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9" r:id="rId1"/>
  </p:sldMasterIdLst>
  <p:notesMasterIdLst>
    <p:notesMasterId r:id="rId37"/>
  </p:notesMasterIdLst>
  <p:sldIdLst>
    <p:sldId id="256" r:id="rId2"/>
    <p:sldId id="446" r:id="rId3"/>
    <p:sldId id="448" r:id="rId4"/>
    <p:sldId id="447" r:id="rId5"/>
    <p:sldId id="410" r:id="rId6"/>
    <p:sldId id="413" r:id="rId7"/>
    <p:sldId id="415" r:id="rId8"/>
    <p:sldId id="414" r:id="rId9"/>
    <p:sldId id="416" r:id="rId10"/>
    <p:sldId id="435" r:id="rId11"/>
    <p:sldId id="436" r:id="rId12"/>
    <p:sldId id="417" r:id="rId13"/>
    <p:sldId id="418" r:id="rId14"/>
    <p:sldId id="422" r:id="rId15"/>
    <p:sldId id="423" r:id="rId16"/>
    <p:sldId id="421" r:id="rId17"/>
    <p:sldId id="419" r:id="rId18"/>
    <p:sldId id="420" r:id="rId19"/>
    <p:sldId id="405" r:id="rId20"/>
    <p:sldId id="412" r:id="rId21"/>
    <p:sldId id="437" r:id="rId22"/>
    <p:sldId id="439" r:id="rId23"/>
    <p:sldId id="440" r:id="rId24"/>
    <p:sldId id="441" r:id="rId25"/>
    <p:sldId id="424" r:id="rId26"/>
    <p:sldId id="425" r:id="rId27"/>
    <p:sldId id="426" r:id="rId28"/>
    <p:sldId id="445" r:id="rId29"/>
    <p:sldId id="442" r:id="rId30"/>
    <p:sldId id="443" r:id="rId31"/>
    <p:sldId id="444" r:id="rId32"/>
    <p:sldId id="432" r:id="rId33"/>
    <p:sldId id="431" r:id="rId34"/>
    <p:sldId id="433" r:id="rId35"/>
    <p:sldId id="434"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69CBA"/>
    <a:srgbClr val="1E79A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p:restoredLeft sz="15568" autoAdjust="0"/>
    <p:restoredTop sz="93474" autoAdjust="0"/>
  </p:normalViewPr>
  <p:slideViewPr>
    <p:cSldViewPr>
      <p:cViewPr>
        <p:scale>
          <a:sx n="70" d="100"/>
          <a:sy n="70" d="100"/>
        </p:scale>
        <p:origin x="-1578" y="-8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46247FC-EAA1-4177-9262-298696F850EA}" type="datetimeFigureOut">
              <a:rPr lang="en-US" smtClean="0"/>
              <a:pPr/>
              <a:t>10/2/2007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F232E5-7851-423D-8C8A-F0343CD7E4C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45F232E5-7851-423D-8C8A-F0343CD7E4C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6E62D6C-A1BF-48A5-8950-E768C19BA052}" type="slidenum">
              <a:rPr lang="en-US" smtClean="0"/>
              <a:pPr/>
              <a:t>10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z="10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4442E4B-44B1-4B4C-BB4C-7CF711E089FC}" type="slidenum">
              <a:rPr lang="en-US" smtClean="0"/>
              <a:pPr/>
              <a:t>11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p:spPr>
        <p:txBody>
          <a:bodyPr/>
          <a:lstStyle/>
          <a:p>
            <a:pPr>
              <a:spcBef>
                <a:spcPct val="20000"/>
              </a:spcBef>
              <a:buClr>
                <a:srgbClr val="FFCC00"/>
              </a:buClr>
              <a:buFontTx/>
              <a:buChar char="•"/>
            </a:pPr>
            <a:fld id="{31D954D1-7175-42BA-9E91-2D3672DD7201}" type="datetime8">
              <a:rPr lang="en-US" smtClean="0">
                <a:latin typeface="Arial" pitchFamily="34" charset="0"/>
              </a:rPr>
              <a:pPr>
                <a:spcBef>
                  <a:spcPct val="20000"/>
                </a:spcBef>
                <a:buClr>
                  <a:srgbClr val="FFCC00"/>
                </a:buClr>
                <a:buFontTx/>
                <a:buChar char="•"/>
              </a:pPr>
              <a:t>10/2/2007 9:08 AM</a:t>
            </a:fld>
            <a:endParaRPr lang="en-US" smtClean="0">
              <a:latin typeface="Arial" pitchFamily="34" charset="0"/>
            </a:endParaRPr>
          </a:p>
        </p:txBody>
      </p:sp>
      <p:sp>
        <p:nvSpPr>
          <p:cNvPr id="56323" name="Rectangle 6"/>
          <p:cNvSpPr>
            <a:spLocks noGrp="1" noChangeArrowheads="1"/>
          </p:cNvSpPr>
          <p:nvPr>
            <p:ph type="ftr" sz="quarter" idx="4"/>
          </p:nvPr>
        </p:nvSpPr>
        <p:spPr>
          <a:noFill/>
        </p:spPr>
        <p:txBody>
          <a:bodyPr/>
          <a:lstStyle/>
          <a:p>
            <a:pPr>
              <a:spcBef>
                <a:spcPct val="20000"/>
              </a:spcBef>
              <a:buClr>
                <a:srgbClr val="FFCC00"/>
              </a:buClr>
              <a:buFontTx/>
              <a:buChar char="•"/>
            </a:pPr>
            <a:r>
              <a:rPr lang="en-US" smtClean="0">
                <a:latin typeface="Arial" pitchFamily="34" charset="0"/>
              </a:rPr>
              <a:t>© 2003-2005 Microsoft Corporation. All rights reserved.</a:t>
            </a:r>
          </a:p>
          <a:p>
            <a:pPr>
              <a:spcBef>
                <a:spcPct val="20000"/>
              </a:spcBef>
              <a:buClr>
                <a:srgbClr val="FFCC00"/>
              </a:buClr>
              <a:buFontTx/>
              <a:buChar char="•"/>
            </a:pPr>
            <a:r>
              <a:rPr lang="en-US" smtClean="0">
                <a:latin typeface="Arial" pitchFamily="34" charset="0"/>
              </a:rPr>
              <a:t>This presentation is for informational purposes only. Microsoft makes no warranties, express or implied, in this summary.</a:t>
            </a:r>
          </a:p>
        </p:txBody>
      </p:sp>
      <p:sp>
        <p:nvSpPr>
          <p:cNvPr id="56324" name="Rectangle 7"/>
          <p:cNvSpPr>
            <a:spLocks noGrp="1" noChangeArrowheads="1"/>
          </p:cNvSpPr>
          <p:nvPr>
            <p:ph type="sldNum" sz="quarter" idx="5"/>
          </p:nvPr>
        </p:nvSpPr>
        <p:spPr>
          <a:noFill/>
        </p:spPr>
        <p:txBody>
          <a:bodyPr/>
          <a:lstStyle/>
          <a:p>
            <a:fld id="{716A5349-6B18-434A-B539-CA2C056F3899}" type="slidenum">
              <a:rPr lang="en-US" smtClean="0"/>
              <a:pPr/>
              <a:t>12</a:t>
            </a:fld>
            <a:endParaRPr lang="en-US" smtClean="0"/>
          </a:p>
        </p:txBody>
      </p:sp>
      <p:sp>
        <p:nvSpPr>
          <p:cNvPr id="56325" name="Shape 3"/>
          <p:cNvSpPr txBox="1">
            <a:spLocks noGrp="1" noChangeArrowheads="1"/>
          </p:cNvSpPr>
          <p:nvPr/>
        </p:nvSpPr>
        <p:spPr bwMode="auto">
          <a:xfrm>
            <a:off x="3970338" y="0"/>
            <a:ext cx="3038475" cy="465138"/>
          </a:xfrm>
          <a:prstGeom prst="rect">
            <a:avLst/>
          </a:prstGeom>
          <a:noFill/>
          <a:ln w="9525" algn="ctr">
            <a:noFill/>
            <a:miter lim="800000"/>
            <a:headEnd/>
            <a:tailEnd/>
          </a:ln>
        </p:spPr>
        <p:txBody>
          <a:bodyPr lIns="93177" tIns="46589" rIns="93177" bIns="46589"/>
          <a:lstStyle/>
          <a:p>
            <a:pPr algn="r">
              <a:spcBef>
                <a:spcPct val="20000"/>
              </a:spcBef>
              <a:buClr>
                <a:srgbClr val="FFCC00"/>
              </a:buClr>
              <a:buFontTx/>
              <a:buChar char="•"/>
            </a:pPr>
            <a:fld id="{E9C18308-F924-4945-9A00-375AEE2201E0}" type="datetime8">
              <a:rPr lang="en-US" sz="1200">
                <a:latin typeface="Times New Roman" pitchFamily="18" charset="0"/>
              </a:rPr>
              <a:pPr algn="r">
                <a:spcBef>
                  <a:spcPct val="20000"/>
                </a:spcBef>
                <a:buClr>
                  <a:srgbClr val="FFCC00"/>
                </a:buClr>
                <a:buFontTx/>
                <a:buChar char="•"/>
              </a:pPr>
              <a:t>10/2/2007 9:08 AM</a:t>
            </a:fld>
            <a:endParaRPr lang="en-US" sz="1200">
              <a:latin typeface="Times New Roman" pitchFamily="18" charset="0"/>
            </a:endParaRPr>
          </a:p>
        </p:txBody>
      </p:sp>
      <p:sp>
        <p:nvSpPr>
          <p:cNvPr id="56326" name="Shape 4"/>
          <p:cNvSpPr txBox="1">
            <a:spLocks noGrp="1" noChangeArrowheads="1"/>
          </p:cNvSpPr>
          <p:nvPr/>
        </p:nvSpPr>
        <p:spPr bwMode="auto">
          <a:xfrm>
            <a:off x="5707063" y="8829675"/>
            <a:ext cx="1301750" cy="465138"/>
          </a:xfrm>
          <a:prstGeom prst="rect">
            <a:avLst/>
          </a:prstGeom>
          <a:noFill/>
          <a:ln w="9525" algn="ctr">
            <a:noFill/>
            <a:miter lim="800000"/>
            <a:headEnd/>
            <a:tailEnd/>
          </a:ln>
        </p:spPr>
        <p:txBody>
          <a:bodyPr lIns="93177" tIns="46589" rIns="93177" bIns="46589" anchor="b"/>
          <a:lstStyle/>
          <a:p>
            <a:pPr algn="r">
              <a:spcBef>
                <a:spcPct val="20000"/>
              </a:spcBef>
              <a:buClr>
                <a:srgbClr val="FFCC00"/>
              </a:buClr>
              <a:buFontTx/>
              <a:buChar char="•"/>
            </a:pPr>
            <a:fld id="{16FBE05F-89AC-446A-9545-710975BE771D}" type="slidenum">
              <a:rPr lang="en-US" sz="1200">
                <a:latin typeface="Times New Roman" pitchFamily="18" charset="0"/>
              </a:rPr>
              <a:pPr algn="r">
                <a:spcBef>
                  <a:spcPct val="20000"/>
                </a:spcBef>
                <a:buClr>
                  <a:srgbClr val="FFCC00"/>
                </a:buClr>
                <a:buFontTx/>
                <a:buChar char="•"/>
              </a:pPr>
              <a:t>12</a:t>
            </a:fld>
            <a:endParaRPr lang="en-US" sz="1200">
              <a:latin typeface="Times New Roman" pitchFamily="18" charset="0"/>
            </a:endParaRPr>
          </a:p>
        </p:txBody>
      </p:sp>
      <p:sp>
        <p:nvSpPr>
          <p:cNvPr id="56327" name="Shape 5"/>
          <p:cNvSpPr txBox="1">
            <a:spLocks noGrp="1" noChangeArrowheads="1"/>
          </p:cNvSpPr>
          <p:nvPr/>
        </p:nvSpPr>
        <p:spPr bwMode="auto">
          <a:xfrm>
            <a:off x="0" y="8937625"/>
            <a:ext cx="5792788" cy="357188"/>
          </a:xfrm>
          <a:prstGeom prst="rect">
            <a:avLst/>
          </a:prstGeom>
          <a:noFill/>
          <a:ln w="9525" algn="ctr">
            <a:noFill/>
            <a:miter lim="800000"/>
            <a:headEnd/>
            <a:tailEnd/>
          </a:ln>
        </p:spPr>
        <p:txBody>
          <a:bodyPr lIns="93177" tIns="46589" rIns="93177" bIns="46589" anchor="b"/>
          <a:lstStyle/>
          <a:p>
            <a:pPr>
              <a:lnSpc>
                <a:spcPct val="85000"/>
              </a:lnSpc>
              <a:spcBef>
                <a:spcPct val="20000"/>
              </a:spcBef>
              <a:buClr>
                <a:srgbClr val="FFCC00"/>
              </a:buClr>
              <a:buFontTx/>
              <a:buChar char="•"/>
            </a:pPr>
            <a:r>
              <a:rPr lang="en-US" sz="700"/>
              <a:t>© 2006 Microsoft Corporation. All rights reserved. Microsoft, Windows, Windows Vista and other product names are or may be registered trademarks and/or trademarks in the U.S. and/or other countries.</a:t>
            </a:r>
          </a:p>
          <a:p>
            <a:pPr>
              <a:lnSpc>
                <a:spcPct val="85000"/>
              </a:lnSpc>
              <a:spcBef>
                <a:spcPct val="20000"/>
              </a:spcBef>
              <a:buClr>
                <a:srgbClr val="FFCC00"/>
              </a:buClr>
              <a:buFontTx/>
              <a:buChar char="•"/>
            </a:pPr>
            <a:r>
              <a:rPr lang="en-US" sz="70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br>
            <a:r>
              <a:rPr lang="en-US" sz="700"/>
              <a:t>MICROSOFT MAKES NO WARRANTIES, EXPRESS, IMPLIED OR STATUTORY, AS TO THE INFORMATION IN THIS PRESENTATION.</a:t>
            </a:r>
          </a:p>
        </p:txBody>
      </p:sp>
      <p:sp>
        <p:nvSpPr>
          <p:cNvPr id="56328" name="Rectangle 486401"/>
          <p:cNvSpPr>
            <a:spLocks noGrp="1" noRot="1" noChangeAspect="1" noChangeArrowheads="1" noTextEdit="1"/>
          </p:cNvSpPr>
          <p:nvPr>
            <p:ph type="sldImg"/>
          </p:nvPr>
        </p:nvSpPr>
        <p:spPr>
          <a:ln cap="flat" algn="ctr">
            <a:headEnd type="none" w="med" len="med"/>
            <a:tailEnd type="none" w="med" len="med"/>
          </a:ln>
        </p:spPr>
      </p:sp>
      <p:sp>
        <p:nvSpPr>
          <p:cNvPr id="56329" name="Rectangle 486402"/>
          <p:cNvSpPr>
            <a:spLocks noGrp="1" noChangeArrowheads="1"/>
          </p:cNvSpPr>
          <p:nvPr>
            <p:ph type="body" idx="1"/>
          </p:nvPr>
        </p:nvSpPr>
        <p:spPr>
          <a:xfrm>
            <a:off x="701675" y="4418013"/>
            <a:ext cx="5607050" cy="4181475"/>
          </a:xfrm>
          <a:noFill/>
          <a:ln/>
        </p:spPr>
        <p:txBody>
          <a:bodyPr/>
          <a:lstStyle/>
          <a:p>
            <a:pPr marL="231775" indent="-231775"/>
            <a:endParaRPr lang="en-US" sz="10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0" tIns="46586" rIns="93170" bIns="46586" anchor="b"/>
          <a:lstStyle/>
          <a:p>
            <a:pPr algn="r" defTabSz="915988" eaLnBrk="1" hangingPunct="1"/>
            <a:fld id="{76F46D3B-1AC4-4154-B555-A5D46D0A3563}" type="slidenum">
              <a:rPr lang="en-US" sz="900" b="1">
                <a:latin typeface="Verdana" pitchFamily="34" charset="0"/>
              </a:rPr>
              <a:pPr algn="r" defTabSz="915988" eaLnBrk="1" hangingPunct="1"/>
              <a:t>13</a:t>
            </a:fld>
            <a:endParaRPr lang="en-US" sz="900" b="1">
              <a:latin typeface="Verdana" pitchFamily="34" charset="0"/>
            </a:endParaRPr>
          </a:p>
        </p:txBody>
      </p:sp>
      <p:sp>
        <p:nvSpPr>
          <p:cNvPr id="57347" name="Rectangle 2"/>
          <p:cNvSpPr>
            <a:spLocks noGrp="1" noRot="1" noChangeAspect="1" noChangeArrowheads="1" noTextEdit="1"/>
          </p:cNvSpPr>
          <p:nvPr>
            <p:ph type="sldImg"/>
          </p:nvPr>
        </p:nvSpPr>
        <p:spPr>
          <a:xfrm>
            <a:off x="1182688" y="696913"/>
            <a:ext cx="4648200" cy="3486150"/>
          </a:xfrm>
          <a:ln/>
        </p:spPr>
      </p:sp>
      <p:sp>
        <p:nvSpPr>
          <p:cNvPr id="57348" name="Rectangle 3"/>
          <p:cNvSpPr>
            <a:spLocks noGrp="1" noChangeArrowheads="1"/>
          </p:cNvSpPr>
          <p:nvPr>
            <p:ph type="body" idx="1"/>
          </p:nvPr>
        </p:nvSpPr>
        <p:spPr>
          <a:noFill/>
          <a:ln/>
        </p:spPr>
        <p:txBody>
          <a:bodyPr lIns="93170" tIns="46586" rIns="93170" bIns="46586"/>
          <a:lstStyle/>
          <a:p>
            <a:pPr marL="1163638" lvl="2" indent="-231775"/>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8" tIns="46585" rIns="93168" bIns="46585" anchor="b"/>
          <a:lstStyle/>
          <a:p>
            <a:pPr algn="r"/>
            <a:fld id="{EFF4AB6F-3425-45FA-8D35-2A48F576D162}" type="slidenum">
              <a:rPr lang="en-US" sz="1200"/>
              <a:pPr algn="r"/>
              <a:t>14</a:t>
            </a:fld>
            <a:endParaRPr lang="en-US" sz="1200"/>
          </a:p>
        </p:txBody>
      </p:sp>
      <p:sp>
        <p:nvSpPr>
          <p:cNvPr id="61443"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68" tIns="46585" rIns="93168" bIns="46585" anchor="b"/>
          <a:lstStyle/>
          <a:p>
            <a:pPr algn="r" eaLnBrk="1" hangingPunct="1"/>
            <a:fld id="{40BF560A-0EE2-43BD-BDDD-181D132B86BC}" type="slidenum">
              <a:rPr lang="en-US" sz="1200">
                <a:latin typeface="Calibri" pitchFamily="34" charset="0"/>
              </a:rPr>
              <a:pPr algn="r" eaLnBrk="1" hangingPunct="1"/>
              <a:t>14</a:t>
            </a:fld>
            <a:endParaRPr lang="en-US" sz="1200">
              <a:latin typeface="Calibri" pitchFamily="34" charset="0"/>
            </a:endParaRPr>
          </a:p>
        </p:txBody>
      </p:sp>
      <p:sp>
        <p:nvSpPr>
          <p:cNvPr id="61444" name="Rectangle 2"/>
          <p:cNvSpPr>
            <a:spLocks noGrp="1" noRot="1" noChangeAspect="1" noChangeArrowheads="1" noTextEdit="1"/>
          </p:cNvSpPr>
          <p:nvPr>
            <p:ph type="sldImg"/>
          </p:nvPr>
        </p:nvSpPr>
        <p:spPr>
          <a:xfrm>
            <a:off x="1182688" y="696913"/>
            <a:ext cx="4648200" cy="3486150"/>
          </a:xfrm>
          <a:ln/>
        </p:spPr>
      </p:sp>
      <p:sp>
        <p:nvSpPr>
          <p:cNvPr id="61445" name="Rectangle 3"/>
          <p:cNvSpPr>
            <a:spLocks noGrp="1" noChangeArrowheads="1"/>
          </p:cNvSpPr>
          <p:nvPr>
            <p:ph type="body" idx="1"/>
          </p:nvPr>
        </p:nvSpPr>
        <p:spPr>
          <a:noFill/>
          <a:ln/>
        </p:spPr>
        <p:txBody>
          <a:bodyPr lIns="93664" tIns="46831" rIns="93664" bIns="46831"/>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txBox="1">
            <a:spLocks noGrp="1" noChangeArrowheads="1"/>
          </p:cNvSpPr>
          <p:nvPr/>
        </p:nvSpPr>
        <p:spPr bwMode="auto">
          <a:xfrm>
            <a:off x="3970338" y="0"/>
            <a:ext cx="3038475" cy="465138"/>
          </a:xfrm>
          <a:prstGeom prst="rect">
            <a:avLst/>
          </a:prstGeom>
          <a:noFill/>
          <a:ln w="9525">
            <a:noFill/>
            <a:miter lim="800000"/>
            <a:headEnd/>
            <a:tailEnd/>
          </a:ln>
        </p:spPr>
        <p:txBody>
          <a:bodyPr lIns="93170" tIns="46586" rIns="93170" bIns="46586"/>
          <a:lstStyle/>
          <a:p>
            <a:pPr algn="r" defTabSz="915988" eaLnBrk="1" hangingPunct="1"/>
            <a:fld id="{8F29B014-13F4-4F2E-9E87-C3E969CB94EB}" type="datetime8">
              <a:rPr lang="en-US" sz="900" b="1">
                <a:latin typeface="Verdana" pitchFamily="34" charset="0"/>
              </a:rPr>
              <a:pPr algn="r" defTabSz="915988" eaLnBrk="1" hangingPunct="1"/>
              <a:t>10/2/2007 9:08 AM</a:t>
            </a:fld>
            <a:endParaRPr lang="en-US" sz="900" b="1">
              <a:latin typeface="Verdana" pitchFamily="34" charset="0"/>
            </a:endParaRPr>
          </a:p>
        </p:txBody>
      </p:sp>
      <p:sp>
        <p:nvSpPr>
          <p:cNvPr id="62467" name="Rectangle 6"/>
          <p:cNvSpPr txBox="1">
            <a:spLocks noGrp="1" noChangeArrowheads="1"/>
          </p:cNvSpPr>
          <p:nvPr/>
        </p:nvSpPr>
        <p:spPr bwMode="auto">
          <a:xfrm>
            <a:off x="0" y="8829675"/>
            <a:ext cx="3038475" cy="465138"/>
          </a:xfrm>
          <a:prstGeom prst="rect">
            <a:avLst/>
          </a:prstGeom>
          <a:noFill/>
          <a:ln w="9525">
            <a:noFill/>
            <a:miter lim="800000"/>
            <a:headEnd/>
            <a:tailEnd/>
          </a:ln>
        </p:spPr>
        <p:txBody>
          <a:bodyPr lIns="93170" tIns="46586" rIns="93170" bIns="46586" anchor="b"/>
          <a:lstStyle/>
          <a:p>
            <a:pPr defTabSz="915988" eaLnBrk="1" hangingPunct="1"/>
            <a:r>
              <a:rPr lang="en-US" sz="900" b="1">
                <a:latin typeface="Verdana" pitchFamily="34" charset="0"/>
              </a:rPr>
              <a:t>© 2003-2005 Microsoft Corporation. All rights reserved.</a:t>
            </a:r>
          </a:p>
          <a:p>
            <a:pPr defTabSz="915988" eaLnBrk="1" hangingPunct="1"/>
            <a:r>
              <a:rPr lang="en-US" sz="900" b="1">
                <a:latin typeface="Verdana" pitchFamily="34" charset="0"/>
              </a:rPr>
              <a:t>This presentation is for informational purposes only. Microsoft makes no warranties, express or implied, in this summary.</a:t>
            </a:r>
          </a:p>
        </p:txBody>
      </p:sp>
      <p:sp>
        <p:nvSpPr>
          <p:cNvPr id="6246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0" tIns="46586" rIns="93170" bIns="46586" anchor="b"/>
          <a:lstStyle/>
          <a:p>
            <a:pPr algn="r" defTabSz="915988" eaLnBrk="1" hangingPunct="1"/>
            <a:fld id="{9A00BBA7-09C9-4527-A82E-DD509FBF7D6A}" type="slidenum">
              <a:rPr lang="en-US" sz="900" b="1">
                <a:latin typeface="Verdana" pitchFamily="34" charset="0"/>
              </a:rPr>
              <a:pPr algn="r" defTabSz="915988" eaLnBrk="1" hangingPunct="1"/>
              <a:t>15</a:t>
            </a:fld>
            <a:endParaRPr lang="en-US" sz="900" b="1">
              <a:latin typeface="Verdana" pitchFamily="34" charset="0"/>
            </a:endParaRPr>
          </a:p>
        </p:txBody>
      </p:sp>
      <p:sp>
        <p:nvSpPr>
          <p:cNvPr id="62469" name="Rectangle 2"/>
          <p:cNvSpPr>
            <a:spLocks noGrp="1" noRot="1" noChangeAspect="1" noChangeArrowheads="1" noTextEdit="1"/>
          </p:cNvSpPr>
          <p:nvPr>
            <p:ph type="sldImg"/>
          </p:nvPr>
        </p:nvSpPr>
        <p:spPr>
          <a:ln/>
        </p:spPr>
      </p:sp>
      <p:sp>
        <p:nvSpPr>
          <p:cNvPr id="135174" name="Rectangle 3"/>
          <p:cNvSpPr>
            <a:spLocks noGrp="1" noChangeArrowheads="1"/>
          </p:cNvSpPr>
          <p:nvPr>
            <p:ph type="body" idx="1"/>
          </p:nvPr>
        </p:nvSpPr>
        <p:spPr/>
        <p:txBody>
          <a:bodyPr lIns="93170" tIns="46586" rIns="93170" bIns="46586"/>
          <a:lstStyle/>
          <a:p>
            <a:pPr>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AA3B6F4-1E71-4005-825F-3D533AE1893F}" type="slidenum">
              <a:rPr lang="en-US" smtClean="0"/>
              <a:pPr/>
              <a:t>16</a:t>
            </a:fld>
            <a:endParaRPr lang="en-US" smtClean="0"/>
          </a:p>
        </p:txBody>
      </p:sp>
      <p:sp>
        <p:nvSpPr>
          <p:cNvPr id="60419" name="Rectangle 2"/>
          <p:cNvSpPr>
            <a:spLocks noGrp="1" noRot="1" noChangeAspect="1" noChangeArrowheads="1" noTextEdit="1"/>
          </p:cNvSpPr>
          <p:nvPr>
            <p:ph type="sldImg"/>
          </p:nvPr>
        </p:nvSpPr>
        <p:spPr>
          <a:xfrm>
            <a:off x="4289425" y="463550"/>
            <a:ext cx="2586038" cy="1938338"/>
          </a:xfrm>
          <a:ln/>
        </p:spPr>
      </p:sp>
      <p:sp>
        <p:nvSpPr>
          <p:cNvPr id="60420" name="Rectangle 3"/>
          <p:cNvSpPr>
            <a:spLocks noGrp="1" noChangeArrowheads="1"/>
          </p:cNvSpPr>
          <p:nvPr>
            <p:ph type="body" idx="1"/>
          </p:nvPr>
        </p:nvSpPr>
        <p:spPr>
          <a:xfrm>
            <a:off x="180975" y="2570163"/>
            <a:ext cx="6567488" cy="6084887"/>
          </a:xfrm>
          <a:noFill/>
          <a:ln/>
        </p:spPr>
        <p:txBody>
          <a:bodyPr/>
          <a:lstStyle/>
          <a:p>
            <a:pPr eaLnBrk="1" hangingPunct="1">
              <a:lnSpc>
                <a:spcPct val="90000"/>
              </a:lnSpc>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7B5BCE9-94BE-46C4-9608-65F0DED78152}" type="slidenum">
              <a:rPr lang="en-US" smtClean="0"/>
              <a:pPr/>
              <a:t>17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228600" indent="-228600"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8289D8E-BADB-44C1-8DCB-5C20D593B72C}" type="slidenum">
              <a:rPr lang="en-US" smtClean="0"/>
              <a:pPr/>
              <a:t>18</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p:txBody>
          <a:bodyPr/>
          <a:lstStyle/>
          <a:p>
            <a:pPr>
              <a:defRPr/>
            </a:pPr>
            <a:r>
              <a:rPr lang="en-US" smtClean="0"/>
              <a:t>November 2006</a:t>
            </a:r>
          </a:p>
        </p:txBody>
      </p:sp>
      <p:sp>
        <p:nvSpPr>
          <p:cNvPr id="35843" name="Rectangle 6"/>
          <p:cNvSpPr>
            <a:spLocks noGrp="1" noChangeArrowheads="1"/>
          </p:cNvSpPr>
          <p:nvPr>
            <p:ph type="ftr" sz="quarter" idx="4"/>
          </p:nvPr>
        </p:nvSpPr>
        <p:spPr>
          <a:noFill/>
          <a:ln>
            <a:headEnd/>
            <a:tailEnd/>
          </a:ln>
        </p:spPr>
        <p:txBody>
          <a:bodyPr/>
          <a:lstStyle/>
          <a:p>
            <a:r>
              <a:rPr lang="en-US" smtClean="0">
                <a:cs typeface="Arial" pitchFamily="34" charset="0"/>
              </a:rPr>
              <a:t>© 2006 Microsoft Corporation. All rights reserved. </a:t>
            </a:r>
          </a:p>
        </p:txBody>
      </p:sp>
      <p:sp>
        <p:nvSpPr>
          <p:cNvPr id="36868" name="Rectangle 7"/>
          <p:cNvSpPr>
            <a:spLocks noGrp="1" noChangeArrowheads="1"/>
          </p:cNvSpPr>
          <p:nvPr>
            <p:ph type="sldNum" sz="quarter" idx="5"/>
          </p:nvPr>
        </p:nvSpPr>
        <p:spPr/>
        <p:txBody>
          <a:bodyPr/>
          <a:lstStyle/>
          <a:p>
            <a:pPr>
              <a:defRPr/>
            </a:pPr>
            <a:fld id="{681BE579-520A-488A-B167-673452B59B70}" type="slidenum">
              <a:rPr lang="en-US" smtClean="0"/>
              <a:pPr>
                <a:defRPr/>
              </a:pPr>
              <a:t>19</a:t>
            </a:fld>
            <a:endParaRPr lang="en-US" smtClean="0"/>
          </a:p>
        </p:txBody>
      </p:sp>
      <p:sp>
        <p:nvSpPr>
          <p:cNvPr id="35845" name="Rectangle 2"/>
          <p:cNvSpPr>
            <a:spLocks noGrp="1" noRot="1" noChangeAspect="1" noChangeArrowheads="1" noTextEdit="1"/>
          </p:cNvSpPr>
          <p:nvPr>
            <p:ph type="sldImg"/>
          </p:nvPr>
        </p:nvSpPr>
        <p:spPr>
          <a:ln/>
        </p:spPr>
      </p:sp>
      <p:sp>
        <p:nvSpPr>
          <p:cNvPr id="35846" name="Rectangle 3"/>
          <p:cNvSpPr>
            <a:spLocks noGrp="1" noChangeArrowheads="1"/>
          </p:cNvSpPr>
          <p:nvPr>
            <p:ph type="body" idx="1"/>
          </p:nvPr>
        </p:nvSpPr>
        <p:spPr>
          <a:xfrm>
            <a:off x="701040" y="4414177"/>
            <a:ext cx="5608320" cy="4184993"/>
          </a:xfrm>
          <a:noFill/>
          <a:ln/>
        </p:spPr>
        <p:txBody>
          <a:bodyPr>
            <a:normAutofit lnSpcReduction="10000"/>
          </a:bodyPr>
          <a:lstStyle/>
          <a:p>
            <a:pPr eaLnBrk="1" hangingPunct="1">
              <a:lnSpc>
                <a:spcPct val="90000"/>
              </a:lnSpc>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F232E5-7851-423D-8C8A-F0343CD7E4C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p:spPr>
        <p:txBody>
          <a:bodyPr/>
          <a:lstStyle/>
          <a:p>
            <a:fld id="{74B70EB3-B8AF-4372-8839-6D1C37D9292C}" type="datetime8">
              <a:rPr lang="en-US" smtClean="0"/>
              <a:pPr/>
              <a:t>10/2/2007 9:08 AM</a:t>
            </a:fld>
            <a:endParaRPr lang="en-US" smtClean="0"/>
          </a:p>
        </p:txBody>
      </p:sp>
      <p:sp>
        <p:nvSpPr>
          <p:cNvPr id="66563" name="Rectangle 6"/>
          <p:cNvSpPr>
            <a:spLocks noGrp="1" noChangeArrowheads="1"/>
          </p:cNvSpPr>
          <p:nvPr>
            <p:ph type="ftr" sz="quarter" idx="4"/>
          </p:nvPr>
        </p:nvSpPr>
        <p:spPr>
          <a:noFill/>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66564" name="Rectangle 7"/>
          <p:cNvSpPr>
            <a:spLocks noGrp="1" noChangeArrowheads="1"/>
          </p:cNvSpPr>
          <p:nvPr>
            <p:ph type="sldNum" sz="quarter" idx="5"/>
          </p:nvPr>
        </p:nvSpPr>
        <p:spPr>
          <a:noFill/>
        </p:spPr>
        <p:txBody>
          <a:bodyPr/>
          <a:lstStyle/>
          <a:p>
            <a:fld id="{3E34A22D-EDB5-48E1-95FA-34359F3C63E6}" type="slidenum">
              <a:rPr lang="en-US" smtClean="0"/>
              <a:pPr/>
              <a:t>20</a:t>
            </a:fld>
            <a:endParaRPr lang="en-US" smtClean="0"/>
          </a:p>
        </p:txBody>
      </p:sp>
      <p:sp>
        <p:nvSpPr>
          <p:cNvPr id="66565" name="Rectangle 2"/>
          <p:cNvSpPr>
            <a:spLocks noGrp="1" noRot="1" noChangeAspect="1" noChangeArrowheads="1" noTextEdit="1"/>
          </p:cNvSpPr>
          <p:nvPr>
            <p:ph type="sldImg"/>
          </p:nvPr>
        </p:nvSpPr>
        <p:spPr>
          <a:xfrm>
            <a:off x="1181100" y="698500"/>
            <a:ext cx="4648200" cy="3486150"/>
          </a:xfrm>
          <a:ln/>
        </p:spPr>
      </p:sp>
      <p:sp>
        <p:nvSpPr>
          <p:cNvPr id="66566" name="Rectangle 3"/>
          <p:cNvSpPr>
            <a:spLocks noGrp="1" noChangeArrowheads="1"/>
          </p:cNvSpPr>
          <p:nvPr>
            <p:ph type="body" idx="1"/>
          </p:nvPr>
        </p:nvSpPr>
        <p:spPr>
          <a:xfrm>
            <a:off x="701675" y="4414838"/>
            <a:ext cx="5607050" cy="4183062"/>
          </a:xfrm>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p:spPr>
        <p:txBody>
          <a:bodyPr/>
          <a:lstStyle/>
          <a:p>
            <a:fld id="{FCB0D064-BB21-4448-B483-84B4CB726156}" type="datetime8">
              <a:rPr lang="en-US"/>
              <a:pPr/>
              <a:t>10/2/2007 9:08 AM</a:t>
            </a:fld>
            <a:endParaRPr lang="en-US"/>
          </a:p>
        </p:txBody>
      </p:sp>
      <p:sp>
        <p:nvSpPr>
          <p:cNvPr id="31747" name="Rectangle 6"/>
          <p:cNvSpPr>
            <a:spLocks noGrp="1" noChangeArrowheads="1"/>
          </p:cNvSpPr>
          <p:nvPr>
            <p:ph type="ftr" sz="quarter" idx="4"/>
          </p:nvPr>
        </p:nvSpPr>
        <p:spPr>
          <a:noFill/>
        </p:spPr>
        <p:txBody>
          <a:bodyPr/>
          <a:lstStyle/>
          <a:p>
            <a:pPr eaLnBrk="1" hangingPunct="1"/>
            <a:r>
              <a:rPr lang="en-US"/>
              <a:t>© 2003-2005 Microsoft Corporation. All rights reserved.</a:t>
            </a:r>
          </a:p>
          <a:p>
            <a:r>
              <a:rPr lang="en-US"/>
              <a:t>This presentation is for informational purposes only. Microsoft makes no warranties, express or implied, in this summary.</a:t>
            </a:r>
          </a:p>
        </p:txBody>
      </p:sp>
      <p:sp>
        <p:nvSpPr>
          <p:cNvPr id="31748" name="Rectangle 7"/>
          <p:cNvSpPr>
            <a:spLocks noGrp="1" noChangeArrowheads="1"/>
          </p:cNvSpPr>
          <p:nvPr>
            <p:ph type="sldNum" sz="quarter" idx="5"/>
          </p:nvPr>
        </p:nvSpPr>
        <p:spPr>
          <a:noFill/>
        </p:spPr>
        <p:txBody>
          <a:bodyPr/>
          <a:lstStyle/>
          <a:p>
            <a:fld id="{8838740C-CD6F-4CE0-AAD2-93A3A7ADFE01}" type="slidenum">
              <a:rPr lang="en-US"/>
              <a:pPr/>
              <a:t>21</a:t>
            </a:fld>
            <a:endParaRPr lang="en-US"/>
          </a:p>
        </p:txBody>
      </p:sp>
      <p:sp>
        <p:nvSpPr>
          <p:cNvPr id="31749" name="Rectangle 2"/>
          <p:cNvSpPr>
            <a:spLocks noGrp="1" noRot="1" noChangeAspect="1" noChangeArrowheads="1" noTextEdit="1"/>
          </p:cNvSpPr>
          <p:nvPr>
            <p:ph type="sldImg"/>
          </p:nvPr>
        </p:nvSpPr>
        <p:spPr>
          <a:ln/>
        </p:spPr>
      </p:sp>
      <p:sp>
        <p:nvSpPr>
          <p:cNvPr id="31750" name="Rectangle 3"/>
          <p:cNvSpPr>
            <a:spLocks noGrp="1" noChangeArrowheads="1"/>
          </p:cNvSpPr>
          <p:nvPr>
            <p:ph type="body" idx="1"/>
          </p:nvPr>
        </p:nvSpPr>
        <p:spPr>
          <a:noFill/>
          <a:ln/>
        </p:spPr>
        <p:txBody>
          <a:bodyPr lIns="91435" tIns="45717" rIns="91435" bIns="45717">
            <a:normAutofit fontScale="92500"/>
          </a:bodyPr>
          <a:lstStyle/>
          <a:p>
            <a:pPr eaLnBrk="1" hangingPunct="1">
              <a:spcBef>
                <a:spcPct val="0"/>
              </a:spcBef>
            </a:pPr>
            <a:endParaRPr lang="en-US" dirty="0" smtClean="0"/>
          </a:p>
        </p:txBody>
      </p:sp>
      <p:sp>
        <p:nvSpPr>
          <p:cNvPr id="31751" name="Header Placeholder 3"/>
          <p:cNvSpPr txBox="1">
            <a:spLocks noGrp="1"/>
          </p:cNvSpPr>
          <p:nvPr/>
        </p:nvSpPr>
        <p:spPr bwMode="auto">
          <a:xfrm>
            <a:off x="0" y="0"/>
            <a:ext cx="3037840" cy="464820"/>
          </a:xfrm>
          <a:prstGeom prst="rect">
            <a:avLst/>
          </a:prstGeom>
          <a:noFill/>
          <a:ln w="9525">
            <a:noFill/>
            <a:miter lim="800000"/>
            <a:headEnd/>
            <a:tailEnd/>
          </a:ln>
        </p:spPr>
        <p:txBody>
          <a:bodyPr lIns="91435" tIns="45717" rIns="91435" bIns="45717"/>
          <a:lstStyle/>
          <a:p>
            <a:pPr defTabSz="913980"/>
            <a:r>
              <a:rPr lang="en-US" sz="1200" dirty="0">
                <a:latin typeface="Calibri" pitchFamily="34" charset="0"/>
              </a:rPr>
              <a:t>Microsoft Forefront Client Security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dt" sz="quarter" idx="1"/>
          </p:nvPr>
        </p:nvSpPr>
        <p:spPr>
          <a:noFill/>
        </p:spPr>
        <p:txBody>
          <a:bodyPr/>
          <a:lstStyle/>
          <a:p>
            <a:fld id="{BD740CE2-3AAF-40D2-BBB1-307B39631E44}" type="datetime8">
              <a:rPr lang="en-US"/>
              <a:pPr/>
              <a:t>10/2/2007 9:08 AM</a:t>
            </a:fld>
            <a:endParaRPr lang="en-US"/>
          </a:p>
        </p:txBody>
      </p:sp>
      <p:sp>
        <p:nvSpPr>
          <p:cNvPr id="32771" name="Rectangle 6"/>
          <p:cNvSpPr>
            <a:spLocks noGrp="1" noChangeArrowheads="1"/>
          </p:cNvSpPr>
          <p:nvPr>
            <p:ph type="ftr" sz="quarter" idx="4"/>
          </p:nvPr>
        </p:nvSpPr>
        <p:spPr>
          <a:noFill/>
        </p:spPr>
        <p:txBody>
          <a:bodyPr/>
          <a:lstStyle/>
          <a:p>
            <a:pPr eaLnBrk="1" hangingPunct="1"/>
            <a:r>
              <a:rPr lang="en-US"/>
              <a:t>© 2003-2005 Microsoft Corporation. All rights reserved.</a:t>
            </a:r>
          </a:p>
          <a:p>
            <a:r>
              <a:rPr lang="en-US"/>
              <a:t>This presentation is for informational purposes only. Microsoft makes no warranties, express or implied, in this summary.</a:t>
            </a:r>
          </a:p>
        </p:txBody>
      </p:sp>
      <p:sp>
        <p:nvSpPr>
          <p:cNvPr id="32772" name="Rectangle 7"/>
          <p:cNvSpPr>
            <a:spLocks noGrp="1" noChangeArrowheads="1"/>
          </p:cNvSpPr>
          <p:nvPr>
            <p:ph type="sldNum" sz="quarter" idx="5"/>
          </p:nvPr>
        </p:nvSpPr>
        <p:spPr>
          <a:noFill/>
        </p:spPr>
        <p:txBody>
          <a:bodyPr/>
          <a:lstStyle/>
          <a:p>
            <a:fld id="{0A4068C1-75BE-4742-BFC1-D54C34214EC3}" type="slidenum">
              <a:rPr lang="en-US"/>
              <a:pPr/>
              <a:t>22</a:t>
            </a:fld>
            <a:endParaRPr lang="en-US"/>
          </a:p>
        </p:txBody>
      </p:sp>
      <p:sp>
        <p:nvSpPr>
          <p:cNvPr id="32773"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1435" tIns="45717" rIns="91435" bIns="45717" anchor="b"/>
          <a:lstStyle/>
          <a:p>
            <a:pPr algn="r" defTabSz="913980"/>
            <a:fld id="{82AADFFD-C38B-4467-BFEF-9A8E1BB26B4E}" type="slidenum">
              <a:rPr lang="en-US" sz="1200">
                <a:latin typeface="Calibri" pitchFamily="34" charset="0"/>
              </a:rPr>
              <a:pPr algn="r" defTabSz="913980"/>
              <a:t>22</a:t>
            </a:fld>
            <a:endParaRPr lang="en-US" sz="1200" dirty="0">
              <a:latin typeface="Calibri" pitchFamily="34" charset="0"/>
            </a:endParaRPr>
          </a:p>
        </p:txBody>
      </p:sp>
      <p:sp>
        <p:nvSpPr>
          <p:cNvPr id="37891" name="TextBox 3"/>
          <p:cNvSpPr txBox="1">
            <a:spLocks noGrp="1" noChangeArrowheads="1"/>
          </p:cNvSpPr>
          <p:nvPr/>
        </p:nvSpPr>
        <p:spPr bwMode="auto">
          <a:xfrm>
            <a:off x="3970938" y="0"/>
            <a:ext cx="3037840" cy="464820"/>
          </a:xfrm>
          <a:prstGeom prst="rect">
            <a:avLst/>
          </a:prstGeom>
          <a:noFill/>
          <a:ln w="9525">
            <a:noFill/>
            <a:miter lim="800000"/>
            <a:headEnd/>
            <a:tailEnd/>
          </a:ln>
        </p:spPr>
        <p:txBody>
          <a:bodyPr lIns="93167" tIns="46585" rIns="93167" bIns="46585"/>
          <a:lstStyle/>
          <a:p>
            <a:pPr algn="r" defTabSz="930156">
              <a:lnSpc>
                <a:spcPct val="85000"/>
              </a:lnSpc>
              <a:spcBef>
                <a:spcPct val="20000"/>
              </a:spcBef>
              <a:defRPr/>
            </a:pPr>
            <a:fld id="{551EDEB3-A46D-49E5-80D1-1A37EEC7697D}" type="datetime8">
              <a:rPr lang="en-US" sz="1200">
                <a:effectLst>
                  <a:outerShdw blurRad="38100" dist="38100" dir="2700000" algn="tl">
                    <a:srgbClr val="C0C0C0"/>
                  </a:outerShdw>
                </a:effectLst>
                <a:latin typeface="Times New Roman" pitchFamily="18" charset="0"/>
              </a:rPr>
              <a:pPr algn="r" defTabSz="930156">
                <a:lnSpc>
                  <a:spcPct val="85000"/>
                </a:lnSpc>
                <a:spcBef>
                  <a:spcPct val="20000"/>
                </a:spcBef>
                <a:defRPr/>
              </a:pPr>
              <a:t>10/2/2007 9:08 AM</a:t>
            </a:fld>
            <a:endParaRPr lang="en-US" sz="1200" dirty="0">
              <a:effectLst>
                <a:outerShdw blurRad="38100" dist="38100" dir="2700000" algn="tl">
                  <a:srgbClr val="C0C0C0"/>
                </a:outerShdw>
              </a:effectLst>
              <a:latin typeface="Times New Roman" pitchFamily="18" charset="0"/>
            </a:endParaRPr>
          </a:p>
        </p:txBody>
      </p:sp>
      <p:sp>
        <p:nvSpPr>
          <p:cNvPr id="37892" name="TextBox 4"/>
          <p:cNvSpPr txBox="1">
            <a:spLocks noGrp="1" noChangeArrowheads="1"/>
          </p:cNvSpPr>
          <p:nvPr/>
        </p:nvSpPr>
        <p:spPr bwMode="auto">
          <a:xfrm>
            <a:off x="5707310" y="8829967"/>
            <a:ext cx="1301468" cy="464820"/>
          </a:xfrm>
          <a:prstGeom prst="rect">
            <a:avLst/>
          </a:prstGeom>
          <a:noFill/>
          <a:ln w="9525">
            <a:noFill/>
            <a:miter lim="800000"/>
            <a:headEnd/>
            <a:tailEnd/>
          </a:ln>
        </p:spPr>
        <p:txBody>
          <a:bodyPr lIns="93167" tIns="46585" rIns="93167" bIns="46585" anchor="b"/>
          <a:lstStyle/>
          <a:p>
            <a:pPr algn="r" defTabSz="930156">
              <a:lnSpc>
                <a:spcPct val="85000"/>
              </a:lnSpc>
              <a:spcBef>
                <a:spcPct val="20000"/>
              </a:spcBef>
              <a:defRPr/>
            </a:pPr>
            <a:fld id="{278C0031-0725-4CF2-93F3-28EA19FD1C50}" type="slidenum">
              <a:rPr lang="en-US" sz="1200">
                <a:effectLst>
                  <a:outerShdw blurRad="38100" dist="38100" dir="2700000" algn="tl">
                    <a:srgbClr val="C0C0C0"/>
                  </a:outerShdw>
                </a:effectLst>
                <a:latin typeface="Times New Roman" pitchFamily="18" charset="0"/>
              </a:rPr>
              <a:pPr algn="r" defTabSz="930156">
                <a:lnSpc>
                  <a:spcPct val="85000"/>
                </a:lnSpc>
                <a:spcBef>
                  <a:spcPct val="20000"/>
                </a:spcBef>
                <a:defRPr/>
              </a:pPr>
              <a:t>22</a:t>
            </a:fld>
            <a:endParaRPr lang="en-US" sz="1200" dirty="0">
              <a:effectLst>
                <a:outerShdw blurRad="38100" dist="38100" dir="2700000" algn="tl">
                  <a:srgbClr val="C0C0C0"/>
                </a:outerShdw>
              </a:effectLst>
              <a:latin typeface="Times New Roman" pitchFamily="18" charset="0"/>
            </a:endParaRPr>
          </a:p>
        </p:txBody>
      </p:sp>
      <p:sp>
        <p:nvSpPr>
          <p:cNvPr id="37893" name="TextBox 5"/>
          <p:cNvSpPr txBox="1">
            <a:spLocks noGrp="1" noChangeArrowheads="1"/>
          </p:cNvSpPr>
          <p:nvPr/>
        </p:nvSpPr>
        <p:spPr bwMode="auto">
          <a:xfrm>
            <a:off x="0" y="8938101"/>
            <a:ext cx="5793317" cy="356685"/>
          </a:xfrm>
          <a:prstGeom prst="rect">
            <a:avLst/>
          </a:prstGeom>
          <a:noFill/>
          <a:ln w="9525">
            <a:noFill/>
            <a:miter lim="800000"/>
            <a:headEnd/>
            <a:tailEnd/>
          </a:ln>
        </p:spPr>
        <p:txBody>
          <a:bodyPr lIns="93167" tIns="46585" rIns="93167" bIns="46585" anchor="b"/>
          <a:lstStyle/>
          <a:p>
            <a:pPr algn="ctr" defTabSz="930156" eaLnBrk="0" hangingPunct="0">
              <a:lnSpc>
                <a:spcPct val="85000"/>
              </a:lnSpc>
              <a:spcBef>
                <a:spcPct val="20000"/>
              </a:spcBef>
              <a:defRPr/>
            </a:pPr>
            <a:r>
              <a:rPr lang="en-US" sz="800" dirty="0">
                <a:effectLst>
                  <a:outerShdw blurRad="38100" dist="38100" dir="2700000" algn="tl">
                    <a:srgbClr val="C0C0C0"/>
                  </a:outerShdw>
                </a:effectLst>
                <a:latin typeface="Calibri" pitchFamily="34" charset="0"/>
              </a:rPr>
              <a:t>© 2005 Microsoft Corporation. All rights reserved.</a:t>
            </a:r>
          </a:p>
          <a:p>
            <a:pPr algn="ctr" defTabSz="930156" eaLnBrk="0" hangingPunct="0">
              <a:lnSpc>
                <a:spcPct val="85000"/>
              </a:lnSpc>
              <a:spcBef>
                <a:spcPct val="20000"/>
              </a:spcBef>
              <a:defRPr/>
            </a:pPr>
            <a:r>
              <a:rPr lang="en-US" sz="800" dirty="0">
                <a:effectLst>
                  <a:outerShdw blurRad="38100" dist="38100" dir="2700000" algn="tl">
                    <a:srgbClr val="C0C0C0"/>
                  </a:outerShdw>
                </a:effectLst>
                <a:latin typeface="Calibri" pitchFamily="34" charset="0"/>
              </a:rPr>
              <a:t>This presentation is for informational purposes only. Microsoft makes no warranties, express or implied, in this summary.</a:t>
            </a:r>
          </a:p>
        </p:txBody>
      </p:sp>
      <p:sp>
        <p:nvSpPr>
          <p:cNvPr id="32777" name="Rectangle 25603"/>
          <p:cNvSpPr>
            <a:spLocks noGrp="1" noRot="1" noChangeAspect="1" noChangeArrowheads="1" noTextEdit="1"/>
          </p:cNvSpPr>
          <p:nvPr>
            <p:ph type="sldImg"/>
          </p:nvPr>
        </p:nvSpPr>
        <p:spPr>
          <a:xfrm>
            <a:off x="1168400" y="698844"/>
            <a:ext cx="4673600" cy="3486150"/>
          </a:xfrm>
          <a:ln cap="flat">
            <a:headEnd type="none" w="med" len="med"/>
            <a:tailEnd type="none" w="med" len="med"/>
          </a:ln>
        </p:spPr>
      </p:sp>
      <p:sp>
        <p:nvSpPr>
          <p:cNvPr id="32778" name="Rectangle 25604"/>
          <p:cNvSpPr>
            <a:spLocks noGrp="1" noChangeArrowheads="1"/>
          </p:cNvSpPr>
          <p:nvPr>
            <p:ph type="body" idx="1"/>
          </p:nvPr>
        </p:nvSpPr>
        <p:spPr>
          <a:xfrm>
            <a:off x="701040" y="4415790"/>
            <a:ext cx="5608320" cy="4181767"/>
          </a:xfrm>
          <a:noFill/>
          <a:ln/>
        </p:spPr>
        <p:txBody>
          <a:bodyPr lIns="91435" tIns="45717" rIns="91435" bIns="45717">
            <a:normAutofit fontScale="92500" lnSpcReduction="10000"/>
          </a:bodyPr>
          <a:lstStyle/>
          <a:p>
            <a:pPr eaLnBrk="1" hangingPunct="1">
              <a:lnSpc>
                <a:spcPct val="90000"/>
              </a:lnSpc>
              <a:spcBef>
                <a:spcPct val="0"/>
              </a:spcBef>
            </a:pPr>
            <a:endParaRPr lang="en-US" dirty="0" smtClean="0"/>
          </a:p>
        </p:txBody>
      </p:sp>
      <p:sp>
        <p:nvSpPr>
          <p:cNvPr id="32779" name="Header Placeholder 7"/>
          <p:cNvSpPr txBox="1">
            <a:spLocks noGrp="1"/>
          </p:cNvSpPr>
          <p:nvPr/>
        </p:nvSpPr>
        <p:spPr bwMode="auto">
          <a:xfrm>
            <a:off x="0" y="0"/>
            <a:ext cx="3037840" cy="464820"/>
          </a:xfrm>
          <a:prstGeom prst="rect">
            <a:avLst/>
          </a:prstGeom>
          <a:noFill/>
          <a:ln w="9525">
            <a:noFill/>
            <a:miter lim="800000"/>
            <a:headEnd/>
            <a:tailEnd/>
          </a:ln>
        </p:spPr>
        <p:txBody>
          <a:bodyPr lIns="91435" tIns="45717" rIns="91435" bIns="45717"/>
          <a:lstStyle/>
          <a:p>
            <a:pPr defTabSz="913980"/>
            <a:r>
              <a:rPr lang="en-US" sz="1200" dirty="0">
                <a:latin typeface="Calibri" pitchFamily="34" charset="0"/>
              </a:rPr>
              <a:t>Microsoft Forefront Client Security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dt" sz="quarter" idx="1"/>
          </p:nvPr>
        </p:nvSpPr>
        <p:spPr>
          <a:noFill/>
        </p:spPr>
        <p:txBody>
          <a:bodyPr/>
          <a:lstStyle/>
          <a:p>
            <a:fld id="{DFF62B2D-2BFF-44FF-9739-93A1FEC380D9}" type="datetime8">
              <a:rPr lang="en-US"/>
              <a:pPr/>
              <a:t>10/2/2007 9:08 AM</a:t>
            </a:fld>
            <a:endParaRPr lang="en-US"/>
          </a:p>
        </p:txBody>
      </p:sp>
      <p:sp>
        <p:nvSpPr>
          <p:cNvPr id="33795" name="Rectangle 6"/>
          <p:cNvSpPr>
            <a:spLocks noGrp="1" noChangeArrowheads="1"/>
          </p:cNvSpPr>
          <p:nvPr>
            <p:ph type="ftr" sz="quarter" idx="4"/>
          </p:nvPr>
        </p:nvSpPr>
        <p:spPr>
          <a:noFill/>
        </p:spPr>
        <p:txBody>
          <a:bodyPr/>
          <a:lstStyle/>
          <a:p>
            <a:pPr eaLnBrk="1" hangingPunct="1"/>
            <a:r>
              <a:rPr lang="en-US"/>
              <a:t>© 2003-2005 Microsoft Corporation. All rights reserved.</a:t>
            </a:r>
          </a:p>
          <a:p>
            <a:r>
              <a:rPr lang="en-US"/>
              <a:t>This presentation is for informational purposes only. Microsoft makes no warranties, express or implied, in this summary.</a:t>
            </a:r>
          </a:p>
        </p:txBody>
      </p:sp>
      <p:sp>
        <p:nvSpPr>
          <p:cNvPr id="33796" name="Rectangle 7"/>
          <p:cNvSpPr>
            <a:spLocks noGrp="1" noChangeArrowheads="1"/>
          </p:cNvSpPr>
          <p:nvPr>
            <p:ph type="sldNum" sz="quarter" idx="5"/>
          </p:nvPr>
        </p:nvSpPr>
        <p:spPr>
          <a:noFill/>
        </p:spPr>
        <p:txBody>
          <a:bodyPr/>
          <a:lstStyle/>
          <a:p>
            <a:fld id="{EAA0E8C8-E7B4-44E9-AC48-076C745B06B6}" type="slidenum">
              <a:rPr lang="en-US"/>
              <a:pPr/>
              <a:t>23</a:t>
            </a:fld>
            <a:endParaRPr lang="en-US"/>
          </a:p>
        </p:txBody>
      </p:sp>
      <p:sp>
        <p:nvSpPr>
          <p:cNvPr id="33797"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lIns="91435" tIns="45717" rIns="91435" bIns="45717">
            <a:normAutofit fontScale="62500" lnSpcReduction="20000"/>
          </a:bodyPr>
          <a:lstStyle/>
          <a:p>
            <a:pPr>
              <a:lnSpc>
                <a:spcPct val="80000"/>
              </a:lnSpc>
              <a:defRPr/>
            </a:pPr>
            <a:endParaRPr lang="en-US" dirty="0"/>
          </a:p>
        </p:txBody>
      </p:sp>
      <p:sp>
        <p:nvSpPr>
          <p:cNvPr id="33799" name="Header Placeholder 3"/>
          <p:cNvSpPr txBox="1">
            <a:spLocks noGrp="1"/>
          </p:cNvSpPr>
          <p:nvPr/>
        </p:nvSpPr>
        <p:spPr bwMode="auto">
          <a:xfrm>
            <a:off x="0" y="0"/>
            <a:ext cx="3037840" cy="464820"/>
          </a:xfrm>
          <a:prstGeom prst="rect">
            <a:avLst/>
          </a:prstGeom>
          <a:noFill/>
          <a:ln w="9525">
            <a:noFill/>
            <a:miter lim="800000"/>
            <a:headEnd/>
            <a:tailEnd/>
          </a:ln>
        </p:spPr>
        <p:txBody>
          <a:bodyPr lIns="91435" tIns="45717" rIns="91435" bIns="45717"/>
          <a:lstStyle/>
          <a:p>
            <a:pPr defTabSz="913980"/>
            <a:r>
              <a:rPr lang="en-US" sz="1200" dirty="0">
                <a:latin typeface="Calibri" pitchFamily="34" charset="0"/>
              </a:rPr>
              <a:t>Microsoft Forefront Client Security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dt" sz="quarter" idx="1"/>
          </p:nvPr>
        </p:nvSpPr>
        <p:spPr>
          <a:noFill/>
        </p:spPr>
        <p:txBody>
          <a:bodyPr/>
          <a:lstStyle/>
          <a:p>
            <a:fld id="{BE2BEB12-5FC7-4390-8499-8C8686E68031}" type="datetime8">
              <a:rPr lang="en-US"/>
              <a:pPr/>
              <a:t>10/2/2007 9:08 AM</a:t>
            </a:fld>
            <a:endParaRPr lang="en-US"/>
          </a:p>
        </p:txBody>
      </p:sp>
      <p:sp>
        <p:nvSpPr>
          <p:cNvPr id="34819" name="Rectangle 6"/>
          <p:cNvSpPr>
            <a:spLocks noGrp="1" noChangeArrowheads="1"/>
          </p:cNvSpPr>
          <p:nvPr>
            <p:ph type="ftr" sz="quarter" idx="4"/>
          </p:nvPr>
        </p:nvSpPr>
        <p:spPr>
          <a:noFill/>
        </p:spPr>
        <p:txBody>
          <a:bodyPr/>
          <a:lstStyle/>
          <a:p>
            <a:pPr eaLnBrk="1" hangingPunct="1"/>
            <a:r>
              <a:rPr lang="en-US"/>
              <a:t>© 2003-2005 Microsoft Corporation. All rights reserved.</a:t>
            </a:r>
          </a:p>
          <a:p>
            <a:r>
              <a:rPr lang="en-US"/>
              <a:t>This presentation is for informational purposes only. Microsoft makes no warranties, express or implied, in this summary.</a:t>
            </a:r>
          </a:p>
        </p:txBody>
      </p:sp>
      <p:sp>
        <p:nvSpPr>
          <p:cNvPr id="34820" name="Rectangle 7"/>
          <p:cNvSpPr>
            <a:spLocks noGrp="1" noChangeArrowheads="1"/>
          </p:cNvSpPr>
          <p:nvPr>
            <p:ph type="sldNum" sz="quarter" idx="5"/>
          </p:nvPr>
        </p:nvSpPr>
        <p:spPr>
          <a:noFill/>
        </p:spPr>
        <p:txBody>
          <a:bodyPr/>
          <a:lstStyle/>
          <a:p>
            <a:fld id="{50409A0F-4C3C-4150-9FA0-5C5FC564495B}" type="slidenum">
              <a:rPr lang="en-US"/>
              <a:pPr/>
              <a:t>24</a:t>
            </a:fld>
            <a:endParaRPr lang="en-US"/>
          </a:p>
        </p:txBody>
      </p:sp>
      <p:sp>
        <p:nvSpPr>
          <p:cNvPr id="34821" name="Rectangle 2"/>
          <p:cNvSpPr>
            <a:spLocks noGrp="1" noRot="1" noChangeAspect="1" noChangeArrowheads="1" noTextEdit="1"/>
          </p:cNvSpPr>
          <p:nvPr>
            <p:ph type="sldImg"/>
          </p:nvPr>
        </p:nvSpPr>
        <p:spPr>
          <a:ln/>
        </p:spPr>
      </p:sp>
      <p:sp>
        <p:nvSpPr>
          <p:cNvPr id="34822" name="Rectangle 3"/>
          <p:cNvSpPr>
            <a:spLocks noGrp="1" noChangeArrowheads="1"/>
          </p:cNvSpPr>
          <p:nvPr>
            <p:ph type="body" idx="1"/>
          </p:nvPr>
        </p:nvSpPr>
        <p:spPr>
          <a:noFill/>
          <a:ln/>
        </p:spPr>
        <p:txBody>
          <a:bodyPr lIns="91435" tIns="45717" rIns="91435" bIns="45717"/>
          <a:lstStyle/>
          <a:p>
            <a:pPr eaLnBrk="1" hangingPunct="1">
              <a:spcBef>
                <a:spcPct val="0"/>
              </a:spcBef>
            </a:pPr>
            <a:endParaRPr lang="en-US" sz="1000" dirty="0" smtClean="0">
              <a:latin typeface="Segoe"/>
            </a:endParaRPr>
          </a:p>
        </p:txBody>
      </p:sp>
      <p:sp>
        <p:nvSpPr>
          <p:cNvPr id="34823" name="Header Placeholder 3"/>
          <p:cNvSpPr txBox="1">
            <a:spLocks noGrp="1"/>
          </p:cNvSpPr>
          <p:nvPr/>
        </p:nvSpPr>
        <p:spPr bwMode="auto">
          <a:xfrm>
            <a:off x="0" y="0"/>
            <a:ext cx="3037840" cy="464820"/>
          </a:xfrm>
          <a:prstGeom prst="rect">
            <a:avLst/>
          </a:prstGeom>
          <a:noFill/>
          <a:ln w="9525">
            <a:noFill/>
            <a:miter lim="800000"/>
            <a:headEnd/>
            <a:tailEnd/>
          </a:ln>
        </p:spPr>
        <p:txBody>
          <a:bodyPr lIns="91435" tIns="45717" rIns="91435" bIns="45717"/>
          <a:lstStyle/>
          <a:p>
            <a:pPr defTabSz="913980"/>
            <a:r>
              <a:rPr lang="en-US" sz="1200" dirty="0">
                <a:latin typeface="Calibri" pitchFamily="34" charset="0"/>
              </a:rPr>
              <a:t>Microsoft Forefront Client Security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p:spPr>
        <p:txBody>
          <a:bodyPr/>
          <a:lstStyle/>
          <a:p>
            <a:r>
              <a:rPr lang="en-US" smtClean="0"/>
              <a:t>Microsoft Forefront</a:t>
            </a:r>
          </a:p>
        </p:txBody>
      </p:sp>
      <p:sp>
        <p:nvSpPr>
          <p:cNvPr id="69635" name="Rectangle 3"/>
          <p:cNvSpPr>
            <a:spLocks noGrp="1" noChangeArrowheads="1"/>
          </p:cNvSpPr>
          <p:nvPr>
            <p:ph type="dt" sz="quarter" idx="1"/>
          </p:nvPr>
        </p:nvSpPr>
        <p:spPr>
          <a:noFill/>
        </p:spPr>
        <p:txBody>
          <a:bodyPr/>
          <a:lstStyle/>
          <a:p>
            <a:fld id="{38F9D9BD-99C3-4738-B823-BB75CC0FFB70}" type="datetime8">
              <a:rPr lang="en-US" smtClean="0"/>
              <a:pPr/>
              <a:t>10/2/2007 9:08 AM</a:t>
            </a:fld>
            <a:endParaRPr lang="en-US" smtClean="0"/>
          </a:p>
        </p:txBody>
      </p:sp>
      <p:sp>
        <p:nvSpPr>
          <p:cNvPr id="69636" name="Rectangle 6"/>
          <p:cNvSpPr>
            <a:spLocks noGrp="1" noChangeArrowheads="1"/>
          </p:cNvSpPr>
          <p:nvPr>
            <p:ph type="ftr" sz="quarter" idx="4"/>
          </p:nvPr>
        </p:nvSpPr>
        <p:spPr>
          <a:noFill/>
        </p:spPr>
        <p:txBody>
          <a:bodyPr/>
          <a:lstStyle/>
          <a:p>
            <a:r>
              <a:rPr lang="en-US" smtClean="0"/>
              <a:t>©2006 Microsoft Corporation. All rights reserved.</a:t>
            </a:r>
          </a:p>
          <a:p>
            <a:r>
              <a:rPr lang="en-US" smtClean="0"/>
              <a:t>This presentation is for informational purposes only. Microsoft makes no warranties, express or implied, in this summary.</a:t>
            </a:r>
          </a:p>
        </p:txBody>
      </p:sp>
      <p:sp>
        <p:nvSpPr>
          <p:cNvPr id="69637" name="Rectangle 7"/>
          <p:cNvSpPr>
            <a:spLocks noGrp="1" noChangeArrowheads="1"/>
          </p:cNvSpPr>
          <p:nvPr>
            <p:ph type="sldNum" sz="quarter" idx="5"/>
          </p:nvPr>
        </p:nvSpPr>
        <p:spPr>
          <a:noFill/>
        </p:spPr>
        <p:txBody>
          <a:bodyPr/>
          <a:lstStyle/>
          <a:p>
            <a:fld id="{0497E156-DD97-4E02-A287-62B73ACA3005}" type="slidenum">
              <a:rPr lang="en-US" smtClean="0"/>
              <a:pPr/>
              <a:t>25</a:t>
            </a:fld>
            <a:endParaRPr lang="en-US" smtClean="0"/>
          </a:p>
        </p:txBody>
      </p:sp>
      <p:sp>
        <p:nvSpPr>
          <p:cNvPr id="69638" name="Rectangle 2"/>
          <p:cNvSpPr>
            <a:spLocks noGrp="1" noRot="1" noChangeAspect="1" noChangeArrowheads="1" noTextEdit="1"/>
          </p:cNvSpPr>
          <p:nvPr>
            <p:ph type="sldImg"/>
          </p:nvPr>
        </p:nvSpPr>
        <p:spPr>
          <a:ln/>
        </p:spPr>
      </p:sp>
      <p:sp>
        <p:nvSpPr>
          <p:cNvPr id="69639" name="Rectangle 3"/>
          <p:cNvSpPr>
            <a:spLocks noGrp="1" noChangeArrowheads="1"/>
          </p:cNvSpPr>
          <p:nvPr>
            <p:ph type="body" idx="1"/>
          </p:nvPr>
        </p:nvSpPr>
        <p:spPr>
          <a:xfrm>
            <a:off x="701675" y="4414838"/>
            <a:ext cx="5607050" cy="4184650"/>
          </a:xfrm>
          <a:noFill/>
          <a:ln/>
        </p:spPr>
        <p:txBody>
          <a:bodyPr/>
          <a:lstStyle/>
          <a:p>
            <a:pPr>
              <a:lnSpc>
                <a:spcPct val="80000"/>
              </a:lnSpc>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E42268F-71B4-470E-B129-87751E65159A}" type="slidenum">
              <a:rPr lang="en-US" smtClean="0"/>
              <a:pPr/>
              <a:t>26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spcBef>
                <a:spcPct val="0"/>
              </a:spcBef>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p>
        </p:txBody>
      </p:sp>
      <p:sp>
        <p:nvSpPr>
          <p:cNvPr id="71684" name="Slide Number Placeholder 3"/>
          <p:cNvSpPr>
            <a:spLocks noGrp="1"/>
          </p:cNvSpPr>
          <p:nvPr>
            <p:ph type="sldNum" sz="quarter" idx="5"/>
          </p:nvPr>
        </p:nvSpPr>
        <p:spPr>
          <a:noFill/>
        </p:spPr>
        <p:txBody>
          <a:bodyPr/>
          <a:lstStyle/>
          <a:p>
            <a:fld id="{0BABE73F-ED1D-481C-92F0-3106C0E44197}"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3"/>
          <p:cNvSpPr txBox="1">
            <a:spLocks noGrp="1" noChangeArrowheads="1"/>
          </p:cNvSpPr>
          <p:nvPr/>
        </p:nvSpPr>
        <p:spPr bwMode="auto">
          <a:xfrm>
            <a:off x="3970338" y="0"/>
            <a:ext cx="3038475" cy="465138"/>
          </a:xfrm>
          <a:prstGeom prst="rect">
            <a:avLst/>
          </a:prstGeom>
          <a:noFill/>
          <a:ln w="9525" algn="ctr">
            <a:noFill/>
            <a:miter lim="800000"/>
            <a:headEnd/>
            <a:tailEnd/>
          </a:ln>
        </p:spPr>
        <p:txBody>
          <a:bodyPr lIns="93177" tIns="46589" rIns="93177" bIns="46589"/>
          <a:lstStyle/>
          <a:p>
            <a:pPr algn="r" defTabSz="931863"/>
            <a:fld id="{92DCD09B-5320-456D-9653-6C4D49027E77}" type="datetime8">
              <a:rPr lang="en-US" sz="1200">
                <a:latin typeface="Times New Roman" pitchFamily="18" charset="0"/>
              </a:rPr>
              <a:pPr algn="r" defTabSz="931863"/>
              <a:t>10/2/2007 9:08 AM</a:t>
            </a:fld>
            <a:endParaRPr lang="en-US" sz="1200">
              <a:latin typeface="Times New Roman" pitchFamily="18" charset="0"/>
            </a:endParaRPr>
          </a:p>
        </p:txBody>
      </p:sp>
      <p:sp>
        <p:nvSpPr>
          <p:cNvPr id="59395" name="TextBox 4"/>
          <p:cNvSpPr txBox="1">
            <a:spLocks noGrp="1" noChangeArrowheads="1"/>
          </p:cNvSpPr>
          <p:nvPr/>
        </p:nvSpPr>
        <p:spPr bwMode="auto">
          <a:xfrm>
            <a:off x="5707063" y="8829675"/>
            <a:ext cx="1301750" cy="465138"/>
          </a:xfrm>
          <a:prstGeom prst="rect">
            <a:avLst/>
          </a:prstGeom>
          <a:noFill/>
          <a:ln w="9525" algn="ctr">
            <a:noFill/>
            <a:miter lim="800000"/>
            <a:headEnd/>
            <a:tailEnd/>
          </a:ln>
        </p:spPr>
        <p:txBody>
          <a:bodyPr lIns="93177" tIns="46589" rIns="93177" bIns="46589" anchor="b"/>
          <a:lstStyle/>
          <a:p>
            <a:pPr algn="r" defTabSz="931863"/>
            <a:fld id="{36A0EFE9-D204-45C4-8BE7-A9D1E5304EE2}" type="slidenum">
              <a:rPr lang="en-US" sz="1200">
                <a:latin typeface="Times New Roman" pitchFamily="18" charset="0"/>
              </a:rPr>
              <a:pPr algn="r" defTabSz="931863"/>
              <a:t>28</a:t>
            </a:fld>
            <a:endParaRPr lang="en-US" sz="1200">
              <a:latin typeface="Times New Roman" pitchFamily="18" charset="0"/>
            </a:endParaRPr>
          </a:p>
        </p:txBody>
      </p:sp>
      <p:sp>
        <p:nvSpPr>
          <p:cNvPr id="59396" name="TextBox 5"/>
          <p:cNvSpPr txBox="1">
            <a:spLocks noGrp="1" noChangeArrowheads="1"/>
          </p:cNvSpPr>
          <p:nvPr/>
        </p:nvSpPr>
        <p:spPr bwMode="auto">
          <a:xfrm>
            <a:off x="0" y="8937625"/>
            <a:ext cx="5792788" cy="357188"/>
          </a:xfrm>
          <a:prstGeom prst="rect">
            <a:avLst/>
          </a:prstGeom>
          <a:noFill/>
          <a:ln w="9525" algn="ctr">
            <a:noFill/>
            <a:miter lim="800000"/>
            <a:headEnd/>
            <a:tailEnd/>
          </a:ln>
        </p:spPr>
        <p:txBody>
          <a:bodyPr lIns="93177" tIns="46589" rIns="93177" bIns="46589" anchor="b"/>
          <a:lstStyle/>
          <a:p>
            <a:pPr defTabSz="931863"/>
            <a:r>
              <a:rPr lang="en-US" sz="800">
                <a:latin typeface="Segoe" pitchFamily="34" charset="0"/>
                <a:cs typeface="Arial" pitchFamily="34" charset="0"/>
              </a:rPr>
              <a:t>© 2005 Microsoft Corporation. All rights reserved.</a:t>
            </a:r>
          </a:p>
          <a:p>
            <a:pPr defTabSz="931863"/>
            <a:r>
              <a:rPr lang="en-US" sz="800">
                <a:latin typeface="Segoe" pitchFamily="34" charset="0"/>
                <a:cs typeface="Arial" pitchFamily="34" charset="0"/>
              </a:rPr>
              <a:t>This presentation is for informational purposes only. Microsoft makes no warranties, express or implied, in this summary.</a:t>
            </a:r>
          </a:p>
        </p:txBody>
      </p:sp>
      <p:sp>
        <p:nvSpPr>
          <p:cNvPr id="59397" name="Rectangle 22531"/>
          <p:cNvSpPr>
            <a:spLocks noGrp="1" noRot="1" noChangeAspect="1" noChangeArrowheads="1" noTextEdit="1"/>
          </p:cNvSpPr>
          <p:nvPr>
            <p:ph type="sldImg"/>
          </p:nvPr>
        </p:nvSpPr>
        <p:spPr>
          <a:noFill/>
          <a:ln cap="flat">
            <a:headEnd type="none" w="med" len="med"/>
            <a:tailEnd type="none" w="med" len="med"/>
          </a:ln>
        </p:spPr>
      </p:sp>
      <p:sp>
        <p:nvSpPr>
          <p:cNvPr id="59398" name="Rectangle 22532"/>
          <p:cNvSpPr>
            <a:spLocks noGrp="1" noChangeArrowheads="1"/>
          </p:cNvSpPr>
          <p:nvPr>
            <p:ph type="body" idx="1"/>
          </p:nvPr>
        </p:nvSpPr>
        <p:spPr>
          <a:noFill/>
          <a:ln/>
        </p:spPr>
        <p:txBody>
          <a:bodyPr/>
          <a:lstStyle/>
          <a:p>
            <a:pPr eaLnBrk="1" hangingPunct="1"/>
            <a:endParaRPr lang="en-US" sz="100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p:spPr>
        <p:txBody>
          <a:bodyPr/>
          <a:lstStyle/>
          <a:p>
            <a:r>
              <a:rPr lang="en-US" smtClean="0"/>
              <a:t>Microsoft Forefront</a:t>
            </a:r>
          </a:p>
        </p:txBody>
      </p:sp>
      <p:sp>
        <p:nvSpPr>
          <p:cNvPr id="60419" name="Rectangle 3"/>
          <p:cNvSpPr>
            <a:spLocks noGrp="1" noChangeArrowheads="1"/>
          </p:cNvSpPr>
          <p:nvPr>
            <p:ph type="dt" sz="quarter" idx="1"/>
          </p:nvPr>
        </p:nvSpPr>
        <p:spPr>
          <a:noFill/>
        </p:spPr>
        <p:txBody>
          <a:bodyPr/>
          <a:lstStyle/>
          <a:p>
            <a:fld id="{79F273AD-90A8-413A-8D45-7494002DC6F6}" type="datetime8">
              <a:rPr lang="en-US" smtClean="0"/>
              <a:pPr/>
              <a:t>10/2/2007 9:08 AM</a:t>
            </a:fld>
            <a:endParaRPr lang="en-US" smtClean="0"/>
          </a:p>
        </p:txBody>
      </p:sp>
      <p:sp>
        <p:nvSpPr>
          <p:cNvPr id="60420" name="Rectangle 6"/>
          <p:cNvSpPr>
            <a:spLocks noGrp="1" noChangeArrowheads="1"/>
          </p:cNvSpPr>
          <p:nvPr>
            <p:ph type="ftr" sz="quarter" idx="4"/>
          </p:nvPr>
        </p:nvSpPr>
        <p:spPr>
          <a:noFill/>
        </p:spPr>
        <p:txBody>
          <a:bodyPr/>
          <a:lstStyle/>
          <a:p>
            <a:r>
              <a:rPr lang="en-US" smtClean="0"/>
              <a:t>©2006 Microsoft Corporation. All rights reserved.</a:t>
            </a:r>
          </a:p>
          <a:p>
            <a:r>
              <a:rPr lang="en-US" smtClean="0"/>
              <a:t>This presentation is for informational purposes only. Microsoft makes no warranties, express or implied, in this summary.</a:t>
            </a:r>
          </a:p>
        </p:txBody>
      </p:sp>
      <p:sp>
        <p:nvSpPr>
          <p:cNvPr id="60421" name="Rectangle 7"/>
          <p:cNvSpPr>
            <a:spLocks noGrp="1" noChangeArrowheads="1"/>
          </p:cNvSpPr>
          <p:nvPr>
            <p:ph type="sldNum" sz="quarter" idx="5"/>
          </p:nvPr>
        </p:nvSpPr>
        <p:spPr>
          <a:noFill/>
        </p:spPr>
        <p:txBody>
          <a:bodyPr/>
          <a:lstStyle/>
          <a:p>
            <a:fld id="{7CA6D6DA-99A2-4C95-BE4B-2D87989D995F}" type="slidenum">
              <a:rPr lang="en-US" smtClean="0"/>
              <a:pPr/>
              <a:t>29</a:t>
            </a:fld>
            <a:endParaRPr lang="en-US" smtClean="0"/>
          </a:p>
        </p:txBody>
      </p:sp>
      <p:sp>
        <p:nvSpPr>
          <p:cNvPr id="60422" name="Rectangle 2"/>
          <p:cNvSpPr>
            <a:spLocks noGrp="1" noRot="1" noChangeAspect="1" noChangeArrowheads="1" noTextEdit="1"/>
          </p:cNvSpPr>
          <p:nvPr>
            <p:ph type="sldImg"/>
          </p:nvPr>
        </p:nvSpPr>
        <p:spPr>
          <a:ln/>
        </p:spPr>
      </p:sp>
      <p:sp>
        <p:nvSpPr>
          <p:cNvPr id="604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72B9FAC5-2D92-4F32-8195-C60386424593}" type="datetime8">
              <a:rPr lang="en-US"/>
              <a:pPr/>
              <a:t>10/2/2007 9:08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504698A9-9960-49B4-9275-0FB0952E5AC4}" type="slidenum">
              <a:rPr lang="en-US"/>
              <a:pPr/>
              <a:t>3</a:t>
            </a:fld>
            <a:endParaRPr lang="en-US"/>
          </a:p>
        </p:txBody>
      </p:sp>
      <p:sp>
        <p:nvSpPr>
          <p:cNvPr id="855042" name="Rectangle 2"/>
          <p:cNvSpPr>
            <a:spLocks noGrp="1" noRot="1" noChangeAspect="1" noChangeArrowheads="1" noTextEdit="1"/>
          </p:cNvSpPr>
          <p:nvPr>
            <p:ph type="sldImg"/>
          </p:nvPr>
        </p:nvSpPr>
        <p:spPr>
          <a:xfrm>
            <a:off x="1181100" y="698500"/>
            <a:ext cx="4648200" cy="3486150"/>
          </a:xfrm>
          <a:ln/>
        </p:spPr>
      </p:sp>
      <p:sp>
        <p:nvSpPr>
          <p:cNvPr id="855043" name="Rectangle 3"/>
          <p:cNvSpPr>
            <a:spLocks noGrp="1" noChangeArrowheads="1"/>
          </p:cNvSpPr>
          <p:nvPr>
            <p:ph type="body" idx="1"/>
          </p:nvPr>
        </p:nvSpPr>
        <p:spPr>
          <a:xfrm>
            <a:off x="701675" y="4416425"/>
            <a:ext cx="5607050" cy="4181475"/>
          </a:xfrm>
        </p:spPr>
        <p:txBody>
          <a:bodyPr/>
          <a:lstStyle/>
          <a:p>
            <a:pPr lvl="1">
              <a:buFont typeface="Arial" pitchFamily="34" charset="0"/>
              <a:buChar char="•"/>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smtClean="0">
              <a:latin typeface="Segoe" pitchFamily="34" charset="0"/>
            </a:endParaRPr>
          </a:p>
        </p:txBody>
      </p:sp>
      <p:sp>
        <p:nvSpPr>
          <p:cNvPr id="61444" name="Date Placeholder 3"/>
          <p:cNvSpPr>
            <a:spLocks noGrp="1"/>
          </p:cNvSpPr>
          <p:nvPr>
            <p:ph type="dt" sz="quarter" idx="1"/>
          </p:nvPr>
        </p:nvSpPr>
        <p:spPr>
          <a:noFill/>
        </p:spPr>
        <p:txBody>
          <a:bodyPr/>
          <a:lstStyle/>
          <a:p>
            <a:fld id="{703871F1-9482-45E4-BF0D-6FDD986C6C22}" type="datetime8">
              <a:rPr lang="en-US" smtClean="0"/>
              <a:pPr/>
              <a:t>10/2/2007 9:08 AM</a:t>
            </a:fld>
            <a:endParaRPr lang="en-US" smtClean="0"/>
          </a:p>
        </p:txBody>
      </p:sp>
      <p:sp>
        <p:nvSpPr>
          <p:cNvPr id="61445" name="Footer Placeholder 4"/>
          <p:cNvSpPr>
            <a:spLocks noGrp="1"/>
          </p:cNvSpPr>
          <p:nvPr>
            <p:ph type="ftr" sz="quarter" idx="4"/>
          </p:nvPr>
        </p:nvSpPr>
        <p:spPr>
          <a:noFill/>
        </p:spPr>
        <p:txBody>
          <a:bodyPr/>
          <a:lstStyle/>
          <a:p>
            <a:r>
              <a:rPr lang="en-US" smtClean="0">
                <a:latin typeface="Segoe" pitchFamily="34" charset="0"/>
              </a:rPr>
              <a:t>© 2003-2004 Microsoft Corporation. All rights reserved.</a:t>
            </a:r>
          </a:p>
          <a:p>
            <a:r>
              <a:rPr lang="en-US" smtClean="0">
                <a:latin typeface="Segoe" pitchFamily="34" charset="0"/>
              </a:rPr>
              <a:t>This presentation is for informational purposes only. Microsoft makes no warranties, express or implied, in this summary.</a:t>
            </a:r>
          </a:p>
        </p:txBody>
      </p:sp>
      <p:sp>
        <p:nvSpPr>
          <p:cNvPr id="61446" name="Slide Number Placeholder 5"/>
          <p:cNvSpPr>
            <a:spLocks noGrp="1"/>
          </p:cNvSpPr>
          <p:nvPr>
            <p:ph type="sldNum" sz="quarter" idx="5"/>
          </p:nvPr>
        </p:nvSpPr>
        <p:spPr>
          <a:noFill/>
        </p:spPr>
        <p:txBody>
          <a:bodyPr/>
          <a:lstStyle/>
          <a:p>
            <a:fld id="{C1DF4573-EACE-432C-90B0-CAA334FF3C71}"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Date Placeholder 3"/>
          <p:cNvSpPr>
            <a:spLocks noGrp="1"/>
          </p:cNvSpPr>
          <p:nvPr>
            <p:ph type="dt" sz="quarter" idx="1"/>
          </p:nvPr>
        </p:nvSpPr>
        <p:spPr>
          <a:noFill/>
        </p:spPr>
        <p:txBody>
          <a:bodyPr/>
          <a:lstStyle/>
          <a:p>
            <a:fld id="{22451A74-7600-41E3-8164-9FAAAE5C1753}" type="datetime8">
              <a:rPr lang="en-US" smtClean="0"/>
              <a:pPr/>
              <a:t>10/2/2007 9:08 AM</a:t>
            </a:fld>
            <a:endParaRPr lang="en-US" smtClean="0"/>
          </a:p>
        </p:txBody>
      </p:sp>
      <p:sp>
        <p:nvSpPr>
          <p:cNvPr id="62469" name="Footer Placeholder 4"/>
          <p:cNvSpPr>
            <a:spLocks noGrp="1"/>
          </p:cNvSpPr>
          <p:nvPr>
            <p:ph type="ftr" sz="quarter" idx="4"/>
          </p:nvPr>
        </p:nvSpPr>
        <p:spPr>
          <a:noFill/>
        </p:spPr>
        <p:txBody>
          <a:bodyPr/>
          <a:lstStyle/>
          <a:p>
            <a:r>
              <a:rPr lang="en-US" smtClean="0">
                <a:latin typeface="Segoe" pitchFamily="34" charset="0"/>
              </a:rPr>
              <a:t>© 2003-2004 Microsoft Corporation. All rights reserved.</a:t>
            </a:r>
          </a:p>
          <a:p>
            <a:r>
              <a:rPr lang="en-US" smtClean="0">
                <a:latin typeface="Segoe" pitchFamily="34" charset="0"/>
              </a:rPr>
              <a:t>This presentation is for informational purposes only. Microsoft makes no warranties, express or implied, in this summary.</a:t>
            </a:r>
          </a:p>
        </p:txBody>
      </p:sp>
      <p:sp>
        <p:nvSpPr>
          <p:cNvPr id="62470" name="Slide Number Placeholder 5"/>
          <p:cNvSpPr>
            <a:spLocks noGrp="1"/>
          </p:cNvSpPr>
          <p:nvPr>
            <p:ph type="sldNum" sz="quarter" idx="5"/>
          </p:nvPr>
        </p:nvSpPr>
        <p:spPr>
          <a:noFill/>
        </p:spPr>
        <p:txBody>
          <a:bodyPr/>
          <a:lstStyle/>
          <a:p>
            <a:fld id="{1D57B61D-64FF-49B5-9870-773AE3AEEC14}"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lIns="93170" tIns="46586" rIns="93170" bIns="46586"/>
          <a:lstStyle/>
          <a:p>
            <a:endParaRPr lang="en-US" smtClean="0"/>
          </a:p>
        </p:txBody>
      </p:sp>
      <p:sp>
        <p:nvSpPr>
          <p:cNvPr id="8090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0" tIns="46586" rIns="93170" bIns="46586" anchor="b"/>
          <a:lstStyle/>
          <a:p>
            <a:pPr algn="r" defTabSz="915988" eaLnBrk="1" hangingPunct="1"/>
            <a:fld id="{B16B2536-FD83-4936-84F6-FC605ED0E93A}" type="slidenum">
              <a:rPr lang="en-US" sz="900" b="1">
                <a:latin typeface="Verdana" pitchFamily="34" charset="0"/>
              </a:rPr>
              <a:pPr algn="r" defTabSz="915988" eaLnBrk="1" hangingPunct="1"/>
              <a:t>32</a:t>
            </a:fld>
            <a:endParaRPr lang="en-US" sz="900" b="1">
              <a:latin typeface="Verdana"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p:spPr>
        <p:txBody>
          <a:bodyPr/>
          <a:lstStyle/>
          <a:p>
            <a:r>
              <a:rPr lang="en-US" smtClean="0"/>
              <a:t>Microsoft Forefront</a:t>
            </a:r>
          </a:p>
        </p:txBody>
      </p:sp>
      <p:sp>
        <p:nvSpPr>
          <p:cNvPr id="78851" name="Rectangle 3"/>
          <p:cNvSpPr>
            <a:spLocks noGrp="1" noChangeArrowheads="1"/>
          </p:cNvSpPr>
          <p:nvPr>
            <p:ph type="dt" sz="quarter" idx="1"/>
          </p:nvPr>
        </p:nvSpPr>
        <p:spPr>
          <a:noFill/>
        </p:spPr>
        <p:txBody>
          <a:bodyPr/>
          <a:lstStyle/>
          <a:p>
            <a:fld id="{63DED4B7-25E0-4B8F-9A82-AB2C91B46C63}" type="datetime8">
              <a:rPr lang="en-US" smtClean="0"/>
              <a:pPr/>
              <a:t>10/2/2007 9:08 AM</a:t>
            </a:fld>
            <a:endParaRPr lang="en-US" smtClean="0"/>
          </a:p>
        </p:txBody>
      </p:sp>
      <p:sp>
        <p:nvSpPr>
          <p:cNvPr id="78852" name="Rectangle 6"/>
          <p:cNvSpPr>
            <a:spLocks noGrp="1" noChangeArrowheads="1"/>
          </p:cNvSpPr>
          <p:nvPr>
            <p:ph type="ftr" sz="quarter" idx="4"/>
          </p:nvPr>
        </p:nvSpPr>
        <p:spPr>
          <a:noFill/>
        </p:spPr>
        <p:txBody>
          <a:bodyPr/>
          <a:lstStyle/>
          <a:p>
            <a:r>
              <a:rPr lang="en-US" smtClean="0"/>
              <a:t>©2006 Microsoft Corporation. All rights reserved.</a:t>
            </a:r>
          </a:p>
          <a:p>
            <a:r>
              <a:rPr lang="en-US" smtClean="0"/>
              <a:t>This presentation is for informational purposes only. Microsoft makes no warranties, express or implied, in this summary.</a:t>
            </a:r>
          </a:p>
        </p:txBody>
      </p:sp>
      <p:sp>
        <p:nvSpPr>
          <p:cNvPr id="78853" name="Rectangle 7"/>
          <p:cNvSpPr>
            <a:spLocks noGrp="1" noChangeArrowheads="1"/>
          </p:cNvSpPr>
          <p:nvPr>
            <p:ph type="sldNum" sz="quarter" idx="5"/>
          </p:nvPr>
        </p:nvSpPr>
        <p:spPr>
          <a:noFill/>
        </p:spPr>
        <p:txBody>
          <a:bodyPr/>
          <a:lstStyle/>
          <a:p>
            <a:fld id="{6405B990-EA96-465D-BDF8-00AB94F2EF36}" type="slidenum">
              <a:rPr lang="en-US" smtClean="0"/>
              <a:pPr/>
              <a:t>33</a:t>
            </a:fld>
            <a:endParaRPr lang="en-US" smtClean="0"/>
          </a:p>
        </p:txBody>
      </p:sp>
      <p:sp>
        <p:nvSpPr>
          <p:cNvPr id="78854" name="Rectangle 2"/>
          <p:cNvSpPr>
            <a:spLocks noGrp="1" noRot="1" noChangeAspect="1" noChangeArrowheads="1" noTextEdit="1"/>
          </p:cNvSpPr>
          <p:nvPr>
            <p:ph type="sldImg"/>
          </p:nvPr>
        </p:nvSpPr>
        <p:spPr>
          <a:ln/>
        </p:spPr>
      </p:sp>
      <p:sp>
        <p:nvSpPr>
          <p:cNvPr id="788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F232E5-7851-423D-8C8A-F0343CD7E4C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F36FA4D-D3FD-42E2-BABC-CCAFA93B0B3F}" type="slidenum">
              <a:rPr lang="en-US" smtClean="0"/>
              <a:pPr/>
              <a:t>35</a:t>
            </a:fld>
            <a:endParaRPr lang="en-US" smtClean="0"/>
          </a:p>
        </p:txBody>
      </p:sp>
      <p:sp>
        <p:nvSpPr>
          <p:cNvPr id="81923" name="Rectangle 2"/>
          <p:cNvSpPr>
            <a:spLocks noGrp="1" noRot="1" noChangeAspect="1" noChangeArrowheads="1" noTextEdit="1"/>
          </p:cNvSpPr>
          <p:nvPr>
            <p:ph type="sldImg"/>
          </p:nvPr>
        </p:nvSpPr>
        <p:spPr>
          <a:xfrm>
            <a:off x="1162050" y="703263"/>
            <a:ext cx="4687888" cy="3516312"/>
          </a:xfr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77F65B44-4DBE-455F-A59B-5DE1560C3ED5}" type="datetime8">
              <a:rPr lang="en-US"/>
              <a:pPr/>
              <a:t>10/2/2007 9:08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EC70B568-B28F-460C-BECB-F5071A30352E}" type="slidenum">
              <a:rPr lang="en-US"/>
              <a:pPr/>
              <a:t>4</a:t>
            </a:fld>
            <a:endParaRPr lang="en-US"/>
          </a:p>
        </p:txBody>
      </p:sp>
      <p:sp>
        <p:nvSpPr>
          <p:cNvPr id="709634" name="Rectangle 2"/>
          <p:cNvSpPr>
            <a:spLocks noGrp="1" noRot="1" noChangeAspect="1" noChangeArrowheads="1" noTextEdit="1"/>
          </p:cNvSpPr>
          <p:nvPr>
            <p:ph type="sldImg"/>
          </p:nvPr>
        </p:nvSpPr>
        <p:spPr>
          <a:xfrm>
            <a:off x="1181100" y="698500"/>
            <a:ext cx="4648200" cy="3486150"/>
          </a:xfrm>
          <a:ln/>
        </p:spPr>
      </p:sp>
      <p:sp>
        <p:nvSpPr>
          <p:cNvPr id="709635" name="Rectangle 3"/>
          <p:cNvSpPr>
            <a:spLocks noGrp="1" noChangeArrowheads="1"/>
          </p:cNvSpPr>
          <p:nvPr>
            <p:ph type="body" idx="1"/>
          </p:nvPr>
        </p:nvSpPr>
        <p:spPr>
          <a:xfrm>
            <a:off x="701675" y="4416425"/>
            <a:ext cx="5607050" cy="4181475"/>
          </a:xfrm>
        </p:spPr>
        <p:txBody>
          <a:bodyPr>
            <a:normAutofit fontScale="92500" lnSpcReduction="20000"/>
          </a:bodyPr>
          <a:lstStyle/>
          <a:p>
            <a:pPr defTabSz="931774">
              <a:spcBef>
                <a:spcPct val="50000"/>
              </a:spcBef>
              <a:buFont typeface="Arial" pitchFamily="34" charset="0"/>
              <a:buChar char="•"/>
              <a:defRP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F232E5-7851-423D-8C8A-F0343CD7E4C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0" tIns="46586" rIns="93170" bIns="46586" anchor="b"/>
          <a:lstStyle/>
          <a:p>
            <a:pPr algn="r" defTabSz="915988" eaLnBrk="1" hangingPunct="1"/>
            <a:fld id="{0CE544C0-D814-4F57-B88B-248265688F30}" type="slidenum">
              <a:rPr lang="en-US" sz="900" b="1">
                <a:latin typeface="Verdana" pitchFamily="34" charset="0"/>
              </a:rPr>
              <a:pPr algn="r" defTabSz="915988" eaLnBrk="1" hangingPunct="1"/>
              <a:t>6</a:t>
            </a:fld>
            <a:endParaRPr lang="en-US" sz="900" b="1">
              <a:latin typeface="Verdana"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lIns="93170" tIns="46586" rIns="93170" bIns="46586"/>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dt" sz="quarter" idx="1"/>
          </p:nvPr>
        </p:nvSpPr>
        <p:spPr>
          <a:noFill/>
        </p:spPr>
        <p:txBody>
          <a:bodyPr/>
          <a:lstStyle/>
          <a:p>
            <a:fld id="{376068F3-69BA-41E1-B2A5-71A7B55BF4FB}" type="datetime8">
              <a:rPr lang="en-US" smtClean="0"/>
              <a:pPr/>
              <a:t>10/2/2007 9:08 AM</a:t>
            </a:fld>
            <a:endParaRPr lang="en-US" smtClean="0"/>
          </a:p>
        </p:txBody>
      </p:sp>
      <p:sp>
        <p:nvSpPr>
          <p:cNvPr id="50179" name="Rectangle 6"/>
          <p:cNvSpPr>
            <a:spLocks noGrp="1" noChangeArrowheads="1"/>
          </p:cNvSpPr>
          <p:nvPr>
            <p:ph type="ftr" sz="quarter" idx="4"/>
          </p:nvPr>
        </p:nvSpPr>
        <p:spPr>
          <a:noFill/>
        </p:spPr>
        <p:txBody>
          <a:bodyPr/>
          <a:lstStyle/>
          <a:p>
            <a:r>
              <a:rPr lang="en-US" smtClean="0"/>
              <a:t>© 2003-2005 Microsoft Corporation. All rights reserved.</a:t>
            </a:r>
          </a:p>
          <a:p>
            <a:r>
              <a:rPr lang="en-US" smtClean="0"/>
              <a:t>This presentation is for informational purposes only. Microsoft makes no warranties, express or implied, in this summary.</a:t>
            </a:r>
          </a:p>
        </p:txBody>
      </p:sp>
      <p:sp>
        <p:nvSpPr>
          <p:cNvPr id="50180" name="Rectangle 7"/>
          <p:cNvSpPr>
            <a:spLocks noGrp="1" noChangeArrowheads="1"/>
          </p:cNvSpPr>
          <p:nvPr>
            <p:ph type="sldNum" sz="quarter" idx="5"/>
          </p:nvPr>
        </p:nvSpPr>
        <p:spPr>
          <a:noFill/>
        </p:spPr>
        <p:txBody>
          <a:bodyPr/>
          <a:lstStyle/>
          <a:p>
            <a:fld id="{A8CA7BC4-9F36-41CC-BA63-3398084145C3}" type="slidenum">
              <a:rPr lang="en-US" smtClean="0"/>
              <a:pPr/>
              <a:t>7</a:t>
            </a:fld>
            <a:endParaRPr lang="en-US" smtClean="0"/>
          </a:p>
        </p:txBody>
      </p:sp>
      <p:sp>
        <p:nvSpPr>
          <p:cNvPr id="50181" name="Rectangle 2"/>
          <p:cNvSpPr>
            <a:spLocks noGrp="1" noRot="1" noChangeAspect="1" noChangeArrowheads="1" noTextEdit="1"/>
          </p:cNvSpPr>
          <p:nvPr>
            <p:ph type="sldImg"/>
          </p:nvPr>
        </p:nvSpPr>
        <p:spPr>
          <a:xfrm>
            <a:off x="4292600" y="463550"/>
            <a:ext cx="2584450" cy="1938338"/>
          </a:xfrm>
          <a:ln/>
        </p:spPr>
      </p:sp>
      <p:sp>
        <p:nvSpPr>
          <p:cNvPr id="50182" name="Rectangle 3"/>
          <p:cNvSpPr>
            <a:spLocks noGrp="1" noChangeArrowheads="1"/>
          </p:cNvSpPr>
          <p:nvPr>
            <p:ph type="body" idx="1"/>
          </p:nvPr>
        </p:nvSpPr>
        <p:spPr>
          <a:xfrm>
            <a:off x="466725" y="2570163"/>
            <a:ext cx="6115050" cy="6084887"/>
          </a:xfrm>
          <a:noFill/>
          <a:ln/>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038475" y="8831263"/>
            <a:ext cx="531813" cy="465137"/>
          </a:xfrm>
          <a:prstGeom prst="rect">
            <a:avLst/>
          </a:prstGeom>
          <a:noFill/>
          <a:ln w="9525">
            <a:noFill/>
            <a:miter lim="800000"/>
            <a:headEnd/>
            <a:tailEnd/>
          </a:ln>
        </p:spPr>
        <p:txBody>
          <a:bodyPr lIns="93177" tIns="46589" rIns="93177" bIns="46589" anchor="b"/>
          <a:lstStyle/>
          <a:p>
            <a:pPr algn="r"/>
            <a:fld id="{CEFA8ED8-856F-4F51-818F-A311B0D1C308}" type="slidenum">
              <a:rPr lang="en-US" sz="1200">
                <a:latin typeface="Times New Roman" pitchFamily="18" charset="0"/>
              </a:rPr>
              <a:pPr algn="r"/>
              <a:t>8</a:t>
            </a:fld>
            <a:endParaRPr lang="en-US" sz="1200">
              <a:latin typeface="Times New Roman" pitchFamily="18" charset="0"/>
            </a:endParaRPr>
          </a:p>
        </p:txBody>
      </p:sp>
      <p:sp>
        <p:nvSpPr>
          <p:cNvPr id="52227" name="Slide Image Placeholder 1"/>
          <p:cNvSpPr>
            <a:spLocks noGrp="1" noRot="1" noChangeAspect="1" noTextEdit="1"/>
          </p:cNvSpPr>
          <p:nvPr>
            <p:ph type="sldImg"/>
          </p:nvPr>
        </p:nvSpPr>
        <p:spPr>
          <a:xfrm>
            <a:off x="4291013" y="463550"/>
            <a:ext cx="2584450" cy="1938338"/>
          </a:xfrm>
          <a:ln/>
        </p:spPr>
      </p:sp>
      <p:sp>
        <p:nvSpPr>
          <p:cNvPr id="4" name="Slide Number Placeholder 3"/>
          <p:cNvSpPr txBox="1">
            <a:spLocks noGrp="1"/>
          </p:cNvSpPr>
          <p:nvPr/>
        </p:nvSpPr>
        <p:spPr>
          <a:xfrm>
            <a:off x="3970338" y="8829675"/>
            <a:ext cx="3038475" cy="465138"/>
          </a:xfrm>
          <a:prstGeom prst="rect">
            <a:avLst/>
          </a:prstGeom>
          <a:noFill/>
        </p:spPr>
        <p:txBody>
          <a:bodyPr lIns="93377" tIns="46689" rIns="93377" bIns="46689" anchor="b"/>
          <a:lstStyle/>
          <a:p>
            <a:pPr algn="r" eaLnBrk="1" fontAlgn="auto" hangingPunct="1">
              <a:spcBef>
                <a:spcPts val="0"/>
              </a:spcBef>
              <a:spcAft>
                <a:spcPts val="0"/>
              </a:spcAft>
              <a:buClr>
                <a:srgbClr val="FFCC00"/>
              </a:buClr>
              <a:buFontTx/>
              <a:buChar char="•"/>
              <a:defRPr/>
            </a:pPr>
            <a:fld id="{190017D7-A0B4-4F9E-A62C-143E0E5DF9FF}" type="slidenum">
              <a:rPr lang="en-US" sz="1200">
                <a:latin typeface="+mn-lt"/>
              </a:rPr>
              <a:pPr algn="r" eaLnBrk="1" fontAlgn="auto" hangingPunct="1">
                <a:spcBef>
                  <a:spcPts val="0"/>
                </a:spcBef>
                <a:spcAft>
                  <a:spcPts val="0"/>
                </a:spcAft>
                <a:buClr>
                  <a:srgbClr val="FFCC00"/>
                </a:buClr>
                <a:buFontTx/>
                <a:buChar char="•"/>
                <a:defRPr/>
              </a:pPr>
              <a:t>8</a:t>
            </a:fld>
            <a:endParaRPr lang="en-US" sz="1200" dirty="0">
              <a:latin typeface="+mn-lt"/>
            </a:endParaRPr>
          </a:p>
        </p:txBody>
      </p:sp>
      <p:sp>
        <p:nvSpPr>
          <p:cNvPr id="52229" name="Text Placeholder 2"/>
          <p:cNvSpPr>
            <a:spLocks noGrp="1"/>
          </p:cNvSpPr>
          <p:nvPr>
            <p:ph type="body" idx="1"/>
          </p:nvPr>
        </p:nvSpPr>
        <p:spPr>
          <a:xfrm>
            <a:off x="466725" y="2570163"/>
            <a:ext cx="6115050" cy="6084887"/>
          </a:xfrm>
          <a:noFill/>
          <a:ln/>
        </p:spPr>
        <p:txBody>
          <a:bodyPr/>
          <a:lstStyle/>
          <a:p>
            <a:pPr marL="407988" indent="-407988"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038475" y="8831263"/>
            <a:ext cx="531813" cy="465137"/>
          </a:xfrm>
          <a:prstGeom prst="rect">
            <a:avLst/>
          </a:prstGeom>
          <a:noFill/>
          <a:ln w="9525">
            <a:noFill/>
            <a:miter lim="800000"/>
            <a:headEnd/>
            <a:tailEnd/>
          </a:ln>
        </p:spPr>
        <p:txBody>
          <a:bodyPr lIns="93177" tIns="46589" rIns="93177" bIns="46589" anchor="b"/>
          <a:lstStyle/>
          <a:p>
            <a:pPr algn="r"/>
            <a:fld id="{495EEC83-AA88-4AC1-990B-D565CEEE724E}" type="slidenum">
              <a:rPr lang="en-US" sz="1200">
                <a:latin typeface="Times New Roman" pitchFamily="18" charset="0"/>
              </a:rPr>
              <a:pPr algn="r"/>
              <a:t>9</a:t>
            </a:fld>
            <a:endParaRPr lang="en-US" sz="1200">
              <a:latin typeface="Times New Roman" pitchFamily="18" charset="0"/>
            </a:endParaRPr>
          </a:p>
        </p:txBody>
      </p:sp>
      <p:sp>
        <p:nvSpPr>
          <p:cNvPr id="32770" name="Rectangle 7"/>
          <p:cNvSpPr txBox="1">
            <a:spLocks noGrp="1" noChangeArrowheads="1"/>
          </p:cNvSpPr>
          <p:nvPr/>
        </p:nvSpPr>
        <p:spPr>
          <a:xfrm>
            <a:off x="3970338" y="8829675"/>
            <a:ext cx="3038475" cy="465138"/>
          </a:xfrm>
          <a:prstGeom prst="rect">
            <a:avLst/>
          </a:prstGeom>
          <a:noFill/>
        </p:spPr>
        <p:txBody>
          <a:bodyPr lIns="93377" tIns="46689" rIns="93377" bIns="46689" anchor="b"/>
          <a:lstStyle/>
          <a:p>
            <a:pPr algn="r" eaLnBrk="1" fontAlgn="auto" hangingPunct="1">
              <a:spcBef>
                <a:spcPts val="0"/>
              </a:spcBef>
              <a:spcAft>
                <a:spcPts val="0"/>
              </a:spcAft>
              <a:buClr>
                <a:srgbClr val="FFCC00"/>
              </a:buClr>
              <a:buFontTx/>
              <a:buChar char="•"/>
              <a:defRPr/>
            </a:pPr>
            <a:fld id="{31BFD8B9-9F74-48C1-8EA5-34CC589C9EAE}" type="slidenum">
              <a:rPr lang="en-US" sz="1200">
                <a:latin typeface="+mn-lt"/>
              </a:rPr>
              <a:pPr algn="r" eaLnBrk="1" fontAlgn="auto" hangingPunct="1">
                <a:spcBef>
                  <a:spcPts val="0"/>
                </a:spcBef>
                <a:spcAft>
                  <a:spcPts val="0"/>
                </a:spcAft>
                <a:buClr>
                  <a:srgbClr val="FFCC00"/>
                </a:buClr>
                <a:buFontTx/>
                <a:buChar char="•"/>
                <a:defRPr/>
              </a:pPr>
              <a:t>9</a:t>
            </a:fld>
            <a:endParaRPr lang="en-US" sz="1200" dirty="0">
              <a:latin typeface="+mn-lt"/>
            </a:endParaRPr>
          </a:p>
        </p:txBody>
      </p:sp>
      <p:sp>
        <p:nvSpPr>
          <p:cNvPr id="55300" name="Rectangle 2"/>
          <p:cNvSpPr>
            <a:spLocks noGrp="1" noRot="1" noChangeAspect="1" noChangeArrowheads="1" noTextEdit="1"/>
          </p:cNvSpPr>
          <p:nvPr>
            <p:ph type="sldImg"/>
          </p:nvPr>
        </p:nvSpPr>
        <p:spPr>
          <a:xfrm>
            <a:off x="1181100" y="696913"/>
            <a:ext cx="4649788" cy="3487737"/>
          </a:xfrm>
          <a:ln/>
        </p:spPr>
      </p:sp>
      <p:sp>
        <p:nvSpPr>
          <p:cNvPr id="55301" name="Rectangle 3"/>
          <p:cNvSpPr>
            <a:spLocks noGrp="1" noChangeArrowheads="1"/>
          </p:cNvSpPr>
          <p:nvPr>
            <p:ph type="body" idx="1"/>
          </p:nvPr>
        </p:nvSpPr>
        <p:spPr>
          <a:noFill/>
          <a:ln/>
        </p:spPr>
        <p:txBody>
          <a:bodyPr lIns="93874" tIns="46936" rIns="93874" bIns="46936"/>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285E4F9-CF88-460C-8197-E649D4A53FC2}" type="datetimeFigureOut">
              <a:rPr lang="en-US" smtClean="0"/>
              <a:pPr/>
              <a:t>10/2/2007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390236D-013B-418B-800D-87FC5B903084}"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85E4F9-CF88-460C-8197-E649D4A53FC2}" type="datetimeFigureOut">
              <a:rPr lang="en-US" smtClean="0"/>
              <a:pPr/>
              <a:t>10/2/2007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0236D-013B-418B-800D-87FC5B9030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85E4F9-CF88-460C-8197-E649D4A53FC2}" type="datetimeFigureOut">
              <a:rPr lang="en-US" smtClean="0"/>
              <a:pPr/>
              <a:t>10/2/2007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0236D-013B-418B-800D-87FC5B90308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93113" cy="7508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416050"/>
            <a:ext cx="8388350" cy="21209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2006</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3E1EB0-A5E2-4342-AE85-8C82A6B1B1D0}"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93113" cy="8604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1447800"/>
            <a:ext cx="4117975" cy="827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1375" y="1447800"/>
            <a:ext cx="4117975" cy="827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381000" y="2427288"/>
            <a:ext cx="8388350" cy="827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85E4F9-CF88-460C-8197-E649D4A53FC2}" type="datetimeFigureOut">
              <a:rPr lang="en-US" smtClean="0"/>
              <a:pPr/>
              <a:t>10/2/2007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0236D-013B-418B-800D-87FC5B9030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285E4F9-CF88-460C-8197-E649D4A53FC2}" type="datetimeFigureOut">
              <a:rPr lang="en-US" smtClean="0"/>
              <a:pPr/>
              <a:t>10/2/2007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390236D-013B-418B-800D-87FC5B90308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285E4F9-CF88-460C-8197-E649D4A53FC2}" type="datetimeFigureOut">
              <a:rPr lang="en-US" smtClean="0"/>
              <a:pPr/>
              <a:t>10/2/2007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0236D-013B-418B-800D-87FC5B9030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285E4F9-CF88-460C-8197-E649D4A53FC2}" type="datetimeFigureOut">
              <a:rPr lang="en-US" smtClean="0"/>
              <a:pPr/>
              <a:t>10/2/2007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90236D-013B-418B-800D-87FC5B9030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285E4F9-CF88-460C-8197-E649D4A53FC2}" type="datetimeFigureOut">
              <a:rPr lang="en-US" smtClean="0"/>
              <a:pPr/>
              <a:t>10/2/2007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90236D-013B-418B-800D-87FC5B9030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85E4F9-CF88-460C-8197-E649D4A53FC2}" type="datetimeFigureOut">
              <a:rPr lang="en-US" smtClean="0"/>
              <a:pPr/>
              <a:t>10/2/2007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90236D-013B-418B-800D-87FC5B9030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285E4F9-CF88-460C-8197-E649D4A53FC2}" type="datetimeFigureOut">
              <a:rPr lang="en-US" smtClean="0"/>
              <a:pPr/>
              <a:t>10/2/2007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0236D-013B-418B-800D-87FC5B9030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285E4F9-CF88-460C-8197-E649D4A53FC2}" type="datetimeFigureOut">
              <a:rPr lang="en-US" smtClean="0"/>
              <a:pPr/>
              <a:t>10/2/2007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0236D-013B-418B-800D-87FC5B9030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285E4F9-CF88-460C-8197-E649D4A53FC2}" type="datetimeFigureOut">
              <a:rPr lang="en-US" smtClean="0"/>
              <a:pPr/>
              <a:t>10/2/2007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390236D-013B-418B-800D-87FC5B90308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4" r:id="rId12"/>
    <p:sldLayoutId id="2147483745"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12.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83.png"/><Relationship Id="rId3" Type="http://schemas.openxmlformats.org/officeDocument/2006/relationships/image" Target="../media/image68.png"/><Relationship Id="rId21" Type="http://schemas.openxmlformats.org/officeDocument/2006/relationships/image" Target="../media/image86.pn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2.png"/><Relationship Id="rId2" Type="http://schemas.openxmlformats.org/officeDocument/2006/relationships/notesSlide" Target="../notesSlides/notesSlide12.xml"/><Relationship Id="rId16" Type="http://schemas.openxmlformats.org/officeDocument/2006/relationships/image" Target="../media/image81.png"/><Relationship Id="rId20" Type="http://schemas.openxmlformats.org/officeDocument/2006/relationships/image" Target="../media/image85.png"/><Relationship Id="rId1" Type="http://schemas.openxmlformats.org/officeDocument/2006/relationships/slideLayout" Target="../slideLayouts/slideLayout6.xml"/><Relationship Id="rId6" Type="http://schemas.openxmlformats.org/officeDocument/2006/relationships/image" Target="../media/image71.png"/><Relationship Id="rId11" Type="http://schemas.openxmlformats.org/officeDocument/2006/relationships/image" Target="../media/image76.png"/><Relationship Id="rId24" Type="http://schemas.openxmlformats.org/officeDocument/2006/relationships/image" Target="../media/image89.png"/><Relationship Id="rId5" Type="http://schemas.openxmlformats.org/officeDocument/2006/relationships/image" Target="../media/image70.png"/><Relationship Id="rId15" Type="http://schemas.openxmlformats.org/officeDocument/2006/relationships/image" Target="../media/image80.png"/><Relationship Id="rId23" Type="http://schemas.openxmlformats.org/officeDocument/2006/relationships/image" Target="../media/image88.png"/><Relationship Id="rId10" Type="http://schemas.openxmlformats.org/officeDocument/2006/relationships/image" Target="../media/image75.png"/><Relationship Id="rId19" Type="http://schemas.openxmlformats.org/officeDocument/2006/relationships/image" Target="../media/image84.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 Id="rId22" Type="http://schemas.openxmlformats.org/officeDocument/2006/relationships/image" Target="../media/image8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1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17.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18" Type="http://schemas.openxmlformats.org/officeDocument/2006/relationships/image" Target="../media/image120.png"/><Relationship Id="rId3" Type="http://schemas.openxmlformats.org/officeDocument/2006/relationships/image" Target="../media/image105.png"/><Relationship Id="rId21" Type="http://schemas.openxmlformats.org/officeDocument/2006/relationships/image" Target="../media/image123.png"/><Relationship Id="rId7" Type="http://schemas.openxmlformats.org/officeDocument/2006/relationships/image" Target="../media/image109.png"/><Relationship Id="rId12" Type="http://schemas.openxmlformats.org/officeDocument/2006/relationships/image" Target="../media/image114.png"/><Relationship Id="rId17" Type="http://schemas.openxmlformats.org/officeDocument/2006/relationships/image" Target="../media/image119.png"/><Relationship Id="rId2" Type="http://schemas.openxmlformats.org/officeDocument/2006/relationships/notesSlide" Target="../notesSlides/notesSlide17.xml"/><Relationship Id="rId16" Type="http://schemas.openxmlformats.org/officeDocument/2006/relationships/image" Target="../media/image118.png"/><Relationship Id="rId20" Type="http://schemas.openxmlformats.org/officeDocument/2006/relationships/image" Target="../media/image122.png"/><Relationship Id="rId1" Type="http://schemas.openxmlformats.org/officeDocument/2006/relationships/slideLayout" Target="../slideLayouts/slideLayout6.xml"/><Relationship Id="rId6" Type="http://schemas.openxmlformats.org/officeDocument/2006/relationships/image" Target="../media/image108.png"/><Relationship Id="rId11" Type="http://schemas.openxmlformats.org/officeDocument/2006/relationships/image" Target="../media/image113.png"/><Relationship Id="rId24" Type="http://schemas.openxmlformats.org/officeDocument/2006/relationships/image" Target="../media/image126.png"/><Relationship Id="rId5" Type="http://schemas.openxmlformats.org/officeDocument/2006/relationships/image" Target="../media/image107.png"/><Relationship Id="rId15" Type="http://schemas.openxmlformats.org/officeDocument/2006/relationships/image" Target="../media/image117.png"/><Relationship Id="rId23" Type="http://schemas.openxmlformats.org/officeDocument/2006/relationships/image" Target="../media/image125.png"/><Relationship Id="rId10" Type="http://schemas.openxmlformats.org/officeDocument/2006/relationships/image" Target="../media/image112.png"/><Relationship Id="rId19" Type="http://schemas.openxmlformats.org/officeDocument/2006/relationships/image" Target="../media/image121.png"/><Relationship Id="rId4" Type="http://schemas.openxmlformats.org/officeDocument/2006/relationships/image" Target="../media/image106.png"/><Relationship Id="rId9" Type="http://schemas.openxmlformats.org/officeDocument/2006/relationships/image" Target="../media/image111.png"/><Relationship Id="rId14" Type="http://schemas.openxmlformats.org/officeDocument/2006/relationships/image" Target="../media/image116.png"/><Relationship Id="rId22" Type="http://schemas.openxmlformats.org/officeDocument/2006/relationships/image" Target="../media/image1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35.png"/><Relationship Id="rId11" Type="http://schemas.openxmlformats.org/officeDocument/2006/relationships/image" Target="../media/image140.png"/><Relationship Id="rId5" Type="http://schemas.openxmlformats.org/officeDocument/2006/relationships/image" Target="../media/image134.png"/><Relationship Id="rId10" Type="http://schemas.openxmlformats.org/officeDocument/2006/relationships/image" Target="../media/image139.png"/><Relationship Id="rId4" Type="http://schemas.openxmlformats.org/officeDocument/2006/relationships/image" Target="../media/image133.png"/><Relationship Id="rId9" Type="http://schemas.openxmlformats.org/officeDocument/2006/relationships/image" Target="../media/image138.png"/></Relationships>
</file>

<file path=ppt/slides/_rels/slide2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43.png"/><Relationship Id="rId4" Type="http://schemas.openxmlformats.org/officeDocument/2006/relationships/image" Target="../media/image142.png"/></Relationships>
</file>

<file path=ppt/slides/_rels/slide22.xml.rels><?xml version="1.0" encoding="UTF-8" standalone="yes"?>
<Relationships xmlns="http://schemas.openxmlformats.org/package/2006/relationships"><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23.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2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52.png"/></Relationships>
</file>

<file path=ppt/slides/_rels/slide25.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63.png"/><Relationship Id="rId18" Type="http://schemas.openxmlformats.org/officeDocument/2006/relationships/image" Target="../media/image168.png"/><Relationship Id="rId26" Type="http://schemas.openxmlformats.org/officeDocument/2006/relationships/image" Target="../media/image176.png"/><Relationship Id="rId3" Type="http://schemas.openxmlformats.org/officeDocument/2006/relationships/image" Target="../media/image153.png"/><Relationship Id="rId21" Type="http://schemas.openxmlformats.org/officeDocument/2006/relationships/image" Target="../media/image171.png"/><Relationship Id="rId34" Type="http://schemas.openxmlformats.org/officeDocument/2006/relationships/image" Target="../media/image184.png"/><Relationship Id="rId7" Type="http://schemas.openxmlformats.org/officeDocument/2006/relationships/image" Target="../media/image157.png"/><Relationship Id="rId12" Type="http://schemas.openxmlformats.org/officeDocument/2006/relationships/image" Target="../media/image162.png"/><Relationship Id="rId17" Type="http://schemas.openxmlformats.org/officeDocument/2006/relationships/image" Target="../media/image167.png"/><Relationship Id="rId25" Type="http://schemas.openxmlformats.org/officeDocument/2006/relationships/image" Target="../media/image175.png"/><Relationship Id="rId33" Type="http://schemas.openxmlformats.org/officeDocument/2006/relationships/image" Target="../media/image183.png"/><Relationship Id="rId2" Type="http://schemas.openxmlformats.org/officeDocument/2006/relationships/notesSlide" Target="../notesSlides/notesSlide25.xml"/><Relationship Id="rId16" Type="http://schemas.openxmlformats.org/officeDocument/2006/relationships/image" Target="../media/image166.png"/><Relationship Id="rId20" Type="http://schemas.openxmlformats.org/officeDocument/2006/relationships/image" Target="../media/image170.png"/><Relationship Id="rId29" Type="http://schemas.openxmlformats.org/officeDocument/2006/relationships/image" Target="../media/image179.png"/><Relationship Id="rId1" Type="http://schemas.openxmlformats.org/officeDocument/2006/relationships/slideLayout" Target="../slideLayouts/slideLayout2.xml"/><Relationship Id="rId6" Type="http://schemas.openxmlformats.org/officeDocument/2006/relationships/image" Target="../media/image156.png"/><Relationship Id="rId11" Type="http://schemas.openxmlformats.org/officeDocument/2006/relationships/image" Target="../media/image161.png"/><Relationship Id="rId24" Type="http://schemas.openxmlformats.org/officeDocument/2006/relationships/image" Target="../media/image174.png"/><Relationship Id="rId32" Type="http://schemas.openxmlformats.org/officeDocument/2006/relationships/image" Target="../media/image182.png"/><Relationship Id="rId5" Type="http://schemas.openxmlformats.org/officeDocument/2006/relationships/image" Target="../media/image155.png"/><Relationship Id="rId15" Type="http://schemas.openxmlformats.org/officeDocument/2006/relationships/image" Target="../media/image165.png"/><Relationship Id="rId23" Type="http://schemas.openxmlformats.org/officeDocument/2006/relationships/image" Target="../media/image173.png"/><Relationship Id="rId28" Type="http://schemas.openxmlformats.org/officeDocument/2006/relationships/image" Target="../media/image178.png"/><Relationship Id="rId10" Type="http://schemas.openxmlformats.org/officeDocument/2006/relationships/image" Target="../media/image160.png"/><Relationship Id="rId19" Type="http://schemas.openxmlformats.org/officeDocument/2006/relationships/image" Target="../media/image169.png"/><Relationship Id="rId31" Type="http://schemas.openxmlformats.org/officeDocument/2006/relationships/image" Target="../media/image181.png"/><Relationship Id="rId4" Type="http://schemas.openxmlformats.org/officeDocument/2006/relationships/image" Target="../media/image154.png"/><Relationship Id="rId9" Type="http://schemas.openxmlformats.org/officeDocument/2006/relationships/image" Target="../media/image159.png"/><Relationship Id="rId14" Type="http://schemas.openxmlformats.org/officeDocument/2006/relationships/image" Target="../media/image164.png"/><Relationship Id="rId22" Type="http://schemas.openxmlformats.org/officeDocument/2006/relationships/image" Target="../media/image172.png"/><Relationship Id="rId27" Type="http://schemas.openxmlformats.org/officeDocument/2006/relationships/image" Target="../media/image177.png"/><Relationship Id="rId30" Type="http://schemas.openxmlformats.org/officeDocument/2006/relationships/image" Target="../media/image180.png"/></Relationships>
</file>

<file path=ppt/slides/_rels/slide26.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95.png"/><Relationship Id="rId3" Type="http://schemas.openxmlformats.org/officeDocument/2006/relationships/image" Target="../media/image185.emf"/><Relationship Id="rId7" Type="http://schemas.openxmlformats.org/officeDocument/2006/relationships/image" Target="../media/image189.png"/><Relationship Id="rId12" Type="http://schemas.openxmlformats.org/officeDocument/2006/relationships/image" Target="../media/image194.png"/><Relationship Id="rId17" Type="http://schemas.openxmlformats.org/officeDocument/2006/relationships/image" Target="../media/image199.png"/><Relationship Id="rId2" Type="http://schemas.openxmlformats.org/officeDocument/2006/relationships/notesSlide" Target="../notesSlides/notesSlide26.xml"/><Relationship Id="rId16" Type="http://schemas.openxmlformats.org/officeDocument/2006/relationships/image" Target="../media/image198.png"/><Relationship Id="rId1" Type="http://schemas.openxmlformats.org/officeDocument/2006/relationships/slideLayout" Target="../slideLayouts/slideLayout7.xml"/><Relationship Id="rId6" Type="http://schemas.openxmlformats.org/officeDocument/2006/relationships/image" Target="../media/image188.png"/><Relationship Id="rId11" Type="http://schemas.openxmlformats.org/officeDocument/2006/relationships/image" Target="../media/image193.png"/><Relationship Id="rId5" Type="http://schemas.openxmlformats.org/officeDocument/2006/relationships/image" Target="../media/image187.png"/><Relationship Id="rId15" Type="http://schemas.openxmlformats.org/officeDocument/2006/relationships/image" Target="../media/image197.png"/><Relationship Id="rId10" Type="http://schemas.openxmlformats.org/officeDocument/2006/relationships/image" Target="../media/image192.png"/><Relationship Id="rId4" Type="http://schemas.openxmlformats.org/officeDocument/2006/relationships/image" Target="../media/image186.png"/><Relationship Id="rId9" Type="http://schemas.openxmlformats.org/officeDocument/2006/relationships/image" Target="../media/image191.emf"/><Relationship Id="rId14" Type="http://schemas.openxmlformats.org/officeDocument/2006/relationships/image" Target="../media/image196.png"/></Relationships>
</file>

<file path=ppt/slides/_rels/slide27.xml.rels><?xml version="1.0" encoding="UTF-8" standalone="yes"?>
<Relationships xmlns="http://schemas.openxmlformats.org/package/2006/relationships"><Relationship Id="rId8" Type="http://schemas.openxmlformats.org/officeDocument/2006/relationships/image" Target="../media/image186.png"/><Relationship Id="rId3" Type="http://schemas.openxmlformats.org/officeDocument/2006/relationships/image" Target="../media/image200.wmf"/><Relationship Id="rId7" Type="http://schemas.openxmlformats.org/officeDocument/2006/relationships/image" Target="../media/image20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03.png"/><Relationship Id="rId5" Type="http://schemas.openxmlformats.org/officeDocument/2006/relationships/image" Target="../media/image202.png"/><Relationship Id="rId4" Type="http://schemas.openxmlformats.org/officeDocument/2006/relationships/image" Target="../media/image201.png"/><Relationship Id="rId9" Type="http://schemas.openxmlformats.org/officeDocument/2006/relationships/image" Target="../media/image205.png"/></Relationships>
</file>

<file path=ppt/slides/_rels/slide28.xml.rels><?xml version="1.0" encoding="UTF-8" standalone="yes"?>
<Relationships xmlns="http://schemas.openxmlformats.org/package/2006/relationships"><Relationship Id="rId8" Type="http://schemas.openxmlformats.org/officeDocument/2006/relationships/image" Target="../media/image211.png"/><Relationship Id="rId13" Type="http://schemas.openxmlformats.org/officeDocument/2006/relationships/image" Target="../media/image216.png"/><Relationship Id="rId18" Type="http://schemas.openxmlformats.org/officeDocument/2006/relationships/image" Target="../media/image221.png"/><Relationship Id="rId3" Type="http://schemas.openxmlformats.org/officeDocument/2006/relationships/image" Target="../media/image206.png"/><Relationship Id="rId21" Type="http://schemas.openxmlformats.org/officeDocument/2006/relationships/image" Target="../media/image224.png"/><Relationship Id="rId7" Type="http://schemas.openxmlformats.org/officeDocument/2006/relationships/image" Target="../media/image210.png"/><Relationship Id="rId12" Type="http://schemas.openxmlformats.org/officeDocument/2006/relationships/image" Target="../media/image215.png"/><Relationship Id="rId17" Type="http://schemas.openxmlformats.org/officeDocument/2006/relationships/image" Target="../media/image220.png"/><Relationship Id="rId25" Type="http://schemas.openxmlformats.org/officeDocument/2006/relationships/image" Target="../media/image228.png"/><Relationship Id="rId2" Type="http://schemas.openxmlformats.org/officeDocument/2006/relationships/notesSlide" Target="../notesSlides/notesSlide28.xml"/><Relationship Id="rId16" Type="http://schemas.openxmlformats.org/officeDocument/2006/relationships/image" Target="../media/image219.png"/><Relationship Id="rId20" Type="http://schemas.openxmlformats.org/officeDocument/2006/relationships/image" Target="../media/image223.png"/><Relationship Id="rId1" Type="http://schemas.openxmlformats.org/officeDocument/2006/relationships/slideLayout" Target="../slideLayouts/slideLayout6.xml"/><Relationship Id="rId6" Type="http://schemas.openxmlformats.org/officeDocument/2006/relationships/image" Target="../media/image209.png"/><Relationship Id="rId11" Type="http://schemas.openxmlformats.org/officeDocument/2006/relationships/image" Target="../media/image214.png"/><Relationship Id="rId24" Type="http://schemas.openxmlformats.org/officeDocument/2006/relationships/image" Target="../media/image227.png"/><Relationship Id="rId5" Type="http://schemas.openxmlformats.org/officeDocument/2006/relationships/image" Target="../media/image208.png"/><Relationship Id="rId15" Type="http://schemas.openxmlformats.org/officeDocument/2006/relationships/image" Target="../media/image218.png"/><Relationship Id="rId23" Type="http://schemas.openxmlformats.org/officeDocument/2006/relationships/image" Target="../media/image226.png"/><Relationship Id="rId10" Type="http://schemas.openxmlformats.org/officeDocument/2006/relationships/image" Target="../media/image213.png"/><Relationship Id="rId19" Type="http://schemas.openxmlformats.org/officeDocument/2006/relationships/image" Target="../media/image222.png"/><Relationship Id="rId4" Type="http://schemas.openxmlformats.org/officeDocument/2006/relationships/image" Target="../media/image207.png"/><Relationship Id="rId9" Type="http://schemas.openxmlformats.org/officeDocument/2006/relationships/image" Target="../media/image212.png"/><Relationship Id="rId14" Type="http://schemas.openxmlformats.org/officeDocument/2006/relationships/image" Target="../media/image217.png"/><Relationship Id="rId22" Type="http://schemas.openxmlformats.org/officeDocument/2006/relationships/image" Target="../media/image225.png"/></Relationships>
</file>

<file path=ppt/slides/_rels/slide29.xml.rels><?xml version="1.0" encoding="UTF-8" standalone="yes"?>
<Relationships xmlns="http://schemas.openxmlformats.org/package/2006/relationships"><Relationship Id="rId8" Type="http://schemas.openxmlformats.org/officeDocument/2006/relationships/image" Target="../media/image233.png"/><Relationship Id="rId3" Type="http://schemas.openxmlformats.org/officeDocument/2006/relationships/image" Target="../media/image229.png"/><Relationship Id="rId7" Type="http://schemas.openxmlformats.org/officeDocument/2006/relationships/image" Target="../media/image23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31.png"/><Relationship Id="rId5" Type="http://schemas.openxmlformats.org/officeDocument/2006/relationships/image" Target="../media/image132.png"/><Relationship Id="rId4" Type="http://schemas.openxmlformats.org/officeDocument/2006/relationships/image" Target="../media/image230.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file:///\\ebc1\briefing\ebcProgram\082004\br12533\Trustworthy_Computing05_750K.wm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233.png"/><Relationship Id="rId3" Type="http://schemas.openxmlformats.org/officeDocument/2006/relationships/image" Target="../media/image229.png"/><Relationship Id="rId7" Type="http://schemas.openxmlformats.org/officeDocument/2006/relationships/image" Target="../media/image232.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231.png"/><Relationship Id="rId5" Type="http://schemas.openxmlformats.org/officeDocument/2006/relationships/image" Target="../media/image132.png"/><Relationship Id="rId4" Type="http://schemas.openxmlformats.org/officeDocument/2006/relationships/image" Target="../media/image234.png"/></Relationships>
</file>

<file path=ppt/slides/_rels/slide31.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image" Target="../media/image245.png"/><Relationship Id="rId18" Type="http://schemas.openxmlformats.org/officeDocument/2006/relationships/image" Target="../media/image250.png"/><Relationship Id="rId3" Type="http://schemas.openxmlformats.org/officeDocument/2006/relationships/image" Target="../media/image235.png"/><Relationship Id="rId21" Type="http://schemas.openxmlformats.org/officeDocument/2006/relationships/image" Target="../media/image253.png"/><Relationship Id="rId7" Type="http://schemas.openxmlformats.org/officeDocument/2006/relationships/image" Target="../media/image239.png"/><Relationship Id="rId12" Type="http://schemas.openxmlformats.org/officeDocument/2006/relationships/image" Target="../media/image244.png"/><Relationship Id="rId17" Type="http://schemas.openxmlformats.org/officeDocument/2006/relationships/image" Target="../media/image249.png"/><Relationship Id="rId2" Type="http://schemas.openxmlformats.org/officeDocument/2006/relationships/notesSlide" Target="../notesSlides/notesSlide31.xml"/><Relationship Id="rId16" Type="http://schemas.openxmlformats.org/officeDocument/2006/relationships/image" Target="../media/image248.emf"/><Relationship Id="rId20" Type="http://schemas.openxmlformats.org/officeDocument/2006/relationships/image" Target="../media/image252.png"/><Relationship Id="rId1" Type="http://schemas.openxmlformats.org/officeDocument/2006/relationships/slideLayout" Target="../slideLayouts/slideLayout6.xml"/><Relationship Id="rId6" Type="http://schemas.openxmlformats.org/officeDocument/2006/relationships/image" Target="../media/image238.png"/><Relationship Id="rId11" Type="http://schemas.openxmlformats.org/officeDocument/2006/relationships/image" Target="../media/image243.png"/><Relationship Id="rId5" Type="http://schemas.openxmlformats.org/officeDocument/2006/relationships/image" Target="../media/image237.png"/><Relationship Id="rId15" Type="http://schemas.openxmlformats.org/officeDocument/2006/relationships/image" Target="../media/image247.png"/><Relationship Id="rId10" Type="http://schemas.openxmlformats.org/officeDocument/2006/relationships/image" Target="../media/image242.png"/><Relationship Id="rId19" Type="http://schemas.openxmlformats.org/officeDocument/2006/relationships/image" Target="../media/image251.png"/><Relationship Id="rId4" Type="http://schemas.openxmlformats.org/officeDocument/2006/relationships/image" Target="../media/image236.png"/><Relationship Id="rId9" Type="http://schemas.openxmlformats.org/officeDocument/2006/relationships/image" Target="../media/image241.png"/><Relationship Id="rId14" Type="http://schemas.openxmlformats.org/officeDocument/2006/relationships/image" Target="../media/image246.png"/></Relationships>
</file>

<file path=ppt/slides/_rels/slide32.xml.rels><?xml version="1.0" encoding="UTF-8" standalone="yes"?>
<Relationships xmlns="http://schemas.openxmlformats.org/package/2006/relationships"><Relationship Id="rId3" Type="http://schemas.openxmlformats.org/officeDocument/2006/relationships/image" Target="../media/image25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5.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2" Type="http://schemas.openxmlformats.org/officeDocument/2006/relationships/notesSlide" Target="../notesSlides/notesSlide5.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51.png"/><Relationship Id="rId3" Type="http://schemas.openxmlformats.org/officeDocument/2006/relationships/image" Target="../media/image43.png"/><Relationship Id="rId7" Type="http://schemas.openxmlformats.org/officeDocument/2006/relationships/image" Target="../media/image46.png"/><Relationship Id="rId12" Type="http://schemas.openxmlformats.org/officeDocument/2006/relationships/image" Target="../media/image50.png"/><Relationship Id="rId2" Type="http://schemas.openxmlformats.org/officeDocument/2006/relationships/notesSlide" Target="../notesSlides/notesSlide6.xml"/><Relationship Id="rId16"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49.png"/><Relationship Id="rId5" Type="http://schemas.openxmlformats.org/officeDocument/2006/relationships/image" Target="../media/image45.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47.png"/><Relationship Id="rId14" Type="http://schemas.openxmlformats.org/officeDocument/2006/relationships/image" Target="../media/image5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990600"/>
            <a:ext cx="7924800" cy="3352800"/>
          </a:xfrm>
        </p:spPr>
        <p:txBody>
          <a:bodyPr>
            <a:normAutofit/>
          </a:bodyPr>
          <a:lstStyle/>
          <a:p>
            <a:r>
              <a:rPr lang="en-US" sz="4400" dirty="0" smtClean="0">
                <a:latin typeface="+mj-lt"/>
              </a:rPr>
              <a:t>Microsoft Security Solutions</a:t>
            </a:r>
          </a:p>
          <a:p>
            <a:r>
              <a:rPr lang="en-US" sz="3600" dirty="0" smtClean="0">
                <a:solidFill>
                  <a:srgbClr val="FFC000"/>
                </a:solidFill>
                <a:latin typeface="+mj-lt"/>
              </a:rPr>
              <a:t>Forefront Suite &amp; Edge Protection</a:t>
            </a:r>
          </a:p>
          <a:p>
            <a:endParaRPr lang="en-US" sz="3600" dirty="0" smtClean="0">
              <a:solidFill>
                <a:srgbClr val="FFC000"/>
              </a:solidFill>
              <a:latin typeface="+mj-lt"/>
            </a:endParaRPr>
          </a:p>
          <a:p>
            <a:r>
              <a:rPr lang="en-US" sz="3600" dirty="0" smtClean="0">
                <a:solidFill>
                  <a:srgbClr val="FF0000"/>
                </a:solidFill>
                <a:latin typeface="+mj-lt"/>
              </a:rPr>
              <a:t>Enterprise Roadmap Strategy Day</a:t>
            </a:r>
            <a:endParaRPr lang="en-US" sz="3600" dirty="0" smtClean="0">
              <a:latin typeface="+mj-lt"/>
            </a:endParaRPr>
          </a:p>
          <a:p>
            <a:endParaRPr lang="en-US" sz="3600" dirty="0">
              <a:latin typeface="+mj-lt"/>
            </a:endParaRPr>
          </a:p>
        </p:txBody>
      </p:sp>
      <p:sp>
        <p:nvSpPr>
          <p:cNvPr id="5" name="TextBox 4"/>
          <p:cNvSpPr txBox="1"/>
          <p:nvPr/>
        </p:nvSpPr>
        <p:spPr>
          <a:xfrm>
            <a:off x="609600" y="5181600"/>
            <a:ext cx="2106667" cy="923330"/>
          </a:xfrm>
          <a:prstGeom prst="rect">
            <a:avLst/>
          </a:prstGeom>
          <a:noFill/>
        </p:spPr>
        <p:txBody>
          <a:bodyPr wrap="none" rtlCol="0">
            <a:spAutoFit/>
          </a:bodyPr>
          <a:lstStyle/>
          <a:p>
            <a:r>
              <a:rPr lang="en-US" dirty="0" smtClean="0">
                <a:latin typeface="+mj-lt"/>
              </a:rPr>
              <a:t>Dan Sommerman</a:t>
            </a:r>
          </a:p>
          <a:p>
            <a:r>
              <a:rPr lang="en-US" dirty="0" smtClean="0">
                <a:latin typeface="+mj-lt"/>
              </a:rPr>
              <a:t>Security SSP– SLG</a:t>
            </a:r>
          </a:p>
          <a:p>
            <a:r>
              <a:rPr lang="en-US" dirty="0" smtClean="0">
                <a:latin typeface="+mj-lt"/>
              </a:rPr>
              <a:t>Sept. 20, 2007</a:t>
            </a:r>
          </a:p>
        </p:txBody>
      </p:sp>
    </p:spTree>
  </p:cSld>
  <p:clrMapOvr>
    <a:masterClrMapping/>
  </p:clrMapOvr>
  <p:transition advTm="20536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AutoShape 2"/>
          <p:cNvSpPr>
            <a:spLocks noChangeArrowheads="1"/>
          </p:cNvSpPr>
          <p:nvPr/>
        </p:nvSpPr>
        <p:spPr bwMode="invGray">
          <a:xfrm>
            <a:off x="1546225" y="5718175"/>
            <a:ext cx="6340475" cy="1033463"/>
          </a:xfrm>
          <a:prstGeom prst="roundRect">
            <a:avLst>
              <a:gd name="adj" fmla="val 26727"/>
            </a:avLst>
          </a:prstGeom>
          <a:gradFill rotWithShape="1">
            <a:gsLst>
              <a:gs pos="0">
                <a:schemeClr val="hlink">
                  <a:gamma/>
                  <a:tint val="0"/>
                  <a:invGamma/>
                  <a:alpha val="0"/>
                </a:schemeClr>
              </a:gs>
              <a:gs pos="100000">
                <a:schemeClr val="hlink">
                  <a:alpha val="30000"/>
                </a:schemeClr>
              </a:gs>
            </a:gsLst>
            <a:lin ang="5400000" scaled="1"/>
          </a:gradFill>
          <a:ln w="12700" algn="ctr">
            <a:noFill/>
            <a:round/>
            <a:headEnd/>
            <a:tailEnd/>
          </a:ln>
          <a:effectLst/>
        </p:spPr>
        <p:txBody>
          <a:bodyPr anchor="ctr"/>
          <a:lstStyle/>
          <a:p>
            <a:pPr lvl="1" eaLnBrk="1" hangingPunct="1">
              <a:lnSpc>
                <a:spcPct val="85000"/>
              </a:lnSpc>
              <a:spcBef>
                <a:spcPct val="20000"/>
              </a:spcBef>
              <a:defRPr/>
            </a:pPr>
            <a:endParaRPr lang="en-US">
              <a:effectLst>
                <a:outerShdw blurRad="38100" dist="38100" dir="2700000" algn="tl">
                  <a:srgbClr val="000000"/>
                </a:outerShdw>
              </a:effectLst>
              <a:latin typeface="Segoe" pitchFamily="34" charset="0"/>
            </a:endParaRPr>
          </a:p>
        </p:txBody>
      </p:sp>
      <p:sp>
        <p:nvSpPr>
          <p:cNvPr id="524291" name="AutoShape 3"/>
          <p:cNvSpPr>
            <a:spLocks noChangeArrowheads="1"/>
          </p:cNvSpPr>
          <p:nvPr/>
        </p:nvSpPr>
        <p:spPr bwMode="invGray">
          <a:xfrm>
            <a:off x="1644650" y="4916488"/>
            <a:ext cx="6143625" cy="1751012"/>
          </a:xfrm>
          <a:prstGeom prst="roundRect">
            <a:avLst>
              <a:gd name="adj" fmla="val 16667"/>
            </a:avLst>
          </a:prstGeom>
          <a:solidFill>
            <a:schemeClr val="bg2">
              <a:alpha val="39999"/>
            </a:schemeClr>
          </a:solidFill>
          <a:ln w="12700" algn="ctr">
            <a:noFill/>
            <a:round/>
            <a:headEnd/>
            <a:tailEnd/>
          </a:ln>
          <a:effectLst/>
        </p:spPr>
        <p:txBody>
          <a:bodyPr anchor="ctr"/>
          <a:lstStyle/>
          <a:p>
            <a:pPr lvl="1" eaLnBrk="1" hangingPunct="1">
              <a:lnSpc>
                <a:spcPct val="85000"/>
              </a:lnSpc>
              <a:spcBef>
                <a:spcPct val="20000"/>
              </a:spcBef>
              <a:defRPr/>
            </a:pPr>
            <a:r>
              <a:rPr lang="en-US" sz="2000" b="1">
                <a:effectLst>
                  <a:outerShdw blurRad="38100" dist="38100" dir="2700000" algn="tl">
                    <a:srgbClr val="000000"/>
                  </a:outerShdw>
                </a:effectLst>
                <a:latin typeface="Segoe" pitchFamily="34" charset="0"/>
              </a:rPr>
              <a:t>Max Certainty: uses all engines (100%)</a:t>
            </a:r>
            <a:r>
              <a:rPr lang="en-US" sz="2400">
                <a:effectLst>
                  <a:outerShdw blurRad="38100" dist="38100" dir="2700000" algn="tl">
                    <a:srgbClr val="000000"/>
                  </a:outerShdw>
                </a:effectLst>
                <a:latin typeface="Segoe" pitchFamily="34" charset="0"/>
              </a:rPr>
              <a:t> </a:t>
            </a:r>
          </a:p>
          <a:p>
            <a:pPr lvl="1" eaLnBrk="1" hangingPunct="1">
              <a:lnSpc>
                <a:spcPct val="85000"/>
              </a:lnSpc>
              <a:spcBef>
                <a:spcPct val="20000"/>
              </a:spcBef>
              <a:defRPr/>
            </a:pPr>
            <a:r>
              <a:rPr lang="en-US">
                <a:effectLst>
                  <a:outerShdw blurRad="38100" dist="38100" dir="2700000" algn="tl">
                    <a:srgbClr val="000000"/>
                  </a:outerShdw>
                </a:effectLst>
                <a:latin typeface="Segoe" pitchFamily="34" charset="0"/>
              </a:rPr>
              <a:t>Favor Certainty: uses 75% of available engines* </a:t>
            </a:r>
          </a:p>
          <a:p>
            <a:pPr lvl="1" eaLnBrk="1" hangingPunct="1">
              <a:lnSpc>
                <a:spcPct val="85000"/>
              </a:lnSpc>
              <a:spcBef>
                <a:spcPct val="20000"/>
              </a:spcBef>
              <a:defRPr/>
            </a:pPr>
            <a:r>
              <a:rPr lang="en-US">
                <a:effectLst>
                  <a:outerShdw blurRad="38100" dist="38100" dir="2700000" algn="tl">
                    <a:srgbClr val="000000"/>
                  </a:outerShdw>
                </a:effectLst>
                <a:latin typeface="Segoe" pitchFamily="34" charset="0"/>
              </a:rPr>
              <a:t>Neutral: uses approximately 50% of available engines*</a:t>
            </a:r>
          </a:p>
          <a:p>
            <a:pPr lvl="1" eaLnBrk="1" hangingPunct="1">
              <a:lnSpc>
                <a:spcPct val="85000"/>
              </a:lnSpc>
              <a:spcBef>
                <a:spcPct val="20000"/>
              </a:spcBef>
              <a:defRPr/>
            </a:pPr>
            <a:r>
              <a:rPr lang="en-US">
                <a:effectLst>
                  <a:outerShdw blurRad="38100" dist="38100" dir="2700000" algn="tl">
                    <a:srgbClr val="000000"/>
                  </a:outerShdw>
                </a:effectLst>
                <a:latin typeface="Segoe" pitchFamily="34" charset="0"/>
              </a:rPr>
              <a:t>Favor Performance: uses 25% of available engines*</a:t>
            </a:r>
          </a:p>
          <a:p>
            <a:pPr lvl="1" eaLnBrk="1" hangingPunct="1">
              <a:lnSpc>
                <a:spcPct val="85000"/>
              </a:lnSpc>
              <a:spcBef>
                <a:spcPct val="20000"/>
              </a:spcBef>
              <a:defRPr/>
            </a:pPr>
            <a:r>
              <a:rPr lang="en-US">
                <a:effectLst>
                  <a:outerShdw blurRad="38100" dist="38100" dir="2700000" algn="tl">
                    <a:srgbClr val="000000"/>
                  </a:outerShdw>
                </a:effectLst>
                <a:latin typeface="Segoe" pitchFamily="34" charset="0"/>
              </a:rPr>
              <a:t>Max Performance: uses one engine for every scan*</a:t>
            </a:r>
          </a:p>
        </p:txBody>
      </p:sp>
      <p:pic>
        <p:nvPicPr>
          <p:cNvPr id="15364" name="Picture 4" descr="small yellow triangle"/>
          <p:cNvPicPr>
            <a:picLocks noChangeAspect="1" noChangeArrowheads="1"/>
          </p:cNvPicPr>
          <p:nvPr/>
        </p:nvPicPr>
        <p:blipFill>
          <a:blip r:embed="rId3"/>
          <a:srcRect/>
          <a:stretch>
            <a:fillRect/>
          </a:stretch>
        </p:blipFill>
        <p:spPr bwMode="auto">
          <a:xfrm>
            <a:off x="3689350" y="3302000"/>
            <a:ext cx="1747838" cy="1147763"/>
          </a:xfrm>
          <a:prstGeom prst="rect">
            <a:avLst/>
          </a:prstGeom>
          <a:noFill/>
          <a:ln w="9525">
            <a:noFill/>
            <a:miter lim="800000"/>
            <a:headEnd/>
            <a:tailEnd/>
          </a:ln>
        </p:spPr>
      </p:pic>
      <p:sp>
        <p:nvSpPr>
          <p:cNvPr id="524293" name="Rectangle 5"/>
          <p:cNvSpPr>
            <a:spLocks noGrp="1" noChangeArrowheads="1"/>
          </p:cNvSpPr>
          <p:nvPr>
            <p:ph type="title"/>
          </p:nvPr>
        </p:nvSpPr>
        <p:spPr/>
        <p:txBody>
          <a:bodyPr/>
          <a:lstStyle/>
          <a:p>
            <a:pPr eaLnBrk="1" hangingPunct="1">
              <a:defRPr/>
            </a:pPr>
            <a:r>
              <a:rPr lang="en-US" smtClean="0"/>
              <a:t>Performance Management</a:t>
            </a:r>
          </a:p>
        </p:txBody>
      </p:sp>
      <p:grpSp>
        <p:nvGrpSpPr>
          <p:cNvPr id="2" name="Group 6"/>
          <p:cNvGrpSpPr>
            <a:grpSpLocks/>
          </p:cNvGrpSpPr>
          <p:nvPr/>
        </p:nvGrpSpPr>
        <p:grpSpPr bwMode="auto">
          <a:xfrm>
            <a:off x="579438" y="2109788"/>
            <a:ext cx="622300" cy="696912"/>
            <a:chOff x="3529" y="2211"/>
            <a:chExt cx="374" cy="418"/>
          </a:xfrm>
        </p:grpSpPr>
        <p:pic>
          <p:nvPicPr>
            <p:cNvPr id="15380" name="Picture 7" descr="XP icon other options"/>
            <p:cNvPicPr>
              <a:picLocks noChangeAspect="1" noChangeArrowheads="1"/>
            </p:cNvPicPr>
            <p:nvPr/>
          </p:nvPicPr>
          <p:blipFill>
            <a:blip r:embed="rId4"/>
            <a:srcRect/>
            <a:stretch>
              <a:fillRect/>
            </a:stretch>
          </p:blipFill>
          <p:spPr bwMode="auto">
            <a:xfrm>
              <a:off x="3529" y="2211"/>
              <a:ext cx="374" cy="418"/>
            </a:xfrm>
            <a:prstGeom prst="rect">
              <a:avLst/>
            </a:prstGeom>
            <a:noFill/>
            <a:ln w="9525">
              <a:noFill/>
              <a:miter lim="800000"/>
              <a:headEnd/>
              <a:tailEnd/>
            </a:ln>
          </p:spPr>
        </p:pic>
        <p:sp>
          <p:nvSpPr>
            <p:cNvPr id="524296" name="Oval 8"/>
            <p:cNvSpPr>
              <a:spLocks noChangeArrowheads="1"/>
            </p:cNvSpPr>
            <p:nvPr/>
          </p:nvSpPr>
          <p:spPr bwMode="invGray">
            <a:xfrm>
              <a:off x="3586" y="2290"/>
              <a:ext cx="260" cy="261"/>
            </a:xfrm>
            <a:prstGeom prst="ellipse">
              <a:avLst/>
            </a:prstGeom>
            <a:gradFill rotWithShape="1">
              <a:gsLst>
                <a:gs pos="0">
                  <a:schemeClr val="accent2">
                    <a:alpha val="80000"/>
                  </a:schemeClr>
                </a:gs>
                <a:gs pos="100000">
                  <a:schemeClr val="accent2">
                    <a:gamma/>
                    <a:shade val="46275"/>
                    <a:invGamma/>
                  </a:schemeClr>
                </a:gs>
              </a:gsLst>
              <a:lin ang="5400000" scaled="1"/>
            </a:gradFill>
            <a:ln w="12700" algn="ctr">
              <a:noFill/>
              <a:round/>
              <a:headEnd/>
              <a:tailEnd/>
            </a:ln>
            <a:effectLst/>
          </p:spPr>
          <p:txBody>
            <a:bodyPr wrap="none" anchor="ctr"/>
            <a:lstStyle/>
            <a:p>
              <a:pPr algn="ctr" eaLnBrk="1" hangingPunct="1">
                <a:lnSpc>
                  <a:spcPct val="85000"/>
                </a:lnSpc>
                <a:spcBef>
                  <a:spcPct val="20000"/>
                </a:spcBef>
                <a:defRPr/>
              </a:pPr>
              <a:r>
                <a:rPr lang="en-US" sz="2000">
                  <a:effectLst>
                    <a:outerShdw blurRad="38100" dist="38100" dir="2700000" algn="tl">
                      <a:srgbClr val="000000"/>
                    </a:outerShdw>
                  </a:effectLst>
                  <a:latin typeface="Segoe" pitchFamily="34" charset="0"/>
                </a:rPr>
                <a:t>A</a:t>
              </a:r>
            </a:p>
          </p:txBody>
        </p:sp>
      </p:grpSp>
      <p:grpSp>
        <p:nvGrpSpPr>
          <p:cNvPr id="3" name="Group 9"/>
          <p:cNvGrpSpPr>
            <a:grpSpLocks/>
          </p:cNvGrpSpPr>
          <p:nvPr/>
        </p:nvGrpSpPr>
        <p:grpSpPr bwMode="auto">
          <a:xfrm>
            <a:off x="579438" y="2854325"/>
            <a:ext cx="622300" cy="696913"/>
            <a:chOff x="3529" y="2211"/>
            <a:chExt cx="374" cy="418"/>
          </a:xfrm>
        </p:grpSpPr>
        <p:pic>
          <p:nvPicPr>
            <p:cNvPr id="15378" name="Picture 10" descr="XP icon other options"/>
            <p:cNvPicPr>
              <a:picLocks noChangeAspect="1" noChangeArrowheads="1"/>
            </p:cNvPicPr>
            <p:nvPr/>
          </p:nvPicPr>
          <p:blipFill>
            <a:blip r:embed="rId4"/>
            <a:srcRect/>
            <a:stretch>
              <a:fillRect/>
            </a:stretch>
          </p:blipFill>
          <p:spPr bwMode="auto">
            <a:xfrm>
              <a:off x="3529" y="2211"/>
              <a:ext cx="374" cy="418"/>
            </a:xfrm>
            <a:prstGeom prst="rect">
              <a:avLst/>
            </a:prstGeom>
            <a:noFill/>
            <a:ln w="9525">
              <a:noFill/>
              <a:miter lim="800000"/>
              <a:headEnd/>
              <a:tailEnd/>
            </a:ln>
          </p:spPr>
        </p:pic>
        <p:sp>
          <p:nvSpPr>
            <p:cNvPr id="524299" name="Oval 11"/>
            <p:cNvSpPr>
              <a:spLocks noChangeArrowheads="1"/>
            </p:cNvSpPr>
            <p:nvPr/>
          </p:nvSpPr>
          <p:spPr bwMode="invGray">
            <a:xfrm>
              <a:off x="3586" y="2290"/>
              <a:ext cx="260" cy="261"/>
            </a:xfrm>
            <a:prstGeom prst="ellipse">
              <a:avLst/>
            </a:prstGeom>
            <a:gradFill rotWithShape="1">
              <a:gsLst>
                <a:gs pos="0">
                  <a:schemeClr val="folHlink">
                    <a:alpha val="80000"/>
                  </a:schemeClr>
                </a:gs>
                <a:gs pos="100000">
                  <a:schemeClr val="folHlink">
                    <a:gamma/>
                    <a:shade val="46275"/>
                    <a:invGamma/>
                  </a:schemeClr>
                </a:gs>
              </a:gsLst>
              <a:lin ang="5400000" scaled="1"/>
            </a:gradFill>
            <a:ln w="12700" algn="ctr">
              <a:noFill/>
              <a:round/>
              <a:headEnd/>
              <a:tailEnd/>
            </a:ln>
            <a:effectLst/>
          </p:spPr>
          <p:txBody>
            <a:bodyPr wrap="none" anchor="ctr"/>
            <a:lstStyle/>
            <a:p>
              <a:pPr algn="ctr" eaLnBrk="1" hangingPunct="1">
                <a:lnSpc>
                  <a:spcPct val="85000"/>
                </a:lnSpc>
                <a:spcBef>
                  <a:spcPct val="20000"/>
                </a:spcBef>
                <a:defRPr/>
              </a:pPr>
              <a:r>
                <a:rPr lang="en-US" sz="2000">
                  <a:effectLst>
                    <a:outerShdw blurRad="38100" dist="38100" dir="2700000" algn="tl">
                      <a:srgbClr val="000000"/>
                    </a:outerShdw>
                  </a:effectLst>
                  <a:latin typeface="Segoe" pitchFamily="34" charset="0"/>
                </a:rPr>
                <a:t>B</a:t>
              </a:r>
            </a:p>
          </p:txBody>
        </p:sp>
      </p:grpSp>
      <p:grpSp>
        <p:nvGrpSpPr>
          <p:cNvPr id="4" name="Group 12"/>
          <p:cNvGrpSpPr>
            <a:grpSpLocks/>
          </p:cNvGrpSpPr>
          <p:nvPr/>
        </p:nvGrpSpPr>
        <p:grpSpPr bwMode="auto">
          <a:xfrm>
            <a:off x="1298575" y="2109788"/>
            <a:ext cx="622300" cy="696912"/>
            <a:chOff x="3529" y="2211"/>
            <a:chExt cx="374" cy="418"/>
          </a:xfrm>
        </p:grpSpPr>
        <p:pic>
          <p:nvPicPr>
            <p:cNvPr id="15376" name="Picture 13" descr="XP icon other options"/>
            <p:cNvPicPr>
              <a:picLocks noChangeAspect="1" noChangeArrowheads="1"/>
            </p:cNvPicPr>
            <p:nvPr/>
          </p:nvPicPr>
          <p:blipFill>
            <a:blip r:embed="rId4"/>
            <a:srcRect/>
            <a:stretch>
              <a:fillRect/>
            </a:stretch>
          </p:blipFill>
          <p:spPr bwMode="auto">
            <a:xfrm>
              <a:off x="3529" y="2211"/>
              <a:ext cx="374" cy="418"/>
            </a:xfrm>
            <a:prstGeom prst="rect">
              <a:avLst/>
            </a:prstGeom>
            <a:noFill/>
            <a:ln w="9525">
              <a:noFill/>
              <a:miter lim="800000"/>
              <a:headEnd/>
              <a:tailEnd/>
            </a:ln>
          </p:spPr>
        </p:pic>
        <p:sp>
          <p:nvSpPr>
            <p:cNvPr id="524302" name="Oval 14"/>
            <p:cNvSpPr>
              <a:spLocks noChangeArrowheads="1"/>
            </p:cNvSpPr>
            <p:nvPr/>
          </p:nvSpPr>
          <p:spPr bwMode="invGray">
            <a:xfrm>
              <a:off x="3586" y="2290"/>
              <a:ext cx="260" cy="261"/>
            </a:xfrm>
            <a:prstGeom prst="ellipse">
              <a:avLst/>
            </a:prstGeom>
            <a:gradFill rotWithShape="1">
              <a:gsLst>
                <a:gs pos="0">
                  <a:schemeClr val="hlink">
                    <a:alpha val="80000"/>
                  </a:schemeClr>
                </a:gs>
                <a:gs pos="100000">
                  <a:schemeClr val="hlink">
                    <a:gamma/>
                    <a:shade val="46275"/>
                    <a:invGamma/>
                  </a:schemeClr>
                </a:gs>
              </a:gsLst>
              <a:lin ang="5400000" scaled="1"/>
            </a:gradFill>
            <a:ln w="12700" algn="ctr">
              <a:noFill/>
              <a:round/>
              <a:headEnd/>
              <a:tailEnd/>
            </a:ln>
            <a:effectLst/>
          </p:spPr>
          <p:txBody>
            <a:bodyPr wrap="none" anchor="ctr"/>
            <a:lstStyle/>
            <a:p>
              <a:pPr algn="ctr" eaLnBrk="1" hangingPunct="1">
                <a:lnSpc>
                  <a:spcPct val="85000"/>
                </a:lnSpc>
                <a:spcBef>
                  <a:spcPct val="20000"/>
                </a:spcBef>
                <a:defRPr/>
              </a:pPr>
              <a:r>
                <a:rPr lang="en-US" sz="2000">
                  <a:effectLst>
                    <a:outerShdw blurRad="38100" dist="38100" dir="2700000" algn="tl">
                      <a:srgbClr val="000000"/>
                    </a:outerShdw>
                  </a:effectLst>
                  <a:latin typeface="Segoe" pitchFamily="34" charset="0"/>
                </a:rPr>
                <a:t>C</a:t>
              </a:r>
            </a:p>
          </p:txBody>
        </p:sp>
      </p:grpSp>
      <p:grpSp>
        <p:nvGrpSpPr>
          <p:cNvPr id="5" name="Group 15"/>
          <p:cNvGrpSpPr>
            <a:grpSpLocks/>
          </p:cNvGrpSpPr>
          <p:nvPr/>
        </p:nvGrpSpPr>
        <p:grpSpPr bwMode="auto">
          <a:xfrm>
            <a:off x="1298575" y="2854325"/>
            <a:ext cx="622300" cy="696913"/>
            <a:chOff x="3529" y="2211"/>
            <a:chExt cx="374" cy="418"/>
          </a:xfrm>
        </p:grpSpPr>
        <p:pic>
          <p:nvPicPr>
            <p:cNvPr id="15374" name="Picture 16" descr="XP icon other options"/>
            <p:cNvPicPr>
              <a:picLocks noChangeAspect="1" noChangeArrowheads="1"/>
            </p:cNvPicPr>
            <p:nvPr/>
          </p:nvPicPr>
          <p:blipFill>
            <a:blip r:embed="rId4"/>
            <a:srcRect/>
            <a:stretch>
              <a:fillRect/>
            </a:stretch>
          </p:blipFill>
          <p:spPr bwMode="auto">
            <a:xfrm>
              <a:off x="3529" y="2211"/>
              <a:ext cx="374" cy="418"/>
            </a:xfrm>
            <a:prstGeom prst="rect">
              <a:avLst/>
            </a:prstGeom>
            <a:noFill/>
            <a:ln w="9525">
              <a:noFill/>
              <a:miter lim="800000"/>
              <a:headEnd/>
              <a:tailEnd/>
            </a:ln>
          </p:spPr>
        </p:pic>
        <p:sp>
          <p:nvSpPr>
            <p:cNvPr id="524305" name="Oval 17"/>
            <p:cNvSpPr>
              <a:spLocks noChangeArrowheads="1"/>
            </p:cNvSpPr>
            <p:nvPr/>
          </p:nvSpPr>
          <p:spPr bwMode="invGray">
            <a:xfrm>
              <a:off x="3586" y="2290"/>
              <a:ext cx="260" cy="261"/>
            </a:xfrm>
            <a:prstGeom prst="ellipse">
              <a:avLst/>
            </a:prstGeom>
            <a:gradFill rotWithShape="1">
              <a:gsLst>
                <a:gs pos="0">
                  <a:schemeClr val="tx2">
                    <a:alpha val="80000"/>
                  </a:schemeClr>
                </a:gs>
                <a:gs pos="100000">
                  <a:schemeClr val="tx2">
                    <a:gamma/>
                    <a:shade val="46275"/>
                    <a:invGamma/>
                  </a:schemeClr>
                </a:gs>
              </a:gsLst>
              <a:lin ang="5400000" scaled="1"/>
            </a:gradFill>
            <a:ln w="12700" algn="ctr">
              <a:noFill/>
              <a:round/>
              <a:headEnd/>
              <a:tailEnd/>
            </a:ln>
            <a:effectLst/>
          </p:spPr>
          <p:txBody>
            <a:bodyPr wrap="none" anchor="ctr"/>
            <a:lstStyle/>
            <a:p>
              <a:pPr algn="ctr" eaLnBrk="1" hangingPunct="1">
                <a:lnSpc>
                  <a:spcPct val="85000"/>
                </a:lnSpc>
                <a:spcBef>
                  <a:spcPct val="20000"/>
                </a:spcBef>
                <a:defRPr/>
              </a:pPr>
              <a:r>
                <a:rPr lang="en-US" sz="2000">
                  <a:effectLst>
                    <a:outerShdw blurRad="38100" dist="38100" dir="2700000" algn="tl">
                      <a:srgbClr val="000000"/>
                    </a:outerShdw>
                  </a:effectLst>
                  <a:latin typeface="Segoe" pitchFamily="34" charset="0"/>
                </a:rPr>
                <a:t>D</a:t>
              </a:r>
            </a:p>
          </p:txBody>
        </p:sp>
      </p:grpSp>
      <p:sp>
        <p:nvSpPr>
          <p:cNvPr id="524306" name="Rectangle 18"/>
          <p:cNvSpPr>
            <a:spLocks noChangeArrowheads="1"/>
          </p:cNvSpPr>
          <p:nvPr/>
        </p:nvSpPr>
        <p:spPr bwMode="ltGray">
          <a:xfrm rot="-337934">
            <a:off x="338138" y="3324225"/>
            <a:ext cx="8451850" cy="352425"/>
          </a:xfrm>
          <a:prstGeom prst="rect">
            <a:avLst/>
          </a:prstGeom>
          <a:gradFill rotWithShape="1">
            <a:gsLst>
              <a:gs pos="0">
                <a:schemeClr val="bg2">
                  <a:alpha val="60001"/>
                </a:schemeClr>
              </a:gs>
              <a:gs pos="100000">
                <a:schemeClr val="bg2">
                  <a:gamma/>
                  <a:tint val="0"/>
                  <a:invGamma/>
                  <a:alpha val="0"/>
                </a:schemeClr>
              </a:gs>
            </a:gsLst>
            <a:lin ang="5400000" scaled="1"/>
          </a:gradFill>
          <a:ln w="12700" algn="ctr">
            <a:noFill/>
            <a:miter lim="800000"/>
            <a:headEnd/>
            <a:tailEnd/>
          </a:ln>
          <a:effectLst/>
        </p:spPr>
        <p:txBody>
          <a:bodyPr anchor="ctr">
            <a:spAutoFit/>
          </a:bodyPr>
          <a:lstStyle/>
          <a:p>
            <a:pPr>
              <a:defRPr/>
            </a:pPr>
            <a:endParaRPr lang="en-US"/>
          </a:p>
        </p:txBody>
      </p:sp>
      <p:pic>
        <p:nvPicPr>
          <p:cNvPr id="15371" name="Picture 19" descr="security shield"/>
          <p:cNvPicPr>
            <a:picLocks noChangeAspect="1" noChangeArrowheads="1"/>
          </p:cNvPicPr>
          <p:nvPr/>
        </p:nvPicPr>
        <p:blipFill>
          <a:blip r:embed="rId5"/>
          <a:srcRect/>
          <a:stretch>
            <a:fillRect/>
          </a:stretch>
        </p:blipFill>
        <p:spPr bwMode="auto">
          <a:xfrm>
            <a:off x="223838" y="3721100"/>
            <a:ext cx="1652587" cy="1184275"/>
          </a:xfrm>
          <a:prstGeom prst="rect">
            <a:avLst/>
          </a:prstGeom>
          <a:noFill/>
          <a:ln w="9525">
            <a:noFill/>
            <a:miter lim="800000"/>
            <a:headEnd/>
            <a:tailEnd/>
          </a:ln>
        </p:spPr>
      </p:pic>
      <p:pic>
        <p:nvPicPr>
          <p:cNvPr id="15372" name="Picture 20" descr="performance shield"/>
          <p:cNvPicPr>
            <a:picLocks noChangeAspect="1" noChangeArrowheads="1"/>
          </p:cNvPicPr>
          <p:nvPr/>
        </p:nvPicPr>
        <p:blipFill>
          <a:blip r:embed="rId6"/>
          <a:srcRect/>
          <a:stretch>
            <a:fillRect/>
          </a:stretch>
        </p:blipFill>
        <p:spPr bwMode="auto">
          <a:xfrm>
            <a:off x="7288213" y="3721100"/>
            <a:ext cx="1662112" cy="1192213"/>
          </a:xfrm>
          <a:prstGeom prst="rect">
            <a:avLst/>
          </a:prstGeom>
          <a:noFill/>
          <a:ln w="9525">
            <a:noFill/>
            <a:miter lim="800000"/>
            <a:headEnd/>
            <a:tailEnd/>
          </a:ln>
        </p:spPr>
      </p:pic>
      <p:sp>
        <p:nvSpPr>
          <p:cNvPr id="524309" name="Text Box 21"/>
          <p:cNvSpPr txBox="1">
            <a:spLocks noChangeArrowheads="1"/>
          </p:cNvSpPr>
          <p:nvPr/>
        </p:nvSpPr>
        <p:spPr bwMode="invGray">
          <a:xfrm>
            <a:off x="4191000" y="3775075"/>
            <a:ext cx="790575" cy="455613"/>
          </a:xfrm>
          <a:prstGeom prst="rect">
            <a:avLst/>
          </a:prstGeom>
          <a:noFill/>
          <a:ln w="12700" algn="ctr">
            <a:noFill/>
            <a:miter lim="800000"/>
            <a:headEnd/>
            <a:tailEnd/>
          </a:ln>
          <a:effectLst/>
        </p:spPr>
        <p:txBody>
          <a:bodyPr wrap="none">
            <a:spAutoFit/>
          </a:bodyPr>
          <a:lstStyle/>
          <a:p>
            <a:pPr algn="ctr" eaLnBrk="1" hangingPunct="1">
              <a:lnSpc>
                <a:spcPct val="85000"/>
              </a:lnSpc>
              <a:spcBef>
                <a:spcPct val="20000"/>
              </a:spcBef>
              <a:defRPr/>
            </a:pPr>
            <a:r>
              <a:rPr lang="en-US" sz="2800">
                <a:effectLst>
                  <a:outerShdw blurRad="38100" dist="38100" dir="2700000" algn="tl">
                    <a:srgbClr val="000000"/>
                  </a:outerShdw>
                </a:effectLst>
                <a:latin typeface="Segoe" pitchFamily="34" charset="0"/>
              </a:rPr>
              <a:t>Bias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00050" y="1627188"/>
            <a:ext cx="8356600" cy="403225"/>
          </a:xfrm>
        </p:spPr>
        <p:txBody>
          <a:bodyPr>
            <a:normAutofit fontScale="85000" lnSpcReduction="20000"/>
          </a:bodyPr>
          <a:lstStyle/>
          <a:p>
            <a:pPr eaLnBrk="1" hangingPunct="1">
              <a:defRPr/>
            </a:pPr>
            <a:r>
              <a:rPr lang="en-US" smtClean="0"/>
              <a:t>In-memory scanning</a:t>
            </a:r>
          </a:p>
        </p:txBody>
      </p:sp>
      <p:grpSp>
        <p:nvGrpSpPr>
          <p:cNvPr id="2" name="Group 3"/>
          <p:cNvGrpSpPr>
            <a:grpSpLocks/>
          </p:cNvGrpSpPr>
          <p:nvPr/>
        </p:nvGrpSpPr>
        <p:grpSpPr bwMode="auto">
          <a:xfrm>
            <a:off x="3243263" y="3057525"/>
            <a:ext cx="2862262" cy="2312988"/>
            <a:chOff x="1965" y="2741"/>
            <a:chExt cx="1803" cy="1457"/>
          </a:xfrm>
        </p:grpSpPr>
        <p:grpSp>
          <p:nvGrpSpPr>
            <p:cNvPr id="3" name="Group 4"/>
            <p:cNvGrpSpPr>
              <a:grpSpLocks/>
            </p:cNvGrpSpPr>
            <p:nvPr/>
          </p:nvGrpSpPr>
          <p:grpSpPr bwMode="auto">
            <a:xfrm>
              <a:off x="1965" y="2741"/>
              <a:ext cx="1803" cy="756"/>
              <a:chOff x="1965" y="2741"/>
              <a:chExt cx="1803" cy="756"/>
            </a:xfrm>
          </p:grpSpPr>
          <p:grpSp>
            <p:nvGrpSpPr>
              <p:cNvPr id="4" name="Group 5"/>
              <p:cNvGrpSpPr>
                <a:grpSpLocks/>
              </p:cNvGrpSpPr>
              <p:nvPr/>
            </p:nvGrpSpPr>
            <p:grpSpPr bwMode="auto">
              <a:xfrm>
                <a:off x="1965" y="2741"/>
                <a:ext cx="993" cy="726"/>
                <a:chOff x="3862" y="2639"/>
                <a:chExt cx="993" cy="726"/>
              </a:xfrm>
            </p:grpSpPr>
            <p:pic>
              <p:nvPicPr>
                <p:cNvPr id="16413" name="Picture 6" descr="Vivid Blue square Med"/>
                <p:cNvPicPr>
                  <a:picLocks noChangeAspect="1" noChangeArrowheads="1"/>
                </p:cNvPicPr>
                <p:nvPr/>
              </p:nvPicPr>
              <p:blipFill>
                <a:blip r:embed="rId3"/>
                <a:srcRect/>
                <a:stretch>
                  <a:fillRect/>
                </a:stretch>
              </p:blipFill>
              <p:spPr bwMode="auto">
                <a:xfrm>
                  <a:off x="3862" y="2639"/>
                  <a:ext cx="497" cy="366"/>
                </a:xfrm>
                <a:prstGeom prst="rect">
                  <a:avLst/>
                </a:prstGeom>
                <a:noFill/>
                <a:ln w="9525">
                  <a:noFill/>
                  <a:miter lim="800000"/>
                  <a:headEnd/>
                  <a:tailEnd/>
                </a:ln>
              </p:spPr>
            </p:pic>
            <p:pic>
              <p:nvPicPr>
                <p:cNvPr id="16414" name="Picture 7" descr="Vivid Blue square Med"/>
                <p:cNvPicPr>
                  <a:picLocks noChangeAspect="1" noChangeArrowheads="1"/>
                </p:cNvPicPr>
                <p:nvPr/>
              </p:nvPicPr>
              <p:blipFill>
                <a:blip r:embed="rId3"/>
                <a:srcRect/>
                <a:stretch>
                  <a:fillRect/>
                </a:stretch>
              </p:blipFill>
              <p:spPr bwMode="auto">
                <a:xfrm>
                  <a:off x="4354" y="2639"/>
                  <a:ext cx="497" cy="366"/>
                </a:xfrm>
                <a:prstGeom prst="rect">
                  <a:avLst/>
                </a:prstGeom>
                <a:noFill/>
                <a:ln w="9525">
                  <a:noFill/>
                  <a:miter lim="800000"/>
                  <a:headEnd/>
                  <a:tailEnd/>
                </a:ln>
              </p:spPr>
            </p:pic>
            <p:pic>
              <p:nvPicPr>
                <p:cNvPr id="16415" name="Picture 8" descr="Vivid Blue square Med"/>
                <p:cNvPicPr>
                  <a:picLocks noChangeAspect="1" noChangeArrowheads="1"/>
                </p:cNvPicPr>
                <p:nvPr/>
              </p:nvPicPr>
              <p:blipFill>
                <a:blip r:embed="rId3"/>
                <a:srcRect/>
                <a:stretch>
                  <a:fillRect/>
                </a:stretch>
              </p:blipFill>
              <p:spPr bwMode="auto">
                <a:xfrm>
                  <a:off x="3866" y="2999"/>
                  <a:ext cx="497" cy="366"/>
                </a:xfrm>
                <a:prstGeom prst="rect">
                  <a:avLst/>
                </a:prstGeom>
                <a:noFill/>
                <a:ln w="9525">
                  <a:noFill/>
                  <a:miter lim="800000"/>
                  <a:headEnd/>
                  <a:tailEnd/>
                </a:ln>
              </p:spPr>
            </p:pic>
            <p:pic>
              <p:nvPicPr>
                <p:cNvPr id="16416" name="Picture 9" descr="Vivid Blue square Med"/>
                <p:cNvPicPr>
                  <a:picLocks noChangeAspect="1" noChangeArrowheads="1"/>
                </p:cNvPicPr>
                <p:nvPr/>
              </p:nvPicPr>
              <p:blipFill>
                <a:blip r:embed="rId3"/>
                <a:srcRect/>
                <a:stretch>
                  <a:fillRect/>
                </a:stretch>
              </p:blipFill>
              <p:spPr bwMode="auto">
                <a:xfrm>
                  <a:off x="4358" y="2999"/>
                  <a:ext cx="497" cy="366"/>
                </a:xfrm>
                <a:prstGeom prst="rect">
                  <a:avLst/>
                </a:prstGeom>
                <a:noFill/>
                <a:ln w="9525">
                  <a:noFill/>
                  <a:miter lim="800000"/>
                  <a:headEnd/>
                  <a:tailEnd/>
                </a:ln>
              </p:spPr>
            </p:pic>
          </p:grpSp>
          <p:pic>
            <p:nvPicPr>
              <p:cNvPr id="16412" name="Picture 10" descr="Vivid blue arrow"/>
              <p:cNvPicPr>
                <a:picLocks noChangeAspect="1" noChangeArrowheads="1"/>
              </p:cNvPicPr>
              <p:nvPr/>
            </p:nvPicPr>
            <p:blipFill>
              <a:blip r:embed="rId4"/>
              <a:srcRect/>
              <a:stretch>
                <a:fillRect/>
              </a:stretch>
            </p:blipFill>
            <p:spPr bwMode="auto">
              <a:xfrm>
                <a:off x="2957" y="2826"/>
                <a:ext cx="811" cy="671"/>
              </a:xfrm>
              <a:prstGeom prst="rect">
                <a:avLst/>
              </a:prstGeom>
              <a:noFill/>
              <a:ln w="9525">
                <a:noFill/>
                <a:miter lim="800000"/>
                <a:headEnd/>
                <a:tailEnd/>
              </a:ln>
            </p:spPr>
          </p:pic>
        </p:grpSp>
        <p:sp>
          <p:nvSpPr>
            <p:cNvPr id="345099" name="AutoShape 11"/>
            <p:cNvSpPr>
              <a:spLocks noChangeArrowheads="1"/>
            </p:cNvSpPr>
            <p:nvPr/>
          </p:nvSpPr>
          <p:spPr bwMode="auto">
            <a:xfrm>
              <a:off x="3058" y="3562"/>
              <a:ext cx="616" cy="636"/>
            </a:xfrm>
            <a:prstGeom prst="wedgeRoundRectCallout">
              <a:avLst>
                <a:gd name="adj1" fmla="val 13963"/>
                <a:gd name="adj2" fmla="val -109435"/>
                <a:gd name="adj3" fmla="val 16667"/>
              </a:avLst>
            </a:prstGeom>
            <a:gradFill rotWithShape="0">
              <a:gsLst>
                <a:gs pos="0">
                  <a:schemeClr val="folHlink"/>
                </a:gs>
                <a:gs pos="100000">
                  <a:schemeClr val="folHlink">
                    <a:gamma/>
                    <a:shade val="38039"/>
                    <a:invGamma/>
                  </a:schemeClr>
                </a:gs>
              </a:gsLst>
              <a:lin ang="5400000" scaled="1"/>
            </a:gradFill>
            <a:ln w="12700">
              <a:solidFill>
                <a:schemeClr val="folHlink"/>
              </a:solidFill>
              <a:miter lim="800000"/>
              <a:headEnd/>
              <a:tailEnd/>
            </a:ln>
            <a:effectLst/>
          </p:spPr>
          <p:txBody>
            <a:bodyPr lIns="0" rIns="0" anchor="ctr"/>
            <a:lstStyle/>
            <a:p>
              <a:pPr algn="ctr">
                <a:defRPr/>
              </a:pPr>
              <a:r>
                <a:rPr lang="en-US" sz="1400">
                  <a:effectLst>
                    <a:outerShdw blurRad="38100" dist="38100" dir="2700000" algn="tl">
                      <a:srgbClr val="000000"/>
                    </a:outerShdw>
                  </a:effectLst>
                  <a:latin typeface="Segoe" pitchFamily="34" charset="0"/>
                </a:rPr>
                <a:t>Memory</a:t>
              </a:r>
            </a:p>
            <a:p>
              <a:pPr algn="ctr">
                <a:defRPr/>
              </a:pPr>
              <a:r>
                <a:rPr lang="en-US" sz="1400">
                  <a:effectLst>
                    <a:outerShdw blurRad="38100" dist="38100" dir="2700000" algn="tl">
                      <a:srgbClr val="000000"/>
                    </a:outerShdw>
                  </a:effectLst>
                  <a:latin typeface="Segoe" pitchFamily="34" charset="0"/>
                </a:rPr>
                <a:t>Allocation</a:t>
              </a:r>
            </a:p>
          </p:txBody>
        </p:sp>
      </p:grpSp>
      <p:sp>
        <p:nvSpPr>
          <p:cNvPr id="13316" name="Rectangle 12"/>
          <p:cNvSpPr>
            <a:spLocks noGrp="1" noChangeArrowheads="1"/>
          </p:cNvSpPr>
          <p:nvPr>
            <p:ph type="title"/>
          </p:nvPr>
        </p:nvSpPr>
        <p:spPr>
          <a:xfrm>
            <a:off x="390525" y="242888"/>
            <a:ext cx="8372475" cy="476250"/>
          </a:xfrm>
        </p:spPr>
        <p:txBody>
          <a:bodyPr>
            <a:normAutofit fontScale="90000"/>
          </a:bodyPr>
          <a:lstStyle/>
          <a:p>
            <a:pPr eaLnBrk="1" hangingPunct="1">
              <a:defRPr/>
            </a:pPr>
            <a:r>
              <a:rPr lang="en-US" smtClean="0"/>
              <a:t>Scanning Innovations</a:t>
            </a:r>
          </a:p>
        </p:txBody>
      </p:sp>
      <p:sp>
        <p:nvSpPr>
          <p:cNvPr id="345101" name="AutoShape 13"/>
          <p:cNvSpPr>
            <a:spLocks noChangeArrowheads="1"/>
          </p:cNvSpPr>
          <p:nvPr/>
        </p:nvSpPr>
        <p:spPr bwMode="auto">
          <a:xfrm>
            <a:off x="538163" y="3314700"/>
            <a:ext cx="1279525" cy="887413"/>
          </a:xfrm>
          <a:prstGeom prst="flowChartPunchedCard">
            <a:avLst/>
          </a:prstGeom>
          <a:gradFill rotWithShape="0">
            <a:gsLst>
              <a:gs pos="0">
                <a:schemeClr val="folHlink"/>
              </a:gs>
              <a:gs pos="100000">
                <a:schemeClr val="folHlink">
                  <a:gamma/>
                  <a:shade val="38039"/>
                  <a:invGamma/>
                </a:schemeClr>
              </a:gs>
            </a:gsLst>
            <a:lin ang="5400000" scaled="1"/>
          </a:gradFill>
          <a:ln w="12700">
            <a:solidFill>
              <a:schemeClr val="folHlink"/>
            </a:solidFill>
            <a:miter lim="800000"/>
            <a:headEnd/>
            <a:tailEnd/>
          </a:ln>
          <a:effectLst/>
        </p:spPr>
        <p:txBody>
          <a:bodyPr wrap="none" anchor="ctr"/>
          <a:lstStyle/>
          <a:p>
            <a:pPr algn="ctr">
              <a:defRPr/>
            </a:pPr>
            <a:r>
              <a:rPr lang="en-US" sz="2400">
                <a:effectLst>
                  <a:outerShdw blurRad="38100" dist="38100" dir="2700000" algn="tl">
                    <a:srgbClr val="000000"/>
                  </a:outerShdw>
                </a:effectLst>
                <a:latin typeface="Segoe" pitchFamily="34" charset="0"/>
              </a:rPr>
              <a:t>EXE</a:t>
            </a:r>
          </a:p>
        </p:txBody>
      </p:sp>
      <p:sp>
        <p:nvSpPr>
          <p:cNvPr id="345102" name="Text Box 14"/>
          <p:cNvSpPr txBox="1">
            <a:spLocks noChangeArrowheads="1"/>
          </p:cNvSpPr>
          <p:nvPr/>
        </p:nvSpPr>
        <p:spPr bwMode="auto">
          <a:xfrm>
            <a:off x="6224588" y="4741863"/>
            <a:ext cx="2614612" cy="822325"/>
          </a:xfrm>
          <a:prstGeom prst="rect">
            <a:avLst/>
          </a:prstGeom>
          <a:noFill/>
          <a:ln w="12700">
            <a:noFill/>
            <a:miter lim="800000"/>
            <a:headEnd/>
            <a:tailEnd/>
          </a:ln>
          <a:effectLst/>
        </p:spPr>
        <p:txBody>
          <a:bodyPr>
            <a:spAutoFit/>
          </a:bodyPr>
          <a:lstStyle/>
          <a:p>
            <a:pPr algn="ctr">
              <a:spcBef>
                <a:spcPct val="50000"/>
              </a:spcBef>
              <a:defRPr/>
            </a:pPr>
            <a:r>
              <a:rPr lang="en-US" sz="2400">
                <a:effectLst>
                  <a:outerShdw blurRad="38100" dist="38100" dir="2700000" algn="tl">
                    <a:srgbClr val="000000"/>
                  </a:outerShdw>
                </a:effectLst>
                <a:latin typeface="Segoe" pitchFamily="34" charset="0"/>
              </a:rPr>
              <a:t>Available Memory Pool</a:t>
            </a:r>
          </a:p>
        </p:txBody>
      </p:sp>
      <p:sp>
        <p:nvSpPr>
          <p:cNvPr id="345103" name="Text Box 15"/>
          <p:cNvSpPr txBox="1">
            <a:spLocks noChangeArrowheads="1"/>
          </p:cNvSpPr>
          <p:nvPr/>
        </p:nvSpPr>
        <p:spPr bwMode="auto">
          <a:xfrm>
            <a:off x="320675" y="4267200"/>
            <a:ext cx="1682750" cy="457200"/>
          </a:xfrm>
          <a:prstGeom prst="rect">
            <a:avLst/>
          </a:prstGeom>
          <a:noFill/>
          <a:ln w="12700">
            <a:noFill/>
            <a:miter lim="800000"/>
            <a:headEnd/>
            <a:tailEnd/>
          </a:ln>
          <a:effectLst/>
        </p:spPr>
        <p:txBody>
          <a:bodyPr>
            <a:spAutoFit/>
          </a:bodyPr>
          <a:lstStyle/>
          <a:p>
            <a:pPr algn="ctr">
              <a:spcBef>
                <a:spcPct val="50000"/>
              </a:spcBef>
              <a:defRPr/>
            </a:pPr>
            <a:r>
              <a:rPr lang="en-US" sz="2400">
                <a:effectLst>
                  <a:outerShdw blurRad="38100" dist="38100" dir="2700000" algn="tl">
                    <a:srgbClr val="000000"/>
                  </a:outerShdw>
                </a:effectLst>
                <a:latin typeface="Segoe" pitchFamily="34" charset="0"/>
              </a:rPr>
              <a:t>432kb</a:t>
            </a:r>
          </a:p>
        </p:txBody>
      </p:sp>
      <p:grpSp>
        <p:nvGrpSpPr>
          <p:cNvPr id="5" name="Group 16"/>
          <p:cNvGrpSpPr>
            <a:grpSpLocks/>
          </p:cNvGrpSpPr>
          <p:nvPr/>
        </p:nvGrpSpPr>
        <p:grpSpPr bwMode="auto">
          <a:xfrm>
            <a:off x="1927225" y="3149600"/>
            <a:ext cx="2981325" cy="2087563"/>
            <a:chOff x="1136" y="2799"/>
            <a:chExt cx="1878" cy="1315"/>
          </a:xfrm>
        </p:grpSpPr>
        <p:grpSp>
          <p:nvGrpSpPr>
            <p:cNvPr id="6" name="Group 17"/>
            <p:cNvGrpSpPr>
              <a:grpSpLocks/>
            </p:cNvGrpSpPr>
            <p:nvPr/>
          </p:nvGrpSpPr>
          <p:grpSpPr bwMode="auto">
            <a:xfrm>
              <a:off x="1136" y="2799"/>
              <a:ext cx="1732" cy="671"/>
              <a:chOff x="1136" y="2799"/>
              <a:chExt cx="1732" cy="671"/>
            </a:xfrm>
          </p:grpSpPr>
          <p:pic>
            <p:nvPicPr>
              <p:cNvPr id="16407" name="Picture 18" descr="Vivid blue arrow"/>
              <p:cNvPicPr>
                <a:picLocks noChangeAspect="1" noChangeArrowheads="1"/>
              </p:cNvPicPr>
              <p:nvPr/>
            </p:nvPicPr>
            <p:blipFill>
              <a:blip r:embed="rId4"/>
              <a:srcRect/>
              <a:stretch>
                <a:fillRect/>
              </a:stretch>
            </p:blipFill>
            <p:spPr bwMode="auto">
              <a:xfrm rot="10800000">
                <a:off x="1136" y="2799"/>
                <a:ext cx="811" cy="671"/>
              </a:xfrm>
              <a:prstGeom prst="rect">
                <a:avLst/>
              </a:prstGeom>
              <a:noFill/>
              <a:ln w="9525">
                <a:noFill/>
                <a:miter lim="800000"/>
                <a:headEnd/>
                <a:tailEnd/>
              </a:ln>
            </p:spPr>
          </p:pic>
          <p:sp>
            <p:nvSpPr>
              <p:cNvPr id="345107" name="AutoShape 19"/>
              <p:cNvSpPr>
                <a:spLocks noChangeArrowheads="1"/>
              </p:cNvSpPr>
              <p:nvPr/>
            </p:nvSpPr>
            <p:spPr bwMode="auto">
              <a:xfrm>
                <a:off x="2062" y="2833"/>
                <a:ext cx="806" cy="559"/>
              </a:xfrm>
              <a:prstGeom prst="flowChartPunchedCard">
                <a:avLst/>
              </a:prstGeom>
              <a:gradFill rotWithShape="0">
                <a:gsLst>
                  <a:gs pos="0">
                    <a:schemeClr val="folHlink"/>
                  </a:gs>
                  <a:gs pos="100000">
                    <a:schemeClr val="folHlink">
                      <a:gamma/>
                      <a:shade val="38039"/>
                      <a:invGamma/>
                    </a:schemeClr>
                  </a:gs>
                </a:gsLst>
                <a:lin ang="5400000" scaled="1"/>
              </a:gradFill>
              <a:ln w="12700">
                <a:solidFill>
                  <a:schemeClr val="folHlink"/>
                </a:solidFill>
                <a:miter lim="800000"/>
                <a:headEnd/>
                <a:tailEnd/>
              </a:ln>
              <a:effectLst/>
            </p:spPr>
            <p:txBody>
              <a:bodyPr wrap="none" anchor="ctr"/>
              <a:lstStyle/>
              <a:p>
                <a:pPr algn="ctr">
                  <a:defRPr/>
                </a:pPr>
                <a:r>
                  <a:rPr lang="en-US" sz="2400">
                    <a:effectLst>
                      <a:outerShdw blurRad="38100" dist="38100" dir="2700000" algn="tl">
                        <a:srgbClr val="000000"/>
                      </a:outerShdw>
                    </a:effectLst>
                    <a:latin typeface="Segoe" pitchFamily="34" charset="0"/>
                  </a:rPr>
                  <a:t>EXE</a:t>
                </a:r>
              </a:p>
            </p:txBody>
          </p:sp>
        </p:grpSp>
        <p:sp>
          <p:nvSpPr>
            <p:cNvPr id="345108" name="Text Box 20"/>
            <p:cNvSpPr txBox="1">
              <a:spLocks noChangeArrowheads="1"/>
            </p:cNvSpPr>
            <p:nvPr/>
          </p:nvSpPr>
          <p:spPr bwMode="auto">
            <a:xfrm>
              <a:off x="1954" y="3596"/>
              <a:ext cx="1060" cy="518"/>
            </a:xfrm>
            <a:prstGeom prst="rect">
              <a:avLst/>
            </a:prstGeom>
            <a:noFill/>
            <a:ln w="12700">
              <a:noFill/>
              <a:miter lim="800000"/>
              <a:headEnd/>
              <a:tailEnd/>
            </a:ln>
            <a:effectLst/>
          </p:spPr>
          <p:txBody>
            <a:bodyPr>
              <a:spAutoFit/>
            </a:bodyPr>
            <a:lstStyle/>
            <a:p>
              <a:pPr algn="ctr">
                <a:spcBef>
                  <a:spcPct val="50000"/>
                </a:spcBef>
                <a:defRPr/>
              </a:pPr>
              <a:r>
                <a:rPr lang="en-US" sz="2400">
                  <a:effectLst>
                    <a:outerShdw blurRad="38100" dist="38100" dir="2700000" algn="tl">
                      <a:srgbClr val="000000"/>
                    </a:outerShdw>
                  </a:effectLst>
                  <a:latin typeface="Segoe" pitchFamily="34" charset="0"/>
                </a:rPr>
                <a:t>Scanning Process</a:t>
              </a:r>
            </a:p>
          </p:txBody>
        </p:sp>
      </p:grpSp>
      <p:pic>
        <p:nvPicPr>
          <p:cNvPr id="16393" name="Picture 21" descr="Vivid Blue square Med"/>
          <p:cNvPicPr>
            <a:picLocks noChangeAspect="1" noChangeArrowheads="1"/>
          </p:cNvPicPr>
          <p:nvPr/>
        </p:nvPicPr>
        <p:blipFill>
          <a:blip r:embed="rId3"/>
          <a:srcRect/>
          <a:stretch>
            <a:fillRect/>
          </a:stretch>
        </p:blipFill>
        <p:spPr bwMode="auto">
          <a:xfrm>
            <a:off x="7815263" y="2895600"/>
            <a:ext cx="788987" cy="581025"/>
          </a:xfrm>
          <a:prstGeom prst="rect">
            <a:avLst/>
          </a:prstGeom>
          <a:noFill/>
          <a:ln w="9525">
            <a:noFill/>
            <a:miter lim="800000"/>
            <a:headEnd/>
            <a:tailEnd/>
          </a:ln>
        </p:spPr>
      </p:pic>
      <p:grpSp>
        <p:nvGrpSpPr>
          <p:cNvPr id="7" name="Group 22"/>
          <p:cNvGrpSpPr>
            <a:grpSpLocks/>
          </p:cNvGrpSpPr>
          <p:nvPr/>
        </p:nvGrpSpPr>
        <p:grpSpPr bwMode="auto">
          <a:xfrm>
            <a:off x="6254750" y="2895600"/>
            <a:ext cx="1576388" cy="1152525"/>
            <a:chOff x="3862" y="2639"/>
            <a:chExt cx="993" cy="726"/>
          </a:xfrm>
        </p:grpSpPr>
        <p:pic>
          <p:nvPicPr>
            <p:cNvPr id="16401" name="Picture 23" descr="Vivid Blue square Med"/>
            <p:cNvPicPr>
              <a:picLocks noChangeAspect="1" noChangeArrowheads="1"/>
            </p:cNvPicPr>
            <p:nvPr/>
          </p:nvPicPr>
          <p:blipFill>
            <a:blip r:embed="rId3"/>
            <a:srcRect/>
            <a:stretch>
              <a:fillRect/>
            </a:stretch>
          </p:blipFill>
          <p:spPr bwMode="auto">
            <a:xfrm>
              <a:off x="3862" y="2639"/>
              <a:ext cx="497" cy="366"/>
            </a:xfrm>
            <a:prstGeom prst="rect">
              <a:avLst/>
            </a:prstGeom>
            <a:noFill/>
            <a:ln w="9525">
              <a:noFill/>
              <a:miter lim="800000"/>
              <a:headEnd/>
              <a:tailEnd/>
            </a:ln>
          </p:spPr>
        </p:pic>
        <p:pic>
          <p:nvPicPr>
            <p:cNvPr id="16402" name="Picture 24" descr="Vivid Blue square Med"/>
            <p:cNvPicPr>
              <a:picLocks noChangeAspect="1" noChangeArrowheads="1"/>
            </p:cNvPicPr>
            <p:nvPr/>
          </p:nvPicPr>
          <p:blipFill>
            <a:blip r:embed="rId3"/>
            <a:srcRect/>
            <a:stretch>
              <a:fillRect/>
            </a:stretch>
          </p:blipFill>
          <p:spPr bwMode="auto">
            <a:xfrm>
              <a:off x="4354" y="2639"/>
              <a:ext cx="497" cy="366"/>
            </a:xfrm>
            <a:prstGeom prst="rect">
              <a:avLst/>
            </a:prstGeom>
            <a:noFill/>
            <a:ln w="9525">
              <a:noFill/>
              <a:miter lim="800000"/>
              <a:headEnd/>
              <a:tailEnd/>
            </a:ln>
          </p:spPr>
        </p:pic>
        <p:pic>
          <p:nvPicPr>
            <p:cNvPr id="16403" name="Picture 25" descr="Vivid Blue square Med"/>
            <p:cNvPicPr>
              <a:picLocks noChangeAspect="1" noChangeArrowheads="1"/>
            </p:cNvPicPr>
            <p:nvPr/>
          </p:nvPicPr>
          <p:blipFill>
            <a:blip r:embed="rId3"/>
            <a:srcRect/>
            <a:stretch>
              <a:fillRect/>
            </a:stretch>
          </p:blipFill>
          <p:spPr bwMode="auto">
            <a:xfrm>
              <a:off x="3866" y="2999"/>
              <a:ext cx="497" cy="366"/>
            </a:xfrm>
            <a:prstGeom prst="rect">
              <a:avLst/>
            </a:prstGeom>
            <a:noFill/>
            <a:ln w="9525">
              <a:noFill/>
              <a:miter lim="800000"/>
              <a:headEnd/>
              <a:tailEnd/>
            </a:ln>
          </p:spPr>
        </p:pic>
        <p:pic>
          <p:nvPicPr>
            <p:cNvPr id="16404" name="Picture 26" descr="Vivid Blue square Med"/>
            <p:cNvPicPr>
              <a:picLocks noChangeAspect="1" noChangeArrowheads="1"/>
            </p:cNvPicPr>
            <p:nvPr/>
          </p:nvPicPr>
          <p:blipFill>
            <a:blip r:embed="rId3"/>
            <a:srcRect/>
            <a:stretch>
              <a:fillRect/>
            </a:stretch>
          </p:blipFill>
          <p:spPr bwMode="auto">
            <a:xfrm>
              <a:off x="4358" y="2999"/>
              <a:ext cx="497" cy="366"/>
            </a:xfrm>
            <a:prstGeom prst="rect">
              <a:avLst/>
            </a:prstGeom>
            <a:noFill/>
            <a:ln w="9525">
              <a:noFill/>
              <a:miter lim="800000"/>
              <a:headEnd/>
              <a:tailEnd/>
            </a:ln>
          </p:spPr>
        </p:pic>
      </p:grpSp>
      <p:pic>
        <p:nvPicPr>
          <p:cNvPr id="16395" name="Picture 27" descr="Vivid Blue square Med"/>
          <p:cNvPicPr>
            <a:picLocks noChangeAspect="1" noChangeArrowheads="1"/>
          </p:cNvPicPr>
          <p:nvPr/>
        </p:nvPicPr>
        <p:blipFill>
          <a:blip r:embed="rId3"/>
          <a:srcRect/>
          <a:stretch>
            <a:fillRect/>
          </a:stretch>
        </p:blipFill>
        <p:spPr bwMode="auto">
          <a:xfrm>
            <a:off x="7821613" y="3467100"/>
            <a:ext cx="788987" cy="581025"/>
          </a:xfrm>
          <a:prstGeom prst="rect">
            <a:avLst/>
          </a:prstGeom>
          <a:noFill/>
          <a:ln w="9525">
            <a:noFill/>
            <a:miter lim="800000"/>
            <a:headEnd/>
            <a:tailEnd/>
          </a:ln>
        </p:spPr>
      </p:pic>
      <p:pic>
        <p:nvPicPr>
          <p:cNvPr id="16396" name="Picture 28" descr="Vivid Blue square Med"/>
          <p:cNvPicPr>
            <a:picLocks noChangeAspect="1" noChangeArrowheads="1"/>
          </p:cNvPicPr>
          <p:nvPr/>
        </p:nvPicPr>
        <p:blipFill>
          <a:blip r:embed="rId3"/>
          <a:srcRect/>
          <a:stretch>
            <a:fillRect/>
          </a:stretch>
        </p:blipFill>
        <p:spPr bwMode="auto">
          <a:xfrm>
            <a:off x="6248400" y="4038600"/>
            <a:ext cx="788988" cy="581025"/>
          </a:xfrm>
          <a:prstGeom prst="rect">
            <a:avLst/>
          </a:prstGeom>
          <a:noFill/>
          <a:ln w="9525">
            <a:noFill/>
            <a:miter lim="800000"/>
            <a:headEnd/>
            <a:tailEnd/>
          </a:ln>
        </p:spPr>
      </p:pic>
      <p:pic>
        <p:nvPicPr>
          <p:cNvPr id="16397" name="Picture 29" descr="Vivid Blue square Med"/>
          <p:cNvPicPr>
            <a:picLocks noChangeAspect="1" noChangeArrowheads="1"/>
          </p:cNvPicPr>
          <p:nvPr/>
        </p:nvPicPr>
        <p:blipFill>
          <a:blip r:embed="rId3"/>
          <a:srcRect/>
          <a:stretch>
            <a:fillRect/>
          </a:stretch>
        </p:blipFill>
        <p:spPr bwMode="auto">
          <a:xfrm>
            <a:off x="7029450" y="4038600"/>
            <a:ext cx="788988" cy="581025"/>
          </a:xfrm>
          <a:prstGeom prst="rect">
            <a:avLst/>
          </a:prstGeom>
          <a:noFill/>
          <a:ln w="9525">
            <a:noFill/>
            <a:miter lim="800000"/>
            <a:headEnd/>
            <a:tailEnd/>
          </a:ln>
        </p:spPr>
      </p:pic>
      <p:pic>
        <p:nvPicPr>
          <p:cNvPr id="16398" name="Picture 30" descr="Vivid Blue square Med"/>
          <p:cNvPicPr>
            <a:picLocks noChangeAspect="1" noChangeArrowheads="1"/>
          </p:cNvPicPr>
          <p:nvPr/>
        </p:nvPicPr>
        <p:blipFill>
          <a:blip r:embed="rId3"/>
          <a:srcRect/>
          <a:stretch>
            <a:fillRect/>
          </a:stretch>
        </p:blipFill>
        <p:spPr bwMode="auto">
          <a:xfrm>
            <a:off x="7808913" y="4038600"/>
            <a:ext cx="788987" cy="581025"/>
          </a:xfrm>
          <a:prstGeom prst="rect">
            <a:avLst/>
          </a:prstGeom>
          <a:noFill/>
          <a:ln w="9525">
            <a:noFill/>
            <a:miter lim="800000"/>
            <a:headEnd/>
            <a:tailEnd/>
          </a:ln>
        </p:spPr>
      </p:pic>
      <p:sp>
        <p:nvSpPr>
          <p:cNvPr id="345119" name="AutoShape 31"/>
          <p:cNvSpPr>
            <a:spLocks noChangeArrowheads="1"/>
          </p:cNvSpPr>
          <p:nvPr/>
        </p:nvSpPr>
        <p:spPr bwMode="auto">
          <a:xfrm>
            <a:off x="3906838" y="4386263"/>
            <a:ext cx="3405187" cy="1009650"/>
          </a:xfrm>
          <a:prstGeom prst="curvedUpArrow">
            <a:avLst>
              <a:gd name="adj1" fmla="val 67453"/>
              <a:gd name="adj2" fmla="val 134906"/>
              <a:gd name="adj3" fmla="val 32389"/>
            </a:avLst>
          </a:prstGeom>
          <a:gradFill rotWithShape="0">
            <a:gsLst>
              <a:gs pos="0">
                <a:schemeClr val="folHlink"/>
              </a:gs>
              <a:gs pos="100000">
                <a:schemeClr val="folHlink">
                  <a:gamma/>
                  <a:shade val="38039"/>
                  <a:invGamma/>
                </a:schemeClr>
              </a:gs>
            </a:gsLst>
            <a:lin ang="5400000" scaled="1"/>
          </a:gradFill>
          <a:ln w="12700">
            <a:solidFill>
              <a:schemeClr val="folHlink"/>
            </a:solidFill>
            <a:miter lim="800000"/>
            <a:headEnd/>
            <a:tailEnd/>
          </a:ln>
          <a:effectLst/>
        </p:spPr>
        <p:txBody>
          <a:bodyPr wrap="none" anchor="ctr"/>
          <a:lstStyle/>
          <a:p>
            <a:pPr algn="ctr">
              <a:defRPr/>
            </a:pPr>
            <a:r>
              <a:rPr lang="en-US" sz="2400">
                <a:effectLst>
                  <a:outerShdw blurRad="38100" dist="38100" dir="2700000" algn="tl">
                    <a:srgbClr val="000000"/>
                  </a:outerShdw>
                </a:effectLst>
                <a:latin typeface="Segoe" pitchFamily="34" charset="0"/>
              </a:rPr>
              <a:t>Return to Pool</a:t>
            </a:r>
          </a:p>
        </p:txBody>
      </p:sp>
      <p:sp>
        <p:nvSpPr>
          <p:cNvPr id="345120" name="Rectangle 32"/>
          <p:cNvSpPr>
            <a:spLocks noChangeArrowheads="1"/>
          </p:cNvSpPr>
          <p:nvPr/>
        </p:nvSpPr>
        <p:spPr bwMode="auto">
          <a:xfrm>
            <a:off x="579438" y="2130425"/>
            <a:ext cx="8356600" cy="403225"/>
          </a:xfrm>
          <a:prstGeom prst="rect">
            <a:avLst/>
          </a:prstGeom>
          <a:noFill/>
          <a:ln w="9525">
            <a:noFill/>
            <a:miter lim="800000"/>
            <a:headEnd/>
            <a:tailEnd/>
          </a:ln>
        </p:spPr>
        <p:txBody>
          <a:bodyPr>
            <a:spAutoFit/>
          </a:bodyPr>
          <a:lstStyle/>
          <a:p>
            <a:pPr marL="498475" indent="-498475">
              <a:lnSpc>
                <a:spcPct val="85000"/>
              </a:lnSpc>
              <a:spcBef>
                <a:spcPct val="30000"/>
              </a:spcBef>
              <a:buClr>
                <a:schemeClr val="folHlink"/>
              </a:buClr>
              <a:buSzPct val="75000"/>
              <a:buFont typeface="Wingdings 2" pitchFamily="18" charset="2"/>
              <a:buChar char="¢"/>
            </a:pPr>
            <a:r>
              <a:rPr lang="en-US" sz="2400"/>
              <a:t>Multi-threaded scanning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000"/>
                                        <p:tgtEl>
                                          <p:spTgt spid="2"/>
                                        </p:tgtEl>
                                      </p:cBhvr>
                                    </p:animEffect>
                                  </p:childTnLst>
                                </p:cTn>
                              </p:par>
                              <p:par>
                                <p:cTn id="8" presetID="9" presetClass="exit" presetSubtype="0" fill="hold" nodeType="withEffect">
                                  <p:stCondLst>
                                    <p:cond delay="500"/>
                                  </p:stCondLst>
                                  <p:childTnLst>
                                    <p:animEffect transition="out" filter="dissolv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45119"/>
                                        </p:tgtEl>
                                        <p:attrNameLst>
                                          <p:attrName>style.visibility</p:attrName>
                                        </p:attrNameLst>
                                      </p:cBhvr>
                                      <p:to>
                                        <p:strVal val="visible"/>
                                      </p:to>
                                    </p:set>
                                    <p:animEffect transition="in" filter="wipe(left)">
                                      <p:cBhvr>
                                        <p:cTn id="25" dur="5000"/>
                                        <p:tgtEl>
                                          <p:spTgt spid="345119"/>
                                        </p:tgtEl>
                                      </p:cBhvr>
                                    </p:animEffect>
                                  </p:childTnLst>
                                </p:cTn>
                              </p:par>
                              <p:par>
                                <p:cTn id="26" presetID="9" presetClass="exit" presetSubtype="0" fill="hold" nodeType="withEffect">
                                  <p:stCondLst>
                                    <p:cond delay="1000"/>
                                  </p:stCondLst>
                                  <p:childTnLst>
                                    <p:animEffect transition="out" filter="dissolve">
                                      <p:cBhvr>
                                        <p:cTn id="27" dur="2000"/>
                                        <p:tgtEl>
                                          <p:spTgt spid="2"/>
                                        </p:tgtEl>
                                      </p:cBhvr>
                                    </p:animEffect>
                                    <p:set>
                                      <p:cBhvr>
                                        <p:cTn id="28" dur="1" fill="hold">
                                          <p:stCondLst>
                                            <p:cond delay="1999"/>
                                          </p:stCondLst>
                                        </p:cTn>
                                        <p:tgtEl>
                                          <p:spTgt spid="2"/>
                                        </p:tgtEl>
                                        <p:attrNameLst>
                                          <p:attrName>style.visibility</p:attrName>
                                        </p:attrNameLst>
                                      </p:cBhvr>
                                      <p:to>
                                        <p:strVal val="hidden"/>
                                      </p:to>
                                    </p:set>
                                  </p:childTnLst>
                                </p:cTn>
                              </p:par>
                            </p:childTnLst>
                          </p:cTn>
                        </p:par>
                        <p:par>
                          <p:cTn id="29" fill="hold">
                            <p:stCondLst>
                              <p:cond delay="5000"/>
                            </p:stCondLst>
                            <p:childTnLst>
                              <p:par>
                                <p:cTn id="30" presetID="9"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2000"/>
                                        <p:tgtEl>
                                          <p:spTgt spid="7"/>
                                        </p:tgtEl>
                                      </p:cBhvr>
                                    </p:animEffect>
                                  </p:childTnLst>
                                </p:cTn>
                              </p:par>
                            </p:childTnLst>
                          </p:cTn>
                        </p:par>
                        <p:par>
                          <p:cTn id="33" fill="hold">
                            <p:stCondLst>
                              <p:cond delay="7000"/>
                            </p:stCondLst>
                            <p:childTnLst>
                              <p:par>
                                <p:cTn id="34" presetID="9" presetClass="exit" presetSubtype="0" fill="hold" nodeType="afterEffect">
                                  <p:stCondLst>
                                    <p:cond delay="1000"/>
                                  </p:stCondLst>
                                  <p:childTnLst>
                                    <p:animEffect transition="out" filter="dissolve">
                                      <p:cBhvr>
                                        <p:cTn id="35" dur="1000"/>
                                        <p:tgtEl>
                                          <p:spTgt spid="345119"/>
                                        </p:tgtEl>
                                      </p:cBhvr>
                                    </p:animEffect>
                                    <p:set>
                                      <p:cBhvr>
                                        <p:cTn id="36" dur="1" fill="hold">
                                          <p:stCondLst>
                                            <p:cond delay="999"/>
                                          </p:stCondLst>
                                        </p:cTn>
                                        <p:tgtEl>
                                          <p:spTgt spid="34511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5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19" grpId="0" animBg="1"/>
      <p:bldP spid="3451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4294967295"/>
          </p:nvPr>
        </p:nvSpPr>
        <p:spPr bwMode="auto">
          <a:xfrm>
            <a:off x="7010400" y="6245225"/>
            <a:ext cx="2133600" cy="476250"/>
          </a:xfrm>
          <a:prstGeom prst="rect">
            <a:avLst/>
          </a:prstGeom>
          <a:noFill/>
          <a:ln>
            <a:miter lim="800000"/>
            <a:headEnd/>
            <a:tailEnd/>
          </a:ln>
        </p:spPr>
        <p:txBody>
          <a:bodyPr/>
          <a:lstStyle/>
          <a:p>
            <a:fld id="{26119934-E795-40AC-BA24-0657651DC7C3}" type="slidenum">
              <a:rPr lang="en-US"/>
              <a:pPr/>
              <a:t>12</a:t>
            </a:fld>
            <a:endParaRPr lang="en-US"/>
          </a:p>
        </p:txBody>
      </p:sp>
      <p:sp>
        <p:nvSpPr>
          <p:cNvPr id="1485826" name="Rounded Rectangle 485381"/>
          <p:cNvSpPr>
            <a:spLocks noChangeArrowheads="1"/>
          </p:cNvSpPr>
          <p:nvPr/>
        </p:nvSpPr>
        <p:spPr bwMode="gray">
          <a:xfrm>
            <a:off x="2819400" y="1143000"/>
            <a:ext cx="6324600" cy="5168900"/>
          </a:xfrm>
          <a:prstGeom prst="roundRect">
            <a:avLst>
              <a:gd name="adj" fmla="val 2389"/>
            </a:avLst>
          </a:prstGeom>
          <a:gradFill rotWithShape="1">
            <a:gsLst>
              <a:gs pos="0">
                <a:schemeClr val="bg1">
                  <a:alpha val="67998"/>
                </a:schemeClr>
              </a:gs>
              <a:gs pos="100000">
                <a:schemeClr val="bg1">
                  <a:alpha val="24001"/>
                </a:schemeClr>
              </a:gs>
            </a:gsLst>
            <a:lin ang="5400000" scaled="1"/>
          </a:gradFill>
          <a:ln w="3175" algn="ctr">
            <a:solidFill>
              <a:schemeClr val="bg1"/>
            </a:solidFill>
            <a:round/>
            <a:headEnd/>
            <a:tailEnd/>
          </a:ln>
        </p:spPr>
        <p:txBody>
          <a:bodyPr wrap="none" anchor="ctr"/>
          <a:lstStyle/>
          <a:p>
            <a:pPr algn="ctr">
              <a:spcBef>
                <a:spcPct val="20000"/>
              </a:spcBef>
              <a:buClr>
                <a:srgbClr val="FFCC00"/>
              </a:buClr>
              <a:buFontTx/>
              <a:buChar char="•"/>
              <a:defRPr/>
            </a:pPr>
            <a:endParaRPr lang="en-US" dirty="0">
              <a:effectLst>
                <a:outerShdw blurRad="38100" dist="38100" dir="2700000" algn="tl">
                  <a:srgbClr val="000000"/>
                </a:outerShdw>
              </a:effectLst>
              <a:latin typeface="Segoe" pitchFamily="34" charset="0"/>
              <a:cs typeface="Arial" pitchFamily="34" charset="0"/>
            </a:endParaRPr>
          </a:p>
        </p:txBody>
      </p:sp>
      <p:sp>
        <p:nvSpPr>
          <p:cNvPr id="1485827" name="Rounded Rectangle 485382"/>
          <p:cNvSpPr>
            <a:spLocks noChangeArrowheads="1"/>
          </p:cNvSpPr>
          <p:nvPr/>
        </p:nvSpPr>
        <p:spPr bwMode="gray">
          <a:xfrm rot="10800000">
            <a:off x="7848600" y="1981200"/>
            <a:ext cx="914400" cy="762000"/>
          </a:xfrm>
          <a:prstGeom prst="roundRect">
            <a:avLst>
              <a:gd name="adj" fmla="val 6412"/>
            </a:avLst>
          </a:prstGeom>
          <a:gradFill rotWithShape="1">
            <a:gsLst>
              <a:gs pos="0">
                <a:schemeClr val="tx1">
                  <a:alpha val="17998"/>
                </a:schemeClr>
              </a:gs>
              <a:gs pos="100000">
                <a:schemeClr val="tx1">
                  <a:alpha val="67000"/>
                </a:schemeClr>
              </a:gs>
            </a:gsLst>
            <a:lin ang="5400000" scaled="1"/>
          </a:gradFill>
          <a:ln w="9525">
            <a:noFill/>
            <a:round/>
            <a:headEnd/>
            <a:tailEnd/>
          </a:ln>
        </p:spPr>
        <p:txBody>
          <a:bodyPr rot="10800000" wrap="none" anchor="ctr"/>
          <a:lstStyle/>
          <a:p>
            <a:pPr algn="ctr">
              <a:spcBef>
                <a:spcPct val="20000"/>
              </a:spcBef>
              <a:buClr>
                <a:srgbClr val="FFCC00"/>
              </a:buClr>
              <a:buFontTx/>
              <a:buChar char="•"/>
              <a:defRPr/>
            </a:pPr>
            <a:endParaRPr lang="en-US" dirty="0">
              <a:effectLst>
                <a:outerShdw blurRad="38100" dist="38100" dir="2700000" algn="tl">
                  <a:srgbClr val="C0C0C0"/>
                </a:outerShdw>
              </a:effectLst>
              <a:latin typeface="Segoe" pitchFamily="34" charset="0"/>
              <a:cs typeface="Arial" pitchFamily="34" charset="0"/>
            </a:endParaRPr>
          </a:p>
        </p:txBody>
      </p:sp>
      <p:sp>
        <p:nvSpPr>
          <p:cNvPr id="1485828" name="Rounded Rectangle 485383"/>
          <p:cNvSpPr>
            <a:spLocks noChangeArrowheads="1"/>
          </p:cNvSpPr>
          <p:nvPr/>
        </p:nvSpPr>
        <p:spPr bwMode="gray">
          <a:xfrm rot="10800000">
            <a:off x="5791200" y="1905000"/>
            <a:ext cx="1727200" cy="914400"/>
          </a:xfrm>
          <a:prstGeom prst="roundRect">
            <a:avLst>
              <a:gd name="adj" fmla="val 6412"/>
            </a:avLst>
          </a:prstGeom>
          <a:gradFill rotWithShape="1">
            <a:gsLst>
              <a:gs pos="0">
                <a:schemeClr val="tx1">
                  <a:alpha val="17998"/>
                </a:schemeClr>
              </a:gs>
              <a:gs pos="100000">
                <a:schemeClr val="tx1">
                  <a:alpha val="67000"/>
                </a:schemeClr>
              </a:gs>
            </a:gsLst>
            <a:lin ang="5400000" scaled="1"/>
          </a:gradFill>
          <a:ln w="9525">
            <a:noFill/>
            <a:round/>
            <a:headEnd/>
            <a:tailEnd/>
          </a:ln>
        </p:spPr>
        <p:txBody>
          <a:bodyPr rot="10800000" wrap="none" anchor="ctr"/>
          <a:lstStyle/>
          <a:p>
            <a:pPr algn="ctr">
              <a:spcBef>
                <a:spcPct val="20000"/>
              </a:spcBef>
              <a:buClr>
                <a:srgbClr val="FFCC00"/>
              </a:buClr>
              <a:buFontTx/>
              <a:buChar char="•"/>
              <a:defRPr/>
            </a:pPr>
            <a:endParaRPr lang="en-US" dirty="0">
              <a:effectLst>
                <a:outerShdw blurRad="38100" dist="38100" dir="2700000" algn="tl">
                  <a:srgbClr val="C0C0C0"/>
                </a:outerShdw>
              </a:effectLst>
              <a:latin typeface="Segoe" pitchFamily="34" charset="0"/>
              <a:cs typeface="Arial" pitchFamily="34" charset="0"/>
            </a:endParaRPr>
          </a:p>
        </p:txBody>
      </p:sp>
      <p:sp>
        <p:nvSpPr>
          <p:cNvPr id="1485829" name="Rounded Rectangle 485384"/>
          <p:cNvSpPr>
            <a:spLocks noChangeArrowheads="1"/>
          </p:cNvSpPr>
          <p:nvPr/>
        </p:nvSpPr>
        <p:spPr bwMode="gray">
          <a:xfrm rot="10800000">
            <a:off x="3276600" y="1955800"/>
            <a:ext cx="1524000" cy="914400"/>
          </a:xfrm>
          <a:prstGeom prst="roundRect">
            <a:avLst>
              <a:gd name="adj" fmla="val 6412"/>
            </a:avLst>
          </a:prstGeom>
          <a:gradFill rotWithShape="1">
            <a:gsLst>
              <a:gs pos="0">
                <a:schemeClr val="tx1">
                  <a:alpha val="17998"/>
                </a:schemeClr>
              </a:gs>
              <a:gs pos="100000">
                <a:schemeClr val="tx1">
                  <a:alpha val="67000"/>
                </a:schemeClr>
              </a:gs>
            </a:gsLst>
            <a:lin ang="5400000" scaled="1"/>
          </a:gradFill>
          <a:ln w="9525">
            <a:noFill/>
            <a:round/>
            <a:headEnd/>
            <a:tailEnd/>
          </a:ln>
        </p:spPr>
        <p:txBody>
          <a:bodyPr rot="10800000" wrap="none" anchor="ctr"/>
          <a:lstStyle/>
          <a:p>
            <a:pPr algn="ctr">
              <a:spcBef>
                <a:spcPct val="20000"/>
              </a:spcBef>
              <a:buClr>
                <a:srgbClr val="FFCC00"/>
              </a:buClr>
              <a:buFontTx/>
              <a:buChar char="•"/>
              <a:defRPr/>
            </a:pPr>
            <a:endParaRPr lang="en-US" b="1" dirty="0">
              <a:effectLst>
                <a:outerShdw blurRad="38100" dist="38100" dir="2700000" algn="tl">
                  <a:srgbClr val="C0C0C0"/>
                </a:outerShdw>
              </a:effectLst>
              <a:latin typeface="Segoe" pitchFamily="34" charset="0"/>
              <a:cs typeface="Arial" pitchFamily="34" charset="0"/>
            </a:endParaRPr>
          </a:p>
        </p:txBody>
      </p:sp>
      <p:sp>
        <p:nvSpPr>
          <p:cNvPr id="1485830" name="Rounded Rectangle 485385"/>
          <p:cNvSpPr>
            <a:spLocks noChangeArrowheads="1"/>
          </p:cNvSpPr>
          <p:nvPr/>
        </p:nvSpPr>
        <p:spPr bwMode="gray">
          <a:xfrm rot="10800000">
            <a:off x="7362825" y="3524250"/>
            <a:ext cx="1727200" cy="1371600"/>
          </a:xfrm>
          <a:prstGeom prst="roundRect">
            <a:avLst>
              <a:gd name="adj" fmla="val 6412"/>
            </a:avLst>
          </a:prstGeom>
          <a:gradFill rotWithShape="1">
            <a:gsLst>
              <a:gs pos="0">
                <a:schemeClr val="tx1">
                  <a:alpha val="17998"/>
                </a:schemeClr>
              </a:gs>
              <a:gs pos="100000">
                <a:schemeClr val="tx1">
                  <a:alpha val="67000"/>
                </a:schemeClr>
              </a:gs>
            </a:gsLst>
            <a:lin ang="5400000" scaled="1"/>
          </a:gradFill>
          <a:ln w="9525">
            <a:noFill/>
            <a:round/>
            <a:headEnd/>
            <a:tailEnd/>
          </a:ln>
        </p:spPr>
        <p:txBody>
          <a:bodyPr rot="10800000" wrap="none" anchor="ctr"/>
          <a:lstStyle/>
          <a:p>
            <a:pPr algn="ctr">
              <a:spcBef>
                <a:spcPct val="20000"/>
              </a:spcBef>
              <a:buClr>
                <a:srgbClr val="FFCC00"/>
              </a:buClr>
              <a:buFontTx/>
              <a:buChar char="•"/>
              <a:defRPr/>
            </a:pPr>
            <a:endParaRPr lang="en-US" dirty="0">
              <a:effectLst>
                <a:outerShdw blurRad="38100" dist="38100" dir="2700000" algn="tl">
                  <a:srgbClr val="C0C0C0"/>
                </a:outerShdw>
              </a:effectLst>
              <a:latin typeface="Segoe" pitchFamily="34" charset="0"/>
              <a:cs typeface="Arial" pitchFamily="34" charset="0"/>
            </a:endParaRPr>
          </a:p>
        </p:txBody>
      </p:sp>
      <p:sp>
        <p:nvSpPr>
          <p:cNvPr id="1485831" name="Rounded Rectangle 485386"/>
          <p:cNvSpPr>
            <a:spLocks noChangeArrowheads="1"/>
          </p:cNvSpPr>
          <p:nvPr/>
        </p:nvSpPr>
        <p:spPr bwMode="gray">
          <a:xfrm rot="10800000">
            <a:off x="5791200" y="4800600"/>
            <a:ext cx="1346200" cy="1447800"/>
          </a:xfrm>
          <a:prstGeom prst="roundRect">
            <a:avLst>
              <a:gd name="adj" fmla="val 6412"/>
            </a:avLst>
          </a:prstGeom>
          <a:gradFill rotWithShape="1">
            <a:gsLst>
              <a:gs pos="0">
                <a:schemeClr val="tx1">
                  <a:alpha val="17998"/>
                </a:schemeClr>
              </a:gs>
              <a:gs pos="100000">
                <a:schemeClr val="tx1">
                  <a:alpha val="67000"/>
                </a:schemeClr>
              </a:gs>
            </a:gsLst>
            <a:lin ang="5400000" scaled="1"/>
          </a:gradFill>
          <a:ln w="9525">
            <a:noFill/>
            <a:round/>
            <a:headEnd/>
            <a:tailEnd/>
          </a:ln>
        </p:spPr>
        <p:txBody>
          <a:bodyPr rot="10800000" wrap="none" anchor="ctr"/>
          <a:lstStyle/>
          <a:p>
            <a:pPr algn="ctr">
              <a:spcBef>
                <a:spcPct val="20000"/>
              </a:spcBef>
              <a:buClr>
                <a:srgbClr val="FFCC00"/>
              </a:buClr>
              <a:buFontTx/>
              <a:buChar char="•"/>
              <a:defRPr/>
            </a:pPr>
            <a:endParaRPr lang="en-US" dirty="0">
              <a:effectLst>
                <a:outerShdw blurRad="38100" dist="38100" dir="2700000" algn="tl">
                  <a:srgbClr val="C0C0C0"/>
                </a:outerShdw>
              </a:effectLst>
              <a:latin typeface="Segoe" pitchFamily="34" charset="0"/>
              <a:cs typeface="Arial" pitchFamily="34" charset="0"/>
            </a:endParaRPr>
          </a:p>
        </p:txBody>
      </p:sp>
      <p:sp>
        <p:nvSpPr>
          <p:cNvPr id="1485832" name="Rounded Rectangle 485387"/>
          <p:cNvSpPr>
            <a:spLocks noChangeArrowheads="1"/>
          </p:cNvSpPr>
          <p:nvPr/>
        </p:nvSpPr>
        <p:spPr bwMode="gray">
          <a:xfrm rot="10800000">
            <a:off x="4038600" y="3581400"/>
            <a:ext cx="1524000" cy="1676400"/>
          </a:xfrm>
          <a:prstGeom prst="roundRect">
            <a:avLst>
              <a:gd name="adj" fmla="val 6412"/>
            </a:avLst>
          </a:prstGeom>
          <a:gradFill rotWithShape="1">
            <a:gsLst>
              <a:gs pos="0">
                <a:schemeClr val="tx1">
                  <a:alpha val="49001"/>
                </a:schemeClr>
              </a:gs>
              <a:gs pos="100000">
                <a:schemeClr val="tx1">
                  <a:alpha val="39998"/>
                </a:schemeClr>
              </a:gs>
            </a:gsLst>
            <a:lin ang="5400000" scaled="1"/>
          </a:gradFill>
          <a:ln w="9525">
            <a:noFill/>
            <a:round/>
            <a:headEnd/>
            <a:tailEnd/>
          </a:ln>
        </p:spPr>
        <p:txBody>
          <a:bodyPr rot="10800000" wrap="none" anchor="ctr"/>
          <a:lstStyle/>
          <a:p>
            <a:pPr algn="ctr">
              <a:spcBef>
                <a:spcPct val="20000"/>
              </a:spcBef>
              <a:buClr>
                <a:srgbClr val="FFCC00"/>
              </a:buClr>
              <a:buFontTx/>
              <a:buChar char="•"/>
              <a:defRPr/>
            </a:pPr>
            <a:endParaRPr lang="en-US" dirty="0">
              <a:effectLst>
                <a:outerShdw blurRad="38100" dist="38100" dir="2700000" algn="tl">
                  <a:srgbClr val="C0C0C0"/>
                </a:outerShdw>
              </a:effectLst>
              <a:latin typeface="Segoe" pitchFamily="34" charset="0"/>
              <a:cs typeface="Arial" pitchFamily="34" charset="0"/>
            </a:endParaRPr>
          </a:p>
        </p:txBody>
      </p:sp>
      <p:sp>
        <p:nvSpPr>
          <p:cNvPr id="1485833" name="Rounded Rectangle 485388"/>
          <p:cNvSpPr>
            <a:spLocks noChangeArrowheads="1"/>
          </p:cNvSpPr>
          <p:nvPr/>
        </p:nvSpPr>
        <p:spPr bwMode="gray">
          <a:xfrm>
            <a:off x="228600" y="1130300"/>
            <a:ext cx="1752600" cy="1536700"/>
          </a:xfrm>
          <a:prstGeom prst="roundRect">
            <a:avLst>
              <a:gd name="adj" fmla="val 6412"/>
            </a:avLst>
          </a:prstGeom>
          <a:gradFill rotWithShape="1">
            <a:gsLst>
              <a:gs pos="0">
                <a:schemeClr val="bg1">
                  <a:alpha val="67998"/>
                </a:schemeClr>
              </a:gs>
              <a:gs pos="100000">
                <a:schemeClr val="bg1">
                  <a:alpha val="24001"/>
                </a:schemeClr>
              </a:gs>
            </a:gsLst>
            <a:lin ang="5400000" scaled="1"/>
          </a:gradFill>
          <a:ln w="3175" algn="ctr">
            <a:solidFill>
              <a:schemeClr val="bg1"/>
            </a:solidFill>
            <a:round/>
            <a:headEnd/>
            <a:tailEnd/>
          </a:ln>
        </p:spPr>
        <p:txBody>
          <a:bodyPr wrap="none" anchor="ctr"/>
          <a:lstStyle/>
          <a:p>
            <a:pPr algn="ctr">
              <a:spcBef>
                <a:spcPct val="20000"/>
              </a:spcBef>
              <a:buClr>
                <a:srgbClr val="FFCC00"/>
              </a:buClr>
              <a:buFontTx/>
              <a:buChar char="•"/>
              <a:defRPr/>
            </a:pPr>
            <a:endParaRPr lang="en-US" dirty="0">
              <a:effectLst>
                <a:outerShdw blurRad="38100" dist="38100" dir="2700000" algn="tl">
                  <a:srgbClr val="000000"/>
                </a:outerShdw>
              </a:effectLst>
              <a:latin typeface="Segoe" pitchFamily="34" charset="0"/>
              <a:cs typeface="Arial" pitchFamily="34" charset="0"/>
            </a:endParaRPr>
          </a:p>
        </p:txBody>
      </p:sp>
      <p:sp>
        <p:nvSpPr>
          <p:cNvPr id="1485834" name="Rounded Rectangle 485389"/>
          <p:cNvSpPr>
            <a:spLocks noChangeArrowheads="1"/>
          </p:cNvSpPr>
          <p:nvPr/>
        </p:nvSpPr>
        <p:spPr bwMode="gray">
          <a:xfrm>
            <a:off x="228600" y="2819400"/>
            <a:ext cx="1752600" cy="3454400"/>
          </a:xfrm>
          <a:prstGeom prst="roundRect">
            <a:avLst>
              <a:gd name="adj" fmla="val 6412"/>
            </a:avLst>
          </a:prstGeom>
          <a:gradFill rotWithShape="1">
            <a:gsLst>
              <a:gs pos="0">
                <a:schemeClr val="bg1">
                  <a:alpha val="67998"/>
                </a:schemeClr>
              </a:gs>
              <a:gs pos="100000">
                <a:schemeClr val="bg1">
                  <a:alpha val="24001"/>
                </a:schemeClr>
              </a:gs>
            </a:gsLst>
            <a:lin ang="5400000" scaled="1"/>
          </a:gradFill>
          <a:ln w="3175" algn="ctr">
            <a:solidFill>
              <a:schemeClr val="bg1"/>
            </a:solidFill>
            <a:round/>
            <a:headEnd/>
            <a:tailEnd/>
          </a:ln>
        </p:spPr>
        <p:txBody>
          <a:bodyPr wrap="none" anchor="ctr"/>
          <a:lstStyle/>
          <a:p>
            <a:pPr algn="ctr">
              <a:spcBef>
                <a:spcPct val="20000"/>
              </a:spcBef>
              <a:buClr>
                <a:srgbClr val="FFCC00"/>
              </a:buClr>
              <a:buFontTx/>
              <a:buChar char="•"/>
              <a:defRPr/>
            </a:pPr>
            <a:endParaRPr lang="en-US" dirty="0">
              <a:effectLst>
                <a:outerShdw blurRad="38100" dist="38100" dir="2700000" algn="tl">
                  <a:srgbClr val="000000"/>
                </a:outerShdw>
              </a:effectLst>
              <a:latin typeface="Segoe" pitchFamily="34" charset="0"/>
              <a:cs typeface="Arial" pitchFamily="34" charset="0"/>
            </a:endParaRPr>
          </a:p>
        </p:txBody>
      </p:sp>
      <p:pic>
        <p:nvPicPr>
          <p:cNvPr id="18444" name="Rectangle 485390"/>
          <p:cNvPicPr>
            <a:picLocks noChangeAspect="1" noChangeArrowheads="1"/>
          </p:cNvPicPr>
          <p:nvPr/>
        </p:nvPicPr>
        <p:blipFill>
          <a:blip r:embed="rId3"/>
          <a:srcRect/>
          <a:stretch>
            <a:fillRect/>
          </a:stretch>
        </p:blipFill>
        <p:spPr bwMode="gray">
          <a:xfrm>
            <a:off x="1676400" y="4025900"/>
            <a:ext cx="536575" cy="1155700"/>
          </a:xfrm>
          <a:prstGeom prst="rect">
            <a:avLst/>
          </a:prstGeom>
          <a:noFill/>
          <a:ln w="9525">
            <a:noFill/>
            <a:miter lim="800000"/>
            <a:headEnd/>
            <a:tailEnd/>
          </a:ln>
        </p:spPr>
      </p:pic>
      <p:sp>
        <p:nvSpPr>
          <p:cNvPr id="18445" name="Rectangle 485391"/>
          <p:cNvSpPr>
            <a:spLocks noChangeArrowheads="1"/>
          </p:cNvSpPr>
          <p:nvPr/>
        </p:nvSpPr>
        <p:spPr bwMode="gray">
          <a:xfrm>
            <a:off x="2824163" y="1176338"/>
            <a:ext cx="2767012" cy="396875"/>
          </a:xfrm>
          <a:prstGeom prst="rect">
            <a:avLst/>
          </a:prstGeom>
          <a:noFill/>
          <a:ln w="9525" algn="ctr">
            <a:noFill/>
            <a:miter lim="800000"/>
            <a:headEnd/>
            <a:tailEnd/>
          </a:ln>
        </p:spPr>
        <p:txBody>
          <a:bodyPr lIns="91436" tIns="45718" rIns="91436" bIns="45718" anchor="ctr">
            <a:spAutoFit/>
          </a:bodyPr>
          <a:lstStyle/>
          <a:p>
            <a:pPr>
              <a:spcBef>
                <a:spcPct val="20000"/>
              </a:spcBef>
              <a:buClr>
                <a:srgbClr val="FFCC00"/>
              </a:buClr>
            </a:pPr>
            <a:r>
              <a:rPr lang="en-US" sz="2000" b="1">
                <a:latin typeface="Segoe" pitchFamily="34" charset="0"/>
              </a:rPr>
              <a:t>Enterprise network</a:t>
            </a:r>
          </a:p>
        </p:txBody>
      </p:sp>
      <p:sp>
        <p:nvSpPr>
          <p:cNvPr id="485393" name="Rectangle 485392"/>
          <p:cNvSpPr>
            <a:spLocks noChangeArrowheads="1"/>
          </p:cNvSpPr>
          <p:nvPr/>
        </p:nvSpPr>
        <p:spPr bwMode="gray">
          <a:xfrm>
            <a:off x="627063" y="1447800"/>
            <a:ext cx="1066800" cy="915988"/>
          </a:xfrm>
          <a:prstGeom prst="rect">
            <a:avLst/>
          </a:prstGeom>
          <a:noFill/>
          <a:ln w="9525" cap="flat" cmpd="sng" algn="ctr">
            <a:noFill/>
            <a:prstDash val="solid"/>
            <a:miter lim="800000"/>
            <a:headEnd type="none" w="med" len="med"/>
            <a:tailEnd type="none" w="med" len="med"/>
          </a:ln>
          <a:effectLst/>
        </p:spPr>
        <p:txBody>
          <a:bodyPr lIns="91436" tIns="45718" rIns="91436" bIns="45718" anchor="ctr">
            <a:spAutoFit/>
          </a:bodyPr>
          <a:lstStyle/>
          <a:p>
            <a:pPr algn="ctr">
              <a:spcBef>
                <a:spcPct val="20000"/>
              </a:spcBef>
              <a:buClr>
                <a:srgbClr val="FFCC00"/>
              </a:buClr>
              <a:defRPr/>
            </a:pPr>
            <a:r>
              <a:rPr lang="en-US" b="1" dirty="0">
                <a:effectLst>
                  <a:outerShdw blurRad="38100" dist="38100" dir="2700000" algn="tl">
                    <a:srgbClr val="000000"/>
                  </a:outerShdw>
                </a:effectLst>
                <a:latin typeface="Segoe" pitchFamily="34" charset="0"/>
                <a:cs typeface="Arial" pitchFamily="34" charset="0"/>
              </a:rPr>
              <a:t>Other</a:t>
            </a:r>
            <a:br>
              <a:rPr lang="en-US" b="1" dirty="0">
                <a:effectLst>
                  <a:outerShdw blurRad="38100" dist="38100" dir="2700000" algn="tl">
                    <a:srgbClr val="000000"/>
                  </a:outerShdw>
                </a:effectLst>
                <a:latin typeface="Segoe" pitchFamily="34" charset="0"/>
                <a:cs typeface="Arial" pitchFamily="34" charset="0"/>
              </a:rPr>
            </a:br>
            <a:r>
              <a:rPr lang="en-US" b="1" dirty="0">
                <a:effectLst>
                  <a:outerShdw blurRad="38100" dist="38100" dir="2700000" algn="tl">
                    <a:srgbClr val="000000"/>
                  </a:outerShdw>
                </a:effectLst>
                <a:latin typeface="Segoe" pitchFamily="34" charset="0"/>
                <a:cs typeface="Arial" pitchFamily="34" charset="0"/>
              </a:rPr>
              <a:t>SMTP</a:t>
            </a:r>
            <a:br>
              <a:rPr lang="en-US" b="1" dirty="0">
                <a:effectLst>
                  <a:outerShdw blurRad="38100" dist="38100" dir="2700000" algn="tl">
                    <a:srgbClr val="000000"/>
                  </a:outerShdw>
                </a:effectLst>
                <a:latin typeface="Segoe" pitchFamily="34" charset="0"/>
                <a:cs typeface="Arial" pitchFamily="34" charset="0"/>
              </a:rPr>
            </a:br>
            <a:r>
              <a:rPr lang="en-US" b="1" dirty="0">
                <a:effectLst>
                  <a:outerShdw blurRad="38100" dist="38100" dir="2700000" algn="tl">
                    <a:srgbClr val="000000"/>
                  </a:outerShdw>
                </a:effectLst>
                <a:latin typeface="Segoe" pitchFamily="34" charset="0"/>
                <a:cs typeface="Arial" pitchFamily="34" charset="0"/>
              </a:rPr>
              <a:t>Servers</a:t>
            </a:r>
          </a:p>
        </p:txBody>
      </p:sp>
      <p:sp>
        <p:nvSpPr>
          <p:cNvPr id="18447" name="Rectangle 485393"/>
          <p:cNvSpPr>
            <a:spLocks noChangeArrowheads="1"/>
          </p:cNvSpPr>
          <p:nvPr/>
        </p:nvSpPr>
        <p:spPr bwMode="gray">
          <a:xfrm>
            <a:off x="5840413" y="4830763"/>
            <a:ext cx="1246187" cy="274637"/>
          </a:xfrm>
          <a:prstGeom prst="rect">
            <a:avLst/>
          </a:prstGeom>
          <a:noFill/>
          <a:ln w="9525" algn="ctr">
            <a:noFill/>
            <a:miter lim="800000"/>
            <a:headEnd/>
            <a:tailEnd/>
          </a:ln>
        </p:spPr>
        <p:txBody>
          <a:bodyPr lIns="91436" tIns="45718" rIns="91436" bIns="45718" anchor="ctr">
            <a:spAutoFit/>
          </a:bodyPr>
          <a:lstStyle/>
          <a:p>
            <a:pPr algn="ctr">
              <a:spcBef>
                <a:spcPct val="20000"/>
              </a:spcBef>
              <a:buClr>
                <a:srgbClr val="FFCC00"/>
              </a:buClr>
            </a:pPr>
            <a:r>
              <a:rPr lang="en-US" sz="1200" b="1">
                <a:latin typeface="Segoe" pitchFamily="34" charset="0"/>
              </a:rPr>
              <a:t>Mailbox</a:t>
            </a:r>
          </a:p>
        </p:txBody>
      </p:sp>
      <p:pic>
        <p:nvPicPr>
          <p:cNvPr id="18448" name="Rectangle 485394"/>
          <p:cNvPicPr>
            <a:picLocks noChangeAspect="1" noChangeArrowheads="1"/>
          </p:cNvPicPr>
          <p:nvPr/>
        </p:nvPicPr>
        <p:blipFill>
          <a:blip r:embed="rId4"/>
          <a:srcRect/>
          <a:stretch>
            <a:fillRect/>
          </a:stretch>
        </p:blipFill>
        <p:spPr bwMode="gray">
          <a:xfrm>
            <a:off x="5967413" y="4171950"/>
            <a:ext cx="1095375" cy="628650"/>
          </a:xfrm>
          <a:prstGeom prst="rect">
            <a:avLst/>
          </a:prstGeom>
          <a:noFill/>
          <a:ln w="9525">
            <a:noFill/>
            <a:miter lim="800000"/>
            <a:headEnd/>
            <a:tailEnd/>
          </a:ln>
        </p:spPr>
      </p:pic>
      <p:sp>
        <p:nvSpPr>
          <p:cNvPr id="18449" name="Oval 485395"/>
          <p:cNvSpPr>
            <a:spLocks noChangeArrowheads="1"/>
          </p:cNvSpPr>
          <p:nvPr/>
        </p:nvSpPr>
        <p:spPr bwMode="gray">
          <a:xfrm>
            <a:off x="6029325" y="4273550"/>
            <a:ext cx="981075" cy="395288"/>
          </a:xfrm>
          <a:prstGeom prst="ellipse">
            <a:avLst/>
          </a:prstGeom>
          <a:noFill/>
          <a:ln w="12700" algn="ctr">
            <a:noFill/>
            <a:round/>
            <a:headEnd type="none" w="sm" len="sm"/>
            <a:tailEnd type="none" w="sm" len="sm"/>
          </a:ln>
        </p:spPr>
        <p:txBody>
          <a:bodyPr wrap="none" anchor="ctr"/>
          <a:lstStyle/>
          <a:p>
            <a:pPr algn="ctr">
              <a:spcBef>
                <a:spcPct val="20000"/>
              </a:spcBef>
              <a:buClr>
                <a:srgbClr val="FFCC00"/>
              </a:buClr>
            </a:pPr>
            <a:r>
              <a:rPr lang="en-US" sz="1200" b="1">
                <a:solidFill>
                  <a:schemeClr val="bg2"/>
                </a:solidFill>
                <a:latin typeface="Segoe" pitchFamily="34" charset="0"/>
              </a:rPr>
              <a:t>Mailbox</a:t>
            </a:r>
          </a:p>
        </p:txBody>
      </p:sp>
      <p:sp>
        <p:nvSpPr>
          <p:cNvPr id="18450" name="Rectangle 485396"/>
          <p:cNvSpPr>
            <a:spLocks noChangeArrowheads="1"/>
          </p:cNvSpPr>
          <p:nvPr/>
        </p:nvSpPr>
        <p:spPr bwMode="gray">
          <a:xfrm>
            <a:off x="3276600" y="2184400"/>
            <a:ext cx="838200" cy="533400"/>
          </a:xfrm>
          <a:prstGeom prst="rect">
            <a:avLst/>
          </a:prstGeom>
          <a:noFill/>
          <a:ln w="9525" algn="ctr">
            <a:noFill/>
            <a:miter lim="800000"/>
            <a:headEnd/>
            <a:tailEnd/>
          </a:ln>
        </p:spPr>
        <p:txBody>
          <a:bodyPr lIns="91436" tIns="45718" rIns="91436" bIns="45718" anchor="ctr"/>
          <a:lstStyle/>
          <a:p>
            <a:pPr algn="ctr">
              <a:spcBef>
                <a:spcPct val="20000"/>
              </a:spcBef>
              <a:buClr>
                <a:srgbClr val="FFCC00"/>
              </a:buClr>
              <a:buFontTx/>
              <a:buChar char="•"/>
            </a:pPr>
            <a:r>
              <a:rPr lang="en-US" sz="1200" b="1">
                <a:latin typeface="Segoe" pitchFamily="34" charset="0"/>
              </a:rPr>
              <a:t>Routing</a:t>
            </a:r>
          </a:p>
        </p:txBody>
      </p:sp>
      <p:sp>
        <p:nvSpPr>
          <p:cNvPr id="18451" name="Rectangle 485397"/>
          <p:cNvSpPr>
            <a:spLocks noChangeArrowheads="1"/>
          </p:cNvSpPr>
          <p:nvPr/>
        </p:nvSpPr>
        <p:spPr bwMode="gray">
          <a:xfrm>
            <a:off x="3898900" y="2184400"/>
            <a:ext cx="990600" cy="533400"/>
          </a:xfrm>
          <a:prstGeom prst="rect">
            <a:avLst/>
          </a:prstGeom>
          <a:noFill/>
          <a:ln w="9525" algn="ctr">
            <a:noFill/>
            <a:miter lim="800000"/>
            <a:headEnd/>
            <a:tailEnd/>
          </a:ln>
        </p:spPr>
        <p:txBody>
          <a:bodyPr lIns="91436" tIns="45718" rIns="91436" bIns="45718" anchor="ctr"/>
          <a:lstStyle/>
          <a:p>
            <a:pPr algn="ctr">
              <a:spcBef>
                <a:spcPct val="20000"/>
              </a:spcBef>
              <a:buClr>
                <a:srgbClr val="FFCC00"/>
              </a:buClr>
              <a:buFontTx/>
              <a:buChar char="•"/>
            </a:pPr>
            <a:r>
              <a:rPr lang="en-US" sz="1200" b="1">
                <a:latin typeface="Segoe" pitchFamily="34" charset="0"/>
              </a:rPr>
              <a:t>Hygiene</a:t>
            </a:r>
          </a:p>
        </p:txBody>
      </p:sp>
      <p:sp>
        <p:nvSpPr>
          <p:cNvPr id="18452" name="Rectangle 485398"/>
          <p:cNvSpPr>
            <a:spLocks noChangeArrowheads="1"/>
          </p:cNvSpPr>
          <p:nvPr/>
        </p:nvSpPr>
        <p:spPr bwMode="gray">
          <a:xfrm>
            <a:off x="5880100" y="2184400"/>
            <a:ext cx="838200" cy="533400"/>
          </a:xfrm>
          <a:prstGeom prst="rect">
            <a:avLst/>
          </a:prstGeom>
          <a:noFill/>
          <a:ln w="9525" algn="ctr">
            <a:noFill/>
            <a:miter lim="800000"/>
            <a:headEnd/>
            <a:tailEnd/>
          </a:ln>
        </p:spPr>
        <p:txBody>
          <a:bodyPr lIns="91436" tIns="45718" rIns="91436" bIns="45718" anchor="ctr"/>
          <a:lstStyle/>
          <a:p>
            <a:pPr algn="ctr">
              <a:spcBef>
                <a:spcPct val="20000"/>
              </a:spcBef>
              <a:buClr>
                <a:srgbClr val="FFCC00"/>
              </a:buClr>
              <a:buFontTx/>
              <a:buChar char="•"/>
            </a:pPr>
            <a:r>
              <a:rPr lang="en-US" sz="1200" b="1">
                <a:latin typeface="Segoe" pitchFamily="34" charset="0"/>
              </a:rPr>
              <a:t>Routing</a:t>
            </a:r>
          </a:p>
        </p:txBody>
      </p:sp>
      <p:sp>
        <p:nvSpPr>
          <p:cNvPr id="18453" name="Rectangle 485399"/>
          <p:cNvSpPr>
            <a:spLocks noChangeArrowheads="1"/>
          </p:cNvSpPr>
          <p:nvPr/>
        </p:nvSpPr>
        <p:spPr bwMode="gray">
          <a:xfrm>
            <a:off x="6692900" y="2184400"/>
            <a:ext cx="714375" cy="533400"/>
          </a:xfrm>
          <a:prstGeom prst="rect">
            <a:avLst/>
          </a:prstGeom>
          <a:noFill/>
          <a:ln w="9525" algn="ctr">
            <a:noFill/>
            <a:miter lim="800000"/>
            <a:headEnd/>
            <a:tailEnd/>
          </a:ln>
        </p:spPr>
        <p:txBody>
          <a:bodyPr lIns="91436" tIns="45718" rIns="91436" bIns="45718" anchor="ctr"/>
          <a:lstStyle/>
          <a:p>
            <a:pPr algn="ctr">
              <a:spcBef>
                <a:spcPct val="20000"/>
              </a:spcBef>
              <a:buClr>
                <a:srgbClr val="FFCC00"/>
              </a:buClr>
              <a:buFontTx/>
              <a:buChar char="•"/>
            </a:pPr>
            <a:r>
              <a:rPr lang="en-US" sz="1200" b="1">
                <a:latin typeface="Segoe" pitchFamily="34" charset="0"/>
              </a:rPr>
              <a:t>Policy</a:t>
            </a:r>
          </a:p>
        </p:txBody>
      </p:sp>
      <p:sp>
        <p:nvSpPr>
          <p:cNvPr id="18454" name="Rectangle 485400"/>
          <p:cNvSpPr>
            <a:spLocks noChangeArrowheads="1"/>
          </p:cNvSpPr>
          <p:nvPr/>
        </p:nvSpPr>
        <p:spPr bwMode="gray">
          <a:xfrm>
            <a:off x="7772400" y="3829050"/>
            <a:ext cx="990600" cy="457200"/>
          </a:xfrm>
          <a:prstGeom prst="rect">
            <a:avLst/>
          </a:prstGeom>
          <a:noFill/>
          <a:ln w="9525" algn="ctr">
            <a:noFill/>
            <a:miter lim="800000"/>
            <a:headEnd/>
            <a:tailEnd/>
          </a:ln>
        </p:spPr>
        <p:txBody>
          <a:bodyPr lIns="91436" tIns="45718" rIns="91436" bIns="45718" anchor="ctr">
            <a:spAutoFit/>
          </a:bodyPr>
          <a:lstStyle/>
          <a:p>
            <a:pPr algn="ctr">
              <a:spcBef>
                <a:spcPct val="20000"/>
              </a:spcBef>
              <a:buClr>
                <a:srgbClr val="FFCC00"/>
              </a:buClr>
            </a:pPr>
            <a:r>
              <a:rPr lang="en-US" sz="1200" b="1">
                <a:latin typeface="Segoe" pitchFamily="34" charset="0"/>
              </a:rPr>
              <a:t>Voice Messaging</a:t>
            </a:r>
          </a:p>
        </p:txBody>
      </p:sp>
      <p:grpSp>
        <p:nvGrpSpPr>
          <p:cNvPr id="2" name="Group 26"/>
          <p:cNvGrpSpPr>
            <a:grpSpLocks/>
          </p:cNvGrpSpPr>
          <p:nvPr/>
        </p:nvGrpSpPr>
        <p:grpSpPr bwMode="auto">
          <a:xfrm>
            <a:off x="4046538" y="5334000"/>
            <a:ext cx="1222375" cy="628650"/>
            <a:chOff x="2453" y="3264"/>
            <a:chExt cx="770" cy="396"/>
          </a:xfrm>
        </p:grpSpPr>
        <p:pic>
          <p:nvPicPr>
            <p:cNvPr id="18557" name="Rectangle 485402"/>
            <p:cNvPicPr>
              <a:picLocks noChangeAspect="1" noChangeArrowheads="1"/>
            </p:cNvPicPr>
            <p:nvPr/>
          </p:nvPicPr>
          <p:blipFill>
            <a:blip r:embed="rId5"/>
            <a:srcRect/>
            <a:stretch>
              <a:fillRect/>
            </a:stretch>
          </p:blipFill>
          <p:spPr bwMode="gray">
            <a:xfrm>
              <a:off x="2453" y="3264"/>
              <a:ext cx="770" cy="396"/>
            </a:xfrm>
            <a:prstGeom prst="rect">
              <a:avLst/>
            </a:prstGeom>
            <a:noFill/>
            <a:ln w="9525">
              <a:noFill/>
              <a:miter lim="800000"/>
              <a:headEnd/>
              <a:tailEnd/>
            </a:ln>
          </p:spPr>
        </p:pic>
        <p:sp>
          <p:nvSpPr>
            <p:cNvPr id="18558" name="Oval 485403"/>
            <p:cNvSpPr>
              <a:spLocks noChangeArrowheads="1"/>
            </p:cNvSpPr>
            <p:nvPr/>
          </p:nvSpPr>
          <p:spPr bwMode="gray">
            <a:xfrm>
              <a:off x="2496" y="3264"/>
              <a:ext cx="720" cy="384"/>
            </a:xfrm>
            <a:prstGeom prst="ellipse">
              <a:avLst/>
            </a:prstGeom>
            <a:noFill/>
            <a:ln w="12700" algn="ctr">
              <a:noFill/>
              <a:round/>
              <a:headEnd type="none" w="sm" len="sm"/>
              <a:tailEnd type="none" w="sm" len="sm"/>
            </a:ln>
          </p:spPr>
          <p:txBody>
            <a:bodyPr wrap="none" anchor="ctr"/>
            <a:lstStyle/>
            <a:p>
              <a:pPr algn="ctr">
                <a:spcBef>
                  <a:spcPct val="20000"/>
                </a:spcBef>
                <a:buClr>
                  <a:srgbClr val="FFCC00"/>
                </a:buClr>
              </a:pPr>
              <a:r>
                <a:rPr lang="en-US" sz="1200" b="1">
                  <a:solidFill>
                    <a:schemeClr val="bg2"/>
                  </a:solidFill>
                  <a:latin typeface="Segoe" pitchFamily="34" charset="0"/>
                </a:rPr>
                <a:t>Client Access</a:t>
              </a:r>
            </a:p>
          </p:txBody>
        </p:sp>
      </p:grpSp>
      <p:sp>
        <p:nvSpPr>
          <p:cNvPr id="18456" name="TextBox 485404"/>
          <p:cNvSpPr txBox="1">
            <a:spLocks noChangeArrowheads="1"/>
          </p:cNvSpPr>
          <p:nvPr/>
        </p:nvSpPr>
        <p:spPr bwMode="gray">
          <a:xfrm>
            <a:off x="7934325" y="2044700"/>
            <a:ext cx="690563" cy="639763"/>
          </a:xfrm>
          <a:prstGeom prst="rect">
            <a:avLst/>
          </a:prstGeom>
          <a:noFill/>
          <a:ln w="12700" algn="ctr">
            <a:noFill/>
            <a:miter lim="800000"/>
            <a:headEnd/>
            <a:tailEnd/>
          </a:ln>
        </p:spPr>
        <p:txBody>
          <a:bodyPr>
            <a:spAutoFit/>
          </a:bodyPr>
          <a:lstStyle/>
          <a:p>
            <a:pPr algn="ctr">
              <a:spcBef>
                <a:spcPct val="50000"/>
              </a:spcBef>
              <a:buClr>
                <a:srgbClr val="FFCC00"/>
              </a:buClr>
            </a:pPr>
            <a:r>
              <a:rPr lang="en-US" sz="1200" b="1">
                <a:latin typeface="Segoe" pitchFamily="34" charset="0"/>
              </a:rPr>
              <a:t>PBX or VoIP</a:t>
            </a:r>
          </a:p>
        </p:txBody>
      </p:sp>
      <p:sp>
        <p:nvSpPr>
          <p:cNvPr id="18457" name="Rectangle 485405"/>
          <p:cNvSpPr>
            <a:spLocks noChangeArrowheads="1"/>
          </p:cNvSpPr>
          <p:nvPr/>
        </p:nvSpPr>
        <p:spPr bwMode="gray">
          <a:xfrm>
            <a:off x="6083300" y="5106988"/>
            <a:ext cx="762000" cy="493712"/>
          </a:xfrm>
          <a:prstGeom prst="rect">
            <a:avLst/>
          </a:prstGeom>
          <a:noFill/>
          <a:ln w="9525" algn="ctr">
            <a:noFill/>
            <a:miter lim="800000"/>
            <a:headEnd/>
            <a:tailEnd/>
          </a:ln>
        </p:spPr>
        <p:txBody>
          <a:bodyPr lIns="91436" tIns="45718" rIns="91436" bIns="45718" anchor="ctr">
            <a:spAutoFit/>
          </a:bodyPr>
          <a:lstStyle/>
          <a:p>
            <a:pPr algn="ctr">
              <a:spcBef>
                <a:spcPct val="20000"/>
              </a:spcBef>
              <a:buClr>
                <a:srgbClr val="FFCC00"/>
              </a:buClr>
            </a:pPr>
            <a:r>
              <a:rPr lang="en-US" sz="1200" b="1">
                <a:latin typeface="Segoe" pitchFamily="34" charset="0"/>
              </a:rPr>
              <a:t>Public</a:t>
            </a:r>
          </a:p>
          <a:p>
            <a:pPr algn="ctr">
              <a:spcBef>
                <a:spcPct val="20000"/>
              </a:spcBef>
              <a:buClr>
                <a:srgbClr val="FFCC00"/>
              </a:buClr>
            </a:pPr>
            <a:r>
              <a:rPr lang="en-US" sz="1200" b="1">
                <a:latin typeface="Segoe" pitchFamily="34" charset="0"/>
              </a:rPr>
              <a:t>Folders</a:t>
            </a:r>
          </a:p>
        </p:txBody>
      </p:sp>
      <p:sp>
        <p:nvSpPr>
          <p:cNvPr id="485407" name="Rounded Rectangle 485406"/>
          <p:cNvSpPr>
            <a:spLocks noChangeArrowheads="1"/>
          </p:cNvSpPr>
          <p:nvPr/>
        </p:nvSpPr>
        <p:spPr bwMode="gray">
          <a:xfrm rot="10800000">
            <a:off x="2895600" y="3962400"/>
            <a:ext cx="838200" cy="2286000"/>
          </a:xfrm>
          <a:prstGeom prst="roundRect">
            <a:avLst>
              <a:gd name="adj" fmla="val 6412"/>
            </a:avLst>
          </a:prstGeom>
          <a:gradFill rotWithShape="1">
            <a:gsLst>
              <a:gs pos="0">
                <a:schemeClr val="bg1">
                  <a:alpha val="17999"/>
                </a:schemeClr>
              </a:gs>
              <a:gs pos="100000">
                <a:schemeClr val="bg1">
                  <a:gamma/>
                  <a:tint val="0"/>
                  <a:invGamma/>
                  <a:alpha val="67000"/>
                </a:schemeClr>
              </a:gs>
            </a:gsLst>
            <a:lin ang="5400000" scaled="1"/>
          </a:gradFill>
          <a:ln w="3175" cap="flat" cmpd="sng" algn="ctr">
            <a:noFill/>
            <a:prstDash val="solid"/>
            <a:round/>
            <a:headEnd type="none" w="med" len="med"/>
            <a:tailEnd type="none" w="med" len="med"/>
          </a:ln>
          <a:effectLst/>
        </p:spPr>
        <p:txBody>
          <a:bodyPr rot="10800000" wrap="none" anchor="ctr"/>
          <a:lstStyle/>
          <a:p>
            <a:pPr algn="ctr">
              <a:spcBef>
                <a:spcPct val="20000"/>
              </a:spcBef>
              <a:buClr>
                <a:srgbClr val="FFCC00"/>
              </a:buClr>
              <a:buFontTx/>
              <a:buChar char="•"/>
              <a:defRPr/>
            </a:pPr>
            <a:endParaRPr lang="en-US" dirty="0">
              <a:effectLst>
                <a:outerShdw blurRad="38100" dist="38100" dir="2700000" algn="tl">
                  <a:srgbClr val="000000"/>
                </a:outerShdw>
              </a:effectLst>
              <a:latin typeface="Segoe" pitchFamily="34" charset="0"/>
              <a:cs typeface="Arial" pitchFamily="34" charset="0"/>
            </a:endParaRPr>
          </a:p>
        </p:txBody>
      </p:sp>
      <p:sp>
        <p:nvSpPr>
          <p:cNvPr id="18459" name="Rectangle 485407"/>
          <p:cNvSpPr>
            <a:spLocks noChangeArrowheads="1"/>
          </p:cNvSpPr>
          <p:nvPr/>
        </p:nvSpPr>
        <p:spPr bwMode="gray">
          <a:xfrm>
            <a:off x="7772400" y="4468813"/>
            <a:ext cx="990600" cy="274637"/>
          </a:xfrm>
          <a:prstGeom prst="rect">
            <a:avLst/>
          </a:prstGeom>
          <a:noFill/>
          <a:ln w="9525" algn="ctr">
            <a:noFill/>
            <a:miter lim="800000"/>
            <a:headEnd/>
            <a:tailEnd/>
          </a:ln>
        </p:spPr>
        <p:txBody>
          <a:bodyPr lIns="91436" tIns="45718" rIns="91436" bIns="45718" anchor="ctr">
            <a:spAutoFit/>
          </a:bodyPr>
          <a:lstStyle/>
          <a:p>
            <a:pPr algn="ctr">
              <a:spcBef>
                <a:spcPct val="20000"/>
              </a:spcBef>
              <a:buClr>
                <a:srgbClr val="FFCC00"/>
              </a:buClr>
            </a:pPr>
            <a:r>
              <a:rPr lang="en-US" sz="1200" b="1">
                <a:latin typeface="Segoe" pitchFamily="34" charset="0"/>
              </a:rPr>
              <a:t>Fax</a:t>
            </a:r>
          </a:p>
        </p:txBody>
      </p:sp>
      <p:sp>
        <p:nvSpPr>
          <p:cNvPr id="18460" name="Rectangle 485408"/>
          <p:cNvSpPr>
            <a:spLocks noChangeArrowheads="1"/>
          </p:cNvSpPr>
          <p:nvPr/>
        </p:nvSpPr>
        <p:spPr bwMode="gray">
          <a:xfrm>
            <a:off x="4038600" y="3659188"/>
            <a:ext cx="1524000" cy="457200"/>
          </a:xfrm>
          <a:prstGeom prst="rect">
            <a:avLst/>
          </a:prstGeom>
          <a:noFill/>
          <a:ln w="9525" algn="ctr">
            <a:noFill/>
            <a:miter lim="800000"/>
            <a:headEnd/>
            <a:tailEnd/>
          </a:ln>
        </p:spPr>
        <p:txBody>
          <a:bodyPr lIns="91436" tIns="45718" rIns="91436" bIns="45718" anchor="ctr">
            <a:spAutoFit/>
          </a:bodyPr>
          <a:lstStyle/>
          <a:p>
            <a:pPr algn="ctr">
              <a:spcBef>
                <a:spcPct val="20000"/>
              </a:spcBef>
              <a:buClr>
                <a:srgbClr val="FFCC00"/>
              </a:buClr>
            </a:pPr>
            <a:r>
              <a:rPr lang="en-US" sz="1200" b="1">
                <a:latin typeface="Segoe" pitchFamily="34" charset="0"/>
              </a:rPr>
              <a:t>Applications:</a:t>
            </a:r>
          </a:p>
          <a:p>
            <a:pPr algn="ctr">
              <a:spcBef>
                <a:spcPct val="20000"/>
              </a:spcBef>
              <a:buClr>
                <a:srgbClr val="FFCC00"/>
              </a:buClr>
            </a:pPr>
            <a:r>
              <a:rPr lang="en-US" sz="1000" b="1">
                <a:latin typeface="Segoe" pitchFamily="34" charset="0"/>
              </a:rPr>
              <a:t>OWA</a:t>
            </a:r>
          </a:p>
        </p:txBody>
      </p:sp>
      <p:sp>
        <p:nvSpPr>
          <p:cNvPr id="18461" name="Rectangle 485409"/>
          <p:cNvSpPr>
            <a:spLocks noChangeArrowheads="1"/>
          </p:cNvSpPr>
          <p:nvPr/>
        </p:nvSpPr>
        <p:spPr bwMode="gray">
          <a:xfrm>
            <a:off x="4038600" y="4041775"/>
            <a:ext cx="1447800" cy="609600"/>
          </a:xfrm>
          <a:prstGeom prst="rect">
            <a:avLst/>
          </a:prstGeom>
          <a:noFill/>
          <a:ln w="9525" algn="ctr">
            <a:noFill/>
            <a:miter lim="800000"/>
            <a:headEnd/>
            <a:tailEnd/>
          </a:ln>
        </p:spPr>
        <p:txBody>
          <a:bodyPr lIns="91436" tIns="45718" rIns="91436" bIns="45718" anchor="ctr">
            <a:spAutoFit/>
          </a:bodyPr>
          <a:lstStyle/>
          <a:p>
            <a:pPr algn="ctr">
              <a:spcBef>
                <a:spcPct val="20000"/>
              </a:spcBef>
              <a:buClr>
                <a:srgbClr val="FFCC00"/>
              </a:buClr>
            </a:pPr>
            <a:r>
              <a:rPr lang="en-US" sz="1200" b="1">
                <a:latin typeface="Segoe" pitchFamily="34" charset="0"/>
              </a:rPr>
              <a:t>Protocols:</a:t>
            </a:r>
          </a:p>
          <a:p>
            <a:pPr algn="ctr">
              <a:spcBef>
                <a:spcPct val="20000"/>
              </a:spcBef>
              <a:buClr>
                <a:srgbClr val="FFCC00"/>
              </a:buClr>
            </a:pPr>
            <a:r>
              <a:rPr lang="en-US" sz="1000" b="1">
                <a:latin typeface="Segoe" pitchFamily="34" charset="0"/>
              </a:rPr>
              <a:t>ActiveSync, POP, IMAP, RPC / HTTP</a:t>
            </a:r>
            <a:r>
              <a:rPr lang="en-US" sz="1000" b="1">
                <a:solidFill>
                  <a:schemeClr val="bg2"/>
                </a:solidFill>
                <a:latin typeface="Segoe" pitchFamily="34" charset="0"/>
              </a:rPr>
              <a:t> …</a:t>
            </a:r>
          </a:p>
        </p:txBody>
      </p:sp>
      <p:sp>
        <p:nvSpPr>
          <p:cNvPr id="18462" name="Rectangle 485410"/>
          <p:cNvSpPr>
            <a:spLocks noChangeArrowheads="1"/>
          </p:cNvSpPr>
          <p:nvPr/>
        </p:nvSpPr>
        <p:spPr bwMode="gray">
          <a:xfrm>
            <a:off x="3962400" y="4605338"/>
            <a:ext cx="1676400" cy="639762"/>
          </a:xfrm>
          <a:prstGeom prst="rect">
            <a:avLst/>
          </a:prstGeom>
          <a:noFill/>
          <a:ln w="9525" algn="ctr">
            <a:noFill/>
            <a:miter lim="800000"/>
            <a:headEnd/>
            <a:tailEnd/>
          </a:ln>
        </p:spPr>
        <p:txBody>
          <a:bodyPr lIns="91436" tIns="45718" rIns="91436" bIns="45718" anchor="ctr">
            <a:spAutoFit/>
          </a:bodyPr>
          <a:lstStyle/>
          <a:p>
            <a:pPr algn="ctr">
              <a:spcBef>
                <a:spcPct val="20000"/>
              </a:spcBef>
              <a:buClr>
                <a:srgbClr val="FFCC00"/>
              </a:buClr>
            </a:pPr>
            <a:r>
              <a:rPr lang="en-US" sz="1200" b="1">
                <a:latin typeface="Segoe" pitchFamily="34" charset="0"/>
              </a:rPr>
              <a:t>Programmability:</a:t>
            </a:r>
          </a:p>
          <a:p>
            <a:pPr algn="ctr">
              <a:spcBef>
                <a:spcPct val="20000"/>
              </a:spcBef>
              <a:buClr>
                <a:srgbClr val="FFCC00"/>
              </a:buClr>
            </a:pPr>
            <a:r>
              <a:rPr lang="en-US" sz="1000" b="1">
                <a:latin typeface="Segoe" pitchFamily="34" charset="0"/>
              </a:rPr>
              <a:t>Web services, </a:t>
            </a:r>
          </a:p>
          <a:p>
            <a:pPr algn="ctr">
              <a:spcBef>
                <a:spcPct val="20000"/>
              </a:spcBef>
              <a:buClr>
                <a:srgbClr val="FFCC00"/>
              </a:buClr>
            </a:pPr>
            <a:r>
              <a:rPr lang="en-US" sz="1000" b="1">
                <a:latin typeface="Segoe" pitchFamily="34" charset="0"/>
              </a:rPr>
              <a:t>Web parts</a:t>
            </a:r>
          </a:p>
        </p:txBody>
      </p:sp>
      <p:pic>
        <p:nvPicPr>
          <p:cNvPr id="18463" name="Rectangle 485411"/>
          <p:cNvPicPr>
            <a:picLocks noChangeAspect="1" noChangeArrowheads="1"/>
          </p:cNvPicPr>
          <p:nvPr/>
        </p:nvPicPr>
        <p:blipFill>
          <a:blip r:embed="rId6"/>
          <a:srcRect/>
          <a:stretch>
            <a:fillRect/>
          </a:stretch>
        </p:blipFill>
        <p:spPr bwMode="gray">
          <a:xfrm>
            <a:off x="6208713" y="5562600"/>
            <a:ext cx="511175" cy="600075"/>
          </a:xfrm>
          <a:prstGeom prst="rect">
            <a:avLst/>
          </a:prstGeom>
          <a:noFill/>
          <a:ln w="9525">
            <a:noFill/>
            <a:miter lim="800000"/>
            <a:headEnd/>
            <a:tailEnd/>
          </a:ln>
        </p:spPr>
      </p:pic>
      <p:sp>
        <p:nvSpPr>
          <p:cNvPr id="1485857" name="Rectangle 485412"/>
          <p:cNvSpPr>
            <a:spLocks noChangeArrowheads="1"/>
          </p:cNvSpPr>
          <p:nvPr/>
        </p:nvSpPr>
        <p:spPr bwMode="gray">
          <a:xfrm>
            <a:off x="5562600" y="3716338"/>
            <a:ext cx="1803400" cy="168275"/>
          </a:xfrm>
          <a:prstGeom prst="rect">
            <a:avLst/>
          </a:prstGeom>
          <a:gradFill rotWithShape="0">
            <a:gsLst>
              <a:gs pos="0">
                <a:srgbClr val="000066">
                  <a:alpha val="67000"/>
                </a:srgbClr>
              </a:gs>
              <a:gs pos="50000">
                <a:srgbClr val="0000FF">
                  <a:alpha val="21001"/>
                </a:srgbClr>
              </a:gs>
              <a:gs pos="100000">
                <a:srgbClr val="000066">
                  <a:alpha val="67000"/>
                </a:srgbClr>
              </a:gs>
            </a:gsLst>
            <a:lin ang="5400000" scaled="1"/>
          </a:gradFill>
          <a:ln w="9525">
            <a:noFill/>
            <a:miter lim="800000"/>
            <a:headEnd/>
            <a:tailEnd/>
          </a:ln>
        </p:spPr>
        <p:txBody>
          <a:bodyPr wrap="none" anchor="ctr"/>
          <a:lstStyle/>
          <a:p>
            <a:pPr>
              <a:spcBef>
                <a:spcPct val="20000"/>
              </a:spcBef>
              <a:buClr>
                <a:srgbClr val="FFCC00"/>
              </a:buClr>
              <a:buFontTx/>
              <a:buChar char="•"/>
              <a:defRPr/>
            </a:pPr>
            <a:endParaRPr lang="en-US" dirty="0">
              <a:solidFill>
                <a:srgbClr val="000000"/>
              </a:solidFill>
              <a:cs typeface="Arial" pitchFamily="34" charset="0"/>
            </a:endParaRPr>
          </a:p>
        </p:txBody>
      </p:sp>
      <p:grpSp>
        <p:nvGrpSpPr>
          <p:cNvPr id="3" name="Group 38"/>
          <p:cNvGrpSpPr>
            <a:grpSpLocks/>
          </p:cNvGrpSpPr>
          <p:nvPr/>
        </p:nvGrpSpPr>
        <p:grpSpPr bwMode="auto">
          <a:xfrm>
            <a:off x="244475" y="3048000"/>
            <a:ext cx="590550" cy="649288"/>
            <a:chOff x="108" y="1824"/>
            <a:chExt cx="372" cy="409"/>
          </a:xfrm>
        </p:grpSpPr>
        <p:pic>
          <p:nvPicPr>
            <p:cNvPr id="18555" name="Rectangle 485414"/>
            <p:cNvPicPr>
              <a:picLocks noChangeAspect="1" noChangeArrowheads="1"/>
            </p:cNvPicPr>
            <p:nvPr/>
          </p:nvPicPr>
          <p:blipFill>
            <a:blip r:embed="rId7"/>
            <a:srcRect/>
            <a:stretch>
              <a:fillRect/>
            </a:stretch>
          </p:blipFill>
          <p:spPr bwMode="gray">
            <a:xfrm>
              <a:off x="228" y="1824"/>
              <a:ext cx="252" cy="358"/>
            </a:xfrm>
            <a:prstGeom prst="rect">
              <a:avLst/>
            </a:prstGeom>
            <a:noFill/>
            <a:ln w="9525">
              <a:noFill/>
              <a:miter lim="800000"/>
              <a:headEnd/>
              <a:tailEnd/>
            </a:ln>
          </p:spPr>
        </p:pic>
        <p:sp>
          <p:nvSpPr>
            <p:cNvPr id="18556" name="Oval 485415"/>
            <p:cNvSpPr>
              <a:spLocks noChangeArrowheads="1"/>
            </p:cNvSpPr>
            <p:nvPr/>
          </p:nvSpPr>
          <p:spPr bwMode="gray">
            <a:xfrm>
              <a:off x="108" y="2112"/>
              <a:ext cx="336" cy="121"/>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a:spcBef>
                  <a:spcPct val="20000"/>
                </a:spcBef>
                <a:buClr>
                  <a:srgbClr val="FFCC00"/>
                </a:buClr>
                <a:buFontTx/>
                <a:buChar char="•"/>
              </a:pPr>
              <a:endParaRPr lang="en-US">
                <a:solidFill>
                  <a:srgbClr val="000000"/>
                </a:solidFill>
              </a:endParaRPr>
            </a:p>
          </p:txBody>
        </p:sp>
      </p:grpSp>
      <p:grpSp>
        <p:nvGrpSpPr>
          <p:cNvPr id="4" name="Group 41"/>
          <p:cNvGrpSpPr>
            <a:grpSpLocks/>
          </p:cNvGrpSpPr>
          <p:nvPr/>
        </p:nvGrpSpPr>
        <p:grpSpPr bwMode="auto">
          <a:xfrm>
            <a:off x="376238" y="4648200"/>
            <a:ext cx="539750" cy="641350"/>
            <a:chOff x="191" y="2832"/>
            <a:chExt cx="340" cy="404"/>
          </a:xfrm>
        </p:grpSpPr>
        <p:sp>
          <p:nvSpPr>
            <p:cNvPr id="18553" name="Oval 485417"/>
            <p:cNvSpPr>
              <a:spLocks noChangeArrowheads="1"/>
            </p:cNvSpPr>
            <p:nvPr/>
          </p:nvSpPr>
          <p:spPr bwMode="gray">
            <a:xfrm rot="604339">
              <a:off x="191" y="3092"/>
              <a:ext cx="340" cy="144"/>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a:spcBef>
                  <a:spcPct val="20000"/>
                </a:spcBef>
                <a:buClr>
                  <a:srgbClr val="FFCC00"/>
                </a:buClr>
                <a:buFontTx/>
                <a:buChar char="•"/>
              </a:pPr>
              <a:endParaRPr lang="en-US">
                <a:solidFill>
                  <a:srgbClr val="000000"/>
                </a:solidFill>
              </a:endParaRPr>
            </a:p>
          </p:txBody>
        </p:sp>
        <p:pic>
          <p:nvPicPr>
            <p:cNvPr id="18554" name="Rectangle 485418"/>
            <p:cNvPicPr>
              <a:picLocks noChangeAspect="1" noChangeArrowheads="1"/>
            </p:cNvPicPr>
            <p:nvPr/>
          </p:nvPicPr>
          <p:blipFill>
            <a:blip r:embed="rId8"/>
            <a:srcRect/>
            <a:stretch>
              <a:fillRect/>
            </a:stretch>
          </p:blipFill>
          <p:spPr bwMode="gray">
            <a:xfrm>
              <a:off x="247" y="2832"/>
              <a:ext cx="185" cy="336"/>
            </a:xfrm>
            <a:prstGeom prst="rect">
              <a:avLst/>
            </a:prstGeom>
            <a:noFill/>
            <a:ln w="9525">
              <a:noFill/>
              <a:miter lim="800000"/>
              <a:headEnd/>
              <a:tailEnd/>
            </a:ln>
          </p:spPr>
        </p:pic>
      </p:grpSp>
      <p:sp>
        <p:nvSpPr>
          <p:cNvPr id="18469" name="Oval 485419"/>
          <p:cNvSpPr>
            <a:spLocks noChangeArrowheads="1"/>
          </p:cNvSpPr>
          <p:nvPr/>
        </p:nvSpPr>
        <p:spPr bwMode="gray">
          <a:xfrm>
            <a:off x="152400" y="5864225"/>
            <a:ext cx="762000" cy="307975"/>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a:spcBef>
                <a:spcPct val="20000"/>
              </a:spcBef>
              <a:buClr>
                <a:srgbClr val="FFCC00"/>
              </a:buClr>
              <a:buFontTx/>
              <a:buChar char="•"/>
            </a:pPr>
            <a:endParaRPr lang="en-US">
              <a:solidFill>
                <a:srgbClr val="000000"/>
              </a:solidFill>
            </a:endParaRPr>
          </a:p>
        </p:txBody>
      </p:sp>
      <p:grpSp>
        <p:nvGrpSpPr>
          <p:cNvPr id="5" name="Group 45"/>
          <p:cNvGrpSpPr>
            <a:grpSpLocks/>
          </p:cNvGrpSpPr>
          <p:nvPr/>
        </p:nvGrpSpPr>
        <p:grpSpPr bwMode="auto">
          <a:xfrm>
            <a:off x="250825" y="5486400"/>
            <a:ext cx="508000" cy="609600"/>
            <a:chOff x="1632" y="2736"/>
            <a:chExt cx="529" cy="635"/>
          </a:xfrm>
        </p:grpSpPr>
        <p:pic>
          <p:nvPicPr>
            <p:cNvPr id="18551" name="Rectangle 485421"/>
            <p:cNvPicPr>
              <a:picLocks noChangeAspect="1" noChangeArrowheads="1"/>
            </p:cNvPicPr>
            <p:nvPr/>
          </p:nvPicPr>
          <p:blipFill>
            <a:blip r:embed="rId9"/>
            <a:srcRect/>
            <a:stretch>
              <a:fillRect/>
            </a:stretch>
          </p:blipFill>
          <p:spPr bwMode="gray">
            <a:xfrm>
              <a:off x="1632" y="3201"/>
              <a:ext cx="436" cy="170"/>
            </a:xfrm>
            <a:prstGeom prst="rect">
              <a:avLst/>
            </a:prstGeom>
            <a:noFill/>
            <a:ln w="9525">
              <a:noFill/>
              <a:miter lim="800000"/>
              <a:headEnd/>
              <a:tailEnd/>
            </a:ln>
          </p:spPr>
        </p:pic>
        <p:pic>
          <p:nvPicPr>
            <p:cNvPr id="18552" name="Rectangle 485422"/>
            <p:cNvPicPr>
              <a:picLocks noChangeAspect="1" noChangeArrowheads="1"/>
            </p:cNvPicPr>
            <p:nvPr/>
          </p:nvPicPr>
          <p:blipFill>
            <a:blip r:embed="rId10"/>
            <a:srcRect/>
            <a:stretch>
              <a:fillRect/>
            </a:stretch>
          </p:blipFill>
          <p:spPr bwMode="gray">
            <a:xfrm>
              <a:off x="1776" y="2736"/>
              <a:ext cx="385" cy="495"/>
            </a:xfrm>
            <a:prstGeom prst="rect">
              <a:avLst/>
            </a:prstGeom>
            <a:noFill/>
            <a:ln w="9525">
              <a:noFill/>
              <a:miter lim="800000"/>
              <a:headEnd/>
              <a:tailEnd/>
            </a:ln>
          </p:spPr>
        </p:pic>
      </p:grpSp>
      <p:grpSp>
        <p:nvGrpSpPr>
          <p:cNvPr id="6" name="Group 48"/>
          <p:cNvGrpSpPr>
            <a:grpSpLocks/>
          </p:cNvGrpSpPr>
          <p:nvPr/>
        </p:nvGrpSpPr>
        <p:grpSpPr bwMode="auto">
          <a:xfrm>
            <a:off x="762000" y="4648200"/>
            <a:ext cx="914400" cy="674688"/>
            <a:chOff x="528" y="2832"/>
            <a:chExt cx="576" cy="425"/>
          </a:xfrm>
        </p:grpSpPr>
        <p:sp>
          <p:nvSpPr>
            <p:cNvPr id="18549" name="Oval 485424"/>
            <p:cNvSpPr>
              <a:spLocks noChangeArrowheads="1"/>
            </p:cNvSpPr>
            <p:nvPr/>
          </p:nvSpPr>
          <p:spPr bwMode="gray">
            <a:xfrm>
              <a:off x="528" y="2976"/>
              <a:ext cx="576" cy="281"/>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a:spcBef>
                  <a:spcPct val="20000"/>
                </a:spcBef>
                <a:buClr>
                  <a:srgbClr val="FFCC00"/>
                </a:buClr>
                <a:buFontTx/>
                <a:buChar char="•"/>
              </a:pPr>
              <a:endParaRPr lang="en-US">
                <a:solidFill>
                  <a:srgbClr val="000000"/>
                </a:solidFill>
              </a:endParaRPr>
            </a:p>
          </p:txBody>
        </p:sp>
        <p:pic>
          <p:nvPicPr>
            <p:cNvPr id="18550" name="Rectangle 485425"/>
            <p:cNvPicPr>
              <a:picLocks noChangeAspect="1" noChangeArrowheads="1"/>
            </p:cNvPicPr>
            <p:nvPr/>
          </p:nvPicPr>
          <p:blipFill>
            <a:blip r:embed="rId11"/>
            <a:srcRect/>
            <a:stretch>
              <a:fillRect/>
            </a:stretch>
          </p:blipFill>
          <p:spPr bwMode="gray">
            <a:xfrm>
              <a:off x="624" y="2832"/>
              <a:ext cx="384" cy="344"/>
            </a:xfrm>
            <a:prstGeom prst="rect">
              <a:avLst/>
            </a:prstGeom>
            <a:noFill/>
            <a:ln w="9525">
              <a:noFill/>
              <a:miter lim="800000"/>
              <a:headEnd/>
              <a:tailEnd/>
            </a:ln>
          </p:spPr>
        </p:pic>
      </p:grpSp>
      <p:grpSp>
        <p:nvGrpSpPr>
          <p:cNvPr id="7" name="Group 51"/>
          <p:cNvGrpSpPr>
            <a:grpSpLocks/>
          </p:cNvGrpSpPr>
          <p:nvPr/>
        </p:nvGrpSpPr>
        <p:grpSpPr bwMode="auto">
          <a:xfrm>
            <a:off x="295275" y="3962400"/>
            <a:ext cx="647700" cy="533400"/>
            <a:chOff x="140" y="2400"/>
            <a:chExt cx="408" cy="336"/>
          </a:xfrm>
        </p:grpSpPr>
        <p:sp>
          <p:nvSpPr>
            <p:cNvPr id="18547" name="Oval 485427"/>
            <p:cNvSpPr>
              <a:spLocks noChangeArrowheads="1"/>
            </p:cNvSpPr>
            <p:nvPr/>
          </p:nvSpPr>
          <p:spPr bwMode="gray">
            <a:xfrm>
              <a:off x="140" y="2615"/>
              <a:ext cx="408" cy="121"/>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a:spcBef>
                  <a:spcPct val="20000"/>
                </a:spcBef>
                <a:buClr>
                  <a:srgbClr val="FFCC00"/>
                </a:buClr>
                <a:buFontTx/>
                <a:buChar char="•"/>
              </a:pPr>
              <a:endParaRPr lang="en-US">
                <a:solidFill>
                  <a:srgbClr val="000000"/>
                </a:solidFill>
              </a:endParaRPr>
            </a:p>
          </p:txBody>
        </p:sp>
        <p:pic>
          <p:nvPicPr>
            <p:cNvPr id="18548" name="Rectangle 485428"/>
            <p:cNvPicPr>
              <a:picLocks noChangeAspect="1" noChangeArrowheads="1"/>
            </p:cNvPicPr>
            <p:nvPr/>
          </p:nvPicPr>
          <p:blipFill>
            <a:blip r:embed="rId12"/>
            <a:srcRect/>
            <a:stretch>
              <a:fillRect/>
            </a:stretch>
          </p:blipFill>
          <p:spPr bwMode="gray">
            <a:xfrm>
              <a:off x="244" y="2400"/>
              <a:ext cx="188" cy="288"/>
            </a:xfrm>
            <a:prstGeom prst="rect">
              <a:avLst/>
            </a:prstGeom>
            <a:noFill/>
            <a:ln w="9525">
              <a:noFill/>
              <a:miter lim="800000"/>
              <a:headEnd/>
              <a:tailEnd/>
            </a:ln>
          </p:spPr>
        </p:pic>
      </p:grpSp>
      <p:grpSp>
        <p:nvGrpSpPr>
          <p:cNvPr id="8" name="Group 54"/>
          <p:cNvGrpSpPr>
            <a:grpSpLocks/>
          </p:cNvGrpSpPr>
          <p:nvPr/>
        </p:nvGrpSpPr>
        <p:grpSpPr bwMode="auto">
          <a:xfrm>
            <a:off x="914400" y="3052763"/>
            <a:ext cx="647700" cy="644525"/>
            <a:chOff x="624" y="1827"/>
            <a:chExt cx="408" cy="406"/>
          </a:xfrm>
        </p:grpSpPr>
        <p:sp>
          <p:nvSpPr>
            <p:cNvPr id="18545" name="Oval 485430"/>
            <p:cNvSpPr>
              <a:spLocks noChangeArrowheads="1"/>
            </p:cNvSpPr>
            <p:nvPr/>
          </p:nvSpPr>
          <p:spPr bwMode="gray">
            <a:xfrm>
              <a:off x="624" y="2112"/>
              <a:ext cx="408" cy="121"/>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a:spcBef>
                  <a:spcPct val="20000"/>
                </a:spcBef>
                <a:buClr>
                  <a:srgbClr val="FFCC00"/>
                </a:buClr>
                <a:buFontTx/>
                <a:buChar char="•"/>
              </a:pPr>
              <a:endParaRPr lang="en-US">
                <a:solidFill>
                  <a:srgbClr val="000000"/>
                </a:solidFill>
              </a:endParaRPr>
            </a:p>
          </p:txBody>
        </p:sp>
        <p:pic>
          <p:nvPicPr>
            <p:cNvPr id="18546" name="Rectangle 485431"/>
            <p:cNvPicPr>
              <a:picLocks noChangeAspect="1" noChangeArrowheads="1"/>
            </p:cNvPicPr>
            <p:nvPr/>
          </p:nvPicPr>
          <p:blipFill>
            <a:blip r:embed="rId13"/>
            <a:srcRect/>
            <a:stretch>
              <a:fillRect/>
            </a:stretch>
          </p:blipFill>
          <p:spPr bwMode="gray">
            <a:xfrm>
              <a:off x="744" y="1827"/>
              <a:ext cx="177" cy="333"/>
            </a:xfrm>
            <a:prstGeom prst="rect">
              <a:avLst/>
            </a:prstGeom>
            <a:noFill/>
            <a:ln w="9525">
              <a:noFill/>
              <a:miter lim="800000"/>
              <a:headEnd/>
              <a:tailEnd/>
            </a:ln>
          </p:spPr>
        </p:pic>
      </p:grpSp>
      <p:grpSp>
        <p:nvGrpSpPr>
          <p:cNvPr id="9" name="Group 57"/>
          <p:cNvGrpSpPr>
            <a:grpSpLocks/>
          </p:cNvGrpSpPr>
          <p:nvPr/>
        </p:nvGrpSpPr>
        <p:grpSpPr bwMode="auto">
          <a:xfrm>
            <a:off x="990600" y="5486400"/>
            <a:ext cx="762000" cy="677863"/>
            <a:chOff x="619" y="3312"/>
            <a:chExt cx="480" cy="427"/>
          </a:xfrm>
        </p:grpSpPr>
        <p:sp>
          <p:nvSpPr>
            <p:cNvPr id="18543" name="Oval 485433"/>
            <p:cNvSpPr>
              <a:spLocks noChangeArrowheads="1"/>
            </p:cNvSpPr>
            <p:nvPr/>
          </p:nvSpPr>
          <p:spPr bwMode="gray">
            <a:xfrm rot="538358">
              <a:off x="619" y="3504"/>
              <a:ext cx="480" cy="235"/>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a:spcBef>
                  <a:spcPct val="20000"/>
                </a:spcBef>
                <a:buClr>
                  <a:srgbClr val="FFCC00"/>
                </a:buClr>
                <a:buFontTx/>
                <a:buChar char="•"/>
              </a:pPr>
              <a:endParaRPr lang="en-US">
                <a:solidFill>
                  <a:srgbClr val="000000"/>
                </a:solidFill>
              </a:endParaRPr>
            </a:p>
          </p:txBody>
        </p:sp>
        <p:pic>
          <p:nvPicPr>
            <p:cNvPr id="18544" name="Rectangle 485434"/>
            <p:cNvPicPr>
              <a:picLocks noChangeAspect="1" noChangeArrowheads="1"/>
            </p:cNvPicPr>
            <p:nvPr/>
          </p:nvPicPr>
          <p:blipFill>
            <a:blip r:embed="rId14"/>
            <a:srcRect/>
            <a:stretch>
              <a:fillRect/>
            </a:stretch>
          </p:blipFill>
          <p:spPr bwMode="gray">
            <a:xfrm rot="21419117" flipH="1">
              <a:off x="624" y="3312"/>
              <a:ext cx="384" cy="370"/>
            </a:xfrm>
            <a:prstGeom prst="rect">
              <a:avLst/>
            </a:prstGeom>
            <a:noFill/>
            <a:ln w="9525">
              <a:noFill/>
              <a:miter lim="800000"/>
              <a:headEnd/>
              <a:tailEnd/>
            </a:ln>
          </p:spPr>
        </p:pic>
      </p:grpSp>
      <p:grpSp>
        <p:nvGrpSpPr>
          <p:cNvPr id="10" name="Group 60"/>
          <p:cNvGrpSpPr>
            <a:grpSpLocks/>
          </p:cNvGrpSpPr>
          <p:nvPr/>
        </p:nvGrpSpPr>
        <p:grpSpPr bwMode="auto">
          <a:xfrm>
            <a:off x="952500" y="3886200"/>
            <a:ext cx="647700" cy="762000"/>
            <a:chOff x="648" y="2352"/>
            <a:chExt cx="408" cy="480"/>
          </a:xfrm>
        </p:grpSpPr>
        <p:sp>
          <p:nvSpPr>
            <p:cNvPr id="18541" name="Oval 485436"/>
            <p:cNvSpPr>
              <a:spLocks noChangeArrowheads="1"/>
            </p:cNvSpPr>
            <p:nvPr/>
          </p:nvSpPr>
          <p:spPr bwMode="gray">
            <a:xfrm>
              <a:off x="648" y="2688"/>
              <a:ext cx="408" cy="144"/>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a:spcBef>
                  <a:spcPct val="20000"/>
                </a:spcBef>
                <a:buClr>
                  <a:srgbClr val="FFCC00"/>
                </a:buClr>
                <a:buFontTx/>
                <a:buChar char="•"/>
              </a:pPr>
              <a:endParaRPr lang="en-US">
                <a:solidFill>
                  <a:srgbClr val="000000"/>
                </a:solidFill>
              </a:endParaRPr>
            </a:p>
          </p:txBody>
        </p:sp>
        <p:pic>
          <p:nvPicPr>
            <p:cNvPr id="18542" name="Rectangle 485437"/>
            <p:cNvPicPr>
              <a:picLocks noChangeAspect="1" noChangeArrowheads="1"/>
            </p:cNvPicPr>
            <p:nvPr/>
          </p:nvPicPr>
          <p:blipFill>
            <a:blip r:embed="rId15"/>
            <a:srcRect/>
            <a:stretch>
              <a:fillRect/>
            </a:stretch>
          </p:blipFill>
          <p:spPr bwMode="gray">
            <a:xfrm>
              <a:off x="768" y="2352"/>
              <a:ext cx="187" cy="432"/>
            </a:xfrm>
            <a:prstGeom prst="rect">
              <a:avLst/>
            </a:prstGeom>
            <a:noFill/>
            <a:ln w="9525">
              <a:noFill/>
              <a:miter lim="800000"/>
              <a:headEnd/>
              <a:tailEnd/>
            </a:ln>
          </p:spPr>
        </p:pic>
      </p:grpSp>
      <p:grpSp>
        <p:nvGrpSpPr>
          <p:cNvPr id="11" name="Group 63"/>
          <p:cNvGrpSpPr>
            <a:grpSpLocks/>
          </p:cNvGrpSpPr>
          <p:nvPr/>
        </p:nvGrpSpPr>
        <p:grpSpPr bwMode="auto">
          <a:xfrm>
            <a:off x="3078163" y="4768850"/>
            <a:ext cx="539750" cy="641350"/>
            <a:chOff x="191" y="2832"/>
            <a:chExt cx="340" cy="404"/>
          </a:xfrm>
        </p:grpSpPr>
        <p:sp>
          <p:nvSpPr>
            <p:cNvPr id="18539" name="Oval 485439"/>
            <p:cNvSpPr>
              <a:spLocks noChangeArrowheads="1"/>
            </p:cNvSpPr>
            <p:nvPr/>
          </p:nvSpPr>
          <p:spPr bwMode="gray">
            <a:xfrm rot="604339">
              <a:off x="191" y="3092"/>
              <a:ext cx="340" cy="144"/>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a:spcBef>
                  <a:spcPct val="20000"/>
                </a:spcBef>
                <a:buClr>
                  <a:srgbClr val="FFCC00"/>
                </a:buClr>
                <a:buFontTx/>
                <a:buChar char="•"/>
              </a:pPr>
              <a:endParaRPr lang="en-US">
                <a:solidFill>
                  <a:srgbClr val="000000"/>
                </a:solidFill>
              </a:endParaRPr>
            </a:p>
          </p:txBody>
        </p:sp>
        <p:pic>
          <p:nvPicPr>
            <p:cNvPr id="18540" name="Rectangle 485440"/>
            <p:cNvPicPr>
              <a:picLocks noChangeAspect="1" noChangeArrowheads="1"/>
            </p:cNvPicPr>
            <p:nvPr/>
          </p:nvPicPr>
          <p:blipFill>
            <a:blip r:embed="rId8"/>
            <a:srcRect/>
            <a:stretch>
              <a:fillRect/>
            </a:stretch>
          </p:blipFill>
          <p:spPr bwMode="gray">
            <a:xfrm>
              <a:off x="247" y="2832"/>
              <a:ext cx="185" cy="336"/>
            </a:xfrm>
            <a:prstGeom prst="rect">
              <a:avLst/>
            </a:prstGeom>
            <a:noFill/>
            <a:ln w="9525">
              <a:noFill/>
              <a:miter lim="800000"/>
              <a:headEnd/>
              <a:tailEnd/>
            </a:ln>
          </p:spPr>
        </p:pic>
      </p:grpSp>
      <p:grpSp>
        <p:nvGrpSpPr>
          <p:cNvPr id="12" name="Group 66"/>
          <p:cNvGrpSpPr>
            <a:grpSpLocks/>
          </p:cNvGrpSpPr>
          <p:nvPr/>
        </p:nvGrpSpPr>
        <p:grpSpPr bwMode="auto">
          <a:xfrm>
            <a:off x="3048000" y="5562600"/>
            <a:ext cx="508000" cy="609600"/>
            <a:chOff x="1632" y="2736"/>
            <a:chExt cx="529" cy="635"/>
          </a:xfrm>
        </p:grpSpPr>
        <p:pic>
          <p:nvPicPr>
            <p:cNvPr id="18537" name="Rectangle 485442"/>
            <p:cNvPicPr>
              <a:picLocks noChangeAspect="1" noChangeArrowheads="1"/>
            </p:cNvPicPr>
            <p:nvPr/>
          </p:nvPicPr>
          <p:blipFill>
            <a:blip r:embed="rId9"/>
            <a:srcRect/>
            <a:stretch>
              <a:fillRect/>
            </a:stretch>
          </p:blipFill>
          <p:spPr bwMode="gray">
            <a:xfrm>
              <a:off x="1632" y="3201"/>
              <a:ext cx="436" cy="170"/>
            </a:xfrm>
            <a:prstGeom prst="rect">
              <a:avLst/>
            </a:prstGeom>
            <a:noFill/>
            <a:ln w="9525">
              <a:noFill/>
              <a:miter lim="800000"/>
              <a:headEnd/>
              <a:tailEnd/>
            </a:ln>
          </p:spPr>
        </p:pic>
        <p:pic>
          <p:nvPicPr>
            <p:cNvPr id="18538" name="Rectangle 485443"/>
            <p:cNvPicPr>
              <a:picLocks noChangeAspect="1" noChangeArrowheads="1"/>
            </p:cNvPicPr>
            <p:nvPr/>
          </p:nvPicPr>
          <p:blipFill>
            <a:blip r:embed="rId10"/>
            <a:srcRect/>
            <a:stretch>
              <a:fillRect/>
            </a:stretch>
          </p:blipFill>
          <p:spPr bwMode="gray">
            <a:xfrm>
              <a:off x="1776" y="2736"/>
              <a:ext cx="385" cy="495"/>
            </a:xfrm>
            <a:prstGeom prst="rect">
              <a:avLst/>
            </a:prstGeom>
            <a:noFill/>
            <a:ln w="9525">
              <a:noFill/>
              <a:miter lim="800000"/>
              <a:headEnd/>
              <a:tailEnd/>
            </a:ln>
          </p:spPr>
        </p:pic>
      </p:grpSp>
      <p:grpSp>
        <p:nvGrpSpPr>
          <p:cNvPr id="13" name="Group 69"/>
          <p:cNvGrpSpPr>
            <a:grpSpLocks/>
          </p:cNvGrpSpPr>
          <p:nvPr/>
        </p:nvGrpSpPr>
        <p:grpSpPr bwMode="auto">
          <a:xfrm>
            <a:off x="2997200" y="4114800"/>
            <a:ext cx="647700" cy="533400"/>
            <a:chOff x="140" y="2400"/>
            <a:chExt cx="408" cy="336"/>
          </a:xfrm>
        </p:grpSpPr>
        <p:sp>
          <p:nvSpPr>
            <p:cNvPr id="18535" name="Oval 485445"/>
            <p:cNvSpPr>
              <a:spLocks noChangeArrowheads="1"/>
            </p:cNvSpPr>
            <p:nvPr/>
          </p:nvSpPr>
          <p:spPr bwMode="gray">
            <a:xfrm>
              <a:off x="140" y="2615"/>
              <a:ext cx="408" cy="121"/>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a:spcBef>
                  <a:spcPct val="20000"/>
                </a:spcBef>
                <a:buClr>
                  <a:srgbClr val="FFCC00"/>
                </a:buClr>
                <a:buFontTx/>
                <a:buChar char="•"/>
              </a:pPr>
              <a:endParaRPr lang="en-US">
                <a:solidFill>
                  <a:srgbClr val="000000"/>
                </a:solidFill>
              </a:endParaRPr>
            </a:p>
          </p:txBody>
        </p:sp>
        <p:pic>
          <p:nvPicPr>
            <p:cNvPr id="18536" name="Rectangle 485446"/>
            <p:cNvPicPr>
              <a:picLocks noChangeAspect="1" noChangeArrowheads="1"/>
            </p:cNvPicPr>
            <p:nvPr/>
          </p:nvPicPr>
          <p:blipFill>
            <a:blip r:embed="rId12"/>
            <a:srcRect/>
            <a:stretch>
              <a:fillRect/>
            </a:stretch>
          </p:blipFill>
          <p:spPr bwMode="gray">
            <a:xfrm>
              <a:off x="244" y="2400"/>
              <a:ext cx="188" cy="288"/>
            </a:xfrm>
            <a:prstGeom prst="rect">
              <a:avLst/>
            </a:prstGeom>
            <a:noFill/>
            <a:ln w="9525">
              <a:noFill/>
              <a:miter lim="800000"/>
              <a:headEnd/>
              <a:tailEnd/>
            </a:ln>
          </p:spPr>
        </p:pic>
      </p:grpSp>
      <p:grpSp>
        <p:nvGrpSpPr>
          <p:cNvPr id="14" name="Group 72"/>
          <p:cNvGrpSpPr>
            <a:grpSpLocks/>
          </p:cNvGrpSpPr>
          <p:nvPr/>
        </p:nvGrpSpPr>
        <p:grpSpPr bwMode="auto">
          <a:xfrm>
            <a:off x="7621588" y="3200400"/>
            <a:ext cx="1198562" cy="628650"/>
            <a:chOff x="4705" y="1920"/>
            <a:chExt cx="755" cy="396"/>
          </a:xfrm>
        </p:grpSpPr>
        <p:pic>
          <p:nvPicPr>
            <p:cNvPr id="18533" name="Rectangle 485448"/>
            <p:cNvPicPr>
              <a:picLocks noChangeAspect="1" noChangeArrowheads="1"/>
            </p:cNvPicPr>
            <p:nvPr/>
          </p:nvPicPr>
          <p:blipFill>
            <a:blip r:embed="rId16"/>
            <a:srcRect/>
            <a:stretch>
              <a:fillRect/>
            </a:stretch>
          </p:blipFill>
          <p:spPr bwMode="gray">
            <a:xfrm>
              <a:off x="4705" y="1920"/>
              <a:ext cx="754" cy="396"/>
            </a:xfrm>
            <a:prstGeom prst="rect">
              <a:avLst/>
            </a:prstGeom>
            <a:noFill/>
            <a:ln w="9525">
              <a:noFill/>
              <a:miter lim="800000"/>
              <a:headEnd/>
              <a:tailEnd/>
            </a:ln>
          </p:spPr>
        </p:pic>
        <p:sp>
          <p:nvSpPr>
            <p:cNvPr id="18534" name="Oval 485449"/>
            <p:cNvSpPr>
              <a:spLocks noChangeArrowheads="1"/>
            </p:cNvSpPr>
            <p:nvPr/>
          </p:nvSpPr>
          <p:spPr bwMode="gray">
            <a:xfrm>
              <a:off x="4740" y="1920"/>
              <a:ext cx="720" cy="384"/>
            </a:xfrm>
            <a:prstGeom prst="ellipse">
              <a:avLst/>
            </a:prstGeom>
            <a:noFill/>
            <a:ln w="12700" algn="ctr">
              <a:noFill/>
              <a:round/>
              <a:headEnd type="none" w="sm" len="sm"/>
              <a:tailEnd type="none" w="sm" len="sm"/>
            </a:ln>
          </p:spPr>
          <p:txBody>
            <a:bodyPr wrap="none" anchor="ctr"/>
            <a:lstStyle/>
            <a:p>
              <a:pPr algn="ctr">
                <a:spcBef>
                  <a:spcPct val="20000"/>
                </a:spcBef>
                <a:buClr>
                  <a:srgbClr val="FFCC00"/>
                </a:buClr>
              </a:pPr>
              <a:r>
                <a:rPr lang="en-US" sz="1200" b="1">
                  <a:solidFill>
                    <a:schemeClr val="bg2"/>
                  </a:solidFill>
                  <a:latin typeface="Segoe" pitchFamily="34" charset="0"/>
                </a:rPr>
                <a:t>Unified </a:t>
              </a:r>
              <a:br>
                <a:rPr lang="en-US" sz="1200" b="1">
                  <a:solidFill>
                    <a:schemeClr val="bg2"/>
                  </a:solidFill>
                  <a:latin typeface="Segoe" pitchFamily="34" charset="0"/>
                </a:rPr>
              </a:br>
              <a:r>
                <a:rPr lang="en-US" sz="1200" b="1">
                  <a:solidFill>
                    <a:schemeClr val="bg2"/>
                  </a:solidFill>
                  <a:latin typeface="Segoe" pitchFamily="34" charset="0"/>
                </a:rPr>
                <a:t>Messaging </a:t>
              </a:r>
            </a:p>
          </p:txBody>
        </p:sp>
      </p:grpSp>
      <p:sp>
        <p:nvSpPr>
          <p:cNvPr id="1485895" name="Rectangle 485450"/>
          <p:cNvSpPr>
            <a:spLocks noChangeArrowheads="1"/>
          </p:cNvSpPr>
          <p:nvPr/>
        </p:nvSpPr>
        <p:spPr bwMode="gray">
          <a:xfrm>
            <a:off x="1987550" y="3716338"/>
            <a:ext cx="1898650" cy="168275"/>
          </a:xfrm>
          <a:prstGeom prst="rect">
            <a:avLst/>
          </a:prstGeom>
          <a:gradFill rotWithShape="0">
            <a:gsLst>
              <a:gs pos="0">
                <a:srgbClr val="000066">
                  <a:alpha val="67000"/>
                </a:srgbClr>
              </a:gs>
              <a:gs pos="50000">
                <a:srgbClr val="0000FF">
                  <a:alpha val="21001"/>
                </a:srgbClr>
              </a:gs>
              <a:gs pos="100000">
                <a:srgbClr val="000066">
                  <a:alpha val="67000"/>
                </a:srgbClr>
              </a:gs>
            </a:gsLst>
            <a:lin ang="5400000" scaled="1"/>
          </a:gradFill>
          <a:ln w="9525">
            <a:noFill/>
            <a:miter lim="800000"/>
            <a:headEnd/>
            <a:tailEnd/>
          </a:ln>
        </p:spPr>
        <p:txBody>
          <a:bodyPr wrap="none" anchor="ctr"/>
          <a:lstStyle/>
          <a:p>
            <a:pPr>
              <a:spcBef>
                <a:spcPct val="20000"/>
              </a:spcBef>
              <a:buClr>
                <a:srgbClr val="FFCC00"/>
              </a:buClr>
              <a:buFontTx/>
              <a:buChar char="•"/>
              <a:defRPr/>
            </a:pPr>
            <a:endParaRPr lang="en-US" dirty="0">
              <a:solidFill>
                <a:srgbClr val="000000"/>
              </a:solidFill>
              <a:cs typeface="Arial" pitchFamily="34" charset="0"/>
            </a:endParaRPr>
          </a:p>
        </p:txBody>
      </p:sp>
      <p:grpSp>
        <p:nvGrpSpPr>
          <p:cNvPr id="15" name="Group 76"/>
          <p:cNvGrpSpPr>
            <a:grpSpLocks/>
          </p:cNvGrpSpPr>
          <p:nvPr/>
        </p:nvGrpSpPr>
        <p:grpSpPr bwMode="auto">
          <a:xfrm>
            <a:off x="3429000" y="1651000"/>
            <a:ext cx="1250950" cy="628650"/>
            <a:chOff x="1990" y="944"/>
            <a:chExt cx="788" cy="396"/>
          </a:xfrm>
        </p:grpSpPr>
        <p:pic>
          <p:nvPicPr>
            <p:cNvPr id="18531" name="Rectangle 485452"/>
            <p:cNvPicPr>
              <a:picLocks noChangeAspect="1" noChangeArrowheads="1"/>
            </p:cNvPicPr>
            <p:nvPr/>
          </p:nvPicPr>
          <p:blipFill>
            <a:blip r:embed="rId17"/>
            <a:srcRect/>
            <a:stretch>
              <a:fillRect/>
            </a:stretch>
          </p:blipFill>
          <p:spPr bwMode="gray">
            <a:xfrm>
              <a:off x="1990" y="944"/>
              <a:ext cx="788" cy="396"/>
            </a:xfrm>
            <a:prstGeom prst="rect">
              <a:avLst/>
            </a:prstGeom>
            <a:noFill/>
            <a:ln w="9525">
              <a:noFill/>
              <a:miter lim="800000"/>
              <a:headEnd/>
              <a:tailEnd/>
            </a:ln>
          </p:spPr>
        </p:pic>
        <p:sp>
          <p:nvSpPr>
            <p:cNvPr id="18532" name="Oval 485453"/>
            <p:cNvSpPr>
              <a:spLocks noChangeArrowheads="1"/>
            </p:cNvSpPr>
            <p:nvPr/>
          </p:nvSpPr>
          <p:spPr bwMode="gray">
            <a:xfrm>
              <a:off x="2042" y="944"/>
              <a:ext cx="720" cy="384"/>
            </a:xfrm>
            <a:prstGeom prst="ellipse">
              <a:avLst/>
            </a:prstGeom>
            <a:noFill/>
            <a:ln w="12700" algn="ctr">
              <a:noFill/>
              <a:round/>
              <a:headEnd type="none" w="sm" len="sm"/>
              <a:tailEnd type="none" w="sm" len="sm"/>
            </a:ln>
          </p:spPr>
          <p:txBody>
            <a:bodyPr wrap="none" anchor="ctr"/>
            <a:lstStyle/>
            <a:p>
              <a:pPr algn="ctr">
                <a:spcBef>
                  <a:spcPct val="20000"/>
                </a:spcBef>
                <a:buClr>
                  <a:srgbClr val="FFCC00"/>
                </a:buClr>
              </a:pPr>
              <a:r>
                <a:rPr lang="en-US" sz="1200" b="1">
                  <a:solidFill>
                    <a:schemeClr val="bg2"/>
                  </a:solidFill>
                  <a:latin typeface="Segoe" pitchFamily="34" charset="0"/>
                </a:rPr>
                <a:t>Edge</a:t>
              </a:r>
            </a:p>
            <a:p>
              <a:pPr algn="ctr">
                <a:spcBef>
                  <a:spcPct val="20000"/>
                </a:spcBef>
                <a:buClr>
                  <a:srgbClr val="FFCC00"/>
                </a:buClr>
              </a:pPr>
              <a:r>
                <a:rPr lang="en-US" sz="1200" b="1">
                  <a:solidFill>
                    <a:schemeClr val="bg2"/>
                  </a:solidFill>
                  <a:latin typeface="Segoe" pitchFamily="34" charset="0"/>
                </a:rPr>
                <a:t>Transport</a:t>
              </a:r>
            </a:p>
          </p:txBody>
        </p:sp>
      </p:grpSp>
      <p:sp>
        <p:nvSpPr>
          <p:cNvPr id="1485899" name="Rectangle 485454"/>
          <p:cNvSpPr>
            <a:spLocks noChangeArrowheads="1"/>
          </p:cNvSpPr>
          <p:nvPr/>
        </p:nvSpPr>
        <p:spPr bwMode="gray">
          <a:xfrm>
            <a:off x="4800600" y="2265363"/>
            <a:ext cx="990600" cy="168275"/>
          </a:xfrm>
          <a:prstGeom prst="rect">
            <a:avLst/>
          </a:prstGeom>
          <a:gradFill rotWithShape="0">
            <a:gsLst>
              <a:gs pos="0">
                <a:srgbClr val="000066">
                  <a:alpha val="67000"/>
                </a:srgbClr>
              </a:gs>
              <a:gs pos="50000">
                <a:srgbClr val="0000FF">
                  <a:alpha val="21001"/>
                </a:srgbClr>
              </a:gs>
              <a:gs pos="100000">
                <a:srgbClr val="000066">
                  <a:alpha val="67000"/>
                </a:srgbClr>
              </a:gs>
            </a:gsLst>
            <a:lin ang="5400000" scaled="1"/>
          </a:gradFill>
          <a:ln w="9525">
            <a:noFill/>
            <a:miter lim="800000"/>
            <a:headEnd/>
            <a:tailEnd/>
          </a:ln>
        </p:spPr>
        <p:txBody>
          <a:bodyPr wrap="none" anchor="ctr"/>
          <a:lstStyle/>
          <a:p>
            <a:pPr>
              <a:spcBef>
                <a:spcPct val="20000"/>
              </a:spcBef>
              <a:buClr>
                <a:srgbClr val="FFCC00"/>
              </a:buClr>
              <a:buFontTx/>
              <a:buChar char="•"/>
              <a:defRPr/>
            </a:pPr>
            <a:endParaRPr lang="en-US" dirty="0">
              <a:solidFill>
                <a:srgbClr val="000000"/>
              </a:solidFill>
              <a:cs typeface="Arial" pitchFamily="34" charset="0"/>
            </a:endParaRPr>
          </a:p>
        </p:txBody>
      </p:sp>
      <p:grpSp>
        <p:nvGrpSpPr>
          <p:cNvPr id="16" name="Group 80"/>
          <p:cNvGrpSpPr>
            <a:grpSpLocks/>
          </p:cNvGrpSpPr>
          <p:nvPr/>
        </p:nvGrpSpPr>
        <p:grpSpPr bwMode="auto">
          <a:xfrm>
            <a:off x="6072188" y="1600200"/>
            <a:ext cx="1182687" cy="628650"/>
            <a:chOff x="3729" y="912"/>
            <a:chExt cx="745" cy="396"/>
          </a:xfrm>
        </p:grpSpPr>
        <p:pic>
          <p:nvPicPr>
            <p:cNvPr id="18529" name="Rectangle 485456"/>
            <p:cNvPicPr>
              <a:picLocks noChangeAspect="1" noChangeArrowheads="1"/>
            </p:cNvPicPr>
            <p:nvPr/>
          </p:nvPicPr>
          <p:blipFill>
            <a:blip r:embed="rId18"/>
            <a:srcRect/>
            <a:stretch>
              <a:fillRect/>
            </a:stretch>
          </p:blipFill>
          <p:spPr bwMode="gray">
            <a:xfrm>
              <a:off x="3729" y="912"/>
              <a:ext cx="734" cy="396"/>
            </a:xfrm>
            <a:prstGeom prst="rect">
              <a:avLst/>
            </a:prstGeom>
            <a:noFill/>
            <a:ln w="9525">
              <a:noFill/>
              <a:miter lim="800000"/>
              <a:headEnd/>
              <a:tailEnd/>
            </a:ln>
          </p:spPr>
        </p:pic>
        <p:sp>
          <p:nvSpPr>
            <p:cNvPr id="18530" name="Oval 485457"/>
            <p:cNvSpPr>
              <a:spLocks noChangeArrowheads="1"/>
            </p:cNvSpPr>
            <p:nvPr/>
          </p:nvSpPr>
          <p:spPr bwMode="gray">
            <a:xfrm>
              <a:off x="3754" y="912"/>
              <a:ext cx="720" cy="384"/>
            </a:xfrm>
            <a:prstGeom prst="ellipse">
              <a:avLst/>
            </a:prstGeom>
            <a:noFill/>
            <a:ln w="12700" algn="ctr">
              <a:noFill/>
              <a:round/>
              <a:headEnd type="none" w="sm" len="sm"/>
              <a:tailEnd type="none" w="sm" len="sm"/>
            </a:ln>
          </p:spPr>
          <p:txBody>
            <a:bodyPr wrap="none" anchor="ctr"/>
            <a:lstStyle/>
            <a:p>
              <a:pPr algn="ctr">
                <a:spcBef>
                  <a:spcPct val="20000"/>
                </a:spcBef>
                <a:buClr>
                  <a:srgbClr val="FFCC00"/>
                </a:buClr>
              </a:pPr>
              <a:r>
                <a:rPr lang="en-US" sz="1200" b="1">
                  <a:solidFill>
                    <a:schemeClr val="bg2"/>
                  </a:solidFill>
                  <a:latin typeface="Segoe" pitchFamily="34" charset="0"/>
                </a:rPr>
                <a:t>Hub</a:t>
              </a:r>
            </a:p>
            <a:p>
              <a:pPr algn="ctr">
                <a:spcBef>
                  <a:spcPct val="20000"/>
                </a:spcBef>
                <a:buClr>
                  <a:srgbClr val="FFCC00"/>
                </a:buClr>
              </a:pPr>
              <a:r>
                <a:rPr lang="en-US" sz="1200" b="1">
                  <a:solidFill>
                    <a:schemeClr val="bg2"/>
                  </a:solidFill>
                  <a:latin typeface="Segoe" pitchFamily="34" charset="0"/>
                </a:rPr>
                <a:t>Transport</a:t>
              </a:r>
            </a:p>
          </p:txBody>
        </p:sp>
      </p:grpSp>
      <p:sp>
        <p:nvSpPr>
          <p:cNvPr id="1485903" name="Rectangle 485458"/>
          <p:cNvSpPr>
            <a:spLocks noChangeArrowheads="1"/>
          </p:cNvSpPr>
          <p:nvPr/>
        </p:nvSpPr>
        <p:spPr bwMode="gray">
          <a:xfrm rot="5400000">
            <a:off x="6303963" y="3944937"/>
            <a:ext cx="285750" cy="168275"/>
          </a:xfrm>
          <a:prstGeom prst="rect">
            <a:avLst/>
          </a:prstGeom>
          <a:gradFill rotWithShape="0">
            <a:gsLst>
              <a:gs pos="0">
                <a:srgbClr val="000066">
                  <a:alpha val="67000"/>
                </a:srgbClr>
              </a:gs>
              <a:gs pos="50000">
                <a:srgbClr val="0000FF">
                  <a:alpha val="21001"/>
                </a:srgbClr>
              </a:gs>
              <a:gs pos="100000">
                <a:srgbClr val="000066">
                  <a:alpha val="67000"/>
                </a:srgbClr>
              </a:gs>
            </a:gsLst>
            <a:lin ang="0" scaled="1"/>
          </a:gradFill>
          <a:ln w="9525">
            <a:noFill/>
            <a:miter lim="800000"/>
            <a:headEnd/>
            <a:tailEnd/>
          </a:ln>
        </p:spPr>
        <p:txBody>
          <a:bodyPr wrap="none" anchor="ctr"/>
          <a:lstStyle/>
          <a:p>
            <a:pPr>
              <a:spcBef>
                <a:spcPct val="20000"/>
              </a:spcBef>
              <a:buClr>
                <a:srgbClr val="FFCC00"/>
              </a:buClr>
              <a:buFontTx/>
              <a:buChar char="•"/>
              <a:defRPr/>
            </a:pPr>
            <a:endParaRPr lang="en-US" dirty="0">
              <a:solidFill>
                <a:srgbClr val="000000"/>
              </a:solidFill>
              <a:cs typeface="Arial" pitchFamily="34" charset="0"/>
            </a:endParaRPr>
          </a:p>
        </p:txBody>
      </p:sp>
      <p:sp>
        <p:nvSpPr>
          <p:cNvPr id="1485904" name="Rectangle 485459"/>
          <p:cNvSpPr>
            <a:spLocks noChangeArrowheads="1"/>
          </p:cNvSpPr>
          <p:nvPr/>
        </p:nvSpPr>
        <p:spPr bwMode="gray">
          <a:xfrm>
            <a:off x="2209800" y="2498725"/>
            <a:ext cx="990600" cy="168275"/>
          </a:xfrm>
          <a:prstGeom prst="rect">
            <a:avLst/>
          </a:prstGeom>
          <a:gradFill rotWithShape="0">
            <a:gsLst>
              <a:gs pos="0">
                <a:srgbClr val="000066">
                  <a:alpha val="67000"/>
                </a:srgbClr>
              </a:gs>
              <a:gs pos="50000">
                <a:srgbClr val="0000FF">
                  <a:alpha val="21001"/>
                </a:srgbClr>
              </a:gs>
              <a:gs pos="100000">
                <a:srgbClr val="000066">
                  <a:alpha val="67000"/>
                </a:srgbClr>
              </a:gs>
            </a:gsLst>
            <a:lin ang="5400000" scaled="1"/>
          </a:gradFill>
          <a:ln w="9525">
            <a:noFill/>
            <a:miter lim="800000"/>
            <a:headEnd/>
            <a:tailEnd/>
          </a:ln>
        </p:spPr>
        <p:txBody>
          <a:bodyPr wrap="none" anchor="ctr"/>
          <a:lstStyle/>
          <a:p>
            <a:pPr>
              <a:spcBef>
                <a:spcPct val="20000"/>
              </a:spcBef>
              <a:buClr>
                <a:srgbClr val="FFCC00"/>
              </a:buClr>
              <a:buFontTx/>
              <a:buChar char="•"/>
              <a:defRPr/>
            </a:pPr>
            <a:endParaRPr lang="en-US" dirty="0">
              <a:solidFill>
                <a:srgbClr val="000000"/>
              </a:solidFill>
              <a:cs typeface="Arial" pitchFamily="34" charset="0"/>
            </a:endParaRPr>
          </a:p>
        </p:txBody>
      </p:sp>
      <p:sp>
        <p:nvSpPr>
          <p:cNvPr id="1485905" name="Rectangle 485460"/>
          <p:cNvSpPr>
            <a:spLocks noChangeArrowheads="1"/>
          </p:cNvSpPr>
          <p:nvPr/>
        </p:nvSpPr>
        <p:spPr bwMode="gray">
          <a:xfrm rot="5400000">
            <a:off x="6113463" y="3186112"/>
            <a:ext cx="895350" cy="168275"/>
          </a:xfrm>
          <a:prstGeom prst="rect">
            <a:avLst/>
          </a:prstGeom>
          <a:gradFill rotWithShape="0">
            <a:gsLst>
              <a:gs pos="0">
                <a:srgbClr val="000066">
                  <a:alpha val="67000"/>
                </a:srgbClr>
              </a:gs>
              <a:gs pos="50000">
                <a:srgbClr val="0000FF">
                  <a:alpha val="21001"/>
                </a:srgbClr>
              </a:gs>
              <a:gs pos="100000">
                <a:srgbClr val="000066">
                  <a:alpha val="67000"/>
                </a:srgbClr>
              </a:gs>
            </a:gsLst>
            <a:lin ang="0" scaled="1"/>
          </a:gradFill>
          <a:ln w="9525">
            <a:noFill/>
            <a:miter lim="800000"/>
            <a:headEnd/>
            <a:tailEnd/>
          </a:ln>
        </p:spPr>
        <p:txBody>
          <a:bodyPr wrap="none" anchor="ctr"/>
          <a:lstStyle/>
          <a:p>
            <a:pPr>
              <a:spcBef>
                <a:spcPct val="20000"/>
              </a:spcBef>
              <a:buClr>
                <a:srgbClr val="FFCC00"/>
              </a:buClr>
              <a:buFontTx/>
              <a:buChar char="•"/>
              <a:defRPr/>
            </a:pPr>
            <a:endParaRPr lang="en-US" dirty="0">
              <a:solidFill>
                <a:srgbClr val="000000"/>
              </a:solidFill>
              <a:cs typeface="Arial" pitchFamily="34" charset="0"/>
            </a:endParaRPr>
          </a:p>
        </p:txBody>
      </p:sp>
      <p:sp>
        <p:nvSpPr>
          <p:cNvPr id="1485906" name="Rectangle 485461"/>
          <p:cNvSpPr>
            <a:spLocks noChangeArrowheads="1"/>
          </p:cNvSpPr>
          <p:nvPr/>
        </p:nvSpPr>
        <p:spPr bwMode="gray">
          <a:xfrm rot="5400000">
            <a:off x="8237538" y="1820862"/>
            <a:ext cx="152400" cy="168275"/>
          </a:xfrm>
          <a:prstGeom prst="rect">
            <a:avLst/>
          </a:prstGeom>
          <a:gradFill rotWithShape="0">
            <a:gsLst>
              <a:gs pos="0">
                <a:srgbClr val="000066">
                  <a:alpha val="67000"/>
                </a:srgbClr>
              </a:gs>
              <a:gs pos="50000">
                <a:srgbClr val="0000FF">
                  <a:alpha val="21001"/>
                </a:srgbClr>
              </a:gs>
              <a:gs pos="100000">
                <a:srgbClr val="000066">
                  <a:alpha val="67000"/>
                </a:srgbClr>
              </a:gs>
            </a:gsLst>
            <a:lin ang="0" scaled="1"/>
          </a:gradFill>
          <a:ln w="9525">
            <a:noFill/>
            <a:miter lim="800000"/>
            <a:headEnd/>
            <a:tailEnd/>
          </a:ln>
        </p:spPr>
        <p:txBody>
          <a:bodyPr wrap="none" anchor="ctr"/>
          <a:lstStyle/>
          <a:p>
            <a:pPr>
              <a:spcBef>
                <a:spcPct val="20000"/>
              </a:spcBef>
              <a:buClr>
                <a:srgbClr val="FFCC00"/>
              </a:buClr>
              <a:buFontTx/>
              <a:buChar char="•"/>
              <a:defRPr/>
            </a:pPr>
            <a:endParaRPr lang="en-US" dirty="0">
              <a:solidFill>
                <a:srgbClr val="000000"/>
              </a:solidFill>
              <a:cs typeface="Arial" pitchFamily="34" charset="0"/>
            </a:endParaRPr>
          </a:p>
        </p:txBody>
      </p:sp>
      <p:sp>
        <p:nvSpPr>
          <p:cNvPr id="1485907" name="Rectangle 485462"/>
          <p:cNvSpPr>
            <a:spLocks noChangeArrowheads="1"/>
          </p:cNvSpPr>
          <p:nvPr/>
        </p:nvSpPr>
        <p:spPr bwMode="gray">
          <a:xfrm rot="5400000">
            <a:off x="8237538" y="2728912"/>
            <a:ext cx="152400" cy="168275"/>
          </a:xfrm>
          <a:prstGeom prst="rect">
            <a:avLst/>
          </a:prstGeom>
          <a:gradFill rotWithShape="0">
            <a:gsLst>
              <a:gs pos="0">
                <a:srgbClr val="000066">
                  <a:alpha val="67000"/>
                </a:srgbClr>
              </a:gs>
              <a:gs pos="50000">
                <a:srgbClr val="0000FF">
                  <a:alpha val="21001"/>
                </a:srgbClr>
              </a:gs>
              <a:gs pos="100000">
                <a:srgbClr val="000066">
                  <a:alpha val="67000"/>
                </a:srgbClr>
              </a:gs>
            </a:gsLst>
            <a:lin ang="0" scaled="1"/>
          </a:gradFill>
          <a:ln w="9525">
            <a:noFill/>
            <a:miter lim="800000"/>
            <a:headEnd/>
            <a:tailEnd/>
          </a:ln>
        </p:spPr>
        <p:txBody>
          <a:bodyPr wrap="none" anchor="ctr"/>
          <a:lstStyle/>
          <a:p>
            <a:pPr>
              <a:spcBef>
                <a:spcPct val="20000"/>
              </a:spcBef>
              <a:buClr>
                <a:srgbClr val="FFCC00"/>
              </a:buClr>
              <a:buFontTx/>
              <a:buChar char="•"/>
              <a:defRPr/>
            </a:pPr>
            <a:endParaRPr lang="en-US" dirty="0">
              <a:solidFill>
                <a:srgbClr val="000000"/>
              </a:solidFill>
              <a:cs typeface="Arial" pitchFamily="34" charset="0"/>
            </a:endParaRPr>
          </a:p>
        </p:txBody>
      </p:sp>
      <p:pic>
        <p:nvPicPr>
          <p:cNvPr id="18503" name="Rectangle 485463"/>
          <p:cNvPicPr>
            <a:picLocks noChangeAspect="1" noChangeArrowheads="1"/>
          </p:cNvPicPr>
          <p:nvPr/>
        </p:nvPicPr>
        <p:blipFill>
          <a:blip r:embed="rId19"/>
          <a:srcRect/>
          <a:stretch>
            <a:fillRect/>
          </a:stretch>
        </p:blipFill>
        <p:spPr bwMode="gray">
          <a:xfrm>
            <a:off x="8001000" y="1219200"/>
            <a:ext cx="685800" cy="638175"/>
          </a:xfrm>
          <a:prstGeom prst="rect">
            <a:avLst/>
          </a:prstGeom>
          <a:noFill/>
          <a:ln w="9525">
            <a:noFill/>
            <a:miter lim="800000"/>
            <a:headEnd/>
            <a:tailEnd/>
          </a:ln>
        </p:spPr>
      </p:pic>
      <p:pic>
        <p:nvPicPr>
          <p:cNvPr id="18504" name="Rectangle 485464"/>
          <p:cNvPicPr>
            <a:picLocks noChangeAspect="1" noChangeArrowheads="1"/>
          </p:cNvPicPr>
          <p:nvPr/>
        </p:nvPicPr>
        <p:blipFill>
          <a:blip r:embed="rId20"/>
          <a:srcRect/>
          <a:stretch>
            <a:fillRect/>
          </a:stretch>
        </p:blipFill>
        <p:spPr bwMode="gray">
          <a:xfrm>
            <a:off x="2514600" y="2438400"/>
            <a:ext cx="515938" cy="1447800"/>
          </a:xfrm>
          <a:prstGeom prst="rect">
            <a:avLst/>
          </a:prstGeom>
          <a:noFill/>
          <a:ln w="9525">
            <a:noFill/>
            <a:miter lim="800000"/>
            <a:headEnd/>
            <a:tailEnd/>
          </a:ln>
        </p:spPr>
      </p:pic>
      <p:pic>
        <p:nvPicPr>
          <p:cNvPr id="18505" name="Rectangle 485465"/>
          <p:cNvPicPr>
            <a:picLocks noChangeAspect="1" noChangeArrowheads="1"/>
          </p:cNvPicPr>
          <p:nvPr/>
        </p:nvPicPr>
        <p:blipFill>
          <a:blip r:embed="rId20"/>
          <a:srcRect/>
          <a:stretch>
            <a:fillRect/>
          </a:stretch>
        </p:blipFill>
        <p:spPr bwMode="gray">
          <a:xfrm>
            <a:off x="5029200" y="1676400"/>
            <a:ext cx="515938" cy="1447800"/>
          </a:xfrm>
          <a:prstGeom prst="rect">
            <a:avLst/>
          </a:prstGeom>
          <a:noFill/>
          <a:ln w="9525">
            <a:noFill/>
            <a:miter lim="800000"/>
            <a:headEnd/>
            <a:tailEnd/>
          </a:ln>
        </p:spPr>
      </p:pic>
      <p:sp>
        <p:nvSpPr>
          <p:cNvPr id="18506" name="Flowchart: Merge 485466"/>
          <p:cNvSpPr>
            <a:spLocks noChangeArrowheads="1"/>
          </p:cNvSpPr>
          <p:nvPr/>
        </p:nvSpPr>
        <p:spPr bwMode="gray">
          <a:xfrm rot="5400000">
            <a:off x="1989138" y="2487612"/>
            <a:ext cx="342900" cy="206375"/>
          </a:xfrm>
          <a:prstGeom prst="flowChartMerge">
            <a:avLst/>
          </a:prstGeom>
          <a:solidFill>
            <a:srgbClr val="000066"/>
          </a:solidFill>
          <a:ln w="9525">
            <a:noFill/>
            <a:miter lim="800000"/>
            <a:headEnd/>
            <a:tailEnd/>
          </a:ln>
        </p:spPr>
        <p:txBody>
          <a:bodyPr wrap="none" anchor="ctr"/>
          <a:lstStyle/>
          <a:p>
            <a:pPr>
              <a:spcBef>
                <a:spcPct val="20000"/>
              </a:spcBef>
              <a:buClr>
                <a:srgbClr val="FFCC00"/>
              </a:buClr>
              <a:buFontTx/>
              <a:buChar char="•"/>
            </a:pPr>
            <a:endParaRPr lang="en-US">
              <a:solidFill>
                <a:srgbClr val="000000"/>
              </a:solidFill>
            </a:endParaRPr>
          </a:p>
        </p:txBody>
      </p:sp>
      <p:sp>
        <p:nvSpPr>
          <p:cNvPr id="18507" name="Flowchart: Merge 485467"/>
          <p:cNvSpPr>
            <a:spLocks noChangeArrowheads="1"/>
          </p:cNvSpPr>
          <p:nvPr/>
        </p:nvSpPr>
        <p:spPr bwMode="gray">
          <a:xfrm>
            <a:off x="8134350" y="2857500"/>
            <a:ext cx="342900" cy="206375"/>
          </a:xfrm>
          <a:prstGeom prst="flowChartMerge">
            <a:avLst/>
          </a:prstGeom>
          <a:solidFill>
            <a:srgbClr val="000066"/>
          </a:solidFill>
          <a:ln w="9525">
            <a:noFill/>
            <a:miter lim="800000"/>
            <a:headEnd/>
            <a:tailEnd/>
          </a:ln>
        </p:spPr>
        <p:txBody>
          <a:bodyPr wrap="none" anchor="ctr"/>
          <a:lstStyle/>
          <a:p>
            <a:pPr>
              <a:spcBef>
                <a:spcPct val="20000"/>
              </a:spcBef>
              <a:buClr>
                <a:srgbClr val="FFCC00"/>
              </a:buClr>
              <a:buFontTx/>
              <a:buChar char="•"/>
            </a:pPr>
            <a:endParaRPr lang="en-US">
              <a:solidFill>
                <a:srgbClr val="000000"/>
              </a:solidFill>
            </a:endParaRPr>
          </a:p>
        </p:txBody>
      </p:sp>
      <p:sp>
        <p:nvSpPr>
          <p:cNvPr id="1485913" name="Rectangle 485468"/>
          <p:cNvSpPr>
            <a:spLocks noChangeArrowheads="1"/>
          </p:cNvSpPr>
          <p:nvPr/>
        </p:nvSpPr>
        <p:spPr bwMode="gray">
          <a:xfrm>
            <a:off x="3733800" y="4495800"/>
            <a:ext cx="152400" cy="168275"/>
          </a:xfrm>
          <a:prstGeom prst="rect">
            <a:avLst/>
          </a:prstGeom>
          <a:gradFill rotWithShape="0">
            <a:gsLst>
              <a:gs pos="0">
                <a:srgbClr val="000066">
                  <a:alpha val="67000"/>
                </a:srgbClr>
              </a:gs>
              <a:gs pos="50000">
                <a:srgbClr val="0000FF">
                  <a:alpha val="21001"/>
                </a:srgbClr>
              </a:gs>
              <a:gs pos="100000">
                <a:srgbClr val="000066">
                  <a:alpha val="67000"/>
                </a:srgbClr>
              </a:gs>
            </a:gsLst>
            <a:lin ang="5400000" scaled="1"/>
          </a:gradFill>
          <a:ln w="9525">
            <a:noFill/>
            <a:miter lim="800000"/>
            <a:headEnd/>
            <a:tailEnd/>
          </a:ln>
        </p:spPr>
        <p:txBody>
          <a:bodyPr wrap="none" anchor="ctr"/>
          <a:lstStyle/>
          <a:p>
            <a:pPr>
              <a:spcBef>
                <a:spcPct val="20000"/>
              </a:spcBef>
              <a:buClr>
                <a:srgbClr val="FFCC00"/>
              </a:buClr>
              <a:buFontTx/>
              <a:buChar char="•"/>
              <a:defRPr/>
            </a:pPr>
            <a:endParaRPr lang="en-US" dirty="0">
              <a:solidFill>
                <a:srgbClr val="000000"/>
              </a:solidFill>
              <a:cs typeface="Arial" pitchFamily="34" charset="0"/>
            </a:endParaRPr>
          </a:p>
        </p:txBody>
      </p:sp>
      <p:sp>
        <p:nvSpPr>
          <p:cNvPr id="18511" name="Flowchart: Merge 485469"/>
          <p:cNvSpPr>
            <a:spLocks noChangeArrowheads="1"/>
          </p:cNvSpPr>
          <p:nvPr/>
        </p:nvSpPr>
        <p:spPr bwMode="gray">
          <a:xfrm rot="-5400000">
            <a:off x="3100388" y="2487612"/>
            <a:ext cx="342900" cy="206375"/>
          </a:xfrm>
          <a:prstGeom prst="flowChartMerge">
            <a:avLst/>
          </a:prstGeom>
          <a:solidFill>
            <a:srgbClr val="000066"/>
          </a:solidFill>
          <a:ln w="9525">
            <a:noFill/>
            <a:miter lim="800000"/>
            <a:headEnd/>
            <a:tailEnd/>
          </a:ln>
        </p:spPr>
        <p:txBody>
          <a:bodyPr wrap="none" anchor="ctr"/>
          <a:lstStyle/>
          <a:p>
            <a:pPr>
              <a:spcBef>
                <a:spcPct val="20000"/>
              </a:spcBef>
              <a:buClr>
                <a:srgbClr val="FFCC00"/>
              </a:buClr>
              <a:buFontTx/>
              <a:buChar char="•"/>
            </a:pPr>
            <a:endParaRPr lang="en-US">
              <a:solidFill>
                <a:srgbClr val="000000"/>
              </a:solidFill>
            </a:endParaRPr>
          </a:p>
        </p:txBody>
      </p:sp>
      <p:sp>
        <p:nvSpPr>
          <p:cNvPr id="18512" name="Flowchart: Merge 485470"/>
          <p:cNvSpPr>
            <a:spLocks noChangeArrowheads="1"/>
          </p:cNvSpPr>
          <p:nvPr/>
        </p:nvSpPr>
        <p:spPr bwMode="gray">
          <a:xfrm rot="-5400000">
            <a:off x="3741738" y="4487862"/>
            <a:ext cx="342900" cy="206375"/>
          </a:xfrm>
          <a:prstGeom prst="flowChartMerge">
            <a:avLst/>
          </a:prstGeom>
          <a:solidFill>
            <a:srgbClr val="000066"/>
          </a:solidFill>
          <a:ln w="9525">
            <a:noFill/>
            <a:miter lim="800000"/>
            <a:headEnd/>
            <a:tailEnd/>
          </a:ln>
        </p:spPr>
        <p:txBody>
          <a:bodyPr wrap="none" anchor="ctr"/>
          <a:lstStyle/>
          <a:p>
            <a:pPr>
              <a:spcBef>
                <a:spcPct val="20000"/>
              </a:spcBef>
              <a:buClr>
                <a:srgbClr val="FFCC00"/>
              </a:buClr>
              <a:buFontTx/>
              <a:buChar char="•"/>
            </a:pPr>
            <a:endParaRPr lang="en-US">
              <a:solidFill>
                <a:srgbClr val="000000"/>
              </a:solidFill>
            </a:endParaRPr>
          </a:p>
        </p:txBody>
      </p:sp>
      <p:sp>
        <p:nvSpPr>
          <p:cNvPr id="18513" name="Flowchart: Merge 485471"/>
          <p:cNvSpPr>
            <a:spLocks noChangeArrowheads="1"/>
          </p:cNvSpPr>
          <p:nvPr/>
        </p:nvSpPr>
        <p:spPr bwMode="gray">
          <a:xfrm rot="-5400000">
            <a:off x="3714751" y="3697287"/>
            <a:ext cx="342900" cy="206375"/>
          </a:xfrm>
          <a:prstGeom prst="flowChartMerge">
            <a:avLst/>
          </a:prstGeom>
          <a:solidFill>
            <a:srgbClr val="000066"/>
          </a:solidFill>
          <a:ln w="9525">
            <a:noFill/>
            <a:miter lim="800000"/>
            <a:headEnd/>
            <a:tailEnd/>
          </a:ln>
        </p:spPr>
        <p:txBody>
          <a:bodyPr wrap="none" anchor="ctr"/>
          <a:lstStyle/>
          <a:p>
            <a:pPr>
              <a:spcBef>
                <a:spcPct val="20000"/>
              </a:spcBef>
              <a:buClr>
                <a:srgbClr val="FFCC00"/>
              </a:buClr>
              <a:buFontTx/>
              <a:buChar char="•"/>
            </a:pPr>
            <a:endParaRPr lang="en-US">
              <a:solidFill>
                <a:srgbClr val="000000"/>
              </a:solidFill>
            </a:endParaRPr>
          </a:p>
        </p:txBody>
      </p:sp>
      <p:grpSp>
        <p:nvGrpSpPr>
          <p:cNvPr id="17" name="Group 97"/>
          <p:cNvGrpSpPr>
            <a:grpSpLocks/>
          </p:cNvGrpSpPr>
          <p:nvPr/>
        </p:nvGrpSpPr>
        <p:grpSpPr bwMode="auto">
          <a:xfrm>
            <a:off x="1981200" y="1752600"/>
            <a:ext cx="609600" cy="3886200"/>
            <a:chOff x="1248" y="1104"/>
            <a:chExt cx="384" cy="2448"/>
          </a:xfrm>
        </p:grpSpPr>
        <p:sp>
          <p:nvSpPr>
            <p:cNvPr id="1485918" name="Rounded Rectangle 485473"/>
            <p:cNvSpPr>
              <a:spLocks noChangeArrowheads="1"/>
            </p:cNvSpPr>
            <p:nvPr/>
          </p:nvSpPr>
          <p:spPr bwMode="gray">
            <a:xfrm>
              <a:off x="1344" y="1104"/>
              <a:ext cx="240" cy="2448"/>
            </a:xfrm>
            <a:prstGeom prst="roundRect">
              <a:avLst>
                <a:gd name="adj" fmla="val 6412"/>
              </a:avLst>
            </a:prstGeom>
            <a:solidFill>
              <a:srgbClr val="0066FF">
                <a:alpha val="56078"/>
              </a:srgbClr>
            </a:solidFill>
            <a:ln w="3175" algn="ctr">
              <a:solidFill>
                <a:schemeClr val="bg1"/>
              </a:solidFill>
              <a:round/>
              <a:headEnd/>
              <a:tailEnd/>
            </a:ln>
          </p:spPr>
          <p:txBody>
            <a:bodyPr wrap="none" anchor="ctr"/>
            <a:lstStyle/>
            <a:p>
              <a:pPr algn="ctr">
                <a:spcBef>
                  <a:spcPct val="20000"/>
                </a:spcBef>
                <a:buClr>
                  <a:srgbClr val="FFCC00"/>
                </a:buClr>
                <a:defRPr/>
              </a:pPr>
              <a:endParaRPr lang="en-US" dirty="0">
                <a:solidFill>
                  <a:srgbClr val="FF3300"/>
                </a:solidFill>
                <a:effectLst>
                  <a:outerShdw blurRad="38100" dist="38100" dir="2700000" algn="tl">
                    <a:srgbClr val="000000"/>
                  </a:outerShdw>
                </a:effectLst>
                <a:latin typeface="Segoe" pitchFamily="34" charset="0"/>
                <a:cs typeface="Arial" pitchFamily="34" charset="0"/>
              </a:endParaRPr>
            </a:p>
          </p:txBody>
        </p:sp>
        <p:sp>
          <p:nvSpPr>
            <p:cNvPr id="485475" name="Rectangle 485474"/>
            <p:cNvSpPr>
              <a:spLocks noChangeArrowheads="1"/>
            </p:cNvSpPr>
            <p:nvPr/>
          </p:nvSpPr>
          <p:spPr bwMode="gray">
            <a:xfrm>
              <a:off x="1248" y="2079"/>
              <a:ext cx="384" cy="225"/>
            </a:xfrm>
            <a:prstGeom prst="rect">
              <a:avLst/>
            </a:prstGeom>
            <a:noFill/>
            <a:ln w="9525" cap="flat" cmpd="sng" algn="ctr">
              <a:noFill/>
              <a:prstDash val="solid"/>
              <a:miter lim="800000"/>
              <a:headEnd type="none" w="med" len="med"/>
              <a:tailEnd type="none" w="med" len="med"/>
            </a:ln>
            <a:effectLst/>
          </p:spPr>
          <p:txBody>
            <a:bodyPr lIns="91436" tIns="45718" rIns="91436" bIns="45718" anchor="ctr"/>
            <a:lstStyle/>
            <a:p>
              <a:pPr algn="ctr">
                <a:spcBef>
                  <a:spcPct val="20000"/>
                </a:spcBef>
                <a:buClr>
                  <a:srgbClr val="FFCC00"/>
                </a:buClr>
                <a:defRPr/>
              </a:pPr>
              <a:r>
                <a:rPr lang="en-US" sz="2400" b="1">
                  <a:effectLst>
                    <a:outerShdw blurRad="38100" dist="38100" dir="2700000" algn="tl">
                      <a:srgbClr val="000000"/>
                    </a:outerShdw>
                  </a:effectLst>
                  <a:latin typeface="Segoe" pitchFamily="34" charset="0"/>
                  <a:cs typeface="Arial" pitchFamily="34" charset="0"/>
                </a:rPr>
                <a:t>I</a:t>
              </a:r>
            </a:p>
            <a:p>
              <a:pPr algn="ctr">
                <a:spcBef>
                  <a:spcPct val="20000"/>
                </a:spcBef>
                <a:buClr>
                  <a:srgbClr val="FFCC00"/>
                </a:buClr>
                <a:defRPr/>
              </a:pPr>
              <a:r>
                <a:rPr lang="en-US" sz="2400" b="1">
                  <a:effectLst>
                    <a:outerShdw blurRad="38100" dist="38100" dir="2700000" algn="tl">
                      <a:srgbClr val="000000"/>
                    </a:outerShdw>
                  </a:effectLst>
                  <a:latin typeface="Segoe" pitchFamily="34" charset="0"/>
                  <a:cs typeface="Arial" pitchFamily="34" charset="0"/>
                </a:rPr>
                <a:t>N</a:t>
              </a:r>
              <a:endParaRPr lang="en-US" sz="2400" b="1" dirty="0">
                <a:effectLst>
                  <a:outerShdw blurRad="38100" dist="38100" dir="2700000" algn="tl">
                    <a:srgbClr val="000000"/>
                  </a:outerShdw>
                </a:effectLst>
                <a:latin typeface="Segoe" pitchFamily="34" charset="0"/>
                <a:cs typeface="Arial" pitchFamily="34" charset="0"/>
              </a:endParaRPr>
            </a:p>
            <a:p>
              <a:pPr algn="ctr">
                <a:spcBef>
                  <a:spcPct val="20000"/>
                </a:spcBef>
                <a:buClr>
                  <a:srgbClr val="FFCC00"/>
                </a:buClr>
                <a:defRPr/>
              </a:pPr>
              <a:r>
                <a:rPr lang="en-US" sz="2400" b="1" dirty="0">
                  <a:effectLst>
                    <a:outerShdw blurRad="38100" dist="38100" dir="2700000" algn="tl">
                      <a:srgbClr val="000000"/>
                    </a:outerShdw>
                  </a:effectLst>
                  <a:latin typeface="Segoe" pitchFamily="34" charset="0"/>
                  <a:cs typeface="Arial" pitchFamily="34" charset="0"/>
                </a:rPr>
                <a:t>T</a:t>
              </a:r>
            </a:p>
            <a:p>
              <a:pPr algn="ctr">
                <a:spcBef>
                  <a:spcPct val="20000"/>
                </a:spcBef>
                <a:buClr>
                  <a:srgbClr val="FFCC00"/>
                </a:buClr>
                <a:defRPr/>
              </a:pPr>
              <a:r>
                <a:rPr lang="en-US" sz="2400" b="1" dirty="0">
                  <a:effectLst>
                    <a:outerShdw blurRad="38100" dist="38100" dir="2700000" algn="tl">
                      <a:srgbClr val="000000"/>
                    </a:outerShdw>
                  </a:effectLst>
                  <a:latin typeface="Segoe" pitchFamily="34" charset="0"/>
                  <a:cs typeface="Arial" pitchFamily="34" charset="0"/>
                </a:rPr>
                <a:t>E</a:t>
              </a:r>
            </a:p>
            <a:p>
              <a:pPr algn="ctr">
                <a:spcBef>
                  <a:spcPct val="20000"/>
                </a:spcBef>
                <a:buClr>
                  <a:srgbClr val="FFCC00"/>
                </a:buClr>
                <a:defRPr/>
              </a:pPr>
              <a:r>
                <a:rPr lang="en-US" sz="2400" b="1" dirty="0">
                  <a:effectLst>
                    <a:outerShdw blurRad="38100" dist="38100" dir="2700000" algn="tl">
                      <a:srgbClr val="000000"/>
                    </a:outerShdw>
                  </a:effectLst>
                  <a:latin typeface="Segoe" pitchFamily="34" charset="0"/>
                  <a:cs typeface="Arial" pitchFamily="34" charset="0"/>
                </a:rPr>
                <a:t>R</a:t>
              </a:r>
            </a:p>
            <a:p>
              <a:pPr algn="ctr">
                <a:spcBef>
                  <a:spcPct val="20000"/>
                </a:spcBef>
                <a:buClr>
                  <a:srgbClr val="FFCC00"/>
                </a:buClr>
                <a:defRPr/>
              </a:pPr>
              <a:r>
                <a:rPr lang="en-US" sz="2400" b="1" dirty="0">
                  <a:effectLst>
                    <a:outerShdw blurRad="38100" dist="38100" dir="2700000" algn="tl">
                      <a:srgbClr val="000000"/>
                    </a:outerShdw>
                  </a:effectLst>
                  <a:latin typeface="Segoe" pitchFamily="34" charset="0"/>
                  <a:cs typeface="Arial" pitchFamily="34" charset="0"/>
                </a:rPr>
                <a:t>N</a:t>
              </a:r>
            </a:p>
            <a:p>
              <a:pPr algn="ctr">
                <a:spcBef>
                  <a:spcPct val="20000"/>
                </a:spcBef>
                <a:buClr>
                  <a:srgbClr val="FFCC00"/>
                </a:buClr>
                <a:defRPr/>
              </a:pPr>
              <a:r>
                <a:rPr lang="en-US" sz="2400" b="1" dirty="0">
                  <a:effectLst>
                    <a:outerShdw blurRad="38100" dist="38100" dir="2700000" algn="tl">
                      <a:srgbClr val="000000"/>
                    </a:outerShdw>
                  </a:effectLst>
                  <a:latin typeface="Segoe" pitchFamily="34" charset="0"/>
                  <a:cs typeface="Arial" pitchFamily="34" charset="0"/>
                </a:rPr>
                <a:t>E</a:t>
              </a:r>
            </a:p>
            <a:p>
              <a:pPr algn="ctr">
                <a:spcBef>
                  <a:spcPct val="20000"/>
                </a:spcBef>
                <a:buClr>
                  <a:srgbClr val="FFCC00"/>
                </a:buClr>
                <a:defRPr/>
              </a:pPr>
              <a:r>
                <a:rPr lang="en-US" sz="2400" b="1" dirty="0">
                  <a:effectLst>
                    <a:outerShdw blurRad="38100" dist="38100" dir="2700000" algn="tl">
                      <a:srgbClr val="000000"/>
                    </a:outerShdw>
                  </a:effectLst>
                  <a:latin typeface="Segoe" pitchFamily="34" charset="0"/>
                  <a:cs typeface="Arial" pitchFamily="34" charset="0"/>
                </a:rPr>
                <a:t>T</a:t>
              </a:r>
            </a:p>
          </p:txBody>
        </p:sp>
      </p:grpSp>
      <p:sp>
        <p:nvSpPr>
          <p:cNvPr id="18515" name="Rectangle 96"/>
          <p:cNvSpPr>
            <a:spLocks noGrp="1" noChangeArrowheads="1"/>
          </p:cNvSpPr>
          <p:nvPr>
            <p:ph type="title"/>
          </p:nvPr>
        </p:nvSpPr>
        <p:spPr>
          <a:xfrm>
            <a:off x="333375" y="0"/>
            <a:ext cx="8382000" cy="534988"/>
          </a:xfrm>
        </p:spPr>
        <p:txBody>
          <a:bodyPr>
            <a:normAutofit fontScale="90000"/>
          </a:bodyPr>
          <a:lstStyle/>
          <a:p>
            <a:pPr eaLnBrk="1" hangingPunct="1">
              <a:defRPr/>
            </a:pPr>
            <a:r>
              <a:rPr lang="en-US" sz="3200" dirty="0" smtClean="0">
                <a:solidFill>
                  <a:srgbClr val="FF0000"/>
                </a:solidFill>
              </a:rPr>
              <a:t>Exchange 2007 Enterprise Topology</a:t>
            </a:r>
          </a:p>
        </p:txBody>
      </p:sp>
      <p:pic>
        <p:nvPicPr>
          <p:cNvPr id="18516" name="Picture 99" descr="6-00295_forefront04"/>
          <p:cNvPicPr>
            <a:picLocks noChangeAspect="1" noChangeArrowheads="1"/>
          </p:cNvPicPr>
          <p:nvPr/>
        </p:nvPicPr>
        <p:blipFill>
          <a:blip r:embed="rId21"/>
          <a:srcRect/>
          <a:stretch>
            <a:fillRect/>
          </a:stretch>
        </p:blipFill>
        <p:spPr bwMode="auto">
          <a:xfrm>
            <a:off x="3263900" y="3124200"/>
            <a:ext cx="1697038" cy="371475"/>
          </a:xfrm>
          <a:prstGeom prst="rect">
            <a:avLst/>
          </a:prstGeom>
          <a:noFill/>
          <a:ln w="9525">
            <a:noFill/>
            <a:miter lim="800000"/>
            <a:headEnd/>
            <a:tailEnd/>
          </a:ln>
        </p:spPr>
      </p:pic>
      <p:pic>
        <p:nvPicPr>
          <p:cNvPr id="18517" name="Picture 101" descr="6-00295_forefront04"/>
          <p:cNvPicPr>
            <a:picLocks noChangeAspect="1" noChangeArrowheads="1"/>
          </p:cNvPicPr>
          <p:nvPr/>
        </p:nvPicPr>
        <p:blipFill>
          <a:blip r:embed="rId21"/>
          <a:srcRect/>
          <a:stretch>
            <a:fillRect/>
          </a:stretch>
        </p:blipFill>
        <p:spPr bwMode="auto">
          <a:xfrm>
            <a:off x="5924550" y="3092450"/>
            <a:ext cx="1697038" cy="371475"/>
          </a:xfrm>
          <a:prstGeom prst="rect">
            <a:avLst/>
          </a:prstGeom>
          <a:noFill/>
          <a:ln w="9525">
            <a:noFill/>
            <a:miter lim="800000"/>
            <a:headEnd/>
            <a:tailEnd/>
          </a:ln>
        </p:spPr>
      </p:pic>
      <p:grpSp>
        <p:nvGrpSpPr>
          <p:cNvPr id="18" name="Group 61"/>
          <p:cNvGrpSpPr>
            <a:grpSpLocks noChangeAspect="1"/>
          </p:cNvGrpSpPr>
          <p:nvPr/>
        </p:nvGrpSpPr>
        <p:grpSpPr bwMode="auto">
          <a:xfrm>
            <a:off x="3697288" y="2503488"/>
            <a:ext cx="698500" cy="708025"/>
            <a:chOff x="885825" y="1512888"/>
            <a:chExt cx="1847850" cy="2105025"/>
          </a:xfrm>
        </p:grpSpPr>
        <p:pic>
          <p:nvPicPr>
            <p:cNvPr id="18525" name="Picture 33" descr="green glow sheild"/>
            <p:cNvPicPr>
              <a:picLocks noChangeAspect="1" noChangeArrowheads="1"/>
            </p:cNvPicPr>
            <p:nvPr/>
          </p:nvPicPr>
          <p:blipFill>
            <a:blip r:embed="rId22"/>
            <a:srcRect/>
            <a:stretch>
              <a:fillRect/>
            </a:stretch>
          </p:blipFill>
          <p:spPr bwMode="auto">
            <a:xfrm>
              <a:off x="885825" y="1512888"/>
              <a:ext cx="1847850" cy="2105025"/>
            </a:xfrm>
            <a:prstGeom prst="rect">
              <a:avLst/>
            </a:prstGeom>
            <a:noFill/>
            <a:ln w="9525">
              <a:noFill/>
              <a:miter lim="800000"/>
              <a:headEnd/>
              <a:tailEnd/>
            </a:ln>
          </p:spPr>
        </p:pic>
        <p:pic>
          <p:nvPicPr>
            <p:cNvPr id="18526" name="Picture 46" descr="Forefront_bL.png"/>
            <p:cNvPicPr>
              <a:picLocks noChangeAspect="1"/>
            </p:cNvPicPr>
            <p:nvPr/>
          </p:nvPicPr>
          <p:blipFill>
            <a:blip r:embed="rId23"/>
            <a:srcRect/>
            <a:stretch>
              <a:fillRect/>
            </a:stretch>
          </p:blipFill>
          <p:spPr bwMode="auto">
            <a:xfrm>
              <a:off x="1244599" y="2125662"/>
              <a:ext cx="1143001" cy="301625"/>
            </a:xfrm>
            <a:prstGeom prst="rect">
              <a:avLst/>
            </a:prstGeom>
            <a:noFill/>
            <a:ln w="9525">
              <a:noFill/>
              <a:miter lim="800000"/>
              <a:headEnd/>
              <a:tailEnd/>
            </a:ln>
          </p:spPr>
        </p:pic>
      </p:grpSp>
      <p:grpSp>
        <p:nvGrpSpPr>
          <p:cNvPr id="19" name="Group 61"/>
          <p:cNvGrpSpPr>
            <a:grpSpLocks noChangeAspect="1"/>
          </p:cNvGrpSpPr>
          <p:nvPr/>
        </p:nvGrpSpPr>
        <p:grpSpPr bwMode="auto">
          <a:xfrm>
            <a:off x="6343650" y="2433638"/>
            <a:ext cx="698500" cy="706437"/>
            <a:chOff x="885825" y="1512888"/>
            <a:chExt cx="1847850" cy="2105025"/>
          </a:xfrm>
        </p:grpSpPr>
        <p:pic>
          <p:nvPicPr>
            <p:cNvPr id="18523" name="Picture 33" descr="green glow sheild"/>
            <p:cNvPicPr>
              <a:picLocks noChangeAspect="1" noChangeArrowheads="1"/>
            </p:cNvPicPr>
            <p:nvPr/>
          </p:nvPicPr>
          <p:blipFill>
            <a:blip r:embed="rId22"/>
            <a:srcRect/>
            <a:stretch>
              <a:fillRect/>
            </a:stretch>
          </p:blipFill>
          <p:spPr bwMode="auto">
            <a:xfrm>
              <a:off x="885825" y="1512888"/>
              <a:ext cx="1847850" cy="2105025"/>
            </a:xfrm>
            <a:prstGeom prst="rect">
              <a:avLst/>
            </a:prstGeom>
            <a:noFill/>
            <a:ln w="9525">
              <a:noFill/>
              <a:miter lim="800000"/>
              <a:headEnd/>
              <a:tailEnd/>
            </a:ln>
          </p:spPr>
        </p:pic>
        <p:pic>
          <p:nvPicPr>
            <p:cNvPr id="18524" name="Picture 46" descr="Forefront_bL.png"/>
            <p:cNvPicPr>
              <a:picLocks noChangeAspect="1"/>
            </p:cNvPicPr>
            <p:nvPr/>
          </p:nvPicPr>
          <p:blipFill>
            <a:blip r:embed="rId23"/>
            <a:srcRect/>
            <a:stretch>
              <a:fillRect/>
            </a:stretch>
          </p:blipFill>
          <p:spPr bwMode="auto">
            <a:xfrm>
              <a:off x="1244599" y="2125662"/>
              <a:ext cx="1143001" cy="301625"/>
            </a:xfrm>
            <a:prstGeom prst="rect">
              <a:avLst/>
            </a:prstGeom>
            <a:noFill/>
            <a:ln w="9525">
              <a:noFill/>
              <a:miter lim="800000"/>
              <a:headEnd/>
              <a:tailEnd/>
            </a:ln>
          </p:spPr>
        </p:pic>
      </p:grpSp>
      <p:grpSp>
        <p:nvGrpSpPr>
          <p:cNvPr id="20" name="Group 61"/>
          <p:cNvGrpSpPr>
            <a:grpSpLocks noChangeAspect="1"/>
          </p:cNvGrpSpPr>
          <p:nvPr/>
        </p:nvGrpSpPr>
        <p:grpSpPr bwMode="auto">
          <a:xfrm>
            <a:off x="6772275" y="5014913"/>
            <a:ext cx="696913" cy="708025"/>
            <a:chOff x="885825" y="1512888"/>
            <a:chExt cx="1847850" cy="2105025"/>
          </a:xfrm>
        </p:grpSpPr>
        <p:pic>
          <p:nvPicPr>
            <p:cNvPr id="18521" name="Picture 33" descr="green glow sheild"/>
            <p:cNvPicPr>
              <a:picLocks noChangeAspect="1" noChangeArrowheads="1"/>
            </p:cNvPicPr>
            <p:nvPr/>
          </p:nvPicPr>
          <p:blipFill>
            <a:blip r:embed="rId24"/>
            <a:srcRect/>
            <a:stretch>
              <a:fillRect/>
            </a:stretch>
          </p:blipFill>
          <p:spPr bwMode="auto">
            <a:xfrm>
              <a:off x="885825" y="1512888"/>
              <a:ext cx="1847850" cy="2105025"/>
            </a:xfrm>
            <a:prstGeom prst="rect">
              <a:avLst/>
            </a:prstGeom>
            <a:noFill/>
            <a:ln w="9525">
              <a:noFill/>
              <a:miter lim="800000"/>
              <a:headEnd/>
              <a:tailEnd/>
            </a:ln>
          </p:spPr>
        </p:pic>
        <p:pic>
          <p:nvPicPr>
            <p:cNvPr id="18522" name="Picture 46" descr="Forefront_bL.png"/>
            <p:cNvPicPr>
              <a:picLocks noChangeAspect="1"/>
            </p:cNvPicPr>
            <p:nvPr/>
          </p:nvPicPr>
          <p:blipFill>
            <a:blip r:embed="rId23"/>
            <a:srcRect/>
            <a:stretch>
              <a:fillRect/>
            </a:stretch>
          </p:blipFill>
          <p:spPr bwMode="auto">
            <a:xfrm>
              <a:off x="1244599" y="2125662"/>
              <a:ext cx="1143001" cy="30162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Grp="1" noChangeArrowheads="1"/>
          </p:cNvSpPr>
          <p:nvPr>
            <p:ph type="title"/>
          </p:nvPr>
        </p:nvSpPr>
        <p:spPr>
          <a:xfrm>
            <a:off x="381000" y="228600"/>
            <a:ext cx="8393113" cy="701675"/>
          </a:xfrm>
        </p:spPr>
        <p:txBody>
          <a:bodyPr>
            <a:normAutofit fontScale="90000"/>
          </a:bodyPr>
          <a:lstStyle/>
          <a:p>
            <a:pPr>
              <a:defRPr/>
            </a:pPr>
            <a:r>
              <a:rPr lang="en-US" sz="4400" dirty="0"/>
              <a:t>Premium </a:t>
            </a:r>
            <a:r>
              <a:rPr lang="en-US" sz="4400" dirty="0" err="1"/>
              <a:t>Antispam</a:t>
            </a:r>
            <a:r>
              <a:rPr lang="en-US" sz="4400" dirty="0"/>
              <a:t> Protection</a:t>
            </a:r>
          </a:p>
        </p:txBody>
      </p:sp>
      <p:sp>
        <p:nvSpPr>
          <p:cNvPr id="30726" name="Rectangle 6"/>
          <p:cNvSpPr>
            <a:spLocks noGrp="1" noChangeArrowheads="1"/>
          </p:cNvSpPr>
          <p:nvPr>
            <p:ph type="body" idx="1"/>
          </p:nvPr>
        </p:nvSpPr>
        <p:spPr>
          <a:xfrm>
            <a:off x="381000" y="1147763"/>
            <a:ext cx="8388350" cy="2214562"/>
          </a:xfrm>
        </p:spPr>
        <p:txBody>
          <a:bodyPr>
            <a:noAutofit/>
          </a:bodyPr>
          <a:lstStyle/>
          <a:p>
            <a:pPr>
              <a:defRPr/>
            </a:pPr>
            <a:r>
              <a:rPr lang="en-US" sz="2000" dirty="0"/>
              <a:t>Forefront Security for Exchange Server </a:t>
            </a:r>
            <a:r>
              <a:rPr lang="en-US" sz="2000" dirty="0">
                <a:solidFill>
                  <a:srgbClr val="FF3300"/>
                </a:solidFill>
              </a:rPr>
              <a:t>licenses</a:t>
            </a:r>
            <a:r>
              <a:rPr lang="en-US" sz="2000" dirty="0"/>
              <a:t> and </a:t>
            </a:r>
            <a:r>
              <a:rPr lang="en-US" sz="2000" dirty="0">
                <a:solidFill>
                  <a:srgbClr val="FF3300"/>
                </a:solidFill>
              </a:rPr>
              <a:t>activates</a:t>
            </a:r>
            <a:r>
              <a:rPr lang="en-US" sz="2000" dirty="0"/>
              <a:t> the premium anti-spam features for Exchange 2007</a:t>
            </a:r>
          </a:p>
          <a:p>
            <a:pPr>
              <a:defRPr/>
            </a:pPr>
            <a:r>
              <a:rPr lang="en-US" sz="2000" dirty="0"/>
              <a:t>Deployed on Exchange Edge or Hub server role</a:t>
            </a:r>
          </a:p>
          <a:p>
            <a:pPr lvl="1">
              <a:defRPr/>
            </a:pPr>
            <a:r>
              <a:rPr lang="en-US" sz="2000" dirty="0"/>
              <a:t>Edge server can be deployed in front of Exchange 2003 mailboxes</a:t>
            </a:r>
          </a:p>
          <a:p>
            <a:pPr>
              <a:defRPr/>
            </a:pPr>
            <a:r>
              <a:rPr lang="en-US" sz="2000" dirty="0"/>
              <a:t>Built upon base anti-spam in Exchange 2007, premium </a:t>
            </a:r>
            <a:r>
              <a:rPr lang="en-US" sz="2000" dirty="0" err="1"/>
              <a:t>antispam</a:t>
            </a:r>
            <a:r>
              <a:rPr lang="en-US" sz="2000" dirty="0"/>
              <a:t> protection adds:</a:t>
            </a:r>
          </a:p>
          <a:p>
            <a:pPr lvl="1">
              <a:defRPr/>
            </a:pPr>
            <a:r>
              <a:rPr lang="en-US" sz="2000" dirty="0"/>
              <a:t>Microsoft IP reputation filter service and automated updates</a:t>
            </a:r>
          </a:p>
          <a:p>
            <a:pPr lvl="1">
              <a:defRPr/>
            </a:pPr>
            <a:r>
              <a:rPr lang="en-US" sz="2000" dirty="0"/>
              <a:t>Automated updates for Microsoft </a:t>
            </a:r>
            <a:r>
              <a:rPr lang="en-US" sz="2000" dirty="0" err="1"/>
              <a:t>Smartscreen</a:t>
            </a:r>
            <a:r>
              <a:rPr lang="en-US" sz="2000" dirty="0"/>
              <a:t> spam heuristics, phishing Web sites and Intelligent Message Filter (IMF)</a:t>
            </a:r>
          </a:p>
          <a:p>
            <a:pPr lvl="1">
              <a:defRPr/>
            </a:pPr>
            <a:r>
              <a:rPr lang="en-US" sz="2000" dirty="0"/>
              <a:t>Targeted spam signature data and automatic updates to identify latest spam campaigns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8" name="Rectangle 6"/>
          <p:cNvSpPr>
            <a:spLocks noChangeArrowheads="1"/>
          </p:cNvSpPr>
          <p:nvPr/>
        </p:nvSpPr>
        <p:spPr bwMode="auto">
          <a:xfrm>
            <a:off x="990600" y="228600"/>
            <a:ext cx="7723188" cy="403225"/>
          </a:xfrm>
          <a:prstGeom prst="rect">
            <a:avLst/>
          </a:prstGeom>
          <a:noFill/>
          <a:ln w="9525" algn="ctr">
            <a:noFill/>
            <a:miter lim="800000"/>
            <a:headEnd/>
            <a:tailEnd/>
          </a:ln>
          <a:effectLst>
            <a:outerShdw dist="17961" dir="2700000" algn="ctr" rotWithShape="0">
              <a:srgbClr val="A50021">
                <a:alpha val="6000"/>
              </a:srgbClr>
            </a:outerShdw>
          </a:effectLst>
        </p:spPr>
        <p:txBody>
          <a:bodyPr>
            <a:spAutoFit/>
          </a:bodyPr>
          <a:lstStyle/>
          <a:p>
            <a:pPr algn="ctr" eaLnBrk="1" hangingPunct="1">
              <a:lnSpc>
                <a:spcPct val="85000"/>
              </a:lnSpc>
              <a:spcBef>
                <a:spcPct val="20000"/>
              </a:spcBef>
              <a:defRPr/>
            </a:pPr>
            <a:endParaRPr lang="en-CA" b="1">
              <a:solidFill>
                <a:schemeClr val="tx2"/>
              </a:solidFill>
              <a:effectLst>
                <a:outerShdw blurRad="38100" dist="38100" dir="2700000" algn="tl">
                  <a:srgbClr val="C0C0C0"/>
                </a:outerShdw>
              </a:effectLst>
            </a:endParaRPr>
          </a:p>
        </p:txBody>
      </p:sp>
      <p:sp>
        <p:nvSpPr>
          <p:cNvPr id="23555" name="Rectangle 9"/>
          <p:cNvSpPr>
            <a:spLocks noChangeArrowheads="1"/>
          </p:cNvSpPr>
          <p:nvPr/>
        </p:nvSpPr>
        <p:spPr bwMode="auto">
          <a:xfrm>
            <a:off x="325438" y="1230313"/>
            <a:ext cx="8366125" cy="1131887"/>
          </a:xfrm>
          <a:prstGeom prst="rect">
            <a:avLst/>
          </a:prstGeom>
          <a:noFill/>
          <a:ln w="12700" algn="ctr">
            <a:noFill/>
            <a:miter lim="800000"/>
            <a:headEnd/>
            <a:tailEnd/>
          </a:ln>
        </p:spPr>
        <p:txBody>
          <a:bodyPr>
            <a:spAutoFit/>
          </a:bodyPr>
          <a:lstStyle/>
          <a:p>
            <a:pPr eaLnBrk="1" hangingPunct="1">
              <a:lnSpc>
                <a:spcPct val="85000"/>
              </a:lnSpc>
              <a:spcBef>
                <a:spcPct val="20000"/>
              </a:spcBef>
            </a:pPr>
            <a:r>
              <a:rPr lang="en-US" sz="1600"/>
              <a:t>Microsoft Forefront Security for SharePoint integrates multiple scan engines from industry-leading vendors and provides content controls to help businesses protect their Microsoft Office SharePoint 2007 and Windows SharePoint Services 3.0* collaboration environment by eliminating documents containing malicious code, confidential information, and inappropriate content. </a:t>
            </a:r>
          </a:p>
        </p:txBody>
      </p:sp>
      <p:sp>
        <p:nvSpPr>
          <p:cNvPr id="776202" name="Rectangle 10"/>
          <p:cNvSpPr>
            <a:spLocks noGrp="1" noChangeArrowheads="1"/>
          </p:cNvSpPr>
          <p:nvPr>
            <p:ph type="title" idx="4294967295"/>
          </p:nvPr>
        </p:nvSpPr>
        <p:spPr>
          <a:xfrm>
            <a:off x="5249862" y="533400"/>
            <a:ext cx="3894138" cy="381000"/>
          </a:xfrm>
        </p:spPr>
        <p:txBody>
          <a:bodyPr/>
          <a:lstStyle/>
          <a:p>
            <a:pPr>
              <a:defRPr/>
            </a:pPr>
            <a:r>
              <a:rPr lang="en-US" sz="1900" i="1" dirty="0"/>
              <a:t>Secure Collaboration</a:t>
            </a:r>
          </a:p>
        </p:txBody>
      </p:sp>
      <p:pic>
        <p:nvPicPr>
          <p:cNvPr id="23557" name="Picture 28" descr="FF-secure-shrpt_bL"/>
          <p:cNvPicPr>
            <a:picLocks noChangeAspect="1" noChangeArrowheads="1"/>
          </p:cNvPicPr>
          <p:nvPr/>
        </p:nvPicPr>
        <p:blipFill>
          <a:blip r:embed="rId3"/>
          <a:srcRect/>
          <a:stretch>
            <a:fillRect/>
          </a:stretch>
        </p:blipFill>
        <p:spPr bwMode="auto">
          <a:xfrm>
            <a:off x="474663" y="117475"/>
            <a:ext cx="2819400" cy="827088"/>
          </a:xfrm>
          <a:prstGeom prst="rect">
            <a:avLst/>
          </a:prstGeom>
          <a:noFill/>
          <a:ln w="9525">
            <a:noFill/>
            <a:miter lim="800000"/>
            <a:headEnd/>
            <a:tailEnd/>
          </a:ln>
        </p:spPr>
      </p:pic>
      <p:pic>
        <p:nvPicPr>
          <p:cNvPr id="23558" name="Picture 25" descr="row-clear-fade-warm"/>
          <p:cNvPicPr>
            <a:picLocks noChangeAspect="1" noChangeArrowheads="1"/>
          </p:cNvPicPr>
          <p:nvPr/>
        </p:nvPicPr>
        <p:blipFill>
          <a:blip r:embed="rId4"/>
          <a:srcRect/>
          <a:stretch>
            <a:fillRect/>
          </a:stretch>
        </p:blipFill>
        <p:spPr bwMode="auto">
          <a:xfrm>
            <a:off x="304800" y="2382838"/>
            <a:ext cx="9220200" cy="1371600"/>
          </a:xfrm>
          <a:prstGeom prst="rect">
            <a:avLst/>
          </a:prstGeom>
          <a:noFill/>
          <a:ln w="9525">
            <a:noFill/>
            <a:miter lim="800000"/>
            <a:headEnd/>
            <a:tailEnd/>
          </a:ln>
        </p:spPr>
      </p:pic>
      <p:pic>
        <p:nvPicPr>
          <p:cNvPr id="23559" name="Picture 26" descr="row-clear-fade-warm"/>
          <p:cNvPicPr>
            <a:picLocks noChangeAspect="1" noChangeArrowheads="1"/>
          </p:cNvPicPr>
          <p:nvPr/>
        </p:nvPicPr>
        <p:blipFill>
          <a:blip r:embed="rId4"/>
          <a:srcRect/>
          <a:stretch>
            <a:fillRect/>
          </a:stretch>
        </p:blipFill>
        <p:spPr bwMode="auto">
          <a:xfrm>
            <a:off x="304800" y="3649663"/>
            <a:ext cx="9220200" cy="1371600"/>
          </a:xfrm>
          <a:prstGeom prst="rect">
            <a:avLst/>
          </a:prstGeom>
          <a:noFill/>
          <a:ln w="9525">
            <a:noFill/>
            <a:miter lim="800000"/>
            <a:headEnd/>
            <a:tailEnd/>
          </a:ln>
        </p:spPr>
      </p:pic>
      <p:pic>
        <p:nvPicPr>
          <p:cNvPr id="23560" name="Picture 27" descr="row-clear-fade-warm"/>
          <p:cNvPicPr>
            <a:picLocks noChangeAspect="1" noChangeArrowheads="1"/>
          </p:cNvPicPr>
          <p:nvPr/>
        </p:nvPicPr>
        <p:blipFill>
          <a:blip r:embed="rId4"/>
          <a:srcRect/>
          <a:stretch>
            <a:fillRect/>
          </a:stretch>
        </p:blipFill>
        <p:spPr bwMode="auto">
          <a:xfrm>
            <a:off x="304800" y="4916488"/>
            <a:ext cx="9220200" cy="1371600"/>
          </a:xfrm>
          <a:prstGeom prst="rect">
            <a:avLst/>
          </a:prstGeom>
          <a:noFill/>
          <a:ln w="9525">
            <a:noFill/>
            <a:miter lim="800000"/>
            <a:headEnd/>
            <a:tailEnd/>
          </a:ln>
        </p:spPr>
      </p:pic>
      <p:sp>
        <p:nvSpPr>
          <p:cNvPr id="23561" name="Rectangle 9"/>
          <p:cNvSpPr>
            <a:spLocks noChangeArrowheads="1"/>
          </p:cNvSpPr>
          <p:nvPr/>
        </p:nvSpPr>
        <p:spPr bwMode="auto">
          <a:xfrm>
            <a:off x="3124200" y="2584450"/>
            <a:ext cx="5805488" cy="1027113"/>
          </a:xfrm>
          <a:prstGeom prst="rect">
            <a:avLst/>
          </a:prstGeom>
          <a:noFill/>
          <a:ln w="12700" algn="ctr">
            <a:noFill/>
            <a:miter lim="800000"/>
            <a:headEnd/>
            <a:tailEnd/>
          </a:ln>
        </p:spPr>
        <p:txBody>
          <a:bodyPr>
            <a:spAutoFit/>
          </a:bodyPr>
          <a:lstStyle/>
          <a:p>
            <a:pPr marL="234950" indent="-234950">
              <a:spcBef>
                <a:spcPct val="20000"/>
              </a:spcBef>
              <a:buClr>
                <a:srgbClr val="FD4703"/>
              </a:buClr>
              <a:buFont typeface="Wingdings" pitchFamily="2" charset="2"/>
              <a:buChar char="§"/>
            </a:pPr>
            <a:r>
              <a:rPr lang="en-US"/>
              <a:t>Ships with &amp; manages multiple antivirus engines</a:t>
            </a:r>
          </a:p>
          <a:p>
            <a:pPr marL="234950" indent="-234950">
              <a:spcBef>
                <a:spcPct val="20000"/>
              </a:spcBef>
              <a:buClr>
                <a:srgbClr val="FD4703"/>
              </a:buClr>
              <a:buFont typeface="Wingdings" pitchFamily="2" charset="2"/>
              <a:buChar char="§"/>
            </a:pPr>
            <a:r>
              <a:rPr lang="en-US"/>
              <a:t>File &amp; Content Keyword Filtering</a:t>
            </a:r>
          </a:p>
          <a:p>
            <a:pPr marL="234950" indent="-234950">
              <a:spcBef>
                <a:spcPct val="20000"/>
              </a:spcBef>
              <a:buClr>
                <a:srgbClr val="FD4703"/>
              </a:buClr>
              <a:buFont typeface="Wingdings" pitchFamily="2" charset="2"/>
              <a:buChar char="§"/>
            </a:pPr>
            <a:r>
              <a:rPr lang="en-US"/>
              <a:t>Support for Open XML &amp; IRM-protected docs</a:t>
            </a:r>
          </a:p>
        </p:txBody>
      </p:sp>
      <p:sp>
        <p:nvSpPr>
          <p:cNvPr id="23562" name="Rectangle 9"/>
          <p:cNvSpPr>
            <a:spLocks noChangeArrowheads="1"/>
          </p:cNvSpPr>
          <p:nvPr/>
        </p:nvSpPr>
        <p:spPr bwMode="auto">
          <a:xfrm>
            <a:off x="3124200" y="3878263"/>
            <a:ext cx="5867400" cy="1027112"/>
          </a:xfrm>
          <a:prstGeom prst="rect">
            <a:avLst/>
          </a:prstGeom>
          <a:noFill/>
          <a:ln w="12700" algn="ctr">
            <a:noFill/>
            <a:miter lim="800000"/>
            <a:headEnd/>
            <a:tailEnd/>
          </a:ln>
        </p:spPr>
        <p:txBody>
          <a:bodyPr>
            <a:spAutoFit/>
          </a:bodyPr>
          <a:lstStyle/>
          <a:p>
            <a:pPr marL="234950" indent="-234950">
              <a:spcBef>
                <a:spcPct val="20000"/>
              </a:spcBef>
              <a:buClr>
                <a:srgbClr val="FD4703"/>
              </a:buClr>
              <a:buFont typeface="Wingdings" pitchFamily="2" charset="2"/>
              <a:buChar char="§"/>
            </a:pPr>
            <a:r>
              <a:rPr lang="en-US"/>
              <a:t>Deep integration with SharePoint Server</a:t>
            </a:r>
          </a:p>
          <a:p>
            <a:pPr marL="234950" indent="-234950">
              <a:spcBef>
                <a:spcPct val="20000"/>
              </a:spcBef>
              <a:buClr>
                <a:srgbClr val="FD4703"/>
              </a:buClr>
              <a:buFont typeface="Wingdings" pitchFamily="2" charset="2"/>
              <a:buChar char="§"/>
            </a:pPr>
            <a:r>
              <a:rPr lang="en-US"/>
              <a:t>Scanning innovations and performance controls</a:t>
            </a:r>
          </a:p>
          <a:p>
            <a:pPr marL="234950" indent="-234950">
              <a:spcBef>
                <a:spcPct val="20000"/>
              </a:spcBef>
              <a:buClr>
                <a:srgbClr val="FD4703"/>
              </a:buClr>
              <a:buFont typeface="Wingdings" pitchFamily="2" charset="2"/>
              <a:buChar char="§"/>
            </a:pPr>
            <a:r>
              <a:rPr lang="en-US"/>
              <a:t>Maintains uptime and optimizes performance </a:t>
            </a:r>
          </a:p>
        </p:txBody>
      </p:sp>
      <p:sp>
        <p:nvSpPr>
          <p:cNvPr id="23563" name="Rectangle 9"/>
          <p:cNvSpPr>
            <a:spLocks noChangeArrowheads="1"/>
          </p:cNvSpPr>
          <p:nvPr/>
        </p:nvSpPr>
        <p:spPr bwMode="auto">
          <a:xfrm>
            <a:off x="3124200" y="5100638"/>
            <a:ext cx="5767388" cy="1027112"/>
          </a:xfrm>
          <a:prstGeom prst="rect">
            <a:avLst/>
          </a:prstGeom>
          <a:noFill/>
          <a:ln w="12700" algn="ctr">
            <a:noFill/>
            <a:miter lim="800000"/>
            <a:headEnd/>
            <a:tailEnd/>
          </a:ln>
        </p:spPr>
        <p:txBody>
          <a:bodyPr>
            <a:spAutoFit/>
          </a:bodyPr>
          <a:lstStyle/>
          <a:p>
            <a:pPr marL="234950" indent="-234950">
              <a:spcBef>
                <a:spcPct val="20000"/>
              </a:spcBef>
              <a:buClr>
                <a:srgbClr val="FD4703"/>
              </a:buClr>
              <a:buFont typeface="Wingdings" pitchFamily="2" charset="2"/>
              <a:buChar char="§"/>
            </a:pPr>
            <a:r>
              <a:rPr lang="en-US"/>
              <a:t>Easily manage configuration and operation</a:t>
            </a:r>
          </a:p>
          <a:p>
            <a:pPr marL="234950" indent="-234950">
              <a:spcBef>
                <a:spcPct val="20000"/>
              </a:spcBef>
              <a:buClr>
                <a:srgbClr val="FD4703"/>
              </a:buClr>
              <a:buFont typeface="Wingdings" pitchFamily="2" charset="2"/>
              <a:buChar char="§"/>
            </a:pPr>
            <a:r>
              <a:rPr lang="en-US"/>
              <a:t>Automated signature updates</a:t>
            </a:r>
          </a:p>
          <a:p>
            <a:pPr marL="234950" indent="-234950">
              <a:spcBef>
                <a:spcPct val="20000"/>
              </a:spcBef>
              <a:buClr>
                <a:srgbClr val="FD4703"/>
              </a:buClr>
              <a:buFont typeface="Wingdings" pitchFamily="2" charset="2"/>
              <a:buChar char="§"/>
            </a:pPr>
            <a:r>
              <a:rPr lang="en-US"/>
              <a:t>Reporting, Notifications and Alerts</a:t>
            </a:r>
          </a:p>
        </p:txBody>
      </p:sp>
      <p:pic>
        <p:nvPicPr>
          <p:cNvPr id="23564" name="Picture 31" descr="rectangle-sm-blue-dk"/>
          <p:cNvPicPr>
            <a:picLocks noChangeAspect="1" noChangeArrowheads="1"/>
          </p:cNvPicPr>
          <p:nvPr/>
        </p:nvPicPr>
        <p:blipFill>
          <a:blip r:embed="rId5">
            <a:lum bright="-24000" contrast="-12000"/>
          </a:blip>
          <a:srcRect/>
          <a:stretch>
            <a:fillRect/>
          </a:stretch>
        </p:blipFill>
        <p:spPr bwMode="auto">
          <a:xfrm>
            <a:off x="290513" y="2414588"/>
            <a:ext cx="2884487" cy="1335087"/>
          </a:xfrm>
          <a:prstGeom prst="rect">
            <a:avLst/>
          </a:prstGeom>
          <a:noFill/>
          <a:ln w="9525">
            <a:noFill/>
            <a:miter lim="800000"/>
            <a:headEnd/>
            <a:tailEnd/>
          </a:ln>
        </p:spPr>
      </p:pic>
      <p:pic>
        <p:nvPicPr>
          <p:cNvPr id="23565" name="Picture 32" descr="rectangle-sm-green-dk"/>
          <p:cNvPicPr>
            <a:picLocks noChangeAspect="1" noChangeArrowheads="1"/>
          </p:cNvPicPr>
          <p:nvPr/>
        </p:nvPicPr>
        <p:blipFill>
          <a:blip r:embed="rId6">
            <a:lum bright="-24000"/>
          </a:blip>
          <a:srcRect/>
          <a:stretch>
            <a:fillRect/>
          </a:stretch>
        </p:blipFill>
        <p:spPr bwMode="auto">
          <a:xfrm>
            <a:off x="290513" y="4930775"/>
            <a:ext cx="2884487" cy="1335088"/>
          </a:xfrm>
          <a:prstGeom prst="rect">
            <a:avLst/>
          </a:prstGeom>
          <a:noFill/>
          <a:ln w="9525">
            <a:noFill/>
            <a:miter lim="800000"/>
            <a:headEnd/>
            <a:tailEnd/>
          </a:ln>
        </p:spPr>
      </p:pic>
      <p:pic>
        <p:nvPicPr>
          <p:cNvPr id="23566" name="Picture 33" descr="rectangle-sm-red"/>
          <p:cNvPicPr>
            <a:picLocks noChangeAspect="1" noChangeArrowheads="1"/>
          </p:cNvPicPr>
          <p:nvPr/>
        </p:nvPicPr>
        <p:blipFill>
          <a:blip r:embed="rId7">
            <a:lum bright="-24000"/>
          </a:blip>
          <a:srcRect/>
          <a:stretch>
            <a:fillRect/>
          </a:stretch>
        </p:blipFill>
        <p:spPr bwMode="auto">
          <a:xfrm>
            <a:off x="290513" y="3643313"/>
            <a:ext cx="2884487" cy="1335087"/>
          </a:xfrm>
          <a:prstGeom prst="rect">
            <a:avLst/>
          </a:prstGeom>
          <a:noFill/>
          <a:ln w="9525">
            <a:noFill/>
            <a:miter lim="800000"/>
            <a:headEnd/>
            <a:tailEnd/>
          </a:ln>
        </p:spPr>
      </p:pic>
      <p:sp>
        <p:nvSpPr>
          <p:cNvPr id="23567" name="Text Box 12"/>
          <p:cNvSpPr txBox="1">
            <a:spLocks noChangeArrowheads="1"/>
          </p:cNvSpPr>
          <p:nvPr/>
        </p:nvSpPr>
        <p:spPr bwMode="auto">
          <a:xfrm>
            <a:off x="669925" y="2786063"/>
            <a:ext cx="1976438" cy="635000"/>
          </a:xfrm>
          <a:prstGeom prst="rect">
            <a:avLst/>
          </a:prstGeom>
          <a:noFill/>
          <a:ln w="9525" algn="ctr">
            <a:noFill/>
            <a:miter lim="800000"/>
            <a:headEnd/>
            <a:tailEnd/>
          </a:ln>
        </p:spPr>
        <p:txBody>
          <a:bodyPr lIns="0" tIns="0" rIns="0" bIns="0" anchor="ctr">
            <a:spAutoFit/>
          </a:bodyPr>
          <a:lstStyle/>
          <a:p>
            <a:pPr algn="ctr" eaLnBrk="1" hangingPunct="1">
              <a:lnSpc>
                <a:spcPct val="85000"/>
              </a:lnSpc>
              <a:spcBef>
                <a:spcPct val="20000"/>
              </a:spcBef>
              <a:buClr>
                <a:srgbClr val="FFCC00"/>
              </a:buClr>
            </a:pPr>
            <a:r>
              <a:rPr lang="en-US" sz="2200">
                <a:solidFill>
                  <a:srgbClr val="FFFFFF"/>
                </a:solidFill>
              </a:rPr>
              <a:t>Comprehensive</a:t>
            </a:r>
          </a:p>
          <a:p>
            <a:pPr algn="ctr" eaLnBrk="1" hangingPunct="1">
              <a:lnSpc>
                <a:spcPct val="85000"/>
              </a:lnSpc>
              <a:spcBef>
                <a:spcPct val="20000"/>
              </a:spcBef>
              <a:buClr>
                <a:srgbClr val="FFCC00"/>
              </a:buClr>
            </a:pPr>
            <a:r>
              <a:rPr lang="en-US" sz="2200">
                <a:solidFill>
                  <a:srgbClr val="FFFFFF"/>
                </a:solidFill>
              </a:rPr>
              <a:t> Protection</a:t>
            </a:r>
          </a:p>
        </p:txBody>
      </p:sp>
      <p:sp>
        <p:nvSpPr>
          <p:cNvPr id="23568" name="Text Box 15"/>
          <p:cNvSpPr txBox="1">
            <a:spLocks noChangeArrowheads="1"/>
          </p:cNvSpPr>
          <p:nvPr/>
        </p:nvSpPr>
        <p:spPr bwMode="auto">
          <a:xfrm>
            <a:off x="669925" y="4071938"/>
            <a:ext cx="2016125" cy="635000"/>
          </a:xfrm>
          <a:prstGeom prst="rect">
            <a:avLst/>
          </a:prstGeom>
          <a:noFill/>
          <a:ln w="9525" algn="ctr">
            <a:noFill/>
            <a:miter lim="800000"/>
            <a:headEnd/>
            <a:tailEnd/>
          </a:ln>
        </p:spPr>
        <p:txBody>
          <a:bodyPr lIns="0" tIns="0" rIns="0" bIns="0" anchor="ctr">
            <a:spAutoFit/>
          </a:bodyPr>
          <a:lstStyle/>
          <a:p>
            <a:pPr algn="ctr" eaLnBrk="1" hangingPunct="1">
              <a:lnSpc>
                <a:spcPct val="85000"/>
              </a:lnSpc>
              <a:spcBef>
                <a:spcPct val="20000"/>
              </a:spcBef>
              <a:buClr>
                <a:srgbClr val="FFCC00"/>
              </a:buClr>
            </a:pPr>
            <a:r>
              <a:rPr lang="en-US" sz="2200">
                <a:solidFill>
                  <a:srgbClr val="FFFFFF"/>
                </a:solidFill>
              </a:rPr>
              <a:t>Optimized</a:t>
            </a:r>
          </a:p>
          <a:p>
            <a:pPr algn="ctr" eaLnBrk="1" hangingPunct="1">
              <a:lnSpc>
                <a:spcPct val="85000"/>
              </a:lnSpc>
              <a:spcBef>
                <a:spcPct val="20000"/>
              </a:spcBef>
              <a:buClr>
                <a:srgbClr val="FFCC00"/>
              </a:buClr>
            </a:pPr>
            <a:r>
              <a:rPr lang="en-US" sz="2200">
                <a:solidFill>
                  <a:srgbClr val="FFFFFF"/>
                </a:solidFill>
              </a:rPr>
              <a:t>Performance</a:t>
            </a:r>
          </a:p>
        </p:txBody>
      </p:sp>
      <p:sp>
        <p:nvSpPr>
          <p:cNvPr id="23569" name="Text Box 16"/>
          <p:cNvSpPr txBox="1">
            <a:spLocks noChangeArrowheads="1"/>
          </p:cNvSpPr>
          <p:nvPr/>
        </p:nvSpPr>
        <p:spPr bwMode="auto">
          <a:xfrm>
            <a:off x="669925" y="5359400"/>
            <a:ext cx="1957388" cy="568325"/>
          </a:xfrm>
          <a:prstGeom prst="rect">
            <a:avLst/>
          </a:prstGeom>
          <a:noFill/>
          <a:ln w="9525" algn="ctr">
            <a:noFill/>
            <a:miter lim="800000"/>
            <a:headEnd/>
            <a:tailEnd/>
          </a:ln>
        </p:spPr>
        <p:txBody>
          <a:bodyPr lIns="0" tIns="0" rIns="0" bIns="0" anchor="ctr">
            <a:spAutoFit/>
          </a:bodyPr>
          <a:lstStyle/>
          <a:p>
            <a:pPr algn="ctr" eaLnBrk="1" hangingPunct="1">
              <a:lnSpc>
                <a:spcPct val="85000"/>
              </a:lnSpc>
              <a:spcBef>
                <a:spcPct val="20000"/>
              </a:spcBef>
              <a:buClr>
                <a:srgbClr val="FFCC00"/>
              </a:buClr>
            </a:pPr>
            <a:r>
              <a:rPr lang="en-US" sz="2200">
                <a:solidFill>
                  <a:srgbClr val="FFFFFF"/>
                </a:solidFill>
              </a:rPr>
              <a:t>Simplified Management</a:t>
            </a:r>
          </a:p>
        </p:txBody>
      </p:sp>
      <p:sp>
        <p:nvSpPr>
          <p:cNvPr id="23570" name="Text Box 37"/>
          <p:cNvSpPr txBox="1">
            <a:spLocks noChangeArrowheads="1"/>
          </p:cNvSpPr>
          <p:nvPr/>
        </p:nvSpPr>
        <p:spPr bwMode="auto">
          <a:xfrm>
            <a:off x="1625600" y="6369050"/>
            <a:ext cx="4254500" cy="501650"/>
          </a:xfrm>
          <a:prstGeom prst="rect">
            <a:avLst/>
          </a:prstGeom>
          <a:noFill/>
          <a:ln w="9525">
            <a:noFill/>
            <a:miter lim="800000"/>
            <a:headEnd/>
            <a:tailEnd/>
          </a:ln>
        </p:spPr>
        <p:txBody>
          <a:bodyPr>
            <a:spAutoFit/>
          </a:bodyPr>
          <a:lstStyle/>
          <a:p>
            <a:pPr>
              <a:spcBef>
                <a:spcPct val="50000"/>
              </a:spcBef>
            </a:pPr>
            <a:r>
              <a:rPr lang="en-US" sz="900"/>
              <a:t>* For protecting SharePoint 2003 and Windows SharePoint Services 2.0 environments, purchasing Forefront Security for SharePoint includes downgrade rights to Antigen for SharePoint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3589037">
            <a:off x="3953669" y="-962819"/>
            <a:ext cx="1352550" cy="9259888"/>
            <a:chOff x="1824" y="-1536"/>
            <a:chExt cx="768" cy="5257"/>
          </a:xfrm>
        </p:grpSpPr>
        <p:grpSp>
          <p:nvGrpSpPr>
            <p:cNvPr id="3" name="Group 3"/>
            <p:cNvGrpSpPr>
              <a:grpSpLocks/>
            </p:cNvGrpSpPr>
            <p:nvPr/>
          </p:nvGrpSpPr>
          <p:grpSpPr bwMode="auto">
            <a:xfrm>
              <a:off x="1824" y="-1536"/>
              <a:ext cx="768" cy="5157"/>
              <a:chOff x="1776" y="192"/>
              <a:chExt cx="768" cy="5157"/>
            </a:xfrm>
          </p:grpSpPr>
          <p:pic>
            <p:nvPicPr>
              <p:cNvPr id="24601" name="Picture 4" descr="cooltools-shape"/>
              <p:cNvPicPr>
                <a:picLocks noChangeAspect="1" noChangeArrowheads="1"/>
              </p:cNvPicPr>
              <p:nvPr/>
            </p:nvPicPr>
            <p:blipFill>
              <a:blip r:embed="rId3"/>
              <a:srcRect/>
              <a:stretch>
                <a:fillRect/>
              </a:stretch>
            </p:blipFill>
            <p:spPr bwMode="auto">
              <a:xfrm>
                <a:off x="1884" y="288"/>
                <a:ext cx="553" cy="5061"/>
              </a:xfrm>
              <a:prstGeom prst="rect">
                <a:avLst/>
              </a:prstGeom>
              <a:noFill/>
              <a:ln w="9525">
                <a:noFill/>
                <a:miter lim="800000"/>
                <a:headEnd/>
                <a:tailEnd/>
              </a:ln>
            </p:spPr>
          </p:pic>
          <p:pic>
            <p:nvPicPr>
              <p:cNvPr id="24602" name="Picture 5" descr="arrow-tip-blue-dk"/>
              <p:cNvPicPr>
                <a:picLocks noChangeAspect="1" noChangeArrowheads="1"/>
              </p:cNvPicPr>
              <p:nvPr/>
            </p:nvPicPr>
            <p:blipFill>
              <a:blip r:embed="rId4"/>
              <a:srcRect/>
              <a:stretch>
                <a:fillRect/>
              </a:stretch>
            </p:blipFill>
            <p:spPr bwMode="auto">
              <a:xfrm rot="-5400000">
                <a:off x="1955" y="13"/>
                <a:ext cx="409" cy="768"/>
              </a:xfrm>
              <a:prstGeom prst="rect">
                <a:avLst/>
              </a:prstGeom>
              <a:noFill/>
              <a:ln w="9525">
                <a:noFill/>
                <a:miter lim="800000"/>
                <a:headEnd/>
                <a:tailEnd/>
              </a:ln>
            </p:spPr>
          </p:pic>
        </p:grpSp>
        <p:pic>
          <p:nvPicPr>
            <p:cNvPr id="24600" name="Picture 6" descr="arrow-tip-blue-dk"/>
            <p:cNvPicPr>
              <a:picLocks noChangeAspect="1" noChangeArrowheads="1"/>
            </p:cNvPicPr>
            <p:nvPr/>
          </p:nvPicPr>
          <p:blipFill>
            <a:blip r:embed="rId4"/>
            <a:srcRect/>
            <a:stretch>
              <a:fillRect/>
            </a:stretch>
          </p:blipFill>
          <p:spPr bwMode="auto">
            <a:xfrm rot="5400000">
              <a:off x="2003" y="3133"/>
              <a:ext cx="409" cy="768"/>
            </a:xfrm>
            <a:prstGeom prst="rect">
              <a:avLst/>
            </a:prstGeom>
            <a:noFill/>
            <a:ln w="9525">
              <a:noFill/>
              <a:miter lim="800000"/>
              <a:headEnd/>
              <a:tailEnd/>
            </a:ln>
          </p:spPr>
        </p:pic>
      </p:grpSp>
      <p:sp>
        <p:nvSpPr>
          <p:cNvPr id="134151" name="Rectangle 7"/>
          <p:cNvSpPr>
            <a:spLocks noGrp="1" noChangeArrowheads="1"/>
          </p:cNvSpPr>
          <p:nvPr>
            <p:ph type="title"/>
          </p:nvPr>
        </p:nvSpPr>
        <p:spPr>
          <a:xfrm>
            <a:off x="381000" y="228600"/>
            <a:ext cx="8393113" cy="646113"/>
          </a:xfrm>
        </p:spPr>
        <p:txBody>
          <a:bodyPr>
            <a:normAutofit fontScale="90000"/>
          </a:bodyPr>
          <a:lstStyle/>
          <a:p>
            <a:pPr>
              <a:defRPr/>
            </a:pPr>
            <a:r>
              <a:rPr lang="en-US" sz="4000" dirty="0"/>
              <a:t>Forefront Security for SharePoint</a:t>
            </a:r>
          </a:p>
        </p:txBody>
      </p:sp>
      <p:pic>
        <p:nvPicPr>
          <p:cNvPr id="24580" name="Picture 5" descr="page"/>
          <p:cNvPicPr>
            <a:picLocks noChangeAspect="1" noChangeArrowheads="1"/>
          </p:cNvPicPr>
          <p:nvPr/>
        </p:nvPicPr>
        <p:blipFill>
          <a:blip r:embed="rId5"/>
          <a:srcRect/>
          <a:stretch>
            <a:fillRect/>
          </a:stretch>
        </p:blipFill>
        <p:spPr bwMode="auto">
          <a:xfrm>
            <a:off x="5562600" y="3962400"/>
            <a:ext cx="382588" cy="457200"/>
          </a:xfrm>
          <a:prstGeom prst="rect">
            <a:avLst/>
          </a:prstGeom>
          <a:noFill/>
          <a:ln w="9525">
            <a:noFill/>
            <a:miter lim="800000"/>
            <a:headEnd/>
            <a:tailEnd/>
          </a:ln>
        </p:spPr>
      </p:pic>
      <p:pic>
        <p:nvPicPr>
          <p:cNvPr id="24581" name="Picture 6" descr="Server SQL database"/>
          <p:cNvPicPr>
            <a:picLocks noChangeAspect="1" noChangeArrowheads="1"/>
          </p:cNvPicPr>
          <p:nvPr/>
        </p:nvPicPr>
        <p:blipFill>
          <a:blip r:embed="rId6"/>
          <a:srcRect/>
          <a:stretch>
            <a:fillRect/>
          </a:stretch>
        </p:blipFill>
        <p:spPr bwMode="auto">
          <a:xfrm>
            <a:off x="1574800" y="1098550"/>
            <a:ext cx="752475" cy="1111250"/>
          </a:xfrm>
          <a:prstGeom prst="rect">
            <a:avLst/>
          </a:prstGeom>
          <a:noFill/>
          <a:ln w="9525">
            <a:noFill/>
            <a:miter lim="800000"/>
            <a:headEnd/>
            <a:tailEnd/>
          </a:ln>
        </p:spPr>
      </p:pic>
      <p:grpSp>
        <p:nvGrpSpPr>
          <p:cNvPr id="4" name="Group 10"/>
          <p:cNvGrpSpPr>
            <a:grpSpLocks/>
          </p:cNvGrpSpPr>
          <p:nvPr/>
        </p:nvGrpSpPr>
        <p:grpSpPr bwMode="auto">
          <a:xfrm>
            <a:off x="6934200" y="4584700"/>
            <a:ext cx="1128713" cy="1054100"/>
            <a:chOff x="4049" y="3272"/>
            <a:chExt cx="711" cy="664"/>
          </a:xfrm>
        </p:grpSpPr>
        <p:pic>
          <p:nvPicPr>
            <p:cNvPr id="24596" name="Picture 7" descr="PC sm"/>
            <p:cNvPicPr>
              <a:picLocks noChangeAspect="1" noChangeArrowheads="1"/>
            </p:cNvPicPr>
            <p:nvPr/>
          </p:nvPicPr>
          <p:blipFill>
            <a:blip r:embed="rId7"/>
            <a:srcRect/>
            <a:stretch>
              <a:fillRect/>
            </a:stretch>
          </p:blipFill>
          <p:spPr bwMode="auto">
            <a:xfrm>
              <a:off x="4273" y="3272"/>
              <a:ext cx="487" cy="480"/>
            </a:xfrm>
            <a:prstGeom prst="rect">
              <a:avLst/>
            </a:prstGeom>
            <a:noFill/>
            <a:ln w="9525">
              <a:noFill/>
              <a:miter lim="800000"/>
              <a:headEnd/>
              <a:tailEnd/>
            </a:ln>
          </p:spPr>
        </p:pic>
        <p:pic>
          <p:nvPicPr>
            <p:cNvPr id="24597" name="Picture 8" descr="PC sm"/>
            <p:cNvPicPr>
              <a:picLocks noChangeAspect="1" noChangeArrowheads="1"/>
            </p:cNvPicPr>
            <p:nvPr/>
          </p:nvPicPr>
          <p:blipFill>
            <a:blip r:embed="rId7"/>
            <a:srcRect/>
            <a:stretch>
              <a:fillRect/>
            </a:stretch>
          </p:blipFill>
          <p:spPr bwMode="auto">
            <a:xfrm>
              <a:off x="4049" y="3272"/>
              <a:ext cx="487" cy="480"/>
            </a:xfrm>
            <a:prstGeom prst="rect">
              <a:avLst/>
            </a:prstGeom>
            <a:noFill/>
            <a:ln w="9525">
              <a:noFill/>
              <a:miter lim="800000"/>
              <a:headEnd/>
              <a:tailEnd/>
            </a:ln>
          </p:spPr>
        </p:pic>
        <p:pic>
          <p:nvPicPr>
            <p:cNvPr id="24598" name="Picture 9" descr="PC sm"/>
            <p:cNvPicPr>
              <a:picLocks noChangeAspect="1" noChangeArrowheads="1"/>
            </p:cNvPicPr>
            <p:nvPr/>
          </p:nvPicPr>
          <p:blipFill>
            <a:blip r:embed="rId8"/>
            <a:srcRect/>
            <a:stretch>
              <a:fillRect/>
            </a:stretch>
          </p:blipFill>
          <p:spPr bwMode="auto">
            <a:xfrm>
              <a:off x="4208" y="3456"/>
              <a:ext cx="489" cy="480"/>
            </a:xfrm>
            <a:prstGeom prst="rect">
              <a:avLst/>
            </a:prstGeom>
            <a:noFill/>
            <a:ln w="9525">
              <a:noFill/>
              <a:miter lim="800000"/>
              <a:headEnd/>
              <a:tailEnd/>
            </a:ln>
          </p:spPr>
        </p:pic>
      </p:grpSp>
      <p:sp>
        <p:nvSpPr>
          <p:cNvPr id="24583" name="Text Box 15"/>
          <p:cNvSpPr txBox="1">
            <a:spLocks noChangeArrowheads="1"/>
          </p:cNvSpPr>
          <p:nvPr/>
        </p:nvSpPr>
        <p:spPr bwMode="auto">
          <a:xfrm>
            <a:off x="2425700" y="1471613"/>
            <a:ext cx="1155700" cy="668337"/>
          </a:xfrm>
          <a:prstGeom prst="rect">
            <a:avLst/>
          </a:prstGeom>
          <a:noFill/>
          <a:ln w="12700" algn="ctr">
            <a:noFill/>
            <a:miter lim="800000"/>
            <a:headEnd/>
            <a:tailEnd/>
          </a:ln>
        </p:spPr>
        <p:txBody>
          <a:bodyPr lIns="91427" tIns="45714" rIns="91427" bIns="45714">
            <a:spAutoFit/>
          </a:bodyPr>
          <a:lstStyle/>
          <a:p>
            <a:pPr eaLnBrk="1" hangingPunct="1">
              <a:lnSpc>
                <a:spcPct val="90000"/>
              </a:lnSpc>
              <a:spcBef>
                <a:spcPct val="50000"/>
              </a:spcBef>
            </a:pPr>
            <a:r>
              <a:rPr lang="en-US" sz="1400"/>
              <a:t>SQL Document  Library</a:t>
            </a:r>
          </a:p>
        </p:txBody>
      </p:sp>
      <p:sp>
        <p:nvSpPr>
          <p:cNvPr id="24584" name="Text Box 17"/>
          <p:cNvSpPr txBox="1">
            <a:spLocks noChangeArrowheads="1"/>
          </p:cNvSpPr>
          <p:nvPr/>
        </p:nvSpPr>
        <p:spPr bwMode="auto">
          <a:xfrm>
            <a:off x="6096000" y="3962400"/>
            <a:ext cx="1109663" cy="284163"/>
          </a:xfrm>
          <a:prstGeom prst="rect">
            <a:avLst/>
          </a:prstGeom>
          <a:noFill/>
          <a:ln w="12700" algn="ctr">
            <a:noFill/>
            <a:miter lim="800000"/>
            <a:headEnd/>
            <a:tailEnd/>
          </a:ln>
        </p:spPr>
        <p:txBody>
          <a:bodyPr lIns="91427" tIns="45714" rIns="91427" bIns="45714">
            <a:spAutoFit/>
          </a:bodyPr>
          <a:lstStyle/>
          <a:p>
            <a:pPr eaLnBrk="1" hangingPunct="1">
              <a:lnSpc>
                <a:spcPct val="90000"/>
              </a:lnSpc>
              <a:spcBef>
                <a:spcPct val="50000"/>
              </a:spcBef>
            </a:pPr>
            <a:r>
              <a:rPr lang="en-US" sz="1400"/>
              <a:t>Document</a:t>
            </a:r>
          </a:p>
        </p:txBody>
      </p:sp>
      <p:sp>
        <p:nvSpPr>
          <p:cNvPr id="24585" name="Text Box 18"/>
          <p:cNvSpPr txBox="1">
            <a:spLocks noChangeArrowheads="1"/>
          </p:cNvSpPr>
          <p:nvPr/>
        </p:nvSpPr>
        <p:spPr bwMode="auto">
          <a:xfrm>
            <a:off x="7974013" y="4572000"/>
            <a:ext cx="974725" cy="284163"/>
          </a:xfrm>
          <a:prstGeom prst="rect">
            <a:avLst/>
          </a:prstGeom>
          <a:noFill/>
          <a:ln w="12700" algn="ctr">
            <a:noFill/>
            <a:miter lim="800000"/>
            <a:headEnd/>
            <a:tailEnd/>
          </a:ln>
        </p:spPr>
        <p:txBody>
          <a:bodyPr lIns="91427" tIns="45714" rIns="91427" bIns="45714">
            <a:spAutoFit/>
          </a:bodyPr>
          <a:lstStyle/>
          <a:p>
            <a:pPr eaLnBrk="1" hangingPunct="1">
              <a:lnSpc>
                <a:spcPct val="90000"/>
              </a:lnSpc>
              <a:spcBef>
                <a:spcPct val="50000"/>
              </a:spcBef>
            </a:pPr>
            <a:r>
              <a:rPr lang="en-US" sz="1400"/>
              <a:t>Users</a:t>
            </a:r>
          </a:p>
        </p:txBody>
      </p:sp>
      <p:pic>
        <p:nvPicPr>
          <p:cNvPr id="24586" name="Picture 19" descr="page"/>
          <p:cNvPicPr>
            <a:picLocks noChangeAspect="1" noChangeArrowheads="1"/>
          </p:cNvPicPr>
          <p:nvPr/>
        </p:nvPicPr>
        <p:blipFill>
          <a:blip r:embed="rId5"/>
          <a:srcRect/>
          <a:stretch>
            <a:fillRect/>
          </a:stretch>
        </p:blipFill>
        <p:spPr bwMode="auto">
          <a:xfrm>
            <a:off x="2819400" y="2362200"/>
            <a:ext cx="382588" cy="457200"/>
          </a:xfrm>
          <a:prstGeom prst="rect">
            <a:avLst/>
          </a:prstGeom>
          <a:noFill/>
          <a:ln w="9525">
            <a:noFill/>
            <a:miter lim="800000"/>
            <a:headEnd/>
            <a:tailEnd/>
          </a:ln>
        </p:spPr>
      </p:pic>
      <p:sp>
        <p:nvSpPr>
          <p:cNvPr id="24587" name="Text Box 20"/>
          <p:cNvSpPr txBox="1">
            <a:spLocks noChangeArrowheads="1"/>
          </p:cNvSpPr>
          <p:nvPr/>
        </p:nvSpPr>
        <p:spPr bwMode="auto">
          <a:xfrm>
            <a:off x="3313113" y="2362200"/>
            <a:ext cx="1109662" cy="284163"/>
          </a:xfrm>
          <a:prstGeom prst="rect">
            <a:avLst/>
          </a:prstGeom>
          <a:noFill/>
          <a:ln w="12700" algn="ctr">
            <a:noFill/>
            <a:miter lim="800000"/>
            <a:headEnd/>
            <a:tailEnd/>
          </a:ln>
        </p:spPr>
        <p:txBody>
          <a:bodyPr lIns="91427" tIns="45714" rIns="91427" bIns="45714">
            <a:spAutoFit/>
          </a:bodyPr>
          <a:lstStyle/>
          <a:p>
            <a:pPr eaLnBrk="1" hangingPunct="1">
              <a:lnSpc>
                <a:spcPct val="90000"/>
              </a:lnSpc>
              <a:spcBef>
                <a:spcPct val="50000"/>
              </a:spcBef>
            </a:pPr>
            <a:r>
              <a:rPr lang="en-US" sz="1400"/>
              <a:t>Document</a:t>
            </a:r>
          </a:p>
        </p:txBody>
      </p:sp>
      <p:pic>
        <p:nvPicPr>
          <p:cNvPr id="24588" name="Picture 11" descr="Portal ang presence screen"/>
          <p:cNvPicPr>
            <a:picLocks noChangeAspect="1" noChangeArrowheads="1"/>
          </p:cNvPicPr>
          <p:nvPr/>
        </p:nvPicPr>
        <p:blipFill>
          <a:blip r:embed="rId9"/>
          <a:srcRect/>
          <a:stretch>
            <a:fillRect/>
          </a:stretch>
        </p:blipFill>
        <p:spPr bwMode="auto">
          <a:xfrm>
            <a:off x="4000500" y="3522663"/>
            <a:ext cx="1006475" cy="744537"/>
          </a:xfrm>
          <a:prstGeom prst="rect">
            <a:avLst/>
          </a:prstGeom>
          <a:noFill/>
          <a:ln w="9525">
            <a:noFill/>
            <a:miter lim="800000"/>
            <a:headEnd/>
            <a:tailEnd/>
          </a:ln>
        </p:spPr>
      </p:pic>
      <p:sp>
        <p:nvSpPr>
          <p:cNvPr id="24589" name="Text Box 16"/>
          <p:cNvSpPr txBox="1">
            <a:spLocks noChangeArrowheads="1"/>
          </p:cNvSpPr>
          <p:nvPr/>
        </p:nvSpPr>
        <p:spPr bwMode="auto">
          <a:xfrm>
            <a:off x="4679950" y="2836863"/>
            <a:ext cx="1154113" cy="476250"/>
          </a:xfrm>
          <a:prstGeom prst="rect">
            <a:avLst/>
          </a:prstGeom>
          <a:noFill/>
          <a:ln w="12700" algn="ctr">
            <a:noFill/>
            <a:miter lim="800000"/>
            <a:headEnd/>
            <a:tailEnd/>
          </a:ln>
        </p:spPr>
        <p:txBody>
          <a:bodyPr lIns="91427" tIns="45714" rIns="91427" bIns="45714">
            <a:spAutoFit/>
          </a:bodyPr>
          <a:lstStyle/>
          <a:p>
            <a:pPr eaLnBrk="1" hangingPunct="1">
              <a:lnSpc>
                <a:spcPct val="90000"/>
              </a:lnSpc>
              <a:spcBef>
                <a:spcPct val="50000"/>
              </a:spcBef>
            </a:pPr>
            <a:r>
              <a:rPr lang="en-US" sz="1400"/>
              <a:t>SharePoint Server</a:t>
            </a:r>
          </a:p>
        </p:txBody>
      </p:sp>
      <p:grpSp>
        <p:nvGrpSpPr>
          <p:cNvPr id="5" name="Group 21"/>
          <p:cNvGrpSpPr>
            <a:grpSpLocks/>
          </p:cNvGrpSpPr>
          <p:nvPr/>
        </p:nvGrpSpPr>
        <p:grpSpPr bwMode="auto">
          <a:xfrm>
            <a:off x="3717925" y="2760663"/>
            <a:ext cx="962025" cy="1111250"/>
            <a:chOff x="2342" y="1739"/>
            <a:chExt cx="606" cy="700"/>
          </a:xfrm>
        </p:grpSpPr>
        <p:pic>
          <p:nvPicPr>
            <p:cNvPr id="24593" name="Picture 15" descr="Server"/>
            <p:cNvPicPr>
              <a:picLocks noChangeAspect="1" noChangeArrowheads="1"/>
            </p:cNvPicPr>
            <p:nvPr/>
          </p:nvPicPr>
          <p:blipFill>
            <a:blip r:embed="rId10"/>
            <a:srcRect/>
            <a:stretch>
              <a:fillRect/>
            </a:stretch>
          </p:blipFill>
          <p:spPr bwMode="auto">
            <a:xfrm>
              <a:off x="2342" y="1739"/>
              <a:ext cx="475" cy="700"/>
            </a:xfrm>
            <a:prstGeom prst="rect">
              <a:avLst/>
            </a:prstGeom>
            <a:noFill/>
            <a:ln w="9525">
              <a:noFill/>
              <a:miter lim="800000"/>
              <a:headEnd/>
              <a:tailEnd/>
            </a:ln>
          </p:spPr>
        </p:pic>
        <p:pic>
          <p:nvPicPr>
            <p:cNvPr id="24594" name="Picture 49" descr="Orange Shield v2.png"/>
            <p:cNvPicPr>
              <a:picLocks noChangeAspect="1"/>
            </p:cNvPicPr>
            <p:nvPr/>
          </p:nvPicPr>
          <p:blipFill>
            <a:blip r:embed="rId11"/>
            <a:srcRect/>
            <a:stretch>
              <a:fillRect/>
            </a:stretch>
          </p:blipFill>
          <p:spPr bwMode="auto">
            <a:xfrm>
              <a:off x="2486" y="1787"/>
              <a:ext cx="462" cy="528"/>
            </a:xfrm>
            <a:prstGeom prst="rect">
              <a:avLst/>
            </a:prstGeom>
            <a:noFill/>
            <a:ln w="9525">
              <a:noFill/>
              <a:miter lim="800000"/>
              <a:headEnd/>
              <a:tailEnd/>
            </a:ln>
          </p:spPr>
        </p:pic>
        <p:pic>
          <p:nvPicPr>
            <p:cNvPr id="24595" name="Picture 45" descr="Forefront_bL.png"/>
            <p:cNvPicPr>
              <a:picLocks noChangeAspect="1"/>
            </p:cNvPicPr>
            <p:nvPr/>
          </p:nvPicPr>
          <p:blipFill>
            <a:blip r:embed="rId12"/>
            <a:srcRect/>
            <a:stretch>
              <a:fillRect/>
            </a:stretch>
          </p:blipFill>
          <p:spPr bwMode="auto">
            <a:xfrm>
              <a:off x="2582" y="1999"/>
              <a:ext cx="288" cy="76"/>
            </a:xfrm>
            <a:prstGeom prst="rect">
              <a:avLst/>
            </a:prstGeom>
            <a:noFill/>
            <a:ln w="9525">
              <a:noFill/>
              <a:miter lim="800000"/>
              <a:headEnd/>
              <a:tailEnd/>
            </a:ln>
          </p:spPr>
        </p:pic>
      </p:grpSp>
      <p:sp>
        <p:nvSpPr>
          <p:cNvPr id="24591" name="Rectangle 25"/>
          <p:cNvSpPr>
            <a:spLocks noChangeArrowheads="1"/>
          </p:cNvSpPr>
          <p:nvPr/>
        </p:nvSpPr>
        <p:spPr bwMode="auto">
          <a:xfrm>
            <a:off x="4229100" y="1190625"/>
            <a:ext cx="4657725" cy="1323975"/>
          </a:xfrm>
          <a:prstGeom prst="rect">
            <a:avLst/>
          </a:prstGeom>
          <a:noFill/>
          <a:ln w="9525">
            <a:noFill/>
            <a:miter lim="800000"/>
            <a:headEnd/>
            <a:tailEnd/>
          </a:ln>
        </p:spPr>
        <p:txBody>
          <a:bodyPr/>
          <a:lstStyle/>
          <a:p>
            <a:pPr eaLnBrk="1" hangingPunct="1">
              <a:lnSpc>
                <a:spcPct val="90000"/>
              </a:lnSpc>
              <a:spcBef>
                <a:spcPct val="20000"/>
              </a:spcBef>
              <a:buClr>
                <a:srgbClr val="FD4703"/>
              </a:buClr>
              <a:buFont typeface="Wingdings" pitchFamily="2" charset="2"/>
              <a:buNone/>
            </a:pPr>
            <a:r>
              <a:rPr lang="en-US" sz="1500" b="1"/>
              <a:t>Virus Protection for Document Libraries</a:t>
            </a:r>
          </a:p>
          <a:p>
            <a:pPr marL="228600" lvl="1" indent="-227013" eaLnBrk="1" hangingPunct="1">
              <a:lnSpc>
                <a:spcPct val="90000"/>
              </a:lnSpc>
              <a:spcBef>
                <a:spcPct val="20000"/>
              </a:spcBef>
              <a:buClr>
                <a:srgbClr val="FD4703"/>
              </a:buClr>
              <a:buFont typeface="Helvetica CE" pitchFamily="1" charset="-18"/>
              <a:buChar char="-"/>
            </a:pPr>
            <a:r>
              <a:rPr lang="en-US" sz="1500"/>
              <a:t>Real-time scanning of documents uploaded</a:t>
            </a:r>
            <a:br>
              <a:rPr lang="en-US" sz="1500"/>
            </a:br>
            <a:r>
              <a:rPr lang="en-US" sz="1500"/>
              <a:t>and downloaded from document library</a:t>
            </a:r>
          </a:p>
          <a:p>
            <a:pPr marL="228600" lvl="1" indent="-227013" eaLnBrk="1" hangingPunct="1">
              <a:lnSpc>
                <a:spcPct val="90000"/>
              </a:lnSpc>
              <a:spcBef>
                <a:spcPct val="20000"/>
              </a:spcBef>
              <a:buClr>
                <a:srgbClr val="FD4703"/>
              </a:buClr>
              <a:buFont typeface="Helvetica CE" pitchFamily="1" charset="-18"/>
              <a:buChar char="-"/>
            </a:pPr>
            <a:r>
              <a:rPr lang="en-US" sz="1500"/>
              <a:t>Manual and scheduled scanning of </a:t>
            </a:r>
            <a:br>
              <a:rPr lang="en-US" sz="1500"/>
            </a:br>
            <a:r>
              <a:rPr lang="en-US" sz="1500"/>
              <a:t>document library</a:t>
            </a:r>
            <a:r>
              <a:rPr lang="en-US" sz="1600"/>
              <a:t> </a:t>
            </a:r>
          </a:p>
          <a:p>
            <a:pPr marL="228600" lvl="1" indent="-227013" eaLnBrk="1" hangingPunct="1">
              <a:lnSpc>
                <a:spcPct val="90000"/>
              </a:lnSpc>
              <a:spcBef>
                <a:spcPct val="20000"/>
              </a:spcBef>
              <a:buClr>
                <a:srgbClr val="FD4703"/>
              </a:buClr>
              <a:buFont typeface="Helvetica CE" pitchFamily="1" charset="-18"/>
              <a:buNone/>
            </a:pPr>
            <a:endParaRPr lang="en-US" sz="1600"/>
          </a:p>
        </p:txBody>
      </p:sp>
      <p:sp>
        <p:nvSpPr>
          <p:cNvPr id="24592" name="Rectangle 26"/>
          <p:cNvSpPr>
            <a:spLocks noChangeArrowheads="1"/>
          </p:cNvSpPr>
          <p:nvPr/>
        </p:nvSpPr>
        <p:spPr bwMode="auto">
          <a:xfrm>
            <a:off x="552450" y="4229100"/>
            <a:ext cx="3695700" cy="1647825"/>
          </a:xfrm>
          <a:prstGeom prst="rect">
            <a:avLst/>
          </a:prstGeom>
          <a:noFill/>
          <a:ln w="9525">
            <a:noFill/>
            <a:miter lim="800000"/>
            <a:headEnd/>
            <a:tailEnd/>
          </a:ln>
        </p:spPr>
        <p:txBody>
          <a:bodyPr/>
          <a:lstStyle/>
          <a:p>
            <a:pPr eaLnBrk="1" hangingPunct="1">
              <a:lnSpc>
                <a:spcPct val="90000"/>
              </a:lnSpc>
              <a:spcBef>
                <a:spcPct val="20000"/>
              </a:spcBef>
              <a:buClr>
                <a:srgbClr val="FD4703"/>
              </a:buClr>
              <a:buFont typeface="Wingdings" pitchFamily="2" charset="2"/>
              <a:buNone/>
            </a:pPr>
            <a:r>
              <a:rPr lang="en-US" sz="1500" b="1"/>
              <a:t>Content Policy Enforcement</a:t>
            </a:r>
          </a:p>
          <a:p>
            <a:pPr marL="228600" lvl="1" indent="-227013" eaLnBrk="1" hangingPunct="1">
              <a:lnSpc>
                <a:spcPct val="90000"/>
              </a:lnSpc>
              <a:spcBef>
                <a:spcPct val="20000"/>
              </a:spcBef>
              <a:buClr>
                <a:srgbClr val="FD4703"/>
              </a:buClr>
              <a:buFont typeface="Helvetica CE" pitchFamily="1" charset="-18"/>
              <a:buChar char="-"/>
            </a:pPr>
            <a:r>
              <a:rPr lang="en-US" sz="1500"/>
              <a:t>File filtering to block documents from</a:t>
            </a:r>
            <a:br>
              <a:rPr lang="en-US" sz="1500"/>
            </a:br>
            <a:r>
              <a:rPr lang="en-US" sz="1500"/>
              <a:t>being posted based on name match, </a:t>
            </a:r>
            <a:br>
              <a:rPr lang="en-US" sz="1500"/>
            </a:br>
            <a:r>
              <a:rPr lang="en-US" sz="1500"/>
              <a:t>file type or file extension</a:t>
            </a:r>
          </a:p>
          <a:p>
            <a:pPr marL="228600" lvl="1" indent="-227013" eaLnBrk="1" hangingPunct="1">
              <a:lnSpc>
                <a:spcPct val="90000"/>
              </a:lnSpc>
              <a:spcBef>
                <a:spcPct val="20000"/>
              </a:spcBef>
              <a:buClr>
                <a:srgbClr val="FD4703"/>
              </a:buClr>
              <a:buFont typeface="Helvetica CE" pitchFamily="1" charset="-18"/>
              <a:buChar char="-"/>
            </a:pPr>
            <a:r>
              <a:rPr lang="en-US" sz="1500"/>
              <a:t>Content filtering by keywords within</a:t>
            </a:r>
            <a:br>
              <a:rPr lang="en-US" sz="1500"/>
            </a:br>
            <a:r>
              <a:rPr lang="en-US" sz="1500"/>
              <a:t>documents for inappropriate words </a:t>
            </a:r>
            <a:br>
              <a:rPr lang="en-US" sz="1500"/>
            </a:br>
            <a:r>
              <a:rPr lang="en-US" sz="1500"/>
              <a:t>and phrases</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a:lnSpc>
                <a:spcPct val="90000"/>
              </a:lnSpc>
            </a:pPr>
            <a:endParaRPr lang="en-GB" sz="2400" b="1"/>
          </a:p>
        </p:txBody>
      </p:sp>
      <p:sp>
        <p:nvSpPr>
          <p:cNvPr id="22531" name="Rectangle 3"/>
          <p:cNvSpPr>
            <a:spLocks noGrp="1" noChangeArrowheads="1"/>
          </p:cNvSpPr>
          <p:nvPr>
            <p:ph type="title"/>
          </p:nvPr>
        </p:nvSpPr>
        <p:spPr/>
        <p:txBody>
          <a:bodyPr/>
          <a:lstStyle/>
          <a:p>
            <a:pPr eaLnBrk="1" hangingPunct="1">
              <a:defRPr/>
            </a:pPr>
            <a:r>
              <a:rPr lang="en-US" smtClean="0"/>
              <a:t>Content Policy Enforcement</a:t>
            </a:r>
          </a:p>
        </p:txBody>
      </p:sp>
      <p:sp>
        <p:nvSpPr>
          <p:cNvPr id="22532" name="Rectangle 19"/>
          <p:cNvSpPr>
            <a:spLocks noGrp="1" noChangeArrowheads="1"/>
          </p:cNvSpPr>
          <p:nvPr>
            <p:ph sz="quarter" idx="1"/>
          </p:nvPr>
        </p:nvSpPr>
        <p:spPr/>
        <p:txBody>
          <a:bodyPr/>
          <a:lstStyle/>
          <a:p>
            <a:pPr eaLnBrk="1" hangingPunct="1">
              <a:defRPr/>
            </a:pPr>
            <a:endParaRPr lang="en-US" sz="1800" smtClean="0"/>
          </a:p>
        </p:txBody>
      </p:sp>
      <p:sp>
        <p:nvSpPr>
          <p:cNvPr id="22533" name="Rectangle 20"/>
          <p:cNvSpPr>
            <a:spLocks noGrp="1" noChangeArrowheads="1"/>
          </p:cNvSpPr>
          <p:nvPr>
            <p:ph sz="quarter" idx="2"/>
          </p:nvPr>
        </p:nvSpPr>
        <p:spPr/>
        <p:txBody>
          <a:bodyPr/>
          <a:lstStyle/>
          <a:p>
            <a:pPr eaLnBrk="1" hangingPunct="1">
              <a:defRPr/>
            </a:pPr>
            <a:endParaRPr lang="en-US" sz="1800" smtClean="0"/>
          </a:p>
        </p:txBody>
      </p:sp>
      <p:sp>
        <p:nvSpPr>
          <p:cNvPr id="22534" name="Rectangle 21"/>
          <p:cNvSpPr>
            <a:spLocks noGrp="1" noChangeArrowheads="1"/>
          </p:cNvSpPr>
          <p:nvPr>
            <p:ph type="body" sz="half" idx="3"/>
          </p:nvPr>
        </p:nvSpPr>
        <p:spPr>
          <a:xfrm>
            <a:off x="381000" y="5486400"/>
            <a:ext cx="8388350" cy="609600"/>
          </a:xfrm>
        </p:spPr>
        <p:txBody>
          <a:bodyPr>
            <a:normAutofit fontScale="92500" lnSpcReduction="20000"/>
          </a:bodyPr>
          <a:lstStyle/>
          <a:p>
            <a:pPr eaLnBrk="1" hangingPunct="1">
              <a:defRPr/>
            </a:pPr>
            <a:r>
              <a:rPr lang="en-US" sz="2000" smtClean="0"/>
              <a:t>Ability to quarantine based on type of messages through use of customizable filters</a:t>
            </a:r>
          </a:p>
        </p:txBody>
      </p:sp>
      <p:grpSp>
        <p:nvGrpSpPr>
          <p:cNvPr id="2" name="Group 8"/>
          <p:cNvGrpSpPr>
            <a:grpSpLocks/>
          </p:cNvGrpSpPr>
          <p:nvPr/>
        </p:nvGrpSpPr>
        <p:grpSpPr bwMode="auto">
          <a:xfrm>
            <a:off x="2819400" y="3405188"/>
            <a:ext cx="1644650" cy="1831975"/>
            <a:chOff x="1122" y="2145"/>
            <a:chExt cx="1036" cy="1154"/>
          </a:xfrm>
        </p:grpSpPr>
        <p:sp>
          <p:nvSpPr>
            <p:cNvPr id="338953" name="AutoShape 9"/>
            <p:cNvSpPr>
              <a:spLocks noChangeAspect="1" noChangeArrowheads="1"/>
            </p:cNvSpPr>
            <p:nvPr/>
          </p:nvSpPr>
          <p:spPr bwMode="auto">
            <a:xfrm>
              <a:off x="1122" y="2145"/>
              <a:ext cx="1036" cy="1154"/>
            </a:xfrm>
            <a:prstGeom prst="roundRect">
              <a:avLst>
                <a:gd name="adj" fmla="val 4167"/>
              </a:avLst>
            </a:prstGeom>
            <a:gradFill rotWithShape="1">
              <a:gsLst>
                <a:gs pos="0">
                  <a:srgbClr val="ADE2A1"/>
                </a:gs>
                <a:gs pos="100000">
                  <a:srgbClr val="E8F6E4"/>
                </a:gs>
              </a:gsLst>
              <a:lin ang="2700000" scaled="1"/>
            </a:gradFill>
            <a:ln w="9525" algn="ctr">
              <a:solidFill>
                <a:srgbClr val="4D4D4D"/>
              </a:solidFill>
              <a:round/>
              <a:headEnd/>
              <a:tailEnd/>
            </a:ln>
            <a:effectLst>
              <a:outerShdw dist="35921" dir="2700000" algn="ctr" rotWithShape="0">
                <a:srgbClr val="AFAFAF"/>
              </a:outerShdw>
            </a:effectLst>
          </p:spPr>
          <p:txBody>
            <a:bodyPr wrap="none" anchor="b" anchorCtr="1"/>
            <a:lstStyle/>
            <a:p>
              <a:pPr algn="ctr">
                <a:defRPr/>
              </a:pPr>
              <a:r>
                <a:rPr lang="en-US" sz="1600" b="1">
                  <a:solidFill>
                    <a:srgbClr val="000000"/>
                  </a:solidFill>
                  <a:latin typeface="Arial Narrow" pitchFamily="34" charset="0"/>
                  <a:cs typeface="Arial" charset="0"/>
                </a:rPr>
                <a:t>Body Content</a:t>
              </a:r>
            </a:p>
          </p:txBody>
        </p:sp>
        <p:pic>
          <p:nvPicPr>
            <p:cNvPr id="22544" name="Picture 10" descr="Tasks"/>
            <p:cNvPicPr>
              <a:picLocks noChangeAspect="1" noChangeArrowheads="1"/>
            </p:cNvPicPr>
            <p:nvPr/>
          </p:nvPicPr>
          <p:blipFill>
            <a:blip r:embed="rId3"/>
            <a:srcRect/>
            <a:stretch>
              <a:fillRect/>
            </a:stretch>
          </p:blipFill>
          <p:spPr bwMode="auto">
            <a:xfrm>
              <a:off x="1353" y="2188"/>
              <a:ext cx="616" cy="924"/>
            </a:xfrm>
            <a:prstGeom prst="rect">
              <a:avLst/>
            </a:prstGeom>
            <a:noFill/>
            <a:ln w="9525">
              <a:noFill/>
              <a:miter lim="800000"/>
              <a:headEnd/>
              <a:tailEnd/>
            </a:ln>
          </p:spPr>
        </p:pic>
      </p:grpSp>
      <p:grpSp>
        <p:nvGrpSpPr>
          <p:cNvPr id="3" name="Group 11"/>
          <p:cNvGrpSpPr>
            <a:grpSpLocks/>
          </p:cNvGrpSpPr>
          <p:nvPr/>
        </p:nvGrpSpPr>
        <p:grpSpPr bwMode="auto">
          <a:xfrm>
            <a:off x="4703763" y="3408363"/>
            <a:ext cx="1655762" cy="1831975"/>
            <a:chOff x="2447" y="2948"/>
            <a:chExt cx="1043" cy="1154"/>
          </a:xfrm>
        </p:grpSpPr>
        <p:sp>
          <p:nvSpPr>
            <p:cNvPr id="338956" name="AutoShape 12"/>
            <p:cNvSpPr>
              <a:spLocks noChangeAspect="1" noChangeArrowheads="1"/>
            </p:cNvSpPr>
            <p:nvPr/>
          </p:nvSpPr>
          <p:spPr bwMode="auto">
            <a:xfrm>
              <a:off x="2447" y="2948"/>
              <a:ext cx="1036" cy="1154"/>
            </a:xfrm>
            <a:prstGeom prst="roundRect">
              <a:avLst>
                <a:gd name="adj" fmla="val 4167"/>
              </a:avLst>
            </a:prstGeom>
            <a:gradFill rotWithShape="1">
              <a:gsLst>
                <a:gs pos="0">
                  <a:srgbClr val="ADE2A1"/>
                </a:gs>
                <a:gs pos="100000">
                  <a:srgbClr val="E8F6E4"/>
                </a:gs>
              </a:gsLst>
              <a:lin ang="2700000" scaled="1"/>
            </a:gradFill>
            <a:ln w="9525" algn="ctr">
              <a:solidFill>
                <a:srgbClr val="4D4D4D"/>
              </a:solidFill>
              <a:round/>
              <a:headEnd/>
              <a:tailEnd/>
            </a:ln>
            <a:effectLst>
              <a:outerShdw dist="35921" dir="2700000" algn="ctr" rotWithShape="0">
                <a:srgbClr val="AFAFAF"/>
              </a:outerShdw>
            </a:effectLst>
          </p:spPr>
          <p:txBody>
            <a:bodyPr wrap="none" anchor="b" anchorCtr="1"/>
            <a:lstStyle/>
            <a:p>
              <a:pPr algn="ctr">
                <a:defRPr/>
              </a:pPr>
              <a:r>
                <a:rPr lang="en-US" sz="1600" b="1">
                  <a:solidFill>
                    <a:srgbClr val="000000"/>
                  </a:solidFill>
                  <a:latin typeface="Arial Narrow" pitchFamily="34" charset="0"/>
                  <a:cs typeface="Arial" charset="0"/>
                </a:rPr>
                <a:t>File name, type</a:t>
              </a:r>
            </a:p>
          </p:txBody>
        </p:sp>
        <p:pic>
          <p:nvPicPr>
            <p:cNvPr id="22540" name="Picture 13"/>
            <p:cNvPicPr>
              <a:picLocks noChangeAspect="1" noChangeArrowheads="1"/>
            </p:cNvPicPr>
            <p:nvPr/>
          </p:nvPicPr>
          <p:blipFill>
            <a:blip r:embed="rId4">
              <a:clrChange>
                <a:clrFrom>
                  <a:srgbClr val="FF0080"/>
                </a:clrFrom>
                <a:clrTo>
                  <a:srgbClr val="FF0080">
                    <a:alpha val="0"/>
                  </a:srgbClr>
                </a:clrTo>
              </a:clrChange>
            </a:blip>
            <a:srcRect/>
            <a:stretch>
              <a:fillRect/>
            </a:stretch>
          </p:blipFill>
          <p:spPr bwMode="auto">
            <a:xfrm>
              <a:off x="2622" y="3423"/>
              <a:ext cx="577" cy="567"/>
            </a:xfrm>
            <a:prstGeom prst="rect">
              <a:avLst/>
            </a:prstGeom>
            <a:noFill/>
            <a:ln w="9525">
              <a:noFill/>
              <a:miter lim="800000"/>
              <a:headEnd/>
              <a:tailEnd/>
            </a:ln>
          </p:spPr>
        </p:pic>
        <p:pic>
          <p:nvPicPr>
            <p:cNvPr id="22541" name="Picture 14"/>
            <p:cNvPicPr>
              <a:picLocks noChangeAspect="1" noChangeArrowheads="1"/>
            </p:cNvPicPr>
            <p:nvPr/>
          </p:nvPicPr>
          <p:blipFill>
            <a:blip r:embed="rId5">
              <a:clrChange>
                <a:clrFrom>
                  <a:srgbClr val="FF00FF"/>
                </a:clrFrom>
                <a:clrTo>
                  <a:srgbClr val="FF00FF">
                    <a:alpha val="0"/>
                  </a:srgbClr>
                </a:clrTo>
              </a:clrChange>
            </a:blip>
            <a:srcRect/>
            <a:stretch>
              <a:fillRect/>
            </a:stretch>
          </p:blipFill>
          <p:spPr bwMode="auto">
            <a:xfrm>
              <a:off x="2454" y="3005"/>
              <a:ext cx="543" cy="569"/>
            </a:xfrm>
            <a:prstGeom prst="rect">
              <a:avLst/>
            </a:prstGeom>
            <a:noFill/>
            <a:ln w="9525">
              <a:noFill/>
              <a:miter lim="800000"/>
              <a:headEnd/>
              <a:tailEnd/>
            </a:ln>
          </p:spPr>
        </p:pic>
        <p:pic>
          <p:nvPicPr>
            <p:cNvPr id="22542" name="Picture 15"/>
            <p:cNvPicPr>
              <a:picLocks noChangeAspect="1" noChangeArrowheads="1"/>
            </p:cNvPicPr>
            <p:nvPr/>
          </p:nvPicPr>
          <p:blipFill>
            <a:blip r:embed="rId6">
              <a:clrChange>
                <a:clrFrom>
                  <a:srgbClr val="FF0080"/>
                </a:clrFrom>
                <a:clrTo>
                  <a:srgbClr val="FF0080">
                    <a:alpha val="0"/>
                  </a:srgbClr>
                </a:clrTo>
              </a:clrChange>
            </a:blip>
            <a:srcRect/>
            <a:stretch>
              <a:fillRect/>
            </a:stretch>
          </p:blipFill>
          <p:spPr bwMode="auto">
            <a:xfrm>
              <a:off x="2897" y="2987"/>
              <a:ext cx="593" cy="568"/>
            </a:xfrm>
            <a:prstGeom prst="rect">
              <a:avLst/>
            </a:prstGeom>
            <a:noFill/>
            <a:ln w="9525">
              <a:noFill/>
              <a:miter lim="800000"/>
              <a:headEnd/>
              <a:tailEnd/>
            </a:ln>
          </p:spPr>
        </p:pic>
      </p:grpSp>
      <p:sp>
        <p:nvSpPr>
          <p:cNvPr id="338960" name="AutoShape 16"/>
          <p:cNvSpPr>
            <a:spLocks noChangeArrowheads="1"/>
          </p:cNvSpPr>
          <p:nvPr/>
        </p:nvSpPr>
        <p:spPr bwMode="auto">
          <a:xfrm>
            <a:off x="409575" y="1285875"/>
            <a:ext cx="8437563" cy="1306513"/>
          </a:xfrm>
          <a:prstGeom prst="roundRect">
            <a:avLst>
              <a:gd name="adj" fmla="val 8245"/>
            </a:avLst>
          </a:prstGeom>
          <a:gradFill rotWithShape="1">
            <a:gsLst>
              <a:gs pos="0">
                <a:srgbClr val="D5D69C"/>
              </a:gs>
              <a:gs pos="100000">
                <a:srgbClr val="EEEFD7"/>
              </a:gs>
            </a:gsLst>
            <a:lin ang="2700000" scaled="1"/>
          </a:gradFill>
          <a:ln w="9525" algn="ctr">
            <a:solidFill>
              <a:srgbClr val="4D4D4D"/>
            </a:solidFill>
            <a:round/>
            <a:headEnd/>
            <a:tailEnd/>
          </a:ln>
          <a:effectLst>
            <a:outerShdw dist="35921" dir="2700000" algn="ctr" rotWithShape="0">
              <a:srgbClr val="AFAFAF"/>
            </a:outerShdw>
          </a:effectLst>
        </p:spPr>
        <p:txBody>
          <a:bodyPr anchor="ctr"/>
          <a:lstStyle/>
          <a:p>
            <a:pPr algn="ctr">
              <a:defRPr/>
            </a:pPr>
            <a:r>
              <a:rPr lang="en-US" sz="3200" b="1">
                <a:solidFill>
                  <a:srgbClr val="000000"/>
                </a:solidFill>
                <a:cs typeface="Arial" charset="0"/>
              </a:rPr>
              <a:t>Filters body content for inappropriate keywords or phrases</a:t>
            </a:r>
          </a:p>
        </p:txBody>
      </p:sp>
      <p:sp>
        <p:nvSpPr>
          <p:cNvPr id="338961" name="AutoShape 17"/>
          <p:cNvSpPr>
            <a:spLocks noChangeArrowheads="1"/>
          </p:cNvSpPr>
          <p:nvPr/>
        </p:nvSpPr>
        <p:spPr bwMode="auto">
          <a:xfrm>
            <a:off x="409575" y="1287463"/>
            <a:ext cx="8437563" cy="1306512"/>
          </a:xfrm>
          <a:prstGeom prst="roundRect">
            <a:avLst>
              <a:gd name="adj" fmla="val 8245"/>
            </a:avLst>
          </a:prstGeom>
          <a:gradFill rotWithShape="1">
            <a:gsLst>
              <a:gs pos="0">
                <a:srgbClr val="D5D69C"/>
              </a:gs>
              <a:gs pos="100000">
                <a:srgbClr val="EEEFD7"/>
              </a:gs>
            </a:gsLst>
            <a:lin ang="2700000" scaled="1"/>
          </a:gradFill>
          <a:ln w="9525" algn="ctr">
            <a:solidFill>
              <a:srgbClr val="4D4D4D"/>
            </a:solidFill>
            <a:round/>
            <a:headEnd/>
            <a:tailEnd/>
          </a:ln>
          <a:effectLst>
            <a:outerShdw dist="35921" dir="2700000" algn="ctr" rotWithShape="0">
              <a:srgbClr val="AFAFAF"/>
            </a:outerShdw>
          </a:effectLst>
        </p:spPr>
        <p:txBody>
          <a:bodyPr anchor="ctr"/>
          <a:lstStyle/>
          <a:p>
            <a:pPr algn="ctr">
              <a:defRPr/>
            </a:pPr>
            <a:r>
              <a:rPr lang="en-US" sz="3200" b="1">
                <a:solidFill>
                  <a:srgbClr val="000000"/>
                </a:solidFill>
                <a:cs typeface="Arial" charset="0"/>
              </a:rPr>
              <a:t>Filters documents based on name match, wild card, file type or file extension</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38960"/>
                                        </p:tgtEl>
                                        <p:attrNameLst>
                                          <p:attrName>style.visibility</p:attrName>
                                        </p:attrNameLst>
                                      </p:cBhvr>
                                      <p:to>
                                        <p:strVal val="visible"/>
                                      </p:to>
                                    </p:set>
                                    <p:animEffect transition="in" filter="slide(fromLeft)">
                                      <p:cBhvr>
                                        <p:cTn id="7" dur="500"/>
                                        <p:tgtEl>
                                          <p:spTgt spid="33896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xit" presetSubtype="2" fill="hold" grpId="1" nodeType="clickEffect">
                                  <p:stCondLst>
                                    <p:cond delay="0"/>
                                  </p:stCondLst>
                                  <p:childTnLst>
                                    <p:animEffect transition="out" filter="slide(fromRight)">
                                      <p:cBhvr>
                                        <p:cTn id="15" dur="500"/>
                                        <p:tgtEl>
                                          <p:spTgt spid="338960"/>
                                        </p:tgtEl>
                                      </p:cBhvr>
                                    </p:animEffect>
                                    <p:set>
                                      <p:cBhvr>
                                        <p:cTn id="16" dur="1" fill="hold">
                                          <p:stCondLst>
                                            <p:cond delay="499"/>
                                          </p:stCondLst>
                                        </p:cTn>
                                        <p:tgtEl>
                                          <p:spTgt spid="338960"/>
                                        </p:tgtEl>
                                        <p:attrNameLst>
                                          <p:attrName>style.visibility</p:attrName>
                                        </p:attrNameLst>
                                      </p:cBhvr>
                                      <p:to>
                                        <p:strVal val="hidden"/>
                                      </p:to>
                                    </p:set>
                                  </p:childTnLst>
                                </p:cTn>
                              </p:par>
                              <p:par>
                                <p:cTn id="17" presetID="12" presetClass="entr" presetSubtype="8" fill="hold" grpId="0" nodeType="withEffect">
                                  <p:stCondLst>
                                    <p:cond delay="0"/>
                                  </p:stCondLst>
                                  <p:childTnLst>
                                    <p:set>
                                      <p:cBhvr>
                                        <p:cTn id="18" dur="1" fill="hold">
                                          <p:stCondLst>
                                            <p:cond delay="0"/>
                                          </p:stCondLst>
                                        </p:cTn>
                                        <p:tgtEl>
                                          <p:spTgt spid="338961"/>
                                        </p:tgtEl>
                                        <p:attrNameLst>
                                          <p:attrName>style.visibility</p:attrName>
                                        </p:attrNameLst>
                                      </p:cBhvr>
                                      <p:to>
                                        <p:strVal val="visible"/>
                                      </p:to>
                                    </p:set>
                                    <p:animEffect transition="in" filter="slide(fromLeft)">
                                      <p:cBhvr>
                                        <p:cTn id="19" dur="500"/>
                                        <p:tgtEl>
                                          <p:spTgt spid="33896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xit" presetSubtype="2" fill="hold" grpId="1" nodeType="clickEffect">
                                  <p:stCondLst>
                                    <p:cond delay="0"/>
                                  </p:stCondLst>
                                  <p:childTnLst>
                                    <p:animEffect transition="out" filter="slide(fromRight)">
                                      <p:cBhvr>
                                        <p:cTn id="27" dur="500"/>
                                        <p:tgtEl>
                                          <p:spTgt spid="338961"/>
                                        </p:tgtEl>
                                      </p:cBhvr>
                                    </p:animEffect>
                                    <p:set>
                                      <p:cBhvr>
                                        <p:cTn id="28" dur="1" fill="hold">
                                          <p:stCondLst>
                                            <p:cond delay="499"/>
                                          </p:stCondLst>
                                        </p:cTn>
                                        <p:tgtEl>
                                          <p:spTgt spid="3389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60" grpId="0" animBg="1"/>
      <p:bldP spid="338960" grpId="1" animBg="1"/>
      <p:bldP spid="338961" grpId="0" animBg="1"/>
      <p:bldP spid="33896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 descr="enterprise blue"/>
          <p:cNvPicPr>
            <a:picLocks noChangeAspect="1" noChangeArrowheads="1"/>
          </p:cNvPicPr>
          <p:nvPr/>
        </p:nvPicPr>
        <p:blipFill>
          <a:blip r:embed="rId3"/>
          <a:srcRect/>
          <a:stretch>
            <a:fillRect/>
          </a:stretch>
        </p:blipFill>
        <p:spPr bwMode="auto">
          <a:xfrm>
            <a:off x="7839075" y="990600"/>
            <a:ext cx="1304925" cy="1957388"/>
          </a:xfrm>
          <a:prstGeom prst="rect">
            <a:avLst/>
          </a:prstGeom>
          <a:noFill/>
          <a:ln w="9525">
            <a:noFill/>
            <a:miter lim="800000"/>
            <a:headEnd/>
            <a:tailEnd/>
          </a:ln>
        </p:spPr>
      </p:pic>
      <p:sp>
        <p:nvSpPr>
          <p:cNvPr id="20483" name="Line 40"/>
          <p:cNvSpPr>
            <a:spLocks noChangeShapeType="1"/>
          </p:cNvSpPr>
          <p:nvPr/>
        </p:nvSpPr>
        <p:spPr bwMode="auto">
          <a:xfrm>
            <a:off x="1447800" y="2743200"/>
            <a:ext cx="2438400" cy="0"/>
          </a:xfrm>
          <a:prstGeom prst="line">
            <a:avLst/>
          </a:prstGeom>
          <a:noFill/>
          <a:ln w="38100" cap="rnd">
            <a:solidFill>
              <a:schemeClr val="hlink"/>
            </a:solidFill>
            <a:prstDash val="sysDot"/>
            <a:round/>
            <a:headEnd/>
            <a:tailEnd type="triangle" w="med" len="med"/>
          </a:ln>
        </p:spPr>
        <p:txBody>
          <a:bodyPr/>
          <a:lstStyle/>
          <a:p>
            <a:endParaRPr lang="en-US"/>
          </a:p>
        </p:txBody>
      </p:sp>
      <p:sp>
        <p:nvSpPr>
          <p:cNvPr id="20484" name="Line 37"/>
          <p:cNvSpPr>
            <a:spLocks noChangeShapeType="1"/>
          </p:cNvSpPr>
          <p:nvPr/>
        </p:nvSpPr>
        <p:spPr bwMode="auto">
          <a:xfrm>
            <a:off x="1371600" y="2590800"/>
            <a:ext cx="2438400" cy="0"/>
          </a:xfrm>
          <a:prstGeom prst="line">
            <a:avLst/>
          </a:prstGeom>
          <a:noFill/>
          <a:ln w="38100" cap="rnd">
            <a:solidFill>
              <a:schemeClr val="tx1"/>
            </a:solidFill>
            <a:prstDash val="sysDot"/>
            <a:round/>
            <a:headEnd type="triangle" w="med" len="med"/>
            <a:tailEnd/>
          </a:ln>
        </p:spPr>
        <p:txBody>
          <a:bodyPr/>
          <a:lstStyle/>
          <a:p>
            <a:endParaRPr lang="en-US"/>
          </a:p>
        </p:txBody>
      </p:sp>
      <p:sp>
        <p:nvSpPr>
          <p:cNvPr id="19461" name="Rectangle 4"/>
          <p:cNvSpPr>
            <a:spLocks noGrp="1" noChangeArrowheads="1"/>
          </p:cNvSpPr>
          <p:nvPr>
            <p:ph type="title"/>
          </p:nvPr>
        </p:nvSpPr>
        <p:spPr>
          <a:xfrm>
            <a:off x="381000" y="228600"/>
            <a:ext cx="8393113" cy="476250"/>
          </a:xfrm>
        </p:spPr>
        <p:txBody>
          <a:bodyPr>
            <a:normAutofit fontScale="90000"/>
          </a:bodyPr>
          <a:lstStyle/>
          <a:p>
            <a:pPr eaLnBrk="1" hangingPunct="1">
              <a:defRPr/>
            </a:pPr>
            <a:r>
              <a:rPr lang="en-US" smtClean="0"/>
              <a:t>Automated Signature Updating</a:t>
            </a:r>
          </a:p>
        </p:txBody>
      </p:sp>
      <p:pic>
        <p:nvPicPr>
          <p:cNvPr id="20486" name="Picture 10" descr="gears 3 overlapped"/>
          <p:cNvPicPr>
            <a:picLocks noChangeAspect="1" noChangeArrowheads="1"/>
          </p:cNvPicPr>
          <p:nvPr/>
        </p:nvPicPr>
        <p:blipFill>
          <a:blip r:embed="rId4"/>
          <a:srcRect/>
          <a:stretch>
            <a:fillRect/>
          </a:stretch>
        </p:blipFill>
        <p:spPr bwMode="auto">
          <a:xfrm>
            <a:off x="228600" y="2201863"/>
            <a:ext cx="990600" cy="944562"/>
          </a:xfrm>
          <a:prstGeom prst="rect">
            <a:avLst/>
          </a:prstGeom>
          <a:noFill/>
          <a:ln w="9525">
            <a:noFill/>
            <a:miter lim="800000"/>
            <a:headEnd/>
            <a:tailEnd/>
          </a:ln>
        </p:spPr>
      </p:pic>
      <p:pic>
        <p:nvPicPr>
          <p:cNvPr id="20487" name="Picture 11" descr="Server"/>
          <p:cNvPicPr>
            <a:picLocks noChangeAspect="1" noChangeArrowheads="1"/>
          </p:cNvPicPr>
          <p:nvPr/>
        </p:nvPicPr>
        <p:blipFill>
          <a:blip r:embed="rId5"/>
          <a:srcRect/>
          <a:stretch>
            <a:fillRect/>
          </a:stretch>
        </p:blipFill>
        <p:spPr bwMode="auto">
          <a:xfrm>
            <a:off x="4017963" y="2057400"/>
            <a:ext cx="755650" cy="1111250"/>
          </a:xfrm>
          <a:prstGeom prst="rect">
            <a:avLst/>
          </a:prstGeom>
          <a:noFill/>
          <a:ln w="9525">
            <a:noFill/>
            <a:miter lim="800000"/>
            <a:headEnd/>
            <a:tailEnd/>
          </a:ln>
        </p:spPr>
      </p:pic>
      <p:grpSp>
        <p:nvGrpSpPr>
          <p:cNvPr id="2" name="Group 15"/>
          <p:cNvGrpSpPr>
            <a:grpSpLocks/>
          </p:cNvGrpSpPr>
          <p:nvPr/>
        </p:nvGrpSpPr>
        <p:grpSpPr bwMode="auto">
          <a:xfrm>
            <a:off x="1828800" y="2286000"/>
            <a:ext cx="1295400" cy="708025"/>
            <a:chOff x="1872" y="1680"/>
            <a:chExt cx="1344" cy="734"/>
          </a:xfrm>
        </p:grpSpPr>
        <p:pic>
          <p:nvPicPr>
            <p:cNvPr id="20546" name="Picture 13"/>
            <p:cNvPicPr>
              <a:picLocks noChangeArrowheads="1"/>
            </p:cNvPicPr>
            <p:nvPr/>
          </p:nvPicPr>
          <p:blipFill>
            <a:blip r:embed="rId6"/>
            <a:srcRect/>
            <a:stretch>
              <a:fillRect/>
            </a:stretch>
          </p:blipFill>
          <p:spPr bwMode="auto">
            <a:xfrm>
              <a:off x="1872" y="1680"/>
              <a:ext cx="1344" cy="734"/>
            </a:xfrm>
            <a:prstGeom prst="rect">
              <a:avLst/>
            </a:prstGeom>
            <a:noFill/>
            <a:ln w="9525">
              <a:noFill/>
              <a:miter lim="800000"/>
              <a:headEnd/>
              <a:tailEnd/>
            </a:ln>
          </p:spPr>
        </p:pic>
        <p:sp>
          <p:nvSpPr>
            <p:cNvPr id="20547" name="Text Box 14"/>
            <p:cNvSpPr txBox="1">
              <a:spLocks noChangeArrowheads="1"/>
            </p:cNvSpPr>
            <p:nvPr/>
          </p:nvSpPr>
          <p:spPr bwMode="auto">
            <a:xfrm>
              <a:off x="2256" y="1970"/>
              <a:ext cx="864" cy="237"/>
            </a:xfrm>
            <a:prstGeom prst="rect">
              <a:avLst/>
            </a:prstGeom>
            <a:noFill/>
            <a:ln w="9525">
              <a:noFill/>
              <a:miter lim="800000"/>
              <a:headEnd/>
              <a:tailEnd/>
            </a:ln>
          </p:spPr>
          <p:txBody>
            <a:bodyPr>
              <a:spAutoFit/>
            </a:bodyPr>
            <a:lstStyle/>
            <a:p>
              <a:pPr>
                <a:spcBef>
                  <a:spcPct val="50000"/>
                </a:spcBef>
              </a:pPr>
              <a:r>
                <a:rPr lang="en-US" sz="900"/>
                <a:t>Internet</a:t>
              </a:r>
            </a:p>
          </p:txBody>
        </p:sp>
      </p:grpSp>
      <p:pic>
        <p:nvPicPr>
          <p:cNvPr id="20489" name="Picture 18" descr="Numbered Balls green1"/>
          <p:cNvPicPr>
            <a:picLocks noChangeAspect="1" noChangeArrowheads="1"/>
          </p:cNvPicPr>
          <p:nvPr/>
        </p:nvPicPr>
        <p:blipFill>
          <a:blip r:embed="rId7"/>
          <a:srcRect/>
          <a:stretch>
            <a:fillRect/>
          </a:stretch>
        </p:blipFill>
        <p:spPr bwMode="auto">
          <a:xfrm>
            <a:off x="1524000" y="1981200"/>
            <a:ext cx="541338" cy="561975"/>
          </a:xfrm>
          <a:prstGeom prst="rect">
            <a:avLst/>
          </a:prstGeom>
          <a:noFill/>
          <a:ln w="9525">
            <a:noFill/>
            <a:miter lim="800000"/>
            <a:headEnd/>
            <a:tailEnd/>
          </a:ln>
        </p:spPr>
      </p:pic>
      <p:pic>
        <p:nvPicPr>
          <p:cNvPr id="20490" name="Picture 20" descr="Numbered Balls green2"/>
          <p:cNvPicPr>
            <a:picLocks noChangeAspect="1" noChangeArrowheads="1"/>
          </p:cNvPicPr>
          <p:nvPr/>
        </p:nvPicPr>
        <p:blipFill>
          <a:blip r:embed="rId8"/>
          <a:srcRect/>
          <a:stretch>
            <a:fillRect/>
          </a:stretch>
        </p:blipFill>
        <p:spPr bwMode="auto">
          <a:xfrm>
            <a:off x="3124200" y="2667000"/>
            <a:ext cx="541338" cy="561975"/>
          </a:xfrm>
          <a:prstGeom prst="rect">
            <a:avLst/>
          </a:prstGeom>
          <a:noFill/>
          <a:ln w="9525">
            <a:noFill/>
            <a:miter lim="800000"/>
            <a:headEnd/>
            <a:tailEnd/>
          </a:ln>
        </p:spPr>
      </p:pic>
      <p:grpSp>
        <p:nvGrpSpPr>
          <p:cNvPr id="3" name="Group 119"/>
          <p:cNvGrpSpPr>
            <a:grpSpLocks/>
          </p:cNvGrpSpPr>
          <p:nvPr/>
        </p:nvGrpSpPr>
        <p:grpSpPr bwMode="auto">
          <a:xfrm>
            <a:off x="5105400" y="1981200"/>
            <a:ext cx="2514600" cy="1295400"/>
            <a:chOff x="3216" y="1248"/>
            <a:chExt cx="1584" cy="816"/>
          </a:xfrm>
        </p:grpSpPr>
        <p:sp>
          <p:nvSpPr>
            <p:cNvPr id="20542" name="Line 41"/>
            <p:cNvSpPr>
              <a:spLocks noChangeShapeType="1"/>
            </p:cNvSpPr>
            <p:nvPr/>
          </p:nvSpPr>
          <p:spPr bwMode="auto">
            <a:xfrm>
              <a:off x="3264" y="1728"/>
              <a:ext cx="1536" cy="1"/>
            </a:xfrm>
            <a:prstGeom prst="line">
              <a:avLst/>
            </a:prstGeom>
            <a:noFill/>
            <a:ln w="38100" cap="rnd">
              <a:solidFill>
                <a:schemeClr val="hlink"/>
              </a:solidFill>
              <a:prstDash val="sysDot"/>
              <a:round/>
              <a:headEnd/>
              <a:tailEnd type="triangle" w="med" len="med"/>
            </a:ln>
          </p:spPr>
          <p:txBody>
            <a:bodyPr/>
            <a:lstStyle/>
            <a:p>
              <a:endParaRPr lang="en-US"/>
            </a:p>
          </p:txBody>
        </p:sp>
        <p:sp>
          <p:nvSpPr>
            <p:cNvPr id="20543" name="Line 38"/>
            <p:cNvSpPr>
              <a:spLocks noChangeShapeType="1"/>
            </p:cNvSpPr>
            <p:nvPr/>
          </p:nvSpPr>
          <p:spPr bwMode="auto">
            <a:xfrm>
              <a:off x="3216" y="1632"/>
              <a:ext cx="1536" cy="1"/>
            </a:xfrm>
            <a:prstGeom prst="line">
              <a:avLst/>
            </a:prstGeom>
            <a:noFill/>
            <a:ln w="38100" cap="rnd">
              <a:solidFill>
                <a:schemeClr val="tx1"/>
              </a:solidFill>
              <a:prstDash val="sysDot"/>
              <a:round/>
              <a:headEnd type="triangle" w="med" len="med"/>
              <a:tailEnd/>
            </a:ln>
          </p:spPr>
          <p:txBody>
            <a:bodyPr/>
            <a:lstStyle/>
            <a:p>
              <a:endParaRPr lang="en-US"/>
            </a:p>
          </p:txBody>
        </p:sp>
        <p:pic>
          <p:nvPicPr>
            <p:cNvPr id="20544" name="Picture 25" descr="Numbered Balls green7"/>
            <p:cNvPicPr>
              <a:picLocks noChangeAspect="1" noChangeArrowheads="1"/>
            </p:cNvPicPr>
            <p:nvPr/>
          </p:nvPicPr>
          <p:blipFill>
            <a:blip r:embed="rId9"/>
            <a:srcRect/>
            <a:stretch>
              <a:fillRect/>
            </a:stretch>
          </p:blipFill>
          <p:spPr bwMode="auto">
            <a:xfrm>
              <a:off x="3264" y="1248"/>
              <a:ext cx="341" cy="354"/>
            </a:xfrm>
            <a:prstGeom prst="rect">
              <a:avLst/>
            </a:prstGeom>
            <a:noFill/>
            <a:ln w="9525">
              <a:noFill/>
              <a:miter lim="800000"/>
              <a:headEnd/>
              <a:tailEnd/>
            </a:ln>
          </p:spPr>
        </p:pic>
        <p:pic>
          <p:nvPicPr>
            <p:cNvPr id="20545" name="Picture 26" descr="Numbered Balls green8"/>
            <p:cNvPicPr>
              <a:picLocks noChangeAspect="1" noChangeArrowheads="1"/>
            </p:cNvPicPr>
            <p:nvPr/>
          </p:nvPicPr>
          <p:blipFill>
            <a:blip r:embed="rId10"/>
            <a:srcRect/>
            <a:stretch>
              <a:fillRect/>
            </a:stretch>
          </p:blipFill>
          <p:spPr bwMode="auto">
            <a:xfrm>
              <a:off x="4416" y="1710"/>
              <a:ext cx="341" cy="354"/>
            </a:xfrm>
            <a:prstGeom prst="rect">
              <a:avLst/>
            </a:prstGeom>
            <a:noFill/>
            <a:ln w="9525">
              <a:noFill/>
              <a:miter lim="800000"/>
              <a:headEnd/>
              <a:tailEnd/>
            </a:ln>
          </p:spPr>
        </p:pic>
      </p:grpSp>
      <p:sp>
        <p:nvSpPr>
          <p:cNvPr id="20492" name="Text Box 28"/>
          <p:cNvSpPr txBox="1">
            <a:spLocks noChangeArrowheads="1"/>
          </p:cNvSpPr>
          <p:nvPr/>
        </p:nvSpPr>
        <p:spPr bwMode="auto">
          <a:xfrm>
            <a:off x="0" y="3124200"/>
            <a:ext cx="1524000" cy="517525"/>
          </a:xfrm>
          <a:prstGeom prst="rect">
            <a:avLst/>
          </a:prstGeom>
          <a:noFill/>
          <a:ln w="9525">
            <a:noFill/>
            <a:miter lim="800000"/>
            <a:headEnd/>
            <a:tailEnd/>
          </a:ln>
        </p:spPr>
        <p:txBody>
          <a:bodyPr>
            <a:spAutoFit/>
          </a:bodyPr>
          <a:lstStyle/>
          <a:p>
            <a:pPr algn="ctr">
              <a:spcBef>
                <a:spcPct val="50000"/>
              </a:spcBef>
            </a:pPr>
            <a:r>
              <a:rPr lang="en-US" sz="1400" b="1"/>
              <a:t>Engine Partner Updates</a:t>
            </a:r>
          </a:p>
        </p:txBody>
      </p:sp>
      <p:sp>
        <p:nvSpPr>
          <p:cNvPr id="20493" name="Text Box 29"/>
          <p:cNvSpPr txBox="1">
            <a:spLocks noChangeArrowheads="1"/>
          </p:cNvSpPr>
          <p:nvPr/>
        </p:nvSpPr>
        <p:spPr bwMode="auto">
          <a:xfrm>
            <a:off x="3581400" y="1600200"/>
            <a:ext cx="1981200" cy="304800"/>
          </a:xfrm>
          <a:prstGeom prst="rect">
            <a:avLst/>
          </a:prstGeom>
          <a:noFill/>
          <a:ln w="9525">
            <a:noFill/>
            <a:miter lim="800000"/>
            <a:headEnd/>
            <a:tailEnd/>
          </a:ln>
        </p:spPr>
        <p:txBody>
          <a:bodyPr>
            <a:spAutoFit/>
          </a:bodyPr>
          <a:lstStyle/>
          <a:p>
            <a:pPr algn="ctr">
              <a:spcBef>
                <a:spcPct val="50000"/>
              </a:spcBef>
            </a:pPr>
            <a:r>
              <a:rPr lang="en-US" sz="1400" b="1"/>
              <a:t>www.microsoft.com</a:t>
            </a:r>
          </a:p>
        </p:txBody>
      </p:sp>
      <p:sp>
        <p:nvSpPr>
          <p:cNvPr id="20494" name="Rectangle 32"/>
          <p:cNvSpPr>
            <a:spLocks noChangeArrowheads="1"/>
          </p:cNvSpPr>
          <p:nvPr/>
        </p:nvSpPr>
        <p:spPr bwMode="auto">
          <a:xfrm>
            <a:off x="1066800" y="3886200"/>
            <a:ext cx="7086600" cy="2743200"/>
          </a:xfrm>
          <a:prstGeom prst="rect">
            <a:avLst/>
          </a:prstGeom>
          <a:noFill/>
          <a:ln w="38100" cap="rnd">
            <a:solidFill>
              <a:schemeClr val="tx1"/>
            </a:solidFill>
            <a:prstDash val="sysDot"/>
            <a:miter lim="800000"/>
            <a:headEnd/>
            <a:tailEnd/>
          </a:ln>
        </p:spPr>
        <p:txBody>
          <a:bodyPr wrap="none" anchor="ctr"/>
          <a:lstStyle/>
          <a:p>
            <a:endParaRPr lang="en-US"/>
          </a:p>
        </p:txBody>
      </p:sp>
      <p:sp>
        <p:nvSpPr>
          <p:cNvPr id="20495" name="Line 33"/>
          <p:cNvSpPr>
            <a:spLocks noChangeShapeType="1"/>
          </p:cNvSpPr>
          <p:nvPr/>
        </p:nvSpPr>
        <p:spPr bwMode="auto">
          <a:xfrm>
            <a:off x="4114800" y="3124200"/>
            <a:ext cx="1588" cy="1588"/>
          </a:xfrm>
          <a:prstGeom prst="line">
            <a:avLst/>
          </a:prstGeom>
          <a:noFill/>
          <a:ln w="9525">
            <a:solidFill>
              <a:schemeClr val="tx1"/>
            </a:solidFill>
            <a:round/>
            <a:headEnd/>
            <a:tailEnd/>
          </a:ln>
        </p:spPr>
        <p:txBody>
          <a:bodyPr/>
          <a:lstStyle/>
          <a:p>
            <a:endParaRPr lang="en-US"/>
          </a:p>
        </p:txBody>
      </p:sp>
      <p:grpSp>
        <p:nvGrpSpPr>
          <p:cNvPr id="4" name="Group 34"/>
          <p:cNvGrpSpPr>
            <a:grpSpLocks/>
          </p:cNvGrpSpPr>
          <p:nvPr/>
        </p:nvGrpSpPr>
        <p:grpSpPr bwMode="auto">
          <a:xfrm>
            <a:off x="5486400" y="2286000"/>
            <a:ext cx="1295400" cy="708025"/>
            <a:chOff x="1872" y="1680"/>
            <a:chExt cx="1344" cy="734"/>
          </a:xfrm>
        </p:grpSpPr>
        <p:pic>
          <p:nvPicPr>
            <p:cNvPr id="20540" name="Picture 35"/>
            <p:cNvPicPr>
              <a:picLocks noChangeArrowheads="1"/>
            </p:cNvPicPr>
            <p:nvPr/>
          </p:nvPicPr>
          <p:blipFill>
            <a:blip r:embed="rId6"/>
            <a:srcRect/>
            <a:stretch>
              <a:fillRect/>
            </a:stretch>
          </p:blipFill>
          <p:spPr bwMode="auto">
            <a:xfrm>
              <a:off x="1872" y="1680"/>
              <a:ext cx="1344" cy="734"/>
            </a:xfrm>
            <a:prstGeom prst="rect">
              <a:avLst/>
            </a:prstGeom>
            <a:noFill/>
            <a:ln w="9525">
              <a:noFill/>
              <a:miter lim="800000"/>
              <a:headEnd/>
              <a:tailEnd/>
            </a:ln>
          </p:spPr>
        </p:pic>
        <p:sp>
          <p:nvSpPr>
            <p:cNvPr id="20541" name="Text Box 36"/>
            <p:cNvSpPr txBox="1">
              <a:spLocks noChangeArrowheads="1"/>
            </p:cNvSpPr>
            <p:nvPr/>
          </p:nvSpPr>
          <p:spPr bwMode="auto">
            <a:xfrm>
              <a:off x="2256" y="1970"/>
              <a:ext cx="864" cy="237"/>
            </a:xfrm>
            <a:prstGeom prst="rect">
              <a:avLst/>
            </a:prstGeom>
            <a:noFill/>
            <a:ln w="9525">
              <a:noFill/>
              <a:miter lim="800000"/>
              <a:headEnd/>
              <a:tailEnd/>
            </a:ln>
          </p:spPr>
          <p:txBody>
            <a:bodyPr>
              <a:spAutoFit/>
            </a:bodyPr>
            <a:lstStyle/>
            <a:p>
              <a:pPr>
                <a:spcBef>
                  <a:spcPct val="50000"/>
                </a:spcBef>
              </a:pPr>
              <a:r>
                <a:rPr lang="en-US" sz="900"/>
                <a:t>Internet</a:t>
              </a:r>
            </a:p>
          </p:txBody>
        </p:sp>
      </p:grpSp>
      <p:sp>
        <p:nvSpPr>
          <p:cNvPr id="20497" name="Line 39"/>
          <p:cNvSpPr>
            <a:spLocks noChangeShapeType="1"/>
          </p:cNvSpPr>
          <p:nvPr/>
        </p:nvSpPr>
        <p:spPr bwMode="auto">
          <a:xfrm>
            <a:off x="4343400" y="3200400"/>
            <a:ext cx="1588" cy="685800"/>
          </a:xfrm>
          <a:prstGeom prst="line">
            <a:avLst/>
          </a:prstGeom>
          <a:noFill/>
          <a:ln w="38100" cap="rnd">
            <a:solidFill>
              <a:schemeClr val="tx1"/>
            </a:solidFill>
            <a:prstDash val="sysDot"/>
            <a:round/>
            <a:headEnd/>
            <a:tailEnd/>
          </a:ln>
        </p:spPr>
        <p:txBody>
          <a:bodyPr/>
          <a:lstStyle/>
          <a:p>
            <a:endParaRPr lang="en-US"/>
          </a:p>
        </p:txBody>
      </p:sp>
      <p:grpSp>
        <p:nvGrpSpPr>
          <p:cNvPr id="5" name="Group 117"/>
          <p:cNvGrpSpPr>
            <a:grpSpLocks/>
          </p:cNvGrpSpPr>
          <p:nvPr/>
        </p:nvGrpSpPr>
        <p:grpSpPr bwMode="auto">
          <a:xfrm>
            <a:off x="4724400" y="5457825"/>
            <a:ext cx="2878138" cy="1081088"/>
            <a:chOff x="2976" y="3438"/>
            <a:chExt cx="1813" cy="681"/>
          </a:xfrm>
        </p:grpSpPr>
        <p:pic>
          <p:nvPicPr>
            <p:cNvPr id="20534" name="Picture 23" descr="Numbered Balls green5"/>
            <p:cNvPicPr>
              <a:picLocks noChangeAspect="1" noChangeArrowheads="1"/>
            </p:cNvPicPr>
            <p:nvPr/>
          </p:nvPicPr>
          <p:blipFill>
            <a:blip r:embed="rId11"/>
            <a:srcRect/>
            <a:stretch>
              <a:fillRect/>
            </a:stretch>
          </p:blipFill>
          <p:spPr bwMode="auto">
            <a:xfrm>
              <a:off x="2976" y="3438"/>
              <a:ext cx="341" cy="354"/>
            </a:xfrm>
            <a:prstGeom prst="rect">
              <a:avLst/>
            </a:prstGeom>
            <a:noFill/>
            <a:ln w="9525">
              <a:noFill/>
              <a:miter lim="800000"/>
              <a:headEnd/>
              <a:tailEnd/>
            </a:ln>
          </p:spPr>
        </p:pic>
        <p:grpSp>
          <p:nvGrpSpPr>
            <p:cNvPr id="6" name="Group 79"/>
            <p:cNvGrpSpPr>
              <a:grpSpLocks/>
            </p:cNvGrpSpPr>
            <p:nvPr/>
          </p:nvGrpSpPr>
          <p:grpSpPr bwMode="auto">
            <a:xfrm>
              <a:off x="3360" y="3456"/>
              <a:ext cx="768" cy="663"/>
              <a:chOff x="1200" y="2729"/>
              <a:chExt cx="1008" cy="870"/>
            </a:xfrm>
          </p:grpSpPr>
          <p:pic>
            <p:nvPicPr>
              <p:cNvPr id="20538" name="Picture 80" descr="Shipping box"/>
              <p:cNvPicPr>
                <a:picLocks noChangeAspect="1" noChangeArrowheads="1"/>
              </p:cNvPicPr>
              <p:nvPr/>
            </p:nvPicPr>
            <p:blipFill>
              <a:blip r:embed="rId12"/>
              <a:srcRect/>
              <a:stretch>
                <a:fillRect/>
              </a:stretch>
            </p:blipFill>
            <p:spPr bwMode="auto">
              <a:xfrm>
                <a:off x="1200" y="2729"/>
                <a:ext cx="1008" cy="870"/>
              </a:xfrm>
              <a:prstGeom prst="rect">
                <a:avLst/>
              </a:prstGeom>
              <a:noFill/>
              <a:ln w="9525">
                <a:noFill/>
                <a:miter lim="800000"/>
                <a:headEnd/>
                <a:tailEnd/>
              </a:ln>
            </p:spPr>
          </p:pic>
          <p:pic>
            <p:nvPicPr>
              <p:cNvPr id="20539" name="Picture 81" descr="gears 3 overlapped"/>
              <p:cNvPicPr>
                <a:picLocks noChangeAspect="1" noChangeArrowheads="1"/>
              </p:cNvPicPr>
              <p:nvPr/>
            </p:nvPicPr>
            <p:blipFill>
              <a:blip r:embed="rId4"/>
              <a:srcRect/>
              <a:stretch>
                <a:fillRect/>
              </a:stretch>
            </p:blipFill>
            <p:spPr bwMode="auto">
              <a:xfrm>
                <a:off x="1392" y="3024"/>
                <a:ext cx="432" cy="412"/>
              </a:xfrm>
              <a:prstGeom prst="rect">
                <a:avLst/>
              </a:prstGeom>
              <a:noFill/>
              <a:ln w="9525">
                <a:noFill/>
                <a:miter lim="800000"/>
                <a:headEnd/>
                <a:tailEnd/>
              </a:ln>
            </p:spPr>
          </p:pic>
        </p:grpSp>
        <p:sp>
          <p:nvSpPr>
            <p:cNvPr id="20536" name="Line 86"/>
            <p:cNvSpPr>
              <a:spLocks noChangeShapeType="1"/>
            </p:cNvSpPr>
            <p:nvPr/>
          </p:nvSpPr>
          <p:spPr bwMode="auto">
            <a:xfrm>
              <a:off x="4128" y="3792"/>
              <a:ext cx="288" cy="0"/>
            </a:xfrm>
            <a:prstGeom prst="line">
              <a:avLst/>
            </a:prstGeom>
            <a:noFill/>
            <a:ln w="9525">
              <a:solidFill>
                <a:schemeClr val="tx1"/>
              </a:solidFill>
              <a:round/>
              <a:headEnd type="triangle" w="med" len="med"/>
              <a:tailEnd/>
            </a:ln>
          </p:spPr>
          <p:txBody>
            <a:bodyPr/>
            <a:lstStyle/>
            <a:p>
              <a:endParaRPr lang="en-US"/>
            </a:p>
          </p:txBody>
        </p:sp>
        <p:pic>
          <p:nvPicPr>
            <p:cNvPr id="20537" name="Picture 87"/>
            <p:cNvPicPr>
              <a:picLocks noChangeAspect="1" noChangeArrowheads="1"/>
            </p:cNvPicPr>
            <p:nvPr/>
          </p:nvPicPr>
          <p:blipFill>
            <a:blip r:embed="rId13"/>
            <a:srcRect/>
            <a:stretch>
              <a:fillRect/>
            </a:stretch>
          </p:blipFill>
          <p:spPr bwMode="auto">
            <a:xfrm>
              <a:off x="4464" y="3600"/>
              <a:ext cx="325" cy="384"/>
            </a:xfrm>
            <a:prstGeom prst="rect">
              <a:avLst/>
            </a:prstGeom>
            <a:noFill/>
            <a:ln w="9525">
              <a:noFill/>
              <a:miter lim="800000"/>
              <a:headEnd/>
              <a:tailEnd/>
            </a:ln>
          </p:spPr>
        </p:pic>
      </p:grpSp>
      <p:sp>
        <p:nvSpPr>
          <p:cNvPr id="20499" name="AutoShape 101"/>
          <p:cNvSpPr>
            <a:spLocks noChangeArrowheads="1"/>
          </p:cNvSpPr>
          <p:nvPr/>
        </p:nvSpPr>
        <p:spPr bwMode="auto">
          <a:xfrm rot="5400000">
            <a:off x="4419600" y="655320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20500" name="AutoShape 102"/>
          <p:cNvSpPr>
            <a:spLocks noChangeArrowheads="1"/>
          </p:cNvSpPr>
          <p:nvPr/>
        </p:nvSpPr>
        <p:spPr bwMode="auto">
          <a:xfrm>
            <a:off x="8077200" y="525780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20501" name="AutoShape 104"/>
          <p:cNvSpPr>
            <a:spLocks noChangeArrowheads="1"/>
          </p:cNvSpPr>
          <p:nvPr/>
        </p:nvSpPr>
        <p:spPr bwMode="auto">
          <a:xfrm rot="16200000" flipH="1">
            <a:off x="6019800" y="381000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20502" name="AutoShape 105"/>
          <p:cNvSpPr>
            <a:spLocks noChangeArrowheads="1"/>
          </p:cNvSpPr>
          <p:nvPr/>
        </p:nvSpPr>
        <p:spPr bwMode="auto">
          <a:xfrm rot="16200000" flipH="1">
            <a:off x="2590800" y="3810000"/>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grpSp>
        <p:nvGrpSpPr>
          <p:cNvPr id="7" name="Group 120"/>
          <p:cNvGrpSpPr>
            <a:grpSpLocks/>
          </p:cNvGrpSpPr>
          <p:nvPr/>
        </p:nvGrpSpPr>
        <p:grpSpPr bwMode="auto">
          <a:xfrm>
            <a:off x="1143000" y="3962400"/>
            <a:ext cx="3048000" cy="1128713"/>
            <a:chOff x="720" y="2496"/>
            <a:chExt cx="1920" cy="711"/>
          </a:xfrm>
        </p:grpSpPr>
        <p:pic>
          <p:nvPicPr>
            <p:cNvPr id="20528" name="Picture 46" descr="Shipping box"/>
            <p:cNvPicPr>
              <a:picLocks noChangeAspect="1" noChangeArrowheads="1"/>
            </p:cNvPicPr>
            <p:nvPr/>
          </p:nvPicPr>
          <p:blipFill>
            <a:blip r:embed="rId12"/>
            <a:srcRect/>
            <a:stretch>
              <a:fillRect/>
            </a:stretch>
          </p:blipFill>
          <p:spPr bwMode="auto">
            <a:xfrm>
              <a:off x="1872" y="2544"/>
              <a:ext cx="768" cy="663"/>
            </a:xfrm>
            <a:prstGeom prst="rect">
              <a:avLst/>
            </a:prstGeom>
            <a:noFill/>
            <a:ln w="9525">
              <a:noFill/>
              <a:miter lim="800000"/>
              <a:headEnd/>
              <a:tailEnd/>
            </a:ln>
          </p:spPr>
        </p:pic>
        <p:grpSp>
          <p:nvGrpSpPr>
            <p:cNvPr id="8" name="Group 115"/>
            <p:cNvGrpSpPr>
              <a:grpSpLocks/>
            </p:cNvGrpSpPr>
            <p:nvPr/>
          </p:nvGrpSpPr>
          <p:grpSpPr bwMode="auto">
            <a:xfrm>
              <a:off x="720" y="2496"/>
              <a:ext cx="1824" cy="604"/>
              <a:chOff x="720" y="2496"/>
              <a:chExt cx="1824" cy="604"/>
            </a:xfrm>
          </p:grpSpPr>
          <p:pic>
            <p:nvPicPr>
              <p:cNvPr id="20530" name="Picture 21" descr="Numbered Balls green3"/>
              <p:cNvPicPr>
                <a:picLocks noChangeAspect="1" noChangeArrowheads="1"/>
              </p:cNvPicPr>
              <p:nvPr/>
            </p:nvPicPr>
            <p:blipFill>
              <a:blip r:embed="rId14"/>
              <a:srcRect/>
              <a:stretch>
                <a:fillRect/>
              </a:stretch>
            </p:blipFill>
            <p:spPr bwMode="auto">
              <a:xfrm>
                <a:off x="720" y="2496"/>
                <a:ext cx="341" cy="354"/>
              </a:xfrm>
              <a:prstGeom prst="rect">
                <a:avLst/>
              </a:prstGeom>
              <a:noFill/>
              <a:ln w="9525">
                <a:noFill/>
                <a:miter lim="800000"/>
                <a:headEnd/>
                <a:tailEnd/>
              </a:ln>
            </p:spPr>
          </p:pic>
          <p:pic>
            <p:nvPicPr>
              <p:cNvPr id="20531" name="Picture 44" descr="gears 3 overlapped"/>
              <p:cNvPicPr>
                <a:picLocks noChangeAspect="1" noChangeArrowheads="1"/>
              </p:cNvPicPr>
              <p:nvPr/>
            </p:nvPicPr>
            <p:blipFill>
              <a:blip r:embed="rId4"/>
              <a:srcRect/>
              <a:stretch>
                <a:fillRect/>
              </a:stretch>
            </p:blipFill>
            <p:spPr bwMode="auto">
              <a:xfrm>
                <a:off x="1104" y="2688"/>
                <a:ext cx="432" cy="412"/>
              </a:xfrm>
              <a:prstGeom prst="rect">
                <a:avLst/>
              </a:prstGeom>
              <a:noFill/>
              <a:ln w="9525">
                <a:noFill/>
                <a:miter lim="800000"/>
                <a:headEnd/>
                <a:tailEnd/>
              </a:ln>
            </p:spPr>
          </p:pic>
          <p:sp>
            <p:nvSpPr>
              <p:cNvPr id="20532" name="Text Box 51"/>
              <p:cNvSpPr txBox="1">
                <a:spLocks noChangeArrowheads="1"/>
              </p:cNvSpPr>
              <p:nvPr/>
            </p:nvSpPr>
            <p:spPr bwMode="auto">
              <a:xfrm>
                <a:off x="1968" y="2736"/>
                <a:ext cx="576" cy="346"/>
              </a:xfrm>
              <a:prstGeom prst="rect">
                <a:avLst/>
              </a:prstGeom>
              <a:noFill/>
              <a:ln w="9525">
                <a:noFill/>
                <a:miter lim="800000"/>
                <a:headEnd/>
                <a:tailEnd/>
              </a:ln>
            </p:spPr>
            <p:txBody>
              <a:bodyPr>
                <a:spAutoFit/>
              </a:bodyPr>
              <a:lstStyle/>
              <a:p>
                <a:pPr>
                  <a:spcBef>
                    <a:spcPct val="50000"/>
                  </a:spcBef>
                </a:pPr>
                <a:r>
                  <a:rPr lang="en-US" sz="1000"/>
                  <a:t>Antigen</a:t>
                </a:r>
                <a:br>
                  <a:rPr lang="en-US" sz="1000"/>
                </a:br>
                <a:r>
                  <a:rPr lang="en-US" sz="1000"/>
                  <a:t>Engine</a:t>
                </a:r>
                <a:br>
                  <a:rPr lang="en-US" sz="1000"/>
                </a:br>
                <a:r>
                  <a:rPr lang="en-US" sz="1000"/>
                  <a:t>Adaptor</a:t>
                </a:r>
              </a:p>
            </p:txBody>
          </p:sp>
          <p:pic>
            <p:nvPicPr>
              <p:cNvPr id="20533" name="Picture 106" descr="plus sign"/>
              <p:cNvPicPr>
                <a:picLocks noChangeAspect="1" noChangeArrowheads="1"/>
              </p:cNvPicPr>
              <p:nvPr/>
            </p:nvPicPr>
            <p:blipFill>
              <a:blip r:embed="rId15"/>
              <a:srcRect/>
              <a:stretch>
                <a:fillRect/>
              </a:stretch>
            </p:blipFill>
            <p:spPr bwMode="auto">
              <a:xfrm>
                <a:off x="1628" y="2784"/>
                <a:ext cx="196" cy="201"/>
              </a:xfrm>
              <a:prstGeom prst="rect">
                <a:avLst/>
              </a:prstGeom>
              <a:noFill/>
              <a:ln w="9525">
                <a:noFill/>
                <a:miter lim="800000"/>
                <a:headEnd/>
                <a:tailEnd/>
              </a:ln>
            </p:spPr>
          </p:pic>
        </p:grpSp>
      </p:grpSp>
      <p:grpSp>
        <p:nvGrpSpPr>
          <p:cNvPr id="9" name="Group 116"/>
          <p:cNvGrpSpPr>
            <a:grpSpLocks/>
          </p:cNvGrpSpPr>
          <p:nvPr/>
        </p:nvGrpSpPr>
        <p:grpSpPr bwMode="auto">
          <a:xfrm>
            <a:off x="990600" y="5334000"/>
            <a:ext cx="3200400" cy="1371600"/>
            <a:chOff x="624" y="3360"/>
            <a:chExt cx="2016" cy="864"/>
          </a:xfrm>
        </p:grpSpPr>
        <p:pic>
          <p:nvPicPr>
            <p:cNvPr id="20516" name="Picture 22" descr="Numbered Balls green4"/>
            <p:cNvPicPr>
              <a:picLocks noChangeAspect="1" noChangeArrowheads="1"/>
            </p:cNvPicPr>
            <p:nvPr/>
          </p:nvPicPr>
          <p:blipFill>
            <a:blip r:embed="rId16"/>
            <a:srcRect/>
            <a:stretch>
              <a:fillRect/>
            </a:stretch>
          </p:blipFill>
          <p:spPr bwMode="auto">
            <a:xfrm>
              <a:off x="720" y="3390"/>
              <a:ext cx="341" cy="354"/>
            </a:xfrm>
            <a:prstGeom prst="rect">
              <a:avLst/>
            </a:prstGeom>
            <a:noFill/>
            <a:ln w="9525">
              <a:noFill/>
              <a:miter lim="800000"/>
              <a:headEnd/>
              <a:tailEnd/>
            </a:ln>
          </p:spPr>
        </p:pic>
        <p:grpSp>
          <p:nvGrpSpPr>
            <p:cNvPr id="10" name="Group 52"/>
            <p:cNvGrpSpPr>
              <a:grpSpLocks/>
            </p:cNvGrpSpPr>
            <p:nvPr/>
          </p:nvGrpSpPr>
          <p:grpSpPr bwMode="auto">
            <a:xfrm>
              <a:off x="1344" y="3561"/>
              <a:ext cx="768" cy="663"/>
              <a:chOff x="1200" y="2729"/>
              <a:chExt cx="1008" cy="870"/>
            </a:xfrm>
          </p:grpSpPr>
          <p:pic>
            <p:nvPicPr>
              <p:cNvPr id="20526" name="Picture 53" descr="Shipping box"/>
              <p:cNvPicPr>
                <a:picLocks noChangeAspect="1" noChangeArrowheads="1"/>
              </p:cNvPicPr>
              <p:nvPr/>
            </p:nvPicPr>
            <p:blipFill>
              <a:blip r:embed="rId12"/>
              <a:srcRect/>
              <a:stretch>
                <a:fillRect/>
              </a:stretch>
            </p:blipFill>
            <p:spPr bwMode="auto">
              <a:xfrm>
                <a:off x="1200" y="2729"/>
                <a:ext cx="1008" cy="870"/>
              </a:xfrm>
              <a:prstGeom prst="rect">
                <a:avLst/>
              </a:prstGeom>
              <a:noFill/>
              <a:ln w="9525">
                <a:noFill/>
                <a:miter lim="800000"/>
                <a:headEnd/>
                <a:tailEnd/>
              </a:ln>
            </p:spPr>
          </p:pic>
          <p:pic>
            <p:nvPicPr>
              <p:cNvPr id="20527" name="Picture 54" descr="gears 3 overlapped"/>
              <p:cNvPicPr>
                <a:picLocks noChangeAspect="1" noChangeArrowheads="1"/>
              </p:cNvPicPr>
              <p:nvPr/>
            </p:nvPicPr>
            <p:blipFill>
              <a:blip r:embed="rId4"/>
              <a:srcRect/>
              <a:stretch>
                <a:fillRect/>
              </a:stretch>
            </p:blipFill>
            <p:spPr bwMode="auto">
              <a:xfrm>
                <a:off x="1392" y="3024"/>
                <a:ext cx="432" cy="412"/>
              </a:xfrm>
              <a:prstGeom prst="rect">
                <a:avLst/>
              </a:prstGeom>
              <a:noFill/>
              <a:ln w="9525">
                <a:noFill/>
                <a:miter lim="800000"/>
                <a:headEnd/>
                <a:tailEnd/>
              </a:ln>
            </p:spPr>
          </p:pic>
        </p:grpSp>
        <p:pic>
          <p:nvPicPr>
            <p:cNvPr id="20518" name="Picture 56" descr="green checkmark2"/>
            <p:cNvPicPr>
              <a:picLocks noChangeAspect="1" noChangeArrowheads="1"/>
            </p:cNvPicPr>
            <p:nvPr/>
          </p:nvPicPr>
          <p:blipFill>
            <a:blip r:embed="rId17"/>
            <a:srcRect/>
            <a:stretch>
              <a:fillRect/>
            </a:stretch>
          </p:blipFill>
          <p:spPr bwMode="auto">
            <a:xfrm>
              <a:off x="2256" y="3665"/>
              <a:ext cx="384" cy="376"/>
            </a:xfrm>
            <a:prstGeom prst="rect">
              <a:avLst/>
            </a:prstGeom>
            <a:noFill/>
            <a:ln w="9525">
              <a:noFill/>
              <a:miter lim="800000"/>
              <a:headEnd/>
              <a:tailEnd/>
            </a:ln>
          </p:spPr>
        </p:pic>
        <p:sp>
          <p:nvSpPr>
            <p:cNvPr id="20519" name="Line 61"/>
            <p:cNvSpPr>
              <a:spLocks noChangeShapeType="1"/>
            </p:cNvSpPr>
            <p:nvPr/>
          </p:nvSpPr>
          <p:spPr bwMode="auto">
            <a:xfrm>
              <a:off x="1152" y="3897"/>
              <a:ext cx="288" cy="0"/>
            </a:xfrm>
            <a:prstGeom prst="line">
              <a:avLst/>
            </a:prstGeom>
            <a:noFill/>
            <a:ln w="9525">
              <a:solidFill>
                <a:schemeClr val="tx1"/>
              </a:solidFill>
              <a:round/>
              <a:headEnd/>
              <a:tailEnd type="triangle" w="med" len="med"/>
            </a:ln>
          </p:spPr>
          <p:txBody>
            <a:bodyPr/>
            <a:lstStyle/>
            <a:p>
              <a:endParaRPr lang="en-US"/>
            </a:p>
          </p:txBody>
        </p:sp>
        <p:pic>
          <p:nvPicPr>
            <p:cNvPr id="20520" name="Picture 62" descr="equal"/>
            <p:cNvPicPr>
              <a:picLocks noChangeAspect="1" noChangeArrowheads="1"/>
            </p:cNvPicPr>
            <p:nvPr/>
          </p:nvPicPr>
          <p:blipFill>
            <a:blip r:embed="rId18"/>
            <a:srcRect/>
            <a:stretch>
              <a:fillRect/>
            </a:stretch>
          </p:blipFill>
          <p:spPr bwMode="auto">
            <a:xfrm>
              <a:off x="2016" y="3753"/>
              <a:ext cx="240" cy="179"/>
            </a:xfrm>
            <a:prstGeom prst="rect">
              <a:avLst/>
            </a:prstGeom>
            <a:noFill/>
            <a:ln w="9525">
              <a:noFill/>
              <a:miter lim="800000"/>
              <a:headEnd/>
              <a:tailEnd/>
            </a:ln>
          </p:spPr>
        </p:pic>
        <p:sp>
          <p:nvSpPr>
            <p:cNvPr id="20521" name="AutoShape 103"/>
            <p:cNvSpPr>
              <a:spLocks noChangeArrowheads="1"/>
            </p:cNvSpPr>
            <p:nvPr/>
          </p:nvSpPr>
          <p:spPr bwMode="auto">
            <a:xfrm rot="10800000">
              <a:off x="624" y="3360"/>
              <a:ext cx="96" cy="9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pic>
          <p:nvPicPr>
            <p:cNvPr id="20522" name="Picture 108" descr="malicious email"/>
            <p:cNvPicPr>
              <a:picLocks noChangeAspect="1" noChangeArrowheads="1"/>
            </p:cNvPicPr>
            <p:nvPr/>
          </p:nvPicPr>
          <p:blipFill>
            <a:blip r:embed="rId19"/>
            <a:srcRect/>
            <a:stretch>
              <a:fillRect/>
            </a:stretch>
          </p:blipFill>
          <p:spPr bwMode="auto">
            <a:xfrm>
              <a:off x="720" y="3745"/>
              <a:ext cx="337" cy="305"/>
            </a:xfrm>
            <a:prstGeom prst="rect">
              <a:avLst/>
            </a:prstGeom>
            <a:noFill/>
            <a:ln w="9525">
              <a:noFill/>
              <a:miter lim="800000"/>
              <a:headEnd/>
              <a:tailEnd/>
            </a:ln>
          </p:spPr>
        </p:pic>
        <p:pic>
          <p:nvPicPr>
            <p:cNvPr id="20523" name="Picture 109" descr="good email"/>
            <p:cNvPicPr>
              <a:picLocks noChangeAspect="1" noChangeArrowheads="1"/>
            </p:cNvPicPr>
            <p:nvPr/>
          </p:nvPicPr>
          <p:blipFill>
            <a:blip r:embed="rId20"/>
            <a:srcRect/>
            <a:stretch>
              <a:fillRect/>
            </a:stretch>
          </p:blipFill>
          <p:spPr bwMode="auto">
            <a:xfrm>
              <a:off x="816" y="3775"/>
              <a:ext cx="337" cy="305"/>
            </a:xfrm>
            <a:prstGeom prst="rect">
              <a:avLst/>
            </a:prstGeom>
            <a:noFill/>
            <a:ln w="9525">
              <a:noFill/>
              <a:miter lim="800000"/>
              <a:headEnd/>
              <a:tailEnd/>
            </a:ln>
          </p:spPr>
        </p:pic>
        <p:pic>
          <p:nvPicPr>
            <p:cNvPr id="20524" name="Picture 110" descr="malicious email"/>
            <p:cNvPicPr>
              <a:picLocks noChangeAspect="1" noChangeArrowheads="1"/>
            </p:cNvPicPr>
            <p:nvPr/>
          </p:nvPicPr>
          <p:blipFill>
            <a:blip r:embed="rId19"/>
            <a:srcRect/>
            <a:stretch>
              <a:fillRect/>
            </a:stretch>
          </p:blipFill>
          <p:spPr bwMode="auto">
            <a:xfrm>
              <a:off x="912" y="3792"/>
              <a:ext cx="337" cy="305"/>
            </a:xfrm>
            <a:prstGeom prst="rect">
              <a:avLst/>
            </a:prstGeom>
            <a:noFill/>
            <a:ln w="9525">
              <a:noFill/>
              <a:miter lim="800000"/>
              <a:headEnd/>
              <a:tailEnd/>
            </a:ln>
          </p:spPr>
        </p:pic>
        <p:pic>
          <p:nvPicPr>
            <p:cNvPr id="20525" name="Picture 111" descr="malicious email"/>
            <p:cNvPicPr>
              <a:picLocks noChangeAspect="1" noChangeArrowheads="1"/>
            </p:cNvPicPr>
            <p:nvPr/>
          </p:nvPicPr>
          <p:blipFill>
            <a:blip r:embed="rId19"/>
            <a:srcRect/>
            <a:stretch>
              <a:fillRect/>
            </a:stretch>
          </p:blipFill>
          <p:spPr bwMode="auto">
            <a:xfrm>
              <a:off x="1008" y="3840"/>
              <a:ext cx="337" cy="305"/>
            </a:xfrm>
            <a:prstGeom prst="rect">
              <a:avLst/>
            </a:prstGeom>
            <a:noFill/>
            <a:ln w="9525">
              <a:noFill/>
              <a:miter lim="800000"/>
              <a:headEnd/>
              <a:tailEnd/>
            </a:ln>
          </p:spPr>
        </p:pic>
      </p:grpSp>
      <p:grpSp>
        <p:nvGrpSpPr>
          <p:cNvPr id="11" name="Group 118"/>
          <p:cNvGrpSpPr>
            <a:grpSpLocks/>
          </p:cNvGrpSpPr>
          <p:nvPr/>
        </p:nvGrpSpPr>
        <p:grpSpPr bwMode="auto">
          <a:xfrm>
            <a:off x="4724400" y="3962400"/>
            <a:ext cx="3200400" cy="1098550"/>
            <a:chOff x="2976" y="2496"/>
            <a:chExt cx="2016" cy="692"/>
          </a:xfrm>
        </p:grpSpPr>
        <p:pic>
          <p:nvPicPr>
            <p:cNvPr id="20509" name="Picture 24" descr="Numbered Balls green6"/>
            <p:cNvPicPr>
              <a:picLocks noChangeAspect="1" noChangeArrowheads="1"/>
            </p:cNvPicPr>
            <p:nvPr/>
          </p:nvPicPr>
          <p:blipFill>
            <a:blip r:embed="rId21"/>
            <a:srcRect/>
            <a:stretch>
              <a:fillRect/>
            </a:stretch>
          </p:blipFill>
          <p:spPr bwMode="auto">
            <a:xfrm>
              <a:off x="2976" y="2496"/>
              <a:ext cx="341" cy="354"/>
            </a:xfrm>
            <a:prstGeom prst="rect">
              <a:avLst/>
            </a:prstGeom>
            <a:noFill/>
            <a:ln w="9525">
              <a:noFill/>
              <a:miter lim="800000"/>
              <a:headEnd/>
              <a:tailEnd/>
            </a:ln>
          </p:spPr>
        </p:pic>
        <p:grpSp>
          <p:nvGrpSpPr>
            <p:cNvPr id="12" name="Group 89"/>
            <p:cNvGrpSpPr>
              <a:grpSpLocks/>
            </p:cNvGrpSpPr>
            <p:nvPr/>
          </p:nvGrpSpPr>
          <p:grpSpPr bwMode="auto">
            <a:xfrm>
              <a:off x="3408" y="2525"/>
              <a:ext cx="768" cy="663"/>
              <a:chOff x="1200" y="2729"/>
              <a:chExt cx="1008" cy="870"/>
            </a:xfrm>
          </p:grpSpPr>
          <p:pic>
            <p:nvPicPr>
              <p:cNvPr id="20514" name="Picture 90" descr="Shipping box"/>
              <p:cNvPicPr>
                <a:picLocks noChangeAspect="1" noChangeArrowheads="1"/>
              </p:cNvPicPr>
              <p:nvPr/>
            </p:nvPicPr>
            <p:blipFill>
              <a:blip r:embed="rId12"/>
              <a:srcRect/>
              <a:stretch>
                <a:fillRect/>
              </a:stretch>
            </p:blipFill>
            <p:spPr bwMode="auto">
              <a:xfrm>
                <a:off x="1200" y="2729"/>
                <a:ext cx="1008" cy="870"/>
              </a:xfrm>
              <a:prstGeom prst="rect">
                <a:avLst/>
              </a:prstGeom>
              <a:noFill/>
              <a:ln w="9525">
                <a:noFill/>
                <a:miter lim="800000"/>
                <a:headEnd/>
                <a:tailEnd/>
              </a:ln>
            </p:spPr>
          </p:pic>
          <p:pic>
            <p:nvPicPr>
              <p:cNvPr id="20515" name="Picture 91" descr="gears 3 overlapped"/>
              <p:cNvPicPr>
                <a:picLocks noChangeAspect="1" noChangeArrowheads="1"/>
              </p:cNvPicPr>
              <p:nvPr/>
            </p:nvPicPr>
            <p:blipFill>
              <a:blip r:embed="rId4"/>
              <a:srcRect/>
              <a:stretch>
                <a:fillRect/>
              </a:stretch>
            </p:blipFill>
            <p:spPr bwMode="auto">
              <a:xfrm>
                <a:off x="1392" y="3024"/>
                <a:ext cx="432" cy="412"/>
              </a:xfrm>
              <a:prstGeom prst="rect">
                <a:avLst/>
              </a:prstGeom>
              <a:noFill/>
              <a:ln w="9525">
                <a:noFill/>
                <a:miter lim="800000"/>
                <a:headEnd/>
                <a:tailEnd/>
              </a:ln>
            </p:spPr>
          </p:pic>
        </p:grpSp>
        <p:pic>
          <p:nvPicPr>
            <p:cNvPr id="20511" name="Picture 92"/>
            <p:cNvPicPr>
              <a:picLocks noChangeAspect="1" noChangeArrowheads="1"/>
            </p:cNvPicPr>
            <p:nvPr/>
          </p:nvPicPr>
          <p:blipFill>
            <a:blip r:embed="rId22"/>
            <a:srcRect/>
            <a:stretch>
              <a:fillRect/>
            </a:stretch>
          </p:blipFill>
          <p:spPr bwMode="auto">
            <a:xfrm>
              <a:off x="3766" y="2909"/>
              <a:ext cx="122" cy="144"/>
            </a:xfrm>
            <a:prstGeom prst="rect">
              <a:avLst/>
            </a:prstGeom>
            <a:noFill/>
            <a:ln w="9525">
              <a:noFill/>
              <a:miter lim="800000"/>
              <a:headEnd/>
              <a:tailEnd/>
            </a:ln>
          </p:spPr>
        </p:pic>
        <p:sp>
          <p:nvSpPr>
            <p:cNvPr id="20512" name="Line 93"/>
            <p:cNvSpPr>
              <a:spLocks noChangeShapeType="1"/>
            </p:cNvSpPr>
            <p:nvPr/>
          </p:nvSpPr>
          <p:spPr bwMode="auto">
            <a:xfrm>
              <a:off x="4128" y="2813"/>
              <a:ext cx="288" cy="0"/>
            </a:xfrm>
            <a:prstGeom prst="line">
              <a:avLst/>
            </a:prstGeom>
            <a:noFill/>
            <a:ln w="9525">
              <a:solidFill>
                <a:schemeClr val="tx1"/>
              </a:solidFill>
              <a:round/>
              <a:headEnd/>
              <a:tailEnd type="triangle" w="med" len="med"/>
            </a:ln>
          </p:spPr>
          <p:txBody>
            <a:bodyPr/>
            <a:lstStyle/>
            <a:p>
              <a:endParaRPr lang="en-US"/>
            </a:p>
          </p:txBody>
        </p:sp>
        <p:pic>
          <p:nvPicPr>
            <p:cNvPr id="20513" name="Picture 112" descr="mock up of portal application"/>
            <p:cNvPicPr>
              <a:picLocks noChangeAspect="1" noChangeArrowheads="1"/>
            </p:cNvPicPr>
            <p:nvPr/>
          </p:nvPicPr>
          <p:blipFill>
            <a:blip r:embed="rId23"/>
            <a:srcRect/>
            <a:stretch>
              <a:fillRect/>
            </a:stretch>
          </p:blipFill>
          <p:spPr bwMode="auto">
            <a:xfrm>
              <a:off x="4464" y="2640"/>
              <a:ext cx="528" cy="414"/>
            </a:xfrm>
            <a:prstGeom prst="rect">
              <a:avLst/>
            </a:prstGeom>
            <a:noFill/>
            <a:ln w="9525">
              <a:noFill/>
              <a:miter lim="800000"/>
              <a:headEnd/>
              <a:tailEnd/>
            </a:ln>
          </p:spPr>
        </p:pic>
      </p:grpSp>
      <p:sp>
        <p:nvSpPr>
          <p:cNvPr id="20506" name="Line 113"/>
          <p:cNvSpPr>
            <a:spLocks noChangeShapeType="1"/>
          </p:cNvSpPr>
          <p:nvPr/>
        </p:nvSpPr>
        <p:spPr bwMode="auto">
          <a:xfrm>
            <a:off x="4419600" y="3962400"/>
            <a:ext cx="0" cy="2438400"/>
          </a:xfrm>
          <a:prstGeom prst="line">
            <a:avLst/>
          </a:prstGeom>
          <a:noFill/>
          <a:ln w="9525">
            <a:solidFill>
              <a:schemeClr val="tx1"/>
            </a:solidFill>
            <a:round/>
            <a:headEnd/>
            <a:tailEnd/>
          </a:ln>
        </p:spPr>
        <p:txBody>
          <a:bodyPr/>
          <a:lstStyle/>
          <a:p>
            <a:endParaRPr lang="en-US"/>
          </a:p>
        </p:txBody>
      </p:sp>
      <p:sp>
        <p:nvSpPr>
          <p:cNvPr id="20507" name="Line 114"/>
          <p:cNvSpPr>
            <a:spLocks noChangeShapeType="1"/>
          </p:cNvSpPr>
          <p:nvPr/>
        </p:nvSpPr>
        <p:spPr bwMode="auto">
          <a:xfrm>
            <a:off x="1143000" y="5181600"/>
            <a:ext cx="6934200" cy="0"/>
          </a:xfrm>
          <a:prstGeom prst="line">
            <a:avLst/>
          </a:prstGeom>
          <a:noFill/>
          <a:ln w="9525">
            <a:solidFill>
              <a:schemeClr val="tx1"/>
            </a:solidFill>
            <a:round/>
            <a:headEnd/>
            <a:tailEnd/>
          </a:ln>
        </p:spPr>
        <p:txBody>
          <a:bodyPr/>
          <a:lstStyle/>
          <a:p>
            <a:endParaRPr lang="en-US"/>
          </a:p>
        </p:txBody>
      </p:sp>
      <p:pic>
        <p:nvPicPr>
          <p:cNvPr id="20508" name="Picture 121" descr="Server"/>
          <p:cNvPicPr>
            <a:picLocks noChangeAspect="1" noChangeArrowheads="1"/>
          </p:cNvPicPr>
          <p:nvPr/>
        </p:nvPicPr>
        <p:blipFill>
          <a:blip r:embed="rId24"/>
          <a:srcRect/>
          <a:stretch>
            <a:fillRect/>
          </a:stretch>
        </p:blipFill>
        <p:spPr bwMode="auto">
          <a:xfrm>
            <a:off x="7848600" y="2089150"/>
            <a:ext cx="703263" cy="1035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406400" y="1417638"/>
            <a:ext cx="8410575" cy="3524250"/>
          </a:xfrm>
        </p:spPr>
        <p:txBody>
          <a:bodyPr>
            <a:noAutofit/>
          </a:bodyPr>
          <a:lstStyle/>
          <a:p>
            <a:pPr eaLnBrk="1" hangingPunct="1">
              <a:lnSpc>
                <a:spcPct val="80000"/>
              </a:lnSpc>
              <a:defRPr/>
            </a:pPr>
            <a:r>
              <a:rPr lang="en-US" sz="2400" b="1" dirty="0" smtClean="0">
                <a:solidFill>
                  <a:srgbClr val="FFFF00"/>
                </a:solidFill>
              </a:rPr>
              <a:t>Over 100 Events, Performance Counters, and Services Monitored</a:t>
            </a:r>
          </a:p>
          <a:p>
            <a:pPr lvl="1" eaLnBrk="1" hangingPunct="1">
              <a:lnSpc>
                <a:spcPct val="80000"/>
              </a:lnSpc>
              <a:defRPr/>
            </a:pPr>
            <a:r>
              <a:rPr lang="en-US" dirty="0" smtClean="0"/>
              <a:t>Monitors the state of Forefront</a:t>
            </a:r>
          </a:p>
          <a:p>
            <a:pPr lvl="1" eaLnBrk="1" hangingPunct="1">
              <a:lnSpc>
                <a:spcPct val="80000"/>
              </a:lnSpc>
              <a:defRPr/>
            </a:pPr>
            <a:r>
              <a:rPr lang="en-US" dirty="0" smtClean="0"/>
              <a:t>Collects statistical data on scanning, detection, and removal of messages and attachments</a:t>
            </a:r>
          </a:p>
          <a:p>
            <a:pPr lvl="1" eaLnBrk="1" hangingPunct="1">
              <a:lnSpc>
                <a:spcPct val="80000"/>
              </a:lnSpc>
              <a:defRPr/>
            </a:pPr>
            <a:r>
              <a:rPr lang="en-US" dirty="0" smtClean="0"/>
              <a:t>Polls 5 Forefront Services - Provides timed events to poll systems for critical process health</a:t>
            </a:r>
          </a:p>
          <a:p>
            <a:pPr eaLnBrk="1" hangingPunct="1">
              <a:lnSpc>
                <a:spcPct val="80000"/>
              </a:lnSpc>
              <a:defRPr/>
            </a:pPr>
            <a:r>
              <a:rPr lang="en-US" sz="2400" b="1" dirty="0" smtClean="0">
                <a:solidFill>
                  <a:srgbClr val="FFFF00"/>
                </a:solidFill>
              </a:rPr>
              <a:t>Key Tasks:</a:t>
            </a:r>
          </a:p>
          <a:p>
            <a:pPr lvl="1" eaLnBrk="1" hangingPunct="1">
              <a:lnSpc>
                <a:spcPct val="80000"/>
              </a:lnSpc>
              <a:defRPr/>
            </a:pPr>
            <a:r>
              <a:rPr lang="en-US" dirty="0" smtClean="0"/>
              <a:t>Triggers scan engine updates</a:t>
            </a:r>
          </a:p>
          <a:p>
            <a:pPr lvl="1" eaLnBrk="1" hangingPunct="1">
              <a:lnSpc>
                <a:spcPct val="80000"/>
              </a:lnSpc>
              <a:defRPr/>
            </a:pPr>
            <a:r>
              <a:rPr lang="en-US" dirty="0" smtClean="0"/>
              <a:t>Centralizes storage and deployment of license files</a:t>
            </a:r>
          </a:p>
          <a:p>
            <a:pPr lvl="1" eaLnBrk="1" hangingPunct="1">
              <a:lnSpc>
                <a:spcPct val="80000"/>
              </a:lnSpc>
              <a:defRPr/>
            </a:pPr>
            <a:r>
              <a:rPr lang="en-US" dirty="0" smtClean="0"/>
              <a:t>Imports, exports and deploys setting changes</a:t>
            </a:r>
          </a:p>
          <a:p>
            <a:pPr lvl="1" eaLnBrk="1" hangingPunct="1">
              <a:lnSpc>
                <a:spcPct val="80000"/>
              </a:lnSpc>
              <a:defRPr/>
            </a:pPr>
            <a:r>
              <a:rPr lang="en-US" dirty="0" smtClean="0"/>
              <a:t>Initiates and/or schedules manual scan jobs</a:t>
            </a:r>
          </a:p>
          <a:p>
            <a:pPr lvl="1" eaLnBrk="1" hangingPunct="1">
              <a:lnSpc>
                <a:spcPct val="80000"/>
              </a:lnSpc>
              <a:defRPr/>
            </a:pPr>
            <a:r>
              <a:rPr lang="en-US" dirty="0" smtClean="0"/>
              <a:t>Starts/Stops control of Forefront services</a:t>
            </a:r>
          </a:p>
        </p:txBody>
      </p:sp>
      <p:sp>
        <p:nvSpPr>
          <p:cNvPr id="21507" name="Rectangle 3"/>
          <p:cNvSpPr>
            <a:spLocks noGrp="1" noChangeArrowheads="1"/>
          </p:cNvSpPr>
          <p:nvPr>
            <p:ph type="title"/>
          </p:nvPr>
        </p:nvSpPr>
        <p:spPr>
          <a:xfrm>
            <a:off x="390525" y="266700"/>
            <a:ext cx="8439150" cy="641350"/>
          </a:xfrm>
        </p:spPr>
        <p:txBody>
          <a:bodyPr>
            <a:normAutofit fontScale="90000"/>
          </a:bodyPr>
          <a:lstStyle/>
          <a:p>
            <a:pPr eaLnBrk="1" hangingPunct="1">
              <a:defRPr/>
            </a:pPr>
            <a:r>
              <a:rPr lang="en-US" sz="3100" dirty="0" smtClean="0"/>
              <a:t>Microsoft Operations Manager Integration</a:t>
            </a:r>
            <a:r>
              <a:rPr lang="en-US" sz="2400" dirty="0" smtClean="0"/>
              <a:t/>
            </a:r>
            <a:br>
              <a:rPr lang="en-US" sz="2400" dirty="0" smtClean="0"/>
            </a:br>
            <a:r>
              <a:rPr lang="en-US" sz="1600" i="1" dirty="0" smtClean="0">
                <a:solidFill>
                  <a:schemeClr val="accent1"/>
                </a:solidFill>
              </a:rPr>
              <a:t>Forefront Management Pack for MOM 2005</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p:txBody>
          <a:bodyPr/>
          <a:lstStyle/>
          <a:p>
            <a:pPr>
              <a:defRPr/>
            </a:pPr>
            <a:r>
              <a:rPr lang="en-US" smtClean="0"/>
              <a:t>November 2006</a:t>
            </a:r>
          </a:p>
        </p:txBody>
      </p:sp>
      <p:sp>
        <p:nvSpPr>
          <p:cNvPr id="9219" name="Slide Number Placeholder 5"/>
          <p:cNvSpPr>
            <a:spLocks noGrp="1"/>
          </p:cNvSpPr>
          <p:nvPr>
            <p:ph type="sldNum" sz="quarter" idx="12"/>
          </p:nvPr>
        </p:nvSpPr>
        <p:spPr/>
        <p:txBody>
          <a:bodyPr/>
          <a:lstStyle/>
          <a:p>
            <a:pPr>
              <a:defRPr/>
            </a:pPr>
            <a:fld id="{433C38E8-AE72-4064-9E94-83F5C82570BB}" type="slidenum">
              <a:rPr lang="en-US" smtClean="0"/>
              <a:pPr>
                <a:defRPr/>
              </a:pPr>
              <a:t>19</a:t>
            </a:fld>
            <a:endParaRPr lang="en-US" smtClean="0"/>
          </a:p>
        </p:txBody>
      </p:sp>
      <p:pic>
        <p:nvPicPr>
          <p:cNvPr id="9220" name="Picture 2" descr="IT Servers man leaning datacenter servers Laptop technical tech"/>
          <p:cNvPicPr preferRelativeResize="0">
            <a:picLocks noChangeAspect="1" noChangeArrowheads="1"/>
          </p:cNvPicPr>
          <p:nvPr/>
        </p:nvPicPr>
        <p:blipFill>
          <a:blip r:embed="rId3"/>
          <a:srcRect/>
          <a:stretch>
            <a:fillRect/>
          </a:stretch>
        </p:blipFill>
        <p:spPr bwMode="auto">
          <a:xfrm>
            <a:off x="6899275" y="1397000"/>
            <a:ext cx="2628900" cy="5445125"/>
          </a:xfrm>
          <a:prstGeom prst="rect">
            <a:avLst/>
          </a:prstGeom>
          <a:noFill/>
          <a:ln w="9525">
            <a:noFill/>
            <a:miter lim="800000"/>
            <a:headEnd/>
            <a:tailEnd/>
          </a:ln>
        </p:spPr>
      </p:pic>
      <p:pic>
        <p:nvPicPr>
          <p:cNvPr id="9221" name="Picture 3" descr="MSH Home woman Ruth laptop working smiling"/>
          <p:cNvPicPr>
            <a:picLocks noChangeAspect="1" noChangeArrowheads="1"/>
          </p:cNvPicPr>
          <p:nvPr/>
        </p:nvPicPr>
        <p:blipFill>
          <a:blip r:embed="rId4" cstate="email"/>
          <a:srcRect/>
          <a:stretch>
            <a:fillRect/>
          </a:stretch>
        </p:blipFill>
        <p:spPr bwMode="auto">
          <a:xfrm>
            <a:off x="1600200" y="1162050"/>
            <a:ext cx="4572000" cy="5695950"/>
          </a:xfrm>
          <a:prstGeom prst="rect">
            <a:avLst/>
          </a:prstGeom>
          <a:noFill/>
          <a:ln w="9525">
            <a:noFill/>
            <a:miter lim="800000"/>
            <a:headEnd/>
            <a:tailEnd/>
          </a:ln>
        </p:spPr>
      </p:pic>
      <p:sp>
        <p:nvSpPr>
          <p:cNvPr id="288772" name="AutoShape 4"/>
          <p:cNvSpPr>
            <a:spLocks noChangeArrowheads="1"/>
          </p:cNvSpPr>
          <p:nvPr/>
        </p:nvSpPr>
        <p:spPr bwMode="auto">
          <a:xfrm>
            <a:off x="34925" y="2152650"/>
            <a:ext cx="9109075" cy="534988"/>
          </a:xfrm>
          <a:prstGeom prst="roundRect">
            <a:avLst>
              <a:gd name="adj" fmla="val 40264"/>
            </a:avLst>
          </a:prstGeom>
          <a:gradFill rotWithShape="0">
            <a:gsLst>
              <a:gs pos="0">
                <a:schemeClr val="bg2">
                  <a:alpha val="59000"/>
                </a:schemeClr>
              </a:gs>
              <a:gs pos="100000">
                <a:schemeClr val="bg2">
                  <a:gamma/>
                  <a:shade val="38039"/>
                  <a:invGamma/>
                  <a:alpha val="0"/>
                </a:schemeClr>
              </a:gs>
            </a:gsLst>
            <a:lin ang="0" scaled="1"/>
          </a:gradFill>
          <a:ln w="12700">
            <a:noFill/>
            <a:round/>
            <a:headEnd/>
            <a:tailEnd/>
          </a:ln>
          <a:effectLst/>
        </p:spPr>
        <p:txBody>
          <a:bodyPr wrap="none" anchor="ctr"/>
          <a:lstStyle/>
          <a:p>
            <a:pPr algn="ctr">
              <a:lnSpc>
                <a:spcPct val="85000"/>
              </a:lnSpc>
              <a:spcBef>
                <a:spcPct val="20000"/>
              </a:spcBef>
              <a:defRPr/>
            </a:pPr>
            <a:endParaRPr lang="en-US" dirty="0">
              <a:effectLst>
                <a:outerShdw blurRad="38100" dist="38100" dir="2700000" algn="tl">
                  <a:srgbClr val="000000">
                    <a:alpha val="43137"/>
                  </a:srgbClr>
                </a:outerShdw>
              </a:effectLst>
              <a:cs typeface="+mn-cs"/>
            </a:endParaRPr>
          </a:p>
        </p:txBody>
      </p:sp>
      <p:sp>
        <p:nvSpPr>
          <p:cNvPr id="288773" name="AutoShape 5"/>
          <p:cNvSpPr>
            <a:spLocks noChangeArrowheads="1"/>
          </p:cNvSpPr>
          <p:nvPr/>
        </p:nvSpPr>
        <p:spPr bwMode="auto">
          <a:xfrm>
            <a:off x="34925" y="2720975"/>
            <a:ext cx="9109075" cy="534988"/>
          </a:xfrm>
          <a:prstGeom prst="roundRect">
            <a:avLst>
              <a:gd name="adj" fmla="val 40264"/>
            </a:avLst>
          </a:prstGeom>
          <a:gradFill rotWithShape="0">
            <a:gsLst>
              <a:gs pos="0">
                <a:schemeClr val="bg2">
                  <a:alpha val="59000"/>
                </a:schemeClr>
              </a:gs>
              <a:gs pos="100000">
                <a:schemeClr val="bg2">
                  <a:gamma/>
                  <a:shade val="38039"/>
                  <a:invGamma/>
                  <a:alpha val="0"/>
                </a:schemeClr>
              </a:gs>
            </a:gsLst>
            <a:lin ang="0" scaled="1"/>
          </a:gradFill>
          <a:ln w="12700">
            <a:noFill/>
            <a:round/>
            <a:headEnd/>
            <a:tailEnd/>
          </a:ln>
          <a:effectLst/>
        </p:spPr>
        <p:txBody>
          <a:bodyPr wrap="none" anchor="ctr"/>
          <a:lstStyle/>
          <a:p>
            <a:pPr algn="ctr">
              <a:lnSpc>
                <a:spcPct val="85000"/>
              </a:lnSpc>
              <a:spcBef>
                <a:spcPct val="20000"/>
              </a:spcBef>
              <a:defRPr/>
            </a:pPr>
            <a:endParaRPr lang="en-US" dirty="0">
              <a:effectLst>
                <a:outerShdw blurRad="38100" dist="38100" dir="2700000" algn="tl">
                  <a:srgbClr val="000000">
                    <a:alpha val="43137"/>
                  </a:srgbClr>
                </a:outerShdw>
              </a:effectLst>
              <a:cs typeface="+mn-cs"/>
            </a:endParaRPr>
          </a:p>
        </p:txBody>
      </p:sp>
      <p:sp>
        <p:nvSpPr>
          <p:cNvPr id="288774" name="AutoShape 6"/>
          <p:cNvSpPr>
            <a:spLocks noChangeArrowheads="1"/>
          </p:cNvSpPr>
          <p:nvPr/>
        </p:nvSpPr>
        <p:spPr bwMode="auto">
          <a:xfrm>
            <a:off x="34925" y="3290888"/>
            <a:ext cx="9109075" cy="534987"/>
          </a:xfrm>
          <a:prstGeom prst="roundRect">
            <a:avLst>
              <a:gd name="adj" fmla="val 40264"/>
            </a:avLst>
          </a:prstGeom>
          <a:gradFill rotWithShape="0">
            <a:gsLst>
              <a:gs pos="0">
                <a:schemeClr val="bg2">
                  <a:alpha val="59000"/>
                </a:schemeClr>
              </a:gs>
              <a:gs pos="100000">
                <a:schemeClr val="bg2">
                  <a:gamma/>
                  <a:shade val="38039"/>
                  <a:invGamma/>
                  <a:alpha val="0"/>
                </a:schemeClr>
              </a:gs>
            </a:gsLst>
            <a:lin ang="0" scaled="1"/>
          </a:gradFill>
          <a:ln w="12700">
            <a:noFill/>
            <a:round/>
            <a:headEnd/>
            <a:tailEnd/>
          </a:ln>
          <a:effectLst/>
        </p:spPr>
        <p:txBody>
          <a:bodyPr wrap="none" anchor="ctr"/>
          <a:lstStyle/>
          <a:p>
            <a:pPr algn="ctr">
              <a:lnSpc>
                <a:spcPct val="85000"/>
              </a:lnSpc>
              <a:spcBef>
                <a:spcPct val="20000"/>
              </a:spcBef>
              <a:defRPr/>
            </a:pPr>
            <a:endParaRPr lang="en-US" dirty="0">
              <a:effectLst>
                <a:outerShdw blurRad="38100" dist="38100" dir="2700000" algn="tl">
                  <a:srgbClr val="000000">
                    <a:alpha val="43137"/>
                  </a:srgbClr>
                </a:outerShdw>
              </a:effectLst>
              <a:cs typeface="+mn-cs"/>
            </a:endParaRPr>
          </a:p>
        </p:txBody>
      </p:sp>
      <p:sp>
        <p:nvSpPr>
          <p:cNvPr id="288775" name="AutoShape 7"/>
          <p:cNvSpPr>
            <a:spLocks noChangeArrowheads="1"/>
          </p:cNvSpPr>
          <p:nvPr/>
        </p:nvSpPr>
        <p:spPr bwMode="auto">
          <a:xfrm>
            <a:off x="34925" y="3859213"/>
            <a:ext cx="9109075" cy="534987"/>
          </a:xfrm>
          <a:prstGeom prst="roundRect">
            <a:avLst>
              <a:gd name="adj" fmla="val 40264"/>
            </a:avLst>
          </a:prstGeom>
          <a:gradFill rotWithShape="0">
            <a:gsLst>
              <a:gs pos="0">
                <a:schemeClr val="bg2">
                  <a:alpha val="59000"/>
                </a:schemeClr>
              </a:gs>
              <a:gs pos="100000">
                <a:schemeClr val="bg2">
                  <a:gamma/>
                  <a:shade val="38039"/>
                  <a:invGamma/>
                  <a:alpha val="0"/>
                </a:schemeClr>
              </a:gs>
            </a:gsLst>
            <a:lin ang="0" scaled="1"/>
          </a:gradFill>
          <a:ln w="12700">
            <a:noFill/>
            <a:round/>
            <a:headEnd/>
            <a:tailEnd/>
          </a:ln>
          <a:effectLst/>
        </p:spPr>
        <p:txBody>
          <a:bodyPr wrap="none" anchor="ctr"/>
          <a:lstStyle/>
          <a:p>
            <a:pPr algn="ctr">
              <a:lnSpc>
                <a:spcPct val="85000"/>
              </a:lnSpc>
              <a:spcBef>
                <a:spcPct val="20000"/>
              </a:spcBef>
              <a:defRPr/>
            </a:pPr>
            <a:endParaRPr lang="en-US" dirty="0">
              <a:effectLst>
                <a:outerShdw blurRad="38100" dist="38100" dir="2700000" algn="tl">
                  <a:srgbClr val="000000">
                    <a:alpha val="43137"/>
                  </a:srgbClr>
                </a:outerShdw>
              </a:effectLst>
              <a:cs typeface="+mn-cs"/>
            </a:endParaRPr>
          </a:p>
        </p:txBody>
      </p:sp>
      <p:sp>
        <p:nvSpPr>
          <p:cNvPr id="288776" name="AutoShape 8"/>
          <p:cNvSpPr>
            <a:spLocks noChangeArrowheads="1"/>
          </p:cNvSpPr>
          <p:nvPr/>
        </p:nvSpPr>
        <p:spPr bwMode="auto">
          <a:xfrm>
            <a:off x="34925" y="4429125"/>
            <a:ext cx="9109075" cy="534988"/>
          </a:xfrm>
          <a:prstGeom prst="roundRect">
            <a:avLst>
              <a:gd name="adj" fmla="val 40264"/>
            </a:avLst>
          </a:prstGeom>
          <a:gradFill rotWithShape="0">
            <a:gsLst>
              <a:gs pos="0">
                <a:schemeClr val="bg2">
                  <a:alpha val="59000"/>
                </a:schemeClr>
              </a:gs>
              <a:gs pos="100000">
                <a:schemeClr val="bg2">
                  <a:gamma/>
                  <a:shade val="38039"/>
                  <a:invGamma/>
                  <a:alpha val="0"/>
                </a:schemeClr>
              </a:gs>
            </a:gsLst>
            <a:lin ang="0" scaled="1"/>
          </a:gradFill>
          <a:ln w="12700">
            <a:noFill/>
            <a:round/>
            <a:headEnd/>
            <a:tailEnd/>
          </a:ln>
          <a:effectLst/>
        </p:spPr>
        <p:txBody>
          <a:bodyPr wrap="none" anchor="ctr"/>
          <a:lstStyle/>
          <a:p>
            <a:pPr algn="ctr">
              <a:lnSpc>
                <a:spcPct val="85000"/>
              </a:lnSpc>
              <a:spcBef>
                <a:spcPct val="20000"/>
              </a:spcBef>
              <a:defRPr/>
            </a:pPr>
            <a:endParaRPr lang="en-US" dirty="0">
              <a:effectLst>
                <a:outerShdw blurRad="38100" dist="38100" dir="2700000" algn="tl">
                  <a:srgbClr val="000000">
                    <a:alpha val="43137"/>
                  </a:srgbClr>
                </a:outerShdw>
              </a:effectLst>
              <a:cs typeface="+mn-cs"/>
            </a:endParaRPr>
          </a:p>
        </p:txBody>
      </p:sp>
      <p:sp>
        <p:nvSpPr>
          <p:cNvPr id="288777" name="AutoShape 9"/>
          <p:cNvSpPr>
            <a:spLocks noChangeArrowheads="1"/>
          </p:cNvSpPr>
          <p:nvPr/>
        </p:nvSpPr>
        <p:spPr bwMode="auto">
          <a:xfrm>
            <a:off x="34925" y="4997450"/>
            <a:ext cx="9109075" cy="534988"/>
          </a:xfrm>
          <a:prstGeom prst="roundRect">
            <a:avLst>
              <a:gd name="adj" fmla="val 40264"/>
            </a:avLst>
          </a:prstGeom>
          <a:gradFill rotWithShape="0">
            <a:gsLst>
              <a:gs pos="0">
                <a:schemeClr val="bg2">
                  <a:alpha val="59000"/>
                </a:schemeClr>
              </a:gs>
              <a:gs pos="100000">
                <a:schemeClr val="bg2">
                  <a:gamma/>
                  <a:shade val="38039"/>
                  <a:invGamma/>
                  <a:alpha val="0"/>
                </a:schemeClr>
              </a:gs>
            </a:gsLst>
            <a:lin ang="0" scaled="1"/>
          </a:gradFill>
          <a:ln w="12700">
            <a:noFill/>
            <a:round/>
            <a:headEnd/>
            <a:tailEnd/>
          </a:ln>
          <a:effectLst/>
        </p:spPr>
        <p:txBody>
          <a:bodyPr wrap="none" anchor="ctr"/>
          <a:lstStyle/>
          <a:p>
            <a:pPr algn="ctr">
              <a:lnSpc>
                <a:spcPct val="85000"/>
              </a:lnSpc>
              <a:spcBef>
                <a:spcPct val="20000"/>
              </a:spcBef>
              <a:defRPr/>
            </a:pPr>
            <a:endParaRPr lang="en-US" dirty="0">
              <a:effectLst>
                <a:outerShdw blurRad="38100" dist="38100" dir="2700000" algn="tl">
                  <a:srgbClr val="000000">
                    <a:alpha val="43137"/>
                  </a:srgbClr>
                </a:outerShdw>
              </a:effectLst>
              <a:cs typeface="+mn-cs"/>
            </a:endParaRPr>
          </a:p>
        </p:txBody>
      </p:sp>
      <p:sp>
        <p:nvSpPr>
          <p:cNvPr id="288778" name="AutoShape 10"/>
          <p:cNvSpPr>
            <a:spLocks noChangeArrowheads="1"/>
          </p:cNvSpPr>
          <p:nvPr/>
        </p:nvSpPr>
        <p:spPr bwMode="auto">
          <a:xfrm>
            <a:off x="34925" y="5567363"/>
            <a:ext cx="9109075" cy="534987"/>
          </a:xfrm>
          <a:prstGeom prst="roundRect">
            <a:avLst>
              <a:gd name="adj" fmla="val 40264"/>
            </a:avLst>
          </a:prstGeom>
          <a:gradFill rotWithShape="0">
            <a:gsLst>
              <a:gs pos="0">
                <a:schemeClr val="bg2">
                  <a:alpha val="59000"/>
                </a:schemeClr>
              </a:gs>
              <a:gs pos="100000">
                <a:schemeClr val="bg2">
                  <a:gamma/>
                  <a:shade val="38039"/>
                  <a:invGamma/>
                  <a:alpha val="0"/>
                </a:schemeClr>
              </a:gs>
            </a:gsLst>
            <a:lin ang="0" scaled="1"/>
          </a:gradFill>
          <a:ln w="12700">
            <a:noFill/>
            <a:round/>
            <a:headEnd/>
            <a:tailEnd/>
          </a:ln>
          <a:effectLst/>
        </p:spPr>
        <p:txBody>
          <a:bodyPr wrap="none" anchor="ctr"/>
          <a:lstStyle/>
          <a:p>
            <a:pPr algn="ctr">
              <a:lnSpc>
                <a:spcPct val="85000"/>
              </a:lnSpc>
              <a:spcBef>
                <a:spcPct val="20000"/>
              </a:spcBef>
              <a:defRPr/>
            </a:pPr>
            <a:endParaRPr lang="en-US" dirty="0">
              <a:effectLst>
                <a:outerShdw blurRad="38100" dist="38100" dir="2700000" algn="tl">
                  <a:srgbClr val="000000">
                    <a:alpha val="43137"/>
                  </a:srgbClr>
                </a:outerShdw>
              </a:effectLst>
              <a:cs typeface="+mn-cs"/>
            </a:endParaRPr>
          </a:p>
        </p:txBody>
      </p:sp>
      <p:sp>
        <p:nvSpPr>
          <p:cNvPr id="288779" name="AutoShape 11"/>
          <p:cNvSpPr>
            <a:spLocks noChangeArrowheads="1"/>
          </p:cNvSpPr>
          <p:nvPr/>
        </p:nvSpPr>
        <p:spPr bwMode="auto">
          <a:xfrm>
            <a:off x="34925" y="6137275"/>
            <a:ext cx="9109075" cy="534988"/>
          </a:xfrm>
          <a:prstGeom prst="roundRect">
            <a:avLst>
              <a:gd name="adj" fmla="val 40264"/>
            </a:avLst>
          </a:prstGeom>
          <a:gradFill rotWithShape="0">
            <a:gsLst>
              <a:gs pos="0">
                <a:schemeClr val="bg2">
                  <a:alpha val="59000"/>
                </a:schemeClr>
              </a:gs>
              <a:gs pos="100000">
                <a:schemeClr val="bg2">
                  <a:gamma/>
                  <a:shade val="38039"/>
                  <a:invGamma/>
                  <a:alpha val="0"/>
                </a:schemeClr>
              </a:gs>
            </a:gsLst>
            <a:lin ang="0" scaled="1"/>
          </a:gradFill>
          <a:ln w="12700">
            <a:noFill/>
            <a:round/>
            <a:headEnd/>
            <a:tailEnd/>
          </a:ln>
          <a:effectLst/>
        </p:spPr>
        <p:txBody>
          <a:bodyPr wrap="none" anchor="ctr"/>
          <a:lstStyle/>
          <a:p>
            <a:pPr algn="ctr">
              <a:lnSpc>
                <a:spcPct val="85000"/>
              </a:lnSpc>
              <a:spcBef>
                <a:spcPct val="20000"/>
              </a:spcBef>
              <a:defRPr/>
            </a:pPr>
            <a:endParaRPr lang="en-US" dirty="0">
              <a:effectLst>
                <a:outerShdw blurRad="38100" dist="38100" dir="2700000" algn="tl">
                  <a:srgbClr val="000000">
                    <a:alpha val="43137"/>
                  </a:srgbClr>
                </a:outerShdw>
              </a:effectLst>
              <a:cs typeface="+mn-cs"/>
            </a:endParaRPr>
          </a:p>
        </p:txBody>
      </p:sp>
      <p:sp>
        <p:nvSpPr>
          <p:cNvPr id="288780" name="Rectangle 12"/>
          <p:cNvSpPr>
            <a:spLocks noChangeArrowheads="1"/>
          </p:cNvSpPr>
          <p:nvPr/>
        </p:nvSpPr>
        <p:spPr bwMode="auto">
          <a:xfrm>
            <a:off x="-185738" y="2111375"/>
            <a:ext cx="2003426" cy="581025"/>
          </a:xfrm>
          <a:prstGeom prst="rect">
            <a:avLst/>
          </a:prstGeom>
          <a:noFill/>
          <a:ln w="12700">
            <a:noFill/>
            <a:miter lim="800000"/>
            <a:headEnd/>
            <a:tailEnd/>
          </a:ln>
          <a:effectLst/>
        </p:spPr>
        <p:txBody>
          <a:bodyPr>
            <a:spAutoFit/>
          </a:bodyPr>
          <a:lstStyle/>
          <a:p>
            <a:pPr algn="r">
              <a:defRPr/>
            </a:pPr>
            <a:r>
              <a:rPr lang="en-US" altLang="ja-JP" sz="1600" dirty="0">
                <a:effectLst>
                  <a:outerShdw blurRad="38100" dist="38100" dir="2700000" algn="tl">
                    <a:srgbClr val="C0C0C0"/>
                  </a:outerShdw>
                </a:effectLst>
                <a:ea typeface="MS PGothic" pitchFamily="34" charset="-128"/>
                <a:cs typeface="+mn-cs"/>
              </a:rPr>
              <a:t>Remove most prevalent viruses </a:t>
            </a:r>
          </a:p>
        </p:txBody>
      </p:sp>
      <p:sp>
        <p:nvSpPr>
          <p:cNvPr id="288781" name="Rectangle 13"/>
          <p:cNvSpPr>
            <a:spLocks noChangeArrowheads="1"/>
          </p:cNvSpPr>
          <p:nvPr/>
        </p:nvSpPr>
        <p:spPr bwMode="auto">
          <a:xfrm>
            <a:off x="254000" y="2698750"/>
            <a:ext cx="1563688" cy="581025"/>
          </a:xfrm>
          <a:prstGeom prst="rect">
            <a:avLst/>
          </a:prstGeom>
          <a:noFill/>
          <a:ln w="12700">
            <a:noFill/>
            <a:miter lim="800000"/>
            <a:headEnd/>
            <a:tailEnd/>
          </a:ln>
          <a:effectLst/>
        </p:spPr>
        <p:txBody>
          <a:bodyPr>
            <a:spAutoFit/>
          </a:bodyPr>
          <a:lstStyle/>
          <a:p>
            <a:pPr algn="r">
              <a:defRPr/>
            </a:pPr>
            <a:r>
              <a:rPr lang="en-US" altLang="ja-JP" sz="1600" dirty="0">
                <a:effectLst>
                  <a:outerShdw blurRad="38100" dist="38100" dir="2700000" algn="tl">
                    <a:srgbClr val="C0C0C0"/>
                  </a:outerShdw>
                </a:effectLst>
                <a:ea typeface="MS PGothic" pitchFamily="34" charset="-128"/>
                <a:cs typeface="+mn-cs"/>
              </a:rPr>
              <a:t>Remove all known viruses </a:t>
            </a:r>
          </a:p>
        </p:txBody>
      </p:sp>
      <p:sp>
        <p:nvSpPr>
          <p:cNvPr id="288782" name="Rectangle 14"/>
          <p:cNvSpPr>
            <a:spLocks noChangeArrowheads="1"/>
          </p:cNvSpPr>
          <p:nvPr/>
        </p:nvSpPr>
        <p:spPr bwMode="auto">
          <a:xfrm>
            <a:off x="488950" y="3273425"/>
            <a:ext cx="1328738" cy="581025"/>
          </a:xfrm>
          <a:prstGeom prst="rect">
            <a:avLst/>
          </a:prstGeom>
          <a:noFill/>
          <a:ln w="12700">
            <a:noFill/>
            <a:miter lim="800000"/>
            <a:headEnd/>
            <a:tailEnd/>
          </a:ln>
          <a:effectLst/>
        </p:spPr>
        <p:txBody>
          <a:bodyPr>
            <a:spAutoFit/>
          </a:bodyPr>
          <a:lstStyle/>
          <a:p>
            <a:pPr algn="r">
              <a:defRPr/>
            </a:pPr>
            <a:r>
              <a:rPr lang="en-US" altLang="ja-JP" sz="1600" dirty="0">
                <a:effectLst>
                  <a:outerShdw blurRad="38100" dist="38100" dir="2700000" algn="tl">
                    <a:srgbClr val="C0C0C0"/>
                  </a:outerShdw>
                </a:effectLst>
                <a:ea typeface="MS PGothic" pitchFamily="34" charset="-128"/>
                <a:cs typeface="+mn-cs"/>
              </a:rPr>
              <a:t>Real-time antivirus</a:t>
            </a:r>
          </a:p>
        </p:txBody>
      </p:sp>
      <p:sp>
        <p:nvSpPr>
          <p:cNvPr id="288783" name="Rectangle 15"/>
          <p:cNvSpPr>
            <a:spLocks noChangeArrowheads="1"/>
          </p:cNvSpPr>
          <p:nvPr/>
        </p:nvSpPr>
        <p:spPr bwMode="auto">
          <a:xfrm>
            <a:off x="139700" y="3813175"/>
            <a:ext cx="1677988" cy="581025"/>
          </a:xfrm>
          <a:prstGeom prst="rect">
            <a:avLst/>
          </a:prstGeom>
          <a:noFill/>
          <a:ln w="12700">
            <a:noFill/>
            <a:miter lim="800000"/>
            <a:headEnd/>
            <a:tailEnd/>
          </a:ln>
          <a:effectLst/>
        </p:spPr>
        <p:txBody>
          <a:bodyPr>
            <a:spAutoFit/>
          </a:bodyPr>
          <a:lstStyle/>
          <a:p>
            <a:pPr algn="r">
              <a:defRPr/>
            </a:pPr>
            <a:r>
              <a:rPr lang="en-US" altLang="ja-JP" sz="1600" dirty="0">
                <a:effectLst>
                  <a:outerShdw blurRad="38100" dist="38100" dir="2700000" algn="tl">
                    <a:srgbClr val="C0C0C0"/>
                  </a:outerShdw>
                </a:effectLst>
                <a:ea typeface="MS PGothic" pitchFamily="34" charset="-128"/>
                <a:cs typeface="+mn-cs"/>
              </a:rPr>
              <a:t>Remove all known spyware</a:t>
            </a:r>
          </a:p>
        </p:txBody>
      </p:sp>
      <p:sp>
        <p:nvSpPr>
          <p:cNvPr id="288784" name="Rectangle 16"/>
          <p:cNvSpPr>
            <a:spLocks noChangeArrowheads="1"/>
          </p:cNvSpPr>
          <p:nvPr/>
        </p:nvSpPr>
        <p:spPr bwMode="auto">
          <a:xfrm>
            <a:off x="-14288" y="4391025"/>
            <a:ext cx="1831976" cy="581025"/>
          </a:xfrm>
          <a:prstGeom prst="rect">
            <a:avLst/>
          </a:prstGeom>
          <a:noFill/>
          <a:ln w="12700">
            <a:noFill/>
            <a:miter lim="800000"/>
            <a:headEnd/>
            <a:tailEnd/>
          </a:ln>
          <a:effectLst/>
        </p:spPr>
        <p:txBody>
          <a:bodyPr>
            <a:spAutoFit/>
          </a:bodyPr>
          <a:lstStyle/>
          <a:p>
            <a:pPr algn="r">
              <a:defRPr/>
            </a:pPr>
            <a:r>
              <a:rPr lang="en-US" altLang="ja-JP" sz="1600" dirty="0">
                <a:effectLst>
                  <a:outerShdw blurRad="38100" dist="38100" dir="2700000" algn="tl">
                    <a:srgbClr val="C0C0C0"/>
                  </a:outerShdw>
                </a:effectLst>
                <a:ea typeface="MS PGothic" pitchFamily="34" charset="-128"/>
                <a:cs typeface="+mn-cs"/>
              </a:rPr>
              <a:t>Real-time antispyware</a:t>
            </a:r>
          </a:p>
        </p:txBody>
      </p:sp>
      <p:sp>
        <p:nvSpPr>
          <p:cNvPr id="288785" name="Rectangle 17"/>
          <p:cNvSpPr>
            <a:spLocks noChangeArrowheads="1"/>
          </p:cNvSpPr>
          <p:nvPr/>
        </p:nvSpPr>
        <p:spPr bwMode="auto">
          <a:xfrm>
            <a:off x="-185738" y="4981575"/>
            <a:ext cx="2003426" cy="581025"/>
          </a:xfrm>
          <a:prstGeom prst="rect">
            <a:avLst/>
          </a:prstGeom>
          <a:noFill/>
          <a:ln w="12700">
            <a:noFill/>
            <a:miter lim="800000"/>
            <a:headEnd/>
            <a:tailEnd/>
          </a:ln>
          <a:effectLst/>
        </p:spPr>
        <p:txBody>
          <a:bodyPr>
            <a:spAutoFit/>
          </a:bodyPr>
          <a:lstStyle/>
          <a:p>
            <a:pPr algn="r">
              <a:defRPr/>
            </a:pPr>
            <a:r>
              <a:rPr lang="en-US" altLang="ja-JP" sz="1600" dirty="0">
                <a:effectLst>
                  <a:outerShdw blurRad="38100" dist="38100" dir="2700000" algn="tl">
                    <a:srgbClr val="C0C0C0"/>
                  </a:outerShdw>
                </a:effectLst>
                <a:ea typeface="MS PGothic" pitchFamily="34" charset="-128"/>
                <a:cs typeface="+mn-cs"/>
              </a:rPr>
              <a:t>Central reporting and alerting</a:t>
            </a:r>
          </a:p>
        </p:txBody>
      </p:sp>
      <p:sp>
        <p:nvSpPr>
          <p:cNvPr id="288786" name="Rectangle 18"/>
          <p:cNvSpPr>
            <a:spLocks noChangeArrowheads="1"/>
          </p:cNvSpPr>
          <p:nvPr/>
        </p:nvSpPr>
        <p:spPr bwMode="auto">
          <a:xfrm>
            <a:off x="-185738" y="5656263"/>
            <a:ext cx="2003426" cy="336550"/>
          </a:xfrm>
          <a:prstGeom prst="rect">
            <a:avLst/>
          </a:prstGeom>
          <a:noFill/>
          <a:ln w="12700">
            <a:noFill/>
            <a:miter lim="800000"/>
            <a:headEnd/>
            <a:tailEnd/>
          </a:ln>
          <a:effectLst/>
        </p:spPr>
        <p:txBody>
          <a:bodyPr>
            <a:spAutoFit/>
          </a:bodyPr>
          <a:lstStyle/>
          <a:p>
            <a:pPr algn="r">
              <a:defRPr/>
            </a:pPr>
            <a:r>
              <a:rPr lang="en-US" altLang="ja-JP" sz="1600" dirty="0">
                <a:effectLst>
                  <a:outerShdw blurRad="38100" dist="38100" dir="2700000" algn="tl">
                    <a:srgbClr val="C0C0C0"/>
                  </a:outerShdw>
                </a:effectLst>
                <a:ea typeface="MS PGothic" pitchFamily="34" charset="-128"/>
                <a:cs typeface="+mn-cs"/>
              </a:rPr>
              <a:t>Customization</a:t>
            </a:r>
          </a:p>
        </p:txBody>
      </p:sp>
      <p:pic>
        <p:nvPicPr>
          <p:cNvPr id="288787" name="Picture 19" descr="green check-sm"/>
          <p:cNvPicPr>
            <a:picLocks noChangeAspect="1" noChangeArrowheads="1"/>
          </p:cNvPicPr>
          <p:nvPr/>
        </p:nvPicPr>
        <p:blipFill>
          <a:blip r:embed="rId5" cstate="email"/>
          <a:srcRect/>
          <a:stretch>
            <a:fillRect/>
          </a:stretch>
        </p:blipFill>
        <p:spPr bwMode="auto">
          <a:xfrm>
            <a:off x="2112963" y="2200275"/>
            <a:ext cx="460375" cy="460375"/>
          </a:xfrm>
          <a:prstGeom prst="rect">
            <a:avLst/>
          </a:prstGeom>
          <a:noFill/>
          <a:ln w="9525">
            <a:noFill/>
            <a:miter lim="800000"/>
            <a:headEnd/>
            <a:tailEnd/>
          </a:ln>
        </p:spPr>
      </p:pic>
      <p:pic>
        <p:nvPicPr>
          <p:cNvPr id="9238" name="Picture 20" descr="green check-sm"/>
          <p:cNvPicPr preferRelativeResize="0">
            <a:picLocks noChangeAspect="1" noChangeArrowheads="1"/>
          </p:cNvPicPr>
          <p:nvPr/>
        </p:nvPicPr>
        <p:blipFill>
          <a:blip r:embed="rId6"/>
          <a:srcRect r="98199"/>
          <a:stretch>
            <a:fillRect/>
          </a:stretch>
        </p:blipFill>
        <p:spPr bwMode="auto">
          <a:xfrm>
            <a:off x="7983538" y="1663700"/>
            <a:ext cx="9525" cy="517525"/>
          </a:xfrm>
          <a:prstGeom prst="rect">
            <a:avLst/>
          </a:prstGeom>
          <a:noFill/>
          <a:ln w="9525">
            <a:noFill/>
            <a:miter lim="800000"/>
            <a:headEnd/>
            <a:tailEnd/>
          </a:ln>
        </p:spPr>
      </p:pic>
      <p:sp>
        <p:nvSpPr>
          <p:cNvPr id="288789" name="Rectangle 21"/>
          <p:cNvSpPr>
            <a:spLocks noChangeArrowheads="1"/>
          </p:cNvSpPr>
          <p:nvPr/>
        </p:nvSpPr>
        <p:spPr bwMode="auto">
          <a:xfrm>
            <a:off x="7404100" y="1355725"/>
            <a:ext cx="1739900" cy="825500"/>
          </a:xfrm>
          <a:prstGeom prst="rect">
            <a:avLst/>
          </a:prstGeom>
          <a:noFill/>
          <a:ln w="12700">
            <a:noFill/>
            <a:miter lim="800000"/>
            <a:headEnd/>
            <a:tailEnd/>
          </a:ln>
          <a:effectLst/>
        </p:spPr>
        <p:txBody>
          <a:bodyPr>
            <a:spAutoFit/>
          </a:bodyPr>
          <a:lstStyle/>
          <a:p>
            <a:pPr algn="ctr">
              <a:defRPr/>
            </a:pPr>
            <a:r>
              <a:rPr lang="en-US" altLang="ja-JP" sz="1600" dirty="0">
                <a:effectLst>
                  <a:outerShdw blurRad="38100" dist="38100" dir="2700000" algn="tl">
                    <a:srgbClr val="C0C0C0"/>
                  </a:outerShdw>
                </a:effectLst>
                <a:ea typeface="MS PGothic" pitchFamily="34" charset="-128"/>
                <a:cs typeface="+mn-cs"/>
              </a:rPr>
              <a:t>Microsoft</a:t>
            </a:r>
          </a:p>
          <a:p>
            <a:pPr algn="ctr">
              <a:defRPr/>
            </a:pPr>
            <a:r>
              <a:rPr lang="en-US" altLang="ja-JP" sz="1600" dirty="0">
                <a:effectLst>
                  <a:outerShdw blurRad="38100" dist="38100" dir="2700000" algn="tl">
                    <a:srgbClr val="C0C0C0"/>
                  </a:outerShdw>
                </a:effectLst>
                <a:ea typeface="MS PGothic" pitchFamily="34" charset="-128"/>
                <a:cs typeface="+mn-cs"/>
              </a:rPr>
              <a:t>Forefront Client</a:t>
            </a:r>
          </a:p>
          <a:p>
            <a:pPr algn="ctr">
              <a:defRPr/>
            </a:pPr>
            <a:r>
              <a:rPr lang="en-US" altLang="ja-JP" sz="1600" dirty="0">
                <a:effectLst>
                  <a:outerShdw blurRad="38100" dist="38100" dir="2700000" algn="tl">
                    <a:srgbClr val="C0C0C0"/>
                  </a:outerShdw>
                </a:effectLst>
                <a:ea typeface="MS PGothic" pitchFamily="34" charset="-128"/>
                <a:cs typeface="+mn-cs"/>
              </a:rPr>
              <a:t>Security</a:t>
            </a:r>
          </a:p>
        </p:txBody>
      </p:sp>
      <p:sp>
        <p:nvSpPr>
          <p:cNvPr id="288790" name="Rectangle 22"/>
          <p:cNvSpPr>
            <a:spLocks noChangeArrowheads="1"/>
          </p:cNvSpPr>
          <p:nvPr/>
        </p:nvSpPr>
        <p:spPr bwMode="auto">
          <a:xfrm>
            <a:off x="1477963" y="1844675"/>
            <a:ext cx="1673225" cy="336550"/>
          </a:xfrm>
          <a:prstGeom prst="rect">
            <a:avLst/>
          </a:prstGeom>
          <a:noFill/>
          <a:ln w="12700">
            <a:noFill/>
            <a:miter lim="800000"/>
            <a:headEnd/>
            <a:tailEnd/>
          </a:ln>
          <a:effectLst/>
        </p:spPr>
        <p:txBody>
          <a:bodyPr>
            <a:spAutoFit/>
          </a:bodyPr>
          <a:lstStyle/>
          <a:p>
            <a:pPr algn="ctr">
              <a:defRPr/>
            </a:pPr>
            <a:r>
              <a:rPr lang="en-US" altLang="ja-JP" sz="1600" dirty="0">
                <a:effectLst>
                  <a:outerShdw blurRad="38100" dist="38100" dir="2700000" algn="tl">
                    <a:srgbClr val="C0C0C0"/>
                  </a:outerShdw>
                </a:effectLst>
                <a:ea typeface="MS PGothic" pitchFamily="34" charset="-128"/>
                <a:cs typeface="+mn-cs"/>
              </a:rPr>
              <a:t>MSRT</a:t>
            </a:r>
            <a:r>
              <a:rPr lang="en-US" altLang="ja-JP" sz="1600" dirty="0">
                <a:solidFill>
                  <a:srgbClr val="000000"/>
                </a:solidFill>
                <a:effectLst>
                  <a:outerShdw blurRad="38100" dist="38100" dir="2700000" algn="tl">
                    <a:srgbClr val="C0C0C0"/>
                  </a:outerShdw>
                </a:effectLst>
                <a:ea typeface="MS PGothic" pitchFamily="34" charset="-128"/>
                <a:cs typeface="+mn-cs"/>
              </a:rPr>
              <a:t> </a:t>
            </a:r>
          </a:p>
        </p:txBody>
      </p:sp>
      <p:sp>
        <p:nvSpPr>
          <p:cNvPr id="288791" name="Rectangle 23"/>
          <p:cNvSpPr>
            <a:spLocks noChangeArrowheads="1"/>
          </p:cNvSpPr>
          <p:nvPr/>
        </p:nvSpPr>
        <p:spPr bwMode="auto">
          <a:xfrm>
            <a:off x="2960688" y="1600200"/>
            <a:ext cx="1673225" cy="581025"/>
          </a:xfrm>
          <a:prstGeom prst="rect">
            <a:avLst/>
          </a:prstGeom>
          <a:noFill/>
          <a:ln w="12700">
            <a:noFill/>
            <a:miter lim="800000"/>
            <a:headEnd/>
            <a:tailEnd/>
          </a:ln>
          <a:effectLst/>
        </p:spPr>
        <p:txBody>
          <a:bodyPr>
            <a:spAutoFit/>
          </a:bodyPr>
          <a:lstStyle/>
          <a:p>
            <a:pPr algn="ctr">
              <a:defRPr/>
            </a:pPr>
            <a:r>
              <a:rPr lang="en-US" altLang="ja-JP" sz="1600" dirty="0">
                <a:effectLst>
                  <a:outerShdw blurRad="38100" dist="38100" dir="2700000" algn="tl">
                    <a:srgbClr val="C0C0C0"/>
                  </a:outerShdw>
                </a:effectLst>
                <a:ea typeface="MS PGothic" pitchFamily="34" charset="-128"/>
                <a:cs typeface="+mn-cs"/>
              </a:rPr>
              <a:t>Windows Defender</a:t>
            </a:r>
          </a:p>
        </p:txBody>
      </p:sp>
      <p:sp>
        <p:nvSpPr>
          <p:cNvPr id="288792" name="Rectangle 24"/>
          <p:cNvSpPr>
            <a:spLocks noChangeArrowheads="1"/>
          </p:cNvSpPr>
          <p:nvPr/>
        </p:nvSpPr>
        <p:spPr bwMode="auto">
          <a:xfrm>
            <a:off x="4162425" y="1350963"/>
            <a:ext cx="2093913" cy="830262"/>
          </a:xfrm>
          <a:prstGeom prst="rect">
            <a:avLst/>
          </a:prstGeom>
          <a:noFill/>
          <a:ln w="12700">
            <a:noFill/>
            <a:miter lim="800000"/>
            <a:headEnd/>
            <a:tailEnd/>
          </a:ln>
          <a:effectLst/>
        </p:spPr>
        <p:txBody>
          <a:bodyPr>
            <a:spAutoFit/>
          </a:bodyPr>
          <a:lstStyle/>
          <a:p>
            <a:pPr algn="ctr">
              <a:defRPr/>
            </a:pPr>
            <a:r>
              <a:rPr lang="en-US" altLang="ja-JP" sz="1600" dirty="0">
                <a:effectLst>
                  <a:outerShdw blurRad="38100" dist="38100" dir="2700000" algn="tl">
                    <a:srgbClr val="C0C0C0"/>
                  </a:outerShdw>
                </a:effectLst>
                <a:ea typeface="MS PGothic" pitchFamily="34" charset="-128"/>
                <a:cs typeface="+mn-cs"/>
              </a:rPr>
              <a:t>Windows Live OneCare Safety Scanner </a:t>
            </a:r>
          </a:p>
        </p:txBody>
      </p:sp>
      <p:sp>
        <p:nvSpPr>
          <p:cNvPr id="288793" name="Rectangle 25"/>
          <p:cNvSpPr>
            <a:spLocks noChangeArrowheads="1"/>
          </p:cNvSpPr>
          <p:nvPr/>
        </p:nvSpPr>
        <p:spPr bwMode="auto">
          <a:xfrm>
            <a:off x="5922963" y="1600200"/>
            <a:ext cx="1673225" cy="581025"/>
          </a:xfrm>
          <a:prstGeom prst="rect">
            <a:avLst/>
          </a:prstGeom>
          <a:noFill/>
          <a:ln w="12700">
            <a:noFill/>
            <a:miter lim="800000"/>
            <a:headEnd/>
            <a:tailEnd/>
          </a:ln>
          <a:effectLst/>
        </p:spPr>
        <p:txBody>
          <a:bodyPr>
            <a:spAutoFit/>
          </a:bodyPr>
          <a:lstStyle/>
          <a:p>
            <a:pPr algn="ctr">
              <a:defRPr/>
            </a:pPr>
            <a:r>
              <a:rPr lang="en-US" altLang="ja-JP" sz="1600" dirty="0">
                <a:effectLst>
                  <a:outerShdw blurRad="38100" dist="38100" dir="2700000" algn="tl">
                    <a:srgbClr val="C0C0C0"/>
                  </a:outerShdw>
                </a:effectLst>
                <a:ea typeface="MS PGothic" pitchFamily="34" charset="-128"/>
                <a:cs typeface="+mn-cs"/>
              </a:rPr>
              <a:t>Windows Live OneCare </a:t>
            </a:r>
          </a:p>
        </p:txBody>
      </p:sp>
      <p:pic>
        <p:nvPicPr>
          <p:cNvPr id="25628" name="Picture 31"/>
          <p:cNvPicPr>
            <a:picLocks noChangeAspect="1" noChangeArrowheads="1"/>
          </p:cNvPicPr>
          <p:nvPr/>
        </p:nvPicPr>
        <p:blipFill>
          <a:blip r:embed="rId7" cstate="email"/>
          <a:srcRect/>
          <a:stretch>
            <a:fillRect/>
          </a:stretch>
        </p:blipFill>
        <p:spPr bwMode="auto">
          <a:xfrm>
            <a:off x="0" y="153988"/>
            <a:ext cx="7005638" cy="722312"/>
          </a:xfrm>
          <a:prstGeom prst="rect">
            <a:avLst/>
          </a:prstGeom>
          <a:noFill/>
          <a:ln w="12700" algn="ctr">
            <a:noFill/>
            <a:miter lim="800000"/>
            <a:headEnd/>
            <a:tailEnd/>
          </a:ln>
          <a:effectLst>
            <a:outerShdw blurRad="50800" dist="38100" dir="2700000" algn="tl" rotWithShape="0">
              <a:prstClr val="black">
                <a:alpha val="40000"/>
              </a:prstClr>
            </a:outerShdw>
          </a:effectLst>
        </p:spPr>
      </p:pic>
      <p:pic>
        <p:nvPicPr>
          <p:cNvPr id="288800" name="Picture 32" descr="green check-sm"/>
          <p:cNvPicPr>
            <a:picLocks noChangeAspect="1" noChangeArrowheads="1"/>
          </p:cNvPicPr>
          <p:nvPr/>
        </p:nvPicPr>
        <p:blipFill>
          <a:blip r:embed="rId5" cstate="email"/>
          <a:srcRect/>
          <a:stretch>
            <a:fillRect/>
          </a:stretch>
        </p:blipFill>
        <p:spPr bwMode="auto">
          <a:xfrm>
            <a:off x="5067300" y="2200275"/>
            <a:ext cx="460375" cy="460375"/>
          </a:xfrm>
          <a:prstGeom prst="rect">
            <a:avLst/>
          </a:prstGeom>
          <a:noFill/>
          <a:ln w="9525">
            <a:noFill/>
            <a:miter lim="800000"/>
            <a:headEnd/>
            <a:tailEnd/>
          </a:ln>
        </p:spPr>
      </p:pic>
      <p:pic>
        <p:nvPicPr>
          <p:cNvPr id="288801" name="Picture 33" descr="green check-sm"/>
          <p:cNvPicPr>
            <a:picLocks noChangeAspect="1" noChangeArrowheads="1"/>
          </p:cNvPicPr>
          <p:nvPr/>
        </p:nvPicPr>
        <p:blipFill>
          <a:blip r:embed="rId5" cstate="email"/>
          <a:srcRect/>
          <a:stretch>
            <a:fillRect/>
          </a:stretch>
        </p:blipFill>
        <p:spPr bwMode="auto">
          <a:xfrm>
            <a:off x="8010525" y="2200275"/>
            <a:ext cx="460375" cy="460375"/>
          </a:xfrm>
          <a:prstGeom prst="rect">
            <a:avLst/>
          </a:prstGeom>
          <a:noFill/>
          <a:ln w="9525">
            <a:noFill/>
            <a:miter lim="800000"/>
            <a:headEnd/>
            <a:tailEnd/>
          </a:ln>
        </p:spPr>
      </p:pic>
      <p:pic>
        <p:nvPicPr>
          <p:cNvPr id="288802" name="Picture 34" descr="green check-sm"/>
          <p:cNvPicPr>
            <a:picLocks noChangeAspect="1" noChangeArrowheads="1"/>
          </p:cNvPicPr>
          <p:nvPr/>
        </p:nvPicPr>
        <p:blipFill>
          <a:blip r:embed="rId5" cstate="email"/>
          <a:srcRect/>
          <a:stretch>
            <a:fillRect/>
          </a:stretch>
        </p:blipFill>
        <p:spPr bwMode="auto">
          <a:xfrm>
            <a:off x="6550025" y="2200275"/>
            <a:ext cx="460375" cy="460375"/>
          </a:xfrm>
          <a:prstGeom prst="rect">
            <a:avLst/>
          </a:prstGeom>
          <a:noFill/>
          <a:ln w="9525">
            <a:noFill/>
            <a:miter lim="800000"/>
            <a:headEnd/>
            <a:tailEnd/>
          </a:ln>
        </p:spPr>
      </p:pic>
      <p:pic>
        <p:nvPicPr>
          <p:cNvPr id="288803" name="Picture 35" descr="green check-sm"/>
          <p:cNvPicPr>
            <a:picLocks noChangeAspect="1" noChangeArrowheads="1"/>
          </p:cNvPicPr>
          <p:nvPr/>
        </p:nvPicPr>
        <p:blipFill>
          <a:blip r:embed="rId5" cstate="email"/>
          <a:srcRect/>
          <a:stretch>
            <a:fillRect/>
          </a:stretch>
        </p:blipFill>
        <p:spPr bwMode="auto">
          <a:xfrm>
            <a:off x="8010525" y="2765425"/>
            <a:ext cx="460375" cy="460375"/>
          </a:xfrm>
          <a:prstGeom prst="rect">
            <a:avLst/>
          </a:prstGeom>
          <a:noFill/>
          <a:ln w="9525">
            <a:noFill/>
            <a:miter lim="800000"/>
            <a:headEnd/>
            <a:tailEnd/>
          </a:ln>
        </p:spPr>
      </p:pic>
      <p:pic>
        <p:nvPicPr>
          <p:cNvPr id="288804" name="Picture 36" descr="green check-sm"/>
          <p:cNvPicPr>
            <a:picLocks noChangeAspect="1" noChangeArrowheads="1"/>
          </p:cNvPicPr>
          <p:nvPr/>
        </p:nvPicPr>
        <p:blipFill>
          <a:blip r:embed="rId5" cstate="email"/>
          <a:srcRect/>
          <a:stretch>
            <a:fillRect/>
          </a:stretch>
        </p:blipFill>
        <p:spPr bwMode="auto">
          <a:xfrm>
            <a:off x="6550025" y="2752725"/>
            <a:ext cx="460375" cy="460375"/>
          </a:xfrm>
          <a:prstGeom prst="rect">
            <a:avLst/>
          </a:prstGeom>
          <a:noFill/>
          <a:ln w="9525">
            <a:noFill/>
            <a:miter lim="800000"/>
            <a:headEnd/>
            <a:tailEnd/>
          </a:ln>
        </p:spPr>
      </p:pic>
      <p:pic>
        <p:nvPicPr>
          <p:cNvPr id="288805" name="Picture 37" descr="green check-sm"/>
          <p:cNvPicPr>
            <a:picLocks noChangeAspect="1" noChangeArrowheads="1"/>
          </p:cNvPicPr>
          <p:nvPr/>
        </p:nvPicPr>
        <p:blipFill>
          <a:blip r:embed="rId5" cstate="email"/>
          <a:srcRect/>
          <a:stretch>
            <a:fillRect/>
          </a:stretch>
        </p:blipFill>
        <p:spPr bwMode="auto">
          <a:xfrm>
            <a:off x="5067300" y="2752725"/>
            <a:ext cx="460375" cy="460375"/>
          </a:xfrm>
          <a:prstGeom prst="rect">
            <a:avLst/>
          </a:prstGeom>
          <a:noFill/>
          <a:ln w="9525">
            <a:noFill/>
            <a:miter lim="800000"/>
            <a:headEnd/>
            <a:tailEnd/>
          </a:ln>
        </p:spPr>
      </p:pic>
      <p:pic>
        <p:nvPicPr>
          <p:cNvPr id="288806" name="Picture 38" descr="green check-sm"/>
          <p:cNvPicPr>
            <a:picLocks noChangeAspect="1" noChangeArrowheads="1"/>
          </p:cNvPicPr>
          <p:nvPr/>
        </p:nvPicPr>
        <p:blipFill>
          <a:blip r:embed="rId5" cstate="email"/>
          <a:srcRect/>
          <a:stretch>
            <a:fillRect/>
          </a:stretch>
        </p:blipFill>
        <p:spPr bwMode="auto">
          <a:xfrm>
            <a:off x="8010525" y="3327400"/>
            <a:ext cx="460375" cy="460375"/>
          </a:xfrm>
          <a:prstGeom prst="rect">
            <a:avLst/>
          </a:prstGeom>
          <a:noFill/>
          <a:ln w="9525">
            <a:noFill/>
            <a:miter lim="800000"/>
            <a:headEnd/>
            <a:tailEnd/>
          </a:ln>
        </p:spPr>
      </p:pic>
      <p:pic>
        <p:nvPicPr>
          <p:cNvPr id="288807" name="Picture 39" descr="green check-sm"/>
          <p:cNvPicPr>
            <a:picLocks noChangeAspect="1" noChangeArrowheads="1"/>
          </p:cNvPicPr>
          <p:nvPr/>
        </p:nvPicPr>
        <p:blipFill>
          <a:blip r:embed="rId5" cstate="email"/>
          <a:srcRect/>
          <a:stretch>
            <a:fillRect/>
          </a:stretch>
        </p:blipFill>
        <p:spPr bwMode="auto">
          <a:xfrm>
            <a:off x="6550025" y="3328988"/>
            <a:ext cx="460375" cy="460375"/>
          </a:xfrm>
          <a:prstGeom prst="rect">
            <a:avLst/>
          </a:prstGeom>
          <a:noFill/>
          <a:ln w="9525">
            <a:noFill/>
            <a:miter lim="800000"/>
            <a:headEnd/>
            <a:tailEnd/>
          </a:ln>
        </p:spPr>
      </p:pic>
      <p:pic>
        <p:nvPicPr>
          <p:cNvPr id="288808" name="Picture 40" descr="green check-sm"/>
          <p:cNvPicPr>
            <a:picLocks noChangeAspect="1" noChangeArrowheads="1"/>
          </p:cNvPicPr>
          <p:nvPr/>
        </p:nvPicPr>
        <p:blipFill>
          <a:blip r:embed="rId5" cstate="email"/>
          <a:srcRect/>
          <a:stretch>
            <a:fillRect/>
          </a:stretch>
        </p:blipFill>
        <p:spPr bwMode="auto">
          <a:xfrm>
            <a:off x="3563938" y="3898900"/>
            <a:ext cx="460375" cy="460375"/>
          </a:xfrm>
          <a:prstGeom prst="rect">
            <a:avLst/>
          </a:prstGeom>
          <a:noFill/>
          <a:ln w="9525">
            <a:noFill/>
            <a:miter lim="800000"/>
            <a:headEnd/>
            <a:tailEnd/>
          </a:ln>
        </p:spPr>
      </p:pic>
      <p:pic>
        <p:nvPicPr>
          <p:cNvPr id="288809" name="Picture 41" descr="green check-sm"/>
          <p:cNvPicPr>
            <a:picLocks noChangeAspect="1" noChangeArrowheads="1"/>
          </p:cNvPicPr>
          <p:nvPr/>
        </p:nvPicPr>
        <p:blipFill>
          <a:blip r:embed="rId5" cstate="email"/>
          <a:srcRect/>
          <a:stretch>
            <a:fillRect/>
          </a:stretch>
        </p:blipFill>
        <p:spPr bwMode="auto">
          <a:xfrm>
            <a:off x="3563938" y="4475163"/>
            <a:ext cx="460375" cy="460375"/>
          </a:xfrm>
          <a:prstGeom prst="rect">
            <a:avLst/>
          </a:prstGeom>
          <a:noFill/>
          <a:ln w="9525">
            <a:noFill/>
            <a:miter lim="800000"/>
            <a:headEnd/>
            <a:tailEnd/>
          </a:ln>
        </p:spPr>
      </p:pic>
      <p:pic>
        <p:nvPicPr>
          <p:cNvPr id="288810" name="Picture 42" descr="green check-sm"/>
          <p:cNvPicPr>
            <a:picLocks noChangeAspect="1" noChangeArrowheads="1"/>
          </p:cNvPicPr>
          <p:nvPr/>
        </p:nvPicPr>
        <p:blipFill>
          <a:blip r:embed="rId5" cstate="email"/>
          <a:srcRect/>
          <a:stretch>
            <a:fillRect/>
          </a:stretch>
        </p:blipFill>
        <p:spPr bwMode="auto">
          <a:xfrm>
            <a:off x="8010525" y="3898900"/>
            <a:ext cx="460375" cy="460375"/>
          </a:xfrm>
          <a:prstGeom prst="rect">
            <a:avLst/>
          </a:prstGeom>
          <a:noFill/>
          <a:ln w="9525">
            <a:noFill/>
            <a:miter lim="800000"/>
            <a:headEnd/>
            <a:tailEnd/>
          </a:ln>
        </p:spPr>
      </p:pic>
      <p:pic>
        <p:nvPicPr>
          <p:cNvPr id="288811" name="Picture 43" descr="green check-sm"/>
          <p:cNvPicPr>
            <a:picLocks noChangeAspect="1" noChangeArrowheads="1"/>
          </p:cNvPicPr>
          <p:nvPr/>
        </p:nvPicPr>
        <p:blipFill>
          <a:blip r:embed="rId5" cstate="email"/>
          <a:srcRect/>
          <a:stretch>
            <a:fillRect/>
          </a:stretch>
        </p:blipFill>
        <p:spPr bwMode="auto">
          <a:xfrm>
            <a:off x="8010525" y="4464050"/>
            <a:ext cx="460375" cy="460375"/>
          </a:xfrm>
          <a:prstGeom prst="rect">
            <a:avLst/>
          </a:prstGeom>
          <a:noFill/>
          <a:ln w="9525">
            <a:noFill/>
            <a:miter lim="800000"/>
            <a:headEnd/>
            <a:tailEnd/>
          </a:ln>
        </p:spPr>
      </p:pic>
      <p:pic>
        <p:nvPicPr>
          <p:cNvPr id="288812" name="Picture 44" descr="green check-sm"/>
          <p:cNvPicPr>
            <a:picLocks noChangeAspect="1" noChangeArrowheads="1"/>
          </p:cNvPicPr>
          <p:nvPr/>
        </p:nvPicPr>
        <p:blipFill>
          <a:blip r:embed="rId5" cstate="email"/>
          <a:srcRect/>
          <a:stretch>
            <a:fillRect/>
          </a:stretch>
        </p:blipFill>
        <p:spPr bwMode="auto">
          <a:xfrm>
            <a:off x="8010525" y="5029200"/>
            <a:ext cx="460375" cy="460375"/>
          </a:xfrm>
          <a:prstGeom prst="rect">
            <a:avLst/>
          </a:prstGeom>
          <a:noFill/>
          <a:ln w="9525">
            <a:noFill/>
            <a:miter lim="800000"/>
            <a:headEnd/>
            <a:tailEnd/>
          </a:ln>
        </p:spPr>
      </p:pic>
      <p:pic>
        <p:nvPicPr>
          <p:cNvPr id="288813" name="Picture 45" descr="green check-sm"/>
          <p:cNvPicPr>
            <a:picLocks noChangeAspect="1" noChangeArrowheads="1"/>
          </p:cNvPicPr>
          <p:nvPr/>
        </p:nvPicPr>
        <p:blipFill>
          <a:blip r:embed="rId5" cstate="email"/>
          <a:srcRect/>
          <a:stretch>
            <a:fillRect/>
          </a:stretch>
        </p:blipFill>
        <p:spPr bwMode="auto">
          <a:xfrm>
            <a:off x="8010525" y="5595938"/>
            <a:ext cx="460375" cy="460375"/>
          </a:xfrm>
          <a:prstGeom prst="rect">
            <a:avLst/>
          </a:prstGeom>
          <a:noFill/>
          <a:ln w="9525">
            <a:noFill/>
            <a:miter lim="800000"/>
            <a:headEnd/>
            <a:tailEnd/>
          </a:ln>
        </p:spPr>
      </p:pic>
      <p:pic>
        <p:nvPicPr>
          <p:cNvPr id="288814" name="Picture 46" descr="green check-sm"/>
          <p:cNvPicPr>
            <a:picLocks noChangeAspect="1" noChangeArrowheads="1"/>
          </p:cNvPicPr>
          <p:nvPr/>
        </p:nvPicPr>
        <p:blipFill>
          <a:blip r:embed="rId5" cstate="email"/>
          <a:srcRect/>
          <a:stretch>
            <a:fillRect/>
          </a:stretch>
        </p:blipFill>
        <p:spPr bwMode="auto">
          <a:xfrm>
            <a:off x="8010525" y="6162675"/>
            <a:ext cx="460375" cy="460375"/>
          </a:xfrm>
          <a:prstGeom prst="rect">
            <a:avLst/>
          </a:prstGeom>
          <a:noFill/>
          <a:ln w="9525">
            <a:noFill/>
            <a:miter lim="800000"/>
            <a:headEnd/>
            <a:tailEnd/>
          </a:ln>
        </p:spPr>
      </p:pic>
      <p:pic>
        <p:nvPicPr>
          <p:cNvPr id="288815" name="Picture 47" descr="green check-sm"/>
          <p:cNvPicPr>
            <a:picLocks noChangeAspect="1" noChangeArrowheads="1"/>
          </p:cNvPicPr>
          <p:nvPr/>
        </p:nvPicPr>
        <p:blipFill>
          <a:blip r:embed="rId5" cstate="email"/>
          <a:srcRect/>
          <a:stretch>
            <a:fillRect/>
          </a:stretch>
        </p:blipFill>
        <p:spPr bwMode="auto">
          <a:xfrm>
            <a:off x="6550025" y="3898900"/>
            <a:ext cx="460375" cy="460375"/>
          </a:xfrm>
          <a:prstGeom prst="rect">
            <a:avLst/>
          </a:prstGeom>
          <a:noFill/>
          <a:ln w="9525">
            <a:noFill/>
            <a:miter lim="800000"/>
            <a:headEnd/>
            <a:tailEnd/>
          </a:ln>
        </p:spPr>
      </p:pic>
      <p:pic>
        <p:nvPicPr>
          <p:cNvPr id="288816" name="Picture 48" descr="green check-sm"/>
          <p:cNvPicPr>
            <a:picLocks noChangeAspect="1" noChangeArrowheads="1"/>
          </p:cNvPicPr>
          <p:nvPr/>
        </p:nvPicPr>
        <p:blipFill>
          <a:blip r:embed="rId5" cstate="email"/>
          <a:srcRect/>
          <a:stretch>
            <a:fillRect/>
          </a:stretch>
        </p:blipFill>
        <p:spPr bwMode="auto">
          <a:xfrm>
            <a:off x="6550025" y="4484688"/>
            <a:ext cx="460375" cy="460375"/>
          </a:xfrm>
          <a:prstGeom prst="rect">
            <a:avLst/>
          </a:prstGeom>
          <a:noFill/>
          <a:ln w="9525">
            <a:noFill/>
            <a:miter lim="800000"/>
            <a:headEnd/>
            <a:tailEnd/>
          </a:ln>
        </p:spPr>
      </p:pic>
      <p:sp>
        <p:nvSpPr>
          <p:cNvPr id="288817" name="Rectangle 49"/>
          <p:cNvSpPr>
            <a:spLocks noChangeArrowheads="1"/>
          </p:cNvSpPr>
          <p:nvPr/>
        </p:nvSpPr>
        <p:spPr bwMode="auto">
          <a:xfrm>
            <a:off x="-185738" y="6124575"/>
            <a:ext cx="2003426" cy="581025"/>
          </a:xfrm>
          <a:prstGeom prst="rect">
            <a:avLst/>
          </a:prstGeom>
          <a:noFill/>
          <a:ln w="12700">
            <a:noFill/>
            <a:miter lim="800000"/>
            <a:headEnd/>
            <a:tailEnd/>
          </a:ln>
          <a:effectLst/>
        </p:spPr>
        <p:txBody>
          <a:bodyPr>
            <a:spAutoFit/>
          </a:bodyPr>
          <a:lstStyle/>
          <a:p>
            <a:pPr algn="r">
              <a:defRPr/>
            </a:pPr>
            <a:r>
              <a:rPr lang="en-US" altLang="ja-JP" sz="1600" dirty="0">
                <a:effectLst>
                  <a:outerShdw blurRad="38100" dist="38100" dir="2700000" algn="tl">
                    <a:srgbClr val="C0C0C0"/>
                  </a:outerShdw>
                </a:effectLst>
                <a:ea typeface="MS PGothic" pitchFamily="34" charset="-128"/>
                <a:cs typeface="+mn-cs"/>
              </a:rPr>
              <a:t>IT Infrastructure Integration</a:t>
            </a:r>
          </a:p>
        </p:txBody>
      </p:sp>
      <p:sp>
        <p:nvSpPr>
          <p:cNvPr id="15407" name="AutoShape 50"/>
          <p:cNvSpPr>
            <a:spLocks/>
          </p:cNvSpPr>
          <p:nvPr/>
        </p:nvSpPr>
        <p:spPr bwMode="auto">
          <a:xfrm rot="-5400000">
            <a:off x="4646613" y="-1301750"/>
            <a:ext cx="131762" cy="5354638"/>
          </a:xfrm>
          <a:prstGeom prst="rightBracket">
            <a:avLst>
              <a:gd name="adj" fmla="val 126055"/>
            </a:avLst>
          </a:prstGeom>
          <a:noFill/>
          <a:ln w="38100">
            <a:solidFill>
              <a:srgbClr val="000000"/>
            </a:solidFill>
            <a:round/>
            <a:headEnd/>
            <a:tailEnd/>
          </a:ln>
        </p:spPr>
        <p:txBody>
          <a:bodyPr wrap="none" anchor="ctr"/>
          <a:lstStyle/>
          <a:p>
            <a:pPr algn="ctr">
              <a:lnSpc>
                <a:spcPct val="85000"/>
              </a:lnSpc>
              <a:spcBef>
                <a:spcPct val="20000"/>
              </a:spcBef>
              <a:defRPr/>
            </a:pPr>
            <a:endParaRPr lang="en-US">
              <a:effectLst>
                <a:outerShdw blurRad="38100" dist="38100" dir="2700000" algn="tl">
                  <a:srgbClr val="000000">
                    <a:alpha val="43137"/>
                  </a:srgbClr>
                </a:outerShdw>
              </a:effectLst>
              <a:cs typeface="+mn-cs"/>
            </a:endParaRPr>
          </a:p>
        </p:txBody>
      </p:sp>
      <p:sp>
        <p:nvSpPr>
          <p:cNvPr id="288819" name="Rectangle 51"/>
          <p:cNvSpPr>
            <a:spLocks noChangeArrowheads="1"/>
          </p:cNvSpPr>
          <p:nvPr/>
        </p:nvSpPr>
        <p:spPr bwMode="auto">
          <a:xfrm>
            <a:off x="3146425" y="990600"/>
            <a:ext cx="3130550" cy="304800"/>
          </a:xfrm>
          <a:prstGeom prst="rect">
            <a:avLst/>
          </a:prstGeom>
          <a:noFill/>
          <a:ln w="12700">
            <a:noFill/>
            <a:miter lim="800000"/>
            <a:headEnd/>
            <a:tailEnd/>
          </a:ln>
          <a:effectLst/>
        </p:spPr>
        <p:txBody>
          <a:bodyPr>
            <a:spAutoFit/>
          </a:bodyPr>
          <a:lstStyle/>
          <a:p>
            <a:pPr algn="ctr">
              <a:defRPr/>
            </a:pPr>
            <a:r>
              <a:rPr lang="en-US" altLang="ja-JP" sz="1400" dirty="0">
                <a:effectLst>
                  <a:outerShdw blurRad="38100" dist="38100" dir="2700000" algn="tl">
                    <a:srgbClr val="C0C0C0"/>
                  </a:outerShdw>
                </a:effectLst>
                <a:ea typeface="MS PGothic" pitchFamily="34" charset="-128"/>
                <a:cs typeface="+mn-cs"/>
              </a:rPr>
              <a:t>FOR INDIVIDUAL USERS</a:t>
            </a:r>
            <a:endParaRPr lang="en-US" altLang="ja-JP" sz="2000" dirty="0">
              <a:effectLst>
                <a:outerShdw blurRad="38100" dist="38100" dir="2700000" algn="tl">
                  <a:srgbClr val="C0C0C0"/>
                </a:outerShdw>
              </a:effectLst>
              <a:ea typeface="MS PGothic" pitchFamily="34" charset="-128"/>
              <a:cs typeface="+mn-cs"/>
            </a:endParaRPr>
          </a:p>
        </p:txBody>
      </p:sp>
      <p:sp>
        <p:nvSpPr>
          <p:cNvPr id="15409" name="AutoShape 52"/>
          <p:cNvSpPr>
            <a:spLocks/>
          </p:cNvSpPr>
          <p:nvPr/>
        </p:nvSpPr>
        <p:spPr bwMode="auto">
          <a:xfrm rot="-5400000">
            <a:off x="8139113" y="677863"/>
            <a:ext cx="138112" cy="1401762"/>
          </a:xfrm>
          <a:prstGeom prst="rightBracket">
            <a:avLst>
              <a:gd name="adj" fmla="val 135608"/>
            </a:avLst>
          </a:prstGeom>
          <a:noFill/>
          <a:ln w="38100">
            <a:solidFill>
              <a:srgbClr val="000000"/>
            </a:solidFill>
            <a:round/>
            <a:headEnd/>
            <a:tailEnd/>
          </a:ln>
        </p:spPr>
        <p:txBody>
          <a:bodyPr wrap="none" anchor="ctr"/>
          <a:lstStyle/>
          <a:p>
            <a:pPr algn="ctr">
              <a:lnSpc>
                <a:spcPct val="85000"/>
              </a:lnSpc>
              <a:spcBef>
                <a:spcPct val="20000"/>
              </a:spcBef>
              <a:defRPr/>
            </a:pPr>
            <a:endParaRPr lang="en-US">
              <a:effectLst>
                <a:outerShdw blurRad="38100" dist="38100" dir="2700000" algn="tl">
                  <a:srgbClr val="000000">
                    <a:alpha val="43137"/>
                  </a:srgbClr>
                </a:outerShdw>
              </a:effectLst>
              <a:cs typeface="+mn-cs"/>
            </a:endParaRPr>
          </a:p>
        </p:txBody>
      </p:sp>
      <p:sp>
        <p:nvSpPr>
          <p:cNvPr id="288821" name="Rectangle 53"/>
          <p:cNvSpPr>
            <a:spLocks noChangeArrowheads="1"/>
          </p:cNvSpPr>
          <p:nvPr/>
        </p:nvSpPr>
        <p:spPr bwMode="auto">
          <a:xfrm>
            <a:off x="7270750" y="990600"/>
            <a:ext cx="1873250" cy="304800"/>
          </a:xfrm>
          <a:prstGeom prst="rect">
            <a:avLst/>
          </a:prstGeom>
          <a:noFill/>
          <a:ln w="12700">
            <a:noFill/>
            <a:miter lim="800000"/>
            <a:headEnd/>
            <a:tailEnd/>
          </a:ln>
          <a:effectLst/>
        </p:spPr>
        <p:txBody>
          <a:bodyPr>
            <a:spAutoFit/>
          </a:bodyPr>
          <a:lstStyle/>
          <a:p>
            <a:pPr algn="ctr">
              <a:defRPr/>
            </a:pPr>
            <a:r>
              <a:rPr lang="en-US" altLang="ja-JP" sz="1400" dirty="0">
                <a:effectLst>
                  <a:outerShdw blurRad="38100" dist="38100" dir="2700000" algn="tl">
                    <a:srgbClr val="C0C0C0"/>
                  </a:outerShdw>
                </a:effectLst>
                <a:ea typeface="MS PGothic" pitchFamily="34" charset="-128"/>
                <a:cs typeface="+mn-cs"/>
              </a:rPr>
              <a:t>FOR </a:t>
            </a:r>
            <a:r>
              <a:rPr lang="en-US" altLang="ja-JP" sz="1400" dirty="0" smtClean="0">
                <a:effectLst>
                  <a:outerShdw blurRad="38100" dist="38100" dir="2700000" algn="tl">
                    <a:srgbClr val="C0C0C0"/>
                  </a:outerShdw>
                </a:effectLst>
                <a:ea typeface="MS PGothic" pitchFamily="34" charset="-128"/>
                <a:cs typeface="+mn-cs"/>
              </a:rPr>
              <a:t> ENTERPRISE</a:t>
            </a:r>
            <a:endParaRPr lang="en-US" altLang="ja-JP" sz="1400" dirty="0">
              <a:effectLst>
                <a:outerShdw blurRad="38100" dist="38100" dir="2700000" algn="tl">
                  <a:srgbClr val="C0C0C0"/>
                </a:outerShdw>
              </a:effectLst>
              <a:ea typeface="MS PGothic" pitchFamily="34" charset="-128"/>
              <a:cs typeface="+mn-cs"/>
            </a:endParaRPr>
          </a:p>
        </p:txBody>
      </p:sp>
      <p:pic>
        <p:nvPicPr>
          <p:cNvPr id="51" name="Picture 37" descr="green check-sm"/>
          <p:cNvPicPr>
            <a:picLocks noChangeAspect="1" noChangeArrowheads="1"/>
          </p:cNvPicPr>
          <p:nvPr/>
        </p:nvPicPr>
        <p:blipFill>
          <a:blip r:embed="rId5" cstate="email"/>
          <a:srcRect/>
          <a:stretch>
            <a:fillRect/>
          </a:stretch>
        </p:blipFill>
        <p:spPr bwMode="auto">
          <a:xfrm>
            <a:off x="5067300" y="3898900"/>
            <a:ext cx="460375" cy="460375"/>
          </a:xfrm>
          <a:prstGeom prst="rect">
            <a:avLst/>
          </a:prstGeom>
          <a:noFill/>
          <a:ln w="9525">
            <a:noFill/>
            <a:miter lim="800000"/>
            <a:headEnd/>
            <a:tailEnd/>
          </a:ln>
        </p:spPr>
      </p:pic>
    </p:spTree>
  </p:cSld>
  <p:clrMapOvr>
    <a:masterClrMapping/>
  </p:clrMapOvr>
  <p:transition advTm="28642">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smtClean="0"/>
              <a:t>Agenda</a:t>
            </a:r>
          </a:p>
        </p:txBody>
      </p:sp>
      <p:sp>
        <p:nvSpPr>
          <p:cNvPr id="321539" name="Rectangle 3"/>
          <p:cNvSpPr>
            <a:spLocks noGrp="1" noChangeArrowheads="1"/>
          </p:cNvSpPr>
          <p:nvPr>
            <p:ph type="body" idx="1"/>
          </p:nvPr>
        </p:nvSpPr>
        <p:spPr>
          <a:xfrm>
            <a:off x="381000" y="1524000"/>
            <a:ext cx="8388350" cy="6445250"/>
          </a:xfrm>
        </p:spPr>
        <p:txBody>
          <a:bodyPr/>
          <a:lstStyle/>
          <a:p>
            <a:pPr>
              <a:lnSpc>
                <a:spcPct val="80000"/>
              </a:lnSpc>
              <a:defRPr/>
            </a:pPr>
            <a:r>
              <a:rPr lang="en-US" dirty="0" smtClean="0"/>
              <a:t>Trustworthy Computing </a:t>
            </a:r>
          </a:p>
          <a:p>
            <a:pPr>
              <a:lnSpc>
                <a:spcPct val="80000"/>
              </a:lnSpc>
              <a:defRPr/>
            </a:pPr>
            <a:r>
              <a:rPr lang="en-US" dirty="0" smtClean="0"/>
              <a:t>Security Portfolio/Microsoft Security Solutions</a:t>
            </a:r>
          </a:p>
          <a:p>
            <a:pPr eaLnBrk="1" hangingPunct="1">
              <a:lnSpc>
                <a:spcPct val="80000"/>
              </a:lnSpc>
              <a:defRPr/>
            </a:pPr>
            <a:r>
              <a:rPr lang="en-US" dirty="0" smtClean="0"/>
              <a:t>Product Drilldown</a:t>
            </a:r>
          </a:p>
          <a:p>
            <a:pPr lvl="1" eaLnBrk="1" hangingPunct="1">
              <a:lnSpc>
                <a:spcPct val="80000"/>
              </a:lnSpc>
              <a:defRPr/>
            </a:pPr>
            <a:r>
              <a:rPr lang="en-US" dirty="0" smtClean="0"/>
              <a:t>Forefront for Exchange</a:t>
            </a:r>
          </a:p>
          <a:p>
            <a:pPr lvl="1" eaLnBrk="1" hangingPunct="1">
              <a:lnSpc>
                <a:spcPct val="80000"/>
              </a:lnSpc>
              <a:defRPr/>
            </a:pPr>
            <a:r>
              <a:rPr lang="en-US" dirty="0" smtClean="0"/>
              <a:t>Forefront for SharePoint</a:t>
            </a:r>
          </a:p>
          <a:p>
            <a:pPr lvl="1" eaLnBrk="1" hangingPunct="1">
              <a:lnSpc>
                <a:spcPct val="80000"/>
              </a:lnSpc>
              <a:defRPr/>
            </a:pPr>
            <a:r>
              <a:rPr lang="en-US" dirty="0" smtClean="0"/>
              <a:t>Forefront Client Security</a:t>
            </a:r>
          </a:p>
          <a:p>
            <a:pPr lvl="1" eaLnBrk="1" hangingPunct="1">
              <a:lnSpc>
                <a:spcPct val="80000"/>
              </a:lnSpc>
              <a:defRPr/>
            </a:pPr>
            <a:r>
              <a:rPr lang="en-US" dirty="0" smtClean="0"/>
              <a:t>Exchange Hosted Services</a:t>
            </a:r>
          </a:p>
          <a:p>
            <a:pPr lvl="1" eaLnBrk="1" hangingPunct="1">
              <a:lnSpc>
                <a:spcPct val="80000"/>
              </a:lnSpc>
              <a:defRPr/>
            </a:pPr>
            <a:r>
              <a:rPr lang="en-US" dirty="0" smtClean="0"/>
              <a:t>Edge Protection with ISA server and Intelligent Application Gateway</a:t>
            </a:r>
          </a:p>
          <a:p>
            <a:pPr lvl="1" eaLnBrk="1" hangingPunct="1">
              <a:lnSpc>
                <a:spcPct val="80000"/>
              </a:lnSpc>
              <a:defRPr/>
            </a:pPr>
            <a:endParaRPr lang="en-US" dirty="0" smtClean="0"/>
          </a:p>
          <a:p>
            <a:pPr eaLnBrk="1" hangingPunct="1">
              <a:lnSpc>
                <a:spcPct val="80000"/>
              </a:lnSpc>
              <a:defRPr/>
            </a:pPr>
            <a:r>
              <a:rPr lang="en-US" dirty="0" smtClean="0"/>
              <a:t>Next Steps &amp; Resources</a:t>
            </a:r>
          </a:p>
          <a:p>
            <a:pPr lvl="1" eaLnBrk="1" hangingPunct="1">
              <a:lnSpc>
                <a:spcPct val="80000"/>
              </a:lnSpc>
              <a:defRPr/>
            </a:pPr>
            <a:endParaRPr lang="en-US" dirty="0" smtClean="0"/>
          </a:p>
          <a:p>
            <a:pPr eaLnBrk="1" hangingPunct="1">
              <a:lnSpc>
                <a:spcPct val="80000"/>
              </a:lnSpc>
              <a:defRPr/>
            </a:pPr>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95250"/>
            <a:ext cx="8912225" cy="2005013"/>
            <a:chOff x="0" y="1425"/>
            <a:chExt cx="5760" cy="674"/>
          </a:xfrm>
        </p:grpSpPr>
        <p:sp>
          <p:nvSpPr>
            <p:cNvPr id="172035" name="Rectangle 3"/>
            <p:cNvSpPr>
              <a:spLocks noChangeArrowheads="1"/>
            </p:cNvSpPr>
            <p:nvPr/>
          </p:nvSpPr>
          <p:spPr bwMode="auto">
            <a:xfrm>
              <a:off x="58" y="1464"/>
              <a:ext cx="5702" cy="591"/>
            </a:xfrm>
            <a:prstGeom prst="rect">
              <a:avLst/>
            </a:prstGeom>
            <a:gradFill rotWithShape="0">
              <a:gsLst>
                <a:gs pos="0">
                  <a:srgbClr val="3366FF">
                    <a:alpha val="0"/>
                  </a:srgbClr>
                </a:gs>
                <a:gs pos="50000">
                  <a:srgbClr val="3366FF">
                    <a:gamma/>
                    <a:shade val="56078"/>
                    <a:invGamma/>
                    <a:alpha val="59000"/>
                  </a:srgbClr>
                </a:gs>
                <a:gs pos="100000">
                  <a:srgbClr val="3366FF">
                    <a:alpha val="0"/>
                  </a:srgbClr>
                </a:gs>
              </a:gsLst>
              <a:lin ang="0" scaled="1"/>
            </a:gradFill>
            <a:ln w="12700" algn="ctr">
              <a:noFill/>
              <a:miter lim="800000"/>
              <a:headEnd/>
              <a:tailEnd/>
            </a:ln>
            <a:effectLst/>
          </p:spPr>
          <p:txBody>
            <a:bodyPr wrap="none" anchor="ctr"/>
            <a:lstStyle/>
            <a:p>
              <a:pPr>
                <a:defRPr/>
              </a:pPr>
              <a:endParaRPr lang="en-US"/>
            </a:p>
          </p:txBody>
        </p:sp>
        <p:pic>
          <p:nvPicPr>
            <p:cNvPr id="28698" name="Picture 4" descr="Metallic edge Clear Bars 2 faded edge"/>
            <p:cNvPicPr>
              <a:picLocks noChangeAspect="1" noChangeArrowheads="1"/>
            </p:cNvPicPr>
            <p:nvPr/>
          </p:nvPicPr>
          <p:blipFill>
            <a:blip r:embed="rId3"/>
            <a:srcRect/>
            <a:stretch>
              <a:fillRect/>
            </a:stretch>
          </p:blipFill>
          <p:spPr bwMode="auto">
            <a:xfrm>
              <a:off x="0" y="1425"/>
              <a:ext cx="5760" cy="674"/>
            </a:xfrm>
            <a:prstGeom prst="rect">
              <a:avLst/>
            </a:prstGeom>
            <a:noFill/>
            <a:ln w="9525">
              <a:noFill/>
              <a:miter lim="800000"/>
              <a:headEnd/>
              <a:tailEnd/>
            </a:ln>
          </p:spPr>
        </p:pic>
      </p:grpSp>
      <p:pic>
        <p:nvPicPr>
          <p:cNvPr id="172037" name="Picture 5" descr="Metallic edge Clear Rounded Bar faded color med"/>
          <p:cNvPicPr>
            <a:picLocks noChangeAspect="1" noChangeArrowheads="1"/>
          </p:cNvPicPr>
          <p:nvPr/>
        </p:nvPicPr>
        <p:blipFill>
          <a:blip r:embed="rId4"/>
          <a:srcRect/>
          <a:stretch>
            <a:fillRect/>
          </a:stretch>
        </p:blipFill>
        <p:spPr bwMode="auto">
          <a:xfrm>
            <a:off x="3544888" y="2305050"/>
            <a:ext cx="5457825" cy="1371600"/>
          </a:xfrm>
          <a:prstGeom prst="rect">
            <a:avLst/>
          </a:prstGeom>
          <a:noFill/>
          <a:ln w="9525">
            <a:noFill/>
            <a:miter lim="800000"/>
            <a:headEnd/>
            <a:tailEnd/>
          </a:ln>
        </p:spPr>
      </p:pic>
      <p:sp>
        <p:nvSpPr>
          <p:cNvPr id="172038" name="Rectangle 6"/>
          <p:cNvSpPr>
            <a:spLocks noChangeArrowheads="1"/>
          </p:cNvSpPr>
          <p:nvPr/>
        </p:nvSpPr>
        <p:spPr bwMode="auto">
          <a:xfrm>
            <a:off x="3886200" y="2505075"/>
            <a:ext cx="5037138" cy="971550"/>
          </a:xfrm>
          <a:prstGeom prst="rect">
            <a:avLst/>
          </a:prstGeom>
          <a:noFill/>
          <a:ln w="9525">
            <a:noFill/>
            <a:miter lim="800000"/>
            <a:headEnd/>
            <a:tailEnd/>
          </a:ln>
        </p:spPr>
        <p:txBody>
          <a:bodyPr anchor="ctr">
            <a:spAutoFit/>
          </a:bodyPr>
          <a:lstStyle/>
          <a:p>
            <a:pPr marL="285750" indent="-174625">
              <a:lnSpc>
                <a:spcPct val="90000"/>
              </a:lnSpc>
              <a:spcBef>
                <a:spcPct val="40000"/>
              </a:spcBef>
              <a:buClr>
                <a:schemeClr val="tx2"/>
              </a:buClr>
              <a:buFont typeface="Wingdings 2" pitchFamily="18" charset="2"/>
              <a:buBlip>
                <a:blip r:embed="rId5"/>
              </a:buBlip>
            </a:pPr>
            <a:r>
              <a:rPr lang="en-US" sz="1200" b="1" dirty="0"/>
              <a:t>One solution for spyware and virus protection</a:t>
            </a:r>
          </a:p>
          <a:p>
            <a:pPr marL="285750" indent="-174625">
              <a:lnSpc>
                <a:spcPct val="90000"/>
              </a:lnSpc>
              <a:spcBef>
                <a:spcPct val="40000"/>
              </a:spcBef>
              <a:buClr>
                <a:schemeClr val="tx2"/>
              </a:buClr>
              <a:buFont typeface="Wingdings 2" pitchFamily="18" charset="2"/>
              <a:buBlip>
                <a:blip r:embed="rId5"/>
              </a:buBlip>
            </a:pPr>
            <a:r>
              <a:rPr lang="en-US" sz="1200" b="1" dirty="0"/>
              <a:t>Built on protection technology used by millions worldwide</a:t>
            </a:r>
          </a:p>
          <a:p>
            <a:pPr marL="285750" indent="-174625">
              <a:lnSpc>
                <a:spcPct val="90000"/>
              </a:lnSpc>
              <a:spcBef>
                <a:spcPct val="40000"/>
              </a:spcBef>
              <a:buClr>
                <a:schemeClr val="tx2"/>
              </a:buClr>
              <a:buFont typeface="Wingdings 2" pitchFamily="18" charset="2"/>
              <a:buBlip>
                <a:blip r:embed="rId5"/>
              </a:buBlip>
            </a:pPr>
            <a:r>
              <a:rPr lang="en-US" sz="1200" b="1" dirty="0" smtClean="0"/>
              <a:t>Virus Bulletin 100%  Award, West Coast Labs certification</a:t>
            </a:r>
            <a:endParaRPr lang="en-US" sz="1200" b="1" dirty="0"/>
          </a:p>
          <a:p>
            <a:pPr marL="285750" indent="-174625">
              <a:lnSpc>
                <a:spcPct val="90000"/>
              </a:lnSpc>
              <a:spcBef>
                <a:spcPct val="40000"/>
              </a:spcBef>
              <a:buClr>
                <a:schemeClr val="tx2"/>
              </a:buClr>
              <a:buFont typeface="Wingdings 2" pitchFamily="18" charset="2"/>
              <a:buBlip>
                <a:blip r:embed="rId5"/>
              </a:buBlip>
            </a:pPr>
            <a:r>
              <a:rPr lang="en-US" sz="1200" b="1" dirty="0"/>
              <a:t>Complements other Microsoft security products</a:t>
            </a:r>
          </a:p>
        </p:txBody>
      </p:sp>
      <p:pic>
        <p:nvPicPr>
          <p:cNvPr id="172039" name="Picture 7" descr="Gel - Gel2 triangle arrow Clear"/>
          <p:cNvPicPr>
            <a:picLocks noChangeAspect="1" noChangeArrowheads="1"/>
          </p:cNvPicPr>
          <p:nvPr/>
        </p:nvPicPr>
        <p:blipFill>
          <a:blip r:embed="rId6"/>
          <a:srcRect/>
          <a:stretch>
            <a:fillRect/>
          </a:stretch>
        </p:blipFill>
        <p:spPr bwMode="auto">
          <a:xfrm>
            <a:off x="3246438" y="2473325"/>
            <a:ext cx="407987" cy="1035050"/>
          </a:xfrm>
          <a:prstGeom prst="rect">
            <a:avLst/>
          </a:prstGeom>
          <a:noFill/>
          <a:ln w="9525">
            <a:noFill/>
            <a:miter lim="800000"/>
            <a:headEnd/>
            <a:tailEnd/>
          </a:ln>
        </p:spPr>
      </p:pic>
      <p:pic>
        <p:nvPicPr>
          <p:cNvPr id="172040" name="Picture 8" descr="Metallic edge Clear Rounded Bar faded color med"/>
          <p:cNvPicPr>
            <a:picLocks noChangeAspect="1" noChangeArrowheads="1"/>
          </p:cNvPicPr>
          <p:nvPr/>
        </p:nvPicPr>
        <p:blipFill>
          <a:blip r:embed="rId4"/>
          <a:srcRect/>
          <a:stretch>
            <a:fillRect/>
          </a:stretch>
        </p:blipFill>
        <p:spPr bwMode="auto">
          <a:xfrm>
            <a:off x="3544888" y="3714750"/>
            <a:ext cx="5457825" cy="1371600"/>
          </a:xfrm>
          <a:prstGeom prst="rect">
            <a:avLst/>
          </a:prstGeom>
          <a:noFill/>
          <a:ln w="9525">
            <a:noFill/>
            <a:miter lim="800000"/>
            <a:headEnd/>
            <a:tailEnd/>
          </a:ln>
        </p:spPr>
      </p:pic>
      <p:sp>
        <p:nvSpPr>
          <p:cNvPr id="172041" name="Rectangle 9"/>
          <p:cNvSpPr>
            <a:spLocks noChangeArrowheads="1"/>
          </p:cNvSpPr>
          <p:nvPr/>
        </p:nvSpPr>
        <p:spPr bwMode="auto">
          <a:xfrm>
            <a:off x="3886200" y="3916363"/>
            <a:ext cx="5029200" cy="971550"/>
          </a:xfrm>
          <a:prstGeom prst="rect">
            <a:avLst/>
          </a:prstGeom>
          <a:noFill/>
          <a:ln w="9525">
            <a:noFill/>
            <a:miter lim="800000"/>
            <a:headEnd/>
            <a:tailEnd/>
          </a:ln>
        </p:spPr>
        <p:txBody>
          <a:bodyPr anchor="ctr">
            <a:spAutoFit/>
          </a:bodyPr>
          <a:lstStyle/>
          <a:p>
            <a:pPr marL="285750" indent="-174625">
              <a:lnSpc>
                <a:spcPct val="90000"/>
              </a:lnSpc>
              <a:spcBef>
                <a:spcPct val="40000"/>
              </a:spcBef>
              <a:buClr>
                <a:schemeClr val="tx2"/>
              </a:buClr>
              <a:buFont typeface="Wingdings 2" pitchFamily="18" charset="2"/>
              <a:buBlip>
                <a:blip r:embed="rId5"/>
              </a:buBlip>
            </a:pPr>
            <a:r>
              <a:rPr lang="en-US" sz="1200" b="1"/>
              <a:t>One console for simplified security administration</a:t>
            </a:r>
          </a:p>
          <a:p>
            <a:pPr marL="285750" indent="-174625">
              <a:lnSpc>
                <a:spcPct val="90000"/>
              </a:lnSpc>
              <a:spcBef>
                <a:spcPct val="40000"/>
              </a:spcBef>
              <a:buClr>
                <a:schemeClr val="tx2"/>
              </a:buClr>
              <a:buFont typeface="Wingdings 2" pitchFamily="18" charset="2"/>
              <a:buBlip>
                <a:blip r:embed="rId5"/>
              </a:buBlip>
            </a:pPr>
            <a:r>
              <a:rPr lang="en-US" sz="1200" b="1"/>
              <a:t>Define one policy to manage client protection agent settings </a:t>
            </a:r>
          </a:p>
          <a:p>
            <a:pPr marL="285750" indent="-174625">
              <a:lnSpc>
                <a:spcPct val="90000"/>
              </a:lnSpc>
              <a:spcBef>
                <a:spcPct val="40000"/>
              </a:spcBef>
              <a:buClr>
                <a:schemeClr val="tx2"/>
              </a:buClr>
              <a:buFont typeface="Wingdings 2" pitchFamily="18" charset="2"/>
              <a:buBlip>
                <a:blip r:embed="rId5"/>
              </a:buBlip>
            </a:pPr>
            <a:r>
              <a:rPr lang="en-US" sz="1200" b="1"/>
              <a:t>Deploy signatures and software faster</a:t>
            </a:r>
          </a:p>
          <a:p>
            <a:pPr marL="285750" indent="-174625">
              <a:lnSpc>
                <a:spcPct val="90000"/>
              </a:lnSpc>
              <a:spcBef>
                <a:spcPct val="40000"/>
              </a:spcBef>
              <a:buClr>
                <a:schemeClr val="tx2"/>
              </a:buClr>
              <a:buFont typeface="Wingdings 2" pitchFamily="18" charset="2"/>
              <a:buBlip>
                <a:blip r:embed="rId5"/>
              </a:buBlip>
            </a:pPr>
            <a:r>
              <a:rPr lang="en-US" sz="1200" b="1"/>
              <a:t>Integrates with your existing infrastructure</a:t>
            </a:r>
          </a:p>
        </p:txBody>
      </p:sp>
      <p:pic>
        <p:nvPicPr>
          <p:cNvPr id="172042" name="Picture 10" descr="Gel - Gel2 triangle arrow Clear"/>
          <p:cNvPicPr>
            <a:picLocks noChangeAspect="1" noChangeArrowheads="1"/>
          </p:cNvPicPr>
          <p:nvPr/>
        </p:nvPicPr>
        <p:blipFill>
          <a:blip r:embed="rId6"/>
          <a:srcRect/>
          <a:stretch>
            <a:fillRect/>
          </a:stretch>
        </p:blipFill>
        <p:spPr bwMode="auto">
          <a:xfrm>
            <a:off x="3246438" y="3883025"/>
            <a:ext cx="407987" cy="1035050"/>
          </a:xfrm>
          <a:prstGeom prst="rect">
            <a:avLst/>
          </a:prstGeom>
          <a:noFill/>
          <a:ln w="9525">
            <a:noFill/>
            <a:miter lim="800000"/>
            <a:headEnd/>
            <a:tailEnd/>
          </a:ln>
        </p:spPr>
      </p:pic>
      <p:pic>
        <p:nvPicPr>
          <p:cNvPr id="172043" name="Picture 11" descr="Metallic edge Clear Rounded Bar faded color med"/>
          <p:cNvPicPr>
            <a:picLocks noChangeAspect="1" noChangeArrowheads="1"/>
          </p:cNvPicPr>
          <p:nvPr/>
        </p:nvPicPr>
        <p:blipFill>
          <a:blip r:embed="rId4"/>
          <a:srcRect/>
          <a:stretch>
            <a:fillRect/>
          </a:stretch>
        </p:blipFill>
        <p:spPr bwMode="auto">
          <a:xfrm>
            <a:off x="3544888" y="5124450"/>
            <a:ext cx="5457825" cy="1371600"/>
          </a:xfrm>
          <a:prstGeom prst="rect">
            <a:avLst/>
          </a:prstGeom>
          <a:noFill/>
          <a:ln w="9525">
            <a:noFill/>
            <a:miter lim="800000"/>
            <a:headEnd/>
            <a:tailEnd/>
          </a:ln>
        </p:spPr>
      </p:pic>
      <p:sp>
        <p:nvSpPr>
          <p:cNvPr id="172044" name="Rectangle 12"/>
          <p:cNvSpPr>
            <a:spLocks noChangeArrowheads="1"/>
          </p:cNvSpPr>
          <p:nvPr/>
        </p:nvSpPr>
        <p:spPr bwMode="auto">
          <a:xfrm>
            <a:off x="3886200" y="5443538"/>
            <a:ext cx="5029200" cy="733425"/>
          </a:xfrm>
          <a:prstGeom prst="rect">
            <a:avLst/>
          </a:prstGeom>
          <a:noFill/>
          <a:ln w="9525">
            <a:noFill/>
            <a:miter lim="800000"/>
            <a:headEnd/>
            <a:tailEnd/>
          </a:ln>
        </p:spPr>
        <p:txBody>
          <a:bodyPr anchor="ctr">
            <a:spAutoFit/>
          </a:bodyPr>
          <a:lstStyle/>
          <a:p>
            <a:pPr marL="285750" indent="-174625">
              <a:lnSpc>
                <a:spcPct val="90000"/>
              </a:lnSpc>
              <a:spcBef>
                <a:spcPct val="40000"/>
              </a:spcBef>
              <a:buClr>
                <a:schemeClr val="tx2"/>
              </a:buClr>
              <a:buFont typeface="Wingdings 2" pitchFamily="18" charset="2"/>
              <a:buBlip>
                <a:blip r:embed="rId5"/>
              </a:buBlip>
            </a:pPr>
            <a:r>
              <a:rPr lang="en-US" sz="1200" b="1"/>
              <a:t>One dashboard for visibility into threats and vulnerabilities</a:t>
            </a:r>
          </a:p>
          <a:p>
            <a:pPr marL="285750" indent="-174625">
              <a:lnSpc>
                <a:spcPct val="90000"/>
              </a:lnSpc>
              <a:spcBef>
                <a:spcPct val="40000"/>
              </a:spcBef>
              <a:buClr>
                <a:schemeClr val="tx2"/>
              </a:buClr>
              <a:buFont typeface="Wingdings 2" pitchFamily="18" charset="2"/>
              <a:buBlip>
                <a:blip r:embed="rId5"/>
              </a:buBlip>
            </a:pPr>
            <a:r>
              <a:rPr lang="en-US" sz="1200" b="1"/>
              <a:t>View insightful reports</a:t>
            </a:r>
          </a:p>
          <a:p>
            <a:pPr marL="285750" indent="-174625">
              <a:lnSpc>
                <a:spcPct val="90000"/>
              </a:lnSpc>
              <a:spcBef>
                <a:spcPct val="40000"/>
              </a:spcBef>
              <a:buClr>
                <a:schemeClr val="tx2"/>
              </a:buClr>
              <a:buFont typeface="Wingdings 2" pitchFamily="18" charset="2"/>
              <a:buBlip>
                <a:blip r:embed="rId5"/>
              </a:buBlip>
            </a:pPr>
            <a:r>
              <a:rPr lang="en-US" sz="1200" b="1"/>
              <a:t>Stay informed with state assessment scans and security alerts</a:t>
            </a:r>
          </a:p>
        </p:txBody>
      </p:sp>
      <p:pic>
        <p:nvPicPr>
          <p:cNvPr id="172045" name="Picture 13" descr="Gel - Gel2 triangle arrow Clear"/>
          <p:cNvPicPr>
            <a:picLocks noChangeAspect="1" noChangeArrowheads="1"/>
          </p:cNvPicPr>
          <p:nvPr/>
        </p:nvPicPr>
        <p:blipFill>
          <a:blip r:embed="rId6"/>
          <a:srcRect/>
          <a:stretch>
            <a:fillRect/>
          </a:stretch>
        </p:blipFill>
        <p:spPr bwMode="auto">
          <a:xfrm>
            <a:off x="3246438" y="5292725"/>
            <a:ext cx="407987" cy="1035050"/>
          </a:xfrm>
          <a:prstGeom prst="rect">
            <a:avLst/>
          </a:prstGeom>
          <a:noFill/>
          <a:ln w="9525">
            <a:noFill/>
            <a:miter lim="800000"/>
            <a:headEnd/>
            <a:tailEnd/>
          </a:ln>
        </p:spPr>
      </p:pic>
      <p:pic>
        <p:nvPicPr>
          <p:cNvPr id="172046" name="Picture 14" descr="Forefront-CS_bL"/>
          <p:cNvPicPr>
            <a:picLocks noChangeAspect="1" noChangeArrowheads="1"/>
          </p:cNvPicPr>
          <p:nvPr/>
        </p:nvPicPr>
        <p:blipFill>
          <a:blip r:embed="rId7"/>
          <a:srcRect/>
          <a:stretch>
            <a:fillRect/>
          </a:stretch>
        </p:blipFill>
        <p:spPr bwMode="auto">
          <a:xfrm>
            <a:off x="338138" y="415925"/>
            <a:ext cx="2886075" cy="1352550"/>
          </a:xfrm>
          <a:prstGeom prst="rect">
            <a:avLst/>
          </a:prstGeom>
          <a:noFill/>
          <a:ln w="9525">
            <a:noFill/>
            <a:miter lim="800000"/>
            <a:headEnd/>
            <a:tailEnd/>
          </a:ln>
        </p:spPr>
      </p:pic>
      <p:grpSp>
        <p:nvGrpSpPr>
          <p:cNvPr id="3" name="Group 15"/>
          <p:cNvGrpSpPr>
            <a:grpSpLocks/>
          </p:cNvGrpSpPr>
          <p:nvPr/>
        </p:nvGrpSpPr>
        <p:grpSpPr bwMode="auto">
          <a:xfrm>
            <a:off x="220663" y="2366963"/>
            <a:ext cx="3052762" cy="1247775"/>
            <a:chOff x="139" y="1491"/>
            <a:chExt cx="1923" cy="786"/>
          </a:xfrm>
        </p:grpSpPr>
        <p:pic>
          <p:nvPicPr>
            <p:cNvPr id="28693" name="Picture 16" descr="Metallic edge Sapphire Rounded Bar faded color med tall"/>
            <p:cNvPicPr>
              <a:picLocks noChangeAspect="1" noChangeArrowheads="1"/>
            </p:cNvPicPr>
            <p:nvPr/>
          </p:nvPicPr>
          <p:blipFill>
            <a:blip r:embed="rId8"/>
            <a:srcRect/>
            <a:stretch>
              <a:fillRect/>
            </a:stretch>
          </p:blipFill>
          <p:spPr bwMode="auto">
            <a:xfrm>
              <a:off x="139" y="1491"/>
              <a:ext cx="1923" cy="786"/>
            </a:xfrm>
            <a:prstGeom prst="rect">
              <a:avLst/>
            </a:prstGeom>
            <a:noFill/>
            <a:ln w="9525">
              <a:noFill/>
              <a:miter lim="800000"/>
              <a:headEnd/>
              <a:tailEnd/>
            </a:ln>
          </p:spPr>
        </p:pic>
        <p:pic>
          <p:nvPicPr>
            <p:cNvPr id="28694" name="Picture 17"/>
            <p:cNvPicPr>
              <a:picLocks noChangeAspect="1" noChangeArrowheads="1"/>
            </p:cNvPicPr>
            <p:nvPr/>
          </p:nvPicPr>
          <p:blipFill>
            <a:blip r:embed="rId9"/>
            <a:srcRect/>
            <a:stretch>
              <a:fillRect/>
            </a:stretch>
          </p:blipFill>
          <p:spPr bwMode="auto">
            <a:xfrm>
              <a:off x="493" y="1650"/>
              <a:ext cx="1215" cy="467"/>
            </a:xfrm>
            <a:prstGeom prst="rect">
              <a:avLst/>
            </a:prstGeom>
            <a:noFill/>
            <a:ln w="12700" algn="ctr">
              <a:noFill/>
              <a:miter lim="800000"/>
              <a:headEnd/>
              <a:tailEnd/>
            </a:ln>
          </p:spPr>
        </p:pic>
      </p:grpSp>
      <p:grpSp>
        <p:nvGrpSpPr>
          <p:cNvPr id="4" name="Group 18"/>
          <p:cNvGrpSpPr>
            <a:grpSpLocks/>
          </p:cNvGrpSpPr>
          <p:nvPr/>
        </p:nvGrpSpPr>
        <p:grpSpPr bwMode="auto">
          <a:xfrm>
            <a:off x="220663" y="3776663"/>
            <a:ext cx="3052762" cy="1247775"/>
            <a:chOff x="139" y="2379"/>
            <a:chExt cx="1923" cy="786"/>
          </a:xfrm>
        </p:grpSpPr>
        <p:pic>
          <p:nvPicPr>
            <p:cNvPr id="28691" name="Picture 19" descr="Metallic edge Sapphire Rounded Bar faded color med tall"/>
            <p:cNvPicPr>
              <a:picLocks noChangeAspect="1" noChangeArrowheads="1"/>
            </p:cNvPicPr>
            <p:nvPr/>
          </p:nvPicPr>
          <p:blipFill>
            <a:blip r:embed="rId8"/>
            <a:srcRect/>
            <a:stretch>
              <a:fillRect/>
            </a:stretch>
          </p:blipFill>
          <p:spPr bwMode="auto">
            <a:xfrm>
              <a:off x="139" y="2379"/>
              <a:ext cx="1923" cy="786"/>
            </a:xfrm>
            <a:prstGeom prst="rect">
              <a:avLst/>
            </a:prstGeom>
            <a:noFill/>
            <a:ln w="9525">
              <a:noFill/>
              <a:miter lim="800000"/>
              <a:headEnd/>
              <a:tailEnd/>
            </a:ln>
          </p:spPr>
        </p:pic>
        <p:pic>
          <p:nvPicPr>
            <p:cNvPr id="28692" name="Picture 20"/>
            <p:cNvPicPr>
              <a:picLocks noChangeAspect="1" noChangeArrowheads="1"/>
            </p:cNvPicPr>
            <p:nvPr/>
          </p:nvPicPr>
          <p:blipFill>
            <a:blip r:embed="rId10"/>
            <a:srcRect/>
            <a:stretch>
              <a:fillRect/>
            </a:stretch>
          </p:blipFill>
          <p:spPr bwMode="auto">
            <a:xfrm>
              <a:off x="300" y="2553"/>
              <a:ext cx="1601" cy="437"/>
            </a:xfrm>
            <a:prstGeom prst="rect">
              <a:avLst/>
            </a:prstGeom>
            <a:noFill/>
            <a:ln w="12700" algn="ctr">
              <a:noFill/>
              <a:miter lim="800000"/>
              <a:headEnd/>
              <a:tailEnd/>
            </a:ln>
          </p:spPr>
        </p:pic>
      </p:grpSp>
      <p:grpSp>
        <p:nvGrpSpPr>
          <p:cNvPr id="5" name="Group 21"/>
          <p:cNvGrpSpPr>
            <a:grpSpLocks/>
          </p:cNvGrpSpPr>
          <p:nvPr/>
        </p:nvGrpSpPr>
        <p:grpSpPr bwMode="auto">
          <a:xfrm>
            <a:off x="220663" y="5186363"/>
            <a:ext cx="3052762" cy="1247775"/>
            <a:chOff x="139" y="3267"/>
            <a:chExt cx="1923" cy="786"/>
          </a:xfrm>
        </p:grpSpPr>
        <p:pic>
          <p:nvPicPr>
            <p:cNvPr id="28689" name="Picture 22" descr="Metallic edge Sapphire Rounded Bar faded color med tall"/>
            <p:cNvPicPr>
              <a:picLocks noChangeAspect="1" noChangeArrowheads="1"/>
            </p:cNvPicPr>
            <p:nvPr/>
          </p:nvPicPr>
          <p:blipFill>
            <a:blip r:embed="rId8"/>
            <a:srcRect/>
            <a:stretch>
              <a:fillRect/>
            </a:stretch>
          </p:blipFill>
          <p:spPr bwMode="auto">
            <a:xfrm>
              <a:off x="139" y="3267"/>
              <a:ext cx="1923" cy="786"/>
            </a:xfrm>
            <a:prstGeom prst="rect">
              <a:avLst/>
            </a:prstGeom>
            <a:noFill/>
            <a:ln w="9525">
              <a:noFill/>
              <a:miter lim="800000"/>
              <a:headEnd/>
              <a:tailEnd/>
            </a:ln>
          </p:spPr>
        </p:pic>
        <p:pic>
          <p:nvPicPr>
            <p:cNvPr id="28690" name="Picture 23"/>
            <p:cNvPicPr>
              <a:picLocks noChangeAspect="1" noChangeArrowheads="1"/>
            </p:cNvPicPr>
            <p:nvPr/>
          </p:nvPicPr>
          <p:blipFill>
            <a:blip r:embed="rId11"/>
            <a:srcRect/>
            <a:stretch>
              <a:fillRect/>
            </a:stretch>
          </p:blipFill>
          <p:spPr bwMode="auto">
            <a:xfrm>
              <a:off x="533" y="3428"/>
              <a:ext cx="1134" cy="465"/>
            </a:xfrm>
            <a:prstGeom prst="rect">
              <a:avLst/>
            </a:prstGeom>
            <a:noFill/>
            <a:ln w="12700" algn="ctr">
              <a:noFill/>
              <a:miter lim="800000"/>
              <a:headEnd/>
              <a:tailEnd/>
            </a:ln>
          </p:spPr>
        </p:pic>
      </p:grpSp>
      <p:sp>
        <p:nvSpPr>
          <p:cNvPr id="172056" name="Text Box 24"/>
          <p:cNvSpPr txBox="1">
            <a:spLocks noChangeArrowheads="1"/>
          </p:cNvSpPr>
          <p:nvPr/>
        </p:nvSpPr>
        <p:spPr bwMode="auto">
          <a:xfrm>
            <a:off x="3276600" y="365125"/>
            <a:ext cx="5791200" cy="1477328"/>
          </a:xfrm>
          <a:prstGeom prst="rect">
            <a:avLst/>
          </a:prstGeom>
          <a:noFill/>
          <a:ln w="12700" algn="ctr">
            <a:noFill/>
            <a:miter lim="800000"/>
            <a:headEnd/>
            <a:tailEnd/>
          </a:ln>
        </p:spPr>
        <p:txBody>
          <a:bodyPr>
            <a:spAutoFit/>
          </a:bodyPr>
          <a:lstStyle/>
          <a:p>
            <a:pPr>
              <a:lnSpc>
                <a:spcPct val="150000"/>
              </a:lnSpc>
            </a:pPr>
            <a:r>
              <a:rPr lang="en-US" sz="2000" dirty="0">
                <a:solidFill>
                  <a:srgbClr val="FFFF00"/>
                </a:solidFill>
              </a:rPr>
              <a:t>Unified malware protection for </a:t>
            </a:r>
            <a:r>
              <a:rPr lang="en-US" sz="2000" dirty="0" smtClean="0">
                <a:solidFill>
                  <a:srgbClr val="FFFF00"/>
                </a:solidFill>
              </a:rPr>
              <a:t>organizational desktops</a:t>
            </a:r>
            <a:r>
              <a:rPr lang="en-US" sz="2000" dirty="0">
                <a:solidFill>
                  <a:srgbClr val="FFFF00"/>
                </a:solidFill>
              </a:rPr>
              <a:t>, laptops and server operating systems that is easier to manage and control</a:t>
            </a:r>
            <a:r>
              <a:rPr lang="en-US" b="1" dirty="0">
                <a:solidFill>
                  <a:srgbClr val="FFFF00"/>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72046"/>
                                        </p:tgtEl>
                                        <p:attrNameLst>
                                          <p:attrName>style.visibility</p:attrName>
                                        </p:attrNameLst>
                                      </p:cBhvr>
                                      <p:to>
                                        <p:strVal val="visible"/>
                                      </p:to>
                                    </p:set>
                                    <p:animEffect transition="in" filter="fade">
                                      <p:cBhvr>
                                        <p:cTn id="11" dur="1000"/>
                                        <p:tgtEl>
                                          <p:spTgt spid="17204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2056"/>
                                        </p:tgtEl>
                                        <p:attrNameLst>
                                          <p:attrName>style.visibility</p:attrName>
                                        </p:attrNameLst>
                                      </p:cBhvr>
                                      <p:to>
                                        <p:strVal val="visible"/>
                                      </p:to>
                                    </p:set>
                                    <p:animEffect transition="in" filter="fade">
                                      <p:cBhvr>
                                        <p:cTn id="14" dur="1000"/>
                                        <p:tgtEl>
                                          <p:spTgt spid="17205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childTnLst>
                                </p:cTn>
                              </p:par>
                              <p:par>
                                <p:cTn id="19" presetID="10" presetClass="entr" presetSubtype="0" fill="hold" nodeType="withEffect">
                                  <p:stCondLst>
                                    <p:cond delay="2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par>
                                <p:cTn id="22" presetID="10" presetClass="entr" presetSubtype="0" fill="hold" nodeType="withEffect">
                                  <p:stCondLst>
                                    <p:cond delay="4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childTnLst>
                          </p:cTn>
                        </p:par>
                        <p:par>
                          <p:cTn id="25" fill="hold">
                            <p:stCondLst>
                              <p:cond delay="2400"/>
                            </p:stCondLst>
                            <p:childTnLst>
                              <p:par>
                                <p:cTn id="26" presetID="10" presetClass="entr" presetSubtype="0" fill="hold" nodeType="afterEffect">
                                  <p:stCondLst>
                                    <p:cond delay="0"/>
                                  </p:stCondLst>
                                  <p:childTnLst>
                                    <p:set>
                                      <p:cBhvr>
                                        <p:cTn id="27" dur="1" fill="hold">
                                          <p:stCondLst>
                                            <p:cond delay="0"/>
                                          </p:stCondLst>
                                        </p:cTn>
                                        <p:tgtEl>
                                          <p:spTgt spid="172039"/>
                                        </p:tgtEl>
                                        <p:attrNameLst>
                                          <p:attrName>style.visibility</p:attrName>
                                        </p:attrNameLst>
                                      </p:cBhvr>
                                      <p:to>
                                        <p:strVal val="visible"/>
                                      </p:to>
                                    </p:set>
                                    <p:animEffect transition="in" filter="fade">
                                      <p:cBhvr>
                                        <p:cTn id="28" dur="500"/>
                                        <p:tgtEl>
                                          <p:spTgt spid="172039"/>
                                        </p:tgtEl>
                                      </p:cBhvr>
                                    </p:animEffect>
                                  </p:childTnLst>
                                </p:cTn>
                              </p:par>
                            </p:childTnLst>
                          </p:cTn>
                        </p:par>
                        <p:par>
                          <p:cTn id="29" fill="hold">
                            <p:stCondLst>
                              <p:cond delay="2900"/>
                            </p:stCondLst>
                            <p:childTnLst>
                              <p:par>
                                <p:cTn id="30" presetID="22" presetClass="entr" presetSubtype="8" fill="hold" nodeType="afterEffect">
                                  <p:stCondLst>
                                    <p:cond delay="0"/>
                                  </p:stCondLst>
                                  <p:childTnLst>
                                    <p:set>
                                      <p:cBhvr>
                                        <p:cTn id="31" dur="1" fill="hold">
                                          <p:stCondLst>
                                            <p:cond delay="0"/>
                                          </p:stCondLst>
                                        </p:cTn>
                                        <p:tgtEl>
                                          <p:spTgt spid="172037"/>
                                        </p:tgtEl>
                                        <p:attrNameLst>
                                          <p:attrName>style.visibility</p:attrName>
                                        </p:attrNameLst>
                                      </p:cBhvr>
                                      <p:to>
                                        <p:strVal val="visible"/>
                                      </p:to>
                                    </p:set>
                                    <p:animEffect transition="in" filter="wipe(left)">
                                      <p:cBhvr>
                                        <p:cTn id="32" dur="500"/>
                                        <p:tgtEl>
                                          <p:spTgt spid="17203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2038"/>
                                        </p:tgtEl>
                                        <p:attrNameLst>
                                          <p:attrName>style.visibility</p:attrName>
                                        </p:attrNameLst>
                                      </p:cBhvr>
                                      <p:to>
                                        <p:strVal val="visible"/>
                                      </p:to>
                                    </p:set>
                                    <p:animEffect transition="in" filter="fade">
                                      <p:cBhvr>
                                        <p:cTn id="35" dur="500"/>
                                        <p:tgtEl>
                                          <p:spTgt spid="172038"/>
                                        </p:tgtEl>
                                      </p:cBhvr>
                                    </p:animEffect>
                                  </p:childTnLst>
                                </p:cTn>
                              </p:par>
                            </p:childTnLst>
                          </p:cTn>
                        </p:par>
                        <p:par>
                          <p:cTn id="36" fill="hold">
                            <p:stCondLst>
                              <p:cond delay="3400"/>
                            </p:stCondLst>
                            <p:childTnLst>
                              <p:par>
                                <p:cTn id="37" presetID="10" presetClass="entr" presetSubtype="0" fill="hold" nodeType="afterEffect">
                                  <p:stCondLst>
                                    <p:cond delay="0"/>
                                  </p:stCondLst>
                                  <p:childTnLst>
                                    <p:set>
                                      <p:cBhvr>
                                        <p:cTn id="38" dur="1" fill="hold">
                                          <p:stCondLst>
                                            <p:cond delay="0"/>
                                          </p:stCondLst>
                                        </p:cTn>
                                        <p:tgtEl>
                                          <p:spTgt spid="172042"/>
                                        </p:tgtEl>
                                        <p:attrNameLst>
                                          <p:attrName>style.visibility</p:attrName>
                                        </p:attrNameLst>
                                      </p:cBhvr>
                                      <p:to>
                                        <p:strVal val="visible"/>
                                      </p:to>
                                    </p:set>
                                    <p:animEffect transition="in" filter="fade">
                                      <p:cBhvr>
                                        <p:cTn id="39" dur="500"/>
                                        <p:tgtEl>
                                          <p:spTgt spid="172042"/>
                                        </p:tgtEl>
                                      </p:cBhvr>
                                    </p:animEffect>
                                  </p:childTnLst>
                                </p:cTn>
                              </p:par>
                            </p:childTnLst>
                          </p:cTn>
                        </p:par>
                        <p:par>
                          <p:cTn id="40" fill="hold">
                            <p:stCondLst>
                              <p:cond delay="3900"/>
                            </p:stCondLst>
                            <p:childTnLst>
                              <p:par>
                                <p:cTn id="41" presetID="22" presetClass="entr" presetSubtype="8" fill="hold" nodeType="afterEffect">
                                  <p:stCondLst>
                                    <p:cond delay="0"/>
                                  </p:stCondLst>
                                  <p:childTnLst>
                                    <p:set>
                                      <p:cBhvr>
                                        <p:cTn id="42" dur="1" fill="hold">
                                          <p:stCondLst>
                                            <p:cond delay="0"/>
                                          </p:stCondLst>
                                        </p:cTn>
                                        <p:tgtEl>
                                          <p:spTgt spid="172040"/>
                                        </p:tgtEl>
                                        <p:attrNameLst>
                                          <p:attrName>style.visibility</p:attrName>
                                        </p:attrNameLst>
                                      </p:cBhvr>
                                      <p:to>
                                        <p:strVal val="visible"/>
                                      </p:to>
                                    </p:set>
                                    <p:animEffect transition="in" filter="wipe(left)">
                                      <p:cBhvr>
                                        <p:cTn id="43" dur="500"/>
                                        <p:tgtEl>
                                          <p:spTgt spid="1720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2041"/>
                                        </p:tgtEl>
                                        <p:attrNameLst>
                                          <p:attrName>style.visibility</p:attrName>
                                        </p:attrNameLst>
                                      </p:cBhvr>
                                      <p:to>
                                        <p:strVal val="visible"/>
                                      </p:to>
                                    </p:set>
                                    <p:animEffect transition="in" filter="fade">
                                      <p:cBhvr>
                                        <p:cTn id="46" dur="500"/>
                                        <p:tgtEl>
                                          <p:spTgt spid="172041"/>
                                        </p:tgtEl>
                                      </p:cBhvr>
                                    </p:animEffect>
                                  </p:childTnLst>
                                </p:cTn>
                              </p:par>
                            </p:childTnLst>
                          </p:cTn>
                        </p:par>
                        <p:par>
                          <p:cTn id="47" fill="hold">
                            <p:stCondLst>
                              <p:cond delay="4400"/>
                            </p:stCondLst>
                            <p:childTnLst>
                              <p:par>
                                <p:cTn id="48" presetID="10" presetClass="entr" presetSubtype="0" fill="hold" nodeType="afterEffect">
                                  <p:stCondLst>
                                    <p:cond delay="0"/>
                                  </p:stCondLst>
                                  <p:childTnLst>
                                    <p:set>
                                      <p:cBhvr>
                                        <p:cTn id="49" dur="1" fill="hold">
                                          <p:stCondLst>
                                            <p:cond delay="0"/>
                                          </p:stCondLst>
                                        </p:cTn>
                                        <p:tgtEl>
                                          <p:spTgt spid="172045"/>
                                        </p:tgtEl>
                                        <p:attrNameLst>
                                          <p:attrName>style.visibility</p:attrName>
                                        </p:attrNameLst>
                                      </p:cBhvr>
                                      <p:to>
                                        <p:strVal val="visible"/>
                                      </p:to>
                                    </p:set>
                                    <p:animEffect transition="in" filter="fade">
                                      <p:cBhvr>
                                        <p:cTn id="50" dur="500"/>
                                        <p:tgtEl>
                                          <p:spTgt spid="172045"/>
                                        </p:tgtEl>
                                      </p:cBhvr>
                                    </p:animEffect>
                                  </p:childTnLst>
                                </p:cTn>
                              </p:par>
                            </p:childTnLst>
                          </p:cTn>
                        </p:par>
                        <p:par>
                          <p:cTn id="51" fill="hold">
                            <p:stCondLst>
                              <p:cond delay="4900"/>
                            </p:stCondLst>
                            <p:childTnLst>
                              <p:par>
                                <p:cTn id="52" presetID="22" presetClass="entr" presetSubtype="8" fill="hold" nodeType="afterEffect">
                                  <p:stCondLst>
                                    <p:cond delay="0"/>
                                  </p:stCondLst>
                                  <p:childTnLst>
                                    <p:set>
                                      <p:cBhvr>
                                        <p:cTn id="53" dur="1" fill="hold">
                                          <p:stCondLst>
                                            <p:cond delay="0"/>
                                          </p:stCondLst>
                                        </p:cTn>
                                        <p:tgtEl>
                                          <p:spTgt spid="172043"/>
                                        </p:tgtEl>
                                        <p:attrNameLst>
                                          <p:attrName>style.visibility</p:attrName>
                                        </p:attrNameLst>
                                      </p:cBhvr>
                                      <p:to>
                                        <p:strVal val="visible"/>
                                      </p:to>
                                    </p:set>
                                    <p:animEffect transition="in" filter="wipe(left)">
                                      <p:cBhvr>
                                        <p:cTn id="54" dur="500"/>
                                        <p:tgtEl>
                                          <p:spTgt spid="17204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2044"/>
                                        </p:tgtEl>
                                        <p:attrNameLst>
                                          <p:attrName>style.visibility</p:attrName>
                                        </p:attrNameLst>
                                      </p:cBhvr>
                                      <p:to>
                                        <p:strVal val="visible"/>
                                      </p:to>
                                    </p:set>
                                    <p:animEffect transition="in" filter="fade">
                                      <p:cBhvr>
                                        <p:cTn id="57" dur="500"/>
                                        <p:tgtEl>
                                          <p:spTgt spid="172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8" grpId="0"/>
      <p:bldP spid="172041" grpId="0"/>
      <p:bldP spid="172044" grpId="0"/>
      <p:bldP spid="1720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a:srcRect/>
          <a:stretch>
            <a:fillRect/>
          </a:stretch>
        </p:blipFill>
        <p:spPr bwMode="auto">
          <a:xfrm>
            <a:off x="304800" y="136525"/>
            <a:ext cx="5857875" cy="733425"/>
          </a:xfrm>
          <a:prstGeom prst="rect">
            <a:avLst/>
          </a:prstGeom>
          <a:noFill/>
          <a:ln w="12700" algn="ctr">
            <a:noFill/>
            <a:miter lim="800000"/>
            <a:headEnd/>
            <a:tailEnd/>
          </a:ln>
        </p:spPr>
      </p:pic>
      <p:pic>
        <p:nvPicPr>
          <p:cNvPr id="7171" name="Picture 5"/>
          <p:cNvPicPr>
            <a:picLocks noChangeAspect="1" noChangeArrowheads="1"/>
          </p:cNvPicPr>
          <p:nvPr/>
        </p:nvPicPr>
        <p:blipFill>
          <a:blip r:embed="rId4"/>
          <a:srcRect/>
          <a:stretch>
            <a:fillRect/>
          </a:stretch>
        </p:blipFill>
        <p:spPr bwMode="auto">
          <a:xfrm>
            <a:off x="284163" y="952500"/>
            <a:ext cx="6069012" cy="438150"/>
          </a:xfrm>
          <a:prstGeom prst="rect">
            <a:avLst/>
          </a:prstGeom>
          <a:noFill/>
          <a:ln w="12700" algn="ctr">
            <a:noFill/>
            <a:miter lim="800000"/>
            <a:headEnd/>
            <a:tailEnd/>
          </a:ln>
        </p:spPr>
      </p:pic>
      <p:sp>
        <p:nvSpPr>
          <p:cNvPr id="5" name="Content Placeholder 2"/>
          <p:cNvSpPr txBox="1">
            <a:spLocks/>
          </p:cNvSpPr>
          <p:nvPr/>
        </p:nvSpPr>
        <p:spPr>
          <a:xfrm>
            <a:off x="382588" y="1414463"/>
            <a:ext cx="8380412" cy="5295900"/>
          </a:xfrm>
          <a:prstGeom prst="rect">
            <a:avLst/>
          </a:prstGeom>
        </p:spPr>
        <p:txBody>
          <a:bodyPr/>
          <a:lstStyle/>
          <a:p>
            <a:pPr marL="447675" indent="-447675" defTabSz="912777">
              <a:lnSpc>
                <a:spcPct val="90000"/>
              </a:lnSpc>
              <a:spcBef>
                <a:spcPct val="30000"/>
              </a:spcBef>
              <a:buClr>
                <a:schemeClr val="tx2"/>
              </a:buClr>
              <a:buSzPct val="95000"/>
              <a:buFontTx/>
              <a:buBlip>
                <a:blip r:embed="rId5"/>
              </a:buBlip>
              <a:defRPr/>
            </a:pPr>
            <a:r>
              <a:rPr lang="en-US" sz="2400" kern="0">
                <a:effectLst/>
                <a:latin typeface="Segoe" pitchFamily="34" charset="0"/>
              </a:rPr>
              <a:t>Unified agent for virus and spyware protection</a:t>
            </a:r>
          </a:p>
          <a:p>
            <a:pPr marL="769924" lvl="1" indent="-447675" defTabSz="912777">
              <a:lnSpc>
                <a:spcPct val="90000"/>
              </a:lnSpc>
              <a:spcBef>
                <a:spcPct val="30000"/>
              </a:spcBef>
              <a:buClr>
                <a:schemeClr val="tx2"/>
              </a:buClr>
              <a:buSzPct val="80000"/>
              <a:buFontTx/>
              <a:buBlip>
                <a:blip r:embed="rId5"/>
              </a:buBlip>
              <a:defRPr/>
            </a:pPr>
            <a:r>
              <a:rPr lang="en-US" sz="2100" kern="0">
                <a:effectLst/>
                <a:latin typeface="Segoe" pitchFamily="34" charset="0"/>
              </a:rPr>
              <a:t>Common engine used by Windows Defender, OneCare, Forefront Sever Security</a:t>
            </a:r>
          </a:p>
          <a:p>
            <a:pPr marL="769924" lvl="1" indent="-447675" defTabSz="912777">
              <a:lnSpc>
                <a:spcPct val="90000"/>
              </a:lnSpc>
              <a:spcBef>
                <a:spcPct val="30000"/>
              </a:spcBef>
              <a:buClr>
                <a:schemeClr val="tx2"/>
              </a:buClr>
              <a:buSzPct val="80000"/>
              <a:buFontTx/>
              <a:buBlip>
                <a:blip r:embed="rId5"/>
              </a:buBlip>
              <a:defRPr/>
            </a:pPr>
            <a:r>
              <a:rPr lang="en-US" sz="2100" kern="0">
                <a:effectLst/>
                <a:latin typeface="Segoe" pitchFamily="34" charset="0"/>
              </a:rPr>
              <a:t>Local UI based on Windows Defender</a:t>
            </a:r>
          </a:p>
          <a:p>
            <a:pPr marL="769924" lvl="1" indent="-447675" defTabSz="912777">
              <a:lnSpc>
                <a:spcPct val="90000"/>
              </a:lnSpc>
              <a:spcBef>
                <a:spcPct val="30000"/>
              </a:spcBef>
              <a:buClr>
                <a:schemeClr val="tx2"/>
              </a:buClr>
              <a:buSzPct val="80000"/>
              <a:buFontTx/>
              <a:buBlip>
                <a:blip r:embed="rId5"/>
              </a:buBlip>
              <a:defRPr/>
            </a:pPr>
            <a:r>
              <a:rPr lang="en-US" sz="2100" kern="0">
                <a:effectLst/>
                <a:latin typeface="Segoe" pitchFamily="34" charset="0"/>
              </a:rPr>
              <a:t>On-access protection via kernel mode mini-filter </a:t>
            </a:r>
          </a:p>
          <a:p>
            <a:pPr marL="1054076" lvl="2" indent="-447675" defTabSz="912777">
              <a:lnSpc>
                <a:spcPct val="90000"/>
              </a:lnSpc>
              <a:spcBef>
                <a:spcPct val="30000"/>
              </a:spcBef>
              <a:buClr>
                <a:schemeClr val="tx2"/>
              </a:buClr>
              <a:buSzPct val="80000"/>
              <a:buFontTx/>
              <a:buBlip>
                <a:blip r:embed="rId5"/>
              </a:buBlip>
              <a:defRPr/>
            </a:pPr>
            <a:r>
              <a:rPr lang="en-US" sz="1700" kern="0">
                <a:effectLst/>
                <a:latin typeface="Segoe" pitchFamily="34" charset="0"/>
              </a:rPr>
              <a:t>Built on Windows Filter Manager platform</a:t>
            </a:r>
          </a:p>
          <a:p>
            <a:pPr marL="1054076" lvl="2" indent="-447675" defTabSz="912777">
              <a:lnSpc>
                <a:spcPct val="90000"/>
              </a:lnSpc>
              <a:spcBef>
                <a:spcPct val="30000"/>
              </a:spcBef>
              <a:buClr>
                <a:schemeClr val="tx2"/>
              </a:buClr>
              <a:buSzPct val="80000"/>
              <a:buFontTx/>
              <a:buBlip>
                <a:blip r:embed="rId5"/>
              </a:buBlip>
              <a:defRPr/>
            </a:pPr>
            <a:r>
              <a:rPr lang="en-US" sz="1700" kern="0">
                <a:effectLst/>
                <a:latin typeface="Segoe" pitchFamily="34" charset="0"/>
              </a:rPr>
              <a:t>Malware prevented from executing entirely – anti-virus and anti-spyware</a:t>
            </a:r>
          </a:p>
          <a:p>
            <a:pPr marL="769924" lvl="1" indent="-447675" defTabSz="912777">
              <a:lnSpc>
                <a:spcPct val="90000"/>
              </a:lnSpc>
              <a:spcBef>
                <a:spcPct val="30000"/>
              </a:spcBef>
              <a:buClr>
                <a:schemeClr val="tx2"/>
              </a:buClr>
              <a:buSzPct val="80000"/>
              <a:buFontTx/>
              <a:buBlip>
                <a:blip r:embed="rId5"/>
              </a:buBlip>
              <a:defRPr/>
            </a:pPr>
            <a:r>
              <a:rPr lang="en-US" sz="2100" kern="0">
                <a:effectLst/>
                <a:latin typeface="Segoe" pitchFamily="34" charset="0"/>
              </a:rPr>
              <a:t>User mode scanning</a:t>
            </a:r>
          </a:p>
          <a:p>
            <a:pPr marL="1054076" lvl="2" indent="-447675" defTabSz="912777">
              <a:lnSpc>
                <a:spcPct val="90000"/>
              </a:lnSpc>
              <a:spcBef>
                <a:spcPct val="30000"/>
              </a:spcBef>
              <a:buClr>
                <a:schemeClr val="tx2"/>
              </a:buClr>
              <a:buSzPct val="80000"/>
              <a:buFontTx/>
              <a:buBlip>
                <a:blip r:embed="rId5"/>
              </a:buBlip>
              <a:defRPr/>
            </a:pPr>
            <a:r>
              <a:rPr lang="en-US" sz="1700" kern="0">
                <a:effectLst/>
                <a:latin typeface="Segoe" pitchFamily="34" charset="0"/>
              </a:rPr>
              <a:t>System Configuration, IE Add-ons &amp; Configuration</a:t>
            </a:r>
          </a:p>
          <a:p>
            <a:pPr marL="1054076" lvl="2" indent="-447675" defTabSz="912777">
              <a:lnSpc>
                <a:spcPct val="90000"/>
              </a:lnSpc>
              <a:spcBef>
                <a:spcPct val="30000"/>
              </a:spcBef>
              <a:buClr>
                <a:schemeClr val="tx2"/>
              </a:buClr>
              <a:buSzPct val="80000"/>
              <a:buFontTx/>
              <a:buBlip>
                <a:blip r:embed="rId5"/>
              </a:buBlip>
              <a:defRPr/>
            </a:pPr>
            <a:r>
              <a:rPr lang="en-US" sz="1700" kern="0">
                <a:effectLst/>
                <a:latin typeface="Segoe" pitchFamily="34" charset="0"/>
              </a:rPr>
              <a:t>IE and Office downloads</a:t>
            </a:r>
          </a:p>
          <a:p>
            <a:pPr marL="1054076" lvl="2" indent="-447675" defTabSz="912777">
              <a:lnSpc>
                <a:spcPct val="90000"/>
              </a:lnSpc>
              <a:spcBef>
                <a:spcPct val="30000"/>
              </a:spcBef>
              <a:buClr>
                <a:schemeClr val="tx2"/>
              </a:buClr>
              <a:buSzPct val="80000"/>
              <a:buFontTx/>
              <a:buBlip>
                <a:blip r:embed="rId5"/>
              </a:buBlip>
              <a:defRPr/>
            </a:pPr>
            <a:r>
              <a:rPr lang="en-US" sz="1700" kern="0">
                <a:effectLst/>
                <a:latin typeface="Segoe" pitchFamily="34" charset="0"/>
              </a:rPr>
              <a:t>Services &amp; drivers</a:t>
            </a:r>
          </a:p>
          <a:p>
            <a:pPr marL="1054076" lvl="2" indent="-447675" defTabSz="912777">
              <a:lnSpc>
                <a:spcPct val="90000"/>
              </a:lnSpc>
              <a:spcBef>
                <a:spcPct val="30000"/>
              </a:spcBef>
              <a:buClr>
                <a:schemeClr val="tx2"/>
              </a:buClr>
              <a:buSzPct val="80000"/>
              <a:buFontTx/>
              <a:buBlip>
                <a:blip r:embed="rId5"/>
              </a:buBlip>
              <a:defRPr/>
            </a:pPr>
            <a:r>
              <a:rPr lang="en-US" sz="1700" kern="0">
                <a:effectLst/>
                <a:latin typeface="Segoe" pitchFamily="34" charset="0"/>
              </a:rPr>
              <a:t>App execution &amp; registration</a:t>
            </a:r>
          </a:p>
          <a:p>
            <a:pPr marL="769924" lvl="1" indent="-447675" defTabSz="912777">
              <a:lnSpc>
                <a:spcPct val="90000"/>
              </a:lnSpc>
              <a:spcBef>
                <a:spcPct val="30000"/>
              </a:spcBef>
              <a:buClr>
                <a:schemeClr val="tx2"/>
              </a:buClr>
              <a:buSzPct val="80000"/>
              <a:buFontTx/>
              <a:buBlip>
                <a:blip r:embed="rId5"/>
              </a:buBlip>
              <a:defRPr/>
            </a:pPr>
            <a:r>
              <a:rPr lang="en-US" sz="2100" kern="0">
                <a:effectLst/>
                <a:latin typeface="Segoe" pitchFamily="34" charset="0"/>
              </a:rPr>
              <a:t>Scheduled and on-demand scans</a:t>
            </a:r>
          </a:p>
          <a:p>
            <a:pPr marL="1054076" lvl="2" indent="-447675" defTabSz="912777">
              <a:lnSpc>
                <a:spcPct val="90000"/>
              </a:lnSpc>
              <a:spcBef>
                <a:spcPct val="30000"/>
              </a:spcBef>
              <a:buClr>
                <a:schemeClr val="tx2"/>
              </a:buClr>
              <a:buSzPct val="80000"/>
              <a:buFontTx/>
              <a:buBlip>
                <a:blip r:embed="rId5"/>
              </a:buBlip>
              <a:defRPr/>
            </a:pPr>
            <a:r>
              <a:rPr lang="en-US" sz="1700" kern="0">
                <a:effectLst/>
                <a:latin typeface="Segoe" pitchFamily="34" charset="0"/>
              </a:rPr>
              <a:t>Quick scan - </a:t>
            </a:r>
            <a:r>
              <a:rPr lang="en-US" sz="1600" kern="0">
                <a:effectLst/>
                <a:latin typeface="Segoe" pitchFamily="34" charset="0"/>
              </a:rPr>
              <a:t>In memory processes, targeted directories, common malware extensibility points </a:t>
            </a:r>
          </a:p>
          <a:p>
            <a:pPr marL="1054076" lvl="2" indent="-447675" defTabSz="912777">
              <a:lnSpc>
                <a:spcPct val="90000"/>
              </a:lnSpc>
              <a:spcBef>
                <a:spcPct val="30000"/>
              </a:spcBef>
              <a:buClr>
                <a:schemeClr val="tx2"/>
              </a:buClr>
              <a:buSzPct val="80000"/>
              <a:buFontTx/>
              <a:buBlip>
                <a:blip r:embed="rId5"/>
              </a:buBlip>
              <a:defRPr/>
            </a:pPr>
            <a:r>
              <a:rPr lang="en-US" sz="1700" kern="0">
                <a:effectLst/>
                <a:latin typeface="Segoe" pitchFamily="34" charset="0"/>
              </a:rPr>
              <a:t>Full scan – Quick scan + local drives</a:t>
            </a:r>
            <a:endParaRPr lang="en-US" sz="1700" kern="0" dirty="0">
              <a:effectLst/>
              <a:latin typeface="Segoe"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Rectangle 10240"/>
          <p:cNvPicPr>
            <a:picLocks noChangeAspect="1" noChangeArrowheads="1"/>
          </p:cNvPicPr>
          <p:nvPr/>
        </p:nvPicPr>
        <p:blipFill>
          <a:blip r:embed="rId3"/>
          <a:srcRect/>
          <a:stretch>
            <a:fillRect/>
          </a:stretch>
        </p:blipFill>
        <p:spPr bwMode="auto">
          <a:xfrm>
            <a:off x="3729038" y="0"/>
            <a:ext cx="5414962" cy="6858000"/>
          </a:xfrm>
          <a:prstGeom prst="rect">
            <a:avLst/>
          </a:prstGeom>
          <a:noFill/>
          <a:ln w="9525">
            <a:noFill/>
            <a:miter lim="800000"/>
            <a:headEnd/>
            <a:tailEnd/>
          </a:ln>
        </p:spPr>
      </p:pic>
      <p:pic>
        <p:nvPicPr>
          <p:cNvPr id="9219" name="Picture 31"/>
          <p:cNvPicPr>
            <a:picLocks noChangeAspect="1" noChangeArrowheads="1"/>
          </p:cNvPicPr>
          <p:nvPr/>
        </p:nvPicPr>
        <p:blipFill>
          <a:blip r:embed="rId4"/>
          <a:srcRect/>
          <a:stretch>
            <a:fillRect/>
          </a:stretch>
        </p:blipFill>
        <p:spPr bwMode="invGray">
          <a:xfrm>
            <a:off x="152400" y="1046163"/>
            <a:ext cx="4419600" cy="461962"/>
          </a:xfrm>
          <a:prstGeom prst="rect">
            <a:avLst/>
          </a:prstGeom>
          <a:noFill/>
          <a:ln w="12700" algn="ctr">
            <a:noFill/>
            <a:miter lim="800000"/>
            <a:headEnd/>
            <a:tailEnd/>
          </a:ln>
        </p:spPr>
      </p:pic>
      <p:pic>
        <p:nvPicPr>
          <p:cNvPr id="15372" name="Picture 30"/>
          <p:cNvPicPr>
            <a:picLocks noChangeAspect="1" noChangeArrowheads="1"/>
          </p:cNvPicPr>
          <p:nvPr/>
        </p:nvPicPr>
        <p:blipFill>
          <a:blip r:embed="rId5"/>
          <a:srcRect/>
          <a:stretch>
            <a:fillRect/>
          </a:stretch>
        </p:blipFill>
        <p:spPr bwMode="auto">
          <a:xfrm>
            <a:off x="152400" y="249238"/>
            <a:ext cx="8377238" cy="73183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5" name="Content Placeholder 2"/>
          <p:cNvSpPr txBox="1">
            <a:spLocks/>
          </p:cNvSpPr>
          <p:nvPr/>
        </p:nvSpPr>
        <p:spPr>
          <a:xfrm>
            <a:off x="458788" y="1524000"/>
            <a:ext cx="8380412" cy="4986338"/>
          </a:xfrm>
          <a:prstGeom prst="rect">
            <a:avLst/>
          </a:prstGeom>
        </p:spPr>
        <p:txBody>
          <a:bodyPr/>
          <a:lstStyle/>
          <a:p>
            <a:pPr marL="382573" indent="-382573" defTabSz="912777">
              <a:lnSpc>
                <a:spcPct val="90000"/>
              </a:lnSpc>
              <a:spcBef>
                <a:spcPct val="30000"/>
              </a:spcBef>
              <a:buClr>
                <a:schemeClr val="tx2"/>
              </a:buClr>
              <a:buSzPct val="95000"/>
              <a:buFontTx/>
              <a:buBlip>
                <a:blip r:embed="rId6"/>
              </a:buBlip>
              <a:defRPr/>
            </a:pPr>
            <a:r>
              <a:rPr lang="en-US" sz="2000" kern="0" dirty="0">
                <a:effectLst/>
                <a:latin typeface="+mn-lt"/>
              </a:rPr>
              <a:t>Research &amp; response organization delivers malware signatures for:</a:t>
            </a:r>
          </a:p>
          <a:p>
            <a:pPr marL="704822" lvl="1" indent="-317487" defTabSz="912777">
              <a:lnSpc>
                <a:spcPct val="90000"/>
              </a:lnSpc>
              <a:spcBef>
                <a:spcPct val="30000"/>
              </a:spcBef>
              <a:buClr>
                <a:schemeClr val="tx2"/>
              </a:buClr>
              <a:buSzPct val="80000"/>
              <a:buFontTx/>
              <a:buBlip>
                <a:blip r:embed="rId7"/>
              </a:buBlip>
              <a:defRPr/>
            </a:pPr>
            <a:r>
              <a:rPr lang="en-US" kern="0" dirty="0">
                <a:effectLst/>
                <a:latin typeface="+mn-lt"/>
              </a:rPr>
              <a:t>Forefront Client Security, Forefront Server Security, Windows Live OneCare, Windows Defender, Malicious Software Removal Tool (MSRT)</a:t>
            </a:r>
          </a:p>
          <a:p>
            <a:pPr marL="704822" lvl="1" indent="-317487" defTabSz="912777">
              <a:lnSpc>
                <a:spcPct val="90000"/>
              </a:lnSpc>
              <a:spcBef>
                <a:spcPct val="30000"/>
              </a:spcBef>
              <a:buClr>
                <a:schemeClr val="tx2"/>
              </a:buClr>
              <a:buSzPct val="80000"/>
              <a:buFontTx/>
              <a:buBlip>
                <a:blip r:embed="rId7"/>
              </a:buBlip>
              <a:defRPr/>
            </a:pPr>
            <a:r>
              <a:rPr lang="en-US" i="1" kern="0" dirty="0">
                <a:effectLst/>
                <a:latin typeface="+mn-lt"/>
              </a:rPr>
              <a:t>Currently protecting millions of systems</a:t>
            </a:r>
          </a:p>
          <a:p>
            <a:pPr marL="382573" indent="-382573" defTabSz="912777">
              <a:lnSpc>
                <a:spcPct val="90000"/>
              </a:lnSpc>
              <a:spcBef>
                <a:spcPts val="1200"/>
              </a:spcBef>
              <a:buClr>
                <a:schemeClr val="tx2"/>
              </a:buClr>
              <a:buSzPct val="95000"/>
              <a:buFontTx/>
              <a:buBlip>
                <a:blip r:embed="rId6"/>
              </a:buBlip>
              <a:defRPr/>
            </a:pPr>
            <a:r>
              <a:rPr lang="en-US" sz="2000" kern="0" dirty="0">
                <a:effectLst/>
                <a:latin typeface="+mn-lt"/>
              </a:rPr>
              <a:t>Research team uses multiple data sources to identify threats</a:t>
            </a:r>
          </a:p>
          <a:p>
            <a:pPr marL="704822" lvl="1" indent="-317487" defTabSz="912777">
              <a:lnSpc>
                <a:spcPct val="90000"/>
              </a:lnSpc>
              <a:spcBef>
                <a:spcPct val="30000"/>
              </a:spcBef>
              <a:buClr>
                <a:schemeClr val="tx2"/>
              </a:buClr>
              <a:buSzPct val="80000"/>
              <a:buFontTx/>
              <a:buBlip>
                <a:blip r:embed="rId7"/>
              </a:buBlip>
              <a:defRPr/>
            </a:pPr>
            <a:r>
              <a:rPr lang="en-US" kern="0" dirty="0">
                <a:effectLst/>
                <a:latin typeface="+mn-lt"/>
              </a:rPr>
              <a:t>Released products:  Windows Defender, OneCare, MSRT, etc.</a:t>
            </a:r>
          </a:p>
          <a:p>
            <a:pPr marL="704822" lvl="1" indent="-317487" defTabSz="912777">
              <a:lnSpc>
                <a:spcPct val="90000"/>
              </a:lnSpc>
              <a:spcBef>
                <a:spcPct val="30000"/>
              </a:spcBef>
              <a:buClr>
                <a:schemeClr val="tx2"/>
              </a:buClr>
              <a:buSzPct val="80000"/>
              <a:buFontTx/>
              <a:buBlip>
                <a:blip r:embed="rId7"/>
              </a:buBlip>
              <a:defRPr/>
            </a:pPr>
            <a:r>
              <a:rPr lang="en-US" kern="0" dirty="0">
                <a:effectLst/>
                <a:latin typeface="+mn-lt"/>
              </a:rPr>
              <a:t>Other sources:  PSS, Hotmail, web crawling, customer submissions</a:t>
            </a:r>
          </a:p>
          <a:p>
            <a:pPr marL="704822" lvl="1" indent="-317487" defTabSz="912777">
              <a:lnSpc>
                <a:spcPct val="90000"/>
              </a:lnSpc>
              <a:spcBef>
                <a:spcPct val="30000"/>
              </a:spcBef>
              <a:buClr>
                <a:schemeClr val="tx2"/>
              </a:buClr>
              <a:buSzPct val="80000"/>
              <a:buFontTx/>
              <a:buBlip>
                <a:blip r:embed="rId7"/>
              </a:buBlip>
              <a:defRPr/>
            </a:pPr>
            <a:r>
              <a:rPr lang="en-US" kern="0" dirty="0">
                <a:effectLst/>
                <a:latin typeface="+mn-lt"/>
              </a:rPr>
              <a:t>Partnerships with industry</a:t>
            </a:r>
          </a:p>
          <a:p>
            <a:pPr marL="704822" lvl="1" indent="-317487" defTabSz="912777">
              <a:lnSpc>
                <a:spcPct val="90000"/>
              </a:lnSpc>
              <a:spcBef>
                <a:spcPct val="30000"/>
              </a:spcBef>
              <a:buClr>
                <a:schemeClr val="tx2"/>
              </a:buClr>
              <a:buSzPct val="80000"/>
              <a:buFontTx/>
              <a:buBlip>
                <a:blip r:embed="rId7"/>
              </a:buBlip>
              <a:defRPr/>
            </a:pPr>
            <a:r>
              <a:rPr lang="en-US" i="1" kern="0" dirty="0">
                <a:effectLst/>
                <a:latin typeface="+mn-lt"/>
              </a:rPr>
              <a:t>Top priority is responding to active threats in the wild</a:t>
            </a:r>
          </a:p>
          <a:p>
            <a:pPr marL="382573" indent="-382573" defTabSz="912777">
              <a:lnSpc>
                <a:spcPct val="90000"/>
              </a:lnSpc>
              <a:spcBef>
                <a:spcPts val="1200"/>
              </a:spcBef>
              <a:buClr>
                <a:schemeClr val="tx2"/>
              </a:buClr>
              <a:buSzPct val="95000"/>
              <a:buFontTx/>
              <a:buBlip>
                <a:blip r:embed="rId6"/>
              </a:buBlip>
              <a:defRPr/>
            </a:pPr>
            <a:r>
              <a:rPr lang="en-US" sz="2000" kern="0" dirty="0">
                <a:effectLst/>
                <a:latin typeface="+mn-lt"/>
              </a:rPr>
              <a:t>Automation in analysis:  </a:t>
            </a:r>
            <a:r>
              <a:rPr lang="en-US" sz="2000" dirty="0">
                <a:effectLst/>
                <a:latin typeface="Segoe" pitchFamily="34" charset="0"/>
                <a:cs typeface="Arial" pitchFamily="34" charset="0"/>
              </a:rPr>
              <a:t>Automatic malware submission storage and retrieval, resolving of duplicate submissions, prioritization of sample analysis to reduce analysis time. </a:t>
            </a:r>
            <a:endParaRPr lang="en-US" sz="2000" kern="0" dirty="0">
              <a:effectLst/>
              <a:latin typeface="+mn-lt"/>
            </a:endParaRPr>
          </a:p>
          <a:p>
            <a:pPr marL="382573" indent="-382573" defTabSz="912777">
              <a:lnSpc>
                <a:spcPct val="90000"/>
              </a:lnSpc>
              <a:spcBef>
                <a:spcPts val="1200"/>
              </a:spcBef>
              <a:buClr>
                <a:schemeClr val="tx2"/>
              </a:buClr>
              <a:buSzPct val="95000"/>
              <a:buFontTx/>
              <a:buBlip>
                <a:blip r:embed="rId6"/>
              </a:buBlip>
              <a:defRPr/>
            </a:pPr>
            <a:r>
              <a:rPr lang="en-US" sz="2000" kern="0" dirty="0">
                <a:effectLst/>
                <a:latin typeface="+mn-lt"/>
              </a:rPr>
              <a:t>Building out global 24x7 organization (US, Europe, Asia Pacific)</a:t>
            </a:r>
          </a:p>
          <a:p>
            <a:pPr marL="382573" indent="-382573" defTabSz="912777">
              <a:lnSpc>
                <a:spcPct val="90000"/>
              </a:lnSpc>
              <a:spcBef>
                <a:spcPts val="1200"/>
              </a:spcBef>
              <a:buClr>
                <a:schemeClr val="tx2"/>
              </a:buClr>
              <a:buSzPct val="95000"/>
              <a:buFontTx/>
              <a:buBlip>
                <a:blip r:embed="rId6"/>
              </a:buBlip>
              <a:defRPr/>
            </a:pPr>
            <a:r>
              <a:rPr lang="en-US" sz="2000" kern="0" dirty="0">
                <a:effectLst/>
                <a:latin typeface="+mn-lt"/>
              </a:rPr>
              <a:t>Industry certifications (OneCare currently, expect same for FCS)</a:t>
            </a:r>
          </a:p>
          <a:p>
            <a:pPr marL="704822" lvl="1" indent="-317487" defTabSz="912777">
              <a:lnSpc>
                <a:spcPct val="90000"/>
              </a:lnSpc>
              <a:spcBef>
                <a:spcPct val="30000"/>
              </a:spcBef>
              <a:buClr>
                <a:schemeClr val="tx2"/>
              </a:buClr>
              <a:buSzPct val="80000"/>
              <a:buFontTx/>
              <a:buBlip>
                <a:blip r:embed="rId7"/>
              </a:buBlip>
              <a:defRPr/>
            </a:pPr>
            <a:r>
              <a:rPr lang="en-US" kern="0" dirty="0">
                <a:effectLst/>
                <a:latin typeface="+mn-lt"/>
              </a:rPr>
              <a:t>ICSA Labs, West Coast Labs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68724"/>
          <p:cNvSpPr>
            <a:spLocks noChangeArrowheads="1"/>
          </p:cNvSpPr>
          <p:nvPr/>
        </p:nvSpPr>
        <p:spPr bwMode="auto">
          <a:xfrm>
            <a:off x="390525" y="1795463"/>
            <a:ext cx="8753475" cy="4605337"/>
          </a:xfrm>
          <a:prstGeom prst="rect">
            <a:avLst/>
          </a:prstGeom>
          <a:noFill/>
          <a:ln w="9525" algn="ctr">
            <a:noFill/>
            <a:miter lim="800000"/>
            <a:headEnd/>
            <a:tailEnd/>
          </a:ln>
        </p:spPr>
        <p:txBody>
          <a:bodyPr>
            <a:spAutoFit/>
          </a:bodyPr>
          <a:lstStyle/>
          <a:p>
            <a:pPr marL="447675" indent="-447675">
              <a:spcBef>
                <a:spcPct val="60000"/>
              </a:spcBef>
              <a:buClr>
                <a:schemeClr val="tx2"/>
              </a:buClr>
              <a:buSzPct val="85000"/>
              <a:buFont typeface="Wingdings 2" pitchFamily="18" charset="2"/>
              <a:buBlip>
                <a:blip r:embed="rId3"/>
              </a:buBlip>
            </a:pPr>
            <a:r>
              <a:rPr lang="en-US" sz="2400">
                <a:effectLst/>
                <a:latin typeface="Segoe"/>
              </a:rPr>
              <a:t>One console for simplified security administration</a:t>
            </a:r>
          </a:p>
          <a:p>
            <a:pPr marL="447675" indent="-447675">
              <a:spcBef>
                <a:spcPct val="60000"/>
              </a:spcBef>
              <a:buClr>
                <a:schemeClr val="tx2"/>
              </a:buClr>
              <a:buSzPct val="85000"/>
              <a:buFont typeface="Wingdings 2" pitchFamily="18" charset="2"/>
              <a:buBlip>
                <a:blip r:embed="rId3"/>
              </a:buBlip>
            </a:pPr>
            <a:r>
              <a:rPr lang="en-US" sz="2400">
                <a:effectLst/>
                <a:latin typeface="Segoe"/>
              </a:rPr>
              <a:t>One policy to manage client protection agent settings, e.g.: </a:t>
            </a:r>
          </a:p>
          <a:p>
            <a:pPr marL="447675" indent="-447675">
              <a:spcBef>
                <a:spcPct val="100000"/>
              </a:spcBef>
              <a:buClr>
                <a:schemeClr val="tx2"/>
              </a:buClr>
              <a:buSzPct val="85000"/>
              <a:buFont typeface="Wingdings 2" pitchFamily="18" charset="2"/>
              <a:buBlip>
                <a:blip r:embed="rId3"/>
              </a:buBlip>
            </a:pPr>
            <a:endParaRPr lang="en-US" sz="2400">
              <a:effectLst/>
              <a:latin typeface="Segoe"/>
            </a:endParaRPr>
          </a:p>
          <a:p>
            <a:pPr marL="447675" indent="-447675">
              <a:spcBef>
                <a:spcPct val="100000"/>
              </a:spcBef>
              <a:buClr>
                <a:schemeClr val="tx2"/>
              </a:buClr>
              <a:buSzPct val="85000"/>
              <a:buFont typeface="Wingdings 2" pitchFamily="18" charset="2"/>
              <a:buBlip>
                <a:blip r:embed="rId3"/>
              </a:buBlip>
            </a:pPr>
            <a:endParaRPr lang="en-US" sz="2400">
              <a:effectLst/>
              <a:latin typeface="Segoe"/>
            </a:endParaRPr>
          </a:p>
          <a:p>
            <a:pPr marL="447675" indent="-447675">
              <a:spcBef>
                <a:spcPct val="150000"/>
              </a:spcBef>
              <a:buClr>
                <a:schemeClr val="tx2"/>
              </a:buClr>
              <a:buSzPct val="85000"/>
              <a:buFont typeface="Wingdings 2" pitchFamily="18" charset="2"/>
              <a:buBlip>
                <a:blip r:embed="rId3"/>
              </a:buBlip>
            </a:pPr>
            <a:r>
              <a:rPr lang="en-US" sz="2400">
                <a:effectLst/>
                <a:latin typeface="Segoe"/>
              </a:rPr>
              <a:t>Choice of 3 integrated policy profile deployment methods:</a:t>
            </a:r>
          </a:p>
          <a:p>
            <a:pPr marL="833438" lvl="1" indent="-354013">
              <a:spcBef>
                <a:spcPct val="30000"/>
              </a:spcBef>
              <a:buClr>
                <a:schemeClr val="tx2"/>
              </a:buClr>
              <a:buSzPct val="85000"/>
              <a:buFont typeface="Wingdings 2" pitchFamily="18" charset="2"/>
              <a:buBlip>
                <a:blip r:embed="rId3"/>
              </a:buBlip>
            </a:pPr>
            <a:r>
              <a:rPr lang="en-US" sz="2000">
                <a:effectLst/>
                <a:latin typeface="Segoe"/>
              </a:rPr>
              <a:t>Microsoft Forefront Client Security Console (uses AD/GP)</a:t>
            </a:r>
          </a:p>
          <a:p>
            <a:pPr marL="833438" lvl="1" indent="-354013">
              <a:spcBef>
                <a:spcPct val="30000"/>
              </a:spcBef>
              <a:buClr>
                <a:schemeClr val="tx2"/>
              </a:buClr>
              <a:buSzPct val="85000"/>
              <a:buFont typeface="Wingdings 2" pitchFamily="18" charset="2"/>
              <a:buBlip>
                <a:blip r:embed="rId3"/>
              </a:buBlip>
            </a:pPr>
            <a:r>
              <a:rPr lang="en-US" sz="2000">
                <a:effectLst/>
                <a:latin typeface="Segoe"/>
              </a:rPr>
              <a:t>ADM file (uses AD/GP)</a:t>
            </a:r>
          </a:p>
          <a:p>
            <a:pPr marL="833438" lvl="1" indent="-354013">
              <a:spcBef>
                <a:spcPct val="30000"/>
              </a:spcBef>
              <a:buClr>
                <a:schemeClr val="tx2"/>
              </a:buClr>
              <a:buSzPct val="85000"/>
              <a:buFont typeface="Wingdings 2" pitchFamily="18" charset="2"/>
              <a:buBlip>
                <a:blip r:embed="rId3"/>
              </a:buBlip>
            </a:pPr>
            <a:r>
              <a:rPr lang="en-US" sz="2000">
                <a:effectLst/>
                <a:latin typeface="Segoe"/>
              </a:rPr>
              <a:t>Export to a file then use existing software distribution system</a:t>
            </a:r>
          </a:p>
        </p:txBody>
      </p:sp>
      <p:grpSp>
        <p:nvGrpSpPr>
          <p:cNvPr id="2" name="Group 111"/>
          <p:cNvGrpSpPr>
            <a:grpSpLocks/>
          </p:cNvGrpSpPr>
          <p:nvPr/>
        </p:nvGrpSpPr>
        <p:grpSpPr bwMode="auto">
          <a:xfrm>
            <a:off x="0" y="2819400"/>
            <a:ext cx="9144000" cy="1993900"/>
            <a:chOff x="0" y="1860"/>
            <a:chExt cx="5760" cy="1062"/>
          </a:xfrm>
        </p:grpSpPr>
        <p:pic>
          <p:nvPicPr>
            <p:cNvPr id="10248" name="Rectangle 11270"/>
            <p:cNvPicPr>
              <a:picLocks noChangeAspect="1" noChangeArrowheads="1"/>
            </p:cNvPicPr>
            <p:nvPr/>
          </p:nvPicPr>
          <p:blipFill>
            <a:blip r:embed="rId4"/>
            <a:srcRect l="21600" b="2443"/>
            <a:stretch>
              <a:fillRect/>
            </a:stretch>
          </p:blipFill>
          <p:spPr bwMode="auto">
            <a:xfrm flipH="1">
              <a:off x="0" y="1860"/>
              <a:ext cx="2926" cy="1062"/>
            </a:xfrm>
            <a:prstGeom prst="rect">
              <a:avLst/>
            </a:prstGeom>
            <a:noFill/>
            <a:ln w="9525">
              <a:noFill/>
              <a:miter lim="800000"/>
              <a:headEnd/>
              <a:tailEnd/>
            </a:ln>
          </p:spPr>
        </p:pic>
        <p:pic>
          <p:nvPicPr>
            <p:cNvPr id="10249" name="Rectangle 11271"/>
            <p:cNvPicPr>
              <a:picLocks noChangeAspect="1" noChangeArrowheads="1"/>
            </p:cNvPicPr>
            <p:nvPr/>
          </p:nvPicPr>
          <p:blipFill>
            <a:blip r:embed="rId4"/>
            <a:srcRect l="21600" b="2443"/>
            <a:stretch>
              <a:fillRect/>
            </a:stretch>
          </p:blipFill>
          <p:spPr bwMode="auto">
            <a:xfrm>
              <a:off x="2927" y="1860"/>
              <a:ext cx="2833" cy="1062"/>
            </a:xfrm>
            <a:prstGeom prst="rect">
              <a:avLst/>
            </a:prstGeom>
            <a:noFill/>
            <a:ln w="9525">
              <a:noFill/>
              <a:miter lim="800000"/>
              <a:headEnd/>
              <a:tailEnd/>
            </a:ln>
          </p:spPr>
        </p:pic>
      </p:grpSp>
      <p:sp>
        <p:nvSpPr>
          <p:cNvPr id="10244" name="Rectangle 668778"/>
          <p:cNvSpPr>
            <a:spLocks noChangeArrowheads="1"/>
          </p:cNvSpPr>
          <p:nvPr/>
        </p:nvSpPr>
        <p:spPr bwMode="auto">
          <a:xfrm>
            <a:off x="5151438" y="2970213"/>
            <a:ext cx="3760787" cy="1687512"/>
          </a:xfrm>
          <a:prstGeom prst="rect">
            <a:avLst/>
          </a:prstGeom>
          <a:noFill/>
          <a:ln w="9525" algn="ctr">
            <a:noFill/>
            <a:miter lim="800000"/>
            <a:headEnd/>
            <a:tailEnd/>
          </a:ln>
        </p:spPr>
        <p:txBody>
          <a:bodyPr>
            <a:spAutoFit/>
          </a:bodyPr>
          <a:lstStyle/>
          <a:p>
            <a:pPr marL="347663" indent="-347663">
              <a:spcBef>
                <a:spcPct val="20000"/>
              </a:spcBef>
              <a:buClr>
                <a:schemeClr val="tx2"/>
              </a:buClr>
              <a:buSzPct val="85000"/>
              <a:buFont typeface="Wingdings 2" pitchFamily="18" charset="2"/>
              <a:buBlip>
                <a:blip r:embed="rId3"/>
              </a:buBlip>
            </a:pPr>
            <a:r>
              <a:rPr lang="en-US">
                <a:effectLst/>
                <a:latin typeface="Segoe Semibold"/>
              </a:rPr>
              <a:t>Anti-spyware unknown action</a:t>
            </a:r>
          </a:p>
          <a:p>
            <a:pPr marL="347663" indent="-347663">
              <a:spcBef>
                <a:spcPct val="20000"/>
              </a:spcBef>
              <a:buClr>
                <a:schemeClr val="tx2"/>
              </a:buClr>
              <a:buSzPct val="85000"/>
              <a:buFont typeface="Wingdings 2" pitchFamily="18" charset="2"/>
              <a:buBlip>
                <a:blip r:embed="rId3"/>
              </a:buBlip>
            </a:pPr>
            <a:r>
              <a:rPr lang="en-US">
                <a:effectLst/>
                <a:latin typeface="Segoe Semibold"/>
              </a:rPr>
              <a:t>Alert level</a:t>
            </a:r>
          </a:p>
          <a:p>
            <a:pPr marL="347663" indent="-347663">
              <a:spcBef>
                <a:spcPct val="20000"/>
              </a:spcBef>
              <a:buClr>
                <a:schemeClr val="tx2"/>
              </a:buClr>
              <a:buSzPct val="85000"/>
              <a:buFont typeface="Wingdings 2" pitchFamily="18" charset="2"/>
              <a:buBlip>
                <a:blip r:embed="rId3"/>
              </a:buBlip>
            </a:pPr>
            <a:r>
              <a:rPr lang="en-US">
                <a:effectLst/>
                <a:latin typeface="Segoe Semibold"/>
              </a:rPr>
              <a:t>Event and logging settings</a:t>
            </a:r>
          </a:p>
          <a:p>
            <a:pPr marL="347663" indent="-347663">
              <a:spcBef>
                <a:spcPct val="20000"/>
              </a:spcBef>
              <a:buClr>
                <a:schemeClr val="tx2"/>
              </a:buClr>
              <a:buSzPct val="85000"/>
              <a:buFont typeface="Wingdings 2" pitchFamily="18" charset="2"/>
              <a:buBlip>
                <a:blip r:embed="rId3"/>
              </a:buBlip>
            </a:pPr>
            <a:r>
              <a:rPr lang="en-US">
                <a:effectLst/>
                <a:latin typeface="Segoe Semibold"/>
              </a:rPr>
              <a:t>SpyNet reporting on/off</a:t>
            </a:r>
          </a:p>
          <a:p>
            <a:pPr marL="347663" indent="-347663">
              <a:spcBef>
                <a:spcPct val="20000"/>
              </a:spcBef>
              <a:buClr>
                <a:schemeClr val="tx2"/>
              </a:buClr>
              <a:buSzPct val="85000"/>
              <a:buFont typeface="Wingdings 2" pitchFamily="18" charset="2"/>
              <a:buBlip>
                <a:blip r:embed="rId3"/>
              </a:buBlip>
            </a:pPr>
            <a:r>
              <a:rPr lang="en-US">
                <a:effectLst/>
                <a:latin typeface="Segoe Semibold"/>
              </a:rPr>
              <a:t>Level of end-user UI shown</a:t>
            </a:r>
          </a:p>
        </p:txBody>
      </p:sp>
      <p:sp>
        <p:nvSpPr>
          <p:cNvPr id="10245" name="Rectangle 668780"/>
          <p:cNvSpPr>
            <a:spLocks noChangeArrowheads="1"/>
          </p:cNvSpPr>
          <p:nvPr/>
        </p:nvSpPr>
        <p:spPr bwMode="auto">
          <a:xfrm>
            <a:off x="909638" y="2967038"/>
            <a:ext cx="4208462" cy="1687512"/>
          </a:xfrm>
          <a:prstGeom prst="rect">
            <a:avLst/>
          </a:prstGeom>
          <a:noFill/>
          <a:ln w="9525" algn="ctr">
            <a:noFill/>
            <a:miter lim="800000"/>
            <a:headEnd/>
            <a:tailEnd/>
          </a:ln>
        </p:spPr>
        <p:txBody>
          <a:bodyPr>
            <a:spAutoFit/>
          </a:bodyPr>
          <a:lstStyle/>
          <a:p>
            <a:pPr marL="347663" indent="-347663">
              <a:spcBef>
                <a:spcPct val="20000"/>
              </a:spcBef>
              <a:buClr>
                <a:schemeClr val="tx2"/>
              </a:buClr>
              <a:buSzPct val="85000"/>
              <a:buFont typeface="Wingdings 2" pitchFamily="18" charset="2"/>
              <a:buBlip>
                <a:blip r:embed="rId3"/>
              </a:buBlip>
            </a:pPr>
            <a:r>
              <a:rPr lang="en-US">
                <a:effectLst/>
                <a:latin typeface="Segoe Semibold"/>
              </a:rPr>
              <a:t>Scan schedule</a:t>
            </a:r>
          </a:p>
          <a:p>
            <a:pPr marL="347663" indent="-347663">
              <a:spcBef>
                <a:spcPct val="20000"/>
              </a:spcBef>
              <a:buClr>
                <a:schemeClr val="tx2"/>
              </a:buClr>
              <a:buSzPct val="85000"/>
              <a:buFont typeface="Wingdings 2" pitchFamily="18" charset="2"/>
              <a:buBlip>
                <a:blip r:embed="rId3"/>
              </a:buBlip>
            </a:pPr>
            <a:r>
              <a:rPr lang="en-US">
                <a:effectLst/>
                <a:latin typeface="Segoe Semibold"/>
              </a:rPr>
              <a:t>Real time protection on/off</a:t>
            </a:r>
          </a:p>
          <a:p>
            <a:pPr marL="347663" indent="-347663">
              <a:spcBef>
                <a:spcPct val="20000"/>
              </a:spcBef>
              <a:buClr>
                <a:schemeClr val="tx2"/>
              </a:buClr>
              <a:buSzPct val="85000"/>
              <a:buFont typeface="Wingdings 2" pitchFamily="18" charset="2"/>
              <a:buBlip>
                <a:blip r:embed="rId3"/>
              </a:buBlip>
            </a:pPr>
            <a:r>
              <a:rPr lang="en-US">
                <a:effectLst/>
                <a:latin typeface="Segoe Semibold"/>
              </a:rPr>
              <a:t>Signature update frequency</a:t>
            </a:r>
          </a:p>
          <a:p>
            <a:pPr marL="347663" indent="-347663">
              <a:spcBef>
                <a:spcPct val="20000"/>
              </a:spcBef>
              <a:buClr>
                <a:schemeClr val="tx2"/>
              </a:buClr>
              <a:buSzPct val="85000"/>
              <a:buFont typeface="Wingdings 2" pitchFamily="18" charset="2"/>
              <a:buBlip>
                <a:blip r:embed="rId3"/>
              </a:buBlip>
            </a:pPr>
            <a:r>
              <a:rPr lang="en-US">
                <a:effectLst/>
                <a:latin typeface="Segoe Semibold"/>
              </a:rPr>
              <a:t>Anti-spyware signature overrides</a:t>
            </a:r>
          </a:p>
          <a:p>
            <a:pPr marL="347663" indent="-347663">
              <a:spcBef>
                <a:spcPct val="20000"/>
              </a:spcBef>
              <a:buClr>
                <a:schemeClr val="tx2"/>
              </a:buClr>
              <a:buSzPct val="85000"/>
              <a:buFont typeface="Wingdings 2" pitchFamily="18" charset="2"/>
              <a:buBlip>
                <a:blip r:embed="rId3"/>
              </a:buBlip>
            </a:pPr>
            <a:r>
              <a:rPr lang="en-US">
                <a:effectLst/>
                <a:latin typeface="Segoe Semibold"/>
              </a:rPr>
              <a:t>Security state assessment settings</a:t>
            </a:r>
          </a:p>
        </p:txBody>
      </p:sp>
      <p:pic>
        <p:nvPicPr>
          <p:cNvPr id="10246" name="Picture 9"/>
          <p:cNvPicPr>
            <a:picLocks noChangeAspect="1" noChangeArrowheads="1"/>
          </p:cNvPicPr>
          <p:nvPr/>
        </p:nvPicPr>
        <p:blipFill>
          <a:blip r:embed="rId5"/>
          <a:srcRect/>
          <a:stretch>
            <a:fillRect/>
          </a:stretch>
        </p:blipFill>
        <p:spPr bwMode="auto">
          <a:xfrm>
            <a:off x="228600" y="222250"/>
            <a:ext cx="8153400" cy="920750"/>
          </a:xfrm>
          <a:prstGeom prst="rect">
            <a:avLst/>
          </a:prstGeom>
          <a:noFill/>
          <a:ln w="12700" algn="ctr">
            <a:noFill/>
            <a:miter lim="800000"/>
            <a:headEnd/>
            <a:tailEnd/>
          </a:ln>
        </p:spPr>
      </p:pic>
      <p:pic>
        <p:nvPicPr>
          <p:cNvPr id="10247" name="Picture 10"/>
          <p:cNvPicPr>
            <a:picLocks noChangeAspect="1" noChangeArrowheads="1"/>
          </p:cNvPicPr>
          <p:nvPr/>
        </p:nvPicPr>
        <p:blipFill>
          <a:blip r:embed="rId6"/>
          <a:srcRect/>
          <a:stretch>
            <a:fillRect/>
          </a:stretch>
        </p:blipFill>
        <p:spPr bwMode="invGray">
          <a:xfrm>
            <a:off x="228600" y="1106488"/>
            <a:ext cx="4332288" cy="438150"/>
          </a:xfrm>
          <a:prstGeom prst="rect">
            <a:avLst/>
          </a:prstGeom>
          <a:noFill/>
          <a:ln w="12700" algn="ctr">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710658"/>
          <p:cNvSpPr>
            <a:spLocks noGrp="1" noChangeArrowheads="1"/>
          </p:cNvSpPr>
          <p:nvPr>
            <p:ph type="body" idx="4294967295"/>
          </p:nvPr>
        </p:nvSpPr>
        <p:spPr>
          <a:xfrm>
            <a:off x="228600" y="1066800"/>
            <a:ext cx="8181975" cy="1662113"/>
          </a:xfrm>
        </p:spPr>
        <p:txBody>
          <a:bodyPr lIns="0" tIns="0" rIns="0" bIns="0">
            <a:spAutoFit/>
          </a:bodyPr>
          <a:lstStyle/>
          <a:p>
            <a:pPr marL="447675" indent="-447675" defTabSz="911225" eaLnBrk="1" hangingPunct="1">
              <a:buSzPct val="85000"/>
              <a:buFont typeface="Wingdings 2" pitchFamily="18" charset="2"/>
              <a:buBlip>
                <a:blip r:embed="rId3"/>
              </a:buBlip>
            </a:pPr>
            <a:endParaRPr lang="en-US" sz="2200" smtClean="0"/>
          </a:p>
          <a:p>
            <a:pPr marL="447675" indent="-447675" defTabSz="911225" eaLnBrk="1" hangingPunct="1">
              <a:buSzPct val="85000"/>
              <a:buFont typeface="Wingdings 2" pitchFamily="18" charset="2"/>
              <a:buBlip>
                <a:blip r:embed="rId3"/>
              </a:buBlip>
            </a:pPr>
            <a:r>
              <a:rPr lang="en-US" sz="2200" smtClean="0"/>
              <a:t>Alerts managed using MOM 2005 operator console</a:t>
            </a:r>
          </a:p>
          <a:p>
            <a:pPr marL="447675" indent="-447675" defTabSz="911225" eaLnBrk="1" hangingPunct="1">
              <a:buSzPct val="85000"/>
              <a:buFont typeface="Wingdings 2" pitchFamily="18" charset="2"/>
              <a:buBlip>
                <a:blip r:embed="rId3"/>
              </a:buBlip>
            </a:pPr>
            <a:r>
              <a:rPr lang="en-US" sz="2200" smtClean="0"/>
              <a:t>Alert configuration is policy specific</a:t>
            </a:r>
          </a:p>
          <a:p>
            <a:pPr marL="447675" indent="-447675" defTabSz="911225" eaLnBrk="1" hangingPunct="1">
              <a:buSzPct val="85000"/>
              <a:buFont typeface="Wingdings 2" pitchFamily="18" charset="2"/>
              <a:buBlip>
                <a:blip r:embed="rId3"/>
              </a:buBlip>
            </a:pPr>
            <a:r>
              <a:rPr lang="en-US" sz="2200" smtClean="0"/>
              <a:t>Alerts notify admin of high-value incidents, including:</a:t>
            </a:r>
            <a:endParaRPr lang="en-US" smtClean="0"/>
          </a:p>
        </p:txBody>
      </p:sp>
      <p:sp>
        <p:nvSpPr>
          <p:cNvPr id="11267" name="Rectangle 710684"/>
          <p:cNvSpPr>
            <a:spLocks noChangeArrowheads="1"/>
          </p:cNvSpPr>
          <p:nvPr/>
        </p:nvSpPr>
        <p:spPr bwMode="auto">
          <a:xfrm>
            <a:off x="293688" y="4127500"/>
            <a:ext cx="8356600" cy="384175"/>
          </a:xfrm>
          <a:prstGeom prst="rect">
            <a:avLst/>
          </a:prstGeom>
          <a:noFill/>
          <a:ln w="9525" algn="ctr">
            <a:noFill/>
            <a:miter lim="800000"/>
            <a:headEnd/>
            <a:tailEnd/>
          </a:ln>
        </p:spPr>
        <p:txBody>
          <a:bodyPr>
            <a:spAutoFit/>
          </a:bodyPr>
          <a:lstStyle/>
          <a:p>
            <a:pPr marL="447675" indent="-447675">
              <a:lnSpc>
                <a:spcPct val="80000"/>
              </a:lnSpc>
              <a:spcBef>
                <a:spcPct val="30000"/>
              </a:spcBef>
              <a:buClr>
                <a:schemeClr val="tx2"/>
              </a:buClr>
              <a:buSzPct val="85000"/>
              <a:buFont typeface="Wingdings 2" pitchFamily="18" charset="2"/>
              <a:buBlip>
                <a:blip r:embed="rId3"/>
              </a:buBlip>
            </a:pPr>
            <a:r>
              <a:rPr lang="en-US" sz="2400">
                <a:effectLst/>
                <a:latin typeface="Segoe"/>
              </a:rPr>
              <a:t>Alert levels control type &amp; volume of alerts generated</a:t>
            </a:r>
            <a:endParaRPr lang="en-US" sz="2000">
              <a:effectLst/>
              <a:latin typeface="Segoe"/>
            </a:endParaRPr>
          </a:p>
        </p:txBody>
      </p:sp>
      <p:pic>
        <p:nvPicPr>
          <p:cNvPr id="11268" name="Rectangle 710705"/>
          <p:cNvPicPr>
            <a:picLocks noChangeAspect="1" noChangeArrowheads="1"/>
          </p:cNvPicPr>
          <p:nvPr/>
        </p:nvPicPr>
        <p:blipFill>
          <a:blip r:embed="rId4"/>
          <a:srcRect/>
          <a:stretch>
            <a:fillRect/>
          </a:stretch>
        </p:blipFill>
        <p:spPr bwMode="auto">
          <a:xfrm>
            <a:off x="2509838" y="4840288"/>
            <a:ext cx="3946525" cy="635000"/>
          </a:xfrm>
          <a:prstGeom prst="rect">
            <a:avLst/>
          </a:prstGeom>
          <a:noFill/>
          <a:ln w="9525">
            <a:noFill/>
            <a:miter lim="800000"/>
            <a:headEnd/>
            <a:tailEnd/>
          </a:ln>
        </p:spPr>
      </p:pic>
      <p:sp>
        <p:nvSpPr>
          <p:cNvPr id="710707" name="Oval 710706"/>
          <p:cNvSpPr>
            <a:spLocks noChangeArrowheads="1"/>
          </p:cNvSpPr>
          <p:nvPr/>
        </p:nvSpPr>
        <p:spPr bwMode="auto">
          <a:xfrm>
            <a:off x="2352675" y="4951413"/>
            <a:ext cx="428625" cy="430212"/>
          </a:xfrm>
          <a:prstGeom prst="ellipse">
            <a:avLst/>
          </a:prstGeom>
          <a:solidFill>
            <a:schemeClr val="bg2">
              <a:alpha val="75000"/>
            </a:schemeClr>
          </a:solidFill>
          <a:ln w="38100" cap="flat" cmpd="sng" algn="ctr">
            <a:solidFill>
              <a:schemeClr val="tx1"/>
            </a:solidFill>
            <a:prstDash val="solid"/>
            <a:round/>
            <a:headEnd type="none" w="med" len="med"/>
            <a:tailEnd type="none" w="med" len="med"/>
          </a:ln>
          <a:effectLst/>
        </p:spPr>
        <p:txBody>
          <a:bodyPr wrap="none" anchor="ctr"/>
          <a:lstStyle/>
          <a:p>
            <a:pPr fontAlgn="auto">
              <a:spcAft>
                <a:spcPts val="0"/>
              </a:spcAft>
              <a:defRPr/>
            </a:pPr>
            <a:r>
              <a:rPr lang="en-US" sz="2400" b="1">
                <a:effectLst>
                  <a:outerShdw blurRad="38100" dist="38100" dir="2700000" algn="tl">
                    <a:srgbClr val="000000"/>
                  </a:outerShdw>
                </a:effectLst>
                <a:latin typeface="Segoe" pitchFamily="34" charset="0"/>
              </a:rPr>
              <a:t>1</a:t>
            </a:r>
            <a:endParaRPr lang="en-US">
              <a:effectLst/>
              <a:latin typeface="Segoe" pitchFamily="34" charset="0"/>
            </a:endParaRPr>
          </a:p>
        </p:txBody>
      </p:sp>
      <p:sp>
        <p:nvSpPr>
          <p:cNvPr id="710708" name="Oval 710707"/>
          <p:cNvSpPr>
            <a:spLocks noChangeArrowheads="1"/>
          </p:cNvSpPr>
          <p:nvPr/>
        </p:nvSpPr>
        <p:spPr bwMode="auto">
          <a:xfrm>
            <a:off x="6170613" y="4951413"/>
            <a:ext cx="430212" cy="430212"/>
          </a:xfrm>
          <a:prstGeom prst="ellipse">
            <a:avLst/>
          </a:prstGeom>
          <a:solidFill>
            <a:schemeClr val="bg2">
              <a:alpha val="75000"/>
            </a:schemeClr>
          </a:solidFill>
          <a:ln w="38100" cap="flat" cmpd="sng" algn="ctr">
            <a:solidFill>
              <a:schemeClr val="tx1"/>
            </a:solidFill>
            <a:prstDash val="solid"/>
            <a:round/>
            <a:headEnd type="none" w="med" len="med"/>
            <a:tailEnd type="none" w="med" len="med"/>
          </a:ln>
          <a:effectLst/>
        </p:spPr>
        <p:txBody>
          <a:bodyPr wrap="none" anchor="ctr"/>
          <a:lstStyle/>
          <a:p>
            <a:pPr fontAlgn="auto">
              <a:spcAft>
                <a:spcPts val="0"/>
              </a:spcAft>
              <a:defRPr/>
            </a:pPr>
            <a:r>
              <a:rPr lang="en-US" sz="2400" b="1">
                <a:effectLst>
                  <a:outerShdw blurRad="38100" dist="38100" dir="2700000" algn="tl">
                    <a:srgbClr val="000000"/>
                  </a:outerShdw>
                </a:effectLst>
                <a:latin typeface="Segoe" pitchFamily="34" charset="0"/>
              </a:rPr>
              <a:t>5</a:t>
            </a:r>
            <a:endParaRPr lang="en-US">
              <a:effectLst/>
              <a:latin typeface="Segoe" pitchFamily="34" charset="0"/>
            </a:endParaRPr>
          </a:p>
        </p:txBody>
      </p:sp>
      <p:sp>
        <p:nvSpPr>
          <p:cNvPr id="710709" name="Oval 710708"/>
          <p:cNvSpPr>
            <a:spLocks noChangeArrowheads="1"/>
          </p:cNvSpPr>
          <p:nvPr/>
        </p:nvSpPr>
        <p:spPr bwMode="auto">
          <a:xfrm>
            <a:off x="5216525" y="4951413"/>
            <a:ext cx="430213" cy="430212"/>
          </a:xfrm>
          <a:prstGeom prst="ellipse">
            <a:avLst/>
          </a:prstGeom>
          <a:solidFill>
            <a:schemeClr val="bg2">
              <a:alpha val="75000"/>
            </a:schemeClr>
          </a:solidFill>
          <a:ln w="38100" cap="flat" cmpd="sng" algn="ctr">
            <a:solidFill>
              <a:schemeClr val="tx1"/>
            </a:solidFill>
            <a:prstDash val="solid"/>
            <a:round/>
            <a:headEnd type="none" w="med" len="med"/>
            <a:tailEnd type="none" w="med" len="med"/>
          </a:ln>
          <a:effectLst/>
        </p:spPr>
        <p:txBody>
          <a:bodyPr wrap="none" anchor="ctr"/>
          <a:lstStyle/>
          <a:p>
            <a:pPr fontAlgn="auto">
              <a:spcAft>
                <a:spcPts val="0"/>
              </a:spcAft>
              <a:defRPr/>
            </a:pPr>
            <a:r>
              <a:rPr lang="en-US" sz="2400" b="1">
                <a:effectLst>
                  <a:outerShdw blurRad="38100" dist="38100" dir="2700000" algn="tl">
                    <a:srgbClr val="000000"/>
                  </a:outerShdw>
                </a:effectLst>
                <a:latin typeface="Segoe" pitchFamily="34" charset="0"/>
              </a:rPr>
              <a:t>4</a:t>
            </a:r>
            <a:endParaRPr lang="en-US">
              <a:effectLst/>
              <a:latin typeface="Segoe" pitchFamily="34" charset="0"/>
            </a:endParaRPr>
          </a:p>
        </p:txBody>
      </p:sp>
      <p:sp>
        <p:nvSpPr>
          <p:cNvPr id="710710" name="Oval 710709"/>
          <p:cNvSpPr>
            <a:spLocks noChangeArrowheads="1"/>
          </p:cNvSpPr>
          <p:nvPr/>
        </p:nvSpPr>
        <p:spPr bwMode="auto">
          <a:xfrm>
            <a:off x="4260850" y="4951413"/>
            <a:ext cx="430213" cy="430212"/>
          </a:xfrm>
          <a:prstGeom prst="ellipse">
            <a:avLst/>
          </a:prstGeom>
          <a:solidFill>
            <a:schemeClr val="bg2">
              <a:alpha val="75000"/>
            </a:schemeClr>
          </a:solidFill>
          <a:ln w="38100" cap="flat" cmpd="sng" algn="ctr">
            <a:solidFill>
              <a:schemeClr val="tx1"/>
            </a:solidFill>
            <a:prstDash val="solid"/>
            <a:round/>
            <a:headEnd type="none" w="med" len="med"/>
            <a:tailEnd type="none" w="med" len="med"/>
          </a:ln>
          <a:effectLst/>
        </p:spPr>
        <p:txBody>
          <a:bodyPr wrap="none" anchor="ctr"/>
          <a:lstStyle/>
          <a:p>
            <a:pPr fontAlgn="auto">
              <a:spcAft>
                <a:spcPts val="0"/>
              </a:spcAft>
              <a:defRPr/>
            </a:pPr>
            <a:r>
              <a:rPr lang="en-US" sz="2400" b="1">
                <a:effectLst>
                  <a:outerShdw blurRad="38100" dist="38100" dir="2700000" algn="tl">
                    <a:srgbClr val="000000"/>
                  </a:outerShdw>
                </a:effectLst>
                <a:latin typeface="Segoe" pitchFamily="34" charset="0"/>
              </a:rPr>
              <a:t>3</a:t>
            </a:r>
            <a:endParaRPr lang="en-US">
              <a:effectLst/>
              <a:latin typeface="Segoe" pitchFamily="34" charset="0"/>
            </a:endParaRPr>
          </a:p>
        </p:txBody>
      </p:sp>
      <p:sp>
        <p:nvSpPr>
          <p:cNvPr id="710711" name="Oval 710710"/>
          <p:cNvSpPr>
            <a:spLocks noChangeArrowheads="1"/>
          </p:cNvSpPr>
          <p:nvPr/>
        </p:nvSpPr>
        <p:spPr bwMode="auto">
          <a:xfrm>
            <a:off x="3305175" y="4951413"/>
            <a:ext cx="430213" cy="430212"/>
          </a:xfrm>
          <a:prstGeom prst="ellipse">
            <a:avLst/>
          </a:prstGeom>
          <a:solidFill>
            <a:schemeClr val="bg2">
              <a:alpha val="75000"/>
            </a:schemeClr>
          </a:solidFill>
          <a:ln w="38100" cap="flat" cmpd="sng" algn="ctr">
            <a:solidFill>
              <a:schemeClr val="tx1"/>
            </a:solidFill>
            <a:prstDash val="solid"/>
            <a:round/>
            <a:headEnd type="none" w="med" len="med"/>
            <a:tailEnd type="none" w="med" len="med"/>
          </a:ln>
          <a:effectLst/>
        </p:spPr>
        <p:txBody>
          <a:bodyPr wrap="none" anchor="ctr"/>
          <a:lstStyle/>
          <a:p>
            <a:pPr fontAlgn="auto">
              <a:spcAft>
                <a:spcPts val="0"/>
              </a:spcAft>
              <a:defRPr/>
            </a:pPr>
            <a:r>
              <a:rPr lang="en-US" sz="2400" b="1">
                <a:effectLst>
                  <a:outerShdw blurRad="38100" dist="38100" dir="2700000" algn="tl">
                    <a:srgbClr val="000000"/>
                  </a:outerShdw>
                </a:effectLst>
                <a:latin typeface="Segoe" pitchFamily="34" charset="0"/>
              </a:rPr>
              <a:t>2</a:t>
            </a:r>
            <a:endParaRPr lang="en-US">
              <a:effectLst/>
              <a:latin typeface="Segoe" pitchFamily="34" charset="0"/>
            </a:endParaRPr>
          </a:p>
        </p:txBody>
      </p:sp>
      <p:sp>
        <p:nvSpPr>
          <p:cNvPr id="710713" name="Straight Connector 710712"/>
          <p:cNvSpPr>
            <a:spLocks noChangeShapeType="1"/>
          </p:cNvSpPr>
          <p:nvPr/>
        </p:nvSpPr>
        <p:spPr bwMode="auto">
          <a:xfrm flipH="1" flipV="1">
            <a:off x="6550025" y="5292725"/>
            <a:ext cx="758825" cy="550863"/>
          </a:xfrm>
          <a:prstGeom prst="line">
            <a:avLst/>
          </a:prstGeom>
          <a:noFill/>
          <a:ln w="38100" algn="ctr">
            <a:solidFill>
              <a:schemeClr val="tx1"/>
            </a:solidFill>
            <a:round/>
            <a:headEnd type="triangle" w="lg" len="med"/>
            <a:tailEnd/>
          </a:ln>
        </p:spPr>
        <p:txBody>
          <a:bodyPr anchor="ctr"/>
          <a:lstStyle/>
          <a:p>
            <a:pPr>
              <a:defRPr/>
            </a:pPr>
            <a:endParaRPr lang="en-US"/>
          </a:p>
        </p:txBody>
      </p:sp>
      <p:sp>
        <p:nvSpPr>
          <p:cNvPr id="710714" name="Straight Connector 710713"/>
          <p:cNvSpPr>
            <a:spLocks noChangeShapeType="1"/>
          </p:cNvSpPr>
          <p:nvPr/>
        </p:nvSpPr>
        <p:spPr bwMode="auto">
          <a:xfrm flipV="1">
            <a:off x="3246438" y="5384800"/>
            <a:ext cx="261937" cy="458788"/>
          </a:xfrm>
          <a:prstGeom prst="line">
            <a:avLst/>
          </a:prstGeom>
          <a:noFill/>
          <a:ln w="38100" algn="ctr">
            <a:solidFill>
              <a:schemeClr val="tx1"/>
            </a:solidFill>
            <a:round/>
            <a:headEnd type="triangle" w="lg" len="med"/>
            <a:tailEnd/>
          </a:ln>
        </p:spPr>
        <p:txBody>
          <a:bodyPr anchor="ctr"/>
          <a:lstStyle/>
          <a:p>
            <a:pPr>
              <a:defRPr/>
            </a:pPr>
            <a:endParaRPr lang="en-US"/>
          </a:p>
        </p:txBody>
      </p:sp>
      <p:sp>
        <p:nvSpPr>
          <p:cNvPr id="710716" name="Straight Connector 710715"/>
          <p:cNvSpPr>
            <a:spLocks noChangeShapeType="1"/>
          </p:cNvSpPr>
          <p:nvPr/>
        </p:nvSpPr>
        <p:spPr bwMode="auto">
          <a:xfrm flipV="1">
            <a:off x="4462463" y="5370513"/>
            <a:ext cx="0" cy="473075"/>
          </a:xfrm>
          <a:prstGeom prst="line">
            <a:avLst/>
          </a:prstGeom>
          <a:noFill/>
          <a:ln w="38100" algn="ctr">
            <a:solidFill>
              <a:schemeClr val="tx1"/>
            </a:solidFill>
            <a:round/>
            <a:headEnd type="triangle" w="lg" len="med"/>
            <a:tailEnd/>
          </a:ln>
        </p:spPr>
        <p:txBody>
          <a:bodyPr anchor="ctr"/>
          <a:lstStyle/>
          <a:p>
            <a:pPr>
              <a:defRPr/>
            </a:pPr>
            <a:endParaRPr lang="en-US"/>
          </a:p>
        </p:txBody>
      </p:sp>
      <p:sp>
        <p:nvSpPr>
          <p:cNvPr id="11277" name="Rectangle 710716"/>
          <p:cNvSpPr>
            <a:spLocks noChangeArrowheads="1"/>
          </p:cNvSpPr>
          <p:nvPr/>
        </p:nvSpPr>
        <p:spPr bwMode="auto">
          <a:xfrm>
            <a:off x="647700" y="5832475"/>
            <a:ext cx="1793875" cy="307975"/>
          </a:xfrm>
          <a:prstGeom prst="rect">
            <a:avLst/>
          </a:prstGeom>
          <a:noFill/>
          <a:ln w="12700" algn="ctr">
            <a:noFill/>
            <a:miter lim="800000"/>
            <a:headEnd/>
            <a:tailEnd/>
          </a:ln>
        </p:spPr>
        <p:txBody>
          <a:bodyPr>
            <a:spAutoFit/>
          </a:bodyPr>
          <a:lstStyle/>
          <a:p>
            <a:r>
              <a:rPr lang="en-US" sz="1400">
                <a:effectLst/>
                <a:latin typeface="Segoe"/>
              </a:rPr>
              <a:t>Outbreak</a:t>
            </a:r>
            <a:endParaRPr lang="en-US" sz="1600">
              <a:effectLst/>
              <a:latin typeface="Segoe"/>
            </a:endParaRPr>
          </a:p>
        </p:txBody>
      </p:sp>
      <p:sp>
        <p:nvSpPr>
          <p:cNvPr id="11278" name="Rectangle 710717"/>
          <p:cNvSpPr>
            <a:spLocks noChangeArrowheads="1"/>
          </p:cNvSpPr>
          <p:nvPr/>
        </p:nvSpPr>
        <p:spPr bwMode="auto">
          <a:xfrm>
            <a:off x="2176463" y="5832475"/>
            <a:ext cx="1501775" cy="522288"/>
          </a:xfrm>
          <a:prstGeom prst="rect">
            <a:avLst/>
          </a:prstGeom>
          <a:noFill/>
          <a:ln w="12700" algn="ctr">
            <a:noFill/>
            <a:miter lim="800000"/>
            <a:headEnd/>
            <a:tailEnd/>
          </a:ln>
        </p:spPr>
        <p:txBody>
          <a:bodyPr>
            <a:spAutoFit/>
          </a:bodyPr>
          <a:lstStyle/>
          <a:p>
            <a:r>
              <a:rPr lang="en-US" sz="1400">
                <a:effectLst/>
                <a:latin typeface="Segoe"/>
              </a:rPr>
              <a:t>Malware removal failed</a:t>
            </a:r>
            <a:endParaRPr lang="en-US" sz="1600">
              <a:effectLst/>
              <a:latin typeface="Segoe"/>
            </a:endParaRPr>
          </a:p>
        </p:txBody>
      </p:sp>
      <p:sp>
        <p:nvSpPr>
          <p:cNvPr id="11279" name="Rectangle 710718"/>
          <p:cNvSpPr>
            <a:spLocks noChangeArrowheads="1"/>
          </p:cNvSpPr>
          <p:nvPr/>
        </p:nvSpPr>
        <p:spPr bwMode="auto">
          <a:xfrm>
            <a:off x="3711575" y="5832475"/>
            <a:ext cx="1504950" cy="522288"/>
          </a:xfrm>
          <a:prstGeom prst="rect">
            <a:avLst/>
          </a:prstGeom>
          <a:noFill/>
          <a:ln w="12700" algn="ctr">
            <a:noFill/>
            <a:miter lim="800000"/>
            <a:headEnd/>
            <a:tailEnd/>
          </a:ln>
        </p:spPr>
        <p:txBody>
          <a:bodyPr>
            <a:spAutoFit/>
          </a:bodyPr>
          <a:lstStyle/>
          <a:p>
            <a:r>
              <a:rPr lang="en-US" sz="1400">
                <a:effectLst/>
                <a:latin typeface="Segoe"/>
              </a:rPr>
              <a:t>Signature update failed</a:t>
            </a:r>
            <a:endParaRPr lang="en-US" sz="1600">
              <a:effectLst/>
              <a:latin typeface="Segoe"/>
            </a:endParaRPr>
          </a:p>
        </p:txBody>
      </p:sp>
      <p:sp>
        <p:nvSpPr>
          <p:cNvPr id="11280" name="Rectangle 710719"/>
          <p:cNvSpPr>
            <a:spLocks noChangeArrowheads="1"/>
          </p:cNvSpPr>
          <p:nvPr/>
        </p:nvSpPr>
        <p:spPr bwMode="auto">
          <a:xfrm>
            <a:off x="5084763" y="5832475"/>
            <a:ext cx="1860550" cy="522288"/>
          </a:xfrm>
          <a:prstGeom prst="rect">
            <a:avLst/>
          </a:prstGeom>
          <a:noFill/>
          <a:ln w="12700" algn="ctr">
            <a:noFill/>
            <a:miter lim="800000"/>
            <a:headEnd/>
            <a:tailEnd/>
          </a:ln>
        </p:spPr>
        <p:txBody>
          <a:bodyPr>
            <a:spAutoFit/>
          </a:bodyPr>
          <a:lstStyle/>
          <a:p>
            <a:r>
              <a:rPr lang="en-US" sz="1400">
                <a:effectLst/>
                <a:latin typeface="Segoe"/>
              </a:rPr>
              <a:t>Malware detected and removed</a:t>
            </a:r>
            <a:endParaRPr lang="en-US" sz="1600">
              <a:effectLst/>
              <a:latin typeface="Segoe"/>
            </a:endParaRPr>
          </a:p>
        </p:txBody>
      </p:sp>
      <p:sp>
        <p:nvSpPr>
          <p:cNvPr id="11281" name="Rectangle 710720"/>
          <p:cNvSpPr>
            <a:spLocks noChangeArrowheads="1"/>
          </p:cNvSpPr>
          <p:nvPr/>
        </p:nvSpPr>
        <p:spPr bwMode="auto">
          <a:xfrm>
            <a:off x="6848475" y="5832475"/>
            <a:ext cx="1860550" cy="522288"/>
          </a:xfrm>
          <a:prstGeom prst="rect">
            <a:avLst/>
          </a:prstGeom>
          <a:noFill/>
          <a:ln w="12700" algn="ctr">
            <a:noFill/>
            <a:miter lim="800000"/>
            <a:headEnd/>
            <a:tailEnd/>
          </a:ln>
        </p:spPr>
        <p:txBody>
          <a:bodyPr>
            <a:spAutoFit/>
          </a:bodyPr>
          <a:lstStyle/>
          <a:p>
            <a:r>
              <a:rPr lang="en-US" sz="1400">
                <a:effectLst/>
                <a:latin typeface="Segoe"/>
              </a:rPr>
              <a:t>Signature update failed (per min)</a:t>
            </a:r>
            <a:endParaRPr lang="en-US" sz="1600">
              <a:effectLst/>
              <a:latin typeface="Segoe"/>
            </a:endParaRPr>
          </a:p>
        </p:txBody>
      </p:sp>
      <p:sp>
        <p:nvSpPr>
          <p:cNvPr id="710723" name="Straight Connector 710722"/>
          <p:cNvSpPr>
            <a:spLocks noChangeShapeType="1"/>
          </p:cNvSpPr>
          <p:nvPr/>
        </p:nvSpPr>
        <p:spPr bwMode="auto">
          <a:xfrm flipV="1">
            <a:off x="1635125" y="5292725"/>
            <a:ext cx="758825" cy="550863"/>
          </a:xfrm>
          <a:prstGeom prst="line">
            <a:avLst/>
          </a:prstGeom>
          <a:noFill/>
          <a:ln w="38100" algn="ctr">
            <a:solidFill>
              <a:schemeClr val="tx1"/>
            </a:solidFill>
            <a:round/>
            <a:headEnd type="triangle" w="lg" len="med"/>
            <a:tailEnd/>
          </a:ln>
        </p:spPr>
        <p:txBody>
          <a:bodyPr anchor="ctr"/>
          <a:lstStyle/>
          <a:p>
            <a:pPr>
              <a:defRPr/>
            </a:pPr>
            <a:endParaRPr lang="en-US"/>
          </a:p>
        </p:txBody>
      </p:sp>
      <p:sp>
        <p:nvSpPr>
          <p:cNvPr id="710724" name="Straight Connector 710723"/>
          <p:cNvSpPr>
            <a:spLocks noChangeShapeType="1"/>
          </p:cNvSpPr>
          <p:nvPr/>
        </p:nvSpPr>
        <p:spPr bwMode="auto">
          <a:xfrm flipH="1" flipV="1">
            <a:off x="5430838" y="5384800"/>
            <a:ext cx="261937" cy="458788"/>
          </a:xfrm>
          <a:prstGeom prst="line">
            <a:avLst/>
          </a:prstGeom>
          <a:noFill/>
          <a:ln w="38100" algn="ctr">
            <a:solidFill>
              <a:schemeClr val="tx1"/>
            </a:solidFill>
            <a:round/>
            <a:headEnd type="triangle" w="lg" len="med"/>
            <a:tailEnd/>
          </a:ln>
        </p:spPr>
        <p:txBody>
          <a:bodyPr anchor="ctr"/>
          <a:lstStyle/>
          <a:p>
            <a:pPr>
              <a:defRPr/>
            </a:pPr>
            <a:endParaRPr lang="en-US"/>
          </a:p>
        </p:txBody>
      </p:sp>
      <p:sp>
        <p:nvSpPr>
          <p:cNvPr id="11284" name="Rectangle 710725"/>
          <p:cNvSpPr>
            <a:spLocks noChangeArrowheads="1"/>
          </p:cNvSpPr>
          <p:nvPr/>
        </p:nvSpPr>
        <p:spPr bwMode="auto">
          <a:xfrm>
            <a:off x="6731000" y="4873625"/>
            <a:ext cx="2279650" cy="501650"/>
          </a:xfrm>
          <a:prstGeom prst="rect">
            <a:avLst/>
          </a:prstGeom>
          <a:noFill/>
          <a:ln w="12700" algn="ctr">
            <a:noFill/>
            <a:miter lim="800000"/>
            <a:headEnd/>
            <a:tailEnd/>
          </a:ln>
        </p:spPr>
        <p:txBody>
          <a:bodyPr>
            <a:spAutoFit/>
          </a:bodyPr>
          <a:lstStyle/>
          <a:p>
            <a:pPr>
              <a:lnSpc>
                <a:spcPct val="80000"/>
              </a:lnSpc>
              <a:spcBef>
                <a:spcPct val="30000"/>
              </a:spcBef>
              <a:buClr>
                <a:srgbClr val="F4BE96"/>
              </a:buClr>
              <a:buSzPct val="80000"/>
              <a:buFont typeface="Segoe"/>
              <a:buNone/>
            </a:pPr>
            <a:r>
              <a:rPr lang="en-US" sz="1400" i="1">
                <a:effectLst/>
                <a:latin typeface="Segoe"/>
              </a:rPr>
              <a:t>Rich Data,</a:t>
            </a:r>
            <a:endParaRPr lang="en-US" sz="1600">
              <a:effectLst/>
              <a:latin typeface="Segoe"/>
            </a:endParaRPr>
          </a:p>
          <a:p>
            <a:pPr>
              <a:lnSpc>
                <a:spcPct val="80000"/>
              </a:lnSpc>
              <a:spcBef>
                <a:spcPct val="30000"/>
              </a:spcBef>
              <a:buClr>
                <a:srgbClr val="F4BE96"/>
              </a:buClr>
              <a:buSzPct val="80000"/>
              <a:buFont typeface="Segoe"/>
              <a:buNone/>
            </a:pPr>
            <a:r>
              <a:rPr lang="en-US" sz="1400" i="1">
                <a:effectLst/>
                <a:latin typeface="Segoe"/>
              </a:rPr>
              <a:t>High Value Assets</a:t>
            </a:r>
          </a:p>
        </p:txBody>
      </p:sp>
      <p:sp>
        <p:nvSpPr>
          <p:cNvPr id="11285" name="Rectangle 710726"/>
          <p:cNvSpPr>
            <a:spLocks noChangeArrowheads="1"/>
          </p:cNvSpPr>
          <p:nvPr/>
        </p:nvSpPr>
        <p:spPr bwMode="auto">
          <a:xfrm>
            <a:off x="-152400" y="4873625"/>
            <a:ext cx="2320925" cy="501650"/>
          </a:xfrm>
          <a:prstGeom prst="rect">
            <a:avLst/>
          </a:prstGeom>
          <a:noFill/>
          <a:ln w="12700" algn="ctr">
            <a:noFill/>
            <a:miter lim="800000"/>
            <a:headEnd/>
            <a:tailEnd/>
          </a:ln>
        </p:spPr>
        <p:txBody>
          <a:bodyPr>
            <a:spAutoFit/>
          </a:bodyPr>
          <a:lstStyle/>
          <a:p>
            <a:pPr algn="r">
              <a:lnSpc>
                <a:spcPct val="80000"/>
              </a:lnSpc>
              <a:spcBef>
                <a:spcPct val="30000"/>
              </a:spcBef>
              <a:buClr>
                <a:srgbClr val="F4BE96"/>
              </a:buClr>
              <a:buSzPct val="80000"/>
              <a:buFont typeface="Segoe"/>
              <a:buNone/>
            </a:pPr>
            <a:r>
              <a:rPr lang="en-US" sz="1400" i="1">
                <a:effectLst/>
                <a:latin typeface="Segoe"/>
              </a:rPr>
              <a:t>Critical Issues Only,</a:t>
            </a:r>
            <a:endParaRPr lang="en-US" sz="1600">
              <a:effectLst/>
              <a:latin typeface="Segoe"/>
            </a:endParaRPr>
          </a:p>
          <a:p>
            <a:pPr algn="r">
              <a:lnSpc>
                <a:spcPct val="80000"/>
              </a:lnSpc>
              <a:spcBef>
                <a:spcPct val="30000"/>
              </a:spcBef>
              <a:buClr>
                <a:srgbClr val="F4BE96"/>
              </a:buClr>
              <a:buSzPct val="80000"/>
              <a:buFont typeface="Segoe"/>
              <a:buNone/>
            </a:pPr>
            <a:r>
              <a:rPr lang="en-US" sz="1400" i="1">
                <a:effectLst/>
                <a:latin typeface="Segoe"/>
              </a:rPr>
              <a:t>Low Value Assets </a:t>
            </a:r>
          </a:p>
        </p:txBody>
      </p:sp>
      <p:grpSp>
        <p:nvGrpSpPr>
          <p:cNvPr id="2" name="Group 25"/>
          <p:cNvGrpSpPr>
            <a:grpSpLocks/>
          </p:cNvGrpSpPr>
          <p:nvPr/>
        </p:nvGrpSpPr>
        <p:grpSpPr bwMode="auto">
          <a:xfrm>
            <a:off x="0" y="2895600"/>
            <a:ext cx="9144000" cy="1008063"/>
            <a:chOff x="0" y="1414"/>
            <a:chExt cx="5760" cy="635"/>
          </a:xfrm>
        </p:grpSpPr>
        <p:grpSp>
          <p:nvGrpSpPr>
            <p:cNvPr id="3" name="Group 5"/>
            <p:cNvGrpSpPr>
              <a:grpSpLocks/>
            </p:cNvGrpSpPr>
            <p:nvPr/>
          </p:nvGrpSpPr>
          <p:grpSpPr bwMode="auto">
            <a:xfrm>
              <a:off x="0" y="1414"/>
              <a:ext cx="5760" cy="635"/>
              <a:chOff x="0" y="1860"/>
              <a:chExt cx="5760" cy="1062"/>
            </a:xfrm>
          </p:grpSpPr>
          <p:pic>
            <p:nvPicPr>
              <p:cNvPr id="11292" name="Rectangle 19481"/>
              <p:cNvPicPr>
                <a:picLocks noChangeAspect="1" noChangeArrowheads="1"/>
              </p:cNvPicPr>
              <p:nvPr/>
            </p:nvPicPr>
            <p:blipFill>
              <a:blip r:embed="rId5"/>
              <a:srcRect l="21600" b="2443"/>
              <a:stretch>
                <a:fillRect/>
              </a:stretch>
            </p:blipFill>
            <p:spPr bwMode="auto">
              <a:xfrm flipH="1">
                <a:off x="0" y="1860"/>
                <a:ext cx="2926" cy="1062"/>
              </a:xfrm>
              <a:prstGeom prst="rect">
                <a:avLst/>
              </a:prstGeom>
              <a:noFill/>
              <a:ln w="9525">
                <a:noFill/>
                <a:miter lim="800000"/>
                <a:headEnd/>
                <a:tailEnd/>
              </a:ln>
            </p:spPr>
          </p:pic>
          <p:pic>
            <p:nvPicPr>
              <p:cNvPr id="11293" name="Rectangle 19482"/>
              <p:cNvPicPr>
                <a:picLocks noChangeAspect="1" noChangeArrowheads="1"/>
              </p:cNvPicPr>
              <p:nvPr/>
            </p:nvPicPr>
            <p:blipFill>
              <a:blip r:embed="rId5"/>
              <a:srcRect l="21600" b="2443"/>
              <a:stretch>
                <a:fillRect/>
              </a:stretch>
            </p:blipFill>
            <p:spPr bwMode="auto">
              <a:xfrm>
                <a:off x="2927" y="1860"/>
                <a:ext cx="2833" cy="1062"/>
              </a:xfrm>
              <a:prstGeom prst="rect">
                <a:avLst/>
              </a:prstGeom>
              <a:noFill/>
              <a:ln w="9525">
                <a:noFill/>
                <a:miter lim="800000"/>
                <a:headEnd/>
                <a:tailEnd/>
              </a:ln>
            </p:spPr>
          </p:pic>
        </p:grpSp>
        <p:sp>
          <p:nvSpPr>
            <p:cNvPr id="719881" name="Rectangle 719880"/>
            <p:cNvSpPr>
              <a:spLocks noChangeArrowheads="1"/>
            </p:cNvSpPr>
            <p:nvPr/>
          </p:nvSpPr>
          <p:spPr bwMode="auto">
            <a:xfrm>
              <a:off x="500" y="1529"/>
              <a:ext cx="2369" cy="407"/>
            </a:xfrm>
            <a:prstGeom prst="rect">
              <a:avLst/>
            </a:prstGeom>
            <a:noFill/>
            <a:ln w="9525" cap="flat" cmpd="sng" algn="ctr">
              <a:noFill/>
              <a:prstDash val="solid"/>
              <a:miter lim="800000"/>
              <a:headEnd type="none" w="med" len="med"/>
              <a:tailEnd type="none" w="med" len="med"/>
            </a:ln>
            <a:effectLst/>
          </p:spPr>
          <p:txBody>
            <a:bodyPr>
              <a:spAutoFit/>
            </a:bodyPr>
            <a:lstStyle/>
            <a:p>
              <a:pPr marL="347663" indent="-347663" fontAlgn="auto">
                <a:spcBef>
                  <a:spcPts val="0"/>
                </a:spcBef>
                <a:spcAft>
                  <a:spcPts val="0"/>
                </a:spcAft>
                <a:buClr>
                  <a:schemeClr val="tx2"/>
                </a:buClr>
                <a:buSzPct val="85000"/>
                <a:buFont typeface="Wingdings 2" pitchFamily="18" charset="2"/>
                <a:buBlip>
                  <a:blip r:embed="rId3"/>
                </a:buBlip>
                <a:defRPr/>
              </a:pPr>
              <a:r>
                <a:rPr lang="en-US">
                  <a:effectLst>
                    <a:outerShdw blurRad="38100" dist="38100" dir="2700000" algn="tl">
                      <a:srgbClr val="000000"/>
                    </a:outerShdw>
                  </a:effectLst>
                  <a:latin typeface="Segoe" pitchFamily="34" charset="0"/>
                </a:rPr>
                <a:t>Malware detected</a:t>
              </a:r>
            </a:p>
            <a:p>
              <a:pPr marL="347663" indent="-347663" fontAlgn="auto">
                <a:spcBef>
                  <a:spcPts val="0"/>
                </a:spcBef>
                <a:spcAft>
                  <a:spcPts val="0"/>
                </a:spcAft>
                <a:buClr>
                  <a:schemeClr val="tx2"/>
                </a:buClr>
                <a:buSzPct val="85000"/>
                <a:buFont typeface="Wingdings 2" pitchFamily="18" charset="2"/>
                <a:buBlip>
                  <a:blip r:embed="rId3"/>
                </a:buBlip>
                <a:defRPr/>
              </a:pPr>
              <a:r>
                <a:rPr lang="en-US">
                  <a:effectLst>
                    <a:outerShdw blurRad="38100" dist="38100" dir="2700000" algn="tl">
                      <a:srgbClr val="000000"/>
                    </a:outerShdw>
                  </a:effectLst>
                  <a:latin typeface="Segoe" pitchFamily="34" charset="0"/>
                </a:rPr>
                <a:t>Malware failed to remove</a:t>
              </a:r>
            </a:p>
          </p:txBody>
        </p:sp>
        <p:sp>
          <p:nvSpPr>
            <p:cNvPr id="719880" name="Rectangle 719879"/>
            <p:cNvSpPr>
              <a:spLocks noChangeArrowheads="1"/>
            </p:cNvSpPr>
            <p:nvPr/>
          </p:nvSpPr>
          <p:spPr bwMode="auto">
            <a:xfrm>
              <a:off x="2863" y="1529"/>
              <a:ext cx="2369" cy="407"/>
            </a:xfrm>
            <a:prstGeom prst="rect">
              <a:avLst/>
            </a:prstGeom>
            <a:noFill/>
            <a:ln w="9525" cap="flat" cmpd="sng" algn="ctr">
              <a:noFill/>
              <a:prstDash val="solid"/>
              <a:miter lim="800000"/>
              <a:headEnd type="none" w="med" len="med"/>
              <a:tailEnd type="none" w="med" len="med"/>
            </a:ln>
            <a:effectLst/>
          </p:spPr>
          <p:txBody>
            <a:bodyPr>
              <a:spAutoFit/>
            </a:bodyPr>
            <a:lstStyle/>
            <a:p>
              <a:pPr marL="347663" indent="-347663" fontAlgn="auto">
                <a:spcBef>
                  <a:spcPts val="0"/>
                </a:spcBef>
                <a:spcAft>
                  <a:spcPts val="0"/>
                </a:spcAft>
                <a:buClr>
                  <a:schemeClr val="tx2"/>
                </a:buClr>
                <a:buSzPct val="85000"/>
                <a:buFont typeface="Wingdings 2" pitchFamily="18" charset="2"/>
                <a:buBlip>
                  <a:blip r:embed="rId3"/>
                </a:buBlip>
                <a:defRPr/>
              </a:pPr>
              <a:r>
                <a:rPr lang="en-US">
                  <a:effectLst>
                    <a:outerShdw blurRad="38100" dist="38100" dir="2700000" algn="tl">
                      <a:srgbClr val="000000"/>
                    </a:outerShdw>
                  </a:effectLst>
                  <a:latin typeface="Segoe" pitchFamily="34" charset="0"/>
                </a:rPr>
                <a:t>Malware outbreak</a:t>
              </a:r>
            </a:p>
            <a:p>
              <a:pPr marL="347663" indent="-347663" fontAlgn="auto">
                <a:spcBef>
                  <a:spcPts val="0"/>
                </a:spcBef>
                <a:spcAft>
                  <a:spcPts val="0"/>
                </a:spcAft>
                <a:buClr>
                  <a:schemeClr val="tx2"/>
                </a:buClr>
                <a:buSzPct val="85000"/>
                <a:buFont typeface="Wingdings 2" pitchFamily="18" charset="2"/>
                <a:buBlip>
                  <a:blip r:embed="rId3"/>
                </a:buBlip>
                <a:defRPr/>
              </a:pPr>
              <a:r>
                <a:rPr lang="en-US">
                  <a:effectLst>
                    <a:outerShdw blurRad="38100" dist="38100" dir="2700000" algn="tl">
                      <a:srgbClr val="000000"/>
                    </a:outerShdw>
                  </a:effectLst>
                  <a:latin typeface="Segoe" pitchFamily="34" charset="0"/>
                </a:rPr>
                <a:t>Malware protection disabled</a:t>
              </a:r>
            </a:p>
          </p:txBody>
        </p:sp>
      </p:grpSp>
      <p:pic>
        <p:nvPicPr>
          <p:cNvPr id="11287" name="Picture 9"/>
          <p:cNvPicPr>
            <a:picLocks noChangeAspect="1" noChangeArrowheads="1"/>
          </p:cNvPicPr>
          <p:nvPr/>
        </p:nvPicPr>
        <p:blipFill>
          <a:blip r:embed="rId6"/>
          <a:srcRect/>
          <a:stretch>
            <a:fillRect/>
          </a:stretch>
        </p:blipFill>
        <p:spPr bwMode="auto">
          <a:xfrm>
            <a:off x="228600" y="222250"/>
            <a:ext cx="8153400" cy="920750"/>
          </a:xfrm>
          <a:prstGeom prst="rect">
            <a:avLst/>
          </a:prstGeom>
          <a:noFill/>
          <a:ln w="12700" algn="ctr">
            <a:noFill/>
            <a:miter lim="800000"/>
            <a:headEnd/>
            <a:tailEnd/>
          </a:ln>
        </p:spPr>
      </p:pic>
      <p:sp>
        <p:nvSpPr>
          <p:cNvPr id="32" name="Title 1"/>
          <p:cNvSpPr>
            <a:spLocks noGrp="1"/>
          </p:cNvSpPr>
          <p:nvPr>
            <p:ph type="title" idx="4294967295"/>
          </p:nvPr>
        </p:nvSpPr>
        <p:spPr>
          <a:xfrm>
            <a:off x="304800" y="1066800"/>
            <a:ext cx="8380412" cy="387798"/>
          </a:xfrm>
        </p:spPr>
        <p:txBody>
          <a:bodyPr lIns="0" tIns="0" rIns="0" bIns="0" anchor="t">
            <a:spAutoFit/>
          </a:bodyPr>
          <a:lstStyle/>
          <a:p>
            <a:pPr algn="l" defTabSz="912777" eaLnBrk="1" hangingPunct="1">
              <a:lnSpc>
                <a:spcPct val="90000"/>
              </a:lnSpc>
              <a:defRPr/>
            </a:pPr>
            <a:r>
              <a:rPr lang="en-US" sz="2800" spc="-125">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rPr>
              <a:t>Alerting Configuration</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8370" name="Picture 2" descr="reports red arrow-curved"/>
          <p:cNvPicPr>
            <a:picLocks noChangeAspect="1" noChangeArrowheads="1"/>
          </p:cNvPicPr>
          <p:nvPr/>
        </p:nvPicPr>
        <p:blipFill>
          <a:blip r:embed="rId3"/>
          <a:srcRect/>
          <a:stretch>
            <a:fillRect/>
          </a:stretch>
        </p:blipFill>
        <p:spPr bwMode="auto">
          <a:xfrm>
            <a:off x="6526213" y="2220913"/>
            <a:ext cx="1790700" cy="1017587"/>
          </a:xfrm>
          <a:prstGeom prst="rect">
            <a:avLst/>
          </a:prstGeom>
          <a:noFill/>
          <a:ln w="9525">
            <a:noFill/>
            <a:miter lim="800000"/>
            <a:headEnd/>
            <a:tailEnd/>
          </a:ln>
        </p:spPr>
      </p:pic>
      <p:pic>
        <p:nvPicPr>
          <p:cNvPr id="1978371" name="Picture 3" descr="arrow-blue final-shorter"/>
          <p:cNvPicPr>
            <a:picLocks noChangeAspect="1" noChangeArrowheads="1"/>
          </p:cNvPicPr>
          <p:nvPr/>
        </p:nvPicPr>
        <p:blipFill>
          <a:blip r:embed="rId4"/>
          <a:srcRect/>
          <a:stretch>
            <a:fillRect/>
          </a:stretch>
        </p:blipFill>
        <p:spPr bwMode="auto">
          <a:xfrm>
            <a:off x="3416300" y="2352675"/>
            <a:ext cx="2886075" cy="3054350"/>
          </a:xfrm>
          <a:prstGeom prst="rect">
            <a:avLst/>
          </a:prstGeom>
          <a:noFill/>
          <a:ln w="9525">
            <a:noFill/>
            <a:miter lim="800000"/>
            <a:headEnd/>
            <a:tailEnd/>
          </a:ln>
        </p:spPr>
      </p:pic>
      <p:pic>
        <p:nvPicPr>
          <p:cNvPr id="1978372" name="Picture 4" descr="3rd red arrow"/>
          <p:cNvPicPr>
            <a:picLocks noChangeAspect="1" noChangeArrowheads="1"/>
          </p:cNvPicPr>
          <p:nvPr/>
        </p:nvPicPr>
        <p:blipFill>
          <a:blip r:embed="rId5"/>
          <a:srcRect/>
          <a:stretch>
            <a:fillRect/>
          </a:stretch>
        </p:blipFill>
        <p:spPr bwMode="auto">
          <a:xfrm>
            <a:off x="4511675" y="4224338"/>
            <a:ext cx="3994150" cy="1670050"/>
          </a:xfrm>
          <a:prstGeom prst="rect">
            <a:avLst/>
          </a:prstGeom>
          <a:noFill/>
          <a:ln w="9525">
            <a:noFill/>
            <a:miter lim="800000"/>
            <a:headEnd/>
            <a:tailEnd/>
          </a:ln>
        </p:spPr>
      </p:pic>
      <p:pic>
        <p:nvPicPr>
          <p:cNvPr id="1978373" name="Picture 5" descr="arrow5"/>
          <p:cNvPicPr>
            <a:picLocks noChangeAspect="1" noChangeArrowheads="1"/>
          </p:cNvPicPr>
          <p:nvPr/>
        </p:nvPicPr>
        <p:blipFill>
          <a:blip r:embed="rId6"/>
          <a:srcRect/>
          <a:stretch>
            <a:fillRect/>
          </a:stretch>
        </p:blipFill>
        <p:spPr bwMode="auto">
          <a:xfrm>
            <a:off x="1160463" y="763588"/>
            <a:ext cx="2619375" cy="5335587"/>
          </a:xfrm>
          <a:prstGeom prst="rect">
            <a:avLst/>
          </a:prstGeom>
          <a:noFill/>
          <a:ln w="9525">
            <a:noFill/>
            <a:miter lim="800000"/>
            <a:headEnd/>
            <a:tailEnd/>
          </a:ln>
        </p:spPr>
      </p:pic>
      <p:pic>
        <p:nvPicPr>
          <p:cNvPr id="1978374" name="Picture 6" descr="Internet cloud web"/>
          <p:cNvPicPr>
            <a:picLocks noChangeAspect="1" noChangeArrowheads="1"/>
          </p:cNvPicPr>
          <p:nvPr/>
        </p:nvPicPr>
        <p:blipFill>
          <a:blip r:embed="rId7"/>
          <a:srcRect/>
          <a:stretch>
            <a:fillRect/>
          </a:stretch>
        </p:blipFill>
        <p:spPr bwMode="auto">
          <a:xfrm>
            <a:off x="333375" y="2127250"/>
            <a:ext cx="2085975" cy="901700"/>
          </a:xfrm>
          <a:prstGeom prst="rect">
            <a:avLst/>
          </a:prstGeom>
          <a:noFill/>
          <a:ln w="9525">
            <a:noFill/>
            <a:miter lim="800000"/>
            <a:headEnd/>
            <a:tailEnd/>
          </a:ln>
        </p:spPr>
      </p:pic>
      <p:pic>
        <p:nvPicPr>
          <p:cNvPr id="1978375" name="Picture 7" descr="wu_shaded_sm"/>
          <p:cNvPicPr>
            <a:picLocks noChangeAspect="1" noChangeArrowheads="1"/>
          </p:cNvPicPr>
          <p:nvPr/>
        </p:nvPicPr>
        <p:blipFill>
          <a:blip r:embed="rId8"/>
          <a:srcRect/>
          <a:stretch>
            <a:fillRect/>
          </a:stretch>
        </p:blipFill>
        <p:spPr bwMode="auto">
          <a:xfrm>
            <a:off x="1639888" y="768350"/>
            <a:ext cx="863600" cy="1123950"/>
          </a:xfrm>
          <a:prstGeom prst="rect">
            <a:avLst/>
          </a:prstGeom>
          <a:noFill/>
          <a:ln w="9525">
            <a:noFill/>
            <a:miter lim="800000"/>
            <a:headEnd/>
            <a:tailEnd/>
          </a:ln>
        </p:spPr>
      </p:pic>
      <p:pic>
        <p:nvPicPr>
          <p:cNvPr id="1978376" name="Picture 8" descr="mu_shaded_sm"/>
          <p:cNvPicPr>
            <a:picLocks noChangeAspect="1" noChangeArrowheads="1"/>
          </p:cNvPicPr>
          <p:nvPr/>
        </p:nvPicPr>
        <p:blipFill>
          <a:blip r:embed="rId9"/>
          <a:srcRect/>
          <a:stretch>
            <a:fillRect/>
          </a:stretch>
        </p:blipFill>
        <p:spPr bwMode="auto">
          <a:xfrm>
            <a:off x="261938" y="758825"/>
            <a:ext cx="879475" cy="1139825"/>
          </a:xfrm>
          <a:prstGeom prst="rect">
            <a:avLst/>
          </a:prstGeom>
          <a:noFill/>
          <a:ln w="9525">
            <a:noFill/>
            <a:miter lim="800000"/>
            <a:headEnd/>
            <a:tailEnd/>
          </a:ln>
        </p:spPr>
      </p:pic>
      <p:grpSp>
        <p:nvGrpSpPr>
          <p:cNvPr id="2" name="Group 9"/>
          <p:cNvGrpSpPr>
            <a:grpSpLocks/>
          </p:cNvGrpSpPr>
          <p:nvPr/>
        </p:nvGrpSpPr>
        <p:grpSpPr bwMode="auto">
          <a:xfrm>
            <a:off x="209550" y="139700"/>
            <a:ext cx="2333625" cy="1908175"/>
            <a:chOff x="132" y="88"/>
            <a:chExt cx="1470" cy="1202"/>
          </a:xfrm>
        </p:grpSpPr>
        <p:pic>
          <p:nvPicPr>
            <p:cNvPr id="31791" name="Picture 10" descr="Windows Update icon"/>
            <p:cNvPicPr>
              <a:picLocks noChangeAspect="1" noChangeArrowheads="1"/>
            </p:cNvPicPr>
            <p:nvPr/>
          </p:nvPicPr>
          <p:blipFill>
            <a:blip r:embed="rId10"/>
            <a:srcRect/>
            <a:stretch>
              <a:fillRect/>
            </a:stretch>
          </p:blipFill>
          <p:spPr bwMode="auto">
            <a:xfrm>
              <a:off x="511" y="88"/>
              <a:ext cx="620" cy="620"/>
            </a:xfrm>
            <a:prstGeom prst="rect">
              <a:avLst/>
            </a:prstGeom>
            <a:noFill/>
            <a:ln w="9525">
              <a:noFill/>
              <a:miter lim="800000"/>
              <a:headEnd/>
              <a:tailEnd/>
            </a:ln>
          </p:spPr>
        </p:pic>
        <p:pic>
          <p:nvPicPr>
            <p:cNvPr id="31792" name="Picture 11" descr="text-microsoft update"/>
            <p:cNvPicPr>
              <a:picLocks noChangeAspect="1" noChangeArrowheads="1"/>
            </p:cNvPicPr>
            <p:nvPr/>
          </p:nvPicPr>
          <p:blipFill>
            <a:blip r:embed="rId11"/>
            <a:srcRect/>
            <a:stretch>
              <a:fillRect/>
            </a:stretch>
          </p:blipFill>
          <p:spPr bwMode="auto">
            <a:xfrm>
              <a:off x="132" y="980"/>
              <a:ext cx="596" cy="310"/>
            </a:xfrm>
            <a:prstGeom prst="rect">
              <a:avLst/>
            </a:prstGeom>
            <a:noFill/>
            <a:ln w="9525">
              <a:noFill/>
              <a:miter lim="800000"/>
              <a:headEnd/>
              <a:tailEnd/>
            </a:ln>
          </p:spPr>
        </p:pic>
        <p:pic>
          <p:nvPicPr>
            <p:cNvPr id="31793" name="Picture 12" descr="text-windows update"/>
            <p:cNvPicPr>
              <a:picLocks noChangeAspect="1" noChangeArrowheads="1"/>
            </p:cNvPicPr>
            <p:nvPr/>
          </p:nvPicPr>
          <p:blipFill>
            <a:blip r:embed="rId12"/>
            <a:srcRect/>
            <a:stretch>
              <a:fillRect/>
            </a:stretch>
          </p:blipFill>
          <p:spPr bwMode="auto">
            <a:xfrm>
              <a:off x="1000" y="980"/>
              <a:ext cx="602" cy="310"/>
            </a:xfrm>
            <a:prstGeom prst="rect">
              <a:avLst/>
            </a:prstGeom>
            <a:noFill/>
            <a:ln w="9525">
              <a:noFill/>
              <a:miter lim="800000"/>
              <a:headEnd/>
              <a:tailEnd/>
            </a:ln>
          </p:spPr>
        </p:pic>
        <p:pic>
          <p:nvPicPr>
            <p:cNvPr id="31794" name="Picture 13" descr="text-OR"/>
            <p:cNvPicPr>
              <a:picLocks noChangeAspect="1" noChangeArrowheads="1"/>
            </p:cNvPicPr>
            <p:nvPr/>
          </p:nvPicPr>
          <p:blipFill>
            <a:blip r:embed="rId13"/>
            <a:srcRect/>
            <a:stretch>
              <a:fillRect/>
            </a:stretch>
          </p:blipFill>
          <p:spPr bwMode="auto">
            <a:xfrm>
              <a:off x="775" y="1079"/>
              <a:ext cx="194" cy="134"/>
            </a:xfrm>
            <a:prstGeom prst="rect">
              <a:avLst/>
            </a:prstGeom>
            <a:noFill/>
            <a:ln w="9525">
              <a:noFill/>
              <a:miter lim="800000"/>
              <a:headEnd/>
              <a:tailEnd/>
            </a:ln>
          </p:spPr>
        </p:pic>
      </p:grpSp>
      <p:grpSp>
        <p:nvGrpSpPr>
          <p:cNvPr id="3" name="Group 14"/>
          <p:cNvGrpSpPr>
            <a:grpSpLocks/>
          </p:cNvGrpSpPr>
          <p:nvPr/>
        </p:nvGrpSpPr>
        <p:grpSpPr bwMode="auto">
          <a:xfrm>
            <a:off x="3556000" y="5187950"/>
            <a:ext cx="1682750" cy="1069975"/>
            <a:chOff x="2170" y="3308"/>
            <a:chExt cx="1060" cy="674"/>
          </a:xfrm>
        </p:grpSpPr>
        <p:pic>
          <p:nvPicPr>
            <p:cNvPr id="31788" name="Picture 15" descr="Server"/>
            <p:cNvPicPr>
              <a:picLocks noChangeAspect="1" noChangeArrowheads="1"/>
            </p:cNvPicPr>
            <p:nvPr/>
          </p:nvPicPr>
          <p:blipFill>
            <a:blip r:embed="rId14"/>
            <a:srcRect/>
            <a:stretch>
              <a:fillRect/>
            </a:stretch>
          </p:blipFill>
          <p:spPr bwMode="auto">
            <a:xfrm flipH="1">
              <a:off x="2599" y="3308"/>
              <a:ext cx="327" cy="482"/>
            </a:xfrm>
            <a:prstGeom prst="rect">
              <a:avLst/>
            </a:prstGeom>
            <a:noFill/>
            <a:ln w="9525">
              <a:noFill/>
              <a:miter lim="800000"/>
              <a:headEnd/>
              <a:tailEnd/>
            </a:ln>
          </p:spPr>
        </p:pic>
        <p:pic>
          <p:nvPicPr>
            <p:cNvPr id="31789" name="Picture 16" descr="laptop notebook portable Computer"/>
            <p:cNvPicPr>
              <a:picLocks noChangeAspect="1" noChangeArrowheads="1"/>
            </p:cNvPicPr>
            <p:nvPr/>
          </p:nvPicPr>
          <p:blipFill>
            <a:blip r:embed="rId15"/>
            <a:srcRect/>
            <a:stretch>
              <a:fillRect/>
            </a:stretch>
          </p:blipFill>
          <p:spPr bwMode="auto">
            <a:xfrm>
              <a:off x="2780" y="3556"/>
              <a:ext cx="450" cy="426"/>
            </a:xfrm>
            <a:prstGeom prst="rect">
              <a:avLst/>
            </a:prstGeom>
            <a:noFill/>
            <a:ln w="9525">
              <a:noFill/>
              <a:miter lim="800000"/>
              <a:headEnd/>
              <a:tailEnd/>
            </a:ln>
          </p:spPr>
        </p:pic>
        <p:pic>
          <p:nvPicPr>
            <p:cNvPr id="31790" name="Picture 17" descr="PC with flat panel"/>
            <p:cNvPicPr>
              <a:picLocks noChangeAspect="1" noChangeArrowheads="1"/>
            </p:cNvPicPr>
            <p:nvPr/>
          </p:nvPicPr>
          <p:blipFill>
            <a:blip r:embed="rId16"/>
            <a:srcRect/>
            <a:stretch>
              <a:fillRect/>
            </a:stretch>
          </p:blipFill>
          <p:spPr bwMode="auto">
            <a:xfrm>
              <a:off x="2170" y="3433"/>
              <a:ext cx="533" cy="534"/>
            </a:xfrm>
            <a:prstGeom prst="rect">
              <a:avLst/>
            </a:prstGeom>
            <a:noFill/>
            <a:ln w="9525">
              <a:noFill/>
              <a:miter lim="800000"/>
              <a:headEnd/>
              <a:tailEnd/>
            </a:ln>
          </p:spPr>
        </p:pic>
      </p:grpSp>
      <p:grpSp>
        <p:nvGrpSpPr>
          <p:cNvPr id="4" name="Group 18"/>
          <p:cNvGrpSpPr>
            <a:grpSpLocks/>
          </p:cNvGrpSpPr>
          <p:nvPr/>
        </p:nvGrpSpPr>
        <p:grpSpPr bwMode="auto">
          <a:xfrm>
            <a:off x="7631113" y="2325688"/>
            <a:ext cx="1200150" cy="1371600"/>
            <a:chOff x="4857" y="1445"/>
            <a:chExt cx="756" cy="864"/>
          </a:xfrm>
        </p:grpSpPr>
        <p:pic>
          <p:nvPicPr>
            <p:cNvPr id="31784" name="Picture 19" descr="Server"/>
            <p:cNvPicPr>
              <a:picLocks noChangeAspect="1" noChangeArrowheads="1"/>
            </p:cNvPicPr>
            <p:nvPr/>
          </p:nvPicPr>
          <p:blipFill>
            <a:blip r:embed="rId17"/>
            <a:srcRect/>
            <a:stretch>
              <a:fillRect/>
            </a:stretch>
          </p:blipFill>
          <p:spPr bwMode="auto">
            <a:xfrm>
              <a:off x="4857" y="1445"/>
              <a:ext cx="454" cy="670"/>
            </a:xfrm>
            <a:prstGeom prst="rect">
              <a:avLst/>
            </a:prstGeom>
            <a:noFill/>
            <a:ln w="9525">
              <a:noFill/>
              <a:miter lim="800000"/>
              <a:headEnd/>
              <a:tailEnd/>
            </a:ln>
          </p:spPr>
        </p:pic>
        <p:grpSp>
          <p:nvGrpSpPr>
            <p:cNvPr id="5" name="Group 20"/>
            <p:cNvGrpSpPr>
              <a:grpSpLocks/>
            </p:cNvGrpSpPr>
            <p:nvPr/>
          </p:nvGrpSpPr>
          <p:grpSpPr bwMode="auto">
            <a:xfrm>
              <a:off x="5079" y="1639"/>
              <a:ext cx="534" cy="670"/>
              <a:chOff x="4888" y="1437"/>
              <a:chExt cx="534" cy="670"/>
            </a:xfrm>
          </p:grpSpPr>
          <p:pic>
            <p:nvPicPr>
              <p:cNvPr id="31786" name="Picture 21" descr="Server"/>
              <p:cNvPicPr>
                <a:picLocks noChangeAspect="1" noChangeArrowheads="1"/>
              </p:cNvPicPr>
              <p:nvPr/>
            </p:nvPicPr>
            <p:blipFill>
              <a:blip r:embed="rId17"/>
              <a:srcRect/>
              <a:stretch>
                <a:fillRect/>
              </a:stretch>
            </p:blipFill>
            <p:spPr bwMode="auto">
              <a:xfrm>
                <a:off x="4888" y="1437"/>
                <a:ext cx="454" cy="670"/>
              </a:xfrm>
              <a:prstGeom prst="rect">
                <a:avLst/>
              </a:prstGeom>
              <a:noFill/>
              <a:ln w="9525">
                <a:noFill/>
                <a:miter lim="800000"/>
                <a:headEnd/>
                <a:tailEnd/>
              </a:ln>
            </p:spPr>
          </p:pic>
          <p:pic>
            <p:nvPicPr>
              <p:cNvPr id="31787" name="Picture 22" descr="Database blue"/>
              <p:cNvPicPr>
                <a:picLocks noChangeAspect="1" noChangeArrowheads="1"/>
              </p:cNvPicPr>
              <p:nvPr/>
            </p:nvPicPr>
            <p:blipFill>
              <a:blip r:embed="rId18"/>
              <a:srcRect/>
              <a:stretch>
                <a:fillRect/>
              </a:stretch>
            </p:blipFill>
            <p:spPr bwMode="auto">
              <a:xfrm>
                <a:off x="5204" y="1800"/>
                <a:ext cx="218" cy="262"/>
              </a:xfrm>
              <a:prstGeom prst="rect">
                <a:avLst/>
              </a:prstGeom>
              <a:noFill/>
              <a:ln w="9525">
                <a:noFill/>
                <a:miter lim="800000"/>
                <a:headEnd/>
                <a:tailEnd/>
              </a:ln>
            </p:spPr>
          </p:pic>
        </p:grpSp>
      </p:grpSp>
      <p:pic>
        <p:nvPicPr>
          <p:cNvPr id="31756" name="Picture 23" descr="mcp-mgmt server2"/>
          <p:cNvPicPr>
            <a:picLocks noChangeAspect="1" noChangeArrowheads="1"/>
          </p:cNvPicPr>
          <p:nvPr/>
        </p:nvPicPr>
        <p:blipFill>
          <a:blip r:embed="rId19"/>
          <a:srcRect/>
          <a:stretch>
            <a:fillRect/>
          </a:stretch>
        </p:blipFill>
        <p:spPr bwMode="auto">
          <a:xfrm>
            <a:off x="5564188" y="3689350"/>
            <a:ext cx="1381125" cy="479425"/>
          </a:xfrm>
          <a:prstGeom prst="rect">
            <a:avLst/>
          </a:prstGeom>
          <a:noFill/>
          <a:ln w="9525">
            <a:noFill/>
            <a:miter lim="800000"/>
            <a:headEnd/>
            <a:tailEnd/>
          </a:ln>
        </p:spPr>
      </p:pic>
      <p:pic>
        <p:nvPicPr>
          <p:cNvPr id="31757" name="Picture 24" descr="mcp-reporting and alerting server2png"/>
          <p:cNvPicPr>
            <a:picLocks noChangeAspect="1" noChangeArrowheads="1"/>
          </p:cNvPicPr>
          <p:nvPr/>
        </p:nvPicPr>
        <p:blipFill>
          <a:blip r:embed="rId20"/>
          <a:srcRect/>
          <a:stretch>
            <a:fillRect/>
          </a:stretch>
        </p:blipFill>
        <p:spPr bwMode="auto">
          <a:xfrm>
            <a:off x="7378700" y="3689350"/>
            <a:ext cx="1511300" cy="542925"/>
          </a:xfrm>
          <a:prstGeom prst="rect">
            <a:avLst/>
          </a:prstGeom>
          <a:noFill/>
          <a:ln w="9525">
            <a:noFill/>
            <a:miter lim="800000"/>
            <a:headEnd/>
            <a:tailEnd/>
          </a:ln>
        </p:spPr>
      </p:pic>
      <p:grpSp>
        <p:nvGrpSpPr>
          <p:cNvPr id="6" name="Group 25"/>
          <p:cNvGrpSpPr>
            <a:grpSpLocks/>
          </p:cNvGrpSpPr>
          <p:nvPr/>
        </p:nvGrpSpPr>
        <p:grpSpPr bwMode="auto">
          <a:xfrm>
            <a:off x="420688" y="3157538"/>
            <a:ext cx="1927225" cy="1628775"/>
            <a:chOff x="265" y="1953"/>
            <a:chExt cx="1214" cy="1026"/>
          </a:xfrm>
        </p:grpSpPr>
        <p:pic>
          <p:nvPicPr>
            <p:cNvPr id="31781" name="Picture 26" descr="Server"/>
            <p:cNvPicPr>
              <a:picLocks noChangeAspect="1" noChangeArrowheads="1"/>
            </p:cNvPicPr>
            <p:nvPr/>
          </p:nvPicPr>
          <p:blipFill>
            <a:blip r:embed="rId17"/>
            <a:srcRect/>
            <a:stretch>
              <a:fillRect/>
            </a:stretch>
          </p:blipFill>
          <p:spPr bwMode="auto">
            <a:xfrm>
              <a:off x="645" y="1953"/>
              <a:ext cx="454" cy="670"/>
            </a:xfrm>
            <a:prstGeom prst="rect">
              <a:avLst/>
            </a:prstGeom>
            <a:noFill/>
            <a:ln w="9525">
              <a:noFill/>
              <a:miter lim="800000"/>
              <a:headEnd/>
              <a:tailEnd/>
            </a:ln>
          </p:spPr>
        </p:pic>
        <p:pic>
          <p:nvPicPr>
            <p:cNvPr id="31782" name="Picture 27" descr="Windows Server update services logo reverse horiz"/>
            <p:cNvPicPr>
              <a:picLocks noChangeAspect="1" noChangeArrowheads="1"/>
            </p:cNvPicPr>
            <p:nvPr/>
          </p:nvPicPr>
          <p:blipFill>
            <a:blip r:embed="rId21"/>
            <a:srcRect/>
            <a:stretch>
              <a:fillRect/>
            </a:stretch>
          </p:blipFill>
          <p:spPr bwMode="auto">
            <a:xfrm>
              <a:off x="265" y="2654"/>
              <a:ext cx="1214" cy="230"/>
            </a:xfrm>
            <a:prstGeom prst="rect">
              <a:avLst/>
            </a:prstGeom>
            <a:noFill/>
            <a:ln w="9525">
              <a:noFill/>
              <a:miter lim="800000"/>
              <a:headEnd/>
              <a:tailEnd/>
            </a:ln>
          </p:spPr>
        </p:pic>
        <p:pic>
          <p:nvPicPr>
            <p:cNvPr id="31783" name="Picture 28" descr="text-or alternate sw dist system"/>
            <p:cNvPicPr>
              <a:picLocks noChangeAspect="1" noChangeArrowheads="1"/>
            </p:cNvPicPr>
            <p:nvPr/>
          </p:nvPicPr>
          <p:blipFill>
            <a:blip r:embed="rId22"/>
            <a:srcRect/>
            <a:stretch>
              <a:fillRect/>
            </a:stretch>
          </p:blipFill>
          <p:spPr bwMode="auto">
            <a:xfrm>
              <a:off x="538" y="2903"/>
              <a:ext cx="668" cy="76"/>
            </a:xfrm>
            <a:prstGeom prst="rect">
              <a:avLst/>
            </a:prstGeom>
            <a:noFill/>
            <a:ln w="9525">
              <a:noFill/>
              <a:miter lim="800000"/>
              <a:headEnd/>
              <a:tailEnd/>
            </a:ln>
          </p:spPr>
        </p:pic>
      </p:grpSp>
      <p:grpSp>
        <p:nvGrpSpPr>
          <p:cNvPr id="7" name="Group 29"/>
          <p:cNvGrpSpPr>
            <a:grpSpLocks/>
          </p:cNvGrpSpPr>
          <p:nvPr/>
        </p:nvGrpSpPr>
        <p:grpSpPr bwMode="auto">
          <a:xfrm>
            <a:off x="3011488" y="3157538"/>
            <a:ext cx="1571625" cy="1628775"/>
            <a:chOff x="1897" y="1953"/>
            <a:chExt cx="990" cy="1026"/>
          </a:xfrm>
        </p:grpSpPr>
        <p:pic>
          <p:nvPicPr>
            <p:cNvPr id="31772" name="Picture 30" descr="Server"/>
            <p:cNvPicPr>
              <a:picLocks noChangeAspect="1" noChangeArrowheads="1"/>
            </p:cNvPicPr>
            <p:nvPr/>
          </p:nvPicPr>
          <p:blipFill>
            <a:blip r:embed="rId17"/>
            <a:srcRect/>
            <a:stretch>
              <a:fillRect/>
            </a:stretch>
          </p:blipFill>
          <p:spPr bwMode="auto">
            <a:xfrm>
              <a:off x="2131" y="1953"/>
              <a:ext cx="454" cy="670"/>
            </a:xfrm>
            <a:prstGeom prst="rect">
              <a:avLst/>
            </a:prstGeom>
            <a:noFill/>
            <a:ln w="9525">
              <a:noFill/>
              <a:miter lim="800000"/>
              <a:headEnd/>
              <a:tailEnd/>
            </a:ln>
          </p:spPr>
        </p:pic>
        <p:grpSp>
          <p:nvGrpSpPr>
            <p:cNvPr id="8" name="Group 31"/>
            <p:cNvGrpSpPr>
              <a:grpSpLocks/>
            </p:cNvGrpSpPr>
            <p:nvPr/>
          </p:nvGrpSpPr>
          <p:grpSpPr bwMode="auto">
            <a:xfrm>
              <a:off x="2327" y="2149"/>
              <a:ext cx="560" cy="560"/>
              <a:chOff x="2367" y="2179"/>
              <a:chExt cx="560" cy="560"/>
            </a:xfrm>
          </p:grpSpPr>
          <p:pic>
            <p:nvPicPr>
              <p:cNvPr id="31776" name="Picture 32" descr="grey glow circle"/>
              <p:cNvPicPr>
                <a:picLocks noChangeAspect="1" noChangeArrowheads="1"/>
              </p:cNvPicPr>
              <p:nvPr/>
            </p:nvPicPr>
            <p:blipFill>
              <a:blip r:embed="rId23"/>
              <a:srcRect/>
              <a:stretch>
                <a:fillRect/>
              </a:stretch>
            </p:blipFill>
            <p:spPr bwMode="auto">
              <a:xfrm>
                <a:off x="2367" y="2179"/>
                <a:ext cx="560" cy="560"/>
              </a:xfrm>
              <a:prstGeom prst="rect">
                <a:avLst/>
              </a:prstGeom>
              <a:noFill/>
              <a:ln w="9525">
                <a:noFill/>
                <a:miter lim="800000"/>
                <a:headEnd/>
                <a:tailEnd/>
              </a:ln>
            </p:spPr>
          </p:pic>
          <p:grpSp>
            <p:nvGrpSpPr>
              <p:cNvPr id="9" name="Group 33"/>
              <p:cNvGrpSpPr>
                <a:grpSpLocks/>
              </p:cNvGrpSpPr>
              <p:nvPr/>
            </p:nvGrpSpPr>
            <p:grpSpPr bwMode="auto">
              <a:xfrm>
                <a:off x="2464" y="2228"/>
                <a:ext cx="396" cy="407"/>
                <a:chOff x="3993" y="2677"/>
                <a:chExt cx="912" cy="1101"/>
              </a:xfrm>
            </p:grpSpPr>
            <p:pic>
              <p:nvPicPr>
                <p:cNvPr id="31778" name="Picture 34" descr="3D blue triangle"/>
                <p:cNvPicPr>
                  <a:picLocks noChangeAspect="1" noChangeArrowheads="1"/>
                </p:cNvPicPr>
                <p:nvPr/>
              </p:nvPicPr>
              <p:blipFill>
                <a:blip r:embed="rId24"/>
                <a:srcRect/>
                <a:stretch>
                  <a:fillRect/>
                </a:stretch>
              </p:blipFill>
              <p:spPr bwMode="auto">
                <a:xfrm>
                  <a:off x="3993" y="3130"/>
                  <a:ext cx="468" cy="564"/>
                </a:xfrm>
                <a:prstGeom prst="rect">
                  <a:avLst/>
                </a:prstGeom>
                <a:noFill/>
                <a:ln w="9525">
                  <a:noFill/>
                  <a:miter lim="800000"/>
                  <a:headEnd/>
                  <a:tailEnd/>
                </a:ln>
              </p:spPr>
            </p:pic>
            <p:pic>
              <p:nvPicPr>
                <p:cNvPr id="31779" name="Picture 35" descr="3D blue triangle"/>
                <p:cNvPicPr>
                  <a:picLocks noChangeAspect="1" noChangeArrowheads="1"/>
                </p:cNvPicPr>
                <p:nvPr/>
              </p:nvPicPr>
              <p:blipFill>
                <a:blip r:embed="rId24"/>
                <a:srcRect/>
                <a:stretch>
                  <a:fillRect/>
                </a:stretch>
              </p:blipFill>
              <p:spPr bwMode="auto">
                <a:xfrm>
                  <a:off x="4437" y="3214"/>
                  <a:ext cx="468" cy="564"/>
                </a:xfrm>
                <a:prstGeom prst="rect">
                  <a:avLst/>
                </a:prstGeom>
                <a:noFill/>
                <a:ln w="9525">
                  <a:noFill/>
                  <a:miter lim="800000"/>
                  <a:headEnd/>
                  <a:tailEnd/>
                </a:ln>
              </p:spPr>
            </p:pic>
            <p:pic>
              <p:nvPicPr>
                <p:cNvPr id="31780" name="Picture 36" descr="3D blue triangle"/>
                <p:cNvPicPr>
                  <a:picLocks noChangeAspect="1" noChangeArrowheads="1"/>
                </p:cNvPicPr>
                <p:nvPr/>
              </p:nvPicPr>
              <p:blipFill>
                <a:blip r:embed="rId24"/>
                <a:srcRect/>
                <a:stretch>
                  <a:fillRect/>
                </a:stretch>
              </p:blipFill>
              <p:spPr bwMode="auto">
                <a:xfrm>
                  <a:off x="4179" y="2677"/>
                  <a:ext cx="468" cy="564"/>
                </a:xfrm>
                <a:prstGeom prst="rect">
                  <a:avLst/>
                </a:prstGeom>
                <a:noFill/>
                <a:ln w="9525">
                  <a:noFill/>
                  <a:miter lim="800000"/>
                  <a:headEnd/>
                  <a:tailEnd/>
                </a:ln>
              </p:spPr>
            </p:pic>
          </p:grpSp>
        </p:grpSp>
        <p:pic>
          <p:nvPicPr>
            <p:cNvPr id="31774" name="Picture 37" descr="Windows Active directory logo color reverse horiz"/>
            <p:cNvPicPr>
              <a:picLocks noChangeAspect="1" noChangeArrowheads="1"/>
            </p:cNvPicPr>
            <p:nvPr/>
          </p:nvPicPr>
          <p:blipFill>
            <a:blip r:embed="rId25"/>
            <a:srcRect/>
            <a:stretch>
              <a:fillRect/>
            </a:stretch>
          </p:blipFill>
          <p:spPr bwMode="auto">
            <a:xfrm>
              <a:off x="1897" y="2658"/>
              <a:ext cx="922" cy="226"/>
            </a:xfrm>
            <a:prstGeom prst="rect">
              <a:avLst/>
            </a:prstGeom>
            <a:noFill/>
            <a:ln w="9525">
              <a:noFill/>
              <a:miter lim="800000"/>
              <a:headEnd/>
              <a:tailEnd/>
            </a:ln>
          </p:spPr>
        </p:pic>
        <p:pic>
          <p:nvPicPr>
            <p:cNvPr id="31775" name="Picture 38" descr="text-or alternate sw dist system"/>
            <p:cNvPicPr>
              <a:picLocks noChangeAspect="1" noChangeArrowheads="1"/>
            </p:cNvPicPr>
            <p:nvPr/>
          </p:nvPicPr>
          <p:blipFill>
            <a:blip r:embed="rId22"/>
            <a:srcRect/>
            <a:stretch>
              <a:fillRect/>
            </a:stretch>
          </p:blipFill>
          <p:spPr bwMode="auto">
            <a:xfrm>
              <a:off x="2024" y="2903"/>
              <a:ext cx="668" cy="76"/>
            </a:xfrm>
            <a:prstGeom prst="rect">
              <a:avLst/>
            </a:prstGeom>
            <a:noFill/>
            <a:ln w="9525">
              <a:noFill/>
              <a:miter lim="800000"/>
              <a:headEnd/>
              <a:tailEnd/>
            </a:ln>
          </p:spPr>
        </p:pic>
      </p:grpSp>
      <p:pic>
        <p:nvPicPr>
          <p:cNvPr id="31760" name="Picture 39" descr="console ui-best-v2"/>
          <p:cNvPicPr>
            <a:picLocks noChangeAspect="1" noChangeArrowheads="1"/>
          </p:cNvPicPr>
          <p:nvPr/>
        </p:nvPicPr>
        <p:blipFill>
          <a:blip r:embed="rId26"/>
          <a:srcRect/>
          <a:stretch>
            <a:fillRect/>
          </a:stretch>
        </p:blipFill>
        <p:spPr bwMode="auto">
          <a:xfrm>
            <a:off x="5527675" y="2217738"/>
            <a:ext cx="965200" cy="733425"/>
          </a:xfrm>
          <a:prstGeom prst="rect">
            <a:avLst/>
          </a:prstGeom>
          <a:noFill/>
          <a:ln w="9525">
            <a:noFill/>
            <a:miter lim="800000"/>
            <a:headEnd/>
            <a:tailEnd/>
          </a:ln>
        </p:spPr>
      </p:pic>
      <p:pic>
        <p:nvPicPr>
          <p:cNvPr id="31761" name="Picture 40" descr="Server"/>
          <p:cNvPicPr>
            <a:picLocks noChangeAspect="1" noChangeArrowheads="1"/>
          </p:cNvPicPr>
          <p:nvPr/>
        </p:nvPicPr>
        <p:blipFill>
          <a:blip r:embed="rId17"/>
          <a:srcRect/>
          <a:stretch>
            <a:fillRect/>
          </a:stretch>
        </p:blipFill>
        <p:spPr bwMode="auto">
          <a:xfrm>
            <a:off x="5894388" y="2633663"/>
            <a:ext cx="720725" cy="1063625"/>
          </a:xfrm>
          <a:prstGeom prst="rect">
            <a:avLst/>
          </a:prstGeom>
          <a:noFill/>
          <a:ln w="9525">
            <a:noFill/>
            <a:miter lim="800000"/>
            <a:headEnd/>
            <a:tailEnd/>
          </a:ln>
        </p:spPr>
      </p:pic>
      <p:pic>
        <p:nvPicPr>
          <p:cNvPr id="1978409" name="Picture 41" descr="text-bold-events"/>
          <p:cNvPicPr>
            <a:picLocks noChangeAspect="1" noChangeArrowheads="1"/>
          </p:cNvPicPr>
          <p:nvPr/>
        </p:nvPicPr>
        <p:blipFill>
          <a:blip r:embed="rId27"/>
          <a:srcRect/>
          <a:stretch>
            <a:fillRect/>
          </a:stretch>
        </p:blipFill>
        <p:spPr bwMode="auto">
          <a:xfrm>
            <a:off x="6140450" y="5581650"/>
            <a:ext cx="736600" cy="206375"/>
          </a:xfrm>
          <a:prstGeom prst="rect">
            <a:avLst/>
          </a:prstGeom>
          <a:noFill/>
          <a:ln w="9525">
            <a:noFill/>
            <a:miter lim="800000"/>
            <a:headEnd/>
            <a:tailEnd/>
          </a:ln>
        </p:spPr>
      </p:pic>
      <p:pic>
        <p:nvPicPr>
          <p:cNvPr id="1978410" name="Picture 42" descr="text-bold-reports"/>
          <p:cNvPicPr>
            <a:picLocks noChangeAspect="1" noChangeArrowheads="1"/>
          </p:cNvPicPr>
          <p:nvPr/>
        </p:nvPicPr>
        <p:blipFill>
          <a:blip r:embed="rId28"/>
          <a:srcRect/>
          <a:stretch>
            <a:fillRect/>
          </a:stretch>
        </p:blipFill>
        <p:spPr bwMode="auto">
          <a:xfrm>
            <a:off x="6759575" y="2465388"/>
            <a:ext cx="860425" cy="206375"/>
          </a:xfrm>
          <a:prstGeom prst="rect">
            <a:avLst/>
          </a:prstGeom>
          <a:noFill/>
          <a:ln w="9525">
            <a:noFill/>
            <a:miter lim="800000"/>
            <a:headEnd/>
            <a:tailEnd/>
          </a:ln>
        </p:spPr>
      </p:pic>
      <p:pic>
        <p:nvPicPr>
          <p:cNvPr id="1978411" name="Picture 43" descr="text-bold-definitions"/>
          <p:cNvPicPr>
            <a:picLocks noChangeAspect="1" noChangeArrowheads="1"/>
          </p:cNvPicPr>
          <p:nvPr/>
        </p:nvPicPr>
        <p:blipFill>
          <a:blip r:embed="rId29"/>
          <a:srcRect/>
          <a:stretch>
            <a:fillRect/>
          </a:stretch>
        </p:blipFill>
        <p:spPr bwMode="auto">
          <a:xfrm>
            <a:off x="2187575" y="5581650"/>
            <a:ext cx="1216025" cy="206375"/>
          </a:xfrm>
          <a:prstGeom prst="rect">
            <a:avLst/>
          </a:prstGeom>
          <a:noFill/>
          <a:ln w="9525">
            <a:noFill/>
            <a:miter lim="800000"/>
            <a:headEnd/>
            <a:tailEnd/>
          </a:ln>
        </p:spPr>
      </p:pic>
      <p:pic>
        <p:nvPicPr>
          <p:cNvPr id="1978412" name="Picture 44" descr="text-bold-settings"/>
          <p:cNvPicPr>
            <a:picLocks noChangeAspect="1" noChangeArrowheads="1"/>
          </p:cNvPicPr>
          <p:nvPr/>
        </p:nvPicPr>
        <p:blipFill>
          <a:blip r:embed="rId30"/>
          <a:srcRect/>
          <a:stretch>
            <a:fillRect/>
          </a:stretch>
        </p:blipFill>
        <p:spPr bwMode="auto">
          <a:xfrm>
            <a:off x="4395788" y="2465388"/>
            <a:ext cx="923925" cy="206375"/>
          </a:xfrm>
          <a:prstGeom prst="rect">
            <a:avLst/>
          </a:prstGeom>
          <a:noFill/>
          <a:ln w="9525">
            <a:noFill/>
            <a:miter lim="800000"/>
            <a:headEnd/>
            <a:tailEnd/>
          </a:ln>
        </p:spPr>
      </p:pic>
      <p:grpSp>
        <p:nvGrpSpPr>
          <p:cNvPr id="10" name="Group 45"/>
          <p:cNvGrpSpPr>
            <a:grpSpLocks/>
          </p:cNvGrpSpPr>
          <p:nvPr/>
        </p:nvGrpSpPr>
        <p:grpSpPr bwMode="auto">
          <a:xfrm>
            <a:off x="3614738" y="279400"/>
            <a:ext cx="4467225" cy="1401763"/>
            <a:chOff x="2781" y="0"/>
            <a:chExt cx="4911" cy="1542"/>
          </a:xfrm>
        </p:grpSpPr>
        <p:pic>
          <p:nvPicPr>
            <p:cNvPr id="31770" name="Picture 46" descr="title-protection"/>
            <p:cNvPicPr>
              <a:picLocks noChangeAspect="1" noChangeArrowheads="1"/>
            </p:cNvPicPr>
            <p:nvPr/>
          </p:nvPicPr>
          <p:blipFill>
            <a:blip r:embed="rId31"/>
            <a:srcRect/>
            <a:stretch>
              <a:fillRect/>
            </a:stretch>
          </p:blipFill>
          <p:spPr bwMode="auto">
            <a:xfrm>
              <a:off x="2781" y="878"/>
              <a:ext cx="3176" cy="664"/>
            </a:xfrm>
            <a:prstGeom prst="rect">
              <a:avLst/>
            </a:prstGeom>
            <a:noFill/>
            <a:ln w="9525">
              <a:noFill/>
              <a:miter lim="800000"/>
              <a:headEnd/>
              <a:tailEnd/>
            </a:ln>
          </p:spPr>
        </p:pic>
        <p:pic>
          <p:nvPicPr>
            <p:cNvPr id="31771" name="Picture 47" descr="title-microsoft client"/>
            <p:cNvPicPr>
              <a:picLocks noChangeAspect="1" noChangeArrowheads="1"/>
            </p:cNvPicPr>
            <p:nvPr/>
          </p:nvPicPr>
          <p:blipFill>
            <a:blip r:embed="rId32"/>
            <a:srcRect/>
            <a:stretch>
              <a:fillRect/>
            </a:stretch>
          </p:blipFill>
          <p:spPr bwMode="auto">
            <a:xfrm>
              <a:off x="2781" y="0"/>
              <a:ext cx="4911" cy="680"/>
            </a:xfrm>
            <a:prstGeom prst="rect">
              <a:avLst/>
            </a:prstGeom>
            <a:noFill/>
            <a:ln w="9525">
              <a:noFill/>
              <a:miter lim="800000"/>
              <a:headEnd/>
              <a:tailEnd/>
            </a:ln>
          </p:spPr>
        </p:pic>
      </p:grpSp>
      <p:grpSp>
        <p:nvGrpSpPr>
          <p:cNvPr id="11" name="Group 48"/>
          <p:cNvGrpSpPr>
            <a:grpSpLocks/>
          </p:cNvGrpSpPr>
          <p:nvPr/>
        </p:nvGrpSpPr>
        <p:grpSpPr bwMode="auto">
          <a:xfrm>
            <a:off x="2762250" y="6132513"/>
            <a:ext cx="3495675" cy="593725"/>
            <a:chOff x="1740" y="3851"/>
            <a:chExt cx="2202" cy="374"/>
          </a:xfrm>
        </p:grpSpPr>
        <p:pic>
          <p:nvPicPr>
            <p:cNvPr id="31768" name="Picture 49"/>
            <p:cNvPicPr>
              <a:picLocks noChangeAspect="1" noChangeArrowheads="1"/>
            </p:cNvPicPr>
            <p:nvPr/>
          </p:nvPicPr>
          <p:blipFill>
            <a:blip r:embed="rId33"/>
            <a:srcRect/>
            <a:stretch>
              <a:fillRect/>
            </a:stretch>
          </p:blipFill>
          <p:spPr bwMode="auto">
            <a:xfrm>
              <a:off x="1900" y="3851"/>
              <a:ext cx="1882" cy="238"/>
            </a:xfrm>
            <a:prstGeom prst="rect">
              <a:avLst/>
            </a:prstGeom>
            <a:noFill/>
            <a:ln w="12700" algn="ctr">
              <a:noFill/>
              <a:miter lim="800000"/>
              <a:headEnd/>
              <a:tailEnd/>
            </a:ln>
          </p:spPr>
        </p:pic>
        <p:pic>
          <p:nvPicPr>
            <p:cNvPr id="31769" name="Picture 50"/>
            <p:cNvPicPr>
              <a:picLocks noChangeAspect="1" noChangeArrowheads="1"/>
            </p:cNvPicPr>
            <p:nvPr/>
          </p:nvPicPr>
          <p:blipFill>
            <a:blip r:embed="rId34"/>
            <a:srcRect/>
            <a:stretch>
              <a:fillRect/>
            </a:stretch>
          </p:blipFill>
          <p:spPr bwMode="auto">
            <a:xfrm>
              <a:off x="1740" y="4011"/>
              <a:ext cx="2202" cy="214"/>
            </a:xfrm>
            <a:prstGeom prst="rect">
              <a:avLst/>
            </a:prstGeom>
            <a:noFill/>
            <a:ln w="12700" algn="ctr">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978371"/>
                                        </p:tgtEl>
                                        <p:attrNameLst>
                                          <p:attrName>style.visibility</p:attrName>
                                        </p:attrNameLst>
                                      </p:cBhvr>
                                      <p:to>
                                        <p:strVal val="visible"/>
                                      </p:to>
                                    </p:set>
                                    <p:animEffect transition="in" filter="strips(downLeft)">
                                      <p:cBhvr>
                                        <p:cTn id="11" dur="1000"/>
                                        <p:tgtEl>
                                          <p:spTgt spid="197837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978412"/>
                                        </p:tgtEl>
                                        <p:attrNameLst>
                                          <p:attrName>style.visibility</p:attrName>
                                        </p:attrNameLst>
                                      </p:cBhvr>
                                      <p:to>
                                        <p:strVal val="visible"/>
                                      </p:to>
                                    </p:set>
                                    <p:animEffect transition="in" filter="fade">
                                      <p:cBhvr>
                                        <p:cTn id="15" dur="500"/>
                                        <p:tgtEl>
                                          <p:spTgt spid="19784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42" presetClass="entr" presetSubtype="0" fill="hold" nodeType="withEffect">
                                  <p:stCondLst>
                                    <p:cond delay="0"/>
                                  </p:stCondLst>
                                  <p:childTnLst>
                                    <p:set>
                                      <p:cBhvr>
                                        <p:cTn id="22" dur="1" fill="hold">
                                          <p:stCondLst>
                                            <p:cond delay="0"/>
                                          </p:stCondLst>
                                        </p:cTn>
                                        <p:tgtEl>
                                          <p:spTgt spid="1978376"/>
                                        </p:tgtEl>
                                        <p:attrNameLst>
                                          <p:attrName>style.visibility</p:attrName>
                                        </p:attrNameLst>
                                      </p:cBhvr>
                                      <p:to>
                                        <p:strVal val="visible"/>
                                      </p:to>
                                    </p:set>
                                    <p:animEffect transition="in" filter="fade">
                                      <p:cBhvr>
                                        <p:cTn id="23" dur="500"/>
                                        <p:tgtEl>
                                          <p:spTgt spid="1978376"/>
                                        </p:tgtEl>
                                      </p:cBhvr>
                                    </p:animEffect>
                                    <p:anim calcmode="lin" valueType="num">
                                      <p:cBhvr>
                                        <p:cTn id="24" dur="500" fill="hold"/>
                                        <p:tgtEl>
                                          <p:spTgt spid="1978376"/>
                                        </p:tgtEl>
                                        <p:attrNameLst>
                                          <p:attrName>ppt_x</p:attrName>
                                        </p:attrNameLst>
                                      </p:cBhvr>
                                      <p:tavLst>
                                        <p:tav tm="0">
                                          <p:val>
                                            <p:strVal val="#ppt_x"/>
                                          </p:val>
                                        </p:tav>
                                        <p:tav tm="100000">
                                          <p:val>
                                            <p:strVal val="#ppt_x"/>
                                          </p:val>
                                        </p:tav>
                                      </p:tavLst>
                                    </p:anim>
                                    <p:anim calcmode="lin" valueType="num">
                                      <p:cBhvr>
                                        <p:cTn id="25" dur="500" fill="hold"/>
                                        <p:tgtEl>
                                          <p:spTgt spid="197837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978375"/>
                                        </p:tgtEl>
                                        <p:attrNameLst>
                                          <p:attrName>style.visibility</p:attrName>
                                        </p:attrNameLst>
                                      </p:cBhvr>
                                      <p:to>
                                        <p:strVal val="visible"/>
                                      </p:to>
                                    </p:set>
                                    <p:animEffect transition="in" filter="fade">
                                      <p:cBhvr>
                                        <p:cTn id="28" dur="500"/>
                                        <p:tgtEl>
                                          <p:spTgt spid="1978375"/>
                                        </p:tgtEl>
                                      </p:cBhvr>
                                    </p:animEffect>
                                    <p:anim calcmode="lin" valueType="num">
                                      <p:cBhvr>
                                        <p:cTn id="29" dur="500" fill="hold"/>
                                        <p:tgtEl>
                                          <p:spTgt spid="1978375"/>
                                        </p:tgtEl>
                                        <p:attrNameLst>
                                          <p:attrName>ppt_x</p:attrName>
                                        </p:attrNameLst>
                                      </p:cBhvr>
                                      <p:tavLst>
                                        <p:tav tm="0">
                                          <p:val>
                                            <p:strVal val="#ppt_x"/>
                                          </p:val>
                                        </p:tav>
                                        <p:tav tm="100000">
                                          <p:val>
                                            <p:strVal val="#ppt_x"/>
                                          </p:val>
                                        </p:tav>
                                      </p:tavLst>
                                    </p:anim>
                                    <p:anim calcmode="lin" valueType="num">
                                      <p:cBhvr>
                                        <p:cTn id="30" dur="500" fill="hold"/>
                                        <p:tgtEl>
                                          <p:spTgt spid="1978375"/>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978374"/>
                                        </p:tgtEl>
                                        <p:attrNameLst>
                                          <p:attrName>style.visibility</p:attrName>
                                        </p:attrNameLst>
                                      </p:cBhvr>
                                      <p:to>
                                        <p:strVal val="visible"/>
                                      </p:to>
                                    </p:set>
                                    <p:animEffect transition="in" filter="fade">
                                      <p:cBhvr>
                                        <p:cTn id="34" dur="500"/>
                                        <p:tgtEl>
                                          <p:spTgt spid="1978374"/>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1500"/>
                            </p:stCondLst>
                            <p:childTnLst>
                              <p:par>
                                <p:cTn id="40" presetID="18" presetClass="entr" presetSubtype="6" fill="hold" nodeType="afterEffect">
                                  <p:stCondLst>
                                    <p:cond delay="0"/>
                                  </p:stCondLst>
                                  <p:childTnLst>
                                    <p:set>
                                      <p:cBhvr>
                                        <p:cTn id="41" dur="1" fill="hold">
                                          <p:stCondLst>
                                            <p:cond delay="0"/>
                                          </p:stCondLst>
                                        </p:cTn>
                                        <p:tgtEl>
                                          <p:spTgt spid="1978373"/>
                                        </p:tgtEl>
                                        <p:attrNameLst>
                                          <p:attrName>style.visibility</p:attrName>
                                        </p:attrNameLst>
                                      </p:cBhvr>
                                      <p:to>
                                        <p:strVal val="visible"/>
                                      </p:to>
                                    </p:set>
                                    <p:animEffect transition="in" filter="strips(downRight)">
                                      <p:cBhvr>
                                        <p:cTn id="42" dur="1000"/>
                                        <p:tgtEl>
                                          <p:spTgt spid="1978373"/>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1978411"/>
                                        </p:tgtEl>
                                        <p:attrNameLst>
                                          <p:attrName>style.visibility</p:attrName>
                                        </p:attrNameLst>
                                      </p:cBhvr>
                                      <p:to>
                                        <p:strVal val="visible"/>
                                      </p:to>
                                    </p:set>
                                    <p:animEffect transition="in" filter="fade">
                                      <p:cBhvr>
                                        <p:cTn id="46" dur="500"/>
                                        <p:tgtEl>
                                          <p:spTgt spid="1978411"/>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3" fill="hold" nodeType="clickEffect">
                                  <p:stCondLst>
                                    <p:cond delay="0"/>
                                  </p:stCondLst>
                                  <p:childTnLst>
                                    <p:set>
                                      <p:cBhvr>
                                        <p:cTn id="50" dur="1" fill="hold">
                                          <p:stCondLst>
                                            <p:cond delay="0"/>
                                          </p:stCondLst>
                                        </p:cTn>
                                        <p:tgtEl>
                                          <p:spTgt spid="1978372"/>
                                        </p:tgtEl>
                                        <p:attrNameLst>
                                          <p:attrName>style.visibility</p:attrName>
                                        </p:attrNameLst>
                                      </p:cBhvr>
                                      <p:to>
                                        <p:strVal val="visible"/>
                                      </p:to>
                                    </p:set>
                                    <p:animEffect transition="in" filter="strips(upRight)">
                                      <p:cBhvr>
                                        <p:cTn id="51" dur="1000"/>
                                        <p:tgtEl>
                                          <p:spTgt spid="1978372"/>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1978409"/>
                                        </p:tgtEl>
                                        <p:attrNameLst>
                                          <p:attrName>style.visibility</p:attrName>
                                        </p:attrNameLst>
                                      </p:cBhvr>
                                      <p:to>
                                        <p:strVal val="visible"/>
                                      </p:to>
                                    </p:set>
                                    <p:animEffect transition="in" filter="fade">
                                      <p:cBhvr>
                                        <p:cTn id="55" dur="500"/>
                                        <p:tgtEl>
                                          <p:spTgt spid="1978409"/>
                                        </p:tgtEl>
                                      </p:cBhvr>
                                    </p:animEffect>
                                  </p:childTnLst>
                                </p:cTn>
                              </p:par>
                            </p:childTnLst>
                          </p:cTn>
                        </p:par>
                        <p:par>
                          <p:cTn id="56" fill="hold">
                            <p:stCondLst>
                              <p:cond delay="1500"/>
                            </p:stCondLst>
                            <p:childTnLst>
                              <p:par>
                                <p:cTn id="57" presetID="18" presetClass="entr" presetSubtype="9" fill="hold" nodeType="afterEffect">
                                  <p:stCondLst>
                                    <p:cond delay="0"/>
                                  </p:stCondLst>
                                  <p:childTnLst>
                                    <p:set>
                                      <p:cBhvr>
                                        <p:cTn id="58" dur="1" fill="hold">
                                          <p:stCondLst>
                                            <p:cond delay="0"/>
                                          </p:stCondLst>
                                        </p:cTn>
                                        <p:tgtEl>
                                          <p:spTgt spid="1978370"/>
                                        </p:tgtEl>
                                        <p:attrNameLst>
                                          <p:attrName>style.visibility</p:attrName>
                                        </p:attrNameLst>
                                      </p:cBhvr>
                                      <p:to>
                                        <p:strVal val="visible"/>
                                      </p:to>
                                    </p:set>
                                    <p:animEffect transition="in" filter="strips(upLeft)">
                                      <p:cBhvr>
                                        <p:cTn id="59" dur="500"/>
                                        <p:tgtEl>
                                          <p:spTgt spid="1978370"/>
                                        </p:tgtEl>
                                      </p:cBhvr>
                                    </p:animEffect>
                                  </p:childTnLst>
                                </p:cTn>
                              </p:par>
                            </p:childTnLst>
                          </p:cTn>
                        </p:par>
                        <p:par>
                          <p:cTn id="60" fill="hold">
                            <p:stCondLst>
                              <p:cond delay="2000"/>
                            </p:stCondLst>
                            <p:childTnLst>
                              <p:par>
                                <p:cTn id="61" presetID="10" presetClass="entr" presetSubtype="0" fill="hold" nodeType="afterEffect">
                                  <p:stCondLst>
                                    <p:cond delay="0"/>
                                  </p:stCondLst>
                                  <p:childTnLst>
                                    <p:set>
                                      <p:cBhvr>
                                        <p:cTn id="62" dur="1" fill="hold">
                                          <p:stCondLst>
                                            <p:cond delay="0"/>
                                          </p:stCondLst>
                                        </p:cTn>
                                        <p:tgtEl>
                                          <p:spTgt spid="1978410"/>
                                        </p:tgtEl>
                                        <p:attrNameLst>
                                          <p:attrName>style.visibility</p:attrName>
                                        </p:attrNameLst>
                                      </p:cBhvr>
                                      <p:to>
                                        <p:strVal val="visible"/>
                                      </p:to>
                                    </p:set>
                                    <p:animEffect transition="in" filter="fade">
                                      <p:cBhvr>
                                        <p:cTn id="63" dur="500"/>
                                        <p:tgtEl>
                                          <p:spTgt spid="1978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descr="secsumm"/>
          <p:cNvPicPr>
            <a:picLocks noChangeAspect="1" noChangeArrowheads="1"/>
          </p:cNvPicPr>
          <p:nvPr/>
        </p:nvPicPr>
        <p:blipFill>
          <a:blip r:embed="rId3"/>
          <a:srcRect t="2963" r="12833" b="6970"/>
          <a:stretch>
            <a:fillRect/>
          </a:stretch>
        </p:blipFill>
        <p:spPr bwMode="auto">
          <a:xfrm>
            <a:off x="2981325" y="1751013"/>
            <a:ext cx="3105150" cy="4725987"/>
          </a:xfrm>
          <a:prstGeom prst="rect">
            <a:avLst/>
          </a:prstGeom>
          <a:noFill/>
          <a:ln w="12700">
            <a:solidFill>
              <a:srgbClr val="DDDDDD"/>
            </a:solidFill>
            <a:miter lim="800000"/>
            <a:headEnd/>
            <a:tailEnd/>
          </a:ln>
          <a:effectLst>
            <a:outerShdw dist="107763" dir="2700000" algn="ctr" rotWithShape="0">
              <a:srgbClr val="808080">
                <a:alpha val="50000"/>
              </a:srgbClr>
            </a:outerShdw>
          </a:effectLst>
        </p:spPr>
      </p:pic>
      <p:pic>
        <p:nvPicPr>
          <p:cNvPr id="32771" name="Picture 3"/>
          <p:cNvPicPr>
            <a:picLocks noChangeAspect="1" noChangeArrowheads="1"/>
          </p:cNvPicPr>
          <p:nvPr/>
        </p:nvPicPr>
        <p:blipFill>
          <a:blip r:embed="rId4"/>
          <a:srcRect/>
          <a:stretch>
            <a:fillRect/>
          </a:stretch>
        </p:blipFill>
        <p:spPr bwMode="auto">
          <a:xfrm>
            <a:off x="228600" y="228600"/>
            <a:ext cx="8402638" cy="941388"/>
          </a:xfrm>
          <a:prstGeom prst="rect">
            <a:avLst/>
          </a:prstGeom>
          <a:noFill/>
          <a:ln w="12700" algn="ctr">
            <a:noFill/>
            <a:miter lim="800000"/>
            <a:headEnd/>
            <a:tailEnd/>
          </a:ln>
        </p:spPr>
      </p:pic>
      <p:pic>
        <p:nvPicPr>
          <p:cNvPr id="32772" name="Picture 4"/>
          <p:cNvPicPr>
            <a:picLocks noChangeAspect="1" noChangeArrowheads="1"/>
          </p:cNvPicPr>
          <p:nvPr/>
        </p:nvPicPr>
        <p:blipFill>
          <a:blip r:embed="rId5"/>
          <a:srcRect/>
          <a:stretch>
            <a:fillRect/>
          </a:stretch>
        </p:blipFill>
        <p:spPr bwMode="invGray">
          <a:xfrm>
            <a:off x="228600" y="1143000"/>
            <a:ext cx="3048000" cy="477838"/>
          </a:xfrm>
          <a:prstGeom prst="rect">
            <a:avLst/>
          </a:prstGeom>
          <a:noFill/>
          <a:ln w="12700" algn="ctr">
            <a:noFill/>
            <a:miter lim="800000"/>
            <a:headEnd/>
            <a:tailEnd/>
          </a:ln>
        </p:spPr>
      </p:pic>
      <p:pic>
        <p:nvPicPr>
          <p:cNvPr id="224261" name="Picture 5"/>
          <p:cNvPicPr>
            <a:picLocks noChangeAspect="1" noChangeArrowheads="1"/>
          </p:cNvPicPr>
          <p:nvPr/>
        </p:nvPicPr>
        <p:blipFill>
          <a:blip r:embed="rId6"/>
          <a:srcRect/>
          <a:stretch>
            <a:fillRect/>
          </a:stretch>
        </p:blipFill>
        <p:spPr bwMode="invGray">
          <a:xfrm>
            <a:off x="290513" y="1749425"/>
            <a:ext cx="2062162" cy="1441450"/>
          </a:xfrm>
          <a:prstGeom prst="rect">
            <a:avLst/>
          </a:prstGeom>
          <a:noFill/>
          <a:ln w="9525" algn="ctr">
            <a:solidFill>
              <a:srgbClr val="DDDDDD"/>
            </a:solidFill>
            <a:miter lim="800000"/>
            <a:headEnd/>
            <a:tailEnd/>
          </a:ln>
          <a:effectLst>
            <a:outerShdw dist="107763" dir="2700000" algn="ctr" rotWithShape="0">
              <a:srgbClr val="808080">
                <a:alpha val="50000"/>
              </a:srgbClr>
            </a:outerShdw>
          </a:effectLst>
        </p:spPr>
      </p:pic>
      <p:pic>
        <p:nvPicPr>
          <p:cNvPr id="224262" name="Picture 6"/>
          <p:cNvPicPr>
            <a:picLocks noChangeAspect="1" noChangeArrowheads="1"/>
          </p:cNvPicPr>
          <p:nvPr/>
        </p:nvPicPr>
        <p:blipFill>
          <a:blip r:embed="rId7"/>
          <a:srcRect/>
          <a:stretch>
            <a:fillRect/>
          </a:stretch>
        </p:blipFill>
        <p:spPr bwMode="invGray">
          <a:xfrm>
            <a:off x="285750" y="5257800"/>
            <a:ext cx="2073275" cy="1241425"/>
          </a:xfrm>
          <a:prstGeom prst="rect">
            <a:avLst/>
          </a:prstGeom>
          <a:noFill/>
          <a:ln w="9525" algn="ctr">
            <a:solidFill>
              <a:srgbClr val="DDDDDD"/>
            </a:solidFill>
            <a:miter lim="800000"/>
            <a:headEnd/>
            <a:tailEnd/>
          </a:ln>
          <a:effectLst>
            <a:outerShdw dist="107763" dir="2700000" algn="ctr" rotWithShape="0">
              <a:srgbClr val="808080">
                <a:alpha val="50000"/>
              </a:srgbClr>
            </a:outerShdw>
          </a:effectLst>
        </p:spPr>
      </p:pic>
      <p:pic>
        <p:nvPicPr>
          <p:cNvPr id="224263" name="Picture 7"/>
          <p:cNvPicPr>
            <a:picLocks noChangeAspect="1" noChangeArrowheads="1"/>
          </p:cNvPicPr>
          <p:nvPr/>
        </p:nvPicPr>
        <p:blipFill>
          <a:blip r:embed="rId8"/>
          <a:srcRect/>
          <a:stretch>
            <a:fillRect/>
          </a:stretch>
        </p:blipFill>
        <p:spPr bwMode="invGray">
          <a:xfrm>
            <a:off x="6784975" y="2286000"/>
            <a:ext cx="2033588" cy="1671638"/>
          </a:xfrm>
          <a:prstGeom prst="rect">
            <a:avLst/>
          </a:prstGeom>
          <a:noFill/>
          <a:ln w="9525" algn="ctr">
            <a:solidFill>
              <a:srgbClr val="DDDDDD"/>
            </a:solidFill>
            <a:miter lim="800000"/>
            <a:headEnd/>
            <a:tailEnd/>
          </a:ln>
          <a:effectLst>
            <a:outerShdw dist="107763" dir="2700000" algn="ctr" rotWithShape="0">
              <a:srgbClr val="808080">
                <a:alpha val="50000"/>
              </a:srgbClr>
            </a:outerShdw>
          </a:effectLst>
        </p:spPr>
      </p:pic>
      <p:pic>
        <p:nvPicPr>
          <p:cNvPr id="224264" name="Picture 8" descr="malwaresumm"/>
          <p:cNvPicPr>
            <a:picLocks noChangeAspect="1" noChangeArrowheads="1"/>
          </p:cNvPicPr>
          <p:nvPr/>
        </p:nvPicPr>
        <p:blipFill>
          <a:blip r:embed="rId9"/>
          <a:srcRect t="3577" r="14200" b="49190"/>
          <a:stretch>
            <a:fillRect/>
          </a:stretch>
        </p:blipFill>
        <p:spPr bwMode="auto">
          <a:xfrm>
            <a:off x="300038" y="3552825"/>
            <a:ext cx="2043112" cy="1341438"/>
          </a:xfrm>
          <a:prstGeom prst="rect">
            <a:avLst/>
          </a:prstGeom>
          <a:noFill/>
          <a:ln w="9525">
            <a:solidFill>
              <a:srgbClr val="DDDDDD"/>
            </a:solidFill>
            <a:miter lim="800000"/>
            <a:headEnd/>
            <a:tailEnd/>
          </a:ln>
          <a:effectLst>
            <a:outerShdw dist="107763" dir="2700000" algn="ctr" rotWithShape="0">
              <a:srgbClr val="808080">
                <a:alpha val="50000"/>
              </a:srgbClr>
            </a:outerShdw>
          </a:effectLst>
        </p:spPr>
      </p:pic>
      <p:pic>
        <p:nvPicPr>
          <p:cNvPr id="224265" name="Picture 9"/>
          <p:cNvPicPr>
            <a:picLocks noChangeAspect="1" noChangeArrowheads="1"/>
          </p:cNvPicPr>
          <p:nvPr/>
        </p:nvPicPr>
        <p:blipFill>
          <a:blip r:embed="rId10"/>
          <a:srcRect/>
          <a:stretch>
            <a:fillRect/>
          </a:stretch>
        </p:blipFill>
        <p:spPr bwMode="invGray">
          <a:xfrm>
            <a:off x="6781800" y="4411663"/>
            <a:ext cx="2039938" cy="1455737"/>
          </a:xfrm>
          <a:prstGeom prst="rect">
            <a:avLst/>
          </a:prstGeom>
          <a:noFill/>
          <a:ln w="9525" algn="ctr">
            <a:solidFill>
              <a:srgbClr val="DDDDDD"/>
            </a:solidFill>
            <a:miter lim="800000"/>
            <a:headEnd/>
            <a:tailEnd/>
          </a:ln>
          <a:effectLst>
            <a:outerShdw dist="107763" dir="2700000" algn="ctr" rotWithShape="0">
              <a:srgbClr val="808080">
                <a:alpha val="50000"/>
              </a:srgbClr>
            </a:outerShdw>
          </a:effectLst>
        </p:spPr>
      </p:pic>
      <p:pic>
        <p:nvPicPr>
          <p:cNvPr id="224266" name="Picture 10" descr="arrow 0 gold  arrow curved 2"/>
          <p:cNvPicPr>
            <a:picLocks noChangeAspect="1" noChangeArrowheads="1"/>
          </p:cNvPicPr>
          <p:nvPr/>
        </p:nvPicPr>
        <p:blipFill>
          <a:blip r:embed="rId11"/>
          <a:srcRect/>
          <a:stretch>
            <a:fillRect/>
          </a:stretch>
        </p:blipFill>
        <p:spPr bwMode="auto">
          <a:xfrm rot="-3243043">
            <a:off x="2387600" y="1973263"/>
            <a:ext cx="668337" cy="719138"/>
          </a:xfrm>
          <a:prstGeom prst="rect">
            <a:avLst/>
          </a:prstGeom>
          <a:noFill/>
          <a:ln w="9525">
            <a:noFill/>
            <a:miter lim="800000"/>
            <a:headEnd/>
            <a:tailEnd/>
          </a:ln>
        </p:spPr>
      </p:pic>
      <p:pic>
        <p:nvPicPr>
          <p:cNvPr id="224267" name="Picture 11" descr="arrow 0 gold  arrow curved 2"/>
          <p:cNvPicPr>
            <a:picLocks noChangeAspect="1" noChangeArrowheads="1"/>
          </p:cNvPicPr>
          <p:nvPr/>
        </p:nvPicPr>
        <p:blipFill>
          <a:blip r:embed="rId11"/>
          <a:srcRect/>
          <a:stretch>
            <a:fillRect/>
          </a:stretch>
        </p:blipFill>
        <p:spPr bwMode="auto">
          <a:xfrm rot="-3243043">
            <a:off x="2387600" y="3675063"/>
            <a:ext cx="668337" cy="719138"/>
          </a:xfrm>
          <a:prstGeom prst="rect">
            <a:avLst/>
          </a:prstGeom>
          <a:noFill/>
          <a:ln w="9525">
            <a:noFill/>
            <a:miter lim="800000"/>
            <a:headEnd/>
            <a:tailEnd/>
          </a:ln>
        </p:spPr>
      </p:pic>
      <p:pic>
        <p:nvPicPr>
          <p:cNvPr id="224268" name="Picture 12" descr="arrow 0 gold  arrow curved 2"/>
          <p:cNvPicPr>
            <a:picLocks noChangeAspect="1" noChangeArrowheads="1"/>
          </p:cNvPicPr>
          <p:nvPr/>
        </p:nvPicPr>
        <p:blipFill>
          <a:blip r:embed="rId11"/>
          <a:srcRect/>
          <a:stretch>
            <a:fillRect/>
          </a:stretch>
        </p:blipFill>
        <p:spPr bwMode="auto">
          <a:xfrm rot="-3243043">
            <a:off x="2387600" y="5376863"/>
            <a:ext cx="668337" cy="719138"/>
          </a:xfrm>
          <a:prstGeom prst="rect">
            <a:avLst/>
          </a:prstGeom>
          <a:noFill/>
          <a:ln w="9525">
            <a:noFill/>
            <a:miter lim="800000"/>
            <a:headEnd/>
            <a:tailEnd/>
          </a:ln>
        </p:spPr>
      </p:pic>
      <p:pic>
        <p:nvPicPr>
          <p:cNvPr id="224269" name="Picture 13" descr="arrow 0 gold  arrow curved 2"/>
          <p:cNvPicPr>
            <a:picLocks noChangeAspect="1" noChangeArrowheads="1"/>
          </p:cNvPicPr>
          <p:nvPr/>
        </p:nvPicPr>
        <p:blipFill>
          <a:blip r:embed="rId11"/>
          <a:srcRect/>
          <a:stretch>
            <a:fillRect/>
          </a:stretch>
        </p:blipFill>
        <p:spPr bwMode="auto">
          <a:xfrm rot="3243043" flipH="1">
            <a:off x="6121400" y="2946400"/>
            <a:ext cx="668338" cy="719138"/>
          </a:xfrm>
          <a:prstGeom prst="rect">
            <a:avLst/>
          </a:prstGeom>
          <a:noFill/>
          <a:ln w="9525">
            <a:noFill/>
            <a:miter lim="800000"/>
            <a:headEnd/>
            <a:tailEnd/>
          </a:ln>
        </p:spPr>
      </p:pic>
      <p:pic>
        <p:nvPicPr>
          <p:cNvPr id="224270" name="Picture 14" descr="arrow 0 gold  arrow curved 2"/>
          <p:cNvPicPr>
            <a:picLocks noChangeAspect="1" noChangeArrowheads="1"/>
          </p:cNvPicPr>
          <p:nvPr/>
        </p:nvPicPr>
        <p:blipFill>
          <a:blip r:embed="rId12"/>
          <a:srcRect/>
          <a:stretch>
            <a:fillRect/>
          </a:stretch>
        </p:blipFill>
        <p:spPr bwMode="auto">
          <a:xfrm rot="3243043" flipH="1">
            <a:off x="6088063" y="4699000"/>
            <a:ext cx="668338" cy="719137"/>
          </a:xfrm>
          <a:prstGeom prst="rect">
            <a:avLst/>
          </a:prstGeom>
          <a:noFill/>
          <a:ln w="9525">
            <a:noFill/>
            <a:miter lim="800000"/>
            <a:headEnd/>
            <a:tailEnd/>
          </a:ln>
        </p:spPr>
      </p:pic>
      <p:pic>
        <p:nvPicPr>
          <p:cNvPr id="224271" name="Picture 15"/>
          <p:cNvPicPr>
            <a:picLocks noChangeAspect="1" noChangeArrowheads="1"/>
          </p:cNvPicPr>
          <p:nvPr/>
        </p:nvPicPr>
        <p:blipFill>
          <a:blip r:embed="rId13">
            <a:lum bright="100000" contrast="100000"/>
          </a:blip>
          <a:srcRect/>
          <a:stretch>
            <a:fillRect/>
          </a:stretch>
        </p:blipFill>
        <p:spPr bwMode="invGray">
          <a:xfrm>
            <a:off x="369888" y="3302000"/>
            <a:ext cx="1905000" cy="203200"/>
          </a:xfrm>
          <a:prstGeom prst="rect">
            <a:avLst/>
          </a:prstGeom>
          <a:noFill/>
          <a:ln w="12700" algn="ctr">
            <a:noFill/>
            <a:miter lim="800000"/>
            <a:headEnd/>
            <a:tailEnd/>
          </a:ln>
        </p:spPr>
      </p:pic>
      <p:pic>
        <p:nvPicPr>
          <p:cNvPr id="224272" name="Picture 16"/>
          <p:cNvPicPr>
            <a:picLocks noChangeAspect="1" noChangeArrowheads="1"/>
          </p:cNvPicPr>
          <p:nvPr/>
        </p:nvPicPr>
        <p:blipFill>
          <a:blip r:embed="rId14">
            <a:lum bright="100000" contrast="100000"/>
          </a:blip>
          <a:srcRect/>
          <a:stretch>
            <a:fillRect/>
          </a:stretch>
        </p:blipFill>
        <p:spPr bwMode="invGray">
          <a:xfrm>
            <a:off x="560388" y="4986338"/>
            <a:ext cx="1524000" cy="195262"/>
          </a:xfrm>
          <a:prstGeom prst="rect">
            <a:avLst/>
          </a:prstGeom>
          <a:noFill/>
          <a:ln w="12700" algn="ctr">
            <a:noFill/>
            <a:miter lim="800000"/>
            <a:headEnd/>
            <a:tailEnd/>
          </a:ln>
        </p:spPr>
      </p:pic>
      <p:pic>
        <p:nvPicPr>
          <p:cNvPr id="224273" name="Picture 17"/>
          <p:cNvPicPr>
            <a:picLocks noChangeAspect="1" noChangeArrowheads="1"/>
          </p:cNvPicPr>
          <p:nvPr/>
        </p:nvPicPr>
        <p:blipFill>
          <a:blip r:embed="rId15">
            <a:lum bright="100000"/>
          </a:blip>
          <a:srcRect/>
          <a:stretch>
            <a:fillRect/>
          </a:stretch>
        </p:blipFill>
        <p:spPr bwMode="invGray">
          <a:xfrm>
            <a:off x="674688" y="6589713"/>
            <a:ext cx="1295400" cy="192087"/>
          </a:xfrm>
          <a:prstGeom prst="rect">
            <a:avLst/>
          </a:prstGeom>
          <a:noFill/>
          <a:ln w="12700" algn="ctr">
            <a:noFill/>
            <a:miter lim="800000"/>
            <a:headEnd/>
            <a:tailEnd/>
          </a:ln>
        </p:spPr>
      </p:pic>
      <p:pic>
        <p:nvPicPr>
          <p:cNvPr id="224274" name="Picture 18"/>
          <p:cNvPicPr>
            <a:picLocks noChangeAspect="1" noChangeArrowheads="1"/>
          </p:cNvPicPr>
          <p:nvPr/>
        </p:nvPicPr>
        <p:blipFill>
          <a:blip r:embed="rId16">
            <a:lum bright="100000" contrast="100000"/>
          </a:blip>
          <a:srcRect/>
          <a:stretch>
            <a:fillRect/>
          </a:stretch>
        </p:blipFill>
        <p:spPr bwMode="invGray">
          <a:xfrm>
            <a:off x="6902450" y="4060825"/>
            <a:ext cx="1798638" cy="206375"/>
          </a:xfrm>
          <a:prstGeom prst="rect">
            <a:avLst/>
          </a:prstGeom>
          <a:noFill/>
          <a:ln w="12700" algn="ctr">
            <a:noFill/>
            <a:miter lim="800000"/>
            <a:headEnd/>
            <a:tailEnd/>
          </a:ln>
        </p:spPr>
      </p:pic>
      <p:pic>
        <p:nvPicPr>
          <p:cNvPr id="224275" name="Picture 19"/>
          <p:cNvPicPr>
            <a:picLocks noChangeAspect="1" noChangeArrowheads="1"/>
          </p:cNvPicPr>
          <p:nvPr/>
        </p:nvPicPr>
        <p:blipFill>
          <a:blip r:embed="rId17">
            <a:lum bright="100000" contrast="100000"/>
          </a:blip>
          <a:srcRect/>
          <a:stretch>
            <a:fillRect/>
          </a:stretch>
        </p:blipFill>
        <p:spPr bwMode="invGray">
          <a:xfrm>
            <a:off x="6810375" y="5978525"/>
            <a:ext cx="1981200" cy="422275"/>
          </a:xfrm>
          <a:prstGeom prst="rect">
            <a:avLst/>
          </a:prstGeom>
          <a:noFill/>
          <a:ln w="12700" algn="ctr">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24266"/>
                                        </p:tgtEl>
                                        <p:attrNameLst>
                                          <p:attrName>style.visibility</p:attrName>
                                        </p:attrNameLst>
                                      </p:cBhvr>
                                      <p:to>
                                        <p:strVal val="visible"/>
                                      </p:to>
                                    </p:set>
                                    <p:animEffect transition="in" filter="wipe(right)">
                                      <p:cBhvr>
                                        <p:cTn id="7" dur="500"/>
                                        <p:tgtEl>
                                          <p:spTgt spid="2242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4261"/>
                                        </p:tgtEl>
                                        <p:attrNameLst>
                                          <p:attrName>style.visibility</p:attrName>
                                        </p:attrNameLst>
                                      </p:cBhvr>
                                      <p:to>
                                        <p:strVal val="visible"/>
                                      </p:to>
                                    </p:set>
                                    <p:animEffect transition="in" filter="fade">
                                      <p:cBhvr>
                                        <p:cTn id="11" dur="500"/>
                                        <p:tgtEl>
                                          <p:spTgt spid="224261"/>
                                        </p:tgtEl>
                                      </p:cBhvr>
                                    </p:animEffect>
                                  </p:childTnLst>
                                </p:cTn>
                              </p:par>
                              <p:par>
                                <p:cTn id="12" presetID="10" presetClass="entr" presetSubtype="0" fill="hold" nodeType="withEffect">
                                  <p:stCondLst>
                                    <p:cond delay="0"/>
                                  </p:stCondLst>
                                  <p:childTnLst>
                                    <p:set>
                                      <p:cBhvr>
                                        <p:cTn id="13" dur="1" fill="hold">
                                          <p:stCondLst>
                                            <p:cond delay="0"/>
                                          </p:stCondLst>
                                        </p:cTn>
                                        <p:tgtEl>
                                          <p:spTgt spid="224271"/>
                                        </p:tgtEl>
                                        <p:attrNameLst>
                                          <p:attrName>style.visibility</p:attrName>
                                        </p:attrNameLst>
                                      </p:cBhvr>
                                      <p:to>
                                        <p:strVal val="visible"/>
                                      </p:to>
                                    </p:set>
                                    <p:animEffect transition="in" filter="fade">
                                      <p:cBhvr>
                                        <p:cTn id="14" dur="1000"/>
                                        <p:tgtEl>
                                          <p:spTgt spid="22427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24267"/>
                                        </p:tgtEl>
                                        <p:attrNameLst>
                                          <p:attrName>style.visibility</p:attrName>
                                        </p:attrNameLst>
                                      </p:cBhvr>
                                      <p:to>
                                        <p:strVal val="visible"/>
                                      </p:to>
                                    </p:set>
                                    <p:animEffect transition="in" filter="wipe(right)">
                                      <p:cBhvr>
                                        <p:cTn id="19" dur="500"/>
                                        <p:tgtEl>
                                          <p:spTgt spid="224267"/>
                                        </p:tgtEl>
                                      </p:cBhvr>
                                    </p:animEffect>
                                  </p:childTnLst>
                                </p:cTn>
                              </p:par>
                              <p:par>
                                <p:cTn id="20" presetID="10" presetClass="entr" presetSubtype="0" fill="hold" nodeType="withEffect">
                                  <p:stCondLst>
                                    <p:cond delay="0"/>
                                  </p:stCondLst>
                                  <p:childTnLst>
                                    <p:set>
                                      <p:cBhvr>
                                        <p:cTn id="21" dur="1" fill="hold">
                                          <p:stCondLst>
                                            <p:cond delay="0"/>
                                          </p:stCondLst>
                                        </p:cTn>
                                        <p:tgtEl>
                                          <p:spTgt spid="224264"/>
                                        </p:tgtEl>
                                        <p:attrNameLst>
                                          <p:attrName>style.visibility</p:attrName>
                                        </p:attrNameLst>
                                      </p:cBhvr>
                                      <p:to>
                                        <p:strVal val="visible"/>
                                      </p:to>
                                    </p:set>
                                    <p:animEffect transition="in" filter="fade">
                                      <p:cBhvr>
                                        <p:cTn id="22" dur="500"/>
                                        <p:tgtEl>
                                          <p:spTgt spid="224264"/>
                                        </p:tgtEl>
                                      </p:cBhvr>
                                    </p:animEffect>
                                  </p:childTnLst>
                                </p:cTn>
                              </p:par>
                              <p:par>
                                <p:cTn id="23" presetID="10" presetClass="entr" presetSubtype="0" fill="hold" nodeType="withEffect">
                                  <p:stCondLst>
                                    <p:cond delay="0"/>
                                  </p:stCondLst>
                                  <p:childTnLst>
                                    <p:set>
                                      <p:cBhvr>
                                        <p:cTn id="24" dur="1" fill="hold">
                                          <p:stCondLst>
                                            <p:cond delay="0"/>
                                          </p:stCondLst>
                                        </p:cTn>
                                        <p:tgtEl>
                                          <p:spTgt spid="224272"/>
                                        </p:tgtEl>
                                        <p:attrNameLst>
                                          <p:attrName>style.visibility</p:attrName>
                                        </p:attrNameLst>
                                      </p:cBhvr>
                                      <p:to>
                                        <p:strVal val="visible"/>
                                      </p:to>
                                    </p:set>
                                    <p:animEffect transition="in" filter="fade">
                                      <p:cBhvr>
                                        <p:cTn id="25" dur="1000"/>
                                        <p:tgtEl>
                                          <p:spTgt spid="22427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224268"/>
                                        </p:tgtEl>
                                        <p:attrNameLst>
                                          <p:attrName>style.visibility</p:attrName>
                                        </p:attrNameLst>
                                      </p:cBhvr>
                                      <p:to>
                                        <p:strVal val="visible"/>
                                      </p:to>
                                    </p:set>
                                    <p:animEffect transition="in" filter="wipe(right)">
                                      <p:cBhvr>
                                        <p:cTn id="30" dur="500"/>
                                        <p:tgtEl>
                                          <p:spTgt spid="224268"/>
                                        </p:tgtEl>
                                      </p:cBhvr>
                                    </p:animEffect>
                                  </p:childTnLst>
                                </p:cTn>
                              </p:par>
                              <p:par>
                                <p:cTn id="31" presetID="10" presetClass="entr" presetSubtype="0" fill="hold" nodeType="withEffect">
                                  <p:stCondLst>
                                    <p:cond delay="0"/>
                                  </p:stCondLst>
                                  <p:childTnLst>
                                    <p:set>
                                      <p:cBhvr>
                                        <p:cTn id="32" dur="1" fill="hold">
                                          <p:stCondLst>
                                            <p:cond delay="0"/>
                                          </p:stCondLst>
                                        </p:cTn>
                                        <p:tgtEl>
                                          <p:spTgt spid="224262"/>
                                        </p:tgtEl>
                                        <p:attrNameLst>
                                          <p:attrName>style.visibility</p:attrName>
                                        </p:attrNameLst>
                                      </p:cBhvr>
                                      <p:to>
                                        <p:strVal val="visible"/>
                                      </p:to>
                                    </p:set>
                                    <p:animEffect transition="in" filter="fade">
                                      <p:cBhvr>
                                        <p:cTn id="33" dur="500"/>
                                        <p:tgtEl>
                                          <p:spTgt spid="224262"/>
                                        </p:tgtEl>
                                      </p:cBhvr>
                                    </p:animEffect>
                                  </p:childTnLst>
                                </p:cTn>
                              </p:par>
                              <p:par>
                                <p:cTn id="34" presetID="10" presetClass="entr" presetSubtype="0" fill="hold" nodeType="withEffect">
                                  <p:stCondLst>
                                    <p:cond delay="0"/>
                                  </p:stCondLst>
                                  <p:childTnLst>
                                    <p:set>
                                      <p:cBhvr>
                                        <p:cTn id="35" dur="1" fill="hold">
                                          <p:stCondLst>
                                            <p:cond delay="0"/>
                                          </p:stCondLst>
                                        </p:cTn>
                                        <p:tgtEl>
                                          <p:spTgt spid="224273"/>
                                        </p:tgtEl>
                                        <p:attrNameLst>
                                          <p:attrName>style.visibility</p:attrName>
                                        </p:attrNameLst>
                                      </p:cBhvr>
                                      <p:to>
                                        <p:strVal val="visible"/>
                                      </p:to>
                                    </p:set>
                                    <p:animEffect transition="in" filter="fade">
                                      <p:cBhvr>
                                        <p:cTn id="36" dur="1000"/>
                                        <p:tgtEl>
                                          <p:spTgt spid="22427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24269"/>
                                        </p:tgtEl>
                                        <p:attrNameLst>
                                          <p:attrName>style.visibility</p:attrName>
                                        </p:attrNameLst>
                                      </p:cBhvr>
                                      <p:to>
                                        <p:strVal val="visible"/>
                                      </p:to>
                                    </p:set>
                                    <p:animEffect transition="in" filter="wipe(left)">
                                      <p:cBhvr>
                                        <p:cTn id="41" dur="500"/>
                                        <p:tgtEl>
                                          <p:spTgt spid="224269"/>
                                        </p:tgtEl>
                                      </p:cBhvr>
                                    </p:animEffect>
                                  </p:childTnLst>
                                </p:cTn>
                              </p:par>
                              <p:par>
                                <p:cTn id="42" presetID="10" presetClass="entr" presetSubtype="0" fill="hold" nodeType="withEffect">
                                  <p:stCondLst>
                                    <p:cond delay="0"/>
                                  </p:stCondLst>
                                  <p:childTnLst>
                                    <p:set>
                                      <p:cBhvr>
                                        <p:cTn id="43" dur="1" fill="hold">
                                          <p:stCondLst>
                                            <p:cond delay="0"/>
                                          </p:stCondLst>
                                        </p:cTn>
                                        <p:tgtEl>
                                          <p:spTgt spid="224263"/>
                                        </p:tgtEl>
                                        <p:attrNameLst>
                                          <p:attrName>style.visibility</p:attrName>
                                        </p:attrNameLst>
                                      </p:cBhvr>
                                      <p:to>
                                        <p:strVal val="visible"/>
                                      </p:to>
                                    </p:set>
                                    <p:animEffect transition="in" filter="fade">
                                      <p:cBhvr>
                                        <p:cTn id="44" dur="500"/>
                                        <p:tgtEl>
                                          <p:spTgt spid="224263"/>
                                        </p:tgtEl>
                                      </p:cBhvr>
                                    </p:animEffect>
                                  </p:childTnLst>
                                </p:cTn>
                              </p:par>
                              <p:par>
                                <p:cTn id="45" presetID="10" presetClass="entr" presetSubtype="0" fill="hold" nodeType="withEffect">
                                  <p:stCondLst>
                                    <p:cond delay="0"/>
                                  </p:stCondLst>
                                  <p:childTnLst>
                                    <p:set>
                                      <p:cBhvr>
                                        <p:cTn id="46" dur="1" fill="hold">
                                          <p:stCondLst>
                                            <p:cond delay="0"/>
                                          </p:stCondLst>
                                        </p:cTn>
                                        <p:tgtEl>
                                          <p:spTgt spid="224274"/>
                                        </p:tgtEl>
                                        <p:attrNameLst>
                                          <p:attrName>style.visibility</p:attrName>
                                        </p:attrNameLst>
                                      </p:cBhvr>
                                      <p:to>
                                        <p:strVal val="visible"/>
                                      </p:to>
                                    </p:set>
                                    <p:animEffect transition="in" filter="fade">
                                      <p:cBhvr>
                                        <p:cTn id="47" dur="1000"/>
                                        <p:tgtEl>
                                          <p:spTgt spid="2242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4270"/>
                                        </p:tgtEl>
                                        <p:attrNameLst>
                                          <p:attrName>style.visibility</p:attrName>
                                        </p:attrNameLst>
                                      </p:cBhvr>
                                      <p:to>
                                        <p:strVal val="visible"/>
                                      </p:to>
                                    </p:set>
                                    <p:animEffect transition="in" filter="wipe(left)">
                                      <p:cBhvr>
                                        <p:cTn id="52" dur="500"/>
                                        <p:tgtEl>
                                          <p:spTgt spid="224270"/>
                                        </p:tgtEl>
                                      </p:cBhvr>
                                    </p:animEffect>
                                  </p:childTnLst>
                                </p:cTn>
                              </p:par>
                              <p:par>
                                <p:cTn id="53" presetID="10" presetClass="entr" presetSubtype="0" fill="hold" nodeType="withEffect">
                                  <p:stCondLst>
                                    <p:cond delay="0"/>
                                  </p:stCondLst>
                                  <p:childTnLst>
                                    <p:set>
                                      <p:cBhvr>
                                        <p:cTn id="54" dur="1" fill="hold">
                                          <p:stCondLst>
                                            <p:cond delay="0"/>
                                          </p:stCondLst>
                                        </p:cTn>
                                        <p:tgtEl>
                                          <p:spTgt spid="224265"/>
                                        </p:tgtEl>
                                        <p:attrNameLst>
                                          <p:attrName>style.visibility</p:attrName>
                                        </p:attrNameLst>
                                      </p:cBhvr>
                                      <p:to>
                                        <p:strVal val="visible"/>
                                      </p:to>
                                    </p:set>
                                    <p:animEffect transition="in" filter="fade">
                                      <p:cBhvr>
                                        <p:cTn id="55" dur="500"/>
                                        <p:tgtEl>
                                          <p:spTgt spid="224265"/>
                                        </p:tgtEl>
                                      </p:cBhvr>
                                    </p:animEffect>
                                  </p:childTnLst>
                                </p:cTn>
                              </p:par>
                              <p:par>
                                <p:cTn id="56" presetID="10" presetClass="entr" presetSubtype="0" fill="hold" nodeType="withEffect">
                                  <p:stCondLst>
                                    <p:cond delay="0"/>
                                  </p:stCondLst>
                                  <p:childTnLst>
                                    <p:set>
                                      <p:cBhvr>
                                        <p:cTn id="57" dur="1" fill="hold">
                                          <p:stCondLst>
                                            <p:cond delay="0"/>
                                          </p:stCondLst>
                                        </p:cTn>
                                        <p:tgtEl>
                                          <p:spTgt spid="224275"/>
                                        </p:tgtEl>
                                        <p:attrNameLst>
                                          <p:attrName>style.visibility</p:attrName>
                                        </p:attrNameLst>
                                      </p:cBhvr>
                                      <p:to>
                                        <p:strVal val="visible"/>
                                      </p:to>
                                    </p:set>
                                    <p:animEffect transition="in" filter="fade">
                                      <p:cBhvr>
                                        <p:cTn id="58" dur="1000"/>
                                        <p:tgtEl>
                                          <p:spTgt spid="22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5029200" y="914400"/>
            <a:ext cx="3886200" cy="1828800"/>
            <a:chOff x="228600" y="914400"/>
            <a:chExt cx="3886200" cy="1828800"/>
          </a:xfrm>
          <a:effectLst>
            <a:outerShdw blurRad="50800" dist="101600" dir="2700000" algn="tl" rotWithShape="0">
              <a:prstClr val="black">
                <a:alpha val="40000"/>
              </a:prstClr>
            </a:outerShdw>
          </a:effectLst>
        </p:grpSpPr>
        <p:pic>
          <p:nvPicPr>
            <p:cNvPr id="4" name="Picture 3"/>
            <p:cNvPicPr>
              <a:picLocks noChangeAspect="1" noChangeArrowheads="1"/>
            </p:cNvPicPr>
            <p:nvPr/>
          </p:nvPicPr>
          <p:blipFill>
            <a:blip r:embed="rId3"/>
            <a:srcRect t="1667" r="1608" b="87758"/>
            <a:stretch>
              <a:fillRect/>
            </a:stretch>
          </p:blipFill>
          <p:spPr>
            <a:xfrm>
              <a:off x="228600" y="914400"/>
              <a:ext cx="3886200" cy="483476"/>
            </a:xfrm>
            <a:prstGeom prst="rect">
              <a:avLst/>
            </a:prstGeom>
            <a:effectLst>
              <a:outerShdw dir="2700000" algn="tl" rotWithShape="0">
                <a:schemeClr val="bg1">
                  <a:lumMod val="50000"/>
                  <a:alpha val="40000"/>
                </a:schemeClr>
              </a:outerShdw>
            </a:effectLst>
          </p:spPr>
        </p:pic>
        <p:pic>
          <p:nvPicPr>
            <p:cNvPr id="10" name="Picture 9"/>
            <p:cNvPicPr>
              <a:picLocks noChangeAspect="1" noChangeArrowheads="1"/>
            </p:cNvPicPr>
            <p:nvPr/>
          </p:nvPicPr>
          <p:blipFill>
            <a:blip r:embed="rId3"/>
            <a:srcRect t="15000" r="1608" b="55000"/>
            <a:stretch>
              <a:fillRect/>
            </a:stretch>
          </p:blipFill>
          <p:spPr>
            <a:xfrm>
              <a:off x="228600" y="1371600"/>
              <a:ext cx="3886200" cy="1371600"/>
            </a:xfrm>
            <a:prstGeom prst="rect">
              <a:avLst/>
            </a:prstGeom>
            <a:effectLst>
              <a:outerShdw dir="2700000" algn="tl" rotWithShape="0">
                <a:schemeClr val="bg1">
                  <a:lumMod val="50000"/>
                  <a:alpha val="40000"/>
                </a:schemeClr>
              </a:outerShdw>
            </a:effectLst>
          </p:spPr>
        </p:pic>
      </p:grpSp>
      <p:pic>
        <p:nvPicPr>
          <p:cNvPr id="6" name="Picture 5"/>
          <p:cNvPicPr>
            <a:picLocks noChangeAspect="1" noChangeArrowheads="1"/>
          </p:cNvPicPr>
          <p:nvPr/>
        </p:nvPicPr>
        <p:blipFill>
          <a:blip r:embed="rId4"/>
          <a:srcRect t="50920" r="1420" b="10789"/>
          <a:stretch>
            <a:fillRect/>
          </a:stretch>
        </p:blipFill>
        <p:spPr>
          <a:xfrm>
            <a:off x="5029200" y="2784475"/>
            <a:ext cx="3886200" cy="1747838"/>
          </a:xfrm>
          <a:prstGeom prst="rect">
            <a:avLst/>
          </a:prstGeom>
          <a:effectLst>
            <a:outerShdw blurRad="50800" dist="101600" dir="2700000" algn="tl" rotWithShape="0">
              <a:prstClr val="black">
                <a:alpha val="40000"/>
              </a:prstClr>
            </a:outerShdw>
          </a:effectLst>
        </p:spPr>
      </p:pic>
      <p:grpSp>
        <p:nvGrpSpPr>
          <p:cNvPr id="3" name="Group 8"/>
          <p:cNvGrpSpPr/>
          <p:nvPr/>
        </p:nvGrpSpPr>
        <p:grpSpPr>
          <a:xfrm>
            <a:off x="5029200" y="4572000"/>
            <a:ext cx="3886200" cy="2209800"/>
            <a:chOff x="4343400" y="1066800"/>
            <a:chExt cx="4485290" cy="2743200"/>
          </a:xfrm>
          <a:effectLst>
            <a:outerShdw blurRad="50800" dist="101600" dir="2700000" algn="tl" rotWithShape="0">
              <a:prstClr val="black">
                <a:alpha val="40000"/>
              </a:prstClr>
            </a:outerShdw>
          </a:effectLst>
        </p:grpSpPr>
        <p:pic>
          <p:nvPicPr>
            <p:cNvPr id="5" name="Picture 2" descr="\\bashar-4\My Specs\Geneva\tap\Airlift II\SSA Sumary Report.bmp"/>
            <p:cNvPicPr>
              <a:picLocks noChangeAspect="1" noChangeArrowheads="1"/>
            </p:cNvPicPr>
            <p:nvPr/>
          </p:nvPicPr>
          <p:blipFill>
            <a:blip r:embed="rId5" cstate="email"/>
            <a:srcRect/>
            <a:stretch>
              <a:fillRect/>
            </a:stretch>
          </p:blipFill>
          <p:spPr>
            <a:xfrm>
              <a:off x="4343400" y="1066800"/>
              <a:ext cx="4485290" cy="1371600"/>
            </a:xfrm>
            <a:prstGeom prst="rect">
              <a:avLst/>
            </a:prstGeom>
          </p:spPr>
        </p:pic>
        <p:pic>
          <p:nvPicPr>
            <p:cNvPr id="7" name="Picture 2" descr="\\bashar-4\My Specs\Geneva\tap\Airlift II\SSA Sumary Report.bmp"/>
            <p:cNvPicPr>
              <a:picLocks noChangeAspect="1" noChangeArrowheads="1"/>
            </p:cNvPicPr>
            <p:nvPr/>
          </p:nvPicPr>
          <p:blipFill>
            <a:blip r:embed="rId6" cstate="email"/>
            <a:srcRect/>
            <a:stretch>
              <a:fillRect/>
            </a:stretch>
          </p:blipFill>
          <p:spPr>
            <a:xfrm>
              <a:off x="4343400" y="2438400"/>
              <a:ext cx="4485290" cy="1371600"/>
            </a:xfrm>
            <a:prstGeom prst="rect">
              <a:avLst/>
            </a:prstGeom>
          </p:spPr>
        </p:pic>
      </p:grpSp>
      <p:pic>
        <p:nvPicPr>
          <p:cNvPr id="7173" name="Picture 15" descr="up big arrow transparent"/>
          <p:cNvPicPr>
            <a:picLocks noChangeAspect="1" noChangeArrowheads="1"/>
          </p:cNvPicPr>
          <p:nvPr/>
        </p:nvPicPr>
        <p:blipFill>
          <a:blip r:embed="rId7"/>
          <a:srcRect/>
          <a:stretch>
            <a:fillRect/>
          </a:stretch>
        </p:blipFill>
        <p:spPr bwMode="auto">
          <a:xfrm>
            <a:off x="4114800" y="3046413"/>
            <a:ext cx="439738" cy="1223962"/>
          </a:xfrm>
          <a:prstGeom prst="rect">
            <a:avLst/>
          </a:prstGeom>
          <a:noFill/>
          <a:ln w="9525">
            <a:noFill/>
            <a:miter lim="800000"/>
            <a:headEnd/>
            <a:tailEnd/>
          </a:ln>
        </p:spPr>
      </p:pic>
      <p:pic>
        <p:nvPicPr>
          <p:cNvPr id="7174" name="Picture 15" descr="up big arrow transparent"/>
          <p:cNvPicPr>
            <a:picLocks noChangeAspect="1" noChangeArrowheads="1"/>
          </p:cNvPicPr>
          <p:nvPr/>
        </p:nvPicPr>
        <p:blipFill>
          <a:blip r:embed="rId7"/>
          <a:srcRect/>
          <a:stretch>
            <a:fillRect/>
          </a:stretch>
        </p:blipFill>
        <p:spPr bwMode="auto">
          <a:xfrm>
            <a:off x="4114800" y="1217613"/>
            <a:ext cx="439738" cy="1223962"/>
          </a:xfrm>
          <a:prstGeom prst="rect">
            <a:avLst/>
          </a:prstGeom>
          <a:noFill/>
          <a:ln w="9525">
            <a:noFill/>
            <a:miter lim="800000"/>
            <a:headEnd/>
            <a:tailEnd/>
          </a:ln>
        </p:spPr>
      </p:pic>
      <p:pic>
        <p:nvPicPr>
          <p:cNvPr id="7175" name="Picture 15" descr="up big arrow transparent"/>
          <p:cNvPicPr>
            <a:picLocks noChangeAspect="1" noChangeArrowheads="1"/>
          </p:cNvPicPr>
          <p:nvPr/>
        </p:nvPicPr>
        <p:blipFill>
          <a:blip r:embed="rId7"/>
          <a:srcRect/>
          <a:stretch>
            <a:fillRect/>
          </a:stretch>
        </p:blipFill>
        <p:spPr bwMode="auto">
          <a:xfrm>
            <a:off x="4114800" y="5065713"/>
            <a:ext cx="439738" cy="1223962"/>
          </a:xfrm>
          <a:prstGeom prst="rect">
            <a:avLst/>
          </a:prstGeom>
          <a:noFill/>
          <a:ln w="9525">
            <a:noFill/>
            <a:miter lim="800000"/>
            <a:headEnd/>
            <a:tailEnd/>
          </a:ln>
        </p:spPr>
      </p:pic>
      <p:pic>
        <p:nvPicPr>
          <p:cNvPr id="33800" name="Picture 3"/>
          <p:cNvPicPr>
            <a:picLocks noChangeAspect="1" noChangeArrowheads="1"/>
          </p:cNvPicPr>
          <p:nvPr/>
        </p:nvPicPr>
        <p:blipFill>
          <a:blip r:embed="rId8"/>
          <a:srcRect/>
          <a:stretch>
            <a:fillRect/>
          </a:stretch>
        </p:blipFill>
        <p:spPr bwMode="auto">
          <a:xfrm>
            <a:off x="228600" y="69850"/>
            <a:ext cx="8402638" cy="941388"/>
          </a:xfrm>
          <a:prstGeom prst="rect">
            <a:avLst/>
          </a:prstGeom>
          <a:noFill/>
          <a:ln w="12700" algn="ctr">
            <a:noFill/>
            <a:miter lim="800000"/>
            <a:headEnd/>
            <a:tailEnd/>
          </a:ln>
        </p:spPr>
      </p:pic>
      <p:grpSp>
        <p:nvGrpSpPr>
          <p:cNvPr id="8" name="Group 6"/>
          <p:cNvGrpSpPr>
            <a:grpSpLocks/>
          </p:cNvGrpSpPr>
          <p:nvPr/>
        </p:nvGrpSpPr>
        <p:grpSpPr bwMode="auto">
          <a:xfrm>
            <a:off x="457200" y="1066800"/>
            <a:ext cx="3200400" cy="1770063"/>
            <a:chOff x="2683" y="853"/>
            <a:chExt cx="2548" cy="1337"/>
          </a:xfrm>
        </p:grpSpPr>
        <p:pic>
          <p:nvPicPr>
            <p:cNvPr id="33808" name="Picture 7" descr="talk bubble"/>
            <p:cNvPicPr>
              <a:picLocks noChangeAspect="1" noChangeArrowheads="1"/>
            </p:cNvPicPr>
            <p:nvPr/>
          </p:nvPicPr>
          <p:blipFill>
            <a:blip r:embed="rId9"/>
            <a:srcRect/>
            <a:stretch>
              <a:fillRect/>
            </a:stretch>
          </p:blipFill>
          <p:spPr bwMode="auto">
            <a:xfrm flipH="1">
              <a:off x="2683" y="853"/>
              <a:ext cx="2548" cy="1337"/>
            </a:xfrm>
            <a:prstGeom prst="rect">
              <a:avLst/>
            </a:prstGeom>
            <a:noFill/>
            <a:ln w="9525">
              <a:noFill/>
              <a:miter lim="800000"/>
              <a:headEnd/>
              <a:tailEnd/>
            </a:ln>
          </p:spPr>
        </p:pic>
        <p:sp>
          <p:nvSpPr>
            <p:cNvPr id="33809" name="Rectangle 8"/>
            <p:cNvSpPr>
              <a:spLocks noChangeArrowheads="1"/>
            </p:cNvSpPr>
            <p:nvPr/>
          </p:nvSpPr>
          <p:spPr bwMode="auto">
            <a:xfrm>
              <a:off x="2883" y="1059"/>
              <a:ext cx="2166" cy="627"/>
            </a:xfrm>
            <a:prstGeom prst="rect">
              <a:avLst/>
            </a:prstGeom>
            <a:noFill/>
            <a:ln w="12700" algn="ctr">
              <a:noFill/>
              <a:miter lim="800000"/>
              <a:headEnd/>
              <a:tailEnd/>
            </a:ln>
          </p:spPr>
          <p:txBody>
            <a:bodyPr lIns="0" tIns="0" rIns="0" bIns="0" anchor="ctr">
              <a:spAutoFit/>
            </a:bodyPr>
            <a:lstStyle/>
            <a:p>
              <a:pPr algn="ctr"/>
              <a:r>
                <a:rPr lang="en-US" sz="2400" b="1">
                  <a:latin typeface="Segoe" pitchFamily="34" charset="0"/>
                </a:rPr>
                <a:t>“</a:t>
              </a:r>
              <a:r>
                <a:rPr lang="en-US" b="1">
                  <a:latin typeface="Segoe" pitchFamily="34" charset="0"/>
                </a:rPr>
                <a:t>Is my environment compliant with security best practices?”</a:t>
              </a:r>
              <a:endParaRPr lang="en-US" sz="2400" b="1">
                <a:latin typeface="Segoe" pitchFamily="34" charset="0"/>
              </a:endParaRPr>
            </a:p>
          </p:txBody>
        </p:sp>
      </p:grpSp>
      <p:grpSp>
        <p:nvGrpSpPr>
          <p:cNvPr id="9" name="Group 6"/>
          <p:cNvGrpSpPr>
            <a:grpSpLocks/>
          </p:cNvGrpSpPr>
          <p:nvPr/>
        </p:nvGrpSpPr>
        <p:grpSpPr bwMode="auto">
          <a:xfrm>
            <a:off x="457200" y="2851150"/>
            <a:ext cx="3200400" cy="1773238"/>
            <a:chOff x="2683" y="853"/>
            <a:chExt cx="2851" cy="1496"/>
          </a:xfrm>
        </p:grpSpPr>
        <p:pic>
          <p:nvPicPr>
            <p:cNvPr id="33806" name="Picture 7" descr="talk bubble"/>
            <p:cNvPicPr>
              <a:picLocks noChangeAspect="1" noChangeArrowheads="1"/>
            </p:cNvPicPr>
            <p:nvPr/>
          </p:nvPicPr>
          <p:blipFill>
            <a:blip r:embed="rId9"/>
            <a:srcRect/>
            <a:stretch>
              <a:fillRect/>
            </a:stretch>
          </p:blipFill>
          <p:spPr bwMode="auto">
            <a:xfrm flipH="1">
              <a:off x="2683" y="853"/>
              <a:ext cx="2851" cy="1496"/>
            </a:xfrm>
            <a:prstGeom prst="rect">
              <a:avLst/>
            </a:prstGeom>
            <a:noFill/>
            <a:ln w="9525">
              <a:noFill/>
              <a:miter lim="800000"/>
              <a:headEnd/>
              <a:tailEnd/>
            </a:ln>
          </p:spPr>
        </p:pic>
        <p:sp>
          <p:nvSpPr>
            <p:cNvPr id="33807" name="Rectangle 8"/>
            <p:cNvSpPr>
              <a:spLocks noChangeArrowheads="1"/>
            </p:cNvSpPr>
            <p:nvPr/>
          </p:nvSpPr>
          <p:spPr bwMode="auto">
            <a:xfrm>
              <a:off x="2883" y="1124"/>
              <a:ext cx="2422" cy="631"/>
            </a:xfrm>
            <a:prstGeom prst="rect">
              <a:avLst/>
            </a:prstGeom>
            <a:noFill/>
            <a:ln w="12700" algn="ctr">
              <a:noFill/>
              <a:miter lim="800000"/>
              <a:headEnd/>
              <a:tailEnd/>
            </a:ln>
          </p:spPr>
          <p:txBody>
            <a:bodyPr lIns="0" tIns="0" rIns="0" bIns="0" anchor="ctr">
              <a:spAutoFit/>
            </a:bodyPr>
            <a:lstStyle/>
            <a:p>
              <a:pPr algn="ctr"/>
              <a:r>
                <a:rPr lang="en-US" b="1">
                  <a:latin typeface="Segoe" pitchFamily="34" charset="0"/>
                </a:rPr>
                <a:t>“Has my level of vulnerability exposure changed over time?”</a:t>
              </a:r>
            </a:p>
          </p:txBody>
        </p:sp>
      </p:grpSp>
      <p:grpSp>
        <p:nvGrpSpPr>
          <p:cNvPr id="11" name="Group 6"/>
          <p:cNvGrpSpPr>
            <a:grpSpLocks/>
          </p:cNvGrpSpPr>
          <p:nvPr/>
        </p:nvGrpSpPr>
        <p:grpSpPr bwMode="auto">
          <a:xfrm>
            <a:off x="457200" y="4724400"/>
            <a:ext cx="3200400" cy="1773238"/>
            <a:chOff x="2683" y="853"/>
            <a:chExt cx="2851" cy="1496"/>
          </a:xfrm>
        </p:grpSpPr>
        <p:pic>
          <p:nvPicPr>
            <p:cNvPr id="33804" name="Picture 7" descr="talk bubble"/>
            <p:cNvPicPr>
              <a:picLocks noChangeAspect="1" noChangeArrowheads="1"/>
            </p:cNvPicPr>
            <p:nvPr/>
          </p:nvPicPr>
          <p:blipFill>
            <a:blip r:embed="rId9"/>
            <a:srcRect/>
            <a:stretch>
              <a:fillRect/>
            </a:stretch>
          </p:blipFill>
          <p:spPr bwMode="auto">
            <a:xfrm flipH="1">
              <a:off x="2683" y="853"/>
              <a:ext cx="2851" cy="1496"/>
            </a:xfrm>
            <a:prstGeom prst="rect">
              <a:avLst/>
            </a:prstGeom>
            <a:noFill/>
            <a:ln w="9525">
              <a:noFill/>
              <a:miter lim="800000"/>
              <a:headEnd/>
              <a:tailEnd/>
            </a:ln>
          </p:spPr>
        </p:pic>
        <p:sp>
          <p:nvSpPr>
            <p:cNvPr id="33805" name="Rectangle 8"/>
            <p:cNvSpPr>
              <a:spLocks noChangeArrowheads="1"/>
            </p:cNvSpPr>
            <p:nvPr/>
          </p:nvSpPr>
          <p:spPr bwMode="auto">
            <a:xfrm>
              <a:off x="2883" y="1186"/>
              <a:ext cx="2422" cy="631"/>
            </a:xfrm>
            <a:prstGeom prst="rect">
              <a:avLst/>
            </a:prstGeom>
            <a:noFill/>
            <a:ln w="12700" algn="ctr">
              <a:noFill/>
              <a:miter lim="800000"/>
              <a:headEnd/>
              <a:tailEnd/>
            </a:ln>
          </p:spPr>
          <p:txBody>
            <a:bodyPr lIns="0" tIns="0" rIns="0" bIns="0" anchor="ctr">
              <a:spAutoFit/>
            </a:bodyPr>
            <a:lstStyle/>
            <a:p>
              <a:pPr algn="ctr"/>
              <a:r>
                <a:rPr lang="en-US" b="1">
                  <a:latin typeface="Segoe" pitchFamily="34" charset="0"/>
                </a:rPr>
                <a:t>“What portion of my environment is at high risk?”</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wipe(left)">
                                      <p:cBhvr>
                                        <p:cTn id="12" dur="500"/>
                                        <p:tgtEl>
                                          <p:spTgt spid="71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173"/>
                                        </p:tgtEl>
                                        <p:attrNameLst>
                                          <p:attrName>style.visibility</p:attrName>
                                        </p:attrNameLst>
                                      </p:cBhvr>
                                      <p:to>
                                        <p:strVal val="visible"/>
                                      </p:to>
                                    </p:set>
                                    <p:animEffect transition="in" filter="wipe(left)">
                                      <p:cBhvr>
                                        <p:cTn id="22" dur="500"/>
                                        <p:tgtEl>
                                          <p:spTgt spid="717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175"/>
                                        </p:tgtEl>
                                        <p:attrNameLst>
                                          <p:attrName>style.visibility</p:attrName>
                                        </p:attrNameLst>
                                      </p:cBhvr>
                                      <p:to>
                                        <p:strVal val="visible"/>
                                      </p:to>
                                    </p:set>
                                    <p:animEffect transition="in" filter="wipe(left)">
                                      <p:cBhvr>
                                        <p:cTn id="32"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traight Connector 8192"/>
          <p:cNvSpPr>
            <a:spLocks noChangeShapeType="1"/>
          </p:cNvSpPr>
          <p:nvPr/>
        </p:nvSpPr>
        <p:spPr bwMode="auto">
          <a:xfrm>
            <a:off x="5238750" y="3892550"/>
            <a:ext cx="0" cy="158750"/>
          </a:xfrm>
          <a:prstGeom prst="line">
            <a:avLst/>
          </a:prstGeom>
          <a:noFill/>
          <a:ln w="38100" algn="ctr">
            <a:solidFill>
              <a:schemeClr val="tx1"/>
            </a:solidFill>
            <a:round/>
            <a:headEnd/>
            <a:tailEnd type="stealth" w="med" len="med"/>
          </a:ln>
        </p:spPr>
        <p:txBody>
          <a:bodyPr/>
          <a:lstStyle/>
          <a:p>
            <a:endParaRPr lang="en-US"/>
          </a:p>
        </p:txBody>
      </p:sp>
      <p:pic>
        <p:nvPicPr>
          <p:cNvPr id="28675" name="Rectangle 8193"/>
          <p:cNvPicPr>
            <a:picLocks noChangeAspect="1" noChangeArrowheads="1"/>
          </p:cNvPicPr>
          <p:nvPr/>
        </p:nvPicPr>
        <p:blipFill>
          <a:blip r:embed="rId3"/>
          <a:srcRect/>
          <a:stretch>
            <a:fillRect/>
          </a:stretch>
        </p:blipFill>
        <p:spPr bwMode="auto">
          <a:xfrm>
            <a:off x="6691313" y="3295650"/>
            <a:ext cx="990600" cy="501650"/>
          </a:xfrm>
          <a:prstGeom prst="rect">
            <a:avLst/>
          </a:prstGeom>
          <a:noFill/>
          <a:ln w="9525">
            <a:noFill/>
            <a:miter lim="800000"/>
            <a:headEnd/>
            <a:tailEnd/>
          </a:ln>
        </p:spPr>
      </p:pic>
      <p:pic>
        <p:nvPicPr>
          <p:cNvPr id="28676" name="Rectangle 8194"/>
          <p:cNvPicPr>
            <a:picLocks noChangeAspect="1" noChangeArrowheads="1"/>
          </p:cNvPicPr>
          <p:nvPr/>
        </p:nvPicPr>
        <p:blipFill>
          <a:blip r:embed="rId4"/>
          <a:srcRect/>
          <a:stretch>
            <a:fillRect/>
          </a:stretch>
        </p:blipFill>
        <p:spPr bwMode="auto">
          <a:xfrm>
            <a:off x="2578100" y="1738313"/>
            <a:ext cx="6565900" cy="5075237"/>
          </a:xfrm>
          <a:prstGeom prst="rect">
            <a:avLst/>
          </a:prstGeom>
          <a:noFill/>
          <a:ln w="9525">
            <a:noFill/>
            <a:miter lim="800000"/>
            <a:headEnd/>
            <a:tailEnd/>
          </a:ln>
        </p:spPr>
      </p:pic>
      <p:pic>
        <p:nvPicPr>
          <p:cNvPr id="28677" name="Rectangle 8195"/>
          <p:cNvPicPr>
            <a:picLocks noChangeAspect="1" noChangeArrowheads="1"/>
          </p:cNvPicPr>
          <p:nvPr/>
        </p:nvPicPr>
        <p:blipFill>
          <a:blip r:embed="rId3"/>
          <a:srcRect/>
          <a:stretch>
            <a:fillRect/>
          </a:stretch>
        </p:blipFill>
        <p:spPr bwMode="auto">
          <a:xfrm>
            <a:off x="4786313" y="3367088"/>
            <a:ext cx="990600" cy="609600"/>
          </a:xfrm>
          <a:prstGeom prst="rect">
            <a:avLst/>
          </a:prstGeom>
          <a:noFill/>
          <a:ln w="9525">
            <a:noFill/>
            <a:miter lim="800000"/>
            <a:headEnd/>
            <a:tailEnd/>
          </a:ln>
        </p:spPr>
      </p:pic>
      <p:sp>
        <p:nvSpPr>
          <p:cNvPr id="28678" name="Straight Connector 8196"/>
          <p:cNvSpPr>
            <a:spLocks noChangeShapeType="1"/>
          </p:cNvSpPr>
          <p:nvPr/>
        </p:nvSpPr>
        <p:spPr bwMode="auto">
          <a:xfrm flipV="1">
            <a:off x="3846513" y="2511425"/>
            <a:ext cx="171450" cy="0"/>
          </a:xfrm>
          <a:prstGeom prst="line">
            <a:avLst/>
          </a:prstGeom>
          <a:noFill/>
          <a:ln w="38100" algn="ctr">
            <a:solidFill>
              <a:schemeClr val="tx1"/>
            </a:solidFill>
            <a:round/>
            <a:headEnd/>
            <a:tailEnd type="stealth" w="med" len="med"/>
          </a:ln>
        </p:spPr>
        <p:txBody>
          <a:bodyPr/>
          <a:lstStyle/>
          <a:p>
            <a:endParaRPr lang="en-US"/>
          </a:p>
        </p:txBody>
      </p:sp>
      <p:sp>
        <p:nvSpPr>
          <p:cNvPr id="28679" name="Straight Connector 8197"/>
          <p:cNvSpPr>
            <a:spLocks noChangeShapeType="1"/>
          </p:cNvSpPr>
          <p:nvPr/>
        </p:nvSpPr>
        <p:spPr bwMode="auto">
          <a:xfrm flipV="1">
            <a:off x="4614863" y="2511425"/>
            <a:ext cx="171450" cy="0"/>
          </a:xfrm>
          <a:prstGeom prst="line">
            <a:avLst/>
          </a:prstGeom>
          <a:noFill/>
          <a:ln w="38100" algn="ctr">
            <a:solidFill>
              <a:schemeClr val="tx1"/>
            </a:solidFill>
            <a:round/>
            <a:headEnd/>
            <a:tailEnd type="stealth" w="med" len="med"/>
          </a:ln>
        </p:spPr>
        <p:txBody>
          <a:bodyPr/>
          <a:lstStyle/>
          <a:p>
            <a:endParaRPr lang="en-US"/>
          </a:p>
        </p:txBody>
      </p:sp>
      <p:sp>
        <p:nvSpPr>
          <p:cNvPr id="28680" name="Straight Connector 8198"/>
          <p:cNvSpPr>
            <a:spLocks noChangeShapeType="1"/>
          </p:cNvSpPr>
          <p:nvPr/>
        </p:nvSpPr>
        <p:spPr bwMode="auto">
          <a:xfrm flipV="1">
            <a:off x="5670550" y="4756150"/>
            <a:ext cx="131763" cy="0"/>
          </a:xfrm>
          <a:prstGeom prst="line">
            <a:avLst/>
          </a:prstGeom>
          <a:noFill/>
          <a:ln w="38100" algn="ctr">
            <a:solidFill>
              <a:schemeClr val="tx1"/>
            </a:solidFill>
            <a:round/>
            <a:headEnd/>
            <a:tailEnd type="stealth" w="med" len="med"/>
          </a:ln>
        </p:spPr>
        <p:txBody>
          <a:bodyPr/>
          <a:lstStyle/>
          <a:p>
            <a:endParaRPr lang="en-US"/>
          </a:p>
        </p:txBody>
      </p:sp>
      <p:sp>
        <p:nvSpPr>
          <p:cNvPr id="28681" name="Straight Connector 8199"/>
          <p:cNvSpPr>
            <a:spLocks noChangeShapeType="1"/>
          </p:cNvSpPr>
          <p:nvPr/>
        </p:nvSpPr>
        <p:spPr bwMode="auto">
          <a:xfrm flipV="1">
            <a:off x="6661150" y="4756150"/>
            <a:ext cx="131763" cy="0"/>
          </a:xfrm>
          <a:prstGeom prst="line">
            <a:avLst/>
          </a:prstGeom>
          <a:noFill/>
          <a:ln w="38100" algn="ctr">
            <a:solidFill>
              <a:schemeClr val="tx1"/>
            </a:solidFill>
            <a:round/>
            <a:headEnd/>
            <a:tailEnd type="stealth" w="med" len="med"/>
          </a:ln>
        </p:spPr>
        <p:txBody>
          <a:bodyPr/>
          <a:lstStyle/>
          <a:p>
            <a:endParaRPr lang="en-US"/>
          </a:p>
        </p:txBody>
      </p:sp>
      <p:sp>
        <p:nvSpPr>
          <p:cNvPr id="28682" name="Straight Connector 8200"/>
          <p:cNvSpPr>
            <a:spLocks noChangeShapeType="1"/>
          </p:cNvSpPr>
          <p:nvPr/>
        </p:nvSpPr>
        <p:spPr bwMode="auto">
          <a:xfrm>
            <a:off x="5245100" y="3206750"/>
            <a:ext cx="0" cy="158750"/>
          </a:xfrm>
          <a:prstGeom prst="line">
            <a:avLst/>
          </a:prstGeom>
          <a:noFill/>
          <a:ln w="38100" algn="ctr">
            <a:solidFill>
              <a:schemeClr val="tx1"/>
            </a:solidFill>
            <a:round/>
            <a:headEnd/>
            <a:tailEnd type="stealth" w="med" len="med"/>
          </a:ln>
        </p:spPr>
        <p:txBody>
          <a:bodyPr/>
          <a:lstStyle/>
          <a:p>
            <a:endParaRPr lang="en-US"/>
          </a:p>
        </p:txBody>
      </p:sp>
      <p:pic>
        <p:nvPicPr>
          <p:cNvPr id="28683" name="Rectangle 8201"/>
          <p:cNvPicPr>
            <a:picLocks noChangeAspect="1" noChangeArrowheads="1"/>
          </p:cNvPicPr>
          <p:nvPr/>
        </p:nvPicPr>
        <p:blipFill>
          <a:blip r:embed="rId5"/>
          <a:srcRect/>
          <a:stretch>
            <a:fillRect/>
          </a:stretch>
        </p:blipFill>
        <p:spPr bwMode="auto">
          <a:xfrm>
            <a:off x="4951413" y="5416550"/>
            <a:ext cx="639762" cy="1127125"/>
          </a:xfrm>
          <a:prstGeom prst="rect">
            <a:avLst/>
          </a:prstGeom>
          <a:noFill/>
          <a:ln w="9525">
            <a:noFill/>
            <a:miter lim="800000"/>
            <a:headEnd/>
            <a:tailEnd/>
          </a:ln>
        </p:spPr>
      </p:pic>
      <p:pic>
        <p:nvPicPr>
          <p:cNvPr id="28684" name="Rectangle 8202"/>
          <p:cNvPicPr>
            <a:picLocks noChangeAspect="1" noChangeArrowheads="1"/>
          </p:cNvPicPr>
          <p:nvPr/>
        </p:nvPicPr>
        <p:blipFill>
          <a:blip r:embed="rId6"/>
          <a:srcRect/>
          <a:stretch>
            <a:fillRect/>
          </a:stretch>
        </p:blipFill>
        <p:spPr bwMode="auto">
          <a:xfrm>
            <a:off x="5926138" y="5419725"/>
            <a:ext cx="603250" cy="479425"/>
          </a:xfrm>
          <a:prstGeom prst="rect">
            <a:avLst/>
          </a:prstGeom>
          <a:noFill/>
          <a:ln w="9525">
            <a:noFill/>
            <a:miter lim="800000"/>
            <a:headEnd/>
            <a:tailEnd/>
          </a:ln>
        </p:spPr>
      </p:pic>
      <p:pic>
        <p:nvPicPr>
          <p:cNvPr id="28685" name="Rectangle 8203"/>
          <p:cNvPicPr>
            <a:picLocks noChangeAspect="1" noChangeArrowheads="1"/>
          </p:cNvPicPr>
          <p:nvPr/>
        </p:nvPicPr>
        <p:blipFill>
          <a:blip r:embed="rId7"/>
          <a:srcRect/>
          <a:stretch>
            <a:fillRect/>
          </a:stretch>
        </p:blipFill>
        <p:spPr bwMode="auto">
          <a:xfrm>
            <a:off x="6932613" y="5419725"/>
            <a:ext cx="520700" cy="477838"/>
          </a:xfrm>
          <a:prstGeom prst="rect">
            <a:avLst/>
          </a:prstGeom>
          <a:noFill/>
          <a:ln w="9525">
            <a:noFill/>
            <a:miter lim="800000"/>
            <a:headEnd/>
            <a:tailEnd/>
          </a:ln>
        </p:spPr>
      </p:pic>
      <p:pic>
        <p:nvPicPr>
          <p:cNvPr id="28686" name="Rectangle 8204"/>
          <p:cNvPicPr>
            <a:picLocks noChangeAspect="1" noChangeArrowheads="1"/>
          </p:cNvPicPr>
          <p:nvPr/>
        </p:nvPicPr>
        <p:blipFill>
          <a:blip r:embed="rId8"/>
          <a:srcRect/>
          <a:stretch>
            <a:fillRect/>
          </a:stretch>
        </p:blipFill>
        <p:spPr bwMode="auto">
          <a:xfrm>
            <a:off x="5892800" y="5886450"/>
            <a:ext cx="784225" cy="652463"/>
          </a:xfrm>
          <a:prstGeom prst="rect">
            <a:avLst/>
          </a:prstGeom>
          <a:noFill/>
          <a:ln w="9525">
            <a:noFill/>
            <a:miter lim="800000"/>
            <a:headEnd/>
            <a:tailEnd/>
          </a:ln>
        </p:spPr>
      </p:pic>
      <p:pic>
        <p:nvPicPr>
          <p:cNvPr id="28687" name="Rectangle 8205"/>
          <p:cNvPicPr>
            <a:picLocks noChangeAspect="1" noChangeArrowheads="1"/>
          </p:cNvPicPr>
          <p:nvPr/>
        </p:nvPicPr>
        <p:blipFill>
          <a:blip r:embed="rId8"/>
          <a:srcRect/>
          <a:stretch>
            <a:fillRect/>
          </a:stretch>
        </p:blipFill>
        <p:spPr bwMode="auto">
          <a:xfrm>
            <a:off x="6856413" y="5886450"/>
            <a:ext cx="784225" cy="652463"/>
          </a:xfrm>
          <a:prstGeom prst="rect">
            <a:avLst/>
          </a:prstGeom>
          <a:noFill/>
          <a:ln w="9525">
            <a:noFill/>
            <a:miter lim="800000"/>
            <a:headEnd/>
            <a:tailEnd/>
          </a:ln>
        </p:spPr>
      </p:pic>
      <p:pic>
        <p:nvPicPr>
          <p:cNvPr id="28688" name="Rectangle 8206"/>
          <p:cNvPicPr>
            <a:picLocks noChangeAspect="1" noChangeArrowheads="1"/>
          </p:cNvPicPr>
          <p:nvPr/>
        </p:nvPicPr>
        <p:blipFill>
          <a:blip r:embed="rId9"/>
          <a:srcRect/>
          <a:stretch>
            <a:fillRect/>
          </a:stretch>
        </p:blipFill>
        <p:spPr bwMode="auto">
          <a:xfrm>
            <a:off x="2851150" y="2058988"/>
            <a:ext cx="1073150" cy="4429125"/>
          </a:xfrm>
          <a:prstGeom prst="rect">
            <a:avLst/>
          </a:prstGeom>
          <a:noFill/>
          <a:ln w="9525">
            <a:noFill/>
            <a:miter lim="800000"/>
            <a:headEnd/>
            <a:tailEnd/>
          </a:ln>
        </p:spPr>
      </p:pic>
      <p:pic>
        <p:nvPicPr>
          <p:cNvPr id="28689" name="Rectangle 8207"/>
          <p:cNvPicPr>
            <a:picLocks noChangeAspect="1" noChangeArrowheads="1"/>
          </p:cNvPicPr>
          <p:nvPr/>
        </p:nvPicPr>
        <p:blipFill>
          <a:blip r:embed="rId9"/>
          <a:srcRect/>
          <a:stretch>
            <a:fillRect/>
          </a:stretch>
        </p:blipFill>
        <p:spPr bwMode="auto">
          <a:xfrm>
            <a:off x="7748588" y="2058988"/>
            <a:ext cx="1073150" cy="4429125"/>
          </a:xfrm>
          <a:prstGeom prst="rect">
            <a:avLst/>
          </a:prstGeom>
          <a:noFill/>
          <a:ln w="9525">
            <a:noFill/>
            <a:miter lim="800000"/>
            <a:headEnd/>
            <a:tailEnd/>
          </a:ln>
        </p:spPr>
      </p:pic>
      <p:pic>
        <p:nvPicPr>
          <p:cNvPr id="28690" name="Rectangle 8208"/>
          <p:cNvPicPr>
            <a:picLocks noChangeAspect="1" noChangeArrowheads="1"/>
          </p:cNvPicPr>
          <p:nvPr/>
        </p:nvPicPr>
        <p:blipFill>
          <a:blip r:embed="rId10"/>
          <a:srcRect/>
          <a:stretch>
            <a:fillRect/>
          </a:stretch>
        </p:blipFill>
        <p:spPr bwMode="auto">
          <a:xfrm>
            <a:off x="3994150" y="2201863"/>
            <a:ext cx="693738" cy="654050"/>
          </a:xfrm>
          <a:prstGeom prst="rect">
            <a:avLst/>
          </a:prstGeom>
          <a:noFill/>
          <a:ln w="9525">
            <a:noFill/>
            <a:miter lim="800000"/>
            <a:headEnd/>
            <a:tailEnd/>
          </a:ln>
        </p:spPr>
      </p:pic>
      <p:pic>
        <p:nvPicPr>
          <p:cNvPr id="28691" name="Rectangle 8209"/>
          <p:cNvPicPr>
            <a:picLocks noChangeAspect="1" noChangeArrowheads="1"/>
          </p:cNvPicPr>
          <p:nvPr/>
        </p:nvPicPr>
        <p:blipFill>
          <a:blip r:embed="rId11"/>
          <a:srcRect/>
          <a:stretch>
            <a:fillRect/>
          </a:stretch>
        </p:blipFill>
        <p:spPr bwMode="auto">
          <a:xfrm>
            <a:off x="4792663" y="2058988"/>
            <a:ext cx="963612" cy="1225550"/>
          </a:xfrm>
          <a:prstGeom prst="rect">
            <a:avLst/>
          </a:prstGeom>
          <a:noFill/>
          <a:ln w="9525">
            <a:noFill/>
            <a:miter lim="800000"/>
            <a:headEnd/>
            <a:tailEnd/>
          </a:ln>
        </p:spPr>
      </p:pic>
      <p:pic>
        <p:nvPicPr>
          <p:cNvPr id="28692" name="Rectangle 8210"/>
          <p:cNvPicPr>
            <a:picLocks noChangeAspect="1" noChangeArrowheads="1"/>
          </p:cNvPicPr>
          <p:nvPr/>
        </p:nvPicPr>
        <p:blipFill>
          <a:blip r:embed="rId12"/>
          <a:srcRect/>
          <a:stretch>
            <a:fillRect/>
          </a:stretch>
        </p:blipFill>
        <p:spPr bwMode="auto">
          <a:xfrm>
            <a:off x="4781550" y="4057650"/>
            <a:ext cx="968375" cy="1447800"/>
          </a:xfrm>
          <a:prstGeom prst="rect">
            <a:avLst/>
          </a:prstGeom>
          <a:noFill/>
          <a:ln w="9525">
            <a:noFill/>
            <a:miter lim="800000"/>
            <a:headEnd/>
            <a:tailEnd/>
          </a:ln>
        </p:spPr>
      </p:pic>
      <p:pic>
        <p:nvPicPr>
          <p:cNvPr id="28693" name="Rectangle 8211"/>
          <p:cNvPicPr>
            <a:picLocks noChangeAspect="1" noChangeArrowheads="1"/>
          </p:cNvPicPr>
          <p:nvPr/>
        </p:nvPicPr>
        <p:blipFill>
          <a:blip r:embed="rId12"/>
          <a:srcRect/>
          <a:stretch>
            <a:fillRect/>
          </a:stretch>
        </p:blipFill>
        <p:spPr bwMode="auto">
          <a:xfrm>
            <a:off x="5768975" y="4057650"/>
            <a:ext cx="968375" cy="1447800"/>
          </a:xfrm>
          <a:prstGeom prst="rect">
            <a:avLst/>
          </a:prstGeom>
          <a:noFill/>
          <a:ln w="9525">
            <a:noFill/>
            <a:miter lim="800000"/>
            <a:headEnd/>
            <a:tailEnd/>
          </a:ln>
        </p:spPr>
      </p:pic>
      <p:pic>
        <p:nvPicPr>
          <p:cNvPr id="28694" name="Rectangle 8212"/>
          <p:cNvPicPr>
            <a:picLocks noChangeAspect="1" noChangeArrowheads="1"/>
          </p:cNvPicPr>
          <p:nvPr/>
        </p:nvPicPr>
        <p:blipFill>
          <a:blip r:embed="rId12"/>
          <a:srcRect/>
          <a:stretch>
            <a:fillRect/>
          </a:stretch>
        </p:blipFill>
        <p:spPr bwMode="auto">
          <a:xfrm>
            <a:off x="6756400" y="4057650"/>
            <a:ext cx="968375" cy="1447800"/>
          </a:xfrm>
          <a:prstGeom prst="rect">
            <a:avLst/>
          </a:prstGeom>
          <a:noFill/>
          <a:ln w="9525">
            <a:noFill/>
            <a:miter lim="800000"/>
            <a:headEnd/>
            <a:tailEnd/>
          </a:ln>
        </p:spPr>
      </p:pic>
      <p:sp>
        <p:nvSpPr>
          <p:cNvPr id="15" name="Rectangle 14"/>
          <p:cNvSpPr>
            <a:spLocks noChangeArrowheads="1"/>
          </p:cNvSpPr>
          <p:nvPr/>
        </p:nvSpPr>
        <p:spPr bwMode="auto">
          <a:xfrm>
            <a:off x="198438" y="2571750"/>
            <a:ext cx="2552700" cy="3227388"/>
          </a:xfrm>
          <a:prstGeom prst="rect">
            <a:avLst/>
          </a:prstGeom>
          <a:noFill/>
          <a:ln w="9525" cap="flat" cmpd="sng" algn="ctr">
            <a:noFill/>
            <a:prstDash val="solid"/>
            <a:miter lim="800000"/>
            <a:headEnd type="none" w="med" len="med"/>
            <a:tailEnd type="none" w="med" len="med"/>
          </a:ln>
          <a:effectLst/>
        </p:spPr>
        <p:txBody>
          <a:bodyPr>
            <a:spAutoFit/>
          </a:bodyPr>
          <a:lstStyle/>
          <a:p>
            <a:pPr marL="230188" indent="-230188">
              <a:lnSpc>
                <a:spcPct val="90000"/>
              </a:lnSpc>
              <a:spcBef>
                <a:spcPct val="30000"/>
              </a:spcBef>
              <a:buClr>
                <a:srgbClr val="F4BE96"/>
              </a:buClr>
              <a:buFont typeface="Segoe" pitchFamily="34" charset="0"/>
              <a:buBlip>
                <a:blip r:embed="rId13"/>
              </a:buBlip>
              <a:tabLst>
                <a:tab pos="4287838" algn="l"/>
              </a:tabLst>
              <a:defRPr/>
            </a:pPr>
            <a:r>
              <a:rPr lang="en-US" sz="1400">
                <a:effectLst>
                  <a:outerShdw blurRad="38100" dist="38100" dir="2700000" algn="tl">
                    <a:srgbClr val="000000"/>
                  </a:outerShdw>
                </a:effectLst>
                <a:latin typeface="Segoe" pitchFamily="34" charset="0"/>
              </a:rPr>
              <a:t>Real-time Attack Prevention (RTAP) protects against the largest attacks</a:t>
            </a:r>
            <a:endParaRPr lang="en-US" sz="800">
              <a:effectLst>
                <a:outerShdw blurRad="38100" dist="38100" dir="2700000" algn="tl">
                  <a:srgbClr val="000000"/>
                </a:outerShdw>
              </a:effectLst>
              <a:latin typeface="Segoe" pitchFamily="34" charset="0"/>
            </a:endParaRPr>
          </a:p>
          <a:p>
            <a:pPr marL="230188" indent="-230188">
              <a:lnSpc>
                <a:spcPct val="90000"/>
              </a:lnSpc>
              <a:spcBef>
                <a:spcPct val="30000"/>
              </a:spcBef>
              <a:buClr>
                <a:srgbClr val="F4BE96"/>
              </a:buClr>
              <a:buFont typeface="Segoe" pitchFamily="34" charset="0"/>
              <a:buBlip>
                <a:blip r:embed="rId13"/>
              </a:buBlip>
              <a:tabLst>
                <a:tab pos="4287838" algn="l"/>
              </a:tabLst>
              <a:defRPr/>
            </a:pPr>
            <a:r>
              <a:rPr lang="en-US" sz="1400">
                <a:effectLst>
                  <a:outerShdw blurRad="38100" dist="38100" dir="2700000" algn="tl">
                    <a:srgbClr val="000000"/>
                  </a:outerShdw>
                </a:effectLst>
                <a:latin typeface="Segoe" pitchFamily="34" charset="0"/>
              </a:rPr>
              <a:t>Virus filter delivers zero-day protection using multiple, complementary anti-virus engines</a:t>
            </a:r>
            <a:endParaRPr lang="en-US" sz="800">
              <a:effectLst>
                <a:outerShdw blurRad="38100" dist="38100" dir="2700000" algn="tl">
                  <a:srgbClr val="000000"/>
                </a:outerShdw>
              </a:effectLst>
              <a:latin typeface="Segoe" pitchFamily="34" charset="0"/>
            </a:endParaRPr>
          </a:p>
          <a:p>
            <a:pPr marL="230188" indent="-230188">
              <a:lnSpc>
                <a:spcPct val="90000"/>
              </a:lnSpc>
              <a:spcBef>
                <a:spcPct val="30000"/>
              </a:spcBef>
              <a:buClr>
                <a:srgbClr val="F4BE96"/>
              </a:buClr>
              <a:buFont typeface="Segoe" pitchFamily="34" charset="0"/>
              <a:buBlip>
                <a:blip r:embed="rId13"/>
              </a:buBlip>
              <a:tabLst>
                <a:tab pos="4287838" algn="l"/>
              </a:tabLst>
              <a:defRPr/>
            </a:pPr>
            <a:r>
              <a:rPr lang="en-US" sz="1400">
                <a:effectLst>
                  <a:outerShdw blurRad="38100" dist="38100" dir="2700000" algn="tl">
                    <a:srgbClr val="000000"/>
                  </a:outerShdw>
                </a:effectLst>
                <a:latin typeface="Segoe" pitchFamily="34" charset="0"/>
              </a:rPr>
              <a:t>Flexible policy filter to enforce corporate</a:t>
            </a:r>
            <a:br>
              <a:rPr lang="en-US" sz="1400">
                <a:effectLst>
                  <a:outerShdw blurRad="38100" dist="38100" dir="2700000" algn="tl">
                    <a:srgbClr val="000000"/>
                  </a:outerShdw>
                </a:effectLst>
                <a:latin typeface="Segoe" pitchFamily="34" charset="0"/>
              </a:rPr>
            </a:br>
            <a:r>
              <a:rPr lang="en-US" sz="1400">
                <a:effectLst>
                  <a:outerShdw blurRad="38100" dist="38100" dir="2700000" algn="tl">
                    <a:srgbClr val="000000"/>
                  </a:outerShdw>
                </a:effectLst>
                <a:latin typeface="Segoe" pitchFamily="34" charset="0"/>
              </a:rPr>
              <a:t>e-mail-use policies</a:t>
            </a:r>
            <a:endParaRPr lang="en-US" sz="800">
              <a:effectLst>
                <a:outerShdw blurRad="38100" dist="38100" dir="2700000" algn="tl">
                  <a:srgbClr val="000000"/>
                </a:outerShdw>
              </a:effectLst>
              <a:latin typeface="Segoe" pitchFamily="34" charset="0"/>
            </a:endParaRPr>
          </a:p>
          <a:p>
            <a:pPr marL="230188" indent="-230188">
              <a:lnSpc>
                <a:spcPct val="90000"/>
              </a:lnSpc>
              <a:spcBef>
                <a:spcPct val="30000"/>
              </a:spcBef>
              <a:buClr>
                <a:srgbClr val="F4BE96"/>
              </a:buClr>
              <a:buFont typeface="Segoe" pitchFamily="34" charset="0"/>
              <a:buBlip>
                <a:blip r:embed="rId13"/>
              </a:buBlip>
              <a:tabLst>
                <a:tab pos="4287838" algn="l"/>
              </a:tabLst>
              <a:defRPr/>
            </a:pPr>
            <a:r>
              <a:rPr lang="en-US" sz="1400">
                <a:effectLst>
                  <a:outerShdw blurRad="38100" dist="38100" dir="2700000" algn="tl">
                    <a:srgbClr val="000000"/>
                  </a:outerShdw>
                </a:effectLst>
                <a:latin typeface="Segoe" pitchFamily="34" charset="0"/>
              </a:rPr>
              <a:t>High-accuracy</a:t>
            </a:r>
            <a:br>
              <a:rPr lang="en-US" sz="1400">
                <a:effectLst>
                  <a:outerShdw blurRad="38100" dist="38100" dir="2700000" algn="tl">
                    <a:srgbClr val="000000"/>
                  </a:outerShdw>
                </a:effectLst>
                <a:latin typeface="Segoe" pitchFamily="34" charset="0"/>
              </a:rPr>
            </a:br>
            <a:r>
              <a:rPr lang="en-US" sz="1400">
                <a:effectLst>
                  <a:outerShdw blurRad="38100" dist="38100" dir="2700000" algn="tl">
                    <a:srgbClr val="000000"/>
                  </a:outerShdw>
                </a:effectLst>
                <a:latin typeface="Segoe" pitchFamily="34" charset="0"/>
              </a:rPr>
              <a:t>spam filtering</a:t>
            </a:r>
            <a:endParaRPr lang="en-US" sz="800">
              <a:effectLst>
                <a:outerShdw blurRad="38100" dist="38100" dir="2700000" algn="tl">
                  <a:srgbClr val="000000"/>
                </a:outerShdw>
              </a:effectLst>
              <a:latin typeface="Segoe" pitchFamily="34" charset="0"/>
            </a:endParaRPr>
          </a:p>
          <a:p>
            <a:pPr marL="230188" indent="-230188">
              <a:lnSpc>
                <a:spcPct val="90000"/>
              </a:lnSpc>
              <a:spcBef>
                <a:spcPct val="30000"/>
              </a:spcBef>
              <a:buClr>
                <a:srgbClr val="F4BE96"/>
              </a:buClr>
              <a:buFont typeface="Segoe" pitchFamily="34" charset="0"/>
              <a:buBlip>
                <a:blip r:embed="rId13"/>
              </a:buBlip>
              <a:tabLst>
                <a:tab pos="4287838" algn="l"/>
              </a:tabLst>
              <a:defRPr/>
            </a:pPr>
            <a:r>
              <a:rPr lang="en-US" sz="1400">
                <a:effectLst>
                  <a:outerShdw blurRad="38100" dist="38100" dir="2700000" algn="tl">
                    <a:srgbClr val="000000"/>
                  </a:outerShdw>
                </a:effectLst>
                <a:latin typeface="Segoe" pitchFamily="34" charset="0"/>
              </a:rPr>
              <a:t>E-mail queuing ensures mail is never lost</a:t>
            </a:r>
          </a:p>
        </p:txBody>
      </p:sp>
      <p:sp>
        <p:nvSpPr>
          <p:cNvPr id="148505" name="TextBox 148504"/>
          <p:cNvSpPr txBox="1">
            <a:spLocks noChangeArrowheads="1"/>
          </p:cNvSpPr>
          <p:nvPr/>
        </p:nvSpPr>
        <p:spPr bwMode="auto">
          <a:xfrm>
            <a:off x="2914650" y="2155825"/>
            <a:ext cx="895350" cy="274638"/>
          </a:xfrm>
          <a:prstGeom prst="rect">
            <a:avLst/>
          </a:prstGeom>
          <a:no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200">
                <a:effectLst>
                  <a:outerShdw blurRad="38100" dist="38100" dir="2700000" algn="tl">
                    <a:srgbClr val="000000"/>
                  </a:outerShdw>
                </a:effectLst>
                <a:latin typeface="Segoe" pitchFamily="34" charset="0"/>
              </a:rPr>
              <a:t>Internet</a:t>
            </a:r>
            <a:endParaRPr lang="en-US"/>
          </a:p>
        </p:txBody>
      </p:sp>
      <p:sp>
        <p:nvSpPr>
          <p:cNvPr id="148506" name="TextBox 148505"/>
          <p:cNvSpPr txBox="1">
            <a:spLocks noChangeArrowheads="1"/>
          </p:cNvSpPr>
          <p:nvPr/>
        </p:nvSpPr>
        <p:spPr bwMode="auto">
          <a:xfrm>
            <a:off x="3867150" y="2292350"/>
            <a:ext cx="895350" cy="396875"/>
          </a:xfrm>
          <a:prstGeom prst="rect">
            <a:avLst/>
          </a:prstGeom>
          <a:no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000">
                <a:effectLst>
                  <a:outerShdw blurRad="38100" dist="38100" dir="2700000" algn="tl">
                    <a:srgbClr val="000000"/>
                  </a:outerShdw>
                </a:effectLst>
                <a:latin typeface="Segoe" pitchFamily="34" charset="0"/>
              </a:rPr>
              <a:t>Directory</a:t>
            </a:r>
            <a:br>
              <a:rPr lang="en-US" sz="1000">
                <a:effectLst>
                  <a:outerShdw blurRad="38100" dist="38100" dir="2700000" algn="tl">
                    <a:srgbClr val="000000"/>
                  </a:outerShdw>
                </a:effectLst>
                <a:latin typeface="Segoe" pitchFamily="34" charset="0"/>
              </a:rPr>
            </a:br>
            <a:r>
              <a:rPr lang="en-US" sz="1000">
                <a:effectLst>
                  <a:outerShdw blurRad="38100" dist="38100" dir="2700000" algn="tl">
                    <a:srgbClr val="000000"/>
                  </a:outerShdw>
                </a:effectLst>
                <a:latin typeface="Segoe" pitchFamily="34" charset="0"/>
              </a:rPr>
              <a:t>Services</a:t>
            </a:r>
            <a:endParaRPr lang="en-US"/>
          </a:p>
        </p:txBody>
      </p:sp>
      <p:sp>
        <p:nvSpPr>
          <p:cNvPr id="148507" name="TextBox 148506"/>
          <p:cNvSpPr txBox="1">
            <a:spLocks noChangeArrowheads="1"/>
          </p:cNvSpPr>
          <p:nvPr/>
        </p:nvSpPr>
        <p:spPr bwMode="auto">
          <a:xfrm>
            <a:off x="4800600" y="2058988"/>
            <a:ext cx="895350" cy="396875"/>
          </a:xfrm>
          <a:prstGeom prst="rect">
            <a:avLst/>
          </a:prstGeom>
          <a:no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000">
                <a:effectLst>
                  <a:outerShdw blurRad="38100" dist="38100" dir="2700000" algn="tl">
                    <a:srgbClr val="000000"/>
                  </a:outerShdw>
                </a:effectLst>
                <a:latin typeface="Segoe" pitchFamily="34" charset="0"/>
              </a:rPr>
              <a:t>Spam</a:t>
            </a:r>
            <a:br>
              <a:rPr lang="en-US" sz="1000">
                <a:effectLst>
                  <a:outerShdw blurRad="38100" dist="38100" dir="2700000" algn="tl">
                    <a:srgbClr val="000000"/>
                  </a:outerShdw>
                </a:effectLst>
                <a:latin typeface="Segoe" pitchFamily="34" charset="0"/>
              </a:rPr>
            </a:br>
            <a:r>
              <a:rPr lang="en-US" sz="1000">
                <a:effectLst>
                  <a:outerShdw blurRad="38100" dist="38100" dir="2700000" algn="tl">
                    <a:srgbClr val="000000"/>
                  </a:outerShdw>
                </a:effectLst>
                <a:latin typeface="Segoe" pitchFamily="34" charset="0"/>
              </a:rPr>
              <a:t>Prevention</a:t>
            </a:r>
            <a:endParaRPr lang="en-US"/>
          </a:p>
        </p:txBody>
      </p:sp>
      <p:sp>
        <p:nvSpPr>
          <p:cNvPr id="148508" name="TextBox 148507"/>
          <p:cNvSpPr txBox="1">
            <a:spLocks noChangeArrowheads="1"/>
          </p:cNvSpPr>
          <p:nvPr/>
        </p:nvSpPr>
        <p:spPr bwMode="auto">
          <a:xfrm>
            <a:off x="2908300" y="3352800"/>
            <a:ext cx="895350" cy="458788"/>
          </a:xfrm>
          <a:prstGeom prst="rect">
            <a:avLst/>
          </a:prstGeom>
          <a:no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800">
                <a:effectLst>
                  <a:outerShdw blurRad="38100" dist="38100" dir="2700000" algn="tl">
                    <a:srgbClr val="000000"/>
                  </a:outerShdw>
                </a:effectLst>
                <a:latin typeface="Segoe" pitchFamily="34" charset="0"/>
              </a:rPr>
              <a:t>E-mail enters the global data center network</a:t>
            </a:r>
            <a:endParaRPr lang="en-US"/>
          </a:p>
        </p:txBody>
      </p:sp>
      <p:sp>
        <p:nvSpPr>
          <p:cNvPr id="148509" name="TextBox 148508"/>
          <p:cNvSpPr txBox="1">
            <a:spLocks noChangeArrowheads="1"/>
          </p:cNvSpPr>
          <p:nvPr/>
        </p:nvSpPr>
        <p:spPr bwMode="auto">
          <a:xfrm>
            <a:off x="3886200" y="2781300"/>
            <a:ext cx="895350" cy="846138"/>
          </a:xfrm>
          <a:prstGeom prst="rect">
            <a:avLst/>
          </a:prstGeom>
          <a:no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700">
                <a:effectLst>
                  <a:outerShdw blurRad="38100" dist="38100" dir="2700000" algn="tl">
                    <a:srgbClr val="000000"/>
                  </a:outerShdw>
                </a:effectLst>
                <a:latin typeface="Segoe" pitchFamily="34" charset="0"/>
              </a:rPr>
              <a:t>Connections from all senders are analyzed, connections from illegitimate senders are blocked</a:t>
            </a:r>
            <a:endParaRPr lang="en-US"/>
          </a:p>
        </p:txBody>
      </p:sp>
      <p:sp>
        <p:nvSpPr>
          <p:cNvPr id="148511" name="TextBox 148510"/>
          <p:cNvSpPr txBox="1">
            <a:spLocks noChangeArrowheads="1"/>
          </p:cNvSpPr>
          <p:nvPr/>
        </p:nvSpPr>
        <p:spPr bwMode="auto">
          <a:xfrm>
            <a:off x="5918200" y="1968500"/>
            <a:ext cx="1206500" cy="517525"/>
          </a:xfrm>
          <a:prstGeom prst="rect">
            <a:avLst/>
          </a:prstGeom>
          <a:no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700">
                <a:effectLst>
                  <a:outerShdw blurRad="38100" dist="38100" dir="2700000" algn="tl">
                    <a:srgbClr val="000000"/>
                  </a:outerShdw>
                </a:effectLst>
                <a:latin typeface="Segoe" pitchFamily="34" charset="0"/>
              </a:rPr>
              <a:t>Queued e-mail is delivered in a flow-controlled fashion when server is available</a:t>
            </a:r>
            <a:endParaRPr lang="en-US"/>
          </a:p>
        </p:txBody>
      </p:sp>
      <p:sp>
        <p:nvSpPr>
          <p:cNvPr id="148512" name="TextBox 148511"/>
          <p:cNvSpPr txBox="1">
            <a:spLocks noChangeArrowheads="1"/>
          </p:cNvSpPr>
          <p:nvPr/>
        </p:nvSpPr>
        <p:spPr bwMode="auto">
          <a:xfrm>
            <a:off x="5810250" y="3276600"/>
            <a:ext cx="804863" cy="623888"/>
          </a:xfrm>
          <a:prstGeom prst="rect">
            <a:avLst/>
          </a:prstGeom>
          <a:no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700">
                <a:effectLst>
                  <a:outerShdw blurRad="38100" dist="38100" dir="2700000" algn="tl">
                    <a:srgbClr val="000000"/>
                  </a:outerShdw>
                </a:effectLst>
                <a:latin typeface="Segoe" pitchFamily="34" charset="0"/>
              </a:rPr>
              <a:t>If server is unavailable,</a:t>
            </a:r>
            <a:br>
              <a:rPr lang="en-US" sz="700">
                <a:effectLst>
                  <a:outerShdw blurRad="38100" dist="38100" dir="2700000" algn="tl">
                    <a:srgbClr val="000000"/>
                  </a:outerShdw>
                </a:effectLst>
                <a:latin typeface="Segoe" pitchFamily="34" charset="0"/>
              </a:rPr>
            </a:br>
            <a:r>
              <a:rPr lang="en-US" sz="700">
                <a:effectLst>
                  <a:outerShdw blurRad="38100" dist="38100" dir="2700000" algn="tl">
                    <a:srgbClr val="000000"/>
                  </a:outerShdw>
                </a:effectLst>
                <a:latin typeface="Segoe" pitchFamily="34" charset="0"/>
              </a:rPr>
              <a:t>e-mail is queued up for five days</a:t>
            </a:r>
            <a:endParaRPr lang="en-US"/>
          </a:p>
        </p:txBody>
      </p:sp>
      <p:sp>
        <p:nvSpPr>
          <p:cNvPr id="148513" name="TextBox 148512"/>
          <p:cNvSpPr txBox="1">
            <a:spLocks noChangeArrowheads="1"/>
          </p:cNvSpPr>
          <p:nvPr/>
        </p:nvSpPr>
        <p:spPr bwMode="auto">
          <a:xfrm>
            <a:off x="4806950" y="3443288"/>
            <a:ext cx="900113" cy="411162"/>
          </a:xfrm>
          <a:prstGeom prst="rect">
            <a:avLst/>
          </a:prstGeom>
          <a:no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700">
                <a:effectLst>
                  <a:outerShdw blurRad="38100" dist="38100" dir="2700000" algn="tl">
                    <a:srgbClr val="000000"/>
                  </a:outerShdw>
                </a:effectLst>
                <a:latin typeface="Segoe" pitchFamily="34" charset="0"/>
              </a:rPr>
              <a:t>Look up e-mail filtering settings for domain</a:t>
            </a:r>
            <a:endParaRPr lang="en-US"/>
          </a:p>
        </p:txBody>
      </p:sp>
      <p:sp>
        <p:nvSpPr>
          <p:cNvPr id="148514" name="TextBox 148513"/>
          <p:cNvSpPr txBox="1">
            <a:spLocks noChangeArrowheads="1"/>
          </p:cNvSpPr>
          <p:nvPr/>
        </p:nvSpPr>
        <p:spPr bwMode="auto">
          <a:xfrm>
            <a:off x="6769100" y="3368675"/>
            <a:ext cx="804863" cy="304800"/>
          </a:xfrm>
          <a:prstGeom prst="rect">
            <a:avLst/>
          </a:prstGeom>
          <a:no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700">
                <a:effectLst>
                  <a:outerShdw blurRad="38100" dist="38100" dir="2700000" algn="tl">
                    <a:srgbClr val="000000"/>
                  </a:outerShdw>
                </a:effectLst>
                <a:latin typeface="Segoe" pitchFamily="34" charset="0"/>
              </a:rPr>
              <a:t>Is e-mail server available?</a:t>
            </a:r>
            <a:endParaRPr lang="en-US"/>
          </a:p>
        </p:txBody>
      </p:sp>
      <p:sp>
        <p:nvSpPr>
          <p:cNvPr id="148515" name="TextBox 148514"/>
          <p:cNvSpPr txBox="1">
            <a:spLocks noChangeArrowheads="1"/>
          </p:cNvSpPr>
          <p:nvPr/>
        </p:nvSpPr>
        <p:spPr bwMode="auto">
          <a:xfrm>
            <a:off x="7861300" y="4146550"/>
            <a:ext cx="804863" cy="517525"/>
          </a:xfrm>
          <a:prstGeom prst="rect">
            <a:avLst/>
          </a:prstGeom>
          <a:no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700">
                <a:effectLst>
                  <a:outerShdw blurRad="38100" dist="38100" dir="2700000" algn="tl">
                    <a:srgbClr val="000000"/>
                  </a:outerShdw>
                </a:effectLst>
                <a:latin typeface="Segoe" pitchFamily="34" charset="0"/>
              </a:rPr>
              <a:t>Clean e-mail is handed off to corporate</a:t>
            </a:r>
            <a:br>
              <a:rPr lang="en-US" sz="700">
                <a:effectLst>
                  <a:outerShdw blurRad="38100" dist="38100" dir="2700000" algn="tl">
                    <a:srgbClr val="000000"/>
                  </a:outerShdw>
                </a:effectLst>
                <a:latin typeface="Segoe" pitchFamily="34" charset="0"/>
              </a:rPr>
            </a:br>
            <a:r>
              <a:rPr lang="en-US" sz="700">
                <a:effectLst>
                  <a:outerShdw blurRad="38100" dist="38100" dir="2700000" algn="tl">
                    <a:srgbClr val="000000"/>
                  </a:outerShdw>
                </a:effectLst>
                <a:latin typeface="Segoe" pitchFamily="34" charset="0"/>
              </a:rPr>
              <a:t>e-mail servers</a:t>
            </a:r>
            <a:endParaRPr lang="en-US"/>
          </a:p>
        </p:txBody>
      </p:sp>
      <p:sp>
        <p:nvSpPr>
          <p:cNvPr id="148516" name="TextBox 148515"/>
          <p:cNvSpPr txBox="1">
            <a:spLocks noChangeArrowheads="1"/>
          </p:cNvSpPr>
          <p:nvPr/>
        </p:nvSpPr>
        <p:spPr bwMode="auto">
          <a:xfrm>
            <a:off x="7785100" y="2170113"/>
            <a:ext cx="895350" cy="396875"/>
          </a:xfrm>
          <a:prstGeom prst="rect">
            <a:avLst/>
          </a:prstGeom>
          <a:no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1000">
                <a:effectLst>
                  <a:outerShdw blurRad="38100" dist="38100" dir="2700000" algn="tl">
                    <a:srgbClr val="000000"/>
                  </a:outerShdw>
                </a:effectLst>
                <a:latin typeface="Segoe" pitchFamily="34" charset="0"/>
              </a:rPr>
              <a:t>Corporate Network</a:t>
            </a:r>
            <a:endParaRPr lang="en-US"/>
          </a:p>
        </p:txBody>
      </p:sp>
      <p:sp>
        <p:nvSpPr>
          <p:cNvPr id="148517" name="TextBox 148516"/>
          <p:cNvSpPr txBox="1">
            <a:spLocks noChangeArrowheads="1"/>
          </p:cNvSpPr>
          <p:nvPr/>
        </p:nvSpPr>
        <p:spPr bwMode="auto">
          <a:xfrm>
            <a:off x="6464300" y="3017838"/>
            <a:ext cx="1358900" cy="214312"/>
          </a:xfrm>
          <a:prstGeom prst="rect">
            <a:avLst/>
          </a:prstGeom>
          <a:no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800">
                <a:effectLst>
                  <a:outerShdw blurRad="38100" dist="38100" dir="2700000" algn="tl">
                    <a:srgbClr val="000000"/>
                  </a:outerShdw>
                </a:effectLst>
                <a:latin typeface="Segoe" pitchFamily="34" charset="0"/>
              </a:rPr>
              <a:t>No        Yes</a:t>
            </a:r>
            <a:endParaRPr lang="en-US"/>
          </a:p>
        </p:txBody>
      </p:sp>
      <p:sp>
        <p:nvSpPr>
          <p:cNvPr id="148518" name="TextBox 148517"/>
          <p:cNvSpPr txBox="1">
            <a:spLocks noChangeArrowheads="1"/>
          </p:cNvSpPr>
          <p:nvPr/>
        </p:nvSpPr>
        <p:spPr bwMode="auto">
          <a:xfrm>
            <a:off x="4787900" y="4076700"/>
            <a:ext cx="895350" cy="365125"/>
          </a:xfrm>
          <a:prstGeom prst="rect">
            <a:avLst/>
          </a:prstGeom>
          <a:no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900">
                <a:effectLst>
                  <a:outerShdw blurRad="38100" dist="38100" dir="2700000" algn="tl">
                    <a:srgbClr val="000000"/>
                  </a:outerShdw>
                </a:effectLst>
                <a:latin typeface="Segoe" pitchFamily="34" charset="0"/>
              </a:rPr>
              <a:t>Virus Scanning</a:t>
            </a:r>
            <a:endParaRPr lang="en-US"/>
          </a:p>
        </p:txBody>
      </p:sp>
      <p:sp>
        <p:nvSpPr>
          <p:cNvPr id="148519" name="TextBox 148518"/>
          <p:cNvSpPr txBox="1">
            <a:spLocks noChangeArrowheads="1"/>
          </p:cNvSpPr>
          <p:nvPr/>
        </p:nvSpPr>
        <p:spPr bwMode="auto">
          <a:xfrm>
            <a:off x="5778500" y="4076700"/>
            <a:ext cx="895350" cy="365125"/>
          </a:xfrm>
          <a:prstGeom prst="rect">
            <a:avLst/>
          </a:prstGeom>
          <a:no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900">
                <a:effectLst>
                  <a:outerShdw blurRad="38100" dist="38100" dir="2700000" algn="tl">
                    <a:srgbClr val="000000"/>
                  </a:outerShdw>
                </a:effectLst>
                <a:latin typeface="Segoe" pitchFamily="34" charset="0"/>
              </a:rPr>
              <a:t>Policy Enforcement</a:t>
            </a:r>
            <a:endParaRPr lang="en-US"/>
          </a:p>
        </p:txBody>
      </p:sp>
      <p:sp>
        <p:nvSpPr>
          <p:cNvPr id="148520" name="TextBox 148519"/>
          <p:cNvSpPr txBox="1">
            <a:spLocks noChangeArrowheads="1"/>
          </p:cNvSpPr>
          <p:nvPr/>
        </p:nvSpPr>
        <p:spPr bwMode="auto">
          <a:xfrm>
            <a:off x="6762750" y="4076700"/>
            <a:ext cx="895350" cy="365125"/>
          </a:xfrm>
          <a:prstGeom prst="rect">
            <a:avLst/>
          </a:prstGeom>
          <a:no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900">
                <a:effectLst>
                  <a:outerShdw blurRad="38100" dist="38100" dir="2700000" algn="tl">
                    <a:srgbClr val="000000"/>
                  </a:outerShdw>
                </a:effectLst>
                <a:latin typeface="Segoe" pitchFamily="34" charset="0"/>
              </a:rPr>
              <a:t>Spam Protection</a:t>
            </a:r>
            <a:endParaRPr lang="en-US"/>
          </a:p>
        </p:txBody>
      </p:sp>
      <p:sp>
        <p:nvSpPr>
          <p:cNvPr id="148524" name="TextBox 148523"/>
          <p:cNvSpPr txBox="1">
            <a:spLocks noChangeArrowheads="1"/>
          </p:cNvSpPr>
          <p:nvPr/>
        </p:nvSpPr>
        <p:spPr bwMode="auto">
          <a:xfrm>
            <a:off x="5822950" y="5937250"/>
            <a:ext cx="895350" cy="458788"/>
          </a:xfrm>
          <a:prstGeom prst="rect">
            <a:avLst/>
          </a:prstGeom>
          <a:no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800">
                <a:effectLst>
                  <a:outerShdw blurRad="38100" dist="38100" dir="2700000" algn="tl">
                    <a:srgbClr val="000000"/>
                  </a:outerShdw>
                </a:effectLst>
                <a:latin typeface="Segoe" pitchFamily="34" charset="0"/>
              </a:rPr>
              <a:t>Content and Policy Quarantine</a:t>
            </a:r>
            <a:endParaRPr lang="en-US"/>
          </a:p>
        </p:txBody>
      </p:sp>
      <p:sp>
        <p:nvSpPr>
          <p:cNvPr id="148525" name="TextBox 148524"/>
          <p:cNvSpPr txBox="1">
            <a:spLocks noChangeArrowheads="1"/>
          </p:cNvSpPr>
          <p:nvPr/>
        </p:nvSpPr>
        <p:spPr bwMode="auto">
          <a:xfrm>
            <a:off x="6781800" y="6000750"/>
            <a:ext cx="895350" cy="336550"/>
          </a:xfrm>
          <a:prstGeom prst="rect">
            <a:avLst/>
          </a:prstGeom>
          <a:no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800">
                <a:effectLst>
                  <a:outerShdw blurRad="38100" dist="38100" dir="2700000" algn="tl">
                    <a:srgbClr val="000000"/>
                  </a:outerShdw>
                </a:effectLst>
                <a:latin typeface="Segoe" pitchFamily="34" charset="0"/>
              </a:rPr>
              <a:t>Spam Quarantine</a:t>
            </a:r>
            <a:endParaRPr lang="en-US"/>
          </a:p>
        </p:txBody>
      </p:sp>
      <p:pic>
        <p:nvPicPr>
          <p:cNvPr id="28713" name="Rectangle 8232"/>
          <p:cNvPicPr>
            <a:picLocks noChangeAspect="1" noChangeArrowheads="1"/>
          </p:cNvPicPr>
          <p:nvPr/>
        </p:nvPicPr>
        <p:blipFill>
          <a:blip r:embed="rId14"/>
          <a:srcRect/>
          <a:stretch>
            <a:fillRect/>
          </a:stretch>
        </p:blipFill>
        <p:spPr bwMode="auto">
          <a:xfrm>
            <a:off x="2747963" y="2406650"/>
            <a:ext cx="1235075" cy="1000125"/>
          </a:xfrm>
          <a:prstGeom prst="rect">
            <a:avLst/>
          </a:prstGeom>
          <a:noFill/>
          <a:ln w="9525">
            <a:noFill/>
            <a:miter lim="800000"/>
            <a:headEnd/>
            <a:tailEnd/>
          </a:ln>
        </p:spPr>
      </p:pic>
      <p:pic>
        <p:nvPicPr>
          <p:cNvPr id="28714" name="Rectangle 8233"/>
          <p:cNvPicPr>
            <a:picLocks noChangeAspect="1" noChangeArrowheads="1"/>
          </p:cNvPicPr>
          <p:nvPr/>
        </p:nvPicPr>
        <p:blipFill>
          <a:blip r:embed="rId15"/>
          <a:srcRect/>
          <a:stretch>
            <a:fillRect/>
          </a:stretch>
        </p:blipFill>
        <p:spPr bwMode="auto">
          <a:xfrm>
            <a:off x="3095625" y="2578100"/>
            <a:ext cx="390525" cy="363538"/>
          </a:xfrm>
          <a:prstGeom prst="rect">
            <a:avLst/>
          </a:prstGeom>
          <a:noFill/>
          <a:ln w="9525">
            <a:noFill/>
            <a:miter lim="800000"/>
            <a:headEnd/>
            <a:tailEnd/>
          </a:ln>
        </p:spPr>
      </p:pic>
      <p:pic>
        <p:nvPicPr>
          <p:cNvPr id="28715" name="Rectangle 8234"/>
          <p:cNvPicPr>
            <a:picLocks noChangeAspect="1" noChangeArrowheads="1"/>
          </p:cNvPicPr>
          <p:nvPr/>
        </p:nvPicPr>
        <p:blipFill>
          <a:blip r:embed="rId16"/>
          <a:srcRect/>
          <a:stretch>
            <a:fillRect/>
          </a:stretch>
        </p:blipFill>
        <p:spPr bwMode="auto">
          <a:xfrm>
            <a:off x="3262313" y="2663825"/>
            <a:ext cx="473075" cy="439738"/>
          </a:xfrm>
          <a:prstGeom prst="rect">
            <a:avLst/>
          </a:prstGeom>
          <a:noFill/>
          <a:ln w="9525">
            <a:noFill/>
            <a:miter lim="800000"/>
            <a:headEnd/>
            <a:tailEnd/>
          </a:ln>
        </p:spPr>
      </p:pic>
      <p:pic>
        <p:nvPicPr>
          <p:cNvPr id="28716" name="Rectangle 8235"/>
          <p:cNvPicPr>
            <a:picLocks noChangeAspect="1" noChangeArrowheads="1"/>
          </p:cNvPicPr>
          <p:nvPr/>
        </p:nvPicPr>
        <p:blipFill>
          <a:blip r:embed="rId17"/>
          <a:srcRect/>
          <a:stretch>
            <a:fillRect/>
          </a:stretch>
        </p:blipFill>
        <p:spPr bwMode="auto">
          <a:xfrm>
            <a:off x="2987675" y="2857500"/>
            <a:ext cx="411163" cy="382588"/>
          </a:xfrm>
          <a:prstGeom prst="rect">
            <a:avLst/>
          </a:prstGeom>
          <a:noFill/>
          <a:ln w="9525">
            <a:noFill/>
            <a:miter lim="800000"/>
            <a:headEnd/>
            <a:tailEnd/>
          </a:ln>
        </p:spPr>
      </p:pic>
      <p:pic>
        <p:nvPicPr>
          <p:cNvPr id="28717" name="Rectangle 8236"/>
          <p:cNvPicPr>
            <a:picLocks noChangeAspect="1" noChangeArrowheads="1"/>
          </p:cNvPicPr>
          <p:nvPr/>
        </p:nvPicPr>
        <p:blipFill>
          <a:blip r:embed="rId18"/>
          <a:srcRect/>
          <a:stretch>
            <a:fillRect/>
          </a:stretch>
        </p:blipFill>
        <p:spPr bwMode="auto">
          <a:xfrm>
            <a:off x="6280150" y="2490788"/>
            <a:ext cx="476250" cy="415925"/>
          </a:xfrm>
          <a:prstGeom prst="rect">
            <a:avLst/>
          </a:prstGeom>
          <a:noFill/>
          <a:ln w="9525">
            <a:noFill/>
            <a:miter lim="800000"/>
            <a:headEnd/>
            <a:tailEnd/>
          </a:ln>
        </p:spPr>
      </p:pic>
      <p:pic>
        <p:nvPicPr>
          <p:cNvPr id="28718" name="Rectangle 8237"/>
          <p:cNvPicPr>
            <a:picLocks noChangeAspect="1" noChangeArrowheads="1"/>
          </p:cNvPicPr>
          <p:nvPr/>
        </p:nvPicPr>
        <p:blipFill>
          <a:blip r:embed="rId19">
            <a:lum bright="-42000" contrast="18000"/>
          </a:blip>
          <a:srcRect/>
          <a:stretch>
            <a:fillRect/>
          </a:stretch>
        </p:blipFill>
        <p:spPr bwMode="auto">
          <a:xfrm>
            <a:off x="3370263" y="4381500"/>
            <a:ext cx="873125" cy="873125"/>
          </a:xfrm>
          <a:prstGeom prst="rect">
            <a:avLst/>
          </a:prstGeom>
          <a:noFill/>
          <a:ln w="9525">
            <a:noFill/>
            <a:miter lim="800000"/>
            <a:headEnd/>
            <a:tailEnd/>
          </a:ln>
        </p:spPr>
      </p:pic>
      <p:grpSp>
        <p:nvGrpSpPr>
          <p:cNvPr id="2" name="Group 71"/>
          <p:cNvGrpSpPr>
            <a:grpSpLocks/>
          </p:cNvGrpSpPr>
          <p:nvPr/>
        </p:nvGrpSpPr>
        <p:grpSpPr bwMode="auto">
          <a:xfrm>
            <a:off x="3452813" y="4527550"/>
            <a:ext cx="650875" cy="549275"/>
            <a:chOff x="2179" y="2228"/>
            <a:chExt cx="429" cy="362"/>
          </a:xfrm>
        </p:grpSpPr>
        <p:pic>
          <p:nvPicPr>
            <p:cNvPr id="28745" name="Rectangle 8264"/>
            <p:cNvPicPr>
              <a:picLocks noChangeAspect="1" noChangeArrowheads="1"/>
            </p:cNvPicPr>
            <p:nvPr/>
          </p:nvPicPr>
          <p:blipFill>
            <a:blip r:embed="rId20"/>
            <a:srcRect/>
            <a:stretch>
              <a:fillRect/>
            </a:stretch>
          </p:blipFill>
          <p:spPr bwMode="auto">
            <a:xfrm>
              <a:off x="2271" y="2228"/>
              <a:ext cx="229" cy="213"/>
            </a:xfrm>
            <a:prstGeom prst="rect">
              <a:avLst/>
            </a:prstGeom>
            <a:noFill/>
            <a:ln w="9525">
              <a:noFill/>
              <a:miter lim="800000"/>
              <a:headEnd/>
              <a:tailEnd/>
            </a:ln>
          </p:spPr>
        </p:pic>
        <p:pic>
          <p:nvPicPr>
            <p:cNvPr id="28746" name="Rectangle 8265"/>
            <p:cNvPicPr>
              <a:picLocks noChangeAspect="1" noChangeArrowheads="1"/>
            </p:cNvPicPr>
            <p:nvPr/>
          </p:nvPicPr>
          <p:blipFill>
            <a:blip r:embed="rId20"/>
            <a:srcRect/>
            <a:stretch>
              <a:fillRect/>
            </a:stretch>
          </p:blipFill>
          <p:spPr bwMode="auto">
            <a:xfrm>
              <a:off x="2179" y="2324"/>
              <a:ext cx="229" cy="213"/>
            </a:xfrm>
            <a:prstGeom prst="rect">
              <a:avLst/>
            </a:prstGeom>
            <a:noFill/>
            <a:ln w="9525">
              <a:noFill/>
              <a:miter lim="800000"/>
              <a:headEnd/>
              <a:tailEnd/>
            </a:ln>
          </p:spPr>
        </p:pic>
        <p:pic>
          <p:nvPicPr>
            <p:cNvPr id="28747" name="Rectangle 8266"/>
            <p:cNvPicPr>
              <a:picLocks noChangeAspect="1" noChangeArrowheads="1"/>
            </p:cNvPicPr>
            <p:nvPr/>
          </p:nvPicPr>
          <p:blipFill>
            <a:blip r:embed="rId21"/>
            <a:srcRect/>
            <a:stretch>
              <a:fillRect/>
            </a:stretch>
          </p:blipFill>
          <p:spPr bwMode="auto">
            <a:xfrm>
              <a:off x="2343" y="2344"/>
              <a:ext cx="265" cy="246"/>
            </a:xfrm>
            <a:prstGeom prst="rect">
              <a:avLst/>
            </a:prstGeom>
            <a:noFill/>
            <a:ln w="9525">
              <a:noFill/>
              <a:miter lim="800000"/>
              <a:headEnd/>
              <a:tailEnd/>
            </a:ln>
          </p:spPr>
        </p:pic>
      </p:grpSp>
      <p:pic>
        <p:nvPicPr>
          <p:cNvPr id="28720" name="Rectangle 8239"/>
          <p:cNvPicPr>
            <a:picLocks noChangeAspect="1" noChangeArrowheads="1"/>
          </p:cNvPicPr>
          <p:nvPr/>
        </p:nvPicPr>
        <p:blipFill>
          <a:blip r:embed="rId22"/>
          <a:srcRect r="3206"/>
          <a:stretch>
            <a:fillRect/>
          </a:stretch>
        </p:blipFill>
        <p:spPr bwMode="auto">
          <a:xfrm>
            <a:off x="7808913" y="2693988"/>
            <a:ext cx="892175" cy="1497012"/>
          </a:xfrm>
          <a:prstGeom prst="rect">
            <a:avLst/>
          </a:prstGeom>
          <a:noFill/>
          <a:ln w="9525">
            <a:noFill/>
            <a:miter lim="800000"/>
            <a:headEnd/>
            <a:tailEnd/>
          </a:ln>
        </p:spPr>
      </p:pic>
      <p:sp>
        <p:nvSpPr>
          <p:cNvPr id="28721" name="Straight Connector 8240"/>
          <p:cNvSpPr>
            <a:spLocks noChangeShapeType="1"/>
          </p:cNvSpPr>
          <p:nvPr/>
        </p:nvSpPr>
        <p:spPr bwMode="auto">
          <a:xfrm flipV="1">
            <a:off x="7162800" y="3784600"/>
            <a:ext cx="0" cy="215900"/>
          </a:xfrm>
          <a:prstGeom prst="line">
            <a:avLst/>
          </a:prstGeom>
          <a:noFill/>
          <a:ln w="38100" algn="ctr">
            <a:solidFill>
              <a:schemeClr val="tx1"/>
            </a:solidFill>
            <a:round/>
            <a:headEnd/>
            <a:tailEnd type="stealth" w="med" len="med"/>
          </a:ln>
        </p:spPr>
        <p:txBody>
          <a:bodyPr/>
          <a:lstStyle/>
          <a:p>
            <a:endParaRPr lang="en-US"/>
          </a:p>
        </p:txBody>
      </p:sp>
      <p:sp>
        <p:nvSpPr>
          <p:cNvPr id="28722" name="Straight Connector 8241"/>
          <p:cNvSpPr>
            <a:spLocks noChangeShapeType="1"/>
          </p:cNvSpPr>
          <p:nvPr/>
        </p:nvSpPr>
        <p:spPr bwMode="auto">
          <a:xfrm flipV="1">
            <a:off x="7435850" y="2828925"/>
            <a:ext cx="298450" cy="427038"/>
          </a:xfrm>
          <a:prstGeom prst="line">
            <a:avLst/>
          </a:prstGeom>
          <a:noFill/>
          <a:ln w="38100" algn="ctr">
            <a:solidFill>
              <a:schemeClr val="tx1"/>
            </a:solidFill>
            <a:round/>
            <a:headEnd/>
            <a:tailEnd type="stealth" w="med" len="med"/>
          </a:ln>
        </p:spPr>
        <p:txBody>
          <a:bodyPr/>
          <a:lstStyle/>
          <a:p>
            <a:endParaRPr lang="en-US"/>
          </a:p>
        </p:txBody>
      </p:sp>
      <p:sp>
        <p:nvSpPr>
          <p:cNvPr id="28723" name="Straight Connector 8242"/>
          <p:cNvSpPr>
            <a:spLocks noChangeShapeType="1"/>
          </p:cNvSpPr>
          <p:nvPr/>
        </p:nvSpPr>
        <p:spPr bwMode="auto">
          <a:xfrm flipH="1" flipV="1">
            <a:off x="6629400" y="2911475"/>
            <a:ext cx="236538" cy="338138"/>
          </a:xfrm>
          <a:prstGeom prst="line">
            <a:avLst/>
          </a:prstGeom>
          <a:noFill/>
          <a:ln w="38100" algn="ctr">
            <a:solidFill>
              <a:schemeClr val="tx1"/>
            </a:solidFill>
            <a:round/>
            <a:headEnd/>
            <a:tailEnd type="stealth" w="med" len="med"/>
          </a:ln>
        </p:spPr>
        <p:txBody>
          <a:bodyPr/>
          <a:lstStyle/>
          <a:p>
            <a:endParaRPr lang="en-US"/>
          </a:p>
        </p:txBody>
      </p:sp>
      <p:sp>
        <p:nvSpPr>
          <p:cNvPr id="28724" name="Straight Connector 8243"/>
          <p:cNvSpPr>
            <a:spLocks noChangeShapeType="1"/>
          </p:cNvSpPr>
          <p:nvPr/>
        </p:nvSpPr>
        <p:spPr bwMode="auto">
          <a:xfrm flipH="1">
            <a:off x="4233863" y="3216275"/>
            <a:ext cx="615950" cy="1371600"/>
          </a:xfrm>
          <a:prstGeom prst="line">
            <a:avLst/>
          </a:prstGeom>
          <a:noFill/>
          <a:ln w="34925" cap="rnd" algn="ctr">
            <a:solidFill>
              <a:schemeClr val="tx1"/>
            </a:solidFill>
            <a:prstDash val="sysDot"/>
            <a:round/>
            <a:headEnd/>
            <a:tailEnd type="stealth" w="med" len="med"/>
          </a:ln>
        </p:spPr>
        <p:txBody>
          <a:bodyPr/>
          <a:lstStyle/>
          <a:p>
            <a:endParaRPr lang="en-US"/>
          </a:p>
        </p:txBody>
      </p:sp>
      <p:sp>
        <p:nvSpPr>
          <p:cNvPr id="28725" name="Straight Connector 8244"/>
          <p:cNvSpPr>
            <a:spLocks noChangeShapeType="1"/>
          </p:cNvSpPr>
          <p:nvPr/>
        </p:nvSpPr>
        <p:spPr bwMode="auto">
          <a:xfrm>
            <a:off x="6799263" y="2635250"/>
            <a:ext cx="946150" cy="0"/>
          </a:xfrm>
          <a:prstGeom prst="line">
            <a:avLst/>
          </a:prstGeom>
          <a:noFill/>
          <a:ln w="34925" cap="rnd" algn="ctr">
            <a:solidFill>
              <a:schemeClr val="tx1"/>
            </a:solidFill>
            <a:prstDash val="sysDot"/>
            <a:round/>
            <a:headEnd/>
            <a:tailEnd type="stealth" w="med" len="med"/>
          </a:ln>
        </p:spPr>
        <p:txBody>
          <a:bodyPr/>
          <a:lstStyle/>
          <a:p>
            <a:endParaRPr lang="en-US"/>
          </a:p>
        </p:txBody>
      </p:sp>
      <p:sp>
        <p:nvSpPr>
          <p:cNvPr id="28726" name="Rectangle 8245"/>
          <p:cNvSpPr>
            <a:spLocks noChangeArrowheads="1"/>
          </p:cNvSpPr>
          <p:nvPr/>
        </p:nvSpPr>
        <p:spPr bwMode="auto">
          <a:xfrm>
            <a:off x="4851400" y="2451100"/>
            <a:ext cx="806450" cy="260350"/>
          </a:xfrm>
          <a:prstGeom prst="rect">
            <a:avLst/>
          </a:prstGeom>
          <a:solidFill>
            <a:srgbClr val="00CCFF">
              <a:alpha val="39999"/>
            </a:srgbClr>
          </a:solidFill>
          <a:ln w="9525">
            <a:noFill/>
            <a:miter lim="800000"/>
            <a:headEnd/>
            <a:tailEnd/>
          </a:ln>
        </p:spPr>
        <p:txBody>
          <a:bodyPr wrap="none" anchor="ctr"/>
          <a:lstStyle/>
          <a:p>
            <a:endParaRPr lang="en-US">
              <a:solidFill>
                <a:srgbClr val="000000"/>
              </a:solidFill>
            </a:endParaRPr>
          </a:p>
        </p:txBody>
      </p:sp>
      <p:sp>
        <p:nvSpPr>
          <p:cNvPr id="28727" name="Rectangle 8246"/>
          <p:cNvSpPr>
            <a:spLocks noChangeArrowheads="1"/>
          </p:cNvSpPr>
          <p:nvPr/>
        </p:nvSpPr>
        <p:spPr bwMode="auto">
          <a:xfrm>
            <a:off x="4851400" y="2727325"/>
            <a:ext cx="806450" cy="241300"/>
          </a:xfrm>
          <a:prstGeom prst="rect">
            <a:avLst/>
          </a:prstGeom>
          <a:solidFill>
            <a:srgbClr val="00CCFF">
              <a:alpha val="39999"/>
            </a:srgbClr>
          </a:solidFill>
          <a:ln w="9525">
            <a:noFill/>
            <a:miter lim="800000"/>
            <a:headEnd/>
            <a:tailEnd/>
          </a:ln>
        </p:spPr>
        <p:txBody>
          <a:bodyPr wrap="none" anchor="ctr"/>
          <a:lstStyle/>
          <a:p>
            <a:endParaRPr lang="en-US">
              <a:solidFill>
                <a:srgbClr val="000000"/>
              </a:solidFill>
            </a:endParaRPr>
          </a:p>
        </p:txBody>
      </p:sp>
      <p:sp>
        <p:nvSpPr>
          <p:cNvPr id="28728" name="Rectangle 8247"/>
          <p:cNvSpPr>
            <a:spLocks noChangeArrowheads="1"/>
          </p:cNvSpPr>
          <p:nvPr/>
        </p:nvSpPr>
        <p:spPr bwMode="auto">
          <a:xfrm>
            <a:off x="4851400" y="2986088"/>
            <a:ext cx="806450" cy="165100"/>
          </a:xfrm>
          <a:prstGeom prst="rect">
            <a:avLst/>
          </a:prstGeom>
          <a:solidFill>
            <a:srgbClr val="00CCFF">
              <a:alpha val="39999"/>
            </a:srgbClr>
          </a:solidFill>
          <a:ln w="9525">
            <a:noFill/>
            <a:miter lim="800000"/>
            <a:headEnd/>
            <a:tailEnd/>
          </a:ln>
        </p:spPr>
        <p:txBody>
          <a:bodyPr wrap="none" anchor="ctr"/>
          <a:lstStyle/>
          <a:p>
            <a:endParaRPr lang="en-US">
              <a:solidFill>
                <a:srgbClr val="000000"/>
              </a:solidFill>
            </a:endParaRPr>
          </a:p>
        </p:txBody>
      </p:sp>
      <p:sp>
        <p:nvSpPr>
          <p:cNvPr id="28729" name="Rectangle 8248"/>
          <p:cNvSpPr>
            <a:spLocks noChangeArrowheads="1"/>
          </p:cNvSpPr>
          <p:nvPr/>
        </p:nvSpPr>
        <p:spPr bwMode="auto">
          <a:xfrm>
            <a:off x="4851400" y="4483100"/>
            <a:ext cx="787400" cy="152400"/>
          </a:xfrm>
          <a:prstGeom prst="rect">
            <a:avLst/>
          </a:prstGeom>
          <a:solidFill>
            <a:schemeClr val="tx1">
              <a:alpha val="20000"/>
            </a:schemeClr>
          </a:solidFill>
          <a:ln w="9525">
            <a:noFill/>
            <a:miter lim="800000"/>
            <a:headEnd/>
            <a:tailEnd/>
          </a:ln>
        </p:spPr>
        <p:txBody>
          <a:bodyPr wrap="none" anchor="ctr"/>
          <a:lstStyle/>
          <a:p>
            <a:endParaRPr lang="en-US">
              <a:solidFill>
                <a:srgbClr val="000000"/>
              </a:solidFill>
            </a:endParaRPr>
          </a:p>
        </p:txBody>
      </p:sp>
      <p:sp>
        <p:nvSpPr>
          <p:cNvPr id="148510" name="TextBox 148509"/>
          <p:cNvSpPr txBox="1">
            <a:spLocks noChangeArrowheads="1"/>
          </p:cNvSpPr>
          <p:nvPr/>
        </p:nvSpPr>
        <p:spPr bwMode="auto">
          <a:xfrm>
            <a:off x="4738688" y="2420938"/>
            <a:ext cx="1054100" cy="731837"/>
          </a:xfrm>
          <a:prstGeom prst="rect">
            <a:avLst/>
          </a:prstGeom>
          <a:no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700">
                <a:effectLst>
                  <a:outerShdw blurRad="38100" dist="38100" dir="2700000" algn="tl">
                    <a:srgbClr val="000000"/>
                  </a:outerShdw>
                </a:effectLst>
                <a:latin typeface="Segoe" pitchFamily="34" charset="0"/>
              </a:rPr>
              <a:t>Real time attack prevention (TRAP)</a:t>
            </a:r>
            <a:endParaRPr lang="en-US"/>
          </a:p>
          <a:p>
            <a:pPr algn="ctr">
              <a:spcBef>
                <a:spcPct val="50000"/>
              </a:spcBef>
              <a:defRPr/>
            </a:pPr>
            <a:r>
              <a:rPr lang="en-US" sz="700">
                <a:effectLst>
                  <a:outerShdw blurRad="38100" dist="38100" dir="2700000" algn="tl">
                    <a:srgbClr val="000000"/>
                  </a:outerShdw>
                </a:effectLst>
                <a:latin typeface="Segoe" pitchFamily="34" charset="0"/>
              </a:rPr>
              <a:t>IP-based authentication</a:t>
            </a:r>
          </a:p>
          <a:p>
            <a:pPr algn="ctr">
              <a:spcBef>
                <a:spcPct val="50000"/>
              </a:spcBef>
              <a:defRPr/>
            </a:pPr>
            <a:r>
              <a:rPr lang="en-US" sz="700">
                <a:effectLst>
                  <a:outerShdw blurRad="38100" dist="38100" dir="2700000" algn="tl">
                    <a:srgbClr val="000000"/>
                  </a:outerShdw>
                </a:effectLst>
                <a:latin typeface="Segoe" pitchFamily="34" charset="0"/>
              </a:rPr>
              <a:t>Reputation database</a:t>
            </a:r>
          </a:p>
        </p:txBody>
      </p:sp>
      <p:sp>
        <p:nvSpPr>
          <p:cNvPr id="28731" name="Rectangle 8250"/>
          <p:cNvSpPr>
            <a:spLocks noChangeArrowheads="1"/>
          </p:cNvSpPr>
          <p:nvPr/>
        </p:nvSpPr>
        <p:spPr bwMode="auto">
          <a:xfrm>
            <a:off x="5854700" y="4489450"/>
            <a:ext cx="755650" cy="241300"/>
          </a:xfrm>
          <a:prstGeom prst="rect">
            <a:avLst/>
          </a:prstGeom>
          <a:solidFill>
            <a:schemeClr val="tx1">
              <a:alpha val="20000"/>
            </a:schemeClr>
          </a:solidFill>
          <a:ln w="9525">
            <a:noFill/>
            <a:miter lim="800000"/>
            <a:headEnd/>
            <a:tailEnd/>
          </a:ln>
        </p:spPr>
        <p:txBody>
          <a:bodyPr wrap="none" anchor="ctr"/>
          <a:lstStyle/>
          <a:p>
            <a:endParaRPr lang="en-US">
              <a:solidFill>
                <a:srgbClr val="000000"/>
              </a:solidFill>
            </a:endParaRPr>
          </a:p>
        </p:txBody>
      </p:sp>
      <p:sp>
        <p:nvSpPr>
          <p:cNvPr id="28732" name="Rectangle 8251"/>
          <p:cNvSpPr>
            <a:spLocks noChangeArrowheads="1"/>
          </p:cNvSpPr>
          <p:nvPr/>
        </p:nvSpPr>
        <p:spPr bwMode="auto">
          <a:xfrm>
            <a:off x="6807200" y="5226050"/>
            <a:ext cx="800100" cy="146050"/>
          </a:xfrm>
          <a:prstGeom prst="rect">
            <a:avLst/>
          </a:prstGeom>
          <a:solidFill>
            <a:schemeClr val="tx1">
              <a:alpha val="20000"/>
            </a:schemeClr>
          </a:solidFill>
          <a:ln w="9525">
            <a:noFill/>
            <a:miter lim="800000"/>
            <a:headEnd/>
            <a:tailEnd/>
          </a:ln>
        </p:spPr>
        <p:txBody>
          <a:bodyPr wrap="none" anchor="ctr"/>
          <a:lstStyle/>
          <a:p>
            <a:endParaRPr lang="en-US">
              <a:solidFill>
                <a:srgbClr val="000000"/>
              </a:solidFill>
            </a:endParaRPr>
          </a:p>
        </p:txBody>
      </p:sp>
      <p:sp>
        <p:nvSpPr>
          <p:cNvPr id="28733" name="Rectangle 8252"/>
          <p:cNvSpPr>
            <a:spLocks noChangeArrowheads="1"/>
          </p:cNvSpPr>
          <p:nvPr/>
        </p:nvSpPr>
        <p:spPr bwMode="auto">
          <a:xfrm>
            <a:off x="4851400" y="4743450"/>
            <a:ext cx="787400" cy="152400"/>
          </a:xfrm>
          <a:prstGeom prst="rect">
            <a:avLst/>
          </a:prstGeom>
          <a:solidFill>
            <a:schemeClr val="tx1">
              <a:alpha val="20000"/>
            </a:schemeClr>
          </a:solidFill>
          <a:ln w="9525">
            <a:noFill/>
            <a:miter lim="800000"/>
            <a:headEnd/>
            <a:tailEnd/>
          </a:ln>
        </p:spPr>
        <p:txBody>
          <a:bodyPr wrap="none" anchor="ctr"/>
          <a:lstStyle/>
          <a:p>
            <a:endParaRPr lang="en-US">
              <a:solidFill>
                <a:srgbClr val="000000"/>
              </a:solidFill>
            </a:endParaRPr>
          </a:p>
        </p:txBody>
      </p:sp>
      <p:sp>
        <p:nvSpPr>
          <p:cNvPr id="28734" name="Rectangle 8253"/>
          <p:cNvSpPr>
            <a:spLocks noChangeArrowheads="1"/>
          </p:cNvSpPr>
          <p:nvPr/>
        </p:nvSpPr>
        <p:spPr bwMode="auto">
          <a:xfrm>
            <a:off x="4851400" y="5010150"/>
            <a:ext cx="787400" cy="152400"/>
          </a:xfrm>
          <a:prstGeom prst="rect">
            <a:avLst/>
          </a:prstGeom>
          <a:solidFill>
            <a:schemeClr val="tx1">
              <a:alpha val="20000"/>
            </a:schemeClr>
          </a:solidFill>
          <a:ln w="9525">
            <a:noFill/>
            <a:miter lim="800000"/>
            <a:headEnd/>
            <a:tailEnd/>
          </a:ln>
        </p:spPr>
        <p:txBody>
          <a:bodyPr wrap="none" anchor="ctr"/>
          <a:lstStyle/>
          <a:p>
            <a:endParaRPr lang="en-US">
              <a:solidFill>
                <a:srgbClr val="000000"/>
              </a:solidFill>
            </a:endParaRPr>
          </a:p>
        </p:txBody>
      </p:sp>
      <p:sp>
        <p:nvSpPr>
          <p:cNvPr id="28735" name="Rectangle 8254"/>
          <p:cNvSpPr>
            <a:spLocks noChangeArrowheads="1"/>
          </p:cNvSpPr>
          <p:nvPr/>
        </p:nvSpPr>
        <p:spPr bwMode="auto">
          <a:xfrm>
            <a:off x="5854700" y="4914900"/>
            <a:ext cx="755650" cy="457200"/>
          </a:xfrm>
          <a:prstGeom prst="rect">
            <a:avLst/>
          </a:prstGeom>
          <a:solidFill>
            <a:schemeClr val="tx1">
              <a:alpha val="20000"/>
            </a:schemeClr>
          </a:solidFill>
          <a:ln w="9525">
            <a:noFill/>
            <a:miter lim="800000"/>
            <a:headEnd/>
            <a:tailEnd/>
          </a:ln>
        </p:spPr>
        <p:txBody>
          <a:bodyPr wrap="none" anchor="ctr"/>
          <a:lstStyle/>
          <a:p>
            <a:endParaRPr lang="en-US">
              <a:solidFill>
                <a:srgbClr val="000000"/>
              </a:solidFill>
            </a:endParaRPr>
          </a:p>
        </p:txBody>
      </p:sp>
      <p:sp>
        <p:nvSpPr>
          <p:cNvPr id="28736" name="Rectangle 8255"/>
          <p:cNvSpPr>
            <a:spLocks noChangeArrowheads="1"/>
          </p:cNvSpPr>
          <p:nvPr/>
        </p:nvSpPr>
        <p:spPr bwMode="auto">
          <a:xfrm>
            <a:off x="6807200" y="4470400"/>
            <a:ext cx="800100" cy="374650"/>
          </a:xfrm>
          <a:prstGeom prst="rect">
            <a:avLst/>
          </a:prstGeom>
          <a:solidFill>
            <a:schemeClr val="tx1">
              <a:alpha val="20000"/>
            </a:schemeClr>
          </a:solidFill>
          <a:ln w="9525">
            <a:noFill/>
            <a:miter lim="800000"/>
            <a:headEnd/>
            <a:tailEnd/>
          </a:ln>
        </p:spPr>
        <p:txBody>
          <a:bodyPr wrap="none" anchor="ctr"/>
          <a:lstStyle/>
          <a:p>
            <a:endParaRPr lang="en-US">
              <a:solidFill>
                <a:srgbClr val="000000"/>
              </a:solidFill>
            </a:endParaRPr>
          </a:p>
        </p:txBody>
      </p:sp>
      <p:sp>
        <p:nvSpPr>
          <p:cNvPr id="28737" name="Rectangle 8256"/>
          <p:cNvSpPr>
            <a:spLocks noChangeArrowheads="1"/>
          </p:cNvSpPr>
          <p:nvPr/>
        </p:nvSpPr>
        <p:spPr bwMode="auto">
          <a:xfrm>
            <a:off x="6807200" y="4959350"/>
            <a:ext cx="800100" cy="146050"/>
          </a:xfrm>
          <a:prstGeom prst="rect">
            <a:avLst/>
          </a:prstGeom>
          <a:solidFill>
            <a:schemeClr val="tx1">
              <a:alpha val="20000"/>
            </a:schemeClr>
          </a:solidFill>
          <a:ln w="9525">
            <a:noFill/>
            <a:miter lim="800000"/>
            <a:headEnd/>
            <a:tailEnd/>
          </a:ln>
        </p:spPr>
        <p:txBody>
          <a:bodyPr wrap="none" anchor="ctr"/>
          <a:lstStyle/>
          <a:p>
            <a:endParaRPr lang="en-US">
              <a:solidFill>
                <a:srgbClr val="000000"/>
              </a:solidFill>
            </a:endParaRPr>
          </a:p>
        </p:txBody>
      </p:sp>
      <p:sp>
        <p:nvSpPr>
          <p:cNvPr id="148521" name="TextBox 148520"/>
          <p:cNvSpPr txBox="1">
            <a:spLocks noChangeArrowheads="1"/>
          </p:cNvSpPr>
          <p:nvPr/>
        </p:nvSpPr>
        <p:spPr bwMode="auto">
          <a:xfrm>
            <a:off x="4705350" y="4452938"/>
            <a:ext cx="1054100" cy="738187"/>
          </a:xfrm>
          <a:prstGeom prst="rect">
            <a:avLst/>
          </a:prstGeom>
          <a:no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700">
                <a:effectLst>
                  <a:outerShdw blurRad="38100" dist="38100" dir="2700000" algn="tl">
                    <a:srgbClr val="000000"/>
                  </a:outerShdw>
                </a:effectLst>
                <a:latin typeface="Segoe" pitchFamily="34" charset="0"/>
              </a:rPr>
              <a:t>Anti-virus Engine 1</a:t>
            </a:r>
            <a:br>
              <a:rPr lang="en-US" sz="700">
                <a:effectLst>
                  <a:outerShdw blurRad="38100" dist="38100" dir="2700000" algn="tl">
                    <a:srgbClr val="000000"/>
                  </a:outerShdw>
                </a:effectLst>
                <a:latin typeface="Segoe" pitchFamily="34" charset="0"/>
              </a:rPr>
            </a:br>
            <a:endParaRPr lang="en-US" sz="700">
              <a:effectLst>
                <a:outerShdw blurRad="38100" dist="38100" dir="2700000" algn="tl">
                  <a:srgbClr val="000000"/>
                </a:outerShdw>
              </a:effectLst>
              <a:latin typeface="Segoe" pitchFamily="34" charset="0"/>
            </a:endParaRPr>
          </a:p>
          <a:p>
            <a:pPr algn="ctr">
              <a:spcBef>
                <a:spcPct val="50000"/>
              </a:spcBef>
              <a:defRPr/>
            </a:pPr>
            <a:r>
              <a:rPr lang="en-US" sz="700">
                <a:effectLst>
                  <a:outerShdw blurRad="38100" dist="38100" dir="2700000" algn="tl">
                    <a:srgbClr val="000000"/>
                  </a:outerShdw>
                </a:effectLst>
                <a:latin typeface="Segoe" pitchFamily="34" charset="0"/>
              </a:rPr>
              <a:t>Anti-virus Engine 2</a:t>
            </a:r>
            <a:br>
              <a:rPr lang="en-US" sz="700">
                <a:effectLst>
                  <a:outerShdw blurRad="38100" dist="38100" dir="2700000" algn="tl">
                    <a:srgbClr val="000000"/>
                  </a:outerShdw>
                </a:effectLst>
                <a:latin typeface="Segoe" pitchFamily="34" charset="0"/>
              </a:rPr>
            </a:br>
            <a:endParaRPr lang="en-US" sz="700">
              <a:effectLst>
                <a:outerShdw blurRad="38100" dist="38100" dir="2700000" algn="tl">
                  <a:srgbClr val="000000"/>
                </a:outerShdw>
              </a:effectLst>
              <a:latin typeface="Segoe" pitchFamily="34" charset="0"/>
            </a:endParaRPr>
          </a:p>
          <a:p>
            <a:pPr algn="ctr">
              <a:spcBef>
                <a:spcPct val="50000"/>
              </a:spcBef>
              <a:defRPr/>
            </a:pPr>
            <a:r>
              <a:rPr lang="en-US" sz="700">
                <a:effectLst>
                  <a:outerShdw blurRad="38100" dist="38100" dir="2700000" algn="tl">
                    <a:srgbClr val="000000"/>
                  </a:outerShdw>
                </a:effectLst>
                <a:latin typeface="Segoe" pitchFamily="34" charset="0"/>
              </a:rPr>
              <a:t>Anti-virus Engine 3</a:t>
            </a:r>
          </a:p>
        </p:txBody>
      </p:sp>
      <p:sp>
        <p:nvSpPr>
          <p:cNvPr id="148522" name="TextBox 148521"/>
          <p:cNvSpPr txBox="1">
            <a:spLocks noChangeArrowheads="1"/>
          </p:cNvSpPr>
          <p:nvPr/>
        </p:nvSpPr>
        <p:spPr bwMode="auto">
          <a:xfrm>
            <a:off x="5810250" y="4452938"/>
            <a:ext cx="863600" cy="944562"/>
          </a:xfrm>
          <a:prstGeom prst="rect">
            <a:avLst/>
          </a:prstGeom>
          <a:no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700">
                <a:effectLst>
                  <a:outerShdw blurRad="38100" dist="38100" dir="2700000" algn="tl">
                    <a:srgbClr val="000000"/>
                  </a:outerShdw>
                </a:effectLst>
                <a:latin typeface="Segoe" pitchFamily="34" charset="0"/>
              </a:rPr>
              <a:t>Custom Policy Rules</a:t>
            </a:r>
            <a:endParaRPr lang="en-US"/>
          </a:p>
          <a:p>
            <a:pPr algn="ctr">
              <a:spcBef>
                <a:spcPct val="50000"/>
              </a:spcBef>
              <a:defRPr/>
            </a:pPr>
            <a:endParaRPr lang="en-US" sz="700">
              <a:effectLst>
                <a:outerShdw blurRad="38100" dist="38100" dir="2700000" algn="tl">
                  <a:srgbClr val="000000"/>
                </a:outerShdw>
              </a:effectLst>
              <a:latin typeface="Segoe" pitchFamily="34" charset="0"/>
            </a:endParaRPr>
          </a:p>
          <a:p>
            <a:pPr algn="ctr">
              <a:spcBef>
                <a:spcPct val="50000"/>
              </a:spcBef>
              <a:defRPr/>
            </a:pPr>
            <a:r>
              <a:rPr lang="en-US" sz="700">
                <a:effectLst>
                  <a:outerShdw blurRad="38100" dist="38100" dir="2700000" algn="tl">
                    <a:srgbClr val="000000"/>
                  </a:outerShdw>
                </a:effectLst>
                <a:latin typeface="Segoe" pitchFamily="34" charset="0"/>
              </a:rPr>
              <a:t>Attachment and message attribute management</a:t>
            </a:r>
          </a:p>
        </p:txBody>
      </p:sp>
      <p:sp>
        <p:nvSpPr>
          <p:cNvPr id="148523" name="TextBox 148522"/>
          <p:cNvSpPr txBox="1">
            <a:spLocks noChangeArrowheads="1"/>
          </p:cNvSpPr>
          <p:nvPr/>
        </p:nvSpPr>
        <p:spPr bwMode="auto">
          <a:xfrm>
            <a:off x="6731000" y="4452938"/>
            <a:ext cx="965200" cy="900112"/>
          </a:xfrm>
          <a:prstGeom prst="rect">
            <a:avLst/>
          </a:prstGeom>
          <a:noFill/>
          <a:ln w="9525" cap="flat" cmpd="sng" algn="ctr">
            <a:noFill/>
            <a:prstDash val="solid"/>
            <a:miter lim="800000"/>
            <a:headEnd type="none" w="med" len="med"/>
            <a:tailEnd type="none" w="med" len="med"/>
          </a:ln>
          <a:effectLst/>
        </p:spPr>
        <p:txBody>
          <a:bodyPr>
            <a:spAutoFit/>
          </a:bodyPr>
          <a:lstStyle/>
          <a:p>
            <a:pPr algn="ctr">
              <a:spcBef>
                <a:spcPct val="50000"/>
              </a:spcBef>
              <a:defRPr/>
            </a:pPr>
            <a:r>
              <a:rPr lang="en-US" sz="700">
                <a:effectLst>
                  <a:outerShdw blurRad="38100" dist="38100" dir="2700000" algn="tl">
                    <a:srgbClr val="000000"/>
                  </a:outerShdw>
                </a:effectLst>
                <a:latin typeface="Segoe" pitchFamily="34" charset="0"/>
              </a:rPr>
              <a:t>Custom Spam Filter management (CSFM)</a:t>
            </a:r>
            <a:br>
              <a:rPr lang="en-US" sz="700">
                <a:effectLst>
                  <a:outerShdw blurRad="38100" dist="38100" dir="2700000" algn="tl">
                    <a:srgbClr val="000000"/>
                  </a:outerShdw>
                </a:effectLst>
                <a:latin typeface="Segoe" pitchFamily="34" charset="0"/>
              </a:rPr>
            </a:br>
            <a:r>
              <a:rPr lang="en-US" sz="700">
                <a:effectLst>
                  <a:outerShdw blurRad="38100" dist="38100" dir="2700000" algn="tl">
                    <a:srgbClr val="000000"/>
                  </a:outerShdw>
                </a:effectLst>
                <a:latin typeface="Segoe" pitchFamily="34" charset="0"/>
              </a:rPr>
              <a:t>Fingerprint Engine</a:t>
            </a:r>
            <a:br>
              <a:rPr lang="en-US" sz="700">
                <a:effectLst>
                  <a:outerShdw blurRad="38100" dist="38100" dir="2700000" algn="tl">
                    <a:srgbClr val="000000"/>
                  </a:outerShdw>
                </a:effectLst>
                <a:latin typeface="Segoe" pitchFamily="34" charset="0"/>
              </a:rPr>
            </a:br>
            <a:endParaRPr lang="en-US" sz="700">
              <a:effectLst>
                <a:outerShdw blurRad="38100" dist="38100" dir="2700000" algn="tl">
                  <a:srgbClr val="000000"/>
                </a:outerShdw>
              </a:effectLst>
              <a:latin typeface="Segoe" pitchFamily="34" charset="0"/>
            </a:endParaRPr>
          </a:p>
          <a:p>
            <a:pPr algn="ctr">
              <a:spcBef>
                <a:spcPct val="50000"/>
              </a:spcBef>
              <a:defRPr/>
            </a:pPr>
            <a:r>
              <a:rPr lang="en-US" sz="700">
                <a:effectLst>
                  <a:outerShdw blurRad="38100" dist="38100" dir="2700000" algn="tl">
                    <a:srgbClr val="000000"/>
                  </a:outerShdw>
                </a:effectLst>
                <a:latin typeface="Segoe" pitchFamily="34" charset="0"/>
              </a:rPr>
              <a:t>Rules Based Scoring</a:t>
            </a:r>
          </a:p>
        </p:txBody>
      </p:sp>
      <p:sp>
        <p:nvSpPr>
          <p:cNvPr id="28741" name="Rectangle 8260"/>
          <p:cNvSpPr>
            <a:spLocks noChangeArrowheads="1"/>
          </p:cNvSpPr>
          <p:nvPr/>
        </p:nvSpPr>
        <p:spPr bwMode="auto">
          <a:xfrm>
            <a:off x="3222625" y="2687638"/>
            <a:ext cx="492125" cy="228600"/>
          </a:xfrm>
          <a:prstGeom prst="rect">
            <a:avLst/>
          </a:prstGeom>
          <a:noFill/>
          <a:ln w="9525">
            <a:noFill/>
            <a:miter lim="800000"/>
            <a:headEnd/>
            <a:tailEnd/>
          </a:ln>
        </p:spPr>
        <p:txBody>
          <a:bodyPr wrap="none">
            <a:spAutoFit/>
          </a:bodyPr>
          <a:lstStyle/>
          <a:p>
            <a:r>
              <a:rPr lang="en-US" sz="900">
                <a:solidFill>
                  <a:schemeClr val="bg2"/>
                </a:solidFill>
                <a:latin typeface="Segoe Semibold" pitchFamily="34" charset="0"/>
              </a:rPr>
              <a:t>SPAM</a:t>
            </a:r>
          </a:p>
        </p:txBody>
      </p:sp>
      <p:pic>
        <p:nvPicPr>
          <p:cNvPr id="28742" name="Rectangle 8261"/>
          <p:cNvPicPr>
            <a:picLocks noChangeAspect="1" noChangeArrowheads="1"/>
          </p:cNvPicPr>
          <p:nvPr/>
        </p:nvPicPr>
        <p:blipFill>
          <a:blip r:embed="rId23"/>
          <a:srcRect t="-15854"/>
          <a:stretch>
            <a:fillRect/>
          </a:stretch>
        </p:blipFill>
        <p:spPr bwMode="invGray">
          <a:xfrm>
            <a:off x="384175" y="893763"/>
            <a:ext cx="7807325" cy="606425"/>
          </a:xfrm>
          <a:prstGeom prst="rect">
            <a:avLst/>
          </a:prstGeom>
          <a:noFill/>
          <a:ln w="9525">
            <a:noFill/>
            <a:miter lim="800000"/>
            <a:headEnd/>
            <a:tailEnd/>
          </a:ln>
        </p:spPr>
      </p:pic>
      <p:pic>
        <p:nvPicPr>
          <p:cNvPr id="28743" name="Rectangle 8262"/>
          <p:cNvPicPr>
            <a:picLocks noChangeAspect="1" noChangeArrowheads="1"/>
          </p:cNvPicPr>
          <p:nvPr/>
        </p:nvPicPr>
        <p:blipFill>
          <a:blip r:embed="rId24"/>
          <a:srcRect/>
          <a:stretch>
            <a:fillRect/>
          </a:stretch>
        </p:blipFill>
        <p:spPr bwMode="invGray">
          <a:xfrm>
            <a:off x="417513" y="1408113"/>
            <a:ext cx="4159250" cy="520700"/>
          </a:xfrm>
          <a:prstGeom prst="rect">
            <a:avLst/>
          </a:prstGeom>
          <a:noFill/>
          <a:ln w="9525">
            <a:noFill/>
            <a:miter lim="800000"/>
            <a:headEnd/>
            <a:tailEnd/>
          </a:ln>
        </p:spPr>
      </p:pic>
      <p:pic>
        <p:nvPicPr>
          <p:cNvPr id="28744" name="Rectangle 8263"/>
          <p:cNvPicPr>
            <a:picLocks noChangeAspect="1" noChangeArrowheads="1"/>
          </p:cNvPicPr>
          <p:nvPr/>
        </p:nvPicPr>
        <p:blipFill>
          <a:blip r:embed="rId25"/>
          <a:srcRect/>
          <a:stretch>
            <a:fillRect/>
          </a:stretch>
        </p:blipFill>
        <p:spPr bwMode="invGray">
          <a:xfrm>
            <a:off x="384175" y="276225"/>
            <a:ext cx="6777038" cy="749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1"/>
          <p:cNvGrpSpPr>
            <a:grpSpLocks/>
          </p:cNvGrpSpPr>
          <p:nvPr/>
        </p:nvGrpSpPr>
        <p:grpSpPr bwMode="auto">
          <a:xfrm>
            <a:off x="3282950" y="3929063"/>
            <a:ext cx="2625725" cy="2928937"/>
            <a:chOff x="2068" y="2475"/>
            <a:chExt cx="1654" cy="1845"/>
          </a:xfrm>
        </p:grpSpPr>
        <p:pic>
          <p:nvPicPr>
            <p:cNvPr id="29722" name="Rectangle 4112"/>
            <p:cNvPicPr>
              <a:picLocks noChangeAspect="1" noChangeArrowheads="1"/>
            </p:cNvPicPr>
            <p:nvPr/>
          </p:nvPicPr>
          <p:blipFill>
            <a:blip r:embed="rId3"/>
            <a:srcRect/>
            <a:stretch>
              <a:fillRect/>
            </a:stretch>
          </p:blipFill>
          <p:spPr bwMode="auto">
            <a:xfrm>
              <a:off x="2068" y="2475"/>
              <a:ext cx="1654" cy="1845"/>
            </a:xfrm>
            <a:prstGeom prst="rect">
              <a:avLst/>
            </a:prstGeom>
            <a:noFill/>
            <a:ln w="9525">
              <a:noFill/>
              <a:miter lim="800000"/>
              <a:headEnd/>
              <a:tailEnd/>
            </a:ln>
          </p:spPr>
        </p:pic>
        <p:sp>
          <p:nvSpPr>
            <p:cNvPr id="29723" name="AutoShape 8"/>
            <p:cNvSpPr>
              <a:spLocks noChangeArrowheads="1"/>
            </p:cNvSpPr>
            <p:nvPr/>
          </p:nvSpPr>
          <p:spPr bwMode="auto">
            <a:xfrm>
              <a:off x="2224" y="2626"/>
              <a:ext cx="1392" cy="1520"/>
            </a:xfrm>
            <a:prstGeom prst="roundRect">
              <a:avLst>
                <a:gd name="adj" fmla="val 6481"/>
              </a:avLst>
            </a:prstGeom>
            <a:noFill/>
            <a:ln w="9525">
              <a:noFill/>
              <a:round/>
              <a:headEnd/>
              <a:tailEnd/>
            </a:ln>
          </p:spPr>
          <p:txBody>
            <a:bodyPr anchor="ctr"/>
            <a:lstStyle/>
            <a:p>
              <a:pPr algn="ctr">
                <a:spcBef>
                  <a:spcPct val="50000"/>
                </a:spcBef>
              </a:pPr>
              <a:r>
                <a:rPr lang="en-US"/>
                <a:t>Streamline your network</a:t>
              </a:r>
            </a:p>
            <a:p>
              <a:pPr algn="ctr">
                <a:spcBef>
                  <a:spcPct val="50000"/>
                </a:spcBef>
              </a:pPr>
              <a:r>
                <a:rPr lang="en-US"/>
                <a:t>Deploying edge security gateways in branch offices and leveraging cache capabilities</a:t>
              </a:r>
            </a:p>
          </p:txBody>
        </p:sp>
      </p:grpSp>
      <p:grpSp>
        <p:nvGrpSpPr>
          <p:cNvPr id="5" name="Group 22"/>
          <p:cNvGrpSpPr>
            <a:grpSpLocks/>
          </p:cNvGrpSpPr>
          <p:nvPr/>
        </p:nvGrpSpPr>
        <p:grpSpPr bwMode="auto">
          <a:xfrm>
            <a:off x="6229350" y="3929063"/>
            <a:ext cx="2625725" cy="2928937"/>
            <a:chOff x="3924" y="2475"/>
            <a:chExt cx="1654" cy="1845"/>
          </a:xfrm>
        </p:grpSpPr>
        <p:pic>
          <p:nvPicPr>
            <p:cNvPr id="29720" name="Rectangle 4112"/>
            <p:cNvPicPr>
              <a:picLocks noChangeAspect="1" noChangeArrowheads="1"/>
            </p:cNvPicPr>
            <p:nvPr/>
          </p:nvPicPr>
          <p:blipFill>
            <a:blip r:embed="rId3"/>
            <a:srcRect/>
            <a:stretch>
              <a:fillRect/>
            </a:stretch>
          </p:blipFill>
          <p:spPr bwMode="auto">
            <a:xfrm>
              <a:off x="3924" y="2475"/>
              <a:ext cx="1654" cy="1845"/>
            </a:xfrm>
            <a:prstGeom prst="rect">
              <a:avLst/>
            </a:prstGeom>
            <a:noFill/>
            <a:ln w="9525">
              <a:noFill/>
              <a:miter lim="800000"/>
              <a:headEnd/>
              <a:tailEnd/>
            </a:ln>
          </p:spPr>
        </p:pic>
        <p:sp>
          <p:nvSpPr>
            <p:cNvPr id="29721" name="AutoShape 9"/>
            <p:cNvSpPr>
              <a:spLocks noChangeArrowheads="1"/>
            </p:cNvSpPr>
            <p:nvPr/>
          </p:nvSpPr>
          <p:spPr bwMode="auto">
            <a:xfrm>
              <a:off x="4039" y="2638"/>
              <a:ext cx="1474" cy="1520"/>
            </a:xfrm>
            <a:prstGeom prst="roundRect">
              <a:avLst>
                <a:gd name="adj" fmla="val 6481"/>
              </a:avLst>
            </a:prstGeom>
            <a:noFill/>
            <a:ln w="9525">
              <a:noFill/>
              <a:round/>
              <a:headEnd/>
              <a:tailEnd/>
            </a:ln>
          </p:spPr>
          <p:txBody>
            <a:bodyPr anchor="ctr"/>
            <a:lstStyle/>
            <a:p>
              <a:pPr algn="ctr">
                <a:spcBef>
                  <a:spcPct val="50000"/>
                </a:spcBef>
              </a:pPr>
              <a:r>
                <a:rPr lang="en-US"/>
                <a:t>Safeguard your IT environment</a:t>
              </a:r>
            </a:p>
            <a:p>
              <a:pPr algn="ctr">
                <a:spcBef>
                  <a:spcPct val="50000"/>
                </a:spcBef>
              </a:pPr>
              <a:r>
                <a:rPr lang="en-US"/>
                <a:t>Protecting your environment from internal users accessing unwanted or harmful content on the Internet</a:t>
              </a:r>
            </a:p>
          </p:txBody>
        </p:sp>
      </p:grpSp>
      <p:pic>
        <p:nvPicPr>
          <p:cNvPr id="29701" name="Picture 10" descr="ISAS 2006 log rev"/>
          <p:cNvPicPr>
            <a:picLocks noChangeAspect="1" noChangeArrowheads="1"/>
          </p:cNvPicPr>
          <p:nvPr/>
        </p:nvPicPr>
        <p:blipFill>
          <a:blip r:embed="rId4"/>
          <a:srcRect/>
          <a:stretch>
            <a:fillRect/>
          </a:stretch>
        </p:blipFill>
        <p:spPr bwMode="auto">
          <a:xfrm>
            <a:off x="166688" y="215900"/>
            <a:ext cx="4002087" cy="814388"/>
          </a:xfrm>
          <a:prstGeom prst="rect">
            <a:avLst/>
          </a:prstGeom>
          <a:noFill/>
          <a:ln w="9525">
            <a:noFill/>
            <a:miter lim="800000"/>
            <a:headEnd/>
            <a:tailEnd/>
          </a:ln>
        </p:spPr>
      </p:pic>
      <p:grpSp>
        <p:nvGrpSpPr>
          <p:cNvPr id="6" name="Group 11"/>
          <p:cNvGrpSpPr>
            <a:grpSpLocks/>
          </p:cNvGrpSpPr>
          <p:nvPr/>
        </p:nvGrpSpPr>
        <p:grpSpPr bwMode="auto">
          <a:xfrm>
            <a:off x="231775" y="1025525"/>
            <a:ext cx="8912225" cy="1439863"/>
            <a:chOff x="0" y="1425"/>
            <a:chExt cx="5760" cy="674"/>
          </a:xfrm>
        </p:grpSpPr>
        <p:sp>
          <p:nvSpPr>
            <p:cNvPr id="1676300" name="Rectangle 12"/>
            <p:cNvSpPr>
              <a:spLocks noChangeArrowheads="1"/>
            </p:cNvSpPr>
            <p:nvPr/>
          </p:nvSpPr>
          <p:spPr bwMode="auto">
            <a:xfrm>
              <a:off x="58" y="1464"/>
              <a:ext cx="5702" cy="591"/>
            </a:xfrm>
            <a:prstGeom prst="rect">
              <a:avLst/>
            </a:prstGeom>
            <a:gradFill rotWithShape="0">
              <a:gsLst>
                <a:gs pos="0">
                  <a:srgbClr val="3366FF">
                    <a:alpha val="0"/>
                  </a:srgbClr>
                </a:gs>
                <a:gs pos="50000">
                  <a:srgbClr val="3366FF">
                    <a:gamma/>
                    <a:shade val="56078"/>
                    <a:invGamma/>
                    <a:alpha val="59000"/>
                  </a:srgbClr>
                </a:gs>
                <a:gs pos="100000">
                  <a:srgbClr val="3366FF">
                    <a:alpha val="0"/>
                  </a:srgbClr>
                </a:gs>
              </a:gsLst>
              <a:lin ang="0" scaled="1"/>
            </a:gradFill>
            <a:ln w="12700" algn="ctr">
              <a:noFill/>
              <a:miter lim="800000"/>
              <a:headEnd/>
              <a:tailEnd/>
            </a:ln>
            <a:effectLst/>
          </p:spPr>
          <p:txBody>
            <a:bodyPr wrap="none" anchor="ctr"/>
            <a:lstStyle/>
            <a:p>
              <a:pPr>
                <a:defRPr/>
              </a:pPr>
              <a:endParaRPr lang="en-US"/>
            </a:p>
          </p:txBody>
        </p:sp>
        <p:pic>
          <p:nvPicPr>
            <p:cNvPr id="29719" name="Picture 13" descr="Metallic edge Clear Bars 2 faded edge"/>
            <p:cNvPicPr>
              <a:picLocks noChangeAspect="1" noChangeArrowheads="1"/>
            </p:cNvPicPr>
            <p:nvPr/>
          </p:nvPicPr>
          <p:blipFill>
            <a:blip r:embed="rId5"/>
            <a:srcRect/>
            <a:stretch>
              <a:fillRect/>
            </a:stretch>
          </p:blipFill>
          <p:spPr bwMode="auto">
            <a:xfrm>
              <a:off x="0" y="1425"/>
              <a:ext cx="5760" cy="674"/>
            </a:xfrm>
            <a:prstGeom prst="rect">
              <a:avLst/>
            </a:prstGeom>
            <a:noFill/>
            <a:ln w="9525">
              <a:noFill/>
              <a:miter lim="800000"/>
              <a:headEnd/>
              <a:tailEnd/>
            </a:ln>
          </p:spPr>
        </p:pic>
      </p:grpSp>
      <p:sp>
        <p:nvSpPr>
          <p:cNvPr id="1676302" name="Text Box 14"/>
          <p:cNvSpPr txBox="1">
            <a:spLocks noChangeArrowheads="1"/>
          </p:cNvSpPr>
          <p:nvPr/>
        </p:nvSpPr>
        <p:spPr bwMode="auto">
          <a:xfrm>
            <a:off x="528638" y="1250950"/>
            <a:ext cx="8069262" cy="1006475"/>
          </a:xfrm>
          <a:prstGeom prst="rect">
            <a:avLst/>
          </a:prstGeom>
          <a:noFill/>
          <a:ln w="12700">
            <a:noFill/>
            <a:miter lim="800000"/>
            <a:headEnd/>
            <a:tailEnd/>
          </a:ln>
        </p:spPr>
        <p:txBody>
          <a:bodyPr>
            <a:spAutoFit/>
          </a:bodyPr>
          <a:lstStyle/>
          <a:p>
            <a:r>
              <a:rPr lang="en-US" sz="2000"/>
              <a:t>An integrated edge security gateway that helps protect your IT environment from Internet-based threats while providing your users fast and secure remote access to applications and data.</a:t>
            </a:r>
          </a:p>
        </p:txBody>
      </p:sp>
      <p:grpSp>
        <p:nvGrpSpPr>
          <p:cNvPr id="7" name="Group 23"/>
          <p:cNvGrpSpPr>
            <a:grpSpLocks/>
          </p:cNvGrpSpPr>
          <p:nvPr/>
        </p:nvGrpSpPr>
        <p:grpSpPr bwMode="auto">
          <a:xfrm>
            <a:off x="209550" y="2730500"/>
            <a:ext cx="2916238" cy="1282700"/>
            <a:chOff x="132" y="1720"/>
            <a:chExt cx="1837" cy="808"/>
          </a:xfrm>
        </p:grpSpPr>
        <p:pic>
          <p:nvPicPr>
            <p:cNvPr id="29714" name="Rectangle 4114"/>
            <p:cNvPicPr>
              <a:picLocks noChangeAspect="1" noChangeArrowheads="1"/>
            </p:cNvPicPr>
            <p:nvPr/>
          </p:nvPicPr>
          <p:blipFill>
            <a:blip r:embed="rId6"/>
            <a:srcRect/>
            <a:stretch>
              <a:fillRect/>
            </a:stretch>
          </p:blipFill>
          <p:spPr bwMode="auto">
            <a:xfrm>
              <a:off x="192" y="1720"/>
              <a:ext cx="1674" cy="808"/>
            </a:xfrm>
            <a:prstGeom prst="rect">
              <a:avLst/>
            </a:prstGeom>
            <a:noFill/>
            <a:ln w="9525">
              <a:noFill/>
              <a:miter lim="800000"/>
              <a:headEnd/>
              <a:tailEnd/>
            </a:ln>
          </p:spPr>
        </p:pic>
        <p:sp>
          <p:nvSpPr>
            <p:cNvPr id="2" name="TextBox 184332"/>
            <p:cNvSpPr txBox="1">
              <a:spLocks noChangeArrowheads="1"/>
            </p:cNvSpPr>
            <p:nvPr/>
          </p:nvSpPr>
          <p:spPr bwMode="auto">
            <a:xfrm>
              <a:off x="132" y="1975"/>
              <a:ext cx="1837" cy="346"/>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a:lnSpc>
                  <a:spcPct val="90000"/>
                </a:lnSpc>
                <a:defRPr/>
              </a:pPr>
              <a:r>
                <a:rPr lang="en-US" sz="2000">
                  <a:solidFill>
                    <a:srgbClr val="FFFFFF"/>
                  </a:solidFill>
                  <a:effectLst>
                    <a:outerShdw blurRad="38100" dist="38100" dir="2700000" algn="tl">
                      <a:srgbClr val="000000"/>
                    </a:outerShdw>
                  </a:effectLst>
                  <a:latin typeface="Arial" charset="0"/>
                </a:rPr>
                <a:t>Secure Application Publishing</a:t>
              </a:r>
              <a:endParaRPr lang="en-US" sz="2000">
                <a:latin typeface="Arial" charset="0"/>
              </a:endParaRPr>
            </a:p>
          </p:txBody>
        </p:sp>
      </p:grpSp>
      <p:grpSp>
        <p:nvGrpSpPr>
          <p:cNvPr id="8" name="Group 25"/>
          <p:cNvGrpSpPr>
            <a:grpSpLocks/>
          </p:cNvGrpSpPr>
          <p:nvPr/>
        </p:nvGrpSpPr>
        <p:grpSpPr bwMode="auto">
          <a:xfrm>
            <a:off x="6181725" y="2722563"/>
            <a:ext cx="2673350" cy="1290637"/>
            <a:chOff x="3894" y="1715"/>
            <a:chExt cx="1684" cy="813"/>
          </a:xfrm>
        </p:grpSpPr>
        <p:pic>
          <p:nvPicPr>
            <p:cNvPr id="29712" name="Rectangle 4105"/>
            <p:cNvPicPr>
              <a:picLocks noChangeAspect="1" noChangeArrowheads="1"/>
            </p:cNvPicPr>
            <p:nvPr/>
          </p:nvPicPr>
          <p:blipFill>
            <a:blip r:embed="rId7"/>
            <a:srcRect/>
            <a:stretch>
              <a:fillRect/>
            </a:stretch>
          </p:blipFill>
          <p:spPr bwMode="auto">
            <a:xfrm>
              <a:off x="3894" y="1715"/>
              <a:ext cx="1684" cy="813"/>
            </a:xfrm>
            <a:prstGeom prst="rect">
              <a:avLst/>
            </a:prstGeom>
            <a:noFill/>
            <a:ln w="9525">
              <a:noFill/>
              <a:miter lim="800000"/>
              <a:headEnd/>
              <a:tailEnd/>
            </a:ln>
          </p:spPr>
        </p:pic>
        <p:sp>
          <p:nvSpPr>
            <p:cNvPr id="3" name="TextBox 184332"/>
            <p:cNvSpPr txBox="1">
              <a:spLocks noChangeArrowheads="1"/>
            </p:cNvSpPr>
            <p:nvPr/>
          </p:nvSpPr>
          <p:spPr bwMode="auto">
            <a:xfrm>
              <a:off x="4005" y="1975"/>
              <a:ext cx="1482" cy="346"/>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a:lnSpc>
                  <a:spcPct val="90000"/>
                </a:lnSpc>
                <a:defRPr/>
              </a:pPr>
              <a:r>
                <a:rPr lang="en-US" sz="2000">
                  <a:solidFill>
                    <a:srgbClr val="FFFFFF"/>
                  </a:solidFill>
                  <a:effectLst>
                    <a:outerShdw blurRad="38100" dist="38100" dir="2700000" algn="tl">
                      <a:srgbClr val="000000"/>
                    </a:outerShdw>
                  </a:effectLst>
                  <a:latin typeface="Arial" charset="0"/>
                </a:rPr>
                <a:t>Web Access Protection</a:t>
              </a:r>
              <a:endParaRPr lang="en-US" sz="2000">
                <a:latin typeface="Arial" charset="0"/>
              </a:endParaRPr>
            </a:p>
          </p:txBody>
        </p:sp>
      </p:grpSp>
      <p:grpSp>
        <p:nvGrpSpPr>
          <p:cNvPr id="9" name="Group 24"/>
          <p:cNvGrpSpPr>
            <a:grpSpLocks/>
          </p:cNvGrpSpPr>
          <p:nvPr/>
        </p:nvGrpSpPr>
        <p:grpSpPr bwMode="auto">
          <a:xfrm>
            <a:off x="3235325" y="2722563"/>
            <a:ext cx="2673350" cy="1290637"/>
            <a:chOff x="2038" y="1715"/>
            <a:chExt cx="1684" cy="813"/>
          </a:xfrm>
        </p:grpSpPr>
        <p:pic>
          <p:nvPicPr>
            <p:cNvPr id="29710" name="Rectangle 4109"/>
            <p:cNvPicPr>
              <a:picLocks noChangeAspect="1" noChangeArrowheads="1"/>
            </p:cNvPicPr>
            <p:nvPr/>
          </p:nvPicPr>
          <p:blipFill>
            <a:blip r:embed="rId8"/>
            <a:srcRect/>
            <a:stretch>
              <a:fillRect/>
            </a:stretch>
          </p:blipFill>
          <p:spPr bwMode="auto">
            <a:xfrm>
              <a:off x="2038" y="1715"/>
              <a:ext cx="1684" cy="813"/>
            </a:xfrm>
            <a:prstGeom prst="rect">
              <a:avLst/>
            </a:prstGeom>
            <a:noFill/>
            <a:ln w="9525">
              <a:noFill/>
              <a:miter lim="800000"/>
              <a:headEnd/>
              <a:tailEnd/>
            </a:ln>
          </p:spPr>
        </p:pic>
        <p:sp>
          <p:nvSpPr>
            <p:cNvPr id="184333" name="TextBox 184332"/>
            <p:cNvSpPr txBox="1">
              <a:spLocks noChangeArrowheads="1"/>
            </p:cNvSpPr>
            <p:nvPr/>
          </p:nvSpPr>
          <p:spPr bwMode="auto">
            <a:xfrm>
              <a:off x="2206" y="1975"/>
              <a:ext cx="1349" cy="346"/>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a:lnSpc>
                  <a:spcPct val="90000"/>
                </a:lnSpc>
                <a:defRPr/>
              </a:pPr>
              <a:r>
                <a:rPr lang="en-US" sz="2000">
                  <a:solidFill>
                    <a:srgbClr val="FFFFFF"/>
                  </a:solidFill>
                  <a:effectLst>
                    <a:outerShdw blurRad="38100" dist="38100" dir="2700000" algn="tl">
                      <a:srgbClr val="000000"/>
                    </a:outerShdw>
                  </a:effectLst>
                  <a:latin typeface="Arial" charset="0"/>
                </a:rPr>
                <a:t>Branch Office Gateway</a:t>
              </a:r>
              <a:endParaRPr lang="en-US" sz="2000">
                <a:latin typeface="Arial" charset="0"/>
              </a:endParaRPr>
            </a:p>
          </p:txBody>
        </p:sp>
      </p:grpSp>
      <p:grpSp>
        <p:nvGrpSpPr>
          <p:cNvPr id="10" name="Group 20"/>
          <p:cNvGrpSpPr>
            <a:grpSpLocks/>
          </p:cNvGrpSpPr>
          <p:nvPr/>
        </p:nvGrpSpPr>
        <p:grpSpPr bwMode="auto">
          <a:xfrm>
            <a:off x="330200" y="3929063"/>
            <a:ext cx="2632075" cy="2928937"/>
            <a:chOff x="208" y="2475"/>
            <a:chExt cx="1658" cy="1845"/>
          </a:xfrm>
        </p:grpSpPr>
        <p:pic>
          <p:nvPicPr>
            <p:cNvPr id="29708" name="Rectangle 4112"/>
            <p:cNvPicPr>
              <a:picLocks noChangeAspect="1" noChangeArrowheads="1"/>
            </p:cNvPicPr>
            <p:nvPr/>
          </p:nvPicPr>
          <p:blipFill>
            <a:blip r:embed="rId3"/>
            <a:srcRect/>
            <a:stretch>
              <a:fillRect/>
            </a:stretch>
          </p:blipFill>
          <p:spPr bwMode="auto">
            <a:xfrm>
              <a:off x="212" y="2475"/>
              <a:ext cx="1654" cy="1845"/>
            </a:xfrm>
            <a:prstGeom prst="rect">
              <a:avLst/>
            </a:prstGeom>
            <a:noFill/>
            <a:ln w="9525">
              <a:noFill/>
              <a:miter lim="800000"/>
              <a:headEnd/>
              <a:tailEnd/>
            </a:ln>
          </p:spPr>
        </p:pic>
        <p:sp>
          <p:nvSpPr>
            <p:cNvPr id="29709" name="AutoShape 19"/>
            <p:cNvSpPr>
              <a:spLocks noChangeArrowheads="1"/>
            </p:cNvSpPr>
            <p:nvPr/>
          </p:nvSpPr>
          <p:spPr bwMode="auto">
            <a:xfrm>
              <a:off x="208" y="2663"/>
              <a:ext cx="1575" cy="1520"/>
            </a:xfrm>
            <a:prstGeom prst="roundRect">
              <a:avLst>
                <a:gd name="adj" fmla="val 6481"/>
              </a:avLst>
            </a:prstGeom>
            <a:noFill/>
            <a:ln w="9525">
              <a:noFill/>
              <a:round/>
              <a:headEnd/>
              <a:tailEnd/>
            </a:ln>
          </p:spPr>
          <p:txBody>
            <a:bodyPr anchor="ctr"/>
            <a:lstStyle/>
            <a:p>
              <a:pPr algn="ctr">
                <a:spcBef>
                  <a:spcPct val="50000"/>
                </a:spcBef>
              </a:pPr>
              <a:r>
                <a:rPr lang="en-US"/>
                <a:t>Secure your Microsoft application infrastructure</a:t>
              </a:r>
            </a:p>
            <a:p>
              <a:pPr algn="ctr">
                <a:spcBef>
                  <a:spcPct val="50000"/>
                </a:spcBef>
              </a:pPr>
              <a:r>
                <a:rPr lang="en-US"/>
                <a:t>Publish Exchange, SharePoint and Web application servers for secure remote access</a:t>
              </a:r>
            </a:p>
          </p:txBody>
        </p:sp>
      </p:grpSp>
      <p:sp>
        <p:nvSpPr>
          <p:cNvPr id="26" name="Title 25"/>
          <p:cNvSpPr>
            <a:spLocks noGrp="1"/>
          </p:cNvSpPr>
          <p:nvPr>
            <p:ph type="title"/>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76302"/>
                                        </p:tgtEl>
                                        <p:attrNameLst>
                                          <p:attrName>style.visibility</p:attrName>
                                        </p:attrNameLst>
                                      </p:cBhvr>
                                      <p:to>
                                        <p:strVal val="visible"/>
                                      </p:to>
                                    </p:set>
                                    <p:animEffect transition="in" filter="fade">
                                      <p:cBhvr>
                                        <p:cTn id="12" dur="1000"/>
                                        <p:tgtEl>
                                          <p:spTgt spid="1676302"/>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childTnLst>
                          </p:cTn>
                        </p:par>
                        <p:par>
                          <p:cTn id="27" fill="hold">
                            <p:stCondLst>
                              <p:cond delay="35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63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400" y="228600"/>
            <a:ext cx="9967913" cy="6577013"/>
            <a:chOff x="16" y="144"/>
            <a:chExt cx="6279" cy="4143"/>
          </a:xfrm>
        </p:grpSpPr>
        <p:grpSp>
          <p:nvGrpSpPr>
            <p:cNvPr id="3" name="Group 3"/>
            <p:cNvGrpSpPr>
              <a:grpSpLocks/>
            </p:cNvGrpSpPr>
            <p:nvPr/>
          </p:nvGrpSpPr>
          <p:grpSpPr bwMode="auto">
            <a:xfrm>
              <a:off x="121" y="977"/>
              <a:ext cx="2026" cy="3289"/>
              <a:chOff x="121" y="977"/>
              <a:chExt cx="2026" cy="3289"/>
            </a:xfrm>
          </p:grpSpPr>
          <p:grpSp>
            <p:nvGrpSpPr>
              <p:cNvPr id="4" name="Group 4"/>
              <p:cNvGrpSpPr>
                <a:grpSpLocks/>
              </p:cNvGrpSpPr>
              <p:nvPr/>
            </p:nvGrpSpPr>
            <p:grpSpPr bwMode="auto">
              <a:xfrm>
                <a:off x="121" y="2682"/>
                <a:ext cx="1330" cy="1584"/>
                <a:chOff x="121" y="2682"/>
                <a:chExt cx="1330" cy="1584"/>
              </a:xfrm>
            </p:grpSpPr>
            <p:sp>
              <p:nvSpPr>
                <p:cNvPr id="854021" name="Rectangle 5"/>
                <p:cNvSpPr>
                  <a:spLocks noChangeArrowheads="1"/>
                </p:cNvSpPr>
                <p:nvPr/>
              </p:nvSpPr>
              <p:spPr bwMode="auto">
                <a:xfrm>
                  <a:off x="121" y="2682"/>
                  <a:ext cx="1330" cy="1584"/>
                </a:xfrm>
                <a:prstGeom prst="rect">
                  <a:avLst/>
                </a:prstGeom>
                <a:gradFill rotWithShape="1">
                  <a:gsLst>
                    <a:gs pos="0">
                      <a:srgbClr val="82E0F6">
                        <a:alpha val="72000"/>
                      </a:srgbClr>
                    </a:gs>
                    <a:gs pos="100000">
                      <a:srgbClr val="82E0F6">
                        <a:gamma/>
                        <a:shade val="18039"/>
                        <a:invGamma/>
                        <a:alpha val="8000"/>
                      </a:srgbClr>
                    </a:gs>
                  </a:gsLst>
                  <a:path path="shape">
                    <a:fillToRect l="50000" t="50000" r="50000" b="50000"/>
                  </a:path>
                </a:gradFill>
                <a:ln w="12700" algn="ctr">
                  <a:noFill/>
                  <a:miter lim="800000"/>
                  <a:headEnd/>
                  <a:tailEnd/>
                </a:ln>
                <a:effectLst/>
              </p:spPr>
              <p:txBody>
                <a:bodyPr wrap="none" anchor="ctr"/>
                <a:lstStyle/>
                <a:p>
                  <a:endParaRPr lang="en-US"/>
                </a:p>
              </p:txBody>
            </p:sp>
            <p:sp>
              <p:nvSpPr>
                <p:cNvPr id="854022" name="Rectangle 6"/>
                <p:cNvSpPr>
                  <a:spLocks noChangeArrowheads="1"/>
                </p:cNvSpPr>
                <p:nvPr/>
              </p:nvSpPr>
              <p:spPr bwMode="auto">
                <a:xfrm>
                  <a:off x="249" y="2728"/>
                  <a:ext cx="1038" cy="960"/>
                </a:xfrm>
                <a:prstGeom prst="rect">
                  <a:avLst/>
                </a:prstGeom>
                <a:noFill/>
                <a:ln w="9525" algn="ctr">
                  <a:noFill/>
                  <a:miter lim="800000"/>
                  <a:headEnd/>
                  <a:tailEnd/>
                </a:ln>
                <a:effectLst/>
              </p:spPr>
              <p:txBody>
                <a:bodyPr>
                  <a:spAutoFit/>
                </a:bodyPr>
                <a:lstStyle/>
                <a:p>
                  <a:pPr marL="231775" indent="-231775">
                    <a:lnSpc>
                      <a:spcPct val="90000"/>
                    </a:lnSpc>
                    <a:spcBef>
                      <a:spcPct val="30000"/>
                    </a:spcBef>
                    <a:buClr>
                      <a:schemeClr val="tx2"/>
                    </a:buClr>
                    <a:buSzPct val="75000"/>
                    <a:buFont typeface="Wingdings 2" pitchFamily="18" charset="2"/>
                    <a:buBlip>
                      <a:blip r:embed="rId3"/>
                    </a:buBlip>
                  </a:pPr>
                  <a:r>
                    <a:rPr lang="en-US" sz="1200"/>
                    <a:t>Secure</a:t>
                  </a:r>
                  <a:r>
                    <a:rPr lang="en-US" sz="1200" b="0"/>
                    <a:t> against attacks</a:t>
                  </a:r>
                </a:p>
                <a:p>
                  <a:pPr marL="231775" indent="-231775">
                    <a:lnSpc>
                      <a:spcPct val="90000"/>
                    </a:lnSpc>
                    <a:spcBef>
                      <a:spcPct val="30000"/>
                    </a:spcBef>
                    <a:buClr>
                      <a:schemeClr val="tx2"/>
                    </a:buClr>
                    <a:buSzPct val="75000"/>
                    <a:buFont typeface="Wingdings 2" pitchFamily="18" charset="2"/>
                    <a:buBlip>
                      <a:blip r:embed="rId3"/>
                    </a:buBlip>
                  </a:pPr>
                  <a:r>
                    <a:rPr lang="en-US" sz="1200"/>
                    <a:t>Protects </a:t>
                  </a:r>
                  <a:r>
                    <a:rPr lang="en-US" sz="1200" b="0"/>
                    <a:t>confidentiality, integrity and availability of data and systems</a:t>
                  </a:r>
                </a:p>
                <a:p>
                  <a:pPr marL="231775" indent="-231775">
                    <a:lnSpc>
                      <a:spcPct val="90000"/>
                    </a:lnSpc>
                    <a:spcBef>
                      <a:spcPct val="30000"/>
                    </a:spcBef>
                    <a:spcAft>
                      <a:spcPct val="40000"/>
                    </a:spcAft>
                    <a:buClr>
                      <a:schemeClr val="tx2"/>
                    </a:buClr>
                    <a:buSzPct val="75000"/>
                    <a:buFont typeface="Wingdings 2" pitchFamily="18" charset="2"/>
                    <a:buBlip>
                      <a:blip r:embed="rId3"/>
                    </a:buBlip>
                  </a:pPr>
                  <a:r>
                    <a:rPr lang="en-US" sz="1200"/>
                    <a:t>Manageable</a:t>
                  </a:r>
                </a:p>
              </p:txBody>
            </p:sp>
          </p:grpSp>
          <p:grpSp>
            <p:nvGrpSpPr>
              <p:cNvPr id="5" name="Group 7"/>
              <p:cNvGrpSpPr>
                <a:grpSpLocks/>
              </p:cNvGrpSpPr>
              <p:nvPr/>
            </p:nvGrpSpPr>
            <p:grpSpPr bwMode="auto">
              <a:xfrm>
                <a:off x="264" y="977"/>
                <a:ext cx="1883" cy="1734"/>
                <a:chOff x="270" y="973"/>
                <a:chExt cx="1883" cy="1734"/>
              </a:xfrm>
            </p:grpSpPr>
            <p:pic>
              <p:nvPicPr>
                <p:cNvPr id="854024" name="Picture 8" descr="newbluepillar"/>
                <p:cNvPicPr>
                  <a:picLocks noChangeAspect="1" noChangeArrowheads="1"/>
                </p:cNvPicPr>
                <p:nvPr/>
              </p:nvPicPr>
              <p:blipFill>
                <a:blip r:embed="rId4"/>
                <a:srcRect/>
                <a:stretch>
                  <a:fillRect/>
                </a:stretch>
              </p:blipFill>
              <p:spPr bwMode="auto">
                <a:xfrm>
                  <a:off x="270" y="973"/>
                  <a:ext cx="1883" cy="1734"/>
                </a:xfrm>
                <a:prstGeom prst="rect">
                  <a:avLst/>
                </a:prstGeom>
                <a:noFill/>
              </p:spPr>
            </p:pic>
            <p:pic>
              <p:nvPicPr>
                <p:cNvPr id="854025" name="Picture 9" descr="Security-text"/>
                <p:cNvPicPr>
                  <a:picLocks noChangeAspect="1" noChangeArrowheads="1"/>
                </p:cNvPicPr>
                <p:nvPr/>
              </p:nvPicPr>
              <p:blipFill>
                <a:blip r:embed="rId5" cstate="email">
                  <a:lum bright="-6000" contrast="18000"/>
                </a:blip>
                <a:srcRect/>
                <a:stretch>
                  <a:fillRect/>
                </a:stretch>
              </p:blipFill>
              <p:spPr bwMode="ltGray">
                <a:xfrm>
                  <a:off x="475" y="2257"/>
                  <a:ext cx="670" cy="185"/>
                </a:xfrm>
                <a:prstGeom prst="rect">
                  <a:avLst/>
                </a:prstGeom>
                <a:noFill/>
              </p:spPr>
            </p:pic>
          </p:grpSp>
        </p:grpSp>
        <p:grpSp>
          <p:nvGrpSpPr>
            <p:cNvPr id="6" name="Group 10"/>
            <p:cNvGrpSpPr>
              <a:grpSpLocks/>
            </p:cNvGrpSpPr>
            <p:nvPr/>
          </p:nvGrpSpPr>
          <p:grpSpPr bwMode="auto">
            <a:xfrm>
              <a:off x="1513" y="973"/>
              <a:ext cx="1992" cy="3293"/>
              <a:chOff x="1513" y="973"/>
              <a:chExt cx="1992" cy="3293"/>
            </a:xfrm>
          </p:grpSpPr>
          <p:grpSp>
            <p:nvGrpSpPr>
              <p:cNvPr id="7" name="Group 11"/>
              <p:cNvGrpSpPr>
                <a:grpSpLocks/>
              </p:cNvGrpSpPr>
              <p:nvPr/>
            </p:nvGrpSpPr>
            <p:grpSpPr bwMode="auto">
              <a:xfrm>
                <a:off x="1513" y="2682"/>
                <a:ext cx="1330" cy="1584"/>
                <a:chOff x="1513" y="2682"/>
                <a:chExt cx="1330" cy="1584"/>
              </a:xfrm>
            </p:grpSpPr>
            <p:sp>
              <p:nvSpPr>
                <p:cNvPr id="854028" name="Rectangle 12"/>
                <p:cNvSpPr>
                  <a:spLocks noChangeArrowheads="1"/>
                </p:cNvSpPr>
                <p:nvPr/>
              </p:nvSpPr>
              <p:spPr bwMode="auto">
                <a:xfrm>
                  <a:off x="1513" y="2682"/>
                  <a:ext cx="1330" cy="1584"/>
                </a:xfrm>
                <a:prstGeom prst="rect">
                  <a:avLst/>
                </a:prstGeom>
                <a:gradFill rotWithShape="1">
                  <a:gsLst>
                    <a:gs pos="0">
                      <a:schemeClr val="tx2">
                        <a:alpha val="72000"/>
                      </a:schemeClr>
                    </a:gs>
                    <a:gs pos="100000">
                      <a:schemeClr val="tx2">
                        <a:gamma/>
                        <a:shade val="18039"/>
                        <a:invGamma/>
                        <a:alpha val="8000"/>
                      </a:schemeClr>
                    </a:gs>
                  </a:gsLst>
                  <a:path path="shape">
                    <a:fillToRect l="50000" t="50000" r="50000" b="50000"/>
                  </a:path>
                </a:gradFill>
                <a:ln w="12700" algn="ctr">
                  <a:noFill/>
                  <a:miter lim="800000"/>
                  <a:headEnd/>
                  <a:tailEnd/>
                </a:ln>
                <a:effectLst/>
              </p:spPr>
              <p:txBody>
                <a:bodyPr wrap="none" anchor="ctr"/>
                <a:lstStyle/>
                <a:p>
                  <a:endParaRPr lang="en-US"/>
                </a:p>
              </p:txBody>
            </p:sp>
            <p:sp>
              <p:nvSpPr>
                <p:cNvPr id="854029" name="Rectangle 13"/>
                <p:cNvSpPr>
                  <a:spLocks noChangeArrowheads="1"/>
                </p:cNvSpPr>
                <p:nvPr/>
              </p:nvSpPr>
              <p:spPr bwMode="auto">
                <a:xfrm>
                  <a:off x="1606" y="2728"/>
                  <a:ext cx="1078" cy="1168"/>
                </a:xfrm>
                <a:prstGeom prst="rect">
                  <a:avLst/>
                </a:prstGeom>
                <a:noFill/>
                <a:ln w="9525" algn="ctr">
                  <a:noFill/>
                  <a:miter lim="800000"/>
                  <a:headEnd/>
                  <a:tailEnd/>
                </a:ln>
                <a:effectLst/>
              </p:spPr>
              <p:txBody>
                <a:bodyPr>
                  <a:spAutoFit/>
                </a:bodyPr>
                <a:lstStyle/>
                <a:p>
                  <a:pPr marL="231775" indent="-231775">
                    <a:lnSpc>
                      <a:spcPct val="90000"/>
                    </a:lnSpc>
                    <a:spcBef>
                      <a:spcPct val="30000"/>
                    </a:spcBef>
                    <a:buClr>
                      <a:schemeClr val="tx2"/>
                    </a:buClr>
                    <a:buSzPct val="75000"/>
                    <a:buFont typeface="Wingdings 2" pitchFamily="18" charset="2"/>
                    <a:buBlip>
                      <a:blip r:embed="rId3"/>
                    </a:buBlip>
                  </a:pPr>
                  <a:r>
                    <a:rPr lang="en-US" sz="1200" dirty="0"/>
                    <a:t>Protects</a:t>
                  </a:r>
                  <a:r>
                    <a:rPr lang="en-US" sz="1200" b="0" dirty="0"/>
                    <a:t> from unwanted communication </a:t>
                  </a:r>
                </a:p>
                <a:p>
                  <a:pPr marL="231775" indent="-231775">
                    <a:lnSpc>
                      <a:spcPct val="90000"/>
                    </a:lnSpc>
                    <a:spcBef>
                      <a:spcPct val="30000"/>
                    </a:spcBef>
                    <a:buClr>
                      <a:schemeClr val="tx2"/>
                    </a:buClr>
                    <a:buSzPct val="75000"/>
                    <a:buFont typeface="Wingdings 2" pitchFamily="18" charset="2"/>
                    <a:buBlip>
                      <a:blip r:embed="rId3"/>
                    </a:buBlip>
                  </a:pPr>
                  <a:r>
                    <a:rPr lang="en-US" sz="1200" dirty="0"/>
                    <a:t>Controls</a:t>
                  </a:r>
                  <a:r>
                    <a:rPr lang="en-US" sz="1200" b="0" dirty="0"/>
                    <a:t> for informational privacy</a:t>
                  </a:r>
                </a:p>
                <a:p>
                  <a:pPr marL="231775" indent="-231775">
                    <a:lnSpc>
                      <a:spcPct val="90000"/>
                    </a:lnSpc>
                    <a:spcBef>
                      <a:spcPct val="30000"/>
                    </a:spcBef>
                    <a:buClr>
                      <a:schemeClr val="tx2"/>
                    </a:buClr>
                    <a:buSzPct val="75000"/>
                    <a:buFont typeface="Wingdings 2" pitchFamily="18" charset="2"/>
                    <a:buBlip>
                      <a:blip r:embed="rId3"/>
                    </a:buBlip>
                  </a:pPr>
                  <a:r>
                    <a:rPr lang="en-US" sz="1200" b="0" dirty="0"/>
                    <a:t>Products, online services adhere to </a:t>
                  </a:r>
                  <a:r>
                    <a:rPr lang="en-US" sz="1200" dirty="0"/>
                    <a:t>fair information principles</a:t>
                  </a:r>
                </a:p>
              </p:txBody>
            </p:sp>
          </p:grpSp>
          <p:pic>
            <p:nvPicPr>
              <p:cNvPr id="854030" name="Picture 14" descr="Privacy_yellow_column_asian"/>
              <p:cNvPicPr>
                <a:picLocks noChangeAspect="1" noChangeArrowheads="1"/>
              </p:cNvPicPr>
              <p:nvPr/>
            </p:nvPicPr>
            <p:blipFill>
              <a:blip r:embed="rId6" cstate="email">
                <a:lum bright="-12000" contrast="18000"/>
              </a:blip>
              <a:srcRect/>
              <a:stretch>
                <a:fillRect/>
              </a:stretch>
            </p:blipFill>
            <p:spPr bwMode="auto">
              <a:xfrm>
                <a:off x="1628" y="973"/>
                <a:ext cx="1877" cy="1730"/>
              </a:xfrm>
              <a:prstGeom prst="rect">
                <a:avLst/>
              </a:prstGeom>
              <a:noFill/>
            </p:spPr>
          </p:pic>
        </p:grpSp>
        <p:grpSp>
          <p:nvGrpSpPr>
            <p:cNvPr id="8" name="Group 15"/>
            <p:cNvGrpSpPr>
              <a:grpSpLocks/>
            </p:cNvGrpSpPr>
            <p:nvPr/>
          </p:nvGrpSpPr>
          <p:grpSpPr bwMode="auto">
            <a:xfrm>
              <a:off x="2905" y="981"/>
              <a:ext cx="1992" cy="3294"/>
              <a:chOff x="2905" y="981"/>
              <a:chExt cx="1992" cy="3294"/>
            </a:xfrm>
          </p:grpSpPr>
          <p:grpSp>
            <p:nvGrpSpPr>
              <p:cNvPr id="9" name="Group 16"/>
              <p:cNvGrpSpPr>
                <a:grpSpLocks/>
              </p:cNvGrpSpPr>
              <p:nvPr/>
            </p:nvGrpSpPr>
            <p:grpSpPr bwMode="auto">
              <a:xfrm>
                <a:off x="2905" y="2682"/>
                <a:ext cx="1370" cy="1593"/>
                <a:chOff x="2905" y="2682"/>
                <a:chExt cx="1370" cy="1593"/>
              </a:xfrm>
            </p:grpSpPr>
            <p:sp>
              <p:nvSpPr>
                <p:cNvPr id="854033" name="Rectangle 17"/>
                <p:cNvSpPr>
                  <a:spLocks noChangeArrowheads="1"/>
                </p:cNvSpPr>
                <p:nvPr/>
              </p:nvSpPr>
              <p:spPr bwMode="auto">
                <a:xfrm>
                  <a:off x="2905" y="2682"/>
                  <a:ext cx="1330" cy="1593"/>
                </a:xfrm>
                <a:prstGeom prst="rect">
                  <a:avLst/>
                </a:prstGeom>
                <a:gradFill rotWithShape="1">
                  <a:gsLst>
                    <a:gs pos="0">
                      <a:srgbClr val="339966">
                        <a:alpha val="72000"/>
                      </a:srgbClr>
                    </a:gs>
                    <a:gs pos="100000">
                      <a:srgbClr val="339966">
                        <a:gamma/>
                        <a:shade val="18039"/>
                        <a:invGamma/>
                        <a:alpha val="8000"/>
                      </a:srgbClr>
                    </a:gs>
                  </a:gsLst>
                  <a:path path="shape">
                    <a:fillToRect l="50000" t="50000" r="50000" b="50000"/>
                  </a:path>
                </a:gradFill>
                <a:ln w="12700" algn="ctr">
                  <a:noFill/>
                  <a:miter lim="800000"/>
                  <a:headEnd/>
                  <a:tailEnd/>
                </a:ln>
                <a:effectLst/>
              </p:spPr>
              <p:txBody>
                <a:bodyPr wrap="none" anchor="ctr"/>
                <a:lstStyle/>
                <a:p>
                  <a:endParaRPr lang="en-US"/>
                </a:p>
              </p:txBody>
            </p:sp>
            <p:sp>
              <p:nvSpPr>
                <p:cNvPr id="854034" name="Rectangle 18"/>
                <p:cNvSpPr>
                  <a:spLocks noChangeArrowheads="1"/>
                </p:cNvSpPr>
                <p:nvPr/>
              </p:nvSpPr>
              <p:spPr bwMode="auto">
                <a:xfrm>
                  <a:off x="3013" y="2728"/>
                  <a:ext cx="1262" cy="1377"/>
                </a:xfrm>
                <a:prstGeom prst="rect">
                  <a:avLst/>
                </a:prstGeom>
                <a:noFill/>
                <a:ln w="9525" algn="ctr">
                  <a:noFill/>
                  <a:miter lim="800000"/>
                  <a:headEnd/>
                  <a:tailEnd/>
                </a:ln>
                <a:effectLst/>
              </p:spPr>
              <p:txBody>
                <a:bodyPr>
                  <a:spAutoFit/>
                </a:bodyPr>
                <a:lstStyle/>
                <a:p>
                  <a:pPr marL="231775" indent="-231775">
                    <a:lnSpc>
                      <a:spcPct val="90000"/>
                    </a:lnSpc>
                    <a:spcBef>
                      <a:spcPct val="30000"/>
                    </a:spcBef>
                    <a:buClr>
                      <a:schemeClr val="tx2"/>
                    </a:buClr>
                    <a:buSzPct val="75000"/>
                    <a:buFont typeface="Wingdings 2" pitchFamily="18" charset="2"/>
                    <a:buBlip>
                      <a:blip r:embed="rId3"/>
                    </a:buBlip>
                  </a:pPr>
                  <a:r>
                    <a:rPr lang="en-US" sz="1200" dirty="0"/>
                    <a:t>Dependable, Available</a:t>
                  </a:r>
                </a:p>
                <a:p>
                  <a:pPr marL="231775" indent="-231775">
                    <a:lnSpc>
                      <a:spcPct val="90000"/>
                    </a:lnSpc>
                    <a:spcBef>
                      <a:spcPct val="30000"/>
                    </a:spcBef>
                    <a:buClr>
                      <a:schemeClr val="tx2"/>
                    </a:buClr>
                    <a:buSzPct val="75000"/>
                    <a:buFont typeface="Wingdings 2" pitchFamily="18" charset="2"/>
                    <a:buBlip>
                      <a:blip r:embed="rId3"/>
                    </a:buBlip>
                  </a:pPr>
                  <a:r>
                    <a:rPr lang="en-US" sz="1200" dirty="0"/>
                    <a:t>Predictable</a:t>
                  </a:r>
                  <a:r>
                    <a:rPr lang="en-US" sz="1200" b="0" dirty="0"/>
                    <a:t>, consistent, </a:t>
                  </a:r>
                  <a:br>
                    <a:rPr lang="en-US" sz="1200" b="0" dirty="0"/>
                  </a:br>
                  <a:r>
                    <a:rPr lang="en-US" sz="1200" b="0" dirty="0"/>
                    <a:t>responsive service</a:t>
                  </a:r>
                </a:p>
                <a:p>
                  <a:pPr marL="231775" indent="-231775">
                    <a:lnSpc>
                      <a:spcPct val="90000"/>
                    </a:lnSpc>
                    <a:spcBef>
                      <a:spcPct val="30000"/>
                    </a:spcBef>
                    <a:buClr>
                      <a:schemeClr val="tx2"/>
                    </a:buClr>
                    <a:buSzPct val="75000"/>
                    <a:buFont typeface="Wingdings 2" pitchFamily="18" charset="2"/>
                    <a:buBlip>
                      <a:blip r:embed="rId3"/>
                    </a:buBlip>
                  </a:pPr>
                  <a:r>
                    <a:rPr lang="en-US" sz="1200" dirty="0"/>
                    <a:t>Maintainable</a:t>
                  </a:r>
                  <a:r>
                    <a:rPr lang="en-US" sz="1200" b="0" dirty="0"/>
                    <a:t> </a:t>
                  </a:r>
                </a:p>
                <a:p>
                  <a:pPr marL="231775" indent="-231775">
                    <a:lnSpc>
                      <a:spcPct val="90000"/>
                    </a:lnSpc>
                    <a:spcBef>
                      <a:spcPct val="30000"/>
                    </a:spcBef>
                    <a:buClr>
                      <a:schemeClr val="tx2"/>
                    </a:buClr>
                    <a:buSzPct val="75000"/>
                    <a:buFont typeface="Wingdings 2" pitchFamily="18" charset="2"/>
                    <a:buBlip>
                      <a:blip r:embed="rId3"/>
                    </a:buBlip>
                  </a:pPr>
                  <a:r>
                    <a:rPr lang="en-US" sz="1200" dirty="0"/>
                    <a:t>Resilient</a:t>
                  </a:r>
                  <a:r>
                    <a:rPr lang="en-US" sz="1200" b="0" dirty="0"/>
                    <a:t>, works despite changes</a:t>
                  </a:r>
                </a:p>
                <a:p>
                  <a:pPr marL="231775" indent="-231775">
                    <a:lnSpc>
                      <a:spcPct val="90000"/>
                    </a:lnSpc>
                    <a:spcBef>
                      <a:spcPct val="30000"/>
                    </a:spcBef>
                    <a:buClr>
                      <a:schemeClr val="tx2"/>
                    </a:buClr>
                    <a:buSzPct val="75000"/>
                    <a:buFont typeface="Wingdings 2" pitchFamily="18" charset="2"/>
                    <a:buBlip>
                      <a:blip r:embed="rId3"/>
                    </a:buBlip>
                  </a:pPr>
                  <a:r>
                    <a:rPr lang="en-US" sz="1200" dirty="0"/>
                    <a:t>Recoverable</a:t>
                  </a:r>
                  <a:r>
                    <a:rPr lang="en-US" sz="1200" b="0" dirty="0"/>
                    <a:t>, </a:t>
                  </a:r>
                  <a:br>
                    <a:rPr lang="en-US" sz="1200" b="0" dirty="0"/>
                  </a:br>
                  <a:r>
                    <a:rPr lang="en-US" sz="1200" b="0" dirty="0"/>
                    <a:t>easily restored</a:t>
                  </a:r>
                </a:p>
                <a:p>
                  <a:pPr marL="231775" indent="-231775">
                    <a:lnSpc>
                      <a:spcPct val="90000"/>
                    </a:lnSpc>
                    <a:spcBef>
                      <a:spcPct val="30000"/>
                    </a:spcBef>
                    <a:buClr>
                      <a:schemeClr val="tx2"/>
                    </a:buClr>
                    <a:buSzPct val="75000"/>
                    <a:buFont typeface="Wingdings 2" pitchFamily="18" charset="2"/>
                    <a:buBlip>
                      <a:blip r:embed="rId3"/>
                    </a:buBlip>
                  </a:pPr>
                  <a:r>
                    <a:rPr lang="en-US" sz="1200" dirty="0"/>
                    <a:t>Proven</a:t>
                  </a:r>
                  <a:r>
                    <a:rPr lang="en-US" sz="1200" b="0" dirty="0"/>
                    <a:t>, ready</a:t>
                  </a:r>
                </a:p>
              </p:txBody>
            </p:sp>
          </p:grpSp>
          <p:grpSp>
            <p:nvGrpSpPr>
              <p:cNvPr id="10" name="Group 19"/>
              <p:cNvGrpSpPr>
                <a:grpSpLocks/>
              </p:cNvGrpSpPr>
              <p:nvPr/>
            </p:nvGrpSpPr>
            <p:grpSpPr bwMode="auto">
              <a:xfrm>
                <a:off x="3020" y="981"/>
                <a:ext cx="1877" cy="1727"/>
                <a:chOff x="3004" y="973"/>
                <a:chExt cx="1877" cy="1727"/>
              </a:xfrm>
            </p:grpSpPr>
            <p:pic>
              <p:nvPicPr>
                <p:cNvPr id="854036" name="Picture 20" descr="Reliability_green_column3_9"/>
                <p:cNvPicPr>
                  <a:picLocks noChangeAspect="1" noChangeArrowheads="1"/>
                </p:cNvPicPr>
                <p:nvPr/>
              </p:nvPicPr>
              <p:blipFill>
                <a:blip r:embed="rId7" cstate="email">
                  <a:lum bright="-12000" contrast="18000"/>
                </a:blip>
                <a:srcRect/>
                <a:stretch>
                  <a:fillRect/>
                </a:stretch>
              </p:blipFill>
              <p:spPr bwMode="auto">
                <a:xfrm>
                  <a:off x="3004" y="973"/>
                  <a:ext cx="1877" cy="1727"/>
                </a:xfrm>
                <a:prstGeom prst="rect">
                  <a:avLst/>
                </a:prstGeom>
                <a:noFill/>
              </p:spPr>
            </p:pic>
            <p:pic>
              <p:nvPicPr>
                <p:cNvPr id="854037" name="Picture 21" descr="Reliability_revised"/>
                <p:cNvPicPr>
                  <a:picLocks noChangeAspect="1" noChangeArrowheads="1"/>
                </p:cNvPicPr>
                <p:nvPr/>
              </p:nvPicPr>
              <p:blipFill>
                <a:blip r:embed="rId8" cstate="email">
                  <a:lum bright="-12000" contrast="18000"/>
                </a:blip>
                <a:srcRect/>
                <a:stretch>
                  <a:fillRect/>
                </a:stretch>
              </p:blipFill>
              <p:spPr bwMode="ltGray">
                <a:xfrm>
                  <a:off x="3158" y="2240"/>
                  <a:ext cx="750" cy="195"/>
                </a:xfrm>
                <a:prstGeom prst="rect">
                  <a:avLst/>
                </a:prstGeom>
                <a:noFill/>
              </p:spPr>
            </p:pic>
          </p:grpSp>
        </p:grpSp>
        <p:grpSp>
          <p:nvGrpSpPr>
            <p:cNvPr id="11" name="Group 22"/>
            <p:cNvGrpSpPr>
              <a:grpSpLocks/>
            </p:cNvGrpSpPr>
            <p:nvPr/>
          </p:nvGrpSpPr>
          <p:grpSpPr bwMode="auto">
            <a:xfrm>
              <a:off x="4297" y="981"/>
              <a:ext cx="1998" cy="3306"/>
              <a:chOff x="4297" y="981"/>
              <a:chExt cx="1998" cy="3306"/>
            </a:xfrm>
          </p:grpSpPr>
          <p:grpSp>
            <p:nvGrpSpPr>
              <p:cNvPr id="12" name="Group 23"/>
              <p:cNvGrpSpPr>
                <a:grpSpLocks/>
              </p:cNvGrpSpPr>
              <p:nvPr/>
            </p:nvGrpSpPr>
            <p:grpSpPr bwMode="auto">
              <a:xfrm>
                <a:off x="4297" y="2682"/>
                <a:ext cx="1330" cy="1605"/>
                <a:chOff x="4297" y="2682"/>
                <a:chExt cx="1330" cy="1605"/>
              </a:xfrm>
            </p:grpSpPr>
            <p:sp>
              <p:nvSpPr>
                <p:cNvPr id="854040" name="Rectangle 24"/>
                <p:cNvSpPr>
                  <a:spLocks noChangeArrowheads="1"/>
                </p:cNvSpPr>
                <p:nvPr/>
              </p:nvSpPr>
              <p:spPr bwMode="auto">
                <a:xfrm>
                  <a:off x="4297" y="2682"/>
                  <a:ext cx="1330" cy="1584"/>
                </a:xfrm>
                <a:prstGeom prst="rect">
                  <a:avLst/>
                </a:prstGeom>
                <a:gradFill rotWithShape="1">
                  <a:gsLst>
                    <a:gs pos="0">
                      <a:srgbClr val="CC0000">
                        <a:alpha val="72000"/>
                      </a:srgbClr>
                    </a:gs>
                    <a:gs pos="100000">
                      <a:srgbClr val="CC0000">
                        <a:gamma/>
                        <a:shade val="18039"/>
                        <a:invGamma/>
                        <a:alpha val="8000"/>
                      </a:srgbClr>
                    </a:gs>
                  </a:gsLst>
                  <a:path path="shape">
                    <a:fillToRect l="50000" t="50000" r="50000" b="50000"/>
                  </a:path>
                </a:gradFill>
                <a:ln w="12700" algn="ctr">
                  <a:noFill/>
                  <a:miter lim="800000"/>
                  <a:headEnd/>
                  <a:tailEnd/>
                </a:ln>
                <a:effectLst/>
              </p:spPr>
              <p:txBody>
                <a:bodyPr wrap="none" anchor="ctr"/>
                <a:lstStyle/>
                <a:p>
                  <a:endParaRPr lang="en-US"/>
                </a:p>
              </p:txBody>
            </p:sp>
            <p:sp>
              <p:nvSpPr>
                <p:cNvPr id="854041" name="Rectangle 25"/>
                <p:cNvSpPr>
                  <a:spLocks noChangeArrowheads="1"/>
                </p:cNvSpPr>
                <p:nvPr/>
              </p:nvSpPr>
              <p:spPr bwMode="auto">
                <a:xfrm>
                  <a:off x="4393" y="2728"/>
                  <a:ext cx="1111" cy="1559"/>
                </a:xfrm>
                <a:prstGeom prst="rect">
                  <a:avLst/>
                </a:prstGeom>
                <a:noFill/>
                <a:ln w="9525" algn="ctr">
                  <a:noFill/>
                  <a:miter lim="800000"/>
                  <a:headEnd/>
                  <a:tailEnd/>
                </a:ln>
                <a:effectLst/>
              </p:spPr>
              <p:txBody>
                <a:bodyPr>
                  <a:spAutoFit/>
                </a:bodyPr>
                <a:lstStyle/>
                <a:p>
                  <a:pPr marL="231775" indent="-231775">
                    <a:lnSpc>
                      <a:spcPct val="90000"/>
                    </a:lnSpc>
                    <a:spcBef>
                      <a:spcPct val="30000"/>
                    </a:spcBef>
                    <a:buClr>
                      <a:schemeClr val="tx2"/>
                    </a:buClr>
                    <a:buSzPct val="75000"/>
                    <a:buFont typeface="Wingdings 2" pitchFamily="18" charset="2"/>
                    <a:buBlip>
                      <a:blip r:embed="rId3"/>
                    </a:buBlip>
                  </a:pPr>
                  <a:r>
                    <a:rPr lang="en-US" sz="1200" b="0" dirty="0"/>
                    <a:t>Commitment to customer-centric </a:t>
                  </a:r>
                  <a:r>
                    <a:rPr lang="en-US" sz="1200" dirty="0"/>
                    <a:t>Interoperability</a:t>
                  </a:r>
                </a:p>
                <a:p>
                  <a:pPr marL="231775" indent="-231775">
                    <a:lnSpc>
                      <a:spcPct val="90000"/>
                    </a:lnSpc>
                    <a:spcBef>
                      <a:spcPct val="30000"/>
                    </a:spcBef>
                    <a:buClr>
                      <a:schemeClr val="tx2"/>
                    </a:buClr>
                    <a:buSzPct val="75000"/>
                    <a:buFont typeface="Wingdings 2" pitchFamily="18" charset="2"/>
                    <a:buBlip>
                      <a:blip r:embed="rId3"/>
                    </a:buBlip>
                  </a:pPr>
                  <a:r>
                    <a:rPr lang="en-US" sz="1200" b="0" dirty="0"/>
                    <a:t>Recognized industry </a:t>
                  </a:r>
                  <a:r>
                    <a:rPr lang="en-US" sz="1200" dirty="0"/>
                    <a:t>leader</a:t>
                  </a:r>
                  <a:r>
                    <a:rPr lang="en-US" sz="1200" b="0" dirty="0"/>
                    <a:t>, world-class </a:t>
                  </a:r>
                  <a:r>
                    <a:rPr lang="en-US" sz="1200" dirty="0"/>
                    <a:t>partner</a:t>
                  </a:r>
                  <a:r>
                    <a:rPr lang="en-US" sz="1200" b="0" dirty="0"/>
                    <a:t> </a:t>
                  </a:r>
                  <a:endParaRPr lang="en-US" sz="1200" b="0" dirty="0" smtClean="0"/>
                </a:p>
                <a:p>
                  <a:pPr marL="231775" indent="-231775">
                    <a:lnSpc>
                      <a:spcPct val="90000"/>
                    </a:lnSpc>
                    <a:spcBef>
                      <a:spcPct val="30000"/>
                    </a:spcBef>
                    <a:buClr>
                      <a:schemeClr val="tx2"/>
                    </a:buClr>
                    <a:buSzPct val="75000"/>
                    <a:buFont typeface="Wingdings 2" pitchFamily="18" charset="2"/>
                    <a:buBlip>
                      <a:blip r:embed="rId3"/>
                    </a:buBlip>
                  </a:pPr>
                  <a:r>
                    <a:rPr lang="en-US" sz="1200" dirty="0" smtClean="0"/>
                    <a:t>Be transparent in our business practices</a:t>
                  </a:r>
                </a:p>
                <a:p>
                  <a:pPr marL="231775" indent="-231775">
                    <a:lnSpc>
                      <a:spcPct val="90000"/>
                    </a:lnSpc>
                    <a:spcBef>
                      <a:spcPct val="30000"/>
                    </a:spcBef>
                    <a:buClr>
                      <a:schemeClr val="tx2"/>
                    </a:buClr>
                    <a:buSzPct val="75000"/>
                    <a:buFont typeface="Wingdings 2" pitchFamily="18" charset="2"/>
                    <a:buBlip>
                      <a:blip r:embed="rId3"/>
                    </a:buBlip>
                  </a:pPr>
                  <a:r>
                    <a:rPr lang="en-US" sz="1200" b="0" dirty="0" smtClean="0"/>
                    <a:t>Stand behind our products</a:t>
                  </a:r>
                </a:p>
                <a:p>
                  <a:pPr marL="231775" indent="-231775">
                    <a:lnSpc>
                      <a:spcPct val="90000"/>
                    </a:lnSpc>
                    <a:spcBef>
                      <a:spcPct val="30000"/>
                    </a:spcBef>
                    <a:buClr>
                      <a:schemeClr val="tx2"/>
                    </a:buClr>
                    <a:buSzPct val="75000"/>
                    <a:buFont typeface="Wingdings 2" pitchFamily="18" charset="2"/>
                    <a:buBlip>
                      <a:blip r:embed="rId3"/>
                    </a:buBlip>
                  </a:pPr>
                  <a:r>
                    <a:rPr lang="en-US" sz="1200" dirty="0" smtClean="0"/>
                    <a:t>SDL for customers</a:t>
                  </a:r>
                  <a:endParaRPr lang="en-US" sz="1200" b="0" dirty="0"/>
                </a:p>
              </p:txBody>
            </p:sp>
          </p:grpSp>
          <p:grpSp>
            <p:nvGrpSpPr>
              <p:cNvPr id="13" name="Group 26"/>
              <p:cNvGrpSpPr>
                <a:grpSpLocks/>
              </p:cNvGrpSpPr>
              <p:nvPr/>
            </p:nvGrpSpPr>
            <p:grpSpPr bwMode="auto">
              <a:xfrm>
                <a:off x="4424" y="981"/>
                <a:ext cx="1871" cy="1727"/>
                <a:chOff x="4424" y="973"/>
                <a:chExt cx="1871" cy="1727"/>
              </a:xfrm>
            </p:grpSpPr>
            <p:pic>
              <p:nvPicPr>
                <p:cNvPr id="854043" name="Picture 27" descr="BI"/>
                <p:cNvPicPr>
                  <a:picLocks noChangeAspect="1" noChangeArrowheads="1"/>
                </p:cNvPicPr>
                <p:nvPr/>
              </p:nvPicPr>
              <p:blipFill>
                <a:blip r:embed="rId9" cstate="email"/>
                <a:srcRect/>
                <a:stretch>
                  <a:fillRect/>
                </a:stretch>
              </p:blipFill>
              <p:spPr bwMode="auto">
                <a:xfrm>
                  <a:off x="4424" y="973"/>
                  <a:ext cx="1871" cy="1727"/>
                </a:xfrm>
                <a:prstGeom prst="rect">
                  <a:avLst/>
                </a:prstGeom>
                <a:noFill/>
              </p:spPr>
            </p:pic>
            <p:pic>
              <p:nvPicPr>
                <p:cNvPr id="854044" name="Picture 28" descr="business-practices"/>
                <p:cNvPicPr>
                  <a:picLocks noChangeArrowheads="1"/>
                </p:cNvPicPr>
                <p:nvPr/>
              </p:nvPicPr>
              <p:blipFill>
                <a:blip r:embed="rId10" cstate="email"/>
                <a:srcRect/>
                <a:stretch>
                  <a:fillRect/>
                </a:stretch>
              </p:blipFill>
              <p:spPr bwMode="auto">
                <a:xfrm>
                  <a:off x="4614" y="2121"/>
                  <a:ext cx="700" cy="298"/>
                </a:xfrm>
                <a:prstGeom prst="rect">
                  <a:avLst/>
                </a:prstGeom>
                <a:noFill/>
              </p:spPr>
            </p:pic>
          </p:grpSp>
        </p:grpSp>
        <p:grpSp>
          <p:nvGrpSpPr>
            <p:cNvPr id="14" name="Group 29"/>
            <p:cNvGrpSpPr>
              <a:grpSpLocks/>
            </p:cNvGrpSpPr>
            <p:nvPr/>
          </p:nvGrpSpPr>
          <p:grpSpPr bwMode="auto">
            <a:xfrm>
              <a:off x="16" y="144"/>
              <a:ext cx="5760" cy="933"/>
              <a:chOff x="0" y="144"/>
              <a:chExt cx="5760" cy="933"/>
            </a:xfrm>
          </p:grpSpPr>
          <p:pic>
            <p:nvPicPr>
              <p:cNvPr id="854046" name="Picture 30" descr="EE-TwC_Roof"/>
              <p:cNvPicPr>
                <a:picLocks noChangeAspect="1" noChangeArrowheads="1"/>
              </p:cNvPicPr>
              <p:nvPr/>
            </p:nvPicPr>
            <p:blipFill>
              <a:blip r:embed="rId11"/>
              <a:srcRect/>
              <a:stretch>
                <a:fillRect/>
              </a:stretch>
            </p:blipFill>
            <p:spPr bwMode="auto">
              <a:xfrm>
                <a:off x="0" y="144"/>
                <a:ext cx="5760" cy="933"/>
              </a:xfrm>
              <a:prstGeom prst="rect">
                <a:avLst/>
              </a:prstGeom>
              <a:noFill/>
            </p:spPr>
          </p:pic>
          <p:pic>
            <p:nvPicPr>
              <p:cNvPr id="854047" name="Picture 31">
                <a:hlinkClick r:id="rId12" action="ppaction://hlinkfile"/>
              </p:cNvPr>
              <p:cNvPicPr>
                <a:picLocks noChangeAspect="1" noChangeArrowheads="1"/>
              </p:cNvPicPr>
              <p:nvPr/>
            </p:nvPicPr>
            <p:blipFill>
              <a:blip r:embed="rId13" cstate="email"/>
              <a:srcRect/>
              <a:stretch>
                <a:fillRect/>
              </a:stretch>
            </p:blipFill>
            <p:spPr bwMode="auto">
              <a:xfrm>
                <a:off x="1517" y="697"/>
                <a:ext cx="2636" cy="370"/>
              </a:xfrm>
              <a:prstGeom prst="rect">
                <a:avLst/>
              </a:prstGeom>
              <a:noFill/>
              <a:ln w="12700">
                <a:noFill/>
                <a:miter lim="800000"/>
                <a:headEnd/>
                <a:tailEnd/>
              </a:ln>
              <a:effectLst/>
            </p:spPr>
          </p:pic>
        </p:grpSp>
      </p:grpSp>
    </p:spTree>
  </p:cSld>
  <p:clrMapOvr>
    <a:masterClrMapping/>
  </p:clrMapOvr>
  <p:transition advTm="160415"/>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282950" y="3862388"/>
            <a:ext cx="2635250" cy="2624137"/>
            <a:chOff x="2068" y="2475"/>
            <a:chExt cx="1660" cy="1845"/>
          </a:xfrm>
        </p:grpSpPr>
        <p:pic>
          <p:nvPicPr>
            <p:cNvPr id="30745" name="Rectangle 10265"/>
            <p:cNvPicPr>
              <a:picLocks noChangeAspect="1" noChangeArrowheads="1"/>
            </p:cNvPicPr>
            <p:nvPr/>
          </p:nvPicPr>
          <p:blipFill>
            <a:blip r:embed="rId3"/>
            <a:srcRect/>
            <a:stretch>
              <a:fillRect/>
            </a:stretch>
          </p:blipFill>
          <p:spPr bwMode="auto">
            <a:xfrm>
              <a:off x="2068" y="2475"/>
              <a:ext cx="1654" cy="1845"/>
            </a:xfrm>
            <a:prstGeom prst="rect">
              <a:avLst/>
            </a:prstGeom>
            <a:noFill/>
            <a:ln w="9525">
              <a:noFill/>
              <a:miter lim="800000"/>
              <a:headEnd/>
              <a:tailEnd/>
            </a:ln>
          </p:spPr>
        </p:pic>
        <p:sp>
          <p:nvSpPr>
            <p:cNvPr id="30746" name="Rounded Rectangle 10266"/>
            <p:cNvSpPr>
              <a:spLocks noChangeArrowheads="1"/>
            </p:cNvSpPr>
            <p:nvPr/>
          </p:nvSpPr>
          <p:spPr bwMode="auto">
            <a:xfrm>
              <a:off x="2104" y="2620"/>
              <a:ext cx="1624" cy="1520"/>
            </a:xfrm>
            <a:prstGeom prst="roundRect">
              <a:avLst>
                <a:gd name="adj" fmla="val 6481"/>
              </a:avLst>
            </a:prstGeom>
            <a:noFill/>
            <a:ln w="9525">
              <a:noFill/>
              <a:round/>
              <a:headEnd/>
              <a:tailEnd/>
            </a:ln>
          </p:spPr>
          <p:txBody>
            <a:bodyPr anchor="ctr"/>
            <a:lstStyle/>
            <a:p>
              <a:pPr algn="ctr">
                <a:lnSpc>
                  <a:spcPct val="85000"/>
                </a:lnSpc>
                <a:spcBef>
                  <a:spcPct val="50000"/>
                </a:spcBef>
              </a:pPr>
              <a:r>
                <a:rPr lang="en-US">
                  <a:latin typeface="Segoe Semibold" pitchFamily="34" charset="0"/>
                </a:rPr>
                <a:t>Helps ensure the integrity and safety of network and application infrastructure by blocking malicious traffic and attacks</a:t>
              </a:r>
            </a:p>
          </p:txBody>
        </p:sp>
      </p:grpSp>
      <p:grpSp>
        <p:nvGrpSpPr>
          <p:cNvPr id="3" name="Group 6"/>
          <p:cNvGrpSpPr>
            <a:grpSpLocks/>
          </p:cNvGrpSpPr>
          <p:nvPr/>
        </p:nvGrpSpPr>
        <p:grpSpPr bwMode="auto">
          <a:xfrm>
            <a:off x="6229350" y="3862388"/>
            <a:ext cx="2636838" cy="2624137"/>
            <a:chOff x="3924" y="2475"/>
            <a:chExt cx="1661" cy="1845"/>
          </a:xfrm>
        </p:grpSpPr>
        <p:pic>
          <p:nvPicPr>
            <p:cNvPr id="30743" name="Rectangle 10263"/>
            <p:cNvPicPr>
              <a:picLocks noChangeAspect="1" noChangeArrowheads="1"/>
            </p:cNvPicPr>
            <p:nvPr/>
          </p:nvPicPr>
          <p:blipFill>
            <a:blip r:embed="rId3"/>
            <a:srcRect/>
            <a:stretch>
              <a:fillRect/>
            </a:stretch>
          </p:blipFill>
          <p:spPr bwMode="auto">
            <a:xfrm>
              <a:off x="3924" y="2475"/>
              <a:ext cx="1654" cy="1845"/>
            </a:xfrm>
            <a:prstGeom prst="rect">
              <a:avLst/>
            </a:prstGeom>
            <a:noFill/>
            <a:ln w="9525">
              <a:noFill/>
              <a:miter lim="800000"/>
              <a:headEnd/>
              <a:tailEnd/>
            </a:ln>
          </p:spPr>
        </p:pic>
        <p:sp>
          <p:nvSpPr>
            <p:cNvPr id="30744" name="Rounded Rectangle 10264"/>
            <p:cNvSpPr>
              <a:spLocks noChangeArrowheads="1"/>
            </p:cNvSpPr>
            <p:nvPr/>
          </p:nvSpPr>
          <p:spPr bwMode="auto">
            <a:xfrm>
              <a:off x="4055" y="2626"/>
              <a:ext cx="1530" cy="1520"/>
            </a:xfrm>
            <a:prstGeom prst="roundRect">
              <a:avLst>
                <a:gd name="adj" fmla="val 6481"/>
              </a:avLst>
            </a:prstGeom>
            <a:noFill/>
            <a:ln w="9525">
              <a:noFill/>
              <a:round/>
              <a:headEnd/>
              <a:tailEnd/>
            </a:ln>
          </p:spPr>
          <p:txBody>
            <a:bodyPr anchor="ctr"/>
            <a:lstStyle/>
            <a:p>
              <a:pPr algn="ctr">
                <a:lnSpc>
                  <a:spcPct val="85000"/>
                </a:lnSpc>
                <a:spcBef>
                  <a:spcPct val="50000"/>
                </a:spcBef>
              </a:pPr>
              <a:r>
                <a:rPr lang="en-US">
                  <a:latin typeface="Segoe Semibold" pitchFamily="34" charset="0"/>
                </a:rPr>
                <a:t>Comprehensive policy enforcement helps drive compliance with legal and business guidelines for using sensitive data</a:t>
              </a:r>
            </a:p>
          </p:txBody>
        </p:sp>
      </p:grpSp>
      <p:grpSp>
        <p:nvGrpSpPr>
          <p:cNvPr id="4" name="Group 9"/>
          <p:cNvGrpSpPr>
            <a:grpSpLocks/>
          </p:cNvGrpSpPr>
          <p:nvPr/>
        </p:nvGrpSpPr>
        <p:grpSpPr bwMode="auto">
          <a:xfrm>
            <a:off x="106363" y="1025525"/>
            <a:ext cx="8912225" cy="1439863"/>
            <a:chOff x="0" y="1425"/>
            <a:chExt cx="5760" cy="674"/>
          </a:xfrm>
        </p:grpSpPr>
        <p:grpSp>
          <p:nvGrpSpPr>
            <p:cNvPr id="5" name="Rectangle 147465"/>
            <p:cNvGrpSpPr>
              <a:grpSpLocks/>
            </p:cNvGrpSpPr>
            <p:nvPr/>
          </p:nvGrpSpPr>
          <p:grpSpPr bwMode="auto">
            <a:xfrm>
              <a:off x="59" y="1464"/>
              <a:ext cx="5701" cy="591"/>
              <a:chOff x="323088" y="1109472"/>
              <a:chExt cx="8820912" cy="1261872"/>
            </a:xfrm>
          </p:grpSpPr>
          <p:pic>
            <p:nvPicPr>
              <p:cNvPr id="30741" name="Rectangle 10261"/>
              <p:cNvPicPr>
                <a:picLocks noChangeArrowheads="1"/>
              </p:cNvPicPr>
              <p:nvPr/>
            </p:nvPicPr>
            <p:blipFill>
              <a:blip r:embed="rId4"/>
              <a:srcRect/>
              <a:stretch>
                <a:fillRect/>
              </a:stretch>
            </p:blipFill>
            <p:spPr bwMode="auto">
              <a:xfrm>
                <a:off x="323088" y="1109472"/>
                <a:ext cx="8820912" cy="1261872"/>
              </a:xfrm>
              <a:prstGeom prst="rect">
                <a:avLst/>
              </a:prstGeom>
              <a:noFill/>
              <a:ln w="9525">
                <a:noFill/>
                <a:miter lim="800000"/>
                <a:headEnd/>
                <a:tailEnd/>
              </a:ln>
            </p:spPr>
          </p:pic>
          <p:sp>
            <p:nvSpPr>
              <p:cNvPr id="30742" name="TextBox 10262"/>
              <p:cNvSpPr txBox="1">
                <a:spLocks noChangeArrowheads="1"/>
              </p:cNvSpPr>
              <p:nvPr/>
            </p:nvSpPr>
            <p:spPr bwMode="auto">
              <a:xfrm>
                <a:off x="321516" y="1108841"/>
                <a:ext cx="8822484" cy="1262550"/>
              </a:xfrm>
              <a:prstGeom prst="rect">
                <a:avLst/>
              </a:prstGeom>
              <a:noFill/>
              <a:ln w="9525">
                <a:noFill/>
                <a:miter lim="800000"/>
                <a:headEnd/>
                <a:tailEnd/>
              </a:ln>
            </p:spPr>
            <p:txBody>
              <a:bodyPr wrap="none" anchor="ctr"/>
              <a:lstStyle/>
              <a:p>
                <a:pPr>
                  <a:lnSpc>
                    <a:spcPct val="85000"/>
                  </a:lnSpc>
                  <a:spcBef>
                    <a:spcPct val="20000"/>
                  </a:spcBef>
                </a:pPr>
                <a:endParaRPr lang="en-US">
                  <a:solidFill>
                    <a:srgbClr val="000000"/>
                  </a:solidFill>
                </a:endParaRPr>
              </a:p>
            </p:txBody>
          </p:sp>
        </p:grpSp>
        <p:pic>
          <p:nvPicPr>
            <p:cNvPr id="30740" name="Rectangle 10260"/>
            <p:cNvPicPr>
              <a:picLocks noChangeAspect="1" noChangeArrowheads="1"/>
            </p:cNvPicPr>
            <p:nvPr/>
          </p:nvPicPr>
          <p:blipFill>
            <a:blip r:embed="rId5"/>
            <a:srcRect/>
            <a:stretch>
              <a:fillRect/>
            </a:stretch>
          </p:blipFill>
          <p:spPr bwMode="auto">
            <a:xfrm>
              <a:off x="0" y="1425"/>
              <a:ext cx="5760" cy="674"/>
            </a:xfrm>
            <a:prstGeom prst="rect">
              <a:avLst/>
            </a:prstGeom>
            <a:noFill/>
            <a:ln w="9525">
              <a:noFill/>
              <a:miter lim="800000"/>
              <a:headEnd/>
              <a:tailEnd/>
            </a:ln>
          </p:spPr>
        </p:pic>
      </p:grpSp>
      <p:sp>
        <p:nvSpPr>
          <p:cNvPr id="10247" name="TextBox 10246"/>
          <p:cNvSpPr txBox="1">
            <a:spLocks noChangeArrowheads="1"/>
          </p:cNvSpPr>
          <p:nvPr/>
        </p:nvSpPr>
        <p:spPr bwMode="auto">
          <a:xfrm>
            <a:off x="528638" y="1243013"/>
            <a:ext cx="8069262" cy="1033462"/>
          </a:xfrm>
          <a:prstGeom prst="rect">
            <a:avLst/>
          </a:prstGeom>
          <a:noFill/>
          <a:ln w="9525">
            <a:noFill/>
            <a:miter lim="800000"/>
            <a:headEnd/>
            <a:tailEnd/>
          </a:ln>
        </p:spPr>
        <p:txBody>
          <a:bodyPr>
            <a:spAutoFit/>
          </a:bodyPr>
          <a:lstStyle/>
          <a:p>
            <a:pPr algn="ctr">
              <a:lnSpc>
                <a:spcPct val="85000"/>
              </a:lnSpc>
              <a:spcBef>
                <a:spcPct val="20000"/>
              </a:spcBef>
            </a:pPr>
            <a:r>
              <a:rPr lang="en-US" b="1" i="1">
                <a:solidFill>
                  <a:srgbClr val="FFC000"/>
                </a:solidFill>
              </a:rPr>
              <a:t>The IAG provides </a:t>
            </a:r>
            <a:r>
              <a:rPr lang="en-US" b="1" i="1" u="sng">
                <a:solidFill>
                  <a:srgbClr val="FFC000"/>
                </a:solidFill>
              </a:rPr>
              <a:t>SSL-based</a:t>
            </a:r>
            <a:r>
              <a:rPr lang="en-US" b="1" i="1">
                <a:solidFill>
                  <a:srgbClr val="FFC000"/>
                </a:solidFill>
              </a:rPr>
              <a:t> application access and protection with </a:t>
            </a:r>
            <a:r>
              <a:rPr lang="en-US" b="1" i="1" u="sng">
                <a:solidFill>
                  <a:srgbClr val="FFC000"/>
                </a:solidFill>
              </a:rPr>
              <a:t>endpoint security management</a:t>
            </a:r>
            <a:r>
              <a:rPr lang="en-US" b="1" i="1">
                <a:solidFill>
                  <a:srgbClr val="FFC000"/>
                </a:solidFill>
              </a:rPr>
              <a:t>, enabling </a:t>
            </a:r>
            <a:r>
              <a:rPr lang="en-US" b="1" i="1" u="sng">
                <a:solidFill>
                  <a:srgbClr val="FFC000"/>
                </a:solidFill>
              </a:rPr>
              <a:t>granular access control </a:t>
            </a:r>
            <a:r>
              <a:rPr lang="en-US" b="1" i="1">
                <a:solidFill>
                  <a:srgbClr val="FFC000"/>
                </a:solidFill>
              </a:rPr>
              <a:t>and </a:t>
            </a:r>
            <a:r>
              <a:rPr lang="en-US" b="1" i="1" u="sng">
                <a:solidFill>
                  <a:srgbClr val="FFC000"/>
                </a:solidFill>
              </a:rPr>
              <a:t>deep content inspection</a:t>
            </a:r>
            <a:r>
              <a:rPr lang="en-US" b="1" i="1">
                <a:solidFill>
                  <a:srgbClr val="FFC000"/>
                </a:solidFill>
              </a:rPr>
              <a:t> from a broad range of devices and locations to line-of-business, intranet, and client/server resources.</a:t>
            </a:r>
            <a:endParaRPr lang="en-US">
              <a:solidFill>
                <a:srgbClr val="FFC000"/>
              </a:solidFill>
            </a:endParaRPr>
          </a:p>
        </p:txBody>
      </p:sp>
      <p:grpSp>
        <p:nvGrpSpPr>
          <p:cNvPr id="6" name="Group 13"/>
          <p:cNvGrpSpPr>
            <a:grpSpLocks/>
          </p:cNvGrpSpPr>
          <p:nvPr/>
        </p:nvGrpSpPr>
        <p:grpSpPr bwMode="auto">
          <a:xfrm>
            <a:off x="209550" y="2663825"/>
            <a:ext cx="2916238" cy="1282700"/>
            <a:chOff x="132" y="1720"/>
            <a:chExt cx="1837" cy="808"/>
          </a:xfrm>
        </p:grpSpPr>
        <p:pic>
          <p:nvPicPr>
            <p:cNvPr id="30737" name="Rectangle 2784"/>
            <p:cNvPicPr>
              <a:picLocks noChangeAspect="1" noChangeArrowheads="1"/>
            </p:cNvPicPr>
            <p:nvPr/>
          </p:nvPicPr>
          <p:blipFill>
            <a:blip r:embed="rId6"/>
            <a:srcRect/>
            <a:stretch>
              <a:fillRect/>
            </a:stretch>
          </p:blipFill>
          <p:spPr bwMode="auto">
            <a:xfrm>
              <a:off x="192" y="1720"/>
              <a:ext cx="1674" cy="808"/>
            </a:xfrm>
            <a:prstGeom prst="rect">
              <a:avLst/>
            </a:prstGeom>
            <a:noFill/>
            <a:ln w="9525">
              <a:noFill/>
              <a:miter lim="800000"/>
              <a:headEnd/>
              <a:tailEnd/>
            </a:ln>
          </p:spPr>
        </p:pic>
        <p:sp>
          <p:nvSpPr>
            <p:cNvPr id="30738" name="TextBox 10259"/>
            <p:cNvSpPr txBox="1">
              <a:spLocks noChangeArrowheads="1"/>
            </p:cNvSpPr>
            <p:nvPr/>
          </p:nvSpPr>
          <p:spPr bwMode="auto">
            <a:xfrm>
              <a:off x="132" y="2035"/>
              <a:ext cx="1837" cy="173"/>
            </a:xfrm>
            <a:prstGeom prst="rect">
              <a:avLst/>
            </a:prstGeom>
            <a:noFill/>
            <a:ln w="9525" algn="ctr">
              <a:noFill/>
              <a:miter lim="800000"/>
              <a:headEnd/>
              <a:tailEnd/>
            </a:ln>
          </p:spPr>
          <p:txBody>
            <a:bodyPr lIns="0" tIns="0" rIns="0" bIns="0" anchor="ctr">
              <a:spAutoFit/>
            </a:bodyPr>
            <a:lstStyle/>
            <a:p>
              <a:pPr algn="ctr">
                <a:lnSpc>
                  <a:spcPct val="90000"/>
                </a:lnSpc>
                <a:spcBef>
                  <a:spcPct val="20000"/>
                </a:spcBef>
              </a:pPr>
              <a:r>
                <a:rPr lang="en-US" sz="2000" b="1">
                  <a:solidFill>
                    <a:srgbClr val="FFFFFF"/>
                  </a:solidFill>
                </a:rPr>
                <a:t>Control Access</a:t>
              </a:r>
              <a:endParaRPr lang="en-US" sz="2000" b="1">
                <a:solidFill>
                  <a:srgbClr val="000000"/>
                </a:solidFill>
              </a:endParaRPr>
            </a:p>
          </p:txBody>
        </p:sp>
      </p:grpSp>
      <p:grpSp>
        <p:nvGrpSpPr>
          <p:cNvPr id="7" name="Group 16"/>
          <p:cNvGrpSpPr>
            <a:grpSpLocks/>
          </p:cNvGrpSpPr>
          <p:nvPr/>
        </p:nvGrpSpPr>
        <p:grpSpPr bwMode="auto">
          <a:xfrm>
            <a:off x="6181725" y="2655888"/>
            <a:ext cx="2673350" cy="1290637"/>
            <a:chOff x="3894" y="1715"/>
            <a:chExt cx="1684" cy="813"/>
          </a:xfrm>
        </p:grpSpPr>
        <p:pic>
          <p:nvPicPr>
            <p:cNvPr id="30735" name="Rectangle 11477"/>
            <p:cNvPicPr>
              <a:picLocks noChangeAspect="1" noChangeArrowheads="1"/>
            </p:cNvPicPr>
            <p:nvPr/>
          </p:nvPicPr>
          <p:blipFill>
            <a:blip r:embed="rId7"/>
            <a:srcRect/>
            <a:stretch>
              <a:fillRect/>
            </a:stretch>
          </p:blipFill>
          <p:spPr bwMode="auto">
            <a:xfrm>
              <a:off x="3894" y="1715"/>
              <a:ext cx="1684" cy="813"/>
            </a:xfrm>
            <a:prstGeom prst="rect">
              <a:avLst/>
            </a:prstGeom>
            <a:noFill/>
            <a:ln w="9525">
              <a:noFill/>
              <a:miter lim="800000"/>
              <a:headEnd/>
              <a:tailEnd/>
            </a:ln>
          </p:spPr>
        </p:pic>
        <p:sp>
          <p:nvSpPr>
            <p:cNvPr id="30736" name="TextBox 10257"/>
            <p:cNvSpPr txBox="1">
              <a:spLocks noChangeArrowheads="1"/>
            </p:cNvSpPr>
            <p:nvPr/>
          </p:nvSpPr>
          <p:spPr bwMode="auto">
            <a:xfrm>
              <a:off x="4005" y="1949"/>
              <a:ext cx="1482" cy="346"/>
            </a:xfrm>
            <a:prstGeom prst="rect">
              <a:avLst/>
            </a:prstGeom>
            <a:noFill/>
            <a:ln w="9525" algn="ctr">
              <a:noFill/>
              <a:miter lim="800000"/>
              <a:headEnd/>
              <a:tailEnd/>
            </a:ln>
          </p:spPr>
          <p:txBody>
            <a:bodyPr lIns="0" tIns="0" rIns="0" bIns="0" anchor="ctr">
              <a:spAutoFit/>
            </a:bodyPr>
            <a:lstStyle/>
            <a:p>
              <a:pPr algn="ctr">
                <a:lnSpc>
                  <a:spcPct val="90000"/>
                </a:lnSpc>
                <a:spcBef>
                  <a:spcPct val="20000"/>
                </a:spcBef>
              </a:pPr>
              <a:r>
                <a:rPr lang="en-US" sz="2000" b="1">
                  <a:solidFill>
                    <a:srgbClr val="FFFFFF"/>
                  </a:solidFill>
                </a:rPr>
                <a:t>Safeguard Information</a:t>
              </a:r>
              <a:endParaRPr lang="en-US" sz="2000" b="1">
                <a:solidFill>
                  <a:srgbClr val="000000"/>
                </a:solidFill>
              </a:endParaRPr>
            </a:p>
          </p:txBody>
        </p:sp>
      </p:grpSp>
      <p:grpSp>
        <p:nvGrpSpPr>
          <p:cNvPr id="8" name="Group 19"/>
          <p:cNvGrpSpPr>
            <a:grpSpLocks/>
          </p:cNvGrpSpPr>
          <p:nvPr/>
        </p:nvGrpSpPr>
        <p:grpSpPr bwMode="auto">
          <a:xfrm>
            <a:off x="3235325" y="2655888"/>
            <a:ext cx="2673350" cy="1290637"/>
            <a:chOff x="2038" y="1715"/>
            <a:chExt cx="1684" cy="813"/>
          </a:xfrm>
        </p:grpSpPr>
        <p:pic>
          <p:nvPicPr>
            <p:cNvPr id="30733" name="Rectangle 10253"/>
            <p:cNvPicPr>
              <a:picLocks noChangeAspect="1" noChangeArrowheads="1"/>
            </p:cNvPicPr>
            <p:nvPr/>
          </p:nvPicPr>
          <p:blipFill>
            <a:blip r:embed="rId8"/>
            <a:srcRect/>
            <a:stretch>
              <a:fillRect/>
            </a:stretch>
          </p:blipFill>
          <p:spPr bwMode="auto">
            <a:xfrm>
              <a:off x="2038" y="1715"/>
              <a:ext cx="1684" cy="813"/>
            </a:xfrm>
            <a:prstGeom prst="rect">
              <a:avLst/>
            </a:prstGeom>
            <a:noFill/>
            <a:ln w="9525">
              <a:noFill/>
              <a:miter lim="800000"/>
              <a:headEnd/>
              <a:tailEnd/>
            </a:ln>
          </p:spPr>
        </p:pic>
        <p:sp>
          <p:nvSpPr>
            <p:cNvPr id="30734" name="TextBox 10255"/>
            <p:cNvSpPr txBox="1">
              <a:spLocks noChangeArrowheads="1"/>
            </p:cNvSpPr>
            <p:nvPr/>
          </p:nvSpPr>
          <p:spPr bwMode="auto">
            <a:xfrm>
              <a:off x="2206" y="2035"/>
              <a:ext cx="1349" cy="173"/>
            </a:xfrm>
            <a:prstGeom prst="rect">
              <a:avLst/>
            </a:prstGeom>
            <a:noFill/>
            <a:ln w="9525" algn="ctr">
              <a:noFill/>
              <a:miter lim="800000"/>
              <a:headEnd/>
              <a:tailEnd/>
            </a:ln>
          </p:spPr>
          <p:txBody>
            <a:bodyPr lIns="0" tIns="0" rIns="0" bIns="0" anchor="ctr">
              <a:spAutoFit/>
            </a:bodyPr>
            <a:lstStyle/>
            <a:p>
              <a:pPr algn="ctr">
                <a:lnSpc>
                  <a:spcPct val="90000"/>
                </a:lnSpc>
                <a:spcBef>
                  <a:spcPct val="20000"/>
                </a:spcBef>
              </a:pPr>
              <a:r>
                <a:rPr lang="en-US" sz="2000" b="1">
                  <a:solidFill>
                    <a:srgbClr val="FFFFFF"/>
                  </a:solidFill>
                </a:rPr>
                <a:t>Protect Assets</a:t>
              </a:r>
              <a:endParaRPr lang="en-US" sz="2000" b="1">
                <a:solidFill>
                  <a:srgbClr val="000000"/>
                </a:solidFill>
              </a:endParaRPr>
            </a:p>
          </p:txBody>
        </p:sp>
      </p:grpSp>
      <p:grpSp>
        <p:nvGrpSpPr>
          <p:cNvPr id="9" name="Group 22"/>
          <p:cNvGrpSpPr>
            <a:grpSpLocks/>
          </p:cNvGrpSpPr>
          <p:nvPr/>
        </p:nvGrpSpPr>
        <p:grpSpPr bwMode="auto">
          <a:xfrm>
            <a:off x="330200" y="3862388"/>
            <a:ext cx="2632075" cy="2624137"/>
            <a:chOff x="208" y="2475"/>
            <a:chExt cx="1658" cy="1845"/>
          </a:xfrm>
        </p:grpSpPr>
        <p:pic>
          <p:nvPicPr>
            <p:cNvPr id="30731" name="Rectangle 10577"/>
            <p:cNvPicPr>
              <a:picLocks noChangeAspect="1" noChangeArrowheads="1"/>
            </p:cNvPicPr>
            <p:nvPr/>
          </p:nvPicPr>
          <p:blipFill>
            <a:blip r:embed="rId3"/>
            <a:srcRect/>
            <a:stretch>
              <a:fillRect/>
            </a:stretch>
          </p:blipFill>
          <p:spPr bwMode="auto">
            <a:xfrm>
              <a:off x="212" y="2475"/>
              <a:ext cx="1654" cy="1845"/>
            </a:xfrm>
            <a:prstGeom prst="rect">
              <a:avLst/>
            </a:prstGeom>
            <a:noFill/>
            <a:ln w="9525">
              <a:noFill/>
              <a:miter lim="800000"/>
              <a:headEnd/>
              <a:tailEnd/>
            </a:ln>
          </p:spPr>
        </p:pic>
        <p:sp>
          <p:nvSpPr>
            <p:cNvPr id="30732" name="Rounded Rectangle 10252"/>
            <p:cNvSpPr>
              <a:spLocks noChangeArrowheads="1"/>
            </p:cNvSpPr>
            <p:nvPr/>
          </p:nvSpPr>
          <p:spPr bwMode="auto">
            <a:xfrm>
              <a:off x="208" y="2546"/>
              <a:ext cx="1575" cy="1520"/>
            </a:xfrm>
            <a:prstGeom prst="roundRect">
              <a:avLst>
                <a:gd name="adj" fmla="val 6481"/>
              </a:avLst>
            </a:prstGeom>
            <a:noFill/>
            <a:ln w="9525">
              <a:noFill/>
              <a:round/>
              <a:headEnd/>
              <a:tailEnd/>
            </a:ln>
          </p:spPr>
          <p:txBody>
            <a:bodyPr anchor="ctr"/>
            <a:lstStyle/>
            <a:p>
              <a:pPr algn="ctr">
                <a:lnSpc>
                  <a:spcPct val="85000"/>
                </a:lnSpc>
                <a:spcBef>
                  <a:spcPct val="50000"/>
                </a:spcBef>
              </a:pPr>
              <a:r>
                <a:rPr lang="en-US">
                  <a:latin typeface="Segoe Semibold" pitchFamily="34" charset="0"/>
                </a:rPr>
                <a:t>Secure, browser-based access to corporate applications and data from more locations and more devices</a:t>
              </a:r>
            </a:p>
          </p:txBody>
        </p:sp>
      </p:grpSp>
      <p:sp>
        <p:nvSpPr>
          <p:cNvPr id="29" name="Title 28"/>
          <p:cNvSpPr>
            <a:spLocks noGrp="1"/>
          </p:cNvSpPr>
          <p:nvPr>
            <p:ph type="title"/>
          </p:nvPr>
        </p:nvSpPr>
        <p:spPr>
          <a:xfrm>
            <a:off x="100013" y="228600"/>
            <a:ext cx="9043987" cy="701675"/>
          </a:xfrm>
        </p:spPr>
        <p:txBody>
          <a:bodyPr>
            <a:normAutofit fontScale="90000"/>
          </a:bodyPr>
          <a:lstStyle/>
          <a:p>
            <a:pPr eaLnBrk="1" hangingPunct="1">
              <a:defRPr/>
            </a:pPr>
            <a:r>
              <a:rPr lang="en-US" sz="4400" dirty="0" smtClean="0">
                <a:solidFill>
                  <a:schemeClr val="tx1"/>
                </a:solidFill>
              </a:rPr>
              <a:t>Intelligent Application Gateway</a:t>
            </a:r>
            <a:endParaRPr lang="en-US" sz="44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247"/>
                                        </p:tgtEl>
                                        <p:attrNameLst>
                                          <p:attrName>style.visibility</p:attrName>
                                        </p:attrNameLst>
                                      </p:cBhvr>
                                      <p:to>
                                        <p:strVal val="visible"/>
                                      </p:to>
                                    </p:set>
                                    <p:animEffect transition="in" filter="fade">
                                      <p:cBhvr>
                                        <p:cTn id="12" dur="1000"/>
                                        <p:tgtEl>
                                          <p:spTgt spid="10247"/>
                                        </p:tgtEl>
                                      </p:cBhvr>
                                    </p:animEffect>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2500"/>
                            </p:stCondLst>
                            <p:childTnLst>
                              <p:par>
                                <p:cTn id="22" presetID="22" presetClass="entr" presetSubtype="1"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par>
                          <p:cTn id="33" fill="hold">
                            <p:stCondLst>
                              <p:cond delay="4000"/>
                            </p:stCondLst>
                            <p:childTnLst>
                              <p:par>
                                <p:cTn id="34" presetID="22" presetClass="entr" presetSubtype="1"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C:\Program Files\Microsoft Resource DVD Artwork\DVD_ART\Artwork_Imagery\Shapes and Graphics\Arrows - arrow\White Collection 25 percent opaque - soft shadow\arrow 2.png"/>
          <p:cNvPicPr>
            <a:picLocks noChangeAspect="1" noChangeArrowheads="1"/>
          </p:cNvPicPr>
          <p:nvPr/>
        </p:nvPicPr>
        <p:blipFill>
          <a:blip r:embed="rId3"/>
          <a:srcRect/>
          <a:stretch>
            <a:fillRect/>
          </a:stretch>
        </p:blipFill>
        <p:spPr bwMode="auto">
          <a:xfrm>
            <a:off x="2439988" y="4011613"/>
            <a:ext cx="1128712" cy="603250"/>
          </a:xfrm>
          <a:prstGeom prst="rect">
            <a:avLst/>
          </a:prstGeom>
          <a:noFill/>
          <a:ln w="9525">
            <a:noFill/>
            <a:miter lim="800000"/>
            <a:headEnd/>
            <a:tailEnd/>
          </a:ln>
        </p:spPr>
      </p:pic>
      <p:pic>
        <p:nvPicPr>
          <p:cNvPr id="31747" name="Picture 10" descr="C:\Program Files\Microsoft Resource DVD Artwork\DVD_ART\Artwork_Imagery\Shapes and Graphics\fans - gradient\teal fade shape.png"/>
          <p:cNvPicPr>
            <a:picLocks noChangeAspect="1" noChangeArrowheads="1"/>
          </p:cNvPicPr>
          <p:nvPr/>
        </p:nvPicPr>
        <p:blipFill>
          <a:blip r:embed="rId4"/>
          <a:srcRect/>
          <a:stretch>
            <a:fillRect/>
          </a:stretch>
        </p:blipFill>
        <p:spPr bwMode="auto">
          <a:xfrm rot="-5116889">
            <a:off x="6308725" y="966788"/>
            <a:ext cx="2127250" cy="2292350"/>
          </a:xfrm>
          <a:prstGeom prst="rect">
            <a:avLst/>
          </a:prstGeom>
          <a:noFill/>
          <a:ln w="9525">
            <a:noFill/>
            <a:miter lim="800000"/>
            <a:headEnd/>
            <a:tailEnd/>
          </a:ln>
        </p:spPr>
      </p:pic>
      <p:pic>
        <p:nvPicPr>
          <p:cNvPr id="31748" name="Picture 7" descr="C:\Program Files\Microsoft Resource DVD Artwork\DVD_ART\Artwork_Imagery\Shapes and Graphics\Arrows - arrow\Curved\three headed arrow.png"/>
          <p:cNvPicPr>
            <a:picLocks noChangeAspect="1" noChangeArrowheads="1"/>
          </p:cNvPicPr>
          <p:nvPr/>
        </p:nvPicPr>
        <p:blipFill>
          <a:blip r:embed="rId5"/>
          <a:srcRect/>
          <a:stretch>
            <a:fillRect/>
          </a:stretch>
        </p:blipFill>
        <p:spPr bwMode="auto">
          <a:xfrm rot="1065345">
            <a:off x="4908550" y="3308350"/>
            <a:ext cx="3163888" cy="1624013"/>
          </a:xfrm>
          <a:prstGeom prst="rect">
            <a:avLst/>
          </a:prstGeom>
          <a:noFill/>
          <a:ln w="9525">
            <a:noFill/>
            <a:miter lim="800000"/>
            <a:headEnd/>
            <a:tailEnd/>
          </a:ln>
        </p:spPr>
      </p:pic>
      <p:pic>
        <p:nvPicPr>
          <p:cNvPr id="31749" name="Picture 2" descr="C:\Program Files\Microsoft Resource DVD Artwork\DVD_ART\Artwork_Imagery\Shapes and Graphics\Arrows - arrow\Curved\3 tail arrow split.png"/>
          <p:cNvPicPr>
            <a:picLocks noChangeAspect="1" noChangeArrowheads="1"/>
          </p:cNvPicPr>
          <p:nvPr/>
        </p:nvPicPr>
        <p:blipFill>
          <a:blip r:embed="rId6"/>
          <a:srcRect/>
          <a:stretch>
            <a:fillRect/>
          </a:stretch>
        </p:blipFill>
        <p:spPr bwMode="auto">
          <a:xfrm>
            <a:off x="0" y="1728788"/>
            <a:ext cx="2405063" cy="4943475"/>
          </a:xfrm>
          <a:prstGeom prst="rect">
            <a:avLst/>
          </a:prstGeom>
          <a:noFill/>
          <a:ln w="9525">
            <a:noFill/>
            <a:miter lim="800000"/>
            <a:headEnd/>
            <a:tailEnd/>
          </a:ln>
        </p:spPr>
      </p:pic>
      <p:sp>
        <p:nvSpPr>
          <p:cNvPr id="2" name="Title 1"/>
          <p:cNvSpPr>
            <a:spLocks noGrp="1"/>
          </p:cNvSpPr>
          <p:nvPr>
            <p:ph type="title"/>
          </p:nvPr>
        </p:nvSpPr>
        <p:spPr>
          <a:xfrm>
            <a:off x="1260475" y="228600"/>
            <a:ext cx="7513638" cy="590550"/>
          </a:xfrm>
        </p:spPr>
        <p:txBody>
          <a:bodyPr>
            <a:normAutofit fontScale="90000"/>
          </a:bodyPr>
          <a:lstStyle/>
          <a:p>
            <a:pPr>
              <a:defRPr/>
            </a:pPr>
            <a:r>
              <a:rPr lang="en-US" sz="3600" dirty="0" smtClean="0"/>
              <a:t>Application Access Features</a:t>
            </a:r>
            <a:endParaRPr lang="en-US" sz="3600" dirty="0"/>
          </a:p>
        </p:txBody>
      </p:sp>
      <p:pic>
        <p:nvPicPr>
          <p:cNvPr id="31751" name="Picture 2" descr="C:\Program Files\Microsoft Resource DVD Artwork\DVD_ART\Artwork_Imagery\HARDWARE_IMAGERY\Illustration - Misc Hardware\XML Icons\storage array.png"/>
          <p:cNvPicPr>
            <a:picLocks noChangeAspect="1" noChangeArrowheads="1"/>
          </p:cNvPicPr>
          <p:nvPr/>
        </p:nvPicPr>
        <p:blipFill>
          <a:blip r:embed="rId7"/>
          <a:srcRect/>
          <a:stretch>
            <a:fillRect/>
          </a:stretch>
        </p:blipFill>
        <p:spPr bwMode="auto">
          <a:xfrm>
            <a:off x="7780338" y="1728788"/>
            <a:ext cx="693737" cy="900112"/>
          </a:xfrm>
          <a:prstGeom prst="rect">
            <a:avLst/>
          </a:prstGeom>
          <a:noFill/>
          <a:ln w="9525">
            <a:noFill/>
            <a:miter lim="800000"/>
            <a:headEnd/>
            <a:tailEnd/>
          </a:ln>
        </p:spPr>
      </p:pic>
      <p:pic>
        <p:nvPicPr>
          <p:cNvPr id="31752" name="Picture 4" descr="C:\Program Files\Microsoft Resource DVD Artwork\DVD_ART\Artwork_Imagery\HARDWARE_IMAGERY\Illustration - Misc Hardware\XML Icons\Server SQL database.png"/>
          <p:cNvPicPr>
            <a:picLocks noChangeAspect="1" noChangeArrowheads="1"/>
          </p:cNvPicPr>
          <p:nvPr/>
        </p:nvPicPr>
        <p:blipFill>
          <a:blip r:embed="rId8"/>
          <a:srcRect/>
          <a:stretch>
            <a:fillRect/>
          </a:stretch>
        </p:blipFill>
        <p:spPr bwMode="auto">
          <a:xfrm>
            <a:off x="7896225" y="714375"/>
            <a:ext cx="658813" cy="974725"/>
          </a:xfrm>
          <a:prstGeom prst="rect">
            <a:avLst/>
          </a:prstGeom>
          <a:noFill/>
          <a:ln w="9525">
            <a:noFill/>
            <a:miter lim="800000"/>
            <a:headEnd/>
            <a:tailEnd/>
          </a:ln>
        </p:spPr>
      </p:pic>
      <p:pic>
        <p:nvPicPr>
          <p:cNvPr id="31753" name="Picture 5" descr="C:\Program Files\Microsoft Resource DVD Artwork\DVD_ART\Artwork_Imagery\HARDWARE_IMAGERY\Illustration - Misc Hardware\XML Icons\Server RTC.png"/>
          <p:cNvPicPr>
            <a:picLocks noChangeAspect="1" noChangeArrowheads="1"/>
          </p:cNvPicPr>
          <p:nvPr/>
        </p:nvPicPr>
        <p:blipFill>
          <a:blip r:embed="rId9"/>
          <a:srcRect/>
          <a:stretch>
            <a:fillRect/>
          </a:stretch>
        </p:blipFill>
        <p:spPr bwMode="auto">
          <a:xfrm>
            <a:off x="6980238" y="747713"/>
            <a:ext cx="695325" cy="982662"/>
          </a:xfrm>
          <a:prstGeom prst="rect">
            <a:avLst/>
          </a:prstGeom>
          <a:noFill/>
          <a:ln w="9525">
            <a:noFill/>
            <a:miter lim="800000"/>
            <a:headEnd/>
            <a:tailEnd/>
          </a:ln>
        </p:spPr>
      </p:pic>
      <p:pic>
        <p:nvPicPr>
          <p:cNvPr id="31754" name="Picture 6" descr="C:\Program Files\Microsoft Resource DVD Artwork\DVD_ART\Artwork_Imagery\HARDWARE_IMAGERY\Illustration - Misc Hardware\XML Icons\Server ISAS - firewall.png"/>
          <p:cNvPicPr>
            <a:picLocks noChangeAspect="1" noChangeArrowheads="1"/>
          </p:cNvPicPr>
          <p:nvPr/>
        </p:nvPicPr>
        <p:blipFill>
          <a:blip r:embed="rId10"/>
          <a:srcRect/>
          <a:stretch>
            <a:fillRect/>
          </a:stretch>
        </p:blipFill>
        <p:spPr bwMode="auto">
          <a:xfrm>
            <a:off x="6013450" y="2493963"/>
            <a:ext cx="614363" cy="979487"/>
          </a:xfrm>
          <a:prstGeom prst="rect">
            <a:avLst/>
          </a:prstGeom>
          <a:noFill/>
          <a:ln w="9525">
            <a:noFill/>
            <a:miter lim="800000"/>
            <a:headEnd/>
            <a:tailEnd/>
          </a:ln>
        </p:spPr>
      </p:pic>
      <p:pic>
        <p:nvPicPr>
          <p:cNvPr id="31755" name="Picture 8" descr="C:\Program Files\Microsoft Resource DVD Artwork\DVD_ART\Artwork_Imagery\HARDWARE_IMAGERY\Illustration - Misc Hardware\XML Icons\Server Content Management.png"/>
          <p:cNvPicPr>
            <a:picLocks noChangeAspect="1" noChangeArrowheads="1"/>
          </p:cNvPicPr>
          <p:nvPr/>
        </p:nvPicPr>
        <p:blipFill>
          <a:blip r:embed="rId11"/>
          <a:srcRect/>
          <a:stretch>
            <a:fillRect/>
          </a:stretch>
        </p:blipFill>
        <p:spPr bwMode="auto">
          <a:xfrm>
            <a:off x="7826375" y="3006725"/>
            <a:ext cx="646113" cy="954088"/>
          </a:xfrm>
          <a:prstGeom prst="rect">
            <a:avLst/>
          </a:prstGeom>
          <a:noFill/>
          <a:ln w="9525">
            <a:noFill/>
            <a:miter lim="800000"/>
            <a:headEnd/>
            <a:tailEnd/>
          </a:ln>
        </p:spPr>
      </p:pic>
      <p:pic>
        <p:nvPicPr>
          <p:cNvPr id="31756" name="Picture 9" descr="C:\Program Files\Microsoft Resource DVD Artwork\DVD_ART\Artwork_Imagery\HARDWARE_IMAGERY\Illustration - Misc Hardware\XML Icons\Server.png"/>
          <p:cNvPicPr>
            <a:picLocks noChangeAspect="1" noChangeArrowheads="1"/>
          </p:cNvPicPr>
          <p:nvPr/>
        </p:nvPicPr>
        <p:blipFill>
          <a:blip r:embed="rId12"/>
          <a:srcRect/>
          <a:stretch>
            <a:fillRect/>
          </a:stretch>
        </p:blipFill>
        <p:spPr bwMode="auto">
          <a:xfrm>
            <a:off x="7756525" y="4425950"/>
            <a:ext cx="615950" cy="908050"/>
          </a:xfrm>
          <a:prstGeom prst="rect">
            <a:avLst/>
          </a:prstGeom>
          <a:noFill/>
          <a:ln w="9525">
            <a:noFill/>
            <a:miter lim="800000"/>
            <a:headEnd/>
            <a:tailEnd/>
          </a:ln>
        </p:spPr>
      </p:pic>
      <p:pic>
        <p:nvPicPr>
          <p:cNvPr id="31757" name="Picture 10" descr="C:\Program Files\Microsoft Resource DVD Artwork\DVD_ART\Artwork_Imagery\HARDWARE_IMAGERY\Illustration - Misc Hardware\Miscellaneous\disk people users green.png"/>
          <p:cNvPicPr>
            <a:picLocks noChangeAspect="1" noChangeArrowheads="1"/>
          </p:cNvPicPr>
          <p:nvPr/>
        </p:nvPicPr>
        <p:blipFill>
          <a:blip r:embed="rId13"/>
          <a:srcRect/>
          <a:stretch>
            <a:fillRect/>
          </a:stretch>
        </p:blipFill>
        <p:spPr bwMode="auto">
          <a:xfrm>
            <a:off x="77788" y="4510088"/>
            <a:ext cx="1033462" cy="696912"/>
          </a:xfrm>
          <a:prstGeom prst="rect">
            <a:avLst/>
          </a:prstGeom>
          <a:noFill/>
          <a:ln w="9525">
            <a:noFill/>
            <a:miter lim="800000"/>
            <a:headEnd/>
            <a:tailEnd/>
          </a:ln>
        </p:spPr>
      </p:pic>
      <p:pic>
        <p:nvPicPr>
          <p:cNvPr id="31758" name="Picture 11" descr="C:\Program Files\Microsoft Resource DVD Artwork\DVD_ART\Artwork_Imagery\HARDWARE_IMAGERY\Illustration - Misc Hardware\Miscellaneous\disk person pc laptop person blue.png"/>
          <p:cNvPicPr>
            <a:picLocks noChangeAspect="1" noChangeArrowheads="1"/>
          </p:cNvPicPr>
          <p:nvPr/>
        </p:nvPicPr>
        <p:blipFill>
          <a:blip r:embed="rId14"/>
          <a:srcRect/>
          <a:stretch>
            <a:fillRect/>
          </a:stretch>
        </p:blipFill>
        <p:spPr bwMode="auto">
          <a:xfrm>
            <a:off x="34925" y="3556000"/>
            <a:ext cx="1119188" cy="773113"/>
          </a:xfrm>
          <a:prstGeom prst="rect">
            <a:avLst/>
          </a:prstGeom>
          <a:noFill/>
          <a:ln w="9525">
            <a:noFill/>
            <a:miter lim="800000"/>
            <a:headEnd/>
            <a:tailEnd/>
          </a:ln>
        </p:spPr>
      </p:pic>
      <p:pic>
        <p:nvPicPr>
          <p:cNvPr id="31759" name="Picture 12" descr="C:\Program Files\Microsoft Resource DVD Artwork\DVD_ART\Artwork_Imagery\HARDWARE_IMAGERY\Illustration - Misc Hardware\Miscellaneous\disk mobile device person yellow.png"/>
          <p:cNvPicPr>
            <a:picLocks noChangeAspect="1" noChangeArrowheads="1"/>
          </p:cNvPicPr>
          <p:nvPr/>
        </p:nvPicPr>
        <p:blipFill>
          <a:blip r:embed="rId15"/>
          <a:srcRect/>
          <a:stretch>
            <a:fillRect/>
          </a:stretch>
        </p:blipFill>
        <p:spPr bwMode="auto">
          <a:xfrm>
            <a:off x="41275" y="2693988"/>
            <a:ext cx="1106488" cy="812800"/>
          </a:xfrm>
          <a:prstGeom prst="rect">
            <a:avLst/>
          </a:prstGeom>
          <a:noFill/>
          <a:ln w="9525">
            <a:noFill/>
            <a:miter lim="800000"/>
            <a:headEnd/>
            <a:tailEnd/>
          </a:ln>
        </p:spPr>
      </p:pic>
      <p:pic>
        <p:nvPicPr>
          <p:cNvPr id="56333" name="Object 4"/>
          <p:cNvPicPr>
            <a:picLocks noChangeAspect="1" noChangeArrowheads="1"/>
          </p:cNvPicPr>
          <p:nvPr/>
        </p:nvPicPr>
        <p:blipFill>
          <a:blip r:embed="rId16"/>
          <a:srcRect/>
          <a:stretch>
            <a:fillRect/>
          </a:stretch>
        </p:blipFill>
        <p:spPr bwMode="auto">
          <a:xfrm>
            <a:off x="3501254" y="4063297"/>
            <a:ext cx="1600015" cy="453901"/>
          </a:xfrm>
          <a:prstGeom prst="snip2DiagRect">
            <a:avLst/>
          </a:prstGeom>
          <a:solidFill>
            <a:srgbClr val="FFFFFF">
              <a:shade val="85000"/>
              <a:alpha val="47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1761" name="Picture 19" descr="C:\Program Files\Microsoft Resource DVD Artwork\DVD_ART\Artwork_Imagery\HARDWARE_IMAGERY\Illustration - Misc Hardware\Windows Security\Security ie Internet Explorer.png"/>
          <p:cNvPicPr>
            <a:picLocks noChangeAspect="1" noChangeArrowheads="1"/>
          </p:cNvPicPr>
          <p:nvPr/>
        </p:nvPicPr>
        <p:blipFill>
          <a:blip r:embed="rId17"/>
          <a:srcRect/>
          <a:stretch>
            <a:fillRect/>
          </a:stretch>
        </p:blipFill>
        <p:spPr bwMode="auto">
          <a:xfrm>
            <a:off x="928688" y="4029075"/>
            <a:ext cx="215900" cy="230188"/>
          </a:xfrm>
          <a:prstGeom prst="rect">
            <a:avLst/>
          </a:prstGeom>
          <a:noFill/>
          <a:ln w="9525">
            <a:noFill/>
            <a:miter lim="800000"/>
            <a:headEnd/>
            <a:tailEnd/>
          </a:ln>
        </p:spPr>
      </p:pic>
      <p:sp>
        <p:nvSpPr>
          <p:cNvPr id="31762" name="TextBox 22"/>
          <p:cNvSpPr txBox="1">
            <a:spLocks noChangeArrowheads="1"/>
          </p:cNvSpPr>
          <p:nvPr/>
        </p:nvSpPr>
        <p:spPr bwMode="auto">
          <a:xfrm>
            <a:off x="3400425" y="3611563"/>
            <a:ext cx="1774825" cy="400050"/>
          </a:xfrm>
          <a:prstGeom prst="rect">
            <a:avLst/>
          </a:prstGeom>
          <a:noFill/>
          <a:ln w="9525">
            <a:noFill/>
            <a:miter lim="800000"/>
            <a:headEnd/>
            <a:tailEnd/>
          </a:ln>
        </p:spPr>
        <p:txBody>
          <a:bodyPr>
            <a:spAutoFit/>
          </a:bodyPr>
          <a:lstStyle/>
          <a:p>
            <a:pPr algn="ctr"/>
            <a:r>
              <a:rPr lang="en-US" sz="1000" b="1"/>
              <a:t>Intelligent Application Gateway™</a:t>
            </a:r>
          </a:p>
        </p:txBody>
      </p:sp>
      <p:sp>
        <p:nvSpPr>
          <p:cNvPr id="31763" name="TextBox 23"/>
          <p:cNvSpPr txBox="1">
            <a:spLocks noChangeArrowheads="1"/>
          </p:cNvSpPr>
          <p:nvPr/>
        </p:nvSpPr>
        <p:spPr bwMode="auto">
          <a:xfrm>
            <a:off x="2816225" y="4651375"/>
            <a:ext cx="752475" cy="400050"/>
          </a:xfrm>
          <a:prstGeom prst="rect">
            <a:avLst/>
          </a:prstGeom>
          <a:noFill/>
          <a:ln w="9525">
            <a:noFill/>
            <a:miter lim="800000"/>
            <a:headEnd/>
            <a:tailEnd/>
          </a:ln>
        </p:spPr>
        <p:txBody>
          <a:bodyPr>
            <a:spAutoFit/>
          </a:bodyPr>
          <a:lstStyle/>
          <a:p>
            <a:pPr algn="ctr"/>
            <a:r>
              <a:rPr lang="en-US" sz="1000" b="1"/>
              <a:t>External Firewall</a:t>
            </a:r>
          </a:p>
        </p:txBody>
      </p:sp>
      <p:grpSp>
        <p:nvGrpSpPr>
          <p:cNvPr id="3" name="Group 26"/>
          <p:cNvGrpSpPr>
            <a:grpSpLocks/>
          </p:cNvGrpSpPr>
          <p:nvPr/>
        </p:nvGrpSpPr>
        <p:grpSpPr bwMode="auto">
          <a:xfrm>
            <a:off x="2139950" y="3840163"/>
            <a:ext cx="931863" cy="911225"/>
            <a:chOff x="2690813" y="3487198"/>
            <a:chExt cx="931275" cy="910571"/>
          </a:xfrm>
        </p:grpSpPr>
        <p:pic>
          <p:nvPicPr>
            <p:cNvPr id="31828" name="Picture 15" descr="C:\Program Files\Microsoft Resource DVD Artwork\DVD_ART\Artwork_Imagery\HARDWARE_IMAGERY\Illustration - Misc Hardware\XML Icons\hub switch ethernet.png"/>
            <p:cNvPicPr>
              <a:picLocks noChangeAspect="1" noChangeArrowheads="1"/>
            </p:cNvPicPr>
            <p:nvPr/>
          </p:nvPicPr>
          <p:blipFill>
            <a:blip r:embed="rId18"/>
            <a:srcRect/>
            <a:stretch>
              <a:fillRect/>
            </a:stretch>
          </p:blipFill>
          <p:spPr bwMode="auto">
            <a:xfrm>
              <a:off x="2690813" y="3604519"/>
              <a:ext cx="931275" cy="793250"/>
            </a:xfrm>
            <a:prstGeom prst="rect">
              <a:avLst/>
            </a:prstGeom>
            <a:noFill/>
            <a:ln w="9525">
              <a:noFill/>
              <a:miter lim="800000"/>
              <a:headEnd/>
              <a:tailEnd/>
            </a:ln>
          </p:spPr>
        </p:pic>
        <p:pic>
          <p:nvPicPr>
            <p:cNvPr id="31829" name="Picture 17" descr="C:\Program Files\Microsoft Resource DVD Artwork\DVD_ART\Artwork_Imagery\HARDWARE_IMAGERY\Illustration - Misc Hardware\XML Icons\Firewall fire wall.png"/>
            <p:cNvPicPr>
              <a:picLocks noChangeAspect="1" noChangeArrowheads="1"/>
            </p:cNvPicPr>
            <p:nvPr/>
          </p:nvPicPr>
          <p:blipFill>
            <a:blip r:embed="rId19"/>
            <a:srcRect/>
            <a:stretch>
              <a:fillRect/>
            </a:stretch>
          </p:blipFill>
          <p:spPr bwMode="auto">
            <a:xfrm>
              <a:off x="2830497" y="3487198"/>
              <a:ext cx="279422" cy="401221"/>
            </a:xfrm>
            <a:prstGeom prst="rect">
              <a:avLst/>
            </a:prstGeom>
            <a:noFill/>
            <a:ln w="9525">
              <a:noFill/>
              <a:miter lim="800000"/>
              <a:headEnd/>
              <a:tailEnd/>
            </a:ln>
          </p:spPr>
        </p:pic>
        <p:sp>
          <p:nvSpPr>
            <p:cNvPr id="31830" name="TextBox 25"/>
            <p:cNvSpPr txBox="1">
              <a:spLocks noChangeArrowheads="1"/>
            </p:cNvSpPr>
            <p:nvPr/>
          </p:nvSpPr>
          <p:spPr bwMode="auto">
            <a:xfrm rot="1733604">
              <a:off x="2999998" y="3844831"/>
              <a:ext cx="536321" cy="200055"/>
            </a:xfrm>
            <a:prstGeom prst="rect">
              <a:avLst/>
            </a:prstGeom>
            <a:noFill/>
            <a:ln w="9525">
              <a:noFill/>
              <a:miter lim="800000"/>
              <a:headEnd/>
              <a:tailEnd/>
            </a:ln>
          </p:spPr>
          <p:txBody>
            <a:bodyPr>
              <a:spAutoFit/>
            </a:bodyPr>
            <a:lstStyle/>
            <a:p>
              <a:pPr algn="ctr"/>
              <a:r>
                <a:rPr lang="en-US" sz="700" b="1" i="1"/>
                <a:t>Port 443</a:t>
              </a:r>
            </a:p>
          </p:txBody>
        </p:sp>
      </p:grpSp>
      <p:pic>
        <p:nvPicPr>
          <p:cNvPr id="31765" name="Picture 7" descr="C:\Program Files\Microsoft Resource DVD Artwork\DVD_ART\Artwork_Imagery\HARDWARE_IMAGERY\Illustration - Misc Hardware\XML Icons\Server Exchange.png"/>
          <p:cNvPicPr>
            <a:picLocks noChangeAspect="1" noChangeArrowheads="1"/>
          </p:cNvPicPr>
          <p:nvPr/>
        </p:nvPicPr>
        <p:blipFill>
          <a:blip r:embed="rId20"/>
          <a:srcRect/>
          <a:stretch>
            <a:fillRect/>
          </a:stretch>
        </p:blipFill>
        <p:spPr bwMode="auto">
          <a:xfrm>
            <a:off x="8161338" y="4502150"/>
            <a:ext cx="615950" cy="982663"/>
          </a:xfrm>
          <a:prstGeom prst="rect">
            <a:avLst/>
          </a:prstGeom>
          <a:noFill/>
          <a:ln w="9525">
            <a:noFill/>
            <a:miter lim="800000"/>
            <a:headEnd/>
            <a:tailEnd/>
          </a:ln>
        </p:spPr>
      </p:pic>
      <p:sp>
        <p:nvSpPr>
          <p:cNvPr id="31766" name="TextBox 30"/>
          <p:cNvSpPr txBox="1">
            <a:spLocks noChangeArrowheads="1"/>
          </p:cNvSpPr>
          <p:nvPr/>
        </p:nvSpPr>
        <p:spPr bwMode="auto">
          <a:xfrm>
            <a:off x="6815138" y="1657350"/>
            <a:ext cx="752475" cy="400050"/>
          </a:xfrm>
          <a:prstGeom prst="rect">
            <a:avLst/>
          </a:prstGeom>
          <a:noFill/>
          <a:ln w="9525">
            <a:noFill/>
            <a:miter lim="800000"/>
            <a:headEnd/>
            <a:tailEnd/>
          </a:ln>
        </p:spPr>
        <p:txBody>
          <a:bodyPr>
            <a:spAutoFit/>
          </a:bodyPr>
          <a:lstStyle/>
          <a:p>
            <a:pPr algn="ctr"/>
            <a:r>
              <a:rPr lang="en-US" sz="1000" b="1"/>
              <a:t>Active Directory</a:t>
            </a:r>
          </a:p>
        </p:txBody>
      </p:sp>
      <p:sp>
        <p:nvSpPr>
          <p:cNvPr id="31767" name="TextBox 31"/>
          <p:cNvSpPr txBox="1">
            <a:spLocks noChangeArrowheads="1"/>
          </p:cNvSpPr>
          <p:nvPr/>
        </p:nvSpPr>
        <p:spPr bwMode="auto">
          <a:xfrm>
            <a:off x="5329238" y="2806700"/>
            <a:ext cx="754062" cy="400050"/>
          </a:xfrm>
          <a:prstGeom prst="rect">
            <a:avLst/>
          </a:prstGeom>
          <a:noFill/>
          <a:ln w="9525">
            <a:noFill/>
            <a:miter lim="800000"/>
            <a:headEnd/>
            <a:tailEnd/>
          </a:ln>
        </p:spPr>
        <p:txBody>
          <a:bodyPr>
            <a:spAutoFit/>
          </a:bodyPr>
          <a:lstStyle/>
          <a:p>
            <a:pPr algn="ctr"/>
            <a:r>
              <a:rPr lang="en-US" sz="1000" b="1"/>
              <a:t>ISA Server</a:t>
            </a:r>
          </a:p>
        </p:txBody>
      </p:sp>
      <p:sp>
        <p:nvSpPr>
          <p:cNvPr id="31768" name="TextBox 32"/>
          <p:cNvSpPr txBox="1">
            <a:spLocks noChangeArrowheads="1"/>
          </p:cNvSpPr>
          <p:nvPr/>
        </p:nvSpPr>
        <p:spPr bwMode="auto">
          <a:xfrm>
            <a:off x="8391525" y="947738"/>
            <a:ext cx="752475" cy="401637"/>
          </a:xfrm>
          <a:prstGeom prst="rect">
            <a:avLst/>
          </a:prstGeom>
          <a:noFill/>
          <a:ln w="9525">
            <a:noFill/>
            <a:miter lim="800000"/>
            <a:headEnd/>
            <a:tailEnd/>
          </a:ln>
        </p:spPr>
        <p:txBody>
          <a:bodyPr>
            <a:spAutoFit/>
          </a:bodyPr>
          <a:lstStyle/>
          <a:p>
            <a:pPr algn="ctr"/>
            <a:r>
              <a:rPr lang="en-US" sz="1000" b="1"/>
              <a:t>SQL Server</a:t>
            </a:r>
          </a:p>
        </p:txBody>
      </p:sp>
      <p:sp>
        <p:nvSpPr>
          <p:cNvPr id="31769" name="TextBox 33"/>
          <p:cNvSpPr txBox="1">
            <a:spLocks noChangeArrowheads="1"/>
          </p:cNvSpPr>
          <p:nvPr/>
        </p:nvSpPr>
        <p:spPr bwMode="auto">
          <a:xfrm>
            <a:off x="8366125" y="2052638"/>
            <a:ext cx="754063" cy="400050"/>
          </a:xfrm>
          <a:prstGeom prst="rect">
            <a:avLst/>
          </a:prstGeom>
          <a:noFill/>
          <a:ln w="9525">
            <a:noFill/>
            <a:miter lim="800000"/>
            <a:headEnd/>
            <a:tailEnd/>
          </a:ln>
        </p:spPr>
        <p:txBody>
          <a:bodyPr>
            <a:spAutoFit/>
          </a:bodyPr>
          <a:lstStyle/>
          <a:p>
            <a:pPr algn="ctr"/>
            <a:r>
              <a:rPr lang="en-US" sz="1000" b="1"/>
              <a:t>File Shares</a:t>
            </a:r>
          </a:p>
        </p:txBody>
      </p:sp>
      <p:sp>
        <p:nvSpPr>
          <p:cNvPr id="31770" name="TextBox 34"/>
          <p:cNvSpPr txBox="1">
            <a:spLocks noChangeArrowheads="1"/>
          </p:cNvSpPr>
          <p:nvPr/>
        </p:nvSpPr>
        <p:spPr bwMode="auto">
          <a:xfrm>
            <a:off x="7302500" y="3351213"/>
            <a:ext cx="754063" cy="246062"/>
          </a:xfrm>
          <a:prstGeom prst="rect">
            <a:avLst/>
          </a:prstGeom>
          <a:noFill/>
          <a:ln w="9525">
            <a:noFill/>
            <a:miter lim="800000"/>
            <a:headEnd/>
            <a:tailEnd/>
          </a:ln>
        </p:spPr>
        <p:txBody>
          <a:bodyPr>
            <a:spAutoFit/>
          </a:bodyPr>
          <a:lstStyle/>
          <a:p>
            <a:pPr algn="ctr"/>
            <a:r>
              <a:rPr lang="en-US" sz="1000" b="1"/>
              <a:t>IIS</a:t>
            </a:r>
          </a:p>
        </p:txBody>
      </p:sp>
      <p:sp>
        <p:nvSpPr>
          <p:cNvPr id="31771" name="TextBox 35"/>
          <p:cNvSpPr txBox="1">
            <a:spLocks noChangeArrowheads="1"/>
          </p:cNvSpPr>
          <p:nvPr/>
        </p:nvSpPr>
        <p:spPr bwMode="auto">
          <a:xfrm>
            <a:off x="7859713" y="5372100"/>
            <a:ext cx="876300" cy="400050"/>
          </a:xfrm>
          <a:prstGeom prst="rect">
            <a:avLst/>
          </a:prstGeom>
          <a:noFill/>
          <a:ln w="9525">
            <a:noFill/>
            <a:miter lim="800000"/>
            <a:headEnd/>
            <a:tailEnd/>
          </a:ln>
        </p:spPr>
        <p:txBody>
          <a:bodyPr>
            <a:spAutoFit/>
          </a:bodyPr>
          <a:lstStyle/>
          <a:p>
            <a:pPr algn="ctr"/>
            <a:r>
              <a:rPr lang="en-US" sz="1000" b="1"/>
              <a:t>Exchange Server</a:t>
            </a:r>
          </a:p>
        </p:txBody>
      </p:sp>
      <p:sp>
        <p:nvSpPr>
          <p:cNvPr id="31772" name="TextBox 36"/>
          <p:cNvSpPr txBox="1">
            <a:spLocks noChangeArrowheads="1"/>
          </p:cNvSpPr>
          <p:nvPr/>
        </p:nvSpPr>
        <p:spPr bwMode="auto">
          <a:xfrm>
            <a:off x="6897688" y="4956175"/>
            <a:ext cx="952500" cy="400050"/>
          </a:xfrm>
          <a:prstGeom prst="rect">
            <a:avLst/>
          </a:prstGeom>
          <a:noFill/>
          <a:ln w="9525">
            <a:noFill/>
            <a:miter lim="800000"/>
            <a:headEnd/>
            <a:tailEnd/>
          </a:ln>
        </p:spPr>
        <p:txBody>
          <a:bodyPr>
            <a:spAutoFit/>
          </a:bodyPr>
          <a:lstStyle/>
          <a:p>
            <a:pPr algn="ctr"/>
            <a:r>
              <a:rPr lang="en-US" sz="1000" b="1"/>
              <a:t>SharePoint Server</a:t>
            </a:r>
          </a:p>
        </p:txBody>
      </p:sp>
      <p:sp>
        <p:nvSpPr>
          <p:cNvPr id="38" name="TextBox 37"/>
          <p:cNvSpPr txBox="1"/>
          <p:nvPr/>
        </p:nvSpPr>
        <p:spPr>
          <a:xfrm rot="1666212">
            <a:off x="987748" y="3496442"/>
            <a:ext cx="1179250" cy="316909"/>
          </a:xfrm>
          <a:prstGeom prst="rect">
            <a:avLst/>
          </a:prstGeom>
          <a:noFill/>
        </p:spPr>
        <p:txBody>
          <a:bodyPr spcFirstLastPara="1">
            <a:prstTxWarp prst="textArchDown">
              <a:avLst/>
            </a:prstTxWarp>
            <a:spAutoFit/>
          </a:bodyPr>
          <a:lstStyle/>
          <a:p>
            <a:pPr algn="ctr">
              <a:defRPr/>
            </a:pPr>
            <a:r>
              <a:rPr lang="en-US" sz="1000" b="1" dirty="0">
                <a:latin typeface="Segoe" pitchFamily="34" charset="0"/>
              </a:rPr>
              <a:t>Mobile Devices</a:t>
            </a:r>
          </a:p>
        </p:txBody>
      </p:sp>
      <p:sp>
        <p:nvSpPr>
          <p:cNvPr id="39" name="TextBox 38"/>
          <p:cNvSpPr txBox="1"/>
          <p:nvPr/>
        </p:nvSpPr>
        <p:spPr>
          <a:xfrm rot="20467773">
            <a:off x="1253232" y="4537969"/>
            <a:ext cx="753122" cy="246221"/>
          </a:xfrm>
          <a:prstGeom prst="rect">
            <a:avLst/>
          </a:prstGeom>
          <a:noFill/>
        </p:spPr>
        <p:txBody>
          <a:bodyPr spcFirstLastPara="1">
            <a:prstTxWarp prst="textArchUp">
              <a:avLst/>
            </a:prstTxWarp>
            <a:spAutoFit/>
          </a:bodyPr>
          <a:lstStyle/>
          <a:p>
            <a:pPr algn="ctr">
              <a:defRPr/>
            </a:pPr>
            <a:r>
              <a:rPr lang="en-US" sz="1000" b="1" dirty="0">
                <a:latin typeface="Segoe" pitchFamily="34" charset="0"/>
              </a:rPr>
              <a:t>Kiosks</a:t>
            </a:r>
          </a:p>
        </p:txBody>
      </p:sp>
      <p:sp>
        <p:nvSpPr>
          <p:cNvPr id="31775" name="TextBox 39"/>
          <p:cNvSpPr txBox="1">
            <a:spLocks noChangeArrowheads="1"/>
          </p:cNvSpPr>
          <p:nvPr/>
        </p:nvSpPr>
        <p:spPr bwMode="auto">
          <a:xfrm rot="706205">
            <a:off x="1262063" y="4022725"/>
            <a:ext cx="752475" cy="246063"/>
          </a:xfrm>
          <a:prstGeom prst="rect">
            <a:avLst/>
          </a:prstGeom>
          <a:noFill/>
          <a:ln w="9525">
            <a:noFill/>
            <a:miter lim="800000"/>
            <a:headEnd/>
            <a:tailEnd/>
          </a:ln>
        </p:spPr>
        <p:txBody>
          <a:bodyPr>
            <a:spAutoFit/>
          </a:bodyPr>
          <a:lstStyle/>
          <a:p>
            <a:pPr algn="ctr"/>
            <a:r>
              <a:rPr lang="en-US" sz="1000" b="1"/>
              <a:t>Laptops</a:t>
            </a:r>
          </a:p>
        </p:txBody>
      </p:sp>
      <p:grpSp>
        <p:nvGrpSpPr>
          <p:cNvPr id="4" name="Group 59"/>
          <p:cNvGrpSpPr>
            <a:grpSpLocks/>
          </p:cNvGrpSpPr>
          <p:nvPr/>
        </p:nvGrpSpPr>
        <p:grpSpPr bwMode="auto">
          <a:xfrm>
            <a:off x="133350" y="155575"/>
            <a:ext cx="6753225" cy="5214938"/>
            <a:chOff x="133349" y="155900"/>
            <a:chExt cx="6754967" cy="5215102"/>
          </a:xfrm>
        </p:grpSpPr>
        <p:pic>
          <p:nvPicPr>
            <p:cNvPr id="43" name="Rectangle 16385"/>
            <p:cNvPicPr>
              <a:picLocks noChangeAspect="1" noChangeArrowheads="1"/>
            </p:cNvPicPr>
            <p:nvPr/>
          </p:nvPicPr>
          <p:blipFill>
            <a:blip r:embed="rId21"/>
            <a:srcRect/>
            <a:stretch>
              <a:fillRect/>
            </a:stretch>
          </p:blipFill>
          <p:spPr bwMode="auto">
            <a:xfrm>
              <a:off x="3725888" y="2911561"/>
              <a:ext cx="1105070" cy="6583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1" name="TextBox 40"/>
            <p:cNvSpPr txBox="1"/>
            <p:nvPr/>
          </p:nvSpPr>
          <p:spPr>
            <a:xfrm>
              <a:off x="904098" y="2341558"/>
              <a:ext cx="1500325"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1200" dirty="0">
                  <a:solidFill>
                    <a:srgbClr val="FFFFFF"/>
                  </a:solidFill>
                </a:rPr>
                <a:t>Single sign-on to multiple and custom directories</a:t>
              </a:r>
              <a:endParaRPr lang="en-US" sz="1200" dirty="0"/>
            </a:p>
          </p:txBody>
        </p:sp>
        <p:sp>
          <p:nvSpPr>
            <p:cNvPr id="42" name="TextBox 41"/>
            <p:cNvSpPr txBox="1"/>
            <p:nvPr/>
          </p:nvSpPr>
          <p:spPr>
            <a:xfrm>
              <a:off x="1198493" y="4909337"/>
              <a:ext cx="1420428" cy="46166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US" sz="1200" dirty="0">
                  <a:solidFill>
                    <a:srgbClr val="FFFFFF"/>
                  </a:solidFill>
                </a:rPr>
                <a:t>Portal defined by user identity</a:t>
              </a:r>
            </a:p>
          </p:txBody>
        </p:sp>
        <p:sp>
          <p:nvSpPr>
            <p:cNvPr id="44" name="TextBox 43"/>
            <p:cNvSpPr txBox="1"/>
            <p:nvPr/>
          </p:nvSpPr>
          <p:spPr>
            <a:xfrm>
              <a:off x="5069874" y="859187"/>
              <a:ext cx="1818442"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1200" dirty="0">
                  <a:solidFill>
                    <a:srgbClr val="FFFFFF"/>
                  </a:solidFill>
                </a:rPr>
                <a:t>Native AD integration w/strong and two-factor authentication </a:t>
              </a:r>
            </a:p>
          </p:txBody>
        </p:sp>
        <p:sp>
          <p:nvSpPr>
            <p:cNvPr id="54" name="TextBox 53"/>
            <p:cNvSpPr txBox="1"/>
            <p:nvPr/>
          </p:nvSpPr>
          <p:spPr>
            <a:xfrm>
              <a:off x="133349" y="155900"/>
              <a:ext cx="901701" cy="27699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1200" dirty="0">
                  <a:solidFill>
                    <a:srgbClr val="FFFFFF"/>
                  </a:solidFill>
                </a:rPr>
                <a:t>Control</a:t>
              </a:r>
            </a:p>
          </p:txBody>
        </p:sp>
      </p:grpSp>
      <p:grpSp>
        <p:nvGrpSpPr>
          <p:cNvPr id="5" name="Group 60"/>
          <p:cNvGrpSpPr>
            <a:grpSpLocks/>
          </p:cNvGrpSpPr>
          <p:nvPr/>
        </p:nvGrpSpPr>
        <p:grpSpPr bwMode="auto">
          <a:xfrm>
            <a:off x="133350" y="439738"/>
            <a:ext cx="8172450" cy="6218242"/>
            <a:chOff x="133349" y="439986"/>
            <a:chExt cx="8171800" cy="6218293"/>
          </a:xfrm>
        </p:grpSpPr>
        <p:sp>
          <p:nvSpPr>
            <p:cNvPr id="45" name="TextBox 44"/>
            <p:cNvSpPr txBox="1"/>
            <p:nvPr/>
          </p:nvSpPr>
          <p:spPr>
            <a:xfrm>
              <a:off x="6090082" y="5486392"/>
              <a:ext cx="1606859" cy="646331"/>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sz="1200" dirty="0">
                  <a:solidFill>
                    <a:schemeClr val="bg2"/>
                  </a:solidFill>
                </a:rPr>
                <a:t>Policy-driven intranet access with ACL-level controls</a:t>
              </a:r>
            </a:p>
          </p:txBody>
        </p:sp>
        <p:sp>
          <p:nvSpPr>
            <p:cNvPr id="46" name="TextBox 45"/>
            <p:cNvSpPr txBox="1"/>
            <p:nvPr/>
          </p:nvSpPr>
          <p:spPr>
            <a:xfrm>
              <a:off x="4767308" y="4758423"/>
              <a:ext cx="2242543" cy="64633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en-US" sz="1200" dirty="0">
                  <a:solidFill>
                    <a:schemeClr val="bg2"/>
                  </a:solidFill>
                </a:rPr>
                <a:t>Web application firewall w/app-specific content, command, and URL filtering</a:t>
              </a:r>
            </a:p>
          </p:txBody>
        </p:sp>
        <p:sp>
          <p:nvSpPr>
            <p:cNvPr id="47" name="TextBox 46"/>
            <p:cNvSpPr txBox="1"/>
            <p:nvPr/>
          </p:nvSpPr>
          <p:spPr>
            <a:xfrm>
              <a:off x="745732" y="5459753"/>
              <a:ext cx="1540095" cy="64633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en-US" sz="1200" dirty="0">
                  <a:solidFill>
                    <a:srgbClr val="FFFFFF"/>
                  </a:solidFill>
                </a:rPr>
                <a:t>‘</a:t>
              </a:r>
              <a:r>
                <a:rPr lang="en-US" sz="1200" dirty="0">
                  <a:solidFill>
                    <a:schemeClr val="bg2"/>
                  </a:solidFill>
                </a:rPr>
                <a:t>Restricted zones’ definitions for URLs</a:t>
              </a:r>
            </a:p>
          </p:txBody>
        </p:sp>
        <p:sp>
          <p:nvSpPr>
            <p:cNvPr id="48" name="TextBox 47"/>
            <p:cNvSpPr txBox="1"/>
            <p:nvPr/>
          </p:nvSpPr>
          <p:spPr>
            <a:xfrm>
              <a:off x="4751583" y="1593143"/>
              <a:ext cx="2029688" cy="46166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en-US" sz="1200" dirty="0">
                  <a:solidFill>
                    <a:schemeClr val="bg2"/>
                  </a:solidFill>
                </a:rPr>
                <a:t>File upload / download control; .EXE identification</a:t>
              </a:r>
            </a:p>
          </p:txBody>
        </p:sp>
        <p:sp>
          <p:nvSpPr>
            <p:cNvPr id="49" name="TextBox 48"/>
            <p:cNvSpPr txBox="1"/>
            <p:nvPr/>
          </p:nvSpPr>
          <p:spPr>
            <a:xfrm>
              <a:off x="6560598" y="6196610"/>
              <a:ext cx="1744551" cy="46166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en-US" sz="1200" dirty="0">
                  <a:solidFill>
                    <a:schemeClr val="bg2"/>
                  </a:solidFill>
                </a:rPr>
                <a:t>Positive and negative-logic filtering rules</a:t>
              </a:r>
            </a:p>
          </p:txBody>
        </p:sp>
        <p:sp>
          <p:nvSpPr>
            <p:cNvPr id="55" name="TextBox 54"/>
            <p:cNvSpPr txBox="1"/>
            <p:nvPr/>
          </p:nvSpPr>
          <p:spPr>
            <a:xfrm>
              <a:off x="133349" y="439986"/>
              <a:ext cx="904034" cy="27699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1200" dirty="0">
                  <a:solidFill>
                    <a:schemeClr val="bg2"/>
                  </a:solidFill>
                </a:rPr>
                <a:t>Protect</a:t>
              </a:r>
            </a:p>
          </p:txBody>
        </p:sp>
      </p:grpSp>
      <p:grpSp>
        <p:nvGrpSpPr>
          <p:cNvPr id="6" name="Group 61"/>
          <p:cNvGrpSpPr>
            <a:grpSpLocks/>
          </p:cNvGrpSpPr>
          <p:nvPr/>
        </p:nvGrpSpPr>
        <p:grpSpPr bwMode="auto">
          <a:xfrm>
            <a:off x="133350" y="715963"/>
            <a:ext cx="5921375" cy="5917888"/>
            <a:chOff x="133349" y="715376"/>
            <a:chExt cx="5920226" cy="5918074"/>
          </a:xfrm>
        </p:grpSpPr>
        <p:sp>
          <p:nvSpPr>
            <p:cNvPr id="50" name="TextBox 49"/>
            <p:cNvSpPr txBox="1"/>
            <p:nvPr/>
          </p:nvSpPr>
          <p:spPr>
            <a:xfrm>
              <a:off x="4255610" y="2145682"/>
              <a:ext cx="1797965" cy="461665"/>
            </a:xfrm>
            <a:prstGeom prst="rect">
              <a:avLst/>
            </a:prstGeom>
          </p:spPr>
          <p:style>
            <a:lnRef idx="0">
              <a:schemeClr val="accent5"/>
            </a:lnRef>
            <a:fillRef idx="1002">
              <a:schemeClr val="dk2"/>
            </a:fillRef>
            <a:effectRef idx="3">
              <a:schemeClr val="accent5"/>
            </a:effectRef>
            <a:fontRef idx="minor">
              <a:schemeClr val="lt1"/>
            </a:fontRef>
          </p:style>
          <p:txBody>
            <a:bodyPr>
              <a:spAutoFit/>
            </a:bodyPr>
            <a:lstStyle/>
            <a:p>
              <a:pPr>
                <a:defRPr/>
              </a:pPr>
              <a:r>
                <a:rPr lang="en-US" sz="1200" dirty="0">
                  <a:solidFill>
                    <a:srgbClr val="FFFFFF"/>
                  </a:solidFill>
                </a:rPr>
                <a:t>Comprehensive monitoring and logging</a:t>
              </a:r>
            </a:p>
          </p:txBody>
        </p:sp>
        <p:sp>
          <p:nvSpPr>
            <p:cNvPr id="51" name="TextBox 50"/>
            <p:cNvSpPr txBox="1"/>
            <p:nvPr/>
          </p:nvSpPr>
          <p:spPr>
            <a:xfrm>
              <a:off x="319596" y="1766649"/>
              <a:ext cx="1722268" cy="461665"/>
            </a:xfrm>
            <a:prstGeom prst="rect">
              <a:avLst/>
            </a:prstGeom>
          </p:spPr>
          <p:style>
            <a:lnRef idx="0">
              <a:schemeClr val="accent5"/>
            </a:lnRef>
            <a:fillRef idx="1002">
              <a:schemeClr val="dk2"/>
            </a:fillRef>
            <a:effectRef idx="3">
              <a:schemeClr val="accent5"/>
            </a:effectRef>
            <a:fontRef idx="minor">
              <a:schemeClr val="lt1"/>
            </a:fontRef>
          </p:style>
          <p:txBody>
            <a:bodyPr>
              <a:spAutoFit/>
            </a:bodyPr>
            <a:lstStyle/>
            <a:p>
              <a:pPr>
                <a:defRPr/>
              </a:pPr>
              <a:r>
                <a:rPr lang="en-US" sz="1200" dirty="0">
                  <a:solidFill>
                    <a:srgbClr val="FFFFFF"/>
                  </a:solidFill>
                </a:rPr>
                <a:t>Session termination &amp; inactivity timeouts</a:t>
              </a:r>
            </a:p>
          </p:txBody>
        </p:sp>
        <p:sp>
          <p:nvSpPr>
            <p:cNvPr id="52" name="TextBox 51"/>
            <p:cNvSpPr txBox="1"/>
            <p:nvPr/>
          </p:nvSpPr>
          <p:spPr>
            <a:xfrm>
              <a:off x="380951" y="6171785"/>
              <a:ext cx="1722268" cy="461665"/>
            </a:xfrm>
            <a:prstGeom prst="rect">
              <a:avLst/>
            </a:prstGeom>
          </p:spPr>
          <p:style>
            <a:lnRef idx="0">
              <a:schemeClr val="accent5"/>
            </a:lnRef>
            <a:fillRef idx="1002">
              <a:schemeClr val="dk2"/>
            </a:fillRef>
            <a:effectRef idx="3">
              <a:schemeClr val="accent5"/>
            </a:effectRef>
            <a:fontRef idx="minor">
              <a:schemeClr val="lt1"/>
            </a:fontRef>
          </p:style>
          <p:txBody>
            <a:bodyPr>
              <a:spAutoFit/>
            </a:bodyPr>
            <a:lstStyle/>
            <a:p>
              <a:pPr>
                <a:defRPr/>
              </a:pPr>
              <a:r>
                <a:rPr lang="en-US" sz="1200" dirty="0">
                  <a:solidFill>
                    <a:srgbClr val="FFFFFF"/>
                  </a:solidFill>
                </a:rPr>
                <a:t>Endpoint compliance check and clean-up</a:t>
              </a:r>
            </a:p>
          </p:txBody>
        </p:sp>
        <p:sp>
          <p:nvSpPr>
            <p:cNvPr id="53" name="TextBox 52"/>
            <p:cNvSpPr txBox="1"/>
            <p:nvPr/>
          </p:nvSpPr>
          <p:spPr>
            <a:xfrm>
              <a:off x="1464815" y="3107176"/>
              <a:ext cx="1722268" cy="461665"/>
            </a:xfrm>
            <a:prstGeom prst="rect">
              <a:avLst/>
            </a:prstGeom>
          </p:spPr>
          <p:style>
            <a:lnRef idx="0">
              <a:schemeClr val="accent5"/>
            </a:lnRef>
            <a:fillRef idx="1002">
              <a:schemeClr val="dk2"/>
            </a:fillRef>
            <a:effectRef idx="3">
              <a:schemeClr val="accent5"/>
            </a:effectRef>
            <a:fontRef idx="minor">
              <a:schemeClr val="lt1"/>
            </a:fontRef>
          </p:style>
          <p:txBody>
            <a:bodyPr>
              <a:spAutoFit/>
            </a:bodyPr>
            <a:lstStyle/>
            <a:p>
              <a:pPr>
                <a:defRPr/>
              </a:pPr>
              <a:r>
                <a:rPr lang="en-US" sz="1200" dirty="0">
                  <a:solidFill>
                    <a:srgbClr val="FFFFFF"/>
                  </a:solidFill>
                </a:rPr>
                <a:t>Endpoint policy-defined micro-portal</a:t>
              </a:r>
            </a:p>
          </p:txBody>
        </p:sp>
        <p:sp>
          <p:nvSpPr>
            <p:cNvPr id="56" name="TextBox 55"/>
            <p:cNvSpPr txBox="1"/>
            <p:nvPr/>
          </p:nvSpPr>
          <p:spPr>
            <a:xfrm>
              <a:off x="133349" y="715376"/>
              <a:ext cx="904042" cy="276999"/>
            </a:xfrm>
            <a:prstGeom prst="rect">
              <a:avLst/>
            </a:prstGeom>
          </p:spPr>
          <p:style>
            <a:lnRef idx="0">
              <a:schemeClr val="accent5"/>
            </a:lnRef>
            <a:fillRef idx="1002">
              <a:schemeClr val="dk2"/>
            </a:fillRef>
            <a:effectRef idx="3">
              <a:schemeClr val="accent5"/>
            </a:effectRef>
            <a:fontRef idx="minor">
              <a:schemeClr val="lt1"/>
            </a:fontRef>
          </p:style>
          <p:txBody>
            <a:bodyPr>
              <a:spAutoFit/>
            </a:bodyPr>
            <a:lstStyle/>
            <a:p>
              <a:pPr algn="ctr">
                <a:defRPr/>
              </a:pPr>
              <a:r>
                <a:rPr lang="en-US" sz="1200" dirty="0">
                  <a:solidFill>
                    <a:srgbClr val="FFFFFF"/>
                  </a:solidFill>
                </a:rPr>
                <a:t>Safeguard</a:t>
              </a:r>
            </a:p>
          </p:txBody>
        </p:sp>
      </p:grpSp>
      <p:sp>
        <p:nvSpPr>
          <p:cNvPr id="57" name="TextBox 56"/>
          <p:cNvSpPr txBox="1"/>
          <p:nvPr/>
        </p:nvSpPr>
        <p:spPr>
          <a:xfrm rot="19027574">
            <a:off x="5205965" y="3526382"/>
            <a:ext cx="1179250" cy="316909"/>
          </a:xfrm>
          <a:prstGeom prst="rect">
            <a:avLst/>
          </a:prstGeom>
          <a:noFill/>
        </p:spPr>
        <p:txBody>
          <a:bodyPr spcFirstLastPara="1">
            <a:prstTxWarp prst="textArchDown">
              <a:avLst/>
            </a:prstTxWarp>
            <a:spAutoFit/>
          </a:bodyPr>
          <a:lstStyle/>
          <a:p>
            <a:pPr algn="ctr">
              <a:defRPr/>
            </a:pPr>
            <a:r>
              <a:rPr lang="en-US" sz="1000" b="1" dirty="0">
                <a:solidFill>
                  <a:srgbClr val="FFFFFF"/>
                </a:solidFill>
                <a:latin typeface="Segoe" pitchFamily="34" charset="0"/>
              </a:rPr>
              <a:t>Data Resources</a:t>
            </a:r>
          </a:p>
        </p:txBody>
      </p:sp>
      <p:sp>
        <p:nvSpPr>
          <p:cNvPr id="31780" name="TextBox 39"/>
          <p:cNvSpPr txBox="1">
            <a:spLocks noChangeArrowheads="1"/>
          </p:cNvSpPr>
          <p:nvPr/>
        </p:nvSpPr>
        <p:spPr bwMode="auto">
          <a:xfrm rot="-796468">
            <a:off x="5961063" y="3948113"/>
            <a:ext cx="1641475" cy="246062"/>
          </a:xfrm>
          <a:prstGeom prst="rect">
            <a:avLst/>
          </a:prstGeom>
          <a:noFill/>
          <a:ln w="9525">
            <a:noFill/>
            <a:miter lim="800000"/>
            <a:headEnd/>
            <a:tailEnd/>
          </a:ln>
        </p:spPr>
        <p:txBody>
          <a:bodyPr>
            <a:spAutoFit/>
          </a:bodyPr>
          <a:lstStyle/>
          <a:p>
            <a:pPr algn="ctr"/>
            <a:r>
              <a:rPr lang="en-US" sz="1000" b="1">
                <a:solidFill>
                  <a:srgbClr val="FFFFFF"/>
                </a:solidFill>
              </a:rPr>
              <a:t>Custom Applications</a:t>
            </a:r>
          </a:p>
        </p:txBody>
      </p:sp>
      <p:sp>
        <p:nvSpPr>
          <p:cNvPr id="31781" name="TextBox 39"/>
          <p:cNvSpPr txBox="1">
            <a:spLocks noChangeArrowheads="1"/>
          </p:cNvSpPr>
          <p:nvPr/>
        </p:nvSpPr>
        <p:spPr bwMode="auto">
          <a:xfrm rot="408161">
            <a:off x="5035550" y="4303713"/>
            <a:ext cx="1641475" cy="246062"/>
          </a:xfrm>
          <a:prstGeom prst="rect">
            <a:avLst/>
          </a:prstGeom>
          <a:noFill/>
          <a:ln w="9525">
            <a:noFill/>
            <a:miter lim="800000"/>
            <a:headEnd/>
            <a:tailEnd/>
          </a:ln>
        </p:spPr>
        <p:txBody>
          <a:bodyPr>
            <a:spAutoFit/>
          </a:bodyPr>
          <a:lstStyle/>
          <a:p>
            <a:pPr algn="ctr"/>
            <a:r>
              <a:rPr lang="en-US" sz="1000" b="1">
                <a:solidFill>
                  <a:srgbClr val="FFFFFF"/>
                </a:solidFill>
              </a:rPr>
              <a:t>Intranet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txBox="1">
            <a:spLocks noChangeArrowheads="1"/>
          </p:cNvSpPr>
          <p:nvPr/>
        </p:nvSpPr>
        <p:spPr>
          <a:xfrm>
            <a:off x="152400" y="152400"/>
            <a:ext cx="8777288" cy="685800"/>
          </a:xfrm>
          <a:prstGeom prst="rect">
            <a:avLst/>
          </a:prstGeom>
        </p:spPr>
        <p:txBody>
          <a:bodyPr/>
          <a:lstStyle/>
          <a:p>
            <a:pPr eaLnBrk="1" hangingPunct="1">
              <a:defRPr/>
            </a:pPr>
            <a:endParaRPr lang="en-US" sz="3400">
              <a:effectLst>
                <a:outerShdw blurRad="38100" dist="38100" dir="2700000" algn="tl">
                  <a:srgbClr val="C0C0C0"/>
                </a:outerShdw>
              </a:effectLst>
            </a:endParaRPr>
          </a:p>
        </p:txBody>
      </p:sp>
      <p:sp>
        <p:nvSpPr>
          <p:cNvPr id="43011" name="Text Box 46"/>
          <p:cNvSpPr txBox="1">
            <a:spLocks noChangeArrowheads="1"/>
          </p:cNvSpPr>
          <p:nvPr/>
        </p:nvSpPr>
        <p:spPr bwMode="auto">
          <a:xfrm>
            <a:off x="1752600" y="6521450"/>
            <a:ext cx="4329113" cy="336550"/>
          </a:xfrm>
          <a:prstGeom prst="rect">
            <a:avLst/>
          </a:prstGeom>
          <a:noFill/>
          <a:ln w="9525">
            <a:noFill/>
            <a:miter lim="800000"/>
            <a:headEnd/>
            <a:tailEnd/>
          </a:ln>
        </p:spPr>
        <p:txBody>
          <a:bodyPr>
            <a:spAutoFit/>
          </a:bodyPr>
          <a:lstStyle/>
          <a:p>
            <a:pPr eaLnBrk="1" hangingPunct="1">
              <a:lnSpc>
                <a:spcPct val="90000"/>
              </a:lnSpc>
            </a:pPr>
            <a:r>
              <a:rPr lang="en-US" sz="900"/>
              <a:t>* </a:t>
            </a:r>
            <a:r>
              <a:rPr lang="en-US" altLang="ko-KR" sz="900">
                <a:ea typeface="굴림"/>
                <a:cs typeface="굴림"/>
              </a:rPr>
              <a:t>Magic Quadrant for E-Mail Security Boundary, 2006. Peter Firstbrook, Arabella Hallawell Publication Date: 25 September 2006/ID Number: G00142431</a:t>
            </a:r>
            <a:endParaRPr lang="en-US" sz="900"/>
          </a:p>
        </p:txBody>
      </p:sp>
      <p:sp>
        <p:nvSpPr>
          <p:cNvPr id="43012" name="Rectangle 12"/>
          <p:cNvSpPr>
            <a:spLocks noChangeArrowheads="1"/>
          </p:cNvSpPr>
          <p:nvPr/>
        </p:nvSpPr>
        <p:spPr bwMode="auto">
          <a:xfrm>
            <a:off x="2274888" y="1123950"/>
            <a:ext cx="4572000" cy="701675"/>
          </a:xfrm>
          <a:prstGeom prst="rect">
            <a:avLst/>
          </a:prstGeom>
          <a:noFill/>
          <a:ln w="9525">
            <a:noFill/>
            <a:miter lim="800000"/>
            <a:headEnd/>
            <a:tailEnd/>
          </a:ln>
        </p:spPr>
        <p:txBody>
          <a:bodyPr>
            <a:spAutoFit/>
          </a:bodyPr>
          <a:lstStyle/>
          <a:p>
            <a:pPr algn="ctr"/>
            <a:r>
              <a:rPr lang="en-US" sz="2000" b="1"/>
              <a:t>Gartner Magic Quadrant for</a:t>
            </a:r>
          </a:p>
          <a:p>
            <a:pPr algn="ctr"/>
            <a:r>
              <a:rPr lang="en-US" sz="2000" b="1"/>
              <a:t>E-Mail Security Boundary 2006 *</a:t>
            </a:r>
            <a:r>
              <a:rPr lang="en-US" sz="2000"/>
              <a:t> </a:t>
            </a:r>
          </a:p>
        </p:txBody>
      </p:sp>
      <p:sp>
        <p:nvSpPr>
          <p:cNvPr id="93203" name="Rectangle 19"/>
          <p:cNvSpPr>
            <a:spLocks noGrp="1" noChangeArrowheads="1"/>
          </p:cNvSpPr>
          <p:nvPr>
            <p:ph type="title"/>
          </p:nvPr>
        </p:nvSpPr>
        <p:spPr>
          <a:xfrm>
            <a:off x="381000" y="228600"/>
            <a:ext cx="8393113" cy="701675"/>
          </a:xfrm>
        </p:spPr>
        <p:txBody>
          <a:bodyPr>
            <a:normAutofit fontScale="90000"/>
          </a:bodyPr>
          <a:lstStyle/>
          <a:p>
            <a:pPr>
              <a:defRPr/>
            </a:pPr>
            <a:r>
              <a:rPr lang="en-US" sz="4400" dirty="0"/>
              <a:t>Industry Analyst Perspective</a:t>
            </a:r>
          </a:p>
        </p:txBody>
      </p:sp>
      <p:pic>
        <p:nvPicPr>
          <p:cNvPr id="43014" name="Picture 20" descr="MagicQuadrant2a"/>
          <p:cNvPicPr>
            <a:picLocks noChangeAspect="1" noChangeArrowheads="1"/>
          </p:cNvPicPr>
          <p:nvPr/>
        </p:nvPicPr>
        <p:blipFill>
          <a:blip r:embed="rId3"/>
          <a:srcRect/>
          <a:stretch>
            <a:fillRect/>
          </a:stretch>
        </p:blipFill>
        <p:spPr bwMode="auto">
          <a:xfrm>
            <a:off x="2224088" y="1684338"/>
            <a:ext cx="4665662" cy="47196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4294967295"/>
          </p:nvPr>
        </p:nvSpPr>
        <p:spPr bwMode="auto">
          <a:xfrm>
            <a:off x="8534400" y="6477000"/>
            <a:ext cx="533400" cy="244475"/>
          </a:xfrm>
          <a:prstGeom prst="rect">
            <a:avLst/>
          </a:prstGeom>
          <a:noFill/>
          <a:ln>
            <a:miter lim="800000"/>
            <a:headEnd/>
            <a:tailEnd/>
          </a:ln>
        </p:spPr>
        <p:txBody>
          <a:bodyPr/>
          <a:lstStyle/>
          <a:p>
            <a:fld id="{361137C8-A016-430C-B173-C3F40AECBFEE}" type="slidenum">
              <a:rPr lang="en-US"/>
              <a:pPr/>
              <a:t>33</a:t>
            </a:fld>
            <a:endParaRPr lang="en-US"/>
          </a:p>
        </p:txBody>
      </p:sp>
      <p:graphicFrame>
        <p:nvGraphicFramePr>
          <p:cNvPr id="1819733" name="Group 85"/>
          <p:cNvGraphicFramePr>
            <a:graphicFrameLocks noGrp="1"/>
          </p:cNvGraphicFramePr>
          <p:nvPr>
            <p:ph idx="1"/>
          </p:nvPr>
        </p:nvGraphicFramePr>
        <p:xfrm>
          <a:off x="447675" y="915988"/>
          <a:ext cx="8086725" cy="2332355"/>
        </p:xfrm>
        <a:graphic>
          <a:graphicData uri="http://schemas.openxmlformats.org/drawingml/2006/table">
            <a:tbl>
              <a:tblPr/>
              <a:tblGrid>
                <a:gridCol w="3514725"/>
                <a:gridCol w="1447800"/>
                <a:gridCol w="1676400"/>
                <a:gridCol w="1447800"/>
              </a:tblGrid>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1" u="none" strike="noStrike" cap="none" normalizeH="0" baseline="0" dirty="0" smtClean="0">
                        <a:ln>
                          <a:noFill/>
                        </a:ln>
                        <a:solidFill>
                          <a:schemeClr val="bg1"/>
                        </a:solidFill>
                        <a:effectLst>
                          <a:outerShdw blurRad="38100" dist="38100" dir="2700000" algn="tl">
                            <a:srgbClr val="808080"/>
                          </a:outerShdw>
                        </a:effectLst>
                        <a:latin typeface="Tahoma" pitchFamily="34" charset="0"/>
                      </a:endParaRPr>
                    </a:p>
                  </a:txBody>
                  <a:tcPr horzOverflow="overflow">
                    <a:lnL cap="flat">
                      <a:noFill/>
                    </a:lnL>
                    <a:lnR>
                      <a:noFill/>
                    </a:lnR>
                    <a:lnT cap="fla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bg1"/>
                          </a:solidFill>
                          <a:effectLst>
                            <a:outerShdw blurRad="38100" dist="38100" dir="2700000" algn="tl">
                              <a:srgbClr val="808080"/>
                            </a:outerShdw>
                          </a:effectLst>
                          <a:latin typeface="Tahoma" pitchFamily="34" charset="0"/>
                        </a:rPr>
                        <a:t>ENTERPRISE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bg1"/>
                          </a:solidFill>
                          <a:effectLst>
                            <a:outerShdw blurRad="38100" dist="38100" dir="2700000" algn="tl">
                              <a:srgbClr val="808080"/>
                            </a:outerShdw>
                          </a:effectLst>
                          <a:latin typeface="Tahoma" pitchFamily="34" charset="0"/>
                        </a:rPr>
                        <a:t>CAL SUITE*</a:t>
                      </a:r>
                    </a:p>
                  </a:txBody>
                  <a:tcPr horzOverflow="overflow">
                    <a:lnL>
                      <a:noFill/>
                    </a:lnL>
                    <a:lnR>
                      <a:noFill/>
                    </a:lnR>
                    <a:lnT cap="fla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bg1"/>
                          </a:solidFill>
                          <a:effectLst>
                            <a:outerShdw blurRad="38100" dist="38100" dir="2700000" algn="tl">
                              <a:srgbClr val="808080"/>
                            </a:outerShdw>
                          </a:effectLst>
                          <a:latin typeface="Tahoma" pitchFamily="34" charset="0"/>
                        </a:rPr>
                        <a:t>EXCHANGE ENTERPRISE CAL**</a:t>
                      </a:r>
                    </a:p>
                  </a:txBody>
                  <a:tcPr horzOverflow="overflow">
                    <a:lnL>
                      <a:noFill/>
                    </a:lnL>
                    <a:lnR>
                      <a:noFill/>
                    </a:lnR>
                    <a:lnT cap="fla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bg1"/>
                          </a:solidFill>
                          <a:effectLst>
                            <a:outerShdw blurRad="38100" dist="38100" dir="2700000" algn="tl">
                              <a:srgbClr val="808080"/>
                            </a:outerShdw>
                          </a:effectLst>
                          <a:latin typeface="Tahoma" pitchFamily="34" charset="0"/>
                        </a:rPr>
                        <a:t>FOREFRONT SECURITY SUITE</a:t>
                      </a:r>
                    </a:p>
                  </a:txBody>
                  <a:tcPr horzOverflow="overflow">
                    <a:lnL>
                      <a:noFill/>
                    </a:lnL>
                    <a:lnR cap="flat">
                      <a:noFill/>
                    </a:lnR>
                    <a:lnT cap="flat">
                      <a:noFill/>
                    </a:lnT>
                    <a:lnB>
                      <a:noFill/>
                    </a:lnB>
                    <a:lnTlToBr>
                      <a:noFill/>
                    </a:lnTlToBr>
                    <a:lnBlToTr>
                      <a:noFill/>
                    </a:lnBlToTr>
                    <a:solidFill>
                      <a:schemeClr val="tx1"/>
                    </a:solid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FFFF00"/>
                          </a:solidFill>
                          <a:effectLst>
                            <a:outerShdw blurRad="38100" dist="38100" dir="2700000" algn="tl">
                              <a:srgbClr val="000000"/>
                            </a:outerShdw>
                          </a:effectLst>
                          <a:latin typeface="Tahoma" pitchFamily="34" charset="0"/>
                        </a:rPr>
                        <a:t>Forefront Client Security</a:t>
                      </a:r>
                    </a:p>
                  </a:txBody>
                  <a:tcPr horzOverflow="overflow">
                    <a:lnL cap="flat">
                      <a:noFill/>
                    </a:lnL>
                    <a:lnR>
                      <a:noFill/>
                    </a:lnR>
                    <a:lnT>
                      <a:noFill/>
                    </a:lnT>
                    <a:lnB>
                      <a:noFill/>
                    </a:lnB>
                    <a:lnTlToBr>
                      <a:noFill/>
                    </a:lnTlToBr>
                    <a:lnBlToTr>
                      <a:noFill/>
                    </a:lnBlToTr>
                    <a:gradFill rotWithShape="0">
                      <a:gsLst>
                        <a:gs pos="0">
                          <a:schemeClr val="accent1">
                            <a:gamma/>
                            <a:shade val="46275"/>
                            <a:invGamma/>
                          </a:schemeClr>
                        </a:gs>
                        <a:gs pos="100000">
                          <a:schemeClr val="accent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FF0000"/>
                          </a:solidFill>
                          <a:effectLst>
                            <a:outerShdw blurRad="38100" dist="38100" dir="2700000" algn="tl">
                              <a:srgbClr val="FFFFFF"/>
                            </a:outerShdw>
                          </a:effectLst>
                          <a:latin typeface="Tahoma" pitchFamily="34" charset="0"/>
                          <a:sym typeface="Wingdings 2" pitchFamily="18" charset="2"/>
                        </a:rPr>
                        <a:t></a:t>
                      </a:r>
                    </a:p>
                  </a:txBody>
                  <a:tcP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rgbClr val="FF0000"/>
                        </a:solidFill>
                        <a:effectLst>
                          <a:outerShdw blurRad="38100" dist="38100" dir="2700000" algn="tl">
                            <a:srgbClr val="FFFFFF"/>
                          </a:outerShdw>
                        </a:effectLst>
                        <a:latin typeface="Tahoma" pitchFamily="34" charset="0"/>
                      </a:endParaRPr>
                    </a:p>
                  </a:txBody>
                  <a:tcP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FF0000"/>
                          </a:solidFill>
                          <a:effectLst>
                            <a:outerShdw blurRad="38100" dist="38100" dir="2700000" algn="tl">
                              <a:srgbClr val="FFFFFF"/>
                            </a:outerShdw>
                          </a:effectLst>
                          <a:latin typeface="Tahoma" pitchFamily="34" charset="0"/>
                          <a:sym typeface="Wingdings 2" pitchFamily="18" charset="2"/>
                        </a:rPr>
                        <a:t></a:t>
                      </a:r>
                    </a:p>
                  </a:txBody>
                  <a:tcPr horzOverflow="overflow">
                    <a:lnL>
                      <a:noFill/>
                    </a:lnL>
                    <a:lnR cap="flat">
                      <a:noFill/>
                    </a:lnR>
                    <a:lnT>
                      <a:noFill/>
                    </a:lnT>
                    <a:lnB>
                      <a:noFill/>
                    </a:lnB>
                    <a:lnTlToBr>
                      <a:noFill/>
                    </a:lnTlToBr>
                    <a:lnBlToTr>
                      <a:noFill/>
                    </a:lnBlToTr>
                    <a:solidFill>
                      <a:schemeClr val="accent1"/>
                    </a:solid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FFFF00"/>
                          </a:solidFill>
                          <a:effectLst>
                            <a:outerShdw blurRad="38100" dist="38100" dir="2700000" algn="tl">
                              <a:srgbClr val="000000"/>
                            </a:outerShdw>
                          </a:effectLst>
                          <a:latin typeface="Tahoma" pitchFamily="34" charset="0"/>
                        </a:rPr>
                        <a:t>Forefront Security for Exchange Server</a:t>
                      </a:r>
                    </a:p>
                  </a:txBody>
                  <a:tcPr horzOverflow="overflow">
                    <a:lnL cap="flat">
                      <a:noFill/>
                    </a:lnL>
                    <a:lnR>
                      <a:noFill/>
                    </a:lnR>
                    <a:lnT>
                      <a:noFill/>
                    </a:lnT>
                    <a:lnB>
                      <a:noFill/>
                    </a:lnB>
                    <a:lnTlToBr>
                      <a:noFill/>
                    </a:lnTlToBr>
                    <a:lnBlToTr>
                      <a:noFill/>
                    </a:lnBlToTr>
                    <a:gradFill rotWithShape="0">
                      <a:gsLst>
                        <a:gs pos="0">
                          <a:srgbClr val="CCFF99">
                            <a:gamma/>
                            <a:shade val="46275"/>
                            <a:invGamma/>
                          </a:srgbClr>
                        </a:gs>
                        <a:gs pos="100000">
                          <a:srgbClr val="CCFF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FF0000"/>
                          </a:solidFill>
                          <a:effectLst>
                            <a:outerShdw blurRad="38100" dist="38100" dir="2700000" algn="tl">
                              <a:srgbClr val="FFFFFF"/>
                            </a:outerShdw>
                          </a:effectLst>
                          <a:latin typeface="Tahoma" pitchFamily="34" charset="0"/>
                          <a:sym typeface="Wingdings 2" pitchFamily="18" charset="2"/>
                        </a:rPr>
                        <a:t></a:t>
                      </a:r>
                    </a:p>
                  </a:txBody>
                  <a:tcPr horzOverflow="overflow">
                    <a:lnL>
                      <a:noFill/>
                    </a:lnL>
                    <a:lnR>
                      <a:noFill/>
                    </a:lnR>
                    <a:lnT>
                      <a:noFill/>
                    </a:lnT>
                    <a:lnB>
                      <a:noFill/>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FF0000"/>
                          </a:solidFill>
                          <a:effectLst>
                            <a:outerShdw blurRad="38100" dist="38100" dir="2700000" algn="tl">
                              <a:srgbClr val="FFFFFF"/>
                            </a:outerShdw>
                          </a:effectLst>
                          <a:latin typeface="Tahoma" pitchFamily="34" charset="0"/>
                          <a:sym typeface="Wingdings 2" pitchFamily="18" charset="2"/>
                        </a:rPr>
                        <a:t></a:t>
                      </a:r>
                    </a:p>
                  </a:txBody>
                  <a:tcPr horzOverflow="overflow">
                    <a:lnL>
                      <a:noFill/>
                    </a:lnL>
                    <a:lnR>
                      <a:noFill/>
                    </a:lnR>
                    <a:lnT>
                      <a:noFill/>
                    </a:lnT>
                    <a:lnB>
                      <a:noFill/>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FF0000"/>
                          </a:solidFill>
                          <a:effectLst>
                            <a:outerShdw blurRad="38100" dist="38100" dir="2700000" algn="tl">
                              <a:srgbClr val="FFFFFF"/>
                            </a:outerShdw>
                          </a:effectLst>
                          <a:latin typeface="Tahoma" pitchFamily="34" charset="0"/>
                          <a:sym typeface="Wingdings 2" pitchFamily="18" charset="2"/>
                        </a:rPr>
                        <a:t></a:t>
                      </a:r>
                    </a:p>
                  </a:txBody>
                  <a:tcPr horzOverflow="overflow">
                    <a:lnL>
                      <a:noFill/>
                    </a:lnL>
                    <a:lnR cap="flat">
                      <a:noFill/>
                    </a:lnR>
                    <a:lnT>
                      <a:noFill/>
                    </a:lnT>
                    <a:lnB>
                      <a:noFill/>
                    </a:lnB>
                    <a:lnTlToBr>
                      <a:noFill/>
                    </a:lnTlToBr>
                    <a:lnBlToTr>
                      <a:noFill/>
                    </a:lnBlToTr>
                    <a:solidFill>
                      <a:srgbClr val="CCFF99"/>
                    </a:solidFill>
                  </a:tcPr>
                </a:tc>
              </a:tr>
              <a:tr h="269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FFFF00"/>
                          </a:solidFill>
                          <a:effectLst>
                            <a:outerShdw blurRad="38100" dist="38100" dir="2700000" algn="tl">
                              <a:srgbClr val="000000"/>
                            </a:outerShdw>
                          </a:effectLst>
                          <a:latin typeface="Tahoma" pitchFamily="34" charset="0"/>
                        </a:rPr>
                        <a:t>Forefront Security for SharePoint</a:t>
                      </a:r>
                    </a:p>
                  </a:txBody>
                  <a:tcPr horzOverflow="overflow">
                    <a:lnL cap="flat">
                      <a:noFill/>
                    </a:lnL>
                    <a:lnR>
                      <a:noFill/>
                    </a:lnR>
                    <a:lnT>
                      <a:noFill/>
                    </a:lnT>
                    <a:lnB>
                      <a:noFill/>
                    </a:lnB>
                    <a:lnTlToBr>
                      <a:noFill/>
                    </a:lnTlToBr>
                    <a:lnBlToTr>
                      <a:noFill/>
                    </a:lnBlToTr>
                    <a:gradFill rotWithShape="0">
                      <a:gsLst>
                        <a:gs pos="0">
                          <a:srgbClr val="CCFF99">
                            <a:gamma/>
                            <a:shade val="46275"/>
                            <a:invGamma/>
                          </a:srgbClr>
                        </a:gs>
                        <a:gs pos="100000">
                          <a:srgbClr val="CCFF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FF0000"/>
                          </a:solidFill>
                          <a:effectLst>
                            <a:outerShdw blurRad="38100" dist="38100" dir="2700000" algn="tl">
                              <a:srgbClr val="FFFFFF"/>
                            </a:outerShdw>
                          </a:effectLst>
                          <a:latin typeface="Tahoma" pitchFamily="34" charset="0"/>
                          <a:sym typeface="Wingdings 2" pitchFamily="18" charset="2"/>
                        </a:rPr>
                        <a:t></a:t>
                      </a:r>
                    </a:p>
                  </a:txBody>
                  <a:tcPr horzOverflow="overflow">
                    <a:lnL>
                      <a:noFill/>
                    </a:lnL>
                    <a:lnR>
                      <a:noFill/>
                    </a:lnR>
                    <a:lnT>
                      <a:noFill/>
                    </a:lnT>
                    <a:lnB>
                      <a:noFill/>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rgbClr val="FF0000"/>
                        </a:solidFill>
                        <a:effectLst>
                          <a:outerShdw blurRad="38100" dist="38100" dir="2700000" algn="tl">
                            <a:srgbClr val="FFFFFF"/>
                          </a:outerShdw>
                        </a:effectLst>
                        <a:latin typeface="Tahoma" pitchFamily="34" charset="0"/>
                      </a:endParaRPr>
                    </a:p>
                  </a:txBody>
                  <a:tcPr horzOverflow="overflow">
                    <a:lnL>
                      <a:noFill/>
                    </a:lnL>
                    <a:lnR>
                      <a:noFill/>
                    </a:lnR>
                    <a:lnT>
                      <a:noFill/>
                    </a:lnT>
                    <a:lnB>
                      <a:noFill/>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FF0000"/>
                          </a:solidFill>
                          <a:effectLst>
                            <a:outerShdw blurRad="38100" dist="38100" dir="2700000" algn="tl">
                              <a:srgbClr val="FFFFFF"/>
                            </a:outerShdw>
                          </a:effectLst>
                          <a:latin typeface="Tahoma" pitchFamily="34" charset="0"/>
                          <a:sym typeface="Wingdings 2" pitchFamily="18" charset="2"/>
                        </a:rPr>
                        <a:t></a:t>
                      </a:r>
                    </a:p>
                  </a:txBody>
                  <a:tcPr horzOverflow="overflow">
                    <a:lnL>
                      <a:noFill/>
                    </a:lnL>
                    <a:lnR cap="flat">
                      <a:noFill/>
                    </a:lnR>
                    <a:lnT>
                      <a:noFill/>
                    </a:lnT>
                    <a:lnB>
                      <a:noFill/>
                    </a:lnB>
                    <a:lnTlToBr>
                      <a:noFill/>
                    </a:lnTlToBr>
                    <a:lnBlToTr>
                      <a:noFill/>
                    </a:lnBlToTr>
                    <a:solidFill>
                      <a:srgbClr val="CCFF99"/>
                    </a:solid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FFFF00"/>
                          </a:solidFill>
                          <a:effectLst>
                            <a:outerShdw blurRad="38100" dist="38100" dir="2700000" algn="tl">
                              <a:srgbClr val="000000"/>
                            </a:outerShdw>
                          </a:effectLst>
                          <a:latin typeface="Tahoma" pitchFamily="34" charset="0"/>
                        </a:rPr>
                        <a:t>Forefront Security for Office Communications</a:t>
                      </a:r>
                    </a:p>
                  </a:txBody>
                  <a:tcPr horzOverflow="overflow">
                    <a:lnL cap="flat">
                      <a:noFill/>
                    </a:lnL>
                    <a:lnR>
                      <a:noFill/>
                    </a:lnR>
                    <a:lnT>
                      <a:noFill/>
                    </a:lnT>
                    <a:lnB>
                      <a:noFill/>
                    </a:lnB>
                    <a:lnTlToBr>
                      <a:noFill/>
                    </a:lnTlToBr>
                    <a:lnBlToTr>
                      <a:noFill/>
                    </a:lnBlToTr>
                    <a:gradFill rotWithShape="0">
                      <a:gsLst>
                        <a:gs pos="0">
                          <a:srgbClr val="CCFF99">
                            <a:gamma/>
                            <a:shade val="46275"/>
                            <a:invGamma/>
                          </a:srgbClr>
                        </a:gs>
                        <a:gs pos="100000">
                          <a:srgbClr val="CCFF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FF0000"/>
                          </a:solidFill>
                          <a:effectLst>
                            <a:outerShdw blurRad="38100" dist="38100" dir="2700000" algn="tl">
                              <a:srgbClr val="FFFFFF"/>
                            </a:outerShdw>
                          </a:effectLst>
                          <a:latin typeface="Tahoma" pitchFamily="34" charset="0"/>
                          <a:sym typeface="Wingdings 2" pitchFamily="18" charset="2"/>
                        </a:rPr>
                        <a:t></a:t>
                      </a:r>
                    </a:p>
                  </a:txBody>
                  <a:tcPr horzOverflow="overflow">
                    <a:lnL>
                      <a:noFill/>
                    </a:lnL>
                    <a:lnR>
                      <a:noFill/>
                    </a:lnR>
                    <a:lnT>
                      <a:noFill/>
                    </a:lnT>
                    <a:lnB>
                      <a:noFill/>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rgbClr val="FF0000"/>
                        </a:solidFill>
                        <a:effectLst>
                          <a:outerShdw blurRad="38100" dist="38100" dir="2700000" algn="tl">
                            <a:srgbClr val="FFFFFF"/>
                          </a:outerShdw>
                        </a:effectLst>
                        <a:latin typeface="Tahoma" pitchFamily="34" charset="0"/>
                      </a:endParaRPr>
                    </a:p>
                  </a:txBody>
                  <a:tcPr horzOverflow="overflow">
                    <a:lnL>
                      <a:noFill/>
                    </a:lnL>
                    <a:lnR>
                      <a:noFill/>
                    </a:lnR>
                    <a:lnT>
                      <a:noFill/>
                    </a:lnT>
                    <a:lnB>
                      <a:noFill/>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FF0000"/>
                          </a:solidFill>
                          <a:effectLst>
                            <a:outerShdw blurRad="38100" dist="38100" dir="2700000" algn="tl">
                              <a:srgbClr val="FFFFFF"/>
                            </a:outerShdw>
                          </a:effectLst>
                          <a:latin typeface="Tahoma" pitchFamily="34" charset="0"/>
                          <a:sym typeface="Wingdings 2" pitchFamily="18" charset="2"/>
                        </a:rPr>
                        <a:t></a:t>
                      </a:r>
                    </a:p>
                  </a:txBody>
                  <a:tcPr horzOverflow="overflow">
                    <a:lnL>
                      <a:noFill/>
                    </a:lnL>
                    <a:lnR cap="flat">
                      <a:noFill/>
                    </a:lnR>
                    <a:lnT>
                      <a:noFill/>
                    </a:lnT>
                    <a:lnB>
                      <a:noFill/>
                    </a:lnB>
                    <a:lnTlToBr>
                      <a:noFill/>
                    </a:lnTlToBr>
                    <a:lnBlToTr>
                      <a:noFill/>
                    </a:lnBlToTr>
                    <a:solidFill>
                      <a:srgbClr val="CCFF99"/>
                    </a:solid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FFFF00"/>
                          </a:solidFill>
                          <a:effectLst>
                            <a:outerShdw blurRad="38100" dist="38100" dir="2700000" algn="tl">
                              <a:srgbClr val="000000"/>
                            </a:outerShdw>
                          </a:effectLst>
                          <a:latin typeface="Tahoma" pitchFamily="34" charset="0"/>
                        </a:rPr>
                        <a:t>ISA Server</a:t>
                      </a:r>
                    </a:p>
                  </a:txBody>
                  <a:tcPr horzOverflow="overflow">
                    <a:lnL cap="flat">
                      <a:noFill/>
                    </a:lnL>
                    <a:lnR>
                      <a:noFill/>
                    </a:lnR>
                    <a:lnT>
                      <a:noFill/>
                    </a:lnT>
                    <a:lnB>
                      <a:noFill/>
                    </a:lnB>
                    <a:lnTlToBr>
                      <a:noFill/>
                    </a:lnTlToBr>
                    <a:lnBlToTr>
                      <a:noFill/>
                    </a:lnBlToTr>
                    <a:gradFill rotWithShape="0">
                      <a:gsLst>
                        <a:gs pos="0">
                          <a:srgbClr val="FFFF99">
                            <a:gamma/>
                            <a:shade val="46275"/>
                            <a:invGamma/>
                          </a:srgbClr>
                        </a:gs>
                        <a:gs pos="100000">
                          <a:srgbClr val="FFFF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rgbClr val="FF0000"/>
                        </a:solidFill>
                        <a:effectLst>
                          <a:outerShdw blurRad="38100" dist="38100" dir="2700000" algn="tl">
                            <a:srgbClr val="FFFFFF"/>
                          </a:outerShdw>
                        </a:effectLst>
                        <a:latin typeface="Tahoma" pitchFamily="34" charset="0"/>
                      </a:endParaRPr>
                    </a:p>
                  </a:txBody>
                  <a:tcPr horzOverflow="overflow">
                    <a:lnL>
                      <a:noFill/>
                    </a:lnL>
                    <a:lnR>
                      <a:noFill/>
                    </a:lnR>
                    <a:lnT>
                      <a:noFill/>
                    </a:lnT>
                    <a:lnB>
                      <a:noFill/>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rgbClr val="FF0000"/>
                        </a:solidFill>
                        <a:effectLst>
                          <a:outerShdw blurRad="38100" dist="38100" dir="2700000" algn="tl">
                            <a:srgbClr val="FFFFFF"/>
                          </a:outerShdw>
                        </a:effectLst>
                        <a:latin typeface="Tahoma" pitchFamily="34" charset="0"/>
                      </a:endParaRPr>
                    </a:p>
                  </a:txBody>
                  <a:tcPr horzOverflow="overflow">
                    <a:lnL>
                      <a:noFill/>
                    </a:lnL>
                    <a:lnR>
                      <a:noFill/>
                    </a:lnR>
                    <a:lnT>
                      <a:noFill/>
                    </a:lnT>
                    <a:lnB>
                      <a:noFill/>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rgbClr val="FF0000"/>
                        </a:solidFill>
                        <a:effectLst>
                          <a:outerShdw blurRad="38100" dist="38100" dir="2700000" algn="tl">
                            <a:srgbClr val="FFFFFF"/>
                          </a:outerShdw>
                        </a:effectLst>
                        <a:latin typeface="Tahoma" pitchFamily="34" charset="0"/>
                      </a:endParaRPr>
                    </a:p>
                  </a:txBody>
                  <a:tcPr horzOverflow="overflow">
                    <a:lnL>
                      <a:noFill/>
                    </a:lnL>
                    <a:lnR cap="flat">
                      <a:noFill/>
                    </a:lnR>
                    <a:lnT>
                      <a:noFill/>
                    </a:lnT>
                    <a:lnB>
                      <a:noFill/>
                    </a:lnB>
                    <a:lnTlToBr>
                      <a:noFill/>
                    </a:lnTlToBr>
                    <a:lnBlToTr>
                      <a:noFill/>
                    </a:lnBlToTr>
                    <a:solidFill>
                      <a:srgbClr val="FFFF99"/>
                    </a:solid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FFFF00"/>
                          </a:solidFill>
                          <a:effectLst>
                            <a:outerShdw blurRad="38100" dist="38100" dir="2700000" algn="tl">
                              <a:srgbClr val="000000"/>
                            </a:outerShdw>
                          </a:effectLst>
                          <a:latin typeface="Tahoma" pitchFamily="34" charset="0"/>
                        </a:rPr>
                        <a:t>Exchange Hosted Mail Filtering</a:t>
                      </a:r>
                    </a:p>
                  </a:txBody>
                  <a:tcPr horzOverflow="overflow">
                    <a:lnL cap="flat">
                      <a:noFill/>
                    </a:lnL>
                    <a:lnR>
                      <a:noFill/>
                    </a:lnR>
                    <a:lnT>
                      <a:noFill/>
                    </a:lnT>
                    <a:lnB>
                      <a:noFill/>
                    </a:lnB>
                    <a:lnTlToBr>
                      <a:noFill/>
                    </a:lnTlToBr>
                    <a:lnBlToTr>
                      <a:noFill/>
                    </a:lnBlToTr>
                    <a:gradFill rotWithShape="0">
                      <a:gsLst>
                        <a:gs pos="0">
                          <a:srgbClr val="CCFF99">
                            <a:gamma/>
                            <a:shade val="46275"/>
                            <a:invGamma/>
                          </a:srgbClr>
                        </a:gs>
                        <a:gs pos="100000">
                          <a:srgbClr val="CCFF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FF0000"/>
                          </a:solidFill>
                          <a:effectLst>
                            <a:outerShdw blurRad="38100" dist="38100" dir="2700000" algn="tl">
                              <a:srgbClr val="FFFFFF"/>
                            </a:outerShdw>
                          </a:effectLst>
                          <a:latin typeface="Tahoma" pitchFamily="34" charset="0"/>
                          <a:sym typeface="Wingdings 2" pitchFamily="18" charset="2"/>
                        </a:rPr>
                        <a:t></a:t>
                      </a:r>
                    </a:p>
                  </a:txBody>
                  <a:tcPr horzOverflow="overflow">
                    <a:lnL>
                      <a:noFill/>
                    </a:lnL>
                    <a:lnR>
                      <a:noFill/>
                    </a:lnR>
                    <a:lnT>
                      <a:noFill/>
                    </a:lnT>
                    <a:lnB>
                      <a:noFill/>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FF0000"/>
                          </a:solidFill>
                          <a:effectLst>
                            <a:outerShdw blurRad="38100" dist="38100" dir="2700000" algn="tl">
                              <a:srgbClr val="FFFFFF"/>
                            </a:outerShdw>
                          </a:effectLst>
                          <a:latin typeface="Tahoma" pitchFamily="34" charset="0"/>
                          <a:sym typeface="Wingdings 2" pitchFamily="18" charset="2"/>
                        </a:rPr>
                        <a:t></a:t>
                      </a:r>
                    </a:p>
                  </a:txBody>
                  <a:tcPr horzOverflow="overflow">
                    <a:lnL>
                      <a:noFill/>
                    </a:lnL>
                    <a:lnR>
                      <a:noFill/>
                    </a:lnR>
                    <a:lnT>
                      <a:noFill/>
                    </a:lnT>
                    <a:lnB>
                      <a:noFill/>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FF0000"/>
                          </a:solidFill>
                          <a:effectLst>
                            <a:outerShdw blurRad="38100" dist="38100" dir="2700000" algn="tl">
                              <a:srgbClr val="FFFFFF"/>
                            </a:outerShdw>
                          </a:effectLst>
                          <a:latin typeface="Tahoma" pitchFamily="34" charset="0"/>
                          <a:sym typeface="Wingdings 2" pitchFamily="18" charset="2"/>
                        </a:rPr>
                        <a:t></a:t>
                      </a:r>
                      <a:endParaRPr kumimoji="0" lang="en-US" sz="1100" b="1" i="0" u="none" strike="noStrike" cap="none" normalizeH="0" baseline="0" smtClean="0">
                        <a:ln>
                          <a:noFill/>
                        </a:ln>
                        <a:solidFill>
                          <a:srgbClr val="FF0000"/>
                        </a:solidFill>
                        <a:effectLst>
                          <a:outerShdw blurRad="38100" dist="38100" dir="2700000" algn="tl">
                            <a:srgbClr val="FFFFFF"/>
                          </a:outerShdw>
                        </a:effectLst>
                        <a:latin typeface="Tahoma" pitchFamily="34" charset="0"/>
                      </a:endParaRPr>
                    </a:p>
                  </a:txBody>
                  <a:tcPr horzOverflow="overflow">
                    <a:lnL>
                      <a:noFill/>
                    </a:lnL>
                    <a:lnR cap="flat">
                      <a:noFill/>
                    </a:lnR>
                    <a:lnT>
                      <a:noFill/>
                    </a:lnT>
                    <a:lnB>
                      <a:noFill/>
                    </a:lnB>
                    <a:lnTlToBr>
                      <a:noFill/>
                    </a:lnTlToBr>
                    <a:lnBlToTr>
                      <a:noFill/>
                    </a:lnBlToTr>
                    <a:solidFill>
                      <a:srgbClr val="CCFF99"/>
                    </a:solid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FFFF00"/>
                          </a:solidFill>
                          <a:effectLst>
                            <a:outerShdw blurRad="38100" dist="38100" dir="2700000" algn="tl">
                              <a:srgbClr val="000000"/>
                            </a:outerShdw>
                          </a:effectLst>
                          <a:latin typeface="Tahoma" pitchFamily="34" charset="0"/>
                        </a:rPr>
                        <a:t>Other Server CALs and technologies</a:t>
                      </a:r>
                    </a:p>
                  </a:txBody>
                  <a:tcPr horzOverflow="overflow">
                    <a:lnL cap="flat">
                      <a:noFill/>
                    </a:lnL>
                    <a:lnR>
                      <a:noFill/>
                    </a:lnR>
                    <a:lnT>
                      <a:noFill/>
                    </a:lnT>
                    <a:lnB cap="flat">
                      <a:noFill/>
                    </a:lnB>
                    <a:lnTlToBr>
                      <a:noFill/>
                    </a:lnTlToBr>
                    <a:lnBlToTr>
                      <a:noFill/>
                    </a:lnBlToTr>
                    <a:gradFill rotWithShape="0">
                      <a:gsLst>
                        <a:gs pos="0">
                          <a:srgbClr val="CCFF99">
                            <a:gamma/>
                            <a:shade val="46275"/>
                            <a:invGamma/>
                          </a:srgbClr>
                        </a:gs>
                        <a:gs pos="100000">
                          <a:srgbClr val="CCFF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FF0000"/>
                          </a:solidFill>
                          <a:effectLst>
                            <a:outerShdw blurRad="38100" dist="38100" dir="2700000" algn="tl">
                              <a:srgbClr val="FFFFFF"/>
                            </a:outerShdw>
                          </a:effectLst>
                          <a:latin typeface="Tahoma" pitchFamily="34" charset="0"/>
                          <a:sym typeface="Wingdings 2" pitchFamily="18" charset="2"/>
                        </a:rPr>
                        <a:t></a:t>
                      </a:r>
                    </a:p>
                  </a:txBody>
                  <a:tcPr horzOverflow="overflow">
                    <a:lnL>
                      <a:noFill/>
                    </a:lnL>
                    <a:lnR>
                      <a:noFill/>
                    </a:lnR>
                    <a:lnT>
                      <a:noFill/>
                    </a:lnT>
                    <a:lnB cap="flat">
                      <a:noFill/>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rgbClr val="FF0000"/>
                          </a:solidFill>
                          <a:effectLst>
                            <a:outerShdw blurRad="38100" dist="38100" dir="2700000" algn="tl">
                              <a:srgbClr val="FFFFFF"/>
                            </a:outerShdw>
                          </a:effectLst>
                          <a:latin typeface="Tahoma" pitchFamily="34" charset="0"/>
                          <a:sym typeface="Wingdings 2" pitchFamily="18" charset="2"/>
                        </a:rPr>
                        <a:t></a:t>
                      </a:r>
                    </a:p>
                  </a:txBody>
                  <a:tcPr horzOverflow="overflow">
                    <a:lnL>
                      <a:noFill/>
                    </a:lnL>
                    <a:lnR>
                      <a:noFill/>
                    </a:lnR>
                    <a:lnT>
                      <a:noFill/>
                    </a:lnT>
                    <a:lnB cap="flat">
                      <a:noFill/>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smtClean="0">
                        <a:ln>
                          <a:noFill/>
                        </a:ln>
                        <a:solidFill>
                          <a:srgbClr val="FF0000"/>
                        </a:solidFill>
                        <a:effectLst>
                          <a:outerShdw blurRad="38100" dist="38100" dir="2700000" algn="tl">
                            <a:srgbClr val="FFFFFF"/>
                          </a:outerShdw>
                        </a:effectLst>
                        <a:latin typeface="Tahoma" pitchFamily="34" charset="0"/>
                      </a:endParaRPr>
                    </a:p>
                  </a:txBody>
                  <a:tcPr horzOverflow="overflow">
                    <a:lnL>
                      <a:noFill/>
                    </a:lnL>
                    <a:lnR cap="flat">
                      <a:noFill/>
                    </a:lnR>
                    <a:lnT>
                      <a:noFill/>
                    </a:lnT>
                    <a:lnB cap="flat">
                      <a:noFill/>
                    </a:lnB>
                    <a:lnTlToBr>
                      <a:noFill/>
                    </a:lnTlToBr>
                    <a:lnBlToTr>
                      <a:noFill/>
                    </a:lnBlToTr>
                    <a:solidFill>
                      <a:srgbClr val="CCFF99"/>
                    </a:solidFill>
                  </a:tcPr>
                </a:tc>
              </a:tr>
            </a:tbl>
          </a:graphicData>
        </a:graphic>
      </p:graphicFrame>
      <p:sp>
        <p:nvSpPr>
          <p:cNvPr id="40996" name="Text Box 52"/>
          <p:cNvSpPr txBox="1">
            <a:spLocks noChangeArrowheads="1"/>
          </p:cNvSpPr>
          <p:nvPr/>
        </p:nvSpPr>
        <p:spPr bwMode="auto">
          <a:xfrm>
            <a:off x="762000" y="3810000"/>
            <a:ext cx="7772400" cy="1492716"/>
          </a:xfrm>
          <a:prstGeom prst="rect">
            <a:avLst/>
          </a:prstGeom>
          <a:noFill/>
          <a:ln w="9525">
            <a:noFill/>
            <a:miter lim="800000"/>
            <a:headEnd/>
            <a:tailEnd/>
          </a:ln>
        </p:spPr>
        <p:txBody>
          <a:bodyPr wrap="square">
            <a:spAutoFit/>
          </a:bodyPr>
          <a:lstStyle/>
          <a:p>
            <a:pPr>
              <a:spcBef>
                <a:spcPct val="50000"/>
              </a:spcBef>
            </a:pPr>
            <a:r>
              <a:rPr lang="en-US" sz="1400" dirty="0">
                <a:latin typeface="Tahoma" pitchFamily="34" charset="0"/>
              </a:rPr>
              <a:t>* Enterprise CAL also includes the Core CAL components, Windows Rights Management Services, Management Operations Manager Client OML, Office Communications Server 2007 Standard and Enterprise CAL, Office SharePoint Server Enterprise CAL 2007, and the Exchange Enterprise CAL 2007.</a:t>
            </a:r>
          </a:p>
          <a:p>
            <a:pPr>
              <a:spcBef>
                <a:spcPct val="50000"/>
              </a:spcBef>
            </a:pPr>
            <a:endParaRPr lang="en-US" sz="1400" dirty="0">
              <a:latin typeface="Tahoma" pitchFamily="34" charset="0"/>
            </a:endParaRPr>
          </a:p>
          <a:p>
            <a:pPr>
              <a:lnSpc>
                <a:spcPct val="50000"/>
              </a:lnSpc>
              <a:spcBef>
                <a:spcPct val="50000"/>
              </a:spcBef>
            </a:pPr>
            <a:r>
              <a:rPr lang="en-US" sz="1400" dirty="0">
                <a:latin typeface="Tahoma" pitchFamily="34" charset="0"/>
              </a:rPr>
              <a:t>** Exchange Enterprise CAL also includes the Exchange CAL, Unified Messaging and </a:t>
            </a:r>
            <a:r>
              <a:rPr lang="en-US" sz="1400" dirty="0" smtClean="0">
                <a:latin typeface="Tahoma" pitchFamily="34" charset="0"/>
              </a:rPr>
              <a:t>Compliance</a:t>
            </a:r>
            <a:endParaRPr lang="en-US" sz="1400" dirty="0">
              <a:latin typeface="Tahoma" pitchFamily="34" charset="0"/>
            </a:endParaRPr>
          </a:p>
        </p:txBody>
      </p:sp>
      <p:pic>
        <p:nvPicPr>
          <p:cNvPr id="41025" name="Picture 80" descr="cooltools-1"/>
          <p:cNvPicPr>
            <a:picLocks noGrp="1" noChangeAspect="1" noChangeArrowheads="1"/>
          </p:cNvPicPr>
          <p:nvPr>
            <p:ph type="title"/>
          </p:nvPr>
        </p:nvPicPr>
        <p:blipFill>
          <a:blip r:embed="rId3"/>
          <a:srcRect/>
          <a:stretch>
            <a:fillRect/>
          </a:stretch>
        </p:blipFill>
        <p:spPr bwMode="invGray">
          <a:xfrm>
            <a:off x="203200" y="142875"/>
            <a:ext cx="3473450" cy="542925"/>
          </a:xfr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3186" name="Rectangle 2"/>
          <p:cNvSpPr>
            <a:spLocks noGrp="1" noChangeArrowheads="1"/>
          </p:cNvSpPr>
          <p:nvPr>
            <p:ph type="title"/>
          </p:nvPr>
        </p:nvSpPr>
        <p:spPr>
          <a:xfrm>
            <a:off x="542925" y="504825"/>
            <a:ext cx="8382000" cy="750888"/>
          </a:xfrm>
        </p:spPr>
        <p:txBody>
          <a:bodyPr/>
          <a:lstStyle/>
          <a:p>
            <a:pPr>
              <a:defRPr/>
            </a:pPr>
            <a:r>
              <a:rPr lang="en-US" dirty="0"/>
              <a:t>Next Steps</a:t>
            </a:r>
          </a:p>
        </p:txBody>
      </p:sp>
      <p:sp>
        <p:nvSpPr>
          <p:cNvPr id="2013187" name="Rectangle 3"/>
          <p:cNvSpPr>
            <a:spLocks noGrp="1" noChangeArrowheads="1"/>
          </p:cNvSpPr>
          <p:nvPr>
            <p:ph type="body" idx="1"/>
          </p:nvPr>
        </p:nvSpPr>
        <p:spPr>
          <a:xfrm>
            <a:off x="381000" y="1416050"/>
            <a:ext cx="8388350" cy="5114925"/>
          </a:xfrm>
        </p:spPr>
        <p:txBody>
          <a:bodyPr>
            <a:normAutofit/>
          </a:bodyPr>
          <a:lstStyle/>
          <a:p>
            <a:pPr>
              <a:defRPr/>
            </a:pPr>
            <a:r>
              <a:rPr lang="en-US" sz="2800" dirty="0"/>
              <a:t>Read </a:t>
            </a:r>
            <a:r>
              <a:rPr lang="en-US" sz="2800" dirty="0" smtClean="0"/>
              <a:t>whitepapers, download evaluation copies and find technical data on Microsoft Forefront solutions: </a:t>
            </a:r>
            <a:r>
              <a:rPr lang="en-US" sz="2800" dirty="0" smtClean="0">
                <a:solidFill>
                  <a:srgbClr val="FFFF00"/>
                </a:solidFill>
              </a:rPr>
              <a:t>http://microsoft.com/forefront/default.mspx</a:t>
            </a:r>
            <a:endParaRPr lang="en-US" sz="2800" dirty="0">
              <a:solidFill>
                <a:srgbClr val="FFFF00"/>
              </a:solidFill>
            </a:endParaRPr>
          </a:p>
          <a:p>
            <a:pPr>
              <a:defRPr/>
            </a:pPr>
            <a:r>
              <a:rPr lang="en-US" sz="2800" dirty="0" smtClean="0"/>
              <a:t>Contact local team or myself to schedule demos and ask questions: </a:t>
            </a:r>
          </a:p>
          <a:p>
            <a:pPr>
              <a:buFont typeface="Wingdings" pitchFamily="2" charset="2"/>
              <a:buNone/>
              <a:defRPr/>
            </a:pPr>
            <a:r>
              <a:rPr lang="en-US" sz="2800" dirty="0" smtClean="0">
                <a:solidFill>
                  <a:srgbClr val="FF0000"/>
                </a:solidFill>
              </a:rPr>
              <a:t>Dan Sommerman </a:t>
            </a:r>
          </a:p>
          <a:p>
            <a:pPr>
              <a:buFont typeface="Wingdings" pitchFamily="2" charset="2"/>
              <a:buNone/>
              <a:defRPr/>
            </a:pPr>
            <a:r>
              <a:rPr lang="en-US" sz="2800" dirty="0" smtClean="0">
                <a:solidFill>
                  <a:srgbClr val="FF0000"/>
                </a:solidFill>
              </a:rPr>
              <a:t>Security Solutions Professional </a:t>
            </a:r>
          </a:p>
          <a:p>
            <a:pPr>
              <a:buFont typeface="Wingdings" pitchFamily="2" charset="2"/>
              <a:buNone/>
              <a:defRPr/>
            </a:pPr>
            <a:r>
              <a:rPr lang="en-US" sz="2800" dirty="0" smtClean="0">
                <a:solidFill>
                  <a:srgbClr val="FF0000"/>
                </a:solidFill>
              </a:rPr>
              <a:t>212-288-5073 </a:t>
            </a:r>
          </a:p>
          <a:p>
            <a:pPr>
              <a:buFont typeface="Wingdings" pitchFamily="2" charset="2"/>
              <a:buNone/>
              <a:defRPr/>
            </a:pPr>
            <a:r>
              <a:rPr lang="en-US" sz="2800" dirty="0" smtClean="0">
                <a:solidFill>
                  <a:srgbClr val="FF0000"/>
                </a:solidFill>
              </a:rPr>
              <a:t>dasommer@microsoft.com</a:t>
            </a:r>
          </a:p>
          <a:p>
            <a:pPr>
              <a:defRPr/>
            </a:pPr>
            <a:endParaRPr lang="en-US" sz="24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6882" name="Picture 2" descr="MicrosoftLogo wht shadow"/>
          <p:cNvPicPr>
            <a:picLocks noChangeAspect="1" noChangeArrowheads="1"/>
          </p:cNvPicPr>
          <p:nvPr/>
        </p:nvPicPr>
        <p:blipFill>
          <a:blip r:embed="rId3"/>
          <a:srcRect t="35449" b="36508"/>
          <a:stretch>
            <a:fillRect/>
          </a:stretch>
        </p:blipFill>
        <p:spPr bwMode="invGray">
          <a:xfrm>
            <a:off x="1962150" y="3629025"/>
            <a:ext cx="5619750" cy="1182688"/>
          </a:xfrm>
          <a:prstGeom prst="rect">
            <a:avLst/>
          </a:prstGeom>
          <a:noFill/>
          <a:ln w="9525">
            <a:noFill/>
            <a:miter lim="800000"/>
            <a:headEnd/>
            <a:tailEnd/>
          </a:ln>
        </p:spPr>
      </p:pic>
      <p:sp>
        <p:nvSpPr>
          <p:cNvPr id="506883" name="Text Box 3"/>
          <p:cNvSpPr txBox="1">
            <a:spLocks noChangeArrowheads="1"/>
          </p:cNvSpPr>
          <p:nvPr/>
        </p:nvSpPr>
        <p:spPr bwMode="auto">
          <a:xfrm>
            <a:off x="381000" y="6124575"/>
            <a:ext cx="8615363" cy="350838"/>
          </a:xfrm>
          <a:prstGeom prst="rect">
            <a:avLst/>
          </a:prstGeom>
          <a:noFill/>
          <a:ln w="12700">
            <a:noFill/>
            <a:miter lim="800000"/>
            <a:headEnd type="none" w="sm" len="sm"/>
            <a:tailEnd type="none" w="sm" len="sm"/>
          </a:ln>
          <a:effectLst/>
        </p:spPr>
        <p:txBody>
          <a:bodyPr>
            <a:spAutoFit/>
          </a:bodyPr>
          <a:lstStyle/>
          <a:p>
            <a:pPr algn="ctr">
              <a:defRPr/>
            </a:pPr>
            <a:r>
              <a:rPr lang="en-US" sz="900" b="1">
                <a:effectLst>
                  <a:outerShdw blurRad="38100" dist="38100" dir="2700000" algn="tl">
                    <a:srgbClr val="000000"/>
                  </a:outerShdw>
                </a:effectLst>
                <a:cs typeface="Arial" pitchFamily="34" charset="0"/>
              </a:rPr>
              <a:t>© 2003 Microsoft Corporation. All rights reserved.</a:t>
            </a:r>
          </a:p>
          <a:p>
            <a:pPr algn="ctr">
              <a:defRPr/>
            </a:pPr>
            <a:r>
              <a:rPr lang="en-US" sz="800" b="1">
                <a:effectLst>
                  <a:outerShdw blurRad="38100" dist="38100" dir="2700000" algn="tl">
                    <a:srgbClr val="000000"/>
                  </a:outerShdw>
                </a:effectLst>
                <a:cs typeface="Arial" pitchFamily="34" charset="0"/>
              </a:rPr>
              <a:t>This presentation is for informational purposes only. Microsoft makes no warranties, express or implied, in this summary.</a:t>
            </a:r>
          </a:p>
        </p:txBody>
      </p:sp>
      <p:sp>
        <p:nvSpPr>
          <p:cNvPr id="45060" name="Text Box 4"/>
          <p:cNvSpPr txBox="1">
            <a:spLocks noChangeArrowheads="1"/>
          </p:cNvSpPr>
          <p:nvPr/>
        </p:nvSpPr>
        <p:spPr bwMode="auto">
          <a:xfrm>
            <a:off x="971550" y="674688"/>
            <a:ext cx="7346950" cy="1631950"/>
          </a:xfrm>
          <a:prstGeom prst="rect">
            <a:avLst/>
          </a:prstGeom>
          <a:noFill/>
          <a:ln w="12700" algn="ctr">
            <a:noFill/>
            <a:miter lim="800000"/>
            <a:headEnd/>
            <a:tailEnd/>
          </a:ln>
        </p:spPr>
        <p:txBody>
          <a:bodyPr>
            <a:spAutoFit/>
          </a:bodyPr>
          <a:lstStyle/>
          <a:p>
            <a:pPr algn="ctr">
              <a:spcBef>
                <a:spcPct val="50000"/>
              </a:spcBef>
            </a:pPr>
            <a:r>
              <a:rPr lang="en-US" sz="4000" b="1"/>
              <a:t>Thank You!</a:t>
            </a:r>
          </a:p>
          <a:p>
            <a:pPr algn="ctr">
              <a:spcBef>
                <a:spcPct val="50000"/>
              </a:spcBef>
            </a:pPr>
            <a:r>
              <a:rPr lang="en-US" sz="4000" b="1"/>
              <a:t>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06882"/>
                                        </p:tgtEl>
                                        <p:attrNameLst>
                                          <p:attrName>style.visibility</p:attrName>
                                        </p:attrNameLst>
                                      </p:cBhvr>
                                      <p:to>
                                        <p:strVal val="visible"/>
                                      </p:to>
                                    </p:set>
                                    <p:anim calcmode="lin" valueType="num">
                                      <p:cBhvr>
                                        <p:cTn id="7" dur="500" fill="hold"/>
                                        <p:tgtEl>
                                          <p:spTgt spid="506882"/>
                                        </p:tgtEl>
                                        <p:attrNameLst>
                                          <p:attrName>ppt_w</p:attrName>
                                        </p:attrNameLst>
                                      </p:cBhvr>
                                      <p:tavLst>
                                        <p:tav tm="0">
                                          <p:val>
                                            <p:fltVal val="0"/>
                                          </p:val>
                                        </p:tav>
                                        <p:tav tm="100000">
                                          <p:val>
                                            <p:strVal val="#ppt_w"/>
                                          </p:val>
                                        </p:tav>
                                      </p:tavLst>
                                    </p:anim>
                                    <p:anim calcmode="lin" valueType="num">
                                      <p:cBhvr>
                                        <p:cTn id="8" dur="500" fill="hold"/>
                                        <p:tgtEl>
                                          <p:spTgt spid="506882"/>
                                        </p:tgtEl>
                                        <p:attrNameLst>
                                          <p:attrName>ppt_h</p:attrName>
                                        </p:attrNameLst>
                                      </p:cBhvr>
                                      <p:tavLst>
                                        <p:tav tm="0">
                                          <p:val>
                                            <p:fltVal val="0"/>
                                          </p:val>
                                        </p:tav>
                                        <p:tav tm="100000">
                                          <p:val>
                                            <p:strVal val="#ppt_h"/>
                                          </p:val>
                                        </p:tav>
                                      </p:tavLst>
                                    </p:anim>
                                    <p:animEffect transition="in" filter="fade">
                                      <p:cBhvr>
                                        <p:cTn id="9" dur="500"/>
                                        <p:tgtEl>
                                          <p:spTgt spid="506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1" name="Rectangle 3"/>
          <p:cNvSpPr>
            <a:spLocks noChangeArrowheads="1"/>
          </p:cNvSpPr>
          <p:nvPr/>
        </p:nvSpPr>
        <p:spPr bwMode="auto">
          <a:xfrm>
            <a:off x="381000" y="1656576"/>
            <a:ext cx="8412162" cy="4801314"/>
          </a:xfrm>
          <a:prstGeom prst="rect">
            <a:avLst/>
          </a:prstGeom>
          <a:noFill/>
          <a:ln w="9525">
            <a:noFill/>
            <a:miter lim="800000"/>
            <a:headEnd/>
            <a:tailEnd/>
          </a:ln>
          <a:effectLst/>
        </p:spPr>
        <p:txBody>
          <a:bodyPr>
            <a:spAutoFit/>
          </a:bodyPr>
          <a:lstStyle/>
          <a:p>
            <a:pPr marL="447675" indent="-447675">
              <a:spcBef>
                <a:spcPct val="30000"/>
              </a:spcBef>
              <a:buClr>
                <a:schemeClr val="tx2"/>
              </a:buClr>
              <a:buSzPct val="75000"/>
              <a:buFont typeface="Wingdings 2" pitchFamily="18" charset="2"/>
              <a:buBlip>
                <a:blip r:embed="rId3"/>
              </a:buBlip>
            </a:pPr>
            <a:r>
              <a:rPr lang="en-US" sz="2000" dirty="0" smtClean="0">
                <a:solidFill>
                  <a:schemeClr val="accent1"/>
                </a:solidFill>
              </a:rPr>
              <a:t>Building bridges to public sector</a:t>
            </a:r>
          </a:p>
          <a:p>
            <a:pPr marL="904875" lvl="1" indent="-447675">
              <a:spcBef>
                <a:spcPct val="30000"/>
              </a:spcBef>
              <a:buClr>
                <a:schemeClr val="tx2"/>
              </a:buClr>
              <a:buSzPct val="75000"/>
              <a:buFont typeface="Wingdings 2" pitchFamily="18" charset="2"/>
              <a:buBlip>
                <a:blip r:embed="rId3"/>
              </a:buBlip>
            </a:pPr>
            <a:r>
              <a:rPr lang="en-US" sz="2000" dirty="0" smtClean="0">
                <a:solidFill>
                  <a:schemeClr val="accent1"/>
                </a:solidFill>
              </a:rPr>
              <a:t>Security Cooperation Program</a:t>
            </a:r>
          </a:p>
          <a:p>
            <a:pPr marL="904875" lvl="1" indent="-447675">
              <a:spcBef>
                <a:spcPct val="30000"/>
              </a:spcBef>
              <a:buClr>
                <a:schemeClr val="tx2"/>
              </a:buClr>
              <a:buSzPct val="75000"/>
              <a:buFont typeface="Wingdings 2" pitchFamily="18" charset="2"/>
              <a:buBlip>
                <a:blip r:embed="rId3"/>
              </a:buBlip>
            </a:pPr>
            <a:r>
              <a:rPr lang="en-US" sz="2000" dirty="0" smtClean="0">
                <a:solidFill>
                  <a:schemeClr val="accent1"/>
                </a:solidFill>
              </a:rPr>
              <a:t>Public service announcements</a:t>
            </a:r>
          </a:p>
          <a:p>
            <a:pPr marL="904875" lvl="1" indent="-447675">
              <a:spcBef>
                <a:spcPct val="30000"/>
              </a:spcBef>
              <a:buClr>
                <a:schemeClr val="tx2"/>
              </a:buClr>
              <a:buSzPct val="75000"/>
              <a:buFont typeface="Wingdings 2" pitchFamily="18" charset="2"/>
              <a:buBlip>
                <a:blip r:embed="rId3"/>
              </a:buBlip>
            </a:pPr>
            <a:r>
              <a:rPr lang="en-US" sz="2000" dirty="0" smtClean="0">
                <a:solidFill>
                  <a:schemeClr val="accent1"/>
                </a:solidFill>
              </a:rPr>
              <a:t>IT Security training programs</a:t>
            </a:r>
          </a:p>
          <a:p>
            <a:pPr marL="447675" indent="-447675">
              <a:spcBef>
                <a:spcPct val="30000"/>
              </a:spcBef>
              <a:buClr>
                <a:schemeClr val="tx2"/>
              </a:buClr>
              <a:buSzPct val="75000"/>
              <a:buFont typeface="Wingdings 2" pitchFamily="18" charset="2"/>
              <a:buBlip>
                <a:blip r:embed="rId3"/>
              </a:buBlip>
            </a:pPr>
            <a:r>
              <a:rPr lang="en-US" sz="2000" dirty="0" smtClean="0">
                <a:solidFill>
                  <a:schemeClr val="accent1"/>
                </a:solidFill>
              </a:rPr>
              <a:t>Virus Information Alliance</a:t>
            </a:r>
          </a:p>
          <a:p>
            <a:pPr marL="447675" indent="-447675">
              <a:spcBef>
                <a:spcPct val="30000"/>
              </a:spcBef>
              <a:buClr>
                <a:schemeClr val="tx2"/>
              </a:buClr>
              <a:buSzPct val="75000"/>
              <a:buFont typeface="Wingdings 2" pitchFamily="18" charset="2"/>
              <a:buBlip>
                <a:blip r:embed="rId3"/>
              </a:buBlip>
            </a:pPr>
            <a:r>
              <a:rPr lang="en-US" sz="2000" dirty="0" smtClean="0">
                <a:solidFill>
                  <a:schemeClr val="accent1"/>
                </a:solidFill>
              </a:rPr>
              <a:t>Global Infrastructure Alliance for Internet Safety</a:t>
            </a:r>
            <a:r>
              <a:rPr lang="en-US" sz="2000" dirty="0" smtClean="0"/>
              <a:t> </a:t>
            </a:r>
            <a:endParaRPr lang="en-US" sz="2000" dirty="0" smtClean="0">
              <a:solidFill>
                <a:schemeClr val="accent1"/>
              </a:solidFill>
            </a:endParaRPr>
          </a:p>
          <a:p>
            <a:pPr marL="447675" indent="-447675">
              <a:spcBef>
                <a:spcPct val="30000"/>
              </a:spcBef>
              <a:buClr>
                <a:schemeClr val="tx2"/>
              </a:buClr>
              <a:buSzPct val="75000"/>
              <a:buFont typeface="Wingdings 2" pitchFamily="18" charset="2"/>
              <a:buBlip>
                <a:blip r:embed="rId3"/>
              </a:buBlip>
            </a:pPr>
            <a:r>
              <a:rPr lang="en-US" sz="2000" dirty="0" smtClean="0">
                <a:solidFill>
                  <a:schemeClr val="accent1"/>
                </a:solidFill>
              </a:rPr>
              <a:t>Anti-Virus Rewards Program</a:t>
            </a:r>
            <a:endParaRPr lang="en-US" sz="2000" b="0" dirty="0" smtClean="0">
              <a:solidFill>
                <a:schemeClr val="accent1"/>
              </a:solidFill>
            </a:endParaRPr>
          </a:p>
          <a:p>
            <a:pPr marL="447675" indent="-447675">
              <a:spcBef>
                <a:spcPct val="30000"/>
              </a:spcBef>
              <a:buClr>
                <a:schemeClr val="tx2"/>
              </a:buClr>
              <a:buSzPct val="75000"/>
              <a:buFont typeface="Wingdings 2" pitchFamily="18" charset="2"/>
              <a:buBlip>
                <a:blip r:embed="rId3"/>
              </a:buBlip>
            </a:pPr>
            <a:r>
              <a:rPr lang="en-US" sz="2000" b="0" dirty="0" smtClean="0">
                <a:solidFill>
                  <a:schemeClr val="accent1"/>
                </a:solidFill>
              </a:rPr>
              <a:t>Anti-Phishing </a:t>
            </a:r>
            <a:r>
              <a:rPr lang="en-US" sz="2000" b="0" dirty="0">
                <a:solidFill>
                  <a:schemeClr val="accent1"/>
                </a:solidFill>
              </a:rPr>
              <a:t>Working Group</a:t>
            </a:r>
          </a:p>
          <a:p>
            <a:pPr marL="447675" indent="-447675">
              <a:spcBef>
                <a:spcPct val="30000"/>
              </a:spcBef>
              <a:buClr>
                <a:schemeClr val="tx2"/>
              </a:buClr>
              <a:buSzPct val="75000"/>
              <a:buFont typeface="Wingdings 2" pitchFamily="18" charset="2"/>
              <a:buBlip>
                <a:blip r:embed="rId3"/>
              </a:buBlip>
            </a:pPr>
            <a:r>
              <a:rPr lang="en-US" sz="2000" b="0" dirty="0">
                <a:solidFill>
                  <a:schemeClr val="accent1"/>
                </a:solidFill>
              </a:rPr>
              <a:t>Anti-Spam Technology Alliance</a:t>
            </a:r>
          </a:p>
          <a:p>
            <a:pPr marL="447675" indent="-447675">
              <a:spcBef>
                <a:spcPct val="30000"/>
              </a:spcBef>
              <a:buClr>
                <a:schemeClr val="tx2"/>
              </a:buClr>
              <a:buSzPct val="75000"/>
              <a:buFont typeface="Wingdings 2" pitchFamily="18" charset="2"/>
              <a:buBlip>
                <a:blip r:embed="rId3"/>
              </a:buBlip>
            </a:pPr>
            <a:r>
              <a:rPr lang="en-US" sz="2000" b="0" dirty="0" smtClean="0">
                <a:solidFill>
                  <a:schemeClr val="accent1"/>
                </a:solidFill>
              </a:rPr>
              <a:t>Local</a:t>
            </a:r>
            <a:r>
              <a:rPr lang="en-US" sz="2000" b="0" dirty="0">
                <a:solidFill>
                  <a:schemeClr val="accent1"/>
                </a:solidFill>
              </a:rPr>
              <a:t>, State, Federal and International Law Enforcement</a:t>
            </a:r>
          </a:p>
          <a:p>
            <a:pPr marL="447675" indent="-447675">
              <a:spcBef>
                <a:spcPct val="30000"/>
              </a:spcBef>
              <a:buClr>
                <a:schemeClr val="tx2"/>
              </a:buClr>
              <a:buSzPct val="75000"/>
              <a:buFont typeface="Wingdings 2" pitchFamily="18" charset="2"/>
              <a:buBlip>
                <a:blip r:embed="rId3"/>
              </a:buBlip>
            </a:pPr>
            <a:r>
              <a:rPr lang="en-US" sz="2000" dirty="0" smtClean="0">
                <a:solidFill>
                  <a:schemeClr val="accent1"/>
                </a:solidFill>
              </a:rPr>
              <a:t>Trustworthy Computing </a:t>
            </a:r>
            <a:r>
              <a:rPr lang="en-US" sz="2000" b="0" dirty="0">
                <a:solidFill>
                  <a:schemeClr val="accent1"/>
                </a:solidFill>
              </a:rPr>
              <a:t>University Curriculum</a:t>
            </a:r>
          </a:p>
          <a:p>
            <a:pPr marL="447675" indent="-447675">
              <a:spcBef>
                <a:spcPct val="30000"/>
              </a:spcBef>
              <a:buClr>
                <a:schemeClr val="tx2"/>
              </a:buClr>
              <a:buSzPct val="75000"/>
              <a:buFont typeface="Wingdings 2" pitchFamily="18" charset="2"/>
              <a:buBlip>
                <a:blip r:embed="rId3"/>
              </a:buBlip>
            </a:pPr>
            <a:r>
              <a:rPr lang="en-US" sz="2000" b="0" dirty="0">
                <a:solidFill>
                  <a:schemeClr val="accent1"/>
                </a:solidFill>
              </a:rPr>
              <a:t>Trustworthy Academic Advisory </a:t>
            </a:r>
            <a:r>
              <a:rPr lang="en-US" sz="2000" b="0" dirty="0" smtClean="0">
                <a:solidFill>
                  <a:schemeClr val="accent1"/>
                </a:solidFill>
              </a:rPr>
              <a:t>Board</a:t>
            </a:r>
          </a:p>
        </p:txBody>
      </p:sp>
      <p:sp>
        <p:nvSpPr>
          <p:cNvPr id="8" name="Rectangle 7"/>
          <p:cNvSpPr/>
          <p:nvPr/>
        </p:nvSpPr>
        <p:spPr>
          <a:xfrm>
            <a:off x="1066800" y="228600"/>
            <a:ext cx="6986208" cy="135421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1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Trustworthy Computing: </a:t>
            </a:r>
          </a:p>
          <a:p>
            <a:pPr algn="ctr"/>
            <a:r>
              <a:rPr lang="en-US" sz="41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Industry Leadership</a:t>
            </a:r>
          </a:p>
        </p:txBody>
      </p:sp>
    </p:spTree>
  </p:cSld>
  <p:clrMapOvr>
    <a:masterClrMapping/>
  </p:clrMapOvr>
  <p:transition advTm="160822"/>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ChangeArrowheads="1"/>
          </p:cNvSpPr>
          <p:nvPr/>
        </p:nvSpPr>
        <p:spPr bwMode="auto">
          <a:xfrm>
            <a:off x="0" y="-273050"/>
            <a:ext cx="9156700" cy="7219950"/>
          </a:xfrm>
          <a:prstGeom prst="rect">
            <a:avLst/>
          </a:prstGeom>
          <a:gradFill rotWithShape="1">
            <a:gsLst>
              <a:gs pos="0">
                <a:schemeClr val="bg2">
                  <a:alpha val="0"/>
                </a:schemeClr>
              </a:gs>
              <a:gs pos="100000">
                <a:srgbClr val="0044A8"/>
              </a:gs>
            </a:gsLst>
            <a:lin ang="5400000" scaled="1"/>
          </a:gradFill>
          <a:ln w="12700">
            <a:noFill/>
            <a:miter lim="800000"/>
            <a:headEnd/>
            <a:tailEnd/>
          </a:ln>
        </p:spPr>
        <p:txBody>
          <a:bodyPr wrap="none" anchor="ctr"/>
          <a:lstStyle/>
          <a:p>
            <a:endParaRPr lang="en-US"/>
          </a:p>
        </p:txBody>
      </p:sp>
      <p:sp>
        <p:nvSpPr>
          <p:cNvPr id="508931" name="Freeform 3"/>
          <p:cNvSpPr>
            <a:spLocks/>
          </p:cNvSpPr>
          <p:nvPr/>
        </p:nvSpPr>
        <p:spPr bwMode="auto">
          <a:xfrm>
            <a:off x="-1593850" y="865188"/>
            <a:ext cx="13144500" cy="6824662"/>
          </a:xfrm>
          <a:custGeom>
            <a:avLst/>
            <a:gdLst>
              <a:gd name="T0" fmla="*/ 0 w 8280"/>
              <a:gd name="T1" fmla="*/ 2147483647 h 4299"/>
              <a:gd name="T2" fmla="*/ 2147483647 w 8280"/>
              <a:gd name="T3" fmla="*/ 0 h 4299"/>
              <a:gd name="T4" fmla="*/ 2147483647 w 8280"/>
              <a:gd name="T5" fmla="*/ 2147483647 h 4299"/>
              <a:gd name="T6" fmla="*/ 2147483647 w 8280"/>
              <a:gd name="T7" fmla="*/ 2147483647 h 4299"/>
              <a:gd name="T8" fmla="*/ 0 w 8280"/>
              <a:gd name="T9" fmla="*/ 2147483647 h 4299"/>
              <a:gd name="T10" fmla="*/ 0 60000 65536"/>
              <a:gd name="T11" fmla="*/ 0 60000 65536"/>
              <a:gd name="T12" fmla="*/ 0 60000 65536"/>
              <a:gd name="T13" fmla="*/ 0 60000 65536"/>
              <a:gd name="T14" fmla="*/ 0 60000 65536"/>
              <a:gd name="T15" fmla="*/ 0 w 8280"/>
              <a:gd name="T16" fmla="*/ 0 h 4299"/>
              <a:gd name="T17" fmla="*/ 8280 w 8280"/>
              <a:gd name="T18" fmla="*/ 4299 h 4299"/>
            </a:gdLst>
            <a:ahLst/>
            <a:cxnLst>
              <a:cxn ang="T10">
                <a:pos x="T0" y="T1"/>
              </a:cxn>
              <a:cxn ang="T11">
                <a:pos x="T2" y="T3"/>
              </a:cxn>
              <a:cxn ang="T12">
                <a:pos x="T4" y="T5"/>
              </a:cxn>
              <a:cxn ang="T13">
                <a:pos x="T6" y="T7"/>
              </a:cxn>
              <a:cxn ang="T14">
                <a:pos x="T8" y="T9"/>
              </a:cxn>
            </a:cxnLst>
            <a:rect l="T15" t="T16" r="T17" b="T18"/>
            <a:pathLst>
              <a:path w="8280" h="4299">
                <a:moveTo>
                  <a:pt x="0" y="375"/>
                </a:moveTo>
                <a:lnTo>
                  <a:pt x="2197" y="0"/>
                </a:lnTo>
                <a:lnTo>
                  <a:pt x="8280" y="1419"/>
                </a:lnTo>
                <a:lnTo>
                  <a:pt x="3804" y="4299"/>
                </a:lnTo>
                <a:lnTo>
                  <a:pt x="0" y="375"/>
                </a:lnTo>
                <a:close/>
              </a:path>
            </a:pathLst>
          </a:custGeom>
          <a:solidFill>
            <a:schemeClr val="folHlink">
              <a:alpha val="38039"/>
            </a:schemeClr>
          </a:solidFill>
          <a:ln w="12700">
            <a:noFill/>
            <a:round/>
            <a:headEnd/>
            <a:tailEnd/>
          </a:ln>
        </p:spPr>
        <p:txBody>
          <a:bodyPr anchor="ctr"/>
          <a:lstStyle/>
          <a:p>
            <a:endParaRPr lang="en-US"/>
          </a:p>
        </p:txBody>
      </p:sp>
      <p:pic>
        <p:nvPicPr>
          <p:cNvPr id="508932" name="Picture 4" descr="6-00128_sl08_SMS Logo"/>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5573713" y="5346700"/>
            <a:ext cx="1900237" cy="404813"/>
          </a:xfrm>
          <a:prstGeom prst="rect">
            <a:avLst/>
          </a:prstGeom>
          <a:noFill/>
          <a:ln w="9525">
            <a:noFill/>
            <a:miter lim="800000"/>
            <a:headEnd/>
            <a:tailEnd/>
          </a:ln>
        </p:spPr>
      </p:pic>
      <p:pic>
        <p:nvPicPr>
          <p:cNvPr id="508933" name="Picture 5" descr="Operations Manager 2005 logo reverseH"/>
          <p:cNvPicPr>
            <a:picLocks noChangeArrowheads="1"/>
          </p:cNvPicPr>
          <p:nvPr/>
        </p:nvPicPr>
        <p:blipFill>
          <a:blip r:embed="rId4">
            <a:lum bright="18000"/>
          </a:blip>
          <a:srcRect/>
          <a:stretch>
            <a:fillRect/>
          </a:stretch>
        </p:blipFill>
        <p:spPr bwMode="auto">
          <a:xfrm>
            <a:off x="4105275" y="6265863"/>
            <a:ext cx="1347788" cy="558800"/>
          </a:xfrm>
          <a:prstGeom prst="rect">
            <a:avLst/>
          </a:prstGeom>
          <a:noFill/>
          <a:ln w="9525">
            <a:noFill/>
            <a:miter lim="800000"/>
            <a:headEnd/>
            <a:tailEnd/>
          </a:ln>
        </p:spPr>
      </p:pic>
      <p:grpSp>
        <p:nvGrpSpPr>
          <p:cNvPr id="2" name="Group 6"/>
          <p:cNvGrpSpPr>
            <a:grpSpLocks/>
          </p:cNvGrpSpPr>
          <p:nvPr/>
        </p:nvGrpSpPr>
        <p:grpSpPr bwMode="auto">
          <a:xfrm>
            <a:off x="7510463" y="3540125"/>
            <a:ext cx="1811337" cy="887413"/>
            <a:chOff x="4289" y="1880"/>
            <a:chExt cx="1292" cy="633"/>
          </a:xfrm>
        </p:grpSpPr>
        <p:sp>
          <p:nvSpPr>
            <p:cNvPr id="9299" name="Oval 7"/>
            <p:cNvSpPr>
              <a:spLocks noChangeArrowheads="1"/>
            </p:cNvSpPr>
            <p:nvPr/>
          </p:nvSpPr>
          <p:spPr bwMode="auto">
            <a:xfrm>
              <a:off x="4289" y="1880"/>
              <a:ext cx="1292" cy="633"/>
            </a:xfrm>
            <a:prstGeom prst="ellipse">
              <a:avLst/>
            </a:prstGeom>
            <a:gradFill rotWithShape="1">
              <a:gsLst>
                <a:gs pos="0">
                  <a:schemeClr val="tx1"/>
                </a:gs>
                <a:gs pos="100000">
                  <a:schemeClr val="tx1">
                    <a:alpha val="0"/>
                  </a:schemeClr>
                </a:gs>
              </a:gsLst>
              <a:path path="shape">
                <a:fillToRect l="50000" t="50000" r="50000" b="50000"/>
              </a:path>
            </a:gradFill>
            <a:ln w="12700">
              <a:noFill/>
              <a:round/>
              <a:headEnd/>
              <a:tailEnd/>
            </a:ln>
          </p:spPr>
          <p:txBody>
            <a:bodyPr wrap="none" anchor="ctr"/>
            <a:lstStyle/>
            <a:p>
              <a:endParaRPr lang="en-US"/>
            </a:p>
          </p:txBody>
        </p:sp>
        <p:sp>
          <p:nvSpPr>
            <p:cNvPr id="9300" name="Text Box 8"/>
            <p:cNvSpPr txBox="1">
              <a:spLocks noChangeArrowheads="1"/>
            </p:cNvSpPr>
            <p:nvPr/>
          </p:nvSpPr>
          <p:spPr bwMode="auto">
            <a:xfrm>
              <a:off x="4393" y="2029"/>
              <a:ext cx="1084" cy="308"/>
            </a:xfrm>
            <a:prstGeom prst="rect">
              <a:avLst/>
            </a:prstGeom>
            <a:noFill/>
            <a:ln w="9525">
              <a:noFill/>
              <a:miter lim="800000"/>
              <a:headEnd/>
              <a:tailEnd/>
            </a:ln>
          </p:spPr>
          <p:txBody>
            <a:bodyPr>
              <a:spAutoFit/>
            </a:bodyPr>
            <a:lstStyle/>
            <a:p>
              <a:pPr algn="ctr" eaLnBrk="1" hangingPunct="1">
                <a:lnSpc>
                  <a:spcPct val="80000"/>
                </a:lnSpc>
                <a:spcBef>
                  <a:spcPct val="50000"/>
                </a:spcBef>
              </a:pPr>
              <a:r>
                <a:rPr lang="en-US" sz="1400" b="1">
                  <a:solidFill>
                    <a:schemeClr val="bg2"/>
                  </a:solidFill>
                  <a:latin typeface="Segoe" pitchFamily="34" charset="0"/>
                </a:rPr>
                <a:t>Systems</a:t>
              </a:r>
              <a:br>
                <a:rPr lang="en-US" sz="1400" b="1">
                  <a:solidFill>
                    <a:schemeClr val="bg2"/>
                  </a:solidFill>
                  <a:latin typeface="Segoe" pitchFamily="34" charset="0"/>
                </a:rPr>
              </a:br>
              <a:r>
                <a:rPr lang="en-US" sz="1400" b="1">
                  <a:solidFill>
                    <a:schemeClr val="bg2"/>
                  </a:solidFill>
                  <a:latin typeface="Segoe" pitchFamily="34" charset="0"/>
                </a:rPr>
                <a:t>Management</a:t>
              </a:r>
            </a:p>
          </p:txBody>
        </p:sp>
      </p:grpSp>
      <p:sp>
        <p:nvSpPr>
          <p:cNvPr id="508937" name="Freeform 9"/>
          <p:cNvSpPr>
            <a:spLocks/>
          </p:cNvSpPr>
          <p:nvPr/>
        </p:nvSpPr>
        <p:spPr bwMode="auto">
          <a:xfrm>
            <a:off x="-1260475" y="968375"/>
            <a:ext cx="10547350" cy="5319713"/>
          </a:xfrm>
          <a:custGeom>
            <a:avLst/>
            <a:gdLst>
              <a:gd name="T0" fmla="*/ 0 w 6644"/>
              <a:gd name="T1" fmla="*/ 2147483647 h 3351"/>
              <a:gd name="T2" fmla="*/ 2147483647 w 6644"/>
              <a:gd name="T3" fmla="*/ 0 h 3351"/>
              <a:gd name="T4" fmla="*/ 2147483647 w 6644"/>
              <a:gd name="T5" fmla="*/ 2147483647 h 3351"/>
              <a:gd name="T6" fmla="*/ 2147483647 w 6644"/>
              <a:gd name="T7" fmla="*/ 2147483647 h 3351"/>
              <a:gd name="T8" fmla="*/ 0 w 6644"/>
              <a:gd name="T9" fmla="*/ 2147483647 h 3351"/>
              <a:gd name="T10" fmla="*/ 0 60000 65536"/>
              <a:gd name="T11" fmla="*/ 0 60000 65536"/>
              <a:gd name="T12" fmla="*/ 0 60000 65536"/>
              <a:gd name="T13" fmla="*/ 0 60000 65536"/>
              <a:gd name="T14" fmla="*/ 0 60000 65536"/>
              <a:gd name="T15" fmla="*/ 0 w 6644"/>
              <a:gd name="T16" fmla="*/ 0 h 3351"/>
              <a:gd name="T17" fmla="*/ 6644 w 6644"/>
              <a:gd name="T18" fmla="*/ 3351 h 3351"/>
            </a:gdLst>
            <a:ahLst/>
            <a:cxnLst>
              <a:cxn ang="T10">
                <a:pos x="T0" y="T1"/>
              </a:cxn>
              <a:cxn ang="T11">
                <a:pos x="T2" y="T3"/>
              </a:cxn>
              <a:cxn ang="T12">
                <a:pos x="T4" y="T5"/>
              </a:cxn>
              <a:cxn ang="T13">
                <a:pos x="T6" y="T7"/>
              </a:cxn>
              <a:cxn ang="T14">
                <a:pos x="T8" y="T9"/>
              </a:cxn>
            </a:cxnLst>
            <a:rect l="T15" t="T16" r="T17" b="T18"/>
            <a:pathLst>
              <a:path w="6644" h="3351">
                <a:moveTo>
                  <a:pt x="0" y="373"/>
                </a:moveTo>
                <a:lnTo>
                  <a:pt x="2003" y="0"/>
                </a:lnTo>
                <a:lnTo>
                  <a:pt x="6644" y="1139"/>
                </a:lnTo>
                <a:lnTo>
                  <a:pt x="3135" y="3351"/>
                </a:lnTo>
                <a:lnTo>
                  <a:pt x="0" y="373"/>
                </a:lnTo>
                <a:close/>
              </a:path>
            </a:pathLst>
          </a:custGeom>
          <a:solidFill>
            <a:schemeClr val="tx2">
              <a:alpha val="45097"/>
            </a:schemeClr>
          </a:solidFill>
          <a:ln w="12700">
            <a:noFill/>
            <a:round/>
            <a:headEnd/>
            <a:tailEnd/>
          </a:ln>
        </p:spPr>
        <p:txBody>
          <a:bodyPr anchor="ctr"/>
          <a:lstStyle/>
          <a:p>
            <a:endParaRPr lang="en-US"/>
          </a:p>
        </p:txBody>
      </p:sp>
      <p:grpSp>
        <p:nvGrpSpPr>
          <p:cNvPr id="3" name="Group 10"/>
          <p:cNvGrpSpPr>
            <a:grpSpLocks/>
          </p:cNvGrpSpPr>
          <p:nvPr/>
        </p:nvGrpSpPr>
        <p:grpSpPr bwMode="auto">
          <a:xfrm>
            <a:off x="-754063" y="1562100"/>
            <a:ext cx="5059363" cy="3384550"/>
            <a:chOff x="157" y="1036"/>
            <a:chExt cx="3187" cy="2132"/>
          </a:xfrm>
        </p:grpSpPr>
        <p:pic>
          <p:nvPicPr>
            <p:cNvPr id="9294" name="Picture 11" descr="cooltools-shape"/>
            <p:cNvPicPr>
              <a:picLocks noChangeAspect="1" noChangeArrowheads="1"/>
            </p:cNvPicPr>
            <p:nvPr/>
          </p:nvPicPr>
          <p:blipFill>
            <a:blip r:embed="rId5">
              <a:lum bright="-12000"/>
            </a:blip>
            <a:srcRect/>
            <a:stretch>
              <a:fillRect/>
            </a:stretch>
          </p:blipFill>
          <p:spPr bwMode="auto">
            <a:xfrm>
              <a:off x="157" y="1036"/>
              <a:ext cx="3187" cy="2132"/>
            </a:xfrm>
            <a:prstGeom prst="rect">
              <a:avLst/>
            </a:prstGeom>
            <a:noFill/>
            <a:ln w="12700">
              <a:noFill/>
              <a:miter lim="800000"/>
              <a:headEnd/>
              <a:tailEnd/>
            </a:ln>
          </p:spPr>
        </p:pic>
        <p:pic>
          <p:nvPicPr>
            <p:cNvPr id="9295" name="Picture 12" descr="MS-Windows-Server-R2"/>
            <p:cNvPicPr>
              <a:picLocks noChangeAspect="1" noChangeArrowheads="1"/>
            </p:cNvPicPr>
            <p:nvPr/>
          </p:nvPicPr>
          <p:blipFill>
            <a:blip r:embed="rId6"/>
            <a:srcRect t="22163" r="-42000"/>
            <a:stretch>
              <a:fillRect/>
            </a:stretch>
          </p:blipFill>
          <p:spPr bwMode="auto">
            <a:xfrm rot="7473864">
              <a:off x="982" y="1202"/>
              <a:ext cx="265" cy="940"/>
            </a:xfrm>
            <a:prstGeom prst="rect">
              <a:avLst/>
            </a:prstGeom>
            <a:noFill/>
            <a:ln w="9525">
              <a:noFill/>
              <a:miter lim="800000"/>
              <a:headEnd/>
              <a:tailEnd/>
            </a:ln>
          </p:spPr>
        </p:pic>
        <p:sp>
          <p:nvSpPr>
            <p:cNvPr id="508941" name="Freeform 13"/>
            <p:cNvSpPr>
              <a:spLocks/>
            </p:cNvSpPr>
            <p:nvPr/>
          </p:nvSpPr>
          <p:spPr bwMode="auto">
            <a:xfrm>
              <a:off x="1503" y="1944"/>
              <a:ext cx="989" cy="597"/>
            </a:xfrm>
            <a:custGeom>
              <a:avLst/>
              <a:gdLst/>
              <a:ahLst/>
              <a:cxnLst>
                <a:cxn ang="0">
                  <a:pos x="0" y="159"/>
                </a:cxn>
                <a:cxn ang="0">
                  <a:pos x="390" y="0"/>
                </a:cxn>
                <a:cxn ang="0">
                  <a:pos x="1050" y="423"/>
                </a:cxn>
                <a:cxn ang="0">
                  <a:pos x="636" y="633"/>
                </a:cxn>
              </a:cxnLst>
              <a:rect l="0" t="0" r="r" b="b"/>
              <a:pathLst>
                <a:path w="1050" h="633">
                  <a:moveTo>
                    <a:pt x="0" y="159"/>
                  </a:moveTo>
                  <a:lnTo>
                    <a:pt x="390" y="0"/>
                  </a:lnTo>
                  <a:lnTo>
                    <a:pt x="1050" y="423"/>
                  </a:lnTo>
                  <a:lnTo>
                    <a:pt x="636" y="633"/>
                  </a:lnTo>
                </a:path>
              </a:pathLst>
            </a:custGeom>
            <a:gradFill rotWithShape="1">
              <a:gsLst>
                <a:gs pos="0">
                  <a:srgbClr val="000099">
                    <a:alpha val="64999"/>
                  </a:srgbClr>
                </a:gs>
                <a:gs pos="100000">
                  <a:schemeClr val="bg2">
                    <a:alpha val="35001"/>
                  </a:schemeClr>
                </a:gs>
              </a:gsLst>
              <a:lin ang="2700000" scaled="1"/>
            </a:gradFill>
            <a:ln w="12700" cap="flat" cmpd="sng">
              <a:noFill/>
              <a:prstDash val="solid"/>
              <a:round/>
              <a:headEnd type="none" w="med" len="med"/>
              <a:tailEnd type="none" w="med" len="med"/>
            </a:ln>
            <a:effectLst>
              <a:outerShdw dist="12700" dir="5400000" algn="ctr" rotWithShape="0">
                <a:schemeClr val="bg2"/>
              </a:outerShdw>
            </a:effectLst>
          </p:spPr>
          <p:txBody>
            <a:bodyPr anchor="ctr"/>
            <a:lstStyle/>
            <a:p>
              <a:pPr>
                <a:defRPr/>
              </a:pPr>
              <a:endParaRPr lang="en-US"/>
            </a:p>
          </p:txBody>
        </p:sp>
        <p:pic>
          <p:nvPicPr>
            <p:cNvPr id="9297" name="Picture 14" descr="Windows Vista Logo Vertical W"/>
            <p:cNvPicPr>
              <a:picLocks noChangeAspect="1" noChangeArrowheads="1"/>
            </p:cNvPicPr>
            <p:nvPr/>
          </p:nvPicPr>
          <p:blipFill>
            <a:blip r:embed="rId7"/>
            <a:srcRect/>
            <a:stretch>
              <a:fillRect/>
            </a:stretch>
          </p:blipFill>
          <p:spPr bwMode="auto">
            <a:xfrm>
              <a:off x="1712" y="2025"/>
              <a:ext cx="255" cy="176"/>
            </a:xfrm>
            <a:prstGeom prst="rect">
              <a:avLst/>
            </a:prstGeom>
            <a:noFill/>
            <a:ln w="9525">
              <a:noFill/>
              <a:miter lim="800000"/>
              <a:headEnd/>
              <a:tailEnd/>
            </a:ln>
          </p:spPr>
        </p:pic>
        <p:pic>
          <p:nvPicPr>
            <p:cNvPr id="9298" name="Picture 15" descr="Windows XP logo vert reverse"/>
            <p:cNvPicPr>
              <a:picLocks noChangeAspect="1" noChangeArrowheads="1"/>
            </p:cNvPicPr>
            <p:nvPr/>
          </p:nvPicPr>
          <p:blipFill>
            <a:blip r:embed="rId8"/>
            <a:srcRect/>
            <a:stretch>
              <a:fillRect/>
            </a:stretch>
          </p:blipFill>
          <p:spPr bwMode="auto">
            <a:xfrm>
              <a:off x="1964" y="2217"/>
              <a:ext cx="306" cy="182"/>
            </a:xfrm>
            <a:prstGeom prst="rect">
              <a:avLst/>
            </a:prstGeom>
            <a:noFill/>
            <a:ln w="9525">
              <a:noFill/>
              <a:miter lim="800000"/>
              <a:headEnd/>
              <a:tailEnd/>
            </a:ln>
          </p:spPr>
        </p:pic>
      </p:grpSp>
      <p:grpSp>
        <p:nvGrpSpPr>
          <p:cNvPr id="4" name="Group 16"/>
          <p:cNvGrpSpPr>
            <a:grpSpLocks/>
          </p:cNvGrpSpPr>
          <p:nvPr/>
        </p:nvGrpSpPr>
        <p:grpSpPr bwMode="auto">
          <a:xfrm>
            <a:off x="1379538" y="1127125"/>
            <a:ext cx="6346825" cy="2003425"/>
            <a:chOff x="1501" y="762"/>
            <a:chExt cx="3998" cy="1262"/>
          </a:xfrm>
        </p:grpSpPr>
        <p:pic>
          <p:nvPicPr>
            <p:cNvPr id="9285" name="Picture 17" descr="cooltools-shape"/>
            <p:cNvPicPr>
              <a:picLocks noChangeAspect="1" noChangeArrowheads="1"/>
            </p:cNvPicPr>
            <p:nvPr/>
          </p:nvPicPr>
          <p:blipFill>
            <a:blip r:embed="rId9"/>
            <a:srcRect/>
            <a:stretch>
              <a:fillRect/>
            </a:stretch>
          </p:blipFill>
          <p:spPr bwMode="auto">
            <a:xfrm>
              <a:off x="1501" y="762"/>
              <a:ext cx="3998" cy="1262"/>
            </a:xfrm>
            <a:prstGeom prst="rect">
              <a:avLst/>
            </a:prstGeom>
            <a:noFill/>
            <a:ln w="12700">
              <a:noFill/>
              <a:miter lim="800000"/>
              <a:headEnd/>
              <a:tailEnd/>
            </a:ln>
          </p:spPr>
        </p:pic>
        <p:grpSp>
          <p:nvGrpSpPr>
            <p:cNvPr id="5" name="Group 18"/>
            <p:cNvGrpSpPr>
              <a:grpSpLocks/>
            </p:cNvGrpSpPr>
            <p:nvPr/>
          </p:nvGrpSpPr>
          <p:grpSpPr bwMode="auto">
            <a:xfrm>
              <a:off x="2751" y="1063"/>
              <a:ext cx="1273" cy="357"/>
              <a:chOff x="1828" y="125"/>
              <a:chExt cx="1908" cy="536"/>
            </a:xfrm>
          </p:grpSpPr>
          <p:pic>
            <p:nvPicPr>
              <p:cNvPr id="9290" name="Picture 19" descr="Windows Rights Management Services logo color reverse vert"/>
              <p:cNvPicPr>
                <a:picLocks noChangeAspect="1" noChangeArrowheads="1"/>
              </p:cNvPicPr>
              <p:nvPr/>
            </p:nvPicPr>
            <p:blipFill>
              <a:blip r:embed="rId10"/>
              <a:srcRect t="53902"/>
              <a:stretch>
                <a:fillRect/>
              </a:stretch>
            </p:blipFill>
            <p:spPr bwMode="auto">
              <a:xfrm rot="972625">
                <a:off x="2059" y="378"/>
                <a:ext cx="1677" cy="283"/>
              </a:xfrm>
              <a:prstGeom prst="rect">
                <a:avLst/>
              </a:prstGeom>
              <a:noFill/>
              <a:ln w="9525">
                <a:noFill/>
                <a:miter lim="800000"/>
                <a:headEnd/>
                <a:tailEnd/>
              </a:ln>
            </p:spPr>
          </p:pic>
          <p:grpSp>
            <p:nvGrpSpPr>
              <p:cNvPr id="6" name="Group 20"/>
              <p:cNvGrpSpPr>
                <a:grpSpLocks/>
              </p:cNvGrpSpPr>
              <p:nvPr/>
            </p:nvGrpSpPr>
            <p:grpSpPr bwMode="auto">
              <a:xfrm>
                <a:off x="1828" y="125"/>
                <a:ext cx="263" cy="236"/>
                <a:chOff x="1779" y="174"/>
                <a:chExt cx="263" cy="236"/>
              </a:xfrm>
            </p:grpSpPr>
            <p:pic>
              <p:nvPicPr>
                <p:cNvPr id="9292" name="Picture 21" descr="Windows Rights Management Services logo color reverse vert"/>
                <p:cNvPicPr>
                  <a:picLocks noChangeAspect="1" noChangeArrowheads="1"/>
                </p:cNvPicPr>
                <p:nvPr/>
              </p:nvPicPr>
              <p:blipFill>
                <a:blip r:embed="rId11"/>
                <a:srcRect l="21696" r="54532" b="48456"/>
                <a:stretch>
                  <a:fillRect/>
                </a:stretch>
              </p:blipFill>
              <p:spPr bwMode="auto">
                <a:xfrm rot="1139458">
                  <a:off x="1779" y="174"/>
                  <a:ext cx="263" cy="209"/>
                </a:xfrm>
                <a:prstGeom prst="rect">
                  <a:avLst/>
                </a:prstGeom>
                <a:noFill/>
                <a:ln w="9525">
                  <a:noFill/>
                  <a:miter lim="800000"/>
                  <a:headEnd/>
                  <a:tailEnd/>
                </a:ln>
              </p:spPr>
            </p:pic>
            <p:pic>
              <p:nvPicPr>
                <p:cNvPr id="9293" name="Picture 22" descr="Windows Rights Management Services logo color reverse vert"/>
                <p:cNvPicPr>
                  <a:picLocks noChangeAspect="1" noChangeArrowheads="1"/>
                </p:cNvPicPr>
                <p:nvPr/>
              </p:nvPicPr>
              <p:blipFill>
                <a:blip r:embed="rId11"/>
                <a:srcRect l="29652" r="54532" b="45174"/>
                <a:stretch>
                  <a:fillRect/>
                </a:stretch>
              </p:blipFill>
              <p:spPr bwMode="auto">
                <a:xfrm rot="1139458">
                  <a:off x="1863" y="188"/>
                  <a:ext cx="175" cy="222"/>
                </a:xfrm>
                <a:prstGeom prst="rect">
                  <a:avLst/>
                </a:prstGeom>
                <a:noFill/>
                <a:ln w="9525">
                  <a:noFill/>
                  <a:miter lim="800000"/>
                  <a:headEnd/>
                  <a:tailEnd/>
                </a:ln>
              </p:spPr>
            </p:pic>
          </p:grpSp>
        </p:grpSp>
        <p:grpSp>
          <p:nvGrpSpPr>
            <p:cNvPr id="7" name="Group 23"/>
            <p:cNvGrpSpPr>
              <a:grpSpLocks/>
            </p:cNvGrpSpPr>
            <p:nvPr/>
          </p:nvGrpSpPr>
          <p:grpSpPr bwMode="auto">
            <a:xfrm>
              <a:off x="4622" y="1644"/>
              <a:ext cx="830" cy="295"/>
              <a:chOff x="3757" y="765"/>
              <a:chExt cx="881" cy="313"/>
            </a:xfrm>
          </p:grpSpPr>
          <p:sp>
            <p:nvSpPr>
              <p:cNvPr id="9288" name="Oval 24"/>
              <p:cNvSpPr>
                <a:spLocks noChangeArrowheads="1"/>
              </p:cNvSpPr>
              <p:nvPr/>
            </p:nvSpPr>
            <p:spPr bwMode="auto">
              <a:xfrm>
                <a:off x="3757" y="765"/>
                <a:ext cx="881" cy="313"/>
              </a:xfrm>
              <a:prstGeom prst="ellipse">
                <a:avLst/>
              </a:prstGeom>
              <a:gradFill rotWithShape="1">
                <a:gsLst>
                  <a:gs pos="0">
                    <a:schemeClr val="tx1"/>
                  </a:gs>
                  <a:gs pos="100000">
                    <a:schemeClr val="tx1">
                      <a:alpha val="0"/>
                    </a:schemeClr>
                  </a:gs>
                </a:gsLst>
                <a:path path="shape">
                  <a:fillToRect l="50000" t="50000" r="50000" b="50000"/>
                </a:path>
              </a:gradFill>
              <a:ln w="12700">
                <a:noFill/>
                <a:round/>
                <a:headEnd/>
                <a:tailEnd/>
              </a:ln>
            </p:spPr>
            <p:txBody>
              <a:bodyPr wrap="none" anchor="ctr"/>
              <a:lstStyle/>
              <a:p>
                <a:endParaRPr lang="en-US"/>
              </a:p>
            </p:txBody>
          </p:sp>
          <p:sp>
            <p:nvSpPr>
              <p:cNvPr id="9289" name="Text Box 25"/>
              <p:cNvSpPr txBox="1">
                <a:spLocks noChangeArrowheads="1"/>
              </p:cNvSpPr>
              <p:nvPr/>
            </p:nvSpPr>
            <p:spPr bwMode="auto">
              <a:xfrm>
                <a:off x="3772" y="807"/>
                <a:ext cx="854" cy="204"/>
              </a:xfrm>
              <a:prstGeom prst="rect">
                <a:avLst/>
              </a:prstGeom>
              <a:noFill/>
              <a:ln w="9525">
                <a:noFill/>
                <a:miter lim="800000"/>
                <a:headEnd/>
                <a:tailEnd/>
              </a:ln>
            </p:spPr>
            <p:txBody>
              <a:bodyPr>
                <a:spAutoFit/>
              </a:bodyPr>
              <a:lstStyle/>
              <a:p>
                <a:pPr algn="ctr" eaLnBrk="1" hangingPunct="1">
                  <a:spcBef>
                    <a:spcPct val="50000"/>
                  </a:spcBef>
                </a:pPr>
                <a:r>
                  <a:rPr lang="en-US" sz="1400" b="1">
                    <a:solidFill>
                      <a:schemeClr val="bg2"/>
                    </a:solidFill>
                    <a:latin typeface="Segoe" pitchFamily="34" charset="0"/>
                  </a:rPr>
                  <a:t>Content</a:t>
                </a:r>
              </a:p>
            </p:txBody>
          </p:sp>
        </p:grpSp>
      </p:grpSp>
      <p:grpSp>
        <p:nvGrpSpPr>
          <p:cNvPr id="8" name="Group 26"/>
          <p:cNvGrpSpPr>
            <a:grpSpLocks/>
          </p:cNvGrpSpPr>
          <p:nvPr/>
        </p:nvGrpSpPr>
        <p:grpSpPr bwMode="auto">
          <a:xfrm>
            <a:off x="6702425" y="2786063"/>
            <a:ext cx="1814513" cy="889000"/>
            <a:chOff x="2497" y="3185"/>
            <a:chExt cx="1241" cy="608"/>
          </a:xfrm>
        </p:grpSpPr>
        <p:sp>
          <p:nvSpPr>
            <p:cNvPr id="9283" name="Oval 27"/>
            <p:cNvSpPr>
              <a:spLocks noChangeArrowheads="1"/>
            </p:cNvSpPr>
            <p:nvPr/>
          </p:nvSpPr>
          <p:spPr bwMode="auto">
            <a:xfrm>
              <a:off x="2497" y="3185"/>
              <a:ext cx="1241" cy="608"/>
            </a:xfrm>
            <a:prstGeom prst="ellipse">
              <a:avLst/>
            </a:prstGeom>
            <a:gradFill rotWithShape="1">
              <a:gsLst>
                <a:gs pos="0">
                  <a:schemeClr val="tx1"/>
                </a:gs>
                <a:gs pos="100000">
                  <a:schemeClr val="tx1">
                    <a:alpha val="0"/>
                  </a:schemeClr>
                </a:gs>
              </a:gsLst>
              <a:path path="shape">
                <a:fillToRect l="50000" t="50000" r="50000" b="50000"/>
              </a:path>
            </a:gradFill>
            <a:ln w="12700">
              <a:noFill/>
              <a:round/>
              <a:headEnd/>
              <a:tailEnd/>
            </a:ln>
          </p:spPr>
          <p:txBody>
            <a:bodyPr wrap="none" anchor="ctr"/>
            <a:lstStyle/>
            <a:p>
              <a:endParaRPr lang="en-US"/>
            </a:p>
          </p:txBody>
        </p:sp>
        <p:sp>
          <p:nvSpPr>
            <p:cNvPr id="9284" name="Text Box 28"/>
            <p:cNvSpPr txBox="1">
              <a:spLocks noChangeArrowheads="1"/>
            </p:cNvSpPr>
            <p:nvPr/>
          </p:nvSpPr>
          <p:spPr bwMode="auto">
            <a:xfrm>
              <a:off x="2597" y="3329"/>
              <a:ext cx="1041" cy="296"/>
            </a:xfrm>
            <a:prstGeom prst="rect">
              <a:avLst/>
            </a:prstGeom>
            <a:noFill/>
            <a:ln w="9525">
              <a:noFill/>
              <a:miter lim="800000"/>
              <a:headEnd/>
              <a:tailEnd/>
            </a:ln>
          </p:spPr>
          <p:txBody>
            <a:bodyPr>
              <a:spAutoFit/>
            </a:bodyPr>
            <a:lstStyle/>
            <a:p>
              <a:pPr algn="ctr" eaLnBrk="1" hangingPunct="1">
                <a:lnSpc>
                  <a:spcPct val="80000"/>
                </a:lnSpc>
                <a:spcBef>
                  <a:spcPct val="50000"/>
                </a:spcBef>
              </a:pPr>
              <a:r>
                <a:rPr lang="en-US" sz="1400" b="1">
                  <a:solidFill>
                    <a:schemeClr val="bg2"/>
                  </a:solidFill>
                  <a:latin typeface="Segoe" pitchFamily="34" charset="0"/>
                </a:rPr>
                <a:t>Identity</a:t>
              </a:r>
              <a:br>
                <a:rPr lang="en-US" sz="1400" b="1">
                  <a:solidFill>
                    <a:schemeClr val="bg2"/>
                  </a:solidFill>
                  <a:latin typeface="Segoe" pitchFamily="34" charset="0"/>
                </a:rPr>
              </a:br>
              <a:r>
                <a:rPr lang="en-US" sz="1400" b="1">
                  <a:solidFill>
                    <a:schemeClr val="bg2"/>
                  </a:solidFill>
                  <a:latin typeface="Segoe" pitchFamily="34" charset="0"/>
                </a:rPr>
                <a:t> Management</a:t>
              </a:r>
            </a:p>
          </p:txBody>
        </p:sp>
      </p:grpSp>
      <p:pic>
        <p:nvPicPr>
          <p:cNvPr id="9227" name="Picture 29" descr="cooltools-1"/>
          <p:cNvPicPr>
            <a:picLocks noChangeAspect="1" noChangeArrowheads="1"/>
          </p:cNvPicPr>
          <p:nvPr/>
        </p:nvPicPr>
        <p:blipFill>
          <a:blip r:embed="rId12"/>
          <a:srcRect r="40947" b="8333"/>
          <a:stretch>
            <a:fillRect/>
          </a:stretch>
        </p:blipFill>
        <p:spPr bwMode="invGray">
          <a:xfrm>
            <a:off x="365125" y="182563"/>
            <a:ext cx="5824538" cy="628650"/>
          </a:xfrm>
          <a:prstGeom prst="rect">
            <a:avLst/>
          </a:prstGeom>
          <a:noFill/>
          <a:ln w="12700">
            <a:noFill/>
            <a:miter lim="800000"/>
            <a:headEnd/>
            <a:tailEnd/>
          </a:ln>
        </p:spPr>
      </p:pic>
      <p:pic>
        <p:nvPicPr>
          <p:cNvPr id="9228" name="Picture 30" descr="cooltools-1"/>
          <p:cNvPicPr>
            <a:picLocks noChangeAspect="1" noChangeArrowheads="1"/>
          </p:cNvPicPr>
          <p:nvPr/>
        </p:nvPicPr>
        <p:blipFill>
          <a:blip r:embed="rId12"/>
          <a:srcRect l="58330" t="-16667"/>
          <a:stretch>
            <a:fillRect/>
          </a:stretch>
        </p:blipFill>
        <p:spPr bwMode="invGray">
          <a:xfrm>
            <a:off x="4543425" y="633413"/>
            <a:ext cx="4110038" cy="800100"/>
          </a:xfrm>
          <a:prstGeom prst="rect">
            <a:avLst/>
          </a:prstGeom>
          <a:noFill/>
          <a:ln w="12700">
            <a:noFill/>
            <a:miter lim="800000"/>
            <a:headEnd/>
            <a:tailEnd/>
          </a:ln>
        </p:spPr>
      </p:pic>
      <p:pic>
        <p:nvPicPr>
          <p:cNvPr id="508959" name="Picture 31" descr="PC sm"/>
          <p:cNvPicPr>
            <a:picLocks noChangeAspect="1" noChangeArrowheads="1"/>
          </p:cNvPicPr>
          <p:nvPr/>
        </p:nvPicPr>
        <p:blipFill>
          <a:blip r:embed="rId13"/>
          <a:srcRect/>
          <a:stretch>
            <a:fillRect/>
          </a:stretch>
        </p:blipFill>
        <p:spPr bwMode="auto">
          <a:xfrm rot="-240000">
            <a:off x="7034213" y="4127500"/>
            <a:ext cx="885825" cy="871538"/>
          </a:xfrm>
          <a:prstGeom prst="rect">
            <a:avLst/>
          </a:prstGeom>
          <a:noFill/>
          <a:ln w="9525">
            <a:noFill/>
            <a:miter lim="800000"/>
            <a:headEnd/>
            <a:tailEnd/>
          </a:ln>
        </p:spPr>
      </p:pic>
      <p:pic>
        <p:nvPicPr>
          <p:cNvPr id="508960" name="Picture 32" descr="SysCntr-CLM07_bL"/>
          <p:cNvPicPr>
            <a:picLocks noChangeAspect="1" noChangeArrowheads="1"/>
          </p:cNvPicPr>
          <p:nvPr/>
        </p:nvPicPr>
        <p:blipFill>
          <a:blip r:embed="rId14">
            <a:clrChange>
              <a:clrFrom>
                <a:srgbClr val="FFFFFF"/>
              </a:clrFrom>
              <a:clrTo>
                <a:srgbClr val="FFFFFF">
                  <a:alpha val="0"/>
                </a:srgbClr>
              </a:clrTo>
            </a:clrChange>
            <a:lum bright="100000" contrast="54000"/>
          </a:blip>
          <a:srcRect/>
          <a:stretch>
            <a:fillRect/>
          </a:stretch>
        </p:blipFill>
        <p:spPr bwMode="auto">
          <a:xfrm>
            <a:off x="2862263" y="4868863"/>
            <a:ext cx="2062162" cy="423862"/>
          </a:xfrm>
          <a:prstGeom prst="rect">
            <a:avLst/>
          </a:prstGeom>
          <a:noFill/>
          <a:ln w="9525" algn="ctr">
            <a:noFill/>
            <a:miter lim="800000"/>
            <a:headEnd/>
            <a:tailEnd/>
          </a:ln>
          <a:effectLst>
            <a:outerShdw dist="12700" dir="5400000" algn="ctr" rotWithShape="0">
              <a:srgbClr val="4D4D4D"/>
            </a:outerShdw>
          </a:effectLst>
        </p:spPr>
      </p:pic>
      <p:pic>
        <p:nvPicPr>
          <p:cNvPr id="508961" name="Picture 33" descr="IIS_03_ent"/>
          <p:cNvPicPr>
            <a:picLocks noChangeAspect="1" noChangeArrowheads="1"/>
          </p:cNvPicPr>
          <p:nvPr/>
        </p:nvPicPr>
        <p:blipFill>
          <a:blip r:embed="rId15">
            <a:clrChange>
              <a:clrFrom>
                <a:srgbClr val="FFFFFF"/>
              </a:clrFrom>
              <a:clrTo>
                <a:srgbClr val="FFFFFF">
                  <a:alpha val="0"/>
                </a:srgbClr>
              </a:clrTo>
            </a:clrChange>
            <a:lum bright="100000" contrast="54000"/>
          </a:blip>
          <a:srcRect/>
          <a:stretch>
            <a:fillRect/>
          </a:stretch>
        </p:blipFill>
        <p:spPr bwMode="auto">
          <a:xfrm>
            <a:off x="4430713" y="4325938"/>
            <a:ext cx="1728787" cy="671512"/>
          </a:xfrm>
          <a:prstGeom prst="rect">
            <a:avLst/>
          </a:prstGeom>
          <a:noFill/>
          <a:effectLst>
            <a:outerShdw dist="12700" dir="5400000" algn="ctr" rotWithShape="0">
              <a:srgbClr val="4D4D4D"/>
            </a:outerShdw>
          </a:effectLst>
        </p:spPr>
      </p:pic>
      <p:pic>
        <p:nvPicPr>
          <p:cNvPr id="508962" name="Picture 34" descr="Windows Active Directory logo color reverse vert old"/>
          <p:cNvPicPr>
            <a:picLocks noChangeAspect="1" noChangeArrowheads="1"/>
          </p:cNvPicPr>
          <p:nvPr/>
        </p:nvPicPr>
        <p:blipFill>
          <a:blip r:embed="rId16"/>
          <a:srcRect/>
          <a:stretch>
            <a:fillRect/>
          </a:stretch>
        </p:blipFill>
        <p:spPr bwMode="auto">
          <a:xfrm>
            <a:off x="3424238" y="5357813"/>
            <a:ext cx="798512" cy="581025"/>
          </a:xfrm>
          <a:prstGeom prst="rect">
            <a:avLst/>
          </a:prstGeom>
          <a:noFill/>
          <a:ln w="9525">
            <a:noFill/>
            <a:miter lim="800000"/>
            <a:headEnd/>
            <a:tailEnd/>
          </a:ln>
        </p:spPr>
      </p:pic>
      <p:pic>
        <p:nvPicPr>
          <p:cNvPr id="508963" name="Picture 35" descr="Windows Update Services Logo H reverse"/>
          <p:cNvPicPr>
            <a:picLocks noChangeAspect="1" noChangeArrowheads="1"/>
          </p:cNvPicPr>
          <p:nvPr/>
        </p:nvPicPr>
        <p:blipFill>
          <a:blip r:embed="rId17"/>
          <a:srcRect/>
          <a:stretch>
            <a:fillRect/>
          </a:stretch>
        </p:blipFill>
        <p:spPr bwMode="auto">
          <a:xfrm>
            <a:off x="4797425" y="5842000"/>
            <a:ext cx="1689100" cy="447675"/>
          </a:xfrm>
          <a:prstGeom prst="rect">
            <a:avLst/>
          </a:prstGeom>
          <a:noFill/>
          <a:ln w="9525">
            <a:noFill/>
            <a:miter lim="800000"/>
            <a:headEnd/>
            <a:tailEnd/>
          </a:ln>
        </p:spPr>
      </p:pic>
      <p:pic>
        <p:nvPicPr>
          <p:cNvPr id="508964" name="Picture 36" descr="people_security"/>
          <p:cNvPicPr>
            <a:picLocks noChangeAspect="1" noChangeArrowheads="1"/>
          </p:cNvPicPr>
          <p:nvPr/>
        </p:nvPicPr>
        <p:blipFill>
          <a:blip r:embed="rId18"/>
          <a:srcRect/>
          <a:stretch>
            <a:fillRect/>
          </a:stretch>
        </p:blipFill>
        <p:spPr bwMode="auto">
          <a:xfrm>
            <a:off x="5691188" y="3482975"/>
            <a:ext cx="1195387" cy="842963"/>
          </a:xfrm>
          <a:prstGeom prst="rect">
            <a:avLst/>
          </a:prstGeom>
          <a:noFill/>
          <a:ln w="9525">
            <a:noFill/>
            <a:miter lim="800000"/>
            <a:headEnd/>
            <a:tailEnd/>
          </a:ln>
        </p:spPr>
      </p:pic>
      <p:grpSp>
        <p:nvGrpSpPr>
          <p:cNvPr id="9" name="Group 37"/>
          <p:cNvGrpSpPr>
            <a:grpSpLocks/>
          </p:cNvGrpSpPr>
          <p:nvPr/>
        </p:nvGrpSpPr>
        <p:grpSpPr bwMode="auto">
          <a:xfrm>
            <a:off x="7493000" y="5289550"/>
            <a:ext cx="1747838" cy="1466850"/>
            <a:chOff x="4720" y="3332"/>
            <a:chExt cx="1101" cy="924"/>
          </a:xfrm>
        </p:grpSpPr>
        <p:grpSp>
          <p:nvGrpSpPr>
            <p:cNvPr id="10" name="Group 38"/>
            <p:cNvGrpSpPr>
              <a:grpSpLocks/>
            </p:cNvGrpSpPr>
            <p:nvPr/>
          </p:nvGrpSpPr>
          <p:grpSpPr bwMode="auto">
            <a:xfrm>
              <a:off x="4808" y="3332"/>
              <a:ext cx="1013" cy="567"/>
              <a:chOff x="4756" y="2702"/>
              <a:chExt cx="1013" cy="567"/>
            </a:xfrm>
          </p:grpSpPr>
          <p:sp>
            <p:nvSpPr>
              <p:cNvPr id="9281" name="Oval 39"/>
              <p:cNvSpPr>
                <a:spLocks noChangeArrowheads="1"/>
              </p:cNvSpPr>
              <p:nvPr/>
            </p:nvSpPr>
            <p:spPr bwMode="auto">
              <a:xfrm>
                <a:off x="4756" y="2702"/>
                <a:ext cx="1013" cy="567"/>
              </a:xfrm>
              <a:prstGeom prst="ellipse">
                <a:avLst/>
              </a:prstGeom>
              <a:gradFill rotWithShape="1">
                <a:gsLst>
                  <a:gs pos="0">
                    <a:schemeClr val="tx1"/>
                  </a:gs>
                  <a:gs pos="100000">
                    <a:schemeClr val="tx1">
                      <a:alpha val="0"/>
                    </a:schemeClr>
                  </a:gs>
                </a:gsLst>
                <a:path path="shape">
                  <a:fillToRect l="50000" t="50000" r="50000" b="50000"/>
                </a:path>
              </a:gradFill>
              <a:ln w="12700">
                <a:noFill/>
                <a:round/>
                <a:headEnd/>
                <a:tailEnd/>
              </a:ln>
            </p:spPr>
            <p:txBody>
              <a:bodyPr wrap="none" anchor="ctr"/>
              <a:lstStyle/>
              <a:p>
                <a:endParaRPr lang="en-US"/>
              </a:p>
            </p:txBody>
          </p:sp>
          <p:sp>
            <p:nvSpPr>
              <p:cNvPr id="9282" name="Text Box 40"/>
              <p:cNvSpPr txBox="1">
                <a:spLocks noChangeArrowheads="1"/>
              </p:cNvSpPr>
              <p:nvPr/>
            </p:nvSpPr>
            <p:spPr bwMode="auto">
              <a:xfrm>
                <a:off x="4860" y="2898"/>
                <a:ext cx="824" cy="165"/>
              </a:xfrm>
              <a:prstGeom prst="rect">
                <a:avLst/>
              </a:prstGeom>
              <a:noFill/>
              <a:ln w="9525">
                <a:noFill/>
                <a:miter lim="800000"/>
                <a:headEnd/>
                <a:tailEnd/>
              </a:ln>
            </p:spPr>
            <p:txBody>
              <a:bodyPr>
                <a:spAutoFit/>
              </a:bodyPr>
              <a:lstStyle/>
              <a:p>
                <a:pPr algn="ctr" eaLnBrk="1" hangingPunct="1">
                  <a:lnSpc>
                    <a:spcPct val="80000"/>
                  </a:lnSpc>
                  <a:spcBef>
                    <a:spcPct val="50000"/>
                  </a:spcBef>
                </a:pPr>
                <a:r>
                  <a:rPr lang="en-US" sz="1400" b="1">
                    <a:solidFill>
                      <a:schemeClr val="bg2"/>
                    </a:solidFill>
                    <a:latin typeface="Segoe" pitchFamily="34" charset="0"/>
                  </a:rPr>
                  <a:t>Guidance</a:t>
                </a:r>
              </a:p>
            </p:txBody>
          </p:sp>
        </p:grpSp>
        <p:grpSp>
          <p:nvGrpSpPr>
            <p:cNvPr id="11" name="Group 41"/>
            <p:cNvGrpSpPr>
              <a:grpSpLocks/>
            </p:cNvGrpSpPr>
            <p:nvPr/>
          </p:nvGrpSpPr>
          <p:grpSpPr bwMode="auto">
            <a:xfrm>
              <a:off x="4720" y="3776"/>
              <a:ext cx="670" cy="480"/>
              <a:chOff x="4417" y="3720"/>
              <a:chExt cx="837" cy="600"/>
            </a:xfrm>
          </p:grpSpPr>
          <p:pic>
            <p:nvPicPr>
              <p:cNvPr id="9279" name="Picture 42" descr="developer Tools toolbox"/>
              <p:cNvPicPr>
                <a:picLocks noChangeAspect="1" noChangeArrowheads="1"/>
              </p:cNvPicPr>
              <p:nvPr/>
            </p:nvPicPr>
            <p:blipFill>
              <a:blip r:embed="rId19"/>
              <a:srcRect/>
              <a:stretch>
                <a:fillRect/>
              </a:stretch>
            </p:blipFill>
            <p:spPr bwMode="auto">
              <a:xfrm>
                <a:off x="4417" y="3720"/>
                <a:ext cx="399" cy="600"/>
              </a:xfrm>
              <a:prstGeom prst="rect">
                <a:avLst/>
              </a:prstGeom>
              <a:noFill/>
              <a:ln w="9525">
                <a:noFill/>
                <a:miter lim="800000"/>
                <a:headEnd/>
                <a:tailEnd/>
              </a:ln>
            </p:spPr>
          </p:pic>
          <p:pic>
            <p:nvPicPr>
              <p:cNvPr id="9280" name="Picture 43" descr="patterns and practices book CD"/>
              <p:cNvPicPr>
                <a:picLocks noChangeAspect="1" noChangeArrowheads="1"/>
              </p:cNvPicPr>
              <p:nvPr/>
            </p:nvPicPr>
            <p:blipFill>
              <a:blip r:embed="rId20"/>
              <a:srcRect/>
              <a:stretch>
                <a:fillRect/>
              </a:stretch>
            </p:blipFill>
            <p:spPr bwMode="auto">
              <a:xfrm>
                <a:off x="4794" y="3842"/>
                <a:ext cx="460" cy="478"/>
              </a:xfrm>
              <a:prstGeom prst="rect">
                <a:avLst/>
              </a:prstGeom>
              <a:noFill/>
              <a:ln w="9525">
                <a:noFill/>
                <a:miter lim="800000"/>
                <a:headEnd/>
                <a:tailEnd/>
              </a:ln>
            </p:spPr>
          </p:pic>
        </p:grpSp>
      </p:grpSp>
      <p:pic>
        <p:nvPicPr>
          <p:cNvPr id="508972" name="Picture 44" descr="SQL Server 2005 Enterprise Edition logo reverse"/>
          <p:cNvPicPr>
            <a:picLocks noChangeAspect="1" noChangeArrowheads="1"/>
          </p:cNvPicPr>
          <p:nvPr/>
        </p:nvPicPr>
        <p:blipFill>
          <a:blip r:embed="rId21"/>
          <a:srcRect/>
          <a:stretch>
            <a:fillRect/>
          </a:stretch>
        </p:blipFill>
        <p:spPr bwMode="auto">
          <a:xfrm>
            <a:off x="6261100" y="4940300"/>
            <a:ext cx="1463675" cy="312738"/>
          </a:xfrm>
          <a:prstGeom prst="rect">
            <a:avLst/>
          </a:prstGeom>
          <a:noFill/>
          <a:ln w="9525">
            <a:noFill/>
            <a:miter lim="800000"/>
            <a:headEnd/>
            <a:tailEnd/>
          </a:ln>
        </p:spPr>
      </p:pic>
      <p:grpSp>
        <p:nvGrpSpPr>
          <p:cNvPr id="12" name="Group 45"/>
          <p:cNvGrpSpPr>
            <a:grpSpLocks/>
          </p:cNvGrpSpPr>
          <p:nvPr/>
        </p:nvGrpSpPr>
        <p:grpSpPr bwMode="auto">
          <a:xfrm>
            <a:off x="-303213" y="633413"/>
            <a:ext cx="8956676" cy="3902075"/>
            <a:chOff x="-191" y="399"/>
            <a:chExt cx="5642" cy="2458"/>
          </a:xfrm>
        </p:grpSpPr>
        <p:pic>
          <p:nvPicPr>
            <p:cNvPr id="9238" name="Picture 46" descr="cooltools-shape"/>
            <p:cNvPicPr>
              <a:picLocks noChangeAspect="1" noChangeArrowheads="1"/>
            </p:cNvPicPr>
            <p:nvPr/>
          </p:nvPicPr>
          <p:blipFill>
            <a:blip r:embed="rId22">
              <a:lum bright="-18000"/>
            </a:blip>
            <a:srcRect/>
            <a:stretch>
              <a:fillRect/>
            </a:stretch>
          </p:blipFill>
          <p:spPr bwMode="auto">
            <a:xfrm>
              <a:off x="-191" y="777"/>
              <a:ext cx="4635" cy="2080"/>
            </a:xfrm>
            <a:prstGeom prst="rect">
              <a:avLst/>
            </a:prstGeom>
            <a:noFill/>
            <a:ln w="12700">
              <a:noFill/>
              <a:miter lim="800000"/>
              <a:headEnd/>
              <a:tailEnd/>
            </a:ln>
          </p:spPr>
        </p:pic>
        <p:grpSp>
          <p:nvGrpSpPr>
            <p:cNvPr id="13" name="Group 47"/>
            <p:cNvGrpSpPr>
              <a:grpSpLocks/>
            </p:cNvGrpSpPr>
            <p:nvPr/>
          </p:nvGrpSpPr>
          <p:grpSpPr bwMode="auto">
            <a:xfrm>
              <a:off x="3437" y="1802"/>
              <a:ext cx="830" cy="295"/>
              <a:chOff x="1238" y="-496"/>
              <a:chExt cx="881" cy="313"/>
            </a:xfrm>
          </p:grpSpPr>
          <p:sp>
            <p:nvSpPr>
              <p:cNvPr id="9275" name="Oval 48"/>
              <p:cNvSpPr>
                <a:spLocks noChangeArrowheads="1"/>
              </p:cNvSpPr>
              <p:nvPr/>
            </p:nvSpPr>
            <p:spPr bwMode="auto">
              <a:xfrm>
                <a:off x="1238" y="-496"/>
                <a:ext cx="881" cy="313"/>
              </a:xfrm>
              <a:prstGeom prst="ellipse">
                <a:avLst/>
              </a:prstGeom>
              <a:gradFill rotWithShape="1">
                <a:gsLst>
                  <a:gs pos="0">
                    <a:schemeClr val="tx1"/>
                  </a:gs>
                  <a:gs pos="100000">
                    <a:schemeClr val="tx1">
                      <a:alpha val="0"/>
                    </a:schemeClr>
                  </a:gs>
                </a:gsLst>
                <a:path path="shape">
                  <a:fillToRect l="50000" t="50000" r="50000" b="50000"/>
                </a:path>
              </a:gradFill>
              <a:ln w="12700">
                <a:noFill/>
                <a:round/>
                <a:headEnd/>
                <a:tailEnd/>
              </a:ln>
            </p:spPr>
            <p:txBody>
              <a:bodyPr wrap="none" anchor="ctr"/>
              <a:lstStyle/>
              <a:p>
                <a:endParaRPr lang="en-US"/>
              </a:p>
            </p:txBody>
          </p:sp>
          <p:sp>
            <p:nvSpPr>
              <p:cNvPr id="9276" name="Text Box 49"/>
              <p:cNvSpPr txBox="1">
                <a:spLocks noChangeArrowheads="1"/>
              </p:cNvSpPr>
              <p:nvPr/>
            </p:nvSpPr>
            <p:spPr bwMode="auto">
              <a:xfrm>
                <a:off x="1253" y="-454"/>
                <a:ext cx="854" cy="204"/>
              </a:xfrm>
              <a:prstGeom prst="rect">
                <a:avLst/>
              </a:prstGeom>
              <a:noFill/>
              <a:ln w="9525">
                <a:noFill/>
                <a:miter lim="800000"/>
                <a:headEnd/>
                <a:tailEnd/>
              </a:ln>
            </p:spPr>
            <p:txBody>
              <a:bodyPr>
                <a:spAutoFit/>
              </a:bodyPr>
              <a:lstStyle/>
              <a:p>
                <a:pPr algn="ctr" eaLnBrk="1" hangingPunct="1">
                  <a:spcBef>
                    <a:spcPct val="50000"/>
                  </a:spcBef>
                </a:pPr>
                <a:r>
                  <a:rPr lang="en-US" sz="1400" b="1">
                    <a:solidFill>
                      <a:schemeClr val="bg2"/>
                    </a:solidFill>
                    <a:latin typeface="Segoe" pitchFamily="34" charset="0"/>
                  </a:rPr>
                  <a:t>Client</a:t>
                </a:r>
              </a:p>
            </p:txBody>
          </p:sp>
        </p:grpSp>
        <p:sp>
          <p:nvSpPr>
            <p:cNvPr id="9240" name="Line 50"/>
            <p:cNvSpPr>
              <a:spLocks noChangeShapeType="1"/>
            </p:cNvSpPr>
            <p:nvPr/>
          </p:nvSpPr>
          <p:spPr bwMode="auto">
            <a:xfrm flipV="1">
              <a:off x="1903" y="1607"/>
              <a:ext cx="1501" cy="685"/>
            </a:xfrm>
            <a:prstGeom prst="line">
              <a:avLst/>
            </a:prstGeom>
            <a:noFill/>
            <a:ln w="19050">
              <a:solidFill>
                <a:srgbClr val="013B63"/>
              </a:solidFill>
              <a:round/>
              <a:headEnd/>
              <a:tailEnd/>
            </a:ln>
          </p:spPr>
          <p:txBody>
            <a:bodyPr anchor="ctr"/>
            <a:lstStyle/>
            <a:p>
              <a:endParaRPr lang="en-US"/>
            </a:p>
          </p:txBody>
        </p:sp>
        <p:sp>
          <p:nvSpPr>
            <p:cNvPr id="9241" name="Line 51"/>
            <p:cNvSpPr>
              <a:spLocks noChangeShapeType="1"/>
            </p:cNvSpPr>
            <p:nvPr/>
          </p:nvSpPr>
          <p:spPr bwMode="auto">
            <a:xfrm flipV="1">
              <a:off x="447" y="1043"/>
              <a:ext cx="1219" cy="311"/>
            </a:xfrm>
            <a:prstGeom prst="line">
              <a:avLst/>
            </a:prstGeom>
            <a:noFill/>
            <a:ln w="19050">
              <a:solidFill>
                <a:srgbClr val="013B63"/>
              </a:solidFill>
              <a:round/>
              <a:headEnd/>
              <a:tailEnd/>
            </a:ln>
          </p:spPr>
          <p:txBody>
            <a:bodyPr anchor="ctr"/>
            <a:lstStyle/>
            <a:p>
              <a:endParaRPr lang="en-US"/>
            </a:p>
          </p:txBody>
        </p:sp>
        <p:sp>
          <p:nvSpPr>
            <p:cNvPr id="9242" name="Line 52"/>
            <p:cNvSpPr>
              <a:spLocks noChangeShapeType="1"/>
            </p:cNvSpPr>
            <p:nvPr/>
          </p:nvSpPr>
          <p:spPr bwMode="auto">
            <a:xfrm flipV="1">
              <a:off x="1270" y="1359"/>
              <a:ext cx="1368" cy="524"/>
            </a:xfrm>
            <a:prstGeom prst="line">
              <a:avLst/>
            </a:prstGeom>
            <a:noFill/>
            <a:ln w="19050">
              <a:solidFill>
                <a:srgbClr val="013B63"/>
              </a:solidFill>
              <a:round/>
              <a:headEnd/>
              <a:tailEnd/>
            </a:ln>
          </p:spPr>
          <p:txBody>
            <a:bodyPr anchor="ctr"/>
            <a:lstStyle/>
            <a:p>
              <a:endParaRPr lang="en-US"/>
            </a:p>
          </p:txBody>
        </p:sp>
        <p:grpSp>
          <p:nvGrpSpPr>
            <p:cNvPr id="14" name="Group 53"/>
            <p:cNvGrpSpPr>
              <a:grpSpLocks/>
            </p:cNvGrpSpPr>
            <p:nvPr/>
          </p:nvGrpSpPr>
          <p:grpSpPr bwMode="auto">
            <a:xfrm>
              <a:off x="2780" y="1718"/>
              <a:ext cx="703" cy="495"/>
              <a:chOff x="3777" y="2257"/>
              <a:chExt cx="903" cy="634"/>
            </a:xfrm>
          </p:grpSpPr>
          <p:pic>
            <p:nvPicPr>
              <p:cNvPr id="9271" name="Picture 54" descr="PC sm"/>
              <p:cNvPicPr>
                <a:picLocks noChangeAspect="1" noChangeArrowheads="1"/>
              </p:cNvPicPr>
              <p:nvPr/>
            </p:nvPicPr>
            <p:blipFill>
              <a:blip r:embed="rId23"/>
              <a:srcRect/>
              <a:stretch>
                <a:fillRect/>
              </a:stretch>
            </p:blipFill>
            <p:spPr bwMode="auto">
              <a:xfrm rot="123539" flipH="1">
                <a:off x="4314" y="2257"/>
                <a:ext cx="366" cy="360"/>
              </a:xfrm>
              <a:prstGeom prst="rect">
                <a:avLst/>
              </a:prstGeom>
              <a:noFill/>
              <a:ln w="9525">
                <a:noFill/>
                <a:miter lim="800000"/>
                <a:headEnd/>
                <a:tailEnd/>
              </a:ln>
            </p:spPr>
          </p:pic>
          <p:pic>
            <p:nvPicPr>
              <p:cNvPr id="9272" name="Picture 55" descr="PC sm"/>
              <p:cNvPicPr>
                <a:picLocks noChangeAspect="1" noChangeArrowheads="1"/>
              </p:cNvPicPr>
              <p:nvPr/>
            </p:nvPicPr>
            <p:blipFill>
              <a:blip r:embed="rId23"/>
              <a:srcRect/>
              <a:stretch>
                <a:fillRect/>
              </a:stretch>
            </p:blipFill>
            <p:spPr bwMode="auto">
              <a:xfrm rot="123539" flipH="1">
                <a:off x="4135" y="2349"/>
                <a:ext cx="366" cy="360"/>
              </a:xfrm>
              <a:prstGeom prst="rect">
                <a:avLst/>
              </a:prstGeom>
              <a:noFill/>
              <a:ln w="9525">
                <a:noFill/>
                <a:miter lim="800000"/>
                <a:headEnd/>
                <a:tailEnd/>
              </a:ln>
            </p:spPr>
          </p:pic>
          <p:pic>
            <p:nvPicPr>
              <p:cNvPr id="9273" name="Picture 56" descr="PC sm"/>
              <p:cNvPicPr>
                <a:picLocks noChangeAspect="1" noChangeArrowheads="1"/>
              </p:cNvPicPr>
              <p:nvPr/>
            </p:nvPicPr>
            <p:blipFill>
              <a:blip r:embed="rId23"/>
              <a:srcRect/>
              <a:stretch>
                <a:fillRect/>
              </a:stretch>
            </p:blipFill>
            <p:spPr bwMode="auto">
              <a:xfrm rot="123539" flipH="1">
                <a:off x="3956" y="2440"/>
                <a:ext cx="366" cy="360"/>
              </a:xfrm>
              <a:prstGeom prst="rect">
                <a:avLst/>
              </a:prstGeom>
              <a:noFill/>
              <a:ln w="9525">
                <a:noFill/>
                <a:miter lim="800000"/>
                <a:headEnd/>
                <a:tailEnd/>
              </a:ln>
            </p:spPr>
          </p:pic>
          <p:pic>
            <p:nvPicPr>
              <p:cNvPr id="9274" name="Picture 57" descr="PC sm"/>
              <p:cNvPicPr>
                <a:picLocks noChangeAspect="1" noChangeArrowheads="1"/>
              </p:cNvPicPr>
              <p:nvPr/>
            </p:nvPicPr>
            <p:blipFill>
              <a:blip r:embed="rId23"/>
              <a:srcRect/>
              <a:stretch>
                <a:fillRect/>
              </a:stretch>
            </p:blipFill>
            <p:spPr bwMode="auto">
              <a:xfrm rot="123539" flipH="1">
                <a:off x="3777" y="2531"/>
                <a:ext cx="366" cy="360"/>
              </a:xfrm>
              <a:prstGeom prst="rect">
                <a:avLst/>
              </a:prstGeom>
              <a:noFill/>
              <a:ln w="9525">
                <a:noFill/>
                <a:miter lim="800000"/>
                <a:headEnd/>
                <a:tailEnd/>
              </a:ln>
            </p:spPr>
          </p:pic>
        </p:grpSp>
        <p:grpSp>
          <p:nvGrpSpPr>
            <p:cNvPr id="15" name="Group 58"/>
            <p:cNvGrpSpPr>
              <a:grpSpLocks/>
            </p:cNvGrpSpPr>
            <p:nvPr/>
          </p:nvGrpSpPr>
          <p:grpSpPr bwMode="auto">
            <a:xfrm>
              <a:off x="2317" y="1493"/>
              <a:ext cx="353" cy="412"/>
              <a:chOff x="3141" y="4949"/>
              <a:chExt cx="415" cy="485"/>
            </a:xfrm>
          </p:grpSpPr>
          <p:pic>
            <p:nvPicPr>
              <p:cNvPr id="9269" name="Picture 59" descr="Security Download Server"/>
              <p:cNvPicPr>
                <a:picLocks noChangeAspect="1" noChangeArrowheads="1"/>
              </p:cNvPicPr>
              <p:nvPr/>
            </p:nvPicPr>
            <p:blipFill>
              <a:blip r:embed="rId24"/>
              <a:srcRect/>
              <a:stretch>
                <a:fillRect/>
              </a:stretch>
            </p:blipFill>
            <p:spPr bwMode="auto">
              <a:xfrm>
                <a:off x="3141" y="4949"/>
                <a:ext cx="255" cy="378"/>
              </a:xfrm>
              <a:prstGeom prst="rect">
                <a:avLst/>
              </a:prstGeom>
              <a:noFill/>
              <a:ln w="9525">
                <a:noFill/>
                <a:miter lim="800000"/>
                <a:headEnd/>
                <a:tailEnd/>
              </a:ln>
            </p:spPr>
          </p:pic>
          <p:pic>
            <p:nvPicPr>
              <p:cNvPr id="9270" name="Picture 60" descr="Security Download Server"/>
              <p:cNvPicPr>
                <a:picLocks noChangeAspect="1" noChangeArrowheads="1"/>
              </p:cNvPicPr>
              <p:nvPr/>
            </p:nvPicPr>
            <p:blipFill>
              <a:blip r:embed="rId24"/>
              <a:srcRect/>
              <a:stretch>
                <a:fillRect/>
              </a:stretch>
            </p:blipFill>
            <p:spPr bwMode="auto">
              <a:xfrm>
                <a:off x="3301" y="5056"/>
                <a:ext cx="255" cy="378"/>
              </a:xfrm>
              <a:prstGeom prst="rect">
                <a:avLst/>
              </a:prstGeom>
              <a:noFill/>
              <a:ln w="9525">
                <a:noFill/>
                <a:miter lim="800000"/>
                <a:headEnd/>
                <a:tailEnd/>
              </a:ln>
            </p:spPr>
          </p:pic>
        </p:grpSp>
        <p:grpSp>
          <p:nvGrpSpPr>
            <p:cNvPr id="16" name="Group 61"/>
            <p:cNvGrpSpPr>
              <a:grpSpLocks/>
            </p:cNvGrpSpPr>
            <p:nvPr/>
          </p:nvGrpSpPr>
          <p:grpSpPr bwMode="auto">
            <a:xfrm>
              <a:off x="1755" y="1220"/>
              <a:ext cx="831" cy="295"/>
              <a:chOff x="1238" y="-496"/>
              <a:chExt cx="881" cy="313"/>
            </a:xfrm>
          </p:grpSpPr>
          <p:sp>
            <p:nvSpPr>
              <p:cNvPr id="9267" name="Oval 62"/>
              <p:cNvSpPr>
                <a:spLocks noChangeArrowheads="1"/>
              </p:cNvSpPr>
              <p:nvPr/>
            </p:nvSpPr>
            <p:spPr bwMode="auto">
              <a:xfrm>
                <a:off x="1238" y="-496"/>
                <a:ext cx="881" cy="313"/>
              </a:xfrm>
              <a:prstGeom prst="ellipse">
                <a:avLst/>
              </a:prstGeom>
              <a:gradFill rotWithShape="1">
                <a:gsLst>
                  <a:gs pos="0">
                    <a:schemeClr val="tx1"/>
                  </a:gs>
                  <a:gs pos="100000">
                    <a:schemeClr val="tx1">
                      <a:alpha val="0"/>
                    </a:schemeClr>
                  </a:gs>
                </a:gsLst>
                <a:path path="shape">
                  <a:fillToRect l="50000" t="50000" r="50000" b="50000"/>
                </a:path>
              </a:gradFill>
              <a:ln w="12700">
                <a:noFill/>
                <a:round/>
                <a:headEnd/>
                <a:tailEnd/>
              </a:ln>
            </p:spPr>
            <p:txBody>
              <a:bodyPr wrap="none" anchor="ctr"/>
              <a:lstStyle/>
              <a:p>
                <a:endParaRPr lang="en-US"/>
              </a:p>
            </p:txBody>
          </p:sp>
          <p:sp>
            <p:nvSpPr>
              <p:cNvPr id="9268" name="Text Box 63"/>
              <p:cNvSpPr txBox="1">
                <a:spLocks noChangeArrowheads="1"/>
              </p:cNvSpPr>
              <p:nvPr/>
            </p:nvSpPr>
            <p:spPr bwMode="auto">
              <a:xfrm>
                <a:off x="1253" y="-454"/>
                <a:ext cx="854" cy="204"/>
              </a:xfrm>
              <a:prstGeom prst="rect">
                <a:avLst/>
              </a:prstGeom>
              <a:noFill/>
              <a:ln w="9525">
                <a:noFill/>
                <a:miter lim="800000"/>
                <a:headEnd/>
                <a:tailEnd/>
              </a:ln>
            </p:spPr>
            <p:txBody>
              <a:bodyPr>
                <a:spAutoFit/>
              </a:bodyPr>
              <a:lstStyle/>
              <a:p>
                <a:pPr algn="ctr" eaLnBrk="1" hangingPunct="1">
                  <a:spcBef>
                    <a:spcPct val="50000"/>
                  </a:spcBef>
                </a:pPr>
                <a:r>
                  <a:rPr lang="en-US" sz="1400" b="1">
                    <a:solidFill>
                      <a:schemeClr val="bg2"/>
                    </a:solidFill>
                    <a:latin typeface="Segoe" pitchFamily="34" charset="0"/>
                  </a:rPr>
                  <a:t>Edge</a:t>
                </a:r>
              </a:p>
            </p:txBody>
          </p:sp>
        </p:grpSp>
        <p:grpSp>
          <p:nvGrpSpPr>
            <p:cNvPr id="17" name="Group 64"/>
            <p:cNvGrpSpPr>
              <a:grpSpLocks/>
            </p:cNvGrpSpPr>
            <p:nvPr/>
          </p:nvGrpSpPr>
          <p:grpSpPr bwMode="auto">
            <a:xfrm>
              <a:off x="2496" y="1487"/>
              <a:ext cx="830" cy="295"/>
              <a:chOff x="1238" y="-496"/>
              <a:chExt cx="881" cy="313"/>
            </a:xfrm>
          </p:grpSpPr>
          <p:sp>
            <p:nvSpPr>
              <p:cNvPr id="9265" name="Oval 65"/>
              <p:cNvSpPr>
                <a:spLocks noChangeArrowheads="1"/>
              </p:cNvSpPr>
              <p:nvPr/>
            </p:nvSpPr>
            <p:spPr bwMode="auto">
              <a:xfrm>
                <a:off x="1238" y="-496"/>
                <a:ext cx="881" cy="313"/>
              </a:xfrm>
              <a:prstGeom prst="ellipse">
                <a:avLst/>
              </a:prstGeom>
              <a:gradFill rotWithShape="1">
                <a:gsLst>
                  <a:gs pos="0">
                    <a:schemeClr val="tx1"/>
                  </a:gs>
                  <a:gs pos="100000">
                    <a:schemeClr val="tx1">
                      <a:alpha val="0"/>
                    </a:schemeClr>
                  </a:gs>
                </a:gsLst>
                <a:path path="shape">
                  <a:fillToRect l="50000" t="50000" r="50000" b="50000"/>
                </a:path>
              </a:gradFill>
              <a:ln w="12700">
                <a:noFill/>
                <a:round/>
                <a:headEnd/>
                <a:tailEnd/>
              </a:ln>
            </p:spPr>
            <p:txBody>
              <a:bodyPr wrap="none" anchor="ctr"/>
              <a:lstStyle/>
              <a:p>
                <a:endParaRPr lang="en-US"/>
              </a:p>
            </p:txBody>
          </p:sp>
          <p:sp>
            <p:nvSpPr>
              <p:cNvPr id="9266" name="Text Box 66"/>
              <p:cNvSpPr txBox="1">
                <a:spLocks noChangeArrowheads="1"/>
              </p:cNvSpPr>
              <p:nvPr/>
            </p:nvSpPr>
            <p:spPr bwMode="auto">
              <a:xfrm>
                <a:off x="1253" y="-454"/>
                <a:ext cx="854" cy="204"/>
              </a:xfrm>
              <a:prstGeom prst="rect">
                <a:avLst/>
              </a:prstGeom>
              <a:noFill/>
              <a:ln w="9525">
                <a:noFill/>
                <a:miter lim="800000"/>
                <a:headEnd/>
                <a:tailEnd/>
              </a:ln>
            </p:spPr>
            <p:txBody>
              <a:bodyPr>
                <a:spAutoFit/>
              </a:bodyPr>
              <a:lstStyle/>
              <a:p>
                <a:pPr algn="ctr" eaLnBrk="1" hangingPunct="1">
                  <a:spcBef>
                    <a:spcPct val="50000"/>
                  </a:spcBef>
                </a:pPr>
                <a:r>
                  <a:rPr lang="en-US" sz="1400" b="1">
                    <a:solidFill>
                      <a:schemeClr val="bg2"/>
                    </a:solidFill>
                    <a:latin typeface="Segoe" pitchFamily="34" charset="0"/>
                  </a:rPr>
                  <a:t>Server</a:t>
                </a:r>
              </a:p>
            </p:txBody>
          </p:sp>
        </p:grpSp>
        <p:grpSp>
          <p:nvGrpSpPr>
            <p:cNvPr id="18" name="Group 67"/>
            <p:cNvGrpSpPr>
              <a:grpSpLocks/>
            </p:cNvGrpSpPr>
            <p:nvPr/>
          </p:nvGrpSpPr>
          <p:grpSpPr bwMode="auto">
            <a:xfrm>
              <a:off x="1672" y="1074"/>
              <a:ext cx="263" cy="433"/>
              <a:chOff x="2335" y="1826"/>
              <a:chExt cx="415" cy="680"/>
            </a:xfrm>
          </p:grpSpPr>
          <p:pic>
            <p:nvPicPr>
              <p:cNvPr id="9261" name="Picture 68" descr="Security Emergency Procedure"/>
              <p:cNvPicPr>
                <a:picLocks noChangeAspect="1" noChangeArrowheads="1"/>
              </p:cNvPicPr>
              <p:nvPr/>
            </p:nvPicPr>
            <p:blipFill>
              <a:blip r:embed="rId25"/>
              <a:srcRect/>
              <a:stretch>
                <a:fillRect/>
              </a:stretch>
            </p:blipFill>
            <p:spPr bwMode="auto">
              <a:xfrm>
                <a:off x="2335" y="1826"/>
                <a:ext cx="261" cy="461"/>
              </a:xfrm>
              <a:prstGeom prst="rect">
                <a:avLst/>
              </a:prstGeom>
              <a:noFill/>
              <a:ln w="9525">
                <a:noFill/>
                <a:miter lim="800000"/>
                <a:headEnd/>
                <a:tailEnd/>
              </a:ln>
            </p:spPr>
          </p:pic>
          <p:grpSp>
            <p:nvGrpSpPr>
              <p:cNvPr id="19" name="Group 69"/>
              <p:cNvGrpSpPr>
                <a:grpSpLocks/>
              </p:cNvGrpSpPr>
              <p:nvPr/>
            </p:nvGrpSpPr>
            <p:grpSpPr bwMode="auto">
              <a:xfrm>
                <a:off x="2490" y="2102"/>
                <a:ext cx="260" cy="404"/>
                <a:chOff x="1371" y="1796"/>
                <a:chExt cx="295" cy="457"/>
              </a:xfrm>
            </p:grpSpPr>
            <p:pic>
              <p:nvPicPr>
                <p:cNvPr id="9263" name="Picture 70" descr="Security Download Server"/>
                <p:cNvPicPr>
                  <a:picLocks noChangeAspect="1" noChangeArrowheads="1"/>
                </p:cNvPicPr>
                <p:nvPr/>
              </p:nvPicPr>
              <p:blipFill>
                <a:blip r:embed="rId26"/>
                <a:srcRect/>
                <a:stretch>
                  <a:fillRect/>
                </a:stretch>
              </p:blipFill>
              <p:spPr bwMode="auto">
                <a:xfrm>
                  <a:off x="1371" y="1796"/>
                  <a:ext cx="295" cy="437"/>
                </a:xfrm>
                <a:prstGeom prst="rect">
                  <a:avLst/>
                </a:prstGeom>
                <a:noFill/>
                <a:ln w="9525">
                  <a:noFill/>
                  <a:miter lim="800000"/>
                  <a:headEnd/>
                  <a:tailEnd/>
                </a:ln>
              </p:spPr>
            </p:pic>
            <p:pic>
              <p:nvPicPr>
                <p:cNvPr id="9264" name="Picture 71" descr="Firewall fire wall"/>
                <p:cNvPicPr>
                  <a:picLocks noChangeAspect="1" noChangeArrowheads="1"/>
                </p:cNvPicPr>
                <p:nvPr/>
              </p:nvPicPr>
              <p:blipFill>
                <a:blip r:embed="rId27"/>
                <a:srcRect/>
                <a:stretch>
                  <a:fillRect/>
                </a:stretch>
              </p:blipFill>
              <p:spPr bwMode="auto">
                <a:xfrm>
                  <a:off x="1503" y="2056"/>
                  <a:ext cx="137" cy="197"/>
                </a:xfrm>
                <a:prstGeom prst="rect">
                  <a:avLst/>
                </a:prstGeom>
                <a:noFill/>
                <a:ln w="9525">
                  <a:noFill/>
                  <a:miter lim="800000"/>
                  <a:headEnd/>
                  <a:tailEnd/>
                </a:ln>
              </p:spPr>
            </p:pic>
          </p:grpSp>
        </p:grpSp>
        <p:pic>
          <p:nvPicPr>
            <p:cNvPr id="9248" name="Picture 72" descr="Forefront-SMC-svr_bL_r"/>
            <p:cNvPicPr>
              <a:picLocks noChangeAspect="1" noChangeArrowheads="1"/>
            </p:cNvPicPr>
            <p:nvPr/>
          </p:nvPicPr>
          <p:blipFill>
            <a:blip r:embed="rId28"/>
            <a:srcRect/>
            <a:stretch>
              <a:fillRect/>
            </a:stretch>
          </p:blipFill>
          <p:spPr bwMode="auto">
            <a:xfrm>
              <a:off x="1672" y="1808"/>
              <a:ext cx="591" cy="260"/>
            </a:xfrm>
            <a:prstGeom prst="rect">
              <a:avLst/>
            </a:prstGeom>
            <a:noFill/>
            <a:ln w="9525">
              <a:noFill/>
              <a:miter lim="800000"/>
              <a:headEnd/>
              <a:tailEnd/>
            </a:ln>
          </p:spPr>
        </p:pic>
        <p:pic>
          <p:nvPicPr>
            <p:cNvPr id="9249" name="Picture 73" descr="client-security"/>
            <p:cNvPicPr>
              <a:picLocks noChangeAspect="1" noChangeArrowheads="1"/>
            </p:cNvPicPr>
            <p:nvPr/>
          </p:nvPicPr>
          <p:blipFill>
            <a:blip r:embed="rId29"/>
            <a:srcRect/>
            <a:stretch>
              <a:fillRect/>
            </a:stretch>
          </p:blipFill>
          <p:spPr bwMode="auto">
            <a:xfrm>
              <a:off x="2308" y="2184"/>
              <a:ext cx="552" cy="262"/>
            </a:xfrm>
            <a:prstGeom prst="rect">
              <a:avLst/>
            </a:prstGeom>
            <a:noFill/>
            <a:ln w="9525">
              <a:noFill/>
              <a:miter lim="800000"/>
              <a:headEnd/>
              <a:tailEnd/>
            </a:ln>
          </p:spPr>
        </p:pic>
        <p:pic>
          <p:nvPicPr>
            <p:cNvPr id="9250" name="Picture 74" descr="ISAS 2006 log rev"/>
            <p:cNvPicPr>
              <a:picLocks noChangeAspect="1" noChangeArrowheads="1"/>
            </p:cNvPicPr>
            <p:nvPr/>
          </p:nvPicPr>
          <p:blipFill>
            <a:blip r:embed="rId30"/>
            <a:srcRect/>
            <a:stretch>
              <a:fillRect/>
            </a:stretch>
          </p:blipFill>
          <p:spPr bwMode="auto">
            <a:xfrm>
              <a:off x="979" y="1435"/>
              <a:ext cx="897" cy="182"/>
            </a:xfrm>
            <a:prstGeom prst="rect">
              <a:avLst/>
            </a:prstGeom>
            <a:noFill/>
            <a:ln w="9525">
              <a:noFill/>
              <a:miter lim="800000"/>
              <a:headEnd/>
              <a:tailEnd/>
            </a:ln>
          </p:spPr>
        </p:pic>
        <p:sp>
          <p:nvSpPr>
            <p:cNvPr id="9251" name="Text Box 75"/>
            <p:cNvSpPr txBox="1">
              <a:spLocks noChangeArrowheads="1"/>
            </p:cNvSpPr>
            <p:nvPr/>
          </p:nvSpPr>
          <p:spPr bwMode="auto">
            <a:xfrm>
              <a:off x="742" y="1143"/>
              <a:ext cx="950" cy="235"/>
            </a:xfrm>
            <a:prstGeom prst="rect">
              <a:avLst/>
            </a:prstGeom>
            <a:noFill/>
            <a:ln w="12700">
              <a:noFill/>
              <a:miter lim="800000"/>
              <a:headEnd/>
              <a:tailEnd/>
            </a:ln>
          </p:spPr>
          <p:txBody>
            <a:bodyPr wrap="none">
              <a:spAutoFit/>
            </a:bodyPr>
            <a:lstStyle/>
            <a:p>
              <a:pPr algn="r" eaLnBrk="1" hangingPunct="1">
                <a:lnSpc>
                  <a:spcPct val="80000"/>
                </a:lnSpc>
              </a:pPr>
              <a:r>
                <a:rPr lang="en-US" sz="1600" b="1"/>
                <a:t>Whale</a:t>
              </a:r>
            </a:p>
            <a:p>
              <a:pPr algn="r" eaLnBrk="1" hangingPunct="1">
                <a:lnSpc>
                  <a:spcPct val="80000"/>
                </a:lnSpc>
              </a:pPr>
              <a:r>
                <a:rPr lang="en-US" sz="700" b="1"/>
                <a:t>Intelligent Application Gateway</a:t>
              </a:r>
            </a:p>
          </p:txBody>
        </p:sp>
        <p:pic>
          <p:nvPicPr>
            <p:cNvPr id="9252" name="Picture 76" descr="cooltools-1"/>
            <p:cNvPicPr>
              <a:picLocks noChangeAspect="1" noChangeArrowheads="1"/>
            </p:cNvPicPr>
            <p:nvPr/>
          </p:nvPicPr>
          <p:blipFill>
            <a:blip r:embed="rId12"/>
            <a:srcRect l="58330" t="-16667"/>
            <a:stretch>
              <a:fillRect/>
            </a:stretch>
          </p:blipFill>
          <p:spPr bwMode="invGray">
            <a:xfrm>
              <a:off x="2862" y="399"/>
              <a:ext cx="2589" cy="504"/>
            </a:xfrm>
            <a:prstGeom prst="rect">
              <a:avLst/>
            </a:prstGeom>
            <a:noFill/>
            <a:ln w="12700">
              <a:noFill/>
              <a:miter lim="800000"/>
              <a:headEnd/>
              <a:tailEnd/>
            </a:ln>
          </p:spPr>
        </p:pic>
        <p:grpSp>
          <p:nvGrpSpPr>
            <p:cNvPr id="20" name="Group 77"/>
            <p:cNvGrpSpPr>
              <a:grpSpLocks/>
            </p:cNvGrpSpPr>
            <p:nvPr/>
          </p:nvGrpSpPr>
          <p:grpSpPr bwMode="auto">
            <a:xfrm>
              <a:off x="312" y="758"/>
              <a:ext cx="1199" cy="466"/>
              <a:chOff x="312" y="758"/>
              <a:chExt cx="1199" cy="466"/>
            </a:xfrm>
          </p:grpSpPr>
          <p:grpSp>
            <p:nvGrpSpPr>
              <p:cNvPr id="21" name="Group 78"/>
              <p:cNvGrpSpPr>
                <a:grpSpLocks/>
              </p:cNvGrpSpPr>
              <p:nvPr/>
            </p:nvGrpSpPr>
            <p:grpSpPr bwMode="auto">
              <a:xfrm>
                <a:off x="379" y="758"/>
                <a:ext cx="370" cy="282"/>
                <a:chOff x="3426" y="2718"/>
                <a:chExt cx="792" cy="605"/>
              </a:xfrm>
            </p:grpSpPr>
            <p:pic>
              <p:nvPicPr>
                <p:cNvPr id="9259" name="Picture 79" descr="cloud illustration icon"/>
                <p:cNvPicPr>
                  <a:picLocks noChangeAspect="1" noChangeArrowheads="1"/>
                </p:cNvPicPr>
                <p:nvPr/>
              </p:nvPicPr>
              <p:blipFill>
                <a:blip r:embed="rId31"/>
                <a:srcRect/>
                <a:stretch>
                  <a:fillRect/>
                </a:stretch>
              </p:blipFill>
              <p:spPr bwMode="auto">
                <a:xfrm>
                  <a:off x="3426" y="2718"/>
                  <a:ext cx="792" cy="605"/>
                </a:xfrm>
                <a:prstGeom prst="rect">
                  <a:avLst/>
                </a:prstGeom>
                <a:noFill/>
                <a:ln w="9525">
                  <a:noFill/>
                  <a:miter lim="800000"/>
                  <a:headEnd/>
                  <a:tailEnd/>
                </a:ln>
              </p:spPr>
            </p:pic>
            <p:pic>
              <p:nvPicPr>
                <p:cNvPr id="9260" name="Picture 80" descr="arrow 0 gold  arrow curved double headed 1"/>
                <p:cNvPicPr>
                  <a:picLocks noChangeAspect="1" noChangeArrowheads="1"/>
                </p:cNvPicPr>
                <p:nvPr/>
              </p:nvPicPr>
              <p:blipFill>
                <a:blip r:embed="rId32">
                  <a:lum bright="6000" contrast="6000"/>
                </a:blip>
                <a:srcRect/>
                <a:stretch>
                  <a:fillRect/>
                </a:stretch>
              </p:blipFill>
              <p:spPr bwMode="auto">
                <a:xfrm>
                  <a:off x="3450" y="2758"/>
                  <a:ext cx="752" cy="538"/>
                </a:xfrm>
                <a:prstGeom prst="rect">
                  <a:avLst/>
                </a:prstGeom>
                <a:noFill/>
                <a:ln w="9525">
                  <a:noFill/>
                  <a:miter lim="800000"/>
                  <a:headEnd/>
                  <a:tailEnd/>
                </a:ln>
              </p:spPr>
            </p:pic>
          </p:grpSp>
          <p:grpSp>
            <p:nvGrpSpPr>
              <p:cNvPr id="22" name="Group 81"/>
              <p:cNvGrpSpPr>
                <a:grpSpLocks/>
              </p:cNvGrpSpPr>
              <p:nvPr/>
            </p:nvGrpSpPr>
            <p:grpSpPr bwMode="auto">
              <a:xfrm>
                <a:off x="682" y="872"/>
                <a:ext cx="829" cy="295"/>
                <a:chOff x="1238" y="-496"/>
                <a:chExt cx="881" cy="313"/>
              </a:xfrm>
            </p:grpSpPr>
            <p:sp>
              <p:nvSpPr>
                <p:cNvPr id="9257" name="Oval 82"/>
                <p:cNvSpPr>
                  <a:spLocks noChangeArrowheads="1"/>
                </p:cNvSpPr>
                <p:nvPr/>
              </p:nvSpPr>
              <p:spPr bwMode="auto">
                <a:xfrm>
                  <a:off x="1238" y="-496"/>
                  <a:ext cx="881" cy="313"/>
                </a:xfrm>
                <a:prstGeom prst="ellipse">
                  <a:avLst/>
                </a:prstGeom>
                <a:gradFill rotWithShape="1">
                  <a:gsLst>
                    <a:gs pos="0">
                      <a:schemeClr val="tx1"/>
                    </a:gs>
                    <a:gs pos="100000">
                      <a:schemeClr val="tx1">
                        <a:alpha val="0"/>
                      </a:schemeClr>
                    </a:gs>
                  </a:gsLst>
                  <a:path path="shape">
                    <a:fillToRect l="50000" t="50000" r="50000" b="50000"/>
                  </a:path>
                </a:gradFill>
                <a:ln w="12700">
                  <a:noFill/>
                  <a:round/>
                  <a:headEnd/>
                  <a:tailEnd/>
                </a:ln>
              </p:spPr>
              <p:txBody>
                <a:bodyPr wrap="none" anchor="ctr"/>
                <a:lstStyle/>
                <a:p>
                  <a:endParaRPr lang="en-US"/>
                </a:p>
              </p:txBody>
            </p:sp>
            <p:sp>
              <p:nvSpPr>
                <p:cNvPr id="9258" name="Text Box 83"/>
                <p:cNvSpPr txBox="1">
                  <a:spLocks noChangeArrowheads="1"/>
                </p:cNvSpPr>
                <p:nvPr/>
              </p:nvSpPr>
              <p:spPr bwMode="auto">
                <a:xfrm>
                  <a:off x="1253" y="-454"/>
                  <a:ext cx="854" cy="204"/>
                </a:xfrm>
                <a:prstGeom prst="rect">
                  <a:avLst/>
                </a:prstGeom>
                <a:noFill/>
                <a:ln w="9525">
                  <a:noFill/>
                  <a:miter lim="800000"/>
                  <a:headEnd/>
                  <a:tailEnd/>
                </a:ln>
              </p:spPr>
              <p:txBody>
                <a:bodyPr>
                  <a:spAutoFit/>
                </a:bodyPr>
                <a:lstStyle/>
                <a:p>
                  <a:pPr algn="ctr" eaLnBrk="1" hangingPunct="1">
                    <a:spcBef>
                      <a:spcPct val="50000"/>
                    </a:spcBef>
                  </a:pPr>
                  <a:r>
                    <a:rPr lang="en-US" sz="1400" b="1">
                      <a:solidFill>
                        <a:schemeClr val="bg2"/>
                      </a:solidFill>
                      <a:latin typeface="Segoe" pitchFamily="34" charset="0"/>
                    </a:rPr>
                    <a:t>Services</a:t>
                  </a:r>
                </a:p>
              </p:txBody>
            </p:sp>
          </p:grpSp>
          <p:pic>
            <p:nvPicPr>
              <p:cNvPr id="9256" name="Picture 84" descr="exchange hosted services logo rev"/>
              <p:cNvPicPr>
                <a:picLocks noChangeAspect="1" noChangeArrowheads="1"/>
              </p:cNvPicPr>
              <p:nvPr/>
            </p:nvPicPr>
            <p:blipFill>
              <a:blip r:embed="rId33"/>
              <a:srcRect/>
              <a:stretch>
                <a:fillRect/>
              </a:stretch>
            </p:blipFill>
            <p:spPr bwMode="auto">
              <a:xfrm>
                <a:off x="312" y="1052"/>
                <a:ext cx="557" cy="172"/>
              </a:xfrm>
              <a:prstGeom prst="rect">
                <a:avLst/>
              </a:prstGeom>
              <a:noFill/>
              <a:ln w="9525">
                <a:noFill/>
                <a:miter lim="800000"/>
                <a:headEnd/>
                <a:tailEnd/>
              </a:ln>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08937"/>
                                        </p:tgtEl>
                                        <p:attrNameLst>
                                          <p:attrName>style.visibility</p:attrName>
                                        </p:attrNameLst>
                                      </p:cBhvr>
                                      <p:to>
                                        <p:strVal val="visible"/>
                                      </p:to>
                                    </p:set>
                                    <p:animEffect transition="in" filter="fade">
                                      <p:cBhvr>
                                        <p:cTn id="22" dur="1000"/>
                                        <p:tgtEl>
                                          <p:spTgt spid="508937"/>
                                        </p:tgtEl>
                                      </p:cBhvr>
                                    </p:animEffect>
                                    <p:anim calcmode="lin" valueType="num">
                                      <p:cBhvr>
                                        <p:cTn id="23" dur="1000" fill="hold"/>
                                        <p:tgtEl>
                                          <p:spTgt spid="508937"/>
                                        </p:tgtEl>
                                        <p:attrNameLst>
                                          <p:attrName>ppt_x</p:attrName>
                                        </p:attrNameLst>
                                      </p:cBhvr>
                                      <p:tavLst>
                                        <p:tav tm="0">
                                          <p:val>
                                            <p:strVal val="#ppt_x"/>
                                          </p:val>
                                        </p:tav>
                                        <p:tav tm="100000">
                                          <p:val>
                                            <p:strVal val="#ppt_x"/>
                                          </p:val>
                                        </p:tav>
                                      </p:tavLst>
                                    </p:anim>
                                    <p:anim calcmode="lin" valueType="num">
                                      <p:cBhvr>
                                        <p:cTn id="24" dur="1000" fill="hold"/>
                                        <p:tgtEl>
                                          <p:spTgt spid="508937"/>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508964"/>
                                        </p:tgtEl>
                                        <p:attrNameLst>
                                          <p:attrName>style.visibility</p:attrName>
                                        </p:attrNameLst>
                                      </p:cBhvr>
                                      <p:to>
                                        <p:strVal val="visible"/>
                                      </p:to>
                                    </p:set>
                                    <p:animEffect transition="in" filter="fade">
                                      <p:cBhvr>
                                        <p:cTn id="27" dur="1000"/>
                                        <p:tgtEl>
                                          <p:spTgt spid="508964"/>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508961"/>
                                        </p:tgtEl>
                                        <p:attrNameLst>
                                          <p:attrName>style.visibility</p:attrName>
                                        </p:attrNameLst>
                                      </p:cBhvr>
                                      <p:to>
                                        <p:strVal val="visible"/>
                                      </p:to>
                                    </p:set>
                                    <p:animEffect transition="in" filter="fade">
                                      <p:cBhvr>
                                        <p:cTn id="33" dur="1000"/>
                                        <p:tgtEl>
                                          <p:spTgt spid="508961"/>
                                        </p:tgtEl>
                                      </p:cBhvr>
                                    </p:animEffect>
                                  </p:childTnLst>
                                </p:cTn>
                              </p:par>
                              <p:par>
                                <p:cTn id="34" presetID="10" presetClass="entr" presetSubtype="0" fill="hold" nodeType="withEffect">
                                  <p:stCondLst>
                                    <p:cond delay="0"/>
                                  </p:stCondLst>
                                  <p:childTnLst>
                                    <p:set>
                                      <p:cBhvr>
                                        <p:cTn id="35" dur="1" fill="hold">
                                          <p:stCondLst>
                                            <p:cond delay="0"/>
                                          </p:stCondLst>
                                        </p:cTn>
                                        <p:tgtEl>
                                          <p:spTgt spid="508960"/>
                                        </p:tgtEl>
                                        <p:attrNameLst>
                                          <p:attrName>style.visibility</p:attrName>
                                        </p:attrNameLst>
                                      </p:cBhvr>
                                      <p:to>
                                        <p:strVal val="visible"/>
                                      </p:to>
                                    </p:set>
                                    <p:animEffect transition="in" filter="fade">
                                      <p:cBhvr>
                                        <p:cTn id="36" dur="1000"/>
                                        <p:tgtEl>
                                          <p:spTgt spid="508960"/>
                                        </p:tgtEl>
                                      </p:cBhvr>
                                    </p:animEffect>
                                  </p:childTnLst>
                                </p:cTn>
                              </p:par>
                              <p:par>
                                <p:cTn id="37" presetID="10" presetClass="entr" presetSubtype="0" fill="hold" nodeType="withEffect">
                                  <p:stCondLst>
                                    <p:cond delay="0"/>
                                  </p:stCondLst>
                                  <p:childTnLst>
                                    <p:set>
                                      <p:cBhvr>
                                        <p:cTn id="38" dur="1" fill="hold">
                                          <p:stCondLst>
                                            <p:cond delay="0"/>
                                          </p:stCondLst>
                                        </p:cTn>
                                        <p:tgtEl>
                                          <p:spTgt spid="508962"/>
                                        </p:tgtEl>
                                        <p:attrNameLst>
                                          <p:attrName>style.visibility</p:attrName>
                                        </p:attrNameLst>
                                      </p:cBhvr>
                                      <p:to>
                                        <p:strVal val="visible"/>
                                      </p:to>
                                    </p:set>
                                    <p:animEffect transition="in" filter="fade">
                                      <p:cBhvr>
                                        <p:cTn id="39" dur="1000"/>
                                        <p:tgtEl>
                                          <p:spTgt spid="508962"/>
                                        </p:tgtEl>
                                      </p:cBhvr>
                                    </p:animEffect>
                                  </p:childTnLst>
                                </p:cTn>
                              </p:par>
                            </p:childTnLst>
                          </p:cTn>
                        </p:par>
                        <p:par>
                          <p:cTn id="40" fill="hold">
                            <p:stCondLst>
                              <p:cond delay="1000"/>
                            </p:stCondLst>
                            <p:childTnLst>
                              <p:par>
                                <p:cTn id="41" presetID="17" presetClass="entr" presetSubtype="10" fill="hold" grpId="0" nodeType="afterEffect">
                                  <p:stCondLst>
                                    <p:cond delay="1000"/>
                                  </p:stCondLst>
                                  <p:childTnLst>
                                    <p:set>
                                      <p:cBhvr>
                                        <p:cTn id="42" dur="1" fill="hold">
                                          <p:stCondLst>
                                            <p:cond delay="0"/>
                                          </p:stCondLst>
                                        </p:cTn>
                                        <p:tgtEl>
                                          <p:spTgt spid="508931"/>
                                        </p:tgtEl>
                                        <p:attrNameLst>
                                          <p:attrName>style.visibility</p:attrName>
                                        </p:attrNameLst>
                                      </p:cBhvr>
                                      <p:to>
                                        <p:strVal val="visible"/>
                                      </p:to>
                                    </p:set>
                                    <p:anim calcmode="lin" valueType="num">
                                      <p:cBhvr>
                                        <p:cTn id="43" dur="1000" fill="hold"/>
                                        <p:tgtEl>
                                          <p:spTgt spid="508931"/>
                                        </p:tgtEl>
                                        <p:attrNameLst>
                                          <p:attrName>ppt_w</p:attrName>
                                        </p:attrNameLst>
                                      </p:cBhvr>
                                      <p:tavLst>
                                        <p:tav tm="0">
                                          <p:val>
                                            <p:fltVal val="0"/>
                                          </p:val>
                                        </p:tav>
                                        <p:tav tm="100000">
                                          <p:val>
                                            <p:strVal val="#ppt_w"/>
                                          </p:val>
                                        </p:tav>
                                      </p:tavLst>
                                    </p:anim>
                                    <p:anim calcmode="lin" valueType="num">
                                      <p:cBhvr>
                                        <p:cTn id="44" dur="1000" fill="hold"/>
                                        <p:tgtEl>
                                          <p:spTgt spid="508931"/>
                                        </p:tgtEl>
                                        <p:attrNameLst>
                                          <p:attrName>ppt_h</p:attrName>
                                        </p:attrNameLst>
                                      </p:cBhvr>
                                      <p:tavLst>
                                        <p:tav tm="0">
                                          <p:val>
                                            <p:strVal val="#ppt_h"/>
                                          </p:val>
                                        </p:tav>
                                        <p:tav tm="100000">
                                          <p:val>
                                            <p:strVal val="#ppt_h"/>
                                          </p:val>
                                        </p:tav>
                                      </p:tavLst>
                                    </p:anim>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508959"/>
                                        </p:tgtEl>
                                        <p:attrNameLst>
                                          <p:attrName>style.visibility</p:attrName>
                                        </p:attrNameLst>
                                      </p:cBhvr>
                                      <p:to>
                                        <p:strVal val="visible"/>
                                      </p:to>
                                    </p:set>
                                    <p:animEffect transition="in" filter="fade">
                                      <p:cBhvr>
                                        <p:cTn id="48" dur="1000"/>
                                        <p:tgtEl>
                                          <p:spTgt spid="508959"/>
                                        </p:tgtEl>
                                      </p:cBhvr>
                                    </p:animEffect>
                                  </p:childTnLst>
                                </p:cTn>
                              </p:par>
                              <p:par>
                                <p:cTn id="49" presetID="10" presetClass="entr" presetSubtype="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par>
                                <p:cTn id="52" presetID="10" presetClass="entr" presetSubtype="0" fill="hold" nodeType="withEffect">
                                  <p:stCondLst>
                                    <p:cond delay="0"/>
                                  </p:stCondLst>
                                  <p:childTnLst>
                                    <p:set>
                                      <p:cBhvr>
                                        <p:cTn id="53" dur="1" fill="hold">
                                          <p:stCondLst>
                                            <p:cond delay="0"/>
                                          </p:stCondLst>
                                        </p:cTn>
                                        <p:tgtEl>
                                          <p:spTgt spid="508932"/>
                                        </p:tgtEl>
                                        <p:attrNameLst>
                                          <p:attrName>style.visibility</p:attrName>
                                        </p:attrNameLst>
                                      </p:cBhvr>
                                      <p:to>
                                        <p:strVal val="visible"/>
                                      </p:to>
                                    </p:set>
                                    <p:animEffect transition="in" filter="fade">
                                      <p:cBhvr>
                                        <p:cTn id="54" dur="1000"/>
                                        <p:tgtEl>
                                          <p:spTgt spid="508932"/>
                                        </p:tgtEl>
                                      </p:cBhvr>
                                    </p:animEffect>
                                  </p:childTnLst>
                                </p:cTn>
                              </p:par>
                              <p:par>
                                <p:cTn id="55" presetID="10" presetClass="entr" presetSubtype="0" fill="hold" nodeType="withEffect">
                                  <p:stCondLst>
                                    <p:cond delay="0"/>
                                  </p:stCondLst>
                                  <p:childTnLst>
                                    <p:set>
                                      <p:cBhvr>
                                        <p:cTn id="56" dur="1" fill="hold">
                                          <p:stCondLst>
                                            <p:cond delay="0"/>
                                          </p:stCondLst>
                                        </p:cTn>
                                        <p:tgtEl>
                                          <p:spTgt spid="508963"/>
                                        </p:tgtEl>
                                        <p:attrNameLst>
                                          <p:attrName>style.visibility</p:attrName>
                                        </p:attrNameLst>
                                      </p:cBhvr>
                                      <p:to>
                                        <p:strVal val="visible"/>
                                      </p:to>
                                    </p:set>
                                    <p:animEffect transition="in" filter="fade">
                                      <p:cBhvr>
                                        <p:cTn id="57" dur="1000"/>
                                        <p:tgtEl>
                                          <p:spTgt spid="508963"/>
                                        </p:tgtEl>
                                      </p:cBhvr>
                                    </p:animEffect>
                                  </p:childTnLst>
                                </p:cTn>
                              </p:par>
                              <p:par>
                                <p:cTn id="58" presetID="10" presetClass="entr" presetSubtype="0" fill="hold" nodeType="withEffect">
                                  <p:stCondLst>
                                    <p:cond delay="0"/>
                                  </p:stCondLst>
                                  <p:childTnLst>
                                    <p:set>
                                      <p:cBhvr>
                                        <p:cTn id="59" dur="1" fill="hold">
                                          <p:stCondLst>
                                            <p:cond delay="0"/>
                                          </p:stCondLst>
                                        </p:cTn>
                                        <p:tgtEl>
                                          <p:spTgt spid="508933"/>
                                        </p:tgtEl>
                                        <p:attrNameLst>
                                          <p:attrName>style.visibility</p:attrName>
                                        </p:attrNameLst>
                                      </p:cBhvr>
                                      <p:to>
                                        <p:strVal val="visible"/>
                                      </p:to>
                                    </p:set>
                                    <p:animEffect transition="in" filter="fade">
                                      <p:cBhvr>
                                        <p:cTn id="60" dur="500"/>
                                        <p:tgtEl>
                                          <p:spTgt spid="508933"/>
                                        </p:tgtEl>
                                      </p:cBhvr>
                                    </p:animEffect>
                                  </p:childTnLst>
                                </p:cTn>
                              </p:par>
                              <p:par>
                                <p:cTn id="61" presetID="10" presetClass="entr" presetSubtype="0" fill="hold" nodeType="withEffect">
                                  <p:stCondLst>
                                    <p:cond delay="0"/>
                                  </p:stCondLst>
                                  <p:childTnLst>
                                    <p:set>
                                      <p:cBhvr>
                                        <p:cTn id="62" dur="1" fill="hold">
                                          <p:stCondLst>
                                            <p:cond delay="0"/>
                                          </p:stCondLst>
                                        </p:cTn>
                                        <p:tgtEl>
                                          <p:spTgt spid="508972"/>
                                        </p:tgtEl>
                                        <p:attrNameLst>
                                          <p:attrName>style.visibility</p:attrName>
                                        </p:attrNameLst>
                                      </p:cBhvr>
                                      <p:to>
                                        <p:strVal val="visible"/>
                                      </p:to>
                                    </p:set>
                                    <p:animEffect transition="in" filter="fade">
                                      <p:cBhvr>
                                        <p:cTn id="63" dur="500"/>
                                        <p:tgtEl>
                                          <p:spTgt spid="508972"/>
                                        </p:tgtEl>
                                      </p:cBhvr>
                                    </p:animEffect>
                                  </p:childTnLst>
                                </p:cTn>
                              </p:par>
                            </p:childTnLst>
                          </p:cTn>
                        </p:par>
                        <p:par>
                          <p:cTn id="64" fill="hold">
                            <p:stCondLst>
                              <p:cond delay="4000"/>
                            </p:stCondLst>
                            <p:childTnLst>
                              <p:par>
                                <p:cTn id="65" presetID="42" presetClass="entr" presetSubtype="0" fill="hold" grpId="0" nodeType="afterEffect">
                                  <p:stCondLst>
                                    <p:cond delay="0"/>
                                  </p:stCondLst>
                                  <p:childTnLst>
                                    <p:set>
                                      <p:cBhvr>
                                        <p:cTn id="66" dur="1" fill="hold">
                                          <p:stCondLst>
                                            <p:cond delay="0"/>
                                          </p:stCondLst>
                                        </p:cTn>
                                        <p:tgtEl>
                                          <p:spTgt spid="508930"/>
                                        </p:tgtEl>
                                        <p:attrNameLst>
                                          <p:attrName>style.visibility</p:attrName>
                                        </p:attrNameLst>
                                      </p:cBhvr>
                                      <p:to>
                                        <p:strVal val="visible"/>
                                      </p:to>
                                    </p:set>
                                    <p:animEffect transition="in" filter="fade">
                                      <p:cBhvr>
                                        <p:cTn id="67" dur="1000"/>
                                        <p:tgtEl>
                                          <p:spTgt spid="508930"/>
                                        </p:tgtEl>
                                      </p:cBhvr>
                                    </p:animEffect>
                                    <p:anim calcmode="lin" valueType="num">
                                      <p:cBhvr>
                                        <p:cTn id="68" dur="1000" fill="hold"/>
                                        <p:tgtEl>
                                          <p:spTgt spid="508930"/>
                                        </p:tgtEl>
                                        <p:attrNameLst>
                                          <p:attrName>ppt_x</p:attrName>
                                        </p:attrNameLst>
                                      </p:cBhvr>
                                      <p:tavLst>
                                        <p:tav tm="0">
                                          <p:val>
                                            <p:strVal val="#ppt_x"/>
                                          </p:val>
                                        </p:tav>
                                        <p:tav tm="100000">
                                          <p:val>
                                            <p:strVal val="#ppt_x"/>
                                          </p:val>
                                        </p:tav>
                                      </p:tavLst>
                                    </p:anim>
                                    <p:anim calcmode="lin" valueType="num">
                                      <p:cBhvr>
                                        <p:cTn id="69" dur="1000" fill="hold"/>
                                        <p:tgtEl>
                                          <p:spTgt spid="50893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1000"/>
                                        <p:tgtEl>
                                          <p:spTgt spid="9"/>
                                        </p:tgtEl>
                                      </p:cBhvr>
                                    </p:animEffect>
                                    <p:anim calcmode="lin" valueType="num">
                                      <p:cBhvr>
                                        <p:cTn id="73" dur="1000" fill="hold"/>
                                        <p:tgtEl>
                                          <p:spTgt spid="9"/>
                                        </p:tgtEl>
                                        <p:attrNameLst>
                                          <p:attrName>ppt_x</p:attrName>
                                        </p:attrNameLst>
                                      </p:cBhvr>
                                      <p:tavLst>
                                        <p:tav tm="0">
                                          <p:val>
                                            <p:strVal val="#ppt_x"/>
                                          </p:val>
                                        </p:tav>
                                        <p:tav tm="100000">
                                          <p:val>
                                            <p:strVal val="#ppt_x"/>
                                          </p:val>
                                        </p:tav>
                                      </p:tavLst>
                                    </p:anim>
                                    <p:anim calcmode="lin" valueType="num">
                                      <p:cBhvr>
                                        <p:cTn id="7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0" grpId="0" animBg="1"/>
      <p:bldP spid="508931" grpId="0" animBg="1"/>
      <p:bldP spid="5089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7" descr="arrow 4"/>
          <p:cNvPicPr>
            <a:picLocks noChangeAspect="1" noChangeArrowheads="1"/>
          </p:cNvPicPr>
          <p:nvPr/>
        </p:nvPicPr>
        <p:blipFill>
          <a:blip r:embed="rId3"/>
          <a:srcRect/>
          <a:stretch>
            <a:fillRect/>
          </a:stretch>
        </p:blipFill>
        <p:spPr bwMode="auto">
          <a:xfrm>
            <a:off x="-327025" y="3378200"/>
            <a:ext cx="9672638" cy="2495550"/>
          </a:xfrm>
          <a:prstGeom prst="rect">
            <a:avLst/>
          </a:prstGeom>
          <a:noFill/>
          <a:ln w="9525" algn="in">
            <a:noFill/>
            <a:miter lim="800000"/>
            <a:headEnd/>
            <a:tailEnd/>
          </a:ln>
        </p:spPr>
      </p:pic>
      <p:pic>
        <p:nvPicPr>
          <p:cNvPr id="90139" name="Picture 27" descr="col-fade-blue-dk"/>
          <p:cNvPicPr>
            <a:picLocks noChangeAspect="1" noChangeArrowheads="1"/>
          </p:cNvPicPr>
          <p:nvPr/>
        </p:nvPicPr>
        <p:blipFill>
          <a:blip r:embed="rId4">
            <a:lum bright="-18000"/>
          </a:blip>
          <a:srcRect/>
          <a:stretch>
            <a:fillRect/>
          </a:stretch>
        </p:blipFill>
        <p:spPr bwMode="auto">
          <a:xfrm>
            <a:off x="-334963" y="2641600"/>
            <a:ext cx="9715501" cy="3716338"/>
          </a:xfrm>
          <a:prstGeom prst="rect">
            <a:avLst/>
          </a:prstGeom>
          <a:noFill/>
          <a:ln w="9525">
            <a:noFill/>
            <a:miter lim="800000"/>
            <a:headEnd/>
            <a:tailEnd/>
          </a:ln>
        </p:spPr>
      </p:pic>
      <p:pic>
        <p:nvPicPr>
          <p:cNvPr id="8199" name="Picture 35" descr="large rounded top 3 part rectangle"/>
          <p:cNvPicPr>
            <a:picLocks noChangeAspect="1" noChangeArrowheads="1"/>
          </p:cNvPicPr>
          <p:nvPr/>
        </p:nvPicPr>
        <p:blipFill>
          <a:blip r:embed="rId5">
            <a:lum bright="-54000"/>
          </a:blip>
          <a:srcRect b="2817"/>
          <a:stretch>
            <a:fillRect/>
          </a:stretch>
        </p:blipFill>
        <p:spPr bwMode="auto">
          <a:xfrm>
            <a:off x="0" y="2381250"/>
            <a:ext cx="9144000" cy="3887788"/>
          </a:xfrm>
          <a:prstGeom prst="rect">
            <a:avLst/>
          </a:prstGeom>
          <a:noFill/>
          <a:ln w="9525">
            <a:noFill/>
            <a:miter lim="800000"/>
            <a:headEnd/>
            <a:tailEnd/>
          </a:ln>
        </p:spPr>
      </p:pic>
      <p:grpSp>
        <p:nvGrpSpPr>
          <p:cNvPr id="2" name="Group 45"/>
          <p:cNvGrpSpPr>
            <a:grpSpLocks/>
          </p:cNvGrpSpPr>
          <p:nvPr/>
        </p:nvGrpSpPr>
        <p:grpSpPr bwMode="auto">
          <a:xfrm>
            <a:off x="7170738" y="3343275"/>
            <a:ext cx="630237" cy="1036638"/>
            <a:chOff x="2335" y="1826"/>
            <a:chExt cx="415" cy="680"/>
          </a:xfrm>
        </p:grpSpPr>
        <p:pic>
          <p:nvPicPr>
            <p:cNvPr id="10260" name="Picture 46" descr="Security Emergency Procedure"/>
            <p:cNvPicPr>
              <a:picLocks noChangeAspect="1" noChangeArrowheads="1"/>
            </p:cNvPicPr>
            <p:nvPr/>
          </p:nvPicPr>
          <p:blipFill>
            <a:blip r:embed="rId6"/>
            <a:srcRect/>
            <a:stretch>
              <a:fillRect/>
            </a:stretch>
          </p:blipFill>
          <p:spPr bwMode="auto">
            <a:xfrm>
              <a:off x="2335" y="1826"/>
              <a:ext cx="261" cy="461"/>
            </a:xfrm>
            <a:prstGeom prst="rect">
              <a:avLst/>
            </a:prstGeom>
            <a:noFill/>
            <a:ln w="9525">
              <a:noFill/>
              <a:miter lim="800000"/>
              <a:headEnd/>
              <a:tailEnd/>
            </a:ln>
          </p:spPr>
        </p:pic>
        <p:grpSp>
          <p:nvGrpSpPr>
            <p:cNvPr id="3" name="Group 47"/>
            <p:cNvGrpSpPr>
              <a:grpSpLocks/>
            </p:cNvGrpSpPr>
            <p:nvPr/>
          </p:nvGrpSpPr>
          <p:grpSpPr bwMode="auto">
            <a:xfrm>
              <a:off x="2490" y="2102"/>
              <a:ext cx="260" cy="404"/>
              <a:chOff x="1371" y="1796"/>
              <a:chExt cx="295" cy="457"/>
            </a:xfrm>
          </p:grpSpPr>
          <p:pic>
            <p:nvPicPr>
              <p:cNvPr id="10262" name="Picture 48" descr="Security Download Server"/>
              <p:cNvPicPr>
                <a:picLocks noChangeAspect="1" noChangeArrowheads="1"/>
              </p:cNvPicPr>
              <p:nvPr/>
            </p:nvPicPr>
            <p:blipFill>
              <a:blip r:embed="rId7"/>
              <a:srcRect/>
              <a:stretch>
                <a:fillRect/>
              </a:stretch>
            </p:blipFill>
            <p:spPr bwMode="auto">
              <a:xfrm>
                <a:off x="1371" y="1796"/>
                <a:ext cx="295" cy="437"/>
              </a:xfrm>
              <a:prstGeom prst="rect">
                <a:avLst/>
              </a:prstGeom>
              <a:noFill/>
              <a:ln w="9525">
                <a:noFill/>
                <a:miter lim="800000"/>
                <a:headEnd/>
                <a:tailEnd/>
              </a:ln>
            </p:spPr>
          </p:pic>
          <p:pic>
            <p:nvPicPr>
              <p:cNvPr id="10263" name="Picture 49" descr="Firewall fire wall"/>
              <p:cNvPicPr>
                <a:picLocks noChangeAspect="1" noChangeArrowheads="1"/>
              </p:cNvPicPr>
              <p:nvPr/>
            </p:nvPicPr>
            <p:blipFill>
              <a:blip r:embed="rId8"/>
              <a:srcRect/>
              <a:stretch>
                <a:fillRect/>
              </a:stretch>
            </p:blipFill>
            <p:spPr bwMode="auto">
              <a:xfrm>
                <a:off x="1503" y="2056"/>
                <a:ext cx="137" cy="197"/>
              </a:xfrm>
              <a:prstGeom prst="rect">
                <a:avLst/>
              </a:prstGeom>
              <a:noFill/>
              <a:ln w="9525">
                <a:noFill/>
                <a:miter lim="800000"/>
                <a:headEnd/>
                <a:tailEnd/>
              </a:ln>
            </p:spPr>
          </p:pic>
        </p:grpSp>
      </p:grpSp>
      <p:sp>
        <p:nvSpPr>
          <p:cNvPr id="10246" name="Text Box 55"/>
          <p:cNvSpPr txBox="1">
            <a:spLocks noChangeArrowheads="1"/>
          </p:cNvSpPr>
          <p:nvPr/>
        </p:nvSpPr>
        <p:spPr bwMode="auto">
          <a:xfrm>
            <a:off x="5972175" y="2833688"/>
            <a:ext cx="3027363" cy="366712"/>
          </a:xfrm>
          <a:prstGeom prst="rect">
            <a:avLst/>
          </a:prstGeom>
          <a:noFill/>
          <a:ln w="9525">
            <a:noFill/>
            <a:miter lim="800000"/>
            <a:headEnd/>
            <a:tailEnd/>
          </a:ln>
        </p:spPr>
        <p:txBody>
          <a:bodyPr>
            <a:spAutoFit/>
          </a:bodyPr>
          <a:lstStyle/>
          <a:p>
            <a:pPr algn="ctr" eaLnBrk="1" hangingPunct="1">
              <a:lnSpc>
                <a:spcPct val="90000"/>
              </a:lnSpc>
              <a:spcBef>
                <a:spcPct val="50000"/>
              </a:spcBef>
            </a:pPr>
            <a:r>
              <a:rPr lang="en-US" sz="2000"/>
              <a:t>Edge</a:t>
            </a:r>
          </a:p>
        </p:txBody>
      </p:sp>
      <p:pic>
        <p:nvPicPr>
          <p:cNvPr id="10247" name="Picture 56" descr="6-00295_internetsecurity"/>
          <p:cNvPicPr>
            <a:picLocks noChangeAspect="1" noChangeArrowheads="1"/>
          </p:cNvPicPr>
          <p:nvPr/>
        </p:nvPicPr>
        <p:blipFill>
          <a:blip r:embed="rId9"/>
          <a:srcRect/>
          <a:stretch>
            <a:fillRect/>
          </a:stretch>
        </p:blipFill>
        <p:spPr bwMode="auto">
          <a:xfrm>
            <a:off x="6407150" y="4616450"/>
            <a:ext cx="2144713" cy="433388"/>
          </a:xfrm>
          <a:prstGeom prst="rect">
            <a:avLst/>
          </a:prstGeom>
          <a:noFill/>
          <a:ln w="9525">
            <a:noFill/>
            <a:miter lim="800000"/>
            <a:headEnd/>
            <a:tailEnd/>
          </a:ln>
        </p:spPr>
      </p:pic>
      <p:pic>
        <p:nvPicPr>
          <p:cNvPr id="892985" name="Picture 57" descr="iag white on trans (grey) png"/>
          <p:cNvPicPr>
            <a:picLocks noChangeAspect="1" noChangeArrowheads="1"/>
          </p:cNvPicPr>
          <p:nvPr/>
        </p:nvPicPr>
        <p:blipFill>
          <a:blip r:embed="rId10"/>
          <a:srcRect/>
          <a:stretch>
            <a:fillRect/>
          </a:stretch>
        </p:blipFill>
        <p:spPr bwMode="auto">
          <a:xfrm>
            <a:off x="6407150" y="5273675"/>
            <a:ext cx="2443163" cy="385763"/>
          </a:xfrm>
          <a:prstGeom prst="rect">
            <a:avLst/>
          </a:prstGeom>
          <a:noFill/>
          <a:ln w="9525">
            <a:noFill/>
            <a:miter lim="800000"/>
            <a:headEnd/>
            <a:tailEnd/>
          </a:ln>
          <a:effectLst>
            <a:outerShdw dist="12700" dir="5400000" algn="ctr" rotWithShape="0">
              <a:schemeClr val="bg1">
                <a:alpha val="50000"/>
              </a:schemeClr>
            </a:outerShdw>
          </a:effectLst>
        </p:spPr>
      </p:pic>
      <p:pic>
        <p:nvPicPr>
          <p:cNvPr id="10249" name="Picture 41" descr="6-00295_forefront03"/>
          <p:cNvPicPr>
            <a:picLocks noChangeAspect="1" noChangeArrowheads="1"/>
          </p:cNvPicPr>
          <p:nvPr/>
        </p:nvPicPr>
        <p:blipFill>
          <a:blip r:embed="rId11"/>
          <a:srcRect/>
          <a:stretch>
            <a:fillRect/>
          </a:stretch>
        </p:blipFill>
        <p:spPr bwMode="auto">
          <a:xfrm>
            <a:off x="768350" y="4725988"/>
            <a:ext cx="1485900" cy="704850"/>
          </a:xfrm>
          <a:prstGeom prst="rect">
            <a:avLst/>
          </a:prstGeom>
          <a:noFill/>
          <a:ln w="9525">
            <a:noFill/>
            <a:miter lim="800000"/>
            <a:headEnd/>
            <a:tailEnd/>
          </a:ln>
        </p:spPr>
      </p:pic>
      <p:sp>
        <p:nvSpPr>
          <p:cNvPr id="10250" name="Text Box 54"/>
          <p:cNvSpPr txBox="1">
            <a:spLocks noChangeArrowheads="1"/>
          </p:cNvSpPr>
          <p:nvPr/>
        </p:nvSpPr>
        <p:spPr bwMode="auto">
          <a:xfrm>
            <a:off x="0" y="2870200"/>
            <a:ext cx="3017838" cy="320675"/>
          </a:xfrm>
          <a:prstGeom prst="rect">
            <a:avLst/>
          </a:prstGeom>
          <a:noFill/>
          <a:ln w="9525">
            <a:noFill/>
            <a:miter lim="800000"/>
            <a:headEnd/>
            <a:tailEnd/>
          </a:ln>
        </p:spPr>
        <p:txBody>
          <a:bodyPr>
            <a:spAutoFit/>
          </a:bodyPr>
          <a:lstStyle/>
          <a:p>
            <a:pPr algn="ctr" eaLnBrk="1" hangingPunct="1">
              <a:lnSpc>
                <a:spcPct val="75000"/>
              </a:lnSpc>
              <a:spcBef>
                <a:spcPct val="50000"/>
              </a:spcBef>
            </a:pPr>
            <a:r>
              <a:rPr lang="en-US" sz="2000"/>
              <a:t>Client and Server OS</a:t>
            </a:r>
          </a:p>
        </p:txBody>
      </p:sp>
      <p:pic>
        <p:nvPicPr>
          <p:cNvPr id="10251" name="Picture 76" descr="Security Download all no shadow"/>
          <p:cNvPicPr>
            <a:picLocks noChangeAspect="1" noChangeArrowheads="1"/>
          </p:cNvPicPr>
          <p:nvPr/>
        </p:nvPicPr>
        <p:blipFill>
          <a:blip r:embed="rId12"/>
          <a:srcRect/>
          <a:stretch>
            <a:fillRect/>
          </a:stretch>
        </p:blipFill>
        <p:spPr bwMode="auto">
          <a:xfrm>
            <a:off x="974725" y="3302000"/>
            <a:ext cx="1068388" cy="1120775"/>
          </a:xfrm>
          <a:prstGeom prst="rect">
            <a:avLst/>
          </a:prstGeom>
          <a:noFill/>
          <a:ln w="9525">
            <a:noFill/>
            <a:miter lim="800000"/>
            <a:headEnd/>
            <a:tailEnd/>
          </a:ln>
        </p:spPr>
      </p:pic>
      <p:pic>
        <p:nvPicPr>
          <p:cNvPr id="10252" name="Picture 43" descr="Security Download Server"/>
          <p:cNvPicPr>
            <a:picLocks noChangeAspect="1" noChangeArrowheads="1"/>
          </p:cNvPicPr>
          <p:nvPr/>
        </p:nvPicPr>
        <p:blipFill>
          <a:blip r:embed="rId13"/>
          <a:srcRect/>
          <a:stretch>
            <a:fillRect/>
          </a:stretch>
        </p:blipFill>
        <p:spPr bwMode="auto">
          <a:xfrm>
            <a:off x="4140200" y="3402013"/>
            <a:ext cx="519113" cy="766762"/>
          </a:xfrm>
          <a:prstGeom prst="rect">
            <a:avLst/>
          </a:prstGeom>
          <a:noFill/>
          <a:ln w="9525">
            <a:noFill/>
            <a:miter lim="800000"/>
            <a:headEnd/>
            <a:tailEnd/>
          </a:ln>
        </p:spPr>
      </p:pic>
      <p:pic>
        <p:nvPicPr>
          <p:cNvPr id="10253" name="Picture 44" descr="Security Download Server"/>
          <p:cNvPicPr>
            <a:picLocks noChangeAspect="1" noChangeArrowheads="1"/>
          </p:cNvPicPr>
          <p:nvPr/>
        </p:nvPicPr>
        <p:blipFill>
          <a:blip r:embed="rId13"/>
          <a:srcRect/>
          <a:stretch>
            <a:fillRect/>
          </a:stretch>
        </p:blipFill>
        <p:spPr bwMode="auto">
          <a:xfrm>
            <a:off x="4465638" y="3587750"/>
            <a:ext cx="519112" cy="766763"/>
          </a:xfrm>
          <a:prstGeom prst="rect">
            <a:avLst/>
          </a:prstGeom>
          <a:noFill/>
          <a:ln w="9525">
            <a:noFill/>
            <a:miter lim="800000"/>
            <a:headEnd/>
            <a:tailEnd/>
          </a:ln>
        </p:spPr>
      </p:pic>
      <p:sp>
        <p:nvSpPr>
          <p:cNvPr id="10254" name="Text Box 52"/>
          <p:cNvSpPr txBox="1">
            <a:spLocks noChangeArrowheads="1"/>
          </p:cNvSpPr>
          <p:nvPr/>
        </p:nvSpPr>
        <p:spPr bwMode="auto">
          <a:xfrm>
            <a:off x="3081338" y="2870200"/>
            <a:ext cx="2962275" cy="320675"/>
          </a:xfrm>
          <a:prstGeom prst="rect">
            <a:avLst/>
          </a:prstGeom>
          <a:noFill/>
          <a:ln w="9525">
            <a:noFill/>
            <a:miter lim="800000"/>
            <a:headEnd/>
            <a:tailEnd/>
          </a:ln>
        </p:spPr>
        <p:txBody>
          <a:bodyPr>
            <a:spAutoFit/>
          </a:bodyPr>
          <a:lstStyle/>
          <a:p>
            <a:pPr algn="ctr" eaLnBrk="1" hangingPunct="1">
              <a:lnSpc>
                <a:spcPct val="75000"/>
              </a:lnSpc>
              <a:spcBef>
                <a:spcPct val="50000"/>
              </a:spcBef>
            </a:pPr>
            <a:r>
              <a:rPr lang="en-US" sz="2000"/>
              <a:t>Server Applications</a:t>
            </a:r>
          </a:p>
        </p:txBody>
      </p:sp>
      <p:pic>
        <p:nvPicPr>
          <p:cNvPr id="10255" name="Picture 58" descr="6-00295_forefront02"/>
          <p:cNvPicPr>
            <a:picLocks noChangeAspect="1" noChangeArrowheads="1"/>
          </p:cNvPicPr>
          <p:nvPr/>
        </p:nvPicPr>
        <p:blipFill>
          <a:blip r:embed="rId14"/>
          <a:srcRect/>
          <a:stretch>
            <a:fillRect/>
          </a:stretch>
        </p:blipFill>
        <p:spPr bwMode="auto">
          <a:xfrm>
            <a:off x="3622675" y="5102225"/>
            <a:ext cx="1576388" cy="476250"/>
          </a:xfrm>
          <a:prstGeom prst="rect">
            <a:avLst/>
          </a:prstGeom>
          <a:noFill/>
          <a:ln w="9525">
            <a:noFill/>
            <a:miter lim="800000"/>
            <a:headEnd/>
            <a:tailEnd/>
          </a:ln>
        </p:spPr>
      </p:pic>
      <p:pic>
        <p:nvPicPr>
          <p:cNvPr id="10256" name="Picture 59" descr="6-00295_forefront04"/>
          <p:cNvPicPr>
            <a:picLocks noChangeAspect="1" noChangeArrowheads="1"/>
          </p:cNvPicPr>
          <p:nvPr/>
        </p:nvPicPr>
        <p:blipFill>
          <a:blip r:embed="rId15"/>
          <a:srcRect/>
          <a:stretch>
            <a:fillRect/>
          </a:stretch>
        </p:blipFill>
        <p:spPr bwMode="auto">
          <a:xfrm>
            <a:off x="3622675" y="4471988"/>
            <a:ext cx="2057400" cy="504825"/>
          </a:xfrm>
          <a:prstGeom prst="rect">
            <a:avLst/>
          </a:prstGeom>
          <a:noFill/>
          <a:ln w="9525">
            <a:noFill/>
            <a:miter lim="800000"/>
            <a:headEnd/>
            <a:tailEnd/>
          </a:ln>
        </p:spPr>
      </p:pic>
      <p:pic>
        <p:nvPicPr>
          <p:cNvPr id="10257" name="Picture 19" descr="antigen for instant messenging logo rev"/>
          <p:cNvPicPr>
            <a:picLocks noChangeAspect="1" noChangeArrowheads="1"/>
          </p:cNvPicPr>
          <p:nvPr/>
        </p:nvPicPr>
        <p:blipFill>
          <a:blip r:embed="rId16"/>
          <a:srcRect/>
          <a:stretch>
            <a:fillRect/>
          </a:stretch>
        </p:blipFill>
        <p:spPr bwMode="auto">
          <a:xfrm>
            <a:off x="3622675" y="5703888"/>
            <a:ext cx="1387475" cy="392112"/>
          </a:xfrm>
          <a:prstGeom prst="rect">
            <a:avLst/>
          </a:prstGeom>
          <a:noFill/>
          <a:ln w="9525">
            <a:noFill/>
            <a:miter lim="800000"/>
            <a:headEnd/>
            <a:tailEnd/>
          </a:ln>
        </p:spPr>
      </p:pic>
      <p:sp>
        <p:nvSpPr>
          <p:cNvPr id="90137" name="Rectangle 25"/>
          <p:cNvSpPr>
            <a:spLocks noGrp="1" noChangeArrowheads="1"/>
          </p:cNvSpPr>
          <p:nvPr>
            <p:ph type="title"/>
          </p:nvPr>
        </p:nvSpPr>
        <p:spPr>
          <a:xfrm>
            <a:off x="381000" y="228600"/>
            <a:ext cx="8393113" cy="590550"/>
          </a:xfrm>
        </p:spPr>
        <p:txBody>
          <a:bodyPr>
            <a:normAutofit fontScale="90000"/>
          </a:bodyPr>
          <a:lstStyle/>
          <a:p>
            <a:pPr eaLnBrk="1" hangingPunct="1">
              <a:defRPr/>
            </a:pPr>
            <a:r>
              <a:rPr lang="en-US" sz="3600" dirty="0" smtClean="0"/>
              <a:t>What is Microsoft Forefront?</a:t>
            </a:r>
          </a:p>
        </p:txBody>
      </p:sp>
      <p:sp>
        <p:nvSpPr>
          <p:cNvPr id="34" name="Text Box 5"/>
          <p:cNvSpPr txBox="1">
            <a:spLocks noChangeArrowheads="1"/>
          </p:cNvSpPr>
          <p:nvPr/>
        </p:nvSpPr>
        <p:spPr bwMode="auto">
          <a:xfrm>
            <a:off x="152400" y="1203325"/>
            <a:ext cx="8763000" cy="1082675"/>
          </a:xfrm>
          <a:prstGeom prst="rect">
            <a:avLst/>
          </a:prstGeom>
          <a:noFill/>
          <a:ln w="12700">
            <a:noFill/>
            <a:miter lim="800000"/>
            <a:headEnd/>
            <a:tailEnd/>
          </a:ln>
        </p:spPr>
        <p:txBody>
          <a:bodyPr>
            <a:spAutoFit/>
          </a:bodyPr>
          <a:lstStyle/>
          <a:p>
            <a:pPr eaLnBrk="1" hangingPunct="1">
              <a:lnSpc>
                <a:spcPct val="120000"/>
              </a:lnSpc>
            </a:pPr>
            <a:r>
              <a:rPr lang="en-US">
                <a:cs typeface="Arial" pitchFamily="34" charset="0"/>
              </a:rPr>
              <a:t>Microsoft Forefront is a </a:t>
            </a:r>
            <a:r>
              <a:rPr lang="en-US">
                <a:solidFill>
                  <a:srgbClr val="FF3300"/>
                </a:solidFill>
                <a:cs typeface="Arial" pitchFamily="34" charset="0"/>
              </a:rPr>
              <a:t>comprehensive</a:t>
            </a:r>
            <a:r>
              <a:rPr lang="en-US">
                <a:cs typeface="Arial" pitchFamily="34" charset="0"/>
              </a:rPr>
              <a:t> line of business security products providing greater protection and control through </a:t>
            </a:r>
            <a:r>
              <a:rPr lang="en-US">
                <a:solidFill>
                  <a:srgbClr val="FF3300"/>
                </a:solidFill>
                <a:cs typeface="Arial" pitchFamily="34" charset="0"/>
              </a:rPr>
              <a:t>integration</a:t>
            </a:r>
            <a:r>
              <a:rPr lang="en-US">
                <a:cs typeface="Arial" pitchFamily="34" charset="0"/>
              </a:rPr>
              <a:t> with your existing IT infrastructure and through </a:t>
            </a:r>
            <a:r>
              <a:rPr lang="en-US">
                <a:solidFill>
                  <a:srgbClr val="FF3300"/>
                </a:solidFill>
                <a:cs typeface="Arial" pitchFamily="34" charset="0"/>
              </a:rPr>
              <a:t>simplified</a:t>
            </a:r>
            <a:r>
              <a:rPr lang="en-US">
                <a:cs typeface="Arial" pitchFamily="34" charset="0"/>
              </a:rPr>
              <a:t> deployment, management, and analysis.</a:t>
            </a:r>
            <a:endParaRPr lang="en-US" u="sng">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wipe(down)">
                                      <p:cBhvr>
                                        <p:cTn id="7" dur="500"/>
                                        <p:tgtEl>
                                          <p:spTgt spid="8199"/>
                                        </p:tgtEl>
                                      </p:cBhvr>
                                    </p:animEffect>
                                  </p:childTnLst>
                                </p:cTn>
                              </p:par>
                              <p:par>
                                <p:cTn id="8" presetID="22" presetClass="entr" presetSubtype="4" fill="hold" nodeType="withEffect">
                                  <p:stCondLst>
                                    <p:cond delay="0"/>
                                  </p:stCondLst>
                                  <p:childTnLst>
                                    <p:set>
                                      <p:cBhvr>
                                        <p:cTn id="9" dur="1" fill="hold">
                                          <p:stCondLst>
                                            <p:cond delay="0"/>
                                          </p:stCondLst>
                                        </p:cTn>
                                        <p:tgtEl>
                                          <p:spTgt spid="90139"/>
                                        </p:tgtEl>
                                        <p:attrNameLst>
                                          <p:attrName>style.visibility</p:attrName>
                                        </p:attrNameLst>
                                      </p:cBhvr>
                                      <p:to>
                                        <p:strVal val="visible"/>
                                      </p:to>
                                    </p:set>
                                    <p:animEffect transition="in" filter="wipe(down)">
                                      <p:cBhvr>
                                        <p:cTn id="10" dur="500"/>
                                        <p:tgtEl>
                                          <p:spTgt spid="90139"/>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slide(fromLeft)">
                                      <p:cBhvr>
                                        <p:cTn id="14" dur="500"/>
                                        <p:tgtEl>
                                          <p:spTgt spid="3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fld id="{D230761B-F081-4207-97EF-D40770220A07}" type="slidenum">
              <a:rPr lang="en-US"/>
              <a:pPr/>
              <a:t>7</a:t>
            </a:fld>
            <a:endParaRPr lang="en-US"/>
          </a:p>
        </p:txBody>
      </p:sp>
      <p:sp>
        <p:nvSpPr>
          <p:cNvPr id="1568770" name="Rectangle 2"/>
          <p:cNvSpPr>
            <a:spLocks noGrp="1" noChangeArrowheads="1"/>
          </p:cNvSpPr>
          <p:nvPr>
            <p:ph type="title"/>
          </p:nvPr>
        </p:nvSpPr>
        <p:spPr>
          <a:xfrm>
            <a:off x="533400" y="381000"/>
            <a:ext cx="8229600" cy="1255713"/>
          </a:xfrm>
        </p:spPr>
        <p:txBody>
          <a:bodyPr>
            <a:normAutofit fontScale="90000"/>
          </a:bodyPr>
          <a:lstStyle/>
          <a:p>
            <a:pPr>
              <a:defRPr/>
            </a:pPr>
            <a:r>
              <a:rPr lang="en-US" sz="2800" dirty="0"/>
              <a:t>Microsoft Forefront Security for </a:t>
            </a:r>
            <a:r>
              <a:rPr lang="en-US" sz="2800" dirty="0" smtClean="0"/>
              <a:t>Exchange, Sharepoint and Office Communications Server </a:t>
            </a:r>
            <a:r>
              <a:rPr lang="en-US" sz="3200" dirty="0" smtClean="0"/>
              <a:t/>
            </a:r>
            <a:br>
              <a:rPr lang="en-US" sz="3200" dirty="0" smtClean="0"/>
            </a:br>
            <a:r>
              <a:rPr lang="en-US" sz="2800" dirty="0" smtClean="0">
                <a:solidFill>
                  <a:srgbClr val="00FF00"/>
                </a:solidFill>
              </a:rPr>
              <a:t>General </a:t>
            </a:r>
            <a:r>
              <a:rPr lang="en-US" sz="2800" dirty="0">
                <a:solidFill>
                  <a:srgbClr val="00FF00"/>
                </a:solidFill>
              </a:rPr>
              <a:t>information</a:t>
            </a:r>
          </a:p>
        </p:txBody>
      </p:sp>
      <p:sp>
        <p:nvSpPr>
          <p:cNvPr id="1568771" name="Rectangle 3"/>
          <p:cNvSpPr>
            <a:spLocks noGrp="1" noChangeArrowheads="1"/>
          </p:cNvSpPr>
          <p:nvPr>
            <p:ph type="body" idx="1"/>
          </p:nvPr>
        </p:nvSpPr>
        <p:spPr>
          <a:xfrm>
            <a:off x="223838" y="1835150"/>
            <a:ext cx="8756650" cy="4302125"/>
          </a:xfrm>
        </p:spPr>
        <p:txBody>
          <a:bodyPr>
            <a:normAutofit/>
          </a:bodyPr>
          <a:lstStyle/>
          <a:p>
            <a:pPr>
              <a:spcBef>
                <a:spcPct val="15000"/>
              </a:spcBef>
              <a:defRPr/>
            </a:pPr>
            <a:r>
              <a:rPr lang="en-US" sz="2400" dirty="0"/>
              <a:t>Forefront provides </a:t>
            </a:r>
            <a:r>
              <a:rPr lang="en-US" sz="2400" dirty="0" smtClean="0"/>
              <a:t>eight </a:t>
            </a:r>
            <a:r>
              <a:rPr lang="en-US" sz="2400" dirty="0"/>
              <a:t>antivirus engines</a:t>
            </a:r>
          </a:p>
          <a:p>
            <a:pPr>
              <a:spcBef>
                <a:spcPct val="15000"/>
              </a:spcBef>
              <a:defRPr/>
            </a:pPr>
            <a:r>
              <a:rPr lang="en-US" sz="2400" dirty="0"/>
              <a:t>Users can select five at a time from this list: </a:t>
            </a:r>
          </a:p>
          <a:p>
            <a:pPr lvl="1">
              <a:spcBef>
                <a:spcPct val="15000"/>
              </a:spcBef>
              <a:defRPr/>
            </a:pPr>
            <a:r>
              <a:rPr lang="en-US" sz="2400" dirty="0"/>
              <a:t>Microsoft antivirus </a:t>
            </a:r>
          </a:p>
          <a:p>
            <a:pPr lvl="1">
              <a:spcBef>
                <a:spcPct val="15000"/>
              </a:spcBef>
              <a:defRPr/>
            </a:pPr>
            <a:r>
              <a:rPr lang="en-US" sz="2400" dirty="0" err="1"/>
              <a:t>Ahn</a:t>
            </a:r>
            <a:r>
              <a:rPr lang="en-US" sz="2400" dirty="0"/>
              <a:t> Labs</a:t>
            </a:r>
          </a:p>
          <a:p>
            <a:pPr lvl="1">
              <a:spcBef>
                <a:spcPct val="15000"/>
              </a:spcBef>
              <a:defRPr/>
            </a:pPr>
            <a:r>
              <a:rPr lang="en-US" sz="2400" dirty="0" err="1"/>
              <a:t>Authentium</a:t>
            </a:r>
            <a:endParaRPr lang="en-US" sz="2400" dirty="0"/>
          </a:p>
          <a:p>
            <a:pPr lvl="1">
              <a:spcBef>
                <a:spcPct val="15000"/>
              </a:spcBef>
              <a:defRPr/>
            </a:pPr>
            <a:r>
              <a:rPr lang="en-US" sz="2400" dirty="0"/>
              <a:t>CA </a:t>
            </a:r>
            <a:r>
              <a:rPr lang="en-US" sz="2400" dirty="0" err="1" smtClean="0"/>
              <a:t>InoculateIT</a:t>
            </a:r>
            <a:r>
              <a:rPr lang="en-US" sz="2400" dirty="0" smtClean="0"/>
              <a:t>/Vet</a:t>
            </a:r>
            <a:endParaRPr lang="en-US" sz="2400" dirty="0"/>
          </a:p>
          <a:p>
            <a:pPr lvl="1">
              <a:spcBef>
                <a:spcPct val="15000"/>
              </a:spcBef>
              <a:defRPr/>
            </a:pPr>
            <a:r>
              <a:rPr lang="en-US" sz="2400" dirty="0"/>
              <a:t>Norman Data Defense</a:t>
            </a:r>
          </a:p>
          <a:p>
            <a:pPr lvl="1">
              <a:spcBef>
                <a:spcPct val="15000"/>
              </a:spcBef>
              <a:defRPr/>
            </a:pPr>
            <a:r>
              <a:rPr lang="en-US" sz="2400" dirty="0"/>
              <a:t>Kaspersky Labs</a:t>
            </a:r>
          </a:p>
          <a:p>
            <a:pPr lvl="1">
              <a:spcBef>
                <a:spcPct val="15000"/>
              </a:spcBef>
              <a:defRPr/>
            </a:pPr>
            <a:r>
              <a:rPr lang="en-US" sz="2400" dirty="0" err="1"/>
              <a:t>Sophos</a:t>
            </a:r>
            <a:endParaRPr lang="en-US" sz="2400" dirty="0"/>
          </a:p>
          <a:p>
            <a:pPr lvl="1">
              <a:spcBef>
                <a:spcPct val="15000"/>
              </a:spcBef>
              <a:defRPr/>
            </a:pPr>
            <a:r>
              <a:rPr lang="en-US" sz="2400" dirty="0"/>
              <a:t>Virus Busters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381000" y="228600"/>
            <a:ext cx="8393113" cy="646113"/>
          </a:xfrm>
        </p:spPr>
        <p:txBody>
          <a:bodyPr>
            <a:normAutofit fontScale="90000"/>
          </a:bodyPr>
          <a:lstStyle/>
          <a:p>
            <a:pPr eaLnBrk="1" hangingPunct="1">
              <a:defRPr/>
            </a:pPr>
            <a:r>
              <a:rPr lang="en-US" sz="4000" dirty="0" smtClean="0"/>
              <a:t>The Multiple Engine Advantage</a:t>
            </a:r>
          </a:p>
        </p:txBody>
      </p:sp>
      <p:sp>
        <p:nvSpPr>
          <p:cNvPr id="137219" name="Rectangle 3"/>
          <p:cNvSpPr>
            <a:spLocks noGrp="1" noChangeArrowheads="1"/>
          </p:cNvSpPr>
          <p:nvPr>
            <p:ph type="body" idx="1"/>
          </p:nvPr>
        </p:nvSpPr>
        <p:spPr>
          <a:xfrm>
            <a:off x="533400" y="1371600"/>
            <a:ext cx="2717800" cy="3517900"/>
          </a:xfrm>
        </p:spPr>
        <p:txBody>
          <a:bodyPr/>
          <a:lstStyle/>
          <a:p>
            <a:pPr marL="228600" indent="-228600" eaLnBrk="1" hangingPunct="1">
              <a:defRPr/>
            </a:pPr>
            <a:r>
              <a:rPr lang="en-US" sz="2000" smtClean="0"/>
              <a:t>Rapid response to new threats</a:t>
            </a:r>
          </a:p>
          <a:p>
            <a:pPr marL="228600" indent="-228600" eaLnBrk="1" hangingPunct="1">
              <a:defRPr/>
            </a:pPr>
            <a:endParaRPr lang="en-US" sz="2000" smtClean="0"/>
          </a:p>
          <a:p>
            <a:pPr marL="228600" indent="-228600" eaLnBrk="1" hangingPunct="1">
              <a:defRPr/>
            </a:pPr>
            <a:r>
              <a:rPr lang="en-US" sz="2000" smtClean="0"/>
              <a:t>Diversity of anti-virus engines and heuristics</a:t>
            </a:r>
          </a:p>
          <a:p>
            <a:pPr marL="228600" indent="-228600" eaLnBrk="1" hangingPunct="1">
              <a:defRPr/>
            </a:pPr>
            <a:endParaRPr lang="en-US" sz="2000" smtClean="0"/>
          </a:p>
          <a:p>
            <a:pPr marL="228600" indent="-228600" eaLnBrk="1" hangingPunct="1">
              <a:defRPr/>
            </a:pPr>
            <a:r>
              <a:rPr lang="en-US" sz="2000" smtClean="0"/>
              <a:t>Fail-safe protection through redundancy   </a:t>
            </a:r>
          </a:p>
        </p:txBody>
      </p:sp>
      <p:pic>
        <p:nvPicPr>
          <p:cNvPr id="14340" name="Picture 2"/>
          <p:cNvPicPr>
            <a:picLocks noChangeAspect="1" noChangeArrowheads="1"/>
          </p:cNvPicPr>
          <p:nvPr/>
        </p:nvPicPr>
        <p:blipFill>
          <a:blip r:embed="rId3"/>
          <a:srcRect t="16037"/>
          <a:stretch>
            <a:fillRect/>
          </a:stretch>
        </p:blipFill>
        <p:spPr bwMode="auto">
          <a:xfrm>
            <a:off x="3363913" y="2058988"/>
            <a:ext cx="5518150" cy="3390900"/>
          </a:xfrm>
          <a:prstGeom prst="rect">
            <a:avLst/>
          </a:prstGeom>
          <a:noFill/>
          <a:ln w="9525">
            <a:solidFill>
              <a:srgbClr val="000000">
                <a:alpha val="50195"/>
              </a:srgbClr>
            </a:solidFill>
            <a:miter lim="800000"/>
            <a:headEnd/>
            <a:tailEnd/>
          </a:ln>
        </p:spPr>
      </p:pic>
      <p:pic>
        <p:nvPicPr>
          <p:cNvPr id="14341" name="Picture 5" descr="clear shadow edge"/>
          <p:cNvPicPr>
            <a:picLocks noChangeAspect="1" noChangeArrowheads="1"/>
          </p:cNvPicPr>
          <p:nvPr/>
        </p:nvPicPr>
        <p:blipFill>
          <a:blip r:embed="rId4"/>
          <a:srcRect/>
          <a:stretch>
            <a:fillRect/>
          </a:stretch>
        </p:blipFill>
        <p:spPr bwMode="auto">
          <a:xfrm>
            <a:off x="3348038" y="5440363"/>
            <a:ext cx="5546725" cy="130175"/>
          </a:xfrm>
          <a:prstGeom prst="rect">
            <a:avLst/>
          </a:prstGeom>
          <a:noFill/>
          <a:ln w="9525">
            <a:noFill/>
            <a:miter lim="800000"/>
            <a:headEnd/>
            <a:tailEnd/>
          </a:ln>
        </p:spPr>
      </p:pic>
      <p:sp>
        <p:nvSpPr>
          <p:cNvPr id="14342" name="Rectangle 6"/>
          <p:cNvSpPr>
            <a:spLocks noChangeArrowheads="1"/>
          </p:cNvSpPr>
          <p:nvPr/>
        </p:nvSpPr>
        <p:spPr bwMode="auto">
          <a:xfrm>
            <a:off x="3556000" y="1371600"/>
            <a:ext cx="4813300" cy="393700"/>
          </a:xfrm>
          <a:prstGeom prst="rect">
            <a:avLst/>
          </a:prstGeom>
          <a:noFill/>
          <a:ln w="9525">
            <a:noFill/>
            <a:miter lim="800000"/>
            <a:headEnd/>
            <a:tailEnd/>
          </a:ln>
        </p:spPr>
        <p:txBody>
          <a:bodyPr/>
          <a:lstStyle/>
          <a:p>
            <a:pPr eaLnBrk="1" hangingPunct="1">
              <a:spcBef>
                <a:spcPct val="20000"/>
              </a:spcBef>
              <a:buClr>
                <a:srgbClr val="FD4703"/>
              </a:buClr>
              <a:buFont typeface="Wingdings" pitchFamily="2" charset="2"/>
              <a:buNone/>
            </a:pPr>
            <a:r>
              <a:rPr lang="en-US" sz="2000"/>
              <a:t>Recent AV-Test.org results</a:t>
            </a:r>
            <a:br>
              <a:rPr lang="en-US" sz="2000"/>
            </a:br>
            <a:r>
              <a:rPr lang="en-US" sz="1600">
                <a:solidFill>
                  <a:srgbClr val="FF3300"/>
                </a:solidFill>
              </a:rPr>
              <a:t>Forefront engine sets and other vendors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4" descr="row-clear-fade-warm"/>
          <p:cNvPicPr>
            <a:picLocks noChangeAspect="1" noChangeArrowheads="1"/>
          </p:cNvPicPr>
          <p:nvPr/>
        </p:nvPicPr>
        <p:blipFill>
          <a:blip r:embed="rId3"/>
          <a:srcRect/>
          <a:stretch>
            <a:fillRect/>
          </a:stretch>
        </p:blipFill>
        <p:spPr bwMode="auto">
          <a:xfrm>
            <a:off x="304800" y="2382838"/>
            <a:ext cx="9220200" cy="1371600"/>
          </a:xfrm>
          <a:prstGeom prst="rect">
            <a:avLst/>
          </a:prstGeom>
          <a:noFill/>
          <a:ln w="9525">
            <a:noFill/>
            <a:miter lim="800000"/>
            <a:headEnd/>
            <a:tailEnd/>
          </a:ln>
        </p:spPr>
      </p:pic>
      <p:pic>
        <p:nvPicPr>
          <p:cNvPr id="17411" name="Picture 43" descr="row-clear-fade-warm"/>
          <p:cNvPicPr>
            <a:picLocks noChangeAspect="1" noChangeArrowheads="1"/>
          </p:cNvPicPr>
          <p:nvPr/>
        </p:nvPicPr>
        <p:blipFill>
          <a:blip r:embed="rId3"/>
          <a:srcRect/>
          <a:stretch>
            <a:fillRect/>
          </a:stretch>
        </p:blipFill>
        <p:spPr bwMode="auto">
          <a:xfrm>
            <a:off x="304800" y="3649663"/>
            <a:ext cx="9220200" cy="1371600"/>
          </a:xfrm>
          <a:prstGeom prst="rect">
            <a:avLst/>
          </a:prstGeom>
          <a:noFill/>
          <a:ln w="9525">
            <a:noFill/>
            <a:miter lim="800000"/>
            <a:headEnd/>
            <a:tailEnd/>
          </a:ln>
        </p:spPr>
      </p:pic>
      <p:pic>
        <p:nvPicPr>
          <p:cNvPr id="17412" name="Picture 44" descr="row-clear-fade-warm"/>
          <p:cNvPicPr>
            <a:picLocks noChangeAspect="1" noChangeArrowheads="1"/>
          </p:cNvPicPr>
          <p:nvPr/>
        </p:nvPicPr>
        <p:blipFill>
          <a:blip r:embed="rId3"/>
          <a:srcRect/>
          <a:stretch>
            <a:fillRect/>
          </a:stretch>
        </p:blipFill>
        <p:spPr bwMode="auto">
          <a:xfrm>
            <a:off x="304800" y="4916488"/>
            <a:ext cx="9220200" cy="1371600"/>
          </a:xfrm>
          <a:prstGeom prst="rect">
            <a:avLst/>
          </a:prstGeom>
          <a:noFill/>
          <a:ln w="9525">
            <a:noFill/>
            <a:miter lim="800000"/>
            <a:headEnd/>
            <a:tailEnd/>
          </a:ln>
        </p:spPr>
      </p:pic>
      <p:sp>
        <p:nvSpPr>
          <p:cNvPr id="776198" name="Rectangle 6"/>
          <p:cNvSpPr>
            <a:spLocks noChangeArrowheads="1"/>
          </p:cNvSpPr>
          <p:nvPr/>
        </p:nvSpPr>
        <p:spPr bwMode="auto">
          <a:xfrm>
            <a:off x="381000" y="223838"/>
            <a:ext cx="7723188" cy="403225"/>
          </a:xfrm>
          <a:prstGeom prst="rect">
            <a:avLst/>
          </a:prstGeom>
          <a:noFill/>
          <a:ln w="9525" algn="ctr">
            <a:noFill/>
            <a:miter lim="800000"/>
            <a:headEnd/>
            <a:tailEnd/>
          </a:ln>
          <a:effectLst>
            <a:outerShdw dist="17961" dir="2700000" algn="ctr" rotWithShape="0">
              <a:srgbClr val="A50021">
                <a:alpha val="6000"/>
              </a:srgbClr>
            </a:outerShdw>
          </a:effectLst>
        </p:spPr>
        <p:txBody>
          <a:bodyPr>
            <a:spAutoFit/>
          </a:bodyPr>
          <a:lstStyle/>
          <a:p>
            <a:pPr algn="ctr" eaLnBrk="1" hangingPunct="1">
              <a:lnSpc>
                <a:spcPct val="85000"/>
              </a:lnSpc>
              <a:spcBef>
                <a:spcPct val="20000"/>
              </a:spcBef>
              <a:buClr>
                <a:srgbClr val="FFCC00"/>
              </a:buClr>
              <a:buFontTx/>
              <a:buChar char="•"/>
              <a:defRPr/>
            </a:pPr>
            <a:endParaRPr lang="en-CA" b="1">
              <a:effectLst>
                <a:outerShdw blurRad="38100" dist="38100" dir="2700000" algn="tl">
                  <a:srgbClr val="C0C0C0"/>
                </a:outerShdw>
              </a:effectLst>
            </a:endParaRPr>
          </a:p>
        </p:txBody>
      </p:sp>
      <p:sp>
        <p:nvSpPr>
          <p:cNvPr id="17414" name="Rectangle 9"/>
          <p:cNvSpPr>
            <a:spLocks noChangeArrowheads="1"/>
          </p:cNvSpPr>
          <p:nvPr/>
        </p:nvSpPr>
        <p:spPr bwMode="auto">
          <a:xfrm>
            <a:off x="401638" y="1270000"/>
            <a:ext cx="8410575" cy="1038169"/>
          </a:xfrm>
          <a:prstGeom prst="rect">
            <a:avLst/>
          </a:prstGeom>
          <a:noFill/>
          <a:ln w="12700" algn="ctr">
            <a:noFill/>
            <a:miter lim="800000"/>
            <a:headEnd/>
            <a:tailEnd/>
          </a:ln>
        </p:spPr>
        <p:txBody>
          <a:bodyPr>
            <a:spAutoFit/>
          </a:bodyPr>
          <a:lstStyle/>
          <a:p>
            <a:pPr eaLnBrk="1" hangingPunct="1">
              <a:lnSpc>
                <a:spcPct val="85000"/>
              </a:lnSpc>
              <a:spcBef>
                <a:spcPct val="20000"/>
              </a:spcBef>
              <a:buClr>
                <a:srgbClr val="FFCC00"/>
              </a:buClr>
            </a:pPr>
            <a:r>
              <a:rPr lang="en-US" dirty="0" smtClean="0"/>
              <a:t>Microsoft</a:t>
            </a:r>
            <a:r>
              <a:rPr lang="en-US" sz="900" dirty="0" smtClean="0">
                <a:cs typeface="Arial" pitchFamily="34" charset="0"/>
              </a:rPr>
              <a:t>  </a:t>
            </a:r>
            <a:r>
              <a:rPr lang="en-US" dirty="0" smtClean="0"/>
              <a:t>Forefront</a:t>
            </a:r>
            <a:r>
              <a:rPr lang="en-US" sz="900" dirty="0">
                <a:cs typeface="Arial" pitchFamily="34" charset="0"/>
              </a:rPr>
              <a:t>™</a:t>
            </a:r>
            <a:r>
              <a:rPr lang="en-US" sz="900" dirty="0"/>
              <a:t> </a:t>
            </a:r>
            <a:r>
              <a:rPr lang="en-US" dirty="0"/>
              <a:t>Security for Exchange Server includes multiple scan engines from industry-leading security firms, integrated in a single solution to help businesses protect their Exchange messaging environments from viruses, worms, and spam. </a:t>
            </a:r>
          </a:p>
        </p:txBody>
      </p:sp>
      <p:sp>
        <p:nvSpPr>
          <p:cNvPr id="776202" name="Rectangle 10"/>
          <p:cNvSpPr>
            <a:spLocks noGrp="1" noChangeArrowheads="1"/>
          </p:cNvSpPr>
          <p:nvPr>
            <p:ph type="title" idx="4294967295"/>
          </p:nvPr>
        </p:nvSpPr>
        <p:spPr>
          <a:xfrm>
            <a:off x="5410200" y="609600"/>
            <a:ext cx="3357563" cy="381000"/>
          </a:xfrm>
        </p:spPr>
        <p:txBody>
          <a:bodyPr/>
          <a:lstStyle/>
          <a:p>
            <a:pPr>
              <a:defRPr/>
            </a:pPr>
            <a:r>
              <a:rPr lang="en-US" sz="1900" i="1" dirty="0">
                <a:solidFill>
                  <a:schemeClr val="tx1"/>
                </a:solidFill>
              </a:rPr>
              <a:t>Secure Messaging</a:t>
            </a:r>
          </a:p>
        </p:txBody>
      </p:sp>
      <p:sp>
        <p:nvSpPr>
          <p:cNvPr id="17416" name="Rectangle 9"/>
          <p:cNvSpPr>
            <a:spLocks noChangeArrowheads="1"/>
          </p:cNvSpPr>
          <p:nvPr/>
        </p:nvSpPr>
        <p:spPr bwMode="auto">
          <a:xfrm>
            <a:off x="3124200" y="2584450"/>
            <a:ext cx="5805488" cy="1027113"/>
          </a:xfrm>
          <a:prstGeom prst="rect">
            <a:avLst/>
          </a:prstGeom>
          <a:noFill/>
          <a:ln w="12700" algn="ctr">
            <a:noFill/>
            <a:miter lim="800000"/>
            <a:headEnd/>
            <a:tailEnd/>
          </a:ln>
        </p:spPr>
        <p:txBody>
          <a:bodyPr>
            <a:spAutoFit/>
          </a:bodyPr>
          <a:lstStyle/>
          <a:p>
            <a:pPr marL="234950" indent="-234950">
              <a:spcBef>
                <a:spcPct val="20000"/>
              </a:spcBef>
              <a:buClr>
                <a:srgbClr val="FD4703"/>
              </a:buClr>
              <a:buFont typeface="Wingdings" pitchFamily="2" charset="2"/>
              <a:buChar char="§"/>
            </a:pPr>
            <a:r>
              <a:rPr lang="en-US"/>
              <a:t>Ships with &amp; manages multiple antivirus engines</a:t>
            </a:r>
          </a:p>
          <a:p>
            <a:pPr marL="234950" indent="-234950">
              <a:spcBef>
                <a:spcPct val="20000"/>
              </a:spcBef>
              <a:buClr>
                <a:srgbClr val="FD4703"/>
              </a:buClr>
              <a:buFont typeface="Wingdings" pitchFamily="2" charset="2"/>
              <a:buChar char="§"/>
            </a:pPr>
            <a:r>
              <a:rPr lang="en-US"/>
              <a:t>Multi-layered protection in Exchange 2007*</a:t>
            </a:r>
          </a:p>
          <a:p>
            <a:pPr marL="234950" indent="-234950">
              <a:spcBef>
                <a:spcPct val="20000"/>
              </a:spcBef>
              <a:buClr>
                <a:srgbClr val="FD4703"/>
              </a:buClr>
              <a:buFont typeface="Wingdings" pitchFamily="2" charset="2"/>
              <a:buChar char="§"/>
            </a:pPr>
            <a:r>
              <a:rPr lang="en-US"/>
              <a:t>File Filtering and premium anti-spam protection</a:t>
            </a:r>
          </a:p>
        </p:txBody>
      </p:sp>
      <p:sp>
        <p:nvSpPr>
          <p:cNvPr id="17417" name="Rectangle 9"/>
          <p:cNvSpPr>
            <a:spLocks noChangeArrowheads="1"/>
          </p:cNvSpPr>
          <p:nvPr/>
        </p:nvSpPr>
        <p:spPr bwMode="auto">
          <a:xfrm>
            <a:off x="3124200" y="3889375"/>
            <a:ext cx="5867400" cy="1027113"/>
          </a:xfrm>
          <a:prstGeom prst="rect">
            <a:avLst/>
          </a:prstGeom>
          <a:noFill/>
          <a:ln w="12700" algn="ctr">
            <a:noFill/>
            <a:miter lim="800000"/>
            <a:headEnd/>
            <a:tailEnd/>
          </a:ln>
        </p:spPr>
        <p:txBody>
          <a:bodyPr>
            <a:spAutoFit/>
          </a:bodyPr>
          <a:lstStyle/>
          <a:p>
            <a:pPr marL="234950" indent="-234950">
              <a:spcBef>
                <a:spcPct val="20000"/>
              </a:spcBef>
              <a:buClr>
                <a:srgbClr val="FD4703"/>
              </a:buClr>
              <a:buFont typeface="Wingdings" pitchFamily="2" charset="2"/>
              <a:buChar char="§"/>
            </a:pPr>
            <a:r>
              <a:rPr lang="en-US"/>
              <a:t>Deep integration with Exchange Server</a:t>
            </a:r>
          </a:p>
          <a:p>
            <a:pPr marL="234950" indent="-234950">
              <a:spcBef>
                <a:spcPct val="20000"/>
              </a:spcBef>
              <a:buClr>
                <a:srgbClr val="FD4703"/>
              </a:buClr>
              <a:buFont typeface="Wingdings" pitchFamily="2" charset="2"/>
              <a:buChar char="§"/>
            </a:pPr>
            <a:r>
              <a:rPr lang="en-US"/>
              <a:t>Scanning innovations &amp; performance controls</a:t>
            </a:r>
          </a:p>
          <a:p>
            <a:pPr marL="234950" indent="-234950">
              <a:spcBef>
                <a:spcPct val="20000"/>
              </a:spcBef>
              <a:buClr>
                <a:srgbClr val="FD4703"/>
              </a:buClr>
              <a:buFont typeface="Wingdings" pitchFamily="2" charset="2"/>
              <a:buChar char="§"/>
            </a:pPr>
            <a:r>
              <a:rPr lang="en-US"/>
              <a:t>Maintains uptime and optimizes performance</a:t>
            </a:r>
          </a:p>
        </p:txBody>
      </p:sp>
      <p:sp>
        <p:nvSpPr>
          <p:cNvPr id="17418" name="Rectangle 9"/>
          <p:cNvSpPr>
            <a:spLocks noChangeArrowheads="1"/>
          </p:cNvSpPr>
          <p:nvPr/>
        </p:nvSpPr>
        <p:spPr bwMode="auto">
          <a:xfrm>
            <a:off x="3124200" y="5100638"/>
            <a:ext cx="5767388" cy="1027112"/>
          </a:xfrm>
          <a:prstGeom prst="rect">
            <a:avLst/>
          </a:prstGeom>
          <a:noFill/>
          <a:ln w="12700" algn="ctr">
            <a:noFill/>
            <a:miter lim="800000"/>
            <a:headEnd/>
            <a:tailEnd/>
          </a:ln>
        </p:spPr>
        <p:txBody>
          <a:bodyPr>
            <a:spAutoFit/>
          </a:bodyPr>
          <a:lstStyle/>
          <a:p>
            <a:pPr marL="234950" indent="-234950">
              <a:spcBef>
                <a:spcPct val="20000"/>
              </a:spcBef>
              <a:buClr>
                <a:srgbClr val="FD4703"/>
              </a:buClr>
              <a:buFont typeface="Wingdings" pitchFamily="2" charset="2"/>
              <a:buChar char="§"/>
            </a:pPr>
            <a:r>
              <a:rPr lang="en-US"/>
              <a:t>Easily manage configuration and operation</a:t>
            </a:r>
          </a:p>
          <a:p>
            <a:pPr marL="234950" indent="-234950">
              <a:spcBef>
                <a:spcPct val="20000"/>
              </a:spcBef>
              <a:buClr>
                <a:srgbClr val="FD4703"/>
              </a:buClr>
              <a:buFont typeface="Wingdings" pitchFamily="2" charset="2"/>
              <a:buChar char="§"/>
            </a:pPr>
            <a:r>
              <a:rPr lang="en-US"/>
              <a:t>Automated signature updates</a:t>
            </a:r>
          </a:p>
          <a:p>
            <a:pPr marL="234950" indent="-234950">
              <a:spcBef>
                <a:spcPct val="20000"/>
              </a:spcBef>
              <a:buClr>
                <a:srgbClr val="FD4703"/>
              </a:buClr>
              <a:buFont typeface="Wingdings" pitchFamily="2" charset="2"/>
              <a:buChar char="§"/>
            </a:pPr>
            <a:r>
              <a:rPr lang="en-US"/>
              <a:t>Reporting, Notifications and Alerts</a:t>
            </a:r>
          </a:p>
        </p:txBody>
      </p:sp>
      <p:pic>
        <p:nvPicPr>
          <p:cNvPr id="17419" name="Picture 23" descr="Forefront-exchange_bL"/>
          <p:cNvPicPr>
            <a:picLocks noChangeAspect="1" noChangeArrowheads="1"/>
          </p:cNvPicPr>
          <p:nvPr/>
        </p:nvPicPr>
        <p:blipFill>
          <a:blip r:embed="rId4"/>
          <a:srcRect/>
          <a:stretch>
            <a:fillRect/>
          </a:stretch>
        </p:blipFill>
        <p:spPr bwMode="auto">
          <a:xfrm>
            <a:off x="479425" y="120650"/>
            <a:ext cx="3733800" cy="887413"/>
          </a:xfrm>
          <a:prstGeom prst="rect">
            <a:avLst/>
          </a:prstGeom>
          <a:noFill/>
          <a:ln w="9525">
            <a:noFill/>
            <a:miter lim="800000"/>
            <a:headEnd/>
            <a:tailEnd/>
          </a:ln>
        </p:spPr>
      </p:pic>
      <p:pic>
        <p:nvPicPr>
          <p:cNvPr id="17420" name="Picture 45" descr="rectangle-sm-blue-dk"/>
          <p:cNvPicPr>
            <a:picLocks noChangeAspect="1" noChangeArrowheads="1"/>
          </p:cNvPicPr>
          <p:nvPr/>
        </p:nvPicPr>
        <p:blipFill>
          <a:blip r:embed="rId5">
            <a:lum bright="-24000"/>
          </a:blip>
          <a:srcRect/>
          <a:stretch>
            <a:fillRect/>
          </a:stretch>
        </p:blipFill>
        <p:spPr bwMode="auto">
          <a:xfrm>
            <a:off x="290513" y="2414588"/>
            <a:ext cx="2884487" cy="1335087"/>
          </a:xfrm>
          <a:prstGeom prst="rect">
            <a:avLst/>
          </a:prstGeom>
          <a:noFill/>
          <a:ln w="9525">
            <a:noFill/>
            <a:miter lim="800000"/>
            <a:headEnd/>
            <a:tailEnd/>
          </a:ln>
        </p:spPr>
      </p:pic>
      <p:pic>
        <p:nvPicPr>
          <p:cNvPr id="17421" name="Picture 46" descr="rectangle-sm-green-dk"/>
          <p:cNvPicPr>
            <a:picLocks noChangeAspect="1" noChangeArrowheads="1"/>
          </p:cNvPicPr>
          <p:nvPr/>
        </p:nvPicPr>
        <p:blipFill>
          <a:blip r:embed="rId6">
            <a:lum bright="-24000"/>
          </a:blip>
          <a:srcRect/>
          <a:stretch>
            <a:fillRect/>
          </a:stretch>
        </p:blipFill>
        <p:spPr bwMode="auto">
          <a:xfrm>
            <a:off x="290513" y="4930775"/>
            <a:ext cx="2884487" cy="1335088"/>
          </a:xfrm>
          <a:prstGeom prst="rect">
            <a:avLst/>
          </a:prstGeom>
          <a:noFill/>
          <a:ln w="9525">
            <a:noFill/>
            <a:miter lim="800000"/>
            <a:headEnd/>
            <a:tailEnd/>
          </a:ln>
        </p:spPr>
      </p:pic>
      <p:pic>
        <p:nvPicPr>
          <p:cNvPr id="17422" name="Picture 47" descr="rectangle-sm-red"/>
          <p:cNvPicPr>
            <a:picLocks noChangeAspect="1" noChangeArrowheads="1"/>
          </p:cNvPicPr>
          <p:nvPr/>
        </p:nvPicPr>
        <p:blipFill>
          <a:blip r:embed="rId7">
            <a:lum bright="-24000"/>
          </a:blip>
          <a:srcRect/>
          <a:stretch>
            <a:fillRect/>
          </a:stretch>
        </p:blipFill>
        <p:spPr bwMode="auto">
          <a:xfrm>
            <a:off x="290513" y="3643313"/>
            <a:ext cx="2884487" cy="1335087"/>
          </a:xfrm>
          <a:prstGeom prst="rect">
            <a:avLst/>
          </a:prstGeom>
          <a:noFill/>
          <a:ln w="9525">
            <a:noFill/>
            <a:miter lim="800000"/>
            <a:headEnd/>
            <a:tailEnd/>
          </a:ln>
        </p:spPr>
      </p:pic>
      <p:sp>
        <p:nvSpPr>
          <p:cNvPr id="17423" name="Text Box 12"/>
          <p:cNvSpPr txBox="1">
            <a:spLocks noChangeArrowheads="1"/>
          </p:cNvSpPr>
          <p:nvPr/>
        </p:nvSpPr>
        <p:spPr bwMode="auto">
          <a:xfrm>
            <a:off x="669925" y="2786063"/>
            <a:ext cx="1976438" cy="635000"/>
          </a:xfrm>
          <a:prstGeom prst="rect">
            <a:avLst/>
          </a:prstGeom>
          <a:noFill/>
          <a:ln w="9525" algn="ctr">
            <a:noFill/>
            <a:miter lim="800000"/>
            <a:headEnd/>
            <a:tailEnd/>
          </a:ln>
        </p:spPr>
        <p:txBody>
          <a:bodyPr lIns="0" tIns="0" rIns="0" bIns="0" anchor="ctr">
            <a:spAutoFit/>
          </a:bodyPr>
          <a:lstStyle/>
          <a:p>
            <a:pPr algn="ctr" eaLnBrk="1" hangingPunct="1">
              <a:lnSpc>
                <a:spcPct val="85000"/>
              </a:lnSpc>
              <a:spcBef>
                <a:spcPct val="20000"/>
              </a:spcBef>
              <a:buClr>
                <a:srgbClr val="FFCC00"/>
              </a:buClr>
            </a:pPr>
            <a:r>
              <a:rPr lang="en-US" sz="2200">
                <a:solidFill>
                  <a:srgbClr val="FFFFFF"/>
                </a:solidFill>
              </a:rPr>
              <a:t>Comprehensive</a:t>
            </a:r>
          </a:p>
          <a:p>
            <a:pPr algn="ctr" eaLnBrk="1" hangingPunct="1">
              <a:lnSpc>
                <a:spcPct val="85000"/>
              </a:lnSpc>
              <a:spcBef>
                <a:spcPct val="20000"/>
              </a:spcBef>
              <a:buClr>
                <a:srgbClr val="FFCC00"/>
              </a:buClr>
            </a:pPr>
            <a:r>
              <a:rPr lang="en-US" sz="2200">
                <a:solidFill>
                  <a:srgbClr val="FFFFFF"/>
                </a:solidFill>
              </a:rPr>
              <a:t> Protection</a:t>
            </a:r>
          </a:p>
        </p:txBody>
      </p:sp>
      <p:sp>
        <p:nvSpPr>
          <p:cNvPr id="17424" name="Text Box 15"/>
          <p:cNvSpPr txBox="1">
            <a:spLocks noChangeArrowheads="1"/>
          </p:cNvSpPr>
          <p:nvPr/>
        </p:nvSpPr>
        <p:spPr bwMode="auto">
          <a:xfrm>
            <a:off x="669925" y="4071938"/>
            <a:ext cx="2016125" cy="635000"/>
          </a:xfrm>
          <a:prstGeom prst="rect">
            <a:avLst/>
          </a:prstGeom>
          <a:noFill/>
          <a:ln w="9525" algn="ctr">
            <a:noFill/>
            <a:miter lim="800000"/>
            <a:headEnd/>
            <a:tailEnd/>
          </a:ln>
        </p:spPr>
        <p:txBody>
          <a:bodyPr lIns="0" tIns="0" rIns="0" bIns="0" anchor="ctr">
            <a:spAutoFit/>
          </a:bodyPr>
          <a:lstStyle/>
          <a:p>
            <a:pPr algn="ctr" eaLnBrk="1" hangingPunct="1">
              <a:lnSpc>
                <a:spcPct val="85000"/>
              </a:lnSpc>
              <a:spcBef>
                <a:spcPct val="20000"/>
              </a:spcBef>
              <a:buClr>
                <a:srgbClr val="FFCC00"/>
              </a:buClr>
            </a:pPr>
            <a:r>
              <a:rPr lang="en-US" sz="2200">
                <a:solidFill>
                  <a:srgbClr val="FFFFFF"/>
                </a:solidFill>
              </a:rPr>
              <a:t>Optimized</a:t>
            </a:r>
          </a:p>
          <a:p>
            <a:pPr algn="ctr" eaLnBrk="1" hangingPunct="1">
              <a:lnSpc>
                <a:spcPct val="85000"/>
              </a:lnSpc>
              <a:spcBef>
                <a:spcPct val="20000"/>
              </a:spcBef>
              <a:buClr>
                <a:srgbClr val="FFCC00"/>
              </a:buClr>
            </a:pPr>
            <a:r>
              <a:rPr lang="en-US" sz="2200">
                <a:solidFill>
                  <a:srgbClr val="FFFFFF"/>
                </a:solidFill>
              </a:rPr>
              <a:t>Performance</a:t>
            </a:r>
          </a:p>
        </p:txBody>
      </p:sp>
      <p:sp>
        <p:nvSpPr>
          <p:cNvPr id="17425" name="Text Box 16"/>
          <p:cNvSpPr txBox="1">
            <a:spLocks noChangeArrowheads="1"/>
          </p:cNvSpPr>
          <p:nvPr/>
        </p:nvSpPr>
        <p:spPr bwMode="auto">
          <a:xfrm>
            <a:off x="669925" y="5359400"/>
            <a:ext cx="1957388" cy="568325"/>
          </a:xfrm>
          <a:prstGeom prst="rect">
            <a:avLst/>
          </a:prstGeom>
          <a:noFill/>
          <a:ln w="9525" algn="ctr">
            <a:noFill/>
            <a:miter lim="800000"/>
            <a:headEnd/>
            <a:tailEnd/>
          </a:ln>
        </p:spPr>
        <p:txBody>
          <a:bodyPr lIns="0" tIns="0" rIns="0" bIns="0" anchor="ctr">
            <a:spAutoFit/>
          </a:bodyPr>
          <a:lstStyle/>
          <a:p>
            <a:pPr algn="ctr" eaLnBrk="1" hangingPunct="1">
              <a:lnSpc>
                <a:spcPct val="85000"/>
              </a:lnSpc>
              <a:spcBef>
                <a:spcPct val="20000"/>
              </a:spcBef>
              <a:buClr>
                <a:srgbClr val="FFCC00"/>
              </a:buClr>
            </a:pPr>
            <a:r>
              <a:rPr lang="en-US" sz="2200">
                <a:solidFill>
                  <a:srgbClr val="FFFFFF"/>
                </a:solidFill>
              </a:rPr>
              <a:t>Simplified Management</a:t>
            </a:r>
          </a:p>
        </p:txBody>
      </p:sp>
      <p:sp>
        <p:nvSpPr>
          <p:cNvPr id="17426" name="Text Box 48"/>
          <p:cNvSpPr txBox="1">
            <a:spLocks noChangeArrowheads="1"/>
          </p:cNvSpPr>
          <p:nvPr/>
        </p:nvSpPr>
        <p:spPr bwMode="auto">
          <a:xfrm>
            <a:off x="1625600" y="6369050"/>
            <a:ext cx="4419600" cy="507831"/>
          </a:xfrm>
          <a:prstGeom prst="rect">
            <a:avLst/>
          </a:prstGeom>
          <a:noFill/>
          <a:ln w="9525">
            <a:noFill/>
            <a:miter lim="800000"/>
            <a:headEnd/>
            <a:tailEnd/>
          </a:ln>
        </p:spPr>
        <p:txBody>
          <a:bodyPr>
            <a:spAutoFit/>
          </a:bodyPr>
          <a:lstStyle/>
          <a:p>
            <a:pPr>
              <a:spcBef>
                <a:spcPct val="50000"/>
              </a:spcBef>
            </a:pPr>
            <a:r>
              <a:rPr lang="en-US" sz="900" dirty="0"/>
              <a:t>* For protecting Exchange 2003/2000 environments, purchasing Forefront Security for Exchange Server includes downgrade rights to Antigen for Exchange, Antigen for SMTP Gateways and Antigen Spam </a:t>
            </a:r>
            <a:r>
              <a:rPr lang="en-US" sz="900" dirty="0" smtClean="0"/>
              <a:t>Manager</a:t>
            </a:r>
            <a:endParaRPr lang="en-US" sz="900"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2905</Words>
  <Application>Microsoft Office PowerPoint</Application>
  <PresentationFormat>On-screen Show (4:3)</PresentationFormat>
  <Paragraphs>552</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Apex</vt:lpstr>
      <vt:lpstr>Slide 1</vt:lpstr>
      <vt:lpstr>Agenda</vt:lpstr>
      <vt:lpstr>Slide 3</vt:lpstr>
      <vt:lpstr>Slide 4</vt:lpstr>
      <vt:lpstr>Slide 5</vt:lpstr>
      <vt:lpstr>What is Microsoft Forefront?</vt:lpstr>
      <vt:lpstr>Microsoft Forefront Security for Exchange, Sharepoint and Office Communications Server  General information</vt:lpstr>
      <vt:lpstr>The Multiple Engine Advantage</vt:lpstr>
      <vt:lpstr>Secure Messaging</vt:lpstr>
      <vt:lpstr>Performance Management</vt:lpstr>
      <vt:lpstr>Scanning Innovations</vt:lpstr>
      <vt:lpstr>Exchange 2007 Enterprise Topology</vt:lpstr>
      <vt:lpstr>Premium Antispam Protection</vt:lpstr>
      <vt:lpstr>Secure Collaboration</vt:lpstr>
      <vt:lpstr>Forefront Security for SharePoint</vt:lpstr>
      <vt:lpstr>Content Policy Enforcement</vt:lpstr>
      <vt:lpstr>Automated Signature Updating</vt:lpstr>
      <vt:lpstr>Microsoft Operations Manager Integration Forefront Management Pack for MOM 2005</vt:lpstr>
      <vt:lpstr>Slide 19</vt:lpstr>
      <vt:lpstr>Slide 20</vt:lpstr>
      <vt:lpstr>Slide 21</vt:lpstr>
      <vt:lpstr>Slide 22</vt:lpstr>
      <vt:lpstr>Slide 23</vt:lpstr>
      <vt:lpstr>Alerting Configuration</vt:lpstr>
      <vt:lpstr>Slide 25</vt:lpstr>
      <vt:lpstr>Slide 26</vt:lpstr>
      <vt:lpstr>Slide 27</vt:lpstr>
      <vt:lpstr>Slide 28</vt:lpstr>
      <vt:lpstr>Slide 29</vt:lpstr>
      <vt:lpstr>Intelligent Application Gateway</vt:lpstr>
      <vt:lpstr>Application Access Features</vt:lpstr>
      <vt:lpstr>Industry Analyst Perspective</vt:lpstr>
      <vt:lpstr>Slide 33</vt:lpstr>
      <vt:lpstr>Next Steps</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2007-10-02T16:09:45Z</dcterms:created>
  <dcterms:modified xsi:type="dcterms:W3CDTF">2007-10-02T16:10:01Z</dcterms:modified>
  <cp:contentType/>
</cp:coreProperties>
</file>