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tags/tag3.xml" ContentType="application/vnd.openxmlformats-officedocument.presentationml.tags+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tags/tag2.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1"/>
    <p:sldMasterId id="2147483680" r:id="rId2"/>
    <p:sldMasterId id="2147483704" r:id="rId3"/>
    <p:sldMasterId id="2147483716" r:id="rId4"/>
  </p:sldMasterIdLst>
  <p:notesMasterIdLst>
    <p:notesMasterId r:id="rId35"/>
  </p:notesMasterIdLst>
  <p:sldIdLst>
    <p:sldId id="448" r:id="rId5"/>
    <p:sldId id="347" r:id="rId6"/>
    <p:sldId id="452" r:id="rId7"/>
    <p:sldId id="462" r:id="rId8"/>
    <p:sldId id="334" r:id="rId9"/>
    <p:sldId id="447" r:id="rId10"/>
    <p:sldId id="383" r:id="rId11"/>
    <p:sldId id="458" r:id="rId12"/>
    <p:sldId id="381" r:id="rId13"/>
    <p:sldId id="464" r:id="rId14"/>
    <p:sldId id="428" r:id="rId15"/>
    <p:sldId id="430" r:id="rId16"/>
    <p:sldId id="429" r:id="rId17"/>
    <p:sldId id="431" r:id="rId18"/>
    <p:sldId id="443" r:id="rId19"/>
    <p:sldId id="444" r:id="rId20"/>
    <p:sldId id="445" r:id="rId21"/>
    <p:sldId id="432" r:id="rId22"/>
    <p:sldId id="463" r:id="rId23"/>
    <p:sldId id="435" r:id="rId24"/>
    <p:sldId id="438" r:id="rId25"/>
    <p:sldId id="439" r:id="rId26"/>
    <p:sldId id="436" r:id="rId27"/>
    <p:sldId id="440" r:id="rId28"/>
    <p:sldId id="459" r:id="rId29"/>
    <p:sldId id="460" r:id="rId30"/>
    <p:sldId id="461" r:id="rId31"/>
    <p:sldId id="468" r:id="rId32"/>
    <p:sldId id="442" r:id="rId33"/>
    <p:sldId id="364" r:id="rId34"/>
  </p:sldIdLst>
  <p:sldSz cx="9144000" cy="6858000" type="screen4x3"/>
  <p:notesSz cx="6858000" cy="9144000"/>
  <p:embeddedFontLst>
    <p:embeddedFont>
      <p:font typeface="Calibri" pitchFamily="34" charset="0"/>
      <p:regular r:id="rId36"/>
      <p:bold r:id="rId37"/>
      <p:italic r:id="rId38"/>
      <p:boldItalic r:id="rId39"/>
    </p:embeddedFont>
    <p:embeddedFont>
      <p:font typeface="Segoe" pitchFamily="34" charset="0"/>
      <p:regular r:id="rId40"/>
      <p:bold r:id="rId41"/>
      <p:italic r:id="rId42"/>
      <p:boldItalic r:id="rId43"/>
    </p:embeddedFont>
    <p:embeddedFont>
      <p:font typeface="Segoe Light" pitchFamily="34" charset="0"/>
      <p:regular r:id="rId44"/>
      <p:italic r:id="rId45"/>
    </p:embeddedFont>
    <p:embeddedFont>
      <p:font typeface="Segoe Semibold" pitchFamily="34" charset="0"/>
      <p:bold r:id="rId46"/>
      <p:boldItalic r:id="rId47"/>
    </p:embeddedFont>
    <p:embeddedFont>
      <p:font typeface="Segoe UI" pitchFamily="34" charset="0"/>
      <p:regular r:id="rId48"/>
      <p:bold r:id="rId49"/>
      <p:italic r:id="rId50"/>
      <p:boldItalic r:id="rId51"/>
    </p:embeddedFont>
    <p:embeddedFont>
      <p:font typeface="Times" pitchFamily="18" charset="0"/>
      <p:regular r:id="rId52"/>
      <p:bold r:id="rId53"/>
      <p:italic r:id="rId54"/>
      <p:boldItalic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xmlns:mc="http://schemas.openxmlformats.org/markup-compatibility/2006" xmlns:a14="http://schemas.microsoft.com/office/drawing/2010/main" val="FF0000" mc:Ignorable=""/>
        </p14:laserClr>
      </p:ext>
      <p:ext uri="{2FDB2607-1784-4EEB-B798-7EB5836EED8A}">
        <p14:showMediaCtrls xmlns:p14="http://schemas.microsoft.com/office/powerpoint/2010/main" xmlns="" val="1"/>
      </p:ext>
    </p:extLst>
  </p:showPr>
  <p:clrMru>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3" autoAdjust="0"/>
    <p:restoredTop sz="66633" autoAdjust="0"/>
  </p:normalViewPr>
  <p:slideViewPr>
    <p:cSldViewPr>
      <p:cViewPr>
        <p:scale>
          <a:sx n="65" d="100"/>
          <a:sy n="65" d="100"/>
        </p:scale>
        <p:origin x="-2154" y="-54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font" Target="fonts/font17.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font" Target="fonts/font16.fntdata"/><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C8EAFE-6DB9-48E1-8760-B0399F688D26}" type="doc">
      <dgm:prSet loTypeId="urn:microsoft.com/office/officeart/2005/8/layout/hList3" loCatId="list" qsTypeId="urn:microsoft.com/office/officeart/2005/8/quickstyle/simple5" qsCatId="simple" csTypeId="urn:microsoft.com/office/officeart/2005/8/colors/accent1_2" csCatId="accent1" phldr="1"/>
      <dgm:spPr/>
      <dgm:t>
        <a:bodyPr/>
        <a:lstStyle/>
        <a:p>
          <a:endParaRPr lang="en-US"/>
        </a:p>
      </dgm:t>
    </dgm:pt>
    <dgm:pt modelId="{6911C15D-65D3-43FB-BFA0-903FA984A94E}">
      <dgm:prSet phldrT="[Text]" custT="1"/>
      <dgm:spPr/>
      <dgm:t>
        <a:bodyPr/>
        <a:lstStyle/>
        <a:p>
          <a:r>
            <a:rPr lang="en-US" sz="2800" dirty="0" smtClean="0"/>
            <a:t>Deliver engaging information experiences that drive revenue</a:t>
          </a:r>
          <a:endParaRPr lang="en-US" sz="2800" dirty="0"/>
        </a:p>
      </dgm:t>
    </dgm:pt>
    <dgm:pt modelId="{78BD3479-49E5-4D09-A4FD-D65637789CEF}" type="parTrans" cxnId="{B85FE917-304C-4A80-B9FD-36F26E61B05B}">
      <dgm:prSet/>
      <dgm:spPr/>
      <dgm:t>
        <a:bodyPr/>
        <a:lstStyle/>
        <a:p>
          <a:endParaRPr lang="en-US"/>
        </a:p>
      </dgm:t>
    </dgm:pt>
    <dgm:pt modelId="{83304B55-46E8-4C98-B3E9-CED83AB05424}" type="sibTrans" cxnId="{B85FE917-304C-4A80-B9FD-36F26E61B05B}">
      <dgm:prSet/>
      <dgm:spPr/>
      <dgm:t>
        <a:bodyPr/>
        <a:lstStyle/>
        <a:p>
          <a:endParaRPr lang="en-US"/>
        </a:p>
      </dgm:t>
    </dgm:pt>
    <dgm:pt modelId="{906274FA-CE89-43D8-A3D9-7D7FC3B39722}">
      <dgm:prSet phldrT="[Text]" custT="1"/>
      <dgm:spPr/>
      <dgm:t>
        <a:bodyPr/>
        <a:lstStyle/>
        <a:p>
          <a:pPr>
            <a:lnSpc>
              <a:spcPct val="150000"/>
            </a:lnSpc>
          </a:pPr>
          <a:r>
            <a:rPr lang="en-US" sz="1800" dirty="0" smtClean="0"/>
            <a:t>Content fusion</a:t>
          </a:r>
          <a:endParaRPr lang="en-US" sz="1800" dirty="0"/>
        </a:p>
      </dgm:t>
    </dgm:pt>
    <dgm:pt modelId="{C3E5EB8E-331F-49AD-A2E6-447BBB48BFAA}" type="parTrans" cxnId="{26204944-5497-4D28-9C44-EBFCB8411D1B}">
      <dgm:prSet/>
      <dgm:spPr/>
      <dgm:t>
        <a:bodyPr/>
        <a:lstStyle/>
        <a:p>
          <a:endParaRPr lang="en-US"/>
        </a:p>
      </dgm:t>
    </dgm:pt>
    <dgm:pt modelId="{BEADBAF8-FED1-46A9-AAAA-4BC747BB1A44}" type="sibTrans" cxnId="{26204944-5497-4D28-9C44-EBFCB8411D1B}">
      <dgm:prSet/>
      <dgm:spPr/>
      <dgm:t>
        <a:bodyPr/>
        <a:lstStyle/>
        <a:p>
          <a:endParaRPr lang="en-US"/>
        </a:p>
      </dgm:t>
    </dgm:pt>
    <dgm:pt modelId="{A08FFE35-39F0-4A5D-A18F-4BCF309710F3}">
      <dgm:prSet phldrT="[Text]" custT="1"/>
      <dgm:spPr/>
      <dgm:t>
        <a:bodyPr/>
        <a:lstStyle/>
        <a:p>
          <a:pPr>
            <a:lnSpc>
              <a:spcPct val="150000"/>
            </a:lnSpc>
          </a:pPr>
          <a:r>
            <a:rPr lang="en-US" sz="1800" dirty="0" smtClean="0"/>
            <a:t>Orchestrate enriched experiences</a:t>
          </a:r>
          <a:endParaRPr lang="en-US" sz="1800" dirty="0"/>
        </a:p>
      </dgm:t>
    </dgm:pt>
    <dgm:pt modelId="{A9DE2950-E485-40A2-B8F5-5F439BC30ECA}" type="parTrans" cxnId="{84221F98-95CF-42D7-9E7B-BAE44B78E096}">
      <dgm:prSet/>
      <dgm:spPr/>
      <dgm:t>
        <a:bodyPr/>
        <a:lstStyle/>
        <a:p>
          <a:endParaRPr lang="en-US"/>
        </a:p>
      </dgm:t>
    </dgm:pt>
    <dgm:pt modelId="{27EC8C78-DAB7-4EDA-950B-9B6F672A8E8B}" type="sibTrans" cxnId="{84221F98-95CF-42D7-9E7B-BAE44B78E096}">
      <dgm:prSet/>
      <dgm:spPr/>
      <dgm:t>
        <a:bodyPr/>
        <a:lstStyle/>
        <a:p>
          <a:endParaRPr lang="en-US"/>
        </a:p>
      </dgm:t>
    </dgm:pt>
    <dgm:pt modelId="{40706F27-44AB-454A-A740-B70F19E9B73E}">
      <dgm:prSet phldrT="[Text]" custT="1"/>
      <dgm:spPr/>
      <dgm:t>
        <a:bodyPr/>
        <a:lstStyle/>
        <a:p>
          <a:pPr>
            <a:lnSpc>
              <a:spcPct val="150000"/>
            </a:lnSpc>
          </a:pPr>
          <a:r>
            <a:rPr lang="en-US" sz="1800" dirty="0" smtClean="0"/>
            <a:t>Interactive application development and tuning</a:t>
          </a:r>
          <a:endParaRPr lang="en-US" sz="1800" dirty="0"/>
        </a:p>
      </dgm:t>
    </dgm:pt>
    <dgm:pt modelId="{252862CE-6288-4E6C-B25C-015A929CCADA}" type="parTrans" cxnId="{989AC99B-A8C2-49CE-BAF1-F160ADA56BFD}">
      <dgm:prSet/>
      <dgm:spPr/>
      <dgm:t>
        <a:bodyPr/>
        <a:lstStyle/>
        <a:p>
          <a:endParaRPr lang="en-US"/>
        </a:p>
      </dgm:t>
    </dgm:pt>
    <dgm:pt modelId="{7CC58C4D-DB0E-471A-9CB2-4E9855304047}" type="sibTrans" cxnId="{989AC99B-A8C2-49CE-BAF1-F160ADA56BFD}">
      <dgm:prSet/>
      <dgm:spPr/>
      <dgm:t>
        <a:bodyPr/>
        <a:lstStyle/>
        <a:p>
          <a:endParaRPr lang="en-US"/>
        </a:p>
      </dgm:t>
    </dgm:pt>
    <dgm:pt modelId="{FAC36EDF-165D-4F79-B088-1F8833C9FEF7}">
      <dgm:prSet phldrT="[Text]" custT="1"/>
      <dgm:spPr/>
      <dgm:t>
        <a:bodyPr/>
        <a:lstStyle/>
        <a:p>
          <a:pPr>
            <a:lnSpc>
              <a:spcPct val="150000"/>
            </a:lnSpc>
          </a:pPr>
          <a:r>
            <a:rPr lang="en-US" sz="1800" dirty="0" smtClean="0"/>
            <a:t>Protect existing </a:t>
          </a:r>
          <a:r>
            <a:rPr lang="en-US" sz="1800" smtClean="0"/>
            <a:t>investments,  </a:t>
          </a:r>
          <a:r>
            <a:rPr lang="en-US" sz="1800" dirty="0" smtClean="0"/>
            <a:t>show the future</a:t>
          </a:r>
          <a:endParaRPr lang="en-US" sz="1800" dirty="0"/>
        </a:p>
      </dgm:t>
    </dgm:pt>
    <dgm:pt modelId="{DA8CE2B1-66E7-4F08-9CAC-04043BB1D015}" type="parTrans" cxnId="{A4426FBF-F978-4079-AAF0-CDD1986ACE1B}">
      <dgm:prSet/>
      <dgm:spPr/>
      <dgm:t>
        <a:bodyPr/>
        <a:lstStyle/>
        <a:p>
          <a:endParaRPr lang="en-US"/>
        </a:p>
      </dgm:t>
    </dgm:pt>
    <dgm:pt modelId="{58C7ACA3-392E-4F8C-B713-61BA777E7466}" type="sibTrans" cxnId="{A4426FBF-F978-4079-AAF0-CDD1986ACE1B}">
      <dgm:prSet/>
      <dgm:spPr/>
      <dgm:t>
        <a:bodyPr/>
        <a:lstStyle/>
        <a:p>
          <a:endParaRPr lang="en-US"/>
        </a:p>
      </dgm:t>
    </dgm:pt>
    <dgm:pt modelId="{579E21AF-2658-45D9-B637-1AF24407C35B}" type="pres">
      <dgm:prSet presAssocID="{88C8EAFE-6DB9-48E1-8760-B0399F688D26}" presName="composite" presStyleCnt="0">
        <dgm:presLayoutVars>
          <dgm:chMax val="1"/>
          <dgm:dir/>
          <dgm:resizeHandles val="exact"/>
        </dgm:presLayoutVars>
      </dgm:prSet>
      <dgm:spPr/>
      <dgm:t>
        <a:bodyPr/>
        <a:lstStyle/>
        <a:p>
          <a:endParaRPr lang="en-US"/>
        </a:p>
      </dgm:t>
    </dgm:pt>
    <dgm:pt modelId="{4D8AA923-0878-4C1A-8973-348E40BD7D47}" type="pres">
      <dgm:prSet presAssocID="{6911C15D-65D3-43FB-BFA0-903FA984A94E}" presName="roof" presStyleLbl="dkBgShp" presStyleIdx="0" presStyleCnt="2"/>
      <dgm:spPr/>
      <dgm:t>
        <a:bodyPr/>
        <a:lstStyle/>
        <a:p>
          <a:endParaRPr lang="en-US"/>
        </a:p>
      </dgm:t>
    </dgm:pt>
    <dgm:pt modelId="{ED9A3E67-4888-4BD6-B84C-F59AED53A87F}" type="pres">
      <dgm:prSet presAssocID="{6911C15D-65D3-43FB-BFA0-903FA984A94E}" presName="pillars" presStyleCnt="0"/>
      <dgm:spPr/>
    </dgm:pt>
    <dgm:pt modelId="{78B83676-FBBC-4D0B-9F3A-5D56D73AAE2E}" type="pres">
      <dgm:prSet presAssocID="{6911C15D-65D3-43FB-BFA0-903FA984A94E}" presName="pillar1" presStyleLbl="node1" presStyleIdx="0" presStyleCnt="4">
        <dgm:presLayoutVars>
          <dgm:bulletEnabled val="1"/>
        </dgm:presLayoutVars>
      </dgm:prSet>
      <dgm:spPr/>
      <dgm:t>
        <a:bodyPr/>
        <a:lstStyle/>
        <a:p>
          <a:endParaRPr lang="en-US"/>
        </a:p>
      </dgm:t>
    </dgm:pt>
    <dgm:pt modelId="{D549AF5D-B950-4F2E-B243-EAC1C9B4B0E9}" type="pres">
      <dgm:prSet presAssocID="{A08FFE35-39F0-4A5D-A18F-4BCF309710F3}" presName="pillarX" presStyleLbl="node1" presStyleIdx="1" presStyleCnt="4">
        <dgm:presLayoutVars>
          <dgm:bulletEnabled val="1"/>
        </dgm:presLayoutVars>
      </dgm:prSet>
      <dgm:spPr/>
      <dgm:t>
        <a:bodyPr/>
        <a:lstStyle/>
        <a:p>
          <a:endParaRPr lang="en-US"/>
        </a:p>
      </dgm:t>
    </dgm:pt>
    <dgm:pt modelId="{EAE1EF7A-1DE3-4F00-BFC1-152F3FE0174A}" type="pres">
      <dgm:prSet presAssocID="{40706F27-44AB-454A-A740-B70F19E9B73E}" presName="pillarX" presStyleLbl="node1" presStyleIdx="2" presStyleCnt="4">
        <dgm:presLayoutVars>
          <dgm:bulletEnabled val="1"/>
        </dgm:presLayoutVars>
      </dgm:prSet>
      <dgm:spPr/>
      <dgm:t>
        <a:bodyPr/>
        <a:lstStyle/>
        <a:p>
          <a:endParaRPr lang="en-US"/>
        </a:p>
      </dgm:t>
    </dgm:pt>
    <dgm:pt modelId="{C4EB612C-FEDC-4517-A62A-7DB65774A232}" type="pres">
      <dgm:prSet presAssocID="{FAC36EDF-165D-4F79-B088-1F8833C9FEF7}" presName="pillarX" presStyleLbl="node1" presStyleIdx="3" presStyleCnt="4">
        <dgm:presLayoutVars>
          <dgm:bulletEnabled val="1"/>
        </dgm:presLayoutVars>
      </dgm:prSet>
      <dgm:spPr/>
      <dgm:t>
        <a:bodyPr/>
        <a:lstStyle/>
        <a:p>
          <a:endParaRPr lang="en-US"/>
        </a:p>
      </dgm:t>
    </dgm:pt>
    <dgm:pt modelId="{5DBAE0E9-C58D-4BC0-8EA3-AF4A0371B039}" type="pres">
      <dgm:prSet presAssocID="{6911C15D-65D3-43FB-BFA0-903FA984A94E}" presName="base" presStyleLbl="dkBgShp" presStyleIdx="1" presStyleCnt="2"/>
      <dgm:spPr/>
    </dgm:pt>
  </dgm:ptLst>
  <dgm:cxnLst>
    <dgm:cxn modelId="{1C975D5A-4EE7-498C-B5F5-8232B20753C2}" type="presOf" srcId="{40706F27-44AB-454A-A740-B70F19E9B73E}" destId="{EAE1EF7A-1DE3-4F00-BFC1-152F3FE0174A}" srcOrd="0" destOrd="0" presId="urn:microsoft.com/office/officeart/2005/8/layout/hList3"/>
    <dgm:cxn modelId="{814AA0E1-EFFA-4C77-8467-C74FE3963051}" type="presOf" srcId="{FAC36EDF-165D-4F79-B088-1F8833C9FEF7}" destId="{C4EB612C-FEDC-4517-A62A-7DB65774A232}" srcOrd="0" destOrd="0" presId="urn:microsoft.com/office/officeart/2005/8/layout/hList3"/>
    <dgm:cxn modelId="{A4426FBF-F978-4079-AAF0-CDD1986ACE1B}" srcId="{6911C15D-65D3-43FB-BFA0-903FA984A94E}" destId="{FAC36EDF-165D-4F79-B088-1F8833C9FEF7}" srcOrd="3" destOrd="0" parTransId="{DA8CE2B1-66E7-4F08-9CAC-04043BB1D015}" sibTransId="{58C7ACA3-392E-4F8C-B713-61BA777E7466}"/>
    <dgm:cxn modelId="{DD16D661-87CB-480E-A986-03D349401373}" type="presOf" srcId="{6911C15D-65D3-43FB-BFA0-903FA984A94E}" destId="{4D8AA923-0878-4C1A-8973-348E40BD7D47}" srcOrd="0" destOrd="0" presId="urn:microsoft.com/office/officeart/2005/8/layout/hList3"/>
    <dgm:cxn modelId="{D415C5D9-F26B-40CA-8544-FE58CECC2EFF}" type="presOf" srcId="{88C8EAFE-6DB9-48E1-8760-B0399F688D26}" destId="{579E21AF-2658-45D9-B637-1AF24407C35B}" srcOrd="0" destOrd="0" presId="urn:microsoft.com/office/officeart/2005/8/layout/hList3"/>
    <dgm:cxn modelId="{B85FE917-304C-4A80-B9FD-36F26E61B05B}" srcId="{88C8EAFE-6DB9-48E1-8760-B0399F688D26}" destId="{6911C15D-65D3-43FB-BFA0-903FA984A94E}" srcOrd="0" destOrd="0" parTransId="{78BD3479-49E5-4D09-A4FD-D65637789CEF}" sibTransId="{83304B55-46E8-4C98-B3E9-CED83AB05424}"/>
    <dgm:cxn modelId="{26204944-5497-4D28-9C44-EBFCB8411D1B}" srcId="{6911C15D-65D3-43FB-BFA0-903FA984A94E}" destId="{906274FA-CE89-43D8-A3D9-7D7FC3B39722}" srcOrd="0" destOrd="0" parTransId="{C3E5EB8E-331F-49AD-A2E6-447BBB48BFAA}" sibTransId="{BEADBAF8-FED1-46A9-AAAA-4BC747BB1A44}"/>
    <dgm:cxn modelId="{989AC99B-A8C2-49CE-BAF1-F160ADA56BFD}" srcId="{6911C15D-65D3-43FB-BFA0-903FA984A94E}" destId="{40706F27-44AB-454A-A740-B70F19E9B73E}" srcOrd="2" destOrd="0" parTransId="{252862CE-6288-4E6C-B25C-015A929CCADA}" sibTransId="{7CC58C4D-DB0E-471A-9CB2-4E9855304047}"/>
    <dgm:cxn modelId="{09792854-974E-4A93-AA65-4A9732B33A85}" type="presOf" srcId="{A08FFE35-39F0-4A5D-A18F-4BCF309710F3}" destId="{D549AF5D-B950-4F2E-B243-EAC1C9B4B0E9}" srcOrd="0" destOrd="0" presId="urn:microsoft.com/office/officeart/2005/8/layout/hList3"/>
    <dgm:cxn modelId="{1AFE9FD4-97B8-4702-BA7F-B9502EB20245}" type="presOf" srcId="{906274FA-CE89-43D8-A3D9-7D7FC3B39722}" destId="{78B83676-FBBC-4D0B-9F3A-5D56D73AAE2E}" srcOrd="0" destOrd="0" presId="urn:microsoft.com/office/officeart/2005/8/layout/hList3"/>
    <dgm:cxn modelId="{84221F98-95CF-42D7-9E7B-BAE44B78E096}" srcId="{6911C15D-65D3-43FB-BFA0-903FA984A94E}" destId="{A08FFE35-39F0-4A5D-A18F-4BCF309710F3}" srcOrd="1" destOrd="0" parTransId="{A9DE2950-E485-40A2-B8F5-5F439BC30ECA}" sibTransId="{27EC8C78-DAB7-4EDA-950B-9B6F672A8E8B}"/>
    <dgm:cxn modelId="{45CE22B7-981A-4553-85CB-105FFA25A861}" type="presParOf" srcId="{579E21AF-2658-45D9-B637-1AF24407C35B}" destId="{4D8AA923-0878-4C1A-8973-348E40BD7D47}" srcOrd="0" destOrd="0" presId="urn:microsoft.com/office/officeart/2005/8/layout/hList3"/>
    <dgm:cxn modelId="{1E32F750-2B3D-40A1-900E-8499F77F299E}" type="presParOf" srcId="{579E21AF-2658-45D9-B637-1AF24407C35B}" destId="{ED9A3E67-4888-4BD6-B84C-F59AED53A87F}" srcOrd="1" destOrd="0" presId="urn:microsoft.com/office/officeart/2005/8/layout/hList3"/>
    <dgm:cxn modelId="{79F52DD1-DFF0-4541-A62B-0F0E90EF1112}" type="presParOf" srcId="{ED9A3E67-4888-4BD6-B84C-F59AED53A87F}" destId="{78B83676-FBBC-4D0B-9F3A-5D56D73AAE2E}" srcOrd="0" destOrd="0" presId="urn:microsoft.com/office/officeart/2005/8/layout/hList3"/>
    <dgm:cxn modelId="{34C8024E-BCDC-4372-A245-536F3965B997}" type="presParOf" srcId="{ED9A3E67-4888-4BD6-B84C-F59AED53A87F}" destId="{D549AF5D-B950-4F2E-B243-EAC1C9B4B0E9}" srcOrd="1" destOrd="0" presId="urn:microsoft.com/office/officeart/2005/8/layout/hList3"/>
    <dgm:cxn modelId="{60773D0F-7363-4B3B-8202-5F4604C0C124}" type="presParOf" srcId="{ED9A3E67-4888-4BD6-B84C-F59AED53A87F}" destId="{EAE1EF7A-1DE3-4F00-BFC1-152F3FE0174A}" srcOrd="2" destOrd="0" presId="urn:microsoft.com/office/officeart/2005/8/layout/hList3"/>
    <dgm:cxn modelId="{AA2370B1-BD9A-4410-8FE4-D0F056F2F8B6}" type="presParOf" srcId="{ED9A3E67-4888-4BD6-B84C-F59AED53A87F}" destId="{C4EB612C-FEDC-4517-A62A-7DB65774A232}" srcOrd="3" destOrd="0" presId="urn:microsoft.com/office/officeart/2005/8/layout/hList3"/>
    <dgm:cxn modelId="{F165CB3E-6F80-4607-9532-1CAFAC278F18}" type="presParOf" srcId="{579E21AF-2658-45D9-B637-1AF24407C35B}" destId="{5DBAE0E9-C58D-4BC0-8EA3-AF4A0371B039}" srcOrd="2" destOrd="0" presId="urn:microsoft.com/office/officeart/2005/8/layout/hList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C8966D-AFEC-4AE9-9136-07AA5F941DE9}" type="datetimeFigureOut">
              <a:rPr lang="en-US" smtClean="0"/>
              <a:pPr/>
              <a:t>4/22/2010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023D3A-32F7-4C77-ACBD-A600A0BD23A0}" type="slidenum">
              <a:rPr lang="en-US" smtClean="0"/>
              <a:pPr/>
              <a:t>‹#›</a:t>
            </a:fld>
            <a:endParaRPr lang="en-US"/>
          </a:p>
        </p:txBody>
      </p:sp>
    </p:spTree>
    <p:extLst>
      <p:ext uri="{BB962C8B-B14F-4D97-AF65-F5344CB8AC3E}">
        <p14:creationId xmlns:p14="http://schemas.microsoft.com/office/powerpoint/2010/main" xmlns="" val="3981187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txBody>
          <a:bodyPr/>
          <a:lstStyle/>
          <a:p>
            <a:pPr eaLnBrk="1" hangingPunct="1"/>
            <a:endParaRPr lang="nl-BE" smtClean="0">
              <a:latin typeface="Segoe" charset="0"/>
            </a:endParaRP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txBody>
          <a:bodyPr/>
          <a:lstStyle>
            <a:lvl1pPr eaLnBrk="0" hangingPunct="0">
              <a:defRPr sz="2400">
                <a:solidFill>
                  <a:schemeClr val="bg2"/>
                </a:solidFill>
                <a:latin typeface="Segoe Semibold" charset="0"/>
              </a:defRPr>
            </a:lvl1pPr>
            <a:lvl2pPr marL="742950" indent="-285750" eaLnBrk="0" hangingPunct="0">
              <a:defRPr sz="2400">
                <a:solidFill>
                  <a:schemeClr val="bg2"/>
                </a:solidFill>
                <a:latin typeface="Segoe Semibold" charset="0"/>
              </a:defRPr>
            </a:lvl2pPr>
            <a:lvl3pPr marL="1143000" indent="-228600" eaLnBrk="0" hangingPunct="0">
              <a:defRPr sz="2400">
                <a:solidFill>
                  <a:schemeClr val="bg2"/>
                </a:solidFill>
                <a:latin typeface="Segoe Semibold" charset="0"/>
              </a:defRPr>
            </a:lvl3pPr>
            <a:lvl4pPr marL="1600200" indent="-228600" eaLnBrk="0" hangingPunct="0">
              <a:defRPr sz="2400">
                <a:solidFill>
                  <a:schemeClr val="bg2"/>
                </a:solidFill>
                <a:latin typeface="Segoe Semibold" charset="0"/>
              </a:defRPr>
            </a:lvl4pPr>
            <a:lvl5pPr marL="2057400" indent="-228600" eaLnBrk="0" hangingPunct="0">
              <a:defRPr sz="2400">
                <a:solidFill>
                  <a:schemeClr val="bg2"/>
                </a:solidFill>
                <a:latin typeface="Segoe Semibold" charset="0"/>
              </a:defRPr>
            </a:lvl5pPr>
            <a:lvl6pPr marL="2514600" indent="-228600" eaLnBrk="0" fontAlgn="base" hangingPunct="0">
              <a:spcBef>
                <a:spcPct val="0"/>
              </a:spcBef>
              <a:spcAft>
                <a:spcPct val="0"/>
              </a:spcAft>
              <a:defRPr sz="2400">
                <a:solidFill>
                  <a:schemeClr val="bg2"/>
                </a:solidFill>
                <a:latin typeface="Segoe Semibold" charset="0"/>
              </a:defRPr>
            </a:lvl6pPr>
            <a:lvl7pPr marL="2971800" indent="-228600" eaLnBrk="0" fontAlgn="base" hangingPunct="0">
              <a:spcBef>
                <a:spcPct val="0"/>
              </a:spcBef>
              <a:spcAft>
                <a:spcPct val="0"/>
              </a:spcAft>
              <a:defRPr sz="2400">
                <a:solidFill>
                  <a:schemeClr val="bg2"/>
                </a:solidFill>
                <a:latin typeface="Segoe Semibold" charset="0"/>
              </a:defRPr>
            </a:lvl7pPr>
            <a:lvl8pPr marL="3429000" indent="-228600" eaLnBrk="0" fontAlgn="base" hangingPunct="0">
              <a:spcBef>
                <a:spcPct val="0"/>
              </a:spcBef>
              <a:spcAft>
                <a:spcPct val="0"/>
              </a:spcAft>
              <a:defRPr sz="2400">
                <a:solidFill>
                  <a:schemeClr val="bg2"/>
                </a:solidFill>
                <a:latin typeface="Segoe Semibold" charset="0"/>
              </a:defRPr>
            </a:lvl8pPr>
            <a:lvl9pPr marL="3886200" indent="-228600" eaLnBrk="0" fontAlgn="base" hangingPunct="0">
              <a:spcBef>
                <a:spcPct val="0"/>
              </a:spcBef>
              <a:spcAft>
                <a:spcPct val="0"/>
              </a:spcAft>
              <a:defRPr sz="2400">
                <a:solidFill>
                  <a:schemeClr val="bg2"/>
                </a:solidFill>
                <a:latin typeface="Segoe Semibold" charset="0"/>
              </a:defRPr>
            </a:lvl9pPr>
          </a:lstStyle>
          <a:p>
            <a:pPr eaLnBrk="1" hangingPunct="1"/>
            <a:fld id="{C5558FD7-981C-4DC3-B695-09C945B33AA9}" type="slidenum">
              <a:rPr lang="en-US" sz="1200">
                <a:solidFill>
                  <a:schemeClr val="tx1"/>
                </a:solidFill>
              </a:rPr>
              <a:pPr eaLnBrk="1" hangingPunct="1"/>
              <a:t>4</a:t>
            </a:fld>
            <a:endParaRPr lang="en-US" sz="120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023D3A-32F7-4C77-ACBD-A600A0BD23A0}" type="slidenum">
              <a:rPr lang="en-US" smtClean="0"/>
              <a:pPr/>
              <a:t>16</a:t>
            </a:fld>
            <a:endParaRPr lang="en-US"/>
          </a:p>
        </p:txBody>
      </p:sp>
    </p:spTree>
    <p:extLst>
      <p:ext uri="{BB962C8B-B14F-4D97-AF65-F5344CB8AC3E}">
        <p14:creationId xmlns:p14="http://schemas.microsoft.com/office/powerpoint/2010/main" xmlns="" val="3554545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xmlns="" val="4768692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E1857E-32A3-48FE-B146-EB83CA385EDC}"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xmlns="" val="1351761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E268056B-1235-4221-8CA1-F3535BB0A47D}" type="slidenum">
              <a:rPr lang="en-US" smtClean="0"/>
              <a:pPr/>
              <a:t>28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endParaRPr lang="de-DE" smtClean="0"/>
          </a:p>
        </p:txBody>
      </p:sp>
      <p:sp>
        <p:nvSpPr>
          <p:cNvPr id="56324" name="Footer Placeholder 3"/>
          <p:cNvSpPr>
            <a:spLocks noGrp="1"/>
          </p:cNvSpPr>
          <p:nvPr>
            <p:ph type="ftr" sz="quarter" idx="4"/>
          </p:nvPr>
        </p:nvSpPr>
        <p:spPr>
          <a:noFill/>
        </p:spPr>
        <p:txBody>
          <a:bodyPr/>
          <a:lstStyle/>
          <a:p>
            <a:r>
              <a:rPr lang="en-US" smtClean="0"/>
              <a:t>© 2008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56325" name="Slide Number Placeholder 4"/>
          <p:cNvSpPr>
            <a:spLocks noGrp="1"/>
          </p:cNvSpPr>
          <p:nvPr>
            <p:ph type="sldNum" sz="quarter" idx="5"/>
          </p:nvPr>
        </p:nvSpPr>
        <p:spPr>
          <a:noFill/>
        </p:spPr>
        <p:txBody>
          <a:bodyPr/>
          <a:lstStyle/>
          <a:p>
            <a:fld id="{482663F8-C943-472A-8BEB-0AB6073BBCB1}" type="slidenum">
              <a:rPr lang="en-US" smtClean="0"/>
              <a:pPr/>
              <a:t>5</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Fast Search &amp; Transfer</a:t>
            </a:r>
          </a:p>
        </p:txBody>
      </p:sp>
      <p:sp>
        <p:nvSpPr>
          <p:cNvPr id="5" name="Rectangle 3"/>
          <p:cNvSpPr>
            <a:spLocks noGrp="1" noChangeArrowheads="1"/>
          </p:cNvSpPr>
          <p:nvPr>
            <p:ph type="dt" idx="1"/>
          </p:nvPr>
        </p:nvSpPr>
        <p:spPr>
          <a:ln/>
        </p:spPr>
        <p:txBody>
          <a:bodyPr/>
          <a:lstStyle/>
          <a:p>
            <a:fld id="{DBE9740F-25CB-46BE-B57A-26BE4EDDDDB9}" type="datetime5">
              <a:rPr lang="en-US"/>
              <a:pPr/>
              <a:t>22-Apr-10</a:t>
            </a:fld>
            <a:endParaRPr lang="en-US"/>
          </a:p>
        </p:txBody>
      </p:sp>
      <p:sp>
        <p:nvSpPr>
          <p:cNvPr id="6" name="Rectangle 6"/>
          <p:cNvSpPr>
            <a:spLocks noGrp="1" noChangeArrowheads="1"/>
          </p:cNvSpPr>
          <p:nvPr>
            <p:ph type="ftr" sz="quarter" idx="4"/>
          </p:nvPr>
        </p:nvSpPr>
        <p:spPr>
          <a:ln/>
        </p:spPr>
        <p:txBody>
          <a:bodyPr/>
          <a:lstStyle/>
          <a:p>
            <a:r>
              <a:rPr lang="en-US"/>
              <a:t>© Copyright FAST 2006. All rights reserved.</a:t>
            </a:r>
          </a:p>
        </p:txBody>
      </p:sp>
      <p:sp>
        <p:nvSpPr>
          <p:cNvPr id="7" name="Rectangle 7"/>
          <p:cNvSpPr>
            <a:spLocks noGrp="1" noChangeArrowheads="1"/>
          </p:cNvSpPr>
          <p:nvPr>
            <p:ph type="sldNum" sz="quarter" idx="5"/>
          </p:nvPr>
        </p:nvSpPr>
        <p:spPr>
          <a:ln/>
        </p:spPr>
        <p:txBody>
          <a:bodyPr/>
          <a:lstStyle/>
          <a:p>
            <a:fld id="{4A9AA20F-91B9-44C2-92AE-7BCAE961C25B}" type="slidenum">
              <a:rPr lang="en-US"/>
              <a:pPr/>
              <a:t>6</a:t>
            </a:fld>
            <a:endParaRPr lang="en-US"/>
          </a:p>
        </p:txBody>
      </p:sp>
      <p:sp>
        <p:nvSpPr>
          <p:cNvPr id="539650" name="Rectangle 2"/>
          <p:cNvSpPr>
            <a:spLocks noGrp="1" noRot="1" noChangeAspect="1" noChangeArrowheads="1" noTextEdit="1"/>
          </p:cNvSpPr>
          <p:nvPr>
            <p:ph type="sldImg"/>
          </p:nvPr>
        </p:nvSpPr>
        <p:spPr>
          <a:xfrm>
            <a:off x="1144588" y="685800"/>
            <a:ext cx="4572000" cy="3429000"/>
          </a:xfrm>
          <a:ln/>
        </p:spPr>
      </p:sp>
      <p:sp>
        <p:nvSpPr>
          <p:cNvPr id="539651" name="Rectangle 3"/>
          <p:cNvSpPr>
            <a:spLocks noGrp="1" noChangeArrowheads="1"/>
          </p:cNvSpPr>
          <p:nvPr>
            <p:ph type="body" idx="1"/>
          </p:nvPr>
        </p:nvSpPr>
        <p:spPr/>
        <p:txBody>
          <a:bodyPr/>
          <a:lstStyle/>
          <a:p>
            <a:pPr>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4/22/2010 3:18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pPr>
              <a:defRPr/>
            </a:pPr>
            <a:fld id="{13B60977-92FF-47F2-9902-343928A5F03B}" type="slidenum">
              <a:rPr lang="en-US" smtClean="0"/>
              <a:pPr>
                <a:defRPr/>
              </a:pPr>
              <a:t>10</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p:spPr>
        <p:txBody>
          <a:bodyPr/>
          <a:lstStyle/>
          <a:p>
            <a:endParaRPr lang="en-GB" smtClean="0">
              <a:latin typeface="Time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2810C-2EB0-4169-972E-CC5200AF4D90}" type="slidenum">
              <a:rPr lang="en-US" smtClean="0">
                <a:solidFill>
                  <a:prstClr val="black"/>
                </a:solidFill>
              </a:rPr>
              <a:pPr/>
              <a:t>12</a:t>
            </a:fld>
            <a:endParaRPr lang="en-US">
              <a:solidFill>
                <a:prstClr val="black"/>
              </a:solidFill>
            </a:endParaRPr>
          </a:p>
        </p:txBody>
      </p:sp>
    </p:spTree>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Microsoft SharePoint Conference 2009</a:t>
            </a:r>
            <a:endParaRPr lang="en-US" dirty="0"/>
          </a:p>
        </p:txBody>
      </p:sp>
      <p:sp>
        <p:nvSpPr>
          <p:cNvPr id="5" name="Date Placeholder 4"/>
          <p:cNvSpPr>
            <a:spLocks noGrp="1"/>
          </p:cNvSpPr>
          <p:nvPr>
            <p:ph type="dt" idx="11"/>
          </p:nvPr>
        </p:nvSpPr>
        <p:spPr/>
        <p:txBody>
          <a:bodyPr/>
          <a:lstStyle/>
          <a:p>
            <a:fld id="{BF33FD2A-8CEC-4070-AE93-B2997A3D013C}" type="datetime1">
              <a:rPr lang="en-US" smtClean="0"/>
              <a:pPr/>
              <a:t>4/22/2010</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Microsoft SharePoint Conference 2009</a:t>
            </a:r>
            <a:endParaRPr lang="en-US" dirty="0"/>
          </a:p>
        </p:txBody>
      </p:sp>
      <p:sp>
        <p:nvSpPr>
          <p:cNvPr id="5" name="Date Placeholder 4"/>
          <p:cNvSpPr>
            <a:spLocks noGrp="1"/>
          </p:cNvSpPr>
          <p:nvPr>
            <p:ph type="dt" idx="11"/>
          </p:nvPr>
        </p:nvSpPr>
        <p:spPr/>
        <p:txBody>
          <a:bodyPr/>
          <a:lstStyle/>
          <a:p>
            <a:fld id="{C637A5C6-EDB7-4474-ACCC-A5DF15BBF7FB}" type="datetime1">
              <a:rPr lang="en-US" smtClean="0"/>
              <a:pPr/>
              <a:t>4/22/2010</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rPr>
              <a:t>© 2009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14</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6" y="1888124"/>
            <a:ext cx="7781394" cy="623248"/>
          </a:xfrm>
          <a:ln algn="ctr"/>
        </p:spPr>
        <p:txBody>
          <a:bodyPr lIns="0" tIns="0" rIns="0" bIns="0" anchor="b">
            <a:spAutoFit/>
          </a:bodyPr>
          <a:lstStyle>
            <a:lvl1pPr algn="l" rtl="0" fontAlgn="base">
              <a:lnSpc>
                <a:spcPct val="90000"/>
              </a:lnSpc>
              <a:spcBef>
                <a:spcPct val="0"/>
              </a:spcBef>
              <a:spcAft>
                <a:spcPct val="0"/>
              </a:spcAft>
              <a:defRPr lang="en-US" sz="4400" dirty="0">
                <a:solidFill>
                  <a:schemeClr val="accent6"/>
                </a:solidFill>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37501" y="2584784"/>
            <a:ext cx="7770811" cy="443198"/>
          </a:xfrm>
        </p:spPr>
        <p:txBody>
          <a:bodyPr lIns="0" tIns="0" rIns="0" bIns="0" anchor="t" anchorCtr="0">
            <a:spAutoFit/>
          </a:bodyPr>
          <a:lstStyle>
            <a:lvl1pPr marL="0" indent="0">
              <a:spcBef>
                <a:spcPct val="0"/>
              </a:spcBef>
              <a:buFont typeface="Wingdings" pitchFamily="2" charset="2"/>
              <a:buNone/>
              <a:defRPr sz="3200">
                <a:solidFill>
                  <a:schemeClr val="tx2"/>
                </a:solidFill>
                <a:latin typeface="Segoe Light" pitchFamily="2" charset="0"/>
              </a:defRPr>
            </a:lvl1pPr>
          </a:lstStyle>
          <a:p>
            <a:r>
              <a:rPr lang="en-US" smtClean="0"/>
              <a:t>Click to edit Master subtitle style</a:t>
            </a:r>
            <a:endParaRPr lang="en-US" dirty="0"/>
          </a:p>
        </p:txBody>
      </p:sp>
      <p:sp>
        <p:nvSpPr>
          <p:cNvPr id="6" name="Text Placeholder 5"/>
          <p:cNvSpPr>
            <a:spLocks noGrp="1"/>
          </p:cNvSpPr>
          <p:nvPr>
            <p:ph type="body" sz="quarter" idx="10" hasCustomPrompt="1"/>
          </p:nvPr>
        </p:nvSpPr>
        <p:spPr>
          <a:xfrm>
            <a:off x="737500" y="5274066"/>
            <a:ext cx="4846320" cy="433965"/>
          </a:xfrm>
        </p:spPr>
        <p:txBody>
          <a:bodyPr wrap="square" tIns="45720" bIns="0">
            <a:spAutoFit/>
          </a:bodyPr>
          <a:lstStyle>
            <a:lvl1pPr marL="1588" indent="-1588">
              <a:spcBef>
                <a:spcPts val="0"/>
              </a:spcBef>
              <a:spcAft>
                <a:spcPts val="0"/>
              </a:spcAft>
              <a:buFontTx/>
              <a:buNone/>
              <a:defRPr sz="2800">
                <a:latin typeface="+mj-lt"/>
              </a:defRPr>
            </a:lvl1pPr>
            <a:lvl2pPr marL="1588" indent="-1588">
              <a:buFontTx/>
              <a:buNone/>
              <a:defRPr sz="1800"/>
            </a:lvl2pPr>
            <a:lvl3pPr marL="1588" indent="-1588">
              <a:buFontTx/>
              <a:buNone/>
              <a:defRPr sz="1800"/>
            </a:lvl3pPr>
            <a:lvl4pPr marL="1588" indent="-1588">
              <a:buFontTx/>
              <a:buNone/>
              <a:defRPr sz="1400"/>
            </a:lvl4pPr>
            <a:lvl5pPr marL="1588" indent="-1588">
              <a:buFontTx/>
              <a:buNone/>
              <a:defRPr sz="1400"/>
            </a:lvl5pPr>
          </a:lstStyle>
          <a:p>
            <a:pPr lvl="0"/>
            <a:r>
              <a:rPr lang="en-US" dirty="0" smtClean="0"/>
              <a:t>Click to edit name</a:t>
            </a:r>
            <a:endParaRPr lang="en-US" dirty="0"/>
          </a:p>
        </p:txBody>
      </p:sp>
      <p:sp>
        <p:nvSpPr>
          <p:cNvPr id="7" name="Text Placeholder 5"/>
          <p:cNvSpPr>
            <a:spLocks noGrp="1"/>
          </p:cNvSpPr>
          <p:nvPr>
            <p:ph type="body" sz="quarter" idx="11" hasCustomPrompt="1"/>
          </p:nvPr>
        </p:nvSpPr>
        <p:spPr>
          <a:xfrm>
            <a:off x="737500" y="5714563"/>
            <a:ext cx="4846320" cy="358560"/>
          </a:xfrm>
        </p:spPr>
        <p:txBody>
          <a:bodyPr tIns="91440" bIns="45720">
            <a:spAutoFit/>
          </a:bodyPr>
          <a:lstStyle>
            <a:lvl1pPr marL="1588" indent="-1588">
              <a:lnSpc>
                <a:spcPct val="65000"/>
              </a:lnSpc>
              <a:buFontTx/>
              <a:buNone/>
              <a:defRPr sz="2200" i="1" baseline="0">
                <a:solidFill>
                  <a:schemeClr val="tx2"/>
                </a:solidFill>
                <a:latin typeface="Segoe Light" pitchFamily="34" charset="0"/>
              </a:defRPr>
            </a:lvl1pPr>
            <a:lvl2pPr marL="1588" indent="-1588">
              <a:buFontTx/>
              <a:buNone/>
              <a:defRPr sz="1800"/>
            </a:lvl2pPr>
            <a:lvl3pPr marL="1588" indent="-1588">
              <a:buFontTx/>
              <a:buNone/>
              <a:defRPr sz="1800"/>
            </a:lvl3pPr>
            <a:lvl4pPr marL="1588" indent="-1588">
              <a:buFontTx/>
              <a:buNone/>
              <a:defRPr sz="1400"/>
            </a:lvl4pPr>
            <a:lvl5pPr marL="1588" indent="-1588">
              <a:buFontTx/>
              <a:buNone/>
              <a:defRPr sz="1400"/>
            </a:lvl5pPr>
          </a:lstStyle>
          <a:p>
            <a:pPr lvl="0"/>
            <a:r>
              <a:rPr lang="en-US" dirty="0" smtClean="0"/>
              <a:t>Click to edit title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sp>
        <p:nvSpPr>
          <p:cNvPr id="14" name="Title 1"/>
          <p:cNvSpPr txBox="1">
            <a:spLocks/>
          </p:cNvSpPr>
          <p:nvPr/>
        </p:nvSpPr>
        <p:spPr>
          <a:xfrm>
            <a:off x="607637" y="909120"/>
            <a:ext cx="6168943" cy="1408195"/>
          </a:xfrm>
          <a:prstGeom prst="rect">
            <a:avLst/>
          </a:prstGeom>
        </p:spPr>
        <p:txBody>
          <a:bodyPr lIns="91433" tIns="45716" rIns="91433" bIns="45716"/>
          <a:lstStyle/>
          <a:p>
            <a:pPr algn="l" defTabSz="1095288" eaLnBrk="0" hangingPunct="0">
              <a:lnSpc>
                <a:spcPct val="85000"/>
              </a:lnSpc>
            </a:pPr>
            <a:r>
              <a:rPr lang="en-US" sz="6600" b="0" kern="0" spc="-250" baseline="0" dirty="0">
                <a:ln w="3175">
                  <a:noFill/>
                </a:ln>
                <a:solidFill>
                  <a:srgbClr val="FFFFFF"/>
                </a:solidFill>
                <a:effectLst>
                  <a:outerShdw blurRad="88900" dist="12700" dir="2700000" algn="tl" rotWithShape="0">
                    <a:prstClr val="black"/>
                  </a:outerShdw>
                </a:effectLst>
                <a:latin typeface="+mj-lt"/>
                <a:cs typeface="Arial" charset="0"/>
              </a:rPr>
              <a:t>Enterprise Search</a:t>
            </a:r>
            <a:r>
              <a:rPr lang="en-US" sz="6600" b="0" kern="0" spc="-250" baseline="0" dirty="0">
                <a:ln w="3175">
                  <a:noFill/>
                </a:ln>
                <a:solidFill>
                  <a:srgbClr val="F89820"/>
                </a:solidFill>
                <a:effectLst>
                  <a:outerShdw blurRad="88900" dist="12700" dir="2700000" algn="tl" rotWithShape="0">
                    <a:prstClr val="black"/>
                  </a:outerShdw>
                </a:effectLst>
                <a:latin typeface="+mj-lt"/>
                <a:cs typeface="Arial" charset="0"/>
              </a:rPr>
              <a:t/>
            </a:r>
            <a:br>
              <a:rPr lang="en-US" sz="6600" b="0" kern="0" spc="-250" baseline="0" dirty="0">
                <a:ln w="3175">
                  <a:noFill/>
                </a:ln>
                <a:solidFill>
                  <a:srgbClr val="F89820"/>
                </a:solidFill>
                <a:effectLst>
                  <a:outerShdw blurRad="88900" dist="12700" dir="2700000" algn="tl" rotWithShape="0">
                    <a:prstClr val="black"/>
                  </a:outerShdw>
                </a:effectLst>
                <a:latin typeface="+mj-lt"/>
                <a:cs typeface="Arial" charset="0"/>
              </a:rPr>
            </a:br>
            <a:r>
              <a:rPr lang="en-US" sz="3200" b="0" kern="0" spc="-250" baseline="0" dirty="0" smtClean="0">
                <a:ln w="3175">
                  <a:noFill/>
                </a:ln>
                <a:solidFill>
                  <a:srgbClr val="F89820"/>
                </a:solidFill>
                <a:effectLst>
                  <a:outerShdw blurRad="88900" dist="12700" dir="2700000" algn="tl" rotWithShape="0">
                    <a:prstClr val="black"/>
                  </a:outerShdw>
                </a:effectLst>
                <a:latin typeface="+mj-lt"/>
                <a:cs typeface="Arial" charset="0"/>
              </a:rPr>
              <a:t> </a:t>
            </a:r>
            <a:r>
              <a:rPr lang="en-US" sz="5600" b="0" kern="0" spc="-270" baseline="0" dirty="0" smtClean="0">
                <a:ln w="3175">
                  <a:noFill/>
                </a:ln>
                <a:solidFill>
                  <a:srgbClr val="FFFFFF"/>
                </a:solidFill>
                <a:effectLst>
                  <a:outerShdw blurRad="88900" dist="12700" dir="2700000" algn="tl" rotWithShape="0">
                    <a:prstClr val="black"/>
                  </a:outerShdw>
                </a:effectLst>
                <a:latin typeface="Segoe Light" pitchFamily="2" charset="0"/>
                <a:cs typeface="Arial" charset="0"/>
              </a:rPr>
              <a:t>from </a:t>
            </a:r>
            <a:r>
              <a:rPr lang="en-US" sz="6000" b="0" kern="0" spc="-270" baseline="0" dirty="0">
                <a:ln w="3175">
                  <a:noFill/>
                </a:ln>
                <a:solidFill>
                  <a:srgbClr val="FFFFFF"/>
                </a:solidFill>
                <a:effectLst>
                  <a:outerShdw blurRad="88900" dist="12700" dir="2700000" algn="tl" rotWithShape="0">
                    <a:prstClr val="black"/>
                  </a:outerShdw>
                </a:effectLst>
                <a:latin typeface="Segoe Light" pitchFamily="2" charset="0"/>
                <a:cs typeface="Arial" charset="0"/>
              </a:rPr>
              <a:t>Microsoft </a:t>
            </a:r>
            <a:endParaRPr lang="en-US" sz="6600" b="0" kern="0" spc="-270" baseline="0" dirty="0">
              <a:ln w="3175">
                <a:noFill/>
              </a:ln>
              <a:solidFill>
                <a:srgbClr val="FFFFFF"/>
              </a:solidFill>
              <a:effectLst>
                <a:outerShdw blurRad="88900" dist="12700" dir="2700000" algn="tl" rotWithShape="0">
                  <a:prstClr val="black"/>
                </a:outerShdw>
              </a:effectLst>
              <a:latin typeface="Segoe Light" pitchFamily="2" charset="0"/>
              <a:cs typeface="Arial" charset="0"/>
            </a:endParaRPr>
          </a:p>
        </p:txBody>
      </p:sp>
      <p:pic>
        <p:nvPicPr>
          <p:cNvPr id="17"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1892474" y="3085578"/>
            <a:ext cx="6164263" cy="326707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325677" y="6182609"/>
            <a:ext cx="8492646" cy="507817"/>
          </a:xfrm>
          <a:prstGeom prst="rect">
            <a:avLst/>
          </a:prstGeom>
          <a:noFill/>
          <a:ln w="12700">
            <a:noFill/>
            <a:miter lim="800000"/>
            <a:headEnd type="none" w="sm" len="sm"/>
            <a:tailEnd type="none" w="sm" len="sm"/>
          </a:ln>
          <a:effectLst/>
        </p:spPr>
        <p:txBody>
          <a:bodyPr vert="horz" wrap="square" lIns="76184" tIns="38093" rIns="76184" bIns="38093" numCol="1" anchor="t" anchorCtr="0" compatLnSpc="1">
            <a:prstTxWarp prst="textNoShape">
              <a:avLst/>
            </a:prstTxWarp>
            <a:spAutoFit/>
          </a:bodyPr>
          <a:lstStyle/>
          <a:p>
            <a:pPr algn="ctr" defTabSz="761719" eaLnBrk="0" hangingPunct="0"/>
            <a:r>
              <a:rPr lang="en-US" sz="700" dirty="0">
                <a:solidFill>
                  <a:schemeClr val="tx1"/>
                </a:solidFill>
                <a:latin typeface="Segoe" pitchFamily="34" charset="0"/>
                <a:cs typeface="Arial" charset="0"/>
              </a:rPr>
              <a:t>© </a:t>
            </a:r>
            <a:r>
              <a:rPr lang="en-US" sz="700" dirty="0" smtClean="0">
                <a:solidFill>
                  <a:schemeClr val="tx1"/>
                </a:solidFill>
                <a:latin typeface="Segoe" pitchFamily="34" charset="0"/>
                <a:cs typeface="Arial" charset="0"/>
              </a:rPr>
              <a:t>2009 Microsoft </a:t>
            </a:r>
            <a:r>
              <a:rPr lang="en-US" sz="700" dirty="0">
                <a:solidFill>
                  <a:schemeClr val="tx1"/>
                </a:solidFill>
                <a:latin typeface="Segoe" pitchFamily="34" charset="0"/>
                <a:cs typeface="Arial" charset="0"/>
              </a:rPr>
              <a:t>Corporation. All rights reserved. Microsoft, Windows, Windows Vista and other product names are or may be registered trademarks and/or trademarks in the U.S. and/or other countries.</a:t>
            </a:r>
          </a:p>
          <a:p>
            <a:pPr algn="ctr" defTabSz="761719" eaLnBrk="0" hangingPunct="0"/>
            <a:r>
              <a:rPr lang="en-US" sz="700" dirty="0">
                <a:solidFill>
                  <a:schemeClr val="tx1"/>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1"/>
                </a:solidFill>
                <a:latin typeface="Segoe" pitchFamily="34" charset="0"/>
                <a:cs typeface="Arial" charset="0"/>
              </a:rPr>
            </a:br>
            <a:r>
              <a:rPr lang="en-US" sz="700" dirty="0">
                <a:solidFill>
                  <a:schemeClr val="tx1"/>
                </a:solidFill>
                <a:latin typeface="Segoe" pitchFamily="34" charset="0"/>
                <a:cs typeface="Arial" charset="0"/>
              </a:rPr>
              <a:t>MICROSOFT MAKES NO WARRANTIES, EXPRESS, IMPLIED OR STATUTORY, AS TO THE INFORMATION IN THIS PRESENTATION.</a:t>
            </a:r>
          </a:p>
        </p:txBody>
      </p:sp>
      <p:sp>
        <p:nvSpPr>
          <p:cNvPr id="4" name="TextBox 3"/>
          <p:cNvSpPr txBox="1"/>
          <p:nvPr/>
        </p:nvSpPr>
        <p:spPr>
          <a:xfrm>
            <a:off x="1411167" y="4461352"/>
            <a:ext cx="6321667" cy="646331"/>
          </a:xfrm>
          <a:prstGeom prst="rect">
            <a:avLst/>
          </a:prstGeom>
          <a:noFill/>
        </p:spPr>
        <p:txBody>
          <a:bodyPr wrap="none" rtlCol="0">
            <a:spAutoFit/>
          </a:bodyPr>
          <a:lstStyle/>
          <a:p>
            <a:pPr algn="ctr" rtl="0"/>
            <a:r>
              <a:rPr lang="en-US" sz="3600" kern="1200" spc="-100" baseline="0" dirty="0" smtClean="0">
                <a:solidFill>
                  <a:srgbClr val="FFFFFF"/>
                </a:solidFill>
                <a:effectLst/>
                <a:latin typeface="Segoe Light"/>
                <a:ea typeface="+mn-ea"/>
                <a:cs typeface="+mn-cs"/>
              </a:rPr>
              <a:t>microsoft.com</a:t>
            </a:r>
            <a:r>
              <a:rPr lang="en-US" sz="3200" kern="1200" spc="-100" baseline="0" dirty="0" smtClean="0">
                <a:solidFill>
                  <a:srgbClr val="FFFFFF"/>
                </a:solidFill>
                <a:effectLst/>
                <a:latin typeface="Segoe Light"/>
                <a:ea typeface="+mn-ea"/>
                <a:cs typeface="+mn-cs"/>
              </a:rPr>
              <a:t> </a:t>
            </a:r>
            <a:r>
              <a:rPr lang="en-US" sz="3600" kern="1200" spc="-100" baseline="0" dirty="0">
                <a:solidFill>
                  <a:srgbClr val="FFFFFF"/>
                </a:solidFill>
                <a:effectLst/>
                <a:latin typeface="Segoe Light"/>
                <a:ea typeface="+mn-ea"/>
                <a:cs typeface="+mn-cs"/>
              </a:rPr>
              <a:t>/</a:t>
            </a:r>
            <a:r>
              <a:rPr lang="en-US" sz="2400" kern="1200" spc="-100" baseline="0" dirty="0">
                <a:solidFill>
                  <a:srgbClr val="FFFFFF"/>
                </a:solidFill>
                <a:effectLst/>
                <a:latin typeface="Segoe Light"/>
                <a:ea typeface="+mn-ea"/>
                <a:cs typeface="+mn-cs"/>
              </a:rPr>
              <a:t> </a:t>
            </a:r>
            <a:r>
              <a:rPr lang="en-US" sz="3600" kern="1200" spc="-100" baseline="0" dirty="0" smtClean="0">
                <a:solidFill>
                  <a:srgbClr val="FFFFFF"/>
                </a:solidFill>
                <a:effectLst/>
                <a:latin typeface="Segoe"/>
                <a:ea typeface="+mn-ea"/>
                <a:cs typeface="+mn-cs"/>
              </a:rPr>
              <a:t>Enterprise</a:t>
            </a:r>
            <a:r>
              <a:rPr lang="en-US" sz="3200" kern="1200" spc="-100" baseline="0" dirty="0" smtClean="0">
                <a:solidFill>
                  <a:srgbClr val="FFFFFF"/>
                </a:solidFill>
                <a:effectLst/>
                <a:latin typeface="Segoe"/>
                <a:ea typeface="+mn-ea"/>
                <a:cs typeface="+mn-cs"/>
              </a:rPr>
              <a:t> </a:t>
            </a:r>
            <a:r>
              <a:rPr lang="en-US" sz="3600" kern="1200" spc="-100" baseline="0" dirty="0" smtClean="0">
                <a:solidFill>
                  <a:srgbClr val="FFFFFF"/>
                </a:solidFill>
                <a:effectLst/>
                <a:latin typeface="Segoe"/>
                <a:ea typeface="+mn-ea"/>
                <a:cs typeface="+mn-cs"/>
              </a:rPr>
              <a:t>Search</a:t>
            </a:r>
            <a:endParaRPr lang="en-US" sz="3600" kern="1200" spc="-100" baseline="0" dirty="0">
              <a:solidFill>
                <a:srgbClr val="FFFFFF"/>
              </a:solidFill>
              <a:effectLst/>
              <a:latin typeface="Segoe"/>
              <a:ea typeface="+mn-ea"/>
              <a:cs typeface="+mn-cs"/>
            </a:endParaRPr>
          </a:p>
        </p:txBody>
      </p:sp>
      <p:sp>
        <p:nvSpPr>
          <p:cNvPr id="7" name="TextBox 6"/>
          <p:cNvSpPr txBox="1"/>
          <p:nvPr/>
        </p:nvSpPr>
        <p:spPr>
          <a:xfrm>
            <a:off x="1742156" y="2542781"/>
            <a:ext cx="5659691" cy="1569660"/>
          </a:xfrm>
          <a:prstGeom prst="rect">
            <a:avLst/>
          </a:prstGeom>
          <a:noFill/>
        </p:spPr>
        <p:txBody>
          <a:bodyPr wrap="none" rtlCol="0">
            <a:spAutoFit/>
          </a:bodyPr>
          <a:lstStyle/>
          <a:p>
            <a:pPr algn="ctr"/>
            <a:r>
              <a:rPr lang="en-US" sz="9600" b="0" cap="none" spc="-300" baseline="0" dirty="0" smtClean="0">
                <a:ln w="18415" cmpd="sng">
                  <a:solidFill>
                    <a:srgbClr val="FFFFFF"/>
                  </a:solidFill>
                  <a:prstDash val="solid"/>
                </a:ln>
                <a:solidFill>
                  <a:srgbClr val="FFFFFF"/>
                </a:solidFill>
                <a:effectLst>
                  <a:outerShdw blurRad="63500" dir="3600000" algn="tl" rotWithShape="0">
                    <a:srgbClr val="000000">
                      <a:alpha val="70000"/>
                    </a:srgbClr>
                  </a:outerShdw>
                  <a:reflection blurRad="6350" stA="55000" endA="300" endPos="45500" dir="5400000" sy="-100000" algn="bl" rotWithShape="0"/>
                </a:effectLst>
                <a:latin typeface="Segoe" pitchFamily="34" charset="0"/>
              </a:rPr>
              <a:t>Thank You.</a:t>
            </a:r>
          </a:p>
        </p:txBody>
      </p:sp>
      <p:pic>
        <p:nvPicPr>
          <p:cNvPr id="22" name="Picture 2"/>
          <p:cNvPicPr>
            <a:picLocks noChangeAspect="1" noChangeArrowheads="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2540696" y="622126"/>
            <a:ext cx="3548063" cy="2097087"/>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grpSp>
        <p:nvGrpSpPr>
          <p:cNvPr id="4" name="Group 8"/>
          <p:cNvGrpSpPr>
            <a:grpSpLocks/>
          </p:cNvGrpSpPr>
          <p:nvPr userDrawn="1"/>
        </p:nvGrpSpPr>
        <p:grpSpPr bwMode="auto">
          <a:xfrm>
            <a:off x="0" y="0"/>
            <a:ext cx="9144000" cy="6858000"/>
            <a:chOff x="0" y="0"/>
            <a:chExt cx="9144000" cy="6858000"/>
          </a:xfrm>
        </p:grpSpPr>
        <p:pic>
          <p:nvPicPr>
            <p:cNvPr id="5" name="Picture 9" descr="chapter_back.jpg"/>
            <p:cNvPicPr>
              <a:picLocks noChangeAspect="1"/>
            </p:cNvPicPr>
            <p:nvPr userDrawn="1"/>
          </p:nvPicPr>
          <p:blipFill>
            <a:blip r:embed="rId2" cstate="email">
              <a:extLst>
                <a:ext uri="{28A0092B-C50C-407E-A947-70E740481C1C}">
                  <a14:useLocalDpi xmlns:a14="http://schemas.microsoft.com/office/drawing/2010/main" xmlns=""/>
                </a:ext>
              </a:extLst>
            </a:blip>
            <a:srcRect/>
            <a:stretch>
              <a:fillRect/>
            </a:stretch>
          </p:blipFill>
          <p:spPr bwMode="auto">
            <a:xfrm>
              <a:off x="0" y="0"/>
              <a:ext cx="9144000" cy="6858000"/>
            </a:xfrm>
            <a:prstGeom prst="rect">
              <a:avLst/>
            </a:prstGeom>
            <a:noFill/>
            <a:ln w="9525">
              <a:noFill/>
              <a:miter lim="800000"/>
              <a:headEnd/>
              <a:tailEnd/>
            </a:ln>
          </p:spPr>
        </p:pic>
        <p:pic>
          <p:nvPicPr>
            <p:cNvPr id="6" name="Picture 10" descr="FAST-ms_OR_BL_rgb.emf"/>
            <p:cNvPicPr>
              <a:picLocks noChangeAspect="1"/>
            </p:cNvPicPr>
            <p:nvPr userDrawn="1"/>
          </p:nvPicPr>
          <p:blipFill>
            <a:blip r:embed="rId3" cstate="email"/>
            <a:srcRect/>
            <a:stretch>
              <a:fillRect/>
            </a:stretch>
          </p:blipFill>
          <p:spPr bwMode="auto">
            <a:xfrm>
              <a:off x="335925" y="314724"/>
              <a:ext cx="1648242" cy="737841"/>
            </a:xfrm>
            <a:prstGeom prst="rect">
              <a:avLst/>
            </a:prstGeom>
            <a:noFill/>
            <a:ln w="9525">
              <a:noFill/>
              <a:miter lim="800000"/>
              <a:headEnd/>
              <a:tailEnd/>
            </a:ln>
          </p:spPr>
        </p:pic>
      </p:grpSp>
      <p:sp>
        <p:nvSpPr>
          <p:cNvPr id="2" name="Title 1"/>
          <p:cNvSpPr>
            <a:spLocks noGrp="1"/>
          </p:cNvSpPr>
          <p:nvPr>
            <p:ph type="title"/>
          </p:nvPr>
        </p:nvSpPr>
        <p:spPr>
          <a:xfrm>
            <a:off x="722313" y="2590800"/>
            <a:ext cx="7772400" cy="1362075"/>
          </a:xfrm>
        </p:spPr>
        <p:txBody>
          <a:bodyPr anchor="t"/>
          <a:lstStyle>
            <a:lvl1pPr algn="l">
              <a:defRPr sz="4000" b="0" cap="none" baseline="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062413"/>
            <a:ext cx="7772400" cy="1500187"/>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Text Placeholder 4"/>
          <p:cNvSpPr>
            <a:spLocks noGrp="1"/>
          </p:cNvSpPr>
          <p:nvPr>
            <p:ph type="body" sz="quarter" idx="11"/>
          </p:nvPr>
        </p:nvSpPr>
        <p:spPr>
          <a:xfrm>
            <a:off x="387350" y="1419225"/>
            <a:ext cx="8370888" cy="28289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2"/>
          <p:cNvSpPr>
            <a:spLocks noGrp="1"/>
          </p:cNvSpPr>
          <p:nvPr>
            <p:ph type="sldNum" sz="quarter" idx="12"/>
          </p:nvPr>
        </p:nvSpPr>
        <p:spPr>
          <a:xfrm>
            <a:off x="8315325" y="6604000"/>
            <a:ext cx="685800" cy="254000"/>
          </a:xfrm>
          <a:prstGeom prst="rect">
            <a:avLst/>
          </a:prstGeom>
        </p:spPr>
        <p:txBody>
          <a:bodyPr/>
          <a:lstStyle>
            <a:lvl1pPr>
              <a:defRPr b="1">
                <a:solidFill>
                  <a:prstClr val="white"/>
                </a:solidFill>
                <a:latin typeface="Segoe"/>
                <a:cs typeface="Arial"/>
              </a:defRPr>
            </a:lvl1pPr>
          </a:lstStyle>
          <a:p>
            <a:pPr>
              <a:defRPr/>
            </a:pPr>
            <a:fld id="{06D915B4-C2A3-4691-BCC2-37268955AE77}" type="slidenum">
              <a:rPr lang="en-US"/>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7"/>
          <p:cNvSpPr>
            <a:spLocks noGrp="1"/>
          </p:cNvSpPr>
          <p:nvPr>
            <p:ph type="body" sz="quarter" idx="11"/>
          </p:nvPr>
        </p:nvSpPr>
        <p:spPr>
          <a:xfrm>
            <a:off x="381000" y="806820"/>
            <a:ext cx="8382000" cy="387798"/>
          </a:xfrm>
        </p:spPr>
        <p:txBody>
          <a:bodyPr lIns="0"/>
          <a:lstStyle>
            <a:lvl1pPr marL="0" indent="0">
              <a:buNone/>
              <a:defRPr sz="2800" spc="-100" baseline="0">
                <a:latin typeface="Segoe Light" pitchFamily="34" charset="0"/>
              </a:defRPr>
            </a:lvl1pPr>
          </a:lstStyle>
          <a:p>
            <a:pPr lvl="0"/>
            <a:r>
              <a:rPr lang="en-US" smtClean="0"/>
              <a:t>Click to edit Master text styles</a:t>
            </a:r>
          </a:p>
        </p:txBody>
      </p:sp>
    </p:spTree>
    <p:extLst>
      <p:ext uri="{BB962C8B-B14F-4D97-AF65-F5344CB8AC3E}">
        <p14:creationId xmlns:p14="http://schemas.microsoft.com/office/powerpoint/2010/main" xmlns="" val="293848108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7"/>
          <p:cNvSpPr>
            <a:spLocks noGrp="1"/>
          </p:cNvSpPr>
          <p:nvPr>
            <p:ph type="body" sz="quarter" idx="11"/>
          </p:nvPr>
        </p:nvSpPr>
        <p:spPr>
          <a:xfrm>
            <a:off x="381000" y="806820"/>
            <a:ext cx="8382000" cy="387798"/>
          </a:xfrm>
        </p:spPr>
        <p:txBody>
          <a:bodyPr lIns="0"/>
          <a:lstStyle>
            <a:lvl1pPr marL="0" indent="0">
              <a:buNone/>
              <a:defRPr sz="2800" spc="-100" baseline="0">
                <a:latin typeface="Segoe Light" pitchFamily="34" charset="0"/>
              </a:defRPr>
            </a:lvl1pPr>
          </a:lstStyle>
          <a:p>
            <a:pPr lvl="0"/>
            <a:r>
              <a:rPr lang="en-US" smtClean="0"/>
              <a:t>Click to edit Master text styles</a:t>
            </a:r>
          </a:p>
        </p:txBody>
      </p:sp>
    </p:spTree>
    <p:extLst>
      <p:ext uri="{BB962C8B-B14F-4D97-AF65-F5344CB8AC3E}">
        <p14:creationId xmlns:p14="http://schemas.microsoft.com/office/powerpoint/2010/main" xmlns="" val="2938481082"/>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7"/>
          <p:cNvSpPr>
            <a:spLocks noGrp="1"/>
          </p:cNvSpPr>
          <p:nvPr>
            <p:ph type="body" sz="quarter" idx="11"/>
          </p:nvPr>
        </p:nvSpPr>
        <p:spPr>
          <a:xfrm>
            <a:off x="381000" y="806820"/>
            <a:ext cx="8382000" cy="387798"/>
          </a:xfrm>
        </p:spPr>
        <p:txBody>
          <a:bodyPr lIns="0"/>
          <a:lstStyle>
            <a:lvl1pPr marL="0" indent="0">
              <a:buNone/>
              <a:defRPr sz="2800" spc="-100" baseline="0">
                <a:latin typeface="Segoe Light" pitchFamily="34" charset="0"/>
              </a:defRPr>
            </a:lvl1pPr>
          </a:lstStyle>
          <a:p>
            <a:pPr lvl="0"/>
            <a:r>
              <a:rPr lang="en-US" smtClean="0"/>
              <a:t>Click to edit Master text styles</a:t>
            </a:r>
          </a:p>
        </p:txBody>
      </p:sp>
    </p:spTree>
    <p:extLst>
      <p:ext uri="{BB962C8B-B14F-4D97-AF65-F5344CB8AC3E}">
        <p14:creationId xmlns:p14="http://schemas.microsoft.com/office/powerpoint/2010/main" xmlns="" val="293848108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BE"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Click to edit Master subtitle style</a:t>
            </a:r>
            <a:endParaRPr lang="fr-FR"/>
          </a:p>
        </p:txBody>
      </p:sp>
      <p:sp>
        <p:nvSpPr>
          <p:cNvPr id="4" name="Date Placeholder 3"/>
          <p:cNvSpPr>
            <a:spLocks noGrp="1"/>
          </p:cNvSpPr>
          <p:nvPr>
            <p:ph type="dt" sz="half" idx="10"/>
          </p:nvPr>
        </p:nvSpPr>
        <p:spPr/>
        <p:txBody>
          <a:bodyPr/>
          <a:lstStyle/>
          <a:p>
            <a:fld id="{8CE099D2-728D-834E-9777-98B401A7CBA5}" type="datetimeFigureOut">
              <a:rPr lang="fr-FR" smtClean="0">
                <a:solidFill>
                  <a:prstClr val="black">
                    <a:tint val="75000"/>
                  </a:prstClr>
                </a:solidFill>
              </a:rPr>
              <a:pPr/>
              <a:t>22/04/2010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63AB640-7AFB-CA41-B291-C08DA2E6B68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839165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fr-FR"/>
          </a:p>
        </p:txBody>
      </p:sp>
      <p:sp>
        <p:nvSpPr>
          <p:cNvPr id="3" name="Content Placeholder 2"/>
          <p:cNvSpPr>
            <a:spLocks noGrp="1"/>
          </p:cNvSpPr>
          <p:nvPr>
            <p:ph idx="1"/>
          </p:nvPr>
        </p:nvSpPr>
        <p:spPr/>
        <p:txBody>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FR"/>
          </a:p>
        </p:txBody>
      </p:sp>
      <p:sp>
        <p:nvSpPr>
          <p:cNvPr id="4" name="Date Placeholder 3"/>
          <p:cNvSpPr>
            <a:spLocks noGrp="1"/>
          </p:cNvSpPr>
          <p:nvPr>
            <p:ph type="dt" sz="half" idx="10"/>
          </p:nvPr>
        </p:nvSpPr>
        <p:spPr/>
        <p:txBody>
          <a:bodyPr/>
          <a:lstStyle/>
          <a:p>
            <a:fld id="{8CE099D2-728D-834E-9777-98B401A7CBA5}" type="datetimeFigureOut">
              <a:rPr lang="fr-FR" smtClean="0">
                <a:solidFill>
                  <a:prstClr val="black">
                    <a:tint val="75000"/>
                  </a:prstClr>
                </a:solidFill>
              </a:rPr>
              <a:pPr/>
              <a:t>22/04/2010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63AB640-7AFB-CA41-B291-C08DA2E6B68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2566098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Click to edit Master text styles</a:t>
            </a:r>
          </a:p>
        </p:txBody>
      </p:sp>
      <p:sp>
        <p:nvSpPr>
          <p:cNvPr id="4" name="Date Placeholder 3"/>
          <p:cNvSpPr>
            <a:spLocks noGrp="1"/>
          </p:cNvSpPr>
          <p:nvPr>
            <p:ph type="dt" sz="half" idx="10"/>
          </p:nvPr>
        </p:nvSpPr>
        <p:spPr/>
        <p:txBody>
          <a:bodyPr/>
          <a:lstStyle/>
          <a:p>
            <a:fld id="{8CE099D2-728D-834E-9777-98B401A7CBA5}" type="datetimeFigureOut">
              <a:rPr lang="fr-FR" smtClean="0">
                <a:solidFill>
                  <a:prstClr val="black">
                    <a:tint val="75000"/>
                  </a:prstClr>
                </a:solidFill>
              </a:rPr>
              <a:pPr/>
              <a:t>22/04/2010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63AB640-7AFB-CA41-B291-C08DA2E6B68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81826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588" y="1414462"/>
            <a:ext cx="8380412" cy="5074920"/>
          </a:xfrm>
        </p:spPr>
        <p:txBody>
          <a:bodyPr/>
          <a:lstStyle>
            <a:lvl1pPr>
              <a:buSzPct val="60000"/>
              <a:buFontTx/>
              <a:buBlip>
                <a:blip r:embed="rId2"/>
              </a:buBlip>
              <a:defRPr/>
            </a:lvl1pPr>
            <a:lvl2pPr>
              <a:buSzPct val="60000"/>
              <a:buFontTx/>
              <a:buBlip>
                <a:blip r:embed="rId2"/>
              </a:buBlip>
              <a:defRPr/>
            </a:lvl2pPr>
            <a:lvl3pPr>
              <a:buSzPct val="60000"/>
              <a:buFontTx/>
              <a:buBlip>
                <a:blip r:embed="rId2"/>
              </a:buBlip>
              <a:defRPr/>
            </a:lvl3pPr>
            <a:lvl4pPr>
              <a:buSzPct val="60000"/>
              <a:buFontTx/>
              <a:buBlip>
                <a:blip r:embed="rId2"/>
              </a:buBlip>
              <a:defRPr/>
            </a:lvl4pPr>
            <a:lvl5pPr>
              <a:buSzPct val="60000"/>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FR"/>
          </a:p>
        </p:txBody>
      </p:sp>
      <p:sp>
        <p:nvSpPr>
          <p:cNvPr id="5" name="Date Placeholder 4"/>
          <p:cNvSpPr>
            <a:spLocks noGrp="1"/>
          </p:cNvSpPr>
          <p:nvPr>
            <p:ph type="dt" sz="half" idx="10"/>
          </p:nvPr>
        </p:nvSpPr>
        <p:spPr/>
        <p:txBody>
          <a:bodyPr/>
          <a:lstStyle/>
          <a:p>
            <a:fld id="{8CE099D2-728D-834E-9777-98B401A7CBA5}" type="datetimeFigureOut">
              <a:rPr lang="fr-FR" smtClean="0">
                <a:solidFill>
                  <a:prstClr val="black">
                    <a:tint val="75000"/>
                  </a:prstClr>
                </a:solidFill>
              </a:rPr>
              <a:pPr/>
              <a:t>22/04/2010</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63AB640-7AFB-CA41-B291-C08DA2E6B68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33559032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FR"/>
          </a:p>
        </p:txBody>
      </p:sp>
      <p:sp>
        <p:nvSpPr>
          <p:cNvPr id="7" name="Date Placeholder 6"/>
          <p:cNvSpPr>
            <a:spLocks noGrp="1"/>
          </p:cNvSpPr>
          <p:nvPr>
            <p:ph type="dt" sz="half" idx="10"/>
          </p:nvPr>
        </p:nvSpPr>
        <p:spPr/>
        <p:txBody>
          <a:bodyPr/>
          <a:lstStyle/>
          <a:p>
            <a:fld id="{8CE099D2-728D-834E-9777-98B401A7CBA5}" type="datetimeFigureOut">
              <a:rPr lang="fr-FR" smtClean="0">
                <a:solidFill>
                  <a:prstClr val="black">
                    <a:tint val="75000"/>
                  </a:prstClr>
                </a:solidFill>
              </a:rPr>
              <a:pPr/>
              <a:t>22/04/2010</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363AB640-7AFB-CA41-B291-C08DA2E6B68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1997459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fr-FR"/>
          </a:p>
        </p:txBody>
      </p:sp>
      <p:sp>
        <p:nvSpPr>
          <p:cNvPr id="3" name="Date Placeholder 2"/>
          <p:cNvSpPr>
            <a:spLocks noGrp="1"/>
          </p:cNvSpPr>
          <p:nvPr>
            <p:ph type="dt" sz="half" idx="10"/>
          </p:nvPr>
        </p:nvSpPr>
        <p:spPr/>
        <p:txBody>
          <a:bodyPr/>
          <a:lstStyle/>
          <a:p>
            <a:fld id="{8CE099D2-728D-834E-9777-98B401A7CBA5}" type="datetimeFigureOut">
              <a:rPr lang="fr-FR" smtClean="0">
                <a:solidFill>
                  <a:prstClr val="black">
                    <a:tint val="75000"/>
                  </a:prstClr>
                </a:solidFill>
              </a:rPr>
              <a:pPr/>
              <a:t>22/04/2010</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363AB640-7AFB-CA41-B291-C08DA2E6B68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81725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E099D2-728D-834E-9777-98B401A7CBA5}" type="datetimeFigureOut">
              <a:rPr lang="fr-FR" smtClean="0">
                <a:solidFill>
                  <a:prstClr val="black">
                    <a:tint val="75000"/>
                  </a:prstClr>
                </a:solidFill>
              </a:rPr>
              <a:pPr/>
              <a:t>22/04/2010</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363AB640-7AFB-CA41-B291-C08DA2E6B68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13206170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BE"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4"/>
          <p:cNvSpPr>
            <a:spLocks noGrp="1"/>
          </p:cNvSpPr>
          <p:nvPr>
            <p:ph type="dt" sz="half" idx="10"/>
          </p:nvPr>
        </p:nvSpPr>
        <p:spPr/>
        <p:txBody>
          <a:bodyPr/>
          <a:lstStyle/>
          <a:p>
            <a:fld id="{8CE099D2-728D-834E-9777-98B401A7CBA5}" type="datetimeFigureOut">
              <a:rPr lang="fr-FR" smtClean="0">
                <a:solidFill>
                  <a:prstClr val="black">
                    <a:tint val="75000"/>
                  </a:prstClr>
                </a:solidFill>
              </a:rPr>
              <a:pPr/>
              <a:t>22/04/2010</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63AB640-7AFB-CA41-B291-C08DA2E6B68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13332890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4"/>
          <p:cNvSpPr>
            <a:spLocks noGrp="1"/>
          </p:cNvSpPr>
          <p:nvPr>
            <p:ph type="dt" sz="half" idx="10"/>
          </p:nvPr>
        </p:nvSpPr>
        <p:spPr/>
        <p:txBody>
          <a:bodyPr/>
          <a:lstStyle/>
          <a:p>
            <a:fld id="{8CE099D2-728D-834E-9777-98B401A7CBA5}" type="datetimeFigureOut">
              <a:rPr lang="fr-FR" smtClean="0">
                <a:solidFill>
                  <a:prstClr val="black">
                    <a:tint val="75000"/>
                  </a:prstClr>
                </a:solidFill>
              </a:rPr>
              <a:pPr/>
              <a:t>22/04/2010</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363AB640-7AFB-CA41-B291-C08DA2E6B68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3306709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FR"/>
          </a:p>
        </p:txBody>
      </p:sp>
      <p:sp>
        <p:nvSpPr>
          <p:cNvPr id="4" name="Date Placeholder 3"/>
          <p:cNvSpPr>
            <a:spLocks noGrp="1"/>
          </p:cNvSpPr>
          <p:nvPr>
            <p:ph type="dt" sz="half" idx="10"/>
          </p:nvPr>
        </p:nvSpPr>
        <p:spPr/>
        <p:txBody>
          <a:bodyPr/>
          <a:lstStyle/>
          <a:p>
            <a:fld id="{8CE099D2-728D-834E-9777-98B401A7CBA5}" type="datetimeFigureOut">
              <a:rPr lang="fr-FR" smtClean="0">
                <a:solidFill>
                  <a:prstClr val="black">
                    <a:tint val="75000"/>
                  </a:prstClr>
                </a:solidFill>
              </a:rPr>
              <a:pPr/>
              <a:t>22/04/2010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63AB640-7AFB-CA41-B291-C08DA2E6B68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1739256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BE"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FR"/>
          </a:p>
        </p:txBody>
      </p:sp>
      <p:sp>
        <p:nvSpPr>
          <p:cNvPr id="4" name="Date Placeholder 3"/>
          <p:cNvSpPr>
            <a:spLocks noGrp="1"/>
          </p:cNvSpPr>
          <p:nvPr>
            <p:ph type="dt" sz="half" idx="10"/>
          </p:nvPr>
        </p:nvSpPr>
        <p:spPr/>
        <p:txBody>
          <a:bodyPr/>
          <a:lstStyle/>
          <a:p>
            <a:fld id="{8CE099D2-728D-834E-9777-98B401A7CBA5}" type="datetimeFigureOut">
              <a:rPr lang="fr-FR" smtClean="0">
                <a:solidFill>
                  <a:prstClr val="black">
                    <a:tint val="75000"/>
                  </a:prstClr>
                </a:solidFill>
              </a:rPr>
              <a:pPr/>
              <a:t>22/04/2010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363AB640-7AFB-CA41-B291-C08DA2E6B682}"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2949478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BE"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Click to edit Master subtitle style</a:t>
            </a:r>
            <a:endParaRPr lang="fr-FR"/>
          </a:p>
        </p:txBody>
      </p:sp>
      <p:sp>
        <p:nvSpPr>
          <p:cNvPr id="4" name="Date Placeholder 3"/>
          <p:cNvSpPr>
            <a:spLocks noGrp="1"/>
          </p:cNvSpPr>
          <p:nvPr>
            <p:ph type="dt" sz="half" idx="10"/>
          </p:nvPr>
        </p:nvSpPr>
        <p:spPr/>
        <p:txBody>
          <a:bodyPr/>
          <a:lstStyle/>
          <a:p>
            <a:fld id="{4467A9E0-E3C9-274A-A9F2-DAB6A271264C}" type="datetimeFigureOut">
              <a:rPr lang="fr-FR" smtClean="0">
                <a:solidFill>
                  <a:prstClr val="black">
                    <a:tint val="75000"/>
                  </a:prstClr>
                </a:solidFill>
              </a:rPr>
              <a:pPr/>
              <a:t>22/04/2010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CCD026F0-BAB5-B648-ADCE-8CC1D4F06286}"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168730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fr-FR"/>
          </a:p>
        </p:txBody>
      </p:sp>
      <p:sp>
        <p:nvSpPr>
          <p:cNvPr id="3" name="Content Placeholder 2"/>
          <p:cNvSpPr>
            <a:spLocks noGrp="1"/>
          </p:cNvSpPr>
          <p:nvPr>
            <p:ph idx="1"/>
          </p:nvPr>
        </p:nvSpPr>
        <p:spPr/>
        <p:txBody>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FR"/>
          </a:p>
        </p:txBody>
      </p:sp>
      <p:sp>
        <p:nvSpPr>
          <p:cNvPr id="4" name="Date Placeholder 3"/>
          <p:cNvSpPr>
            <a:spLocks noGrp="1"/>
          </p:cNvSpPr>
          <p:nvPr>
            <p:ph type="dt" sz="half" idx="10"/>
          </p:nvPr>
        </p:nvSpPr>
        <p:spPr/>
        <p:txBody>
          <a:bodyPr/>
          <a:lstStyle/>
          <a:p>
            <a:fld id="{4467A9E0-E3C9-274A-A9F2-DAB6A271264C}" type="datetimeFigureOut">
              <a:rPr lang="fr-FR" smtClean="0">
                <a:solidFill>
                  <a:prstClr val="black">
                    <a:tint val="75000"/>
                  </a:prstClr>
                </a:solidFill>
              </a:rPr>
              <a:pPr/>
              <a:t>22/04/2010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CCD026F0-BAB5-B648-ADCE-8CC1D4F06286}"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3200857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with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2588" y="1414462"/>
            <a:ext cx="8380412" cy="5074920"/>
          </a:xfrm>
        </p:spPr>
        <p:txBody>
          <a:bodyPr/>
          <a:lstStyle>
            <a:lvl1pPr>
              <a:buSzPct val="60000"/>
              <a:buFontTx/>
              <a:buBlip>
                <a:blip r:embed="rId2"/>
              </a:buBlip>
              <a:defRPr/>
            </a:lvl1pPr>
            <a:lvl2pPr>
              <a:buSzPct val="60000"/>
              <a:buFontTx/>
              <a:buBlip>
                <a:blip r:embed="rId2"/>
              </a:buBlip>
              <a:defRPr/>
            </a:lvl2pPr>
            <a:lvl3pPr>
              <a:buSzPct val="60000"/>
              <a:buFontTx/>
              <a:buBlip>
                <a:blip r:embed="rId2"/>
              </a:buBlip>
              <a:defRPr/>
            </a:lvl3pPr>
            <a:lvl4pPr>
              <a:buSzPct val="60000"/>
              <a:buFontTx/>
              <a:buBlip>
                <a:blip r:embed="rId2"/>
              </a:buBlip>
              <a:defRPr/>
            </a:lvl4pPr>
            <a:lvl5pPr>
              <a:buSzPct val="60000"/>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a:xfrm>
            <a:off x="382588" y="228599"/>
            <a:ext cx="8380412" cy="498598"/>
          </a:xfrm>
        </p:spPr>
        <p:txBody>
          <a:bodyPr>
            <a:spAutoFit/>
          </a:bodyPr>
          <a:lstStyle/>
          <a:p>
            <a:r>
              <a:rPr lang="en-US" smtClean="0"/>
              <a:t>Click to edit Master title style</a:t>
            </a:r>
            <a:endParaRPr lang="en-US" dirty="0"/>
          </a:p>
        </p:txBody>
      </p:sp>
      <p:sp>
        <p:nvSpPr>
          <p:cNvPr id="5" name="Text Placeholder 4"/>
          <p:cNvSpPr>
            <a:spLocks noGrp="1"/>
          </p:cNvSpPr>
          <p:nvPr>
            <p:ph type="body" sz="quarter" idx="10" hasCustomPrompt="1"/>
          </p:nvPr>
        </p:nvSpPr>
        <p:spPr>
          <a:xfrm>
            <a:off x="382588" y="739558"/>
            <a:ext cx="8385048" cy="332399"/>
          </a:xfrm>
        </p:spPr>
        <p:txBody>
          <a:bodyPr>
            <a:spAutoFit/>
          </a:bodyPr>
          <a:lstStyle>
            <a:lvl1pPr marL="4763" indent="-4763">
              <a:buFont typeface="Arial" pitchFamily="34" charset="0"/>
              <a:buNone/>
              <a:tabLst/>
              <a:defRPr sz="2400" spc="-100" baseline="0">
                <a:solidFill>
                  <a:schemeClr val="tx2"/>
                </a:solidFill>
                <a:latin typeface="Segoe Light" pitchFamily="34" charset="0"/>
              </a:defRPr>
            </a:lvl1pPr>
          </a:lstStyle>
          <a:p>
            <a:pPr lvl="0"/>
            <a:r>
              <a:rPr lang="en-US" dirty="0" smtClean="0"/>
              <a:t>Click to edit subtitle</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Click to edit Master text styles</a:t>
            </a:r>
          </a:p>
        </p:txBody>
      </p:sp>
      <p:sp>
        <p:nvSpPr>
          <p:cNvPr id="4" name="Date Placeholder 3"/>
          <p:cNvSpPr>
            <a:spLocks noGrp="1"/>
          </p:cNvSpPr>
          <p:nvPr>
            <p:ph type="dt" sz="half" idx="10"/>
          </p:nvPr>
        </p:nvSpPr>
        <p:spPr/>
        <p:txBody>
          <a:bodyPr/>
          <a:lstStyle/>
          <a:p>
            <a:fld id="{4467A9E0-E3C9-274A-A9F2-DAB6A271264C}" type="datetimeFigureOut">
              <a:rPr lang="fr-FR" smtClean="0">
                <a:solidFill>
                  <a:prstClr val="black">
                    <a:tint val="75000"/>
                  </a:prstClr>
                </a:solidFill>
              </a:rPr>
              <a:pPr/>
              <a:t>22/04/2010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CCD026F0-BAB5-B648-ADCE-8CC1D4F06286}"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2799805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FR"/>
          </a:p>
        </p:txBody>
      </p:sp>
      <p:sp>
        <p:nvSpPr>
          <p:cNvPr id="5" name="Date Placeholder 4"/>
          <p:cNvSpPr>
            <a:spLocks noGrp="1"/>
          </p:cNvSpPr>
          <p:nvPr>
            <p:ph type="dt" sz="half" idx="10"/>
          </p:nvPr>
        </p:nvSpPr>
        <p:spPr/>
        <p:txBody>
          <a:bodyPr/>
          <a:lstStyle/>
          <a:p>
            <a:fld id="{4467A9E0-E3C9-274A-A9F2-DAB6A271264C}" type="datetimeFigureOut">
              <a:rPr lang="fr-FR" smtClean="0">
                <a:solidFill>
                  <a:prstClr val="black">
                    <a:tint val="75000"/>
                  </a:prstClr>
                </a:solidFill>
              </a:rPr>
              <a:pPr/>
              <a:t>22/04/2010</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CCD026F0-BAB5-B648-ADCE-8CC1D4F06286}"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13849556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FR"/>
          </a:p>
        </p:txBody>
      </p:sp>
      <p:sp>
        <p:nvSpPr>
          <p:cNvPr id="7" name="Date Placeholder 6"/>
          <p:cNvSpPr>
            <a:spLocks noGrp="1"/>
          </p:cNvSpPr>
          <p:nvPr>
            <p:ph type="dt" sz="half" idx="10"/>
          </p:nvPr>
        </p:nvSpPr>
        <p:spPr/>
        <p:txBody>
          <a:bodyPr/>
          <a:lstStyle/>
          <a:p>
            <a:fld id="{4467A9E0-E3C9-274A-A9F2-DAB6A271264C}" type="datetimeFigureOut">
              <a:rPr lang="fr-FR" smtClean="0">
                <a:solidFill>
                  <a:prstClr val="black">
                    <a:tint val="75000"/>
                  </a:prstClr>
                </a:solidFill>
              </a:rPr>
              <a:pPr/>
              <a:t>22/04/2010</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CCD026F0-BAB5-B648-ADCE-8CC1D4F06286}"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22111913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fr-FR"/>
          </a:p>
        </p:txBody>
      </p:sp>
      <p:sp>
        <p:nvSpPr>
          <p:cNvPr id="3" name="Date Placeholder 2"/>
          <p:cNvSpPr>
            <a:spLocks noGrp="1"/>
          </p:cNvSpPr>
          <p:nvPr>
            <p:ph type="dt" sz="half" idx="10"/>
          </p:nvPr>
        </p:nvSpPr>
        <p:spPr/>
        <p:txBody>
          <a:bodyPr/>
          <a:lstStyle/>
          <a:p>
            <a:fld id="{4467A9E0-E3C9-274A-A9F2-DAB6A271264C}" type="datetimeFigureOut">
              <a:rPr lang="fr-FR" smtClean="0">
                <a:solidFill>
                  <a:prstClr val="black">
                    <a:tint val="75000"/>
                  </a:prstClr>
                </a:solidFill>
              </a:rPr>
              <a:pPr/>
              <a:t>22/04/2010</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CCD026F0-BAB5-B648-ADCE-8CC1D4F06286}"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27048728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7A9E0-E3C9-274A-A9F2-DAB6A271264C}" type="datetimeFigureOut">
              <a:rPr lang="fr-FR" smtClean="0">
                <a:solidFill>
                  <a:prstClr val="black">
                    <a:tint val="75000"/>
                  </a:prstClr>
                </a:solidFill>
              </a:rPr>
              <a:pPr/>
              <a:t>22/04/2010</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CCD026F0-BAB5-B648-ADCE-8CC1D4F06286}"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38316851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BE"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4"/>
          <p:cNvSpPr>
            <a:spLocks noGrp="1"/>
          </p:cNvSpPr>
          <p:nvPr>
            <p:ph type="dt" sz="half" idx="10"/>
          </p:nvPr>
        </p:nvSpPr>
        <p:spPr/>
        <p:txBody>
          <a:bodyPr/>
          <a:lstStyle/>
          <a:p>
            <a:fld id="{4467A9E0-E3C9-274A-A9F2-DAB6A271264C}" type="datetimeFigureOut">
              <a:rPr lang="fr-FR" smtClean="0">
                <a:solidFill>
                  <a:prstClr val="black">
                    <a:tint val="75000"/>
                  </a:prstClr>
                </a:solidFill>
              </a:rPr>
              <a:pPr/>
              <a:t>22/04/2010</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CCD026F0-BAB5-B648-ADCE-8CC1D4F06286}"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11945322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4"/>
          <p:cNvSpPr>
            <a:spLocks noGrp="1"/>
          </p:cNvSpPr>
          <p:nvPr>
            <p:ph type="dt" sz="half" idx="10"/>
          </p:nvPr>
        </p:nvSpPr>
        <p:spPr/>
        <p:txBody>
          <a:bodyPr/>
          <a:lstStyle/>
          <a:p>
            <a:fld id="{4467A9E0-E3C9-274A-A9F2-DAB6A271264C}" type="datetimeFigureOut">
              <a:rPr lang="fr-FR" smtClean="0">
                <a:solidFill>
                  <a:prstClr val="black">
                    <a:tint val="75000"/>
                  </a:prstClr>
                </a:solidFill>
              </a:rPr>
              <a:pPr/>
              <a:t>22/04/2010</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CCD026F0-BAB5-B648-ADCE-8CC1D4F06286}"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40395269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FR"/>
          </a:p>
        </p:txBody>
      </p:sp>
      <p:sp>
        <p:nvSpPr>
          <p:cNvPr id="4" name="Date Placeholder 3"/>
          <p:cNvSpPr>
            <a:spLocks noGrp="1"/>
          </p:cNvSpPr>
          <p:nvPr>
            <p:ph type="dt" sz="half" idx="10"/>
          </p:nvPr>
        </p:nvSpPr>
        <p:spPr/>
        <p:txBody>
          <a:bodyPr/>
          <a:lstStyle/>
          <a:p>
            <a:fld id="{4467A9E0-E3C9-274A-A9F2-DAB6A271264C}" type="datetimeFigureOut">
              <a:rPr lang="fr-FR" smtClean="0">
                <a:solidFill>
                  <a:prstClr val="black">
                    <a:tint val="75000"/>
                  </a:prstClr>
                </a:solidFill>
              </a:rPr>
              <a:pPr/>
              <a:t>22/04/2010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CCD026F0-BAB5-B648-ADCE-8CC1D4F06286}"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37359309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BE"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FR"/>
          </a:p>
        </p:txBody>
      </p:sp>
      <p:sp>
        <p:nvSpPr>
          <p:cNvPr id="4" name="Date Placeholder 3"/>
          <p:cNvSpPr>
            <a:spLocks noGrp="1"/>
          </p:cNvSpPr>
          <p:nvPr>
            <p:ph type="dt" sz="half" idx="10"/>
          </p:nvPr>
        </p:nvSpPr>
        <p:spPr/>
        <p:txBody>
          <a:bodyPr/>
          <a:lstStyle/>
          <a:p>
            <a:fld id="{4467A9E0-E3C9-274A-A9F2-DAB6A271264C}" type="datetimeFigureOut">
              <a:rPr lang="fr-FR" smtClean="0">
                <a:solidFill>
                  <a:prstClr val="black">
                    <a:tint val="75000"/>
                  </a:prstClr>
                </a:solidFill>
              </a:rPr>
              <a:pPr/>
              <a:t>22/04/2010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CCD026F0-BAB5-B648-ADCE-8CC1D4F06286}"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13219773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nl-BE" smtClean="0"/>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smtClean="0"/>
              <a:t>Click to edit Master subtitle style</a:t>
            </a:r>
            <a:endParaRPr lang="fr-FR"/>
          </a:p>
        </p:txBody>
      </p:sp>
      <p:sp>
        <p:nvSpPr>
          <p:cNvPr id="4" name="Date Placeholder 3"/>
          <p:cNvSpPr>
            <a:spLocks noGrp="1"/>
          </p:cNvSpPr>
          <p:nvPr>
            <p:ph type="dt" sz="half" idx="10"/>
          </p:nvPr>
        </p:nvSpPr>
        <p:spPr/>
        <p:txBody>
          <a:bodyPr/>
          <a:lstStyle/>
          <a:p>
            <a:fld id="{9AA76A0A-9C94-1F45-919D-1221830EF28D}" type="datetimeFigureOut">
              <a:rPr lang="fr-FR" smtClean="0">
                <a:solidFill>
                  <a:prstClr val="black">
                    <a:tint val="75000"/>
                  </a:prstClr>
                </a:solidFill>
              </a:rPr>
              <a:pPr/>
              <a:t>22/04/2010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C64B34B4-FCD4-7B42-BF2A-0E8C1DA4CF5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103245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fr-FR"/>
          </a:p>
        </p:txBody>
      </p:sp>
      <p:sp>
        <p:nvSpPr>
          <p:cNvPr id="3" name="Content Placeholder 2"/>
          <p:cNvSpPr>
            <a:spLocks noGrp="1"/>
          </p:cNvSpPr>
          <p:nvPr>
            <p:ph idx="1"/>
          </p:nvPr>
        </p:nvSpPr>
        <p:spPr/>
        <p:txBody>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FR"/>
          </a:p>
        </p:txBody>
      </p:sp>
      <p:sp>
        <p:nvSpPr>
          <p:cNvPr id="4" name="Date Placeholder 3"/>
          <p:cNvSpPr>
            <a:spLocks noGrp="1"/>
          </p:cNvSpPr>
          <p:nvPr>
            <p:ph type="dt" sz="half" idx="10"/>
          </p:nvPr>
        </p:nvSpPr>
        <p:spPr/>
        <p:txBody>
          <a:bodyPr/>
          <a:lstStyle/>
          <a:p>
            <a:fld id="{9AA76A0A-9C94-1F45-919D-1221830EF28D}" type="datetimeFigureOut">
              <a:rPr lang="fr-FR" smtClean="0">
                <a:solidFill>
                  <a:prstClr val="black">
                    <a:tint val="75000"/>
                  </a:prstClr>
                </a:solidFill>
              </a:rPr>
              <a:pPr/>
              <a:t>22/04/2010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C64B34B4-FCD4-7B42-BF2A-0E8C1DA4CF5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20568956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smtClean="0"/>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smtClean="0"/>
              <a:t>Click to edit Master text styles</a:t>
            </a:r>
          </a:p>
        </p:txBody>
      </p:sp>
      <p:sp>
        <p:nvSpPr>
          <p:cNvPr id="4" name="Date Placeholder 3"/>
          <p:cNvSpPr>
            <a:spLocks noGrp="1"/>
          </p:cNvSpPr>
          <p:nvPr>
            <p:ph type="dt" sz="half" idx="10"/>
          </p:nvPr>
        </p:nvSpPr>
        <p:spPr/>
        <p:txBody>
          <a:bodyPr/>
          <a:lstStyle/>
          <a:p>
            <a:fld id="{9AA76A0A-9C94-1F45-919D-1221830EF28D}" type="datetimeFigureOut">
              <a:rPr lang="fr-FR" smtClean="0">
                <a:solidFill>
                  <a:prstClr val="black">
                    <a:tint val="75000"/>
                  </a:prstClr>
                </a:solidFill>
              </a:rPr>
              <a:pPr/>
              <a:t>22/04/2010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C64B34B4-FCD4-7B42-BF2A-0E8C1DA4CF5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2772195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FR"/>
          </a:p>
        </p:txBody>
      </p:sp>
      <p:sp>
        <p:nvSpPr>
          <p:cNvPr id="5" name="Date Placeholder 4"/>
          <p:cNvSpPr>
            <a:spLocks noGrp="1"/>
          </p:cNvSpPr>
          <p:nvPr>
            <p:ph type="dt" sz="half" idx="10"/>
          </p:nvPr>
        </p:nvSpPr>
        <p:spPr/>
        <p:txBody>
          <a:bodyPr/>
          <a:lstStyle/>
          <a:p>
            <a:fld id="{9AA76A0A-9C94-1F45-919D-1221830EF28D}" type="datetimeFigureOut">
              <a:rPr lang="fr-FR" smtClean="0">
                <a:solidFill>
                  <a:prstClr val="black">
                    <a:tint val="75000"/>
                  </a:prstClr>
                </a:solidFill>
              </a:rPr>
              <a:pPr/>
              <a:t>22/04/2010</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C64B34B4-FCD4-7B42-BF2A-0E8C1DA4CF5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32389962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smtClean="0"/>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FR"/>
          </a:p>
        </p:txBody>
      </p:sp>
      <p:sp>
        <p:nvSpPr>
          <p:cNvPr id="7" name="Date Placeholder 6"/>
          <p:cNvSpPr>
            <a:spLocks noGrp="1"/>
          </p:cNvSpPr>
          <p:nvPr>
            <p:ph type="dt" sz="half" idx="10"/>
          </p:nvPr>
        </p:nvSpPr>
        <p:spPr/>
        <p:txBody>
          <a:bodyPr/>
          <a:lstStyle/>
          <a:p>
            <a:fld id="{9AA76A0A-9C94-1F45-919D-1221830EF28D}" type="datetimeFigureOut">
              <a:rPr lang="fr-FR" smtClean="0">
                <a:solidFill>
                  <a:prstClr val="black">
                    <a:tint val="75000"/>
                  </a:prstClr>
                </a:solidFill>
              </a:rPr>
              <a:pPr/>
              <a:t>22/04/2010</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C64B34B4-FCD4-7B42-BF2A-0E8C1DA4CF5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21948419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fr-FR"/>
          </a:p>
        </p:txBody>
      </p:sp>
      <p:sp>
        <p:nvSpPr>
          <p:cNvPr id="3" name="Date Placeholder 2"/>
          <p:cNvSpPr>
            <a:spLocks noGrp="1"/>
          </p:cNvSpPr>
          <p:nvPr>
            <p:ph type="dt" sz="half" idx="10"/>
          </p:nvPr>
        </p:nvSpPr>
        <p:spPr/>
        <p:txBody>
          <a:bodyPr/>
          <a:lstStyle/>
          <a:p>
            <a:fld id="{9AA76A0A-9C94-1F45-919D-1221830EF28D}" type="datetimeFigureOut">
              <a:rPr lang="fr-FR" smtClean="0">
                <a:solidFill>
                  <a:prstClr val="black">
                    <a:tint val="75000"/>
                  </a:prstClr>
                </a:solidFill>
              </a:rPr>
              <a:pPr/>
              <a:t>22/04/2010</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C64B34B4-FCD4-7B42-BF2A-0E8C1DA4CF5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13867671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A76A0A-9C94-1F45-919D-1221830EF28D}" type="datetimeFigureOut">
              <a:rPr lang="fr-FR" smtClean="0">
                <a:solidFill>
                  <a:prstClr val="black">
                    <a:tint val="75000"/>
                  </a:prstClr>
                </a:solidFill>
              </a:rPr>
              <a:pPr/>
              <a:t>22/04/2010</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C64B34B4-FCD4-7B42-BF2A-0E8C1DA4CF5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39786483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nl-BE" smtClean="0"/>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4"/>
          <p:cNvSpPr>
            <a:spLocks noGrp="1"/>
          </p:cNvSpPr>
          <p:nvPr>
            <p:ph type="dt" sz="half" idx="10"/>
          </p:nvPr>
        </p:nvSpPr>
        <p:spPr/>
        <p:txBody>
          <a:bodyPr/>
          <a:lstStyle/>
          <a:p>
            <a:fld id="{9AA76A0A-9C94-1F45-919D-1221830EF28D}" type="datetimeFigureOut">
              <a:rPr lang="fr-FR" smtClean="0">
                <a:solidFill>
                  <a:prstClr val="black">
                    <a:tint val="75000"/>
                  </a:prstClr>
                </a:solidFill>
              </a:rPr>
              <a:pPr/>
              <a:t>22/04/2010</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C64B34B4-FCD4-7B42-BF2A-0E8C1DA4CF5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30458248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smtClean="0"/>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smtClean="0"/>
              <a:t>Click to edit Master text styles</a:t>
            </a:r>
          </a:p>
        </p:txBody>
      </p:sp>
      <p:sp>
        <p:nvSpPr>
          <p:cNvPr id="5" name="Date Placeholder 4"/>
          <p:cNvSpPr>
            <a:spLocks noGrp="1"/>
          </p:cNvSpPr>
          <p:nvPr>
            <p:ph type="dt" sz="half" idx="10"/>
          </p:nvPr>
        </p:nvSpPr>
        <p:spPr/>
        <p:txBody>
          <a:bodyPr/>
          <a:lstStyle/>
          <a:p>
            <a:fld id="{9AA76A0A-9C94-1F45-919D-1221830EF28D}" type="datetimeFigureOut">
              <a:rPr lang="fr-FR" smtClean="0">
                <a:solidFill>
                  <a:prstClr val="black">
                    <a:tint val="75000"/>
                  </a:prstClr>
                </a:solidFill>
              </a:rPr>
              <a:pPr/>
              <a:t>22/04/2010</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C64B34B4-FCD4-7B42-BF2A-0E8C1DA4CF5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39532469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smtClean="0"/>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FR"/>
          </a:p>
        </p:txBody>
      </p:sp>
      <p:sp>
        <p:nvSpPr>
          <p:cNvPr id="4" name="Date Placeholder 3"/>
          <p:cNvSpPr>
            <a:spLocks noGrp="1"/>
          </p:cNvSpPr>
          <p:nvPr>
            <p:ph type="dt" sz="half" idx="10"/>
          </p:nvPr>
        </p:nvSpPr>
        <p:spPr/>
        <p:txBody>
          <a:bodyPr/>
          <a:lstStyle/>
          <a:p>
            <a:fld id="{9AA76A0A-9C94-1F45-919D-1221830EF28D}" type="datetimeFigureOut">
              <a:rPr lang="fr-FR" smtClean="0">
                <a:solidFill>
                  <a:prstClr val="black">
                    <a:tint val="75000"/>
                  </a:prstClr>
                </a:solidFill>
              </a:rPr>
              <a:pPr/>
              <a:t>22/04/2010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C64B34B4-FCD4-7B42-BF2A-0E8C1DA4CF5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21578133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nl-BE" smtClean="0"/>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FR"/>
          </a:p>
        </p:txBody>
      </p:sp>
      <p:sp>
        <p:nvSpPr>
          <p:cNvPr id="4" name="Date Placeholder 3"/>
          <p:cNvSpPr>
            <a:spLocks noGrp="1"/>
          </p:cNvSpPr>
          <p:nvPr>
            <p:ph type="dt" sz="half" idx="10"/>
          </p:nvPr>
        </p:nvSpPr>
        <p:spPr/>
        <p:txBody>
          <a:bodyPr/>
          <a:lstStyle/>
          <a:p>
            <a:fld id="{9AA76A0A-9C94-1F45-919D-1221830EF28D}" type="datetimeFigureOut">
              <a:rPr lang="fr-FR" smtClean="0">
                <a:solidFill>
                  <a:prstClr val="black">
                    <a:tint val="75000"/>
                  </a:prstClr>
                </a:solidFill>
              </a:rPr>
              <a:pPr/>
              <a:t>22/04/2010</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C64B34B4-FCD4-7B42-BF2A-0E8C1DA4CF5B}" type="slidenum">
              <a:rPr lang="fr-FR" smtClean="0">
                <a:solidFill>
                  <a:prstClr val="black">
                    <a:tint val="75000"/>
                  </a:prstClr>
                </a:solidFill>
              </a:rPr>
              <a:pPr/>
              <a:t>‹#›</a:t>
            </a:fld>
            <a:endParaRPr lang="fr-FR">
              <a:solidFill>
                <a:prstClr val="black">
                  <a:tint val="75000"/>
                </a:prstClr>
              </a:solidFill>
            </a:endParaRPr>
          </a:p>
        </p:txBody>
      </p:sp>
    </p:spTree>
    <p:extLst>
      <p:ext uri="{BB962C8B-B14F-4D97-AF65-F5344CB8AC3E}">
        <p14:creationId xmlns:p14="http://schemas.microsoft.com/office/powerpoint/2010/main" xmlns="" val="1390607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with Subtitle)">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Click to edit Master title style</a:t>
            </a:r>
            <a:endParaRPr lang="en-US" dirty="0"/>
          </a:p>
        </p:txBody>
      </p:sp>
      <p:sp>
        <p:nvSpPr>
          <p:cNvPr id="3" name="Text Placeholder 4"/>
          <p:cNvSpPr>
            <a:spLocks noGrp="1"/>
          </p:cNvSpPr>
          <p:nvPr>
            <p:ph type="body" sz="quarter" idx="10" hasCustomPrompt="1"/>
          </p:nvPr>
        </p:nvSpPr>
        <p:spPr>
          <a:xfrm>
            <a:off x="382588" y="739558"/>
            <a:ext cx="8385048" cy="332399"/>
          </a:xfrm>
        </p:spPr>
        <p:txBody>
          <a:bodyPr>
            <a:spAutoFit/>
          </a:bodyPr>
          <a:lstStyle>
            <a:lvl1pPr marL="4763" indent="-4763">
              <a:buFont typeface="Arial" pitchFamily="34" charset="0"/>
              <a:buNone/>
              <a:tabLst/>
              <a:defRPr sz="2400" spc="-100" baseline="0">
                <a:solidFill>
                  <a:schemeClr val="tx2"/>
                </a:solidFill>
                <a:latin typeface="Segoe Light" pitchFamily="34" charset="0"/>
              </a:defRPr>
            </a:lvl1pPr>
          </a:lstStyle>
          <a:p>
            <a:pPr lvl="0"/>
            <a:r>
              <a:rPr lang="en-US" dirty="0" smtClean="0"/>
              <a:t>Click to edit subtitle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Demo, Video, or Customer">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6" y="2557118"/>
            <a:ext cx="7781394" cy="664797"/>
          </a:xfrm>
          <a:ln algn="ctr"/>
        </p:spPr>
        <p:txBody>
          <a:bodyPr lIns="0" tIns="0" rIns="0" bIns="0" anchor="b"/>
          <a:lstStyle>
            <a:lvl1pPr algn="l" rtl="0" fontAlgn="base">
              <a:lnSpc>
                <a:spcPct val="90000"/>
              </a:lnSpc>
              <a:spcBef>
                <a:spcPct val="0"/>
              </a:spcBef>
              <a:spcAft>
                <a:spcPct val="0"/>
              </a:spcAft>
              <a:defRPr lang="en-US" sz="4800" dirty="0">
                <a:solidFill>
                  <a:schemeClr val="tx1"/>
                </a:solidFill>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6" y="4489979"/>
            <a:ext cx="7770811" cy="473207"/>
          </a:xfrm>
        </p:spPr>
        <p:txBody>
          <a:bodyPr lIns="0" tIns="0" rIns="0" bIns="0" anchor="b">
            <a:normAutofit/>
          </a:bodyPr>
          <a:lstStyle>
            <a:lvl1pPr marL="0" indent="0">
              <a:spcBef>
                <a:spcPct val="0"/>
              </a:spcBef>
              <a:buFont typeface="Wingdings" pitchFamily="2" charset="2"/>
              <a:buNone/>
              <a:defRPr sz="3200">
                <a:solidFill>
                  <a:schemeClr val="tx2"/>
                </a:solidFill>
                <a:latin typeface="Segoe Light" pitchFamily="34" charset="0"/>
              </a:defRPr>
            </a:lvl1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2323" y="1414199"/>
            <a:ext cx="4126177" cy="5074920"/>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5074920"/>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
        <p:nvSpPr>
          <p:cNvPr id="6" name="Text Placeholder 4"/>
          <p:cNvSpPr>
            <a:spLocks noGrp="1"/>
          </p:cNvSpPr>
          <p:nvPr>
            <p:ph type="body" sz="quarter" idx="10" hasCustomPrompt="1"/>
          </p:nvPr>
        </p:nvSpPr>
        <p:spPr>
          <a:xfrm>
            <a:off x="382588" y="739558"/>
            <a:ext cx="8385048" cy="332399"/>
          </a:xfrm>
        </p:spPr>
        <p:txBody>
          <a:bodyPr>
            <a:spAutoFit/>
          </a:bodyPr>
          <a:lstStyle>
            <a:lvl1pPr marL="4763" indent="-4763">
              <a:buFont typeface="Arial" pitchFamily="34" charset="0"/>
              <a:buNone/>
              <a:tabLst/>
              <a:defRPr sz="2400" spc="-100" baseline="0">
                <a:solidFill>
                  <a:schemeClr val="tx2"/>
                </a:solidFill>
                <a:latin typeface="Segoe Light" pitchFamily="34" charset="0"/>
              </a:defRPr>
            </a:lvl1pPr>
          </a:lstStyle>
          <a:p>
            <a:pPr lvl="0"/>
            <a:r>
              <a:rPr lang="en-US" dirty="0" smtClean="0"/>
              <a:t>Click to edit subtitle</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ck">
    <p:bg>
      <p:bgPr>
        <a:solidFill>
          <a:srgbClr val="000000"/>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lvl1pPr>
              <a:defRPr>
                <a:solidFill>
                  <a:srgbClr val="FFFFFF"/>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382588" y="1414462"/>
            <a:ext cx="8380412" cy="5074920"/>
          </a:xfrm>
        </p:spPr>
        <p:txBody>
          <a:bodyPr/>
          <a:lstStyle>
            <a:lvl1pPr>
              <a:buSzPct val="60000"/>
              <a:buFontTx/>
              <a:buBlip>
                <a:blip r:embed="rId2"/>
              </a:buBlip>
              <a:defRPr/>
            </a:lvl1pPr>
            <a:lvl2pPr>
              <a:buSzPct val="60000"/>
              <a:buFontTx/>
              <a:buBlip>
                <a:blip r:embed="rId2"/>
              </a:buBlip>
              <a:defRPr/>
            </a:lvl2pPr>
            <a:lvl3pPr>
              <a:buSzPct val="60000"/>
              <a:buFontTx/>
              <a:buBlip>
                <a:blip r:embed="rId2"/>
              </a:buBlip>
              <a:defRPr/>
            </a:lvl3pPr>
            <a:lvl4pPr>
              <a:buSzPct val="60000"/>
              <a:buFontTx/>
              <a:buBlip>
                <a:blip r:embed="rId2"/>
              </a:buBlip>
              <a:defRPr/>
            </a:lvl4pPr>
            <a:lvl5pPr>
              <a:buSzPct val="60000"/>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9.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0.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1.jpe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email">
            <a:lum/>
          </a:blip>
          <a:srcRect/>
          <a:stretch>
            <a:fillRect t="-7000" b="-7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599"/>
            <a:ext cx="8380412" cy="4985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382588" y="1414462"/>
            <a:ext cx="8380412" cy="507492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5" r:id="rId13"/>
    <p:sldLayoutId id="2147483676" r:id="rId14"/>
    <p:sldLayoutId id="2147483677" r:id="rId15"/>
    <p:sldLayoutId id="2147483678" r:id="rId16"/>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3600" b="0" cap="none" spc="-170" baseline="0" dirty="0" smtClean="0">
          <a:ln w="3175">
            <a:noFill/>
          </a:ln>
          <a:solidFill>
            <a:schemeClr val="accent6"/>
          </a:solidFill>
          <a:effectLst>
            <a:outerShdw blurRad="88900" dist="12700" dir="2700000" algn="tl" rotWithShape="0">
              <a:prstClr val="black"/>
            </a:outerShdw>
          </a:effectLst>
          <a:latin typeface="+mj-lt"/>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3630" marR="0" indent="-383630" algn="l" defTabSz="761939" rtl="0" eaLnBrk="1" fontAlgn="auto" latinLnBrk="0" hangingPunct="1">
        <a:lnSpc>
          <a:spcPct val="90000"/>
        </a:lnSpc>
        <a:spcBef>
          <a:spcPct val="20000"/>
        </a:spcBef>
        <a:spcAft>
          <a:spcPts val="0"/>
        </a:spcAft>
        <a:buClrTx/>
        <a:buSzPct val="80000"/>
        <a:buFontTx/>
        <a:buBlip>
          <a:blip r:embed="rId19"/>
        </a:buBlip>
        <a:tabLst/>
        <a:defRPr sz="3200" spc="-83" baseline="0">
          <a:solidFill>
            <a:schemeClr val="tx1"/>
          </a:solidFill>
          <a:latin typeface="+mn-lt"/>
          <a:ea typeface="+mn-ea"/>
          <a:cs typeface="+mn-cs"/>
        </a:defRPr>
      </a:lvl1pPr>
      <a:lvl2pPr marL="713024" marR="0" indent="-329393" algn="l" defTabSz="761939" rtl="0" eaLnBrk="1" fontAlgn="auto" latinLnBrk="0" hangingPunct="1">
        <a:lnSpc>
          <a:spcPct val="90000"/>
        </a:lnSpc>
        <a:spcBef>
          <a:spcPct val="20000"/>
        </a:spcBef>
        <a:spcAft>
          <a:spcPts val="0"/>
        </a:spcAft>
        <a:buClrTx/>
        <a:buSzPct val="80000"/>
        <a:buFontTx/>
        <a:buBlip>
          <a:blip r:embed="rId19"/>
        </a:buBlip>
        <a:tabLst/>
        <a:defRPr sz="2400" spc="-83" baseline="0">
          <a:solidFill>
            <a:schemeClr val="tx1"/>
          </a:solidFill>
          <a:latin typeface="+mn-lt"/>
        </a:defRPr>
      </a:lvl2pPr>
      <a:lvl3pPr marL="1049031" marR="0" indent="-336007" algn="l" defTabSz="761939" rtl="0" eaLnBrk="1" fontAlgn="auto" latinLnBrk="0" hangingPunct="1">
        <a:lnSpc>
          <a:spcPct val="90000"/>
        </a:lnSpc>
        <a:spcBef>
          <a:spcPct val="20000"/>
        </a:spcBef>
        <a:spcAft>
          <a:spcPts val="0"/>
        </a:spcAft>
        <a:buClrTx/>
        <a:buSzPct val="80000"/>
        <a:buFontTx/>
        <a:buBlip>
          <a:blip r:embed="rId19"/>
        </a:buBlip>
        <a:tabLst/>
        <a:defRPr sz="2400" spc="-83" baseline="0">
          <a:solidFill>
            <a:schemeClr val="tx1"/>
          </a:solidFill>
          <a:latin typeface="+mn-lt"/>
        </a:defRPr>
      </a:lvl3pPr>
      <a:lvl4pPr marL="1337416" marR="0" indent="-288384" algn="l" defTabSz="761939" rtl="0" eaLnBrk="1" fontAlgn="auto" latinLnBrk="0" hangingPunct="1">
        <a:lnSpc>
          <a:spcPct val="90000"/>
        </a:lnSpc>
        <a:spcBef>
          <a:spcPct val="20000"/>
        </a:spcBef>
        <a:spcAft>
          <a:spcPts val="0"/>
        </a:spcAft>
        <a:buClrTx/>
        <a:buSzPct val="80000"/>
        <a:buFontTx/>
        <a:buBlip>
          <a:blip r:embed="rId19"/>
        </a:buBlip>
        <a:tabLst/>
        <a:defRPr sz="1800" spc="-83" baseline="0">
          <a:solidFill>
            <a:schemeClr val="tx1"/>
          </a:solidFill>
          <a:latin typeface="+mn-lt"/>
        </a:defRPr>
      </a:lvl4pPr>
      <a:lvl5pPr marL="1617863" marR="0" indent="-280447" algn="l" defTabSz="761939" rtl="0" eaLnBrk="1" fontAlgn="auto" latinLnBrk="0" hangingPunct="1">
        <a:lnSpc>
          <a:spcPct val="90000"/>
        </a:lnSpc>
        <a:spcBef>
          <a:spcPct val="20000"/>
        </a:spcBef>
        <a:spcAft>
          <a:spcPts val="0"/>
        </a:spcAft>
        <a:buClrTx/>
        <a:buSzPct val="80000"/>
        <a:buFontTx/>
        <a:buBlip>
          <a:blip r:embed="rId19"/>
        </a:buBlip>
        <a:tabLst/>
        <a:defRPr sz="1800" spc="-83" baseline="0">
          <a:solidFill>
            <a:schemeClr val="tx1"/>
          </a:solidFill>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0"/>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0"/>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0"/>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0"/>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CE099D2-728D-834E-9777-98B401A7CBA5}" type="datetimeFigureOut">
              <a:rPr lang="fr-FR" smtClean="0">
                <a:solidFill>
                  <a:prstClr val="black">
                    <a:tint val="75000"/>
                  </a:prstClr>
                </a:solidFill>
              </a:rPr>
              <a:pPr defTabSz="457200"/>
              <a:t>22/04/2010</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363AB640-7AFB-CA41-B291-C08DA2E6B682}" type="slidenum">
              <a:rPr lang="fr-FR" smtClean="0">
                <a:solidFill>
                  <a:prstClr val="black">
                    <a:tint val="75000"/>
                  </a:prstClr>
                </a:solidFill>
              </a:rPr>
              <a:pPr defTabSz="457200"/>
              <a:t>‹#›</a:t>
            </a:fld>
            <a:endParaRPr lang="fr-FR">
              <a:solidFill>
                <a:prstClr val="black">
                  <a:tint val="75000"/>
                </a:prstClr>
              </a:solidFill>
            </a:endParaRPr>
          </a:p>
        </p:txBody>
      </p:sp>
      <p:pic>
        <p:nvPicPr>
          <p:cNvPr id="7" name="Picture 6" descr="PPT_MOBILITY_0.jpg"/>
          <p:cNvPicPr>
            <a:picLocks noChangeAspect="1"/>
          </p:cNvPicPr>
          <p:nvPr userDrawn="1"/>
        </p:nvPicPr>
        <p:blipFill>
          <a:blip r:embed="rId13" cstate="email">
            <a:extLst>
              <a:ext uri="{28A0092B-C50C-407E-A947-70E740481C1C}">
                <a14:useLocalDpi xmlns:a14="http://schemas.microsoft.com/office/drawing/2010/main" xmlns=""/>
              </a:ext>
            </a:extLst>
          </a:blip>
          <a:stretch>
            <a:fillRect/>
          </a:stretch>
        </p:blipFill>
        <p:spPr>
          <a:xfrm>
            <a:off x="0" y="-97376"/>
            <a:ext cx="9144000" cy="6955376"/>
          </a:xfrm>
          <a:prstGeom prst="rect">
            <a:avLst/>
          </a:prstGeom>
        </p:spPr>
      </p:pic>
    </p:spTree>
    <p:extLst>
      <p:ext uri="{BB962C8B-B14F-4D97-AF65-F5344CB8AC3E}">
        <p14:creationId xmlns:p14="http://schemas.microsoft.com/office/powerpoint/2010/main" xmlns="" val="198565048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4467A9E0-E3C9-274A-A9F2-DAB6A271264C}" type="datetimeFigureOut">
              <a:rPr lang="fr-FR" smtClean="0">
                <a:solidFill>
                  <a:prstClr val="black">
                    <a:tint val="75000"/>
                  </a:prstClr>
                </a:solidFill>
              </a:rPr>
              <a:pPr defTabSz="457200"/>
              <a:t>22/04/2010</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CD026F0-BAB5-B648-ADCE-8CC1D4F06286}" type="slidenum">
              <a:rPr lang="fr-FR" smtClean="0">
                <a:solidFill>
                  <a:prstClr val="black">
                    <a:tint val="75000"/>
                  </a:prstClr>
                </a:solidFill>
              </a:rPr>
              <a:pPr defTabSz="457200"/>
              <a:t>‹#›</a:t>
            </a:fld>
            <a:endParaRPr lang="fr-FR">
              <a:solidFill>
                <a:prstClr val="black">
                  <a:tint val="75000"/>
                </a:prstClr>
              </a:solidFill>
            </a:endParaRPr>
          </a:p>
        </p:txBody>
      </p:sp>
      <p:pic>
        <p:nvPicPr>
          <p:cNvPr id="7" name="Picture 6" descr="PPT_MOBILITY_4.jpg"/>
          <p:cNvPicPr>
            <a:picLocks noChangeAspect="1"/>
          </p:cNvPicPr>
          <p:nvPr userDrawn="1"/>
        </p:nvPicPr>
        <p:blipFill>
          <a:blip r:embed="rId13" cstate="email">
            <a:extLst>
              <a:ext uri="{28A0092B-C50C-407E-A947-70E740481C1C}">
                <a14:useLocalDpi xmlns:a14="http://schemas.microsoft.com/office/drawing/2010/main" xmlns=""/>
              </a:ext>
            </a:extLst>
          </a:blip>
          <a:stretch>
            <a:fillRect/>
          </a:stretch>
        </p:blipFill>
        <p:spPr>
          <a:xfrm>
            <a:off x="0" y="-97376"/>
            <a:ext cx="9144000" cy="6955376"/>
          </a:xfrm>
          <a:prstGeom prst="rect">
            <a:avLst/>
          </a:prstGeom>
        </p:spPr>
      </p:pic>
    </p:spTree>
    <p:extLst>
      <p:ext uri="{BB962C8B-B14F-4D97-AF65-F5344CB8AC3E}">
        <p14:creationId xmlns:p14="http://schemas.microsoft.com/office/powerpoint/2010/main" xmlns="" val="2687043620"/>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smtClean="0"/>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smtClean="0"/>
              <a:t>Click to edit Master text styles</a:t>
            </a:r>
          </a:p>
          <a:p>
            <a:pPr lvl="1"/>
            <a:r>
              <a:rPr lang="nl-BE" smtClean="0"/>
              <a:t>Second level</a:t>
            </a:r>
          </a:p>
          <a:p>
            <a:pPr lvl="2"/>
            <a:r>
              <a:rPr lang="nl-BE" smtClean="0"/>
              <a:t>Third level</a:t>
            </a:r>
          </a:p>
          <a:p>
            <a:pPr lvl="3"/>
            <a:r>
              <a:rPr lang="nl-BE" smtClean="0"/>
              <a:t>Fourth level</a:t>
            </a:r>
          </a:p>
          <a:p>
            <a:pPr lvl="4"/>
            <a:r>
              <a:rPr lang="nl-BE" smtClean="0"/>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9AA76A0A-9C94-1F45-919D-1221830EF28D}" type="datetimeFigureOut">
              <a:rPr lang="fr-FR" smtClean="0">
                <a:solidFill>
                  <a:prstClr val="black">
                    <a:tint val="75000"/>
                  </a:prstClr>
                </a:solidFill>
              </a:rPr>
              <a:pPr defTabSz="457200"/>
              <a:t>22/04/2010</a:t>
            </a:fld>
            <a:endParaRPr lang="fr-F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fr-F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C64B34B4-FCD4-7B42-BF2A-0E8C1DA4CF5B}" type="slidenum">
              <a:rPr lang="fr-FR" smtClean="0">
                <a:solidFill>
                  <a:prstClr val="black">
                    <a:tint val="75000"/>
                  </a:prstClr>
                </a:solidFill>
              </a:rPr>
              <a:pPr defTabSz="457200"/>
              <a:t>‹#›</a:t>
            </a:fld>
            <a:endParaRPr lang="fr-FR">
              <a:solidFill>
                <a:prstClr val="black">
                  <a:tint val="75000"/>
                </a:prstClr>
              </a:solidFill>
            </a:endParaRPr>
          </a:p>
        </p:txBody>
      </p:sp>
      <p:pic>
        <p:nvPicPr>
          <p:cNvPr id="7" name="Picture 6" descr="PPT_MOBILITY_5.jpg"/>
          <p:cNvPicPr>
            <a:picLocks noChangeAspect="1"/>
          </p:cNvPicPr>
          <p:nvPr userDrawn="1"/>
        </p:nvPicPr>
        <p:blipFill>
          <a:blip r:embed="rId13" cstate="email">
            <a:extLst>
              <a:ext uri="{28A0092B-C50C-407E-A947-70E740481C1C}">
                <a14:useLocalDpi xmlns:a14="http://schemas.microsoft.com/office/drawing/2010/main" xmlns=""/>
              </a:ext>
            </a:extLst>
          </a:blip>
          <a:stretch>
            <a:fillRect/>
          </a:stretch>
        </p:blipFill>
        <p:spPr>
          <a:xfrm>
            <a:off x="64008" y="0"/>
            <a:ext cx="9015984" cy="6858000"/>
          </a:xfrm>
          <a:prstGeom prst="rect">
            <a:avLst/>
          </a:prstGeom>
        </p:spPr>
      </p:pic>
    </p:spTree>
    <p:extLst>
      <p:ext uri="{BB962C8B-B14F-4D97-AF65-F5344CB8AC3E}">
        <p14:creationId xmlns:p14="http://schemas.microsoft.com/office/powerpoint/2010/main" xmlns="" val="228383916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14.xml"/><Relationship Id="rId4" Type="http://schemas.openxmlformats.org/officeDocument/2006/relationships/image" Target="../media/image45.png"/></Relationships>
</file>

<file path=ppt/slides/_rels/slide22.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image" Target="../media/image54.png"/><Relationship Id="rId18" Type="http://schemas.openxmlformats.org/officeDocument/2006/relationships/image" Target="../media/image58.png"/><Relationship Id="rId3" Type="http://schemas.openxmlformats.org/officeDocument/2006/relationships/image" Target="../media/image46.png"/><Relationship Id="rId7" Type="http://schemas.microsoft.com/office/2007/relationships/hdphoto" Target="../media/hdphoto1.wdp"/><Relationship Id="rId12" Type="http://schemas.openxmlformats.org/officeDocument/2006/relationships/image" Target="../media/image53.png"/><Relationship Id="rId17" Type="http://schemas.openxmlformats.org/officeDocument/2006/relationships/image" Target="../media/image57.png"/><Relationship Id="rId2" Type="http://schemas.openxmlformats.org/officeDocument/2006/relationships/notesSlide" Target="../notesSlides/notesSlide11.xml"/><Relationship Id="rId16" Type="http://schemas.openxmlformats.org/officeDocument/2006/relationships/image" Target="../media/image56.png"/><Relationship Id="rId20" Type="http://schemas.openxmlformats.org/officeDocument/2006/relationships/image" Target="../media/image59.png"/><Relationship Id="rId1" Type="http://schemas.openxmlformats.org/officeDocument/2006/relationships/slideLayout" Target="../slideLayouts/slideLayout15.xml"/><Relationship Id="rId6" Type="http://schemas.openxmlformats.org/officeDocument/2006/relationships/image" Target="../media/image49.png"/><Relationship Id="rId11" Type="http://schemas.microsoft.com/office/2007/relationships/hdphoto" Target="../media/hdphoto2.wdp"/><Relationship Id="rId5" Type="http://schemas.openxmlformats.org/officeDocument/2006/relationships/image" Target="../media/image48.png"/><Relationship Id="rId15" Type="http://schemas.microsoft.com/office/2007/relationships/hdphoto" Target="../media/hdphoto3.wdp"/><Relationship Id="rId10" Type="http://schemas.openxmlformats.org/officeDocument/2006/relationships/image" Target="../media/image52.png"/><Relationship Id="rId19" Type="http://schemas.microsoft.com/office/2007/relationships/hdphoto" Target="../media/hdphoto4.wdp"/><Relationship Id="rId4" Type="http://schemas.openxmlformats.org/officeDocument/2006/relationships/image" Target="../media/image47.png"/><Relationship Id="rId9" Type="http://schemas.openxmlformats.org/officeDocument/2006/relationships/image" Target="../media/image51.png"/><Relationship Id="rId14" Type="http://schemas.openxmlformats.org/officeDocument/2006/relationships/image" Target="../media/image55.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9.xml.rels><?xml version="1.0" encoding="UTF-8" standalone="yes"?>
<Relationships xmlns="http://schemas.openxmlformats.org/package/2006/relationships"><Relationship Id="rId3" Type="http://schemas.openxmlformats.org/officeDocument/2006/relationships/hyperlink" Target="http://msdn.microsoft.com/en-us/office/bb335345.aspx" TargetMode="External"/><Relationship Id="rId2" Type="http://schemas.openxmlformats.org/officeDocument/2006/relationships/hyperlink" Target="http://technet.microsoft.com/en-us/enterprisesearch/default.aspx" TargetMode="External"/><Relationship Id="rId1" Type="http://schemas.openxmlformats.org/officeDocument/2006/relationships/slideLayout" Target="../slideLayouts/slideLayout2.xml"/><Relationship Id="rId5" Type="http://schemas.openxmlformats.org/officeDocument/2006/relationships/hyperlink" Target="http://www.microsoft.com/enterprisesearch/en/us/Solutions.aspx" TargetMode="External"/><Relationship Id="rId4" Type="http://schemas.openxmlformats.org/officeDocument/2006/relationships/hyperlink" Target="http://sharepoint2010.microsoft.com/product/capabilities/search/Pages/default.asp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fr-FR" dirty="0">
              <a:solidFill>
                <a:schemeClr val="bg1"/>
              </a:solidFill>
            </a:endParaRPr>
          </a:p>
        </p:txBody>
      </p:sp>
      <p:sp>
        <p:nvSpPr>
          <p:cNvPr id="3" name="Subtitle 2"/>
          <p:cNvSpPr>
            <a:spLocks noGrp="1"/>
          </p:cNvSpPr>
          <p:nvPr>
            <p:ph type="subTitle" idx="1"/>
          </p:nvPr>
        </p:nvSpPr>
        <p:spPr/>
        <p:txBody>
          <a:bodyPr/>
          <a:lstStyle/>
          <a:p>
            <a:endParaRPr lang="fr-FR"/>
          </a:p>
        </p:txBody>
      </p:sp>
    </p:spTree>
    <p:extLst>
      <p:ext uri="{BB962C8B-B14F-4D97-AF65-F5344CB8AC3E}">
        <p14:creationId xmlns:p14="http://schemas.microsoft.com/office/powerpoint/2010/main" xmlns="" val="2849407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0"/>
            <a:ext cx="8458200" cy="944562"/>
          </a:xfrm>
        </p:spPr>
        <p:txBody>
          <a:bodyPr>
            <a:noAutofit/>
          </a:bodyPr>
          <a:lstStyle/>
          <a:p>
            <a:pPr algn="ctr"/>
            <a:r>
              <a:rPr lang="en-US" sz="2800" dirty="0" smtClean="0"/>
              <a:t>Enterprise Search Product Portfolio in Wave 2010</a:t>
            </a:r>
            <a:endParaRPr lang="en-US" sz="2800" dirty="0"/>
          </a:p>
        </p:txBody>
      </p:sp>
      <p:sp>
        <p:nvSpPr>
          <p:cNvPr id="5" name="Text Placeholder 4"/>
          <p:cNvSpPr>
            <a:spLocks noGrp="1"/>
          </p:cNvSpPr>
          <p:nvPr>
            <p:ph type="body" sz="quarter" idx="10"/>
          </p:nvPr>
        </p:nvSpPr>
        <p:spPr>
          <a:xfrm>
            <a:off x="500034" y="586763"/>
            <a:ext cx="8385048" cy="738664"/>
          </a:xfrm>
        </p:spPr>
        <p:txBody>
          <a:bodyPr/>
          <a:lstStyle/>
          <a:p>
            <a:pPr algn="ctr"/>
            <a:r>
              <a:rPr lang="en-US" dirty="0" smtClean="0">
                <a:solidFill>
                  <a:srgbClr val="FFFF00"/>
                </a:solidFill>
                <a:latin typeface="+mj-lt"/>
              </a:rPr>
              <a:t>Products to Meet Every Customer Need</a:t>
            </a:r>
          </a:p>
          <a:p>
            <a:pPr algn="ctr"/>
            <a:endParaRPr lang="en-US" dirty="0" smtClean="0"/>
          </a:p>
        </p:txBody>
      </p:sp>
      <p:sp>
        <p:nvSpPr>
          <p:cNvPr id="23" name="Rounded Rectangle 22"/>
          <p:cNvSpPr/>
          <p:nvPr/>
        </p:nvSpPr>
        <p:spPr>
          <a:xfrm>
            <a:off x="2133600" y="2846828"/>
            <a:ext cx="2286000" cy="9144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fontAlgn="base">
              <a:lnSpc>
                <a:spcPct val="85000"/>
              </a:lnSpc>
              <a:spcBef>
                <a:spcPct val="0"/>
              </a:spcBef>
              <a:spcAft>
                <a:spcPct val="0"/>
              </a:spcAft>
            </a:pPr>
            <a:r>
              <a:rPr lang="en-US" dirty="0" smtClean="0">
                <a:solidFill>
                  <a:schemeClr val="tx1"/>
                </a:solidFill>
              </a:rPr>
              <a:t>SharePoint Server </a:t>
            </a:r>
            <a:r>
              <a:rPr lang="en-US" sz="1200" dirty="0" smtClean="0">
                <a:solidFill>
                  <a:schemeClr val="tx1"/>
                </a:solidFill>
              </a:rPr>
              <a:t>for Internet Sites</a:t>
            </a:r>
            <a:endParaRPr lang="en-US" sz="1400" dirty="0">
              <a:solidFill>
                <a:schemeClr val="tx1"/>
              </a:solidFill>
            </a:endParaRPr>
          </a:p>
        </p:txBody>
      </p:sp>
      <p:sp>
        <p:nvSpPr>
          <p:cNvPr id="33" name="Rounded Rectangle 32"/>
          <p:cNvSpPr/>
          <p:nvPr/>
        </p:nvSpPr>
        <p:spPr>
          <a:xfrm>
            <a:off x="2133600" y="1780028"/>
            <a:ext cx="2286000" cy="914400"/>
          </a:xfrm>
          <a:prstGeom prst="roundRect">
            <a:avLst/>
          </a:prstGeom>
          <a:ln/>
        </p:spPr>
        <p:style>
          <a:lnRef idx="0">
            <a:schemeClr val="accent5"/>
          </a:lnRef>
          <a:fillRef idx="3">
            <a:schemeClr val="accent5"/>
          </a:fillRef>
          <a:effectRef idx="3">
            <a:schemeClr val="accent5"/>
          </a:effectRef>
          <a:fontRef idx="minor">
            <a:schemeClr val="lt1"/>
          </a:fontRef>
        </p:style>
        <p:txBody>
          <a:bodyPr rIns="0" rtlCol="0" anchor="ctr"/>
          <a:lstStyle/>
          <a:p>
            <a:pPr fontAlgn="base">
              <a:lnSpc>
                <a:spcPct val="85000"/>
              </a:lnSpc>
              <a:spcBef>
                <a:spcPct val="0"/>
              </a:spcBef>
              <a:spcAft>
                <a:spcPct val="0"/>
              </a:spcAft>
            </a:pPr>
            <a:r>
              <a:rPr lang="en-US" dirty="0" smtClean="0">
                <a:solidFill>
                  <a:schemeClr val="tx1"/>
                </a:solidFill>
              </a:rPr>
              <a:t>FAST Search </a:t>
            </a:r>
          </a:p>
          <a:p>
            <a:pPr fontAlgn="base">
              <a:lnSpc>
                <a:spcPct val="85000"/>
              </a:lnSpc>
              <a:spcBef>
                <a:spcPct val="0"/>
              </a:spcBef>
              <a:spcAft>
                <a:spcPct val="0"/>
              </a:spcAft>
            </a:pPr>
            <a:r>
              <a:rPr lang="en-US" sz="1200" dirty="0" smtClean="0">
                <a:solidFill>
                  <a:schemeClr val="tx1"/>
                </a:solidFill>
              </a:rPr>
              <a:t>for SharePoint Internet Sites</a:t>
            </a:r>
            <a:endParaRPr lang="en-US" sz="1200" dirty="0">
              <a:solidFill>
                <a:schemeClr val="tx1"/>
              </a:solidFill>
              <a:effectLst>
                <a:outerShdw blurRad="38100" dist="38100" dir="2700000" algn="tl">
                  <a:srgbClr val="000000">
                    <a:alpha val="43137"/>
                  </a:srgbClr>
                </a:outerShdw>
              </a:effectLst>
            </a:endParaRPr>
          </a:p>
        </p:txBody>
      </p:sp>
      <p:sp>
        <p:nvSpPr>
          <p:cNvPr id="22" name="Rounded Rectangle 21"/>
          <p:cNvSpPr/>
          <p:nvPr/>
        </p:nvSpPr>
        <p:spPr>
          <a:xfrm>
            <a:off x="5517802" y="2884928"/>
            <a:ext cx="2286000" cy="91440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fontAlgn="base">
              <a:lnSpc>
                <a:spcPct val="85000"/>
              </a:lnSpc>
              <a:spcBef>
                <a:spcPct val="0"/>
              </a:spcBef>
              <a:spcAft>
                <a:spcPct val="0"/>
              </a:spcAft>
            </a:pPr>
            <a:r>
              <a:rPr lang="en-US" dirty="0" smtClean="0">
                <a:solidFill>
                  <a:schemeClr val="tx1"/>
                </a:solidFill>
              </a:rPr>
              <a:t>SharePoint Server</a:t>
            </a:r>
            <a:endParaRPr lang="en-US" dirty="0">
              <a:solidFill>
                <a:schemeClr val="tx1"/>
              </a:solidFill>
            </a:endParaRPr>
          </a:p>
        </p:txBody>
      </p:sp>
      <p:sp>
        <p:nvSpPr>
          <p:cNvPr id="24" name="Rounded Rectangle 23"/>
          <p:cNvSpPr/>
          <p:nvPr/>
        </p:nvSpPr>
        <p:spPr>
          <a:xfrm>
            <a:off x="5500694" y="1780028"/>
            <a:ext cx="2286000" cy="91440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fontAlgn="base">
              <a:lnSpc>
                <a:spcPct val="85000"/>
              </a:lnSpc>
              <a:spcBef>
                <a:spcPct val="0"/>
              </a:spcBef>
              <a:spcAft>
                <a:spcPct val="0"/>
              </a:spcAft>
            </a:pPr>
            <a:r>
              <a:rPr lang="en-US" dirty="0" smtClean="0">
                <a:solidFill>
                  <a:schemeClr val="tx1"/>
                </a:solidFill>
              </a:rPr>
              <a:t>FAST Search </a:t>
            </a:r>
          </a:p>
          <a:p>
            <a:pPr fontAlgn="base">
              <a:lnSpc>
                <a:spcPct val="85000"/>
              </a:lnSpc>
              <a:spcBef>
                <a:spcPct val="0"/>
              </a:spcBef>
              <a:spcAft>
                <a:spcPct val="0"/>
              </a:spcAft>
            </a:pPr>
            <a:r>
              <a:rPr lang="en-US" sz="1200" dirty="0" smtClean="0">
                <a:solidFill>
                  <a:schemeClr val="tx1"/>
                </a:solidFill>
              </a:rPr>
              <a:t>for SharePoint</a:t>
            </a:r>
          </a:p>
        </p:txBody>
      </p:sp>
      <p:sp>
        <p:nvSpPr>
          <p:cNvPr id="30" name="Rounded Rectangle 29"/>
          <p:cNvSpPr/>
          <p:nvPr/>
        </p:nvSpPr>
        <p:spPr>
          <a:xfrm>
            <a:off x="5562600" y="4485128"/>
            <a:ext cx="2286000" cy="914400"/>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fontAlgn="base">
              <a:lnSpc>
                <a:spcPct val="85000"/>
              </a:lnSpc>
              <a:spcBef>
                <a:spcPct val="0"/>
              </a:spcBef>
              <a:spcAft>
                <a:spcPct val="0"/>
              </a:spcAft>
            </a:pPr>
            <a:r>
              <a:rPr lang="en-US" dirty="0" smtClean="0">
                <a:solidFill>
                  <a:schemeClr val="tx1"/>
                </a:solidFill>
              </a:rPr>
              <a:t>FAST Search </a:t>
            </a:r>
          </a:p>
          <a:p>
            <a:pPr fontAlgn="base">
              <a:lnSpc>
                <a:spcPct val="85000"/>
              </a:lnSpc>
              <a:spcBef>
                <a:spcPct val="0"/>
              </a:spcBef>
              <a:spcAft>
                <a:spcPct val="0"/>
              </a:spcAft>
            </a:pPr>
            <a:r>
              <a:rPr lang="en-US" sz="1200" dirty="0" smtClean="0">
                <a:solidFill>
                  <a:schemeClr val="tx1"/>
                </a:solidFill>
              </a:rPr>
              <a:t>for Internal Applications</a:t>
            </a:r>
          </a:p>
        </p:txBody>
      </p:sp>
      <p:sp>
        <p:nvSpPr>
          <p:cNvPr id="25" name="Rounded Rectangle 24"/>
          <p:cNvSpPr/>
          <p:nvPr/>
        </p:nvSpPr>
        <p:spPr>
          <a:xfrm>
            <a:off x="2133600" y="4408928"/>
            <a:ext cx="2286000" cy="914400"/>
          </a:xfrm>
          <a:prstGeom prst="roundRect">
            <a:avLst/>
          </a:prstGeom>
          <a:ln/>
        </p:spPr>
        <p:style>
          <a:lnRef idx="0">
            <a:schemeClr val="accent5"/>
          </a:lnRef>
          <a:fillRef idx="3">
            <a:schemeClr val="accent5"/>
          </a:fillRef>
          <a:effectRef idx="3">
            <a:schemeClr val="accent5"/>
          </a:effectRef>
          <a:fontRef idx="minor">
            <a:schemeClr val="lt1"/>
          </a:fontRef>
        </p:style>
        <p:txBody>
          <a:bodyPr rIns="0" rtlCol="0" anchor="ctr"/>
          <a:lstStyle/>
          <a:p>
            <a:pPr fontAlgn="base">
              <a:lnSpc>
                <a:spcPct val="85000"/>
              </a:lnSpc>
              <a:spcBef>
                <a:spcPct val="0"/>
              </a:spcBef>
              <a:spcAft>
                <a:spcPct val="0"/>
              </a:spcAft>
            </a:pPr>
            <a:r>
              <a:rPr lang="en-US" dirty="0" smtClean="0">
                <a:solidFill>
                  <a:schemeClr val="tx1"/>
                </a:solidFill>
              </a:rPr>
              <a:t>FAST Search </a:t>
            </a:r>
          </a:p>
          <a:p>
            <a:pPr fontAlgn="base">
              <a:lnSpc>
                <a:spcPct val="85000"/>
              </a:lnSpc>
              <a:spcBef>
                <a:spcPct val="0"/>
              </a:spcBef>
              <a:spcAft>
                <a:spcPct val="0"/>
              </a:spcAft>
            </a:pPr>
            <a:r>
              <a:rPr lang="en-US" sz="1200" dirty="0" smtClean="0">
                <a:solidFill>
                  <a:schemeClr val="tx1"/>
                </a:solidFill>
              </a:rPr>
              <a:t>For Internet Business</a:t>
            </a:r>
          </a:p>
        </p:txBody>
      </p:sp>
      <p:sp>
        <p:nvSpPr>
          <p:cNvPr id="40" name="TextBox 39"/>
          <p:cNvSpPr txBox="1"/>
          <p:nvPr/>
        </p:nvSpPr>
        <p:spPr>
          <a:xfrm>
            <a:off x="2242491" y="1066800"/>
            <a:ext cx="2253309" cy="589392"/>
          </a:xfrm>
          <a:prstGeom prst="rect">
            <a:avLst/>
          </a:prstGeom>
          <a:noFill/>
        </p:spPr>
        <p:txBody>
          <a:bodyPr wrap="none" rtlCol="0">
            <a:spAutoFit/>
          </a:bodyPr>
          <a:lstStyle/>
          <a:p>
            <a:pPr algn="ctr">
              <a:lnSpc>
                <a:spcPct val="85000"/>
              </a:lnSpc>
            </a:pPr>
            <a:r>
              <a:rPr lang="en-US" sz="1800" dirty="0" smtClean="0">
                <a:solidFill>
                  <a:schemeClr val="accent2"/>
                </a:solidFill>
                <a:effectLst>
                  <a:reflection blurRad="6350" stA="55000" endA="300" endPos="45500" dir="5400000" sy="-100000" algn="bl" rotWithShape="0"/>
                </a:effectLst>
                <a:latin typeface="+mj-lt"/>
              </a:rPr>
              <a:t>Solutions for </a:t>
            </a:r>
            <a:br>
              <a:rPr lang="en-US" sz="1800" dirty="0" smtClean="0">
                <a:solidFill>
                  <a:schemeClr val="accent2"/>
                </a:solidFill>
                <a:effectLst>
                  <a:reflection blurRad="6350" stA="55000" endA="300" endPos="45500" dir="5400000" sy="-100000" algn="bl" rotWithShape="0"/>
                </a:effectLst>
                <a:latin typeface="+mj-lt"/>
              </a:rPr>
            </a:br>
            <a:r>
              <a:rPr lang="en-US" sz="2000" b="1" dirty="0" smtClean="0">
                <a:solidFill>
                  <a:schemeClr val="accent2"/>
                </a:solidFill>
                <a:effectLst>
                  <a:reflection blurRad="6350" stA="55000" endA="300" endPos="45500" dir="5400000" sy="-100000" algn="bl" rotWithShape="0"/>
                </a:effectLst>
                <a:latin typeface="+mj-lt"/>
              </a:rPr>
              <a:t>Internet Business</a:t>
            </a:r>
            <a:endParaRPr lang="en-US" sz="2000" b="1" dirty="0">
              <a:solidFill>
                <a:schemeClr val="accent2"/>
              </a:solidFill>
              <a:effectLst>
                <a:reflection blurRad="6350" stA="55000" endA="300" endPos="45500" dir="5400000" sy="-100000" algn="bl" rotWithShape="0"/>
              </a:effectLst>
              <a:latin typeface="+mj-lt"/>
            </a:endParaRPr>
          </a:p>
        </p:txBody>
      </p:sp>
      <p:sp>
        <p:nvSpPr>
          <p:cNvPr id="42" name="Rectangle 41"/>
          <p:cNvSpPr/>
          <p:nvPr/>
        </p:nvSpPr>
        <p:spPr>
          <a:xfrm>
            <a:off x="5249371" y="1066800"/>
            <a:ext cx="2753254" cy="589392"/>
          </a:xfrm>
          <a:prstGeom prst="rect">
            <a:avLst/>
          </a:prstGeom>
        </p:spPr>
        <p:txBody>
          <a:bodyPr wrap="none">
            <a:spAutoFit/>
          </a:bodyPr>
          <a:lstStyle/>
          <a:p>
            <a:pPr algn="ctr">
              <a:lnSpc>
                <a:spcPct val="85000"/>
              </a:lnSpc>
            </a:pPr>
            <a:r>
              <a:rPr lang="en-US" sz="1800" dirty="0" smtClean="0">
                <a:solidFill>
                  <a:schemeClr val="accent2"/>
                </a:solidFill>
                <a:effectLst>
                  <a:reflection blurRad="6350" stA="55000" endA="300" endPos="45500" dir="5400000" sy="-100000" algn="bl" rotWithShape="0"/>
                </a:effectLst>
                <a:latin typeface="+mj-lt"/>
              </a:rPr>
              <a:t>Solutions for </a:t>
            </a:r>
            <a:br>
              <a:rPr lang="en-US" sz="1800" dirty="0" smtClean="0">
                <a:solidFill>
                  <a:schemeClr val="accent2"/>
                </a:solidFill>
                <a:effectLst>
                  <a:reflection blurRad="6350" stA="55000" endA="300" endPos="45500" dir="5400000" sy="-100000" algn="bl" rotWithShape="0"/>
                </a:effectLst>
                <a:latin typeface="+mj-lt"/>
              </a:rPr>
            </a:br>
            <a:r>
              <a:rPr lang="en-US" sz="2000" b="1" dirty="0" smtClean="0">
                <a:solidFill>
                  <a:schemeClr val="accent2"/>
                </a:solidFill>
                <a:effectLst>
                  <a:reflection blurRad="6350" stA="55000" endA="300" endPos="45500" dir="5400000" sy="-100000" algn="bl" rotWithShape="0"/>
                </a:effectLst>
                <a:latin typeface="+mj-lt"/>
              </a:rPr>
              <a:t>Business Productivity</a:t>
            </a:r>
            <a:endParaRPr lang="en-US" sz="2000" b="1" dirty="0">
              <a:solidFill>
                <a:schemeClr val="accent2"/>
              </a:solidFill>
              <a:effectLst>
                <a:reflection blurRad="6350" stA="55000" endA="300" endPos="45500" dir="5400000" sy="-100000" algn="bl" rotWithShape="0"/>
              </a:effectLst>
              <a:latin typeface="+mj-lt"/>
            </a:endParaRPr>
          </a:p>
        </p:txBody>
      </p:sp>
      <p:cxnSp>
        <p:nvCxnSpPr>
          <p:cNvPr id="26" name="Straight Connector 25"/>
          <p:cNvCxnSpPr/>
          <p:nvPr/>
        </p:nvCxnSpPr>
        <p:spPr>
          <a:xfrm>
            <a:off x="2133600" y="4066028"/>
            <a:ext cx="5715000" cy="0"/>
          </a:xfrm>
          <a:prstGeom prst="line">
            <a:avLst/>
          </a:prstGeom>
          <a:ln>
            <a:solidFill>
              <a:schemeClr val="tx1"/>
            </a:solidFill>
            <a:prstDash val="solid"/>
          </a:ln>
        </p:spPr>
        <p:style>
          <a:lnRef idx="2">
            <a:schemeClr val="accent5"/>
          </a:lnRef>
          <a:fillRef idx="0">
            <a:schemeClr val="accent5"/>
          </a:fillRef>
          <a:effectRef idx="1">
            <a:schemeClr val="accent5"/>
          </a:effectRef>
          <a:fontRef idx="minor">
            <a:schemeClr val="tx1"/>
          </a:fontRef>
        </p:style>
      </p:cxnSp>
      <p:cxnSp>
        <p:nvCxnSpPr>
          <p:cNvPr id="20" name="Straight Connector 19"/>
          <p:cNvCxnSpPr/>
          <p:nvPr/>
        </p:nvCxnSpPr>
        <p:spPr>
          <a:xfrm rot="5400000">
            <a:off x="3162300" y="3570728"/>
            <a:ext cx="3581400" cy="0"/>
          </a:xfrm>
          <a:prstGeom prst="line">
            <a:avLst/>
          </a:prstGeom>
          <a:ln>
            <a:solidFill>
              <a:schemeClr val="tx1"/>
            </a:solidFill>
            <a:prstDash val="solid"/>
          </a:ln>
        </p:spPr>
        <p:style>
          <a:lnRef idx="2">
            <a:schemeClr val="accent5"/>
          </a:lnRef>
          <a:fillRef idx="0">
            <a:schemeClr val="accent5"/>
          </a:fillRef>
          <a:effectRef idx="1">
            <a:schemeClr val="accent5"/>
          </a:effectRef>
          <a:fontRef idx="minor">
            <a:schemeClr val="tx1"/>
          </a:fontRef>
        </p:style>
      </p:cxnSp>
      <p:sp>
        <p:nvSpPr>
          <p:cNvPr id="28" name="TextBox 27"/>
          <p:cNvSpPr txBox="1"/>
          <p:nvPr/>
        </p:nvSpPr>
        <p:spPr>
          <a:xfrm>
            <a:off x="-23539" y="2352948"/>
            <a:ext cx="1843197" cy="798680"/>
          </a:xfrm>
          <a:prstGeom prst="rect">
            <a:avLst/>
          </a:prstGeom>
          <a:noFill/>
        </p:spPr>
        <p:txBody>
          <a:bodyPr wrap="none" rtlCol="0">
            <a:spAutoFit/>
          </a:bodyPr>
          <a:lstStyle/>
          <a:p>
            <a:pPr algn="ctr">
              <a:lnSpc>
                <a:spcPct val="85000"/>
              </a:lnSpc>
            </a:pPr>
            <a:r>
              <a:rPr lang="en-US" sz="1800" dirty="0" smtClean="0">
                <a:solidFill>
                  <a:schemeClr val="accent2"/>
                </a:solidFill>
                <a:effectLst>
                  <a:reflection blurRad="6350" stA="55000" endA="300" endPos="45500" dir="5400000" sy="-100000" algn="bl" rotWithShape="0"/>
                </a:effectLst>
                <a:latin typeface="+mj-lt"/>
              </a:rPr>
              <a:t>FAST Integrated </a:t>
            </a:r>
          </a:p>
          <a:p>
            <a:pPr algn="ctr">
              <a:lnSpc>
                <a:spcPct val="85000"/>
              </a:lnSpc>
            </a:pPr>
            <a:r>
              <a:rPr lang="en-US" sz="1800" dirty="0" smtClean="0">
                <a:solidFill>
                  <a:schemeClr val="accent2"/>
                </a:solidFill>
                <a:effectLst>
                  <a:reflection blurRad="6350" stA="55000" endA="300" endPos="45500" dir="5400000" sy="-100000" algn="bl" rotWithShape="0"/>
                </a:effectLst>
                <a:latin typeface="+mj-lt"/>
              </a:rPr>
              <a:t>with </a:t>
            </a:r>
          </a:p>
          <a:p>
            <a:pPr algn="ctr">
              <a:lnSpc>
                <a:spcPct val="85000"/>
              </a:lnSpc>
            </a:pPr>
            <a:r>
              <a:rPr lang="en-US" sz="1800" b="1" dirty="0" smtClean="0">
                <a:solidFill>
                  <a:schemeClr val="accent2"/>
                </a:solidFill>
                <a:effectLst>
                  <a:reflection blurRad="6350" stA="55000" endA="300" endPos="45500" dir="5400000" sy="-100000" algn="bl" rotWithShape="0"/>
                </a:effectLst>
                <a:latin typeface="+mj-lt"/>
              </a:rPr>
              <a:t>SharePoint</a:t>
            </a:r>
            <a:endParaRPr lang="en-US" sz="2000" b="1" dirty="0">
              <a:solidFill>
                <a:schemeClr val="accent2"/>
              </a:solidFill>
              <a:effectLst>
                <a:reflection blurRad="6350" stA="55000" endA="300" endPos="45500" dir="5400000" sy="-100000" algn="bl" rotWithShape="0"/>
              </a:effectLst>
              <a:latin typeface="+mj-lt"/>
            </a:endParaRPr>
          </a:p>
        </p:txBody>
      </p:sp>
      <p:sp>
        <p:nvSpPr>
          <p:cNvPr id="29" name="TextBox 28"/>
          <p:cNvSpPr txBox="1"/>
          <p:nvPr/>
        </p:nvSpPr>
        <p:spPr>
          <a:xfrm>
            <a:off x="76200" y="4723012"/>
            <a:ext cx="2082943" cy="327782"/>
          </a:xfrm>
          <a:prstGeom prst="rect">
            <a:avLst/>
          </a:prstGeom>
          <a:noFill/>
        </p:spPr>
        <p:txBody>
          <a:bodyPr wrap="none" rtlCol="0">
            <a:spAutoFit/>
          </a:bodyPr>
          <a:lstStyle/>
          <a:p>
            <a:pPr algn="ctr">
              <a:lnSpc>
                <a:spcPct val="85000"/>
              </a:lnSpc>
            </a:pPr>
            <a:r>
              <a:rPr lang="en-US" sz="1800" b="1" dirty="0" smtClean="0">
                <a:solidFill>
                  <a:schemeClr val="accent2"/>
                </a:solidFill>
                <a:effectLst>
                  <a:reflection blurRad="6350" stA="55000" endA="300" endPos="45500" dir="5400000" sy="-100000" algn="bl" rotWithShape="0"/>
                </a:effectLst>
                <a:latin typeface="+mj-lt"/>
              </a:rPr>
              <a:t>FAST Stand-alone</a:t>
            </a:r>
            <a:endParaRPr lang="en-US" sz="2000" b="1" dirty="0">
              <a:solidFill>
                <a:schemeClr val="accent2"/>
              </a:solidFill>
              <a:effectLst>
                <a:reflection blurRad="6350" stA="55000" endA="300" endPos="45500" dir="5400000" sy="-100000" algn="bl" rotWithShape="0"/>
              </a:effectLst>
              <a:latin typeface="+mj-lt"/>
            </a:endParaRPr>
          </a:p>
        </p:txBody>
      </p:sp>
      <p:sp>
        <p:nvSpPr>
          <p:cNvPr id="18" name="Rectangle 17"/>
          <p:cNvSpPr/>
          <p:nvPr/>
        </p:nvSpPr>
        <p:spPr>
          <a:xfrm>
            <a:off x="2859878" y="6008089"/>
            <a:ext cx="1643399" cy="563231"/>
          </a:xfrm>
          <a:prstGeom prst="rect">
            <a:avLst/>
          </a:prstGeom>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85000"/>
              </a:lnSpc>
            </a:pPr>
            <a:r>
              <a:rPr lang="en-US" sz="1800" b="1" cap="all" dirty="0" smtClean="0">
                <a:ln w="0"/>
                <a:solidFill>
                  <a:schemeClr val="accent2"/>
                </a:solidFill>
                <a:effectLst>
                  <a:reflection blurRad="12700" stA="50000" endPos="50000" dist="5000" dir="5400000" sy="-100000" rotWithShape="0"/>
                </a:effectLst>
                <a:latin typeface="+mj-lt"/>
              </a:rPr>
              <a:t>Entry-Level</a:t>
            </a:r>
          </a:p>
          <a:p>
            <a:pPr algn="ctr">
              <a:lnSpc>
                <a:spcPct val="85000"/>
              </a:lnSpc>
            </a:pPr>
            <a:r>
              <a:rPr lang="en-US" b="1" cap="all" dirty="0" smtClean="0">
                <a:ln w="0"/>
                <a:solidFill>
                  <a:schemeClr val="accent2"/>
                </a:solidFill>
                <a:effectLst>
                  <a:reflection blurRad="12700" stA="50000" endPos="50000" dist="5000" dir="5400000" sy="-100000" rotWithShape="0"/>
                </a:effectLst>
                <a:latin typeface="+mj-lt"/>
              </a:rPr>
              <a:t>Solutions</a:t>
            </a:r>
            <a:endParaRPr lang="en-US" sz="2000" b="1" cap="all" dirty="0">
              <a:ln w="0"/>
              <a:solidFill>
                <a:schemeClr val="accent2"/>
              </a:solidFill>
              <a:effectLst>
                <a:reflection blurRad="12700" stA="50000" endPos="50000" dist="5000" dir="5400000" sy="-100000" rotWithShape="0"/>
              </a:effectLst>
              <a:latin typeface="+mj-lt"/>
            </a:endParaRPr>
          </a:p>
        </p:txBody>
      </p:sp>
      <p:sp>
        <p:nvSpPr>
          <p:cNvPr id="21" name="Rounded Rectangle 20"/>
          <p:cNvSpPr/>
          <p:nvPr/>
        </p:nvSpPr>
        <p:spPr>
          <a:xfrm>
            <a:off x="4572000" y="5996649"/>
            <a:ext cx="2425349" cy="616262"/>
          </a:xfrm>
          <a:prstGeom prst="round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fontAlgn="base">
              <a:lnSpc>
                <a:spcPct val="85000"/>
              </a:lnSpc>
              <a:spcBef>
                <a:spcPct val="0"/>
              </a:spcBef>
              <a:spcAft>
                <a:spcPct val="0"/>
              </a:spcAft>
            </a:pPr>
            <a:r>
              <a:rPr lang="en-US" dirty="0" smtClean="0">
                <a:solidFill>
                  <a:schemeClr val="tx1"/>
                </a:solidFill>
              </a:rPr>
              <a:t>Search Server </a:t>
            </a:r>
            <a:endParaRPr lang="en-US" sz="1200" dirty="0" smtClean="0">
              <a:solidFill>
                <a:schemeClr val="tx1"/>
              </a:solidFill>
            </a:endParaRPr>
          </a:p>
          <a:p>
            <a:pPr algn="ctr" fontAlgn="base">
              <a:lnSpc>
                <a:spcPct val="85000"/>
              </a:lnSpc>
              <a:spcBef>
                <a:spcPct val="0"/>
              </a:spcBef>
              <a:spcAft>
                <a:spcPct val="0"/>
              </a:spcAft>
            </a:pPr>
            <a:r>
              <a:rPr lang="en-US" sz="1200" dirty="0" smtClean="0">
                <a:solidFill>
                  <a:schemeClr val="tx1"/>
                </a:solidFill>
              </a:rPr>
              <a:t>Express</a:t>
            </a:r>
            <a:endParaRPr lang="en-US" sz="1400" dirty="0">
              <a:solidFill>
                <a:schemeClr val="tx1"/>
              </a:solidFill>
            </a:endParaRPr>
          </a:p>
        </p:txBody>
      </p:sp>
    </p:spTree>
    <p:custDataLst>
      <p:tags r:id="rId1"/>
    </p:custDataLst>
    <p:extLst>
      <p:ext uri="{BB962C8B-B14F-4D97-AF65-F5344CB8AC3E}">
        <p14:creationId xmlns:p14="http://schemas.microsoft.com/office/powerpoint/2010/main" xmlns="" val="1799411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3" grpId="0" animBg="1"/>
      <p:bldP spid="22" grpId="0" animBg="1"/>
      <p:bldP spid="24" grpId="0" animBg="1"/>
      <p:bldP spid="30" grpId="0" animBg="1"/>
      <p:bldP spid="25" grpId="0" animBg="1"/>
      <p:bldP spid="40" grpId="0"/>
      <p:bldP spid="42" grpId="0"/>
      <p:bldP spid="28" grpId="0"/>
      <p:bldP spid="29" grpId="0"/>
      <p:bldP spid="18" grpId="0"/>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7"/>
          <p:cNvSpPr>
            <a:spLocks noGrp="1" noChangeArrowheads="1"/>
          </p:cNvSpPr>
          <p:nvPr>
            <p:ph type="ctrTitle"/>
          </p:nvPr>
        </p:nvSpPr>
        <p:spPr>
          <a:xfrm>
            <a:off x="685800" y="2625725"/>
            <a:ext cx="7772400" cy="1218795"/>
          </a:xfrm>
          <a:noFill/>
        </p:spPr>
        <p:txBody>
          <a:bodyPr/>
          <a:lstStyle/>
          <a:p>
            <a:r>
              <a:rPr lang="de-DE" dirty="0" smtClean="0">
                <a:effectLst>
                  <a:outerShdw blurRad="38100" dist="38100" dir="2700000" algn="tl">
                    <a:srgbClr val="000000">
                      <a:alpha val="43137"/>
                    </a:srgbClr>
                  </a:outerShdw>
                </a:effectLst>
              </a:rPr>
              <a:t>FAST Search for SharePoint</a:t>
            </a:r>
            <a:br>
              <a:rPr lang="de-DE" dirty="0" smtClean="0">
                <a:effectLst>
                  <a:outerShdw blurRad="38100" dist="38100" dir="2700000" algn="tl">
                    <a:srgbClr val="000000">
                      <a:alpha val="43137"/>
                    </a:srgbClr>
                  </a:outerShdw>
                </a:effectLst>
              </a:rPr>
            </a:br>
            <a:r>
              <a:rPr lang="de-DE" sz="4000" dirty="0" smtClean="0">
                <a:effectLst>
                  <a:outerShdw blurRad="38100" dist="38100" dir="2700000" algn="tl">
                    <a:srgbClr val="000000">
                      <a:alpha val="43137"/>
                    </a:srgbClr>
                  </a:outerShdw>
                </a:effectLst>
                <a:latin typeface="Segoe Light" charset="0"/>
              </a:rPr>
              <a:t>Business Productivity Proposition</a:t>
            </a:r>
            <a:endParaRPr lang="en-US" sz="4000" dirty="0" smtClean="0">
              <a:effectLst>
                <a:outerShdw blurRad="38100" dist="38100" dir="2700000" algn="tl">
                  <a:srgbClr val="000000">
                    <a:alpha val="43137"/>
                  </a:srgbClr>
                </a:outerShdw>
              </a:effectLst>
              <a:latin typeface="Segoe Light"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bwMode="auto">
          <a:xfrm>
            <a:off x="4617720" y="1447800"/>
            <a:ext cx="4297680" cy="2126342"/>
          </a:xfrm>
          <a:prstGeom prst="roundRect">
            <a:avLst>
              <a:gd name="adj" fmla="val 19171"/>
            </a:avLst>
          </a:prstGeom>
          <a:solidFill>
            <a:srgbClr val="000000">
              <a:alpha val="12157"/>
            </a:srgbClr>
          </a:solidFill>
          <a:ln cap="rnd">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style>
          <a:lnRef idx="0">
            <a:schemeClr val="accent2"/>
          </a:lnRef>
          <a:fillRef idx="3">
            <a:schemeClr val="accent2"/>
          </a:fillRef>
          <a:effectRef idx="3">
            <a:schemeClr val="accent2"/>
          </a:effectRef>
          <a:fontRef idx="minor">
            <a:schemeClr val="lt1"/>
          </a:fontRef>
        </p:style>
        <p:txBody>
          <a:bodyPr vert="horz" wrap="square" lIns="457200" tIns="457200" rIns="457200" bIns="457200" numCol="1" anchor="ctr" anchorCtr="0" compatLnSpc="1">
            <a:prstTxWarp prst="textNoShape">
              <a:avLst/>
            </a:prstTxWarp>
          </a:bodyPr>
          <a:lstStyle/>
          <a:p>
            <a:pPr algn="ctr" defTabSz="1096963" eaLnBrk="0" hangingPunct="0">
              <a:lnSpc>
                <a:spcPct val="85000"/>
              </a:lnSpc>
              <a:spcBef>
                <a:spcPct val="20000"/>
              </a:spcBef>
            </a:pPr>
            <a:endParaRPr lang="en-US" sz="2800" dirty="0">
              <a:solidFill>
                <a:prstClr val="white"/>
              </a:solidFill>
            </a:endParaRPr>
          </a:p>
        </p:txBody>
      </p:sp>
      <p:sp>
        <p:nvSpPr>
          <p:cNvPr id="15" name="Rounded Rectangle 14"/>
          <p:cNvSpPr/>
          <p:nvPr/>
        </p:nvSpPr>
        <p:spPr bwMode="auto">
          <a:xfrm>
            <a:off x="200890" y="1447800"/>
            <a:ext cx="4297680" cy="2126342"/>
          </a:xfrm>
          <a:prstGeom prst="roundRect">
            <a:avLst>
              <a:gd name="adj" fmla="val 19171"/>
            </a:avLst>
          </a:prstGeom>
          <a:solidFill>
            <a:srgbClr val="000000">
              <a:alpha val="12157"/>
            </a:srgbClr>
          </a:solidFill>
          <a:ln cap="rnd">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style>
          <a:lnRef idx="0">
            <a:schemeClr val="accent2"/>
          </a:lnRef>
          <a:fillRef idx="3">
            <a:schemeClr val="accent2"/>
          </a:fillRef>
          <a:effectRef idx="3">
            <a:schemeClr val="accent2"/>
          </a:effectRef>
          <a:fontRef idx="minor">
            <a:schemeClr val="lt1"/>
          </a:fontRef>
        </p:style>
        <p:txBody>
          <a:bodyPr vert="horz" wrap="square" lIns="457200" tIns="457200" rIns="457200" bIns="457200" numCol="1" anchor="ctr" anchorCtr="0" compatLnSpc="1">
            <a:prstTxWarp prst="textNoShape">
              <a:avLst/>
            </a:prstTxWarp>
          </a:bodyPr>
          <a:lstStyle/>
          <a:p>
            <a:pPr algn="ctr" defTabSz="1096963" eaLnBrk="0" hangingPunct="0">
              <a:lnSpc>
                <a:spcPct val="85000"/>
              </a:lnSpc>
              <a:spcBef>
                <a:spcPct val="20000"/>
              </a:spcBef>
            </a:pPr>
            <a:endParaRPr lang="en-US" sz="2800" dirty="0">
              <a:solidFill>
                <a:prstClr val="white"/>
              </a:solidFill>
            </a:endParaRPr>
          </a:p>
        </p:txBody>
      </p:sp>
      <p:sp>
        <p:nvSpPr>
          <p:cNvPr id="3" name="Title 2"/>
          <p:cNvSpPr>
            <a:spLocks noGrp="1"/>
          </p:cNvSpPr>
          <p:nvPr>
            <p:ph type="title"/>
          </p:nvPr>
        </p:nvSpPr>
        <p:spPr>
          <a:xfrm>
            <a:off x="382588" y="228599"/>
            <a:ext cx="8380412" cy="553998"/>
          </a:xfrm>
        </p:spPr>
        <p:txBody>
          <a:bodyPr/>
          <a:lstStyle/>
          <a:p>
            <a:r>
              <a:rPr lang="en-US" sz="4000" dirty="0"/>
              <a:t>Microsoft Enterprise </a:t>
            </a:r>
            <a:r>
              <a:rPr lang="en-US" sz="4000" dirty="0" smtClean="0"/>
              <a:t>Search- Productivity</a:t>
            </a:r>
            <a:endParaRPr lang="en-US" sz="4000" dirty="0"/>
          </a:p>
        </p:txBody>
      </p:sp>
      <p:sp>
        <p:nvSpPr>
          <p:cNvPr id="4" name="Text Placeholder 3"/>
          <p:cNvSpPr>
            <a:spLocks noGrp="1"/>
          </p:cNvSpPr>
          <p:nvPr>
            <p:ph type="body" sz="quarter" idx="10"/>
          </p:nvPr>
        </p:nvSpPr>
        <p:spPr/>
        <p:txBody>
          <a:bodyPr/>
          <a:lstStyle/>
          <a:p>
            <a:r>
              <a:rPr lang="en-US" dirty="0"/>
              <a:t>Products for Every Customer </a:t>
            </a:r>
            <a:r>
              <a:rPr lang="en-US" dirty="0" smtClean="0"/>
              <a:t>Need</a:t>
            </a:r>
            <a:endParaRPr lang="en-US" dirty="0"/>
          </a:p>
        </p:txBody>
      </p:sp>
      <p:sp>
        <p:nvSpPr>
          <p:cNvPr id="2" name="Rectangle 1"/>
          <p:cNvSpPr/>
          <p:nvPr/>
        </p:nvSpPr>
        <p:spPr>
          <a:xfrm>
            <a:off x="277090" y="2754868"/>
            <a:ext cx="4038600" cy="369332"/>
          </a:xfrm>
          <a:prstGeom prst="rect">
            <a:avLst/>
          </a:prstGeom>
        </p:spPr>
        <p:txBody>
          <a:bodyPr wrap="square">
            <a:spAutoFit/>
          </a:bodyPr>
          <a:lstStyle/>
          <a:p>
            <a:pPr marL="166688" algn="ctr" defTabSz="761940">
              <a:defRPr/>
            </a:pPr>
            <a:r>
              <a:rPr lang="en-US" i="1" dirty="0">
                <a:solidFill>
                  <a:prstClr val="white"/>
                </a:solidFill>
              </a:rPr>
              <a:t>C</a:t>
            </a:r>
            <a:r>
              <a:rPr lang="en-US" i="1" dirty="0" smtClean="0">
                <a:solidFill>
                  <a:prstClr val="white"/>
                </a:solidFill>
              </a:rPr>
              <a:t>omplete </a:t>
            </a:r>
            <a:r>
              <a:rPr lang="en-US" i="1" dirty="0">
                <a:solidFill>
                  <a:prstClr val="white"/>
                </a:solidFill>
              </a:rPr>
              <a:t>intranet </a:t>
            </a:r>
            <a:r>
              <a:rPr lang="en-US" i="1" dirty="0" smtClean="0">
                <a:solidFill>
                  <a:prstClr val="white"/>
                </a:solidFill>
              </a:rPr>
              <a:t>search</a:t>
            </a:r>
            <a:endParaRPr lang="en-US" i="1" dirty="0">
              <a:solidFill>
                <a:prstClr val="white"/>
              </a:solidFill>
            </a:endParaRPr>
          </a:p>
        </p:txBody>
      </p:sp>
      <p:sp>
        <p:nvSpPr>
          <p:cNvPr id="6" name="Rectangle 5"/>
          <p:cNvSpPr/>
          <p:nvPr/>
        </p:nvSpPr>
        <p:spPr>
          <a:xfrm>
            <a:off x="4800600" y="2763985"/>
            <a:ext cx="3581400" cy="646331"/>
          </a:xfrm>
          <a:prstGeom prst="rect">
            <a:avLst/>
          </a:prstGeom>
        </p:spPr>
        <p:txBody>
          <a:bodyPr wrap="square">
            <a:spAutoFit/>
          </a:bodyPr>
          <a:lstStyle/>
          <a:p>
            <a:pPr marL="166688" algn="ctr" defTabSz="761940">
              <a:defRPr/>
            </a:pPr>
            <a:r>
              <a:rPr lang="en-US" i="1" dirty="0" smtClean="0">
                <a:solidFill>
                  <a:prstClr val="white"/>
                </a:solidFill>
              </a:rPr>
              <a:t>High end search delivered through SharePoint</a:t>
            </a:r>
            <a:endParaRPr lang="en-US" i="1" dirty="0">
              <a:solidFill>
                <a:prstClr val="white"/>
              </a:solidFill>
            </a:endParaRPr>
          </a:p>
        </p:txBody>
      </p:sp>
      <p:sp>
        <p:nvSpPr>
          <p:cNvPr id="11" name="Rectangle 10"/>
          <p:cNvSpPr/>
          <p:nvPr/>
        </p:nvSpPr>
        <p:spPr>
          <a:xfrm>
            <a:off x="533400" y="5211168"/>
            <a:ext cx="4495800" cy="1077218"/>
          </a:xfrm>
          <a:prstGeom prst="rect">
            <a:avLst/>
          </a:prstGeom>
          <a:ln>
            <a:noFill/>
          </a:ln>
        </p:spPr>
        <p:txBody>
          <a:bodyPr wrap="square">
            <a:spAutoFit/>
          </a:bodyPr>
          <a:lstStyle/>
          <a:p>
            <a:pPr>
              <a:buFont typeface="Arial" pitchFamily="34" charset="0"/>
              <a:buChar char="•"/>
              <a:defRPr/>
            </a:pPr>
            <a:r>
              <a:rPr lang="en-US" sz="1600" kern="0" dirty="0">
                <a:solidFill>
                  <a:prstClr val="white"/>
                </a:solidFill>
              </a:rPr>
              <a:t> Common UI Framework</a:t>
            </a:r>
          </a:p>
          <a:p>
            <a:pPr>
              <a:buFont typeface="Arial" pitchFamily="34" charset="0"/>
              <a:buChar char="•"/>
              <a:defRPr/>
            </a:pPr>
            <a:r>
              <a:rPr lang="en-US" sz="1600" kern="0" dirty="0">
                <a:solidFill>
                  <a:prstClr val="white"/>
                </a:solidFill>
              </a:rPr>
              <a:t> Social search features and integration</a:t>
            </a:r>
          </a:p>
          <a:p>
            <a:pPr>
              <a:buFont typeface="Arial" pitchFamily="34" charset="0"/>
              <a:buChar char="•"/>
              <a:defRPr/>
            </a:pPr>
            <a:r>
              <a:rPr lang="en-US" sz="1600" kern="0" dirty="0">
                <a:solidFill>
                  <a:prstClr val="white"/>
                </a:solidFill>
              </a:rPr>
              <a:t> SharePoint platform integration </a:t>
            </a:r>
          </a:p>
          <a:p>
            <a:pPr>
              <a:buFont typeface="Arial" pitchFamily="34" charset="0"/>
              <a:buChar char="•"/>
              <a:defRPr/>
            </a:pPr>
            <a:r>
              <a:rPr lang="en-US" sz="1600" kern="0" dirty="0">
                <a:solidFill>
                  <a:prstClr val="white"/>
                </a:solidFill>
              </a:rPr>
              <a:t> End user and site administrator enablement</a:t>
            </a:r>
          </a:p>
        </p:txBody>
      </p:sp>
      <p:sp>
        <p:nvSpPr>
          <p:cNvPr id="12" name="Left-Right Arrow 11"/>
          <p:cNvSpPr/>
          <p:nvPr/>
        </p:nvSpPr>
        <p:spPr>
          <a:xfrm>
            <a:off x="304800" y="4154786"/>
            <a:ext cx="8534400" cy="980182"/>
          </a:xfrm>
          <a:prstGeom prst="leftRightArrow">
            <a:avLst/>
          </a:prstGeom>
          <a:gradFill flip="none" rotWithShape="1">
            <a:gsLst>
              <a:gs pos="0">
                <a:schemeClr val="accent1">
                  <a:lumMod val="75000"/>
                  <a:shade val="30000"/>
                  <a:satMod val="115000"/>
                </a:schemeClr>
              </a:gs>
              <a:gs pos="50000">
                <a:schemeClr val="accent1">
                  <a:lumMod val="75000"/>
                  <a:shade val="67500"/>
                  <a:satMod val="115000"/>
                </a:schemeClr>
              </a:gs>
              <a:gs pos="100000">
                <a:schemeClr val="accent1">
                  <a:lumMod val="75000"/>
                  <a:shade val="100000"/>
                  <a:satMod val="115000"/>
                </a:schemeClr>
              </a:gs>
            </a:gsLst>
            <a:path path="circle">
              <a:fillToRect l="50000" t="50000" r="50000" b="50000"/>
            </a:path>
            <a:tileRect/>
          </a:gradFill>
          <a:ln>
            <a:solidFill>
              <a:schemeClr val="bg1"/>
            </a:solidFill>
          </a:ln>
          <a:effectLst>
            <a:outerShdw blurRad="76200" dir="13500000" sy="23000" kx="1200000" algn="br"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solidFill>
                <a:prstClr val="white"/>
              </a:solidFill>
            </a:endParaRPr>
          </a:p>
        </p:txBody>
      </p:sp>
      <p:sp>
        <p:nvSpPr>
          <p:cNvPr id="13" name="TextBox 12"/>
          <p:cNvSpPr txBox="1"/>
          <p:nvPr/>
        </p:nvSpPr>
        <p:spPr>
          <a:xfrm>
            <a:off x="2209800" y="4459586"/>
            <a:ext cx="4953000" cy="394740"/>
          </a:xfrm>
          <a:prstGeom prst="rect">
            <a:avLst/>
          </a:prstGeom>
          <a:noFill/>
          <a:ln w="19050" cap="flat" cmpd="sng" algn="ctr">
            <a:no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61737" tIns="30869" rIns="61737" bIns="30869" numCol="1" rtlCol="0" anchor="ctr" anchorCtr="0" compatLnSpc="1">
            <a:prstTxWarp prst="textNoShape">
              <a:avLst/>
            </a:prstTxWarp>
            <a:spAutoFit/>
          </a:bodyPr>
          <a:lstStyle/>
          <a:p>
            <a:pPr indent="-19050" algn="ctr" fontAlgn="base">
              <a:lnSpc>
                <a:spcPct val="90000"/>
              </a:lnSpc>
              <a:spcBef>
                <a:spcPct val="0"/>
              </a:spcBef>
              <a:spcAft>
                <a:spcPts val="1215"/>
              </a:spcAft>
              <a:buClr>
                <a:srgbClr val="FFFFFF"/>
              </a:buClr>
              <a:buSzPct val="95000"/>
              <a:tabLst>
                <a:tab pos="385248" algn="l"/>
              </a:tabLst>
            </a:pPr>
            <a:r>
              <a:rPr lang="en-US" sz="2400" b="1" i="1" dirty="0" smtClean="0">
                <a:solidFill>
                  <a:srgbClr val="EEECE1"/>
                </a:solidFill>
              </a:rPr>
              <a:t>Common across the product line</a:t>
            </a:r>
            <a:endParaRPr lang="en-US" sz="2400" i="1" dirty="0">
              <a:gradFill>
                <a:gsLst>
                  <a:gs pos="50000">
                    <a:prstClr val="white"/>
                  </a:gs>
                  <a:gs pos="100000">
                    <a:prstClr val="white"/>
                  </a:gs>
                </a:gsLst>
                <a:lin ang="16200000" scaled="1"/>
              </a:gradFill>
            </a:endParaRPr>
          </a:p>
        </p:txBody>
      </p:sp>
      <p:sp>
        <p:nvSpPr>
          <p:cNvPr id="14" name="Rectangle 13"/>
          <p:cNvSpPr/>
          <p:nvPr/>
        </p:nvSpPr>
        <p:spPr>
          <a:xfrm>
            <a:off x="4842165" y="5187315"/>
            <a:ext cx="4572000" cy="1107996"/>
          </a:xfrm>
          <a:prstGeom prst="rect">
            <a:avLst/>
          </a:prstGeom>
        </p:spPr>
        <p:txBody>
          <a:bodyPr>
            <a:spAutoFit/>
          </a:bodyPr>
          <a:lstStyle/>
          <a:p>
            <a:pPr>
              <a:buFont typeface="Arial" pitchFamily="34" charset="0"/>
              <a:buChar char="•"/>
              <a:defRPr/>
            </a:pPr>
            <a:r>
              <a:rPr lang="en-US" kern="0" dirty="0">
                <a:solidFill>
                  <a:prstClr val="white"/>
                </a:solidFill>
              </a:rPr>
              <a:t> </a:t>
            </a:r>
            <a:r>
              <a:rPr lang="en-US" sz="1600" kern="0" dirty="0">
                <a:solidFill>
                  <a:prstClr val="white"/>
                </a:solidFill>
              </a:rPr>
              <a:t>Common Connector Framework (BDC)</a:t>
            </a:r>
          </a:p>
          <a:p>
            <a:pPr>
              <a:buFont typeface="Arial" pitchFamily="34" charset="0"/>
              <a:buChar char="•"/>
              <a:defRPr/>
            </a:pPr>
            <a:r>
              <a:rPr lang="en-US" sz="1600" kern="0" dirty="0" smtClean="0">
                <a:solidFill>
                  <a:prstClr val="white"/>
                </a:solidFill>
              </a:rPr>
              <a:t> APIs </a:t>
            </a:r>
            <a:r>
              <a:rPr lang="en-US" sz="1600" kern="0" dirty="0">
                <a:solidFill>
                  <a:prstClr val="white"/>
                </a:solidFill>
              </a:rPr>
              <a:t>and developer </a:t>
            </a:r>
            <a:r>
              <a:rPr lang="en-US" sz="1600" kern="0" dirty="0" smtClean="0">
                <a:solidFill>
                  <a:prstClr val="white"/>
                </a:solidFill>
              </a:rPr>
              <a:t>Experience</a:t>
            </a:r>
            <a:endParaRPr lang="en-US" sz="1600" kern="0" dirty="0">
              <a:solidFill>
                <a:prstClr val="white"/>
              </a:solidFill>
            </a:endParaRPr>
          </a:p>
          <a:p>
            <a:pPr>
              <a:buFont typeface="Arial" pitchFamily="34" charset="0"/>
              <a:buChar char="•"/>
              <a:defRPr/>
            </a:pPr>
            <a:r>
              <a:rPr lang="en-US" sz="1600" kern="0" dirty="0">
                <a:solidFill>
                  <a:prstClr val="white"/>
                </a:solidFill>
              </a:rPr>
              <a:t> Admin &amp; deployment capabilities</a:t>
            </a:r>
          </a:p>
          <a:p>
            <a:pPr>
              <a:buFont typeface="Arial" pitchFamily="34" charset="0"/>
              <a:buChar char="•"/>
              <a:defRPr/>
            </a:pPr>
            <a:r>
              <a:rPr lang="en-US" sz="1600" kern="0" dirty="0">
                <a:solidFill>
                  <a:prstClr val="white"/>
                </a:solidFill>
              </a:rPr>
              <a:t> Operations advantages (SCOM, scripting)</a:t>
            </a:r>
          </a:p>
        </p:txBody>
      </p:sp>
      <p:pic>
        <p:nvPicPr>
          <p:cNvPr id="16" name="Picture 15" descr="ShrPt-Svr10_h_rgb_r.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402640" y="1905000"/>
            <a:ext cx="3684450" cy="548640"/>
          </a:xfrm>
          <a:prstGeom prst="rect">
            <a:avLst/>
          </a:prstGeom>
          <a:noFill/>
          <a:ln>
            <a:noFill/>
          </a:ln>
        </p:spPr>
      </p:pic>
      <p:pic>
        <p:nvPicPr>
          <p:cNvPr id="17" name="Picture 16" descr="FASTSrchSvr2010-SP_h_rgb_r.p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4876800" y="1828800"/>
            <a:ext cx="3628912" cy="731520"/>
          </a:xfrm>
          <a:prstGeom prst="rect">
            <a:avLst/>
          </a:prstGeom>
          <a:noFill/>
          <a:ln>
            <a:noFill/>
          </a:ln>
        </p:spPr>
      </p:pic>
    </p:spTree>
    <p:extLst>
      <p:ext uri="{BB962C8B-B14F-4D97-AF65-F5344CB8AC3E}">
        <p14:creationId xmlns:p14="http://schemas.microsoft.com/office/powerpoint/2010/main" xmlns="" val="308717249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5"/>
          <p:cNvGrpSpPr/>
          <p:nvPr/>
        </p:nvGrpSpPr>
        <p:grpSpPr>
          <a:xfrm>
            <a:off x="2543594" y="2895600"/>
            <a:ext cx="3782784" cy="1189994"/>
            <a:chOff x="2543594" y="2250821"/>
            <a:chExt cx="3782784" cy="1189994"/>
          </a:xfrm>
        </p:grpSpPr>
        <p:sp>
          <p:nvSpPr>
            <p:cNvPr id="65" name="Rounded Rectangle 64"/>
            <p:cNvSpPr/>
            <p:nvPr/>
          </p:nvSpPr>
          <p:spPr>
            <a:xfrm>
              <a:off x="5773840" y="2277494"/>
              <a:ext cx="216526" cy="770238"/>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rtlCol="0" anchor="ctr"/>
            <a:lstStyle/>
            <a:p>
              <a:pPr fontAlgn="base">
                <a:lnSpc>
                  <a:spcPct val="85000"/>
                </a:lnSpc>
                <a:spcBef>
                  <a:spcPct val="0"/>
                </a:spcBef>
                <a:spcAft>
                  <a:spcPct val="0"/>
                </a:spcAft>
              </a:pPr>
              <a:endParaRPr lang="en-US" dirty="0">
                <a:solidFill>
                  <a:schemeClr val="tx1"/>
                </a:solidFill>
              </a:endParaRPr>
            </a:p>
          </p:txBody>
        </p:sp>
        <p:sp>
          <p:nvSpPr>
            <p:cNvPr id="64" name="Rounded Rectangle 63"/>
            <p:cNvSpPr/>
            <p:nvPr/>
          </p:nvSpPr>
          <p:spPr>
            <a:xfrm>
              <a:off x="2814658" y="2277494"/>
              <a:ext cx="216526" cy="770238"/>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rtlCol="0" anchor="ctr"/>
            <a:lstStyle/>
            <a:p>
              <a:pPr fontAlgn="base">
                <a:lnSpc>
                  <a:spcPct val="85000"/>
                </a:lnSpc>
                <a:spcBef>
                  <a:spcPct val="0"/>
                </a:spcBef>
                <a:spcAft>
                  <a:spcPct val="0"/>
                </a:spcAft>
              </a:pPr>
              <a:endParaRPr lang="en-US" dirty="0">
                <a:solidFill>
                  <a:schemeClr val="tx1"/>
                </a:solidFill>
              </a:endParaRPr>
            </a:p>
          </p:txBody>
        </p:sp>
        <p:grpSp>
          <p:nvGrpSpPr>
            <p:cNvPr id="3" name="Group 125"/>
            <p:cNvGrpSpPr/>
            <p:nvPr/>
          </p:nvGrpSpPr>
          <p:grpSpPr>
            <a:xfrm>
              <a:off x="2543594" y="2250821"/>
              <a:ext cx="3782784" cy="1189994"/>
              <a:chOff x="2543594" y="2277494"/>
              <a:chExt cx="3782784" cy="1189994"/>
            </a:xfrm>
          </p:grpSpPr>
          <p:sp>
            <p:nvSpPr>
              <p:cNvPr id="71" name="Right Arrow 70"/>
              <p:cNvSpPr/>
              <p:nvPr/>
            </p:nvSpPr>
            <p:spPr>
              <a:xfrm rot="10800000">
                <a:off x="5557316" y="2417538"/>
                <a:ext cx="433051" cy="321134"/>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srgbClr val="000000"/>
                  </a:solidFill>
                  <a:uLnTx/>
                  <a:uFillTx/>
                  <a:ea typeface="+mn-ea"/>
                  <a:cs typeface="+mn-cs"/>
                </a:endParaRPr>
              </a:p>
            </p:txBody>
          </p:sp>
          <p:sp>
            <p:nvSpPr>
              <p:cNvPr id="67" name="Rounded Rectangle 66"/>
              <p:cNvSpPr/>
              <p:nvPr/>
            </p:nvSpPr>
            <p:spPr>
              <a:xfrm>
                <a:off x="2814658" y="2277494"/>
                <a:ext cx="3175707" cy="770238"/>
              </a:xfrm>
              <a:prstGeom prst="roundRect">
                <a:avLst/>
              </a:prstGeom>
              <a:noFill/>
              <a:ln>
                <a:solidFill>
                  <a:srgbClr val="92D050"/>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70" name="Right Arrow 69"/>
              <p:cNvSpPr/>
              <p:nvPr/>
            </p:nvSpPr>
            <p:spPr>
              <a:xfrm flipH="1">
                <a:off x="2798460" y="2487558"/>
                <a:ext cx="505226" cy="210065"/>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srgbClr val="000000"/>
                  </a:solidFill>
                  <a:uLnTx/>
                  <a:uFillTx/>
                  <a:ea typeface="+mn-ea"/>
                  <a:cs typeface="+mn-cs"/>
                </a:endParaRPr>
              </a:p>
            </p:txBody>
          </p:sp>
          <p:sp>
            <p:nvSpPr>
              <p:cNvPr id="73" name="Right Arrow 72"/>
              <p:cNvSpPr/>
              <p:nvPr/>
            </p:nvSpPr>
            <p:spPr>
              <a:xfrm>
                <a:off x="2959009" y="2734694"/>
                <a:ext cx="360876" cy="210065"/>
              </a:xfrm>
              <a:prstGeom prst="rightArrow">
                <a:avLst/>
              </a:prstGeom>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srgbClr val="000000"/>
                  </a:solidFill>
                  <a:uLnTx/>
                  <a:uFillTx/>
                  <a:ea typeface="+mn-ea"/>
                  <a:cs typeface="+mn-cs"/>
                </a:endParaRPr>
              </a:p>
            </p:txBody>
          </p:sp>
          <p:sp>
            <p:nvSpPr>
              <p:cNvPr id="74" name="Right Arrow 73"/>
              <p:cNvSpPr/>
              <p:nvPr/>
            </p:nvSpPr>
            <p:spPr>
              <a:xfrm rot="6823388" flipH="1">
                <a:off x="2605364" y="2955379"/>
                <a:ext cx="440775" cy="216526"/>
              </a:xfrm>
              <a:prstGeom prst="rightArrow">
                <a:avLst/>
              </a:prstGeom>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srgbClr val="000000"/>
                  </a:solidFill>
                  <a:uLnTx/>
                  <a:uFillTx/>
                  <a:ea typeface="+mn-ea"/>
                  <a:cs typeface="+mn-cs"/>
                </a:endParaRPr>
              </a:p>
            </p:txBody>
          </p:sp>
          <p:sp>
            <p:nvSpPr>
              <p:cNvPr id="68" name="Rounded Rectangle 67"/>
              <p:cNvSpPr/>
              <p:nvPr/>
            </p:nvSpPr>
            <p:spPr>
              <a:xfrm>
                <a:off x="3319884" y="2277494"/>
                <a:ext cx="2237430" cy="770238"/>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fontAlgn="base">
                  <a:lnSpc>
                    <a:spcPct val="85000"/>
                  </a:lnSpc>
                  <a:spcBef>
                    <a:spcPct val="0"/>
                  </a:spcBef>
                  <a:spcAft>
                    <a:spcPct val="0"/>
                  </a:spcAft>
                </a:pPr>
                <a:r>
                  <a:rPr lang="en-US" dirty="0" smtClean="0">
                    <a:solidFill>
                      <a:schemeClr val="tx1"/>
                    </a:solidFill>
                  </a:rPr>
                  <a:t>FAST Search </a:t>
                </a:r>
              </a:p>
              <a:p>
                <a:pPr algn="ctr" fontAlgn="base">
                  <a:lnSpc>
                    <a:spcPct val="85000"/>
                  </a:lnSpc>
                  <a:spcBef>
                    <a:spcPct val="0"/>
                  </a:spcBef>
                  <a:spcAft>
                    <a:spcPct val="0"/>
                  </a:spcAft>
                </a:pPr>
                <a:r>
                  <a:rPr lang="en-US" sz="1400" dirty="0" smtClean="0">
                    <a:solidFill>
                      <a:schemeClr val="tx1"/>
                    </a:solidFill>
                  </a:rPr>
                  <a:t>for SharePoint</a:t>
                </a:r>
                <a:endParaRPr lang="en-US" sz="1400" dirty="0">
                  <a:solidFill>
                    <a:schemeClr val="tx1"/>
                  </a:solidFill>
                </a:endParaRPr>
              </a:p>
            </p:txBody>
          </p:sp>
          <p:sp>
            <p:nvSpPr>
              <p:cNvPr id="72" name="Right Arrow 71"/>
              <p:cNvSpPr/>
              <p:nvPr/>
            </p:nvSpPr>
            <p:spPr>
              <a:xfrm rot="17448862" flipH="1">
                <a:off x="2289517" y="2871604"/>
                <a:ext cx="724680" cy="216526"/>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srgbClr val="000000"/>
                  </a:solidFill>
                  <a:uLnTx/>
                  <a:uFillTx/>
                  <a:ea typeface="+mn-ea"/>
                  <a:cs typeface="+mn-cs"/>
                </a:endParaRPr>
              </a:p>
            </p:txBody>
          </p:sp>
          <p:sp>
            <p:nvSpPr>
              <p:cNvPr id="75" name="Right Arrow 74"/>
              <p:cNvSpPr/>
              <p:nvPr/>
            </p:nvSpPr>
            <p:spPr>
              <a:xfrm rot="14948774">
                <a:off x="5707303" y="2848414"/>
                <a:ext cx="907139" cy="331010"/>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srgbClr val="000000"/>
                  </a:solidFill>
                  <a:uLnTx/>
                  <a:uFillTx/>
                  <a:ea typeface="+mn-ea"/>
                  <a:cs typeface="+mn-cs"/>
                </a:endParaRPr>
              </a:p>
            </p:txBody>
          </p:sp>
        </p:grpSp>
      </p:grpSp>
      <p:sp>
        <p:nvSpPr>
          <p:cNvPr id="13" name="Right Arrow 12"/>
          <p:cNvSpPr/>
          <p:nvPr/>
        </p:nvSpPr>
        <p:spPr>
          <a:xfrm flipH="1">
            <a:off x="2395146" y="4419600"/>
            <a:ext cx="428319" cy="211615"/>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srgbClr val="000000"/>
              </a:solidFill>
              <a:uLnTx/>
              <a:uFillTx/>
              <a:ea typeface="+mn-ea"/>
              <a:cs typeface="+mn-cs"/>
            </a:endParaRPr>
          </a:p>
        </p:txBody>
      </p:sp>
      <p:grpSp>
        <p:nvGrpSpPr>
          <p:cNvPr id="4" name="Group 2"/>
          <p:cNvGrpSpPr/>
          <p:nvPr/>
        </p:nvGrpSpPr>
        <p:grpSpPr>
          <a:xfrm>
            <a:off x="2395148" y="4021574"/>
            <a:ext cx="3997652" cy="361461"/>
            <a:chOff x="2395148" y="4021574"/>
            <a:chExt cx="3997652" cy="361461"/>
          </a:xfrm>
        </p:grpSpPr>
        <p:sp>
          <p:nvSpPr>
            <p:cNvPr id="16" name="Right Arrow 15"/>
            <p:cNvSpPr/>
            <p:nvPr/>
          </p:nvSpPr>
          <p:spPr>
            <a:xfrm flipH="1">
              <a:off x="2395148" y="4021574"/>
              <a:ext cx="428319" cy="194119"/>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srgbClr val="000000"/>
                </a:solidFill>
                <a:uLnTx/>
                <a:uFillTx/>
                <a:ea typeface="+mn-ea"/>
                <a:cs typeface="+mn-cs"/>
              </a:endParaRPr>
            </a:p>
          </p:txBody>
        </p:sp>
        <p:sp>
          <p:nvSpPr>
            <p:cNvPr id="17" name="Right Arrow 16"/>
            <p:cNvSpPr/>
            <p:nvPr/>
          </p:nvSpPr>
          <p:spPr>
            <a:xfrm flipH="1">
              <a:off x="2823468" y="4021574"/>
              <a:ext cx="499707" cy="194119"/>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srgbClr val="000000"/>
                </a:solidFill>
                <a:uLnTx/>
                <a:uFillTx/>
                <a:ea typeface="+mn-ea"/>
                <a:cs typeface="+mn-cs"/>
              </a:endParaRPr>
            </a:p>
          </p:txBody>
        </p:sp>
        <p:sp>
          <p:nvSpPr>
            <p:cNvPr id="8" name="Right Arrow 7"/>
            <p:cNvSpPr/>
            <p:nvPr/>
          </p:nvSpPr>
          <p:spPr>
            <a:xfrm rot="10800000">
              <a:off x="5964480" y="4086279"/>
              <a:ext cx="428320" cy="296756"/>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srgbClr val="000000"/>
                </a:solidFill>
                <a:uLnTx/>
                <a:uFillTx/>
                <a:ea typeface="+mn-ea"/>
                <a:cs typeface="+mn-cs"/>
              </a:endParaRPr>
            </a:p>
          </p:txBody>
        </p:sp>
        <p:sp>
          <p:nvSpPr>
            <p:cNvPr id="9" name="Right Arrow 8"/>
            <p:cNvSpPr/>
            <p:nvPr/>
          </p:nvSpPr>
          <p:spPr>
            <a:xfrm rot="10800000">
              <a:off x="5536161" y="4086279"/>
              <a:ext cx="428320" cy="296756"/>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srgbClr val="000000"/>
                </a:solidFill>
                <a:uLnTx/>
                <a:uFillTx/>
                <a:ea typeface="+mn-ea"/>
                <a:cs typeface="+mn-cs"/>
              </a:endParaRPr>
            </a:p>
          </p:txBody>
        </p:sp>
      </p:grpSp>
      <p:grpSp>
        <p:nvGrpSpPr>
          <p:cNvPr id="5" name="Group 30"/>
          <p:cNvGrpSpPr/>
          <p:nvPr/>
        </p:nvGrpSpPr>
        <p:grpSpPr>
          <a:xfrm>
            <a:off x="577476" y="3811278"/>
            <a:ext cx="870320" cy="1544808"/>
            <a:chOff x="525409" y="3235818"/>
            <a:chExt cx="870320" cy="1544808"/>
          </a:xfrm>
        </p:grpSpPr>
        <p:grpSp>
          <p:nvGrpSpPr>
            <p:cNvPr id="6" name="Group 30"/>
            <p:cNvGrpSpPr/>
            <p:nvPr/>
          </p:nvGrpSpPr>
          <p:grpSpPr>
            <a:xfrm>
              <a:off x="533397" y="3235818"/>
              <a:ext cx="862332" cy="736452"/>
              <a:chOff x="3835400" y="3733800"/>
              <a:chExt cx="1213124" cy="1143000"/>
            </a:xfrm>
          </p:grpSpPr>
          <p:grpSp>
            <p:nvGrpSpPr>
              <p:cNvPr id="10" name="Group 22"/>
              <p:cNvGrpSpPr/>
              <p:nvPr/>
            </p:nvGrpSpPr>
            <p:grpSpPr>
              <a:xfrm>
                <a:off x="3835400" y="3733800"/>
                <a:ext cx="552724" cy="825498"/>
                <a:chOff x="1192024" y="2758440"/>
                <a:chExt cx="1066800" cy="1593276"/>
              </a:xfrm>
              <a:effectLst>
                <a:outerShdw blurRad="76200" dir="18900000" sy="23000" kx="-1200000" algn="bl" rotWithShape="0">
                  <a:prstClr val="black">
                    <a:alpha val="20000"/>
                  </a:prstClr>
                </a:outerShdw>
              </a:effectLst>
            </p:grpSpPr>
            <p:sp>
              <p:nvSpPr>
                <p:cNvPr id="43" name="Flowchart: Delay 42"/>
                <p:cNvSpPr/>
                <p:nvPr/>
              </p:nvSpPr>
              <p:spPr>
                <a:xfrm rot="16200000">
                  <a:off x="1247269" y="3267076"/>
                  <a:ext cx="956310" cy="1066800"/>
                </a:xfrm>
                <a:prstGeom prst="flowChartDelay">
                  <a:avLst/>
                </a:prstGeom>
                <a:gradFill rotWithShape="1">
                  <a:gsLst>
                    <a:gs pos="0">
                      <a:srgbClr val="FD8400">
                        <a:tint val="35000"/>
                        <a:satMod val="253000"/>
                      </a:srgbClr>
                    </a:gs>
                    <a:gs pos="50000">
                      <a:srgbClr val="FD8400">
                        <a:tint val="42000"/>
                        <a:satMod val="255000"/>
                      </a:srgbClr>
                    </a:gs>
                    <a:gs pos="97000">
                      <a:srgbClr val="FD8400">
                        <a:tint val="53000"/>
                        <a:satMod val="260000"/>
                      </a:srgbClr>
                    </a:gs>
                    <a:gs pos="100000">
                      <a:srgbClr val="FD8400">
                        <a:tint val="56000"/>
                        <a:satMod val="275000"/>
                      </a:srgbClr>
                    </a:gs>
                  </a:gsLst>
                  <a:path path="circle">
                    <a:fillToRect l="50000" t="50000" r="50000" b="50000"/>
                  </a:path>
                </a:gradFill>
                <a:ln w="9525" cap="flat" cmpd="sng" algn="ctr">
                  <a:solidFill>
                    <a:srgbClr val="FD8400"/>
                  </a:solidFill>
                  <a:prstDash val="solid"/>
                </a:ln>
                <a:effectLst>
                  <a:outerShdw blurRad="63500" dist="25400" dir="5400000" rotWithShape="0">
                    <a:srgbClr val="000000">
                      <a:alpha val="43137"/>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u="none" strike="noStrike" kern="1200" cap="none" spc="0" normalizeH="0" baseline="0" noProof="0" dirty="0">
                    <a:ln>
                      <a:noFill/>
                    </a:ln>
                    <a:solidFill>
                      <a:srgbClr val="000000"/>
                    </a:solidFill>
                    <a:uLnTx/>
                    <a:uFillTx/>
                    <a:ea typeface="+mn-ea"/>
                    <a:cs typeface="+mn-cs"/>
                  </a:endParaRPr>
                </a:p>
              </p:txBody>
            </p:sp>
            <p:sp>
              <p:nvSpPr>
                <p:cNvPr id="44" name="Flowchart: Delay 43"/>
                <p:cNvSpPr/>
                <p:nvPr/>
              </p:nvSpPr>
              <p:spPr>
                <a:xfrm rot="16200000">
                  <a:off x="1191675" y="3448397"/>
                  <a:ext cx="1067499" cy="739140"/>
                </a:xfrm>
                <a:prstGeom prst="flowChartDelay">
                  <a:avLst/>
                </a:prstGeom>
                <a:gradFill rotWithShape="1">
                  <a:gsLst>
                    <a:gs pos="0">
                      <a:srgbClr val="FD8400">
                        <a:tint val="35000"/>
                        <a:satMod val="253000"/>
                      </a:srgbClr>
                    </a:gs>
                    <a:gs pos="50000">
                      <a:srgbClr val="FD8400">
                        <a:tint val="42000"/>
                        <a:satMod val="255000"/>
                      </a:srgbClr>
                    </a:gs>
                    <a:gs pos="97000">
                      <a:srgbClr val="FD8400">
                        <a:tint val="53000"/>
                        <a:satMod val="260000"/>
                      </a:srgbClr>
                    </a:gs>
                    <a:gs pos="100000">
                      <a:srgbClr val="FD8400">
                        <a:tint val="56000"/>
                        <a:satMod val="275000"/>
                      </a:srgbClr>
                    </a:gs>
                  </a:gsLst>
                  <a:path path="circle">
                    <a:fillToRect l="50000" t="50000" r="50000" b="50000"/>
                  </a:path>
                </a:gradFill>
                <a:ln w="9525" cap="flat" cmpd="sng" algn="ctr">
                  <a:solidFill>
                    <a:srgbClr val="FD8400"/>
                  </a:solidFill>
                  <a:prstDash val="solid"/>
                </a:ln>
                <a:effectLst>
                  <a:outerShdw blurRad="63500" sx="102000" sy="102000" algn="ctr" rotWithShape="0">
                    <a:prstClr val="black">
                      <a:alpha val="40000"/>
                    </a:prst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u="none" strike="noStrike" kern="1200" cap="none" spc="0" normalizeH="0" baseline="0" noProof="0" dirty="0">
                    <a:ln>
                      <a:noFill/>
                    </a:ln>
                    <a:solidFill>
                      <a:srgbClr val="000000"/>
                    </a:solidFill>
                    <a:uLnTx/>
                    <a:uFillTx/>
                    <a:ea typeface="+mn-ea"/>
                    <a:cs typeface="+mn-cs"/>
                  </a:endParaRPr>
                </a:p>
              </p:txBody>
            </p:sp>
            <p:sp>
              <p:nvSpPr>
                <p:cNvPr id="45" name="Oval 25"/>
                <p:cNvSpPr/>
                <p:nvPr/>
              </p:nvSpPr>
              <p:spPr>
                <a:xfrm>
                  <a:off x="1378715" y="2758440"/>
                  <a:ext cx="693421" cy="693419"/>
                </a:xfrm>
                <a:prstGeom prst="ellipse">
                  <a:avLst/>
                </a:prstGeom>
                <a:gradFill rotWithShape="1">
                  <a:gsLst>
                    <a:gs pos="0">
                      <a:srgbClr val="FD8400">
                        <a:tint val="35000"/>
                        <a:satMod val="253000"/>
                      </a:srgbClr>
                    </a:gs>
                    <a:gs pos="50000">
                      <a:srgbClr val="FD8400">
                        <a:tint val="42000"/>
                        <a:satMod val="255000"/>
                      </a:srgbClr>
                    </a:gs>
                    <a:gs pos="97000">
                      <a:srgbClr val="FD8400">
                        <a:tint val="53000"/>
                        <a:satMod val="260000"/>
                      </a:srgbClr>
                    </a:gs>
                    <a:gs pos="100000">
                      <a:srgbClr val="FD8400">
                        <a:tint val="56000"/>
                        <a:satMod val="275000"/>
                      </a:srgbClr>
                    </a:gs>
                  </a:gsLst>
                  <a:path path="circle">
                    <a:fillToRect l="50000" t="50000" r="50000" b="50000"/>
                  </a:path>
                </a:gradFill>
                <a:ln w="9525" cap="flat" cmpd="sng" algn="ctr">
                  <a:solidFill>
                    <a:srgbClr val="FD8400"/>
                  </a:solidFill>
                  <a:prstDash val="solid"/>
                </a:ln>
                <a:effectLst>
                  <a:outerShdw blurRad="63500" dist="25400" dir="5400000" rotWithShape="0">
                    <a:srgbClr val="000000">
                      <a:alpha val="43137"/>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u="none" strike="noStrike" kern="1200" cap="none" spc="0" normalizeH="0" baseline="0" noProof="0" dirty="0">
                    <a:ln>
                      <a:noFill/>
                    </a:ln>
                    <a:solidFill>
                      <a:srgbClr val="000000"/>
                    </a:solidFill>
                    <a:uLnTx/>
                    <a:uFillTx/>
                    <a:ea typeface="+mn-ea"/>
                    <a:cs typeface="+mn-cs"/>
                  </a:endParaRPr>
                </a:p>
              </p:txBody>
            </p:sp>
          </p:grpSp>
          <p:grpSp>
            <p:nvGrpSpPr>
              <p:cNvPr id="15" name="Group 13"/>
              <p:cNvGrpSpPr/>
              <p:nvPr/>
            </p:nvGrpSpPr>
            <p:grpSpPr>
              <a:xfrm>
                <a:off x="4495800" y="3810001"/>
                <a:ext cx="552724" cy="825499"/>
                <a:chOff x="1143000" y="2758440"/>
                <a:chExt cx="1066800" cy="1593278"/>
              </a:xfrm>
              <a:effectLst>
                <a:outerShdw blurRad="76200" dir="18900000" sy="23000" kx="-1200000" algn="bl" rotWithShape="0">
                  <a:prstClr val="black">
                    <a:alpha val="20000"/>
                  </a:prstClr>
                </a:outerShdw>
              </a:effectLst>
            </p:grpSpPr>
            <p:sp>
              <p:nvSpPr>
                <p:cNvPr id="40" name="Flowchart: Delay 39"/>
                <p:cNvSpPr/>
                <p:nvPr/>
              </p:nvSpPr>
              <p:spPr>
                <a:xfrm rot="16200000">
                  <a:off x="1198245" y="3267075"/>
                  <a:ext cx="956310" cy="1066800"/>
                </a:xfrm>
                <a:prstGeom prst="flowChartDelay">
                  <a:avLst/>
                </a:prstGeom>
                <a:gradFill rotWithShape="1">
                  <a:gsLst>
                    <a:gs pos="0">
                      <a:srgbClr val="7F9D1D">
                        <a:tint val="35000"/>
                        <a:satMod val="253000"/>
                      </a:srgbClr>
                    </a:gs>
                    <a:gs pos="50000">
                      <a:srgbClr val="7F9D1D">
                        <a:tint val="42000"/>
                        <a:satMod val="255000"/>
                      </a:srgbClr>
                    </a:gs>
                    <a:gs pos="97000">
                      <a:srgbClr val="7F9D1D">
                        <a:tint val="53000"/>
                        <a:satMod val="260000"/>
                      </a:srgbClr>
                    </a:gs>
                    <a:gs pos="100000">
                      <a:srgbClr val="7F9D1D">
                        <a:tint val="56000"/>
                        <a:satMod val="275000"/>
                      </a:srgbClr>
                    </a:gs>
                  </a:gsLst>
                  <a:path path="circle">
                    <a:fillToRect l="50000" t="50000" r="50000" b="50000"/>
                  </a:path>
                </a:gradFill>
                <a:ln w="9525" cap="flat" cmpd="sng" algn="ctr">
                  <a:solidFill>
                    <a:srgbClr val="7F9D1D"/>
                  </a:solidFill>
                  <a:prstDash val="solid"/>
                </a:ln>
                <a:effectLst>
                  <a:outerShdw blurRad="63500" dist="25400" dir="5400000" rotWithShape="0">
                    <a:srgbClr val="000000">
                      <a:alpha val="43137"/>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u="none" strike="noStrike" kern="1200" cap="none" spc="0" normalizeH="0" baseline="0" noProof="0" dirty="0">
                    <a:ln>
                      <a:noFill/>
                    </a:ln>
                    <a:solidFill>
                      <a:srgbClr val="000000"/>
                    </a:solidFill>
                    <a:uLnTx/>
                    <a:uFillTx/>
                    <a:ea typeface="+mn-ea"/>
                    <a:cs typeface="+mn-cs"/>
                  </a:endParaRPr>
                </a:p>
              </p:txBody>
            </p:sp>
            <p:sp>
              <p:nvSpPr>
                <p:cNvPr id="41" name="Flowchart: Delay 40"/>
                <p:cNvSpPr/>
                <p:nvPr/>
              </p:nvSpPr>
              <p:spPr>
                <a:xfrm rot="16200000">
                  <a:off x="1142650" y="3448398"/>
                  <a:ext cx="1067500" cy="739140"/>
                </a:xfrm>
                <a:prstGeom prst="flowChartDelay">
                  <a:avLst/>
                </a:prstGeom>
                <a:gradFill rotWithShape="1">
                  <a:gsLst>
                    <a:gs pos="0">
                      <a:srgbClr val="7F9D1D">
                        <a:tint val="35000"/>
                        <a:satMod val="253000"/>
                      </a:srgbClr>
                    </a:gs>
                    <a:gs pos="50000">
                      <a:srgbClr val="7F9D1D">
                        <a:tint val="42000"/>
                        <a:satMod val="255000"/>
                      </a:srgbClr>
                    </a:gs>
                    <a:gs pos="97000">
                      <a:srgbClr val="7F9D1D">
                        <a:tint val="53000"/>
                        <a:satMod val="260000"/>
                      </a:srgbClr>
                    </a:gs>
                    <a:gs pos="100000">
                      <a:srgbClr val="7F9D1D">
                        <a:tint val="56000"/>
                        <a:satMod val="275000"/>
                      </a:srgbClr>
                    </a:gs>
                  </a:gsLst>
                  <a:path path="circle">
                    <a:fillToRect l="50000" t="50000" r="50000" b="50000"/>
                  </a:path>
                </a:gradFill>
                <a:ln w="9525" cap="flat" cmpd="sng" algn="ctr">
                  <a:solidFill>
                    <a:srgbClr val="7F9D1D"/>
                  </a:solidFill>
                  <a:prstDash val="solid"/>
                </a:ln>
                <a:effectLst>
                  <a:outerShdw blurRad="63500" dist="25400" dir="5400000" rotWithShape="0">
                    <a:srgbClr val="000000">
                      <a:alpha val="43137"/>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u="none" strike="noStrike" kern="1200" cap="none" spc="0" normalizeH="0" baseline="0" noProof="0" dirty="0">
                    <a:ln>
                      <a:noFill/>
                    </a:ln>
                    <a:solidFill>
                      <a:srgbClr val="000000"/>
                    </a:solidFill>
                    <a:uLnTx/>
                    <a:uFillTx/>
                    <a:ea typeface="+mn-ea"/>
                    <a:cs typeface="+mn-cs"/>
                  </a:endParaRPr>
                </a:p>
              </p:txBody>
            </p:sp>
            <p:sp>
              <p:nvSpPr>
                <p:cNvPr id="42" name="Oval 41"/>
                <p:cNvSpPr/>
                <p:nvPr/>
              </p:nvSpPr>
              <p:spPr>
                <a:xfrm>
                  <a:off x="1329690" y="2758440"/>
                  <a:ext cx="693420" cy="693420"/>
                </a:xfrm>
                <a:prstGeom prst="ellipse">
                  <a:avLst/>
                </a:prstGeom>
                <a:gradFill rotWithShape="1">
                  <a:gsLst>
                    <a:gs pos="0">
                      <a:srgbClr val="7F9D1D">
                        <a:tint val="35000"/>
                        <a:satMod val="253000"/>
                      </a:srgbClr>
                    </a:gs>
                    <a:gs pos="50000">
                      <a:srgbClr val="7F9D1D">
                        <a:tint val="42000"/>
                        <a:satMod val="255000"/>
                      </a:srgbClr>
                    </a:gs>
                    <a:gs pos="97000">
                      <a:srgbClr val="7F9D1D">
                        <a:tint val="53000"/>
                        <a:satMod val="260000"/>
                      </a:srgbClr>
                    </a:gs>
                    <a:gs pos="100000">
                      <a:srgbClr val="7F9D1D">
                        <a:tint val="56000"/>
                        <a:satMod val="275000"/>
                      </a:srgbClr>
                    </a:gs>
                  </a:gsLst>
                  <a:path path="circle">
                    <a:fillToRect l="50000" t="50000" r="50000" b="50000"/>
                  </a:path>
                </a:gradFill>
                <a:ln w="9525" cap="flat" cmpd="sng" algn="ctr">
                  <a:solidFill>
                    <a:srgbClr val="7F9D1D"/>
                  </a:solidFill>
                  <a:prstDash val="solid"/>
                </a:ln>
                <a:effectLst>
                  <a:outerShdw blurRad="63500" dist="25400" dir="5400000" rotWithShape="0">
                    <a:srgbClr val="000000">
                      <a:alpha val="43137"/>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u="none" strike="noStrike" kern="1200" cap="none" spc="0" normalizeH="0" baseline="0" noProof="0" dirty="0">
                    <a:ln>
                      <a:noFill/>
                    </a:ln>
                    <a:solidFill>
                      <a:srgbClr val="000000"/>
                    </a:solidFill>
                    <a:uLnTx/>
                    <a:uFillTx/>
                    <a:ea typeface="+mn-ea"/>
                    <a:cs typeface="+mn-cs"/>
                  </a:endParaRPr>
                </a:p>
              </p:txBody>
            </p:sp>
          </p:grpSp>
          <p:grpSp>
            <p:nvGrpSpPr>
              <p:cNvPr id="18" name="Group 26"/>
              <p:cNvGrpSpPr/>
              <p:nvPr/>
            </p:nvGrpSpPr>
            <p:grpSpPr>
              <a:xfrm>
                <a:off x="4114800" y="4051301"/>
                <a:ext cx="552724" cy="825499"/>
                <a:chOff x="1143000" y="2758440"/>
                <a:chExt cx="1066800" cy="1593278"/>
              </a:xfrm>
              <a:effectLst>
                <a:outerShdw blurRad="76200" dir="18900000" sy="23000" kx="-1200000" algn="bl" rotWithShape="0">
                  <a:prstClr val="black">
                    <a:alpha val="20000"/>
                  </a:prstClr>
                </a:outerShdw>
              </a:effectLst>
            </p:grpSpPr>
            <p:sp>
              <p:nvSpPr>
                <p:cNvPr id="37" name="Flowchart: Delay 27"/>
                <p:cNvSpPr/>
                <p:nvPr/>
              </p:nvSpPr>
              <p:spPr>
                <a:xfrm rot="16200000">
                  <a:off x="1198245" y="3267075"/>
                  <a:ext cx="956310" cy="1066800"/>
                </a:xfrm>
                <a:prstGeom prst="flowChartDelay">
                  <a:avLst/>
                </a:prstGeom>
                <a:gradFill rotWithShape="1">
                  <a:gsLst>
                    <a:gs pos="0">
                      <a:srgbClr val="FFD401">
                        <a:tint val="35000"/>
                        <a:satMod val="253000"/>
                      </a:srgbClr>
                    </a:gs>
                    <a:gs pos="50000">
                      <a:srgbClr val="FFD401">
                        <a:tint val="42000"/>
                        <a:satMod val="255000"/>
                      </a:srgbClr>
                    </a:gs>
                    <a:gs pos="97000">
                      <a:srgbClr val="FFD401">
                        <a:tint val="53000"/>
                        <a:satMod val="260000"/>
                      </a:srgbClr>
                    </a:gs>
                    <a:gs pos="100000">
                      <a:srgbClr val="FFD401">
                        <a:tint val="56000"/>
                        <a:satMod val="275000"/>
                      </a:srgbClr>
                    </a:gs>
                  </a:gsLst>
                  <a:path path="circle">
                    <a:fillToRect l="50000" t="50000" r="50000" b="50000"/>
                  </a:path>
                </a:gradFill>
                <a:ln w="9525" cap="flat" cmpd="sng" algn="ctr">
                  <a:solidFill>
                    <a:srgbClr val="FFD401"/>
                  </a:solidFill>
                  <a:prstDash val="solid"/>
                </a:ln>
                <a:effectLst>
                  <a:outerShdw blurRad="63500" dist="25400" dir="5400000" rotWithShape="0">
                    <a:srgbClr val="000000">
                      <a:alpha val="43137"/>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u="none" strike="noStrike" kern="1200" cap="none" spc="0" normalizeH="0" baseline="0" noProof="0" dirty="0">
                    <a:ln>
                      <a:noFill/>
                    </a:ln>
                    <a:solidFill>
                      <a:srgbClr val="000000"/>
                    </a:solidFill>
                    <a:uLnTx/>
                    <a:uFillTx/>
                    <a:ea typeface="+mn-ea"/>
                    <a:cs typeface="+mn-cs"/>
                  </a:endParaRPr>
                </a:p>
              </p:txBody>
            </p:sp>
            <p:sp>
              <p:nvSpPr>
                <p:cNvPr id="38" name="Flowchart: Delay 37"/>
                <p:cNvSpPr/>
                <p:nvPr/>
              </p:nvSpPr>
              <p:spPr>
                <a:xfrm rot="16200000">
                  <a:off x="1142650" y="3448398"/>
                  <a:ext cx="1067500" cy="739140"/>
                </a:xfrm>
                <a:prstGeom prst="flowChartDelay">
                  <a:avLst/>
                </a:prstGeom>
                <a:gradFill rotWithShape="1">
                  <a:gsLst>
                    <a:gs pos="0">
                      <a:srgbClr val="FFD401">
                        <a:tint val="35000"/>
                        <a:satMod val="253000"/>
                      </a:srgbClr>
                    </a:gs>
                    <a:gs pos="50000">
                      <a:srgbClr val="FFD401">
                        <a:tint val="42000"/>
                        <a:satMod val="255000"/>
                      </a:srgbClr>
                    </a:gs>
                    <a:gs pos="97000">
                      <a:srgbClr val="FFD401">
                        <a:tint val="53000"/>
                        <a:satMod val="260000"/>
                      </a:srgbClr>
                    </a:gs>
                    <a:gs pos="100000">
                      <a:srgbClr val="FFD401">
                        <a:tint val="56000"/>
                        <a:satMod val="275000"/>
                      </a:srgbClr>
                    </a:gs>
                  </a:gsLst>
                  <a:path path="circle">
                    <a:fillToRect l="50000" t="50000" r="50000" b="50000"/>
                  </a:path>
                </a:gradFill>
                <a:ln w="9525" cap="flat" cmpd="sng" algn="ctr">
                  <a:solidFill>
                    <a:srgbClr val="FFD401"/>
                  </a:solidFill>
                  <a:prstDash val="solid"/>
                </a:ln>
                <a:effectLst>
                  <a:outerShdw blurRad="63500" dist="25400" dir="5400000" rotWithShape="0">
                    <a:srgbClr val="000000">
                      <a:alpha val="43137"/>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u="none" strike="noStrike" kern="1200" cap="none" spc="0" normalizeH="0" baseline="0" noProof="0" dirty="0">
                    <a:ln>
                      <a:noFill/>
                    </a:ln>
                    <a:solidFill>
                      <a:srgbClr val="000000"/>
                    </a:solidFill>
                    <a:uLnTx/>
                    <a:uFillTx/>
                    <a:ea typeface="+mn-ea"/>
                    <a:cs typeface="+mn-cs"/>
                  </a:endParaRPr>
                </a:p>
              </p:txBody>
            </p:sp>
            <p:sp>
              <p:nvSpPr>
                <p:cNvPr id="39" name="Oval 38"/>
                <p:cNvSpPr/>
                <p:nvPr/>
              </p:nvSpPr>
              <p:spPr>
                <a:xfrm>
                  <a:off x="1329690" y="2758440"/>
                  <a:ext cx="693420" cy="693420"/>
                </a:xfrm>
                <a:prstGeom prst="ellipse">
                  <a:avLst/>
                </a:prstGeom>
                <a:gradFill rotWithShape="1">
                  <a:gsLst>
                    <a:gs pos="0">
                      <a:srgbClr val="FFD401">
                        <a:tint val="35000"/>
                        <a:satMod val="253000"/>
                      </a:srgbClr>
                    </a:gs>
                    <a:gs pos="50000">
                      <a:srgbClr val="FFD401">
                        <a:tint val="42000"/>
                        <a:satMod val="255000"/>
                      </a:srgbClr>
                    </a:gs>
                    <a:gs pos="97000">
                      <a:srgbClr val="FFD401">
                        <a:tint val="53000"/>
                        <a:satMod val="260000"/>
                      </a:srgbClr>
                    </a:gs>
                    <a:gs pos="100000">
                      <a:srgbClr val="FFD401">
                        <a:tint val="56000"/>
                        <a:satMod val="275000"/>
                      </a:srgbClr>
                    </a:gs>
                  </a:gsLst>
                  <a:path path="circle">
                    <a:fillToRect l="50000" t="50000" r="50000" b="50000"/>
                  </a:path>
                </a:gradFill>
                <a:ln w="9525" cap="flat" cmpd="sng" algn="ctr">
                  <a:solidFill>
                    <a:srgbClr val="FFD401"/>
                  </a:solidFill>
                  <a:prstDash val="solid"/>
                </a:ln>
                <a:effectLst>
                  <a:outerShdw blurRad="63500" dist="25400" dir="5400000" rotWithShape="0">
                    <a:srgbClr val="000000">
                      <a:alpha val="43137"/>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u="none" strike="noStrike" kern="1200" cap="none" spc="0" normalizeH="0" baseline="0" noProof="0" dirty="0">
                    <a:ln>
                      <a:noFill/>
                    </a:ln>
                    <a:solidFill>
                      <a:srgbClr val="000000"/>
                    </a:solidFill>
                    <a:uLnTx/>
                    <a:uFillTx/>
                    <a:ea typeface="+mn-ea"/>
                    <a:cs typeface="+mn-cs"/>
                  </a:endParaRPr>
                </a:p>
              </p:txBody>
            </p:sp>
          </p:grpSp>
        </p:grpSp>
        <p:sp>
          <p:nvSpPr>
            <p:cNvPr id="33" name="TextBox 32"/>
            <p:cNvSpPr txBox="1"/>
            <p:nvPr/>
          </p:nvSpPr>
          <p:spPr>
            <a:xfrm>
              <a:off x="525409" y="4072740"/>
              <a:ext cx="805157"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smtClean="0">
                  <a:ln>
                    <a:noFill/>
                  </a:ln>
                  <a:solidFill>
                    <a:srgbClr val="FFFFFF"/>
                  </a:solidFill>
                  <a:uLnTx/>
                  <a:uFillTx/>
                  <a:ea typeface="+mn-ea"/>
                  <a:cs typeface="+mn-cs"/>
                </a:rPr>
                <a:t>End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smtClean="0">
                  <a:ln>
                    <a:noFill/>
                  </a:ln>
                  <a:solidFill>
                    <a:srgbClr val="FFFFFF"/>
                  </a:solidFill>
                  <a:uLnTx/>
                  <a:uFillTx/>
                  <a:ea typeface="+mn-ea"/>
                  <a:cs typeface="+mn-cs"/>
                </a:rPr>
                <a:t>Users</a:t>
              </a:r>
              <a:endParaRPr kumimoji="0" lang="en-US" sz="2000" u="none" strike="noStrike" kern="1200" cap="none" spc="0" normalizeH="0" baseline="0" noProof="0" dirty="0">
                <a:ln>
                  <a:noFill/>
                </a:ln>
                <a:solidFill>
                  <a:srgbClr val="FFFFFF"/>
                </a:solidFill>
                <a:uLnTx/>
                <a:uFillTx/>
                <a:ea typeface="+mn-ea"/>
                <a:cs typeface="+mn-cs"/>
              </a:endParaRPr>
            </a:p>
          </p:txBody>
        </p:sp>
      </p:grpSp>
      <p:grpSp>
        <p:nvGrpSpPr>
          <p:cNvPr id="31" name="Group 45"/>
          <p:cNvGrpSpPr/>
          <p:nvPr/>
        </p:nvGrpSpPr>
        <p:grpSpPr>
          <a:xfrm>
            <a:off x="7051927" y="3654496"/>
            <a:ext cx="1554484" cy="2237967"/>
            <a:chOff x="6979914" y="2946159"/>
            <a:chExt cx="1554484" cy="2237967"/>
          </a:xfrm>
        </p:grpSpPr>
        <p:grpSp>
          <p:nvGrpSpPr>
            <p:cNvPr id="32" name="Group 79"/>
            <p:cNvGrpSpPr/>
            <p:nvPr/>
          </p:nvGrpSpPr>
          <p:grpSpPr>
            <a:xfrm>
              <a:off x="6979914" y="2946159"/>
              <a:ext cx="1554484" cy="1220222"/>
              <a:chOff x="6997700" y="3581400"/>
              <a:chExt cx="1659297" cy="1436973"/>
            </a:xfrm>
          </p:grpSpPr>
          <p:sp>
            <p:nvSpPr>
              <p:cNvPr id="49" name="Freeform 7"/>
              <p:cNvSpPr>
                <a:spLocks/>
              </p:cNvSpPr>
              <p:nvPr/>
            </p:nvSpPr>
            <p:spPr bwMode="auto">
              <a:xfrm>
                <a:off x="7646439" y="3581400"/>
                <a:ext cx="887961" cy="1294474"/>
              </a:xfrm>
              <a:custGeom>
                <a:avLst/>
                <a:gdLst/>
                <a:ahLst/>
                <a:cxnLst>
                  <a:cxn ang="0">
                    <a:pos x="635" y="44"/>
                  </a:cxn>
                  <a:cxn ang="0">
                    <a:pos x="618" y="21"/>
                  </a:cxn>
                  <a:cxn ang="0">
                    <a:pos x="587" y="4"/>
                  </a:cxn>
                  <a:cxn ang="0">
                    <a:pos x="566" y="2"/>
                  </a:cxn>
                  <a:cxn ang="0">
                    <a:pos x="542" y="6"/>
                  </a:cxn>
                  <a:cxn ang="0">
                    <a:pos x="522" y="18"/>
                  </a:cxn>
                  <a:cxn ang="0">
                    <a:pos x="506" y="37"/>
                  </a:cxn>
                  <a:cxn ang="0">
                    <a:pos x="498" y="60"/>
                  </a:cxn>
                  <a:cxn ang="0">
                    <a:pos x="497" y="93"/>
                  </a:cxn>
                  <a:cxn ang="0">
                    <a:pos x="503" y="121"/>
                  </a:cxn>
                  <a:cxn ang="0">
                    <a:pos x="535" y="216"/>
                  </a:cxn>
                  <a:cxn ang="0">
                    <a:pos x="367" y="449"/>
                  </a:cxn>
                  <a:cxn ang="0">
                    <a:pos x="340" y="336"/>
                  </a:cxn>
                  <a:cxn ang="0">
                    <a:pos x="310" y="312"/>
                  </a:cxn>
                  <a:cxn ang="0">
                    <a:pos x="270" y="176"/>
                  </a:cxn>
                  <a:cxn ang="0">
                    <a:pos x="191" y="40"/>
                  </a:cxn>
                  <a:cxn ang="0">
                    <a:pos x="87" y="201"/>
                  </a:cxn>
                  <a:cxn ang="0">
                    <a:pos x="23" y="304"/>
                  </a:cxn>
                  <a:cxn ang="0">
                    <a:pos x="12" y="511"/>
                  </a:cxn>
                  <a:cxn ang="0">
                    <a:pos x="7" y="771"/>
                  </a:cxn>
                  <a:cxn ang="0">
                    <a:pos x="24" y="1040"/>
                  </a:cxn>
                  <a:cxn ang="0">
                    <a:pos x="87" y="1288"/>
                  </a:cxn>
                  <a:cxn ang="0">
                    <a:pos x="113" y="1536"/>
                  </a:cxn>
                  <a:cxn ang="0">
                    <a:pos x="170" y="1456"/>
                  </a:cxn>
                  <a:cxn ang="0">
                    <a:pos x="168" y="1164"/>
                  </a:cxn>
                  <a:cxn ang="0">
                    <a:pos x="213" y="1294"/>
                  </a:cxn>
                  <a:cxn ang="0">
                    <a:pos x="194" y="1452"/>
                  </a:cxn>
                  <a:cxn ang="0">
                    <a:pos x="233" y="1479"/>
                  </a:cxn>
                  <a:cxn ang="0">
                    <a:pos x="340" y="1519"/>
                  </a:cxn>
                  <a:cxn ang="0">
                    <a:pos x="270" y="1385"/>
                  </a:cxn>
                  <a:cxn ang="0">
                    <a:pos x="323" y="1109"/>
                  </a:cxn>
                  <a:cxn ang="0">
                    <a:pos x="356" y="806"/>
                  </a:cxn>
                  <a:cxn ang="0">
                    <a:pos x="320" y="590"/>
                  </a:cxn>
                  <a:cxn ang="0">
                    <a:pos x="355" y="622"/>
                  </a:cxn>
                  <a:cxn ang="0">
                    <a:pos x="395" y="702"/>
                  </a:cxn>
                  <a:cxn ang="0">
                    <a:pos x="421" y="815"/>
                  </a:cxn>
                  <a:cxn ang="0">
                    <a:pos x="429" y="1393"/>
                  </a:cxn>
                  <a:cxn ang="0">
                    <a:pos x="401" y="1453"/>
                  </a:cxn>
                  <a:cxn ang="0">
                    <a:pos x="451" y="1493"/>
                  </a:cxn>
                  <a:cxn ang="0">
                    <a:pos x="548" y="1454"/>
                  </a:cxn>
                  <a:cxn ang="0">
                    <a:pos x="537" y="1361"/>
                  </a:cxn>
                  <a:cxn ang="0">
                    <a:pos x="571" y="1022"/>
                  </a:cxn>
                  <a:cxn ang="0">
                    <a:pos x="626" y="942"/>
                  </a:cxn>
                  <a:cxn ang="0">
                    <a:pos x="676" y="1138"/>
                  </a:cxn>
                  <a:cxn ang="0">
                    <a:pos x="687" y="1399"/>
                  </a:cxn>
                  <a:cxn ang="0">
                    <a:pos x="703" y="1466"/>
                  </a:cxn>
                  <a:cxn ang="0">
                    <a:pos x="817" y="1476"/>
                  </a:cxn>
                  <a:cxn ang="0">
                    <a:pos x="767" y="1416"/>
                  </a:cxn>
                  <a:cxn ang="0">
                    <a:pos x="795" y="1385"/>
                  </a:cxn>
                  <a:cxn ang="0">
                    <a:pos x="779" y="853"/>
                  </a:cxn>
                  <a:cxn ang="0">
                    <a:pos x="805" y="713"/>
                  </a:cxn>
                  <a:cxn ang="0">
                    <a:pos x="842" y="677"/>
                  </a:cxn>
                  <a:cxn ang="0">
                    <a:pos x="851" y="572"/>
                  </a:cxn>
                  <a:cxn ang="0">
                    <a:pos x="794" y="314"/>
                  </a:cxn>
                  <a:cxn ang="0">
                    <a:pos x="652" y="215"/>
                  </a:cxn>
                  <a:cxn ang="0">
                    <a:pos x="655" y="111"/>
                  </a:cxn>
                </a:cxnLst>
                <a:rect l="0" t="0" r="r" b="b"/>
                <a:pathLst>
                  <a:path w="866" h="1539">
                    <a:moveTo>
                      <a:pt x="648" y="89"/>
                    </a:moveTo>
                    <a:cubicBezTo>
                      <a:pt x="642" y="89"/>
                      <a:pt x="642" y="93"/>
                      <a:pt x="641" y="83"/>
                    </a:cubicBezTo>
                    <a:cubicBezTo>
                      <a:pt x="641" y="73"/>
                      <a:pt x="637" y="58"/>
                      <a:pt x="637" y="56"/>
                    </a:cubicBezTo>
                    <a:cubicBezTo>
                      <a:pt x="636" y="54"/>
                      <a:pt x="637" y="53"/>
                      <a:pt x="635" y="51"/>
                    </a:cubicBezTo>
                    <a:cubicBezTo>
                      <a:pt x="633" y="49"/>
                      <a:pt x="638" y="47"/>
                      <a:pt x="635" y="44"/>
                    </a:cubicBezTo>
                    <a:cubicBezTo>
                      <a:pt x="632" y="42"/>
                      <a:pt x="634" y="40"/>
                      <a:pt x="632" y="38"/>
                    </a:cubicBezTo>
                    <a:cubicBezTo>
                      <a:pt x="630" y="37"/>
                      <a:pt x="631" y="34"/>
                      <a:pt x="629" y="32"/>
                    </a:cubicBezTo>
                    <a:cubicBezTo>
                      <a:pt x="627" y="30"/>
                      <a:pt x="626" y="30"/>
                      <a:pt x="625" y="29"/>
                    </a:cubicBezTo>
                    <a:cubicBezTo>
                      <a:pt x="624" y="29"/>
                      <a:pt x="623" y="26"/>
                      <a:pt x="623" y="25"/>
                    </a:cubicBezTo>
                    <a:cubicBezTo>
                      <a:pt x="622" y="24"/>
                      <a:pt x="620" y="22"/>
                      <a:pt x="618" y="21"/>
                    </a:cubicBezTo>
                    <a:cubicBezTo>
                      <a:pt x="612" y="20"/>
                      <a:pt x="617" y="19"/>
                      <a:pt x="613" y="17"/>
                    </a:cubicBezTo>
                    <a:cubicBezTo>
                      <a:pt x="610" y="15"/>
                      <a:pt x="606" y="12"/>
                      <a:pt x="605" y="12"/>
                    </a:cubicBezTo>
                    <a:cubicBezTo>
                      <a:pt x="604" y="12"/>
                      <a:pt x="600" y="8"/>
                      <a:pt x="598" y="8"/>
                    </a:cubicBezTo>
                    <a:cubicBezTo>
                      <a:pt x="595" y="8"/>
                      <a:pt x="593" y="6"/>
                      <a:pt x="591" y="5"/>
                    </a:cubicBezTo>
                    <a:cubicBezTo>
                      <a:pt x="590" y="4"/>
                      <a:pt x="589" y="4"/>
                      <a:pt x="587" y="4"/>
                    </a:cubicBezTo>
                    <a:cubicBezTo>
                      <a:pt x="586" y="4"/>
                      <a:pt x="583" y="3"/>
                      <a:pt x="582" y="3"/>
                    </a:cubicBezTo>
                    <a:cubicBezTo>
                      <a:pt x="581" y="2"/>
                      <a:pt x="578" y="3"/>
                      <a:pt x="577" y="3"/>
                    </a:cubicBezTo>
                    <a:cubicBezTo>
                      <a:pt x="576" y="3"/>
                      <a:pt x="576" y="0"/>
                      <a:pt x="575" y="1"/>
                    </a:cubicBezTo>
                    <a:cubicBezTo>
                      <a:pt x="573" y="2"/>
                      <a:pt x="571" y="0"/>
                      <a:pt x="569" y="1"/>
                    </a:cubicBezTo>
                    <a:cubicBezTo>
                      <a:pt x="567" y="3"/>
                      <a:pt x="567" y="0"/>
                      <a:pt x="566" y="2"/>
                    </a:cubicBezTo>
                    <a:cubicBezTo>
                      <a:pt x="564" y="3"/>
                      <a:pt x="564" y="2"/>
                      <a:pt x="562" y="2"/>
                    </a:cubicBezTo>
                    <a:cubicBezTo>
                      <a:pt x="559" y="1"/>
                      <a:pt x="559" y="1"/>
                      <a:pt x="558" y="2"/>
                    </a:cubicBezTo>
                    <a:cubicBezTo>
                      <a:pt x="558" y="3"/>
                      <a:pt x="556" y="2"/>
                      <a:pt x="555" y="2"/>
                    </a:cubicBezTo>
                    <a:cubicBezTo>
                      <a:pt x="553" y="3"/>
                      <a:pt x="550" y="2"/>
                      <a:pt x="548" y="4"/>
                    </a:cubicBezTo>
                    <a:cubicBezTo>
                      <a:pt x="547" y="6"/>
                      <a:pt x="543" y="5"/>
                      <a:pt x="542" y="6"/>
                    </a:cubicBezTo>
                    <a:cubicBezTo>
                      <a:pt x="542" y="7"/>
                      <a:pt x="540" y="7"/>
                      <a:pt x="539" y="7"/>
                    </a:cubicBezTo>
                    <a:cubicBezTo>
                      <a:pt x="537" y="7"/>
                      <a:pt x="536" y="8"/>
                      <a:pt x="535" y="9"/>
                    </a:cubicBezTo>
                    <a:cubicBezTo>
                      <a:pt x="534" y="11"/>
                      <a:pt x="529" y="12"/>
                      <a:pt x="529" y="13"/>
                    </a:cubicBezTo>
                    <a:cubicBezTo>
                      <a:pt x="529" y="15"/>
                      <a:pt x="525" y="15"/>
                      <a:pt x="525" y="16"/>
                    </a:cubicBezTo>
                    <a:cubicBezTo>
                      <a:pt x="525" y="18"/>
                      <a:pt x="523" y="17"/>
                      <a:pt x="522" y="18"/>
                    </a:cubicBezTo>
                    <a:cubicBezTo>
                      <a:pt x="521" y="19"/>
                      <a:pt x="518" y="21"/>
                      <a:pt x="517" y="23"/>
                    </a:cubicBezTo>
                    <a:cubicBezTo>
                      <a:pt x="516" y="24"/>
                      <a:pt x="515" y="26"/>
                      <a:pt x="514" y="26"/>
                    </a:cubicBezTo>
                    <a:cubicBezTo>
                      <a:pt x="512" y="27"/>
                      <a:pt x="511" y="29"/>
                      <a:pt x="510" y="30"/>
                    </a:cubicBezTo>
                    <a:cubicBezTo>
                      <a:pt x="509" y="32"/>
                      <a:pt x="509" y="34"/>
                      <a:pt x="508" y="34"/>
                    </a:cubicBezTo>
                    <a:cubicBezTo>
                      <a:pt x="507" y="34"/>
                      <a:pt x="507" y="35"/>
                      <a:pt x="506" y="37"/>
                    </a:cubicBezTo>
                    <a:cubicBezTo>
                      <a:pt x="505" y="38"/>
                      <a:pt x="504" y="39"/>
                      <a:pt x="503" y="40"/>
                    </a:cubicBezTo>
                    <a:cubicBezTo>
                      <a:pt x="501" y="43"/>
                      <a:pt x="502" y="46"/>
                      <a:pt x="500" y="47"/>
                    </a:cubicBezTo>
                    <a:cubicBezTo>
                      <a:pt x="499" y="48"/>
                      <a:pt x="498" y="49"/>
                      <a:pt x="499" y="50"/>
                    </a:cubicBezTo>
                    <a:cubicBezTo>
                      <a:pt x="500" y="52"/>
                      <a:pt x="499" y="53"/>
                      <a:pt x="499" y="54"/>
                    </a:cubicBezTo>
                    <a:cubicBezTo>
                      <a:pt x="498" y="55"/>
                      <a:pt x="498" y="59"/>
                      <a:pt x="498" y="60"/>
                    </a:cubicBezTo>
                    <a:cubicBezTo>
                      <a:pt x="499" y="60"/>
                      <a:pt x="495" y="64"/>
                      <a:pt x="495" y="66"/>
                    </a:cubicBezTo>
                    <a:cubicBezTo>
                      <a:pt x="495" y="68"/>
                      <a:pt x="495" y="74"/>
                      <a:pt x="495" y="75"/>
                    </a:cubicBezTo>
                    <a:cubicBezTo>
                      <a:pt x="495" y="76"/>
                      <a:pt x="495" y="84"/>
                      <a:pt x="495" y="84"/>
                    </a:cubicBezTo>
                    <a:cubicBezTo>
                      <a:pt x="496" y="85"/>
                      <a:pt x="496" y="88"/>
                      <a:pt x="496" y="89"/>
                    </a:cubicBezTo>
                    <a:cubicBezTo>
                      <a:pt x="496" y="90"/>
                      <a:pt x="496" y="93"/>
                      <a:pt x="497" y="93"/>
                    </a:cubicBezTo>
                    <a:cubicBezTo>
                      <a:pt x="498" y="93"/>
                      <a:pt x="498" y="95"/>
                      <a:pt x="498" y="96"/>
                    </a:cubicBezTo>
                    <a:cubicBezTo>
                      <a:pt x="498" y="97"/>
                      <a:pt x="502" y="106"/>
                      <a:pt x="503" y="107"/>
                    </a:cubicBezTo>
                    <a:cubicBezTo>
                      <a:pt x="504" y="108"/>
                      <a:pt x="504" y="108"/>
                      <a:pt x="505" y="110"/>
                    </a:cubicBezTo>
                    <a:cubicBezTo>
                      <a:pt x="505" y="113"/>
                      <a:pt x="501" y="108"/>
                      <a:pt x="500" y="113"/>
                    </a:cubicBezTo>
                    <a:cubicBezTo>
                      <a:pt x="499" y="116"/>
                      <a:pt x="502" y="116"/>
                      <a:pt x="503" y="121"/>
                    </a:cubicBezTo>
                    <a:cubicBezTo>
                      <a:pt x="504" y="124"/>
                      <a:pt x="505" y="123"/>
                      <a:pt x="507" y="137"/>
                    </a:cubicBezTo>
                    <a:cubicBezTo>
                      <a:pt x="507" y="141"/>
                      <a:pt x="509" y="153"/>
                      <a:pt x="514" y="163"/>
                    </a:cubicBezTo>
                    <a:cubicBezTo>
                      <a:pt x="515" y="165"/>
                      <a:pt x="519" y="176"/>
                      <a:pt x="532" y="191"/>
                    </a:cubicBezTo>
                    <a:cubicBezTo>
                      <a:pt x="534" y="193"/>
                      <a:pt x="534" y="191"/>
                      <a:pt x="536" y="200"/>
                    </a:cubicBezTo>
                    <a:cubicBezTo>
                      <a:pt x="537" y="210"/>
                      <a:pt x="537" y="207"/>
                      <a:pt x="535" y="216"/>
                    </a:cubicBezTo>
                    <a:cubicBezTo>
                      <a:pt x="532" y="227"/>
                      <a:pt x="534" y="224"/>
                      <a:pt x="526" y="228"/>
                    </a:cubicBezTo>
                    <a:cubicBezTo>
                      <a:pt x="523" y="230"/>
                      <a:pt x="481" y="258"/>
                      <a:pt x="457" y="269"/>
                    </a:cubicBezTo>
                    <a:cubicBezTo>
                      <a:pt x="452" y="271"/>
                      <a:pt x="430" y="281"/>
                      <a:pt x="414" y="295"/>
                    </a:cubicBezTo>
                    <a:cubicBezTo>
                      <a:pt x="411" y="297"/>
                      <a:pt x="404" y="309"/>
                      <a:pt x="400" y="315"/>
                    </a:cubicBezTo>
                    <a:cubicBezTo>
                      <a:pt x="397" y="321"/>
                      <a:pt x="377" y="361"/>
                      <a:pt x="367" y="449"/>
                    </a:cubicBezTo>
                    <a:cubicBezTo>
                      <a:pt x="366" y="454"/>
                      <a:pt x="366" y="468"/>
                      <a:pt x="363" y="434"/>
                    </a:cubicBezTo>
                    <a:cubicBezTo>
                      <a:pt x="362" y="423"/>
                      <a:pt x="357" y="389"/>
                      <a:pt x="352" y="371"/>
                    </a:cubicBezTo>
                    <a:cubicBezTo>
                      <a:pt x="351" y="368"/>
                      <a:pt x="360" y="360"/>
                      <a:pt x="354" y="352"/>
                    </a:cubicBezTo>
                    <a:cubicBezTo>
                      <a:pt x="348" y="345"/>
                      <a:pt x="353" y="342"/>
                      <a:pt x="346" y="342"/>
                    </a:cubicBezTo>
                    <a:cubicBezTo>
                      <a:pt x="341" y="342"/>
                      <a:pt x="343" y="339"/>
                      <a:pt x="340" y="336"/>
                    </a:cubicBezTo>
                    <a:cubicBezTo>
                      <a:pt x="338" y="332"/>
                      <a:pt x="335" y="330"/>
                      <a:pt x="332" y="328"/>
                    </a:cubicBezTo>
                    <a:cubicBezTo>
                      <a:pt x="329" y="326"/>
                      <a:pt x="327" y="320"/>
                      <a:pt x="321" y="318"/>
                    </a:cubicBezTo>
                    <a:cubicBezTo>
                      <a:pt x="317" y="317"/>
                      <a:pt x="313" y="315"/>
                      <a:pt x="306" y="313"/>
                    </a:cubicBezTo>
                    <a:cubicBezTo>
                      <a:pt x="302" y="311"/>
                      <a:pt x="301" y="308"/>
                      <a:pt x="299" y="306"/>
                    </a:cubicBezTo>
                    <a:cubicBezTo>
                      <a:pt x="301" y="308"/>
                      <a:pt x="307" y="310"/>
                      <a:pt x="310" y="312"/>
                    </a:cubicBezTo>
                    <a:cubicBezTo>
                      <a:pt x="309" y="310"/>
                      <a:pt x="302" y="306"/>
                      <a:pt x="300" y="304"/>
                    </a:cubicBezTo>
                    <a:cubicBezTo>
                      <a:pt x="298" y="302"/>
                      <a:pt x="301" y="301"/>
                      <a:pt x="299" y="296"/>
                    </a:cubicBezTo>
                    <a:cubicBezTo>
                      <a:pt x="296" y="291"/>
                      <a:pt x="294" y="278"/>
                      <a:pt x="286" y="266"/>
                    </a:cubicBezTo>
                    <a:cubicBezTo>
                      <a:pt x="284" y="261"/>
                      <a:pt x="273" y="243"/>
                      <a:pt x="272" y="231"/>
                    </a:cubicBezTo>
                    <a:cubicBezTo>
                      <a:pt x="272" y="219"/>
                      <a:pt x="270" y="183"/>
                      <a:pt x="270" y="176"/>
                    </a:cubicBezTo>
                    <a:cubicBezTo>
                      <a:pt x="270" y="169"/>
                      <a:pt x="262" y="122"/>
                      <a:pt x="261" y="117"/>
                    </a:cubicBezTo>
                    <a:cubicBezTo>
                      <a:pt x="260" y="111"/>
                      <a:pt x="256" y="102"/>
                      <a:pt x="253" y="97"/>
                    </a:cubicBezTo>
                    <a:cubicBezTo>
                      <a:pt x="251" y="91"/>
                      <a:pt x="248" y="83"/>
                      <a:pt x="246" y="79"/>
                    </a:cubicBezTo>
                    <a:cubicBezTo>
                      <a:pt x="243" y="75"/>
                      <a:pt x="227" y="54"/>
                      <a:pt x="214" y="49"/>
                    </a:cubicBezTo>
                    <a:cubicBezTo>
                      <a:pt x="209" y="47"/>
                      <a:pt x="200" y="37"/>
                      <a:pt x="191" y="40"/>
                    </a:cubicBezTo>
                    <a:cubicBezTo>
                      <a:pt x="187" y="41"/>
                      <a:pt x="176" y="36"/>
                      <a:pt x="170" y="37"/>
                    </a:cubicBezTo>
                    <a:cubicBezTo>
                      <a:pt x="163" y="39"/>
                      <a:pt x="143" y="47"/>
                      <a:pt x="135" y="52"/>
                    </a:cubicBezTo>
                    <a:cubicBezTo>
                      <a:pt x="131" y="56"/>
                      <a:pt x="103" y="72"/>
                      <a:pt x="95" y="118"/>
                    </a:cubicBezTo>
                    <a:cubicBezTo>
                      <a:pt x="95" y="123"/>
                      <a:pt x="87" y="167"/>
                      <a:pt x="88" y="172"/>
                    </a:cubicBezTo>
                    <a:cubicBezTo>
                      <a:pt x="89" y="177"/>
                      <a:pt x="87" y="197"/>
                      <a:pt x="87" y="201"/>
                    </a:cubicBezTo>
                    <a:cubicBezTo>
                      <a:pt x="86" y="206"/>
                      <a:pt x="81" y="243"/>
                      <a:pt x="79" y="249"/>
                    </a:cubicBezTo>
                    <a:cubicBezTo>
                      <a:pt x="77" y="254"/>
                      <a:pt x="73" y="271"/>
                      <a:pt x="69" y="277"/>
                    </a:cubicBezTo>
                    <a:cubicBezTo>
                      <a:pt x="65" y="283"/>
                      <a:pt x="68" y="281"/>
                      <a:pt x="63" y="284"/>
                    </a:cubicBezTo>
                    <a:cubicBezTo>
                      <a:pt x="59" y="286"/>
                      <a:pt x="50" y="291"/>
                      <a:pt x="32" y="301"/>
                    </a:cubicBezTo>
                    <a:cubicBezTo>
                      <a:pt x="25" y="305"/>
                      <a:pt x="28" y="301"/>
                      <a:pt x="23" y="304"/>
                    </a:cubicBezTo>
                    <a:cubicBezTo>
                      <a:pt x="18" y="308"/>
                      <a:pt x="16" y="302"/>
                      <a:pt x="15" y="308"/>
                    </a:cubicBezTo>
                    <a:cubicBezTo>
                      <a:pt x="13" y="315"/>
                      <a:pt x="11" y="315"/>
                      <a:pt x="12" y="320"/>
                    </a:cubicBezTo>
                    <a:cubicBezTo>
                      <a:pt x="13" y="325"/>
                      <a:pt x="10" y="337"/>
                      <a:pt x="9" y="342"/>
                    </a:cubicBezTo>
                    <a:cubicBezTo>
                      <a:pt x="8" y="347"/>
                      <a:pt x="0" y="428"/>
                      <a:pt x="4" y="460"/>
                    </a:cubicBezTo>
                    <a:cubicBezTo>
                      <a:pt x="7" y="481"/>
                      <a:pt x="11" y="502"/>
                      <a:pt x="12" y="511"/>
                    </a:cubicBezTo>
                    <a:cubicBezTo>
                      <a:pt x="13" y="516"/>
                      <a:pt x="15" y="530"/>
                      <a:pt x="26" y="548"/>
                    </a:cubicBezTo>
                    <a:cubicBezTo>
                      <a:pt x="28" y="552"/>
                      <a:pt x="28" y="548"/>
                      <a:pt x="25" y="564"/>
                    </a:cubicBezTo>
                    <a:cubicBezTo>
                      <a:pt x="23" y="570"/>
                      <a:pt x="14" y="649"/>
                      <a:pt x="13" y="655"/>
                    </a:cubicBezTo>
                    <a:cubicBezTo>
                      <a:pt x="12" y="661"/>
                      <a:pt x="14" y="697"/>
                      <a:pt x="10" y="712"/>
                    </a:cubicBezTo>
                    <a:cubicBezTo>
                      <a:pt x="8" y="716"/>
                      <a:pt x="6" y="727"/>
                      <a:pt x="7" y="771"/>
                    </a:cubicBezTo>
                    <a:cubicBezTo>
                      <a:pt x="7" y="776"/>
                      <a:pt x="6" y="787"/>
                      <a:pt x="7" y="790"/>
                    </a:cubicBezTo>
                    <a:cubicBezTo>
                      <a:pt x="8" y="793"/>
                      <a:pt x="4" y="798"/>
                      <a:pt x="5" y="800"/>
                    </a:cubicBezTo>
                    <a:cubicBezTo>
                      <a:pt x="7" y="805"/>
                      <a:pt x="9" y="799"/>
                      <a:pt x="7" y="807"/>
                    </a:cubicBezTo>
                    <a:cubicBezTo>
                      <a:pt x="6" y="813"/>
                      <a:pt x="5" y="827"/>
                      <a:pt x="15" y="875"/>
                    </a:cubicBezTo>
                    <a:cubicBezTo>
                      <a:pt x="16" y="880"/>
                      <a:pt x="23" y="925"/>
                      <a:pt x="24" y="1040"/>
                    </a:cubicBezTo>
                    <a:cubicBezTo>
                      <a:pt x="24" y="1043"/>
                      <a:pt x="30" y="1132"/>
                      <a:pt x="29" y="1137"/>
                    </a:cubicBezTo>
                    <a:cubicBezTo>
                      <a:pt x="28" y="1143"/>
                      <a:pt x="27" y="1146"/>
                      <a:pt x="34" y="1148"/>
                    </a:cubicBezTo>
                    <a:cubicBezTo>
                      <a:pt x="41" y="1149"/>
                      <a:pt x="57" y="1154"/>
                      <a:pt x="62" y="1156"/>
                    </a:cubicBezTo>
                    <a:cubicBezTo>
                      <a:pt x="68" y="1158"/>
                      <a:pt x="68" y="1156"/>
                      <a:pt x="68" y="1160"/>
                    </a:cubicBezTo>
                    <a:cubicBezTo>
                      <a:pt x="67" y="1166"/>
                      <a:pt x="65" y="1220"/>
                      <a:pt x="87" y="1288"/>
                    </a:cubicBezTo>
                    <a:cubicBezTo>
                      <a:pt x="89" y="1293"/>
                      <a:pt x="108" y="1373"/>
                      <a:pt x="113" y="1385"/>
                    </a:cubicBezTo>
                    <a:cubicBezTo>
                      <a:pt x="120" y="1399"/>
                      <a:pt x="113" y="1403"/>
                      <a:pt x="118" y="1430"/>
                    </a:cubicBezTo>
                    <a:cubicBezTo>
                      <a:pt x="119" y="1433"/>
                      <a:pt x="117" y="1458"/>
                      <a:pt x="108" y="1479"/>
                    </a:cubicBezTo>
                    <a:cubicBezTo>
                      <a:pt x="107" y="1481"/>
                      <a:pt x="99" y="1498"/>
                      <a:pt x="99" y="1502"/>
                    </a:cubicBezTo>
                    <a:cubicBezTo>
                      <a:pt x="98" y="1505"/>
                      <a:pt x="94" y="1516"/>
                      <a:pt x="113" y="1536"/>
                    </a:cubicBezTo>
                    <a:cubicBezTo>
                      <a:pt x="116" y="1539"/>
                      <a:pt x="139" y="1538"/>
                      <a:pt x="144" y="1537"/>
                    </a:cubicBezTo>
                    <a:cubicBezTo>
                      <a:pt x="156" y="1536"/>
                      <a:pt x="172" y="1524"/>
                      <a:pt x="172" y="1519"/>
                    </a:cubicBezTo>
                    <a:cubicBezTo>
                      <a:pt x="172" y="1514"/>
                      <a:pt x="175" y="1510"/>
                      <a:pt x="174" y="1502"/>
                    </a:cubicBezTo>
                    <a:cubicBezTo>
                      <a:pt x="169" y="1465"/>
                      <a:pt x="168" y="1487"/>
                      <a:pt x="168" y="1474"/>
                    </a:cubicBezTo>
                    <a:cubicBezTo>
                      <a:pt x="168" y="1457"/>
                      <a:pt x="167" y="1459"/>
                      <a:pt x="170" y="1456"/>
                    </a:cubicBezTo>
                    <a:cubicBezTo>
                      <a:pt x="173" y="1452"/>
                      <a:pt x="182" y="1444"/>
                      <a:pt x="171" y="1426"/>
                    </a:cubicBezTo>
                    <a:cubicBezTo>
                      <a:pt x="168" y="1420"/>
                      <a:pt x="171" y="1410"/>
                      <a:pt x="167" y="1402"/>
                    </a:cubicBezTo>
                    <a:cubicBezTo>
                      <a:pt x="164" y="1397"/>
                      <a:pt x="164" y="1343"/>
                      <a:pt x="164" y="1335"/>
                    </a:cubicBezTo>
                    <a:cubicBezTo>
                      <a:pt x="165" y="1330"/>
                      <a:pt x="165" y="1309"/>
                      <a:pt x="174" y="1226"/>
                    </a:cubicBezTo>
                    <a:cubicBezTo>
                      <a:pt x="175" y="1220"/>
                      <a:pt x="174" y="1198"/>
                      <a:pt x="168" y="1164"/>
                    </a:cubicBezTo>
                    <a:cubicBezTo>
                      <a:pt x="167" y="1160"/>
                      <a:pt x="166" y="1161"/>
                      <a:pt x="175" y="1161"/>
                    </a:cubicBezTo>
                    <a:cubicBezTo>
                      <a:pt x="183" y="1161"/>
                      <a:pt x="201" y="1162"/>
                      <a:pt x="207" y="1162"/>
                    </a:cubicBezTo>
                    <a:cubicBezTo>
                      <a:pt x="216" y="1162"/>
                      <a:pt x="216" y="1161"/>
                      <a:pt x="214" y="1166"/>
                    </a:cubicBezTo>
                    <a:cubicBezTo>
                      <a:pt x="212" y="1170"/>
                      <a:pt x="204" y="1205"/>
                      <a:pt x="205" y="1244"/>
                    </a:cubicBezTo>
                    <a:cubicBezTo>
                      <a:pt x="205" y="1249"/>
                      <a:pt x="206" y="1266"/>
                      <a:pt x="213" y="1294"/>
                    </a:cubicBezTo>
                    <a:cubicBezTo>
                      <a:pt x="214" y="1299"/>
                      <a:pt x="216" y="1351"/>
                      <a:pt x="214" y="1372"/>
                    </a:cubicBezTo>
                    <a:cubicBezTo>
                      <a:pt x="214" y="1377"/>
                      <a:pt x="214" y="1400"/>
                      <a:pt x="199" y="1423"/>
                    </a:cubicBezTo>
                    <a:cubicBezTo>
                      <a:pt x="197" y="1426"/>
                      <a:pt x="194" y="1431"/>
                      <a:pt x="196" y="1441"/>
                    </a:cubicBezTo>
                    <a:cubicBezTo>
                      <a:pt x="196" y="1445"/>
                      <a:pt x="195" y="1444"/>
                      <a:pt x="194" y="1445"/>
                    </a:cubicBezTo>
                    <a:cubicBezTo>
                      <a:pt x="192" y="1447"/>
                      <a:pt x="193" y="1449"/>
                      <a:pt x="194" y="1452"/>
                    </a:cubicBezTo>
                    <a:cubicBezTo>
                      <a:pt x="195" y="1456"/>
                      <a:pt x="197" y="1459"/>
                      <a:pt x="199" y="1494"/>
                    </a:cubicBezTo>
                    <a:cubicBezTo>
                      <a:pt x="199" y="1498"/>
                      <a:pt x="198" y="1497"/>
                      <a:pt x="202" y="1498"/>
                    </a:cubicBezTo>
                    <a:cubicBezTo>
                      <a:pt x="206" y="1499"/>
                      <a:pt x="205" y="1500"/>
                      <a:pt x="218" y="1497"/>
                    </a:cubicBezTo>
                    <a:cubicBezTo>
                      <a:pt x="230" y="1494"/>
                      <a:pt x="227" y="1496"/>
                      <a:pt x="228" y="1486"/>
                    </a:cubicBezTo>
                    <a:cubicBezTo>
                      <a:pt x="228" y="1476"/>
                      <a:pt x="227" y="1476"/>
                      <a:pt x="233" y="1479"/>
                    </a:cubicBezTo>
                    <a:cubicBezTo>
                      <a:pt x="238" y="1483"/>
                      <a:pt x="243" y="1486"/>
                      <a:pt x="250" y="1508"/>
                    </a:cubicBezTo>
                    <a:cubicBezTo>
                      <a:pt x="252" y="1514"/>
                      <a:pt x="250" y="1512"/>
                      <a:pt x="252" y="1513"/>
                    </a:cubicBezTo>
                    <a:cubicBezTo>
                      <a:pt x="254" y="1515"/>
                      <a:pt x="251" y="1518"/>
                      <a:pt x="257" y="1520"/>
                    </a:cubicBezTo>
                    <a:cubicBezTo>
                      <a:pt x="263" y="1523"/>
                      <a:pt x="290" y="1531"/>
                      <a:pt x="319" y="1527"/>
                    </a:cubicBezTo>
                    <a:cubicBezTo>
                      <a:pt x="335" y="1525"/>
                      <a:pt x="338" y="1526"/>
                      <a:pt x="340" y="1519"/>
                    </a:cubicBezTo>
                    <a:cubicBezTo>
                      <a:pt x="340" y="1515"/>
                      <a:pt x="338" y="1513"/>
                      <a:pt x="335" y="1510"/>
                    </a:cubicBezTo>
                    <a:cubicBezTo>
                      <a:pt x="331" y="1506"/>
                      <a:pt x="301" y="1480"/>
                      <a:pt x="298" y="1476"/>
                    </a:cubicBezTo>
                    <a:cubicBezTo>
                      <a:pt x="295" y="1472"/>
                      <a:pt x="296" y="1469"/>
                      <a:pt x="288" y="1460"/>
                    </a:cubicBezTo>
                    <a:cubicBezTo>
                      <a:pt x="286" y="1458"/>
                      <a:pt x="279" y="1430"/>
                      <a:pt x="270" y="1417"/>
                    </a:cubicBezTo>
                    <a:cubicBezTo>
                      <a:pt x="268" y="1414"/>
                      <a:pt x="264" y="1402"/>
                      <a:pt x="270" y="1385"/>
                    </a:cubicBezTo>
                    <a:cubicBezTo>
                      <a:pt x="279" y="1361"/>
                      <a:pt x="285" y="1314"/>
                      <a:pt x="298" y="1274"/>
                    </a:cubicBezTo>
                    <a:cubicBezTo>
                      <a:pt x="300" y="1270"/>
                      <a:pt x="318" y="1208"/>
                      <a:pt x="316" y="1161"/>
                    </a:cubicBezTo>
                    <a:cubicBezTo>
                      <a:pt x="316" y="1158"/>
                      <a:pt x="316" y="1159"/>
                      <a:pt x="319" y="1157"/>
                    </a:cubicBezTo>
                    <a:cubicBezTo>
                      <a:pt x="321" y="1155"/>
                      <a:pt x="319" y="1151"/>
                      <a:pt x="319" y="1144"/>
                    </a:cubicBezTo>
                    <a:cubicBezTo>
                      <a:pt x="319" y="1137"/>
                      <a:pt x="323" y="1124"/>
                      <a:pt x="323" y="1109"/>
                    </a:cubicBezTo>
                    <a:cubicBezTo>
                      <a:pt x="323" y="1101"/>
                      <a:pt x="323" y="1047"/>
                      <a:pt x="327" y="1025"/>
                    </a:cubicBezTo>
                    <a:cubicBezTo>
                      <a:pt x="329" y="1017"/>
                      <a:pt x="344" y="929"/>
                      <a:pt x="348" y="858"/>
                    </a:cubicBezTo>
                    <a:cubicBezTo>
                      <a:pt x="348" y="855"/>
                      <a:pt x="348" y="817"/>
                      <a:pt x="343" y="800"/>
                    </a:cubicBezTo>
                    <a:cubicBezTo>
                      <a:pt x="342" y="797"/>
                      <a:pt x="342" y="792"/>
                      <a:pt x="346" y="799"/>
                    </a:cubicBezTo>
                    <a:cubicBezTo>
                      <a:pt x="353" y="812"/>
                      <a:pt x="353" y="817"/>
                      <a:pt x="356" y="806"/>
                    </a:cubicBezTo>
                    <a:cubicBezTo>
                      <a:pt x="358" y="795"/>
                      <a:pt x="356" y="797"/>
                      <a:pt x="354" y="790"/>
                    </a:cubicBezTo>
                    <a:cubicBezTo>
                      <a:pt x="352" y="783"/>
                      <a:pt x="352" y="769"/>
                      <a:pt x="353" y="762"/>
                    </a:cubicBezTo>
                    <a:cubicBezTo>
                      <a:pt x="353" y="755"/>
                      <a:pt x="351" y="720"/>
                      <a:pt x="343" y="697"/>
                    </a:cubicBezTo>
                    <a:cubicBezTo>
                      <a:pt x="342" y="693"/>
                      <a:pt x="332" y="641"/>
                      <a:pt x="322" y="618"/>
                    </a:cubicBezTo>
                    <a:cubicBezTo>
                      <a:pt x="320" y="613"/>
                      <a:pt x="320" y="596"/>
                      <a:pt x="320" y="590"/>
                    </a:cubicBezTo>
                    <a:cubicBezTo>
                      <a:pt x="320" y="586"/>
                      <a:pt x="318" y="589"/>
                      <a:pt x="330" y="582"/>
                    </a:cubicBezTo>
                    <a:cubicBezTo>
                      <a:pt x="333" y="581"/>
                      <a:pt x="339" y="583"/>
                      <a:pt x="342" y="581"/>
                    </a:cubicBezTo>
                    <a:cubicBezTo>
                      <a:pt x="346" y="579"/>
                      <a:pt x="345" y="580"/>
                      <a:pt x="346" y="584"/>
                    </a:cubicBezTo>
                    <a:cubicBezTo>
                      <a:pt x="347" y="594"/>
                      <a:pt x="352" y="595"/>
                      <a:pt x="351" y="600"/>
                    </a:cubicBezTo>
                    <a:cubicBezTo>
                      <a:pt x="349" y="604"/>
                      <a:pt x="349" y="616"/>
                      <a:pt x="355" y="622"/>
                    </a:cubicBezTo>
                    <a:cubicBezTo>
                      <a:pt x="358" y="626"/>
                      <a:pt x="363" y="635"/>
                      <a:pt x="363" y="639"/>
                    </a:cubicBezTo>
                    <a:cubicBezTo>
                      <a:pt x="362" y="644"/>
                      <a:pt x="361" y="649"/>
                      <a:pt x="367" y="654"/>
                    </a:cubicBezTo>
                    <a:cubicBezTo>
                      <a:pt x="371" y="658"/>
                      <a:pt x="375" y="672"/>
                      <a:pt x="376" y="675"/>
                    </a:cubicBezTo>
                    <a:cubicBezTo>
                      <a:pt x="378" y="678"/>
                      <a:pt x="385" y="685"/>
                      <a:pt x="388" y="688"/>
                    </a:cubicBezTo>
                    <a:cubicBezTo>
                      <a:pt x="392" y="691"/>
                      <a:pt x="392" y="694"/>
                      <a:pt x="395" y="702"/>
                    </a:cubicBezTo>
                    <a:cubicBezTo>
                      <a:pt x="397" y="709"/>
                      <a:pt x="399" y="711"/>
                      <a:pt x="400" y="715"/>
                    </a:cubicBezTo>
                    <a:cubicBezTo>
                      <a:pt x="404" y="726"/>
                      <a:pt x="404" y="725"/>
                      <a:pt x="406" y="726"/>
                    </a:cubicBezTo>
                    <a:cubicBezTo>
                      <a:pt x="408" y="727"/>
                      <a:pt x="416" y="736"/>
                      <a:pt x="417" y="750"/>
                    </a:cubicBezTo>
                    <a:cubicBezTo>
                      <a:pt x="417" y="758"/>
                      <a:pt x="412" y="767"/>
                      <a:pt x="416" y="775"/>
                    </a:cubicBezTo>
                    <a:cubicBezTo>
                      <a:pt x="420" y="781"/>
                      <a:pt x="420" y="809"/>
                      <a:pt x="421" y="815"/>
                    </a:cubicBezTo>
                    <a:cubicBezTo>
                      <a:pt x="421" y="822"/>
                      <a:pt x="428" y="868"/>
                      <a:pt x="431" y="920"/>
                    </a:cubicBezTo>
                    <a:cubicBezTo>
                      <a:pt x="431" y="925"/>
                      <a:pt x="439" y="1006"/>
                      <a:pt x="440" y="1077"/>
                    </a:cubicBezTo>
                    <a:cubicBezTo>
                      <a:pt x="440" y="1081"/>
                      <a:pt x="444" y="1142"/>
                      <a:pt x="436" y="1212"/>
                    </a:cubicBezTo>
                    <a:cubicBezTo>
                      <a:pt x="436" y="1219"/>
                      <a:pt x="432" y="1362"/>
                      <a:pt x="431" y="1375"/>
                    </a:cubicBezTo>
                    <a:cubicBezTo>
                      <a:pt x="431" y="1384"/>
                      <a:pt x="428" y="1372"/>
                      <a:pt x="429" y="1393"/>
                    </a:cubicBezTo>
                    <a:cubicBezTo>
                      <a:pt x="429" y="1410"/>
                      <a:pt x="426" y="1406"/>
                      <a:pt x="439" y="1411"/>
                    </a:cubicBezTo>
                    <a:cubicBezTo>
                      <a:pt x="449" y="1415"/>
                      <a:pt x="447" y="1413"/>
                      <a:pt x="444" y="1418"/>
                    </a:cubicBezTo>
                    <a:cubicBezTo>
                      <a:pt x="438" y="1428"/>
                      <a:pt x="431" y="1429"/>
                      <a:pt x="430" y="1432"/>
                    </a:cubicBezTo>
                    <a:cubicBezTo>
                      <a:pt x="428" y="1437"/>
                      <a:pt x="424" y="1434"/>
                      <a:pt x="417" y="1438"/>
                    </a:cubicBezTo>
                    <a:cubicBezTo>
                      <a:pt x="413" y="1440"/>
                      <a:pt x="403" y="1449"/>
                      <a:pt x="401" y="1453"/>
                    </a:cubicBezTo>
                    <a:cubicBezTo>
                      <a:pt x="398" y="1460"/>
                      <a:pt x="390" y="1467"/>
                      <a:pt x="389" y="1470"/>
                    </a:cubicBezTo>
                    <a:cubicBezTo>
                      <a:pt x="388" y="1473"/>
                      <a:pt x="385" y="1473"/>
                      <a:pt x="383" y="1475"/>
                    </a:cubicBezTo>
                    <a:cubicBezTo>
                      <a:pt x="380" y="1477"/>
                      <a:pt x="380" y="1476"/>
                      <a:pt x="379" y="1481"/>
                    </a:cubicBezTo>
                    <a:cubicBezTo>
                      <a:pt x="377" y="1489"/>
                      <a:pt x="375" y="1488"/>
                      <a:pt x="386" y="1490"/>
                    </a:cubicBezTo>
                    <a:cubicBezTo>
                      <a:pt x="392" y="1491"/>
                      <a:pt x="430" y="1494"/>
                      <a:pt x="451" y="1493"/>
                    </a:cubicBezTo>
                    <a:cubicBezTo>
                      <a:pt x="457" y="1493"/>
                      <a:pt x="482" y="1495"/>
                      <a:pt x="496" y="1478"/>
                    </a:cubicBezTo>
                    <a:cubicBezTo>
                      <a:pt x="500" y="1473"/>
                      <a:pt x="498" y="1467"/>
                      <a:pt x="503" y="1463"/>
                    </a:cubicBezTo>
                    <a:cubicBezTo>
                      <a:pt x="503" y="1463"/>
                      <a:pt x="504" y="1464"/>
                      <a:pt x="509" y="1465"/>
                    </a:cubicBezTo>
                    <a:cubicBezTo>
                      <a:pt x="514" y="1467"/>
                      <a:pt x="515" y="1469"/>
                      <a:pt x="527" y="1464"/>
                    </a:cubicBezTo>
                    <a:cubicBezTo>
                      <a:pt x="532" y="1462"/>
                      <a:pt x="546" y="1457"/>
                      <a:pt x="548" y="1454"/>
                    </a:cubicBezTo>
                    <a:cubicBezTo>
                      <a:pt x="551" y="1452"/>
                      <a:pt x="550" y="1451"/>
                      <a:pt x="550" y="1443"/>
                    </a:cubicBezTo>
                    <a:cubicBezTo>
                      <a:pt x="550" y="1423"/>
                      <a:pt x="551" y="1423"/>
                      <a:pt x="546" y="1421"/>
                    </a:cubicBezTo>
                    <a:cubicBezTo>
                      <a:pt x="543" y="1419"/>
                      <a:pt x="543" y="1422"/>
                      <a:pt x="540" y="1413"/>
                    </a:cubicBezTo>
                    <a:cubicBezTo>
                      <a:pt x="536" y="1393"/>
                      <a:pt x="535" y="1402"/>
                      <a:pt x="536" y="1393"/>
                    </a:cubicBezTo>
                    <a:cubicBezTo>
                      <a:pt x="541" y="1362"/>
                      <a:pt x="537" y="1368"/>
                      <a:pt x="537" y="1361"/>
                    </a:cubicBezTo>
                    <a:cubicBezTo>
                      <a:pt x="536" y="1354"/>
                      <a:pt x="534" y="1333"/>
                      <a:pt x="537" y="1305"/>
                    </a:cubicBezTo>
                    <a:cubicBezTo>
                      <a:pt x="537" y="1298"/>
                      <a:pt x="545" y="1239"/>
                      <a:pt x="540" y="1220"/>
                    </a:cubicBezTo>
                    <a:cubicBezTo>
                      <a:pt x="539" y="1215"/>
                      <a:pt x="543" y="1188"/>
                      <a:pt x="544" y="1165"/>
                    </a:cubicBezTo>
                    <a:cubicBezTo>
                      <a:pt x="544" y="1160"/>
                      <a:pt x="545" y="1130"/>
                      <a:pt x="553" y="1098"/>
                    </a:cubicBezTo>
                    <a:cubicBezTo>
                      <a:pt x="555" y="1092"/>
                      <a:pt x="566" y="1058"/>
                      <a:pt x="571" y="1022"/>
                    </a:cubicBezTo>
                    <a:cubicBezTo>
                      <a:pt x="572" y="1015"/>
                      <a:pt x="577" y="979"/>
                      <a:pt x="593" y="910"/>
                    </a:cubicBezTo>
                    <a:cubicBezTo>
                      <a:pt x="594" y="904"/>
                      <a:pt x="598" y="895"/>
                      <a:pt x="600" y="892"/>
                    </a:cubicBezTo>
                    <a:cubicBezTo>
                      <a:pt x="601" y="889"/>
                      <a:pt x="600" y="890"/>
                      <a:pt x="603" y="896"/>
                    </a:cubicBezTo>
                    <a:cubicBezTo>
                      <a:pt x="609" y="907"/>
                      <a:pt x="610" y="903"/>
                      <a:pt x="612" y="911"/>
                    </a:cubicBezTo>
                    <a:cubicBezTo>
                      <a:pt x="613" y="918"/>
                      <a:pt x="620" y="935"/>
                      <a:pt x="626" y="942"/>
                    </a:cubicBezTo>
                    <a:cubicBezTo>
                      <a:pt x="630" y="946"/>
                      <a:pt x="630" y="958"/>
                      <a:pt x="631" y="963"/>
                    </a:cubicBezTo>
                    <a:cubicBezTo>
                      <a:pt x="633" y="968"/>
                      <a:pt x="634" y="973"/>
                      <a:pt x="635" y="982"/>
                    </a:cubicBezTo>
                    <a:cubicBezTo>
                      <a:pt x="636" y="991"/>
                      <a:pt x="641" y="1016"/>
                      <a:pt x="651" y="1041"/>
                    </a:cubicBezTo>
                    <a:cubicBezTo>
                      <a:pt x="654" y="1047"/>
                      <a:pt x="661" y="1085"/>
                      <a:pt x="663" y="1091"/>
                    </a:cubicBezTo>
                    <a:cubicBezTo>
                      <a:pt x="668" y="1106"/>
                      <a:pt x="680" y="1113"/>
                      <a:pt x="676" y="1138"/>
                    </a:cubicBezTo>
                    <a:cubicBezTo>
                      <a:pt x="675" y="1145"/>
                      <a:pt x="682" y="1197"/>
                      <a:pt x="683" y="1202"/>
                    </a:cubicBezTo>
                    <a:cubicBezTo>
                      <a:pt x="684" y="1210"/>
                      <a:pt x="678" y="1230"/>
                      <a:pt x="678" y="1242"/>
                    </a:cubicBezTo>
                    <a:cubicBezTo>
                      <a:pt x="678" y="1248"/>
                      <a:pt x="678" y="1352"/>
                      <a:pt x="679" y="1361"/>
                    </a:cubicBezTo>
                    <a:cubicBezTo>
                      <a:pt x="681" y="1368"/>
                      <a:pt x="676" y="1362"/>
                      <a:pt x="680" y="1374"/>
                    </a:cubicBezTo>
                    <a:cubicBezTo>
                      <a:pt x="687" y="1395"/>
                      <a:pt x="690" y="1395"/>
                      <a:pt x="687" y="1399"/>
                    </a:cubicBezTo>
                    <a:cubicBezTo>
                      <a:pt x="684" y="1403"/>
                      <a:pt x="682" y="1412"/>
                      <a:pt x="680" y="1419"/>
                    </a:cubicBezTo>
                    <a:cubicBezTo>
                      <a:pt x="679" y="1423"/>
                      <a:pt x="679" y="1419"/>
                      <a:pt x="676" y="1422"/>
                    </a:cubicBezTo>
                    <a:cubicBezTo>
                      <a:pt x="673" y="1426"/>
                      <a:pt x="674" y="1427"/>
                      <a:pt x="673" y="1440"/>
                    </a:cubicBezTo>
                    <a:cubicBezTo>
                      <a:pt x="672" y="1453"/>
                      <a:pt x="670" y="1455"/>
                      <a:pt x="680" y="1459"/>
                    </a:cubicBezTo>
                    <a:cubicBezTo>
                      <a:pt x="698" y="1469"/>
                      <a:pt x="695" y="1469"/>
                      <a:pt x="703" y="1466"/>
                    </a:cubicBezTo>
                    <a:cubicBezTo>
                      <a:pt x="708" y="1464"/>
                      <a:pt x="708" y="1463"/>
                      <a:pt x="709" y="1468"/>
                    </a:cubicBezTo>
                    <a:cubicBezTo>
                      <a:pt x="710" y="1472"/>
                      <a:pt x="705" y="1478"/>
                      <a:pt x="712" y="1484"/>
                    </a:cubicBezTo>
                    <a:cubicBezTo>
                      <a:pt x="719" y="1489"/>
                      <a:pt x="730" y="1505"/>
                      <a:pt x="795" y="1494"/>
                    </a:cubicBezTo>
                    <a:cubicBezTo>
                      <a:pt x="817" y="1491"/>
                      <a:pt x="821" y="1492"/>
                      <a:pt x="820" y="1485"/>
                    </a:cubicBezTo>
                    <a:cubicBezTo>
                      <a:pt x="820" y="1478"/>
                      <a:pt x="821" y="1478"/>
                      <a:pt x="817" y="1476"/>
                    </a:cubicBezTo>
                    <a:cubicBezTo>
                      <a:pt x="813" y="1474"/>
                      <a:pt x="812" y="1474"/>
                      <a:pt x="809" y="1468"/>
                    </a:cubicBezTo>
                    <a:cubicBezTo>
                      <a:pt x="806" y="1463"/>
                      <a:pt x="804" y="1457"/>
                      <a:pt x="799" y="1454"/>
                    </a:cubicBezTo>
                    <a:cubicBezTo>
                      <a:pt x="795" y="1452"/>
                      <a:pt x="788" y="1445"/>
                      <a:pt x="783" y="1439"/>
                    </a:cubicBezTo>
                    <a:cubicBezTo>
                      <a:pt x="780" y="1436"/>
                      <a:pt x="778" y="1434"/>
                      <a:pt x="776" y="1432"/>
                    </a:cubicBezTo>
                    <a:cubicBezTo>
                      <a:pt x="772" y="1429"/>
                      <a:pt x="771" y="1420"/>
                      <a:pt x="767" y="1416"/>
                    </a:cubicBezTo>
                    <a:cubicBezTo>
                      <a:pt x="766" y="1414"/>
                      <a:pt x="772" y="1418"/>
                      <a:pt x="768" y="1410"/>
                    </a:cubicBezTo>
                    <a:cubicBezTo>
                      <a:pt x="764" y="1400"/>
                      <a:pt x="764" y="1401"/>
                      <a:pt x="767" y="1401"/>
                    </a:cubicBezTo>
                    <a:cubicBezTo>
                      <a:pt x="768" y="1400"/>
                      <a:pt x="774" y="1399"/>
                      <a:pt x="778" y="1397"/>
                    </a:cubicBezTo>
                    <a:cubicBezTo>
                      <a:pt x="782" y="1396"/>
                      <a:pt x="787" y="1395"/>
                      <a:pt x="791" y="1393"/>
                    </a:cubicBezTo>
                    <a:cubicBezTo>
                      <a:pt x="795" y="1392"/>
                      <a:pt x="795" y="1392"/>
                      <a:pt x="795" y="1385"/>
                    </a:cubicBezTo>
                    <a:cubicBezTo>
                      <a:pt x="794" y="1378"/>
                      <a:pt x="794" y="1369"/>
                      <a:pt x="793" y="1366"/>
                    </a:cubicBezTo>
                    <a:cubicBezTo>
                      <a:pt x="793" y="1363"/>
                      <a:pt x="791" y="1368"/>
                      <a:pt x="791" y="1359"/>
                    </a:cubicBezTo>
                    <a:cubicBezTo>
                      <a:pt x="791" y="1349"/>
                      <a:pt x="789" y="1263"/>
                      <a:pt x="777" y="1166"/>
                    </a:cubicBezTo>
                    <a:cubicBezTo>
                      <a:pt x="777" y="1159"/>
                      <a:pt x="769" y="1075"/>
                      <a:pt x="773" y="1019"/>
                    </a:cubicBezTo>
                    <a:cubicBezTo>
                      <a:pt x="773" y="1013"/>
                      <a:pt x="773" y="924"/>
                      <a:pt x="779" y="853"/>
                    </a:cubicBezTo>
                    <a:cubicBezTo>
                      <a:pt x="780" y="846"/>
                      <a:pt x="781" y="767"/>
                      <a:pt x="785" y="745"/>
                    </a:cubicBezTo>
                    <a:cubicBezTo>
                      <a:pt x="787" y="736"/>
                      <a:pt x="788" y="738"/>
                      <a:pt x="788" y="729"/>
                    </a:cubicBezTo>
                    <a:cubicBezTo>
                      <a:pt x="788" y="726"/>
                      <a:pt x="790" y="725"/>
                      <a:pt x="792" y="722"/>
                    </a:cubicBezTo>
                    <a:cubicBezTo>
                      <a:pt x="794" y="719"/>
                      <a:pt x="799" y="725"/>
                      <a:pt x="802" y="714"/>
                    </a:cubicBezTo>
                    <a:cubicBezTo>
                      <a:pt x="803" y="709"/>
                      <a:pt x="803" y="711"/>
                      <a:pt x="805" y="713"/>
                    </a:cubicBezTo>
                    <a:cubicBezTo>
                      <a:pt x="807" y="714"/>
                      <a:pt x="808" y="714"/>
                      <a:pt x="811" y="713"/>
                    </a:cubicBezTo>
                    <a:cubicBezTo>
                      <a:pt x="813" y="712"/>
                      <a:pt x="813" y="712"/>
                      <a:pt x="811" y="708"/>
                    </a:cubicBezTo>
                    <a:cubicBezTo>
                      <a:pt x="808" y="703"/>
                      <a:pt x="808" y="701"/>
                      <a:pt x="810" y="694"/>
                    </a:cubicBezTo>
                    <a:cubicBezTo>
                      <a:pt x="817" y="671"/>
                      <a:pt x="814" y="677"/>
                      <a:pt x="821" y="677"/>
                    </a:cubicBezTo>
                    <a:cubicBezTo>
                      <a:pt x="826" y="678"/>
                      <a:pt x="840" y="678"/>
                      <a:pt x="842" y="677"/>
                    </a:cubicBezTo>
                    <a:cubicBezTo>
                      <a:pt x="844" y="676"/>
                      <a:pt x="846" y="669"/>
                      <a:pt x="846" y="665"/>
                    </a:cubicBezTo>
                    <a:cubicBezTo>
                      <a:pt x="846" y="661"/>
                      <a:pt x="852" y="653"/>
                      <a:pt x="846" y="639"/>
                    </a:cubicBezTo>
                    <a:cubicBezTo>
                      <a:pt x="844" y="635"/>
                      <a:pt x="847" y="615"/>
                      <a:pt x="845" y="611"/>
                    </a:cubicBezTo>
                    <a:cubicBezTo>
                      <a:pt x="844" y="608"/>
                      <a:pt x="850" y="588"/>
                      <a:pt x="851" y="584"/>
                    </a:cubicBezTo>
                    <a:cubicBezTo>
                      <a:pt x="851" y="580"/>
                      <a:pt x="851" y="576"/>
                      <a:pt x="851" y="572"/>
                    </a:cubicBezTo>
                    <a:cubicBezTo>
                      <a:pt x="851" y="568"/>
                      <a:pt x="853" y="567"/>
                      <a:pt x="855" y="562"/>
                    </a:cubicBezTo>
                    <a:cubicBezTo>
                      <a:pt x="856" y="559"/>
                      <a:pt x="866" y="532"/>
                      <a:pt x="854" y="502"/>
                    </a:cubicBezTo>
                    <a:cubicBezTo>
                      <a:pt x="853" y="498"/>
                      <a:pt x="842" y="468"/>
                      <a:pt x="840" y="464"/>
                    </a:cubicBezTo>
                    <a:cubicBezTo>
                      <a:pt x="838" y="459"/>
                      <a:pt x="840" y="454"/>
                      <a:pt x="834" y="431"/>
                    </a:cubicBezTo>
                    <a:cubicBezTo>
                      <a:pt x="831" y="424"/>
                      <a:pt x="812" y="348"/>
                      <a:pt x="794" y="314"/>
                    </a:cubicBezTo>
                    <a:cubicBezTo>
                      <a:pt x="792" y="309"/>
                      <a:pt x="787" y="297"/>
                      <a:pt x="784" y="294"/>
                    </a:cubicBezTo>
                    <a:cubicBezTo>
                      <a:pt x="781" y="291"/>
                      <a:pt x="787" y="294"/>
                      <a:pt x="776" y="287"/>
                    </a:cubicBezTo>
                    <a:cubicBezTo>
                      <a:pt x="771" y="284"/>
                      <a:pt x="729" y="265"/>
                      <a:pt x="680" y="234"/>
                    </a:cubicBezTo>
                    <a:cubicBezTo>
                      <a:pt x="674" y="231"/>
                      <a:pt x="659" y="223"/>
                      <a:pt x="655" y="222"/>
                    </a:cubicBezTo>
                    <a:cubicBezTo>
                      <a:pt x="653" y="221"/>
                      <a:pt x="654" y="220"/>
                      <a:pt x="652" y="215"/>
                    </a:cubicBezTo>
                    <a:cubicBezTo>
                      <a:pt x="649" y="210"/>
                      <a:pt x="644" y="203"/>
                      <a:pt x="642" y="199"/>
                    </a:cubicBezTo>
                    <a:cubicBezTo>
                      <a:pt x="640" y="196"/>
                      <a:pt x="640" y="197"/>
                      <a:pt x="640" y="187"/>
                    </a:cubicBezTo>
                    <a:cubicBezTo>
                      <a:pt x="640" y="177"/>
                      <a:pt x="639" y="150"/>
                      <a:pt x="639" y="144"/>
                    </a:cubicBezTo>
                    <a:cubicBezTo>
                      <a:pt x="639" y="139"/>
                      <a:pt x="640" y="148"/>
                      <a:pt x="647" y="136"/>
                    </a:cubicBezTo>
                    <a:cubicBezTo>
                      <a:pt x="651" y="129"/>
                      <a:pt x="653" y="125"/>
                      <a:pt x="655" y="111"/>
                    </a:cubicBezTo>
                    <a:cubicBezTo>
                      <a:pt x="656" y="98"/>
                      <a:pt x="652" y="89"/>
                      <a:pt x="648" y="89"/>
                    </a:cubicBezTo>
                    <a:close/>
                  </a:path>
                </a:pathLst>
              </a:custGeom>
              <a:solidFill>
                <a:schemeClr val="tx1"/>
              </a:solidFill>
              <a:ln>
                <a:solidFill>
                  <a:srgbClr val="000000"/>
                </a:solidFill>
              </a:ln>
              <a:effectLst>
                <a:outerShdw blurRad="76200" dir="13500000" sy="23000" kx="1200000" algn="br" rotWithShape="0">
                  <a:prstClr val="black">
                    <a:alpha val="20000"/>
                  </a:prstClr>
                </a:outerShdw>
              </a:effectLst>
            </p:spPr>
            <p:style>
              <a:lnRef idx="1">
                <a:schemeClr val="dk1"/>
              </a:lnRef>
              <a:fillRef idx="2">
                <a:schemeClr val="dk1"/>
              </a:fillRef>
              <a:effectRef idx="1">
                <a:schemeClr val="dk1"/>
              </a:effectRef>
              <a:fontRef idx="minor">
                <a:schemeClr val="dk1"/>
              </a:fontRef>
            </p:style>
            <p:txBody>
              <a:bodyPr rtlCol="0" anchor="ctr"/>
              <a:lstStyle/>
              <a:p>
                <a:pPr marL="0" lvl="1" algn="ctr"/>
                <a:endParaRPr lang="en-US" sz="2000" spc="-50" dirty="0">
                  <a:solidFill>
                    <a:srgbClr val="FFFFFF"/>
                  </a:solidFill>
                </a:endParaRPr>
              </a:p>
            </p:txBody>
          </p:sp>
          <p:pic>
            <p:nvPicPr>
              <p:cNvPr id="50" name="Picture 4" descr="C:\Users\jareda\Pictures\DVD_ART35\Icons - Illustrations\_WINDOWS SERVER ICONS\Data\Table with Data Blue spreadsheet document.pn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997700" y="3929575"/>
                <a:ext cx="939800" cy="776850"/>
              </a:xfrm>
              <a:prstGeom prst="rect">
                <a:avLst/>
              </a:prstGeom>
              <a:noFill/>
              <a:ln w="3175">
                <a:solidFill>
                  <a:srgbClr val="000000"/>
                </a:solidFill>
              </a:ln>
              <a:effectLst>
                <a:outerShdw blurRad="76200" dir="13500000" sy="23000" kx="1200000" algn="br" rotWithShape="0">
                  <a:prstClr val="black">
                    <a:alpha val="20000"/>
                  </a:prstClr>
                </a:outerShdw>
                <a:reflection blurRad="6350" stA="52000" endA="300" endPos="35000" dir="5400000" sy="-100000" algn="bl" rotWithShape="0"/>
              </a:effectLst>
            </p:spPr>
          </p:pic>
          <p:pic>
            <p:nvPicPr>
              <p:cNvPr id="51" name="Picture 3" descr="C:\Users\jareda\Pictures\DVD_ART35\Icons - Illustrations\_WINDOWS SERVER ICONS\Misc\Database cylinder.png"/>
              <p:cNvPicPr>
                <a:picLocks noChangeAspect="1" noChangeArrowheads="1"/>
              </p:cNvPicPr>
              <p:nvPr/>
            </p:nvPicPr>
            <p:blipFill>
              <a:blip r:embed="rId4" cstate="email">
                <a:duotone>
                  <a:prstClr val="black"/>
                  <a:schemeClr val="accent6">
                    <a:tint val="45000"/>
                    <a:satMod val="400000"/>
                  </a:schemeClr>
                </a:duotone>
                <a:lum contrast="40000"/>
                <a:extLst>
                  <a:ext uri="{28A0092B-C50C-407E-A947-70E740481C1C}">
                    <a14:useLocalDpi xmlns:a14="http://schemas.microsoft.com/office/drawing/2010/main" xmlns=""/>
                  </a:ext>
                </a:extLst>
              </a:blip>
              <a:srcRect/>
              <a:stretch>
                <a:fillRect/>
              </a:stretch>
            </p:blipFill>
            <p:spPr bwMode="auto">
              <a:xfrm>
                <a:off x="7757991" y="4175162"/>
                <a:ext cx="557062" cy="633586"/>
              </a:xfrm>
              <a:prstGeom prst="rect">
                <a:avLst/>
              </a:prstGeom>
              <a:noFill/>
              <a:effectLst>
                <a:outerShdw blurRad="76200" dir="13500000" sy="23000" kx="1200000" algn="br" rotWithShape="0">
                  <a:prstClr val="black">
                    <a:alpha val="20000"/>
                  </a:prstClr>
                </a:outerShdw>
              </a:effectLst>
            </p:spPr>
          </p:pic>
          <p:pic>
            <p:nvPicPr>
              <p:cNvPr id="52" name="Picture 3" descr="C:\Users\jareda\Pictures\DVD_ART35\Icons - Illustrations\_WINDOWS SERVER ICONS\Misc\Database cylinder.png"/>
              <p:cNvPicPr>
                <a:picLocks noChangeAspect="1" noChangeArrowheads="1"/>
              </p:cNvPicPr>
              <p:nvPr/>
            </p:nvPicPr>
            <p:blipFill>
              <a:blip r:embed="rId4" cstate="email">
                <a:duotone>
                  <a:prstClr val="black"/>
                  <a:schemeClr val="accent3">
                    <a:tint val="45000"/>
                    <a:satMod val="400000"/>
                  </a:schemeClr>
                </a:duotone>
                <a:lum bright="-10000"/>
                <a:extLst>
                  <a:ext uri="{28A0092B-C50C-407E-A947-70E740481C1C}">
                    <a14:useLocalDpi xmlns:a14="http://schemas.microsoft.com/office/drawing/2010/main" xmlns=""/>
                  </a:ext>
                </a:extLst>
              </a:blip>
              <a:srcRect/>
              <a:stretch>
                <a:fillRect/>
              </a:stretch>
            </p:blipFill>
            <p:spPr bwMode="auto">
              <a:xfrm>
                <a:off x="8099935" y="4382914"/>
                <a:ext cx="557062" cy="633586"/>
              </a:xfrm>
              <a:prstGeom prst="rect">
                <a:avLst/>
              </a:prstGeom>
              <a:noFill/>
              <a:effectLst>
                <a:outerShdw blurRad="76200" dir="13500000" sy="23000" kx="1200000" algn="br" rotWithShape="0">
                  <a:prstClr val="black">
                    <a:alpha val="20000"/>
                  </a:prstClr>
                </a:outerShdw>
              </a:effectLst>
            </p:spPr>
          </p:pic>
          <p:pic>
            <p:nvPicPr>
              <p:cNvPr id="53" name="Picture 3" descr="C:\Users\jareda\Pictures\DVD_ART35\Icons - Illustrations\_WINDOWS SERVER ICONS\Misc\Database cylinder.png"/>
              <p:cNvPicPr>
                <a:picLocks noChangeAspect="1" noChangeArrowheads="1"/>
              </p:cNvPicPr>
              <p:nvPr/>
            </p:nvPicPr>
            <p:blipFill>
              <a:blip r:embed="rId5" cstate="email">
                <a:duotone>
                  <a:prstClr val="black"/>
                  <a:schemeClr val="accent5">
                    <a:tint val="45000"/>
                    <a:satMod val="400000"/>
                  </a:schemeClr>
                </a:duotone>
                <a:extLst>
                  <a:ext uri="{28A0092B-C50C-407E-A947-70E740481C1C}">
                    <a14:useLocalDpi xmlns:a14="http://schemas.microsoft.com/office/drawing/2010/main" xmlns=""/>
                  </a:ext>
                </a:extLst>
              </a:blip>
              <a:srcRect/>
              <a:stretch>
                <a:fillRect/>
              </a:stretch>
            </p:blipFill>
            <p:spPr bwMode="auto">
              <a:xfrm>
                <a:off x="7655640" y="4500810"/>
                <a:ext cx="455052" cy="517563"/>
              </a:xfrm>
              <a:prstGeom prst="rect">
                <a:avLst/>
              </a:prstGeom>
              <a:noFill/>
              <a:effectLst>
                <a:outerShdw blurRad="76200" dir="13500000" sy="23000" kx="1200000" algn="br" rotWithShape="0">
                  <a:prstClr val="black">
                    <a:alpha val="20000"/>
                  </a:prstClr>
                </a:outerShdw>
              </a:effectLst>
            </p:spPr>
          </p:pic>
        </p:grpSp>
        <p:sp>
          <p:nvSpPr>
            <p:cNvPr id="48" name="TextBox 47"/>
            <p:cNvSpPr txBox="1"/>
            <p:nvPr/>
          </p:nvSpPr>
          <p:spPr>
            <a:xfrm>
              <a:off x="7100078" y="4168463"/>
              <a:ext cx="1433406" cy="101566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smtClean="0">
                  <a:ln>
                    <a:noFill/>
                  </a:ln>
                  <a:solidFill>
                    <a:srgbClr val="FFFFFF"/>
                  </a:solidFill>
                  <a:uLnTx/>
                  <a:uFillTx/>
                </a:rPr>
                <a:t>Content</a:t>
              </a:r>
              <a:r>
                <a:rPr kumimoji="0" lang="en-US" sz="2000" u="none" strike="noStrike" kern="1200" cap="none" spc="0" normalizeH="0" noProof="0" dirty="0" smtClean="0">
                  <a:ln>
                    <a:noFill/>
                  </a:ln>
                  <a:solidFill>
                    <a:srgbClr val="FFFFFF"/>
                  </a:solidFill>
                  <a:uLnTx/>
                  <a:uFillTx/>
                </a:rPr>
                <a:t> </a:t>
              </a:r>
              <a:r>
                <a:rPr lang="en-US" sz="2000" dirty="0" smtClean="0">
                  <a:solidFill>
                    <a:srgbClr val="FFFFFF"/>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srgbClr val="FFFFFF"/>
                  </a:solidFill>
                </a:rPr>
                <a:t>Profiles      </a:t>
              </a:r>
              <a:endParaRPr kumimoji="0" lang="en-US" sz="2000" u="none" strike="noStrike" kern="1200" cap="none" spc="0" normalizeH="0" baseline="0" noProof="0" dirty="0" smtClean="0">
                <a:ln>
                  <a:noFill/>
                </a:ln>
                <a:solidFill>
                  <a:srgbClr val="FFFFFF"/>
                </a:solidFill>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u="none" strike="noStrike" kern="1200" cap="none" spc="0" normalizeH="0" baseline="0" noProof="0" dirty="0">
                <a:ln>
                  <a:noFill/>
                </a:ln>
                <a:solidFill>
                  <a:srgbClr val="FFFFFF"/>
                </a:solidFill>
                <a:uLnTx/>
                <a:uFillTx/>
              </a:endParaRPr>
            </a:p>
          </p:txBody>
        </p:sp>
      </p:grpSp>
      <p:sp>
        <p:nvSpPr>
          <p:cNvPr id="82" name="Title 3"/>
          <p:cNvSpPr>
            <a:spLocks noGrp="1"/>
          </p:cNvSpPr>
          <p:nvPr>
            <p:ph type="title"/>
          </p:nvPr>
        </p:nvSpPr>
        <p:spPr>
          <a:xfrm>
            <a:off x="381000" y="304800"/>
            <a:ext cx="8382000" cy="443198"/>
          </a:xfrm>
        </p:spPr>
        <p:txBody>
          <a:bodyPr/>
          <a:lstStyle/>
          <a:p>
            <a:r>
              <a:rPr lang="en-US" sz="3200" dirty="0" smtClean="0"/>
              <a:t>FAST Search Extends SharePoint Server</a:t>
            </a:r>
            <a:endParaRPr lang="en-US" sz="2000" dirty="0"/>
          </a:p>
        </p:txBody>
      </p:sp>
      <p:sp>
        <p:nvSpPr>
          <p:cNvPr id="83" name="Text Placeholder 9"/>
          <p:cNvSpPr>
            <a:spLocks noGrp="1"/>
          </p:cNvSpPr>
          <p:nvPr>
            <p:ph type="body" sz="quarter" idx="10"/>
          </p:nvPr>
        </p:nvSpPr>
        <p:spPr/>
        <p:txBody>
          <a:bodyPr/>
          <a:lstStyle/>
          <a:p>
            <a:r>
              <a:rPr lang="en-US" dirty="0">
                <a:solidFill>
                  <a:schemeClr val="accent2"/>
                </a:solidFill>
                <a:latin typeface="Segoe UI" pitchFamily="34" charset="0"/>
                <a:ea typeface="Segoe UI" pitchFamily="34" charset="0"/>
                <a:cs typeface="Segoe UI" pitchFamily="34" charset="0"/>
              </a:rPr>
              <a:t>Superset of capabilities; common base functionality and platform</a:t>
            </a:r>
          </a:p>
        </p:txBody>
      </p:sp>
      <p:sp>
        <p:nvSpPr>
          <p:cNvPr id="84" name="TextBox 26"/>
          <p:cNvSpPr txBox="1"/>
          <p:nvPr/>
        </p:nvSpPr>
        <p:spPr>
          <a:xfrm>
            <a:off x="3367114" y="3348335"/>
            <a:ext cx="2347886"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smtClean="0">
                <a:ln>
                  <a:noFill/>
                </a:ln>
                <a:solidFill>
                  <a:srgbClr val="FF6600"/>
                </a:solidFill>
                <a:uLnTx/>
                <a:uFillTx/>
                <a:ea typeface="+mn-ea"/>
                <a:cs typeface="+mn-cs"/>
              </a:rPr>
              <a:t>Content search</a:t>
            </a:r>
            <a:endParaRPr kumimoji="0" lang="en-US" sz="2400" b="1" u="none" strike="noStrike" kern="1200" cap="none" spc="0" normalizeH="0" baseline="0" noProof="0" dirty="0">
              <a:ln>
                <a:noFill/>
              </a:ln>
              <a:solidFill>
                <a:srgbClr val="FF6600"/>
              </a:solidFill>
              <a:uLnTx/>
              <a:uFillTx/>
              <a:ea typeface="+mn-ea"/>
              <a:cs typeface="+mn-cs"/>
            </a:endParaRPr>
          </a:p>
        </p:txBody>
      </p:sp>
      <p:sp>
        <p:nvSpPr>
          <p:cNvPr id="85" name="TextBox 84"/>
          <p:cNvSpPr txBox="1"/>
          <p:nvPr/>
        </p:nvSpPr>
        <p:spPr>
          <a:xfrm>
            <a:off x="3352800" y="4719935"/>
            <a:ext cx="217001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u="none" strike="noStrike" kern="1200" cap="none" spc="0" normalizeH="0" baseline="0" noProof="0" dirty="0" smtClean="0">
                <a:ln>
                  <a:noFill/>
                </a:ln>
                <a:solidFill>
                  <a:srgbClr val="0070C0"/>
                </a:solidFill>
                <a:uLnTx/>
                <a:uFillTx/>
                <a:ea typeface="+mn-ea"/>
                <a:cs typeface="+mn-cs"/>
              </a:rPr>
              <a:t>People search</a:t>
            </a:r>
            <a:endParaRPr kumimoji="0" lang="en-US" sz="2400" b="1" u="none" strike="noStrike" kern="1200" cap="none" spc="0" normalizeH="0" baseline="0" noProof="0" dirty="0">
              <a:ln>
                <a:noFill/>
              </a:ln>
              <a:solidFill>
                <a:srgbClr val="0070C0"/>
              </a:solidFill>
              <a:uLnTx/>
              <a:uFillTx/>
              <a:ea typeface="+mn-ea"/>
              <a:cs typeface="+mn-cs"/>
            </a:endParaRPr>
          </a:p>
        </p:txBody>
      </p:sp>
      <p:grpSp>
        <p:nvGrpSpPr>
          <p:cNvPr id="34" name="Group 3"/>
          <p:cNvGrpSpPr/>
          <p:nvPr/>
        </p:nvGrpSpPr>
        <p:grpSpPr>
          <a:xfrm>
            <a:off x="152400" y="1447800"/>
            <a:ext cx="8815339" cy="5120045"/>
            <a:chOff x="152400" y="1447800"/>
            <a:chExt cx="8815339" cy="5120045"/>
          </a:xfrm>
        </p:grpSpPr>
        <p:sp>
          <p:nvSpPr>
            <p:cNvPr id="90" name="TextBox 89"/>
            <p:cNvSpPr txBox="1"/>
            <p:nvPr/>
          </p:nvSpPr>
          <p:spPr>
            <a:xfrm>
              <a:off x="2514600" y="5257800"/>
              <a:ext cx="4191000" cy="707886"/>
            </a:xfrm>
            <a:prstGeom prst="rect">
              <a:avLst/>
            </a:prstGeom>
            <a:noFill/>
          </p:spPr>
          <p:txBody>
            <a:bodyPr wrap="square" rtlCol="0">
              <a:spAutoFit/>
            </a:bodyPr>
            <a:lstStyle/>
            <a:p>
              <a:pPr algn="ctr"/>
              <a:r>
                <a:rPr lang="en-US" sz="2000" dirty="0" smtClean="0">
                  <a:solidFill>
                    <a:schemeClr val="tx1"/>
                  </a:solidFill>
                </a:rPr>
                <a:t>Unique Social Search </a:t>
              </a:r>
            </a:p>
            <a:p>
              <a:pPr algn="ctr"/>
              <a:r>
                <a:rPr lang="en-US" sz="2000" dirty="0" smtClean="0">
                  <a:solidFill>
                    <a:schemeClr val="tx1"/>
                  </a:solidFill>
                </a:rPr>
                <a:t>from SharePoint Server 2010</a:t>
              </a:r>
            </a:p>
          </p:txBody>
        </p:sp>
        <p:grpSp>
          <p:nvGrpSpPr>
            <p:cNvPr id="35" name="Group 91"/>
            <p:cNvGrpSpPr/>
            <p:nvPr/>
          </p:nvGrpSpPr>
          <p:grpSpPr>
            <a:xfrm>
              <a:off x="152400" y="1447800"/>
              <a:ext cx="8815339" cy="5120045"/>
              <a:chOff x="152400" y="1447800"/>
              <a:chExt cx="8815339" cy="5120045"/>
            </a:xfrm>
          </p:grpSpPr>
          <p:grpSp>
            <p:nvGrpSpPr>
              <p:cNvPr id="36" name="Group 85"/>
              <p:cNvGrpSpPr/>
              <p:nvPr/>
            </p:nvGrpSpPr>
            <p:grpSpPr>
              <a:xfrm>
                <a:off x="152400" y="1447800"/>
                <a:ext cx="8815339" cy="1850886"/>
                <a:chOff x="-143347" y="1447800"/>
                <a:chExt cx="8640779" cy="1850886"/>
              </a:xfrm>
            </p:grpSpPr>
            <p:sp>
              <p:nvSpPr>
                <p:cNvPr id="87" name="TextBox 86"/>
                <p:cNvSpPr txBox="1"/>
                <p:nvPr/>
              </p:nvSpPr>
              <p:spPr>
                <a:xfrm>
                  <a:off x="5906632" y="2590800"/>
                  <a:ext cx="2590800" cy="707886"/>
                </a:xfrm>
                <a:prstGeom prst="rect">
                  <a:avLst/>
                </a:prstGeom>
                <a:noFill/>
              </p:spPr>
              <p:txBody>
                <a:bodyPr wrap="square" rtlCol="0">
                  <a:spAutoFit/>
                </a:bodyPr>
                <a:lstStyle/>
                <a:p>
                  <a:pPr algn="r"/>
                  <a:r>
                    <a:rPr lang="en-US" sz="2000" dirty="0" smtClean="0">
                      <a:solidFill>
                        <a:schemeClr val="tx1"/>
                      </a:solidFill>
                    </a:rPr>
                    <a:t>Common connectors and content APIs</a:t>
                  </a:r>
                </a:p>
              </p:txBody>
            </p:sp>
            <p:sp>
              <p:nvSpPr>
                <p:cNvPr id="88" name="TextBox 87"/>
                <p:cNvSpPr txBox="1"/>
                <p:nvPr/>
              </p:nvSpPr>
              <p:spPr>
                <a:xfrm>
                  <a:off x="-143347" y="2590800"/>
                  <a:ext cx="2390115" cy="707886"/>
                </a:xfrm>
                <a:prstGeom prst="rect">
                  <a:avLst/>
                </a:prstGeom>
                <a:noFill/>
              </p:spPr>
              <p:txBody>
                <a:bodyPr wrap="square" rtlCol="0">
                  <a:spAutoFit/>
                </a:bodyPr>
                <a:lstStyle/>
                <a:p>
                  <a:r>
                    <a:rPr lang="en-US" sz="2000" dirty="0" smtClean="0">
                      <a:solidFill>
                        <a:schemeClr val="tx1"/>
                      </a:solidFill>
                    </a:rPr>
                    <a:t>Common query and federation APIs</a:t>
                  </a:r>
                </a:p>
              </p:txBody>
            </p:sp>
            <p:sp>
              <p:nvSpPr>
                <p:cNvPr id="89" name="TextBox 88"/>
                <p:cNvSpPr txBox="1"/>
                <p:nvPr/>
              </p:nvSpPr>
              <p:spPr>
                <a:xfrm>
                  <a:off x="2359182" y="1447800"/>
                  <a:ext cx="3733800" cy="707886"/>
                </a:xfrm>
                <a:prstGeom prst="rect">
                  <a:avLst/>
                </a:prstGeom>
                <a:noFill/>
              </p:spPr>
              <p:txBody>
                <a:bodyPr wrap="square" rtlCol="0">
                  <a:spAutoFit/>
                </a:bodyPr>
                <a:lstStyle/>
                <a:p>
                  <a:pPr algn="ctr"/>
                  <a:r>
                    <a:rPr lang="en-US" sz="2000" dirty="0" smtClean="0">
                      <a:solidFill>
                        <a:schemeClr val="tx1"/>
                      </a:solidFill>
                    </a:rPr>
                    <a:t>Best High-End Content Search based on FAST ESP</a:t>
                  </a:r>
                </a:p>
              </p:txBody>
            </p:sp>
          </p:grpSp>
          <p:sp>
            <p:nvSpPr>
              <p:cNvPr id="91" name="TextBox 90"/>
              <p:cNvSpPr txBox="1"/>
              <p:nvPr/>
            </p:nvSpPr>
            <p:spPr>
              <a:xfrm>
                <a:off x="304800" y="6167735"/>
                <a:ext cx="8534400" cy="400110"/>
              </a:xfrm>
              <a:prstGeom prst="rect">
                <a:avLst/>
              </a:prstGeom>
              <a:noFill/>
            </p:spPr>
            <p:txBody>
              <a:bodyPr wrap="square" rtlCol="0">
                <a:spAutoFit/>
              </a:bodyPr>
              <a:lstStyle/>
              <a:p>
                <a:pPr algn="ctr"/>
                <a:r>
                  <a:rPr lang="en-US" sz="2000" b="1" dirty="0" smtClean="0">
                    <a:solidFill>
                      <a:schemeClr val="tx1"/>
                    </a:solidFill>
                  </a:rPr>
                  <a:t>Common </a:t>
                </a:r>
                <a:r>
                  <a:rPr lang="en-US" sz="2000" b="1" dirty="0"/>
                  <a:t>IT Pro </a:t>
                </a:r>
                <a:r>
                  <a:rPr lang="en-US" sz="2000" b="1" dirty="0" smtClean="0"/>
                  <a:t>and developer </a:t>
                </a:r>
                <a:r>
                  <a:rPr lang="en-US" sz="2000" b="1" dirty="0" smtClean="0">
                    <a:solidFill>
                      <a:schemeClr val="tx1"/>
                    </a:solidFill>
                  </a:rPr>
                  <a:t>experience </a:t>
                </a:r>
              </a:p>
            </p:txBody>
          </p:sp>
        </p:grpSp>
      </p:grpSp>
      <p:grpSp>
        <p:nvGrpSpPr>
          <p:cNvPr id="46" name="Group 1"/>
          <p:cNvGrpSpPr/>
          <p:nvPr/>
        </p:nvGrpSpPr>
        <p:grpSpPr>
          <a:xfrm>
            <a:off x="1676400" y="3962400"/>
            <a:ext cx="5282614" cy="770238"/>
            <a:chOff x="1681278" y="3954162"/>
            <a:chExt cx="5282614" cy="770238"/>
          </a:xfrm>
        </p:grpSpPr>
        <p:sp>
          <p:nvSpPr>
            <p:cNvPr id="7" name="Right Arrow 6"/>
            <p:cNvSpPr/>
            <p:nvPr/>
          </p:nvSpPr>
          <p:spPr>
            <a:xfrm rot="10800000">
              <a:off x="6392799" y="4086279"/>
              <a:ext cx="571093" cy="296756"/>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srgbClr val="000000"/>
                </a:solidFill>
                <a:uLnTx/>
                <a:uFillTx/>
                <a:ea typeface="+mn-ea"/>
                <a:cs typeface="+mn-cs"/>
              </a:endParaRPr>
            </a:p>
          </p:txBody>
        </p:sp>
        <p:grpSp>
          <p:nvGrpSpPr>
            <p:cNvPr id="47" name="Group 85"/>
            <p:cNvGrpSpPr/>
            <p:nvPr/>
          </p:nvGrpSpPr>
          <p:grpSpPr>
            <a:xfrm>
              <a:off x="5562602" y="4371902"/>
              <a:ext cx="1401290" cy="200142"/>
              <a:chOff x="5667024" y="5746508"/>
              <a:chExt cx="1495774" cy="235692"/>
            </a:xfrm>
            <a:solidFill>
              <a:srgbClr val="FFFF66"/>
            </a:solidFill>
          </p:grpSpPr>
          <p:sp>
            <p:nvSpPr>
              <p:cNvPr id="28" name="Right Arrow 27"/>
              <p:cNvSpPr/>
              <p:nvPr/>
            </p:nvSpPr>
            <p:spPr>
              <a:xfrm rot="10800000">
                <a:off x="6553198" y="5746530"/>
                <a:ext cx="609600" cy="235670"/>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srgbClr val="000000"/>
                  </a:solidFill>
                  <a:uLnTx/>
                  <a:uFillTx/>
                  <a:ea typeface="+mn-ea"/>
                  <a:cs typeface="+mn-cs"/>
                </a:endParaRPr>
              </a:p>
            </p:txBody>
          </p:sp>
          <p:sp>
            <p:nvSpPr>
              <p:cNvPr id="29" name="Right Arrow 28"/>
              <p:cNvSpPr/>
              <p:nvPr/>
            </p:nvSpPr>
            <p:spPr>
              <a:xfrm rot="10800000">
                <a:off x="6096000" y="5746530"/>
                <a:ext cx="457200" cy="235658"/>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srgbClr val="000000"/>
                  </a:solidFill>
                  <a:uLnTx/>
                  <a:uFillTx/>
                  <a:ea typeface="+mn-ea"/>
                  <a:cs typeface="+mn-cs"/>
                </a:endParaRPr>
              </a:p>
            </p:txBody>
          </p:sp>
          <p:sp>
            <p:nvSpPr>
              <p:cNvPr id="30" name="Right Arrow 29"/>
              <p:cNvSpPr/>
              <p:nvPr/>
            </p:nvSpPr>
            <p:spPr>
              <a:xfrm rot="10800000">
                <a:off x="5667024" y="5746508"/>
                <a:ext cx="457200" cy="235652"/>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srgbClr val="000000"/>
                  </a:solidFill>
                  <a:uLnTx/>
                  <a:uFillTx/>
                  <a:ea typeface="+mn-ea"/>
                  <a:cs typeface="+mn-cs"/>
                </a:endParaRPr>
              </a:p>
            </p:txBody>
          </p:sp>
        </p:grpSp>
        <p:sp>
          <p:nvSpPr>
            <p:cNvPr id="11" name="Right Arrow 10"/>
            <p:cNvSpPr/>
            <p:nvPr/>
          </p:nvSpPr>
          <p:spPr>
            <a:xfrm>
              <a:off x="2395148" y="4191000"/>
              <a:ext cx="428319" cy="203908"/>
            </a:xfrm>
            <a:prstGeom prst="rightArrow">
              <a:avLst/>
            </a:prstGeom>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srgbClr val="000000"/>
                </a:solidFill>
                <a:uLnTx/>
                <a:uFillTx/>
                <a:ea typeface="+mn-ea"/>
                <a:cs typeface="+mn-cs"/>
              </a:endParaRPr>
            </a:p>
          </p:txBody>
        </p:sp>
        <p:sp>
          <p:nvSpPr>
            <p:cNvPr id="12" name="Right Arrow 11"/>
            <p:cNvSpPr/>
            <p:nvPr/>
          </p:nvSpPr>
          <p:spPr>
            <a:xfrm>
              <a:off x="2819400" y="4191000"/>
              <a:ext cx="499707" cy="228600"/>
            </a:xfrm>
            <a:prstGeom prst="rightArrow">
              <a:avLst/>
            </a:prstGeom>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srgbClr val="000000"/>
                </a:solidFill>
                <a:uLnTx/>
                <a:uFillTx/>
                <a:ea typeface="+mn-ea"/>
                <a:cs typeface="+mn-cs"/>
              </a:endParaRPr>
            </a:p>
          </p:txBody>
        </p:sp>
        <p:sp>
          <p:nvSpPr>
            <p:cNvPr id="14" name="Right Arrow 13"/>
            <p:cNvSpPr/>
            <p:nvPr/>
          </p:nvSpPr>
          <p:spPr>
            <a:xfrm flipH="1">
              <a:off x="2823466" y="4419600"/>
              <a:ext cx="499707" cy="211615"/>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srgbClr val="000000"/>
                </a:solidFill>
                <a:uLnTx/>
                <a:uFillTx/>
                <a:ea typeface="+mn-ea"/>
                <a:cs typeface="+mn-cs"/>
              </a:endParaRPr>
            </a:p>
          </p:txBody>
        </p:sp>
        <p:grpSp>
          <p:nvGrpSpPr>
            <p:cNvPr id="54" name="Group 163"/>
            <p:cNvGrpSpPr/>
            <p:nvPr/>
          </p:nvGrpSpPr>
          <p:grpSpPr>
            <a:xfrm>
              <a:off x="1681278" y="4021587"/>
              <a:ext cx="738485" cy="609615"/>
              <a:chOff x="1523998" y="5105401"/>
              <a:chExt cx="788278" cy="717899"/>
            </a:xfrm>
          </p:grpSpPr>
          <p:sp>
            <p:nvSpPr>
              <p:cNvPr id="26" name="Right Arrow 25"/>
              <p:cNvSpPr/>
              <p:nvPr/>
            </p:nvSpPr>
            <p:spPr>
              <a:xfrm flipH="1">
                <a:off x="1523998" y="5574113"/>
                <a:ext cx="788277" cy="249187"/>
              </a:xfrm>
              <a:prstGeom prst="rightArrow">
                <a:avLst/>
              </a:prstGeom>
              <a:ln/>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srgbClr val="000000"/>
                  </a:solidFill>
                  <a:uLnTx/>
                  <a:uFillTx/>
                  <a:ea typeface="+mn-ea"/>
                  <a:cs typeface="+mn-cs"/>
                </a:endParaRPr>
              </a:p>
            </p:txBody>
          </p:sp>
          <p:sp>
            <p:nvSpPr>
              <p:cNvPr id="27" name="Right Arrow 26"/>
              <p:cNvSpPr/>
              <p:nvPr/>
            </p:nvSpPr>
            <p:spPr>
              <a:xfrm flipH="1">
                <a:off x="1523999" y="5105401"/>
                <a:ext cx="788277" cy="228600"/>
              </a:xfrm>
              <a:prstGeom prs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srgbClr val="000000"/>
                  </a:solidFill>
                  <a:uLnTx/>
                  <a:uFillTx/>
                  <a:ea typeface="+mn-ea"/>
                  <a:cs typeface="+mn-cs"/>
                </a:endParaRPr>
              </a:p>
            </p:txBody>
          </p:sp>
          <p:sp>
            <p:nvSpPr>
              <p:cNvPr id="25" name="Right Arrow 24"/>
              <p:cNvSpPr/>
              <p:nvPr/>
            </p:nvSpPr>
            <p:spPr>
              <a:xfrm>
                <a:off x="1524000" y="5304910"/>
                <a:ext cx="726832" cy="240116"/>
              </a:xfrm>
              <a:prstGeom prst="rightArrow">
                <a:avLst/>
              </a:prstGeom>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u="none" strike="noStrike" kern="1200" cap="none" spc="0" normalizeH="0" baseline="0" noProof="0" dirty="0">
                  <a:ln>
                    <a:noFill/>
                  </a:ln>
                  <a:solidFill>
                    <a:srgbClr val="000000"/>
                  </a:solidFill>
                  <a:uLnTx/>
                  <a:uFillTx/>
                  <a:ea typeface="+mn-ea"/>
                  <a:cs typeface="+mn-cs"/>
                </a:endParaRPr>
              </a:p>
            </p:txBody>
          </p:sp>
        </p:grpSp>
        <p:grpSp>
          <p:nvGrpSpPr>
            <p:cNvPr id="55" name="Group 98"/>
            <p:cNvGrpSpPr/>
            <p:nvPr/>
          </p:nvGrpSpPr>
          <p:grpSpPr>
            <a:xfrm>
              <a:off x="2381607" y="3954162"/>
              <a:ext cx="4041809" cy="770238"/>
              <a:chOff x="2133600" y="5410200"/>
              <a:chExt cx="4267200" cy="838200"/>
            </a:xfrm>
          </p:grpSpPr>
          <p:sp>
            <p:nvSpPr>
              <p:cNvPr id="19" name="Rounded Rectangle 18"/>
              <p:cNvSpPr/>
              <p:nvPr/>
            </p:nvSpPr>
            <p:spPr>
              <a:xfrm>
                <a:off x="2133600" y="5410200"/>
                <a:ext cx="4267200" cy="838200"/>
              </a:xfrm>
              <a:prstGeom prst="roundRect">
                <a:avLst/>
              </a:prstGeom>
              <a:noFill/>
              <a:ln>
                <a:solidFill>
                  <a:srgbClr val="92D050"/>
                </a:solidFill>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0" name="Rounded Rectangle 19"/>
              <p:cNvSpPr/>
              <p:nvPr/>
            </p:nvSpPr>
            <p:spPr>
              <a:xfrm>
                <a:off x="3129781" y="5410200"/>
                <a:ext cx="2362200" cy="8382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fontAlgn="base">
                  <a:lnSpc>
                    <a:spcPct val="85000"/>
                  </a:lnSpc>
                  <a:spcBef>
                    <a:spcPct val="0"/>
                  </a:spcBef>
                  <a:spcAft>
                    <a:spcPct val="0"/>
                  </a:spcAft>
                </a:pPr>
                <a:r>
                  <a:rPr lang="en-US" dirty="0" smtClean="0">
                    <a:solidFill>
                      <a:schemeClr val="tx1"/>
                    </a:solidFill>
                  </a:rPr>
                  <a:t>SharePoint Server</a:t>
                </a:r>
              </a:p>
              <a:p>
                <a:pPr algn="ctr" fontAlgn="base">
                  <a:lnSpc>
                    <a:spcPct val="85000"/>
                  </a:lnSpc>
                  <a:spcBef>
                    <a:spcPct val="0"/>
                  </a:spcBef>
                  <a:spcAft>
                    <a:spcPct val="0"/>
                  </a:spcAft>
                </a:pPr>
                <a:r>
                  <a:rPr lang="en-US" dirty="0" smtClean="0">
                    <a:solidFill>
                      <a:schemeClr val="tx1"/>
                    </a:solidFill>
                  </a:rPr>
                  <a:t>2010</a:t>
                </a:r>
                <a:endParaRPr lang="en-US" dirty="0">
                  <a:solidFill>
                    <a:schemeClr val="tx1"/>
                  </a:solidFill>
                </a:endParaRPr>
              </a:p>
            </p:txBody>
          </p:sp>
          <p:sp>
            <p:nvSpPr>
              <p:cNvPr id="22" name="Rounded Rectangle 21"/>
              <p:cNvSpPr/>
              <p:nvPr/>
            </p:nvSpPr>
            <p:spPr>
              <a:xfrm>
                <a:off x="2590800" y="5410200"/>
                <a:ext cx="228600" cy="838200"/>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rtlCol="0" anchor="ctr"/>
              <a:lstStyle/>
              <a:p>
                <a:pPr fontAlgn="base">
                  <a:lnSpc>
                    <a:spcPct val="85000"/>
                  </a:lnSpc>
                  <a:spcBef>
                    <a:spcPct val="0"/>
                  </a:spcBef>
                  <a:spcAft>
                    <a:spcPct val="0"/>
                  </a:spcAft>
                </a:pPr>
                <a:endParaRPr lang="en-US" dirty="0">
                  <a:solidFill>
                    <a:schemeClr val="tx1"/>
                  </a:solidFill>
                </a:endParaRPr>
              </a:p>
            </p:txBody>
          </p:sp>
          <p:sp>
            <p:nvSpPr>
              <p:cNvPr id="23" name="Rounded Rectangle 22"/>
              <p:cNvSpPr/>
              <p:nvPr/>
            </p:nvSpPr>
            <p:spPr>
              <a:xfrm>
                <a:off x="5715000" y="5410200"/>
                <a:ext cx="228600" cy="838200"/>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rtlCol="0" anchor="ctr"/>
              <a:lstStyle/>
              <a:p>
                <a:pPr fontAlgn="base">
                  <a:lnSpc>
                    <a:spcPct val="85000"/>
                  </a:lnSpc>
                  <a:spcBef>
                    <a:spcPct val="0"/>
                  </a:spcBef>
                  <a:spcAft>
                    <a:spcPct val="0"/>
                  </a:spcAft>
                </a:pPr>
                <a:endParaRPr lang="en-US" dirty="0">
                  <a:solidFill>
                    <a:schemeClr val="tx1"/>
                  </a:solidFill>
                </a:endParaRPr>
              </a:p>
            </p:txBody>
          </p:sp>
          <p:sp>
            <p:nvSpPr>
              <p:cNvPr id="21" name="Rounded Rectangle 20"/>
              <p:cNvSpPr/>
              <p:nvPr/>
            </p:nvSpPr>
            <p:spPr>
              <a:xfrm>
                <a:off x="2133600" y="5410200"/>
                <a:ext cx="228600" cy="838200"/>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rtlCol="0" anchor="ctr"/>
              <a:lstStyle/>
              <a:p>
                <a:pPr fontAlgn="base">
                  <a:lnSpc>
                    <a:spcPct val="85000"/>
                  </a:lnSpc>
                  <a:spcBef>
                    <a:spcPct val="0"/>
                  </a:spcBef>
                  <a:spcAft>
                    <a:spcPct val="0"/>
                  </a:spcAft>
                </a:pPr>
                <a:endParaRPr lang="en-US" dirty="0">
                  <a:solidFill>
                    <a:schemeClr val="tx1"/>
                  </a:solidFill>
                </a:endParaRPr>
              </a:p>
            </p:txBody>
          </p:sp>
          <p:sp>
            <p:nvSpPr>
              <p:cNvPr id="24" name="Rounded Rectangle 23"/>
              <p:cNvSpPr/>
              <p:nvPr/>
            </p:nvSpPr>
            <p:spPr>
              <a:xfrm>
                <a:off x="6172200" y="5410200"/>
                <a:ext cx="228600" cy="838200"/>
              </a:xfrm>
              <a:prstGeom prst="roundRect">
                <a:avLst/>
              </a:prstGeom>
              <a:ln>
                <a:noFill/>
              </a:ln>
              <a:effectLst/>
              <a:scene3d>
                <a:camera prst="orthographicFront">
                  <a:rot lat="0" lon="0" rev="0"/>
                </a:camera>
                <a:lightRig rig="contrasting" dir="t">
                  <a:rot lat="0" lon="0" rev="7800000"/>
                </a:lightRig>
              </a:scene3d>
              <a:sp3d>
                <a:bevelT w="139700" h="139700"/>
              </a:sp3d>
            </p:spPr>
            <p:style>
              <a:lnRef idx="1">
                <a:schemeClr val="accent3"/>
              </a:lnRef>
              <a:fillRef idx="3">
                <a:schemeClr val="accent3"/>
              </a:fillRef>
              <a:effectRef idx="2">
                <a:schemeClr val="accent3"/>
              </a:effectRef>
              <a:fontRef idx="minor">
                <a:schemeClr val="lt1"/>
              </a:fontRef>
            </p:style>
            <p:txBody>
              <a:bodyPr rtlCol="0" anchor="ctr"/>
              <a:lstStyle/>
              <a:p>
                <a:pPr fontAlgn="base">
                  <a:lnSpc>
                    <a:spcPct val="85000"/>
                  </a:lnSpc>
                  <a:spcBef>
                    <a:spcPct val="0"/>
                  </a:spcBef>
                  <a:spcAft>
                    <a:spcPct val="0"/>
                  </a:spcAft>
                </a:pPr>
                <a:endParaRPr lang="en-US" dirty="0">
                  <a:solidFill>
                    <a:schemeClr val="tx1"/>
                  </a:solidFill>
                </a:endParaRPr>
              </a:p>
            </p:txBody>
          </p:sp>
        </p:grpSp>
      </p:grpSp>
    </p:spTree>
    <p:extLst>
      <p:ext uri="{BB962C8B-B14F-4D97-AF65-F5344CB8AC3E}">
        <p14:creationId xmlns:p14="http://schemas.microsoft.com/office/powerpoint/2010/main" xmlns="" val="36851992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64" presetClass="path" presetSubtype="0" accel="50000" decel="50000" fill="hold" grpId="0" nodeType="withEffect">
                                  <p:stCondLst>
                                    <p:cond delay="0"/>
                                  </p:stCondLst>
                                  <p:childTnLst>
                                    <p:animMotion origin="layout" path="M 0 -2.22222E-6 L 0 -0.14444 " pathEditMode="relative" rAng="0" ptsTypes="AA">
                                      <p:cBhvr>
                                        <p:cTn id="9" dur="1000" fill="hold"/>
                                        <p:tgtEl>
                                          <p:spTgt spid="84"/>
                                        </p:tgtEl>
                                        <p:attrNameLst>
                                          <p:attrName>ppt_x</p:attrName>
                                          <p:attrName>ppt_y</p:attrName>
                                        </p:attrNameLst>
                                      </p:cBhvr>
                                      <p:rCtr x="0" y="-72"/>
                                    </p:animMotion>
                                  </p:childTnLst>
                                </p:cTn>
                              </p:par>
                              <p:par>
                                <p:cTn id="10" presetID="10" presetClass="exit" presetSubtype="0" fill="hold" nodeType="withEffect">
                                  <p:stCondLst>
                                    <p:cond delay="0"/>
                                  </p:stCondLst>
                                  <p:childTnLst>
                                    <p:animEffect transition="out" filter="fade">
                                      <p:cBhvr>
                                        <p:cTn id="11" dur="2000"/>
                                        <p:tgtEl>
                                          <p:spTgt spid="4"/>
                                        </p:tgtEl>
                                      </p:cBhvr>
                                    </p:animEffect>
                                    <p:set>
                                      <p:cBhvr>
                                        <p:cTn id="12" dur="1" fill="hold">
                                          <p:stCondLst>
                                            <p:cond delay="19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a:spLocks noGrp="1"/>
          </p:cNvSpPr>
          <p:nvPr>
            <p:ph type="title"/>
          </p:nvPr>
        </p:nvSpPr>
        <p:spPr>
          <a:xfrm>
            <a:off x="381000" y="230188"/>
            <a:ext cx="8382000" cy="553998"/>
          </a:xfrm>
        </p:spPr>
        <p:txBody>
          <a:bodyPr>
            <a:normAutofit/>
          </a:bodyPr>
          <a:lstStyle/>
          <a:p>
            <a:r>
              <a:rPr lang="en-US" sz="4000" dirty="0" smtClean="0"/>
              <a:t>FAST Search for SharePoint</a:t>
            </a:r>
            <a:endParaRPr lang="nb-NO" sz="4000" dirty="0"/>
          </a:p>
        </p:txBody>
      </p:sp>
      <p:sp>
        <p:nvSpPr>
          <p:cNvPr id="6" name="Text Placeholder 4"/>
          <p:cNvSpPr txBox="1">
            <a:spLocks/>
          </p:cNvSpPr>
          <p:nvPr/>
        </p:nvSpPr>
        <p:spPr>
          <a:xfrm>
            <a:off x="401794" y="762000"/>
            <a:ext cx="8385048" cy="332399"/>
          </a:xfrm>
          <a:prstGeom prst="rect">
            <a:avLst/>
          </a:prstGeom>
        </p:spPr>
        <p:txBody>
          <a:bodyPr/>
          <a:lstStyle/>
          <a:p>
            <a:pPr marL="460375" marR="0" lvl="0" indent="-460375" algn="l" defTabSz="914363" rtl="0" eaLnBrk="1" fontAlgn="auto" latinLnBrk="0" hangingPunct="1">
              <a:lnSpc>
                <a:spcPct val="9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accent2"/>
                </a:solidFill>
                <a:effectLst/>
                <a:uLnTx/>
                <a:uFillTx/>
                <a:latin typeface="+mn-lt"/>
                <a:ea typeface="+mn-ea"/>
                <a:cs typeface="+mn-cs"/>
              </a:rPr>
              <a:t>Summary of architectural elements</a:t>
            </a:r>
            <a:endParaRPr kumimoji="0" lang="nb-NO" sz="3200" b="0" i="0" u="none" strike="noStrike" kern="1200" cap="none" spc="0" normalizeH="0" baseline="0" noProof="0" dirty="0">
              <a:ln>
                <a:noFill/>
              </a:ln>
              <a:solidFill>
                <a:schemeClr val="accent2"/>
              </a:solidFill>
              <a:effectLst/>
              <a:uLnTx/>
              <a:uFillTx/>
              <a:latin typeface="+mn-lt"/>
              <a:ea typeface="+mn-ea"/>
              <a:cs typeface="+mn-cs"/>
            </a:endParaRPr>
          </a:p>
        </p:txBody>
      </p:sp>
      <p:sp>
        <p:nvSpPr>
          <p:cNvPr id="7" name="Rectangle 6"/>
          <p:cNvSpPr/>
          <p:nvPr/>
        </p:nvSpPr>
        <p:spPr bwMode="auto">
          <a:xfrm>
            <a:off x="3033436" y="3778815"/>
            <a:ext cx="1116904" cy="1116907"/>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r>
              <a:rPr lang="nb-NO" sz="1100" b="1" dirty="0" smtClean="0">
                <a:solidFill>
                  <a:schemeClr val="tx1"/>
                </a:solidFill>
                <a:cs typeface="Arial" charset="0"/>
              </a:rPr>
              <a:t>Query and </a:t>
            </a:r>
          </a:p>
          <a:p>
            <a:pPr marL="0" marR="0" indent="0" algn="ctr" defTabSz="1279525" rtl="0" eaLnBrk="1" fontAlgn="base" latinLnBrk="0" hangingPunct="1">
              <a:lnSpc>
                <a:spcPct val="100000"/>
              </a:lnSpc>
              <a:spcBef>
                <a:spcPct val="0"/>
              </a:spcBef>
              <a:spcAft>
                <a:spcPct val="0"/>
              </a:spcAft>
              <a:buClrTx/>
              <a:buSzTx/>
              <a:buFontTx/>
              <a:buNone/>
              <a:tabLst/>
            </a:pPr>
            <a:r>
              <a:rPr lang="nb-NO" sz="1100" b="1" dirty="0" smtClean="0">
                <a:solidFill>
                  <a:schemeClr val="tx1"/>
                </a:solidFill>
                <a:cs typeface="Arial" charset="0"/>
              </a:rPr>
              <a:t>Result </a:t>
            </a:r>
          </a:p>
          <a:p>
            <a:pPr marL="0" marR="0" indent="0" algn="ctr" defTabSz="1279525" rtl="0" eaLnBrk="1" fontAlgn="base" latinLnBrk="0" hangingPunct="1">
              <a:lnSpc>
                <a:spcPct val="100000"/>
              </a:lnSpc>
              <a:spcBef>
                <a:spcPct val="0"/>
              </a:spcBef>
              <a:spcAft>
                <a:spcPct val="0"/>
              </a:spcAft>
              <a:buClrTx/>
              <a:buSzTx/>
              <a:buFontTx/>
              <a:buNone/>
              <a:tabLst/>
            </a:pPr>
            <a:r>
              <a:rPr lang="nb-NO" sz="1100" b="1" dirty="0" smtClean="0">
                <a:solidFill>
                  <a:schemeClr val="tx1"/>
                </a:solidFill>
                <a:cs typeface="Arial" charset="0"/>
              </a:rPr>
              <a:t>Processing</a:t>
            </a:r>
            <a:endParaRPr kumimoji="0" lang="nb-NO" sz="1100" b="1" i="0" u="none" strike="noStrike" cap="none" normalizeH="0" baseline="0" dirty="0" smtClean="0">
              <a:ln>
                <a:noFill/>
              </a:ln>
              <a:solidFill>
                <a:schemeClr val="tx1"/>
              </a:solidFill>
              <a:effectLst/>
              <a:cs typeface="Arial" charset="0"/>
            </a:endParaRPr>
          </a:p>
        </p:txBody>
      </p:sp>
      <p:sp>
        <p:nvSpPr>
          <p:cNvPr id="8" name="Rectangle 7"/>
          <p:cNvSpPr/>
          <p:nvPr/>
        </p:nvSpPr>
        <p:spPr bwMode="auto">
          <a:xfrm>
            <a:off x="1437575" y="2597067"/>
            <a:ext cx="1254314" cy="2298724"/>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t" anchorCtr="0" compatLnSpc="1">
            <a:prstTxWarp prst="textNoShape">
              <a:avLst/>
            </a:prstTxWarp>
          </a:bodyPr>
          <a:lstStyle/>
          <a:p>
            <a:pPr defTabSz="1279525">
              <a:buFontTx/>
              <a:buNone/>
            </a:pPr>
            <a:r>
              <a:rPr lang="nb-NO" sz="1100" b="1" dirty="0" smtClean="0">
                <a:solidFill>
                  <a:schemeClr val="tx1"/>
                </a:solidFill>
                <a:cs typeface="Arial" charset="0"/>
              </a:rPr>
              <a:t>SharePoint </a:t>
            </a:r>
          </a:p>
          <a:p>
            <a:pPr defTabSz="1279525">
              <a:buFontTx/>
              <a:buNone/>
            </a:pPr>
            <a:r>
              <a:rPr lang="nb-NO" sz="1100" b="1" dirty="0" smtClean="0">
                <a:solidFill>
                  <a:schemeClr val="tx1"/>
                </a:solidFill>
                <a:cs typeface="Arial" charset="0"/>
              </a:rPr>
              <a:t>Front-end</a:t>
            </a:r>
          </a:p>
        </p:txBody>
      </p:sp>
      <p:sp>
        <p:nvSpPr>
          <p:cNvPr id="9" name="Rectangle 8"/>
          <p:cNvSpPr/>
          <p:nvPr/>
        </p:nvSpPr>
        <p:spPr bwMode="auto">
          <a:xfrm>
            <a:off x="5419725" y="2560488"/>
            <a:ext cx="1085850" cy="232798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r>
              <a:rPr lang="nb-NO" sz="1100" b="1" dirty="0" smtClean="0">
                <a:solidFill>
                  <a:schemeClr val="tx1"/>
                </a:solidFill>
                <a:cs typeface="Arial" charset="0"/>
              </a:rPr>
              <a:t>Content</a:t>
            </a:r>
          </a:p>
          <a:p>
            <a:pPr marL="0" marR="0" indent="0" algn="ctr" defTabSz="1279525" rtl="0" eaLnBrk="1" fontAlgn="base" latinLnBrk="0" hangingPunct="1">
              <a:lnSpc>
                <a:spcPct val="100000"/>
              </a:lnSpc>
              <a:spcBef>
                <a:spcPct val="0"/>
              </a:spcBef>
              <a:spcAft>
                <a:spcPct val="0"/>
              </a:spcAft>
              <a:buClrTx/>
              <a:buSzTx/>
              <a:buFontTx/>
              <a:buNone/>
              <a:tabLst/>
            </a:pPr>
            <a:r>
              <a:rPr lang="nb-NO" sz="1100" b="1" dirty="0" smtClean="0">
                <a:solidFill>
                  <a:schemeClr val="tx1"/>
                </a:solidFill>
                <a:cs typeface="Arial" charset="0"/>
              </a:rPr>
              <a:t> Processing</a:t>
            </a:r>
          </a:p>
          <a:p>
            <a:pPr marL="0" marR="0" indent="0" algn="ctr" defTabSz="1279525"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dirty="0" smtClean="0">
                <a:ln>
                  <a:noFill/>
                </a:ln>
                <a:solidFill>
                  <a:schemeClr val="tx1"/>
                </a:solidFill>
                <a:effectLst/>
                <a:cs typeface="Arial" charset="0"/>
              </a:rPr>
              <a:t>And </a:t>
            </a:r>
          </a:p>
          <a:p>
            <a:pPr marL="0" marR="0" indent="0" algn="ctr" defTabSz="1279525" rtl="0" eaLnBrk="1" fontAlgn="base" latinLnBrk="0" hangingPunct="1">
              <a:lnSpc>
                <a:spcPct val="100000"/>
              </a:lnSpc>
              <a:spcBef>
                <a:spcPct val="0"/>
              </a:spcBef>
              <a:spcAft>
                <a:spcPct val="0"/>
              </a:spcAft>
              <a:buClrTx/>
              <a:buSzTx/>
              <a:buFontTx/>
              <a:buNone/>
              <a:tabLst/>
            </a:pPr>
            <a:r>
              <a:rPr lang="nb-NO" sz="1100" b="1" dirty="0" smtClean="0">
                <a:solidFill>
                  <a:schemeClr val="tx1"/>
                </a:solidFill>
                <a:cs typeface="Arial" charset="0"/>
              </a:rPr>
              <a:t>Linguistics</a:t>
            </a:r>
            <a:endParaRPr kumimoji="0" lang="nb-NO" sz="1100" b="1" i="0" u="none" strike="noStrike" cap="none" normalizeH="0" baseline="0" dirty="0" smtClean="0">
              <a:ln>
                <a:noFill/>
              </a:ln>
              <a:solidFill>
                <a:schemeClr val="tx1"/>
              </a:solidFill>
              <a:effectLst/>
              <a:cs typeface="Arial" charset="0"/>
            </a:endParaRPr>
          </a:p>
        </p:txBody>
      </p:sp>
      <p:sp>
        <p:nvSpPr>
          <p:cNvPr id="10" name="Rectangle 9"/>
          <p:cNvSpPr/>
          <p:nvPr/>
        </p:nvSpPr>
        <p:spPr bwMode="auto">
          <a:xfrm>
            <a:off x="3019425" y="5212323"/>
            <a:ext cx="4654220" cy="55245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r>
              <a:rPr lang="nb-NO" sz="1100" b="1" dirty="0" smtClean="0">
                <a:solidFill>
                  <a:schemeClr val="tx1"/>
                </a:solidFill>
                <a:cs typeface="Arial" charset="0"/>
              </a:rPr>
              <a:t>Microsoft System Center Operations Manager</a:t>
            </a:r>
            <a:endParaRPr kumimoji="0" lang="nb-NO" sz="1100" b="1" i="0" u="none" strike="noStrike" cap="none" normalizeH="0" baseline="0" dirty="0" smtClean="0">
              <a:ln>
                <a:noFill/>
              </a:ln>
              <a:solidFill>
                <a:schemeClr val="tx1"/>
              </a:solidFill>
              <a:effectLst/>
              <a:cs typeface="Arial" charset="0"/>
            </a:endParaRPr>
          </a:p>
        </p:txBody>
      </p:sp>
      <p:sp>
        <p:nvSpPr>
          <p:cNvPr id="11" name="Rectangle 10"/>
          <p:cNvSpPr/>
          <p:nvPr/>
        </p:nvSpPr>
        <p:spPr bwMode="auto">
          <a:xfrm>
            <a:off x="6562725" y="2569658"/>
            <a:ext cx="1114425" cy="1545141"/>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defTabSz="1279525" rtl="0" eaLnBrk="1" fontAlgn="base" latinLnBrk="0" hangingPunct="1">
              <a:lnSpc>
                <a:spcPct val="100000"/>
              </a:lnSpc>
              <a:spcBef>
                <a:spcPct val="0"/>
              </a:spcBef>
              <a:spcAft>
                <a:spcPct val="0"/>
              </a:spcAft>
              <a:buClrTx/>
              <a:buSzTx/>
              <a:tabLst/>
            </a:pPr>
            <a:r>
              <a:rPr kumimoji="0" lang="nb-NO" sz="1100" b="1" i="0" u="none" strike="noStrike" cap="none" normalizeH="0" baseline="0" dirty="0" smtClean="0">
                <a:ln>
                  <a:noFill/>
                </a:ln>
                <a:solidFill>
                  <a:schemeClr val="tx1"/>
                </a:solidFill>
                <a:effectLst/>
                <a:cs typeface="Arial" charset="0"/>
              </a:rPr>
              <a:t>Connectors:</a:t>
            </a:r>
          </a:p>
          <a:p>
            <a:pPr marL="0" marR="0" indent="0" defTabSz="1279525" rtl="0" eaLnBrk="1" fontAlgn="base" latinLnBrk="0" hangingPunct="1">
              <a:lnSpc>
                <a:spcPct val="100000"/>
              </a:lnSpc>
              <a:spcBef>
                <a:spcPct val="0"/>
              </a:spcBef>
              <a:spcAft>
                <a:spcPct val="0"/>
              </a:spcAft>
              <a:buClrTx/>
              <a:buSzTx/>
              <a:tabLst/>
            </a:pPr>
            <a:r>
              <a:rPr lang="nb-NO" sz="1000" dirty="0" smtClean="0">
                <a:solidFill>
                  <a:schemeClr val="tx1"/>
                </a:solidFill>
                <a:cs typeface="Arial" charset="0"/>
              </a:rPr>
              <a:t>- SharePoint</a:t>
            </a:r>
            <a:endParaRPr kumimoji="0" lang="nb-NO" sz="1000" i="0" u="none" strike="noStrike" cap="none" normalizeH="0" baseline="0" dirty="0" smtClean="0">
              <a:ln>
                <a:noFill/>
              </a:ln>
              <a:solidFill>
                <a:schemeClr val="tx1"/>
              </a:solidFill>
              <a:effectLst/>
              <a:cs typeface="Arial" charset="0"/>
            </a:endParaRPr>
          </a:p>
          <a:p>
            <a:pPr marR="0" defTabSz="1279525" rtl="0" eaLnBrk="1" fontAlgn="base" latinLnBrk="0" hangingPunct="1">
              <a:lnSpc>
                <a:spcPct val="100000"/>
              </a:lnSpc>
              <a:spcBef>
                <a:spcPct val="0"/>
              </a:spcBef>
              <a:spcAft>
                <a:spcPct val="0"/>
              </a:spcAft>
              <a:buClrTx/>
              <a:buSzTx/>
              <a:tabLst/>
            </a:pPr>
            <a:r>
              <a:rPr lang="nb-NO" sz="1000" dirty="0" smtClean="0">
                <a:solidFill>
                  <a:schemeClr val="tx1"/>
                </a:solidFill>
                <a:cs typeface="Arial" charset="0"/>
              </a:rPr>
              <a:t>- File Traverser</a:t>
            </a:r>
          </a:p>
          <a:p>
            <a:pPr marR="0" defTabSz="1279525" rtl="0" eaLnBrk="1" fontAlgn="base" latinLnBrk="0" hangingPunct="1">
              <a:lnSpc>
                <a:spcPct val="100000"/>
              </a:lnSpc>
              <a:spcBef>
                <a:spcPct val="0"/>
              </a:spcBef>
              <a:spcAft>
                <a:spcPct val="0"/>
              </a:spcAft>
              <a:buClrTx/>
              <a:buSzTx/>
              <a:tabLst/>
            </a:pPr>
            <a:r>
              <a:rPr lang="nb-NO" sz="1000" dirty="0" smtClean="0">
                <a:solidFill>
                  <a:schemeClr val="tx1"/>
                </a:solidFill>
                <a:cs typeface="Arial" charset="0"/>
              </a:rPr>
              <a:t>- Web </a:t>
            </a:r>
          </a:p>
          <a:p>
            <a:pPr marR="0" defTabSz="1279525" rtl="0" eaLnBrk="1" fontAlgn="base" latinLnBrk="0" hangingPunct="1">
              <a:lnSpc>
                <a:spcPct val="100000"/>
              </a:lnSpc>
              <a:spcBef>
                <a:spcPct val="0"/>
              </a:spcBef>
              <a:spcAft>
                <a:spcPct val="0"/>
              </a:spcAft>
              <a:buClrTx/>
              <a:buSzTx/>
              <a:tabLst/>
            </a:pPr>
            <a:r>
              <a:rPr lang="nb-NO" sz="1000" dirty="0" smtClean="0">
                <a:solidFill>
                  <a:schemeClr val="tx1"/>
                </a:solidFill>
                <a:cs typeface="Arial" charset="0"/>
              </a:rPr>
              <a:t>- BDC</a:t>
            </a:r>
          </a:p>
          <a:p>
            <a:pPr marR="0" defTabSz="1279525" rtl="0" eaLnBrk="1" fontAlgn="base" latinLnBrk="0" hangingPunct="1">
              <a:lnSpc>
                <a:spcPct val="100000"/>
              </a:lnSpc>
              <a:spcBef>
                <a:spcPct val="0"/>
              </a:spcBef>
              <a:spcAft>
                <a:spcPct val="0"/>
              </a:spcAft>
              <a:buClrTx/>
              <a:buSzTx/>
              <a:tabLst/>
            </a:pPr>
            <a:r>
              <a:rPr kumimoji="0" lang="nb-NO" sz="1000" i="0" u="none" strike="noStrike" cap="none" normalizeH="0" baseline="0" dirty="0" smtClean="0">
                <a:ln>
                  <a:noFill/>
                </a:ln>
                <a:solidFill>
                  <a:schemeClr val="tx1"/>
                </a:solidFill>
                <a:effectLst/>
                <a:cs typeface="Arial" charset="0"/>
              </a:rPr>
              <a:t>- Exchange</a:t>
            </a:r>
          </a:p>
          <a:p>
            <a:pPr marR="0" defTabSz="1279525" rtl="0" eaLnBrk="1" fontAlgn="base" latinLnBrk="0" hangingPunct="1">
              <a:lnSpc>
                <a:spcPct val="100000"/>
              </a:lnSpc>
              <a:spcBef>
                <a:spcPct val="0"/>
              </a:spcBef>
              <a:spcAft>
                <a:spcPct val="0"/>
              </a:spcAft>
              <a:buClrTx/>
              <a:buSzTx/>
              <a:tabLst/>
            </a:pPr>
            <a:r>
              <a:rPr lang="nb-NO" sz="1000" dirty="0" smtClean="0">
                <a:solidFill>
                  <a:schemeClr val="tx1"/>
                </a:solidFill>
                <a:cs typeface="Arial" charset="0"/>
              </a:rPr>
              <a:t>- Notes</a:t>
            </a:r>
          </a:p>
          <a:p>
            <a:pPr marR="0" defTabSz="1279525" rtl="0" eaLnBrk="1" fontAlgn="base" latinLnBrk="0" hangingPunct="1">
              <a:lnSpc>
                <a:spcPct val="100000"/>
              </a:lnSpc>
              <a:spcBef>
                <a:spcPct val="0"/>
              </a:spcBef>
              <a:spcAft>
                <a:spcPct val="0"/>
              </a:spcAft>
              <a:buClrTx/>
              <a:buSzTx/>
              <a:tabLst/>
            </a:pPr>
            <a:r>
              <a:rPr kumimoji="0" lang="nb-NO" sz="1000" i="0" u="none" strike="noStrike" cap="none" normalizeH="0" baseline="0" dirty="0" smtClean="0">
                <a:ln>
                  <a:noFill/>
                </a:ln>
                <a:solidFill>
                  <a:schemeClr val="tx1"/>
                </a:solidFill>
                <a:effectLst/>
                <a:cs typeface="Arial" charset="0"/>
              </a:rPr>
              <a:t>- Documentum</a:t>
            </a:r>
          </a:p>
          <a:p>
            <a:pPr marL="171450" marR="0" indent="-171450" defTabSz="1279525" rtl="0" eaLnBrk="1" fontAlgn="base" latinLnBrk="0" hangingPunct="1">
              <a:lnSpc>
                <a:spcPct val="100000"/>
              </a:lnSpc>
              <a:spcBef>
                <a:spcPct val="0"/>
              </a:spcBef>
              <a:spcAft>
                <a:spcPct val="0"/>
              </a:spcAft>
              <a:buClrTx/>
              <a:buSzTx/>
              <a:buFontTx/>
              <a:buChar char="-"/>
              <a:tabLst/>
            </a:pPr>
            <a:endParaRPr kumimoji="0" lang="nb-NO" sz="1000" i="0" u="none" strike="noStrike" cap="none" normalizeH="0" baseline="0" dirty="0" smtClean="0">
              <a:ln>
                <a:noFill/>
              </a:ln>
              <a:solidFill>
                <a:schemeClr val="tx1"/>
              </a:solidFill>
              <a:effectLst/>
              <a:cs typeface="Arial" charset="0"/>
            </a:endParaRPr>
          </a:p>
        </p:txBody>
      </p:sp>
      <p:sp>
        <p:nvSpPr>
          <p:cNvPr id="12" name="Rectangle 11"/>
          <p:cNvSpPr/>
          <p:nvPr/>
        </p:nvSpPr>
        <p:spPr bwMode="auto">
          <a:xfrm>
            <a:off x="1495426" y="1524000"/>
            <a:ext cx="2133599" cy="713232"/>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defTabSz="1279525" eaLnBrk="1" latinLnBrk="0" hangingPunct="1">
              <a:lnSpc>
                <a:spcPct val="100000"/>
              </a:lnSpc>
              <a:buClrTx/>
              <a:buSzTx/>
              <a:tabLst/>
            </a:pPr>
            <a:r>
              <a:rPr lang="en-US" sz="1100" b="1" dirty="0" smtClean="0">
                <a:solidFill>
                  <a:schemeClr val="tx1"/>
                </a:solidFill>
                <a:cs typeface="Arial" charset="0"/>
              </a:rPr>
              <a:t>Site Collection Level Admin UI</a:t>
            </a:r>
          </a:p>
          <a:p>
            <a:pPr marL="171450" marR="0" indent="-171450" defTabSz="1279525" eaLnBrk="1" latinLnBrk="0" hangingPunct="1">
              <a:lnSpc>
                <a:spcPct val="100000"/>
              </a:lnSpc>
              <a:buClrTx/>
              <a:buSzTx/>
              <a:tabLst/>
            </a:pPr>
            <a:r>
              <a:rPr lang="en-US" sz="1000" dirty="0" smtClean="0">
                <a:solidFill>
                  <a:schemeClr val="tx1"/>
                </a:solidFill>
                <a:cs typeface="Arial" charset="0"/>
              </a:rPr>
              <a:t>- Keyword Management</a:t>
            </a:r>
          </a:p>
          <a:p>
            <a:pPr marL="171450" marR="0" indent="-171450" defTabSz="1279525" eaLnBrk="1" latinLnBrk="0" hangingPunct="1">
              <a:lnSpc>
                <a:spcPct val="100000"/>
              </a:lnSpc>
              <a:buClrTx/>
              <a:buSzTx/>
              <a:tabLst/>
            </a:pPr>
            <a:r>
              <a:rPr lang="en-US" sz="1000" dirty="0" smtClean="0">
                <a:solidFill>
                  <a:schemeClr val="tx1"/>
                </a:solidFill>
                <a:cs typeface="Arial" charset="0"/>
              </a:rPr>
              <a:t>- User Context Management</a:t>
            </a:r>
          </a:p>
          <a:p>
            <a:pPr marL="171450" marR="0" indent="-171450" defTabSz="1279525" eaLnBrk="1" latinLnBrk="0" hangingPunct="1">
              <a:lnSpc>
                <a:spcPct val="100000"/>
              </a:lnSpc>
              <a:buClrTx/>
              <a:buSzTx/>
              <a:tabLst/>
            </a:pPr>
            <a:r>
              <a:rPr lang="en-US" sz="1000" dirty="0" smtClean="0">
                <a:solidFill>
                  <a:schemeClr val="tx1"/>
                </a:solidFill>
                <a:cs typeface="Arial" charset="0"/>
              </a:rPr>
              <a:t>- Site Promotion/Demotion</a:t>
            </a:r>
          </a:p>
        </p:txBody>
      </p:sp>
      <p:sp>
        <p:nvSpPr>
          <p:cNvPr id="13" name="Rectangle 12"/>
          <p:cNvSpPr/>
          <p:nvPr/>
        </p:nvSpPr>
        <p:spPr bwMode="auto">
          <a:xfrm>
            <a:off x="5731474" y="1524000"/>
            <a:ext cx="2269550" cy="731520"/>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defTabSz="1279525" eaLnBrk="1" latinLnBrk="0" hangingPunct="1">
              <a:lnSpc>
                <a:spcPct val="100000"/>
              </a:lnSpc>
              <a:buClrTx/>
              <a:buSzTx/>
              <a:buFontTx/>
              <a:buNone/>
              <a:tabLst/>
            </a:pPr>
            <a:r>
              <a:rPr lang="en-US" sz="1100" b="1" dirty="0" smtClean="0">
                <a:solidFill>
                  <a:schemeClr val="tx1"/>
                </a:solidFill>
                <a:cs typeface="Arial" charset="0"/>
              </a:rPr>
              <a:t>Central Administration UI </a:t>
            </a:r>
          </a:p>
          <a:p>
            <a:pPr marL="171450" indent="-171450" defTabSz="1279525">
              <a:buFontTx/>
              <a:buChar char="-"/>
            </a:pPr>
            <a:r>
              <a:rPr lang="en-US" sz="1000" dirty="0" smtClean="0">
                <a:solidFill>
                  <a:schemeClr val="tx1"/>
                </a:solidFill>
                <a:cs typeface="Arial" charset="0"/>
              </a:rPr>
              <a:t>Property mapping</a:t>
            </a:r>
            <a:endParaRPr lang="en-US" sz="1000" dirty="0">
              <a:solidFill>
                <a:schemeClr val="tx1"/>
              </a:solidFill>
              <a:cs typeface="Arial" charset="0"/>
            </a:endParaRPr>
          </a:p>
          <a:p>
            <a:pPr marL="171450" indent="-171450" defTabSz="1279525">
              <a:buFontTx/>
              <a:buChar char="-"/>
            </a:pPr>
            <a:r>
              <a:rPr lang="en-US" sz="1000" dirty="0" smtClean="0">
                <a:solidFill>
                  <a:schemeClr val="tx1"/>
                </a:solidFill>
                <a:cs typeface="Arial" charset="0"/>
              </a:rPr>
              <a:t>Property extraction</a:t>
            </a:r>
            <a:endParaRPr lang="en-US" sz="1000" dirty="0">
              <a:solidFill>
                <a:schemeClr val="tx1"/>
              </a:solidFill>
              <a:cs typeface="Arial" charset="0"/>
            </a:endParaRPr>
          </a:p>
          <a:p>
            <a:pPr marL="171450" indent="-171450" defTabSz="1279525">
              <a:buFontTx/>
              <a:buChar char="-"/>
            </a:pPr>
            <a:r>
              <a:rPr lang="en-US" sz="1000" dirty="0" smtClean="0">
                <a:solidFill>
                  <a:schemeClr val="tx1"/>
                </a:solidFill>
                <a:cs typeface="Arial" charset="0"/>
              </a:rPr>
              <a:t>Spell-checking</a:t>
            </a:r>
          </a:p>
        </p:txBody>
      </p:sp>
      <p:sp>
        <p:nvSpPr>
          <p:cNvPr id="14" name="Rectangle 13"/>
          <p:cNvSpPr/>
          <p:nvPr/>
        </p:nvSpPr>
        <p:spPr bwMode="auto">
          <a:xfrm>
            <a:off x="3632500" y="1524000"/>
            <a:ext cx="2095499" cy="71438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indent="0" defTabSz="1279525">
              <a:buFontTx/>
              <a:buNone/>
            </a:pPr>
            <a:r>
              <a:rPr lang="en-US" sz="1100" b="1" dirty="0" err="1" smtClean="0">
                <a:solidFill>
                  <a:schemeClr val="tx1"/>
                </a:solidFill>
                <a:cs typeface="Arial" charset="0"/>
              </a:rPr>
              <a:t>PowerShell</a:t>
            </a:r>
            <a:endParaRPr lang="en-US" sz="1100" b="1" dirty="0" smtClean="0">
              <a:solidFill>
                <a:schemeClr val="tx1"/>
              </a:solidFill>
              <a:cs typeface="Arial" charset="0"/>
            </a:endParaRPr>
          </a:p>
          <a:p>
            <a:pPr marL="171450" indent="-171450" defTabSz="1279525">
              <a:buFontTx/>
              <a:buChar char="-"/>
            </a:pPr>
            <a:r>
              <a:rPr lang="en-US" sz="1000" dirty="0" smtClean="0">
                <a:solidFill>
                  <a:schemeClr val="tx1"/>
                </a:solidFill>
                <a:cs typeface="Arial" charset="0"/>
              </a:rPr>
              <a:t>Schema configuration</a:t>
            </a:r>
          </a:p>
          <a:p>
            <a:pPr marL="171450" indent="-171450" defTabSz="1279525">
              <a:buFontTx/>
              <a:buChar char="-"/>
            </a:pPr>
            <a:r>
              <a:rPr lang="en-US" sz="1000" dirty="0" smtClean="0">
                <a:solidFill>
                  <a:schemeClr val="tx1"/>
                </a:solidFill>
                <a:cs typeface="Arial" charset="0"/>
              </a:rPr>
              <a:t>Admin configuration</a:t>
            </a:r>
          </a:p>
          <a:p>
            <a:pPr marL="171450" indent="-171450" defTabSz="1279525">
              <a:buFontTx/>
              <a:buChar char="-"/>
            </a:pPr>
            <a:r>
              <a:rPr lang="en-US" sz="1000" dirty="0" smtClean="0">
                <a:solidFill>
                  <a:schemeClr val="tx1"/>
                </a:solidFill>
                <a:cs typeface="Arial" charset="0"/>
              </a:rPr>
              <a:t>Deployment configuration</a:t>
            </a:r>
          </a:p>
        </p:txBody>
      </p:sp>
      <p:sp>
        <p:nvSpPr>
          <p:cNvPr id="15" name="Rectangle 14"/>
          <p:cNvSpPr/>
          <p:nvPr/>
        </p:nvSpPr>
        <p:spPr bwMode="auto">
          <a:xfrm>
            <a:off x="4233586" y="3776605"/>
            <a:ext cx="1116904" cy="1116907"/>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r>
              <a:rPr lang="nb-NO" sz="1100" b="1" dirty="0" smtClean="0">
                <a:solidFill>
                  <a:schemeClr val="tx1"/>
                </a:solidFill>
                <a:cs typeface="Arial" charset="0"/>
              </a:rPr>
              <a:t>Search </a:t>
            </a:r>
            <a:endParaRPr kumimoji="0" lang="nb-NO" sz="1100" b="1" i="0" u="none" strike="noStrike" cap="none" normalizeH="0" baseline="0" dirty="0" smtClean="0">
              <a:ln>
                <a:noFill/>
              </a:ln>
              <a:solidFill>
                <a:schemeClr val="tx1"/>
              </a:solidFill>
              <a:effectLst/>
              <a:cs typeface="Arial" charset="0"/>
            </a:endParaRPr>
          </a:p>
        </p:txBody>
      </p:sp>
      <p:sp>
        <p:nvSpPr>
          <p:cNvPr id="16" name="Rectangle 15"/>
          <p:cNvSpPr/>
          <p:nvPr/>
        </p:nvSpPr>
        <p:spPr bwMode="auto">
          <a:xfrm>
            <a:off x="4221851" y="2571350"/>
            <a:ext cx="1116904" cy="1116907"/>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r>
              <a:rPr lang="nb-NO" sz="1100" b="1" dirty="0" smtClean="0">
                <a:solidFill>
                  <a:schemeClr val="tx1"/>
                </a:solidFill>
                <a:cs typeface="Arial" charset="0"/>
              </a:rPr>
              <a:t>Indexing</a:t>
            </a:r>
            <a:endParaRPr kumimoji="0" lang="nb-NO" sz="1100" b="1" i="0" u="none" strike="noStrike" cap="none" normalizeH="0" baseline="0" dirty="0" smtClean="0">
              <a:ln>
                <a:noFill/>
              </a:ln>
              <a:solidFill>
                <a:schemeClr val="tx1"/>
              </a:solidFill>
              <a:effectLst/>
              <a:cs typeface="Arial" charset="0"/>
            </a:endParaRPr>
          </a:p>
        </p:txBody>
      </p:sp>
      <p:sp>
        <p:nvSpPr>
          <p:cNvPr id="17" name="Rectangle 16"/>
          <p:cNvSpPr/>
          <p:nvPr/>
        </p:nvSpPr>
        <p:spPr bwMode="auto">
          <a:xfrm>
            <a:off x="3021701" y="2578665"/>
            <a:ext cx="1116904" cy="1101047"/>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r>
              <a:rPr lang="nb-NO" sz="1100" b="1" dirty="0" smtClean="0">
                <a:solidFill>
                  <a:schemeClr val="tx1"/>
                </a:solidFill>
                <a:cs typeface="Arial" charset="0"/>
              </a:rPr>
              <a:t>Security </a:t>
            </a:r>
          </a:p>
          <a:p>
            <a:pPr marL="0" marR="0" indent="0" algn="ctr" defTabSz="1279525" rtl="0" eaLnBrk="1" fontAlgn="base" latinLnBrk="0" hangingPunct="1">
              <a:lnSpc>
                <a:spcPct val="100000"/>
              </a:lnSpc>
              <a:spcBef>
                <a:spcPct val="0"/>
              </a:spcBef>
              <a:spcAft>
                <a:spcPct val="0"/>
              </a:spcAft>
              <a:buClrTx/>
              <a:buSzTx/>
              <a:buFontTx/>
              <a:buNone/>
              <a:tabLst/>
            </a:pPr>
            <a:r>
              <a:rPr kumimoji="0" lang="nb-NO" sz="1100" b="1" i="0" u="none" strike="noStrike" cap="none" normalizeH="0" baseline="0" dirty="0" smtClean="0">
                <a:ln>
                  <a:noFill/>
                </a:ln>
                <a:solidFill>
                  <a:schemeClr val="tx1"/>
                </a:solidFill>
                <a:effectLst/>
                <a:cs typeface="Arial" charset="0"/>
              </a:rPr>
              <a:t>Access</a:t>
            </a:r>
          </a:p>
          <a:p>
            <a:pPr marL="0" marR="0" indent="0" algn="ctr" defTabSz="1279525" rtl="0" eaLnBrk="1" fontAlgn="base" latinLnBrk="0" hangingPunct="1">
              <a:lnSpc>
                <a:spcPct val="100000"/>
              </a:lnSpc>
              <a:spcBef>
                <a:spcPct val="0"/>
              </a:spcBef>
              <a:spcAft>
                <a:spcPct val="0"/>
              </a:spcAft>
              <a:buClrTx/>
              <a:buSzTx/>
              <a:buFontTx/>
              <a:buNone/>
              <a:tabLst/>
            </a:pPr>
            <a:r>
              <a:rPr lang="nb-NO" sz="1100" b="1" dirty="0" smtClean="0">
                <a:solidFill>
                  <a:schemeClr val="tx1"/>
                </a:solidFill>
                <a:cs typeface="Arial" charset="0"/>
              </a:rPr>
              <a:t>Module </a:t>
            </a:r>
            <a:endParaRPr kumimoji="0" lang="nb-NO" sz="1100" b="1" i="0" u="none" strike="noStrike" cap="none" normalizeH="0" baseline="0" dirty="0" smtClean="0">
              <a:ln>
                <a:noFill/>
              </a:ln>
              <a:solidFill>
                <a:schemeClr val="tx1"/>
              </a:solidFill>
              <a:effectLst/>
              <a:cs typeface="Arial" charset="0"/>
            </a:endParaRPr>
          </a:p>
        </p:txBody>
      </p:sp>
      <p:sp>
        <p:nvSpPr>
          <p:cNvPr id="18" name="Rectangle 17"/>
          <p:cNvSpPr/>
          <p:nvPr/>
        </p:nvSpPr>
        <p:spPr bwMode="auto">
          <a:xfrm>
            <a:off x="6565001" y="4191000"/>
            <a:ext cx="1116904" cy="685672"/>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defTabSz="1279525" rtl="0" eaLnBrk="1" fontAlgn="base" latinLnBrk="0" hangingPunct="1">
              <a:lnSpc>
                <a:spcPct val="100000"/>
              </a:lnSpc>
              <a:spcBef>
                <a:spcPct val="0"/>
              </a:spcBef>
              <a:spcAft>
                <a:spcPct val="0"/>
              </a:spcAft>
              <a:buClrTx/>
              <a:buSzTx/>
              <a:buFontTx/>
              <a:buNone/>
              <a:tabLst/>
            </a:pPr>
            <a:r>
              <a:rPr lang="nb-NO" sz="1100" b="1" dirty="0" smtClean="0">
                <a:solidFill>
                  <a:schemeClr val="tx1"/>
                </a:solidFill>
                <a:cs typeface="Arial" charset="0"/>
              </a:rPr>
              <a:t>Connectors:</a:t>
            </a:r>
          </a:p>
          <a:p>
            <a:pPr marL="0" marR="0" indent="0" defTabSz="1279525" rtl="0" eaLnBrk="1" fontAlgn="base" latinLnBrk="0" hangingPunct="1">
              <a:lnSpc>
                <a:spcPct val="100000"/>
              </a:lnSpc>
              <a:spcBef>
                <a:spcPct val="0"/>
              </a:spcBef>
              <a:spcAft>
                <a:spcPct val="0"/>
              </a:spcAft>
              <a:buClrTx/>
              <a:buSzTx/>
              <a:buFontTx/>
              <a:buNone/>
              <a:tabLst/>
            </a:pPr>
            <a:r>
              <a:rPr lang="nb-NO" sz="1000" dirty="0" smtClean="0">
                <a:solidFill>
                  <a:schemeClr val="tx1"/>
                </a:solidFill>
                <a:cs typeface="Arial" charset="0"/>
              </a:rPr>
              <a:t>- Web Crawler</a:t>
            </a:r>
          </a:p>
          <a:p>
            <a:pPr marL="0" marR="0" indent="0" defTabSz="1279525" rtl="0" eaLnBrk="1" fontAlgn="base" latinLnBrk="0" hangingPunct="1">
              <a:lnSpc>
                <a:spcPct val="100000"/>
              </a:lnSpc>
              <a:spcBef>
                <a:spcPct val="0"/>
              </a:spcBef>
              <a:spcAft>
                <a:spcPct val="0"/>
              </a:spcAft>
              <a:buClrTx/>
              <a:buSzTx/>
              <a:buFontTx/>
              <a:buChar char="-"/>
              <a:tabLst/>
            </a:pPr>
            <a:r>
              <a:rPr kumimoji="0" lang="nb-NO" sz="1000" i="0" u="none" strike="noStrike" cap="none" normalizeH="0" baseline="0" dirty="0" smtClean="0">
                <a:ln>
                  <a:noFill/>
                </a:ln>
                <a:solidFill>
                  <a:schemeClr val="tx1"/>
                </a:solidFill>
                <a:effectLst/>
                <a:cs typeface="Arial" charset="0"/>
              </a:rPr>
              <a:t> JDBC</a:t>
            </a:r>
          </a:p>
        </p:txBody>
      </p:sp>
      <p:sp>
        <p:nvSpPr>
          <p:cNvPr id="19" name="Flowchart: Magnetic Disk 18"/>
          <p:cNvSpPr/>
          <p:nvPr/>
        </p:nvSpPr>
        <p:spPr>
          <a:xfrm>
            <a:off x="8229600" y="2650098"/>
            <a:ext cx="818148" cy="609600"/>
          </a:xfrm>
          <a:prstGeom prst="flowChartMagneticDisk">
            <a:avLst/>
          </a:prstGeom>
        </p:spPr>
        <p:style>
          <a:lnRef idx="0">
            <a:schemeClr val="accent6"/>
          </a:lnRef>
          <a:fillRef idx="3">
            <a:schemeClr val="accent6"/>
          </a:fillRef>
          <a:effectRef idx="3">
            <a:schemeClr val="accent6"/>
          </a:effectRef>
          <a:fontRef idx="minor">
            <a:schemeClr val="lt1"/>
          </a:fontRef>
        </p:style>
        <p:txBody>
          <a:bodyPr rtlCol="0" anchor="ctr"/>
          <a:lstStyle/>
          <a:p>
            <a:pPr lvl="0" algn="ctr"/>
            <a:r>
              <a:rPr lang="en-US" sz="1100" b="1" dirty="0" smtClean="0">
                <a:solidFill>
                  <a:schemeClr val="tx1"/>
                </a:solidFill>
              </a:rPr>
              <a:t>Content</a:t>
            </a:r>
            <a:endParaRPr lang="en-US" sz="1100" b="1" dirty="0">
              <a:solidFill>
                <a:schemeClr val="tx1"/>
              </a:solidFill>
            </a:endParaRPr>
          </a:p>
        </p:txBody>
      </p:sp>
      <p:sp>
        <p:nvSpPr>
          <p:cNvPr id="20" name="Flowchart: Magnetic Disk 19"/>
          <p:cNvSpPr/>
          <p:nvPr/>
        </p:nvSpPr>
        <p:spPr>
          <a:xfrm>
            <a:off x="8201025" y="3364473"/>
            <a:ext cx="818148" cy="609600"/>
          </a:xfrm>
          <a:prstGeom prst="flowChartMagneticDisk">
            <a:avLst/>
          </a:prstGeom>
        </p:spPr>
        <p:style>
          <a:lnRef idx="0">
            <a:schemeClr val="accent6"/>
          </a:lnRef>
          <a:fillRef idx="3">
            <a:schemeClr val="accent6"/>
          </a:fillRef>
          <a:effectRef idx="3">
            <a:schemeClr val="accent6"/>
          </a:effectRef>
          <a:fontRef idx="minor">
            <a:schemeClr val="lt1"/>
          </a:fontRef>
        </p:style>
        <p:txBody>
          <a:bodyPr rtlCol="0" anchor="ctr"/>
          <a:lstStyle/>
          <a:p>
            <a:pPr lvl="0" algn="ctr"/>
            <a:r>
              <a:rPr lang="en-US" sz="1100" b="1" dirty="0" smtClean="0">
                <a:solidFill>
                  <a:schemeClr val="tx1"/>
                </a:solidFill>
              </a:rPr>
              <a:t>Content</a:t>
            </a:r>
            <a:endParaRPr lang="en-US" sz="1100" b="1" dirty="0">
              <a:solidFill>
                <a:schemeClr val="tx1"/>
              </a:solidFill>
            </a:endParaRPr>
          </a:p>
        </p:txBody>
      </p:sp>
      <p:sp>
        <p:nvSpPr>
          <p:cNvPr id="21" name="Flowchart: Magnetic Disk 20"/>
          <p:cNvSpPr/>
          <p:nvPr/>
        </p:nvSpPr>
        <p:spPr>
          <a:xfrm>
            <a:off x="8210550" y="4078848"/>
            <a:ext cx="818148" cy="609600"/>
          </a:xfrm>
          <a:prstGeom prst="flowChartMagneticDisk">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100" b="1" dirty="0" smtClean="0">
                <a:solidFill>
                  <a:schemeClr val="tx1"/>
                </a:solidFill>
              </a:rPr>
              <a:t>Content</a:t>
            </a:r>
            <a:endParaRPr lang="en-US" sz="1100" b="1" dirty="0">
              <a:solidFill>
                <a:schemeClr val="tx1"/>
              </a:solidFill>
            </a:endParaRPr>
          </a:p>
        </p:txBody>
      </p:sp>
      <p:cxnSp>
        <p:nvCxnSpPr>
          <p:cNvPr id="22" name="Straight Arrow Connector 21"/>
          <p:cNvCxnSpPr/>
          <p:nvPr/>
        </p:nvCxnSpPr>
        <p:spPr bwMode="auto">
          <a:xfrm rot="10800000" flipV="1">
            <a:off x="7681906" y="4331663"/>
            <a:ext cx="490545" cy="10769"/>
          </a:xfrm>
          <a:prstGeom prst="straightConnector1">
            <a:avLst/>
          </a:prstGeom>
          <a:ln w="57150">
            <a:solidFill>
              <a:srgbClr val="000000"/>
            </a:solidFill>
            <a:headEnd type="none" w="med" len="med"/>
            <a:tailEnd type="arrow"/>
          </a:ln>
        </p:spPr>
        <p:style>
          <a:lnRef idx="2">
            <a:schemeClr val="accent4"/>
          </a:lnRef>
          <a:fillRef idx="0">
            <a:schemeClr val="accent4"/>
          </a:fillRef>
          <a:effectRef idx="1">
            <a:schemeClr val="accent4"/>
          </a:effectRef>
          <a:fontRef idx="minor">
            <a:schemeClr val="tx1"/>
          </a:fontRef>
        </p:style>
      </p:cxnSp>
      <p:cxnSp>
        <p:nvCxnSpPr>
          <p:cNvPr id="23" name="Straight Arrow Connector 22"/>
          <p:cNvCxnSpPr/>
          <p:nvPr/>
        </p:nvCxnSpPr>
        <p:spPr bwMode="auto">
          <a:xfrm rot="10800000">
            <a:off x="7696200" y="3474413"/>
            <a:ext cx="476250" cy="323849"/>
          </a:xfrm>
          <a:prstGeom prst="straightConnector1">
            <a:avLst/>
          </a:prstGeom>
          <a:ln w="57150">
            <a:solidFill>
              <a:srgbClr val="000000"/>
            </a:solidFill>
            <a:headEnd type="none" w="med" len="med"/>
            <a:tailEnd type="arrow"/>
          </a:ln>
        </p:spPr>
        <p:style>
          <a:lnRef idx="2">
            <a:schemeClr val="accent4"/>
          </a:lnRef>
          <a:fillRef idx="0">
            <a:schemeClr val="accent4"/>
          </a:fillRef>
          <a:effectRef idx="1">
            <a:schemeClr val="accent4"/>
          </a:effectRef>
          <a:fontRef idx="minor">
            <a:schemeClr val="tx1"/>
          </a:fontRef>
        </p:style>
      </p:cxnSp>
      <p:grpSp>
        <p:nvGrpSpPr>
          <p:cNvPr id="2" name="Group 27"/>
          <p:cNvGrpSpPr/>
          <p:nvPr/>
        </p:nvGrpSpPr>
        <p:grpSpPr>
          <a:xfrm>
            <a:off x="1637599" y="3052700"/>
            <a:ext cx="876280" cy="671515"/>
            <a:chOff x="5791200" y="1600200"/>
            <a:chExt cx="1447800" cy="1066800"/>
          </a:xfrm>
        </p:grpSpPr>
        <p:sp>
          <p:nvSpPr>
            <p:cNvPr id="25" name="Rectangle 24"/>
            <p:cNvSpPr/>
            <p:nvPr/>
          </p:nvSpPr>
          <p:spPr>
            <a:xfrm>
              <a:off x="5791200" y="1600200"/>
              <a:ext cx="14478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b"/>
            <a:lstStyle/>
            <a:p>
              <a:pPr algn="ctr"/>
              <a:endParaRPr lang="en-US" sz="900" dirty="0">
                <a:solidFill>
                  <a:schemeClr val="tx1"/>
                </a:solidFill>
              </a:endParaRPr>
            </a:p>
          </p:txBody>
        </p:sp>
        <p:sp>
          <p:nvSpPr>
            <p:cNvPr id="26" name="Rectangle 25"/>
            <p:cNvSpPr/>
            <p:nvPr/>
          </p:nvSpPr>
          <p:spPr>
            <a:xfrm>
              <a:off x="6172200" y="1752599"/>
              <a:ext cx="496957" cy="152400"/>
            </a:xfrm>
            <a:prstGeom prst="rect">
              <a:avLst/>
            </a:prstGeom>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ln w="3175">
                  <a:solidFill>
                    <a:schemeClr val="tx1"/>
                  </a:solidFill>
                </a:ln>
                <a:solidFill>
                  <a:schemeClr val="tx1"/>
                </a:solidFill>
              </a:endParaRPr>
            </a:p>
          </p:txBody>
        </p:sp>
        <p:pic>
          <p:nvPicPr>
            <p:cNvPr id="27" name="Picture 3"/>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6705601" y="1752599"/>
              <a:ext cx="152400" cy="157315"/>
            </a:xfrm>
            <a:prstGeom prst="rect">
              <a:avLst/>
            </a:prstGeom>
            <a:noFill/>
            <a:ln w="9525">
              <a:noFill/>
              <a:miter lim="800000"/>
              <a:headEnd/>
              <a:tailEnd/>
            </a:ln>
            <a:effectLst/>
          </p:spPr>
        </p:pic>
        <p:sp>
          <p:nvSpPr>
            <p:cNvPr id="28" name="Rectangle 27"/>
            <p:cNvSpPr/>
            <p:nvPr/>
          </p:nvSpPr>
          <p:spPr>
            <a:xfrm>
              <a:off x="6172200" y="1981200"/>
              <a:ext cx="685800" cy="609600"/>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n w="3175">
                  <a:solidFill>
                    <a:schemeClr val="tx1"/>
                  </a:solidFill>
                </a:ln>
                <a:solidFill>
                  <a:schemeClr val="tx1"/>
                </a:solidFill>
              </a:endParaRPr>
            </a:p>
          </p:txBody>
        </p:sp>
        <p:sp>
          <p:nvSpPr>
            <p:cNvPr id="29" name="Rectangle 28"/>
            <p:cNvSpPr/>
            <p:nvPr/>
          </p:nvSpPr>
          <p:spPr>
            <a:xfrm>
              <a:off x="5867400" y="1981200"/>
              <a:ext cx="228600" cy="457200"/>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n w="3175">
                  <a:solidFill>
                    <a:schemeClr val="tx1"/>
                  </a:solidFill>
                </a:ln>
                <a:solidFill>
                  <a:schemeClr val="tx1"/>
                </a:solidFill>
              </a:endParaRPr>
            </a:p>
          </p:txBody>
        </p:sp>
        <p:sp>
          <p:nvSpPr>
            <p:cNvPr id="30" name="Rectangle 29"/>
            <p:cNvSpPr/>
            <p:nvPr/>
          </p:nvSpPr>
          <p:spPr>
            <a:xfrm>
              <a:off x="6934200" y="1981200"/>
              <a:ext cx="228600" cy="228600"/>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n w="3175">
                  <a:solidFill>
                    <a:schemeClr val="tx1"/>
                  </a:solidFill>
                </a:ln>
                <a:solidFill>
                  <a:schemeClr val="tx1"/>
                </a:solidFill>
              </a:endParaRPr>
            </a:p>
          </p:txBody>
        </p:sp>
        <p:sp>
          <p:nvSpPr>
            <p:cNvPr id="31" name="Rectangle 30"/>
            <p:cNvSpPr/>
            <p:nvPr/>
          </p:nvSpPr>
          <p:spPr>
            <a:xfrm>
              <a:off x="6934200" y="2286000"/>
              <a:ext cx="228600" cy="228600"/>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n w="3175">
                  <a:solidFill>
                    <a:schemeClr val="tx1"/>
                  </a:solidFill>
                </a:ln>
                <a:solidFill>
                  <a:schemeClr val="tx1"/>
                </a:solidFill>
              </a:endParaRPr>
            </a:p>
          </p:txBody>
        </p:sp>
      </p:grpSp>
      <p:cxnSp>
        <p:nvCxnSpPr>
          <p:cNvPr id="32" name="Straight Arrow Connector 31"/>
          <p:cNvCxnSpPr/>
          <p:nvPr/>
        </p:nvCxnSpPr>
        <p:spPr bwMode="auto">
          <a:xfrm rot="10800000" flipV="1">
            <a:off x="7705733" y="3026737"/>
            <a:ext cx="533393" cy="152408"/>
          </a:xfrm>
          <a:prstGeom prst="straightConnector1">
            <a:avLst/>
          </a:prstGeom>
          <a:ln w="57150">
            <a:solidFill>
              <a:srgbClr val="000000"/>
            </a:solidFill>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33" name="Rounded Rectangle 32"/>
          <p:cNvSpPr/>
          <p:nvPr/>
        </p:nvSpPr>
        <p:spPr>
          <a:xfrm rot="16200000">
            <a:off x="1719263" y="3635935"/>
            <a:ext cx="2305050" cy="219075"/>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defTabSz="1279525"/>
            <a:r>
              <a:rPr lang="en-US" sz="1000" dirty="0" smtClean="0">
                <a:solidFill>
                  <a:schemeClr val="tx1"/>
                </a:solidFill>
                <a:cs typeface="Arial" charset="0"/>
              </a:rPr>
              <a:t>Query Object Model</a:t>
            </a:r>
            <a:endParaRPr lang="en-US" sz="1000" dirty="0">
              <a:solidFill>
                <a:schemeClr val="tx1"/>
              </a:solidFill>
              <a:cs typeface="Arial" charset="0"/>
            </a:endParaRPr>
          </a:p>
        </p:txBody>
      </p:sp>
      <p:sp>
        <p:nvSpPr>
          <p:cNvPr id="34" name="Rounded Rectangle 33"/>
          <p:cNvSpPr/>
          <p:nvPr/>
        </p:nvSpPr>
        <p:spPr>
          <a:xfrm>
            <a:off x="3014663" y="4940860"/>
            <a:ext cx="4672012" cy="233363"/>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defTabSz="1279525"/>
            <a:r>
              <a:rPr lang="en-US" sz="1000" dirty="0" smtClean="0">
                <a:solidFill>
                  <a:schemeClr val="tx1"/>
                </a:solidFill>
                <a:cs typeface="Arial" charset="0"/>
              </a:rPr>
              <a:t>Monitoring Services</a:t>
            </a:r>
          </a:p>
        </p:txBody>
      </p:sp>
      <p:sp>
        <p:nvSpPr>
          <p:cNvPr id="35" name="Rounded Rectangle 34"/>
          <p:cNvSpPr/>
          <p:nvPr/>
        </p:nvSpPr>
        <p:spPr>
          <a:xfrm>
            <a:off x="1485900" y="2331010"/>
            <a:ext cx="6187745" cy="195263"/>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defTabSz="1279525"/>
            <a:r>
              <a:rPr lang="en-US" sz="1000" dirty="0" smtClean="0">
                <a:solidFill>
                  <a:schemeClr val="tx1"/>
                </a:solidFill>
                <a:cs typeface="Arial" charset="0"/>
              </a:rPr>
              <a:t>Administration and Schema Object Model</a:t>
            </a:r>
            <a:endParaRPr lang="en-US" sz="1000" dirty="0">
              <a:solidFill>
                <a:schemeClr val="tx1"/>
              </a:solidFill>
              <a:cs typeface="Arial" charset="0"/>
            </a:endParaRPr>
          </a:p>
        </p:txBody>
      </p:sp>
      <p:sp>
        <p:nvSpPr>
          <p:cNvPr id="36" name="Rounded Rectangle 35"/>
          <p:cNvSpPr/>
          <p:nvPr/>
        </p:nvSpPr>
        <p:spPr>
          <a:xfrm>
            <a:off x="1494725" y="4443353"/>
            <a:ext cx="1162049" cy="300038"/>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defTabSz="1279525"/>
            <a:r>
              <a:rPr lang="en-US" sz="900" dirty="0" smtClean="0">
                <a:solidFill>
                  <a:schemeClr val="tx1"/>
                </a:solidFill>
                <a:cs typeface="Arial" charset="0"/>
              </a:rPr>
              <a:t>Federation </a:t>
            </a:r>
          </a:p>
          <a:p>
            <a:pPr algn="ctr" defTabSz="1279525"/>
            <a:r>
              <a:rPr lang="en-US" sz="900" dirty="0" smtClean="0">
                <a:solidFill>
                  <a:schemeClr val="tx1"/>
                </a:solidFill>
                <a:cs typeface="Arial" charset="0"/>
              </a:rPr>
              <a:t>Object Model</a:t>
            </a:r>
            <a:endParaRPr lang="en-US" sz="900" dirty="0">
              <a:solidFill>
                <a:schemeClr val="tx1"/>
              </a:solidFill>
              <a:cs typeface="Arial" charset="0"/>
            </a:endParaRPr>
          </a:p>
        </p:txBody>
      </p:sp>
      <p:sp>
        <p:nvSpPr>
          <p:cNvPr id="37" name="Rounded Rectangle 36"/>
          <p:cNvSpPr/>
          <p:nvPr/>
        </p:nvSpPr>
        <p:spPr>
          <a:xfrm>
            <a:off x="1475674" y="3871853"/>
            <a:ext cx="1171575" cy="300038"/>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defTabSz="1279525"/>
            <a:r>
              <a:rPr lang="en-US" sz="900" dirty="0" smtClean="0">
                <a:solidFill>
                  <a:schemeClr val="tx1"/>
                </a:solidFill>
                <a:cs typeface="Arial" charset="0"/>
              </a:rPr>
              <a:t>Query Web Service</a:t>
            </a:r>
            <a:endParaRPr lang="en-US" sz="900" dirty="0">
              <a:solidFill>
                <a:schemeClr val="tx1"/>
              </a:solidFill>
              <a:cs typeface="Arial" charset="0"/>
            </a:endParaRPr>
          </a:p>
        </p:txBody>
      </p:sp>
      <p:cxnSp>
        <p:nvCxnSpPr>
          <p:cNvPr id="38" name="Straight Arrow Connector 37"/>
          <p:cNvCxnSpPr/>
          <p:nvPr/>
        </p:nvCxnSpPr>
        <p:spPr bwMode="auto">
          <a:xfrm rot="10800000">
            <a:off x="921015" y="4038600"/>
            <a:ext cx="447677" cy="2"/>
          </a:xfrm>
          <a:prstGeom prst="straightConnector1">
            <a:avLst/>
          </a:prstGeom>
          <a:ln w="57150">
            <a:solidFill>
              <a:srgbClr val="000000"/>
            </a:solidFill>
            <a:headEnd type="none" w="med" len="med"/>
            <a:tailEnd type="arrow"/>
          </a:ln>
        </p:spPr>
        <p:style>
          <a:lnRef idx="2">
            <a:schemeClr val="accent4"/>
          </a:lnRef>
          <a:fillRef idx="0">
            <a:schemeClr val="accent4"/>
          </a:fillRef>
          <a:effectRef idx="1">
            <a:schemeClr val="accent4"/>
          </a:effectRef>
          <a:fontRef idx="minor">
            <a:schemeClr val="tx1"/>
          </a:fontRef>
        </p:style>
      </p:cxnSp>
      <p:grpSp>
        <p:nvGrpSpPr>
          <p:cNvPr id="3" name="Group 30"/>
          <p:cNvGrpSpPr/>
          <p:nvPr/>
        </p:nvGrpSpPr>
        <p:grpSpPr>
          <a:xfrm>
            <a:off x="339241" y="3058987"/>
            <a:ext cx="533400" cy="457200"/>
            <a:chOff x="3835400" y="3733800"/>
            <a:chExt cx="1213124" cy="1143000"/>
          </a:xfrm>
        </p:grpSpPr>
        <p:grpSp>
          <p:nvGrpSpPr>
            <p:cNvPr id="24" name="Group 22"/>
            <p:cNvGrpSpPr/>
            <p:nvPr/>
          </p:nvGrpSpPr>
          <p:grpSpPr>
            <a:xfrm>
              <a:off x="3835400" y="3733800"/>
              <a:ext cx="552724" cy="825498"/>
              <a:chOff x="1192024" y="2758440"/>
              <a:chExt cx="1066800" cy="1593276"/>
            </a:xfrm>
            <a:effectLst>
              <a:outerShdw blurRad="76200" dir="18900000" sy="23000" kx="-1200000" algn="bl" rotWithShape="0">
                <a:prstClr val="black">
                  <a:alpha val="20000"/>
                </a:prstClr>
              </a:outerShdw>
            </a:effectLst>
          </p:grpSpPr>
          <p:sp>
            <p:nvSpPr>
              <p:cNvPr id="49" name="Flowchart: Delay 48"/>
              <p:cNvSpPr/>
              <p:nvPr/>
            </p:nvSpPr>
            <p:spPr>
              <a:xfrm rot="16200000">
                <a:off x="1247269" y="3267076"/>
                <a:ext cx="956310" cy="1066800"/>
              </a:xfrm>
              <a:prstGeom prst="flowChartDelay">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chemeClr val="tx1"/>
                  </a:solidFill>
                </a:endParaRPr>
              </a:p>
            </p:txBody>
          </p:sp>
          <p:sp>
            <p:nvSpPr>
              <p:cNvPr id="50" name="Flowchart: Delay 49"/>
              <p:cNvSpPr/>
              <p:nvPr/>
            </p:nvSpPr>
            <p:spPr>
              <a:xfrm rot="16200000">
                <a:off x="1191675" y="3448397"/>
                <a:ext cx="1067499" cy="739140"/>
              </a:xfrm>
              <a:prstGeom prst="flowChartDelay">
                <a:avLst/>
              </a:prstGeom>
              <a:effectLst>
                <a:outerShdw blurRad="63500" sx="102000" sy="102000" algn="ctr"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chemeClr val="tx1"/>
                  </a:solidFill>
                </a:endParaRPr>
              </a:p>
            </p:txBody>
          </p:sp>
          <p:sp>
            <p:nvSpPr>
              <p:cNvPr id="51" name="Oval 25"/>
              <p:cNvSpPr/>
              <p:nvPr/>
            </p:nvSpPr>
            <p:spPr>
              <a:xfrm>
                <a:off x="1378715" y="2758440"/>
                <a:ext cx="693421" cy="693419"/>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chemeClr val="tx1"/>
                  </a:solidFill>
                </a:endParaRPr>
              </a:p>
            </p:txBody>
          </p:sp>
        </p:grpSp>
        <p:grpSp>
          <p:nvGrpSpPr>
            <p:cNvPr id="39" name="Group 13"/>
            <p:cNvGrpSpPr/>
            <p:nvPr/>
          </p:nvGrpSpPr>
          <p:grpSpPr>
            <a:xfrm>
              <a:off x="4495800" y="3810001"/>
              <a:ext cx="552724" cy="825499"/>
              <a:chOff x="1143000" y="2758440"/>
              <a:chExt cx="1066800" cy="1593278"/>
            </a:xfrm>
            <a:effectLst>
              <a:outerShdw blurRad="76200" dir="18900000" sy="23000" kx="-1200000" algn="bl" rotWithShape="0">
                <a:prstClr val="black">
                  <a:alpha val="20000"/>
                </a:prstClr>
              </a:outerShdw>
            </a:effectLst>
          </p:grpSpPr>
          <p:sp>
            <p:nvSpPr>
              <p:cNvPr id="46" name="Flowchart: Delay 45"/>
              <p:cNvSpPr/>
              <p:nvPr/>
            </p:nvSpPr>
            <p:spPr>
              <a:xfrm rot="16200000">
                <a:off x="1198245" y="3267075"/>
                <a:ext cx="956310" cy="106680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chemeClr val="tx1"/>
                  </a:solidFill>
                </a:endParaRPr>
              </a:p>
            </p:txBody>
          </p:sp>
          <p:sp>
            <p:nvSpPr>
              <p:cNvPr id="47" name="Flowchart: Delay 46"/>
              <p:cNvSpPr/>
              <p:nvPr/>
            </p:nvSpPr>
            <p:spPr>
              <a:xfrm rot="16200000">
                <a:off x="1142650" y="3448398"/>
                <a:ext cx="1067500" cy="739140"/>
              </a:xfrm>
              <a:prstGeom prst="flowChartDelay">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chemeClr val="tx1"/>
                  </a:solidFill>
                </a:endParaRPr>
              </a:p>
            </p:txBody>
          </p:sp>
          <p:sp>
            <p:nvSpPr>
              <p:cNvPr id="48" name="Oval 47"/>
              <p:cNvSpPr/>
              <p:nvPr/>
            </p:nvSpPr>
            <p:spPr>
              <a:xfrm>
                <a:off x="1329690" y="2758440"/>
                <a:ext cx="693420" cy="69342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chemeClr val="tx1"/>
                  </a:solidFill>
                </a:endParaRPr>
              </a:p>
            </p:txBody>
          </p:sp>
        </p:grpSp>
        <p:grpSp>
          <p:nvGrpSpPr>
            <p:cNvPr id="40" name="Group 26"/>
            <p:cNvGrpSpPr/>
            <p:nvPr/>
          </p:nvGrpSpPr>
          <p:grpSpPr>
            <a:xfrm>
              <a:off x="4114800" y="4051301"/>
              <a:ext cx="552724" cy="825499"/>
              <a:chOff x="1143000" y="2758440"/>
              <a:chExt cx="1066800" cy="1593278"/>
            </a:xfrm>
            <a:effectLst>
              <a:outerShdw blurRad="76200" dir="18900000" sy="23000" kx="-1200000" algn="bl" rotWithShape="0">
                <a:prstClr val="black">
                  <a:alpha val="20000"/>
                </a:prstClr>
              </a:outerShdw>
            </a:effectLst>
          </p:grpSpPr>
          <p:sp>
            <p:nvSpPr>
              <p:cNvPr id="43" name="Flowchart: Delay 27"/>
              <p:cNvSpPr/>
              <p:nvPr/>
            </p:nvSpPr>
            <p:spPr>
              <a:xfrm rot="16200000">
                <a:off x="1198245" y="3267075"/>
                <a:ext cx="956310" cy="1066800"/>
              </a:xfrm>
              <a:prstGeom prst="flowChartDelay">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tx1"/>
                  </a:solidFill>
                </a:endParaRPr>
              </a:p>
            </p:txBody>
          </p:sp>
          <p:sp>
            <p:nvSpPr>
              <p:cNvPr id="44" name="Flowchart: Delay 43"/>
              <p:cNvSpPr/>
              <p:nvPr/>
            </p:nvSpPr>
            <p:spPr>
              <a:xfrm rot="16200000">
                <a:off x="1142650" y="3448398"/>
                <a:ext cx="1067500" cy="739140"/>
              </a:xfrm>
              <a:prstGeom prst="flowChartDelay">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tx1"/>
                  </a:solidFill>
                </a:endParaRPr>
              </a:p>
            </p:txBody>
          </p:sp>
          <p:sp>
            <p:nvSpPr>
              <p:cNvPr id="45" name="Oval 44"/>
              <p:cNvSpPr/>
              <p:nvPr/>
            </p:nvSpPr>
            <p:spPr>
              <a:xfrm>
                <a:off x="1329690" y="2758440"/>
                <a:ext cx="693420" cy="69342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solidFill>
                    <a:schemeClr val="tx1"/>
                  </a:solidFill>
                </a:endParaRPr>
              </a:p>
            </p:txBody>
          </p:sp>
        </p:grpSp>
      </p:grpSp>
      <p:sp>
        <p:nvSpPr>
          <p:cNvPr id="52" name="Rounded Rectangle 51"/>
          <p:cNvSpPr/>
          <p:nvPr/>
        </p:nvSpPr>
        <p:spPr>
          <a:xfrm>
            <a:off x="56082" y="5257800"/>
            <a:ext cx="1163118" cy="5334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00" b="1" dirty="0" err="1" smtClean="0">
                <a:solidFill>
                  <a:schemeClr val="tx1"/>
                </a:solidFill>
              </a:rPr>
              <a:t>OpenSearch</a:t>
            </a:r>
            <a:r>
              <a:rPr lang="en-US" sz="1000" b="1" dirty="0" smtClean="0">
                <a:solidFill>
                  <a:schemeClr val="tx1"/>
                </a:solidFill>
              </a:rPr>
              <a:t> or other Sources</a:t>
            </a:r>
            <a:endParaRPr lang="en-US" sz="1000" b="1" dirty="0">
              <a:solidFill>
                <a:schemeClr val="tx1"/>
              </a:solidFill>
            </a:endParaRPr>
          </a:p>
        </p:txBody>
      </p:sp>
      <p:cxnSp>
        <p:nvCxnSpPr>
          <p:cNvPr id="53" name="Straight Arrow Connector 52"/>
          <p:cNvCxnSpPr/>
          <p:nvPr/>
        </p:nvCxnSpPr>
        <p:spPr bwMode="auto">
          <a:xfrm rot="10800000" flipV="1">
            <a:off x="1143000" y="4953000"/>
            <a:ext cx="457200" cy="228599"/>
          </a:xfrm>
          <a:prstGeom prst="straightConnector1">
            <a:avLst/>
          </a:prstGeom>
          <a:ln w="57150">
            <a:solidFill>
              <a:srgbClr val="000000"/>
            </a:solidFill>
            <a:headEnd type="none" w="med" len="med"/>
            <a:tailEnd type="arrow"/>
          </a:ln>
        </p:spPr>
        <p:style>
          <a:lnRef idx="2">
            <a:schemeClr val="accent4"/>
          </a:lnRef>
          <a:fillRef idx="0">
            <a:schemeClr val="accent4"/>
          </a:fillRef>
          <a:effectRef idx="1">
            <a:schemeClr val="accent4"/>
          </a:effectRef>
          <a:fontRef idx="minor">
            <a:schemeClr val="tx1"/>
          </a:fontRef>
        </p:style>
      </p:cxnSp>
      <p:sp>
        <p:nvSpPr>
          <p:cNvPr id="58" name="Rounded Rectangle 57"/>
          <p:cNvSpPr/>
          <p:nvPr/>
        </p:nvSpPr>
        <p:spPr>
          <a:xfrm>
            <a:off x="66675" y="3747686"/>
            <a:ext cx="847725" cy="5334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1000" b="1" dirty="0" smtClean="0">
                <a:solidFill>
                  <a:schemeClr val="tx1"/>
                </a:solidFill>
              </a:rPr>
              <a:t>Custom </a:t>
            </a:r>
          </a:p>
          <a:p>
            <a:pPr algn="ctr"/>
            <a:r>
              <a:rPr lang="en-US" sz="1000" b="1" dirty="0" smtClean="0">
                <a:solidFill>
                  <a:schemeClr val="tx1"/>
                </a:solidFill>
              </a:rPr>
              <a:t>front-end</a:t>
            </a:r>
            <a:endParaRPr lang="en-US" sz="1000" b="1" dirty="0">
              <a:solidFill>
                <a:schemeClr val="tx1"/>
              </a:solidFill>
            </a:endParaRPr>
          </a:p>
        </p:txBody>
      </p:sp>
      <p:grpSp>
        <p:nvGrpSpPr>
          <p:cNvPr id="41" name="Group 70"/>
          <p:cNvGrpSpPr/>
          <p:nvPr/>
        </p:nvGrpSpPr>
        <p:grpSpPr>
          <a:xfrm>
            <a:off x="5867400" y="5791200"/>
            <a:ext cx="3276600" cy="990600"/>
            <a:chOff x="6115048" y="76200"/>
            <a:chExt cx="3028952" cy="1083182"/>
          </a:xfrm>
        </p:grpSpPr>
        <p:sp>
          <p:nvSpPr>
            <p:cNvPr id="4" name="Rectangle 3"/>
            <p:cNvSpPr/>
            <p:nvPr/>
          </p:nvSpPr>
          <p:spPr>
            <a:xfrm>
              <a:off x="6115048" y="76200"/>
              <a:ext cx="2957482" cy="1083182"/>
            </a:xfrm>
            <a:prstGeom prst="rect">
              <a:avLst/>
            </a:prstGeom>
            <a:solidFill>
              <a:schemeClr val="tx2"/>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nb-NO"/>
            </a:p>
          </p:txBody>
        </p:sp>
        <p:sp>
          <p:nvSpPr>
            <p:cNvPr id="54" name="Rectangle 53"/>
            <p:cNvSpPr/>
            <p:nvPr/>
          </p:nvSpPr>
          <p:spPr bwMode="auto">
            <a:xfrm>
              <a:off x="6200774" y="211392"/>
              <a:ext cx="523875" cy="161925"/>
            </a:xfrm>
            <a:prstGeom prst="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defTabSz="1279525" rtl="0" eaLnBrk="1" fontAlgn="base" latinLnBrk="0" hangingPunct="1">
                <a:lnSpc>
                  <a:spcPct val="100000"/>
                </a:lnSpc>
                <a:spcBef>
                  <a:spcPct val="0"/>
                </a:spcBef>
                <a:spcAft>
                  <a:spcPct val="0"/>
                </a:spcAft>
                <a:buClrTx/>
                <a:buSzTx/>
                <a:tabLst/>
              </a:pPr>
              <a:endParaRPr kumimoji="0" lang="nb-NO" sz="1000" i="0" u="none" strike="noStrike" cap="none" normalizeH="0" baseline="0" dirty="0" smtClean="0">
                <a:ln>
                  <a:noFill/>
                </a:ln>
                <a:solidFill>
                  <a:schemeClr val="bg2"/>
                </a:solidFill>
                <a:effectLst/>
                <a:latin typeface="Arial" charset="0"/>
                <a:cs typeface="Arial" charset="0"/>
              </a:endParaRPr>
            </a:p>
          </p:txBody>
        </p:sp>
        <p:sp>
          <p:nvSpPr>
            <p:cNvPr id="55" name="Rectangle 54"/>
            <p:cNvSpPr/>
            <p:nvPr/>
          </p:nvSpPr>
          <p:spPr bwMode="auto">
            <a:xfrm>
              <a:off x="6200774" y="501910"/>
              <a:ext cx="533400" cy="166683"/>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endParaRPr kumimoji="0" lang="nb-NO" sz="1100" b="1" i="0" u="none" strike="noStrike" cap="none" normalizeH="0" baseline="0" dirty="0" smtClean="0">
                <a:ln>
                  <a:noFill/>
                </a:ln>
                <a:solidFill>
                  <a:schemeClr val="bg1"/>
                </a:solidFill>
                <a:effectLst/>
                <a:latin typeface="Arial" charset="0"/>
                <a:cs typeface="Arial" charset="0"/>
              </a:endParaRPr>
            </a:p>
          </p:txBody>
        </p:sp>
        <p:sp>
          <p:nvSpPr>
            <p:cNvPr id="56" name="TextBox 55"/>
            <p:cNvSpPr txBox="1"/>
            <p:nvPr/>
          </p:nvSpPr>
          <p:spPr>
            <a:xfrm>
              <a:off x="6734174" y="468568"/>
              <a:ext cx="2409826" cy="269233"/>
            </a:xfrm>
            <a:prstGeom prst="rect">
              <a:avLst/>
            </a:prstGeom>
            <a:noFill/>
          </p:spPr>
          <p:txBody>
            <a:bodyPr wrap="square" rtlCol="0">
              <a:spAutoFit/>
            </a:bodyPr>
            <a:lstStyle/>
            <a:p>
              <a:r>
                <a:rPr lang="nb-NO" sz="1000" dirty="0" smtClean="0">
                  <a:solidFill>
                    <a:schemeClr val="bg1"/>
                  </a:solidFill>
                  <a:latin typeface="Segoe" pitchFamily="34" charset="0"/>
                </a:rPr>
                <a:t>FAST Search for SharePoint</a:t>
              </a:r>
            </a:p>
          </p:txBody>
        </p:sp>
        <p:sp>
          <p:nvSpPr>
            <p:cNvPr id="57" name="TextBox 56"/>
            <p:cNvSpPr txBox="1"/>
            <p:nvPr/>
          </p:nvSpPr>
          <p:spPr>
            <a:xfrm>
              <a:off x="6743698" y="163768"/>
              <a:ext cx="2227150" cy="269233"/>
            </a:xfrm>
            <a:prstGeom prst="rect">
              <a:avLst/>
            </a:prstGeom>
            <a:noFill/>
          </p:spPr>
          <p:txBody>
            <a:bodyPr wrap="square" rtlCol="0">
              <a:spAutoFit/>
            </a:bodyPr>
            <a:lstStyle/>
            <a:p>
              <a:r>
                <a:rPr lang="nb-NO" sz="1000" dirty="0" smtClean="0">
                  <a:solidFill>
                    <a:schemeClr val="bg1"/>
                  </a:solidFill>
                  <a:latin typeface="Segoe" pitchFamily="34" charset="0"/>
                </a:rPr>
                <a:t>SharePoint Server 2010</a:t>
              </a:r>
            </a:p>
          </p:txBody>
        </p:sp>
        <p:sp>
          <p:nvSpPr>
            <p:cNvPr id="59" name="TextBox 58"/>
            <p:cNvSpPr txBox="1"/>
            <p:nvPr/>
          </p:nvSpPr>
          <p:spPr>
            <a:xfrm>
              <a:off x="6786578" y="818478"/>
              <a:ext cx="2266950" cy="269233"/>
            </a:xfrm>
            <a:prstGeom prst="rect">
              <a:avLst/>
            </a:prstGeom>
            <a:noFill/>
          </p:spPr>
          <p:txBody>
            <a:bodyPr wrap="square" rtlCol="0">
              <a:spAutoFit/>
            </a:bodyPr>
            <a:lstStyle/>
            <a:p>
              <a:r>
                <a:rPr lang="nb-NO" sz="1000" dirty="0" smtClean="0">
                  <a:solidFill>
                    <a:schemeClr val="bg1"/>
                  </a:solidFill>
                  <a:latin typeface="Segoe" pitchFamily="34" charset="0"/>
                </a:rPr>
                <a:t>Other</a:t>
              </a:r>
            </a:p>
          </p:txBody>
        </p:sp>
        <p:sp>
          <p:nvSpPr>
            <p:cNvPr id="60" name="Rectangle 59"/>
            <p:cNvSpPr/>
            <p:nvPr/>
          </p:nvSpPr>
          <p:spPr bwMode="auto">
            <a:xfrm>
              <a:off x="6228816" y="837189"/>
              <a:ext cx="509840" cy="155549"/>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1279525" rtl="0" eaLnBrk="1" fontAlgn="base" latinLnBrk="0" hangingPunct="1">
                <a:lnSpc>
                  <a:spcPct val="100000"/>
                </a:lnSpc>
                <a:spcBef>
                  <a:spcPct val="0"/>
                </a:spcBef>
                <a:spcAft>
                  <a:spcPct val="0"/>
                </a:spcAft>
                <a:buClrTx/>
                <a:buSzTx/>
                <a:buFontTx/>
                <a:buNone/>
                <a:tabLst/>
              </a:pPr>
              <a:endParaRPr kumimoji="0" lang="nb-NO" sz="1100" b="1" i="0" u="none" strike="noStrike" cap="none" normalizeH="0" baseline="0" dirty="0" smtClean="0">
                <a:ln>
                  <a:noFill/>
                </a:ln>
                <a:solidFill>
                  <a:schemeClr val="bg1"/>
                </a:solidFill>
                <a:effectLst/>
                <a:latin typeface="Arial" charset="0"/>
                <a:cs typeface="Arial" charset="0"/>
              </a:endParaRPr>
            </a:p>
          </p:txBody>
        </p:sp>
      </p:grpSp>
      <p:grpSp>
        <p:nvGrpSpPr>
          <p:cNvPr id="42" name="Group 27"/>
          <p:cNvGrpSpPr/>
          <p:nvPr/>
        </p:nvGrpSpPr>
        <p:grpSpPr>
          <a:xfrm>
            <a:off x="6927494" y="5281741"/>
            <a:ext cx="625338" cy="416358"/>
            <a:chOff x="5791200" y="1600200"/>
            <a:chExt cx="1447800" cy="1066800"/>
          </a:xfrm>
        </p:grpSpPr>
        <p:sp>
          <p:nvSpPr>
            <p:cNvPr id="62" name="Rectangle 61"/>
            <p:cNvSpPr/>
            <p:nvPr/>
          </p:nvSpPr>
          <p:spPr>
            <a:xfrm>
              <a:off x="5791200" y="1600200"/>
              <a:ext cx="1447800" cy="1066800"/>
            </a:xfrm>
            <a:prstGeom prst="rect">
              <a:avLst/>
            </a:prstGeom>
          </p:spPr>
          <p:style>
            <a:lnRef idx="2">
              <a:schemeClr val="accent6"/>
            </a:lnRef>
            <a:fillRef idx="1">
              <a:schemeClr val="lt1"/>
            </a:fillRef>
            <a:effectRef idx="0">
              <a:schemeClr val="accent6"/>
            </a:effectRef>
            <a:fontRef idx="minor">
              <a:schemeClr val="dk1"/>
            </a:fontRef>
          </p:style>
          <p:txBody>
            <a:bodyPr rtlCol="0" anchor="b"/>
            <a:lstStyle/>
            <a:p>
              <a:pPr algn="ctr"/>
              <a:endParaRPr lang="en-US" sz="900" dirty="0">
                <a:solidFill>
                  <a:schemeClr val="tx1"/>
                </a:solidFill>
              </a:endParaRPr>
            </a:p>
          </p:txBody>
        </p:sp>
        <p:sp>
          <p:nvSpPr>
            <p:cNvPr id="63" name="Rectangle 62"/>
            <p:cNvSpPr/>
            <p:nvPr/>
          </p:nvSpPr>
          <p:spPr>
            <a:xfrm>
              <a:off x="6172200" y="1981200"/>
              <a:ext cx="685800" cy="609600"/>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n w="3175">
                  <a:solidFill>
                    <a:schemeClr val="tx1"/>
                  </a:solidFill>
                </a:ln>
                <a:solidFill>
                  <a:schemeClr val="tx1"/>
                </a:solidFill>
              </a:endParaRPr>
            </a:p>
          </p:txBody>
        </p:sp>
        <p:sp>
          <p:nvSpPr>
            <p:cNvPr id="64" name="Rectangle 63"/>
            <p:cNvSpPr/>
            <p:nvPr/>
          </p:nvSpPr>
          <p:spPr>
            <a:xfrm>
              <a:off x="6934200" y="1981200"/>
              <a:ext cx="228600" cy="228600"/>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n w="3175">
                  <a:solidFill>
                    <a:schemeClr val="tx1"/>
                  </a:solidFill>
                </a:ln>
                <a:solidFill>
                  <a:schemeClr val="tx1"/>
                </a:solidFill>
              </a:endParaRPr>
            </a:p>
          </p:txBody>
        </p:sp>
        <p:sp>
          <p:nvSpPr>
            <p:cNvPr id="65" name="Rectangle 64"/>
            <p:cNvSpPr/>
            <p:nvPr/>
          </p:nvSpPr>
          <p:spPr>
            <a:xfrm>
              <a:off x="6934200" y="2286000"/>
              <a:ext cx="228600" cy="228600"/>
            </a:xfrm>
            <a:prstGeom prst="rect">
              <a:avLst/>
            </a:prstGeom>
            <a:noFill/>
            <a:ln w="9525"/>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a:ln w="3175">
                  <a:solidFill>
                    <a:schemeClr val="tx1"/>
                  </a:solidFill>
                </a:ln>
                <a:solidFill>
                  <a:schemeClr val="tx1"/>
                </a:solidFill>
              </a:endParaRPr>
            </a:p>
          </p:txBody>
        </p:sp>
      </p:grpSp>
      <p:sp>
        <p:nvSpPr>
          <p:cNvPr id="66" name="TextBox 65"/>
          <p:cNvSpPr txBox="1"/>
          <p:nvPr/>
        </p:nvSpPr>
        <p:spPr>
          <a:xfrm>
            <a:off x="7351775" y="5354893"/>
            <a:ext cx="227948" cy="253916"/>
          </a:xfrm>
          <a:prstGeom prst="rect">
            <a:avLst/>
          </a:prstGeom>
          <a:noFill/>
        </p:spPr>
        <p:txBody>
          <a:bodyPr wrap="none" rtlCol="0">
            <a:spAutoFit/>
          </a:bodyPr>
          <a:lstStyle/>
          <a:p>
            <a:r>
              <a:rPr lang="nb-NO" sz="1050" b="1" dirty="0" smtClean="0">
                <a:latin typeface="Segoe" pitchFamily="34" charset="0"/>
              </a:rPr>
              <a:t>!</a:t>
            </a:r>
            <a:endParaRPr lang="nb-NO" sz="1050" b="1" dirty="0" err="1" smtClean="0">
              <a:latin typeface="Segoe" pitchFamily="34" charset="0"/>
            </a:endParaRPr>
          </a:p>
        </p:txBody>
      </p:sp>
      <p:sp>
        <p:nvSpPr>
          <p:cNvPr id="67" name="TextBox 66"/>
          <p:cNvSpPr txBox="1"/>
          <p:nvPr/>
        </p:nvSpPr>
        <p:spPr>
          <a:xfrm>
            <a:off x="7357871" y="5470717"/>
            <a:ext cx="227948" cy="253916"/>
          </a:xfrm>
          <a:prstGeom prst="rect">
            <a:avLst/>
          </a:prstGeom>
          <a:noFill/>
        </p:spPr>
        <p:txBody>
          <a:bodyPr wrap="none" rtlCol="0">
            <a:spAutoFit/>
          </a:bodyPr>
          <a:lstStyle/>
          <a:p>
            <a:r>
              <a:rPr lang="nb-NO" sz="1050" b="1" dirty="0" smtClean="0">
                <a:latin typeface="Segoe" pitchFamily="34" charset="0"/>
              </a:rPr>
              <a:t>!</a:t>
            </a:r>
            <a:endParaRPr lang="nb-NO" sz="1050" b="1" dirty="0" err="1" smtClean="0">
              <a:latin typeface="Segoe" pitchFamily="34" charset="0"/>
            </a:endParaRPr>
          </a:p>
        </p:txBody>
      </p:sp>
      <p:sp>
        <p:nvSpPr>
          <p:cNvPr id="68" name="Freeform 67"/>
          <p:cNvSpPr/>
          <p:nvPr/>
        </p:nvSpPr>
        <p:spPr bwMode="auto">
          <a:xfrm>
            <a:off x="7139635" y="5501197"/>
            <a:ext cx="228124" cy="80467"/>
          </a:xfrm>
          <a:custGeom>
            <a:avLst/>
            <a:gdLst>
              <a:gd name="connsiteX0" fmla="*/ 0 w 228124"/>
              <a:gd name="connsiteY0" fmla="*/ 80467 h 80467"/>
              <a:gd name="connsiteX1" fmla="*/ 7315 w 228124"/>
              <a:gd name="connsiteY1" fmla="*/ 43891 h 80467"/>
              <a:gd name="connsiteX2" fmla="*/ 29261 w 228124"/>
              <a:gd name="connsiteY2" fmla="*/ 7315 h 80467"/>
              <a:gd name="connsiteX3" fmla="*/ 51207 w 228124"/>
              <a:gd name="connsiteY3" fmla="*/ 0 h 80467"/>
              <a:gd name="connsiteX4" fmla="*/ 65837 w 228124"/>
              <a:gd name="connsiteY4" fmla="*/ 43891 h 80467"/>
              <a:gd name="connsiteX5" fmla="*/ 117043 w 228124"/>
              <a:gd name="connsiteY5" fmla="*/ 73152 h 80467"/>
              <a:gd name="connsiteX6" fmla="*/ 131674 w 228124"/>
              <a:gd name="connsiteY6" fmla="*/ 58522 h 80467"/>
              <a:gd name="connsiteX7" fmla="*/ 138989 w 228124"/>
              <a:gd name="connsiteY7" fmla="*/ 36576 h 80467"/>
              <a:gd name="connsiteX8" fmla="*/ 160935 w 228124"/>
              <a:gd name="connsiteY8" fmla="*/ 21946 h 80467"/>
              <a:gd name="connsiteX9" fmla="*/ 190195 w 228124"/>
              <a:gd name="connsiteY9" fmla="*/ 29261 h 80467"/>
              <a:gd name="connsiteX10" fmla="*/ 226771 w 228124"/>
              <a:gd name="connsiteY10" fmla="*/ 7315 h 80467"/>
              <a:gd name="connsiteX11" fmla="*/ 226771 w 228124"/>
              <a:gd name="connsiteY11" fmla="*/ 0 h 80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124" h="80467">
                <a:moveTo>
                  <a:pt x="0" y="80467"/>
                </a:moveTo>
                <a:cubicBezTo>
                  <a:pt x="2438" y="68275"/>
                  <a:pt x="4299" y="55953"/>
                  <a:pt x="7315" y="43891"/>
                </a:cubicBezTo>
                <a:cubicBezTo>
                  <a:pt x="11376" y="27647"/>
                  <a:pt x="14041" y="16447"/>
                  <a:pt x="29261" y="7315"/>
                </a:cubicBezTo>
                <a:cubicBezTo>
                  <a:pt x="35873" y="3348"/>
                  <a:pt x="43892" y="2438"/>
                  <a:pt x="51207" y="0"/>
                </a:cubicBezTo>
                <a:cubicBezTo>
                  <a:pt x="56084" y="14630"/>
                  <a:pt x="57664" y="30813"/>
                  <a:pt x="65837" y="43891"/>
                </a:cubicBezTo>
                <a:cubicBezTo>
                  <a:pt x="70537" y="51411"/>
                  <a:pt x="112562" y="70911"/>
                  <a:pt x="117043" y="73152"/>
                </a:cubicBezTo>
                <a:cubicBezTo>
                  <a:pt x="121920" y="68275"/>
                  <a:pt x="128126" y="64436"/>
                  <a:pt x="131674" y="58522"/>
                </a:cubicBezTo>
                <a:cubicBezTo>
                  <a:pt x="135641" y="51910"/>
                  <a:pt x="134172" y="42597"/>
                  <a:pt x="138989" y="36576"/>
                </a:cubicBezTo>
                <a:cubicBezTo>
                  <a:pt x="144481" y="29711"/>
                  <a:pt x="153620" y="26823"/>
                  <a:pt x="160935" y="21946"/>
                </a:cubicBezTo>
                <a:cubicBezTo>
                  <a:pt x="170688" y="24384"/>
                  <a:pt x="180141" y="29261"/>
                  <a:pt x="190195" y="29261"/>
                </a:cubicBezTo>
                <a:cubicBezTo>
                  <a:pt x="204870" y="29261"/>
                  <a:pt x="219044" y="18905"/>
                  <a:pt x="226771" y="7315"/>
                </a:cubicBezTo>
                <a:cubicBezTo>
                  <a:pt x="228124" y="5286"/>
                  <a:pt x="226771" y="2438"/>
                  <a:pt x="226771" y="0"/>
                </a:cubicBezTo>
              </a:path>
            </a:pathLst>
          </a:custGeom>
          <a:noFill/>
          <a:ln w="12700" cap="flat" cmpd="sng" algn="ctr">
            <a:solidFill>
              <a:schemeClr val="accent1">
                <a:lumMod val="75000"/>
              </a:schemeClr>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nb-NO" sz="2900" b="0" i="0" u="none" strike="noStrike" cap="none" normalizeH="0" baseline="0" smtClean="0">
              <a:effectLst/>
              <a:latin typeface="Segoe Semibold" pitchFamily="34" charset="0"/>
            </a:endParaRPr>
          </a:p>
        </p:txBody>
      </p:sp>
      <p:sp>
        <p:nvSpPr>
          <p:cNvPr id="69" name="Rounded Rectangle 68"/>
          <p:cNvSpPr/>
          <p:nvPr/>
        </p:nvSpPr>
        <p:spPr>
          <a:xfrm>
            <a:off x="1600201" y="5238768"/>
            <a:ext cx="1362448" cy="533400"/>
          </a:xfrm>
          <a:prstGeom prst="roundRect">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91440" tIns="45720" rIns="91440" bIns="45720" numCol="1" rtlCol="0" anchor="ctr" anchorCtr="0" compatLnSpc="1">
            <a:prstTxWarp prst="textNoShape">
              <a:avLst/>
            </a:prstTxWarp>
          </a:bodyPr>
          <a:lstStyle/>
          <a:p>
            <a:pPr algn="ctr" defTabSz="1279525"/>
            <a:r>
              <a:rPr lang="en-US" sz="1000" b="1" dirty="0" smtClean="0">
                <a:solidFill>
                  <a:schemeClr val="tx1"/>
                </a:solidFill>
                <a:cs typeface="Arial" charset="0"/>
              </a:rPr>
              <a:t>People Search</a:t>
            </a:r>
            <a:endParaRPr lang="en-US" sz="1000" b="1" dirty="0">
              <a:solidFill>
                <a:schemeClr val="tx1"/>
              </a:solidFill>
              <a:cs typeface="Arial" charset="0"/>
            </a:endParaRPr>
          </a:p>
        </p:txBody>
      </p:sp>
      <p:cxnSp>
        <p:nvCxnSpPr>
          <p:cNvPr id="70" name="Straight Arrow Connector 69"/>
          <p:cNvCxnSpPr/>
          <p:nvPr/>
        </p:nvCxnSpPr>
        <p:spPr bwMode="auto">
          <a:xfrm rot="16200000" flipH="1">
            <a:off x="2175779" y="4834621"/>
            <a:ext cx="342977" cy="427335"/>
          </a:xfrm>
          <a:prstGeom prst="straightConnector1">
            <a:avLst/>
          </a:prstGeom>
          <a:ln w="57150">
            <a:solidFill>
              <a:srgbClr val="000000"/>
            </a:solidFill>
            <a:headEnd type="none" w="med" len="med"/>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xmlns="" val="226267942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457200" y="5257800"/>
            <a:ext cx="10744200" cy="1883734"/>
          </a:xfrm>
          <a:prstGeom prst="rect">
            <a:avLst/>
          </a:prstGeom>
          <a:ln>
            <a:headEnd type="none" w="sm" len="sm"/>
            <a:tailEnd type="none" w="sm" len="sm"/>
          </a:ln>
        </p:spPr>
        <p:style>
          <a:lnRef idx="2">
            <a:schemeClr val="dk1">
              <a:shade val="50000"/>
            </a:schemeClr>
          </a:lnRef>
          <a:fillRef idx="1">
            <a:schemeClr val="dk1"/>
          </a:fillRef>
          <a:effectRef idx="0">
            <a:schemeClr val="dk1"/>
          </a:effectRef>
          <a:fontRef idx="minor">
            <a:schemeClr val="lt1"/>
          </a:fontRef>
        </p:style>
        <p:txBody>
          <a:bodyPr vert="horz" wrap="square" lIns="380985" tIns="380985" rIns="380985" bIns="380985" numCol="1" rtlCol="0" anchor="ctr" anchorCtr="0" compatLnSpc="1">
            <a:prstTxWarp prst="textNoShape">
              <a:avLst/>
            </a:prstTxWarp>
          </a:bodyPr>
          <a:lstStyle/>
          <a:p>
            <a:pPr algn="ctr" defTabSz="914099" eaLnBrk="0" hangingPunct="0">
              <a:lnSpc>
                <a:spcPct val="85000"/>
              </a:lnSpc>
              <a:spcBef>
                <a:spcPct val="20000"/>
              </a:spcBef>
            </a:pPr>
            <a:endParaRPr lang="en-US" sz="2000" dirty="0" smtClean="0">
              <a:solidFill>
                <a:prstClr val="white"/>
              </a:solidFill>
            </a:endParaRPr>
          </a:p>
        </p:txBody>
      </p:sp>
      <p:sp>
        <p:nvSpPr>
          <p:cNvPr id="5" name="Title 4"/>
          <p:cNvSpPr>
            <a:spLocks noGrp="1"/>
          </p:cNvSpPr>
          <p:nvPr>
            <p:ph type="title"/>
          </p:nvPr>
        </p:nvSpPr>
        <p:spPr/>
        <p:txBody>
          <a:bodyPr/>
          <a:lstStyle/>
          <a:p>
            <a:r>
              <a:rPr lang="en-US" dirty="0" smtClean="0"/>
              <a:t>FAST Search for SharePoint User Interface</a:t>
            </a:r>
            <a:endParaRPr lang="en-US" dirty="0"/>
          </a:p>
        </p:txBody>
      </p:sp>
      <p:sp>
        <p:nvSpPr>
          <p:cNvPr id="6" name="Text Placeholder 5"/>
          <p:cNvSpPr>
            <a:spLocks noGrp="1"/>
          </p:cNvSpPr>
          <p:nvPr>
            <p:ph type="body" sz="quarter" idx="10"/>
          </p:nvPr>
        </p:nvSpPr>
        <p:spPr>
          <a:xfrm>
            <a:off x="382588" y="739558"/>
            <a:ext cx="8385048" cy="332399"/>
          </a:xfrm>
        </p:spPr>
        <p:txBody>
          <a:bodyPr/>
          <a:lstStyle/>
          <a:p>
            <a:r>
              <a:rPr lang="en-US" dirty="0"/>
              <a:t>Visual and conversational interaction with precise </a:t>
            </a:r>
            <a:r>
              <a:rPr lang="en-US" dirty="0" smtClean="0"/>
              <a:t>control</a:t>
            </a:r>
            <a:endParaRPr lang="en-US" dirty="0"/>
          </a:p>
        </p:txBody>
      </p:sp>
      <p:sp>
        <p:nvSpPr>
          <p:cNvPr id="7" name="Rectangle 6"/>
          <p:cNvSpPr/>
          <p:nvPr/>
        </p:nvSpPr>
        <p:spPr>
          <a:xfrm>
            <a:off x="0" y="5645266"/>
            <a:ext cx="4572000" cy="1077218"/>
          </a:xfrm>
          <a:prstGeom prst="rect">
            <a:avLst/>
          </a:prstGeom>
        </p:spPr>
        <p:txBody>
          <a:bodyPr>
            <a:spAutoFit/>
          </a:bodyPr>
          <a:lstStyle/>
          <a:p>
            <a:r>
              <a:rPr lang="en-US" sz="1600" b="1" dirty="0">
                <a:solidFill>
                  <a:prstClr val="white"/>
                </a:solidFill>
              </a:rPr>
              <a:t>Built on SharePoint Search Center</a:t>
            </a:r>
          </a:p>
          <a:p>
            <a:r>
              <a:rPr lang="en-US" sz="1600" i="1" dirty="0">
                <a:solidFill>
                  <a:prstClr val="white"/>
                </a:solidFill>
              </a:rPr>
              <a:t>Leverages all of innovations in SharePoint</a:t>
            </a:r>
          </a:p>
          <a:p>
            <a:r>
              <a:rPr lang="en-US" sz="1600" i="1" dirty="0">
                <a:solidFill>
                  <a:prstClr val="white"/>
                </a:solidFill>
              </a:rPr>
              <a:t>Open Web Parts, Federation, query suggestions, related queries, Did you mean?</a:t>
            </a:r>
          </a:p>
        </p:txBody>
      </p:sp>
      <p:sp>
        <p:nvSpPr>
          <p:cNvPr id="2" name="Rectangle 1"/>
          <p:cNvSpPr/>
          <p:nvPr/>
        </p:nvSpPr>
        <p:spPr>
          <a:xfrm>
            <a:off x="4495800" y="5645266"/>
            <a:ext cx="4724400" cy="1077218"/>
          </a:xfrm>
          <a:prstGeom prst="rect">
            <a:avLst/>
          </a:prstGeom>
        </p:spPr>
        <p:txBody>
          <a:bodyPr wrap="square">
            <a:spAutoFit/>
          </a:bodyPr>
          <a:lstStyle/>
          <a:p>
            <a:r>
              <a:rPr lang="en-US" sz="1600" b="1" dirty="0">
                <a:solidFill>
                  <a:prstClr val="white"/>
                </a:solidFill>
              </a:rPr>
              <a:t>Visual results connects users with content</a:t>
            </a:r>
          </a:p>
          <a:p>
            <a:r>
              <a:rPr lang="en-US" sz="1600" i="1" dirty="0">
                <a:solidFill>
                  <a:prstClr val="white"/>
                </a:solidFill>
              </a:rPr>
              <a:t>Thumbnails  for Word and PowerPoint</a:t>
            </a:r>
          </a:p>
          <a:p>
            <a:r>
              <a:rPr lang="en-US" sz="1600" i="1" dirty="0">
                <a:solidFill>
                  <a:prstClr val="white"/>
                </a:solidFill>
              </a:rPr>
              <a:t>Visual Best Bets highlight premium content </a:t>
            </a:r>
          </a:p>
          <a:p>
            <a:r>
              <a:rPr lang="en-US" sz="1600" i="1" dirty="0">
                <a:solidFill>
                  <a:prstClr val="white"/>
                </a:solidFill>
              </a:rPr>
              <a:t>Preview in browser without leaving the results</a:t>
            </a:r>
          </a:p>
        </p:txBody>
      </p:sp>
      <p:pic>
        <p:nvPicPr>
          <p:cNvPr id="2052" name="Picture 4"/>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b="15538"/>
          <a:stretch/>
        </p:blipFill>
        <p:spPr bwMode="auto">
          <a:xfrm>
            <a:off x="969334" y="1066800"/>
            <a:ext cx="7201319" cy="4440866"/>
          </a:xfrm>
          <a:prstGeom prst="rect">
            <a:avLst/>
          </a:prstGeom>
          <a:noFill/>
          <a:ln>
            <a:noFill/>
          </a:ln>
          <a:effectLst>
            <a:outerShdw blurRad="76200" dir="18900000" sy="23000" kx="-1200000" algn="bl" rotWithShape="0">
              <a:prstClr val="black">
                <a:alpha val="20000"/>
              </a:prstClr>
            </a:outerShdw>
            <a:reflection blurRad="6350" stA="50000" endA="300" endPos="38500" dist="508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11" name="Group 10"/>
          <p:cNvGrpSpPr/>
          <p:nvPr/>
        </p:nvGrpSpPr>
        <p:grpSpPr>
          <a:xfrm>
            <a:off x="144479" y="1722998"/>
            <a:ext cx="1815455" cy="3784668"/>
            <a:chOff x="144479" y="1722998"/>
            <a:chExt cx="1815455" cy="3784668"/>
          </a:xfrm>
        </p:grpSpPr>
        <p:sp>
          <p:nvSpPr>
            <p:cNvPr id="3" name="Rectangle 2"/>
            <p:cNvSpPr/>
            <p:nvPr/>
          </p:nvSpPr>
          <p:spPr bwMode="auto">
            <a:xfrm>
              <a:off x="969334" y="2154866"/>
              <a:ext cx="990600" cy="3352800"/>
            </a:xfrm>
            <a:prstGeom prst="rect">
              <a:avLst/>
            </a:prstGeom>
            <a:noFill/>
            <a:ln>
              <a:headEnd type="none" w="sm" len="sm"/>
              <a:tailEnd type="none" w="sm" len="sm"/>
            </a:ln>
            <a:effectLst>
              <a:outerShdw blurRad="50800" dist="38100" dir="18900000" algn="bl" rotWithShape="0">
                <a:prstClr val="black">
                  <a:alpha val="40000"/>
                </a:prstClr>
              </a:outerShdw>
            </a:effectLst>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vert="horz" wrap="square" lIns="380985" tIns="380985" rIns="380985" bIns="380985" numCol="1" rtlCol="0" anchor="ctr" anchorCtr="0" compatLnSpc="1">
              <a:prstTxWarp prst="textNoShape">
                <a:avLst/>
              </a:prstTxWarp>
            </a:bodyPr>
            <a:lstStyle/>
            <a:p>
              <a:pPr algn="ctr" defTabSz="914099" eaLnBrk="0" hangingPunct="0">
                <a:lnSpc>
                  <a:spcPct val="85000"/>
                </a:lnSpc>
                <a:spcBef>
                  <a:spcPct val="20000"/>
                </a:spcBef>
              </a:pPr>
              <a:endParaRPr lang="en-US" sz="2300" dirty="0" smtClean="0">
                <a:solidFill>
                  <a:prstClr val="white"/>
                </a:solidFill>
              </a:endParaRPr>
            </a:p>
          </p:txBody>
        </p:sp>
        <p:cxnSp>
          <p:nvCxnSpPr>
            <p:cNvPr id="8" name="Straight Arrow Connector 7"/>
            <p:cNvCxnSpPr/>
            <p:nvPr/>
          </p:nvCxnSpPr>
          <p:spPr bwMode="auto">
            <a:xfrm>
              <a:off x="656117" y="1981200"/>
              <a:ext cx="313217" cy="386540"/>
            </a:xfrm>
            <a:prstGeom prst="straightConnector1">
              <a:avLst/>
            </a:prstGeom>
            <a:ln>
              <a:headEnd type="none" w="med" len="med"/>
              <a:tailEnd type="triangle" w="med" len="med"/>
            </a:ln>
            <a:scene3d>
              <a:camera prst="orthographicFront"/>
              <a:lightRig rig="threePt" dir="t"/>
            </a:scene3d>
            <a:sp3d>
              <a:bevelT/>
            </a:sp3d>
          </p:spPr>
          <p:style>
            <a:lnRef idx="2">
              <a:schemeClr val="accent6"/>
            </a:lnRef>
            <a:fillRef idx="0">
              <a:schemeClr val="accent6"/>
            </a:fillRef>
            <a:effectRef idx="1">
              <a:schemeClr val="accent6"/>
            </a:effectRef>
            <a:fontRef idx="minor">
              <a:schemeClr val="tx1"/>
            </a:fontRef>
          </p:style>
        </p:cxnSp>
        <p:sp>
          <p:nvSpPr>
            <p:cNvPr id="12" name="Rectangle 11"/>
            <p:cNvSpPr/>
            <p:nvPr/>
          </p:nvSpPr>
          <p:spPr bwMode="auto">
            <a:xfrm>
              <a:off x="144479" y="1722998"/>
              <a:ext cx="1455722" cy="258202"/>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none" lIns="380985" tIns="380985" rIns="380985" bIns="380985" numCol="1" rtlCol="0" anchor="ctr" anchorCtr="0" compatLnSpc="1">
              <a:prstTxWarp prst="textNoShape">
                <a:avLst/>
              </a:prstTxWarp>
            </a:bodyPr>
            <a:lstStyle/>
            <a:p>
              <a:pPr algn="ctr" defTabSz="914099" eaLnBrk="0" hangingPunct="0">
                <a:lnSpc>
                  <a:spcPct val="85000"/>
                </a:lnSpc>
                <a:spcBef>
                  <a:spcPct val="20000"/>
                </a:spcBef>
              </a:pPr>
              <a:r>
                <a:rPr lang="en-US" sz="1200" dirty="0" smtClean="0">
                  <a:solidFill>
                    <a:prstClr val="white"/>
                  </a:solidFill>
                </a:rPr>
                <a:t>Deep Federation</a:t>
              </a:r>
            </a:p>
          </p:txBody>
        </p:sp>
      </p:grpSp>
      <p:grpSp>
        <p:nvGrpSpPr>
          <p:cNvPr id="14" name="Group 13"/>
          <p:cNvGrpSpPr/>
          <p:nvPr/>
        </p:nvGrpSpPr>
        <p:grpSpPr>
          <a:xfrm>
            <a:off x="2343150" y="2109538"/>
            <a:ext cx="1931972" cy="1848377"/>
            <a:chOff x="-553698" y="2613336"/>
            <a:chExt cx="1931972" cy="1848377"/>
          </a:xfrm>
        </p:grpSpPr>
        <p:sp>
          <p:nvSpPr>
            <p:cNvPr id="15" name="Rectangle 14"/>
            <p:cNvSpPr/>
            <p:nvPr/>
          </p:nvSpPr>
          <p:spPr bwMode="auto">
            <a:xfrm>
              <a:off x="-553698" y="3064781"/>
              <a:ext cx="704850" cy="1396932"/>
            </a:xfrm>
            <a:prstGeom prst="rect">
              <a:avLst/>
            </a:prstGeom>
            <a:noFill/>
            <a:ln>
              <a:headEnd type="none" w="sm" len="sm"/>
              <a:tailEnd type="none" w="sm" len="sm"/>
            </a:ln>
            <a:effectLst>
              <a:outerShdw blurRad="50800" dist="38100" dir="18900000" algn="bl" rotWithShape="0">
                <a:prstClr val="black">
                  <a:alpha val="40000"/>
                </a:prstClr>
              </a:outerShdw>
            </a:effectLst>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vert="horz" wrap="square" lIns="380985" tIns="380985" rIns="380985" bIns="380985" numCol="1" rtlCol="0" anchor="ctr" anchorCtr="0" compatLnSpc="1">
              <a:prstTxWarp prst="textNoShape">
                <a:avLst/>
              </a:prstTxWarp>
            </a:bodyPr>
            <a:lstStyle/>
            <a:p>
              <a:pPr algn="ctr" defTabSz="914099" eaLnBrk="0" hangingPunct="0">
                <a:lnSpc>
                  <a:spcPct val="85000"/>
                </a:lnSpc>
                <a:spcBef>
                  <a:spcPct val="20000"/>
                </a:spcBef>
              </a:pPr>
              <a:endParaRPr lang="en-US" sz="2300" dirty="0" smtClean="0">
                <a:solidFill>
                  <a:prstClr val="white"/>
                </a:solidFill>
              </a:endParaRPr>
            </a:p>
          </p:txBody>
        </p:sp>
        <p:cxnSp>
          <p:nvCxnSpPr>
            <p:cNvPr id="16" name="Straight Arrow Connector 15"/>
            <p:cNvCxnSpPr/>
            <p:nvPr/>
          </p:nvCxnSpPr>
          <p:spPr bwMode="auto">
            <a:xfrm flipH="1">
              <a:off x="-1248" y="2742437"/>
              <a:ext cx="762001" cy="322344"/>
            </a:xfrm>
            <a:prstGeom prst="straightConnector1">
              <a:avLst/>
            </a:prstGeom>
            <a:ln>
              <a:headEnd type="none" w="med" len="med"/>
              <a:tailEnd type="triangle" w="med" len="med"/>
            </a:ln>
            <a:scene3d>
              <a:camera prst="orthographicFront"/>
              <a:lightRig rig="threePt" dir="t"/>
            </a:scene3d>
            <a:sp3d>
              <a:bevelT/>
            </a:sp3d>
          </p:spPr>
          <p:style>
            <a:lnRef idx="2">
              <a:schemeClr val="accent6"/>
            </a:lnRef>
            <a:fillRef idx="0">
              <a:schemeClr val="accent6"/>
            </a:fillRef>
            <a:effectRef idx="1">
              <a:schemeClr val="accent6"/>
            </a:effectRef>
            <a:fontRef idx="minor">
              <a:schemeClr val="tx1"/>
            </a:fontRef>
          </p:style>
        </p:cxnSp>
        <p:sp>
          <p:nvSpPr>
            <p:cNvPr id="17" name="Rectangle 16"/>
            <p:cNvSpPr/>
            <p:nvPr/>
          </p:nvSpPr>
          <p:spPr bwMode="auto">
            <a:xfrm>
              <a:off x="-77448" y="2613336"/>
              <a:ext cx="1455722" cy="258202"/>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none" lIns="380985" tIns="380985" rIns="380985" bIns="380985" numCol="1" rtlCol="0" anchor="ctr" anchorCtr="0" compatLnSpc="1">
              <a:prstTxWarp prst="textNoShape">
                <a:avLst/>
              </a:prstTxWarp>
            </a:bodyPr>
            <a:lstStyle/>
            <a:p>
              <a:pPr algn="ctr" defTabSz="914099" eaLnBrk="0" hangingPunct="0">
                <a:lnSpc>
                  <a:spcPct val="85000"/>
                </a:lnSpc>
                <a:spcBef>
                  <a:spcPct val="20000"/>
                </a:spcBef>
              </a:pPr>
              <a:r>
                <a:rPr lang="en-US" sz="1200" dirty="0" smtClean="0">
                  <a:solidFill>
                    <a:prstClr val="white"/>
                  </a:solidFill>
                </a:rPr>
                <a:t>Thumbnails</a:t>
              </a:r>
            </a:p>
          </p:txBody>
        </p:sp>
      </p:grpSp>
      <p:grpSp>
        <p:nvGrpSpPr>
          <p:cNvPr id="23" name="Group 22"/>
          <p:cNvGrpSpPr/>
          <p:nvPr/>
        </p:nvGrpSpPr>
        <p:grpSpPr>
          <a:xfrm>
            <a:off x="2343150" y="4019550"/>
            <a:ext cx="5741972" cy="1390650"/>
            <a:chOff x="-2371073" y="3365423"/>
            <a:chExt cx="5741972" cy="1390650"/>
          </a:xfrm>
        </p:grpSpPr>
        <p:sp>
          <p:nvSpPr>
            <p:cNvPr id="24" name="Rectangle 23"/>
            <p:cNvSpPr/>
            <p:nvPr/>
          </p:nvSpPr>
          <p:spPr bwMode="auto">
            <a:xfrm>
              <a:off x="-2371073" y="3365423"/>
              <a:ext cx="4114800" cy="1077240"/>
            </a:xfrm>
            <a:prstGeom prst="rect">
              <a:avLst/>
            </a:prstGeom>
            <a:noFill/>
            <a:ln>
              <a:headEnd type="none" w="sm" len="sm"/>
              <a:tailEnd type="none" w="sm" len="sm"/>
            </a:ln>
            <a:effectLst>
              <a:outerShdw blurRad="50800" dist="38100" dir="18900000" algn="bl" rotWithShape="0">
                <a:prstClr val="black">
                  <a:alpha val="40000"/>
                </a:prstClr>
              </a:outerShdw>
            </a:effectLst>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vert="horz" wrap="square" lIns="380985" tIns="380985" rIns="380985" bIns="380985" numCol="1" rtlCol="0" anchor="ctr" anchorCtr="0" compatLnSpc="1">
              <a:prstTxWarp prst="textNoShape">
                <a:avLst/>
              </a:prstTxWarp>
            </a:bodyPr>
            <a:lstStyle/>
            <a:p>
              <a:pPr algn="ctr" defTabSz="914099" eaLnBrk="0" hangingPunct="0">
                <a:lnSpc>
                  <a:spcPct val="85000"/>
                </a:lnSpc>
                <a:spcBef>
                  <a:spcPct val="20000"/>
                </a:spcBef>
              </a:pPr>
              <a:endParaRPr lang="en-US" sz="2300" dirty="0" smtClean="0">
                <a:solidFill>
                  <a:prstClr val="white"/>
                </a:solidFill>
              </a:endParaRPr>
            </a:p>
          </p:txBody>
        </p:sp>
        <p:cxnSp>
          <p:nvCxnSpPr>
            <p:cNvPr id="25" name="Straight Arrow Connector 24"/>
            <p:cNvCxnSpPr/>
            <p:nvPr/>
          </p:nvCxnSpPr>
          <p:spPr bwMode="auto">
            <a:xfrm flipH="1" flipV="1">
              <a:off x="1743727" y="4217453"/>
              <a:ext cx="1009652" cy="409519"/>
            </a:xfrm>
            <a:prstGeom prst="straightConnector1">
              <a:avLst/>
            </a:prstGeom>
            <a:ln>
              <a:headEnd type="none" w="med" len="med"/>
              <a:tailEnd type="triangle" w="med" len="med"/>
            </a:ln>
            <a:scene3d>
              <a:camera prst="orthographicFront"/>
              <a:lightRig rig="threePt" dir="t"/>
            </a:scene3d>
            <a:sp3d>
              <a:bevelT/>
            </a:sp3d>
          </p:spPr>
          <p:style>
            <a:lnRef idx="2">
              <a:schemeClr val="accent6"/>
            </a:lnRef>
            <a:fillRef idx="0">
              <a:schemeClr val="accent6"/>
            </a:fillRef>
            <a:effectRef idx="1">
              <a:schemeClr val="accent6"/>
            </a:effectRef>
            <a:fontRef idx="minor">
              <a:schemeClr val="tx1"/>
            </a:fontRef>
          </p:style>
        </p:cxnSp>
        <p:sp>
          <p:nvSpPr>
            <p:cNvPr id="26" name="Rectangle 25"/>
            <p:cNvSpPr/>
            <p:nvPr/>
          </p:nvSpPr>
          <p:spPr bwMode="auto">
            <a:xfrm>
              <a:off x="1915177" y="4497871"/>
              <a:ext cx="1455722" cy="258202"/>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none" lIns="380985" tIns="380985" rIns="380985" bIns="380985" numCol="1" rtlCol="0" anchor="ctr" anchorCtr="0" compatLnSpc="1">
              <a:prstTxWarp prst="textNoShape">
                <a:avLst/>
              </a:prstTxWarp>
            </a:bodyPr>
            <a:lstStyle/>
            <a:p>
              <a:pPr algn="ctr" defTabSz="914099" eaLnBrk="0" hangingPunct="0">
                <a:lnSpc>
                  <a:spcPct val="85000"/>
                </a:lnSpc>
                <a:spcBef>
                  <a:spcPct val="20000"/>
                </a:spcBef>
              </a:pPr>
              <a:r>
                <a:rPr lang="en-US" sz="1200" dirty="0" smtClean="0">
                  <a:solidFill>
                    <a:prstClr val="white"/>
                  </a:solidFill>
                </a:rPr>
                <a:t>Previews</a:t>
              </a:r>
            </a:p>
          </p:txBody>
        </p:sp>
      </p:grpSp>
      <p:grpSp>
        <p:nvGrpSpPr>
          <p:cNvPr id="28" name="Group 27"/>
          <p:cNvGrpSpPr/>
          <p:nvPr/>
        </p:nvGrpSpPr>
        <p:grpSpPr>
          <a:xfrm>
            <a:off x="5084450" y="1687033"/>
            <a:ext cx="1922447" cy="629245"/>
            <a:chOff x="-544173" y="2819869"/>
            <a:chExt cx="1922447" cy="629245"/>
          </a:xfrm>
        </p:grpSpPr>
        <p:sp>
          <p:nvSpPr>
            <p:cNvPr id="29" name="Rectangle 28"/>
            <p:cNvSpPr/>
            <p:nvPr/>
          </p:nvSpPr>
          <p:spPr bwMode="auto">
            <a:xfrm>
              <a:off x="-544173" y="3310517"/>
              <a:ext cx="830574" cy="138597"/>
            </a:xfrm>
            <a:prstGeom prst="rect">
              <a:avLst/>
            </a:prstGeom>
            <a:noFill/>
            <a:ln>
              <a:headEnd type="none" w="sm" len="sm"/>
              <a:tailEnd type="none" w="sm" len="sm"/>
            </a:ln>
            <a:effectLst>
              <a:outerShdw blurRad="50800" dist="38100" dir="18900000" algn="bl" rotWithShape="0">
                <a:prstClr val="black">
                  <a:alpha val="40000"/>
                </a:prstClr>
              </a:outerShdw>
            </a:effectLst>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vert="horz" wrap="square" lIns="380985" tIns="380985" rIns="380985" bIns="380985" numCol="1" rtlCol="0" anchor="ctr" anchorCtr="0" compatLnSpc="1">
              <a:prstTxWarp prst="textNoShape">
                <a:avLst/>
              </a:prstTxWarp>
            </a:bodyPr>
            <a:lstStyle/>
            <a:p>
              <a:pPr algn="ctr" defTabSz="914099" eaLnBrk="0" hangingPunct="0">
                <a:lnSpc>
                  <a:spcPct val="85000"/>
                </a:lnSpc>
                <a:spcBef>
                  <a:spcPct val="20000"/>
                </a:spcBef>
              </a:pPr>
              <a:endParaRPr lang="en-US" sz="2300" dirty="0" smtClean="0">
                <a:solidFill>
                  <a:prstClr val="white"/>
                </a:solidFill>
              </a:endParaRPr>
            </a:p>
          </p:txBody>
        </p:sp>
        <p:cxnSp>
          <p:nvCxnSpPr>
            <p:cNvPr id="30" name="Straight Arrow Connector 29"/>
            <p:cNvCxnSpPr/>
            <p:nvPr/>
          </p:nvCxnSpPr>
          <p:spPr bwMode="auto">
            <a:xfrm flipH="1">
              <a:off x="-1248" y="2948970"/>
              <a:ext cx="762001" cy="322344"/>
            </a:xfrm>
            <a:prstGeom prst="straightConnector1">
              <a:avLst/>
            </a:prstGeom>
            <a:ln>
              <a:headEnd type="none" w="med" len="med"/>
              <a:tailEnd type="triangle" w="med" len="med"/>
            </a:ln>
            <a:scene3d>
              <a:camera prst="orthographicFront"/>
              <a:lightRig rig="threePt" dir="t"/>
            </a:scene3d>
            <a:sp3d>
              <a:bevelT/>
            </a:sp3d>
          </p:spPr>
          <p:style>
            <a:lnRef idx="2">
              <a:schemeClr val="accent6"/>
            </a:lnRef>
            <a:fillRef idx="0">
              <a:schemeClr val="accent6"/>
            </a:fillRef>
            <a:effectRef idx="1">
              <a:schemeClr val="accent6"/>
            </a:effectRef>
            <a:fontRef idx="minor">
              <a:schemeClr val="tx1"/>
            </a:fontRef>
          </p:style>
        </p:cxnSp>
        <p:sp>
          <p:nvSpPr>
            <p:cNvPr id="31" name="Rectangle 30"/>
            <p:cNvSpPr/>
            <p:nvPr/>
          </p:nvSpPr>
          <p:spPr bwMode="auto">
            <a:xfrm>
              <a:off x="-77448" y="2819869"/>
              <a:ext cx="1455722" cy="258202"/>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none" lIns="380985" tIns="380985" rIns="380985" bIns="380985" numCol="1" rtlCol="0" anchor="ctr" anchorCtr="0" compatLnSpc="1">
              <a:prstTxWarp prst="textNoShape">
                <a:avLst/>
              </a:prstTxWarp>
            </a:bodyPr>
            <a:lstStyle/>
            <a:p>
              <a:pPr algn="ctr" defTabSz="914099" eaLnBrk="0" hangingPunct="0">
                <a:lnSpc>
                  <a:spcPct val="85000"/>
                </a:lnSpc>
                <a:spcBef>
                  <a:spcPct val="20000"/>
                </a:spcBef>
              </a:pPr>
              <a:r>
                <a:rPr lang="en-US" sz="1200" dirty="0" smtClean="0">
                  <a:solidFill>
                    <a:prstClr val="white"/>
                  </a:solidFill>
                </a:rPr>
                <a:t>Sorting</a:t>
              </a:r>
            </a:p>
          </p:txBody>
        </p:sp>
      </p:grpSp>
      <p:grpSp>
        <p:nvGrpSpPr>
          <p:cNvPr id="27" name="Group 26"/>
          <p:cNvGrpSpPr/>
          <p:nvPr/>
        </p:nvGrpSpPr>
        <p:grpSpPr>
          <a:xfrm>
            <a:off x="3534576" y="3051631"/>
            <a:ext cx="2379647" cy="506824"/>
            <a:chOff x="-544173" y="3310517"/>
            <a:chExt cx="2379647" cy="506824"/>
          </a:xfrm>
        </p:grpSpPr>
        <p:sp>
          <p:nvSpPr>
            <p:cNvPr id="33" name="Rectangle 32"/>
            <p:cNvSpPr/>
            <p:nvPr/>
          </p:nvSpPr>
          <p:spPr bwMode="auto">
            <a:xfrm>
              <a:off x="-544173" y="3310517"/>
              <a:ext cx="830574" cy="138597"/>
            </a:xfrm>
            <a:prstGeom prst="rect">
              <a:avLst/>
            </a:prstGeom>
            <a:noFill/>
            <a:ln>
              <a:headEnd type="none" w="sm" len="sm"/>
              <a:tailEnd type="none" w="sm" len="sm"/>
            </a:ln>
            <a:effectLst>
              <a:outerShdw blurRad="50800" dist="38100" dir="18900000" algn="bl" rotWithShape="0">
                <a:prstClr val="black">
                  <a:alpha val="40000"/>
                </a:prstClr>
              </a:outerShdw>
            </a:effectLst>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vert="horz" wrap="square" lIns="380985" tIns="380985" rIns="380985" bIns="380985" numCol="1" rtlCol="0" anchor="ctr" anchorCtr="0" compatLnSpc="1">
              <a:prstTxWarp prst="textNoShape">
                <a:avLst/>
              </a:prstTxWarp>
            </a:bodyPr>
            <a:lstStyle/>
            <a:p>
              <a:pPr algn="ctr" defTabSz="914099" eaLnBrk="0" hangingPunct="0">
                <a:lnSpc>
                  <a:spcPct val="85000"/>
                </a:lnSpc>
                <a:spcBef>
                  <a:spcPct val="20000"/>
                </a:spcBef>
              </a:pPr>
              <a:endParaRPr lang="en-US" sz="2300" dirty="0" smtClean="0">
                <a:solidFill>
                  <a:prstClr val="white"/>
                </a:solidFill>
              </a:endParaRPr>
            </a:p>
          </p:txBody>
        </p:sp>
        <p:cxnSp>
          <p:nvCxnSpPr>
            <p:cNvPr id="34" name="Straight Arrow Connector 33"/>
            <p:cNvCxnSpPr/>
            <p:nvPr/>
          </p:nvCxnSpPr>
          <p:spPr bwMode="auto">
            <a:xfrm flipH="1" flipV="1">
              <a:off x="112251" y="3449114"/>
              <a:ext cx="893450" cy="239126"/>
            </a:xfrm>
            <a:prstGeom prst="straightConnector1">
              <a:avLst/>
            </a:prstGeom>
            <a:ln>
              <a:headEnd type="none" w="med" len="med"/>
              <a:tailEnd type="triangle" w="med" len="med"/>
            </a:ln>
            <a:scene3d>
              <a:camera prst="orthographicFront"/>
              <a:lightRig rig="threePt" dir="t"/>
            </a:scene3d>
            <a:sp3d>
              <a:bevelT/>
            </a:sp3d>
          </p:spPr>
          <p:style>
            <a:lnRef idx="2">
              <a:schemeClr val="accent6"/>
            </a:lnRef>
            <a:fillRef idx="0">
              <a:schemeClr val="accent6"/>
            </a:fillRef>
            <a:effectRef idx="1">
              <a:schemeClr val="accent6"/>
            </a:effectRef>
            <a:fontRef idx="minor">
              <a:schemeClr val="tx1"/>
            </a:fontRef>
          </p:style>
        </p:cxnSp>
        <p:sp>
          <p:nvSpPr>
            <p:cNvPr id="35" name="Rectangle 34"/>
            <p:cNvSpPr/>
            <p:nvPr/>
          </p:nvSpPr>
          <p:spPr bwMode="auto">
            <a:xfrm>
              <a:off x="379752" y="3559139"/>
              <a:ext cx="1455722" cy="258202"/>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none" lIns="380985" tIns="380985" rIns="380985" bIns="380985" numCol="1" rtlCol="0" anchor="ctr" anchorCtr="0" compatLnSpc="1">
              <a:prstTxWarp prst="textNoShape">
                <a:avLst/>
              </a:prstTxWarp>
            </a:bodyPr>
            <a:lstStyle/>
            <a:p>
              <a:pPr algn="ctr" defTabSz="914099" eaLnBrk="0" hangingPunct="0">
                <a:lnSpc>
                  <a:spcPct val="85000"/>
                </a:lnSpc>
                <a:spcBef>
                  <a:spcPct val="20000"/>
                </a:spcBef>
              </a:pPr>
              <a:r>
                <a:rPr lang="en-US" sz="1200" dirty="0" smtClean="0">
                  <a:solidFill>
                    <a:prstClr val="white"/>
                  </a:solidFill>
                </a:rPr>
                <a:t>Similar Results</a:t>
              </a:r>
            </a:p>
          </p:txBody>
        </p:sp>
      </p:grpSp>
    </p:spTree>
    <p:custDataLst>
      <p:tags r:id="rId1"/>
    </p:custDataLst>
    <p:extLst>
      <p:ext uri="{BB962C8B-B14F-4D97-AF65-F5344CB8AC3E}">
        <p14:creationId xmlns:p14="http://schemas.microsoft.com/office/powerpoint/2010/main" xmlns="" val="3878482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riksch\Pictures\DVD_ART36\Artwork_Imagery\Brand Photos\Scenarios\FY09 Customer Business Center - no exp\man standing working laptop computer business suit working.pn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1447800" y="1119701"/>
            <a:ext cx="3979873" cy="3124200"/>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2" name="Content Placeholder 1"/>
          <p:cNvSpPr>
            <a:spLocks noGrp="1"/>
          </p:cNvSpPr>
          <p:nvPr>
            <p:ph idx="1"/>
          </p:nvPr>
        </p:nvSpPr>
        <p:spPr>
          <a:xfrm>
            <a:off x="1828800" y="1414462"/>
            <a:ext cx="5713412" cy="5074920"/>
          </a:xfrm>
        </p:spPr>
        <p:txBody>
          <a:bodyPr>
            <a:normAutofit fontScale="85000" lnSpcReduction="20000"/>
          </a:bodyPr>
          <a:lstStyle/>
          <a:p>
            <a:r>
              <a:rPr lang="en-US" dirty="0" smtClean="0"/>
              <a:t>Enables conversational experience across all of the results</a:t>
            </a:r>
          </a:p>
          <a:p>
            <a:pPr lvl="1"/>
            <a:r>
              <a:rPr lang="en-US" dirty="0"/>
              <a:t>You will never miss any content </a:t>
            </a:r>
          </a:p>
          <a:p>
            <a:pPr lvl="1"/>
            <a:r>
              <a:rPr lang="en-US" dirty="0" smtClean="0"/>
              <a:t>Enabling better findability and exploration</a:t>
            </a:r>
          </a:p>
          <a:p>
            <a:pPr lvl="1"/>
            <a:r>
              <a:rPr lang="en-US" dirty="0" smtClean="0"/>
              <a:t>Discover non-obvious </a:t>
            </a:r>
            <a:r>
              <a:rPr lang="en-US" dirty="0"/>
              <a:t>relationships across the entire result </a:t>
            </a:r>
            <a:r>
              <a:rPr lang="en-US" dirty="0" smtClean="0"/>
              <a:t>set</a:t>
            </a:r>
          </a:p>
          <a:p>
            <a:pPr lvl="1"/>
            <a:endParaRPr lang="en-US" dirty="0" smtClean="0"/>
          </a:p>
          <a:p>
            <a:r>
              <a:rPr lang="en-US" dirty="0" smtClean="0"/>
              <a:t>Exact counts shows relative weight</a:t>
            </a:r>
          </a:p>
          <a:p>
            <a:pPr lvl="1"/>
            <a:r>
              <a:rPr lang="en-US" dirty="0" smtClean="0"/>
              <a:t>Provides analytic view of your results</a:t>
            </a:r>
          </a:p>
          <a:p>
            <a:pPr lvl="1"/>
            <a:r>
              <a:rPr lang="en-US" dirty="0" smtClean="0"/>
              <a:t>Indicates priority and importance</a:t>
            </a:r>
          </a:p>
          <a:p>
            <a:pPr lvl="1"/>
            <a:r>
              <a:rPr lang="en-US" dirty="0" smtClean="0"/>
              <a:t>The right lever to slice and dice your content</a:t>
            </a:r>
          </a:p>
          <a:p>
            <a:endParaRPr lang="en-US" dirty="0" smtClean="0"/>
          </a:p>
          <a:p>
            <a:r>
              <a:rPr lang="en-US" dirty="0" smtClean="0"/>
              <a:t>Sort </a:t>
            </a:r>
            <a:r>
              <a:rPr lang="en-US" dirty="0"/>
              <a:t>on any </a:t>
            </a:r>
            <a:r>
              <a:rPr lang="en-US" dirty="0" smtClean="0"/>
              <a:t>field</a:t>
            </a:r>
            <a:endParaRPr lang="en-US" dirty="0"/>
          </a:p>
          <a:p>
            <a:pPr lvl="1"/>
            <a:r>
              <a:rPr lang="en-US" dirty="0" smtClean="0"/>
              <a:t>Empower the user to use the relevance model that best fits their needs</a:t>
            </a:r>
          </a:p>
          <a:p>
            <a:pPr lvl="1"/>
            <a:r>
              <a:rPr lang="en-US" dirty="0" smtClean="0"/>
              <a:t>Rearrange the result set to meet specific criteria</a:t>
            </a:r>
            <a:endParaRPr lang="en-US" dirty="0"/>
          </a:p>
          <a:p>
            <a:pPr lvl="1"/>
            <a:r>
              <a:rPr lang="en-US" dirty="0"/>
              <a:t>Alphabetical, numeric, and </a:t>
            </a:r>
            <a:r>
              <a:rPr lang="en-US" dirty="0" smtClean="0"/>
              <a:t>date</a:t>
            </a:r>
          </a:p>
          <a:p>
            <a:pPr lvl="1"/>
            <a:endParaRPr lang="en-US" dirty="0"/>
          </a:p>
          <a:p>
            <a:pPr lvl="1"/>
            <a:endParaRPr lang="en-US" dirty="0" smtClean="0"/>
          </a:p>
          <a:p>
            <a:pPr lvl="1"/>
            <a:endParaRPr lang="en-US" dirty="0"/>
          </a:p>
          <a:p>
            <a:endParaRPr lang="en-US" dirty="0"/>
          </a:p>
        </p:txBody>
      </p:sp>
      <p:sp>
        <p:nvSpPr>
          <p:cNvPr id="3" name="Title 2"/>
          <p:cNvSpPr>
            <a:spLocks noGrp="1"/>
          </p:cNvSpPr>
          <p:nvPr>
            <p:ph type="title"/>
          </p:nvPr>
        </p:nvSpPr>
        <p:spPr>
          <a:effectLst>
            <a:innerShdw blurRad="63500" dist="50800" dir="2700000">
              <a:prstClr val="black">
                <a:alpha val="50000"/>
              </a:prstClr>
            </a:innerShdw>
          </a:effectLst>
        </p:spPr>
        <p:txBody>
          <a:bodyPr/>
          <a:lstStyle/>
          <a:p>
            <a:r>
              <a:rPr lang="en-US" dirty="0" smtClean="0"/>
              <a:t>Deep Refinement and Sorting</a:t>
            </a:r>
            <a:endParaRPr lang="en-US" dirty="0"/>
          </a:p>
        </p:txBody>
      </p:sp>
      <p:sp>
        <p:nvSpPr>
          <p:cNvPr id="4" name="Text Placeholder 3"/>
          <p:cNvSpPr>
            <a:spLocks noGrp="1"/>
          </p:cNvSpPr>
          <p:nvPr>
            <p:ph type="body" sz="quarter" idx="10"/>
          </p:nvPr>
        </p:nvSpPr>
        <p:spPr/>
        <p:txBody>
          <a:bodyPr/>
          <a:lstStyle/>
          <a:p>
            <a:r>
              <a:rPr lang="en-US" dirty="0" smtClean="0"/>
              <a:t>Enables precise control of results</a:t>
            </a:r>
            <a:endParaRPr lang="en-US" dirty="0"/>
          </a:p>
        </p:txBody>
      </p:sp>
      <p:pic>
        <p:nvPicPr>
          <p:cNvPr id="7" name="Picture 2"/>
          <p:cNvPicPr>
            <a:picLocks noChangeAspect="1" noChangeArrowheads="1"/>
          </p:cNvPicPr>
          <p:nvPr/>
        </p:nvPicPr>
        <p:blipFill rotWithShape="1">
          <a:blip r:embed="rId5" cstate="email">
            <a:extLst>
              <a:ext uri="{28A0092B-C50C-407E-A947-70E740481C1C}">
                <a14:useLocalDpi xmlns:a14="http://schemas.microsoft.com/office/drawing/2010/main" xmlns=""/>
              </a:ext>
            </a:extLst>
          </a:blip>
          <a:srcRect l="19680" t="13056" r="28903" b="19604"/>
          <a:stretch/>
        </p:blipFill>
        <p:spPr bwMode="auto">
          <a:xfrm>
            <a:off x="228600" y="5181600"/>
            <a:ext cx="1341911" cy="1199408"/>
          </a:xfrm>
          <a:prstGeom prst="rect">
            <a:avLst/>
          </a:prstGeom>
          <a:noFill/>
          <a:ln>
            <a:noFill/>
          </a:ln>
          <a:effectLst>
            <a:innerShdw blurRad="63500" dist="50800" dir="2700000">
              <a:prstClr val="black">
                <a:alpha val="50000"/>
              </a:prstClr>
            </a:innerShdw>
            <a:reflection blurRad="6350" stA="50000" endA="300" endPos="38500" dist="50800" dir="5400000" sy="-100000" algn="bl" rotWithShape="0"/>
            <a:softEdge rad="3175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8" name="Picture 2"/>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7403275" y="95250"/>
            <a:ext cx="1695450" cy="6610350"/>
          </a:xfrm>
          <a:prstGeom prst="rect">
            <a:avLst/>
          </a:prstGeom>
          <a:noFill/>
          <a:ln>
            <a:noFill/>
          </a:ln>
          <a:effectLst>
            <a:outerShdw dist="35921" dir="2700000" algn="ctr" rotWithShape="0">
              <a:schemeClr val="bg2"/>
            </a:outerShdw>
            <a:reflection blurRad="6350" stA="50000" endA="300" endPos="38500" dist="50800" dir="5400000" sy="-100000" algn="bl" rotWithShape="0"/>
            <a:softEdge rad="3175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9" name="Group 8"/>
          <p:cNvGrpSpPr/>
          <p:nvPr/>
        </p:nvGrpSpPr>
        <p:grpSpPr>
          <a:xfrm>
            <a:off x="5695784" y="76200"/>
            <a:ext cx="3352799" cy="1524000"/>
            <a:chOff x="250627" y="1130549"/>
            <a:chExt cx="2048205" cy="1524000"/>
          </a:xfrm>
        </p:grpSpPr>
        <p:sp>
          <p:nvSpPr>
            <p:cNvPr id="10" name="Rectangle 9"/>
            <p:cNvSpPr/>
            <p:nvPr/>
          </p:nvSpPr>
          <p:spPr bwMode="auto">
            <a:xfrm>
              <a:off x="1308232" y="1130549"/>
              <a:ext cx="990600" cy="1524000"/>
            </a:xfrm>
            <a:prstGeom prst="rect">
              <a:avLst/>
            </a:prstGeom>
            <a:noFill/>
            <a:ln>
              <a:headEnd type="none" w="sm" len="sm"/>
              <a:tailEnd type="none" w="sm" len="sm"/>
            </a:ln>
            <a:effectLst>
              <a:outerShdw blurRad="50800" dist="38100" dir="18900000" algn="bl" rotWithShape="0">
                <a:prstClr val="black">
                  <a:alpha val="40000"/>
                </a:prstClr>
              </a:outerShdw>
            </a:effectLst>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vert="horz" wrap="square" lIns="380985" tIns="380985" rIns="380985" bIns="380985" numCol="1" rtlCol="0" anchor="ctr" anchorCtr="0" compatLnSpc="1">
              <a:prstTxWarp prst="textNoShape">
                <a:avLst/>
              </a:prstTxWarp>
            </a:bodyPr>
            <a:lstStyle/>
            <a:p>
              <a:pPr algn="ctr" defTabSz="914099" eaLnBrk="0" hangingPunct="0">
                <a:lnSpc>
                  <a:spcPct val="85000"/>
                </a:lnSpc>
                <a:spcBef>
                  <a:spcPct val="20000"/>
                </a:spcBef>
              </a:pPr>
              <a:endParaRPr lang="en-US" sz="2300" dirty="0" smtClean="0">
                <a:solidFill>
                  <a:prstClr val="white"/>
                </a:solidFill>
              </a:endParaRPr>
            </a:p>
          </p:txBody>
        </p:sp>
        <p:cxnSp>
          <p:nvCxnSpPr>
            <p:cNvPr id="11" name="Straight Arrow Connector 10"/>
            <p:cNvCxnSpPr/>
            <p:nvPr/>
          </p:nvCxnSpPr>
          <p:spPr bwMode="auto">
            <a:xfrm flipV="1">
              <a:off x="900163" y="1619332"/>
              <a:ext cx="418952" cy="525030"/>
            </a:xfrm>
            <a:prstGeom prst="straightConnector1">
              <a:avLst/>
            </a:prstGeom>
            <a:ln>
              <a:headEnd type="none" w="med" len="med"/>
              <a:tailEnd type="triangle" w="med" len="med"/>
            </a:ln>
            <a:scene3d>
              <a:camera prst="orthographicFront"/>
              <a:lightRig rig="threePt" dir="t"/>
            </a:scene3d>
            <a:sp3d>
              <a:bevelT/>
            </a:sp3d>
          </p:spPr>
          <p:style>
            <a:lnRef idx="2">
              <a:schemeClr val="accent6"/>
            </a:lnRef>
            <a:fillRef idx="0">
              <a:schemeClr val="accent6"/>
            </a:fillRef>
            <a:effectRef idx="1">
              <a:schemeClr val="accent6"/>
            </a:effectRef>
            <a:fontRef idx="minor">
              <a:schemeClr val="tx1"/>
            </a:fontRef>
          </p:style>
        </p:cxnSp>
        <p:sp>
          <p:nvSpPr>
            <p:cNvPr id="12" name="Rectangle 11"/>
            <p:cNvSpPr/>
            <p:nvPr/>
          </p:nvSpPr>
          <p:spPr bwMode="auto">
            <a:xfrm>
              <a:off x="250627" y="2044949"/>
              <a:ext cx="964505" cy="258202"/>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none" lIns="380985" tIns="380985" rIns="380985" bIns="380985" numCol="1" rtlCol="0" anchor="ctr" anchorCtr="0" compatLnSpc="1">
              <a:prstTxWarp prst="textNoShape">
                <a:avLst/>
              </a:prstTxWarp>
            </a:bodyPr>
            <a:lstStyle/>
            <a:p>
              <a:pPr algn="ctr" defTabSz="914099" eaLnBrk="0" hangingPunct="0">
                <a:lnSpc>
                  <a:spcPct val="85000"/>
                </a:lnSpc>
                <a:spcBef>
                  <a:spcPct val="20000"/>
                </a:spcBef>
              </a:pPr>
              <a:r>
                <a:rPr lang="en-US" sz="1200" dirty="0" smtClean="0">
                  <a:solidFill>
                    <a:prstClr val="white"/>
                  </a:solidFill>
                </a:rPr>
                <a:t>Out of the Box</a:t>
              </a:r>
            </a:p>
          </p:txBody>
        </p:sp>
      </p:grpSp>
      <p:grpSp>
        <p:nvGrpSpPr>
          <p:cNvPr id="13" name="Group 12"/>
          <p:cNvGrpSpPr/>
          <p:nvPr/>
        </p:nvGrpSpPr>
        <p:grpSpPr>
          <a:xfrm>
            <a:off x="240474" y="4724400"/>
            <a:ext cx="1931973" cy="1600200"/>
            <a:chOff x="-553699" y="2613336"/>
            <a:chExt cx="1931973" cy="1600200"/>
          </a:xfrm>
        </p:grpSpPr>
        <p:sp>
          <p:nvSpPr>
            <p:cNvPr id="14" name="Rectangle 13"/>
            <p:cNvSpPr/>
            <p:nvPr/>
          </p:nvSpPr>
          <p:spPr bwMode="auto">
            <a:xfrm>
              <a:off x="-553699" y="3064781"/>
              <a:ext cx="1314451" cy="1148755"/>
            </a:xfrm>
            <a:prstGeom prst="rect">
              <a:avLst/>
            </a:prstGeom>
            <a:noFill/>
            <a:ln>
              <a:headEnd type="none" w="sm" len="sm"/>
              <a:tailEnd type="none" w="sm" len="sm"/>
            </a:ln>
            <a:effectLst>
              <a:outerShdw blurRad="50800" dist="38100" dir="18900000" algn="bl" rotWithShape="0">
                <a:prstClr val="black">
                  <a:alpha val="40000"/>
                </a:prstClr>
              </a:outerShdw>
            </a:effectLst>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vert="horz" wrap="square" lIns="380985" tIns="380985" rIns="380985" bIns="380985" numCol="1" rtlCol="0" anchor="ctr" anchorCtr="0" compatLnSpc="1">
              <a:prstTxWarp prst="textNoShape">
                <a:avLst/>
              </a:prstTxWarp>
            </a:bodyPr>
            <a:lstStyle/>
            <a:p>
              <a:pPr algn="ctr" defTabSz="914099" eaLnBrk="0" hangingPunct="0">
                <a:lnSpc>
                  <a:spcPct val="85000"/>
                </a:lnSpc>
                <a:spcBef>
                  <a:spcPct val="20000"/>
                </a:spcBef>
              </a:pPr>
              <a:endParaRPr lang="en-US" sz="2300" dirty="0" smtClean="0">
                <a:solidFill>
                  <a:prstClr val="white"/>
                </a:solidFill>
              </a:endParaRPr>
            </a:p>
          </p:txBody>
        </p:sp>
        <p:cxnSp>
          <p:nvCxnSpPr>
            <p:cNvPr id="15" name="Straight Arrow Connector 14"/>
            <p:cNvCxnSpPr/>
            <p:nvPr/>
          </p:nvCxnSpPr>
          <p:spPr bwMode="auto">
            <a:xfrm flipH="1">
              <a:off x="-1248" y="2742437"/>
              <a:ext cx="762001" cy="322344"/>
            </a:xfrm>
            <a:prstGeom prst="straightConnector1">
              <a:avLst/>
            </a:prstGeom>
            <a:ln>
              <a:headEnd type="none" w="med" len="med"/>
              <a:tailEnd type="triangle" w="med" len="med"/>
            </a:ln>
            <a:scene3d>
              <a:camera prst="orthographicFront"/>
              <a:lightRig rig="threePt" dir="t"/>
            </a:scene3d>
            <a:sp3d>
              <a:bevelT/>
            </a:sp3d>
          </p:spPr>
          <p:style>
            <a:lnRef idx="2">
              <a:schemeClr val="accent6"/>
            </a:lnRef>
            <a:fillRef idx="0">
              <a:schemeClr val="accent6"/>
            </a:fillRef>
            <a:effectRef idx="1">
              <a:schemeClr val="accent6"/>
            </a:effectRef>
            <a:fontRef idx="minor">
              <a:schemeClr val="tx1"/>
            </a:fontRef>
          </p:style>
        </p:cxnSp>
        <p:sp>
          <p:nvSpPr>
            <p:cNvPr id="16" name="Rectangle 15"/>
            <p:cNvSpPr/>
            <p:nvPr/>
          </p:nvSpPr>
          <p:spPr bwMode="auto">
            <a:xfrm>
              <a:off x="-77448" y="2613336"/>
              <a:ext cx="1455722" cy="258202"/>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none" lIns="380985" tIns="380985" rIns="380985" bIns="380985" numCol="1" rtlCol="0" anchor="ctr" anchorCtr="0" compatLnSpc="1">
              <a:prstTxWarp prst="textNoShape">
                <a:avLst/>
              </a:prstTxWarp>
            </a:bodyPr>
            <a:lstStyle/>
            <a:p>
              <a:pPr algn="ctr" defTabSz="914099" eaLnBrk="0" hangingPunct="0">
                <a:lnSpc>
                  <a:spcPct val="85000"/>
                </a:lnSpc>
                <a:spcBef>
                  <a:spcPct val="20000"/>
                </a:spcBef>
              </a:pPr>
              <a:r>
                <a:rPr lang="en-US" sz="1200" dirty="0" smtClean="0">
                  <a:solidFill>
                    <a:prstClr val="white"/>
                  </a:solidFill>
                </a:rPr>
                <a:t>Sorting Options</a:t>
              </a:r>
            </a:p>
          </p:txBody>
        </p:sp>
      </p:grpSp>
      <p:grpSp>
        <p:nvGrpSpPr>
          <p:cNvPr id="20" name="Group 19"/>
          <p:cNvGrpSpPr/>
          <p:nvPr/>
        </p:nvGrpSpPr>
        <p:grpSpPr>
          <a:xfrm>
            <a:off x="6485205" y="3929657"/>
            <a:ext cx="2230088" cy="1311147"/>
            <a:chOff x="732878" y="1619331"/>
            <a:chExt cx="1362348" cy="1311147"/>
          </a:xfrm>
        </p:grpSpPr>
        <p:sp>
          <p:nvSpPr>
            <p:cNvPr id="21" name="Rectangle 20"/>
            <p:cNvSpPr/>
            <p:nvPr/>
          </p:nvSpPr>
          <p:spPr bwMode="auto">
            <a:xfrm>
              <a:off x="1891620" y="1619331"/>
              <a:ext cx="203606" cy="794743"/>
            </a:xfrm>
            <a:prstGeom prst="rect">
              <a:avLst/>
            </a:prstGeom>
            <a:noFill/>
            <a:ln>
              <a:headEnd type="none" w="sm" len="sm"/>
              <a:tailEnd type="none" w="sm" len="sm"/>
            </a:ln>
            <a:effectLst>
              <a:outerShdw blurRad="50800" dist="38100" dir="18900000" algn="bl" rotWithShape="0">
                <a:prstClr val="black">
                  <a:alpha val="40000"/>
                </a:prstClr>
              </a:outerShdw>
            </a:effectLst>
            <a:scene3d>
              <a:camera prst="orthographicFront"/>
              <a:lightRig rig="threePt" dir="t"/>
            </a:scene3d>
            <a:sp3d>
              <a:bevelT prst="slope"/>
            </a:sp3d>
          </p:spPr>
          <p:style>
            <a:lnRef idx="2">
              <a:schemeClr val="accent6"/>
            </a:lnRef>
            <a:fillRef idx="1">
              <a:schemeClr val="lt1"/>
            </a:fillRef>
            <a:effectRef idx="0">
              <a:schemeClr val="accent6"/>
            </a:effectRef>
            <a:fontRef idx="minor">
              <a:schemeClr val="dk1"/>
            </a:fontRef>
          </p:style>
          <p:txBody>
            <a:bodyPr vert="horz" wrap="square" lIns="380985" tIns="380985" rIns="380985" bIns="380985" numCol="1" rtlCol="0" anchor="ctr" anchorCtr="0" compatLnSpc="1">
              <a:prstTxWarp prst="textNoShape">
                <a:avLst/>
              </a:prstTxWarp>
            </a:bodyPr>
            <a:lstStyle/>
            <a:p>
              <a:pPr algn="ctr" defTabSz="914099" eaLnBrk="0" hangingPunct="0">
                <a:lnSpc>
                  <a:spcPct val="85000"/>
                </a:lnSpc>
                <a:spcBef>
                  <a:spcPct val="20000"/>
                </a:spcBef>
              </a:pPr>
              <a:endParaRPr lang="en-US" sz="2300" dirty="0" smtClean="0">
                <a:solidFill>
                  <a:prstClr val="white"/>
                </a:solidFill>
              </a:endParaRPr>
            </a:p>
          </p:txBody>
        </p:sp>
        <p:cxnSp>
          <p:nvCxnSpPr>
            <p:cNvPr id="22" name="Straight Arrow Connector 21"/>
            <p:cNvCxnSpPr/>
            <p:nvPr/>
          </p:nvCxnSpPr>
          <p:spPr bwMode="auto">
            <a:xfrm flipV="1">
              <a:off x="1324982" y="2016702"/>
              <a:ext cx="566638" cy="851844"/>
            </a:xfrm>
            <a:prstGeom prst="straightConnector1">
              <a:avLst/>
            </a:prstGeom>
            <a:ln>
              <a:headEnd type="none" w="med" len="med"/>
              <a:tailEnd type="triangle" w="med" len="med"/>
            </a:ln>
            <a:scene3d>
              <a:camera prst="orthographicFront"/>
              <a:lightRig rig="threePt" dir="t"/>
            </a:scene3d>
            <a:sp3d>
              <a:bevelT/>
            </a:sp3d>
          </p:spPr>
          <p:style>
            <a:lnRef idx="2">
              <a:schemeClr val="accent6"/>
            </a:lnRef>
            <a:fillRef idx="0">
              <a:schemeClr val="accent6"/>
            </a:fillRef>
            <a:effectRef idx="1">
              <a:schemeClr val="accent6"/>
            </a:effectRef>
            <a:fontRef idx="minor">
              <a:schemeClr val="tx1"/>
            </a:fontRef>
          </p:style>
        </p:cxnSp>
        <p:sp>
          <p:nvSpPr>
            <p:cNvPr id="23" name="Rectangle 22"/>
            <p:cNvSpPr/>
            <p:nvPr/>
          </p:nvSpPr>
          <p:spPr bwMode="auto">
            <a:xfrm>
              <a:off x="732878" y="2672276"/>
              <a:ext cx="964505" cy="258202"/>
            </a:xfrm>
            <a:prstGeom prst="rect">
              <a:avLst/>
            </a:prstGeom>
            <a:ln>
              <a:headEnd type="none" w="sm" len="sm"/>
              <a:tailEnd type="none" w="sm" len="sm"/>
            </a:ln>
          </p:spPr>
          <p:style>
            <a:lnRef idx="0">
              <a:schemeClr val="accent6"/>
            </a:lnRef>
            <a:fillRef idx="3">
              <a:schemeClr val="accent6"/>
            </a:fillRef>
            <a:effectRef idx="3">
              <a:schemeClr val="accent6"/>
            </a:effectRef>
            <a:fontRef idx="minor">
              <a:schemeClr val="lt1"/>
            </a:fontRef>
          </p:style>
          <p:txBody>
            <a:bodyPr vert="horz" wrap="none" lIns="380985" tIns="380985" rIns="380985" bIns="380985" numCol="1" rtlCol="0" anchor="ctr" anchorCtr="0" compatLnSpc="1">
              <a:prstTxWarp prst="textNoShape">
                <a:avLst/>
              </a:prstTxWarp>
            </a:bodyPr>
            <a:lstStyle/>
            <a:p>
              <a:pPr algn="ctr" defTabSz="914099" eaLnBrk="0" hangingPunct="0">
                <a:lnSpc>
                  <a:spcPct val="85000"/>
                </a:lnSpc>
                <a:spcBef>
                  <a:spcPct val="20000"/>
                </a:spcBef>
              </a:pPr>
              <a:r>
                <a:rPr lang="en-US" sz="1200" dirty="0" smtClean="0">
                  <a:solidFill>
                    <a:prstClr val="white"/>
                  </a:solidFill>
                </a:rPr>
                <a:t>Exact Counts</a:t>
              </a:r>
            </a:p>
          </p:txBody>
        </p:sp>
      </p:grpSp>
    </p:spTree>
    <p:custDataLst>
      <p:tags r:id="rId1"/>
    </p:custDataLst>
    <p:extLst>
      <p:ext uri="{BB962C8B-B14F-4D97-AF65-F5344CB8AC3E}">
        <p14:creationId xmlns:p14="http://schemas.microsoft.com/office/powerpoint/2010/main" xmlns="" val="37798300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4"/>
          <p:cNvSpPr>
            <a:spLocks/>
          </p:cNvSpPr>
          <p:nvPr/>
        </p:nvSpPr>
        <p:spPr bwMode="auto">
          <a:xfrm flipV="1">
            <a:off x="0" y="5029200"/>
            <a:ext cx="9144000" cy="1828796"/>
          </a:xfrm>
          <a:custGeom>
            <a:avLst/>
            <a:gdLst/>
            <a:ahLst/>
            <a:cxnLst>
              <a:cxn ang="0">
                <a:pos x="0" y="0"/>
              </a:cxn>
              <a:cxn ang="0">
                <a:pos x="2880" y="0"/>
              </a:cxn>
              <a:cxn ang="0">
                <a:pos x="2880" y="1464"/>
              </a:cxn>
              <a:cxn ang="0">
                <a:pos x="1440" y="1704"/>
              </a:cxn>
              <a:cxn ang="0">
                <a:pos x="0" y="1464"/>
              </a:cxn>
              <a:cxn ang="0">
                <a:pos x="0" y="0"/>
              </a:cxn>
            </a:cxnLst>
            <a:rect l="0" t="0" r="r" b="b"/>
            <a:pathLst>
              <a:path w="2880" h="1704">
                <a:moveTo>
                  <a:pt x="0" y="0"/>
                </a:moveTo>
                <a:cubicBezTo>
                  <a:pt x="2880" y="0"/>
                  <a:pt x="2880" y="0"/>
                  <a:pt x="2880" y="0"/>
                </a:cubicBezTo>
                <a:cubicBezTo>
                  <a:pt x="2880" y="1464"/>
                  <a:pt x="2880" y="1464"/>
                  <a:pt x="2880" y="1464"/>
                </a:cubicBezTo>
                <a:cubicBezTo>
                  <a:pt x="2880" y="1464"/>
                  <a:pt x="2160" y="1704"/>
                  <a:pt x="1440" y="1704"/>
                </a:cubicBezTo>
                <a:cubicBezTo>
                  <a:pt x="720" y="1704"/>
                  <a:pt x="0" y="1464"/>
                  <a:pt x="0" y="1464"/>
                </a:cubicBezTo>
                <a:lnTo>
                  <a:pt x="0" y="0"/>
                </a:lnTo>
                <a:close/>
              </a:path>
            </a:pathLst>
          </a:custGeom>
          <a:solidFill>
            <a:srgbClr val="000000">
              <a:alpha val="75000"/>
            </a:srgbClr>
          </a:solidFill>
          <a:ln w="96" cap="rnd">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Rectangle 4"/>
          <p:cNvSpPr/>
          <p:nvPr/>
        </p:nvSpPr>
        <p:spPr>
          <a:xfrm>
            <a:off x="285750" y="5697653"/>
            <a:ext cx="2762250" cy="984885"/>
          </a:xfrm>
          <a:prstGeom prst="rect">
            <a:avLst/>
          </a:prstGeom>
        </p:spPr>
        <p:txBody>
          <a:bodyPr wrap="square">
            <a:spAutoFit/>
          </a:bodyPr>
          <a:lstStyle/>
          <a:p>
            <a:pPr marL="4763" indent="-4763">
              <a:spcAft>
                <a:spcPts val="0"/>
              </a:spcAft>
            </a:pPr>
            <a:r>
              <a:rPr lang="en-US" sz="1600" b="1" dirty="0" smtClean="0">
                <a:gradFill>
                  <a:gsLst>
                    <a:gs pos="0">
                      <a:srgbClr val="FFFFFF"/>
                    </a:gs>
                    <a:gs pos="100000">
                      <a:srgbClr val="FFFFFF"/>
                    </a:gs>
                  </a:gsLst>
                  <a:lin ang="3000000" scaled="0"/>
                </a:gradFill>
                <a:latin typeface="Segoe Semibold" pitchFamily="34" charset="0"/>
              </a:rPr>
              <a:t>Find people</a:t>
            </a:r>
          </a:p>
          <a:p>
            <a:pPr marL="4763" indent="-4763">
              <a:spcAft>
                <a:spcPts val="0"/>
              </a:spcAft>
            </a:pPr>
            <a:r>
              <a:rPr lang="en-US" sz="1400" dirty="0" smtClean="0">
                <a:gradFill>
                  <a:gsLst>
                    <a:gs pos="0">
                      <a:srgbClr val="FFFFFF"/>
                    </a:gs>
                    <a:gs pos="100000">
                      <a:srgbClr val="FFFFFF"/>
                    </a:gs>
                  </a:gsLst>
                  <a:lin ang="3000000" scaled="0"/>
                </a:gradFill>
                <a:latin typeface="Segoe Light" pitchFamily="34" charset="0"/>
              </a:rPr>
              <a:t>with address book search that matches names phonetically &amp; lets you browse organizations</a:t>
            </a:r>
          </a:p>
        </p:txBody>
      </p:sp>
      <p:sp>
        <p:nvSpPr>
          <p:cNvPr id="6" name="Rectangle 5"/>
          <p:cNvSpPr/>
          <p:nvPr/>
        </p:nvSpPr>
        <p:spPr>
          <a:xfrm>
            <a:off x="6126480" y="5696106"/>
            <a:ext cx="2941320" cy="984885"/>
          </a:xfrm>
          <a:prstGeom prst="rect">
            <a:avLst/>
          </a:prstGeom>
        </p:spPr>
        <p:txBody>
          <a:bodyPr wrap="square">
            <a:spAutoFit/>
          </a:bodyPr>
          <a:lstStyle/>
          <a:p>
            <a:pPr marL="4763" indent="-4763">
              <a:spcAft>
                <a:spcPts val="0"/>
              </a:spcAft>
            </a:pPr>
            <a:r>
              <a:rPr lang="en-US" sz="1600" b="1" dirty="0" smtClean="0">
                <a:gradFill>
                  <a:gsLst>
                    <a:gs pos="0">
                      <a:srgbClr val="FFFFFF"/>
                    </a:gs>
                    <a:gs pos="100000">
                      <a:srgbClr val="FFFFFF"/>
                    </a:gs>
                  </a:gsLst>
                  <a:lin ang="3000000" scaled="0"/>
                </a:gradFill>
                <a:latin typeface="Segoe Semibold" pitchFamily="34" charset="0"/>
              </a:rPr>
              <a:t>Use MySite profile pages</a:t>
            </a:r>
            <a:endParaRPr lang="en-US" sz="1600" b="1" dirty="0">
              <a:gradFill>
                <a:gsLst>
                  <a:gs pos="0">
                    <a:srgbClr val="FFFFFF"/>
                  </a:gs>
                  <a:gs pos="100000">
                    <a:srgbClr val="FFFFFF"/>
                  </a:gs>
                </a:gsLst>
                <a:lin ang="3000000" scaled="0"/>
              </a:gradFill>
              <a:latin typeface="Segoe Semibold" pitchFamily="34" charset="0"/>
            </a:endParaRPr>
          </a:p>
          <a:p>
            <a:pPr marL="4763" indent="-4763">
              <a:spcAft>
                <a:spcPts val="0"/>
              </a:spcAft>
            </a:pPr>
            <a:r>
              <a:rPr lang="en-US" sz="1400" dirty="0" smtClean="0">
                <a:gradFill>
                  <a:gsLst>
                    <a:gs pos="0">
                      <a:srgbClr val="FFFFFF"/>
                    </a:gs>
                    <a:gs pos="100000">
                      <a:srgbClr val="FFFFFF"/>
                    </a:gs>
                  </a:gsLst>
                  <a:lin ang="3000000" scaled="0"/>
                </a:gradFill>
                <a:latin typeface="Segoe Light" pitchFamily="34" charset="0"/>
              </a:rPr>
              <a:t>that recognize and track your colleagues and make it easier to share your work with others</a:t>
            </a:r>
            <a:endParaRPr lang="en-US" sz="1400" dirty="0">
              <a:gradFill>
                <a:gsLst>
                  <a:gs pos="0">
                    <a:srgbClr val="FFFFFF"/>
                  </a:gs>
                  <a:gs pos="100000">
                    <a:srgbClr val="FFFFFF"/>
                  </a:gs>
                </a:gsLst>
                <a:lin ang="3000000" scaled="0"/>
              </a:gradFill>
              <a:latin typeface="Segoe Light" pitchFamily="34" charset="0"/>
            </a:endParaRPr>
          </a:p>
        </p:txBody>
      </p:sp>
      <p:sp>
        <p:nvSpPr>
          <p:cNvPr id="7" name="Rectangle 6"/>
          <p:cNvSpPr/>
          <p:nvPr/>
        </p:nvSpPr>
        <p:spPr>
          <a:xfrm>
            <a:off x="3291840" y="5697653"/>
            <a:ext cx="2560320" cy="984885"/>
          </a:xfrm>
          <a:prstGeom prst="rect">
            <a:avLst/>
          </a:prstGeom>
        </p:spPr>
        <p:txBody>
          <a:bodyPr wrap="square">
            <a:spAutoFit/>
          </a:bodyPr>
          <a:lstStyle/>
          <a:p>
            <a:pPr marL="4763" indent="-4763">
              <a:spcAft>
                <a:spcPts val="0"/>
              </a:spcAft>
            </a:pPr>
            <a:r>
              <a:rPr lang="en-US" sz="1600" b="1" dirty="0" smtClean="0">
                <a:gradFill>
                  <a:gsLst>
                    <a:gs pos="0">
                      <a:srgbClr val="FFFFFF"/>
                    </a:gs>
                    <a:gs pos="100000">
                      <a:srgbClr val="FFFFFF"/>
                    </a:gs>
                  </a:gsLst>
                  <a:lin ang="3000000" scaled="0"/>
                </a:gradFill>
                <a:latin typeface="Segoe Semibold" pitchFamily="34" charset="0"/>
              </a:rPr>
              <a:t>Discover expertise</a:t>
            </a:r>
            <a:endParaRPr lang="en-US" sz="1600" b="1" dirty="0">
              <a:gradFill>
                <a:gsLst>
                  <a:gs pos="0">
                    <a:srgbClr val="FFFFFF"/>
                  </a:gs>
                  <a:gs pos="100000">
                    <a:srgbClr val="FFFFFF"/>
                  </a:gs>
                </a:gsLst>
                <a:lin ang="3000000" scaled="0"/>
              </a:gradFill>
              <a:latin typeface="Segoe Semibold" pitchFamily="34" charset="0"/>
            </a:endParaRPr>
          </a:p>
          <a:p>
            <a:pPr marL="4763" indent="-4763">
              <a:spcAft>
                <a:spcPts val="0"/>
              </a:spcAft>
            </a:pPr>
            <a:r>
              <a:rPr lang="en-US" sz="1400" dirty="0" smtClean="0">
                <a:gradFill>
                  <a:gsLst>
                    <a:gs pos="0">
                      <a:srgbClr val="FFFFFF"/>
                    </a:gs>
                    <a:gs pos="100000">
                      <a:srgbClr val="FFFFFF"/>
                    </a:gs>
                  </a:gsLst>
                  <a:lin ang="3000000" scaled="0"/>
                </a:gradFill>
                <a:latin typeface="Segoe Light" pitchFamily="34" charset="0"/>
              </a:rPr>
              <a:t>based on terms matched from</a:t>
            </a:r>
            <a:r>
              <a:rPr lang="en-US" sz="1400" dirty="0">
                <a:gradFill>
                  <a:gsLst>
                    <a:gs pos="0">
                      <a:srgbClr val="FFFFFF"/>
                    </a:gs>
                    <a:gs pos="100000">
                      <a:srgbClr val="FFFFFF"/>
                    </a:gs>
                  </a:gsLst>
                  <a:lin ang="3000000" scaled="0"/>
                </a:gradFill>
                <a:latin typeface="Segoe Light" pitchFamily="34" charset="0"/>
              </a:rPr>
              <a:t/>
            </a:r>
            <a:br>
              <a:rPr lang="en-US" sz="1400" dirty="0">
                <a:gradFill>
                  <a:gsLst>
                    <a:gs pos="0">
                      <a:srgbClr val="FFFFFF"/>
                    </a:gs>
                    <a:gs pos="100000">
                      <a:srgbClr val="FFFFFF"/>
                    </a:gs>
                  </a:gsLst>
                  <a:lin ang="3000000" scaled="0"/>
                </a:gradFill>
                <a:latin typeface="Segoe Light" pitchFamily="34" charset="0"/>
              </a:rPr>
            </a:br>
            <a:r>
              <a:rPr lang="en-US" sz="1400" dirty="0">
                <a:gradFill>
                  <a:gsLst>
                    <a:gs pos="0">
                      <a:srgbClr val="FFFFFF"/>
                    </a:gs>
                    <a:gs pos="100000">
                      <a:srgbClr val="FFFFFF"/>
                    </a:gs>
                  </a:gsLst>
                  <a:lin ang="3000000" scaled="0"/>
                </a:gradFill>
                <a:latin typeface="Segoe Light" pitchFamily="34" charset="0"/>
              </a:rPr>
              <a:t>mined Outlook inbox data and </a:t>
            </a:r>
            <a:br>
              <a:rPr lang="en-US" sz="1400" dirty="0">
                <a:gradFill>
                  <a:gsLst>
                    <a:gs pos="0">
                      <a:srgbClr val="FFFFFF"/>
                    </a:gs>
                    <a:gs pos="100000">
                      <a:srgbClr val="FFFFFF"/>
                    </a:gs>
                  </a:gsLst>
                  <a:lin ang="3000000" scaled="0"/>
                </a:gradFill>
                <a:latin typeface="Segoe Light" pitchFamily="34" charset="0"/>
              </a:rPr>
            </a:br>
            <a:r>
              <a:rPr lang="en-US" sz="1400" dirty="0" smtClean="0">
                <a:gradFill>
                  <a:gsLst>
                    <a:gs pos="0">
                      <a:srgbClr val="FFFFFF"/>
                    </a:gs>
                    <a:gs pos="100000">
                      <a:srgbClr val="FFFFFF"/>
                    </a:gs>
                  </a:gsLst>
                  <a:lin ang="3000000" scaled="0"/>
                </a:gradFill>
                <a:latin typeface="Segoe Light" pitchFamily="34" charset="0"/>
              </a:rPr>
              <a:t>SharePoint MySite profiles</a:t>
            </a:r>
            <a:endParaRPr lang="en-US" sz="1400" dirty="0">
              <a:gradFill>
                <a:gsLst>
                  <a:gs pos="0">
                    <a:srgbClr val="FFFFFF"/>
                  </a:gs>
                  <a:gs pos="100000">
                    <a:srgbClr val="FFFFFF"/>
                  </a:gs>
                </a:gsLst>
                <a:lin ang="3000000" scaled="0"/>
              </a:gradFill>
              <a:latin typeface="Segoe Light" pitchFamily="34" charset="0"/>
            </a:endParaRPr>
          </a:p>
        </p:txBody>
      </p:sp>
      <p:pic>
        <p:nvPicPr>
          <p:cNvPr id="55" name="Picture 4"/>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371090" y="1179571"/>
            <a:ext cx="6401820" cy="4343400"/>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
        <p:nvSpPr>
          <p:cNvPr id="3" name="Title 2"/>
          <p:cNvSpPr>
            <a:spLocks noGrp="1"/>
          </p:cNvSpPr>
          <p:nvPr>
            <p:ph type="title"/>
          </p:nvPr>
        </p:nvSpPr>
        <p:spPr/>
        <p:txBody>
          <a:bodyPr/>
          <a:lstStyle/>
          <a:p>
            <a:r>
              <a:rPr lang="en-US" dirty="0" smtClean="0"/>
              <a:t>Connect with people and expertise</a:t>
            </a:r>
            <a:endParaRPr lang="en-US" dirty="0"/>
          </a:p>
        </p:txBody>
      </p:sp>
      <p:sp>
        <p:nvSpPr>
          <p:cNvPr id="8" name="Text Placeholder 7"/>
          <p:cNvSpPr>
            <a:spLocks noGrp="1"/>
          </p:cNvSpPr>
          <p:nvPr>
            <p:ph type="body" sz="quarter" idx="10"/>
          </p:nvPr>
        </p:nvSpPr>
        <p:spPr/>
        <p:txBody>
          <a:bodyPr/>
          <a:lstStyle/>
          <a:p>
            <a:r>
              <a:rPr lang="en-US" dirty="0" smtClean="0"/>
              <a:t>and streamline how you find and collaborate with others</a:t>
            </a:r>
            <a:endParaRPr lang="en-US" dirty="0"/>
          </a:p>
        </p:txBody>
      </p:sp>
      <p:sp>
        <p:nvSpPr>
          <p:cNvPr id="56" name="Rectangular Callout 55"/>
          <p:cNvSpPr/>
          <p:nvPr/>
        </p:nvSpPr>
        <p:spPr>
          <a:xfrm>
            <a:off x="285750" y="1444137"/>
            <a:ext cx="1494477" cy="740228"/>
          </a:xfrm>
          <a:prstGeom prst="wedgeRectCallout">
            <a:avLst>
              <a:gd name="adj1" fmla="val 37700"/>
              <a:gd name="adj2" fmla="val 72492"/>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lnSpc>
                <a:spcPct val="90000"/>
              </a:lnSpc>
            </a:pPr>
            <a:r>
              <a:rPr lang="en-US" sz="1400" dirty="0" smtClean="0"/>
              <a:t>Filter by title, expertise &amp; other attributes</a:t>
            </a:r>
            <a:endParaRPr lang="en-US" sz="1400" dirty="0"/>
          </a:p>
        </p:txBody>
      </p:sp>
      <p:sp>
        <p:nvSpPr>
          <p:cNvPr id="57" name="Rectangular Callout 56"/>
          <p:cNvSpPr/>
          <p:nvPr/>
        </p:nvSpPr>
        <p:spPr>
          <a:xfrm>
            <a:off x="6226097" y="3377125"/>
            <a:ext cx="1089103" cy="555171"/>
          </a:xfrm>
          <a:prstGeom prst="wedgeRectCallout">
            <a:avLst>
              <a:gd name="adj1" fmla="val -70403"/>
              <a:gd name="adj2" fmla="val -2436"/>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lnSpc>
                <a:spcPct val="90000"/>
              </a:lnSpc>
            </a:pPr>
            <a:r>
              <a:rPr lang="en-US" sz="1400" dirty="0" smtClean="0"/>
              <a:t>Expertise matching</a:t>
            </a:r>
            <a:endParaRPr lang="en-US" sz="1400" dirty="0"/>
          </a:p>
        </p:txBody>
      </p:sp>
      <p:sp>
        <p:nvSpPr>
          <p:cNvPr id="58" name="Rectangular Callout 57"/>
          <p:cNvSpPr/>
          <p:nvPr/>
        </p:nvSpPr>
        <p:spPr>
          <a:xfrm>
            <a:off x="4582551" y="1417027"/>
            <a:ext cx="1249680" cy="555171"/>
          </a:xfrm>
          <a:prstGeom prst="wedgeRectCallout">
            <a:avLst>
              <a:gd name="adj1" fmla="val -70403"/>
              <a:gd name="adj2" fmla="val -2436"/>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lnSpc>
                <a:spcPct val="90000"/>
              </a:lnSpc>
            </a:pPr>
            <a:r>
              <a:rPr lang="en-US" sz="1400" dirty="0" smtClean="0"/>
              <a:t>Phonetic name lookup </a:t>
            </a:r>
            <a:endParaRPr lang="en-US" sz="1400" dirty="0"/>
          </a:p>
        </p:txBody>
      </p:sp>
      <p:sp>
        <p:nvSpPr>
          <p:cNvPr id="59" name="Rectangular Callout 58"/>
          <p:cNvSpPr/>
          <p:nvPr/>
        </p:nvSpPr>
        <p:spPr>
          <a:xfrm>
            <a:off x="4162795" y="4498821"/>
            <a:ext cx="947854" cy="555171"/>
          </a:xfrm>
          <a:prstGeom prst="wedgeRectCallout">
            <a:avLst>
              <a:gd name="adj1" fmla="val -70403"/>
              <a:gd name="adj2" fmla="val -2436"/>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lnSpc>
                <a:spcPct val="90000"/>
              </a:lnSpc>
            </a:pPr>
            <a:r>
              <a:rPr lang="en-US" sz="1400" dirty="0" smtClean="0"/>
              <a:t>Org browsing</a:t>
            </a:r>
            <a:endParaRPr lang="en-US" sz="1400" dirty="0"/>
          </a:p>
        </p:txBody>
      </p:sp>
      <p:sp>
        <p:nvSpPr>
          <p:cNvPr id="60" name="Rectangular Callout 59"/>
          <p:cNvSpPr/>
          <p:nvPr/>
        </p:nvSpPr>
        <p:spPr>
          <a:xfrm>
            <a:off x="2145321" y="5095352"/>
            <a:ext cx="1143002" cy="555171"/>
          </a:xfrm>
          <a:prstGeom prst="wedgeRectCallout">
            <a:avLst>
              <a:gd name="adj1" fmla="val 28076"/>
              <a:gd name="adj2" fmla="val -76755"/>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lnSpc>
                <a:spcPct val="90000"/>
              </a:lnSpc>
            </a:pPr>
            <a:r>
              <a:rPr lang="en-US" sz="1400" dirty="0" smtClean="0"/>
              <a:t>Find recent content</a:t>
            </a:r>
            <a:endParaRPr lang="en-US" sz="1400" dirty="0"/>
          </a:p>
        </p:txBody>
      </p:sp>
      <p:sp>
        <p:nvSpPr>
          <p:cNvPr id="16" name="Rectangular Callout 15"/>
          <p:cNvSpPr/>
          <p:nvPr/>
        </p:nvSpPr>
        <p:spPr>
          <a:xfrm>
            <a:off x="1594337" y="3588937"/>
            <a:ext cx="1143002" cy="555171"/>
          </a:xfrm>
          <a:prstGeom prst="wedgeRectCallout">
            <a:avLst>
              <a:gd name="adj1" fmla="val 69102"/>
              <a:gd name="adj2" fmla="val -37427"/>
            </a:avLst>
          </a:prstGeom>
          <a:solidFill>
            <a:schemeClr val="accent4">
              <a:lumMod val="7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a:lnSpc>
                <a:spcPct val="90000"/>
              </a:lnSpc>
            </a:pPr>
            <a:r>
              <a:rPr lang="en-US" sz="1400" dirty="0" smtClean="0"/>
              <a:t>Real-time</a:t>
            </a:r>
          </a:p>
          <a:p>
            <a:pPr algn="ctr">
              <a:lnSpc>
                <a:spcPct val="90000"/>
              </a:lnSpc>
            </a:pPr>
            <a:r>
              <a:rPr lang="en-US" sz="1400" dirty="0" smtClean="0"/>
              <a:t>presence</a:t>
            </a:r>
            <a:endParaRPr lang="en-US" sz="1400" dirty="0"/>
          </a:p>
        </p:txBody>
      </p:sp>
    </p:spTree>
    <p:custDataLst>
      <p:tags r:id="rId1"/>
    </p:custDataLst>
    <p:extLst>
      <p:ext uri="{BB962C8B-B14F-4D97-AF65-F5344CB8AC3E}">
        <p14:creationId xmlns:p14="http://schemas.microsoft.com/office/powerpoint/2010/main" xmlns="" val="1652876180"/>
      </p:ext>
    </p:extLst>
  </p:cSld>
  <p:clrMapOvr>
    <a:masterClrMapping/>
  </p:clrMapOvr>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500"/>
                                        <p:tgtEl>
                                          <p:spTgt spid="5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500"/>
                                        <p:tgtEl>
                                          <p:spTgt spid="6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500"/>
                                        <p:tgtEl>
                                          <p:spTgt spid="5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fade">
                                      <p:cBhvr>
                                        <p:cTn id="19" dur="500"/>
                                        <p:tgtEl>
                                          <p:spTgt spid="5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8"/>
                                        </p:tgtEl>
                                        <p:attrNameLst>
                                          <p:attrName>style.visibility</p:attrName>
                                        </p:attrNameLst>
                                      </p:cBhvr>
                                      <p:to>
                                        <p:strVal val="visible"/>
                                      </p:to>
                                    </p:set>
                                    <p:animEffect transition="in" filter="fade">
                                      <p:cBhvr>
                                        <p:cTn id="23" dur="500"/>
                                        <p:tgtEl>
                                          <p:spTgt spid="5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animBg="1"/>
      <p:bldP spid="59" grpId="0" animBg="1"/>
      <p:bldP spid="60"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bwMode="auto">
          <a:xfrm>
            <a:off x="2682005" y="1293222"/>
            <a:ext cx="3092843" cy="5172891"/>
          </a:xfrm>
          <a:prstGeom prst="rect">
            <a:avLst/>
          </a:prstGeom>
          <a:solidFill>
            <a:srgbClr val="1B3D5D"/>
          </a:solidFill>
          <a:ln w="19050" cap="flat" cmpd="sng" algn="ctr">
            <a:gradFill>
              <a:gsLst>
                <a:gs pos="0">
                  <a:schemeClr val="tx1">
                    <a:alpha val="10000"/>
                  </a:schemeClr>
                </a:gs>
                <a:gs pos="50000">
                  <a:schemeClr val="tx1">
                    <a:alpha val="65000"/>
                  </a:schemeClr>
                </a:gs>
                <a:gs pos="100000">
                  <a:schemeClr val="accent1"/>
                </a:gs>
              </a:gsLst>
              <a:lin ang="78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61737" tIns="30869" rIns="61737" bIns="30869" numCol="1" rtlCol="0" anchor="ctr" anchorCtr="0" compatLnSpc="1">
            <a:prstTxWarp prst="textNoShape">
              <a:avLst/>
            </a:prstTxWarp>
          </a:bodyPr>
          <a:lstStyle/>
          <a:p>
            <a:pPr marL="285777" lvl="1" indent="-296506" algn="ctr" fontAlgn="base">
              <a:lnSpc>
                <a:spcPct val="90000"/>
              </a:lnSpc>
              <a:spcBef>
                <a:spcPct val="0"/>
              </a:spcBef>
              <a:spcAft>
                <a:spcPts val="1215"/>
              </a:spcAft>
              <a:buClr>
                <a:srgbClr val="FFFFFF"/>
              </a:buClr>
              <a:buSzPct val="95000"/>
              <a:tabLst>
                <a:tab pos="385248" algn="l"/>
              </a:tabLst>
              <a:defRPr/>
            </a:pPr>
            <a:endParaRPr lang="en-US" altLang="zh-CN" sz="2400" b="1" dirty="0" smtClean="0">
              <a:ln w="3175">
                <a:noFill/>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50800" dist="38100" dir="2700000" algn="tl" rotWithShape="0">
                  <a:prstClr val="black">
                    <a:alpha val="40000"/>
                  </a:prstClr>
                </a:outerShdw>
              </a:effectLst>
              <a:cs typeface="Arial" charset="0"/>
            </a:endParaRPr>
          </a:p>
        </p:txBody>
      </p:sp>
      <p:sp>
        <p:nvSpPr>
          <p:cNvPr id="13" name="Rectangle 12"/>
          <p:cNvSpPr/>
          <p:nvPr/>
        </p:nvSpPr>
        <p:spPr bwMode="auto">
          <a:xfrm>
            <a:off x="2628900" y="1959429"/>
            <a:ext cx="3263900" cy="445948"/>
          </a:xfrm>
          <a:prstGeom prst="rect">
            <a:avLst/>
          </a:prstGeom>
          <a:gradFill flip="none" rotWithShape="1">
            <a:gsLst>
              <a:gs pos="0">
                <a:schemeClr val="bg1">
                  <a:alpha val="0"/>
                </a:schemeClr>
              </a:gs>
              <a:gs pos="50000">
                <a:schemeClr val="accent3">
                  <a:alpha val="56000"/>
                </a:schemeClr>
              </a:gs>
              <a:gs pos="100000">
                <a:schemeClr val="bg1">
                  <a:alpha val="0"/>
                </a:scheme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6" tIns="91436" rIns="91416" bIns="45708" numCol="1" rtlCol="0" anchor="ctr" anchorCtr="0" compatLnSpc="1"/>
          <a:lstStyle/>
          <a:p>
            <a:pPr algn="ctr" defTabSz="913909" fontAlgn="base">
              <a:spcBef>
                <a:spcPct val="0"/>
              </a:spcBef>
              <a:spcAft>
                <a:spcPct val="0"/>
              </a:spcAft>
            </a:pPr>
            <a:endParaRPr lang="en-US" sz="2400" dirty="0" smtClean="0">
              <a:gradFill>
                <a:gsLst>
                  <a:gs pos="50000">
                    <a:schemeClr val="tx1"/>
                  </a:gs>
                  <a:gs pos="100000">
                    <a:schemeClr val="tx1"/>
                  </a:gs>
                </a:gsLst>
                <a:lin ang="5400000" scaled="0"/>
              </a:gradFill>
            </a:endParaRPr>
          </a:p>
        </p:txBody>
      </p:sp>
      <p:sp>
        <p:nvSpPr>
          <p:cNvPr id="14" name="Rectangle 13"/>
          <p:cNvSpPr/>
          <p:nvPr/>
        </p:nvSpPr>
        <p:spPr bwMode="auto">
          <a:xfrm>
            <a:off x="5808784" y="1293180"/>
            <a:ext cx="3214051" cy="5169450"/>
          </a:xfrm>
          <a:prstGeom prst="rect">
            <a:avLst/>
          </a:prstGeom>
          <a:solidFill>
            <a:srgbClr val="1B3D5D"/>
          </a:solidFill>
          <a:ln w="19050" cap="flat" cmpd="sng" algn="ctr">
            <a:gradFill>
              <a:gsLst>
                <a:gs pos="0">
                  <a:schemeClr val="tx1">
                    <a:alpha val="10000"/>
                  </a:schemeClr>
                </a:gs>
                <a:gs pos="50000">
                  <a:schemeClr val="tx1">
                    <a:alpha val="65000"/>
                  </a:schemeClr>
                </a:gs>
                <a:gs pos="100000">
                  <a:schemeClr val="accent1"/>
                </a:gs>
              </a:gsLst>
              <a:lin ang="7800000" scaled="0"/>
            </a:gradFill>
            <a:prstDash val="solid"/>
            <a:round/>
            <a:headEnd type="none" w="med" len="med"/>
            <a:tailEnd type="none" w="med" len="med"/>
          </a:ln>
          <a:effectLst>
            <a:outerShdw blurRad="63500" sx="102000" sy="102000" algn="ctr" rotWithShape="0">
              <a:prstClr val="black">
                <a:alpha val="40000"/>
              </a:prstClr>
            </a:outerShdw>
          </a:effectLst>
          <a:scene3d>
            <a:camera prst="orthographicFront"/>
            <a:lightRig rig="threePt" dir="t"/>
          </a:scene3d>
          <a:sp3d prstMaterial="matte"/>
        </p:spPr>
        <p:txBody>
          <a:bodyPr vert="horz" wrap="square" lIns="61737" tIns="30869" rIns="61737" bIns="30869" numCol="1" rtlCol="0" anchor="ctr" anchorCtr="0" compatLnSpc="1">
            <a:prstTxWarp prst="textNoShape">
              <a:avLst/>
            </a:prstTxWarp>
          </a:bodyPr>
          <a:lstStyle/>
          <a:p>
            <a:pPr marL="285777" lvl="1" indent="-296506" algn="ctr" fontAlgn="base">
              <a:lnSpc>
                <a:spcPct val="90000"/>
              </a:lnSpc>
              <a:spcBef>
                <a:spcPct val="0"/>
              </a:spcBef>
              <a:spcAft>
                <a:spcPts val="1215"/>
              </a:spcAft>
              <a:buClr>
                <a:srgbClr val="FFFFFF"/>
              </a:buClr>
              <a:buSzPct val="95000"/>
              <a:tabLst>
                <a:tab pos="385248" algn="l"/>
              </a:tabLst>
              <a:defRPr/>
            </a:pPr>
            <a:endParaRPr lang="en-US" altLang="zh-CN" sz="2400" b="1" dirty="0" smtClean="0">
              <a:ln w="3175">
                <a:noFill/>
              </a:ln>
              <a:gradFill flip="none" rotWithShape="1">
                <a:gsLst>
                  <a:gs pos="0">
                    <a:schemeClr val="tx1">
                      <a:shade val="30000"/>
                      <a:satMod val="115000"/>
                    </a:schemeClr>
                  </a:gs>
                  <a:gs pos="50000">
                    <a:schemeClr val="tx1">
                      <a:shade val="67500"/>
                      <a:satMod val="115000"/>
                    </a:schemeClr>
                  </a:gs>
                  <a:gs pos="100000">
                    <a:schemeClr val="tx1">
                      <a:shade val="100000"/>
                      <a:satMod val="115000"/>
                    </a:schemeClr>
                  </a:gs>
                </a:gsLst>
                <a:lin ang="16200000" scaled="1"/>
                <a:tileRect/>
              </a:gradFill>
              <a:effectLst>
                <a:outerShdw blurRad="50800" dist="38100" dir="2700000" algn="tl" rotWithShape="0">
                  <a:prstClr val="black">
                    <a:alpha val="40000"/>
                  </a:prstClr>
                </a:outerShdw>
              </a:effectLst>
              <a:cs typeface="Arial" charset="0"/>
            </a:endParaRPr>
          </a:p>
        </p:txBody>
      </p:sp>
      <p:sp>
        <p:nvSpPr>
          <p:cNvPr id="16" name="Rectangle 15"/>
          <p:cNvSpPr/>
          <p:nvPr/>
        </p:nvSpPr>
        <p:spPr bwMode="auto">
          <a:xfrm>
            <a:off x="5765800" y="1959429"/>
            <a:ext cx="3263900" cy="445948"/>
          </a:xfrm>
          <a:prstGeom prst="rect">
            <a:avLst/>
          </a:prstGeom>
          <a:gradFill flip="none" rotWithShape="1">
            <a:gsLst>
              <a:gs pos="0">
                <a:schemeClr val="bg1">
                  <a:alpha val="0"/>
                </a:schemeClr>
              </a:gs>
              <a:gs pos="50000">
                <a:schemeClr val="accent3">
                  <a:alpha val="56000"/>
                </a:schemeClr>
              </a:gs>
              <a:gs pos="100000">
                <a:schemeClr val="bg1">
                  <a:alpha val="0"/>
                </a:scheme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6" tIns="91436" rIns="91416" bIns="45708" numCol="1" rtlCol="0" anchor="ctr" anchorCtr="0" compatLnSpc="1"/>
          <a:lstStyle/>
          <a:p>
            <a:pPr algn="ctr" defTabSz="913909" fontAlgn="base">
              <a:spcBef>
                <a:spcPct val="0"/>
              </a:spcBef>
              <a:spcAft>
                <a:spcPct val="0"/>
              </a:spcAft>
            </a:pPr>
            <a:endParaRPr lang="en-US" sz="2400" dirty="0" smtClean="0">
              <a:gradFill>
                <a:gsLst>
                  <a:gs pos="50000">
                    <a:schemeClr val="tx1"/>
                  </a:gs>
                  <a:gs pos="100000">
                    <a:schemeClr val="tx1"/>
                  </a:gs>
                </a:gsLst>
                <a:lin ang="5400000" scaled="0"/>
              </a:gradFill>
            </a:endParaRPr>
          </a:p>
        </p:txBody>
      </p:sp>
      <p:cxnSp>
        <p:nvCxnSpPr>
          <p:cNvPr id="27" name="Straight Connector 26"/>
          <p:cNvCxnSpPr/>
          <p:nvPr/>
        </p:nvCxnSpPr>
        <p:spPr bwMode="auto">
          <a:xfrm>
            <a:off x="237135" y="4863697"/>
            <a:ext cx="8777153" cy="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gradFill>
              <a:gsLst>
                <a:gs pos="0">
                  <a:schemeClr val="accent1">
                    <a:tint val="66000"/>
                    <a:satMod val="160000"/>
                    <a:alpha val="0"/>
                  </a:schemeClr>
                </a:gs>
                <a:gs pos="50000">
                  <a:schemeClr val="tx1">
                    <a:alpha val="18000"/>
                  </a:schemeClr>
                </a:gs>
                <a:gs pos="100000">
                  <a:schemeClr val="accent1">
                    <a:tint val="23500"/>
                    <a:satMod val="160000"/>
                    <a:alpha val="0"/>
                  </a:schemeClr>
                </a:gs>
              </a:gsLst>
              <a:lin ang="5400000" scaled="0"/>
            </a:gradFill>
            <a:prstDash val="solid"/>
            <a:round/>
            <a:headEnd type="none" w="med" len="med"/>
            <a:tailEnd type="none" w="med" len="med"/>
          </a:ln>
          <a:effectLst/>
        </p:spPr>
      </p:cxnSp>
      <p:sp>
        <p:nvSpPr>
          <p:cNvPr id="30" name="Rectangle 29"/>
          <p:cNvSpPr/>
          <p:nvPr/>
        </p:nvSpPr>
        <p:spPr bwMode="auto">
          <a:xfrm>
            <a:off x="-212996" y="2456905"/>
            <a:ext cx="3069770" cy="534489"/>
          </a:xfrm>
          <a:prstGeom prst="rect">
            <a:avLst/>
          </a:prstGeom>
          <a:gradFill flip="none" rotWithShape="1">
            <a:gsLst>
              <a:gs pos="0">
                <a:schemeClr val="bg1">
                  <a:alpha val="0"/>
                </a:schemeClr>
              </a:gs>
              <a:gs pos="50000">
                <a:srgbClr val="47CFFF">
                  <a:alpha val="42000"/>
                </a:srgbClr>
              </a:gs>
              <a:gs pos="100000">
                <a:schemeClr val="bg1">
                  <a:alpha val="0"/>
                </a:scheme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6" tIns="91436" rIns="91416" bIns="45708" numCol="1" rtlCol="0" anchor="ctr" anchorCtr="0" compatLnSpc="1"/>
          <a:lstStyle/>
          <a:p>
            <a:pPr algn="ctr" defTabSz="913909" fontAlgn="base">
              <a:spcBef>
                <a:spcPct val="0"/>
              </a:spcBef>
              <a:spcAft>
                <a:spcPct val="0"/>
              </a:spcAft>
            </a:pPr>
            <a:endParaRPr lang="en-US" sz="2400" dirty="0" smtClean="0">
              <a:gradFill>
                <a:gsLst>
                  <a:gs pos="50000">
                    <a:schemeClr val="tx1"/>
                  </a:gs>
                  <a:gs pos="100000">
                    <a:schemeClr val="tx1"/>
                  </a:gs>
                </a:gsLst>
                <a:lin ang="5400000" scaled="0"/>
              </a:gradFill>
            </a:endParaRPr>
          </a:p>
        </p:txBody>
      </p:sp>
      <p:sp>
        <p:nvSpPr>
          <p:cNvPr id="31" name="Rectangle 30"/>
          <p:cNvSpPr/>
          <p:nvPr/>
        </p:nvSpPr>
        <p:spPr bwMode="auto">
          <a:xfrm>
            <a:off x="-174495" y="3617437"/>
            <a:ext cx="3069770" cy="608054"/>
          </a:xfrm>
          <a:prstGeom prst="rect">
            <a:avLst/>
          </a:prstGeom>
          <a:gradFill flip="none" rotWithShape="1">
            <a:gsLst>
              <a:gs pos="0">
                <a:schemeClr val="bg1">
                  <a:alpha val="0"/>
                </a:schemeClr>
              </a:gs>
              <a:gs pos="50000">
                <a:srgbClr val="47CFFF">
                  <a:alpha val="42000"/>
                </a:srgbClr>
              </a:gs>
              <a:gs pos="100000">
                <a:schemeClr val="bg1">
                  <a:alpha val="0"/>
                </a:scheme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6" tIns="91436" rIns="91416" bIns="45708" numCol="1" rtlCol="0" anchor="ctr" anchorCtr="0" compatLnSpc="1"/>
          <a:lstStyle/>
          <a:p>
            <a:pPr algn="ctr" defTabSz="913909" fontAlgn="base">
              <a:spcBef>
                <a:spcPct val="0"/>
              </a:spcBef>
              <a:spcAft>
                <a:spcPct val="0"/>
              </a:spcAft>
            </a:pPr>
            <a:endParaRPr lang="en-US" sz="2400" dirty="0" smtClean="0">
              <a:gradFill>
                <a:gsLst>
                  <a:gs pos="50000">
                    <a:schemeClr val="tx1"/>
                  </a:gs>
                  <a:gs pos="100000">
                    <a:schemeClr val="tx1"/>
                  </a:gs>
                </a:gsLst>
                <a:lin ang="5400000" scaled="0"/>
              </a:gradFill>
            </a:endParaRPr>
          </a:p>
        </p:txBody>
      </p:sp>
      <p:sp>
        <p:nvSpPr>
          <p:cNvPr id="32" name="Rectangle 31"/>
          <p:cNvSpPr/>
          <p:nvPr/>
        </p:nvSpPr>
        <p:spPr bwMode="auto">
          <a:xfrm>
            <a:off x="-193745" y="4292580"/>
            <a:ext cx="3069770" cy="534489"/>
          </a:xfrm>
          <a:prstGeom prst="rect">
            <a:avLst/>
          </a:prstGeom>
          <a:gradFill flip="none" rotWithShape="1">
            <a:gsLst>
              <a:gs pos="0">
                <a:schemeClr val="bg1">
                  <a:alpha val="0"/>
                </a:schemeClr>
              </a:gs>
              <a:gs pos="50000">
                <a:srgbClr val="47CFFF">
                  <a:alpha val="42000"/>
                </a:srgbClr>
              </a:gs>
              <a:gs pos="100000">
                <a:schemeClr val="bg1">
                  <a:alpha val="0"/>
                </a:scheme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6" tIns="91436" rIns="91416" bIns="45708" numCol="1" rtlCol="0" anchor="ctr" anchorCtr="0" compatLnSpc="1"/>
          <a:lstStyle/>
          <a:p>
            <a:pPr algn="ctr" defTabSz="913909" fontAlgn="base">
              <a:spcBef>
                <a:spcPct val="0"/>
              </a:spcBef>
              <a:spcAft>
                <a:spcPct val="0"/>
              </a:spcAft>
            </a:pPr>
            <a:endParaRPr lang="en-US" sz="2400" dirty="0" smtClean="0">
              <a:gradFill>
                <a:gsLst>
                  <a:gs pos="50000">
                    <a:schemeClr val="tx1"/>
                  </a:gs>
                  <a:gs pos="100000">
                    <a:schemeClr val="tx1"/>
                  </a:gs>
                </a:gsLst>
                <a:lin ang="5400000" scaled="0"/>
              </a:gradFill>
            </a:endParaRPr>
          </a:p>
        </p:txBody>
      </p:sp>
      <p:sp>
        <p:nvSpPr>
          <p:cNvPr id="33" name="Rectangle 32"/>
          <p:cNvSpPr/>
          <p:nvPr/>
        </p:nvSpPr>
        <p:spPr bwMode="auto">
          <a:xfrm>
            <a:off x="-193746" y="4903785"/>
            <a:ext cx="3069770" cy="505613"/>
          </a:xfrm>
          <a:prstGeom prst="rect">
            <a:avLst/>
          </a:prstGeom>
          <a:gradFill flip="none" rotWithShape="1">
            <a:gsLst>
              <a:gs pos="0">
                <a:schemeClr val="bg1">
                  <a:alpha val="0"/>
                </a:schemeClr>
              </a:gs>
              <a:gs pos="50000">
                <a:srgbClr val="47CFFF">
                  <a:alpha val="42000"/>
                </a:srgbClr>
              </a:gs>
              <a:gs pos="100000">
                <a:schemeClr val="bg1">
                  <a:alpha val="0"/>
                </a:scheme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6" tIns="91436" rIns="91416" bIns="45708" numCol="1" rtlCol="0" anchor="ctr" anchorCtr="0" compatLnSpc="1"/>
          <a:lstStyle/>
          <a:p>
            <a:pPr algn="ctr" defTabSz="913909" fontAlgn="base">
              <a:spcBef>
                <a:spcPct val="0"/>
              </a:spcBef>
              <a:spcAft>
                <a:spcPct val="0"/>
              </a:spcAft>
            </a:pPr>
            <a:endParaRPr lang="en-US" sz="2400" dirty="0" smtClean="0">
              <a:gradFill>
                <a:gsLst>
                  <a:gs pos="50000">
                    <a:schemeClr val="tx1"/>
                  </a:gs>
                  <a:gs pos="100000">
                    <a:schemeClr val="tx1"/>
                  </a:gs>
                </a:gsLst>
                <a:lin ang="5400000" scaled="0"/>
              </a:gradFill>
            </a:endParaRPr>
          </a:p>
        </p:txBody>
      </p:sp>
      <p:sp>
        <p:nvSpPr>
          <p:cNvPr id="34" name="Rectangle 33"/>
          <p:cNvSpPr/>
          <p:nvPr/>
        </p:nvSpPr>
        <p:spPr bwMode="auto">
          <a:xfrm>
            <a:off x="-280373" y="5476776"/>
            <a:ext cx="3069770" cy="760396"/>
          </a:xfrm>
          <a:prstGeom prst="rect">
            <a:avLst/>
          </a:prstGeom>
          <a:gradFill flip="none" rotWithShape="1">
            <a:gsLst>
              <a:gs pos="0">
                <a:schemeClr val="bg1">
                  <a:alpha val="0"/>
                </a:schemeClr>
              </a:gs>
              <a:gs pos="50000">
                <a:srgbClr val="47CFFF">
                  <a:alpha val="42000"/>
                </a:srgbClr>
              </a:gs>
              <a:gs pos="100000">
                <a:schemeClr val="bg1">
                  <a:alpha val="0"/>
                </a:scheme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6" tIns="91436" rIns="91416" bIns="45708" numCol="1" rtlCol="0" anchor="ctr" anchorCtr="0" compatLnSpc="1"/>
          <a:lstStyle/>
          <a:p>
            <a:pPr algn="ctr" defTabSz="913909" fontAlgn="base">
              <a:spcBef>
                <a:spcPct val="0"/>
              </a:spcBef>
              <a:spcAft>
                <a:spcPct val="0"/>
              </a:spcAft>
            </a:pPr>
            <a:endParaRPr lang="en-US" sz="2400" dirty="0" smtClean="0">
              <a:gradFill>
                <a:gsLst>
                  <a:gs pos="50000">
                    <a:schemeClr val="tx1"/>
                  </a:gs>
                  <a:gs pos="100000">
                    <a:schemeClr val="tx1"/>
                  </a:gs>
                </a:gsLst>
                <a:lin ang="5400000" scaled="0"/>
              </a:gradFill>
            </a:endParaRPr>
          </a:p>
        </p:txBody>
      </p:sp>
      <p:sp>
        <p:nvSpPr>
          <p:cNvPr id="35" name="Rectangle 34"/>
          <p:cNvSpPr/>
          <p:nvPr/>
        </p:nvSpPr>
        <p:spPr bwMode="auto">
          <a:xfrm>
            <a:off x="-212996" y="3070858"/>
            <a:ext cx="3069770" cy="480864"/>
          </a:xfrm>
          <a:prstGeom prst="rect">
            <a:avLst/>
          </a:prstGeom>
          <a:gradFill flip="none" rotWithShape="1">
            <a:gsLst>
              <a:gs pos="0">
                <a:schemeClr val="bg1">
                  <a:alpha val="0"/>
                </a:schemeClr>
              </a:gs>
              <a:gs pos="50000">
                <a:srgbClr val="47CFFF">
                  <a:alpha val="42000"/>
                </a:srgbClr>
              </a:gs>
              <a:gs pos="100000">
                <a:schemeClr val="bg1">
                  <a:alpha val="0"/>
                </a:scheme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6" tIns="91436" rIns="91416" bIns="45708" numCol="1" rtlCol="0" anchor="ctr" anchorCtr="0" compatLnSpc="1"/>
          <a:lstStyle/>
          <a:p>
            <a:pPr algn="ctr" defTabSz="913909" fontAlgn="base">
              <a:spcBef>
                <a:spcPct val="0"/>
              </a:spcBef>
              <a:spcAft>
                <a:spcPct val="0"/>
              </a:spcAft>
            </a:pPr>
            <a:endParaRPr lang="en-US" sz="2400" dirty="0" smtClean="0">
              <a:gradFill>
                <a:gsLst>
                  <a:gs pos="50000">
                    <a:schemeClr val="tx1"/>
                  </a:gs>
                  <a:gs pos="100000">
                    <a:schemeClr val="tx1"/>
                  </a:gs>
                </a:gsLst>
                <a:lin ang="5400000" scaled="0"/>
              </a:gradFill>
            </a:endParaRPr>
          </a:p>
        </p:txBody>
      </p:sp>
      <p:graphicFrame>
        <p:nvGraphicFramePr>
          <p:cNvPr id="17" name="Content Placeholder 3"/>
          <p:cNvGraphicFramePr>
            <a:graphicFrameLocks noGrp="1"/>
          </p:cNvGraphicFramePr>
          <p:nvPr>
            <p:ph idx="1"/>
            <p:extLst>
              <p:ext uri="{D42A27DB-BD31-4B8C-83A1-F6EECF244321}">
                <p14:modId xmlns:p14="http://schemas.microsoft.com/office/powerpoint/2010/main" xmlns="" val="3094671322"/>
              </p:ext>
            </p:extLst>
          </p:nvPr>
        </p:nvGraphicFramePr>
        <p:xfrm>
          <a:off x="76200" y="1525563"/>
          <a:ext cx="8915400" cy="4674711"/>
        </p:xfrm>
        <a:graphic>
          <a:graphicData uri="http://schemas.openxmlformats.org/drawingml/2006/table">
            <a:tbl>
              <a:tblPr firstRow="1" firstCol="1" bandRow="1">
                <a:tableStyleId>{2D5ABB26-0587-4C30-8999-92F81FD0307C}</a:tableStyleId>
              </a:tblPr>
              <a:tblGrid>
                <a:gridCol w="2590800"/>
                <a:gridCol w="3132909"/>
                <a:gridCol w="3191691"/>
              </a:tblGrid>
              <a:tr h="420804">
                <a:tc>
                  <a:txBody>
                    <a:bodyPr/>
                    <a:lstStyle/>
                    <a:p>
                      <a:pPr marL="0" marR="0">
                        <a:lnSpc>
                          <a:spcPct val="115000"/>
                        </a:lnSpc>
                        <a:spcBef>
                          <a:spcPts val="0"/>
                        </a:spcBef>
                        <a:spcAft>
                          <a:spcPts val="0"/>
                        </a:spcAft>
                      </a:pPr>
                      <a:endParaRPr lang="en-US" sz="1800" dirty="0">
                        <a:solidFill>
                          <a:schemeClr val="tx1"/>
                        </a:solidFill>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600" dirty="0">
                        <a:solidFill>
                          <a:schemeClr val="tx1"/>
                        </a:solidFill>
                        <a:effectLst/>
                        <a:latin typeface="+mn-lt"/>
                        <a:ea typeface="Calibri"/>
                        <a:cs typeface="Times New Roman"/>
                      </a:endParaRPr>
                    </a:p>
                  </a:txBody>
                  <a:tcPr marL="68580" marR="68580" marT="0" marB="0"/>
                </a:tc>
                <a:tc>
                  <a:txBody>
                    <a:bodyPr/>
                    <a:lstStyle/>
                    <a:p>
                      <a:pPr marL="0" marR="0" algn="ctr">
                        <a:lnSpc>
                          <a:spcPct val="115000"/>
                        </a:lnSpc>
                        <a:spcBef>
                          <a:spcPts val="0"/>
                        </a:spcBef>
                        <a:spcAft>
                          <a:spcPts val="0"/>
                        </a:spcAft>
                      </a:pPr>
                      <a:endParaRPr lang="en-US" sz="1600" dirty="0">
                        <a:solidFill>
                          <a:schemeClr val="tx1"/>
                        </a:solidFill>
                        <a:effectLst/>
                        <a:latin typeface="+mn-lt"/>
                        <a:ea typeface="Calibri"/>
                        <a:cs typeface="Times New Roman"/>
                      </a:endParaRPr>
                    </a:p>
                  </a:txBody>
                  <a:tcPr marL="68580" marR="68580" marT="0" marB="0"/>
                </a:tc>
              </a:tr>
              <a:tr h="470262">
                <a:tc>
                  <a:txBody>
                    <a:bodyPr/>
                    <a:lstStyle/>
                    <a:p>
                      <a:pPr marL="0" marR="0">
                        <a:lnSpc>
                          <a:spcPct val="115000"/>
                        </a:lnSpc>
                        <a:spcBef>
                          <a:spcPts val="0"/>
                        </a:spcBef>
                        <a:spcAft>
                          <a:spcPts val="0"/>
                        </a:spcAft>
                      </a:pPr>
                      <a:endParaRPr lang="en-US" sz="1800" dirty="0">
                        <a:solidFill>
                          <a:schemeClr val="tx1"/>
                        </a:solidFill>
                        <a:effectLst/>
                        <a:latin typeface="+mn-lt"/>
                        <a:ea typeface="Calibri"/>
                        <a:cs typeface="Times New Roman"/>
                      </a:endParaRPr>
                    </a:p>
                  </a:txBody>
                  <a:tcPr marL="68580" marR="68580" marT="0" marB="0"/>
                </a:tc>
                <a:tc>
                  <a:txBody>
                    <a:bodyPr/>
                    <a:lstStyle/>
                    <a:p>
                      <a:pPr marL="0" marR="0" indent="0" algn="ctr" defTabSz="761940" rtl="0" eaLnBrk="1" fontAlgn="auto" latinLnBrk="0" hangingPunct="1">
                        <a:lnSpc>
                          <a:spcPct val="90000"/>
                        </a:lnSpc>
                        <a:spcBef>
                          <a:spcPts val="0"/>
                        </a:spcBef>
                        <a:spcAft>
                          <a:spcPts val="0"/>
                        </a:spcAft>
                        <a:buClrTx/>
                        <a:buSzTx/>
                        <a:buFontTx/>
                        <a:buNone/>
                        <a:tabLst/>
                        <a:defRPr/>
                      </a:pPr>
                      <a:r>
                        <a:rPr lang="en-US" sz="1400" dirty="0">
                          <a:gradFill>
                            <a:gsLst>
                              <a:gs pos="0">
                                <a:schemeClr val="tx1"/>
                              </a:gs>
                              <a:gs pos="100000">
                                <a:schemeClr val="tx1"/>
                              </a:gs>
                            </a:gsLst>
                            <a:lin ang="0" scaled="1"/>
                          </a:gradFill>
                          <a:effectLst/>
                        </a:rPr>
                        <a:t> </a:t>
                      </a:r>
                      <a:r>
                        <a:rPr lang="en-US" sz="1400" dirty="0" smtClean="0">
                          <a:gradFill>
                            <a:gsLst>
                              <a:gs pos="0">
                                <a:schemeClr val="tx1"/>
                              </a:gs>
                              <a:gs pos="100000">
                                <a:schemeClr val="tx1"/>
                              </a:gs>
                            </a:gsLst>
                            <a:lin ang="0" scaled="1"/>
                          </a:gradFill>
                          <a:effectLst/>
                        </a:rPr>
                        <a:t>Enterprise class search system integrated with SharePoint </a:t>
                      </a:r>
                    </a:p>
                  </a:txBody>
                  <a:tcPr marL="68580" marR="68580" marT="0" marB="0" anchor="ctr"/>
                </a:tc>
                <a:tc>
                  <a:txBody>
                    <a:bodyPr/>
                    <a:lstStyle/>
                    <a:p>
                      <a:pPr marL="0" marR="0" indent="0" algn="ctr" defTabSz="761940" rtl="0" eaLnBrk="1" fontAlgn="auto" latinLnBrk="0" hangingPunct="1">
                        <a:lnSpc>
                          <a:spcPct val="90000"/>
                        </a:lnSpc>
                        <a:spcBef>
                          <a:spcPts val="0"/>
                        </a:spcBef>
                        <a:spcAft>
                          <a:spcPts val="0"/>
                        </a:spcAft>
                        <a:buClrTx/>
                        <a:buSzTx/>
                        <a:buFontTx/>
                        <a:buNone/>
                        <a:tabLst/>
                        <a:defRPr/>
                      </a:pPr>
                      <a:r>
                        <a:rPr lang="en-US" sz="1400" dirty="0" smtClean="0">
                          <a:gradFill>
                            <a:gsLst>
                              <a:gs pos="0">
                                <a:schemeClr val="tx1"/>
                              </a:gs>
                              <a:gs pos="100000">
                                <a:schemeClr val="tx1"/>
                              </a:gs>
                            </a:gsLst>
                            <a:lin ang="0" scaled="1"/>
                          </a:gradFill>
                          <a:effectLst/>
                        </a:rPr>
                        <a:t>Highly capable </a:t>
                      </a:r>
                      <a:r>
                        <a:rPr lang="en-US" sz="1400" b="1" dirty="0" smtClean="0">
                          <a:gradFill>
                            <a:gsLst>
                              <a:gs pos="0">
                                <a:schemeClr val="tx1"/>
                              </a:gs>
                              <a:gs pos="100000">
                                <a:schemeClr val="tx1"/>
                              </a:gs>
                            </a:gsLst>
                            <a:lin ang="0" scaled="1"/>
                          </a:gradFill>
                          <a:effectLst/>
                        </a:rPr>
                        <a:t>and </a:t>
                      </a:r>
                    </a:p>
                    <a:p>
                      <a:pPr marL="0" marR="0" indent="0" algn="ctr" defTabSz="761940" rtl="0" eaLnBrk="1" fontAlgn="auto" latinLnBrk="0" hangingPunct="1">
                        <a:lnSpc>
                          <a:spcPct val="90000"/>
                        </a:lnSpc>
                        <a:spcBef>
                          <a:spcPts val="0"/>
                        </a:spcBef>
                        <a:spcAft>
                          <a:spcPts val="0"/>
                        </a:spcAft>
                        <a:buClrTx/>
                        <a:buSzTx/>
                        <a:buFontTx/>
                        <a:buNone/>
                        <a:tabLst/>
                        <a:defRPr/>
                      </a:pPr>
                      <a:r>
                        <a:rPr lang="en-US" sz="1400" dirty="0" smtClean="0">
                          <a:gradFill>
                            <a:gsLst>
                              <a:gs pos="0">
                                <a:schemeClr val="tx1"/>
                              </a:gs>
                              <a:gs pos="100000">
                                <a:schemeClr val="tx1"/>
                              </a:gs>
                            </a:gsLst>
                            <a:lin ang="0" scaled="1"/>
                          </a:gradFill>
                          <a:effectLst/>
                        </a:rPr>
                        <a:t>easy to manage</a:t>
                      </a:r>
                    </a:p>
                  </a:txBody>
                  <a:tcPr marL="68580" marR="68580" marT="0" marB="0" anchor="ctr"/>
                </a:tc>
              </a:tr>
              <a:tr h="627017">
                <a:tc>
                  <a:txBody>
                    <a:bodyPr/>
                    <a:lstStyle/>
                    <a:p>
                      <a:pPr marL="0" marR="0" indent="0" algn="l" defTabSz="761940" rtl="0" eaLnBrk="1" fontAlgn="auto" latinLnBrk="0" hangingPunct="1">
                        <a:lnSpc>
                          <a:spcPct val="115000"/>
                        </a:lnSpc>
                        <a:spcBef>
                          <a:spcPts val="0"/>
                        </a:spcBef>
                        <a:spcAft>
                          <a:spcPts val="0"/>
                        </a:spcAft>
                        <a:buClrTx/>
                        <a:buSzTx/>
                        <a:buFontTx/>
                        <a:buNone/>
                        <a:tabLst/>
                        <a:defRPr/>
                      </a:pPr>
                      <a:r>
                        <a:rPr lang="en-US" sz="1300" b="0" i="0" dirty="0" smtClean="0">
                          <a:gradFill>
                            <a:gsLst>
                              <a:gs pos="0">
                                <a:schemeClr val="tx1"/>
                              </a:gs>
                              <a:gs pos="100000">
                                <a:schemeClr val="tx1"/>
                              </a:gs>
                            </a:gsLst>
                            <a:lin ang="0" scaled="1"/>
                          </a:gradFill>
                          <a:effectLst/>
                          <a:latin typeface="Segoe Semibold" pitchFamily="34" charset="0"/>
                          <a:ea typeface="Calibri"/>
                          <a:cs typeface="Times New Roman"/>
                        </a:rPr>
                        <a:t>Industrial strength </a:t>
                      </a:r>
                      <a:br>
                        <a:rPr lang="en-US" sz="1300" b="0" i="0" dirty="0" smtClean="0">
                          <a:gradFill>
                            <a:gsLst>
                              <a:gs pos="0">
                                <a:schemeClr val="tx1"/>
                              </a:gs>
                              <a:gs pos="100000">
                                <a:schemeClr val="tx1"/>
                              </a:gs>
                            </a:gsLst>
                            <a:lin ang="0" scaled="1"/>
                          </a:gradFill>
                          <a:effectLst/>
                          <a:latin typeface="Segoe Semibold" pitchFamily="34" charset="0"/>
                          <a:ea typeface="Calibri"/>
                          <a:cs typeface="Times New Roman"/>
                        </a:rPr>
                      </a:br>
                      <a:r>
                        <a:rPr lang="en-US" sz="1300" b="0" i="0" dirty="0" smtClean="0">
                          <a:gradFill>
                            <a:gsLst>
                              <a:gs pos="0">
                                <a:schemeClr val="tx1"/>
                              </a:gs>
                              <a:gs pos="100000">
                                <a:schemeClr val="tx1"/>
                              </a:gs>
                            </a:gsLst>
                            <a:lin ang="0" scaled="1"/>
                          </a:gradFill>
                          <a:effectLst/>
                          <a:latin typeface="Segoe Semibold" pitchFamily="34" charset="0"/>
                          <a:ea typeface="Calibri"/>
                          <a:cs typeface="Times New Roman"/>
                        </a:rPr>
                        <a:t>scale-out and performance </a:t>
                      </a:r>
                    </a:p>
                  </a:txBody>
                  <a:tcPr marL="274320" marR="68580" marT="0" marB="0" anchor="ctr"/>
                </a:tc>
                <a:tc>
                  <a:txBody>
                    <a:bodyPr/>
                    <a:lstStyle/>
                    <a:p>
                      <a:pPr marL="169863" indent="-169863" defTabSz="761939">
                        <a:lnSpc>
                          <a:spcPct val="100000"/>
                        </a:lnSpc>
                        <a:spcBef>
                          <a:spcPts val="0"/>
                        </a:spcBef>
                        <a:buSzPct val="60000"/>
                        <a:buBlip>
                          <a:blip r:embed="rId2"/>
                        </a:buBlip>
                      </a:pPr>
                      <a:r>
                        <a:rPr lang="en-US" sz="1100" dirty="0" smtClean="0">
                          <a:gradFill>
                            <a:gsLst>
                              <a:gs pos="0">
                                <a:schemeClr val="tx1"/>
                              </a:gs>
                              <a:gs pos="100000">
                                <a:schemeClr val="tx1"/>
                              </a:gs>
                            </a:gsLst>
                            <a:lin ang="0" scaled="1"/>
                          </a:gradFill>
                        </a:rPr>
                        <a:t>Enterprise Scale-out (to 100M docs)</a:t>
                      </a:r>
                    </a:p>
                    <a:p>
                      <a:pPr marL="169863" indent="-169863" defTabSz="761939">
                        <a:lnSpc>
                          <a:spcPct val="100000"/>
                        </a:lnSpc>
                        <a:spcBef>
                          <a:spcPts val="0"/>
                        </a:spcBef>
                        <a:buSzPct val="60000"/>
                        <a:buBlip>
                          <a:blip r:embed="rId2"/>
                        </a:buBlip>
                      </a:pPr>
                      <a:r>
                        <a:rPr lang="en-US" sz="1100" dirty="0" smtClean="0">
                          <a:gradFill>
                            <a:gsLst>
                              <a:gs pos="0">
                                <a:schemeClr val="tx1"/>
                              </a:gs>
                              <a:gs pos="100000">
                                <a:schemeClr val="tx1"/>
                              </a:gs>
                            </a:gsLst>
                            <a:lin ang="0" scaled="1"/>
                          </a:gradFill>
                        </a:rPr>
                        <a:t>Full Fault Tolerance</a:t>
                      </a:r>
                    </a:p>
                    <a:p>
                      <a:pPr marL="169863" indent="-169863" defTabSz="761939">
                        <a:lnSpc>
                          <a:spcPct val="100000"/>
                        </a:lnSpc>
                        <a:spcBef>
                          <a:spcPts val="0"/>
                        </a:spcBef>
                        <a:buSzPct val="60000"/>
                        <a:buBlip>
                          <a:blip r:embed="rId2"/>
                        </a:buBlip>
                      </a:pPr>
                      <a:r>
                        <a:rPr lang="en-US" sz="1100" dirty="0" smtClean="0">
                          <a:gradFill>
                            <a:gsLst>
                              <a:gs pos="0">
                                <a:schemeClr val="tx1"/>
                              </a:gs>
                              <a:gs pos="100000">
                                <a:schemeClr val="tx1"/>
                              </a:gs>
                            </a:gsLst>
                            <a:lin ang="0" scaled="1"/>
                          </a:gradFill>
                        </a:rPr>
                        <a:t>Native 64 bit; Hyper-V support</a:t>
                      </a:r>
                    </a:p>
                  </a:txBody>
                  <a:tcPr marL="182880" marR="68580" anchor="ctr"/>
                </a:tc>
                <a:tc>
                  <a:txBody>
                    <a:bodyPr/>
                    <a:lstStyle/>
                    <a:p>
                      <a:pPr marL="169863" marR="0" indent="-169863" algn="l" defTabSz="761939" rtl="0" eaLnBrk="1" latinLnBrk="0" hangingPunct="1">
                        <a:lnSpc>
                          <a:spcPct val="100000"/>
                        </a:lnSpc>
                        <a:spcBef>
                          <a:spcPts val="0"/>
                        </a:spcBef>
                        <a:spcAft>
                          <a:spcPts val="0"/>
                        </a:spcAft>
                        <a:buSzPct val="60000"/>
                        <a:buFont typeface="Arial" pitchFamily="34" charset="0"/>
                        <a:buNone/>
                      </a:pPr>
                      <a:r>
                        <a:rPr lang="en-US" sz="1100" kern="1200" dirty="0" smtClean="0">
                          <a:gradFill>
                            <a:gsLst>
                              <a:gs pos="0">
                                <a:schemeClr val="tx1"/>
                              </a:gs>
                              <a:gs pos="100000">
                                <a:schemeClr val="tx1"/>
                              </a:gs>
                            </a:gsLst>
                            <a:lin ang="0" scaled="1"/>
                          </a:gradFill>
                          <a:latin typeface="+mn-lt"/>
                          <a:ea typeface="+mn-ea"/>
                          <a:cs typeface="+mn-cs"/>
                        </a:rPr>
                        <a:t>Same capabilities, </a:t>
                      </a:r>
                      <a:r>
                        <a:rPr lang="en-US" sz="1100" i="1" kern="1200" dirty="0" smtClean="0">
                          <a:gradFill>
                            <a:gsLst>
                              <a:gs pos="0">
                                <a:schemeClr val="tx1"/>
                              </a:gs>
                              <a:gs pos="100000">
                                <a:schemeClr val="tx1"/>
                              </a:gs>
                            </a:gsLst>
                            <a:lin ang="0" scaled="1"/>
                          </a:gradFill>
                          <a:latin typeface="+mn-lt"/>
                          <a:ea typeface="+mn-ea"/>
                          <a:cs typeface="+mn-cs"/>
                        </a:rPr>
                        <a:t>plus</a:t>
                      </a:r>
                      <a:r>
                        <a:rPr lang="en-US" sz="1100" kern="1200" dirty="0" smtClean="0">
                          <a:gradFill>
                            <a:gsLst>
                              <a:gs pos="0">
                                <a:schemeClr val="tx1"/>
                              </a:gs>
                              <a:gs pos="100000">
                                <a:schemeClr val="tx1"/>
                              </a:gs>
                            </a:gsLst>
                            <a:lin ang="0" scaled="1"/>
                          </a:gradFill>
                          <a:latin typeface="+mn-lt"/>
                          <a:ea typeface="+mn-ea"/>
                          <a:cs typeface="+mn-cs"/>
                        </a:rPr>
                        <a:t>:</a:t>
                      </a:r>
                    </a:p>
                    <a:p>
                      <a:pPr marL="169863" marR="0" indent="-169863" algn="l" defTabSz="761939" rtl="0" eaLnBrk="1" latinLnBrk="0" hangingPunct="1">
                        <a:lnSpc>
                          <a:spcPct val="100000"/>
                        </a:lnSpc>
                        <a:spcBef>
                          <a:spcPts val="0"/>
                        </a:spcBef>
                        <a:spcAft>
                          <a:spcPts val="0"/>
                        </a:spcAft>
                        <a:buSzPct val="60000"/>
                        <a:buBlip>
                          <a:blip r:embed="rId2"/>
                        </a:buBlip>
                      </a:pPr>
                      <a:r>
                        <a:rPr lang="en-US" sz="1100" kern="1200" dirty="0" smtClean="0">
                          <a:gradFill>
                            <a:gsLst>
                              <a:gs pos="0">
                                <a:schemeClr val="tx1"/>
                              </a:gs>
                              <a:gs pos="100000">
                                <a:schemeClr val="tx1"/>
                              </a:gs>
                            </a:gsLst>
                            <a:lin ang="0" scaled="1"/>
                          </a:gradFill>
                          <a:latin typeface="+mn-lt"/>
                          <a:ea typeface="+mn-ea"/>
                          <a:cs typeface="+mn-cs"/>
                        </a:rPr>
                        <a:t>Extreme scale-out </a:t>
                      </a:r>
                    </a:p>
                  </a:txBody>
                  <a:tcPr marL="182880" marR="68580" anchor="ctr"/>
                </a:tc>
              </a:tr>
              <a:tr h="565828">
                <a:tc>
                  <a:txBody>
                    <a:bodyPr/>
                    <a:lstStyle/>
                    <a:p>
                      <a:pPr marL="0" marR="0" indent="0" algn="l" defTabSz="761940" rtl="0" eaLnBrk="1" fontAlgn="auto" latinLnBrk="0" hangingPunct="1">
                        <a:lnSpc>
                          <a:spcPct val="115000"/>
                        </a:lnSpc>
                        <a:spcBef>
                          <a:spcPts val="0"/>
                        </a:spcBef>
                        <a:spcAft>
                          <a:spcPts val="0"/>
                        </a:spcAft>
                        <a:buClrTx/>
                        <a:buSzTx/>
                        <a:buFontTx/>
                        <a:buNone/>
                        <a:tabLst/>
                        <a:defRPr/>
                      </a:pPr>
                      <a:r>
                        <a:rPr lang="en-US" sz="1300" b="0" i="0" dirty="0" smtClean="0">
                          <a:gradFill>
                            <a:gsLst>
                              <a:gs pos="0">
                                <a:schemeClr val="tx1"/>
                              </a:gs>
                              <a:gs pos="100000">
                                <a:schemeClr val="tx1"/>
                              </a:gs>
                            </a:gsLst>
                            <a:lin ang="0" scaled="1"/>
                          </a:gradFill>
                          <a:effectLst/>
                          <a:latin typeface="Segoe Semibold" pitchFamily="34" charset="0"/>
                          <a:ea typeface="Calibri"/>
                          <a:cs typeface="Times New Roman"/>
                        </a:rPr>
                        <a:t>Easy deployment</a:t>
                      </a:r>
                    </a:p>
                  </a:txBody>
                  <a:tcPr marL="274320" marR="68580" marT="0" marB="0" anchor="ctr"/>
                </a:tc>
                <a:tc>
                  <a:txBody>
                    <a:bodyPr/>
                    <a:lstStyle/>
                    <a:p>
                      <a:pPr marL="169863" indent="-169863" defTabSz="761939">
                        <a:lnSpc>
                          <a:spcPct val="100000"/>
                        </a:lnSpc>
                        <a:spcBef>
                          <a:spcPts val="0"/>
                        </a:spcBef>
                        <a:buSzPct val="60000"/>
                        <a:buBlip>
                          <a:blip r:embed="rId2"/>
                        </a:buBlip>
                      </a:pPr>
                      <a:r>
                        <a:rPr lang="en-US" sz="1100" dirty="0" smtClean="0">
                          <a:gradFill>
                            <a:gsLst>
                              <a:gs pos="0">
                                <a:schemeClr val="tx1"/>
                              </a:gs>
                              <a:gs pos="100000">
                                <a:schemeClr val="tx1"/>
                              </a:gs>
                            </a:gsLst>
                            <a:lin ang="0" scaled="1"/>
                          </a:gradFill>
                        </a:rPr>
                        <a:t>Wizard - driven installation</a:t>
                      </a:r>
                    </a:p>
                  </a:txBody>
                  <a:tcPr marL="182880" marR="68580" anchor="ctr"/>
                </a:tc>
                <a:tc>
                  <a:txBody>
                    <a:bodyPr/>
                    <a:lstStyle/>
                    <a:p>
                      <a:pPr marL="169863" marR="0" indent="-169863" algn="l" defTabSz="761939" rtl="0" eaLnBrk="1" latinLnBrk="0" hangingPunct="1">
                        <a:lnSpc>
                          <a:spcPct val="100000"/>
                        </a:lnSpc>
                        <a:spcBef>
                          <a:spcPts val="0"/>
                        </a:spcBef>
                        <a:spcAft>
                          <a:spcPts val="0"/>
                        </a:spcAft>
                        <a:buSzPct val="60000"/>
                        <a:buFont typeface="Arial" pitchFamily="34" charset="0"/>
                        <a:buNone/>
                      </a:pPr>
                      <a:r>
                        <a:rPr lang="en-US" sz="1100" kern="1200" dirty="0" smtClean="0">
                          <a:gradFill>
                            <a:gsLst>
                              <a:gs pos="0">
                                <a:schemeClr val="tx1"/>
                              </a:gs>
                              <a:gs pos="100000">
                                <a:schemeClr val="tx1"/>
                              </a:gs>
                            </a:gsLst>
                            <a:lin ang="0" scaled="1"/>
                          </a:gradFill>
                          <a:latin typeface="+mn-lt"/>
                          <a:ea typeface="+mn-ea"/>
                          <a:cs typeface="+mn-cs"/>
                        </a:rPr>
                        <a:t>Same capabilities</a:t>
                      </a:r>
                    </a:p>
                  </a:txBody>
                  <a:tcPr marL="182880" marR="68580" anchor="ctr"/>
                </a:tc>
              </a:tr>
              <a:tr h="630936">
                <a:tc>
                  <a:txBody>
                    <a:bodyPr/>
                    <a:lstStyle/>
                    <a:p>
                      <a:pPr marL="0" marR="0" indent="0" algn="l" defTabSz="761940" rtl="0" eaLnBrk="1" fontAlgn="auto" latinLnBrk="0" hangingPunct="1">
                        <a:lnSpc>
                          <a:spcPct val="115000"/>
                        </a:lnSpc>
                        <a:spcBef>
                          <a:spcPts val="0"/>
                        </a:spcBef>
                        <a:spcAft>
                          <a:spcPts val="0"/>
                        </a:spcAft>
                        <a:buClrTx/>
                        <a:buSzTx/>
                        <a:buFontTx/>
                        <a:buNone/>
                        <a:tabLst/>
                        <a:defRPr/>
                      </a:pPr>
                      <a:r>
                        <a:rPr lang="en-US" sz="1300" b="0" i="0" dirty="0" smtClean="0">
                          <a:gradFill>
                            <a:gsLst>
                              <a:gs pos="0">
                                <a:schemeClr val="tx1"/>
                              </a:gs>
                              <a:gs pos="100000">
                                <a:schemeClr val="tx1"/>
                              </a:gs>
                            </a:gsLst>
                            <a:lin ang="0" scaled="1"/>
                          </a:gradFill>
                          <a:effectLst/>
                          <a:latin typeface="Segoe Semibold" pitchFamily="34" charset="0"/>
                          <a:ea typeface="Calibri"/>
                          <a:cs typeface="Times New Roman"/>
                        </a:rPr>
                        <a:t>Enterprise-class manageability</a:t>
                      </a:r>
                    </a:p>
                  </a:txBody>
                  <a:tcPr marL="274320" marR="68580" marT="0" marB="0" anchor="ctr"/>
                </a:tc>
                <a:tc>
                  <a:txBody>
                    <a:bodyPr/>
                    <a:lstStyle/>
                    <a:p>
                      <a:pPr marL="169863" indent="-169863" defTabSz="761939">
                        <a:lnSpc>
                          <a:spcPct val="100000"/>
                        </a:lnSpc>
                        <a:spcBef>
                          <a:spcPts val="0"/>
                        </a:spcBef>
                        <a:buSzPct val="60000"/>
                        <a:buBlip>
                          <a:blip r:embed="rId2"/>
                        </a:buBlip>
                      </a:pPr>
                      <a:r>
                        <a:rPr lang="en-US" sz="1100" dirty="0" smtClean="0">
                          <a:gradFill>
                            <a:gsLst>
                              <a:gs pos="0">
                                <a:schemeClr val="tx1"/>
                              </a:gs>
                              <a:gs pos="100000">
                                <a:schemeClr val="tx1"/>
                              </a:gs>
                            </a:gsLst>
                            <a:lin ang="0" scaled="1"/>
                          </a:gradFill>
                        </a:rPr>
                        <a:t>PowerShell support; SCOM support</a:t>
                      </a:r>
                    </a:p>
                    <a:p>
                      <a:pPr marL="169863" marR="0" indent="-169863" algn="l" defTabSz="761939" rtl="0" eaLnBrk="1" fontAlgn="auto" latinLnBrk="0" hangingPunct="1">
                        <a:lnSpc>
                          <a:spcPct val="100000"/>
                        </a:lnSpc>
                        <a:spcBef>
                          <a:spcPts val="0"/>
                        </a:spcBef>
                        <a:spcAft>
                          <a:spcPts val="0"/>
                        </a:spcAft>
                        <a:buClrTx/>
                        <a:buSzPct val="60000"/>
                        <a:buFontTx/>
                        <a:buBlip>
                          <a:blip r:embed="rId2"/>
                        </a:buBlip>
                        <a:tabLst/>
                        <a:defRPr/>
                      </a:pPr>
                      <a:r>
                        <a:rPr lang="en-US" sz="1100" dirty="0" smtClean="0">
                          <a:gradFill>
                            <a:gsLst>
                              <a:gs pos="0">
                                <a:schemeClr val="tx1"/>
                              </a:gs>
                              <a:gs pos="100000">
                                <a:schemeClr val="tx1"/>
                              </a:gs>
                            </a:gsLst>
                            <a:lin ang="0" scaled="1"/>
                          </a:gradFill>
                        </a:rPr>
                        <a:t>Consolidated search dashboard</a:t>
                      </a:r>
                    </a:p>
                    <a:p>
                      <a:pPr marL="169863" indent="-169863" defTabSz="761939">
                        <a:lnSpc>
                          <a:spcPct val="100000"/>
                        </a:lnSpc>
                        <a:spcBef>
                          <a:spcPts val="0"/>
                        </a:spcBef>
                        <a:buSzPct val="60000"/>
                        <a:buBlip>
                          <a:blip r:embed="rId2"/>
                        </a:buBlip>
                      </a:pPr>
                      <a:r>
                        <a:rPr lang="en-US" sz="1100" dirty="0" smtClean="0">
                          <a:gradFill>
                            <a:gsLst>
                              <a:gs pos="0">
                                <a:schemeClr val="tx1"/>
                              </a:gs>
                              <a:gs pos="100000">
                                <a:schemeClr val="tx1"/>
                              </a:gs>
                            </a:gsLst>
                            <a:lin ang="0" scaled="1"/>
                          </a:gradFill>
                        </a:rPr>
                        <a:t>Graphical</a:t>
                      </a:r>
                      <a:r>
                        <a:rPr lang="en-US" sz="1100" baseline="0" dirty="0" smtClean="0">
                          <a:gradFill>
                            <a:gsLst>
                              <a:gs pos="0">
                                <a:schemeClr val="tx1"/>
                              </a:gs>
                              <a:gs pos="100000">
                                <a:schemeClr val="tx1"/>
                              </a:gs>
                            </a:gsLst>
                            <a:lin ang="0" scaled="1"/>
                          </a:gradFill>
                        </a:rPr>
                        <a:t> </a:t>
                      </a:r>
                      <a:r>
                        <a:rPr lang="en-US" sz="1100" dirty="0" smtClean="0">
                          <a:gradFill>
                            <a:gsLst>
                              <a:gs pos="0">
                                <a:schemeClr val="tx1"/>
                              </a:gs>
                              <a:gs pos="100000">
                                <a:schemeClr val="tx1"/>
                              </a:gs>
                            </a:gsLst>
                            <a:lin ang="0" scaled="1"/>
                          </a:gradFill>
                        </a:rPr>
                        <a:t>Search admin reports</a:t>
                      </a:r>
                    </a:p>
                  </a:txBody>
                  <a:tcPr marL="182880" marR="68580" anchor="ctr"/>
                </a:tc>
                <a:tc>
                  <a:txBody>
                    <a:bodyPr/>
                    <a:lstStyle/>
                    <a:p>
                      <a:pPr marL="169863" marR="0" indent="-169863" algn="l" defTabSz="761939" rtl="0" eaLnBrk="1" latinLnBrk="0" hangingPunct="1">
                        <a:lnSpc>
                          <a:spcPct val="100000"/>
                        </a:lnSpc>
                        <a:spcBef>
                          <a:spcPts val="0"/>
                        </a:spcBef>
                        <a:spcAft>
                          <a:spcPts val="0"/>
                        </a:spcAft>
                        <a:buSzPct val="60000"/>
                        <a:buFont typeface="Arial" pitchFamily="34" charset="0"/>
                        <a:buNone/>
                      </a:pPr>
                      <a:r>
                        <a:rPr lang="en-US" sz="1100" kern="1200" dirty="0" smtClean="0">
                          <a:gradFill>
                            <a:gsLst>
                              <a:gs pos="0">
                                <a:schemeClr val="tx1"/>
                              </a:gs>
                              <a:gs pos="100000">
                                <a:schemeClr val="tx1"/>
                              </a:gs>
                            </a:gsLst>
                            <a:lin ang="0" scaled="1"/>
                          </a:gradFill>
                          <a:latin typeface="+mn-lt"/>
                          <a:ea typeface="+mn-ea"/>
                          <a:cs typeface="+mn-cs"/>
                        </a:rPr>
                        <a:t>Same capabilities, </a:t>
                      </a:r>
                      <a:r>
                        <a:rPr lang="en-US" sz="1100" i="1" kern="1200" dirty="0" smtClean="0">
                          <a:gradFill>
                            <a:gsLst>
                              <a:gs pos="0">
                                <a:schemeClr val="tx1"/>
                              </a:gs>
                              <a:gs pos="100000">
                                <a:schemeClr val="tx1"/>
                              </a:gs>
                            </a:gsLst>
                            <a:lin ang="0" scaled="1"/>
                          </a:gradFill>
                          <a:latin typeface="+mn-lt"/>
                          <a:ea typeface="+mn-ea"/>
                          <a:cs typeface="+mn-cs"/>
                        </a:rPr>
                        <a:t>plus</a:t>
                      </a:r>
                      <a:r>
                        <a:rPr lang="en-US" sz="1100" kern="1200" dirty="0" smtClean="0">
                          <a:gradFill>
                            <a:gsLst>
                              <a:gs pos="0">
                                <a:schemeClr val="tx1"/>
                              </a:gs>
                              <a:gs pos="100000">
                                <a:schemeClr val="tx1"/>
                              </a:gs>
                            </a:gsLst>
                            <a:lin ang="0" scaled="1"/>
                          </a:gradFill>
                          <a:latin typeface="+mn-lt"/>
                          <a:ea typeface="+mn-ea"/>
                          <a:cs typeface="+mn-cs"/>
                        </a:rPr>
                        <a:t>:</a:t>
                      </a:r>
                    </a:p>
                    <a:p>
                      <a:pPr marL="169863" marR="0" indent="-169863" algn="l" defTabSz="761939" rtl="0" eaLnBrk="1" latinLnBrk="0" hangingPunct="1">
                        <a:lnSpc>
                          <a:spcPct val="100000"/>
                        </a:lnSpc>
                        <a:spcBef>
                          <a:spcPts val="0"/>
                        </a:spcBef>
                        <a:spcAft>
                          <a:spcPts val="0"/>
                        </a:spcAft>
                        <a:buSzPct val="60000"/>
                        <a:buBlip>
                          <a:blip r:embed="rId2"/>
                        </a:buBlip>
                      </a:pPr>
                      <a:r>
                        <a:rPr lang="en-US" sz="1100" kern="1200" dirty="0" smtClean="0">
                          <a:gradFill>
                            <a:gsLst>
                              <a:gs pos="0">
                                <a:schemeClr val="tx1"/>
                              </a:gs>
                              <a:gs pos="100000">
                                <a:schemeClr val="tx1"/>
                              </a:gs>
                            </a:gsLst>
                            <a:lin ang="0" scaled="1"/>
                          </a:gradFill>
                          <a:latin typeface="+mn-lt"/>
                          <a:ea typeface="+mn-ea"/>
                          <a:cs typeface="+mn-cs"/>
                        </a:rPr>
                        <a:t>Extended SCOM support</a:t>
                      </a:r>
                    </a:p>
                    <a:p>
                      <a:pPr marL="169863" marR="0" indent="-169863" algn="l" defTabSz="761939" rtl="0" eaLnBrk="1" latinLnBrk="0" hangingPunct="1">
                        <a:lnSpc>
                          <a:spcPct val="100000"/>
                        </a:lnSpc>
                        <a:spcBef>
                          <a:spcPts val="0"/>
                        </a:spcBef>
                        <a:spcAft>
                          <a:spcPts val="0"/>
                        </a:spcAft>
                        <a:buSzPct val="60000"/>
                        <a:buFont typeface="Arial" pitchFamily="34" charset="0"/>
                        <a:buNone/>
                      </a:pPr>
                      <a:endParaRPr lang="en-US" sz="1100" kern="1200" dirty="0" smtClean="0">
                        <a:gradFill>
                          <a:gsLst>
                            <a:gs pos="0">
                              <a:schemeClr val="tx1"/>
                            </a:gs>
                            <a:gs pos="100000">
                              <a:schemeClr val="tx1"/>
                            </a:gs>
                          </a:gsLst>
                          <a:lin ang="0" scaled="1"/>
                        </a:gradFill>
                        <a:latin typeface="+mn-lt"/>
                        <a:ea typeface="+mn-ea"/>
                        <a:cs typeface="+mn-cs"/>
                      </a:endParaRPr>
                    </a:p>
                  </a:txBody>
                  <a:tcPr marL="182880" marR="68580" anchor="ctr"/>
                </a:tc>
              </a:tr>
              <a:tr h="630936">
                <a:tc>
                  <a:txBody>
                    <a:bodyPr/>
                    <a:lstStyle/>
                    <a:p>
                      <a:pPr marL="0" marR="0" indent="0" algn="l" defTabSz="761940" rtl="0" eaLnBrk="1" fontAlgn="auto" latinLnBrk="0" hangingPunct="1">
                        <a:lnSpc>
                          <a:spcPct val="115000"/>
                        </a:lnSpc>
                        <a:spcBef>
                          <a:spcPts val="0"/>
                        </a:spcBef>
                        <a:spcAft>
                          <a:spcPts val="0"/>
                        </a:spcAft>
                        <a:buClrTx/>
                        <a:buSzTx/>
                        <a:buFontTx/>
                        <a:buNone/>
                        <a:tabLst/>
                        <a:defRPr/>
                      </a:pPr>
                      <a:r>
                        <a:rPr lang="en-US" sz="1300" b="0" i="0" dirty="0" smtClean="0">
                          <a:gradFill>
                            <a:gsLst>
                              <a:gs pos="0">
                                <a:schemeClr val="tx1"/>
                              </a:gs>
                              <a:gs pos="100000">
                                <a:schemeClr val="tx1"/>
                              </a:gs>
                            </a:gsLst>
                            <a:lin ang="0" scaled="1"/>
                          </a:gradFill>
                          <a:effectLst/>
                          <a:latin typeface="Segoe Semibold" pitchFamily="34" charset="0"/>
                          <a:ea typeface="Calibri"/>
                          <a:cs typeface="Times New Roman"/>
                        </a:rPr>
                        <a:t>Secure, </a:t>
                      </a:r>
                      <a:br>
                        <a:rPr lang="en-US" sz="1300" b="0" i="0" dirty="0" smtClean="0">
                          <a:gradFill>
                            <a:gsLst>
                              <a:gs pos="0">
                                <a:schemeClr val="tx1"/>
                              </a:gs>
                              <a:gs pos="100000">
                                <a:schemeClr val="tx1"/>
                              </a:gs>
                            </a:gsLst>
                            <a:lin ang="0" scaled="1"/>
                          </a:gradFill>
                          <a:effectLst/>
                          <a:latin typeface="Segoe Semibold" pitchFamily="34" charset="0"/>
                          <a:ea typeface="Calibri"/>
                          <a:cs typeface="Times New Roman"/>
                        </a:rPr>
                      </a:br>
                      <a:r>
                        <a:rPr lang="en-US" sz="1300" b="0" i="0" dirty="0" smtClean="0">
                          <a:gradFill>
                            <a:gsLst>
                              <a:gs pos="0">
                                <a:schemeClr val="tx1"/>
                              </a:gs>
                              <a:gs pos="100000">
                                <a:schemeClr val="tx1"/>
                              </a:gs>
                            </a:gsLst>
                            <a:lin ang="0" scaled="1"/>
                          </a:gradFill>
                          <a:effectLst/>
                          <a:latin typeface="Segoe Semibold" pitchFamily="34" charset="0"/>
                          <a:ea typeface="Calibri"/>
                          <a:cs typeface="Times New Roman"/>
                        </a:rPr>
                        <a:t>broad connectivity</a:t>
                      </a:r>
                    </a:p>
                  </a:txBody>
                  <a:tcPr marL="274320" marR="68580" marT="0" marB="0" anchor="ctr"/>
                </a:tc>
                <a:tc>
                  <a:txBody>
                    <a:bodyPr/>
                    <a:lstStyle/>
                    <a:p>
                      <a:pPr marL="169863" indent="-169863" defTabSz="761939">
                        <a:lnSpc>
                          <a:spcPct val="100000"/>
                        </a:lnSpc>
                        <a:spcBef>
                          <a:spcPts val="0"/>
                        </a:spcBef>
                        <a:buSzPct val="60000"/>
                        <a:buBlip>
                          <a:blip r:embed="rId2"/>
                        </a:buBlip>
                      </a:pPr>
                      <a:r>
                        <a:rPr lang="en-US" sz="1100" dirty="0" smtClean="0">
                          <a:gradFill>
                            <a:gsLst>
                              <a:gs pos="0">
                                <a:schemeClr val="tx1"/>
                              </a:gs>
                              <a:gs pos="100000">
                                <a:schemeClr val="tx1"/>
                              </a:gs>
                            </a:gsLst>
                            <a:lin ang="0" scaled="1"/>
                          </a:gradFill>
                        </a:rPr>
                        <a:t>Full set of connectors OOB </a:t>
                      </a:r>
                    </a:p>
                    <a:p>
                      <a:pPr marL="169863" indent="-169863" defTabSz="761939">
                        <a:lnSpc>
                          <a:spcPct val="100000"/>
                        </a:lnSpc>
                        <a:spcBef>
                          <a:spcPts val="0"/>
                        </a:spcBef>
                        <a:buSzPct val="60000"/>
                        <a:buBlip>
                          <a:blip r:embed="rId2"/>
                        </a:buBlip>
                      </a:pPr>
                      <a:r>
                        <a:rPr lang="en-US" sz="1100" dirty="0" smtClean="0">
                          <a:gradFill>
                            <a:gsLst>
                              <a:gs pos="0">
                                <a:schemeClr val="tx1"/>
                              </a:gs>
                              <a:gs pos="100000">
                                <a:schemeClr val="tx1"/>
                              </a:gs>
                            </a:gsLst>
                            <a:lin ang="0" scaled="1"/>
                          </a:gradFill>
                        </a:rPr>
                        <a:t>Easy to add new sources via BDC</a:t>
                      </a:r>
                    </a:p>
                    <a:p>
                      <a:pPr marL="169863" indent="-169863" defTabSz="761939">
                        <a:lnSpc>
                          <a:spcPct val="100000"/>
                        </a:lnSpc>
                        <a:spcBef>
                          <a:spcPts val="0"/>
                        </a:spcBef>
                        <a:buSzPct val="60000"/>
                        <a:buBlip>
                          <a:blip r:embed="rId2"/>
                        </a:buBlip>
                      </a:pPr>
                      <a:r>
                        <a:rPr lang="en-US" sz="1100" dirty="0" smtClean="0">
                          <a:gradFill>
                            <a:gsLst>
                              <a:gs pos="0">
                                <a:schemeClr val="tx1"/>
                              </a:gs>
                              <a:gs pos="100000">
                                <a:schemeClr val="tx1"/>
                              </a:gs>
                            </a:gsLst>
                            <a:lin ang="0" scaled="1"/>
                          </a:gradFill>
                        </a:rPr>
                        <a:t>Strong security </a:t>
                      </a:r>
                    </a:p>
                  </a:txBody>
                  <a:tcPr marL="182880" marR="68580" anchor="ctr"/>
                </a:tc>
                <a:tc>
                  <a:txBody>
                    <a:bodyPr/>
                    <a:lstStyle/>
                    <a:p>
                      <a:pPr marL="169863" marR="0" indent="-169863" algn="l" defTabSz="761939" rtl="0" eaLnBrk="1" latinLnBrk="0" hangingPunct="1">
                        <a:lnSpc>
                          <a:spcPct val="100000"/>
                        </a:lnSpc>
                        <a:spcBef>
                          <a:spcPts val="0"/>
                        </a:spcBef>
                        <a:spcAft>
                          <a:spcPts val="0"/>
                        </a:spcAft>
                        <a:buSzPct val="60000"/>
                        <a:buFont typeface="Arial" pitchFamily="34" charset="0"/>
                        <a:buNone/>
                      </a:pPr>
                      <a:r>
                        <a:rPr lang="en-US" sz="1100" kern="1200" dirty="0" smtClean="0">
                          <a:gradFill>
                            <a:gsLst>
                              <a:gs pos="0">
                                <a:schemeClr val="tx1"/>
                              </a:gs>
                              <a:gs pos="100000">
                                <a:schemeClr val="tx1"/>
                              </a:gs>
                            </a:gsLst>
                            <a:lin ang="0" scaled="1"/>
                          </a:gradFill>
                          <a:latin typeface="+mn-lt"/>
                          <a:ea typeface="+mn-ea"/>
                          <a:cs typeface="+mn-cs"/>
                        </a:rPr>
                        <a:t>Same capabilities, </a:t>
                      </a:r>
                      <a:r>
                        <a:rPr lang="en-US" sz="1100" i="1" kern="1200" dirty="0" smtClean="0">
                          <a:gradFill>
                            <a:gsLst>
                              <a:gs pos="0">
                                <a:schemeClr val="tx1"/>
                              </a:gs>
                              <a:gs pos="100000">
                                <a:schemeClr val="tx1"/>
                              </a:gs>
                            </a:gsLst>
                            <a:lin ang="0" scaled="1"/>
                          </a:gradFill>
                          <a:latin typeface="+mn-lt"/>
                          <a:ea typeface="+mn-ea"/>
                          <a:cs typeface="+mn-cs"/>
                        </a:rPr>
                        <a:t>plus</a:t>
                      </a:r>
                      <a:r>
                        <a:rPr lang="en-US" sz="1100" kern="1200" dirty="0" smtClean="0">
                          <a:gradFill>
                            <a:gsLst>
                              <a:gs pos="0">
                                <a:schemeClr val="tx1"/>
                              </a:gs>
                              <a:gs pos="100000">
                                <a:schemeClr val="tx1"/>
                              </a:gs>
                            </a:gsLst>
                            <a:lin ang="0" scaled="1"/>
                          </a:gradFill>
                          <a:latin typeface="+mn-lt"/>
                          <a:ea typeface="+mn-ea"/>
                          <a:cs typeface="+mn-cs"/>
                        </a:rPr>
                        <a:t>:</a:t>
                      </a:r>
                    </a:p>
                    <a:p>
                      <a:pPr marL="169863" marR="0" lvl="0" indent="-169863" algn="l" defTabSz="761939" rtl="0" eaLnBrk="1" fontAlgn="auto" latinLnBrk="0" hangingPunct="1">
                        <a:lnSpc>
                          <a:spcPct val="100000"/>
                        </a:lnSpc>
                        <a:spcBef>
                          <a:spcPts val="0"/>
                        </a:spcBef>
                        <a:spcAft>
                          <a:spcPts val="0"/>
                        </a:spcAft>
                        <a:buClrTx/>
                        <a:buSzPct val="60000"/>
                        <a:buFont typeface="Arial" pitchFamily="34" charset="0"/>
                        <a:buBlip>
                          <a:blip r:embed="rId2"/>
                        </a:buBlip>
                        <a:tabLst/>
                        <a:defRPr/>
                      </a:pPr>
                      <a:r>
                        <a:rPr lang="en-US" sz="1100" kern="1200" dirty="0" smtClean="0">
                          <a:gradFill>
                            <a:gsLst>
                              <a:gs pos="0">
                                <a:schemeClr val="tx1"/>
                              </a:gs>
                              <a:gs pos="100000">
                                <a:schemeClr val="tx1"/>
                              </a:gs>
                            </a:gsLst>
                            <a:lin ang="0" scaled="1"/>
                          </a:gradFill>
                          <a:latin typeface="+mn-lt"/>
                          <a:ea typeface="+mn-ea"/>
                          <a:cs typeface="+mn-cs"/>
                        </a:rPr>
                        <a:t>Enterprise Web Crawler</a:t>
                      </a:r>
                    </a:p>
                  </a:txBody>
                  <a:tcPr marL="182880" marR="68580" anchor="ctr"/>
                </a:tc>
              </a:tr>
              <a:tr h="566928">
                <a:tc>
                  <a:txBody>
                    <a:bodyPr/>
                    <a:lstStyle/>
                    <a:p>
                      <a:pPr marL="0" marR="0" indent="0" algn="l" defTabSz="761940" rtl="0" eaLnBrk="1" fontAlgn="auto" latinLnBrk="0" hangingPunct="1">
                        <a:lnSpc>
                          <a:spcPct val="115000"/>
                        </a:lnSpc>
                        <a:spcBef>
                          <a:spcPts val="0"/>
                        </a:spcBef>
                        <a:spcAft>
                          <a:spcPts val="0"/>
                        </a:spcAft>
                        <a:buClrTx/>
                        <a:buSzTx/>
                        <a:buFontTx/>
                        <a:buNone/>
                        <a:tabLst/>
                        <a:defRPr/>
                      </a:pPr>
                      <a:r>
                        <a:rPr lang="en-US" sz="1300" b="0" i="0" dirty="0" smtClean="0">
                          <a:gradFill>
                            <a:gsLst>
                              <a:gs pos="0">
                                <a:schemeClr val="tx1"/>
                              </a:gs>
                              <a:gs pos="100000">
                                <a:schemeClr val="tx1"/>
                              </a:gs>
                            </a:gsLst>
                            <a:lin ang="0" scaled="1"/>
                          </a:gradFill>
                          <a:effectLst/>
                          <a:latin typeface="Segoe Semibold" pitchFamily="34" charset="0"/>
                          <a:ea typeface="Calibri"/>
                          <a:cs typeface="Times New Roman"/>
                        </a:rPr>
                        <a:t>Advanced content </a:t>
                      </a:r>
                      <a:br>
                        <a:rPr lang="en-US" sz="1300" b="0" i="0" dirty="0" smtClean="0">
                          <a:gradFill>
                            <a:gsLst>
                              <a:gs pos="0">
                                <a:schemeClr val="tx1"/>
                              </a:gs>
                              <a:gs pos="100000">
                                <a:schemeClr val="tx1"/>
                              </a:gs>
                            </a:gsLst>
                            <a:lin ang="0" scaled="1"/>
                          </a:gradFill>
                          <a:effectLst/>
                          <a:latin typeface="Segoe Semibold" pitchFamily="34" charset="0"/>
                          <a:ea typeface="Calibri"/>
                          <a:cs typeface="Times New Roman"/>
                        </a:rPr>
                      </a:br>
                      <a:r>
                        <a:rPr lang="en-US" sz="1300" b="0" i="0" dirty="0" smtClean="0">
                          <a:gradFill>
                            <a:gsLst>
                              <a:gs pos="0">
                                <a:schemeClr val="tx1"/>
                              </a:gs>
                              <a:gs pos="100000">
                                <a:schemeClr val="tx1"/>
                              </a:gs>
                            </a:gsLst>
                            <a:lin ang="0" scaled="1"/>
                          </a:gradFill>
                          <a:effectLst/>
                          <a:latin typeface="Segoe Semibold" pitchFamily="34" charset="0"/>
                          <a:ea typeface="Calibri"/>
                          <a:cs typeface="Times New Roman"/>
                        </a:rPr>
                        <a:t>processing OOB</a:t>
                      </a:r>
                    </a:p>
                  </a:txBody>
                  <a:tcPr marL="274320" marR="68580" marT="0" marB="0" anchor="ctr"/>
                </a:tc>
                <a:tc>
                  <a:txBody>
                    <a:bodyPr/>
                    <a:lstStyle/>
                    <a:p>
                      <a:pPr marL="169863" indent="-169863" defTabSz="761939">
                        <a:lnSpc>
                          <a:spcPct val="100000"/>
                        </a:lnSpc>
                        <a:spcBef>
                          <a:spcPts val="0"/>
                        </a:spcBef>
                        <a:buSzPct val="60000"/>
                        <a:buBlip>
                          <a:blip r:embed="rId2"/>
                        </a:buBlip>
                      </a:pPr>
                      <a:endParaRPr lang="en-US" sz="1100" dirty="0" smtClean="0">
                        <a:gradFill>
                          <a:gsLst>
                            <a:gs pos="0">
                              <a:schemeClr val="tx1"/>
                            </a:gs>
                            <a:gs pos="100000">
                              <a:schemeClr val="tx1"/>
                            </a:gs>
                          </a:gsLst>
                          <a:lin ang="0" scaled="1"/>
                        </a:gradFill>
                      </a:endParaRPr>
                    </a:p>
                  </a:txBody>
                  <a:tcPr marL="182880" marR="68580" anchor="ctr"/>
                </a:tc>
                <a:tc>
                  <a:txBody>
                    <a:bodyPr/>
                    <a:lstStyle/>
                    <a:p>
                      <a:pPr marL="169863" marR="0" indent="-169863" algn="l" defTabSz="761939" rtl="0" eaLnBrk="1" latinLnBrk="0" hangingPunct="1">
                        <a:lnSpc>
                          <a:spcPct val="100000"/>
                        </a:lnSpc>
                        <a:spcBef>
                          <a:spcPts val="0"/>
                        </a:spcBef>
                        <a:spcAft>
                          <a:spcPts val="0"/>
                        </a:spcAft>
                        <a:buSzPct val="60000"/>
                        <a:buFont typeface="Arial" pitchFamily="34" charset="0"/>
                        <a:buBlip>
                          <a:blip r:embed="rId2"/>
                        </a:buBlip>
                      </a:pPr>
                      <a:r>
                        <a:rPr lang="en-US" sz="1100" kern="1200" dirty="0" smtClean="0">
                          <a:gradFill>
                            <a:gsLst>
                              <a:gs pos="0">
                                <a:schemeClr val="tx1"/>
                              </a:gs>
                              <a:gs pos="100000">
                                <a:schemeClr val="tx1"/>
                              </a:gs>
                            </a:gsLst>
                            <a:lin ang="0" scaled="1"/>
                          </a:gradFill>
                          <a:latin typeface="+mn-lt"/>
                          <a:ea typeface="+mn-ea"/>
                          <a:cs typeface="+mn-cs"/>
                        </a:rPr>
                        <a:t>Content Processing pipeline</a:t>
                      </a:r>
                    </a:p>
                    <a:p>
                      <a:pPr marL="169863" marR="0" indent="-169863" algn="l" defTabSz="761939" rtl="0" eaLnBrk="1" latinLnBrk="0" hangingPunct="1">
                        <a:lnSpc>
                          <a:spcPct val="100000"/>
                        </a:lnSpc>
                        <a:spcBef>
                          <a:spcPts val="0"/>
                        </a:spcBef>
                        <a:spcAft>
                          <a:spcPts val="0"/>
                        </a:spcAft>
                        <a:buSzPct val="60000"/>
                        <a:buFont typeface="Arial" pitchFamily="34" charset="0"/>
                        <a:buBlip>
                          <a:blip r:embed="rId2"/>
                        </a:buBlip>
                      </a:pPr>
                      <a:r>
                        <a:rPr lang="en-US" sz="1100" kern="1200" dirty="0" smtClean="0">
                          <a:gradFill>
                            <a:gsLst>
                              <a:gs pos="0">
                                <a:schemeClr val="tx1"/>
                              </a:gs>
                              <a:gs pos="100000">
                                <a:schemeClr val="tx1"/>
                              </a:gs>
                            </a:gsLst>
                            <a:lin ang="0" scaled="1"/>
                          </a:gradFill>
                          <a:latin typeface="+mn-lt"/>
                          <a:ea typeface="+mn-ea"/>
                          <a:cs typeface="+mn-cs"/>
                        </a:rPr>
                        <a:t>Metadata Extraction</a:t>
                      </a:r>
                    </a:p>
                  </a:txBody>
                  <a:tcPr marL="182880" marR="68580" anchor="ctr"/>
                </a:tc>
              </a:tr>
              <a:tr h="630936">
                <a:tc>
                  <a:txBody>
                    <a:bodyPr/>
                    <a:lstStyle/>
                    <a:p>
                      <a:pPr marL="0" marR="0" indent="0" algn="l" defTabSz="761940" rtl="0" eaLnBrk="1" fontAlgn="auto" latinLnBrk="0" hangingPunct="1">
                        <a:lnSpc>
                          <a:spcPct val="115000"/>
                        </a:lnSpc>
                        <a:spcBef>
                          <a:spcPts val="0"/>
                        </a:spcBef>
                        <a:spcAft>
                          <a:spcPts val="0"/>
                        </a:spcAft>
                        <a:buClrTx/>
                        <a:buSzTx/>
                        <a:buFontTx/>
                        <a:buNone/>
                        <a:tabLst/>
                        <a:defRPr/>
                      </a:pPr>
                      <a:r>
                        <a:rPr lang="en-US" sz="1300" b="0" i="0" dirty="0" smtClean="0">
                          <a:gradFill>
                            <a:gsLst>
                              <a:gs pos="0">
                                <a:schemeClr val="tx1"/>
                              </a:gs>
                              <a:gs pos="100000">
                                <a:schemeClr val="tx1"/>
                              </a:gs>
                            </a:gsLst>
                            <a:lin ang="0" scaled="1"/>
                          </a:gradFill>
                          <a:effectLst/>
                          <a:latin typeface="Segoe Semibold" pitchFamily="34" charset="0"/>
                          <a:ea typeface="Calibri"/>
                          <a:cs typeface="Times New Roman"/>
                        </a:rPr>
                        <a:t>Easy to configure high-end user experiences</a:t>
                      </a:r>
                    </a:p>
                  </a:txBody>
                  <a:tcPr marL="274320" marR="68580" marT="0" marB="0" anchor="ctr"/>
                </a:tc>
                <a:tc>
                  <a:txBody>
                    <a:bodyPr/>
                    <a:lstStyle/>
                    <a:p>
                      <a:pPr marL="169863" indent="-169863" defTabSz="761939">
                        <a:lnSpc>
                          <a:spcPct val="100000"/>
                        </a:lnSpc>
                        <a:spcBef>
                          <a:spcPts val="0"/>
                        </a:spcBef>
                        <a:buSzPct val="60000"/>
                        <a:buBlip>
                          <a:blip r:embed="rId2"/>
                        </a:buBlip>
                      </a:pPr>
                      <a:endParaRPr lang="en-US" sz="1100" dirty="0" smtClean="0">
                        <a:gradFill>
                          <a:gsLst>
                            <a:gs pos="0">
                              <a:schemeClr val="tx1"/>
                            </a:gs>
                            <a:gs pos="100000">
                              <a:schemeClr val="tx1"/>
                            </a:gs>
                          </a:gsLst>
                          <a:lin ang="0" scaled="1"/>
                        </a:gradFill>
                      </a:endParaRPr>
                    </a:p>
                  </a:txBody>
                  <a:tcPr marL="182880" marR="68580" anchor="ctr"/>
                </a:tc>
                <a:tc>
                  <a:txBody>
                    <a:bodyPr/>
                    <a:lstStyle/>
                    <a:p>
                      <a:pPr marL="169863" marR="0" indent="-169863" algn="l" defTabSz="761939" rtl="0" eaLnBrk="1" latinLnBrk="0" hangingPunct="1">
                        <a:lnSpc>
                          <a:spcPct val="100000"/>
                        </a:lnSpc>
                        <a:spcBef>
                          <a:spcPts val="0"/>
                        </a:spcBef>
                        <a:spcAft>
                          <a:spcPts val="0"/>
                        </a:spcAft>
                        <a:buSzPct val="60000"/>
                        <a:buBlip>
                          <a:blip r:embed="rId2"/>
                        </a:buBlip>
                      </a:pPr>
                      <a:r>
                        <a:rPr lang="en-US" sz="1100" kern="1200" dirty="0" smtClean="0">
                          <a:gradFill>
                            <a:gsLst>
                              <a:gs pos="0">
                                <a:schemeClr val="tx1"/>
                              </a:gs>
                              <a:gs pos="100000">
                                <a:schemeClr val="tx1"/>
                              </a:gs>
                            </a:gsLst>
                            <a:lin ang="0" scaled="1"/>
                          </a:gradFill>
                          <a:latin typeface="+mn-lt"/>
                          <a:ea typeface="+mn-ea"/>
                          <a:cs typeface="+mn-cs"/>
                        </a:rPr>
                        <a:t>Easy setup of User Context, </a:t>
                      </a:r>
                      <a:br>
                        <a:rPr lang="en-US" sz="1100" kern="1200" dirty="0" smtClean="0">
                          <a:gradFill>
                            <a:gsLst>
                              <a:gs pos="0">
                                <a:schemeClr val="tx1"/>
                              </a:gs>
                              <a:gs pos="100000">
                                <a:schemeClr val="tx1"/>
                              </a:gs>
                            </a:gsLst>
                            <a:lin ang="0" scaled="1"/>
                          </a:gradFill>
                          <a:latin typeface="+mn-lt"/>
                          <a:ea typeface="+mn-ea"/>
                          <a:cs typeface="+mn-cs"/>
                        </a:rPr>
                      </a:br>
                      <a:r>
                        <a:rPr lang="en-US" sz="1100" kern="1200" dirty="0" smtClean="0">
                          <a:gradFill>
                            <a:gsLst>
                              <a:gs pos="0">
                                <a:schemeClr val="tx1"/>
                              </a:gs>
                              <a:gs pos="100000">
                                <a:schemeClr val="tx1"/>
                              </a:gs>
                            </a:gsLst>
                            <a:lin ang="0" scaled="1"/>
                          </a:gradFill>
                          <a:latin typeface="+mn-lt"/>
                          <a:ea typeface="+mn-ea"/>
                          <a:cs typeface="+mn-cs"/>
                        </a:rPr>
                        <a:t>Visual Best Bets, Promotion</a:t>
                      </a:r>
                    </a:p>
                    <a:p>
                      <a:pPr marL="169863" marR="0" indent="-169863" algn="l" defTabSz="761939" rtl="0" eaLnBrk="1" latinLnBrk="0" hangingPunct="1">
                        <a:lnSpc>
                          <a:spcPct val="100000"/>
                        </a:lnSpc>
                        <a:spcBef>
                          <a:spcPts val="0"/>
                        </a:spcBef>
                        <a:spcAft>
                          <a:spcPts val="0"/>
                        </a:spcAft>
                        <a:buSzPct val="60000"/>
                        <a:buBlip>
                          <a:blip r:embed="rId2"/>
                        </a:buBlip>
                      </a:pPr>
                      <a:r>
                        <a:rPr lang="en-US" sz="1100" kern="1200" dirty="0" smtClean="0">
                          <a:gradFill>
                            <a:gsLst>
                              <a:gs pos="0">
                                <a:schemeClr val="tx1"/>
                              </a:gs>
                              <a:gs pos="100000">
                                <a:schemeClr val="tx1"/>
                              </a:gs>
                            </a:gsLst>
                            <a:lin ang="0" scaled="1"/>
                          </a:gradFill>
                          <a:latin typeface="+mn-lt"/>
                          <a:ea typeface="+mn-ea"/>
                          <a:cs typeface="+mn-cs"/>
                        </a:rPr>
                        <a:t>Give end users control over sorting, </a:t>
                      </a:r>
                      <a:br>
                        <a:rPr lang="en-US" sz="1100" kern="1200" dirty="0" smtClean="0">
                          <a:gradFill>
                            <a:gsLst>
                              <a:gs pos="0">
                                <a:schemeClr val="tx1"/>
                              </a:gs>
                              <a:gs pos="100000">
                                <a:schemeClr val="tx1"/>
                              </a:gs>
                            </a:gsLst>
                            <a:lin ang="0" scaled="1"/>
                          </a:gradFill>
                          <a:latin typeface="+mn-lt"/>
                          <a:ea typeface="+mn-ea"/>
                          <a:cs typeface="+mn-cs"/>
                        </a:rPr>
                      </a:br>
                      <a:r>
                        <a:rPr lang="en-US" sz="1100" kern="1200" dirty="0" smtClean="0">
                          <a:gradFill>
                            <a:gsLst>
                              <a:gs pos="0">
                                <a:schemeClr val="tx1"/>
                              </a:gs>
                              <a:gs pos="100000">
                                <a:schemeClr val="tx1"/>
                              </a:gs>
                            </a:gsLst>
                            <a:lin ang="0" scaled="1"/>
                          </a:gradFill>
                          <a:latin typeface="+mn-lt"/>
                          <a:ea typeface="+mn-ea"/>
                          <a:cs typeface="+mn-cs"/>
                        </a:rPr>
                        <a:t>ranking, navigation</a:t>
                      </a:r>
                    </a:p>
                  </a:txBody>
                  <a:tcPr marL="182880" marR="68580" anchor="ctr"/>
                </a:tc>
              </a:tr>
            </a:tbl>
          </a:graphicData>
        </a:graphic>
      </p:graphicFrame>
      <p:sp>
        <p:nvSpPr>
          <p:cNvPr id="2" name="Title 1"/>
          <p:cNvSpPr>
            <a:spLocks noGrp="1"/>
          </p:cNvSpPr>
          <p:nvPr>
            <p:ph type="title"/>
          </p:nvPr>
        </p:nvSpPr>
        <p:spPr/>
        <p:txBody>
          <a:bodyPr/>
          <a:lstStyle/>
          <a:p>
            <a:r>
              <a:rPr/>
              <a:t>Eliminate Compromise</a:t>
            </a:r>
            <a:endParaRPr lang="en-US" dirty="0"/>
          </a:p>
        </p:txBody>
      </p:sp>
      <p:sp>
        <p:nvSpPr>
          <p:cNvPr id="5" name="Text Placeholder 4"/>
          <p:cNvSpPr>
            <a:spLocks noGrp="1"/>
          </p:cNvSpPr>
          <p:nvPr>
            <p:ph type="body" sz="quarter" idx="10"/>
          </p:nvPr>
        </p:nvSpPr>
        <p:spPr>
          <a:xfrm>
            <a:off x="381000" y="762000"/>
            <a:ext cx="8385048" cy="332399"/>
          </a:xfrm>
        </p:spPr>
        <p:txBody>
          <a:bodyPr/>
          <a:lstStyle/>
          <a:p>
            <a:r>
              <a:rPr lang="en-US" dirty="0" smtClean="0"/>
              <a:t>IT Pro perspective</a:t>
            </a:r>
            <a:endParaRPr lang="en-US" dirty="0"/>
          </a:p>
        </p:txBody>
      </p:sp>
      <p:sp>
        <p:nvSpPr>
          <p:cNvPr id="12" name="Rectangle 11"/>
          <p:cNvSpPr/>
          <p:nvPr/>
        </p:nvSpPr>
        <p:spPr bwMode="auto">
          <a:xfrm>
            <a:off x="2616200" y="1319349"/>
            <a:ext cx="3314700" cy="613955"/>
          </a:xfrm>
          <a:prstGeom prst="rect">
            <a:avLst/>
          </a:prstGeom>
          <a:gradFill flip="none" rotWithShape="1">
            <a:gsLst>
              <a:gs pos="0">
                <a:schemeClr val="bg1">
                  <a:alpha val="0"/>
                </a:schemeClr>
              </a:gs>
              <a:gs pos="50000">
                <a:srgbClr val="47CFFF">
                  <a:alpha val="42000"/>
                </a:srgbClr>
              </a:gs>
              <a:gs pos="100000">
                <a:schemeClr val="bg1">
                  <a:alpha val="0"/>
                </a:scheme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6" tIns="91436" rIns="91416" bIns="45708" numCol="1" rtlCol="0" anchor="ctr" anchorCtr="0" compatLnSpc="1"/>
          <a:lstStyle/>
          <a:p>
            <a:pPr algn="ctr" defTabSz="913909" fontAlgn="base">
              <a:spcBef>
                <a:spcPct val="0"/>
              </a:spcBef>
              <a:spcAft>
                <a:spcPct val="0"/>
              </a:spcAft>
            </a:pPr>
            <a:endParaRPr lang="en-US" sz="2400" dirty="0" smtClean="0">
              <a:gradFill>
                <a:gsLst>
                  <a:gs pos="50000">
                    <a:schemeClr val="tx1"/>
                  </a:gs>
                  <a:gs pos="100000">
                    <a:schemeClr val="tx1"/>
                  </a:gs>
                </a:gsLst>
                <a:lin ang="5400000" scaled="0"/>
              </a:gradFill>
            </a:endParaRPr>
          </a:p>
        </p:txBody>
      </p:sp>
      <p:sp>
        <p:nvSpPr>
          <p:cNvPr id="15" name="Rectangle 14"/>
          <p:cNvSpPr/>
          <p:nvPr/>
        </p:nvSpPr>
        <p:spPr bwMode="auto">
          <a:xfrm>
            <a:off x="5740400" y="1319349"/>
            <a:ext cx="3444602" cy="613955"/>
          </a:xfrm>
          <a:prstGeom prst="rect">
            <a:avLst/>
          </a:prstGeom>
          <a:gradFill flip="none" rotWithShape="1">
            <a:gsLst>
              <a:gs pos="0">
                <a:schemeClr val="bg1">
                  <a:alpha val="0"/>
                </a:schemeClr>
              </a:gs>
              <a:gs pos="50000">
                <a:srgbClr val="47CFFF">
                  <a:alpha val="42000"/>
                </a:srgbClr>
              </a:gs>
              <a:gs pos="100000">
                <a:schemeClr val="bg1">
                  <a:alpha val="0"/>
                </a:schemeClr>
              </a:gs>
            </a:gsLst>
            <a:lin ang="0" scaled="1"/>
            <a:tileRect/>
          </a:gra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16" tIns="91436" rIns="91416" bIns="45708" numCol="1" rtlCol="0" anchor="ctr" anchorCtr="0" compatLnSpc="1"/>
          <a:lstStyle/>
          <a:p>
            <a:pPr algn="ctr" defTabSz="913909" fontAlgn="base">
              <a:spcBef>
                <a:spcPct val="0"/>
              </a:spcBef>
              <a:spcAft>
                <a:spcPct val="0"/>
              </a:spcAft>
            </a:pPr>
            <a:endParaRPr lang="en-US" sz="2400" dirty="0" smtClean="0">
              <a:gradFill>
                <a:gsLst>
                  <a:gs pos="50000">
                    <a:schemeClr val="tx1"/>
                  </a:gs>
                  <a:gs pos="100000">
                    <a:schemeClr val="tx1"/>
                  </a:gs>
                </a:gsLst>
                <a:lin ang="5400000" scaled="0"/>
              </a:gradFill>
            </a:endParaRPr>
          </a:p>
        </p:txBody>
      </p:sp>
      <p:cxnSp>
        <p:nvCxnSpPr>
          <p:cNvPr id="22" name="Straight Connector 21"/>
          <p:cNvCxnSpPr/>
          <p:nvPr/>
        </p:nvCxnSpPr>
        <p:spPr bwMode="auto">
          <a:xfrm>
            <a:off x="227510" y="2407194"/>
            <a:ext cx="8777153" cy="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gradFill>
              <a:gsLst>
                <a:gs pos="0">
                  <a:schemeClr val="accent1">
                    <a:tint val="66000"/>
                    <a:satMod val="160000"/>
                    <a:alpha val="0"/>
                  </a:schemeClr>
                </a:gs>
                <a:gs pos="50000">
                  <a:schemeClr val="tx1">
                    <a:alpha val="18000"/>
                  </a:schemeClr>
                </a:gs>
                <a:gs pos="100000">
                  <a:schemeClr val="accent1">
                    <a:tint val="23500"/>
                    <a:satMod val="160000"/>
                    <a:alpha val="0"/>
                  </a:schemeClr>
                </a:gs>
              </a:gsLst>
              <a:lin ang="5400000" scaled="0"/>
            </a:gradFill>
            <a:prstDash val="solid"/>
            <a:round/>
            <a:headEnd type="none" w="med" len="med"/>
            <a:tailEnd type="none" w="med" len="med"/>
          </a:ln>
          <a:effectLst/>
        </p:spPr>
      </p:cxnSp>
      <p:cxnSp>
        <p:nvCxnSpPr>
          <p:cNvPr id="24" name="Straight Connector 23"/>
          <p:cNvCxnSpPr/>
          <p:nvPr/>
        </p:nvCxnSpPr>
        <p:spPr bwMode="auto">
          <a:xfrm>
            <a:off x="227510" y="3021146"/>
            <a:ext cx="8777153" cy="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gradFill>
              <a:gsLst>
                <a:gs pos="0">
                  <a:schemeClr val="accent1">
                    <a:tint val="66000"/>
                    <a:satMod val="160000"/>
                    <a:alpha val="0"/>
                  </a:schemeClr>
                </a:gs>
                <a:gs pos="50000">
                  <a:schemeClr val="tx1">
                    <a:alpha val="18000"/>
                  </a:schemeClr>
                </a:gs>
                <a:gs pos="100000">
                  <a:schemeClr val="accent1">
                    <a:tint val="23500"/>
                    <a:satMod val="160000"/>
                    <a:alpha val="0"/>
                  </a:schemeClr>
                </a:gs>
              </a:gsLst>
              <a:lin ang="5400000" scaled="0"/>
            </a:gradFill>
            <a:prstDash val="solid"/>
            <a:round/>
            <a:headEnd type="none" w="med" len="med"/>
            <a:tailEnd type="none" w="med" len="med"/>
          </a:ln>
          <a:effectLst/>
        </p:spPr>
      </p:cxnSp>
      <p:cxnSp>
        <p:nvCxnSpPr>
          <p:cNvPr id="25" name="Straight Connector 24"/>
          <p:cNvCxnSpPr/>
          <p:nvPr/>
        </p:nvCxnSpPr>
        <p:spPr bwMode="auto">
          <a:xfrm>
            <a:off x="198635" y="3577348"/>
            <a:ext cx="8777153" cy="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gradFill>
              <a:gsLst>
                <a:gs pos="0">
                  <a:schemeClr val="accent1">
                    <a:tint val="66000"/>
                    <a:satMod val="160000"/>
                    <a:alpha val="0"/>
                  </a:schemeClr>
                </a:gs>
                <a:gs pos="50000">
                  <a:schemeClr val="tx1">
                    <a:alpha val="18000"/>
                  </a:schemeClr>
                </a:gs>
                <a:gs pos="100000">
                  <a:schemeClr val="accent1">
                    <a:tint val="23500"/>
                    <a:satMod val="160000"/>
                    <a:alpha val="0"/>
                  </a:schemeClr>
                </a:gs>
              </a:gsLst>
              <a:lin ang="5400000" scaled="0"/>
            </a:gradFill>
            <a:prstDash val="solid"/>
            <a:round/>
            <a:headEnd type="none" w="med" len="med"/>
            <a:tailEnd type="none" w="med" len="med"/>
          </a:ln>
          <a:effectLst/>
        </p:spPr>
      </p:cxnSp>
      <p:cxnSp>
        <p:nvCxnSpPr>
          <p:cNvPr id="26" name="Straight Connector 25"/>
          <p:cNvCxnSpPr/>
          <p:nvPr/>
        </p:nvCxnSpPr>
        <p:spPr bwMode="auto">
          <a:xfrm>
            <a:off x="217884" y="4267200"/>
            <a:ext cx="8777153" cy="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gradFill>
              <a:gsLst>
                <a:gs pos="0">
                  <a:schemeClr val="accent1">
                    <a:tint val="66000"/>
                    <a:satMod val="160000"/>
                    <a:alpha val="0"/>
                  </a:schemeClr>
                </a:gs>
                <a:gs pos="50000">
                  <a:schemeClr val="tx1">
                    <a:alpha val="18000"/>
                  </a:schemeClr>
                </a:gs>
                <a:gs pos="100000">
                  <a:schemeClr val="accent1">
                    <a:tint val="23500"/>
                    <a:satMod val="160000"/>
                    <a:alpha val="0"/>
                  </a:schemeClr>
                </a:gs>
              </a:gsLst>
              <a:lin ang="5400000" scaled="0"/>
            </a:gradFill>
            <a:prstDash val="solid"/>
            <a:round/>
            <a:headEnd type="none" w="med" len="med"/>
            <a:tailEnd type="none" w="med" len="med"/>
          </a:ln>
          <a:effectLst/>
        </p:spPr>
      </p:cxnSp>
      <p:cxnSp>
        <p:nvCxnSpPr>
          <p:cNvPr id="28" name="Straight Connector 27"/>
          <p:cNvCxnSpPr/>
          <p:nvPr/>
        </p:nvCxnSpPr>
        <p:spPr bwMode="auto">
          <a:xfrm>
            <a:off x="366847" y="5442588"/>
            <a:ext cx="8777153" cy="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gradFill>
              <a:gsLst>
                <a:gs pos="0">
                  <a:schemeClr val="accent1">
                    <a:tint val="66000"/>
                    <a:satMod val="160000"/>
                    <a:alpha val="0"/>
                  </a:schemeClr>
                </a:gs>
                <a:gs pos="50000">
                  <a:schemeClr val="tx1">
                    <a:alpha val="18000"/>
                  </a:schemeClr>
                </a:gs>
                <a:gs pos="100000">
                  <a:schemeClr val="accent1">
                    <a:tint val="23500"/>
                    <a:satMod val="160000"/>
                    <a:alpha val="0"/>
                  </a:schemeClr>
                </a:gs>
              </a:gsLst>
              <a:lin ang="5400000" scaled="0"/>
            </a:gradFill>
            <a:prstDash val="solid"/>
            <a:round/>
            <a:headEnd type="none" w="med" len="med"/>
            <a:tailEnd type="none" w="med" len="med"/>
          </a:ln>
          <a:effectLst/>
        </p:spPr>
      </p:cxnSp>
      <p:cxnSp>
        <p:nvCxnSpPr>
          <p:cNvPr id="29" name="Straight Connector 28"/>
          <p:cNvCxnSpPr/>
          <p:nvPr/>
        </p:nvCxnSpPr>
        <p:spPr bwMode="auto">
          <a:xfrm>
            <a:off x="227511" y="6275173"/>
            <a:ext cx="8777153" cy="0"/>
          </a:xfrm>
          <a:prstGeom prst="line">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gradFill>
              <a:gsLst>
                <a:gs pos="0">
                  <a:schemeClr val="accent1">
                    <a:tint val="66000"/>
                    <a:satMod val="160000"/>
                    <a:alpha val="0"/>
                  </a:schemeClr>
                </a:gs>
                <a:gs pos="50000">
                  <a:schemeClr val="tx1">
                    <a:alpha val="18000"/>
                  </a:schemeClr>
                </a:gs>
                <a:gs pos="100000">
                  <a:schemeClr val="accent1">
                    <a:tint val="23500"/>
                    <a:satMod val="160000"/>
                    <a:alpha val="0"/>
                  </a:schemeClr>
                </a:gs>
              </a:gsLst>
              <a:lin ang="5400000" scaled="0"/>
            </a:gradFill>
            <a:prstDash val="solid"/>
            <a:round/>
            <a:headEnd type="none" w="med" len="med"/>
            <a:tailEnd type="none" w="med" len="med"/>
          </a:ln>
          <a:effectLst/>
        </p:spPr>
      </p:cxnSp>
      <p:pic>
        <p:nvPicPr>
          <p:cNvPr id="36" name="Picture 35" descr="ShrPt-Svr10_h_rgb_r.png"/>
          <p:cNvPicPr>
            <a:picLocks noChangeAspect="1"/>
          </p:cNvPicPr>
          <p:nvPr/>
        </p:nvPicPr>
        <p:blipFill>
          <a:blip r:embed="rId3" cstate="email">
            <a:extLst>
              <a:ext uri="{28A0092B-C50C-407E-A947-70E740481C1C}">
                <a14:useLocalDpi xmlns:a14="http://schemas.microsoft.com/office/drawing/2010/main" xmlns=""/>
              </a:ext>
            </a:extLst>
          </a:blip>
          <a:stretch>
            <a:fillRect/>
          </a:stretch>
        </p:blipFill>
        <p:spPr>
          <a:xfrm>
            <a:off x="3138854" y="1415074"/>
            <a:ext cx="2036048" cy="303182"/>
          </a:xfrm>
          <a:prstGeom prst="rect">
            <a:avLst/>
          </a:prstGeom>
          <a:noFill/>
          <a:ln>
            <a:noFill/>
          </a:ln>
        </p:spPr>
      </p:pic>
      <p:pic>
        <p:nvPicPr>
          <p:cNvPr id="37" name="Picture 36" descr="FASTSrchSvr2010-SP_h_rgb_r.png"/>
          <p:cNvPicPr>
            <a:picLocks noChangeAspect="1"/>
          </p:cNvPicPr>
          <p:nvPr/>
        </p:nvPicPr>
        <p:blipFill>
          <a:blip r:embed="rId4" cstate="email">
            <a:extLst>
              <a:ext uri="{28A0092B-C50C-407E-A947-70E740481C1C}">
                <a14:useLocalDpi xmlns:a14="http://schemas.microsoft.com/office/drawing/2010/main" xmlns=""/>
              </a:ext>
            </a:extLst>
          </a:blip>
          <a:stretch>
            <a:fillRect/>
          </a:stretch>
        </p:blipFill>
        <p:spPr>
          <a:xfrm>
            <a:off x="6223419" y="1407916"/>
            <a:ext cx="2205519" cy="444591"/>
          </a:xfrm>
          <a:prstGeom prst="rect">
            <a:avLst/>
          </a:prstGeom>
          <a:noFill/>
          <a:ln>
            <a:noFill/>
          </a:ln>
        </p:spPr>
      </p:pic>
    </p:spTree>
    <p:extLst>
      <p:ext uri="{BB962C8B-B14F-4D97-AF65-F5344CB8AC3E}">
        <p14:creationId xmlns:p14="http://schemas.microsoft.com/office/powerpoint/2010/main" xmlns="" val="159531032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smtClean="0"/>
              <a:t>Demo</a:t>
            </a:r>
            <a:endParaRPr lang="nl-BE" dirty="0"/>
          </a:p>
        </p:txBody>
      </p:sp>
      <p:sp>
        <p:nvSpPr>
          <p:cNvPr id="3" name="Text Placeholder 2"/>
          <p:cNvSpPr>
            <a:spLocks noGrp="1"/>
          </p:cNvSpPr>
          <p:nvPr>
            <p:ph type="body" sz="quarter" idx="10"/>
          </p:nvPr>
        </p:nvSpPr>
        <p:spPr>
          <a:xfrm>
            <a:off x="381000" y="1524000"/>
            <a:ext cx="8385048" cy="332399"/>
          </a:xfrm>
        </p:spPr>
        <p:txBody>
          <a:bodyPr/>
          <a:lstStyle/>
          <a:p>
            <a:r>
              <a:rPr lang="nl-BE" dirty="0" smtClean="0"/>
              <a:t>FAST Search on Microsoft’s intranet</a:t>
            </a:r>
            <a:endParaRPr lang="nl-BE" dirty="0"/>
          </a:p>
        </p:txBody>
      </p:sp>
    </p:spTree>
    <p:extLst>
      <p:ext uri="{BB962C8B-B14F-4D97-AF65-F5344CB8AC3E}">
        <p14:creationId xmlns:p14="http://schemas.microsoft.com/office/powerpoint/2010/main" xmlns="" val="736863281"/>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4405"/>
            <a:ext cx="7781394" cy="1994392"/>
          </a:xfrm>
        </p:spPr>
        <p:txBody>
          <a:bodyPr/>
          <a:lstStyle/>
          <a:p>
            <a:r>
              <a:rPr lang="en-US" dirty="0"/>
              <a:t>Microsoft FAST Technologies for the most demanding Enterprise Search</a:t>
            </a:r>
          </a:p>
        </p:txBody>
      </p:sp>
      <p:sp>
        <p:nvSpPr>
          <p:cNvPr id="4" name="Text Placeholder 3"/>
          <p:cNvSpPr>
            <a:spLocks noGrp="1"/>
          </p:cNvSpPr>
          <p:nvPr>
            <p:ph type="subTitle" idx="1"/>
          </p:nvPr>
        </p:nvSpPr>
        <p:spPr>
          <a:xfrm>
            <a:off x="727606" y="4489979"/>
            <a:ext cx="7770811" cy="1987021"/>
          </a:xfrm>
        </p:spPr>
        <p:txBody>
          <a:bodyPr>
            <a:noAutofit/>
          </a:bodyPr>
          <a:lstStyle/>
          <a:p>
            <a:r>
              <a:rPr lang="en-US" dirty="0" smtClean="0"/>
              <a:t>Guest speaker:</a:t>
            </a:r>
          </a:p>
          <a:p>
            <a:r>
              <a:rPr lang="en-GB" dirty="0"/>
              <a:t>Marc Van de </a:t>
            </a:r>
            <a:r>
              <a:rPr lang="en-GB" dirty="0" smtClean="0"/>
              <a:t>Woestijne  from </a:t>
            </a:r>
            <a:r>
              <a:rPr lang="en-GB" dirty="0" err="1" smtClean="0"/>
              <a:t>JobAt</a:t>
            </a:r>
            <a:endParaRPr lang="en-GB" dirty="0" smtClean="0"/>
          </a:p>
          <a:p>
            <a:endParaRPr lang="en-GB" dirty="0"/>
          </a:p>
          <a:p>
            <a:r>
              <a:rPr lang="en-GB" dirty="0" smtClean="0"/>
              <a:t>Dirk Fierens Solution Advisor Microsoft</a:t>
            </a:r>
            <a:endParaRPr lang="en-GB" dirty="0"/>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C000"/>
                </a:solidFill>
              </a:rPr>
              <a:t>FSIS Overview</a:t>
            </a:r>
          </a:p>
        </p:txBody>
      </p:sp>
      <p:sp>
        <p:nvSpPr>
          <p:cNvPr id="3" name="Subtitle 2"/>
          <p:cNvSpPr>
            <a:spLocks noGrp="1"/>
          </p:cNvSpPr>
          <p:nvPr>
            <p:ph type="subTitle" idx="1"/>
          </p:nvPr>
        </p:nvSpPr>
        <p:spPr/>
        <p:txBody>
          <a:bodyPr/>
          <a:lstStyle/>
          <a:p>
            <a:r>
              <a:rPr lang="en-US" smtClean="0"/>
              <a:t>FAST Search Server 2010 for Internet Sites</a:t>
            </a:r>
            <a:endParaRPr lang="en-US"/>
          </a:p>
        </p:txBody>
      </p:sp>
    </p:spTree>
    <p:extLst>
      <p:ext uri="{BB962C8B-B14F-4D97-AF65-F5344CB8AC3E}">
        <p14:creationId xmlns:p14="http://schemas.microsoft.com/office/powerpoint/2010/main" xmlns="" val="2644372046"/>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back arcs" descr="back connected line.png"/>
          <p:cNvPicPr>
            <a:picLocks noChangeAspect="1"/>
          </p:cNvPicPr>
          <p:nvPr/>
        </p:nvPicPr>
        <p:blipFill>
          <a:blip r:embed="rId2" cstate="print">
            <a:extLst/>
          </a:blip>
          <a:stretch>
            <a:fillRect/>
          </a:stretch>
        </p:blipFill>
        <p:spPr>
          <a:xfrm flipH="1">
            <a:off x="914400" y="1529714"/>
            <a:ext cx="7315200" cy="1313691"/>
          </a:xfrm>
          <a:prstGeom prst="rect">
            <a:avLst/>
          </a:prstGeom>
        </p:spPr>
      </p:pic>
      <p:sp>
        <p:nvSpPr>
          <p:cNvPr id="6" name="Rectangle 5"/>
          <p:cNvSpPr/>
          <p:nvPr/>
        </p:nvSpPr>
        <p:spPr>
          <a:xfrm>
            <a:off x="0" y="4038600"/>
            <a:ext cx="9144000" cy="2819400"/>
          </a:xfrm>
          <a:prstGeom prst="rect">
            <a:avLst/>
          </a:prstGeom>
          <a:gradFill flip="none" rotWithShape="1">
            <a:gsLst>
              <a:gs pos="0">
                <a:schemeClr val="tx1">
                  <a:alpha val="30000"/>
                </a:schemeClr>
              </a:gs>
              <a:gs pos="70000">
                <a:schemeClr val="tx1">
                  <a:alpha val="9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FAST Search for Internet Sites</a:t>
            </a:r>
            <a:endParaRPr lang="en-US" dirty="0"/>
          </a:p>
        </p:txBody>
      </p:sp>
      <p:sp>
        <p:nvSpPr>
          <p:cNvPr id="3" name="Text Placeholder 2"/>
          <p:cNvSpPr>
            <a:spLocks noGrp="1"/>
          </p:cNvSpPr>
          <p:nvPr>
            <p:ph type="body" sz="quarter" idx="11"/>
          </p:nvPr>
        </p:nvSpPr>
        <p:spPr/>
        <p:txBody>
          <a:bodyPr/>
          <a:lstStyle/>
          <a:p>
            <a:r>
              <a:rPr lang="en-US" dirty="0" smtClean="0"/>
              <a:t>A platform for creating search-driven experiences that …</a:t>
            </a:r>
            <a:endParaRPr lang="en-US" dirty="0"/>
          </a:p>
        </p:txBody>
      </p:sp>
      <p:sp>
        <p:nvSpPr>
          <p:cNvPr id="10" name="TextBox 9"/>
          <p:cNvSpPr txBox="1"/>
          <p:nvPr/>
        </p:nvSpPr>
        <p:spPr>
          <a:xfrm>
            <a:off x="3484525" y="1335975"/>
            <a:ext cx="2174954" cy="1243417"/>
          </a:xfrm>
          <a:prstGeom prst="rect">
            <a:avLst/>
          </a:prstGeom>
          <a:noFill/>
        </p:spPr>
        <p:txBody>
          <a:bodyPr wrap="none" rtlCol="0">
            <a:spAutoFit/>
          </a:bodyPr>
          <a:lstStyle/>
          <a:p>
            <a:pPr algn="ctr">
              <a:lnSpc>
                <a:spcPct val="85000"/>
              </a:lnSpc>
            </a:pPr>
            <a:r>
              <a:rPr lang="en-US" sz="3600" spc="-70" dirty="0">
                <a:gradFill>
                  <a:gsLst>
                    <a:gs pos="0">
                      <a:prstClr val="white"/>
                    </a:gs>
                    <a:gs pos="50000">
                      <a:prstClr val="white"/>
                    </a:gs>
                    <a:gs pos="100000">
                      <a:prstClr val="white"/>
                    </a:gs>
                  </a:gsLst>
                  <a:lin ang="5400000" scaled="0"/>
                </a:gradFill>
              </a:rPr>
              <a:t>Connect</a:t>
            </a:r>
            <a:br>
              <a:rPr lang="en-US" sz="3600" spc="-70" dirty="0">
                <a:gradFill>
                  <a:gsLst>
                    <a:gs pos="0">
                      <a:prstClr val="white"/>
                    </a:gs>
                    <a:gs pos="50000">
                      <a:prstClr val="white"/>
                    </a:gs>
                    <a:gs pos="100000">
                      <a:prstClr val="white"/>
                    </a:gs>
                  </a:gsLst>
                  <a:lin ang="5400000" scaled="0"/>
                </a:gradFill>
              </a:rPr>
            </a:br>
            <a:r>
              <a:rPr lang="en-US" sz="2600" spc="-70" dirty="0">
                <a:gradFill>
                  <a:gsLst>
                    <a:gs pos="0">
                      <a:prstClr val="white"/>
                    </a:gs>
                    <a:gs pos="50000">
                      <a:prstClr val="white"/>
                    </a:gs>
                    <a:gs pos="100000">
                      <a:prstClr val="white"/>
                    </a:gs>
                  </a:gsLst>
                  <a:lin ang="5400000" scaled="0"/>
                </a:gradFill>
                <a:latin typeface="Segoe Light" pitchFamily="34" charset="0"/>
              </a:rPr>
              <a:t>people with </a:t>
            </a:r>
            <a:br>
              <a:rPr lang="en-US" sz="2600" spc="-70" dirty="0">
                <a:gradFill>
                  <a:gsLst>
                    <a:gs pos="0">
                      <a:prstClr val="white"/>
                    </a:gs>
                    <a:gs pos="50000">
                      <a:prstClr val="white"/>
                    </a:gs>
                    <a:gs pos="100000">
                      <a:prstClr val="white"/>
                    </a:gs>
                  </a:gsLst>
                  <a:lin ang="5400000" scaled="0"/>
                </a:gradFill>
                <a:latin typeface="Segoe Light" pitchFamily="34" charset="0"/>
              </a:rPr>
            </a:br>
            <a:r>
              <a:rPr lang="en-US" sz="2600" spc="-70" dirty="0">
                <a:gradFill>
                  <a:gsLst>
                    <a:gs pos="0">
                      <a:prstClr val="white"/>
                    </a:gs>
                    <a:gs pos="50000">
                      <a:prstClr val="white"/>
                    </a:gs>
                    <a:gs pos="100000">
                      <a:prstClr val="white"/>
                    </a:gs>
                  </a:gsLst>
                  <a:lin ang="5400000" scaled="0"/>
                </a:gradFill>
                <a:latin typeface="Segoe Light" pitchFamily="34" charset="0"/>
              </a:rPr>
              <a:t>what they want</a:t>
            </a:r>
          </a:p>
        </p:txBody>
      </p:sp>
      <p:sp>
        <p:nvSpPr>
          <p:cNvPr id="11" name="Rectangle 10"/>
          <p:cNvSpPr/>
          <p:nvPr/>
        </p:nvSpPr>
        <p:spPr>
          <a:xfrm>
            <a:off x="5221539" y="2586695"/>
            <a:ext cx="3602736" cy="2660904"/>
          </a:xfrm>
          <a:prstGeom prst="rect">
            <a:avLst/>
          </a:prstGeom>
          <a:solidFill>
            <a:schemeClr val="tx1"/>
          </a:solidFill>
          <a:ln>
            <a:noFill/>
          </a:ln>
          <a:effectLst>
            <a:reflection blurRad="6350" stA="52000" endA="300" endPos="35000" dir="5400000" sy="-100000" algn="bl" rotWithShape="0"/>
          </a:effectLst>
          <a:scene3d>
            <a:camera prst="perspectiveAbove">
              <a:rot lat="600000" lon="19806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Segoe Light" pitchFamily="34" charset="0"/>
              </a:rPr>
              <a:t>[Screenshot of </a:t>
            </a:r>
            <a:br>
              <a:rPr lang="en-US" sz="2400" dirty="0" smtClean="0">
                <a:solidFill>
                  <a:prstClr val="white"/>
                </a:solidFill>
                <a:latin typeface="Segoe Light" pitchFamily="34" charset="0"/>
              </a:rPr>
            </a:br>
            <a:r>
              <a:rPr lang="en-US" sz="2400" dirty="0" smtClean="0">
                <a:solidFill>
                  <a:prstClr val="white"/>
                </a:solidFill>
                <a:latin typeface="Segoe Light" pitchFamily="34" charset="0"/>
              </a:rPr>
              <a:t>Design Interface]</a:t>
            </a:r>
            <a:endParaRPr lang="en-US" sz="2400" dirty="0">
              <a:solidFill>
                <a:prstClr val="white"/>
              </a:solidFill>
              <a:latin typeface="Segoe Light" pitchFamily="34" charset="0"/>
            </a:endParaRPr>
          </a:p>
        </p:txBody>
      </p:sp>
      <p:sp>
        <p:nvSpPr>
          <p:cNvPr id="14" name="Rectangle 13"/>
          <p:cNvSpPr/>
          <p:nvPr/>
        </p:nvSpPr>
        <p:spPr>
          <a:xfrm>
            <a:off x="323850" y="2596220"/>
            <a:ext cx="3602736" cy="2660904"/>
          </a:xfrm>
          <a:prstGeom prst="rect">
            <a:avLst/>
          </a:prstGeom>
          <a:solidFill>
            <a:schemeClr val="tx1"/>
          </a:solidFill>
          <a:ln>
            <a:noFill/>
          </a:ln>
          <a:effectLst>
            <a:reflection blurRad="6350" stA="52000" endA="300" endPos="35000" dir="5400000" sy="-100000" algn="bl" rotWithShape="0"/>
          </a:effectLst>
          <a:scene3d>
            <a:camera prst="perspectiveAbove">
              <a:rot lat="600000" lon="17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latin typeface="Segoe Light" pitchFamily="34" charset="0"/>
              </a:rPr>
              <a:t>[Screenshot of </a:t>
            </a:r>
            <a:br>
              <a:rPr lang="en-US" sz="2400" dirty="0" smtClean="0">
                <a:solidFill>
                  <a:prstClr val="white"/>
                </a:solidFill>
                <a:latin typeface="Segoe Light" pitchFamily="34" charset="0"/>
              </a:rPr>
            </a:br>
            <a:r>
              <a:rPr lang="en-US" sz="2400" dirty="0" smtClean="0">
                <a:solidFill>
                  <a:prstClr val="white"/>
                </a:solidFill>
                <a:latin typeface="Segoe Light" pitchFamily="34" charset="0"/>
              </a:rPr>
              <a:t>Web Experience]</a:t>
            </a:r>
            <a:endParaRPr lang="en-US" sz="2400" dirty="0">
              <a:solidFill>
                <a:prstClr val="white"/>
              </a:solidFill>
              <a:latin typeface="Segoe Light" pitchFamily="34" charset="0"/>
            </a:endParaRPr>
          </a:p>
        </p:txBody>
      </p:sp>
      <p:pic>
        <p:nvPicPr>
          <p:cNvPr id="15" name="Picture 2"/>
          <p:cNvPicPr>
            <a:picLocks noChangeAspect="1" noChangeArrowheads="1"/>
          </p:cNvPicPr>
          <p:nvPr/>
        </p:nvPicPr>
        <p:blipFill rotWithShape="1">
          <a:blip r:embed="rId3" cstate="email">
            <a:extLst>
              <a:ext uri="{28A0092B-C50C-407E-A947-70E740481C1C}">
                <a14:useLocalDpi xmlns:a14="http://schemas.microsoft.com/office/drawing/2010/main" xmlns=""/>
              </a:ext>
            </a:extLst>
          </a:blip>
          <a:srcRect l="58" t="1052" r="-58" b="31587"/>
          <a:stretch/>
        </p:blipFill>
        <p:spPr bwMode="auto">
          <a:xfrm>
            <a:off x="326572" y="2587156"/>
            <a:ext cx="3602736" cy="2659082"/>
          </a:xfrm>
          <a:prstGeom prst="rect">
            <a:avLst/>
          </a:prstGeom>
          <a:solidFill>
            <a:schemeClr val="tx1"/>
          </a:solidFill>
          <a:ln>
            <a:solidFill>
              <a:schemeClr val="bg2">
                <a:lumMod val="75000"/>
              </a:schemeClr>
            </a:solidFill>
          </a:ln>
          <a:effectLst>
            <a:outerShdw blurRad="127000" dir="18900000" sy="23000" kx="-1200000" algn="bl" rotWithShape="0">
              <a:prstClr val="black">
                <a:alpha val="10000"/>
              </a:prstClr>
            </a:outerShdw>
            <a:reflection blurRad="6350" stA="52000" endA="300" endPos="35000" dir="5400000" sy="-100000" algn="bl" rotWithShape="0"/>
          </a:effectLst>
          <a:scene3d>
            <a:camera prst="perspectiveAbove">
              <a:rot lat="600000" lon="1794000" rev="0"/>
            </a:camera>
            <a:lightRig rig="threePt" dir="t"/>
          </a:scene3d>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r="17964" b="22159"/>
          <a:stretch/>
        </p:blipFill>
        <p:spPr bwMode="auto">
          <a:xfrm>
            <a:off x="5221539" y="2586972"/>
            <a:ext cx="3602736" cy="2660904"/>
          </a:xfrm>
          <a:prstGeom prst="rect">
            <a:avLst/>
          </a:prstGeom>
          <a:solidFill>
            <a:schemeClr val="tx1"/>
          </a:solidFill>
          <a:ln w="9525">
            <a:solidFill>
              <a:schemeClr val="bg2">
                <a:lumMod val="75000"/>
              </a:schemeClr>
            </a:solidFill>
            <a:miter lim="800000"/>
            <a:headEnd/>
            <a:tailEnd/>
          </a:ln>
          <a:effectLst>
            <a:outerShdw blurRad="127000" dir="13500000" sy="23000" kx="1200000" algn="br" rotWithShape="0">
              <a:prstClr val="black">
                <a:alpha val="10000"/>
              </a:prstClr>
            </a:outerShdw>
            <a:reflection blurRad="6350" stA="52000" endA="300" endPos="35000" dir="5400000" sy="-100000" algn="bl" rotWithShape="0"/>
          </a:effectLst>
          <a:scene3d>
            <a:camera prst="perspectiveAbove">
              <a:rot lat="600000" lon="19806000" rev="0"/>
            </a:camera>
            <a:lightRig rig="threePt" dir="t"/>
          </a:scene3d>
          <a:extLst/>
        </p:spPr>
      </p:pic>
      <p:sp>
        <p:nvSpPr>
          <p:cNvPr id="7" name="TextBox 6"/>
          <p:cNvSpPr txBox="1"/>
          <p:nvPr/>
        </p:nvSpPr>
        <p:spPr>
          <a:xfrm>
            <a:off x="244317" y="5495833"/>
            <a:ext cx="3606821" cy="1243417"/>
          </a:xfrm>
          <a:prstGeom prst="rect">
            <a:avLst/>
          </a:prstGeom>
          <a:noFill/>
        </p:spPr>
        <p:txBody>
          <a:bodyPr wrap="none" rtlCol="0">
            <a:spAutoFit/>
          </a:bodyPr>
          <a:lstStyle/>
          <a:p>
            <a:pPr algn="ctr">
              <a:lnSpc>
                <a:spcPct val="85000"/>
              </a:lnSpc>
            </a:pPr>
            <a:r>
              <a:rPr lang="en-US" sz="3600" spc="-70" dirty="0" smtClean="0">
                <a:solidFill>
                  <a:prstClr val="black"/>
                </a:solidFill>
              </a:rPr>
              <a:t>Adapt</a:t>
            </a:r>
            <a:br>
              <a:rPr lang="en-US" sz="3600" spc="-70" dirty="0" smtClean="0">
                <a:solidFill>
                  <a:prstClr val="black"/>
                </a:solidFill>
              </a:rPr>
            </a:br>
            <a:r>
              <a:rPr lang="en-US" sz="2600" spc="-70" dirty="0" smtClean="0">
                <a:solidFill>
                  <a:prstClr val="black"/>
                </a:solidFill>
                <a:latin typeface="Segoe Light" pitchFamily="34" charset="0"/>
              </a:rPr>
              <a:t>as content, community &amp; </a:t>
            </a:r>
            <a:br>
              <a:rPr lang="en-US" sz="2600" spc="-70" dirty="0" smtClean="0">
                <a:solidFill>
                  <a:prstClr val="black"/>
                </a:solidFill>
                <a:latin typeface="Segoe Light" pitchFamily="34" charset="0"/>
              </a:rPr>
            </a:br>
            <a:r>
              <a:rPr lang="en-US" sz="2600" spc="-70" dirty="0" smtClean="0">
                <a:solidFill>
                  <a:prstClr val="black"/>
                </a:solidFill>
                <a:latin typeface="Segoe Light" pitchFamily="34" charset="0"/>
              </a:rPr>
              <a:t>customer interests change</a:t>
            </a:r>
            <a:endParaRPr lang="en-US" sz="2600" spc="-70" dirty="0">
              <a:solidFill>
                <a:prstClr val="black"/>
              </a:solidFill>
              <a:latin typeface="Segoe Light" pitchFamily="34" charset="0"/>
            </a:endParaRPr>
          </a:p>
        </p:txBody>
      </p:sp>
      <p:sp>
        <p:nvSpPr>
          <p:cNvPr id="9" name="TextBox 8"/>
          <p:cNvSpPr txBox="1"/>
          <p:nvPr/>
        </p:nvSpPr>
        <p:spPr>
          <a:xfrm>
            <a:off x="5499883" y="5495833"/>
            <a:ext cx="2961773" cy="1243417"/>
          </a:xfrm>
          <a:prstGeom prst="rect">
            <a:avLst/>
          </a:prstGeom>
          <a:noFill/>
        </p:spPr>
        <p:txBody>
          <a:bodyPr wrap="none" rtlCol="0">
            <a:spAutoFit/>
          </a:bodyPr>
          <a:lstStyle/>
          <a:p>
            <a:pPr algn="ctr">
              <a:lnSpc>
                <a:spcPct val="85000"/>
              </a:lnSpc>
            </a:pPr>
            <a:r>
              <a:rPr lang="en-US" sz="3600" spc="-70" dirty="0">
                <a:solidFill>
                  <a:prstClr val="black"/>
                </a:solidFill>
              </a:rPr>
              <a:t>Guide</a:t>
            </a:r>
            <a:br>
              <a:rPr lang="en-US" sz="3600" spc="-70" dirty="0">
                <a:solidFill>
                  <a:prstClr val="black"/>
                </a:solidFill>
              </a:rPr>
            </a:br>
            <a:r>
              <a:rPr lang="en-US" sz="2600" spc="-70" dirty="0">
                <a:solidFill>
                  <a:prstClr val="black"/>
                </a:solidFill>
                <a:latin typeface="Segoe Light" pitchFamily="34" charset="0"/>
              </a:rPr>
              <a:t>customers to actions </a:t>
            </a:r>
            <a:br>
              <a:rPr lang="en-US" sz="2600" spc="-70" dirty="0">
                <a:solidFill>
                  <a:prstClr val="black"/>
                </a:solidFill>
                <a:latin typeface="Segoe Light" pitchFamily="34" charset="0"/>
              </a:rPr>
            </a:br>
            <a:r>
              <a:rPr lang="en-US" sz="2600" spc="-70" dirty="0">
                <a:solidFill>
                  <a:prstClr val="black"/>
                </a:solidFill>
                <a:latin typeface="Segoe Light" pitchFamily="34" charset="0"/>
              </a:rPr>
              <a:t>that drive revenue</a:t>
            </a:r>
          </a:p>
        </p:txBody>
      </p:sp>
    </p:spTree>
    <p:extLst>
      <p:ext uri="{BB962C8B-B14F-4D97-AF65-F5344CB8AC3E}">
        <p14:creationId xmlns:p14="http://schemas.microsoft.com/office/powerpoint/2010/main" xmlns="" val="3917515105"/>
      </p:ext>
    </p:extLst>
  </p:cSld>
  <p:clrMapOvr>
    <a:masterClrMapping/>
  </p:clrMapOvr>
  <mc:AlternateContent xmlns:mc="http://schemas.openxmlformats.org/markup-compatibility/2006">
    <mc:Choice xmlns:p14="http://schemas.microsoft.com/office/powerpoint/2010/main" xmlns="" Requires="p14">
      <p:transition spd="med" p14:dur="699">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Engaging Experiences—Made Easier</a:t>
            </a:r>
            <a:endParaRPr lang="en-US" dirty="0"/>
          </a:p>
        </p:txBody>
      </p:sp>
      <p:sp>
        <p:nvSpPr>
          <p:cNvPr id="6" name="Text Placeholder 5"/>
          <p:cNvSpPr>
            <a:spLocks noGrp="1"/>
          </p:cNvSpPr>
          <p:nvPr>
            <p:ph type="body" sz="quarter" idx="11"/>
          </p:nvPr>
        </p:nvSpPr>
        <p:spPr>
          <a:xfrm>
            <a:off x="381000" y="806820"/>
            <a:ext cx="8382000" cy="387798"/>
          </a:xfrm>
        </p:spPr>
        <p:txBody>
          <a:bodyPr/>
          <a:lstStyle/>
          <a:p>
            <a:r>
              <a:rPr lang="en-US" dirty="0" smtClean="0"/>
              <a:t>FAST Search for Internet Sites is an enabling technology</a:t>
            </a:r>
            <a:endParaRPr lang="en-US" dirty="0"/>
          </a:p>
        </p:txBody>
      </p:sp>
      <p:sp>
        <p:nvSpPr>
          <p:cNvPr id="96" name="Rectangle 95"/>
          <p:cNvSpPr/>
          <p:nvPr/>
        </p:nvSpPr>
        <p:spPr>
          <a:xfrm>
            <a:off x="0" y="4953000"/>
            <a:ext cx="9144000" cy="1905000"/>
          </a:xfrm>
          <a:prstGeom prst="rect">
            <a:avLst/>
          </a:prstGeom>
          <a:solidFill>
            <a:srgbClr val="1F497D">
              <a:lumMod val="50000"/>
              <a:alpha val="75000"/>
            </a:srgbClr>
          </a:solidFill>
          <a:ln w="25400" cap="flat" cmpd="sng" algn="ctr">
            <a:noFill/>
            <a:prstDash val="solid"/>
          </a:ln>
          <a:effectLst/>
        </p:spPr>
        <p:txBody>
          <a:bodyPr lIns="18288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100" normalizeH="0" baseline="0" noProof="0" dirty="0" smtClean="0">
                <a:ln>
                  <a:noFill/>
                </a:ln>
                <a:solidFill>
                  <a:prstClr val="white"/>
                </a:solidFill>
                <a:effectLst/>
                <a:uLnTx/>
                <a:uFillTx/>
                <a:latin typeface="Segoe Light" pitchFamily="34" charset="0"/>
                <a:ea typeface="+mn-ea"/>
                <a:cs typeface="+mn-cs"/>
              </a:rPr>
              <a:t>Guide</a:t>
            </a:r>
            <a:endParaRPr kumimoji="0" lang="en-US" sz="3200" b="0" i="0" u="none" strike="noStrike" kern="0" cap="none" spc="-100" normalizeH="0" baseline="0" noProof="0" dirty="0">
              <a:ln>
                <a:noFill/>
              </a:ln>
              <a:solidFill>
                <a:prstClr val="white"/>
              </a:solidFill>
              <a:effectLst/>
              <a:uLnTx/>
              <a:uFillTx/>
              <a:latin typeface="Segoe Light" pitchFamily="34" charset="0"/>
              <a:ea typeface="+mn-ea"/>
              <a:cs typeface="+mn-cs"/>
            </a:endParaRPr>
          </a:p>
        </p:txBody>
      </p:sp>
      <p:sp>
        <p:nvSpPr>
          <p:cNvPr id="97" name="Rectangle 96"/>
          <p:cNvSpPr/>
          <p:nvPr/>
        </p:nvSpPr>
        <p:spPr>
          <a:xfrm>
            <a:off x="0" y="3048000"/>
            <a:ext cx="9144000" cy="1905000"/>
          </a:xfrm>
          <a:prstGeom prst="rect">
            <a:avLst/>
          </a:prstGeom>
          <a:solidFill>
            <a:srgbClr val="1F497D">
              <a:lumMod val="75000"/>
              <a:alpha val="75000"/>
            </a:srgbClr>
          </a:solidFill>
          <a:ln w="25400" cap="flat" cmpd="sng" algn="ctr">
            <a:noFill/>
            <a:prstDash val="solid"/>
          </a:ln>
          <a:effectLst/>
        </p:spPr>
        <p:txBody>
          <a:bodyPr lIns="18288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100" normalizeH="0" baseline="0" noProof="0" dirty="0" smtClean="0">
                <a:ln>
                  <a:noFill/>
                </a:ln>
                <a:solidFill>
                  <a:prstClr val="white"/>
                </a:solidFill>
                <a:effectLst/>
                <a:uLnTx/>
                <a:uFillTx/>
                <a:latin typeface="Segoe Light" pitchFamily="34" charset="0"/>
                <a:ea typeface="+mn-ea"/>
                <a:cs typeface="+mn-cs"/>
              </a:rPr>
              <a:t>Adapt</a:t>
            </a:r>
            <a:endParaRPr kumimoji="0" lang="en-US" sz="3200" b="0" i="0" u="none" strike="noStrike" kern="0" cap="none" spc="-100" normalizeH="0" baseline="0" noProof="0" dirty="0">
              <a:ln>
                <a:noFill/>
              </a:ln>
              <a:solidFill>
                <a:prstClr val="white"/>
              </a:solidFill>
              <a:effectLst/>
              <a:uLnTx/>
              <a:uFillTx/>
              <a:latin typeface="Segoe Light" pitchFamily="34" charset="0"/>
              <a:ea typeface="+mn-ea"/>
              <a:cs typeface="+mn-cs"/>
            </a:endParaRPr>
          </a:p>
        </p:txBody>
      </p:sp>
      <p:sp>
        <p:nvSpPr>
          <p:cNvPr id="98" name="Rectangle 97"/>
          <p:cNvSpPr/>
          <p:nvPr/>
        </p:nvSpPr>
        <p:spPr>
          <a:xfrm>
            <a:off x="0" y="1143000"/>
            <a:ext cx="9144000" cy="1905000"/>
          </a:xfrm>
          <a:prstGeom prst="rect">
            <a:avLst/>
          </a:prstGeom>
          <a:gradFill>
            <a:gsLst>
              <a:gs pos="0">
                <a:srgbClr val="1F497D">
                  <a:alpha val="0"/>
                </a:srgbClr>
              </a:gs>
              <a:gs pos="27000">
                <a:srgbClr val="1F497D">
                  <a:alpha val="75000"/>
                </a:srgbClr>
              </a:gs>
            </a:gsLst>
            <a:lin ang="5400000" scaled="1"/>
          </a:gradFill>
          <a:ln w="25400" cap="flat" cmpd="sng" algn="ctr">
            <a:noFill/>
            <a:prstDash val="solid"/>
          </a:ln>
          <a:effectLst/>
        </p:spPr>
        <p:txBody>
          <a:bodyPr lIns="18288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100" normalizeH="0" baseline="0" noProof="0" dirty="0" smtClean="0">
                <a:ln>
                  <a:noFill/>
                </a:ln>
                <a:solidFill>
                  <a:prstClr val="white"/>
                </a:solidFill>
                <a:effectLst/>
                <a:uLnTx/>
                <a:uFillTx/>
                <a:latin typeface="Segoe Light" pitchFamily="34" charset="0"/>
                <a:ea typeface="+mn-ea"/>
                <a:cs typeface="+mn-cs"/>
              </a:rPr>
              <a:t>Connect</a:t>
            </a:r>
            <a:endParaRPr kumimoji="0" lang="en-US" sz="3200" b="0" i="0" u="none" strike="noStrike" kern="0" cap="none" spc="-100" normalizeH="0" baseline="0" noProof="0" dirty="0">
              <a:ln>
                <a:noFill/>
              </a:ln>
              <a:solidFill>
                <a:prstClr val="white"/>
              </a:solidFill>
              <a:effectLst/>
              <a:uLnTx/>
              <a:uFillTx/>
              <a:latin typeface="Segoe Light" pitchFamily="34" charset="0"/>
              <a:ea typeface="+mn-ea"/>
              <a:cs typeface="+mn-cs"/>
            </a:endParaRPr>
          </a:p>
        </p:txBody>
      </p:sp>
      <p:grpSp>
        <p:nvGrpSpPr>
          <p:cNvPr id="3" name="Group 2"/>
          <p:cNvGrpSpPr/>
          <p:nvPr/>
        </p:nvGrpSpPr>
        <p:grpSpPr>
          <a:xfrm>
            <a:off x="1763321" y="1228020"/>
            <a:ext cx="7184735" cy="1263954"/>
            <a:chOff x="1763321" y="1228020"/>
            <a:chExt cx="7184735" cy="1263954"/>
          </a:xfrm>
        </p:grpSpPr>
        <p:sp>
          <p:nvSpPr>
            <p:cNvPr id="99" name="Rounded Rectangle 98"/>
            <p:cNvSpPr/>
            <p:nvPr/>
          </p:nvSpPr>
          <p:spPr>
            <a:xfrm>
              <a:off x="1800496" y="1251854"/>
              <a:ext cx="1280160" cy="1143000"/>
            </a:xfrm>
            <a:prstGeom prst="roundRect">
              <a:avLst/>
            </a:prstGeom>
            <a:noFill/>
            <a:ln w="25400" cap="flat" cmpd="sng" algn="ctr">
              <a:noFill/>
              <a:prstDash val="solid"/>
            </a:ln>
            <a:effectLst/>
          </p:spPr>
          <p:txBody>
            <a:bodyPr wrap="none" tIns="128016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t>Federated</a:t>
              </a:r>
              <a:b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br>
              <a: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t>Off-site Content</a:t>
              </a:r>
              <a:endParaRPr kumimoji="0" lang="en-US" sz="1600" b="1" i="0" u="none" strike="noStrike" kern="0" cap="none" spc="-30" normalizeH="0" baseline="0" noProof="0" dirty="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endParaRPr>
            </a:p>
          </p:txBody>
        </p:sp>
        <p:sp>
          <p:nvSpPr>
            <p:cNvPr id="100" name="Rounded Rectangle 99"/>
            <p:cNvSpPr/>
            <p:nvPr/>
          </p:nvSpPr>
          <p:spPr>
            <a:xfrm>
              <a:off x="3567611" y="1251854"/>
              <a:ext cx="1280160" cy="1143000"/>
            </a:xfrm>
            <a:prstGeom prst="roundRect">
              <a:avLst/>
            </a:prstGeom>
            <a:noFill/>
            <a:ln w="25400" cap="flat" cmpd="sng" algn="ctr">
              <a:noFill/>
              <a:prstDash val="solid"/>
            </a:ln>
            <a:effectLst/>
          </p:spPr>
          <p:txBody>
            <a:bodyPr wrap="none" tIns="128016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t>Search-generated</a:t>
              </a:r>
              <a:b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br>
              <a: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t>Topic Pages</a:t>
              </a:r>
              <a:endParaRPr kumimoji="0" lang="en-US" sz="1600" b="1" i="0" u="none" strike="noStrike" kern="0" cap="none" spc="-30" normalizeH="0" baseline="0" noProof="0" dirty="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endParaRPr>
            </a:p>
          </p:txBody>
        </p:sp>
        <p:sp>
          <p:nvSpPr>
            <p:cNvPr id="101" name="Rounded Rectangle 100"/>
            <p:cNvSpPr/>
            <p:nvPr/>
          </p:nvSpPr>
          <p:spPr>
            <a:xfrm>
              <a:off x="5334726" y="1251854"/>
              <a:ext cx="1280160" cy="1143000"/>
            </a:xfrm>
            <a:prstGeom prst="roundRect">
              <a:avLst/>
            </a:prstGeom>
            <a:noFill/>
            <a:ln w="25400" cap="flat" cmpd="sng" algn="ctr">
              <a:noFill/>
              <a:prstDash val="solid"/>
            </a:ln>
            <a:effectLst/>
          </p:spPr>
          <p:txBody>
            <a:bodyPr wrap="none" tIns="128016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t>Interactive Product </a:t>
              </a:r>
              <a:b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br>
              <a: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t>Experiences</a:t>
              </a:r>
              <a:endParaRPr kumimoji="0" lang="en-US" sz="1600" b="1" i="0" u="none" strike="noStrike" kern="0" cap="none" spc="-30" normalizeH="0" baseline="0" noProof="0" dirty="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endParaRPr>
            </a:p>
          </p:txBody>
        </p:sp>
        <p:sp>
          <p:nvSpPr>
            <p:cNvPr id="102" name="Rounded Rectangle 101"/>
            <p:cNvSpPr/>
            <p:nvPr/>
          </p:nvSpPr>
          <p:spPr>
            <a:xfrm>
              <a:off x="7101840" y="1251854"/>
              <a:ext cx="1280160" cy="1143000"/>
            </a:xfrm>
            <a:prstGeom prst="roundRect">
              <a:avLst/>
            </a:prstGeom>
            <a:noFill/>
            <a:ln w="25400" cap="flat" cmpd="sng" algn="ctr">
              <a:noFill/>
              <a:prstDash val="solid"/>
            </a:ln>
            <a:effectLst/>
          </p:spPr>
          <p:txBody>
            <a:bodyPr wrap="none" tIns="128016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t>Blended User-</a:t>
              </a:r>
              <a:b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br>
              <a: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t>generated Content</a:t>
              </a:r>
              <a:endParaRPr kumimoji="0" lang="en-US" sz="1600" b="1" i="0" u="none" strike="noStrike" kern="0" cap="none" spc="-30" normalizeH="0" baseline="0" noProof="0" dirty="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endParaRPr>
            </a:p>
          </p:txBody>
        </p:sp>
        <p:grpSp>
          <p:nvGrpSpPr>
            <p:cNvPr id="111" name="Group 110"/>
            <p:cNvGrpSpPr/>
            <p:nvPr/>
          </p:nvGrpSpPr>
          <p:grpSpPr>
            <a:xfrm>
              <a:off x="8567056" y="1894116"/>
              <a:ext cx="381000" cy="76200"/>
              <a:chOff x="-1219200" y="2438400"/>
              <a:chExt cx="381000" cy="76200"/>
            </a:xfrm>
            <a:solidFill>
              <a:sysClr val="window" lastClr="FFFFFF">
                <a:lumMod val="75000"/>
                <a:lumOff val="25000"/>
              </a:sysClr>
            </a:solidFill>
          </p:grpSpPr>
          <p:sp>
            <p:nvSpPr>
              <p:cNvPr id="112" name="Oval 111"/>
              <p:cNvSpPr/>
              <p:nvPr/>
            </p:nvSpPr>
            <p:spPr>
              <a:xfrm>
                <a:off x="-1219200" y="2438400"/>
                <a:ext cx="76200" cy="76200"/>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a:ea typeface="+mn-ea"/>
                  <a:cs typeface="+mn-cs"/>
                </a:endParaRPr>
              </a:p>
            </p:txBody>
          </p:sp>
          <p:sp>
            <p:nvSpPr>
              <p:cNvPr id="113" name="Oval 112"/>
              <p:cNvSpPr/>
              <p:nvPr/>
            </p:nvSpPr>
            <p:spPr>
              <a:xfrm>
                <a:off x="-1066800" y="2438400"/>
                <a:ext cx="76200" cy="76200"/>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a:ea typeface="+mn-ea"/>
                  <a:cs typeface="+mn-cs"/>
                </a:endParaRPr>
              </a:p>
            </p:txBody>
          </p:sp>
          <p:sp>
            <p:nvSpPr>
              <p:cNvPr id="114" name="Oval 113"/>
              <p:cNvSpPr/>
              <p:nvPr/>
            </p:nvSpPr>
            <p:spPr>
              <a:xfrm>
                <a:off x="-914400" y="2438400"/>
                <a:ext cx="76200" cy="76200"/>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a:ea typeface="+mn-ea"/>
                  <a:cs typeface="+mn-cs"/>
                </a:endParaRPr>
              </a:p>
            </p:txBody>
          </p:sp>
        </p:grpSp>
        <p:pic>
          <p:nvPicPr>
            <p:cNvPr id="133" name="Picture 7"/>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763321" y="1376840"/>
              <a:ext cx="1328222" cy="1115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4" name="Picture 8"/>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738259" y="1295398"/>
              <a:ext cx="1894114" cy="106960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5" name="Picture 9"/>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5488339" y="1269773"/>
              <a:ext cx="933650" cy="10815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6" name="Picture 68" descr="http://www.kent.k12.wa.us/staff/andreaortiz/BD18239_.gif"/>
            <p:cNvPicPr>
              <a:picLocks noChangeAspect="1" noChangeArrowheads="1"/>
            </p:cNvPicPr>
            <p:nvPr/>
          </p:nvPicPr>
          <p:blipFill>
            <a:blip r:embed="rId6" cstate="email">
              <a:duotone>
                <a:schemeClr val="accent5">
                  <a:shade val="45000"/>
                  <a:satMod val="135000"/>
                </a:schemeClr>
                <a:prstClr val="white"/>
              </a:duotone>
              <a:extLst>
                <a:ext uri="{BEBA8EAE-BF5A-486C-A8C5-ECC9F3942E4B}">
                  <a14:imgProps xmlns:a14="http://schemas.microsoft.com/office/drawing/2010/main" xmlns="">
                    <a14:imgLayer r:embed="rId7">
                      <a14:imgEffect>
                        <a14:backgroundRemoval t="0" b="100000" l="0" r="100000"/>
                      </a14:imgEffect>
                      <a14:imgEffect>
                        <a14:artisticFilmGrain/>
                      </a14:imgEffect>
                      <a14:imgEffect>
                        <a14:saturation sat="0"/>
                      </a14:imgEffect>
                    </a14:imgLayer>
                  </a14:imgProps>
                </a:ext>
                <a:ext uri="{28A0092B-C50C-407E-A947-70E740481C1C}">
                  <a14:useLocalDpi xmlns:a14="http://schemas.microsoft.com/office/drawing/2010/main" xmlns=""/>
                </a:ext>
              </a:extLst>
            </a:blip>
            <a:srcRect/>
            <a:stretch>
              <a:fillRect/>
            </a:stretch>
          </p:blipFill>
          <p:spPr bwMode="auto">
            <a:xfrm>
              <a:off x="3603896" y="1228020"/>
              <a:ext cx="1207590" cy="1212440"/>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grpSp>
      <p:grpSp>
        <p:nvGrpSpPr>
          <p:cNvPr id="4" name="Group 3"/>
          <p:cNvGrpSpPr/>
          <p:nvPr/>
        </p:nvGrpSpPr>
        <p:grpSpPr>
          <a:xfrm>
            <a:off x="1645252" y="5050961"/>
            <a:ext cx="7302804" cy="1164777"/>
            <a:chOff x="1645252" y="5050961"/>
            <a:chExt cx="7302804" cy="1164777"/>
          </a:xfrm>
        </p:grpSpPr>
        <p:sp>
          <p:nvSpPr>
            <p:cNvPr id="107" name="Rounded Rectangle 106"/>
            <p:cNvSpPr/>
            <p:nvPr/>
          </p:nvSpPr>
          <p:spPr>
            <a:xfrm>
              <a:off x="1800496" y="5072738"/>
              <a:ext cx="1280160" cy="1143000"/>
            </a:xfrm>
            <a:prstGeom prst="roundRect">
              <a:avLst/>
            </a:prstGeom>
            <a:noFill/>
            <a:ln w="25400" cap="flat" cmpd="sng" algn="ctr">
              <a:noFill/>
              <a:prstDash val="solid"/>
            </a:ln>
            <a:effectLst/>
          </p:spPr>
          <p:txBody>
            <a:bodyPr wrap="none" tIns="128016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t>Promotions and </a:t>
              </a:r>
              <a:b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br>
              <a: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t>Cross-sell</a:t>
              </a:r>
              <a:endParaRPr kumimoji="0" lang="en-US" sz="1600" b="1" i="0" u="none" strike="noStrike" kern="0" cap="none" spc="-30" normalizeH="0" baseline="0" noProof="0" dirty="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endParaRPr>
            </a:p>
          </p:txBody>
        </p:sp>
        <p:sp>
          <p:nvSpPr>
            <p:cNvPr id="108" name="Rounded Rectangle 107"/>
            <p:cNvSpPr/>
            <p:nvPr/>
          </p:nvSpPr>
          <p:spPr>
            <a:xfrm>
              <a:off x="3567611" y="5072738"/>
              <a:ext cx="1280160" cy="1143000"/>
            </a:xfrm>
            <a:prstGeom prst="roundRect">
              <a:avLst/>
            </a:prstGeom>
            <a:noFill/>
            <a:ln w="25400" cap="flat" cmpd="sng" algn="ctr">
              <a:noFill/>
              <a:prstDash val="solid"/>
            </a:ln>
            <a:effectLst/>
          </p:spPr>
          <p:txBody>
            <a:bodyPr wrap="none" tIns="128016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t>Targeted </a:t>
              </a:r>
              <a:b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br>
              <a: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t>Lead Generation</a:t>
              </a:r>
              <a:endParaRPr kumimoji="0" lang="en-US" sz="1600" b="1" i="0" u="none" strike="noStrike" kern="0" cap="none" spc="-30" normalizeH="0" baseline="0" noProof="0" dirty="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endParaRPr>
            </a:p>
          </p:txBody>
        </p:sp>
        <p:sp>
          <p:nvSpPr>
            <p:cNvPr id="109" name="Rounded Rectangle 108"/>
            <p:cNvSpPr/>
            <p:nvPr/>
          </p:nvSpPr>
          <p:spPr>
            <a:xfrm>
              <a:off x="5334726" y="5072738"/>
              <a:ext cx="1280160" cy="1143000"/>
            </a:xfrm>
            <a:prstGeom prst="roundRect">
              <a:avLst/>
            </a:prstGeom>
            <a:noFill/>
            <a:ln w="25400" cap="flat" cmpd="sng" algn="ctr">
              <a:noFill/>
              <a:prstDash val="solid"/>
            </a:ln>
            <a:effectLst/>
          </p:spPr>
          <p:txBody>
            <a:bodyPr wrap="none" tIns="128016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t>One-stop</a:t>
              </a:r>
              <a:b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br>
              <a: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t>Account Servicing</a:t>
              </a:r>
              <a:endParaRPr kumimoji="0" lang="en-US" sz="1600" b="1" i="0" u="none" strike="noStrike" kern="0" cap="none" spc="-30" normalizeH="0" baseline="0" noProof="0" dirty="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endParaRPr>
            </a:p>
          </p:txBody>
        </p:sp>
        <p:sp>
          <p:nvSpPr>
            <p:cNvPr id="110" name="Rounded Rectangle 109"/>
            <p:cNvSpPr/>
            <p:nvPr/>
          </p:nvSpPr>
          <p:spPr>
            <a:xfrm>
              <a:off x="7101840" y="5072738"/>
              <a:ext cx="1280160" cy="1143000"/>
            </a:xfrm>
            <a:prstGeom prst="roundRect">
              <a:avLst/>
            </a:prstGeom>
            <a:noFill/>
            <a:ln w="25400" cap="flat" cmpd="sng" algn="ctr">
              <a:noFill/>
              <a:prstDash val="solid"/>
            </a:ln>
            <a:effectLst/>
          </p:spPr>
          <p:txBody>
            <a:bodyPr wrap="none" tIns="128016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t>Interactive</a:t>
              </a:r>
              <a:b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br>
              <a: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t>Customer Support</a:t>
              </a:r>
              <a:endParaRPr kumimoji="0" lang="en-US" sz="1600" b="1" i="0" u="none" strike="noStrike" kern="0" cap="none" spc="-30" normalizeH="0" baseline="0" noProof="0" dirty="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endParaRPr>
            </a:p>
          </p:txBody>
        </p:sp>
        <p:grpSp>
          <p:nvGrpSpPr>
            <p:cNvPr id="119" name="Group 118"/>
            <p:cNvGrpSpPr/>
            <p:nvPr/>
          </p:nvGrpSpPr>
          <p:grpSpPr>
            <a:xfrm>
              <a:off x="8567056" y="5715000"/>
              <a:ext cx="381000" cy="76200"/>
              <a:chOff x="-1219200" y="2438400"/>
              <a:chExt cx="381000" cy="76200"/>
            </a:xfrm>
            <a:solidFill>
              <a:sysClr val="window" lastClr="FFFFFF">
                <a:lumMod val="75000"/>
                <a:lumOff val="25000"/>
              </a:sysClr>
            </a:solidFill>
          </p:grpSpPr>
          <p:sp>
            <p:nvSpPr>
              <p:cNvPr id="120" name="Oval 119"/>
              <p:cNvSpPr/>
              <p:nvPr/>
            </p:nvSpPr>
            <p:spPr>
              <a:xfrm>
                <a:off x="-1219200" y="2438400"/>
                <a:ext cx="76200" cy="76200"/>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a:ea typeface="+mn-ea"/>
                  <a:cs typeface="+mn-cs"/>
                </a:endParaRPr>
              </a:p>
            </p:txBody>
          </p:sp>
          <p:sp>
            <p:nvSpPr>
              <p:cNvPr id="121" name="Oval 120"/>
              <p:cNvSpPr/>
              <p:nvPr/>
            </p:nvSpPr>
            <p:spPr>
              <a:xfrm>
                <a:off x="-1066800" y="2438400"/>
                <a:ext cx="76200" cy="76200"/>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a:ea typeface="+mn-ea"/>
                  <a:cs typeface="+mn-cs"/>
                </a:endParaRPr>
              </a:p>
            </p:txBody>
          </p:sp>
          <p:sp>
            <p:nvSpPr>
              <p:cNvPr id="122" name="Oval 121"/>
              <p:cNvSpPr/>
              <p:nvPr/>
            </p:nvSpPr>
            <p:spPr>
              <a:xfrm>
                <a:off x="-914400" y="2438400"/>
                <a:ext cx="76200" cy="76200"/>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a:ea typeface="+mn-ea"/>
                  <a:cs typeface="+mn-cs"/>
                </a:endParaRPr>
              </a:p>
            </p:txBody>
          </p:sp>
        </p:grpSp>
        <p:pic>
          <p:nvPicPr>
            <p:cNvPr id="123" name="Picture 3"/>
            <p:cNvPicPr>
              <a:picLocks noChangeAspect="1" noChangeArrowheads="1"/>
            </p:cNvPicPr>
            <p:nvPr/>
          </p:nvPicPr>
          <p:blipFill>
            <a:blip r:embed="rId8" cstate="email">
              <a:duotone>
                <a:schemeClr val="accent5">
                  <a:shade val="45000"/>
                  <a:satMod val="135000"/>
                </a:schemeClr>
                <a:prstClr val="white"/>
              </a:duotone>
              <a:extLst>
                <a:ext uri="{28A0092B-C50C-407E-A947-70E740481C1C}">
                  <a14:useLocalDpi xmlns:a14="http://schemas.microsoft.com/office/drawing/2010/main" xmlns=""/>
                </a:ext>
              </a:extLst>
            </a:blip>
            <a:srcRect/>
            <a:stretch>
              <a:fillRect/>
            </a:stretch>
          </p:blipFill>
          <p:spPr bwMode="auto">
            <a:xfrm>
              <a:off x="5453743" y="5450623"/>
              <a:ext cx="1132114" cy="6049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4" name="Picture 81" descr="C:\Users\jareda\Pictures\DVD_ART36\Icons - Illustrations\_ WINDOWS SERVER ICONS\Symbols\Question Mark help Callout.png"/>
            <p:cNvPicPr>
              <a:picLocks noChangeAspect="1" noChangeArrowheads="1"/>
            </p:cNvPicPr>
            <p:nvPr/>
          </p:nvPicPr>
          <p:blipFill>
            <a:blip r:embed="rId9" cstate="email">
              <a:extLst>
                <a:ext uri="{28A0092B-C50C-407E-A947-70E740481C1C}">
                  <a14:useLocalDpi xmlns:a14="http://schemas.microsoft.com/office/drawing/2010/main" xmlns=""/>
                </a:ext>
              </a:extLst>
            </a:blip>
            <a:srcRect/>
            <a:stretch>
              <a:fillRect/>
            </a:stretch>
          </p:blipFill>
          <p:spPr bwMode="auto">
            <a:xfrm>
              <a:off x="7235465" y="5284496"/>
              <a:ext cx="1015906" cy="893660"/>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pic>
          <p:nvPicPr>
            <p:cNvPr id="137" name="Picture 11"/>
            <p:cNvPicPr>
              <a:picLocks noChangeAspect="1" noChangeArrowheads="1"/>
            </p:cNvPicPr>
            <p:nvPr/>
          </p:nvPicPr>
          <p:blipFill>
            <a:blip r:embed="rId10" cstate="email">
              <a:extLst>
                <a:ext uri="{BEBA8EAE-BF5A-486C-A8C5-ECC9F3942E4B}">
                  <a14:imgProps xmlns:a14="http://schemas.microsoft.com/office/drawing/2010/main" xmlns="">
                    <a14:imgLayer r:embed="rId11">
                      <a14:imgEffect>
                        <a14:colorTemperature colorTemp="8800"/>
                      </a14:imgEffect>
                    </a14:imgLayer>
                  </a14:imgProps>
                </a:ext>
                <a:ext uri="{28A0092B-C50C-407E-A947-70E740481C1C}">
                  <a14:useLocalDpi xmlns:a14="http://schemas.microsoft.com/office/drawing/2010/main" xmlns=""/>
                </a:ext>
              </a:extLst>
            </a:blip>
            <a:srcRect/>
            <a:stretch>
              <a:fillRect/>
            </a:stretch>
          </p:blipFill>
          <p:spPr bwMode="auto">
            <a:xfrm>
              <a:off x="1645252" y="5050961"/>
              <a:ext cx="1547104" cy="11430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8" name="Picture 16"/>
            <p:cNvPicPr>
              <a:picLocks noChangeAspect="1" noChangeArrowheads="1"/>
            </p:cNvPicPr>
            <p:nvPr/>
          </p:nvPicPr>
          <p:blipFill>
            <a:blip r:embed="rId12" cstate="email">
              <a:duotone>
                <a:prstClr val="black"/>
                <a:schemeClr val="accent3">
                  <a:tint val="45000"/>
                  <a:satMod val="400000"/>
                </a:schemeClr>
              </a:duotone>
              <a:extLst>
                <a:ext uri="{28A0092B-C50C-407E-A947-70E740481C1C}">
                  <a14:useLocalDpi xmlns:a14="http://schemas.microsoft.com/office/drawing/2010/main" xmlns=""/>
                </a:ext>
              </a:extLst>
            </a:blip>
            <a:srcRect/>
            <a:stretch>
              <a:fillRect/>
            </a:stretch>
          </p:blipFill>
          <p:spPr bwMode="auto">
            <a:xfrm>
              <a:off x="3660861" y="5189813"/>
              <a:ext cx="1063538" cy="9741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2" name="Group 1"/>
          <p:cNvGrpSpPr/>
          <p:nvPr/>
        </p:nvGrpSpPr>
        <p:grpSpPr>
          <a:xfrm>
            <a:off x="1650132" y="3167740"/>
            <a:ext cx="7297924" cy="1382195"/>
            <a:chOff x="1650132" y="3167740"/>
            <a:chExt cx="7297924" cy="1382195"/>
          </a:xfrm>
        </p:grpSpPr>
        <p:sp>
          <p:nvSpPr>
            <p:cNvPr id="103" name="Rounded Rectangle 102"/>
            <p:cNvSpPr/>
            <p:nvPr/>
          </p:nvSpPr>
          <p:spPr>
            <a:xfrm>
              <a:off x="1800496" y="3167740"/>
              <a:ext cx="1280160" cy="1143000"/>
            </a:xfrm>
            <a:prstGeom prst="roundRect">
              <a:avLst/>
            </a:prstGeom>
            <a:noFill/>
            <a:ln w="25400" cap="flat" cmpd="sng" algn="ctr">
              <a:noFill/>
              <a:prstDash val="solid"/>
            </a:ln>
            <a:effectLst/>
          </p:spPr>
          <p:txBody>
            <a:bodyPr wrap="none" tIns="128016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t>Recommendations</a:t>
              </a:r>
              <a:b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br>
              <a: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t>&amp; Personalization</a:t>
              </a:r>
              <a:endParaRPr kumimoji="0" lang="en-US" sz="1600" b="1" i="0" u="none" strike="noStrike" kern="0" cap="none" spc="-30" normalizeH="0" baseline="0" noProof="0" dirty="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endParaRPr>
            </a:p>
          </p:txBody>
        </p:sp>
        <p:sp>
          <p:nvSpPr>
            <p:cNvPr id="104" name="Rounded Rectangle 103"/>
            <p:cNvSpPr/>
            <p:nvPr/>
          </p:nvSpPr>
          <p:spPr>
            <a:xfrm>
              <a:off x="3567611" y="3167740"/>
              <a:ext cx="1280160" cy="1143000"/>
            </a:xfrm>
            <a:prstGeom prst="roundRect">
              <a:avLst/>
            </a:prstGeom>
            <a:noFill/>
            <a:ln w="25400" cap="flat" cmpd="sng" algn="ctr">
              <a:noFill/>
              <a:prstDash val="solid"/>
            </a:ln>
            <a:effectLst/>
          </p:spPr>
          <p:txBody>
            <a:bodyPr wrap="none" tIns="128016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t>Dynamic, Visual</a:t>
              </a:r>
              <a:b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br>
              <a: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t>Navigation</a:t>
              </a:r>
              <a:endParaRPr kumimoji="0" lang="en-US" sz="1600" b="1" i="0" u="none" strike="noStrike" kern="0" cap="none" spc="-30" normalizeH="0" baseline="0" noProof="0" dirty="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endParaRPr>
            </a:p>
          </p:txBody>
        </p:sp>
        <p:sp>
          <p:nvSpPr>
            <p:cNvPr id="105" name="Rounded Rectangle 104"/>
            <p:cNvSpPr/>
            <p:nvPr/>
          </p:nvSpPr>
          <p:spPr>
            <a:xfrm>
              <a:off x="5334726" y="3167740"/>
              <a:ext cx="1280160" cy="1143000"/>
            </a:xfrm>
            <a:prstGeom prst="roundRect">
              <a:avLst/>
            </a:prstGeom>
            <a:noFill/>
            <a:ln w="25400" cap="flat" cmpd="sng" algn="ctr">
              <a:noFill/>
              <a:prstDash val="solid"/>
            </a:ln>
            <a:effectLst/>
          </p:spPr>
          <p:txBody>
            <a:bodyPr wrap="none" tIns="128016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t>Location-based </a:t>
              </a:r>
              <a:r>
                <a:rPr kumimoji="0" lang="en-US" sz="1600" b="1" i="0" u="none" strike="noStrike" kern="0" cap="none" spc="-30" normalizeH="0" baseline="0" noProof="0" dirty="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t>&amp; </a:t>
              </a:r>
              <a:br>
                <a:rPr kumimoji="0" lang="en-US" sz="1600" b="1" i="0" u="none" strike="noStrike" kern="0" cap="none" spc="-30" normalizeH="0" baseline="0" noProof="0" dirty="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br>
              <a:r>
                <a:rPr kumimoji="0" lang="en-US" sz="1600" b="1" i="0" u="none" strike="noStrike" kern="0" cap="none" spc="-30" normalizeH="0" baseline="0" noProof="0" dirty="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t>Mobile Search, </a:t>
              </a:r>
              <a: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t>Content</a:t>
              </a:r>
              <a:endParaRPr kumimoji="0" lang="en-US" sz="1600" b="1" i="0" u="none" strike="noStrike" kern="0" cap="none" spc="-30" normalizeH="0" baseline="0" noProof="0" dirty="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endParaRPr>
            </a:p>
          </p:txBody>
        </p:sp>
        <p:sp>
          <p:nvSpPr>
            <p:cNvPr id="106" name="Rounded Rectangle 105"/>
            <p:cNvSpPr/>
            <p:nvPr/>
          </p:nvSpPr>
          <p:spPr>
            <a:xfrm>
              <a:off x="7101840" y="3167740"/>
              <a:ext cx="1280160" cy="1143000"/>
            </a:xfrm>
            <a:prstGeom prst="roundRect">
              <a:avLst/>
            </a:prstGeom>
            <a:noFill/>
            <a:ln w="25400" cap="flat" cmpd="sng" algn="ctr">
              <a:noFill/>
              <a:prstDash val="solid"/>
            </a:ln>
            <a:effectLst/>
          </p:spPr>
          <p:txBody>
            <a:bodyPr wrap="none" tIns="1280160"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30" normalizeH="0" baseline="0" noProof="0" dirty="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t>Social Ranking </a:t>
              </a:r>
              <a:br>
                <a:rPr kumimoji="0" lang="en-US" sz="1600" b="1" i="0" u="none" strike="noStrike" kern="0" cap="none" spc="-30" normalizeH="0" baseline="0" noProof="0" dirty="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br>
              <a:r>
                <a:rPr kumimoji="0" lang="en-US" sz="1600" b="1" i="0" u="none" strike="noStrike" kern="0" cap="none" spc="-30" normalizeH="0" baseline="0" noProof="0" dirty="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t>&amp; </a:t>
              </a:r>
              <a:r>
                <a:rPr kumimoji="0" lang="en-US" sz="1600" b="1" i="0" u="none" strike="noStrike" kern="0" cap="none" spc="-30" normalizeH="0" baseline="0" noProof="0" dirty="0" smtClean="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rPr>
                <a:t>Tagging</a:t>
              </a:r>
              <a:endParaRPr kumimoji="0" lang="en-US" sz="1600" b="1" i="0" u="none" strike="noStrike" kern="0" cap="none" spc="-30" normalizeH="0" baseline="0" noProof="0" dirty="0">
                <a:ln>
                  <a:noFill/>
                </a:ln>
                <a:gradFill>
                  <a:gsLst>
                    <a:gs pos="0">
                      <a:prstClr val="white"/>
                    </a:gs>
                    <a:gs pos="50000">
                      <a:prstClr val="white"/>
                    </a:gs>
                    <a:gs pos="100000">
                      <a:prstClr val="white"/>
                    </a:gs>
                  </a:gsLst>
                  <a:lin ang="5400000" scaled="0"/>
                </a:gradFill>
                <a:effectLst/>
                <a:uLnTx/>
                <a:uFillTx/>
                <a:latin typeface="Segoe Light" pitchFamily="34" charset="0"/>
                <a:ea typeface="+mn-ea"/>
                <a:cs typeface="+mn-cs"/>
              </a:endParaRPr>
            </a:p>
          </p:txBody>
        </p:sp>
        <p:grpSp>
          <p:nvGrpSpPr>
            <p:cNvPr id="115" name="Group 114"/>
            <p:cNvGrpSpPr/>
            <p:nvPr/>
          </p:nvGrpSpPr>
          <p:grpSpPr>
            <a:xfrm>
              <a:off x="8567056" y="3810002"/>
              <a:ext cx="381000" cy="76200"/>
              <a:chOff x="-1219200" y="2438400"/>
              <a:chExt cx="381000" cy="76200"/>
            </a:xfrm>
            <a:solidFill>
              <a:sysClr val="window" lastClr="FFFFFF">
                <a:lumMod val="75000"/>
                <a:lumOff val="25000"/>
              </a:sysClr>
            </a:solidFill>
          </p:grpSpPr>
          <p:sp>
            <p:nvSpPr>
              <p:cNvPr id="116" name="Oval 115"/>
              <p:cNvSpPr/>
              <p:nvPr/>
            </p:nvSpPr>
            <p:spPr>
              <a:xfrm>
                <a:off x="-1219200" y="2438400"/>
                <a:ext cx="76200" cy="76200"/>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a:ea typeface="+mn-ea"/>
                  <a:cs typeface="+mn-cs"/>
                </a:endParaRPr>
              </a:p>
            </p:txBody>
          </p:sp>
          <p:sp>
            <p:nvSpPr>
              <p:cNvPr id="117" name="Oval 116"/>
              <p:cNvSpPr/>
              <p:nvPr/>
            </p:nvSpPr>
            <p:spPr>
              <a:xfrm>
                <a:off x="-1066800" y="2438400"/>
                <a:ext cx="76200" cy="76200"/>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a:ea typeface="+mn-ea"/>
                  <a:cs typeface="+mn-cs"/>
                </a:endParaRPr>
              </a:p>
            </p:txBody>
          </p:sp>
          <p:sp>
            <p:nvSpPr>
              <p:cNvPr id="118" name="Oval 117"/>
              <p:cNvSpPr/>
              <p:nvPr/>
            </p:nvSpPr>
            <p:spPr>
              <a:xfrm>
                <a:off x="-914400" y="2438400"/>
                <a:ext cx="76200" cy="76200"/>
              </a:xfrm>
              <a:prstGeom prst="ellipse">
                <a:avLst/>
              </a:prstGeom>
              <a:gr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Segoe"/>
                  <a:ea typeface="+mn-ea"/>
                  <a:cs typeface="+mn-cs"/>
                </a:endParaRPr>
              </a:p>
            </p:txBody>
          </p:sp>
        </p:grpSp>
        <p:pic>
          <p:nvPicPr>
            <p:cNvPr id="125" name="Picture 2"/>
            <p:cNvPicPr>
              <a:picLocks noChangeAspect="1" noChangeArrowheads="1"/>
            </p:cNvPicPr>
            <p:nvPr/>
          </p:nvPicPr>
          <p:blipFill rotWithShape="1">
            <a:blip r:embed="rId13" cstate="email">
              <a:duotone>
                <a:prstClr val="black"/>
                <a:schemeClr val="accent3">
                  <a:tint val="45000"/>
                  <a:satMod val="400000"/>
                </a:schemeClr>
              </a:duotone>
              <a:extLst>
                <a:ext uri="{28A0092B-C50C-407E-A947-70E740481C1C}">
                  <a14:useLocalDpi xmlns:a14="http://schemas.microsoft.com/office/drawing/2010/main" xmlns=""/>
                </a:ext>
              </a:extLst>
            </a:blip>
            <a:srcRect r="47887"/>
            <a:stretch/>
          </p:blipFill>
          <p:spPr bwMode="auto">
            <a:xfrm>
              <a:off x="6936377" y="3326408"/>
              <a:ext cx="805543" cy="988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6" name="Picture 3"/>
            <p:cNvPicPr>
              <a:picLocks noChangeAspect="1" noChangeArrowheads="1"/>
            </p:cNvPicPr>
            <p:nvPr/>
          </p:nvPicPr>
          <p:blipFill>
            <a:blip r:embed="rId14" cstate="email">
              <a:extLst>
                <a:ext uri="{BEBA8EAE-BF5A-486C-A8C5-ECC9F3942E4B}">
                  <a14:imgProps xmlns:a14="http://schemas.microsoft.com/office/drawing/2010/main" xmlns="">
                    <a14:imgLayer r:embed="rId15">
                      <a14:imgEffect>
                        <a14:colorTemperature colorTemp="11200"/>
                      </a14:imgEffect>
                    </a14:imgLayer>
                  </a14:imgProps>
                </a:ext>
                <a:ext uri="{28A0092B-C50C-407E-A947-70E740481C1C}">
                  <a14:useLocalDpi xmlns:a14="http://schemas.microsoft.com/office/drawing/2010/main" xmlns=""/>
                </a:ext>
              </a:extLst>
            </a:blip>
            <a:srcRect/>
            <a:stretch>
              <a:fillRect/>
            </a:stretch>
          </p:blipFill>
          <p:spPr bwMode="auto">
            <a:xfrm>
              <a:off x="5218344" y="3342213"/>
              <a:ext cx="1418314" cy="120772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7" name="Picture 4" descr="C:\Users\jareda\Pictures\DVD_ART36\Icons - Illustrations\Misc\compass.png"/>
            <p:cNvPicPr>
              <a:picLocks noChangeAspect="1" noChangeArrowheads="1"/>
            </p:cNvPicPr>
            <p:nvPr/>
          </p:nvPicPr>
          <p:blipFill>
            <a:blip r:embed="rId16" cstate="email">
              <a:extLst>
                <a:ext uri="{28A0092B-C50C-407E-A947-70E740481C1C}">
                  <a14:useLocalDpi xmlns:a14="http://schemas.microsoft.com/office/drawing/2010/main" xmlns=""/>
                </a:ext>
              </a:extLst>
            </a:blip>
            <a:srcRect/>
            <a:stretch>
              <a:fillRect/>
            </a:stretch>
          </p:blipFill>
          <p:spPr bwMode="auto">
            <a:xfrm>
              <a:off x="3653946" y="3211284"/>
              <a:ext cx="1107490" cy="1117092"/>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grpSp>
          <p:nvGrpSpPr>
            <p:cNvPr id="128" name="Group 127"/>
            <p:cNvGrpSpPr/>
            <p:nvPr/>
          </p:nvGrpSpPr>
          <p:grpSpPr>
            <a:xfrm>
              <a:off x="1650132" y="3670602"/>
              <a:ext cx="1586308" cy="367998"/>
              <a:chOff x="1066800" y="3886200"/>
              <a:chExt cx="2317545" cy="537634"/>
            </a:xfrm>
          </p:grpSpPr>
          <p:pic>
            <p:nvPicPr>
              <p:cNvPr id="129" name="Picture 6" descr="C:\Users\jareda\Pictures\DVD_ART36\Shapes\Stars Starbursts\star.png"/>
              <p:cNvPicPr>
                <a:picLocks noChangeAspect="1" noChangeArrowheads="1"/>
              </p:cNvPicPr>
              <p:nvPr/>
            </p:nvPicPr>
            <p:blipFill>
              <a:blip r:embed="rId17" cstate="email">
                <a:extLst>
                  <a:ext uri="{28A0092B-C50C-407E-A947-70E740481C1C}">
                    <a14:useLocalDpi xmlns:a14="http://schemas.microsoft.com/office/drawing/2010/main" xmlns=""/>
                  </a:ext>
                </a:extLst>
              </a:blip>
              <a:srcRect/>
              <a:stretch>
                <a:fillRect/>
              </a:stretch>
            </p:blipFill>
            <p:spPr bwMode="auto">
              <a:xfrm>
                <a:off x="1066800" y="3886200"/>
                <a:ext cx="561748" cy="537634"/>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pic>
            <p:nvPicPr>
              <p:cNvPr id="130" name="Picture 6" descr="C:\Users\jareda\Pictures\DVD_ART36\Shapes\Stars Starbursts\star.png"/>
              <p:cNvPicPr>
                <a:picLocks noChangeAspect="1" noChangeArrowheads="1"/>
              </p:cNvPicPr>
              <p:nvPr/>
            </p:nvPicPr>
            <p:blipFill>
              <a:blip r:embed="rId17" cstate="email">
                <a:extLst>
                  <a:ext uri="{28A0092B-C50C-407E-A947-70E740481C1C}">
                    <a14:useLocalDpi xmlns:a14="http://schemas.microsoft.com/office/drawing/2010/main" xmlns=""/>
                  </a:ext>
                </a:extLst>
              </a:blip>
              <a:srcRect/>
              <a:stretch>
                <a:fillRect/>
              </a:stretch>
            </p:blipFill>
            <p:spPr bwMode="auto">
              <a:xfrm>
                <a:off x="1653540" y="3886200"/>
                <a:ext cx="561748" cy="537634"/>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pic>
            <p:nvPicPr>
              <p:cNvPr id="131" name="Picture 6" descr="C:\Users\jareda\Pictures\DVD_ART36\Shapes\Stars Starbursts\star.png"/>
              <p:cNvPicPr>
                <a:picLocks noChangeAspect="1" noChangeArrowheads="1"/>
              </p:cNvPicPr>
              <p:nvPr/>
            </p:nvPicPr>
            <p:blipFill>
              <a:blip r:embed="rId17" cstate="email">
                <a:extLst>
                  <a:ext uri="{28A0092B-C50C-407E-A947-70E740481C1C}">
                    <a14:useLocalDpi xmlns:a14="http://schemas.microsoft.com/office/drawing/2010/main" xmlns=""/>
                  </a:ext>
                </a:extLst>
              </a:blip>
              <a:srcRect/>
              <a:stretch>
                <a:fillRect/>
              </a:stretch>
            </p:blipFill>
            <p:spPr bwMode="auto">
              <a:xfrm>
                <a:off x="2240280" y="3886200"/>
                <a:ext cx="561748" cy="537634"/>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pic>
            <p:nvPicPr>
              <p:cNvPr id="132" name="Picture 9" descr="C:\Users\jareda\Pictures\DVD_ART36\Shapes\Stars Starbursts\star.png"/>
              <p:cNvPicPr>
                <a:picLocks noChangeAspect="1" noChangeArrowheads="1"/>
              </p:cNvPicPr>
              <p:nvPr/>
            </p:nvPicPr>
            <p:blipFill>
              <a:blip r:embed="rId18" cstate="email">
                <a:extLst>
                  <a:ext uri="{BEBA8EAE-BF5A-486C-A8C5-ECC9F3942E4B}">
                    <a14:imgProps xmlns:a14="http://schemas.microsoft.com/office/drawing/2010/main" xmlns="">
                      <a14:imgLayer r:embed="rId19">
                        <a14:imgEffect>
                          <a14:brightnessContrast bright="40000" contrast="40000"/>
                        </a14:imgEffect>
                      </a14:imgLayer>
                    </a14:imgProps>
                  </a:ext>
                  <a:ext uri="{28A0092B-C50C-407E-A947-70E740481C1C}">
                    <a14:useLocalDpi xmlns:a14="http://schemas.microsoft.com/office/drawing/2010/main" xmlns=""/>
                  </a:ext>
                </a:extLst>
              </a:blip>
              <a:srcRect/>
              <a:stretch>
                <a:fillRect/>
              </a:stretch>
            </p:blipFill>
            <p:spPr bwMode="auto">
              <a:xfrm>
                <a:off x="2827020" y="3886200"/>
                <a:ext cx="557325" cy="53340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xmlns="">
                    <a:solidFill>
                      <a:srgbClr xmlns:mc="http://schemas.openxmlformats.org/markup-compatibility/2006" val="FFFFFF" mc:Ignorable=""/>
                    </a:solidFill>
                  </a14:hiddenFill>
                </a:ext>
              </a:extLst>
            </p:spPr>
          </p:pic>
        </p:grpSp>
        <p:pic>
          <p:nvPicPr>
            <p:cNvPr id="182" name="Picture 2"/>
            <p:cNvPicPr>
              <a:picLocks noChangeAspect="1" noChangeArrowheads="1"/>
            </p:cNvPicPr>
            <p:nvPr/>
          </p:nvPicPr>
          <p:blipFill rotWithShape="1">
            <a:blip r:embed="rId20" cstate="email">
              <a:duotone>
                <a:prstClr val="black"/>
                <a:schemeClr val="accent2">
                  <a:tint val="45000"/>
                  <a:satMod val="400000"/>
                </a:schemeClr>
              </a:duotone>
              <a:extLst>
                <a:ext uri="{28A0092B-C50C-407E-A947-70E740481C1C}">
                  <a14:useLocalDpi xmlns:a14="http://schemas.microsoft.com/office/drawing/2010/main" xmlns=""/>
                </a:ext>
              </a:extLst>
            </a:blip>
            <a:srcRect l="52465"/>
            <a:stretch/>
          </p:blipFill>
          <p:spPr bwMode="auto">
            <a:xfrm>
              <a:off x="7741919" y="3321782"/>
              <a:ext cx="734785" cy="9889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151576284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FSIS vision pillars</a:t>
            </a:r>
            <a:endParaRPr lang="en-US"/>
          </a:p>
        </p:txBody>
      </p:sp>
      <p:graphicFrame>
        <p:nvGraphicFramePr>
          <p:cNvPr id="7" name="Content Placeholder 3"/>
          <p:cNvGraphicFramePr>
            <a:graphicFrameLocks noGrp="1"/>
          </p:cNvGraphicFramePr>
          <p:nvPr>
            <p:ph idx="1"/>
            <p:extLst>
              <p:ext uri="{D42A27DB-BD31-4B8C-83A1-F6EECF244321}">
                <p14:modId xmlns:p14="http://schemas.microsoft.com/office/powerpoint/2010/main" xmlns="" val="231316335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538497596"/>
      </p:ext>
    </p:extLst>
  </p:cSld>
  <p:clrMapOvr>
    <a:masterClrMapping/>
  </p:clrMapOvr>
  <mc:AlternateContent xmlns:mc="http://schemas.openxmlformats.org/markup-compatibility/2006">
    <mc:Choice xmlns:p14="http://schemas.microsoft.com/office/powerpoint/2010/main" xmlns="" Requires="p14">
      <p:transition spd="slow" p14:dur="899">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FSIS Overview</a:t>
            </a:r>
          </a:p>
        </p:txBody>
      </p:sp>
      <p:grpSp>
        <p:nvGrpSpPr>
          <p:cNvPr id="4" name="Group 3"/>
          <p:cNvGrpSpPr/>
          <p:nvPr/>
        </p:nvGrpSpPr>
        <p:grpSpPr>
          <a:xfrm>
            <a:off x="10524" y="1036125"/>
            <a:ext cx="9009393" cy="5508172"/>
            <a:chOff x="22399" y="1048000"/>
            <a:chExt cx="9009393" cy="5508172"/>
          </a:xfrm>
        </p:grpSpPr>
        <p:grpSp>
          <p:nvGrpSpPr>
            <p:cNvPr id="48" name="Group 47"/>
            <p:cNvGrpSpPr/>
            <p:nvPr/>
          </p:nvGrpSpPr>
          <p:grpSpPr>
            <a:xfrm>
              <a:off x="2866222" y="2757060"/>
              <a:ext cx="4035552" cy="365760"/>
              <a:chOff x="2554224" y="2839719"/>
              <a:chExt cx="4035552" cy="411480"/>
            </a:xfrm>
          </p:grpSpPr>
          <p:cxnSp>
            <p:nvCxnSpPr>
              <p:cNvPr id="49" name="Straight Arrow Connector 48"/>
              <p:cNvCxnSpPr/>
              <p:nvPr/>
            </p:nvCxnSpPr>
            <p:spPr>
              <a:xfrm flipV="1">
                <a:off x="2554224" y="2839719"/>
                <a:ext cx="0" cy="41148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6589776" y="2839719"/>
                <a:ext cx="0" cy="41148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p:nvGrpSpPr>
          <p:grpSpPr>
            <a:xfrm>
              <a:off x="1596191" y="1048000"/>
              <a:ext cx="6069107" cy="1660977"/>
              <a:chOff x="1959525" y="1195798"/>
              <a:chExt cx="6069107" cy="1660977"/>
            </a:xfrm>
          </p:grpSpPr>
          <p:sp>
            <p:nvSpPr>
              <p:cNvPr id="52" name="Rounded Rectangle 51"/>
              <p:cNvSpPr/>
              <p:nvPr/>
            </p:nvSpPr>
            <p:spPr>
              <a:xfrm>
                <a:off x="1959525" y="1195798"/>
                <a:ext cx="6069107" cy="1660977"/>
              </a:xfrm>
              <a:prstGeom prst="roundRect">
                <a:avLst>
                  <a:gd name="adj" fmla="val 6859"/>
                </a:avLst>
              </a:prstGeom>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dirty="0" smtClean="0">
                    <a:solidFill>
                      <a:schemeClr val="bg1"/>
                    </a:solidFill>
                  </a:rPr>
                  <a:t>FAST Search Designer</a:t>
                </a:r>
              </a:p>
              <a:p>
                <a:pPr lvl="0">
                  <a:spcAft>
                    <a:spcPts val="600"/>
                  </a:spcAft>
                </a:pPr>
                <a:r>
                  <a:rPr lang="en-US" sz="1400" i="1" dirty="0" smtClean="0">
                    <a:solidFill>
                      <a:schemeClr val="bg1"/>
                    </a:solidFill>
                  </a:rPr>
                  <a:t>for Developers</a:t>
                </a:r>
              </a:p>
              <a:p>
                <a:pPr marL="174625" indent="-174625">
                  <a:buFont typeface="Arial" pitchFamily="34" charset="0"/>
                  <a:buChar char="•"/>
                </a:pPr>
                <a:r>
                  <a:rPr lang="en-US" sz="1400" dirty="0" smtClean="0">
                    <a:solidFill>
                      <a:schemeClr val="bg1"/>
                    </a:solidFill>
                  </a:rPr>
                  <a:t>Visually develop, debug, and </a:t>
                </a:r>
                <a:br>
                  <a:rPr lang="en-US" sz="1400" dirty="0" smtClean="0">
                    <a:solidFill>
                      <a:schemeClr val="bg1"/>
                    </a:solidFill>
                  </a:rPr>
                </a:br>
                <a:r>
                  <a:rPr lang="en-US" sz="1400" dirty="0" smtClean="0">
                    <a:solidFill>
                      <a:schemeClr val="bg1"/>
                    </a:solidFill>
                  </a:rPr>
                  <a:t>profile flows</a:t>
                </a:r>
              </a:p>
              <a:p>
                <a:pPr marL="174625" indent="-174625">
                  <a:buFont typeface="Arial" pitchFamily="34" charset="0"/>
                  <a:buChar char="•"/>
                </a:pPr>
                <a:endParaRPr lang="en-US" sz="1400" i="1" dirty="0" smtClean="0">
                  <a:solidFill>
                    <a:schemeClr val="bg1"/>
                  </a:solidFill>
                </a:endParaRPr>
              </a:p>
              <a:p>
                <a:pPr lvl="0">
                  <a:spcAft>
                    <a:spcPts val="600"/>
                  </a:spcAft>
                </a:pPr>
                <a:endParaRPr lang="en-US" sz="1400" i="1" dirty="0">
                  <a:solidFill>
                    <a:schemeClr val="bg1"/>
                  </a:solidFill>
                </a:endParaRPr>
              </a:p>
            </p:txBody>
          </p:sp>
          <p:sp>
            <p:nvSpPr>
              <p:cNvPr id="53" name="Rounded Rectangle 52"/>
              <p:cNvSpPr/>
              <p:nvPr/>
            </p:nvSpPr>
            <p:spPr>
              <a:xfrm>
                <a:off x="4557430" y="2330634"/>
                <a:ext cx="609600" cy="375138"/>
              </a:xfrm>
              <a:prstGeom prst="roundRect">
                <a:avLst/>
              </a:prstGeom>
              <a:ln>
                <a:solidFill>
                  <a:schemeClr val="accent3">
                    <a:lumMod val="50000"/>
                  </a:schemeClr>
                </a:solidFill>
              </a:ln>
              <a:effectLst/>
            </p:spPr>
            <p:style>
              <a:lnRef idx="1">
                <a:schemeClr val="accent3"/>
              </a:lnRef>
              <a:fillRef idx="3">
                <a:schemeClr val="accent3"/>
              </a:fillRef>
              <a:effectRef idx="2">
                <a:schemeClr val="accent3"/>
              </a:effectRef>
              <a:fontRef idx="minor">
                <a:schemeClr val="lt1"/>
              </a:fontRef>
            </p:style>
            <p:txBody>
              <a:bodyPr lIns="36000" tIns="36000" rIns="36000" bIns="36000" anchor="ctr"/>
              <a:lstStyle/>
              <a:p>
                <a:pPr algn="ctr">
                  <a:defRPr/>
                </a:pPr>
                <a:r>
                  <a:rPr lang="en-US" sz="1000" dirty="0">
                    <a:solidFill>
                      <a:schemeClr val="tx1"/>
                    </a:solidFill>
                  </a:rPr>
                  <a:t>Engine</a:t>
                </a:r>
              </a:p>
            </p:txBody>
          </p:sp>
          <p:cxnSp>
            <p:nvCxnSpPr>
              <p:cNvPr id="54" name="Straight Arrow Connector 53"/>
              <p:cNvCxnSpPr/>
              <p:nvPr/>
            </p:nvCxnSpPr>
            <p:spPr>
              <a:xfrm>
                <a:off x="5248152" y="2518203"/>
                <a:ext cx="411480" cy="0"/>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55"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5722391" y="1294766"/>
                <a:ext cx="2176365" cy="1463040"/>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grpSp>
        <p:grpSp>
          <p:nvGrpSpPr>
            <p:cNvPr id="56" name="Group 55"/>
            <p:cNvGrpSpPr/>
            <p:nvPr/>
          </p:nvGrpSpPr>
          <p:grpSpPr>
            <a:xfrm>
              <a:off x="2102698" y="3158013"/>
              <a:ext cx="5562600" cy="1272540"/>
              <a:chOff x="1790700" y="5411286"/>
              <a:chExt cx="5562600" cy="1272540"/>
            </a:xfrm>
          </p:grpSpPr>
          <p:grpSp>
            <p:nvGrpSpPr>
              <p:cNvPr id="57" name="Group 56"/>
              <p:cNvGrpSpPr/>
              <p:nvPr/>
            </p:nvGrpSpPr>
            <p:grpSpPr>
              <a:xfrm>
                <a:off x="5826252" y="5411286"/>
                <a:ext cx="1527048" cy="1272540"/>
                <a:chOff x="5660028" y="5411286"/>
                <a:chExt cx="1527048" cy="1272540"/>
              </a:xfrm>
            </p:grpSpPr>
            <p:sp>
              <p:nvSpPr>
                <p:cNvPr id="69" name="Rectangle 68"/>
                <p:cNvSpPr/>
                <p:nvPr/>
              </p:nvSpPr>
              <p:spPr>
                <a:xfrm>
                  <a:off x="5660028" y="5411286"/>
                  <a:ext cx="1527048" cy="1272540"/>
                </a:xfrm>
                <a:prstGeom prst="rect">
                  <a:avLst/>
                </a:prstGeom>
                <a:ln/>
              </p:spPr>
              <p:style>
                <a:lnRef idx="1">
                  <a:schemeClr val="accent5"/>
                </a:lnRef>
                <a:fillRef idx="2">
                  <a:schemeClr val="accent5"/>
                </a:fillRef>
                <a:effectRef idx="1">
                  <a:schemeClr val="accent5"/>
                </a:effectRef>
                <a:fontRef idx="minor">
                  <a:schemeClr val="dk1"/>
                </a:fontRef>
              </p:style>
              <p:txBody>
                <a:bodyPr rtlCol="0" anchor="t"/>
                <a:lstStyle/>
                <a:p>
                  <a:r>
                    <a:rPr lang="en-US" dirty="0" smtClean="0">
                      <a:solidFill>
                        <a:schemeClr val="bg1"/>
                      </a:solidFill>
                    </a:rPr>
                    <a:t>CTS</a:t>
                  </a:r>
                  <a:endParaRPr lang="en-US" dirty="0">
                    <a:solidFill>
                      <a:schemeClr val="bg1"/>
                    </a:solidFill>
                  </a:endParaRPr>
                </a:p>
              </p:txBody>
            </p:sp>
            <p:sp>
              <p:nvSpPr>
                <p:cNvPr id="70" name="Rounded Rectangle 69"/>
                <p:cNvSpPr/>
                <p:nvPr/>
              </p:nvSpPr>
              <p:spPr>
                <a:xfrm>
                  <a:off x="5766708" y="6211386"/>
                  <a:ext cx="609600" cy="375138"/>
                </a:xfrm>
                <a:prstGeom prst="roundRect">
                  <a:avLst/>
                </a:prstGeom>
                <a:ln>
                  <a:solidFill>
                    <a:schemeClr val="accent5">
                      <a:lumMod val="50000"/>
                    </a:schemeClr>
                  </a:solidFill>
                </a:ln>
                <a:effectLst/>
              </p:spPr>
              <p:style>
                <a:lnRef idx="1">
                  <a:schemeClr val="accent5"/>
                </a:lnRef>
                <a:fillRef idx="3">
                  <a:schemeClr val="accent5"/>
                </a:fillRef>
                <a:effectRef idx="2">
                  <a:schemeClr val="accent5"/>
                </a:effectRef>
                <a:fontRef idx="minor">
                  <a:schemeClr val="lt1"/>
                </a:fontRef>
              </p:style>
              <p:txBody>
                <a:bodyPr lIns="36000" tIns="36000" rIns="36000" bIns="36000" anchor="ctr"/>
                <a:lstStyle/>
                <a:p>
                  <a:pPr algn="ctr">
                    <a:defRPr/>
                  </a:pPr>
                  <a:r>
                    <a:rPr lang="en-US" sz="1000">
                      <a:solidFill>
                        <a:schemeClr val="tx1"/>
                      </a:solidFill>
                    </a:rPr>
                    <a:t>Engine</a:t>
                  </a:r>
                </a:p>
              </p:txBody>
            </p:sp>
            <p:sp>
              <p:nvSpPr>
                <p:cNvPr id="71" name="Rounded Rectangle 70"/>
                <p:cNvSpPr/>
                <p:nvPr/>
              </p:nvSpPr>
              <p:spPr>
                <a:xfrm>
                  <a:off x="6456318" y="5765616"/>
                  <a:ext cx="609600" cy="375138"/>
                </a:xfrm>
                <a:prstGeom prst="roundRect">
                  <a:avLst/>
                </a:prstGeom>
                <a:ln>
                  <a:solidFill>
                    <a:schemeClr val="accent5">
                      <a:lumMod val="50000"/>
                    </a:schemeClr>
                  </a:solidFill>
                </a:ln>
                <a:effectLst/>
              </p:spPr>
              <p:style>
                <a:lnRef idx="1">
                  <a:schemeClr val="accent5"/>
                </a:lnRef>
                <a:fillRef idx="3">
                  <a:schemeClr val="accent5"/>
                </a:fillRef>
                <a:effectRef idx="2">
                  <a:schemeClr val="accent5"/>
                </a:effectRef>
                <a:fontRef idx="minor">
                  <a:schemeClr val="lt1"/>
                </a:fontRef>
              </p:style>
              <p:txBody>
                <a:bodyPr lIns="36000" tIns="36000" rIns="36000" bIns="36000" anchor="ctr"/>
                <a:lstStyle/>
                <a:p>
                  <a:pPr algn="ctr">
                    <a:defRPr/>
                  </a:pPr>
                  <a:r>
                    <a:rPr lang="en-US" sz="1000" dirty="0">
                      <a:solidFill>
                        <a:schemeClr val="tx1"/>
                      </a:solidFill>
                    </a:rPr>
                    <a:t>Engine</a:t>
                  </a:r>
                </a:p>
              </p:txBody>
            </p:sp>
            <p:sp>
              <p:nvSpPr>
                <p:cNvPr id="72" name="Rounded Rectangle 71"/>
                <p:cNvSpPr/>
                <p:nvPr/>
              </p:nvSpPr>
              <p:spPr>
                <a:xfrm>
                  <a:off x="5770518" y="5765616"/>
                  <a:ext cx="609600" cy="375138"/>
                </a:xfrm>
                <a:prstGeom prst="roundRect">
                  <a:avLst/>
                </a:prstGeom>
                <a:ln>
                  <a:solidFill>
                    <a:schemeClr val="accent5">
                      <a:lumMod val="50000"/>
                    </a:schemeClr>
                  </a:solidFill>
                </a:ln>
                <a:effectLst/>
              </p:spPr>
              <p:style>
                <a:lnRef idx="1">
                  <a:schemeClr val="accent5"/>
                </a:lnRef>
                <a:fillRef idx="3">
                  <a:schemeClr val="accent5"/>
                </a:fillRef>
                <a:effectRef idx="2">
                  <a:schemeClr val="accent5"/>
                </a:effectRef>
                <a:fontRef idx="minor">
                  <a:schemeClr val="lt1"/>
                </a:fontRef>
              </p:style>
              <p:txBody>
                <a:bodyPr lIns="36000" tIns="36000" rIns="36000" bIns="36000" anchor="ctr"/>
                <a:lstStyle/>
                <a:p>
                  <a:pPr algn="ctr">
                    <a:defRPr/>
                  </a:pPr>
                  <a:r>
                    <a:rPr lang="en-US" sz="1000" dirty="0">
                      <a:solidFill>
                        <a:schemeClr val="tx1"/>
                      </a:solidFill>
                    </a:rPr>
                    <a:t>Engine</a:t>
                  </a:r>
                </a:p>
              </p:txBody>
            </p:sp>
            <p:sp>
              <p:nvSpPr>
                <p:cNvPr id="73" name="TextBox 72"/>
                <p:cNvSpPr txBox="1"/>
                <p:nvPr/>
              </p:nvSpPr>
              <p:spPr>
                <a:xfrm>
                  <a:off x="6544738" y="6146616"/>
                  <a:ext cx="410690" cy="461665"/>
                </a:xfrm>
                <a:prstGeom prst="rect">
                  <a:avLst/>
                </a:prstGeom>
                <a:noFill/>
              </p:spPr>
              <p:txBody>
                <a:bodyPr wrap="none" rtlCol="0">
                  <a:spAutoFit/>
                </a:bodyPr>
                <a:lstStyle/>
                <a:p>
                  <a:r>
                    <a:rPr lang="en-US" sz="2400" dirty="0" smtClean="0">
                      <a:solidFill>
                        <a:schemeClr val="bg1"/>
                      </a:solidFill>
                    </a:rPr>
                    <a:t>…</a:t>
                  </a:r>
                  <a:endParaRPr lang="en-US" sz="2400" dirty="0">
                    <a:solidFill>
                      <a:schemeClr val="bg1"/>
                    </a:solidFill>
                  </a:endParaRPr>
                </a:p>
              </p:txBody>
            </p:sp>
          </p:grpSp>
          <p:grpSp>
            <p:nvGrpSpPr>
              <p:cNvPr id="58" name="Group 57"/>
              <p:cNvGrpSpPr/>
              <p:nvPr/>
            </p:nvGrpSpPr>
            <p:grpSpPr>
              <a:xfrm>
                <a:off x="1790700" y="5411286"/>
                <a:ext cx="1527048" cy="1272540"/>
                <a:chOff x="2010810" y="5411286"/>
                <a:chExt cx="1527048" cy="1272540"/>
              </a:xfrm>
            </p:grpSpPr>
            <p:sp>
              <p:nvSpPr>
                <p:cNvPr id="64" name="Rectangle 63"/>
                <p:cNvSpPr/>
                <p:nvPr/>
              </p:nvSpPr>
              <p:spPr>
                <a:xfrm>
                  <a:off x="2010810" y="5411286"/>
                  <a:ext cx="1527048" cy="1272540"/>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lstStyle/>
                <a:p>
                  <a:r>
                    <a:rPr lang="en-US" dirty="0" smtClean="0">
                      <a:solidFill>
                        <a:schemeClr val="bg1"/>
                      </a:solidFill>
                    </a:rPr>
                    <a:t>IMS</a:t>
                  </a:r>
                  <a:endParaRPr lang="en-US" dirty="0">
                    <a:solidFill>
                      <a:schemeClr val="bg1"/>
                    </a:solidFill>
                  </a:endParaRPr>
                </a:p>
              </p:txBody>
            </p:sp>
            <p:sp>
              <p:nvSpPr>
                <p:cNvPr id="65" name="Rounded Rectangle 64"/>
                <p:cNvSpPr/>
                <p:nvPr/>
              </p:nvSpPr>
              <p:spPr>
                <a:xfrm>
                  <a:off x="2112918" y="6211386"/>
                  <a:ext cx="609600" cy="375138"/>
                </a:xfrm>
                <a:prstGeom prst="roundRect">
                  <a:avLst/>
                </a:prstGeom>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en-US" sz="1000">
                      <a:solidFill>
                        <a:schemeClr val="tx1"/>
                      </a:solidFill>
                    </a:rPr>
                    <a:t>Engine</a:t>
                  </a:r>
                </a:p>
              </p:txBody>
            </p:sp>
            <p:sp>
              <p:nvSpPr>
                <p:cNvPr id="66" name="Rounded Rectangle 65"/>
                <p:cNvSpPr/>
                <p:nvPr/>
              </p:nvSpPr>
              <p:spPr>
                <a:xfrm>
                  <a:off x="2802528" y="5765616"/>
                  <a:ext cx="609600" cy="375138"/>
                </a:xfrm>
                <a:prstGeom prst="roundRect">
                  <a:avLst/>
                </a:prstGeom>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en-US" sz="1000">
                      <a:solidFill>
                        <a:schemeClr val="tx1"/>
                      </a:solidFill>
                    </a:rPr>
                    <a:t>Engine</a:t>
                  </a:r>
                </a:p>
              </p:txBody>
            </p:sp>
            <p:sp>
              <p:nvSpPr>
                <p:cNvPr id="67" name="Rounded Rectangle 66"/>
                <p:cNvSpPr/>
                <p:nvPr/>
              </p:nvSpPr>
              <p:spPr>
                <a:xfrm>
                  <a:off x="2116728" y="5765616"/>
                  <a:ext cx="609600" cy="375138"/>
                </a:xfrm>
                <a:prstGeom prst="roundRect">
                  <a:avLst/>
                </a:prstGeom>
                <a:ln>
                  <a:solidFill>
                    <a:schemeClr val="accent1">
                      <a:lumMod val="50000"/>
                    </a:schemeClr>
                  </a:solidFill>
                </a:ln>
                <a:effectLst/>
              </p:spPr>
              <p:style>
                <a:lnRef idx="1">
                  <a:schemeClr val="accent1"/>
                </a:lnRef>
                <a:fillRef idx="3">
                  <a:schemeClr val="accent1"/>
                </a:fillRef>
                <a:effectRef idx="2">
                  <a:schemeClr val="accent1"/>
                </a:effectRef>
                <a:fontRef idx="minor">
                  <a:schemeClr val="lt1"/>
                </a:fontRef>
              </p:style>
              <p:txBody>
                <a:bodyPr lIns="36000" tIns="36000" rIns="36000" bIns="36000" anchor="ctr"/>
                <a:lstStyle/>
                <a:p>
                  <a:pPr algn="ctr">
                    <a:defRPr/>
                  </a:pPr>
                  <a:r>
                    <a:rPr lang="en-US" sz="1000" dirty="0">
                      <a:solidFill>
                        <a:schemeClr val="tx1"/>
                      </a:solidFill>
                    </a:rPr>
                    <a:t>Engine</a:t>
                  </a:r>
                </a:p>
              </p:txBody>
            </p:sp>
            <p:sp>
              <p:nvSpPr>
                <p:cNvPr id="68" name="TextBox 67"/>
                <p:cNvSpPr txBox="1"/>
                <p:nvPr/>
              </p:nvSpPr>
              <p:spPr>
                <a:xfrm>
                  <a:off x="2890948" y="6146616"/>
                  <a:ext cx="410690" cy="461665"/>
                </a:xfrm>
                <a:prstGeom prst="rect">
                  <a:avLst/>
                </a:prstGeom>
                <a:noFill/>
              </p:spPr>
              <p:txBody>
                <a:bodyPr wrap="none" rtlCol="0">
                  <a:spAutoFit/>
                </a:bodyPr>
                <a:lstStyle/>
                <a:p>
                  <a:r>
                    <a:rPr lang="en-US" sz="2400" dirty="0" smtClean="0">
                      <a:solidFill>
                        <a:schemeClr val="bg1"/>
                      </a:solidFill>
                    </a:rPr>
                    <a:t>…</a:t>
                  </a:r>
                  <a:endParaRPr lang="en-US" sz="2400" dirty="0">
                    <a:solidFill>
                      <a:schemeClr val="bg1"/>
                    </a:solidFill>
                  </a:endParaRPr>
                </a:p>
              </p:txBody>
            </p:sp>
          </p:grpSp>
          <p:grpSp>
            <p:nvGrpSpPr>
              <p:cNvPr id="59" name="Group 58"/>
              <p:cNvGrpSpPr/>
              <p:nvPr/>
            </p:nvGrpSpPr>
            <p:grpSpPr>
              <a:xfrm>
                <a:off x="3810000" y="5411286"/>
                <a:ext cx="1524000" cy="1272540"/>
                <a:chOff x="3842658" y="5411286"/>
                <a:chExt cx="1524000" cy="1272540"/>
              </a:xfrm>
            </p:grpSpPr>
            <p:sp>
              <p:nvSpPr>
                <p:cNvPr id="62" name="Rectangle 61"/>
                <p:cNvSpPr/>
                <p:nvPr/>
              </p:nvSpPr>
              <p:spPr>
                <a:xfrm>
                  <a:off x="3842658" y="5411286"/>
                  <a:ext cx="1524000" cy="1272540"/>
                </a:xfrm>
                <a:prstGeom prst="rect">
                  <a:avLst/>
                </a:prstGeom>
                <a:ln/>
              </p:spPr>
              <p:style>
                <a:lnRef idx="1">
                  <a:schemeClr val="accent2"/>
                </a:lnRef>
                <a:fillRef idx="2">
                  <a:schemeClr val="accent2"/>
                </a:fillRef>
                <a:effectRef idx="1">
                  <a:schemeClr val="accent2"/>
                </a:effectRef>
                <a:fontRef idx="minor">
                  <a:schemeClr val="dk1"/>
                </a:fontRef>
              </p:style>
              <p:txBody>
                <a:bodyPr rtlCol="0" anchor="t"/>
                <a:lstStyle/>
                <a:p>
                  <a:r>
                    <a:rPr lang="en-US" dirty="0" smtClean="0">
                      <a:solidFill>
                        <a:schemeClr val="bg1"/>
                      </a:solidFill>
                    </a:rPr>
                    <a:t>ESP 5.3 SP3</a:t>
                  </a:r>
                  <a:endParaRPr lang="en-US" dirty="0">
                    <a:solidFill>
                      <a:schemeClr val="bg1"/>
                    </a:solidFill>
                  </a:endParaRPr>
                </a:p>
              </p:txBody>
            </p:sp>
            <p:sp>
              <p:nvSpPr>
                <p:cNvPr id="63" name="Can 62"/>
                <p:cNvSpPr/>
                <p:nvPr/>
              </p:nvSpPr>
              <p:spPr bwMode="auto">
                <a:xfrm>
                  <a:off x="4364085" y="5890781"/>
                  <a:ext cx="481146" cy="534606"/>
                </a:xfrm>
                <a:prstGeom prst="can">
                  <a:avLst/>
                </a:prstGeom>
                <a:ln>
                  <a:solidFill>
                    <a:schemeClr val="accent2">
                      <a:lumMod val="50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non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050" i="0" u="none" strike="noStrike" cap="none" normalizeH="0" baseline="0" dirty="0" smtClean="0">
                      <a:solidFill>
                        <a:schemeClr val="tx1"/>
                      </a:solidFill>
                      <a:effectLst/>
                      <a:latin typeface="Segoe" pitchFamily="34" charset="0"/>
                    </a:rPr>
                    <a:t>Index</a:t>
                  </a:r>
                </a:p>
              </p:txBody>
            </p:sp>
          </p:grpSp>
          <p:cxnSp>
            <p:nvCxnSpPr>
              <p:cNvPr id="60" name="Straight Arrow Connector 59"/>
              <p:cNvCxnSpPr/>
              <p:nvPr/>
            </p:nvCxnSpPr>
            <p:spPr>
              <a:xfrm>
                <a:off x="5374386" y="6056810"/>
                <a:ext cx="41148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3358134" y="6062043"/>
                <a:ext cx="41148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74" name="Group 73"/>
            <p:cNvGrpSpPr/>
            <p:nvPr/>
          </p:nvGrpSpPr>
          <p:grpSpPr>
            <a:xfrm>
              <a:off x="2866222" y="4481354"/>
              <a:ext cx="4035552" cy="365760"/>
              <a:chOff x="2554224" y="4964972"/>
              <a:chExt cx="4035552" cy="411480"/>
            </a:xfrm>
          </p:grpSpPr>
          <p:cxnSp>
            <p:nvCxnSpPr>
              <p:cNvPr id="75" name="Straight Arrow Connector 74"/>
              <p:cNvCxnSpPr/>
              <p:nvPr/>
            </p:nvCxnSpPr>
            <p:spPr>
              <a:xfrm flipV="1">
                <a:off x="2554224" y="4964972"/>
                <a:ext cx="0" cy="41148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V="1">
                <a:off x="6589776" y="4964972"/>
                <a:ext cx="0" cy="41148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4572000" y="4964972"/>
                <a:ext cx="0" cy="41148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7836538" y="3386069"/>
              <a:ext cx="1195254" cy="816428"/>
              <a:chOff x="7674428" y="5715000"/>
              <a:chExt cx="1195254" cy="816428"/>
            </a:xfrm>
          </p:grpSpPr>
          <p:sp>
            <p:nvSpPr>
              <p:cNvPr id="79" name="Can 78"/>
              <p:cNvSpPr/>
              <p:nvPr/>
            </p:nvSpPr>
            <p:spPr bwMode="auto">
              <a:xfrm>
                <a:off x="8262256" y="5715000"/>
                <a:ext cx="607426" cy="674916"/>
              </a:xfrm>
              <a:prstGeom prst="can">
                <a:avLst/>
              </a:prstGeom>
              <a:ln>
                <a:solidFill>
                  <a:schemeClr val="accent5">
                    <a:lumMod val="50000"/>
                  </a:schemeClr>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solidFill>
                    <a:schemeClr val="tx1"/>
                  </a:solidFill>
                  <a:effectLst/>
                  <a:latin typeface="Segoe" pitchFamily="34" charset="0"/>
                </a:endParaRPr>
              </a:p>
            </p:txBody>
          </p:sp>
          <p:sp>
            <p:nvSpPr>
              <p:cNvPr id="80" name="Can 79"/>
              <p:cNvSpPr/>
              <p:nvPr/>
            </p:nvSpPr>
            <p:spPr bwMode="auto">
              <a:xfrm>
                <a:off x="7674428" y="5736768"/>
                <a:ext cx="607426" cy="674916"/>
              </a:xfrm>
              <a:prstGeom prst="can">
                <a:avLst/>
              </a:prstGeom>
              <a:ln>
                <a:solidFill>
                  <a:schemeClr val="accent5">
                    <a:lumMod val="50000"/>
                  </a:schemeClr>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solidFill>
                    <a:schemeClr val="tx1"/>
                  </a:solidFill>
                  <a:effectLst/>
                  <a:latin typeface="Segoe" pitchFamily="34" charset="0"/>
                </a:endParaRPr>
              </a:p>
            </p:txBody>
          </p:sp>
          <p:sp>
            <p:nvSpPr>
              <p:cNvPr id="81" name="Can 80"/>
              <p:cNvSpPr/>
              <p:nvPr/>
            </p:nvSpPr>
            <p:spPr bwMode="auto">
              <a:xfrm>
                <a:off x="8011884" y="5856512"/>
                <a:ext cx="607426" cy="674916"/>
              </a:xfrm>
              <a:prstGeom prst="can">
                <a:avLst/>
              </a:prstGeom>
              <a:ln>
                <a:solidFill>
                  <a:schemeClr val="accent5">
                    <a:lumMod val="50000"/>
                  </a:schemeClr>
                </a:solidFill>
                <a:headEnd type="none" w="med" len="med"/>
                <a:tailEnd type="none" w="med" len="med"/>
              </a:ln>
            </p:spPr>
            <p:style>
              <a:lnRef idx="1">
                <a:schemeClr val="accent5"/>
              </a:lnRef>
              <a:fillRef idx="3">
                <a:schemeClr val="accent5"/>
              </a:fillRef>
              <a:effectRef idx="2">
                <a:schemeClr val="accent5"/>
              </a:effectRef>
              <a:fontRef idx="minor">
                <a:schemeClr val="lt1"/>
              </a:fontRef>
            </p:style>
            <p:txBody>
              <a:bodyPr vert="horz" wrap="non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solidFill>
                      <a:schemeClr val="tx1"/>
                    </a:solidFill>
                    <a:effectLst/>
                    <a:latin typeface="Segoe" pitchFamily="34" charset="0"/>
                  </a:rPr>
                  <a:t>Content</a:t>
                </a:r>
              </a:p>
            </p:txBody>
          </p:sp>
        </p:grpSp>
        <p:sp>
          <p:nvSpPr>
            <p:cNvPr id="84" name="Rectangle 83"/>
            <p:cNvSpPr/>
            <p:nvPr/>
          </p:nvSpPr>
          <p:spPr>
            <a:xfrm>
              <a:off x="22399" y="4135182"/>
              <a:ext cx="1531188" cy="307777"/>
            </a:xfrm>
            <a:prstGeom prst="rect">
              <a:avLst/>
            </a:prstGeom>
          </p:spPr>
          <p:txBody>
            <a:bodyPr wrap="none">
              <a:spAutoFit/>
            </a:bodyPr>
            <a:lstStyle/>
            <a:p>
              <a:pPr lvl="0" algn="ctr" defTabSz="1096963" fontAlgn="base">
                <a:spcBef>
                  <a:spcPct val="0"/>
                </a:spcBef>
                <a:spcAft>
                  <a:spcPct val="0"/>
                </a:spcAft>
              </a:pPr>
              <a:r>
                <a:rPr lang="en-US" sz="1400" b="1" dirty="0" smtClean="0">
                  <a:latin typeface="Segoe" pitchFamily="34" charset="0"/>
                </a:rPr>
                <a:t>User Experience</a:t>
              </a:r>
              <a:endParaRPr lang="en-US" sz="1400" b="1" dirty="0">
                <a:latin typeface="Segoe" pitchFamily="34" charset="0"/>
              </a:endParaRPr>
            </a:p>
          </p:txBody>
        </p:sp>
        <p:sp>
          <p:nvSpPr>
            <p:cNvPr id="85" name="Rectangle 84"/>
            <p:cNvSpPr/>
            <p:nvPr/>
          </p:nvSpPr>
          <p:spPr>
            <a:xfrm rot="16200000">
              <a:off x="1150421" y="3603783"/>
              <a:ext cx="1272540" cy="381000"/>
            </a:xfrm>
            <a:prstGeom prst="rect">
              <a:avLst/>
            </a:prstGeom>
            <a:ln/>
          </p:spPr>
          <p:style>
            <a:lnRef idx="1">
              <a:schemeClr val="accent6"/>
            </a:lnRef>
            <a:fillRef idx="2">
              <a:schemeClr val="accent6"/>
            </a:fillRef>
            <a:effectRef idx="1">
              <a:schemeClr val="accent6"/>
            </a:effectRef>
            <a:fontRef idx="minor">
              <a:schemeClr val="dk1"/>
            </a:fontRef>
          </p:style>
          <p:txBody>
            <a:bodyPr rtlCol="0" anchor="t"/>
            <a:lstStyle/>
            <a:p>
              <a:pPr algn="ctr"/>
              <a:r>
                <a:rPr lang="en-US" dirty="0" smtClean="0">
                  <a:solidFill>
                    <a:schemeClr val="bg1"/>
                  </a:solidFill>
                </a:rPr>
                <a:t>UI Toolkit</a:t>
              </a:r>
              <a:endParaRPr lang="en-US" dirty="0">
                <a:solidFill>
                  <a:schemeClr val="bg1"/>
                </a:solidFill>
              </a:endParaRPr>
            </a:p>
          </p:txBody>
        </p:sp>
        <p:grpSp>
          <p:nvGrpSpPr>
            <p:cNvPr id="86" name="Group 85"/>
            <p:cNvGrpSpPr/>
            <p:nvPr/>
          </p:nvGrpSpPr>
          <p:grpSpPr>
            <a:xfrm>
              <a:off x="1596191" y="4890658"/>
              <a:ext cx="6069107" cy="1665514"/>
              <a:chOff x="1959525" y="3306717"/>
              <a:chExt cx="6069107" cy="1665514"/>
            </a:xfrm>
          </p:grpSpPr>
          <p:sp>
            <p:nvSpPr>
              <p:cNvPr id="87" name="Rounded Rectangle 86"/>
              <p:cNvSpPr/>
              <p:nvPr/>
            </p:nvSpPr>
            <p:spPr>
              <a:xfrm>
                <a:off x="1959525" y="3306717"/>
                <a:ext cx="6069107" cy="1665514"/>
              </a:xfrm>
              <a:prstGeom prst="roundRect">
                <a:avLst>
                  <a:gd name="adj" fmla="val 6859"/>
                </a:avLst>
              </a:prstGeom>
              <a:ln/>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dirty="0" smtClean="0">
                    <a:solidFill>
                      <a:schemeClr val="bg1"/>
                    </a:solidFill>
                  </a:rPr>
                  <a:t>FAST Search Business Manager</a:t>
                </a:r>
              </a:p>
              <a:p>
                <a:pPr>
                  <a:spcAft>
                    <a:spcPts val="600"/>
                  </a:spcAft>
                </a:pPr>
                <a:r>
                  <a:rPr lang="en-US" sz="1400" i="1" dirty="0" smtClean="0">
                    <a:solidFill>
                      <a:schemeClr val="bg1"/>
                    </a:solidFill>
                  </a:rPr>
                  <a:t>for IT and Business Managers</a:t>
                </a:r>
              </a:p>
              <a:p>
                <a:pPr marL="174625" indent="-174625">
                  <a:buFont typeface="Arial" pitchFamily="34" charset="0"/>
                  <a:buChar char="•"/>
                </a:pPr>
                <a:r>
                  <a:rPr lang="en-US" sz="1400" dirty="0" smtClean="0">
                    <a:solidFill>
                      <a:schemeClr val="bg1"/>
                    </a:solidFill>
                  </a:rPr>
                  <a:t>Deploy, start/stop, and monitor flows</a:t>
                </a:r>
              </a:p>
              <a:p>
                <a:pPr marL="174625" indent="-174625">
                  <a:buFont typeface="Arial" pitchFamily="34" charset="0"/>
                  <a:buChar char="•"/>
                </a:pPr>
                <a:r>
                  <a:rPr lang="en-US" sz="1400" dirty="0" smtClean="0">
                    <a:solidFill>
                      <a:schemeClr val="bg1"/>
                    </a:solidFill>
                  </a:rPr>
                  <a:t>Set triggers that govern which IMS flows </a:t>
                </a:r>
                <a:br>
                  <a:rPr lang="en-US" sz="1400" dirty="0" smtClean="0">
                    <a:solidFill>
                      <a:schemeClr val="bg1"/>
                    </a:solidFill>
                  </a:rPr>
                </a:br>
                <a:r>
                  <a:rPr lang="en-US" sz="1400" dirty="0" smtClean="0">
                    <a:solidFill>
                      <a:schemeClr val="bg1"/>
                    </a:solidFill>
                  </a:rPr>
                  <a:t>to use on different parts of a page</a:t>
                </a:r>
              </a:p>
              <a:p>
                <a:pPr marL="174625" indent="-174625">
                  <a:buFont typeface="Arial" pitchFamily="34" charset="0"/>
                  <a:buChar char="•"/>
                </a:pPr>
                <a:r>
                  <a:rPr lang="en-US" sz="1400" dirty="0" smtClean="0">
                    <a:solidFill>
                      <a:schemeClr val="bg1"/>
                    </a:solidFill>
                  </a:rPr>
                  <a:t>Integrated A/B testing</a:t>
                </a:r>
              </a:p>
            </p:txBody>
          </p:sp>
          <p:pic>
            <p:nvPicPr>
              <p:cNvPr id="88" name="Picture 3"/>
              <p:cNvPicPr>
                <a:picLocks noChangeAspect="1" noChangeArrowheads="1"/>
              </p:cNvPicPr>
              <p:nvPr/>
            </p:nvPicPr>
            <p:blipFill rotWithShape="1">
              <a:blip r:embed="rId4" cstate="email">
                <a:extLst>
                  <a:ext uri="{28A0092B-C50C-407E-A947-70E740481C1C}">
                    <a14:useLocalDpi xmlns:a14="http://schemas.microsoft.com/office/drawing/2010/main" xmlns=""/>
                  </a:ext>
                </a:extLst>
              </a:blip>
              <a:srcRect l="137" t="355" r="712"/>
              <a:stretch/>
            </p:blipFill>
            <p:spPr bwMode="auto">
              <a:xfrm>
                <a:off x="5722391" y="3398520"/>
                <a:ext cx="2174541" cy="1463040"/>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grpSp>
        <p:grpSp>
          <p:nvGrpSpPr>
            <p:cNvPr id="3" name="Group 2"/>
            <p:cNvGrpSpPr/>
            <p:nvPr/>
          </p:nvGrpSpPr>
          <p:grpSpPr>
            <a:xfrm>
              <a:off x="166206" y="3246969"/>
              <a:ext cx="1243572" cy="887120"/>
              <a:chOff x="166206" y="3246969"/>
              <a:chExt cx="1243572" cy="887120"/>
            </a:xfrm>
          </p:grpSpPr>
          <p:pic>
            <p:nvPicPr>
              <p:cNvPr id="83" name="Picture 2"/>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166206" y="3246969"/>
                <a:ext cx="1243572" cy="887120"/>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
            <p:nvSpPr>
              <p:cNvPr id="2" name="Rectangle 1"/>
              <p:cNvSpPr/>
              <p:nvPr/>
            </p:nvSpPr>
            <p:spPr bwMode="auto">
              <a:xfrm>
                <a:off x="176349" y="3373484"/>
                <a:ext cx="1211579" cy="735466"/>
              </a:xfrm>
              <a:prstGeom prst="rect">
                <a:avLst/>
              </a:prstGeom>
              <a:solidFill>
                <a:srgbClr val="000000"/>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n-US" sz="2400" dirty="0" smtClean="0">
                  <a:solidFill>
                    <a:schemeClr val="tx1"/>
                  </a:solidFill>
                </a:endParaRPr>
              </a:p>
            </p:txBody>
          </p:sp>
          <p:pic>
            <p:nvPicPr>
              <p:cNvPr id="44" name="Picture 2"/>
              <p:cNvPicPr>
                <a:picLocks noChangeAspect="1" noChangeArrowheads="1"/>
              </p:cNvPicPr>
              <p:nvPr/>
            </p:nvPicPr>
            <p:blipFill>
              <a:blip r:embed="rId6" cstate="email">
                <a:extLst>
                  <a:ext uri="{28A0092B-C50C-407E-A947-70E740481C1C}">
                    <a14:useLocalDpi xmlns:a14="http://schemas.microsoft.com/office/drawing/2010/main" xmlns=""/>
                  </a:ext>
                </a:extLst>
              </a:blip>
              <a:srcRect/>
              <a:stretch>
                <a:fillRect/>
              </a:stretch>
            </p:blipFill>
            <p:spPr bwMode="auto">
              <a:xfrm>
                <a:off x="244683" y="3373483"/>
                <a:ext cx="1050717" cy="7354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spTree>
    <p:extLst>
      <p:ext uri="{BB962C8B-B14F-4D97-AF65-F5344CB8AC3E}">
        <p14:creationId xmlns:p14="http://schemas.microsoft.com/office/powerpoint/2010/main" xmlns="" val="291188210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81394" cy="664797"/>
          </a:xfrm>
        </p:spPr>
        <p:txBody>
          <a:bodyPr/>
          <a:lstStyle/>
          <a:p>
            <a:r>
              <a:rPr lang="nl-BE" dirty="0" smtClean="0"/>
              <a:t>Agenda</a:t>
            </a:r>
            <a:endParaRPr lang="nl-BE" dirty="0"/>
          </a:p>
        </p:txBody>
      </p:sp>
      <p:sp>
        <p:nvSpPr>
          <p:cNvPr id="3" name="Subtitle 2"/>
          <p:cNvSpPr>
            <a:spLocks noGrp="1"/>
          </p:cNvSpPr>
          <p:nvPr>
            <p:ph type="subTitle" idx="1"/>
          </p:nvPr>
        </p:nvSpPr>
        <p:spPr>
          <a:xfrm>
            <a:off x="727606" y="1676401"/>
            <a:ext cx="7770811" cy="3286786"/>
          </a:xfrm>
        </p:spPr>
        <p:txBody>
          <a:bodyPr>
            <a:normAutofit fontScale="92500" lnSpcReduction="20000"/>
          </a:bodyPr>
          <a:lstStyle/>
          <a:p>
            <a:pPr marL="457200" indent="-457200">
              <a:buFont typeface="Arial" pitchFamily="34" charset="0"/>
              <a:buChar char="•"/>
            </a:pPr>
            <a:r>
              <a:rPr lang="nl-BE" dirty="0" smtClean="0"/>
              <a:t>Introduction to Microsoft Search </a:t>
            </a:r>
          </a:p>
          <a:p>
            <a:pPr marL="457200" indent="-457200">
              <a:buFont typeface="Arial" pitchFamily="34" charset="0"/>
              <a:buChar char="•"/>
            </a:pPr>
            <a:endParaRPr lang="nl-BE" dirty="0" smtClean="0"/>
          </a:p>
          <a:p>
            <a:pPr marL="457200" indent="-457200">
              <a:buFont typeface="Arial" pitchFamily="34" charset="0"/>
              <a:buChar char="•"/>
            </a:pPr>
            <a:r>
              <a:rPr lang="nl-BE" dirty="0" smtClean="0"/>
              <a:t>The different flavors of FAST</a:t>
            </a:r>
          </a:p>
          <a:p>
            <a:pPr marL="457200" indent="-457200">
              <a:buFont typeface="Arial" pitchFamily="34" charset="0"/>
              <a:buChar char="•"/>
            </a:pPr>
            <a:endParaRPr lang="nl-BE" dirty="0" smtClean="0"/>
          </a:p>
          <a:p>
            <a:pPr marL="457200" indent="-457200">
              <a:buFont typeface="Arial" pitchFamily="34" charset="0"/>
              <a:buChar char="•"/>
            </a:pPr>
            <a:r>
              <a:rPr lang="nl-BE" dirty="0" smtClean="0">
                <a:solidFill>
                  <a:srgbClr val="FFC000"/>
                </a:solidFill>
              </a:rPr>
              <a:t>Demonstration of some live sites</a:t>
            </a:r>
          </a:p>
          <a:p>
            <a:pPr marL="457200" indent="-457200">
              <a:buFont typeface="Arial" pitchFamily="34" charset="0"/>
              <a:buChar char="•"/>
            </a:pPr>
            <a:endParaRPr lang="nl-BE" dirty="0"/>
          </a:p>
          <a:p>
            <a:pPr marL="457200" indent="-457200">
              <a:buFont typeface="Arial" pitchFamily="34" charset="0"/>
              <a:buChar char="•"/>
            </a:pPr>
            <a:r>
              <a:rPr lang="nl-BE" dirty="0" smtClean="0"/>
              <a:t>Testimonial of JobAt solution based on FAST</a:t>
            </a:r>
          </a:p>
          <a:p>
            <a:endParaRPr lang="nl-BE" dirty="0" smtClean="0"/>
          </a:p>
          <a:p>
            <a:pPr marL="457200" indent="-457200">
              <a:buFont typeface="Arial" pitchFamily="34" charset="0"/>
              <a:buChar char="•"/>
            </a:pPr>
            <a:r>
              <a:rPr lang="nl-BE" dirty="0" smtClean="0"/>
              <a:t>Conclusion and Q&amp;A</a:t>
            </a:r>
            <a:endParaRPr lang="nl-BE" dirty="0"/>
          </a:p>
        </p:txBody>
      </p:sp>
    </p:spTree>
    <p:extLst>
      <p:ext uri="{BB962C8B-B14F-4D97-AF65-F5344CB8AC3E}">
        <p14:creationId xmlns:p14="http://schemas.microsoft.com/office/powerpoint/2010/main" xmlns="" val="1452222164"/>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81394" cy="664797"/>
          </a:xfrm>
        </p:spPr>
        <p:txBody>
          <a:bodyPr/>
          <a:lstStyle/>
          <a:p>
            <a:r>
              <a:rPr lang="nl-BE" dirty="0" smtClean="0"/>
              <a:t>Agenda</a:t>
            </a:r>
            <a:endParaRPr lang="nl-BE" dirty="0"/>
          </a:p>
        </p:txBody>
      </p:sp>
      <p:sp>
        <p:nvSpPr>
          <p:cNvPr id="3" name="Subtitle 2"/>
          <p:cNvSpPr>
            <a:spLocks noGrp="1"/>
          </p:cNvSpPr>
          <p:nvPr>
            <p:ph type="subTitle" idx="1"/>
          </p:nvPr>
        </p:nvSpPr>
        <p:spPr>
          <a:xfrm>
            <a:off x="727606" y="1676401"/>
            <a:ext cx="7770811" cy="3286786"/>
          </a:xfrm>
        </p:spPr>
        <p:txBody>
          <a:bodyPr>
            <a:normAutofit fontScale="92500" lnSpcReduction="20000"/>
          </a:bodyPr>
          <a:lstStyle/>
          <a:p>
            <a:pPr marL="457200" indent="-457200">
              <a:buFont typeface="Arial" pitchFamily="34" charset="0"/>
              <a:buChar char="•"/>
            </a:pPr>
            <a:r>
              <a:rPr lang="nl-BE" dirty="0" smtClean="0"/>
              <a:t>Introduction to Microsoft Search </a:t>
            </a:r>
          </a:p>
          <a:p>
            <a:pPr marL="457200" indent="-457200">
              <a:buFont typeface="Arial" pitchFamily="34" charset="0"/>
              <a:buChar char="•"/>
            </a:pPr>
            <a:endParaRPr lang="nl-BE" dirty="0" smtClean="0"/>
          </a:p>
          <a:p>
            <a:pPr marL="457200" indent="-457200">
              <a:buFont typeface="Arial" pitchFamily="34" charset="0"/>
              <a:buChar char="•"/>
            </a:pPr>
            <a:r>
              <a:rPr lang="nl-BE" dirty="0" smtClean="0"/>
              <a:t>The different flavors of FAST</a:t>
            </a:r>
          </a:p>
          <a:p>
            <a:pPr marL="457200" indent="-457200">
              <a:buFont typeface="Arial" pitchFamily="34" charset="0"/>
              <a:buChar char="•"/>
            </a:pPr>
            <a:endParaRPr lang="nl-BE" dirty="0" smtClean="0"/>
          </a:p>
          <a:p>
            <a:pPr marL="457200" indent="-457200">
              <a:buFont typeface="Arial" pitchFamily="34" charset="0"/>
              <a:buChar char="•"/>
            </a:pPr>
            <a:r>
              <a:rPr lang="nl-BE" dirty="0" smtClean="0"/>
              <a:t>Demonstration of some live sites</a:t>
            </a:r>
          </a:p>
          <a:p>
            <a:pPr marL="457200" indent="-457200">
              <a:buFont typeface="Arial" pitchFamily="34" charset="0"/>
              <a:buChar char="•"/>
            </a:pPr>
            <a:endParaRPr lang="nl-BE" dirty="0"/>
          </a:p>
          <a:p>
            <a:pPr marL="457200" indent="-457200">
              <a:buFont typeface="Arial" pitchFamily="34" charset="0"/>
              <a:buChar char="•"/>
            </a:pPr>
            <a:r>
              <a:rPr lang="nl-BE" dirty="0" smtClean="0">
                <a:solidFill>
                  <a:srgbClr val="FFC000"/>
                </a:solidFill>
              </a:rPr>
              <a:t>Testimonial of JobAt solution based on FAST</a:t>
            </a:r>
          </a:p>
          <a:p>
            <a:endParaRPr lang="nl-BE" dirty="0" smtClean="0"/>
          </a:p>
          <a:p>
            <a:pPr marL="457200" indent="-457200">
              <a:buFont typeface="Arial" pitchFamily="34" charset="0"/>
              <a:buChar char="•"/>
            </a:pPr>
            <a:r>
              <a:rPr lang="nl-BE" dirty="0" smtClean="0"/>
              <a:t>Conclusion and Q&amp;A</a:t>
            </a:r>
            <a:endParaRPr lang="nl-BE" dirty="0"/>
          </a:p>
        </p:txBody>
      </p:sp>
    </p:spTree>
    <p:extLst>
      <p:ext uri="{BB962C8B-B14F-4D97-AF65-F5344CB8AC3E}">
        <p14:creationId xmlns:p14="http://schemas.microsoft.com/office/powerpoint/2010/main" xmlns="" val="1452222164"/>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81394" cy="664797"/>
          </a:xfrm>
        </p:spPr>
        <p:txBody>
          <a:bodyPr/>
          <a:lstStyle/>
          <a:p>
            <a:r>
              <a:rPr lang="nl-BE" dirty="0" smtClean="0"/>
              <a:t>Agenda</a:t>
            </a:r>
            <a:endParaRPr lang="nl-BE" dirty="0"/>
          </a:p>
        </p:txBody>
      </p:sp>
      <p:sp>
        <p:nvSpPr>
          <p:cNvPr id="3" name="Subtitle 2"/>
          <p:cNvSpPr>
            <a:spLocks noGrp="1"/>
          </p:cNvSpPr>
          <p:nvPr>
            <p:ph type="subTitle" idx="1"/>
          </p:nvPr>
        </p:nvSpPr>
        <p:spPr>
          <a:xfrm>
            <a:off x="727606" y="1676401"/>
            <a:ext cx="7770811" cy="3286786"/>
          </a:xfrm>
        </p:spPr>
        <p:txBody>
          <a:bodyPr>
            <a:normAutofit fontScale="92500" lnSpcReduction="20000"/>
          </a:bodyPr>
          <a:lstStyle/>
          <a:p>
            <a:pPr marL="457200" indent="-457200">
              <a:buFont typeface="Arial" pitchFamily="34" charset="0"/>
              <a:buChar char="•"/>
            </a:pPr>
            <a:r>
              <a:rPr lang="nl-BE" dirty="0" smtClean="0"/>
              <a:t>Introduction to Microsoft Search </a:t>
            </a:r>
          </a:p>
          <a:p>
            <a:pPr marL="457200" indent="-457200">
              <a:buFont typeface="Arial" pitchFamily="34" charset="0"/>
              <a:buChar char="•"/>
            </a:pPr>
            <a:endParaRPr lang="nl-BE" dirty="0" smtClean="0"/>
          </a:p>
          <a:p>
            <a:pPr marL="457200" indent="-457200">
              <a:buFont typeface="Arial" pitchFamily="34" charset="0"/>
              <a:buChar char="•"/>
            </a:pPr>
            <a:r>
              <a:rPr lang="nl-BE" dirty="0" smtClean="0"/>
              <a:t>The different flavors of FAST</a:t>
            </a:r>
          </a:p>
          <a:p>
            <a:pPr marL="457200" indent="-457200">
              <a:buFont typeface="Arial" pitchFamily="34" charset="0"/>
              <a:buChar char="•"/>
            </a:pPr>
            <a:endParaRPr lang="nl-BE" dirty="0" smtClean="0"/>
          </a:p>
          <a:p>
            <a:pPr marL="457200" indent="-457200">
              <a:buFont typeface="Arial" pitchFamily="34" charset="0"/>
              <a:buChar char="•"/>
            </a:pPr>
            <a:r>
              <a:rPr lang="nl-BE" dirty="0" smtClean="0"/>
              <a:t>Demonstration of some live sites</a:t>
            </a:r>
          </a:p>
          <a:p>
            <a:pPr marL="457200" indent="-457200">
              <a:buFont typeface="Arial" pitchFamily="34" charset="0"/>
              <a:buChar char="•"/>
            </a:pPr>
            <a:endParaRPr lang="nl-BE" dirty="0"/>
          </a:p>
          <a:p>
            <a:pPr marL="457200" indent="-457200">
              <a:buFont typeface="Arial" pitchFamily="34" charset="0"/>
              <a:buChar char="•"/>
            </a:pPr>
            <a:r>
              <a:rPr lang="nl-BE" dirty="0" smtClean="0"/>
              <a:t>Testimonial of JobAt solution based on FAST</a:t>
            </a:r>
          </a:p>
          <a:p>
            <a:endParaRPr lang="nl-BE" dirty="0" smtClean="0"/>
          </a:p>
          <a:p>
            <a:pPr marL="457200" indent="-457200">
              <a:buFont typeface="Arial" pitchFamily="34" charset="0"/>
              <a:buChar char="•"/>
            </a:pPr>
            <a:r>
              <a:rPr lang="nl-BE" dirty="0" smtClean="0">
                <a:solidFill>
                  <a:srgbClr val="FFC000"/>
                </a:solidFill>
              </a:rPr>
              <a:t>Conclusion and Q&amp;A</a:t>
            </a:r>
            <a:endParaRPr lang="nl-BE" dirty="0">
              <a:solidFill>
                <a:srgbClr val="FFC000"/>
              </a:solidFill>
            </a:endParaRPr>
          </a:p>
        </p:txBody>
      </p:sp>
    </p:spTree>
    <p:extLst>
      <p:ext uri="{BB962C8B-B14F-4D97-AF65-F5344CB8AC3E}">
        <p14:creationId xmlns:p14="http://schemas.microsoft.com/office/powerpoint/2010/main" xmlns="" val="1452222164"/>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Server3\restrict\InternalBin\Resource DVD 35\DVD_ART35\Artwork_Imagery\Shapes\fans - gradients\binary fan.png"/>
          <p:cNvPicPr>
            <a:picLocks noChangeAspect="1" noChangeArrowheads="1"/>
          </p:cNvPicPr>
          <p:nvPr/>
        </p:nvPicPr>
        <p:blipFill>
          <a:blip r:embed="rId3" cstate="email"/>
          <a:srcRect/>
          <a:stretch>
            <a:fillRect/>
          </a:stretch>
        </p:blipFill>
        <p:spPr bwMode="auto">
          <a:xfrm>
            <a:off x="350264" y="2578913"/>
            <a:ext cx="7910072" cy="2907487"/>
          </a:xfrm>
          <a:prstGeom prst="rect">
            <a:avLst/>
          </a:prstGeom>
          <a:noFill/>
        </p:spPr>
      </p:pic>
      <p:sp>
        <p:nvSpPr>
          <p:cNvPr id="10" name="Rectangle 9"/>
          <p:cNvSpPr/>
          <p:nvPr/>
        </p:nvSpPr>
        <p:spPr>
          <a:xfrm>
            <a:off x="5638800" y="5351383"/>
            <a:ext cx="3352800" cy="1354217"/>
          </a:xfrm>
          <a:prstGeom prst="rect">
            <a:avLst/>
          </a:prstGeom>
        </p:spPr>
        <p:txBody>
          <a:bodyPr wrap="square">
            <a:spAutoFit/>
          </a:bodyPr>
          <a:lstStyle/>
          <a:p>
            <a:pPr algn="ctr"/>
            <a:r>
              <a:rPr lang="en-US" sz="2800" dirty="0" smtClean="0">
                <a:solidFill>
                  <a:schemeClr val="tx1"/>
                </a:solidFill>
                <a:effectLst>
                  <a:outerShdw blurRad="38100" dist="38100" dir="2700000" algn="tl">
                    <a:srgbClr val="000000">
                      <a:alpha val="43137"/>
                    </a:srgbClr>
                  </a:outerShdw>
                </a:effectLst>
              </a:rPr>
              <a:t>Contextual</a:t>
            </a:r>
            <a:br>
              <a:rPr lang="en-US" sz="2800" dirty="0" smtClean="0">
                <a:solidFill>
                  <a:schemeClr val="tx1"/>
                </a:solidFill>
                <a:effectLst>
                  <a:outerShdw blurRad="38100" dist="38100" dir="2700000" algn="tl">
                    <a:srgbClr val="000000">
                      <a:alpha val="43137"/>
                    </a:srgbClr>
                  </a:outerShdw>
                </a:effectLst>
              </a:rPr>
            </a:br>
            <a:r>
              <a:rPr lang="en-US" dirty="0" smtClean="0">
                <a:solidFill>
                  <a:schemeClr val="tx1"/>
                </a:solidFill>
                <a:effectLst>
                  <a:outerShdw blurRad="38100" dist="38100" dir="2700000" algn="tl">
                    <a:srgbClr val="000000">
                      <a:alpha val="43137"/>
                    </a:srgbClr>
                  </a:outerShdw>
                </a:effectLst>
                <a:latin typeface="+mj-lt"/>
              </a:rPr>
              <a:t>Tailored to your </a:t>
            </a:r>
            <a:br>
              <a:rPr lang="en-US" dirty="0" smtClean="0">
                <a:solidFill>
                  <a:schemeClr val="tx1"/>
                </a:solidFill>
                <a:effectLst>
                  <a:outerShdw blurRad="38100" dist="38100" dir="2700000" algn="tl">
                    <a:srgbClr val="000000">
                      <a:alpha val="43137"/>
                    </a:srgbClr>
                  </a:outerShdw>
                </a:effectLst>
                <a:latin typeface="+mj-lt"/>
              </a:rPr>
            </a:br>
            <a:r>
              <a:rPr lang="en-US" dirty="0" smtClean="0">
                <a:solidFill>
                  <a:schemeClr val="tx1"/>
                </a:solidFill>
                <a:effectLst>
                  <a:outerShdw blurRad="38100" dist="38100" dir="2700000" algn="tl">
                    <a:srgbClr val="000000">
                      <a:alpha val="43137"/>
                    </a:srgbClr>
                  </a:outerShdw>
                </a:effectLst>
                <a:latin typeface="+mj-lt"/>
              </a:rPr>
              <a:t>role, task, and perspective, making you more productive </a:t>
            </a:r>
            <a:endParaRPr lang="en-US" sz="1600" dirty="0" smtClean="0">
              <a:solidFill>
                <a:schemeClr val="tx1"/>
              </a:solidFill>
              <a:effectLst>
                <a:outerShdw blurRad="38100" dist="38100" dir="2700000" algn="tl">
                  <a:srgbClr val="000000">
                    <a:alpha val="43137"/>
                  </a:srgbClr>
                </a:outerShdw>
              </a:effectLst>
              <a:latin typeface="+mj-lt"/>
            </a:endParaRPr>
          </a:p>
        </p:txBody>
      </p:sp>
      <p:sp>
        <p:nvSpPr>
          <p:cNvPr id="11" name="Rectangle 10"/>
          <p:cNvSpPr/>
          <p:nvPr/>
        </p:nvSpPr>
        <p:spPr>
          <a:xfrm>
            <a:off x="3048000" y="4132183"/>
            <a:ext cx="3048000" cy="1354217"/>
          </a:xfrm>
          <a:prstGeom prst="rect">
            <a:avLst/>
          </a:prstGeom>
        </p:spPr>
        <p:txBody>
          <a:bodyPr wrap="square">
            <a:spAutoFit/>
          </a:bodyPr>
          <a:lstStyle/>
          <a:p>
            <a:pPr algn="ctr"/>
            <a:r>
              <a:rPr lang="en-US" sz="2800" dirty="0" smtClean="0">
                <a:solidFill>
                  <a:schemeClr val="tx1"/>
                </a:solidFill>
                <a:effectLst>
                  <a:outerShdw blurRad="38100" dist="38100" dir="2700000" algn="tl">
                    <a:srgbClr val="000000">
                      <a:alpha val="43137"/>
                    </a:srgbClr>
                  </a:outerShdw>
                </a:effectLst>
              </a:rPr>
              <a:t>Conversational</a:t>
            </a:r>
          </a:p>
          <a:p>
            <a:pPr algn="ctr"/>
            <a:r>
              <a:rPr lang="en-US" dirty="0" smtClean="0">
                <a:solidFill>
                  <a:schemeClr val="tx1"/>
                </a:solidFill>
                <a:effectLst>
                  <a:outerShdw blurRad="38100" dist="38100" dir="2700000" algn="tl">
                    <a:srgbClr val="000000">
                      <a:alpha val="43137"/>
                    </a:srgbClr>
                  </a:outerShdw>
                </a:effectLst>
                <a:latin typeface="+mj-lt"/>
              </a:rPr>
              <a:t>Change how you </a:t>
            </a:r>
            <a:br>
              <a:rPr lang="en-US" dirty="0" smtClean="0">
                <a:solidFill>
                  <a:schemeClr val="tx1"/>
                </a:solidFill>
                <a:effectLst>
                  <a:outerShdw blurRad="38100" dist="38100" dir="2700000" algn="tl">
                    <a:srgbClr val="000000">
                      <a:alpha val="43137"/>
                    </a:srgbClr>
                  </a:outerShdw>
                </a:effectLst>
                <a:latin typeface="+mj-lt"/>
              </a:rPr>
            </a:br>
            <a:r>
              <a:rPr lang="en-US" dirty="0" smtClean="0">
                <a:solidFill>
                  <a:schemeClr val="tx1"/>
                </a:solidFill>
                <a:effectLst>
                  <a:outerShdw blurRad="38100" dist="38100" dir="2700000" algn="tl">
                    <a:srgbClr val="000000">
                      <a:alpha val="43137"/>
                    </a:srgbClr>
                  </a:outerShdw>
                </a:effectLst>
                <a:latin typeface="+mj-lt"/>
              </a:rPr>
              <a:t>interact with information, giving you better answers</a:t>
            </a:r>
            <a:endParaRPr lang="en-US" sz="1600" dirty="0" smtClean="0">
              <a:solidFill>
                <a:schemeClr val="tx1"/>
              </a:solidFill>
              <a:effectLst>
                <a:outerShdw blurRad="38100" dist="38100" dir="2700000" algn="tl">
                  <a:srgbClr val="000000">
                    <a:alpha val="43137"/>
                  </a:srgbClr>
                </a:outerShdw>
              </a:effectLst>
              <a:latin typeface="+mj-lt"/>
            </a:endParaRPr>
          </a:p>
        </p:txBody>
      </p:sp>
      <p:sp>
        <p:nvSpPr>
          <p:cNvPr id="12" name="Rectangle 11"/>
          <p:cNvSpPr/>
          <p:nvPr/>
        </p:nvSpPr>
        <p:spPr>
          <a:xfrm>
            <a:off x="190500" y="5351383"/>
            <a:ext cx="3162300" cy="1077218"/>
          </a:xfrm>
          <a:prstGeom prst="rect">
            <a:avLst/>
          </a:prstGeom>
        </p:spPr>
        <p:txBody>
          <a:bodyPr wrap="square">
            <a:spAutoFit/>
          </a:bodyPr>
          <a:lstStyle/>
          <a:p>
            <a:pPr algn="ctr"/>
            <a:r>
              <a:rPr lang="en-US" sz="2800" dirty="0" smtClean="0">
                <a:solidFill>
                  <a:schemeClr val="tx1"/>
                </a:solidFill>
                <a:effectLst>
                  <a:outerShdw blurRad="38100" dist="38100" dir="2700000" algn="tl">
                    <a:srgbClr val="000000">
                      <a:alpha val="43137"/>
                    </a:srgbClr>
                  </a:outerShdw>
                </a:effectLst>
              </a:rPr>
              <a:t>Visual</a:t>
            </a:r>
          </a:p>
          <a:p>
            <a:pPr algn="ctr"/>
            <a:r>
              <a:rPr lang="en-US" dirty="0" smtClean="0">
                <a:solidFill>
                  <a:schemeClr val="tx1"/>
                </a:solidFill>
                <a:effectLst>
                  <a:outerShdw blurRad="38100" dist="38100" dir="2700000" algn="tl">
                    <a:srgbClr val="000000">
                      <a:alpha val="43137"/>
                    </a:srgbClr>
                  </a:outerShdw>
                </a:effectLst>
                <a:latin typeface="+mj-lt"/>
              </a:rPr>
              <a:t>Help you identify patterns and discover new insights</a:t>
            </a:r>
            <a:endParaRPr lang="en-US" sz="1600" dirty="0" smtClean="0">
              <a:solidFill>
                <a:schemeClr val="tx1"/>
              </a:solidFill>
              <a:effectLst>
                <a:outerShdw blurRad="38100" dist="38100" dir="2700000" algn="tl">
                  <a:srgbClr val="000000">
                    <a:alpha val="43137"/>
                  </a:srgbClr>
                </a:outerShdw>
              </a:effectLst>
              <a:latin typeface="+mj-lt"/>
            </a:endParaRPr>
          </a:p>
        </p:txBody>
      </p:sp>
      <p:sp>
        <p:nvSpPr>
          <p:cNvPr id="17" name="Rectangle 16"/>
          <p:cNvSpPr/>
          <p:nvPr/>
        </p:nvSpPr>
        <p:spPr>
          <a:xfrm>
            <a:off x="304800" y="228600"/>
            <a:ext cx="8534400" cy="1200329"/>
          </a:xfrm>
          <a:prstGeom prst="rect">
            <a:avLst/>
          </a:prstGeom>
        </p:spPr>
        <p:txBody>
          <a:bodyPr wrap="square">
            <a:spAutoFit/>
          </a:bodyPr>
          <a:lstStyle/>
          <a:p>
            <a:pPr algn="ctr"/>
            <a:r>
              <a:rPr lang="en-US" sz="3600" spc="-110" dirty="0" smtClean="0">
                <a:solidFill>
                  <a:schemeClr val="tx1"/>
                </a:solidFill>
                <a:latin typeface="+mj-lt"/>
              </a:rPr>
              <a:t>Turn information into business outcomes through engaging experiences.</a:t>
            </a:r>
            <a:endParaRPr lang="en-US" sz="3600" spc="-110" dirty="0">
              <a:solidFill>
                <a:schemeClr val="tx1"/>
              </a:solidFill>
              <a:latin typeface="+mj-lt"/>
            </a:endParaRPr>
          </a:p>
        </p:txBody>
      </p:sp>
      <p:grpSp>
        <p:nvGrpSpPr>
          <p:cNvPr id="2" name="Group 19"/>
          <p:cNvGrpSpPr/>
          <p:nvPr/>
        </p:nvGrpSpPr>
        <p:grpSpPr>
          <a:xfrm>
            <a:off x="6997700" y="3232251"/>
            <a:ext cx="1659297" cy="1878505"/>
            <a:chOff x="7023100" y="3038268"/>
            <a:chExt cx="1659297" cy="1878505"/>
          </a:xfrm>
        </p:grpSpPr>
        <p:sp>
          <p:nvSpPr>
            <p:cNvPr id="29" name="Freeform 7"/>
            <p:cNvSpPr>
              <a:spLocks/>
            </p:cNvSpPr>
            <p:nvPr/>
          </p:nvSpPr>
          <p:spPr bwMode="auto">
            <a:xfrm>
              <a:off x="7671839" y="3038268"/>
              <a:ext cx="976862" cy="1736006"/>
            </a:xfrm>
            <a:custGeom>
              <a:avLst/>
              <a:gdLst/>
              <a:ahLst/>
              <a:cxnLst>
                <a:cxn ang="0">
                  <a:pos x="635" y="44"/>
                </a:cxn>
                <a:cxn ang="0">
                  <a:pos x="618" y="21"/>
                </a:cxn>
                <a:cxn ang="0">
                  <a:pos x="587" y="4"/>
                </a:cxn>
                <a:cxn ang="0">
                  <a:pos x="566" y="2"/>
                </a:cxn>
                <a:cxn ang="0">
                  <a:pos x="542" y="6"/>
                </a:cxn>
                <a:cxn ang="0">
                  <a:pos x="522" y="18"/>
                </a:cxn>
                <a:cxn ang="0">
                  <a:pos x="506" y="37"/>
                </a:cxn>
                <a:cxn ang="0">
                  <a:pos x="498" y="60"/>
                </a:cxn>
                <a:cxn ang="0">
                  <a:pos x="497" y="93"/>
                </a:cxn>
                <a:cxn ang="0">
                  <a:pos x="503" y="121"/>
                </a:cxn>
                <a:cxn ang="0">
                  <a:pos x="535" y="216"/>
                </a:cxn>
                <a:cxn ang="0">
                  <a:pos x="367" y="449"/>
                </a:cxn>
                <a:cxn ang="0">
                  <a:pos x="340" y="336"/>
                </a:cxn>
                <a:cxn ang="0">
                  <a:pos x="310" y="312"/>
                </a:cxn>
                <a:cxn ang="0">
                  <a:pos x="270" y="176"/>
                </a:cxn>
                <a:cxn ang="0">
                  <a:pos x="191" y="40"/>
                </a:cxn>
                <a:cxn ang="0">
                  <a:pos x="87" y="201"/>
                </a:cxn>
                <a:cxn ang="0">
                  <a:pos x="23" y="304"/>
                </a:cxn>
                <a:cxn ang="0">
                  <a:pos x="12" y="511"/>
                </a:cxn>
                <a:cxn ang="0">
                  <a:pos x="7" y="771"/>
                </a:cxn>
                <a:cxn ang="0">
                  <a:pos x="24" y="1040"/>
                </a:cxn>
                <a:cxn ang="0">
                  <a:pos x="87" y="1288"/>
                </a:cxn>
                <a:cxn ang="0">
                  <a:pos x="113" y="1536"/>
                </a:cxn>
                <a:cxn ang="0">
                  <a:pos x="170" y="1456"/>
                </a:cxn>
                <a:cxn ang="0">
                  <a:pos x="168" y="1164"/>
                </a:cxn>
                <a:cxn ang="0">
                  <a:pos x="213" y="1294"/>
                </a:cxn>
                <a:cxn ang="0">
                  <a:pos x="194" y="1452"/>
                </a:cxn>
                <a:cxn ang="0">
                  <a:pos x="233" y="1479"/>
                </a:cxn>
                <a:cxn ang="0">
                  <a:pos x="340" y="1519"/>
                </a:cxn>
                <a:cxn ang="0">
                  <a:pos x="270" y="1385"/>
                </a:cxn>
                <a:cxn ang="0">
                  <a:pos x="323" y="1109"/>
                </a:cxn>
                <a:cxn ang="0">
                  <a:pos x="356" y="806"/>
                </a:cxn>
                <a:cxn ang="0">
                  <a:pos x="320" y="590"/>
                </a:cxn>
                <a:cxn ang="0">
                  <a:pos x="355" y="622"/>
                </a:cxn>
                <a:cxn ang="0">
                  <a:pos x="395" y="702"/>
                </a:cxn>
                <a:cxn ang="0">
                  <a:pos x="421" y="815"/>
                </a:cxn>
                <a:cxn ang="0">
                  <a:pos x="429" y="1393"/>
                </a:cxn>
                <a:cxn ang="0">
                  <a:pos x="401" y="1453"/>
                </a:cxn>
                <a:cxn ang="0">
                  <a:pos x="451" y="1493"/>
                </a:cxn>
                <a:cxn ang="0">
                  <a:pos x="548" y="1454"/>
                </a:cxn>
                <a:cxn ang="0">
                  <a:pos x="537" y="1361"/>
                </a:cxn>
                <a:cxn ang="0">
                  <a:pos x="571" y="1022"/>
                </a:cxn>
                <a:cxn ang="0">
                  <a:pos x="626" y="942"/>
                </a:cxn>
                <a:cxn ang="0">
                  <a:pos x="676" y="1138"/>
                </a:cxn>
                <a:cxn ang="0">
                  <a:pos x="687" y="1399"/>
                </a:cxn>
                <a:cxn ang="0">
                  <a:pos x="703" y="1466"/>
                </a:cxn>
                <a:cxn ang="0">
                  <a:pos x="817" y="1476"/>
                </a:cxn>
                <a:cxn ang="0">
                  <a:pos x="767" y="1416"/>
                </a:cxn>
                <a:cxn ang="0">
                  <a:pos x="795" y="1385"/>
                </a:cxn>
                <a:cxn ang="0">
                  <a:pos x="779" y="853"/>
                </a:cxn>
                <a:cxn ang="0">
                  <a:pos x="805" y="713"/>
                </a:cxn>
                <a:cxn ang="0">
                  <a:pos x="842" y="677"/>
                </a:cxn>
                <a:cxn ang="0">
                  <a:pos x="851" y="572"/>
                </a:cxn>
                <a:cxn ang="0">
                  <a:pos x="794" y="314"/>
                </a:cxn>
                <a:cxn ang="0">
                  <a:pos x="652" y="215"/>
                </a:cxn>
                <a:cxn ang="0">
                  <a:pos x="655" y="111"/>
                </a:cxn>
              </a:cxnLst>
              <a:rect l="0" t="0" r="r" b="b"/>
              <a:pathLst>
                <a:path w="866" h="1539">
                  <a:moveTo>
                    <a:pt x="648" y="89"/>
                  </a:moveTo>
                  <a:cubicBezTo>
                    <a:pt x="642" y="89"/>
                    <a:pt x="642" y="93"/>
                    <a:pt x="641" y="83"/>
                  </a:cubicBezTo>
                  <a:cubicBezTo>
                    <a:pt x="641" y="73"/>
                    <a:pt x="637" y="58"/>
                    <a:pt x="637" y="56"/>
                  </a:cubicBezTo>
                  <a:cubicBezTo>
                    <a:pt x="636" y="54"/>
                    <a:pt x="637" y="53"/>
                    <a:pt x="635" y="51"/>
                  </a:cubicBezTo>
                  <a:cubicBezTo>
                    <a:pt x="633" y="49"/>
                    <a:pt x="638" y="47"/>
                    <a:pt x="635" y="44"/>
                  </a:cubicBezTo>
                  <a:cubicBezTo>
                    <a:pt x="632" y="42"/>
                    <a:pt x="634" y="40"/>
                    <a:pt x="632" y="38"/>
                  </a:cubicBezTo>
                  <a:cubicBezTo>
                    <a:pt x="630" y="37"/>
                    <a:pt x="631" y="34"/>
                    <a:pt x="629" y="32"/>
                  </a:cubicBezTo>
                  <a:cubicBezTo>
                    <a:pt x="627" y="30"/>
                    <a:pt x="626" y="30"/>
                    <a:pt x="625" y="29"/>
                  </a:cubicBezTo>
                  <a:cubicBezTo>
                    <a:pt x="624" y="29"/>
                    <a:pt x="623" y="26"/>
                    <a:pt x="623" y="25"/>
                  </a:cubicBezTo>
                  <a:cubicBezTo>
                    <a:pt x="622" y="24"/>
                    <a:pt x="620" y="22"/>
                    <a:pt x="618" y="21"/>
                  </a:cubicBezTo>
                  <a:cubicBezTo>
                    <a:pt x="612" y="20"/>
                    <a:pt x="617" y="19"/>
                    <a:pt x="613" y="17"/>
                  </a:cubicBezTo>
                  <a:cubicBezTo>
                    <a:pt x="610" y="15"/>
                    <a:pt x="606" y="12"/>
                    <a:pt x="605" y="12"/>
                  </a:cubicBezTo>
                  <a:cubicBezTo>
                    <a:pt x="604" y="12"/>
                    <a:pt x="600" y="8"/>
                    <a:pt x="598" y="8"/>
                  </a:cubicBezTo>
                  <a:cubicBezTo>
                    <a:pt x="595" y="8"/>
                    <a:pt x="593" y="6"/>
                    <a:pt x="591" y="5"/>
                  </a:cubicBezTo>
                  <a:cubicBezTo>
                    <a:pt x="590" y="4"/>
                    <a:pt x="589" y="4"/>
                    <a:pt x="587" y="4"/>
                  </a:cubicBezTo>
                  <a:cubicBezTo>
                    <a:pt x="586" y="4"/>
                    <a:pt x="583" y="3"/>
                    <a:pt x="582" y="3"/>
                  </a:cubicBezTo>
                  <a:cubicBezTo>
                    <a:pt x="581" y="2"/>
                    <a:pt x="578" y="3"/>
                    <a:pt x="577" y="3"/>
                  </a:cubicBezTo>
                  <a:cubicBezTo>
                    <a:pt x="576" y="3"/>
                    <a:pt x="576" y="0"/>
                    <a:pt x="575" y="1"/>
                  </a:cubicBezTo>
                  <a:cubicBezTo>
                    <a:pt x="573" y="2"/>
                    <a:pt x="571" y="0"/>
                    <a:pt x="569" y="1"/>
                  </a:cubicBezTo>
                  <a:cubicBezTo>
                    <a:pt x="567" y="3"/>
                    <a:pt x="567" y="0"/>
                    <a:pt x="566" y="2"/>
                  </a:cubicBezTo>
                  <a:cubicBezTo>
                    <a:pt x="564" y="3"/>
                    <a:pt x="564" y="2"/>
                    <a:pt x="562" y="2"/>
                  </a:cubicBezTo>
                  <a:cubicBezTo>
                    <a:pt x="559" y="1"/>
                    <a:pt x="559" y="1"/>
                    <a:pt x="558" y="2"/>
                  </a:cubicBezTo>
                  <a:cubicBezTo>
                    <a:pt x="558" y="3"/>
                    <a:pt x="556" y="2"/>
                    <a:pt x="555" y="2"/>
                  </a:cubicBezTo>
                  <a:cubicBezTo>
                    <a:pt x="553" y="3"/>
                    <a:pt x="550" y="2"/>
                    <a:pt x="548" y="4"/>
                  </a:cubicBezTo>
                  <a:cubicBezTo>
                    <a:pt x="547" y="6"/>
                    <a:pt x="543" y="5"/>
                    <a:pt x="542" y="6"/>
                  </a:cubicBezTo>
                  <a:cubicBezTo>
                    <a:pt x="542" y="7"/>
                    <a:pt x="540" y="7"/>
                    <a:pt x="539" y="7"/>
                  </a:cubicBezTo>
                  <a:cubicBezTo>
                    <a:pt x="537" y="7"/>
                    <a:pt x="536" y="8"/>
                    <a:pt x="535" y="9"/>
                  </a:cubicBezTo>
                  <a:cubicBezTo>
                    <a:pt x="534" y="11"/>
                    <a:pt x="529" y="12"/>
                    <a:pt x="529" y="13"/>
                  </a:cubicBezTo>
                  <a:cubicBezTo>
                    <a:pt x="529" y="15"/>
                    <a:pt x="525" y="15"/>
                    <a:pt x="525" y="16"/>
                  </a:cubicBezTo>
                  <a:cubicBezTo>
                    <a:pt x="525" y="18"/>
                    <a:pt x="523" y="17"/>
                    <a:pt x="522" y="18"/>
                  </a:cubicBezTo>
                  <a:cubicBezTo>
                    <a:pt x="521" y="19"/>
                    <a:pt x="518" y="21"/>
                    <a:pt x="517" y="23"/>
                  </a:cubicBezTo>
                  <a:cubicBezTo>
                    <a:pt x="516" y="24"/>
                    <a:pt x="515" y="26"/>
                    <a:pt x="514" y="26"/>
                  </a:cubicBezTo>
                  <a:cubicBezTo>
                    <a:pt x="512" y="27"/>
                    <a:pt x="511" y="29"/>
                    <a:pt x="510" y="30"/>
                  </a:cubicBezTo>
                  <a:cubicBezTo>
                    <a:pt x="509" y="32"/>
                    <a:pt x="509" y="34"/>
                    <a:pt x="508" y="34"/>
                  </a:cubicBezTo>
                  <a:cubicBezTo>
                    <a:pt x="507" y="34"/>
                    <a:pt x="507" y="35"/>
                    <a:pt x="506" y="37"/>
                  </a:cubicBezTo>
                  <a:cubicBezTo>
                    <a:pt x="505" y="38"/>
                    <a:pt x="504" y="39"/>
                    <a:pt x="503" y="40"/>
                  </a:cubicBezTo>
                  <a:cubicBezTo>
                    <a:pt x="501" y="43"/>
                    <a:pt x="502" y="46"/>
                    <a:pt x="500" y="47"/>
                  </a:cubicBezTo>
                  <a:cubicBezTo>
                    <a:pt x="499" y="48"/>
                    <a:pt x="498" y="49"/>
                    <a:pt x="499" y="50"/>
                  </a:cubicBezTo>
                  <a:cubicBezTo>
                    <a:pt x="500" y="52"/>
                    <a:pt x="499" y="53"/>
                    <a:pt x="499" y="54"/>
                  </a:cubicBezTo>
                  <a:cubicBezTo>
                    <a:pt x="498" y="55"/>
                    <a:pt x="498" y="59"/>
                    <a:pt x="498" y="60"/>
                  </a:cubicBezTo>
                  <a:cubicBezTo>
                    <a:pt x="499" y="60"/>
                    <a:pt x="495" y="64"/>
                    <a:pt x="495" y="66"/>
                  </a:cubicBezTo>
                  <a:cubicBezTo>
                    <a:pt x="495" y="68"/>
                    <a:pt x="495" y="74"/>
                    <a:pt x="495" y="75"/>
                  </a:cubicBezTo>
                  <a:cubicBezTo>
                    <a:pt x="495" y="76"/>
                    <a:pt x="495" y="84"/>
                    <a:pt x="495" y="84"/>
                  </a:cubicBezTo>
                  <a:cubicBezTo>
                    <a:pt x="496" y="85"/>
                    <a:pt x="496" y="88"/>
                    <a:pt x="496" y="89"/>
                  </a:cubicBezTo>
                  <a:cubicBezTo>
                    <a:pt x="496" y="90"/>
                    <a:pt x="496" y="93"/>
                    <a:pt x="497" y="93"/>
                  </a:cubicBezTo>
                  <a:cubicBezTo>
                    <a:pt x="498" y="93"/>
                    <a:pt x="498" y="95"/>
                    <a:pt x="498" y="96"/>
                  </a:cubicBezTo>
                  <a:cubicBezTo>
                    <a:pt x="498" y="97"/>
                    <a:pt x="502" y="106"/>
                    <a:pt x="503" y="107"/>
                  </a:cubicBezTo>
                  <a:cubicBezTo>
                    <a:pt x="504" y="108"/>
                    <a:pt x="504" y="108"/>
                    <a:pt x="505" y="110"/>
                  </a:cubicBezTo>
                  <a:cubicBezTo>
                    <a:pt x="505" y="113"/>
                    <a:pt x="501" y="108"/>
                    <a:pt x="500" y="113"/>
                  </a:cubicBezTo>
                  <a:cubicBezTo>
                    <a:pt x="499" y="116"/>
                    <a:pt x="502" y="116"/>
                    <a:pt x="503" y="121"/>
                  </a:cubicBezTo>
                  <a:cubicBezTo>
                    <a:pt x="504" y="124"/>
                    <a:pt x="505" y="123"/>
                    <a:pt x="507" y="137"/>
                  </a:cubicBezTo>
                  <a:cubicBezTo>
                    <a:pt x="507" y="141"/>
                    <a:pt x="509" y="153"/>
                    <a:pt x="514" y="163"/>
                  </a:cubicBezTo>
                  <a:cubicBezTo>
                    <a:pt x="515" y="165"/>
                    <a:pt x="519" y="176"/>
                    <a:pt x="532" y="191"/>
                  </a:cubicBezTo>
                  <a:cubicBezTo>
                    <a:pt x="534" y="193"/>
                    <a:pt x="534" y="191"/>
                    <a:pt x="536" y="200"/>
                  </a:cubicBezTo>
                  <a:cubicBezTo>
                    <a:pt x="537" y="210"/>
                    <a:pt x="537" y="207"/>
                    <a:pt x="535" y="216"/>
                  </a:cubicBezTo>
                  <a:cubicBezTo>
                    <a:pt x="532" y="227"/>
                    <a:pt x="534" y="224"/>
                    <a:pt x="526" y="228"/>
                  </a:cubicBezTo>
                  <a:cubicBezTo>
                    <a:pt x="523" y="230"/>
                    <a:pt x="481" y="258"/>
                    <a:pt x="457" y="269"/>
                  </a:cubicBezTo>
                  <a:cubicBezTo>
                    <a:pt x="452" y="271"/>
                    <a:pt x="430" y="281"/>
                    <a:pt x="414" y="295"/>
                  </a:cubicBezTo>
                  <a:cubicBezTo>
                    <a:pt x="411" y="297"/>
                    <a:pt x="404" y="309"/>
                    <a:pt x="400" y="315"/>
                  </a:cubicBezTo>
                  <a:cubicBezTo>
                    <a:pt x="397" y="321"/>
                    <a:pt x="377" y="361"/>
                    <a:pt x="367" y="449"/>
                  </a:cubicBezTo>
                  <a:cubicBezTo>
                    <a:pt x="366" y="454"/>
                    <a:pt x="366" y="468"/>
                    <a:pt x="363" y="434"/>
                  </a:cubicBezTo>
                  <a:cubicBezTo>
                    <a:pt x="362" y="423"/>
                    <a:pt x="357" y="389"/>
                    <a:pt x="352" y="371"/>
                  </a:cubicBezTo>
                  <a:cubicBezTo>
                    <a:pt x="351" y="368"/>
                    <a:pt x="360" y="360"/>
                    <a:pt x="354" y="352"/>
                  </a:cubicBezTo>
                  <a:cubicBezTo>
                    <a:pt x="348" y="345"/>
                    <a:pt x="353" y="342"/>
                    <a:pt x="346" y="342"/>
                  </a:cubicBezTo>
                  <a:cubicBezTo>
                    <a:pt x="341" y="342"/>
                    <a:pt x="343" y="339"/>
                    <a:pt x="340" y="336"/>
                  </a:cubicBezTo>
                  <a:cubicBezTo>
                    <a:pt x="338" y="332"/>
                    <a:pt x="335" y="330"/>
                    <a:pt x="332" y="328"/>
                  </a:cubicBezTo>
                  <a:cubicBezTo>
                    <a:pt x="329" y="326"/>
                    <a:pt x="327" y="320"/>
                    <a:pt x="321" y="318"/>
                  </a:cubicBezTo>
                  <a:cubicBezTo>
                    <a:pt x="317" y="317"/>
                    <a:pt x="313" y="315"/>
                    <a:pt x="306" y="313"/>
                  </a:cubicBezTo>
                  <a:cubicBezTo>
                    <a:pt x="302" y="311"/>
                    <a:pt x="301" y="308"/>
                    <a:pt x="299" y="306"/>
                  </a:cubicBezTo>
                  <a:cubicBezTo>
                    <a:pt x="301" y="308"/>
                    <a:pt x="307" y="310"/>
                    <a:pt x="310" y="312"/>
                  </a:cubicBezTo>
                  <a:cubicBezTo>
                    <a:pt x="309" y="310"/>
                    <a:pt x="302" y="306"/>
                    <a:pt x="300" y="304"/>
                  </a:cubicBezTo>
                  <a:cubicBezTo>
                    <a:pt x="298" y="302"/>
                    <a:pt x="301" y="301"/>
                    <a:pt x="299" y="296"/>
                  </a:cubicBezTo>
                  <a:cubicBezTo>
                    <a:pt x="296" y="291"/>
                    <a:pt x="294" y="278"/>
                    <a:pt x="286" y="266"/>
                  </a:cubicBezTo>
                  <a:cubicBezTo>
                    <a:pt x="284" y="261"/>
                    <a:pt x="273" y="243"/>
                    <a:pt x="272" y="231"/>
                  </a:cubicBezTo>
                  <a:cubicBezTo>
                    <a:pt x="272" y="219"/>
                    <a:pt x="270" y="183"/>
                    <a:pt x="270" y="176"/>
                  </a:cubicBezTo>
                  <a:cubicBezTo>
                    <a:pt x="270" y="169"/>
                    <a:pt x="262" y="122"/>
                    <a:pt x="261" y="117"/>
                  </a:cubicBezTo>
                  <a:cubicBezTo>
                    <a:pt x="260" y="111"/>
                    <a:pt x="256" y="102"/>
                    <a:pt x="253" y="97"/>
                  </a:cubicBezTo>
                  <a:cubicBezTo>
                    <a:pt x="251" y="91"/>
                    <a:pt x="248" y="83"/>
                    <a:pt x="246" y="79"/>
                  </a:cubicBezTo>
                  <a:cubicBezTo>
                    <a:pt x="243" y="75"/>
                    <a:pt x="227" y="54"/>
                    <a:pt x="214" y="49"/>
                  </a:cubicBezTo>
                  <a:cubicBezTo>
                    <a:pt x="209" y="47"/>
                    <a:pt x="200" y="37"/>
                    <a:pt x="191" y="40"/>
                  </a:cubicBezTo>
                  <a:cubicBezTo>
                    <a:pt x="187" y="41"/>
                    <a:pt x="176" y="36"/>
                    <a:pt x="170" y="37"/>
                  </a:cubicBezTo>
                  <a:cubicBezTo>
                    <a:pt x="163" y="39"/>
                    <a:pt x="143" y="47"/>
                    <a:pt x="135" y="52"/>
                  </a:cubicBezTo>
                  <a:cubicBezTo>
                    <a:pt x="131" y="56"/>
                    <a:pt x="103" y="72"/>
                    <a:pt x="95" y="118"/>
                  </a:cubicBezTo>
                  <a:cubicBezTo>
                    <a:pt x="95" y="123"/>
                    <a:pt x="87" y="167"/>
                    <a:pt x="88" y="172"/>
                  </a:cubicBezTo>
                  <a:cubicBezTo>
                    <a:pt x="89" y="177"/>
                    <a:pt x="87" y="197"/>
                    <a:pt x="87" y="201"/>
                  </a:cubicBezTo>
                  <a:cubicBezTo>
                    <a:pt x="86" y="206"/>
                    <a:pt x="81" y="243"/>
                    <a:pt x="79" y="249"/>
                  </a:cubicBezTo>
                  <a:cubicBezTo>
                    <a:pt x="77" y="254"/>
                    <a:pt x="73" y="271"/>
                    <a:pt x="69" y="277"/>
                  </a:cubicBezTo>
                  <a:cubicBezTo>
                    <a:pt x="65" y="283"/>
                    <a:pt x="68" y="281"/>
                    <a:pt x="63" y="284"/>
                  </a:cubicBezTo>
                  <a:cubicBezTo>
                    <a:pt x="59" y="286"/>
                    <a:pt x="50" y="291"/>
                    <a:pt x="32" y="301"/>
                  </a:cubicBezTo>
                  <a:cubicBezTo>
                    <a:pt x="25" y="305"/>
                    <a:pt x="28" y="301"/>
                    <a:pt x="23" y="304"/>
                  </a:cubicBezTo>
                  <a:cubicBezTo>
                    <a:pt x="18" y="308"/>
                    <a:pt x="16" y="302"/>
                    <a:pt x="15" y="308"/>
                  </a:cubicBezTo>
                  <a:cubicBezTo>
                    <a:pt x="13" y="315"/>
                    <a:pt x="11" y="315"/>
                    <a:pt x="12" y="320"/>
                  </a:cubicBezTo>
                  <a:cubicBezTo>
                    <a:pt x="13" y="325"/>
                    <a:pt x="10" y="337"/>
                    <a:pt x="9" y="342"/>
                  </a:cubicBezTo>
                  <a:cubicBezTo>
                    <a:pt x="8" y="347"/>
                    <a:pt x="0" y="428"/>
                    <a:pt x="4" y="460"/>
                  </a:cubicBezTo>
                  <a:cubicBezTo>
                    <a:pt x="7" y="481"/>
                    <a:pt x="11" y="502"/>
                    <a:pt x="12" y="511"/>
                  </a:cubicBezTo>
                  <a:cubicBezTo>
                    <a:pt x="13" y="516"/>
                    <a:pt x="15" y="530"/>
                    <a:pt x="26" y="548"/>
                  </a:cubicBezTo>
                  <a:cubicBezTo>
                    <a:pt x="28" y="552"/>
                    <a:pt x="28" y="548"/>
                    <a:pt x="25" y="564"/>
                  </a:cubicBezTo>
                  <a:cubicBezTo>
                    <a:pt x="23" y="570"/>
                    <a:pt x="14" y="649"/>
                    <a:pt x="13" y="655"/>
                  </a:cubicBezTo>
                  <a:cubicBezTo>
                    <a:pt x="12" y="661"/>
                    <a:pt x="14" y="697"/>
                    <a:pt x="10" y="712"/>
                  </a:cubicBezTo>
                  <a:cubicBezTo>
                    <a:pt x="8" y="716"/>
                    <a:pt x="6" y="727"/>
                    <a:pt x="7" y="771"/>
                  </a:cubicBezTo>
                  <a:cubicBezTo>
                    <a:pt x="7" y="776"/>
                    <a:pt x="6" y="787"/>
                    <a:pt x="7" y="790"/>
                  </a:cubicBezTo>
                  <a:cubicBezTo>
                    <a:pt x="8" y="793"/>
                    <a:pt x="4" y="798"/>
                    <a:pt x="5" y="800"/>
                  </a:cubicBezTo>
                  <a:cubicBezTo>
                    <a:pt x="7" y="805"/>
                    <a:pt x="9" y="799"/>
                    <a:pt x="7" y="807"/>
                  </a:cubicBezTo>
                  <a:cubicBezTo>
                    <a:pt x="6" y="813"/>
                    <a:pt x="5" y="827"/>
                    <a:pt x="15" y="875"/>
                  </a:cubicBezTo>
                  <a:cubicBezTo>
                    <a:pt x="16" y="880"/>
                    <a:pt x="23" y="925"/>
                    <a:pt x="24" y="1040"/>
                  </a:cubicBezTo>
                  <a:cubicBezTo>
                    <a:pt x="24" y="1043"/>
                    <a:pt x="30" y="1132"/>
                    <a:pt x="29" y="1137"/>
                  </a:cubicBezTo>
                  <a:cubicBezTo>
                    <a:pt x="28" y="1143"/>
                    <a:pt x="27" y="1146"/>
                    <a:pt x="34" y="1148"/>
                  </a:cubicBezTo>
                  <a:cubicBezTo>
                    <a:pt x="41" y="1149"/>
                    <a:pt x="57" y="1154"/>
                    <a:pt x="62" y="1156"/>
                  </a:cubicBezTo>
                  <a:cubicBezTo>
                    <a:pt x="68" y="1158"/>
                    <a:pt x="68" y="1156"/>
                    <a:pt x="68" y="1160"/>
                  </a:cubicBezTo>
                  <a:cubicBezTo>
                    <a:pt x="67" y="1166"/>
                    <a:pt x="65" y="1220"/>
                    <a:pt x="87" y="1288"/>
                  </a:cubicBezTo>
                  <a:cubicBezTo>
                    <a:pt x="89" y="1293"/>
                    <a:pt x="108" y="1373"/>
                    <a:pt x="113" y="1385"/>
                  </a:cubicBezTo>
                  <a:cubicBezTo>
                    <a:pt x="120" y="1399"/>
                    <a:pt x="113" y="1403"/>
                    <a:pt x="118" y="1430"/>
                  </a:cubicBezTo>
                  <a:cubicBezTo>
                    <a:pt x="119" y="1433"/>
                    <a:pt x="117" y="1458"/>
                    <a:pt x="108" y="1479"/>
                  </a:cubicBezTo>
                  <a:cubicBezTo>
                    <a:pt x="107" y="1481"/>
                    <a:pt x="99" y="1498"/>
                    <a:pt x="99" y="1502"/>
                  </a:cubicBezTo>
                  <a:cubicBezTo>
                    <a:pt x="98" y="1505"/>
                    <a:pt x="94" y="1516"/>
                    <a:pt x="113" y="1536"/>
                  </a:cubicBezTo>
                  <a:cubicBezTo>
                    <a:pt x="116" y="1539"/>
                    <a:pt x="139" y="1538"/>
                    <a:pt x="144" y="1537"/>
                  </a:cubicBezTo>
                  <a:cubicBezTo>
                    <a:pt x="156" y="1536"/>
                    <a:pt x="172" y="1524"/>
                    <a:pt x="172" y="1519"/>
                  </a:cubicBezTo>
                  <a:cubicBezTo>
                    <a:pt x="172" y="1514"/>
                    <a:pt x="175" y="1510"/>
                    <a:pt x="174" y="1502"/>
                  </a:cubicBezTo>
                  <a:cubicBezTo>
                    <a:pt x="169" y="1465"/>
                    <a:pt x="168" y="1487"/>
                    <a:pt x="168" y="1474"/>
                  </a:cubicBezTo>
                  <a:cubicBezTo>
                    <a:pt x="168" y="1457"/>
                    <a:pt x="167" y="1459"/>
                    <a:pt x="170" y="1456"/>
                  </a:cubicBezTo>
                  <a:cubicBezTo>
                    <a:pt x="173" y="1452"/>
                    <a:pt x="182" y="1444"/>
                    <a:pt x="171" y="1426"/>
                  </a:cubicBezTo>
                  <a:cubicBezTo>
                    <a:pt x="168" y="1420"/>
                    <a:pt x="171" y="1410"/>
                    <a:pt x="167" y="1402"/>
                  </a:cubicBezTo>
                  <a:cubicBezTo>
                    <a:pt x="164" y="1397"/>
                    <a:pt x="164" y="1343"/>
                    <a:pt x="164" y="1335"/>
                  </a:cubicBezTo>
                  <a:cubicBezTo>
                    <a:pt x="165" y="1330"/>
                    <a:pt x="165" y="1309"/>
                    <a:pt x="174" y="1226"/>
                  </a:cubicBezTo>
                  <a:cubicBezTo>
                    <a:pt x="175" y="1220"/>
                    <a:pt x="174" y="1198"/>
                    <a:pt x="168" y="1164"/>
                  </a:cubicBezTo>
                  <a:cubicBezTo>
                    <a:pt x="167" y="1160"/>
                    <a:pt x="166" y="1161"/>
                    <a:pt x="175" y="1161"/>
                  </a:cubicBezTo>
                  <a:cubicBezTo>
                    <a:pt x="183" y="1161"/>
                    <a:pt x="201" y="1162"/>
                    <a:pt x="207" y="1162"/>
                  </a:cubicBezTo>
                  <a:cubicBezTo>
                    <a:pt x="216" y="1162"/>
                    <a:pt x="216" y="1161"/>
                    <a:pt x="214" y="1166"/>
                  </a:cubicBezTo>
                  <a:cubicBezTo>
                    <a:pt x="212" y="1170"/>
                    <a:pt x="204" y="1205"/>
                    <a:pt x="205" y="1244"/>
                  </a:cubicBezTo>
                  <a:cubicBezTo>
                    <a:pt x="205" y="1249"/>
                    <a:pt x="206" y="1266"/>
                    <a:pt x="213" y="1294"/>
                  </a:cubicBezTo>
                  <a:cubicBezTo>
                    <a:pt x="214" y="1299"/>
                    <a:pt x="216" y="1351"/>
                    <a:pt x="214" y="1372"/>
                  </a:cubicBezTo>
                  <a:cubicBezTo>
                    <a:pt x="214" y="1377"/>
                    <a:pt x="214" y="1400"/>
                    <a:pt x="199" y="1423"/>
                  </a:cubicBezTo>
                  <a:cubicBezTo>
                    <a:pt x="197" y="1426"/>
                    <a:pt x="194" y="1431"/>
                    <a:pt x="196" y="1441"/>
                  </a:cubicBezTo>
                  <a:cubicBezTo>
                    <a:pt x="196" y="1445"/>
                    <a:pt x="195" y="1444"/>
                    <a:pt x="194" y="1445"/>
                  </a:cubicBezTo>
                  <a:cubicBezTo>
                    <a:pt x="192" y="1447"/>
                    <a:pt x="193" y="1449"/>
                    <a:pt x="194" y="1452"/>
                  </a:cubicBezTo>
                  <a:cubicBezTo>
                    <a:pt x="195" y="1456"/>
                    <a:pt x="197" y="1459"/>
                    <a:pt x="199" y="1494"/>
                  </a:cubicBezTo>
                  <a:cubicBezTo>
                    <a:pt x="199" y="1498"/>
                    <a:pt x="198" y="1497"/>
                    <a:pt x="202" y="1498"/>
                  </a:cubicBezTo>
                  <a:cubicBezTo>
                    <a:pt x="206" y="1499"/>
                    <a:pt x="205" y="1500"/>
                    <a:pt x="218" y="1497"/>
                  </a:cubicBezTo>
                  <a:cubicBezTo>
                    <a:pt x="230" y="1494"/>
                    <a:pt x="227" y="1496"/>
                    <a:pt x="228" y="1486"/>
                  </a:cubicBezTo>
                  <a:cubicBezTo>
                    <a:pt x="228" y="1476"/>
                    <a:pt x="227" y="1476"/>
                    <a:pt x="233" y="1479"/>
                  </a:cubicBezTo>
                  <a:cubicBezTo>
                    <a:pt x="238" y="1483"/>
                    <a:pt x="243" y="1486"/>
                    <a:pt x="250" y="1508"/>
                  </a:cubicBezTo>
                  <a:cubicBezTo>
                    <a:pt x="252" y="1514"/>
                    <a:pt x="250" y="1512"/>
                    <a:pt x="252" y="1513"/>
                  </a:cubicBezTo>
                  <a:cubicBezTo>
                    <a:pt x="254" y="1515"/>
                    <a:pt x="251" y="1518"/>
                    <a:pt x="257" y="1520"/>
                  </a:cubicBezTo>
                  <a:cubicBezTo>
                    <a:pt x="263" y="1523"/>
                    <a:pt x="290" y="1531"/>
                    <a:pt x="319" y="1527"/>
                  </a:cubicBezTo>
                  <a:cubicBezTo>
                    <a:pt x="335" y="1525"/>
                    <a:pt x="338" y="1526"/>
                    <a:pt x="340" y="1519"/>
                  </a:cubicBezTo>
                  <a:cubicBezTo>
                    <a:pt x="340" y="1515"/>
                    <a:pt x="338" y="1513"/>
                    <a:pt x="335" y="1510"/>
                  </a:cubicBezTo>
                  <a:cubicBezTo>
                    <a:pt x="331" y="1506"/>
                    <a:pt x="301" y="1480"/>
                    <a:pt x="298" y="1476"/>
                  </a:cubicBezTo>
                  <a:cubicBezTo>
                    <a:pt x="295" y="1472"/>
                    <a:pt x="296" y="1469"/>
                    <a:pt x="288" y="1460"/>
                  </a:cubicBezTo>
                  <a:cubicBezTo>
                    <a:pt x="286" y="1458"/>
                    <a:pt x="279" y="1430"/>
                    <a:pt x="270" y="1417"/>
                  </a:cubicBezTo>
                  <a:cubicBezTo>
                    <a:pt x="268" y="1414"/>
                    <a:pt x="264" y="1402"/>
                    <a:pt x="270" y="1385"/>
                  </a:cubicBezTo>
                  <a:cubicBezTo>
                    <a:pt x="279" y="1361"/>
                    <a:pt x="285" y="1314"/>
                    <a:pt x="298" y="1274"/>
                  </a:cubicBezTo>
                  <a:cubicBezTo>
                    <a:pt x="300" y="1270"/>
                    <a:pt x="318" y="1208"/>
                    <a:pt x="316" y="1161"/>
                  </a:cubicBezTo>
                  <a:cubicBezTo>
                    <a:pt x="316" y="1158"/>
                    <a:pt x="316" y="1159"/>
                    <a:pt x="319" y="1157"/>
                  </a:cubicBezTo>
                  <a:cubicBezTo>
                    <a:pt x="321" y="1155"/>
                    <a:pt x="319" y="1151"/>
                    <a:pt x="319" y="1144"/>
                  </a:cubicBezTo>
                  <a:cubicBezTo>
                    <a:pt x="319" y="1137"/>
                    <a:pt x="323" y="1124"/>
                    <a:pt x="323" y="1109"/>
                  </a:cubicBezTo>
                  <a:cubicBezTo>
                    <a:pt x="323" y="1101"/>
                    <a:pt x="323" y="1047"/>
                    <a:pt x="327" y="1025"/>
                  </a:cubicBezTo>
                  <a:cubicBezTo>
                    <a:pt x="329" y="1017"/>
                    <a:pt x="344" y="929"/>
                    <a:pt x="348" y="858"/>
                  </a:cubicBezTo>
                  <a:cubicBezTo>
                    <a:pt x="348" y="855"/>
                    <a:pt x="348" y="817"/>
                    <a:pt x="343" y="800"/>
                  </a:cubicBezTo>
                  <a:cubicBezTo>
                    <a:pt x="342" y="797"/>
                    <a:pt x="342" y="792"/>
                    <a:pt x="346" y="799"/>
                  </a:cubicBezTo>
                  <a:cubicBezTo>
                    <a:pt x="353" y="812"/>
                    <a:pt x="353" y="817"/>
                    <a:pt x="356" y="806"/>
                  </a:cubicBezTo>
                  <a:cubicBezTo>
                    <a:pt x="358" y="795"/>
                    <a:pt x="356" y="797"/>
                    <a:pt x="354" y="790"/>
                  </a:cubicBezTo>
                  <a:cubicBezTo>
                    <a:pt x="352" y="783"/>
                    <a:pt x="352" y="769"/>
                    <a:pt x="353" y="762"/>
                  </a:cubicBezTo>
                  <a:cubicBezTo>
                    <a:pt x="353" y="755"/>
                    <a:pt x="351" y="720"/>
                    <a:pt x="343" y="697"/>
                  </a:cubicBezTo>
                  <a:cubicBezTo>
                    <a:pt x="342" y="693"/>
                    <a:pt x="332" y="641"/>
                    <a:pt x="322" y="618"/>
                  </a:cubicBezTo>
                  <a:cubicBezTo>
                    <a:pt x="320" y="613"/>
                    <a:pt x="320" y="596"/>
                    <a:pt x="320" y="590"/>
                  </a:cubicBezTo>
                  <a:cubicBezTo>
                    <a:pt x="320" y="586"/>
                    <a:pt x="318" y="589"/>
                    <a:pt x="330" y="582"/>
                  </a:cubicBezTo>
                  <a:cubicBezTo>
                    <a:pt x="333" y="581"/>
                    <a:pt x="339" y="583"/>
                    <a:pt x="342" y="581"/>
                  </a:cubicBezTo>
                  <a:cubicBezTo>
                    <a:pt x="346" y="579"/>
                    <a:pt x="345" y="580"/>
                    <a:pt x="346" y="584"/>
                  </a:cubicBezTo>
                  <a:cubicBezTo>
                    <a:pt x="347" y="594"/>
                    <a:pt x="352" y="595"/>
                    <a:pt x="351" y="600"/>
                  </a:cubicBezTo>
                  <a:cubicBezTo>
                    <a:pt x="349" y="604"/>
                    <a:pt x="349" y="616"/>
                    <a:pt x="355" y="622"/>
                  </a:cubicBezTo>
                  <a:cubicBezTo>
                    <a:pt x="358" y="626"/>
                    <a:pt x="363" y="635"/>
                    <a:pt x="363" y="639"/>
                  </a:cubicBezTo>
                  <a:cubicBezTo>
                    <a:pt x="362" y="644"/>
                    <a:pt x="361" y="649"/>
                    <a:pt x="367" y="654"/>
                  </a:cubicBezTo>
                  <a:cubicBezTo>
                    <a:pt x="371" y="658"/>
                    <a:pt x="375" y="672"/>
                    <a:pt x="376" y="675"/>
                  </a:cubicBezTo>
                  <a:cubicBezTo>
                    <a:pt x="378" y="678"/>
                    <a:pt x="385" y="685"/>
                    <a:pt x="388" y="688"/>
                  </a:cubicBezTo>
                  <a:cubicBezTo>
                    <a:pt x="392" y="691"/>
                    <a:pt x="392" y="694"/>
                    <a:pt x="395" y="702"/>
                  </a:cubicBezTo>
                  <a:cubicBezTo>
                    <a:pt x="397" y="709"/>
                    <a:pt x="399" y="711"/>
                    <a:pt x="400" y="715"/>
                  </a:cubicBezTo>
                  <a:cubicBezTo>
                    <a:pt x="404" y="726"/>
                    <a:pt x="404" y="725"/>
                    <a:pt x="406" y="726"/>
                  </a:cubicBezTo>
                  <a:cubicBezTo>
                    <a:pt x="408" y="727"/>
                    <a:pt x="416" y="736"/>
                    <a:pt x="417" y="750"/>
                  </a:cubicBezTo>
                  <a:cubicBezTo>
                    <a:pt x="417" y="758"/>
                    <a:pt x="412" y="767"/>
                    <a:pt x="416" y="775"/>
                  </a:cubicBezTo>
                  <a:cubicBezTo>
                    <a:pt x="420" y="781"/>
                    <a:pt x="420" y="809"/>
                    <a:pt x="421" y="815"/>
                  </a:cubicBezTo>
                  <a:cubicBezTo>
                    <a:pt x="421" y="822"/>
                    <a:pt x="428" y="868"/>
                    <a:pt x="431" y="920"/>
                  </a:cubicBezTo>
                  <a:cubicBezTo>
                    <a:pt x="431" y="925"/>
                    <a:pt x="439" y="1006"/>
                    <a:pt x="440" y="1077"/>
                  </a:cubicBezTo>
                  <a:cubicBezTo>
                    <a:pt x="440" y="1081"/>
                    <a:pt x="444" y="1142"/>
                    <a:pt x="436" y="1212"/>
                  </a:cubicBezTo>
                  <a:cubicBezTo>
                    <a:pt x="436" y="1219"/>
                    <a:pt x="432" y="1362"/>
                    <a:pt x="431" y="1375"/>
                  </a:cubicBezTo>
                  <a:cubicBezTo>
                    <a:pt x="431" y="1384"/>
                    <a:pt x="428" y="1372"/>
                    <a:pt x="429" y="1393"/>
                  </a:cubicBezTo>
                  <a:cubicBezTo>
                    <a:pt x="429" y="1410"/>
                    <a:pt x="426" y="1406"/>
                    <a:pt x="439" y="1411"/>
                  </a:cubicBezTo>
                  <a:cubicBezTo>
                    <a:pt x="449" y="1415"/>
                    <a:pt x="447" y="1413"/>
                    <a:pt x="444" y="1418"/>
                  </a:cubicBezTo>
                  <a:cubicBezTo>
                    <a:pt x="438" y="1428"/>
                    <a:pt x="431" y="1429"/>
                    <a:pt x="430" y="1432"/>
                  </a:cubicBezTo>
                  <a:cubicBezTo>
                    <a:pt x="428" y="1437"/>
                    <a:pt x="424" y="1434"/>
                    <a:pt x="417" y="1438"/>
                  </a:cubicBezTo>
                  <a:cubicBezTo>
                    <a:pt x="413" y="1440"/>
                    <a:pt x="403" y="1449"/>
                    <a:pt x="401" y="1453"/>
                  </a:cubicBezTo>
                  <a:cubicBezTo>
                    <a:pt x="398" y="1460"/>
                    <a:pt x="390" y="1467"/>
                    <a:pt x="389" y="1470"/>
                  </a:cubicBezTo>
                  <a:cubicBezTo>
                    <a:pt x="388" y="1473"/>
                    <a:pt x="385" y="1473"/>
                    <a:pt x="383" y="1475"/>
                  </a:cubicBezTo>
                  <a:cubicBezTo>
                    <a:pt x="380" y="1477"/>
                    <a:pt x="380" y="1476"/>
                    <a:pt x="379" y="1481"/>
                  </a:cubicBezTo>
                  <a:cubicBezTo>
                    <a:pt x="377" y="1489"/>
                    <a:pt x="375" y="1488"/>
                    <a:pt x="386" y="1490"/>
                  </a:cubicBezTo>
                  <a:cubicBezTo>
                    <a:pt x="392" y="1491"/>
                    <a:pt x="430" y="1494"/>
                    <a:pt x="451" y="1493"/>
                  </a:cubicBezTo>
                  <a:cubicBezTo>
                    <a:pt x="457" y="1493"/>
                    <a:pt x="482" y="1495"/>
                    <a:pt x="496" y="1478"/>
                  </a:cubicBezTo>
                  <a:cubicBezTo>
                    <a:pt x="500" y="1473"/>
                    <a:pt x="498" y="1467"/>
                    <a:pt x="503" y="1463"/>
                  </a:cubicBezTo>
                  <a:cubicBezTo>
                    <a:pt x="503" y="1463"/>
                    <a:pt x="504" y="1464"/>
                    <a:pt x="509" y="1465"/>
                  </a:cubicBezTo>
                  <a:cubicBezTo>
                    <a:pt x="514" y="1467"/>
                    <a:pt x="515" y="1469"/>
                    <a:pt x="527" y="1464"/>
                  </a:cubicBezTo>
                  <a:cubicBezTo>
                    <a:pt x="532" y="1462"/>
                    <a:pt x="546" y="1457"/>
                    <a:pt x="548" y="1454"/>
                  </a:cubicBezTo>
                  <a:cubicBezTo>
                    <a:pt x="551" y="1452"/>
                    <a:pt x="550" y="1451"/>
                    <a:pt x="550" y="1443"/>
                  </a:cubicBezTo>
                  <a:cubicBezTo>
                    <a:pt x="550" y="1423"/>
                    <a:pt x="551" y="1423"/>
                    <a:pt x="546" y="1421"/>
                  </a:cubicBezTo>
                  <a:cubicBezTo>
                    <a:pt x="543" y="1419"/>
                    <a:pt x="543" y="1422"/>
                    <a:pt x="540" y="1413"/>
                  </a:cubicBezTo>
                  <a:cubicBezTo>
                    <a:pt x="536" y="1393"/>
                    <a:pt x="535" y="1402"/>
                    <a:pt x="536" y="1393"/>
                  </a:cubicBezTo>
                  <a:cubicBezTo>
                    <a:pt x="541" y="1362"/>
                    <a:pt x="537" y="1368"/>
                    <a:pt x="537" y="1361"/>
                  </a:cubicBezTo>
                  <a:cubicBezTo>
                    <a:pt x="536" y="1354"/>
                    <a:pt x="534" y="1333"/>
                    <a:pt x="537" y="1305"/>
                  </a:cubicBezTo>
                  <a:cubicBezTo>
                    <a:pt x="537" y="1298"/>
                    <a:pt x="545" y="1239"/>
                    <a:pt x="540" y="1220"/>
                  </a:cubicBezTo>
                  <a:cubicBezTo>
                    <a:pt x="539" y="1215"/>
                    <a:pt x="543" y="1188"/>
                    <a:pt x="544" y="1165"/>
                  </a:cubicBezTo>
                  <a:cubicBezTo>
                    <a:pt x="544" y="1160"/>
                    <a:pt x="545" y="1130"/>
                    <a:pt x="553" y="1098"/>
                  </a:cubicBezTo>
                  <a:cubicBezTo>
                    <a:pt x="555" y="1092"/>
                    <a:pt x="566" y="1058"/>
                    <a:pt x="571" y="1022"/>
                  </a:cubicBezTo>
                  <a:cubicBezTo>
                    <a:pt x="572" y="1015"/>
                    <a:pt x="577" y="979"/>
                    <a:pt x="593" y="910"/>
                  </a:cubicBezTo>
                  <a:cubicBezTo>
                    <a:pt x="594" y="904"/>
                    <a:pt x="598" y="895"/>
                    <a:pt x="600" y="892"/>
                  </a:cubicBezTo>
                  <a:cubicBezTo>
                    <a:pt x="601" y="889"/>
                    <a:pt x="600" y="890"/>
                    <a:pt x="603" y="896"/>
                  </a:cubicBezTo>
                  <a:cubicBezTo>
                    <a:pt x="609" y="907"/>
                    <a:pt x="610" y="903"/>
                    <a:pt x="612" y="911"/>
                  </a:cubicBezTo>
                  <a:cubicBezTo>
                    <a:pt x="613" y="918"/>
                    <a:pt x="620" y="935"/>
                    <a:pt x="626" y="942"/>
                  </a:cubicBezTo>
                  <a:cubicBezTo>
                    <a:pt x="630" y="946"/>
                    <a:pt x="630" y="958"/>
                    <a:pt x="631" y="963"/>
                  </a:cubicBezTo>
                  <a:cubicBezTo>
                    <a:pt x="633" y="968"/>
                    <a:pt x="634" y="973"/>
                    <a:pt x="635" y="982"/>
                  </a:cubicBezTo>
                  <a:cubicBezTo>
                    <a:pt x="636" y="991"/>
                    <a:pt x="641" y="1016"/>
                    <a:pt x="651" y="1041"/>
                  </a:cubicBezTo>
                  <a:cubicBezTo>
                    <a:pt x="654" y="1047"/>
                    <a:pt x="661" y="1085"/>
                    <a:pt x="663" y="1091"/>
                  </a:cubicBezTo>
                  <a:cubicBezTo>
                    <a:pt x="668" y="1106"/>
                    <a:pt x="680" y="1113"/>
                    <a:pt x="676" y="1138"/>
                  </a:cubicBezTo>
                  <a:cubicBezTo>
                    <a:pt x="675" y="1145"/>
                    <a:pt x="682" y="1197"/>
                    <a:pt x="683" y="1202"/>
                  </a:cubicBezTo>
                  <a:cubicBezTo>
                    <a:pt x="684" y="1210"/>
                    <a:pt x="678" y="1230"/>
                    <a:pt x="678" y="1242"/>
                  </a:cubicBezTo>
                  <a:cubicBezTo>
                    <a:pt x="678" y="1248"/>
                    <a:pt x="678" y="1352"/>
                    <a:pt x="679" y="1361"/>
                  </a:cubicBezTo>
                  <a:cubicBezTo>
                    <a:pt x="681" y="1368"/>
                    <a:pt x="676" y="1362"/>
                    <a:pt x="680" y="1374"/>
                  </a:cubicBezTo>
                  <a:cubicBezTo>
                    <a:pt x="687" y="1395"/>
                    <a:pt x="690" y="1395"/>
                    <a:pt x="687" y="1399"/>
                  </a:cubicBezTo>
                  <a:cubicBezTo>
                    <a:pt x="684" y="1403"/>
                    <a:pt x="682" y="1412"/>
                    <a:pt x="680" y="1419"/>
                  </a:cubicBezTo>
                  <a:cubicBezTo>
                    <a:pt x="679" y="1423"/>
                    <a:pt x="679" y="1419"/>
                    <a:pt x="676" y="1422"/>
                  </a:cubicBezTo>
                  <a:cubicBezTo>
                    <a:pt x="673" y="1426"/>
                    <a:pt x="674" y="1427"/>
                    <a:pt x="673" y="1440"/>
                  </a:cubicBezTo>
                  <a:cubicBezTo>
                    <a:pt x="672" y="1453"/>
                    <a:pt x="670" y="1455"/>
                    <a:pt x="680" y="1459"/>
                  </a:cubicBezTo>
                  <a:cubicBezTo>
                    <a:pt x="698" y="1469"/>
                    <a:pt x="695" y="1469"/>
                    <a:pt x="703" y="1466"/>
                  </a:cubicBezTo>
                  <a:cubicBezTo>
                    <a:pt x="708" y="1464"/>
                    <a:pt x="708" y="1463"/>
                    <a:pt x="709" y="1468"/>
                  </a:cubicBezTo>
                  <a:cubicBezTo>
                    <a:pt x="710" y="1472"/>
                    <a:pt x="705" y="1478"/>
                    <a:pt x="712" y="1484"/>
                  </a:cubicBezTo>
                  <a:cubicBezTo>
                    <a:pt x="719" y="1489"/>
                    <a:pt x="730" y="1505"/>
                    <a:pt x="795" y="1494"/>
                  </a:cubicBezTo>
                  <a:cubicBezTo>
                    <a:pt x="817" y="1491"/>
                    <a:pt x="821" y="1492"/>
                    <a:pt x="820" y="1485"/>
                  </a:cubicBezTo>
                  <a:cubicBezTo>
                    <a:pt x="820" y="1478"/>
                    <a:pt x="821" y="1478"/>
                    <a:pt x="817" y="1476"/>
                  </a:cubicBezTo>
                  <a:cubicBezTo>
                    <a:pt x="813" y="1474"/>
                    <a:pt x="812" y="1474"/>
                    <a:pt x="809" y="1468"/>
                  </a:cubicBezTo>
                  <a:cubicBezTo>
                    <a:pt x="806" y="1463"/>
                    <a:pt x="804" y="1457"/>
                    <a:pt x="799" y="1454"/>
                  </a:cubicBezTo>
                  <a:cubicBezTo>
                    <a:pt x="795" y="1452"/>
                    <a:pt x="788" y="1445"/>
                    <a:pt x="783" y="1439"/>
                  </a:cubicBezTo>
                  <a:cubicBezTo>
                    <a:pt x="780" y="1436"/>
                    <a:pt x="778" y="1434"/>
                    <a:pt x="776" y="1432"/>
                  </a:cubicBezTo>
                  <a:cubicBezTo>
                    <a:pt x="772" y="1429"/>
                    <a:pt x="771" y="1420"/>
                    <a:pt x="767" y="1416"/>
                  </a:cubicBezTo>
                  <a:cubicBezTo>
                    <a:pt x="766" y="1414"/>
                    <a:pt x="772" y="1418"/>
                    <a:pt x="768" y="1410"/>
                  </a:cubicBezTo>
                  <a:cubicBezTo>
                    <a:pt x="764" y="1400"/>
                    <a:pt x="764" y="1401"/>
                    <a:pt x="767" y="1401"/>
                  </a:cubicBezTo>
                  <a:cubicBezTo>
                    <a:pt x="768" y="1400"/>
                    <a:pt x="774" y="1399"/>
                    <a:pt x="778" y="1397"/>
                  </a:cubicBezTo>
                  <a:cubicBezTo>
                    <a:pt x="782" y="1396"/>
                    <a:pt x="787" y="1395"/>
                    <a:pt x="791" y="1393"/>
                  </a:cubicBezTo>
                  <a:cubicBezTo>
                    <a:pt x="795" y="1392"/>
                    <a:pt x="795" y="1392"/>
                    <a:pt x="795" y="1385"/>
                  </a:cubicBezTo>
                  <a:cubicBezTo>
                    <a:pt x="794" y="1378"/>
                    <a:pt x="794" y="1369"/>
                    <a:pt x="793" y="1366"/>
                  </a:cubicBezTo>
                  <a:cubicBezTo>
                    <a:pt x="793" y="1363"/>
                    <a:pt x="791" y="1368"/>
                    <a:pt x="791" y="1359"/>
                  </a:cubicBezTo>
                  <a:cubicBezTo>
                    <a:pt x="791" y="1349"/>
                    <a:pt x="789" y="1263"/>
                    <a:pt x="777" y="1166"/>
                  </a:cubicBezTo>
                  <a:cubicBezTo>
                    <a:pt x="777" y="1159"/>
                    <a:pt x="769" y="1075"/>
                    <a:pt x="773" y="1019"/>
                  </a:cubicBezTo>
                  <a:cubicBezTo>
                    <a:pt x="773" y="1013"/>
                    <a:pt x="773" y="924"/>
                    <a:pt x="779" y="853"/>
                  </a:cubicBezTo>
                  <a:cubicBezTo>
                    <a:pt x="780" y="846"/>
                    <a:pt x="781" y="767"/>
                    <a:pt x="785" y="745"/>
                  </a:cubicBezTo>
                  <a:cubicBezTo>
                    <a:pt x="787" y="736"/>
                    <a:pt x="788" y="738"/>
                    <a:pt x="788" y="729"/>
                  </a:cubicBezTo>
                  <a:cubicBezTo>
                    <a:pt x="788" y="726"/>
                    <a:pt x="790" y="725"/>
                    <a:pt x="792" y="722"/>
                  </a:cubicBezTo>
                  <a:cubicBezTo>
                    <a:pt x="794" y="719"/>
                    <a:pt x="799" y="725"/>
                    <a:pt x="802" y="714"/>
                  </a:cubicBezTo>
                  <a:cubicBezTo>
                    <a:pt x="803" y="709"/>
                    <a:pt x="803" y="711"/>
                    <a:pt x="805" y="713"/>
                  </a:cubicBezTo>
                  <a:cubicBezTo>
                    <a:pt x="807" y="714"/>
                    <a:pt x="808" y="714"/>
                    <a:pt x="811" y="713"/>
                  </a:cubicBezTo>
                  <a:cubicBezTo>
                    <a:pt x="813" y="712"/>
                    <a:pt x="813" y="712"/>
                    <a:pt x="811" y="708"/>
                  </a:cubicBezTo>
                  <a:cubicBezTo>
                    <a:pt x="808" y="703"/>
                    <a:pt x="808" y="701"/>
                    <a:pt x="810" y="694"/>
                  </a:cubicBezTo>
                  <a:cubicBezTo>
                    <a:pt x="817" y="671"/>
                    <a:pt x="814" y="677"/>
                    <a:pt x="821" y="677"/>
                  </a:cubicBezTo>
                  <a:cubicBezTo>
                    <a:pt x="826" y="678"/>
                    <a:pt x="840" y="678"/>
                    <a:pt x="842" y="677"/>
                  </a:cubicBezTo>
                  <a:cubicBezTo>
                    <a:pt x="844" y="676"/>
                    <a:pt x="846" y="669"/>
                    <a:pt x="846" y="665"/>
                  </a:cubicBezTo>
                  <a:cubicBezTo>
                    <a:pt x="846" y="661"/>
                    <a:pt x="852" y="653"/>
                    <a:pt x="846" y="639"/>
                  </a:cubicBezTo>
                  <a:cubicBezTo>
                    <a:pt x="844" y="635"/>
                    <a:pt x="847" y="615"/>
                    <a:pt x="845" y="611"/>
                  </a:cubicBezTo>
                  <a:cubicBezTo>
                    <a:pt x="844" y="608"/>
                    <a:pt x="850" y="588"/>
                    <a:pt x="851" y="584"/>
                  </a:cubicBezTo>
                  <a:cubicBezTo>
                    <a:pt x="851" y="580"/>
                    <a:pt x="851" y="576"/>
                    <a:pt x="851" y="572"/>
                  </a:cubicBezTo>
                  <a:cubicBezTo>
                    <a:pt x="851" y="568"/>
                    <a:pt x="853" y="567"/>
                    <a:pt x="855" y="562"/>
                  </a:cubicBezTo>
                  <a:cubicBezTo>
                    <a:pt x="856" y="559"/>
                    <a:pt x="866" y="532"/>
                    <a:pt x="854" y="502"/>
                  </a:cubicBezTo>
                  <a:cubicBezTo>
                    <a:pt x="853" y="498"/>
                    <a:pt x="842" y="468"/>
                    <a:pt x="840" y="464"/>
                  </a:cubicBezTo>
                  <a:cubicBezTo>
                    <a:pt x="838" y="459"/>
                    <a:pt x="840" y="454"/>
                    <a:pt x="834" y="431"/>
                  </a:cubicBezTo>
                  <a:cubicBezTo>
                    <a:pt x="831" y="424"/>
                    <a:pt x="812" y="348"/>
                    <a:pt x="794" y="314"/>
                  </a:cubicBezTo>
                  <a:cubicBezTo>
                    <a:pt x="792" y="309"/>
                    <a:pt x="787" y="297"/>
                    <a:pt x="784" y="294"/>
                  </a:cubicBezTo>
                  <a:cubicBezTo>
                    <a:pt x="781" y="291"/>
                    <a:pt x="787" y="294"/>
                    <a:pt x="776" y="287"/>
                  </a:cubicBezTo>
                  <a:cubicBezTo>
                    <a:pt x="771" y="284"/>
                    <a:pt x="729" y="265"/>
                    <a:pt x="680" y="234"/>
                  </a:cubicBezTo>
                  <a:cubicBezTo>
                    <a:pt x="674" y="231"/>
                    <a:pt x="659" y="223"/>
                    <a:pt x="655" y="222"/>
                  </a:cubicBezTo>
                  <a:cubicBezTo>
                    <a:pt x="653" y="221"/>
                    <a:pt x="654" y="220"/>
                    <a:pt x="652" y="215"/>
                  </a:cubicBezTo>
                  <a:cubicBezTo>
                    <a:pt x="649" y="210"/>
                    <a:pt x="644" y="203"/>
                    <a:pt x="642" y="199"/>
                  </a:cubicBezTo>
                  <a:cubicBezTo>
                    <a:pt x="640" y="196"/>
                    <a:pt x="640" y="197"/>
                    <a:pt x="640" y="187"/>
                  </a:cubicBezTo>
                  <a:cubicBezTo>
                    <a:pt x="640" y="177"/>
                    <a:pt x="639" y="150"/>
                    <a:pt x="639" y="144"/>
                  </a:cubicBezTo>
                  <a:cubicBezTo>
                    <a:pt x="639" y="139"/>
                    <a:pt x="640" y="148"/>
                    <a:pt x="647" y="136"/>
                  </a:cubicBezTo>
                  <a:cubicBezTo>
                    <a:pt x="651" y="129"/>
                    <a:pt x="653" y="125"/>
                    <a:pt x="655" y="111"/>
                  </a:cubicBezTo>
                  <a:cubicBezTo>
                    <a:pt x="656" y="98"/>
                    <a:pt x="652" y="89"/>
                    <a:pt x="648" y="89"/>
                  </a:cubicBezTo>
                  <a:close/>
                </a:path>
              </a:pathLst>
            </a:custGeom>
            <a:solidFill>
              <a:schemeClr val="tx1"/>
            </a:solidFill>
            <a:ln>
              <a:solidFill>
                <a:srgbClr val="000000"/>
              </a:solidFill>
            </a:ln>
            <a:effectLst>
              <a:outerShdw blurRad="76200" dir="13500000" sy="23000" kx="1200000" algn="br" rotWithShape="0">
                <a:prstClr val="black">
                  <a:alpha val="20000"/>
                </a:prstClr>
              </a:outerShdw>
            </a:effectLst>
          </p:spPr>
          <p:style>
            <a:lnRef idx="1">
              <a:schemeClr val="dk1"/>
            </a:lnRef>
            <a:fillRef idx="2">
              <a:schemeClr val="dk1"/>
            </a:fillRef>
            <a:effectRef idx="1">
              <a:schemeClr val="dk1"/>
            </a:effectRef>
            <a:fontRef idx="minor">
              <a:schemeClr val="dk1"/>
            </a:fontRef>
          </p:style>
          <p:txBody>
            <a:bodyPr rtlCol="0" anchor="ctr"/>
            <a:lstStyle/>
            <a:p>
              <a:pPr marL="0" lvl="1" algn="ctr"/>
              <a:endParaRPr lang="en-US" spc="-50" dirty="0">
                <a:solidFill>
                  <a:srgbClr val="FFFFFF"/>
                </a:solidFill>
              </a:endParaRPr>
            </a:p>
          </p:txBody>
        </p:sp>
        <p:pic>
          <p:nvPicPr>
            <p:cNvPr id="1028" name="Picture 4" descr="C:\Users\jareda\Pictures\DVD_ART35\Icons - Illustrations\_WINDOWS SERVER ICONS\Data\Table with Data Blue spreadsheet document.pn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7023100" y="3827975"/>
              <a:ext cx="939800" cy="776850"/>
            </a:xfrm>
            <a:prstGeom prst="rect">
              <a:avLst/>
            </a:prstGeom>
            <a:noFill/>
            <a:ln w="3175">
              <a:solidFill>
                <a:srgbClr val="000000"/>
              </a:solidFill>
            </a:ln>
            <a:effectLst>
              <a:outerShdw blurRad="76200" dir="13500000" sy="23000" kx="1200000" algn="br" rotWithShape="0">
                <a:prstClr val="black">
                  <a:alpha val="20000"/>
                </a:prstClr>
              </a:outerShdw>
              <a:reflection blurRad="6350" stA="52000" endA="300" endPos="35000" dir="5400000" sy="-100000" algn="bl" rotWithShape="0"/>
            </a:effectLst>
          </p:spPr>
        </p:pic>
        <p:pic>
          <p:nvPicPr>
            <p:cNvPr id="1027" name="Picture 3" descr="C:\Users\jareda\Pictures\DVD_ART35\Icons - Illustrations\_WINDOWS SERVER ICONS\Misc\Database cylinder.png"/>
            <p:cNvPicPr>
              <a:picLocks noChangeAspect="1" noChangeArrowheads="1"/>
            </p:cNvPicPr>
            <p:nvPr/>
          </p:nvPicPr>
          <p:blipFill>
            <a:blip r:embed="rId5" cstate="email">
              <a:duotone>
                <a:prstClr val="black"/>
                <a:schemeClr val="accent6">
                  <a:tint val="45000"/>
                  <a:satMod val="400000"/>
                </a:schemeClr>
              </a:duotone>
              <a:lum contrast="40000"/>
              <a:extLst>
                <a:ext uri="{28A0092B-C50C-407E-A947-70E740481C1C}">
                  <a14:useLocalDpi xmlns:a14="http://schemas.microsoft.com/office/drawing/2010/main" xmlns=""/>
                </a:ext>
              </a:extLst>
            </a:blip>
            <a:srcRect/>
            <a:stretch>
              <a:fillRect/>
            </a:stretch>
          </p:blipFill>
          <p:spPr bwMode="auto">
            <a:xfrm>
              <a:off x="7783391" y="4073562"/>
              <a:ext cx="557062" cy="633586"/>
            </a:xfrm>
            <a:prstGeom prst="rect">
              <a:avLst/>
            </a:prstGeom>
            <a:noFill/>
            <a:effectLst>
              <a:outerShdw blurRad="76200" dir="13500000" sy="23000" kx="1200000" algn="br" rotWithShape="0">
                <a:prstClr val="black">
                  <a:alpha val="20000"/>
                </a:prstClr>
              </a:outerShdw>
            </a:effectLst>
          </p:spPr>
        </p:pic>
        <p:pic>
          <p:nvPicPr>
            <p:cNvPr id="15" name="Picture 3" descr="C:\Users\jareda\Pictures\DVD_ART35\Icons - Illustrations\_WINDOWS SERVER ICONS\Misc\Database cylinder.png"/>
            <p:cNvPicPr>
              <a:picLocks noChangeAspect="1" noChangeArrowheads="1"/>
            </p:cNvPicPr>
            <p:nvPr/>
          </p:nvPicPr>
          <p:blipFill>
            <a:blip r:embed="rId5" cstate="email">
              <a:duotone>
                <a:prstClr val="black"/>
                <a:schemeClr val="accent3">
                  <a:tint val="45000"/>
                  <a:satMod val="400000"/>
                </a:schemeClr>
              </a:duotone>
              <a:lum bright="-10000"/>
              <a:extLst>
                <a:ext uri="{28A0092B-C50C-407E-A947-70E740481C1C}">
                  <a14:useLocalDpi xmlns:a14="http://schemas.microsoft.com/office/drawing/2010/main" xmlns=""/>
                </a:ext>
              </a:extLst>
            </a:blip>
            <a:srcRect/>
            <a:stretch>
              <a:fillRect/>
            </a:stretch>
          </p:blipFill>
          <p:spPr bwMode="auto">
            <a:xfrm>
              <a:off x="8125335" y="4281314"/>
              <a:ext cx="557062" cy="633586"/>
            </a:xfrm>
            <a:prstGeom prst="rect">
              <a:avLst/>
            </a:prstGeom>
            <a:noFill/>
            <a:effectLst>
              <a:outerShdw blurRad="76200" dir="13500000" sy="23000" kx="1200000" algn="br" rotWithShape="0">
                <a:prstClr val="black">
                  <a:alpha val="20000"/>
                </a:prstClr>
              </a:outerShdw>
            </a:effectLst>
          </p:spPr>
        </p:pic>
        <p:pic>
          <p:nvPicPr>
            <p:cNvPr id="16" name="Picture 3" descr="C:\Users\jareda\Pictures\DVD_ART35\Icons - Illustrations\_WINDOWS SERVER ICONS\Misc\Database cylinder.png"/>
            <p:cNvPicPr>
              <a:picLocks noChangeAspect="1" noChangeArrowheads="1"/>
            </p:cNvPicPr>
            <p:nvPr/>
          </p:nvPicPr>
          <p:blipFill>
            <a:blip r:embed="rId6" cstate="email">
              <a:duotone>
                <a:prstClr val="black"/>
                <a:schemeClr val="accent5">
                  <a:tint val="45000"/>
                  <a:satMod val="400000"/>
                </a:schemeClr>
              </a:duotone>
              <a:extLst>
                <a:ext uri="{28A0092B-C50C-407E-A947-70E740481C1C}">
                  <a14:useLocalDpi xmlns:a14="http://schemas.microsoft.com/office/drawing/2010/main" xmlns=""/>
                </a:ext>
              </a:extLst>
            </a:blip>
            <a:srcRect/>
            <a:stretch>
              <a:fillRect/>
            </a:stretch>
          </p:blipFill>
          <p:spPr bwMode="auto">
            <a:xfrm>
              <a:off x="7681040" y="4399210"/>
              <a:ext cx="455052" cy="517563"/>
            </a:xfrm>
            <a:prstGeom prst="rect">
              <a:avLst/>
            </a:prstGeom>
            <a:noFill/>
            <a:effectLst>
              <a:outerShdw blurRad="76200" dir="13500000" sy="23000" kx="1200000" algn="br" rotWithShape="0">
                <a:prstClr val="black">
                  <a:alpha val="20000"/>
                </a:prstClr>
              </a:outerShdw>
            </a:effectLst>
          </p:spPr>
        </p:pic>
      </p:grpSp>
      <p:pic>
        <p:nvPicPr>
          <p:cNvPr id="18" name="Picture 9" descr="\\Server3\restrict\InternalBin\Resource DVD 35\DVD_ART35\Artwork_Imagery\Icons - Illustrations\people\black silhouettes\PRB man 3 silhouette people ready.png"/>
          <p:cNvPicPr>
            <a:picLocks noChangeAspect="1" noChangeArrowheads="1"/>
          </p:cNvPicPr>
          <p:nvPr/>
        </p:nvPicPr>
        <p:blipFill>
          <a:blip r:embed="rId7" cstate="email">
            <a:lum bright="100000" contrast="100000"/>
            <a:extLst>
              <a:ext uri="{28A0092B-C50C-407E-A947-70E740481C1C}">
                <a14:useLocalDpi xmlns:a14="http://schemas.microsoft.com/office/drawing/2010/main" xmlns=""/>
              </a:ext>
            </a:extLst>
          </a:blip>
          <a:srcRect/>
          <a:stretch>
            <a:fillRect/>
          </a:stretch>
        </p:blipFill>
        <p:spPr bwMode="auto">
          <a:xfrm>
            <a:off x="1116880" y="3110661"/>
            <a:ext cx="792525" cy="1984248"/>
          </a:xfrm>
          <a:prstGeom prst="rect">
            <a:avLst/>
          </a:prstGeom>
          <a:noFill/>
          <a:effectLst>
            <a:outerShdw blurRad="76200" dir="13500000" sy="23000" kx="1200000" algn="br" rotWithShape="0">
              <a:prstClr val="black">
                <a:alpha val="20000"/>
              </a:prstClr>
            </a:outerShdw>
          </a:effectLst>
        </p:spPr>
      </p:pic>
      <p:sp>
        <p:nvSpPr>
          <p:cNvPr id="14" name="Rectangle 13"/>
          <p:cNvSpPr/>
          <p:nvPr/>
        </p:nvSpPr>
        <p:spPr>
          <a:xfrm>
            <a:off x="2457450" y="1752600"/>
            <a:ext cx="3886200" cy="1077218"/>
          </a:xfrm>
          <a:prstGeom prst="rect">
            <a:avLst/>
          </a:prstGeom>
        </p:spPr>
        <p:txBody>
          <a:bodyPr wrap="square">
            <a:spAutoFit/>
          </a:bodyPr>
          <a:lstStyle/>
          <a:p>
            <a:pPr algn="ctr"/>
            <a:r>
              <a:rPr lang="en-US" sz="2800" dirty="0" smtClean="0">
                <a:solidFill>
                  <a:schemeClr val="tx1"/>
                </a:solidFill>
                <a:effectLst>
                  <a:outerShdw blurRad="38100" dist="38100" dir="2700000" algn="tl">
                    <a:srgbClr val="000000">
                      <a:alpha val="43137"/>
                    </a:srgbClr>
                  </a:outerShdw>
                </a:effectLst>
              </a:rPr>
              <a:t>Social</a:t>
            </a:r>
          </a:p>
          <a:p>
            <a:pPr algn="ctr"/>
            <a:r>
              <a:rPr lang="en-US" dirty="0" smtClean="0">
                <a:solidFill>
                  <a:schemeClr val="tx1"/>
                </a:solidFill>
                <a:effectLst>
                  <a:outerShdw blurRad="38100" dist="38100" dir="2700000" algn="tl">
                    <a:srgbClr val="000000">
                      <a:alpha val="43137"/>
                    </a:srgbClr>
                  </a:outerShdw>
                </a:effectLst>
                <a:latin typeface="+mj-lt"/>
              </a:rPr>
              <a:t>Connect and collaborate to apply your talent more effectively</a:t>
            </a:r>
            <a:endParaRPr lang="en-US" sz="1600" dirty="0" smtClean="0">
              <a:solidFill>
                <a:schemeClr val="tx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288550399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763000" cy="664797"/>
          </a:xfrm>
        </p:spPr>
        <p:txBody>
          <a:bodyPr/>
          <a:lstStyle/>
          <a:p>
            <a:r>
              <a:rPr lang="en-US" dirty="0" smtClean="0"/>
              <a:t>Enterprise Search Content</a:t>
            </a:r>
            <a:endParaRPr lang="en-US" dirty="0"/>
          </a:p>
        </p:txBody>
      </p:sp>
      <p:sp>
        <p:nvSpPr>
          <p:cNvPr id="3" name="Content Placeholder 2"/>
          <p:cNvSpPr>
            <a:spLocks noGrp="1"/>
          </p:cNvSpPr>
          <p:nvPr>
            <p:ph idx="1"/>
          </p:nvPr>
        </p:nvSpPr>
        <p:spPr>
          <a:xfrm>
            <a:off x="381000" y="1143000"/>
            <a:ext cx="8382000" cy="4776692"/>
          </a:xfrm>
        </p:spPr>
        <p:txBody>
          <a:bodyPr>
            <a:normAutofit fontScale="92500"/>
          </a:bodyPr>
          <a:lstStyle/>
          <a:p>
            <a:r>
              <a:rPr lang="en-US" dirty="0" smtClean="0"/>
              <a:t>More information:</a:t>
            </a:r>
          </a:p>
          <a:p>
            <a:pPr lvl="1"/>
            <a:r>
              <a:rPr lang="en-US" dirty="0" smtClean="0"/>
              <a:t>Search info on </a:t>
            </a:r>
            <a:r>
              <a:rPr lang="en-US" dirty="0" err="1" smtClean="0"/>
              <a:t>Technet</a:t>
            </a:r>
            <a:endParaRPr lang="en-US" dirty="0" smtClean="0"/>
          </a:p>
          <a:p>
            <a:pPr lvl="2"/>
            <a:r>
              <a:rPr lang="en-US" dirty="0">
                <a:hlinkClick r:id="rId2"/>
              </a:rPr>
              <a:t>http://</a:t>
            </a:r>
            <a:r>
              <a:rPr lang="en-US" dirty="0" smtClean="0">
                <a:hlinkClick r:id="rId2"/>
              </a:rPr>
              <a:t>technet.microsoft.com/en-us/enterprisesearch/default.aspx</a:t>
            </a:r>
            <a:endParaRPr lang="en-US" dirty="0" smtClean="0"/>
          </a:p>
          <a:p>
            <a:pPr lvl="2"/>
            <a:endParaRPr lang="en-US" dirty="0"/>
          </a:p>
          <a:p>
            <a:pPr lvl="1"/>
            <a:r>
              <a:rPr lang="en-US" dirty="0" smtClean="0"/>
              <a:t>Enterprise resource center on MSDN</a:t>
            </a:r>
          </a:p>
          <a:p>
            <a:pPr lvl="2"/>
            <a:r>
              <a:rPr lang="en-US" dirty="0">
                <a:hlinkClick r:id="rId3"/>
              </a:rPr>
              <a:t>http://</a:t>
            </a:r>
            <a:r>
              <a:rPr lang="en-US" dirty="0" smtClean="0">
                <a:hlinkClick r:id="rId3"/>
              </a:rPr>
              <a:t>msdn.microsoft.com/en-us/office/bb335345.aspx</a:t>
            </a:r>
            <a:endParaRPr lang="en-US" dirty="0" smtClean="0"/>
          </a:p>
          <a:p>
            <a:pPr lvl="2"/>
            <a:endParaRPr lang="en-US" dirty="0" smtClean="0"/>
          </a:p>
          <a:p>
            <a:pPr lvl="1"/>
            <a:r>
              <a:rPr lang="en-US" dirty="0" smtClean="0"/>
              <a:t>Search areas on Sharepoint.microsoft.com</a:t>
            </a:r>
          </a:p>
          <a:p>
            <a:pPr lvl="2"/>
            <a:r>
              <a:rPr lang="en-US" dirty="0">
                <a:hlinkClick r:id="rId4"/>
              </a:rPr>
              <a:t>http://</a:t>
            </a:r>
            <a:r>
              <a:rPr lang="en-US" dirty="0" smtClean="0">
                <a:hlinkClick r:id="rId4"/>
              </a:rPr>
              <a:t>sharepoint2010.microsoft.com/product/capabilities/search/Pages/default.aspx</a:t>
            </a:r>
            <a:endParaRPr lang="en-US" dirty="0" smtClean="0"/>
          </a:p>
          <a:p>
            <a:pPr lvl="2"/>
            <a:endParaRPr lang="en-US" dirty="0" smtClean="0">
              <a:hlinkClick r:id="rId4"/>
            </a:endParaRPr>
          </a:p>
          <a:p>
            <a:pPr lvl="1"/>
            <a:r>
              <a:rPr lang="en-US" dirty="0" smtClean="0"/>
              <a:t>Enterprise Search solutions</a:t>
            </a:r>
          </a:p>
          <a:p>
            <a:pPr lvl="2"/>
            <a:r>
              <a:rPr lang="en-US" dirty="0">
                <a:hlinkClick r:id="rId5"/>
              </a:rPr>
              <a:t>http://</a:t>
            </a:r>
            <a:r>
              <a:rPr lang="en-US" dirty="0" smtClean="0">
                <a:hlinkClick r:id="rId5"/>
              </a:rPr>
              <a:t>www.microsoft.com/enterprisesearch/en/us/Solutions.aspx</a:t>
            </a:r>
            <a:endParaRPr lang="en-US" dirty="0" smtClean="0"/>
          </a:p>
          <a:p>
            <a:pPr lvl="2"/>
            <a:endParaRPr lang="en-US" dirty="0" smtClean="0"/>
          </a:p>
        </p:txBody>
      </p:sp>
    </p:spTree>
    <p:extLst>
      <p:ext uri="{BB962C8B-B14F-4D97-AF65-F5344CB8AC3E}">
        <p14:creationId xmlns:p14="http://schemas.microsoft.com/office/powerpoint/2010/main" xmlns="" val="3519701495"/>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81394" cy="664797"/>
          </a:xfrm>
        </p:spPr>
        <p:txBody>
          <a:bodyPr/>
          <a:lstStyle/>
          <a:p>
            <a:r>
              <a:rPr lang="nl-BE" dirty="0" smtClean="0"/>
              <a:t>Agenda</a:t>
            </a:r>
            <a:endParaRPr lang="nl-BE" dirty="0"/>
          </a:p>
        </p:txBody>
      </p:sp>
      <p:sp>
        <p:nvSpPr>
          <p:cNvPr id="3" name="Subtitle 2"/>
          <p:cNvSpPr>
            <a:spLocks noGrp="1"/>
          </p:cNvSpPr>
          <p:nvPr>
            <p:ph type="subTitle" idx="1"/>
          </p:nvPr>
        </p:nvSpPr>
        <p:spPr>
          <a:xfrm>
            <a:off x="727606" y="1676401"/>
            <a:ext cx="7770811" cy="3286786"/>
          </a:xfrm>
        </p:spPr>
        <p:txBody>
          <a:bodyPr>
            <a:normAutofit fontScale="92500" lnSpcReduction="20000"/>
          </a:bodyPr>
          <a:lstStyle/>
          <a:p>
            <a:pPr marL="457200" indent="-457200">
              <a:buFont typeface="Arial" pitchFamily="34" charset="0"/>
              <a:buChar char="•"/>
            </a:pPr>
            <a:r>
              <a:rPr lang="nl-BE" dirty="0" smtClean="0"/>
              <a:t>Introduction to Microsoft Search</a:t>
            </a:r>
          </a:p>
          <a:p>
            <a:pPr marL="457200" indent="-457200">
              <a:buFont typeface="Arial" pitchFamily="34" charset="0"/>
              <a:buChar char="•"/>
            </a:pPr>
            <a:endParaRPr lang="nl-BE" dirty="0" smtClean="0"/>
          </a:p>
          <a:p>
            <a:pPr marL="457200" indent="-457200">
              <a:buFont typeface="Arial" pitchFamily="34" charset="0"/>
              <a:buChar char="•"/>
            </a:pPr>
            <a:r>
              <a:rPr lang="nl-BE" dirty="0" smtClean="0"/>
              <a:t>The different flavors of FAST</a:t>
            </a:r>
          </a:p>
          <a:p>
            <a:pPr marL="457200" indent="-457200">
              <a:buFont typeface="Arial" pitchFamily="34" charset="0"/>
              <a:buChar char="•"/>
            </a:pPr>
            <a:endParaRPr lang="nl-BE" dirty="0" smtClean="0"/>
          </a:p>
          <a:p>
            <a:pPr marL="457200" indent="-457200">
              <a:buFont typeface="Arial" pitchFamily="34" charset="0"/>
              <a:buChar char="•"/>
            </a:pPr>
            <a:r>
              <a:rPr lang="nl-BE" dirty="0" smtClean="0"/>
              <a:t>Demonstration of some live sites</a:t>
            </a:r>
          </a:p>
          <a:p>
            <a:pPr marL="457200" indent="-457200">
              <a:buFont typeface="Arial" pitchFamily="34" charset="0"/>
              <a:buChar char="•"/>
            </a:pPr>
            <a:endParaRPr lang="nl-BE" dirty="0"/>
          </a:p>
          <a:p>
            <a:pPr marL="457200" indent="-457200">
              <a:buFont typeface="Arial" pitchFamily="34" charset="0"/>
              <a:buChar char="•"/>
            </a:pPr>
            <a:r>
              <a:rPr lang="nl-BE" dirty="0" smtClean="0"/>
              <a:t>Testimonial of JobAt solution based on FAST</a:t>
            </a:r>
          </a:p>
          <a:p>
            <a:endParaRPr lang="nl-BE" dirty="0" smtClean="0"/>
          </a:p>
          <a:p>
            <a:pPr marL="457200" indent="-457200">
              <a:buFont typeface="Arial" pitchFamily="34" charset="0"/>
              <a:buChar char="•"/>
            </a:pPr>
            <a:r>
              <a:rPr lang="nl-BE" dirty="0" smtClean="0"/>
              <a:t>Conclusion and Q&amp;A</a:t>
            </a:r>
            <a:endParaRPr lang="nl-BE" dirty="0"/>
          </a:p>
        </p:txBody>
      </p:sp>
    </p:spTree>
    <p:extLst>
      <p:ext uri="{BB962C8B-B14F-4D97-AF65-F5344CB8AC3E}">
        <p14:creationId xmlns:p14="http://schemas.microsoft.com/office/powerpoint/2010/main" xmlns="" val="158223245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274639"/>
            <a:ext cx="8839200" cy="886397"/>
          </a:xfrm>
        </p:spPr>
        <p:txBody>
          <a:bodyPr/>
          <a:lstStyle/>
          <a:p>
            <a:pPr defTabSz="912777">
              <a:defRPr/>
            </a:pPr>
            <a:r>
              <a:rPr smtClean="0"/>
              <a:t>Vision</a:t>
            </a:r>
            <a:br>
              <a:rPr smtClean="0"/>
            </a:br>
            <a:r>
              <a:rPr sz="2400" spc="-100" smtClean="0">
                <a:ln w="3175" cmpd="sng">
                  <a:noFill/>
                  <a:prstDash val="solid"/>
                </a:ln>
                <a:solidFill>
                  <a:schemeClr val="tx1"/>
                </a:solidFill>
              </a:rPr>
              <a:t>Enterprise search will change the way people interact with information</a:t>
            </a:r>
          </a:p>
        </p:txBody>
      </p:sp>
      <p:grpSp>
        <p:nvGrpSpPr>
          <p:cNvPr id="2" name="Group 4"/>
          <p:cNvGrpSpPr>
            <a:grpSpLocks/>
          </p:cNvGrpSpPr>
          <p:nvPr/>
        </p:nvGrpSpPr>
        <p:grpSpPr bwMode="auto">
          <a:xfrm>
            <a:off x="3240088" y="2008188"/>
            <a:ext cx="2697162" cy="4116387"/>
            <a:chOff x="3223659" y="2514601"/>
            <a:chExt cx="2696681" cy="4116713"/>
          </a:xfrm>
        </p:grpSpPr>
        <p:sp>
          <p:nvSpPr>
            <p:cNvPr id="6" name="Rounded Rectangle 5"/>
            <p:cNvSpPr/>
            <p:nvPr/>
          </p:nvSpPr>
          <p:spPr>
            <a:xfrm>
              <a:off x="3223659" y="2514601"/>
              <a:ext cx="2696681" cy="4116713"/>
            </a:xfrm>
            <a:prstGeom prst="roundRect">
              <a:avLst>
                <a:gd name="adj" fmla="val 757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lIns="0" tIns="2743200" rIns="0" bIns="0"/>
            <a:lstStyle/>
            <a:p>
              <a:pPr algn="ctr">
                <a:lnSpc>
                  <a:spcPct val="90000"/>
                </a:lnSpc>
                <a:defRPr/>
              </a:pPr>
              <a:r>
                <a:rPr lang="en-US" dirty="0">
                  <a:effectLst>
                    <a:outerShdw blurRad="38100" dist="38100" dir="2700000" algn="tl">
                      <a:srgbClr val="000000">
                        <a:alpha val="43137"/>
                      </a:srgbClr>
                    </a:outerShdw>
                  </a:effectLst>
                </a:rPr>
                <a:t>Search will</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enable unique</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user experiences</a:t>
              </a:r>
            </a:p>
          </p:txBody>
        </p:sp>
        <p:pic>
          <p:nvPicPr>
            <p:cNvPr id="7" name="Picture 4" descr="http://employees.claritycon.com/kmarshall/Blogs/SharepointSearchfromTafiti_12A00/image_3.pn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3374444" y="3097259"/>
              <a:ext cx="2387174" cy="1360596"/>
            </a:xfrm>
            <a:prstGeom prst="rect">
              <a:avLst/>
            </a:prstGeom>
            <a:noFill/>
            <a:effectLst>
              <a:outerShdw blurRad="152400" dist="114300" dir="2700000" algn="tl" rotWithShape="0">
                <a:prstClr val="black">
                  <a:alpha val="40000"/>
                </a:prstClr>
              </a:outerShdw>
            </a:effectLst>
          </p:spPr>
        </p:pic>
      </p:grpSp>
      <p:grpSp>
        <p:nvGrpSpPr>
          <p:cNvPr id="3" name="Group 7"/>
          <p:cNvGrpSpPr>
            <a:grpSpLocks/>
          </p:cNvGrpSpPr>
          <p:nvPr/>
        </p:nvGrpSpPr>
        <p:grpSpPr bwMode="auto">
          <a:xfrm>
            <a:off x="6083300" y="2008188"/>
            <a:ext cx="2695575" cy="4116387"/>
            <a:chOff x="6066319" y="2514601"/>
            <a:chExt cx="2696681" cy="4116713"/>
          </a:xfrm>
        </p:grpSpPr>
        <p:sp>
          <p:nvSpPr>
            <p:cNvPr id="9" name="Rounded Rectangle 8"/>
            <p:cNvSpPr/>
            <p:nvPr/>
          </p:nvSpPr>
          <p:spPr>
            <a:xfrm>
              <a:off x="6066319" y="2514601"/>
              <a:ext cx="2696681" cy="4116713"/>
            </a:xfrm>
            <a:prstGeom prst="roundRect">
              <a:avLst>
                <a:gd name="adj" fmla="val 757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2743200" rIns="0" bIns="0"/>
            <a:lstStyle/>
            <a:p>
              <a:pPr algn="ctr">
                <a:lnSpc>
                  <a:spcPct val="90000"/>
                </a:lnSpc>
                <a:defRPr/>
              </a:pPr>
              <a:r>
                <a:rPr lang="en-US" dirty="0">
                  <a:effectLst>
                    <a:outerShdw blurRad="38100" dist="38100" dir="2700000" algn="tl">
                      <a:srgbClr val="000000">
                        <a:alpha val="43137"/>
                      </a:srgbClr>
                    </a:outerShdw>
                  </a:effectLst>
                </a:rPr>
                <a:t>Search will</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change the way people do business</a:t>
              </a:r>
            </a:p>
          </p:txBody>
        </p:sp>
        <p:grpSp>
          <p:nvGrpSpPr>
            <p:cNvPr id="4105" name="Group 82"/>
            <p:cNvGrpSpPr>
              <a:grpSpLocks/>
            </p:cNvGrpSpPr>
            <p:nvPr/>
          </p:nvGrpSpPr>
          <p:grpSpPr bwMode="auto">
            <a:xfrm>
              <a:off x="6419981" y="2786422"/>
              <a:ext cx="2128478" cy="2116232"/>
              <a:chOff x="6419981" y="2786422"/>
              <a:chExt cx="2128478" cy="2116232"/>
            </a:xfrm>
          </p:grpSpPr>
          <p:pic>
            <p:nvPicPr>
              <p:cNvPr id="4106" name="Picture 9" descr="C:\program Files\Microsoft Resource DVD Artwork\DVD_ART\Artwork_Imagery\HARDWARE_IMAGERY\Illustration - Misc Hardware\Windows Vista Illustration Icons\Saved Organize.pn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6419981" y="2786422"/>
                <a:ext cx="2116233" cy="2116232"/>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pic>
            <p:nvPicPr>
              <p:cNvPr id="4107" name="Picture 7" descr="C:\Users\allanhui.REDMOND\AppData\Local\Microsoft\Windows\Temporary Internet Files\Content.IE5\GKCLG89O\MCj04315490000[1].pn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7445374" y="2968171"/>
                <a:ext cx="1103085" cy="1103085"/>
              </a:xfrm>
              <a:prstGeom prst="rect">
                <a:avLst/>
              </a:prstGeom>
              <a:noFill/>
              <a:ln>
                <a:noFill/>
              </a:ln>
              <a:extLst>
                <a:ext uri="{909E8E84-426E-40DD-AFC4-6F175D3DCCD1}">
                  <a14:hiddenFill xmlns:a14="http://schemas.microsoft.com/office/drawing/2010/main" xmlns="">
                    <a:solidFill>
                      <a:srgbClr xmlns:mc="http://schemas.openxmlformats.org/markup-compatibility/2006" val="FFFFFF" mc:Ignorable=""/>
                    </a:solidFill>
                  </a14:hiddenFill>
                </a:ext>
                <a:ext uri="{91240B29-F687-4F45-9708-019B960494DF}">
                  <a14:hiddenLine xmlns:a14="http://schemas.microsoft.com/office/drawing/2010/main" xmlns="" w="9525">
                    <a:solidFill>
                      <a:srgbClr xmlns:mc="http://schemas.openxmlformats.org/markup-compatibility/2006" val="000000" mc:Ignorable=""/>
                    </a:solidFill>
                    <a:miter lim="800000"/>
                    <a:headEnd/>
                    <a:tailEnd/>
                  </a14:hiddenLine>
                </a:ext>
              </a:extLst>
            </p:spPr>
          </p:pic>
        </p:grpSp>
      </p:grpSp>
      <p:grpSp>
        <p:nvGrpSpPr>
          <p:cNvPr id="8" name="Group 12"/>
          <p:cNvGrpSpPr>
            <a:grpSpLocks/>
          </p:cNvGrpSpPr>
          <p:nvPr/>
        </p:nvGrpSpPr>
        <p:grpSpPr bwMode="auto">
          <a:xfrm>
            <a:off x="398463" y="2006600"/>
            <a:ext cx="2695575" cy="4116388"/>
            <a:chOff x="381000" y="2514601"/>
            <a:chExt cx="2696681" cy="4116713"/>
          </a:xfrm>
        </p:grpSpPr>
        <p:sp>
          <p:nvSpPr>
            <p:cNvPr id="14" name="Rounded Rectangle 13"/>
            <p:cNvSpPr/>
            <p:nvPr/>
          </p:nvSpPr>
          <p:spPr>
            <a:xfrm>
              <a:off x="381000" y="2514601"/>
              <a:ext cx="2696681" cy="4116713"/>
            </a:xfrm>
            <a:prstGeom prst="roundRect">
              <a:avLst>
                <a:gd name="adj" fmla="val 757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0" tIns="2743200" rIns="0" bIns="0"/>
            <a:lstStyle/>
            <a:p>
              <a:pPr algn="ctr">
                <a:lnSpc>
                  <a:spcPct val="90000"/>
                </a:lnSpc>
                <a:defRPr/>
              </a:pPr>
              <a:r>
                <a:rPr lang="en-US" dirty="0">
                  <a:effectLst>
                    <a:outerShdw blurRad="38100" dist="38100" dir="2700000" algn="tl">
                      <a:srgbClr val="000000">
                        <a:alpha val="43137"/>
                      </a:srgbClr>
                    </a:outerShdw>
                  </a:effectLst>
                </a:rPr>
                <a:t>Search</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will be</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everywhere</a:t>
              </a:r>
            </a:p>
          </p:txBody>
        </p:sp>
        <p:pic>
          <p:nvPicPr>
            <p:cNvPr id="15" name="Picture 14" descr="001.png"/>
            <p:cNvPicPr>
              <a:picLocks noChangeAspect="1"/>
            </p:cNvPicPr>
            <p:nvPr/>
          </p:nvPicPr>
          <p:blipFill>
            <a:blip r:embed="rId6" cstate="email">
              <a:extLst>
                <a:ext uri="{28A0092B-C50C-407E-A947-70E740481C1C}">
                  <a14:useLocalDpi xmlns:a14="http://schemas.microsoft.com/office/drawing/2010/main" xmlns=""/>
                </a:ext>
              </a:extLst>
            </a:blip>
            <a:stretch>
              <a:fillRect/>
            </a:stretch>
          </p:blipFill>
          <p:spPr>
            <a:xfrm>
              <a:off x="614458" y="2765446"/>
              <a:ext cx="2158298" cy="2159170"/>
            </a:xfrm>
            <a:prstGeom prst="rect">
              <a:avLst/>
            </a:prstGeom>
            <a:effectLst>
              <a:outerShdw blurRad="152400" dist="114300" dir="2700000" algn="tl" rotWithShape="0">
                <a:prstClr val="black">
                  <a:alpha val="40000"/>
                </a:prstClr>
              </a:outerShdw>
            </a:effectLst>
          </p:spPr>
        </p:pic>
      </p:grpSp>
    </p:spTree>
    <p:extLst>
      <p:ext uri="{BB962C8B-B14F-4D97-AF65-F5344CB8AC3E}">
        <p14:creationId xmlns:p14="http://schemas.microsoft.com/office/powerpoint/2010/main" xmlns="" val="911116801"/>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6"/>
          <p:cNvSpPr>
            <a:spLocks/>
          </p:cNvSpPr>
          <p:nvPr/>
        </p:nvSpPr>
        <p:spPr bwMode="auto">
          <a:xfrm>
            <a:off x="295311" y="2628900"/>
            <a:ext cx="2697480" cy="4089400"/>
          </a:xfrm>
          <a:custGeom>
            <a:avLst/>
            <a:gdLst/>
            <a:ahLst/>
            <a:cxnLst>
              <a:cxn ang="0">
                <a:pos x="41" y="0"/>
              </a:cxn>
              <a:cxn ang="0">
                <a:pos x="402" y="0"/>
              </a:cxn>
              <a:cxn ang="0">
                <a:pos x="444" y="41"/>
              </a:cxn>
              <a:cxn ang="0">
                <a:pos x="444" y="560"/>
              </a:cxn>
              <a:cxn ang="0">
                <a:pos x="344" y="671"/>
              </a:cxn>
              <a:cxn ang="0">
                <a:pos x="444" y="783"/>
              </a:cxn>
              <a:cxn ang="0">
                <a:pos x="444" y="844"/>
              </a:cxn>
              <a:cxn ang="0">
                <a:pos x="0" y="844"/>
              </a:cxn>
              <a:cxn ang="0">
                <a:pos x="0" y="41"/>
              </a:cxn>
              <a:cxn ang="0">
                <a:pos x="41" y="0"/>
              </a:cxn>
            </a:cxnLst>
            <a:rect l="0" t="0" r="r" b="b"/>
            <a:pathLst>
              <a:path w="444" h="844">
                <a:moveTo>
                  <a:pt x="41" y="0"/>
                </a:moveTo>
                <a:cubicBezTo>
                  <a:pt x="41" y="0"/>
                  <a:pt x="402" y="0"/>
                  <a:pt x="402" y="0"/>
                </a:cubicBezTo>
                <a:cubicBezTo>
                  <a:pt x="425" y="0"/>
                  <a:pt x="444" y="17"/>
                  <a:pt x="444" y="41"/>
                </a:cubicBezTo>
                <a:cubicBezTo>
                  <a:pt x="444" y="41"/>
                  <a:pt x="444" y="560"/>
                  <a:pt x="444" y="560"/>
                </a:cubicBezTo>
                <a:cubicBezTo>
                  <a:pt x="387" y="566"/>
                  <a:pt x="344" y="613"/>
                  <a:pt x="344" y="671"/>
                </a:cubicBezTo>
                <a:cubicBezTo>
                  <a:pt x="344" y="728"/>
                  <a:pt x="387" y="777"/>
                  <a:pt x="444" y="783"/>
                </a:cubicBezTo>
                <a:cubicBezTo>
                  <a:pt x="444" y="783"/>
                  <a:pt x="444" y="844"/>
                  <a:pt x="444" y="844"/>
                </a:cubicBezTo>
                <a:cubicBezTo>
                  <a:pt x="444" y="844"/>
                  <a:pt x="0" y="844"/>
                  <a:pt x="0" y="844"/>
                </a:cubicBezTo>
                <a:cubicBezTo>
                  <a:pt x="0" y="844"/>
                  <a:pt x="0" y="41"/>
                  <a:pt x="0" y="41"/>
                </a:cubicBezTo>
                <a:cubicBezTo>
                  <a:pt x="0" y="17"/>
                  <a:pt x="17" y="0"/>
                  <a:pt x="41" y="0"/>
                </a:cubicBezTo>
                <a:close/>
              </a:path>
            </a:pathLst>
          </a:custGeom>
          <a:gradFill>
            <a:gsLst>
              <a:gs pos="24000">
                <a:schemeClr val="bg1">
                  <a:lumMod val="40000"/>
                  <a:lumOff val="60000"/>
                </a:schemeClr>
              </a:gs>
              <a:gs pos="66000">
                <a:schemeClr val="bg1"/>
              </a:gs>
              <a:gs pos="100000">
                <a:srgbClr val="FF7500">
                  <a:alpha val="0"/>
                </a:srgbClr>
              </a:gs>
            </a:gsLst>
            <a:lin ang="5400000" scaled="0"/>
          </a:gradFill>
          <a:ln w="25400" cap="flat" cmpd="sng" algn="ctr">
            <a:noFill/>
            <a:prstDash val="solid"/>
            <a:round/>
            <a:headEnd type="none" w="med" len="med"/>
            <a:tailEnd type="none" w="med" len="med"/>
          </a:ln>
          <a:effectLst/>
        </p:spPr>
        <p:txBody>
          <a:bodyPr tIns="1097280"/>
          <a:lstStyle/>
          <a:p>
            <a:pPr algn="ctr">
              <a:lnSpc>
                <a:spcPct val="90000"/>
              </a:lnSpc>
              <a:spcBef>
                <a:spcPts val="672"/>
              </a:spcBef>
              <a:defRPr/>
            </a:pPr>
            <a:endParaRPr lang="en-US" sz="2400" dirty="0">
              <a:solidFill>
                <a:schemeClr val="tx1">
                  <a:lumMod val="50000"/>
                </a:schemeClr>
              </a:solidFill>
              <a:latin typeface="+mn-lt"/>
            </a:endParaRPr>
          </a:p>
        </p:txBody>
      </p:sp>
      <p:sp>
        <p:nvSpPr>
          <p:cNvPr id="42" name="Freeform 6"/>
          <p:cNvSpPr>
            <a:spLocks/>
          </p:cNvSpPr>
          <p:nvPr/>
        </p:nvSpPr>
        <p:spPr bwMode="auto">
          <a:xfrm>
            <a:off x="3225888" y="2628900"/>
            <a:ext cx="2697480" cy="4089400"/>
          </a:xfrm>
          <a:custGeom>
            <a:avLst/>
            <a:gdLst/>
            <a:ahLst/>
            <a:cxnLst>
              <a:cxn ang="0">
                <a:pos x="41" y="0"/>
              </a:cxn>
              <a:cxn ang="0">
                <a:pos x="402" y="0"/>
              </a:cxn>
              <a:cxn ang="0">
                <a:pos x="444" y="41"/>
              </a:cxn>
              <a:cxn ang="0">
                <a:pos x="444" y="560"/>
              </a:cxn>
              <a:cxn ang="0">
                <a:pos x="344" y="671"/>
              </a:cxn>
              <a:cxn ang="0">
                <a:pos x="444" y="783"/>
              </a:cxn>
              <a:cxn ang="0">
                <a:pos x="444" y="844"/>
              </a:cxn>
              <a:cxn ang="0">
                <a:pos x="0" y="844"/>
              </a:cxn>
              <a:cxn ang="0">
                <a:pos x="0" y="41"/>
              </a:cxn>
              <a:cxn ang="0">
                <a:pos x="41" y="0"/>
              </a:cxn>
            </a:cxnLst>
            <a:rect l="0" t="0" r="r" b="b"/>
            <a:pathLst>
              <a:path w="444" h="844">
                <a:moveTo>
                  <a:pt x="41" y="0"/>
                </a:moveTo>
                <a:cubicBezTo>
                  <a:pt x="41" y="0"/>
                  <a:pt x="402" y="0"/>
                  <a:pt x="402" y="0"/>
                </a:cubicBezTo>
                <a:cubicBezTo>
                  <a:pt x="425" y="0"/>
                  <a:pt x="444" y="17"/>
                  <a:pt x="444" y="41"/>
                </a:cubicBezTo>
                <a:cubicBezTo>
                  <a:pt x="444" y="41"/>
                  <a:pt x="444" y="560"/>
                  <a:pt x="444" y="560"/>
                </a:cubicBezTo>
                <a:cubicBezTo>
                  <a:pt x="387" y="566"/>
                  <a:pt x="344" y="613"/>
                  <a:pt x="344" y="671"/>
                </a:cubicBezTo>
                <a:cubicBezTo>
                  <a:pt x="344" y="728"/>
                  <a:pt x="387" y="777"/>
                  <a:pt x="444" y="783"/>
                </a:cubicBezTo>
                <a:cubicBezTo>
                  <a:pt x="444" y="783"/>
                  <a:pt x="444" y="844"/>
                  <a:pt x="444" y="844"/>
                </a:cubicBezTo>
                <a:cubicBezTo>
                  <a:pt x="444" y="844"/>
                  <a:pt x="0" y="844"/>
                  <a:pt x="0" y="844"/>
                </a:cubicBezTo>
                <a:cubicBezTo>
                  <a:pt x="0" y="844"/>
                  <a:pt x="0" y="41"/>
                  <a:pt x="0" y="41"/>
                </a:cubicBezTo>
                <a:cubicBezTo>
                  <a:pt x="0" y="17"/>
                  <a:pt x="17" y="0"/>
                  <a:pt x="41" y="0"/>
                </a:cubicBezTo>
                <a:close/>
              </a:path>
            </a:pathLst>
          </a:custGeom>
          <a:gradFill>
            <a:gsLst>
              <a:gs pos="24000">
                <a:schemeClr val="bg1">
                  <a:lumMod val="40000"/>
                  <a:lumOff val="60000"/>
                </a:schemeClr>
              </a:gs>
              <a:gs pos="66000">
                <a:schemeClr val="bg1"/>
              </a:gs>
              <a:gs pos="100000">
                <a:srgbClr val="FF7500">
                  <a:alpha val="0"/>
                </a:srgbClr>
              </a:gs>
            </a:gsLst>
            <a:lin ang="5400000" scaled="0"/>
          </a:gradFill>
          <a:ln w="25400" cap="flat" cmpd="sng" algn="ctr">
            <a:noFill/>
            <a:prstDash val="solid"/>
            <a:round/>
            <a:headEnd type="none" w="med" len="med"/>
            <a:tailEnd type="none" w="med" len="med"/>
          </a:ln>
          <a:effectLst/>
        </p:spPr>
        <p:txBody>
          <a:bodyPr tIns="1097280"/>
          <a:lstStyle/>
          <a:p>
            <a:pPr algn="ctr">
              <a:lnSpc>
                <a:spcPct val="90000"/>
              </a:lnSpc>
              <a:spcBef>
                <a:spcPts val="672"/>
              </a:spcBef>
              <a:defRPr/>
            </a:pPr>
            <a:endParaRPr lang="en-US" sz="2400" dirty="0">
              <a:solidFill>
                <a:schemeClr val="tx1">
                  <a:lumMod val="50000"/>
                </a:schemeClr>
              </a:solidFill>
              <a:latin typeface="+mn-lt"/>
            </a:endParaRPr>
          </a:p>
        </p:txBody>
      </p:sp>
      <p:sp>
        <p:nvSpPr>
          <p:cNvPr id="43" name="Freeform 6"/>
          <p:cNvSpPr>
            <a:spLocks/>
          </p:cNvSpPr>
          <p:nvPr/>
        </p:nvSpPr>
        <p:spPr bwMode="auto">
          <a:xfrm>
            <a:off x="6132196" y="2628900"/>
            <a:ext cx="2697480" cy="4089400"/>
          </a:xfrm>
          <a:custGeom>
            <a:avLst/>
            <a:gdLst/>
            <a:ahLst/>
            <a:cxnLst>
              <a:cxn ang="0">
                <a:pos x="41" y="0"/>
              </a:cxn>
              <a:cxn ang="0">
                <a:pos x="402" y="0"/>
              </a:cxn>
              <a:cxn ang="0">
                <a:pos x="444" y="41"/>
              </a:cxn>
              <a:cxn ang="0">
                <a:pos x="444" y="560"/>
              </a:cxn>
              <a:cxn ang="0">
                <a:pos x="344" y="671"/>
              </a:cxn>
              <a:cxn ang="0">
                <a:pos x="444" y="783"/>
              </a:cxn>
              <a:cxn ang="0">
                <a:pos x="444" y="844"/>
              </a:cxn>
              <a:cxn ang="0">
                <a:pos x="0" y="844"/>
              </a:cxn>
              <a:cxn ang="0">
                <a:pos x="0" y="41"/>
              </a:cxn>
              <a:cxn ang="0">
                <a:pos x="41" y="0"/>
              </a:cxn>
            </a:cxnLst>
            <a:rect l="0" t="0" r="r" b="b"/>
            <a:pathLst>
              <a:path w="444" h="844">
                <a:moveTo>
                  <a:pt x="41" y="0"/>
                </a:moveTo>
                <a:cubicBezTo>
                  <a:pt x="41" y="0"/>
                  <a:pt x="402" y="0"/>
                  <a:pt x="402" y="0"/>
                </a:cubicBezTo>
                <a:cubicBezTo>
                  <a:pt x="425" y="0"/>
                  <a:pt x="444" y="17"/>
                  <a:pt x="444" y="41"/>
                </a:cubicBezTo>
                <a:cubicBezTo>
                  <a:pt x="444" y="41"/>
                  <a:pt x="444" y="560"/>
                  <a:pt x="444" y="560"/>
                </a:cubicBezTo>
                <a:cubicBezTo>
                  <a:pt x="387" y="566"/>
                  <a:pt x="344" y="613"/>
                  <a:pt x="344" y="671"/>
                </a:cubicBezTo>
                <a:cubicBezTo>
                  <a:pt x="344" y="728"/>
                  <a:pt x="387" y="777"/>
                  <a:pt x="444" y="783"/>
                </a:cubicBezTo>
                <a:cubicBezTo>
                  <a:pt x="444" y="783"/>
                  <a:pt x="444" y="844"/>
                  <a:pt x="444" y="844"/>
                </a:cubicBezTo>
                <a:cubicBezTo>
                  <a:pt x="444" y="844"/>
                  <a:pt x="0" y="844"/>
                  <a:pt x="0" y="844"/>
                </a:cubicBezTo>
                <a:cubicBezTo>
                  <a:pt x="0" y="844"/>
                  <a:pt x="0" y="41"/>
                  <a:pt x="0" y="41"/>
                </a:cubicBezTo>
                <a:cubicBezTo>
                  <a:pt x="0" y="17"/>
                  <a:pt x="17" y="0"/>
                  <a:pt x="41" y="0"/>
                </a:cubicBezTo>
                <a:close/>
              </a:path>
            </a:pathLst>
          </a:custGeom>
          <a:gradFill>
            <a:gsLst>
              <a:gs pos="24000">
                <a:schemeClr val="bg1">
                  <a:lumMod val="40000"/>
                  <a:lumOff val="60000"/>
                </a:schemeClr>
              </a:gs>
              <a:gs pos="66000">
                <a:schemeClr val="bg1"/>
              </a:gs>
              <a:gs pos="100000">
                <a:srgbClr val="FF7500">
                  <a:alpha val="0"/>
                </a:srgbClr>
              </a:gs>
            </a:gsLst>
            <a:lin ang="5400000" scaled="0"/>
          </a:gradFill>
          <a:ln w="25400" cap="flat" cmpd="sng" algn="ctr">
            <a:noFill/>
            <a:prstDash val="solid"/>
            <a:round/>
            <a:headEnd type="none" w="med" len="med"/>
            <a:tailEnd type="none" w="med" len="med"/>
          </a:ln>
          <a:effectLst/>
        </p:spPr>
        <p:txBody>
          <a:bodyPr tIns="1097280"/>
          <a:lstStyle/>
          <a:p>
            <a:pPr algn="ctr">
              <a:lnSpc>
                <a:spcPct val="90000"/>
              </a:lnSpc>
              <a:spcBef>
                <a:spcPts val="672"/>
              </a:spcBef>
              <a:defRPr/>
            </a:pPr>
            <a:endParaRPr lang="en-US" sz="2400" dirty="0">
              <a:solidFill>
                <a:schemeClr val="tx1">
                  <a:lumMod val="50000"/>
                </a:schemeClr>
              </a:solidFill>
              <a:latin typeface="+mn-lt"/>
            </a:endParaRPr>
          </a:p>
        </p:txBody>
      </p:sp>
      <p:sp>
        <p:nvSpPr>
          <p:cNvPr id="12299" name="Title 1"/>
          <p:cNvSpPr>
            <a:spLocks noGrp="1"/>
          </p:cNvSpPr>
          <p:nvPr>
            <p:ph type="title"/>
          </p:nvPr>
        </p:nvSpPr>
        <p:spPr>
          <a:xfrm>
            <a:off x="381000" y="230188"/>
            <a:ext cx="8763000" cy="498598"/>
          </a:xfrm>
        </p:spPr>
        <p:txBody>
          <a:bodyPr/>
          <a:lstStyle/>
          <a:p>
            <a:r>
              <a:rPr lang="en-US" dirty="0" smtClean="0"/>
              <a:t>Microsoft’s Enterprise Search Today</a:t>
            </a:r>
          </a:p>
        </p:txBody>
      </p:sp>
      <p:sp>
        <p:nvSpPr>
          <p:cNvPr id="26" name="Rounded Rectangle 9"/>
          <p:cNvSpPr>
            <a:spLocks noChangeArrowheads="1"/>
          </p:cNvSpPr>
          <p:nvPr/>
        </p:nvSpPr>
        <p:spPr bwMode="auto">
          <a:xfrm>
            <a:off x="6117593" y="1640542"/>
            <a:ext cx="2701925" cy="4163357"/>
          </a:xfrm>
          <a:prstGeom prst="roundRect">
            <a:avLst>
              <a:gd name="adj" fmla="val 16667"/>
            </a:avLst>
          </a:prstGeom>
          <a:noFill/>
          <a:ln w="9525" algn="ctr">
            <a:noFill/>
            <a:round/>
            <a:headEnd/>
            <a:tailEnd/>
          </a:ln>
          <a:effectLst/>
          <a:scene3d>
            <a:camera prst="orthographicFront">
              <a:rot lat="0" lon="0" rev="0"/>
            </a:camera>
            <a:lightRig rig="contrasting" dir="t">
              <a:rot lat="0" lon="0" rev="7800000"/>
            </a:lightRig>
          </a:scene3d>
          <a:sp3d>
            <a:bevelT w="139700" h="139700"/>
          </a:sp3d>
        </p:spPr>
        <p:txBody>
          <a:bodyPr lIns="0" tIns="0" rIns="0" bIns="0" anchor="ctr"/>
          <a:lstStyle/>
          <a:p>
            <a:pPr>
              <a:lnSpc>
                <a:spcPts val="2160"/>
              </a:lnSpc>
              <a:tabLst>
                <a:tab pos="1200150" algn="l"/>
              </a:tabLst>
              <a:defRPr/>
            </a:pPr>
            <a:endParaRPr lang="en-US" sz="1800" i="1" dirty="0">
              <a:latin typeface="Arial" charset="0"/>
            </a:endParaRPr>
          </a:p>
          <a:p>
            <a:pPr>
              <a:lnSpc>
                <a:spcPts val="2160"/>
              </a:lnSpc>
              <a:tabLst>
                <a:tab pos="1200150" algn="l"/>
              </a:tabLst>
              <a:defRPr/>
            </a:pPr>
            <a:endParaRPr lang="en-US" sz="1800" i="1" dirty="0">
              <a:latin typeface="Arial" charset="0"/>
            </a:endParaRPr>
          </a:p>
          <a:p>
            <a:pPr>
              <a:lnSpc>
                <a:spcPts val="2160"/>
              </a:lnSpc>
              <a:tabLst>
                <a:tab pos="1200150" algn="l"/>
              </a:tabLst>
              <a:defRPr/>
            </a:pPr>
            <a:endParaRPr lang="en-US" sz="1800" i="1" dirty="0">
              <a:latin typeface="Arial" charset="0"/>
            </a:endParaRPr>
          </a:p>
          <a:p>
            <a:pPr>
              <a:lnSpc>
                <a:spcPts val="2160"/>
              </a:lnSpc>
              <a:tabLst>
                <a:tab pos="1200150" algn="l"/>
              </a:tabLst>
              <a:defRPr/>
            </a:pPr>
            <a:endParaRPr lang="en-US" sz="1800" i="1" dirty="0">
              <a:latin typeface="Arial" charset="0"/>
            </a:endParaRPr>
          </a:p>
          <a:p>
            <a:pPr>
              <a:lnSpc>
                <a:spcPts val="2160"/>
              </a:lnSpc>
              <a:tabLst>
                <a:tab pos="1200150" algn="l"/>
              </a:tabLst>
              <a:defRPr/>
            </a:pPr>
            <a:endParaRPr lang="en-US" sz="1800" i="1" dirty="0">
              <a:latin typeface="Arial" charset="0"/>
            </a:endParaRPr>
          </a:p>
          <a:p>
            <a:pPr algn="ctr">
              <a:lnSpc>
                <a:spcPts val="2160"/>
              </a:lnSpc>
              <a:tabLst>
                <a:tab pos="1200150" algn="l"/>
              </a:tabLst>
              <a:defRPr/>
            </a:pPr>
            <a:endParaRPr lang="en-US" sz="1800" i="1" dirty="0">
              <a:latin typeface="Arial" charset="0"/>
            </a:endParaRPr>
          </a:p>
          <a:p>
            <a:pPr algn="ctr">
              <a:lnSpc>
                <a:spcPts val="2160"/>
              </a:lnSpc>
              <a:tabLst>
                <a:tab pos="1200150" algn="l"/>
              </a:tabLst>
              <a:defRPr/>
            </a:pPr>
            <a:endParaRPr lang="en-US" sz="1800" i="1" dirty="0">
              <a:latin typeface="Arial" charset="0"/>
            </a:endParaRPr>
          </a:p>
          <a:p>
            <a:pPr algn="ctr">
              <a:lnSpc>
                <a:spcPts val="2160"/>
              </a:lnSpc>
              <a:tabLst>
                <a:tab pos="1200150" algn="l"/>
              </a:tabLst>
              <a:defRPr/>
            </a:pPr>
            <a:r>
              <a:rPr lang="en-US" i="1" dirty="0" smtClean="0">
                <a:latin typeface="Arial" charset="0"/>
              </a:rPr>
              <a:t>Best-in-class</a:t>
            </a:r>
            <a:br>
              <a:rPr lang="en-US" i="1" dirty="0" smtClean="0">
                <a:latin typeface="Arial" charset="0"/>
              </a:rPr>
            </a:br>
            <a:r>
              <a:rPr lang="en-US" i="1" dirty="0" smtClean="0">
                <a:latin typeface="Arial" charset="0"/>
              </a:rPr>
              <a:t>enterprise search for the most demanding applications</a:t>
            </a:r>
            <a:endParaRPr lang="en-US" i="1" dirty="0">
              <a:latin typeface="Arial" charset="0"/>
            </a:endParaRPr>
          </a:p>
        </p:txBody>
      </p:sp>
      <p:sp>
        <p:nvSpPr>
          <p:cNvPr id="27" name="Rounded Rectangle 9"/>
          <p:cNvSpPr>
            <a:spLocks noChangeArrowheads="1"/>
          </p:cNvSpPr>
          <p:nvPr/>
        </p:nvSpPr>
        <p:spPr bwMode="auto">
          <a:xfrm>
            <a:off x="3200576" y="1640542"/>
            <a:ext cx="2701925" cy="4163357"/>
          </a:xfrm>
          <a:prstGeom prst="roundRect">
            <a:avLst>
              <a:gd name="adj" fmla="val 16667"/>
            </a:avLst>
          </a:prstGeom>
          <a:noFill/>
          <a:ln w="9525" algn="ctr">
            <a:noFill/>
            <a:round/>
            <a:headEnd/>
            <a:tailEnd/>
          </a:ln>
          <a:effectLst/>
          <a:scene3d>
            <a:camera prst="orthographicFront">
              <a:rot lat="0" lon="0" rev="0"/>
            </a:camera>
            <a:lightRig rig="contrasting" dir="t">
              <a:rot lat="0" lon="0" rev="7800000"/>
            </a:lightRig>
          </a:scene3d>
          <a:sp3d>
            <a:bevelT w="139700" h="139700"/>
          </a:sp3d>
        </p:spPr>
        <p:txBody>
          <a:bodyPr lIns="0" tIns="0" rIns="0" bIns="0" anchor="ctr"/>
          <a:lstStyle/>
          <a:p>
            <a:pPr>
              <a:lnSpc>
                <a:spcPts val="2160"/>
              </a:lnSpc>
              <a:tabLst>
                <a:tab pos="1200150" algn="l"/>
              </a:tabLst>
              <a:defRPr/>
            </a:pPr>
            <a:endParaRPr lang="en-US" sz="1800" i="1" dirty="0">
              <a:latin typeface="Arial" charset="0"/>
            </a:endParaRPr>
          </a:p>
          <a:p>
            <a:pPr>
              <a:lnSpc>
                <a:spcPts val="2160"/>
              </a:lnSpc>
              <a:tabLst>
                <a:tab pos="1200150" algn="l"/>
              </a:tabLst>
              <a:defRPr/>
            </a:pPr>
            <a:endParaRPr lang="en-US" sz="1800" i="1" dirty="0">
              <a:latin typeface="Arial" charset="0"/>
            </a:endParaRPr>
          </a:p>
          <a:p>
            <a:pPr>
              <a:lnSpc>
                <a:spcPts val="2160"/>
              </a:lnSpc>
              <a:tabLst>
                <a:tab pos="1200150" algn="l"/>
              </a:tabLst>
              <a:defRPr/>
            </a:pPr>
            <a:endParaRPr lang="en-US" sz="1800" i="1" dirty="0">
              <a:latin typeface="Arial" charset="0"/>
            </a:endParaRPr>
          </a:p>
          <a:p>
            <a:pPr>
              <a:lnSpc>
                <a:spcPts val="2160"/>
              </a:lnSpc>
              <a:tabLst>
                <a:tab pos="1200150" algn="l"/>
              </a:tabLst>
              <a:defRPr/>
            </a:pPr>
            <a:endParaRPr lang="en-US" sz="1800" i="1" dirty="0">
              <a:latin typeface="Arial" charset="0"/>
            </a:endParaRPr>
          </a:p>
          <a:p>
            <a:pPr>
              <a:lnSpc>
                <a:spcPts val="2160"/>
              </a:lnSpc>
              <a:tabLst>
                <a:tab pos="1200150" algn="l"/>
              </a:tabLst>
              <a:defRPr/>
            </a:pPr>
            <a:endParaRPr lang="en-US" sz="1800" i="1" dirty="0">
              <a:latin typeface="Arial" charset="0"/>
            </a:endParaRPr>
          </a:p>
          <a:p>
            <a:pPr algn="ctr">
              <a:lnSpc>
                <a:spcPts val="2160"/>
              </a:lnSpc>
              <a:tabLst>
                <a:tab pos="1200150" algn="l"/>
              </a:tabLst>
              <a:defRPr/>
            </a:pPr>
            <a:endParaRPr lang="en-US" sz="1800" i="1" dirty="0">
              <a:latin typeface="Arial" charset="0"/>
            </a:endParaRPr>
          </a:p>
          <a:p>
            <a:pPr algn="ctr">
              <a:lnSpc>
                <a:spcPts val="2160"/>
              </a:lnSpc>
              <a:tabLst>
                <a:tab pos="1200150" algn="l"/>
              </a:tabLst>
              <a:defRPr/>
            </a:pPr>
            <a:endParaRPr lang="en-US" sz="1800" i="1" dirty="0">
              <a:latin typeface="Arial" charset="0"/>
            </a:endParaRPr>
          </a:p>
          <a:p>
            <a:pPr algn="ctr">
              <a:lnSpc>
                <a:spcPts val="2160"/>
              </a:lnSpc>
              <a:tabLst>
                <a:tab pos="1200150" algn="l"/>
              </a:tabLst>
              <a:defRPr/>
            </a:pPr>
            <a:endParaRPr lang="en-US" i="1" dirty="0" smtClean="0">
              <a:latin typeface="Arial" charset="0"/>
            </a:endParaRPr>
          </a:p>
          <a:p>
            <a:pPr algn="ctr">
              <a:lnSpc>
                <a:spcPts val="2160"/>
              </a:lnSpc>
              <a:tabLst>
                <a:tab pos="1200150" algn="l"/>
              </a:tabLst>
              <a:defRPr/>
            </a:pPr>
            <a:r>
              <a:rPr lang="en-US" i="1" dirty="0" smtClean="0">
                <a:latin typeface="Arial" charset="0"/>
              </a:rPr>
              <a:t>Enterprise search tightly integrated with a business productivity infrastructure</a:t>
            </a:r>
            <a:endParaRPr lang="en-US" i="1" dirty="0">
              <a:latin typeface="Arial" charset="0"/>
            </a:endParaRPr>
          </a:p>
        </p:txBody>
      </p:sp>
      <p:sp>
        <p:nvSpPr>
          <p:cNvPr id="28" name="Rounded Rectangle 9"/>
          <p:cNvSpPr>
            <a:spLocks noChangeArrowheads="1"/>
          </p:cNvSpPr>
          <p:nvPr/>
        </p:nvSpPr>
        <p:spPr bwMode="auto">
          <a:xfrm>
            <a:off x="325437" y="3568700"/>
            <a:ext cx="2701925" cy="1992321"/>
          </a:xfrm>
          <a:prstGeom prst="roundRect">
            <a:avLst>
              <a:gd name="adj" fmla="val 16667"/>
            </a:avLst>
          </a:prstGeom>
          <a:noFill/>
          <a:ln w="9525" algn="ctr">
            <a:noFill/>
            <a:round/>
            <a:headEnd/>
            <a:tailEnd/>
          </a:ln>
          <a:effectLst/>
          <a:scene3d>
            <a:camera prst="orthographicFront">
              <a:rot lat="0" lon="0" rev="0"/>
            </a:camera>
            <a:lightRig rig="contrasting" dir="t">
              <a:rot lat="0" lon="0" rev="7800000"/>
            </a:lightRig>
          </a:scene3d>
          <a:sp3d>
            <a:bevelT w="139700" h="139700"/>
          </a:sp3d>
        </p:spPr>
        <p:txBody>
          <a:bodyPr lIns="0" tIns="0" rIns="0" bIns="0" anchor="ctr"/>
          <a:lstStyle/>
          <a:p>
            <a:pPr algn="ctr">
              <a:lnSpc>
                <a:spcPts val="2160"/>
              </a:lnSpc>
              <a:tabLst>
                <a:tab pos="1200150" algn="l"/>
              </a:tabLst>
              <a:defRPr/>
            </a:pPr>
            <a:r>
              <a:rPr lang="en-US" i="1" dirty="0" smtClean="0">
                <a:latin typeface="Arial" charset="0"/>
              </a:rPr>
              <a:t>Enterprise search available as a free download</a:t>
            </a:r>
            <a:endParaRPr lang="en-US" dirty="0">
              <a:solidFill>
                <a:schemeClr val="bg1"/>
              </a:solidFill>
              <a:latin typeface="Arial" charset="0"/>
            </a:endParaRPr>
          </a:p>
        </p:txBody>
      </p:sp>
      <p:pic>
        <p:nvPicPr>
          <p:cNvPr id="34" name="Picture 2" descr="\\server2\ftp_root\clients\White_Whale\5-10019_Allan_Hui\Logos\Fast_ESP_Logo_White.png"/>
          <p:cNvPicPr>
            <a:picLocks noChangeAspect="1" noChangeArrowheads="1"/>
          </p:cNvPicPr>
          <p:nvPr/>
        </p:nvPicPr>
        <p:blipFill>
          <a:blip r:embed="rId3" cstate="email">
            <a:extLst>
              <a:ext uri="{28A0092B-C50C-407E-A947-70E740481C1C}">
                <a14:useLocalDpi xmlns:a14="http://schemas.microsoft.com/office/drawing/2010/main" xmlns=""/>
              </a:ext>
            </a:extLst>
          </a:blip>
          <a:stretch>
            <a:fillRect/>
          </a:stretch>
        </p:blipFill>
        <p:spPr bwMode="auto">
          <a:xfrm>
            <a:off x="6326188" y="3205163"/>
            <a:ext cx="2274887" cy="377825"/>
          </a:xfrm>
          <a:prstGeom prst="rect">
            <a:avLst/>
          </a:prstGeom>
          <a:noFill/>
          <a:effectLst>
            <a:outerShdw blurRad="50800" dist="38100" dir="2700000" algn="tl" rotWithShape="0">
              <a:prstClr val="black">
                <a:alpha val="40000"/>
              </a:prstClr>
            </a:outerShdw>
          </a:effectLst>
        </p:spPr>
      </p:pic>
      <p:pic>
        <p:nvPicPr>
          <p:cNvPr id="33" name="Picture 4" descr="C:\program files\Microsoft Resource DVD Artwork\DVD_ART\BoxShots_Logos\Search Server\Search Server 2008 Express Logo Reverse.pn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44500" y="3048000"/>
            <a:ext cx="2319338" cy="692150"/>
          </a:xfrm>
          <a:prstGeom prst="rect">
            <a:avLst/>
          </a:prstGeom>
          <a:noFill/>
          <a:ln w="9525">
            <a:noFill/>
            <a:miter lim="800000"/>
            <a:headEnd/>
            <a:tailEnd/>
          </a:ln>
        </p:spPr>
      </p:pic>
      <p:pic>
        <p:nvPicPr>
          <p:cNvPr id="35" name="Picture 3" descr="C:\Program Files\Microsoft Resource DVD Artwork\DVD_ART\BoxShots_Logos\SharePoint Server 2007\SharePoint Server 2007 logo rev v.png"/>
          <p:cNvPicPr>
            <a:picLocks noChangeAspect="1" noChangeArrowheads="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3433763" y="3090863"/>
            <a:ext cx="2332037" cy="604837"/>
          </a:xfrm>
          <a:prstGeom prst="rect">
            <a:avLst/>
          </a:prstGeom>
          <a:noFill/>
          <a:ln w="9525">
            <a:noFill/>
            <a:miter lim="800000"/>
            <a:headEnd/>
            <a:tailEnd/>
          </a:ln>
        </p:spPr>
      </p:pic>
      <p:sp>
        <p:nvSpPr>
          <p:cNvPr id="16" name="Rounded Rectangle 15"/>
          <p:cNvSpPr/>
          <p:nvPr/>
        </p:nvSpPr>
        <p:spPr bwMode="auto">
          <a:xfrm>
            <a:off x="304800" y="1600200"/>
            <a:ext cx="2743200" cy="1295400"/>
          </a:xfrm>
          <a:prstGeom prst="roundRect">
            <a:avLst>
              <a:gd name="adj" fmla="val 19171"/>
            </a:avLst>
          </a:prstGeom>
          <a:gradFill>
            <a:gsLst>
              <a:gs pos="0">
                <a:schemeClr val="accent1">
                  <a:shade val="63000"/>
                  <a:satMod val="165000"/>
                </a:schemeClr>
              </a:gs>
              <a:gs pos="30000">
                <a:schemeClr val="accent1">
                  <a:shade val="58000"/>
                  <a:satMod val="165000"/>
                </a:schemeClr>
              </a:gs>
              <a:gs pos="75000">
                <a:schemeClr val="accent1">
                  <a:shade val="30000"/>
                  <a:satMod val="175000"/>
                </a:schemeClr>
              </a:gs>
              <a:gs pos="100000">
                <a:schemeClr val="accent1">
                  <a:shade val="15000"/>
                  <a:satMod val="175000"/>
                </a:schemeClr>
              </a:gs>
            </a:gsLst>
            <a:path path="circle">
              <a:fillToRect l="5000" t="100000" r="120000" b="10000"/>
            </a:path>
          </a:gradFill>
          <a:ln cap="rnd">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style>
          <a:lnRef idx="0">
            <a:schemeClr val="accent2"/>
          </a:lnRef>
          <a:fillRef idx="3">
            <a:schemeClr val="accent2"/>
          </a:fillRef>
          <a:effectRef idx="3">
            <a:schemeClr val="accent2"/>
          </a:effectRef>
          <a:fontRef idx="minor">
            <a:schemeClr val="lt1"/>
          </a:fontRef>
        </p:style>
        <p:txBody>
          <a:bodyPr vert="horz" wrap="square" lIns="380985" tIns="380985" rIns="380985" bIns="380985" numCol="1" anchor="ctr" anchorCtr="0" compatLnSpc="1">
            <a:prstTxWarp prst="textNoShape">
              <a:avLst/>
            </a:prstTxWarp>
          </a:bodyPr>
          <a:lstStyle/>
          <a:p>
            <a:pPr algn="ctr">
              <a:tabLst>
                <a:tab pos="1258888" algn="l"/>
              </a:tabLst>
            </a:pPr>
            <a:r>
              <a:rPr lang="en-US" sz="2400" b="1" dirty="0" smtClean="0">
                <a:solidFill>
                  <a:schemeClr val="bg1">
                    <a:lumMod val="20000"/>
                    <a:lumOff val="80000"/>
                  </a:schemeClr>
                </a:solidFill>
              </a:rPr>
              <a:t>Entry-level</a:t>
            </a:r>
          </a:p>
          <a:p>
            <a:pPr algn="ctr">
              <a:tabLst>
                <a:tab pos="1258888" algn="l"/>
              </a:tabLst>
            </a:pPr>
            <a:r>
              <a:rPr lang="en-US" sz="2400" b="1" dirty="0" smtClean="0">
                <a:solidFill>
                  <a:schemeClr val="bg1">
                    <a:lumMod val="20000"/>
                    <a:lumOff val="80000"/>
                  </a:schemeClr>
                </a:solidFill>
              </a:rPr>
              <a:t>Solution</a:t>
            </a:r>
            <a:endParaRPr lang="en-US" sz="2400" b="1" dirty="0">
              <a:solidFill>
                <a:schemeClr val="bg1">
                  <a:lumMod val="20000"/>
                  <a:lumOff val="80000"/>
                </a:schemeClr>
              </a:solidFill>
            </a:endParaRPr>
          </a:p>
        </p:txBody>
      </p:sp>
      <p:sp>
        <p:nvSpPr>
          <p:cNvPr id="17" name="Rounded Rectangle 16"/>
          <p:cNvSpPr/>
          <p:nvPr/>
        </p:nvSpPr>
        <p:spPr bwMode="auto">
          <a:xfrm>
            <a:off x="3124200" y="1600200"/>
            <a:ext cx="2819400" cy="1295400"/>
          </a:xfrm>
          <a:prstGeom prst="roundRect">
            <a:avLst>
              <a:gd name="adj" fmla="val 19171"/>
            </a:avLst>
          </a:prstGeom>
          <a:gradFill>
            <a:gsLst>
              <a:gs pos="0">
                <a:schemeClr val="accent1">
                  <a:shade val="63000"/>
                  <a:satMod val="165000"/>
                </a:schemeClr>
              </a:gs>
              <a:gs pos="30000">
                <a:schemeClr val="accent1">
                  <a:shade val="58000"/>
                  <a:satMod val="165000"/>
                </a:schemeClr>
              </a:gs>
              <a:gs pos="75000">
                <a:schemeClr val="accent1">
                  <a:shade val="30000"/>
                  <a:satMod val="175000"/>
                </a:schemeClr>
              </a:gs>
              <a:gs pos="100000">
                <a:schemeClr val="accent1">
                  <a:shade val="15000"/>
                  <a:satMod val="175000"/>
                </a:schemeClr>
              </a:gs>
            </a:gsLst>
            <a:path path="circle">
              <a:fillToRect l="5000" t="100000" r="120000" b="10000"/>
            </a:path>
          </a:gradFill>
          <a:ln cap="rnd">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style>
          <a:lnRef idx="0">
            <a:schemeClr val="accent2"/>
          </a:lnRef>
          <a:fillRef idx="3">
            <a:schemeClr val="accent2"/>
          </a:fillRef>
          <a:effectRef idx="3">
            <a:schemeClr val="accent2"/>
          </a:effectRef>
          <a:fontRef idx="minor">
            <a:schemeClr val="lt1"/>
          </a:fontRef>
        </p:style>
        <p:txBody>
          <a:bodyPr vert="horz" wrap="square" lIns="380985" tIns="380985" rIns="380985" bIns="380985" numCol="1" anchor="ctr" anchorCtr="0" compatLnSpc="1">
            <a:prstTxWarp prst="textNoShape">
              <a:avLst/>
            </a:prstTxWarp>
          </a:bodyPr>
          <a:lstStyle/>
          <a:p>
            <a:pPr algn="ctr">
              <a:tabLst>
                <a:tab pos="1200150" algn="l"/>
              </a:tabLst>
            </a:pPr>
            <a:r>
              <a:rPr lang="en-US" sz="2200" b="1" dirty="0" smtClean="0">
                <a:solidFill>
                  <a:schemeClr val="bg1">
                    <a:lumMod val="20000"/>
                    <a:lumOff val="80000"/>
                  </a:schemeClr>
                </a:solidFill>
              </a:rPr>
              <a:t>Infrastructure</a:t>
            </a:r>
          </a:p>
          <a:p>
            <a:pPr algn="ctr">
              <a:tabLst>
                <a:tab pos="1200150" algn="l"/>
              </a:tabLst>
            </a:pPr>
            <a:r>
              <a:rPr lang="en-US" sz="2200" b="1" dirty="0" smtClean="0">
                <a:solidFill>
                  <a:schemeClr val="bg1">
                    <a:lumMod val="20000"/>
                    <a:lumOff val="80000"/>
                  </a:schemeClr>
                </a:solidFill>
              </a:rPr>
              <a:t>Solution</a:t>
            </a:r>
            <a:endParaRPr lang="en-US" sz="2200" b="1" dirty="0">
              <a:solidFill>
                <a:schemeClr val="bg1">
                  <a:lumMod val="20000"/>
                  <a:lumOff val="80000"/>
                </a:schemeClr>
              </a:solidFill>
            </a:endParaRPr>
          </a:p>
        </p:txBody>
      </p:sp>
      <p:sp>
        <p:nvSpPr>
          <p:cNvPr id="18" name="Rounded Rectangle 17"/>
          <p:cNvSpPr/>
          <p:nvPr/>
        </p:nvSpPr>
        <p:spPr bwMode="auto">
          <a:xfrm>
            <a:off x="6096000" y="1600200"/>
            <a:ext cx="2743200" cy="1295400"/>
          </a:xfrm>
          <a:prstGeom prst="roundRect">
            <a:avLst>
              <a:gd name="adj" fmla="val 19171"/>
            </a:avLst>
          </a:prstGeom>
          <a:gradFill>
            <a:gsLst>
              <a:gs pos="0">
                <a:schemeClr val="accent1">
                  <a:shade val="63000"/>
                  <a:satMod val="165000"/>
                </a:schemeClr>
              </a:gs>
              <a:gs pos="30000">
                <a:schemeClr val="accent1">
                  <a:shade val="58000"/>
                  <a:satMod val="165000"/>
                </a:schemeClr>
              </a:gs>
              <a:gs pos="75000">
                <a:schemeClr val="accent1">
                  <a:shade val="30000"/>
                  <a:satMod val="175000"/>
                </a:schemeClr>
              </a:gs>
              <a:gs pos="100000">
                <a:schemeClr val="accent1">
                  <a:shade val="15000"/>
                  <a:satMod val="175000"/>
                </a:schemeClr>
              </a:gs>
            </a:gsLst>
            <a:path path="circle">
              <a:fillToRect l="5000" t="100000" r="120000" b="10000"/>
            </a:path>
          </a:gradFill>
          <a:ln cap="rnd">
            <a:solidFill>
              <a:srgbClr val="FFFFFF">
                <a:alpha val="25000"/>
              </a:srgbClr>
            </a:solidFill>
            <a:headEnd type="none" w="sm" len="sm"/>
            <a:tailEnd type="none" w="sm" len="sm"/>
          </a:ln>
          <a:effectLst>
            <a:outerShdw blurRad="44450" dir="5400000" algn="ctr">
              <a:srgbClr val="000000">
                <a:alpha val="0"/>
              </a:srgbClr>
            </a:outerShdw>
            <a:softEdge rad="317500"/>
          </a:effectLst>
          <a:scene3d>
            <a:camera prst="orthographicFront">
              <a:rot lat="0" lon="0" rev="0"/>
            </a:camera>
            <a:lightRig rig="threePt" dir="t"/>
          </a:scene3d>
          <a:sp3d>
            <a:bevelT w="635000" h="254000"/>
            <a:bevelB w="635000" h="0"/>
            <a:contourClr>
              <a:srgbClr val="777777"/>
            </a:contourClr>
          </a:sp3d>
        </p:spPr>
        <p:style>
          <a:lnRef idx="0">
            <a:schemeClr val="accent2"/>
          </a:lnRef>
          <a:fillRef idx="3">
            <a:schemeClr val="accent2"/>
          </a:fillRef>
          <a:effectRef idx="3">
            <a:schemeClr val="accent2"/>
          </a:effectRef>
          <a:fontRef idx="minor">
            <a:schemeClr val="lt1"/>
          </a:fontRef>
        </p:style>
        <p:txBody>
          <a:bodyPr vert="horz" wrap="square" lIns="380985" tIns="380985" rIns="380985" bIns="380985" numCol="1" anchor="ctr" anchorCtr="0" compatLnSpc="1">
            <a:prstTxWarp prst="textNoShape">
              <a:avLst/>
            </a:prstTxWarp>
          </a:bodyPr>
          <a:lstStyle/>
          <a:p>
            <a:pPr algn="ctr">
              <a:tabLst>
                <a:tab pos="1258888" algn="l"/>
              </a:tabLst>
            </a:pPr>
            <a:r>
              <a:rPr lang="en-US" sz="2400" b="1" dirty="0" smtClean="0">
                <a:solidFill>
                  <a:schemeClr val="bg1">
                    <a:lumMod val="20000"/>
                    <a:lumOff val="80000"/>
                  </a:schemeClr>
                </a:solidFill>
              </a:rPr>
              <a:t>High-end</a:t>
            </a:r>
          </a:p>
          <a:p>
            <a:pPr algn="ctr">
              <a:tabLst>
                <a:tab pos="1258888" algn="l"/>
              </a:tabLst>
            </a:pPr>
            <a:r>
              <a:rPr lang="en-US" sz="2400" b="1" dirty="0" smtClean="0">
                <a:solidFill>
                  <a:schemeClr val="bg1">
                    <a:lumMod val="20000"/>
                    <a:lumOff val="80000"/>
                  </a:schemeClr>
                </a:solidFill>
              </a:rPr>
              <a:t>Solution</a:t>
            </a:r>
            <a:endParaRPr lang="en-US" sz="2400" b="1" dirty="0">
              <a:solidFill>
                <a:schemeClr val="bg1">
                  <a:lumMod val="20000"/>
                  <a:lumOff val="8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20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nodeType="withEffect">
                                  <p:stCondLst>
                                    <p:cond delay="40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887" name="Rectangle 263"/>
          <p:cNvSpPr>
            <a:spLocks noGrp="1" noChangeArrowheads="1"/>
          </p:cNvSpPr>
          <p:nvPr>
            <p:ph type="title"/>
          </p:nvPr>
        </p:nvSpPr>
        <p:spPr>
          <a:xfrm>
            <a:off x="341313" y="325438"/>
            <a:ext cx="8505825" cy="646331"/>
          </a:xfrm>
        </p:spPr>
        <p:txBody>
          <a:bodyPr/>
          <a:lstStyle/>
          <a:p>
            <a:r>
              <a:rPr lang="en-US" dirty="0" smtClean="0"/>
              <a:t>Acquisition of FAST</a:t>
            </a:r>
            <a:endParaRPr lang="en-US" sz="1800" b="1" dirty="0"/>
          </a:p>
        </p:txBody>
      </p:sp>
      <p:pic>
        <p:nvPicPr>
          <p:cNvPr id="274" name="Picture 2"/>
          <p:cNvPicPr>
            <a:picLocks noChangeAspect="1" noChangeArrowheads="1"/>
          </p:cNvPicPr>
          <p:nvPr/>
        </p:nvPicPr>
        <p:blipFill>
          <a:blip r:embed="rId3" cstate="print"/>
          <a:srcRect/>
          <a:stretch>
            <a:fillRect/>
          </a:stretch>
        </p:blipFill>
        <p:spPr bwMode="auto">
          <a:xfrm>
            <a:off x="0" y="1371600"/>
            <a:ext cx="13999215" cy="3258608"/>
          </a:xfrm>
          <a:prstGeom prst="rect">
            <a:avLst/>
          </a:prstGeom>
          <a:noFill/>
          <a:ln w="9525">
            <a:noFill/>
            <a:miter lim="800000"/>
            <a:headEnd/>
            <a:tailEnd/>
          </a:ln>
          <a:effectLst/>
        </p:spPr>
      </p:pic>
    </p:spTree>
    <p:extLst>
      <p:ext uri="{BB962C8B-B14F-4D97-AF65-F5344CB8AC3E}">
        <p14:creationId xmlns:p14="http://schemas.microsoft.com/office/powerpoint/2010/main" xmlns="" val="307899391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9"/>
          <p:cNvSpPr>
            <a:spLocks noGrp="1"/>
          </p:cNvSpPr>
          <p:nvPr>
            <p:ph type="title"/>
          </p:nvPr>
        </p:nvSpPr>
        <p:spPr>
          <a:xfrm>
            <a:off x="295275" y="274638"/>
            <a:ext cx="8229600" cy="498598"/>
          </a:xfrm>
        </p:spPr>
        <p:txBody>
          <a:bodyPr/>
          <a:lstStyle/>
          <a:p>
            <a:r>
              <a:rPr lang="en-US" sz="3600" dirty="0" smtClean="0"/>
              <a:t>Microsoft is in the Leaders Quadrant</a:t>
            </a:r>
            <a:endParaRPr lang="en-US" sz="3600" i="1" dirty="0">
              <a:solidFill>
                <a:schemeClr val="tx1"/>
              </a:solidFill>
            </a:endParaRPr>
          </a:p>
        </p:txBody>
      </p:sp>
      <p:sp>
        <p:nvSpPr>
          <p:cNvPr id="7" name="Slide Number Placeholder 8"/>
          <p:cNvSpPr txBox="1">
            <a:spLocks/>
          </p:cNvSpPr>
          <p:nvPr/>
        </p:nvSpPr>
        <p:spPr>
          <a:xfrm>
            <a:off x="8718792" y="81888"/>
            <a:ext cx="397916" cy="354841"/>
          </a:xfrm>
          <a:prstGeom prst="rect">
            <a:avLst/>
          </a:prstGeom>
        </p:spPr>
        <p:txBody>
          <a:bodyPr lIns="91436" tIns="45718" rIns="91436" bIns="45718"/>
          <a:lstStyle/>
          <a:p>
            <a:pPr defTabSz="761970" fontAlgn="base">
              <a:spcBef>
                <a:spcPct val="0"/>
              </a:spcBef>
              <a:spcAft>
                <a:spcPct val="0"/>
              </a:spcAft>
              <a:defRPr/>
            </a:pPr>
            <a:endParaRPr lang="en-US" sz="1200" dirty="0">
              <a:latin typeface="Segoe Semibold" pitchFamily="34" charset="0"/>
            </a:endParaRPr>
          </a:p>
        </p:txBody>
      </p:sp>
      <p:pic>
        <p:nvPicPr>
          <p:cNvPr id="11" name="Rectangle 5136"/>
          <p:cNvPicPr>
            <a:picLocks noChangeAspect="1" noChangeArrowheads="1"/>
          </p:cNvPicPr>
          <p:nvPr/>
        </p:nvPicPr>
        <p:blipFill>
          <a:blip r:embed="rId3" cstate="print">
            <a:duotone>
              <a:prstClr val="black"/>
              <a:schemeClr val="accent2">
                <a:tint val="45000"/>
                <a:satMod val="400000"/>
              </a:schemeClr>
            </a:duotone>
          </a:blip>
          <a:srcRect l="38095"/>
          <a:stretch>
            <a:fillRect/>
          </a:stretch>
        </p:blipFill>
        <p:spPr bwMode="auto">
          <a:xfrm>
            <a:off x="346128" y="1685925"/>
            <a:ext cx="3216222" cy="4241800"/>
          </a:xfrm>
          <a:prstGeom prst="rect">
            <a:avLst/>
          </a:prstGeom>
          <a:noFill/>
          <a:ln w="9525">
            <a:noFill/>
            <a:miter lim="800000"/>
            <a:headEnd/>
            <a:tailEnd/>
          </a:ln>
          <a:scene3d>
            <a:camera prst="orthographicFront"/>
            <a:lightRig rig="flat" dir="t"/>
          </a:scene3d>
        </p:spPr>
      </p:pic>
      <p:pic>
        <p:nvPicPr>
          <p:cNvPr id="12" name="Picture 2" descr="C:\Documents and Settings\sarahb\Local Settings\Temp\gartnerlogosallformats\PNG_Files\Gartner_Lg_Wht.png"/>
          <p:cNvPicPr>
            <a:picLocks noChangeAspect="1"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569051" y="1917247"/>
            <a:ext cx="2476500" cy="1171575"/>
          </a:xfrm>
          <a:prstGeom prst="rect">
            <a:avLst/>
          </a:prstGeom>
          <a:noFill/>
        </p:spPr>
      </p:pic>
      <p:sp>
        <p:nvSpPr>
          <p:cNvPr id="14" name="Rectangle 13"/>
          <p:cNvSpPr/>
          <p:nvPr/>
        </p:nvSpPr>
        <p:spPr>
          <a:xfrm>
            <a:off x="876299" y="3855590"/>
            <a:ext cx="2981325" cy="1061829"/>
          </a:xfrm>
          <a:prstGeom prst="rect">
            <a:avLst/>
          </a:prstGeom>
        </p:spPr>
        <p:txBody>
          <a:bodyPr wrap="square">
            <a:spAutoFit/>
          </a:bodyPr>
          <a:lstStyle/>
          <a:p>
            <a:r>
              <a:rPr lang="en-US" sz="500" dirty="0" smtClean="0"/>
              <a:t>The Magic Quadrant is copyrighted </a:t>
            </a:r>
            <a:r>
              <a:rPr lang="en-US" sz="500" smtClean="0"/>
              <a:t>September 2009 </a:t>
            </a:r>
            <a:r>
              <a:rPr lang="en-US" sz="500" dirty="0" smtClean="0"/>
              <a:t>by Gartner, Inc. and is reused with permission. The Magic Quadrant is a graphical representation of a marketplace at and for a specific time period. It depicts Gartner's analysis of how certain vendors measure against criteria for that marketplace, as defined by Gartner. Gartner does not endorse any vendor, product or service depicted in the Magic Quadrant, and does not advise technology users to select only those vendors placed in the "Leaders" quadrant. The Magic Quadrant is intended solely as a research tool, and is not meant to be a specific guide to action. Gartner disclaims all warranties, express or implied, with respect to this research, including any warranties of merchantability or fitness for a particular purpose. This Magic Quadrant graphic was published by Gartner, Inc. as part of a larger research note and should be evaluated in the context of the entire report. The Gartner report is available upon request from Microsoft.</a:t>
            </a:r>
          </a:p>
          <a:p>
            <a:endParaRPr lang="en-US" sz="400" dirty="0" smtClean="0"/>
          </a:p>
          <a:p>
            <a:r>
              <a:rPr lang="en-US" sz="400" dirty="0" smtClean="0"/>
              <a:t>SOURCE: Gartner, Inc., “Magic Quadrant for Information Access  Technology”</a:t>
            </a:r>
          </a:p>
        </p:txBody>
      </p:sp>
      <p:sp>
        <p:nvSpPr>
          <p:cNvPr id="9" name="TextBox 8"/>
          <p:cNvSpPr txBox="1"/>
          <p:nvPr/>
        </p:nvSpPr>
        <p:spPr>
          <a:xfrm>
            <a:off x="955965" y="2857499"/>
            <a:ext cx="2763980" cy="923330"/>
          </a:xfrm>
          <a:prstGeom prst="rect">
            <a:avLst/>
          </a:prstGeom>
          <a:noFill/>
        </p:spPr>
        <p:txBody>
          <a:bodyPr wrap="square" rtlCol="0">
            <a:spAutoFit/>
          </a:bodyPr>
          <a:lstStyle/>
          <a:p>
            <a:r>
              <a:rPr lang="en-US" dirty="0" smtClean="0">
                <a:latin typeface="Arial" pitchFamily="34" charset="0"/>
                <a:cs typeface="Arial" pitchFamily="34" charset="0"/>
              </a:rPr>
              <a:t>Gartner Magic Quadrant for Information Access Technology, 2009</a:t>
            </a:r>
            <a:endParaRPr lang="en-US" dirty="0">
              <a:latin typeface="Arial" pitchFamily="34" charset="0"/>
              <a:cs typeface="Arial" pitchFamily="34" charset="0"/>
            </a:endParaRPr>
          </a:p>
        </p:txBody>
      </p:sp>
      <p:pic>
        <p:nvPicPr>
          <p:cNvPr id="1026" name="Picture 2" descr="image002"/>
          <p:cNvPicPr>
            <a:picLocks noChangeAspect="1" noChangeArrowheads="1"/>
          </p:cNvPicPr>
          <p:nvPr/>
        </p:nvPicPr>
        <p:blipFill>
          <a:blip r:embed="rId5" cstate="print"/>
          <a:srcRect/>
          <a:stretch>
            <a:fillRect/>
          </a:stretch>
        </p:blipFill>
        <p:spPr bwMode="auto">
          <a:xfrm>
            <a:off x="4502552" y="1504709"/>
            <a:ext cx="4097438" cy="4479117"/>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7781394" cy="664797"/>
          </a:xfrm>
        </p:spPr>
        <p:txBody>
          <a:bodyPr/>
          <a:lstStyle/>
          <a:p>
            <a:r>
              <a:rPr lang="nl-BE" dirty="0" smtClean="0"/>
              <a:t>Agenda</a:t>
            </a:r>
            <a:endParaRPr lang="nl-BE" dirty="0"/>
          </a:p>
        </p:txBody>
      </p:sp>
      <p:sp>
        <p:nvSpPr>
          <p:cNvPr id="3" name="Subtitle 2"/>
          <p:cNvSpPr>
            <a:spLocks noGrp="1"/>
          </p:cNvSpPr>
          <p:nvPr>
            <p:ph type="subTitle" idx="1"/>
          </p:nvPr>
        </p:nvSpPr>
        <p:spPr>
          <a:xfrm>
            <a:off x="727606" y="1676401"/>
            <a:ext cx="7770811" cy="3286786"/>
          </a:xfrm>
        </p:spPr>
        <p:txBody>
          <a:bodyPr>
            <a:normAutofit fontScale="92500" lnSpcReduction="20000"/>
          </a:bodyPr>
          <a:lstStyle/>
          <a:p>
            <a:pPr marL="457200" indent="-457200">
              <a:buFont typeface="Arial" pitchFamily="34" charset="0"/>
              <a:buChar char="•"/>
            </a:pPr>
            <a:r>
              <a:rPr lang="nl-BE" dirty="0" smtClean="0"/>
              <a:t>Introduction to Microsoft Search </a:t>
            </a:r>
          </a:p>
          <a:p>
            <a:pPr marL="457200" indent="-457200">
              <a:buFont typeface="Arial" pitchFamily="34" charset="0"/>
              <a:buChar char="•"/>
            </a:pPr>
            <a:endParaRPr lang="nl-BE" dirty="0" smtClean="0"/>
          </a:p>
          <a:p>
            <a:pPr marL="457200" indent="-457200">
              <a:buFont typeface="Arial" pitchFamily="34" charset="0"/>
              <a:buChar char="•"/>
            </a:pPr>
            <a:r>
              <a:rPr lang="nl-BE" dirty="0" smtClean="0">
                <a:solidFill>
                  <a:srgbClr val="FFC000"/>
                </a:solidFill>
              </a:rPr>
              <a:t>The different flavors of FAST</a:t>
            </a:r>
          </a:p>
          <a:p>
            <a:pPr marL="457200" indent="-457200">
              <a:buFont typeface="Arial" pitchFamily="34" charset="0"/>
              <a:buChar char="•"/>
            </a:pPr>
            <a:endParaRPr lang="nl-BE" dirty="0" smtClean="0"/>
          </a:p>
          <a:p>
            <a:pPr marL="457200" indent="-457200">
              <a:buFont typeface="Arial" pitchFamily="34" charset="0"/>
              <a:buChar char="•"/>
            </a:pPr>
            <a:r>
              <a:rPr lang="nl-BE" dirty="0" smtClean="0"/>
              <a:t>Demonstration of some live sites</a:t>
            </a:r>
          </a:p>
          <a:p>
            <a:pPr marL="457200" indent="-457200">
              <a:buFont typeface="Arial" pitchFamily="34" charset="0"/>
              <a:buChar char="•"/>
            </a:pPr>
            <a:endParaRPr lang="nl-BE" dirty="0"/>
          </a:p>
          <a:p>
            <a:pPr marL="457200" indent="-457200">
              <a:buFont typeface="Arial" pitchFamily="34" charset="0"/>
              <a:buChar char="•"/>
            </a:pPr>
            <a:r>
              <a:rPr lang="nl-BE" dirty="0" smtClean="0"/>
              <a:t>Testimonial of JobAt solution based on FAST</a:t>
            </a:r>
          </a:p>
          <a:p>
            <a:endParaRPr lang="nl-BE" dirty="0" smtClean="0"/>
          </a:p>
          <a:p>
            <a:pPr marL="457200" indent="-457200">
              <a:buFont typeface="Arial" pitchFamily="34" charset="0"/>
              <a:buChar char="•"/>
            </a:pPr>
            <a:r>
              <a:rPr lang="nl-BE" dirty="0" smtClean="0"/>
              <a:t>Conclusion and Q&amp;A</a:t>
            </a:r>
            <a:endParaRPr lang="nl-BE" dirty="0"/>
          </a:p>
        </p:txBody>
      </p:sp>
    </p:spTree>
    <p:extLst>
      <p:ext uri="{BB962C8B-B14F-4D97-AF65-F5344CB8AC3E}">
        <p14:creationId xmlns:p14="http://schemas.microsoft.com/office/powerpoint/2010/main" xmlns="" val="145222216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03200" y="763200"/>
            <a:ext cx="8385048" cy="332399"/>
          </a:xfrm>
        </p:spPr>
        <p:txBody>
          <a:bodyPr/>
          <a:lstStyle/>
          <a:p>
            <a:r>
              <a:rPr lang="en-US" dirty="0" smtClean="0"/>
              <a:t>Connecting people to information, driving better outcomes</a:t>
            </a:r>
            <a:endParaRPr lang="en-US" dirty="0"/>
          </a:p>
        </p:txBody>
      </p:sp>
      <p:sp>
        <p:nvSpPr>
          <p:cNvPr id="10" name="Down Arrow 9"/>
          <p:cNvSpPr/>
          <p:nvPr/>
        </p:nvSpPr>
        <p:spPr>
          <a:xfrm>
            <a:off x="2975777" y="3968819"/>
            <a:ext cx="1660417" cy="914400"/>
          </a:xfrm>
          <a:prstGeom prst="downArrow">
            <a:avLst>
              <a:gd name="adj1" fmla="val 100000"/>
              <a:gd name="adj2" fmla="val 25925"/>
            </a:avLst>
          </a:prstGeom>
          <a:ln/>
        </p:spPr>
        <p:style>
          <a:lnRef idx="1">
            <a:schemeClr val="accent3"/>
          </a:lnRef>
          <a:fillRef idx="3">
            <a:schemeClr val="accent3"/>
          </a:fillRef>
          <a:effectRef idx="2">
            <a:schemeClr val="accent3"/>
          </a:effectRef>
          <a:fontRef idx="minor">
            <a:schemeClr val="lt1"/>
          </a:fontRef>
        </p:style>
        <p:txBody>
          <a:bodyPr tIns="91440" bIns="0" rtlCol="0" anchor="ctr" anchorCtr="0"/>
          <a:lstStyle/>
          <a:p>
            <a:pPr marL="0" lvl="1" algn="ctr"/>
            <a:r>
              <a:rPr lang="en-US" spc="-50" dirty="0" smtClean="0">
                <a:solidFill>
                  <a:schemeClr val="tx1"/>
                </a:solidFill>
                <a:latin typeface="Calibri" pitchFamily="34" charset="0"/>
              </a:rPr>
              <a:t>Cutting </a:t>
            </a:r>
          </a:p>
          <a:p>
            <a:pPr marL="0" lvl="1" algn="ctr"/>
            <a:r>
              <a:rPr lang="en-US" spc="-50" dirty="0" smtClean="0">
                <a:solidFill>
                  <a:schemeClr val="tx1"/>
                </a:solidFill>
                <a:latin typeface="Calibri" pitchFamily="34" charset="0"/>
              </a:rPr>
              <a:t>Costs</a:t>
            </a:r>
            <a:endParaRPr lang="en-US" spc="-50" dirty="0">
              <a:solidFill>
                <a:schemeClr val="tx1"/>
              </a:solidFill>
              <a:latin typeface="Calibri" pitchFamily="34" charset="0"/>
            </a:endParaRPr>
          </a:p>
        </p:txBody>
      </p:sp>
      <p:sp>
        <p:nvSpPr>
          <p:cNvPr id="11" name="Up Arrow 10"/>
          <p:cNvSpPr/>
          <p:nvPr/>
        </p:nvSpPr>
        <p:spPr>
          <a:xfrm>
            <a:off x="1279359" y="3715392"/>
            <a:ext cx="1660417" cy="914400"/>
          </a:xfrm>
          <a:prstGeom prst="upArrow">
            <a:avLst>
              <a:gd name="adj1" fmla="val 100000"/>
              <a:gd name="adj2" fmla="val 27778"/>
            </a:avLst>
          </a:prstGeom>
          <a:ln/>
        </p:spPr>
        <p:style>
          <a:lnRef idx="1">
            <a:schemeClr val="accent3"/>
          </a:lnRef>
          <a:fillRef idx="3">
            <a:schemeClr val="accent3"/>
          </a:fillRef>
          <a:effectRef idx="2">
            <a:schemeClr val="accent3"/>
          </a:effectRef>
          <a:fontRef idx="minor">
            <a:schemeClr val="lt1"/>
          </a:fontRef>
        </p:style>
        <p:txBody>
          <a:bodyPr tIns="0" bIns="91440" rtlCol="0" anchor="ctr" anchorCtr="0"/>
          <a:lstStyle/>
          <a:p>
            <a:pPr marL="0" lvl="1" algn="ctr"/>
            <a:r>
              <a:rPr lang="en-US" spc="-50" dirty="0" smtClean="0">
                <a:solidFill>
                  <a:schemeClr val="tx1"/>
                </a:solidFill>
                <a:latin typeface="Calibri" pitchFamily="34" charset="0"/>
              </a:rPr>
              <a:t>Increasing Revenue</a:t>
            </a:r>
            <a:endParaRPr lang="en-US" spc="-50" dirty="0">
              <a:solidFill>
                <a:schemeClr val="tx1"/>
              </a:solidFill>
              <a:latin typeface="Calibri" pitchFamily="34" charset="0"/>
            </a:endParaRPr>
          </a:p>
        </p:txBody>
      </p:sp>
      <p:sp>
        <p:nvSpPr>
          <p:cNvPr id="12" name="Rectangle 11"/>
          <p:cNvSpPr/>
          <p:nvPr/>
        </p:nvSpPr>
        <p:spPr>
          <a:xfrm>
            <a:off x="1275348" y="6044617"/>
            <a:ext cx="3164306" cy="707886"/>
          </a:xfrm>
          <a:prstGeom prst="rect">
            <a:avLst/>
          </a:prstGeom>
          <a:noFill/>
          <a:effectLst>
            <a:glow rad="101600">
              <a:schemeClr val="bg2">
                <a:alpha val="60000"/>
              </a:schemeClr>
            </a:glow>
          </a:effectLst>
        </p:spPr>
        <p:txBody>
          <a:bodyPr wrap="square">
            <a:spAutoFit/>
          </a:bodyPr>
          <a:lstStyle/>
          <a:p>
            <a:pPr marL="0" lvl="2" algn="ctr"/>
            <a:r>
              <a:rPr lang="en-US" dirty="0" smtClean="0">
                <a:latin typeface="Calibri" pitchFamily="34" charset="0"/>
              </a:rPr>
              <a:t>Search helps your customers </a:t>
            </a:r>
            <a:br>
              <a:rPr lang="en-US" dirty="0" smtClean="0">
                <a:latin typeface="Calibri" pitchFamily="34" charset="0"/>
              </a:rPr>
            </a:br>
            <a:r>
              <a:rPr lang="en-US" dirty="0" smtClean="0">
                <a:latin typeface="Calibri" pitchFamily="34" charset="0"/>
              </a:rPr>
              <a:t>get what they want.</a:t>
            </a:r>
          </a:p>
        </p:txBody>
      </p:sp>
      <p:sp>
        <p:nvSpPr>
          <p:cNvPr id="13" name="Rectangle 12"/>
          <p:cNvSpPr/>
          <p:nvPr/>
        </p:nvSpPr>
        <p:spPr>
          <a:xfrm>
            <a:off x="4820915" y="6044617"/>
            <a:ext cx="3288365" cy="707886"/>
          </a:xfrm>
          <a:prstGeom prst="rect">
            <a:avLst/>
          </a:prstGeom>
          <a:noFill/>
          <a:effectLst>
            <a:glow rad="101600">
              <a:schemeClr val="bg2">
                <a:alpha val="60000"/>
              </a:schemeClr>
            </a:glow>
          </a:effectLst>
        </p:spPr>
        <p:txBody>
          <a:bodyPr wrap="square">
            <a:spAutoFit/>
          </a:bodyPr>
          <a:lstStyle/>
          <a:p>
            <a:pPr algn="ctr"/>
            <a:r>
              <a:rPr lang="en-US" dirty="0">
                <a:latin typeface="Calibri" pitchFamily="34" charset="0"/>
              </a:rPr>
              <a:t>S</a:t>
            </a:r>
            <a:r>
              <a:rPr lang="en-US" dirty="0" smtClean="0">
                <a:latin typeface="Calibri" pitchFamily="34" charset="0"/>
              </a:rPr>
              <a:t>earch helps your employees </a:t>
            </a:r>
            <a:br>
              <a:rPr lang="en-US" dirty="0" smtClean="0">
                <a:latin typeface="Calibri" pitchFamily="34" charset="0"/>
              </a:rPr>
            </a:br>
            <a:r>
              <a:rPr lang="en-US" dirty="0" smtClean="0">
                <a:latin typeface="Calibri" pitchFamily="34" charset="0"/>
              </a:rPr>
              <a:t>get their jobs done.</a:t>
            </a:r>
            <a:endParaRPr lang="en-US" dirty="0">
              <a:latin typeface="Calibri" pitchFamily="34" charset="0"/>
            </a:endParaRPr>
          </a:p>
        </p:txBody>
      </p:sp>
      <p:sp>
        <p:nvSpPr>
          <p:cNvPr id="23" name="Rectangle 22"/>
          <p:cNvSpPr/>
          <p:nvPr/>
        </p:nvSpPr>
        <p:spPr bwMode="auto">
          <a:xfrm>
            <a:off x="1283158" y="5037579"/>
            <a:ext cx="6715125" cy="857799"/>
          </a:xfrm>
          <a:prstGeom prst="rect">
            <a:avLst/>
          </a:prstGeom>
          <a:ln>
            <a:headEnd type="none" w="med" len="med"/>
            <a:tailEnd type="none" w="med" len="med"/>
          </a:ln>
          <a:effectLst>
            <a:outerShdw blurRad="50800" dist="20000" dir="5400000" rotWithShape="0">
              <a:srgbClr val="000000">
                <a:alpha val="42000"/>
              </a:srgbClr>
            </a:outerShdw>
            <a:reflection blurRad="6350" stA="52000" endA="300" endPos="35000" dir="5400000" sy="-100000" algn="bl" rotWithShape="0"/>
          </a:effectLst>
        </p:spPr>
        <p:style>
          <a:lnRef idx="1">
            <a:schemeClr val="accent2"/>
          </a:lnRef>
          <a:fillRef idx="3">
            <a:schemeClr val="accent2"/>
          </a:fillRef>
          <a:effectRef idx="2">
            <a:schemeClr val="accent2"/>
          </a:effectRef>
          <a:fontRef idx="minor">
            <a:schemeClr val="lt1"/>
          </a:fontRef>
        </p:style>
        <p:txBody>
          <a:bodyPr lIns="0" tIns="0" rIns="0" bIns="0">
            <a:spAutoFit/>
          </a:bodyPr>
          <a:lstStyle/>
          <a:p>
            <a:pPr algn="ctr">
              <a:lnSpc>
                <a:spcPts val="3400"/>
              </a:lnSpc>
              <a:defRPr/>
            </a:pPr>
            <a:endParaRPr lang="en-US" sz="2800" b="1" dirty="0" smtClean="0">
              <a:solidFill>
                <a:schemeClr val="tx1"/>
              </a:solidFill>
              <a:latin typeface="Calibri" pitchFamily="34" charset="0"/>
            </a:endParaRPr>
          </a:p>
          <a:p>
            <a:pPr algn="ctr">
              <a:lnSpc>
                <a:spcPts val="3400"/>
              </a:lnSpc>
              <a:defRPr/>
            </a:pPr>
            <a:endParaRPr lang="en-US" sz="2800" b="1" dirty="0" smtClean="0">
              <a:solidFill>
                <a:schemeClr val="tx1"/>
              </a:solidFill>
              <a:latin typeface="Calibri" pitchFamily="34" charset="0"/>
            </a:endParaRPr>
          </a:p>
        </p:txBody>
      </p:sp>
      <p:sp>
        <p:nvSpPr>
          <p:cNvPr id="28" name="Down Arrow 27"/>
          <p:cNvSpPr/>
          <p:nvPr/>
        </p:nvSpPr>
        <p:spPr>
          <a:xfrm>
            <a:off x="6364644" y="3976839"/>
            <a:ext cx="1660417" cy="914400"/>
          </a:xfrm>
          <a:prstGeom prst="downArrow">
            <a:avLst>
              <a:gd name="adj1" fmla="val 100000"/>
              <a:gd name="adj2" fmla="val 25925"/>
            </a:avLst>
          </a:prstGeom>
          <a:ln/>
        </p:spPr>
        <p:style>
          <a:lnRef idx="1">
            <a:schemeClr val="accent3"/>
          </a:lnRef>
          <a:fillRef idx="3">
            <a:schemeClr val="accent3"/>
          </a:fillRef>
          <a:effectRef idx="2">
            <a:schemeClr val="accent3"/>
          </a:effectRef>
          <a:fontRef idx="minor">
            <a:schemeClr val="lt1"/>
          </a:fontRef>
        </p:style>
        <p:txBody>
          <a:bodyPr tIns="91440" bIns="0" rtlCol="0" anchor="ctr" anchorCtr="0"/>
          <a:lstStyle/>
          <a:p>
            <a:pPr marL="0" lvl="1" algn="ctr"/>
            <a:r>
              <a:rPr lang="en-US" spc="-50" dirty="0" smtClean="0">
                <a:solidFill>
                  <a:schemeClr val="tx1"/>
                </a:solidFill>
                <a:latin typeface="Calibri" pitchFamily="34" charset="0"/>
              </a:rPr>
              <a:t>Production time</a:t>
            </a:r>
            <a:endParaRPr lang="en-US" spc="-50" dirty="0">
              <a:solidFill>
                <a:schemeClr val="tx1"/>
              </a:solidFill>
              <a:latin typeface="Calibri" pitchFamily="34" charset="0"/>
            </a:endParaRPr>
          </a:p>
        </p:txBody>
      </p:sp>
      <p:grpSp>
        <p:nvGrpSpPr>
          <p:cNvPr id="22" name="Group 21"/>
          <p:cNvGrpSpPr/>
          <p:nvPr/>
        </p:nvGrpSpPr>
        <p:grpSpPr>
          <a:xfrm>
            <a:off x="2991854" y="2245295"/>
            <a:ext cx="1638000" cy="1274400"/>
            <a:chOff x="2991854" y="2245295"/>
            <a:chExt cx="1638000" cy="1274400"/>
          </a:xfrm>
        </p:grpSpPr>
        <p:sp>
          <p:nvSpPr>
            <p:cNvPr id="31" name="Rectangle 30"/>
            <p:cNvSpPr/>
            <p:nvPr/>
          </p:nvSpPr>
          <p:spPr>
            <a:xfrm>
              <a:off x="2991854" y="2250743"/>
              <a:ext cx="1633333" cy="1267692"/>
            </a:xfrm>
            <a:prstGeom prst="rect">
              <a:avLst/>
            </a:prstGeom>
            <a:solidFill>
              <a:srgbClr val="00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spc="-50" dirty="0">
                  <a:solidFill>
                    <a:srgbClr val="FFFFFF"/>
                  </a:solidFill>
                </a:rPr>
                <a:t>[Screenshot]</a:t>
              </a:r>
            </a:p>
          </p:txBody>
        </p:sp>
        <p:pic>
          <p:nvPicPr>
            <p:cNvPr id="32" name="Picture 2"/>
            <p:cNvPicPr>
              <a:picLocks noChangeArrowheads="1"/>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2991854" y="2245295"/>
              <a:ext cx="1638000" cy="1274400"/>
            </a:xfrm>
            <a:prstGeom prst="rect">
              <a:avLst/>
            </a:prstGeom>
            <a:ln w="3175" cap="rnd">
              <a:solidFill>
                <a:schemeClr val="bg2"/>
              </a:solidFill>
            </a:ln>
            <a:effectLst>
              <a:reflection blurRad="6350" stA="52000" endA="300" endPos="35000" dir="5400000" sy="-100000" algn="bl" rotWithShape="0"/>
            </a:effectLst>
          </p:spPr>
        </p:pic>
      </p:grpSp>
      <p:pic>
        <p:nvPicPr>
          <p:cNvPr id="33" name="Picture 2"/>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1295400" y="2261301"/>
            <a:ext cx="1638140" cy="1275989"/>
          </a:xfrm>
          <a:prstGeom prst="rect">
            <a:avLst/>
          </a:prstGeom>
          <a:noFill/>
          <a:ln w="9525">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pic>
      <p:sp>
        <p:nvSpPr>
          <p:cNvPr id="35" name="Rectangle 2"/>
          <p:cNvSpPr txBox="1">
            <a:spLocks noChangeArrowheads="1"/>
          </p:cNvSpPr>
          <p:nvPr/>
        </p:nvSpPr>
        <p:spPr bwMode="auto">
          <a:xfrm>
            <a:off x="341313" y="122550"/>
            <a:ext cx="8505825" cy="479425"/>
          </a:xfrm>
          <a:prstGeom prst="rect">
            <a:avLst/>
          </a:prstGeom>
          <a:noFill/>
          <a:ln w="9525">
            <a:noFill/>
            <a:miter lim="800000"/>
            <a:headEnd/>
            <a:tailEnd/>
          </a:ln>
        </p:spPr>
        <p:txBody>
          <a:bodyPr/>
          <a:lstStyle/>
          <a:p>
            <a:pPr eaLnBrk="0" hangingPunct="0">
              <a:lnSpc>
                <a:spcPct val="95000"/>
              </a:lnSpc>
            </a:pPr>
            <a:r>
              <a:rPr lang="en-US" sz="4000" dirty="0" smtClean="0">
                <a:solidFill>
                  <a:srgbClr val="9BC5F3"/>
                </a:solidFill>
                <a:effectLst>
                  <a:outerShdw blurRad="38100" dist="38100" dir="2700000" algn="tl">
                    <a:srgbClr val="000000">
                      <a:alpha val="43137"/>
                    </a:srgbClr>
                  </a:outerShdw>
                </a:effectLst>
                <a:latin typeface="Calibri" pitchFamily="34" charset="0"/>
              </a:rPr>
              <a:t>Search… to drive your Business </a:t>
            </a:r>
            <a:endParaRPr lang="en-US" sz="4000" dirty="0">
              <a:solidFill>
                <a:srgbClr val="9BC5F3"/>
              </a:solidFill>
              <a:effectLst>
                <a:outerShdw blurRad="38100" dist="38100" dir="2700000" algn="tl">
                  <a:srgbClr val="000000">
                    <a:alpha val="43137"/>
                  </a:srgbClr>
                </a:outerShdw>
              </a:effectLst>
              <a:latin typeface="Calibri" pitchFamily="34" charset="0"/>
            </a:endParaRPr>
          </a:p>
        </p:txBody>
      </p:sp>
      <p:sp>
        <p:nvSpPr>
          <p:cNvPr id="29" name="Up Arrow 28"/>
          <p:cNvSpPr/>
          <p:nvPr/>
        </p:nvSpPr>
        <p:spPr>
          <a:xfrm>
            <a:off x="4668980" y="3733800"/>
            <a:ext cx="1660417" cy="914400"/>
          </a:xfrm>
          <a:prstGeom prst="upArrow">
            <a:avLst>
              <a:gd name="adj1" fmla="val 100000"/>
              <a:gd name="adj2" fmla="val 27778"/>
            </a:avLst>
          </a:prstGeom>
          <a:ln/>
        </p:spPr>
        <p:style>
          <a:lnRef idx="1">
            <a:schemeClr val="accent3"/>
          </a:lnRef>
          <a:fillRef idx="3">
            <a:schemeClr val="accent3"/>
          </a:fillRef>
          <a:effectRef idx="2">
            <a:schemeClr val="accent3"/>
          </a:effectRef>
          <a:fontRef idx="minor">
            <a:schemeClr val="lt1"/>
          </a:fontRef>
        </p:style>
        <p:txBody>
          <a:bodyPr tIns="0" bIns="91440" rtlCol="0" anchor="ctr" anchorCtr="0"/>
          <a:lstStyle/>
          <a:p>
            <a:pPr marL="0" lvl="1" algn="ctr"/>
            <a:r>
              <a:rPr lang="en-US" spc="-50" dirty="0" smtClean="0">
                <a:solidFill>
                  <a:schemeClr val="tx1"/>
                </a:solidFill>
                <a:latin typeface="Calibri" pitchFamily="34" charset="0"/>
              </a:rPr>
              <a:t>Quality business decisions</a:t>
            </a:r>
            <a:endParaRPr lang="en-US" spc="-50" dirty="0">
              <a:solidFill>
                <a:schemeClr val="tx1"/>
              </a:solidFill>
              <a:latin typeface="Calibri" pitchFamily="34" charset="0"/>
            </a:endParaRPr>
          </a:p>
        </p:txBody>
      </p:sp>
      <p:pic>
        <p:nvPicPr>
          <p:cNvPr id="37" name="Picture 21"/>
          <p:cNvPicPr>
            <a:picLocks noChangeArrowheads="1"/>
          </p:cNvPicPr>
          <p:nvPr/>
        </p:nvPicPr>
        <p:blipFill>
          <a:blip r:embed="rId4" cstate="email">
            <a:extLst>
              <a:ext uri="{28A0092B-C50C-407E-A947-70E740481C1C}">
                <a14:useLocalDpi xmlns:a14="http://schemas.microsoft.com/office/drawing/2010/main" xmlns=""/>
              </a:ext>
            </a:extLst>
          </a:blip>
          <a:srcRect/>
          <a:stretch>
            <a:fillRect/>
          </a:stretch>
        </p:blipFill>
        <p:spPr bwMode="auto">
          <a:xfrm>
            <a:off x="4724400" y="2209800"/>
            <a:ext cx="1598400" cy="1274400"/>
          </a:xfrm>
          <a:prstGeom prst="rect">
            <a:avLst/>
          </a:prstGeom>
          <a:noFill/>
          <a:ln w="9525">
            <a:noFill/>
            <a:miter lim="800000"/>
            <a:headEnd/>
            <a:tailEnd/>
          </a:ln>
          <a:effectLst>
            <a:reflection blurRad="6350" stA="52000" endA="300" endPos="35000" dir="5400000" sy="-100000" algn="bl" rotWithShape="0"/>
          </a:effectLst>
        </p:spPr>
      </p:pic>
      <p:pic>
        <p:nvPicPr>
          <p:cNvPr id="42" name="Picture 3" descr="roundarch1.JPG"/>
          <p:cNvPicPr>
            <a:picLocks noChangeAspect="1"/>
          </p:cNvPicPr>
          <p:nvPr/>
        </p:nvPicPr>
        <p:blipFill>
          <a:blip r:embed="rId5" cstate="email">
            <a:extLst>
              <a:ext uri="{28A0092B-C50C-407E-A947-70E740481C1C}">
                <a14:useLocalDpi xmlns:a14="http://schemas.microsoft.com/office/drawing/2010/main" xmlns=""/>
              </a:ext>
            </a:extLst>
          </a:blip>
          <a:srcRect/>
          <a:stretch>
            <a:fillRect/>
          </a:stretch>
        </p:blipFill>
        <p:spPr bwMode="auto">
          <a:xfrm>
            <a:off x="6356604" y="2251081"/>
            <a:ext cx="1638000" cy="1274400"/>
          </a:xfrm>
          <a:prstGeom prst="rect">
            <a:avLst/>
          </a:prstGeom>
          <a:blipFill dpi="0" rotWithShape="1">
            <a:blip r:embed="rId6" cstate="print"/>
            <a:srcRect/>
            <a:tile tx="0" ty="0" sx="100000" sy="100000" flip="none" algn="tl"/>
          </a:blipFill>
          <a:ln w="9525">
            <a:noFill/>
            <a:miter lim="800000"/>
            <a:headEnd/>
            <a:tailEnd/>
          </a:ln>
        </p:spPr>
      </p:pic>
      <p:pic>
        <p:nvPicPr>
          <p:cNvPr id="43" name="Picture 6"/>
          <p:cNvPicPr>
            <a:picLocks noChangeAspect="1" noChangeArrowheads="1"/>
          </p:cNvPicPr>
          <p:nvPr/>
        </p:nvPicPr>
        <p:blipFill>
          <a:blip r:embed="rId7" cstate="email">
            <a:extLst>
              <a:ext uri="{28A0092B-C50C-407E-A947-70E740481C1C}">
                <a14:useLocalDpi xmlns:a14="http://schemas.microsoft.com/office/drawing/2010/main" xmlns=""/>
              </a:ext>
            </a:extLst>
          </a:blip>
          <a:srcRect/>
          <a:stretch>
            <a:fillRect/>
          </a:stretch>
        </p:blipFill>
        <p:spPr bwMode="auto">
          <a:xfrm>
            <a:off x="6375386" y="2451681"/>
            <a:ext cx="1230777" cy="890605"/>
          </a:xfrm>
          <a:prstGeom prst="rect">
            <a:avLst/>
          </a:prstGeom>
          <a:noFill/>
          <a:ln w="9525">
            <a:noFill/>
            <a:miter lim="800000"/>
            <a:headEnd/>
            <a:tailEnd/>
          </a:ln>
        </p:spPr>
      </p:pic>
      <p:pic>
        <p:nvPicPr>
          <p:cNvPr id="44" name="Picture 2"/>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6362011" y="3348776"/>
            <a:ext cx="1217117" cy="171100"/>
          </a:xfrm>
          <a:prstGeom prst="rect">
            <a:avLst/>
          </a:prstGeom>
          <a:noFill/>
          <a:ln w="9525">
            <a:noFill/>
            <a:miter lim="800000"/>
            <a:headEnd/>
            <a:tailEnd/>
          </a:ln>
        </p:spPr>
      </p:pic>
      <p:sp>
        <p:nvSpPr>
          <p:cNvPr id="46" name="Down Arrow Callout 45"/>
          <p:cNvSpPr/>
          <p:nvPr/>
        </p:nvSpPr>
        <p:spPr bwMode="auto">
          <a:xfrm>
            <a:off x="1261471" y="1419722"/>
            <a:ext cx="3276000" cy="797062"/>
          </a:xfrm>
          <a:prstGeom prst="downArrowCallout">
            <a:avLst>
              <a:gd name="adj1" fmla="val 25000"/>
              <a:gd name="adj2" fmla="val 25000"/>
              <a:gd name="adj3" fmla="val 17447"/>
              <a:gd name="adj4" fmla="val 64977"/>
            </a:avLst>
          </a:prstGeom>
          <a:ln>
            <a:headEnd/>
            <a:tailEnd/>
          </a:ln>
        </p:spPr>
        <p:style>
          <a:lnRef idx="1">
            <a:schemeClr val="accent6"/>
          </a:lnRef>
          <a:fillRef idx="3">
            <a:schemeClr val="accent6"/>
          </a:fillRef>
          <a:effectRef idx="2">
            <a:schemeClr val="accent6"/>
          </a:effectRef>
          <a:fontRef idx="minor">
            <a:schemeClr val="lt1"/>
          </a:fontRef>
        </p:style>
        <p:txBody>
          <a:bodyPr lIns="0" tIns="0" rIns="0" bIns="0" anchor="ctr"/>
          <a:lstStyle/>
          <a:p>
            <a:pPr algn="ctr"/>
            <a:r>
              <a:rPr lang="en-US" sz="2400" b="1" dirty="0" smtClean="0">
                <a:solidFill>
                  <a:schemeClr val="tx1"/>
                </a:solidFill>
                <a:latin typeface="Calibri" pitchFamily="34" charset="0"/>
              </a:rPr>
              <a:t>On a company website</a:t>
            </a:r>
            <a:endParaRPr lang="en-US" sz="2400" b="1" dirty="0">
              <a:solidFill>
                <a:schemeClr val="tx1"/>
              </a:solidFill>
              <a:latin typeface="Calibri" pitchFamily="34" charset="0"/>
            </a:endParaRPr>
          </a:p>
        </p:txBody>
      </p:sp>
      <p:sp>
        <p:nvSpPr>
          <p:cNvPr id="47" name="Down Arrow Callout 46"/>
          <p:cNvSpPr/>
          <p:nvPr/>
        </p:nvSpPr>
        <p:spPr bwMode="auto">
          <a:xfrm>
            <a:off x="4693702" y="1419723"/>
            <a:ext cx="3276000" cy="797062"/>
          </a:xfrm>
          <a:prstGeom prst="downArrowCallout">
            <a:avLst>
              <a:gd name="adj1" fmla="val 25000"/>
              <a:gd name="adj2" fmla="val 25000"/>
              <a:gd name="adj3" fmla="val 17447"/>
              <a:gd name="adj4" fmla="val 64977"/>
            </a:avLst>
          </a:prstGeom>
          <a:ln>
            <a:headEnd/>
            <a:tailEnd/>
          </a:ln>
        </p:spPr>
        <p:style>
          <a:lnRef idx="1">
            <a:schemeClr val="accent6"/>
          </a:lnRef>
          <a:fillRef idx="3">
            <a:schemeClr val="accent6"/>
          </a:fillRef>
          <a:effectRef idx="2">
            <a:schemeClr val="accent6"/>
          </a:effectRef>
          <a:fontRef idx="minor">
            <a:schemeClr val="lt1"/>
          </a:fontRef>
        </p:style>
        <p:txBody>
          <a:bodyPr lIns="0" tIns="0" rIns="0" bIns="0" anchor="ctr"/>
          <a:lstStyle/>
          <a:p>
            <a:pPr algn="ctr"/>
            <a:r>
              <a:rPr lang="en-US" sz="2400" b="1" dirty="0" smtClean="0">
                <a:solidFill>
                  <a:schemeClr val="tx1"/>
                </a:solidFill>
                <a:latin typeface="Calibri" pitchFamily="34" charset="0"/>
              </a:rPr>
              <a:t>On a corporate network</a:t>
            </a:r>
            <a:endParaRPr lang="en-US" sz="2400" b="1" dirty="0">
              <a:solidFill>
                <a:schemeClr val="tx1"/>
              </a:solidFill>
              <a:latin typeface="Calibri" pitchFamily="34" charset="0"/>
            </a:endParaRPr>
          </a:p>
        </p:txBody>
      </p:sp>
      <p:sp>
        <p:nvSpPr>
          <p:cNvPr id="24" name="Down Arrow 23"/>
          <p:cNvSpPr/>
          <p:nvPr/>
        </p:nvSpPr>
        <p:spPr>
          <a:xfrm>
            <a:off x="2971800" y="3962400"/>
            <a:ext cx="1660417" cy="914400"/>
          </a:xfrm>
          <a:prstGeom prst="downArrow">
            <a:avLst>
              <a:gd name="adj1" fmla="val 100000"/>
              <a:gd name="adj2" fmla="val 25925"/>
            </a:avLst>
          </a:prstGeom>
          <a:ln/>
        </p:spPr>
        <p:style>
          <a:lnRef idx="1">
            <a:schemeClr val="accent3"/>
          </a:lnRef>
          <a:fillRef idx="3">
            <a:schemeClr val="accent3"/>
          </a:fillRef>
          <a:effectRef idx="2">
            <a:schemeClr val="accent3"/>
          </a:effectRef>
          <a:fontRef idx="minor">
            <a:schemeClr val="lt1"/>
          </a:fontRef>
        </p:style>
        <p:txBody>
          <a:bodyPr tIns="91440" bIns="0" rtlCol="0" anchor="ctr" anchorCtr="0"/>
          <a:lstStyle/>
          <a:p>
            <a:pPr marL="0" lvl="1" algn="ctr"/>
            <a:r>
              <a:rPr lang="en-US" spc="-50" dirty="0" smtClean="0">
                <a:solidFill>
                  <a:schemeClr val="tx1"/>
                </a:solidFill>
                <a:latin typeface="Calibri" pitchFamily="34" charset="0"/>
              </a:rPr>
              <a:t>Production time</a:t>
            </a:r>
            <a:endParaRPr lang="en-US" spc="-50" dirty="0">
              <a:solidFill>
                <a:schemeClr val="tx1"/>
              </a:solidFill>
              <a:latin typeface="Calibri" pitchFamily="34" charset="0"/>
            </a:endParaRPr>
          </a:p>
        </p:txBody>
      </p:sp>
      <p:sp>
        <p:nvSpPr>
          <p:cNvPr id="25" name="Rectangle 24"/>
          <p:cNvSpPr/>
          <p:nvPr/>
        </p:nvSpPr>
        <p:spPr>
          <a:xfrm>
            <a:off x="1143000" y="5204868"/>
            <a:ext cx="7543800" cy="523220"/>
          </a:xfrm>
          <a:prstGeom prst="rect">
            <a:avLst/>
          </a:prstGeom>
        </p:spPr>
        <p:txBody>
          <a:bodyPr wrap="square">
            <a:spAutoFit/>
          </a:bodyPr>
          <a:lstStyle/>
          <a:p>
            <a:pPr marL="0" lvl="1" algn="ctr">
              <a:spcAft>
                <a:spcPts val="0"/>
              </a:spcAft>
              <a:tabLst>
                <a:tab pos="1258888" algn="l"/>
              </a:tabLst>
              <a:defRPr/>
            </a:pPr>
            <a:r>
              <a:rPr lang="en-US" sz="2800" dirty="0" smtClean="0">
                <a:solidFill>
                  <a:schemeClr val="tx1"/>
                </a:solidFill>
                <a:effectLst>
                  <a:outerShdw blurRad="38100" dist="38100" dir="2700000" algn="tl">
                    <a:srgbClr val="000000">
                      <a:alpha val="43137"/>
                    </a:srgbClr>
                  </a:outerShdw>
                </a:effectLst>
                <a:latin typeface="+mj-lt"/>
              </a:rPr>
              <a:t>High end Search foundation</a:t>
            </a: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
</p:tagLst>
</file>

<file path=ppt/tags/tag2.xml><?xml version="1.0" encoding="utf-8"?>
<p:tagLst xmlns:a="http://schemas.openxmlformats.org/drawingml/2006/main" xmlns:r="http://schemas.openxmlformats.org/officeDocument/2006/relationships" xmlns:p="http://schemas.openxmlformats.org/presentationml/2006/main">
  <p:tag name="TIMING" val="|6.7|0|.9|0|.9|0|20|0|6.2|0"/>
</p:tagLst>
</file>

<file path=ppt/tags/tag3.xml><?xml version="1.0" encoding="utf-8"?>
<p:tagLst xmlns:a="http://schemas.openxmlformats.org/drawingml/2006/main" xmlns:r="http://schemas.openxmlformats.org/officeDocument/2006/relationships" xmlns:p="http://schemas.openxmlformats.org/presentationml/2006/main">
  <p:tag name="TIMING" val="|.1|0|.5|0|.5|0"/>
</p:tagLst>
</file>

<file path=ppt/tags/tag4.xml><?xml version="1.0" encoding="utf-8"?>
<p:tagLst xmlns:a="http://schemas.openxmlformats.org/drawingml/2006/main" xmlns:r="http://schemas.openxmlformats.org/officeDocument/2006/relationships" xmlns:p="http://schemas.openxmlformats.org/presentationml/2006/main">
  <p:tag name="TIMING" val="|0|0|.5|0|.5|0|.5|0|.5|0|.5|0"/>
</p:tagLst>
</file>

<file path=ppt/theme/theme1.xml><?xml version="1.0" encoding="utf-8"?>
<a:theme xmlns:a="http://schemas.openxmlformats.org/drawingml/2006/main" name="Enterprise Search">
  <a:themeElements>
    <a:clrScheme name="Enterprise Search">
      <a:dk1>
        <a:sysClr val="windowText" lastClr="000000"/>
      </a:dk1>
      <a:lt1>
        <a:sysClr val="window" lastClr="FFFFFF"/>
      </a:lt1>
      <a:dk2>
        <a:srgbClr val="1F497D"/>
      </a:dk2>
      <a:lt2>
        <a:srgbClr val="EEECE1"/>
      </a:lt2>
      <a:accent1>
        <a:srgbClr val="188ACA"/>
      </a:accent1>
      <a:accent2>
        <a:srgbClr val="E76429"/>
      </a:accent2>
      <a:accent3>
        <a:srgbClr val="68A927"/>
      </a:accent3>
      <a:accent4>
        <a:srgbClr val="8064A2"/>
      </a:accent4>
      <a:accent5>
        <a:srgbClr val="4BACC6"/>
      </a:accent5>
      <a:accent6>
        <a:srgbClr val="F89820"/>
      </a:accent6>
      <a:hlink>
        <a:srgbClr val="0000FF"/>
      </a:hlink>
      <a:folHlink>
        <a:srgbClr val="800080"/>
      </a:folHlink>
    </a:clrScheme>
    <a:fontScheme name="Custom 1">
      <a:majorFont>
        <a:latin typeface="Segoe"/>
        <a:ea typeface=""/>
        <a:cs typeface=""/>
      </a:majorFont>
      <a:minorFont>
        <a:latin typeface="Segoe"/>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bodyPr/>
      <a:lstStyle/>
      <a:style>
        <a:lnRef idx="3">
          <a:schemeClr val="lt1"/>
        </a:lnRef>
        <a:fillRef idx="1">
          <a:schemeClr val="accent3"/>
        </a:fillRef>
        <a:effectRef idx="1">
          <a:schemeClr val="accent3"/>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0</TotalTime>
  <Words>1784</Words>
  <Application>Microsoft Office PowerPoint</Application>
  <PresentationFormat>On-screen Show (4:3)</PresentationFormat>
  <Paragraphs>406</Paragraphs>
  <Slides>30</Slides>
  <Notes>14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30</vt:i4>
      </vt:variant>
    </vt:vector>
  </HeadingPairs>
  <TitlesOfParts>
    <vt:vector size="43" baseType="lpstr">
      <vt:lpstr>Arial</vt:lpstr>
      <vt:lpstr>Calibri</vt:lpstr>
      <vt:lpstr>Segoe</vt:lpstr>
      <vt:lpstr>Segoe Light</vt:lpstr>
      <vt:lpstr>Wingdings</vt:lpstr>
      <vt:lpstr>Segoe Semibold</vt:lpstr>
      <vt:lpstr>Segoe UI</vt:lpstr>
      <vt:lpstr>Times New Roman</vt:lpstr>
      <vt:lpstr>Times</vt:lpstr>
      <vt:lpstr>Enterprise Search</vt:lpstr>
      <vt:lpstr>Office Theme</vt:lpstr>
      <vt:lpstr>2_Office Theme</vt:lpstr>
      <vt:lpstr>3_Office Theme</vt:lpstr>
      <vt:lpstr>Slide 1</vt:lpstr>
      <vt:lpstr>Microsoft FAST Technologies for the most demanding Enterprise Search</vt:lpstr>
      <vt:lpstr>Agenda</vt:lpstr>
      <vt:lpstr>Vision Enterprise search will change the way people interact with information</vt:lpstr>
      <vt:lpstr>Microsoft’s Enterprise Search Today</vt:lpstr>
      <vt:lpstr>Acquisition of FAST</vt:lpstr>
      <vt:lpstr>Microsoft is in the Leaders Quadrant</vt:lpstr>
      <vt:lpstr>Agenda</vt:lpstr>
      <vt:lpstr>Slide 9</vt:lpstr>
      <vt:lpstr>Enterprise Search Product Portfolio in Wave 2010</vt:lpstr>
      <vt:lpstr>FAST Search for SharePoint Business Productivity Proposition</vt:lpstr>
      <vt:lpstr>Microsoft Enterprise Search- Productivity</vt:lpstr>
      <vt:lpstr>FAST Search Extends SharePoint Server</vt:lpstr>
      <vt:lpstr>FAST Search for SharePoint</vt:lpstr>
      <vt:lpstr>FAST Search for SharePoint User Interface</vt:lpstr>
      <vt:lpstr>Deep Refinement and Sorting</vt:lpstr>
      <vt:lpstr>Connect with people and expertise</vt:lpstr>
      <vt:lpstr>Eliminate Compromise</vt:lpstr>
      <vt:lpstr>Demo</vt:lpstr>
      <vt:lpstr>FSIS Overview</vt:lpstr>
      <vt:lpstr>FAST Search for Internet Sites</vt:lpstr>
      <vt:lpstr>Engaging Experiences—Made Easier</vt:lpstr>
      <vt:lpstr>FSIS vision pillars</vt:lpstr>
      <vt:lpstr>FSIS Overview</vt:lpstr>
      <vt:lpstr>Agenda</vt:lpstr>
      <vt:lpstr>Agenda</vt:lpstr>
      <vt:lpstr>Agenda</vt:lpstr>
      <vt:lpstr>Slide 28</vt:lpstr>
      <vt:lpstr>Enterprise Search Content</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2010-04-21T21:11:24Z</dcterms:created>
  <dcterms:modified xsi:type="dcterms:W3CDTF">2010-04-22T13:18:51Z</dcterms:modified>
</cp:coreProperties>
</file>