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06" r:id="rId2"/>
    <p:sldMasterId id="2147483708" r:id="rId3"/>
  </p:sldMasterIdLst>
  <p:notesMasterIdLst>
    <p:notesMasterId r:id="rId25"/>
  </p:notesMasterIdLst>
  <p:handoutMasterIdLst>
    <p:handoutMasterId r:id="rId26"/>
  </p:handoutMasterIdLst>
  <p:sldIdLst>
    <p:sldId id="323" r:id="rId4"/>
    <p:sldId id="341" r:id="rId5"/>
    <p:sldId id="349" r:id="rId6"/>
    <p:sldId id="395" r:id="rId7"/>
    <p:sldId id="390" r:id="rId8"/>
    <p:sldId id="396" r:id="rId9"/>
    <p:sldId id="391" r:id="rId10"/>
    <p:sldId id="393" r:id="rId11"/>
    <p:sldId id="405" r:id="rId12"/>
    <p:sldId id="409" r:id="rId13"/>
    <p:sldId id="397" r:id="rId14"/>
    <p:sldId id="400" r:id="rId15"/>
    <p:sldId id="403" r:id="rId16"/>
    <p:sldId id="398" r:id="rId17"/>
    <p:sldId id="410" r:id="rId18"/>
    <p:sldId id="407" r:id="rId19"/>
    <p:sldId id="404" r:id="rId20"/>
    <p:sldId id="402" r:id="rId21"/>
    <p:sldId id="399" r:id="rId22"/>
    <p:sldId id="337" r:id="rId23"/>
    <p:sldId id="408"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cky Pretz" initials="" lastIdx="11" clrIdx="0"/>
  <p:cmAuthor id="1" name="Niraj Nagrani" initials="" lastIdx="10" clrIdx="1"/>
  <p:cmAuthor id="2" name="Graeme Malcolm" initials="" lastIdx="2" clrIdx="2"/>
  <p:cmAuthor id="3" name="Diane Tibbott" initials="djt" lastIdx="1" clrIdx="3"/>
  <p:cmAuthor id="4" name="Graeme" initials="G" lastIdx="3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D6D5"/>
    <a:srgbClr val="D5948F"/>
    <a:srgbClr val="FFFFFF"/>
    <a:srgbClr val="FFCC66"/>
    <a:srgbClr val="FF9900"/>
    <a:srgbClr val="FFFF66"/>
    <a:srgbClr val="FFCC99"/>
    <a:srgbClr val="6699FF"/>
    <a:srgbClr val="FF9933"/>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011" autoAdjust="0"/>
    <p:restoredTop sz="78010" autoAdjust="0"/>
  </p:normalViewPr>
  <p:slideViewPr>
    <p:cSldViewPr>
      <p:cViewPr>
        <p:scale>
          <a:sx n="100" d="100"/>
          <a:sy n="100" d="100"/>
        </p:scale>
        <p:origin x="-54" y="306"/>
      </p:cViewPr>
      <p:guideLst>
        <p:guide orient="horz"/>
        <p:guide/>
      </p:guideLst>
    </p:cSldViewPr>
  </p:slideViewPr>
  <p:outlineViewPr>
    <p:cViewPr>
      <p:scale>
        <a:sx n="33" d="100"/>
        <a:sy n="33" d="100"/>
      </p:scale>
      <p:origin x="0" y="0"/>
    </p:cViewPr>
  </p:outlineViewPr>
  <p:notesTextViewPr>
    <p:cViewPr>
      <p:scale>
        <a:sx n="116" d="100"/>
        <a:sy n="116" d="100"/>
      </p:scale>
      <p:origin x="0" y="0"/>
    </p:cViewPr>
  </p:notesTextViewPr>
  <p:sorterViewPr>
    <p:cViewPr>
      <p:scale>
        <a:sx n="66" d="100"/>
        <a:sy n="66" d="100"/>
      </p:scale>
      <p:origin x="0" y="0"/>
    </p:cViewPr>
  </p:sorterViewPr>
  <p:notesViewPr>
    <p:cSldViewPr>
      <p:cViewPr>
        <p:scale>
          <a:sx n="90" d="100"/>
          <a:sy n="90" d="100"/>
        </p:scale>
        <p:origin x="-3696" y="-35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008F381-71D2-40B5-99EF-CC42F6A0CFD3}" type="datetimeFigureOut">
              <a:rPr lang="en-US"/>
              <a:pPr>
                <a:defRPr/>
              </a:pPr>
              <a:t>3/19/2009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388169D-EF28-4D7C-882C-997A7445BC5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FC4F70A-C88C-4495-BAAC-9E7600966C22}" type="datetimeFigureOut">
              <a:rPr lang="en-US"/>
              <a:pPr>
                <a:defRPr/>
              </a:pPr>
              <a:t>3/19/2009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D75B0E5-5D68-451A-A53F-D5C39AD6642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mn-lt"/>
        <a:ea typeface="+mn-ea"/>
        <a:cs typeface="+mn-cs"/>
      </a:defRPr>
    </a:lvl1pPr>
    <a:lvl2pPr marL="457200" indent="-223838" algn="l" rtl="0" fontAlgn="base">
      <a:spcBef>
        <a:spcPct val="30000"/>
      </a:spcBef>
      <a:spcAft>
        <a:spcPct val="0"/>
      </a:spcAft>
      <a:defRPr sz="1000" kern="1200">
        <a:solidFill>
          <a:schemeClr val="tx1"/>
        </a:solidFill>
        <a:latin typeface="+mn-lt"/>
        <a:ea typeface="+mn-ea"/>
        <a:cs typeface="+mn-cs"/>
      </a:defRPr>
    </a:lvl2pPr>
    <a:lvl3pPr marL="681038" indent="-233363" algn="l" rtl="0" fontAlgn="base">
      <a:spcBef>
        <a:spcPct val="30000"/>
      </a:spcBef>
      <a:spcAft>
        <a:spcPct val="0"/>
      </a:spcAft>
      <a:defRPr sz="1000" kern="1200">
        <a:solidFill>
          <a:schemeClr val="tx1"/>
        </a:solidFill>
        <a:latin typeface="+mn-lt"/>
        <a:ea typeface="+mn-ea"/>
        <a:cs typeface="+mn-cs"/>
      </a:defRPr>
    </a:lvl3pPr>
    <a:lvl4pPr marL="914400" indent="-233363" algn="l" rtl="0" fontAlgn="base">
      <a:spcBef>
        <a:spcPct val="30000"/>
      </a:spcBef>
      <a:spcAft>
        <a:spcPct val="0"/>
      </a:spcAft>
      <a:defRPr sz="1000" kern="1200">
        <a:solidFill>
          <a:schemeClr val="tx1"/>
        </a:solidFill>
        <a:latin typeface="+mn-lt"/>
        <a:ea typeface="+mn-ea"/>
        <a:cs typeface="+mn-cs"/>
      </a:defRPr>
    </a:lvl4pPr>
    <a:lvl5pPr marL="1147763" indent="-233363" algn="l" rtl="0" fontAlgn="base">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partner.microsoft.com/hostingcommunity"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owa.microsoft.com/OWA/redir.aspx?C=dee6455261ea441fb677b1a97ce08a7d&amp;URL=http://www.microsoft.com/serviceproviders/licensing/default.mspx"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kern="1200" baseline="0" dirty="0" smtClean="0">
                <a:solidFill>
                  <a:schemeClr val="tx1"/>
                </a:solidFill>
                <a:latin typeface="+mn-lt"/>
                <a:ea typeface="+mn-ea"/>
                <a:cs typeface="Times New Roman" pitchFamily="18" charset="0"/>
              </a:rPr>
              <a:t>.</a:t>
            </a:r>
            <a:endParaRPr lang="en-US" sz="1000" dirty="0" smtClean="0">
              <a:latin typeface="+mn-lt"/>
              <a:cs typeface="Times New Roman" pitchFamily="18" charset="0"/>
            </a:endParaRPr>
          </a:p>
          <a:p>
            <a:pPr eaLnBrk="1" hangingPunct="1"/>
            <a:endParaRPr lang="en-US" sz="1200" kern="120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eaLnBrk="1" hangingPunct="1">
              <a:buFont typeface="Arial" pitchFamily="34" charset="0"/>
              <a:buNone/>
              <a:defRPr/>
            </a:pPr>
            <a:r>
              <a:rPr lang="en-US" dirty="0" smtClean="0"/>
              <a:t>Recommended editions for hosting scenarios depend both</a:t>
            </a:r>
            <a:r>
              <a:rPr lang="en-US" baseline="0" dirty="0" smtClean="0"/>
              <a:t> on the requirements of the customer and the ability of the </a:t>
            </a:r>
            <a:r>
              <a:rPr lang="en-US" baseline="0" dirty="0" err="1" smtClean="0"/>
              <a:t>hoster</a:t>
            </a:r>
            <a:r>
              <a:rPr lang="en-US" baseline="0" dirty="0" smtClean="0"/>
              <a:t> to deliver service levels to each of the customers databases. It should be highlighted that there is no truly typical system and every system is different.</a:t>
            </a:r>
          </a:p>
          <a:p>
            <a:pPr eaLnBrk="1" hangingPunct="1">
              <a:buFont typeface="Arial" pitchFamily="34" charset="0"/>
              <a:buNone/>
              <a:defRPr/>
            </a:pPr>
            <a:endParaRPr lang="en-US" baseline="0" dirty="0" smtClean="0"/>
          </a:p>
          <a:p>
            <a:pPr eaLnBrk="1" hangingPunct="1">
              <a:buFont typeface="Arial" pitchFamily="34" charset="0"/>
              <a:buNone/>
              <a:defRPr/>
            </a:pPr>
            <a:r>
              <a:rPr lang="en-US" baseline="0" dirty="0" smtClean="0"/>
              <a:t>These are common solutions for the scenarios:</a:t>
            </a:r>
            <a:endParaRPr lang="en-US" dirty="0" smtClean="0"/>
          </a:p>
          <a:p>
            <a:pPr eaLnBrk="1" hangingPunct="1">
              <a:buFont typeface="Arial" pitchFamily="34" charset="0"/>
              <a:buChar char="•"/>
              <a:defRPr/>
            </a:pPr>
            <a:r>
              <a:rPr lang="en-US" dirty="0" smtClean="0"/>
              <a:t>Hosted server scenarios are typically mission critical systems that benefit from the high availability and scalability features of Enterprise edition.</a:t>
            </a:r>
          </a:p>
          <a:p>
            <a:pPr eaLnBrk="1" hangingPunct="1">
              <a:buFont typeface="Arial" pitchFamily="34" charset="0"/>
              <a:buChar char="•"/>
              <a:defRPr/>
            </a:pPr>
            <a:r>
              <a:rPr lang="en-US" dirty="0" smtClean="0"/>
              <a:t>Virtual server scenarios use a database edition to fit customer needs. This is typically Web edition as it offers very good value for money, but,</a:t>
            </a:r>
            <a:r>
              <a:rPr lang="en-US" baseline="0" dirty="0" smtClean="0"/>
              <a:t> if the systems are large, or mission critical, Enterprise edition could be used. Similarly, if the database is little used, Express edition might be the most suitable.</a:t>
            </a:r>
          </a:p>
          <a:p>
            <a:pPr eaLnBrk="1" hangingPunct="1">
              <a:buFont typeface="Arial" pitchFamily="34" charset="0"/>
              <a:buChar char="•"/>
              <a:defRPr/>
            </a:pPr>
            <a:r>
              <a:rPr lang="en-US" baseline="0" dirty="0" smtClean="0"/>
              <a:t>Single SQL instance shared scenarios typically use Enterprise edition as many databases could be hosted on one instance and resources might need to be ring fenced.</a:t>
            </a:r>
          </a:p>
          <a:p>
            <a:pPr eaLnBrk="1" hangingPunct="1">
              <a:buFont typeface="Arial" pitchFamily="34" charset="0"/>
              <a:buChar char="•"/>
              <a:defRPr/>
            </a:pPr>
            <a:r>
              <a:rPr lang="en-GB" dirty="0" smtClean="0"/>
              <a:t>Multiple SQL instances shared scenarios typically use Web edition, as it offers</a:t>
            </a:r>
            <a:r>
              <a:rPr lang="en-GB" baseline="0" dirty="0" smtClean="0"/>
              <a:t> very good value for money, however, if more than 16 instances are deployed, Express edition is required.</a:t>
            </a:r>
          </a:p>
          <a:p>
            <a:pPr eaLnBrk="1" hangingPunct="1">
              <a:buFont typeface="Arial" pitchFamily="34" charset="0"/>
              <a:buChar char="•"/>
              <a:defRPr/>
            </a:pPr>
            <a:r>
              <a:rPr lang="en-GB" baseline="0" dirty="0" smtClean="0"/>
              <a:t>Shared virtual servers typically use Web edition if the customer has their own SQL Server instance, or Enterprise edition if instances are shared between customers.</a:t>
            </a:r>
            <a:endParaRPr lang="en-GB"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32415E-5BE7-4195-AEC8-8B6E1E0AB524}" type="slidenum">
              <a:rPr lang="en-US" smtClean="0">
                <a:solidFill>
                  <a:srgbClr val="000000"/>
                </a:solidFill>
                <a:latin typeface="Arial" charset="0"/>
                <a:cs typeface="Arial" charset="0"/>
              </a:rPr>
              <a:pPr fontAlgn="base">
                <a:spcBef>
                  <a:spcPct val="0"/>
                </a:spcBef>
                <a:spcAft>
                  <a:spcPct val="0"/>
                </a:spcAft>
              </a:pPr>
              <a:t>10</a:t>
            </a:fld>
            <a:endParaRPr lang="en-US" smtClean="0">
              <a:solidFill>
                <a:srgbClr val="000000"/>
              </a:solidFill>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Highlight the reduced initial investment</a:t>
            </a:r>
            <a:r>
              <a:rPr lang="en-US" baseline="0" dirty="0" smtClean="0"/>
              <a:t> through free and low cost editions, and through virtualization.</a:t>
            </a:r>
          </a:p>
          <a:p>
            <a:r>
              <a:rPr lang="en-US" baseline="0" dirty="0" smtClean="0"/>
              <a:t>Highlight the lower total cost of ownership through automated maintenance, proactive management, and resource optimization.</a:t>
            </a:r>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Highlight the advantages of seamlessly upgrading databases.</a:t>
            </a:r>
          </a:p>
          <a:p>
            <a:pPr>
              <a:buFont typeface="Arial" pitchFamily="34" charset="0"/>
              <a:buChar char="•"/>
            </a:pPr>
            <a:r>
              <a:rPr lang="en-US" dirty="0" smtClean="0"/>
              <a:t>There is no need to future-proof</a:t>
            </a:r>
            <a:r>
              <a:rPr lang="en-US" baseline="0" dirty="0" smtClean="0"/>
              <a:t> by over specifying the database edition.</a:t>
            </a:r>
          </a:p>
          <a:p>
            <a:pPr lvl="1">
              <a:buFont typeface="Arial" pitchFamily="34" charset="0"/>
              <a:buChar char="•"/>
            </a:pPr>
            <a:r>
              <a:rPr lang="en-US" baseline="0" dirty="0" smtClean="0"/>
              <a:t>Buy what is right now and upgrade as required.</a:t>
            </a:r>
          </a:p>
          <a:p>
            <a:pPr lvl="1">
              <a:buFont typeface="Arial" pitchFamily="34" charset="0"/>
              <a:buChar char="•"/>
            </a:pPr>
            <a:r>
              <a:rPr lang="en-US" baseline="0" dirty="0" smtClean="0"/>
              <a:t>Save costs.</a:t>
            </a:r>
          </a:p>
          <a:p>
            <a:pPr lvl="0">
              <a:buFont typeface="Arial" pitchFamily="34" charset="0"/>
              <a:buChar char="•"/>
            </a:pPr>
            <a:r>
              <a:rPr lang="en-US" dirty="0" smtClean="0"/>
              <a:t>As each edition has the same architecture and</a:t>
            </a:r>
            <a:r>
              <a:rPr lang="en-US" baseline="0" dirty="0" smtClean="0"/>
              <a:t> language save administration and development costs.</a:t>
            </a:r>
          </a:p>
          <a:p>
            <a:pPr lvl="1">
              <a:buFont typeface="Arial" pitchFamily="34" charset="0"/>
              <a:buChar char="•"/>
            </a:pPr>
            <a:r>
              <a:rPr lang="en-US" baseline="0" dirty="0" smtClean="0"/>
              <a:t>Use the same tools across multiple servers and multiple editions.</a:t>
            </a:r>
          </a:p>
          <a:p>
            <a:pPr lvl="2">
              <a:buFont typeface="Arial" pitchFamily="34" charset="0"/>
              <a:buChar char="•"/>
            </a:pPr>
            <a:r>
              <a:rPr lang="en-US" baseline="0" dirty="0" smtClean="0"/>
              <a:t>Save staff and training costs.</a:t>
            </a:r>
          </a:p>
          <a:p>
            <a:pPr lvl="1">
              <a:buFont typeface="Arial" pitchFamily="34" charset="0"/>
              <a:buChar char="•"/>
            </a:pPr>
            <a:r>
              <a:rPr lang="en-US" baseline="0" dirty="0" smtClean="0"/>
              <a:t>Use the same scripts across multiple servers and multiple editions.</a:t>
            </a:r>
          </a:p>
          <a:p>
            <a:pPr lvl="2">
              <a:buFont typeface="Arial" pitchFamily="34" charset="0"/>
              <a:buChar char="•"/>
            </a:pPr>
            <a:r>
              <a:rPr lang="en-US" baseline="0" dirty="0" smtClean="0"/>
              <a:t>Save development costs.</a:t>
            </a:r>
          </a:p>
          <a:p>
            <a:pPr lvl="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the tools to reduce TCO.</a:t>
            </a:r>
          </a:p>
          <a:p>
            <a:pPr>
              <a:buFont typeface="Arial" pitchFamily="34" charset="0"/>
              <a:buChar char="•"/>
            </a:pPr>
            <a:r>
              <a:rPr lang="en-US" baseline="0" dirty="0" smtClean="0"/>
              <a:t>Automated maintenance can perform scheduled tasks such as backups automatically.</a:t>
            </a:r>
          </a:p>
          <a:p>
            <a:pPr lvl="1">
              <a:buFont typeface="Arial" pitchFamily="34" charset="0"/>
              <a:buChar char="•"/>
            </a:pPr>
            <a:r>
              <a:rPr lang="en-US" baseline="0" dirty="0" smtClean="0"/>
              <a:t>Operators can be notified of outcome to ensure tasks are completed.</a:t>
            </a:r>
          </a:p>
          <a:p>
            <a:pPr lvl="1">
              <a:buFont typeface="Arial" pitchFamily="34" charset="0"/>
              <a:buChar char="•"/>
            </a:pPr>
            <a:r>
              <a:rPr lang="en-US" baseline="0" dirty="0" smtClean="0"/>
              <a:t>Multi-server tasks can reduce administrator workload.</a:t>
            </a:r>
          </a:p>
          <a:p>
            <a:pPr lvl="1">
              <a:buFont typeface="Arial" pitchFamily="34" charset="0"/>
              <a:buChar char="•"/>
            </a:pPr>
            <a:r>
              <a:rPr lang="en-US" baseline="0" dirty="0" smtClean="0"/>
              <a:t>Reactive tasks can run automatically in response to events on the server.</a:t>
            </a:r>
          </a:p>
          <a:p>
            <a:pPr lvl="0">
              <a:buFont typeface="Arial" pitchFamily="34" charset="0"/>
              <a:buChar char="•"/>
            </a:pPr>
            <a:r>
              <a:rPr lang="en-US" baseline="0" dirty="0" smtClean="0"/>
              <a:t>Policy-Based Management ensures that business rules are followed.</a:t>
            </a:r>
          </a:p>
          <a:p>
            <a:pPr lvl="1">
              <a:buFont typeface="Arial" pitchFamily="34" charset="0"/>
              <a:buChar char="•"/>
            </a:pPr>
            <a:r>
              <a:rPr lang="en-US" baseline="0" dirty="0" smtClean="0"/>
              <a:t>Apply policies to one or more servers.</a:t>
            </a:r>
          </a:p>
          <a:p>
            <a:pPr lvl="1">
              <a:buFont typeface="Arial" pitchFamily="34" charset="0"/>
              <a:buChar char="•"/>
            </a:pPr>
            <a:r>
              <a:rPr lang="en-US" baseline="0" dirty="0" smtClean="0"/>
              <a:t>Apply policies are applied proactively to prevent a policy infringement or reactively to check for policy infringements.</a:t>
            </a:r>
          </a:p>
          <a:p>
            <a:pPr lvl="0">
              <a:buFont typeface="Arial" pitchFamily="34" charset="0"/>
              <a:buChar char="•"/>
            </a:pPr>
            <a:r>
              <a:rPr lang="en-US" baseline="0" dirty="0" smtClean="0"/>
              <a:t>Optimize resources with Enterprise edition tools.</a:t>
            </a:r>
          </a:p>
          <a:p>
            <a:pPr lvl="1">
              <a:buFont typeface="Arial" pitchFamily="34" charset="0"/>
              <a:buChar char="•"/>
            </a:pPr>
            <a:r>
              <a:rPr lang="en-US" baseline="0" dirty="0" smtClean="0"/>
              <a:t>Data compression not only reduces storage, but also increases I/O as less physical data is being moved.</a:t>
            </a:r>
          </a:p>
          <a:p>
            <a:pPr lvl="2">
              <a:buFont typeface="Arial" pitchFamily="34" charset="0"/>
              <a:buChar char="•"/>
            </a:pPr>
            <a:r>
              <a:rPr lang="en-US" baseline="0" dirty="0" smtClean="0"/>
              <a:t>Data compression does increase processor load.</a:t>
            </a:r>
          </a:p>
          <a:p>
            <a:pPr lvl="2">
              <a:buFont typeface="Arial" pitchFamily="34" charset="0"/>
              <a:buChar char="•"/>
            </a:pPr>
            <a:r>
              <a:rPr lang="en-US" baseline="0" dirty="0" smtClean="0"/>
              <a:t>Backup compression reduces storage and backup times, but increases processor load.</a:t>
            </a:r>
          </a:p>
          <a:p>
            <a:pPr lvl="2">
              <a:buFont typeface="Arial" pitchFamily="34" charset="0"/>
              <a:buChar char="•"/>
            </a:pPr>
            <a:r>
              <a:rPr lang="en-US" baseline="0" dirty="0" err="1" smtClean="0"/>
              <a:t>Sparce</a:t>
            </a:r>
            <a:r>
              <a:rPr lang="en-US" baseline="0" dirty="0" smtClean="0"/>
              <a:t> columns decrease storage where many null values are present, but increase it if there are no null values.</a:t>
            </a:r>
          </a:p>
          <a:p>
            <a:pPr lvl="1">
              <a:buFont typeface="Arial" pitchFamily="34" charset="0"/>
              <a:buChar char="•"/>
            </a:pPr>
            <a:r>
              <a:rPr lang="en-US" baseline="0" dirty="0" smtClean="0"/>
              <a:t>Resource governor prevents individual workloads from overusing resources.</a:t>
            </a:r>
          </a:p>
          <a:p>
            <a:pPr lvl="2">
              <a:buFont typeface="Arial" pitchFamily="34" charset="0"/>
              <a:buChar char="•"/>
            </a:pPr>
            <a:r>
              <a:rPr lang="en-US" baseline="0" dirty="0" smtClean="0"/>
              <a:t>Workloads are grouped and limits are placed on the group.</a:t>
            </a:r>
          </a:p>
          <a:p>
            <a:pPr lvl="2">
              <a:buFont typeface="Arial" pitchFamily="34" charset="0"/>
              <a:buChar char="•"/>
            </a:pPr>
            <a:r>
              <a:rPr lang="en-US" baseline="0" dirty="0" smtClean="0"/>
              <a:t>Limits are only applied where necessary.</a:t>
            </a:r>
          </a:p>
          <a:p>
            <a:pPr lvl="3">
              <a:buFont typeface="Arial" pitchFamily="34" charset="0"/>
              <a:buChar char="•"/>
            </a:pPr>
            <a:r>
              <a:rPr lang="en-US" baseline="0" dirty="0" smtClean="0"/>
              <a:t>Workloads can exceed the limit if there is no conflict.</a:t>
            </a:r>
          </a:p>
          <a:p>
            <a:pPr lvl="2">
              <a:buFont typeface="Arial" pitchFamily="34" charset="0"/>
              <a:buChar char="•"/>
            </a:pPr>
            <a:r>
              <a:rPr lang="en-US" baseline="0" dirty="0" smtClean="0"/>
              <a:t>Provides predictable performance to customers to meet SLAs.</a:t>
            </a: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Revenues can be increased by providing value add features to increase the </a:t>
            </a:r>
            <a:r>
              <a:rPr lang="en-US" dirty="0" err="1" smtClean="0"/>
              <a:t>hosters</a:t>
            </a:r>
            <a:r>
              <a:rPr lang="en-US" dirty="0" smtClean="0"/>
              <a:t> appeal.</a:t>
            </a:r>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Few people change</a:t>
            </a:r>
            <a:r>
              <a:rPr lang="en-US" baseline="0" dirty="0" smtClean="0"/>
              <a:t> Web development technology to match a </a:t>
            </a:r>
            <a:r>
              <a:rPr lang="en-US" baseline="0" dirty="0" err="1" smtClean="0"/>
              <a:t>hoster</a:t>
            </a:r>
            <a:r>
              <a:rPr lang="en-US" baseline="0" dirty="0" smtClean="0"/>
              <a:t>. Instead, they will find a </a:t>
            </a:r>
            <a:r>
              <a:rPr lang="en-US" baseline="0" dirty="0" err="1" smtClean="0"/>
              <a:t>hoster</a:t>
            </a:r>
            <a:r>
              <a:rPr lang="en-US" baseline="0" dirty="0" smtClean="0"/>
              <a:t> who matched their technology.</a:t>
            </a:r>
            <a:r>
              <a:rPr lang="en-US" baseline="0" dirty="0"/>
              <a:t> </a:t>
            </a:r>
            <a:r>
              <a:rPr lang="en-US" baseline="0" dirty="0" smtClean="0"/>
              <a:t>The Microsoft Web platform supports the Web technologies that developers want.</a:t>
            </a:r>
          </a:p>
          <a:p>
            <a:endParaRPr lang="en-US" baseline="0" dirty="0" smtClean="0"/>
          </a:p>
          <a:p>
            <a:r>
              <a:rPr lang="en-US" baseline="0" dirty="0" smtClean="0"/>
              <a:t>ASP.NET enables developers to use the same .NET languages that they use for desktop and line of business applications in their Web applications.</a:t>
            </a:r>
          </a:p>
          <a:p>
            <a:pPr>
              <a:buFont typeface="Arial" pitchFamily="34" charset="0"/>
              <a:buChar char="•"/>
            </a:pPr>
            <a:r>
              <a:rPr lang="en-US" baseline="0" dirty="0" smtClean="0"/>
              <a:t>SQL Server is closely integrated with ASP.NET, Visual Studio, and Visual Web Developer Express.</a:t>
            </a:r>
          </a:p>
          <a:p>
            <a:pPr lvl="1">
              <a:buFont typeface="Arial" pitchFamily="34" charset="0"/>
              <a:buChar char="•"/>
            </a:pPr>
            <a:r>
              <a:rPr lang="en-US" baseline="0" dirty="0" smtClean="0"/>
              <a:t>Developers can create databases and debug stored procedures and functions from within Visual Studio.</a:t>
            </a:r>
          </a:p>
          <a:p>
            <a:pPr lvl="1">
              <a:buFont typeface="Arial" pitchFamily="34" charset="0"/>
              <a:buChar char="•"/>
            </a:pPr>
            <a:r>
              <a:rPr lang="en-US" baseline="0" dirty="0" smtClean="0"/>
              <a:t>Deployment to the hosted SQL Server database is through a straightforward wizard.</a:t>
            </a:r>
          </a:p>
          <a:p>
            <a:pPr lvl="0">
              <a:buFont typeface="Arial" pitchFamily="34" charset="0"/>
              <a:buChar char="•"/>
            </a:pPr>
            <a:r>
              <a:rPr lang="en-US" baseline="0" dirty="0" smtClean="0"/>
              <a:t>PHP is a very popular Web scripting language and Microsoft now provides full support for this.</a:t>
            </a:r>
          </a:p>
          <a:p>
            <a:pPr lvl="1">
              <a:buFont typeface="Arial" pitchFamily="34" charset="0"/>
              <a:buChar char="•"/>
            </a:pPr>
            <a:r>
              <a:rPr lang="en-US" baseline="0" dirty="0" smtClean="0"/>
              <a:t>Microsoft Expression Web 2 has a full set of PHP development tools including </a:t>
            </a:r>
            <a:r>
              <a:rPr lang="en-US" sz="1000" kern="1200" dirty="0" smtClean="0">
                <a:solidFill>
                  <a:schemeClr val="tx1"/>
                </a:solidFill>
                <a:latin typeface="+mn-lt"/>
                <a:ea typeface="+mn-ea"/>
                <a:cs typeface="+mn-cs"/>
              </a:rPr>
              <a:t>code-coloring, snippets, IntelliSense, and a PHP development server that lets you test your PHP pages without any other external Web server dependencies.</a:t>
            </a:r>
          </a:p>
          <a:p>
            <a:pPr lvl="1">
              <a:buFont typeface="Arial" pitchFamily="34" charset="0"/>
              <a:buChar char="•"/>
            </a:pPr>
            <a:r>
              <a:rPr lang="en-US" sz="1000" kern="1200" baseline="0" dirty="0" smtClean="0">
                <a:solidFill>
                  <a:schemeClr val="tx1"/>
                </a:solidFill>
                <a:latin typeface="+mn-lt"/>
                <a:ea typeface="+mn-ea"/>
                <a:cs typeface="+mn-cs"/>
              </a:rPr>
              <a:t>The Microsoft Web platform includes PHP drivers for SQL Server to make it straightforward for PHP developers to take advantage of the </a:t>
            </a:r>
            <a:r>
              <a:rPr lang="en-US" sz="1000" kern="1200" dirty="0" smtClean="0">
                <a:solidFill>
                  <a:schemeClr val="tx1"/>
                </a:solidFill>
                <a:latin typeface="+mn-lt"/>
                <a:ea typeface="+mn-ea"/>
                <a:cs typeface="+mn-cs"/>
              </a:rPr>
              <a:t>relational database capabilities of SQL Server.</a:t>
            </a:r>
            <a:endParaRPr lang="en-US" baseline="0" dirty="0" smtClean="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Microsoft Web Platform Installer is a free tool to download,</a:t>
            </a:r>
            <a:r>
              <a:rPr lang="en-US" baseline="0" dirty="0" smtClean="0"/>
              <a:t> install, and keep up-to-date with Microsoft Web Platform components.</a:t>
            </a:r>
          </a:p>
          <a:p>
            <a:endParaRPr lang="en-US" baseline="0" dirty="0" smtClean="0"/>
          </a:p>
          <a:p>
            <a:r>
              <a:rPr lang="en-US" baseline="0" dirty="0" smtClean="0"/>
              <a:t>Components include:</a:t>
            </a:r>
          </a:p>
          <a:p>
            <a:pPr>
              <a:buFont typeface="Arial" pitchFamily="34" charset="0"/>
              <a:buNone/>
            </a:pPr>
            <a:r>
              <a:rPr lang="en-GB" b="1" dirty="0" smtClean="0"/>
              <a:t>.NET Framework</a:t>
            </a:r>
          </a:p>
          <a:p>
            <a:r>
              <a:rPr lang="en-GB" dirty="0" smtClean="0"/>
              <a:t>Install the latest version of the .NET Framework. This includes everything you need to work with ASP.NET.</a:t>
            </a:r>
          </a:p>
          <a:p>
            <a:r>
              <a:rPr lang="en-GB" b="1" dirty="0" smtClean="0"/>
              <a:t>IIS and Extensions</a:t>
            </a:r>
          </a:p>
          <a:p>
            <a:r>
              <a:rPr lang="en-GB" dirty="0" smtClean="0"/>
              <a:t>Install the latest version of IIS, including latest IIS Web extensions like IIS Media Services.</a:t>
            </a:r>
          </a:p>
          <a:p>
            <a:r>
              <a:rPr lang="en-GB" b="1" dirty="0" smtClean="0"/>
              <a:t>SQL Server</a:t>
            </a:r>
          </a:p>
          <a:p>
            <a:r>
              <a:rPr lang="en-GB" dirty="0" smtClean="0"/>
              <a:t>Install the latest version of SQL Server 2008 Express. This includes both the database engine and tools.</a:t>
            </a:r>
          </a:p>
          <a:p>
            <a:r>
              <a:rPr lang="en-GB" b="1" dirty="0" smtClean="0"/>
              <a:t>Visual Web Developer</a:t>
            </a:r>
          </a:p>
          <a:p>
            <a:r>
              <a:rPr lang="en-GB" dirty="0" smtClean="0"/>
              <a:t>Install the latest version of Visual Web Developer Express, the fully featured free web development tool.</a:t>
            </a:r>
          </a:p>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the additional functionality of SQL Server that can be used to differentiate the </a:t>
            </a:r>
            <a:r>
              <a:rPr lang="en-US" baseline="0" dirty="0" err="1" smtClean="0"/>
              <a:t>hoster</a:t>
            </a:r>
            <a:r>
              <a:rPr lang="en-US" baseline="0" dirty="0" smtClean="0"/>
              <a:t> offering.</a:t>
            </a:r>
          </a:p>
          <a:p>
            <a:endParaRPr lang="en-US" baseline="0" dirty="0" smtClean="0"/>
          </a:p>
          <a:p>
            <a:pPr>
              <a:buFont typeface="Arial" pitchFamily="34" charset="0"/>
              <a:buChar char="•"/>
            </a:pPr>
            <a:r>
              <a:rPr lang="en-US" baseline="0" dirty="0" smtClean="0"/>
              <a:t>Automated administration and policy-based management enable maintenance to be performed automatically to reduce customer overheads.</a:t>
            </a:r>
          </a:p>
          <a:p>
            <a:pPr>
              <a:buFont typeface="Arial" pitchFamily="34" charset="0"/>
              <a:buChar char="•"/>
            </a:pPr>
            <a:r>
              <a:rPr lang="en-US" baseline="0" dirty="0" smtClean="0"/>
              <a:t>Replication services enables the provision of geographically dispersed Web solutions.</a:t>
            </a:r>
          </a:p>
          <a:p>
            <a:pPr>
              <a:buFont typeface="Arial" pitchFamily="34" charset="0"/>
              <a:buChar char="•"/>
            </a:pPr>
            <a:r>
              <a:rPr lang="en-US" baseline="0" dirty="0" smtClean="0"/>
              <a:t>High availability and data recovery enables </a:t>
            </a:r>
            <a:r>
              <a:rPr lang="en-US" baseline="0" dirty="0" err="1" smtClean="0"/>
              <a:t>hosters</a:t>
            </a:r>
            <a:r>
              <a:rPr lang="en-US" baseline="0" dirty="0" smtClean="0"/>
              <a:t> to offer attractive SLAs to customers who have mission-critical systems.</a:t>
            </a:r>
          </a:p>
          <a:p>
            <a:pPr>
              <a:buFont typeface="Arial" pitchFamily="34" charset="0"/>
              <a:buChar char="•"/>
            </a:pPr>
            <a:r>
              <a:rPr lang="en-US" baseline="0" dirty="0" err="1" smtClean="0"/>
              <a:t>Hosters</a:t>
            </a:r>
            <a:r>
              <a:rPr lang="en-US" baseline="0" dirty="0" smtClean="0"/>
              <a:t> can offer high levels of security including complete database encryption, key based security, and comprehensive auditing.</a:t>
            </a:r>
          </a:p>
          <a:p>
            <a:pPr>
              <a:buFont typeface="Arial" pitchFamily="34" charset="0"/>
              <a:buChar char="•"/>
            </a:pPr>
            <a:r>
              <a:rPr lang="en-US" baseline="0" dirty="0" err="1" smtClean="0"/>
              <a:t>Hosters</a:t>
            </a:r>
            <a:r>
              <a:rPr lang="en-US" baseline="0" dirty="0" smtClean="0"/>
              <a:t> can support the increasing numbers of spatially aware applications and plug geographic data into online mapping systems, such as Microsoft Virtual Earth.</a:t>
            </a:r>
          </a:p>
          <a:p>
            <a:pPr>
              <a:buFont typeface="Arial" pitchFamily="34" charset="0"/>
              <a:buChar char="•"/>
            </a:pPr>
            <a:r>
              <a:rPr lang="en-US" baseline="0" dirty="0" smtClean="0"/>
              <a:t>To improve data insight </a:t>
            </a:r>
            <a:r>
              <a:rPr lang="en-US" baseline="0" dirty="0" err="1" smtClean="0"/>
              <a:t>hosters</a:t>
            </a:r>
            <a:r>
              <a:rPr lang="en-US" baseline="0" dirty="0" smtClean="0"/>
              <a:t> can offer Business intelligence solutions using </a:t>
            </a:r>
            <a:r>
              <a:rPr lang="en-US" sz="1000" kern="1200" dirty="0" smtClean="0">
                <a:solidFill>
                  <a:schemeClr val="tx1"/>
                </a:solidFill>
                <a:latin typeface="+mn-lt"/>
                <a:ea typeface="+mn-ea"/>
                <a:cs typeface="+mn-cs"/>
              </a:rPr>
              <a:t>SQL Server 2008 Reporting Services and SQL Server 2008 Analysis Services.</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Microsoft provides a number of resources to help </a:t>
            </a:r>
            <a:r>
              <a:rPr lang="en-US" sz="1000" kern="1200" dirty="0" err="1" smtClean="0">
                <a:solidFill>
                  <a:schemeClr val="tx1"/>
                </a:solidFill>
                <a:latin typeface="+mn-lt"/>
                <a:ea typeface="+mn-ea"/>
                <a:cs typeface="+mn-cs"/>
              </a:rPr>
              <a:t>hosters</a:t>
            </a:r>
            <a:r>
              <a:rPr lang="en-US" sz="1000" kern="1200" dirty="0" smtClean="0">
                <a:solidFill>
                  <a:schemeClr val="tx1"/>
                </a:solidFill>
                <a:latin typeface="+mn-lt"/>
                <a:ea typeface="+mn-ea"/>
                <a:cs typeface="+mn-cs"/>
              </a:rPr>
              <a:t> offer solutions based on the Microsoft Web platform, including SQL Server 2008. To maximize the effectiveness of your Microsoft hosting services:</a:t>
            </a:r>
          </a:p>
          <a:p>
            <a:pPr lvl="0">
              <a:buFont typeface="Arial" pitchFamily="34" charset="0"/>
              <a:buChar char="•"/>
            </a:pPr>
            <a:r>
              <a:rPr lang="en-US" sz="1000" kern="1200" dirty="0" smtClean="0">
                <a:solidFill>
                  <a:schemeClr val="tx1"/>
                </a:solidFill>
                <a:latin typeface="+mn-lt"/>
                <a:ea typeface="+mn-ea"/>
                <a:cs typeface="+mn-cs"/>
              </a:rPr>
              <a:t>Become a Registered Member of the Microsoft Partner Program and review the many resources available at: </a:t>
            </a:r>
            <a:r>
              <a:rPr lang="en-US" sz="1000" u="sng" kern="1200" dirty="0" smtClean="0">
                <a:solidFill>
                  <a:schemeClr val="tx1"/>
                </a:solidFill>
                <a:latin typeface="+mn-lt"/>
                <a:ea typeface="+mn-ea"/>
                <a:cs typeface="+mn-cs"/>
                <a:hlinkClick r:id="rId3"/>
              </a:rPr>
              <a:t>http://partner.microsoft.com/hostingcommunity</a:t>
            </a:r>
            <a:r>
              <a:rPr lang="en-US" sz="1000" kern="1200" dirty="0" smtClean="0">
                <a:solidFill>
                  <a:schemeClr val="tx1"/>
                </a:solidFill>
                <a:latin typeface="+mn-lt"/>
                <a:ea typeface="+mn-ea"/>
                <a:cs typeface="+mn-cs"/>
              </a:rPr>
              <a:t>.</a:t>
            </a:r>
          </a:p>
          <a:p>
            <a:pPr lvl="1">
              <a:buFont typeface="Arial" pitchFamily="34" charset="0"/>
              <a:buChar char="•"/>
            </a:pPr>
            <a:r>
              <a:rPr lang="en-US" sz="1000" kern="1200" dirty="0" smtClean="0">
                <a:solidFill>
                  <a:schemeClr val="tx1"/>
                </a:solidFill>
                <a:latin typeface="+mn-lt"/>
                <a:ea typeface="+mn-ea"/>
                <a:cs typeface="+mn-cs"/>
              </a:rPr>
              <a:t>Review the Hosting Deployment Accelerator for business guidance and technical resources to help you plan and implement a hosting solution. </a:t>
            </a:r>
          </a:p>
          <a:p>
            <a:pPr lvl="1">
              <a:buFont typeface="Arial" pitchFamily="34" charset="0"/>
              <a:buChar char="•"/>
            </a:pPr>
            <a:r>
              <a:rPr lang="en-US" sz="1000" kern="1200" dirty="0" smtClean="0">
                <a:solidFill>
                  <a:schemeClr val="tx1"/>
                </a:solidFill>
                <a:latin typeface="+mn-lt"/>
                <a:ea typeface="+mn-ea"/>
                <a:cs typeface="+mn-cs"/>
              </a:rPr>
              <a:t>Use the set of easily customizable marketing Web sites provided by Microsoft to reduce the overhead of creating marketing collateral and attracting customers. </a:t>
            </a:r>
          </a:p>
          <a:p>
            <a:pPr lvl="1">
              <a:buFont typeface="Arial" pitchFamily="34" charset="0"/>
              <a:buChar char="•"/>
            </a:pPr>
            <a:r>
              <a:rPr lang="en-US" sz="1000" kern="1200" dirty="0" smtClean="0">
                <a:solidFill>
                  <a:schemeClr val="tx1"/>
                </a:solidFill>
                <a:latin typeface="+mn-lt"/>
                <a:ea typeface="+mn-ea"/>
                <a:cs typeface="+mn-cs"/>
              </a:rPr>
              <a:t>Make use of the Web Hosting Sales Kit, which provides a customizable set of documents that you can use to create campaigns and drive demand for your Windows-based hosting services.</a:t>
            </a:r>
          </a:p>
          <a:p>
            <a:pPr lvl="0">
              <a:buFont typeface="Arial" pitchFamily="34" charset="0"/>
              <a:buChar char="•"/>
            </a:pPr>
            <a:r>
              <a:rPr lang="en-US" sz="1000" kern="1200" dirty="0" smtClean="0">
                <a:solidFill>
                  <a:schemeClr val="tx1"/>
                </a:solidFill>
                <a:latin typeface="+mn-lt"/>
                <a:ea typeface="+mn-ea"/>
                <a:cs typeface="+mn-cs"/>
              </a:rPr>
              <a:t>Review the licensing information at </a:t>
            </a:r>
            <a:r>
              <a:rPr lang="en-US" sz="1000" u="sng" kern="1200" dirty="0" smtClean="0">
                <a:solidFill>
                  <a:schemeClr val="tx1"/>
                </a:solidFill>
                <a:latin typeface="+mn-lt"/>
                <a:ea typeface="+mn-ea"/>
                <a:cs typeface="+mn-cs"/>
                <a:hlinkClick r:id="rId4"/>
              </a:rPr>
              <a:t>http://www.microsoft.com/serviceproviders/licensing/default.mspx</a:t>
            </a:r>
            <a:r>
              <a:rPr lang="en-US" sz="1000" kern="1200" dirty="0" smtClean="0">
                <a:solidFill>
                  <a:schemeClr val="tx1"/>
                </a:solidFill>
                <a:latin typeface="+mn-lt"/>
                <a:ea typeface="+mn-ea"/>
                <a:cs typeface="+mn-cs"/>
              </a:rPr>
              <a:t> for details about how to purchase SQL Server 2008 licenses.</a:t>
            </a:r>
          </a:p>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is what we’ll cover in this presentation.</a:t>
            </a:r>
          </a:p>
          <a:p>
            <a:endParaRPr lang="en-GB" baseline="0" dirty="0" smtClean="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Talk about pervasiveness of the Web.</a:t>
            </a:r>
          </a:p>
          <a:p>
            <a:pPr>
              <a:buFont typeface="Arial" pitchFamily="34" charset="0"/>
              <a:buChar char="•"/>
            </a:pPr>
            <a:r>
              <a:rPr lang="en-US" dirty="0" smtClean="0"/>
              <a:t>Talk about changes to the Web.</a:t>
            </a:r>
          </a:p>
          <a:p>
            <a:pPr lvl="1">
              <a:buFont typeface="Arial" pitchFamily="34" charset="0"/>
              <a:buChar char="•"/>
            </a:pPr>
            <a:r>
              <a:rPr lang="en-US" dirty="0" smtClean="0"/>
              <a:t>Increasingly dynamic, more functional. </a:t>
            </a:r>
          </a:p>
          <a:p>
            <a:pPr lvl="1">
              <a:buFont typeface="Arial" pitchFamily="34" charset="0"/>
              <a:buChar char="•"/>
            </a:pPr>
            <a:r>
              <a:rPr lang="en-US" dirty="0" smtClean="0"/>
              <a:t>Need same levels of functionality</a:t>
            </a:r>
            <a:r>
              <a:rPr lang="en-US" baseline="0" dirty="0" smtClean="0"/>
              <a:t> as line-of-business applications.</a:t>
            </a:r>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Highlight strength of Windows Server 2008 and IIS 7.0.</a:t>
            </a:r>
          </a:p>
          <a:p>
            <a:pPr>
              <a:buFont typeface="Arial" pitchFamily="34" charset="0"/>
              <a:buChar char="•"/>
            </a:pPr>
            <a:r>
              <a:rPr lang="en-US" dirty="0" smtClean="0"/>
              <a:t>Highlight versatility of the Microsoft Web platform.</a:t>
            </a:r>
          </a:p>
          <a:p>
            <a:pPr lvl="1">
              <a:buFont typeface="Arial" pitchFamily="34" charset="0"/>
              <a:buChar char="•"/>
            </a:pPr>
            <a:r>
              <a:rPr lang="en-US" dirty="0" smtClean="0"/>
              <a:t>Build</a:t>
            </a:r>
            <a:r>
              <a:rPr lang="en-US" baseline="0" dirty="0" smtClean="0"/>
              <a:t> rich applications with ASP.NET, </a:t>
            </a:r>
            <a:r>
              <a:rPr lang="en-US" sz="1000" kern="1200" dirty="0" smtClean="0">
                <a:solidFill>
                  <a:schemeClr val="tx1"/>
                </a:solidFill>
                <a:latin typeface="+mn-lt"/>
                <a:ea typeface="+mn-ea"/>
                <a:cs typeface="+mn-cs"/>
              </a:rPr>
              <a:t>Ajax, </a:t>
            </a:r>
            <a:r>
              <a:rPr lang="en-US" sz="1000" kern="1200" dirty="0" err="1" smtClean="0">
                <a:solidFill>
                  <a:schemeClr val="tx1"/>
                </a:solidFill>
                <a:latin typeface="+mn-lt"/>
                <a:ea typeface="+mn-ea"/>
                <a:cs typeface="+mn-cs"/>
              </a:rPr>
              <a:t>Silverlight</a:t>
            </a:r>
            <a:r>
              <a:rPr lang="en-US" sz="1000" kern="1200" dirty="0" smtClean="0">
                <a:solidFill>
                  <a:schemeClr val="tx1"/>
                </a:solidFill>
                <a:latin typeface="+mn-lt"/>
                <a:ea typeface="+mn-ea"/>
                <a:cs typeface="+mn-cs"/>
              </a:rPr>
              <a:t>, Windows Communication Foundation (WCF), and popular Web development technologies such as PHP.</a:t>
            </a:r>
          </a:p>
          <a:p>
            <a:pPr lvl="1">
              <a:buFont typeface="Arial" pitchFamily="34" charset="0"/>
              <a:buChar char="•"/>
            </a:pPr>
            <a:r>
              <a:rPr lang="en-US" sz="1000" kern="1200" dirty="0" smtClean="0">
                <a:solidFill>
                  <a:schemeClr val="tx1"/>
                </a:solidFill>
                <a:latin typeface="+mn-lt"/>
                <a:ea typeface="+mn-ea"/>
                <a:cs typeface="+mn-cs"/>
              </a:rPr>
              <a:t>Includes SQL Server and its extensive feature set.</a:t>
            </a:r>
          </a:p>
          <a:p>
            <a:pPr lvl="0">
              <a:buFont typeface="Arial" pitchFamily="34" charset="0"/>
              <a:buChar char="•"/>
            </a:pPr>
            <a:r>
              <a:rPr lang="en-US" dirty="0" smtClean="0"/>
              <a:t>Highlight additional services</a:t>
            </a:r>
            <a:r>
              <a:rPr lang="en-US" baseline="0" dirty="0" smtClean="0"/>
              <a:t> such as Office SharePoint Server and Commerce Server.</a:t>
            </a:r>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Highlight the wide range of editions and the seamless upgrade process between editions. Particularly highlight Express, because it is free, Web, because it is designed specifically for Web hosting, and Enterprise,</a:t>
            </a:r>
            <a:r>
              <a:rPr lang="en-US" baseline="0" dirty="0" smtClean="0"/>
              <a:t> because it is functionally rich.</a:t>
            </a:r>
          </a:p>
          <a:p>
            <a:pPr>
              <a:buFont typeface="Arial" pitchFamily="34" charset="0"/>
              <a:buChar char="•"/>
            </a:pPr>
            <a:r>
              <a:rPr lang="en-US" baseline="0" dirty="0" smtClean="0"/>
              <a:t>Highlight the power of ASP.NET and that ASP.NET developers prefer SQL Server.</a:t>
            </a:r>
          </a:p>
          <a:p>
            <a:pPr>
              <a:buFont typeface="Arial" pitchFamily="34" charset="0"/>
              <a:buChar char="•"/>
            </a:pPr>
            <a:r>
              <a:rPr lang="en-US" baseline="0" dirty="0" smtClean="0"/>
              <a:t>Highlight the maturity, scalability, and manageability compared to MYSQL.</a:t>
            </a:r>
          </a:p>
          <a:p>
            <a:pPr>
              <a:buFont typeface="Arial" pitchFamily="34" charset="0"/>
              <a:buChar char="•"/>
            </a:pPr>
            <a:endParaRPr lang="en-US" dirty="0" smtClean="0"/>
          </a:p>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000" kern="1200" dirty="0" smtClean="0">
                <a:solidFill>
                  <a:schemeClr val="tx1"/>
                </a:solidFill>
                <a:latin typeface="+mn-lt"/>
                <a:ea typeface="+mn-ea"/>
                <a:cs typeface="+mn-cs"/>
              </a:rPr>
              <a:t>Highlight the choices of edition, particularly Express, Web, and Enterprise.</a:t>
            </a:r>
          </a:p>
          <a:p>
            <a:pPr lvl="0"/>
            <a:r>
              <a:rPr lang="en-US" sz="1000" b="1" kern="1200" dirty="0" smtClean="0">
                <a:solidFill>
                  <a:schemeClr val="tx1"/>
                </a:solidFill>
                <a:latin typeface="+mn-lt"/>
                <a:ea typeface="+mn-ea"/>
                <a:cs typeface="+mn-cs"/>
              </a:rPr>
              <a:t>SQL Server 2008 Express Edition – </a:t>
            </a:r>
            <a:r>
              <a:rPr lang="en-US" sz="1000" b="0" kern="1200" dirty="0" smtClean="0">
                <a:solidFill>
                  <a:schemeClr val="tx1"/>
                </a:solidFill>
                <a:latin typeface="+mn-lt"/>
                <a:ea typeface="+mn-ea"/>
                <a:cs typeface="+mn-cs"/>
              </a:rPr>
              <a:t>F</a:t>
            </a:r>
            <a:r>
              <a:rPr lang="en-US" sz="1000" kern="1200" dirty="0" smtClean="0">
                <a:solidFill>
                  <a:schemeClr val="tx1"/>
                </a:solidFill>
                <a:latin typeface="+mn-lt"/>
                <a:ea typeface="+mn-ea"/>
                <a:cs typeface="+mn-cs"/>
              </a:rPr>
              <a:t>ree edition, but with some scalability restrictions. Now available with a graphical management tool, reporting capabilities and full-text indexing. </a:t>
            </a:r>
          </a:p>
          <a:p>
            <a:pPr lvl="0"/>
            <a:r>
              <a:rPr lang="en-US" sz="1000" b="1" kern="1200" dirty="0" smtClean="0">
                <a:solidFill>
                  <a:schemeClr val="tx1"/>
                </a:solidFill>
                <a:latin typeface="+mn-lt"/>
                <a:ea typeface="+mn-ea"/>
                <a:cs typeface="+mn-cs"/>
              </a:rPr>
              <a:t>SQL Server Compact 3.5 – </a:t>
            </a:r>
            <a:r>
              <a:rPr lang="en-US" sz="1000" kern="1200" dirty="0" smtClean="0">
                <a:solidFill>
                  <a:schemeClr val="tx1"/>
                </a:solidFill>
                <a:latin typeface="+mn-lt"/>
                <a:ea typeface="+mn-ea"/>
                <a:cs typeface="+mn-cs"/>
              </a:rPr>
              <a:t>A free, lightweight database designed to be used for embedded databases in desktop applications and mobile devices.</a:t>
            </a:r>
            <a:r>
              <a:rPr lang="en-US" sz="1000" b="0" kern="1200" dirty="0" smtClean="0">
                <a:solidFill>
                  <a:schemeClr val="tx1"/>
                </a:solidFill>
                <a:latin typeface="+mn-lt"/>
                <a:ea typeface="+mn-ea"/>
                <a:cs typeface="+mn-cs"/>
              </a:rPr>
              <a:t> Not relevant for Web hosting.</a:t>
            </a:r>
          </a:p>
          <a:p>
            <a:pPr lvl="0"/>
            <a:r>
              <a:rPr lang="en-US" sz="1000" b="1" kern="1200" dirty="0" smtClean="0">
                <a:solidFill>
                  <a:schemeClr val="tx1"/>
                </a:solidFill>
                <a:latin typeface="+mn-lt"/>
                <a:ea typeface="+mn-ea"/>
                <a:cs typeface="+mn-cs"/>
              </a:rPr>
              <a:t>SQL Server 2008 Web Edition – </a:t>
            </a:r>
            <a:r>
              <a:rPr lang="en-US" sz="1000" kern="1200" dirty="0" smtClean="0">
                <a:solidFill>
                  <a:schemeClr val="tx1"/>
                </a:solidFill>
                <a:latin typeface="+mn-lt"/>
                <a:ea typeface="+mn-ea"/>
                <a:cs typeface="+mn-cs"/>
              </a:rPr>
              <a:t>An edition of SQL Server that is designed specifically for use as a database server in a Web hosting scenario. SQL Server Web Edition offers the same levels of scalability as Standard Edition, but for approximately 40% less cost. SQL Server Web Edition also includes self-management capabilities and reporting capabilities.</a:t>
            </a:r>
          </a:p>
          <a:p>
            <a:pPr lvl="0"/>
            <a:r>
              <a:rPr lang="en-US" sz="1000" b="1" kern="1200" dirty="0" smtClean="0">
                <a:solidFill>
                  <a:schemeClr val="tx1"/>
                </a:solidFill>
                <a:latin typeface="+mn-lt"/>
                <a:ea typeface="+mn-ea"/>
                <a:cs typeface="+mn-cs"/>
              </a:rPr>
              <a:t>SQL Server 2008 Workgroup Edition – </a:t>
            </a:r>
            <a:r>
              <a:rPr lang="en-US" sz="1000" kern="1200" dirty="0" smtClean="0">
                <a:solidFill>
                  <a:schemeClr val="tx1"/>
                </a:solidFill>
                <a:latin typeface="+mn-lt"/>
                <a:ea typeface="+mn-ea"/>
                <a:cs typeface="+mn-cs"/>
              </a:rPr>
              <a:t>An edition of SQL Server designed for departmental or branch office applications that require a local data store.</a:t>
            </a:r>
          </a:p>
          <a:p>
            <a:pPr lvl="0"/>
            <a:r>
              <a:rPr lang="en-US" sz="1000" b="1" kern="1200" dirty="0" smtClean="0">
                <a:solidFill>
                  <a:schemeClr val="tx1"/>
                </a:solidFill>
                <a:latin typeface="+mn-lt"/>
                <a:ea typeface="+mn-ea"/>
                <a:cs typeface="+mn-cs"/>
              </a:rPr>
              <a:t>SQL Server 2008 Standard Edition – </a:t>
            </a:r>
            <a:r>
              <a:rPr lang="en-US" sz="1000" kern="1200" dirty="0" smtClean="0">
                <a:solidFill>
                  <a:schemeClr val="tx1"/>
                </a:solidFill>
                <a:latin typeface="+mn-lt"/>
                <a:ea typeface="+mn-ea"/>
                <a:cs typeface="+mn-cs"/>
              </a:rPr>
              <a:t>A scalable database platform for corporate data stores that includes self-management features, and Business Intelligence (BI) capabilities through SQL Server Integration Services, SQL Server Reporting Services, and SQL Server Analysis Services.</a:t>
            </a:r>
          </a:p>
          <a:p>
            <a:pPr lvl="0"/>
            <a:r>
              <a:rPr lang="en-US" sz="1000" b="1" kern="1200" dirty="0" smtClean="0">
                <a:solidFill>
                  <a:schemeClr val="tx1"/>
                </a:solidFill>
                <a:latin typeface="+mn-lt"/>
                <a:ea typeface="+mn-ea"/>
                <a:cs typeface="+mn-cs"/>
              </a:rPr>
              <a:t>SQL Server 2008 Enterprise Edition – </a:t>
            </a:r>
            <a:r>
              <a:rPr lang="en-US" sz="1000" kern="1200" dirty="0" smtClean="0">
                <a:solidFill>
                  <a:schemeClr val="tx1"/>
                </a:solidFill>
                <a:latin typeface="+mn-lt"/>
                <a:ea typeface="+mn-ea"/>
                <a:cs typeface="+mn-cs"/>
              </a:rPr>
              <a:t>An enterprise-class database platform that extends the features of Standard Edition to include hardware support for massively scalable database solutions and enterprise-class data encryption capabilities.</a:t>
            </a:r>
          </a:p>
          <a:p>
            <a:pPr lvl="0"/>
            <a:r>
              <a:rPr lang="en-US" sz="1000" b="1" kern="1200" dirty="0" smtClean="0">
                <a:solidFill>
                  <a:schemeClr val="tx1"/>
                </a:solidFill>
                <a:latin typeface="+mn-lt"/>
                <a:ea typeface="+mn-ea"/>
                <a:cs typeface="+mn-cs"/>
              </a:rPr>
              <a:t>SQL Server 2008 Developer Edition – </a:t>
            </a:r>
            <a:r>
              <a:rPr lang="en-US" sz="1000" kern="1200" dirty="0" smtClean="0">
                <a:solidFill>
                  <a:schemeClr val="tx1"/>
                </a:solidFill>
                <a:latin typeface="+mn-lt"/>
                <a:ea typeface="+mn-ea"/>
                <a:cs typeface="+mn-cs"/>
              </a:rPr>
              <a:t>An edition of SQL Server that includes the same functionality as Enterprise Edition, but which is licensed for software development purposes only. </a:t>
            </a: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a typeface="+mn-ea"/>
                <a:cs typeface="+mn-cs"/>
              </a:rPr>
              <a:t>Highlight the value for money of Express edition, extended capabilities of Web edition, and full enterprise capabilities of Enterprise edition.</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200" kern="1200" dirty="0" smtClean="0">
              <a:solidFill>
                <a:schemeClr val="tx1"/>
              </a:solidFill>
              <a:ea typeface="+mn-ea"/>
              <a:cs typeface="+mn-cs"/>
            </a:endParaRP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a typeface="+mn-ea"/>
                <a:cs typeface="+mn-cs"/>
              </a:rPr>
              <a:t>Express</a:t>
            </a:r>
            <a:r>
              <a:rPr lang="en-US" sz="1200" kern="1200" baseline="0" dirty="0" smtClean="0">
                <a:solidFill>
                  <a:schemeClr val="tx1"/>
                </a:solidFill>
                <a:ea typeface="+mn-ea"/>
                <a:cs typeface="+mn-cs"/>
              </a:rPr>
              <a:t> edition has several features that would typically only be found on expensive products:</a:t>
            </a:r>
          </a:p>
          <a:p>
            <a:pPr marL="457200" marR="0" lvl="1"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a typeface="+mn-ea"/>
                <a:cs typeface="+mn-cs"/>
              </a:rPr>
              <a:t>64-bit support</a:t>
            </a:r>
          </a:p>
          <a:p>
            <a:pPr marL="457200" marR="0" lvl="1"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a typeface="+mn-ea"/>
                <a:cs typeface="+mn-cs"/>
              </a:rPr>
              <a:t>Policy-based management</a:t>
            </a:r>
          </a:p>
          <a:p>
            <a:pPr marL="457200" marR="0" lvl="1"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a typeface="+mn-ea"/>
                <a:cs typeface="+mn-cs"/>
              </a:rPr>
              <a:t>Reporting Services (Express edition)</a:t>
            </a:r>
          </a:p>
          <a:p>
            <a:pPr marL="457200" marR="0" lvl="1"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a typeface="+mn-ea"/>
                <a:cs typeface="+mn-cs"/>
              </a:rPr>
              <a:t>Spatial data support</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a typeface="+mn-ea"/>
                <a:cs typeface="+mn-cs"/>
              </a:rPr>
              <a:t>Web edition is appropriate for most Web hosting deployments. Includes functionality of Express plus some key features at very competitive price-point:</a:t>
            </a:r>
          </a:p>
          <a:p>
            <a:pPr marL="457200" marR="0" lvl="1"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a typeface="+mn-ea"/>
                <a:cs typeface="+mn-cs"/>
              </a:rPr>
              <a:t>Unlimited memory and database size</a:t>
            </a:r>
          </a:p>
          <a:p>
            <a:pPr marL="457200" marR="0" lvl="1"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a typeface="+mn-ea"/>
                <a:cs typeface="+mn-cs"/>
              </a:rPr>
              <a:t>SQL</a:t>
            </a:r>
            <a:r>
              <a:rPr lang="en-US" sz="1200" kern="1200" baseline="0" dirty="0" smtClean="0">
                <a:solidFill>
                  <a:schemeClr val="tx1"/>
                </a:solidFill>
                <a:ea typeface="+mn-ea"/>
                <a:cs typeface="+mn-cs"/>
              </a:rPr>
              <a:t> Server Agent for automated administration and monitoring</a:t>
            </a:r>
            <a:endParaRPr lang="en-US" sz="1200" kern="1200" dirty="0" smtClean="0">
              <a:solidFill>
                <a:schemeClr val="tx1"/>
              </a:solidFill>
              <a:ea typeface="+mn-ea"/>
              <a:cs typeface="+mn-cs"/>
            </a:endParaRP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a typeface="+mn-ea"/>
                <a:cs typeface="+mn-cs"/>
              </a:rPr>
              <a:t>Enterprise edition has many scalability enhancements:</a:t>
            </a:r>
          </a:p>
          <a:p>
            <a:pPr marL="457200" marR="0" lvl="1"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a typeface="+mn-ea"/>
                <a:cs typeface="+mn-cs"/>
              </a:rPr>
              <a:t>Up to 50 instances per server</a:t>
            </a:r>
          </a:p>
          <a:p>
            <a:pPr marL="457200" marR="0" lvl="1"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a typeface="+mn-ea"/>
                <a:cs typeface="+mn-cs"/>
              </a:rPr>
              <a:t>High availability</a:t>
            </a:r>
          </a:p>
          <a:p>
            <a:pPr marL="457200" marR="0" lvl="1"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a typeface="+mn-ea"/>
                <a:cs typeface="+mn-cs"/>
              </a:rPr>
              <a:t>Business Intelligence</a:t>
            </a:r>
          </a:p>
          <a:p>
            <a:pPr marL="457200" marR="0" lvl="1"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a typeface="+mn-ea"/>
                <a:cs typeface="+mn-cs"/>
              </a:rPr>
              <a:t>Data and backup compression</a:t>
            </a:r>
          </a:p>
          <a:p>
            <a:pPr marL="457200" marR="0" lvl="1"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a typeface="+mn-ea"/>
                <a:cs typeface="+mn-cs"/>
              </a:rPr>
              <a:t>Key based encryption</a:t>
            </a:r>
          </a:p>
          <a:p>
            <a:pPr marL="457200" marR="0" lvl="1"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a typeface="+mn-ea"/>
                <a:cs typeface="+mn-cs"/>
              </a:rPr>
              <a:t>Resource Governor to ring-fence workload resources</a:t>
            </a:r>
          </a:p>
          <a:p>
            <a:pPr marL="457200" marR="0" lvl="1"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a typeface="+mn-ea"/>
                <a:cs typeface="+mn-cs"/>
              </a:rPr>
              <a:t>SSIS, SSAS, and full version of SSRS</a:t>
            </a:r>
            <a:endParaRPr lang="en-US" sz="1200" kern="1200" baseline="30000" dirty="0" smtClean="0">
              <a:solidFill>
                <a:schemeClr val="tx1"/>
              </a:solidFill>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different options for</a:t>
            </a:r>
            <a:r>
              <a:rPr lang="en-US" baseline="0" dirty="0" smtClean="0"/>
              <a:t> hosting on a dedicated server.</a:t>
            </a:r>
          </a:p>
          <a:p>
            <a:endParaRPr lang="en-US" baseline="0" dirty="0" smtClean="0"/>
          </a:p>
          <a:p>
            <a:pPr>
              <a:buFont typeface="Arial" pitchFamily="34" charset="0"/>
              <a:buChar char="•"/>
            </a:pPr>
            <a:r>
              <a:rPr lang="en-US" baseline="0" dirty="0" smtClean="0"/>
              <a:t>A large deployment can have a dedicated physical server for a single client with the database edition of choice.</a:t>
            </a:r>
          </a:p>
          <a:p>
            <a:pPr lvl="1">
              <a:buFont typeface="Arial" pitchFamily="34" charset="0"/>
              <a:buChar char="•"/>
            </a:pPr>
            <a:r>
              <a:rPr lang="en-US" baseline="0" dirty="0" smtClean="0"/>
              <a:t>SQL Server Web edition is ideal for most dedicated hosted servers, but Enterprise edition can be deployed for increased scalability and availability.</a:t>
            </a:r>
          </a:p>
          <a:p>
            <a:pPr lvl="1">
              <a:buFont typeface="Arial" pitchFamily="34" charset="0"/>
              <a:buChar char="•"/>
            </a:pPr>
            <a:r>
              <a:rPr lang="en-US" baseline="0" dirty="0" smtClean="0"/>
              <a:t>Typically there is either one physical server for the Web server and one physical server for the database server.</a:t>
            </a:r>
          </a:p>
          <a:p>
            <a:pPr>
              <a:buFont typeface="Arial" pitchFamily="34" charset="0"/>
              <a:buChar char="•"/>
            </a:pPr>
            <a:r>
              <a:rPr lang="en-US" baseline="0" dirty="0" smtClean="0"/>
              <a:t>Typical deployments now share physical servers using virtualization. </a:t>
            </a:r>
          </a:p>
          <a:p>
            <a:pPr lvl="1">
              <a:buFont typeface="Arial" pitchFamily="34" charset="0"/>
              <a:buChar char="•"/>
            </a:pPr>
            <a:r>
              <a:rPr lang="en-US" baseline="0" dirty="0" smtClean="0"/>
              <a:t>This limits physical servers and power consumption while still providing full isolation to customers.</a:t>
            </a:r>
          </a:p>
          <a:p>
            <a:pPr lvl="1">
              <a:buFont typeface="Arial" pitchFamily="34" charset="0"/>
              <a:buChar char="•"/>
            </a:pPr>
            <a:r>
              <a:rPr lang="en-US" baseline="0" dirty="0" smtClean="0"/>
              <a:t>Customers can still separate the Web server from the database server by using multiple virtual machines.</a:t>
            </a:r>
          </a:p>
          <a:p>
            <a:pPr lvl="1">
              <a:buFont typeface="Arial" pitchFamily="34" charset="0"/>
              <a:buChar char="•"/>
            </a:pPr>
            <a:r>
              <a:rPr lang="en-US" baseline="0" dirty="0" smtClean="0"/>
              <a:t>Customers still have a full choice of database editions.</a:t>
            </a:r>
          </a:p>
          <a:p>
            <a:pPr lvl="1">
              <a:buFont typeface="Arial" pitchFamily="34" charset="0"/>
              <a:buChar char="•"/>
            </a:pPr>
            <a:r>
              <a:rPr lang="en-US" baseline="0" dirty="0" smtClean="0"/>
              <a:t>Virtualization enables new servers to come online very quickly, can enable live migration between physical boxes, and simplifies backups.</a:t>
            </a:r>
          </a:p>
          <a:p>
            <a:endParaRPr lang="en-US" dirty="0" smtClean="0"/>
          </a:p>
          <a:p>
            <a:endParaRPr lang="en-GB" dirty="0"/>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fld id="{CD75B0E5-5D68-451A-A53F-D5C39AD66427}" type="slidenum">
              <a:rPr lang="en-US" sz="1200" kern="1200">
                <a:solidFill>
                  <a:prstClr val="black"/>
                </a:solidFill>
                <a:latin typeface="Arial" charset="0"/>
                <a:ea typeface="+mn-ea"/>
                <a:cs typeface="Arial" charset="0"/>
              </a:rPr>
              <a:pPr algn="r" rtl="0" fontAlgn="base">
                <a:spcBef>
                  <a:spcPct val="0"/>
                </a:spcBef>
                <a:spcAft>
                  <a:spcPct val="0"/>
                </a:spcAft>
                <a:defRPr/>
              </a:pPr>
              <a:t>8</a:t>
            </a:fld>
            <a:endParaRPr lang="en-US" sz="1200" kern="1200" dirty="0">
              <a:solidFill>
                <a:prstClr val="black"/>
              </a:solidFill>
              <a:latin typeface="Arial" charset="0"/>
              <a:ea typeface="+mn-ea"/>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eaLnBrk="1" hangingPunct="1">
              <a:buFont typeface="Arial" pitchFamily="34" charset="0"/>
              <a:buNone/>
              <a:defRPr/>
            </a:pPr>
            <a:r>
              <a:rPr lang="en-US" dirty="0" smtClean="0"/>
              <a:t>When a dedicated server or virtual machine is not required, it is also possible to share server resources between customers, but keep a level of isolation. When a SQL Server instance is shared, the choice of SQL Server edition is dependant upon the </a:t>
            </a:r>
            <a:r>
              <a:rPr lang="en-US" dirty="0" err="1" smtClean="0"/>
              <a:t>hoster</a:t>
            </a:r>
            <a:r>
              <a:rPr lang="en-US" dirty="0" smtClean="0"/>
              <a:t>. To</a:t>
            </a:r>
            <a:r>
              <a:rPr lang="en-US" baseline="0" dirty="0" smtClean="0"/>
              <a:t> support large numbers of clients they are likely to install SQL Server Web edition at a minimum, or, for even more clients, and additional functionality, they might choose SQL Server Enterprise edition. When customers have a dedicated instance of SQL Server, they have more control over the choice of SQL Server edition, but </a:t>
            </a:r>
            <a:r>
              <a:rPr lang="en-US" baseline="0" dirty="0" err="1" smtClean="0"/>
              <a:t>hosters</a:t>
            </a:r>
            <a:r>
              <a:rPr lang="en-US" baseline="0" dirty="0" smtClean="0"/>
              <a:t> should consider that SQL Server Express edition supports a maximum of 16 instances on one server.</a:t>
            </a:r>
          </a:p>
          <a:p>
            <a:pPr eaLnBrk="1" hangingPunct="1">
              <a:buFont typeface="Arial" pitchFamily="34" charset="0"/>
              <a:buNone/>
              <a:defRPr/>
            </a:pPr>
            <a:endParaRPr lang="en-US" baseline="0" dirty="0" smtClean="0"/>
          </a:p>
          <a:p>
            <a:pPr eaLnBrk="1" hangingPunct="1">
              <a:buFont typeface="Arial" pitchFamily="34" charset="0"/>
              <a:buNone/>
              <a:defRPr/>
            </a:pPr>
            <a:r>
              <a:rPr lang="en-US" baseline="0" dirty="0" smtClean="0"/>
              <a:t>The three most common shared hosting scenarios are as follows:</a:t>
            </a:r>
            <a:endParaRPr lang="en-US" dirty="0" smtClean="0"/>
          </a:p>
          <a:p>
            <a:pPr eaLnBrk="1" hangingPunct="1">
              <a:buFont typeface="Arial" pitchFamily="34" charset="0"/>
              <a:buNone/>
              <a:defRPr/>
            </a:pPr>
            <a:endParaRPr lang="en-US" dirty="0" smtClean="0"/>
          </a:p>
          <a:p>
            <a:pPr eaLnBrk="1" hangingPunct="1">
              <a:buFont typeface="Arial" pitchFamily="34" charset="0"/>
              <a:buChar char="•"/>
              <a:defRPr/>
            </a:pPr>
            <a:r>
              <a:rPr lang="en-US" dirty="0" smtClean="0"/>
              <a:t>Multiple customers can share a Web server and share a database instance. </a:t>
            </a:r>
          </a:p>
          <a:p>
            <a:pPr lvl="1" eaLnBrk="1" hangingPunct="1">
              <a:buFont typeface="Arial" pitchFamily="34" charset="0"/>
              <a:buChar char="•"/>
              <a:defRPr/>
            </a:pPr>
            <a:r>
              <a:rPr lang="en-US" dirty="0" smtClean="0"/>
              <a:t>There is isolation at the database level, but customers do not have full administration rights over their data.</a:t>
            </a:r>
          </a:p>
          <a:p>
            <a:pPr lvl="1" eaLnBrk="1" hangingPunct="1">
              <a:buFont typeface="Arial" pitchFamily="34" charset="0"/>
              <a:buChar char="•"/>
              <a:defRPr/>
            </a:pPr>
            <a:r>
              <a:rPr lang="en-US" dirty="0" smtClean="0"/>
              <a:t>Customers are typically limited to one database.</a:t>
            </a:r>
          </a:p>
          <a:p>
            <a:pPr eaLnBrk="1" hangingPunct="1">
              <a:buFont typeface="Arial" pitchFamily="34" charset="0"/>
              <a:buChar char="•"/>
              <a:defRPr/>
            </a:pPr>
            <a:r>
              <a:rPr lang="en-US" dirty="0" smtClean="0"/>
              <a:t>Multiple customers can share the Web server, but each customer has a separate instance of SQL Server.</a:t>
            </a:r>
          </a:p>
          <a:p>
            <a:pPr lvl="1" eaLnBrk="1" hangingPunct="1">
              <a:buFont typeface="Arial" pitchFamily="34" charset="0"/>
              <a:buChar char="•"/>
              <a:defRPr/>
            </a:pPr>
            <a:r>
              <a:rPr lang="en-US" dirty="0" smtClean="0"/>
              <a:t>Customers have full administration rights over their data.</a:t>
            </a:r>
          </a:p>
          <a:p>
            <a:pPr lvl="1" eaLnBrk="1" hangingPunct="1">
              <a:buFont typeface="Arial" pitchFamily="34" charset="0"/>
              <a:buChar char="•"/>
              <a:defRPr/>
            </a:pPr>
            <a:r>
              <a:rPr lang="en-US" dirty="0" smtClean="0"/>
              <a:t>Customers can have many databases.</a:t>
            </a:r>
          </a:p>
          <a:p>
            <a:pPr eaLnBrk="1" hangingPunct="1">
              <a:buFont typeface="Arial" pitchFamily="34" charset="0"/>
              <a:buChar char="•"/>
              <a:defRPr/>
            </a:pPr>
            <a:r>
              <a:rPr lang="en-US" dirty="0" smtClean="0"/>
              <a:t>Multiple customers can share a virtual Web server and a virtual database server.</a:t>
            </a:r>
          </a:p>
          <a:p>
            <a:pPr lvl="1" eaLnBrk="1" hangingPunct="1">
              <a:buFont typeface="Arial" pitchFamily="34" charset="0"/>
              <a:buChar char="•"/>
              <a:defRPr/>
            </a:pPr>
            <a:r>
              <a:rPr lang="en-US" dirty="0" smtClean="0"/>
              <a:t>Web server and database server are logically separated.</a:t>
            </a:r>
          </a:p>
          <a:p>
            <a:pPr lvl="1" eaLnBrk="1" hangingPunct="1">
              <a:buFont typeface="Arial" pitchFamily="34" charset="0"/>
              <a:buChar char="•"/>
              <a:defRPr/>
            </a:pPr>
            <a:r>
              <a:rPr lang="en-US" dirty="0" smtClean="0"/>
              <a:t>Web server and database server are on the same physical machine.</a:t>
            </a:r>
          </a:p>
          <a:p>
            <a:pPr lvl="1" eaLnBrk="1" hangingPunct="1">
              <a:buFont typeface="Arial" pitchFamily="34" charset="0"/>
              <a:buChar char="•"/>
              <a:defRPr/>
            </a:pPr>
            <a:r>
              <a:rPr lang="en-US" dirty="0" smtClean="0"/>
              <a:t>As there are multiple customers on the database server it is likely that </a:t>
            </a:r>
            <a:r>
              <a:rPr lang="en-US" dirty="0" err="1" smtClean="0"/>
              <a:t>hosters</a:t>
            </a:r>
            <a:r>
              <a:rPr lang="en-US" dirty="0" smtClean="0"/>
              <a:t> will deploy the Web edition of SQL Server at a minimum.</a:t>
            </a:r>
          </a:p>
          <a:p>
            <a:pPr eaLnBrk="1" hangingPunct="1">
              <a:defRPr/>
            </a:pPr>
            <a:endParaRPr lang="en-GB"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32415E-5BE7-4195-AEC8-8B6E1E0AB524}" type="slidenum">
              <a:rPr lang="en-US" smtClean="0">
                <a:solidFill>
                  <a:srgbClr val="000000"/>
                </a:solidFill>
                <a:latin typeface="Arial" charset="0"/>
                <a:cs typeface="Arial" charset="0"/>
              </a:rPr>
              <a:pPr fontAlgn="base">
                <a:spcBef>
                  <a:spcPct val="0"/>
                </a:spcBef>
                <a:spcAft>
                  <a:spcPct val="0"/>
                </a:spcAft>
              </a:pPr>
              <a:t>9</a:t>
            </a:fld>
            <a:endParaRPr lang="en-US" smtClean="0">
              <a:solidFill>
                <a:srgbClr val="000000"/>
              </a:solidFill>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baseline="0">
                <a:ln w="3175">
                  <a:noFill/>
                </a:ln>
                <a:solidFill>
                  <a:srgbClr val="D70023"/>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descr="Title_bar_dark_RED_3.png"/>
          <p:cNvPicPr>
            <a:picLocks noChangeAspect="1"/>
          </p:cNvPicPr>
          <p:nvPr userDrawn="1"/>
        </p:nvPicPr>
        <p:blipFill>
          <a:blip r:embed="rId3"/>
          <a:stretch>
            <a:fillRect/>
          </a:stretch>
        </p:blipFill>
        <p:spPr>
          <a:xfrm>
            <a:off x="730250" y="4117087"/>
            <a:ext cx="8439150" cy="123825"/>
          </a:xfrm>
          <a:prstGeom prst="rect">
            <a:avLst/>
          </a:prstGeom>
        </p:spPr>
      </p:pic>
      <p:pic>
        <p:nvPicPr>
          <p:cNvPr id="6" name="Picture 2" descr="W:\TRANSFER\MBupload\SERVER-new\Logo\BizTalk\BizTalk\BizTalk_h_rgb_r.png"/>
          <p:cNvPicPr>
            <a:picLocks noChangeAspect="1" noChangeArrowheads="1"/>
          </p:cNvPicPr>
          <p:nvPr userDrawn="1"/>
        </p:nvPicPr>
        <p:blipFill>
          <a:blip r:embed="rId4"/>
          <a:srcRect/>
          <a:stretch>
            <a:fillRect/>
          </a:stretch>
        </p:blipFill>
        <p:spPr bwMode="auto">
          <a:xfrm>
            <a:off x="711200" y="914400"/>
            <a:ext cx="2413000" cy="520826"/>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rgbClr val="D70023"/>
                </a:solidFill>
                <a:effectLst>
                  <a:outerShdw blurRad="38100" dist="38100" dir="2700000" algn="tl">
                    <a:srgbClr val="000000">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3272135"/>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cxnSp>
        <p:nvCxnSpPr>
          <p:cNvPr id="7" name="Straight Connector 6"/>
          <p:cNvCxnSpPr/>
          <p:nvPr userDrawn="1"/>
        </p:nvCxnSpPr>
        <p:spPr>
          <a:xfrm>
            <a:off x="0" y="3124200"/>
            <a:ext cx="457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W:\TRANSFER\MBupload\SERVER-new\Logo\BizTalk\BizTalk\BizTalk_h_rgb_r.png"/>
          <p:cNvPicPr>
            <a:picLocks noChangeAspect="1" noChangeArrowheads="1"/>
          </p:cNvPicPr>
          <p:nvPr userDrawn="1"/>
        </p:nvPicPr>
        <p:blipFill>
          <a:blip r:embed="rId3"/>
          <a:srcRect/>
          <a:stretch>
            <a:fillRect/>
          </a:stretch>
        </p:blipFill>
        <p:spPr bwMode="auto">
          <a:xfrm>
            <a:off x="711200" y="914400"/>
            <a:ext cx="2413000" cy="520826"/>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38664"/>
          </a:xfrm>
          <a:prstGeom prst="rect">
            <a:avLst/>
          </a:prstGeo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514" y="649805"/>
            <a:ext cx="7043208" cy="1523494"/>
          </a:xfrm>
        </p:spPr>
        <p:txBody>
          <a:bodyPr anchor="ctr" anchorCtr="0">
            <a:noAutofit/>
          </a:bodyPr>
          <a:lstStyle>
            <a:lvl1pPr>
              <a:lnSpc>
                <a:spcPct val="90000"/>
              </a:lnSpc>
              <a:defRPr sz="5400">
                <a:solidFill>
                  <a:srgbClr val="D70023"/>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8" y="2729806"/>
            <a:ext cx="8040951" cy="1384994"/>
          </a:xfrm>
        </p:spPr>
        <p:txBody>
          <a:bodyPr anchor="b"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rgbClr val="D70023"/>
                </a:soli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15" name="Picture 14" descr="Title_bar_dark_RED_3.png"/>
          <p:cNvPicPr>
            <a:picLocks noChangeAspect="1"/>
          </p:cNvPicPr>
          <p:nvPr userDrawn="1"/>
        </p:nvPicPr>
        <p:blipFill>
          <a:blip r:embed="rId3"/>
          <a:stretch>
            <a:fillRect/>
          </a:stretch>
        </p:blipFill>
        <p:spPr>
          <a:xfrm>
            <a:off x="730250" y="4117087"/>
            <a:ext cx="8439150" cy="1238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p:spPr>
        <p:txBody>
          <a:bodyPr/>
          <a:lstStyle>
            <a:lvl1pPr>
              <a:lnSpc>
                <a:spcPct val="90000"/>
              </a:lnSpc>
              <a:buSzPct val="130000"/>
              <a:buFont typeface="Arial" pitchFamily="34" charset="0"/>
              <a:buChar char="•"/>
              <a:defRPr lang="en-US" sz="3200" kern="1200" dirty="0" smtClean="0">
                <a:solidFill>
                  <a:schemeClr val="bg1">
                    <a:lumMod val="75000"/>
                  </a:schemeClr>
                </a:solidFill>
                <a:latin typeface="+mn-lt"/>
                <a:ea typeface="+mn-ea"/>
                <a:cs typeface="+mn-cs"/>
              </a:defRPr>
            </a:lvl1pPr>
            <a:lvl2pPr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bg1">
                    <a:lumMod val="75000"/>
                  </a:schemeClr>
                </a:solidFill>
                <a:latin typeface="+mn-lt"/>
                <a:ea typeface="+mn-ea"/>
                <a:cs typeface="+mn-cs"/>
              </a:defRPr>
            </a:lvl2pPr>
            <a:lvl3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bg1">
                    <a:lumMod val="75000"/>
                  </a:schemeClr>
                </a:solidFill>
                <a:latin typeface="+mn-lt"/>
                <a:ea typeface="+mn-ea"/>
                <a:cs typeface="+mn-cs"/>
              </a:defRPr>
            </a:lvl3pPr>
            <a:lvl4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bg1">
                    <a:lumMod val="75000"/>
                  </a:schemeClr>
                </a:solidFill>
                <a:latin typeface="+mn-lt"/>
                <a:ea typeface="+mn-ea"/>
                <a:cs typeface="+mn-cs"/>
              </a:defRPr>
            </a:lvl4pPr>
            <a:lvl5pPr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bg1">
                    <a:lumMod val="75000"/>
                  </a:schemeClr>
                </a:solidFill>
                <a:latin typeface="+mn-lt"/>
                <a:ea typeface="+mn-ea"/>
                <a:cs typeface="+mn-cs"/>
              </a:defRPr>
            </a:lvl5pPr>
          </a:lstStyle>
          <a:p>
            <a:pPr marL="457200" lvl="0" indent="-457200" algn="l" defTabSz="914363" rtl="0" eaLnBrk="1" latinLnBrk="0" hangingPunct="1">
              <a:lnSpc>
                <a:spcPct val="90000"/>
              </a:lnSpc>
              <a:spcBef>
                <a:spcPct val="20000"/>
              </a:spcBef>
              <a:buClr>
                <a:srgbClr val="777777"/>
              </a:buClr>
              <a:buSzPct val="130000"/>
              <a:buFontTx/>
              <a:buBlip>
                <a:blip r:embed="rId2"/>
              </a:buBlip>
            </a:pPr>
            <a:r>
              <a:rPr lang="en-US" dirty="0" smtClean="0"/>
              <a:t>Click to edit Master text styles</a:t>
            </a:r>
          </a:p>
          <a:p>
            <a:pPr marL="854075" lvl="1" indent="-396875" algn="l" defTabSz="914363" rtl="0" eaLnBrk="1" latinLnBrk="0" hangingPunct="1">
              <a:lnSpc>
                <a:spcPct val="90000"/>
              </a:lnSpc>
              <a:spcBef>
                <a:spcPct val="20000"/>
              </a:spcBef>
              <a:buClr>
                <a:srgbClr val="777777"/>
              </a:buClr>
              <a:buFontTx/>
              <a:buBlip>
                <a:blip r:embed="rId2"/>
              </a:buBlip>
            </a:pPr>
            <a:r>
              <a:rPr lang="en-US" dirty="0" smtClean="0"/>
              <a:t>Second level</a:t>
            </a:r>
          </a:p>
          <a:p>
            <a:pPr marL="1258888" lvl="2" indent="-404813" algn="l" defTabSz="914363" rtl="0" eaLnBrk="1" latinLnBrk="0" hangingPunct="1">
              <a:lnSpc>
                <a:spcPct val="90000"/>
              </a:lnSpc>
              <a:spcBef>
                <a:spcPct val="20000"/>
              </a:spcBef>
              <a:buClr>
                <a:srgbClr val="777777"/>
              </a:buClr>
              <a:buFontTx/>
              <a:buBlip>
                <a:blip r:embed="rId2"/>
              </a:buBlip>
            </a:pPr>
            <a:r>
              <a:rPr lang="en-US" dirty="0" smtClean="0"/>
              <a:t>Third level</a:t>
            </a:r>
          </a:p>
          <a:p>
            <a:pPr marL="1604963" lvl="3" indent="-346075" algn="l" defTabSz="914363" rtl="0" eaLnBrk="1" latinLnBrk="0" hangingPunct="1">
              <a:lnSpc>
                <a:spcPct val="90000"/>
              </a:lnSpc>
              <a:spcBef>
                <a:spcPct val="20000"/>
              </a:spcBef>
              <a:buClr>
                <a:srgbClr val="777777"/>
              </a:buClr>
              <a:buFontTx/>
              <a:buBlip>
                <a:blip r:embed="rId2"/>
              </a:buBlip>
            </a:pPr>
            <a:r>
              <a:rPr lang="en-US" dirty="0" smtClean="0"/>
              <a:t>Fourth level</a:t>
            </a:r>
          </a:p>
          <a:p>
            <a:pPr marL="1941513" lvl="4" indent="-336550" algn="l" defTabSz="914363" rtl="0" eaLnBrk="1" latinLnBrk="0" hangingPunct="1">
              <a:lnSpc>
                <a:spcPct val="90000"/>
              </a:lnSpc>
              <a:spcBef>
                <a:spcPct val="20000"/>
              </a:spcBef>
              <a:buClr>
                <a:srgbClr val="777777"/>
              </a:buClr>
              <a:buFontTx/>
              <a:buBlip>
                <a:blip r:embed="rId2"/>
              </a:buBlip>
            </a:pPr>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rgbClr val="D70023"/>
                </a:solidFill>
                <a:effectLst>
                  <a:outerShdw blurRad="38100" dist="38100" dir="2700000" algn="tl">
                    <a:srgbClr val="000000">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5638800"/>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7" name="Picture 2" descr="W:\TRANSFER\MBupload\SERVER-new\Logo\BizTalk\BizTalk\BizTalk_h_rgb_r.png"/>
          <p:cNvPicPr>
            <a:picLocks noChangeAspect="1" noChangeArrowheads="1"/>
          </p:cNvPicPr>
          <p:nvPr userDrawn="1"/>
        </p:nvPicPr>
        <p:blipFill>
          <a:blip r:embed="rId3"/>
          <a:srcRect/>
          <a:stretch>
            <a:fillRect/>
          </a:stretch>
        </p:blipFill>
        <p:spPr bwMode="auto">
          <a:xfrm>
            <a:off x="711200" y="914400"/>
            <a:ext cx="2413000" cy="520826"/>
          </a:xfrm>
          <a:prstGeom prst="rect">
            <a:avLst/>
          </a:prstGeom>
          <a:noFill/>
        </p:spPr>
      </p:pic>
      <p:pic>
        <p:nvPicPr>
          <p:cNvPr id="6" name="Picture 2" descr="\\cmcreate\Brandteam\EPRO\WIP-Nate\Server_Brand\Templates\Powerpoint\working photo\photo_RED_Delores.jpg"/>
          <p:cNvPicPr>
            <a:picLocks noChangeAspect="1" noChangeArrowheads="1"/>
          </p:cNvPicPr>
          <p:nvPr userDrawn="1"/>
        </p:nvPicPr>
        <p:blipFill>
          <a:blip r:embed="rId4"/>
          <a:srcRect/>
          <a:stretch>
            <a:fillRect/>
          </a:stretch>
        </p:blipFill>
        <p:spPr bwMode="auto">
          <a:xfrm>
            <a:off x="0" y="3197034"/>
            <a:ext cx="3352800" cy="2302065"/>
          </a:xfrm>
          <a:prstGeom prst="rect">
            <a:avLst/>
          </a:prstGeom>
          <a:noFill/>
        </p:spPr>
      </p:pic>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solidFill>
            <a:schemeClr val="bg1"/>
          </a:solidFill>
          <a:effectLst/>
          <a:latin typeface="Segoe" pitchFamily="34" charset="0"/>
          <a:ea typeface="+mn-ea"/>
          <a:cs typeface="Arial" charset="0"/>
        </a:defRPr>
      </a:lvl1pPr>
    </p:titleStyle>
    <p:bodyStyle>
      <a:lvl1pPr marL="457200" indent="-457200" algn="l" defTabSz="914363" rtl="0" eaLnBrk="1" latinLnBrk="0" hangingPunct="1">
        <a:lnSpc>
          <a:spcPct val="90000"/>
        </a:lnSpc>
        <a:spcBef>
          <a:spcPct val="20000"/>
        </a:spcBef>
        <a:buClr>
          <a:srgbClr val="777777"/>
        </a:buClr>
        <a:buSzPct val="130000"/>
        <a:buFontTx/>
        <a:buBlip>
          <a:blip r:embed="rId15"/>
        </a:buBlip>
        <a:defRPr sz="3200" kern="1200">
          <a:solidFill>
            <a:schemeClr val="bg1">
              <a:lumMod val="75000"/>
            </a:schemeClr>
          </a:solidFill>
          <a:latin typeface="+mn-lt"/>
          <a:ea typeface="+mn-ea"/>
          <a:cs typeface="+mn-cs"/>
        </a:defRPr>
      </a:lvl1pPr>
      <a:lvl2pPr marL="854075" indent="-396875" algn="l" defTabSz="914363" rtl="0" eaLnBrk="1" latinLnBrk="0" hangingPunct="1">
        <a:lnSpc>
          <a:spcPct val="90000"/>
        </a:lnSpc>
        <a:spcBef>
          <a:spcPct val="20000"/>
        </a:spcBef>
        <a:buClr>
          <a:srgbClr val="777777"/>
        </a:buClr>
        <a:buFontTx/>
        <a:buBlip>
          <a:blip r:embed="rId15"/>
        </a:buBlip>
        <a:defRPr sz="2800" kern="1200">
          <a:solidFill>
            <a:schemeClr val="bg1">
              <a:lumMod val="75000"/>
            </a:schemeClr>
          </a:solidFill>
          <a:latin typeface="+mn-lt"/>
          <a:ea typeface="+mn-ea"/>
          <a:cs typeface="+mn-cs"/>
        </a:defRPr>
      </a:lvl2pPr>
      <a:lvl3pPr marL="1258888" indent="-404813" algn="l" defTabSz="914363" rtl="0" eaLnBrk="1" latinLnBrk="0" hangingPunct="1">
        <a:lnSpc>
          <a:spcPct val="90000"/>
        </a:lnSpc>
        <a:spcBef>
          <a:spcPct val="20000"/>
        </a:spcBef>
        <a:buClr>
          <a:srgbClr val="777777"/>
        </a:buClr>
        <a:buFontTx/>
        <a:buBlip>
          <a:blip r:embed="rId15"/>
        </a:buBlip>
        <a:defRPr sz="2400" kern="1200">
          <a:solidFill>
            <a:schemeClr val="bg1">
              <a:lumMod val="75000"/>
            </a:schemeClr>
          </a:solidFill>
          <a:latin typeface="+mn-lt"/>
          <a:ea typeface="+mn-ea"/>
          <a:cs typeface="+mn-cs"/>
        </a:defRPr>
      </a:lvl3pPr>
      <a:lvl4pPr marL="1604963" indent="-346075" algn="l" defTabSz="914363" rtl="0" eaLnBrk="1" latinLnBrk="0" hangingPunct="1">
        <a:lnSpc>
          <a:spcPct val="90000"/>
        </a:lnSpc>
        <a:spcBef>
          <a:spcPct val="20000"/>
        </a:spcBef>
        <a:buClr>
          <a:srgbClr val="777777"/>
        </a:buClr>
        <a:buFontTx/>
        <a:buBlip>
          <a:blip r:embed="rId15"/>
        </a:buBlip>
        <a:defRPr sz="2400" kern="1200">
          <a:solidFill>
            <a:schemeClr val="bg1">
              <a:lumMod val="75000"/>
            </a:schemeClr>
          </a:solidFill>
          <a:latin typeface="+mn-lt"/>
          <a:ea typeface="+mn-ea"/>
          <a:cs typeface="+mn-cs"/>
        </a:defRPr>
      </a:lvl4pPr>
      <a:lvl5pPr marL="1941513" indent="-336550" algn="l" defTabSz="914363" rtl="0" eaLnBrk="1" latinLnBrk="0" hangingPunct="1">
        <a:lnSpc>
          <a:spcPct val="90000"/>
        </a:lnSpc>
        <a:spcBef>
          <a:spcPct val="20000"/>
        </a:spcBef>
        <a:buClr>
          <a:srgbClr val="777777"/>
        </a:buClr>
        <a:buFontTx/>
        <a:buBlip>
          <a:blip r:embed="rId15"/>
        </a:buBlip>
        <a:defRPr sz="2400" kern="1200">
          <a:solidFill>
            <a:schemeClr val="bg1">
              <a:lumMod val="7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7"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solidFill>
            <a:schemeClr val="bg1"/>
          </a:solidFill>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erverBkg_dark_ppt-bottom.jpg"/>
          <p:cNvPicPr>
            <a:picLocks noChangeAspect="1"/>
          </p:cNvPicPr>
          <p:nvPr userDrawn="1"/>
        </p:nvPicPr>
        <p:blipFill>
          <a:blip r:embed="rId3"/>
          <a:stretch>
            <a:fillRect/>
          </a:stretch>
        </p:blipFill>
        <p:spPr>
          <a:xfrm>
            <a:off x="0" y="6566267"/>
            <a:ext cx="9144000" cy="291733"/>
          </a:xfrm>
          <a:prstGeom prst="rect">
            <a:avLst/>
          </a:prstGeom>
        </p:spPr>
      </p:pic>
      <p:sp>
        <p:nvSpPr>
          <p:cNvPr id="4" name="Title Placeholder 1"/>
          <p:cNvSpPr>
            <a:spLocks noGrp="1"/>
          </p:cNvSpPr>
          <p:nvPr>
            <p:ph type="title"/>
          </p:nvPr>
        </p:nvSpPr>
        <p:spPr>
          <a:xfrm>
            <a:off x="381000" y="230188"/>
            <a:ext cx="8382000" cy="677108"/>
          </a:xfrm>
          <a:prstGeom prst="rect">
            <a:avLst/>
          </a:prstGeom>
        </p:spPr>
        <p:txBody>
          <a:bodyPr vert="horz" wrap="square" lIns="0" tIns="0" rIns="0" bIns="0" rtlCol="0" anchor="t">
            <a:sp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09" r:id="rId1"/>
  </p:sldLayoutIdLst>
  <p:txStyles>
    <p:titleStyle>
      <a:lvl1pPr algn="l" defTabSz="457200" rtl="0" eaLnBrk="1" latinLnBrk="0" hangingPunct="1">
        <a:lnSpc>
          <a:spcPct val="90000"/>
        </a:lnSpc>
        <a:spcBef>
          <a:spcPct val="0"/>
        </a:spcBef>
        <a:buNone/>
        <a:defRPr sz="4800" kern="1200" spc="-150">
          <a:solidFill>
            <a:schemeClr val="tx1"/>
          </a:solidFill>
          <a:latin typeface="Sego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37.png"/><Relationship Id="rId7"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39.png"/><Relationship Id="rId9"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hyperlink" Target="http://www.php.ne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17.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hyperlink" Target="http://www.php.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hyperlink" Target="http://www.php.net/" TargetMode="Externa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8.png"/><Relationship Id="rId17" Type="http://schemas.openxmlformats.org/officeDocument/2006/relationships/image" Target="../media/image51.png"/><Relationship Id="rId2" Type="http://schemas.openxmlformats.org/officeDocument/2006/relationships/notesSlide" Target="../notesSlides/notesSlide9.xml"/><Relationship Id="rId16"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7.png"/><Relationship Id="rId5" Type="http://schemas.openxmlformats.org/officeDocument/2006/relationships/image" Target="../media/image39.png"/><Relationship Id="rId15" Type="http://schemas.openxmlformats.org/officeDocument/2006/relationships/image" Target="../media/image43.png"/><Relationship Id="rId10" Type="http://schemas.openxmlformats.org/officeDocument/2006/relationships/image" Target="../media/image46.png"/><Relationship Id="rId4" Type="http://schemas.openxmlformats.org/officeDocument/2006/relationships/image" Target="../media/image38.png"/><Relationship Id="rId9" Type="http://schemas.openxmlformats.org/officeDocument/2006/relationships/image" Target="../media/image45.pn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533400" y="2819905"/>
            <a:ext cx="7681913" cy="2659190"/>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solidFill>
                  <a:schemeClr val="bg1"/>
                </a:solidFill>
                <a:effectLst/>
                <a:uLnTx/>
                <a:uFillTx/>
                <a:latin typeface="Segoe" pitchFamily="34" charset="0"/>
                <a:ea typeface="+mn-ea"/>
                <a:cs typeface="Arial" charset="0"/>
              </a:rPr>
              <a:t>Hosting Websites and Web Application</a:t>
            </a:r>
            <a:r>
              <a:rPr lang="en-US" sz="4800" spc="-150" dirty="0" smtClean="0">
                <a:ln w="3175">
                  <a:noFill/>
                </a:ln>
                <a:solidFill>
                  <a:schemeClr val="bg1"/>
                </a:solidFill>
                <a:latin typeface="Segoe" pitchFamily="34" charset="0"/>
              </a:rPr>
              <a:t>s </a:t>
            </a:r>
            <a:r>
              <a:rPr kumimoji="0" lang="en-US" sz="4800" b="0" i="0" u="none" strike="noStrike" kern="1200" cap="none" spc="-150" normalizeH="0" baseline="0" noProof="0" dirty="0" smtClean="0">
                <a:ln w="3175">
                  <a:noFill/>
                </a:ln>
                <a:solidFill>
                  <a:schemeClr val="bg1"/>
                </a:solidFill>
                <a:effectLst/>
                <a:uLnTx/>
                <a:uFillTx/>
                <a:latin typeface="Segoe" pitchFamily="34" charset="0"/>
                <a:ea typeface="+mn-ea"/>
                <a:cs typeface="Arial" charset="0"/>
              </a:rPr>
              <a:t>with</a:t>
            </a:r>
            <a:endParaRPr kumimoji="0" lang="en-US" sz="4800" b="0" i="0" u="none" strike="noStrike" kern="1200" cap="none" spc="-150" normalizeH="0" baseline="0" noProof="0" dirty="0" smtClean="0">
              <a:ln w="3175">
                <a:noFill/>
              </a:ln>
              <a:solidFill>
                <a:schemeClr val="bg1"/>
              </a:solidFill>
              <a:effectLst/>
              <a:uLnTx/>
              <a:uFillTx/>
              <a:latin typeface="Segoe" pitchFamily="34" charset="0"/>
              <a:ea typeface="+mn-ea"/>
              <a:cs typeface="Arial" charset="0"/>
            </a:endParaRPr>
          </a:p>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solidFill>
                  <a:schemeClr val="bg1"/>
                </a:solidFill>
                <a:effectLst/>
                <a:uLnTx/>
                <a:uFillTx/>
                <a:latin typeface="Segoe" pitchFamily="34" charset="0"/>
                <a:ea typeface="+mn-ea"/>
                <a:cs typeface="Arial" charset="0"/>
              </a:rPr>
              <a:t>Microsoft</a:t>
            </a:r>
            <a:r>
              <a:rPr kumimoji="0" lang="en-US" sz="4000" b="0" i="0" u="none" strike="noStrike" kern="1200" cap="none" spc="-150" normalizeH="0" baseline="30000" noProof="0" dirty="0" smtClean="0">
                <a:ln w="3175">
                  <a:noFill/>
                </a:ln>
                <a:solidFill>
                  <a:schemeClr val="bg1"/>
                </a:solidFill>
                <a:effectLst/>
                <a:uLnTx/>
                <a:uFillTx/>
                <a:latin typeface="Segoe" pitchFamily="34" charset="0"/>
                <a:ea typeface="+mn-ea"/>
                <a:cs typeface="Arial" charset="0"/>
              </a:rPr>
              <a:t>®</a:t>
            </a:r>
            <a:r>
              <a:rPr kumimoji="0" lang="en-US" sz="4800" b="0" i="0" u="none" strike="noStrike" kern="1200" cap="none" spc="-150" normalizeH="0" baseline="0" noProof="0" dirty="0" smtClean="0">
                <a:ln w="3175">
                  <a:noFill/>
                </a:ln>
                <a:solidFill>
                  <a:schemeClr val="bg1"/>
                </a:solidFill>
                <a:effectLst/>
                <a:uLnTx/>
                <a:uFillTx/>
                <a:latin typeface="Segoe" pitchFamily="34" charset="0"/>
                <a:ea typeface="+mn-ea"/>
                <a:cs typeface="Arial" charset="0"/>
              </a:rPr>
              <a:t> SQL Server</a:t>
            </a:r>
            <a:r>
              <a:rPr kumimoji="0" lang="en-US" sz="4000" b="0" i="0" u="none" strike="noStrike" kern="1200" cap="none" spc="-150" normalizeH="0" baseline="30000" noProof="0" dirty="0" smtClean="0">
                <a:ln w="3175">
                  <a:noFill/>
                </a:ln>
                <a:solidFill>
                  <a:schemeClr val="bg1"/>
                </a:solidFill>
                <a:effectLst/>
                <a:uLnTx/>
                <a:uFillTx/>
                <a:latin typeface="Segoe" pitchFamily="34" charset="0"/>
                <a:ea typeface="+mn-ea"/>
                <a:cs typeface="Arial" charset="0"/>
              </a:rPr>
              <a:t>®</a:t>
            </a:r>
            <a:r>
              <a:rPr kumimoji="0" lang="en-US" sz="4800" b="0" i="0" u="none" strike="noStrike" kern="1200" cap="none" spc="-150" normalizeH="0" baseline="0" noProof="0" dirty="0" smtClean="0">
                <a:ln w="3175">
                  <a:noFill/>
                </a:ln>
                <a:solidFill>
                  <a:schemeClr val="bg1"/>
                </a:solidFill>
                <a:effectLst/>
                <a:uLnTx/>
                <a:uFillTx/>
                <a:latin typeface="Segoe" pitchFamily="34" charset="0"/>
                <a:ea typeface="+mn-ea"/>
                <a:cs typeface="Arial" charset="0"/>
              </a:rPr>
              <a:t> 2008</a:t>
            </a:r>
            <a:br>
              <a:rPr kumimoji="0" lang="en-US" sz="4800" b="0" i="0" u="none" strike="noStrike" kern="1200" cap="none" spc="-150" normalizeH="0" baseline="0" noProof="0" dirty="0" smtClean="0">
                <a:ln w="3175">
                  <a:noFill/>
                </a:ln>
                <a:solidFill>
                  <a:schemeClr val="bg1"/>
                </a:solidFill>
                <a:effectLst/>
                <a:uLnTx/>
                <a:uFillTx/>
                <a:latin typeface="Segoe" pitchFamily="34" charset="0"/>
                <a:ea typeface="+mn-ea"/>
                <a:cs typeface="Arial" charset="0"/>
              </a:rPr>
            </a:br>
            <a:endParaRPr kumimoji="0" lang="en-US" sz="4800" b="0" i="0" u="none" strike="noStrike" kern="1200" cap="none" spc="-150" normalizeH="0" baseline="0" noProof="0" dirty="0">
              <a:ln w="3175">
                <a:noFill/>
              </a:ln>
              <a:solidFill>
                <a:schemeClr val="bg1"/>
              </a:solidFill>
              <a:effectLst/>
              <a:uLnTx/>
              <a:uFillTx/>
              <a:latin typeface="Segoe" pitchFamily="34" charset="0"/>
              <a:ea typeface="+mn-ea"/>
              <a:cs typeface="Arial" charset="0"/>
            </a:endParaRPr>
          </a:p>
        </p:txBody>
      </p:sp>
      <p:grpSp>
        <p:nvGrpSpPr>
          <p:cNvPr id="4" name="Group 3"/>
          <p:cNvGrpSpPr/>
          <p:nvPr/>
        </p:nvGrpSpPr>
        <p:grpSpPr>
          <a:xfrm>
            <a:off x="6095226" y="4879703"/>
            <a:ext cx="3048774" cy="1978297"/>
            <a:chOff x="6095226" y="0"/>
            <a:chExt cx="3048774" cy="1978297"/>
          </a:xfrm>
        </p:grpSpPr>
        <p:pic>
          <p:nvPicPr>
            <p:cNvPr id="5" name="Picture 5" descr="C:\Users\Graeme\AppData\Local\Microsoft\Windows\Temporary Internet Files\Content.IE5\5390C0WB\MPj04331640000[1].jpg"/>
            <p:cNvPicPr>
              <a:picLocks noChangeAspect="1" noChangeArrowheads="1"/>
            </p:cNvPicPr>
            <p:nvPr/>
          </p:nvPicPr>
          <p:blipFill>
            <a:blip r:embed="rId3" cstate="print"/>
            <a:srcRect/>
            <a:stretch>
              <a:fillRect/>
            </a:stretch>
          </p:blipFill>
          <p:spPr bwMode="auto">
            <a:xfrm>
              <a:off x="6857226" y="0"/>
              <a:ext cx="2286774" cy="1716169"/>
            </a:xfrm>
            <a:prstGeom prst="rect">
              <a:avLst/>
            </a:prstGeom>
            <a:ln>
              <a:noFill/>
            </a:ln>
            <a:effectLst>
              <a:outerShdw blurRad="292100" dist="139700" dir="2700000" algn="tl" rotWithShape="0">
                <a:srgbClr val="333333">
                  <a:alpha val="65000"/>
                </a:srgbClr>
              </a:outerShdw>
              <a:softEdge rad="635000"/>
            </a:effectLst>
          </p:spPr>
        </p:pic>
        <p:pic>
          <p:nvPicPr>
            <p:cNvPr id="6" name="Picture 5" descr="SQL08_v_rgb_r.png"/>
            <p:cNvPicPr>
              <a:picLocks noChangeAspect="1"/>
            </p:cNvPicPr>
            <p:nvPr/>
          </p:nvPicPr>
          <p:blipFill>
            <a:blip r:embed="rId4"/>
            <a:stretch>
              <a:fillRect/>
            </a:stretch>
          </p:blipFill>
          <p:spPr>
            <a:xfrm>
              <a:off x="6095226" y="457200"/>
              <a:ext cx="2438400" cy="1521097"/>
            </a:xfrm>
            <a:prstGeom prst="rect">
              <a:avLst/>
            </a:prstGeom>
          </p:spPr>
        </p:pic>
      </p:gr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52400" y="1447800"/>
            <a:ext cx="8686800" cy="2133600"/>
          </a:xfrm>
          <a:prstGeom prst="roundRect">
            <a:avLst/>
          </a:prstGeom>
          <a:gradFill>
            <a:gsLst>
              <a:gs pos="0">
                <a:schemeClr val="accent4">
                  <a:tint val="50000"/>
                  <a:satMod val="300000"/>
                  <a:alpha val="47000"/>
                </a:schemeClr>
              </a:gs>
              <a:gs pos="35000">
                <a:schemeClr val="accent4">
                  <a:tint val="37000"/>
                  <a:satMod val="300000"/>
                  <a:alpha val="46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lIns="91436" tIns="45718" rIns="91436" bIns="45718" anchor="ctr"/>
          <a:lstStyle/>
          <a:p>
            <a:pPr algn="ctr" defTabSz="914099">
              <a:defRPr/>
            </a:pPr>
            <a:endParaRPr lang="en-GB" sz="2400" dirty="0" err="1">
              <a:solidFill>
                <a:prstClr val="white"/>
              </a:solidFill>
              <a:effectLst>
                <a:outerShdw blurRad="38100" dist="38100" dir="2700000" algn="tl">
                  <a:srgbClr val="000000">
                    <a:alpha val="43137"/>
                  </a:srgbClr>
                </a:outerShdw>
              </a:effectLst>
            </a:endParaRPr>
          </a:p>
        </p:txBody>
      </p:sp>
      <p:sp>
        <p:nvSpPr>
          <p:cNvPr id="4" name="Title 1"/>
          <p:cNvSpPr>
            <a:spLocks noGrp="1"/>
          </p:cNvSpPr>
          <p:nvPr>
            <p:ph type="title"/>
          </p:nvPr>
        </p:nvSpPr>
        <p:spPr>
          <a:xfrm>
            <a:off x="381000" y="230188"/>
            <a:ext cx="8610600" cy="996950"/>
          </a:xfrm>
        </p:spPr>
        <p:txBody>
          <a:bodyPr/>
          <a:lstStyle/>
          <a:p>
            <a:pPr defTabSz="914363" fontAlgn="auto">
              <a:spcAft>
                <a:spcPts val="0"/>
              </a:spcAft>
              <a:defRPr/>
            </a:pPr>
            <a:r>
              <a:rPr lang="en-GB" sz="4400" dirty="0"/>
              <a:t>Hosting Scenarios</a:t>
            </a:r>
            <a:r>
              <a:rPr lang="en-GB" dirty="0"/>
              <a:t/>
            </a:r>
            <a:br>
              <a:rPr lang="en-GB" dirty="0"/>
            </a:br>
            <a:r>
              <a:rPr lang="en-GB" sz="2800" dirty="0" smtClean="0">
                <a:solidFill>
                  <a:schemeClr val="accent4">
                    <a:lumMod val="75000"/>
                  </a:schemeClr>
                </a:solidFill>
              </a:rPr>
              <a:t>Choosing the Edition of SQL Server</a:t>
            </a:r>
            <a:endParaRPr lang="en-GB" dirty="0">
              <a:solidFill>
                <a:schemeClr val="accent4">
                  <a:lumMod val="75000"/>
                </a:schemeClr>
              </a:solidFill>
            </a:endParaRPr>
          </a:p>
        </p:txBody>
      </p:sp>
      <p:sp>
        <p:nvSpPr>
          <p:cNvPr id="9" name="TextBox 8"/>
          <p:cNvSpPr txBox="1"/>
          <p:nvPr/>
        </p:nvSpPr>
        <p:spPr>
          <a:xfrm>
            <a:off x="571500" y="1553051"/>
            <a:ext cx="5536067" cy="1834348"/>
          </a:xfrm>
          <a:prstGeom prst="rect">
            <a:avLst/>
          </a:prstGeom>
          <a:noFill/>
        </p:spPr>
        <p:txBody>
          <a:bodyPr wrap="none">
            <a:spAutoFit/>
          </a:bodyPr>
          <a:lstStyle/>
          <a:p>
            <a:pPr indent="-396875">
              <a:lnSpc>
                <a:spcPct val="90000"/>
              </a:lnSpc>
              <a:spcBef>
                <a:spcPct val="20000"/>
              </a:spcBef>
              <a:buClr>
                <a:srgbClr val="777777"/>
              </a:buClr>
              <a:defRPr/>
            </a:pPr>
            <a:r>
              <a:rPr lang="en-GB" sz="2400" spc="-150" dirty="0" smtClean="0">
                <a:ln w="3175">
                  <a:noFill/>
                </a:ln>
                <a:solidFill>
                  <a:schemeClr val="accent4">
                    <a:lumMod val="75000"/>
                  </a:schemeClr>
                </a:solidFill>
                <a:latin typeface="Segoe" pitchFamily="34" charset="0"/>
              </a:rPr>
              <a:t>Dedicated Hosting</a:t>
            </a:r>
          </a:p>
          <a:p>
            <a:pPr indent="-396875">
              <a:lnSpc>
                <a:spcPct val="90000"/>
              </a:lnSpc>
              <a:spcBef>
                <a:spcPct val="20000"/>
              </a:spcBef>
              <a:buClr>
                <a:srgbClr val="777777"/>
              </a:buClr>
              <a:buFont typeface="Arial" pitchFamily="34" charset="0"/>
              <a:buChar char="•"/>
              <a:defRPr/>
            </a:pPr>
            <a:r>
              <a:rPr lang="en-GB" sz="2000" dirty="0" smtClean="0">
                <a:solidFill>
                  <a:prstClr val="white"/>
                </a:solidFill>
                <a:effectLst>
                  <a:outerShdw blurRad="38100" dist="38100" dir="2700000" algn="tl">
                    <a:srgbClr val="000000">
                      <a:alpha val="43137"/>
                    </a:srgbClr>
                  </a:outerShdw>
                </a:effectLst>
                <a:latin typeface="Calibri" pitchFamily="34" charset="0"/>
              </a:rPr>
              <a:t>Hosted server</a:t>
            </a:r>
          </a:p>
          <a:p>
            <a:pPr lvl="2" indent="-396875">
              <a:lnSpc>
                <a:spcPct val="90000"/>
              </a:lnSpc>
              <a:spcBef>
                <a:spcPct val="20000"/>
              </a:spcBef>
              <a:buClr>
                <a:srgbClr val="777777"/>
              </a:buClr>
              <a:buFont typeface="Arial" pitchFamily="34" charset="0"/>
              <a:buChar char="•"/>
              <a:defRPr/>
            </a:pPr>
            <a:r>
              <a:rPr lang="en-GB" sz="2000" dirty="0" smtClean="0">
                <a:solidFill>
                  <a:prstClr val="white"/>
                </a:solidFill>
                <a:effectLst>
                  <a:outerShdw blurRad="38100" dist="38100" dir="2700000" algn="tl">
                    <a:srgbClr val="000000">
                      <a:alpha val="43137"/>
                    </a:srgbClr>
                  </a:outerShdw>
                </a:effectLst>
                <a:latin typeface="Calibri" pitchFamily="34" charset="0"/>
              </a:rPr>
              <a:t>Typically Enterprise edition</a:t>
            </a:r>
          </a:p>
          <a:p>
            <a:pPr indent="-396875">
              <a:lnSpc>
                <a:spcPct val="90000"/>
              </a:lnSpc>
              <a:spcBef>
                <a:spcPct val="20000"/>
              </a:spcBef>
              <a:buClr>
                <a:srgbClr val="777777"/>
              </a:buClr>
              <a:buFont typeface="Arial" pitchFamily="34" charset="0"/>
              <a:buChar char="•"/>
              <a:defRPr/>
            </a:pPr>
            <a:r>
              <a:rPr lang="en-GB" sz="2000" dirty="0" smtClean="0">
                <a:solidFill>
                  <a:prstClr val="white"/>
                </a:solidFill>
                <a:effectLst>
                  <a:outerShdw blurRad="38100" dist="38100" dir="2700000" algn="tl">
                    <a:srgbClr val="000000">
                      <a:alpha val="43137"/>
                    </a:srgbClr>
                  </a:outerShdw>
                </a:effectLst>
                <a:latin typeface="Calibri" pitchFamily="34" charset="0"/>
              </a:rPr>
              <a:t>Virtual server</a:t>
            </a:r>
          </a:p>
          <a:p>
            <a:pPr lvl="2" indent="-396875">
              <a:lnSpc>
                <a:spcPct val="90000"/>
              </a:lnSpc>
              <a:spcBef>
                <a:spcPct val="20000"/>
              </a:spcBef>
              <a:buClr>
                <a:srgbClr val="777777"/>
              </a:buClr>
              <a:buFont typeface="Arial" pitchFamily="34" charset="0"/>
              <a:buChar char="•"/>
              <a:defRPr/>
            </a:pPr>
            <a:r>
              <a:rPr lang="en-GB" sz="2000" dirty="0" smtClean="0">
                <a:solidFill>
                  <a:prstClr val="white"/>
                </a:solidFill>
                <a:effectLst>
                  <a:outerShdw blurRad="38100" dist="38100" dir="2700000" algn="tl">
                    <a:srgbClr val="000000">
                      <a:alpha val="43137"/>
                    </a:srgbClr>
                  </a:outerShdw>
                </a:effectLst>
                <a:latin typeface="Calibri" pitchFamily="34" charset="0"/>
              </a:rPr>
              <a:t>Typically Web edition or Enterprise edition</a:t>
            </a:r>
            <a:endParaRPr lang="en-GB" sz="2000" dirty="0">
              <a:solidFill>
                <a:prstClr val="white"/>
              </a:solidFill>
              <a:effectLst>
                <a:outerShdw blurRad="38100" dist="38100" dir="2700000" algn="tl">
                  <a:srgbClr val="000000">
                    <a:alpha val="43137"/>
                  </a:srgbClr>
                </a:outerShdw>
              </a:effectLst>
              <a:latin typeface="Calibri" pitchFamily="34" charset="0"/>
            </a:endParaRPr>
          </a:p>
        </p:txBody>
      </p:sp>
      <p:sp>
        <p:nvSpPr>
          <p:cNvPr id="80" name="Rounded Rectangle 79"/>
          <p:cNvSpPr/>
          <p:nvPr/>
        </p:nvSpPr>
        <p:spPr bwMode="auto">
          <a:xfrm>
            <a:off x="152400" y="4114800"/>
            <a:ext cx="8686800" cy="2667000"/>
          </a:xfrm>
          <a:prstGeom prst="roundRect">
            <a:avLst/>
          </a:prstGeom>
          <a:gradFill>
            <a:gsLst>
              <a:gs pos="0">
                <a:schemeClr val="accent4">
                  <a:tint val="50000"/>
                  <a:satMod val="300000"/>
                  <a:alpha val="47000"/>
                </a:schemeClr>
              </a:gs>
              <a:gs pos="35000">
                <a:schemeClr val="accent4">
                  <a:tint val="37000"/>
                  <a:satMod val="300000"/>
                  <a:alpha val="46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lIns="91436" tIns="45718" rIns="91436" bIns="45718" anchor="ctr"/>
          <a:lstStyle/>
          <a:p>
            <a:pPr algn="ctr" defTabSz="914099">
              <a:defRPr/>
            </a:pPr>
            <a:endParaRPr lang="en-GB" sz="2400" dirty="0" err="1">
              <a:solidFill>
                <a:prstClr val="white"/>
              </a:solidFill>
              <a:effectLst>
                <a:outerShdw blurRad="38100" dist="38100" dir="2700000" algn="tl">
                  <a:srgbClr val="000000">
                    <a:alpha val="43137"/>
                  </a:srgbClr>
                </a:outerShdw>
              </a:effectLst>
            </a:endParaRPr>
          </a:p>
        </p:txBody>
      </p:sp>
      <p:sp>
        <p:nvSpPr>
          <p:cNvPr id="81" name="TextBox 80"/>
          <p:cNvSpPr txBox="1"/>
          <p:nvPr/>
        </p:nvSpPr>
        <p:spPr>
          <a:xfrm>
            <a:off x="457200" y="4267200"/>
            <a:ext cx="5536067" cy="2511457"/>
          </a:xfrm>
          <a:prstGeom prst="rect">
            <a:avLst/>
          </a:prstGeom>
          <a:noFill/>
        </p:spPr>
        <p:txBody>
          <a:bodyPr wrap="none">
            <a:spAutoFit/>
          </a:bodyPr>
          <a:lstStyle/>
          <a:p>
            <a:pPr indent="-396875">
              <a:lnSpc>
                <a:spcPct val="90000"/>
              </a:lnSpc>
              <a:spcBef>
                <a:spcPct val="20000"/>
              </a:spcBef>
              <a:buClr>
                <a:srgbClr val="777777"/>
              </a:buClr>
              <a:defRPr/>
            </a:pPr>
            <a:r>
              <a:rPr lang="en-GB" sz="2400" spc="-150" dirty="0" smtClean="0">
                <a:ln w="3175">
                  <a:noFill/>
                </a:ln>
                <a:solidFill>
                  <a:schemeClr val="accent4">
                    <a:lumMod val="75000"/>
                  </a:schemeClr>
                </a:solidFill>
                <a:latin typeface="Segoe" pitchFamily="34" charset="0"/>
              </a:rPr>
              <a:t>Shared Hosting</a:t>
            </a:r>
          </a:p>
          <a:p>
            <a:pPr indent="-396875">
              <a:lnSpc>
                <a:spcPct val="90000"/>
              </a:lnSpc>
              <a:spcBef>
                <a:spcPct val="20000"/>
              </a:spcBef>
              <a:buClr>
                <a:srgbClr val="777777"/>
              </a:buClr>
              <a:buFont typeface="Arial" pitchFamily="34" charset="0"/>
              <a:buChar char="•"/>
              <a:defRPr/>
            </a:pPr>
            <a:r>
              <a:rPr lang="en-GB" sz="2000" dirty="0" smtClean="0">
                <a:solidFill>
                  <a:prstClr val="white"/>
                </a:solidFill>
                <a:effectLst>
                  <a:outerShdw blurRad="38100" dist="38100" dir="2700000" algn="tl">
                    <a:srgbClr val="000000">
                      <a:alpha val="43137"/>
                    </a:srgbClr>
                  </a:outerShdw>
                </a:effectLst>
                <a:latin typeface="Calibri" pitchFamily="34" charset="0"/>
              </a:rPr>
              <a:t>Single SQL instance</a:t>
            </a:r>
          </a:p>
          <a:p>
            <a:pPr lvl="2" indent="-396875">
              <a:lnSpc>
                <a:spcPct val="90000"/>
              </a:lnSpc>
              <a:spcBef>
                <a:spcPct val="20000"/>
              </a:spcBef>
              <a:buClr>
                <a:srgbClr val="777777"/>
              </a:buClr>
              <a:buFont typeface="Arial" pitchFamily="34" charset="0"/>
              <a:buChar char="•"/>
              <a:defRPr/>
            </a:pPr>
            <a:r>
              <a:rPr lang="en-GB" sz="2000" dirty="0" smtClean="0">
                <a:solidFill>
                  <a:prstClr val="white"/>
                </a:solidFill>
                <a:effectLst>
                  <a:outerShdw blurRad="38100" dist="38100" dir="2700000" algn="tl">
                    <a:srgbClr val="000000">
                      <a:alpha val="43137"/>
                    </a:srgbClr>
                  </a:outerShdw>
                </a:effectLst>
                <a:latin typeface="Calibri" pitchFamily="34" charset="0"/>
              </a:rPr>
              <a:t>Typically Enterprise edition</a:t>
            </a:r>
          </a:p>
          <a:p>
            <a:pPr indent="-396875">
              <a:lnSpc>
                <a:spcPct val="90000"/>
              </a:lnSpc>
              <a:spcBef>
                <a:spcPct val="20000"/>
              </a:spcBef>
              <a:buClr>
                <a:srgbClr val="777777"/>
              </a:buClr>
              <a:buFont typeface="Arial" pitchFamily="34" charset="0"/>
              <a:buChar char="•"/>
              <a:defRPr/>
            </a:pPr>
            <a:r>
              <a:rPr lang="en-GB" sz="2000" dirty="0" smtClean="0">
                <a:solidFill>
                  <a:prstClr val="white"/>
                </a:solidFill>
                <a:effectLst>
                  <a:outerShdw blurRad="38100" dist="38100" dir="2700000" algn="tl">
                    <a:srgbClr val="000000">
                      <a:alpha val="43137"/>
                    </a:srgbClr>
                  </a:outerShdw>
                </a:effectLst>
                <a:latin typeface="Calibri" pitchFamily="34" charset="0"/>
              </a:rPr>
              <a:t>Multiple SQL instances</a:t>
            </a:r>
          </a:p>
          <a:p>
            <a:pPr lvl="2" indent="-396875">
              <a:lnSpc>
                <a:spcPct val="90000"/>
              </a:lnSpc>
              <a:spcBef>
                <a:spcPct val="20000"/>
              </a:spcBef>
              <a:buClr>
                <a:srgbClr val="777777"/>
              </a:buClr>
              <a:buFont typeface="Arial" pitchFamily="34" charset="0"/>
              <a:buChar char="•"/>
              <a:defRPr/>
            </a:pPr>
            <a:r>
              <a:rPr lang="en-GB" sz="2000" dirty="0" smtClean="0">
                <a:solidFill>
                  <a:prstClr val="white"/>
                </a:solidFill>
                <a:effectLst>
                  <a:outerShdw blurRad="38100" dist="38100" dir="2700000" algn="tl">
                    <a:srgbClr val="000000">
                      <a:alpha val="43137"/>
                    </a:srgbClr>
                  </a:outerShdw>
                </a:effectLst>
                <a:latin typeface="Calibri" pitchFamily="34" charset="0"/>
              </a:rPr>
              <a:t>Typically Web edition</a:t>
            </a:r>
          </a:p>
          <a:p>
            <a:pPr indent="-396875">
              <a:lnSpc>
                <a:spcPct val="90000"/>
              </a:lnSpc>
              <a:spcBef>
                <a:spcPct val="20000"/>
              </a:spcBef>
              <a:buClr>
                <a:srgbClr val="777777"/>
              </a:buClr>
              <a:buFont typeface="Arial" pitchFamily="34" charset="0"/>
              <a:buChar char="•"/>
              <a:defRPr/>
            </a:pPr>
            <a:r>
              <a:rPr lang="en-GB" sz="2000" dirty="0" smtClean="0">
                <a:solidFill>
                  <a:prstClr val="white"/>
                </a:solidFill>
                <a:effectLst>
                  <a:outerShdw blurRad="38100" dist="38100" dir="2700000" algn="tl">
                    <a:srgbClr val="000000">
                      <a:alpha val="43137"/>
                    </a:srgbClr>
                  </a:outerShdw>
                </a:effectLst>
                <a:latin typeface="Calibri" pitchFamily="34" charset="0"/>
              </a:rPr>
              <a:t>Shared virtual servers</a:t>
            </a:r>
          </a:p>
          <a:p>
            <a:pPr lvl="2" indent="-396875">
              <a:lnSpc>
                <a:spcPct val="90000"/>
              </a:lnSpc>
              <a:spcBef>
                <a:spcPct val="20000"/>
              </a:spcBef>
              <a:buClr>
                <a:srgbClr val="777777"/>
              </a:buClr>
              <a:buFont typeface="Arial" pitchFamily="34" charset="0"/>
              <a:buChar char="•"/>
              <a:defRPr/>
            </a:pPr>
            <a:r>
              <a:rPr lang="en-GB" sz="2000" dirty="0" smtClean="0">
                <a:solidFill>
                  <a:prstClr val="white"/>
                </a:solidFill>
                <a:effectLst>
                  <a:outerShdw blurRad="38100" dist="38100" dir="2700000" algn="tl">
                    <a:srgbClr val="000000">
                      <a:alpha val="43137"/>
                    </a:srgbClr>
                  </a:outerShdw>
                </a:effectLst>
                <a:latin typeface="Calibri" pitchFamily="34" charset="0"/>
              </a:rPr>
              <a:t>Typically Web edition or Enterprise edition</a:t>
            </a:r>
            <a:endParaRPr lang="en-GB" sz="2000" dirty="0">
              <a:solidFill>
                <a:prstClr val="white"/>
              </a:solidFill>
              <a:effectLst>
                <a:outerShdw blurRad="38100" dist="38100" dir="2700000" algn="tl">
                  <a:srgbClr val="000000">
                    <a:alpha val="43137"/>
                  </a:srgbClr>
                </a:outerShdw>
              </a:effectLst>
              <a:latin typeface="Calibri" pitchFamily="34" charset="0"/>
            </a:endParaRPr>
          </a:p>
        </p:txBody>
      </p:sp>
      <p:grpSp>
        <p:nvGrpSpPr>
          <p:cNvPr id="89" name="Group 88"/>
          <p:cNvGrpSpPr/>
          <p:nvPr/>
        </p:nvGrpSpPr>
        <p:grpSpPr>
          <a:xfrm>
            <a:off x="7010400" y="1150210"/>
            <a:ext cx="1937080" cy="1135790"/>
            <a:chOff x="1366814" y="1962136"/>
            <a:chExt cx="2492091" cy="1461217"/>
          </a:xfrm>
        </p:grpSpPr>
        <p:grpSp>
          <p:nvGrpSpPr>
            <p:cNvPr id="93" name="Group 19"/>
            <p:cNvGrpSpPr/>
            <p:nvPr/>
          </p:nvGrpSpPr>
          <p:grpSpPr>
            <a:xfrm>
              <a:off x="1366814" y="1962136"/>
              <a:ext cx="2362200" cy="1461217"/>
              <a:chOff x="304800" y="2057400"/>
              <a:chExt cx="2362200" cy="1461217"/>
            </a:xfrm>
          </p:grpSpPr>
          <p:sp>
            <p:nvSpPr>
              <p:cNvPr id="95" name="Rounded Rectangle 94"/>
              <p:cNvSpPr/>
              <p:nvPr/>
            </p:nvSpPr>
            <p:spPr bwMode="auto">
              <a:xfrm>
                <a:off x="990600" y="2209800"/>
                <a:ext cx="1676400" cy="1143000"/>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GB" sz="2400" kern="1200" dirty="0" err="1">
                  <a:solidFill>
                    <a:prstClr val="white"/>
                  </a:solidFill>
                  <a:effectLst>
                    <a:outerShdw blurRad="38100" dist="38100" dir="2700000" algn="tl">
                      <a:srgbClr val="000000">
                        <a:alpha val="43137"/>
                      </a:srgbClr>
                    </a:outerShdw>
                  </a:effectLst>
                  <a:latin typeface="Segoe" pitchFamily="34" charset="0"/>
                  <a:ea typeface="+mn-ea"/>
                  <a:cs typeface="+mn-cs"/>
                </a:endParaRPr>
              </a:p>
            </p:txBody>
          </p:sp>
          <p:pic>
            <p:nvPicPr>
              <p:cNvPr id="96" name="Picture 95" descr="Server.png"/>
              <p:cNvPicPr>
                <a:picLocks noChangeAspect="1"/>
              </p:cNvPicPr>
              <p:nvPr/>
            </p:nvPicPr>
            <p:blipFill>
              <a:blip r:embed="rId3" cstate="print"/>
              <a:stretch>
                <a:fillRect/>
              </a:stretch>
            </p:blipFill>
            <p:spPr>
              <a:xfrm>
                <a:off x="304800" y="2057400"/>
                <a:ext cx="990600" cy="1461217"/>
              </a:xfrm>
              <a:prstGeom prst="rect">
                <a:avLst/>
              </a:prstGeom>
            </p:spPr>
          </p:pic>
          <p:pic>
            <p:nvPicPr>
              <p:cNvPr id="97" name="Picture 96" descr="Databases.png"/>
              <p:cNvPicPr>
                <a:picLocks noChangeAspect="1"/>
              </p:cNvPicPr>
              <p:nvPr/>
            </p:nvPicPr>
            <p:blipFill>
              <a:blip r:embed="rId4" cstate="print"/>
              <a:stretch>
                <a:fillRect/>
              </a:stretch>
            </p:blipFill>
            <p:spPr>
              <a:xfrm>
                <a:off x="1447800" y="2590800"/>
                <a:ext cx="867986" cy="706318"/>
              </a:xfrm>
              <a:prstGeom prst="rect">
                <a:avLst/>
              </a:prstGeom>
            </p:spPr>
          </p:pic>
          <p:pic>
            <p:nvPicPr>
              <p:cNvPr id="98" name="Picture 97" descr="LOGOT_SQLServer_2008_3d.png"/>
              <p:cNvPicPr>
                <a:picLocks noChangeAspect="1"/>
              </p:cNvPicPr>
              <p:nvPr/>
            </p:nvPicPr>
            <p:blipFill>
              <a:blip r:embed="rId5" cstate="print"/>
              <a:stretch>
                <a:fillRect/>
              </a:stretch>
            </p:blipFill>
            <p:spPr>
              <a:xfrm>
                <a:off x="1349190" y="2286000"/>
                <a:ext cx="1089210" cy="228600"/>
              </a:xfrm>
              <a:prstGeom prst="rect">
                <a:avLst/>
              </a:prstGeom>
            </p:spPr>
          </p:pic>
          <p:pic>
            <p:nvPicPr>
              <p:cNvPr id="99" name="Picture 2" descr="C:\Work\MSL_PNG_Object_Library\LOGO_Windows_Vista.png"/>
              <p:cNvPicPr>
                <a:picLocks noChangeAspect="1" noChangeArrowheads="1"/>
              </p:cNvPicPr>
              <p:nvPr/>
            </p:nvPicPr>
            <p:blipFill>
              <a:blip r:embed="rId6" cstate="print"/>
              <a:srcRect/>
              <a:stretch>
                <a:fillRect/>
              </a:stretch>
            </p:blipFill>
            <p:spPr bwMode="auto">
              <a:xfrm>
                <a:off x="685800" y="2590800"/>
                <a:ext cx="515126" cy="457200"/>
              </a:xfrm>
              <a:prstGeom prst="rect">
                <a:avLst/>
              </a:prstGeom>
              <a:noFill/>
              <a:scene3d>
                <a:camera prst="isometricRightUp"/>
                <a:lightRig rig="threePt" dir="t"/>
              </a:scene3d>
            </p:spPr>
          </p:pic>
        </p:grpSp>
        <p:pic>
          <p:nvPicPr>
            <p:cNvPr id="94" name="Picture 93" descr="user business man.png"/>
            <p:cNvPicPr>
              <a:picLocks noChangeAspect="1"/>
            </p:cNvPicPr>
            <p:nvPr/>
          </p:nvPicPr>
          <p:blipFill>
            <a:blip r:embed="rId7" cstate="print"/>
            <a:stretch>
              <a:fillRect/>
            </a:stretch>
          </p:blipFill>
          <p:spPr>
            <a:xfrm>
              <a:off x="3500430" y="2928934"/>
              <a:ext cx="358475" cy="476235"/>
            </a:xfrm>
            <a:prstGeom prst="rect">
              <a:avLst/>
            </a:prstGeom>
          </p:spPr>
        </p:pic>
      </p:grpSp>
      <p:grpSp>
        <p:nvGrpSpPr>
          <p:cNvPr id="118" name="Group 117"/>
          <p:cNvGrpSpPr/>
          <p:nvPr/>
        </p:nvGrpSpPr>
        <p:grpSpPr>
          <a:xfrm>
            <a:off x="7010400" y="3810000"/>
            <a:ext cx="1937080" cy="1135790"/>
            <a:chOff x="7206920" y="5105400"/>
            <a:chExt cx="1937080" cy="1135790"/>
          </a:xfrm>
        </p:grpSpPr>
        <p:sp>
          <p:nvSpPr>
            <p:cNvPr id="113" name="Rounded Rectangle 112"/>
            <p:cNvSpPr/>
            <p:nvPr/>
          </p:nvSpPr>
          <p:spPr bwMode="auto">
            <a:xfrm>
              <a:off x="7739986" y="5223859"/>
              <a:ext cx="1303051" cy="888443"/>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GB" sz="2400" kern="1200" dirty="0" err="1">
                <a:solidFill>
                  <a:prstClr val="white"/>
                </a:solidFill>
                <a:effectLst>
                  <a:outerShdw blurRad="38100" dist="38100" dir="2700000" algn="tl">
                    <a:srgbClr val="000000">
                      <a:alpha val="43137"/>
                    </a:srgbClr>
                  </a:outerShdw>
                </a:effectLst>
                <a:latin typeface="Segoe" pitchFamily="34" charset="0"/>
                <a:ea typeface="+mn-ea"/>
                <a:cs typeface="+mn-cs"/>
              </a:endParaRPr>
            </a:p>
          </p:txBody>
        </p:sp>
        <p:pic>
          <p:nvPicPr>
            <p:cNvPr id="114" name="Picture 113" descr="Server.png"/>
            <p:cNvPicPr>
              <a:picLocks noChangeAspect="1"/>
            </p:cNvPicPr>
            <p:nvPr/>
          </p:nvPicPr>
          <p:blipFill>
            <a:blip r:embed="rId3" cstate="print"/>
            <a:stretch>
              <a:fillRect/>
            </a:stretch>
          </p:blipFill>
          <p:spPr>
            <a:xfrm>
              <a:off x="7206920" y="5105400"/>
              <a:ext cx="769985" cy="1135790"/>
            </a:xfrm>
            <a:prstGeom prst="rect">
              <a:avLst/>
            </a:prstGeom>
          </p:spPr>
        </p:pic>
        <p:pic>
          <p:nvPicPr>
            <p:cNvPr id="115" name="Picture 114" descr="Databases.png"/>
            <p:cNvPicPr>
              <a:picLocks noChangeAspect="1"/>
            </p:cNvPicPr>
            <p:nvPr/>
          </p:nvPicPr>
          <p:blipFill>
            <a:blip r:embed="rId4" cstate="print"/>
            <a:stretch>
              <a:fillRect/>
            </a:stretch>
          </p:blipFill>
          <p:spPr>
            <a:xfrm>
              <a:off x="8095364" y="5520007"/>
              <a:ext cx="674678" cy="549014"/>
            </a:xfrm>
            <a:prstGeom prst="rect">
              <a:avLst/>
            </a:prstGeom>
          </p:spPr>
        </p:pic>
        <p:pic>
          <p:nvPicPr>
            <p:cNvPr id="116" name="Picture 115" descr="LOGOT_SQLServer_2008_3d.png"/>
            <p:cNvPicPr>
              <a:picLocks noChangeAspect="1"/>
            </p:cNvPicPr>
            <p:nvPr/>
          </p:nvPicPr>
          <p:blipFill>
            <a:blip r:embed="rId5" cstate="print"/>
            <a:stretch>
              <a:fillRect/>
            </a:stretch>
          </p:blipFill>
          <p:spPr>
            <a:xfrm>
              <a:off x="8018715" y="5283089"/>
              <a:ext cx="846633" cy="177689"/>
            </a:xfrm>
            <a:prstGeom prst="rect">
              <a:avLst/>
            </a:prstGeom>
          </p:spPr>
        </p:pic>
        <p:pic>
          <p:nvPicPr>
            <p:cNvPr id="117" name="Picture 2" descr="C:\Work\MSL_PNG_Object_Library\LOGO_Windows_Vista.png"/>
            <p:cNvPicPr>
              <a:picLocks noChangeAspect="1" noChangeArrowheads="1"/>
            </p:cNvPicPr>
            <p:nvPr/>
          </p:nvPicPr>
          <p:blipFill>
            <a:blip r:embed="rId6" cstate="print"/>
            <a:srcRect/>
            <a:stretch>
              <a:fillRect/>
            </a:stretch>
          </p:blipFill>
          <p:spPr bwMode="auto">
            <a:xfrm>
              <a:off x="7503068" y="5520007"/>
              <a:ext cx="400403" cy="355377"/>
            </a:xfrm>
            <a:prstGeom prst="rect">
              <a:avLst/>
            </a:prstGeom>
            <a:noFill/>
            <a:scene3d>
              <a:camera prst="isometricRightUp"/>
              <a:lightRig rig="threePt" dir="t"/>
            </a:scene3d>
          </p:spPr>
        </p:pic>
        <p:pic>
          <p:nvPicPr>
            <p:cNvPr id="102" name="Picture 48" descr="user business man.png"/>
            <p:cNvPicPr>
              <a:picLocks noChangeAspect="1"/>
            </p:cNvPicPr>
            <p:nvPr/>
          </p:nvPicPr>
          <p:blipFill>
            <a:blip r:embed="rId8" cstate="print"/>
            <a:srcRect/>
            <a:stretch>
              <a:fillRect/>
            </a:stretch>
          </p:blipFill>
          <p:spPr bwMode="auto">
            <a:xfrm>
              <a:off x="8881941" y="5739021"/>
              <a:ext cx="262059" cy="347866"/>
            </a:xfrm>
            <a:prstGeom prst="rect">
              <a:avLst/>
            </a:prstGeom>
            <a:noFill/>
            <a:ln w="9525">
              <a:noFill/>
              <a:miter lim="800000"/>
              <a:headEnd/>
              <a:tailEnd/>
            </a:ln>
          </p:spPr>
        </p:pic>
        <p:pic>
          <p:nvPicPr>
            <p:cNvPr id="103" name="Picture 49" descr="user business man.png"/>
            <p:cNvPicPr>
              <a:picLocks noChangeAspect="1"/>
            </p:cNvPicPr>
            <p:nvPr/>
          </p:nvPicPr>
          <p:blipFill>
            <a:blip r:embed="rId8" cstate="print"/>
            <a:srcRect/>
            <a:stretch>
              <a:fillRect/>
            </a:stretch>
          </p:blipFill>
          <p:spPr bwMode="auto">
            <a:xfrm>
              <a:off x="8725401" y="5791200"/>
              <a:ext cx="262059" cy="347866"/>
            </a:xfrm>
            <a:prstGeom prst="rect">
              <a:avLst/>
            </a:prstGeom>
            <a:noFill/>
            <a:ln w="9525">
              <a:noFill/>
              <a:miter lim="800000"/>
              <a:headEnd/>
              <a:tailEnd/>
            </a:ln>
          </p:spPr>
        </p:pic>
        <p:pic>
          <p:nvPicPr>
            <p:cNvPr id="112" name="Picture 111" descr="user business man.png"/>
            <p:cNvPicPr>
              <a:picLocks noChangeAspect="1"/>
            </p:cNvPicPr>
            <p:nvPr/>
          </p:nvPicPr>
          <p:blipFill>
            <a:blip r:embed="rId7" cstate="print"/>
            <a:stretch>
              <a:fillRect/>
            </a:stretch>
          </p:blipFill>
          <p:spPr>
            <a:xfrm>
              <a:off x="8865361" y="5856883"/>
              <a:ext cx="278639" cy="370173"/>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1000"/>
                                        <p:tgtEl>
                                          <p:spTgt spid="89"/>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0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1000"/>
                                        <p:tgtEl>
                                          <p:spTgt spid="9">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1000"/>
                                        <p:tgtEl>
                                          <p:spTgt spid="9">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1000"/>
                                        <p:tgtEl>
                                          <p:spTgt spid="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1000"/>
                                        <p:tgtEl>
                                          <p:spTgt spid="80"/>
                                        </p:tgtEl>
                                      </p:cBhvr>
                                    </p:animEffect>
                                  </p:childTnLst>
                                </p:cTn>
                              </p:par>
                              <p:par>
                                <p:cTn id="35" presetID="10" presetClass="entr" presetSubtype="0" fill="hold" nodeType="withEffect">
                                  <p:stCondLst>
                                    <p:cond delay="0"/>
                                  </p:stCondLst>
                                  <p:childTnLst>
                                    <p:set>
                                      <p:cBhvr>
                                        <p:cTn id="36" dur="1" fill="hold">
                                          <p:stCondLst>
                                            <p:cond delay="0"/>
                                          </p:stCondLst>
                                        </p:cTn>
                                        <p:tgtEl>
                                          <p:spTgt spid="118"/>
                                        </p:tgtEl>
                                        <p:attrNameLst>
                                          <p:attrName>style.visibility</p:attrName>
                                        </p:attrNameLst>
                                      </p:cBhvr>
                                      <p:to>
                                        <p:strVal val="visible"/>
                                      </p:to>
                                    </p:set>
                                    <p:animEffect transition="in" filter="fade">
                                      <p:cBhvr>
                                        <p:cTn id="37" dur="1000"/>
                                        <p:tgtEl>
                                          <p:spTgt spid="118"/>
                                        </p:tgtEl>
                                      </p:cBhvr>
                                    </p:animEffect>
                                  </p:childTnLst>
                                </p:cTn>
                              </p:par>
                              <p:par>
                                <p:cTn id="38" presetID="10" presetClass="entr" presetSubtype="0" fill="hold" nodeType="withEffect">
                                  <p:stCondLst>
                                    <p:cond delay="0"/>
                                  </p:stCondLst>
                                  <p:childTnLst>
                                    <p:set>
                                      <p:cBhvr>
                                        <p:cTn id="39" dur="1" fill="hold">
                                          <p:stCondLst>
                                            <p:cond delay="0"/>
                                          </p:stCondLst>
                                        </p:cTn>
                                        <p:tgtEl>
                                          <p:spTgt spid="81">
                                            <p:txEl>
                                              <p:pRg st="0" end="0"/>
                                            </p:txEl>
                                          </p:spTgt>
                                        </p:tgtEl>
                                        <p:attrNameLst>
                                          <p:attrName>style.visibility</p:attrName>
                                        </p:attrNameLst>
                                      </p:cBhvr>
                                      <p:to>
                                        <p:strVal val="visible"/>
                                      </p:to>
                                    </p:set>
                                    <p:animEffect transition="in" filter="fade">
                                      <p:cBhvr>
                                        <p:cTn id="40" dur="1000"/>
                                        <p:tgtEl>
                                          <p:spTgt spid="8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1">
                                            <p:txEl>
                                              <p:pRg st="1" end="1"/>
                                            </p:txEl>
                                          </p:spTgt>
                                        </p:tgtEl>
                                        <p:attrNameLst>
                                          <p:attrName>style.visibility</p:attrName>
                                        </p:attrNameLst>
                                      </p:cBhvr>
                                      <p:to>
                                        <p:strVal val="visible"/>
                                      </p:to>
                                    </p:set>
                                    <p:animEffect transition="in" filter="fade">
                                      <p:cBhvr>
                                        <p:cTn id="45" dur="1000"/>
                                        <p:tgtEl>
                                          <p:spTgt spid="81">
                                            <p:txEl>
                                              <p:pRg st="1" end="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81">
                                            <p:txEl>
                                              <p:pRg st="2" end="2"/>
                                            </p:txEl>
                                          </p:spTgt>
                                        </p:tgtEl>
                                        <p:attrNameLst>
                                          <p:attrName>style.visibility</p:attrName>
                                        </p:attrNameLst>
                                      </p:cBhvr>
                                      <p:to>
                                        <p:strVal val="visible"/>
                                      </p:to>
                                    </p:set>
                                    <p:animEffect transition="in" filter="fade">
                                      <p:cBhvr>
                                        <p:cTn id="48" dur="1000"/>
                                        <p:tgtEl>
                                          <p:spTgt spid="81">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81">
                                            <p:txEl>
                                              <p:pRg st="3" end="3"/>
                                            </p:txEl>
                                          </p:spTgt>
                                        </p:tgtEl>
                                        <p:attrNameLst>
                                          <p:attrName>style.visibility</p:attrName>
                                        </p:attrNameLst>
                                      </p:cBhvr>
                                      <p:to>
                                        <p:strVal val="visible"/>
                                      </p:to>
                                    </p:set>
                                    <p:animEffect transition="in" filter="fade">
                                      <p:cBhvr>
                                        <p:cTn id="53" dur="1000"/>
                                        <p:tgtEl>
                                          <p:spTgt spid="81">
                                            <p:txEl>
                                              <p:pRg st="3" end="3"/>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81">
                                            <p:txEl>
                                              <p:pRg st="4" end="4"/>
                                            </p:txEl>
                                          </p:spTgt>
                                        </p:tgtEl>
                                        <p:attrNameLst>
                                          <p:attrName>style.visibility</p:attrName>
                                        </p:attrNameLst>
                                      </p:cBhvr>
                                      <p:to>
                                        <p:strVal val="visible"/>
                                      </p:to>
                                    </p:set>
                                    <p:animEffect transition="in" filter="fade">
                                      <p:cBhvr>
                                        <p:cTn id="56" dur="1000"/>
                                        <p:tgtEl>
                                          <p:spTgt spid="81">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1">
                                            <p:txEl>
                                              <p:pRg st="5" end="5"/>
                                            </p:txEl>
                                          </p:spTgt>
                                        </p:tgtEl>
                                        <p:attrNameLst>
                                          <p:attrName>style.visibility</p:attrName>
                                        </p:attrNameLst>
                                      </p:cBhvr>
                                      <p:to>
                                        <p:strVal val="visible"/>
                                      </p:to>
                                    </p:set>
                                    <p:animEffect transition="in" filter="fade">
                                      <p:cBhvr>
                                        <p:cTn id="61" dur="1000"/>
                                        <p:tgtEl>
                                          <p:spTgt spid="81">
                                            <p:txEl>
                                              <p:pRg st="5" end="5"/>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81">
                                            <p:txEl>
                                              <p:pRg st="6" end="6"/>
                                            </p:txEl>
                                          </p:spTgt>
                                        </p:tgtEl>
                                        <p:attrNameLst>
                                          <p:attrName>style.visibility</p:attrName>
                                        </p:attrNameLst>
                                      </p:cBhvr>
                                      <p:to>
                                        <p:strVal val="visible"/>
                                      </p:to>
                                    </p:set>
                                    <p:animEffect transition="in" filter="fade">
                                      <p:cBhvr>
                                        <p:cTn id="64" dur="1000"/>
                                        <p:tgtEl>
                                          <p:spTgt spid="8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0" y="2819400"/>
            <a:ext cx="5410200" cy="1329595"/>
          </a:xfrm>
        </p:spPr>
        <p:txBody>
          <a:bodyPr/>
          <a:lstStyle/>
          <a:p>
            <a:r>
              <a:rPr lang="en-GB" b="1" dirty="0" smtClean="0">
                <a:solidFill>
                  <a:schemeClr val="bg1">
                    <a:lumMod val="85000"/>
                  </a:schemeClr>
                </a:solidFill>
                <a:effectLst>
                  <a:outerShdw blurRad="38100" dist="38100" dir="2700000" algn="tl">
                    <a:srgbClr val="000000">
                      <a:alpha val="43137"/>
                    </a:srgbClr>
                  </a:outerShdw>
                </a:effectLst>
              </a:rPr>
              <a:t>Reducing Costs with SQL Server</a:t>
            </a:r>
            <a:endParaRPr lang="en-GB" b="1" dirty="0">
              <a:solidFill>
                <a:schemeClr val="bg1">
                  <a:lumMod val="85000"/>
                </a:schemeClr>
              </a:solidFill>
              <a:effectLst>
                <a:outerShdw blurRad="38100" dist="38100" dir="2700000" algn="tl">
                  <a:srgbClr val="000000">
                    <a:alpha val="43137"/>
                  </a:srgbClr>
                </a:outerShdw>
              </a:effectLst>
            </a:endParaRPr>
          </a:p>
        </p:txBody>
      </p:sp>
      <p:grpSp>
        <p:nvGrpSpPr>
          <p:cNvPr id="2" name="Group 10"/>
          <p:cNvGrpSpPr/>
          <p:nvPr/>
        </p:nvGrpSpPr>
        <p:grpSpPr>
          <a:xfrm>
            <a:off x="6095226" y="4879703"/>
            <a:ext cx="3048774" cy="1978297"/>
            <a:chOff x="6095226" y="0"/>
            <a:chExt cx="3048774" cy="1978297"/>
          </a:xfrm>
        </p:grpSpPr>
        <p:pic>
          <p:nvPicPr>
            <p:cNvPr id="1029" name="Picture 5" descr="C:\Users\Graeme\AppData\Local\Microsoft\Windows\Temporary Internet Files\Content.IE5\5390C0WB\MPj04331640000[1].jpg"/>
            <p:cNvPicPr>
              <a:picLocks noChangeAspect="1" noChangeArrowheads="1"/>
            </p:cNvPicPr>
            <p:nvPr/>
          </p:nvPicPr>
          <p:blipFill>
            <a:blip r:embed="rId3" cstate="print"/>
            <a:srcRect/>
            <a:stretch>
              <a:fillRect/>
            </a:stretch>
          </p:blipFill>
          <p:spPr bwMode="auto">
            <a:xfrm>
              <a:off x="6857226" y="0"/>
              <a:ext cx="2286774" cy="1716169"/>
            </a:xfrm>
            <a:prstGeom prst="rect">
              <a:avLst/>
            </a:prstGeom>
            <a:ln>
              <a:noFill/>
            </a:ln>
            <a:effectLst>
              <a:outerShdw blurRad="292100" dist="139700" dir="2700000" algn="tl" rotWithShape="0">
                <a:srgbClr val="333333">
                  <a:alpha val="65000"/>
                </a:srgbClr>
              </a:outerShdw>
              <a:softEdge rad="635000"/>
            </a:effectLst>
          </p:spPr>
        </p:pic>
        <p:pic>
          <p:nvPicPr>
            <p:cNvPr id="10" name="Picture 9" descr="SQL08_v_rgb_r.png"/>
            <p:cNvPicPr>
              <a:picLocks noChangeAspect="1"/>
            </p:cNvPicPr>
            <p:nvPr/>
          </p:nvPicPr>
          <p:blipFill>
            <a:blip r:embed="rId4"/>
            <a:stretch>
              <a:fillRect/>
            </a:stretch>
          </p:blipFill>
          <p:spPr>
            <a:xfrm>
              <a:off x="6095226" y="457200"/>
              <a:ext cx="2438400" cy="1521097"/>
            </a:xfrm>
            <a:prstGeom prst="rect">
              <a:avLst/>
            </a:prstGeom>
          </p:spPr>
        </p:pic>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a:t>Future-Proof Your Database Platform Investment</a:t>
            </a:r>
            <a:br>
              <a:rPr b="1"/>
            </a:br>
            <a:endParaRPr lang="en-GB" dirty="0"/>
          </a:p>
        </p:txBody>
      </p:sp>
      <p:sp>
        <p:nvSpPr>
          <p:cNvPr id="4" name="Rounded Rectangle 3"/>
          <p:cNvSpPr/>
          <p:nvPr/>
        </p:nvSpPr>
        <p:spPr bwMode="auto">
          <a:xfrm>
            <a:off x="609600" y="1600200"/>
            <a:ext cx="8095785" cy="2209800"/>
          </a:xfrm>
          <a:prstGeom prst="roundRect">
            <a:avLst>
              <a:gd name="adj" fmla="val 14564"/>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grpSp>
        <p:nvGrpSpPr>
          <p:cNvPr id="5" name="Group 4"/>
          <p:cNvGrpSpPr/>
          <p:nvPr/>
        </p:nvGrpSpPr>
        <p:grpSpPr>
          <a:xfrm>
            <a:off x="7315200" y="1066800"/>
            <a:ext cx="1752600" cy="1600200"/>
            <a:chOff x="7315200" y="762000"/>
            <a:chExt cx="1752600" cy="1600200"/>
          </a:xfrm>
        </p:grpSpPr>
        <p:pic>
          <p:nvPicPr>
            <p:cNvPr id="6" name="Picture 5" descr="box_SQLServ08_Ent_online_1000x1357.png"/>
            <p:cNvPicPr>
              <a:picLocks noChangeAspect="1"/>
            </p:cNvPicPr>
            <p:nvPr/>
          </p:nvPicPr>
          <p:blipFill>
            <a:blip r:embed="rId3" cstate="print"/>
            <a:stretch>
              <a:fillRect/>
            </a:stretch>
          </p:blipFill>
          <p:spPr>
            <a:xfrm>
              <a:off x="7315200" y="762000"/>
              <a:ext cx="1143000" cy="14773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descr="box_SQLServ08_Ent_online_1000x1357.png"/>
            <p:cNvPicPr>
              <a:picLocks noChangeAspect="1"/>
            </p:cNvPicPr>
            <p:nvPr/>
          </p:nvPicPr>
          <p:blipFill>
            <a:blip r:embed="rId3" cstate="print"/>
            <a:stretch>
              <a:fillRect/>
            </a:stretch>
          </p:blipFill>
          <p:spPr>
            <a:xfrm>
              <a:off x="7620000" y="808692"/>
              <a:ext cx="1143000" cy="14773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descr="box_SQLServ08_Ent_online_1000x1357.png"/>
            <p:cNvPicPr>
              <a:picLocks noChangeAspect="1"/>
            </p:cNvPicPr>
            <p:nvPr/>
          </p:nvPicPr>
          <p:blipFill>
            <a:blip r:embed="rId3" cstate="print"/>
            <a:stretch>
              <a:fillRect/>
            </a:stretch>
          </p:blipFill>
          <p:spPr>
            <a:xfrm>
              <a:off x="7924800" y="884892"/>
              <a:ext cx="1143000" cy="14773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
        <p:nvSpPr>
          <p:cNvPr id="10" name="TextBox 9"/>
          <p:cNvSpPr txBox="1"/>
          <p:nvPr/>
        </p:nvSpPr>
        <p:spPr>
          <a:xfrm>
            <a:off x="914400" y="1752600"/>
            <a:ext cx="2754280" cy="424732"/>
          </a:xfrm>
          <a:prstGeom prst="rect">
            <a:avLst/>
          </a:prstGeom>
          <a:noFill/>
        </p:spPr>
        <p:txBody>
          <a:bodyPr wrap="none" rtlCol="0">
            <a:spAutoFit/>
          </a:bodyPr>
          <a:lstStyle/>
          <a:p>
            <a:pPr indent="-396875">
              <a:lnSpc>
                <a:spcPct val="90000"/>
              </a:lnSpc>
              <a:spcBef>
                <a:spcPct val="20000"/>
              </a:spcBef>
              <a:buClr>
                <a:srgbClr val="777777"/>
              </a:buClr>
            </a:pPr>
            <a:r>
              <a:rPr lang="en-GB" sz="2400" dirty="0" smtClean="0">
                <a:solidFill>
                  <a:schemeClr val="bg1"/>
                </a:solidFill>
                <a:effectLst>
                  <a:outerShdw blurRad="38100" dist="38100" dir="2700000" algn="tl">
                    <a:srgbClr val="000000">
                      <a:alpha val="43137"/>
                    </a:srgbClr>
                  </a:outerShdw>
                </a:effectLst>
              </a:rPr>
              <a:t>Seamless upgrade</a:t>
            </a:r>
          </a:p>
        </p:txBody>
      </p:sp>
      <p:sp>
        <p:nvSpPr>
          <p:cNvPr id="11" name="Content Placeholder 2"/>
          <p:cNvSpPr txBox="1">
            <a:spLocks/>
          </p:cNvSpPr>
          <p:nvPr/>
        </p:nvSpPr>
        <p:spPr>
          <a:xfrm>
            <a:off x="914400" y="2209800"/>
            <a:ext cx="7239000" cy="1524000"/>
          </a:xfrm>
          <a:prstGeom prst="rect">
            <a:avLst/>
          </a:prstGeom>
        </p:spPr>
        <p:txBody>
          <a:bodyPr/>
          <a:lstStyle/>
          <a:p>
            <a:pPr marL="177800" marR="0" lvl="0" indent="-177800" algn="l" defTabSz="914363" rtl="0" eaLnBrk="1" fontAlgn="auto" latinLnBrk="0" hangingPunct="1">
              <a:lnSpc>
                <a:spcPct val="100000"/>
              </a:lnSpc>
              <a:spcBef>
                <a:spcPct val="20000"/>
              </a:spcBef>
              <a:spcAft>
                <a:spcPts val="0"/>
              </a:spcAft>
              <a:buClr>
                <a:srgbClr val="777777"/>
              </a:buClr>
              <a:buSzPct val="130000"/>
              <a:buFontTx/>
              <a:buBlip>
                <a:blip r:embed="rId4"/>
              </a:buBlip>
              <a:tabLst/>
              <a:defRPr/>
            </a:pPr>
            <a:r>
              <a:rPr kumimoji="0" lang="en-GB" sz="1600" b="0" i="0" u="none" strike="noStrike" kern="1200" cap="none" spc="0" normalizeH="0" baseline="0" noProof="0" dirty="0" smtClean="0">
                <a:ln>
                  <a:noFill/>
                </a:ln>
                <a:solidFill>
                  <a:schemeClr val="bg1">
                    <a:lumMod val="75000"/>
                  </a:schemeClr>
                </a:solidFill>
                <a:effectLst/>
                <a:uLnTx/>
                <a:uFillTx/>
                <a:latin typeface="+mn-lt"/>
                <a:ea typeface="+mn-ea"/>
                <a:cs typeface="+mn-cs"/>
              </a:rPr>
              <a:t>Use edition that best fits needs and budget</a:t>
            </a:r>
          </a:p>
          <a:p>
            <a:pPr marL="177800" marR="0" lvl="0" indent="-177800" algn="l" defTabSz="914363" rtl="0" eaLnBrk="1" fontAlgn="auto" latinLnBrk="0" hangingPunct="1">
              <a:lnSpc>
                <a:spcPct val="100000"/>
              </a:lnSpc>
              <a:spcBef>
                <a:spcPct val="20000"/>
              </a:spcBef>
              <a:spcAft>
                <a:spcPts val="0"/>
              </a:spcAft>
              <a:buClr>
                <a:srgbClr val="777777"/>
              </a:buClr>
              <a:buSzPct val="130000"/>
              <a:buFontTx/>
              <a:buBlip>
                <a:blip r:embed="rId4"/>
              </a:buBlip>
              <a:tabLst/>
              <a:defRPr/>
            </a:pPr>
            <a:r>
              <a:rPr lang="en-GB" sz="1600" dirty="0" smtClean="0">
                <a:solidFill>
                  <a:schemeClr val="bg1">
                    <a:lumMod val="75000"/>
                  </a:schemeClr>
                </a:solidFill>
                <a:latin typeface="+mn-lt"/>
                <a:cs typeface="+mn-cs"/>
              </a:rPr>
              <a:t>Take advantage of full edition compatibility to upgrade if needs change</a:t>
            </a:r>
          </a:p>
          <a:p>
            <a:pPr marL="635000" lvl="1" indent="-177800" defTabSz="914363" fontAlgn="auto">
              <a:spcBef>
                <a:spcPct val="20000"/>
              </a:spcBef>
              <a:spcAft>
                <a:spcPts val="0"/>
              </a:spcAft>
              <a:buClr>
                <a:srgbClr val="777777"/>
              </a:buClr>
              <a:buSzPct val="130000"/>
              <a:buBlip>
                <a:blip r:embed="rId4"/>
              </a:buBlip>
              <a:defRPr/>
            </a:pPr>
            <a:r>
              <a:rPr lang="en-GB" sz="1600" dirty="0" smtClean="0">
                <a:solidFill>
                  <a:schemeClr val="bg1">
                    <a:lumMod val="75000"/>
                  </a:schemeClr>
                </a:solidFill>
                <a:latin typeface="+mn-lt"/>
                <a:cs typeface="+mn-cs"/>
              </a:rPr>
              <a:t>Upgrade from Express edition to SQL Server Web Edition, or even SQL Server Enterprise Edition without any changes</a:t>
            </a:r>
          </a:p>
        </p:txBody>
      </p:sp>
      <p:sp>
        <p:nvSpPr>
          <p:cNvPr id="12" name="Rounded Rectangle 11"/>
          <p:cNvSpPr/>
          <p:nvPr/>
        </p:nvSpPr>
        <p:spPr bwMode="auto">
          <a:xfrm>
            <a:off x="609600" y="4114800"/>
            <a:ext cx="8095785" cy="2209800"/>
          </a:xfrm>
          <a:prstGeom prst="roundRect">
            <a:avLst>
              <a:gd name="adj" fmla="val 14564"/>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a:off x="914400" y="4267200"/>
            <a:ext cx="6143028" cy="424732"/>
          </a:xfrm>
          <a:prstGeom prst="rect">
            <a:avLst/>
          </a:prstGeom>
          <a:noFill/>
        </p:spPr>
        <p:txBody>
          <a:bodyPr wrap="none" rtlCol="0">
            <a:spAutoFit/>
          </a:bodyPr>
          <a:lstStyle/>
          <a:p>
            <a:pPr indent="-396875">
              <a:lnSpc>
                <a:spcPct val="90000"/>
              </a:lnSpc>
              <a:spcBef>
                <a:spcPct val="20000"/>
              </a:spcBef>
              <a:buClr>
                <a:srgbClr val="777777"/>
              </a:buClr>
            </a:pPr>
            <a:r>
              <a:rPr lang="en-GB" sz="2400" dirty="0" smtClean="0">
                <a:solidFill>
                  <a:schemeClr val="bg1"/>
                </a:solidFill>
                <a:effectLst>
                  <a:outerShdw blurRad="38100" dist="38100" dir="2700000" algn="tl">
                    <a:srgbClr val="000000">
                      <a:alpha val="43137"/>
                    </a:srgbClr>
                  </a:outerShdw>
                </a:effectLst>
              </a:rPr>
              <a:t>Save administration and development costs</a:t>
            </a:r>
          </a:p>
        </p:txBody>
      </p:sp>
      <p:sp>
        <p:nvSpPr>
          <p:cNvPr id="15" name="Content Placeholder 2"/>
          <p:cNvSpPr txBox="1">
            <a:spLocks/>
          </p:cNvSpPr>
          <p:nvPr/>
        </p:nvSpPr>
        <p:spPr>
          <a:xfrm>
            <a:off x="914400" y="4724400"/>
            <a:ext cx="7239000" cy="1524000"/>
          </a:xfrm>
          <a:prstGeom prst="rect">
            <a:avLst/>
          </a:prstGeom>
        </p:spPr>
        <p:txBody>
          <a:bodyPr/>
          <a:lstStyle/>
          <a:p>
            <a:pPr marL="177800" marR="0" lvl="0" indent="-177800" algn="l" defTabSz="914363" rtl="0" eaLnBrk="1" fontAlgn="auto" latinLnBrk="0" hangingPunct="1">
              <a:lnSpc>
                <a:spcPct val="100000"/>
              </a:lnSpc>
              <a:spcBef>
                <a:spcPct val="20000"/>
              </a:spcBef>
              <a:spcAft>
                <a:spcPts val="0"/>
              </a:spcAft>
              <a:buClr>
                <a:srgbClr val="777777"/>
              </a:buClr>
              <a:buSzPct val="130000"/>
              <a:buFontTx/>
              <a:buBlip>
                <a:blip r:embed="rId4"/>
              </a:buBlip>
              <a:tabLst/>
              <a:defRPr/>
            </a:pPr>
            <a:r>
              <a:rPr kumimoji="0" lang="en-GB" sz="1600" b="0" i="0" u="none" strike="noStrike" kern="1200" cap="none" spc="0" normalizeH="0" baseline="0" noProof="0" dirty="0" smtClean="0">
                <a:ln>
                  <a:noFill/>
                </a:ln>
                <a:solidFill>
                  <a:schemeClr val="bg1">
                    <a:lumMod val="75000"/>
                  </a:schemeClr>
                </a:solidFill>
                <a:effectLst/>
                <a:uLnTx/>
                <a:uFillTx/>
                <a:latin typeface="+mn-lt"/>
                <a:ea typeface="+mn-ea"/>
                <a:cs typeface="+mn-cs"/>
              </a:rPr>
              <a:t>Use same tools and scripts  to provision</a:t>
            </a:r>
            <a:r>
              <a:rPr lang="en-GB" sz="1600" dirty="0" smtClean="0">
                <a:solidFill>
                  <a:schemeClr val="bg1">
                    <a:lumMod val="75000"/>
                  </a:schemeClr>
                </a:solidFill>
                <a:latin typeface="+mn-lt"/>
                <a:cs typeface="+mn-cs"/>
              </a:rPr>
              <a:t>, configure, and manage instances</a:t>
            </a:r>
            <a:endParaRPr kumimoji="0" lang="en-GB" sz="1600" b="0" i="0" u="none" strike="noStrike" kern="1200" cap="none" spc="0" normalizeH="0" baseline="0" noProof="0" dirty="0" smtClean="0">
              <a:ln>
                <a:noFill/>
              </a:ln>
              <a:solidFill>
                <a:schemeClr val="bg1">
                  <a:lumMod val="75000"/>
                </a:schemeClr>
              </a:solidFill>
              <a:effectLst/>
              <a:uLnTx/>
              <a:uFillTx/>
              <a:latin typeface="+mn-lt"/>
              <a:ea typeface="+mn-ea"/>
              <a:cs typeface="+mn-cs"/>
            </a:endParaRPr>
          </a:p>
          <a:p>
            <a:pPr marL="177800" marR="0" lvl="0" indent="-177800" algn="l" defTabSz="914363" rtl="0" eaLnBrk="1" fontAlgn="auto" latinLnBrk="0" hangingPunct="1">
              <a:lnSpc>
                <a:spcPct val="100000"/>
              </a:lnSpc>
              <a:spcBef>
                <a:spcPct val="20000"/>
              </a:spcBef>
              <a:spcAft>
                <a:spcPts val="0"/>
              </a:spcAft>
              <a:buClr>
                <a:srgbClr val="777777"/>
              </a:buClr>
              <a:buSzPct val="130000"/>
              <a:buFontTx/>
              <a:buBlip>
                <a:blip r:embed="rId4"/>
              </a:buBlip>
              <a:tabLst/>
              <a:defRPr/>
            </a:pPr>
            <a:r>
              <a:rPr lang="en-GB" sz="1600" dirty="0" smtClean="0">
                <a:solidFill>
                  <a:schemeClr val="bg1">
                    <a:lumMod val="75000"/>
                  </a:schemeClr>
                </a:solidFill>
                <a:latin typeface="+mn-lt"/>
                <a:cs typeface="+mn-cs"/>
              </a:rPr>
              <a:t>Take advantage of cost savings in multi-edition environments with a single set of tools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10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1000"/>
                                        <p:tgtEl>
                                          <p:spTgt spid="11">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10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fade">
                                      <p:cBhvr>
                                        <p:cTn id="39" dur="1000"/>
                                        <p:tgtEl>
                                          <p:spTgt spid="1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
                                            <p:txEl>
                                              <p:pRg st="1" end="1"/>
                                            </p:txEl>
                                          </p:spTgt>
                                        </p:tgtEl>
                                        <p:attrNameLst>
                                          <p:attrName>style.visibility</p:attrName>
                                        </p:attrNameLst>
                                      </p:cBhvr>
                                      <p:to>
                                        <p:strVal val="visible"/>
                                      </p:to>
                                    </p:set>
                                    <p:animEffect transition="in" filter="fade">
                                      <p:cBhvr>
                                        <p:cTn id="44" dur="10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2"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sz="4400" b="1"/>
              <a:t>Reduce the Total Cost of Ownership</a:t>
            </a:r>
          </a:p>
        </p:txBody>
      </p:sp>
      <p:sp>
        <p:nvSpPr>
          <p:cNvPr id="57" name="Rounded Rectangle 56"/>
          <p:cNvSpPr/>
          <p:nvPr/>
        </p:nvSpPr>
        <p:spPr bwMode="auto">
          <a:xfrm>
            <a:off x="152400" y="1357298"/>
            <a:ext cx="2895600" cy="5357850"/>
          </a:xfrm>
          <a:prstGeom prst="roundRect">
            <a:avLst/>
          </a:prstGeom>
          <a:gradFill>
            <a:gsLst>
              <a:gs pos="0">
                <a:schemeClr val="accent4">
                  <a:tint val="50000"/>
                  <a:satMod val="300000"/>
                  <a:alpha val="47000"/>
                </a:schemeClr>
              </a:gs>
              <a:gs pos="35000">
                <a:schemeClr val="accent4">
                  <a:tint val="37000"/>
                  <a:satMod val="300000"/>
                  <a:alpha val="46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GB" sz="2400" kern="1200" dirty="0" err="1">
              <a:solidFill>
                <a:prstClr val="white"/>
              </a:solidFill>
              <a:effectLst>
                <a:outerShdw blurRad="38100" dist="38100" dir="2700000" algn="tl">
                  <a:srgbClr val="000000">
                    <a:alpha val="43137"/>
                  </a:srgbClr>
                </a:outerShdw>
              </a:effectLst>
              <a:latin typeface="Segoe" pitchFamily="34" charset="0"/>
              <a:ea typeface="+mn-ea"/>
              <a:cs typeface="+mn-cs"/>
            </a:endParaRPr>
          </a:p>
        </p:txBody>
      </p:sp>
      <p:sp>
        <p:nvSpPr>
          <p:cNvPr id="58" name="Rounded Rectangle 57"/>
          <p:cNvSpPr/>
          <p:nvPr/>
        </p:nvSpPr>
        <p:spPr bwMode="auto">
          <a:xfrm>
            <a:off x="3124200" y="1357298"/>
            <a:ext cx="2895600" cy="5357850"/>
          </a:xfrm>
          <a:prstGeom prst="roundRect">
            <a:avLst/>
          </a:prstGeom>
          <a:gradFill>
            <a:gsLst>
              <a:gs pos="0">
                <a:schemeClr val="accent4">
                  <a:tint val="50000"/>
                  <a:satMod val="300000"/>
                  <a:alpha val="47000"/>
                </a:schemeClr>
              </a:gs>
              <a:gs pos="35000">
                <a:schemeClr val="accent4">
                  <a:tint val="37000"/>
                  <a:satMod val="300000"/>
                  <a:alpha val="46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GB" sz="2400" kern="1200" dirty="0" err="1">
              <a:solidFill>
                <a:prstClr val="white"/>
              </a:solidFill>
              <a:effectLst>
                <a:outerShdw blurRad="38100" dist="38100" dir="2700000" algn="tl">
                  <a:srgbClr val="000000">
                    <a:alpha val="43137"/>
                  </a:srgbClr>
                </a:outerShdw>
              </a:effectLst>
              <a:latin typeface="Segoe" pitchFamily="34" charset="0"/>
              <a:ea typeface="+mn-ea"/>
              <a:cs typeface="+mn-cs"/>
            </a:endParaRPr>
          </a:p>
        </p:txBody>
      </p:sp>
      <p:sp>
        <p:nvSpPr>
          <p:cNvPr id="59" name="Rounded Rectangle 58"/>
          <p:cNvSpPr/>
          <p:nvPr/>
        </p:nvSpPr>
        <p:spPr bwMode="auto">
          <a:xfrm>
            <a:off x="6096000" y="1357298"/>
            <a:ext cx="2895600" cy="5357850"/>
          </a:xfrm>
          <a:prstGeom prst="roundRect">
            <a:avLst/>
          </a:prstGeom>
          <a:gradFill>
            <a:gsLst>
              <a:gs pos="0">
                <a:schemeClr val="accent4">
                  <a:tint val="50000"/>
                  <a:satMod val="300000"/>
                  <a:alpha val="47000"/>
                </a:schemeClr>
              </a:gs>
              <a:gs pos="35000">
                <a:schemeClr val="accent4">
                  <a:tint val="37000"/>
                  <a:satMod val="300000"/>
                  <a:alpha val="46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GB" sz="2400" kern="1200" dirty="0" err="1">
              <a:solidFill>
                <a:prstClr val="white"/>
              </a:solidFill>
              <a:effectLst>
                <a:outerShdw blurRad="38100" dist="38100" dir="2700000" algn="tl">
                  <a:srgbClr val="000000">
                    <a:alpha val="43137"/>
                  </a:srgbClr>
                </a:outerShdw>
              </a:effectLst>
              <a:latin typeface="Segoe" pitchFamily="34" charset="0"/>
              <a:ea typeface="+mn-ea"/>
              <a:cs typeface="+mn-cs"/>
            </a:endParaRPr>
          </a:p>
        </p:txBody>
      </p:sp>
      <p:sp>
        <p:nvSpPr>
          <p:cNvPr id="60" name="TextBox 59"/>
          <p:cNvSpPr txBox="1"/>
          <p:nvPr/>
        </p:nvSpPr>
        <p:spPr>
          <a:xfrm>
            <a:off x="228600" y="1433498"/>
            <a:ext cx="2645340" cy="369332"/>
          </a:xfrm>
          <a:prstGeom prst="rect">
            <a:avLst/>
          </a:prstGeom>
          <a:noFill/>
        </p:spPr>
        <p:txBody>
          <a:bodyPr wrap="none" rtlCol="0">
            <a:spAutoFit/>
          </a:bodyPr>
          <a:lstStyle/>
          <a:p>
            <a:pPr indent="-396875" algn="l" rtl="0" fontAlgn="base">
              <a:lnSpc>
                <a:spcPct val="90000"/>
              </a:lnSpc>
              <a:spcBef>
                <a:spcPct val="20000"/>
              </a:spcBef>
              <a:spcAft>
                <a:spcPct val="0"/>
              </a:spcAft>
              <a:buClr>
                <a:srgbClr val="777777"/>
              </a:buClr>
            </a:pPr>
            <a:r>
              <a:rPr lang="en-GB" sz="2000" kern="1200" dirty="0" smtClean="0">
                <a:solidFill>
                  <a:prstClr val="white"/>
                </a:solidFill>
                <a:effectLst>
                  <a:outerShdw blurRad="38100" dist="38100" dir="2700000" algn="tl">
                    <a:srgbClr val="000000">
                      <a:alpha val="43137"/>
                    </a:srgbClr>
                  </a:outerShdw>
                </a:effectLst>
                <a:latin typeface="Calibri" pitchFamily="34" charset="0"/>
                <a:ea typeface="+mn-ea"/>
                <a:cs typeface="Arial" charset="0"/>
              </a:rPr>
              <a:t>Automate maintenance</a:t>
            </a:r>
            <a:endParaRPr lang="en-GB" sz="2000" kern="1200" dirty="0">
              <a:solidFill>
                <a:prstClr val="white"/>
              </a:solidFill>
              <a:effectLst>
                <a:outerShdw blurRad="38100" dist="38100" dir="2700000" algn="tl">
                  <a:srgbClr val="000000">
                    <a:alpha val="43137"/>
                  </a:srgbClr>
                </a:outerShdw>
              </a:effectLst>
              <a:latin typeface="Calibri" pitchFamily="34" charset="0"/>
              <a:ea typeface="+mn-ea"/>
              <a:cs typeface="Arial" charset="0"/>
            </a:endParaRPr>
          </a:p>
        </p:txBody>
      </p:sp>
      <p:sp>
        <p:nvSpPr>
          <p:cNvPr id="61" name="TextBox 60"/>
          <p:cNvSpPr txBox="1"/>
          <p:nvPr/>
        </p:nvSpPr>
        <p:spPr>
          <a:xfrm>
            <a:off x="3543778" y="1433498"/>
            <a:ext cx="2018822" cy="369332"/>
          </a:xfrm>
          <a:prstGeom prst="rect">
            <a:avLst/>
          </a:prstGeom>
          <a:noFill/>
        </p:spPr>
        <p:txBody>
          <a:bodyPr wrap="none" rtlCol="0">
            <a:spAutoFit/>
          </a:bodyPr>
          <a:lstStyle/>
          <a:p>
            <a:pPr indent="-396875" algn="l" rtl="0" fontAlgn="base">
              <a:lnSpc>
                <a:spcPct val="90000"/>
              </a:lnSpc>
              <a:spcBef>
                <a:spcPct val="20000"/>
              </a:spcBef>
              <a:spcAft>
                <a:spcPct val="0"/>
              </a:spcAft>
              <a:buClr>
                <a:srgbClr val="777777"/>
              </a:buClr>
            </a:pPr>
            <a:r>
              <a:rPr lang="en-GB" sz="2000" kern="1200" dirty="0" smtClean="0">
                <a:solidFill>
                  <a:prstClr val="white"/>
                </a:solidFill>
                <a:effectLst>
                  <a:outerShdw blurRad="38100" dist="38100" dir="2700000" algn="tl">
                    <a:srgbClr val="000000">
                      <a:alpha val="43137"/>
                    </a:srgbClr>
                  </a:outerShdw>
                </a:effectLst>
                <a:latin typeface="Calibri" pitchFamily="34" charset="0"/>
                <a:ea typeface="+mn-ea"/>
                <a:cs typeface="Arial" charset="0"/>
              </a:rPr>
              <a:t>Manage by intent</a:t>
            </a:r>
            <a:endParaRPr lang="en-GB" sz="2000" kern="1200" dirty="0">
              <a:solidFill>
                <a:prstClr val="white"/>
              </a:solidFill>
              <a:effectLst>
                <a:outerShdw blurRad="38100" dist="38100" dir="2700000" algn="tl">
                  <a:srgbClr val="000000">
                    <a:alpha val="43137"/>
                  </a:srgbClr>
                </a:outerShdw>
              </a:effectLst>
              <a:latin typeface="Calibri" pitchFamily="34" charset="0"/>
              <a:ea typeface="+mn-ea"/>
              <a:cs typeface="Arial" charset="0"/>
            </a:endParaRPr>
          </a:p>
        </p:txBody>
      </p:sp>
      <p:sp>
        <p:nvSpPr>
          <p:cNvPr id="62" name="TextBox 61"/>
          <p:cNvSpPr txBox="1"/>
          <p:nvPr/>
        </p:nvSpPr>
        <p:spPr>
          <a:xfrm>
            <a:off x="6498059" y="1433498"/>
            <a:ext cx="2188741" cy="369332"/>
          </a:xfrm>
          <a:prstGeom prst="rect">
            <a:avLst/>
          </a:prstGeom>
          <a:noFill/>
        </p:spPr>
        <p:txBody>
          <a:bodyPr wrap="none" rtlCol="0">
            <a:spAutoFit/>
          </a:bodyPr>
          <a:lstStyle/>
          <a:p>
            <a:pPr indent="-396875" algn="l" rtl="0" fontAlgn="base">
              <a:lnSpc>
                <a:spcPct val="90000"/>
              </a:lnSpc>
              <a:spcBef>
                <a:spcPct val="20000"/>
              </a:spcBef>
              <a:spcAft>
                <a:spcPct val="0"/>
              </a:spcAft>
              <a:buClr>
                <a:srgbClr val="777777"/>
              </a:buClr>
            </a:pPr>
            <a:r>
              <a:rPr lang="en-GB" sz="2000" kern="1200" dirty="0" smtClean="0">
                <a:solidFill>
                  <a:prstClr val="white"/>
                </a:solidFill>
                <a:effectLst>
                  <a:outerShdw blurRad="38100" dist="38100" dir="2700000" algn="tl">
                    <a:srgbClr val="000000">
                      <a:alpha val="43137"/>
                    </a:srgbClr>
                  </a:outerShdw>
                </a:effectLst>
                <a:latin typeface="Calibri" pitchFamily="34" charset="0"/>
                <a:ea typeface="+mn-ea"/>
                <a:cs typeface="Arial" charset="0"/>
              </a:rPr>
              <a:t>Optimize resources</a:t>
            </a:r>
            <a:endParaRPr lang="en-GB" sz="2000" kern="1200" dirty="0">
              <a:solidFill>
                <a:prstClr val="white"/>
              </a:solidFill>
              <a:effectLst>
                <a:outerShdw blurRad="38100" dist="38100" dir="2700000" algn="tl">
                  <a:srgbClr val="000000">
                    <a:alpha val="43137"/>
                  </a:srgbClr>
                </a:outerShdw>
              </a:effectLst>
              <a:latin typeface="Calibri" pitchFamily="34" charset="0"/>
              <a:ea typeface="+mn-ea"/>
              <a:cs typeface="Arial" charset="0"/>
            </a:endParaRPr>
          </a:p>
        </p:txBody>
      </p:sp>
      <p:sp>
        <p:nvSpPr>
          <p:cNvPr id="64" name="Rounded Rectangle 63"/>
          <p:cNvSpPr/>
          <p:nvPr/>
        </p:nvSpPr>
        <p:spPr bwMode="auto">
          <a:xfrm>
            <a:off x="990600" y="2043098"/>
            <a:ext cx="1676400" cy="1143000"/>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GB" sz="2400" kern="1200" dirty="0" err="1">
              <a:solidFill>
                <a:prstClr val="white"/>
              </a:solidFill>
              <a:effectLst>
                <a:outerShdw blurRad="38100" dist="38100" dir="2700000" algn="tl">
                  <a:srgbClr val="000000">
                    <a:alpha val="43137"/>
                  </a:srgbClr>
                </a:outerShdw>
              </a:effectLst>
              <a:latin typeface="Segoe" pitchFamily="34" charset="0"/>
              <a:ea typeface="+mn-ea"/>
              <a:cs typeface="+mn-cs"/>
            </a:endParaRPr>
          </a:p>
        </p:txBody>
      </p:sp>
      <p:pic>
        <p:nvPicPr>
          <p:cNvPr id="65" name="Picture 64" descr="Server.png"/>
          <p:cNvPicPr>
            <a:picLocks noChangeAspect="1"/>
          </p:cNvPicPr>
          <p:nvPr/>
        </p:nvPicPr>
        <p:blipFill>
          <a:blip r:embed="rId3"/>
          <a:stretch>
            <a:fillRect/>
          </a:stretch>
        </p:blipFill>
        <p:spPr>
          <a:xfrm>
            <a:off x="304800" y="1890698"/>
            <a:ext cx="990600" cy="1461217"/>
          </a:xfrm>
          <a:prstGeom prst="rect">
            <a:avLst/>
          </a:prstGeom>
        </p:spPr>
      </p:pic>
      <p:pic>
        <p:nvPicPr>
          <p:cNvPr id="67" name="Picture 66" descr="LOGOT_SQLServer_2008_3d.png"/>
          <p:cNvPicPr>
            <a:picLocks noChangeAspect="1"/>
          </p:cNvPicPr>
          <p:nvPr/>
        </p:nvPicPr>
        <p:blipFill>
          <a:blip r:embed="rId4" cstate="print"/>
          <a:stretch>
            <a:fillRect/>
          </a:stretch>
        </p:blipFill>
        <p:spPr>
          <a:xfrm>
            <a:off x="1349190" y="2119298"/>
            <a:ext cx="1089210" cy="228600"/>
          </a:xfrm>
          <a:prstGeom prst="rect">
            <a:avLst/>
          </a:prstGeom>
        </p:spPr>
      </p:pic>
      <p:sp>
        <p:nvSpPr>
          <p:cNvPr id="92" name="TextBox 91"/>
          <p:cNvSpPr txBox="1"/>
          <p:nvPr/>
        </p:nvSpPr>
        <p:spPr>
          <a:xfrm>
            <a:off x="228600" y="3490898"/>
            <a:ext cx="2667000" cy="2397579"/>
          </a:xfrm>
          <a:prstGeom prst="rect">
            <a:avLst/>
          </a:prstGeom>
          <a:noFill/>
        </p:spPr>
        <p:txBody>
          <a:bodyPr wrap="square" rtlCol="0">
            <a:spAutoFit/>
          </a:bodyPr>
          <a:lstStyle/>
          <a:p>
            <a:pPr marL="92075" indent="-92075" algn="l" rtl="0" fontAlgn="base">
              <a:lnSpc>
                <a:spcPct val="90000"/>
              </a:lnSpc>
              <a:spcBef>
                <a:spcPct val="20000"/>
              </a:spcBef>
              <a:spcAft>
                <a:spcPct val="0"/>
              </a:spcAft>
              <a:buClr>
                <a:srgbClr val="777777"/>
              </a:buClr>
              <a:buFont typeface="Arial" pitchFamily="34" charset="0"/>
              <a:buChar char="•"/>
            </a:pPr>
            <a:r>
              <a:rPr lang="en-GB" sz="1400" dirty="0" smtClean="0">
                <a:solidFill>
                  <a:prstClr val="white"/>
                </a:solidFill>
                <a:latin typeface="Segoe"/>
                <a:cs typeface="Arial" charset="0"/>
              </a:rPr>
              <a:t>Create scheduled tasks</a:t>
            </a:r>
          </a:p>
          <a:p>
            <a:pPr marL="92075" indent="-92075" algn="l" rtl="0" fontAlgn="base">
              <a:lnSpc>
                <a:spcPct val="90000"/>
              </a:lnSpc>
              <a:spcBef>
                <a:spcPct val="20000"/>
              </a:spcBef>
              <a:spcAft>
                <a:spcPct val="0"/>
              </a:spcAft>
              <a:buClr>
                <a:srgbClr val="777777"/>
              </a:buClr>
              <a:buFont typeface="Arial" pitchFamily="34" charset="0"/>
              <a:buChar char="•"/>
            </a:pPr>
            <a:r>
              <a:rPr lang="en-GB" sz="1400" kern="1200" dirty="0" smtClean="0">
                <a:solidFill>
                  <a:prstClr val="white"/>
                </a:solidFill>
                <a:latin typeface="Segoe"/>
                <a:ea typeface="+mn-ea"/>
              </a:rPr>
              <a:t>Receive operator alerts</a:t>
            </a:r>
          </a:p>
          <a:p>
            <a:pPr marL="92075" indent="-92075" algn="l" rtl="0" fontAlgn="base">
              <a:lnSpc>
                <a:spcPct val="90000"/>
              </a:lnSpc>
              <a:spcBef>
                <a:spcPct val="20000"/>
              </a:spcBef>
              <a:spcAft>
                <a:spcPct val="0"/>
              </a:spcAft>
              <a:buClr>
                <a:srgbClr val="777777"/>
              </a:buClr>
              <a:buFont typeface="Arial" pitchFamily="34" charset="0"/>
              <a:buChar char="•"/>
            </a:pPr>
            <a:r>
              <a:rPr lang="en-GB" sz="1400" dirty="0" smtClean="0">
                <a:solidFill>
                  <a:prstClr val="white"/>
                </a:solidFill>
                <a:latin typeface="Segoe"/>
                <a:cs typeface="Arial" charset="0"/>
              </a:rPr>
              <a:t>Centrally manage tasks and alerts</a:t>
            </a:r>
          </a:p>
          <a:p>
            <a:pPr marL="549275" lvl="1" indent="-92075">
              <a:lnSpc>
                <a:spcPct val="90000"/>
              </a:lnSpc>
              <a:spcBef>
                <a:spcPct val="20000"/>
              </a:spcBef>
              <a:buClr>
                <a:srgbClr val="777777"/>
              </a:buClr>
              <a:buFont typeface="Arial" pitchFamily="34" charset="0"/>
              <a:buChar char="•"/>
            </a:pPr>
            <a:r>
              <a:rPr lang="en-GB" sz="1400" dirty="0" smtClean="0">
                <a:solidFill>
                  <a:prstClr val="white"/>
                </a:solidFill>
                <a:latin typeface="Segoe"/>
              </a:rPr>
              <a:t>Ensure all tasks are performed across the data </a:t>
            </a:r>
            <a:r>
              <a:rPr lang="en-GB" sz="1400" dirty="0" err="1" smtClean="0">
                <a:solidFill>
                  <a:prstClr val="white"/>
                </a:solidFill>
                <a:latin typeface="Segoe"/>
              </a:rPr>
              <a:t>center</a:t>
            </a:r>
            <a:endParaRPr lang="en-GB" sz="1400" dirty="0" smtClean="0">
              <a:solidFill>
                <a:prstClr val="white"/>
              </a:solidFill>
              <a:latin typeface="Segoe"/>
            </a:endParaRPr>
          </a:p>
          <a:p>
            <a:pPr marL="92075" indent="-92075">
              <a:lnSpc>
                <a:spcPct val="90000"/>
              </a:lnSpc>
              <a:spcBef>
                <a:spcPct val="20000"/>
              </a:spcBef>
              <a:buClr>
                <a:srgbClr val="777777"/>
              </a:buClr>
              <a:buFont typeface="Arial" pitchFamily="34" charset="0"/>
              <a:buChar char="•"/>
            </a:pPr>
            <a:r>
              <a:rPr lang="en-GB" sz="1400" dirty="0" smtClean="0">
                <a:solidFill>
                  <a:prstClr val="white"/>
                </a:solidFill>
                <a:latin typeface="Segoe"/>
              </a:rPr>
              <a:t>Use </a:t>
            </a:r>
            <a:r>
              <a:rPr lang="en-GB" sz="1400" dirty="0" err="1" smtClean="0">
                <a:solidFill>
                  <a:prstClr val="white"/>
                </a:solidFill>
                <a:latin typeface="Segoe"/>
              </a:rPr>
              <a:t>PowerShell</a:t>
            </a:r>
            <a:r>
              <a:rPr lang="en-GB" sz="1400" dirty="0" smtClean="0">
                <a:solidFill>
                  <a:prstClr val="white"/>
                </a:solidFill>
                <a:latin typeface="Segoe"/>
              </a:rPr>
              <a:t> to automate administrative tasks for Microsoft Windows, IIS, and SQL Server </a:t>
            </a:r>
            <a:endParaRPr lang="en-GB" sz="1400" kern="1200" dirty="0">
              <a:solidFill>
                <a:prstClr val="white"/>
              </a:solidFill>
              <a:latin typeface="Segoe"/>
              <a:ea typeface="+mn-ea"/>
              <a:cs typeface="Arial" charset="0"/>
            </a:endParaRPr>
          </a:p>
        </p:txBody>
      </p:sp>
      <p:sp>
        <p:nvSpPr>
          <p:cNvPr id="93" name="TextBox 92"/>
          <p:cNvSpPr txBox="1"/>
          <p:nvPr/>
        </p:nvSpPr>
        <p:spPr>
          <a:xfrm>
            <a:off x="3143240" y="3476612"/>
            <a:ext cx="2667000" cy="1729704"/>
          </a:xfrm>
          <a:prstGeom prst="rect">
            <a:avLst/>
          </a:prstGeom>
          <a:noFill/>
        </p:spPr>
        <p:txBody>
          <a:bodyPr wrap="square" rtlCol="0">
            <a:spAutoFit/>
          </a:bodyPr>
          <a:lstStyle/>
          <a:p>
            <a:pPr marL="92075" indent="-92075" algn="l" rtl="0" fontAlgn="base">
              <a:lnSpc>
                <a:spcPct val="90000"/>
              </a:lnSpc>
              <a:spcBef>
                <a:spcPct val="20000"/>
              </a:spcBef>
              <a:spcAft>
                <a:spcPct val="0"/>
              </a:spcAft>
              <a:buClr>
                <a:srgbClr val="777777"/>
              </a:buClr>
              <a:buFont typeface="Arial" pitchFamily="34" charset="0"/>
              <a:buChar char="•"/>
            </a:pPr>
            <a:r>
              <a:rPr lang="en-GB" sz="1400" dirty="0" smtClean="0">
                <a:solidFill>
                  <a:prstClr val="white"/>
                </a:solidFill>
                <a:latin typeface="Segoe"/>
                <a:cs typeface="Arial" charset="0"/>
              </a:rPr>
              <a:t>Use Policy-Based Management to proactively manage servers</a:t>
            </a:r>
          </a:p>
          <a:p>
            <a:pPr marL="549275" lvl="1" indent="-92075">
              <a:lnSpc>
                <a:spcPct val="90000"/>
              </a:lnSpc>
              <a:spcBef>
                <a:spcPct val="20000"/>
              </a:spcBef>
              <a:buClr>
                <a:srgbClr val="777777"/>
              </a:buClr>
              <a:buFont typeface="Arial" pitchFamily="34" charset="0"/>
              <a:buChar char="•"/>
            </a:pPr>
            <a:r>
              <a:rPr lang="en-GB" sz="1400" dirty="0" smtClean="0">
                <a:solidFill>
                  <a:prstClr val="white"/>
                </a:solidFill>
                <a:latin typeface="Segoe"/>
              </a:rPr>
              <a:t>Apply policies to multiple servers</a:t>
            </a:r>
          </a:p>
          <a:p>
            <a:pPr marL="549275" lvl="1" indent="-92075">
              <a:lnSpc>
                <a:spcPct val="90000"/>
              </a:lnSpc>
              <a:spcBef>
                <a:spcPct val="20000"/>
              </a:spcBef>
              <a:buClr>
                <a:srgbClr val="777777"/>
              </a:buClr>
              <a:buFont typeface="Arial" pitchFamily="34" charset="0"/>
              <a:buChar char="•"/>
            </a:pPr>
            <a:r>
              <a:rPr lang="en-GB" sz="1400" dirty="0" smtClean="0">
                <a:solidFill>
                  <a:prstClr val="white"/>
                </a:solidFill>
                <a:latin typeface="Segoe"/>
                <a:cs typeface="Arial" charset="0"/>
              </a:rPr>
              <a:t>Restrict configuration settings that customers can change</a:t>
            </a:r>
          </a:p>
        </p:txBody>
      </p:sp>
      <p:sp>
        <p:nvSpPr>
          <p:cNvPr id="94" name="TextBox 93"/>
          <p:cNvSpPr txBox="1"/>
          <p:nvPr/>
        </p:nvSpPr>
        <p:spPr>
          <a:xfrm>
            <a:off x="6191280" y="3497753"/>
            <a:ext cx="2667000" cy="3410164"/>
          </a:xfrm>
          <a:prstGeom prst="rect">
            <a:avLst/>
          </a:prstGeom>
          <a:noFill/>
        </p:spPr>
        <p:txBody>
          <a:bodyPr wrap="square" rtlCol="0">
            <a:spAutoFit/>
          </a:bodyPr>
          <a:lstStyle/>
          <a:p>
            <a:pPr marL="92075" indent="-92075" algn="l" rtl="0" fontAlgn="base">
              <a:lnSpc>
                <a:spcPct val="90000"/>
              </a:lnSpc>
              <a:spcBef>
                <a:spcPct val="20000"/>
              </a:spcBef>
              <a:spcAft>
                <a:spcPct val="0"/>
              </a:spcAft>
              <a:buClr>
                <a:srgbClr val="777777"/>
              </a:buClr>
              <a:buFont typeface="Arial" pitchFamily="34" charset="0"/>
              <a:buChar char="•"/>
            </a:pPr>
            <a:r>
              <a:rPr lang="en-GB" sz="1400" dirty="0" smtClean="0">
                <a:solidFill>
                  <a:prstClr val="white"/>
                </a:solidFill>
                <a:latin typeface="Segoe"/>
                <a:cs typeface="Arial" charset="0"/>
              </a:rPr>
              <a:t>Use data compression in Enterprise edition to reduce storage and improve I/O</a:t>
            </a:r>
          </a:p>
          <a:p>
            <a:pPr marL="549275" lvl="1" indent="-92075">
              <a:lnSpc>
                <a:spcPct val="90000"/>
              </a:lnSpc>
              <a:spcBef>
                <a:spcPct val="20000"/>
              </a:spcBef>
              <a:buClr>
                <a:srgbClr val="777777"/>
              </a:buClr>
              <a:buFont typeface="Arial" pitchFamily="34" charset="0"/>
              <a:buChar char="•"/>
            </a:pPr>
            <a:r>
              <a:rPr lang="en-GB" sz="1400" dirty="0" smtClean="0">
                <a:solidFill>
                  <a:prstClr val="white"/>
                </a:solidFill>
                <a:latin typeface="Segoe"/>
              </a:rPr>
              <a:t>Large cost savings on systems with many customer databases</a:t>
            </a:r>
          </a:p>
          <a:p>
            <a:pPr marL="92075" indent="-92075">
              <a:lnSpc>
                <a:spcPct val="90000"/>
              </a:lnSpc>
              <a:spcBef>
                <a:spcPct val="20000"/>
              </a:spcBef>
              <a:buClr>
                <a:srgbClr val="777777"/>
              </a:buClr>
              <a:buFont typeface="Arial" pitchFamily="34" charset="0"/>
              <a:buChar char="•"/>
            </a:pPr>
            <a:r>
              <a:rPr lang="en-GB" sz="1400" dirty="0" smtClean="0">
                <a:solidFill>
                  <a:prstClr val="white"/>
                </a:solidFill>
                <a:latin typeface="Segoe"/>
                <a:cs typeface="Arial" charset="0"/>
              </a:rPr>
              <a:t>Use Resource Governor in Enterprise edition to control resource usage</a:t>
            </a:r>
          </a:p>
          <a:p>
            <a:pPr marL="549275" lvl="1" indent="-92075">
              <a:lnSpc>
                <a:spcPct val="90000"/>
              </a:lnSpc>
              <a:spcBef>
                <a:spcPct val="20000"/>
              </a:spcBef>
              <a:buClr>
                <a:srgbClr val="777777"/>
              </a:buClr>
              <a:buFont typeface="Arial" pitchFamily="34" charset="0"/>
              <a:buChar char="•"/>
            </a:pPr>
            <a:r>
              <a:rPr lang="en-GB" sz="1400" dirty="0" smtClean="0">
                <a:solidFill>
                  <a:prstClr val="white"/>
                </a:solidFill>
                <a:latin typeface="Segoe"/>
              </a:rPr>
              <a:t>In shared instances prevents individual customers from monopolizing resources</a:t>
            </a:r>
          </a:p>
          <a:p>
            <a:pPr marL="549275" lvl="1" indent="-92075">
              <a:lnSpc>
                <a:spcPct val="90000"/>
              </a:lnSpc>
              <a:spcBef>
                <a:spcPct val="20000"/>
              </a:spcBef>
              <a:buClr>
                <a:srgbClr val="777777"/>
              </a:buClr>
              <a:buFont typeface="Arial" pitchFamily="34" charset="0"/>
              <a:buChar char="•"/>
            </a:pPr>
            <a:r>
              <a:rPr lang="en-GB" sz="1400" dirty="0" smtClean="0">
                <a:solidFill>
                  <a:prstClr val="white"/>
                </a:solidFill>
                <a:latin typeface="Segoe"/>
                <a:cs typeface="Arial" charset="0"/>
              </a:rPr>
              <a:t>Provides predictable performance</a:t>
            </a:r>
            <a:endParaRPr lang="en-GB" sz="1400" dirty="0">
              <a:solidFill>
                <a:prstClr val="white"/>
              </a:solidFill>
              <a:cs typeface="Arial" charset="0"/>
            </a:endParaRPr>
          </a:p>
          <a:p>
            <a:pPr marL="80963" lvl="1" indent="-88900" fontAlgn="base">
              <a:lnSpc>
                <a:spcPct val="90000"/>
              </a:lnSpc>
              <a:spcBef>
                <a:spcPct val="20000"/>
              </a:spcBef>
              <a:spcAft>
                <a:spcPct val="0"/>
              </a:spcAft>
              <a:buClr>
                <a:srgbClr val="777777"/>
              </a:buClr>
              <a:buFont typeface="Arial" pitchFamily="34" charset="0"/>
              <a:buChar char="•"/>
            </a:pPr>
            <a:endParaRPr lang="en-GB" sz="1400" dirty="0" smtClean="0">
              <a:solidFill>
                <a:prstClr val="white"/>
              </a:solidFill>
              <a:latin typeface="Segoe"/>
              <a:cs typeface="Arial" charset="0"/>
            </a:endParaRPr>
          </a:p>
        </p:txBody>
      </p:sp>
      <p:pic>
        <p:nvPicPr>
          <p:cNvPr id="52" name="Picture 51" descr="Database blue.png"/>
          <p:cNvPicPr>
            <a:picLocks noChangeAspect="1"/>
          </p:cNvPicPr>
          <p:nvPr/>
        </p:nvPicPr>
        <p:blipFill>
          <a:blip r:embed="rId5" cstate="print"/>
          <a:stretch>
            <a:fillRect/>
          </a:stretch>
        </p:blipFill>
        <p:spPr>
          <a:xfrm>
            <a:off x="914400" y="2514600"/>
            <a:ext cx="609602" cy="734480"/>
          </a:xfrm>
          <a:prstGeom prst="rect">
            <a:avLst/>
          </a:prstGeom>
        </p:spPr>
      </p:pic>
      <p:pic>
        <p:nvPicPr>
          <p:cNvPr id="53" name="Picture 52" descr="Tools sm.png"/>
          <p:cNvPicPr>
            <a:picLocks noChangeAspect="1"/>
          </p:cNvPicPr>
          <p:nvPr/>
        </p:nvPicPr>
        <p:blipFill>
          <a:blip r:embed="rId6"/>
          <a:stretch>
            <a:fillRect/>
          </a:stretch>
        </p:blipFill>
        <p:spPr>
          <a:xfrm>
            <a:off x="1371600" y="2438400"/>
            <a:ext cx="612648" cy="914398"/>
          </a:xfrm>
          <a:prstGeom prst="rect">
            <a:avLst/>
          </a:prstGeom>
        </p:spPr>
      </p:pic>
      <p:sp>
        <p:nvSpPr>
          <p:cNvPr id="54" name="Rounded Rectangle 53"/>
          <p:cNvSpPr/>
          <p:nvPr/>
        </p:nvSpPr>
        <p:spPr bwMode="auto">
          <a:xfrm>
            <a:off x="3962400" y="2057400"/>
            <a:ext cx="1676400" cy="1143000"/>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GB" sz="2400" kern="1200" dirty="0" err="1">
              <a:solidFill>
                <a:prstClr val="white"/>
              </a:solidFill>
              <a:effectLst>
                <a:outerShdw blurRad="38100" dist="38100" dir="2700000" algn="tl">
                  <a:srgbClr val="000000">
                    <a:alpha val="43137"/>
                  </a:srgbClr>
                </a:outerShdw>
              </a:effectLst>
              <a:latin typeface="Segoe" pitchFamily="34" charset="0"/>
              <a:ea typeface="+mn-ea"/>
              <a:cs typeface="+mn-cs"/>
            </a:endParaRPr>
          </a:p>
        </p:txBody>
      </p:sp>
      <p:pic>
        <p:nvPicPr>
          <p:cNvPr id="55" name="Picture 54" descr="Server.png"/>
          <p:cNvPicPr>
            <a:picLocks noChangeAspect="1"/>
          </p:cNvPicPr>
          <p:nvPr/>
        </p:nvPicPr>
        <p:blipFill>
          <a:blip r:embed="rId3"/>
          <a:stretch>
            <a:fillRect/>
          </a:stretch>
        </p:blipFill>
        <p:spPr>
          <a:xfrm>
            <a:off x="3276600" y="1905000"/>
            <a:ext cx="990600" cy="1461217"/>
          </a:xfrm>
          <a:prstGeom prst="rect">
            <a:avLst/>
          </a:prstGeom>
        </p:spPr>
      </p:pic>
      <p:pic>
        <p:nvPicPr>
          <p:cNvPr id="56" name="Picture 55" descr="LOGOT_SQLServer_2008_3d.png"/>
          <p:cNvPicPr>
            <a:picLocks noChangeAspect="1"/>
          </p:cNvPicPr>
          <p:nvPr/>
        </p:nvPicPr>
        <p:blipFill>
          <a:blip r:embed="rId4" cstate="print"/>
          <a:stretch>
            <a:fillRect/>
          </a:stretch>
        </p:blipFill>
        <p:spPr>
          <a:xfrm>
            <a:off x="4320990" y="2133600"/>
            <a:ext cx="1089210" cy="228600"/>
          </a:xfrm>
          <a:prstGeom prst="rect">
            <a:avLst/>
          </a:prstGeom>
        </p:spPr>
      </p:pic>
      <p:pic>
        <p:nvPicPr>
          <p:cNvPr id="106" name="Picture 105" descr="Database blue.png"/>
          <p:cNvPicPr>
            <a:picLocks noChangeAspect="1"/>
          </p:cNvPicPr>
          <p:nvPr/>
        </p:nvPicPr>
        <p:blipFill>
          <a:blip r:embed="rId5" cstate="print"/>
          <a:stretch>
            <a:fillRect/>
          </a:stretch>
        </p:blipFill>
        <p:spPr>
          <a:xfrm>
            <a:off x="3886200" y="2528902"/>
            <a:ext cx="609602" cy="734480"/>
          </a:xfrm>
          <a:prstGeom prst="rect">
            <a:avLst/>
          </a:prstGeom>
        </p:spPr>
      </p:pic>
      <p:pic>
        <p:nvPicPr>
          <p:cNvPr id="108" name="Picture 107" descr="policy rules.png"/>
          <p:cNvPicPr>
            <a:picLocks noChangeAspect="1"/>
          </p:cNvPicPr>
          <p:nvPr/>
        </p:nvPicPr>
        <p:blipFill>
          <a:blip r:embed="rId7" cstate="print"/>
          <a:stretch>
            <a:fillRect/>
          </a:stretch>
        </p:blipFill>
        <p:spPr>
          <a:xfrm>
            <a:off x="4343400" y="2743200"/>
            <a:ext cx="457200" cy="529390"/>
          </a:xfrm>
          <a:prstGeom prst="rect">
            <a:avLst/>
          </a:prstGeom>
        </p:spPr>
      </p:pic>
      <p:sp>
        <p:nvSpPr>
          <p:cNvPr id="109" name="Rounded Rectangle 108"/>
          <p:cNvSpPr/>
          <p:nvPr/>
        </p:nvSpPr>
        <p:spPr bwMode="auto">
          <a:xfrm>
            <a:off x="6934200" y="2057400"/>
            <a:ext cx="1676400" cy="1143000"/>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GB" sz="2400" kern="1200" dirty="0" err="1">
              <a:solidFill>
                <a:prstClr val="white"/>
              </a:solidFill>
              <a:effectLst>
                <a:outerShdw blurRad="38100" dist="38100" dir="2700000" algn="tl">
                  <a:srgbClr val="000000">
                    <a:alpha val="43137"/>
                  </a:srgbClr>
                </a:outerShdw>
              </a:effectLst>
              <a:latin typeface="Segoe" pitchFamily="34" charset="0"/>
              <a:ea typeface="+mn-ea"/>
              <a:cs typeface="+mn-cs"/>
            </a:endParaRPr>
          </a:p>
        </p:txBody>
      </p:sp>
      <p:pic>
        <p:nvPicPr>
          <p:cNvPr id="110" name="Picture 109" descr="Server.png"/>
          <p:cNvPicPr>
            <a:picLocks noChangeAspect="1"/>
          </p:cNvPicPr>
          <p:nvPr/>
        </p:nvPicPr>
        <p:blipFill>
          <a:blip r:embed="rId3"/>
          <a:stretch>
            <a:fillRect/>
          </a:stretch>
        </p:blipFill>
        <p:spPr>
          <a:xfrm>
            <a:off x="6248400" y="1905000"/>
            <a:ext cx="990600" cy="1461217"/>
          </a:xfrm>
          <a:prstGeom prst="rect">
            <a:avLst/>
          </a:prstGeom>
        </p:spPr>
      </p:pic>
      <p:pic>
        <p:nvPicPr>
          <p:cNvPr id="111" name="Picture 110" descr="LOGOT_SQLServer_2008_3d.png"/>
          <p:cNvPicPr>
            <a:picLocks noChangeAspect="1"/>
          </p:cNvPicPr>
          <p:nvPr/>
        </p:nvPicPr>
        <p:blipFill>
          <a:blip r:embed="rId4" cstate="print"/>
          <a:stretch>
            <a:fillRect/>
          </a:stretch>
        </p:blipFill>
        <p:spPr>
          <a:xfrm>
            <a:off x="7292790" y="2133600"/>
            <a:ext cx="1089210" cy="228600"/>
          </a:xfrm>
          <a:prstGeom prst="rect">
            <a:avLst/>
          </a:prstGeom>
        </p:spPr>
      </p:pic>
      <p:pic>
        <p:nvPicPr>
          <p:cNvPr id="112" name="Picture 111" descr="Database blue.png"/>
          <p:cNvPicPr>
            <a:picLocks noChangeAspect="1"/>
          </p:cNvPicPr>
          <p:nvPr/>
        </p:nvPicPr>
        <p:blipFill>
          <a:blip r:embed="rId5" cstate="print"/>
          <a:stretch>
            <a:fillRect/>
          </a:stretch>
        </p:blipFill>
        <p:spPr>
          <a:xfrm>
            <a:off x="6858000" y="2528902"/>
            <a:ext cx="609602" cy="734480"/>
          </a:xfrm>
          <a:prstGeom prst="rect">
            <a:avLst/>
          </a:prstGeom>
        </p:spPr>
      </p:pic>
      <p:pic>
        <p:nvPicPr>
          <p:cNvPr id="1026" name="Picture 2" descr="C:\Users\Geoffa\AppData\Local\Microsoft\Windows\Temporary Internet Files\Content.IE5\SE0JN85O\MCj03227080000[1].wmf"/>
          <p:cNvPicPr>
            <a:picLocks noChangeAspect="1" noChangeArrowheads="1"/>
          </p:cNvPicPr>
          <p:nvPr/>
        </p:nvPicPr>
        <p:blipFill>
          <a:blip r:embed="rId8"/>
          <a:srcRect/>
          <a:stretch>
            <a:fillRect/>
          </a:stretch>
        </p:blipFill>
        <p:spPr bwMode="auto">
          <a:xfrm>
            <a:off x="6781800" y="2846758"/>
            <a:ext cx="762000" cy="488418"/>
          </a:xfrm>
          <a:prstGeom prst="rect">
            <a:avLst/>
          </a:prstGeom>
          <a:noFill/>
        </p:spPr>
      </p:pic>
      <p:pic>
        <p:nvPicPr>
          <p:cNvPr id="115" name="Picture 114" descr="stocks line graph chart icon.png"/>
          <p:cNvPicPr>
            <a:picLocks noChangeAspect="1"/>
          </p:cNvPicPr>
          <p:nvPr/>
        </p:nvPicPr>
        <p:blipFill>
          <a:blip r:embed="rId9" cstate="print"/>
          <a:stretch>
            <a:fillRect/>
          </a:stretch>
        </p:blipFill>
        <p:spPr>
          <a:xfrm>
            <a:off x="7548602" y="2592363"/>
            <a:ext cx="604798" cy="618070"/>
          </a:xfrm>
          <a:prstGeom prst="rect">
            <a:avLst/>
          </a:prstGeom>
        </p:spPr>
      </p:pic>
      <p:pic>
        <p:nvPicPr>
          <p:cNvPr id="114" name="Picture 113" descr="secure lock.png"/>
          <p:cNvPicPr>
            <a:picLocks noChangeAspect="1"/>
          </p:cNvPicPr>
          <p:nvPr/>
        </p:nvPicPr>
        <p:blipFill>
          <a:blip r:embed="rId10" cstate="print"/>
          <a:stretch>
            <a:fillRect/>
          </a:stretch>
        </p:blipFill>
        <p:spPr>
          <a:xfrm>
            <a:off x="8001000" y="2514600"/>
            <a:ext cx="18818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10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1000"/>
                                        <p:tgtEl>
                                          <p:spTgt spid="64"/>
                                        </p:tgtEl>
                                      </p:cBhvr>
                                    </p:animEffect>
                                  </p:childTnLst>
                                </p:cTn>
                              </p:par>
                              <p:par>
                                <p:cTn id="14" presetID="10" presetClass="entr" presetSubtype="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1000"/>
                                        <p:tgtEl>
                                          <p:spTgt spid="65"/>
                                        </p:tgtEl>
                                      </p:cBhvr>
                                    </p:animEffect>
                                  </p:childTnLst>
                                </p:cTn>
                              </p:par>
                              <p:par>
                                <p:cTn id="17" presetID="10"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1000"/>
                                        <p:tgtEl>
                                          <p:spTgt spid="6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1000"/>
                                        <p:tgtEl>
                                          <p:spTgt spid="52"/>
                                        </p:tgtEl>
                                      </p:cBhvr>
                                    </p:animEffect>
                                  </p:child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10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1000"/>
                                        <p:tgtEl>
                                          <p:spTgt spid="5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1000"/>
                                        <p:tgtEl>
                                          <p:spTgt spid="6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1000"/>
                                        <p:tgtEl>
                                          <p:spTgt spid="54"/>
                                        </p:tgtEl>
                                      </p:cBhvr>
                                    </p:animEffect>
                                  </p:childTnLst>
                                </p:cTn>
                              </p:par>
                              <p:par>
                                <p:cTn id="43" presetID="10"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1000"/>
                                        <p:tgtEl>
                                          <p:spTgt spid="55"/>
                                        </p:tgtEl>
                                      </p:cBhvr>
                                    </p:animEffect>
                                  </p:childTnLst>
                                </p:cTn>
                              </p:par>
                              <p:par>
                                <p:cTn id="46" presetID="10" presetClass="entr" presetSubtype="0" fill="hold"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1000"/>
                                        <p:tgtEl>
                                          <p:spTgt spid="56"/>
                                        </p:tgtEl>
                                      </p:cBhvr>
                                    </p:animEffect>
                                  </p:childTnLst>
                                </p:cTn>
                              </p:par>
                              <p:par>
                                <p:cTn id="49" presetID="10" presetClass="entr" presetSubtype="0" fill="hold" nodeType="withEffect">
                                  <p:stCondLst>
                                    <p:cond delay="0"/>
                                  </p:stCondLst>
                                  <p:childTnLst>
                                    <p:set>
                                      <p:cBhvr>
                                        <p:cTn id="50" dur="1" fill="hold">
                                          <p:stCondLst>
                                            <p:cond delay="0"/>
                                          </p:stCondLst>
                                        </p:cTn>
                                        <p:tgtEl>
                                          <p:spTgt spid="106"/>
                                        </p:tgtEl>
                                        <p:attrNameLst>
                                          <p:attrName>style.visibility</p:attrName>
                                        </p:attrNameLst>
                                      </p:cBhvr>
                                      <p:to>
                                        <p:strVal val="visible"/>
                                      </p:to>
                                    </p:set>
                                    <p:animEffect transition="in" filter="fade">
                                      <p:cBhvr>
                                        <p:cTn id="51" dur="1000"/>
                                        <p:tgtEl>
                                          <p:spTgt spid="106"/>
                                        </p:tgtEl>
                                      </p:cBhvr>
                                    </p:animEffect>
                                  </p:childTnLst>
                                </p:cTn>
                              </p:par>
                              <p:par>
                                <p:cTn id="52" presetID="10" presetClass="entr" presetSubtype="0" fill="hold" nodeType="withEffect">
                                  <p:stCondLst>
                                    <p:cond delay="0"/>
                                  </p:stCondLst>
                                  <p:childTnLst>
                                    <p:set>
                                      <p:cBhvr>
                                        <p:cTn id="53" dur="1" fill="hold">
                                          <p:stCondLst>
                                            <p:cond delay="0"/>
                                          </p:stCondLst>
                                        </p:cTn>
                                        <p:tgtEl>
                                          <p:spTgt spid="108"/>
                                        </p:tgtEl>
                                        <p:attrNameLst>
                                          <p:attrName>style.visibility</p:attrName>
                                        </p:attrNameLst>
                                      </p:cBhvr>
                                      <p:to>
                                        <p:strVal val="visible"/>
                                      </p:to>
                                    </p:set>
                                    <p:animEffect transition="in" filter="fade">
                                      <p:cBhvr>
                                        <p:cTn id="54" dur="1000"/>
                                        <p:tgtEl>
                                          <p:spTgt spid="10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100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1000"/>
                                        <p:tgtEl>
                                          <p:spTgt spid="6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fade">
                                      <p:cBhvr>
                                        <p:cTn id="65" dur="1000"/>
                                        <p:tgtEl>
                                          <p:spTgt spid="9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9"/>
                                        </p:tgtEl>
                                        <p:attrNameLst>
                                          <p:attrName>style.visibility</p:attrName>
                                        </p:attrNameLst>
                                      </p:cBhvr>
                                      <p:to>
                                        <p:strVal val="visible"/>
                                      </p:to>
                                    </p:set>
                                    <p:animEffect transition="in" filter="fade">
                                      <p:cBhvr>
                                        <p:cTn id="68" dur="1000"/>
                                        <p:tgtEl>
                                          <p:spTgt spid="109"/>
                                        </p:tgtEl>
                                      </p:cBhvr>
                                    </p:animEffect>
                                  </p:childTnLst>
                                </p:cTn>
                              </p:par>
                              <p:par>
                                <p:cTn id="69" presetID="10" presetClass="entr" presetSubtype="0" fill="hold" nodeType="with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childTnLst>
                                </p:cTn>
                              </p:par>
                              <p:par>
                                <p:cTn id="72" presetID="10" presetClass="entr" presetSubtype="0" fill="hold" nodeType="withEffect">
                                  <p:stCondLst>
                                    <p:cond delay="0"/>
                                  </p:stCondLst>
                                  <p:childTnLst>
                                    <p:set>
                                      <p:cBhvr>
                                        <p:cTn id="73" dur="1" fill="hold">
                                          <p:stCondLst>
                                            <p:cond delay="0"/>
                                          </p:stCondLst>
                                        </p:cTn>
                                        <p:tgtEl>
                                          <p:spTgt spid="111"/>
                                        </p:tgtEl>
                                        <p:attrNameLst>
                                          <p:attrName>style.visibility</p:attrName>
                                        </p:attrNameLst>
                                      </p:cBhvr>
                                      <p:to>
                                        <p:strVal val="visible"/>
                                      </p:to>
                                    </p:set>
                                    <p:animEffect transition="in" filter="fade">
                                      <p:cBhvr>
                                        <p:cTn id="74" dur="1000"/>
                                        <p:tgtEl>
                                          <p:spTgt spid="111"/>
                                        </p:tgtEl>
                                      </p:cBhvr>
                                    </p:animEffect>
                                  </p:childTnLst>
                                </p:cTn>
                              </p:par>
                              <p:par>
                                <p:cTn id="75" presetID="10" presetClass="entr" presetSubtype="0" fill="hold" nodeType="withEffect">
                                  <p:stCondLst>
                                    <p:cond delay="0"/>
                                  </p:stCondLst>
                                  <p:childTnLst>
                                    <p:set>
                                      <p:cBhvr>
                                        <p:cTn id="76" dur="1" fill="hold">
                                          <p:stCondLst>
                                            <p:cond delay="0"/>
                                          </p:stCondLst>
                                        </p:cTn>
                                        <p:tgtEl>
                                          <p:spTgt spid="112"/>
                                        </p:tgtEl>
                                        <p:attrNameLst>
                                          <p:attrName>style.visibility</p:attrName>
                                        </p:attrNameLst>
                                      </p:cBhvr>
                                      <p:to>
                                        <p:strVal val="visible"/>
                                      </p:to>
                                    </p:set>
                                    <p:animEffect transition="in" filter="fade">
                                      <p:cBhvr>
                                        <p:cTn id="77" dur="1000"/>
                                        <p:tgtEl>
                                          <p:spTgt spid="112"/>
                                        </p:tgtEl>
                                      </p:cBhvr>
                                    </p:animEffect>
                                  </p:childTnLst>
                                </p:cTn>
                              </p:par>
                              <p:par>
                                <p:cTn id="78" presetID="10" presetClass="entr" presetSubtype="0" fill="hold" nodeType="withEffect">
                                  <p:stCondLst>
                                    <p:cond delay="0"/>
                                  </p:stCondLst>
                                  <p:childTnLst>
                                    <p:set>
                                      <p:cBhvr>
                                        <p:cTn id="79" dur="1" fill="hold">
                                          <p:stCondLst>
                                            <p:cond delay="0"/>
                                          </p:stCondLst>
                                        </p:cTn>
                                        <p:tgtEl>
                                          <p:spTgt spid="1026"/>
                                        </p:tgtEl>
                                        <p:attrNameLst>
                                          <p:attrName>style.visibility</p:attrName>
                                        </p:attrNameLst>
                                      </p:cBhvr>
                                      <p:to>
                                        <p:strVal val="visible"/>
                                      </p:to>
                                    </p:set>
                                    <p:animEffect transition="in" filter="fade">
                                      <p:cBhvr>
                                        <p:cTn id="80" dur="1000"/>
                                        <p:tgtEl>
                                          <p:spTgt spid="1026"/>
                                        </p:tgtEl>
                                      </p:cBhvr>
                                    </p:animEffect>
                                  </p:childTnLst>
                                </p:cTn>
                              </p:par>
                              <p:par>
                                <p:cTn id="81" presetID="10" presetClass="entr" presetSubtype="0" fill="hold" nodeType="withEffect">
                                  <p:stCondLst>
                                    <p:cond delay="0"/>
                                  </p:stCondLst>
                                  <p:childTnLst>
                                    <p:set>
                                      <p:cBhvr>
                                        <p:cTn id="82" dur="1" fill="hold">
                                          <p:stCondLst>
                                            <p:cond delay="0"/>
                                          </p:stCondLst>
                                        </p:cTn>
                                        <p:tgtEl>
                                          <p:spTgt spid="115"/>
                                        </p:tgtEl>
                                        <p:attrNameLst>
                                          <p:attrName>style.visibility</p:attrName>
                                        </p:attrNameLst>
                                      </p:cBhvr>
                                      <p:to>
                                        <p:strVal val="visible"/>
                                      </p:to>
                                    </p:set>
                                    <p:animEffect transition="in" filter="fade">
                                      <p:cBhvr>
                                        <p:cTn id="83" dur="1000"/>
                                        <p:tgtEl>
                                          <p:spTgt spid="115"/>
                                        </p:tgtEl>
                                      </p:cBhvr>
                                    </p:animEffect>
                                  </p:childTnLst>
                                </p:cTn>
                              </p:par>
                              <p:par>
                                <p:cTn id="84" presetID="10" presetClass="entr" presetSubtype="0" fill="hold" nodeType="withEffect">
                                  <p:stCondLst>
                                    <p:cond delay="0"/>
                                  </p:stCondLst>
                                  <p:childTnLst>
                                    <p:set>
                                      <p:cBhvr>
                                        <p:cTn id="85" dur="1" fill="hold">
                                          <p:stCondLst>
                                            <p:cond delay="0"/>
                                          </p:stCondLst>
                                        </p:cTn>
                                        <p:tgtEl>
                                          <p:spTgt spid="114"/>
                                        </p:tgtEl>
                                        <p:attrNameLst>
                                          <p:attrName>style.visibility</p:attrName>
                                        </p:attrNameLst>
                                      </p:cBhvr>
                                      <p:to>
                                        <p:strVal val="visible"/>
                                      </p:to>
                                    </p:set>
                                    <p:animEffect transition="in" filter="fade">
                                      <p:cBhvr>
                                        <p:cTn id="86"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p:bldP spid="61" grpId="0"/>
      <p:bldP spid="62" grpId="0"/>
      <p:bldP spid="64" grpId="0" animBg="1"/>
      <p:bldP spid="92" grpId="0"/>
      <p:bldP spid="93" grpId="0"/>
      <p:bldP spid="94" grpId="0"/>
      <p:bldP spid="54" grpId="0" animBg="1"/>
      <p:bldP spid="10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6600" y="2819400"/>
            <a:ext cx="5562600" cy="1994392"/>
          </a:xfrm>
        </p:spPr>
        <p:txBody>
          <a:bodyPr/>
          <a:lstStyle/>
          <a:p>
            <a:r>
              <a:rPr lang="en-GB" b="1" dirty="0" smtClean="0">
                <a:solidFill>
                  <a:schemeClr val="bg1">
                    <a:lumMod val="85000"/>
                  </a:schemeClr>
                </a:solidFill>
                <a:effectLst>
                  <a:outerShdw blurRad="38100" dist="38100" dir="2700000" algn="tl">
                    <a:srgbClr val="000000">
                      <a:alpha val="43137"/>
                    </a:srgbClr>
                  </a:outerShdw>
                </a:effectLst>
              </a:rPr>
              <a:t>Increasing Revenue with SQL Server</a:t>
            </a:r>
            <a:endParaRPr lang="en-GB" b="1" dirty="0">
              <a:solidFill>
                <a:schemeClr val="bg1">
                  <a:lumMod val="85000"/>
                </a:schemeClr>
              </a:solidFill>
              <a:effectLst>
                <a:outerShdw blurRad="38100" dist="38100" dir="2700000" algn="tl">
                  <a:srgbClr val="000000">
                    <a:alpha val="43137"/>
                  </a:srgbClr>
                </a:outerShdw>
              </a:effectLst>
            </a:endParaRPr>
          </a:p>
        </p:txBody>
      </p:sp>
      <p:grpSp>
        <p:nvGrpSpPr>
          <p:cNvPr id="2" name="Group 10"/>
          <p:cNvGrpSpPr/>
          <p:nvPr/>
        </p:nvGrpSpPr>
        <p:grpSpPr>
          <a:xfrm>
            <a:off x="6095226" y="4879703"/>
            <a:ext cx="3048774" cy="1978297"/>
            <a:chOff x="6095226" y="0"/>
            <a:chExt cx="3048774" cy="1978297"/>
          </a:xfrm>
        </p:grpSpPr>
        <p:pic>
          <p:nvPicPr>
            <p:cNvPr id="1029" name="Picture 5" descr="C:\Users\Graeme\AppData\Local\Microsoft\Windows\Temporary Internet Files\Content.IE5\5390C0WB\MPj04331640000[1].jpg"/>
            <p:cNvPicPr>
              <a:picLocks noChangeAspect="1" noChangeArrowheads="1"/>
            </p:cNvPicPr>
            <p:nvPr/>
          </p:nvPicPr>
          <p:blipFill>
            <a:blip r:embed="rId3" cstate="print"/>
            <a:srcRect/>
            <a:stretch>
              <a:fillRect/>
            </a:stretch>
          </p:blipFill>
          <p:spPr bwMode="auto">
            <a:xfrm>
              <a:off x="6857226" y="0"/>
              <a:ext cx="2286774" cy="1716169"/>
            </a:xfrm>
            <a:prstGeom prst="rect">
              <a:avLst/>
            </a:prstGeom>
            <a:ln>
              <a:noFill/>
            </a:ln>
            <a:effectLst>
              <a:outerShdw blurRad="292100" dist="139700" dir="2700000" algn="tl" rotWithShape="0">
                <a:srgbClr val="333333">
                  <a:alpha val="65000"/>
                </a:srgbClr>
              </a:outerShdw>
              <a:softEdge rad="635000"/>
            </a:effectLst>
          </p:spPr>
        </p:pic>
        <p:pic>
          <p:nvPicPr>
            <p:cNvPr id="10" name="Picture 9" descr="SQL08_v_rgb_r.png"/>
            <p:cNvPicPr>
              <a:picLocks noChangeAspect="1"/>
            </p:cNvPicPr>
            <p:nvPr/>
          </p:nvPicPr>
          <p:blipFill>
            <a:blip r:embed="rId4"/>
            <a:stretch>
              <a:fillRect/>
            </a:stretch>
          </p:blipFill>
          <p:spPr>
            <a:xfrm>
              <a:off x="6095226" y="457200"/>
              <a:ext cx="2438400" cy="1521097"/>
            </a:xfrm>
            <a:prstGeom prst="rect">
              <a:avLst/>
            </a:prstGeom>
          </p:spPr>
        </p:pic>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304800" y="1371600"/>
            <a:ext cx="4057185" cy="4953000"/>
          </a:xfrm>
          <a:prstGeom prst="roundRect">
            <a:avLst>
              <a:gd name="adj" fmla="val 14564"/>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3" name="Title 2"/>
          <p:cNvSpPr>
            <a:spLocks noGrp="1"/>
          </p:cNvSpPr>
          <p:nvPr>
            <p:ph type="title"/>
          </p:nvPr>
        </p:nvSpPr>
        <p:spPr>
          <a:xfrm>
            <a:off x="381000" y="230188"/>
            <a:ext cx="8382000" cy="664797"/>
          </a:xfrm>
        </p:spPr>
        <p:txBody>
          <a:bodyPr/>
          <a:lstStyle/>
          <a:p>
            <a:r>
              <a:rPr/>
              <a:t>Attract Web Developers</a:t>
            </a:r>
            <a:endParaRPr lang="en-US" dirty="0"/>
          </a:p>
        </p:txBody>
      </p:sp>
      <p:sp>
        <p:nvSpPr>
          <p:cNvPr id="9" name="Rounded Rectangle 8"/>
          <p:cNvSpPr/>
          <p:nvPr/>
        </p:nvSpPr>
        <p:spPr bwMode="auto">
          <a:xfrm>
            <a:off x="4648200" y="1371600"/>
            <a:ext cx="4057185" cy="4953000"/>
          </a:xfrm>
          <a:prstGeom prst="roundRect">
            <a:avLst>
              <a:gd name="adj" fmla="val 14564"/>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2" name="Content Placeholder 2"/>
          <p:cNvSpPr txBox="1">
            <a:spLocks/>
          </p:cNvSpPr>
          <p:nvPr/>
        </p:nvSpPr>
        <p:spPr>
          <a:xfrm>
            <a:off x="4800600" y="1676400"/>
            <a:ext cx="3810000" cy="4953000"/>
          </a:xfrm>
          <a:prstGeom prst="rect">
            <a:avLst/>
          </a:prstGeom>
        </p:spPr>
        <p:txBody>
          <a:bodyPr/>
          <a:lstStyle/>
          <a:p>
            <a:pPr lvl="0" defTabSz="914363" fontAlgn="auto">
              <a:spcBef>
                <a:spcPct val="20000"/>
              </a:spcBef>
              <a:spcAft>
                <a:spcPts val="0"/>
              </a:spcAft>
              <a:buClr>
                <a:srgbClr val="777777"/>
              </a:buClr>
              <a:buSzPct val="130000"/>
              <a:defRPr/>
            </a:pPr>
            <a:r>
              <a:rPr lang="en-GB" sz="1600" b="1" dirty="0" smtClean="0">
                <a:solidFill>
                  <a:schemeClr val="bg1">
                    <a:lumMod val="75000"/>
                  </a:schemeClr>
                </a:solidFill>
                <a:latin typeface="+mn-lt"/>
                <a:cs typeface="+mn-cs"/>
              </a:rPr>
              <a:t>Offer PHP developers a more robust DB</a:t>
            </a:r>
          </a:p>
          <a:p>
            <a:pPr marL="177800" lvl="0" indent="-177800" defTabSz="914363" fontAlgn="auto">
              <a:spcBef>
                <a:spcPct val="20000"/>
              </a:spcBef>
              <a:spcAft>
                <a:spcPts val="0"/>
              </a:spcAft>
              <a:buClr>
                <a:srgbClr val="777777"/>
              </a:buClr>
              <a:buSzPct val="130000"/>
              <a:buBlip>
                <a:blip r:embed="rId3"/>
              </a:buBlip>
              <a:defRPr/>
            </a:pPr>
            <a:r>
              <a:rPr lang="en-GB" sz="1600" dirty="0" smtClean="0">
                <a:solidFill>
                  <a:schemeClr val="bg1">
                    <a:lumMod val="75000"/>
                  </a:schemeClr>
                </a:solidFill>
                <a:latin typeface="+mn-lt"/>
                <a:cs typeface="+mn-cs"/>
              </a:rPr>
              <a:t>New SQL Server Driver (for SQL Server 2005 &amp; 2008)</a:t>
            </a:r>
          </a:p>
          <a:p>
            <a:pPr marL="177800" lvl="0" indent="-177800" defTabSz="914363" fontAlgn="auto">
              <a:spcBef>
                <a:spcPct val="20000"/>
              </a:spcBef>
              <a:spcAft>
                <a:spcPts val="0"/>
              </a:spcAft>
              <a:buClr>
                <a:srgbClr val="777777"/>
              </a:buClr>
              <a:buSzPct val="130000"/>
              <a:buBlip>
                <a:blip r:embed="rId3"/>
              </a:buBlip>
              <a:defRPr/>
            </a:pPr>
            <a:r>
              <a:rPr lang="en-GB" sz="1600" dirty="0" smtClean="0">
                <a:solidFill>
                  <a:schemeClr val="bg1">
                    <a:lumMod val="75000"/>
                  </a:schemeClr>
                </a:solidFill>
                <a:latin typeface="+mn-lt"/>
                <a:cs typeface="+mn-cs"/>
              </a:rPr>
              <a:t>PHP developers looking for better database</a:t>
            </a:r>
          </a:p>
          <a:p>
            <a:pPr defTabSz="914363" fontAlgn="auto">
              <a:spcBef>
                <a:spcPct val="20000"/>
              </a:spcBef>
              <a:spcAft>
                <a:spcPts val="0"/>
              </a:spcAft>
              <a:buClr>
                <a:srgbClr val="777777"/>
              </a:buClr>
              <a:buSzPct val="130000"/>
              <a:defRPr/>
            </a:pPr>
            <a:r>
              <a:rPr lang="en-GB" sz="1600" b="1" dirty="0" smtClean="0">
                <a:solidFill>
                  <a:schemeClr val="bg1">
                    <a:lumMod val="75000"/>
                  </a:schemeClr>
                </a:solidFill>
                <a:latin typeface="+mn-lt"/>
                <a:cs typeface="+mn-cs"/>
              </a:rPr>
              <a:t>Offer PHP developers new capabilities</a:t>
            </a:r>
          </a:p>
          <a:p>
            <a:pPr marL="177800" lvl="0" indent="-177800" defTabSz="914363" fontAlgn="auto">
              <a:spcBef>
                <a:spcPct val="20000"/>
              </a:spcBef>
              <a:spcAft>
                <a:spcPts val="0"/>
              </a:spcAft>
              <a:buClr>
                <a:srgbClr val="777777"/>
              </a:buClr>
              <a:buSzPct val="130000"/>
              <a:buBlip>
                <a:blip r:embed="rId3"/>
              </a:buBlip>
              <a:defRPr/>
            </a:pPr>
            <a:r>
              <a:rPr lang="en-GB" sz="1600" dirty="0" smtClean="0">
                <a:solidFill>
                  <a:schemeClr val="bg1">
                    <a:lumMod val="75000"/>
                  </a:schemeClr>
                </a:solidFill>
                <a:latin typeface="+mn-lt"/>
                <a:cs typeface="+mn-cs"/>
              </a:rPr>
              <a:t>Quickly build business intelligent features</a:t>
            </a:r>
          </a:p>
          <a:p>
            <a:pPr marL="177800" lvl="0" indent="-177800" defTabSz="914363" fontAlgn="auto">
              <a:spcBef>
                <a:spcPct val="20000"/>
              </a:spcBef>
              <a:spcAft>
                <a:spcPts val="0"/>
              </a:spcAft>
              <a:buClr>
                <a:srgbClr val="777777"/>
              </a:buClr>
              <a:buSzPct val="130000"/>
              <a:buBlip>
                <a:blip r:embed="rId3"/>
              </a:buBlip>
              <a:defRPr/>
            </a:pPr>
            <a:r>
              <a:rPr lang="en-GB" sz="1600" dirty="0" smtClean="0">
                <a:solidFill>
                  <a:schemeClr val="bg1">
                    <a:lumMod val="75000"/>
                  </a:schemeClr>
                </a:solidFill>
                <a:latin typeface="+mn-lt"/>
                <a:cs typeface="+mn-cs"/>
              </a:rPr>
              <a:t>Utilize advanced data types</a:t>
            </a:r>
          </a:p>
          <a:p>
            <a:pPr defTabSz="914363" fontAlgn="auto">
              <a:spcBef>
                <a:spcPct val="20000"/>
              </a:spcBef>
              <a:spcAft>
                <a:spcPts val="0"/>
              </a:spcAft>
              <a:buClr>
                <a:srgbClr val="777777"/>
              </a:buClr>
              <a:buSzPct val="130000"/>
              <a:defRPr/>
            </a:pPr>
            <a:r>
              <a:rPr lang="en-GB" sz="1600" b="1" dirty="0" smtClean="0">
                <a:solidFill>
                  <a:schemeClr val="bg1">
                    <a:lumMod val="75000"/>
                  </a:schemeClr>
                </a:solidFill>
                <a:latin typeface="+mn-lt"/>
                <a:cs typeface="+mn-cs"/>
              </a:rPr>
              <a:t>Serve customers with single platform</a:t>
            </a:r>
          </a:p>
          <a:p>
            <a:pPr marL="177800" lvl="0" indent="-177800" defTabSz="914363" fontAlgn="auto">
              <a:spcBef>
                <a:spcPct val="20000"/>
              </a:spcBef>
              <a:spcAft>
                <a:spcPts val="0"/>
              </a:spcAft>
              <a:buClr>
                <a:srgbClr val="777777"/>
              </a:buClr>
              <a:buSzPct val="130000"/>
              <a:buBlip>
                <a:blip r:embed="rId3"/>
              </a:buBlip>
              <a:defRPr/>
            </a:pPr>
            <a:r>
              <a:rPr lang="en-GB" sz="1600" dirty="0" smtClean="0">
                <a:solidFill>
                  <a:schemeClr val="bg1">
                    <a:lumMod val="75000"/>
                  </a:schemeClr>
                </a:solidFill>
                <a:latin typeface="+mn-lt"/>
                <a:cs typeface="+mn-cs"/>
              </a:rPr>
              <a:t>Windows + IIS + SQL Server + PHP</a:t>
            </a:r>
          </a:p>
          <a:p>
            <a:pPr marL="177800" lvl="0" indent="-177800" defTabSz="914363" fontAlgn="auto">
              <a:spcBef>
                <a:spcPct val="20000"/>
              </a:spcBef>
              <a:spcAft>
                <a:spcPts val="0"/>
              </a:spcAft>
              <a:buClr>
                <a:srgbClr val="777777"/>
              </a:buClr>
              <a:buSzPct val="130000"/>
              <a:buBlip>
                <a:blip r:embed="rId3"/>
              </a:buBlip>
              <a:defRPr/>
            </a:pPr>
            <a:r>
              <a:rPr lang="en-GB" sz="1600" dirty="0" smtClean="0">
                <a:solidFill>
                  <a:schemeClr val="bg1">
                    <a:lumMod val="75000"/>
                  </a:schemeClr>
                </a:solidFill>
                <a:latin typeface="+mn-lt"/>
                <a:cs typeface="+mn-cs"/>
              </a:rPr>
              <a:t>PHP apps using SQL Server: e.g. </a:t>
            </a:r>
            <a:r>
              <a:rPr lang="en-GB" sz="1600" dirty="0" err="1" smtClean="0">
                <a:solidFill>
                  <a:schemeClr val="bg1">
                    <a:lumMod val="75000"/>
                  </a:schemeClr>
                </a:solidFill>
                <a:latin typeface="+mn-lt"/>
                <a:cs typeface="+mn-cs"/>
              </a:rPr>
              <a:t>ADOdb</a:t>
            </a:r>
            <a:r>
              <a:rPr lang="en-GB" sz="1600" dirty="0" smtClean="0">
                <a:solidFill>
                  <a:schemeClr val="bg1">
                    <a:lumMod val="75000"/>
                  </a:schemeClr>
                </a:solidFill>
                <a:latin typeface="+mn-lt"/>
                <a:cs typeface="+mn-cs"/>
              </a:rPr>
              <a:t> platform, Coppermine Gallery, TUTOS,…</a:t>
            </a:r>
          </a:p>
          <a:p>
            <a:pPr marL="177800" lvl="0" indent="-177800" defTabSz="914363" fontAlgn="auto">
              <a:spcBef>
                <a:spcPct val="20000"/>
              </a:spcBef>
              <a:spcAft>
                <a:spcPts val="0"/>
              </a:spcAft>
              <a:buClr>
                <a:srgbClr val="777777"/>
              </a:buClr>
              <a:buSzPct val="130000"/>
              <a:buBlip>
                <a:blip r:embed="rId3"/>
              </a:buBlip>
              <a:defRPr/>
            </a:pPr>
            <a:endParaRPr lang="en-GB" sz="1600" dirty="0" smtClean="0">
              <a:solidFill>
                <a:schemeClr val="bg1">
                  <a:lumMod val="75000"/>
                </a:schemeClr>
              </a:solidFill>
              <a:latin typeface="+mn-lt"/>
              <a:cs typeface="+mn-cs"/>
            </a:endParaRPr>
          </a:p>
        </p:txBody>
      </p:sp>
      <p:pic>
        <p:nvPicPr>
          <p:cNvPr id="13" name="Picture 2" descr="PHP">
            <a:hlinkClick r:id="rId4"/>
          </p:cNvPr>
          <p:cNvPicPr>
            <a:picLocks noChangeAspect="1" noChangeArrowheads="1"/>
          </p:cNvPicPr>
          <p:nvPr/>
        </p:nvPicPr>
        <p:blipFill>
          <a:blip r:embed="rId5"/>
          <a:stretch>
            <a:fillRect/>
          </a:stretch>
        </p:blipFill>
        <p:spPr bwMode="auto">
          <a:xfrm>
            <a:off x="7162800" y="762000"/>
            <a:ext cx="1732549" cy="914400"/>
          </a:xfrm>
          <a:prstGeom prst="rect">
            <a:avLst/>
          </a:prstGeom>
          <a:noFill/>
        </p:spPr>
      </p:pic>
      <p:sp>
        <p:nvSpPr>
          <p:cNvPr id="16" name="Content Placeholder 2"/>
          <p:cNvSpPr txBox="1">
            <a:spLocks/>
          </p:cNvSpPr>
          <p:nvPr/>
        </p:nvSpPr>
        <p:spPr>
          <a:xfrm>
            <a:off x="457200" y="1676400"/>
            <a:ext cx="3657600" cy="4953000"/>
          </a:xfrm>
          <a:prstGeom prst="rect">
            <a:avLst/>
          </a:prstGeom>
        </p:spPr>
        <p:txBody>
          <a:bodyPr/>
          <a:lstStyle/>
          <a:p>
            <a:pPr marL="177800" indent="-177800" defTabSz="914363" fontAlgn="auto">
              <a:spcBef>
                <a:spcPct val="20000"/>
              </a:spcBef>
              <a:spcAft>
                <a:spcPts val="0"/>
              </a:spcAft>
              <a:buClr>
                <a:srgbClr val="777777"/>
              </a:buClr>
              <a:buSzPct val="130000"/>
              <a:defRPr/>
            </a:pPr>
            <a:r>
              <a:rPr lang="en-GB" sz="1600" b="1" dirty="0" smtClean="0">
                <a:solidFill>
                  <a:schemeClr val="bg1">
                    <a:lumMod val="75000"/>
                  </a:schemeClr>
                </a:solidFill>
                <a:latin typeface="+mn-lt"/>
                <a:cs typeface="+mn-cs"/>
              </a:rPr>
              <a:t>If you are not using SQL Server…</a:t>
            </a:r>
          </a:p>
          <a:p>
            <a:pPr marL="177800" indent="-177800" defTabSz="914363" fontAlgn="auto">
              <a:spcBef>
                <a:spcPct val="20000"/>
              </a:spcBef>
              <a:spcAft>
                <a:spcPts val="0"/>
              </a:spcAft>
              <a:buClr>
                <a:srgbClr val="777777"/>
              </a:buClr>
              <a:buSzPct val="130000"/>
              <a:buBlip>
                <a:blip r:embed="rId3"/>
              </a:buBlip>
              <a:defRPr/>
            </a:pPr>
            <a:r>
              <a:rPr lang="en-GB" sz="1600" dirty="0" smtClean="0">
                <a:solidFill>
                  <a:schemeClr val="bg1">
                    <a:lumMod val="75000"/>
                  </a:schemeClr>
                </a:solidFill>
                <a:latin typeface="+mn-lt"/>
                <a:cs typeface="+mn-cs"/>
              </a:rPr>
              <a:t>Grow market opportunity to ASP.NET developers</a:t>
            </a:r>
          </a:p>
          <a:p>
            <a:pPr marL="177800" indent="-177800" defTabSz="914363" fontAlgn="auto">
              <a:spcBef>
                <a:spcPct val="20000"/>
              </a:spcBef>
              <a:spcAft>
                <a:spcPts val="0"/>
              </a:spcAft>
              <a:buClr>
                <a:srgbClr val="777777"/>
              </a:buClr>
              <a:buSzPct val="130000"/>
              <a:buBlip>
                <a:blip r:embed="rId3"/>
              </a:buBlip>
              <a:defRPr/>
            </a:pPr>
            <a:r>
              <a:rPr lang="en-GB" sz="1600" dirty="0" smtClean="0">
                <a:solidFill>
                  <a:schemeClr val="bg1">
                    <a:lumMod val="75000"/>
                  </a:schemeClr>
                </a:solidFill>
                <a:latin typeface="+mn-lt"/>
                <a:cs typeface="+mn-cs"/>
              </a:rPr>
              <a:t>Visual Studio: best developer tool</a:t>
            </a:r>
          </a:p>
          <a:p>
            <a:pPr marL="177800" indent="-177800" defTabSz="914363" fontAlgn="auto">
              <a:spcBef>
                <a:spcPct val="20000"/>
              </a:spcBef>
              <a:spcAft>
                <a:spcPts val="0"/>
              </a:spcAft>
              <a:buClr>
                <a:srgbClr val="777777"/>
              </a:buClr>
              <a:buSzPct val="130000"/>
              <a:buBlip>
                <a:blip r:embed="rId3"/>
              </a:buBlip>
              <a:defRPr/>
            </a:pPr>
            <a:r>
              <a:rPr lang="en-GB" sz="1600" dirty="0" smtClean="0">
                <a:solidFill>
                  <a:schemeClr val="bg1">
                    <a:lumMod val="75000"/>
                  </a:schemeClr>
                </a:solidFill>
                <a:latin typeface="+mn-lt"/>
                <a:cs typeface="+mn-cs"/>
              </a:rPr>
              <a:t>Full power of SQL Server available (e.g. Spatial)</a:t>
            </a:r>
          </a:p>
          <a:p>
            <a:pPr marL="177800" indent="-177800" defTabSz="914363" fontAlgn="auto">
              <a:spcBef>
                <a:spcPct val="20000"/>
              </a:spcBef>
              <a:spcAft>
                <a:spcPts val="0"/>
              </a:spcAft>
              <a:buClr>
                <a:srgbClr val="777777"/>
              </a:buClr>
              <a:buSzPct val="130000"/>
              <a:defRPr/>
            </a:pPr>
            <a:r>
              <a:rPr lang="en-GB" sz="1600" b="1" dirty="0" smtClean="0">
                <a:solidFill>
                  <a:schemeClr val="bg1">
                    <a:lumMod val="75000"/>
                  </a:schemeClr>
                </a:solidFill>
                <a:latin typeface="+mn-lt"/>
                <a:cs typeface="+mn-cs"/>
              </a:rPr>
              <a:t>If already using SQL Server? </a:t>
            </a:r>
          </a:p>
          <a:p>
            <a:pPr marL="177800" lvl="0" indent="-177800" defTabSz="914363" fontAlgn="auto">
              <a:spcBef>
                <a:spcPct val="20000"/>
              </a:spcBef>
              <a:spcAft>
                <a:spcPts val="0"/>
              </a:spcAft>
              <a:buClr>
                <a:srgbClr val="777777"/>
              </a:buClr>
              <a:buSzPct val="130000"/>
              <a:buBlip>
                <a:blip r:embed="rId3"/>
              </a:buBlip>
              <a:defRPr/>
            </a:pPr>
            <a:r>
              <a:rPr lang="en-GB" sz="1600" dirty="0" smtClean="0">
                <a:solidFill>
                  <a:schemeClr val="bg1">
                    <a:lumMod val="75000"/>
                  </a:schemeClr>
                </a:solidFill>
                <a:latin typeface="+mn-lt"/>
                <a:cs typeface="+mn-cs"/>
              </a:rPr>
              <a:t>Move to SQL Server 2008</a:t>
            </a:r>
          </a:p>
          <a:p>
            <a:pPr marL="177800" lvl="0" indent="-177800" defTabSz="914363" fontAlgn="auto">
              <a:spcBef>
                <a:spcPct val="20000"/>
              </a:spcBef>
              <a:spcAft>
                <a:spcPts val="0"/>
              </a:spcAft>
              <a:buClr>
                <a:srgbClr val="777777"/>
              </a:buClr>
              <a:buSzPct val="130000"/>
              <a:buBlip>
                <a:blip r:embed="rId3"/>
              </a:buBlip>
              <a:defRPr/>
            </a:pPr>
            <a:r>
              <a:rPr lang="en-GB" sz="1600" dirty="0" smtClean="0">
                <a:solidFill>
                  <a:schemeClr val="bg1">
                    <a:lumMod val="75000"/>
                  </a:schemeClr>
                </a:solidFill>
                <a:latin typeface="+mn-lt"/>
                <a:cs typeface="+mn-cs"/>
              </a:rPr>
              <a:t>Spatial data type, XML type, extended precision date/time</a:t>
            </a:r>
          </a:p>
          <a:p>
            <a:pPr marL="177800" lvl="0" indent="-177800" defTabSz="914363" fontAlgn="auto">
              <a:spcBef>
                <a:spcPct val="20000"/>
              </a:spcBef>
              <a:spcAft>
                <a:spcPts val="0"/>
              </a:spcAft>
              <a:buClr>
                <a:srgbClr val="777777"/>
              </a:buClr>
              <a:buSzPct val="130000"/>
              <a:buBlip>
                <a:blip r:embed="rId3"/>
              </a:buBlip>
              <a:defRPr/>
            </a:pPr>
            <a:endParaRPr lang="en-GB" sz="1600" dirty="0" smtClean="0">
              <a:solidFill>
                <a:schemeClr val="bg1">
                  <a:lumMod val="75000"/>
                </a:schemeClr>
              </a:solidFill>
              <a:latin typeface="+mn-lt"/>
              <a:cs typeface="+mn-cs"/>
            </a:endParaRPr>
          </a:p>
        </p:txBody>
      </p:sp>
      <p:pic>
        <p:nvPicPr>
          <p:cNvPr id="14" name="Picture 13" descr="NET-ASP_rgb_r.png"/>
          <p:cNvPicPr>
            <a:picLocks noChangeAspect="1"/>
          </p:cNvPicPr>
          <p:nvPr/>
        </p:nvPicPr>
        <p:blipFill>
          <a:blip r:embed="rId6"/>
          <a:stretch>
            <a:fillRect/>
          </a:stretch>
        </p:blipFill>
        <p:spPr>
          <a:xfrm>
            <a:off x="228600" y="990600"/>
            <a:ext cx="3130578" cy="6096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Web Platform Installer</a:t>
            </a:r>
            <a:endParaRPr lang="en-US" dirty="0"/>
          </a:p>
        </p:txBody>
      </p:sp>
      <p:sp>
        <p:nvSpPr>
          <p:cNvPr id="5" name="Text Placeholder 2"/>
          <p:cNvSpPr txBox="1">
            <a:spLocks/>
          </p:cNvSpPr>
          <p:nvPr/>
        </p:nvSpPr>
        <p:spPr>
          <a:xfrm>
            <a:off x="313463" y="1924153"/>
            <a:ext cx="4258538" cy="3117414"/>
          </a:xfrm>
          <a:prstGeom prst="rect">
            <a:avLst/>
          </a:prstGeom>
        </p:spPr>
        <p:txBody>
          <a:bodyPr/>
          <a:lstStyle/>
          <a:p>
            <a:pPr marL="457200" marR="0" lvl="0" indent="-457200" algn="l" defTabSz="914363" rtl="0" eaLnBrk="1" fontAlgn="auto" latinLnBrk="0" hangingPunct="1">
              <a:lnSpc>
                <a:spcPct val="90000"/>
              </a:lnSpc>
              <a:spcBef>
                <a:spcPct val="20000"/>
              </a:spcBef>
              <a:spcAft>
                <a:spcPts val="0"/>
              </a:spcAft>
              <a:buClr>
                <a:srgbClr val="777777"/>
              </a:buClr>
              <a:buSzPct val="130000"/>
              <a:buFontTx/>
              <a:buBlip>
                <a:blip r:embed="rId3"/>
              </a:buBlip>
              <a:tabLst/>
              <a:defRPr/>
            </a:pPr>
            <a:r>
              <a:rPr kumimoji="0" lang="en-US" sz="2400" b="0" i="0" u="none" strike="noStrike" kern="1200" cap="none" spc="0" normalizeH="0" baseline="0" noProof="0" dirty="0" smtClean="0">
                <a:ln>
                  <a:noFill/>
                </a:ln>
                <a:solidFill>
                  <a:schemeClr val="bg1">
                    <a:lumMod val="75000"/>
                  </a:schemeClr>
                </a:solidFill>
                <a:effectLst/>
                <a:uLnTx/>
                <a:uFillTx/>
                <a:latin typeface="+mn-lt"/>
                <a:ea typeface="+mn-ea"/>
                <a:cs typeface="+mn-cs"/>
              </a:rPr>
              <a:t>Free download manager for Web Platform</a:t>
            </a:r>
          </a:p>
          <a:p>
            <a:pPr marL="457200" marR="0" lvl="0" indent="-457200" algn="l" defTabSz="914363" rtl="0" eaLnBrk="1" fontAlgn="auto" latinLnBrk="0" hangingPunct="1">
              <a:lnSpc>
                <a:spcPct val="90000"/>
              </a:lnSpc>
              <a:spcBef>
                <a:spcPct val="20000"/>
              </a:spcBef>
              <a:spcAft>
                <a:spcPts val="0"/>
              </a:spcAft>
              <a:buClr>
                <a:srgbClr val="777777"/>
              </a:buClr>
              <a:buSzPct val="130000"/>
              <a:buFontTx/>
              <a:buBlip>
                <a:blip r:embed="rId3"/>
              </a:buBlip>
              <a:tabLst/>
              <a:defRPr/>
            </a:pPr>
            <a:r>
              <a:rPr kumimoji="0" lang="en-US" sz="2400" b="0" i="0" u="none" strike="noStrike" kern="1200" cap="none" spc="0" normalizeH="0" baseline="0" noProof="0" dirty="0" smtClean="0">
                <a:ln>
                  <a:noFill/>
                </a:ln>
                <a:solidFill>
                  <a:schemeClr val="bg1">
                    <a:lumMod val="75000"/>
                  </a:schemeClr>
                </a:solidFill>
                <a:effectLst/>
                <a:uLnTx/>
                <a:uFillTx/>
                <a:latin typeface="+mn-lt"/>
                <a:ea typeface="+mn-ea"/>
                <a:cs typeface="+mn-cs"/>
              </a:rPr>
              <a:t>Quick and easy download</a:t>
            </a:r>
          </a:p>
          <a:p>
            <a:pPr marL="457200" marR="0" lvl="0" indent="-457200" algn="l" defTabSz="914363" rtl="0" eaLnBrk="1" fontAlgn="auto" latinLnBrk="0" hangingPunct="1">
              <a:lnSpc>
                <a:spcPct val="90000"/>
              </a:lnSpc>
              <a:spcBef>
                <a:spcPct val="20000"/>
              </a:spcBef>
              <a:spcAft>
                <a:spcPts val="0"/>
              </a:spcAft>
              <a:buClr>
                <a:srgbClr val="777777"/>
              </a:buClr>
              <a:buSzPct val="130000"/>
              <a:buFontTx/>
              <a:buBlip>
                <a:blip r:embed="rId3"/>
              </a:buBlip>
              <a:tabLst/>
              <a:defRPr/>
            </a:pPr>
            <a:r>
              <a:rPr kumimoji="0" lang="en-US" sz="2400" b="0" i="0" u="none" strike="noStrike" kern="1200" cap="none" spc="0" normalizeH="0" baseline="0" noProof="0" dirty="0" smtClean="0">
                <a:ln>
                  <a:noFill/>
                </a:ln>
                <a:solidFill>
                  <a:schemeClr val="bg1">
                    <a:lumMod val="75000"/>
                  </a:schemeClr>
                </a:solidFill>
                <a:effectLst/>
                <a:uLnTx/>
                <a:uFillTx/>
                <a:latin typeface="+mn-lt"/>
                <a:ea typeface="+mn-ea"/>
                <a:cs typeface="+mn-cs"/>
              </a:rPr>
              <a:t>Thousands downloading and adopting weekly</a:t>
            </a:r>
          </a:p>
        </p:txBody>
      </p:sp>
      <p:grpSp>
        <p:nvGrpSpPr>
          <p:cNvPr id="6" name="Group 5"/>
          <p:cNvGrpSpPr/>
          <p:nvPr/>
        </p:nvGrpSpPr>
        <p:grpSpPr>
          <a:xfrm>
            <a:off x="4889500" y="2030413"/>
            <a:ext cx="3876410" cy="3850752"/>
            <a:chOff x="5062278" y="2030413"/>
            <a:chExt cx="3703632" cy="3679118"/>
          </a:xfrm>
        </p:grpSpPr>
        <p:pic>
          <p:nvPicPr>
            <p:cNvPr id="7" name="Picture 3"/>
            <p:cNvPicPr>
              <a:picLocks noChangeAspect="1" noChangeArrowheads="1"/>
            </p:cNvPicPr>
            <p:nvPr/>
          </p:nvPicPr>
          <p:blipFill>
            <a:blip r:embed="rId4" cstate="print"/>
            <a:srcRect l="50595" t="11496" r="7143" b="6250"/>
            <a:stretch>
              <a:fillRect/>
            </a:stretch>
          </p:blipFill>
          <p:spPr bwMode="auto">
            <a:xfrm>
              <a:off x="5062278" y="2030413"/>
              <a:ext cx="3703632" cy="3203729"/>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149840" y="5268443"/>
              <a:ext cx="3528508" cy="441088"/>
            </a:xfrm>
            <a:prstGeom prst="rect">
              <a:avLst/>
            </a:prstGeom>
            <a:noFill/>
          </p:spPr>
          <p:txBody>
            <a:bodyPr wrap="square" rtlCol="0">
              <a:spAutoFit/>
            </a:bodyPr>
            <a:lstStyle/>
            <a:p>
              <a:pPr algn="ctr"/>
              <a:r>
                <a:rPr lang="en-US" sz="2400" i="1" dirty="0" smtClean="0">
                  <a:solidFill>
                    <a:schemeClr val="bg1"/>
                  </a:solidFill>
                  <a:latin typeface="+mn-lt"/>
                </a:rPr>
                <a:t>Microsoft.com/web</a:t>
              </a:r>
              <a:endParaRPr lang="en-US" sz="2400" i="1" dirty="0">
                <a:solidFill>
                  <a:schemeClr val="bg1"/>
                </a:solidFill>
                <a:latin typeface="+mn-lt"/>
              </a:endParaRPr>
            </a:p>
          </p:txBody>
        </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994392"/>
          </a:xfrm>
        </p:spPr>
        <p:txBody>
          <a:bodyPr/>
          <a:lstStyle/>
          <a:p>
            <a:r>
              <a:rPr b="1"/>
              <a:t>Differentiate with Value-Add Capabilities</a:t>
            </a:r>
            <a:br>
              <a:rPr b="1"/>
            </a:br>
            <a:endParaRPr lang="en-US" dirty="0"/>
          </a:p>
        </p:txBody>
      </p:sp>
      <p:sp>
        <p:nvSpPr>
          <p:cNvPr id="4" name="Rounded Rectangle 3"/>
          <p:cNvSpPr/>
          <p:nvPr/>
        </p:nvSpPr>
        <p:spPr bwMode="auto">
          <a:xfrm>
            <a:off x="381000" y="1828800"/>
            <a:ext cx="3962400" cy="1143000"/>
          </a:xfrm>
          <a:prstGeom prst="roundRect">
            <a:avLst>
              <a:gd name="adj" fmla="val 14564"/>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609600" y="2036618"/>
            <a:ext cx="2819400" cy="757130"/>
          </a:xfrm>
          <a:prstGeom prst="rect">
            <a:avLst/>
          </a:prstGeom>
          <a:noFill/>
        </p:spPr>
        <p:txBody>
          <a:bodyPr wrap="square" rtlCol="0">
            <a:spAutoFit/>
          </a:bodyPr>
          <a:lstStyle/>
          <a:p>
            <a:pPr indent="-396875">
              <a:lnSpc>
                <a:spcPct val="90000"/>
              </a:lnSpc>
              <a:spcBef>
                <a:spcPct val="20000"/>
              </a:spcBef>
              <a:buClr>
                <a:srgbClr val="777777"/>
              </a:buClr>
            </a:pPr>
            <a:r>
              <a:rPr lang="en-GB" sz="2400" dirty="0" smtClean="0">
                <a:solidFill>
                  <a:schemeClr val="bg1"/>
                </a:solidFill>
                <a:effectLst>
                  <a:outerShdw blurRad="38100" dist="38100" dir="2700000" algn="tl">
                    <a:srgbClr val="000000">
                      <a:alpha val="43137"/>
                    </a:srgbClr>
                  </a:outerShdw>
                </a:effectLst>
              </a:rPr>
              <a:t>Database server management</a:t>
            </a:r>
          </a:p>
        </p:txBody>
      </p:sp>
      <p:sp>
        <p:nvSpPr>
          <p:cNvPr id="15" name="Rounded Rectangle 14"/>
          <p:cNvSpPr/>
          <p:nvPr/>
        </p:nvSpPr>
        <p:spPr bwMode="auto">
          <a:xfrm>
            <a:off x="381000" y="5105400"/>
            <a:ext cx="3962400" cy="1143000"/>
          </a:xfrm>
          <a:prstGeom prst="roundRect">
            <a:avLst>
              <a:gd name="adj" fmla="val 14564"/>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6" name="TextBox 15"/>
          <p:cNvSpPr txBox="1"/>
          <p:nvPr/>
        </p:nvSpPr>
        <p:spPr>
          <a:xfrm>
            <a:off x="609600" y="5105400"/>
            <a:ext cx="2362200" cy="1089529"/>
          </a:xfrm>
          <a:prstGeom prst="rect">
            <a:avLst/>
          </a:prstGeom>
          <a:noFill/>
        </p:spPr>
        <p:txBody>
          <a:bodyPr wrap="square" rtlCol="0">
            <a:spAutoFit/>
          </a:bodyPr>
          <a:lstStyle/>
          <a:p>
            <a:pPr indent="-396875">
              <a:lnSpc>
                <a:spcPct val="90000"/>
              </a:lnSpc>
              <a:spcBef>
                <a:spcPct val="20000"/>
              </a:spcBef>
              <a:buClr>
                <a:srgbClr val="777777"/>
              </a:buClr>
            </a:pPr>
            <a:r>
              <a:rPr lang="en-GB" sz="2400" dirty="0" smtClean="0">
                <a:solidFill>
                  <a:schemeClr val="bg1"/>
                </a:solidFill>
                <a:effectLst>
                  <a:outerShdw blurRad="38100" dist="38100" dir="2700000" algn="tl">
                    <a:srgbClr val="000000">
                      <a:alpha val="43137"/>
                    </a:srgbClr>
                  </a:outerShdw>
                </a:effectLst>
              </a:rPr>
              <a:t>High availability and data recovery</a:t>
            </a:r>
          </a:p>
        </p:txBody>
      </p:sp>
      <p:sp>
        <p:nvSpPr>
          <p:cNvPr id="18" name="Rounded Rectangle 17"/>
          <p:cNvSpPr/>
          <p:nvPr/>
        </p:nvSpPr>
        <p:spPr bwMode="auto">
          <a:xfrm>
            <a:off x="381000" y="3467100"/>
            <a:ext cx="3962400" cy="1143000"/>
          </a:xfrm>
          <a:prstGeom prst="roundRect">
            <a:avLst>
              <a:gd name="adj" fmla="val 14564"/>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9" name="TextBox 18"/>
          <p:cNvSpPr txBox="1"/>
          <p:nvPr/>
        </p:nvSpPr>
        <p:spPr>
          <a:xfrm>
            <a:off x="609600" y="3674918"/>
            <a:ext cx="2819400" cy="424732"/>
          </a:xfrm>
          <a:prstGeom prst="rect">
            <a:avLst/>
          </a:prstGeom>
          <a:noFill/>
        </p:spPr>
        <p:txBody>
          <a:bodyPr wrap="square" rtlCol="0">
            <a:spAutoFit/>
          </a:bodyPr>
          <a:lstStyle/>
          <a:p>
            <a:pPr indent="-396875">
              <a:lnSpc>
                <a:spcPct val="90000"/>
              </a:lnSpc>
              <a:spcBef>
                <a:spcPct val="20000"/>
              </a:spcBef>
              <a:buClr>
                <a:srgbClr val="777777"/>
              </a:buClr>
            </a:pPr>
            <a:r>
              <a:rPr lang="en-GB" sz="2400" dirty="0" smtClean="0">
                <a:solidFill>
                  <a:schemeClr val="bg1"/>
                </a:solidFill>
                <a:effectLst>
                  <a:outerShdw blurRad="38100" dist="38100" dir="2700000" algn="tl">
                    <a:srgbClr val="000000">
                      <a:alpha val="43137"/>
                    </a:srgbClr>
                  </a:outerShdw>
                </a:effectLst>
              </a:rPr>
              <a:t>Replication</a:t>
            </a:r>
          </a:p>
        </p:txBody>
      </p:sp>
      <p:sp>
        <p:nvSpPr>
          <p:cNvPr id="21" name="Rounded Rectangle 20"/>
          <p:cNvSpPr/>
          <p:nvPr/>
        </p:nvSpPr>
        <p:spPr bwMode="auto">
          <a:xfrm>
            <a:off x="4800600" y="5105400"/>
            <a:ext cx="3962400" cy="1143000"/>
          </a:xfrm>
          <a:prstGeom prst="roundRect">
            <a:avLst>
              <a:gd name="adj" fmla="val 14564"/>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2" name="TextBox 21"/>
          <p:cNvSpPr txBox="1"/>
          <p:nvPr/>
        </p:nvSpPr>
        <p:spPr>
          <a:xfrm>
            <a:off x="5029200" y="5313218"/>
            <a:ext cx="2819400" cy="757130"/>
          </a:xfrm>
          <a:prstGeom prst="rect">
            <a:avLst/>
          </a:prstGeom>
          <a:noFill/>
        </p:spPr>
        <p:txBody>
          <a:bodyPr wrap="square" rtlCol="0">
            <a:spAutoFit/>
          </a:bodyPr>
          <a:lstStyle/>
          <a:p>
            <a:pPr indent="-396875">
              <a:lnSpc>
                <a:spcPct val="90000"/>
              </a:lnSpc>
              <a:spcBef>
                <a:spcPct val="20000"/>
              </a:spcBef>
              <a:buClr>
                <a:srgbClr val="777777"/>
              </a:buClr>
            </a:pPr>
            <a:r>
              <a:rPr lang="en-GB" sz="2400" dirty="0" smtClean="0">
                <a:solidFill>
                  <a:schemeClr val="bg1"/>
                </a:solidFill>
                <a:effectLst>
                  <a:outerShdw blurRad="38100" dist="38100" dir="2700000" algn="tl">
                    <a:srgbClr val="000000">
                      <a:alpha val="43137"/>
                    </a:srgbClr>
                  </a:outerShdw>
                </a:effectLst>
              </a:rPr>
              <a:t>Business Intelligence</a:t>
            </a:r>
          </a:p>
        </p:txBody>
      </p:sp>
      <p:sp>
        <p:nvSpPr>
          <p:cNvPr id="24" name="Rounded Rectangle 23"/>
          <p:cNvSpPr/>
          <p:nvPr/>
        </p:nvSpPr>
        <p:spPr bwMode="auto">
          <a:xfrm>
            <a:off x="4800600" y="3467100"/>
            <a:ext cx="3962400" cy="1143000"/>
          </a:xfrm>
          <a:prstGeom prst="roundRect">
            <a:avLst>
              <a:gd name="adj" fmla="val 14564"/>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5" name="TextBox 24"/>
          <p:cNvSpPr txBox="1"/>
          <p:nvPr/>
        </p:nvSpPr>
        <p:spPr>
          <a:xfrm>
            <a:off x="5029200" y="3674918"/>
            <a:ext cx="2819400" cy="424732"/>
          </a:xfrm>
          <a:prstGeom prst="rect">
            <a:avLst/>
          </a:prstGeom>
          <a:noFill/>
        </p:spPr>
        <p:txBody>
          <a:bodyPr wrap="square" rtlCol="0">
            <a:spAutoFit/>
          </a:bodyPr>
          <a:lstStyle/>
          <a:p>
            <a:pPr indent="-396875">
              <a:lnSpc>
                <a:spcPct val="90000"/>
              </a:lnSpc>
              <a:spcBef>
                <a:spcPct val="20000"/>
              </a:spcBef>
              <a:buClr>
                <a:srgbClr val="777777"/>
              </a:buClr>
            </a:pPr>
            <a:r>
              <a:rPr lang="en-GB" sz="2400" dirty="0" smtClean="0">
                <a:solidFill>
                  <a:schemeClr val="bg1"/>
                </a:solidFill>
                <a:effectLst>
                  <a:outerShdw blurRad="38100" dist="38100" dir="2700000" algn="tl">
                    <a:srgbClr val="000000">
                      <a:alpha val="43137"/>
                    </a:srgbClr>
                  </a:outerShdw>
                </a:effectLst>
              </a:rPr>
              <a:t>Geographic data</a:t>
            </a:r>
          </a:p>
        </p:txBody>
      </p:sp>
      <p:sp>
        <p:nvSpPr>
          <p:cNvPr id="27" name="Rounded Rectangle 26"/>
          <p:cNvSpPr/>
          <p:nvPr/>
        </p:nvSpPr>
        <p:spPr bwMode="auto">
          <a:xfrm>
            <a:off x="4800600" y="1828800"/>
            <a:ext cx="3962400" cy="1143000"/>
          </a:xfrm>
          <a:prstGeom prst="roundRect">
            <a:avLst>
              <a:gd name="adj" fmla="val 14564"/>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8" name="TextBox 27"/>
          <p:cNvSpPr txBox="1"/>
          <p:nvPr/>
        </p:nvSpPr>
        <p:spPr>
          <a:xfrm>
            <a:off x="5029200" y="2036618"/>
            <a:ext cx="2819400" cy="757130"/>
          </a:xfrm>
          <a:prstGeom prst="rect">
            <a:avLst/>
          </a:prstGeom>
          <a:noFill/>
        </p:spPr>
        <p:txBody>
          <a:bodyPr wrap="square" rtlCol="0">
            <a:spAutoFit/>
          </a:bodyPr>
          <a:lstStyle/>
          <a:p>
            <a:pPr indent="-396875">
              <a:lnSpc>
                <a:spcPct val="90000"/>
              </a:lnSpc>
              <a:spcBef>
                <a:spcPct val="20000"/>
              </a:spcBef>
              <a:buClr>
                <a:srgbClr val="777777"/>
              </a:buClr>
            </a:pPr>
            <a:r>
              <a:rPr lang="en-GB" sz="2400" dirty="0" smtClean="0">
                <a:solidFill>
                  <a:schemeClr val="bg1"/>
                </a:solidFill>
                <a:effectLst>
                  <a:outerShdw blurRad="38100" dist="38100" dir="2700000" algn="tl">
                    <a:srgbClr val="000000">
                      <a:alpha val="43137"/>
                    </a:srgbClr>
                  </a:outerShdw>
                </a:effectLst>
              </a:rPr>
              <a:t>Enterprise level security</a:t>
            </a:r>
          </a:p>
        </p:txBody>
      </p:sp>
      <p:grpSp>
        <p:nvGrpSpPr>
          <p:cNvPr id="44" name="Group 43"/>
          <p:cNvGrpSpPr/>
          <p:nvPr/>
        </p:nvGrpSpPr>
        <p:grpSpPr>
          <a:xfrm>
            <a:off x="3203448" y="1735530"/>
            <a:ext cx="993506" cy="1190720"/>
            <a:chOff x="3203448" y="1735530"/>
            <a:chExt cx="993506" cy="1190720"/>
          </a:xfrm>
        </p:grpSpPr>
        <p:pic>
          <p:nvPicPr>
            <p:cNvPr id="17" name="Picture 16" descr="Server.png"/>
            <p:cNvPicPr>
              <a:picLocks noChangeAspect="1"/>
            </p:cNvPicPr>
            <p:nvPr/>
          </p:nvPicPr>
          <p:blipFill>
            <a:blip r:embed="rId3" cstate="print"/>
            <a:stretch>
              <a:fillRect/>
            </a:stretch>
          </p:blipFill>
          <p:spPr>
            <a:xfrm>
              <a:off x="3203448" y="1735530"/>
              <a:ext cx="807222" cy="1190720"/>
            </a:xfrm>
            <a:prstGeom prst="rect">
              <a:avLst/>
            </a:prstGeom>
          </p:spPr>
        </p:pic>
        <p:pic>
          <p:nvPicPr>
            <p:cNvPr id="20" name="Picture 19" descr="Database blue.png"/>
            <p:cNvPicPr>
              <a:picLocks noChangeAspect="1"/>
            </p:cNvPicPr>
            <p:nvPr/>
          </p:nvPicPr>
          <p:blipFill>
            <a:blip r:embed="rId4" cstate="print"/>
            <a:stretch>
              <a:fillRect/>
            </a:stretch>
          </p:blipFill>
          <p:spPr>
            <a:xfrm>
              <a:off x="3700200" y="2243937"/>
              <a:ext cx="496754" cy="598515"/>
            </a:xfrm>
            <a:prstGeom prst="rect">
              <a:avLst/>
            </a:prstGeom>
          </p:spPr>
        </p:pic>
      </p:grpSp>
      <p:pic>
        <p:nvPicPr>
          <p:cNvPr id="23" name="Picture 22" descr="Tools sm.png"/>
          <p:cNvPicPr>
            <a:picLocks noChangeAspect="1"/>
          </p:cNvPicPr>
          <p:nvPr/>
        </p:nvPicPr>
        <p:blipFill>
          <a:blip r:embed="rId5" cstate="print"/>
          <a:stretch>
            <a:fillRect/>
          </a:stretch>
        </p:blipFill>
        <p:spPr>
          <a:xfrm>
            <a:off x="3505200" y="2362200"/>
            <a:ext cx="499236" cy="745127"/>
          </a:xfrm>
          <a:prstGeom prst="rect">
            <a:avLst/>
          </a:prstGeom>
        </p:spPr>
      </p:pic>
      <p:grpSp>
        <p:nvGrpSpPr>
          <p:cNvPr id="33" name="Group 32"/>
          <p:cNvGrpSpPr/>
          <p:nvPr/>
        </p:nvGrpSpPr>
        <p:grpSpPr>
          <a:xfrm>
            <a:off x="7620000" y="1735530"/>
            <a:ext cx="993506" cy="1190720"/>
            <a:chOff x="7620000" y="1752600"/>
            <a:chExt cx="993506" cy="1190720"/>
          </a:xfrm>
        </p:grpSpPr>
        <p:pic>
          <p:nvPicPr>
            <p:cNvPr id="30" name="Picture 29" descr="Server.png"/>
            <p:cNvPicPr>
              <a:picLocks noChangeAspect="1"/>
            </p:cNvPicPr>
            <p:nvPr/>
          </p:nvPicPr>
          <p:blipFill>
            <a:blip r:embed="rId3" cstate="print"/>
            <a:stretch>
              <a:fillRect/>
            </a:stretch>
          </p:blipFill>
          <p:spPr>
            <a:xfrm>
              <a:off x="7620000" y="1752600"/>
              <a:ext cx="807222" cy="1190720"/>
            </a:xfrm>
            <a:prstGeom prst="rect">
              <a:avLst/>
            </a:prstGeom>
          </p:spPr>
        </p:pic>
        <p:pic>
          <p:nvPicPr>
            <p:cNvPr id="31" name="Picture 30" descr="Database blue.png"/>
            <p:cNvPicPr>
              <a:picLocks noChangeAspect="1"/>
            </p:cNvPicPr>
            <p:nvPr/>
          </p:nvPicPr>
          <p:blipFill>
            <a:blip r:embed="rId4" cstate="print"/>
            <a:stretch>
              <a:fillRect/>
            </a:stretch>
          </p:blipFill>
          <p:spPr>
            <a:xfrm>
              <a:off x="8116752" y="2261007"/>
              <a:ext cx="496754" cy="598515"/>
            </a:xfrm>
            <a:prstGeom prst="rect">
              <a:avLst/>
            </a:prstGeom>
          </p:spPr>
        </p:pic>
      </p:grpSp>
      <p:grpSp>
        <p:nvGrpSpPr>
          <p:cNvPr id="34" name="Group 33"/>
          <p:cNvGrpSpPr/>
          <p:nvPr/>
        </p:nvGrpSpPr>
        <p:grpSpPr>
          <a:xfrm>
            <a:off x="2946558" y="3581400"/>
            <a:ext cx="739190" cy="885920"/>
            <a:chOff x="7620000" y="1752600"/>
            <a:chExt cx="993506" cy="1190720"/>
          </a:xfrm>
        </p:grpSpPr>
        <p:pic>
          <p:nvPicPr>
            <p:cNvPr id="35" name="Picture 34" descr="Server.png"/>
            <p:cNvPicPr>
              <a:picLocks noChangeAspect="1"/>
            </p:cNvPicPr>
            <p:nvPr/>
          </p:nvPicPr>
          <p:blipFill>
            <a:blip r:embed="rId6" cstate="print"/>
            <a:stretch>
              <a:fillRect/>
            </a:stretch>
          </p:blipFill>
          <p:spPr>
            <a:xfrm>
              <a:off x="7620000" y="1752600"/>
              <a:ext cx="807222" cy="1190720"/>
            </a:xfrm>
            <a:prstGeom prst="rect">
              <a:avLst/>
            </a:prstGeom>
          </p:spPr>
        </p:pic>
        <p:pic>
          <p:nvPicPr>
            <p:cNvPr id="36" name="Picture 35" descr="Database blue.png"/>
            <p:cNvPicPr>
              <a:picLocks noChangeAspect="1"/>
            </p:cNvPicPr>
            <p:nvPr/>
          </p:nvPicPr>
          <p:blipFill>
            <a:blip r:embed="rId7" cstate="print"/>
            <a:stretch>
              <a:fillRect/>
            </a:stretch>
          </p:blipFill>
          <p:spPr>
            <a:xfrm>
              <a:off x="8116752" y="2261007"/>
              <a:ext cx="496754" cy="598515"/>
            </a:xfrm>
            <a:prstGeom prst="rect">
              <a:avLst/>
            </a:prstGeom>
          </p:spPr>
        </p:pic>
      </p:grpSp>
      <p:grpSp>
        <p:nvGrpSpPr>
          <p:cNvPr id="37" name="Group 36"/>
          <p:cNvGrpSpPr/>
          <p:nvPr/>
        </p:nvGrpSpPr>
        <p:grpSpPr>
          <a:xfrm>
            <a:off x="3708558" y="3581400"/>
            <a:ext cx="739190" cy="885920"/>
            <a:chOff x="7620000" y="1752600"/>
            <a:chExt cx="993506" cy="1190720"/>
          </a:xfrm>
        </p:grpSpPr>
        <p:pic>
          <p:nvPicPr>
            <p:cNvPr id="38" name="Picture 37" descr="Server.png"/>
            <p:cNvPicPr>
              <a:picLocks noChangeAspect="1"/>
            </p:cNvPicPr>
            <p:nvPr/>
          </p:nvPicPr>
          <p:blipFill>
            <a:blip r:embed="rId6" cstate="print"/>
            <a:stretch>
              <a:fillRect/>
            </a:stretch>
          </p:blipFill>
          <p:spPr>
            <a:xfrm>
              <a:off x="7620000" y="1752600"/>
              <a:ext cx="807222" cy="1190720"/>
            </a:xfrm>
            <a:prstGeom prst="rect">
              <a:avLst/>
            </a:prstGeom>
          </p:spPr>
        </p:pic>
        <p:pic>
          <p:nvPicPr>
            <p:cNvPr id="39" name="Picture 38" descr="Database blue.png"/>
            <p:cNvPicPr>
              <a:picLocks noChangeAspect="1"/>
            </p:cNvPicPr>
            <p:nvPr/>
          </p:nvPicPr>
          <p:blipFill>
            <a:blip r:embed="rId7" cstate="print"/>
            <a:stretch>
              <a:fillRect/>
            </a:stretch>
          </p:blipFill>
          <p:spPr>
            <a:xfrm>
              <a:off x="8116752" y="2261007"/>
              <a:ext cx="496754" cy="598515"/>
            </a:xfrm>
            <a:prstGeom prst="rect">
              <a:avLst/>
            </a:prstGeom>
          </p:spPr>
        </p:pic>
      </p:grpSp>
      <p:cxnSp>
        <p:nvCxnSpPr>
          <p:cNvPr id="41" name="Straight Connector 40"/>
          <p:cNvCxnSpPr>
            <a:stCxn id="36" idx="3"/>
            <a:endCxn id="39" idx="1"/>
          </p:cNvCxnSpPr>
          <p:nvPr/>
        </p:nvCxnSpPr>
        <p:spPr>
          <a:xfrm>
            <a:off x="3685748" y="4182319"/>
            <a:ext cx="392404" cy="1588"/>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42" name="Picture 41" descr="XP icon generic internet.png"/>
          <p:cNvPicPr>
            <a:picLocks noChangeAspect="1"/>
          </p:cNvPicPr>
          <p:nvPr/>
        </p:nvPicPr>
        <p:blipFill>
          <a:blip r:embed="rId8" cstate="print"/>
          <a:stretch>
            <a:fillRect/>
          </a:stretch>
        </p:blipFill>
        <p:spPr>
          <a:xfrm>
            <a:off x="7772400" y="3581400"/>
            <a:ext cx="914402" cy="914402"/>
          </a:xfrm>
          <a:prstGeom prst="rect">
            <a:avLst/>
          </a:prstGeom>
        </p:spPr>
      </p:pic>
      <p:pic>
        <p:nvPicPr>
          <p:cNvPr id="43" name="Picture 42" descr="secure lock.png"/>
          <p:cNvPicPr>
            <a:picLocks noChangeAspect="1"/>
          </p:cNvPicPr>
          <p:nvPr/>
        </p:nvPicPr>
        <p:blipFill>
          <a:blip r:embed="rId9" cstate="print"/>
          <a:stretch>
            <a:fillRect/>
          </a:stretch>
        </p:blipFill>
        <p:spPr>
          <a:xfrm>
            <a:off x="7884380" y="2325708"/>
            <a:ext cx="421420" cy="682584"/>
          </a:xfrm>
          <a:prstGeom prst="rect">
            <a:avLst/>
          </a:prstGeom>
        </p:spPr>
      </p:pic>
      <p:pic>
        <p:nvPicPr>
          <p:cNvPr id="46" name="Picture 45" descr="Server.png"/>
          <p:cNvPicPr>
            <a:picLocks noChangeAspect="1"/>
          </p:cNvPicPr>
          <p:nvPr/>
        </p:nvPicPr>
        <p:blipFill>
          <a:blip r:embed="rId3" cstate="print"/>
          <a:stretch>
            <a:fillRect/>
          </a:stretch>
        </p:blipFill>
        <p:spPr>
          <a:xfrm>
            <a:off x="7467600" y="5029200"/>
            <a:ext cx="807222" cy="1190720"/>
          </a:xfrm>
          <a:prstGeom prst="rect">
            <a:avLst/>
          </a:prstGeom>
        </p:spPr>
      </p:pic>
      <p:pic>
        <p:nvPicPr>
          <p:cNvPr id="48" name="Picture 47" descr="services icon cube.png"/>
          <p:cNvPicPr>
            <a:picLocks noChangeAspect="1"/>
          </p:cNvPicPr>
          <p:nvPr/>
        </p:nvPicPr>
        <p:blipFill>
          <a:blip r:embed="rId10" cstate="print">
            <a:duotone>
              <a:prstClr val="black"/>
              <a:schemeClr val="accent1">
                <a:tint val="45000"/>
                <a:satMod val="400000"/>
              </a:schemeClr>
            </a:duotone>
          </a:blip>
          <a:stretch>
            <a:fillRect/>
          </a:stretch>
        </p:blipFill>
        <p:spPr>
          <a:xfrm>
            <a:off x="7971490" y="5638800"/>
            <a:ext cx="530906" cy="609600"/>
          </a:xfrm>
          <a:prstGeom prst="rect">
            <a:avLst/>
          </a:prstGeom>
        </p:spPr>
      </p:pic>
      <p:pic>
        <p:nvPicPr>
          <p:cNvPr id="49" name="Picture 48" descr="Search the Web magnifying glass icon.png"/>
          <p:cNvPicPr>
            <a:picLocks noChangeAspect="1"/>
          </p:cNvPicPr>
          <p:nvPr/>
        </p:nvPicPr>
        <p:blipFill>
          <a:blip r:embed="rId11" cstate="print"/>
          <a:stretch>
            <a:fillRect/>
          </a:stretch>
        </p:blipFill>
        <p:spPr>
          <a:xfrm>
            <a:off x="7696200" y="5562600"/>
            <a:ext cx="613858" cy="569078"/>
          </a:xfrm>
          <a:prstGeom prst="rect">
            <a:avLst/>
          </a:prstGeom>
        </p:spPr>
      </p:pic>
      <p:pic>
        <p:nvPicPr>
          <p:cNvPr id="50" name="Picture 49" descr="user business man.png"/>
          <p:cNvPicPr>
            <a:picLocks noChangeAspect="1"/>
          </p:cNvPicPr>
          <p:nvPr/>
        </p:nvPicPr>
        <p:blipFill>
          <a:blip r:embed="rId12" cstate="print"/>
          <a:stretch>
            <a:fillRect/>
          </a:stretch>
        </p:blipFill>
        <p:spPr>
          <a:xfrm>
            <a:off x="7391400" y="5562600"/>
            <a:ext cx="496834" cy="660044"/>
          </a:xfrm>
          <a:prstGeom prst="rect">
            <a:avLst/>
          </a:prstGeom>
        </p:spPr>
      </p:pic>
      <p:grpSp>
        <p:nvGrpSpPr>
          <p:cNvPr id="58" name="Group 57"/>
          <p:cNvGrpSpPr/>
          <p:nvPr/>
        </p:nvGrpSpPr>
        <p:grpSpPr>
          <a:xfrm>
            <a:off x="2819400" y="5173133"/>
            <a:ext cx="1600200" cy="1007534"/>
            <a:chOff x="1905000" y="3657600"/>
            <a:chExt cx="2057400" cy="1295400"/>
          </a:xfrm>
        </p:grpSpPr>
        <p:sp>
          <p:nvSpPr>
            <p:cNvPr id="57" name="Oval 56"/>
            <p:cNvSpPr/>
            <p:nvPr/>
          </p:nvSpPr>
          <p:spPr bwMode="auto">
            <a:xfrm>
              <a:off x="1905000" y="3657600"/>
              <a:ext cx="2057400" cy="1295400"/>
            </a:xfrm>
            <a:prstGeom prst="ellipse">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grpSp>
          <p:nvGrpSpPr>
            <p:cNvPr id="51" name="Group 50"/>
            <p:cNvGrpSpPr/>
            <p:nvPr/>
          </p:nvGrpSpPr>
          <p:grpSpPr>
            <a:xfrm>
              <a:off x="2209800" y="3810000"/>
              <a:ext cx="739190" cy="885920"/>
              <a:chOff x="7620000" y="1752600"/>
              <a:chExt cx="993506" cy="1190720"/>
            </a:xfrm>
          </p:grpSpPr>
          <p:pic>
            <p:nvPicPr>
              <p:cNvPr id="52" name="Picture 51" descr="Server.png"/>
              <p:cNvPicPr>
                <a:picLocks noChangeAspect="1"/>
              </p:cNvPicPr>
              <p:nvPr/>
            </p:nvPicPr>
            <p:blipFill>
              <a:blip r:embed="rId13" cstate="print"/>
              <a:stretch>
                <a:fillRect/>
              </a:stretch>
            </p:blipFill>
            <p:spPr>
              <a:xfrm>
                <a:off x="7620000" y="1752600"/>
                <a:ext cx="807222" cy="1190720"/>
              </a:xfrm>
              <a:prstGeom prst="rect">
                <a:avLst/>
              </a:prstGeom>
            </p:spPr>
          </p:pic>
          <p:pic>
            <p:nvPicPr>
              <p:cNvPr id="53" name="Picture 52" descr="Database blue.png"/>
              <p:cNvPicPr>
                <a:picLocks noChangeAspect="1"/>
              </p:cNvPicPr>
              <p:nvPr/>
            </p:nvPicPr>
            <p:blipFill>
              <a:blip r:embed="rId14" cstate="print"/>
              <a:stretch>
                <a:fillRect/>
              </a:stretch>
            </p:blipFill>
            <p:spPr>
              <a:xfrm>
                <a:off x="8116752" y="2261007"/>
                <a:ext cx="496754" cy="598515"/>
              </a:xfrm>
              <a:prstGeom prst="rect">
                <a:avLst/>
              </a:prstGeom>
            </p:spPr>
          </p:pic>
        </p:grpSp>
        <p:grpSp>
          <p:nvGrpSpPr>
            <p:cNvPr id="54" name="Group 53"/>
            <p:cNvGrpSpPr/>
            <p:nvPr/>
          </p:nvGrpSpPr>
          <p:grpSpPr>
            <a:xfrm>
              <a:off x="2971800" y="3810000"/>
              <a:ext cx="739190" cy="885920"/>
              <a:chOff x="7620000" y="1752600"/>
              <a:chExt cx="993506" cy="1190720"/>
            </a:xfrm>
          </p:grpSpPr>
          <p:pic>
            <p:nvPicPr>
              <p:cNvPr id="55" name="Picture 54" descr="Server.png"/>
              <p:cNvPicPr>
                <a:picLocks noChangeAspect="1"/>
              </p:cNvPicPr>
              <p:nvPr/>
            </p:nvPicPr>
            <p:blipFill>
              <a:blip r:embed="rId13" cstate="print"/>
              <a:stretch>
                <a:fillRect/>
              </a:stretch>
            </p:blipFill>
            <p:spPr>
              <a:xfrm>
                <a:off x="7620000" y="1752600"/>
                <a:ext cx="807222" cy="1190720"/>
              </a:xfrm>
              <a:prstGeom prst="rect">
                <a:avLst/>
              </a:prstGeom>
            </p:spPr>
          </p:pic>
          <p:pic>
            <p:nvPicPr>
              <p:cNvPr id="56" name="Picture 55" descr="Database blue.png"/>
              <p:cNvPicPr>
                <a:picLocks noChangeAspect="1"/>
              </p:cNvPicPr>
              <p:nvPr/>
            </p:nvPicPr>
            <p:blipFill>
              <a:blip r:embed="rId14" cstate="print"/>
              <a:stretch>
                <a:fillRect/>
              </a:stretch>
            </p:blipFill>
            <p:spPr>
              <a:xfrm>
                <a:off x="8116752" y="2261007"/>
                <a:ext cx="496754" cy="598515"/>
              </a:xfrm>
              <a:prstGeom prst="rect">
                <a:avLst/>
              </a:prstGeom>
            </p:spPr>
          </p:pic>
        </p:grpSp>
      </p:grpSp>
      <p:pic>
        <p:nvPicPr>
          <p:cNvPr id="59" name="Picture 58" descr="TapeStorage_Media.png"/>
          <p:cNvPicPr>
            <a:picLocks noChangeAspect="1"/>
          </p:cNvPicPr>
          <p:nvPr/>
        </p:nvPicPr>
        <p:blipFill>
          <a:blip r:embed="rId15" cstate="print"/>
          <a:stretch>
            <a:fillRect/>
          </a:stretch>
        </p:blipFill>
        <p:spPr>
          <a:xfrm>
            <a:off x="3480205" y="5039462"/>
            <a:ext cx="304802" cy="30866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1000"/>
                                        <p:tgtEl>
                                          <p:spTgt spid="44"/>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childTnLst>
                                </p:cTn>
                              </p:par>
                              <p:par>
                                <p:cTn id="28" presetID="10" presetClass="entr" presetSubtype="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0"/>
                                        <p:tgtEl>
                                          <p:spTgt spid="37"/>
                                        </p:tgtEl>
                                      </p:cBhvr>
                                    </p:animEffect>
                                  </p:childTnLst>
                                </p:cTn>
                              </p:par>
                              <p:par>
                                <p:cTn id="31" presetID="10"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10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1000"/>
                                        <p:tgtEl>
                                          <p:spTgt spid="58"/>
                                        </p:tgtEl>
                                      </p:cBhvr>
                                    </p:animEffect>
                                  </p:childTnLst>
                                </p:cTn>
                              </p:par>
                              <p:par>
                                <p:cTn id="45" presetID="10" presetClass="entr" presetSubtype="0"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10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childTnLst>
                                </p:cTn>
                              </p:par>
                              <p:par>
                                <p:cTn id="56" presetID="10" presetClass="entr" presetSubtype="0"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childTnLst>
                                </p:cTn>
                              </p:par>
                              <p:par>
                                <p:cTn id="59" presetID="10"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childTnLst>
                                </p:cTn>
                              </p:par>
                              <p:par>
                                <p:cTn id="70" presetID="10" presetClass="entr" presetSubtype="0" fill="hold"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1000"/>
                                        <p:tgtEl>
                                          <p:spTgt spid="22"/>
                                        </p:tgtEl>
                                      </p:cBhvr>
                                    </p:animEffect>
                                  </p:childTnLst>
                                </p:cTn>
                              </p:par>
                              <p:par>
                                <p:cTn id="81" presetID="10" presetClass="entr" presetSubtype="0" fill="hold"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1000"/>
                                        <p:tgtEl>
                                          <p:spTgt spid="46"/>
                                        </p:tgtEl>
                                      </p:cBhvr>
                                    </p:animEffect>
                                  </p:childTnLst>
                                </p:cTn>
                              </p:par>
                              <p:par>
                                <p:cTn id="84" presetID="10" presetClass="entr" presetSubtype="0" fill="hold"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fade">
                                      <p:cBhvr>
                                        <p:cTn id="86" dur="1000"/>
                                        <p:tgtEl>
                                          <p:spTgt spid="48"/>
                                        </p:tgtEl>
                                      </p:cBhvr>
                                    </p:animEffect>
                                  </p:childTnLst>
                                </p:cTn>
                              </p:par>
                              <p:par>
                                <p:cTn id="87" presetID="10"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childTnLst>
                                </p:cTn>
                              </p:par>
                              <p:par>
                                <p:cTn id="90" presetID="10" presetClass="entr" presetSubtype="0" fill="hold"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5" grpId="0" animBg="1"/>
      <p:bldP spid="16" grpId="0"/>
      <p:bldP spid="18" grpId="0" animBg="1"/>
      <p:bldP spid="19" grpId="0"/>
      <p:bldP spid="21" grpId="0" animBg="1"/>
      <p:bldP spid="22" grpId="0"/>
      <p:bldP spid="24" grpId="0" animBg="1"/>
      <p:bldP spid="25" grpId="0"/>
      <p:bldP spid="27" grpId="0" animBg="1"/>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Call to Action</a:t>
            </a:r>
            <a:endParaRPr lang="en-GB" dirty="0"/>
          </a:p>
        </p:txBody>
      </p:sp>
      <p:pic>
        <p:nvPicPr>
          <p:cNvPr id="1026" name="Picture 2"/>
          <p:cNvPicPr>
            <a:picLocks noChangeAspect="1" noChangeArrowheads="1"/>
          </p:cNvPicPr>
          <p:nvPr/>
        </p:nvPicPr>
        <p:blipFill>
          <a:blip r:embed="rId3">
            <a:lum contrast="-18000"/>
          </a:blip>
          <a:srcRect/>
          <a:stretch>
            <a:fillRect/>
          </a:stretch>
        </p:blipFill>
        <p:spPr bwMode="auto">
          <a:xfrm>
            <a:off x="4800600" y="1981200"/>
            <a:ext cx="3906372" cy="2743200"/>
          </a:xfrm>
          <a:prstGeom prst="rect">
            <a:avLst/>
          </a:prstGeom>
          <a:noFill/>
          <a:ln w="9525">
            <a:noFill/>
            <a:miter lim="800000"/>
            <a:headEnd/>
            <a:tailEnd/>
          </a:ln>
          <a:effectLst/>
        </p:spPr>
      </p:pic>
      <p:sp>
        <p:nvSpPr>
          <p:cNvPr id="5" name="Rounded Rectangle 4"/>
          <p:cNvSpPr/>
          <p:nvPr/>
        </p:nvSpPr>
        <p:spPr bwMode="auto">
          <a:xfrm>
            <a:off x="304800" y="1371600"/>
            <a:ext cx="4038600" cy="4648200"/>
          </a:xfrm>
          <a:prstGeom prst="roundRect">
            <a:avLst>
              <a:gd name="adj" fmla="val 14564"/>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6" name="Content Placeholder 2"/>
          <p:cNvSpPr txBox="1">
            <a:spLocks/>
          </p:cNvSpPr>
          <p:nvPr/>
        </p:nvSpPr>
        <p:spPr>
          <a:xfrm>
            <a:off x="457200" y="1676400"/>
            <a:ext cx="3657600" cy="4953000"/>
          </a:xfrm>
          <a:prstGeom prst="rect">
            <a:avLst/>
          </a:prstGeom>
        </p:spPr>
        <p:txBody>
          <a:bodyPr/>
          <a:lstStyle/>
          <a:p>
            <a:pPr marL="177800" indent="-177800" defTabSz="914363" fontAlgn="auto">
              <a:spcBef>
                <a:spcPct val="20000"/>
              </a:spcBef>
              <a:spcAft>
                <a:spcPts val="0"/>
              </a:spcAft>
              <a:buClr>
                <a:srgbClr val="777777"/>
              </a:buClr>
              <a:buSzPct val="130000"/>
              <a:defRPr/>
            </a:pPr>
            <a:r>
              <a:rPr lang="en-GB" b="1" dirty="0" smtClean="0">
                <a:solidFill>
                  <a:schemeClr val="bg1">
                    <a:lumMod val="75000"/>
                  </a:schemeClr>
                </a:solidFill>
                <a:latin typeface="+mn-lt"/>
                <a:cs typeface="+mn-cs"/>
              </a:rPr>
              <a:t>Join Microsoft Partner Program</a:t>
            </a:r>
          </a:p>
          <a:p>
            <a:pPr marL="177800" indent="-177800" defTabSz="914363" fontAlgn="auto">
              <a:spcBef>
                <a:spcPct val="20000"/>
              </a:spcBef>
              <a:spcAft>
                <a:spcPts val="0"/>
              </a:spcAft>
              <a:buClr>
                <a:srgbClr val="777777"/>
              </a:buClr>
              <a:buSzPct val="130000"/>
              <a:buBlip>
                <a:blip r:embed="rId4"/>
              </a:buBlip>
              <a:defRPr/>
            </a:pPr>
            <a:r>
              <a:rPr lang="en-GB" dirty="0" smtClean="0">
                <a:solidFill>
                  <a:schemeClr val="bg1">
                    <a:lumMod val="75000"/>
                  </a:schemeClr>
                </a:solidFill>
                <a:latin typeface="+mn-lt"/>
                <a:cs typeface="+mn-cs"/>
              </a:rPr>
              <a:t>Hosting Deployment Accelerator</a:t>
            </a:r>
          </a:p>
          <a:p>
            <a:pPr marL="635000" lvl="1" indent="-177800" defTabSz="914363" fontAlgn="auto">
              <a:spcBef>
                <a:spcPct val="20000"/>
              </a:spcBef>
              <a:spcAft>
                <a:spcPts val="0"/>
              </a:spcAft>
              <a:buClr>
                <a:srgbClr val="777777"/>
              </a:buClr>
              <a:buSzPct val="130000"/>
              <a:buBlip>
                <a:blip r:embed="rId4"/>
              </a:buBlip>
              <a:defRPr/>
            </a:pPr>
            <a:r>
              <a:rPr lang="en-GB" dirty="0" smtClean="0">
                <a:solidFill>
                  <a:schemeClr val="bg1">
                    <a:lumMod val="75000"/>
                  </a:schemeClr>
                </a:solidFill>
                <a:latin typeface="+mn-lt"/>
                <a:cs typeface="+mn-cs"/>
              </a:rPr>
              <a:t>Plan and implement a solution</a:t>
            </a:r>
          </a:p>
          <a:p>
            <a:pPr marL="177800" indent="-177800" defTabSz="914363" fontAlgn="auto">
              <a:spcBef>
                <a:spcPct val="20000"/>
              </a:spcBef>
              <a:spcAft>
                <a:spcPts val="0"/>
              </a:spcAft>
              <a:buClr>
                <a:srgbClr val="777777"/>
              </a:buClr>
              <a:buSzPct val="130000"/>
              <a:buBlip>
                <a:blip r:embed="rId4"/>
              </a:buBlip>
              <a:defRPr/>
            </a:pPr>
            <a:r>
              <a:rPr lang="en-GB" dirty="0" smtClean="0">
                <a:solidFill>
                  <a:schemeClr val="bg1">
                    <a:lumMod val="75000"/>
                  </a:schemeClr>
                </a:solidFill>
                <a:latin typeface="+mn-lt"/>
                <a:cs typeface="+mn-cs"/>
              </a:rPr>
              <a:t>Customizable marketing Web sites</a:t>
            </a:r>
          </a:p>
          <a:p>
            <a:pPr marL="635000" lvl="1" indent="-177800" defTabSz="914363" fontAlgn="auto">
              <a:spcBef>
                <a:spcPct val="20000"/>
              </a:spcBef>
              <a:spcAft>
                <a:spcPts val="0"/>
              </a:spcAft>
              <a:buClr>
                <a:srgbClr val="777777"/>
              </a:buClr>
              <a:buSzPct val="130000"/>
              <a:buBlip>
                <a:blip r:embed="rId4"/>
              </a:buBlip>
              <a:defRPr/>
            </a:pPr>
            <a:r>
              <a:rPr lang="en-GB" dirty="0" smtClean="0">
                <a:solidFill>
                  <a:schemeClr val="bg1">
                    <a:lumMod val="75000"/>
                  </a:schemeClr>
                </a:solidFill>
                <a:latin typeface="+mn-lt"/>
                <a:cs typeface="+mn-cs"/>
              </a:rPr>
              <a:t>Drive interest in your services</a:t>
            </a:r>
          </a:p>
          <a:p>
            <a:pPr marL="177800" indent="-177800" defTabSz="914363" fontAlgn="auto">
              <a:spcBef>
                <a:spcPct val="20000"/>
              </a:spcBef>
              <a:spcAft>
                <a:spcPts val="0"/>
              </a:spcAft>
              <a:buClr>
                <a:srgbClr val="777777"/>
              </a:buClr>
              <a:buSzPct val="130000"/>
              <a:buBlip>
                <a:blip r:embed="rId4"/>
              </a:buBlip>
              <a:defRPr/>
            </a:pPr>
            <a:r>
              <a:rPr lang="en-GB" dirty="0" smtClean="0">
                <a:solidFill>
                  <a:schemeClr val="bg1">
                    <a:lumMod val="75000"/>
                  </a:schemeClr>
                </a:solidFill>
                <a:latin typeface="+mn-lt"/>
                <a:cs typeface="+mn-cs"/>
              </a:rPr>
              <a:t>Web Hosting Sales Kit</a:t>
            </a:r>
          </a:p>
          <a:p>
            <a:pPr marL="635000" lvl="1" indent="-177800" defTabSz="914363" fontAlgn="auto">
              <a:spcBef>
                <a:spcPct val="20000"/>
              </a:spcBef>
              <a:spcAft>
                <a:spcPts val="0"/>
              </a:spcAft>
              <a:buClr>
                <a:srgbClr val="777777"/>
              </a:buClr>
              <a:buSzPct val="130000"/>
              <a:buBlip>
                <a:blip r:embed="rId4"/>
              </a:buBlip>
              <a:defRPr/>
            </a:pPr>
            <a:r>
              <a:rPr lang="en-GB" dirty="0" smtClean="0">
                <a:solidFill>
                  <a:schemeClr val="bg1">
                    <a:lumMod val="75000"/>
                  </a:schemeClr>
                </a:solidFill>
                <a:latin typeface="+mn-lt"/>
                <a:cs typeface="+mn-cs"/>
              </a:rPr>
              <a:t>Includes sales guidance, </a:t>
            </a:r>
            <a:br>
              <a:rPr lang="en-GB" dirty="0" smtClean="0">
                <a:solidFill>
                  <a:schemeClr val="bg1">
                    <a:lumMod val="75000"/>
                  </a:schemeClr>
                </a:solidFill>
                <a:latin typeface="+mn-lt"/>
                <a:cs typeface="+mn-cs"/>
              </a:rPr>
            </a:br>
            <a:r>
              <a:rPr lang="en-GB" dirty="0" smtClean="0">
                <a:solidFill>
                  <a:schemeClr val="bg1">
                    <a:lumMod val="75000"/>
                  </a:schemeClr>
                </a:solidFill>
                <a:latin typeface="+mn-lt"/>
                <a:cs typeface="+mn-cs"/>
              </a:rPr>
              <a:t>e-mail templates, and presentations</a:t>
            </a:r>
          </a:p>
          <a:p>
            <a:pPr marL="635000" lvl="1" indent="-177800" defTabSz="914363" fontAlgn="auto">
              <a:spcBef>
                <a:spcPct val="20000"/>
              </a:spcBef>
              <a:spcAft>
                <a:spcPts val="0"/>
              </a:spcAft>
              <a:buClr>
                <a:srgbClr val="777777"/>
              </a:buClr>
              <a:buSzPct val="130000"/>
              <a:buBlip>
                <a:blip r:embed="rId4"/>
              </a:buBlip>
              <a:defRPr/>
            </a:pPr>
            <a:endParaRPr lang="en-GB" dirty="0" smtClean="0">
              <a:solidFill>
                <a:schemeClr val="bg1">
                  <a:lumMod val="75000"/>
                </a:schemeClr>
              </a:solidFill>
              <a:latin typeface="+mn-lt"/>
              <a:cs typeface="+mn-cs"/>
            </a:endParaRPr>
          </a:p>
          <a:p>
            <a:pPr marL="177800" lvl="0" indent="-177800" defTabSz="914363" fontAlgn="auto">
              <a:spcBef>
                <a:spcPct val="20000"/>
              </a:spcBef>
              <a:spcAft>
                <a:spcPts val="0"/>
              </a:spcAft>
              <a:buClr>
                <a:srgbClr val="777777"/>
              </a:buClr>
              <a:buSzPct val="130000"/>
              <a:buBlip>
                <a:blip r:embed="rId4"/>
              </a:buBlip>
              <a:defRPr/>
            </a:pPr>
            <a:endParaRPr lang="en-GB" dirty="0" smtClean="0">
              <a:solidFill>
                <a:schemeClr val="bg1">
                  <a:lumMod val="75000"/>
                </a:schemeClr>
              </a:solidFill>
              <a:latin typeface="+mn-lt"/>
              <a:cs typeface="+mn-cs"/>
            </a:endParaRPr>
          </a:p>
        </p:txBody>
      </p:sp>
      <p:sp>
        <p:nvSpPr>
          <p:cNvPr id="7" name="TextBox 6"/>
          <p:cNvSpPr txBox="1"/>
          <p:nvPr/>
        </p:nvSpPr>
        <p:spPr>
          <a:xfrm>
            <a:off x="1828800" y="6248400"/>
            <a:ext cx="5774594" cy="424732"/>
          </a:xfrm>
          <a:prstGeom prst="rect">
            <a:avLst/>
          </a:prstGeom>
          <a:noFill/>
        </p:spPr>
        <p:txBody>
          <a:bodyPr wrap="none" rtlCol="0">
            <a:spAutoFit/>
          </a:bodyPr>
          <a:lstStyle/>
          <a:p>
            <a:pPr indent="-396875" algn="ctr">
              <a:lnSpc>
                <a:spcPct val="90000"/>
              </a:lnSpc>
              <a:buClr>
                <a:srgbClr val="777777"/>
              </a:buClr>
            </a:pPr>
            <a:r>
              <a:rPr lang="en-US" sz="2400" i="1" dirty="0" smtClean="0">
                <a:solidFill>
                  <a:schemeClr val="bg1"/>
                </a:solidFill>
                <a:latin typeface="+mn-lt"/>
              </a:rPr>
              <a:t>partner.microsoft.com/</a:t>
            </a:r>
            <a:r>
              <a:rPr lang="en-US" sz="2400" i="1" dirty="0" err="1" smtClean="0">
                <a:solidFill>
                  <a:schemeClr val="bg1"/>
                </a:solidFill>
                <a:latin typeface="+mn-lt"/>
              </a:rPr>
              <a:t>hostingcommunity</a:t>
            </a:r>
            <a:endParaRPr lang="en-US" sz="2400" i="1" dirty="0" smtClean="0">
              <a:solidFill>
                <a:schemeClr val="bg1"/>
              </a:solidFill>
              <a:latin typeface="+mn-lt"/>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6600" y="2819400"/>
            <a:ext cx="5562600" cy="1329595"/>
          </a:xfrm>
        </p:spPr>
        <p:txBody>
          <a:bodyPr/>
          <a:lstStyle/>
          <a:p>
            <a:r>
              <a:rPr lang="en-GB" b="1" dirty="0" smtClean="0">
                <a:solidFill>
                  <a:schemeClr val="bg1">
                    <a:lumMod val="85000"/>
                  </a:schemeClr>
                </a:solidFill>
                <a:effectLst>
                  <a:outerShdw blurRad="38100" dist="38100" dir="2700000" algn="tl">
                    <a:srgbClr val="000000">
                      <a:alpha val="43137"/>
                    </a:srgbClr>
                  </a:outerShdw>
                </a:effectLst>
              </a:rPr>
              <a:t>Additional Resources</a:t>
            </a:r>
            <a:endParaRPr lang="en-GB" b="1" dirty="0">
              <a:solidFill>
                <a:schemeClr val="bg1">
                  <a:lumMod val="85000"/>
                </a:schemeClr>
              </a:solidFill>
              <a:effectLst>
                <a:outerShdw blurRad="38100" dist="38100" dir="2700000" algn="tl">
                  <a:srgbClr val="000000">
                    <a:alpha val="43137"/>
                  </a:srgbClr>
                </a:outerShdw>
              </a:effectLst>
            </a:endParaRPr>
          </a:p>
        </p:txBody>
      </p:sp>
      <p:grpSp>
        <p:nvGrpSpPr>
          <p:cNvPr id="2" name="Group 10"/>
          <p:cNvGrpSpPr/>
          <p:nvPr/>
        </p:nvGrpSpPr>
        <p:grpSpPr>
          <a:xfrm>
            <a:off x="6095226" y="4879703"/>
            <a:ext cx="3048774" cy="1978297"/>
            <a:chOff x="6095226" y="0"/>
            <a:chExt cx="3048774" cy="1978297"/>
          </a:xfrm>
        </p:grpSpPr>
        <p:pic>
          <p:nvPicPr>
            <p:cNvPr id="1029" name="Picture 5" descr="C:\Users\Graeme\AppData\Local\Microsoft\Windows\Temporary Internet Files\Content.IE5\5390C0WB\MPj04331640000[1].jpg"/>
            <p:cNvPicPr>
              <a:picLocks noChangeAspect="1" noChangeArrowheads="1"/>
            </p:cNvPicPr>
            <p:nvPr/>
          </p:nvPicPr>
          <p:blipFill>
            <a:blip r:embed="rId2" cstate="print"/>
            <a:srcRect/>
            <a:stretch>
              <a:fillRect/>
            </a:stretch>
          </p:blipFill>
          <p:spPr bwMode="auto">
            <a:xfrm>
              <a:off x="6857226" y="0"/>
              <a:ext cx="2286774" cy="1716169"/>
            </a:xfrm>
            <a:prstGeom prst="rect">
              <a:avLst/>
            </a:prstGeom>
            <a:ln>
              <a:noFill/>
            </a:ln>
            <a:effectLst>
              <a:outerShdw blurRad="292100" dist="139700" dir="2700000" algn="tl" rotWithShape="0">
                <a:srgbClr val="333333">
                  <a:alpha val="65000"/>
                </a:srgbClr>
              </a:outerShdw>
              <a:softEdge rad="635000"/>
            </a:effectLst>
          </p:spPr>
        </p:pic>
        <p:pic>
          <p:nvPicPr>
            <p:cNvPr id="10" name="Picture 9" descr="SQL08_v_rgb_r.png"/>
            <p:cNvPicPr>
              <a:picLocks noChangeAspect="1"/>
            </p:cNvPicPr>
            <p:nvPr/>
          </p:nvPicPr>
          <p:blipFill>
            <a:blip r:embed="rId3"/>
            <a:stretch>
              <a:fillRect/>
            </a:stretch>
          </p:blipFill>
          <p:spPr>
            <a:xfrm>
              <a:off x="6095226" y="457200"/>
              <a:ext cx="2438400" cy="1521097"/>
            </a:xfrm>
            <a:prstGeom prst="rect">
              <a:avLst/>
            </a:prstGeom>
          </p:spPr>
        </p:pic>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a:xfrm>
            <a:off x="609600" y="1676400"/>
            <a:ext cx="8763000" cy="2726900"/>
          </a:xfrm>
        </p:spPr>
        <p:txBody>
          <a:bodyPr/>
          <a:lstStyle/>
          <a:p>
            <a:pPr>
              <a:lnSpc>
                <a:spcPct val="100000"/>
              </a:lnSpc>
              <a:spcAft>
                <a:spcPts val="1200"/>
              </a:spcAft>
            </a:pPr>
            <a:r>
              <a:rPr lang="en-GB" dirty="0" smtClean="0"/>
              <a:t>SQL Server and the Microsoft Web Platform</a:t>
            </a:r>
          </a:p>
          <a:p>
            <a:pPr>
              <a:lnSpc>
                <a:spcPct val="100000"/>
              </a:lnSpc>
              <a:spcAft>
                <a:spcPts val="1200"/>
              </a:spcAft>
            </a:pPr>
            <a:r>
              <a:rPr lang="en-GB" dirty="0" smtClean="0"/>
              <a:t>Reducing Costs with SQL Server</a:t>
            </a:r>
          </a:p>
          <a:p>
            <a:pPr>
              <a:lnSpc>
                <a:spcPct val="100000"/>
              </a:lnSpc>
              <a:spcAft>
                <a:spcPts val="1200"/>
              </a:spcAft>
            </a:pPr>
            <a:r>
              <a:rPr lang="en-GB" dirty="0" smtClean="0"/>
              <a:t>Increasing Revenue with SQL Server</a:t>
            </a:r>
          </a:p>
          <a:p>
            <a:pPr>
              <a:lnSpc>
                <a:spcPct val="100000"/>
              </a:lnSpc>
              <a:spcAft>
                <a:spcPts val="1200"/>
              </a:spcAft>
            </a:pPr>
            <a:r>
              <a:rPr lang="en-GB" dirty="0" smtClean="0"/>
              <a:t>Additional Resources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81000" y="6219825"/>
            <a:ext cx="8148638" cy="350838"/>
          </a:xfrm>
          <a:prstGeom prst="rect">
            <a:avLst/>
          </a:prstGeom>
          <a:noFill/>
          <a:ln w="12700">
            <a:noFill/>
            <a:miter lim="800000"/>
            <a:headEnd type="none" w="sm" len="sm"/>
            <a:tailEnd type="none" w="sm" len="sm"/>
          </a:ln>
          <a:effectLst/>
        </p:spPr>
        <p:txBody>
          <a:bodyPr>
            <a:spAutoFit/>
          </a:bodyPr>
          <a:lstStyle/>
          <a:p>
            <a:pPr>
              <a:lnSpc>
                <a:spcPct val="100000"/>
              </a:lnSpc>
              <a:spcBef>
                <a:spcPct val="0"/>
              </a:spcBef>
            </a:pPr>
            <a:r>
              <a:rPr lang="en-US" sz="900" dirty="0">
                <a:solidFill>
                  <a:schemeClr val="bg1"/>
                </a:solidFill>
                <a:cs typeface="Arial" charset="0"/>
              </a:rPr>
              <a:t>© </a:t>
            </a:r>
            <a:r>
              <a:rPr lang="en-US" sz="900" dirty="0" smtClean="0">
                <a:solidFill>
                  <a:schemeClr val="bg1"/>
                </a:solidFill>
                <a:cs typeface="Arial" charset="0"/>
              </a:rPr>
              <a:t>2009 </a:t>
            </a:r>
            <a:r>
              <a:rPr lang="en-US" sz="900" dirty="0">
                <a:solidFill>
                  <a:schemeClr val="bg1"/>
                </a:solidFill>
                <a:cs typeface="Arial" charset="0"/>
              </a:rPr>
              <a:t>Microsoft Corporation. All rights reserved.</a:t>
            </a:r>
          </a:p>
          <a:p>
            <a:pPr>
              <a:lnSpc>
                <a:spcPct val="100000"/>
              </a:lnSpc>
              <a:spcBef>
                <a:spcPct val="0"/>
              </a:spcBef>
            </a:pPr>
            <a:r>
              <a:rPr lang="en-US" sz="800" dirty="0">
                <a:solidFill>
                  <a:schemeClr val="bg1"/>
                </a:solidFill>
                <a:cs typeface="Arial" charset="0"/>
              </a:rPr>
              <a:t>This presentation is for informational purposes only. Microsoft makes no warranties, express or implied, in this summary.</a:t>
            </a:r>
          </a:p>
        </p:txBody>
      </p:sp>
      <p:pic>
        <p:nvPicPr>
          <p:cNvPr id="4" name="Picture 5" descr="Microsoft logo and tagline"/>
          <p:cNvPicPr>
            <a:picLocks noChangeAspect="1" noChangeArrowheads="1"/>
          </p:cNvPicPr>
          <p:nvPr/>
        </p:nvPicPr>
        <p:blipFill>
          <a:blip r:embed="rId2"/>
          <a:srcRect/>
          <a:stretch>
            <a:fillRect/>
          </a:stretch>
        </p:blipFill>
        <p:spPr bwMode="black">
          <a:xfrm>
            <a:off x="2306638" y="2820988"/>
            <a:ext cx="5122862" cy="1104900"/>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sz="4400" smtClean="0"/>
              <a:t>Appendix: Security Enhancements Over SQL Server 2005</a:t>
            </a:r>
            <a:endParaRPr lang="en-US" sz="4400" dirty="0"/>
          </a:p>
        </p:txBody>
      </p:sp>
      <p:grpSp>
        <p:nvGrpSpPr>
          <p:cNvPr id="26" name="Group 25"/>
          <p:cNvGrpSpPr/>
          <p:nvPr/>
        </p:nvGrpSpPr>
        <p:grpSpPr>
          <a:xfrm>
            <a:off x="400030" y="2751180"/>
            <a:ext cx="8134370" cy="566542"/>
            <a:chOff x="400030" y="2676916"/>
            <a:chExt cx="8134370" cy="566542"/>
          </a:xfrm>
        </p:grpSpPr>
        <p:sp>
          <p:nvSpPr>
            <p:cNvPr id="7" name="Rounded Rectangle 6"/>
            <p:cNvSpPr/>
            <p:nvPr/>
          </p:nvSpPr>
          <p:spPr bwMode="auto">
            <a:xfrm>
              <a:off x="400030" y="2676916"/>
              <a:ext cx="4031000" cy="566542"/>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GB" dirty="0" smtClean="0">
                  <a:solidFill>
                    <a:schemeClr val="bg1"/>
                  </a:solidFill>
                  <a:effectLst>
                    <a:outerShdw blurRad="38100" dist="38100" dir="2700000" algn="tl">
                      <a:srgbClr val="000000">
                        <a:alpha val="43137"/>
                      </a:srgbClr>
                    </a:outerShdw>
                  </a:effectLst>
                  <a:latin typeface="Segoe" pitchFamily="34" charset="0"/>
                </a:rPr>
                <a:t>Lack of audit information</a:t>
              </a:r>
            </a:p>
          </p:txBody>
        </p:sp>
        <p:sp>
          <p:nvSpPr>
            <p:cNvPr id="10" name="Rounded Rectangle 9"/>
            <p:cNvSpPr/>
            <p:nvPr/>
          </p:nvSpPr>
          <p:spPr bwMode="auto">
            <a:xfrm>
              <a:off x="4591030" y="2676916"/>
              <a:ext cx="3943370" cy="566542"/>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GB" dirty="0" smtClean="0">
                  <a:solidFill>
                    <a:schemeClr val="bg1"/>
                  </a:solidFill>
                  <a:effectLst>
                    <a:outerShdw blurRad="38100" dist="38100" dir="2700000" algn="tl">
                      <a:srgbClr val="000000">
                        <a:alpha val="43137"/>
                      </a:srgbClr>
                    </a:outerShdw>
                  </a:effectLst>
                  <a:latin typeface="Segoe" pitchFamily="34" charset="0"/>
                </a:rPr>
                <a:t>Capture and audit DDL activities</a:t>
              </a:r>
            </a:p>
          </p:txBody>
        </p:sp>
      </p:grpSp>
      <p:grpSp>
        <p:nvGrpSpPr>
          <p:cNvPr id="25" name="Group 24"/>
          <p:cNvGrpSpPr/>
          <p:nvPr/>
        </p:nvGrpSpPr>
        <p:grpSpPr>
          <a:xfrm>
            <a:off x="400030" y="2088845"/>
            <a:ext cx="8134370" cy="566542"/>
            <a:chOff x="400030" y="1817187"/>
            <a:chExt cx="8134370" cy="566542"/>
          </a:xfrm>
        </p:grpSpPr>
        <p:sp>
          <p:nvSpPr>
            <p:cNvPr id="4" name="Rounded Rectangle 3"/>
            <p:cNvSpPr/>
            <p:nvPr/>
          </p:nvSpPr>
          <p:spPr bwMode="auto">
            <a:xfrm>
              <a:off x="4591030" y="1817187"/>
              <a:ext cx="3943370" cy="566542"/>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GB" dirty="0" smtClean="0">
                  <a:solidFill>
                    <a:schemeClr val="bg1"/>
                  </a:solidFill>
                  <a:effectLst>
                    <a:outerShdw blurRad="38100" dist="38100" dir="2700000" algn="tl">
                      <a:srgbClr val="000000">
                        <a:alpha val="43137"/>
                      </a:srgbClr>
                    </a:outerShdw>
                  </a:effectLst>
                  <a:latin typeface="Segoe" pitchFamily="34" charset="0"/>
                </a:rPr>
                <a:t>Password policy enforcement</a:t>
              </a:r>
            </a:p>
          </p:txBody>
        </p:sp>
        <p:sp>
          <p:nvSpPr>
            <p:cNvPr id="13" name="Rounded Rectangle 12"/>
            <p:cNvSpPr/>
            <p:nvPr/>
          </p:nvSpPr>
          <p:spPr bwMode="auto">
            <a:xfrm>
              <a:off x="400030" y="1817187"/>
              <a:ext cx="4031000" cy="566542"/>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GB" dirty="0" smtClean="0">
                  <a:solidFill>
                    <a:schemeClr val="bg1"/>
                  </a:solidFill>
                  <a:effectLst>
                    <a:outerShdw blurRad="38100" dist="38100" dir="2700000" algn="tl">
                      <a:srgbClr val="000000">
                        <a:alpha val="43137"/>
                      </a:srgbClr>
                    </a:outerShdw>
                  </a:effectLst>
                  <a:latin typeface="Segoe" pitchFamily="34" charset="0"/>
                </a:rPr>
                <a:t>Weak passwords</a:t>
              </a:r>
            </a:p>
          </p:txBody>
        </p:sp>
      </p:grpSp>
      <p:grpSp>
        <p:nvGrpSpPr>
          <p:cNvPr id="28" name="Group 27"/>
          <p:cNvGrpSpPr/>
          <p:nvPr/>
        </p:nvGrpSpPr>
        <p:grpSpPr>
          <a:xfrm>
            <a:off x="400030" y="4075850"/>
            <a:ext cx="8134370" cy="566542"/>
            <a:chOff x="400030" y="3886200"/>
            <a:chExt cx="8134370" cy="566542"/>
          </a:xfrm>
        </p:grpSpPr>
        <p:sp>
          <p:nvSpPr>
            <p:cNvPr id="16" name="Rounded Rectangle 15"/>
            <p:cNvSpPr/>
            <p:nvPr/>
          </p:nvSpPr>
          <p:spPr bwMode="auto">
            <a:xfrm>
              <a:off x="400030" y="3886200"/>
              <a:ext cx="4031000" cy="566542"/>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GB" dirty="0" smtClean="0">
                  <a:solidFill>
                    <a:schemeClr val="bg1"/>
                  </a:solidFill>
                  <a:effectLst>
                    <a:outerShdw blurRad="38100" dist="38100" dir="2700000" algn="tl">
                      <a:srgbClr val="000000">
                        <a:alpha val="43137"/>
                      </a:srgbClr>
                    </a:outerShdw>
                  </a:effectLst>
                  <a:latin typeface="Segoe" pitchFamily="34" charset="0"/>
                </a:rPr>
                <a:t>Metadata protection</a:t>
              </a:r>
            </a:p>
          </p:txBody>
        </p:sp>
        <p:sp>
          <p:nvSpPr>
            <p:cNvPr id="17" name="Rounded Rectangle 16"/>
            <p:cNvSpPr/>
            <p:nvPr/>
          </p:nvSpPr>
          <p:spPr bwMode="auto">
            <a:xfrm>
              <a:off x="4591030" y="3886200"/>
              <a:ext cx="3943370" cy="566542"/>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GB" dirty="0" err="1" smtClean="0">
                  <a:solidFill>
                    <a:schemeClr val="bg1"/>
                  </a:solidFill>
                  <a:effectLst>
                    <a:outerShdw blurRad="38100" dist="38100" dir="2700000" algn="tl">
                      <a:srgbClr val="000000">
                        <a:alpha val="43137"/>
                      </a:srgbClr>
                    </a:outerShdw>
                  </a:effectLst>
                  <a:latin typeface="Segoe" pitchFamily="34" charset="0"/>
                </a:rPr>
                <a:t>Catalog</a:t>
              </a:r>
              <a:r>
                <a:rPr lang="en-GB" dirty="0" smtClean="0">
                  <a:solidFill>
                    <a:schemeClr val="bg1"/>
                  </a:solidFill>
                  <a:effectLst>
                    <a:outerShdw blurRad="38100" dist="38100" dir="2700000" algn="tl">
                      <a:srgbClr val="000000">
                        <a:alpha val="43137"/>
                      </a:srgbClr>
                    </a:outerShdw>
                  </a:effectLst>
                  <a:latin typeface="Segoe" pitchFamily="34" charset="0"/>
                </a:rPr>
                <a:t> security</a:t>
              </a:r>
            </a:p>
          </p:txBody>
        </p:sp>
      </p:grpSp>
      <p:grpSp>
        <p:nvGrpSpPr>
          <p:cNvPr id="27" name="Group 26"/>
          <p:cNvGrpSpPr/>
          <p:nvPr/>
        </p:nvGrpSpPr>
        <p:grpSpPr>
          <a:xfrm>
            <a:off x="400030" y="3413515"/>
            <a:ext cx="8134370" cy="566542"/>
            <a:chOff x="400030" y="3472058"/>
            <a:chExt cx="8134370" cy="566542"/>
          </a:xfrm>
        </p:grpSpPr>
        <p:sp>
          <p:nvSpPr>
            <p:cNvPr id="15" name="Rounded Rectangle 14"/>
            <p:cNvSpPr/>
            <p:nvPr/>
          </p:nvSpPr>
          <p:spPr bwMode="auto">
            <a:xfrm>
              <a:off x="4591030" y="3472058"/>
              <a:ext cx="3943370" cy="566542"/>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GB" dirty="0" smtClean="0">
                  <a:solidFill>
                    <a:schemeClr val="bg1"/>
                  </a:solidFill>
                  <a:effectLst>
                    <a:outerShdw blurRad="38100" dist="38100" dir="2700000" algn="tl">
                      <a:srgbClr val="000000">
                        <a:alpha val="43137"/>
                      </a:srgbClr>
                    </a:outerShdw>
                  </a:effectLst>
                  <a:latin typeface="Segoe" pitchFamily="34" charset="0"/>
                </a:rPr>
                <a:t>Built-in encryption and key management</a:t>
              </a:r>
            </a:p>
          </p:txBody>
        </p:sp>
        <p:sp>
          <p:nvSpPr>
            <p:cNvPr id="18" name="Rounded Rectangle 17"/>
            <p:cNvSpPr/>
            <p:nvPr/>
          </p:nvSpPr>
          <p:spPr bwMode="auto">
            <a:xfrm>
              <a:off x="400030" y="3472058"/>
              <a:ext cx="4031000" cy="566542"/>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GB" dirty="0" smtClean="0">
                  <a:solidFill>
                    <a:schemeClr val="bg1"/>
                  </a:solidFill>
                  <a:effectLst>
                    <a:outerShdw blurRad="38100" dist="38100" dir="2700000" algn="tl">
                      <a:srgbClr val="000000">
                        <a:alpha val="43137"/>
                      </a:srgbClr>
                    </a:outerShdw>
                  </a:effectLst>
                  <a:latin typeface="Segoe" pitchFamily="34" charset="0"/>
                </a:rPr>
                <a:t>Data confidentiality</a:t>
              </a:r>
            </a:p>
          </p:txBody>
        </p:sp>
      </p:grpSp>
      <p:grpSp>
        <p:nvGrpSpPr>
          <p:cNvPr id="29" name="Group 28"/>
          <p:cNvGrpSpPr/>
          <p:nvPr/>
        </p:nvGrpSpPr>
        <p:grpSpPr>
          <a:xfrm>
            <a:off x="381000" y="4738186"/>
            <a:ext cx="8134370" cy="566542"/>
            <a:chOff x="381000" y="4331787"/>
            <a:chExt cx="8134370" cy="566542"/>
          </a:xfrm>
        </p:grpSpPr>
        <p:sp>
          <p:nvSpPr>
            <p:cNvPr id="19" name="Rounded Rectangle 18"/>
            <p:cNvSpPr/>
            <p:nvPr/>
          </p:nvSpPr>
          <p:spPr bwMode="auto">
            <a:xfrm>
              <a:off x="381000" y="4331787"/>
              <a:ext cx="4031000" cy="566542"/>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GB" dirty="0" smtClean="0">
                  <a:solidFill>
                    <a:schemeClr val="bg1"/>
                  </a:solidFill>
                  <a:effectLst>
                    <a:outerShdw blurRad="38100" dist="38100" dir="2700000" algn="tl">
                      <a:srgbClr val="000000">
                        <a:alpha val="43137"/>
                      </a:srgbClr>
                    </a:outerShdw>
                  </a:effectLst>
                  <a:latin typeface="Segoe" pitchFamily="34" charset="0"/>
                </a:rPr>
                <a:t>Schema level permission</a:t>
              </a:r>
            </a:p>
          </p:txBody>
        </p:sp>
        <p:sp>
          <p:nvSpPr>
            <p:cNvPr id="20" name="Rounded Rectangle 19"/>
            <p:cNvSpPr/>
            <p:nvPr/>
          </p:nvSpPr>
          <p:spPr bwMode="auto">
            <a:xfrm>
              <a:off x="4572000" y="4331787"/>
              <a:ext cx="3943370" cy="566542"/>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GB" dirty="0" smtClean="0">
                  <a:solidFill>
                    <a:schemeClr val="bg1"/>
                  </a:solidFill>
                  <a:effectLst>
                    <a:outerShdw blurRad="38100" dist="38100" dir="2700000" algn="tl">
                      <a:srgbClr val="000000">
                        <a:alpha val="43137"/>
                      </a:srgbClr>
                    </a:outerShdw>
                  </a:effectLst>
                  <a:latin typeface="Segoe" pitchFamily="34" charset="0"/>
                </a:rPr>
                <a:t>User-schema separation</a:t>
              </a:r>
            </a:p>
          </p:txBody>
        </p:sp>
      </p:grpSp>
      <p:grpSp>
        <p:nvGrpSpPr>
          <p:cNvPr id="31" name="Group 30"/>
          <p:cNvGrpSpPr/>
          <p:nvPr/>
        </p:nvGrpSpPr>
        <p:grpSpPr>
          <a:xfrm>
            <a:off x="381000" y="6062858"/>
            <a:ext cx="8134370" cy="566542"/>
            <a:chOff x="381000" y="5791200"/>
            <a:chExt cx="8134370" cy="566542"/>
          </a:xfrm>
        </p:grpSpPr>
        <p:sp>
          <p:nvSpPr>
            <p:cNvPr id="22" name="Rounded Rectangle 21"/>
            <p:cNvSpPr/>
            <p:nvPr/>
          </p:nvSpPr>
          <p:spPr bwMode="auto">
            <a:xfrm>
              <a:off x="381000" y="5791200"/>
              <a:ext cx="4031000" cy="566542"/>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GB" dirty="0" smtClean="0">
                  <a:solidFill>
                    <a:schemeClr val="bg1"/>
                  </a:solidFill>
                  <a:effectLst>
                    <a:outerShdw blurRad="38100" dist="38100" dir="2700000" algn="tl">
                      <a:srgbClr val="000000">
                        <a:alpha val="43137"/>
                      </a:srgbClr>
                    </a:outerShdw>
                  </a:effectLst>
                  <a:latin typeface="Segoe" pitchFamily="34" charset="0"/>
                </a:rPr>
                <a:t>Protect access to the DB</a:t>
              </a:r>
            </a:p>
          </p:txBody>
        </p:sp>
        <p:sp>
          <p:nvSpPr>
            <p:cNvPr id="23" name="Rounded Rectangle 22"/>
            <p:cNvSpPr/>
            <p:nvPr/>
          </p:nvSpPr>
          <p:spPr bwMode="auto">
            <a:xfrm>
              <a:off x="4572000" y="5791200"/>
              <a:ext cx="3943370" cy="566542"/>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GB" dirty="0" smtClean="0">
                  <a:solidFill>
                    <a:schemeClr val="bg1"/>
                  </a:solidFill>
                  <a:effectLst>
                    <a:outerShdw blurRad="38100" dist="38100" dir="2700000" algn="tl">
                      <a:srgbClr val="000000">
                        <a:alpha val="43137"/>
                      </a:srgbClr>
                    </a:outerShdw>
                  </a:effectLst>
                  <a:latin typeface="Segoe" pitchFamily="34" charset="0"/>
                </a:rPr>
                <a:t>Encrypted login credentials and connection end-points</a:t>
              </a:r>
            </a:p>
          </p:txBody>
        </p:sp>
      </p:grpSp>
      <p:grpSp>
        <p:nvGrpSpPr>
          <p:cNvPr id="30" name="Group 29"/>
          <p:cNvGrpSpPr/>
          <p:nvPr/>
        </p:nvGrpSpPr>
        <p:grpSpPr>
          <a:xfrm>
            <a:off x="381000" y="5400522"/>
            <a:ext cx="8134370" cy="566542"/>
            <a:chOff x="381000" y="5126929"/>
            <a:chExt cx="8134370" cy="566542"/>
          </a:xfrm>
        </p:grpSpPr>
        <p:sp>
          <p:nvSpPr>
            <p:cNvPr id="21" name="Rounded Rectangle 20"/>
            <p:cNvSpPr/>
            <p:nvPr/>
          </p:nvSpPr>
          <p:spPr bwMode="auto">
            <a:xfrm>
              <a:off x="4572000" y="5126929"/>
              <a:ext cx="3943370" cy="566542"/>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GB" dirty="0" smtClean="0">
                  <a:solidFill>
                    <a:schemeClr val="bg1"/>
                  </a:solidFill>
                  <a:effectLst>
                    <a:outerShdw blurRad="38100" dist="38100" dir="2700000" algn="tl">
                      <a:srgbClr val="000000">
                        <a:alpha val="43137"/>
                      </a:srgbClr>
                    </a:outerShdw>
                  </a:effectLst>
                  <a:latin typeface="Segoe" pitchFamily="34" charset="0"/>
                </a:rPr>
                <a:t>Execution context and module signing</a:t>
              </a:r>
            </a:p>
          </p:txBody>
        </p:sp>
        <p:sp>
          <p:nvSpPr>
            <p:cNvPr id="24" name="Rounded Rectangle 23"/>
            <p:cNvSpPr/>
            <p:nvPr/>
          </p:nvSpPr>
          <p:spPr bwMode="auto">
            <a:xfrm>
              <a:off x="381000" y="5126929"/>
              <a:ext cx="4031000" cy="566542"/>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GB" dirty="0" smtClean="0">
                  <a:solidFill>
                    <a:schemeClr val="bg1"/>
                  </a:solidFill>
                  <a:effectLst>
                    <a:outerShdw blurRad="38100" dist="38100" dir="2700000" algn="tl">
                      <a:srgbClr val="000000">
                        <a:alpha val="43137"/>
                      </a:srgbClr>
                    </a:outerShdw>
                  </a:effectLst>
                  <a:latin typeface="Segoe" pitchFamily="34" charset="0"/>
                </a:rPr>
                <a:t>Granular permission to execute statements in a module</a:t>
              </a:r>
            </a:p>
          </p:txBody>
        </p:sp>
      </p:grpSp>
      <p:sp>
        <p:nvSpPr>
          <p:cNvPr id="32" name="TextBox 31"/>
          <p:cNvSpPr txBox="1"/>
          <p:nvPr/>
        </p:nvSpPr>
        <p:spPr>
          <a:xfrm>
            <a:off x="914400" y="1600200"/>
            <a:ext cx="2954655" cy="424732"/>
          </a:xfrm>
          <a:prstGeom prst="rect">
            <a:avLst/>
          </a:prstGeom>
          <a:noFill/>
        </p:spPr>
        <p:txBody>
          <a:bodyPr wrap="none" rtlCol="0">
            <a:spAutoFit/>
          </a:bodyPr>
          <a:lstStyle/>
          <a:p>
            <a:pPr indent="-396875">
              <a:lnSpc>
                <a:spcPct val="90000"/>
              </a:lnSpc>
              <a:spcBef>
                <a:spcPct val="20000"/>
              </a:spcBef>
              <a:buClr>
                <a:srgbClr val="777777"/>
              </a:buClr>
            </a:pPr>
            <a:r>
              <a:rPr lang="en-US" sz="2400" b="1" dirty="0" smtClean="0">
                <a:solidFill>
                  <a:schemeClr val="bg1">
                    <a:lumMod val="75000"/>
                  </a:schemeClr>
                </a:solidFill>
              </a:rPr>
              <a:t>Security Challenge</a:t>
            </a:r>
          </a:p>
        </p:txBody>
      </p:sp>
      <p:sp>
        <p:nvSpPr>
          <p:cNvPr id="33" name="TextBox 32"/>
          <p:cNvSpPr txBox="1"/>
          <p:nvPr/>
        </p:nvSpPr>
        <p:spPr>
          <a:xfrm>
            <a:off x="5257800" y="1600200"/>
            <a:ext cx="2597186" cy="424732"/>
          </a:xfrm>
          <a:prstGeom prst="rect">
            <a:avLst/>
          </a:prstGeom>
          <a:noFill/>
        </p:spPr>
        <p:txBody>
          <a:bodyPr wrap="none" rtlCol="0">
            <a:spAutoFit/>
          </a:bodyPr>
          <a:lstStyle/>
          <a:p>
            <a:pPr indent="-396875">
              <a:lnSpc>
                <a:spcPct val="90000"/>
              </a:lnSpc>
              <a:spcBef>
                <a:spcPct val="20000"/>
              </a:spcBef>
              <a:buClr>
                <a:srgbClr val="777777"/>
              </a:buClr>
            </a:pPr>
            <a:r>
              <a:rPr lang="en-US" sz="2400" b="1" dirty="0" smtClean="0">
                <a:solidFill>
                  <a:schemeClr val="bg1">
                    <a:lumMod val="75000"/>
                  </a:schemeClr>
                </a:solidFill>
              </a:rPr>
              <a:t>Security Feature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0" y="2819400"/>
            <a:ext cx="5410200" cy="1994392"/>
          </a:xfrm>
        </p:spPr>
        <p:txBody>
          <a:bodyPr/>
          <a:lstStyle/>
          <a:p>
            <a:r>
              <a:rPr lang="en-GB" b="1" dirty="0">
                <a:solidFill>
                  <a:schemeClr val="bg1">
                    <a:lumMod val="85000"/>
                  </a:schemeClr>
                </a:solidFill>
                <a:effectLst>
                  <a:outerShdw blurRad="38100" dist="38100" dir="2700000" algn="tl">
                    <a:srgbClr val="000000">
                      <a:alpha val="43137"/>
                    </a:srgbClr>
                  </a:outerShdw>
                </a:effectLst>
              </a:rPr>
              <a:t>SQL Server </a:t>
            </a:r>
            <a:r>
              <a:rPr lang="en-GB" b="1" dirty="0" smtClean="0">
                <a:solidFill>
                  <a:schemeClr val="bg1">
                    <a:lumMod val="85000"/>
                  </a:schemeClr>
                </a:solidFill>
                <a:effectLst>
                  <a:outerShdw blurRad="38100" dist="38100" dir="2700000" algn="tl">
                    <a:srgbClr val="000000">
                      <a:alpha val="43137"/>
                    </a:srgbClr>
                  </a:outerShdw>
                </a:effectLst>
              </a:rPr>
              <a:t>and </a:t>
            </a:r>
            <a:r>
              <a:rPr lang="en-GB" b="1" dirty="0">
                <a:solidFill>
                  <a:schemeClr val="bg1">
                    <a:lumMod val="85000"/>
                  </a:schemeClr>
                </a:solidFill>
                <a:effectLst>
                  <a:outerShdw blurRad="38100" dist="38100" dir="2700000" algn="tl">
                    <a:srgbClr val="000000">
                      <a:alpha val="43137"/>
                    </a:srgbClr>
                  </a:outerShdw>
                </a:effectLst>
              </a:rPr>
              <a:t>the Microsoft Web Platform</a:t>
            </a:r>
          </a:p>
        </p:txBody>
      </p:sp>
      <p:grpSp>
        <p:nvGrpSpPr>
          <p:cNvPr id="11" name="Group 10"/>
          <p:cNvGrpSpPr/>
          <p:nvPr/>
        </p:nvGrpSpPr>
        <p:grpSpPr>
          <a:xfrm>
            <a:off x="6095226" y="4879703"/>
            <a:ext cx="3048774" cy="1978297"/>
            <a:chOff x="6095226" y="0"/>
            <a:chExt cx="3048774" cy="1978297"/>
          </a:xfrm>
        </p:grpSpPr>
        <p:pic>
          <p:nvPicPr>
            <p:cNvPr id="1029" name="Picture 5" descr="C:\Users\Graeme\AppData\Local\Microsoft\Windows\Temporary Internet Files\Content.IE5\5390C0WB\MPj04331640000[1].jpg"/>
            <p:cNvPicPr>
              <a:picLocks noChangeAspect="1" noChangeArrowheads="1"/>
            </p:cNvPicPr>
            <p:nvPr/>
          </p:nvPicPr>
          <p:blipFill>
            <a:blip r:embed="rId3" cstate="print"/>
            <a:srcRect/>
            <a:stretch>
              <a:fillRect/>
            </a:stretch>
          </p:blipFill>
          <p:spPr bwMode="auto">
            <a:xfrm>
              <a:off x="6857226" y="0"/>
              <a:ext cx="2286774" cy="1716169"/>
            </a:xfrm>
            <a:prstGeom prst="rect">
              <a:avLst/>
            </a:prstGeom>
            <a:ln>
              <a:noFill/>
            </a:ln>
            <a:effectLst>
              <a:outerShdw blurRad="292100" dist="139700" dir="2700000" algn="tl" rotWithShape="0">
                <a:srgbClr val="333333">
                  <a:alpha val="65000"/>
                </a:srgbClr>
              </a:outerShdw>
              <a:softEdge rad="635000"/>
            </a:effectLst>
          </p:spPr>
        </p:pic>
        <p:pic>
          <p:nvPicPr>
            <p:cNvPr id="10" name="Picture 9" descr="SQL08_v_rgb_r.png"/>
            <p:cNvPicPr>
              <a:picLocks noChangeAspect="1"/>
            </p:cNvPicPr>
            <p:nvPr/>
          </p:nvPicPr>
          <p:blipFill>
            <a:blip r:embed="rId4"/>
            <a:stretch>
              <a:fillRect/>
            </a:stretch>
          </p:blipFill>
          <p:spPr>
            <a:xfrm>
              <a:off x="6095226" y="457200"/>
              <a:ext cx="2438400" cy="1521097"/>
            </a:xfrm>
            <a:prstGeom prst="rect">
              <a:avLst/>
            </a:prstGeom>
          </p:spPr>
        </p:pic>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Microsoft Web Platform</a:t>
            </a:r>
            <a:endParaRPr lang="en-GB" dirty="0"/>
          </a:p>
        </p:txBody>
      </p:sp>
      <p:grpSp>
        <p:nvGrpSpPr>
          <p:cNvPr id="77" name="Group 76"/>
          <p:cNvGrpSpPr/>
          <p:nvPr/>
        </p:nvGrpSpPr>
        <p:grpSpPr>
          <a:xfrm>
            <a:off x="609600" y="830782"/>
            <a:ext cx="8095785" cy="5874818"/>
            <a:chOff x="609600" y="830782"/>
            <a:chExt cx="8095785" cy="5874818"/>
          </a:xfrm>
        </p:grpSpPr>
        <p:sp>
          <p:nvSpPr>
            <p:cNvPr id="73" name="Rounded Rectangle 72"/>
            <p:cNvSpPr/>
            <p:nvPr/>
          </p:nvSpPr>
          <p:spPr bwMode="auto">
            <a:xfrm>
              <a:off x="609600" y="4269700"/>
              <a:ext cx="8095785" cy="788085"/>
            </a:xfrm>
            <a:prstGeom prst="roundRect">
              <a:avLst>
                <a:gd name="adj" fmla="val 6503"/>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66" name="Rounded Rectangle 65"/>
            <p:cNvSpPr/>
            <p:nvPr/>
          </p:nvSpPr>
          <p:spPr bwMode="auto">
            <a:xfrm>
              <a:off x="609600" y="5057785"/>
              <a:ext cx="8095785" cy="788085"/>
            </a:xfrm>
            <a:prstGeom prst="roundRect">
              <a:avLst>
                <a:gd name="adj" fmla="val 6503"/>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64" name="Rounded Rectangle 63"/>
            <p:cNvSpPr/>
            <p:nvPr/>
          </p:nvSpPr>
          <p:spPr bwMode="auto">
            <a:xfrm>
              <a:off x="609600" y="5917515"/>
              <a:ext cx="8095785" cy="788085"/>
            </a:xfrm>
            <a:prstGeom prst="roundRect">
              <a:avLst>
                <a:gd name="adj" fmla="val 6503"/>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51" name="Rounded Rectangle 50"/>
            <p:cNvSpPr/>
            <p:nvPr/>
          </p:nvSpPr>
          <p:spPr bwMode="auto">
            <a:xfrm>
              <a:off x="609600" y="2550241"/>
              <a:ext cx="8095785" cy="788085"/>
            </a:xfrm>
            <a:prstGeom prst="roundRect">
              <a:avLst>
                <a:gd name="adj" fmla="val 6503"/>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46" name="Rounded Rectangle 45"/>
            <p:cNvSpPr/>
            <p:nvPr/>
          </p:nvSpPr>
          <p:spPr bwMode="auto">
            <a:xfrm>
              <a:off x="609600" y="1690511"/>
              <a:ext cx="8095785" cy="788085"/>
            </a:xfrm>
            <a:prstGeom prst="roundRect">
              <a:avLst>
                <a:gd name="adj" fmla="val 6503"/>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31" name="Rounded Rectangle 30"/>
            <p:cNvSpPr/>
            <p:nvPr/>
          </p:nvSpPr>
          <p:spPr bwMode="auto">
            <a:xfrm>
              <a:off x="609600" y="830782"/>
              <a:ext cx="8095785" cy="788085"/>
            </a:xfrm>
            <a:prstGeom prst="roundRect">
              <a:avLst>
                <a:gd name="adj" fmla="val 6503"/>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grpSp>
          <p:nvGrpSpPr>
            <p:cNvPr id="58" name="Group 57"/>
            <p:cNvGrpSpPr/>
            <p:nvPr/>
          </p:nvGrpSpPr>
          <p:grpSpPr>
            <a:xfrm>
              <a:off x="5338112" y="902426"/>
              <a:ext cx="3223985" cy="644798"/>
              <a:chOff x="5257800" y="1066800"/>
              <a:chExt cx="3352800" cy="685801"/>
            </a:xfrm>
          </p:grpSpPr>
          <p:sp>
            <p:nvSpPr>
              <p:cNvPr id="20" name="Rounded Rectangle 19"/>
              <p:cNvSpPr/>
              <p:nvPr/>
            </p:nvSpPr>
            <p:spPr bwMode="auto">
              <a:xfrm>
                <a:off x="5257800" y="1066800"/>
                <a:ext cx="3352800" cy="685801"/>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33" name="Picture 32" descr="Expression_bL.png"/>
              <p:cNvPicPr>
                <a:picLocks noChangeAspect="1"/>
              </p:cNvPicPr>
              <p:nvPr/>
            </p:nvPicPr>
            <p:blipFill>
              <a:blip r:embed="rId3"/>
              <a:stretch>
                <a:fillRect/>
              </a:stretch>
            </p:blipFill>
            <p:spPr>
              <a:xfrm>
                <a:off x="6172200" y="1143000"/>
                <a:ext cx="1342963" cy="479207"/>
              </a:xfrm>
              <a:prstGeom prst="rect">
                <a:avLst/>
              </a:prstGeom>
            </p:spPr>
          </p:pic>
        </p:grpSp>
        <p:grpSp>
          <p:nvGrpSpPr>
            <p:cNvPr id="56" name="Group 55"/>
            <p:cNvGrpSpPr/>
            <p:nvPr/>
          </p:nvGrpSpPr>
          <p:grpSpPr>
            <a:xfrm>
              <a:off x="2042482" y="1762155"/>
              <a:ext cx="3295629" cy="644798"/>
              <a:chOff x="1828800" y="1981199"/>
              <a:chExt cx="3352800" cy="685801"/>
            </a:xfrm>
          </p:grpSpPr>
          <p:sp>
            <p:nvSpPr>
              <p:cNvPr id="50" name="Rounded Rectangle 49"/>
              <p:cNvSpPr/>
              <p:nvPr/>
            </p:nvSpPr>
            <p:spPr bwMode="auto">
              <a:xfrm>
                <a:off x="1828800" y="1981199"/>
                <a:ext cx="3352800" cy="685801"/>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34" name="Picture 33" descr="LOGOT_AJAX.png"/>
              <p:cNvPicPr>
                <a:picLocks noChangeAspect="1"/>
              </p:cNvPicPr>
              <p:nvPr/>
            </p:nvPicPr>
            <p:blipFill>
              <a:blip r:embed="rId4"/>
              <a:stretch>
                <a:fillRect/>
              </a:stretch>
            </p:blipFill>
            <p:spPr>
              <a:xfrm>
                <a:off x="2971800" y="2057400"/>
                <a:ext cx="1084578" cy="533400"/>
              </a:xfrm>
              <a:prstGeom prst="rect">
                <a:avLst/>
              </a:prstGeom>
            </p:spPr>
          </p:pic>
        </p:grpSp>
        <p:grpSp>
          <p:nvGrpSpPr>
            <p:cNvPr id="55" name="Group 54"/>
            <p:cNvGrpSpPr/>
            <p:nvPr/>
          </p:nvGrpSpPr>
          <p:grpSpPr>
            <a:xfrm>
              <a:off x="5338112" y="1762155"/>
              <a:ext cx="3223985" cy="644798"/>
              <a:chOff x="5257800" y="1981199"/>
              <a:chExt cx="3352800" cy="685801"/>
            </a:xfrm>
          </p:grpSpPr>
          <p:sp>
            <p:nvSpPr>
              <p:cNvPr id="49" name="Rounded Rectangle 48"/>
              <p:cNvSpPr/>
              <p:nvPr/>
            </p:nvSpPr>
            <p:spPr bwMode="auto">
              <a:xfrm>
                <a:off x="5257800" y="1981199"/>
                <a:ext cx="3352800" cy="685801"/>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35" name="Picture 34" descr="Silverlight.png"/>
              <p:cNvPicPr>
                <a:picLocks noChangeAspect="1"/>
              </p:cNvPicPr>
              <p:nvPr/>
            </p:nvPicPr>
            <p:blipFill>
              <a:blip r:embed="rId5" cstate="print"/>
              <a:stretch>
                <a:fillRect/>
              </a:stretch>
            </p:blipFill>
            <p:spPr>
              <a:xfrm>
                <a:off x="5943600" y="2005962"/>
                <a:ext cx="1799787" cy="584838"/>
              </a:xfrm>
              <a:prstGeom prst="rect">
                <a:avLst/>
              </a:prstGeom>
            </p:spPr>
          </p:pic>
        </p:grpSp>
        <p:grpSp>
          <p:nvGrpSpPr>
            <p:cNvPr id="53" name="Group 52"/>
            <p:cNvGrpSpPr/>
            <p:nvPr/>
          </p:nvGrpSpPr>
          <p:grpSpPr>
            <a:xfrm>
              <a:off x="1970838" y="2621885"/>
              <a:ext cx="3367273" cy="644798"/>
              <a:chOff x="1219200" y="2895600"/>
              <a:chExt cx="3429000" cy="685801"/>
            </a:xfrm>
          </p:grpSpPr>
          <p:sp>
            <p:nvSpPr>
              <p:cNvPr id="25" name="Rounded Rectangle 24"/>
              <p:cNvSpPr/>
              <p:nvPr/>
            </p:nvSpPr>
            <p:spPr bwMode="auto">
              <a:xfrm>
                <a:off x="1219200" y="2895600"/>
                <a:ext cx="3429000" cy="685801"/>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37" name="Picture 36" descr="ofc-ShrPtSvr07_rgb_r.png"/>
              <p:cNvPicPr>
                <a:picLocks noChangeAspect="1"/>
              </p:cNvPicPr>
              <p:nvPr/>
            </p:nvPicPr>
            <p:blipFill>
              <a:blip r:embed="rId6"/>
              <a:stretch>
                <a:fillRect/>
              </a:stretch>
            </p:blipFill>
            <p:spPr>
              <a:xfrm>
                <a:off x="1295399" y="3048000"/>
                <a:ext cx="3290129" cy="381000"/>
              </a:xfrm>
              <a:prstGeom prst="rect">
                <a:avLst/>
              </a:prstGeom>
            </p:spPr>
          </p:pic>
        </p:grpSp>
        <p:grpSp>
          <p:nvGrpSpPr>
            <p:cNvPr id="54" name="Group 53"/>
            <p:cNvGrpSpPr/>
            <p:nvPr/>
          </p:nvGrpSpPr>
          <p:grpSpPr>
            <a:xfrm>
              <a:off x="5338112" y="2621885"/>
              <a:ext cx="3223985" cy="644798"/>
              <a:chOff x="5105400" y="2895600"/>
              <a:chExt cx="3429000" cy="685801"/>
            </a:xfrm>
          </p:grpSpPr>
          <p:sp>
            <p:nvSpPr>
              <p:cNvPr id="52" name="Rounded Rectangle 51"/>
              <p:cNvSpPr/>
              <p:nvPr/>
            </p:nvSpPr>
            <p:spPr bwMode="auto">
              <a:xfrm>
                <a:off x="5105400" y="2895600"/>
                <a:ext cx="3429000" cy="685801"/>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38" name="Picture 37" descr="Commerce_bL_r.png"/>
              <p:cNvPicPr>
                <a:picLocks noChangeAspect="1"/>
              </p:cNvPicPr>
              <p:nvPr/>
            </p:nvPicPr>
            <p:blipFill>
              <a:blip r:embed="rId7"/>
              <a:stretch>
                <a:fillRect/>
              </a:stretch>
            </p:blipFill>
            <p:spPr>
              <a:xfrm>
                <a:off x="5943600" y="3124200"/>
                <a:ext cx="1828800" cy="270803"/>
              </a:xfrm>
              <a:prstGeom prst="rect">
                <a:avLst/>
              </a:prstGeom>
            </p:spPr>
          </p:pic>
        </p:grpSp>
        <p:grpSp>
          <p:nvGrpSpPr>
            <p:cNvPr id="75" name="Group 74"/>
            <p:cNvGrpSpPr/>
            <p:nvPr/>
          </p:nvGrpSpPr>
          <p:grpSpPr>
            <a:xfrm>
              <a:off x="2114126" y="4341344"/>
              <a:ext cx="6447970" cy="644798"/>
              <a:chOff x="1905000" y="4724400"/>
              <a:chExt cx="6858000" cy="685801"/>
            </a:xfrm>
          </p:grpSpPr>
          <p:sp>
            <p:nvSpPr>
              <p:cNvPr id="26" name="Rounded Rectangle 25"/>
              <p:cNvSpPr/>
              <p:nvPr/>
            </p:nvSpPr>
            <p:spPr bwMode="auto">
              <a:xfrm>
                <a:off x="1905000" y="4724400"/>
                <a:ext cx="6858000" cy="685801"/>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39" name="Picture 3" descr="C:\Users\v-pakole\Desktop\READINESS KIT\TDM decks - p\SQL08_h_rgb_r.png"/>
              <p:cNvPicPr>
                <a:picLocks noChangeAspect="1" noChangeArrowheads="1"/>
              </p:cNvPicPr>
              <p:nvPr/>
            </p:nvPicPr>
            <p:blipFill>
              <a:blip r:embed="rId8"/>
              <a:srcRect/>
              <a:stretch>
                <a:fillRect/>
              </a:stretch>
            </p:blipFill>
            <p:spPr bwMode="auto">
              <a:xfrm>
                <a:off x="3810000" y="4724400"/>
                <a:ext cx="2952924" cy="609600"/>
              </a:xfrm>
              <a:prstGeom prst="rect">
                <a:avLst/>
              </a:prstGeom>
              <a:noFill/>
            </p:spPr>
          </p:pic>
        </p:grpSp>
        <p:grpSp>
          <p:nvGrpSpPr>
            <p:cNvPr id="68" name="Group 67"/>
            <p:cNvGrpSpPr/>
            <p:nvPr/>
          </p:nvGrpSpPr>
          <p:grpSpPr>
            <a:xfrm>
              <a:off x="5338112" y="5129429"/>
              <a:ext cx="3223985" cy="644798"/>
              <a:chOff x="5257800" y="5105400"/>
              <a:chExt cx="3276600" cy="685801"/>
            </a:xfrm>
          </p:grpSpPr>
          <p:sp>
            <p:nvSpPr>
              <p:cNvPr id="29" name="Rounded Rectangle 28"/>
              <p:cNvSpPr/>
              <p:nvPr/>
            </p:nvSpPr>
            <p:spPr bwMode="auto">
              <a:xfrm>
                <a:off x="5257800" y="5105400"/>
                <a:ext cx="3276600" cy="685801"/>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42" name="Picture 41" descr="WinMedia_h_rgb_r.png"/>
              <p:cNvPicPr>
                <a:picLocks noChangeAspect="1"/>
              </p:cNvPicPr>
              <p:nvPr/>
            </p:nvPicPr>
            <p:blipFill>
              <a:blip r:embed="rId9"/>
              <a:stretch>
                <a:fillRect/>
              </a:stretch>
            </p:blipFill>
            <p:spPr>
              <a:xfrm>
                <a:off x="6248400" y="5181600"/>
                <a:ext cx="1295400" cy="453390"/>
              </a:xfrm>
              <a:prstGeom prst="rect">
                <a:avLst/>
              </a:prstGeom>
            </p:spPr>
          </p:pic>
        </p:grpSp>
        <p:grpSp>
          <p:nvGrpSpPr>
            <p:cNvPr id="69" name="Group 68"/>
            <p:cNvGrpSpPr/>
            <p:nvPr/>
          </p:nvGrpSpPr>
          <p:grpSpPr>
            <a:xfrm>
              <a:off x="2114126" y="5129429"/>
              <a:ext cx="3223985" cy="644798"/>
              <a:chOff x="1905000" y="5105400"/>
              <a:chExt cx="3276600" cy="685801"/>
            </a:xfrm>
          </p:grpSpPr>
          <p:sp>
            <p:nvSpPr>
              <p:cNvPr id="30" name="Rounded Rectangle 29"/>
              <p:cNvSpPr/>
              <p:nvPr/>
            </p:nvSpPr>
            <p:spPr bwMode="auto">
              <a:xfrm>
                <a:off x="1905000" y="5105400"/>
                <a:ext cx="3276600" cy="685801"/>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43" name="Picture 42" descr="WS08-IntInfoSrv7_h_rgb_r.png"/>
              <p:cNvPicPr>
                <a:picLocks noChangeAspect="1"/>
              </p:cNvPicPr>
              <p:nvPr/>
            </p:nvPicPr>
            <p:blipFill>
              <a:blip r:embed="rId10" cstate="print"/>
              <a:stretch>
                <a:fillRect/>
              </a:stretch>
            </p:blipFill>
            <p:spPr>
              <a:xfrm>
                <a:off x="2538413" y="5243385"/>
                <a:ext cx="2109787" cy="395416"/>
              </a:xfrm>
              <a:prstGeom prst="rect">
                <a:avLst/>
              </a:prstGeom>
            </p:spPr>
          </p:pic>
        </p:grpSp>
        <p:grpSp>
          <p:nvGrpSpPr>
            <p:cNvPr id="70" name="Group 69"/>
            <p:cNvGrpSpPr/>
            <p:nvPr/>
          </p:nvGrpSpPr>
          <p:grpSpPr>
            <a:xfrm>
              <a:off x="2114126" y="5989159"/>
              <a:ext cx="6447970" cy="644798"/>
              <a:chOff x="1905000" y="6019800"/>
              <a:chExt cx="6553200" cy="685801"/>
            </a:xfrm>
          </p:grpSpPr>
          <p:sp>
            <p:nvSpPr>
              <p:cNvPr id="27" name="Rounded Rectangle 26"/>
              <p:cNvSpPr/>
              <p:nvPr/>
            </p:nvSpPr>
            <p:spPr bwMode="auto">
              <a:xfrm>
                <a:off x="1905000" y="6019800"/>
                <a:ext cx="6553200" cy="685801"/>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44" name="Picture 43" descr="WS08_h_rgb_r.png"/>
              <p:cNvPicPr>
                <a:picLocks noChangeAspect="1"/>
              </p:cNvPicPr>
              <p:nvPr/>
            </p:nvPicPr>
            <p:blipFill>
              <a:blip r:embed="rId11"/>
              <a:stretch>
                <a:fillRect/>
              </a:stretch>
            </p:blipFill>
            <p:spPr>
              <a:xfrm>
                <a:off x="2981325" y="6019800"/>
                <a:ext cx="3952875" cy="600436"/>
              </a:xfrm>
              <a:prstGeom prst="rect">
                <a:avLst/>
              </a:prstGeom>
            </p:spPr>
          </p:pic>
        </p:grpSp>
        <p:grpSp>
          <p:nvGrpSpPr>
            <p:cNvPr id="57" name="Group 56"/>
            <p:cNvGrpSpPr/>
            <p:nvPr/>
          </p:nvGrpSpPr>
          <p:grpSpPr>
            <a:xfrm>
              <a:off x="2042482" y="902426"/>
              <a:ext cx="3295629" cy="644798"/>
              <a:chOff x="1828800" y="1066800"/>
              <a:chExt cx="3352800" cy="685801"/>
            </a:xfrm>
          </p:grpSpPr>
          <p:sp>
            <p:nvSpPr>
              <p:cNvPr id="40" name="Rounded Rectangle 39"/>
              <p:cNvSpPr/>
              <p:nvPr/>
            </p:nvSpPr>
            <p:spPr bwMode="auto">
              <a:xfrm>
                <a:off x="1828800" y="1066800"/>
                <a:ext cx="3352800" cy="685801"/>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45" name="Picture 44" descr="VS_h_rgb_r.png"/>
              <p:cNvPicPr>
                <a:picLocks noChangeAspect="1"/>
              </p:cNvPicPr>
              <p:nvPr/>
            </p:nvPicPr>
            <p:blipFill>
              <a:blip r:embed="rId12"/>
              <a:stretch>
                <a:fillRect/>
              </a:stretch>
            </p:blipFill>
            <p:spPr>
              <a:xfrm>
                <a:off x="2057400" y="1143000"/>
                <a:ext cx="2895600" cy="454542"/>
              </a:xfrm>
              <a:prstGeom prst="rect">
                <a:avLst/>
              </a:prstGeom>
            </p:spPr>
          </p:pic>
        </p:grpSp>
        <p:sp>
          <p:nvSpPr>
            <p:cNvPr id="47" name="TextBox 46"/>
            <p:cNvSpPr txBox="1"/>
            <p:nvPr/>
          </p:nvSpPr>
          <p:spPr>
            <a:xfrm>
              <a:off x="609600" y="902426"/>
              <a:ext cx="647421" cy="286232"/>
            </a:xfrm>
            <a:prstGeom prst="rect">
              <a:avLst/>
            </a:prstGeom>
            <a:noFill/>
          </p:spPr>
          <p:txBody>
            <a:bodyPr wrap="none" rtlCol="0">
              <a:spAutoFit/>
            </a:bodyPr>
            <a:lstStyle/>
            <a:p>
              <a:pPr indent="-396875">
                <a:lnSpc>
                  <a:spcPct val="90000"/>
                </a:lnSpc>
                <a:spcBef>
                  <a:spcPct val="20000"/>
                </a:spcBef>
                <a:buClr>
                  <a:srgbClr val="777777"/>
                </a:buClr>
              </a:pPr>
              <a:r>
                <a:rPr lang="en-GB" sz="1400" b="1" dirty="0" smtClean="0">
                  <a:solidFill>
                    <a:schemeClr val="bg1">
                      <a:lumMod val="50000"/>
                    </a:schemeClr>
                  </a:solidFill>
                  <a:latin typeface="+mn-lt"/>
                </a:rPr>
                <a:t>Tools</a:t>
              </a:r>
            </a:p>
          </p:txBody>
        </p:sp>
        <p:sp>
          <p:nvSpPr>
            <p:cNvPr id="48" name="TextBox 47"/>
            <p:cNvSpPr txBox="1"/>
            <p:nvPr/>
          </p:nvSpPr>
          <p:spPr>
            <a:xfrm>
              <a:off x="609600" y="1762156"/>
              <a:ext cx="1432882" cy="480131"/>
            </a:xfrm>
            <a:prstGeom prst="rect">
              <a:avLst/>
            </a:prstGeom>
            <a:noFill/>
          </p:spPr>
          <p:txBody>
            <a:bodyPr wrap="square" rtlCol="0">
              <a:spAutoFit/>
            </a:bodyPr>
            <a:lstStyle/>
            <a:p>
              <a:pPr indent="-396875">
                <a:lnSpc>
                  <a:spcPct val="90000"/>
                </a:lnSpc>
                <a:spcBef>
                  <a:spcPct val="20000"/>
                </a:spcBef>
                <a:buClr>
                  <a:srgbClr val="777777"/>
                </a:buClr>
              </a:pPr>
              <a:r>
                <a:rPr lang="en-GB" sz="1400" b="1" dirty="0" smtClean="0">
                  <a:solidFill>
                    <a:schemeClr val="bg1">
                      <a:lumMod val="50000"/>
                    </a:schemeClr>
                  </a:solidFill>
                  <a:latin typeface="+mn-lt"/>
                </a:rPr>
                <a:t>Presentation Technologies</a:t>
              </a:r>
            </a:p>
          </p:txBody>
        </p:sp>
        <p:sp>
          <p:nvSpPr>
            <p:cNvPr id="59" name="TextBox 58"/>
            <p:cNvSpPr txBox="1"/>
            <p:nvPr/>
          </p:nvSpPr>
          <p:spPr>
            <a:xfrm>
              <a:off x="609600" y="2621885"/>
              <a:ext cx="1361238" cy="674031"/>
            </a:xfrm>
            <a:prstGeom prst="rect">
              <a:avLst/>
            </a:prstGeom>
            <a:noFill/>
          </p:spPr>
          <p:txBody>
            <a:bodyPr wrap="square" rtlCol="0">
              <a:spAutoFit/>
            </a:bodyPr>
            <a:lstStyle/>
            <a:p>
              <a:pPr indent="-396875">
                <a:lnSpc>
                  <a:spcPct val="90000"/>
                </a:lnSpc>
                <a:spcBef>
                  <a:spcPct val="20000"/>
                </a:spcBef>
                <a:buClr>
                  <a:srgbClr val="777777"/>
                </a:buClr>
              </a:pPr>
              <a:r>
                <a:rPr lang="en-GB" sz="1400" b="1" dirty="0" smtClean="0">
                  <a:solidFill>
                    <a:schemeClr val="bg1">
                      <a:lumMod val="50000"/>
                    </a:schemeClr>
                  </a:solidFill>
                  <a:latin typeface="+mn-lt"/>
                </a:rPr>
                <a:t>Web Application Platforms</a:t>
              </a:r>
            </a:p>
          </p:txBody>
        </p:sp>
        <p:sp>
          <p:nvSpPr>
            <p:cNvPr id="60" name="Rounded Rectangle 59"/>
            <p:cNvSpPr/>
            <p:nvPr/>
          </p:nvSpPr>
          <p:spPr bwMode="auto">
            <a:xfrm>
              <a:off x="609600" y="3409970"/>
              <a:ext cx="8095785" cy="788085"/>
            </a:xfrm>
            <a:prstGeom prst="roundRect">
              <a:avLst>
                <a:gd name="adj" fmla="val 6503"/>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61" name="TextBox 60"/>
            <p:cNvSpPr txBox="1"/>
            <p:nvPr/>
          </p:nvSpPr>
          <p:spPr>
            <a:xfrm>
              <a:off x="609600" y="3414549"/>
              <a:ext cx="1432882" cy="674031"/>
            </a:xfrm>
            <a:prstGeom prst="rect">
              <a:avLst/>
            </a:prstGeom>
            <a:noFill/>
          </p:spPr>
          <p:txBody>
            <a:bodyPr wrap="square" rtlCol="0">
              <a:spAutoFit/>
            </a:bodyPr>
            <a:lstStyle/>
            <a:p>
              <a:pPr indent="-396875">
                <a:lnSpc>
                  <a:spcPct val="90000"/>
                </a:lnSpc>
                <a:spcBef>
                  <a:spcPct val="20000"/>
                </a:spcBef>
                <a:buClr>
                  <a:srgbClr val="777777"/>
                </a:buClr>
              </a:pPr>
              <a:r>
                <a:rPr lang="en-GB" sz="1400" b="1" dirty="0" smtClean="0">
                  <a:solidFill>
                    <a:schemeClr val="bg1">
                      <a:lumMod val="50000"/>
                    </a:schemeClr>
                  </a:solidFill>
                  <a:latin typeface="+mn-lt"/>
                </a:rPr>
                <a:t>Web Development Technologies</a:t>
              </a:r>
            </a:p>
          </p:txBody>
        </p:sp>
        <p:grpSp>
          <p:nvGrpSpPr>
            <p:cNvPr id="72" name="Group 71"/>
            <p:cNvGrpSpPr/>
            <p:nvPr/>
          </p:nvGrpSpPr>
          <p:grpSpPr>
            <a:xfrm>
              <a:off x="2114126" y="3481615"/>
              <a:ext cx="3223985" cy="644798"/>
              <a:chOff x="1905000" y="3810000"/>
              <a:chExt cx="3276600" cy="685801"/>
            </a:xfrm>
          </p:grpSpPr>
          <p:sp>
            <p:nvSpPr>
              <p:cNvPr id="28" name="Rounded Rectangle 27"/>
              <p:cNvSpPr/>
              <p:nvPr/>
            </p:nvSpPr>
            <p:spPr bwMode="auto">
              <a:xfrm>
                <a:off x="1905000" y="3810000"/>
                <a:ext cx="3276600" cy="685801"/>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41" name="Picture 40" descr="NET-ASP_rgb_r.png"/>
              <p:cNvPicPr>
                <a:picLocks noChangeAspect="1"/>
              </p:cNvPicPr>
              <p:nvPr/>
            </p:nvPicPr>
            <p:blipFill>
              <a:blip r:embed="rId13"/>
              <a:stretch>
                <a:fillRect/>
              </a:stretch>
            </p:blipFill>
            <p:spPr>
              <a:xfrm>
                <a:off x="2362200" y="3886200"/>
                <a:ext cx="2133600" cy="434788"/>
              </a:xfrm>
              <a:prstGeom prst="rect">
                <a:avLst/>
              </a:prstGeom>
            </p:spPr>
          </p:pic>
        </p:grpSp>
        <p:grpSp>
          <p:nvGrpSpPr>
            <p:cNvPr id="71" name="Group 70"/>
            <p:cNvGrpSpPr/>
            <p:nvPr/>
          </p:nvGrpSpPr>
          <p:grpSpPr>
            <a:xfrm>
              <a:off x="5338112" y="3481615"/>
              <a:ext cx="3223985" cy="644798"/>
              <a:chOff x="5257800" y="3810000"/>
              <a:chExt cx="3276600" cy="685801"/>
            </a:xfrm>
          </p:grpSpPr>
          <p:sp>
            <p:nvSpPr>
              <p:cNvPr id="62" name="Rounded Rectangle 61"/>
              <p:cNvSpPr/>
              <p:nvPr/>
            </p:nvSpPr>
            <p:spPr bwMode="auto">
              <a:xfrm>
                <a:off x="5257800" y="3810000"/>
                <a:ext cx="3276600" cy="685801"/>
              </a:xfrm>
              <a:prstGeom prst="roundRect">
                <a:avLst/>
              </a:prstGeom>
              <a:gradFill>
                <a:gsLst>
                  <a:gs pos="0">
                    <a:schemeClr val="accent1">
                      <a:lumMod val="60000"/>
                      <a:lumOff val="40000"/>
                      <a:alpha val="83000"/>
                    </a:schemeClr>
                  </a:gs>
                  <a:gs pos="35000">
                    <a:schemeClr val="accent1">
                      <a:lumMod val="20000"/>
                      <a:lumOff val="80000"/>
                      <a:alpha val="68000"/>
                    </a:schemeClr>
                  </a:gs>
                  <a:gs pos="100000">
                    <a:schemeClr val="accent4">
                      <a:tint val="15000"/>
                      <a:satMod val="350000"/>
                      <a:alpha val="81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63" name="Picture 2" descr="PHP">
                <a:hlinkClick r:id="rId14"/>
              </p:cNvPr>
              <p:cNvPicPr>
                <a:picLocks noChangeAspect="1" noChangeArrowheads="1"/>
              </p:cNvPicPr>
              <p:nvPr/>
            </p:nvPicPr>
            <p:blipFill>
              <a:blip r:embed="rId15"/>
              <a:stretch>
                <a:fillRect/>
              </a:stretch>
            </p:blipFill>
            <p:spPr bwMode="auto">
              <a:xfrm>
                <a:off x="6400800" y="3855749"/>
                <a:ext cx="1066800" cy="589221"/>
              </a:xfrm>
              <a:prstGeom prst="rect">
                <a:avLst/>
              </a:prstGeom>
              <a:noFill/>
            </p:spPr>
          </p:pic>
        </p:grpSp>
        <p:sp>
          <p:nvSpPr>
            <p:cNvPr id="65" name="TextBox 64"/>
            <p:cNvSpPr txBox="1"/>
            <p:nvPr/>
          </p:nvSpPr>
          <p:spPr>
            <a:xfrm>
              <a:off x="609600" y="5993738"/>
              <a:ext cx="1432882" cy="480131"/>
            </a:xfrm>
            <a:prstGeom prst="rect">
              <a:avLst/>
            </a:prstGeom>
            <a:noFill/>
          </p:spPr>
          <p:txBody>
            <a:bodyPr wrap="square" rtlCol="0">
              <a:spAutoFit/>
            </a:bodyPr>
            <a:lstStyle/>
            <a:p>
              <a:pPr indent="-396875">
                <a:lnSpc>
                  <a:spcPct val="90000"/>
                </a:lnSpc>
                <a:spcBef>
                  <a:spcPct val="20000"/>
                </a:spcBef>
                <a:buClr>
                  <a:srgbClr val="777777"/>
                </a:buClr>
              </a:pPr>
              <a:r>
                <a:rPr lang="en-GB" sz="1400" b="1" dirty="0" smtClean="0">
                  <a:solidFill>
                    <a:schemeClr val="bg1">
                      <a:lumMod val="50000"/>
                    </a:schemeClr>
                  </a:solidFill>
                  <a:latin typeface="+mn-lt"/>
                </a:rPr>
                <a:t>Operating System</a:t>
              </a:r>
            </a:p>
          </p:txBody>
        </p:sp>
        <p:sp>
          <p:nvSpPr>
            <p:cNvPr id="67" name="TextBox 66"/>
            <p:cNvSpPr txBox="1"/>
            <p:nvPr/>
          </p:nvSpPr>
          <p:spPr>
            <a:xfrm>
              <a:off x="609600" y="5057785"/>
              <a:ext cx="1432882" cy="674031"/>
            </a:xfrm>
            <a:prstGeom prst="rect">
              <a:avLst/>
            </a:prstGeom>
            <a:noFill/>
          </p:spPr>
          <p:txBody>
            <a:bodyPr wrap="square" rtlCol="0">
              <a:spAutoFit/>
            </a:bodyPr>
            <a:lstStyle/>
            <a:p>
              <a:pPr indent="-396875">
                <a:lnSpc>
                  <a:spcPct val="90000"/>
                </a:lnSpc>
                <a:spcBef>
                  <a:spcPct val="20000"/>
                </a:spcBef>
                <a:buClr>
                  <a:srgbClr val="777777"/>
                </a:buClr>
              </a:pPr>
              <a:r>
                <a:rPr lang="en-GB" sz="1400" b="1" dirty="0" smtClean="0">
                  <a:solidFill>
                    <a:schemeClr val="bg1">
                      <a:lumMod val="50000"/>
                    </a:schemeClr>
                  </a:solidFill>
                  <a:latin typeface="+mn-lt"/>
                </a:rPr>
                <a:t>Content Hosting services</a:t>
              </a:r>
            </a:p>
          </p:txBody>
        </p:sp>
        <p:sp>
          <p:nvSpPr>
            <p:cNvPr id="74" name="TextBox 73"/>
            <p:cNvSpPr txBox="1"/>
            <p:nvPr/>
          </p:nvSpPr>
          <p:spPr>
            <a:xfrm>
              <a:off x="609600" y="4269700"/>
              <a:ext cx="1432882" cy="480131"/>
            </a:xfrm>
            <a:prstGeom prst="rect">
              <a:avLst/>
            </a:prstGeom>
            <a:noFill/>
          </p:spPr>
          <p:txBody>
            <a:bodyPr wrap="square" rtlCol="0">
              <a:spAutoFit/>
            </a:bodyPr>
            <a:lstStyle/>
            <a:p>
              <a:pPr indent="-396875">
                <a:lnSpc>
                  <a:spcPct val="90000"/>
                </a:lnSpc>
                <a:spcBef>
                  <a:spcPct val="20000"/>
                </a:spcBef>
                <a:buClr>
                  <a:srgbClr val="777777"/>
                </a:buClr>
              </a:pPr>
              <a:r>
                <a:rPr lang="en-GB" sz="1400" b="1" dirty="0" smtClean="0">
                  <a:solidFill>
                    <a:schemeClr val="bg1">
                      <a:lumMod val="50000"/>
                    </a:schemeClr>
                  </a:solidFill>
                  <a:latin typeface="+mn-lt"/>
                </a:rPr>
                <a:t>Database Services</a:t>
              </a:r>
            </a:p>
          </p:txBody>
        </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09600" y="1447800"/>
            <a:ext cx="8095785" cy="2209800"/>
          </a:xfrm>
          <a:prstGeom prst="roundRect">
            <a:avLst>
              <a:gd name="adj" fmla="val 14564"/>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GB" dirty="0" smtClean="0"/>
              <a:t>Why SQL Server?</a:t>
            </a:r>
            <a:endParaRPr lang="en-GB" dirty="0"/>
          </a:p>
        </p:txBody>
      </p:sp>
      <p:sp>
        <p:nvSpPr>
          <p:cNvPr id="4" name="TextBox 3"/>
          <p:cNvSpPr txBox="1"/>
          <p:nvPr/>
        </p:nvSpPr>
        <p:spPr>
          <a:xfrm>
            <a:off x="914400" y="1600200"/>
            <a:ext cx="3898824" cy="424732"/>
          </a:xfrm>
          <a:prstGeom prst="rect">
            <a:avLst/>
          </a:prstGeom>
          <a:noFill/>
        </p:spPr>
        <p:txBody>
          <a:bodyPr wrap="none" rtlCol="0">
            <a:spAutoFit/>
          </a:bodyPr>
          <a:lstStyle/>
          <a:p>
            <a:pPr indent="-396875">
              <a:lnSpc>
                <a:spcPct val="90000"/>
              </a:lnSpc>
              <a:spcBef>
                <a:spcPct val="20000"/>
              </a:spcBef>
              <a:buClr>
                <a:srgbClr val="777777"/>
              </a:buClr>
            </a:pPr>
            <a:r>
              <a:rPr lang="en-GB" sz="2400" dirty="0" smtClean="0">
                <a:solidFill>
                  <a:schemeClr val="bg1"/>
                </a:solidFill>
                <a:effectLst>
                  <a:outerShdw blurRad="38100" dist="38100" dir="2700000" algn="tl">
                    <a:srgbClr val="000000">
                      <a:alpha val="43137"/>
                    </a:srgbClr>
                  </a:outerShdw>
                </a:effectLst>
              </a:rPr>
              <a:t>Pay for only what you need</a:t>
            </a:r>
          </a:p>
        </p:txBody>
      </p:sp>
      <p:sp>
        <p:nvSpPr>
          <p:cNvPr id="5" name="Content Placeholder 2"/>
          <p:cNvSpPr txBox="1">
            <a:spLocks/>
          </p:cNvSpPr>
          <p:nvPr/>
        </p:nvSpPr>
        <p:spPr>
          <a:xfrm>
            <a:off x="914400" y="2057400"/>
            <a:ext cx="7239000" cy="1524000"/>
          </a:xfrm>
          <a:prstGeom prst="rect">
            <a:avLst/>
          </a:prstGeom>
        </p:spPr>
        <p:txBody>
          <a:bodyPr/>
          <a:lstStyle/>
          <a:p>
            <a:pPr marL="177800" marR="0" lvl="0" indent="-177800" algn="l" defTabSz="914363" rtl="0" eaLnBrk="1" fontAlgn="auto" latinLnBrk="0" hangingPunct="1">
              <a:lnSpc>
                <a:spcPct val="100000"/>
              </a:lnSpc>
              <a:spcBef>
                <a:spcPct val="20000"/>
              </a:spcBef>
              <a:spcAft>
                <a:spcPts val="0"/>
              </a:spcAft>
              <a:buClr>
                <a:srgbClr val="777777"/>
              </a:buClr>
              <a:buSzPct val="130000"/>
              <a:buFontTx/>
              <a:buBlip>
                <a:blip r:embed="rId3"/>
              </a:buBlip>
              <a:tabLst/>
              <a:defRPr/>
            </a:pPr>
            <a:r>
              <a:rPr kumimoji="0" lang="en-GB" sz="1600" b="0" i="0" u="none" strike="noStrike" kern="1200" cap="none" spc="0" normalizeH="0" baseline="0" noProof="0" dirty="0" smtClean="0">
                <a:ln>
                  <a:noFill/>
                </a:ln>
                <a:solidFill>
                  <a:schemeClr val="bg1">
                    <a:lumMod val="75000"/>
                  </a:schemeClr>
                </a:solidFill>
                <a:effectLst/>
                <a:uLnTx/>
                <a:uFillTx/>
                <a:latin typeface="+mn-lt"/>
                <a:ea typeface="+mn-ea"/>
                <a:cs typeface="+mn-cs"/>
              </a:rPr>
              <a:t>Range of editions, from free to enterprise-scale</a:t>
            </a:r>
          </a:p>
          <a:p>
            <a:pPr marL="635000" lvl="1" indent="-177800" defTabSz="914363" fontAlgn="auto">
              <a:spcBef>
                <a:spcPct val="20000"/>
              </a:spcBef>
              <a:spcAft>
                <a:spcPts val="0"/>
              </a:spcAft>
              <a:buClr>
                <a:srgbClr val="777777"/>
              </a:buClr>
              <a:buSzPct val="130000"/>
              <a:buFontTx/>
              <a:buBlip>
                <a:blip r:embed="rId3"/>
              </a:buBlip>
            </a:pPr>
            <a:r>
              <a:rPr lang="en-GB" sz="1600" dirty="0" smtClean="0">
                <a:solidFill>
                  <a:schemeClr val="bg1">
                    <a:lumMod val="75000"/>
                  </a:schemeClr>
                </a:solidFill>
                <a:latin typeface="+mn-lt"/>
                <a:cs typeface="+mn-cs"/>
              </a:rPr>
              <a:t>Express, Web, and Enterprise fit most hosting scenarios</a:t>
            </a:r>
          </a:p>
          <a:p>
            <a:pPr marL="177800" indent="-177800" defTabSz="914363" fontAlgn="auto">
              <a:spcBef>
                <a:spcPct val="20000"/>
              </a:spcBef>
              <a:spcAft>
                <a:spcPts val="0"/>
              </a:spcAft>
              <a:buClr>
                <a:srgbClr val="777777"/>
              </a:buClr>
              <a:buSzPct val="130000"/>
              <a:buFontTx/>
              <a:buBlip>
                <a:blip r:embed="rId3"/>
              </a:buBlip>
            </a:pPr>
            <a:r>
              <a:rPr lang="en-GB" sz="1600" dirty="0" smtClean="0">
                <a:solidFill>
                  <a:schemeClr val="bg1">
                    <a:lumMod val="75000"/>
                  </a:schemeClr>
                </a:solidFill>
                <a:latin typeface="+mn-lt"/>
                <a:cs typeface="+mn-cs"/>
              </a:rPr>
              <a:t>Fidelity across all editions</a:t>
            </a:r>
          </a:p>
          <a:p>
            <a:pPr marL="635000" lvl="1" indent="-177800" defTabSz="914363" fontAlgn="auto">
              <a:spcBef>
                <a:spcPct val="20000"/>
              </a:spcBef>
              <a:spcAft>
                <a:spcPts val="0"/>
              </a:spcAft>
              <a:buClr>
                <a:srgbClr val="777777"/>
              </a:buClr>
              <a:buSzPct val="130000"/>
              <a:buFontTx/>
              <a:buBlip>
                <a:blip r:embed="rId3"/>
              </a:buBlip>
            </a:pPr>
            <a:r>
              <a:rPr lang="en-GB" sz="1600" dirty="0" smtClean="0">
                <a:solidFill>
                  <a:schemeClr val="bg1">
                    <a:lumMod val="75000"/>
                  </a:schemeClr>
                </a:solidFill>
                <a:latin typeface="+mn-lt"/>
                <a:cs typeface="+mn-cs"/>
              </a:rPr>
              <a:t>Seamless growth path for customers that need to increase scale</a:t>
            </a:r>
          </a:p>
          <a:p>
            <a:pPr marL="635000" lvl="1" indent="-177800" defTabSz="914363" fontAlgn="auto">
              <a:spcBef>
                <a:spcPct val="20000"/>
              </a:spcBef>
              <a:spcAft>
                <a:spcPts val="0"/>
              </a:spcAft>
              <a:buClr>
                <a:srgbClr val="777777"/>
              </a:buClr>
              <a:buSzPct val="130000"/>
              <a:buFontTx/>
              <a:buBlip>
                <a:blip r:embed="rId3"/>
              </a:buBlip>
            </a:pPr>
            <a:r>
              <a:rPr lang="en-GB" sz="1600" dirty="0" smtClean="0">
                <a:solidFill>
                  <a:schemeClr val="bg1">
                    <a:lumMod val="75000"/>
                  </a:schemeClr>
                </a:solidFill>
                <a:latin typeface="+mn-lt"/>
                <a:cs typeface="+mn-cs"/>
              </a:rPr>
              <a:t>Consistent scripting and management for all SQL Server instances</a:t>
            </a:r>
          </a:p>
        </p:txBody>
      </p:sp>
      <p:grpSp>
        <p:nvGrpSpPr>
          <p:cNvPr id="11" name="Group 10"/>
          <p:cNvGrpSpPr/>
          <p:nvPr/>
        </p:nvGrpSpPr>
        <p:grpSpPr>
          <a:xfrm>
            <a:off x="7315200" y="914400"/>
            <a:ext cx="1752600" cy="1600200"/>
            <a:chOff x="7315200" y="762000"/>
            <a:chExt cx="1752600" cy="1600200"/>
          </a:xfrm>
        </p:grpSpPr>
        <p:pic>
          <p:nvPicPr>
            <p:cNvPr id="8" name="Picture 7" descr="box_SQLServ08_Ent_online_1000x1357.png"/>
            <p:cNvPicPr>
              <a:picLocks noChangeAspect="1"/>
            </p:cNvPicPr>
            <p:nvPr/>
          </p:nvPicPr>
          <p:blipFill>
            <a:blip r:embed="rId4" cstate="print"/>
            <a:stretch>
              <a:fillRect/>
            </a:stretch>
          </p:blipFill>
          <p:spPr>
            <a:xfrm>
              <a:off x="7315200" y="762000"/>
              <a:ext cx="1143000" cy="14773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descr="box_SQLServ08_Ent_online_1000x1357.png"/>
            <p:cNvPicPr>
              <a:picLocks noChangeAspect="1"/>
            </p:cNvPicPr>
            <p:nvPr/>
          </p:nvPicPr>
          <p:blipFill>
            <a:blip r:embed="rId4" cstate="print"/>
            <a:stretch>
              <a:fillRect/>
            </a:stretch>
          </p:blipFill>
          <p:spPr>
            <a:xfrm>
              <a:off x="7620000" y="808692"/>
              <a:ext cx="1143000" cy="14773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9" descr="box_SQLServ08_Ent_online_1000x1357.png"/>
            <p:cNvPicPr>
              <a:picLocks noChangeAspect="1"/>
            </p:cNvPicPr>
            <p:nvPr/>
          </p:nvPicPr>
          <p:blipFill>
            <a:blip r:embed="rId4" cstate="print"/>
            <a:stretch>
              <a:fillRect/>
            </a:stretch>
          </p:blipFill>
          <p:spPr>
            <a:xfrm>
              <a:off x="7924800" y="884892"/>
              <a:ext cx="1143000" cy="14773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
        <p:nvSpPr>
          <p:cNvPr id="12" name="Rounded Rectangle 11"/>
          <p:cNvSpPr/>
          <p:nvPr/>
        </p:nvSpPr>
        <p:spPr bwMode="auto">
          <a:xfrm>
            <a:off x="609600" y="4191000"/>
            <a:ext cx="8095785" cy="2209800"/>
          </a:xfrm>
          <a:prstGeom prst="roundRect">
            <a:avLst>
              <a:gd name="adj" fmla="val 14564"/>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a:off x="3272190" y="4343400"/>
            <a:ext cx="5262210" cy="424732"/>
          </a:xfrm>
          <a:prstGeom prst="rect">
            <a:avLst/>
          </a:prstGeom>
          <a:noFill/>
        </p:spPr>
        <p:txBody>
          <a:bodyPr wrap="none" rtlCol="0">
            <a:spAutoFit/>
          </a:bodyPr>
          <a:lstStyle/>
          <a:p>
            <a:pPr indent="-396875">
              <a:lnSpc>
                <a:spcPct val="90000"/>
              </a:lnSpc>
              <a:spcBef>
                <a:spcPct val="20000"/>
              </a:spcBef>
              <a:buClr>
                <a:srgbClr val="777777"/>
              </a:buClr>
            </a:pPr>
            <a:r>
              <a:rPr lang="en-GB" sz="2400" dirty="0" smtClean="0">
                <a:solidFill>
                  <a:schemeClr val="bg1"/>
                </a:solidFill>
                <a:effectLst>
                  <a:outerShdw blurRad="38100" dist="38100" dir="2700000" algn="tl">
                    <a:srgbClr val="000000">
                      <a:alpha val="43137"/>
                    </a:srgbClr>
                  </a:outerShdw>
                </a:effectLst>
              </a:rPr>
              <a:t>Give Web developers what they want</a:t>
            </a:r>
          </a:p>
        </p:txBody>
      </p:sp>
      <p:sp>
        <p:nvSpPr>
          <p:cNvPr id="15" name="Content Placeholder 2"/>
          <p:cNvSpPr txBox="1">
            <a:spLocks/>
          </p:cNvSpPr>
          <p:nvPr/>
        </p:nvSpPr>
        <p:spPr>
          <a:xfrm>
            <a:off x="1828800" y="4800600"/>
            <a:ext cx="6781800" cy="1524000"/>
          </a:xfrm>
          <a:prstGeom prst="rect">
            <a:avLst/>
          </a:prstGeom>
        </p:spPr>
        <p:txBody>
          <a:bodyPr/>
          <a:lstStyle/>
          <a:p>
            <a:pPr marL="177800" marR="0" lvl="0" indent="-177800" algn="l" defTabSz="914363" rtl="0" eaLnBrk="1" fontAlgn="auto" latinLnBrk="0" hangingPunct="1">
              <a:lnSpc>
                <a:spcPct val="100000"/>
              </a:lnSpc>
              <a:spcBef>
                <a:spcPct val="20000"/>
              </a:spcBef>
              <a:spcAft>
                <a:spcPts val="0"/>
              </a:spcAft>
              <a:buClr>
                <a:srgbClr val="777777"/>
              </a:buClr>
              <a:buSzPct val="130000"/>
              <a:buFontTx/>
              <a:buBlip>
                <a:blip r:embed="rId3"/>
              </a:buBlip>
              <a:tabLst/>
              <a:defRPr/>
            </a:pPr>
            <a:r>
              <a:rPr kumimoji="0" lang="en-GB" sz="1600" b="0" i="0" u="none" strike="noStrike" kern="1200" cap="none" spc="0" normalizeH="0" baseline="0" noProof="0" dirty="0" smtClean="0">
                <a:ln>
                  <a:noFill/>
                </a:ln>
                <a:solidFill>
                  <a:schemeClr val="bg1">
                    <a:lumMod val="75000"/>
                  </a:schemeClr>
                </a:solidFill>
                <a:effectLst/>
                <a:uLnTx/>
                <a:uFillTx/>
                <a:latin typeface="+mn-lt"/>
                <a:ea typeface="+mn-ea"/>
                <a:cs typeface="+mn-cs"/>
              </a:rPr>
              <a:t>Tight integration with Visual Studio and Visual Web Developer Express</a:t>
            </a:r>
          </a:p>
          <a:p>
            <a:pPr marL="635000" lvl="1" indent="-177800" defTabSz="914363" fontAlgn="auto">
              <a:spcBef>
                <a:spcPct val="20000"/>
              </a:spcBef>
              <a:spcAft>
                <a:spcPts val="0"/>
              </a:spcAft>
              <a:buClr>
                <a:srgbClr val="777777"/>
              </a:buClr>
              <a:buSzPct val="130000"/>
              <a:buFontTx/>
              <a:buBlip>
                <a:blip r:embed="rId3"/>
              </a:buBlip>
            </a:pPr>
            <a:r>
              <a:rPr lang="en-GB" sz="1600" dirty="0" smtClean="0">
                <a:solidFill>
                  <a:schemeClr val="bg1">
                    <a:lumMod val="75000"/>
                  </a:schemeClr>
                </a:solidFill>
                <a:latin typeface="+mn-lt"/>
                <a:cs typeface="+mn-cs"/>
              </a:rPr>
              <a:t>The database of choice for ASP.NET developers</a:t>
            </a:r>
          </a:p>
          <a:p>
            <a:pPr marL="177800" indent="-177800" defTabSz="914363" fontAlgn="auto">
              <a:spcBef>
                <a:spcPct val="20000"/>
              </a:spcBef>
              <a:spcAft>
                <a:spcPts val="0"/>
              </a:spcAft>
              <a:buClr>
                <a:srgbClr val="777777"/>
              </a:buClr>
              <a:buSzPct val="130000"/>
              <a:buFontTx/>
              <a:buBlip>
                <a:blip r:embed="rId3"/>
              </a:buBlip>
            </a:pPr>
            <a:r>
              <a:rPr lang="en-GB" sz="1600" dirty="0" smtClean="0">
                <a:solidFill>
                  <a:schemeClr val="bg1">
                    <a:lumMod val="75000"/>
                  </a:schemeClr>
                </a:solidFill>
                <a:latin typeface="+mn-lt"/>
                <a:cs typeface="+mn-cs"/>
              </a:rPr>
              <a:t>PHP drivers</a:t>
            </a:r>
          </a:p>
          <a:p>
            <a:pPr marL="635000" lvl="1" indent="-177800" defTabSz="914363" fontAlgn="auto">
              <a:spcBef>
                <a:spcPct val="20000"/>
              </a:spcBef>
              <a:spcAft>
                <a:spcPts val="0"/>
              </a:spcAft>
              <a:buClr>
                <a:srgbClr val="777777"/>
              </a:buClr>
              <a:buSzPct val="130000"/>
              <a:buFontTx/>
              <a:buBlip>
                <a:blip r:embed="rId3"/>
              </a:buBlip>
            </a:pPr>
            <a:r>
              <a:rPr lang="en-GB" sz="1600" dirty="0" smtClean="0">
                <a:solidFill>
                  <a:schemeClr val="bg1">
                    <a:lumMod val="75000"/>
                  </a:schemeClr>
                </a:solidFill>
                <a:latin typeface="+mn-lt"/>
                <a:cs typeface="+mn-cs"/>
              </a:rPr>
              <a:t>A broad-reach, scalable, manageable alternative to </a:t>
            </a:r>
            <a:r>
              <a:rPr lang="en-GB" sz="1600" dirty="0" err="1" smtClean="0">
                <a:solidFill>
                  <a:schemeClr val="bg1">
                    <a:lumMod val="75000"/>
                  </a:schemeClr>
                </a:solidFill>
                <a:latin typeface="+mn-lt"/>
                <a:cs typeface="+mn-cs"/>
              </a:rPr>
              <a:t>MySQL</a:t>
            </a:r>
            <a:endParaRPr lang="en-GB" sz="1600" dirty="0" smtClean="0">
              <a:solidFill>
                <a:schemeClr val="bg1">
                  <a:lumMod val="75000"/>
                </a:schemeClr>
              </a:solidFill>
              <a:latin typeface="+mn-lt"/>
              <a:cs typeface="+mn-cs"/>
            </a:endParaRPr>
          </a:p>
        </p:txBody>
      </p:sp>
      <p:pic>
        <p:nvPicPr>
          <p:cNvPr id="16" name="Picture 2" descr="PHP">
            <a:hlinkClick r:id="rId5"/>
          </p:cNvPr>
          <p:cNvPicPr>
            <a:picLocks noChangeAspect="1" noChangeArrowheads="1"/>
          </p:cNvPicPr>
          <p:nvPr/>
        </p:nvPicPr>
        <p:blipFill>
          <a:blip r:embed="rId6"/>
          <a:stretch>
            <a:fillRect/>
          </a:stretch>
        </p:blipFill>
        <p:spPr bwMode="auto">
          <a:xfrm>
            <a:off x="228600" y="4422879"/>
            <a:ext cx="1142604" cy="603041"/>
          </a:xfrm>
          <a:prstGeom prst="rect">
            <a:avLst/>
          </a:prstGeom>
          <a:noFill/>
        </p:spPr>
      </p:pic>
      <p:pic>
        <p:nvPicPr>
          <p:cNvPr id="17" name="Picture 16" descr="NET-ASP_rgb_r.png"/>
          <p:cNvPicPr>
            <a:picLocks noChangeAspect="1"/>
          </p:cNvPicPr>
          <p:nvPr/>
        </p:nvPicPr>
        <p:blipFill>
          <a:blip r:embed="rId7"/>
          <a:stretch>
            <a:fillRect/>
          </a:stretch>
        </p:blipFill>
        <p:spPr>
          <a:xfrm>
            <a:off x="152400" y="3886200"/>
            <a:ext cx="2492954" cy="48543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1000"/>
                                        <p:tgtEl>
                                          <p:spTgt spid="15">
                                            <p:txEl>
                                              <p:pRg st="0" end="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5">
                                            <p:txEl>
                                              <p:pRg st="1" end="1"/>
                                            </p:txEl>
                                          </p:spTgt>
                                        </p:tgtEl>
                                        <p:attrNameLst>
                                          <p:attrName>style.visibility</p:attrName>
                                        </p:attrNameLst>
                                      </p:cBhvr>
                                      <p:to>
                                        <p:strVal val="visible"/>
                                      </p:to>
                                    </p:set>
                                    <p:animEffect transition="in" filter="fade">
                                      <p:cBhvr>
                                        <p:cTn id="54" dur="1000"/>
                                        <p:tgtEl>
                                          <p:spTgt spid="15">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5">
                                            <p:txEl>
                                              <p:pRg st="2" end="2"/>
                                            </p:txEl>
                                          </p:spTgt>
                                        </p:tgtEl>
                                        <p:attrNameLst>
                                          <p:attrName>style.visibility</p:attrName>
                                        </p:attrNameLst>
                                      </p:cBhvr>
                                      <p:to>
                                        <p:strVal val="visible"/>
                                      </p:to>
                                    </p:set>
                                    <p:animEffect transition="in" filter="fade">
                                      <p:cBhvr>
                                        <p:cTn id="59" dur="1000"/>
                                        <p:tgtEl>
                                          <p:spTgt spid="15">
                                            <p:txEl>
                                              <p:pRg st="2" end="2"/>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15">
                                            <p:txEl>
                                              <p:pRg st="3" end="3"/>
                                            </p:txEl>
                                          </p:spTgt>
                                        </p:tgtEl>
                                        <p:attrNameLst>
                                          <p:attrName>style.visibility</p:attrName>
                                        </p:attrNameLst>
                                      </p:cBhvr>
                                      <p:to>
                                        <p:strVal val="visible"/>
                                      </p:to>
                                    </p:set>
                                    <p:animEffect transition="in" filter="fade">
                                      <p:cBhvr>
                                        <p:cTn id="62" dur="1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12"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4343400" y="990600"/>
            <a:ext cx="2209800" cy="5638800"/>
          </a:xfrm>
          <a:prstGeom prst="roundRect">
            <a:avLst>
              <a:gd name="adj" fmla="val 14564"/>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auto">
          <a:xfrm>
            <a:off x="381000" y="1143000"/>
            <a:ext cx="8382000" cy="1676400"/>
          </a:xfrm>
          <a:prstGeom prst="roundRect">
            <a:avLst>
              <a:gd name="adj" fmla="val 14564"/>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381000" y="2971800"/>
            <a:ext cx="8382000" cy="1676400"/>
          </a:xfrm>
          <a:prstGeom prst="roundRect">
            <a:avLst>
              <a:gd name="adj" fmla="val 14564"/>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381000" y="4800600"/>
            <a:ext cx="8382000" cy="1676400"/>
          </a:xfrm>
          <a:prstGeom prst="roundRect">
            <a:avLst>
              <a:gd name="adj" fmla="val 14564"/>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GB" dirty="0" smtClean="0"/>
              <a:t>SQL Server Editions</a:t>
            </a:r>
            <a:endParaRPr lang="en-GB" dirty="0"/>
          </a:p>
        </p:txBody>
      </p:sp>
      <p:pic>
        <p:nvPicPr>
          <p:cNvPr id="3" name="Picture 2" descr="SQL08-Compact35_v_rgb_r.png"/>
          <p:cNvPicPr>
            <a:picLocks noChangeAspect="1"/>
          </p:cNvPicPr>
          <p:nvPr/>
        </p:nvPicPr>
        <p:blipFill>
          <a:blip r:embed="rId3"/>
          <a:stretch>
            <a:fillRect/>
          </a:stretch>
        </p:blipFill>
        <p:spPr>
          <a:xfrm>
            <a:off x="2505802" y="4884564"/>
            <a:ext cx="1453664" cy="1440036"/>
          </a:xfrm>
          <a:prstGeom prst="rect">
            <a:avLst/>
          </a:prstGeom>
        </p:spPr>
      </p:pic>
      <p:pic>
        <p:nvPicPr>
          <p:cNvPr id="4" name="Picture 3" descr="SQL08-Dev_v_rgb_r.png"/>
          <p:cNvPicPr>
            <a:picLocks noChangeAspect="1"/>
          </p:cNvPicPr>
          <p:nvPr/>
        </p:nvPicPr>
        <p:blipFill>
          <a:blip r:embed="rId4"/>
          <a:stretch>
            <a:fillRect/>
          </a:stretch>
        </p:blipFill>
        <p:spPr>
          <a:xfrm>
            <a:off x="6702666" y="3048000"/>
            <a:ext cx="1907934" cy="1440036"/>
          </a:xfrm>
          <a:prstGeom prst="rect">
            <a:avLst/>
          </a:prstGeom>
        </p:spPr>
      </p:pic>
      <p:pic>
        <p:nvPicPr>
          <p:cNvPr id="5" name="Picture 4" descr="SQL08-Exp_v_rgb_r.png"/>
          <p:cNvPicPr>
            <a:picLocks noChangeAspect="1"/>
          </p:cNvPicPr>
          <p:nvPr/>
        </p:nvPicPr>
        <p:blipFill>
          <a:blip r:embed="rId5"/>
          <a:stretch>
            <a:fillRect/>
          </a:stretch>
        </p:blipFill>
        <p:spPr>
          <a:xfrm>
            <a:off x="4495800" y="4884564"/>
            <a:ext cx="1907934" cy="1440036"/>
          </a:xfrm>
          <a:prstGeom prst="rect">
            <a:avLst/>
          </a:prstGeom>
        </p:spPr>
      </p:pic>
      <p:pic>
        <p:nvPicPr>
          <p:cNvPr id="6" name="Picture 5" descr="SQL08-Std_v_rgb_r.png"/>
          <p:cNvPicPr>
            <a:picLocks noChangeAspect="1"/>
          </p:cNvPicPr>
          <p:nvPr/>
        </p:nvPicPr>
        <p:blipFill>
          <a:blip r:embed="rId6"/>
          <a:stretch>
            <a:fillRect/>
          </a:stretch>
        </p:blipFill>
        <p:spPr>
          <a:xfrm>
            <a:off x="2286000" y="1219200"/>
            <a:ext cx="1907934" cy="1385524"/>
          </a:xfrm>
          <a:prstGeom prst="rect">
            <a:avLst/>
          </a:prstGeom>
        </p:spPr>
      </p:pic>
      <p:pic>
        <p:nvPicPr>
          <p:cNvPr id="7" name="Picture 6" descr="SQL08-Web_v_rgb_r.png"/>
          <p:cNvPicPr>
            <a:picLocks noChangeAspect="1"/>
          </p:cNvPicPr>
          <p:nvPr/>
        </p:nvPicPr>
        <p:blipFill>
          <a:blip r:embed="rId7"/>
          <a:stretch>
            <a:fillRect/>
          </a:stretch>
        </p:blipFill>
        <p:spPr>
          <a:xfrm>
            <a:off x="4495800" y="3048000"/>
            <a:ext cx="1912477" cy="1390067"/>
          </a:xfrm>
          <a:prstGeom prst="rect">
            <a:avLst/>
          </a:prstGeom>
        </p:spPr>
      </p:pic>
      <p:pic>
        <p:nvPicPr>
          <p:cNvPr id="8" name="Picture 7" descr="SQL08-Wrkgrp_v_rgb_r.png"/>
          <p:cNvPicPr>
            <a:picLocks noChangeAspect="1"/>
          </p:cNvPicPr>
          <p:nvPr/>
        </p:nvPicPr>
        <p:blipFill>
          <a:blip r:embed="rId8"/>
          <a:stretch>
            <a:fillRect/>
          </a:stretch>
        </p:blipFill>
        <p:spPr>
          <a:xfrm>
            <a:off x="2286000" y="3048000"/>
            <a:ext cx="1912477" cy="1440036"/>
          </a:xfrm>
          <a:prstGeom prst="rect">
            <a:avLst/>
          </a:prstGeom>
        </p:spPr>
      </p:pic>
      <p:pic>
        <p:nvPicPr>
          <p:cNvPr id="9" name="Picture 8" descr="SQL08-Ent_v_rgb_r.png"/>
          <p:cNvPicPr>
            <a:picLocks noChangeAspect="1"/>
          </p:cNvPicPr>
          <p:nvPr/>
        </p:nvPicPr>
        <p:blipFill>
          <a:blip r:embed="rId9"/>
          <a:stretch>
            <a:fillRect/>
          </a:stretch>
        </p:blipFill>
        <p:spPr>
          <a:xfrm>
            <a:off x="4572000" y="1219200"/>
            <a:ext cx="1905000" cy="1440036"/>
          </a:xfrm>
          <a:prstGeom prst="rect">
            <a:avLst/>
          </a:prstGeom>
        </p:spPr>
      </p:pic>
      <p:sp>
        <p:nvSpPr>
          <p:cNvPr id="11" name="TextBox 10"/>
          <p:cNvSpPr txBox="1"/>
          <p:nvPr/>
        </p:nvSpPr>
        <p:spPr>
          <a:xfrm>
            <a:off x="457200" y="1600200"/>
            <a:ext cx="1371600" cy="757130"/>
          </a:xfrm>
          <a:prstGeom prst="rect">
            <a:avLst/>
          </a:prstGeom>
          <a:noFill/>
        </p:spPr>
        <p:txBody>
          <a:bodyPr wrap="square" rtlCol="0">
            <a:spAutoFit/>
          </a:bodyPr>
          <a:lstStyle/>
          <a:p>
            <a:pPr indent="-396875">
              <a:lnSpc>
                <a:spcPct val="90000"/>
              </a:lnSpc>
              <a:spcBef>
                <a:spcPct val="20000"/>
              </a:spcBef>
              <a:buClr>
                <a:srgbClr val="777777"/>
              </a:buClr>
            </a:pPr>
            <a:r>
              <a:rPr lang="en-GB" sz="2400" dirty="0" smtClean="0">
                <a:solidFill>
                  <a:schemeClr val="bg1"/>
                </a:solidFill>
                <a:effectLst>
                  <a:outerShdw blurRad="38100" dist="38100" dir="2700000" algn="tl">
                    <a:srgbClr val="000000">
                      <a:alpha val="43137"/>
                    </a:srgbClr>
                  </a:outerShdw>
                </a:effectLst>
              </a:rPr>
              <a:t>Core Editions</a:t>
            </a:r>
          </a:p>
        </p:txBody>
      </p:sp>
      <p:sp>
        <p:nvSpPr>
          <p:cNvPr id="13" name="TextBox 12"/>
          <p:cNvSpPr txBox="1"/>
          <p:nvPr/>
        </p:nvSpPr>
        <p:spPr>
          <a:xfrm>
            <a:off x="457200" y="3429000"/>
            <a:ext cx="2286000" cy="757130"/>
          </a:xfrm>
          <a:prstGeom prst="rect">
            <a:avLst/>
          </a:prstGeom>
          <a:noFill/>
        </p:spPr>
        <p:txBody>
          <a:bodyPr wrap="square" rtlCol="0">
            <a:spAutoFit/>
          </a:bodyPr>
          <a:lstStyle/>
          <a:p>
            <a:pPr indent="-396875">
              <a:lnSpc>
                <a:spcPct val="90000"/>
              </a:lnSpc>
              <a:spcBef>
                <a:spcPct val="20000"/>
              </a:spcBef>
              <a:buClr>
                <a:srgbClr val="777777"/>
              </a:buClr>
            </a:pPr>
            <a:r>
              <a:rPr lang="en-GB" sz="2400" dirty="0" smtClean="0">
                <a:solidFill>
                  <a:schemeClr val="bg1"/>
                </a:solidFill>
                <a:effectLst>
                  <a:outerShdw blurRad="38100" dist="38100" dir="2700000" algn="tl">
                    <a:srgbClr val="000000">
                      <a:alpha val="43137"/>
                    </a:srgbClr>
                  </a:outerShdw>
                </a:effectLst>
              </a:rPr>
              <a:t>Specialized Editions</a:t>
            </a:r>
          </a:p>
        </p:txBody>
      </p:sp>
      <p:sp>
        <p:nvSpPr>
          <p:cNvPr id="15" name="TextBox 14"/>
          <p:cNvSpPr txBox="1"/>
          <p:nvPr/>
        </p:nvSpPr>
        <p:spPr>
          <a:xfrm>
            <a:off x="457200" y="5186470"/>
            <a:ext cx="1676400" cy="757130"/>
          </a:xfrm>
          <a:prstGeom prst="rect">
            <a:avLst/>
          </a:prstGeom>
          <a:noFill/>
        </p:spPr>
        <p:txBody>
          <a:bodyPr wrap="square" rtlCol="0">
            <a:spAutoFit/>
          </a:bodyPr>
          <a:lstStyle/>
          <a:p>
            <a:pPr indent="-396875">
              <a:lnSpc>
                <a:spcPct val="90000"/>
              </a:lnSpc>
              <a:spcBef>
                <a:spcPct val="20000"/>
              </a:spcBef>
              <a:buClr>
                <a:srgbClr val="777777"/>
              </a:buClr>
            </a:pPr>
            <a:r>
              <a:rPr lang="en-GB" sz="2400" dirty="0" smtClean="0">
                <a:solidFill>
                  <a:schemeClr val="bg1"/>
                </a:solidFill>
                <a:effectLst>
                  <a:outerShdw blurRad="38100" dist="38100" dir="2700000" algn="tl">
                    <a:srgbClr val="000000">
                      <a:alpha val="43137"/>
                    </a:srgbClr>
                  </a:outerShdw>
                </a:effectLst>
              </a:rPr>
              <a:t>Free Editions</a:t>
            </a:r>
          </a:p>
        </p:txBody>
      </p:sp>
      <p:sp>
        <p:nvSpPr>
          <p:cNvPr id="17" name="TextBox 16"/>
          <p:cNvSpPr txBox="1"/>
          <p:nvPr/>
        </p:nvSpPr>
        <p:spPr>
          <a:xfrm>
            <a:off x="6705600" y="457200"/>
            <a:ext cx="1828800" cy="895630"/>
          </a:xfrm>
          <a:prstGeom prst="rect">
            <a:avLst/>
          </a:prstGeom>
          <a:noFill/>
        </p:spPr>
        <p:txBody>
          <a:bodyPr wrap="square" rtlCol="0">
            <a:spAutoFit/>
          </a:bodyPr>
          <a:lstStyle/>
          <a:p>
            <a:pPr indent="-396875">
              <a:lnSpc>
                <a:spcPct val="90000"/>
              </a:lnSpc>
              <a:spcBef>
                <a:spcPct val="20000"/>
              </a:spcBef>
              <a:buClr>
                <a:srgbClr val="777777"/>
              </a:buClr>
            </a:pPr>
            <a:r>
              <a:rPr lang="en-GB" dirty="0" smtClean="0">
                <a:solidFill>
                  <a:schemeClr val="bg1"/>
                </a:solidFill>
                <a:effectLst>
                  <a:outerShdw blurRad="38100" dist="38100" dir="2700000" algn="tl">
                    <a:srgbClr val="000000">
                      <a:alpha val="43137"/>
                    </a:srgbClr>
                  </a:outerShdw>
                </a:effectLst>
              </a:rPr>
              <a:t>Key Editions</a:t>
            </a:r>
          </a:p>
          <a:p>
            <a:pPr indent="-396875">
              <a:lnSpc>
                <a:spcPct val="90000"/>
              </a:lnSpc>
              <a:spcBef>
                <a:spcPct val="20000"/>
              </a:spcBef>
              <a:buClr>
                <a:srgbClr val="777777"/>
              </a:buClr>
            </a:pPr>
            <a:r>
              <a:rPr lang="en-GB" dirty="0" smtClean="0">
                <a:solidFill>
                  <a:schemeClr val="bg1"/>
                </a:solidFill>
                <a:effectLst>
                  <a:outerShdw blurRad="38100" dist="38100" dir="2700000" algn="tl">
                    <a:srgbClr val="000000">
                      <a:alpha val="43137"/>
                    </a:srgbClr>
                  </a:outerShdw>
                </a:effectLst>
              </a:rPr>
              <a:t>For Web Scenarios</a:t>
            </a:r>
          </a:p>
        </p:txBody>
      </p:sp>
      <p:cxnSp>
        <p:nvCxnSpPr>
          <p:cNvPr id="19" name="Straight Connector 18"/>
          <p:cNvCxnSpPr>
            <a:stCxn id="17" idx="1"/>
          </p:cNvCxnSpPr>
          <p:nvPr/>
        </p:nvCxnSpPr>
        <p:spPr>
          <a:xfrm rot="10800000" flipV="1">
            <a:off x="6248400" y="905014"/>
            <a:ext cx="457200" cy="314185"/>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SQL Server Editions</a:t>
            </a:r>
            <a:endParaRPr lang="en-GB" dirty="0"/>
          </a:p>
        </p:txBody>
      </p:sp>
      <p:graphicFrame>
        <p:nvGraphicFramePr>
          <p:cNvPr id="4" name="Table 3"/>
          <p:cNvGraphicFramePr>
            <a:graphicFrameLocks noGrp="1"/>
          </p:cNvGraphicFramePr>
          <p:nvPr/>
        </p:nvGraphicFramePr>
        <p:xfrm>
          <a:off x="304801" y="990602"/>
          <a:ext cx="8382000" cy="5733474"/>
        </p:xfrm>
        <a:graphic>
          <a:graphicData uri="http://schemas.openxmlformats.org/drawingml/2006/table">
            <a:tbl>
              <a:tblPr>
                <a:solidFill>
                  <a:srgbClr val="E9EEEE">
                    <a:alpha val="38039"/>
                  </a:srgbClr>
                </a:solidFill>
              </a:tblPr>
              <a:tblGrid>
                <a:gridCol w="3695263"/>
                <a:gridCol w="1738586"/>
                <a:gridCol w="1484585"/>
                <a:gridCol w="1463566"/>
              </a:tblGrid>
              <a:tr h="261219">
                <a:tc>
                  <a:txBody>
                    <a:bodyPr/>
                    <a:lstStyle/>
                    <a:p>
                      <a:pPr>
                        <a:lnSpc>
                          <a:spcPct val="115000"/>
                        </a:lnSpc>
                        <a:spcAft>
                          <a:spcPts val="0"/>
                        </a:spcAft>
                      </a:pPr>
                      <a:r>
                        <a:rPr lang="en-US" sz="1050" b="1" dirty="0">
                          <a:solidFill>
                            <a:schemeClr val="bg1"/>
                          </a:solidFill>
                          <a:latin typeface="Arial"/>
                          <a:ea typeface="Calibri"/>
                          <a:cs typeface="Times New Roman"/>
                        </a:rPr>
                        <a:t>Feature</a:t>
                      </a:r>
                      <a:endParaRPr lang="en-GB" sz="1050" dirty="0">
                        <a:solidFill>
                          <a:schemeClr val="bg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n-US" sz="1050" b="1" dirty="0">
                          <a:solidFill>
                            <a:schemeClr val="bg1"/>
                          </a:solidFill>
                          <a:latin typeface="Arial"/>
                          <a:ea typeface="Calibri"/>
                          <a:cs typeface="Times New Roman"/>
                        </a:rPr>
                        <a:t>Enterprise Edition</a:t>
                      </a:r>
                      <a:endParaRPr lang="en-GB" sz="1050" dirty="0">
                        <a:solidFill>
                          <a:schemeClr val="bg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n-US" sz="1050" b="1" dirty="0">
                          <a:solidFill>
                            <a:schemeClr val="bg1"/>
                          </a:solidFill>
                          <a:latin typeface="Arial"/>
                          <a:ea typeface="Calibri"/>
                          <a:cs typeface="Times New Roman"/>
                        </a:rPr>
                        <a:t>Web Edition</a:t>
                      </a:r>
                      <a:endParaRPr lang="en-GB" sz="1050" dirty="0">
                        <a:solidFill>
                          <a:schemeClr val="bg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n-US" sz="1050" b="1">
                          <a:solidFill>
                            <a:schemeClr val="bg1"/>
                          </a:solidFill>
                          <a:latin typeface="Arial"/>
                          <a:ea typeface="Calibri"/>
                          <a:cs typeface="Times New Roman"/>
                        </a:rPr>
                        <a:t>Express Edition</a:t>
                      </a:r>
                      <a:endParaRPr lang="en-GB" sz="1050">
                        <a:solidFill>
                          <a:schemeClr val="bg1"/>
                        </a:solidFill>
                        <a:latin typeface="Calibri"/>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174365">
                <a:tc>
                  <a:txBody>
                    <a:bodyPr/>
                    <a:lstStyle/>
                    <a:p>
                      <a:pPr>
                        <a:lnSpc>
                          <a:spcPct val="115000"/>
                        </a:lnSpc>
                        <a:spcAft>
                          <a:spcPts val="0"/>
                        </a:spcAft>
                      </a:pPr>
                      <a:r>
                        <a:rPr lang="en-US" sz="1050" b="1" dirty="0">
                          <a:solidFill>
                            <a:schemeClr val="tx1"/>
                          </a:solidFill>
                          <a:latin typeface="Arial"/>
                          <a:ea typeface="Calibri"/>
                          <a:cs typeface="Times New Roman"/>
                        </a:rPr>
                        <a:t>Maximum number of CPUs</a:t>
                      </a:r>
                      <a:endParaRPr lang="en-GB" sz="1050" dirty="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050" dirty="0">
                          <a:solidFill>
                            <a:schemeClr val="tx1"/>
                          </a:solidFill>
                          <a:latin typeface="Arial"/>
                          <a:ea typeface="Calibri"/>
                          <a:cs typeface="Times New Roman"/>
                        </a:rPr>
                        <a:t>OS Maximum</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050" dirty="0">
                          <a:solidFill>
                            <a:schemeClr val="tx1"/>
                          </a:solidFill>
                          <a:latin typeface="Arial"/>
                          <a:ea typeface="Calibri"/>
                          <a:cs typeface="Times New Roman"/>
                        </a:rPr>
                        <a:t>4</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050">
                          <a:solidFill>
                            <a:schemeClr val="tx1"/>
                          </a:solidFill>
                          <a:latin typeface="Arial"/>
                          <a:ea typeface="Calibri"/>
                          <a:cs typeface="Times New Roman"/>
                        </a:rPr>
                        <a:t>1</a:t>
                      </a:r>
                      <a:endParaRPr lang="en-GB" sz="1050">
                        <a:solidFill>
                          <a:schemeClr val="tx1"/>
                        </a:solidFill>
                        <a:latin typeface="Calibri"/>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74365">
                <a:tc>
                  <a:txBody>
                    <a:bodyPr/>
                    <a:lstStyle/>
                    <a:p>
                      <a:pPr>
                        <a:lnSpc>
                          <a:spcPct val="115000"/>
                        </a:lnSpc>
                        <a:spcAft>
                          <a:spcPts val="0"/>
                        </a:spcAft>
                      </a:pPr>
                      <a:r>
                        <a:rPr lang="en-US" sz="1050" b="1" dirty="0">
                          <a:solidFill>
                            <a:schemeClr val="tx1"/>
                          </a:solidFill>
                          <a:latin typeface="Arial"/>
                          <a:ea typeface="Calibri"/>
                          <a:cs typeface="Times New Roman"/>
                        </a:rPr>
                        <a:t>Maximum memory</a:t>
                      </a:r>
                      <a:endParaRPr lang="en-GB" sz="1050" dirty="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050">
                          <a:solidFill>
                            <a:schemeClr val="tx1"/>
                          </a:solidFill>
                          <a:latin typeface="Arial"/>
                          <a:ea typeface="Calibri"/>
                          <a:cs typeface="Times New Roman"/>
                        </a:rPr>
                        <a:t>OS Maximum</a:t>
                      </a:r>
                      <a:endParaRPr lang="en-GB" sz="105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050">
                          <a:solidFill>
                            <a:schemeClr val="tx1"/>
                          </a:solidFill>
                          <a:latin typeface="Arial"/>
                          <a:ea typeface="Calibri"/>
                          <a:cs typeface="Times New Roman"/>
                        </a:rPr>
                        <a:t>OS Maximum</a:t>
                      </a:r>
                      <a:endParaRPr lang="en-GB" sz="105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050">
                          <a:solidFill>
                            <a:schemeClr val="tx1"/>
                          </a:solidFill>
                          <a:latin typeface="Arial"/>
                          <a:ea typeface="Calibri"/>
                          <a:cs typeface="Times New Roman"/>
                        </a:rPr>
                        <a:t>1 GB</a:t>
                      </a:r>
                      <a:endParaRPr lang="en-GB" sz="1050">
                        <a:solidFill>
                          <a:schemeClr val="tx1"/>
                        </a:solidFill>
                        <a:latin typeface="Calibri"/>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174365">
                <a:tc>
                  <a:txBody>
                    <a:bodyPr/>
                    <a:lstStyle/>
                    <a:p>
                      <a:pPr>
                        <a:lnSpc>
                          <a:spcPct val="115000"/>
                        </a:lnSpc>
                        <a:spcAft>
                          <a:spcPts val="0"/>
                        </a:spcAft>
                      </a:pPr>
                      <a:r>
                        <a:rPr lang="en-US" sz="1050" b="1" dirty="0">
                          <a:solidFill>
                            <a:schemeClr val="tx1"/>
                          </a:solidFill>
                          <a:latin typeface="Arial"/>
                          <a:ea typeface="Calibri"/>
                          <a:cs typeface="Times New Roman"/>
                        </a:rPr>
                        <a:t>Maximum database size</a:t>
                      </a:r>
                      <a:endParaRPr lang="en-GB" sz="1050" dirty="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050">
                          <a:solidFill>
                            <a:schemeClr val="tx1"/>
                          </a:solidFill>
                          <a:latin typeface="Arial"/>
                          <a:ea typeface="Calibri"/>
                          <a:cs typeface="Times New Roman"/>
                        </a:rPr>
                        <a:t>Unlimited</a:t>
                      </a:r>
                      <a:endParaRPr lang="en-GB" sz="105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050">
                          <a:solidFill>
                            <a:schemeClr val="tx1"/>
                          </a:solidFill>
                          <a:latin typeface="Arial"/>
                          <a:ea typeface="Calibri"/>
                          <a:cs typeface="Times New Roman"/>
                        </a:rPr>
                        <a:t>Unlimited</a:t>
                      </a:r>
                      <a:endParaRPr lang="en-GB" sz="105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050">
                          <a:solidFill>
                            <a:schemeClr val="tx1"/>
                          </a:solidFill>
                          <a:latin typeface="Arial"/>
                          <a:ea typeface="Calibri"/>
                          <a:cs typeface="Times New Roman"/>
                        </a:rPr>
                        <a:t>4 GB</a:t>
                      </a:r>
                      <a:endParaRPr lang="en-GB" sz="1050">
                        <a:solidFill>
                          <a:schemeClr val="tx1"/>
                        </a:solidFill>
                        <a:latin typeface="Calibri"/>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74365">
                <a:tc>
                  <a:txBody>
                    <a:bodyPr/>
                    <a:lstStyle/>
                    <a:p>
                      <a:pPr>
                        <a:lnSpc>
                          <a:spcPct val="115000"/>
                        </a:lnSpc>
                        <a:spcAft>
                          <a:spcPts val="0"/>
                        </a:spcAft>
                      </a:pPr>
                      <a:r>
                        <a:rPr lang="en-US" sz="1050" b="1" dirty="0">
                          <a:solidFill>
                            <a:schemeClr val="tx1"/>
                          </a:solidFill>
                          <a:latin typeface="Arial"/>
                          <a:ea typeface="Calibri"/>
                          <a:cs typeface="Times New Roman"/>
                        </a:rPr>
                        <a:t>Maximum instances per server</a:t>
                      </a:r>
                      <a:endParaRPr lang="en-GB" sz="1050" dirty="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050">
                          <a:solidFill>
                            <a:schemeClr val="tx1"/>
                          </a:solidFill>
                          <a:latin typeface="Arial"/>
                          <a:ea typeface="Calibri"/>
                          <a:cs typeface="Times New Roman"/>
                        </a:rPr>
                        <a:t>50</a:t>
                      </a:r>
                      <a:endParaRPr lang="en-GB" sz="105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050">
                          <a:solidFill>
                            <a:schemeClr val="tx1"/>
                          </a:solidFill>
                          <a:latin typeface="Arial"/>
                          <a:ea typeface="Calibri"/>
                          <a:cs typeface="Times New Roman"/>
                        </a:rPr>
                        <a:t>16</a:t>
                      </a:r>
                      <a:endParaRPr lang="en-GB" sz="105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050">
                          <a:solidFill>
                            <a:schemeClr val="tx1"/>
                          </a:solidFill>
                          <a:latin typeface="Arial"/>
                          <a:ea typeface="Calibri"/>
                          <a:cs typeface="Times New Roman"/>
                        </a:rPr>
                        <a:t>16</a:t>
                      </a:r>
                      <a:endParaRPr lang="en-GB" sz="1050">
                        <a:solidFill>
                          <a:schemeClr val="tx1"/>
                        </a:solidFill>
                        <a:latin typeface="Calibri"/>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183144">
                <a:tc>
                  <a:txBody>
                    <a:bodyPr/>
                    <a:lstStyle/>
                    <a:p>
                      <a:pPr>
                        <a:lnSpc>
                          <a:spcPct val="115000"/>
                        </a:lnSpc>
                        <a:spcAft>
                          <a:spcPts val="0"/>
                        </a:spcAft>
                      </a:pPr>
                      <a:r>
                        <a:rPr lang="en-US" sz="1050" b="1" dirty="0">
                          <a:solidFill>
                            <a:schemeClr val="tx1"/>
                          </a:solidFill>
                          <a:latin typeface="Arial"/>
                          <a:ea typeface="Calibri"/>
                          <a:cs typeface="Times New Roman"/>
                        </a:rPr>
                        <a:t>x32 support</a:t>
                      </a:r>
                      <a:endParaRPr lang="en-GB" sz="1050" dirty="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a:solidFill>
                            <a:schemeClr val="tx1"/>
                          </a:solidFill>
                          <a:latin typeface="Arial"/>
                          <a:ea typeface="Calibri"/>
                          <a:cs typeface="Arial"/>
                          <a:sym typeface="Wingdings"/>
                        </a:rPr>
                        <a:t></a:t>
                      </a:r>
                      <a:endParaRPr lang="en-GB" sz="105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a:solidFill>
                            <a:schemeClr val="tx1"/>
                          </a:solidFill>
                          <a:latin typeface="Arial"/>
                          <a:ea typeface="Calibri"/>
                          <a:cs typeface="Arial"/>
                          <a:sym typeface="Wingdings"/>
                        </a:rPr>
                        <a:t></a:t>
                      </a:r>
                      <a:endParaRPr lang="en-GB" sz="105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a:solidFill>
                            <a:schemeClr val="tx1"/>
                          </a:solidFill>
                          <a:latin typeface="Arial"/>
                          <a:ea typeface="Calibri"/>
                          <a:cs typeface="Arial"/>
                          <a:sym typeface="Wingdings"/>
                        </a:rPr>
                        <a:t></a:t>
                      </a:r>
                      <a:endParaRPr lang="en-GB" sz="1050">
                        <a:solidFill>
                          <a:schemeClr val="tx1"/>
                        </a:solidFill>
                        <a:latin typeface="Calibri"/>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83144">
                <a:tc>
                  <a:txBody>
                    <a:bodyPr/>
                    <a:lstStyle/>
                    <a:p>
                      <a:pPr>
                        <a:lnSpc>
                          <a:spcPct val="115000"/>
                        </a:lnSpc>
                        <a:spcAft>
                          <a:spcPts val="0"/>
                        </a:spcAft>
                      </a:pPr>
                      <a:r>
                        <a:rPr lang="en-US" sz="1050" b="1" dirty="0">
                          <a:solidFill>
                            <a:schemeClr val="tx1"/>
                          </a:solidFill>
                          <a:latin typeface="Arial"/>
                          <a:ea typeface="Calibri"/>
                          <a:cs typeface="Times New Roman"/>
                        </a:rPr>
                        <a:t>x64 support</a:t>
                      </a:r>
                      <a:endParaRPr lang="en-GB" sz="1050" dirty="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a:solidFill>
                            <a:schemeClr val="tx1"/>
                          </a:solidFill>
                          <a:latin typeface="Arial"/>
                          <a:ea typeface="Calibri"/>
                          <a:cs typeface="Arial"/>
                          <a:sym typeface="Wingdings"/>
                        </a:rPr>
                        <a:t></a:t>
                      </a:r>
                      <a:endParaRPr lang="en-GB" sz="105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a:solidFill>
                            <a:schemeClr val="tx1"/>
                          </a:solidFill>
                          <a:latin typeface="Arial"/>
                          <a:ea typeface="Calibri"/>
                          <a:cs typeface="Arial"/>
                          <a:sym typeface="Wingdings"/>
                        </a:rPr>
                        <a:t></a:t>
                      </a:r>
                      <a:endParaRPr lang="en-GB" sz="105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a:solidFill>
                            <a:schemeClr val="tx1"/>
                          </a:solidFill>
                          <a:latin typeface="Arial"/>
                          <a:ea typeface="Calibri"/>
                          <a:cs typeface="Arial"/>
                          <a:sym typeface="Wingdings"/>
                        </a:rPr>
                        <a:t></a:t>
                      </a:r>
                      <a:endParaRPr lang="en-GB" sz="1050">
                        <a:solidFill>
                          <a:schemeClr val="tx1"/>
                        </a:solidFill>
                        <a:latin typeface="Calibri"/>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195705">
                <a:tc>
                  <a:txBody>
                    <a:bodyPr/>
                    <a:lstStyle/>
                    <a:p>
                      <a:pPr>
                        <a:lnSpc>
                          <a:spcPct val="115000"/>
                        </a:lnSpc>
                        <a:spcAft>
                          <a:spcPts val="0"/>
                        </a:spcAft>
                      </a:pPr>
                      <a:r>
                        <a:rPr lang="en-US" sz="1050" b="1" dirty="0">
                          <a:solidFill>
                            <a:schemeClr val="tx1"/>
                          </a:solidFill>
                          <a:latin typeface="Arial"/>
                          <a:ea typeface="Calibri"/>
                          <a:cs typeface="Times New Roman"/>
                        </a:rPr>
                        <a:t>I64 support</a:t>
                      </a:r>
                      <a:endParaRPr lang="en-GB" sz="1050" dirty="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a:solidFill>
                            <a:schemeClr val="tx1"/>
                          </a:solidFill>
                          <a:latin typeface="Arial"/>
                          <a:ea typeface="Calibri"/>
                          <a:cs typeface="Arial"/>
                          <a:sym typeface="Wingdings"/>
                        </a:rPr>
                        <a:t></a:t>
                      </a:r>
                      <a:endParaRPr lang="en-GB" sz="105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endParaRPr lang="en-US" sz="1100">
                        <a:solidFill>
                          <a:schemeClr val="tx1"/>
                        </a:solidFill>
                        <a:latin typeface="Arial"/>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endParaRPr lang="en-US" sz="1100">
                        <a:solidFill>
                          <a:schemeClr val="tx1"/>
                        </a:solidFill>
                        <a:latin typeface="Arial"/>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95705">
                <a:tc>
                  <a:txBody>
                    <a:bodyPr/>
                    <a:lstStyle/>
                    <a:p>
                      <a:pPr>
                        <a:lnSpc>
                          <a:spcPct val="115000"/>
                        </a:lnSpc>
                        <a:spcAft>
                          <a:spcPts val="0"/>
                        </a:spcAft>
                      </a:pPr>
                      <a:r>
                        <a:rPr lang="en-US" sz="1050" b="1" dirty="0">
                          <a:solidFill>
                            <a:schemeClr val="tx1"/>
                          </a:solidFill>
                          <a:latin typeface="Arial"/>
                          <a:ea typeface="Calibri"/>
                          <a:cs typeface="Times New Roman"/>
                        </a:rPr>
                        <a:t>Dynamic AWE management</a:t>
                      </a:r>
                      <a:endParaRPr lang="en-GB" sz="1050" dirty="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a:solidFill>
                            <a:schemeClr val="tx1"/>
                          </a:solidFill>
                          <a:latin typeface="Arial"/>
                          <a:ea typeface="Calibri"/>
                          <a:cs typeface="Arial"/>
                          <a:sym typeface="Wingdings"/>
                        </a:rPr>
                        <a:t></a:t>
                      </a:r>
                      <a:endParaRPr lang="en-GB" sz="105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endParaRPr lang="en-US" sz="1100">
                        <a:solidFill>
                          <a:schemeClr val="tx1"/>
                        </a:solidFill>
                        <a:latin typeface="Arial"/>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endParaRPr lang="en-US" sz="1100">
                        <a:solidFill>
                          <a:schemeClr val="tx1"/>
                        </a:solidFill>
                        <a:latin typeface="Arial"/>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195705">
                <a:tc>
                  <a:txBody>
                    <a:bodyPr/>
                    <a:lstStyle/>
                    <a:p>
                      <a:pPr>
                        <a:lnSpc>
                          <a:spcPct val="115000"/>
                        </a:lnSpc>
                        <a:spcAft>
                          <a:spcPts val="0"/>
                        </a:spcAft>
                      </a:pPr>
                      <a:r>
                        <a:rPr lang="en-US" sz="1050" b="1" dirty="0">
                          <a:solidFill>
                            <a:schemeClr val="tx1"/>
                          </a:solidFill>
                          <a:latin typeface="Arial"/>
                          <a:ea typeface="Calibri"/>
                          <a:cs typeface="Times New Roman"/>
                        </a:rPr>
                        <a:t>Data compression</a:t>
                      </a:r>
                      <a:endParaRPr lang="en-GB" sz="1050" dirty="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a:solidFill>
                            <a:schemeClr val="tx1"/>
                          </a:solidFill>
                          <a:latin typeface="Arial"/>
                          <a:ea typeface="Calibri"/>
                          <a:cs typeface="Arial"/>
                          <a:sym typeface="Wingdings"/>
                        </a:rPr>
                        <a:t></a:t>
                      </a:r>
                      <a:endParaRPr lang="en-GB" sz="105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endParaRPr lang="en-US" sz="1100">
                        <a:solidFill>
                          <a:schemeClr val="tx1"/>
                        </a:solidFill>
                        <a:latin typeface="Arial"/>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endParaRPr lang="en-US" sz="1100">
                        <a:solidFill>
                          <a:schemeClr val="tx1"/>
                        </a:solidFill>
                        <a:latin typeface="Arial"/>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95705">
                <a:tc>
                  <a:txBody>
                    <a:bodyPr/>
                    <a:lstStyle/>
                    <a:p>
                      <a:pPr>
                        <a:lnSpc>
                          <a:spcPct val="115000"/>
                        </a:lnSpc>
                        <a:spcAft>
                          <a:spcPts val="0"/>
                        </a:spcAft>
                      </a:pPr>
                      <a:r>
                        <a:rPr lang="en-US" sz="1050" b="1" dirty="0">
                          <a:solidFill>
                            <a:schemeClr val="tx1"/>
                          </a:solidFill>
                          <a:latin typeface="Arial"/>
                          <a:ea typeface="Calibri"/>
                          <a:cs typeface="Times New Roman"/>
                        </a:rPr>
                        <a:t>Backup compression</a:t>
                      </a:r>
                      <a:endParaRPr lang="en-GB" sz="1050" dirty="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a:solidFill>
                            <a:schemeClr val="tx1"/>
                          </a:solidFill>
                          <a:latin typeface="Arial"/>
                          <a:ea typeface="Calibri"/>
                          <a:cs typeface="Arial"/>
                          <a:sym typeface="Wingdings"/>
                        </a:rPr>
                        <a:t></a:t>
                      </a:r>
                      <a:endParaRPr lang="en-GB" sz="105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endParaRPr lang="en-US" sz="1100">
                        <a:solidFill>
                          <a:schemeClr val="tx1"/>
                        </a:solidFill>
                        <a:latin typeface="Arial"/>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endParaRPr lang="en-US" sz="1100">
                        <a:solidFill>
                          <a:schemeClr val="tx1"/>
                        </a:solidFill>
                        <a:latin typeface="Arial"/>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183144">
                <a:tc>
                  <a:txBody>
                    <a:bodyPr/>
                    <a:lstStyle/>
                    <a:p>
                      <a:pPr>
                        <a:lnSpc>
                          <a:spcPct val="115000"/>
                        </a:lnSpc>
                        <a:spcAft>
                          <a:spcPts val="0"/>
                        </a:spcAft>
                      </a:pPr>
                      <a:r>
                        <a:rPr lang="en-US" sz="1050" b="1" dirty="0">
                          <a:solidFill>
                            <a:schemeClr val="tx1"/>
                          </a:solidFill>
                          <a:latin typeface="Arial"/>
                          <a:ea typeface="Calibri"/>
                          <a:cs typeface="Times New Roman"/>
                        </a:rPr>
                        <a:t>Hypervisor support</a:t>
                      </a:r>
                      <a:endParaRPr lang="en-GB" sz="1050" dirty="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a:solidFill>
                            <a:schemeClr val="tx1"/>
                          </a:solidFill>
                          <a:latin typeface="Arial"/>
                          <a:ea typeface="Calibri"/>
                          <a:cs typeface="Arial"/>
                          <a:sym typeface="Wingdings"/>
                        </a:rPr>
                        <a:t></a:t>
                      </a:r>
                      <a:endParaRPr lang="en-GB" sz="105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a:solidFill>
                            <a:schemeClr val="tx1"/>
                          </a:solidFill>
                          <a:latin typeface="Arial"/>
                          <a:ea typeface="Calibri"/>
                          <a:cs typeface="Arial"/>
                          <a:sym typeface="Wingdings"/>
                        </a:rPr>
                        <a:t></a:t>
                      </a:r>
                      <a:endParaRPr lang="en-GB" sz="1050">
                        <a:solidFill>
                          <a:schemeClr val="tx1"/>
                        </a:solidFill>
                        <a:latin typeface="Calibri"/>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95705">
                <a:tc>
                  <a:txBody>
                    <a:bodyPr/>
                    <a:lstStyle/>
                    <a:p>
                      <a:pPr>
                        <a:lnSpc>
                          <a:spcPct val="115000"/>
                        </a:lnSpc>
                        <a:spcAft>
                          <a:spcPts val="0"/>
                        </a:spcAft>
                      </a:pPr>
                      <a:r>
                        <a:rPr lang="en-US" sz="1050" b="1">
                          <a:solidFill>
                            <a:schemeClr val="tx1"/>
                          </a:solidFill>
                          <a:latin typeface="Arial"/>
                          <a:ea typeface="Calibri"/>
                          <a:cs typeface="Times New Roman"/>
                        </a:rPr>
                        <a:t>Clustering support</a:t>
                      </a:r>
                      <a:endParaRPr lang="en-GB" sz="105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endParaRPr lang="en-US" sz="1100">
                        <a:solidFill>
                          <a:schemeClr val="tx1"/>
                        </a:solidFill>
                        <a:latin typeface="Arial"/>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endParaRPr lang="en-US" sz="1100">
                        <a:solidFill>
                          <a:schemeClr val="tx1"/>
                        </a:solidFill>
                        <a:latin typeface="Arial"/>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195705">
                <a:tc>
                  <a:txBody>
                    <a:bodyPr/>
                    <a:lstStyle/>
                    <a:p>
                      <a:pPr>
                        <a:lnSpc>
                          <a:spcPct val="115000"/>
                        </a:lnSpc>
                        <a:spcAft>
                          <a:spcPts val="0"/>
                        </a:spcAft>
                      </a:pPr>
                      <a:r>
                        <a:rPr lang="en-US" sz="1050" b="1">
                          <a:solidFill>
                            <a:schemeClr val="tx1"/>
                          </a:solidFill>
                          <a:latin typeface="Arial"/>
                          <a:ea typeface="Calibri"/>
                          <a:cs typeface="Times New Roman"/>
                        </a:rPr>
                        <a:t>Database Mirroring</a:t>
                      </a:r>
                      <a:endParaRPr lang="en-GB" sz="105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endParaRPr lang="en-US" sz="1100">
                        <a:solidFill>
                          <a:schemeClr val="tx1"/>
                        </a:solidFill>
                        <a:latin typeface="Arial"/>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endParaRPr lang="en-US" sz="1100" dirty="0">
                        <a:solidFill>
                          <a:schemeClr val="tx1"/>
                        </a:solidFill>
                        <a:latin typeface="Arial"/>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95705">
                <a:tc>
                  <a:txBody>
                    <a:bodyPr/>
                    <a:lstStyle/>
                    <a:p>
                      <a:pPr>
                        <a:lnSpc>
                          <a:spcPct val="115000"/>
                        </a:lnSpc>
                        <a:spcAft>
                          <a:spcPts val="0"/>
                        </a:spcAft>
                      </a:pPr>
                      <a:r>
                        <a:rPr lang="en-US" sz="1050" b="1">
                          <a:solidFill>
                            <a:schemeClr val="tx1"/>
                          </a:solidFill>
                          <a:latin typeface="Arial"/>
                          <a:ea typeface="Calibri"/>
                          <a:cs typeface="Times New Roman"/>
                        </a:rPr>
                        <a:t>Resource Governor</a:t>
                      </a:r>
                      <a:endParaRPr lang="en-GB" sz="105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endParaRPr lang="en-US" sz="1100">
                        <a:solidFill>
                          <a:schemeClr val="tx1"/>
                        </a:solidFill>
                        <a:latin typeface="Arial"/>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endParaRPr lang="en-US" sz="1100">
                        <a:solidFill>
                          <a:schemeClr val="tx1"/>
                        </a:solidFill>
                        <a:latin typeface="Arial"/>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183144">
                <a:tc>
                  <a:txBody>
                    <a:bodyPr/>
                    <a:lstStyle/>
                    <a:p>
                      <a:pPr>
                        <a:lnSpc>
                          <a:spcPct val="115000"/>
                        </a:lnSpc>
                        <a:spcAft>
                          <a:spcPts val="0"/>
                        </a:spcAft>
                      </a:pPr>
                      <a:r>
                        <a:rPr lang="en-US" sz="1050" b="1">
                          <a:solidFill>
                            <a:schemeClr val="tx1"/>
                          </a:solidFill>
                          <a:latin typeface="Arial"/>
                          <a:ea typeface="Calibri"/>
                          <a:cs typeface="Times New Roman"/>
                        </a:rPr>
                        <a:t>C2-compliant tracing</a:t>
                      </a:r>
                      <a:endParaRPr lang="en-GB" sz="105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a:solidFill>
                            <a:schemeClr val="tx1"/>
                          </a:solidFill>
                          <a:latin typeface="Arial"/>
                          <a:ea typeface="Calibri"/>
                          <a:cs typeface="Arial"/>
                          <a:sym typeface="Wingdings"/>
                        </a:rPr>
                        <a:t></a:t>
                      </a:r>
                      <a:endParaRPr lang="en-GB" sz="105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a:solidFill>
                            <a:schemeClr val="tx1"/>
                          </a:solidFill>
                          <a:latin typeface="Arial"/>
                          <a:ea typeface="Calibri"/>
                          <a:cs typeface="Arial"/>
                          <a:sym typeface="Wingdings"/>
                        </a:rPr>
                        <a:t></a:t>
                      </a:r>
                      <a:endParaRPr lang="en-GB" sz="1050">
                        <a:solidFill>
                          <a:schemeClr val="tx1"/>
                        </a:solidFill>
                        <a:latin typeface="Calibri"/>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83144">
                <a:tc>
                  <a:txBody>
                    <a:bodyPr/>
                    <a:lstStyle/>
                    <a:p>
                      <a:pPr>
                        <a:lnSpc>
                          <a:spcPct val="115000"/>
                        </a:lnSpc>
                        <a:spcAft>
                          <a:spcPts val="0"/>
                        </a:spcAft>
                      </a:pPr>
                      <a:r>
                        <a:rPr lang="en-US" sz="1050" b="1">
                          <a:solidFill>
                            <a:schemeClr val="tx1"/>
                          </a:solidFill>
                          <a:latin typeface="Arial"/>
                          <a:ea typeface="Calibri"/>
                          <a:cs typeface="Times New Roman"/>
                        </a:rPr>
                        <a:t>SQL auditing foundation</a:t>
                      </a:r>
                      <a:endParaRPr lang="en-GB" sz="105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a:solidFill>
                            <a:schemeClr val="tx1"/>
                          </a:solidFill>
                          <a:latin typeface="Arial"/>
                          <a:ea typeface="Calibri"/>
                          <a:cs typeface="Arial"/>
                          <a:sym typeface="Wingdings"/>
                        </a:rPr>
                        <a:t></a:t>
                      </a:r>
                      <a:endParaRPr lang="en-GB" sz="105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a:solidFill>
                            <a:schemeClr val="tx1"/>
                          </a:solidFill>
                          <a:latin typeface="Arial"/>
                          <a:ea typeface="Calibri"/>
                          <a:cs typeface="Arial"/>
                          <a:sym typeface="Wingdings"/>
                        </a:rPr>
                        <a:t></a:t>
                      </a:r>
                      <a:endParaRPr lang="en-GB" sz="1050">
                        <a:solidFill>
                          <a:schemeClr val="tx1"/>
                        </a:solidFill>
                        <a:latin typeface="Calibri"/>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195705">
                <a:tc>
                  <a:txBody>
                    <a:bodyPr/>
                    <a:lstStyle/>
                    <a:p>
                      <a:pPr>
                        <a:lnSpc>
                          <a:spcPct val="115000"/>
                        </a:lnSpc>
                        <a:spcAft>
                          <a:spcPts val="0"/>
                        </a:spcAft>
                      </a:pPr>
                      <a:r>
                        <a:rPr lang="en-US" sz="1050" b="1">
                          <a:solidFill>
                            <a:schemeClr val="tx1"/>
                          </a:solidFill>
                          <a:latin typeface="Arial"/>
                          <a:ea typeface="Calibri"/>
                          <a:cs typeface="Times New Roman"/>
                        </a:rPr>
                        <a:t>Fine-grained auditing</a:t>
                      </a:r>
                      <a:endParaRPr lang="en-GB" sz="105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endParaRPr lang="en-US" sz="1100" dirty="0">
                        <a:solidFill>
                          <a:schemeClr val="tx1"/>
                        </a:solidFill>
                        <a:latin typeface="Arial"/>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endParaRPr lang="en-US" sz="1100">
                        <a:solidFill>
                          <a:schemeClr val="tx1"/>
                        </a:solidFill>
                        <a:latin typeface="Arial"/>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95705">
                <a:tc>
                  <a:txBody>
                    <a:bodyPr/>
                    <a:lstStyle/>
                    <a:p>
                      <a:pPr>
                        <a:lnSpc>
                          <a:spcPct val="115000"/>
                        </a:lnSpc>
                        <a:spcAft>
                          <a:spcPts val="0"/>
                        </a:spcAft>
                      </a:pPr>
                      <a:r>
                        <a:rPr lang="en-US" sz="1050" b="1">
                          <a:solidFill>
                            <a:schemeClr val="tx1"/>
                          </a:solidFill>
                          <a:latin typeface="Arial"/>
                          <a:ea typeface="Calibri"/>
                          <a:cs typeface="Times New Roman"/>
                        </a:rPr>
                        <a:t>Transparent database encryption</a:t>
                      </a:r>
                      <a:endParaRPr lang="en-GB" sz="105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endParaRPr lang="en-US" sz="1100" dirty="0">
                        <a:solidFill>
                          <a:schemeClr val="tx1"/>
                        </a:solidFill>
                        <a:latin typeface="Arial"/>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endParaRPr lang="en-US" sz="1100">
                        <a:solidFill>
                          <a:schemeClr val="tx1"/>
                        </a:solidFill>
                        <a:latin typeface="Arial"/>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195705">
                <a:tc>
                  <a:txBody>
                    <a:bodyPr/>
                    <a:lstStyle/>
                    <a:p>
                      <a:pPr>
                        <a:lnSpc>
                          <a:spcPct val="115000"/>
                        </a:lnSpc>
                        <a:spcAft>
                          <a:spcPts val="0"/>
                        </a:spcAft>
                      </a:pPr>
                      <a:r>
                        <a:rPr lang="en-US" sz="1050" b="1">
                          <a:solidFill>
                            <a:schemeClr val="tx1"/>
                          </a:solidFill>
                          <a:latin typeface="Arial"/>
                          <a:ea typeface="Calibri"/>
                          <a:cs typeface="Times New Roman"/>
                        </a:rPr>
                        <a:t>Extensible key management</a:t>
                      </a:r>
                      <a:endParaRPr lang="en-GB" sz="105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endParaRPr lang="en-US" sz="1100">
                        <a:solidFill>
                          <a:schemeClr val="tx1"/>
                        </a:solidFill>
                        <a:latin typeface="Arial"/>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endParaRPr lang="en-US" sz="1100">
                        <a:solidFill>
                          <a:schemeClr val="tx1"/>
                        </a:solidFill>
                        <a:latin typeface="Arial"/>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83144">
                <a:tc>
                  <a:txBody>
                    <a:bodyPr/>
                    <a:lstStyle/>
                    <a:p>
                      <a:pPr>
                        <a:lnSpc>
                          <a:spcPct val="115000"/>
                        </a:lnSpc>
                        <a:spcAft>
                          <a:spcPts val="0"/>
                        </a:spcAft>
                      </a:pPr>
                      <a:r>
                        <a:rPr lang="en-US" sz="1050" b="1">
                          <a:solidFill>
                            <a:schemeClr val="tx1"/>
                          </a:solidFill>
                          <a:latin typeface="Arial"/>
                          <a:ea typeface="Calibri"/>
                          <a:cs typeface="Times New Roman"/>
                        </a:rPr>
                        <a:t>Policy-based management</a:t>
                      </a:r>
                      <a:endParaRPr lang="en-GB" sz="105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a:solidFill>
                            <a:schemeClr val="tx1"/>
                          </a:solidFill>
                          <a:latin typeface="Arial"/>
                          <a:ea typeface="Calibri"/>
                          <a:cs typeface="Arial"/>
                          <a:sym typeface="Wingdings"/>
                        </a:rPr>
                        <a:t></a:t>
                      </a:r>
                      <a:endParaRPr lang="en-GB" sz="1050">
                        <a:solidFill>
                          <a:schemeClr val="tx1"/>
                        </a:solidFill>
                        <a:latin typeface="Calibri"/>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195705">
                <a:tc>
                  <a:txBody>
                    <a:bodyPr/>
                    <a:lstStyle/>
                    <a:p>
                      <a:pPr>
                        <a:lnSpc>
                          <a:spcPct val="115000"/>
                        </a:lnSpc>
                        <a:spcAft>
                          <a:spcPts val="0"/>
                        </a:spcAft>
                      </a:pPr>
                      <a:r>
                        <a:rPr lang="en-US" sz="1050" b="1">
                          <a:solidFill>
                            <a:schemeClr val="tx1"/>
                          </a:solidFill>
                          <a:latin typeface="Arial"/>
                          <a:ea typeface="Calibri"/>
                          <a:cs typeface="Times New Roman"/>
                        </a:rPr>
                        <a:t>Performance data collection</a:t>
                      </a:r>
                      <a:endParaRPr lang="en-GB" sz="105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endParaRPr lang="en-US" sz="1100">
                        <a:solidFill>
                          <a:schemeClr val="tx1"/>
                        </a:solidFill>
                        <a:latin typeface="Arial"/>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95705">
                <a:tc>
                  <a:txBody>
                    <a:bodyPr/>
                    <a:lstStyle/>
                    <a:p>
                      <a:pPr>
                        <a:lnSpc>
                          <a:spcPct val="115000"/>
                        </a:lnSpc>
                        <a:spcAft>
                          <a:spcPts val="0"/>
                        </a:spcAft>
                      </a:pPr>
                      <a:r>
                        <a:rPr lang="en-US" sz="1050" b="1">
                          <a:solidFill>
                            <a:schemeClr val="tx1"/>
                          </a:solidFill>
                          <a:latin typeface="Arial"/>
                          <a:ea typeface="Calibri"/>
                          <a:cs typeface="Times New Roman"/>
                        </a:rPr>
                        <a:t>SQL Server Agent</a:t>
                      </a:r>
                      <a:endParaRPr lang="en-GB" sz="105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endParaRPr lang="en-US" sz="1100" dirty="0">
                        <a:solidFill>
                          <a:schemeClr val="tx1"/>
                        </a:solidFill>
                        <a:latin typeface="Arial"/>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195705">
                <a:tc>
                  <a:txBody>
                    <a:bodyPr/>
                    <a:lstStyle/>
                    <a:p>
                      <a:pPr>
                        <a:lnSpc>
                          <a:spcPct val="115000"/>
                        </a:lnSpc>
                        <a:spcAft>
                          <a:spcPts val="0"/>
                        </a:spcAft>
                      </a:pPr>
                      <a:r>
                        <a:rPr lang="en-US" sz="1050" b="1">
                          <a:solidFill>
                            <a:schemeClr val="tx1"/>
                          </a:solidFill>
                          <a:latin typeface="Arial"/>
                          <a:ea typeface="Calibri"/>
                          <a:cs typeface="Times New Roman"/>
                        </a:rPr>
                        <a:t>SQL Server Integration Services</a:t>
                      </a:r>
                      <a:endParaRPr lang="en-GB" sz="105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endParaRPr lang="en-US" sz="1100">
                        <a:solidFill>
                          <a:schemeClr val="tx1"/>
                        </a:solidFill>
                        <a:latin typeface="Arial"/>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endParaRPr lang="en-US" sz="1100" dirty="0">
                        <a:solidFill>
                          <a:schemeClr val="tx1"/>
                        </a:solidFill>
                        <a:latin typeface="Arial"/>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95705">
                <a:tc>
                  <a:txBody>
                    <a:bodyPr/>
                    <a:lstStyle/>
                    <a:p>
                      <a:pPr>
                        <a:lnSpc>
                          <a:spcPct val="115000"/>
                        </a:lnSpc>
                        <a:spcAft>
                          <a:spcPts val="0"/>
                        </a:spcAft>
                      </a:pPr>
                      <a:r>
                        <a:rPr lang="en-US" sz="1050" b="1">
                          <a:solidFill>
                            <a:schemeClr val="tx1"/>
                          </a:solidFill>
                          <a:latin typeface="Arial"/>
                          <a:ea typeface="Calibri"/>
                          <a:cs typeface="Times New Roman"/>
                        </a:rPr>
                        <a:t>SQL Server Analysis Services</a:t>
                      </a:r>
                      <a:endParaRPr lang="en-GB" sz="105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endParaRPr lang="en-US" sz="1100">
                        <a:solidFill>
                          <a:schemeClr val="tx1"/>
                        </a:solidFill>
                        <a:latin typeface="Arial"/>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endParaRPr lang="en-US" sz="1100" dirty="0">
                        <a:solidFill>
                          <a:schemeClr val="tx1"/>
                        </a:solidFill>
                        <a:latin typeface="Arial"/>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183144">
                <a:tc>
                  <a:txBody>
                    <a:bodyPr/>
                    <a:lstStyle/>
                    <a:p>
                      <a:pPr>
                        <a:lnSpc>
                          <a:spcPct val="115000"/>
                        </a:lnSpc>
                        <a:spcAft>
                          <a:spcPts val="0"/>
                        </a:spcAft>
                      </a:pPr>
                      <a:r>
                        <a:rPr lang="en-US" sz="1050" b="1">
                          <a:solidFill>
                            <a:schemeClr val="tx1"/>
                          </a:solidFill>
                          <a:latin typeface="Arial"/>
                          <a:ea typeface="Calibri"/>
                          <a:cs typeface="Times New Roman"/>
                        </a:rPr>
                        <a:t>SQL Server Reporting Services</a:t>
                      </a:r>
                      <a:endParaRPr lang="en-GB" sz="105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a:solidFill>
                            <a:schemeClr val="tx1"/>
                          </a:solidFill>
                          <a:latin typeface="Arial"/>
                          <a:ea typeface="Calibri"/>
                          <a:cs typeface="Arial"/>
                          <a:sym typeface="Wingdings"/>
                        </a:rPr>
                        <a:t></a:t>
                      </a:r>
                      <a:endParaRPr lang="en-GB" sz="105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r>
                        <a:rPr lang="en-US" sz="1000" dirty="0">
                          <a:solidFill>
                            <a:schemeClr val="tx1"/>
                          </a:solidFill>
                          <a:latin typeface="Arial"/>
                          <a:ea typeface="Calibri"/>
                          <a:cs typeface="Times New Roman"/>
                        </a:rPr>
                        <a:t>(Express)</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r>
                        <a:rPr lang="en-US" sz="1000" dirty="0">
                          <a:solidFill>
                            <a:schemeClr val="tx1"/>
                          </a:solidFill>
                          <a:latin typeface="Arial"/>
                          <a:ea typeface="Calibri"/>
                          <a:cs typeface="Times New Roman"/>
                        </a:rPr>
                        <a:t>(Express)</a:t>
                      </a:r>
                      <a:endParaRPr lang="en-GB" sz="1050" dirty="0">
                        <a:solidFill>
                          <a:schemeClr val="tx1"/>
                        </a:solidFill>
                        <a:latin typeface="Calibri"/>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261219">
                <a:tc>
                  <a:txBody>
                    <a:bodyPr/>
                    <a:lstStyle/>
                    <a:p>
                      <a:pPr>
                        <a:lnSpc>
                          <a:spcPct val="115000"/>
                        </a:lnSpc>
                        <a:spcAft>
                          <a:spcPts val="0"/>
                        </a:spcAft>
                      </a:pPr>
                      <a:r>
                        <a:rPr lang="en-US" sz="1050" b="1">
                          <a:solidFill>
                            <a:schemeClr val="tx1"/>
                          </a:solidFill>
                          <a:latin typeface="Arial"/>
                          <a:ea typeface="Calibri"/>
                          <a:cs typeface="Times New Roman"/>
                        </a:rPr>
                        <a:t>Relational data structures and Transact-SQL</a:t>
                      </a:r>
                      <a:endParaRPr lang="en-GB" sz="105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a:solidFill>
                            <a:schemeClr val="tx1"/>
                          </a:solidFill>
                          <a:latin typeface="Arial"/>
                          <a:ea typeface="Calibri"/>
                          <a:cs typeface="Arial"/>
                          <a:sym typeface="Wingdings"/>
                        </a:rPr>
                        <a:t></a:t>
                      </a:r>
                      <a:endParaRPr lang="en-GB" sz="105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183144">
                <a:tc>
                  <a:txBody>
                    <a:bodyPr/>
                    <a:lstStyle/>
                    <a:p>
                      <a:pPr>
                        <a:lnSpc>
                          <a:spcPct val="115000"/>
                        </a:lnSpc>
                        <a:spcAft>
                          <a:spcPts val="0"/>
                        </a:spcAft>
                      </a:pPr>
                      <a:r>
                        <a:rPr lang="en-US" sz="1050" b="1">
                          <a:solidFill>
                            <a:schemeClr val="tx1"/>
                          </a:solidFill>
                          <a:latin typeface="Arial"/>
                          <a:ea typeface="Calibri"/>
                          <a:cs typeface="Times New Roman"/>
                        </a:rPr>
                        <a:t>Native XML data support</a:t>
                      </a:r>
                      <a:endParaRPr lang="en-GB" sz="105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a:solidFill>
                            <a:schemeClr val="tx1"/>
                          </a:solidFill>
                          <a:latin typeface="Arial"/>
                          <a:ea typeface="Calibri"/>
                          <a:cs typeface="Arial"/>
                          <a:sym typeface="Wingdings"/>
                        </a:rPr>
                        <a:t></a:t>
                      </a:r>
                      <a:endParaRPr lang="en-GB" sz="105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83144">
                <a:tc>
                  <a:txBody>
                    <a:bodyPr/>
                    <a:lstStyle/>
                    <a:p>
                      <a:pPr>
                        <a:lnSpc>
                          <a:spcPct val="115000"/>
                        </a:lnSpc>
                        <a:spcAft>
                          <a:spcPts val="0"/>
                        </a:spcAft>
                      </a:pPr>
                      <a:r>
                        <a:rPr lang="en-US" sz="1050" b="1">
                          <a:solidFill>
                            <a:schemeClr val="tx1"/>
                          </a:solidFill>
                          <a:latin typeface="Arial"/>
                          <a:ea typeface="Calibri"/>
                          <a:cs typeface="Times New Roman"/>
                        </a:rPr>
                        <a:t>Spatial data support</a:t>
                      </a:r>
                      <a:endParaRPr lang="en-GB" sz="1050">
                        <a:solidFill>
                          <a:schemeClr val="tx1"/>
                        </a:solidFill>
                        <a:latin typeface="Calibri"/>
                        <a:ea typeface="Calibri"/>
                        <a:cs typeface="Times New Roman"/>
                      </a:endParaRPr>
                    </a:p>
                  </a:txBody>
                  <a:tcPr marL="43688" marR="436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a:solidFill>
                            <a:schemeClr val="tx1"/>
                          </a:solidFill>
                          <a:latin typeface="Arial"/>
                          <a:ea typeface="Calibri"/>
                          <a:cs typeface="Arial"/>
                          <a:sym typeface="Wingdings"/>
                        </a:rPr>
                        <a:t></a:t>
                      </a:r>
                      <a:endParaRPr lang="en-GB" sz="105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en-US" sz="1100" dirty="0">
                          <a:solidFill>
                            <a:schemeClr val="tx1"/>
                          </a:solidFill>
                          <a:latin typeface="Arial"/>
                          <a:ea typeface="Calibri"/>
                          <a:cs typeface="Arial"/>
                          <a:sym typeface="Wingdings"/>
                        </a:rPr>
                        <a:t></a:t>
                      </a:r>
                      <a:endParaRPr lang="en-GB" sz="1050" dirty="0">
                        <a:solidFill>
                          <a:schemeClr val="tx1"/>
                        </a:solidFill>
                        <a:latin typeface="Calibri"/>
                        <a:ea typeface="Calibri"/>
                        <a:cs typeface="Times New Roman"/>
                      </a:endParaRPr>
                    </a:p>
                  </a:txBody>
                  <a:tcPr marL="43688" marR="436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214414" y="1428736"/>
            <a:ext cx="2895600" cy="5286412"/>
          </a:xfrm>
          <a:prstGeom prst="roundRect">
            <a:avLst/>
          </a:prstGeom>
          <a:gradFill>
            <a:gsLst>
              <a:gs pos="0">
                <a:schemeClr val="accent4">
                  <a:tint val="50000"/>
                  <a:satMod val="300000"/>
                  <a:alpha val="47000"/>
                </a:schemeClr>
              </a:gs>
              <a:gs pos="35000">
                <a:schemeClr val="accent4">
                  <a:tint val="37000"/>
                  <a:satMod val="300000"/>
                  <a:alpha val="46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GB" sz="2400" kern="1200" dirty="0" err="1">
              <a:solidFill>
                <a:prstClr val="white"/>
              </a:solidFill>
              <a:effectLst>
                <a:outerShdw blurRad="38100" dist="38100" dir="2700000" algn="tl">
                  <a:srgbClr val="000000">
                    <a:alpha val="43137"/>
                  </a:srgbClr>
                </a:outerShdw>
              </a:effectLst>
              <a:latin typeface="Segoe" pitchFamily="34" charset="0"/>
              <a:ea typeface="+mn-ea"/>
              <a:cs typeface="+mn-cs"/>
            </a:endParaRPr>
          </a:p>
        </p:txBody>
      </p:sp>
      <p:sp>
        <p:nvSpPr>
          <p:cNvPr id="4" name="Title 1"/>
          <p:cNvSpPr>
            <a:spLocks noGrp="1"/>
          </p:cNvSpPr>
          <p:nvPr>
            <p:ph type="title"/>
          </p:nvPr>
        </p:nvSpPr>
        <p:spPr>
          <a:xfrm>
            <a:off x="381000" y="230188"/>
            <a:ext cx="8610600" cy="997196"/>
          </a:xfrm>
        </p:spPr>
        <p:txBody>
          <a:bodyPr/>
          <a:lstStyle/>
          <a:p>
            <a:r>
              <a:rPr lang="en-GB" sz="4400" dirty="0" smtClean="0"/>
              <a:t>Hosting Scenarios</a:t>
            </a:r>
            <a:r>
              <a:rPr lang="en-GB" dirty="0" smtClean="0"/>
              <a:t/>
            </a:r>
            <a:br>
              <a:rPr lang="en-GB" dirty="0" smtClean="0"/>
            </a:br>
            <a:r>
              <a:rPr lang="en-GB" sz="2800" dirty="0" smtClean="0">
                <a:solidFill>
                  <a:schemeClr val="accent4">
                    <a:lumMod val="75000"/>
                  </a:schemeClr>
                </a:solidFill>
              </a:rPr>
              <a:t>Dedicated Hosting</a:t>
            </a:r>
            <a:endParaRPr lang="en-GB" dirty="0">
              <a:solidFill>
                <a:schemeClr val="accent4">
                  <a:lumMod val="75000"/>
                </a:schemeClr>
              </a:solidFill>
            </a:endParaRPr>
          </a:p>
        </p:txBody>
      </p:sp>
      <p:sp>
        <p:nvSpPr>
          <p:cNvPr id="8" name="Rounded Rectangle 7"/>
          <p:cNvSpPr/>
          <p:nvPr/>
        </p:nvSpPr>
        <p:spPr bwMode="auto">
          <a:xfrm>
            <a:off x="4643438" y="1428736"/>
            <a:ext cx="2895600" cy="5286412"/>
          </a:xfrm>
          <a:prstGeom prst="roundRect">
            <a:avLst/>
          </a:prstGeom>
          <a:gradFill>
            <a:gsLst>
              <a:gs pos="0">
                <a:schemeClr val="accent4">
                  <a:tint val="50000"/>
                  <a:satMod val="300000"/>
                  <a:alpha val="47000"/>
                </a:schemeClr>
              </a:gs>
              <a:gs pos="35000">
                <a:schemeClr val="accent4">
                  <a:tint val="37000"/>
                  <a:satMod val="300000"/>
                  <a:alpha val="46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GB" sz="2400" kern="1200" dirty="0" err="1">
              <a:solidFill>
                <a:prstClr val="white"/>
              </a:solidFill>
              <a:effectLst>
                <a:outerShdw blurRad="38100" dist="38100" dir="2700000" algn="tl">
                  <a:srgbClr val="000000">
                    <a:alpha val="43137"/>
                  </a:srgbClr>
                </a:outerShdw>
              </a:effectLst>
              <a:latin typeface="Segoe" pitchFamily="34" charset="0"/>
              <a:ea typeface="+mn-ea"/>
              <a:cs typeface="+mn-cs"/>
            </a:endParaRPr>
          </a:p>
        </p:txBody>
      </p:sp>
      <p:sp>
        <p:nvSpPr>
          <p:cNvPr id="9" name="TextBox 8"/>
          <p:cNvSpPr txBox="1"/>
          <p:nvPr/>
        </p:nvSpPr>
        <p:spPr>
          <a:xfrm>
            <a:off x="1838819" y="1504936"/>
            <a:ext cx="1652055" cy="369332"/>
          </a:xfrm>
          <a:prstGeom prst="rect">
            <a:avLst/>
          </a:prstGeom>
          <a:noFill/>
        </p:spPr>
        <p:txBody>
          <a:bodyPr wrap="none" rtlCol="0">
            <a:spAutoFit/>
          </a:bodyPr>
          <a:lstStyle/>
          <a:p>
            <a:pPr indent="-396875" algn="l" rtl="0" fontAlgn="base">
              <a:lnSpc>
                <a:spcPct val="90000"/>
              </a:lnSpc>
              <a:spcBef>
                <a:spcPct val="20000"/>
              </a:spcBef>
              <a:spcAft>
                <a:spcPct val="0"/>
              </a:spcAft>
              <a:buClr>
                <a:srgbClr val="777777"/>
              </a:buClr>
            </a:pPr>
            <a:r>
              <a:rPr lang="en-GB" sz="2000" kern="1200" dirty="0" smtClean="0">
                <a:solidFill>
                  <a:prstClr val="white"/>
                </a:solidFill>
                <a:effectLst>
                  <a:outerShdw blurRad="38100" dist="38100" dir="2700000" algn="tl">
                    <a:srgbClr val="000000">
                      <a:alpha val="43137"/>
                    </a:srgbClr>
                  </a:outerShdw>
                </a:effectLst>
                <a:latin typeface="Calibri" pitchFamily="34" charset="0"/>
                <a:ea typeface="+mn-ea"/>
                <a:cs typeface="Arial" charset="0"/>
              </a:rPr>
              <a:t>Hosted Server</a:t>
            </a:r>
            <a:endParaRPr lang="en-GB" sz="2000" kern="1200" dirty="0">
              <a:solidFill>
                <a:prstClr val="white"/>
              </a:solidFill>
              <a:effectLst>
                <a:outerShdw blurRad="38100" dist="38100" dir="2700000" algn="tl">
                  <a:srgbClr val="000000">
                    <a:alpha val="43137"/>
                  </a:srgbClr>
                </a:outerShdw>
              </a:effectLst>
              <a:latin typeface="Calibri" pitchFamily="34" charset="0"/>
              <a:ea typeface="+mn-ea"/>
              <a:cs typeface="Arial" charset="0"/>
            </a:endParaRPr>
          </a:p>
        </p:txBody>
      </p:sp>
      <p:sp>
        <p:nvSpPr>
          <p:cNvPr id="11" name="TextBox 10"/>
          <p:cNvSpPr txBox="1"/>
          <p:nvPr/>
        </p:nvSpPr>
        <p:spPr>
          <a:xfrm>
            <a:off x="5353557" y="1504936"/>
            <a:ext cx="1611210" cy="369332"/>
          </a:xfrm>
          <a:prstGeom prst="rect">
            <a:avLst/>
          </a:prstGeom>
          <a:noFill/>
        </p:spPr>
        <p:txBody>
          <a:bodyPr wrap="none" rtlCol="0">
            <a:spAutoFit/>
          </a:bodyPr>
          <a:lstStyle/>
          <a:p>
            <a:pPr indent="-396875" algn="l" rtl="0" fontAlgn="base">
              <a:lnSpc>
                <a:spcPct val="90000"/>
              </a:lnSpc>
              <a:spcBef>
                <a:spcPct val="20000"/>
              </a:spcBef>
              <a:spcAft>
                <a:spcPct val="0"/>
              </a:spcAft>
              <a:buClr>
                <a:srgbClr val="777777"/>
              </a:buClr>
            </a:pPr>
            <a:r>
              <a:rPr lang="en-GB" sz="2000" kern="1200" dirty="0" smtClean="0">
                <a:solidFill>
                  <a:prstClr val="white"/>
                </a:solidFill>
                <a:effectLst>
                  <a:outerShdw blurRad="38100" dist="38100" dir="2700000" algn="tl">
                    <a:srgbClr val="000000">
                      <a:alpha val="43137"/>
                    </a:srgbClr>
                  </a:outerShdw>
                </a:effectLst>
                <a:latin typeface="Calibri" pitchFamily="34" charset="0"/>
                <a:ea typeface="+mn-ea"/>
                <a:cs typeface="Arial" charset="0"/>
              </a:rPr>
              <a:t>Virtual Server</a:t>
            </a:r>
            <a:endParaRPr lang="en-GB" sz="2000" kern="1200" dirty="0">
              <a:solidFill>
                <a:prstClr val="white"/>
              </a:solidFill>
              <a:effectLst>
                <a:outerShdw blurRad="38100" dist="38100" dir="2700000" algn="tl">
                  <a:srgbClr val="000000">
                    <a:alpha val="43137"/>
                  </a:srgbClr>
                </a:outerShdw>
              </a:effectLst>
              <a:latin typeface="Calibri" pitchFamily="34" charset="0"/>
              <a:ea typeface="+mn-ea"/>
              <a:cs typeface="Arial" charset="0"/>
            </a:endParaRPr>
          </a:p>
        </p:txBody>
      </p:sp>
      <p:sp>
        <p:nvSpPr>
          <p:cNvPr id="44" name="TextBox 43"/>
          <p:cNvSpPr txBox="1"/>
          <p:nvPr/>
        </p:nvSpPr>
        <p:spPr>
          <a:xfrm>
            <a:off x="1290614" y="4920529"/>
            <a:ext cx="2667000" cy="1341906"/>
          </a:xfrm>
          <a:prstGeom prst="rect">
            <a:avLst/>
          </a:prstGeom>
          <a:noFill/>
        </p:spPr>
        <p:txBody>
          <a:bodyPr wrap="square" rtlCol="0">
            <a:spAutoFit/>
          </a:bodyPr>
          <a:lstStyle/>
          <a:p>
            <a:pPr marL="92075" indent="-92075" algn="l" rtl="0" fontAlgn="base">
              <a:lnSpc>
                <a:spcPct val="90000"/>
              </a:lnSpc>
              <a:spcBef>
                <a:spcPct val="20000"/>
              </a:spcBef>
              <a:spcAft>
                <a:spcPct val="0"/>
              </a:spcAft>
              <a:buClr>
                <a:srgbClr val="777777"/>
              </a:buClr>
              <a:buFont typeface="Arial" pitchFamily="34" charset="0"/>
              <a:buChar char="•"/>
            </a:pPr>
            <a:r>
              <a:rPr lang="en-GB" sz="1400" kern="1200" dirty="0" smtClean="0">
                <a:solidFill>
                  <a:prstClr val="white"/>
                </a:solidFill>
                <a:latin typeface="Segoe"/>
                <a:ea typeface="+mn-ea"/>
                <a:cs typeface="Arial" charset="0"/>
              </a:rPr>
              <a:t>Each customer gets their own Web server</a:t>
            </a:r>
          </a:p>
          <a:p>
            <a:pPr marL="92075" indent="-92075">
              <a:lnSpc>
                <a:spcPct val="90000"/>
              </a:lnSpc>
              <a:spcBef>
                <a:spcPct val="20000"/>
              </a:spcBef>
              <a:buClr>
                <a:srgbClr val="777777"/>
              </a:buClr>
              <a:buFont typeface="Arial" pitchFamily="34" charset="0"/>
              <a:buChar char="•"/>
            </a:pPr>
            <a:r>
              <a:rPr lang="en-GB" sz="1400" dirty="0" smtClean="0">
                <a:solidFill>
                  <a:prstClr val="white"/>
                </a:solidFill>
                <a:latin typeface="Segoe"/>
              </a:rPr>
              <a:t>Each customer gets their own database server and one or more instances of SQL Server</a:t>
            </a:r>
          </a:p>
          <a:p>
            <a:pPr marL="92075" indent="-92075" algn="l" rtl="0" fontAlgn="base">
              <a:lnSpc>
                <a:spcPct val="90000"/>
              </a:lnSpc>
              <a:spcBef>
                <a:spcPct val="20000"/>
              </a:spcBef>
              <a:spcAft>
                <a:spcPct val="0"/>
              </a:spcAft>
              <a:buClr>
                <a:srgbClr val="777777"/>
              </a:buClr>
              <a:buFont typeface="Arial" pitchFamily="34" charset="0"/>
              <a:buChar char="•"/>
            </a:pPr>
            <a:endParaRPr lang="en-GB" sz="1400" kern="1200" dirty="0" smtClean="0">
              <a:solidFill>
                <a:prstClr val="white"/>
              </a:solidFill>
              <a:latin typeface="Segoe"/>
              <a:ea typeface="+mn-ea"/>
              <a:cs typeface="Arial" charset="0"/>
            </a:endParaRPr>
          </a:p>
        </p:txBody>
      </p:sp>
      <p:sp>
        <p:nvSpPr>
          <p:cNvPr id="43" name="TextBox 42"/>
          <p:cNvSpPr txBox="1"/>
          <p:nvPr/>
        </p:nvSpPr>
        <p:spPr>
          <a:xfrm>
            <a:off x="4786314" y="4930069"/>
            <a:ext cx="2667000" cy="1298817"/>
          </a:xfrm>
          <a:prstGeom prst="rect">
            <a:avLst/>
          </a:prstGeom>
          <a:noFill/>
        </p:spPr>
        <p:txBody>
          <a:bodyPr wrap="square" rtlCol="0">
            <a:spAutoFit/>
          </a:bodyPr>
          <a:lstStyle/>
          <a:p>
            <a:pPr marL="92075" indent="-92075" algn="l" rtl="0" fontAlgn="base">
              <a:lnSpc>
                <a:spcPct val="90000"/>
              </a:lnSpc>
              <a:spcBef>
                <a:spcPct val="20000"/>
              </a:spcBef>
              <a:spcAft>
                <a:spcPct val="0"/>
              </a:spcAft>
              <a:buClr>
                <a:srgbClr val="777777"/>
              </a:buClr>
              <a:buFont typeface="Arial" pitchFamily="34" charset="0"/>
              <a:buChar char="•"/>
            </a:pPr>
            <a:r>
              <a:rPr lang="en-GB" sz="1400" kern="1200" dirty="0" smtClean="0">
                <a:solidFill>
                  <a:prstClr val="white"/>
                </a:solidFill>
                <a:latin typeface="Segoe"/>
                <a:ea typeface="+mn-ea"/>
                <a:cs typeface="Arial" charset="0"/>
              </a:rPr>
              <a:t>Each customer gets their own Web server virtual machine</a:t>
            </a:r>
          </a:p>
          <a:p>
            <a:pPr marL="92075" indent="-92075">
              <a:lnSpc>
                <a:spcPct val="90000"/>
              </a:lnSpc>
              <a:spcBef>
                <a:spcPct val="20000"/>
              </a:spcBef>
              <a:buClr>
                <a:srgbClr val="777777"/>
              </a:buClr>
              <a:buFont typeface="Arial" pitchFamily="34" charset="0"/>
              <a:buChar char="•"/>
            </a:pPr>
            <a:r>
              <a:rPr lang="en-GB" sz="1400" dirty="0" smtClean="0">
                <a:solidFill>
                  <a:prstClr val="white"/>
                </a:solidFill>
                <a:latin typeface="Segoe"/>
              </a:rPr>
              <a:t>Each customer gets their own database server virtual machine and one or more instances of SQL Server</a:t>
            </a:r>
          </a:p>
        </p:txBody>
      </p:sp>
      <p:grpSp>
        <p:nvGrpSpPr>
          <p:cNvPr id="45" name="Group 44"/>
          <p:cNvGrpSpPr/>
          <p:nvPr/>
        </p:nvGrpSpPr>
        <p:grpSpPr>
          <a:xfrm>
            <a:off x="1644320" y="3207610"/>
            <a:ext cx="1937080" cy="1135790"/>
            <a:chOff x="1366814" y="1962136"/>
            <a:chExt cx="2492091" cy="1461217"/>
          </a:xfrm>
        </p:grpSpPr>
        <p:grpSp>
          <p:nvGrpSpPr>
            <p:cNvPr id="2" name="Group 19"/>
            <p:cNvGrpSpPr/>
            <p:nvPr/>
          </p:nvGrpSpPr>
          <p:grpSpPr>
            <a:xfrm>
              <a:off x="1366814" y="1962136"/>
              <a:ext cx="2362200" cy="1461217"/>
              <a:chOff x="304800" y="2057400"/>
              <a:chExt cx="2362200" cy="1461217"/>
            </a:xfrm>
          </p:grpSpPr>
          <p:sp>
            <p:nvSpPr>
              <p:cNvPr id="19" name="Rounded Rectangle 18"/>
              <p:cNvSpPr/>
              <p:nvPr/>
            </p:nvSpPr>
            <p:spPr bwMode="auto">
              <a:xfrm>
                <a:off x="990600" y="2209800"/>
                <a:ext cx="1676400" cy="1143000"/>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GB" sz="2400" kern="1200" dirty="0" err="1">
                  <a:solidFill>
                    <a:prstClr val="white"/>
                  </a:solidFill>
                  <a:effectLst>
                    <a:outerShdw blurRad="38100" dist="38100" dir="2700000" algn="tl">
                      <a:srgbClr val="000000">
                        <a:alpha val="43137"/>
                      </a:srgbClr>
                    </a:outerShdw>
                  </a:effectLst>
                  <a:latin typeface="Segoe" pitchFamily="34" charset="0"/>
                  <a:ea typeface="+mn-ea"/>
                  <a:cs typeface="+mn-cs"/>
                </a:endParaRPr>
              </a:p>
            </p:txBody>
          </p:sp>
          <p:pic>
            <p:nvPicPr>
              <p:cNvPr id="13" name="Picture 12" descr="Server.png"/>
              <p:cNvPicPr>
                <a:picLocks noChangeAspect="1"/>
              </p:cNvPicPr>
              <p:nvPr/>
            </p:nvPicPr>
            <p:blipFill>
              <a:blip r:embed="rId3" cstate="print"/>
              <a:stretch>
                <a:fillRect/>
              </a:stretch>
            </p:blipFill>
            <p:spPr>
              <a:xfrm>
                <a:off x="304800" y="2057400"/>
                <a:ext cx="990600" cy="1461217"/>
              </a:xfrm>
              <a:prstGeom prst="rect">
                <a:avLst/>
              </a:prstGeom>
            </p:spPr>
          </p:pic>
          <p:pic>
            <p:nvPicPr>
              <p:cNvPr id="12" name="Picture 11" descr="Databases.png"/>
              <p:cNvPicPr>
                <a:picLocks noChangeAspect="1"/>
              </p:cNvPicPr>
              <p:nvPr/>
            </p:nvPicPr>
            <p:blipFill>
              <a:blip r:embed="rId4" cstate="print"/>
              <a:stretch>
                <a:fillRect/>
              </a:stretch>
            </p:blipFill>
            <p:spPr>
              <a:xfrm>
                <a:off x="1447800" y="2590800"/>
                <a:ext cx="867986" cy="706318"/>
              </a:xfrm>
              <a:prstGeom prst="rect">
                <a:avLst/>
              </a:prstGeom>
            </p:spPr>
          </p:pic>
          <p:pic>
            <p:nvPicPr>
              <p:cNvPr id="15" name="Picture 14" descr="LOGOT_SQLServer_2008_3d.png"/>
              <p:cNvPicPr>
                <a:picLocks noChangeAspect="1"/>
              </p:cNvPicPr>
              <p:nvPr/>
            </p:nvPicPr>
            <p:blipFill>
              <a:blip r:embed="rId5" cstate="print"/>
              <a:stretch>
                <a:fillRect/>
              </a:stretch>
            </p:blipFill>
            <p:spPr>
              <a:xfrm>
                <a:off x="1349190" y="2286000"/>
                <a:ext cx="1089210" cy="228600"/>
              </a:xfrm>
              <a:prstGeom prst="rect">
                <a:avLst/>
              </a:prstGeom>
            </p:spPr>
          </p:pic>
          <p:pic>
            <p:nvPicPr>
              <p:cNvPr id="17" name="Picture 2" descr="C:\Work\MSL_PNG_Object_Library\LOGO_Windows_Vista.png"/>
              <p:cNvPicPr>
                <a:picLocks noChangeAspect="1" noChangeArrowheads="1"/>
              </p:cNvPicPr>
              <p:nvPr/>
            </p:nvPicPr>
            <p:blipFill>
              <a:blip r:embed="rId6" cstate="print"/>
              <a:srcRect/>
              <a:stretch>
                <a:fillRect/>
              </a:stretch>
            </p:blipFill>
            <p:spPr bwMode="auto">
              <a:xfrm>
                <a:off x="685800" y="2590800"/>
                <a:ext cx="515126" cy="457200"/>
              </a:xfrm>
              <a:prstGeom prst="rect">
                <a:avLst/>
              </a:prstGeom>
              <a:noFill/>
              <a:scene3d>
                <a:camera prst="isometricRightUp"/>
                <a:lightRig rig="threePt" dir="t"/>
              </a:scene3d>
            </p:spPr>
          </p:pic>
        </p:grpSp>
        <p:pic>
          <p:nvPicPr>
            <p:cNvPr id="47" name="Picture 46" descr="user business man.png"/>
            <p:cNvPicPr>
              <a:picLocks noChangeAspect="1"/>
            </p:cNvPicPr>
            <p:nvPr/>
          </p:nvPicPr>
          <p:blipFill>
            <a:blip r:embed="rId7" cstate="print"/>
            <a:stretch>
              <a:fillRect/>
            </a:stretch>
          </p:blipFill>
          <p:spPr>
            <a:xfrm>
              <a:off x="3500430" y="2928934"/>
              <a:ext cx="358475" cy="476235"/>
            </a:xfrm>
            <a:prstGeom prst="rect">
              <a:avLst/>
            </a:prstGeom>
          </p:spPr>
        </p:pic>
      </p:grpSp>
      <p:grpSp>
        <p:nvGrpSpPr>
          <p:cNvPr id="67" name="Group 66"/>
          <p:cNvGrpSpPr/>
          <p:nvPr/>
        </p:nvGrpSpPr>
        <p:grpSpPr>
          <a:xfrm>
            <a:off x="4719638" y="2224091"/>
            <a:ext cx="2711167" cy="1662109"/>
            <a:chOff x="4719638" y="1885936"/>
            <a:chExt cx="2711167" cy="1662109"/>
          </a:xfrm>
        </p:grpSpPr>
        <p:sp>
          <p:nvSpPr>
            <p:cNvPr id="31" name="Rounded Rectangle 30"/>
            <p:cNvSpPr/>
            <p:nvPr/>
          </p:nvSpPr>
          <p:spPr bwMode="auto">
            <a:xfrm>
              <a:off x="5938838" y="1962136"/>
              <a:ext cx="1371600" cy="685800"/>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GB" sz="2400" kern="1200" dirty="0" err="1">
                <a:solidFill>
                  <a:prstClr val="white"/>
                </a:solidFill>
                <a:effectLst>
                  <a:outerShdw blurRad="38100" dist="38100" dir="2700000" algn="tl">
                    <a:srgbClr val="000000">
                      <a:alpha val="43137"/>
                    </a:srgbClr>
                  </a:outerShdw>
                </a:effectLst>
                <a:latin typeface="Segoe" pitchFamily="34" charset="0"/>
                <a:ea typeface="+mn-ea"/>
                <a:cs typeface="+mn-cs"/>
              </a:endParaRPr>
            </a:p>
          </p:txBody>
        </p:sp>
        <p:sp>
          <p:nvSpPr>
            <p:cNvPr id="32" name="Rounded Rectangle 31"/>
            <p:cNvSpPr/>
            <p:nvPr/>
          </p:nvSpPr>
          <p:spPr bwMode="auto">
            <a:xfrm>
              <a:off x="5938838" y="2724136"/>
              <a:ext cx="1371600" cy="685800"/>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GB" sz="2400" kern="1200" dirty="0" err="1">
                <a:solidFill>
                  <a:prstClr val="white"/>
                </a:solidFill>
                <a:effectLst>
                  <a:outerShdw blurRad="38100" dist="38100" dir="2700000" algn="tl">
                    <a:srgbClr val="000000">
                      <a:alpha val="43137"/>
                    </a:srgbClr>
                  </a:outerShdw>
                </a:effectLst>
                <a:latin typeface="Segoe" pitchFamily="34" charset="0"/>
                <a:ea typeface="+mn-ea"/>
                <a:cs typeface="+mn-cs"/>
              </a:endParaRPr>
            </a:p>
          </p:txBody>
        </p:sp>
        <p:pic>
          <p:nvPicPr>
            <p:cNvPr id="33" name="Picture 32" descr="Server.png"/>
            <p:cNvPicPr>
              <a:picLocks noChangeAspect="1"/>
            </p:cNvPicPr>
            <p:nvPr/>
          </p:nvPicPr>
          <p:blipFill>
            <a:blip r:embed="rId8"/>
            <a:stretch>
              <a:fillRect/>
            </a:stretch>
          </p:blipFill>
          <p:spPr>
            <a:xfrm>
              <a:off x="4719638" y="1885936"/>
              <a:ext cx="990600" cy="1461217"/>
            </a:xfrm>
            <a:prstGeom prst="rect">
              <a:avLst/>
            </a:prstGeom>
          </p:spPr>
        </p:pic>
        <p:pic>
          <p:nvPicPr>
            <p:cNvPr id="34" name="Picture 33" descr="Databases.png"/>
            <p:cNvPicPr>
              <a:picLocks noChangeAspect="1"/>
            </p:cNvPicPr>
            <p:nvPr/>
          </p:nvPicPr>
          <p:blipFill>
            <a:blip r:embed="rId9" cstate="print"/>
            <a:stretch>
              <a:fillRect/>
            </a:stretch>
          </p:blipFill>
          <p:spPr>
            <a:xfrm>
              <a:off x="6354848" y="3028936"/>
              <a:ext cx="399780" cy="325318"/>
            </a:xfrm>
            <a:prstGeom prst="rect">
              <a:avLst/>
            </a:prstGeom>
          </p:spPr>
        </p:pic>
        <p:pic>
          <p:nvPicPr>
            <p:cNvPr id="35" name="Picture 34" descr="LOGOT_SQLServer_2008_3d.png"/>
            <p:cNvPicPr>
              <a:picLocks noChangeAspect="1"/>
            </p:cNvPicPr>
            <p:nvPr/>
          </p:nvPicPr>
          <p:blipFill>
            <a:blip r:embed="rId10" cstate="print"/>
            <a:stretch>
              <a:fillRect/>
            </a:stretch>
          </p:blipFill>
          <p:spPr>
            <a:xfrm>
              <a:off x="6046418" y="2800336"/>
              <a:ext cx="1089210" cy="228600"/>
            </a:xfrm>
            <a:prstGeom prst="rect">
              <a:avLst/>
            </a:prstGeom>
          </p:spPr>
        </p:pic>
        <p:pic>
          <p:nvPicPr>
            <p:cNvPr id="36" name="Picture 2" descr="C:\Work\MSL_PNG_Object_Library\LOGO_Windows_Vista.png"/>
            <p:cNvPicPr>
              <a:picLocks noChangeAspect="1" noChangeArrowheads="1"/>
            </p:cNvPicPr>
            <p:nvPr/>
          </p:nvPicPr>
          <p:blipFill>
            <a:blip r:embed="rId11" cstate="print"/>
            <a:srcRect/>
            <a:stretch>
              <a:fillRect/>
            </a:stretch>
          </p:blipFill>
          <p:spPr bwMode="auto">
            <a:xfrm>
              <a:off x="5100638" y="2419336"/>
              <a:ext cx="515126" cy="457200"/>
            </a:xfrm>
            <a:prstGeom prst="rect">
              <a:avLst/>
            </a:prstGeom>
            <a:noFill/>
            <a:scene3d>
              <a:camera prst="isometricRightUp"/>
              <a:lightRig rig="threePt" dir="t"/>
            </a:scene3d>
          </p:spPr>
        </p:pic>
        <p:pic>
          <p:nvPicPr>
            <p:cNvPr id="39" name="Picture 38" descr="Server.png"/>
            <p:cNvPicPr>
              <a:picLocks noChangeAspect="1"/>
            </p:cNvPicPr>
            <p:nvPr/>
          </p:nvPicPr>
          <p:blipFill>
            <a:blip r:embed="rId12" cstate="print"/>
            <a:stretch>
              <a:fillRect/>
            </a:stretch>
          </p:blipFill>
          <p:spPr>
            <a:xfrm>
              <a:off x="5557838" y="1962136"/>
              <a:ext cx="474019" cy="699217"/>
            </a:xfrm>
            <a:prstGeom prst="rect">
              <a:avLst/>
            </a:prstGeom>
          </p:spPr>
        </p:pic>
        <p:pic>
          <p:nvPicPr>
            <p:cNvPr id="40" name="Picture 39" descr="Server.png"/>
            <p:cNvPicPr>
              <a:picLocks noChangeAspect="1"/>
            </p:cNvPicPr>
            <p:nvPr/>
          </p:nvPicPr>
          <p:blipFill>
            <a:blip r:embed="rId12" cstate="print"/>
            <a:stretch>
              <a:fillRect/>
            </a:stretch>
          </p:blipFill>
          <p:spPr>
            <a:xfrm>
              <a:off x="5541019" y="2710719"/>
              <a:ext cx="474019" cy="699217"/>
            </a:xfrm>
            <a:prstGeom prst="rect">
              <a:avLst/>
            </a:prstGeom>
          </p:spPr>
        </p:pic>
        <p:sp>
          <p:nvSpPr>
            <p:cNvPr id="41" name="TextBox 40"/>
            <p:cNvSpPr txBox="1"/>
            <p:nvPr/>
          </p:nvSpPr>
          <p:spPr>
            <a:xfrm>
              <a:off x="5634038" y="2952736"/>
              <a:ext cx="453970" cy="286232"/>
            </a:xfrm>
            <a:prstGeom prst="rect">
              <a:avLst/>
            </a:prstGeom>
            <a:noFill/>
            <a:scene3d>
              <a:camera prst="isometricRightUp"/>
              <a:lightRig rig="threePt" dir="t"/>
            </a:scene3d>
          </p:spPr>
          <p:txBody>
            <a:bodyPr wrap="none" rtlCol="0">
              <a:spAutoFit/>
            </a:bodyPr>
            <a:lstStyle/>
            <a:p>
              <a:pPr indent="-396875" algn="l" rtl="0" fontAlgn="base">
                <a:lnSpc>
                  <a:spcPct val="90000"/>
                </a:lnSpc>
                <a:spcBef>
                  <a:spcPct val="20000"/>
                </a:spcBef>
                <a:spcAft>
                  <a:spcPct val="0"/>
                </a:spcAft>
                <a:buClr>
                  <a:srgbClr val="777777"/>
                </a:buClr>
              </a:pPr>
              <a:r>
                <a:rPr lang="en-GB" sz="1400" b="1" kern="1200" dirty="0">
                  <a:solidFill>
                    <a:prstClr val="black"/>
                  </a:solidFill>
                  <a:effectLst>
                    <a:outerShdw blurRad="38100" dist="38100" dir="2700000" algn="tl">
                      <a:srgbClr val="000000">
                        <a:alpha val="43137"/>
                      </a:srgbClr>
                    </a:outerShdw>
                  </a:effectLst>
                  <a:latin typeface="Arial" charset="0"/>
                  <a:ea typeface="+mn-ea"/>
                  <a:cs typeface="Arial" charset="0"/>
                </a:rPr>
                <a:t>VM</a:t>
              </a:r>
            </a:p>
          </p:txBody>
        </p:sp>
        <p:sp>
          <p:nvSpPr>
            <p:cNvPr id="42" name="TextBox 41"/>
            <p:cNvSpPr txBox="1"/>
            <p:nvPr/>
          </p:nvSpPr>
          <p:spPr>
            <a:xfrm>
              <a:off x="5658942" y="2190736"/>
              <a:ext cx="453970" cy="286232"/>
            </a:xfrm>
            <a:prstGeom prst="rect">
              <a:avLst/>
            </a:prstGeom>
            <a:noFill/>
            <a:scene3d>
              <a:camera prst="isometricRightUp"/>
              <a:lightRig rig="threePt" dir="t"/>
            </a:scene3d>
          </p:spPr>
          <p:txBody>
            <a:bodyPr wrap="none" rtlCol="0">
              <a:spAutoFit/>
            </a:bodyPr>
            <a:lstStyle/>
            <a:p>
              <a:pPr indent="-396875" algn="l" rtl="0" fontAlgn="base">
                <a:lnSpc>
                  <a:spcPct val="90000"/>
                </a:lnSpc>
                <a:spcBef>
                  <a:spcPct val="20000"/>
                </a:spcBef>
                <a:spcAft>
                  <a:spcPct val="0"/>
                </a:spcAft>
                <a:buClr>
                  <a:srgbClr val="777777"/>
                </a:buClr>
              </a:pPr>
              <a:r>
                <a:rPr lang="en-GB" sz="1400" b="1" kern="1200" dirty="0">
                  <a:solidFill>
                    <a:prstClr val="black"/>
                  </a:solidFill>
                  <a:effectLst>
                    <a:outerShdw blurRad="38100" dist="38100" dir="2700000" algn="tl">
                      <a:srgbClr val="000000">
                        <a:alpha val="43137"/>
                      </a:srgbClr>
                    </a:outerShdw>
                  </a:effectLst>
                  <a:latin typeface="Arial" charset="0"/>
                  <a:ea typeface="+mn-ea"/>
                  <a:cs typeface="Arial" charset="0"/>
                </a:rPr>
                <a:t>VM</a:t>
              </a:r>
            </a:p>
          </p:txBody>
        </p:sp>
        <p:pic>
          <p:nvPicPr>
            <p:cNvPr id="48" name="Picture 47" descr="user business man.png"/>
            <p:cNvPicPr>
              <a:picLocks noChangeAspect="1"/>
            </p:cNvPicPr>
            <p:nvPr/>
          </p:nvPicPr>
          <p:blipFill>
            <a:blip r:embed="rId13" cstate="print"/>
            <a:stretch>
              <a:fillRect/>
            </a:stretch>
          </p:blipFill>
          <p:spPr>
            <a:xfrm>
              <a:off x="7072330" y="3071810"/>
              <a:ext cx="358475" cy="476235"/>
            </a:xfrm>
            <a:prstGeom prst="rect">
              <a:avLst/>
            </a:prstGeom>
          </p:spPr>
        </p:pic>
        <p:pic>
          <p:nvPicPr>
            <p:cNvPr id="49" name="Picture 48" descr="user business man.png"/>
            <p:cNvPicPr>
              <a:picLocks noChangeAspect="1"/>
            </p:cNvPicPr>
            <p:nvPr/>
          </p:nvPicPr>
          <p:blipFill>
            <a:blip r:embed="rId13" cstate="print"/>
            <a:stretch>
              <a:fillRect/>
            </a:stretch>
          </p:blipFill>
          <p:spPr>
            <a:xfrm>
              <a:off x="7072330" y="2214554"/>
              <a:ext cx="358475" cy="476235"/>
            </a:xfrm>
            <a:prstGeom prst="rect">
              <a:avLst/>
            </a:prstGeom>
          </p:spPr>
        </p:pic>
        <p:pic>
          <p:nvPicPr>
            <p:cNvPr id="62" name="Picture 60" descr="XP icon generic internet.png"/>
            <p:cNvPicPr>
              <a:picLocks noChangeAspect="1"/>
            </p:cNvPicPr>
            <p:nvPr/>
          </p:nvPicPr>
          <p:blipFill>
            <a:blip r:embed="rId14"/>
            <a:srcRect/>
            <a:stretch>
              <a:fillRect/>
            </a:stretch>
          </p:blipFill>
          <p:spPr bwMode="auto">
            <a:xfrm>
              <a:off x="6496050" y="2100262"/>
              <a:ext cx="209550" cy="209550"/>
            </a:xfrm>
            <a:prstGeom prst="rect">
              <a:avLst/>
            </a:prstGeom>
            <a:noFill/>
            <a:ln w="9525">
              <a:noFill/>
              <a:miter lim="800000"/>
              <a:headEnd/>
              <a:tailEnd/>
            </a:ln>
          </p:spPr>
        </p:pic>
        <p:grpSp>
          <p:nvGrpSpPr>
            <p:cNvPr id="63" name="Group 64"/>
            <p:cNvGrpSpPr>
              <a:grpSpLocks/>
            </p:cNvGrpSpPr>
            <p:nvPr/>
          </p:nvGrpSpPr>
          <p:grpSpPr bwMode="auto">
            <a:xfrm>
              <a:off x="6343650" y="2214562"/>
              <a:ext cx="514350" cy="209550"/>
              <a:chOff x="7696200" y="2209800"/>
              <a:chExt cx="514350" cy="209550"/>
            </a:xfrm>
          </p:grpSpPr>
          <p:pic>
            <p:nvPicPr>
              <p:cNvPr id="64" name="Picture 61" descr="XP icon generic internet.png"/>
              <p:cNvPicPr>
                <a:picLocks noChangeAspect="1"/>
              </p:cNvPicPr>
              <p:nvPr/>
            </p:nvPicPr>
            <p:blipFill>
              <a:blip r:embed="rId14"/>
              <a:srcRect/>
              <a:stretch>
                <a:fillRect/>
              </a:stretch>
            </p:blipFill>
            <p:spPr bwMode="auto">
              <a:xfrm>
                <a:off x="8001000" y="2209800"/>
                <a:ext cx="209550" cy="209550"/>
              </a:xfrm>
              <a:prstGeom prst="rect">
                <a:avLst/>
              </a:prstGeom>
              <a:noFill/>
              <a:ln w="9525">
                <a:noFill/>
                <a:miter lim="800000"/>
                <a:headEnd/>
                <a:tailEnd/>
              </a:ln>
            </p:spPr>
          </p:pic>
          <p:pic>
            <p:nvPicPr>
              <p:cNvPr id="65" name="Picture 63" descr="XP icon generic internet.png"/>
              <p:cNvPicPr>
                <a:picLocks noChangeAspect="1"/>
              </p:cNvPicPr>
              <p:nvPr/>
            </p:nvPicPr>
            <p:blipFill>
              <a:blip r:embed="rId14"/>
              <a:srcRect/>
              <a:stretch>
                <a:fillRect/>
              </a:stretch>
            </p:blipFill>
            <p:spPr bwMode="auto">
              <a:xfrm>
                <a:off x="7696200" y="2209800"/>
                <a:ext cx="209550" cy="209550"/>
              </a:xfrm>
              <a:prstGeom prst="rect">
                <a:avLst/>
              </a:prstGeom>
              <a:noFill/>
              <a:ln w="9525">
                <a:noFill/>
                <a:miter lim="800000"/>
                <a:headEnd/>
                <a:tailEnd/>
              </a:ln>
            </p:spPr>
          </p:pic>
        </p:grpSp>
        <p:pic>
          <p:nvPicPr>
            <p:cNvPr id="66" name="Picture 62" descr="XP icon generic internet.png"/>
            <p:cNvPicPr>
              <a:picLocks noChangeAspect="1"/>
            </p:cNvPicPr>
            <p:nvPr/>
          </p:nvPicPr>
          <p:blipFill>
            <a:blip r:embed="rId14"/>
            <a:srcRect/>
            <a:stretch>
              <a:fillRect/>
            </a:stretch>
          </p:blipFill>
          <p:spPr bwMode="auto">
            <a:xfrm>
              <a:off x="6496050" y="2328862"/>
              <a:ext cx="209550" cy="209550"/>
            </a:xfrm>
            <a:prstGeom prst="rect">
              <a:avLst/>
            </a:prstGeom>
            <a:noFill/>
            <a:ln w="9525">
              <a:noFill/>
              <a:miter lim="800000"/>
              <a:headEnd/>
              <a:tailEnd/>
            </a:ln>
          </p:spPr>
        </p:pic>
      </p:grpSp>
      <p:grpSp>
        <p:nvGrpSpPr>
          <p:cNvPr id="82" name="Group 81"/>
          <p:cNvGrpSpPr/>
          <p:nvPr/>
        </p:nvGrpSpPr>
        <p:grpSpPr>
          <a:xfrm>
            <a:off x="1644320" y="2057400"/>
            <a:ext cx="1937080" cy="1135790"/>
            <a:chOff x="-609600" y="2667000"/>
            <a:chExt cx="1937080" cy="1135790"/>
          </a:xfrm>
        </p:grpSpPr>
        <p:sp>
          <p:nvSpPr>
            <p:cNvPr id="72" name="Rounded Rectangle 71"/>
            <p:cNvSpPr/>
            <p:nvPr/>
          </p:nvSpPr>
          <p:spPr bwMode="auto">
            <a:xfrm>
              <a:off x="-76534" y="2785459"/>
              <a:ext cx="1303051" cy="888443"/>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GB" sz="2400" kern="1200" dirty="0" err="1">
                <a:solidFill>
                  <a:prstClr val="white"/>
                </a:solidFill>
                <a:effectLst>
                  <a:outerShdw blurRad="38100" dist="38100" dir="2700000" algn="tl">
                    <a:srgbClr val="000000">
                      <a:alpha val="43137"/>
                    </a:srgbClr>
                  </a:outerShdw>
                </a:effectLst>
                <a:latin typeface="Segoe" pitchFamily="34" charset="0"/>
                <a:ea typeface="+mn-ea"/>
                <a:cs typeface="+mn-cs"/>
              </a:endParaRPr>
            </a:p>
          </p:txBody>
        </p:sp>
        <p:pic>
          <p:nvPicPr>
            <p:cNvPr id="73" name="Picture 72" descr="Server.png"/>
            <p:cNvPicPr>
              <a:picLocks noChangeAspect="1"/>
            </p:cNvPicPr>
            <p:nvPr/>
          </p:nvPicPr>
          <p:blipFill>
            <a:blip r:embed="rId3" cstate="print"/>
            <a:stretch>
              <a:fillRect/>
            </a:stretch>
          </p:blipFill>
          <p:spPr>
            <a:xfrm>
              <a:off x="-609600" y="2667000"/>
              <a:ext cx="769985" cy="1135790"/>
            </a:xfrm>
            <a:prstGeom prst="rect">
              <a:avLst/>
            </a:prstGeom>
          </p:spPr>
        </p:pic>
        <p:pic>
          <p:nvPicPr>
            <p:cNvPr id="76" name="Picture 2" descr="C:\Work\MSL_PNG_Object_Library\LOGO_Windows_Vista.png"/>
            <p:cNvPicPr>
              <a:picLocks noChangeAspect="1" noChangeArrowheads="1"/>
            </p:cNvPicPr>
            <p:nvPr/>
          </p:nvPicPr>
          <p:blipFill>
            <a:blip r:embed="rId6" cstate="print"/>
            <a:srcRect/>
            <a:stretch>
              <a:fillRect/>
            </a:stretch>
          </p:blipFill>
          <p:spPr bwMode="auto">
            <a:xfrm>
              <a:off x="-313452" y="3081607"/>
              <a:ext cx="400403" cy="355377"/>
            </a:xfrm>
            <a:prstGeom prst="rect">
              <a:avLst/>
            </a:prstGeom>
            <a:noFill/>
            <a:scene3d>
              <a:camera prst="isometricRightUp"/>
              <a:lightRig rig="threePt" dir="t"/>
            </a:scene3d>
          </p:spPr>
        </p:pic>
        <p:pic>
          <p:nvPicPr>
            <p:cNvPr id="71" name="Picture 70" descr="user business man.png"/>
            <p:cNvPicPr>
              <a:picLocks noChangeAspect="1"/>
            </p:cNvPicPr>
            <p:nvPr/>
          </p:nvPicPr>
          <p:blipFill>
            <a:blip r:embed="rId7" cstate="print"/>
            <a:stretch>
              <a:fillRect/>
            </a:stretch>
          </p:blipFill>
          <p:spPr>
            <a:xfrm>
              <a:off x="1048841" y="3418483"/>
              <a:ext cx="278639" cy="370173"/>
            </a:xfrm>
            <a:prstGeom prst="rect">
              <a:avLst/>
            </a:prstGeom>
          </p:spPr>
        </p:pic>
        <p:pic>
          <p:nvPicPr>
            <p:cNvPr id="77" name="Picture 60" descr="XP icon generic internet.png"/>
            <p:cNvPicPr>
              <a:picLocks noChangeAspect="1"/>
            </p:cNvPicPr>
            <p:nvPr/>
          </p:nvPicPr>
          <p:blipFill>
            <a:blip r:embed="rId14"/>
            <a:srcRect/>
            <a:stretch>
              <a:fillRect/>
            </a:stretch>
          </p:blipFill>
          <p:spPr bwMode="auto">
            <a:xfrm>
              <a:off x="512453" y="2936842"/>
              <a:ext cx="266972" cy="266972"/>
            </a:xfrm>
            <a:prstGeom prst="rect">
              <a:avLst/>
            </a:prstGeom>
            <a:noFill/>
            <a:ln w="9525">
              <a:noFill/>
              <a:miter lim="800000"/>
              <a:headEnd/>
              <a:tailEnd/>
            </a:ln>
          </p:spPr>
        </p:pic>
        <p:grpSp>
          <p:nvGrpSpPr>
            <p:cNvPr id="78" name="Group 64"/>
            <p:cNvGrpSpPr>
              <a:grpSpLocks/>
            </p:cNvGrpSpPr>
            <p:nvPr/>
          </p:nvGrpSpPr>
          <p:grpSpPr bwMode="auto">
            <a:xfrm>
              <a:off x="318291" y="3082463"/>
              <a:ext cx="655295" cy="266972"/>
              <a:chOff x="7696200" y="2209800"/>
              <a:chExt cx="514350" cy="209550"/>
            </a:xfrm>
          </p:grpSpPr>
          <p:pic>
            <p:nvPicPr>
              <p:cNvPr id="79" name="Picture 61" descr="XP icon generic internet.png"/>
              <p:cNvPicPr>
                <a:picLocks noChangeAspect="1"/>
              </p:cNvPicPr>
              <p:nvPr/>
            </p:nvPicPr>
            <p:blipFill>
              <a:blip r:embed="rId14"/>
              <a:srcRect/>
              <a:stretch>
                <a:fillRect/>
              </a:stretch>
            </p:blipFill>
            <p:spPr bwMode="auto">
              <a:xfrm>
                <a:off x="8001000" y="2209800"/>
                <a:ext cx="209550" cy="209550"/>
              </a:xfrm>
              <a:prstGeom prst="rect">
                <a:avLst/>
              </a:prstGeom>
              <a:noFill/>
              <a:ln w="9525">
                <a:noFill/>
                <a:miter lim="800000"/>
                <a:headEnd/>
                <a:tailEnd/>
              </a:ln>
            </p:spPr>
          </p:pic>
          <p:pic>
            <p:nvPicPr>
              <p:cNvPr id="80" name="Picture 63" descr="XP icon generic internet.png"/>
              <p:cNvPicPr>
                <a:picLocks noChangeAspect="1"/>
              </p:cNvPicPr>
              <p:nvPr/>
            </p:nvPicPr>
            <p:blipFill>
              <a:blip r:embed="rId14"/>
              <a:srcRect/>
              <a:stretch>
                <a:fillRect/>
              </a:stretch>
            </p:blipFill>
            <p:spPr bwMode="auto">
              <a:xfrm>
                <a:off x="7696200" y="2209800"/>
                <a:ext cx="209550" cy="209550"/>
              </a:xfrm>
              <a:prstGeom prst="rect">
                <a:avLst/>
              </a:prstGeom>
              <a:noFill/>
              <a:ln w="9525">
                <a:noFill/>
                <a:miter lim="800000"/>
                <a:headEnd/>
                <a:tailEnd/>
              </a:ln>
            </p:spPr>
          </p:pic>
        </p:grpSp>
        <p:pic>
          <p:nvPicPr>
            <p:cNvPr id="81" name="Picture 62" descr="XP icon generic internet.png"/>
            <p:cNvPicPr>
              <a:picLocks noChangeAspect="1"/>
            </p:cNvPicPr>
            <p:nvPr/>
          </p:nvPicPr>
          <p:blipFill>
            <a:blip r:embed="rId14"/>
            <a:srcRect/>
            <a:stretch>
              <a:fillRect/>
            </a:stretch>
          </p:blipFill>
          <p:spPr bwMode="auto">
            <a:xfrm>
              <a:off x="512453" y="3228084"/>
              <a:ext cx="266972" cy="266972"/>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52400" y="1357298"/>
            <a:ext cx="2895600" cy="5357850"/>
          </a:xfrm>
          <a:prstGeom prst="roundRect">
            <a:avLst/>
          </a:prstGeom>
          <a:gradFill>
            <a:gsLst>
              <a:gs pos="0">
                <a:schemeClr val="accent4">
                  <a:tint val="50000"/>
                  <a:satMod val="300000"/>
                  <a:alpha val="47000"/>
                </a:schemeClr>
              </a:gs>
              <a:gs pos="35000">
                <a:schemeClr val="accent4">
                  <a:tint val="37000"/>
                  <a:satMod val="300000"/>
                  <a:alpha val="46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lIns="91436" tIns="45718" rIns="91436" bIns="45718" anchor="ctr"/>
          <a:lstStyle/>
          <a:p>
            <a:pPr algn="ctr" defTabSz="914099">
              <a:defRPr/>
            </a:pPr>
            <a:endParaRPr lang="en-GB" sz="2400" dirty="0" err="1">
              <a:solidFill>
                <a:prstClr val="white"/>
              </a:solidFill>
              <a:effectLst>
                <a:outerShdw blurRad="38100" dist="38100" dir="2700000" algn="tl">
                  <a:srgbClr val="000000">
                    <a:alpha val="43137"/>
                  </a:srgbClr>
                </a:outerShdw>
              </a:effectLst>
            </a:endParaRPr>
          </a:p>
        </p:txBody>
      </p:sp>
      <p:sp>
        <p:nvSpPr>
          <p:cNvPr id="4" name="Title 1"/>
          <p:cNvSpPr>
            <a:spLocks noGrp="1"/>
          </p:cNvSpPr>
          <p:nvPr>
            <p:ph type="title"/>
          </p:nvPr>
        </p:nvSpPr>
        <p:spPr>
          <a:xfrm>
            <a:off x="381000" y="230188"/>
            <a:ext cx="8610600" cy="996950"/>
          </a:xfrm>
        </p:spPr>
        <p:txBody>
          <a:bodyPr/>
          <a:lstStyle/>
          <a:p>
            <a:pPr defTabSz="914363" fontAlgn="auto">
              <a:spcAft>
                <a:spcPts val="0"/>
              </a:spcAft>
              <a:defRPr/>
            </a:pPr>
            <a:r>
              <a:rPr lang="en-GB" sz="4400"/>
              <a:t>Hosting Scenarios</a:t>
            </a:r>
            <a:r>
              <a:rPr lang="en-GB"/>
              <a:t/>
            </a:r>
            <a:br>
              <a:rPr lang="en-GB"/>
            </a:br>
            <a:r>
              <a:rPr lang="en-GB" sz="2800">
                <a:solidFill>
                  <a:schemeClr val="accent4">
                    <a:lumMod val="75000"/>
                  </a:schemeClr>
                </a:solidFill>
              </a:rPr>
              <a:t>Shared Hosting</a:t>
            </a:r>
            <a:endParaRPr lang="en-GB">
              <a:solidFill>
                <a:schemeClr val="accent4">
                  <a:lumMod val="75000"/>
                </a:schemeClr>
              </a:solidFill>
            </a:endParaRPr>
          </a:p>
        </p:txBody>
      </p:sp>
      <p:sp>
        <p:nvSpPr>
          <p:cNvPr id="7" name="Rounded Rectangle 6"/>
          <p:cNvSpPr/>
          <p:nvPr/>
        </p:nvSpPr>
        <p:spPr bwMode="auto">
          <a:xfrm>
            <a:off x="3124200" y="1357298"/>
            <a:ext cx="2895600" cy="5357850"/>
          </a:xfrm>
          <a:prstGeom prst="roundRect">
            <a:avLst/>
          </a:prstGeom>
          <a:gradFill>
            <a:gsLst>
              <a:gs pos="0">
                <a:schemeClr val="accent4">
                  <a:tint val="50000"/>
                  <a:satMod val="300000"/>
                  <a:alpha val="47000"/>
                </a:schemeClr>
              </a:gs>
              <a:gs pos="35000">
                <a:schemeClr val="accent4">
                  <a:tint val="37000"/>
                  <a:satMod val="300000"/>
                  <a:alpha val="46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lIns="91436" tIns="45718" rIns="91436" bIns="45718" anchor="ctr"/>
          <a:lstStyle/>
          <a:p>
            <a:pPr algn="ctr" defTabSz="914099">
              <a:defRPr/>
            </a:pPr>
            <a:endParaRPr lang="en-GB" sz="2400" dirty="0" err="1">
              <a:solidFill>
                <a:prstClr val="white"/>
              </a:solidFill>
              <a:effectLst>
                <a:outerShdw blurRad="38100" dist="38100" dir="2700000" algn="tl">
                  <a:srgbClr val="000000">
                    <a:alpha val="43137"/>
                  </a:srgbClr>
                </a:outerShdw>
              </a:effectLst>
            </a:endParaRPr>
          </a:p>
        </p:txBody>
      </p:sp>
      <p:sp>
        <p:nvSpPr>
          <p:cNvPr id="8" name="Rounded Rectangle 7"/>
          <p:cNvSpPr/>
          <p:nvPr/>
        </p:nvSpPr>
        <p:spPr bwMode="auto">
          <a:xfrm>
            <a:off x="6096000" y="1357298"/>
            <a:ext cx="2895600" cy="5357850"/>
          </a:xfrm>
          <a:prstGeom prst="roundRect">
            <a:avLst/>
          </a:prstGeom>
          <a:gradFill>
            <a:gsLst>
              <a:gs pos="0">
                <a:schemeClr val="accent4">
                  <a:tint val="50000"/>
                  <a:satMod val="300000"/>
                  <a:alpha val="47000"/>
                </a:schemeClr>
              </a:gs>
              <a:gs pos="35000">
                <a:schemeClr val="accent4">
                  <a:tint val="37000"/>
                  <a:satMod val="300000"/>
                  <a:alpha val="46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lIns="91436" tIns="45718" rIns="91436" bIns="45718" anchor="ctr"/>
          <a:lstStyle/>
          <a:p>
            <a:pPr algn="ctr" defTabSz="914099">
              <a:defRPr/>
            </a:pPr>
            <a:endParaRPr lang="en-GB" sz="2400" dirty="0" err="1">
              <a:solidFill>
                <a:prstClr val="white"/>
              </a:solidFill>
              <a:effectLst>
                <a:outerShdw blurRad="38100" dist="38100" dir="2700000" algn="tl">
                  <a:srgbClr val="000000">
                    <a:alpha val="43137"/>
                  </a:srgbClr>
                </a:outerShdw>
              </a:effectLst>
            </a:endParaRPr>
          </a:p>
        </p:txBody>
      </p:sp>
      <p:sp>
        <p:nvSpPr>
          <p:cNvPr id="9" name="TextBox 8"/>
          <p:cNvSpPr txBox="1"/>
          <p:nvPr/>
        </p:nvSpPr>
        <p:spPr>
          <a:xfrm>
            <a:off x="571500" y="1433513"/>
            <a:ext cx="2195513" cy="369887"/>
          </a:xfrm>
          <a:prstGeom prst="rect">
            <a:avLst/>
          </a:prstGeom>
          <a:noFill/>
        </p:spPr>
        <p:txBody>
          <a:bodyPr wrap="none">
            <a:spAutoFit/>
          </a:bodyPr>
          <a:lstStyle/>
          <a:p>
            <a:pPr indent="-396875">
              <a:lnSpc>
                <a:spcPct val="90000"/>
              </a:lnSpc>
              <a:spcBef>
                <a:spcPct val="20000"/>
              </a:spcBef>
              <a:buClr>
                <a:srgbClr val="777777"/>
              </a:buClr>
              <a:defRPr/>
            </a:pPr>
            <a:r>
              <a:rPr lang="en-GB" sz="2000" dirty="0">
                <a:solidFill>
                  <a:prstClr val="white"/>
                </a:solidFill>
                <a:effectLst>
                  <a:outerShdw blurRad="38100" dist="38100" dir="2700000" algn="tl">
                    <a:srgbClr val="000000">
                      <a:alpha val="43137"/>
                    </a:srgbClr>
                  </a:outerShdw>
                </a:effectLst>
                <a:latin typeface="Calibri" pitchFamily="34" charset="0"/>
              </a:rPr>
              <a:t>Single SQL Instance</a:t>
            </a:r>
          </a:p>
        </p:txBody>
      </p:sp>
      <p:sp>
        <p:nvSpPr>
          <p:cNvPr id="10" name="TextBox 9"/>
          <p:cNvSpPr txBox="1"/>
          <p:nvPr/>
        </p:nvSpPr>
        <p:spPr>
          <a:xfrm>
            <a:off x="3300413" y="1433513"/>
            <a:ext cx="2557462" cy="369887"/>
          </a:xfrm>
          <a:prstGeom prst="rect">
            <a:avLst/>
          </a:prstGeom>
          <a:noFill/>
        </p:spPr>
        <p:txBody>
          <a:bodyPr wrap="none">
            <a:spAutoFit/>
          </a:bodyPr>
          <a:lstStyle/>
          <a:p>
            <a:pPr indent="-396875">
              <a:lnSpc>
                <a:spcPct val="90000"/>
              </a:lnSpc>
              <a:spcBef>
                <a:spcPct val="20000"/>
              </a:spcBef>
              <a:buClr>
                <a:srgbClr val="777777"/>
              </a:buClr>
              <a:defRPr/>
            </a:pPr>
            <a:r>
              <a:rPr lang="en-GB" sz="2000" dirty="0">
                <a:solidFill>
                  <a:prstClr val="white"/>
                </a:solidFill>
                <a:effectLst>
                  <a:outerShdw blurRad="38100" dist="38100" dir="2700000" algn="tl">
                    <a:srgbClr val="000000">
                      <a:alpha val="43137"/>
                    </a:srgbClr>
                  </a:outerShdw>
                </a:effectLst>
                <a:latin typeface="Calibri" pitchFamily="34" charset="0"/>
              </a:rPr>
              <a:t>Multiple SQL Instances</a:t>
            </a:r>
          </a:p>
        </p:txBody>
      </p:sp>
      <p:sp>
        <p:nvSpPr>
          <p:cNvPr id="11" name="TextBox 10"/>
          <p:cNvSpPr txBox="1"/>
          <p:nvPr/>
        </p:nvSpPr>
        <p:spPr>
          <a:xfrm>
            <a:off x="6347684" y="1433513"/>
            <a:ext cx="2491516" cy="369332"/>
          </a:xfrm>
          <a:prstGeom prst="rect">
            <a:avLst/>
          </a:prstGeom>
          <a:noFill/>
        </p:spPr>
        <p:txBody>
          <a:bodyPr wrap="none">
            <a:spAutoFit/>
          </a:bodyPr>
          <a:lstStyle/>
          <a:p>
            <a:pPr indent="-396875">
              <a:lnSpc>
                <a:spcPct val="90000"/>
              </a:lnSpc>
              <a:spcBef>
                <a:spcPct val="20000"/>
              </a:spcBef>
              <a:buClr>
                <a:srgbClr val="777777"/>
              </a:buClr>
              <a:defRPr/>
            </a:pPr>
            <a:r>
              <a:rPr lang="en-GB" sz="2000" dirty="0" smtClean="0">
                <a:solidFill>
                  <a:prstClr val="white"/>
                </a:solidFill>
                <a:effectLst>
                  <a:outerShdw blurRad="38100" dist="38100" dir="2700000" algn="tl">
                    <a:srgbClr val="000000">
                      <a:alpha val="43137"/>
                    </a:srgbClr>
                  </a:outerShdw>
                </a:effectLst>
                <a:latin typeface="Calibri" pitchFamily="34" charset="0"/>
              </a:rPr>
              <a:t>Shared Virtual Servers</a:t>
            </a:r>
            <a:endParaRPr lang="en-GB" sz="2000" dirty="0">
              <a:solidFill>
                <a:prstClr val="white"/>
              </a:solidFill>
              <a:effectLst>
                <a:outerShdw blurRad="38100" dist="38100" dir="2700000" algn="tl">
                  <a:srgbClr val="000000">
                    <a:alpha val="43137"/>
                  </a:srgbClr>
                </a:outerShdw>
              </a:effectLst>
              <a:latin typeface="Calibri" pitchFamily="34" charset="0"/>
            </a:endParaRPr>
          </a:p>
        </p:txBody>
      </p:sp>
      <p:sp>
        <p:nvSpPr>
          <p:cNvPr id="31" name="Rounded Rectangle 30"/>
          <p:cNvSpPr/>
          <p:nvPr/>
        </p:nvSpPr>
        <p:spPr bwMode="auto">
          <a:xfrm>
            <a:off x="7391400" y="2152635"/>
            <a:ext cx="1371600" cy="685800"/>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GB" sz="2400" dirty="0" err="1">
              <a:solidFill>
                <a:prstClr val="white"/>
              </a:solidFill>
              <a:effectLst>
                <a:outerShdw blurRad="38100" dist="38100" dir="2700000" algn="tl">
                  <a:srgbClr val="000000">
                    <a:alpha val="43137"/>
                  </a:srgbClr>
                </a:outerShdw>
              </a:effectLst>
            </a:endParaRPr>
          </a:p>
        </p:txBody>
      </p:sp>
      <p:sp>
        <p:nvSpPr>
          <p:cNvPr id="32" name="Rounded Rectangle 31"/>
          <p:cNvSpPr/>
          <p:nvPr/>
        </p:nvSpPr>
        <p:spPr bwMode="auto">
          <a:xfrm>
            <a:off x="7391400" y="2914635"/>
            <a:ext cx="1371600" cy="685800"/>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GB" sz="2400" dirty="0" err="1">
              <a:solidFill>
                <a:prstClr val="white"/>
              </a:solidFill>
              <a:effectLst>
                <a:outerShdw blurRad="38100" dist="38100" dir="2700000" algn="tl">
                  <a:srgbClr val="000000">
                    <a:alpha val="43137"/>
                  </a:srgbClr>
                </a:outerShdw>
              </a:effectLst>
            </a:endParaRPr>
          </a:p>
        </p:txBody>
      </p:sp>
      <p:pic>
        <p:nvPicPr>
          <p:cNvPr id="18445" name="Picture 32" descr="Server.png"/>
          <p:cNvPicPr>
            <a:picLocks noChangeAspect="1"/>
          </p:cNvPicPr>
          <p:nvPr/>
        </p:nvPicPr>
        <p:blipFill>
          <a:blip r:embed="rId3"/>
          <a:srcRect/>
          <a:stretch>
            <a:fillRect/>
          </a:stretch>
        </p:blipFill>
        <p:spPr bwMode="auto">
          <a:xfrm>
            <a:off x="6172200" y="2076450"/>
            <a:ext cx="990600" cy="1460500"/>
          </a:xfrm>
          <a:prstGeom prst="rect">
            <a:avLst/>
          </a:prstGeom>
          <a:noFill/>
          <a:ln w="9525">
            <a:noFill/>
            <a:miter lim="800000"/>
            <a:headEnd/>
            <a:tailEnd/>
          </a:ln>
        </p:spPr>
      </p:pic>
      <p:pic>
        <p:nvPicPr>
          <p:cNvPr id="18446" name="Picture 33" descr="Databases.png"/>
          <p:cNvPicPr>
            <a:picLocks noChangeAspect="1"/>
          </p:cNvPicPr>
          <p:nvPr/>
        </p:nvPicPr>
        <p:blipFill>
          <a:blip r:embed="rId4"/>
          <a:srcRect/>
          <a:stretch>
            <a:fillRect/>
          </a:stretch>
        </p:blipFill>
        <p:spPr bwMode="auto">
          <a:xfrm>
            <a:off x="7807325" y="3219450"/>
            <a:ext cx="400050" cy="325437"/>
          </a:xfrm>
          <a:prstGeom prst="rect">
            <a:avLst/>
          </a:prstGeom>
          <a:noFill/>
          <a:ln w="9525">
            <a:noFill/>
            <a:miter lim="800000"/>
            <a:headEnd/>
            <a:tailEnd/>
          </a:ln>
        </p:spPr>
      </p:pic>
      <p:pic>
        <p:nvPicPr>
          <p:cNvPr id="18447" name="Picture 34" descr="LOGOT_SQLServer_2008_3d.png"/>
          <p:cNvPicPr>
            <a:picLocks noChangeAspect="1"/>
          </p:cNvPicPr>
          <p:nvPr/>
        </p:nvPicPr>
        <p:blipFill>
          <a:blip r:embed="rId5"/>
          <a:srcRect/>
          <a:stretch>
            <a:fillRect/>
          </a:stretch>
        </p:blipFill>
        <p:spPr bwMode="auto">
          <a:xfrm>
            <a:off x="7499350" y="2990850"/>
            <a:ext cx="1089025" cy="228600"/>
          </a:xfrm>
          <a:prstGeom prst="rect">
            <a:avLst/>
          </a:prstGeom>
          <a:noFill/>
          <a:ln w="9525">
            <a:noFill/>
            <a:miter lim="800000"/>
            <a:headEnd/>
            <a:tailEnd/>
          </a:ln>
        </p:spPr>
      </p:pic>
      <p:pic>
        <p:nvPicPr>
          <p:cNvPr id="36" name="Picture 2" descr="C:\Work\MSL_PNG_Object_Library\LOGO_Windows_Vista.png"/>
          <p:cNvPicPr>
            <a:picLocks noChangeAspect="1" noChangeArrowheads="1"/>
          </p:cNvPicPr>
          <p:nvPr/>
        </p:nvPicPr>
        <p:blipFill>
          <a:blip r:embed="rId6" cstate="print"/>
          <a:srcRect/>
          <a:stretch>
            <a:fillRect/>
          </a:stretch>
        </p:blipFill>
        <p:spPr bwMode="auto">
          <a:xfrm>
            <a:off x="6553200" y="2609835"/>
            <a:ext cx="515126" cy="457200"/>
          </a:xfrm>
          <a:prstGeom prst="rect">
            <a:avLst/>
          </a:prstGeom>
          <a:noFill/>
          <a:scene3d>
            <a:camera prst="isometricRightUp"/>
            <a:lightRig rig="threePt" dir="t"/>
          </a:scene3d>
        </p:spPr>
      </p:pic>
      <p:pic>
        <p:nvPicPr>
          <p:cNvPr id="18449" name="Picture 38" descr="Server.png"/>
          <p:cNvPicPr>
            <a:picLocks noChangeAspect="1"/>
          </p:cNvPicPr>
          <p:nvPr/>
        </p:nvPicPr>
        <p:blipFill>
          <a:blip r:embed="rId7"/>
          <a:srcRect/>
          <a:stretch>
            <a:fillRect/>
          </a:stretch>
        </p:blipFill>
        <p:spPr bwMode="auto">
          <a:xfrm>
            <a:off x="7010400" y="2152650"/>
            <a:ext cx="474663" cy="698500"/>
          </a:xfrm>
          <a:prstGeom prst="rect">
            <a:avLst/>
          </a:prstGeom>
          <a:noFill/>
          <a:ln w="9525">
            <a:noFill/>
            <a:miter lim="800000"/>
            <a:headEnd/>
            <a:tailEnd/>
          </a:ln>
        </p:spPr>
      </p:pic>
      <p:pic>
        <p:nvPicPr>
          <p:cNvPr id="18450" name="Picture 39" descr="Server.png"/>
          <p:cNvPicPr>
            <a:picLocks noChangeAspect="1"/>
          </p:cNvPicPr>
          <p:nvPr/>
        </p:nvPicPr>
        <p:blipFill>
          <a:blip r:embed="rId7"/>
          <a:srcRect/>
          <a:stretch>
            <a:fillRect/>
          </a:stretch>
        </p:blipFill>
        <p:spPr bwMode="auto">
          <a:xfrm>
            <a:off x="6992938" y="2901950"/>
            <a:ext cx="474662" cy="698500"/>
          </a:xfrm>
          <a:prstGeom prst="rect">
            <a:avLst/>
          </a:prstGeom>
          <a:noFill/>
          <a:ln w="9525">
            <a:noFill/>
            <a:miter lim="800000"/>
            <a:headEnd/>
            <a:tailEnd/>
          </a:ln>
        </p:spPr>
      </p:pic>
      <p:sp>
        <p:nvSpPr>
          <p:cNvPr id="41" name="TextBox 40"/>
          <p:cNvSpPr txBox="1"/>
          <p:nvPr/>
        </p:nvSpPr>
        <p:spPr>
          <a:xfrm>
            <a:off x="7086600" y="3143235"/>
            <a:ext cx="453970" cy="286232"/>
          </a:xfrm>
          <a:prstGeom prst="rect">
            <a:avLst/>
          </a:prstGeom>
          <a:noFill/>
          <a:scene3d>
            <a:camera prst="isometricRightUp"/>
            <a:lightRig rig="threePt" dir="t"/>
          </a:scene3d>
        </p:spPr>
        <p:txBody>
          <a:bodyPr wrap="none">
            <a:spAutoFit/>
          </a:bodyPr>
          <a:lstStyle/>
          <a:p>
            <a:pPr indent="-396875">
              <a:lnSpc>
                <a:spcPct val="90000"/>
              </a:lnSpc>
              <a:spcBef>
                <a:spcPct val="20000"/>
              </a:spcBef>
              <a:buClr>
                <a:srgbClr val="777777"/>
              </a:buClr>
              <a:defRPr/>
            </a:pPr>
            <a:r>
              <a:rPr lang="en-GB" sz="1400" b="1" dirty="0">
                <a:solidFill>
                  <a:prstClr val="black"/>
                </a:solidFill>
                <a:effectLst>
                  <a:outerShdw blurRad="38100" dist="38100" dir="2700000" algn="tl">
                    <a:srgbClr val="000000">
                      <a:alpha val="43137"/>
                    </a:srgbClr>
                  </a:outerShdw>
                </a:effectLst>
              </a:rPr>
              <a:t>VM</a:t>
            </a:r>
          </a:p>
        </p:txBody>
      </p:sp>
      <p:sp>
        <p:nvSpPr>
          <p:cNvPr id="42" name="TextBox 41"/>
          <p:cNvSpPr txBox="1"/>
          <p:nvPr/>
        </p:nvSpPr>
        <p:spPr>
          <a:xfrm>
            <a:off x="7111504" y="2381235"/>
            <a:ext cx="453970" cy="286232"/>
          </a:xfrm>
          <a:prstGeom prst="rect">
            <a:avLst/>
          </a:prstGeom>
          <a:noFill/>
          <a:scene3d>
            <a:camera prst="isometricRightUp"/>
            <a:lightRig rig="threePt" dir="t"/>
          </a:scene3d>
        </p:spPr>
        <p:txBody>
          <a:bodyPr wrap="none">
            <a:spAutoFit/>
          </a:bodyPr>
          <a:lstStyle/>
          <a:p>
            <a:pPr indent="-396875">
              <a:lnSpc>
                <a:spcPct val="90000"/>
              </a:lnSpc>
              <a:spcBef>
                <a:spcPct val="20000"/>
              </a:spcBef>
              <a:buClr>
                <a:srgbClr val="777777"/>
              </a:buClr>
              <a:defRPr/>
            </a:pPr>
            <a:r>
              <a:rPr lang="en-GB" sz="1400" b="1" dirty="0">
                <a:solidFill>
                  <a:prstClr val="black"/>
                </a:solidFill>
                <a:effectLst>
                  <a:outerShdw blurRad="38100" dist="38100" dir="2700000" algn="tl">
                    <a:srgbClr val="000000">
                      <a:alpha val="43137"/>
                    </a:srgbClr>
                  </a:outerShdw>
                </a:effectLst>
              </a:rPr>
              <a:t>VM</a:t>
            </a:r>
          </a:p>
        </p:txBody>
      </p:sp>
      <p:sp>
        <p:nvSpPr>
          <p:cNvPr id="44" name="TextBox 43"/>
          <p:cNvSpPr txBox="1"/>
          <p:nvPr/>
        </p:nvSpPr>
        <p:spPr>
          <a:xfrm>
            <a:off x="228600" y="4338393"/>
            <a:ext cx="2667000" cy="1104918"/>
          </a:xfrm>
          <a:prstGeom prst="rect">
            <a:avLst/>
          </a:prstGeom>
          <a:noFill/>
        </p:spPr>
        <p:txBody>
          <a:bodyPr wrap="square">
            <a:spAutoFit/>
          </a:bodyPr>
          <a:lstStyle/>
          <a:p>
            <a:pPr marL="92075" indent="-92075">
              <a:lnSpc>
                <a:spcPct val="90000"/>
              </a:lnSpc>
              <a:spcBef>
                <a:spcPct val="20000"/>
              </a:spcBef>
              <a:buClr>
                <a:srgbClr val="777777"/>
              </a:buClr>
              <a:buFont typeface="Arial" pitchFamily="34" charset="0"/>
              <a:buChar char="•"/>
              <a:defRPr/>
            </a:pPr>
            <a:r>
              <a:rPr lang="en-GB" sz="1400" dirty="0">
                <a:solidFill>
                  <a:prstClr val="white"/>
                </a:solidFill>
                <a:latin typeface="Segoe"/>
              </a:rPr>
              <a:t>Multiple customers share the Web server</a:t>
            </a:r>
          </a:p>
          <a:p>
            <a:pPr marL="92075" indent="-92075">
              <a:lnSpc>
                <a:spcPct val="90000"/>
              </a:lnSpc>
              <a:spcBef>
                <a:spcPct val="20000"/>
              </a:spcBef>
              <a:buClr>
                <a:srgbClr val="777777"/>
              </a:buClr>
              <a:buFont typeface="Arial" pitchFamily="34" charset="0"/>
              <a:buChar char="•"/>
              <a:defRPr/>
            </a:pPr>
            <a:r>
              <a:rPr lang="en-GB" sz="1400" dirty="0" smtClean="0">
                <a:solidFill>
                  <a:prstClr val="white"/>
                </a:solidFill>
                <a:latin typeface="Segoe"/>
              </a:rPr>
              <a:t>Each </a:t>
            </a:r>
            <a:r>
              <a:rPr lang="en-GB" sz="1400" dirty="0">
                <a:solidFill>
                  <a:prstClr val="white"/>
                </a:solidFill>
                <a:latin typeface="Segoe"/>
              </a:rPr>
              <a:t>customer gets a limited number of databases in the </a:t>
            </a:r>
            <a:r>
              <a:rPr lang="en-GB" sz="1400" dirty="0" smtClean="0">
                <a:solidFill>
                  <a:prstClr val="white"/>
                </a:solidFill>
                <a:latin typeface="Segoe"/>
              </a:rPr>
              <a:t>SQL Server instance</a:t>
            </a:r>
            <a:endParaRPr lang="en-GB" sz="1400" dirty="0">
              <a:solidFill>
                <a:prstClr val="white"/>
              </a:solidFill>
              <a:latin typeface="Segoe"/>
            </a:endParaRPr>
          </a:p>
        </p:txBody>
      </p:sp>
      <p:sp>
        <p:nvSpPr>
          <p:cNvPr id="43" name="TextBox 42"/>
          <p:cNvSpPr txBox="1"/>
          <p:nvPr/>
        </p:nvSpPr>
        <p:spPr>
          <a:xfrm>
            <a:off x="3143250" y="4338393"/>
            <a:ext cx="2667000" cy="911019"/>
          </a:xfrm>
          <a:prstGeom prst="rect">
            <a:avLst/>
          </a:prstGeom>
          <a:noFill/>
        </p:spPr>
        <p:txBody>
          <a:bodyPr wrap="square">
            <a:spAutoFit/>
          </a:bodyPr>
          <a:lstStyle/>
          <a:p>
            <a:pPr marL="92075" indent="-92075">
              <a:lnSpc>
                <a:spcPct val="90000"/>
              </a:lnSpc>
              <a:spcBef>
                <a:spcPct val="20000"/>
              </a:spcBef>
              <a:buClr>
                <a:srgbClr val="777777"/>
              </a:buClr>
              <a:buFont typeface="Arial" pitchFamily="34" charset="0"/>
              <a:buChar char="•"/>
              <a:defRPr/>
            </a:pPr>
            <a:r>
              <a:rPr lang="en-GB" sz="1400" dirty="0">
                <a:solidFill>
                  <a:prstClr val="white"/>
                </a:solidFill>
                <a:latin typeface="Segoe"/>
              </a:rPr>
              <a:t>Multiple customers share the Web </a:t>
            </a:r>
            <a:r>
              <a:rPr lang="en-GB" sz="1400" dirty="0" smtClean="0">
                <a:solidFill>
                  <a:prstClr val="white"/>
                </a:solidFill>
                <a:latin typeface="Segoe"/>
              </a:rPr>
              <a:t>server</a:t>
            </a:r>
          </a:p>
          <a:p>
            <a:pPr marL="92075" indent="-92075">
              <a:lnSpc>
                <a:spcPct val="90000"/>
              </a:lnSpc>
              <a:spcBef>
                <a:spcPct val="20000"/>
              </a:spcBef>
              <a:buClr>
                <a:srgbClr val="777777"/>
              </a:buClr>
              <a:buFont typeface="Arial" pitchFamily="34" charset="0"/>
              <a:buChar char="•"/>
              <a:defRPr/>
            </a:pPr>
            <a:r>
              <a:rPr lang="en-GB" sz="1400" dirty="0" smtClean="0">
                <a:solidFill>
                  <a:prstClr val="white"/>
                </a:solidFill>
                <a:latin typeface="Segoe"/>
              </a:rPr>
              <a:t>Each customer gets their own instance of SQL Server</a:t>
            </a:r>
          </a:p>
        </p:txBody>
      </p:sp>
      <p:sp>
        <p:nvSpPr>
          <p:cNvPr id="47" name="TextBox 46"/>
          <p:cNvSpPr txBox="1"/>
          <p:nvPr/>
        </p:nvSpPr>
        <p:spPr>
          <a:xfrm>
            <a:off x="6191250" y="4338393"/>
            <a:ext cx="2667000" cy="1535805"/>
          </a:xfrm>
          <a:prstGeom prst="rect">
            <a:avLst/>
          </a:prstGeom>
          <a:noFill/>
        </p:spPr>
        <p:txBody>
          <a:bodyPr wrap="square">
            <a:spAutoFit/>
          </a:bodyPr>
          <a:lstStyle/>
          <a:p>
            <a:pPr marL="92075" indent="-92075">
              <a:lnSpc>
                <a:spcPct val="90000"/>
              </a:lnSpc>
              <a:spcBef>
                <a:spcPct val="20000"/>
              </a:spcBef>
              <a:buClr>
                <a:srgbClr val="777777"/>
              </a:buClr>
              <a:buFont typeface="Arial" pitchFamily="34" charset="0"/>
              <a:buChar char="•"/>
              <a:defRPr/>
            </a:pPr>
            <a:r>
              <a:rPr lang="en-GB" sz="1400" dirty="0">
                <a:solidFill>
                  <a:prstClr val="white"/>
                </a:solidFill>
                <a:latin typeface="Segoe"/>
              </a:rPr>
              <a:t>Multiple customers share a </a:t>
            </a:r>
            <a:r>
              <a:rPr lang="en-GB" sz="1400" dirty="0" smtClean="0">
                <a:solidFill>
                  <a:prstClr val="white"/>
                </a:solidFill>
                <a:latin typeface="Segoe"/>
              </a:rPr>
              <a:t>Web server virtual </a:t>
            </a:r>
            <a:r>
              <a:rPr lang="en-GB" sz="1400" dirty="0">
                <a:solidFill>
                  <a:prstClr val="white"/>
                </a:solidFill>
                <a:latin typeface="Segoe"/>
              </a:rPr>
              <a:t>machine</a:t>
            </a:r>
          </a:p>
          <a:p>
            <a:pPr marL="92075" indent="-92075">
              <a:lnSpc>
                <a:spcPct val="90000"/>
              </a:lnSpc>
              <a:spcBef>
                <a:spcPct val="20000"/>
              </a:spcBef>
              <a:buClr>
                <a:srgbClr val="777777"/>
              </a:buClr>
              <a:buFont typeface="Arial" pitchFamily="34" charset="0"/>
              <a:buChar char="•"/>
              <a:defRPr/>
            </a:pPr>
            <a:r>
              <a:rPr lang="en-GB" sz="1400" dirty="0">
                <a:solidFill>
                  <a:prstClr val="white"/>
                </a:solidFill>
                <a:latin typeface="Segoe"/>
              </a:rPr>
              <a:t>Each </a:t>
            </a:r>
            <a:r>
              <a:rPr lang="en-GB" sz="1400" dirty="0" smtClean="0">
                <a:solidFill>
                  <a:prstClr val="white"/>
                </a:solidFill>
                <a:latin typeface="Segoe"/>
              </a:rPr>
              <a:t>customer gets a limited number of databases, or one SQL Server instance, on the database virtual machine</a:t>
            </a:r>
            <a:endParaRPr lang="en-GB" sz="1400" dirty="0">
              <a:solidFill>
                <a:prstClr val="white"/>
              </a:solidFill>
            </a:endParaRPr>
          </a:p>
          <a:p>
            <a:pPr marL="80963" lvl="1" indent="-88900">
              <a:lnSpc>
                <a:spcPct val="90000"/>
              </a:lnSpc>
              <a:spcBef>
                <a:spcPct val="20000"/>
              </a:spcBef>
              <a:buClr>
                <a:srgbClr val="777777"/>
              </a:buClr>
              <a:buFont typeface="Arial" pitchFamily="34" charset="0"/>
              <a:buChar char="•"/>
              <a:defRPr/>
            </a:pPr>
            <a:endParaRPr lang="en-GB" sz="1400" dirty="0">
              <a:solidFill>
                <a:prstClr val="white"/>
              </a:solidFill>
              <a:latin typeface="Segoe"/>
            </a:endParaRPr>
          </a:p>
        </p:txBody>
      </p:sp>
      <p:grpSp>
        <p:nvGrpSpPr>
          <p:cNvPr id="53" name="Group 52"/>
          <p:cNvGrpSpPr/>
          <p:nvPr/>
        </p:nvGrpSpPr>
        <p:grpSpPr>
          <a:xfrm>
            <a:off x="567010" y="3012708"/>
            <a:ext cx="1865720" cy="1066788"/>
            <a:chOff x="304800" y="1890713"/>
            <a:chExt cx="2554288" cy="1460500"/>
          </a:xfrm>
        </p:grpSpPr>
        <p:grpSp>
          <p:nvGrpSpPr>
            <p:cNvPr id="2" name="Group 19"/>
            <p:cNvGrpSpPr>
              <a:grpSpLocks/>
            </p:cNvGrpSpPr>
            <p:nvPr/>
          </p:nvGrpSpPr>
          <p:grpSpPr bwMode="auto">
            <a:xfrm>
              <a:off x="304800" y="1890713"/>
              <a:ext cx="2362200" cy="1460500"/>
              <a:chOff x="304800" y="2057400"/>
              <a:chExt cx="2362200" cy="1461217"/>
            </a:xfrm>
          </p:grpSpPr>
          <p:sp>
            <p:nvSpPr>
              <p:cNvPr id="19" name="Rounded Rectangle 18"/>
              <p:cNvSpPr/>
              <p:nvPr/>
            </p:nvSpPr>
            <p:spPr bwMode="auto">
              <a:xfrm>
                <a:off x="990600" y="2209800"/>
                <a:ext cx="1676400" cy="1143000"/>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GB" sz="2400" dirty="0" err="1">
                  <a:solidFill>
                    <a:prstClr val="white"/>
                  </a:solidFill>
                  <a:effectLst>
                    <a:outerShdw blurRad="38100" dist="38100" dir="2700000" algn="tl">
                      <a:srgbClr val="000000">
                        <a:alpha val="43137"/>
                      </a:srgbClr>
                    </a:outerShdw>
                  </a:effectLst>
                </a:endParaRPr>
              </a:p>
            </p:txBody>
          </p:sp>
          <p:pic>
            <p:nvPicPr>
              <p:cNvPr id="18481" name="Picture 12" descr="Server.png"/>
              <p:cNvPicPr>
                <a:picLocks noChangeAspect="1"/>
              </p:cNvPicPr>
              <p:nvPr/>
            </p:nvPicPr>
            <p:blipFill>
              <a:blip r:embed="rId8" cstate="print"/>
              <a:srcRect/>
              <a:stretch>
                <a:fillRect/>
              </a:stretch>
            </p:blipFill>
            <p:spPr bwMode="auto">
              <a:xfrm>
                <a:off x="304800" y="2057400"/>
                <a:ext cx="990600" cy="1461217"/>
              </a:xfrm>
              <a:prstGeom prst="rect">
                <a:avLst/>
              </a:prstGeom>
              <a:noFill/>
              <a:ln w="9525">
                <a:noFill/>
                <a:miter lim="800000"/>
                <a:headEnd/>
                <a:tailEnd/>
              </a:ln>
            </p:spPr>
          </p:pic>
          <p:pic>
            <p:nvPicPr>
              <p:cNvPr id="18482" name="Picture 11" descr="Databases.png"/>
              <p:cNvPicPr>
                <a:picLocks noChangeAspect="1"/>
              </p:cNvPicPr>
              <p:nvPr/>
            </p:nvPicPr>
            <p:blipFill>
              <a:blip r:embed="rId9" cstate="print"/>
              <a:srcRect/>
              <a:stretch>
                <a:fillRect/>
              </a:stretch>
            </p:blipFill>
            <p:spPr bwMode="auto">
              <a:xfrm>
                <a:off x="1447800" y="2590800"/>
                <a:ext cx="867986" cy="706318"/>
              </a:xfrm>
              <a:prstGeom prst="rect">
                <a:avLst/>
              </a:prstGeom>
              <a:noFill/>
              <a:ln w="9525">
                <a:noFill/>
                <a:miter lim="800000"/>
                <a:headEnd/>
                <a:tailEnd/>
              </a:ln>
            </p:spPr>
          </p:pic>
          <p:pic>
            <p:nvPicPr>
              <p:cNvPr id="18483" name="Picture 14" descr="LOGOT_SQLServer_2008_3d.png"/>
              <p:cNvPicPr>
                <a:picLocks noChangeAspect="1"/>
              </p:cNvPicPr>
              <p:nvPr/>
            </p:nvPicPr>
            <p:blipFill>
              <a:blip r:embed="rId10" cstate="print"/>
              <a:srcRect/>
              <a:stretch>
                <a:fillRect/>
              </a:stretch>
            </p:blipFill>
            <p:spPr bwMode="auto">
              <a:xfrm>
                <a:off x="1349190" y="2286000"/>
                <a:ext cx="1089210" cy="228600"/>
              </a:xfrm>
              <a:prstGeom prst="rect">
                <a:avLst/>
              </a:prstGeom>
              <a:noFill/>
              <a:ln w="9525">
                <a:noFill/>
                <a:miter lim="800000"/>
                <a:headEnd/>
                <a:tailEnd/>
              </a:ln>
            </p:spPr>
          </p:pic>
          <p:pic>
            <p:nvPicPr>
              <p:cNvPr id="17" name="Picture 2" descr="C:\Work\MSL_PNG_Object_Library\LOGO_Windows_Vista.png"/>
              <p:cNvPicPr>
                <a:picLocks noChangeAspect="1" noChangeArrowheads="1"/>
              </p:cNvPicPr>
              <p:nvPr/>
            </p:nvPicPr>
            <p:blipFill>
              <a:blip r:embed="rId11" cstate="print"/>
              <a:srcRect/>
              <a:stretch>
                <a:fillRect/>
              </a:stretch>
            </p:blipFill>
            <p:spPr bwMode="auto">
              <a:xfrm>
                <a:off x="685800" y="2590800"/>
                <a:ext cx="515126" cy="457200"/>
              </a:xfrm>
              <a:prstGeom prst="rect">
                <a:avLst/>
              </a:prstGeom>
              <a:noFill/>
              <a:scene3d>
                <a:camera prst="isometricRightUp"/>
                <a:lightRig rig="threePt" dir="t"/>
              </a:scene3d>
            </p:spPr>
          </p:pic>
        </p:grpSp>
        <p:pic>
          <p:nvPicPr>
            <p:cNvPr id="18456" name="Picture 48" descr="user business man.png"/>
            <p:cNvPicPr>
              <a:picLocks noChangeAspect="1"/>
            </p:cNvPicPr>
            <p:nvPr/>
          </p:nvPicPr>
          <p:blipFill>
            <a:blip r:embed="rId12" cstate="print"/>
            <a:srcRect/>
            <a:stretch>
              <a:fillRect/>
            </a:stretch>
          </p:blipFill>
          <p:spPr bwMode="auto">
            <a:xfrm>
              <a:off x="2500313" y="2643188"/>
              <a:ext cx="358775" cy="476250"/>
            </a:xfrm>
            <a:prstGeom prst="rect">
              <a:avLst/>
            </a:prstGeom>
            <a:noFill/>
            <a:ln w="9525">
              <a:noFill/>
              <a:miter lim="800000"/>
              <a:headEnd/>
              <a:tailEnd/>
            </a:ln>
          </p:spPr>
        </p:pic>
        <p:pic>
          <p:nvPicPr>
            <p:cNvPr id="18457" name="Picture 49" descr="user business man.png"/>
            <p:cNvPicPr>
              <a:picLocks noChangeAspect="1"/>
            </p:cNvPicPr>
            <p:nvPr/>
          </p:nvPicPr>
          <p:blipFill>
            <a:blip r:embed="rId12" cstate="print"/>
            <a:srcRect/>
            <a:stretch>
              <a:fillRect/>
            </a:stretch>
          </p:blipFill>
          <p:spPr bwMode="auto">
            <a:xfrm>
              <a:off x="2286000" y="2714625"/>
              <a:ext cx="358775" cy="476250"/>
            </a:xfrm>
            <a:prstGeom prst="rect">
              <a:avLst/>
            </a:prstGeom>
            <a:noFill/>
            <a:ln w="9525">
              <a:noFill/>
              <a:miter lim="800000"/>
              <a:headEnd/>
              <a:tailEnd/>
            </a:ln>
          </p:spPr>
        </p:pic>
        <p:pic>
          <p:nvPicPr>
            <p:cNvPr id="18458" name="Picture 50" descr="user business man.png"/>
            <p:cNvPicPr>
              <a:picLocks noChangeAspect="1"/>
            </p:cNvPicPr>
            <p:nvPr/>
          </p:nvPicPr>
          <p:blipFill>
            <a:blip r:embed="rId12" cstate="print"/>
            <a:srcRect/>
            <a:stretch>
              <a:fillRect/>
            </a:stretch>
          </p:blipFill>
          <p:spPr bwMode="auto">
            <a:xfrm>
              <a:off x="2500313" y="2786063"/>
              <a:ext cx="358775" cy="476250"/>
            </a:xfrm>
            <a:prstGeom prst="rect">
              <a:avLst/>
            </a:prstGeom>
            <a:noFill/>
            <a:ln w="9525">
              <a:noFill/>
              <a:miter lim="800000"/>
              <a:headEnd/>
              <a:tailEnd/>
            </a:ln>
          </p:spPr>
        </p:pic>
      </p:grpSp>
      <p:grpSp>
        <p:nvGrpSpPr>
          <p:cNvPr id="54" name="Group 53"/>
          <p:cNvGrpSpPr/>
          <p:nvPr/>
        </p:nvGrpSpPr>
        <p:grpSpPr>
          <a:xfrm>
            <a:off x="3590343" y="3008588"/>
            <a:ext cx="1834410" cy="1106212"/>
            <a:chOff x="3276600" y="1890713"/>
            <a:chExt cx="2511425" cy="1514475"/>
          </a:xfrm>
        </p:grpSpPr>
        <p:grpSp>
          <p:nvGrpSpPr>
            <p:cNvPr id="3" name="Group 20"/>
            <p:cNvGrpSpPr>
              <a:grpSpLocks/>
            </p:cNvGrpSpPr>
            <p:nvPr/>
          </p:nvGrpSpPr>
          <p:grpSpPr bwMode="auto">
            <a:xfrm>
              <a:off x="3276600" y="1890713"/>
              <a:ext cx="2362200" cy="1460500"/>
              <a:chOff x="304800" y="2057400"/>
              <a:chExt cx="2362200" cy="1461217"/>
            </a:xfrm>
          </p:grpSpPr>
          <p:sp>
            <p:nvSpPr>
              <p:cNvPr id="27" name="Rounded Rectangle 26"/>
              <p:cNvSpPr/>
              <p:nvPr/>
            </p:nvSpPr>
            <p:spPr bwMode="auto">
              <a:xfrm>
                <a:off x="990600" y="2057400"/>
                <a:ext cx="1676400" cy="685800"/>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GB" sz="2400" dirty="0" err="1">
                  <a:solidFill>
                    <a:prstClr val="white"/>
                  </a:solidFill>
                  <a:effectLst>
                    <a:outerShdw blurRad="38100" dist="38100" dir="2700000" algn="tl">
                      <a:srgbClr val="000000">
                        <a:alpha val="43137"/>
                      </a:srgbClr>
                    </a:outerShdw>
                  </a:effectLst>
                </a:endParaRPr>
              </a:p>
            </p:txBody>
          </p:sp>
          <p:sp>
            <p:nvSpPr>
              <p:cNvPr id="22" name="Rounded Rectangle 21"/>
              <p:cNvSpPr/>
              <p:nvPr/>
            </p:nvSpPr>
            <p:spPr bwMode="auto">
              <a:xfrm>
                <a:off x="990600" y="2819400"/>
                <a:ext cx="1676400" cy="685800"/>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GB" sz="2400" dirty="0" err="1">
                  <a:solidFill>
                    <a:prstClr val="white"/>
                  </a:solidFill>
                  <a:effectLst>
                    <a:outerShdw blurRad="38100" dist="38100" dir="2700000" algn="tl">
                      <a:srgbClr val="000000">
                        <a:alpha val="43137"/>
                      </a:srgbClr>
                    </a:outerShdw>
                  </a:effectLst>
                </a:endParaRPr>
              </a:p>
            </p:txBody>
          </p:sp>
          <p:pic>
            <p:nvPicPr>
              <p:cNvPr id="18474" name="Picture 22" descr="Server.png"/>
              <p:cNvPicPr>
                <a:picLocks noChangeAspect="1"/>
              </p:cNvPicPr>
              <p:nvPr/>
            </p:nvPicPr>
            <p:blipFill>
              <a:blip r:embed="rId8" cstate="print"/>
              <a:srcRect/>
              <a:stretch>
                <a:fillRect/>
              </a:stretch>
            </p:blipFill>
            <p:spPr bwMode="auto">
              <a:xfrm>
                <a:off x="304800" y="2057400"/>
                <a:ext cx="990600" cy="1461217"/>
              </a:xfrm>
              <a:prstGeom prst="rect">
                <a:avLst/>
              </a:prstGeom>
              <a:noFill/>
              <a:ln w="9525">
                <a:noFill/>
                <a:miter lim="800000"/>
                <a:headEnd/>
                <a:tailEnd/>
              </a:ln>
            </p:spPr>
          </p:pic>
          <p:pic>
            <p:nvPicPr>
              <p:cNvPr id="18475" name="Picture 23" descr="Databases.png"/>
              <p:cNvPicPr>
                <a:picLocks noChangeAspect="1"/>
              </p:cNvPicPr>
              <p:nvPr/>
            </p:nvPicPr>
            <p:blipFill>
              <a:blip r:embed="rId13" cstate="print"/>
              <a:srcRect/>
              <a:stretch>
                <a:fillRect/>
              </a:stretch>
            </p:blipFill>
            <p:spPr bwMode="auto">
              <a:xfrm>
                <a:off x="1657620" y="3124200"/>
                <a:ext cx="399780" cy="325318"/>
              </a:xfrm>
              <a:prstGeom prst="rect">
                <a:avLst/>
              </a:prstGeom>
              <a:noFill/>
              <a:ln w="9525">
                <a:noFill/>
                <a:miter lim="800000"/>
                <a:headEnd/>
                <a:tailEnd/>
              </a:ln>
            </p:spPr>
          </p:pic>
          <p:pic>
            <p:nvPicPr>
              <p:cNvPr id="18476" name="Picture 24" descr="LOGOT_SQLServer_2008_3d.png"/>
              <p:cNvPicPr>
                <a:picLocks noChangeAspect="1"/>
              </p:cNvPicPr>
              <p:nvPr/>
            </p:nvPicPr>
            <p:blipFill>
              <a:blip r:embed="rId10" cstate="print"/>
              <a:srcRect/>
              <a:stretch>
                <a:fillRect/>
              </a:stretch>
            </p:blipFill>
            <p:spPr bwMode="auto">
              <a:xfrm>
                <a:off x="1349190" y="2895600"/>
                <a:ext cx="1089210" cy="228600"/>
              </a:xfrm>
              <a:prstGeom prst="rect">
                <a:avLst/>
              </a:prstGeom>
              <a:noFill/>
              <a:ln w="9525">
                <a:noFill/>
                <a:miter lim="800000"/>
                <a:headEnd/>
                <a:tailEnd/>
              </a:ln>
            </p:spPr>
          </p:pic>
          <p:pic>
            <p:nvPicPr>
              <p:cNvPr id="26" name="Picture 2" descr="C:\Work\MSL_PNG_Object_Library\LOGO_Windows_Vista.png"/>
              <p:cNvPicPr>
                <a:picLocks noChangeAspect="1" noChangeArrowheads="1"/>
              </p:cNvPicPr>
              <p:nvPr/>
            </p:nvPicPr>
            <p:blipFill>
              <a:blip r:embed="rId11" cstate="print"/>
              <a:srcRect/>
              <a:stretch>
                <a:fillRect/>
              </a:stretch>
            </p:blipFill>
            <p:spPr bwMode="auto">
              <a:xfrm>
                <a:off x="685800" y="2590800"/>
                <a:ext cx="515126" cy="457200"/>
              </a:xfrm>
              <a:prstGeom prst="rect">
                <a:avLst/>
              </a:prstGeom>
              <a:noFill/>
              <a:scene3d>
                <a:camera prst="isometricRightUp"/>
                <a:lightRig rig="threePt" dir="t"/>
              </a:scene3d>
            </p:spPr>
          </p:pic>
          <p:pic>
            <p:nvPicPr>
              <p:cNvPr id="18478" name="Picture 27" descr="LOGOT_SQLServer_2008_3d.png"/>
              <p:cNvPicPr>
                <a:picLocks noChangeAspect="1"/>
              </p:cNvPicPr>
              <p:nvPr/>
            </p:nvPicPr>
            <p:blipFill>
              <a:blip r:embed="rId10" cstate="print"/>
              <a:srcRect/>
              <a:stretch>
                <a:fillRect/>
              </a:stretch>
            </p:blipFill>
            <p:spPr bwMode="auto">
              <a:xfrm>
                <a:off x="1371600" y="2133600"/>
                <a:ext cx="1089210" cy="228600"/>
              </a:xfrm>
              <a:prstGeom prst="rect">
                <a:avLst/>
              </a:prstGeom>
              <a:noFill/>
              <a:ln w="9525">
                <a:noFill/>
                <a:miter lim="800000"/>
                <a:headEnd/>
                <a:tailEnd/>
              </a:ln>
            </p:spPr>
          </p:pic>
          <p:pic>
            <p:nvPicPr>
              <p:cNvPr id="18479" name="Picture 28" descr="Databases.png"/>
              <p:cNvPicPr>
                <a:picLocks noChangeAspect="1"/>
              </p:cNvPicPr>
              <p:nvPr/>
            </p:nvPicPr>
            <p:blipFill>
              <a:blip r:embed="rId13" cstate="print"/>
              <a:srcRect/>
              <a:stretch>
                <a:fillRect/>
              </a:stretch>
            </p:blipFill>
            <p:spPr bwMode="auto">
              <a:xfrm>
                <a:off x="1676400" y="2362200"/>
                <a:ext cx="399780" cy="325318"/>
              </a:xfrm>
              <a:prstGeom prst="rect">
                <a:avLst/>
              </a:prstGeom>
              <a:noFill/>
              <a:ln w="9525">
                <a:noFill/>
                <a:miter lim="800000"/>
                <a:headEnd/>
                <a:tailEnd/>
              </a:ln>
            </p:spPr>
          </p:pic>
        </p:grpSp>
        <p:pic>
          <p:nvPicPr>
            <p:cNvPr id="18459" name="Picture 51" descr="user business man.png"/>
            <p:cNvPicPr>
              <a:picLocks noChangeAspect="1"/>
            </p:cNvPicPr>
            <p:nvPr/>
          </p:nvPicPr>
          <p:blipFill>
            <a:blip r:embed="rId12" cstate="print"/>
            <a:srcRect/>
            <a:stretch>
              <a:fillRect/>
            </a:stretch>
          </p:blipFill>
          <p:spPr bwMode="auto">
            <a:xfrm>
              <a:off x="5429250" y="2143125"/>
              <a:ext cx="358775" cy="476250"/>
            </a:xfrm>
            <a:prstGeom prst="rect">
              <a:avLst/>
            </a:prstGeom>
            <a:noFill/>
            <a:ln w="9525">
              <a:noFill/>
              <a:miter lim="800000"/>
              <a:headEnd/>
              <a:tailEnd/>
            </a:ln>
          </p:spPr>
        </p:pic>
        <p:pic>
          <p:nvPicPr>
            <p:cNvPr id="18460" name="Picture 52" descr="user business man.png"/>
            <p:cNvPicPr>
              <a:picLocks noChangeAspect="1"/>
            </p:cNvPicPr>
            <p:nvPr/>
          </p:nvPicPr>
          <p:blipFill>
            <a:blip r:embed="rId12" cstate="print"/>
            <a:srcRect/>
            <a:stretch>
              <a:fillRect/>
            </a:stretch>
          </p:blipFill>
          <p:spPr bwMode="auto">
            <a:xfrm>
              <a:off x="5429250" y="2928938"/>
              <a:ext cx="358775" cy="476250"/>
            </a:xfrm>
            <a:prstGeom prst="rect">
              <a:avLst/>
            </a:prstGeom>
            <a:noFill/>
            <a:ln w="9525">
              <a:noFill/>
              <a:miter lim="800000"/>
              <a:headEnd/>
              <a:tailEnd/>
            </a:ln>
          </p:spPr>
        </p:pic>
      </p:grpSp>
      <p:pic>
        <p:nvPicPr>
          <p:cNvPr id="18461" name="Picture 54" descr="user business man.png"/>
          <p:cNvPicPr>
            <a:picLocks noChangeAspect="1"/>
          </p:cNvPicPr>
          <p:nvPr/>
        </p:nvPicPr>
        <p:blipFill>
          <a:blip r:embed="rId14"/>
          <a:srcRect/>
          <a:stretch>
            <a:fillRect/>
          </a:stretch>
        </p:blipFill>
        <p:spPr bwMode="auto">
          <a:xfrm>
            <a:off x="8643938" y="3190875"/>
            <a:ext cx="358775" cy="476250"/>
          </a:xfrm>
          <a:prstGeom prst="rect">
            <a:avLst/>
          </a:prstGeom>
          <a:noFill/>
          <a:ln w="9525">
            <a:noFill/>
            <a:miter lim="800000"/>
            <a:headEnd/>
            <a:tailEnd/>
          </a:ln>
        </p:spPr>
      </p:pic>
      <p:pic>
        <p:nvPicPr>
          <p:cNvPr id="18462" name="Picture 55" descr="user business man.png"/>
          <p:cNvPicPr>
            <a:picLocks noChangeAspect="1"/>
          </p:cNvPicPr>
          <p:nvPr/>
        </p:nvPicPr>
        <p:blipFill>
          <a:blip r:embed="rId14"/>
          <a:srcRect/>
          <a:stretch>
            <a:fillRect/>
          </a:stretch>
        </p:blipFill>
        <p:spPr bwMode="auto">
          <a:xfrm>
            <a:off x="8429625" y="3262312"/>
            <a:ext cx="358775" cy="476250"/>
          </a:xfrm>
          <a:prstGeom prst="rect">
            <a:avLst/>
          </a:prstGeom>
          <a:noFill/>
          <a:ln w="9525">
            <a:noFill/>
            <a:miter lim="800000"/>
            <a:headEnd/>
            <a:tailEnd/>
          </a:ln>
        </p:spPr>
      </p:pic>
      <p:pic>
        <p:nvPicPr>
          <p:cNvPr id="18463" name="Picture 56" descr="user business man.png"/>
          <p:cNvPicPr>
            <a:picLocks noChangeAspect="1"/>
          </p:cNvPicPr>
          <p:nvPr/>
        </p:nvPicPr>
        <p:blipFill>
          <a:blip r:embed="rId14"/>
          <a:srcRect/>
          <a:stretch>
            <a:fillRect/>
          </a:stretch>
        </p:blipFill>
        <p:spPr bwMode="auto">
          <a:xfrm>
            <a:off x="8643938" y="3333750"/>
            <a:ext cx="358775" cy="476250"/>
          </a:xfrm>
          <a:prstGeom prst="rect">
            <a:avLst/>
          </a:prstGeom>
          <a:noFill/>
          <a:ln w="9525">
            <a:noFill/>
            <a:miter lim="800000"/>
            <a:headEnd/>
            <a:tailEnd/>
          </a:ln>
        </p:spPr>
      </p:pic>
      <p:pic>
        <p:nvPicPr>
          <p:cNvPr id="18464" name="Picture 57" descr="user business man.png"/>
          <p:cNvPicPr>
            <a:picLocks noChangeAspect="1"/>
          </p:cNvPicPr>
          <p:nvPr/>
        </p:nvPicPr>
        <p:blipFill>
          <a:blip r:embed="rId14"/>
          <a:srcRect/>
          <a:stretch>
            <a:fillRect/>
          </a:stretch>
        </p:blipFill>
        <p:spPr bwMode="auto">
          <a:xfrm>
            <a:off x="8572500" y="2405062"/>
            <a:ext cx="358775" cy="476250"/>
          </a:xfrm>
          <a:prstGeom prst="rect">
            <a:avLst/>
          </a:prstGeom>
          <a:noFill/>
          <a:ln w="9525">
            <a:noFill/>
            <a:miter lim="800000"/>
            <a:headEnd/>
            <a:tailEnd/>
          </a:ln>
        </p:spPr>
      </p:pic>
      <p:pic>
        <p:nvPicPr>
          <p:cNvPr id="18465" name="Picture 58" descr="user business man.png"/>
          <p:cNvPicPr>
            <a:picLocks noChangeAspect="1"/>
          </p:cNvPicPr>
          <p:nvPr/>
        </p:nvPicPr>
        <p:blipFill>
          <a:blip r:embed="rId14"/>
          <a:srcRect/>
          <a:stretch>
            <a:fillRect/>
          </a:stretch>
        </p:blipFill>
        <p:spPr bwMode="auto">
          <a:xfrm>
            <a:off x="8358188" y="2476500"/>
            <a:ext cx="358775" cy="476250"/>
          </a:xfrm>
          <a:prstGeom prst="rect">
            <a:avLst/>
          </a:prstGeom>
          <a:noFill/>
          <a:ln w="9525">
            <a:noFill/>
            <a:miter lim="800000"/>
            <a:headEnd/>
            <a:tailEnd/>
          </a:ln>
        </p:spPr>
      </p:pic>
      <p:pic>
        <p:nvPicPr>
          <p:cNvPr id="18466" name="Picture 59" descr="user business man.png"/>
          <p:cNvPicPr>
            <a:picLocks noChangeAspect="1"/>
          </p:cNvPicPr>
          <p:nvPr/>
        </p:nvPicPr>
        <p:blipFill>
          <a:blip r:embed="rId14"/>
          <a:srcRect/>
          <a:stretch>
            <a:fillRect/>
          </a:stretch>
        </p:blipFill>
        <p:spPr bwMode="auto">
          <a:xfrm>
            <a:off x="8572500" y="2547937"/>
            <a:ext cx="358775" cy="476250"/>
          </a:xfrm>
          <a:prstGeom prst="rect">
            <a:avLst/>
          </a:prstGeom>
          <a:noFill/>
          <a:ln w="9525">
            <a:noFill/>
            <a:miter lim="800000"/>
            <a:headEnd/>
            <a:tailEnd/>
          </a:ln>
        </p:spPr>
      </p:pic>
      <p:pic>
        <p:nvPicPr>
          <p:cNvPr id="18467" name="Picture 60" descr="XP icon generic internet.png"/>
          <p:cNvPicPr>
            <a:picLocks noChangeAspect="1"/>
          </p:cNvPicPr>
          <p:nvPr/>
        </p:nvPicPr>
        <p:blipFill>
          <a:blip r:embed="rId15"/>
          <a:srcRect/>
          <a:stretch>
            <a:fillRect/>
          </a:stretch>
        </p:blipFill>
        <p:spPr bwMode="auto">
          <a:xfrm>
            <a:off x="7848600" y="2319337"/>
            <a:ext cx="209550" cy="209550"/>
          </a:xfrm>
          <a:prstGeom prst="rect">
            <a:avLst/>
          </a:prstGeom>
          <a:noFill/>
          <a:ln w="9525">
            <a:noFill/>
            <a:miter lim="800000"/>
            <a:headEnd/>
            <a:tailEnd/>
          </a:ln>
        </p:spPr>
      </p:pic>
      <p:grpSp>
        <p:nvGrpSpPr>
          <p:cNvPr id="6" name="Group 64"/>
          <p:cNvGrpSpPr>
            <a:grpSpLocks/>
          </p:cNvGrpSpPr>
          <p:nvPr/>
        </p:nvGrpSpPr>
        <p:grpSpPr bwMode="auto">
          <a:xfrm>
            <a:off x="7696200" y="2433637"/>
            <a:ext cx="514350" cy="209550"/>
            <a:chOff x="7696200" y="2209800"/>
            <a:chExt cx="514350" cy="209550"/>
          </a:xfrm>
        </p:grpSpPr>
        <p:pic>
          <p:nvPicPr>
            <p:cNvPr id="18470" name="Picture 61" descr="XP icon generic internet.png"/>
            <p:cNvPicPr>
              <a:picLocks noChangeAspect="1"/>
            </p:cNvPicPr>
            <p:nvPr/>
          </p:nvPicPr>
          <p:blipFill>
            <a:blip r:embed="rId15"/>
            <a:srcRect/>
            <a:stretch>
              <a:fillRect/>
            </a:stretch>
          </p:blipFill>
          <p:spPr bwMode="auto">
            <a:xfrm>
              <a:off x="8001000" y="2209800"/>
              <a:ext cx="209550" cy="209550"/>
            </a:xfrm>
            <a:prstGeom prst="rect">
              <a:avLst/>
            </a:prstGeom>
            <a:noFill/>
            <a:ln w="9525">
              <a:noFill/>
              <a:miter lim="800000"/>
              <a:headEnd/>
              <a:tailEnd/>
            </a:ln>
          </p:spPr>
        </p:pic>
        <p:pic>
          <p:nvPicPr>
            <p:cNvPr id="18471" name="Picture 63" descr="XP icon generic internet.png"/>
            <p:cNvPicPr>
              <a:picLocks noChangeAspect="1"/>
            </p:cNvPicPr>
            <p:nvPr/>
          </p:nvPicPr>
          <p:blipFill>
            <a:blip r:embed="rId15"/>
            <a:srcRect/>
            <a:stretch>
              <a:fillRect/>
            </a:stretch>
          </p:blipFill>
          <p:spPr bwMode="auto">
            <a:xfrm>
              <a:off x="7696200" y="2209800"/>
              <a:ext cx="209550" cy="209550"/>
            </a:xfrm>
            <a:prstGeom prst="rect">
              <a:avLst/>
            </a:prstGeom>
            <a:noFill/>
            <a:ln w="9525">
              <a:noFill/>
              <a:miter lim="800000"/>
              <a:headEnd/>
              <a:tailEnd/>
            </a:ln>
          </p:spPr>
        </p:pic>
      </p:grpSp>
      <p:pic>
        <p:nvPicPr>
          <p:cNvPr id="18469" name="Picture 62" descr="XP icon generic internet.png"/>
          <p:cNvPicPr>
            <a:picLocks noChangeAspect="1"/>
          </p:cNvPicPr>
          <p:nvPr/>
        </p:nvPicPr>
        <p:blipFill>
          <a:blip r:embed="rId15"/>
          <a:srcRect/>
          <a:stretch>
            <a:fillRect/>
          </a:stretch>
        </p:blipFill>
        <p:spPr bwMode="auto">
          <a:xfrm>
            <a:off x="7848600" y="2547937"/>
            <a:ext cx="209550" cy="209550"/>
          </a:xfrm>
          <a:prstGeom prst="rect">
            <a:avLst/>
          </a:prstGeom>
          <a:noFill/>
          <a:ln w="9525">
            <a:noFill/>
            <a:miter lim="800000"/>
            <a:headEnd/>
            <a:tailEnd/>
          </a:ln>
        </p:spPr>
      </p:pic>
      <p:grpSp>
        <p:nvGrpSpPr>
          <p:cNvPr id="80" name="Group 79"/>
          <p:cNvGrpSpPr/>
          <p:nvPr/>
        </p:nvGrpSpPr>
        <p:grpSpPr>
          <a:xfrm>
            <a:off x="559805" y="1905000"/>
            <a:ext cx="1880130" cy="1075028"/>
            <a:chOff x="762000" y="1676400"/>
            <a:chExt cx="1475740" cy="843804"/>
          </a:xfrm>
        </p:grpSpPr>
        <p:sp>
          <p:nvSpPr>
            <p:cNvPr id="60" name="Rounded Rectangle 59"/>
            <p:cNvSpPr/>
            <p:nvPr/>
          </p:nvSpPr>
          <p:spPr bwMode="auto">
            <a:xfrm>
              <a:off x="1158221" y="1764406"/>
              <a:ext cx="968540" cy="660044"/>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GB" sz="2400" dirty="0" err="1">
                <a:solidFill>
                  <a:prstClr val="white"/>
                </a:solidFill>
                <a:effectLst>
                  <a:outerShdw blurRad="38100" dist="38100" dir="2700000" algn="tl">
                    <a:srgbClr val="000000">
                      <a:alpha val="43137"/>
                    </a:srgbClr>
                  </a:outerShdw>
                </a:effectLst>
              </a:endParaRPr>
            </a:p>
          </p:txBody>
        </p:sp>
        <p:pic>
          <p:nvPicPr>
            <p:cNvPr id="61" name="Picture 12" descr="Server.png"/>
            <p:cNvPicPr>
              <a:picLocks noChangeAspect="1"/>
            </p:cNvPicPr>
            <p:nvPr/>
          </p:nvPicPr>
          <p:blipFill>
            <a:blip r:embed="rId16" cstate="print"/>
            <a:srcRect/>
            <a:stretch>
              <a:fillRect/>
            </a:stretch>
          </p:blipFill>
          <p:spPr bwMode="auto">
            <a:xfrm>
              <a:off x="762000" y="1676400"/>
              <a:ext cx="572319" cy="843804"/>
            </a:xfrm>
            <a:prstGeom prst="rect">
              <a:avLst/>
            </a:prstGeom>
            <a:noFill/>
            <a:ln w="9525">
              <a:noFill/>
              <a:miter lim="800000"/>
              <a:headEnd/>
              <a:tailEnd/>
            </a:ln>
          </p:spPr>
        </p:pic>
        <p:pic>
          <p:nvPicPr>
            <p:cNvPr id="64" name="Picture 2" descr="C:\Work\MSL_PNG_Object_Library\LOGO_Windows_Vista.png"/>
            <p:cNvPicPr>
              <a:picLocks noChangeAspect="1" noChangeArrowheads="1"/>
            </p:cNvPicPr>
            <p:nvPr/>
          </p:nvPicPr>
          <p:blipFill>
            <a:blip r:embed="rId17" cstate="print"/>
            <a:srcRect/>
            <a:stretch>
              <a:fillRect/>
            </a:stretch>
          </p:blipFill>
          <p:spPr bwMode="auto">
            <a:xfrm>
              <a:off x="982123" y="1984421"/>
              <a:ext cx="297614" cy="264018"/>
            </a:xfrm>
            <a:prstGeom prst="rect">
              <a:avLst/>
            </a:prstGeom>
            <a:noFill/>
            <a:scene3d>
              <a:camera prst="isometricRightUp"/>
              <a:lightRig rig="threePt" dir="t"/>
            </a:scene3d>
          </p:spPr>
        </p:pic>
        <p:pic>
          <p:nvPicPr>
            <p:cNvPr id="57" name="Picture 48" descr="user business man.png"/>
            <p:cNvPicPr>
              <a:picLocks noChangeAspect="1"/>
            </p:cNvPicPr>
            <p:nvPr/>
          </p:nvPicPr>
          <p:blipFill>
            <a:blip r:embed="rId18" cstate="print"/>
            <a:srcRect/>
            <a:stretch>
              <a:fillRect/>
            </a:stretch>
          </p:blipFill>
          <p:spPr bwMode="auto">
            <a:xfrm>
              <a:off x="2030458" y="2111142"/>
              <a:ext cx="207282" cy="275153"/>
            </a:xfrm>
            <a:prstGeom prst="rect">
              <a:avLst/>
            </a:prstGeom>
            <a:noFill/>
            <a:ln w="9525">
              <a:noFill/>
              <a:miter lim="800000"/>
              <a:headEnd/>
              <a:tailEnd/>
            </a:ln>
          </p:spPr>
        </p:pic>
        <p:pic>
          <p:nvPicPr>
            <p:cNvPr id="58" name="Picture 49" descr="user business man.png"/>
            <p:cNvPicPr>
              <a:picLocks noChangeAspect="1"/>
            </p:cNvPicPr>
            <p:nvPr/>
          </p:nvPicPr>
          <p:blipFill>
            <a:blip r:embed="rId18" cstate="print"/>
            <a:srcRect/>
            <a:stretch>
              <a:fillRect/>
            </a:stretch>
          </p:blipFill>
          <p:spPr bwMode="auto">
            <a:xfrm>
              <a:off x="1906638" y="2152415"/>
              <a:ext cx="207282" cy="275153"/>
            </a:xfrm>
            <a:prstGeom prst="rect">
              <a:avLst/>
            </a:prstGeom>
            <a:noFill/>
            <a:ln w="9525">
              <a:noFill/>
              <a:miter lim="800000"/>
              <a:headEnd/>
              <a:tailEnd/>
            </a:ln>
          </p:spPr>
        </p:pic>
        <p:pic>
          <p:nvPicPr>
            <p:cNvPr id="59" name="Picture 50" descr="user business man.png"/>
            <p:cNvPicPr>
              <a:picLocks noChangeAspect="1"/>
            </p:cNvPicPr>
            <p:nvPr/>
          </p:nvPicPr>
          <p:blipFill>
            <a:blip r:embed="rId18" cstate="print"/>
            <a:srcRect/>
            <a:stretch>
              <a:fillRect/>
            </a:stretch>
          </p:blipFill>
          <p:spPr bwMode="auto">
            <a:xfrm>
              <a:off x="2030458" y="2193689"/>
              <a:ext cx="207282" cy="275153"/>
            </a:xfrm>
            <a:prstGeom prst="rect">
              <a:avLst/>
            </a:prstGeom>
            <a:noFill/>
            <a:ln w="9525">
              <a:noFill/>
              <a:miter lim="800000"/>
              <a:headEnd/>
              <a:tailEnd/>
            </a:ln>
          </p:spPr>
        </p:pic>
        <p:pic>
          <p:nvPicPr>
            <p:cNvPr id="75" name="Picture 60" descr="XP icon generic internet.png"/>
            <p:cNvPicPr>
              <a:picLocks noChangeAspect="1"/>
            </p:cNvPicPr>
            <p:nvPr/>
          </p:nvPicPr>
          <p:blipFill>
            <a:blip r:embed="rId15"/>
            <a:srcRect/>
            <a:stretch>
              <a:fillRect/>
            </a:stretch>
          </p:blipFill>
          <p:spPr bwMode="auto">
            <a:xfrm>
              <a:off x="1555750" y="1873250"/>
              <a:ext cx="209550" cy="209550"/>
            </a:xfrm>
            <a:prstGeom prst="rect">
              <a:avLst/>
            </a:prstGeom>
            <a:noFill/>
            <a:ln w="9525">
              <a:noFill/>
              <a:miter lim="800000"/>
              <a:headEnd/>
              <a:tailEnd/>
            </a:ln>
          </p:spPr>
        </p:pic>
        <p:grpSp>
          <p:nvGrpSpPr>
            <p:cNvPr id="76" name="Group 64"/>
            <p:cNvGrpSpPr>
              <a:grpSpLocks/>
            </p:cNvGrpSpPr>
            <p:nvPr/>
          </p:nvGrpSpPr>
          <p:grpSpPr bwMode="auto">
            <a:xfrm>
              <a:off x="1403350" y="1987550"/>
              <a:ext cx="514350" cy="209550"/>
              <a:chOff x="7696200" y="2209800"/>
              <a:chExt cx="514350" cy="209550"/>
            </a:xfrm>
          </p:grpSpPr>
          <p:pic>
            <p:nvPicPr>
              <p:cNvPr id="77" name="Picture 61" descr="XP icon generic internet.png"/>
              <p:cNvPicPr>
                <a:picLocks noChangeAspect="1"/>
              </p:cNvPicPr>
              <p:nvPr/>
            </p:nvPicPr>
            <p:blipFill>
              <a:blip r:embed="rId15"/>
              <a:srcRect/>
              <a:stretch>
                <a:fillRect/>
              </a:stretch>
            </p:blipFill>
            <p:spPr bwMode="auto">
              <a:xfrm>
                <a:off x="8001000" y="2209800"/>
                <a:ext cx="209550" cy="209550"/>
              </a:xfrm>
              <a:prstGeom prst="rect">
                <a:avLst/>
              </a:prstGeom>
              <a:noFill/>
              <a:ln w="9525">
                <a:noFill/>
                <a:miter lim="800000"/>
                <a:headEnd/>
                <a:tailEnd/>
              </a:ln>
            </p:spPr>
          </p:pic>
          <p:pic>
            <p:nvPicPr>
              <p:cNvPr id="78" name="Picture 63" descr="XP icon generic internet.png"/>
              <p:cNvPicPr>
                <a:picLocks noChangeAspect="1"/>
              </p:cNvPicPr>
              <p:nvPr/>
            </p:nvPicPr>
            <p:blipFill>
              <a:blip r:embed="rId15"/>
              <a:srcRect/>
              <a:stretch>
                <a:fillRect/>
              </a:stretch>
            </p:blipFill>
            <p:spPr bwMode="auto">
              <a:xfrm>
                <a:off x="7696200" y="2209800"/>
                <a:ext cx="209550" cy="209550"/>
              </a:xfrm>
              <a:prstGeom prst="rect">
                <a:avLst/>
              </a:prstGeom>
              <a:noFill/>
              <a:ln w="9525">
                <a:noFill/>
                <a:miter lim="800000"/>
                <a:headEnd/>
                <a:tailEnd/>
              </a:ln>
            </p:spPr>
          </p:pic>
        </p:grpSp>
        <p:pic>
          <p:nvPicPr>
            <p:cNvPr id="79" name="Picture 62" descr="XP icon generic internet.png"/>
            <p:cNvPicPr>
              <a:picLocks noChangeAspect="1"/>
            </p:cNvPicPr>
            <p:nvPr/>
          </p:nvPicPr>
          <p:blipFill>
            <a:blip r:embed="rId15"/>
            <a:srcRect/>
            <a:stretch>
              <a:fillRect/>
            </a:stretch>
          </p:blipFill>
          <p:spPr bwMode="auto">
            <a:xfrm>
              <a:off x="1555750" y="2101850"/>
              <a:ext cx="209550" cy="209550"/>
            </a:xfrm>
            <a:prstGeom prst="rect">
              <a:avLst/>
            </a:prstGeom>
            <a:noFill/>
            <a:ln w="9525">
              <a:noFill/>
              <a:miter lim="800000"/>
              <a:headEnd/>
              <a:tailEnd/>
            </a:ln>
          </p:spPr>
        </p:pic>
      </p:grpSp>
      <p:grpSp>
        <p:nvGrpSpPr>
          <p:cNvPr id="81" name="Group 80"/>
          <p:cNvGrpSpPr/>
          <p:nvPr/>
        </p:nvGrpSpPr>
        <p:grpSpPr>
          <a:xfrm>
            <a:off x="3579865" y="1905000"/>
            <a:ext cx="1880130" cy="1075028"/>
            <a:chOff x="762000" y="1676400"/>
            <a:chExt cx="1475740" cy="843804"/>
          </a:xfrm>
        </p:grpSpPr>
        <p:sp>
          <p:nvSpPr>
            <p:cNvPr id="82" name="Rounded Rectangle 81"/>
            <p:cNvSpPr/>
            <p:nvPr/>
          </p:nvSpPr>
          <p:spPr bwMode="auto">
            <a:xfrm>
              <a:off x="1158221" y="1764406"/>
              <a:ext cx="968540" cy="660044"/>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GB" sz="2400" dirty="0" err="1">
                <a:solidFill>
                  <a:prstClr val="white"/>
                </a:solidFill>
                <a:effectLst>
                  <a:outerShdw blurRad="38100" dist="38100" dir="2700000" algn="tl">
                    <a:srgbClr val="000000">
                      <a:alpha val="43137"/>
                    </a:srgbClr>
                  </a:outerShdw>
                </a:effectLst>
              </a:endParaRPr>
            </a:p>
          </p:txBody>
        </p:sp>
        <p:pic>
          <p:nvPicPr>
            <p:cNvPr id="83" name="Picture 12" descr="Server.png"/>
            <p:cNvPicPr>
              <a:picLocks noChangeAspect="1"/>
            </p:cNvPicPr>
            <p:nvPr/>
          </p:nvPicPr>
          <p:blipFill>
            <a:blip r:embed="rId16" cstate="print"/>
            <a:srcRect/>
            <a:stretch>
              <a:fillRect/>
            </a:stretch>
          </p:blipFill>
          <p:spPr bwMode="auto">
            <a:xfrm>
              <a:off x="762000" y="1676400"/>
              <a:ext cx="572319" cy="843804"/>
            </a:xfrm>
            <a:prstGeom prst="rect">
              <a:avLst/>
            </a:prstGeom>
            <a:noFill/>
            <a:ln w="9525">
              <a:noFill/>
              <a:miter lim="800000"/>
              <a:headEnd/>
              <a:tailEnd/>
            </a:ln>
          </p:spPr>
        </p:pic>
        <p:pic>
          <p:nvPicPr>
            <p:cNvPr id="84" name="Picture 2" descr="C:\Work\MSL_PNG_Object_Library\LOGO_Windows_Vista.png"/>
            <p:cNvPicPr>
              <a:picLocks noChangeAspect="1" noChangeArrowheads="1"/>
            </p:cNvPicPr>
            <p:nvPr/>
          </p:nvPicPr>
          <p:blipFill>
            <a:blip r:embed="rId17" cstate="print"/>
            <a:srcRect/>
            <a:stretch>
              <a:fillRect/>
            </a:stretch>
          </p:blipFill>
          <p:spPr bwMode="auto">
            <a:xfrm>
              <a:off x="982123" y="1984421"/>
              <a:ext cx="297614" cy="264018"/>
            </a:xfrm>
            <a:prstGeom prst="rect">
              <a:avLst/>
            </a:prstGeom>
            <a:noFill/>
            <a:scene3d>
              <a:camera prst="isometricRightUp"/>
              <a:lightRig rig="threePt" dir="t"/>
            </a:scene3d>
          </p:spPr>
        </p:pic>
        <p:pic>
          <p:nvPicPr>
            <p:cNvPr id="85" name="Picture 48" descr="user business man.png"/>
            <p:cNvPicPr>
              <a:picLocks noChangeAspect="1"/>
            </p:cNvPicPr>
            <p:nvPr/>
          </p:nvPicPr>
          <p:blipFill>
            <a:blip r:embed="rId18" cstate="print"/>
            <a:srcRect/>
            <a:stretch>
              <a:fillRect/>
            </a:stretch>
          </p:blipFill>
          <p:spPr bwMode="auto">
            <a:xfrm>
              <a:off x="2030458" y="2111142"/>
              <a:ext cx="207282" cy="275153"/>
            </a:xfrm>
            <a:prstGeom prst="rect">
              <a:avLst/>
            </a:prstGeom>
            <a:noFill/>
            <a:ln w="9525">
              <a:noFill/>
              <a:miter lim="800000"/>
              <a:headEnd/>
              <a:tailEnd/>
            </a:ln>
          </p:spPr>
        </p:pic>
        <p:pic>
          <p:nvPicPr>
            <p:cNvPr id="86" name="Picture 49" descr="user business man.png"/>
            <p:cNvPicPr>
              <a:picLocks noChangeAspect="1"/>
            </p:cNvPicPr>
            <p:nvPr/>
          </p:nvPicPr>
          <p:blipFill>
            <a:blip r:embed="rId18" cstate="print"/>
            <a:srcRect/>
            <a:stretch>
              <a:fillRect/>
            </a:stretch>
          </p:blipFill>
          <p:spPr bwMode="auto">
            <a:xfrm>
              <a:off x="1906638" y="2152415"/>
              <a:ext cx="207282" cy="275153"/>
            </a:xfrm>
            <a:prstGeom prst="rect">
              <a:avLst/>
            </a:prstGeom>
            <a:noFill/>
            <a:ln w="9525">
              <a:noFill/>
              <a:miter lim="800000"/>
              <a:headEnd/>
              <a:tailEnd/>
            </a:ln>
          </p:spPr>
        </p:pic>
        <p:pic>
          <p:nvPicPr>
            <p:cNvPr id="87" name="Picture 50" descr="user business man.png"/>
            <p:cNvPicPr>
              <a:picLocks noChangeAspect="1"/>
            </p:cNvPicPr>
            <p:nvPr/>
          </p:nvPicPr>
          <p:blipFill>
            <a:blip r:embed="rId18" cstate="print"/>
            <a:srcRect/>
            <a:stretch>
              <a:fillRect/>
            </a:stretch>
          </p:blipFill>
          <p:spPr bwMode="auto">
            <a:xfrm>
              <a:off x="2030458" y="2193689"/>
              <a:ext cx="207282" cy="275153"/>
            </a:xfrm>
            <a:prstGeom prst="rect">
              <a:avLst/>
            </a:prstGeom>
            <a:noFill/>
            <a:ln w="9525">
              <a:noFill/>
              <a:miter lim="800000"/>
              <a:headEnd/>
              <a:tailEnd/>
            </a:ln>
          </p:spPr>
        </p:pic>
        <p:pic>
          <p:nvPicPr>
            <p:cNvPr id="88" name="Picture 60" descr="XP icon generic internet.png"/>
            <p:cNvPicPr>
              <a:picLocks noChangeAspect="1"/>
            </p:cNvPicPr>
            <p:nvPr/>
          </p:nvPicPr>
          <p:blipFill>
            <a:blip r:embed="rId15"/>
            <a:srcRect/>
            <a:stretch>
              <a:fillRect/>
            </a:stretch>
          </p:blipFill>
          <p:spPr bwMode="auto">
            <a:xfrm>
              <a:off x="1555750" y="1873250"/>
              <a:ext cx="209550" cy="209550"/>
            </a:xfrm>
            <a:prstGeom prst="rect">
              <a:avLst/>
            </a:prstGeom>
            <a:noFill/>
            <a:ln w="9525">
              <a:noFill/>
              <a:miter lim="800000"/>
              <a:headEnd/>
              <a:tailEnd/>
            </a:ln>
          </p:spPr>
        </p:pic>
        <p:grpSp>
          <p:nvGrpSpPr>
            <p:cNvPr id="89" name="Group 64"/>
            <p:cNvGrpSpPr>
              <a:grpSpLocks/>
            </p:cNvGrpSpPr>
            <p:nvPr/>
          </p:nvGrpSpPr>
          <p:grpSpPr bwMode="auto">
            <a:xfrm>
              <a:off x="1403350" y="1987550"/>
              <a:ext cx="514350" cy="209550"/>
              <a:chOff x="7696200" y="2209800"/>
              <a:chExt cx="514350" cy="209550"/>
            </a:xfrm>
          </p:grpSpPr>
          <p:pic>
            <p:nvPicPr>
              <p:cNvPr id="91" name="Picture 61" descr="XP icon generic internet.png"/>
              <p:cNvPicPr>
                <a:picLocks noChangeAspect="1"/>
              </p:cNvPicPr>
              <p:nvPr/>
            </p:nvPicPr>
            <p:blipFill>
              <a:blip r:embed="rId15"/>
              <a:srcRect/>
              <a:stretch>
                <a:fillRect/>
              </a:stretch>
            </p:blipFill>
            <p:spPr bwMode="auto">
              <a:xfrm>
                <a:off x="8001000" y="2209800"/>
                <a:ext cx="209550" cy="209550"/>
              </a:xfrm>
              <a:prstGeom prst="rect">
                <a:avLst/>
              </a:prstGeom>
              <a:noFill/>
              <a:ln w="9525">
                <a:noFill/>
                <a:miter lim="800000"/>
                <a:headEnd/>
                <a:tailEnd/>
              </a:ln>
            </p:spPr>
          </p:pic>
          <p:pic>
            <p:nvPicPr>
              <p:cNvPr id="92" name="Picture 63" descr="XP icon generic internet.png"/>
              <p:cNvPicPr>
                <a:picLocks noChangeAspect="1"/>
              </p:cNvPicPr>
              <p:nvPr/>
            </p:nvPicPr>
            <p:blipFill>
              <a:blip r:embed="rId15"/>
              <a:srcRect/>
              <a:stretch>
                <a:fillRect/>
              </a:stretch>
            </p:blipFill>
            <p:spPr bwMode="auto">
              <a:xfrm>
                <a:off x="7696200" y="2209800"/>
                <a:ext cx="209550" cy="209550"/>
              </a:xfrm>
              <a:prstGeom prst="rect">
                <a:avLst/>
              </a:prstGeom>
              <a:noFill/>
              <a:ln w="9525">
                <a:noFill/>
                <a:miter lim="800000"/>
                <a:headEnd/>
                <a:tailEnd/>
              </a:ln>
            </p:spPr>
          </p:pic>
        </p:grpSp>
        <p:pic>
          <p:nvPicPr>
            <p:cNvPr id="90" name="Picture 62" descr="XP icon generic internet.png"/>
            <p:cNvPicPr>
              <a:picLocks noChangeAspect="1"/>
            </p:cNvPicPr>
            <p:nvPr/>
          </p:nvPicPr>
          <p:blipFill>
            <a:blip r:embed="rId15"/>
            <a:srcRect/>
            <a:stretch>
              <a:fillRect/>
            </a:stretch>
          </p:blipFill>
          <p:spPr bwMode="auto">
            <a:xfrm>
              <a:off x="1555750" y="2101850"/>
              <a:ext cx="209550" cy="20955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VR-dark-red">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indent="-396875">
          <a:lnSpc>
            <a:spcPct val="90000"/>
          </a:lnSpc>
          <a:spcBef>
            <a:spcPct val="20000"/>
          </a:spcBef>
          <a:buClr>
            <a:srgbClr val="777777"/>
          </a:buClr>
          <a:defRPr sz="2400" dirty="0" err="1" smtClean="0">
            <a:solidFill>
              <a:schemeClr val="bg1">
                <a:lumMod val="75000"/>
              </a:schemeClr>
            </a:solidFill>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SVRlightred</Template>
  <TotalTime>10543</TotalTime>
  <Words>3114</Words>
  <Application>Microsoft Office PowerPoint</Application>
  <PresentationFormat>On-screen Show (4:3)</PresentationFormat>
  <Paragraphs>399</Paragraphs>
  <Slides>21</Slides>
  <Notes>18</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SVR-dark-red</vt:lpstr>
      <vt:lpstr>White with Courier font for code slides</vt:lpstr>
      <vt:lpstr>Office Theme</vt:lpstr>
      <vt:lpstr>Slide 1</vt:lpstr>
      <vt:lpstr>Agenda</vt:lpstr>
      <vt:lpstr>SQL Server and the Microsoft Web Platform</vt:lpstr>
      <vt:lpstr>The Microsoft Web Platform</vt:lpstr>
      <vt:lpstr>Why SQL Server?</vt:lpstr>
      <vt:lpstr>SQL Server Editions</vt:lpstr>
      <vt:lpstr>SQL Server Editions</vt:lpstr>
      <vt:lpstr>Hosting Scenarios Dedicated Hosting</vt:lpstr>
      <vt:lpstr>Hosting Scenarios Shared Hosting</vt:lpstr>
      <vt:lpstr>Hosting Scenarios Choosing the Edition of SQL Server</vt:lpstr>
      <vt:lpstr>Reducing Costs with SQL Server</vt:lpstr>
      <vt:lpstr>Future-Proof Your Database Platform Investment </vt:lpstr>
      <vt:lpstr>Reduce the Total Cost of Ownership</vt:lpstr>
      <vt:lpstr>Increasing Revenue with SQL Server</vt:lpstr>
      <vt:lpstr>Attract Web Developers</vt:lpstr>
      <vt:lpstr>Web Platform Installer</vt:lpstr>
      <vt:lpstr>Differentiate with Value-Add Capabilities </vt:lpstr>
      <vt:lpstr>Call to Action</vt:lpstr>
      <vt:lpstr>Additional Resources</vt:lpstr>
      <vt:lpstr>Slide 20</vt:lpstr>
      <vt:lpstr>Appendix: Security Enhancements Over SQL Server 2005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Server</dc:title>
  <dc:creator>tonyd</dc:creator>
  <cp:lastModifiedBy>Eric King</cp:lastModifiedBy>
  <cp:revision>834</cp:revision>
  <dcterms:created xsi:type="dcterms:W3CDTF">2006-08-16T00:00:00Z</dcterms:created>
  <dcterms:modified xsi:type="dcterms:W3CDTF">2009-03-19T18:20:08Z</dcterms:modified>
</cp:coreProperties>
</file>