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5"/>
    <p:sldMasterId id="2147483718" r:id="rId6"/>
    <p:sldMasterId id="2147483722" r:id="rId7"/>
  </p:sldMasterIdLst>
  <p:notesMasterIdLst>
    <p:notesMasterId r:id="rId17"/>
  </p:notesMasterIdLst>
  <p:handoutMasterIdLst>
    <p:handoutMasterId r:id="rId18"/>
  </p:handoutMasterIdLst>
  <p:sldIdLst>
    <p:sldId id="257" r:id="rId8"/>
    <p:sldId id="412" r:id="rId9"/>
    <p:sldId id="420" r:id="rId10"/>
    <p:sldId id="417" r:id="rId11"/>
    <p:sldId id="418" r:id="rId12"/>
    <p:sldId id="413" r:id="rId13"/>
    <p:sldId id="414" r:id="rId14"/>
    <p:sldId id="419" r:id="rId15"/>
    <p:sldId id="416" r:id="rId16"/>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hil Balagopalan" initials="N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DD30"/>
    <a:srgbClr val="000000"/>
    <a:srgbClr val="1B90D3"/>
    <a:srgbClr val="00CC00"/>
    <a:srgbClr val="FFFFFF"/>
    <a:srgbClr val="00A400"/>
    <a:srgbClr val="2CC2FF"/>
    <a:srgbClr val="002060"/>
    <a:srgbClr val="FFF144"/>
    <a:srgbClr val="FF28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9" autoAdjust="0"/>
    <p:restoredTop sz="84957" autoAdjust="0"/>
  </p:normalViewPr>
  <p:slideViewPr>
    <p:cSldViewPr snapToGrid="0">
      <p:cViewPr>
        <p:scale>
          <a:sx n="82" d="100"/>
          <a:sy n="82" d="100"/>
        </p:scale>
        <p:origin x="115" y="-53"/>
      </p:cViewPr>
      <p:guideLst>
        <p:guide orient="horz" pos="144"/>
        <p:guide orient="horz" pos="895"/>
        <p:guide orient="horz" pos="1484"/>
        <p:guide orient="horz" pos="1123"/>
        <p:guide orient="horz" pos="1895"/>
        <p:guide pos="5496"/>
        <p:guide pos="339"/>
        <p:guide pos="611"/>
        <p:guide pos="7345"/>
        <p:guide pos="3838"/>
        <p:guide pos="7066"/>
      </p:guideLst>
    </p:cSldViewPr>
  </p:slideViewPr>
  <p:outlineViewPr>
    <p:cViewPr>
      <p:scale>
        <a:sx n="33" d="100"/>
        <a:sy n="33" d="100"/>
      </p:scale>
      <p:origin x="0" y="1426"/>
    </p:cViewPr>
  </p:outlineViewPr>
  <p:notesTextViewPr>
    <p:cViewPr>
      <p:scale>
        <a:sx n="100" d="100"/>
        <a:sy n="100" d="100"/>
      </p:scale>
      <p:origin x="0" y="0"/>
    </p:cViewPr>
  </p:notesTextViewPr>
  <p:sorterViewPr>
    <p:cViewPr>
      <p:scale>
        <a:sx n="100" d="100"/>
        <a:sy n="100" d="100"/>
      </p:scale>
      <p:origin x="0" y="1374"/>
    </p:cViewPr>
  </p:sorterViewPr>
  <p:notesViewPr>
    <p:cSldViewPr snapToGrid="0" showGuides="1">
      <p:cViewPr varScale="1">
        <p:scale>
          <a:sx n="71" d="100"/>
          <a:sy n="71" d="100"/>
        </p:scale>
        <p:origin x="-2088" y="-10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Tech-days Japan 2009</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6/2/2010</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xmlns="" val="205282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Tech-days Japan 2009</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6/2/2010</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2860717289"/>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6/2/2010 2:08 PM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 to lay out objectives:</a:t>
            </a:r>
          </a:p>
          <a:p>
            <a:endParaRPr lang="en-US" dirty="0" smtClean="0"/>
          </a:p>
          <a:p>
            <a:pPr>
              <a:buFont typeface="Wingdings" pitchFamily="2" charset="2"/>
              <a:buChar char="Ø"/>
            </a:pPr>
            <a:r>
              <a:rPr lang="en-US" sz="800" dirty="0"/>
              <a:t>Learn from early adopters (Microsoft customers/partners) on how best to plan for and execute a successful pilot project for Windows 7 deployments in their organizations.</a:t>
            </a:r>
          </a:p>
          <a:p>
            <a:pPr>
              <a:buFont typeface="Wingdings" pitchFamily="2" charset="2"/>
              <a:buChar char="Ø"/>
            </a:pPr>
            <a:r>
              <a:rPr lang="en-US" sz="800" dirty="0"/>
              <a:t>Gain a deeper understanding on how to resolve critical areas such as application compatibility, image engineering, deployment infrastructure and more.</a:t>
            </a:r>
          </a:p>
          <a:p>
            <a:pPr>
              <a:buFont typeface="Wingdings" pitchFamily="2" charset="2"/>
              <a:buChar char="Ø"/>
            </a:pPr>
            <a:r>
              <a:rPr lang="en-US" sz="800" dirty="0"/>
              <a:t>Get your questions answered so you can start rolling out your Windows 7 pilot programs in your organization.</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xmlns="" val="341382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115000"/>
              </a:lnSpc>
              <a:spcAft>
                <a:spcPts val="1021"/>
              </a:spcAft>
            </a:pPr>
            <a:r>
              <a:rPr lang="en-US" sz="1000" b="1" dirty="0">
                <a:latin typeface="Calibri"/>
                <a:ea typeface="Calibri"/>
                <a:cs typeface="Times New Roman"/>
              </a:rPr>
              <a:t>Delivering on the Essential Capabilities: Supporting Ultimate Flexibility with Windows 7, Desktop Virtualization and System Center</a:t>
            </a:r>
            <a:endParaRPr lang="en-US" sz="800" dirty="0">
              <a:latin typeface="Calibri"/>
              <a:ea typeface="Calibri"/>
              <a:cs typeface="Times New Roman"/>
            </a:endParaRPr>
          </a:p>
          <a:p>
            <a:pPr>
              <a:lnSpc>
                <a:spcPct val="115000"/>
              </a:lnSpc>
              <a:spcAft>
                <a:spcPts val="0"/>
              </a:spcAft>
            </a:pPr>
            <a:r>
              <a:rPr lang="en-US" b="1" dirty="0">
                <a:latin typeface="Calibri"/>
                <a:ea typeface="Calibri"/>
                <a:cs typeface="Calibri"/>
              </a:rPr>
              <a:t>Essential Points to Land</a:t>
            </a:r>
            <a:r>
              <a:rPr lang="en-US" b="1" dirty="0" smtClean="0">
                <a:latin typeface="Calibri"/>
                <a:ea typeface="Calibri"/>
                <a:cs typeface="Calibri"/>
              </a:rPr>
              <a:t>:</a:t>
            </a:r>
            <a:endParaRPr lang="en-US" sz="800" dirty="0">
              <a:latin typeface="Calibri"/>
              <a:ea typeface="Calibri"/>
              <a:cs typeface="Times New Roman"/>
            </a:endParaRPr>
          </a:p>
          <a:p>
            <a:pPr>
              <a:lnSpc>
                <a:spcPct val="115000"/>
              </a:lnSpc>
              <a:spcAft>
                <a:spcPts val="0"/>
              </a:spcAft>
            </a:pPr>
            <a:endParaRPr lang="en-US" sz="800" dirty="0">
              <a:latin typeface="Calibri"/>
              <a:ea typeface="Calibri"/>
              <a:cs typeface="Times New Roman"/>
            </a:endParaRPr>
          </a:p>
          <a:p>
            <a:pPr>
              <a:lnSpc>
                <a:spcPct val="115000"/>
              </a:lnSpc>
              <a:spcAft>
                <a:spcPts val="0"/>
              </a:spcAft>
            </a:pPr>
            <a:r>
              <a:rPr lang="en-US" sz="800" b="1" dirty="0">
                <a:latin typeface="Calibri"/>
                <a:ea typeface="Calibri"/>
                <a:cs typeface="Times New Roman"/>
              </a:rPr>
              <a:t>Questions 1-8</a:t>
            </a:r>
            <a:r>
              <a:rPr lang="en-US" b="1" dirty="0">
                <a:latin typeface="Calibri"/>
                <a:ea typeface="Calibri"/>
                <a:cs typeface="Calibri"/>
              </a:rPr>
              <a:t> </a:t>
            </a:r>
            <a:endParaRPr lang="en-US" sz="800" b="1" dirty="0">
              <a:latin typeface="Calibri"/>
              <a:ea typeface="Calibri"/>
              <a:cs typeface="Times New Roman"/>
            </a:endParaRPr>
          </a:p>
          <a:p>
            <a:pPr marL="349944" indent="-349944">
              <a:lnSpc>
                <a:spcPct val="115000"/>
              </a:lnSpc>
              <a:spcAft>
                <a:spcPts val="0"/>
              </a:spcAft>
              <a:buFont typeface="Symbol"/>
              <a:buChar char=""/>
            </a:pPr>
            <a:endParaRPr lang="en-US" dirty="0">
              <a:latin typeface="Calibri"/>
              <a:ea typeface="Times New Roman"/>
              <a:cs typeface="Calibri"/>
            </a:endParaRPr>
          </a:p>
          <a:p>
            <a:pPr marL="349944" indent="-349944">
              <a:lnSpc>
                <a:spcPct val="115000"/>
              </a:lnSpc>
              <a:spcAft>
                <a:spcPts val="0"/>
              </a:spcAft>
              <a:buFont typeface="Symbol"/>
              <a:buChar char=""/>
            </a:pPr>
            <a:r>
              <a:rPr lang="en-US" dirty="0">
                <a:latin typeface="Calibri"/>
                <a:ea typeface="Times New Roman"/>
                <a:cs typeface="Calibri"/>
              </a:rPr>
              <a:t>Windows XP has been in the market for over 10 years now, and with the availability of Windows 7 organizations are planning their migration. And although you are looking at your desktop from a migration perspective, this is actually a good time to think of your overall desktop strategy. With the increasing pressure to cut cost but at the same time allow user flexibility to be more productive, there are 4 capabilities essential capabilities a holistic Optimized Desktop strategy enables:</a:t>
            </a:r>
          </a:p>
          <a:p>
            <a:pPr marL="349944" indent="-349944">
              <a:lnSpc>
                <a:spcPct val="115000"/>
              </a:lnSpc>
              <a:spcAft>
                <a:spcPts val="0"/>
              </a:spcAft>
              <a:buFont typeface="Symbol"/>
              <a:buChar char=""/>
            </a:pPr>
            <a:endParaRPr lang="en-US" dirty="0">
              <a:latin typeface="Calibri"/>
              <a:ea typeface="Times New Roman"/>
              <a:cs typeface="Calibri"/>
            </a:endParaRPr>
          </a:p>
          <a:p>
            <a:pPr>
              <a:lnSpc>
                <a:spcPct val="115000"/>
              </a:lnSpc>
              <a:spcAft>
                <a:spcPts val="0"/>
              </a:spcAft>
            </a:pPr>
            <a:r>
              <a:rPr lang="en-US" b="1" dirty="0">
                <a:latin typeface="Calibri"/>
                <a:ea typeface="Calibri"/>
                <a:cs typeface="Calibri"/>
              </a:rPr>
              <a:t>Access from anywhere – with the increasing number of mobile workers </a:t>
            </a:r>
            <a:r>
              <a:rPr lang="en-US" dirty="0">
                <a:latin typeface="Calibri"/>
                <a:ea typeface="Calibri"/>
                <a:cs typeface="Calibri"/>
              </a:rPr>
              <a:t>, you need to ensure these users are productive regardless of where they are.  This capability is provided by a set of technologies that help IT both manage and give access to Data (Folder Redirection/Offline Files), Applications (Application Virtualization), and User Settings (Roaming User Profiles).</a:t>
            </a:r>
            <a:endParaRPr lang="en-US" sz="800" dirty="0">
              <a:latin typeface="Calibri"/>
              <a:ea typeface="Calibri"/>
              <a:cs typeface="Times New Roman"/>
            </a:endParaRPr>
          </a:p>
          <a:p>
            <a:pPr>
              <a:lnSpc>
                <a:spcPct val="115000"/>
              </a:lnSpc>
              <a:spcAft>
                <a:spcPts val="0"/>
              </a:spcAft>
            </a:pPr>
            <a:r>
              <a:rPr lang="en-US" dirty="0">
                <a:latin typeface="Calibri"/>
                <a:ea typeface="Calibri"/>
                <a:cs typeface="Calibri"/>
              </a:rPr>
              <a:t> </a:t>
            </a:r>
            <a:endParaRPr lang="en-US" sz="800" dirty="0">
              <a:latin typeface="Calibri"/>
              <a:ea typeface="Calibri"/>
              <a:cs typeface="Times New Roman"/>
            </a:endParaRPr>
          </a:p>
          <a:p>
            <a:pPr>
              <a:lnSpc>
                <a:spcPct val="115000"/>
              </a:lnSpc>
              <a:spcAft>
                <a:spcPts val="0"/>
              </a:spcAft>
            </a:pPr>
            <a:r>
              <a:rPr lang="en-US" b="1" dirty="0">
                <a:latin typeface="Calibri"/>
                <a:ea typeface="Calibri"/>
                <a:cs typeface="Calibri"/>
              </a:rPr>
              <a:t>Security and Data Protection </a:t>
            </a:r>
            <a:r>
              <a:rPr lang="en-US" dirty="0">
                <a:latin typeface="Calibri"/>
                <a:ea typeface="Calibri"/>
                <a:cs typeface="Calibri"/>
              </a:rPr>
              <a:t>is non negotiable – companies have a lot to lose from data loss or security breaches both financially and in customer trust. This is provided by </a:t>
            </a:r>
            <a:r>
              <a:rPr lang="en-US" dirty="0" err="1">
                <a:latin typeface="Calibri"/>
                <a:ea typeface="Calibri"/>
                <a:cs typeface="Calibri"/>
              </a:rPr>
              <a:t>BitLocker</a:t>
            </a:r>
            <a:r>
              <a:rPr lang="en-US" dirty="0">
                <a:latin typeface="Calibri"/>
                <a:ea typeface="Calibri"/>
                <a:cs typeface="Calibri"/>
              </a:rPr>
              <a:t> on the PC and extended to portable drives by </a:t>
            </a:r>
            <a:r>
              <a:rPr lang="en-US" dirty="0" err="1">
                <a:latin typeface="Calibri"/>
                <a:ea typeface="Calibri"/>
                <a:cs typeface="Calibri"/>
              </a:rPr>
              <a:t>BitLocker</a:t>
            </a:r>
            <a:r>
              <a:rPr lang="en-US" dirty="0">
                <a:latin typeface="Calibri"/>
                <a:ea typeface="Calibri"/>
                <a:cs typeface="Calibri"/>
              </a:rPr>
              <a:t> To Go. It is protected in transit with </a:t>
            </a:r>
            <a:r>
              <a:rPr lang="en-US" dirty="0" err="1">
                <a:latin typeface="Calibri"/>
                <a:ea typeface="Calibri"/>
                <a:cs typeface="Calibri"/>
              </a:rPr>
              <a:t>DirectAccess</a:t>
            </a:r>
            <a:r>
              <a:rPr lang="en-US" dirty="0">
                <a:latin typeface="Calibri"/>
                <a:ea typeface="Calibri"/>
                <a:cs typeface="Calibri"/>
              </a:rPr>
              <a:t>, which leverages the security advances of IP v6 and IPSec to ensure data protection.</a:t>
            </a:r>
            <a:endParaRPr lang="en-US" sz="800" dirty="0">
              <a:latin typeface="Calibri"/>
              <a:ea typeface="Calibri"/>
              <a:cs typeface="Times New Roman"/>
            </a:endParaRPr>
          </a:p>
          <a:p>
            <a:pPr>
              <a:lnSpc>
                <a:spcPct val="115000"/>
              </a:lnSpc>
              <a:spcAft>
                <a:spcPts val="0"/>
              </a:spcAft>
            </a:pPr>
            <a:r>
              <a:rPr lang="en-US" dirty="0">
                <a:latin typeface="Calibri"/>
                <a:ea typeface="Calibri"/>
                <a:cs typeface="Calibri"/>
              </a:rPr>
              <a:t> </a:t>
            </a:r>
            <a:endParaRPr lang="en-US" sz="800" dirty="0">
              <a:latin typeface="Calibri"/>
              <a:ea typeface="Calibri"/>
              <a:cs typeface="Times New Roman"/>
            </a:endParaRPr>
          </a:p>
          <a:p>
            <a:pPr>
              <a:lnSpc>
                <a:spcPct val="115000"/>
              </a:lnSpc>
              <a:spcAft>
                <a:spcPts val="0"/>
              </a:spcAft>
            </a:pPr>
            <a:r>
              <a:rPr lang="en-US" b="1" dirty="0">
                <a:latin typeface="Calibri"/>
                <a:ea typeface="Calibri"/>
                <a:cs typeface="Calibri"/>
              </a:rPr>
              <a:t>Business Continuity</a:t>
            </a:r>
            <a:r>
              <a:rPr lang="en-US" dirty="0">
                <a:latin typeface="Calibri"/>
                <a:ea typeface="Calibri"/>
                <a:cs typeface="Calibri"/>
              </a:rPr>
              <a:t> is the ability to maintain the business as usual status regardless of different disruptive circumstances. Whether your users need to work from remote locations or just need helpdesk support – this is achieved using the helpdesk and disaster recovery tools, providing users their Active Directory credentials and their data, applications, and computing environment that can be provisioned to them on demand.</a:t>
            </a:r>
            <a:endParaRPr lang="en-US" sz="800" dirty="0">
              <a:latin typeface="Calibri"/>
              <a:ea typeface="Calibri"/>
              <a:cs typeface="Times New Roman"/>
            </a:endParaRPr>
          </a:p>
          <a:p>
            <a:pPr>
              <a:lnSpc>
                <a:spcPct val="115000"/>
              </a:lnSpc>
              <a:spcAft>
                <a:spcPts val="0"/>
              </a:spcAft>
            </a:pPr>
            <a:r>
              <a:rPr lang="en-US" dirty="0">
                <a:latin typeface="Calibri"/>
                <a:ea typeface="Calibri"/>
                <a:cs typeface="Calibri"/>
              </a:rPr>
              <a:t> </a:t>
            </a:r>
            <a:endParaRPr lang="en-US" sz="800" dirty="0">
              <a:latin typeface="Calibri"/>
              <a:ea typeface="Calibri"/>
              <a:cs typeface="Times New Roman"/>
            </a:endParaRPr>
          </a:p>
          <a:p>
            <a:pPr>
              <a:lnSpc>
                <a:spcPct val="115000"/>
              </a:lnSpc>
              <a:spcAft>
                <a:spcPts val="0"/>
              </a:spcAft>
            </a:pPr>
            <a:r>
              <a:rPr lang="en-US" dirty="0">
                <a:latin typeface="Calibri"/>
                <a:ea typeface="Calibri"/>
                <a:cs typeface="Calibri"/>
              </a:rPr>
              <a:t>With the different trends in Virtualization where you can decide what you would like to install locally, on </a:t>
            </a:r>
            <a:r>
              <a:rPr lang="en-US" dirty="0" err="1">
                <a:latin typeface="Calibri"/>
                <a:ea typeface="Calibri"/>
                <a:cs typeface="Calibri"/>
              </a:rPr>
              <a:t>prem</a:t>
            </a:r>
            <a:r>
              <a:rPr lang="en-US" dirty="0">
                <a:latin typeface="Calibri"/>
                <a:ea typeface="Calibri"/>
                <a:cs typeface="Calibri"/>
              </a:rPr>
              <a:t> or make available through the cloud, you need to have the tools to manage all of these from one single console. All of this is </a:t>
            </a:r>
            <a:r>
              <a:rPr lang="en-US" b="1" dirty="0">
                <a:latin typeface="Calibri"/>
                <a:ea typeface="Calibri"/>
                <a:cs typeface="Calibri"/>
              </a:rPr>
              <a:t>managed end-to-end </a:t>
            </a:r>
            <a:r>
              <a:rPr lang="en-US" dirty="0">
                <a:latin typeface="Calibri"/>
                <a:ea typeface="Calibri"/>
                <a:cs typeface="Calibri"/>
              </a:rPr>
              <a:t>from physical to virtual and desktop to datacenter with System Center.</a:t>
            </a:r>
            <a:endParaRPr lang="en-US" sz="800" dirty="0">
              <a:latin typeface="Calibri"/>
              <a:ea typeface="Calibri"/>
              <a:cs typeface="Times New Roman"/>
            </a:endParaRPr>
          </a:p>
          <a:p>
            <a:pPr>
              <a:lnSpc>
                <a:spcPct val="115000"/>
              </a:lnSpc>
              <a:spcAft>
                <a:spcPts val="0"/>
              </a:spcAft>
            </a:pPr>
            <a:r>
              <a:rPr lang="en-US" dirty="0">
                <a:latin typeface="Arial"/>
                <a:ea typeface="Calibri"/>
                <a:cs typeface="Times New Roman"/>
              </a:rPr>
              <a:t> </a:t>
            </a:r>
            <a:endParaRPr lang="en-US" sz="800" dirty="0">
              <a:latin typeface="Calibri"/>
              <a:ea typeface="Calibri"/>
              <a:cs typeface="Times New Roman"/>
            </a:endParaRPr>
          </a:p>
          <a:p>
            <a:pPr marL="233296">
              <a:lnSpc>
                <a:spcPct val="115000"/>
              </a:lnSpc>
              <a:spcAft>
                <a:spcPts val="0"/>
              </a:spcAft>
            </a:pPr>
            <a:r>
              <a:rPr lang="en-US" sz="1000" b="1" dirty="0">
                <a:latin typeface="Calibri"/>
                <a:ea typeface="Calibri"/>
                <a:cs typeface="Times New Roman"/>
              </a:rPr>
              <a:t> </a:t>
            </a:r>
            <a:endParaRPr lang="en-US" sz="800" dirty="0">
              <a:latin typeface="Calibri"/>
              <a:ea typeface="Calibri"/>
              <a:cs typeface="Times New Roman"/>
            </a:endParaRPr>
          </a:p>
          <a:p>
            <a:pPr>
              <a:lnSpc>
                <a:spcPct val="115000"/>
              </a:lnSpc>
              <a:spcAft>
                <a:spcPts val="1021"/>
              </a:spcAft>
            </a:pPr>
            <a:r>
              <a:rPr lang="en-US" sz="1000" b="1" dirty="0">
                <a:latin typeface="Calibri"/>
                <a:ea typeface="Calibri"/>
                <a:cs typeface="Times New Roman"/>
              </a:rPr>
              <a:t/>
            </a:r>
            <a:br>
              <a:rPr lang="en-US" sz="1000" b="1" dirty="0">
                <a:latin typeface="Calibri"/>
                <a:ea typeface="Calibri"/>
                <a:cs typeface="Times New Roman"/>
              </a:rPr>
            </a:br>
            <a:r>
              <a:rPr lang="en-US" sz="1000" b="1" dirty="0">
                <a:latin typeface="Calibri"/>
                <a:ea typeface="Calibri"/>
                <a:cs typeface="Times New Roman"/>
              </a:rPr>
              <a:t> </a:t>
            </a:r>
            <a:endParaRPr lang="en-US" sz="800" dirty="0">
              <a:latin typeface="Calibri"/>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9-13</a:t>
            </a:r>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xmlns="" val="252547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xmlns="" val="180169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xmlns="" val="341382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xmlns="" val="341382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6/2/2010 2:08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147" y="1143000"/>
            <a:ext cx="11798783" cy="2000548"/>
          </a:xfrm>
        </p:spPr>
        <p:txBody>
          <a:bodyPr/>
          <a:lstStyle>
            <a:lvl1pPr marL="233363" indent="-233363">
              <a:defRPr/>
            </a:lvl1pPr>
            <a:lvl2pPr marL="457200" indent="-228600">
              <a:defRPr/>
            </a:lvl2pPr>
            <a:lvl3pPr marL="690563" indent="-233363">
              <a:defRPr/>
            </a:lvl3pPr>
            <a:lvl4pPr marL="966788" indent="-280988">
              <a:defRPr/>
            </a:lvl4pPr>
            <a:lvl5pPr marL="1201738" indent="-2317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7"/>
          <p:cNvSpPr>
            <a:spLocks noGrp="1"/>
          </p:cNvSpPr>
          <p:nvPr>
            <p:ph type="title"/>
          </p:nvPr>
        </p:nvSpPr>
        <p:spPr>
          <a:xfrm>
            <a:off x="203147" y="-95103"/>
            <a:ext cx="11798783" cy="664797"/>
          </a:xfrm>
          <a:prstGeom prst="rect">
            <a:avLst/>
          </a:prstGeom>
        </p:spPr>
        <p:txBody>
          <a:bodyPr anchor="b"/>
          <a:lstStyle/>
          <a:p>
            <a:r>
              <a:rPr lang="en-US" dirty="0" smtClean="0"/>
              <a:t>Click to edit Master title style</a:t>
            </a:r>
            <a:endParaRPr lang="en-US" dirty="0"/>
          </a:p>
        </p:txBody>
      </p:sp>
      <p:sp>
        <p:nvSpPr>
          <p:cNvPr id="6" name="Content Placeholder 5"/>
          <p:cNvSpPr>
            <a:spLocks noGrp="1"/>
          </p:cNvSpPr>
          <p:nvPr>
            <p:ph sz="quarter" idx="10" hasCustomPrompt="1"/>
          </p:nvPr>
        </p:nvSpPr>
        <p:spPr>
          <a:xfrm>
            <a:off x="235650" y="685801"/>
            <a:ext cx="11798783" cy="304800"/>
          </a:xfrm>
        </p:spPr>
        <p:txBody>
          <a:bodyPr>
            <a:noAutofit/>
          </a:bodyPr>
          <a:lstStyle>
            <a:lvl1pPr>
              <a:buNone/>
              <a:defRPr sz="1800" i="1"/>
            </a:lvl1pPr>
          </a:lstStyle>
          <a:p>
            <a:pPr lvl="0"/>
            <a:r>
              <a:rPr lang="cs-CZ" dirty="0" smtClean="0"/>
              <a:t>Click to Edit Main Message</a:t>
            </a:r>
            <a:endParaRPr lang="en-US" dirty="0"/>
          </a:p>
        </p:txBody>
      </p:sp>
    </p:spTree>
    <p:extLst>
      <p:ext uri="{BB962C8B-B14F-4D97-AF65-F5344CB8AC3E}">
        <p14:creationId xmlns:p14="http://schemas.microsoft.com/office/powerpoint/2010/main" xmlns="" val="87137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4" y="649805"/>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355850"/>
            <a:ext cx="10240158" cy="1384994"/>
          </a:xfrm>
        </p:spPr>
        <p:txBody>
          <a:bodyPr anchor="t" anchorCtr="0">
            <a:noAutofit/>
            <a:scene3d>
              <a:camera prst="orthographicFront"/>
              <a:lightRig rig="flat" dir="t"/>
            </a:scene3d>
            <a:sp3d>
              <a:bevelT w="0" h="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chemeClr val="tx1">
                        <a:alpha val="20000"/>
                      </a:schemeClr>
                    </a:gs>
                    <a:gs pos="28000">
                      <a:schemeClr val="tx1">
                        <a:alpha val="86000"/>
                      </a:schemeClr>
                    </a:gs>
                    <a:gs pos="62000">
                      <a:schemeClr val="tx2">
                        <a:alpha val="69000"/>
                      </a:schemeClr>
                    </a:gs>
                    <a:gs pos="88000">
                      <a:schemeClr val="tx1">
                        <a:lumMod val="50000"/>
                      </a:schemeClr>
                    </a:gs>
                  </a:gsLst>
                  <a:lin ang="5400000" scaled="0"/>
                </a:gradFill>
                <a:effectLst>
                  <a:outerShdw blurRad="50800" dist="39000" dir="5460000" algn="tl">
                    <a:srgbClr val="000000">
                      <a:alpha val="38000"/>
                    </a:srgbClr>
                  </a:outerShdw>
                </a:effectLst>
                <a:uLnTx/>
                <a:uFillTx/>
                <a:latin typeface="Segoe UI"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4" y="649805"/>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355850"/>
            <a:ext cx="10240158" cy="1384994"/>
          </a:xfrm>
        </p:spPr>
        <p:txBody>
          <a:bodyPr anchor="t" anchorCtr="0">
            <a:noAutofit/>
            <a:scene3d>
              <a:camera prst="orthographicFront"/>
              <a:lightRig rig="flat" dir="t"/>
            </a:scene3d>
            <a:sp3d>
              <a:bevelT w="0" h="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chemeClr val="tx1">
                        <a:alpha val="20000"/>
                      </a:schemeClr>
                    </a:gs>
                    <a:gs pos="28000">
                      <a:schemeClr val="tx1">
                        <a:alpha val="86000"/>
                      </a:schemeClr>
                    </a:gs>
                    <a:gs pos="62000">
                      <a:schemeClr val="tx2">
                        <a:alpha val="69000"/>
                      </a:schemeClr>
                    </a:gs>
                    <a:gs pos="88000">
                      <a:schemeClr val="tx1">
                        <a:lumMod val="50000"/>
                      </a:schemeClr>
                    </a:gs>
                  </a:gsLst>
                  <a:lin ang="5400000" scaled="0"/>
                </a:gradFill>
                <a:effectLst>
                  <a:outerShdw blurRad="50800" dist="39000" dir="5460000" algn="tl">
                    <a:srgbClr val="000000">
                      <a:alpha val="38000"/>
                    </a:srgbClr>
                  </a:outerShdw>
                </a:effectLst>
                <a:uLnTx/>
                <a:uFillTx/>
                <a:latin typeface="Segoe UI"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3" r:id="rId9"/>
    <p:sldLayoutId id="2147483704" r:id="rId10"/>
    <p:sldLayoutId id="2147483733"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36000">
                <a:schemeClr val="tx1"/>
              </a:gs>
              <a:gs pos="86000">
                <a:schemeClr val="tx1">
                  <a:lumMod val="50000"/>
                </a:schemeClr>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457200" indent="-457200" algn="l" defTabSz="914363" rtl="0" eaLnBrk="1" latinLnBrk="0" hangingPunct="1">
        <a:lnSpc>
          <a:spcPct val="90000"/>
        </a:lnSpc>
        <a:spcBef>
          <a:spcPct val="20000"/>
        </a:spcBef>
        <a:buSzPct val="90000"/>
        <a:buFontTx/>
        <a:buBlip>
          <a:blip r:embed="rId14"/>
        </a:buBlip>
        <a:defRPr sz="3200" kern="1200">
          <a:solidFill>
            <a:schemeClr val="tx1"/>
          </a:solidFill>
          <a:latin typeface="+mn-lt"/>
          <a:ea typeface="+mn-ea"/>
          <a:cs typeface="+mn-cs"/>
        </a:defRPr>
      </a:lvl1pPr>
      <a:lvl2pPr marL="857250" indent="-400050" algn="l" defTabSz="914363" rtl="0" eaLnBrk="1" latinLnBrk="0" hangingPunct="1">
        <a:lnSpc>
          <a:spcPct val="90000"/>
        </a:lnSpc>
        <a:spcBef>
          <a:spcPct val="20000"/>
        </a:spcBef>
        <a:buSzPct val="90000"/>
        <a:buFontTx/>
        <a:buBlip>
          <a:blip r:embed="rId14"/>
        </a:buBlip>
        <a:defRPr sz="2800" kern="1200">
          <a:solidFill>
            <a:schemeClr val="tx1"/>
          </a:solidFill>
          <a:latin typeface="+mn-lt"/>
          <a:ea typeface="+mn-ea"/>
          <a:cs typeface="+mn-cs"/>
        </a:defRPr>
      </a:lvl2pPr>
      <a:lvl3pPr marL="1258888" indent="-401638" algn="l" defTabSz="914363" rtl="0" eaLnBrk="1" latinLnBrk="0" hangingPunct="1">
        <a:lnSpc>
          <a:spcPct val="90000"/>
        </a:lnSpc>
        <a:spcBef>
          <a:spcPct val="20000"/>
        </a:spcBef>
        <a:buSzPct val="90000"/>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email"/>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07868" y="230189"/>
            <a:ext cx="1117309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2832" y="1905000"/>
            <a:ext cx="10718125"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bg1"/>
              </a:gs>
              <a:gs pos="36000">
                <a:schemeClr val="bg1"/>
              </a:gs>
              <a:gs pos="86000">
                <a:schemeClr val="bg1">
                  <a:lumMod val="50000"/>
                </a:schemeClr>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36000">
                <a:schemeClr val="tx1"/>
              </a:gs>
              <a:gs pos="86000">
                <a:schemeClr val="tx1">
                  <a:lumMod val="50000"/>
                </a:schemeClr>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457200" indent="-457200" algn="l" defTabSz="914363" rtl="0" eaLnBrk="1" latinLnBrk="0" hangingPunct="1">
        <a:lnSpc>
          <a:spcPct val="90000"/>
        </a:lnSpc>
        <a:spcBef>
          <a:spcPct val="20000"/>
        </a:spcBef>
        <a:buSzPct val="90000"/>
        <a:buFontTx/>
        <a:buBlip>
          <a:blip r:embed="rId13"/>
        </a:buBlip>
        <a:defRPr sz="3200" kern="1200">
          <a:solidFill>
            <a:schemeClr val="tx1"/>
          </a:solidFill>
          <a:latin typeface="+mn-lt"/>
          <a:ea typeface="+mn-ea"/>
          <a:cs typeface="+mn-cs"/>
        </a:defRPr>
      </a:lvl1pPr>
      <a:lvl2pPr marL="857250" indent="-400050" algn="l" defTabSz="914363" rtl="0" eaLnBrk="1" latinLnBrk="0" hangingPunct="1">
        <a:lnSpc>
          <a:spcPct val="90000"/>
        </a:lnSpc>
        <a:spcBef>
          <a:spcPct val="20000"/>
        </a:spcBef>
        <a:buSzPct val="90000"/>
        <a:buFontTx/>
        <a:buBlip>
          <a:blip r:embed="rId13"/>
        </a:buBlip>
        <a:defRPr sz="2800" kern="1200">
          <a:solidFill>
            <a:schemeClr val="tx1"/>
          </a:solidFill>
          <a:latin typeface="+mn-lt"/>
          <a:ea typeface="+mn-ea"/>
          <a:cs typeface="+mn-cs"/>
        </a:defRPr>
      </a:lvl2pPr>
      <a:lvl3pPr marL="1258888" indent="-401638" algn="l" defTabSz="914363" rtl="0" eaLnBrk="1" latinLnBrk="0" hangingPunct="1">
        <a:lnSpc>
          <a:spcPct val="90000"/>
        </a:lnSpc>
        <a:spcBef>
          <a:spcPct val="20000"/>
        </a:spcBef>
        <a:buSzPct val="90000"/>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3"/>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3"/>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mailto:v-jatho@microsoft.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technet.microsoft.com/en-us/windows/ff603537.asp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go.microsoft.com/?linkid=9725330" TargetMode="External"/><Relationship Id="rId5" Type="http://schemas.openxmlformats.org/officeDocument/2006/relationships/hyperlink" Target="http://www.microsoft.com/springboard" TargetMode="External"/><Relationship Id="rId4" Type="http://schemas.openxmlformats.org/officeDocument/2006/relationships/hyperlink" Target="http://www.microsoft.com/deployno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575" y="1905001"/>
            <a:ext cx="10488083" cy="1523495"/>
          </a:xfrm>
        </p:spPr>
        <p:txBody>
          <a:bodyPr/>
          <a:lstStyle/>
          <a:p>
            <a:r>
              <a:rPr lang="en-US" dirty="0" smtClean="0"/>
              <a:t>Windows </a:t>
            </a:r>
            <a:r>
              <a:rPr lang="en-US" dirty="0" err="1" smtClean="0"/>
              <a:t>LiveTalk</a:t>
            </a:r>
            <a:r>
              <a:rPr lang="en-US" dirty="0" smtClean="0"/>
              <a:t> Webcast</a:t>
            </a:r>
            <a:br>
              <a:rPr lang="en-US" dirty="0" smtClean="0"/>
            </a:br>
            <a:r>
              <a:rPr lang="en-US" sz="2800" i="1" dirty="0"/>
              <a:t>Sharing Deployment </a:t>
            </a:r>
            <a:r>
              <a:rPr lang="en-US" sz="2800" i="1" dirty="0" smtClean="0"/>
              <a:t>Tips from Early Adopters</a:t>
            </a:r>
            <a:endParaRPr lang="en-US" sz="2800" i="1" dirty="0"/>
          </a:p>
        </p:txBody>
      </p:sp>
      <p:sp>
        <p:nvSpPr>
          <p:cNvPr id="3" name="Subtitle 2"/>
          <p:cNvSpPr>
            <a:spLocks noGrp="1"/>
          </p:cNvSpPr>
          <p:nvPr>
            <p:ph type="subTitle" idx="1"/>
          </p:nvPr>
        </p:nvSpPr>
        <p:spPr>
          <a:xfrm>
            <a:off x="358346" y="5024624"/>
            <a:ext cx="11553567" cy="1141398"/>
          </a:xfrm>
        </p:spPr>
        <p:txBody>
          <a:bodyPr/>
          <a:lstStyle/>
          <a:p>
            <a:r>
              <a:rPr lang="en-US" sz="2800" dirty="0" smtClean="0"/>
              <a:t>Elan Ellinger 		Takis Petropoulos				Chris Minaugh</a:t>
            </a:r>
          </a:p>
          <a:p>
            <a:r>
              <a:rPr lang="en-US" sz="1400" dirty="0" smtClean="0"/>
              <a:t>Senior Product Manager 		Manager						Systems Engineer</a:t>
            </a:r>
          </a:p>
          <a:p>
            <a:r>
              <a:rPr lang="en-US" sz="1400" dirty="0" smtClean="0"/>
              <a:t>Microsoft Corporation			User Centric Solutions and Systems Management Tools		Dell Inc.</a:t>
            </a:r>
          </a:p>
          <a:p>
            <a:r>
              <a:rPr lang="en-US" sz="1400" dirty="0" smtClean="0"/>
              <a:t>				Dell Inc.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xmlns="" val="0"/>
              </a:ext>
            </a:extLst>
          </a:blip>
          <a:srcRect t="1" b="48922"/>
          <a:stretch/>
        </p:blipFill>
        <p:spPr>
          <a:xfrm>
            <a:off x="9032789" y="458971"/>
            <a:ext cx="2857140" cy="4572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07868" y="1411552"/>
            <a:ext cx="11173090" cy="2068259"/>
          </a:xfrm>
        </p:spPr>
        <p:txBody>
          <a:bodyPr/>
          <a:lstStyle/>
          <a:p>
            <a:r>
              <a:rPr lang="en-US" dirty="0" smtClean="0"/>
              <a:t>Interview with Dell IT Organization</a:t>
            </a:r>
          </a:p>
          <a:p>
            <a:r>
              <a:rPr lang="en-US" dirty="0" smtClean="0"/>
              <a:t>Live Q&amp;A</a:t>
            </a:r>
          </a:p>
          <a:p>
            <a:r>
              <a:rPr lang="en-US" dirty="0" smtClean="0"/>
              <a:t>Evaluation and Free Giveaway</a:t>
            </a:r>
          </a:p>
          <a:p>
            <a:r>
              <a:rPr lang="en-US" dirty="0" smtClean="0"/>
              <a:t>Wrap Up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54775" y="2579913"/>
            <a:ext cx="3852863"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7098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server3\restrict\ftp_root\Clients\White_Whale\8-20224_ChanelChambers\Working\Treated_Photos\Mobile_Worker.png"/>
          <p:cNvPicPr>
            <a:picLocks noChangeAspect="1" noChangeArrowheads="1"/>
          </p:cNvPicPr>
          <p:nvPr/>
        </p:nvPicPr>
        <p:blipFill>
          <a:blip r:embed="rId3" cstate="email"/>
          <a:srcRect/>
          <a:stretch>
            <a:fillRect/>
          </a:stretch>
        </p:blipFill>
        <p:spPr bwMode="auto">
          <a:xfrm>
            <a:off x="4515925" y="1574790"/>
            <a:ext cx="3089275" cy="2357438"/>
          </a:xfrm>
          <a:prstGeom prst="rect">
            <a:avLst/>
          </a:prstGeom>
          <a:noFill/>
        </p:spPr>
      </p:pic>
      <p:sp>
        <p:nvSpPr>
          <p:cNvPr id="2" name="Title 1"/>
          <p:cNvSpPr>
            <a:spLocks noGrp="1"/>
          </p:cNvSpPr>
          <p:nvPr>
            <p:ph type="title"/>
          </p:nvPr>
        </p:nvSpPr>
        <p:spPr>
          <a:xfrm>
            <a:off x="515938" y="228600"/>
            <a:ext cx="11165020" cy="830997"/>
          </a:xfrm>
        </p:spPr>
        <p:txBody>
          <a:bodyPr/>
          <a:lstStyle/>
          <a:p>
            <a:r>
              <a:rPr lang="en-US" sz="3600" spc="-50" dirty="0" smtClean="0"/>
              <a:t>Windows Optimized Desktop</a:t>
            </a:r>
            <a:r>
              <a:rPr lang="en-US" sz="3600" dirty="0" smtClean="0"/>
              <a:t/>
            </a:r>
            <a:br>
              <a:rPr lang="en-US" sz="3600" dirty="0" smtClean="0"/>
            </a:br>
            <a:r>
              <a:rPr lang="en-US" sz="2400" spc="-100" dirty="0" smtClean="0"/>
              <a:t>Supporting Ultimate Flexibility with Windows 7, Desktop Virtualization, and System Center</a:t>
            </a:r>
            <a:endParaRPr lang="en-US" sz="2400" spc="-100" dirty="0"/>
          </a:p>
        </p:txBody>
      </p:sp>
      <p:grpSp>
        <p:nvGrpSpPr>
          <p:cNvPr id="35" name="End to End Management"/>
          <p:cNvGrpSpPr/>
          <p:nvPr/>
        </p:nvGrpSpPr>
        <p:grpSpPr>
          <a:xfrm>
            <a:off x="709683" y="5503904"/>
            <a:ext cx="11024694" cy="1343487"/>
            <a:chOff x="709683" y="5503904"/>
            <a:chExt cx="11024694" cy="1343487"/>
          </a:xfrm>
        </p:grpSpPr>
        <p:sp>
          <p:nvSpPr>
            <p:cNvPr id="57" name="TextBox 56"/>
            <p:cNvSpPr txBox="1"/>
            <p:nvPr/>
          </p:nvSpPr>
          <p:spPr>
            <a:xfrm>
              <a:off x="4340281" y="5503904"/>
              <a:ext cx="3721609" cy="566928"/>
            </a:xfrm>
            <a:prstGeom prst="round2DiagRect">
              <a:avLst>
                <a:gd name="adj1" fmla="val 20212"/>
                <a:gd name="adj2" fmla="val 0"/>
              </a:avLst>
            </a:prstGeom>
            <a:gradFill>
              <a:gsLst>
                <a:gs pos="0">
                  <a:schemeClr val="accent5">
                    <a:shade val="15000"/>
                    <a:satMod val="180000"/>
                    <a:alpha val="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457200" algn="ctr" fontAlgn="base">
                <a:lnSpc>
                  <a:spcPct val="90000"/>
                </a:lnSpc>
                <a:spcBef>
                  <a:spcPct val="20000"/>
                </a:spcBef>
                <a:spcAft>
                  <a:spcPct val="0"/>
                </a:spcAft>
                <a:buClr>
                  <a:srgbClr val="FFFF99"/>
                </a:buClr>
                <a:buSzPct val="90000"/>
                <a:tabLst>
                  <a:tab pos="424590" algn="l"/>
                </a:tabLst>
                <a:defRPr/>
              </a:pPr>
              <a:r>
                <a:rPr lang="en-US" altLang="zh-CN" sz="2000" b="1" spc="-50" dirty="0" smtClean="0">
                  <a:gradFill>
                    <a:gsLst>
                      <a:gs pos="0">
                        <a:srgbClr val="000000"/>
                      </a:gs>
                      <a:gs pos="100000">
                        <a:srgbClr val="000000"/>
                      </a:gs>
                    </a:gsLst>
                    <a:lin ang="16200000" scaled="1"/>
                  </a:gradFill>
                  <a:effectLst>
                    <a:outerShdw blurRad="152400" dir="5400000" algn="ctr" rotWithShape="0">
                      <a:srgbClr val="FFD806"/>
                    </a:outerShdw>
                  </a:effectLst>
                </a:rPr>
                <a:t>End-to-End Management</a:t>
              </a:r>
            </a:p>
          </p:txBody>
        </p:sp>
        <p:grpSp>
          <p:nvGrpSpPr>
            <p:cNvPr id="3" name="Group 94"/>
            <p:cNvGrpSpPr>
              <a:grpSpLocks noChangeAspect="1"/>
            </p:cNvGrpSpPr>
            <p:nvPr/>
          </p:nvGrpSpPr>
          <p:grpSpPr>
            <a:xfrm>
              <a:off x="709683" y="5657829"/>
              <a:ext cx="11024694" cy="1189562"/>
              <a:chOff x="-2723903" y="4769556"/>
              <a:chExt cx="17869220" cy="1928084"/>
            </a:xfrm>
          </p:grpSpPr>
          <p:pic>
            <p:nvPicPr>
              <p:cNvPr id="98" name="Picture 5" descr="\\SERVER3\InternalBin\Resource DVD\DVD_ART36\Artwork_Imagery\Icons - Illustrations\Hardware - Istock\Istock 5922273 - Data Center Servers  datacenter.png"/>
              <p:cNvPicPr>
                <a:picLocks noChangeAspect="1" noChangeArrowheads="1"/>
              </p:cNvPicPr>
              <p:nvPr/>
            </p:nvPicPr>
            <p:blipFill>
              <a:blip r:embed="rId4" cstate="email"/>
              <a:stretch>
                <a:fillRect/>
              </a:stretch>
            </p:blipFill>
            <p:spPr bwMode="auto">
              <a:xfrm>
                <a:off x="5035972" y="5228771"/>
                <a:ext cx="2065622" cy="1375459"/>
              </a:xfrm>
              <a:prstGeom prst="rect">
                <a:avLst/>
              </a:prstGeom>
              <a:noFill/>
            </p:spPr>
          </p:pic>
          <p:pic>
            <p:nvPicPr>
              <p:cNvPr id="96" name="Picture 8" descr="\\SERVER3\InternalBin\Resource DVD\DVD_ART36\Artwork_Imagery\Shapes\rings\blue-ring.png"/>
              <p:cNvPicPr>
                <a:picLocks noChangeAspect="1" noChangeArrowheads="1"/>
              </p:cNvPicPr>
              <p:nvPr/>
            </p:nvPicPr>
            <p:blipFill>
              <a:blip r:embed="rId5" cstate="email">
                <a:grayscl/>
              </a:blip>
              <a:srcRect/>
              <a:stretch>
                <a:fillRect/>
              </a:stretch>
            </p:blipFill>
            <p:spPr bwMode="auto">
              <a:xfrm>
                <a:off x="-2303606" y="5325584"/>
                <a:ext cx="16479982" cy="1372056"/>
              </a:xfrm>
              <a:prstGeom prst="rect">
                <a:avLst/>
              </a:prstGeom>
              <a:noFill/>
            </p:spPr>
          </p:pic>
          <p:pic>
            <p:nvPicPr>
              <p:cNvPr id="97" name="Picture 6" descr="\\SERVER3\InternalBin\Resource DVD\DVD_ART36\Artwork_Imagery\Icons - Illustrations\_ xMAC STYLE\computer desktop pc 4.png"/>
              <p:cNvPicPr>
                <a:picLocks noChangeAspect="1" noChangeArrowheads="1"/>
              </p:cNvPicPr>
              <p:nvPr/>
            </p:nvPicPr>
            <p:blipFill>
              <a:blip r:embed="rId6" cstate="email"/>
              <a:stretch>
                <a:fillRect/>
              </a:stretch>
            </p:blipFill>
            <p:spPr bwMode="auto">
              <a:xfrm>
                <a:off x="-2723903" y="5140619"/>
                <a:ext cx="1594278" cy="1264525"/>
              </a:xfrm>
              <a:prstGeom prst="rect">
                <a:avLst/>
              </a:prstGeom>
              <a:noFill/>
            </p:spPr>
          </p:pic>
          <p:pic>
            <p:nvPicPr>
              <p:cNvPr id="99" name="Picture 2" descr="\\SERVER3\InternalBin\Resource DVD\DVD_ART36\Artwork_Imagery\Icons - Illustrations\Internet Clouds web\cloud 2.png"/>
              <p:cNvPicPr>
                <a:picLocks noChangeAspect="1" noChangeArrowheads="1"/>
              </p:cNvPicPr>
              <p:nvPr/>
            </p:nvPicPr>
            <p:blipFill>
              <a:blip r:embed="rId7" cstate="email"/>
              <a:srcRect/>
              <a:stretch>
                <a:fillRect/>
              </a:stretch>
            </p:blipFill>
            <p:spPr bwMode="auto">
              <a:xfrm>
                <a:off x="12154737" y="4948316"/>
                <a:ext cx="2195215" cy="1105283"/>
              </a:xfrm>
              <a:prstGeom prst="rect">
                <a:avLst/>
              </a:prstGeom>
              <a:noFill/>
            </p:spPr>
          </p:pic>
          <p:pic>
            <p:nvPicPr>
              <p:cNvPr id="100" name="Picture 2" descr="\\SERVER3\InternalBin\Resource DVD\DVD_ART36\Artwork_Imagery\Icons - Illustrations\Internet Clouds web\cloud 2.png"/>
              <p:cNvPicPr>
                <a:picLocks noChangeAspect="1" noChangeArrowheads="1"/>
              </p:cNvPicPr>
              <p:nvPr/>
            </p:nvPicPr>
            <p:blipFill>
              <a:blip r:embed="rId7" cstate="email"/>
              <a:srcRect/>
              <a:stretch>
                <a:fillRect/>
              </a:stretch>
            </p:blipFill>
            <p:spPr bwMode="auto">
              <a:xfrm>
                <a:off x="12542903" y="5080995"/>
                <a:ext cx="2195215" cy="1105283"/>
              </a:xfrm>
              <a:prstGeom prst="rect">
                <a:avLst/>
              </a:prstGeom>
              <a:noFill/>
            </p:spPr>
          </p:pic>
          <p:pic>
            <p:nvPicPr>
              <p:cNvPr id="101" name="Picture 2" descr="\\SERVER3\InternalBin\Resource DVD\DVD_ART36\Artwork_Imagery\Icons - Illustrations\Internet Clouds web\cloud 2.png"/>
              <p:cNvPicPr>
                <a:picLocks noChangeAspect="1" noChangeArrowheads="1"/>
              </p:cNvPicPr>
              <p:nvPr/>
            </p:nvPicPr>
            <p:blipFill>
              <a:blip r:embed="rId7" cstate="email"/>
              <a:srcRect/>
              <a:stretch>
                <a:fillRect/>
              </a:stretch>
            </p:blipFill>
            <p:spPr bwMode="auto">
              <a:xfrm>
                <a:off x="12950104" y="5285136"/>
                <a:ext cx="2195213" cy="1105283"/>
              </a:xfrm>
              <a:prstGeom prst="rect">
                <a:avLst/>
              </a:prstGeom>
              <a:noFill/>
            </p:spPr>
          </p:pic>
          <p:sp>
            <p:nvSpPr>
              <p:cNvPr id="102" name="Rectangle 101"/>
              <p:cNvSpPr/>
              <p:nvPr/>
            </p:nvSpPr>
            <p:spPr>
              <a:xfrm>
                <a:off x="1579260" y="4769556"/>
                <a:ext cx="9144000" cy="1318436"/>
              </a:xfrm>
              <a:prstGeom prst="rect">
                <a:avLst/>
              </a:prstGeom>
              <a:noFill/>
              <a:ln w="3175" cap="flat" cmpd="sng" algn="ctr">
                <a:noFill/>
                <a:prstDash val="solid"/>
                <a:round/>
                <a:headEnd type="none" w="med" len="med"/>
                <a:tailEnd type="none" w="med" len="med"/>
              </a:ln>
              <a:effectLst/>
            </p:spPr>
            <p:txBody>
              <a:bodyPr vert="horz" wrap="square" lIns="594360" tIns="91440" rIns="91440" bIns="91440" numCol="1" rtlCol="0" anchor="ctr" anchorCtr="0" compatLnSpc="1">
                <a:prstTxWarp prst="textArchDown">
                  <a:avLst/>
                </a:prstTxWarp>
              </a:bodyPr>
              <a:lstStyle/>
              <a:p>
                <a:pPr algn="ctr" defTabSz="914328">
                  <a:lnSpc>
                    <a:spcPct val="88000"/>
                  </a:lnSpc>
                  <a:spcBef>
                    <a:spcPct val="30000"/>
                  </a:spcBef>
                  <a:buClr>
                    <a:srgbClr val="1F497D"/>
                  </a:buClr>
                  <a:buSzPct val="95000"/>
                  <a:defRPr/>
                </a:pPr>
                <a:r>
                  <a:rPr lang="en-US" sz="1600" kern="0" dirty="0" smtClean="0">
                    <a:solidFill>
                      <a:srgbClr val="FFFFFF"/>
                    </a:solidFill>
                    <a:cs typeface="Segoe UI" pitchFamily="34" charset="0"/>
                  </a:rPr>
                  <a:t/>
                </a:r>
                <a:br>
                  <a:rPr lang="en-US" sz="1600" kern="0" dirty="0" smtClean="0">
                    <a:solidFill>
                      <a:srgbClr val="FFFFFF"/>
                    </a:solidFill>
                    <a:cs typeface="Segoe UI" pitchFamily="34" charset="0"/>
                  </a:rPr>
                </a:br>
                <a:r>
                  <a:rPr lang="en-US" altLang="zh-CN" sz="1600" b="1" spc="-150" dirty="0" smtClean="0">
                    <a:solidFill>
                      <a:srgbClr val="000000"/>
                    </a:solidFill>
                  </a:rPr>
                  <a:t>System Center</a:t>
                </a:r>
                <a:endParaRPr lang="en-US" altLang="zh-CN" sz="1600" b="1" spc="-150" dirty="0">
                  <a:solidFill>
                    <a:srgbClr val="000000"/>
                  </a:solidFill>
                </a:endParaRPr>
              </a:p>
            </p:txBody>
          </p:sp>
        </p:grpSp>
      </p:grpSp>
      <p:grpSp>
        <p:nvGrpSpPr>
          <p:cNvPr id="33" name="Anywhere Access for Users"/>
          <p:cNvGrpSpPr/>
          <p:nvPr/>
        </p:nvGrpSpPr>
        <p:grpSpPr>
          <a:xfrm>
            <a:off x="0" y="1379628"/>
            <a:ext cx="4911064" cy="2269421"/>
            <a:chOff x="0" y="1419733"/>
            <a:chExt cx="4911064" cy="2269421"/>
          </a:xfrm>
        </p:grpSpPr>
        <p:sp>
          <p:nvSpPr>
            <p:cNvPr id="66" name="TextBox 65"/>
            <p:cNvSpPr txBox="1"/>
            <p:nvPr/>
          </p:nvSpPr>
          <p:spPr>
            <a:xfrm>
              <a:off x="538179" y="1419733"/>
              <a:ext cx="3719532" cy="563231"/>
            </a:xfrm>
            <a:prstGeom prst="round2DiagRect">
              <a:avLst>
                <a:gd name="adj1" fmla="val 25587"/>
                <a:gd name="adj2" fmla="val 0"/>
              </a:avLst>
            </a:prstGeom>
            <a:gradFill>
              <a:gsLst>
                <a:gs pos="0">
                  <a:schemeClr val="accent5">
                    <a:shade val="15000"/>
                    <a:satMod val="180000"/>
                    <a:alpha val="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457200" algn="ctr" fontAlgn="base">
                <a:lnSpc>
                  <a:spcPct val="90000"/>
                </a:lnSpc>
                <a:spcBef>
                  <a:spcPct val="20000"/>
                </a:spcBef>
                <a:spcAft>
                  <a:spcPct val="0"/>
                </a:spcAft>
                <a:buClr>
                  <a:srgbClr val="FFFF99"/>
                </a:buClr>
                <a:buSzPct val="90000"/>
                <a:tabLst>
                  <a:tab pos="424590" algn="l"/>
                </a:tabLst>
                <a:defRPr/>
              </a:pPr>
              <a:r>
                <a:rPr lang="en-US" altLang="zh-CN" sz="2000" b="1" spc="-50" dirty="0" smtClean="0">
                  <a:gradFill>
                    <a:gsLst>
                      <a:gs pos="0">
                        <a:srgbClr val="000000"/>
                      </a:gs>
                      <a:gs pos="100000">
                        <a:srgbClr val="000000"/>
                      </a:gs>
                    </a:gsLst>
                    <a:lin ang="16200000" scaled="1"/>
                  </a:gradFill>
                  <a:effectLst>
                    <a:outerShdw blurRad="152400" dir="5400000" algn="ctr" rotWithShape="0">
                      <a:srgbClr val="FFD806"/>
                    </a:outerShdw>
                  </a:effectLst>
                </a:rPr>
                <a:t>Anywhere Access for Users</a:t>
              </a:r>
            </a:p>
          </p:txBody>
        </p:sp>
        <p:grpSp>
          <p:nvGrpSpPr>
            <p:cNvPr id="4" name="Group 161"/>
            <p:cNvGrpSpPr/>
            <p:nvPr/>
          </p:nvGrpSpPr>
          <p:grpSpPr>
            <a:xfrm>
              <a:off x="0" y="1996948"/>
              <a:ext cx="4911064" cy="1692206"/>
              <a:chOff x="1677597" y="1662198"/>
              <a:chExt cx="4911064" cy="1692206"/>
            </a:xfrm>
          </p:grpSpPr>
          <p:pic>
            <p:nvPicPr>
              <p:cNvPr id="117" name="Picture 3" descr="\\SERVER3\InternalBin\Resource DVD\DVD_ART36\Artwork_Imagery\Shapes\Arrows\Curved\seamless computing arrows blue.png"/>
              <p:cNvPicPr>
                <a:picLocks noChangeAspect="1" noChangeArrowheads="1"/>
              </p:cNvPicPr>
              <p:nvPr/>
            </p:nvPicPr>
            <p:blipFill>
              <a:blip r:embed="rId8" cstate="email"/>
              <a:srcRect/>
              <a:stretch>
                <a:fillRect/>
              </a:stretch>
            </p:blipFill>
            <p:spPr bwMode="auto">
              <a:xfrm>
                <a:off x="3277994" y="1662198"/>
                <a:ext cx="1369899" cy="891992"/>
              </a:xfrm>
              <a:prstGeom prst="rect">
                <a:avLst/>
              </a:prstGeom>
              <a:noFill/>
              <a:effectLst>
                <a:outerShdw blurRad="76200" dir="18900000" sy="23000" kx="-1200000" algn="bl" rotWithShape="0">
                  <a:prstClr val="black">
                    <a:alpha val="20000"/>
                  </a:prstClr>
                </a:outerShdw>
              </a:effectLst>
            </p:spPr>
          </p:pic>
          <p:sp>
            <p:nvSpPr>
              <p:cNvPr id="142" name="TextBox 141"/>
              <p:cNvSpPr txBox="1"/>
              <p:nvPr/>
            </p:nvSpPr>
            <p:spPr>
              <a:xfrm>
                <a:off x="4347463" y="1779408"/>
                <a:ext cx="2241198" cy="559127"/>
              </a:xfrm>
              <a:prstGeom prst="rect">
                <a:avLst/>
              </a:prstGeom>
              <a:noFill/>
            </p:spPr>
            <p:txBody>
              <a:bodyPr wrap="square" rtlCol="0">
                <a:spAutoFit/>
              </a:bodyPr>
              <a:lstStyle/>
              <a:p>
                <a:pPr algn="ctr" defTabSz="912777" eaLnBrk="0" hangingPunct="0">
                  <a:lnSpc>
                    <a:spcPct val="90000"/>
                  </a:lnSpc>
                  <a:spcBef>
                    <a:spcPct val="30000"/>
                  </a:spcBef>
                  <a:buClr>
                    <a:srgbClr val="7F7F7F"/>
                  </a:buClr>
                  <a:buSzPct val="95000"/>
                  <a:defRPr/>
                </a:pPr>
                <a:r>
                  <a:rPr lang="en-US" kern="0" dirty="0" smtClean="0">
                    <a:gradFill>
                      <a:gsLst>
                        <a:gs pos="0">
                          <a:schemeClr val="tx1"/>
                        </a:gs>
                        <a:gs pos="100000">
                          <a:schemeClr val="tx1"/>
                        </a:gs>
                      </a:gsLst>
                      <a:lin ang="5400000" scaled="0"/>
                    </a:gradFill>
                    <a:cs typeface="Segoe UI" pitchFamily="34" charset="0"/>
                  </a:rPr>
                  <a:t>Applications</a:t>
                </a:r>
              </a:p>
              <a:p>
                <a:pPr algn="ctr" defTabSz="912777" eaLnBrk="0" hangingPunct="0">
                  <a:lnSpc>
                    <a:spcPct val="90000"/>
                  </a:lnSpc>
                  <a:spcBef>
                    <a:spcPts val="388"/>
                  </a:spcBef>
                  <a:buClr>
                    <a:srgbClr val="7F7F7F"/>
                  </a:buClr>
                  <a:buSzPct val="95000"/>
                  <a:defRPr/>
                </a:pPr>
                <a:r>
                  <a:rPr lang="en-US" sz="1200" kern="0" dirty="0" smtClean="0">
                    <a:gradFill>
                      <a:gsLst>
                        <a:gs pos="0">
                          <a:schemeClr val="tx1"/>
                        </a:gs>
                        <a:gs pos="100000">
                          <a:schemeClr val="tx1"/>
                        </a:gs>
                      </a:gsLst>
                      <a:lin ang="5400000" scaled="0"/>
                    </a:gradFill>
                    <a:cs typeface="Segoe UI" pitchFamily="34" charset="0"/>
                  </a:rPr>
                  <a:t>Application Virtualization</a:t>
                </a:r>
              </a:p>
            </p:txBody>
          </p:sp>
          <p:sp>
            <p:nvSpPr>
              <p:cNvPr id="152" name="TextBox 151"/>
              <p:cNvSpPr txBox="1"/>
              <p:nvPr/>
            </p:nvSpPr>
            <p:spPr>
              <a:xfrm>
                <a:off x="1677597" y="1817153"/>
                <a:ext cx="1785987" cy="974626"/>
              </a:xfrm>
              <a:prstGeom prst="rect">
                <a:avLst/>
              </a:prstGeom>
              <a:noFill/>
            </p:spPr>
            <p:txBody>
              <a:bodyPr wrap="square" rtlCol="0">
                <a:spAutoFit/>
              </a:bodyPr>
              <a:lstStyle/>
              <a:p>
                <a:pPr algn="ctr" defTabSz="912777" eaLnBrk="0" hangingPunct="0">
                  <a:lnSpc>
                    <a:spcPct val="90000"/>
                  </a:lnSpc>
                  <a:buClr>
                    <a:srgbClr val="7F7F7F"/>
                  </a:buClr>
                  <a:buSzPct val="95000"/>
                  <a:defRPr/>
                </a:pPr>
                <a:r>
                  <a:rPr lang="en-US" kern="0" dirty="0" smtClean="0">
                    <a:gradFill>
                      <a:gsLst>
                        <a:gs pos="0">
                          <a:schemeClr val="tx1"/>
                        </a:gs>
                        <a:gs pos="100000">
                          <a:schemeClr val="tx1"/>
                        </a:gs>
                      </a:gsLst>
                      <a:lin ang="5400000" scaled="0"/>
                    </a:gradFill>
                    <a:cs typeface="Segoe UI" pitchFamily="34" charset="0"/>
                  </a:rPr>
                  <a:t>Data &amp; User Settings</a:t>
                </a:r>
                <a:endParaRPr lang="en-US" kern="0" dirty="0" smtClean="0">
                  <a:solidFill>
                    <a:srgbClr val="FFFFFF"/>
                  </a:solidFill>
                  <a:cs typeface="Segoe UI" pitchFamily="34" charset="0"/>
                </a:endParaRPr>
              </a:p>
              <a:p>
                <a:pPr algn="ctr" defTabSz="912777" eaLnBrk="0" hangingPunct="0">
                  <a:lnSpc>
                    <a:spcPct val="90000"/>
                  </a:lnSpc>
                  <a:spcBef>
                    <a:spcPts val="388"/>
                  </a:spcBef>
                  <a:buClr>
                    <a:srgbClr val="7F7F7F"/>
                  </a:buClr>
                  <a:buSzPct val="95000"/>
                  <a:defRPr/>
                </a:pPr>
                <a:r>
                  <a:rPr lang="en-US" sz="1200" kern="0" dirty="0" smtClean="0">
                    <a:gradFill>
                      <a:gsLst>
                        <a:gs pos="0">
                          <a:schemeClr val="tx1"/>
                        </a:gs>
                        <a:gs pos="100000">
                          <a:schemeClr val="tx1"/>
                        </a:gs>
                      </a:gsLst>
                      <a:lin ang="5400000" scaled="0"/>
                    </a:gradFill>
                    <a:cs typeface="Segoe UI" pitchFamily="34" charset="0"/>
                  </a:rPr>
                  <a:t>User State Virtualization</a:t>
                </a:r>
              </a:p>
            </p:txBody>
          </p:sp>
          <p:sp>
            <p:nvSpPr>
              <p:cNvPr id="160" name="TextBox 159"/>
              <p:cNvSpPr txBox="1"/>
              <p:nvPr/>
            </p:nvSpPr>
            <p:spPr>
              <a:xfrm>
                <a:off x="3057080" y="2629077"/>
                <a:ext cx="2057400" cy="725327"/>
              </a:xfrm>
              <a:prstGeom prst="rect">
                <a:avLst/>
              </a:prstGeom>
              <a:noFill/>
            </p:spPr>
            <p:txBody>
              <a:bodyPr wrap="square" rtlCol="0">
                <a:spAutoFit/>
              </a:bodyPr>
              <a:lstStyle/>
              <a:p>
                <a:pPr algn="ctr" defTabSz="912777" eaLnBrk="0" hangingPunct="0">
                  <a:lnSpc>
                    <a:spcPct val="90000"/>
                  </a:lnSpc>
                  <a:spcBef>
                    <a:spcPct val="30000"/>
                  </a:spcBef>
                  <a:buClr>
                    <a:srgbClr val="7F7F7F"/>
                  </a:buClr>
                  <a:buSzPct val="95000"/>
                  <a:defRPr/>
                </a:pPr>
                <a:r>
                  <a:rPr lang="en-US" kern="0" dirty="0" smtClean="0">
                    <a:gradFill>
                      <a:gsLst>
                        <a:gs pos="0">
                          <a:schemeClr val="tx1"/>
                        </a:gs>
                        <a:gs pos="100000">
                          <a:schemeClr val="tx1"/>
                        </a:gs>
                      </a:gsLst>
                      <a:lin ang="5400000" scaled="0"/>
                    </a:gradFill>
                    <a:cs typeface="Segoe UI" pitchFamily="34" charset="0"/>
                  </a:rPr>
                  <a:t>Online &amp; Offline</a:t>
                </a:r>
              </a:p>
              <a:p>
                <a:pPr algn="ctr" defTabSz="912777" eaLnBrk="0" hangingPunct="0">
                  <a:lnSpc>
                    <a:spcPct val="90000"/>
                  </a:lnSpc>
                  <a:spcBef>
                    <a:spcPts val="388"/>
                  </a:spcBef>
                  <a:buClr>
                    <a:srgbClr val="7F7F7F"/>
                  </a:buClr>
                  <a:buSzPct val="95000"/>
                  <a:defRPr/>
                </a:pPr>
                <a:r>
                  <a:rPr lang="en-US" sz="1200" kern="0" dirty="0" smtClean="0">
                    <a:gradFill>
                      <a:gsLst>
                        <a:gs pos="0">
                          <a:schemeClr val="tx1"/>
                        </a:gs>
                        <a:gs pos="100000">
                          <a:schemeClr val="tx1"/>
                        </a:gs>
                      </a:gsLst>
                      <a:lin ang="5400000" scaled="0"/>
                    </a:gradFill>
                    <a:cs typeface="Segoe UI" pitchFamily="34" charset="0"/>
                  </a:rPr>
                  <a:t>Data &amp; Applications cached locally</a:t>
                </a:r>
              </a:p>
            </p:txBody>
          </p:sp>
        </p:grpSp>
      </p:grpSp>
      <p:grpSp>
        <p:nvGrpSpPr>
          <p:cNvPr id="54" name="Business Continuity"/>
          <p:cNvGrpSpPr/>
          <p:nvPr/>
        </p:nvGrpSpPr>
        <p:grpSpPr>
          <a:xfrm>
            <a:off x="3069694" y="3986727"/>
            <a:ext cx="6067194" cy="1334854"/>
            <a:chOff x="3069694" y="3986727"/>
            <a:chExt cx="6067194" cy="1334854"/>
          </a:xfrm>
        </p:grpSpPr>
        <p:sp>
          <p:nvSpPr>
            <p:cNvPr id="68" name="TextBox 67"/>
            <p:cNvSpPr txBox="1"/>
            <p:nvPr/>
          </p:nvSpPr>
          <p:spPr>
            <a:xfrm>
              <a:off x="4228825" y="3986727"/>
              <a:ext cx="3721609" cy="566928"/>
            </a:xfrm>
            <a:prstGeom prst="round2DiagRect">
              <a:avLst>
                <a:gd name="adj1" fmla="val 20212"/>
                <a:gd name="adj2" fmla="val 0"/>
              </a:avLst>
            </a:prstGeom>
            <a:gradFill>
              <a:gsLst>
                <a:gs pos="0">
                  <a:schemeClr val="accent5">
                    <a:shade val="15000"/>
                    <a:satMod val="180000"/>
                    <a:alpha val="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marL="0" lvl="1" indent="-457200" algn="ctr" fontAlgn="base">
                <a:lnSpc>
                  <a:spcPct val="90000"/>
                </a:lnSpc>
                <a:spcBef>
                  <a:spcPct val="20000"/>
                </a:spcBef>
                <a:spcAft>
                  <a:spcPct val="0"/>
                </a:spcAft>
                <a:buClr>
                  <a:srgbClr val="FFFF99"/>
                </a:buClr>
                <a:buSzPct val="90000"/>
                <a:tabLst>
                  <a:tab pos="424590" algn="l"/>
                </a:tabLst>
                <a:defRPr/>
              </a:pPr>
              <a:r>
                <a:rPr lang="en-US" altLang="zh-CN" sz="2000" b="1" spc="-50" dirty="0" smtClean="0">
                  <a:gradFill>
                    <a:gsLst>
                      <a:gs pos="0">
                        <a:srgbClr val="000000"/>
                      </a:gs>
                      <a:gs pos="100000">
                        <a:srgbClr val="000000"/>
                      </a:gs>
                    </a:gsLst>
                    <a:lin ang="16200000" scaled="1"/>
                  </a:gradFill>
                  <a:effectLst>
                    <a:outerShdw blurRad="152400" dir="5400000" algn="ctr" rotWithShape="0">
                      <a:srgbClr val="FFD806"/>
                    </a:outerShdw>
                  </a:effectLst>
                </a:rPr>
                <a:t>Business Continuity</a:t>
              </a:r>
            </a:p>
          </p:txBody>
        </p:sp>
        <p:grpSp>
          <p:nvGrpSpPr>
            <p:cNvPr id="10" name="Group 68"/>
            <p:cNvGrpSpPr/>
            <p:nvPr/>
          </p:nvGrpSpPr>
          <p:grpSpPr>
            <a:xfrm>
              <a:off x="3069694" y="4633440"/>
              <a:ext cx="6067194" cy="688141"/>
              <a:chOff x="2670313" y="4624204"/>
              <a:chExt cx="6067194" cy="688141"/>
            </a:xfrm>
          </p:grpSpPr>
          <p:grpSp>
            <p:nvGrpSpPr>
              <p:cNvPr id="11" name="Group 197"/>
              <p:cNvGrpSpPr/>
              <p:nvPr/>
            </p:nvGrpSpPr>
            <p:grpSpPr>
              <a:xfrm>
                <a:off x="2670313" y="4624204"/>
                <a:ext cx="1455985" cy="688141"/>
                <a:chOff x="6989803" y="2068859"/>
                <a:chExt cx="1455985" cy="688141"/>
              </a:xfrm>
            </p:grpSpPr>
            <p:pic>
              <p:nvPicPr>
                <p:cNvPr id="195" name="Picture 5" descr="\\SERVER3\InternalBin\Resource DVD\DVD_ART36\Artwork_Imagery\Icons - Illustrations\Screen Captures\Windows 7\Windows 7 Desktop 5.jpg"/>
                <p:cNvPicPr>
                  <a:picLocks noChangeAspect="1" noChangeArrowheads="1"/>
                </p:cNvPicPr>
                <p:nvPr/>
              </p:nvPicPr>
              <p:blipFill>
                <a:blip r:embed="rId9" cstate="email"/>
                <a:srcRect/>
                <a:stretch>
                  <a:fillRect/>
                </a:stretch>
              </p:blipFill>
              <p:spPr bwMode="auto">
                <a:xfrm>
                  <a:off x="7742544" y="2068859"/>
                  <a:ext cx="703244" cy="527433"/>
                </a:xfrm>
                <a:prstGeom prst="rect">
                  <a:avLst/>
                </a:prstGeom>
                <a:noFill/>
                <a:effectLst>
                  <a:outerShdw blurRad="76200" dir="18900000" sy="23000" kx="-1200000" algn="bl" rotWithShape="0">
                    <a:prstClr val="black">
                      <a:alpha val="20000"/>
                    </a:prstClr>
                  </a:outerShdw>
                </a:effectLst>
                <a:scene3d>
                  <a:camera prst="perspectiveHeroicExtremeLeftFacing"/>
                  <a:lightRig rig="threePt" dir="t"/>
                </a:scene3d>
              </p:spPr>
            </p:pic>
            <p:pic>
              <p:nvPicPr>
                <p:cNvPr id="196" name="Picture 3" descr="\\SERVER3\InternalBin\Resource DVD\DVD_ART36\Artwork_Imagery\Icons - Illustrations\Screen Captures\Windows 7\Desktop 18.jpg"/>
                <p:cNvPicPr>
                  <a:picLocks noChangeAspect="1" noChangeArrowheads="1"/>
                </p:cNvPicPr>
                <p:nvPr/>
              </p:nvPicPr>
              <p:blipFill>
                <a:blip r:embed="rId10" cstate="email"/>
                <a:srcRect/>
                <a:stretch>
                  <a:fillRect/>
                </a:stretch>
              </p:blipFill>
              <p:spPr bwMode="auto">
                <a:xfrm>
                  <a:off x="7366090" y="2141776"/>
                  <a:ext cx="703410" cy="527558"/>
                </a:xfrm>
                <a:prstGeom prst="rect">
                  <a:avLst/>
                </a:prstGeom>
                <a:noFill/>
                <a:effectLst>
                  <a:outerShdw blurRad="76200" dir="18900000" sy="23000" kx="-1200000" algn="bl" rotWithShape="0">
                    <a:prstClr val="black">
                      <a:alpha val="20000"/>
                    </a:prstClr>
                  </a:outerShdw>
                </a:effectLst>
                <a:scene3d>
                  <a:camera prst="perspectiveHeroicExtremeLeftFacing"/>
                  <a:lightRig rig="threePt" dir="t"/>
                </a:scene3d>
              </p:spPr>
            </p:pic>
            <p:pic>
              <p:nvPicPr>
                <p:cNvPr id="197" name="Picture 4" descr="\\SERVER3\InternalBin\Resource DVD\DVD_ART36\Artwork_Imagery\Icons - Illustrations\Screen Captures\Windows 7\flip3d.jpg"/>
                <p:cNvPicPr>
                  <a:picLocks noChangeAspect="1" noChangeArrowheads="1"/>
                </p:cNvPicPr>
                <p:nvPr/>
              </p:nvPicPr>
              <p:blipFill>
                <a:blip r:embed="rId11" cstate="email"/>
                <a:srcRect/>
                <a:stretch>
                  <a:fillRect/>
                </a:stretch>
              </p:blipFill>
              <p:spPr bwMode="auto">
                <a:xfrm>
                  <a:off x="6989803" y="2229567"/>
                  <a:ext cx="703244" cy="527433"/>
                </a:xfrm>
                <a:prstGeom prst="rect">
                  <a:avLst/>
                </a:prstGeom>
                <a:noFill/>
                <a:effectLst>
                  <a:outerShdw blurRad="76200" dir="18900000" sy="23000" kx="-1200000" algn="bl" rotWithShape="0">
                    <a:prstClr val="black">
                      <a:alpha val="20000"/>
                    </a:prstClr>
                  </a:outerShdw>
                </a:effectLst>
                <a:scene3d>
                  <a:camera prst="perspectiveHeroicExtremeLeftFacing"/>
                  <a:lightRig rig="threePt" dir="t"/>
                </a:scene3d>
              </p:spPr>
            </p:pic>
          </p:grpSp>
          <p:sp>
            <p:nvSpPr>
              <p:cNvPr id="199" name="TextBox 198"/>
              <p:cNvSpPr txBox="1"/>
              <p:nvPr/>
            </p:nvSpPr>
            <p:spPr>
              <a:xfrm>
                <a:off x="3802900" y="4648143"/>
                <a:ext cx="4934607" cy="563231"/>
              </a:xfrm>
              <a:prstGeom prst="rect">
                <a:avLst/>
              </a:prstGeom>
              <a:noFill/>
            </p:spPr>
            <p:txBody>
              <a:bodyPr wrap="square" rtlCol="0">
                <a:spAutoFit/>
              </a:bodyPr>
              <a:lstStyle/>
              <a:p>
                <a:pPr algn="ctr" defTabSz="912777" eaLnBrk="0" hangingPunct="0">
                  <a:lnSpc>
                    <a:spcPct val="90000"/>
                  </a:lnSpc>
                  <a:spcBef>
                    <a:spcPct val="30000"/>
                  </a:spcBef>
                  <a:buClr>
                    <a:srgbClr val="7F7F7F"/>
                  </a:buClr>
                  <a:buSzPct val="95000"/>
                  <a:defRPr/>
                </a:pPr>
                <a:r>
                  <a:rPr lang="en-US" kern="0" dirty="0" smtClean="0">
                    <a:gradFill>
                      <a:gsLst>
                        <a:gs pos="0">
                          <a:schemeClr val="tx1"/>
                        </a:gs>
                        <a:gs pos="100000">
                          <a:schemeClr val="tx1"/>
                        </a:gs>
                      </a:gsLst>
                      <a:lin ang="5400000" scaled="0"/>
                    </a:gradFill>
                    <a:cs typeface="Segoe UI" pitchFamily="34" charset="0"/>
                  </a:rPr>
                  <a:t>Helpdesk Tools &amp; Disaster Recovery</a:t>
                </a:r>
              </a:p>
              <a:p>
                <a:pPr algn="ctr" defTabSz="912777" eaLnBrk="0" hangingPunct="0">
                  <a:lnSpc>
                    <a:spcPct val="90000"/>
                  </a:lnSpc>
                  <a:spcBef>
                    <a:spcPts val="388"/>
                  </a:spcBef>
                  <a:buClr>
                    <a:srgbClr val="7F7F7F"/>
                  </a:buClr>
                  <a:buSzPct val="95000"/>
                  <a:defRPr/>
                </a:pPr>
                <a:r>
                  <a:rPr lang="en-US" sz="1200" kern="0" dirty="0" smtClean="0">
                    <a:gradFill>
                      <a:gsLst>
                        <a:gs pos="0">
                          <a:schemeClr val="tx1"/>
                        </a:gs>
                        <a:gs pos="100000">
                          <a:schemeClr val="tx1"/>
                        </a:gs>
                      </a:gsLst>
                      <a:lin ang="5400000" scaled="0"/>
                    </a:gradFill>
                    <a:cs typeface="Segoe UI" pitchFamily="34" charset="0"/>
                  </a:rPr>
                  <a:t>Desktop Error Monitoring, Diagnostic &amp; Recovery Toolset</a:t>
                </a:r>
              </a:p>
            </p:txBody>
          </p:sp>
        </p:grpSp>
      </p:grpSp>
      <p:grpSp>
        <p:nvGrpSpPr>
          <p:cNvPr id="34" name="Security and Data Protection"/>
          <p:cNvGrpSpPr/>
          <p:nvPr/>
        </p:nvGrpSpPr>
        <p:grpSpPr>
          <a:xfrm>
            <a:off x="7977374" y="1398257"/>
            <a:ext cx="4018946" cy="2112845"/>
            <a:chOff x="7825694" y="1414299"/>
            <a:chExt cx="4018946" cy="2112845"/>
          </a:xfrm>
        </p:grpSpPr>
        <p:sp>
          <p:nvSpPr>
            <p:cNvPr id="67" name="TextBox 66"/>
            <p:cNvSpPr txBox="1"/>
            <p:nvPr/>
          </p:nvSpPr>
          <p:spPr>
            <a:xfrm>
              <a:off x="7825694" y="1414299"/>
              <a:ext cx="3721608" cy="566928"/>
            </a:xfrm>
            <a:prstGeom prst="round2DiagRect">
              <a:avLst/>
            </a:prstGeom>
            <a:gradFill>
              <a:gsLst>
                <a:gs pos="0">
                  <a:schemeClr val="accent5">
                    <a:shade val="15000"/>
                    <a:satMod val="180000"/>
                    <a:alpha val="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457200" algn="ctr" fontAlgn="base">
                <a:lnSpc>
                  <a:spcPct val="90000"/>
                </a:lnSpc>
                <a:spcBef>
                  <a:spcPct val="20000"/>
                </a:spcBef>
                <a:spcAft>
                  <a:spcPct val="0"/>
                </a:spcAft>
                <a:buClr>
                  <a:srgbClr val="FFFF99"/>
                </a:buClr>
                <a:buSzPct val="90000"/>
                <a:tabLst>
                  <a:tab pos="424590" algn="l"/>
                </a:tabLst>
                <a:defRPr/>
              </a:pPr>
              <a:r>
                <a:rPr lang="en-US" altLang="zh-CN" sz="2000" b="1" spc="-50" dirty="0" smtClean="0">
                  <a:gradFill>
                    <a:gsLst>
                      <a:gs pos="0">
                        <a:srgbClr val="000000"/>
                      </a:gs>
                      <a:gs pos="100000">
                        <a:srgbClr val="000000"/>
                      </a:gs>
                    </a:gsLst>
                    <a:lin ang="16200000" scaled="1"/>
                  </a:gradFill>
                  <a:effectLst>
                    <a:outerShdw blurRad="152400" dir="5400000" algn="ctr" rotWithShape="0">
                      <a:srgbClr val="FFD806"/>
                    </a:outerShdw>
                  </a:effectLst>
                </a:rPr>
                <a:t>Security and Data Protection</a:t>
              </a:r>
            </a:p>
          </p:txBody>
        </p:sp>
        <p:grpSp>
          <p:nvGrpSpPr>
            <p:cNvPr id="12" name="Group 213"/>
            <p:cNvGrpSpPr/>
            <p:nvPr/>
          </p:nvGrpSpPr>
          <p:grpSpPr>
            <a:xfrm>
              <a:off x="7863135" y="1979303"/>
              <a:ext cx="3981505" cy="1547841"/>
              <a:chOff x="8534843" y="903119"/>
              <a:chExt cx="3981505" cy="1547841"/>
            </a:xfrm>
          </p:grpSpPr>
          <p:pic>
            <p:nvPicPr>
              <p:cNvPr id="114" name="Picture 9" descr="\\SERVER3\InternalBin\Resource DVD\DVD_ART36\Artwork_Imagery\Icons - Illustrations\_ REAL VISTA STYLE\lock locked secure security.png"/>
              <p:cNvPicPr>
                <a:picLocks noChangeAspect="1" noChangeArrowheads="1"/>
              </p:cNvPicPr>
              <p:nvPr/>
            </p:nvPicPr>
            <p:blipFill>
              <a:blip r:embed="rId12" cstate="email"/>
              <a:stretch>
                <a:fillRect/>
              </a:stretch>
            </p:blipFill>
            <p:spPr bwMode="auto">
              <a:xfrm>
                <a:off x="9672031" y="903119"/>
                <a:ext cx="967823" cy="967823"/>
              </a:xfrm>
              <a:prstGeom prst="rect">
                <a:avLst/>
              </a:prstGeom>
              <a:noFill/>
              <a:scene3d>
                <a:camera prst="orthographicFront">
                  <a:rot lat="20765849" lon="615924" rev="21145887"/>
                </a:camera>
                <a:lightRig rig="threePt" dir="t"/>
              </a:scene3d>
            </p:spPr>
          </p:pic>
          <p:sp>
            <p:nvSpPr>
              <p:cNvPr id="209" name="TextBox 208"/>
              <p:cNvSpPr txBox="1"/>
              <p:nvPr/>
            </p:nvSpPr>
            <p:spPr>
              <a:xfrm>
                <a:off x="9128031" y="1891833"/>
                <a:ext cx="2714206" cy="559127"/>
              </a:xfrm>
              <a:prstGeom prst="rect">
                <a:avLst/>
              </a:prstGeom>
              <a:noFill/>
            </p:spPr>
            <p:txBody>
              <a:bodyPr wrap="none" rtlCol="0">
                <a:spAutoFit/>
              </a:bodyPr>
              <a:lstStyle/>
              <a:p>
                <a:pPr algn="ctr" defTabSz="912777" eaLnBrk="0" hangingPunct="0">
                  <a:lnSpc>
                    <a:spcPct val="90000"/>
                  </a:lnSpc>
                  <a:spcBef>
                    <a:spcPct val="30000"/>
                  </a:spcBef>
                  <a:buClr>
                    <a:srgbClr val="7F7F7F"/>
                  </a:buClr>
                  <a:buSzPct val="95000"/>
                  <a:defRPr/>
                </a:pPr>
                <a:r>
                  <a:rPr lang="en-US" kern="0" dirty="0" smtClean="0">
                    <a:gradFill>
                      <a:gsLst>
                        <a:gs pos="0">
                          <a:schemeClr val="tx1"/>
                        </a:gs>
                        <a:gs pos="100000">
                          <a:schemeClr val="tx1"/>
                        </a:gs>
                      </a:gsLst>
                      <a:lin ang="5400000" scaled="0"/>
                    </a:gradFill>
                    <a:cs typeface="Segoe UI" pitchFamily="34" charset="0"/>
                  </a:rPr>
                  <a:t>Protecting Local Systems</a:t>
                </a:r>
              </a:p>
              <a:p>
                <a:pPr algn="ctr" defTabSz="912777" eaLnBrk="0" hangingPunct="0">
                  <a:lnSpc>
                    <a:spcPct val="90000"/>
                  </a:lnSpc>
                  <a:spcBef>
                    <a:spcPts val="388"/>
                  </a:spcBef>
                  <a:buClr>
                    <a:srgbClr val="7F7F7F"/>
                  </a:buClr>
                  <a:buSzPct val="95000"/>
                  <a:defRPr/>
                </a:pPr>
                <a:r>
                  <a:rPr lang="en-US" sz="1200" kern="0" dirty="0" err="1" smtClean="0">
                    <a:gradFill>
                      <a:gsLst>
                        <a:gs pos="0">
                          <a:schemeClr val="tx1"/>
                        </a:gs>
                        <a:gs pos="100000">
                          <a:schemeClr val="tx1"/>
                        </a:gs>
                      </a:gsLst>
                      <a:lin ang="5400000" scaled="0"/>
                    </a:gradFill>
                    <a:cs typeface="Segoe UI" pitchFamily="34" charset="0"/>
                  </a:rPr>
                  <a:t>AppLocker</a:t>
                </a:r>
                <a:endParaRPr lang="en-US" sz="1200" kern="0" dirty="0" smtClean="0">
                  <a:gradFill>
                    <a:gsLst>
                      <a:gs pos="0">
                        <a:schemeClr val="tx1"/>
                      </a:gs>
                      <a:gs pos="100000">
                        <a:schemeClr val="tx1"/>
                      </a:gs>
                    </a:gsLst>
                    <a:lin ang="5400000" scaled="0"/>
                  </a:gradFill>
                  <a:cs typeface="Segoe UI" pitchFamily="34" charset="0"/>
                </a:endParaRPr>
              </a:p>
            </p:txBody>
          </p:sp>
          <p:sp>
            <p:nvSpPr>
              <p:cNvPr id="210" name="TextBox 209"/>
              <p:cNvSpPr txBox="1"/>
              <p:nvPr/>
            </p:nvSpPr>
            <p:spPr>
              <a:xfrm>
                <a:off x="8534843" y="1233149"/>
                <a:ext cx="1215396" cy="559127"/>
              </a:xfrm>
              <a:prstGeom prst="rect">
                <a:avLst/>
              </a:prstGeom>
              <a:noFill/>
            </p:spPr>
            <p:txBody>
              <a:bodyPr wrap="none" bIns="45720" rtlCol="0">
                <a:spAutoFit/>
              </a:bodyPr>
              <a:lstStyle/>
              <a:p>
                <a:pPr algn="ctr" defTabSz="912777" eaLnBrk="0" hangingPunct="0">
                  <a:lnSpc>
                    <a:spcPct val="90000"/>
                  </a:lnSpc>
                  <a:spcBef>
                    <a:spcPct val="30000"/>
                  </a:spcBef>
                  <a:buClr>
                    <a:srgbClr val="7F7F7F"/>
                  </a:buClr>
                  <a:buSzPct val="95000"/>
                  <a:defRPr/>
                </a:pPr>
                <a:r>
                  <a:rPr lang="en-US" kern="0" dirty="0" smtClean="0">
                    <a:gradFill>
                      <a:gsLst>
                        <a:gs pos="0">
                          <a:schemeClr val="tx1"/>
                        </a:gs>
                        <a:gs pos="100000">
                          <a:schemeClr val="tx1"/>
                        </a:gs>
                      </a:gsLst>
                      <a:lin ang="5400000" scaled="0"/>
                    </a:gradFill>
                    <a:cs typeface="Segoe UI" pitchFamily="34" charset="0"/>
                  </a:rPr>
                  <a:t>On the PC</a:t>
                </a:r>
              </a:p>
              <a:p>
                <a:pPr algn="ctr" defTabSz="912777" eaLnBrk="0" hangingPunct="0">
                  <a:lnSpc>
                    <a:spcPct val="90000"/>
                  </a:lnSpc>
                  <a:spcBef>
                    <a:spcPts val="388"/>
                  </a:spcBef>
                  <a:buClr>
                    <a:srgbClr val="7F7F7F"/>
                  </a:buClr>
                  <a:buSzPct val="95000"/>
                  <a:defRPr/>
                </a:pPr>
                <a:r>
                  <a:rPr lang="en-US" sz="1200" kern="0" dirty="0" err="1" smtClean="0">
                    <a:gradFill>
                      <a:gsLst>
                        <a:gs pos="0">
                          <a:schemeClr val="tx1"/>
                        </a:gs>
                        <a:gs pos="100000">
                          <a:schemeClr val="tx1"/>
                        </a:gs>
                      </a:gsLst>
                      <a:lin ang="5400000" scaled="0"/>
                    </a:gradFill>
                    <a:cs typeface="Segoe UI" pitchFamily="34" charset="0"/>
                  </a:rPr>
                  <a:t>BitLocker</a:t>
                </a:r>
                <a:endParaRPr lang="en-US" sz="1200" kern="0" dirty="0" smtClean="0">
                  <a:gradFill>
                    <a:gsLst>
                      <a:gs pos="0">
                        <a:schemeClr val="tx1"/>
                      </a:gs>
                      <a:gs pos="100000">
                        <a:schemeClr val="tx1"/>
                      </a:gs>
                    </a:gsLst>
                    <a:lin ang="5400000" scaled="0"/>
                  </a:gradFill>
                  <a:cs typeface="Segoe UI" pitchFamily="34" charset="0"/>
                </a:endParaRPr>
              </a:p>
            </p:txBody>
          </p:sp>
          <p:sp>
            <p:nvSpPr>
              <p:cNvPr id="211" name="TextBox 210"/>
              <p:cNvSpPr txBox="1"/>
              <p:nvPr/>
            </p:nvSpPr>
            <p:spPr>
              <a:xfrm>
                <a:off x="10422505" y="1264680"/>
                <a:ext cx="2093843" cy="559127"/>
              </a:xfrm>
              <a:prstGeom prst="rect">
                <a:avLst/>
              </a:prstGeom>
              <a:noFill/>
            </p:spPr>
            <p:txBody>
              <a:bodyPr wrap="none" rtlCol="0">
                <a:spAutoFit/>
              </a:bodyPr>
              <a:lstStyle/>
              <a:p>
                <a:pPr algn="ctr" defTabSz="912777" eaLnBrk="0" hangingPunct="0">
                  <a:lnSpc>
                    <a:spcPct val="90000"/>
                  </a:lnSpc>
                  <a:spcBef>
                    <a:spcPct val="30000"/>
                  </a:spcBef>
                  <a:buClr>
                    <a:srgbClr val="7F7F7F"/>
                  </a:buClr>
                  <a:buSzPct val="95000"/>
                  <a:defRPr/>
                </a:pPr>
                <a:r>
                  <a:rPr lang="en-US" kern="0" dirty="0" smtClean="0">
                    <a:gradFill>
                      <a:gsLst>
                        <a:gs pos="0">
                          <a:schemeClr val="tx1"/>
                        </a:gs>
                        <a:gs pos="100000">
                          <a:schemeClr val="tx1"/>
                        </a:gs>
                      </a:gsLst>
                      <a:lin ang="5400000" scaled="0"/>
                    </a:gradFill>
                    <a:cs typeface="Segoe UI" pitchFamily="34" charset="0"/>
                  </a:rPr>
                  <a:t>On Portable Drives</a:t>
                </a:r>
              </a:p>
              <a:p>
                <a:pPr algn="ctr" defTabSz="912777" eaLnBrk="0" hangingPunct="0">
                  <a:lnSpc>
                    <a:spcPct val="90000"/>
                  </a:lnSpc>
                  <a:spcBef>
                    <a:spcPts val="388"/>
                  </a:spcBef>
                  <a:buClr>
                    <a:srgbClr val="7F7F7F"/>
                  </a:buClr>
                  <a:buSzPct val="95000"/>
                  <a:defRPr/>
                </a:pPr>
                <a:r>
                  <a:rPr lang="en-US" sz="1200" kern="0" dirty="0" err="1" smtClean="0">
                    <a:gradFill>
                      <a:gsLst>
                        <a:gs pos="0">
                          <a:schemeClr val="tx1"/>
                        </a:gs>
                        <a:gs pos="100000">
                          <a:schemeClr val="tx1"/>
                        </a:gs>
                      </a:gsLst>
                      <a:lin ang="5400000" scaled="0"/>
                    </a:gradFill>
                    <a:cs typeface="Segoe UI" pitchFamily="34" charset="0"/>
                  </a:rPr>
                  <a:t>BitLocker</a:t>
                </a:r>
                <a:r>
                  <a:rPr lang="en-US" sz="1200" kern="0" dirty="0" smtClean="0">
                    <a:gradFill>
                      <a:gsLst>
                        <a:gs pos="0">
                          <a:schemeClr val="tx1"/>
                        </a:gs>
                        <a:gs pos="100000">
                          <a:schemeClr val="tx1"/>
                        </a:gs>
                      </a:gsLst>
                      <a:lin ang="5400000" scaled="0"/>
                    </a:gradFill>
                    <a:cs typeface="Segoe UI" pitchFamily="34" charset="0"/>
                  </a:rPr>
                  <a:t> To Go</a:t>
                </a:r>
              </a:p>
            </p:txBody>
          </p:sp>
        </p:grpSp>
      </p:grpSp>
    </p:spTree>
    <p:extLst>
      <p:ext uri="{BB962C8B-B14F-4D97-AF65-F5344CB8AC3E}">
        <p14:creationId xmlns:p14="http://schemas.microsoft.com/office/powerpoint/2010/main" xmlns="" val="254935994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57174" y="1363779"/>
            <a:ext cx="3383280" cy="4773168"/>
          </a:xfrm>
          <a:prstGeom prst="roundRect">
            <a:avLst>
              <a:gd name="adj" fmla="val 5821"/>
            </a:avLst>
          </a:prstGeom>
          <a:gradFill flip="none" rotWithShape="1">
            <a:gsLst>
              <a:gs pos="6000">
                <a:schemeClr val="bg2">
                  <a:lumMod val="40000"/>
                  <a:lumOff val="60000"/>
                </a:schemeClr>
              </a:gs>
              <a:gs pos="61000">
                <a:srgbClr val="00163E">
                  <a:alpha val="0"/>
                </a:srgbClr>
              </a:gs>
              <a:gs pos="90000">
                <a:srgbClr val="000000">
                  <a:alpha val="73000"/>
                </a:srgbClr>
              </a:gs>
              <a:gs pos="100000">
                <a:srgbClr val="FFFFFF">
                  <a:alpha val="0"/>
                </a:srgbClr>
              </a:gs>
            </a:gsLst>
            <a:lin ang="16680000" scaled="0"/>
            <a:tileRect/>
          </a:gradFill>
          <a:ln w="3175" cap="flat" cmpd="sng" algn="ctr">
            <a:gradFill>
              <a:gsLst>
                <a:gs pos="0">
                  <a:schemeClr val="tx1">
                    <a:alpha val="0"/>
                  </a:schemeClr>
                </a:gs>
                <a:gs pos="100000">
                  <a:schemeClr val="tx1">
                    <a:alpha val="29000"/>
                  </a:scheme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sp>
      <p:sp>
        <p:nvSpPr>
          <p:cNvPr id="20" name="Rounded Rectangle 19"/>
          <p:cNvSpPr/>
          <p:nvPr/>
        </p:nvSpPr>
        <p:spPr>
          <a:xfrm>
            <a:off x="4355281" y="1749541"/>
            <a:ext cx="3508405" cy="4385771"/>
          </a:xfrm>
          <a:prstGeom prst="roundRect">
            <a:avLst>
              <a:gd name="adj" fmla="val 6507"/>
            </a:avLst>
          </a:prstGeom>
          <a:gradFill flip="none" rotWithShape="1">
            <a:gsLst>
              <a:gs pos="6000">
                <a:srgbClr val="000000">
                  <a:alpha val="50000"/>
                </a:srgbClr>
              </a:gs>
              <a:gs pos="35000">
                <a:schemeClr val="accent4">
                  <a:alpha val="50000"/>
                </a:schemeClr>
              </a:gs>
              <a:gs pos="61000">
                <a:srgbClr val="00163E">
                  <a:alpha val="0"/>
                </a:srgbClr>
              </a:gs>
              <a:gs pos="90000">
                <a:srgbClr val="000000">
                  <a:alpha val="73000"/>
                </a:srgbClr>
              </a:gs>
              <a:gs pos="100000">
                <a:srgbClr val="FFFFFF">
                  <a:alpha val="0"/>
                </a:srgbClr>
              </a:gs>
            </a:gsLst>
            <a:lin ang="16680000" scaled="0"/>
            <a:tileRect/>
          </a:gradFill>
          <a:ln w="3175" cap="flat" cmpd="sng" algn="ctr">
            <a:gradFill>
              <a:gsLst>
                <a:gs pos="0">
                  <a:schemeClr val="tx1">
                    <a:alpha val="0"/>
                  </a:schemeClr>
                </a:gs>
                <a:gs pos="100000">
                  <a:schemeClr val="tx1">
                    <a:alpha val="29000"/>
                  </a:scheme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sp>
      <p:sp>
        <p:nvSpPr>
          <p:cNvPr id="18" name="Rounded Rectangle 17"/>
          <p:cNvSpPr/>
          <p:nvPr/>
        </p:nvSpPr>
        <p:spPr>
          <a:xfrm>
            <a:off x="7956113" y="1363780"/>
            <a:ext cx="3383280" cy="4771532"/>
          </a:xfrm>
          <a:prstGeom prst="roundRect">
            <a:avLst>
              <a:gd name="adj" fmla="val 6378"/>
            </a:avLst>
          </a:prstGeom>
          <a:gradFill flip="none" rotWithShape="1">
            <a:gsLst>
              <a:gs pos="6000">
                <a:srgbClr val="000000">
                  <a:alpha val="50000"/>
                </a:srgbClr>
              </a:gs>
              <a:gs pos="35000">
                <a:schemeClr val="accent2">
                  <a:alpha val="50000"/>
                </a:schemeClr>
              </a:gs>
              <a:gs pos="61000">
                <a:srgbClr val="00163E">
                  <a:alpha val="0"/>
                </a:srgbClr>
              </a:gs>
              <a:gs pos="95000">
                <a:srgbClr val="000000">
                  <a:alpha val="73000"/>
                </a:srgbClr>
              </a:gs>
              <a:gs pos="100000">
                <a:srgbClr val="FFFFFF">
                  <a:alpha val="0"/>
                </a:srgbClr>
              </a:gs>
            </a:gsLst>
            <a:lin ang="16680000" scaled="0"/>
            <a:tileRect/>
          </a:gradFill>
          <a:ln w="3175" cap="flat" cmpd="sng" algn="ctr">
            <a:gradFill>
              <a:gsLst>
                <a:gs pos="0">
                  <a:schemeClr val="tx1">
                    <a:alpha val="0"/>
                  </a:schemeClr>
                </a:gs>
                <a:gs pos="100000">
                  <a:schemeClr val="tx1">
                    <a:alpha val="29000"/>
                  </a:scheme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sp>
      <p:sp>
        <p:nvSpPr>
          <p:cNvPr id="63" name="Round Diagonal Corner Rectangle 62"/>
          <p:cNvSpPr/>
          <p:nvPr/>
        </p:nvSpPr>
        <p:spPr bwMode="auto">
          <a:xfrm>
            <a:off x="862875" y="1607804"/>
            <a:ext cx="3130699" cy="914400"/>
          </a:xfrm>
          <a:prstGeom prst="round2Diag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6538" algn="ctr" fontAlgn="base">
              <a:lnSpc>
                <a:spcPct val="90000"/>
              </a:lnSpc>
              <a:spcBef>
                <a:spcPct val="20000"/>
              </a:spcBef>
              <a:spcAft>
                <a:spcPct val="0"/>
              </a:spcAft>
              <a:buClr>
                <a:schemeClr val="tx2"/>
              </a:buClr>
              <a:buSzPct val="125000"/>
              <a:tabLst>
                <a:tab pos="424590" algn="l"/>
              </a:tabLst>
              <a:defRPr/>
            </a:pPr>
            <a:r>
              <a:rPr lang="en-US" altLang="zh-CN" sz="2000" b="1" dirty="0" smtClean="0">
                <a:gradFill>
                  <a:gsLst>
                    <a:gs pos="0">
                      <a:schemeClr val="tx1"/>
                    </a:gs>
                    <a:gs pos="100000">
                      <a:schemeClr val="tx1"/>
                    </a:gs>
                  </a:gsLst>
                  <a:lin ang="5400000" scaled="0"/>
                </a:gradFill>
              </a:rPr>
              <a:t>Technical Challenges</a:t>
            </a:r>
          </a:p>
        </p:txBody>
      </p:sp>
      <p:sp>
        <p:nvSpPr>
          <p:cNvPr id="64" name="Round Diagonal Corner Rectangle 63"/>
          <p:cNvSpPr/>
          <p:nvPr/>
        </p:nvSpPr>
        <p:spPr bwMode="auto">
          <a:xfrm>
            <a:off x="4493923" y="1586993"/>
            <a:ext cx="3130699" cy="914400"/>
          </a:xfrm>
          <a:prstGeom prst="round2Diag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6538" algn="ctr" fontAlgn="base">
              <a:lnSpc>
                <a:spcPct val="90000"/>
              </a:lnSpc>
              <a:spcBef>
                <a:spcPct val="20000"/>
              </a:spcBef>
              <a:spcAft>
                <a:spcPct val="0"/>
              </a:spcAft>
              <a:buClr>
                <a:schemeClr val="tx2"/>
              </a:buClr>
              <a:buSzPct val="125000"/>
              <a:tabLst>
                <a:tab pos="424590" algn="l"/>
              </a:tabLst>
              <a:defRPr/>
            </a:pPr>
            <a:r>
              <a:rPr lang="en-US" altLang="zh-CN" sz="2000" b="1" dirty="0" smtClean="0">
                <a:gradFill>
                  <a:gsLst>
                    <a:gs pos="0">
                      <a:schemeClr val="tx1"/>
                    </a:gs>
                    <a:gs pos="100000">
                      <a:schemeClr val="tx1"/>
                    </a:gs>
                  </a:gsLst>
                  <a:lin ang="5400000" scaled="0"/>
                </a:gradFill>
              </a:rPr>
              <a:t>New Improvements</a:t>
            </a:r>
          </a:p>
        </p:txBody>
      </p:sp>
      <p:sp>
        <p:nvSpPr>
          <p:cNvPr id="65" name="Round Diagonal Corner Rectangle 64"/>
          <p:cNvSpPr/>
          <p:nvPr/>
        </p:nvSpPr>
        <p:spPr bwMode="auto">
          <a:xfrm>
            <a:off x="8170376" y="1586993"/>
            <a:ext cx="3130699" cy="914400"/>
          </a:xfrm>
          <a:prstGeom prst="round2DiagRect">
            <a:avLst/>
          </a:prstGeom>
          <a:gradFill>
            <a:gsLst>
              <a:gs pos="0">
                <a:srgbClr val="7C3800"/>
              </a:gs>
              <a:gs pos="50000">
                <a:srgbClr val="C65A00"/>
              </a:gs>
              <a:gs pos="70000">
                <a:srgbClr val="DA6300"/>
              </a:gs>
              <a:gs pos="100000">
                <a:srgbClr val="FF7E13"/>
              </a:gs>
            </a:gsLst>
          </a:gradFill>
          <a:ln>
            <a:solidFill>
              <a:schemeClr val="accent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6538" algn="ctr" fontAlgn="base">
              <a:lnSpc>
                <a:spcPct val="90000"/>
              </a:lnSpc>
              <a:spcBef>
                <a:spcPct val="20000"/>
              </a:spcBef>
              <a:spcAft>
                <a:spcPct val="0"/>
              </a:spcAft>
              <a:buClr>
                <a:schemeClr val="tx2"/>
              </a:buClr>
              <a:buSzPct val="125000"/>
              <a:tabLst>
                <a:tab pos="424590" algn="l"/>
              </a:tabLst>
              <a:defRPr/>
            </a:pPr>
            <a:r>
              <a:rPr lang="en-US" altLang="zh-CN" sz="2000" b="1" dirty="0" smtClean="0">
                <a:gradFill>
                  <a:gsLst>
                    <a:gs pos="0">
                      <a:schemeClr val="tx1"/>
                    </a:gs>
                    <a:gs pos="100000">
                      <a:schemeClr val="tx1"/>
                    </a:gs>
                  </a:gsLst>
                  <a:lin ang="5400000" scaled="0"/>
                </a:gradFill>
              </a:rPr>
              <a:t>Deployment Approach</a:t>
            </a:r>
          </a:p>
        </p:txBody>
      </p:sp>
      <p:sp>
        <p:nvSpPr>
          <p:cNvPr id="38" name="Text Placeholder 16"/>
          <p:cNvSpPr txBox="1">
            <a:spLocks/>
          </p:cNvSpPr>
          <p:nvPr/>
        </p:nvSpPr>
        <p:spPr>
          <a:xfrm>
            <a:off x="862874" y="2841313"/>
            <a:ext cx="3277580" cy="2580706"/>
          </a:xfrm>
          <a:prstGeom prst="rect">
            <a:avLst/>
          </a:prstGeom>
          <a:noFill/>
        </p:spPr>
        <p:txBody>
          <a:bodyPr wrap="square" rtlCol="0">
            <a:spAutoFit/>
          </a:bodyPr>
          <a:lstStyle/>
          <a:p>
            <a:pPr marR="0" lvl="0" indent="0" fontAlgn="auto">
              <a:lnSpc>
                <a:spcPct val="90000"/>
              </a:lnSpc>
              <a:spcBef>
                <a:spcPts val="600"/>
              </a:spcBef>
              <a:spcAft>
                <a:spcPts val="600"/>
              </a:spcAft>
              <a:buClrTx/>
              <a:buSzPct val="80000"/>
              <a:buFontTx/>
              <a:buNone/>
              <a:tabLst/>
              <a:defRPr/>
            </a:pPr>
            <a:r>
              <a:rPr lang="en-US" dirty="0" smtClean="0"/>
              <a:t>Compatibility challenges</a:t>
            </a:r>
          </a:p>
          <a:p>
            <a:pPr marL="285750" marR="0" lvl="0" indent="-285750" fontAlgn="auto">
              <a:lnSpc>
                <a:spcPct val="90000"/>
              </a:lnSpc>
              <a:spcBef>
                <a:spcPts val="600"/>
              </a:spcBef>
              <a:spcAft>
                <a:spcPts val="600"/>
              </a:spcAft>
              <a:buClrTx/>
              <a:buSzPct val="80000"/>
              <a:buFont typeface="Arial" pitchFamily="34" charset="0"/>
              <a:buChar char="•"/>
              <a:tabLst/>
              <a:defRPr/>
            </a:pPr>
            <a:r>
              <a:rPr lang="en-US" sz="1600" dirty="0" smtClean="0"/>
              <a:t>Hardware, Software and Browser</a:t>
            </a:r>
            <a:endParaRPr lang="en-US" dirty="0" smtClean="0">
              <a:gradFill>
                <a:gsLst>
                  <a:gs pos="0">
                    <a:schemeClr val="tx1"/>
                  </a:gs>
                  <a:gs pos="100000">
                    <a:schemeClr val="tx1"/>
                  </a:gs>
                </a:gsLst>
                <a:lin ang="16200000" scaled="0"/>
              </a:gradFill>
              <a:effectLst>
                <a:outerShdw blurRad="38100" dist="38100" dir="2700000" algn="tl">
                  <a:srgbClr val="000000">
                    <a:alpha val="43137"/>
                  </a:srgbClr>
                </a:outerShdw>
              </a:effectLst>
              <a:ea typeface="Kozuka Gothic Pro R" pitchFamily="34" charset="-128"/>
              <a:cs typeface="Segoe UI" pitchFamily="34" charset="0"/>
            </a:endParaRPr>
          </a:p>
          <a:p>
            <a:pPr marR="0" lvl="0" indent="0" fontAlgn="auto">
              <a:lnSpc>
                <a:spcPct val="90000"/>
              </a:lnSpc>
              <a:spcBef>
                <a:spcPts val="600"/>
              </a:spcBef>
              <a:spcAft>
                <a:spcPts val="600"/>
              </a:spcAft>
              <a:buClrTx/>
              <a:buSzPct val="80000"/>
              <a:buFontTx/>
              <a:buNone/>
              <a:tabLst/>
              <a:defRPr/>
            </a:pPr>
            <a:endParaRPr lang="en-US" sz="200" dirty="0" smtClean="0">
              <a:gradFill>
                <a:gsLst>
                  <a:gs pos="0">
                    <a:schemeClr val="tx1"/>
                  </a:gs>
                  <a:gs pos="100000">
                    <a:schemeClr val="tx1"/>
                  </a:gs>
                </a:gsLst>
                <a:lin ang="16200000" scaled="0"/>
              </a:gradFill>
              <a:effectLst>
                <a:outerShdw blurRad="38100" dist="38100" dir="2700000" algn="tl">
                  <a:srgbClr val="000000">
                    <a:alpha val="43137"/>
                  </a:srgbClr>
                </a:outerShdw>
              </a:effectLst>
              <a:ea typeface="Kozuka Gothic Pro R" pitchFamily="34" charset="-128"/>
              <a:cs typeface="Segoe UI" pitchFamily="34" charset="0"/>
            </a:endParaRPr>
          </a:p>
          <a:p>
            <a:pPr marR="0" lvl="0" indent="0" fontAlgn="auto">
              <a:lnSpc>
                <a:spcPct val="90000"/>
              </a:lnSpc>
              <a:spcBef>
                <a:spcPts val="600"/>
              </a:spcBef>
              <a:spcAft>
                <a:spcPts val="600"/>
              </a:spcAft>
              <a:buClrTx/>
              <a:buSzPct val="80000"/>
              <a:buFontTx/>
              <a:buNone/>
              <a:tabLst/>
              <a:defRPr/>
            </a:pPr>
            <a:r>
              <a:rPr lang="en-US" dirty="0" smtClean="0">
                <a:gradFill>
                  <a:gsLst>
                    <a:gs pos="0">
                      <a:schemeClr val="tx1"/>
                    </a:gs>
                    <a:gs pos="100000">
                      <a:schemeClr val="tx1"/>
                    </a:gs>
                  </a:gsLst>
                  <a:lin ang="16200000" scaled="0"/>
                </a:gradFill>
                <a:effectLst>
                  <a:outerShdw blurRad="38100" dist="38100" dir="2700000" algn="tl">
                    <a:srgbClr val="000000">
                      <a:alpha val="43137"/>
                    </a:srgbClr>
                  </a:outerShdw>
                </a:effectLst>
                <a:ea typeface="Kozuka Gothic Pro R" pitchFamily="34" charset="-128"/>
                <a:cs typeface="Segoe UI" pitchFamily="34" charset="0"/>
              </a:rPr>
              <a:t>Training</a:t>
            </a:r>
          </a:p>
          <a:p>
            <a:pPr marL="285750" indent="-285750">
              <a:lnSpc>
                <a:spcPct val="90000"/>
              </a:lnSpc>
              <a:spcBef>
                <a:spcPts val="600"/>
              </a:spcBef>
              <a:spcAft>
                <a:spcPts val="600"/>
              </a:spcAft>
              <a:buSzPct val="80000"/>
              <a:buFont typeface="Arial" pitchFamily="34" charset="0"/>
              <a:buChar char="•"/>
              <a:defRPr/>
            </a:pPr>
            <a:r>
              <a:rPr lang="en-US" sz="1600" dirty="0" smtClean="0"/>
              <a:t>User</a:t>
            </a:r>
            <a:r>
              <a:rPr lang="en-US" sz="1600" dirty="0"/>
              <a:t>, Admin, Help </a:t>
            </a:r>
            <a:r>
              <a:rPr lang="en-US" sz="1600" dirty="0" smtClean="0"/>
              <a:t>Desk</a:t>
            </a:r>
            <a:endParaRPr lang="en-US" dirty="0" smtClean="0">
              <a:gradFill>
                <a:gsLst>
                  <a:gs pos="0">
                    <a:schemeClr val="tx1"/>
                  </a:gs>
                  <a:gs pos="100000">
                    <a:schemeClr val="tx1"/>
                  </a:gs>
                </a:gsLst>
                <a:lin ang="16200000" scaled="0"/>
              </a:gradFill>
              <a:effectLst>
                <a:outerShdw blurRad="38100" dist="38100" dir="2700000" algn="tl">
                  <a:srgbClr val="000000">
                    <a:alpha val="43137"/>
                  </a:srgbClr>
                </a:outerShdw>
              </a:effectLst>
              <a:ea typeface="Kozuka Gothic Pro R" pitchFamily="34" charset="-128"/>
              <a:cs typeface="Segoe UI" pitchFamily="34" charset="0"/>
            </a:endParaRPr>
          </a:p>
          <a:p>
            <a:pPr>
              <a:lnSpc>
                <a:spcPct val="90000"/>
              </a:lnSpc>
              <a:spcBef>
                <a:spcPts val="600"/>
              </a:spcBef>
              <a:spcAft>
                <a:spcPts val="600"/>
              </a:spcAft>
              <a:buSzPct val="80000"/>
              <a:defRPr/>
            </a:pPr>
            <a:endParaRPr lang="en-US" sz="200" dirty="0" smtClean="0">
              <a:gradFill>
                <a:gsLst>
                  <a:gs pos="0">
                    <a:schemeClr val="tx1"/>
                  </a:gs>
                  <a:gs pos="100000">
                    <a:schemeClr val="tx1"/>
                  </a:gs>
                </a:gsLst>
                <a:lin ang="16200000" scaled="0"/>
              </a:gradFill>
              <a:effectLst>
                <a:outerShdw blurRad="38100" dist="38100" dir="2700000" algn="tl">
                  <a:srgbClr val="000000">
                    <a:alpha val="43137"/>
                  </a:srgbClr>
                </a:outerShdw>
              </a:effectLst>
              <a:ea typeface="Kozuka Gothic Pro R" pitchFamily="34" charset="-128"/>
              <a:cs typeface="Segoe UI" pitchFamily="34" charset="0"/>
            </a:endParaRPr>
          </a:p>
          <a:p>
            <a:pPr>
              <a:lnSpc>
                <a:spcPct val="90000"/>
              </a:lnSpc>
              <a:spcBef>
                <a:spcPts val="600"/>
              </a:spcBef>
              <a:spcAft>
                <a:spcPts val="600"/>
              </a:spcAft>
              <a:buSzPct val="80000"/>
              <a:defRPr/>
            </a:pPr>
            <a:r>
              <a:rPr lang="en-US" dirty="0" smtClean="0">
                <a:gradFill>
                  <a:gsLst>
                    <a:gs pos="0">
                      <a:schemeClr val="tx1"/>
                    </a:gs>
                    <a:gs pos="100000">
                      <a:schemeClr val="tx1"/>
                    </a:gs>
                  </a:gsLst>
                  <a:lin ang="16200000" scaled="0"/>
                </a:gradFill>
                <a:effectLst>
                  <a:outerShdw blurRad="38100" dist="38100" dir="2700000" algn="tl">
                    <a:srgbClr val="000000">
                      <a:alpha val="43137"/>
                    </a:srgbClr>
                  </a:outerShdw>
                </a:effectLst>
                <a:ea typeface="Kozuka Gothic Pro R" pitchFamily="34" charset="-128"/>
                <a:cs typeface="Segoe UI" pitchFamily="34" charset="0"/>
              </a:rPr>
              <a:t>User Acceptance</a:t>
            </a:r>
            <a:endParaRPr lang="en-US" dirty="0">
              <a:gradFill>
                <a:gsLst>
                  <a:gs pos="0">
                    <a:schemeClr val="tx1"/>
                  </a:gs>
                  <a:gs pos="100000">
                    <a:schemeClr val="tx1"/>
                  </a:gs>
                </a:gsLst>
                <a:lin ang="16200000" scaled="0"/>
              </a:gradFill>
              <a:effectLst>
                <a:outerShdw blurRad="38100" dist="38100" dir="2700000" algn="tl">
                  <a:srgbClr val="000000">
                    <a:alpha val="43137"/>
                  </a:srgbClr>
                </a:outerShdw>
              </a:effectLst>
              <a:ea typeface="Kozuka Gothic Pro R" pitchFamily="34" charset="-128"/>
              <a:cs typeface="Segoe UI" pitchFamily="34" charset="0"/>
            </a:endParaRPr>
          </a:p>
        </p:txBody>
      </p:sp>
      <p:sp>
        <p:nvSpPr>
          <p:cNvPr id="21" name="Title 1"/>
          <p:cNvSpPr txBox="1">
            <a:spLocks/>
          </p:cNvSpPr>
          <p:nvPr/>
        </p:nvSpPr>
        <p:spPr>
          <a:xfrm>
            <a:off x="276447" y="573026"/>
            <a:ext cx="11729544" cy="609398"/>
          </a:xfrm>
          <a:prstGeom prst="rect">
            <a:avLst/>
          </a:prstGeom>
        </p:spPr>
        <p:txBody>
          <a:bodyPr vert="horz" wrap="square" lIns="0" tIns="0" rIns="0" bIns="0" rtlCol="0" anchor="b">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gradFill flip="none" rotWithShape="1">
                  <a:gsLst>
                    <a:gs pos="0">
                      <a:schemeClr val="tx1"/>
                    </a:gs>
                    <a:gs pos="36000">
                      <a:schemeClr val="tx1"/>
                    </a:gs>
                    <a:gs pos="86000">
                      <a:schemeClr val="tx1">
                        <a:lumMod val="50000"/>
                      </a:schemeClr>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Segoe UI" pitchFamily="34" charset="0"/>
              </a:rPr>
              <a:t>Deployment Spotlight</a:t>
            </a:r>
            <a:endParaRPr kumimoji="0" lang="en-US" sz="3200" b="0" i="0" u="none" strike="noStrike" kern="1200" cap="none" spc="-150" normalizeH="0" baseline="0" noProof="0" dirty="0">
              <a:ln w="3175">
                <a:noFill/>
              </a:ln>
              <a:gradFill flip="none" rotWithShape="1">
                <a:gsLst>
                  <a:gs pos="0">
                    <a:schemeClr val="tx1"/>
                  </a:gs>
                  <a:gs pos="36000">
                    <a:schemeClr val="tx1"/>
                  </a:gs>
                  <a:gs pos="86000">
                    <a:schemeClr val="tx1">
                      <a:lumMod val="50000"/>
                    </a:schemeClr>
                  </a:gs>
                </a:gsLst>
                <a:lin ang="5400000" scaled="0"/>
                <a:tileRect/>
              </a:gradFill>
              <a:effectLst>
                <a:outerShdw blurRad="50800" dist="38100" dir="2700000" algn="tl" rotWithShape="0">
                  <a:prstClr val="black">
                    <a:alpha val="40000"/>
                  </a:prstClr>
                </a:outerShdw>
              </a:effectLst>
              <a:uLnTx/>
              <a:uFillTx/>
              <a:latin typeface="Segoe UI" pitchFamily="34" charset="0"/>
              <a:ea typeface="+mn-ea"/>
              <a:cs typeface="Segoe UI" pitchFamily="34" charset="0"/>
            </a:endParaRPr>
          </a:p>
        </p:txBody>
      </p:sp>
      <p:sp>
        <p:nvSpPr>
          <p:cNvPr id="19" name="Text Placeholder 16"/>
          <p:cNvSpPr txBox="1">
            <a:spLocks/>
          </p:cNvSpPr>
          <p:nvPr/>
        </p:nvSpPr>
        <p:spPr>
          <a:xfrm>
            <a:off x="4493923" y="2826875"/>
            <a:ext cx="2955407" cy="2329869"/>
          </a:xfrm>
          <a:prstGeom prst="rect">
            <a:avLst/>
          </a:prstGeom>
          <a:noFill/>
        </p:spPr>
        <p:txBody>
          <a:bodyPr wrap="square" rtlCol="0">
            <a:spAutoFit/>
          </a:bodyPr>
          <a:lstStyle/>
          <a:p>
            <a:pPr marL="0" lvl="1"/>
            <a:r>
              <a:rPr lang="en-US" dirty="0" smtClean="0"/>
              <a:t>Security enhancement</a:t>
            </a:r>
          </a:p>
          <a:p>
            <a:pPr marL="0" lvl="1"/>
            <a:endParaRPr lang="en-US" dirty="0" smtClean="0"/>
          </a:p>
          <a:p>
            <a:pPr marL="0" lvl="1"/>
            <a:r>
              <a:rPr lang="en-US" dirty="0" smtClean="0"/>
              <a:t>Manageability</a:t>
            </a:r>
          </a:p>
          <a:p>
            <a:pPr marL="0" lvl="1"/>
            <a:endParaRPr lang="en-US" dirty="0" smtClean="0"/>
          </a:p>
          <a:p>
            <a:pPr marL="0" lvl="1"/>
            <a:r>
              <a:rPr lang="en-US" dirty="0" smtClean="0"/>
              <a:t>Performance</a:t>
            </a:r>
          </a:p>
          <a:p>
            <a:pPr marL="0" lvl="1"/>
            <a:endParaRPr lang="en-US" dirty="0"/>
          </a:p>
          <a:p>
            <a:pPr marL="0" lvl="1"/>
            <a:r>
              <a:rPr lang="en-US" dirty="0" smtClean="0"/>
              <a:t>User Experience</a:t>
            </a:r>
          </a:p>
          <a:p>
            <a:pPr marR="0" lvl="0" indent="0" fontAlgn="auto">
              <a:lnSpc>
                <a:spcPct val="90000"/>
              </a:lnSpc>
              <a:spcBef>
                <a:spcPts val="600"/>
              </a:spcBef>
              <a:spcAft>
                <a:spcPts val="600"/>
              </a:spcAft>
              <a:buClrTx/>
              <a:buSzPct val="80000"/>
              <a:buFontTx/>
              <a:buNone/>
              <a:tabLst/>
              <a:defRPr/>
            </a:pPr>
            <a:endParaRPr lang="en-US" sz="1600" dirty="0">
              <a:gradFill>
                <a:gsLst>
                  <a:gs pos="0">
                    <a:schemeClr val="tx1"/>
                  </a:gs>
                  <a:gs pos="100000">
                    <a:schemeClr val="tx1"/>
                  </a:gs>
                </a:gsLst>
                <a:lin ang="16200000" scaled="0"/>
              </a:gradFill>
              <a:effectLst>
                <a:outerShdw blurRad="38100" dist="38100" dir="2700000" algn="tl">
                  <a:srgbClr val="000000">
                    <a:alpha val="43137"/>
                  </a:srgbClr>
                </a:outerShdw>
              </a:effectLst>
              <a:ea typeface="Kozuka Gothic Pro R" pitchFamily="34" charset="-128"/>
              <a:cs typeface="Segoe UI" pitchFamily="34" charset="0"/>
            </a:endParaRPr>
          </a:p>
        </p:txBody>
      </p:sp>
      <p:sp>
        <p:nvSpPr>
          <p:cNvPr id="23" name="Text Placeholder 16"/>
          <p:cNvSpPr txBox="1">
            <a:spLocks/>
          </p:cNvSpPr>
          <p:nvPr/>
        </p:nvSpPr>
        <p:spPr>
          <a:xfrm>
            <a:off x="8170376" y="2800372"/>
            <a:ext cx="2955407" cy="3951851"/>
          </a:xfrm>
          <a:prstGeom prst="rect">
            <a:avLst/>
          </a:prstGeom>
          <a:noFill/>
        </p:spPr>
        <p:txBody>
          <a:bodyPr wrap="square" rtlCol="0">
            <a:spAutoFit/>
          </a:bodyPr>
          <a:lstStyle/>
          <a:p>
            <a:pPr marL="0" marR="0" lvl="1" indent="0" fontAlgn="auto">
              <a:lnSpc>
                <a:spcPct val="90000"/>
              </a:lnSpc>
              <a:spcBef>
                <a:spcPts val="600"/>
              </a:spcBef>
              <a:spcAft>
                <a:spcPts val="600"/>
              </a:spcAft>
              <a:buClrTx/>
              <a:buSzPct val="80000"/>
              <a:buFontTx/>
              <a:buNone/>
              <a:tabLst/>
              <a:defRPr/>
            </a:pPr>
            <a:r>
              <a:rPr lang="en-US" dirty="0"/>
              <a:t>Management of </a:t>
            </a:r>
            <a:r>
              <a:rPr lang="en-US" dirty="0" smtClean="0"/>
              <a:t>hardware compatibility</a:t>
            </a:r>
            <a:endParaRPr lang="en-US" dirty="0"/>
          </a:p>
          <a:p>
            <a:pPr marL="0" lvl="1">
              <a:lnSpc>
                <a:spcPct val="90000"/>
              </a:lnSpc>
              <a:spcBef>
                <a:spcPts val="600"/>
              </a:spcBef>
              <a:spcAft>
                <a:spcPts val="600"/>
              </a:spcAft>
              <a:buSzPct val="80000"/>
              <a:defRPr/>
            </a:pPr>
            <a:endParaRPr lang="en-US" dirty="0"/>
          </a:p>
          <a:p>
            <a:pPr marL="0" lvl="1">
              <a:lnSpc>
                <a:spcPct val="90000"/>
              </a:lnSpc>
              <a:spcBef>
                <a:spcPts val="600"/>
              </a:spcBef>
              <a:spcAft>
                <a:spcPts val="600"/>
              </a:spcAft>
              <a:buSzPct val="80000"/>
              <a:defRPr/>
            </a:pPr>
            <a:r>
              <a:rPr lang="en-US" dirty="0" smtClean="0"/>
              <a:t>Built </a:t>
            </a:r>
            <a:r>
              <a:rPr lang="en-US" dirty="0"/>
              <a:t>infrastructure first then made </a:t>
            </a:r>
            <a:r>
              <a:rPr lang="en-US" dirty="0" smtClean="0"/>
              <a:t>Windows 7 </a:t>
            </a:r>
            <a:r>
              <a:rPr lang="en-US" dirty="0"/>
              <a:t>available for early adoption</a:t>
            </a:r>
          </a:p>
          <a:p>
            <a:pPr marL="0" lvl="1">
              <a:lnSpc>
                <a:spcPct val="90000"/>
              </a:lnSpc>
              <a:spcBef>
                <a:spcPts val="600"/>
              </a:spcBef>
              <a:spcAft>
                <a:spcPts val="600"/>
              </a:spcAft>
              <a:buSzPct val="80000"/>
              <a:defRPr/>
            </a:pPr>
            <a:endParaRPr lang="en-US" dirty="0"/>
          </a:p>
          <a:p>
            <a:pPr marL="0" lvl="1">
              <a:lnSpc>
                <a:spcPct val="90000"/>
              </a:lnSpc>
              <a:spcBef>
                <a:spcPts val="600"/>
              </a:spcBef>
              <a:spcAft>
                <a:spcPts val="600"/>
              </a:spcAft>
              <a:buSzPct val="80000"/>
              <a:defRPr/>
            </a:pPr>
            <a:r>
              <a:rPr lang="en-US" dirty="0"/>
              <a:t>Integration of Microsoft </a:t>
            </a:r>
            <a:r>
              <a:rPr lang="en-US" dirty="0" smtClean="0"/>
              <a:t>components </a:t>
            </a:r>
            <a:r>
              <a:rPr lang="en-US" dirty="0"/>
              <a:t>to Windows 7 deployment</a:t>
            </a:r>
          </a:p>
          <a:p>
            <a:pPr>
              <a:lnSpc>
                <a:spcPct val="90000"/>
              </a:lnSpc>
              <a:spcBef>
                <a:spcPts val="600"/>
              </a:spcBef>
              <a:spcAft>
                <a:spcPts val="600"/>
              </a:spcAft>
              <a:buSzPct val="80000"/>
              <a:defRPr/>
            </a:pPr>
            <a:endParaRPr lang="en-US" sz="1600" dirty="0" smtClean="0"/>
          </a:p>
          <a:p>
            <a:pPr marR="0" lvl="0" indent="0" fontAlgn="auto">
              <a:lnSpc>
                <a:spcPct val="90000"/>
              </a:lnSpc>
              <a:spcBef>
                <a:spcPts val="600"/>
              </a:spcBef>
              <a:spcAft>
                <a:spcPts val="600"/>
              </a:spcAft>
              <a:buClrTx/>
              <a:buSzPct val="80000"/>
              <a:buFontTx/>
              <a:buNone/>
              <a:tabLst/>
              <a:defRPr/>
            </a:pPr>
            <a:endParaRPr lang="en-US" sz="1600" dirty="0">
              <a:gradFill>
                <a:gsLst>
                  <a:gs pos="0">
                    <a:schemeClr val="tx1"/>
                  </a:gs>
                  <a:gs pos="100000">
                    <a:schemeClr val="tx1"/>
                  </a:gs>
                </a:gsLst>
                <a:lin ang="16200000" scaled="0"/>
              </a:gradFill>
              <a:effectLst>
                <a:outerShdw blurRad="38100" dist="38100" dir="2700000" algn="tl">
                  <a:srgbClr val="000000">
                    <a:alpha val="43137"/>
                  </a:srgbClr>
                </a:outerShdw>
              </a:effectLst>
              <a:ea typeface="Kozuka Gothic Pro R" pitchFamily="34" charset="-128"/>
              <a:cs typeface="Segoe UI" pitchFamily="34"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xmlns="" val="0"/>
              </a:ext>
            </a:extLst>
          </a:blip>
          <a:srcRect t="1" b="48922"/>
          <a:stretch/>
        </p:blipFill>
        <p:spPr>
          <a:xfrm>
            <a:off x="6612316" y="390145"/>
            <a:ext cx="2857140" cy="4572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163884" y="71190"/>
            <a:ext cx="1003671" cy="1003671"/>
          </a:xfrm>
          <a:prstGeom prst="rect">
            <a:avLst/>
          </a:prstGeom>
        </p:spPr>
      </p:pic>
    </p:spTree>
    <p:extLst>
      <p:ext uri="{BB962C8B-B14F-4D97-AF65-F5344CB8AC3E}">
        <p14:creationId xmlns:p14="http://schemas.microsoft.com/office/powerpoint/2010/main" xmlns="" val="7345811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700" y="1398494"/>
            <a:ext cx="11798783" cy="3151632"/>
          </a:xfrm>
          <a:ln>
            <a:solidFill>
              <a:schemeClr val="tx2">
                <a:lumMod val="90000"/>
              </a:schemeClr>
            </a:solidFill>
          </a:ln>
        </p:spPr>
        <p:txBody>
          <a:bodyPr/>
          <a:lstStyle/>
          <a:p>
            <a:r>
              <a:rPr lang="en-US" dirty="0" smtClean="0"/>
              <a:t> Understand the </a:t>
            </a:r>
            <a:r>
              <a:rPr lang="en-US" b="1" dirty="0" smtClean="0">
                <a:solidFill>
                  <a:srgbClr val="FFFF00"/>
                </a:solidFill>
              </a:rPr>
              <a:t>current state </a:t>
            </a:r>
            <a:r>
              <a:rPr lang="en-US" dirty="0" smtClean="0"/>
              <a:t>of your environment</a:t>
            </a:r>
          </a:p>
          <a:p>
            <a:pPr marL="0" indent="0">
              <a:buNone/>
            </a:pPr>
            <a:endParaRPr lang="en-US" dirty="0" smtClean="0"/>
          </a:p>
          <a:p>
            <a:r>
              <a:rPr lang="en-US" dirty="0" smtClean="0"/>
              <a:t> Determine </a:t>
            </a:r>
            <a:r>
              <a:rPr lang="en-US" b="1" dirty="0" smtClean="0">
                <a:solidFill>
                  <a:srgbClr val="FFFF00"/>
                </a:solidFill>
              </a:rPr>
              <a:t>compatibility</a:t>
            </a:r>
            <a:r>
              <a:rPr lang="en-US" dirty="0" smtClean="0"/>
              <a:t> issues</a:t>
            </a:r>
          </a:p>
          <a:p>
            <a:endParaRPr lang="en-US" dirty="0"/>
          </a:p>
          <a:p>
            <a:r>
              <a:rPr lang="en-US" dirty="0" smtClean="0"/>
              <a:t> Build a </a:t>
            </a:r>
            <a:r>
              <a:rPr lang="en-US" b="1" dirty="0" smtClean="0">
                <a:solidFill>
                  <a:srgbClr val="FFFF00"/>
                </a:solidFill>
              </a:rPr>
              <a:t>strategy</a:t>
            </a:r>
            <a:r>
              <a:rPr lang="en-US" dirty="0" smtClean="0"/>
              <a:t> to move to your desired state</a:t>
            </a:r>
          </a:p>
          <a:p>
            <a:endParaRPr lang="en-US" dirty="0"/>
          </a:p>
        </p:txBody>
      </p:sp>
      <p:sp>
        <p:nvSpPr>
          <p:cNvPr id="3" name="Title 2"/>
          <p:cNvSpPr>
            <a:spLocks noGrp="1"/>
          </p:cNvSpPr>
          <p:nvPr>
            <p:ph type="title"/>
          </p:nvPr>
        </p:nvSpPr>
        <p:spPr>
          <a:xfrm>
            <a:off x="270383" y="200732"/>
            <a:ext cx="11798783" cy="664797"/>
          </a:xfrm>
        </p:spPr>
        <p:txBody>
          <a:bodyPr/>
          <a:lstStyle/>
          <a:p>
            <a:r>
              <a:rPr lang="en-US" dirty="0" smtClean="0"/>
              <a:t>Dell Best Practice</a:t>
            </a:r>
            <a:endParaRPr lang="en-US" dirty="0"/>
          </a:p>
        </p:txBody>
      </p:sp>
    </p:spTree>
    <p:extLst>
      <p:ext uri="{BB962C8B-B14F-4D97-AF65-F5344CB8AC3E}">
        <p14:creationId xmlns:p14="http://schemas.microsoft.com/office/powerpoint/2010/main" xmlns="" val="327140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Q&amp;A</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t="1" b="48922"/>
          <a:stretch/>
        </p:blipFill>
        <p:spPr>
          <a:xfrm>
            <a:off x="9032789" y="458971"/>
            <a:ext cx="2857140" cy="457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386299" y="4880913"/>
            <a:ext cx="1346885" cy="1346885"/>
          </a:xfrm>
          <a:prstGeom prst="rect">
            <a:avLst/>
          </a:prstGeom>
        </p:spPr>
      </p:pic>
    </p:spTree>
    <p:extLst>
      <p:ext uri="{BB962C8B-B14F-4D97-AF65-F5344CB8AC3E}">
        <p14:creationId xmlns:p14="http://schemas.microsoft.com/office/powerpoint/2010/main" xmlns="" val="86917083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 a Dell Mini!</a:t>
            </a:r>
            <a:endParaRPr lang="en-US" dirty="0"/>
          </a:p>
        </p:txBody>
      </p:sp>
      <p:sp>
        <p:nvSpPr>
          <p:cNvPr id="6" name="Text Placeholder 5"/>
          <p:cNvSpPr>
            <a:spLocks noGrp="1"/>
          </p:cNvSpPr>
          <p:nvPr>
            <p:ph type="body" sz="quarter" idx="10"/>
          </p:nvPr>
        </p:nvSpPr>
        <p:spPr>
          <a:xfrm>
            <a:off x="507868" y="1411552"/>
            <a:ext cx="11173090" cy="2197525"/>
          </a:xfrm>
        </p:spPr>
        <p:txBody>
          <a:bodyPr/>
          <a:lstStyle/>
          <a:p>
            <a:r>
              <a:rPr lang="en-US" sz="2800" dirty="0" smtClean="0"/>
              <a:t>We have a Dell Mini netbook to give away today.</a:t>
            </a:r>
          </a:p>
          <a:p>
            <a:r>
              <a:rPr lang="en-US" sz="2800" dirty="0" smtClean="0"/>
              <a:t>To be eligible, you </a:t>
            </a:r>
            <a:r>
              <a:rPr lang="en-US" sz="2800" u="sng" dirty="0" smtClean="0"/>
              <a:t>must complete</a:t>
            </a:r>
            <a:r>
              <a:rPr lang="en-US" sz="2800" dirty="0"/>
              <a:t> </a:t>
            </a:r>
            <a:r>
              <a:rPr lang="en-US" sz="2800" dirty="0" smtClean="0"/>
              <a:t>the webcast evaluation.</a:t>
            </a:r>
          </a:p>
          <a:p>
            <a:r>
              <a:rPr lang="en-US" sz="2800" dirty="0" smtClean="0"/>
              <a:t>We will draw the winner at random after the event is completed (not on the live stream today).</a:t>
            </a:r>
          </a:p>
          <a:p>
            <a:r>
              <a:rPr lang="en-US" sz="2800" dirty="0" smtClean="0"/>
              <a:t>The winner will be notified via e-mail.</a:t>
            </a:r>
          </a:p>
        </p:txBody>
      </p:sp>
      <p:pic>
        <p:nvPicPr>
          <p:cNvPr id="4" name="Picture 2" descr="C:\Users\v-jatho\Desktop\inspiron-1012-hero.jpg"/>
          <p:cNvPicPr>
            <a:picLocks noChangeAspect="1" noChangeArrowheads="1"/>
          </p:cNvPicPr>
          <p:nvPr/>
        </p:nvPicPr>
        <p:blipFill rotWithShape="1">
          <a:blip r:embed="rId3" cstate="print"/>
          <a:srcRect t="332" b="28515"/>
          <a:stretch/>
        </p:blipFill>
        <p:spPr bwMode="auto">
          <a:xfrm>
            <a:off x="7797112" y="3804850"/>
            <a:ext cx="3855310" cy="2743200"/>
          </a:xfrm>
          <a:prstGeom prst="rect">
            <a:avLst/>
          </a:prstGeom>
          <a:noFill/>
        </p:spPr>
      </p:pic>
      <p:sp>
        <p:nvSpPr>
          <p:cNvPr id="2" name="Rectangle 1"/>
          <p:cNvSpPr/>
          <p:nvPr/>
        </p:nvSpPr>
        <p:spPr>
          <a:xfrm>
            <a:off x="2788508" y="3804850"/>
            <a:ext cx="4773827" cy="1600438"/>
          </a:xfrm>
          <a:prstGeom prst="rect">
            <a:avLst/>
          </a:prstGeom>
        </p:spPr>
        <p:txBody>
          <a:bodyPr wrap="square">
            <a:spAutoFit/>
          </a:bodyPr>
          <a:lstStyle/>
          <a:p>
            <a:r>
              <a:rPr lang="en-US" sz="1400" dirty="0"/>
              <a:t>Dell Mini </a:t>
            </a:r>
            <a:r>
              <a:rPr lang="en-US" sz="1400" dirty="0" err="1"/>
              <a:t>Inspiron</a:t>
            </a:r>
            <a:r>
              <a:rPr lang="en-US" sz="1400" dirty="0"/>
              <a:t> 10 (1012) </a:t>
            </a:r>
            <a:r>
              <a:rPr lang="en-US" sz="1400" dirty="0" smtClean="0"/>
              <a:t>Netbook® </a:t>
            </a:r>
          </a:p>
          <a:p>
            <a:r>
              <a:rPr lang="en-US" sz="1400" dirty="0" smtClean="0"/>
              <a:t>Atom</a:t>
            </a:r>
            <a:r>
              <a:rPr lang="en-US" sz="1400" dirty="0"/>
              <a:t>® Processor N450 (1.66GHz, </a:t>
            </a:r>
            <a:r>
              <a:rPr lang="en-US" sz="1400" dirty="0" smtClean="0"/>
              <a:t>512K)</a:t>
            </a:r>
            <a:endParaRPr lang="en-US" sz="1400" dirty="0"/>
          </a:p>
          <a:p>
            <a:r>
              <a:rPr lang="en-US" sz="1400" dirty="0"/>
              <a:t>Genuine Windows® 7 Starter</a:t>
            </a:r>
          </a:p>
          <a:p>
            <a:r>
              <a:rPr lang="en-US" sz="1400" dirty="0"/>
              <a:t>for Small Notebook PCs, 32bit, English</a:t>
            </a:r>
          </a:p>
          <a:p>
            <a:r>
              <a:rPr lang="en-US" sz="1400" dirty="0"/>
              <a:t>10.1" Widescreen Display (1366x768)</a:t>
            </a:r>
          </a:p>
          <a:p>
            <a:r>
              <a:rPr lang="en-US" sz="1400" dirty="0" smtClean="0"/>
              <a:t>Integrated </a:t>
            </a:r>
            <a:r>
              <a:rPr lang="en-US" sz="1400" dirty="0"/>
              <a:t>1.3M Pixel</a:t>
            </a:r>
          </a:p>
          <a:p>
            <a:r>
              <a:rPr lang="en-US" sz="1400" dirty="0"/>
              <a:t>250G, 2.5inch, 5400RPM SATA Hard Drive and Webcam</a:t>
            </a:r>
          </a:p>
        </p:txBody>
      </p:sp>
      <p:sp>
        <p:nvSpPr>
          <p:cNvPr id="3" name="Rectangle 2"/>
          <p:cNvSpPr/>
          <p:nvPr/>
        </p:nvSpPr>
        <p:spPr>
          <a:xfrm>
            <a:off x="823784" y="5810829"/>
            <a:ext cx="6092825" cy="830997"/>
          </a:xfrm>
          <a:prstGeom prst="rect">
            <a:avLst/>
          </a:prstGeom>
        </p:spPr>
        <p:txBody>
          <a:bodyPr>
            <a:spAutoFit/>
          </a:bodyPr>
          <a:lstStyle/>
          <a:p>
            <a:r>
              <a:rPr lang="en-US" sz="1200" i="1" dirty="0"/>
              <a:t>NO PURCHASE NECESSARY. </a:t>
            </a:r>
            <a:endParaRPr lang="en-US" sz="1200" i="1" dirty="0" smtClean="0"/>
          </a:p>
          <a:p>
            <a:r>
              <a:rPr lang="en-US" sz="1200" i="1" dirty="0" smtClean="0"/>
              <a:t>Open </a:t>
            </a:r>
            <a:r>
              <a:rPr lang="en-US" sz="1200" i="1" dirty="0"/>
              <a:t>only to legal residents of the 50 US or DC. Sweepstakes ends 1:30 pm, Central time, on April 29, </a:t>
            </a:r>
            <a:r>
              <a:rPr lang="en-US" sz="1200" i="1" dirty="0" smtClean="0"/>
              <a:t>2010. </a:t>
            </a:r>
          </a:p>
          <a:p>
            <a:r>
              <a:rPr lang="en-US" sz="1200" i="1" dirty="0" smtClean="0"/>
              <a:t>For </a:t>
            </a:r>
            <a:r>
              <a:rPr lang="en-US" sz="1200" i="1" dirty="0"/>
              <a:t>full </a:t>
            </a:r>
            <a:r>
              <a:rPr lang="en-US" sz="1200" i="1" dirty="0" smtClean="0"/>
              <a:t>rules, please e-mail : </a:t>
            </a:r>
            <a:r>
              <a:rPr lang="en-US" sz="1200" i="1" dirty="0" smtClean="0">
                <a:hlinkClick r:id="rId4"/>
              </a:rPr>
              <a:t>v-jatho@microsoft.com</a:t>
            </a:r>
            <a:r>
              <a:rPr lang="en-US" sz="1200" i="1" dirty="0" smtClean="0"/>
              <a:t> </a:t>
            </a:r>
            <a:endParaRPr lang="en-US" sz="1200" i="1" dirty="0"/>
          </a:p>
        </p:txBody>
      </p:sp>
    </p:spTree>
    <p:extLst>
      <p:ext uri="{BB962C8B-B14F-4D97-AF65-F5344CB8AC3E}">
        <p14:creationId xmlns:p14="http://schemas.microsoft.com/office/powerpoint/2010/main" xmlns="" val="15682307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Deployment Resources</a:t>
            </a:r>
            <a:endParaRPr lang="en-US" dirty="0"/>
          </a:p>
        </p:txBody>
      </p:sp>
      <p:sp>
        <p:nvSpPr>
          <p:cNvPr id="6" name="Text Placeholder 5"/>
          <p:cNvSpPr>
            <a:spLocks noGrp="1"/>
          </p:cNvSpPr>
          <p:nvPr>
            <p:ph type="body" sz="quarter" idx="10"/>
          </p:nvPr>
        </p:nvSpPr>
        <p:spPr>
          <a:xfrm>
            <a:off x="211015" y="1195755"/>
            <a:ext cx="11774659" cy="4811150"/>
          </a:xfrm>
        </p:spPr>
        <p:txBody>
          <a:bodyPr/>
          <a:lstStyle/>
          <a:p>
            <a:r>
              <a:rPr lang="en-US" sz="4000" dirty="0" smtClean="0"/>
              <a:t>Start driving Proof of Concept Projects in your org!</a:t>
            </a:r>
          </a:p>
          <a:p>
            <a:pPr lvl="1"/>
            <a:r>
              <a:rPr lang="en-US" dirty="0" smtClean="0"/>
              <a:t>Use Self-Service Proof of Concept Jumpstart Kit:</a:t>
            </a:r>
          </a:p>
          <a:p>
            <a:pPr lvl="2"/>
            <a:r>
              <a:rPr lang="en-US" sz="2000" dirty="0" smtClean="0">
                <a:hlinkClick r:id="rId3"/>
              </a:rPr>
              <a:t>http</a:t>
            </a:r>
            <a:r>
              <a:rPr lang="en-US" sz="2000" dirty="0">
                <a:hlinkClick r:id="rId3"/>
              </a:rPr>
              <a:t>://</a:t>
            </a:r>
            <a:r>
              <a:rPr lang="en-US" sz="2000" dirty="0" smtClean="0">
                <a:hlinkClick r:id="rId3"/>
              </a:rPr>
              <a:t>technet.microsoft.com/en-us/windows/ff603537.aspx</a:t>
            </a:r>
            <a:r>
              <a:rPr lang="en-US" sz="2000" dirty="0" smtClean="0"/>
              <a:t> </a:t>
            </a:r>
          </a:p>
          <a:p>
            <a:pPr lvl="1"/>
            <a:r>
              <a:rPr lang="en-US" dirty="0" smtClean="0"/>
              <a:t>Find Microsoft Partners/Microsoft Consultants to assist you:</a:t>
            </a:r>
          </a:p>
          <a:p>
            <a:pPr lvl="2"/>
            <a:r>
              <a:rPr lang="en-US" sz="2000" dirty="0" smtClean="0">
                <a:hlinkClick r:id="rId4"/>
              </a:rPr>
              <a:t>http://www.microsoft.com/deploynow</a:t>
            </a:r>
            <a:r>
              <a:rPr lang="en-US" sz="2000" dirty="0" smtClean="0"/>
              <a:t> </a:t>
            </a:r>
          </a:p>
          <a:p>
            <a:pPr lvl="1"/>
            <a:r>
              <a:rPr lang="en-US" dirty="0" smtClean="0"/>
              <a:t>Learn more on deployment tools and guidance from Springboard:</a:t>
            </a:r>
          </a:p>
          <a:p>
            <a:pPr lvl="2"/>
            <a:r>
              <a:rPr lang="en-US" sz="2000" dirty="0" smtClean="0">
                <a:hlinkClick r:id="rId5"/>
              </a:rPr>
              <a:t>http://www.microsoft.com/springboard</a:t>
            </a:r>
            <a:r>
              <a:rPr lang="en-US" sz="2000" dirty="0" smtClean="0"/>
              <a:t> </a:t>
            </a:r>
          </a:p>
          <a:p>
            <a:pPr lvl="1"/>
            <a:r>
              <a:rPr lang="en-US" dirty="0" smtClean="0"/>
              <a:t>Send this webcast link to your colleagues:</a:t>
            </a:r>
          </a:p>
          <a:p>
            <a:pPr lvl="2"/>
            <a:r>
              <a:rPr lang="en-US" sz="2000" dirty="0">
                <a:hlinkClick r:id="rId6"/>
              </a:rPr>
              <a:t>http://go.microsoft.com/?</a:t>
            </a:r>
            <a:r>
              <a:rPr lang="en-US" sz="2000" dirty="0" smtClean="0">
                <a:hlinkClick r:id="rId6"/>
              </a:rPr>
              <a:t>linkid=9725330</a:t>
            </a:r>
            <a:r>
              <a:rPr lang="en-US" sz="2000" dirty="0" smtClean="0"/>
              <a:t> </a:t>
            </a:r>
          </a:p>
        </p:txBody>
      </p:sp>
    </p:spTree>
    <p:extLst>
      <p:ext uri="{BB962C8B-B14F-4D97-AF65-F5344CB8AC3E}">
        <p14:creationId xmlns:p14="http://schemas.microsoft.com/office/powerpoint/2010/main" xmlns="" val="5796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3" cstate="email"/>
          <a:srcRect/>
          <a:stretch>
            <a:fillRect/>
          </a:stretch>
        </p:blipFill>
        <p:spPr bwMode="black">
          <a:xfrm>
            <a:off x="3102772" y="2787387"/>
            <a:ext cx="5983282" cy="1283229"/>
          </a:xfrm>
          <a:prstGeom prst="rect">
            <a:avLst/>
          </a:prstGeom>
          <a:noFill/>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UI" pitchFamily="34" charset="0"/>
                <a:cs typeface="Segoe UI" pitchFamily="34" charset="0"/>
              </a:rPr>
              <a:t>© </a:t>
            </a:r>
            <a:r>
              <a:rPr lang="en-US" sz="700" dirty="0" smtClean="0">
                <a:latin typeface="Segoe UI" pitchFamily="34" charset="0"/>
                <a:cs typeface="Segoe UI" pitchFamily="34" charset="0"/>
              </a:rPr>
              <a:t>2010 Microsoft </a:t>
            </a:r>
            <a:r>
              <a:rPr lang="en-US" sz="700" dirty="0">
                <a:latin typeface="Segoe UI" pitchFamily="34" charset="0"/>
                <a:cs typeface="Segoe UI" pitchFamily="34"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Segoe UI" pitchFamily="34" charset="0"/>
                <a:cs typeface="Segoe UI" pitchFamily="34" charset="0"/>
              </a:rPr>
              <a:t>MICROSOFT </a:t>
            </a:r>
            <a:r>
              <a:rPr lang="en-US" sz="700" dirty="0">
                <a:latin typeface="Segoe UI" pitchFamily="34" charset="0"/>
                <a:cs typeface="Segoe UI" pitchFamily="34" charset="0"/>
              </a:rPr>
              <a:t>MAKES NO WARRANTIES, EXPRESS, IMPLIED OR STATUTORY, AS TO THE INFORMATION IN THIS PRESENTATION.</a:t>
            </a:r>
          </a:p>
        </p:txBody>
      </p:sp>
    </p:spTree>
    <p:extLst>
      <p:ext uri="{BB962C8B-B14F-4D97-AF65-F5344CB8AC3E}">
        <p14:creationId xmlns:p14="http://schemas.microsoft.com/office/powerpoint/2010/main" xmlns="" val="3803171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_Dark_Chevron_Light_Rays_16x9_Template">
  <a:themeElements>
    <a:clrScheme name="Tech-days 2009">
      <a:dk1>
        <a:srgbClr val="000000"/>
      </a:dk1>
      <a:lt1>
        <a:srgbClr val="FFFFFF"/>
      </a:lt1>
      <a:dk2>
        <a:srgbClr val="050595"/>
      </a:dk2>
      <a:lt2>
        <a:srgbClr val="FFFF99"/>
      </a:lt2>
      <a:accent1>
        <a:srgbClr val="007EAE"/>
      </a:accent1>
      <a:accent2>
        <a:srgbClr val="D36204"/>
      </a:accent2>
      <a:accent3>
        <a:srgbClr val="00CC00"/>
      </a:accent3>
      <a:accent4>
        <a:srgbClr val="008000"/>
      </a:accent4>
      <a:accent5>
        <a:srgbClr val="FFC000"/>
      </a:accent5>
      <a:accent6>
        <a:srgbClr val="003E57"/>
      </a:accent6>
      <a:hlink>
        <a:srgbClr val="2BC2FF"/>
      </a:hlink>
      <a:folHlink>
        <a:srgbClr val="D36204"/>
      </a:folHlink>
    </a:clrScheme>
    <a:fontScheme name="Custom 2">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50800" dist="38100" dir="5400000" rotWithShape="0">
            <a:srgbClr val="000000">
              <a:alpha val="35000"/>
            </a:srgbClr>
          </a:outerShdw>
          <a:reflection blurRad="6350" stA="52000" endA="300" endPos="35000" dir="5400000" sy="-100000" algn="bl" rotWithShape="0"/>
        </a:effectLst>
      </a:spPr>
      <a:bodyPr vert="horz" wrap="square" lIns="91436" tIns="45718" rIns="91436" bIns="45718" numCol="1" rtlCol="0" anchor="ctr" anchorCtr="0" compatLnSpc="1">
        <a:prstTxWarp prst="textNoShape">
          <a:avLst/>
        </a:prstTxWarp>
      </a:bodyPr>
      <a:lstStyle>
        <a:defPPr algn="ctr" defTabSz="914099">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Blue_Dark_Chevron_Light_Rays_16x9_Template">
  <a:themeElements>
    <a:clrScheme name="Tech-days 2009">
      <a:dk1>
        <a:srgbClr val="000000"/>
      </a:dk1>
      <a:lt1>
        <a:srgbClr val="FFFFFF"/>
      </a:lt1>
      <a:dk2>
        <a:srgbClr val="050595"/>
      </a:dk2>
      <a:lt2>
        <a:srgbClr val="FFFF99"/>
      </a:lt2>
      <a:accent1>
        <a:srgbClr val="007EAE"/>
      </a:accent1>
      <a:accent2>
        <a:srgbClr val="D36204"/>
      </a:accent2>
      <a:accent3>
        <a:srgbClr val="00CC00"/>
      </a:accent3>
      <a:accent4>
        <a:srgbClr val="008000"/>
      </a:accent4>
      <a:accent5>
        <a:srgbClr val="FFC000"/>
      </a:accent5>
      <a:accent6>
        <a:srgbClr val="003E57"/>
      </a:accent6>
      <a:hlink>
        <a:srgbClr val="2BC2FF"/>
      </a:hlink>
      <a:folHlink>
        <a:srgbClr val="D36204"/>
      </a:folHlink>
    </a:clrScheme>
    <a:fontScheme name="Custom 2">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50800" dist="38100" dir="5400000" rotWithShape="0">
            <a:srgbClr val="000000">
              <a:alpha val="35000"/>
            </a:srgbClr>
          </a:outerShdw>
          <a:reflection blurRad="6350" stA="52000" endA="300" endPos="35000" dir="5400000" sy="-100000" algn="bl" rotWithShape="0"/>
        </a:effectLst>
      </a:spPr>
      <a:bodyPr vert="horz" wrap="square" lIns="91436" tIns="45718" rIns="91436" bIns="45718" numCol="1" rtlCol="0" anchor="ctr" anchorCtr="0" compatLnSpc="1">
        <a:prstTxWarp prst="textNoShape">
          <a:avLst/>
        </a:prstTxWarp>
      </a:bodyPr>
      <a:lstStyle>
        <a:defPPr algn="ctr" defTabSz="914099">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outs:outSpaceData xmlns:outs="http://schemas.microsoft.com/office/2009/outspace/metadata">
  <outs:relatedDates>
    <outs:relatedDate>
      <outs:type>3</outs:type>
      <outs:displayName>Last Modified</outs:displayName>
      <outs:dateTime>2009-12-18T00:30:46Z</outs:dateTime>
      <outs:isPinned>true</outs:isPinned>
    </outs:relatedDate>
    <outs:relatedDate>
      <outs:type>2</outs:type>
      <outs:displayName>Created</outs:displayName>
      <outs:dateTime>2009-12-02T18:34:57Z</outs:dateTime>
      <outs:isPinned>true</outs:isPinned>
    </outs:relatedDate>
    <outs:relatedDate>
      <outs:type>4</outs:type>
      <outs:displayName>Last Printed</outs:displayName>
      <outs:dateTime>2009-12-15T22:56:30Z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alyssaj</outs:displayName>
          <outs:accountName/>
        </outs:relatedPerson>
      </outs:people>
      <outs:source>0</outs:source>
      <outs:isPinned>true</outs:isPinned>
    </outs:relatedPeopleItem>
    <outs:relatedPeopleItem>
      <outs:category>Last modified by</outs:category>
      <outs:people>
        <outs:relatedPerson>
          <outs:displayName>chanelc</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14dc180f-152a-4445-b0eb-8a4064db1047">
      <Terms xmlns="http://schemas.microsoft.com/office/infopath/2007/PartnerControls"/>
    </TaxKeywordTaxHTField>
    <TaxCatchAll xmlns="230e9df3-be65-4c73-a93b-d1236ebd677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F1E0B77AD68C942BFCCF7FE8CE25DE5" ma:contentTypeVersion="1" ma:contentTypeDescription="Create a new document." ma:contentTypeScope="" ma:versionID="7b7e2dd372d344e71cbf2d436ab07c7b">
  <xsd:schema xmlns:xsd="http://www.w3.org/2001/XMLSchema" xmlns:xs="http://www.w3.org/2001/XMLSchema" xmlns:p="http://schemas.microsoft.com/office/2006/metadata/properties" xmlns:ns2="14dc180f-152a-4445-b0eb-8a4064db1047" xmlns:ns3="230e9df3-be65-4c73-a93b-d1236ebd677e" targetNamespace="http://schemas.microsoft.com/office/2006/metadata/properties" ma:root="true" ma:fieldsID="58c1932f0f8695aaa2886be525e73a40" ns2:_="" ns3:_="">
    <xsd:import namespace="14dc180f-152a-4445-b0eb-8a4064db1047"/>
    <xsd:import namespace="230e9df3-be65-4c73-a93b-d1236ebd677e"/>
    <xsd:element name="properties">
      <xsd:complexType>
        <xsd:sequence>
          <xsd:element name="documentManagement">
            <xsd:complexType>
              <xsd:all>
                <xsd:element ref="ns2:TaxKeywordTaxHTField"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180f-152a-4445-b0eb-8a4064db1047"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07aa138d-6aa9-46c6-85e4-4772b3574ee7}" ma:internalName="TaxCatchAll" ma:showField="CatchAllData" ma:web="14dc180f-152a-4445-b0eb-8a4064db104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7aa138d-6aa9-46c6-85e4-4772b3574ee7}" ma:internalName="TaxCatchAllLabel" ma:readOnly="true" ma:showField="CatchAllDataLabel" ma:web="14dc180f-152a-4445-b0eb-8a4064db10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F0D06A-738D-4CC6-BE05-804434E6FB03}">
  <ds:schemaRefs>
    <ds:schemaRef ds:uri="http://schemas.microsoft.com/sharepoint/v3/contenttype/forms"/>
  </ds:schemaRefs>
</ds:datastoreItem>
</file>

<file path=customXml/itemProps2.xml><?xml version="1.0" encoding="utf-8"?>
<ds:datastoreItem xmlns:ds="http://schemas.openxmlformats.org/officeDocument/2006/customXml" ds:itemID="{DAF74AFA-DB61-479D-9668-D161764003EF}">
  <ds:schemaRefs>
    <ds:schemaRef ds:uri="http://schemas.microsoft.com/office/2009/outspace/metadata"/>
  </ds:schemaRefs>
</ds:datastoreItem>
</file>

<file path=customXml/itemProps3.xml><?xml version="1.0" encoding="utf-8"?>
<ds:datastoreItem xmlns:ds="http://schemas.openxmlformats.org/officeDocument/2006/customXml" ds:itemID="{8A8723F7-0635-4333-A380-1035BC3B9118}">
  <ds:schemaRefs>
    <ds:schemaRef ds:uri="http://purl.org/dc/dcmitype/"/>
    <ds:schemaRef ds:uri="http://purl.org/dc/terms/"/>
    <ds:schemaRef ds:uri="14dc180f-152a-4445-b0eb-8a4064db1047"/>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230e9df3-be65-4c73-a93b-d1236ebd677e"/>
  </ds:schemaRefs>
</ds:datastoreItem>
</file>

<file path=customXml/itemProps4.xml><?xml version="1.0" encoding="utf-8"?>
<ds:datastoreItem xmlns:ds="http://schemas.openxmlformats.org/officeDocument/2006/customXml" ds:itemID="{0CA915D0-60A7-4D9C-B55A-7F0D40FC4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180f-152a-4445-b0eb-8a4064db104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1_Blue_Dark_Chevron_Light_Rays_16x9_Template</Template>
  <TotalTime>21096</TotalTime>
  <Words>796</Words>
  <Application>Microsoft Office PowerPoint</Application>
  <PresentationFormat>Custom</PresentationFormat>
  <Paragraphs>125</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1_Blue_Dark_Chevron_Light_Rays_16x9_Template</vt:lpstr>
      <vt:lpstr>White with Courier font for code slides</vt:lpstr>
      <vt:lpstr>2_Blue_Dark_Chevron_Light_Rays_16x9_Template</vt:lpstr>
      <vt:lpstr>Windows LiveTalk Webcast Sharing Deployment Tips from Early Adopters</vt:lpstr>
      <vt:lpstr>Agenda</vt:lpstr>
      <vt:lpstr>Windows Optimized Desktop Supporting Ultimate Flexibility with Windows 7, Desktop Virtualization, and System Center</vt:lpstr>
      <vt:lpstr>Slide 4</vt:lpstr>
      <vt:lpstr>Dell Best Practice</vt:lpstr>
      <vt:lpstr>Slide 6</vt:lpstr>
      <vt:lpstr>Win a Dell Mini!</vt:lpstr>
      <vt:lpstr>Deployment Resources</vt:lpstr>
      <vt:lpstr>Slide 9</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Tech-days Japan 2009</dc:subject>
  <dc:creator>alyssaj</dc:creator>
  <dc:description>Template: 
Formatting:
Event Date:
Event Location: 
Audience:</dc:description>
  <cp:lastModifiedBy>v-jatho</cp:lastModifiedBy>
  <cp:revision>1063</cp:revision>
  <cp:lastPrinted>2010-06-02T20:28:10Z</cp:lastPrinted>
  <dcterms:created xsi:type="dcterms:W3CDTF">2009-12-02T18:34:57Z</dcterms:created>
  <dcterms:modified xsi:type="dcterms:W3CDTF">2010-06-02T21:12:38Z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0x010100BF1E0B77AD68C942BFCCF7FE8CE25DE5</vt:lpwstr>
  </property>
  <property fmtid="{D5CDD505-2E9C-101B-9397-08002B2CF9AE}" pid="3" name="TaxKeyword">
    <vt:lpwstr/>
  </property>
</Properties>
</file>