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320" r:id="rId2"/>
    <p:sldId id="328" r:id="rId3"/>
    <p:sldId id="326" r:id="rId4"/>
    <p:sldId id="329" r:id="rId5"/>
    <p:sldId id="330" r:id="rId6"/>
    <p:sldId id="331" r:id="rId7"/>
    <p:sldId id="325" r:id="rId8"/>
    <p:sldId id="333" r:id="rId9"/>
    <p:sldId id="334" r:id="rId10"/>
    <p:sldId id="335" r:id="rId11"/>
    <p:sldId id="332" r:id="rId12"/>
    <p:sldId id="337" r:id="rId13"/>
    <p:sldId id="336" r:id="rId14"/>
    <p:sldId id="319" r:id="rId15"/>
    <p:sldId id="338" r:id="rId16"/>
    <p:sldId id="339" r:id="rId17"/>
    <p:sldId id="322" r:id="rId18"/>
    <p:sldId id="323" r:id="rId19"/>
    <p:sldId id="31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10" autoAdjust="0"/>
    <p:restoredTop sz="94660"/>
  </p:normalViewPr>
  <p:slideViewPr>
    <p:cSldViewPr>
      <p:cViewPr varScale="1">
        <p:scale>
          <a:sx n="82" d="100"/>
          <a:sy n="82" d="100"/>
        </p:scale>
        <p:origin x="-36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CDB404-3FFD-4DF4-AE8B-67FBF0CAE2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5161-2D7F-4714-BFAC-396AEDD283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7FE7A-BC6F-48D6-B8B1-5E15E6E50845}" type="slidenum">
              <a:rPr lang="en-US"/>
              <a:pPr/>
              <a:t>19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 w="12700" cap="flat" algn="ctr">
            <a:headEnd type="none" w="med" len="med"/>
            <a:tailEnd type="none" w="med" len="med"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58372" name="Rectangle 4"/>
          <p:cNvSpPr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defTabSz="912813" hangingPunct="0"/>
            <a:fld id="{3A24E604-EE94-4668-B50E-3899FC92B555}" type="slidenum">
              <a:rPr lang="en-US"/>
              <a:pPr defTabSz="912813" hangingPunct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Backgroun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AA2A-21A1-47CC-AD8A-FD4B4050AB6F}" type="datetimeFigureOut">
              <a:rPr lang="en-US" smtClean="0"/>
              <a:pPr/>
              <a:t>9/14/2007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AF21-48B8-4061-B808-E8ABDEBB3AD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8077200" cy="1470025"/>
          </a:xfrm>
        </p:spPr>
        <p:txBody>
          <a:bodyPr>
            <a:noAutofit/>
          </a:bodyPr>
          <a:lstStyle>
            <a:lvl1pPr algn="r">
              <a:defRPr lang="en-IN" sz="6000" b="0" kern="1200" dirty="0">
                <a:ln>
                  <a:noFill/>
                </a:ln>
                <a:gradFill>
                  <a:gsLst>
                    <a:gs pos="50000">
                      <a:schemeClr val="bg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419600"/>
            <a:ext cx="6400800" cy="1371600"/>
          </a:xfrm>
        </p:spPr>
        <p:txBody>
          <a:bodyPr anchor="b" anchorCtr="0">
            <a:noAutofit/>
          </a:bodyPr>
          <a:lstStyle>
            <a:lvl1pPr marL="0" indent="0" algn="r" rtl="0" fontAlgn="base" hangingPunct="0">
              <a:spcBef>
                <a:spcPct val="20000"/>
              </a:spcBef>
              <a:spcAft>
                <a:spcPct val="0"/>
              </a:spcAft>
              <a:buNone/>
              <a:defRPr lang="en-IN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AA2A-21A1-47CC-AD8A-FD4B4050AB6F}" type="datetimeFigureOut">
              <a:rPr lang="en-US" smtClean="0"/>
              <a:pPr/>
              <a:t>9/14/2007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AF21-48B8-4061-B808-E8ABDEBB3AD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AA2A-21A1-47CC-AD8A-FD4B4050AB6F}" type="datetimeFigureOut">
              <a:rPr lang="en-US" smtClean="0"/>
              <a:pPr/>
              <a:t>9/14/2007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AF21-48B8-4061-B808-E8ABDEBB3AD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mo Video etc slides"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605" y="2354792"/>
            <a:ext cx="7692761" cy="637097"/>
          </a:xfrm>
          <a:noFill/>
          <a:ln w="9525">
            <a:noFill/>
            <a:miter lim="800000"/>
            <a:headEnd/>
            <a:tailEnd/>
          </a:ln>
          <a:effectLst>
            <a:outerShdw blurRad="330200" algn="tl" rotWithShape="0">
              <a:schemeClr val="accent3">
                <a:alpha val="79000"/>
              </a:scheme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0" lang="en-US" sz="4600" b="0" i="0" u="none" strike="noStrike" kern="0" cap="none" spc="-105" normalizeH="0" baseline="0" noProof="0" dirty="0">
                <a:ln w="3175">
                  <a:solidFill>
                    <a:schemeClr val="accent3"/>
                  </a:solidFill>
                </a:ln>
                <a:gradFill flip="none" rotWithShape="1">
                  <a:gsLst>
                    <a:gs pos="28000">
                      <a:schemeClr val="tx2"/>
                    </a:gs>
                    <a:gs pos="56000">
                      <a:schemeClr val="accent5">
                        <a:lumMod val="40000"/>
                        <a:lumOff val="60000"/>
                      </a:schemeClr>
                    </a:gs>
                    <a:gs pos="52000">
                      <a:schemeClr val="accent3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7667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605" y="4340490"/>
            <a:ext cx="7692761" cy="401648"/>
          </a:xfrm>
        </p:spPr>
        <p:txBody>
          <a:bodyPr lIns="0" tIns="0" rIns="0" bIns="0" anchor="t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2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70542" y="719056"/>
            <a:ext cx="7049823" cy="1163395"/>
          </a:xfrm>
          <a:noFill/>
          <a:effectLst>
            <a:outerShdw blurRad="330200" dir="2700000" algn="tl" rotWithShape="0">
              <a:prstClr val="black"/>
            </a:out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</a:bodyPr>
          <a:lstStyle>
            <a:lvl1pPr marL="0" indent="0" algn="r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8400" b="1" kern="1200" spc="-539" dirty="0" smtClean="0">
                <a:ln w="11430">
                  <a:solidFill>
                    <a:srgbClr val="FFC000"/>
                  </a:solidFill>
                </a:ln>
                <a:gradFill flip="none" rotWithShape="1">
                  <a:gsLst>
                    <a:gs pos="20000">
                      <a:schemeClr val="tx1"/>
                    </a:gs>
                    <a:gs pos="38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114300" algn="tl" rotWithShape="0">
                    <a:srgbClr val="9933FF">
                      <a:alpha val="63000"/>
                    </a:srgbClr>
                  </a:outerShdw>
                </a:effectLst>
                <a:latin typeface="Segoe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7" name="Picture 6" descr="5-00245_Logo_Bug_2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lum bright="-37000"/>
          </a:blip>
          <a:stretch>
            <a:fillRect/>
          </a:stretch>
        </p:blipFill>
        <p:spPr>
          <a:xfrm>
            <a:off x="7623572" y="6017419"/>
            <a:ext cx="1369219" cy="595313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0">
                <a:ln>
                  <a:noFill/>
                </a:ln>
                <a:gradFill>
                  <a:gsLst>
                    <a:gs pos="50000">
                      <a:schemeClr val="bg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AA2A-21A1-47CC-AD8A-FD4B4050AB6F}" type="datetimeFigureOut">
              <a:rPr lang="en-US" smtClean="0"/>
              <a:pPr/>
              <a:t>9/14/2007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AF21-48B8-4061-B808-E8ABDEBB3AD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AA2A-21A1-47CC-AD8A-FD4B4050AB6F}" type="datetimeFigureOut">
              <a:rPr lang="en-US" smtClean="0"/>
              <a:pPr/>
              <a:t>9/14/2007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AF21-48B8-4061-B808-E8ABDEBB3AD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AA2A-21A1-47CC-AD8A-FD4B4050AB6F}" type="datetimeFigureOut">
              <a:rPr lang="en-US" smtClean="0"/>
              <a:pPr/>
              <a:t>9/14/2007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AF21-48B8-4061-B808-E8ABDEBB3AD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AA2A-21A1-47CC-AD8A-FD4B4050AB6F}" type="datetimeFigureOut">
              <a:rPr lang="en-US" smtClean="0"/>
              <a:pPr/>
              <a:t>9/14/2007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AF21-48B8-4061-B808-E8ABDEBB3AD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AA2A-21A1-47CC-AD8A-FD4B4050AB6F}" type="datetimeFigureOut">
              <a:rPr lang="en-US" smtClean="0"/>
              <a:pPr/>
              <a:t>9/14/2007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AF21-48B8-4061-B808-E8ABDEBB3AD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AA2A-21A1-47CC-AD8A-FD4B4050AB6F}" type="datetimeFigureOut">
              <a:rPr lang="en-US" smtClean="0"/>
              <a:pPr/>
              <a:t>9/14/2007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AF21-48B8-4061-B808-E8ABDEBB3AD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AA2A-21A1-47CC-AD8A-FD4B4050AB6F}" type="datetimeFigureOut">
              <a:rPr lang="en-US" smtClean="0"/>
              <a:pPr/>
              <a:t>9/14/2007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AF21-48B8-4061-B808-E8ABDEBB3AD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AA2A-21A1-47CC-AD8A-FD4B4050AB6F}" type="datetimeFigureOut">
              <a:rPr lang="en-US" smtClean="0"/>
              <a:pPr/>
              <a:t>9/14/2007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AF21-48B8-4061-B808-E8ABDEBB3AD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EAA2A-21A1-47CC-AD8A-FD4B4050AB6F}" type="datetimeFigureOut">
              <a:rPr lang="en-US" smtClean="0"/>
              <a:pPr/>
              <a:t>9/14/2007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AF21-48B8-4061-B808-E8ABDEBB3AD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lang="en-IN" sz="4800" b="0" kern="1200" dirty="0">
          <a:ln>
            <a:noFill/>
          </a:ln>
          <a:gradFill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PHP on Windows: Why Care?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Pandurang Nayak</a:t>
            </a:r>
          </a:p>
          <a:p>
            <a:r>
              <a:rPr lang="en-US" dirty="0" smtClean="0"/>
              <a:t>Developer Evangelist</a:t>
            </a:r>
          </a:p>
          <a:p>
            <a:r>
              <a:rPr lang="en-US" dirty="0" smtClean="0"/>
              <a:t>Microsoft Corporation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590800"/>
            <a:ext cx="3886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FastCGI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FastCGI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developed by OpenMarket in 1990s</a:t>
            </a:r>
          </a:p>
          <a:p>
            <a:r>
              <a:rPr lang="en-US" dirty="0" smtClean="0"/>
              <a:t>Single persistent process to handle multiple requests over lifetime</a:t>
            </a:r>
          </a:p>
          <a:p>
            <a:pPr lvl="1"/>
            <a:r>
              <a:rPr lang="en-US" dirty="0" smtClean="0"/>
              <a:t>Internal multiplexing</a:t>
            </a:r>
          </a:p>
          <a:p>
            <a:pPr lvl="1"/>
            <a:r>
              <a:rPr lang="en-US" dirty="0" smtClean="0"/>
              <a:t>Multiple connections</a:t>
            </a:r>
          </a:p>
          <a:p>
            <a:pPr lvl="1"/>
            <a:r>
              <a:rPr lang="en-US" dirty="0" smtClean="0"/>
              <a:t>Thread pool</a:t>
            </a:r>
          </a:p>
          <a:p>
            <a:pPr lvl="1"/>
            <a:r>
              <a:rPr lang="en-US" dirty="0" smtClean="0"/>
              <a:t>Web server to process interaction through TCP connection (remote) or domain sockets (local)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590800"/>
            <a:ext cx="3886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IIS 7.0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IIS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Modules!  Modules!  Modules!</a:t>
            </a:r>
          </a:p>
          <a:p>
            <a:r>
              <a:rPr lang="en-US" dirty="0" smtClean="0"/>
              <a:t>Managed and Native Modules</a:t>
            </a:r>
          </a:p>
          <a:p>
            <a:r>
              <a:rPr lang="en-US" dirty="0" smtClean="0"/>
              <a:t>Custom Modules</a:t>
            </a:r>
          </a:p>
          <a:p>
            <a:r>
              <a:rPr lang="en-US" dirty="0" smtClean="0"/>
              <a:t>Integrated Pipeline Architecture</a:t>
            </a:r>
          </a:p>
          <a:p>
            <a:r>
              <a:rPr lang="en-US" dirty="0" smtClean="0"/>
              <a:t>Goodbye Metabase!  </a:t>
            </a:r>
          </a:p>
          <a:p>
            <a:r>
              <a:rPr lang="en-US" dirty="0" smtClean="0"/>
              <a:t>Intuitive Management Console</a:t>
            </a:r>
          </a:p>
          <a:p>
            <a:r>
              <a:rPr lang="en-US" dirty="0" smtClean="0"/>
              <a:t>Reduced Attack Surface</a:t>
            </a:r>
          </a:p>
          <a:p>
            <a:r>
              <a:rPr lang="en-US" dirty="0" smtClean="0"/>
              <a:t>FastCGI built-in module!!  </a:t>
            </a:r>
          </a:p>
          <a:p>
            <a:pPr lvl="1"/>
            <a:r>
              <a:rPr lang="en-US" dirty="0" smtClean="0"/>
              <a:t>Great performance for PHP, Ruby on Rails, Perl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501775"/>
            <a:ext cx="8077200" cy="1470025"/>
          </a:xfrm>
        </p:spPr>
        <p:txBody>
          <a:bodyPr/>
          <a:lstStyle/>
          <a:p>
            <a:r>
              <a:rPr lang="en-US" sz="7200" dirty="0" smtClean="0"/>
              <a:t>DEMO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Running PHP on IIS 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Great performance!!</a:t>
            </a:r>
          </a:p>
          <a:p>
            <a:r>
              <a:rPr lang="en-US" dirty="0" smtClean="0"/>
              <a:t>Leverage core IIS/.NET features such as Forms Authentication, Output Caching, etc.</a:t>
            </a:r>
          </a:p>
          <a:p>
            <a:r>
              <a:rPr lang="en-US" dirty="0" smtClean="0"/>
              <a:t>ASP.NET and PHP environments running on same box</a:t>
            </a:r>
          </a:p>
          <a:p>
            <a:r>
              <a:rPr lang="en-US" dirty="0" smtClean="0"/>
              <a:t>Interop with .NET,  Active Directory, COM+, Web Services, etc.</a:t>
            </a:r>
          </a:p>
          <a:p>
            <a:r>
              <a:rPr lang="en-US" dirty="0" smtClean="0"/>
              <a:t>Seamless development to deployment experience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Notably..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Phalanger </a:t>
            </a:r>
          </a:p>
          <a:p>
            <a:pPr lvl="1"/>
            <a:r>
              <a:rPr lang="en-US" dirty="0" smtClean="0"/>
              <a:t>Managed Code PHP version</a:t>
            </a:r>
          </a:p>
          <a:p>
            <a:pPr lvl="1"/>
            <a:r>
              <a:rPr lang="en-US" dirty="0" smtClean="0"/>
              <a:t>www.codeplex.com/phalanger</a:t>
            </a:r>
          </a:p>
          <a:p>
            <a:r>
              <a:rPr lang="en-US" dirty="0" smtClean="0"/>
              <a:t>Several third-party tools and libraries</a:t>
            </a:r>
          </a:p>
          <a:p>
            <a:pPr lvl="1"/>
            <a:r>
              <a:rPr lang="en-US" dirty="0" smtClean="0"/>
              <a:t>.NET Integration</a:t>
            </a:r>
          </a:p>
          <a:p>
            <a:pPr lvl="1"/>
            <a:r>
              <a:rPr lang="en-US" dirty="0" smtClean="0"/>
              <a:t>ADSI Integration</a:t>
            </a:r>
          </a:p>
          <a:p>
            <a:pPr lvl="1"/>
            <a:r>
              <a:rPr lang="en-US" dirty="0" smtClean="0"/>
              <a:t>SQL Server and ODBC Integration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IIS Community Site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2133600"/>
            <a:ext cx="6400800" cy="1371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www.iis.net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1752600"/>
            <a:ext cx="6400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www.thinkingMS.com/pandurang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">
          <a:xfrm>
            <a:off x="2895600" y="2790825"/>
            <a:ext cx="591343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507162"/>
            <a:ext cx="9144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900" dirty="0">
                <a:solidFill>
                  <a:schemeClr val="bg1"/>
                </a:solidFill>
                <a:latin typeface="Segoe Semibold" pitchFamily="34" charset="0"/>
                <a:ea typeface="Segoe" pitchFamily="34" charset="0"/>
                <a:cs typeface="Arial" charset="0"/>
              </a:rPr>
              <a:t>© </a:t>
            </a:r>
            <a:r>
              <a:rPr lang="en-US" sz="900" dirty="0" smtClean="0">
                <a:solidFill>
                  <a:schemeClr val="bg1"/>
                </a:solidFill>
                <a:latin typeface="Segoe Semibold" pitchFamily="34" charset="0"/>
                <a:ea typeface="Segoe" pitchFamily="34" charset="0"/>
                <a:cs typeface="Arial" charset="0"/>
              </a:rPr>
              <a:t>2007 </a:t>
            </a:r>
            <a:r>
              <a:rPr lang="en-US" sz="900" dirty="0">
                <a:solidFill>
                  <a:schemeClr val="bg1"/>
                </a:solidFill>
                <a:latin typeface="Segoe Semibold" pitchFamily="34" charset="0"/>
                <a:ea typeface="Segoe" pitchFamily="34" charset="0"/>
                <a:cs typeface="Arial" charset="0"/>
              </a:rPr>
              <a:t>Microsoft Corporation. All rights reserved.</a:t>
            </a:r>
          </a:p>
          <a:p>
            <a:pPr algn="ctr" eaLnBrk="0" hangingPunct="0"/>
            <a:r>
              <a:rPr lang="en-US" sz="800" dirty="0">
                <a:solidFill>
                  <a:schemeClr val="bg1"/>
                </a:solidFill>
                <a:latin typeface="Segoe Semibold" pitchFamily="34" charset="0"/>
                <a:ea typeface="Segoe" pitchFamily="34" charset="0"/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Joe Stagner\Desktop\einsteinsh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590800"/>
            <a:ext cx="3886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&lt;?php ?&gt;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as Common Gateway Interface (CGI)</a:t>
            </a:r>
          </a:p>
          <a:p>
            <a:r>
              <a:rPr lang="en-US" dirty="0" smtClean="0"/>
              <a:t>Released first as “Personal Home Page Tools”</a:t>
            </a:r>
          </a:p>
          <a:p>
            <a:r>
              <a:rPr lang="en-US" dirty="0" smtClean="0"/>
              <a:t>PHP: Hypertext Preprocessor</a:t>
            </a:r>
          </a:p>
          <a:p>
            <a:endParaRPr lang="en-US" dirty="0" smtClean="0"/>
          </a:p>
          <a:p>
            <a:r>
              <a:rPr lang="en-US" dirty="0" smtClean="0"/>
              <a:t>Current release PHP 5.2.4 </a:t>
            </a:r>
            <a:r>
              <a:rPr lang="en-US" sz="1200" dirty="0" smtClean="0"/>
              <a:t>Aug 30 2007</a:t>
            </a:r>
          </a:p>
          <a:p>
            <a:r>
              <a:rPr lang="en-US" dirty="0" smtClean="0"/>
              <a:t>Actively managed by Zend Technologies</a:t>
            </a:r>
          </a:p>
          <a:p>
            <a:pPr lvl="1"/>
            <a:r>
              <a:rPr lang="en-US" dirty="0" smtClean="0"/>
              <a:t>Producers of Zend Engine (PHP 4 onwards)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&lt;?</a:t>
            </a:r>
            <a:r>
              <a:rPr lang="en-US" b="1" dirty="0" smtClean="0"/>
              <a:t>php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echo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“hello world”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?&gt;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&lt;html&gt;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&lt;head&gt;&lt;title&gt;</a:t>
            </a:r>
          </a:p>
          <a:p>
            <a:pPr>
              <a:buNone/>
            </a:pPr>
            <a:r>
              <a:rPr lang="en-US" dirty="0" smtClean="0"/>
              <a:t>&lt;?</a:t>
            </a:r>
            <a:r>
              <a:rPr lang="en-US" b="1" dirty="0" smtClean="0"/>
              <a:t>php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echo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$page_title; </a:t>
            </a:r>
            <a:r>
              <a:rPr lang="en-US" dirty="0" smtClean="0"/>
              <a:t>?&gt;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&lt;title&gt;&lt;/head&gt;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…..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PHP: Object Oriented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class</a:t>
            </a:r>
            <a:r>
              <a:rPr lang="en-US" dirty="0" smtClean="0"/>
              <a:t> foo </a:t>
            </a:r>
            <a:r>
              <a:rPr lang="en-US" dirty="0" smtClean="0">
                <a:solidFill>
                  <a:srgbClr val="00B0F0"/>
                </a:solidFill>
              </a:rPr>
              <a:t>extends</a:t>
            </a:r>
            <a:r>
              <a:rPr lang="en-US" dirty="0" smtClean="0"/>
              <a:t> bar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{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</a:rPr>
              <a:t>function</a:t>
            </a:r>
            <a:r>
              <a:rPr lang="en-US" dirty="0" smtClean="0"/>
              <a:t> __construct()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</a:rPr>
              <a:t>{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	}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</a:rPr>
              <a:t>public static function </a:t>
            </a:r>
            <a:r>
              <a:rPr lang="en-US" dirty="0" smtClean="0"/>
              <a:t>mystaticfunc()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</a:rPr>
              <a:t>{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	}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}</a:t>
            </a:r>
          </a:p>
          <a:p>
            <a:pPr>
              <a:buNone/>
            </a:pPr>
            <a:r>
              <a:rPr lang="en-US" dirty="0" smtClean="0"/>
              <a:t>….</a:t>
            </a:r>
          </a:p>
          <a:p>
            <a:pPr>
              <a:buNone/>
            </a:pPr>
            <a:r>
              <a:rPr lang="en-US" dirty="0" smtClean="0"/>
              <a:t>foo::mystaticfunc()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Libraries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1468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590800"/>
            <a:ext cx="3886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CGI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CGI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process per request</a:t>
            </a:r>
          </a:p>
          <a:p>
            <a:r>
              <a:rPr lang="en-US" dirty="0" smtClean="0"/>
              <a:t>Multiple requests spawn multiple processes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Script engines suffer performance and scability losses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BlackBackgroun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FE1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F31C3C7F52A044BA02F861EBE728A3" ma:contentTypeVersion="0" ma:contentTypeDescription="Create a new document." ma:contentTypeScope="" ma:versionID="d7c0c18567e17d37a360163d8f6b605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54A741C-1E36-4C75-9724-854A98C5B6B0}"/>
</file>

<file path=customXml/itemProps2.xml><?xml version="1.0" encoding="utf-8"?>
<ds:datastoreItem xmlns:ds="http://schemas.openxmlformats.org/officeDocument/2006/customXml" ds:itemID="{63D8989D-CCAD-4A39-8363-0B26E6283944}"/>
</file>

<file path=customXml/itemProps3.xml><?xml version="1.0" encoding="utf-8"?>
<ds:datastoreItem xmlns:ds="http://schemas.openxmlformats.org/officeDocument/2006/customXml" ds:itemID="{BAE1C1FD-E865-46D8-AB25-647D4198E90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296</Words>
  <Application>Microsoft Office PowerPoint</Application>
  <PresentationFormat>On-screen Show (4:3)</PresentationFormat>
  <Paragraphs>86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PHP on Windows: Why Care?</vt:lpstr>
      <vt:lpstr>Slide 2</vt:lpstr>
      <vt:lpstr>Slide 3</vt:lpstr>
      <vt:lpstr>What is php?</vt:lpstr>
      <vt:lpstr>php</vt:lpstr>
      <vt:lpstr>PHP: Object Oriented Programming</vt:lpstr>
      <vt:lpstr>PHP Libraries</vt:lpstr>
      <vt:lpstr>Slide 8</vt:lpstr>
      <vt:lpstr>CGI Drawbacks</vt:lpstr>
      <vt:lpstr>Slide 10</vt:lpstr>
      <vt:lpstr>FastCGI</vt:lpstr>
      <vt:lpstr>Slide 12</vt:lpstr>
      <vt:lpstr>IIS 7</vt:lpstr>
      <vt:lpstr>DEMO</vt:lpstr>
      <vt:lpstr>Why Care?</vt:lpstr>
      <vt:lpstr>Notably..</vt:lpstr>
      <vt:lpstr>IIS Community Site</vt:lpstr>
      <vt:lpstr>QUESTIONS</vt:lpstr>
      <vt:lpstr>Slide 19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on Windows - Why Care?</dc:title>
  <dc:creator>Pandurang Nayak</dc:creator>
  <cp:keywords>TechMela;Template</cp:keywords>
  <cp:lastModifiedBy>Pandurang Nayak</cp:lastModifiedBy>
  <cp:revision>125</cp:revision>
  <dcterms:created xsi:type="dcterms:W3CDTF">2006-06-05T17:39:03Z</dcterms:created>
  <dcterms:modified xsi:type="dcterms:W3CDTF">2007-09-14T01:08:45Z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0x01010074F31C3C7F52A044BA02F861EBE728A3</vt:lpwstr>
  </property>
</Properties>
</file>