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4"/>
  </p:sldMasterIdLst>
  <p:notesMasterIdLst>
    <p:notesMasterId r:id="rId53"/>
  </p:notesMasterIdLst>
  <p:handoutMasterIdLst>
    <p:handoutMasterId r:id="rId54"/>
  </p:handoutMasterIdLst>
  <p:sldIdLst>
    <p:sldId id="257" r:id="rId5"/>
    <p:sldId id="413" r:id="rId6"/>
    <p:sldId id="414" r:id="rId7"/>
    <p:sldId id="415" r:id="rId8"/>
    <p:sldId id="276" r:id="rId9"/>
    <p:sldId id="416" r:id="rId10"/>
    <p:sldId id="417" r:id="rId11"/>
    <p:sldId id="418" r:id="rId12"/>
    <p:sldId id="420" r:id="rId13"/>
    <p:sldId id="492" r:id="rId14"/>
    <p:sldId id="423" r:id="rId15"/>
    <p:sldId id="427" r:id="rId16"/>
    <p:sldId id="431" r:id="rId17"/>
    <p:sldId id="332" r:id="rId18"/>
    <p:sldId id="433" r:id="rId19"/>
    <p:sldId id="334" r:id="rId20"/>
    <p:sldId id="342" r:id="rId21"/>
    <p:sldId id="494" r:id="rId22"/>
    <p:sldId id="343" r:id="rId23"/>
    <p:sldId id="434" r:id="rId24"/>
    <p:sldId id="435" r:id="rId25"/>
    <p:sldId id="437" r:id="rId26"/>
    <p:sldId id="442" r:id="rId27"/>
    <p:sldId id="495" r:id="rId28"/>
    <p:sldId id="454" r:id="rId29"/>
    <p:sldId id="455" r:id="rId30"/>
    <p:sldId id="467" r:id="rId31"/>
    <p:sldId id="471" r:id="rId32"/>
    <p:sldId id="475" r:id="rId33"/>
    <p:sldId id="478" r:id="rId34"/>
    <p:sldId id="476" r:id="rId35"/>
    <p:sldId id="480" r:id="rId36"/>
    <p:sldId id="489" r:id="rId37"/>
    <p:sldId id="445" r:id="rId38"/>
    <p:sldId id="279" r:id="rId39"/>
    <p:sldId id="280" r:id="rId40"/>
    <p:sldId id="507" r:id="rId41"/>
    <p:sldId id="508" r:id="rId42"/>
    <p:sldId id="282" r:id="rId43"/>
    <p:sldId id="287" r:id="rId44"/>
    <p:sldId id="291" r:id="rId45"/>
    <p:sldId id="297" r:id="rId46"/>
    <p:sldId id="505" r:id="rId47"/>
    <p:sldId id="299" r:id="rId48"/>
    <p:sldId id="301" r:id="rId49"/>
    <p:sldId id="302" r:id="rId50"/>
    <p:sldId id="496" r:id="rId51"/>
    <p:sldId id="506" r:id="rId52"/>
  </p:sldIdLst>
  <p:sldSz cx="9906000" cy="6858000" type="A4"/>
  <p:notesSz cx="6781800" cy="9926638"/>
  <p:custDataLst>
    <p:tags r:id="rId55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 Computer Corporation" initials="" lastIdx="3" clrIdx="0"/>
  <p:cmAuthor id="1" name="Brett McAnally" initials="" lastIdx="2" clrIdx="1"/>
  <p:cmAuthor id="2" name="Ryan_Franks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schemeClr val="tx1"/>
    </p:penClr>
  </p:showPr>
  <p:clrMru>
    <a:srgbClr val="0000FF"/>
    <a:srgbClr val="FF0000"/>
    <a:srgbClr val="0099FF"/>
    <a:srgbClr val="003366"/>
    <a:srgbClr val="CC9933"/>
    <a:srgbClr val="8FA3A3"/>
    <a:srgbClr val="993366"/>
    <a:srgbClr val="80C5E5"/>
    <a:srgbClr val="FEFB6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00" autoAdjust="0"/>
    <p:restoredTop sz="76000" autoAdjust="0"/>
  </p:normalViewPr>
  <p:slideViewPr>
    <p:cSldViewPr snapToGrid="0">
      <p:cViewPr varScale="1">
        <p:scale>
          <a:sx n="59" d="100"/>
          <a:sy n="59" d="100"/>
        </p:scale>
        <p:origin x="-990" y="-84"/>
      </p:cViewPr>
      <p:guideLst>
        <p:guide orient="horz" pos="4125"/>
        <p:guide orient="horz" pos="1709"/>
        <p:guide orient="horz" pos="2528"/>
        <p:guide pos="2417"/>
        <p:guide pos="3119"/>
        <p:guide pos="65"/>
        <p:guide pos="5466"/>
        <p:guide pos="3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748" y="-96"/>
      </p:cViewPr>
      <p:guideLst>
        <p:guide orient="horz" pos="3127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  <a:ln/>
        </p:spPr>
        <p:txBody>
          <a:bodyPr/>
          <a:lstStyle/>
          <a:p>
            <a:fld id="{39D451F6-D68C-42D2-824D-D82060436F34}" type="slidenum">
              <a:rPr lang="es-ES"/>
              <a:pPr/>
              <a:t>2</a:t>
            </a:fld>
            <a:endParaRPr lang="es-E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744538"/>
            <a:ext cx="5375275" cy="3722687"/>
          </a:xfrm>
          <a:prstGeom prst="rect">
            <a:avLst/>
          </a:prstGeo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  <a:ln/>
        </p:spPr>
        <p:txBody>
          <a:bodyPr/>
          <a:lstStyle/>
          <a:p>
            <a:fld id="{ADEFFB1E-3180-4ABB-B4AF-161B974FDC04}" type="slidenum">
              <a:rPr lang="en-US"/>
              <a:pPr/>
              <a:t>6</a:t>
            </a:fld>
            <a:endParaRPr lang="en-US"/>
          </a:p>
        </p:txBody>
      </p:sp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3263" y="744538"/>
            <a:ext cx="5375275" cy="3722687"/>
          </a:xfrm>
          <a:prstGeom prst="rect">
            <a:avLst/>
          </a:prstGeo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41451" y="9428583"/>
            <a:ext cx="2938780" cy="496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B49EAE-D898-40B1-8FD0-BEB4726B8D14}" type="slidenum">
              <a:rPr lang="en-US" sz="1200">
                <a:cs typeface="Arial" pitchFamily="34" charset="0"/>
              </a:rPr>
              <a:pPr algn="r"/>
              <a:t>6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744538"/>
            <a:ext cx="537527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/>
          <a:lstStyle/>
          <a:p>
            <a:fld id="{F6DBDB4D-69A4-4917-A30B-B1318B72CF2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744538"/>
            <a:ext cx="537527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/>
          <a:lstStyle/>
          <a:p>
            <a:fld id="{F6DBDB4D-69A4-4917-A30B-B1318B72CF2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744538"/>
            <a:ext cx="537527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/>
          <a:lstStyle/>
          <a:p>
            <a:fld id="{F6DBDB4D-69A4-4917-A30B-B1318B72CF2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  <a:noFill/>
        </p:spPr>
        <p:txBody>
          <a:bodyPr/>
          <a:lstStyle/>
          <a:p>
            <a:fld id="{CC77241A-B25A-415F-BEAB-2F1D62048EE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3263" y="744538"/>
            <a:ext cx="5375275" cy="3722687"/>
          </a:xfrm>
          <a:prstGeom prst="rect">
            <a:avLst/>
          </a:prstGeo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  <a:noFill/>
        </p:spPr>
        <p:txBody>
          <a:bodyPr/>
          <a:lstStyle/>
          <a:p>
            <a:fld id="{CC77241A-B25A-415F-BEAB-2F1D62048EE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3263" y="744538"/>
            <a:ext cx="5375275" cy="3722687"/>
          </a:xfrm>
          <a:prstGeom prst="rect">
            <a:avLst/>
          </a:prstGeo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744538"/>
            <a:ext cx="537527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/>
          <a:lstStyle/>
          <a:p>
            <a:fld id="{F6DBDB4D-69A4-4917-A30B-B1318B72CF2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744538"/>
            <a:ext cx="537527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/>
          <a:lstStyle/>
          <a:p>
            <a:fld id="{F6DBDB4D-69A4-4917-A30B-B1318B72CF2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0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18212" y="2891364"/>
            <a:ext cx="9225585" cy="1203103"/>
          </a:xfr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2201" name="Rectangle 9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15087" y="4413683"/>
            <a:ext cx="9235313" cy="357188"/>
          </a:xfrm>
          <a:noFill/>
        </p:spPr>
        <p:txBody>
          <a:bodyPr anchor="ctr"/>
          <a:lstStyle>
            <a:lvl1pPr marL="0" indent="0" algn="ctr">
              <a:buFont typeface="Times" pitchFamily="18" charset="0"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044" y="1669142"/>
            <a:ext cx="9300928" cy="44722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3017" y="315686"/>
            <a:ext cx="9344469" cy="10196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l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7113" y="362856"/>
            <a:ext cx="2209800" cy="57204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514" y="1654628"/>
            <a:ext cx="6702199" cy="44722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Feb-2008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FD5A5E3-ED6D-4393-B150-D14B9F28E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Microsoft Developer &amp; Platform Evangelism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71415"/>
            <a:ext cx="8915400" cy="668319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 dirty="0" smtClean="0"/>
              <a:t>&lt;Enter slide title here&gt;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 userDrawn="1"/>
        </p:nvSpPr>
        <p:spPr bwMode="auto">
          <a:xfrm rot="5400000">
            <a:off x="631099" y="810750"/>
            <a:ext cx="184150" cy="15650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73878" y="749509"/>
            <a:ext cx="8636363" cy="285752"/>
          </a:xfrm>
        </p:spPr>
        <p:txBody>
          <a:bodyPr anchor="ctr" anchorCtr="0"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&lt;Enter slide subtitle here&gt;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81CB9665-AF7A-4210-B047-22CE383B08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95300" y="6356351"/>
            <a:ext cx="31369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Solid Quality Mentors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812" y="3574367"/>
            <a:ext cx="8956446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325" y="2679702"/>
            <a:ext cx="8956446" cy="702128"/>
          </a:xfrm>
        </p:spPr>
        <p:txBody>
          <a:bodyPr anchor="t"/>
          <a:lstStyle>
            <a:lvl1pPr algn="l">
              <a:defRPr sz="4000" b="1" cap="small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schemeClr val="bg1"/>
                </a:solidFill>
              </a:rPr>
              <a:t>DEMO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7" y="562424"/>
            <a:ext cx="9344469" cy="10196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44" y="1626504"/>
            <a:ext cx="9271899" cy="461645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667" y="1611993"/>
            <a:ext cx="4344988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684" y="1611993"/>
            <a:ext cx="4344987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3017" y="315686"/>
            <a:ext cx="9344469" cy="10196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3017" y="315686"/>
            <a:ext cx="9344469" cy="10196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3017" y="315686"/>
            <a:ext cx="9344469" cy="10196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4" name="TextBox 3"/>
          <p:cNvSpPr txBox="1"/>
          <p:nvPr userDrawn="1"/>
        </p:nvSpPr>
        <p:spPr>
          <a:xfrm>
            <a:off x="319314" y="1799771"/>
            <a:ext cx="9289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Code Samples in Courier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171" y="1611085"/>
            <a:ext cx="5912753" cy="45441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132" y="1611085"/>
            <a:ext cx="3259138" cy="4558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3017" y="315686"/>
            <a:ext cx="9344469" cy="10196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86" y="4572000"/>
            <a:ext cx="8766628" cy="795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1654629"/>
            <a:ext cx="5943600" cy="2859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086" y="5425394"/>
            <a:ext cx="8781143" cy="641576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960" y="1466850"/>
            <a:ext cx="884237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031176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234960" y="228600"/>
            <a:ext cx="856069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n-US" dirty="0" smtClean="0"/>
          </a:p>
        </p:txBody>
      </p:sp>
      <p:pic>
        <p:nvPicPr>
          <p:cNvPr id="10" name="Picture 9" descr="sql2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257" y="6415313"/>
            <a:ext cx="9405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Copyright 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cs typeface="Times New Roman"/>
              </a:rPr>
              <a:t>© 2008,</a:t>
            </a:r>
            <a:r>
              <a:rPr lang="en-US" sz="1400" baseline="0" dirty="0" smtClean="0">
                <a:solidFill>
                  <a:schemeClr val="bg1"/>
                </a:solidFill>
                <a:latin typeface="+mn-lt"/>
                <a:cs typeface="Times New Roman"/>
              </a:rPr>
              <a:t> Solid Quality Mentors. All rights reserved.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6" r:id="rId3"/>
    <p:sldLayoutId id="2147483658" r:id="rId4"/>
    <p:sldLayoutId id="2147483660" r:id="rId5"/>
    <p:sldLayoutId id="2147483667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8" r:id="rId12"/>
    <p:sldLayoutId id="2147483669" r:id="rId13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Segoe UI" pitchFamily="34" charset="0"/>
          <a:ea typeface="+mj-ea"/>
          <a:cs typeface="Segoe UI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30188" indent="-230188" algn="l" rtl="0" eaLnBrk="1" fontAlgn="base" hangingPunct="1">
        <a:spcBef>
          <a:spcPct val="0"/>
        </a:spcBef>
        <a:spcAft>
          <a:spcPct val="35000"/>
        </a:spcAft>
        <a:buClr>
          <a:schemeClr val="tx2">
            <a:lumMod val="75000"/>
          </a:schemeClr>
        </a:buClr>
        <a:buSzPct val="120000"/>
        <a:buFont typeface="Segoe UI" pitchFamily="34" charset="0"/>
        <a:buChar char="•"/>
        <a:defRPr sz="2800">
          <a:solidFill>
            <a:schemeClr val="accent1">
              <a:lumMod val="75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679450" indent="-334963" algn="l" rtl="0" eaLnBrk="1" fontAlgn="base" hangingPunct="1">
        <a:spcBef>
          <a:spcPct val="0"/>
        </a:spcBef>
        <a:spcAft>
          <a:spcPct val="25000"/>
        </a:spcAft>
        <a:buClr>
          <a:srgbClr val="008CCC"/>
        </a:buClr>
        <a:buSzPct val="125000"/>
        <a:buFont typeface="Arial" pitchFamily="34" charset="0"/>
        <a:buChar char="•"/>
        <a:defRPr sz="2400">
          <a:solidFill>
            <a:schemeClr val="accent1">
              <a:lumMod val="75000"/>
            </a:schemeClr>
          </a:solidFill>
          <a:latin typeface="Segoe UI" pitchFamily="34" charset="0"/>
          <a:cs typeface="Segoe UI" pitchFamily="34" charset="0"/>
        </a:defRPr>
      </a:lvl2pPr>
      <a:lvl3pPr marL="1031875" indent="-238125" algn="l" rtl="0" eaLnBrk="1" fontAlgn="base" hangingPunct="1">
        <a:spcBef>
          <a:spcPct val="0"/>
        </a:spcBef>
        <a:spcAft>
          <a:spcPct val="25000"/>
        </a:spcAft>
        <a:buClr>
          <a:schemeClr val="tx2">
            <a:lumMod val="40000"/>
            <a:lumOff val="60000"/>
          </a:schemeClr>
        </a:buClr>
        <a:buSzPct val="100000"/>
        <a:buFont typeface="Courier New" pitchFamily="49" charset="0"/>
        <a:buChar char="o"/>
        <a:defRPr sz="2000">
          <a:solidFill>
            <a:schemeClr val="accent1">
              <a:lumMod val="75000"/>
            </a:schemeClr>
          </a:solidFill>
          <a:latin typeface="Segoe UI" pitchFamily="34" charset="0"/>
          <a:cs typeface="Segoe UI" pitchFamily="34" charset="0"/>
        </a:defRPr>
      </a:lvl3pPr>
      <a:lvl4pPr marL="1371600" indent="-225425" algn="l" rtl="0" eaLnBrk="1" fontAlgn="base" hangingPunct="1">
        <a:spcBef>
          <a:spcPct val="0"/>
        </a:spcBef>
        <a:spcAft>
          <a:spcPct val="25000"/>
        </a:spcAft>
        <a:buClr>
          <a:srgbClr val="008CCC"/>
        </a:buClr>
        <a:buChar char="–"/>
        <a:defRPr>
          <a:solidFill>
            <a:schemeClr val="accent1">
              <a:lumMod val="75000"/>
            </a:schemeClr>
          </a:solidFill>
          <a:latin typeface="Segoe UI" pitchFamily="34" charset="0"/>
          <a:cs typeface="Segoe UI" pitchFamily="34" charset="0"/>
        </a:defRPr>
      </a:lvl4pPr>
      <a:lvl5pPr marL="1485900" indent="233363" algn="l" rtl="0" eaLnBrk="1" fontAlgn="base" hangingPunct="1">
        <a:spcBef>
          <a:spcPct val="0"/>
        </a:spcBef>
        <a:spcAft>
          <a:spcPct val="25000"/>
        </a:spcAft>
        <a:defRPr>
          <a:solidFill>
            <a:schemeClr val="accent1">
              <a:lumMod val="75000"/>
            </a:schemeClr>
          </a:solidFill>
          <a:latin typeface="Segoe UI" pitchFamily="34" charset="0"/>
          <a:cs typeface="Segoe UI" pitchFamily="34" charset="0"/>
        </a:defRPr>
      </a:lvl5pPr>
      <a:lvl6pPr marL="1943100" indent="233363" algn="l" rtl="0" eaLnBrk="1" fontAlgn="base" hangingPunct="1">
        <a:spcBef>
          <a:spcPct val="0"/>
        </a:spcBef>
        <a:spcAft>
          <a:spcPct val="25000"/>
        </a:spcAft>
        <a:defRPr>
          <a:solidFill>
            <a:srgbClr val="008CCC"/>
          </a:solidFill>
          <a:latin typeface="+mn-lt"/>
        </a:defRPr>
      </a:lvl6pPr>
      <a:lvl7pPr marL="2400300" indent="233363" algn="l" rtl="0" eaLnBrk="1" fontAlgn="base" hangingPunct="1">
        <a:spcBef>
          <a:spcPct val="0"/>
        </a:spcBef>
        <a:spcAft>
          <a:spcPct val="25000"/>
        </a:spcAft>
        <a:defRPr>
          <a:solidFill>
            <a:srgbClr val="008CCC"/>
          </a:solidFill>
          <a:latin typeface="+mn-lt"/>
        </a:defRPr>
      </a:lvl7pPr>
      <a:lvl8pPr marL="2857500" indent="233363" algn="l" rtl="0" eaLnBrk="1" fontAlgn="base" hangingPunct="1">
        <a:spcBef>
          <a:spcPct val="0"/>
        </a:spcBef>
        <a:spcAft>
          <a:spcPct val="25000"/>
        </a:spcAft>
        <a:defRPr>
          <a:solidFill>
            <a:srgbClr val="008CCC"/>
          </a:solidFill>
          <a:latin typeface="+mn-lt"/>
        </a:defRPr>
      </a:lvl8pPr>
      <a:lvl9pPr marL="3314700" indent="233363" algn="l" rtl="0" eaLnBrk="1" fontAlgn="base" hangingPunct="1">
        <a:spcBef>
          <a:spcPct val="0"/>
        </a:spcBef>
        <a:spcAft>
          <a:spcPct val="25000"/>
        </a:spcAft>
        <a:defRPr>
          <a:solidFill>
            <a:srgbClr val="008CCC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solidq.com/ES/ElRinconDelDB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SQL Server 2008 </a:t>
            </a:r>
            <a:br>
              <a:rPr lang="es-ES" dirty="0" smtClean="0"/>
            </a:br>
            <a:r>
              <a:rPr lang="es-ES" dirty="0" smtClean="0"/>
              <a:t>Novedades para </a:t>
            </a:r>
            <a:r>
              <a:rPr lang="es-ES" dirty="0" err="1" smtClean="0"/>
              <a:t>DBAs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200" dirty="0" smtClean="0"/>
              <a:t>Seguridad, Escalabilidad y Alta Disponibilidad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0" hangingPunct="0">
              <a:spcAft>
                <a:spcPct val="0"/>
              </a:spcAft>
              <a:buClrTx/>
              <a:buSzTx/>
            </a:pPr>
            <a:endParaRPr lang="es-ES_tradnl" b="1" dirty="0" smtClean="0">
              <a:solidFill>
                <a:schemeClr val="bg1"/>
              </a:solidFill>
            </a:endParaRPr>
          </a:p>
          <a:p>
            <a:pPr algn="r" eaLnBrk="0" hangingPunct="0">
              <a:spcAft>
                <a:spcPct val="0"/>
              </a:spcAft>
              <a:buClrTx/>
              <a:buSzTx/>
            </a:pPr>
            <a:endParaRPr lang="es-ES_tradnl" b="1" dirty="0" smtClean="0">
              <a:solidFill>
                <a:schemeClr val="bg1"/>
              </a:solidFill>
            </a:endParaRPr>
          </a:p>
          <a:p>
            <a:pPr algn="r" eaLnBrk="0" hangingPunct="0">
              <a:spcAft>
                <a:spcPct val="0"/>
              </a:spcAft>
              <a:buClrTx/>
              <a:buSzTx/>
            </a:pPr>
            <a:endParaRPr lang="es-ES_tradnl" b="1" dirty="0" smtClean="0">
              <a:solidFill>
                <a:schemeClr val="bg1"/>
              </a:solidFill>
            </a:endParaRPr>
          </a:p>
          <a:p>
            <a:pPr algn="r" eaLnBrk="0" hangingPunct="0">
              <a:spcAft>
                <a:spcPct val="0"/>
              </a:spcAft>
              <a:buClrTx/>
              <a:buSzTx/>
            </a:pPr>
            <a:endParaRPr lang="es-ES_tradnl" b="1" dirty="0" smtClean="0">
              <a:solidFill>
                <a:schemeClr val="bg1"/>
              </a:solidFill>
            </a:endParaRPr>
          </a:p>
          <a:p>
            <a:pPr algn="r" eaLnBrk="0" hangingPunct="0">
              <a:spcAft>
                <a:spcPct val="0"/>
              </a:spcAft>
              <a:buClrTx/>
              <a:buSzTx/>
            </a:pPr>
            <a:endParaRPr lang="es-ES_tradnl" b="1" dirty="0" smtClean="0">
              <a:solidFill>
                <a:schemeClr val="bg1"/>
              </a:solidFill>
            </a:endParaRPr>
          </a:p>
          <a:p>
            <a:pPr algn="r" eaLnBrk="0" hangingPunct="0">
              <a:spcAft>
                <a:spcPct val="0"/>
              </a:spcAft>
              <a:buClrTx/>
              <a:buSzTx/>
            </a:pPr>
            <a:r>
              <a:rPr lang="es-ES_tradnl" b="1" dirty="0" smtClean="0">
                <a:solidFill>
                  <a:schemeClr val="bg1"/>
                </a:solidFill>
              </a:rPr>
              <a:t>Rubén Garrigós</a:t>
            </a:r>
          </a:p>
          <a:p>
            <a:pPr algn="r" eaLnBrk="0" hangingPunct="0">
              <a:spcAft>
                <a:spcPct val="0"/>
              </a:spcAft>
              <a:buClrTx/>
              <a:buSzTx/>
            </a:pPr>
            <a:r>
              <a:rPr lang="es-ES_tradnl" b="1" dirty="0" smtClean="0">
                <a:solidFill>
                  <a:schemeClr val="bg1"/>
                </a:solidFill>
              </a:rPr>
              <a:t>Data </a:t>
            </a:r>
            <a:r>
              <a:rPr lang="es-ES_tradnl" b="1" dirty="0" err="1" smtClean="0">
                <a:solidFill>
                  <a:schemeClr val="bg1"/>
                </a:solidFill>
              </a:rPr>
              <a:t>Platform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Architect</a:t>
            </a:r>
            <a:endParaRPr lang="es-ES_tradnl" b="1" dirty="0" smtClean="0">
              <a:solidFill>
                <a:schemeClr val="bg1"/>
              </a:solidFill>
            </a:endParaRPr>
          </a:p>
          <a:p>
            <a:pPr algn="r" eaLnBrk="0" hangingPunct="0">
              <a:spcAft>
                <a:spcPct val="0"/>
              </a:spcAft>
              <a:buClrTx/>
              <a:buSzTx/>
            </a:pPr>
            <a:r>
              <a:rPr lang="es-ES" dirty="0" err="1" smtClean="0">
                <a:solidFill>
                  <a:schemeClr val="bg1"/>
                </a:solidFill>
              </a:rPr>
              <a:t>Solid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Quality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Mentors</a:t>
            </a:r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3200" dirty="0" err="1" smtClean="0"/>
              <a:t>Encriptando</a:t>
            </a:r>
            <a:r>
              <a:rPr lang="es-ES" sz="3200" dirty="0" smtClean="0"/>
              <a:t> una base de datos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</a:t>
            </a:r>
            <a:endParaRPr lang="en-US" dirty="0"/>
          </a:p>
        </p:txBody>
      </p:sp>
      <p:pic>
        <p:nvPicPr>
          <p:cNvPr id="6" name="Picture 5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Auditoría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621519"/>
            <a:ext cx="8650514" cy="46656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Soporte</a:t>
            </a:r>
            <a:r>
              <a:rPr lang="en-US" dirty="0" smtClean="0"/>
              <a:t> </a:t>
            </a:r>
            <a:r>
              <a:rPr lang="en-US" dirty="0" err="1" smtClean="0"/>
              <a:t>nativo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auditoría</a:t>
            </a:r>
            <a:endParaRPr lang="en-US" dirty="0" smtClean="0"/>
          </a:p>
          <a:p>
            <a:r>
              <a:rPr lang="en-GB" dirty="0" smtClean="0"/>
              <a:t>Auditable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fichero</a:t>
            </a:r>
            <a:r>
              <a:rPr lang="en-GB" dirty="0" smtClean="0"/>
              <a:t> o </a:t>
            </a:r>
            <a:r>
              <a:rPr lang="en-GB" dirty="0" err="1" smtClean="0"/>
              <a:t>registro</a:t>
            </a:r>
            <a:r>
              <a:rPr lang="en-GB" dirty="0" smtClean="0"/>
              <a:t> de windows</a:t>
            </a:r>
          </a:p>
          <a:p>
            <a:r>
              <a:rPr lang="en-GB" dirty="0" err="1" smtClean="0"/>
              <a:t>Basada</a:t>
            </a:r>
            <a:r>
              <a:rPr lang="en-GB" dirty="0" smtClean="0"/>
              <a:t> en la </a:t>
            </a:r>
            <a:r>
              <a:rPr lang="en-GB" dirty="0" err="1" smtClean="0"/>
              <a:t>captura</a:t>
            </a:r>
            <a:r>
              <a:rPr lang="en-GB" dirty="0" smtClean="0"/>
              <a:t> de </a:t>
            </a:r>
            <a:r>
              <a:rPr lang="en-GB" dirty="0" err="1" smtClean="0"/>
              <a:t>eventos</a:t>
            </a:r>
            <a:r>
              <a:rPr lang="en-GB" dirty="0" smtClean="0"/>
              <a:t>  </a:t>
            </a:r>
            <a:r>
              <a:rPr lang="en-GB" dirty="0" err="1" smtClean="0"/>
              <a:t>extendidos</a:t>
            </a:r>
            <a:endParaRPr lang="en-GB" dirty="0" smtClean="0"/>
          </a:p>
          <a:p>
            <a:pPr lvl="1"/>
            <a:r>
              <a:rPr lang="en-GB" sz="2800" dirty="0" err="1" smtClean="0"/>
              <a:t>Servidor</a:t>
            </a:r>
            <a:endParaRPr lang="en-GB" sz="2800" dirty="0" smtClean="0"/>
          </a:p>
          <a:p>
            <a:pPr lvl="1"/>
            <a:r>
              <a:rPr lang="en-GB" sz="2800" dirty="0" smtClean="0"/>
              <a:t>Base de </a:t>
            </a:r>
            <a:r>
              <a:rPr lang="en-GB" sz="2800" dirty="0" err="1" smtClean="0"/>
              <a:t>datos</a:t>
            </a:r>
            <a:endParaRPr lang="en-GB" sz="2800" dirty="0" smtClean="0"/>
          </a:p>
          <a:p>
            <a:r>
              <a:rPr lang="en-GB" dirty="0" err="1" smtClean="0"/>
              <a:t>Síncrona</a:t>
            </a:r>
            <a:r>
              <a:rPr lang="en-GB" dirty="0" smtClean="0"/>
              <a:t> </a:t>
            </a:r>
            <a:r>
              <a:rPr lang="en-GB" dirty="0" err="1" smtClean="0"/>
              <a:t>vs</a:t>
            </a:r>
            <a:r>
              <a:rPr lang="en-GB" dirty="0" smtClean="0"/>
              <a:t> </a:t>
            </a:r>
            <a:r>
              <a:rPr lang="en-GB" dirty="0" err="1" smtClean="0"/>
              <a:t>Asíncrona</a:t>
            </a:r>
            <a:endParaRPr lang="en-GB" dirty="0" smtClean="0"/>
          </a:p>
          <a:p>
            <a:r>
              <a:rPr lang="en-GB" dirty="0" err="1" smtClean="0"/>
              <a:t>Forzada</a:t>
            </a:r>
            <a:r>
              <a:rPr lang="en-GB" dirty="0" smtClean="0"/>
              <a:t> </a:t>
            </a:r>
            <a:r>
              <a:rPr lang="en-GB" dirty="0" err="1" smtClean="0"/>
              <a:t>vs</a:t>
            </a:r>
            <a:r>
              <a:rPr lang="en-GB" dirty="0" smtClean="0"/>
              <a:t> </a:t>
            </a:r>
            <a:r>
              <a:rPr lang="en-GB" dirty="0" err="1" smtClean="0"/>
              <a:t>Laxa</a:t>
            </a:r>
            <a:endParaRPr lang="en-GB" dirty="0" smtClean="0"/>
          </a:p>
          <a:p>
            <a:r>
              <a:rPr lang="en-GB" dirty="0" err="1" smtClean="0"/>
              <a:t>Bajo</a:t>
            </a:r>
            <a:r>
              <a:rPr lang="en-GB" dirty="0" smtClean="0"/>
              <a:t> </a:t>
            </a:r>
            <a:r>
              <a:rPr lang="en-GB" dirty="0" err="1" smtClean="0"/>
              <a:t>impacto</a:t>
            </a:r>
            <a:r>
              <a:rPr lang="en-GB" dirty="0" smtClean="0"/>
              <a:t> </a:t>
            </a:r>
            <a:r>
              <a:rPr lang="en-GB" dirty="0" err="1" smtClean="0"/>
              <a:t>comparado</a:t>
            </a:r>
            <a:r>
              <a:rPr lang="en-GB" dirty="0" smtClean="0"/>
              <a:t> con </a:t>
            </a:r>
            <a:r>
              <a:rPr lang="en-GB" dirty="0" err="1" smtClean="0"/>
              <a:t>alternativas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trazas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fld id="{EFD5A5E3-ED6D-4393-B150-D14B9F28E9C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Creando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auditoría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44" y="1626504"/>
            <a:ext cx="9583956" cy="46164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CREATE SERVER AUDIT  </a:t>
            </a:r>
            <a:r>
              <a:rPr lang="en-US" dirty="0" err="1" smtClean="0"/>
              <a:t>AuditoriaSimple</a:t>
            </a:r>
            <a:r>
              <a:rPr lang="en-US" dirty="0" smtClean="0"/>
              <a:t> TO APPLICATION_LOG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CREATE SERVER AUDIT SPECIFICATION  </a:t>
            </a:r>
            <a:r>
              <a:rPr lang="en-US" dirty="0" err="1" smtClean="0"/>
              <a:t>EspecificacionAuditoria</a:t>
            </a:r>
            <a:r>
              <a:rPr lang="en-US" dirty="0" smtClean="0"/>
              <a:t> FOR SERVER AUDIT </a:t>
            </a:r>
            <a:r>
              <a:rPr lang="en-US" dirty="0" err="1" smtClean="0"/>
              <a:t>AuditoriaSimple</a:t>
            </a:r>
            <a:r>
              <a:rPr lang="en-US" dirty="0" smtClean="0"/>
              <a:t>  ADD (SUCCESSFUL_LOGIN_GROUP)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CREATE DATABASE AUDIT SPECIFICATION </a:t>
            </a:r>
            <a:r>
              <a:rPr lang="en-US" dirty="0" err="1" smtClean="0"/>
              <a:t>EspecificacionAuditoria</a:t>
            </a:r>
            <a:r>
              <a:rPr lang="en-US" dirty="0" smtClean="0"/>
              <a:t> FOR SERVER AUDIT </a:t>
            </a:r>
            <a:r>
              <a:rPr lang="en-US" dirty="0" err="1" smtClean="0"/>
              <a:t>AuditoriaSimple</a:t>
            </a:r>
            <a:r>
              <a:rPr lang="en-US" dirty="0" smtClean="0"/>
              <a:t> ADD (UPDATE ON </a:t>
            </a:r>
            <a:r>
              <a:rPr lang="en-US" dirty="0" err="1" smtClean="0"/>
              <a:t>MiTable</a:t>
            </a:r>
            <a:r>
              <a:rPr lang="en-US" dirty="0" smtClean="0"/>
              <a:t> BY </a:t>
            </a:r>
            <a:r>
              <a:rPr lang="en-US" dirty="0" err="1" smtClean="0"/>
              <a:t>esquema</a:t>
            </a:r>
            <a:r>
              <a:rPr lang="en-US" dirty="0" smtClean="0"/>
              <a:t>)</a:t>
            </a:r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ESCALABILIDAD</a:t>
            </a:r>
            <a:endParaRPr lang="en-US" dirty="0"/>
          </a:p>
        </p:txBody>
      </p:sp>
      <p:pic>
        <p:nvPicPr>
          <p:cNvPr id="6" name="Picture 5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Governor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Gestor de recursos del servidor </a:t>
            </a:r>
          </a:p>
          <a:p>
            <a:pPr lvl="1"/>
            <a:r>
              <a:rPr lang="es-ES" dirty="0" smtClean="0"/>
              <a:t>Memoria</a:t>
            </a:r>
          </a:p>
          <a:p>
            <a:pPr lvl="1"/>
            <a:r>
              <a:rPr lang="es-ES" dirty="0" smtClean="0"/>
              <a:t>CPU</a:t>
            </a:r>
          </a:p>
          <a:p>
            <a:r>
              <a:rPr lang="es-ES" dirty="0" smtClean="0"/>
              <a:t>Nos permite controlar y priorizar recursos para:</a:t>
            </a:r>
          </a:p>
          <a:p>
            <a:pPr lvl="1"/>
            <a:r>
              <a:rPr lang="es-ES" dirty="0" smtClean="0"/>
              <a:t>OLTP</a:t>
            </a:r>
          </a:p>
          <a:p>
            <a:pPr lvl="1"/>
            <a:r>
              <a:rPr lang="es-ES" dirty="0" smtClean="0"/>
              <a:t>Cargas de datos</a:t>
            </a:r>
          </a:p>
          <a:p>
            <a:pPr lvl="1"/>
            <a:r>
              <a:rPr lang="es-ES" dirty="0" err="1" smtClean="0"/>
              <a:t>Backups</a:t>
            </a:r>
            <a:endParaRPr lang="es-ES" dirty="0" smtClean="0"/>
          </a:p>
          <a:p>
            <a:pPr lvl="1"/>
            <a:r>
              <a:rPr lang="es-ES" dirty="0" smtClean="0"/>
              <a:t>Consultas pesadas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95529"/>
            <a:ext cx="8915400" cy="668319"/>
          </a:xfrm>
        </p:spPr>
        <p:txBody>
          <a:bodyPr/>
          <a:lstStyle/>
          <a:p>
            <a:r>
              <a:rPr lang="es-ES_tradnl" sz="4000" baseline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Resource</a:t>
            </a:r>
            <a:r>
              <a:rPr lang="es-ES_tradnl" sz="40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4000" baseline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Governor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6" y="1602242"/>
            <a:ext cx="5324929" cy="5056186"/>
          </a:xfrm>
        </p:spPr>
        <p:txBody>
          <a:bodyPr/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Grupos de carga (</a:t>
            </a:r>
            <a:r>
              <a:rPr lang="es-ES_tradnl" sz="2400" dirty="0" err="1" smtClean="0">
                <a:solidFill>
                  <a:schemeClr val="bg1"/>
                </a:solidFill>
              </a:rPr>
              <a:t>workload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group</a:t>
            </a:r>
            <a:r>
              <a:rPr lang="es-ES_tradnl" sz="2400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s-ES_tradnl" sz="2000" dirty="0" smtClean="0">
                <a:solidFill>
                  <a:schemeClr val="bg1"/>
                </a:solidFill>
              </a:rPr>
              <a:t>Habilita la </a:t>
            </a:r>
            <a:r>
              <a:rPr lang="es-ES_tradnl" sz="2000" dirty="0" err="1" smtClean="0">
                <a:solidFill>
                  <a:schemeClr val="bg1"/>
                </a:solidFill>
              </a:rPr>
              <a:t>clasificacion</a:t>
            </a:r>
            <a:r>
              <a:rPr lang="es-ES_tradnl" sz="2000" baseline="0" dirty="0" smtClean="0">
                <a:solidFill>
                  <a:schemeClr val="bg1"/>
                </a:solidFill>
              </a:rPr>
              <a:t> de cargas de trabajo</a:t>
            </a:r>
            <a:endParaRPr lang="es-ES_tradnl" sz="2000" dirty="0" smtClean="0">
              <a:solidFill>
                <a:schemeClr val="bg1"/>
              </a:solidFill>
            </a:endParaRPr>
          </a:p>
          <a:p>
            <a:pPr lvl="1"/>
            <a:r>
              <a:rPr lang="es-ES_tradnl" sz="2000" dirty="0" smtClean="0">
                <a:solidFill>
                  <a:schemeClr val="bg1"/>
                </a:solidFill>
              </a:rPr>
              <a:t>usuario</a:t>
            </a:r>
            <a:r>
              <a:rPr lang="es-ES_tradnl" sz="2000" baseline="0" dirty="0" smtClean="0">
                <a:solidFill>
                  <a:schemeClr val="bg1"/>
                </a:solidFill>
              </a:rPr>
              <a:t>+ </a:t>
            </a:r>
            <a:r>
              <a:rPr lang="es-ES_tradnl" sz="2000" baseline="0" dirty="0" err="1" smtClean="0">
                <a:solidFill>
                  <a:schemeClr val="bg1"/>
                </a:solidFill>
              </a:rPr>
              <a:t>internal</a:t>
            </a:r>
            <a:r>
              <a:rPr lang="es-ES_tradnl" sz="2000" dirty="0" smtClean="0">
                <a:solidFill>
                  <a:schemeClr val="bg1"/>
                </a:solidFill>
              </a:rPr>
              <a:t> + default</a:t>
            </a:r>
          </a:p>
          <a:p>
            <a:r>
              <a:rPr lang="es-ES_tradnl" sz="2400" dirty="0" smtClean="0">
                <a:solidFill>
                  <a:schemeClr val="bg1"/>
                </a:solidFill>
              </a:rPr>
              <a:t>Pools de recursos</a:t>
            </a:r>
          </a:p>
          <a:p>
            <a:pPr lvl="1"/>
            <a:r>
              <a:rPr lang="es-ES_tradnl" sz="2000" dirty="0" smtClean="0">
                <a:solidFill>
                  <a:schemeClr val="bg1"/>
                </a:solidFill>
              </a:rPr>
              <a:t>“maquinas virtuales” con limites de CPU y memoria</a:t>
            </a:r>
          </a:p>
          <a:p>
            <a:r>
              <a:rPr lang="es-ES_tradnl" sz="2400" dirty="0" err="1" smtClean="0">
                <a:solidFill>
                  <a:schemeClr val="bg1"/>
                </a:solidFill>
              </a:rPr>
              <a:t>Resource</a:t>
            </a:r>
            <a:r>
              <a:rPr lang="es-ES_tradnl" sz="2400" dirty="0" smtClean="0">
                <a:solidFill>
                  <a:schemeClr val="bg1"/>
                </a:solidFill>
              </a:rPr>
              <a:t> Management</a:t>
            </a:r>
          </a:p>
          <a:p>
            <a:pPr lvl="1"/>
            <a:r>
              <a:rPr lang="es-ES_tradnl" sz="2000" dirty="0" smtClean="0">
                <a:solidFill>
                  <a:schemeClr val="bg1"/>
                </a:solidFill>
              </a:rPr>
              <a:t>Mapeo de grupos a pools con función clasificadora</a:t>
            </a:r>
          </a:p>
          <a:p>
            <a:pPr lvl="1"/>
            <a:r>
              <a:rPr lang="es-ES_tradnl" sz="2000" dirty="0" smtClean="0">
                <a:solidFill>
                  <a:schemeClr val="bg1"/>
                </a:solidFill>
              </a:rPr>
              <a:t>Gestión de los límites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6889" y="1573240"/>
            <a:ext cx="4525737" cy="476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TechNet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Governor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Solo </a:t>
            </a:r>
            <a:r>
              <a:rPr lang="en-US" dirty="0" err="1" smtClean="0"/>
              <a:t>funciona</a:t>
            </a:r>
            <a:r>
              <a:rPr lang="en-US" dirty="0" smtClean="0"/>
              <a:t> con el motor </a:t>
            </a:r>
            <a:r>
              <a:rPr lang="en-US" dirty="0" err="1" smtClean="0"/>
              <a:t>relacional</a:t>
            </a:r>
            <a:endParaRPr lang="en-US" dirty="0" smtClean="0"/>
          </a:p>
          <a:p>
            <a:r>
              <a:rPr lang="es-ES" dirty="0" smtClean="0"/>
              <a:t>No permite controlar  IO</a:t>
            </a:r>
          </a:p>
          <a:p>
            <a:pPr lvl="1"/>
            <a:r>
              <a:rPr lang="es-ES" dirty="0" smtClean="0"/>
              <a:t>Disco</a:t>
            </a:r>
          </a:p>
          <a:p>
            <a:pPr lvl="1"/>
            <a:r>
              <a:rPr lang="es-ES" dirty="0" smtClean="0"/>
              <a:t>Red</a:t>
            </a:r>
            <a:endParaRPr lang="en-US" dirty="0" smtClean="0"/>
          </a:p>
          <a:p>
            <a:r>
              <a:rPr lang="en-US" dirty="0" err="1" smtClean="0"/>
              <a:t>Actúa</a:t>
            </a:r>
            <a:r>
              <a:rPr lang="en-US" dirty="0" smtClean="0"/>
              <a:t> a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instancia</a:t>
            </a:r>
            <a:r>
              <a:rPr lang="en-US" dirty="0" smtClean="0"/>
              <a:t>, no de </a:t>
            </a:r>
            <a:r>
              <a:rPr lang="en-US" dirty="0" err="1" smtClean="0"/>
              <a:t>servidor</a:t>
            </a:r>
            <a:endParaRPr lang="en-US" dirty="0" smtClean="0"/>
          </a:p>
          <a:p>
            <a:r>
              <a:rPr lang="es-ES" dirty="0" smtClean="0"/>
              <a:t>Algunas cargas OLTP de duración 0 no se manejan bien</a:t>
            </a:r>
          </a:p>
          <a:p>
            <a:r>
              <a:rPr lang="es-ES" dirty="0" smtClean="0"/>
              <a:t>El pool </a:t>
            </a:r>
            <a:r>
              <a:rPr lang="es-ES" dirty="0" err="1" smtClean="0"/>
              <a:t>internal</a:t>
            </a:r>
            <a:r>
              <a:rPr lang="es-ES" dirty="0" smtClean="0"/>
              <a:t> no se puede acotar y puede presionar</a:t>
            </a:r>
            <a:endParaRPr lang="en-US" dirty="0" smtClean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Configuración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smtClean="0"/>
              <a:t>ALTER RESOURCE GOVERNOR  RECONFIGURE</a:t>
            </a:r>
          </a:p>
          <a:p>
            <a:pPr>
              <a:buNone/>
            </a:pPr>
            <a:r>
              <a:rPr lang="en-US" sz="2600" dirty="0" smtClean="0"/>
              <a:t>ALTER RESOURCE GOVERNOR  DISABLE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CREATE WORKLOAD GROUP </a:t>
            </a:r>
            <a:r>
              <a:rPr lang="en-US" sz="2600" dirty="0" err="1" smtClean="0"/>
              <a:t>grupoOLTP</a:t>
            </a:r>
            <a:endParaRPr lang="en-US" sz="2600" dirty="0" smtClean="0"/>
          </a:p>
          <a:p>
            <a:pPr lvl="1">
              <a:buNone/>
            </a:pPr>
            <a:endParaRPr lang="es-ES" sz="2600" dirty="0" smtClean="0"/>
          </a:p>
          <a:p>
            <a:pPr>
              <a:buNone/>
            </a:pPr>
            <a:r>
              <a:rPr lang="en-US" sz="2600" dirty="0" smtClean="0"/>
              <a:t>CREATE RESOURCE POOL </a:t>
            </a:r>
            <a:r>
              <a:rPr lang="en-US" sz="2600" dirty="0" err="1" smtClean="0"/>
              <a:t>poolOLTP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WITH (MIN_CPU_PERCENT = 50);</a:t>
            </a:r>
          </a:p>
          <a:p>
            <a:pPr>
              <a:buNone/>
            </a:pPr>
            <a:endParaRPr lang="es-ES" sz="2600" dirty="0" smtClean="0"/>
          </a:p>
          <a:p>
            <a:pPr>
              <a:buNone/>
            </a:pPr>
            <a:r>
              <a:rPr lang="en-US" sz="2600" dirty="0" smtClean="0"/>
              <a:t>ALTER WORKLOAD GROUP </a:t>
            </a:r>
            <a:r>
              <a:rPr lang="en-US" sz="2600" dirty="0" err="1" smtClean="0"/>
              <a:t>grupoOLTP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USING </a:t>
            </a:r>
            <a:r>
              <a:rPr lang="en-US" sz="2600" dirty="0" err="1" smtClean="0"/>
              <a:t>poolOLTP</a:t>
            </a:r>
            <a:endParaRPr lang="en-US" sz="2600" dirty="0" smtClean="0"/>
          </a:p>
          <a:p>
            <a:pPr>
              <a:buNone/>
            </a:pPr>
            <a:endParaRPr lang="en-US" sz="3200" dirty="0" smtClean="0"/>
          </a:p>
          <a:p>
            <a:pPr lvl="1">
              <a:buNone/>
            </a:pPr>
            <a:endParaRPr lang="es-E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2"/>
            <a:endParaRPr lang="en-US" dirty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Clasificación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44" y="1626504"/>
            <a:ext cx="9583956" cy="46164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CREATE FUNCTION </a:t>
            </a:r>
            <a:r>
              <a:rPr lang="en-US" dirty="0" err="1" smtClean="0"/>
              <a:t>clasificadora</a:t>
            </a:r>
            <a:r>
              <a:rPr lang="en-US" dirty="0" smtClean="0"/>
              <a:t>() RETURNS SYSNAME WITH SCHEMABINDING</a:t>
            </a:r>
          </a:p>
          <a:p>
            <a:pPr>
              <a:buNone/>
            </a:pPr>
            <a:r>
              <a:rPr lang="en-US" dirty="0" smtClean="0"/>
              <a:t>	AS </a:t>
            </a:r>
          </a:p>
          <a:p>
            <a:pPr>
              <a:buNone/>
            </a:pPr>
            <a:r>
              <a:rPr lang="en-US" dirty="0" smtClean="0"/>
              <a:t>	BEGIN</a:t>
            </a:r>
          </a:p>
          <a:p>
            <a:pPr>
              <a:buNone/>
            </a:pPr>
            <a:r>
              <a:rPr lang="en-US" dirty="0" smtClean="0"/>
              <a:t>		DECLARE @</a:t>
            </a:r>
            <a:r>
              <a:rPr lang="en-US" dirty="0" err="1" smtClean="0"/>
              <a:t>grp_name</a:t>
            </a:r>
            <a:r>
              <a:rPr lang="en-US" dirty="0" smtClean="0"/>
              <a:t> AS SYSNAME</a:t>
            </a:r>
          </a:p>
          <a:p>
            <a:pPr>
              <a:buNone/>
            </a:pPr>
            <a:r>
              <a:rPr lang="en-US" dirty="0" smtClean="0"/>
              <a:t>		IF (APP_NAME() LIKE '%WEBSITE%')</a:t>
            </a:r>
          </a:p>
          <a:p>
            <a:pPr>
              <a:buNone/>
            </a:pPr>
            <a:r>
              <a:rPr lang="en-US" dirty="0" smtClean="0"/>
              <a:t>			SET @</a:t>
            </a:r>
            <a:r>
              <a:rPr lang="en-US" dirty="0" err="1" smtClean="0"/>
              <a:t>grupo</a:t>
            </a:r>
            <a:r>
              <a:rPr lang="en-US" dirty="0" smtClean="0"/>
              <a:t> = ‘</a:t>
            </a:r>
            <a:r>
              <a:rPr lang="en-US" dirty="0" err="1" smtClean="0"/>
              <a:t>grupoOLTP</a:t>
            </a:r>
            <a:r>
              <a:rPr lang="en-US" dirty="0" smtClean="0"/>
              <a:t>‘</a:t>
            </a:r>
          </a:p>
          <a:p>
            <a:pPr>
              <a:buNone/>
            </a:pPr>
            <a:r>
              <a:rPr lang="en-US" dirty="0" smtClean="0"/>
              <a:t>		RETURN @</a:t>
            </a:r>
            <a:r>
              <a:rPr lang="en-US" dirty="0" err="1" smtClean="0"/>
              <a:t>grupo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END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ALTER RESOURCE GOVERNOR WITH (CLASSIFIER_FUNCTION= </a:t>
            </a:r>
            <a:r>
              <a:rPr lang="en-US" dirty="0" err="1" smtClean="0"/>
              <a:t>dbo</a:t>
            </a:r>
            <a:r>
              <a:rPr lang="en-US" dirty="0" smtClean="0"/>
              <a:t>. </a:t>
            </a:r>
            <a:r>
              <a:rPr lang="en-US" dirty="0" err="1" smtClean="0"/>
              <a:t>clasificadora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ALTER RESOURCE GOVERNOR RECONFIGURE;</a:t>
            </a:r>
          </a:p>
          <a:p>
            <a:pPr lvl="1">
              <a:buNone/>
            </a:pPr>
            <a:endParaRPr lang="es-E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Feb-2008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fld id="{EFD5A5E3-ED6D-4393-B150-D14B9F28E9C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Microsoft Developer &amp; Platform Evangelism</a:t>
            </a:r>
            <a:endParaRPr lang="en-US"/>
          </a:p>
        </p:txBody>
      </p:sp>
      <p:pic>
        <p:nvPicPr>
          <p:cNvPr id="7" name="Picture 6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Vistas de </a:t>
            </a:r>
            <a:r>
              <a:rPr lang="en-US" dirty="0" err="1" smtClean="0"/>
              <a:t>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DMVs </a:t>
            </a:r>
            <a:r>
              <a:rPr lang="en-US" dirty="0" err="1" smtClean="0"/>
              <a:t>añadidas</a:t>
            </a:r>
            <a:r>
              <a:rPr lang="en-US" dirty="0" smtClean="0"/>
              <a:t>/</a:t>
            </a:r>
            <a:r>
              <a:rPr lang="en-US" dirty="0" err="1" smtClean="0"/>
              <a:t>modificadas</a:t>
            </a:r>
            <a:endParaRPr lang="en-US" dirty="0" smtClean="0"/>
          </a:p>
          <a:p>
            <a:pPr lvl="1"/>
            <a:r>
              <a:rPr lang="en-US" sz="2000" dirty="0" err="1" smtClean="0"/>
              <a:t>sys.dm_resource_governor_configuration</a:t>
            </a:r>
            <a:endParaRPr lang="en-US" sz="2000" dirty="0" smtClean="0"/>
          </a:p>
          <a:p>
            <a:pPr lvl="1"/>
            <a:r>
              <a:rPr lang="en-US" sz="2000" dirty="0" err="1" smtClean="0"/>
              <a:t>sys.dm_resource_governor_resource_pools</a:t>
            </a:r>
            <a:endParaRPr lang="en-US" sz="2000" dirty="0" smtClean="0"/>
          </a:p>
          <a:p>
            <a:pPr lvl="1"/>
            <a:r>
              <a:rPr lang="en-US" sz="2000" dirty="0" err="1" smtClean="0"/>
              <a:t>sys.dm_resource_governor_workload_groups</a:t>
            </a:r>
            <a:endParaRPr lang="en-US" sz="2000" dirty="0" smtClean="0"/>
          </a:p>
          <a:p>
            <a:pPr lvl="1"/>
            <a:r>
              <a:rPr lang="en-US" sz="2000" dirty="0" err="1" smtClean="0"/>
              <a:t>sys.dm_exec_requests</a:t>
            </a:r>
            <a:endParaRPr lang="en-US" sz="2000" dirty="0" smtClean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169" y="1289728"/>
            <a:ext cx="8612717" cy="293687"/>
          </a:xfrm>
        </p:spPr>
        <p:txBody>
          <a:bodyPr/>
          <a:lstStyle/>
          <a:p>
            <a:r>
              <a:rPr lang="es-ES" sz="5400" dirty="0"/>
              <a:t>Solid Quality </a:t>
            </a:r>
            <a:r>
              <a:rPr lang="es-ES" sz="5400" dirty="0" err="1" smtClean="0"/>
              <a:t>Mentors</a:t>
            </a:r>
            <a:r>
              <a:rPr lang="es-ES" sz="6000" i="1" dirty="0"/>
              <a:t/>
            </a:r>
            <a:br>
              <a:rPr lang="es-ES" sz="6000" i="1" dirty="0"/>
            </a:br>
            <a:endParaRPr lang="es-ES" sz="5400" dirty="0">
              <a:solidFill>
                <a:schemeClr val="accent2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14" y="1566858"/>
            <a:ext cx="9429618" cy="5494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dirty="0" smtClean="0"/>
              <a:t>Mentores</a:t>
            </a:r>
            <a:endParaRPr lang="es-ES" dirty="0"/>
          </a:p>
          <a:p>
            <a:pPr lvl="1">
              <a:lnSpc>
                <a:spcPct val="90000"/>
              </a:lnSpc>
            </a:pPr>
            <a:r>
              <a:rPr lang="es-ES" dirty="0" smtClean="0"/>
              <a:t>Fernando G. Guerrero, Miguel </a:t>
            </a:r>
            <a:r>
              <a:rPr lang="es-ES" dirty="0"/>
              <a:t>Egea, Alejandro </a:t>
            </a:r>
            <a:r>
              <a:rPr lang="es-ES" dirty="0" err="1"/>
              <a:t>Leguízamo</a:t>
            </a:r>
            <a:r>
              <a:rPr lang="es-ES" dirty="0"/>
              <a:t>, Jesús López, </a:t>
            </a:r>
            <a:r>
              <a:rPr lang="es-ES" dirty="0" smtClean="0"/>
              <a:t>Jordi </a:t>
            </a:r>
            <a:r>
              <a:rPr lang="es-ES" dirty="0"/>
              <a:t>Rambla, Eladio Rincón, Daniel Seara, Guillermo Som, Antonio Soto, Adolfo </a:t>
            </a:r>
            <a:r>
              <a:rPr lang="es-ES" dirty="0" smtClean="0"/>
              <a:t>Wiernik, …</a:t>
            </a:r>
            <a:endParaRPr lang="es-ES" dirty="0"/>
          </a:p>
          <a:p>
            <a:pPr>
              <a:lnSpc>
                <a:spcPct val="90000"/>
              </a:lnSpc>
            </a:pPr>
            <a:r>
              <a:rPr lang="es-ES" sz="2800" dirty="0" smtClean="0"/>
              <a:t>+80 </a:t>
            </a:r>
            <a:r>
              <a:rPr lang="es-ES" sz="2800" dirty="0"/>
              <a:t>mentores en todo el mundo, </a:t>
            </a:r>
            <a:r>
              <a:rPr lang="es-ES" sz="2800" dirty="0" smtClean="0"/>
              <a:t>45 </a:t>
            </a:r>
            <a:r>
              <a:rPr lang="es-ES" sz="2800" dirty="0" err="1"/>
              <a:t>MVPs</a:t>
            </a:r>
            <a:r>
              <a:rPr lang="es-ES" sz="2800" dirty="0"/>
              <a:t>, 5 </a:t>
            </a:r>
            <a:r>
              <a:rPr lang="es-ES" sz="2800" dirty="0" err="1"/>
              <a:t>RDs.</a:t>
            </a:r>
            <a:endParaRPr lang="es-ES" sz="2800" dirty="0"/>
          </a:p>
          <a:p>
            <a:pPr>
              <a:lnSpc>
                <a:spcPct val="90000"/>
              </a:lnSpc>
            </a:pPr>
            <a:r>
              <a:rPr lang="es-ES" dirty="0"/>
              <a:t>Ayudando a obtener lo mejor de </a:t>
            </a:r>
            <a:r>
              <a:rPr lang="es-ES" dirty="0" err="1"/>
              <a:t>SQLServer</a:t>
            </a:r>
            <a:r>
              <a:rPr lang="es-ES" dirty="0"/>
              <a:t> y .NET con</a:t>
            </a:r>
          </a:p>
          <a:p>
            <a:pPr lvl="1">
              <a:lnSpc>
                <a:spcPct val="90000"/>
              </a:lnSpc>
            </a:pPr>
            <a:r>
              <a:rPr lang="es-ES" sz="2800" b="1" dirty="0"/>
              <a:t>Formación</a:t>
            </a:r>
          </a:p>
          <a:p>
            <a:pPr lvl="1">
              <a:lnSpc>
                <a:spcPct val="90000"/>
              </a:lnSpc>
            </a:pPr>
            <a:r>
              <a:rPr lang="es-ES" sz="2800" b="1" dirty="0"/>
              <a:t>Consultoría </a:t>
            </a:r>
          </a:p>
          <a:p>
            <a:pPr lvl="1">
              <a:lnSpc>
                <a:spcPct val="90000"/>
              </a:lnSpc>
            </a:pPr>
            <a:r>
              <a:rPr lang="es-ES" sz="2800" b="1" dirty="0" err="1" smtClean="0"/>
              <a:t>Mentoring</a:t>
            </a:r>
            <a:r>
              <a:rPr lang="es-ES" sz="2800" b="1" dirty="0" smtClean="0"/>
              <a:t> </a:t>
            </a:r>
            <a:r>
              <a:rPr lang="es-ES" sz="2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s-ES" sz="2800" smtClean="0">
                <a:hlinkClick r:id="rId3"/>
              </a:rPr>
              <a:t>http</a:t>
            </a:r>
            <a:r>
              <a:rPr lang="es-ES" sz="2800" dirty="0" smtClean="0">
                <a:hlinkClick r:id="rId3"/>
              </a:rPr>
              <a:t>://blogs.solidq.com/ES/ElRinconDelDBA</a:t>
            </a:r>
            <a:endParaRPr lang="es-ES" sz="2800" dirty="0" smtClean="0"/>
          </a:p>
          <a:p>
            <a:pPr lvl="1">
              <a:lnSpc>
                <a:spcPct val="90000"/>
              </a:lnSpc>
            </a:pPr>
            <a:endParaRPr lang="es-ES" sz="2800" dirty="0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7086" y="4567567"/>
            <a:ext cx="4316677" cy="673100"/>
          </a:xfrm>
          <a:prstGeom prst="rect">
            <a:avLst/>
          </a:prstGeom>
          <a:noFill/>
        </p:spPr>
      </p:pic>
      <p:pic>
        <p:nvPicPr>
          <p:cNvPr id="5" name="Picture 4" descr="TechNet_rg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Compresion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err="1" smtClean="0"/>
              <a:t>Almacenamiento</a:t>
            </a:r>
            <a:r>
              <a:rPr lang="en-US" sz="2600" dirty="0" smtClean="0"/>
              <a:t> </a:t>
            </a:r>
            <a:r>
              <a:rPr lang="en-US" sz="2600" dirty="0" err="1" smtClean="0"/>
              <a:t>es</a:t>
            </a:r>
            <a:r>
              <a:rPr lang="en-US" sz="2600" dirty="0" smtClean="0"/>
              <a:t> </a:t>
            </a:r>
            <a:r>
              <a:rPr lang="en-US" sz="2600" dirty="0" err="1" smtClean="0"/>
              <a:t>barato</a:t>
            </a:r>
            <a:r>
              <a:rPr lang="en-US" sz="2600" dirty="0" smtClean="0"/>
              <a:t>… ¿</a:t>
            </a:r>
            <a:r>
              <a:rPr lang="en-US" sz="2600" dirty="0" err="1" smtClean="0"/>
              <a:t>verdad</a:t>
            </a:r>
            <a:r>
              <a:rPr lang="en-US" sz="2600" dirty="0" smtClean="0"/>
              <a:t>?</a:t>
            </a:r>
          </a:p>
          <a:p>
            <a:pPr lvl="1"/>
            <a:r>
              <a:rPr lang="es-ES" sz="2600" dirty="0" smtClean="0"/>
              <a:t>No cuando hablamos de sistemas muy grandes </a:t>
            </a:r>
          </a:p>
          <a:p>
            <a:pPr lvl="1"/>
            <a:r>
              <a:rPr lang="es-ES" sz="2600" dirty="0" smtClean="0"/>
              <a:t>No cuando hablamos de sistemas de alto rendimiento</a:t>
            </a:r>
          </a:p>
          <a:p>
            <a:pPr lvl="1"/>
            <a:r>
              <a:rPr lang="es-ES" sz="2600" dirty="0" smtClean="0"/>
              <a:t>No cuando tenemos que auditar y mantener históricos</a:t>
            </a:r>
            <a:endParaRPr lang="en-US" sz="2600" dirty="0" smtClean="0"/>
          </a:p>
          <a:p>
            <a:r>
              <a:rPr lang="en-US" sz="2600" dirty="0" err="1" smtClean="0"/>
              <a:t>Muchos</a:t>
            </a:r>
            <a:r>
              <a:rPr lang="en-US" sz="2600" dirty="0" smtClean="0"/>
              <a:t> </a:t>
            </a:r>
            <a:r>
              <a:rPr lang="en-US" sz="2600" dirty="0" err="1" smtClean="0"/>
              <a:t>procesos</a:t>
            </a:r>
            <a:r>
              <a:rPr lang="en-US" sz="2600" dirty="0" smtClean="0"/>
              <a:t> </a:t>
            </a:r>
            <a:r>
              <a:rPr lang="en-US" sz="2600" dirty="0" err="1" smtClean="0"/>
              <a:t>están</a:t>
            </a:r>
            <a:r>
              <a:rPr lang="en-US" sz="2600" dirty="0" smtClean="0"/>
              <a:t> </a:t>
            </a:r>
            <a:r>
              <a:rPr lang="en-US" sz="2600" dirty="0" err="1" smtClean="0"/>
              <a:t>limitados</a:t>
            </a:r>
            <a:r>
              <a:rPr lang="en-US" sz="2600" dirty="0" smtClean="0"/>
              <a:t> </a:t>
            </a:r>
            <a:r>
              <a:rPr lang="en-US" sz="2600" dirty="0" err="1" smtClean="0"/>
              <a:t>por</a:t>
            </a:r>
            <a:r>
              <a:rPr lang="en-US" sz="2600" dirty="0" smtClean="0"/>
              <a:t> la </a:t>
            </a:r>
            <a:r>
              <a:rPr lang="en-US" sz="2600" dirty="0" err="1" smtClean="0"/>
              <a:t>entrada</a:t>
            </a:r>
            <a:r>
              <a:rPr lang="en-US" sz="2600" dirty="0" smtClean="0"/>
              <a:t>/</a:t>
            </a:r>
            <a:r>
              <a:rPr lang="en-US" sz="2600" dirty="0" err="1" smtClean="0"/>
              <a:t>salida</a:t>
            </a:r>
            <a:endParaRPr lang="en-US" sz="2600" dirty="0" smtClean="0"/>
          </a:p>
          <a:p>
            <a:pPr lvl="1"/>
            <a:r>
              <a:rPr lang="en-US" sz="2600" dirty="0" err="1" smtClean="0"/>
              <a:t>Menos</a:t>
            </a:r>
            <a:r>
              <a:rPr lang="en-US" sz="2600" dirty="0" smtClean="0"/>
              <a:t> IO 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dirty="0" err="1" smtClean="0">
                <a:sym typeface="Wingdings" pitchFamily="2" charset="2"/>
              </a:rPr>
              <a:t>Mejor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600" dirty="0" err="1" smtClean="0">
                <a:sym typeface="Wingdings" pitchFamily="2" charset="2"/>
              </a:rPr>
              <a:t>rendimiento</a:t>
            </a:r>
            <a:endParaRPr lang="en-US" sz="2600" dirty="0" smtClean="0"/>
          </a:p>
          <a:p>
            <a:r>
              <a:rPr lang="en-US" sz="2600" dirty="0" err="1" smtClean="0"/>
              <a:t>Migración</a:t>
            </a:r>
            <a:r>
              <a:rPr lang="en-US" sz="2600" dirty="0" smtClean="0"/>
              <a:t> </a:t>
            </a:r>
            <a:r>
              <a:rPr lang="en-US" sz="2600" dirty="0" err="1" smtClean="0"/>
              <a:t>desde</a:t>
            </a:r>
            <a:r>
              <a:rPr lang="en-US" sz="2600" dirty="0" smtClean="0"/>
              <a:t> </a:t>
            </a:r>
            <a:r>
              <a:rPr lang="en-US" sz="2600" dirty="0" err="1" smtClean="0"/>
              <a:t>otras</a:t>
            </a:r>
            <a:r>
              <a:rPr lang="en-US" sz="2600" dirty="0" smtClean="0"/>
              <a:t> </a:t>
            </a:r>
            <a:r>
              <a:rPr lang="en-US" sz="2600" dirty="0" err="1" smtClean="0"/>
              <a:t>plataformas</a:t>
            </a:r>
            <a:r>
              <a:rPr lang="en-US" sz="2600" dirty="0" smtClean="0"/>
              <a:t> </a:t>
            </a:r>
            <a:r>
              <a:rPr lang="en-US" sz="2600" dirty="0" err="1" smtClean="0"/>
              <a:t>que</a:t>
            </a:r>
            <a:r>
              <a:rPr lang="en-US" sz="2600" dirty="0" smtClean="0"/>
              <a:t> </a:t>
            </a:r>
            <a:r>
              <a:rPr lang="en-US" sz="2600" dirty="0" err="1" smtClean="0"/>
              <a:t>sí</a:t>
            </a:r>
            <a:r>
              <a:rPr lang="en-US" sz="2600" dirty="0" smtClean="0"/>
              <a:t> </a:t>
            </a:r>
            <a:r>
              <a:rPr lang="en-US" sz="2600" dirty="0" err="1" smtClean="0"/>
              <a:t>disponen</a:t>
            </a:r>
            <a:r>
              <a:rPr lang="en-US" sz="2600" dirty="0" smtClean="0"/>
              <a:t> de </a:t>
            </a:r>
            <a:r>
              <a:rPr lang="en-US" sz="2600" dirty="0" err="1" smtClean="0"/>
              <a:t>compresión</a:t>
            </a:r>
            <a:r>
              <a:rPr lang="en-US" sz="2600" dirty="0" smtClean="0"/>
              <a:t> </a:t>
            </a:r>
            <a:r>
              <a:rPr lang="en-US" sz="2600" dirty="0" err="1" smtClean="0"/>
              <a:t>nos</a:t>
            </a:r>
            <a:r>
              <a:rPr lang="en-US" sz="2600" dirty="0" smtClean="0"/>
              <a:t> </a:t>
            </a:r>
            <a:r>
              <a:rPr lang="en-US" sz="2600" dirty="0" err="1" smtClean="0"/>
              <a:t>llevaba</a:t>
            </a:r>
            <a:r>
              <a:rPr lang="en-US" sz="2600" dirty="0" smtClean="0"/>
              <a:t> a </a:t>
            </a:r>
            <a:r>
              <a:rPr lang="en-US" sz="2600" dirty="0" err="1" smtClean="0"/>
              <a:t>una</a:t>
            </a:r>
            <a:r>
              <a:rPr lang="en-US" sz="2600" dirty="0" smtClean="0"/>
              <a:t> </a:t>
            </a:r>
            <a:r>
              <a:rPr lang="en-US" sz="2600" dirty="0" err="1" smtClean="0"/>
              <a:t>explosión</a:t>
            </a:r>
            <a:r>
              <a:rPr lang="en-US" sz="2600" dirty="0" smtClean="0"/>
              <a:t> del </a:t>
            </a:r>
            <a:r>
              <a:rPr lang="en-US" sz="2600" dirty="0" err="1" smtClean="0"/>
              <a:t>espacio</a:t>
            </a:r>
            <a:r>
              <a:rPr lang="en-US" sz="2600" dirty="0" smtClean="0"/>
              <a:t> </a:t>
            </a:r>
            <a:r>
              <a:rPr lang="en-US" sz="2600" dirty="0" err="1" smtClean="0"/>
              <a:t>necesario</a:t>
            </a:r>
            <a:r>
              <a:rPr lang="en-US" sz="2600" dirty="0" smtClean="0"/>
              <a:t>.</a:t>
            </a:r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Compresión</a:t>
            </a:r>
            <a:r>
              <a:rPr lang="en-US" dirty="0" smtClean="0"/>
              <a:t> de </a:t>
            </a:r>
            <a:r>
              <a:rPr lang="en-US" dirty="0" err="1" smtClean="0"/>
              <a:t>fila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Se </a:t>
            </a:r>
            <a:r>
              <a:rPr lang="en-US" sz="2600" dirty="0" err="1" smtClean="0"/>
              <a:t>convierten</a:t>
            </a:r>
            <a:r>
              <a:rPr lang="en-US" sz="2600" dirty="0" smtClean="0"/>
              <a:t> los </a:t>
            </a:r>
            <a:r>
              <a:rPr lang="en-US" sz="2600" dirty="0" err="1" smtClean="0"/>
              <a:t>tipos</a:t>
            </a:r>
            <a:r>
              <a:rPr lang="en-US" sz="2600" dirty="0" smtClean="0"/>
              <a:t> de </a:t>
            </a:r>
            <a:r>
              <a:rPr lang="en-US" sz="2600" dirty="0" err="1" smtClean="0"/>
              <a:t>datos</a:t>
            </a:r>
            <a:r>
              <a:rPr lang="en-US" sz="2600" dirty="0" smtClean="0"/>
              <a:t> </a:t>
            </a:r>
            <a:r>
              <a:rPr lang="en-US" sz="2600" dirty="0" err="1" smtClean="0"/>
              <a:t>numéricos</a:t>
            </a:r>
            <a:r>
              <a:rPr lang="en-US" sz="2600" dirty="0" smtClean="0"/>
              <a:t> de </a:t>
            </a:r>
            <a:r>
              <a:rPr lang="en-US" sz="2600" dirty="0" err="1" smtClean="0"/>
              <a:t>tamaño</a:t>
            </a:r>
            <a:r>
              <a:rPr lang="en-US" sz="2600" dirty="0" smtClean="0"/>
              <a:t> </a:t>
            </a:r>
            <a:r>
              <a:rPr lang="en-US" sz="2600" dirty="0" err="1" smtClean="0"/>
              <a:t>fijo</a:t>
            </a:r>
            <a:r>
              <a:rPr lang="en-US" sz="2600" dirty="0" smtClean="0"/>
              <a:t> a variable</a:t>
            </a:r>
          </a:p>
          <a:p>
            <a:pPr lvl="1"/>
            <a:r>
              <a:rPr lang="en-US" sz="2600" dirty="0" err="1" smtClean="0"/>
              <a:t>Formato</a:t>
            </a:r>
            <a:r>
              <a:rPr lang="en-US" sz="2600" dirty="0" smtClean="0"/>
              <a:t> </a:t>
            </a:r>
            <a:r>
              <a:rPr lang="en-US" sz="2600" dirty="0" err="1" smtClean="0"/>
              <a:t>evolucionado</a:t>
            </a:r>
            <a:r>
              <a:rPr lang="en-US" sz="2600" dirty="0" smtClean="0"/>
              <a:t> </a:t>
            </a:r>
            <a:r>
              <a:rPr lang="en-US" sz="2600" dirty="0" err="1" smtClean="0"/>
              <a:t>desde</a:t>
            </a:r>
            <a:r>
              <a:rPr lang="en-US" sz="2600" dirty="0" smtClean="0"/>
              <a:t> el </a:t>
            </a:r>
            <a:r>
              <a:rPr lang="en-US" sz="2600" dirty="0" err="1" smtClean="0"/>
              <a:t>vardecimal</a:t>
            </a:r>
            <a:r>
              <a:rPr lang="en-US" sz="2600" dirty="0" smtClean="0"/>
              <a:t> de SQL 2005 SP2</a:t>
            </a:r>
          </a:p>
          <a:p>
            <a:r>
              <a:rPr lang="es-ES" sz="2600" dirty="0" smtClean="0"/>
              <a:t>Se convierten los tipos de datos de carácter de tamaño fijo a variable</a:t>
            </a:r>
          </a:p>
          <a:p>
            <a:pPr lvl="1"/>
            <a:r>
              <a:rPr lang="es-ES" sz="2600" dirty="0" smtClean="0"/>
              <a:t>Se almacenan como </a:t>
            </a:r>
            <a:r>
              <a:rPr lang="es-ES" sz="2600" dirty="0" err="1" smtClean="0"/>
              <a:t>nvarchar</a:t>
            </a:r>
            <a:r>
              <a:rPr lang="es-ES" sz="2600" dirty="0" smtClean="0"/>
              <a:t> o </a:t>
            </a:r>
            <a:r>
              <a:rPr lang="es-ES" sz="2600" dirty="0" err="1" smtClean="0"/>
              <a:t>varchar</a:t>
            </a:r>
            <a:endParaRPr lang="en-US" sz="2600" dirty="0" smtClean="0"/>
          </a:p>
          <a:p>
            <a:r>
              <a:rPr lang="en-US" sz="2600" dirty="0" smtClean="0"/>
              <a:t>Se </a:t>
            </a:r>
            <a:r>
              <a:rPr lang="en-US" sz="2600" dirty="0" err="1" smtClean="0"/>
              <a:t>realizan</a:t>
            </a:r>
            <a:r>
              <a:rPr lang="en-US" sz="2600" dirty="0" smtClean="0"/>
              <a:t> </a:t>
            </a:r>
            <a:r>
              <a:rPr lang="en-US" sz="2600" dirty="0" err="1" smtClean="0"/>
              <a:t>algunas</a:t>
            </a:r>
            <a:r>
              <a:rPr lang="en-US" sz="2600" dirty="0" smtClean="0"/>
              <a:t> </a:t>
            </a:r>
            <a:r>
              <a:rPr lang="en-US" sz="2600" dirty="0" err="1" smtClean="0"/>
              <a:t>optimizaciones</a:t>
            </a:r>
            <a:r>
              <a:rPr lang="en-US" sz="2600" dirty="0" smtClean="0"/>
              <a:t> </a:t>
            </a:r>
            <a:r>
              <a:rPr lang="en-US" sz="2600" dirty="0" err="1" smtClean="0"/>
              <a:t>adicionales</a:t>
            </a:r>
            <a:r>
              <a:rPr lang="en-US" sz="2600" dirty="0" smtClean="0"/>
              <a:t> </a:t>
            </a:r>
            <a:r>
              <a:rPr lang="en-US" sz="2600" dirty="0" err="1" smtClean="0"/>
              <a:t>para</a:t>
            </a:r>
            <a:r>
              <a:rPr lang="en-US" sz="2600" dirty="0" smtClean="0"/>
              <a:t> </a:t>
            </a:r>
            <a:r>
              <a:rPr lang="en-US" sz="2600" dirty="0" err="1" smtClean="0"/>
              <a:t>almacenar</a:t>
            </a:r>
            <a:r>
              <a:rPr lang="en-US" sz="2600" dirty="0" smtClean="0"/>
              <a:t> </a:t>
            </a:r>
            <a:r>
              <a:rPr lang="en-US" sz="2600" dirty="0" err="1" smtClean="0"/>
              <a:t>valores</a:t>
            </a:r>
            <a:r>
              <a:rPr lang="en-US" sz="2600" dirty="0" smtClean="0"/>
              <a:t> </a:t>
            </a:r>
            <a:r>
              <a:rPr lang="en-US" sz="2600" dirty="0" err="1" smtClean="0"/>
              <a:t>por</a:t>
            </a:r>
            <a:r>
              <a:rPr lang="en-US" sz="2600" dirty="0" smtClean="0"/>
              <a:t> </a:t>
            </a:r>
            <a:r>
              <a:rPr lang="en-US" sz="2600" dirty="0" err="1" smtClean="0"/>
              <a:t>defecto</a:t>
            </a:r>
            <a:r>
              <a:rPr lang="en-US" sz="2600" dirty="0" smtClean="0"/>
              <a:t>, </a:t>
            </a:r>
            <a:r>
              <a:rPr lang="en-US" sz="2600" dirty="0" err="1" smtClean="0"/>
              <a:t>nulos</a:t>
            </a:r>
            <a:r>
              <a:rPr lang="en-US" sz="2600" dirty="0" smtClean="0"/>
              <a:t> y zeros al ser </a:t>
            </a:r>
            <a:r>
              <a:rPr lang="en-US" sz="2600" dirty="0" err="1" smtClean="0"/>
              <a:t>estos</a:t>
            </a:r>
            <a:r>
              <a:rPr lang="en-US" sz="2600" dirty="0" smtClean="0"/>
              <a:t> los </a:t>
            </a:r>
            <a:r>
              <a:rPr lang="en-US" sz="2600" dirty="0" err="1" smtClean="0"/>
              <a:t>que</a:t>
            </a:r>
            <a:r>
              <a:rPr lang="en-US" sz="2600" dirty="0" smtClean="0"/>
              <a:t> </a:t>
            </a:r>
            <a:r>
              <a:rPr lang="en-US" sz="2600" dirty="0" err="1" smtClean="0"/>
              <a:t>más</a:t>
            </a:r>
            <a:r>
              <a:rPr lang="en-US" sz="2600" dirty="0" smtClean="0"/>
              <a:t> </a:t>
            </a:r>
            <a:r>
              <a:rPr lang="en-US" sz="2600" dirty="0" err="1" smtClean="0"/>
              <a:t>derrochan</a:t>
            </a:r>
            <a:r>
              <a:rPr lang="en-US" sz="2600" dirty="0" smtClean="0"/>
              <a:t> </a:t>
            </a:r>
            <a:r>
              <a:rPr lang="en-US" sz="2600" dirty="0" err="1" smtClean="0"/>
              <a:t>espacio</a:t>
            </a:r>
            <a:endParaRPr lang="en-US" sz="2600" dirty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Compresión</a:t>
            </a:r>
            <a:r>
              <a:rPr lang="en-US" dirty="0" smtClean="0"/>
              <a:t> de </a:t>
            </a:r>
            <a:r>
              <a:rPr lang="en-US" dirty="0" err="1" smtClean="0"/>
              <a:t>página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realiza por fases</a:t>
            </a:r>
            <a:endParaRPr lang="en-US" dirty="0" smtClean="0"/>
          </a:p>
          <a:p>
            <a:pPr lvl="1"/>
            <a:r>
              <a:rPr lang="en-US" sz="2000" dirty="0" smtClean="0"/>
              <a:t>1º) </a:t>
            </a:r>
            <a:r>
              <a:rPr lang="en-US" sz="2000" dirty="0" err="1" smtClean="0"/>
              <a:t>Compresión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fila</a:t>
            </a:r>
            <a:endParaRPr lang="en-US" sz="2000" dirty="0" smtClean="0"/>
          </a:p>
          <a:p>
            <a:pPr lvl="1"/>
            <a:r>
              <a:rPr lang="en-US" sz="2000" dirty="0" smtClean="0"/>
              <a:t>2º) </a:t>
            </a:r>
            <a:r>
              <a:rPr lang="en-US" sz="2000" dirty="0" err="1" smtClean="0"/>
              <a:t>Compresión</a:t>
            </a:r>
            <a:r>
              <a:rPr lang="en-US" sz="2000" dirty="0" smtClean="0"/>
              <a:t> con </a:t>
            </a:r>
            <a:r>
              <a:rPr lang="en-US" sz="2000" dirty="0" err="1" smtClean="0"/>
              <a:t>prefijos</a:t>
            </a:r>
            <a:endParaRPr lang="en-US" sz="2000" dirty="0" smtClean="0"/>
          </a:p>
          <a:p>
            <a:pPr lvl="2"/>
            <a:r>
              <a:rPr lang="es-ES" sz="1600" dirty="0" smtClean="0"/>
              <a:t>Se obtiene el prefijo que permite mayor reutilización</a:t>
            </a:r>
          </a:p>
          <a:p>
            <a:pPr lvl="2"/>
            <a:r>
              <a:rPr lang="es-ES" sz="1600" dirty="0" smtClean="0"/>
              <a:t>Cada fila hace referencia al número de bytes que usará de la cabecera y luego los propios diferentes. </a:t>
            </a:r>
          </a:p>
          <a:p>
            <a:pPr lvl="2"/>
            <a:r>
              <a:rPr lang="es-ES" sz="1600" dirty="0" smtClean="0"/>
              <a:t>Ejemplo: Prefijo “</a:t>
            </a:r>
            <a:r>
              <a:rPr lang="es-ES" sz="1600" dirty="0" err="1" smtClean="0"/>
              <a:t>abcde</a:t>
            </a:r>
            <a:r>
              <a:rPr lang="es-ES" sz="1600" dirty="0" smtClean="0"/>
              <a:t>”, valores comprimidos “</a:t>
            </a:r>
            <a:r>
              <a:rPr lang="es-ES" sz="1600" dirty="0" err="1" smtClean="0"/>
              <a:t>abcde</a:t>
            </a:r>
            <a:r>
              <a:rPr lang="es-ES" sz="1600" dirty="0" smtClean="0"/>
              <a:t>”=NULL, “</a:t>
            </a:r>
            <a:r>
              <a:rPr lang="es-ES" sz="1600" dirty="0" err="1" smtClean="0"/>
              <a:t>abcd</a:t>
            </a:r>
            <a:r>
              <a:rPr lang="es-ES" sz="1600" dirty="0" smtClean="0"/>
              <a:t>” = 4, “</a:t>
            </a:r>
            <a:r>
              <a:rPr lang="es-ES" sz="1600" dirty="0" err="1" smtClean="0"/>
              <a:t>abje</a:t>
            </a:r>
            <a:r>
              <a:rPr lang="es-ES" sz="1600" dirty="0" smtClean="0"/>
              <a:t>” = 2je</a:t>
            </a:r>
            <a:endParaRPr lang="en-US" sz="1600" dirty="0" smtClean="0"/>
          </a:p>
          <a:p>
            <a:pPr lvl="1"/>
            <a:r>
              <a:rPr lang="en-US" sz="2000" dirty="0" smtClean="0"/>
              <a:t>3º) </a:t>
            </a:r>
            <a:r>
              <a:rPr lang="en-US" sz="2000" dirty="0" err="1" smtClean="0"/>
              <a:t>Compresión</a:t>
            </a:r>
            <a:r>
              <a:rPr lang="en-US" sz="2000" dirty="0" smtClean="0"/>
              <a:t> con </a:t>
            </a:r>
            <a:r>
              <a:rPr lang="en-US" sz="2000" dirty="0" err="1" smtClean="0"/>
              <a:t>diccionarios</a:t>
            </a:r>
            <a:endParaRPr lang="en-US" sz="2000" dirty="0" smtClean="0"/>
          </a:p>
          <a:p>
            <a:pPr lvl="2"/>
            <a:r>
              <a:rPr lang="es-ES" sz="1600" dirty="0" smtClean="0"/>
              <a:t>Se buscan coincidencias en los valores con prefijos + datos y se sustituyen por punteros a una entrada en el diccionario.</a:t>
            </a:r>
          </a:p>
          <a:p>
            <a:pPr lvl="2"/>
            <a:r>
              <a:rPr lang="es-ES" sz="1600" dirty="0" smtClean="0"/>
              <a:t>Básicamente se reduce el espacio debido a valores duplicados aunque no encajen bien con el prefijo.</a:t>
            </a:r>
          </a:p>
          <a:p>
            <a:pPr lvl="2"/>
            <a:r>
              <a:rPr lang="es-ES" sz="1600" dirty="0" smtClean="0"/>
              <a:t>Ejemplo: Si tenemos repeticiones de “abrigo” =2rigo se almacenará 2rigo como primera entrada en el diccionario y se sustituirá por un puntero a dicha posición del diccionario.</a:t>
            </a:r>
            <a:endParaRPr lang="en-US" sz="1600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Planificando</a:t>
            </a:r>
            <a:r>
              <a:rPr lang="en-US" dirty="0" smtClean="0"/>
              <a:t> la </a:t>
            </a:r>
            <a:r>
              <a:rPr lang="en-US" dirty="0" err="1" smtClean="0"/>
              <a:t>compresión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El </a:t>
            </a:r>
            <a:r>
              <a:rPr lang="en-US" sz="2400" dirty="0" err="1" smtClean="0"/>
              <a:t>proceso</a:t>
            </a:r>
            <a:r>
              <a:rPr lang="en-US" sz="2400" dirty="0" smtClean="0"/>
              <a:t> de </a:t>
            </a:r>
            <a:r>
              <a:rPr lang="en-US" sz="2400" dirty="0" err="1" smtClean="0"/>
              <a:t>compresión</a:t>
            </a:r>
            <a:r>
              <a:rPr lang="en-US" sz="2400" dirty="0" smtClean="0"/>
              <a:t> </a:t>
            </a:r>
            <a:r>
              <a:rPr lang="en-US" sz="2400" dirty="0" err="1" smtClean="0"/>
              <a:t>puede</a:t>
            </a:r>
            <a:r>
              <a:rPr lang="en-US" sz="2400" dirty="0" smtClean="0"/>
              <a:t> ser </a:t>
            </a:r>
            <a:r>
              <a:rPr lang="en-US" sz="2400" dirty="0" err="1" smtClean="0"/>
              <a:t>muy</a:t>
            </a:r>
            <a:r>
              <a:rPr lang="en-US" sz="2400" dirty="0" smtClean="0"/>
              <a:t> </a:t>
            </a:r>
            <a:r>
              <a:rPr lang="en-US" sz="2400" dirty="0" err="1" smtClean="0"/>
              <a:t>costoso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Podemos</a:t>
            </a:r>
            <a:r>
              <a:rPr lang="en-US" sz="2400" dirty="0" smtClean="0"/>
              <a:t> </a:t>
            </a:r>
            <a:r>
              <a:rPr lang="en-US" sz="2400" dirty="0" err="1" smtClean="0"/>
              <a:t>estimar</a:t>
            </a:r>
            <a:r>
              <a:rPr lang="en-US" sz="2400" dirty="0" smtClean="0"/>
              <a:t> </a:t>
            </a:r>
            <a:r>
              <a:rPr lang="en-US" sz="2400" dirty="0" err="1" smtClean="0"/>
              <a:t>cuanto</a:t>
            </a:r>
            <a:r>
              <a:rPr lang="en-US" sz="2400" dirty="0" smtClean="0"/>
              <a:t> </a:t>
            </a:r>
            <a:r>
              <a:rPr lang="en-US" sz="2400" dirty="0" err="1" smtClean="0"/>
              <a:t>espacio</a:t>
            </a:r>
            <a:r>
              <a:rPr lang="en-US" sz="2400" dirty="0" smtClean="0"/>
              <a:t> </a:t>
            </a:r>
            <a:r>
              <a:rPr lang="en-US" sz="2400" dirty="0" err="1" smtClean="0"/>
              <a:t>vamos</a:t>
            </a:r>
            <a:r>
              <a:rPr lang="en-US" sz="2400" dirty="0" smtClean="0"/>
              <a:t> a </a:t>
            </a:r>
            <a:r>
              <a:rPr lang="en-US" sz="2400" dirty="0" err="1" smtClean="0"/>
              <a:t>ahorrar</a:t>
            </a:r>
            <a:r>
              <a:rPr lang="en-US" sz="2400" dirty="0" smtClean="0"/>
              <a:t> con un </a:t>
            </a:r>
            <a:r>
              <a:rPr lang="en-US" sz="2400" dirty="0" err="1" smtClean="0"/>
              <a:t>nuevo</a:t>
            </a:r>
            <a:r>
              <a:rPr lang="en-US" sz="2400" dirty="0" smtClean="0"/>
              <a:t> </a:t>
            </a:r>
            <a:r>
              <a:rPr lang="en-US" sz="2400" dirty="0" err="1" smtClean="0"/>
              <a:t>procedimiento</a:t>
            </a:r>
            <a:r>
              <a:rPr lang="en-US" sz="2400" dirty="0" smtClean="0"/>
              <a:t> </a:t>
            </a:r>
            <a:r>
              <a:rPr lang="en-US" sz="2400" dirty="0" err="1" smtClean="0"/>
              <a:t>almacenado</a:t>
            </a:r>
            <a:r>
              <a:rPr lang="en-US" sz="2400" dirty="0" smtClean="0"/>
              <a:t>: </a:t>
            </a:r>
            <a:r>
              <a:rPr lang="en-US" sz="2400" dirty="0" err="1" smtClean="0"/>
              <a:t>sp_estimate_data_compression_savings</a:t>
            </a:r>
            <a:endParaRPr lang="en-US" sz="2400" dirty="0" smtClean="0"/>
          </a:p>
          <a:p>
            <a:r>
              <a:rPr lang="en-US" sz="2400" dirty="0" err="1" smtClean="0"/>
              <a:t>Funcionamiento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estimación</a:t>
            </a:r>
            <a:r>
              <a:rPr lang="en-US" sz="2400" dirty="0" smtClean="0"/>
              <a:t> similar a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estadísticas</a:t>
            </a:r>
            <a:r>
              <a:rPr lang="en-US" sz="2400" dirty="0" smtClean="0"/>
              <a:t>:</a:t>
            </a:r>
          </a:p>
          <a:p>
            <a:pPr lvl="1"/>
            <a:r>
              <a:rPr lang="en-US" dirty="0" smtClean="0"/>
              <a:t>Se </a:t>
            </a:r>
            <a:r>
              <a:rPr lang="en-US" dirty="0" err="1" smtClean="0"/>
              <a:t>obtiene</a:t>
            </a:r>
            <a:r>
              <a:rPr lang="en-US" dirty="0" smtClean="0"/>
              <a:t> un </a:t>
            </a:r>
            <a:r>
              <a:rPr lang="en-US" dirty="0" err="1" smtClean="0"/>
              <a:t>muestreo</a:t>
            </a:r>
            <a:r>
              <a:rPr lang="en-US" dirty="0" smtClean="0"/>
              <a:t> de los </a:t>
            </a:r>
            <a:r>
              <a:rPr lang="en-US" dirty="0" err="1" smtClean="0"/>
              <a:t>datos</a:t>
            </a:r>
            <a:endParaRPr lang="en-US" dirty="0" smtClean="0"/>
          </a:p>
          <a:p>
            <a:pPr lvl="1"/>
            <a:r>
              <a:rPr lang="en-US" dirty="0" smtClean="0"/>
              <a:t>Se </a:t>
            </a:r>
            <a:r>
              <a:rPr lang="en-US" dirty="0" err="1" smtClean="0"/>
              <a:t>comprimen</a:t>
            </a:r>
            <a:r>
              <a:rPr lang="en-US" dirty="0" smtClean="0"/>
              <a:t> en </a:t>
            </a:r>
            <a:r>
              <a:rPr lang="en-US" dirty="0" err="1" smtClean="0"/>
              <a:t>TempDB</a:t>
            </a:r>
            <a:endParaRPr lang="en-US" dirty="0" smtClean="0"/>
          </a:p>
          <a:p>
            <a:pPr lvl="1"/>
            <a:r>
              <a:rPr lang="en-US" dirty="0" smtClean="0"/>
              <a:t>Se </a:t>
            </a:r>
            <a:r>
              <a:rPr lang="en-US" dirty="0" err="1" smtClean="0"/>
              <a:t>obtienen</a:t>
            </a:r>
            <a:r>
              <a:rPr lang="en-US" dirty="0" smtClean="0"/>
              <a:t> los ratios </a:t>
            </a:r>
            <a:r>
              <a:rPr lang="en-US" dirty="0" err="1" smtClean="0"/>
              <a:t>estimados</a:t>
            </a:r>
            <a:r>
              <a:rPr lang="en-US" dirty="0" smtClean="0"/>
              <a:t> de </a:t>
            </a:r>
            <a:r>
              <a:rPr lang="en-US" dirty="0" err="1" smtClean="0"/>
              <a:t>compresión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Feb-2008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fld id="{EFD5A5E3-ED6D-4393-B150-D14B9F28E9C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Microsoft Developer &amp; Platform Evangelism</a:t>
            </a:r>
            <a:endParaRPr lang="en-US"/>
          </a:p>
        </p:txBody>
      </p:sp>
      <p:pic>
        <p:nvPicPr>
          <p:cNvPr id="7" name="Picture 6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3200" dirty="0" smtClean="0"/>
              <a:t>Comprimiendo datos de una base de datos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</a:t>
            </a:r>
            <a:endParaRPr lang="en-US" dirty="0"/>
          </a:p>
        </p:txBody>
      </p:sp>
      <p:pic>
        <p:nvPicPr>
          <p:cNvPr id="6" name="Picture 5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Data Capture (CDC)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955" y="1686238"/>
            <a:ext cx="5811156" cy="4665663"/>
          </a:xfrm>
        </p:spPr>
        <p:txBody>
          <a:bodyPr>
            <a:norm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agente</a:t>
            </a:r>
            <a:r>
              <a:rPr lang="en-US" dirty="0" smtClean="0"/>
              <a:t> </a:t>
            </a:r>
            <a:r>
              <a:rPr lang="en-US" dirty="0" err="1" smtClean="0"/>
              <a:t>logReader</a:t>
            </a:r>
            <a:r>
              <a:rPr lang="en-US" dirty="0" smtClean="0"/>
              <a:t> </a:t>
            </a:r>
            <a:r>
              <a:rPr lang="en-US" dirty="0" err="1" smtClean="0"/>
              <a:t>analizan</a:t>
            </a:r>
            <a:r>
              <a:rPr lang="en-US" dirty="0" smtClean="0"/>
              <a:t> el log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detectar</a:t>
            </a:r>
            <a:r>
              <a:rPr lang="en-US" dirty="0" smtClean="0"/>
              <a:t> </a:t>
            </a:r>
            <a:r>
              <a:rPr lang="en-US" dirty="0" err="1" smtClean="0"/>
              <a:t>cambios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tablas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cambios</a:t>
            </a:r>
            <a:r>
              <a:rPr lang="en-US" dirty="0" smtClean="0"/>
              <a:t> se </a:t>
            </a:r>
            <a:r>
              <a:rPr lang="en-US" dirty="0" err="1" smtClean="0"/>
              <a:t>almacenan</a:t>
            </a:r>
            <a:r>
              <a:rPr lang="en-US" dirty="0" smtClean="0"/>
              <a:t> en </a:t>
            </a:r>
            <a:r>
              <a:rPr lang="en-US" dirty="0" err="1" smtClean="0"/>
              <a:t>tablas</a:t>
            </a:r>
            <a:r>
              <a:rPr lang="en-US" dirty="0" smtClean="0"/>
              <a:t> de </a:t>
            </a:r>
            <a:r>
              <a:rPr lang="en-US" dirty="0" err="1" smtClean="0"/>
              <a:t>cambios</a:t>
            </a:r>
            <a:r>
              <a:rPr lang="en-US" dirty="0" smtClean="0"/>
              <a:t> (change tables)</a:t>
            </a:r>
          </a:p>
          <a:p>
            <a:r>
              <a:rPr lang="en-US" dirty="0" smtClean="0"/>
              <a:t>Se accede a los </a:t>
            </a:r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de </a:t>
            </a:r>
            <a:r>
              <a:rPr lang="en-US" dirty="0" err="1" smtClean="0"/>
              <a:t>tabla</a:t>
            </a:r>
            <a:r>
              <a:rPr lang="en-US" dirty="0" smtClean="0"/>
              <a:t> (TVF) no a </a:t>
            </a:r>
            <a:r>
              <a:rPr lang="en-US" dirty="0" err="1" smtClean="0"/>
              <a:t>través</a:t>
            </a:r>
            <a:r>
              <a:rPr lang="en-US" dirty="0" smtClean="0"/>
              <a:t> de </a:t>
            </a:r>
            <a:r>
              <a:rPr lang="en-US" dirty="0" err="1" smtClean="0"/>
              <a:t>dichas</a:t>
            </a:r>
            <a:r>
              <a:rPr lang="en-US" dirty="0" smtClean="0"/>
              <a:t> </a:t>
            </a:r>
            <a:r>
              <a:rPr lang="en-US" dirty="0" err="1" smtClean="0"/>
              <a:t>tablas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141" y="1738456"/>
            <a:ext cx="245586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TechNet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Habilitando CDC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Courier New" pitchFamily="49" charset="0"/>
              </a:rPr>
              <a:t>A </a:t>
            </a:r>
            <a:r>
              <a:rPr lang="en-US" dirty="0" err="1" smtClean="0">
                <a:cs typeface="Courier New" pitchFamily="49" charset="0"/>
              </a:rPr>
              <a:t>nivel</a:t>
            </a:r>
            <a:r>
              <a:rPr lang="en-US" dirty="0" smtClean="0">
                <a:cs typeface="Courier New" pitchFamily="49" charset="0"/>
              </a:rPr>
              <a:t> de base de </a:t>
            </a:r>
            <a:r>
              <a:rPr lang="en-US" dirty="0" err="1" smtClean="0">
                <a:cs typeface="Courier New" pitchFamily="49" charset="0"/>
              </a:rPr>
              <a:t>datos</a:t>
            </a:r>
            <a:endParaRPr lang="en-US" dirty="0" smtClean="0">
              <a:cs typeface="Courier New" pitchFamily="49" charset="0"/>
            </a:endParaRPr>
          </a:p>
          <a:p>
            <a:pPr lvl="1"/>
            <a:r>
              <a:rPr lang="en-US" dirty="0" err="1" smtClean="0">
                <a:cs typeface="Courier New" pitchFamily="49" charset="0"/>
              </a:rPr>
              <a:t>sys.sp_cdc_enable_db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>
                <a:cs typeface="Courier New" pitchFamily="49" charset="0"/>
              </a:rPr>
              <a:t>sys.sp_cdc_disable_db</a:t>
            </a:r>
            <a:endParaRPr lang="en-US" dirty="0" smtClean="0">
              <a:cs typeface="Courier New" pitchFamily="49" charset="0"/>
            </a:endParaRPr>
          </a:p>
          <a:p>
            <a:r>
              <a:rPr lang="es-ES" dirty="0" smtClean="0">
                <a:cs typeface="Courier New" pitchFamily="49" charset="0"/>
              </a:rPr>
              <a:t>A nivel de tabla</a:t>
            </a:r>
          </a:p>
          <a:p>
            <a:pPr lvl="1"/>
            <a:r>
              <a:rPr lang="en-US" dirty="0" err="1" smtClean="0"/>
              <a:t>sys.sp_cdc_enable_table</a:t>
            </a:r>
            <a:endParaRPr lang="en-US" dirty="0" smtClean="0"/>
          </a:p>
          <a:p>
            <a:pPr lvl="1"/>
            <a:r>
              <a:rPr lang="en-US" dirty="0" err="1" smtClean="0">
                <a:cs typeface="Courier New" pitchFamily="49" charset="0"/>
              </a:rPr>
              <a:t>sys.sp_cdc_disable_table</a:t>
            </a:r>
            <a:endParaRPr lang="en-US" dirty="0" smtClean="0">
              <a:cs typeface="Courier New" pitchFamily="49" charset="0"/>
            </a:endParaRPr>
          </a:p>
          <a:p>
            <a:r>
              <a:rPr lang="es-ES" dirty="0" smtClean="0"/>
              <a:t>Infraestructura</a:t>
            </a:r>
          </a:p>
          <a:p>
            <a:pPr lvl="1"/>
            <a:r>
              <a:rPr lang="es-ES" dirty="0" smtClean="0"/>
              <a:t>Tablas del esquema “</a:t>
            </a:r>
            <a:r>
              <a:rPr lang="es-ES" dirty="0" err="1" smtClean="0"/>
              <a:t>cdc</a:t>
            </a:r>
            <a:r>
              <a:rPr lang="es-ES" dirty="0" smtClean="0"/>
              <a:t>”: </a:t>
            </a:r>
            <a:r>
              <a:rPr lang="en-US" dirty="0" err="1" smtClean="0"/>
              <a:t>change_tables</a:t>
            </a:r>
            <a:r>
              <a:rPr lang="en-US" dirty="0" smtClean="0"/>
              <a:t>, </a:t>
            </a:r>
            <a:r>
              <a:rPr lang="en-US" dirty="0" err="1" smtClean="0"/>
              <a:t>ddl_history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Triggers DDL </a:t>
            </a:r>
          </a:p>
          <a:p>
            <a:pPr lvl="1"/>
            <a:r>
              <a:rPr lang="es-ES" dirty="0" smtClean="0"/>
              <a:t>Agentes (captura + limpieza)</a:t>
            </a:r>
            <a:endParaRPr lang="en-US" dirty="0" smtClean="0"/>
          </a:p>
          <a:p>
            <a:pPr lvl="1"/>
            <a:endParaRPr lang="en-US" b="1" dirty="0" smtClean="0"/>
          </a:p>
          <a:p>
            <a:pPr lvl="1"/>
            <a:endParaRPr lang="es-ES" b="1" dirty="0" smtClean="0">
              <a:cs typeface="Courier New" pitchFamily="49" charset="0"/>
            </a:endParaRPr>
          </a:p>
          <a:p>
            <a:pPr lvl="1"/>
            <a:endParaRPr lang="en-US" b="1" dirty="0" smtClean="0">
              <a:cs typeface="Courier New" pitchFamily="49" charset="0"/>
            </a:endParaRPr>
          </a:p>
          <a:p>
            <a:endParaRPr lang="en-US" dirty="0" smtClean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Características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agente</a:t>
            </a:r>
            <a:r>
              <a:rPr lang="en-US" dirty="0" smtClean="0"/>
              <a:t> de </a:t>
            </a:r>
            <a:r>
              <a:rPr lang="en-US" dirty="0" err="1" smtClean="0"/>
              <a:t>lectura</a:t>
            </a:r>
            <a:r>
              <a:rPr lang="en-US" dirty="0" smtClean="0"/>
              <a:t>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compartir</a:t>
            </a:r>
            <a:r>
              <a:rPr lang="en-US" dirty="0" smtClean="0"/>
              <a:t> con el </a:t>
            </a:r>
            <a:r>
              <a:rPr lang="en-US" dirty="0" err="1" smtClean="0"/>
              <a:t>logreader</a:t>
            </a:r>
            <a:r>
              <a:rPr lang="en-US" dirty="0" smtClean="0"/>
              <a:t> de la </a:t>
            </a:r>
            <a:r>
              <a:rPr lang="en-US" dirty="0" err="1" smtClean="0"/>
              <a:t>replicación</a:t>
            </a:r>
            <a:r>
              <a:rPr lang="en-US" dirty="0" smtClean="0"/>
              <a:t> (no </a:t>
            </a:r>
            <a:r>
              <a:rPr lang="en-US" dirty="0" err="1" smtClean="0"/>
              <a:t>doble</a:t>
            </a:r>
            <a:r>
              <a:rPr lang="en-US" dirty="0" smtClean="0"/>
              <a:t> </a:t>
            </a:r>
            <a:r>
              <a:rPr lang="en-US" dirty="0" err="1" smtClean="0"/>
              <a:t>lectura</a:t>
            </a:r>
            <a:r>
              <a:rPr lang="en-US" dirty="0" smtClean="0"/>
              <a:t> del log)</a:t>
            </a:r>
          </a:p>
          <a:p>
            <a:r>
              <a:rPr lang="es-ES" dirty="0" smtClean="0"/>
              <a:t>Se genera doble IO y doble crecimiento del log</a:t>
            </a:r>
            <a:endParaRPr lang="en-US" dirty="0" smtClean="0"/>
          </a:p>
          <a:p>
            <a:r>
              <a:rPr lang="es-ES" dirty="0" smtClean="0"/>
              <a:t>Las tablas de CDC no se excluyen de </a:t>
            </a:r>
            <a:r>
              <a:rPr lang="es-ES" dirty="0" err="1" smtClean="0"/>
              <a:t>logshipping</a:t>
            </a:r>
            <a:r>
              <a:rPr lang="es-ES" dirty="0" smtClean="0"/>
              <a:t> o </a:t>
            </a:r>
            <a:r>
              <a:rPr lang="es-ES" dirty="0" err="1" smtClean="0"/>
              <a:t>mirroring</a:t>
            </a:r>
            <a:endParaRPr lang="es-ES" dirty="0" smtClean="0"/>
          </a:p>
          <a:p>
            <a:r>
              <a:rPr lang="es-ES" dirty="0" smtClean="0"/>
              <a:t>También se incluyen en los </a:t>
            </a:r>
            <a:r>
              <a:rPr lang="es-ES" dirty="0" err="1" smtClean="0"/>
              <a:t>backups</a:t>
            </a:r>
            <a:endParaRPr lang="es-ES" dirty="0" smtClean="0"/>
          </a:p>
          <a:p>
            <a:pPr lvl="1"/>
            <a:r>
              <a:rPr lang="es-ES" dirty="0" smtClean="0"/>
              <a:t>Crear </a:t>
            </a:r>
            <a:r>
              <a:rPr lang="es-ES" dirty="0" err="1" smtClean="0"/>
              <a:t>filegroups</a:t>
            </a:r>
            <a:r>
              <a:rPr lang="es-ES" dirty="0" smtClean="0"/>
              <a:t> diferentes </a:t>
            </a:r>
          </a:p>
          <a:p>
            <a:r>
              <a:rPr lang="es-ES" dirty="0" smtClean="0"/>
              <a:t>No es posible realizar operaciones BULK con CDC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Feb-2008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fld id="{EFD5A5E3-ED6D-4393-B150-D14B9F28E9C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Microsoft Developer &amp; Platform Evangelism</a:t>
            </a:r>
            <a:endParaRPr lang="en-US"/>
          </a:p>
        </p:txBody>
      </p:sp>
      <p:pic>
        <p:nvPicPr>
          <p:cNvPr id="7" name="Picture 6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Filestream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Almacenamiento de información binaria sin estructura</a:t>
            </a:r>
            <a:endParaRPr lang="en-US" dirty="0" smtClean="0"/>
          </a:p>
          <a:p>
            <a:r>
              <a:rPr lang="en-US" dirty="0" err="1" smtClean="0"/>
              <a:t>Dentro</a:t>
            </a:r>
            <a:r>
              <a:rPr lang="en-US" dirty="0" smtClean="0"/>
              <a:t> de la base de </a:t>
            </a:r>
            <a:r>
              <a:rPr lang="en-US" dirty="0" err="1" smtClean="0"/>
              <a:t>datos</a:t>
            </a:r>
            <a:endParaRPr lang="en-US" dirty="0" smtClean="0"/>
          </a:p>
          <a:p>
            <a:pPr lvl="1"/>
            <a:r>
              <a:rPr lang="es-ES" sz="2800" dirty="0" smtClean="0"/>
              <a:t>Tipos de datos limitados a 2 GB (</a:t>
            </a:r>
            <a:r>
              <a:rPr lang="es-ES" sz="2800" dirty="0" err="1" smtClean="0"/>
              <a:t>varbinary</a:t>
            </a:r>
            <a:r>
              <a:rPr lang="es-ES" sz="2800" dirty="0" smtClean="0"/>
              <a:t>(</a:t>
            </a:r>
            <a:r>
              <a:rPr lang="es-ES" sz="2800" dirty="0" err="1" smtClean="0"/>
              <a:t>max</a:t>
            </a:r>
            <a:r>
              <a:rPr lang="es-ES" sz="2800" dirty="0" smtClean="0"/>
              <a:t>))</a:t>
            </a:r>
          </a:p>
          <a:p>
            <a:pPr lvl="1"/>
            <a:r>
              <a:rPr lang="es-ES" sz="2800" dirty="0" smtClean="0"/>
              <a:t>Bajo rendimiento en </a:t>
            </a:r>
            <a:r>
              <a:rPr lang="es-ES" sz="2800" dirty="0" err="1" smtClean="0"/>
              <a:t>streaming</a:t>
            </a:r>
            <a:r>
              <a:rPr lang="es-ES" sz="2800" dirty="0" smtClean="0"/>
              <a:t> (videos)</a:t>
            </a:r>
          </a:p>
          <a:p>
            <a:r>
              <a:rPr lang="es-ES" dirty="0" smtClean="0"/>
              <a:t>Fuera de la base de datos	</a:t>
            </a:r>
          </a:p>
          <a:p>
            <a:pPr lvl="1"/>
            <a:r>
              <a:rPr lang="es-ES" sz="2800" dirty="0" smtClean="0"/>
              <a:t>Operaciones transaccionales </a:t>
            </a:r>
          </a:p>
          <a:p>
            <a:pPr lvl="1"/>
            <a:r>
              <a:rPr lang="es-ES" sz="2800" dirty="0" smtClean="0"/>
              <a:t>Política de </a:t>
            </a:r>
            <a:r>
              <a:rPr lang="es-ES" sz="2800" dirty="0" err="1" smtClean="0"/>
              <a:t>backup</a:t>
            </a:r>
            <a:endParaRPr lang="en-US" sz="2800" dirty="0" smtClean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Implementación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01" y="1603793"/>
            <a:ext cx="9191439" cy="4665663"/>
          </a:xfrm>
        </p:spPr>
        <p:txBody>
          <a:bodyPr>
            <a:normAutofit/>
          </a:bodyPr>
          <a:lstStyle/>
          <a:p>
            <a:r>
              <a:rPr lang="es-ES" sz="2600" dirty="0" smtClean="0"/>
              <a:t>Los datos se almacenan en el sistema de fichero NTFS</a:t>
            </a:r>
            <a:endParaRPr lang="en-US" sz="2600" dirty="0" smtClean="0"/>
          </a:p>
          <a:p>
            <a:r>
              <a:rPr lang="es-ES" sz="2600" dirty="0" smtClean="0"/>
              <a:t>Acepta ficheros &gt; 2 GB</a:t>
            </a:r>
          </a:p>
          <a:p>
            <a:r>
              <a:rPr lang="es-ES" sz="2600" dirty="0" smtClean="0"/>
              <a:t>Se mantiene la </a:t>
            </a:r>
            <a:r>
              <a:rPr lang="es-ES" sz="2600" dirty="0" err="1" smtClean="0"/>
              <a:t>transaccionalidad</a:t>
            </a:r>
            <a:r>
              <a:rPr lang="es-ES" sz="2600" dirty="0" smtClean="0"/>
              <a:t> en los cambios </a:t>
            </a:r>
            <a:endParaRPr lang="en-US" sz="2600" dirty="0" smtClean="0"/>
          </a:p>
          <a:p>
            <a:r>
              <a:rPr lang="es-ES" sz="2600" dirty="0" smtClean="0"/>
              <a:t>Se define la columna como de tipo </a:t>
            </a:r>
            <a:r>
              <a:rPr lang="es-ES" sz="2600" dirty="0" err="1" smtClean="0"/>
              <a:t>varbinary</a:t>
            </a:r>
            <a:r>
              <a:rPr lang="es-ES" sz="2600" dirty="0" smtClean="0"/>
              <a:t>(</a:t>
            </a:r>
            <a:r>
              <a:rPr lang="es-ES" sz="2600" dirty="0" err="1" smtClean="0"/>
              <a:t>max</a:t>
            </a:r>
            <a:r>
              <a:rPr lang="es-ES" sz="2600" dirty="0" smtClean="0"/>
              <a:t>) con un atributo FILESTREAM</a:t>
            </a:r>
            <a:endParaRPr lang="en-US" sz="2600" dirty="0" smtClean="0"/>
          </a:p>
          <a:p>
            <a:r>
              <a:rPr lang="es-ES" sz="2600" dirty="0" smtClean="0"/>
              <a:t>Accedemos a los datos mediante TSQL y mediante librerías de </a:t>
            </a:r>
            <a:r>
              <a:rPr lang="es-ES" sz="2600" dirty="0" err="1" smtClean="0"/>
              <a:t>streaming</a:t>
            </a:r>
            <a:r>
              <a:rPr lang="es-ES" sz="2600" dirty="0" smtClean="0"/>
              <a:t> para NTFS</a:t>
            </a:r>
            <a:endParaRPr lang="en-US" sz="2600" dirty="0" smtClean="0"/>
          </a:p>
          <a:p>
            <a:r>
              <a:rPr lang="en-US" sz="2600" dirty="0" smtClean="0"/>
              <a:t>Se </a:t>
            </a:r>
            <a:r>
              <a:rPr lang="en-US" sz="2600" dirty="0" err="1" smtClean="0"/>
              <a:t>instala</a:t>
            </a:r>
            <a:r>
              <a:rPr lang="en-US" sz="2600" dirty="0" smtClean="0"/>
              <a:t> un driver en Windows </a:t>
            </a:r>
            <a:r>
              <a:rPr lang="en-US" sz="2600" dirty="0" err="1" smtClean="0"/>
              <a:t>para</a:t>
            </a:r>
            <a:r>
              <a:rPr lang="en-US" sz="2600" dirty="0" smtClean="0"/>
              <a:t> </a:t>
            </a:r>
            <a:r>
              <a:rPr lang="en-US" sz="2600" dirty="0" err="1" smtClean="0"/>
              <a:t>controlar</a:t>
            </a:r>
            <a:r>
              <a:rPr lang="en-US" sz="2600" dirty="0" smtClean="0"/>
              <a:t> el </a:t>
            </a:r>
            <a:r>
              <a:rPr lang="en-US" sz="2600" dirty="0" err="1" smtClean="0"/>
              <a:t>acceso</a:t>
            </a:r>
            <a:r>
              <a:rPr lang="en-US" sz="2600" dirty="0" smtClean="0"/>
              <a:t> a los </a:t>
            </a:r>
            <a:r>
              <a:rPr lang="en-US" sz="2600" dirty="0" err="1" smtClean="0"/>
              <a:t>ficheros</a:t>
            </a:r>
            <a:endParaRPr lang="en-US" sz="26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“Algunas” novedades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Font typeface="Arial" charset="0"/>
              <a:buChar char="•"/>
            </a:pPr>
            <a:r>
              <a:rPr lang="es-ES" dirty="0" smtClean="0"/>
              <a:t>Seguridad</a:t>
            </a:r>
          </a:p>
          <a:p>
            <a:pPr lvl="1">
              <a:buFont typeface="Arial" charset="0"/>
              <a:buChar char="•"/>
            </a:pPr>
            <a:r>
              <a:rPr lang="es-ES" dirty="0" smtClean="0"/>
              <a:t>TDE (</a:t>
            </a:r>
            <a:r>
              <a:rPr lang="es-ES" dirty="0" err="1" smtClean="0"/>
              <a:t>Transparent</a:t>
            </a:r>
            <a:r>
              <a:rPr lang="es-ES" dirty="0" smtClean="0"/>
              <a:t> Data </a:t>
            </a:r>
            <a:r>
              <a:rPr lang="es-ES" dirty="0" err="1" smtClean="0"/>
              <a:t>Encryption</a:t>
            </a:r>
            <a:r>
              <a:rPr lang="es-ES" dirty="0" smtClean="0"/>
              <a:t>), </a:t>
            </a:r>
            <a:r>
              <a:rPr lang="es-ES" dirty="0" err="1" smtClean="0"/>
              <a:t>Auditing</a:t>
            </a:r>
            <a:r>
              <a:rPr lang="es-ES" dirty="0" smtClean="0"/>
              <a:t>, EKM (</a:t>
            </a:r>
            <a:r>
              <a:rPr lang="es-ES" dirty="0" err="1" smtClean="0"/>
              <a:t>External</a:t>
            </a:r>
            <a:r>
              <a:rPr lang="es-ES" dirty="0" smtClean="0"/>
              <a:t> Key Management), </a:t>
            </a:r>
            <a:r>
              <a:rPr lang="es-ES" dirty="0" err="1" smtClean="0"/>
              <a:t>Reporting</a:t>
            </a:r>
            <a:r>
              <a:rPr lang="es-ES" dirty="0" smtClean="0"/>
              <a:t> sin IIS, …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Escalabilidad</a:t>
            </a:r>
          </a:p>
          <a:p>
            <a:pPr lvl="1">
              <a:buFont typeface="Arial" charset="0"/>
              <a:buChar char="•"/>
            </a:pPr>
            <a:r>
              <a:rPr lang="es-ES" dirty="0" smtClean="0"/>
              <a:t>Compresión de datos, </a:t>
            </a:r>
            <a:r>
              <a:rPr lang="es-ES" dirty="0" err="1" smtClean="0"/>
              <a:t>Resource</a:t>
            </a:r>
            <a:r>
              <a:rPr lang="es-ES" dirty="0" smtClean="0"/>
              <a:t> </a:t>
            </a:r>
            <a:r>
              <a:rPr lang="es-ES" dirty="0" err="1" smtClean="0"/>
              <a:t>Governor</a:t>
            </a:r>
            <a:r>
              <a:rPr lang="es-ES" dirty="0" smtClean="0"/>
              <a:t>, tipo de datos </a:t>
            </a:r>
            <a:r>
              <a:rPr lang="es-ES" dirty="0" err="1" smtClean="0"/>
              <a:t>Filestream</a:t>
            </a:r>
            <a:r>
              <a:rPr lang="es-ES" dirty="0" smtClean="0"/>
              <a:t>, CDC (</a:t>
            </a:r>
            <a:r>
              <a:rPr lang="es-ES" dirty="0" err="1" smtClean="0"/>
              <a:t>Change</a:t>
            </a:r>
            <a:r>
              <a:rPr lang="es-ES" dirty="0" smtClean="0"/>
              <a:t> data capture),  índices filtrados, …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Alta disponibilidad</a:t>
            </a:r>
          </a:p>
          <a:p>
            <a:pPr lvl="1">
              <a:buFont typeface="Arial" charset="0"/>
              <a:buChar char="•"/>
            </a:pPr>
            <a:r>
              <a:rPr lang="es-ES" dirty="0" err="1" smtClean="0"/>
              <a:t>Database</a:t>
            </a:r>
            <a:r>
              <a:rPr lang="es-ES" dirty="0" smtClean="0"/>
              <a:t> </a:t>
            </a:r>
            <a:r>
              <a:rPr lang="es-ES" dirty="0" err="1" smtClean="0"/>
              <a:t>Mirroring</a:t>
            </a:r>
            <a:r>
              <a:rPr lang="es-ES" dirty="0" smtClean="0"/>
              <a:t> mejorado, </a:t>
            </a:r>
            <a:r>
              <a:rPr lang="es-ES" dirty="0" err="1" smtClean="0"/>
              <a:t>Clustering</a:t>
            </a:r>
            <a:r>
              <a:rPr lang="es-ES" dirty="0" smtClean="0"/>
              <a:t> mejorado, replicación P2P mejorada, …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12192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Implementación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Los datos de tipo </a:t>
            </a:r>
            <a:r>
              <a:rPr lang="es-ES" dirty="0" err="1" smtClean="0"/>
              <a:t>filestream</a:t>
            </a:r>
            <a:r>
              <a:rPr lang="es-ES" dirty="0" smtClean="0"/>
              <a:t> se gestionan como </a:t>
            </a:r>
            <a:r>
              <a:rPr lang="es-ES" dirty="0" err="1" smtClean="0"/>
              <a:t>filegroups</a:t>
            </a:r>
            <a:r>
              <a:rPr lang="es-ES" dirty="0" smtClean="0"/>
              <a:t> diferentes</a:t>
            </a:r>
          </a:p>
          <a:p>
            <a:r>
              <a:rPr lang="es-ES" dirty="0" smtClean="0"/>
              <a:t>Los </a:t>
            </a:r>
            <a:r>
              <a:rPr lang="es-ES" dirty="0" err="1" smtClean="0"/>
              <a:t>filegroups</a:t>
            </a:r>
            <a:r>
              <a:rPr lang="es-ES" dirty="0" smtClean="0"/>
              <a:t> se mapean con directorios NTFS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tablas</a:t>
            </a:r>
            <a:r>
              <a:rPr lang="en-US" dirty="0" smtClean="0"/>
              <a:t> con </a:t>
            </a:r>
            <a:r>
              <a:rPr lang="en-US" dirty="0" err="1" smtClean="0"/>
              <a:t>tipos</a:t>
            </a:r>
            <a:r>
              <a:rPr lang="en-US" dirty="0" smtClean="0"/>
              <a:t> </a:t>
            </a:r>
            <a:r>
              <a:rPr lang="en-US" dirty="0" err="1" smtClean="0"/>
              <a:t>filestream</a:t>
            </a:r>
            <a:r>
              <a:rPr lang="en-US" dirty="0" smtClean="0"/>
              <a:t> </a:t>
            </a:r>
            <a:r>
              <a:rPr lang="en-US" dirty="0" err="1" smtClean="0"/>
              <a:t>requieren</a:t>
            </a:r>
            <a:r>
              <a:rPr lang="en-US" dirty="0" smtClean="0"/>
              <a:t> </a:t>
            </a:r>
            <a:r>
              <a:rPr lang="en-US" dirty="0" err="1" smtClean="0"/>
              <a:t>añadir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columna</a:t>
            </a:r>
            <a:r>
              <a:rPr lang="en-US" dirty="0" smtClean="0"/>
              <a:t> ROWGUIDCOL  de </a:t>
            </a:r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dirty="0" err="1" smtClean="0"/>
              <a:t>uniqueidentifier</a:t>
            </a:r>
            <a:endParaRPr lang="en-US" dirty="0" smtClean="0"/>
          </a:p>
          <a:p>
            <a:r>
              <a:rPr lang="es-ES" dirty="0" smtClean="0"/>
              <a:t>La </a:t>
            </a:r>
            <a:r>
              <a:rPr lang="es-ES" dirty="0" err="1" smtClean="0"/>
              <a:t>transaccionalidad</a:t>
            </a:r>
            <a:r>
              <a:rPr lang="es-ES" dirty="0" smtClean="0"/>
              <a:t> se maneja creando duplicados</a:t>
            </a:r>
          </a:p>
          <a:p>
            <a:pPr lvl="1"/>
            <a:r>
              <a:rPr lang="es-ES" dirty="0" smtClean="0"/>
              <a:t>Al modificar un fichero de X GB necesitamos 2X GB</a:t>
            </a:r>
          </a:p>
          <a:p>
            <a:r>
              <a:rPr lang="es-ES" dirty="0" smtClean="0"/>
              <a:t>Compatible con </a:t>
            </a:r>
            <a:r>
              <a:rPr lang="es-ES" dirty="0" err="1" smtClean="0"/>
              <a:t>logshipping</a:t>
            </a:r>
            <a:r>
              <a:rPr lang="es-ES" dirty="0" smtClean="0"/>
              <a:t>, replicación, </a:t>
            </a:r>
            <a:r>
              <a:rPr lang="es-ES" dirty="0" err="1" smtClean="0"/>
              <a:t>clustering</a:t>
            </a:r>
            <a:r>
              <a:rPr lang="es-ES" dirty="0" smtClean="0"/>
              <a:t>, índices full-</a:t>
            </a:r>
            <a:r>
              <a:rPr lang="es-ES" dirty="0" err="1" smtClean="0"/>
              <a:t>text</a:t>
            </a:r>
            <a:endParaRPr lang="es-ES" dirty="0" smtClean="0"/>
          </a:p>
          <a:p>
            <a:r>
              <a:rPr lang="es-ES" dirty="0" smtClean="0"/>
              <a:t>NO COMPATIBLE CON: </a:t>
            </a:r>
            <a:r>
              <a:rPr lang="es-ES" dirty="0" err="1" smtClean="0"/>
              <a:t>snapshots</a:t>
            </a:r>
            <a:r>
              <a:rPr lang="es-ES" dirty="0" smtClean="0"/>
              <a:t>, </a:t>
            </a:r>
            <a:r>
              <a:rPr lang="es-ES" dirty="0" err="1" smtClean="0"/>
              <a:t>mirroring</a:t>
            </a:r>
            <a:r>
              <a:rPr lang="es-ES" dirty="0" smtClean="0"/>
              <a:t>, TDE, CDC</a:t>
            </a:r>
            <a:endParaRPr lang="en-US" dirty="0" smtClean="0"/>
          </a:p>
          <a:p>
            <a:pPr lvl="1"/>
            <a:endParaRPr lang="en-US" sz="2000" dirty="0" smtClean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Puesta</a:t>
            </a:r>
            <a:r>
              <a:rPr lang="en-US" dirty="0" smtClean="0"/>
              <a:t> en </a:t>
            </a:r>
            <a:r>
              <a:rPr lang="en-US" dirty="0" err="1" smtClean="0"/>
              <a:t>marcha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Para la puesta en marcha la instalación del driver requiere reiniciar el sistema</a:t>
            </a:r>
            <a:endParaRPr lang="en-US" sz="2400" dirty="0" smtClean="0"/>
          </a:p>
          <a:p>
            <a:r>
              <a:rPr lang="es-ES" sz="2400" dirty="0" smtClean="0"/>
              <a:t>Configuramos el método de acceso a los datos</a:t>
            </a:r>
          </a:p>
          <a:p>
            <a:pPr lvl="1"/>
            <a:r>
              <a:rPr lang="es-ES" dirty="0" smtClean="0"/>
              <a:t>Solo TSQL</a:t>
            </a:r>
          </a:p>
          <a:p>
            <a:pPr lvl="1"/>
            <a:r>
              <a:rPr lang="es-ES" dirty="0" smtClean="0"/>
              <a:t>TSQL + NTFS local</a:t>
            </a:r>
          </a:p>
          <a:p>
            <a:pPr lvl="1"/>
            <a:r>
              <a:rPr lang="es-ES" dirty="0" smtClean="0"/>
              <a:t>TSQL + NTFS local + NTFS remoto</a:t>
            </a:r>
            <a:endParaRPr lang="en-US" dirty="0" smtClean="0"/>
          </a:p>
          <a:p>
            <a:r>
              <a:rPr lang="en-US" sz="2400" dirty="0" err="1" smtClean="0"/>
              <a:t>Procedimiento</a:t>
            </a:r>
            <a:r>
              <a:rPr lang="en-US" sz="2400" dirty="0" smtClean="0"/>
              <a:t> </a:t>
            </a:r>
            <a:r>
              <a:rPr lang="en-US" sz="2400" dirty="0" err="1" smtClean="0"/>
              <a:t>sp_filestream_configure</a:t>
            </a:r>
            <a:r>
              <a:rPr lang="en-US" sz="2400" dirty="0" smtClean="0"/>
              <a:t> similar al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tenemos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resource governor. </a:t>
            </a:r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Ejemplo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aplicación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573967"/>
            <a:ext cx="9906000" cy="4736892"/>
          </a:xfrm>
          <a:solidFill>
            <a:schemeClr val="bg2">
              <a:lumMod val="20000"/>
              <a:lumOff val="80000"/>
              <a:alpha val="77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	</a:t>
            </a:r>
            <a:r>
              <a:rPr lang="en-US" sz="2400" dirty="0" err="1" smtClean="0">
                <a:solidFill>
                  <a:srgbClr val="008000"/>
                </a:solidFill>
              </a:rPr>
              <a:t>cmd</a:t>
            </a:r>
            <a:r>
              <a:rPr lang="en-US" sz="2400" dirty="0" smtClean="0">
                <a:solidFill>
                  <a:srgbClr val="008000"/>
                </a:solidFill>
              </a:rPr>
              <a:t> = </a:t>
            </a:r>
            <a:r>
              <a:rPr lang="en-US" sz="2400" dirty="0" smtClean="0">
                <a:solidFill>
                  <a:srgbClr val="0000FF"/>
                </a:solidFill>
              </a:rPr>
              <a:t>new </a:t>
            </a:r>
            <a:r>
              <a:rPr lang="en-US" sz="2400" dirty="0" err="1" smtClean="0">
                <a:solidFill>
                  <a:srgbClr val="2B91AF"/>
                </a:solidFill>
              </a:rPr>
              <a:t>SqlCommand</a:t>
            </a:r>
            <a:r>
              <a:rPr lang="en-US" sz="2400" dirty="0" smtClean="0">
                <a:solidFill>
                  <a:srgbClr val="2B91AF"/>
                </a:solidFill>
              </a:rPr>
              <a:t>(</a:t>
            </a:r>
            <a:r>
              <a:rPr lang="en-US" sz="2400" dirty="0" smtClean="0">
                <a:solidFill>
                  <a:srgbClr val="A31515"/>
                </a:solidFill>
              </a:rPr>
              <a:t>"SELECT </a:t>
            </a:r>
            <a:r>
              <a:rPr lang="en-US" sz="2400" b="1" dirty="0" smtClean="0">
                <a:solidFill>
                  <a:srgbClr val="A31515"/>
                </a:solidFill>
              </a:rPr>
              <a:t>[</a:t>
            </a:r>
            <a:r>
              <a:rPr lang="en-US" sz="2400" b="1" dirty="0" err="1" smtClean="0">
                <a:solidFill>
                  <a:srgbClr val="A31515"/>
                </a:solidFill>
              </a:rPr>
              <a:t>review_data</a:t>
            </a:r>
            <a:r>
              <a:rPr lang="en-US" sz="2400" b="1" dirty="0" smtClean="0">
                <a:solidFill>
                  <a:srgbClr val="A31515"/>
                </a:solidFill>
              </a:rPr>
              <a:t>].</a:t>
            </a:r>
            <a:r>
              <a:rPr lang="en-US" sz="2400" b="1" dirty="0" err="1" smtClean="0">
                <a:solidFill>
                  <a:srgbClr val="A31515"/>
                </a:solidFill>
              </a:rPr>
              <a:t>PathName</a:t>
            </a:r>
            <a:r>
              <a:rPr lang="en-US" sz="2400" b="1" dirty="0" smtClean="0">
                <a:solidFill>
                  <a:srgbClr val="A31515"/>
                </a:solidFill>
              </a:rPr>
              <a:t>(), GET_FILESTREAM_TRANSACTION_CONTEXT() </a:t>
            </a:r>
            <a:r>
              <a:rPr lang="en-US" sz="2400" dirty="0" smtClean="0">
                <a:solidFill>
                  <a:srgbClr val="A31515"/>
                </a:solidFill>
              </a:rPr>
              <a:t>FROM (…) ", </a:t>
            </a:r>
            <a:r>
              <a:rPr lang="en-US" sz="2400" dirty="0" err="1" smtClean="0">
                <a:solidFill>
                  <a:srgbClr val="A31515"/>
                </a:solidFill>
              </a:rPr>
              <a:t>conn</a:t>
            </a:r>
            <a:r>
              <a:rPr lang="en-US" sz="2400" dirty="0" smtClean="0">
                <a:solidFill>
                  <a:srgbClr val="A31515"/>
                </a:solidFill>
              </a:rPr>
              <a:t>, </a:t>
            </a:r>
            <a:r>
              <a:rPr lang="en-US" sz="2400" dirty="0" err="1" smtClean="0">
                <a:solidFill>
                  <a:srgbClr val="A31515"/>
                </a:solidFill>
              </a:rPr>
              <a:t>tx</a:t>
            </a:r>
            <a:r>
              <a:rPr lang="en-US" sz="2400" dirty="0" smtClean="0">
                <a:solidFill>
                  <a:srgbClr val="A31515"/>
                </a:solidFill>
              </a:rPr>
              <a:t>);</a:t>
            </a:r>
          </a:p>
          <a:p>
            <a:pPr>
              <a:buNone/>
            </a:pPr>
            <a:r>
              <a:rPr lang="en-US" sz="2400" dirty="0" smtClean="0">
                <a:solidFill>
                  <a:srgbClr val="2B91AF"/>
                </a:solidFill>
              </a:rPr>
              <a:t>	</a:t>
            </a:r>
            <a:r>
              <a:rPr lang="en-US" sz="2400" dirty="0" err="1" smtClean="0">
                <a:solidFill>
                  <a:srgbClr val="2B91AF"/>
                </a:solidFill>
              </a:rPr>
              <a:t>SafeFileHandle</a:t>
            </a:r>
            <a:r>
              <a:rPr lang="en-US" sz="2400" dirty="0" smtClean="0">
                <a:solidFill>
                  <a:srgbClr val="2B91AF"/>
                </a:solidFill>
              </a:rPr>
              <a:t> handle = </a:t>
            </a:r>
            <a:r>
              <a:rPr lang="en-US" sz="2400" dirty="0" err="1" smtClean="0">
                <a:solidFill>
                  <a:srgbClr val="2B91AF"/>
                </a:solidFill>
              </a:rPr>
              <a:t>SqlNativeClient.OpenSqlFilestream</a:t>
            </a:r>
            <a:r>
              <a:rPr lang="en-US" sz="2400" dirty="0" smtClean="0">
                <a:solidFill>
                  <a:srgbClr val="2B91AF"/>
                </a:solidFill>
              </a:rPr>
              <a:t>(</a:t>
            </a:r>
          </a:p>
          <a:p>
            <a:pPr>
              <a:buNone/>
            </a:pPr>
            <a:r>
              <a:rPr lang="en-US" sz="2400" dirty="0" smtClean="0">
                <a:solidFill>
                  <a:srgbClr val="2B91AF"/>
                </a:solidFill>
              </a:rPr>
              <a:t>	</a:t>
            </a:r>
            <a:r>
              <a:rPr lang="en-US" sz="2400" b="1" dirty="0" err="1" smtClean="0">
                <a:solidFill>
                  <a:srgbClr val="2B91AF"/>
                </a:solidFill>
              </a:rPr>
              <a:t>sqlFilePath.Value</a:t>
            </a:r>
            <a:r>
              <a:rPr lang="en-US" sz="2400" dirty="0" smtClean="0">
                <a:solidFill>
                  <a:srgbClr val="2B91AF"/>
                </a:solidFill>
              </a:rPr>
              <a:t>, </a:t>
            </a:r>
            <a:r>
              <a:rPr lang="en-US" sz="2400" dirty="0" err="1" smtClean="0">
                <a:solidFill>
                  <a:srgbClr val="2B91AF"/>
                </a:solidFill>
              </a:rPr>
              <a:t>SqlNativeClient.DESIRED_ACCESS_WRITE</a:t>
            </a:r>
            <a:r>
              <a:rPr lang="en-US" sz="2400" dirty="0" smtClean="0">
                <a:solidFill>
                  <a:srgbClr val="2B91AF"/>
                </a:solidFill>
              </a:rPr>
              <a:t>, 0, </a:t>
            </a:r>
            <a:r>
              <a:rPr lang="en-US" sz="2400" b="1" dirty="0" err="1" smtClean="0">
                <a:solidFill>
                  <a:srgbClr val="2B91AF"/>
                </a:solidFill>
              </a:rPr>
              <a:t>transactionToken.Value</a:t>
            </a:r>
            <a:r>
              <a:rPr lang="en-US" sz="2400" dirty="0" smtClean="0">
                <a:solidFill>
                  <a:srgbClr val="2B91AF"/>
                </a:solidFill>
              </a:rPr>
              <a:t>, (UInt32)</a:t>
            </a:r>
            <a:r>
              <a:rPr lang="en-US" sz="2400" dirty="0" err="1" smtClean="0">
                <a:solidFill>
                  <a:srgbClr val="2B91AF"/>
                </a:solidFill>
              </a:rPr>
              <a:t>transactionToken.Value.Length</a:t>
            </a:r>
            <a:r>
              <a:rPr lang="en-US" sz="2400" dirty="0" smtClean="0">
                <a:solidFill>
                  <a:srgbClr val="2B91AF"/>
                </a:solidFill>
              </a:rPr>
              <a:t>,                   </a:t>
            </a:r>
            <a:r>
              <a:rPr lang="en-US" sz="2400" dirty="0" smtClean="0">
                <a:solidFill>
                  <a:srgbClr val="0000FF"/>
                </a:solidFill>
              </a:rPr>
              <a:t>new </a:t>
            </a:r>
            <a:r>
              <a:rPr lang="en-US" sz="2400" dirty="0" err="1" smtClean="0">
                <a:solidFill>
                  <a:srgbClr val="2B91AF"/>
                </a:solidFill>
              </a:rPr>
              <a:t>SqlNativeClient.LARGE_INTEGER_SQL</a:t>
            </a:r>
            <a:r>
              <a:rPr lang="en-US" sz="2400" dirty="0" smtClean="0">
                <a:solidFill>
                  <a:srgbClr val="2B91AF"/>
                </a:solidFill>
              </a:rPr>
              <a:t>(0));</a:t>
            </a:r>
          </a:p>
          <a:p>
            <a:pPr>
              <a:buNone/>
            </a:pPr>
            <a:r>
              <a:rPr lang="en-US" sz="2400" dirty="0" smtClean="0">
                <a:solidFill>
                  <a:srgbClr val="2B91AF"/>
                </a:solidFill>
              </a:rPr>
              <a:t>	</a:t>
            </a:r>
            <a:r>
              <a:rPr lang="en-US" sz="2400" dirty="0" err="1" smtClean="0">
                <a:solidFill>
                  <a:srgbClr val="2B91AF"/>
                </a:solidFill>
              </a:rPr>
              <a:t>FileStream</a:t>
            </a:r>
            <a:r>
              <a:rPr lang="en-US" sz="2400" dirty="0" smtClean="0">
                <a:solidFill>
                  <a:srgbClr val="2B91AF"/>
                </a:solidFill>
              </a:rPr>
              <a:t> </a:t>
            </a:r>
            <a:r>
              <a:rPr lang="en-US" sz="2400" dirty="0" err="1" smtClean="0">
                <a:solidFill>
                  <a:srgbClr val="2B91AF"/>
                </a:solidFill>
              </a:rPr>
              <a:t>destBlob</a:t>
            </a:r>
            <a:r>
              <a:rPr lang="en-US" sz="2400" dirty="0" smtClean="0">
                <a:solidFill>
                  <a:srgbClr val="2B91AF"/>
                </a:solidFill>
              </a:rPr>
              <a:t> = </a:t>
            </a:r>
            <a:r>
              <a:rPr lang="en-US" sz="2400" dirty="0" smtClean="0">
                <a:solidFill>
                  <a:srgbClr val="0000FF"/>
                </a:solidFill>
              </a:rPr>
              <a:t>new </a:t>
            </a:r>
            <a:r>
              <a:rPr lang="en-US" sz="2400" dirty="0" err="1" smtClean="0">
                <a:solidFill>
                  <a:srgbClr val="2B91AF"/>
                </a:solidFill>
              </a:rPr>
              <a:t>FileStream</a:t>
            </a:r>
            <a:r>
              <a:rPr lang="en-US" sz="2400" dirty="0" smtClean="0">
                <a:solidFill>
                  <a:srgbClr val="2B91AF"/>
                </a:solidFill>
              </a:rPr>
              <a:t>(handle, </a:t>
            </a:r>
            <a:r>
              <a:rPr lang="en-US" sz="2400" dirty="0" err="1" smtClean="0">
                <a:solidFill>
                  <a:srgbClr val="2B91AF"/>
                </a:solidFill>
              </a:rPr>
              <a:t>FileAccess.Write</a:t>
            </a:r>
            <a:r>
              <a:rPr lang="en-US" sz="2400" dirty="0" smtClean="0">
                <a:solidFill>
                  <a:srgbClr val="2B91AF"/>
                </a:solidFill>
              </a:rPr>
              <a:t>);</a:t>
            </a:r>
          </a:p>
          <a:p>
            <a:pPr>
              <a:buNone/>
            </a:pPr>
            <a:r>
              <a:rPr lang="en-US" sz="2400" dirty="0" smtClean="0">
                <a:solidFill>
                  <a:srgbClr val="2B91AF"/>
                </a:solidFill>
              </a:rPr>
              <a:t>	</a:t>
            </a:r>
            <a:r>
              <a:rPr lang="en-US" sz="2400" dirty="0" err="1" smtClean="0">
                <a:solidFill>
                  <a:srgbClr val="2B91AF"/>
                </a:solidFill>
              </a:rPr>
              <a:t>StreamWriter</a:t>
            </a:r>
            <a:r>
              <a:rPr lang="en-US" sz="2400" dirty="0" smtClean="0">
                <a:solidFill>
                  <a:srgbClr val="2B91AF"/>
                </a:solidFill>
              </a:rPr>
              <a:t> </a:t>
            </a:r>
            <a:r>
              <a:rPr lang="en-US" sz="2400" dirty="0" err="1" smtClean="0">
                <a:solidFill>
                  <a:srgbClr val="2B91AF"/>
                </a:solidFill>
              </a:rPr>
              <a:t>sw</a:t>
            </a:r>
            <a:r>
              <a:rPr lang="en-US" sz="2400" dirty="0" smtClean="0">
                <a:solidFill>
                  <a:srgbClr val="2B91AF"/>
                </a:solidFill>
              </a:rPr>
              <a:t> = </a:t>
            </a:r>
            <a:r>
              <a:rPr lang="en-US" sz="2400" dirty="0" smtClean="0">
                <a:solidFill>
                  <a:srgbClr val="0000FF"/>
                </a:solidFill>
              </a:rPr>
              <a:t>new </a:t>
            </a:r>
            <a:r>
              <a:rPr lang="en-US" sz="2400" dirty="0" err="1" smtClean="0">
                <a:solidFill>
                  <a:srgbClr val="2B91AF"/>
                </a:solidFill>
              </a:rPr>
              <a:t>StreamWriter</a:t>
            </a:r>
            <a:r>
              <a:rPr lang="en-US" sz="2400" dirty="0" smtClean="0">
                <a:solidFill>
                  <a:srgbClr val="2B91AF"/>
                </a:solidFill>
              </a:rPr>
              <a:t>(</a:t>
            </a:r>
            <a:r>
              <a:rPr lang="en-US" sz="2400" dirty="0" err="1" smtClean="0">
                <a:solidFill>
                  <a:srgbClr val="2B91AF"/>
                </a:solidFill>
              </a:rPr>
              <a:t>destBlob</a:t>
            </a:r>
            <a:r>
              <a:rPr lang="en-US" sz="2400" dirty="0" smtClean="0">
                <a:solidFill>
                  <a:srgbClr val="2B91AF"/>
                </a:solidFill>
              </a:rPr>
              <a:t>);</a:t>
            </a:r>
          </a:p>
          <a:p>
            <a:pPr>
              <a:buFont typeface="Arial" charset="0"/>
              <a:buChar char="•"/>
            </a:pPr>
            <a:r>
              <a:rPr lang="es-ES" sz="2400" dirty="0" err="1" smtClean="0">
                <a:solidFill>
                  <a:srgbClr val="2B91AF"/>
                </a:solidFill>
              </a:rPr>
              <a:t>sw.write</a:t>
            </a:r>
            <a:r>
              <a:rPr lang="es-ES" sz="2400" dirty="0" smtClean="0">
                <a:solidFill>
                  <a:srgbClr val="2B91AF"/>
                </a:solidFill>
              </a:rPr>
              <a:t>, </a:t>
            </a:r>
            <a:r>
              <a:rPr lang="es-ES" sz="2400" dirty="0" err="1" smtClean="0">
                <a:solidFill>
                  <a:srgbClr val="2B91AF"/>
                </a:solidFill>
              </a:rPr>
              <a:t>sw.writeline</a:t>
            </a:r>
            <a:r>
              <a:rPr lang="es-ES" sz="2400" dirty="0" smtClean="0">
                <a:solidFill>
                  <a:srgbClr val="2B91AF"/>
                </a:solidFill>
              </a:rPr>
              <a:t>…</a:t>
            </a:r>
          </a:p>
          <a:p>
            <a:pPr>
              <a:buFont typeface="Arial" charset="0"/>
              <a:buChar char="•"/>
            </a:pPr>
            <a:r>
              <a:rPr lang="es-ES" sz="2400" dirty="0" err="1" smtClean="0">
                <a:solidFill>
                  <a:srgbClr val="2B91AF"/>
                </a:solidFill>
              </a:rPr>
              <a:t>sw.flush</a:t>
            </a:r>
            <a:r>
              <a:rPr lang="es-ES" sz="2400" dirty="0" smtClean="0">
                <a:solidFill>
                  <a:srgbClr val="2B91AF"/>
                </a:solidFill>
              </a:rPr>
              <a:t>(), </a:t>
            </a:r>
            <a:r>
              <a:rPr lang="es-ES" sz="2400" dirty="0" err="1" smtClean="0">
                <a:solidFill>
                  <a:srgbClr val="2B91AF"/>
                </a:solidFill>
              </a:rPr>
              <a:t>sw.close</a:t>
            </a:r>
            <a:r>
              <a:rPr lang="es-ES" sz="2400" dirty="0" smtClean="0">
                <a:solidFill>
                  <a:srgbClr val="2B91AF"/>
                </a:solidFill>
              </a:rPr>
              <a:t>()</a:t>
            </a:r>
            <a:endParaRPr lang="es-ES" sz="2400" dirty="0" smtClean="0">
              <a:solidFill>
                <a:srgbClr val="A31515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A31515"/>
              </a:solidFill>
            </a:endParaRPr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Rendimiento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40" y="1988726"/>
            <a:ext cx="4826833" cy="33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9219" y="1995421"/>
            <a:ext cx="4809344" cy="333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TechNet_rg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ALTA DISPONIBILIDAD</a:t>
            </a:r>
            <a:endParaRPr lang="en-US" dirty="0"/>
          </a:p>
        </p:txBody>
      </p:sp>
      <p:pic>
        <p:nvPicPr>
          <p:cNvPr id="6" name="Picture 5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Mirroring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mirroring ha </a:t>
            </a:r>
            <a:r>
              <a:rPr lang="en-US" dirty="0" err="1" smtClean="0"/>
              <a:t>sido</a:t>
            </a:r>
            <a:r>
              <a:rPr lang="en-US" dirty="0" smtClean="0"/>
              <a:t> la </a:t>
            </a:r>
            <a:r>
              <a:rPr lang="en-US" dirty="0" err="1" smtClean="0"/>
              <a:t>tecnología</a:t>
            </a:r>
            <a:r>
              <a:rPr lang="en-US" dirty="0" smtClean="0"/>
              <a:t> de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disponibilidad</a:t>
            </a:r>
            <a:r>
              <a:rPr lang="en-US" dirty="0" smtClean="0"/>
              <a:t> con el </a:t>
            </a:r>
            <a:r>
              <a:rPr lang="en-US" dirty="0" err="1" smtClean="0"/>
              <a:t>crecimiento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alto</a:t>
            </a:r>
          </a:p>
          <a:p>
            <a:r>
              <a:rPr lang="es-ES" dirty="0" smtClean="0"/>
              <a:t>Provee de alta disponibilidad a bajo precio</a:t>
            </a:r>
          </a:p>
          <a:p>
            <a:r>
              <a:rPr lang="es-ES" dirty="0" smtClean="0"/>
              <a:t>Se mantiene una copia “caliente” de la base de datos en otro servidor</a:t>
            </a:r>
          </a:p>
          <a:p>
            <a:r>
              <a:rPr lang="es-ES" dirty="0" smtClean="0"/>
              <a:t>No posee un punto único de fallo </a:t>
            </a:r>
          </a:p>
          <a:p>
            <a:r>
              <a:rPr lang="es-ES" dirty="0" smtClean="0"/>
              <a:t>Funciona a nivel de base de datos, no de instancia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Feb-2008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fld id="{EFD5A5E3-ED6D-4393-B150-D14B9F28E9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Microsoft Developer &amp; Platform Evangelism</a:t>
            </a:r>
            <a:endParaRPr lang="en-US" dirty="0"/>
          </a:p>
        </p:txBody>
      </p:sp>
      <p:pic>
        <p:nvPicPr>
          <p:cNvPr id="7" name="Picture 6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Mirroring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Modos</a:t>
            </a:r>
            <a:r>
              <a:rPr lang="en-US" dirty="0" smtClean="0"/>
              <a:t> de </a:t>
            </a:r>
            <a:r>
              <a:rPr lang="en-US" dirty="0" err="1" smtClean="0"/>
              <a:t>funcionamiento</a:t>
            </a:r>
            <a:endParaRPr lang="en-US" dirty="0" smtClean="0"/>
          </a:p>
          <a:p>
            <a:pPr lvl="1"/>
            <a:r>
              <a:rPr lang="en-US" sz="2000" dirty="0" smtClean="0"/>
              <a:t>High Availability – </a:t>
            </a:r>
            <a:r>
              <a:rPr lang="en-US" sz="2000" dirty="0" err="1" smtClean="0"/>
              <a:t>Síncrono</a:t>
            </a:r>
            <a:r>
              <a:rPr lang="en-US" sz="2000" dirty="0" smtClean="0"/>
              <a:t> con </a:t>
            </a:r>
            <a:r>
              <a:rPr lang="en-US" sz="2000" dirty="0" err="1" smtClean="0"/>
              <a:t>testigo</a:t>
            </a:r>
            <a:endParaRPr lang="en-US" sz="2000" dirty="0" smtClean="0"/>
          </a:p>
          <a:p>
            <a:pPr lvl="2"/>
            <a:r>
              <a:rPr lang="en-US" sz="1800" dirty="0" smtClean="0"/>
              <a:t>Failover </a:t>
            </a:r>
            <a:r>
              <a:rPr lang="en-US" sz="1800" dirty="0" err="1" smtClean="0"/>
              <a:t>automático</a:t>
            </a:r>
            <a:endParaRPr lang="en-US" sz="1800" dirty="0" smtClean="0"/>
          </a:p>
          <a:p>
            <a:pPr lvl="2"/>
            <a:r>
              <a:rPr lang="en-US" sz="1800" dirty="0" smtClean="0"/>
              <a:t>Sin </a:t>
            </a:r>
            <a:r>
              <a:rPr lang="en-US" sz="1800" dirty="0" err="1" smtClean="0"/>
              <a:t>pérdida</a:t>
            </a:r>
            <a:r>
              <a:rPr lang="en-US" sz="1800" dirty="0" smtClean="0"/>
              <a:t> de </a:t>
            </a:r>
            <a:r>
              <a:rPr lang="en-US" sz="1800" dirty="0" err="1" smtClean="0"/>
              <a:t>datos</a:t>
            </a:r>
            <a:endParaRPr lang="en-US" sz="1800" dirty="0" smtClean="0"/>
          </a:p>
          <a:p>
            <a:pPr lvl="1"/>
            <a:r>
              <a:rPr lang="en-US" sz="2000" dirty="0" smtClean="0"/>
              <a:t>High Protection – </a:t>
            </a:r>
            <a:r>
              <a:rPr lang="en-US" sz="2000" dirty="0" err="1" smtClean="0"/>
              <a:t>Síncrono</a:t>
            </a:r>
            <a:r>
              <a:rPr lang="en-US" sz="2000" dirty="0" smtClean="0"/>
              <a:t> sin </a:t>
            </a:r>
            <a:r>
              <a:rPr lang="en-US" sz="2000" dirty="0" err="1" smtClean="0"/>
              <a:t>testigo</a:t>
            </a:r>
            <a:endParaRPr lang="en-US" sz="2000" dirty="0" smtClean="0"/>
          </a:p>
          <a:p>
            <a:pPr lvl="2"/>
            <a:r>
              <a:rPr lang="en-US" sz="1800" dirty="0" smtClean="0"/>
              <a:t>Failover manual</a:t>
            </a:r>
          </a:p>
          <a:p>
            <a:pPr lvl="2"/>
            <a:r>
              <a:rPr lang="en-US" sz="1800" dirty="0" smtClean="0"/>
              <a:t>Sin </a:t>
            </a:r>
            <a:r>
              <a:rPr lang="en-US" sz="1800" dirty="0" err="1" smtClean="0"/>
              <a:t>pérdida</a:t>
            </a:r>
            <a:r>
              <a:rPr lang="en-US" sz="1800" dirty="0" smtClean="0"/>
              <a:t> de </a:t>
            </a:r>
            <a:r>
              <a:rPr lang="en-US" sz="1800" dirty="0" err="1" smtClean="0"/>
              <a:t>datos</a:t>
            </a:r>
            <a:endParaRPr lang="en-US" sz="1800" dirty="0" smtClean="0"/>
          </a:p>
          <a:p>
            <a:pPr lvl="1"/>
            <a:r>
              <a:rPr lang="en-US" sz="2000" dirty="0" smtClean="0"/>
              <a:t>High Performance – </a:t>
            </a:r>
            <a:r>
              <a:rPr lang="en-US" sz="2000" dirty="0" err="1" smtClean="0"/>
              <a:t>Asíncrono</a:t>
            </a:r>
            <a:r>
              <a:rPr lang="en-US" sz="2000" dirty="0" smtClean="0"/>
              <a:t> sin </a:t>
            </a:r>
            <a:r>
              <a:rPr lang="en-US" sz="2000" dirty="0" err="1" smtClean="0"/>
              <a:t>testigo</a:t>
            </a:r>
            <a:endParaRPr lang="en-US" sz="2000" dirty="0" smtClean="0"/>
          </a:p>
          <a:p>
            <a:pPr lvl="2"/>
            <a:r>
              <a:rPr lang="en-US" sz="1800" dirty="0" smtClean="0"/>
              <a:t>Failover manual</a:t>
            </a:r>
          </a:p>
          <a:p>
            <a:pPr lvl="2"/>
            <a:r>
              <a:rPr lang="en-US" sz="1800" dirty="0" err="1" smtClean="0"/>
              <a:t>Posible</a:t>
            </a:r>
            <a:r>
              <a:rPr lang="en-US" sz="1800" dirty="0" smtClean="0"/>
              <a:t> </a:t>
            </a:r>
            <a:r>
              <a:rPr lang="en-US" sz="1800" dirty="0" err="1" smtClean="0"/>
              <a:t>pérdida</a:t>
            </a:r>
            <a:r>
              <a:rPr lang="en-US" sz="1800" dirty="0" smtClean="0"/>
              <a:t> de </a:t>
            </a:r>
            <a:r>
              <a:rPr lang="en-US" sz="1800" dirty="0" err="1" smtClean="0"/>
              <a:t>datos</a:t>
            </a:r>
            <a:endParaRPr lang="en-US" sz="1800" dirty="0" smtClean="0"/>
          </a:p>
          <a:p>
            <a:pPr lvl="2"/>
            <a:r>
              <a:rPr lang="es-ES" sz="1800" dirty="0" smtClean="0"/>
              <a:t>Mayor rendimiento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49" descr="gray-disc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686" y="5263702"/>
            <a:ext cx="3430985" cy="1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6" name="Picture 120" descr="gray-disc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329" y="2180322"/>
            <a:ext cx="2729310" cy="1238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7" name="Picture 14" descr="gray-disc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1386" y="5235127"/>
            <a:ext cx="3430985" cy="1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5322" name="Text Box 26"/>
          <p:cNvSpPr txBox="1">
            <a:spLocks noChangeArrowheads="1"/>
          </p:cNvSpPr>
          <p:nvPr/>
        </p:nvSpPr>
        <p:spPr bwMode="invGray">
          <a:xfrm>
            <a:off x="2892690" y="5928865"/>
            <a:ext cx="1129092" cy="3277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cs typeface="Segoe UI" pitchFamily="34" charset="0"/>
              </a:rPr>
              <a:t>Principal</a:t>
            </a:r>
          </a:p>
        </p:txBody>
      </p:sp>
      <p:pic>
        <p:nvPicPr>
          <p:cNvPr id="18439" name="Picture 31" descr="gray-disc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3074" y="2427905"/>
            <a:ext cx="2729310" cy="1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40" name="Picture 32" descr="Server SQL databa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3667" y="1715118"/>
            <a:ext cx="792823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29" name="Text Box 33"/>
          <p:cNvSpPr txBox="1">
            <a:spLocks noChangeArrowheads="1"/>
          </p:cNvSpPr>
          <p:nvPr/>
        </p:nvSpPr>
        <p:spPr bwMode="invGray">
          <a:xfrm>
            <a:off x="5066507" y="3252340"/>
            <a:ext cx="963854" cy="3277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cs typeface="Segoe UI" pitchFamily="34" charset="0"/>
              </a:rPr>
              <a:t>Testigo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8442" name="Picture 28" descr="p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349" y="1451660"/>
            <a:ext cx="155297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3296840" y="5282751"/>
            <a:ext cx="588169" cy="603250"/>
            <a:chOff x="3567" y="1344"/>
            <a:chExt cx="342" cy="380"/>
          </a:xfrm>
        </p:grpSpPr>
        <p:pic>
          <p:nvPicPr>
            <p:cNvPr id="18475" name="Picture 50" descr="database gree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69" y="1344"/>
              <a:ext cx="34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6" name="Text Box 48"/>
            <p:cNvSpPr txBox="1">
              <a:spLocks noChangeArrowheads="1"/>
            </p:cNvSpPr>
            <p:nvPr/>
          </p:nvSpPr>
          <p:spPr bwMode="invGray">
            <a:xfrm>
              <a:off x="3567" y="1475"/>
              <a:ext cx="327" cy="17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rgbClr val="333333"/>
                  </a:solidFill>
                  <a:effectLst/>
                  <a:latin typeface="Trebuchet MS" pitchFamily="34" charset="0"/>
                </a:rPr>
                <a:t>Data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4001956" y="5193852"/>
            <a:ext cx="605367" cy="593725"/>
            <a:chOff x="3965" y="1330"/>
            <a:chExt cx="352" cy="374"/>
          </a:xfrm>
        </p:grpSpPr>
        <p:pic>
          <p:nvPicPr>
            <p:cNvPr id="18473" name="Picture 46" descr="database purpl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65" y="1330"/>
              <a:ext cx="35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4" name="Text Box 49"/>
            <p:cNvSpPr txBox="1">
              <a:spLocks noChangeArrowheads="1"/>
            </p:cNvSpPr>
            <p:nvPr/>
          </p:nvSpPr>
          <p:spPr bwMode="invGray">
            <a:xfrm>
              <a:off x="3998" y="1457"/>
              <a:ext cx="276" cy="17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rgbClr val="333333"/>
                  </a:solidFill>
                  <a:effectLst/>
                  <a:latin typeface="Trebuchet MS" pitchFamily="34" charset="0"/>
                </a:rPr>
                <a:t>Log</a:t>
              </a:r>
            </a:p>
          </p:txBody>
        </p:sp>
      </p:grpSp>
      <p:pic>
        <p:nvPicPr>
          <p:cNvPr id="18445" name="Picture 53" descr="Ser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21971" y="4187376"/>
            <a:ext cx="107659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51" name="Text Box 55"/>
          <p:cNvSpPr txBox="1">
            <a:spLocks noChangeArrowheads="1"/>
          </p:cNvSpPr>
          <p:nvPr/>
        </p:nvSpPr>
        <p:spPr bwMode="invGray">
          <a:xfrm>
            <a:off x="7018470" y="5966965"/>
            <a:ext cx="885884" cy="3277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cs typeface="Segoe UI" pitchFamily="34" charset="0"/>
              </a:rPr>
              <a:t>Mirror</a:t>
            </a:r>
          </a:p>
        </p:txBody>
      </p:sp>
      <p:sp>
        <p:nvSpPr>
          <p:cNvPr id="55383" name="Freeform 87"/>
          <p:cNvSpPr>
            <a:spLocks/>
          </p:cNvSpPr>
          <p:nvPr/>
        </p:nvSpPr>
        <p:spPr bwMode="invGray">
          <a:xfrm rot="3035021">
            <a:off x="1166638" y="3444754"/>
            <a:ext cx="1637267" cy="3801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372"/>
              </a:cxn>
              <a:cxn ang="0">
                <a:pos x="246" y="684"/>
              </a:cxn>
              <a:cxn ang="0">
                <a:pos x="534" y="960"/>
              </a:cxn>
            </a:cxnLst>
            <a:rect l="0" t="0" r="r" b="b"/>
            <a:pathLst>
              <a:path w="534" h="960">
                <a:moveTo>
                  <a:pt x="0" y="0"/>
                </a:moveTo>
                <a:cubicBezTo>
                  <a:pt x="15" y="62"/>
                  <a:pt x="49" y="258"/>
                  <a:pt x="90" y="372"/>
                </a:cubicBezTo>
                <a:cubicBezTo>
                  <a:pt x="131" y="486"/>
                  <a:pt x="172" y="586"/>
                  <a:pt x="246" y="684"/>
                </a:cubicBezTo>
                <a:cubicBezTo>
                  <a:pt x="320" y="782"/>
                  <a:pt x="474" y="903"/>
                  <a:pt x="534" y="96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55384" name="Freeform 88"/>
          <p:cNvSpPr>
            <a:spLocks/>
          </p:cNvSpPr>
          <p:nvPr/>
        </p:nvSpPr>
        <p:spPr bwMode="invGray">
          <a:xfrm rot="707734">
            <a:off x="3335266" y="4630284"/>
            <a:ext cx="815944" cy="3801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8" y="54"/>
              </a:cxn>
              <a:cxn ang="0">
                <a:pos x="426" y="144"/>
              </a:cxn>
              <a:cxn ang="0">
                <a:pos x="558" y="294"/>
              </a:cxn>
            </a:cxnLst>
            <a:rect l="0" t="0" r="r" b="b"/>
            <a:pathLst>
              <a:path w="558" h="294">
                <a:moveTo>
                  <a:pt x="0" y="0"/>
                </a:moveTo>
                <a:cubicBezTo>
                  <a:pt x="38" y="9"/>
                  <a:pt x="157" y="30"/>
                  <a:pt x="228" y="54"/>
                </a:cubicBezTo>
                <a:cubicBezTo>
                  <a:pt x="299" y="78"/>
                  <a:pt x="371" y="104"/>
                  <a:pt x="426" y="144"/>
                </a:cubicBezTo>
                <a:cubicBezTo>
                  <a:pt x="481" y="184"/>
                  <a:pt x="531" y="263"/>
                  <a:pt x="558" y="29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55386" name="Freeform 90"/>
          <p:cNvSpPr>
            <a:spLocks/>
          </p:cNvSpPr>
          <p:nvPr/>
        </p:nvSpPr>
        <p:spPr bwMode="invGray">
          <a:xfrm>
            <a:off x="3002756" y="3849240"/>
            <a:ext cx="3461544" cy="380104"/>
          </a:xfrm>
          <a:custGeom>
            <a:avLst/>
            <a:gdLst/>
            <a:ahLst/>
            <a:cxnLst>
              <a:cxn ang="0">
                <a:pos x="0" y="213"/>
              </a:cxn>
              <a:cxn ang="0">
                <a:pos x="456" y="51"/>
              </a:cxn>
              <a:cxn ang="0">
                <a:pos x="996" y="3"/>
              </a:cxn>
              <a:cxn ang="0">
                <a:pos x="1680" y="69"/>
              </a:cxn>
              <a:cxn ang="0">
                <a:pos x="2088" y="195"/>
              </a:cxn>
            </a:cxnLst>
            <a:rect l="0" t="0" r="r" b="b"/>
            <a:pathLst>
              <a:path w="2088" h="213">
                <a:moveTo>
                  <a:pt x="0" y="213"/>
                </a:moveTo>
                <a:cubicBezTo>
                  <a:pt x="76" y="186"/>
                  <a:pt x="290" y="86"/>
                  <a:pt x="456" y="51"/>
                </a:cubicBezTo>
                <a:cubicBezTo>
                  <a:pt x="622" y="16"/>
                  <a:pt x="792" y="0"/>
                  <a:pt x="996" y="3"/>
                </a:cubicBezTo>
                <a:cubicBezTo>
                  <a:pt x="1200" y="6"/>
                  <a:pt x="1498" y="37"/>
                  <a:pt x="1680" y="69"/>
                </a:cubicBezTo>
                <a:cubicBezTo>
                  <a:pt x="1862" y="101"/>
                  <a:pt x="2003" y="169"/>
                  <a:pt x="2088" y="19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55387" name="Freeform 91"/>
          <p:cNvSpPr>
            <a:spLocks/>
          </p:cNvSpPr>
          <p:nvPr/>
        </p:nvSpPr>
        <p:spPr bwMode="invGray">
          <a:xfrm>
            <a:off x="3332957" y="4930326"/>
            <a:ext cx="692943" cy="387350"/>
          </a:xfrm>
          <a:custGeom>
            <a:avLst/>
            <a:gdLst/>
            <a:ahLst/>
            <a:cxnLst>
              <a:cxn ang="0">
                <a:pos x="450" y="168"/>
              </a:cxn>
              <a:cxn ang="0">
                <a:pos x="198" y="90"/>
              </a:cxn>
              <a:cxn ang="0">
                <a:pos x="0" y="0"/>
              </a:cxn>
            </a:cxnLst>
            <a:rect l="0" t="0" r="r" b="b"/>
            <a:pathLst>
              <a:path w="450" h="168">
                <a:moveTo>
                  <a:pt x="450" y="168"/>
                </a:moveTo>
                <a:cubicBezTo>
                  <a:pt x="408" y="155"/>
                  <a:pt x="273" y="118"/>
                  <a:pt x="198" y="90"/>
                </a:cubicBezTo>
                <a:cubicBezTo>
                  <a:pt x="123" y="62"/>
                  <a:pt x="41" y="19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55389" name="Freeform 93"/>
          <p:cNvSpPr>
            <a:spLocks/>
          </p:cNvSpPr>
          <p:nvPr/>
        </p:nvSpPr>
        <p:spPr bwMode="invGray">
          <a:xfrm>
            <a:off x="3388518" y="4374701"/>
            <a:ext cx="2643981" cy="380104"/>
          </a:xfrm>
          <a:custGeom>
            <a:avLst/>
            <a:gdLst/>
            <a:ahLst/>
            <a:cxnLst>
              <a:cxn ang="0">
                <a:pos x="1596" y="48"/>
              </a:cxn>
              <a:cxn ang="0">
                <a:pos x="1140" y="78"/>
              </a:cxn>
              <a:cxn ang="0">
                <a:pos x="654" y="72"/>
              </a:cxn>
              <a:cxn ang="0">
                <a:pos x="0" y="0"/>
              </a:cxn>
            </a:cxnLst>
            <a:rect l="0" t="0" r="r" b="b"/>
            <a:pathLst>
              <a:path w="1596" h="85">
                <a:moveTo>
                  <a:pt x="1596" y="48"/>
                </a:moveTo>
                <a:cubicBezTo>
                  <a:pt x="1520" y="53"/>
                  <a:pt x="1297" y="74"/>
                  <a:pt x="1140" y="78"/>
                </a:cubicBezTo>
                <a:cubicBezTo>
                  <a:pt x="983" y="82"/>
                  <a:pt x="844" y="85"/>
                  <a:pt x="654" y="72"/>
                </a:cubicBezTo>
                <a:cubicBezTo>
                  <a:pt x="464" y="59"/>
                  <a:pt x="136" y="15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55390" name="Freeform 94"/>
          <p:cNvSpPr>
            <a:spLocks/>
          </p:cNvSpPr>
          <p:nvPr/>
        </p:nvSpPr>
        <p:spPr bwMode="invGray">
          <a:xfrm rot="3744942">
            <a:off x="2365020" y="3404960"/>
            <a:ext cx="1429380" cy="380104"/>
          </a:xfrm>
          <a:custGeom>
            <a:avLst/>
            <a:gdLst/>
            <a:ahLst/>
            <a:cxnLst>
              <a:cxn ang="0">
                <a:pos x="330" y="828"/>
              </a:cxn>
              <a:cxn ang="0">
                <a:pos x="276" y="504"/>
              </a:cxn>
              <a:cxn ang="0">
                <a:pos x="150" y="204"/>
              </a:cxn>
              <a:cxn ang="0">
                <a:pos x="0" y="0"/>
              </a:cxn>
            </a:cxnLst>
            <a:rect l="0" t="0" r="r" b="b"/>
            <a:pathLst>
              <a:path w="330" h="828">
                <a:moveTo>
                  <a:pt x="330" y="828"/>
                </a:moveTo>
                <a:cubicBezTo>
                  <a:pt x="321" y="774"/>
                  <a:pt x="306" y="608"/>
                  <a:pt x="276" y="504"/>
                </a:cubicBezTo>
                <a:cubicBezTo>
                  <a:pt x="246" y="400"/>
                  <a:pt x="196" y="288"/>
                  <a:pt x="150" y="204"/>
                </a:cubicBezTo>
                <a:cubicBezTo>
                  <a:pt x="104" y="120"/>
                  <a:pt x="31" y="42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55437" name="Text Box 141"/>
          <p:cNvSpPr txBox="1">
            <a:spLocks noChangeArrowheads="1"/>
          </p:cNvSpPr>
          <p:nvPr/>
        </p:nvSpPr>
        <p:spPr bwMode="invGray">
          <a:xfrm>
            <a:off x="584730" y="3577776"/>
            <a:ext cx="1388458" cy="275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1. </a:t>
            </a:r>
            <a:r>
              <a:rPr lang="en-US" sz="1400" b="1" dirty="0" err="1" smtClean="0">
                <a:solidFill>
                  <a:schemeClr val="bg1"/>
                </a:solidFill>
                <a:latin typeface="Trebuchet MS" pitchFamily="34" charset="0"/>
              </a:rPr>
              <a:t>Transacción</a:t>
            </a:r>
            <a:endParaRPr lang="en-US" sz="1400" b="1" dirty="0"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55438" name="Text Box 142"/>
          <p:cNvSpPr txBox="1">
            <a:spLocks noChangeArrowheads="1"/>
          </p:cNvSpPr>
          <p:nvPr/>
        </p:nvSpPr>
        <p:spPr bwMode="invGray">
          <a:xfrm>
            <a:off x="4011849" y="4843612"/>
            <a:ext cx="1625766" cy="275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2.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Escribe</a:t>
            </a: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 en Log</a:t>
            </a:r>
          </a:p>
        </p:txBody>
      </p:sp>
      <p:sp>
        <p:nvSpPr>
          <p:cNvPr id="55439" name="Text Box 143"/>
          <p:cNvSpPr txBox="1">
            <a:spLocks noChangeArrowheads="1"/>
          </p:cNvSpPr>
          <p:nvPr/>
        </p:nvSpPr>
        <p:spPr bwMode="invGray">
          <a:xfrm>
            <a:off x="3753644" y="3923851"/>
            <a:ext cx="2008820" cy="275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2.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Transfiere</a:t>
            </a: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 a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espejo</a:t>
            </a:r>
            <a:endParaRPr lang="en-US" sz="1400" b="1" dirty="0"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55443" name="Text Box 147"/>
          <p:cNvSpPr txBox="1">
            <a:spLocks noChangeArrowheads="1"/>
          </p:cNvSpPr>
          <p:nvPr/>
        </p:nvSpPr>
        <p:spPr bwMode="invGray">
          <a:xfrm>
            <a:off x="3833416" y="4292151"/>
            <a:ext cx="2273379" cy="275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6.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Reconocimiento</a:t>
            </a: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 (ACK)</a:t>
            </a:r>
          </a:p>
        </p:txBody>
      </p:sp>
      <p:sp>
        <p:nvSpPr>
          <p:cNvPr id="55444" name="Text Box 148"/>
          <p:cNvSpPr txBox="1">
            <a:spLocks noChangeArrowheads="1"/>
          </p:cNvSpPr>
          <p:nvPr/>
        </p:nvSpPr>
        <p:spPr bwMode="invGray">
          <a:xfrm>
            <a:off x="2782605" y="2903219"/>
            <a:ext cx="2163498" cy="4585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7.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Reconocimiento</a:t>
            </a: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 (ACK)</a:t>
            </a:r>
          </a:p>
        </p:txBody>
      </p:sp>
      <p:pic>
        <p:nvPicPr>
          <p:cNvPr id="18459" name="Picture 63" descr="Ser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0227" y="4158801"/>
            <a:ext cx="107659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446" name="Freeform 150"/>
          <p:cNvSpPr>
            <a:spLocks/>
          </p:cNvSpPr>
          <p:nvPr/>
        </p:nvSpPr>
        <p:spPr bwMode="invGray">
          <a:xfrm rot="917114">
            <a:off x="7192169" y="4689026"/>
            <a:ext cx="948531" cy="3801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84"/>
              </a:cxn>
              <a:cxn ang="0">
                <a:pos x="432" y="210"/>
              </a:cxn>
              <a:cxn ang="0">
                <a:pos x="528" y="318"/>
              </a:cxn>
            </a:cxnLst>
            <a:rect l="0" t="0" r="r" b="b"/>
            <a:pathLst>
              <a:path w="528" h="318">
                <a:moveTo>
                  <a:pt x="0" y="0"/>
                </a:moveTo>
                <a:cubicBezTo>
                  <a:pt x="40" y="14"/>
                  <a:pt x="168" y="49"/>
                  <a:pt x="240" y="84"/>
                </a:cubicBezTo>
                <a:cubicBezTo>
                  <a:pt x="312" y="119"/>
                  <a:pt x="384" y="171"/>
                  <a:pt x="432" y="210"/>
                </a:cubicBezTo>
                <a:cubicBezTo>
                  <a:pt x="480" y="249"/>
                  <a:pt x="508" y="296"/>
                  <a:pt x="528" y="31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55447" name="Freeform 151"/>
          <p:cNvSpPr>
            <a:spLocks/>
          </p:cNvSpPr>
          <p:nvPr/>
        </p:nvSpPr>
        <p:spPr bwMode="invGray">
          <a:xfrm>
            <a:off x="7150894" y="4873176"/>
            <a:ext cx="748506" cy="380104"/>
          </a:xfrm>
          <a:custGeom>
            <a:avLst/>
            <a:gdLst/>
            <a:ahLst/>
            <a:cxnLst>
              <a:cxn ang="0">
                <a:pos x="450" y="168"/>
              </a:cxn>
              <a:cxn ang="0">
                <a:pos x="198" y="90"/>
              </a:cxn>
              <a:cxn ang="0">
                <a:pos x="0" y="0"/>
              </a:cxn>
            </a:cxnLst>
            <a:rect l="0" t="0" r="r" b="b"/>
            <a:pathLst>
              <a:path w="450" h="168">
                <a:moveTo>
                  <a:pt x="450" y="168"/>
                </a:moveTo>
                <a:cubicBezTo>
                  <a:pt x="408" y="155"/>
                  <a:pt x="273" y="118"/>
                  <a:pt x="198" y="90"/>
                </a:cubicBezTo>
                <a:cubicBezTo>
                  <a:pt x="123" y="62"/>
                  <a:pt x="41" y="19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55448" name="Text Box 152"/>
          <p:cNvSpPr txBox="1">
            <a:spLocks noChangeArrowheads="1"/>
          </p:cNvSpPr>
          <p:nvPr/>
        </p:nvSpPr>
        <p:spPr bwMode="invGray">
          <a:xfrm>
            <a:off x="7371626" y="4273674"/>
            <a:ext cx="1579278" cy="275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4.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Escribe</a:t>
            </a: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 en log</a:t>
            </a:r>
          </a:p>
        </p:txBody>
      </p:sp>
      <p:sp>
        <p:nvSpPr>
          <p:cNvPr id="55449" name="Text Box 153"/>
          <p:cNvSpPr txBox="1">
            <a:spLocks noChangeArrowheads="1"/>
          </p:cNvSpPr>
          <p:nvPr/>
        </p:nvSpPr>
        <p:spPr bwMode="invGray">
          <a:xfrm>
            <a:off x="8203878" y="4855375"/>
            <a:ext cx="1327608" cy="275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chemeClr val="bg1"/>
                </a:solidFill>
                <a:effectLst/>
                <a:latin typeface="Trebuchet MS" pitchFamily="34" charset="0"/>
              </a:rPr>
              <a:t>5. Log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escrito</a:t>
            </a:r>
            <a:endParaRPr lang="en-US" sz="1400" b="1" dirty="0"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7187009" y="5311326"/>
            <a:ext cx="588169" cy="603250"/>
            <a:chOff x="3567" y="1344"/>
            <a:chExt cx="342" cy="380"/>
          </a:xfrm>
        </p:grpSpPr>
        <p:pic>
          <p:nvPicPr>
            <p:cNvPr id="18471" name="Picture 155" descr="database gree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69" y="1344"/>
              <a:ext cx="34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2" name="Text Box 156"/>
            <p:cNvSpPr txBox="1">
              <a:spLocks noChangeArrowheads="1"/>
            </p:cNvSpPr>
            <p:nvPr/>
          </p:nvSpPr>
          <p:spPr bwMode="invGray">
            <a:xfrm>
              <a:off x="3567" y="1475"/>
              <a:ext cx="327" cy="17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rgbClr val="333333"/>
                  </a:solidFill>
                  <a:effectLst/>
                  <a:latin typeface="Trebuchet MS" pitchFamily="34" charset="0"/>
                </a:rPr>
                <a:t>Data</a:t>
              </a:r>
            </a:p>
          </p:txBody>
        </p:sp>
      </p:grpSp>
      <p:grpSp>
        <p:nvGrpSpPr>
          <p:cNvPr id="5" name="Group 157"/>
          <p:cNvGrpSpPr>
            <a:grpSpLocks/>
          </p:cNvGrpSpPr>
          <p:nvPr/>
        </p:nvGrpSpPr>
        <p:grpSpPr bwMode="auto">
          <a:xfrm>
            <a:off x="7892124" y="5222427"/>
            <a:ext cx="605367" cy="593725"/>
            <a:chOff x="3965" y="1330"/>
            <a:chExt cx="352" cy="374"/>
          </a:xfrm>
        </p:grpSpPr>
        <p:pic>
          <p:nvPicPr>
            <p:cNvPr id="18469" name="Picture 158" descr="database purpl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65" y="1330"/>
              <a:ext cx="35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0" name="Text Box 159"/>
            <p:cNvSpPr txBox="1">
              <a:spLocks noChangeArrowheads="1"/>
            </p:cNvSpPr>
            <p:nvPr/>
          </p:nvSpPr>
          <p:spPr bwMode="invGray">
            <a:xfrm>
              <a:off x="3998" y="1457"/>
              <a:ext cx="276" cy="17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rgbClr val="333333"/>
                  </a:solidFill>
                  <a:effectLst/>
                  <a:latin typeface="Trebuchet MS" pitchFamily="34" charset="0"/>
                </a:rPr>
                <a:t>Log</a:t>
              </a:r>
            </a:p>
          </p:txBody>
        </p:sp>
      </p:grpSp>
      <p:sp>
        <p:nvSpPr>
          <p:cNvPr id="55440" name="Text Box 144"/>
          <p:cNvSpPr txBox="1">
            <a:spLocks noChangeArrowheads="1"/>
          </p:cNvSpPr>
          <p:nvPr/>
        </p:nvSpPr>
        <p:spPr bwMode="invGray">
          <a:xfrm>
            <a:off x="4632197" y="5107398"/>
            <a:ext cx="1327608" cy="275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3. Log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escrito</a:t>
            </a:r>
            <a:endParaRPr lang="en-US" sz="1400" b="1" dirty="0"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255363" y="620486"/>
            <a:ext cx="8560697" cy="914400"/>
          </a:xfrm>
        </p:spPr>
        <p:txBody>
          <a:bodyPr/>
          <a:lstStyle/>
          <a:p>
            <a:r>
              <a:rPr lang="es-ES" sz="2800" noProof="0" dirty="0" smtClean="0"/>
              <a:t>Modo síncrono – alta disponibilidad</a:t>
            </a:r>
            <a:endParaRPr lang="es-ES" noProof="0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invGray">
          <a:xfrm>
            <a:off x="2325805" y="2415390"/>
            <a:ext cx="938783" cy="3277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cs typeface="Segoe UI" pitchFamily="34" charset="0"/>
              </a:rPr>
              <a:t>Cliente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3" name="Picture 42" descr="TechNet_rgb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83" grpId="0" animBg="1"/>
      <p:bldP spid="55384" grpId="0" animBg="1"/>
      <p:bldP spid="55386" grpId="0" animBg="1"/>
      <p:bldP spid="55387" grpId="0" animBg="1"/>
      <p:bldP spid="55389" grpId="0" animBg="1"/>
      <p:bldP spid="55390" grpId="0" animBg="1"/>
      <p:bldP spid="55437" grpId="0"/>
      <p:bldP spid="55438" grpId="0"/>
      <p:bldP spid="55439" grpId="0"/>
      <p:bldP spid="55443" grpId="0"/>
      <p:bldP spid="55444" grpId="0"/>
      <p:bldP spid="55446" grpId="0" animBg="1"/>
      <p:bldP spid="55447" grpId="0" animBg="1"/>
      <p:bldP spid="55448" grpId="0"/>
      <p:bldP spid="55449" grpId="0"/>
      <p:bldP spid="554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49" descr="gray-disc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8174" y="4783893"/>
            <a:ext cx="3430985" cy="1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6" name="Picture 120" descr="gray-disc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86" y="2238375"/>
            <a:ext cx="2729310" cy="1238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7" name="Picture 14" descr="gray-disc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0874" y="4755318"/>
            <a:ext cx="3430985" cy="1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5322" name="Text Box 26"/>
          <p:cNvSpPr txBox="1">
            <a:spLocks noChangeArrowheads="1"/>
          </p:cNvSpPr>
          <p:nvPr/>
        </p:nvSpPr>
        <p:spPr bwMode="invGray">
          <a:xfrm>
            <a:off x="3672178" y="5449056"/>
            <a:ext cx="1129092" cy="3277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cs typeface="Segoe UI" pitchFamily="34" charset="0"/>
              </a:rPr>
              <a:t>Principal</a:t>
            </a:r>
          </a:p>
        </p:txBody>
      </p:sp>
      <p:pic>
        <p:nvPicPr>
          <p:cNvPr id="18442" name="Picture 28" descr="p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7606" y="1509713"/>
            <a:ext cx="155297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4076328" y="4802942"/>
            <a:ext cx="588169" cy="603250"/>
            <a:chOff x="3567" y="1344"/>
            <a:chExt cx="342" cy="380"/>
          </a:xfrm>
        </p:grpSpPr>
        <p:pic>
          <p:nvPicPr>
            <p:cNvPr id="18475" name="Picture 50" descr="database gre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9" y="1344"/>
              <a:ext cx="34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6" name="Text Box 48"/>
            <p:cNvSpPr txBox="1">
              <a:spLocks noChangeArrowheads="1"/>
            </p:cNvSpPr>
            <p:nvPr/>
          </p:nvSpPr>
          <p:spPr bwMode="invGray">
            <a:xfrm>
              <a:off x="3567" y="1475"/>
              <a:ext cx="327" cy="17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rgbClr val="333333"/>
                  </a:solidFill>
                  <a:effectLst/>
                  <a:latin typeface="Trebuchet MS" pitchFamily="34" charset="0"/>
                </a:rPr>
                <a:t>Data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4781444" y="4714043"/>
            <a:ext cx="605367" cy="593725"/>
            <a:chOff x="3965" y="1330"/>
            <a:chExt cx="352" cy="374"/>
          </a:xfrm>
        </p:grpSpPr>
        <p:pic>
          <p:nvPicPr>
            <p:cNvPr id="18473" name="Picture 46" descr="database purpl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65" y="1330"/>
              <a:ext cx="35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4" name="Text Box 49"/>
            <p:cNvSpPr txBox="1">
              <a:spLocks noChangeArrowheads="1"/>
            </p:cNvSpPr>
            <p:nvPr/>
          </p:nvSpPr>
          <p:spPr bwMode="invGray">
            <a:xfrm>
              <a:off x="3998" y="1457"/>
              <a:ext cx="276" cy="17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rgbClr val="333333"/>
                  </a:solidFill>
                  <a:effectLst/>
                  <a:latin typeface="Trebuchet MS" pitchFamily="34" charset="0"/>
                </a:rPr>
                <a:t>Log</a:t>
              </a:r>
            </a:p>
          </p:txBody>
        </p:sp>
      </p:grpSp>
      <p:sp>
        <p:nvSpPr>
          <p:cNvPr id="55351" name="Text Box 55"/>
          <p:cNvSpPr txBox="1">
            <a:spLocks noChangeArrowheads="1"/>
          </p:cNvSpPr>
          <p:nvPr/>
        </p:nvSpPr>
        <p:spPr bwMode="invGray">
          <a:xfrm>
            <a:off x="7797958" y="5487156"/>
            <a:ext cx="885884" cy="3277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cs typeface="Segoe UI" pitchFamily="34" charset="0"/>
              </a:rPr>
              <a:t>Mirror</a:t>
            </a:r>
          </a:p>
        </p:txBody>
      </p:sp>
      <p:sp>
        <p:nvSpPr>
          <p:cNvPr id="55383" name="Freeform 87"/>
          <p:cNvSpPr>
            <a:spLocks/>
          </p:cNvSpPr>
          <p:nvPr/>
        </p:nvSpPr>
        <p:spPr bwMode="invGray">
          <a:xfrm rot="2035041">
            <a:off x="1309357" y="3717862"/>
            <a:ext cx="2016484" cy="3801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372"/>
              </a:cxn>
              <a:cxn ang="0">
                <a:pos x="246" y="684"/>
              </a:cxn>
              <a:cxn ang="0">
                <a:pos x="534" y="960"/>
              </a:cxn>
            </a:cxnLst>
            <a:rect l="0" t="0" r="r" b="b"/>
            <a:pathLst>
              <a:path w="534" h="960">
                <a:moveTo>
                  <a:pt x="0" y="0"/>
                </a:moveTo>
                <a:cubicBezTo>
                  <a:pt x="15" y="62"/>
                  <a:pt x="49" y="258"/>
                  <a:pt x="90" y="372"/>
                </a:cubicBezTo>
                <a:cubicBezTo>
                  <a:pt x="131" y="486"/>
                  <a:pt x="172" y="586"/>
                  <a:pt x="246" y="684"/>
                </a:cubicBezTo>
                <a:cubicBezTo>
                  <a:pt x="320" y="782"/>
                  <a:pt x="474" y="903"/>
                  <a:pt x="534" y="96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55384" name="Freeform 88"/>
          <p:cNvSpPr>
            <a:spLocks/>
          </p:cNvSpPr>
          <p:nvPr/>
        </p:nvSpPr>
        <p:spPr bwMode="invGray">
          <a:xfrm rot="707734">
            <a:off x="4114754" y="4150475"/>
            <a:ext cx="815944" cy="3801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8" y="54"/>
              </a:cxn>
              <a:cxn ang="0">
                <a:pos x="426" y="144"/>
              </a:cxn>
              <a:cxn ang="0">
                <a:pos x="558" y="294"/>
              </a:cxn>
            </a:cxnLst>
            <a:rect l="0" t="0" r="r" b="b"/>
            <a:pathLst>
              <a:path w="558" h="294">
                <a:moveTo>
                  <a:pt x="0" y="0"/>
                </a:moveTo>
                <a:cubicBezTo>
                  <a:pt x="38" y="9"/>
                  <a:pt x="157" y="30"/>
                  <a:pt x="228" y="54"/>
                </a:cubicBezTo>
                <a:cubicBezTo>
                  <a:pt x="299" y="78"/>
                  <a:pt x="371" y="104"/>
                  <a:pt x="426" y="144"/>
                </a:cubicBezTo>
                <a:cubicBezTo>
                  <a:pt x="481" y="184"/>
                  <a:pt x="531" y="263"/>
                  <a:pt x="558" y="29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55386" name="Freeform 90"/>
          <p:cNvSpPr>
            <a:spLocks/>
          </p:cNvSpPr>
          <p:nvPr/>
        </p:nvSpPr>
        <p:spPr bwMode="invGray">
          <a:xfrm>
            <a:off x="3782244" y="3369431"/>
            <a:ext cx="3461544" cy="380104"/>
          </a:xfrm>
          <a:custGeom>
            <a:avLst/>
            <a:gdLst/>
            <a:ahLst/>
            <a:cxnLst>
              <a:cxn ang="0">
                <a:pos x="0" y="213"/>
              </a:cxn>
              <a:cxn ang="0">
                <a:pos x="456" y="51"/>
              </a:cxn>
              <a:cxn ang="0">
                <a:pos x="996" y="3"/>
              </a:cxn>
              <a:cxn ang="0">
                <a:pos x="1680" y="69"/>
              </a:cxn>
              <a:cxn ang="0">
                <a:pos x="2088" y="195"/>
              </a:cxn>
            </a:cxnLst>
            <a:rect l="0" t="0" r="r" b="b"/>
            <a:pathLst>
              <a:path w="2088" h="213">
                <a:moveTo>
                  <a:pt x="0" y="213"/>
                </a:moveTo>
                <a:cubicBezTo>
                  <a:pt x="76" y="186"/>
                  <a:pt x="290" y="86"/>
                  <a:pt x="456" y="51"/>
                </a:cubicBezTo>
                <a:cubicBezTo>
                  <a:pt x="622" y="16"/>
                  <a:pt x="792" y="0"/>
                  <a:pt x="996" y="3"/>
                </a:cubicBezTo>
                <a:cubicBezTo>
                  <a:pt x="1200" y="6"/>
                  <a:pt x="1498" y="37"/>
                  <a:pt x="1680" y="69"/>
                </a:cubicBezTo>
                <a:cubicBezTo>
                  <a:pt x="1862" y="101"/>
                  <a:pt x="2003" y="169"/>
                  <a:pt x="2088" y="19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55387" name="Freeform 91"/>
          <p:cNvSpPr>
            <a:spLocks/>
          </p:cNvSpPr>
          <p:nvPr/>
        </p:nvSpPr>
        <p:spPr bwMode="invGray">
          <a:xfrm>
            <a:off x="4112445" y="4450517"/>
            <a:ext cx="692943" cy="387350"/>
          </a:xfrm>
          <a:custGeom>
            <a:avLst/>
            <a:gdLst/>
            <a:ahLst/>
            <a:cxnLst>
              <a:cxn ang="0">
                <a:pos x="450" y="168"/>
              </a:cxn>
              <a:cxn ang="0">
                <a:pos x="198" y="90"/>
              </a:cxn>
              <a:cxn ang="0">
                <a:pos x="0" y="0"/>
              </a:cxn>
            </a:cxnLst>
            <a:rect l="0" t="0" r="r" b="b"/>
            <a:pathLst>
              <a:path w="450" h="168">
                <a:moveTo>
                  <a:pt x="450" y="168"/>
                </a:moveTo>
                <a:cubicBezTo>
                  <a:pt x="408" y="155"/>
                  <a:pt x="273" y="118"/>
                  <a:pt x="198" y="90"/>
                </a:cubicBezTo>
                <a:cubicBezTo>
                  <a:pt x="123" y="62"/>
                  <a:pt x="41" y="19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55389" name="Freeform 93"/>
          <p:cNvSpPr>
            <a:spLocks/>
          </p:cNvSpPr>
          <p:nvPr/>
        </p:nvSpPr>
        <p:spPr bwMode="invGray">
          <a:xfrm>
            <a:off x="4168006" y="3894892"/>
            <a:ext cx="2643981" cy="380104"/>
          </a:xfrm>
          <a:custGeom>
            <a:avLst/>
            <a:gdLst/>
            <a:ahLst/>
            <a:cxnLst>
              <a:cxn ang="0">
                <a:pos x="1596" y="48"/>
              </a:cxn>
              <a:cxn ang="0">
                <a:pos x="1140" y="78"/>
              </a:cxn>
              <a:cxn ang="0">
                <a:pos x="654" y="72"/>
              </a:cxn>
              <a:cxn ang="0">
                <a:pos x="0" y="0"/>
              </a:cxn>
            </a:cxnLst>
            <a:rect l="0" t="0" r="r" b="b"/>
            <a:pathLst>
              <a:path w="1596" h="85">
                <a:moveTo>
                  <a:pt x="1596" y="48"/>
                </a:moveTo>
                <a:cubicBezTo>
                  <a:pt x="1520" y="53"/>
                  <a:pt x="1297" y="74"/>
                  <a:pt x="1140" y="78"/>
                </a:cubicBezTo>
                <a:cubicBezTo>
                  <a:pt x="983" y="82"/>
                  <a:pt x="844" y="85"/>
                  <a:pt x="654" y="72"/>
                </a:cubicBezTo>
                <a:cubicBezTo>
                  <a:pt x="464" y="59"/>
                  <a:pt x="136" y="15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55390" name="Freeform 94"/>
          <p:cNvSpPr>
            <a:spLocks/>
          </p:cNvSpPr>
          <p:nvPr/>
        </p:nvSpPr>
        <p:spPr bwMode="invGray">
          <a:xfrm rot="3744942" flipV="1">
            <a:off x="2352594" y="3248814"/>
            <a:ext cx="1294218" cy="380104"/>
          </a:xfrm>
          <a:custGeom>
            <a:avLst/>
            <a:gdLst/>
            <a:ahLst/>
            <a:cxnLst>
              <a:cxn ang="0">
                <a:pos x="330" y="828"/>
              </a:cxn>
              <a:cxn ang="0">
                <a:pos x="276" y="504"/>
              </a:cxn>
              <a:cxn ang="0">
                <a:pos x="150" y="204"/>
              </a:cxn>
              <a:cxn ang="0">
                <a:pos x="0" y="0"/>
              </a:cxn>
            </a:cxnLst>
            <a:rect l="0" t="0" r="r" b="b"/>
            <a:pathLst>
              <a:path w="330" h="828">
                <a:moveTo>
                  <a:pt x="330" y="828"/>
                </a:moveTo>
                <a:cubicBezTo>
                  <a:pt x="321" y="774"/>
                  <a:pt x="306" y="608"/>
                  <a:pt x="276" y="504"/>
                </a:cubicBezTo>
                <a:cubicBezTo>
                  <a:pt x="246" y="400"/>
                  <a:pt x="196" y="288"/>
                  <a:pt x="150" y="204"/>
                </a:cubicBezTo>
                <a:cubicBezTo>
                  <a:pt x="104" y="120"/>
                  <a:pt x="31" y="42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55437" name="Text Box 141"/>
          <p:cNvSpPr txBox="1">
            <a:spLocks noChangeArrowheads="1"/>
          </p:cNvSpPr>
          <p:nvPr/>
        </p:nvSpPr>
        <p:spPr bwMode="invGray">
          <a:xfrm>
            <a:off x="629700" y="3877455"/>
            <a:ext cx="1388458" cy="275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1. </a:t>
            </a:r>
            <a:r>
              <a:rPr lang="en-US" sz="1400" b="1" dirty="0" err="1" smtClean="0">
                <a:solidFill>
                  <a:schemeClr val="bg1"/>
                </a:solidFill>
                <a:latin typeface="Trebuchet MS" pitchFamily="34" charset="0"/>
              </a:rPr>
              <a:t>Transacción</a:t>
            </a:r>
            <a:endParaRPr lang="en-US" sz="1400" b="1" dirty="0"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55438" name="Text Box 142"/>
          <p:cNvSpPr txBox="1">
            <a:spLocks noChangeArrowheads="1"/>
          </p:cNvSpPr>
          <p:nvPr/>
        </p:nvSpPr>
        <p:spPr bwMode="invGray">
          <a:xfrm>
            <a:off x="5098635" y="4386288"/>
            <a:ext cx="1625766" cy="275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2.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Escribe</a:t>
            </a: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 en Log</a:t>
            </a:r>
          </a:p>
        </p:txBody>
      </p:sp>
      <p:sp>
        <p:nvSpPr>
          <p:cNvPr id="55439" name="Text Box 143"/>
          <p:cNvSpPr txBox="1">
            <a:spLocks noChangeArrowheads="1"/>
          </p:cNvSpPr>
          <p:nvPr/>
        </p:nvSpPr>
        <p:spPr bwMode="invGray">
          <a:xfrm>
            <a:off x="5297631" y="3054297"/>
            <a:ext cx="2008820" cy="275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chemeClr val="bg1"/>
                </a:solidFill>
                <a:effectLst/>
                <a:latin typeface="Trebuchet MS" pitchFamily="34" charset="0"/>
              </a:rPr>
              <a:t>2.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Transfiere</a:t>
            </a: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 a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espejo</a:t>
            </a:r>
            <a:endParaRPr lang="en-US" sz="1400" b="1" dirty="0"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55443" name="Text Box 147"/>
          <p:cNvSpPr txBox="1">
            <a:spLocks noChangeArrowheads="1"/>
          </p:cNvSpPr>
          <p:nvPr/>
        </p:nvSpPr>
        <p:spPr bwMode="invGray">
          <a:xfrm>
            <a:off x="4612904" y="3812342"/>
            <a:ext cx="2273379" cy="275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chemeClr val="bg1"/>
                </a:solidFill>
                <a:effectLst/>
                <a:latin typeface="Trebuchet MS" pitchFamily="34" charset="0"/>
              </a:rPr>
              <a:t>8.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Reconocimiento</a:t>
            </a: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 (ACK)</a:t>
            </a:r>
          </a:p>
        </p:txBody>
      </p:sp>
      <p:sp>
        <p:nvSpPr>
          <p:cNvPr id="55444" name="Text Box 148"/>
          <p:cNvSpPr txBox="1">
            <a:spLocks noChangeArrowheads="1"/>
          </p:cNvSpPr>
          <p:nvPr/>
        </p:nvSpPr>
        <p:spPr bwMode="invGray">
          <a:xfrm>
            <a:off x="2707655" y="2963056"/>
            <a:ext cx="2306555" cy="275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Trebuchet MS" pitchFamily="34" charset="0"/>
              </a:rPr>
              <a:t>4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Trebuchet MS" pitchFamily="34" charset="0"/>
              </a:rPr>
              <a:t>.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Reconocimiento</a:t>
            </a: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 (ACK)</a:t>
            </a:r>
          </a:p>
        </p:txBody>
      </p:sp>
      <p:pic>
        <p:nvPicPr>
          <p:cNvPr id="18459" name="Picture 63" descr="Ser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9715" y="3678992"/>
            <a:ext cx="107659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446" name="Freeform 150"/>
          <p:cNvSpPr>
            <a:spLocks/>
          </p:cNvSpPr>
          <p:nvPr/>
        </p:nvSpPr>
        <p:spPr bwMode="invGray">
          <a:xfrm rot="917114">
            <a:off x="7971657" y="4209217"/>
            <a:ext cx="948531" cy="3801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84"/>
              </a:cxn>
              <a:cxn ang="0">
                <a:pos x="432" y="210"/>
              </a:cxn>
              <a:cxn ang="0">
                <a:pos x="528" y="318"/>
              </a:cxn>
            </a:cxnLst>
            <a:rect l="0" t="0" r="r" b="b"/>
            <a:pathLst>
              <a:path w="528" h="318">
                <a:moveTo>
                  <a:pt x="0" y="0"/>
                </a:moveTo>
                <a:cubicBezTo>
                  <a:pt x="40" y="14"/>
                  <a:pt x="168" y="49"/>
                  <a:pt x="240" y="84"/>
                </a:cubicBezTo>
                <a:cubicBezTo>
                  <a:pt x="312" y="119"/>
                  <a:pt x="384" y="171"/>
                  <a:pt x="432" y="210"/>
                </a:cubicBezTo>
                <a:cubicBezTo>
                  <a:pt x="480" y="249"/>
                  <a:pt x="508" y="296"/>
                  <a:pt x="528" y="31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55447" name="Freeform 151"/>
          <p:cNvSpPr>
            <a:spLocks/>
          </p:cNvSpPr>
          <p:nvPr/>
        </p:nvSpPr>
        <p:spPr bwMode="invGray">
          <a:xfrm>
            <a:off x="7930382" y="4393367"/>
            <a:ext cx="748506" cy="380104"/>
          </a:xfrm>
          <a:custGeom>
            <a:avLst/>
            <a:gdLst/>
            <a:ahLst/>
            <a:cxnLst>
              <a:cxn ang="0">
                <a:pos x="450" y="168"/>
              </a:cxn>
              <a:cxn ang="0">
                <a:pos x="198" y="90"/>
              </a:cxn>
              <a:cxn ang="0">
                <a:pos x="0" y="0"/>
              </a:cxn>
            </a:cxnLst>
            <a:rect l="0" t="0" r="r" b="b"/>
            <a:pathLst>
              <a:path w="450" h="168">
                <a:moveTo>
                  <a:pt x="450" y="168"/>
                </a:moveTo>
                <a:cubicBezTo>
                  <a:pt x="408" y="155"/>
                  <a:pt x="273" y="118"/>
                  <a:pt x="198" y="90"/>
                </a:cubicBezTo>
                <a:cubicBezTo>
                  <a:pt x="123" y="62"/>
                  <a:pt x="41" y="19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55448" name="Text Box 152"/>
          <p:cNvSpPr txBox="1">
            <a:spLocks noChangeArrowheads="1"/>
          </p:cNvSpPr>
          <p:nvPr/>
        </p:nvSpPr>
        <p:spPr bwMode="invGray">
          <a:xfrm>
            <a:off x="8233559" y="3831339"/>
            <a:ext cx="1633781" cy="275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Trebuchet MS" pitchFamily="34" charset="0"/>
              </a:rPr>
              <a:t>6.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Trebuchet MS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Escribe</a:t>
            </a: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 en log</a:t>
            </a:r>
          </a:p>
        </p:txBody>
      </p:sp>
      <p:sp>
        <p:nvSpPr>
          <p:cNvPr id="55449" name="Text Box 153"/>
          <p:cNvSpPr txBox="1">
            <a:spLocks noChangeArrowheads="1"/>
          </p:cNvSpPr>
          <p:nvPr/>
        </p:nvSpPr>
        <p:spPr bwMode="invGray">
          <a:xfrm>
            <a:off x="8578392" y="4180694"/>
            <a:ext cx="1327608" cy="275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chemeClr val="bg1"/>
                </a:solidFill>
                <a:effectLst/>
                <a:latin typeface="Trebuchet MS" pitchFamily="34" charset="0"/>
              </a:rPr>
              <a:t>7. Log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escrito</a:t>
            </a:r>
            <a:endParaRPr lang="en-US" sz="1400" b="1" dirty="0"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7966497" y="4831517"/>
            <a:ext cx="588169" cy="603250"/>
            <a:chOff x="3567" y="1344"/>
            <a:chExt cx="342" cy="380"/>
          </a:xfrm>
        </p:grpSpPr>
        <p:pic>
          <p:nvPicPr>
            <p:cNvPr id="18471" name="Picture 155" descr="database gre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9" y="1344"/>
              <a:ext cx="34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2" name="Text Box 156"/>
            <p:cNvSpPr txBox="1">
              <a:spLocks noChangeArrowheads="1"/>
            </p:cNvSpPr>
            <p:nvPr/>
          </p:nvSpPr>
          <p:spPr bwMode="invGray">
            <a:xfrm>
              <a:off x="3567" y="1475"/>
              <a:ext cx="327" cy="17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rgbClr val="333333"/>
                  </a:solidFill>
                  <a:effectLst/>
                  <a:latin typeface="Trebuchet MS" pitchFamily="34" charset="0"/>
                </a:rPr>
                <a:t>Data</a:t>
              </a:r>
            </a:p>
          </p:txBody>
        </p:sp>
      </p:grpSp>
      <p:grpSp>
        <p:nvGrpSpPr>
          <p:cNvPr id="5" name="Group 157"/>
          <p:cNvGrpSpPr>
            <a:grpSpLocks/>
          </p:cNvGrpSpPr>
          <p:nvPr/>
        </p:nvGrpSpPr>
        <p:grpSpPr bwMode="auto">
          <a:xfrm>
            <a:off x="8671612" y="4742618"/>
            <a:ext cx="605367" cy="593725"/>
            <a:chOff x="3965" y="1330"/>
            <a:chExt cx="352" cy="374"/>
          </a:xfrm>
        </p:grpSpPr>
        <p:pic>
          <p:nvPicPr>
            <p:cNvPr id="18469" name="Picture 158" descr="database purpl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65" y="1330"/>
              <a:ext cx="35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0" name="Text Box 159"/>
            <p:cNvSpPr txBox="1">
              <a:spLocks noChangeArrowheads="1"/>
            </p:cNvSpPr>
            <p:nvPr/>
          </p:nvSpPr>
          <p:spPr bwMode="invGray">
            <a:xfrm>
              <a:off x="3998" y="1457"/>
              <a:ext cx="276" cy="17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rgbClr val="333333"/>
                  </a:solidFill>
                  <a:effectLst/>
                  <a:latin typeface="Trebuchet MS" pitchFamily="34" charset="0"/>
                </a:rPr>
                <a:t>Log</a:t>
              </a:r>
            </a:p>
          </p:txBody>
        </p:sp>
      </p:grpSp>
      <p:sp>
        <p:nvSpPr>
          <p:cNvPr id="55440" name="Text Box 144"/>
          <p:cNvSpPr txBox="1">
            <a:spLocks noChangeArrowheads="1"/>
          </p:cNvSpPr>
          <p:nvPr/>
        </p:nvSpPr>
        <p:spPr bwMode="invGray">
          <a:xfrm>
            <a:off x="5419181" y="4702539"/>
            <a:ext cx="1327608" cy="275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effectLst/>
                <a:latin typeface="Trebuchet MS" pitchFamily="34" charset="0"/>
              </a:rPr>
              <a:t>3. Log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rebuchet MS" pitchFamily="34" charset="0"/>
              </a:rPr>
              <a:t>escrito</a:t>
            </a:r>
            <a:endParaRPr lang="en-US" sz="1400" b="1" dirty="0"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029439" y="655821"/>
            <a:ext cx="8560697" cy="914400"/>
          </a:xfrm>
        </p:spPr>
        <p:txBody>
          <a:bodyPr/>
          <a:lstStyle/>
          <a:p>
            <a:r>
              <a:rPr lang="es-ES" sz="2800" noProof="0" dirty="0" smtClean="0"/>
              <a:t>Modo asíncrono – alto rendimiento</a:t>
            </a:r>
            <a:endParaRPr lang="es-ES" noProof="0" dirty="0"/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invGray">
          <a:xfrm>
            <a:off x="2640355" y="2011312"/>
            <a:ext cx="938783" cy="3277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cs typeface="Segoe UI" pitchFamily="34" charset="0"/>
              </a:rPr>
              <a:t>Cliente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8445" name="Picture 53" descr="Ser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1459" y="3707567"/>
            <a:ext cx="107659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TechNet_rg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83" grpId="0" animBg="1"/>
      <p:bldP spid="55384" grpId="0" animBg="1"/>
      <p:bldP spid="55386" grpId="0" animBg="1"/>
      <p:bldP spid="55387" grpId="0" animBg="1"/>
      <p:bldP spid="55389" grpId="0" animBg="1"/>
      <p:bldP spid="55390" grpId="0" animBg="1"/>
      <p:bldP spid="55437" grpId="0"/>
      <p:bldP spid="55438" grpId="0"/>
      <p:bldP spid="55439" grpId="0"/>
      <p:bldP spid="55443" grpId="0"/>
      <p:bldP spid="55444" grpId="0"/>
      <p:bldP spid="55446" grpId="0" animBg="1"/>
      <p:bldP spid="55447" grpId="0" animBg="1"/>
      <p:bldP spid="55448" grpId="0"/>
      <p:bldP spid="55449" grpId="0"/>
      <p:bldP spid="554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Mejoras en </a:t>
            </a:r>
            <a:r>
              <a:rPr lang="es-ES" dirty="0" err="1" smtClean="0"/>
              <a:t>Database</a:t>
            </a:r>
            <a:r>
              <a:rPr lang="es-ES" dirty="0" smtClean="0"/>
              <a:t> </a:t>
            </a:r>
            <a:r>
              <a:rPr lang="es-ES" dirty="0" err="1" smtClean="0"/>
              <a:t>Mirroring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Compresión del log de transacciones</a:t>
            </a:r>
          </a:p>
          <a:p>
            <a:pPr lvl="1"/>
            <a:r>
              <a:rPr lang="es-ES" dirty="0" smtClean="0"/>
              <a:t>Mejora especialmente con redes de menos de 1Gb</a:t>
            </a:r>
          </a:p>
          <a:p>
            <a:r>
              <a:rPr lang="es-ES" dirty="0" smtClean="0"/>
              <a:t>Corrección automática de páginas erróneas</a:t>
            </a:r>
          </a:p>
          <a:p>
            <a:pPr lvl="1"/>
            <a:r>
              <a:rPr lang="en-US" dirty="0" err="1" smtClean="0"/>
              <a:t>msdb</a:t>
            </a:r>
            <a:r>
              <a:rPr lang="en-US" dirty="0" smtClean="0"/>
              <a:t>..</a:t>
            </a:r>
            <a:r>
              <a:rPr lang="en-US" dirty="0" err="1" smtClean="0"/>
              <a:t>suspect_pages</a:t>
            </a:r>
            <a:r>
              <a:rPr lang="en-US" dirty="0" smtClean="0"/>
              <a:t> y </a:t>
            </a:r>
            <a:r>
              <a:rPr lang="en-US" dirty="0" err="1" smtClean="0"/>
              <a:t>sys.dm_db_mirroring_auto_page_repair</a:t>
            </a:r>
            <a:endParaRPr lang="en-US" dirty="0" smtClean="0"/>
          </a:p>
          <a:p>
            <a:r>
              <a:rPr lang="es-ES" dirty="0" smtClean="0"/>
              <a:t>Tiempo de puesta en marcha del </a:t>
            </a:r>
            <a:r>
              <a:rPr lang="es-ES" dirty="0" err="1" smtClean="0"/>
              <a:t>mirror</a:t>
            </a:r>
            <a:r>
              <a:rPr lang="es-ES" dirty="0" smtClean="0"/>
              <a:t> reducido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SEGURIDAD</a:t>
            </a:r>
            <a:endParaRPr lang="en-US" dirty="0"/>
          </a:p>
        </p:txBody>
      </p:sp>
      <p:pic>
        <p:nvPicPr>
          <p:cNvPr id="6" name="Picture 5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Compresión</a:t>
            </a:r>
            <a:r>
              <a:rPr lang="en-US" dirty="0" smtClean="0"/>
              <a:t> de 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tamaño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bases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aumenta</a:t>
            </a:r>
            <a:r>
              <a:rPr lang="en-US" dirty="0" smtClean="0"/>
              <a:t> </a:t>
            </a:r>
            <a:r>
              <a:rPr lang="en-US" dirty="0" err="1" smtClean="0"/>
              <a:t>rápidamente</a:t>
            </a:r>
            <a:endParaRPr lang="en-US" dirty="0" smtClean="0"/>
          </a:p>
          <a:p>
            <a:pPr lvl="1"/>
            <a:r>
              <a:rPr lang="en-US" dirty="0" err="1" smtClean="0"/>
              <a:t>Tamaño</a:t>
            </a:r>
            <a:r>
              <a:rPr lang="en-US" dirty="0" smtClean="0"/>
              <a:t> de los backups </a:t>
            </a:r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manejable</a:t>
            </a:r>
            <a:endParaRPr lang="en-US" dirty="0" smtClean="0"/>
          </a:p>
          <a:p>
            <a:pPr lvl="1"/>
            <a:r>
              <a:rPr lang="es-ES" dirty="0" smtClean="0"/>
              <a:t>Mayor lentitud para transferirlos por red</a:t>
            </a:r>
            <a:endParaRPr lang="en-US" dirty="0" smtClean="0"/>
          </a:p>
          <a:p>
            <a:pPr lvl="1"/>
            <a:r>
              <a:rPr lang="es-ES" dirty="0" smtClean="0"/>
              <a:t>Periodos de retención muy altos</a:t>
            </a:r>
          </a:p>
          <a:p>
            <a:pPr lvl="1"/>
            <a:r>
              <a:rPr lang="es-ES" dirty="0" smtClean="0"/>
              <a:t>Tiempos de recuperación ante desastres altos</a:t>
            </a:r>
          </a:p>
          <a:p>
            <a:r>
              <a:rPr lang="es-ES" dirty="0" smtClean="0"/>
              <a:t>Hasta ahora solo alternativas de terceros</a:t>
            </a:r>
          </a:p>
          <a:p>
            <a:pPr lvl="1"/>
            <a:r>
              <a:rPr lang="es-ES" dirty="0" smtClean="0"/>
              <a:t>Licencias adicionales</a:t>
            </a:r>
          </a:p>
          <a:p>
            <a:pPr lvl="1"/>
            <a:r>
              <a:rPr lang="es-ES" dirty="0" smtClean="0"/>
              <a:t>Sin garantía de soporte en un futuro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39" y="1671474"/>
            <a:ext cx="9271899" cy="4616450"/>
          </a:xfrm>
        </p:spPr>
        <p:txBody>
          <a:bodyPr>
            <a:normAutofit/>
          </a:bodyPr>
          <a:lstStyle/>
          <a:p>
            <a:r>
              <a:rPr lang="es-ES" dirty="0" smtClean="0"/>
              <a:t>A nivel global</a:t>
            </a:r>
            <a:endParaRPr lang="en-US" dirty="0" smtClean="0"/>
          </a:p>
          <a:p>
            <a:pPr marL="1089025" lvl="2" indent="-457200">
              <a:buNone/>
            </a:pPr>
            <a:r>
              <a:rPr lang="en-US" sz="2400" dirty="0" smtClean="0"/>
              <a:t>EXEC </a:t>
            </a:r>
            <a:r>
              <a:rPr lang="en-US" sz="2400" dirty="0" err="1" smtClean="0"/>
              <a:t>sp_configure</a:t>
            </a:r>
            <a:r>
              <a:rPr lang="en-US" sz="2400" dirty="0" smtClean="0"/>
              <a:t> 'backup compression default', '1'</a:t>
            </a:r>
          </a:p>
          <a:p>
            <a:r>
              <a:rPr lang="es-ES" dirty="0" smtClean="0"/>
              <a:t>Para un </a:t>
            </a:r>
            <a:r>
              <a:rPr lang="es-ES" dirty="0" err="1" smtClean="0"/>
              <a:t>backup</a:t>
            </a:r>
            <a:r>
              <a:rPr lang="es-ES" dirty="0" smtClean="0"/>
              <a:t> concreto</a:t>
            </a:r>
          </a:p>
          <a:p>
            <a:pPr lvl="1"/>
            <a:r>
              <a:rPr lang="es-ES" dirty="0" smtClean="0"/>
              <a:t>WITH COMPRESSION</a:t>
            </a:r>
            <a:endParaRPr lang="en-US" dirty="0" smtClean="0"/>
          </a:p>
          <a:p>
            <a:r>
              <a:rPr lang="en-US" dirty="0" smtClean="0"/>
              <a:t>Restore </a:t>
            </a:r>
            <a:r>
              <a:rPr lang="en-US" dirty="0" err="1" smtClean="0"/>
              <a:t>detecta</a:t>
            </a:r>
            <a:r>
              <a:rPr lang="en-US" dirty="0" smtClean="0"/>
              <a:t> </a:t>
            </a:r>
            <a:r>
              <a:rPr lang="en-US" dirty="0" err="1" smtClean="0"/>
              <a:t>automáticamente</a:t>
            </a:r>
            <a:r>
              <a:rPr lang="en-US" dirty="0" smtClean="0"/>
              <a:t> la </a:t>
            </a:r>
            <a:r>
              <a:rPr lang="en-US" dirty="0" err="1" smtClean="0"/>
              <a:t>compresión</a:t>
            </a:r>
            <a:endParaRPr lang="en-US" dirty="0" smtClean="0"/>
          </a:p>
          <a:p>
            <a:r>
              <a:rPr lang="es-ES" dirty="0" smtClean="0"/>
              <a:t>Ratio de compresión variable en función de los datos</a:t>
            </a:r>
          </a:p>
          <a:p>
            <a:pPr lvl="1"/>
            <a:r>
              <a:rPr lang="es-ES" dirty="0" smtClean="0"/>
              <a:t>Combinable con compresión de datos</a:t>
            </a:r>
          </a:p>
          <a:p>
            <a:pPr lvl="1"/>
            <a:r>
              <a:rPr lang="es-ES" dirty="0" smtClean="0"/>
              <a:t>Combinable con TDE</a:t>
            </a:r>
          </a:p>
          <a:p>
            <a:pPr lvl="1"/>
            <a:r>
              <a:rPr lang="es-ES" dirty="0" smtClean="0"/>
              <a:t>Comparable con la competencia</a:t>
            </a:r>
            <a:endParaRPr lang="en-US" dirty="0" smtClean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Consideraciones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Solo en EE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comprimir</a:t>
            </a:r>
            <a:r>
              <a:rPr lang="en-US" dirty="0" smtClean="0"/>
              <a:t> backups </a:t>
            </a:r>
          </a:p>
          <a:p>
            <a:pPr lvl="1"/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recuperarse</a:t>
            </a:r>
            <a:r>
              <a:rPr lang="en-US" dirty="0" smtClean="0"/>
              <a:t> con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versiones</a:t>
            </a:r>
            <a:r>
              <a:rPr lang="en-US" dirty="0" smtClean="0"/>
              <a:t> de 2008</a:t>
            </a:r>
          </a:p>
          <a:p>
            <a:r>
              <a:rPr lang="es-ES" dirty="0" smtClean="0"/>
              <a:t>Existe una penalización considerable de CPU </a:t>
            </a:r>
          </a:p>
          <a:p>
            <a:r>
              <a:rPr lang="es-ES" dirty="0" smtClean="0"/>
              <a:t>Suele mejorar el tiempo de </a:t>
            </a:r>
            <a:r>
              <a:rPr lang="es-ES" dirty="0" err="1" smtClean="0"/>
              <a:t>backup</a:t>
            </a:r>
            <a:r>
              <a:rPr lang="es-ES" dirty="0" smtClean="0"/>
              <a:t>/</a:t>
            </a:r>
            <a:r>
              <a:rPr lang="es-ES" dirty="0" err="1" smtClean="0"/>
              <a:t>restore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Compresión de </a:t>
            </a:r>
            <a:r>
              <a:rPr lang="es-ES" dirty="0" err="1" smtClean="0"/>
              <a:t>backups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</a:t>
            </a:r>
            <a:endParaRPr lang="en-US" dirty="0"/>
          </a:p>
        </p:txBody>
      </p:sp>
      <p:pic>
        <p:nvPicPr>
          <p:cNvPr id="6" name="Picture 5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Cambios</a:t>
            </a:r>
            <a:r>
              <a:rPr lang="en-US" dirty="0" smtClean="0"/>
              <a:t> en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600" dirty="0" smtClean="0"/>
              <a:t>Cambia totalmente el modelo de </a:t>
            </a:r>
            <a:r>
              <a:rPr lang="es-ES" sz="2600" dirty="0" err="1" smtClean="0"/>
              <a:t>clustering</a:t>
            </a:r>
            <a:r>
              <a:rPr lang="es-ES" sz="2600" dirty="0" smtClean="0"/>
              <a:t> con W2008</a:t>
            </a:r>
          </a:p>
          <a:p>
            <a:r>
              <a:rPr lang="es-ES" sz="2600" dirty="0" smtClean="0"/>
              <a:t>No será posible actualizar in-place </a:t>
            </a:r>
            <a:r>
              <a:rPr lang="es-ES" sz="2600" dirty="0" err="1" smtClean="0"/>
              <a:t>clusters</a:t>
            </a:r>
            <a:r>
              <a:rPr lang="es-ES" sz="2600" dirty="0" smtClean="0"/>
              <a:t> antiguos</a:t>
            </a:r>
          </a:p>
          <a:p>
            <a:r>
              <a:rPr lang="en-US" sz="2600" dirty="0" err="1" smtClean="0"/>
              <a:t>Soporte</a:t>
            </a:r>
            <a:r>
              <a:rPr lang="en-US" sz="2600" dirty="0" smtClean="0"/>
              <a:t> de clusters de </a:t>
            </a:r>
            <a:r>
              <a:rPr lang="en-US" sz="2600" dirty="0" err="1" smtClean="0"/>
              <a:t>más</a:t>
            </a:r>
            <a:r>
              <a:rPr lang="en-US" sz="2600" dirty="0" smtClean="0"/>
              <a:t> </a:t>
            </a:r>
            <a:r>
              <a:rPr lang="en-US" sz="2600" dirty="0" err="1" smtClean="0"/>
              <a:t>nodos</a:t>
            </a:r>
            <a:r>
              <a:rPr lang="en-US" sz="2600" dirty="0" smtClean="0"/>
              <a:t> (16 </a:t>
            </a:r>
            <a:r>
              <a:rPr lang="en-US" sz="2600" dirty="0" err="1" smtClean="0"/>
              <a:t>nodos</a:t>
            </a:r>
            <a:r>
              <a:rPr lang="en-US" sz="2600" dirty="0" smtClean="0"/>
              <a:t>)</a:t>
            </a:r>
          </a:p>
          <a:p>
            <a:r>
              <a:rPr lang="es-ES" sz="2600" dirty="0" smtClean="0"/>
              <a:t>Mejoras en la validación del </a:t>
            </a:r>
            <a:r>
              <a:rPr lang="es-ES" sz="2600" dirty="0" err="1" smtClean="0"/>
              <a:t>cluster</a:t>
            </a:r>
            <a:endParaRPr lang="en-US" sz="2600" dirty="0" smtClean="0"/>
          </a:p>
          <a:p>
            <a:r>
              <a:rPr lang="en-US" sz="2600" dirty="0" err="1" smtClean="0"/>
              <a:t>Más</a:t>
            </a:r>
            <a:r>
              <a:rPr lang="en-US" sz="2600" dirty="0" smtClean="0"/>
              <a:t> </a:t>
            </a:r>
            <a:r>
              <a:rPr lang="en-US" sz="2600" dirty="0" err="1" smtClean="0"/>
              <a:t>flexibilidad</a:t>
            </a:r>
            <a:r>
              <a:rPr lang="en-US" sz="2600" dirty="0" smtClean="0"/>
              <a:t> en la red</a:t>
            </a:r>
          </a:p>
          <a:p>
            <a:pPr lvl="1"/>
            <a:r>
              <a:rPr lang="en-US" sz="2600" dirty="0" smtClean="0"/>
              <a:t>IPv6 </a:t>
            </a:r>
          </a:p>
          <a:p>
            <a:pPr lvl="1"/>
            <a:r>
              <a:rPr lang="es-ES" sz="2600" dirty="0" smtClean="0"/>
              <a:t>Subredes diferentes</a:t>
            </a:r>
          </a:p>
          <a:p>
            <a:pPr lvl="1"/>
            <a:r>
              <a:rPr lang="es-ES" sz="2600" dirty="0" err="1" smtClean="0"/>
              <a:t>IPSec</a:t>
            </a:r>
            <a:r>
              <a:rPr lang="es-ES" sz="2600" dirty="0" smtClean="0"/>
              <a:t> 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Feb-2008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fld id="{EFD5A5E3-ED6D-4393-B150-D14B9F28E9C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Microsoft Developer &amp; Platform Evangelism</a:t>
            </a:r>
            <a:endParaRPr lang="en-US"/>
          </a:p>
        </p:txBody>
      </p:sp>
      <p:pic>
        <p:nvPicPr>
          <p:cNvPr id="7" name="Picture 6" descr="TechNet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Replicación</a:t>
            </a:r>
            <a:r>
              <a:rPr lang="en-US" dirty="0" smtClean="0"/>
              <a:t> P2P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replicación</a:t>
            </a:r>
            <a:r>
              <a:rPr lang="en-US" dirty="0" smtClean="0"/>
              <a:t> </a:t>
            </a:r>
            <a:r>
              <a:rPr lang="en-US" dirty="0" err="1" smtClean="0"/>
              <a:t>aparece</a:t>
            </a:r>
            <a:r>
              <a:rPr lang="en-US" dirty="0" smtClean="0"/>
              <a:t> en SQL 2005</a:t>
            </a:r>
          </a:p>
          <a:p>
            <a:r>
              <a:rPr lang="es-ES" dirty="0" smtClean="0"/>
              <a:t>Nos permite escalar horizontalmente la base de datos</a:t>
            </a:r>
          </a:p>
          <a:p>
            <a:r>
              <a:rPr lang="es-ES" dirty="0" smtClean="0"/>
              <a:t>Nos da cierta “alta disponibilidad” si utilizamos un balanceo frontal o un DNS con round </a:t>
            </a:r>
            <a:r>
              <a:rPr lang="es-ES" dirty="0" err="1" smtClean="0"/>
              <a:t>robin</a:t>
            </a:r>
            <a:r>
              <a:rPr lang="es-ES" dirty="0" smtClean="0"/>
              <a:t> por ejemplo</a:t>
            </a:r>
          </a:p>
          <a:p>
            <a:r>
              <a:rPr lang="es-ES" dirty="0" smtClean="0"/>
              <a:t>En 2005 era complicado de configurar y los cambios implicaban parada y arranque de toda la replicación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fld id="{EFD5A5E3-ED6D-4393-B150-D14B9F28E9C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Replicación P2P en SQL2008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44" y="1626504"/>
            <a:ext cx="5689011" cy="4616450"/>
          </a:xfrm>
        </p:spPr>
        <p:txBody>
          <a:bodyPr/>
          <a:lstStyle/>
          <a:p>
            <a:r>
              <a:rPr lang="en-US" sz="2200" dirty="0" err="1" smtClean="0"/>
              <a:t>Diseñador</a:t>
            </a:r>
            <a:r>
              <a:rPr lang="en-US" sz="2200" dirty="0" smtClean="0"/>
              <a:t> </a:t>
            </a:r>
            <a:r>
              <a:rPr lang="en-US" sz="2200" dirty="0" err="1" smtClean="0"/>
              <a:t>gráfico</a:t>
            </a:r>
            <a:r>
              <a:rPr lang="en-US" sz="2200" dirty="0" smtClean="0"/>
              <a:t> de </a:t>
            </a:r>
            <a:r>
              <a:rPr lang="en-US" sz="2200" dirty="0" err="1" smtClean="0"/>
              <a:t>las</a:t>
            </a:r>
            <a:r>
              <a:rPr lang="en-US" sz="2200" dirty="0" smtClean="0"/>
              <a:t> </a:t>
            </a:r>
            <a:r>
              <a:rPr lang="en-US" sz="2200" dirty="0" err="1" smtClean="0"/>
              <a:t>replicaciones</a:t>
            </a:r>
            <a:r>
              <a:rPr lang="en-US" sz="2200" dirty="0" smtClean="0"/>
              <a:t> P2P</a:t>
            </a:r>
          </a:p>
          <a:p>
            <a:pPr lvl="1"/>
            <a:r>
              <a:rPr lang="es-ES" sz="2200" dirty="0" smtClean="0"/>
              <a:t>Nodos</a:t>
            </a:r>
          </a:p>
          <a:p>
            <a:pPr lvl="1"/>
            <a:r>
              <a:rPr lang="es-ES" sz="2200" dirty="0" smtClean="0"/>
              <a:t>Rutas</a:t>
            </a:r>
          </a:p>
          <a:p>
            <a:r>
              <a:rPr lang="es-ES" sz="2200" dirty="0" smtClean="0"/>
              <a:t>Modificable en caliente</a:t>
            </a:r>
          </a:p>
          <a:p>
            <a:r>
              <a:rPr lang="es-ES" sz="2200" dirty="0" smtClean="0"/>
              <a:t>Se añade detección de conflictos al estilo de las replicaciones de mezcla</a:t>
            </a:r>
          </a:p>
          <a:p>
            <a:pPr lvl="1"/>
            <a:r>
              <a:rPr lang="es-ES" sz="2200" dirty="0" smtClean="0"/>
              <a:t>Conflictos de inserción-inserción</a:t>
            </a:r>
          </a:p>
          <a:p>
            <a:pPr lvl="1"/>
            <a:r>
              <a:rPr lang="es-ES" sz="2200" dirty="0" smtClean="0"/>
              <a:t>Conflictos de </a:t>
            </a:r>
            <a:r>
              <a:rPr lang="es-ES" sz="2200" dirty="0" err="1" smtClean="0"/>
              <a:t>update-update</a:t>
            </a:r>
            <a:endParaRPr lang="es-ES" sz="2200" dirty="0" smtClean="0"/>
          </a:p>
          <a:p>
            <a:pPr lvl="1"/>
            <a:r>
              <a:rPr lang="es-ES" sz="2200" dirty="0" smtClean="0"/>
              <a:t>Conflictos con </a:t>
            </a:r>
            <a:r>
              <a:rPr lang="es-ES" sz="2200" dirty="0" err="1" smtClean="0"/>
              <a:t>delete</a:t>
            </a:r>
            <a:endParaRPr lang="es-ES" sz="2200" dirty="0" smtClean="0"/>
          </a:p>
          <a:p>
            <a:r>
              <a:rPr lang="es-ES" sz="2200" dirty="0" smtClean="0"/>
              <a:t>Podemos forzar a que los cambios tengan cierta prioridad en función del nodo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748" y="2133446"/>
            <a:ext cx="3600840" cy="322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TechNet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Creación de una replicación P2P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</a:t>
            </a:r>
            <a:br>
              <a:rPr lang="es-ES" dirty="0" smtClean="0"/>
            </a:br>
            <a:endParaRPr lang="en-US" dirty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800" y="1487984"/>
            <a:ext cx="8956446" cy="702128"/>
          </a:xfrm>
        </p:spPr>
        <p:txBody>
          <a:bodyPr/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sz="3200" dirty="0" smtClean="0"/>
              <a:t>SQL Server 2008 </a:t>
            </a:r>
            <a:br>
              <a:rPr lang="es-ES" sz="3200" dirty="0" smtClean="0"/>
            </a:br>
            <a:r>
              <a:rPr lang="es-ES" sz="3200" dirty="0" smtClean="0"/>
              <a:t>Novedades para </a:t>
            </a:r>
            <a:r>
              <a:rPr lang="es-ES" sz="3200" dirty="0" err="1" smtClean="0"/>
              <a:t>DBAs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Seguridad, Escalabilidad y Alta Disponibilidad</a:t>
            </a:r>
            <a:br>
              <a:rPr lang="es-ES" sz="3200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 PREGUNTAS ?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rgarrigos@solidq.com</a:t>
            </a:r>
            <a:endParaRPr lang="en-US" dirty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es-ES" dirty="0" smtClean="0"/>
              <a:t>Almacenamiento de claves externo y centralizado en nuestra organización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Pólíticas</a:t>
            </a:r>
            <a:r>
              <a:rPr lang="en-US" dirty="0" smtClean="0"/>
              <a:t> </a:t>
            </a:r>
            <a:r>
              <a:rPr lang="en-US" dirty="0" err="1" smtClean="0"/>
              <a:t>comunes</a:t>
            </a:r>
            <a:r>
              <a:rPr lang="en-US" dirty="0" smtClean="0"/>
              <a:t> de </a:t>
            </a:r>
            <a:r>
              <a:rPr lang="en-US" dirty="0" err="1" smtClean="0"/>
              <a:t>complejidad</a:t>
            </a:r>
            <a:r>
              <a:rPr lang="en-US" dirty="0" smtClean="0"/>
              <a:t> de password, de </a:t>
            </a:r>
            <a:r>
              <a:rPr lang="en-US" dirty="0" err="1" smtClean="0"/>
              <a:t>expiración</a:t>
            </a:r>
            <a:r>
              <a:rPr lang="en-US" dirty="0" smtClean="0"/>
              <a:t> y </a:t>
            </a:r>
            <a:r>
              <a:rPr lang="en-US" dirty="0" err="1" smtClean="0"/>
              <a:t>rotación</a:t>
            </a:r>
            <a:r>
              <a:rPr lang="en-US" dirty="0" smtClean="0"/>
              <a:t> de claves</a:t>
            </a:r>
          </a:p>
          <a:p>
            <a:pPr lvl="1" eaLnBrk="1" hangingPunct="1">
              <a:defRPr/>
            </a:pPr>
            <a:r>
              <a:rPr lang="es-ES" dirty="0" smtClean="0"/>
              <a:t>Dispositivos hardware de seguridad (HSM hardware </a:t>
            </a:r>
            <a:r>
              <a:rPr lang="es-ES" dirty="0" err="1" smtClean="0"/>
              <a:t>security</a:t>
            </a:r>
            <a:r>
              <a:rPr lang="es-ES" dirty="0" smtClean="0"/>
              <a:t> modules)</a:t>
            </a:r>
          </a:p>
          <a:p>
            <a:pPr lvl="2">
              <a:defRPr/>
            </a:pPr>
            <a:r>
              <a:rPr lang="es-ES" dirty="0" smtClean="0"/>
              <a:t>Aceleradores de encriptación</a:t>
            </a:r>
          </a:p>
          <a:p>
            <a:pPr lvl="2">
              <a:defRPr/>
            </a:pPr>
            <a:r>
              <a:rPr lang="es-ES" dirty="0" smtClean="0"/>
              <a:t>Almacenamiento de claves seguro</a:t>
            </a:r>
          </a:p>
          <a:p>
            <a:pPr lvl="2">
              <a:defRPr/>
            </a:pPr>
            <a:r>
              <a:rPr lang="es-ES" dirty="0" smtClean="0"/>
              <a:t>Tecnología de grado militar</a:t>
            </a:r>
            <a:endParaRPr lang="en-US" dirty="0" smtClean="0"/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</p:spPr>
        <p:txBody>
          <a:bodyPr/>
          <a:lstStyle/>
          <a:p>
            <a:fld id="{5B90E6BB-B0AE-4B43-9D91-53BDA50ED5E8}" type="slidenum">
              <a:rPr lang="en-US" smtClean="0">
                <a:latin typeface="Arial" pitchFamily="34" charset="0"/>
                <a:cs typeface="ＭＳ Ｐゴシック"/>
              </a:rPr>
              <a:pPr/>
              <a:t>5</a:t>
            </a:fld>
            <a:endParaRPr lang="en-US" smtClean="0">
              <a:latin typeface="Arial" pitchFamily="34" charset="0"/>
              <a:cs typeface="ＭＳ Ｐゴシック"/>
            </a:endParaRPr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External Key Management</a:t>
            </a:r>
          </a:p>
        </p:txBody>
      </p:sp>
      <p:pic>
        <p:nvPicPr>
          <p:cNvPr id="5" name="Picture 4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1033246" y="576942"/>
            <a:ext cx="8560697" cy="914400"/>
          </a:xfrm>
        </p:spPr>
        <p:txBody>
          <a:bodyPr/>
          <a:lstStyle/>
          <a:p>
            <a:r>
              <a:rPr lang="en-US" dirty="0" smtClean="0"/>
              <a:t>TDE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idx="1"/>
          </p:nvPr>
        </p:nvSpPr>
        <p:spPr>
          <a:xfrm>
            <a:off x="467674" y="1706428"/>
            <a:ext cx="9242383" cy="4665663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Encriptación de toda la base de datos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Ficheros de datos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Ficheros del registro de transacciones</a:t>
            </a:r>
          </a:p>
          <a:p>
            <a:pPr lvl="1"/>
            <a:r>
              <a:rPr lang="es-ES" dirty="0" err="1" smtClean="0">
                <a:solidFill>
                  <a:schemeClr val="bg1"/>
                </a:solidFill>
              </a:rPr>
              <a:t>Backups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¡</a:t>
            </a:r>
            <a:r>
              <a:rPr lang="en-US" dirty="0" err="1" smtClean="0">
                <a:solidFill>
                  <a:schemeClr val="bg1"/>
                </a:solidFill>
              </a:rPr>
              <a:t>Transparente</a:t>
            </a:r>
            <a:r>
              <a:rPr lang="en-US" dirty="0" smtClean="0">
                <a:solidFill>
                  <a:schemeClr val="bg1"/>
                </a:solidFill>
              </a:rPr>
              <a:t>! ¡No se </a:t>
            </a:r>
            <a:r>
              <a:rPr lang="en-US" dirty="0" err="1" smtClean="0">
                <a:solidFill>
                  <a:schemeClr val="bg1"/>
                </a:solidFill>
              </a:rPr>
              <a:t>requiere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ninguna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modificación</a:t>
            </a:r>
            <a:r>
              <a:rPr lang="en-US" dirty="0" smtClean="0">
                <a:solidFill>
                  <a:schemeClr val="bg1"/>
                </a:solidFill>
              </a:rPr>
              <a:t> en </a:t>
            </a:r>
            <a:r>
              <a:rPr lang="en-US" dirty="0" err="1" smtClean="0">
                <a:solidFill>
                  <a:schemeClr val="bg1"/>
                </a:solidFill>
              </a:rPr>
              <a:t>las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aplicaciones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 </a:t>
            </a:r>
            <a:r>
              <a:rPr lang="en-US" dirty="0" err="1" smtClean="0">
                <a:solidFill>
                  <a:schemeClr val="bg1"/>
                </a:solidFill>
              </a:rPr>
              <a:t>certificado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encriptación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</a:t>
            </a:r>
            <a:r>
              <a:rPr lang="en-US" dirty="0" smtClean="0">
                <a:solidFill>
                  <a:schemeClr val="bg1"/>
                </a:solidFill>
              </a:rPr>
              <a:t> tan </a:t>
            </a:r>
            <a:r>
              <a:rPr lang="en-US" dirty="0" err="1" smtClean="0">
                <a:solidFill>
                  <a:schemeClr val="bg1"/>
                </a:solidFill>
              </a:rPr>
              <a:t>valioso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como</a:t>
            </a:r>
            <a:r>
              <a:rPr lang="en-US" dirty="0" smtClean="0">
                <a:solidFill>
                  <a:schemeClr val="bg1"/>
                </a:solidFill>
              </a:rPr>
              <a:t> los </a:t>
            </a:r>
            <a:r>
              <a:rPr lang="en-US" dirty="0" err="1" smtClean="0">
                <a:solidFill>
                  <a:schemeClr val="bg1"/>
                </a:solidFill>
              </a:rPr>
              <a:t>propios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datos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encriptados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Escenarios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TDE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 smtClean="0"/>
              <a:t>Robo</a:t>
            </a:r>
            <a:r>
              <a:rPr lang="en-GB" dirty="0" smtClean="0"/>
              <a:t> de backups/discos</a:t>
            </a:r>
          </a:p>
          <a:p>
            <a:pPr lvl="0"/>
            <a:r>
              <a:rPr lang="en-GB" dirty="0" err="1" smtClean="0"/>
              <a:t>Administradores</a:t>
            </a:r>
            <a:r>
              <a:rPr lang="en-GB" dirty="0" smtClean="0"/>
              <a:t> de </a:t>
            </a:r>
            <a:r>
              <a:rPr lang="en-GB" dirty="0" err="1" smtClean="0"/>
              <a:t>sistema</a:t>
            </a:r>
            <a:r>
              <a:rPr lang="en-GB" dirty="0" smtClean="0"/>
              <a:t> “</a:t>
            </a:r>
            <a:r>
              <a:rPr lang="en-GB" dirty="0" err="1" smtClean="0"/>
              <a:t>curiosos</a:t>
            </a:r>
            <a:r>
              <a:rPr lang="en-GB" dirty="0" smtClean="0"/>
              <a:t>”</a:t>
            </a:r>
          </a:p>
          <a:p>
            <a:r>
              <a:rPr lang="es-ES" dirty="0" smtClean="0"/>
              <a:t>Cumplir con la legislación de protección de datos</a:t>
            </a:r>
          </a:p>
          <a:p>
            <a:r>
              <a:rPr lang="es-ES" dirty="0" err="1" smtClean="0"/>
              <a:t>Securizar</a:t>
            </a:r>
            <a:r>
              <a:rPr lang="es-ES" dirty="0" smtClean="0"/>
              <a:t> aplicaciones  de terceros</a:t>
            </a:r>
            <a:endParaRPr lang="en-US" dirty="0"/>
          </a:p>
        </p:txBody>
      </p:sp>
      <p:pic>
        <p:nvPicPr>
          <p:cNvPr id="4" name="Picture 3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Detalles de implementación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Encriptación de alto rendimiento (~3%) vs (20-30% EFS)</a:t>
            </a:r>
          </a:p>
          <a:p>
            <a:r>
              <a:rPr lang="en-US" sz="2800" dirty="0" smtClean="0"/>
              <a:t>No </a:t>
            </a:r>
            <a:r>
              <a:rPr lang="en-US" sz="2800" dirty="0" err="1" smtClean="0"/>
              <a:t>funciona</a:t>
            </a:r>
            <a:r>
              <a:rPr lang="en-US" sz="2800" dirty="0" smtClean="0"/>
              <a:t> con FILESTREAM </a:t>
            </a:r>
            <a:r>
              <a:rPr lang="en-US" sz="2800" dirty="0" err="1" smtClean="0"/>
              <a:t>ni</a:t>
            </a:r>
            <a:r>
              <a:rPr lang="en-US" sz="2800" dirty="0" smtClean="0"/>
              <a:t> con </a:t>
            </a:r>
            <a:r>
              <a:rPr lang="en-US" sz="2800" dirty="0" err="1" smtClean="0"/>
              <a:t>catalogos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Se </a:t>
            </a:r>
            <a:r>
              <a:rPr lang="en-US" sz="2800" dirty="0" err="1" smtClean="0"/>
              <a:t>integra</a:t>
            </a:r>
            <a:r>
              <a:rPr lang="en-US" sz="2800" dirty="0" smtClean="0"/>
              <a:t> con EKM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mantener</a:t>
            </a:r>
            <a:r>
              <a:rPr lang="en-US" sz="2800" dirty="0" smtClean="0"/>
              <a:t> los </a:t>
            </a:r>
            <a:r>
              <a:rPr lang="en-US" sz="2800" dirty="0" err="1" smtClean="0"/>
              <a:t>certificados</a:t>
            </a:r>
            <a:r>
              <a:rPr lang="en-US" sz="2800" dirty="0" smtClean="0"/>
              <a:t> </a:t>
            </a:r>
            <a:r>
              <a:rPr lang="en-US" sz="2800" dirty="0" err="1" smtClean="0"/>
              <a:t>centralizados</a:t>
            </a:r>
            <a:endParaRPr lang="en-US" sz="2800" dirty="0" smtClean="0"/>
          </a:p>
          <a:p>
            <a:r>
              <a:rPr lang="es-ES" dirty="0" err="1" smtClean="0"/>
              <a:t>Encripta</a:t>
            </a:r>
            <a:r>
              <a:rPr lang="es-ES" dirty="0" smtClean="0"/>
              <a:t> a nivel de página de disco</a:t>
            </a:r>
          </a:p>
          <a:p>
            <a:r>
              <a:rPr lang="es-ES" dirty="0" smtClean="0"/>
              <a:t>Los datos están </a:t>
            </a:r>
            <a:r>
              <a:rPr lang="es-ES" dirty="0" err="1" smtClean="0"/>
              <a:t>desencriptados</a:t>
            </a:r>
            <a:r>
              <a:rPr lang="es-ES" dirty="0" smtClean="0"/>
              <a:t> en memoria</a:t>
            </a:r>
          </a:p>
          <a:p>
            <a:r>
              <a:rPr lang="es-ES" sz="2800" dirty="0" smtClean="0"/>
              <a:t>Es una operación online que se realiza en </a:t>
            </a:r>
            <a:r>
              <a:rPr lang="es-ES" sz="2800" dirty="0" err="1" smtClean="0"/>
              <a:t>background</a:t>
            </a:r>
            <a:endParaRPr lang="es-ES" sz="2800" dirty="0" smtClean="0"/>
          </a:p>
          <a:p>
            <a:r>
              <a:rPr lang="es-ES" dirty="0" smtClean="0"/>
              <a:t>Impide la inicialización instantánea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fld id="{EFD5A5E3-ED6D-4393-B150-D14B9F28E9C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Puesta en marcha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CREATE MASTER KEY ENCRYPTION BY PASSWORD = ‘</a:t>
            </a:r>
            <a:r>
              <a:rPr lang="en-US" sz="2800" dirty="0" err="1" smtClean="0"/>
              <a:t>mipasswordultracomplejo</a:t>
            </a:r>
            <a:r>
              <a:rPr lang="en-US" sz="2800" dirty="0" smtClean="0"/>
              <a:t>'</a:t>
            </a:r>
          </a:p>
          <a:p>
            <a:pPr lvl="1"/>
            <a:r>
              <a:rPr lang="en-US" sz="2800" dirty="0" smtClean="0"/>
              <a:t>CREATE CERTIFICATE </a:t>
            </a:r>
            <a:r>
              <a:rPr lang="en-US" sz="2800" dirty="0" err="1" smtClean="0"/>
              <a:t>DPECert</a:t>
            </a:r>
            <a:r>
              <a:rPr lang="en-US" sz="2800" dirty="0" smtClean="0"/>
              <a:t> WITH SUBJECT = ‘</a:t>
            </a:r>
            <a:r>
              <a:rPr lang="en-US" sz="2800" dirty="0" err="1" smtClean="0"/>
              <a:t>Certificado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DTE‘</a:t>
            </a:r>
          </a:p>
          <a:p>
            <a:pPr lvl="1"/>
            <a:r>
              <a:rPr lang="en-US" sz="2800" dirty="0" smtClean="0"/>
              <a:t>CREATE DATABASE ENCRYPTION KEY WITH ALGORITHM = AES_128 ENCRYPTION BY SERVER CERTIFICATE </a:t>
            </a:r>
            <a:r>
              <a:rPr lang="en-US" sz="2800" dirty="0" err="1" smtClean="0"/>
              <a:t>DPECert</a:t>
            </a:r>
            <a:endParaRPr lang="en-US" sz="2800" dirty="0" smtClean="0"/>
          </a:p>
          <a:p>
            <a:pPr lvl="1"/>
            <a:r>
              <a:rPr lang="en-US" sz="2800" dirty="0" smtClean="0"/>
              <a:t>ALTER DATABASE </a:t>
            </a:r>
            <a:r>
              <a:rPr lang="en-US" sz="2800" dirty="0" err="1" smtClean="0"/>
              <a:t>BaseDeDatos</a:t>
            </a:r>
            <a:r>
              <a:rPr lang="en-US" sz="2800" dirty="0" smtClean="0"/>
              <a:t> SET ENCRYPTION 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fld id="{EFD5A5E3-ED6D-4393-B150-D14B9F28E9C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5" y="0"/>
            <a:ext cx="2934885" cy="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" val="Boston"/>
</p:tagLst>
</file>

<file path=ppt/theme/theme1.xml><?xml version="1.0" encoding="utf-8"?>
<a:theme xmlns:a="http://schemas.openxmlformats.org/drawingml/2006/main" name="Solid Q Dark Slides">
  <a:themeElements>
    <a:clrScheme name="ESG Black Bar temp 1">
      <a:dk1>
        <a:srgbClr val="000000"/>
      </a:dk1>
      <a:lt1>
        <a:srgbClr val="FFFFFF"/>
      </a:lt1>
      <a:dk2>
        <a:srgbClr val="FFFFFF"/>
      </a:dk2>
      <a:lt2>
        <a:srgbClr val="8FA3A3"/>
      </a:lt2>
      <a:accent1>
        <a:srgbClr val="0066CC"/>
      </a:accent1>
      <a:accent2>
        <a:srgbClr val="CC9933"/>
      </a:accent2>
      <a:accent3>
        <a:srgbClr val="FFFFFF"/>
      </a:accent3>
      <a:accent4>
        <a:srgbClr val="000000"/>
      </a:accent4>
      <a:accent5>
        <a:srgbClr val="AAB8E2"/>
      </a:accent5>
      <a:accent6>
        <a:srgbClr val="B98A2D"/>
      </a:accent6>
      <a:hlink>
        <a:srgbClr val="993366"/>
      </a:hlink>
      <a:folHlink>
        <a:srgbClr val="006666"/>
      </a:folHlink>
    </a:clrScheme>
    <a:fontScheme name="ESG Black Bar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1029" tIns="46033" rIns="41029" bIns="46033" numCol="1" anchor="b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1029" tIns="46033" rIns="41029" bIns="46033" numCol="1" anchor="b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ESG Black Bar temp 1">
        <a:dk1>
          <a:srgbClr val="000000"/>
        </a:dk1>
        <a:lt1>
          <a:srgbClr val="FFFFFF"/>
        </a:lt1>
        <a:dk2>
          <a:srgbClr val="FFFFFF"/>
        </a:dk2>
        <a:lt2>
          <a:srgbClr val="8FA3A3"/>
        </a:lt2>
        <a:accent1>
          <a:srgbClr val="0066CC"/>
        </a:accent1>
        <a:accent2>
          <a:srgbClr val="CC9933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B98A2D"/>
        </a:accent6>
        <a:hlink>
          <a:srgbClr val="993366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C61CB8B436C74787BA61A5FB3AC22C" ma:contentTypeVersion="0" ma:contentTypeDescription="Create a new document." ma:contentTypeScope="" ma:versionID="32d37f54a9d542e884c420be0d02cdc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904B0E-B460-4724-8596-8AA86C73C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8A34C42-154A-49DB-8BF6-381E8F4295E0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99CDE94-D893-46E3-B227-1EF0A77530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Solid Q Dark Slides</Template>
  <TotalTime>3112</TotalTime>
  <Words>1845</Words>
  <Application>Microsoft PowerPoint</Application>
  <PresentationFormat>A4 Paper (210x297 mm)</PresentationFormat>
  <Paragraphs>376</Paragraphs>
  <Slides>48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Solid Q Dark Slides</vt:lpstr>
      <vt:lpstr>SQL Server 2008  Novedades para DBAs Seguridad, Escalabilidad y Alta Disponibilidad</vt:lpstr>
      <vt:lpstr>Solid Quality Mentors </vt:lpstr>
      <vt:lpstr>“Algunas” novedades</vt:lpstr>
      <vt:lpstr> SEGURIDAD</vt:lpstr>
      <vt:lpstr>External Key Management</vt:lpstr>
      <vt:lpstr>TDE</vt:lpstr>
      <vt:lpstr>Escenarios para TDE</vt:lpstr>
      <vt:lpstr>Detalles de implementación</vt:lpstr>
      <vt:lpstr>Puesta en marcha</vt:lpstr>
      <vt:lpstr>DEMO</vt:lpstr>
      <vt:lpstr>Auditoría</vt:lpstr>
      <vt:lpstr>Creando una auditoría</vt:lpstr>
      <vt:lpstr> ESCALABILIDAD</vt:lpstr>
      <vt:lpstr>Resource Governor </vt:lpstr>
      <vt:lpstr>Resource Governor</vt:lpstr>
      <vt:lpstr>Resource Governor</vt:lpstr>
      <vt:lpstr>Configuración</vt:lpstr>
      <vt:lpstr>Clasificación</vt:lpstr>
      <vt:lpstr>Vistas de sistema</vt:lpstr>
      <vt:lpstr>Compresion de datos</vt:lpstr>
      <vt:lpstr>Compresión de fila</vt:lpstr>
      <vt:lpstr>Compresión de página</vt:lpstr>
      <vt:lpstr>Planificando la compresión</vt:lpstr>
      <vt:lpstr>DEMO</vt:lpstr>
      <vt:lpstr>Change Data Capture (CDC)</vt:lpstr>
      <vt:lpstr>Habilitando CDC</vt:lpstr>
      <vt:lpstr>Características</vt:lpstr>
      <vt:lpstr>Filestream</vt:lpstr>
      <vt:lpstr>Implementación</vt:lpstr>
      <vt:lpstr>Implementación</vt:lpstr>
      <vt:lpstr>Puesta en marcha</vt:lpstr>
      <vt:lpstr>Ejemplo de uso desde aplicación</vt:lpstr>
      <vt:lpstr>Rendimiento</vt:lpstr>
      <vt:lpstr> ALTA DISPONIBILIDAD</vt:lpstr>
      <vt:lpstr>Database Mirroring</vt:lpstr>
      <vt:lpstr>Database Mirroring</vt:lpstr>
      <vt:lpstr>Modo síncrono – alta disponibilidad</vt:lpstr>
      <vt:lpstr>Modo asíncrono – alto rendimiento</vt:lpstr>
      <vt:lpstr>Mejoras en Database Mirroring</vt:lpstr>
      <vt:lpstr>Compresión de backups</vt:lpstr>
      <vt:lpstr>Configuración</vt:lpstr>
      <vt:lpstr>Consideraciones</vt:lpstr>
      <vt:lpstr>DEMO</vt:lpstr>
      <vt:lpstr>Cambios en clustering</vt:lpstr>
      <vt:lpstr>Replicación P2P</vt:lpstr>
      <vt:lpstr>Replicación P2P en SQL2008</vt:lpstr>
      <vt:lpstr>DEMO </vt:lpstr>
      <vt:lpstr> SQL Server 2008  Novedades para DBAs Seguridad, Escalabilidad y Alta Disponibilidad  ¿ PREGUNTAS ?  rgarrigos@solidq.com</vt:lpstr>
    </vt:vector>
  </TitlesOfParts>
  <Company>sql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Server 2008  Novedades para DBAs</dc:title>
  <dc:subject>The Dell Business Model</dc:subject>
  <dc:creator>rgd</dc:creator>
  <dc:description>This presentation is based on original material from Michael Raheem (MS Corp) and Solid Quality Learning</dc:description>
  <cp:lastModifiedBy>v-ancava</cp:lastModifiedBy>
  <cp:revision>74</cp:revision>
  <cp:lastPrinted>1997-11-21T19:58:16Z</cp:lastPrinted>
  <dcterms:created xsi:type="dcterms:W3CDTF">2008-04-13T14:42:55Z</dcterms:created>
  <dcterms:modified xsi:type="dcterms:W3CDTF">2008-04-25T10:37:43Z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umberOfSlides">
    <vt:i4>12</vt:i4>
  </property>
  <property fmtid="{D5CDD505-2E9C-101B-9397-08002B2CF9AE}" pid="3" name="RevisionCount">
    <vt:i4>24</vt:i4>
  </property>
  <property fmtid="{D5CDD505-2E9C-101B-9397-08002B2CF9AE}" pid="4" name="Product Type 1">
    <vt:lpwstr>Platforms</vt:lpwstr>
  </property>
  <property fmtid="{D5CDD505-2E9C-101B-9397-08002B2CF9AE}" pid="5" name="Competitor 5">
    <vt:lpwstr>[NONE]</vt:lpwstr>
  </property>
  <property fmtid="{D5CDD505-2E9C-101B-9397-08002B2CF9AE}" pid="6" name="Competitor Product 2">
    <vt:lpwstr>[NONE]</vt:lpwstr>
  </property>
  <property fmtid="{D5CDD505-2E9C-101B-9397-08002B2CF9AE}" pid="7" name="LOB 4">
    <vt:lpwstr>[NONE]</vt:lpwstr>
  </property>
  <property fmtid="{D5CDD505-2E9C-101B-9397-08002B2CF9AE}" pid="8" name="Show On LOB Page(s)">
    <vt:lpwstr>0</vt:lpwstr>
  </property>
  <property fmtid="{D5CDD505-2E9C-101B-9397-08002B2CF9AE}" pid="9" name="Product 5">
    <vt:lpwstr>[NONE]</vt:lpwstr>
  </property>
  <property fmtid="{D5CDD505-2E9C-101B-9397-08002B2CF9AE}" pid="10" name="Language">
    <vt:lpwstr>English</vt:lpwstr>
  </property>
  <property fmtid="{D5CDD505-2E9C-101B-9397-08002B2CF9AE}" pid="11" name="Series 2">
    <vt:lpwstr>[NONE]</vt:lpwstr>
  </property>
  <property fmtid="{D5CDD505-2E9C-101B-9397-08002B2CF9AE}" pid="12" name="Show On Series Page(s)">
    <vt:lpwstr>0</vt:lpwstr>
  </property>
  <property fmtid="{D5CDD505-2E9C-101B-9397-08002B2CF9AE}" pid="13" name="Competitor 3">
    <vt:lpwstr>[NONE]</vt:lpwstr>
  </property>
  <property fmtid="{D5CDD505-2E9C-101B-9397-08002B2CF9AE}" pid="14" name="Competitor 8">
    <vt:lpwstr>[NONE]</vt:lpwstr>
  </property>
  <property fmtid="{D5CDD505-2E9C-101B-9397-08002B2CF9AE}" pid="15" name="Competitor Product 5">
    <vt:lpwstr>[NONE]</vt:lpwstr>
  </property>
  <property fmtid="{D5CDD505-2E9C-101B-9397-08002B2CF9AE}" pid="16" name="LOB 2">
    <vt:lpwstr>[NONE]</vt:lpwstr>
  </property>
  <property fmtid="{D5CDD505-2E9C-101B-9397-08002B2CF9AE}" pid="17" name="Product 8">
    <vt:lpwstr>[NONE]</vt:lpwstr>
  </property>
  <property fmtid="{D5CDD505-2E9C-101B-9397-08002B2CF9AE}" pid="18" name="Document Category">
    <vt:lpwstr>Customer Ready</vt:lpwstr>
  </property>
  <property fmtid="{D5CDD505-2E9C-101B-9397-08002B2CF9AE}" pid="19" name="Product Type 3">
    <vt:lpwstr>[NONE]</vt:lpwstr>
  </property>
  <property fmtid="{D5CDD505-2E9C-101B-9397-08002B2CF9AE}" pid="20" name="Series 5">
    <vt:lpwstr>[NONE]</vt:lpwstr>
  </property>
  <property fmtid="{D5CDD505-2E9C-101B-9397-08002B2CF9AE}" pid="21" name="Product 3">
    <vt:lpwstr>[NONE]</vt:lpwstr>
  </property>
  <property fmtid="{D5CDD505-2E9C-101B-9397-08002B2CF9AE}" pid="22" name="Competitor 2">
    <vt:lpwstr>[NONE]</vt:lpwstr>
  </property>
  <property fmtid="{D5CDD505-2E9C-101B-9397-08002B2CF9AE}" pid="23" name="Competitor 10">
    <vt:lpwstr>[NONE]</vt:lpwstr>
  </property>
  <property fmtid="{D5CDD505-2E9C-101B-9397-08002B2CF9AE}" pid="24" name="Location">
    <vt:lpwstr>- Global</vt:lpwstr>
  </property>
  <property fmtid="{D5CDD505-2E9C-101B-9397-08002B2CF9AE}" pid="25" name="Product Type 2">
    <vt:lpwstr>[NONE]</vt:lpwstr>
  </property>
  <property fmtid="{D5CDD505-2E9C-101B-9397-08002B2CF9AE}" pid="26" name="LOB 1">
    <vt:lpwstr>PowerEdge Servers</vt:lpwstr>
  </property>
  <property fmtid="{D5CDD505-2E9C-101B-9397-08002B2CF9AE}" pid="27" name="Product 2">
    <vt:lpwstr>PowerEdge 850</vt:lpwstr>
  </property>
  <property fmtid="{D5CDD505-2E9C-101B-9397-08002B2CF9AE}" pid="28" name="Product 7">
    <vt:lpwstr>[NONE]</vt:lpwstr>
  </property>
  <property fmtid="{D5CDD505-2E9C-101B-9397-08002B2CF9AE}" pid="29" name="Show On Product Page(s)">
    <vt:lpwstr>1</vt:lpwstr>
  </property>
  <property fmtid="{D5CDD505-2E9C-101B-9397-08002B2CF9AE}" pid="30" name="Competitor 6">
    <vt:lpwstr>[NONE]</vt:lpwstr>
  </property>
  <property fmtid="{D5CDD505-2E9C-101B-9397-08002B2CF9AE}" pid="31" name="Competitor Product 3">
    <vt:lpwstr>[NONE]</vt:lpwstr>
  </property>
  <property fmtid="{D5CDD505-2E9C-101B-9397-08002B2CF9AE}" pid="32" name="Competitor Product 8">
    <vt:lpwstr>[NONE]</vt:lpwstr>
  </property>
  <property fmtid="{D5CDD505-2E9C-101B-9397-08002B2CF9AE}" pid="33" name="Business Planning">
    <vt:lpwstr>0</vt:lpwstr>
  </property>
  <property fmtid="{D5CDD505-2E9C-101B-9397-08002B2CF9AE}" pid="34" name="Document Type">
    <vt:lpwstr>¤ NDA Presentations</vt:lpwstr>
  </property>
  <property fmtid="{D5CDD505-2E9C-101B-9397-08002B2CF9AE}" pid="35" name="LOB 5">
    <vt:lpwstr>[NONE]</vt:lpwstr>
  </property>
  <property fmtid="{D5CDD505-2E9C-101B-9397-08002B2CF9AE}" pid="36" name="Series 4">
    <vt:lpwstr>[NONE]</vt:lpwstr>
  </property>
  <property fmtid="{D5CDD505-2E9C-101B-9397-08002B2CF9AE}" pid="37" name="Product 6">
    <vt:lpwstr>[NONE]</vt:lpwstr>
  </property>
  <property fmtid="{D5CDD505-2E9C-101B-9397-08002B2CF9AE}" pid="38" name="Product 10">
    <vt:lpwstr>[NONE]</vt:lpwstr>
  </property>
  <property fmtid="{D5CDD505-2E9C-101B-9397-08002B2CF9AE}" pid="39" name="Competitor 1">
    <vt:lpwstr>[NONE]</vt:lpwstr>
  </property>
  <property fmtid="{D5CDD505-2E9C-101B-9397-08002B2CF9AE}" pid="40" name="Competitor Product 7">
    <vt:lpwstr>[NONE]</vt:lpwstr>
  </property>
  <property fmtid="{D5CDD505-2E9C-101B-9397-08002B2CF9AE}" pid="41" name="SPSDescription">
    <vt:lpwstr>A presentation to share with those customers, under NDA only, that require detailed product info</vt:lpwstr>
  </property>
  <property fmtid="{D5CDD505-2E9C-101B-9397-08002B2CF9AE}" pid="42" name="Product 1">
    <vt:lpwstr>PowerEdge 830</vt:lpwstr>
  </property>
  <property fmtid="{D5CDD505-2E9C-101B-9397-08002B2CF9AE}" pid="43" name="Show On Product Type Page">
    <vt:lpwstr>0</vt:lpwstr>
  </property>
  <property fmtid="{D5CDD505-2E9C-101B-9397-08002B2CF9AE}" pid="44" name="Series 3">
    <vt:lpwstr>[NONE]</vt:lpwstr>
  </property>
  <property fmtid="{D5CDD505-2E9C-101B-9397-08002B2CF9AE}" pid="45" name="Competitor 4">
    <vt:lpwstr>[NONE]</vt:lpwstr>
  </property>
  <property fmtid="{D5CDD505-2E9C-101B-9397-08002B2CF9AE}" pid="46" name="Competitor 9">
    <vt:lpwstr>[NONE]</vt:lpwstr>
  </property>
  <property fmtid="{D5CDD505-2E9C-101B-9397-08002B2CF9AE}" pid="47" name="Competitor Product 1">
    <vt:lpwstr>[NONE]</vt:lpwstr>
  </property>
  <property fmtid="{D5CDD505-2E9C-101B-9397-08002B2CF9AE}" pid="48" name="Competitor Product 6">
    <vt:lpwstr>[NONE]</vt:lpwstr>
  </property>
  <property fmtid="{D5CDD505-2E9C-101B-9397-08002B2CF9AE}" pid="49" name="Product Grouping">
    <vt:lpwstr>Enterprise</vt:lpwstr>
  </property>
  <property fmtid="{D5CDD505-2E9C-101B-9397-08002B2CF9AE}" pid="50" name="LOB 3">
    <vt:lpwstr>[NONE]</vt:lpwstr>
  </property>
  <property fmtid="{D5CDD505-2E9C-101B-9397-08002B2CF9AE}" pid="51" name="Product 9">
    <vt:lpwstr>[NONE]</vt:lpwstr>
  </property>
  <property fmtid="{D5CDD505-2E9C-101B-9397-08002B2CF9AE}" pid="52" name="Product 4">
    <vt:lpwstr>[NONE]</vt:lpwstr>
  </property>
  <property fmtid="{D5CDD505-2E9C-101B-9397-08002B2CF9AE}" pid="53" name="Series 1">
    <vt:lpwstr>[NONE]</vt:lpwstr>
  </property>
  <property fmtid="{D5CDD505-2E9C-101B-9397-08002B2CF9AE}" pid="54" name="Competitor 7">
    <vt:lpwstr>[NONE]</vt:lpwstr>
  </property>
  <property fmtid="{D5CDD505-2E9C-101B-9397-08002B2CF9AE}" pid="55" name="Competitor Product 4">
    <vt:lpwstr>[NONE]</vt:lpwstr>
  </property>
  <property fmtid="{D5CDD505-2E9C-101B-9397-08002B2CF9AE}" pid="56" name="Competitor Product 9">
    <vt:lpwstr>[NONE]</vt:lpwstr>
  </property>
  <property fmtid="{D5CDD505-2E9C-101B-9397-08002B2CF9AE}" pid="57" name="Competitor Product 10">
    <vt:lpwstr>[NONE]</vt:lpwstr>
  </property>
  <property fmtid="{D5CDD505-2E9C-101B-9397-08002B2CF9AE}" pid="58" name="Order">
    <vt:lpwstr>210400.000000000</vt:lpwstr>
  </property>
  <property fmtid="{D5CDD505-2E9C-101B-9397-08002B2CF9AE}" pid="59" name="Original Author">
    <vt:lpwstr/>
  </property>
  <property fmtid="{D5CDD505-2E9C-101B-9397-08002B2CF9AE}" pid="60" name="Original Create Date">
    <vt:lpwstr>2005-06-10T00:00:00Z</vt:lpwstr>
  </property>
  <property fmtid="{D5CDD505-2E9C-101B-9397-08002B2CF9AE}" pid="61" name="Legal Approval">
    <vt:lpwstr>59956330</vt:lpwstr>
  </property>
  <property fmtid="{D5CDD505-2E9C-101B-9397-08002B2CF9AE}" pid="62" name="Spotlight Start Date">
    <vt:lpwstr>2005-07-27T00:00:00Z</vt:lpwstr>
  </property>
  <property fmtid="{D5CDD505-2E9C-101B-9397-08002B2CF9AE}" pid="63" name="Spotlight Duration">
    <vt:lpwstr>90</vt:lpwstr>
  </property>
  <property fmtid="{D5CDD505-2E9C-101B-9397-08002B2CF9AE}" pid="64" name="Original Last Modified Date">
    <vt:lpwstr/>
  </property>
  <property fmtid="{D5CDD505-2E9C-101B-9397-08002B2CF9AE}" pid="65" name="Document to Override">
    <vt:lpwstr/>
  </property>
  <property fmtid="{D5CDD505-2E9C-101B-9397-08002B2CF9AE}" pid="66" name="Current Owner">
    <vt:lpwstr/>
  </property>
  <property fmtid="{D5CDD505-2E9C-101B-9397-08002B2CF9AE}" pid="67" name="ContentTypeId">
    <vt:lpwstr>0x010100F9C61CB8B436C74787BA61A5FB3AC22C</vt:lpwstr>
  </property>
</Properties>
</file>