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 id="2147483788" r:id="rId2"/>
  </p:sldMasterIdLst>
  <p:notesMasterIdLst>
    <p:notesMasterId r:id="rId52"/>
  </p:notesMasterIdLst>
  <p:handoutMasterIdLst>
    <p:handoutMasterId r:id="rId53"/>
  </p:handoutMasterIdLst>
  <p:sldIdLst>
    <p:sldId id="438" r:id="rId3"/>
    <p:sldId id="257" r:id="rId4"/>
    <p:sldId id="338" r:id="rId5"/>
    <p:sldId id="340" r:id="rId6"/>
    <p:sldId id="315" r:id="rId7"/>
    <p:sldId id="339" r:id="rId8"/>
    <p:sldId id="344" r:id="rId9"/>
    <p:sldId id="375" r:id="rId10"/>
    <p:sldId id="423" r:id="rId11"/>
    <p:sldId id="424" r:id="rId12"/>
    <p:sldId id="425" r:id="rId13"/>
    <p:sldId id="347" r:id="rId14"/>
    <p:sldId id="390" r:id="rId15"/>
    <p:sldId id="378" r:id="rId16"/>
    <p:sldId id="376" r:id="rId17"/>
    <p:sldId id="428" r:id="rId18"/>
    <p:sldId id="431" r:id="rId19"/>
    <p:sldId id="432" r:id="rId20"/>
    <p:sldId id="433" r:id="rId21"/>
    <p:sldId id="434" r:id="rId22"/>
    <p:sldId id="435" r:id="rId23"/>
    <p:sldId id="429" r:id="rId24"/>
    <p:sldId id="379" r:id="rId25"/>
    <p:sldId id="384" r:id="rId26"/>
    <p:sldId id="385" r:id="rId27"/>
    <p:sldId id="380" r:id="rId28"/>
    <p:sldId id="381" r:id="rId29"/>
    <p:sldId id="382" r:id="rId30"/>
    <p:sldId id="383" r:id="rId31"/>
    <p:sldId id="349" r:id="rId32"/>
    <p:sldId id="386" r:id="rId33"/>
    <p:sldId id="387" r:id="rId34"/>
    <p:sldId id="427" r:id="rId35"/>
    <p:sldId id="401" r:id="rId36"/>
    <p:sldId id="413" r:id="rId37"/>
    <p:sldId id="403" r:id="rId38"/>
    <p:sldId id="414" r:id="rId39"/>
    <p:sldId id="436" r:id="rId40"/>
    <p:sldId id="410" r:id="rId41"/>
    <p:sldId id="360" r:id="rId42"/>
    <p:sldId id="418" r:id="rId43"/>
    <p:sldId id="419" r:id="rId44"/>
    <p:sldId id="420" r:id="rId45"/>
    <p:sldId id="411" r:id="rId46"/>
    <p:sldId id="421" r:id="rId47"/>
    <p:sldId id="412" r:id="rId48"/>
    <p:sldId id="362" r:id="rId49"/>
    <p:sldId id="439" r:id="rId50"/>
    <p:sldId id="440" r:id="rId5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a:srgbClr val="D5B953"/>
    <a:srgbClr val="B87D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6" autoAdjust="0"/>
    <p:restoredTop sz="79699" autoAdjust="0"/>
  </p:normalViewPr>
  <p:slideViewPr>
    <p:cSldViewPr>
      <p:cViewPr varScale="1">
        <p:scale>
          <a:sx n="53" d="100"/>
          <a:sy n="53" d="100"/>
        </p:scale>
        <p:origin x="-816" y="-84"/>
      </p:cViewPr>
      <p:guideLst>
        <p:guide orient="horz" pos="136"/>
        <p:guide orient="horz" pos="895"/>
        <p:guide orient="horz" pos="1484"/>
        <p:guide orient="horz" pos="1200"/>
        <p:guide orient="horz" pos="2736"/>
        <p:guide orient="horz" pos="4319"/>
        <p:guide pos="2880"/>
        <p:guide pos="249"/>
        <p:guide pos="476"/>
        <p:guide pos="5511"/>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10/29/2009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xmlns="" val="224100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10/29/2009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213250529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xmlns="" val="324792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extLst>
      <p:ext uri="{BB962C8B-B14F-4D97-AF65-F5344CB8AC3E}">
        <p14:creationId xmlns:p14="http://schemas.microsoft.com/office/powerpoint/2010/main" xmlns="" val="385316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269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extLst>
      <p:ext uri="{BB962C8B-B14F-4D97-AF65-F5344CB8AC3E}">
        <p14:creationId xmlns:p14="http://schemas.microsoft.com/office/powerpoint/2010/main" xmlns="" val="340132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extLst>
      <p:ext uri="{BB962C8B-B14F-4D97-AF65-F5344CB8AC3E}">
        <p14:creationId xmlns:p14="http://schemas.microsoft.com/office/powerpoint/2010/main" xmlns="" val="339149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extLst>
      <p:ext uri="{BB962C8B-B14F-4D97-AF65-F5344CB8AC3E}">
        <p14:creationId xmlns:p14="http://schemas.microsoft.com/office/powerpoint/2010/main" xmlns="" val="4203175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extLst>
      <p:ext uri="{BB962C8B-B14F-4D97-AF65-F5344CB8AC3E}">
        <p14:creationId xmlns:p14="http://schemas.microsoft.com/office/powerpoint/2010/main" xmlns="" val="239180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5479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3221664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extLst>
      <p:ext uri="{BB962C8B-B14F-4D97-AF65-F5344CB8AC3E}">
        <p14:creationId xmlns:p14="http://schemas.microsoft.com/office/powerpoint/2010/main" xmlns="" val="896632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6068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xmlns="" val="216413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418455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991872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364559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274517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080953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1563254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extLst>
      <p:ext uri="{BB962C8B-B14F-4D97-AF65-F5344CB8AC3E}">
        <p14:creationId xmlns:p14="http://schemas.microsoft.com/office/powerpoint/2010/main" xmlns="" val="977036180"/>
      </p:ext>
    </p:extLst>
  </p:cSld>
  <p:clrMapOvr>
    <a:overrideClrMapping bg1="dk1" tx1="lt1" bg2="dk2" tx2="lt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extLst>
      <p:ext uri="{BB962C8B-B14F-4D97-AF65-F5344CB8AC3E}">
        <p14:creationId xmlns:p14="http://schemas.microsoft.com/office/powerpoint/2010/main" xmlns="" val="790696549"/>
      </p:ext>
    </p:extLst>
  </p:cSld>
  <p:clrMapOvr>
    <a:overrideClrMapping bg1="dk1" tx1="lt1" bg2="dk2" tx2="lt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extLst>
      <p:ext uri="{BB962C8B-B14F-4D97-AF65-F5344CB8AC3E}">
        <p14:creationId xmlns:p14="http://schemas.microsoft.com/office/powerpoint/2010/main" xmlns="" val="162020776"/>
      </p:ext>
    </p:extLst>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669339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7.jpe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763" y="228600"/>
            <a:ext cx="8301037" cy="707886"/>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4463"/>
            <a:ext cx="83010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3"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820" r:id="rId6"/>
    <p:sldLayoutId id="2147483821" r:id="rId7"/>
    <p:sldLayoutId id="2147483822" r:id="rId8"/>
    <p:sldLayoutId id="2147483823" r:id="rId9"/>
    <p:sldLayoutId id="2147483824" r:id="rId10"/>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634956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57844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架构概览</a:t>
            </a:r>
            <a:r>
              <a:rPr lang="en-US" dirty="0"/>
              <a:t/>
            </a:r>
            <a:br>
              <a:rPr lang="en-US" dirty="0"/>
            </a:br>
            <a:r>
              <a:rPr lang="zh-CN" altLang="en-US" sz="2800" dirty="0" smtClean="0">
                <a:gradFill>
                  <a:gsLst>
                    <a:gs pos="0">
                      <a:schemeClr val="accent6"/>
                    </a:gs>
                    <a:gs pos="100000">
                      <a:schemeClr val="accent6"/>
                    </a:gs>
                  </a:gsLst>
                  <a:lin ang="5400000" scaled="1"/>
                </a:gradFill>
                <a:ea typeface="+mn-ea"/>
                <a:cs typeface="+mn-cs"/>
              </a:rPr>
              <a:t>多出操作（</a:t>
            </a:r>
            <a:r>
              <a:rPr lang="en-US" sz="2800" dirty="0" smtClean="0">
                <a:gradFill>
                  <a:gsLst>
                    <a:gs pos="0">
                      <a:schemeClr val="accent6"/>
                    </a:gs>
                    <a:gs pos="100000">
                      <a:schemeClr val="accent6"/>
                    </a:gs>
                  </a:gsLst>
                  <a:lin ang="5400000" scaled="1"/>
                </a:gradFill>
              </a:rPr>
              <a:t>M</a:t>
            </a:r>
            <a:r>
              <a:rPr lang="en-US" sz="2800" dirty="0" smtClean="0">
                <a:gradFill>
                  <a:gsLst>
                    <a:gs pos="0">
                      <a:schemeClr val="accent6"/>
                    </a:gs>
                    <a:gs pos="100000">
                      <a:schemeClr val="accent6"/>
                    </a:gs>
                  </a:gsLst>
                  <a:lin ang="5400000" scaled="1"/>
                </a:gradFill>
                <a:ea typeface="+mn-ea"/>
                <a:cs typeface="+mn-cs"/>
              </a:rPr>
              <a:t>anipulations</a:t>
            </a:r>
            <a:r>
              <a:rPr lang="zh-CN" altLang="en-US" sz="2800" dirty="0" smtClean="0">
                <a:gradFill>
                  <a:gsLst>
                    <a:gs pos="0">
                      <a:schemeClr val="accent6"/>
                    </a:gs>
                    <a:gs pos="100000">
                      <a:schemeClr val="accent6"/>
                    </a:gs>
                  </a:gsLst>
                  <a:lin ang="5400000" scaled="1"/>
                </a:gradFill>
                <a:ea typeface="+mn-ea"/>
                <a:cs typeface="+mn-cs"/>
              </a:rPr>
              <a:t>）和惯性（</a:t>
            </a:r>
            <a:r>
              <a:rPr lang="en-US" sz="2800" dirty="0" smtClean="0">
                <a:gradFill>
                  <a:gsLst>
                    <a:gs pos="0">
                      <a:schemeClr val="accent6"/>
                    </a:gs>
                    <a:gs pos="100000">
                      <a:schemeClr val="accent6"/>
                    </a:gs>
                  </a:gsLst>
                  <a:lin ang="5400000" scaled="1"/>
                </a:gradFill>
                <a:ea typeface="+mn-ea"/>
                <a:cs typeface="+mn-cs"/>
              </a:rPr>
              <a:t>Inertia</a:t>
            </a:r>
            <a:r>
              <a:rPr lang="zh-CN" altLang="en-US" sz="2800" dirty="0" smtClean="0">
                <a:gradFill>
                  <a:gsLst>
                    <a:gs pos="0">
                      <a:schemeClr val="accent6"/>
                    </a:gs>
                    <a:gs pos="100000">
                      <a:schemeClr val="accent6"/>
                    </a:gs>
                  </a:gsLst>
                  <a:lin ang="5400000" scaled="1"/>
                </a:gradFill>
                <a:ea typeface="+mn-ea"/>
                <a:cs typeface="+mn-cs"/>
              </a:rPr>
              <a:t>）</a:t>
            </a:r>
            <a:endParaRPr lang="en-US" sz="2800" dirty="0">
              <a:gradFill>
                <a:gsLst>
                  <a:gs pos="0">
                    <a:schemeClr val="accent6"/>
                  </a:gs>
                  <a:gs pos="100000">
                    <a:schemeClr val="accent6"/>
                  </a:gs>
                </a:gsLst>
                <a:lin ang="5400000" scaled="1"/>
              </a:gradFil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0438" y="1511004"/>
            <a:ext cx="5182002" cy="32861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8596" y="2963344"/>
            <a:ext cx="5365862" cy="3489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84226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02365" y="849991"/>
            <a:ext cx="4910142"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nSpc>
                <a:spcPct val="90000"/>
              </a:lnSpc>
              <a:spcBef>
                <a:spcPct val="0"/>
              </a:spcBef>
            </a:pP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cs typeface="Arial" charset="0"/>
              </a:rPr>
              <a:t>Windows 7 Release</a:t>
            </a:r>
          </a:p>
        </p:txBody>
      </p:sp>
      <p:sp>
        <p:nvSpPr>
          <p:cNvPr id="31" name="TextBox 30"/>
          <p:cNvSpPr txBox="1"/>
          <p:nvPr/>
        </p:nvSpPr>
        <p:spPr>
          <a:xfrm>
            <a:off x="402365" y="857232"/>
            <a:ext cx="6124588"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nSpc>
                <a:spcPct val="90000"/>
              </a:lnSpc>
              <a:spcBef>
                <a:spcPct val="0"/>
              </a:spcBef>
            </a:pP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cs typeface="Arial" charset="0"/>
              </a:rPr>
              <a:t>NET 4.0 / Surface 2.0 Release</a:t>
            </a:r>
          </a:p>
        </p:txBody>
      </p:sp>
      <p:sp>
        <p:nvSpPr>
          <p:cNvPr id="26" name="Rectangle 2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7</a:t>
            </a:r>
            <a:endParaRPr lang="en-US" sz="1600" dirty="0"/>
          </a:p>
        </p:txBody>
      </p:sp>
      <p:sp>
        <p:nvSpPr>
          <p:cNvPr id="6" name="Rectangle 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Surface hardware</a:t>
            </a:r>
          </a:p>
          <a:p>
            <a:pPr algn="ctr"/>
            <a:r>
              <a:rPr lang="en-US" sz="1400" dirty="0" smtClean="0"/>
              <a:t>Windows Vista</a:t>
            </a:r>
            <a:endParaRPr lang="en-US" sz="1400" dirty="0"/>
          </a:p>
        </p:txBody>
      </p:sp>
      <p:sp>
        <p:nvSpPr>
          <p:cNvPr id="10" name="Rectangle 9"/>
          <p:cNvSpPr/>
          <p:nvPr/>
        </p:nvSpPr>
        <p:spPr>
          <a:xfrm>
            <a:off x="762000" y="5381644"/>
            <a:ext cx="5105400" cy="7620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Windows 7</a:t>
            </a:r>
            <a:endParaRPr lang="en-US" dirty="0"/>
          </a:p>
        </p:txBody>
      </p:sp>
      <p:sp>
        <p:nvSpPr>
          <p:cNvPr id="17" name="Rectangle 16"/>
          <p:cNvSpPr/>
          <p:nvPr/>
        </p:nvSpPr>
        <p:spPr>
          <a:xfrm>
            <a:off x="762000" y="1876444"/>
            <a:ext cx="1600200" cy="33528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smtClean="0"/>
              <a:t>Native</a:t>
            </a:r>
          </a:p>
          <a:p>
            <a:pPr algn="ctr"/>
            <a:r>
              <a:rPr lang="en-US" dirty="0" smtClean="0"/>
              <a:t>Win32</a:t>
            </a:r>
          </a:p>
          <a:p>
            <a:pPr algn="ctr"/>
            <a:r>
              <a:rPr lang="en-US" dirty="0" smtClean="0"/>
              <a:t>application</a:t>
            </a:r>
            <a:endParaRPr lang="en-US" dirty="0"/>
          </a:p>
        </p:txBody>
      </p:sp>
      <p:sp>
        <p:nvSpPr>
          <p:cNvPr id="4" name="Title 3"/>
          <p:cNvSpPr>
            <a:spLocks noGrp="1"/>
          </p:cNvSpPr>
          <p:nvPr>
            <p:ph type="title"/>
          </p:nvPr>
        </p:nvSpPr>
        <p:spPr/>
        <p:txBody>
          <a:bodyPr/>
          <a:lstStyle/>
          <a:p>
            <a:r>
              <a:rPr lang="en-US" dirty="0" smtClean="0"/>
              <a:t>Touch </a:t>
            </a:r>
            <a:r>
              <a:rPr lang="zh-CN" altLang="en-US" dirty="0" smtClean="0"/>
              <a:t>开发路线图</a:t>
            </a:r>
            <a:endParaRPr lang="en-US" dirty="0">
              <a:solidFill>
                <a:srgbClr val="FFFF00"/>
              </a:solidFill>
            </a:endParaRPr>
          </a:p>
        </p:txBody>
      </p:sp>
      <p:sp>
        <p:nvSpPr>
          <p:cNvPr id="16" name="Rectangle 15"/>
          <p:cNvSpPr/>
          <p:nvPr/>
        </p:nvSpPr>
        <p:spPr>
          <a:xfrm>
            <a:off x="6324600" y="4314844"/>
            <a:ext cx="1600200" cy="838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WPF 3.5</a:t>
            </a:r>
            <a:endParaRPr lang="en-US" dirty="0"/>
          </a:p>
        </p:txBody>
      </p:sp>
      <p:sp>
        <p:nvSpPr>
          <p:cNvPr id="22" name="Rectangle 21"/>
          <p:cNvSpPr/>
          <p:nvPr/>
        </p:nvSpPr>
        <p:spPr>
          <a:xfrm>
            <a:off x="6324600" y="2638444"/>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sz="1600" dirty="0" smtClean="0"/>
              <a:t>Surface SDK</a:t>
            </a:r>
            <a:endParaRPr lang="en-US" sz="1600" dirty="0"/>
          </a:p>
          <a:p>
            <a:pPr algn="ctr"/>
            <a:r>
              <a:rPr lang="en-US" sz="1600" dirty="0"/>
              <a:t>1.0</a:t>
            </a:r>
          </a:p>
        </p:txBody>
      </p:sp>
      <p:sp>
        <p:nvSpPr>
          <p:cNvPr id="27" name="Rectangle 26"/>
          <p:cNvSpPr/>
          <p:nvPr/>
        </p:nvSpPr>
        <p:spPr>
          <a:xfrm>
            <a:off x="2494471" y="4340724"/>
            <a:ext cx="1628955"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interoperability</a:t>
            </a:r>
            <a:endParaRPr lang="en-US" sz="1400" dirty="0"/>
          </a:p>
        </p:txBody>
      </p:sp>
      <p:sp>
        <p:nvSpPr>
          <p:cNvPr id="36" name="Rectangle 35"/>
          <p:cNvSpPr/>
          <p:nvPr/>
        </p:nvSpPr>
        <p:spPr>
          <a:xfrm>
            <a:off x="2500298" y="4286256"/>
            <a:ext cx="2068903"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interoperability</a:t>
            </a:r>
            <a:endParaRPr lang="en-US" sz="1400" dirty="0"/>
          </a:p>
        </p:txBody>
      </p:sp>
      <p:sp>
        <p:nvSpPr>
          <p:cNvPr id="18" name="Rectangle 17"/>
          <p:cNvSpPr/>
          <p:nvPr/>
        </p:nvSpPr>
        <p:spPr>
          <a:xfrm>
            <a:off x="2514600" y="1876444"/>
            <a:ext cx="1600200" cy="23622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err="1" smtClean="0"/>
              <a:t>WinForms</a:t>
            </a:r>
            <a:r>
              <a:rPr lang="en-US" dirty="0" smtClean="0"/>
              <a:t> a</a:t>
            </a:r>
            <a:r>
              <a:rPr lang="en-US" sz="1600" dirty="0" smtClean="0"/>
              <a:t>pplication</a:t>
            </a:r>
            <a:endParaRPr lang="en-US" dirty="0"/>
          </a:p>
        </p:txBody>
      </p:sp>
      <p:sp>
        <p:nvSpPr>
          <p:cNvPr id="33" name="Rectangle 32"/>
          <p:cNvSpPr/>
          <p:nvPr/>
        </p:nvSpPr>
        <p:spPr>
          <a:xfrm>
            <a:off x="4641011" y="4303342"/>
            <a:ext cx="1230702" cy="9144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3.5 SP1</a:t>
            </a:r>
            <a:endParaRPr lang="en-US" dirty="0"/>
          </a:p>
        </p:txBody>
      </p:sp>
      <p:sp>
        <p:nvSpPr>
          <p:cNvPr id="37" name="Rectangle 36"/>
          <p:cNvSpPr/>
          <p:nvPr/>
        </p:nvSpPr>
        <p:spPr>
          <a:xfrm>
            <a:off x="4261449" y="4311967"/>
            <a:ext cx="3663352" cy="914402"/>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4.0</a:t>
            </a:r>
            <a:endParaRPr lang="en-US" dirty="0"/>
          </a:p>
        </p:txBody>
      </p:sp>
      <p:sp>
        <p:nvSpPr>
          <p:cNvPr id="40" name="Rectangle 39"/>
          <p:cNvSpPr/>
          <p:nvPr/>
        </p:nvSpPr>
        <p:spPr>
          <a:xfrm>
            <a:off x="6329386" y="2638445"/>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 2.0</a:t>
            </a:r>
            <a:endParaRPr lang="en-US" dirty="0"/>
          </a:p>
        </p:txBody>
      </p:sp>
      <p:sp>
        <p:nvSpPr>
          <p:cNvPr id="34" name="Rectangle 33"/>
          <p:cNvSpPr/>
          <p:nvPr/>
        </p:nvSpPr>
        <p:spPr>
          <a:xfrm>
            <a:off x="4267200" y="1876444"/>
            <a:ext cx="1600200" cy="2362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application</a:t>
            </a:r>
            <a:endParaRPr lang="en-US" dirty="0"/>
          </a:p>
        </p:txBody>
      </p:sp>
      <p:sp>
        <p:nvSpPr>
          <p:cNvPr id="13" name="Rectangle 12"/>
          <p:cNvSpPr/>
          <p:nvPr/>
        </p:nvSpPr>
        <p:spPr>
          <a:xfrm>
            <a:off x="6324600" y="1876444"/>
            <a:ext cx="1600200" cy="6858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application</a:t>
            </a:r>
            <a:endParaRPr lang="en-US" dirty="0"/>
          </a:p>
        </p:txBody>
      </p:sp>
      <p:sp>
        <p:nvSpPr>
          <p:cNvPr id="15" name="Rectangle 14"/>
          <p:cNvSpPr/>
          <p:nvPr/>
        </p:nvSpPr>
        <p:spPr>
          <a:xfrm>
            <a:off x="6357950" y="3324244"/>
            <a:ext cx="1457348"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Multi-touch controls</a:t>
            </a:r>
            <a:endParaRPr lang="en-US" sz="1400" dirty="0"/>
          </a:p>
        </p:txBody>
      </p:sp>
      <p:sp>
        <p:nvSpPr>
          <p:cNvPr id="14" name="Rectangle 13"/>
          <p:cNvSpPr/>
          <p:nvPr/>
        </p:nvSpPr>
        <p:spPr>
          <a:xfrm>
            <a:off x="6357950" y="3786190"/>
            <a:ext cx="1500198" cy="381000"/>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en-US" sz="1400" dirty="0" smtClean="0"/>
              <a:t>Multi-touch API</a:t>
            </a:r>
            <a:endParaRPr lang="en-US" sz="1400" dirty="0"/>
          </a:p>
        </p:txBody>
      </p:sp>
      <p:sp>
        <p:nvSpPr>
          <p:cNvPr id="24" name="Rectangle 23"/>
          <p:cNvSpPr/>
          <p:nvPr/>
        </p:nvSpPr>
        <p:spPr>
          <a:xfrm>
            <a:off x="6357950" y="3214686"/>
            <a:ext cx="1500198"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Surface  </a:t>
            </a:r>
          </a:p>
          <a:p>
            <a:pPr algn="ctr"/>
            <a:r>
              <a:rPr lang="en-US" sz="1200" dirty="0" smtClean="0"/>
              <a:t>multi-touch controls and API</a:t>
            </a:r>
            <a:endParaRPr lang="en-US" sz="1200" dirty="0"/>
          </a:p>
        </p:txBody>
      </p:sp>
      <p:sp>
        <p:nvSpPr>
          <p:cNvPr id="23" name="Rectangle 22"/>
          <p:cNvSpPr/>
          <p:nvPr/>
        </p:nvSpPr>
        <p:spPr>
          <a:xfrm>
            <a:off x="990600" y="5534044"/>
            <a:ext cx="1524000" cy="381000"/>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en-US" sz="1400" dirty="0" smtClean="0"/>
              <a:t>Multi-touch API</a:t>
            </a:r>
            <a:endParaRPr lang="en-US" sz="1400" dirty="0"/>
          </a:p>
        </p:txBody>
      </p:sp>
      <p:sp>
        <p:nvSpPr>
          <p:cNvPr id="25" name="Rectangle 24"/>
          <p:cNvSpPr/>
          <p:nvPr/>
        </p:nvSpPr>
        <p:spPr>
          <a:xfrm>
            <a:off x="4905556" y="4695844"/>
            <a:ext cx="2375139" cy="38100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sz="1400" dirty="0" smtClean="0"/>
              <a:t>Multi-touch API and controls</a:t>
            </a:r>
            <a:endParaRPr lang="en-US" sz="1400" dirty="0"/>
          </a:p>
        </p:txBody>
      </p:sp>
    </p:spTree>
    <p:custDataLst>
      <p:tags r:id="rId1"/>
    </p:custDataLst>
    <p:extLst>
      <p:ext uri="{BB962C8B-B14F-4D97-AF65-F5344CB8AC3E}">
        <p14:creationId xmlns:p14="http://schemas.microsoft.com/office/powerpoint/2010/main" xmlns="" val="20412211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900" decel="100000" fill="hold"/>
                                        <p:tgtEl>
                                          <p:spTgt spid="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900" decel="100000" fill="hold"/>
                                        <p:tgtEl>
                                          <p:spTgt spid="3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1" presetID="37" presetClass="entr" presetSubtype="0" fill="hold" grpId="2"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900" decel="100000" fill="hold"/>
                                        <p:tgtEl>
                                          <p:spTgt spid="3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2" presetClass="exit" presetSubtype="8" fill="hold" nodeType="withEffect">
                                  <p:stCondLst>
                                    <p:cond delay="0"/>
                                  </p:stCondLst>
                                  <p:childTnLst>
                                    <p:anim calcmode="lin" valueType="num">
                                      <p:cBhvr additive="base">
                                        <p:cTn id="51" dur="500"/>
                                        <p:tgtEl>
                                          <p:spTgt spid="30"/>
                                        </p:tgtEl>
                                        <p:attrNameLst>
                                          <p:attrName>ppt_x</p:attrName>
                                        </p:attrNameLst>
                                      </p:cBhvr>
                                      <p:tavLst>
                                        <p:tav tm="0">
                                          <p:val>
                                            <p:strVal val="ppt_x"/>
                                          </p:val>
                                        </p:tav>
                                        <p:tav tm="100000">
                                          <p:val>
                                            <p:strVal val="0-ppt_w/2"/>
                                          </p:val>
                                        </p:tav>
                                      </p:tavLst>
                                    </p:anim>
                                    <p:anim calcmode="lin" valueType="num">
                                      <p:cBhvr additive="base">
                                        <p:cTn id="52" dur="500"/>
                                        <p:tgtEl>
                                          <p:spTgt spid="30"/>
                                        </p:tgtEl>
                                        <p:attrNameLst>
                                          <p:attrName>ppt_y</p:attrName>
                                        </p:attrNameLst>
                                      </p:cBhvr>
                                      <p:tavLst>
                                        <p:tav tm="0">
                                          <p:val>
                                            <p:strVal val="ppt_y"/>
                                          </p:val>
                                        </p:tav>
                                        <p:tav tm="100000">
                                          <p:val>
                                            <p:strVal val="ppt_y"/>
                                          </p:val>
                                        </p:tav>
                                      </p:tavLst>
                                    </p:anim>
                                    <p:set>
                                      <p:cBhvr>
                                        <p:cTn id="53" dur="1" fill="hold">
                                          <p:stCondLst>
                                            <p:cond delay="499"/>
                                          </p:stCondLst>
                                        </p:cTn>
                                        <p:tgtEl>
                                          <p:spTgt spid="30"/>
                                        </p:tgtEl>
                                        <p:attrNameLst>
                                          <p:attrName>style.visibility</p:attrName>
                                        </p:attrNameLst>
                                      </p:cBhvr>
                                      <p:to>
                                        <p:strVal val="hidden"/>
                                      </p:to>
                                    </p:set>
                                  </p:childTnLst>
                                </p:cTn>
                              </p:par>
                              <p:par>
                                <p:cTn id="54" presetID="2" presetClass="entr" presetSubtype="2" fill="hold" nodeType="with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 calcmode="lin" valueType="num">
                                      <p:cBhvr additive="base">
                                        <p:cTn id="56"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10" presetClass="exit" presetSubtype="0" fill="hold" nodeType="afterEffect">
                                  <p:stCondLst>
                                    <p:cond delay="0"/>
                                  </p:stCondLst>
                                  <p:childTnLst>
                                    <p:animEffect transition="out" filter="fade">
                                      <p:cBhvr>
                                        <p:cTn id="60" dur="600"/>
                                        <p:tgtEl>
                                          <p:spTgt spid="22"/>
                                        </p:tgtEl>
                                      </p:cBhvr>
                                    </p:animEffect>
                                    <p:set>
                                      <p:cBhvr>
                                        <p:cTn id="61" dur="1" fill="hold">
                                          <p:stCondLst>
                                            <p:cond delay="599"/>
                                          </p:stCondLst>
                                        </p:cTn>
                                        <p:tgtEl>
                                          <p:spTgt spid="22"/>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000"/>
                                        <p:tgtEl>
                                          <p:spTgt spid="37"/>
                                        </p:tgtEl>
                                      </p:cBhvr>
                                    </p:animEffect>
                                  </p:childTnLst>
                                </p:cTn>
                              </p:par>
                              <p:par>
                                <p:cTn id="68" presetID="10" presetClass="exit" presetSubtype="0" fill="hold" grpId="0" nodeType="withEffect">
                                  <p:stCondLst>
                                    <p:cond delay="0"/>
                                  </p:stCondLst>
                                  <p:childTnLst>
                                    <p:animEffect transition="out" filter="fade">
                                      <p:cBhvr>
                                        <p:cTn id="69" dur="2000"/>
                                        <p:tgtEl>
                                          <p:spTgt spid="6"/>
                                        </p:tgtEl>
                                      </p:cBhvr>
                                    </p:animEffect>
                                    <p:set>
                                      <p:cBhvr>
                                        <p:cTn id="70" dur="1" fill="hold">
                                          <p:stCondLst>
                                            <p:cond delay="1999"/>
                                          </p:stCondLst>
                                        </p:cTn>
                                        <p:tgtEl>
                                          <p:spTgt spid="6"/>
                                        </p:tgtEl>
                                        <p:attrNameLst>
                                          <p:attrName>style.visibility</p:attrName>
                                        </p:attrNameLst>
                                      </p:cBhvr>
                                      <p:to>
                                        <p:strVal val="hidden"/>
                                      </p:to>
                                    </p:set>
                                  </p:childTnLst>
                                </p:cTn>
                              </p:par>
                              <p:par>
                                <p:cTn id="71" presetID="55" presetClass="exit" presetSubtype="0" fill="hold" grpId="0" nodeType="withEffect">
                                  <p:stCondLst>
                                    <p:cond delay="0"/>
                                  </p:stCondLst>
                                  <p:childTnLst>
                                    <p:anim calcmode="lin" valueType="num">
                                      <p:cBhvr>
                                        <p:cTn id="72" dur="1000"/>
                                        <p:tgtEl>
                                          <p:spTgt spid="36"/>
                                        </p:tgtEl>
                                        <p:attrNameLst>
                                          <p:attrName>ppt_w</p:attrName>
                                        </p:attrNameLst>
                                      </p:cBhvr>
                                      <p:tavLst>
                                        <p:tav tm="0">
                                          <p:val>
                                            <p:strVal val="ppt_w"/>
                                          </p:val>
                                        </p:tav>
                                        <p:tav tm="100000">
                                          <p:val>
                                            <p:strVal val="ppt_w*0.70"/>
                                          </p:val>
                                        </p:tav>
                                      </p:tavLst>
                                    </p:anim>
                                    <p:anim calcmode="lin" valueType="num">
                                      <p:cBhvr>
                                        <p:cTn id="73" dur="1000"/>
                                        <p:tgtEl>
                                          <p:spTgt spid="36"/>
                                        </p:tgtEl>
                                        <p:attrNameLst>
                                          <p:attrName>ppt_h</p:attrName>
                                        </p:attrNameLst>
                                      </p:cBhvr>
                                      <p:tavLst>
                                        <p:tav tm="0">
                                          <p:val>
                                            <p:strVal val="ppt_h"/>
                                          </p:val>
                                        </p:tav>
                                        <p:tav tm="100000">
                                          <p:val>
                                            <p:strVal val="ppt_h"/>
                                          </p:val>
                                        </p:tav>
                                      </p:tavLst>
                                    </p:anim>
                                    <p:animEffect transition="out" filter="fade">
                                      <p:cBhvr>
                                        <p:cTn id="74" dur="1000"/>
                                        <p:tgtEl>
                                          <p:spTgt spid="36"/>
                                        </p:tgtEl>
                                      </p:cBhvr>
                                    </p:animEffect>
                                    <p:set>
                                      <p:cBhvr>
                                        <p:cTn id="75" dur="1" fill="hold">
                                          <p:stCondLst>
                                            <p:cond delay="999"/>
                                          </p:stCondLst>
                                        </p:cTn>
                                        <p:tgtEl>
                                          <p:spTgt spid="36"/>
                                        </p:tgtEl>
                                        <p:attrNameLst>
                                          <p:attrName>style.visibility</p:attrName>
                                        </p:attrNameLst>
                                      </p:cBhvr>
                                      <p:to>
                                        <p:strVal val="hidden"/>
                                      </p:to>
                                    </p:set>
                                  </p:childTnLst>
                                </p:cTn>
                              </p:par>
                              <p:par>
                                <p:cTn id="76" presetID="35" presetClass="path" presetSubtype="0" accel="50000" decel="50000" fill="hold" grpId="1" nodeType="withEffect">
                                  <p:stCondLst>
                                    <p:cond delay="0"/>
                                  </p:stCondLst>
                                  <p:childTnLst>
                                    <p:animMotion origin="layout" path="M -8.33333E-7 1.83248E-6 L -0.03055 0.00069 " pathEditMode="relative" rAng="0" ptsTypes="AA">
                                      <p:cBhvr>
                                        <p:cTn id="77" dur="1000" fill="hold"/>
                                        <p:tgtEl>
                                          <p:spTgt spid="36"/>
                                        </p:tgtEl>
                                        <p:attrNameLst>
                                          <p:attrName>ppt_x</p:attrName>
                                          <p:attrName>ppt_y</p:attrName>
                                        </p:attrNameLst>
                                      </p:cBhvr>
                                      <p:rCtr x="-15" y="0"/>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14"/>
                                        </p:tgtEl>
                                      </p:cBhvr>
                                    </p:animEffect>
                                    <p:set>
                                      <p:cBhvr>
                                        <p:cTn id="82" dur="1" fill="hold">
                                          <p:stCondLst>
                                            <p:cond delay="999"/>
                                          </p:stCondLst>
                                        </p:cTn>
                                        <p:tgtEl>
                                          <p:spTgt spid="14"/>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3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700"/>
                                        <p:tgtEl>
                                          <p:spTgt spid="16"/>
                                        </p:tgtEl>
                                      </p:cBhvr>
                                    </p:animEffect>
                                    <p:set>
                                      <p:cBhvr>
                                        <p:cTn id="90" dur="1" fill="hold">
                                          <p:stCondLst>
                                            <p:cond delay="699"/>
                                          </p:stCondLst>
                                        </p:cTn>
                                        <p:tgtEl>
                                          <p:spTgt spid="16"/>
                                        </p:tgtEl>
                                        <p:attrNameLst>
                                          <p:attrName>style.visibility</p:attrName>
                                        </p:attrNameLst>
                                      </p:cBhvr>
                                      <p:to>
                                        <p:strVal val="hidden"/>
                                      </p:to>
                                    </p:set>
                                  </p:childTnLst>
                                </p:cTn>
                              </p:par>
                              <p:par>
                                <p:cTn id="91" presetID="42" presetClass="path" presetSubtype="0" accel="50000" decel="50000" fill="hold" grpId="0" nodeType="withEffect">
                                  <p:stCondLst>
                                    <p:cond delay="700"/>
                                  </p:stCondLst>
                                  <p:childTnLst>
                                    <p:animMotion origin="layout" path="M 0 3.28552E-7 L -0.10781 0.20014 " pathEditMode="relative" rAng="0" ptsTypes="AA">
                                      <p:cBhvr>
                                        <p:cTn id="92" dur="600" fill="hold"/>
                                        <p:tgtEl>
                                          <p:spTgt spid="15"/>
                                        </p:tgtEl>
                                        <p:attrNameLst>
                                          <p:attrName>ppt_x</p:attrName>
                                          <p:attrName>ppt_y</p:attrName>
                                        </p:attrNameLst>
                                      </p:cBhvr>
                                      <p:rCtr x="-54" y="100"/>
                                    </p:animMotion>
                                  </p:childTnLst>
                                </p:cTn>
                              </p:par>
                              <p:par>
                                <p:cTn id="93" presetID="10" presetClass="exit" presetSubtype="0" fill="hold" grpId="0" nodeType="withEffect">
                                  <p:stCondLst>
                                    <p:cond delay="2200"/>
                                  </p:stCondLst>
                                  <p:childTnLst>
                                    <p:animEffect transition="out" filter="fade">
                                      <p:cBhvr>
                                        <p:cTn id="94" dur="2000"/>
                                        <p:tgtEl>
                                          <p:spTgt spid="14"/>
                                        </p:tgtEl>
                                      </p:cBhvr>
                                    </p:animEffect>
                                    <p:set>
                                      <p:cBhvr>
                                        <p:cTn id="95" dur="1" fill="hold">
                                          <p:stCondLst>
                                            <p:cond delay="1999"/>
                                          </p:stCondLst>
                                        </p:cTn>
                                        <p:tgtEl>
                                          <p:spTgt spid="14"/>
                                        </p:tgtEl>
                                        <p:attrNameLst>
                                          <p:attrName>style.visibility</p:attrName>
                                        </p:attrNameLst>
                                      </p:cBhvr>
                                      <p:to>
                                        <p:strVal val="hidden"/>
                                      </p:to>
                                    </p:set>
                                  </p:childTnLst>
                                </p:cTn>
                              </p:par>
                              <p:par>
                                <p:cTn id="96" presetID="10" presetClass="exit" presetSubtype="0" fill="hold" grpId="1" nodeType="withEffect">
                                  <p:stCondLst>
                                    <p:cond delay="900"/>
                                  </p:stCondLst>
                                  <p:childTnLst>
                                    <p:animEffect transition="out" filter="fade">
                                      <p:cBhvr>
                                        <p:cTn id="97" dur="900"/>
                                        <p:tgtEl>
                                          <p:spTgt spid="15"/>
                                        </p:tgtEl>
                                      </p:cBhvr>
                                    </p:animEffect>
                                    <p:set>
                                      <p:cBhvr>
                                        <p:cTn id="98" dur="1" fill="hold">
                                          <p:stCondLst>
                                            <p:cond delay="899"/>
                                          </p:stCondLst>
                                        </p:cTn>
                                        <p:tgtEl>
                                          <p:spTgt spid="15"/>
                                        </p:tgtEl>
                                        <p:attrNameLst>
                                          <p:attrName>style.visibility</p:attrName>
                                        </p:attrNameLst>
                                      </p:cBhvr>
                                      <p:to>
                                        <p:strVal val="hidden"/>
                                      </p:to>
                                    </p:set>
                                  </p:childTnLst>
                                </p:cTn>
                              </p:par>
                              <p:par>
                                <p:cTn id="99" presetID="5" presetClass="entr" presetSubtype="10" fill="hold" grpId="0" nodeType="withEffect">
                                  <p:stCondLst>
                                    <p:cond delay="900"/>
                                  </p:stCondLst>
                                  <p:childTnLst>
                                    <p:set>
                                      <p:cBhvr>
                                        <p:cTn id="100" dur="1" fill="hold">
                                          <p:stCondLst>
                                            <p:cond delay="0"/>
                                          </p:stCondLst>
                                        </p:cTn>
                                        <p:tgtEl>
                                          <p:spTgt spid="24"/>
                                        </p:tgtEl>
                                        <p:attrNameLst>
                                          <p:attrName>style.visibility</p:attrName>
                                        </p:attrNameLst>
                                      </p:cBhvr>
                                      <p:to>
                                        <p:strVal val="visible"/>
                                      </p:to>
                                    </p:set>
                                    <p:animEffect transition="in" filter="checkerboard(across)">
                                      <p:cBhvr>
                                        <p:cTn id="1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27" grpId="0" animBg="1"/>
      <p:bldP spid="36" grpId="0" animBg="1"/>
      <p:bldP spid="36" grpId="1" animBg="1"/>
      <p:bldP spid="36" grpId="2" animBg="1"/>
      <p:bldP spid="18" grpId="0" animBg="1"/>
      <p:bldP spid="33" grpId="0" animBg="1"/>
      <p:bldP spid="34" grpId="0" animBg="1"/>
      <p:bldP spid="15" grpId="0" animBg="1"/>
      <p:bldP spid="15" grpId="1" animBg="1"/>
      <p:bldP spid="14" grpId="0" animBg="1"/>
      <p:bldP spid="24"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bwMode="auto">
          <a:xfrm>
            <a:off x="6513548" y="1573008"/>
            <a:ext cx="2416170" cy="4714908"/>
          </a:xfrm>
          <a:prstGeom prst="round2SameRect">
            <a:avLst>
              <a:gd name="adj1" fmla="val 6105"/>
              <a:gd name="adj2" fmla="val 0"/>
            </a:avLst>
          </a:prstGeom>
          <a:gradFill flip="none" rotWithShape="1">
            <a:gsLst>
              <a:gs pos="12000">
                <a:schemeClr val="accent3">
                  <a:lumMod val="50000"/>
                </a:schemeClr>
              </a:gs>
              <a:gs pos="13000">
                <a:schemeClr val="accent3">
                  <a:lumMod val="20000"/>
                  <a:lumOff val="80000"/>
                </a:schemeClr>
              </a:gs>
              <a:gs pos="100000">
                <a:schemeClr val="bg1"/>
              </a:gs>
            </a:gsLst>
            <a:lin ang="5400000" scaled="1"/>
            <a:tileRect/>
          </a:gra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7" name="Round Same Side Corner Rectangle 6"/>
          <p:cNvSpPr/>
          <p:nvPr/>
        </p:nvSpPr>
        <p:spPr bwMode="auto">
          <a:xfrm>
            <a:off x="3948278" y="1573008"/>
            <a:ext cx="2416170" cy="4714908"/>
          </a:xfrm>
          <a:prstGeom prst="round2SameRect">
            <a:avLst>
              <a:gd name="adj1" fmla="val 6105"/>
              <a:gd name="adj2" fmla="val 0"/>
            </a:avLst>
          </a:prstGeom>
          <a:gradFill flip="none" rotWithShape="1">
            <a:gsLst>
              <a:gs pos="12000">
                <a:schemeClr val="accent3">
                  <a:lumMod val="50000"/>
                </a:schemeClr>
              </a:gs>
              <a:gs pos="13000">
                <a:schemeClr val="accent3">
                  <a:lumMod val="20000"/>
                  <a:lumOff val="80000"/>
                </a:schemeClr>
              </a:gs>
              <a:gs pos="100000">
                <a:schemeClr val="bg1"/>
              </a:gs>
            </a:gsLst>
            <a:lin ang="5400000" scaled="1"/>
            <a:tileRect/>
          </a:gra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8" name="Round Same Side Corner Rectangle 7"/>
          <p:cNvSpPr/>
          <p:nvPr/>
        </p:nvSpPr>
        <p:spPr bwMode="auto">
          <a:xfrm>
            <a:off x="1370013" y="1573008"/>
            <a:ext cx="2416170" cy="4714908"/>
          </a:xfrm>
          <a:prstGeom prst="round2SameRect">
            <a:avLst>
              <a:gd name="adj1" fmla="val 6105"/>
              <a:gd name="adj2" fmla="val 0"/>
            </a:avLst>
          </a:prstGeom>
          <a:gradFill flip="none" rotWithShape="1">
            <a:gsLst>
              <a:gs pos="12000">
                <a:schemeClr val="accent3">
                  <a:lumMod val="50000"/>
                </a:schemeClr>
              </a:gs>
              <a:gs pos="13000">
                <a:schemeClr val="accent3">
                  <a:lumMod val="20000"/>
                  <a:lumOff val="80000"/>
                </a:schemeClr>
              </a:gs>
              <a:gs pos="100000">
                <a:schemeClr val="bg1"/>
              </a:gs>
            </a:gsLst>
            <a:lin ang="5400000" scaled="1"/>
            <a:tileRect/>
          </a:gra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2168871694"/>
              </p:ext>
            </p:extLst>
          </p:nvPr>
        </p:nvGraphicFramePr>
        <p:xfrm>
          <a:off x="1" y="1513000"/>
          <a:ext cx="3857620" cy="4786346"/>
        </p:xfrm>
        <a:graphic>
          <a:graphicData uri="http://schemas.openxmlformats.org/drawingml/2006/table">
            <a:tbl>
              <a:tblPr firstRow="1" bandRow="1">
                <a:tableStyleId>{F5AB1C69-6EDB-4FF4-983F-18BD219EF322}</a:tableStyleId>
              </a:tblPr>
              <a:tblGrid>
                <a:gridCol w="1298727"/>
                <a:gridCol w="2558893"/>
              </a:tblGrid>
              <a:tr h="638127">
                <a:tc>
                  <a:txBody>
                    <a:bodyPr/>
                    <a:lstStyle/>
                    <a:p>
                      <a:pPr algn="l"/>
                      <a:endParaRPr lang="en-US" sz="14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Good</a:t>
                      </a:r>
                      <a:endParaRPr lang="en-US" sz="18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algn="r"/>
                      <a:r>
                        <a:rPr lang="en-US" sz="1400" b="1" dirty="0" smtClean="0">
                          <a:solidFill>
                            <a:schemeClr val="tx1"/>
                          </a:solidFill>
                        </a:rPr>
                        <a:t>APIs</a:t>
                      </a:r>
                      <a:endParaRPr lang="en-US" sz="1400" b="1" dirty="0">
                        <a:solidFill>
                          <a:schemeClr val="tx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115888" algn="ctr" defTabSz="914363" rtl="0" eaLnBrk="1" latinLnBrk="0" hangingPunct="1">
                        <a:buFont typeface="Arial" pitchFamily="34" charset="0"/>
                        <a:buNone/>
                      </a:pPr>
                      <a:r>
                        <a:rPr lang="en-US" sz="1400" kern="1200" dirty="0" smtClean="0">
                          <a:solidFill>
                            <a:schemeClr val="tx1"/>
                          </a:solidFill>
                        </a:rPr>
                        <a:t>For Free!</a:t>
                      </a:r>
                    </a:p>
                    <a:p>
                      <a:pPr marL="115888" indent="-115888" algn="ctr" defTabSz="914363" rtl="0" eaLnBrk="1" latinLnBrk="0" hangingPunct="1">
                        <a:buFont typeface="Arial" pitchFamily="34" charset="0"/>
                        <a:buNone/>
                      </a:pPr>
                      <a:r>
                        <a:rPr lang="zh-CN" altLang="en-US" sz="1400" kern="1200" dirty="0" smtClean="0">
                          <a:solidFill>
                            <a:schemeClr val="tx1"/>
                          </a:solidFill>
                        </a:rPr>
                        <a:t>平移</a:t>
                      </a:r>
                      <a:r>
                        <a:rPr lang="en-US" altLang="zh-CN" sz="1400" kern="1200" dirty="0" smtClean="0">
                          <a:solidFill>
                            <a:schemeClr val="tx1"/>
                          </a:solidFill>
                        </a:rPr>
                        <a:t>/</a:t>
                      </a:r>
                      <a:r>
                        <a:rPr lang="zh-CN" altLang="en-US" sz="1400" kern="1200" dirty="0" smtClean="0">
                          <a:solidFill>
                            <a:schemeClr val="tx1"/>
                          </a:solidFill>
                        </a:rPr>
                        <a:t>缩放手势</a:t>
                      </a:r>
                      <a:endParaRPr lang="en-US" sz="1400" kern="1200" dirty="0" smtClean="0">
                        <a:solidFill>
                          <a:schemeClr val="tx1"/>
                        </a:solidFill>
                      </a:endParaRPr>
                    </a:p>
                    <a:p>
                      <a:pPr marL="0" indent="0" algn="ctr" defTabSz="914363" rtl="0" eaLnBrk="1" latinLnBrk="0" hangingPunct="1">
                        <a:buFont typeface="Arial" pitchFamily="34" charset="0"/>
                        <a:buNone/>
                      </a:pPr>
                      <a:r>
                        <a:rPr lang="zh-CN" altLang="en-US" sz="1400" kern="1200" dirty="0" smtClean="0">
                          <a:solidFill>
                            <a:schemeClr val="tx1"/>
                          </a:solidFill>
                        </a:rPr>
                        <a:t>右键手势</a:t>
                      </a:r>
                      <a:endParaRPr lang="en-US" sz="1400" b="1"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algn="r"/>
                      <a:r>
                        <a:rPr lang="en-US" sz="1400" b="1" dirty="0" smtClean="0">
                          <a:solidFill>
                            <a:schemeClr val="tx1"/>
                          </a:solidFill>
                        </a:rPr>
                        <a:t>Native Win32</a:t>
                      </a:r>
                      <a:endParaRPr lang="en-US" sz="1400" b="1" dirty="0">
                        <a:solidFill>
                          <a:schemeClr val="tx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zh-CN" altLang="en-US" sz="1400" kern="1200" dirty="0" smtClean="0">
                          <a:solidFill>
                            <a:schemeClr val="tx1"/>
                          </a:solidFill>
                        </a:rPr>
                        <a:t>标准</a:t>
                      </a:r>
                      <a:r>
                        <a:rPr lang="en-US" sz="1400" kern="1200" dirty="0" smtClean="0">
                          <a:solidFill>
                            <a:schemeClr val="tx1"/>
                          </a:solidFill>
                        </a:rPr>
                        <a:t>scrollbars</a:t>
                      </a:r>
                      <a:r>
                        <a:rPr lang="zh-CN" altLang="en-US" sz="1400" kern="1200" dirty="0" smtClean="0">
                          <a:solidFill>
                            <a:schemeClr val="tx1"/>
                          </a:solidFill>
                        </a:rPr>
                        <a:t>控件</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algn="r"/>
                      <a:r>
                        <a:rPr lang="en-US" sz="1400" b="1" dirty="0" smtClean="0">
                          <a:solidFill>
                            <a:schemeClr val="tx1"/>
                          </a:solidFill>
                        </a:rPr>
                        <a:t>WPF</a:t>
                      </a:r>
                      <a:endParaRPr lang="en-US" sz="1400" b="1" dirty="0">
                        <a:solidFill>
                          <a:schemeClr val="tx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en-US" sz="1400" kern="1200" dirty="0" smtClean="0">
                          <a:solidFill>
                            <a:schemeClr val="tx1"/>
                          </a:solidFill>
                        </a:rPr>
                        <a:t>WPF 3.5 SP1</a:t>
                      </a:r>
                      <a:r>
                        <a:rPr lang="en-US" sz="1400" kern="1200" baseline="0" dirty="0" smtClean="0">
                          <a:solidFill>
                            <a:schemeClr val="tx1"/>
                          </a:solidFill>
                        </a:rPr>
                        <a:t> API</a:t>
                      </a:r>
                      <a:r>
                        <a:rPr lang="zh-CN" altLang="en-US" sz="1400" kern="1200" baseline="0" dirty="0" smtClean="0">
                          <a:solidFill>
                            <a:schemeClr val="tx1"/>
                          </a:solidFill>
                        </a:rPr>
                        <a:t>代码库</a:t>
                      </a:r>
                      <a:endParaRPr lang="en-US" sz="1400" kern="1200" dirty="0" smtClean="0">
                        <a:solidFill>
                          <a:schemeClr val="tx1"/>
                        </a:solidFill>
                      </a:endParaRPr>
                    </a:p>
                    <a:p>
                      <a:pPr marL="0" indent="0" algn="ctr" defTabSz="914363" rtl="0" eaLnBrk="1" latinLnBrk="0" hangingPunct="1">
                        <a:buFont typeface="Arial" pitchFamily="34" charset="0"/>
                        <a:buNone/>
                      </a:pPr>
                      <a:r>
                        <a:rPr lang="en-US" sz="1400" kern="1200" dirty="0" smtClean="0">
                          <a:solidFill>
                            <a:schemeClr val="tx1"/>
                          </a:solidFill>
                        </a:rPr>
                        <a:t>WPF 4.0 </a:t>
                      </a:r>
                      <a:r>
                        <a:rPr lang="zh-CN" altLang="en-US" sz="1400" kern="1200" dirty="0" smtClean="0">
                          <a:solidFill>
                            <a:schemeClr val="tx1"/>
                          </a:solidFill>
                        </a:rPr>
                        <a:t>完全支持</a:t>
                      </a:r>
                      <a:endParaRPr lang="en-US" sz="1400" kern="1200" dirty="0" smtClean="0">
                        <a:solidFill>
                          <a:schemeClr val="tx1"/>
                        </a:solidFill>
                      </a:endParaRPr>
                    </a:p>
                    <a:p>
                      <a:pPr marL="0" indent="0" algn="ctr" defTabSz="914363" rtl="0" eaLnBrk="1" latinLnBrk="0" hangingPunct="1">
                        <a:buFont typeface="Arial" pitchFamily="34" charset="0"/>
                        <a:buNone/>
                      </a:pPr>
                      <a:r>
                        <a:rPr lang="en-US" sz="1400" kern="1200" dirty="0" smtClean="0">
                          <a:solidFill>
                            <a:schemeClr val="tx1"/>
                          </a:solidFill>
                        </a:rPr>
                        <a:t>+ </a:t>
                      </a:r>
                      <a:r>
                        <a:rPr lang="zh-CN" altLang="en-US" sz="1400" kern="1200" dirty="0" smtClean="0">
                          <a:solidFill>
                            <a:schemeClr val="tx1"/>
                          </a:solidFill>
                        </a:rPr>
                        <a:t>控件</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algn="r"/>
                      <a:r>
                        <a:rPr lang="en-US" sz="1400" b="1" dirty="0" err="1" smtClean="0">
                          <a:solidFill>
                            <a:schemeClr val="tx1"/>
                          </a:solidFill>
                        </a:rPr>
                        <a:t>WinForms</a:t>
                      </a:r>
                      <a:endParaRPr lang="en-US" sz="1400" b="1" dirty="0">
                        <a:solidFill>
                          <a:schemeClr val="tx1"/>
                        </a:solidFill>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zh-CN" altLang="en-US" sz="1400" kern="1200" dirty="0" smtClean="0">
                          <a:solidFill>
                            <a:schemeClr val="tx1"/>
                          </a:solidFill>
                        </a:rPr>
                        <a:t>标准</a:t>
                      </a:r>
                      <a:r>
                        <a:rPr lang="en-US" sz="1400" kern="1200" dirty="0" smtClean="0">
                          <a:solidFill>
                            <a:schemeClr val="tx1"/>
                          </a:solidFill>
                        </a:rPr>
                        <a:t>scrollbars</a:t>
                      </a:r>
                      <a:r>
                        <a:rPr lang="zh-CN" altLang="en-US" sz="1400" kern="1200" dirty="0" smtClean="0">
                          <a:solidFill>
                            <a:schemeClr val="tx1"/>
                          </a:solidFill>
                        </a:rPr>
                        <a:t>控件</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1" name="Straight Connector 10"/>
          <p:cNvCxnSpPr/>
          <p:nvPr/>
        </p:nvCxnSpPr>
        <p:spPr>
          <a:xfrm>
            <a:off x="1571604" y="311035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49897" y="311035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15167" y="311035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71604" y="4227644"/>
            <a:ext cx="2012933" cy="0"/>
          </a:xfrm>
          <a:prstGeom prst="line">
            <a:avLst/>
          </a:prstGeom>
          <a:l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49897" y="4227644"/>
            <a:ext cx="2012933" cy="0"/>
          </a:xfrm>
          <a:prstGeom prst="line">
            <a:avLst/>
          </a:prstGeom>
          <a:l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15167" y="4227644"/>
            <a:ext cx="2012933" cy="0"/>
          </a:xfrm>
          <a:prstGeom prst="line">
            <a:avLst/>
          </a:prstGeom>
          <a:l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71604" y="529921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49897" y="529921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5167" y="5299214"/>
            <a:ext cx="2012933" cy="0"/>
          </a:xfrm>
          <a:prstGeom prst="line">
            <a:avLst/>
          </a:prstGeom>
          <a:l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xmlns="" val="1919401001"/>
              </p:ext>
            </p:extLst>
          </p:nvPr>
        </p:nvGraphicFramePr>
        <p:xfrm>
          <a:off x="6519108" y="1513000"/>
          <a:ext cx="2405050" cy="4786346"/>
        </p:xfrm>
        <a:graphic>
          <a:graphicData uri="http://schemas.openxmlformats.org/drawingml/2006/table">
            <a:tbl>
              <a:tblPr firstRow="1" bandRow="1">
                <a:tableStyleId>{F5AB1C69-6EDB-4FF4-983F-18BD219EF322}</a:tableStyleId>
              </a:tblPr>
              <a:tblGrid>
                <a:gridCol w="2405050"/>
              </a:tblGrid>
              <a:tr h="638127">
                <a:tc>
                  <a:txBody>
                    <a:bodyPr/>
                    <a:lstStyle/>
                    <a:p>
                      <a:pPr algn="ctr"/>
                      <a:r>
                        <a:rPr lang="en-US" sz="2000" dirty="0" smtClean="0"/>
                        <a:t>Best</a:t>
                      </a:r>
                      <a:endParaRPr lang="en-US" sz="20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marL="115888" indent="-115888" algn="ctr" defTabSz="914363" rtl="0" eaLnBrk="1" latinLnBrk="0" hangingPunct="1">
                        <a:buFont typeface="Arial" pitchFamily="34" charset="0"/>
                        <a:buNone/>
                      </a:pPr>
                      <a:r>
                        <a:rPr lang="zh-CN" altLang="en-US" sz="1400" kern="1200" dirty="0" smtClean="0">
                          <a:solidFill>
                            <a:schemeClr val="tx1"/>
                          </a:solidFill>
                        </a:rPr>
                        <a:t>原始的触摸数据</a:t>
                      </a:r>
                      <a:endParaRPr lang="en-US" sz="1400" kern="1200" dirty="0" smtClean="0">
                        <a:solidFill>
                          <a:schemeClr val="tx1"/>
                        </a:solidFill>
                      </a:endParaRPr>
                    </a:p>
                    <a:p>
                      <a:pPr marL="0" indent="0" algn="ctr" defTabSz="914363" rtl="0" eaLnBrk="1" latinLnBrk="0" hangingPunct="1">
                        <a:buFont typeface="Arial" pitchFamily="34" charset="0"/>
                        <a:buNone/>
                      </a:pPr>
                      <a:r>
                        <a:rPr lang="zh-CN" altLang="en-US" sz="1400" kern="1200" dirty="0" smtClean="0">
                          <a:solidFill>
                            <a:schemeClr val="tx1"/>
                          </a:solidFill>
                        </a:rPr>
                        <a:t>多出操作</a:t>
                      </a:r>
                      <a:r>
                        <a:rPr lang="en-US" altLang="zh-CN" sz="1400" kern="1200" dirty="0" smtClean="0">
                          <a:solidFill>
                            <a:schemeClr val="tx1"/>
                          </a:solidFill>
                        </a:rPr>
                        <a:t>(</a:t>
                      </a:r>
                      <a:r>
                        <a:rPr lang="en-US" sz="1400" kern="1200" dirty="0" smtClean="0">
                          <a:solidFill>
                            <a:schemeClr val="tx1"/>
                          </a:solidFill>
                        </a:rPr>
                        <a:t>Manipulation)</a:t>
                      </a:r>
                      <a:r>
                        <a:rPr lang="zh-CN" altLang="en-US" sz="1400" kern="1200" dirty="0" smtClean="0">
                          <a:solidFill>
                            <a:schemeClr val="tx1"/>
                          </a:solidFill>
                        </a:rPr>
                        <a:t>和惯性</a:t>
                      </a:r>
                      <a:r>
                        <a:rPr lang="en-US" altLang="zh-CN" sz="1400" kern="1200" dirty="0" smtClean="0">
                          <a:solidFill>
                            <a:schemeClr val="tx1"/>
                          </a:solidFill>
                        </a:rPr>
                        <a:t>(</a:t>
                      </a:r>
                      <a:r>
                        <a:rPr lang="en-US" sz="1400" kern="1200" dirty="0" smtClean="0">
                          <a:solidFill>
                            <a:schemeClr val="tx1"/>
                          </a:solidFill>
                        </a:rPr>
                        <a:t>Inertia</a:t>
                      </a:r>
                      <a:r>
                        <a:rPr lang="en-US" altLang="zh-CN" sz="1400" kern="1200" dirty="0" smtClean="0">
                          <a:solidFill>
                            <a:schemeClr val="tx1"/>
                          </a:solidFill>
                        </a:rPr>
                        <a:t>)</a:t>
                      </a:r>
                      <a:r>
                        <a:rPr lang="zh-CN" altLang="en-US" sz="1400" kern="1200" dirty="0" smtClean="0">
                          <a:solidFill>
                            <a:schemeClr val="tx1"/>
                          </a:solidFill>
                        </a:rPr>
                        <a:t>处理器</a:t>
                      </a:r>
                      <a:endParaRPr lang="en-US" sz="1400" b="1"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marL="115888" indent="-115888" algn="ctr" defTabSz="914363" rtl="0" eaLnBrk="1" latinLnBrk="0" hangingPunct="1">
                        <a:buFont typeface="Arial" pitchFamily="34" charset="0"/>
                        <a:buNone/>
                      </a:pPr>
                      <a:r>
                        <a:rPr lang="en-US" sz="1400" kern="1200" dirty="0" smtClean="0">
                          <a:solidFill>
                            <a:schemeClr val="tx1"/>
                          </a:solidFill>
                        </a:rPr>
                        <a:t>WM_TOUCH</a:t>
                      </a:r>
                      <a:r>
                        <a:rPr lang="zh-CN" altLang="en-US" sz="1400" kern="1200" dirty="0" smtClean="0">
                          <a:solidFill>
                            <a:schemeClr val="tx1"/>
                          </a:solidFill>
                        </a:rPr>
                        <a:t>消息</a:t>
                      </a:r>
                      <a:endParaRPr lang="en-US" sz="1400" kern="1200" dirty="0" smtClean="0">
                        <a:solidFill>
                          <a:schemeClr val="tx1"/>
                        </a:solidFill>
                      </a:endParaRPr>
                    </a:p>
                    <a:p>
                      <a:pPr marL="0" indent="0" algn="ctr" defTabSz="914363" rtl="0" eaLnBrk="1" latinLnBrk="0" hangingPunct="1">
                        <a:buFont typeface="Arial" pitchFamily="34" charset="0"/>
                        <a:buNone/>
                      </a:pPr>
                      <a:r>
                        <a:rPr lang="zh-CN" altLang="en-US" sz="1400" kern="1200" dirty="0" smtClean="0">
                          <a:solidFill>
                            <a:schemeClr val="tx1"/>
                          </a:solidFill>
                        </a:rPr>
                        <a:t>基于</a:t>
                      </a:r>
                      <a:r>
                        <a:rPr lang="en-US" sz="1400" kern="1200" dirty="0" smtClean="0">
                          <a:solidFill>
                            <a:schemeClr val="tx1"/>
                          </a:solidFill>
                        </a:rPr>
                        <a:t>COM</a:t>
                      </a:r>
                      <a:r>
                        <a:rPr lang="zh-CN" altLang="en-US" sz="1400" kern="1200" dirty="0" smtClean="0">
                          <a:solidFill>
                            <a:schemeClr val="tx1"/>
                          </a:solidFill>
                        </a:rPr>
                        <a:t>的多出操作</a:t>
                      </a:r>
                      <a:r>
                        <a:rPr lang="en-US" altLang="zh-CN" sz="1400" kern="1200" dirty="0" smtClean="0">
                          <a:solidFill>
                            <a:schemeClr val="tx1"/>
                          </a:solidFill>
                        </a:rPr>
                        <a:t>(</a:t>
                      </a:r>
                      <a:r>
                        <a:rPr lang="en-US" sz="1400" kern="1200" dirty="0" smtClean="0">
                          <a:solidFill>
                            <a:schemeClr val="tx1"/>
                          </a:solidFill>
                        </a:rPr>
                        <a:t>Manipulation)</a:t>
                      </a:r>
                      <a:r>
                        <a:rPr lang="zh-CN" altLang="en-US" sz="1400" kern="1200" dirty="0" smtClean="0">
                          <a:solidFill>
                            <a:schemeClr val="tx1"/>
                          </a:solidFill>
                        </a:rPr>
                        <a:t>和惯性</a:t>
                      </a:r>
                      <a:r>
                        <a:rPr lang="en-US" altLang="zh-CN" sz="1400" kern="1200" dirty="0" smtClean="0">
                          <a:solidFill>
                            <a:schemeClr val="tx1"/>
                          </a:solidFill>
                        </a:rPr>
                        <a:t>(</a:t>
                      </a:r>
                      <a:r>
                        <a:rPr lang="en-US" sz="1400" kern="1200" dirty="0" smtClean="0">
                          <a:solidFill>
                            <a:schemeClr val="tx1"/>
                          </a:solidFill>
                        </a:rPr>
                        <a:t>Inertia)</a:t>
                      </a:r>
                      <a:r>
                        <a:rPr lang="zh-CN" altLang="en-US" sz="1400" kern="1200" dirty="0" smtClean="0">
                          <a:solidFill>
                            <a:schemeClr val="tx1"/>
                          </a:solidFill>
                        </a:rPr>
                        <a:t>处理器</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marL="115888" indent="-115888" algn="ctr" defTabSz="914363" rtl="0" eaLnBrk="1" latinLnBrk="0" hangingPunct="1">
                        <a:buFont typeface="Arial" pitchFamily="34" charset="0"/>
                        <a:buNone/>
                      </a:pPr>
                      <a:r>
                        <a:rPr lang="zh-CN" altLang="en-US" sz="1400" kern="1200" dirty="0" smtClean="0">
                          <a:solidFill>
                            <a:schemeClr val="tx1"/>
                          </a:solidFill>
                        </a:rPr>
                        <a:t>触摸</a:t>
                      </a:r>
                      <a:r>
                        <a:rPr lang="en-US" altLang="zh-CN" sz="1400" kern="1200" dirty="0" smtClean="0">
                          <a:solidFill>
                            <a:schemeClr val="tx1"/>
                          </a:solidFill>
                        </a:rPr>
                        <a:t>(</a:t>
                      </a:r>
                      <a:r>
                        <a:rPr lang="en-US" sz="1400" kern="1200" dirty="0" smtClean="0">
                          <a:solidFill>
                            <a:schemeClr val="tx1"/>
                          </a:solidFill>
                        </a:rPr>
                        <a:t>Touch)</a:t>
                      </a:r>
                      <a:r>
                        <a:rPr lang="zh-CN" altLang="en-US" sz="1400" kern="1200" dirty="0" smtClean="0">
                          <a:solidFill>
                            <a:schemeClr val="tx1"/>
                          </a:solidFill>
                        </a:rPr>
                        <a:t>事件</a:t>
                      </a:r>
                      <a:endParaRPr lang="en-US" sz="1400" kern="1200" dirty="0" smtClean="0">
                        <a:solidFill>
                          <a:schemeClr val="tx1"/>
                        </a:solidFill>
                      </a:endParaRPr>
                    </a:p>
                    <a:p>
                      <a:pPr marL="0" indent="0" algn="ctr" defTabSz="914363" rtl="0" eaLnBrk="1" latinLnBrk="0" hangingPunct="1">
                        <a:buFont typeface="Arial" pitchFamily="34" charset="0"/>
                        <a:buNone/>
                      </a:pPr>
                      <a:r>
                        <a:rPr lang="zh-CN" altLang="en-US" sz="1400" kern="1200" dirty="0" smtClean="0">
                          <a:solidFill>
                            <a:schemeClr val="tx1"/>
                          </a:solidFill>
                        </a:rPr>
                        <a:t>多出操作</a:t>
                      </a:r>
                      <a:r>
                        <a:rPr lang="en-US" altLang="zh-CN" sz="1400" kern="1200" dirty="0" smtClean="0">
                          <a:solidFill>
                            <a:schemeClr val="tx1"/>
                          </a:solidFill>
                        </a:rPr>
                        <a:t>(</a:t>
                      </a:r>
                      <a:r>
                        <a:rPr lang="en-US" sz="1400" kern="1200" dirty="0" smtClean="0">
                          <a:solidFill>
                            <a:schemeClr val="tx1"/>
                          </a:solidFill>
                        </a:rPr>
                        <a:t>Manipulation)</a:t>
                      </a:r>
                      <a:r>
                        <a:rPr lang="zh-CN" altLang="en-US" sz="1400" kern="1200" dirty="0" smtClean="0">
                          <a:solidFill>
                            <a:schemeClr val="tx1"/>
                          </a:solidFill>
                        </a:rPr>
                        <a:t>和惯性</a:t>
                      </a:r>
                      <a:r>
                        <a:rPr lang="en-US" altLang="zh-CN" sz="1400" kern="1200" dirty="0" smtClean="0">
                          <a:solidFill>
                            <a:schemeClr val="tx1"/>
                          </a:solidFill>
                        </a:rPr>
                        <a:t>(</a:t>
                      </a:r>
                      <a:r>
                        <a:rPr lang="en-US" sz="1400" kern="1200" dirty="0" smtClean="0">
                          <a:solidFill>
                            <a:schemeClr val="tx1"/>
                          </a:solidFill>
                        </a:rPr>
                        <a:t>Inertia)</a:t>
                      </a:r>
                      <a:r>
                        <a:rPr lang="zh-CN" altLang="en-US" sz="1400" kern="1200" dirty="0" smtClean="0">
                          <a:solidFill>
                            <a:schemeClr val="tx1"/>
                          </a:solidFill>
                        </a:rPr>
                        <a:t>处理器</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marL="0" marR="0" indent="0" algn="ctr" defTabSz="914363" rtl="0" eaLnBrk="1" fontAlgn="auto" latinLnBrk="0" hangingPunct="1">
                        <a:lnSpc>
                          <a:spcPct val="100000"/>
                        </a:lnSpc>
                        <a:spcBef>
                          <a:spcPts val="0"/>
                        </a:spcBef>
                        <a:spcAft>
                          <a:spcPts val="0"/>
                        </a:spcAft>
                        <a:buClrTx/>
                        <a:buSzTx/>
                        <a:buFont typeface="Arial" pitchFamily="34" charset="0"/>
                        <a:buNone/>
                        <a:tabLst/>
                        <a:defRPr/>
                      </a:pPr>
                      <a:r>
                        <a:rPr lang="zh-CN" altLang="en-US" sz="1400" kern="1200" dirty="0" smtClean="0">
                          <a:solidFill>
                            <a:schemeClr val="tx1"/>
                          </a:solidFill>
                        </a:rPr>
                        <a:t>通过与</a:t>
                      </a:r>
                      <a:r>
                        <a:rPr lang="en-US" altLang="zh-CN" sz="1400" kern="1200" dirty="0" smtClean="0">
                          <a:solidFill>
                            <a:schemeClr val="tx1"/>
                          </a:solidFill>
                        </a:rPr>
                        <a:t>COM</a:t>
                      </a:r>
                      <a:r>
                        <a:rPr lang="zh-CN" altLang="en-US" sz="1400" kern="1200" dirty="0" smtClean="0">
                          <a:solidFill>
                            <a:schemeClr val="tx1"/>
                          </a:solidFill>
                        </a:rPr>
                        <a:t>互操作使用多触操作</a:t>
                      </a:r>
                      <a:r>
                        <a:rPr lang="en-US" altLang="zh-CN" sz="1400" kern="1200" dirty="0" smtClean="0">
                          <a:solidFill>
                            <a:schemeClr val="tx1"/>
                          </a:solidFill>
                        </a:rPr>
                        <a:t>(</a:t>
                      </a:r>
                      <a:r>
                        <a:rPr lang="en-US" sz="1400" kern="1200" dirty="0" smtClean="0">
                          <a:solidFill>
                            <a:schemeClr val="tx1"/>
                          </a:solidFill>
                        </a:rPr>
                        <a:t>Manipulation)</a:t>
                      </a:r>
                      <a:r>
                        <a:rPr lang="zh-CN" altLang="en-US" sz="1400" kern="1200" dirty="0" smtClean="0">
                          <a:solidFill>
                            <a:schemeClr val="tx1"/>
                          </a:solidFill>
                        </a:rPr>
                        <a:t>和惯性</a:t>
                      </a:r>
                      <a:r>
                        <a:rPr lang="en-US" altLang="zh-CN" sz="1400" kern="1200" dirty="0" smtClean="0">
                          <a:solidFill>
                            <a:schemeClr val="tx1"/>
                          </a:solidFill>
                        </a:rPr>
                        <a:t>(Inertia)</a:t>
                      </a:r>
                      <a:r>
                        <a:rPr lang="zh-CN" altLang="en-US" sz="1400" kern="1200" dirty="0" smtClean="0">
                          <a:solidFill>
                            <a:schemeClr val="tx1"/>
                          </a:solidFill>
                        </a:rPr>
                        <a:t>处理器</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724642379"/>
              </p:ext>
            </p:extLst>
          </p:nvPr>
        </p:nvGraphicFramePr>
        <p:xfrm>
          <a:off x="3906198" y="1513000"/>
          <a:ext cx="2500330" cy="4786346"/>
        </p:xfrm>
        <a:graphic>
          <a:graphicData uri="http://schemas.openxmlformats.org/drawingml/2006/table">
            <a:tbl>
              <a:tblPr firstRow="1" bandRow="1">
                <a:tableStyleId>{F5AB1C69-6EDB-4FF4-983F-18BD219EF322}</a:tableStyleId>
              </a:tblPr>
              <a:tblGrid>
                <a:gridCol w="2500330"/>
              </a:tblGrid>
              <a:tr h="638127">
                <a:tc>
                  <a:txBody>
                    <a:bodyPr/>
                    <a:lstStyle/>
                    <a:p>
                      <a:pPr algn="ctr"/>
                      <a:r>
                        <a:rPr lang="en-US" sz="2000" dirty="0" smtClean="0"/>
                        <a:t>Better</a:t>
                      </a:r>
                      <a:endParaRPr lang="en-US" sz="20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marL="115888" indent="-115888" algn="ctr" defTabSz="914363" rtl="0" eaLnBrk="1" latinLnBrk="0" hangingPunct="1">
                        <a:buFont typeface="Arial" pitchFamily="34" charset="0"/>
                        <a:buNone/>
                      </a:pPr>
                      <a:r>
                        <a:rPr lang="en-US" sz="1400" kern="1200" dirty="0" smtClean="0">
                          <a:solidFill>
                            <a:schemeClr val="tx1"/>
                          </a:solidFill>
                        </a:rPr>
                        <a:t>Gesture notifications</a:t>
                      </a:r>
                    </a:p>
                    <a:p>
                      <a:pPr marL="0" indent="0" algn="ctr" defTabSz="914363" rtl="0" eaLnBrk="1" latinLnBrk="0" hangingPunct="1">
                        <a:buFont typeface="Arial" pitchFamily="34" charset="0"/>
                        <a:buNone/>
                      </a:pPr>
                      <a:r>
                        <a:rPr lang="zh-CN" altLang="en-US" sz="1400" kern="1200" dirty="0" smtClean="0">
                          <a:solidFill>
                            <a:schemeClr val="tx1"/>
                          </a:solidFill>
                        </a:rPr>
                        <a:t>平移</a:t>
                      </a:r>
                      <a:r>
                        <a:rPr lang="en-US" sz="1400" kern="1200" dirty="0" smtClean="0">
                          <a:solidFill>
                            <a:schemeClr val="tx1"/>
                          </a:solidFill>
                        </a:rPr>
                        <a:t>/</a:t>
                      </a:r>
                      <a:r>
                        <a:rPr lang="zh-CN" altLang="en-US" sz="1400" kern="1200" dirty="0" smtClean="0">
                          <a:solidFill>
                            <a:schemeClr val="tx1"/>
                          </a:solidFill>
                        </a:rPr>
                        <a:t>缩放</a:t>
                      </a:r>
                      <a:r>
                        <a:rPr lang="en-US" altLang="zh-CN" sz="1400" kern="1200" dirty="0" smtClean="0">
                          <a:solidFill>
                            <a:schemeClr val="tx1"/>
                          </a:solidFill>
                        </a:rPr>
                        <a:t>/</a:t>
                      </a:r>
                      <a:r>
                        <a:rPr lang="zh-CN" altLang="en-US" sz="1400" kern="1200" dirty="0" smtClean="0">
                          <a:solidFill>
                            <a:schemeClr val="tx1"/>
                          </a:solidFill>
                        </a:rPr>
                        <a:t>旋转</a:t>
                      </a:r>
                      <a:endParaRPr lang="en-US" altLang="zh-CN" sz="1400" kern="1200" dirty="0" smtClean="0">
                        <a:solidFill>
                          <a:schemeClr val="tx1"/>
                        </a:solidFill>
                      </a:endParaRPr>
                    </a:p>
                    <a:p>
                      <a:pPr marL="0" indent="0" algn="ctr" defTabSz="914363" rtl="0" eaLnBrk="1" latinLnBrk="0" hangingPunct="1">
                        <a:buFont typeface="Arial" pitchFamily="34" charset="0"/>
                        <a:buNone/>
                      </a:pPr>
                      <a:r>
                        <a:rPr lang="zh-CN" altLang="en-US" sz="1400" b="0" kern="1200" dirty="0" smtClean="0">
                          <a:solidFill>
                            <a:schemeClr val="tx1"/>
                          </a:solidFill>
                          <a:latin typeface="+mn-lt"/>
                          <a:ea typeface="+mn-ea"/>
                          <a:cs typeface="+mn-cs"/>
                        </a:rPr>
                        <a:t>其他</a:t>
                      </a:r>
                      <a:r>
                        <a:rPr lang="en-US" altLang="zh-CN" sz="1400" b="0" kern="1200" dirty="0" smtClean="0">
                          <a:solidFill>
                            <a:schemeClr val="tx1"/>
                          </a:solidFill>
                          <a:latin typeface="+mn-lt"/>
                          <a:ea typeface="+mn-ea"/>
                          <a:cs typeface="+mn-cs"/>
                        </a:rPr>
                        <a:t>…</a:t>
                      </a:r>
                      <a:endParaRPr lang="en-US" sz="1400" b="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marL="0" indent="0" algn="ctr" defTabSz="914363" rtl="0" eaLnBrk="1" latinLnBrk="0" hangingPunct="1">
                        <a:buFont typeface="Arial" pitchFamily="34" charset="0"/>
                        <a:buNone/>
                      </a:pPr>
                      <a:r>
                        <a:rPr lang="en-US" sz="1400" kern="1200" dirty="0" smtClean="0">
                          <a:solidFill>
                            <a:schemeClr val="tx1"/>
                          </a:solidFill>
                        </a:rPr>
                        <a:t>WM_GESTURE</a:t>
                      </a:r>
                      <a:r>
                        <a:rPr lang="zh-CN" altLang="en-US" sz="1400" kern="1200" dirty="0" smtClean="0">
                          <a:solidFill>
                            <a:schemeClr val="tx1"/>
                          </a:solidFill>
                        </a:rPr>
                        <a:t>消息</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marL="0" indent="0" algn="ctr" defTabSz="914363" rtl="0" eaLnBrk="1" latinLnBrk="0" hangingPunct="1">
                        <a:buFont typeface="Arial" pitchFamily="34" charset="0"/>
                        <a:buNone/>
                      </a:pPr>
                      <a:r>
                        <a:rPr lang="zh-CN" altLang="en-US" sz="1400" kern="1200" dirty="0" smtClean="0">
                          <a:solidFill>
                            <a:schemeClr val="tx1"/>
                          </a:solidFill>
                        </a:rPr>
                        <a:t>手势</a:t>
                      </a:r>
                      <a:r>
                        <a:rPr lang="en-US" altLang="zh-CN" sz="1400" kern="1200" dirty="0" smtClean="0">
                          <a:solidFill>
                            <a:schemeClr val="tx1"/>
                          </a:solidFill>
                        </a:rPr>
                        <a:t>(</a:t>
                      </a:r>
                      <a:r>
                        <a:rPr lang="en-US" sz="1400" kern="1200" dirty="0" smtClean="0">
                          <a:solidFill>
                            <a:schemeClr val="tx1"/>
                          </a:solidFill>
                        </a:rPr>
                        <a:t>Gesture)</a:t>
                      </a:r>
                      <a:r>
                        <a:rPr lang="zh-CN" altLang="en-US" sz="1400" kern="1200" dirty="0" smtClean="0">
                          <a:solidFill>
                            <a:schemeClr val="tx1"/>
                          </a:solidFill>
                        </a:rPr>
                        <a:t>事件</a:t>
                      </a:r>
                      <a:endParaRPr lang="en-US" sz="1400" kern="1200" baseline="0" dirty="0" smtClean="0">
                        <a:solidFill>
                          <a:schemeClr val="tx1"/>
                        </a:solidFill>
                      </a:endParaRPr>
                    </a:p>
                    <a:p>
                      <a:pPr marL="115888" indent="-115888" algn="ctr" defTabSz="914363" rtl="0" eaLnBrk="1" latinLnBrk="0" hangingPunct="1">
                        <a:buFont typeface="Arial" pitchFamily="34" charset="0"/>
                        <a:buNone/>
                      </a:pPr>
                      <a:r>
                        <a:rPr lang="zh-CN" altLang="en-US" sz="1400" kern="1200" baseline="0" dirty="0" smtClean="0">
                          <a:solidFill>
                            <a:schemeClr val="tx1"/>
                          </a:solidFill>
                        </a:rPr>
                        <a:t>惯性</a:t>
                      </a:r>
                      <a:r>
                        <a:rPr lang="en-US" altLang="zh-CN" sz="1400" kern="1200" baseline="0" dirty="0" smtClean="0">
                          <a:solidFill>
                            <a:schemeClr val="tx1"/>
                          </a:solidFill>
                        </a:rPr>
                        <a:t>(</a:t>
                      </a:r>
                      <a:r>
                        <a:rPr lang="en-US" sz="1400" kern="1200" baseline="0" dirty="0" smtClean="0">
                          <a:solidFill>
                            <a:schemeClr val="tx1"/>
                          </a:solidFill>
                        </a:rPr>
                        <a:t>Inertia)</a:t>
                      </a:r>
                      <a:r>
                        <a:rPr lang="zh-CN" altLang="en-US" sz="1400" kern="1200" baseline="0" dirty="0" smtClean="0">
                          <a:solidFill>
                            <a:schemeClr val="tx1"/>
                          </a:solidFill>
                        </a:rPr>
                        <a:t>配置</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marL="0" indent="0" algn="ctr" defTabSz="914363" rtl="0" eaLnBrk="1" latinLnBrk="0" hangingPunct="1">
                        <a:buFont typeface="Arial" pitchFamily="34" charset="0"/>
                        <a:buNone/>
                      </a:pPr>
                      <a:r>
                        <a:rPr lang="zh-CN" altLang="en-US" sz="1400" kern="1200" dirty="0" smtClean="0">
                          <a:solidFill>
                            <a:schemeClr val="tx1"/>
                          </a:solidFill>
                        </a:rPr>
                        <a:t>通过互操作处理</a:t>
                      </a:r>
                      <a:r>
                        <a:rPr lang="en-US" sz="1400" kern="1200" dirty="0" smtClean="0">
                          <a:solidFill>
                            <a:schemeClr val="tx1"/>
                          </a:solidFill>
                        </a:rPr>
                        <a:t>WM_GESTURE</a:t>
                      </a:r>
                      <a:r>
                        <a:rPr lang="zh-CN" altLang="en-US" sz="1400" kern="1200" dirty="0" smtClean="0">
                          <a:solidFill>
                            <a:schemeClr val="tx1"/>
                          </a:solidFill>
                        </a:rPr>
                        <a:t>消息</a:t>
                      </a:r>
                      <a:endParaRPr lang="en-US" sz="14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altLang="zh-CN" dirty="0"/>
              <a:t>Multi-Touch</a:t>
            </a:r>
            <a:r>
              <a:rPr lang="zh-CN" altLang="en-US" dirty="0"/>
              <a:t>开发的不同模式</a:t>
            </a:r>
            <a:r>
              <a:rPr lang="en-US" altLang="zh-CN" dirty="0"/>
              <a:t/>
            </a:r>
            <a:br>
              <a:rPr lang="en-US" altLang="zh-CN" dirty="0"/>
            </a:br>
            <a:r>
              <a:rPr lang="en-US" altLang="zh-CN" sz="2800" dirty="0">
                <a:gradFill>
                  <a:gsLst>
                    <a:gs pos="0">
                      <a:schemeClr val="accent6"/>
                    </a:gs>
                    <a:gs pos="100000">
                      <a:schemeClr val="accent6"/>
                    </a:gs>
                  </a:gsLst>
                  <a:lin ang="5400000" scaled="1"/>
                </a:gradFill>
              </a:rPr>
              <a:t>Good – Better – Best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检</a:t>
            </a:r>
            <a:r>
              <a:rPr lang="zh-CN" altLang="en-US" dirty="0" smtClean="0"/>
              <a:t>测数位板</a:t>
            </a:r>
            <a:r>
              <a:rPr lang="zh-CN" altLang="en-US" dirty="0"/>
              <a:t>（</a:t>
            </a:r>
            <a:r>
              <a:rPr lang="en-US" dirty="0" smtClean="0"/>
              <a:t>Digitizer</a:t>
            </a:r>
            <a:r>
              <a:rPr lang="zh-CN" altLang="en-US" dirty="0" smtClean="0"/>
              <a:t>）的能力</a:t>
            </a:r>
            <a:endParaRPr lang="en-US" dirty="0"/>
          </a:p>
        </p:txBody>
      </p:sp>
      <p:sp>
        <p:nvSpPr>
          <p:cNvPr id="6" name="Text Placeholder 5"/>
          <p:cNvSpPr>
            <a:spLocks noGrp="1"/>
          </p:cNvSpPr>
          <p:nvPr>
            <p:ph sz="quarter" idx="4294967295"/>
          </p:nvPr>
        </p:nvSpPr>
        <p:spPr>
          <a:xfrm>
            <a:off x="0" y="1414463"/>
            <a:ext cx="8301038" cy="2092325"/>
          </a:xfrm>
          <a:prstGeom prst="rect">
            <a:avLst/>
          </a:prstGeom>
        </p:spPr>
        <p:txBody>
          <a:bodyPr/>
          <a:lstStyle/>
          <a:p>
            <a:r>
              <a:rPr lang="en-US" dirty="0" smtClean="0"/>
              <a:t>Passing SM_DIGITIZER to </a:t>
            </a:r>
            <a:r>
              <a:rPr lang="en-US" dirty="0" err="1" smtClean="0"/>
              <a:t>GetSystemMetrics</a:t>
            </a:r>
            <a:r>
              <a:rPr lang="en-US" dirty="0" smtClean="0"/>
              <a:t>() returns a bit field:</a:t>
            </a:r>
            <a:endParaRPr lang="he-IL" dirty="0"/>
          </a:p>
        </p:txBody>
      </p:sp>
      <p:graphicFrame>
        <p:nvGraphicFramePr>
          <p:cNvPr id="7" name="Table 6"/>
          <p:cNvGraphicFramePr>
            <a:graphicFrameLocks noGrp="1"/>
          </p:cNvGraphicFramePr>
          <p:nvPr/>
        </p:nvGraphicFramePr>
        <p:xfrm>
          <a:off x="285721" y="2643182"/>
          <a:ext cx="8501122" cy="889000"/>
        </p:xfrm>
        <a:graphic>
          <a:graphicData uri="http://schemas.openxmlformats.org/drawingml/2006/table">
            <a:tbl>
              <a:tblPr rtl="1" firstRow="1" lastCol="1" bandRow="1">
                <a:tableStyleId>{69C7853C-536D-4A76-A0AE-DD22124D55A5}</a:tableStyleId>
              </a:tblPr>
              <a:tblGrid>
                <a:gridCol w="1071110"/>
                <a:gridCol w="872835"/>
                <a:gridCol w="1127878"/>
                <a:gridCol w="985914"/>
                <a:gridCol w="1006526"/>
                <a:gridCol w="1021781"/>
                <a:gridCol w="775573"/>
                <a:gridCol w="883663"/>
                <a:gridCol w="755842"/>
              </a:tblGrid>
              <a:tr h="370840">
                <a:tc>
                  <a:txBody>
                    <a:bodyPr/>
                    <a:lstStyle/>
                    <a:p>
                      <a:pPr algn="ctr" rtl="0"/>
                      <a:r>
                        <a:rPr lang="en-US" sz="1600" kern="1200" dirty="0" smtClean="0"/>
                        <a:t>0x01</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0x02</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0x04</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0x08</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kern="1200" dirty="0" smtClean="0"/>
                        <a:t>0x10</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kern="1200" dirty="0" smtClean="0"/>
                        <a:t>0x20</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dirty="0" smtClean="0"/>
                        <a:t>0x40</a:t>
                      </a:r>
                      <a:endParaRPr lang="he-IL" sz="1600" dirty="0">
                        <a:solidFill>
                          <a:schemeClr val="tx1"/>
                        </a:solidFill>
                        <a:latin typeface="Consolas" pitchFamily="49" charset="0"/>
                      </a:endParaRPr>
                    </a:p>
                  </a:txBody>
                  <a:tcPr/>
                </a:tc>
                <a:tc>
                  <a:txBody>
                    <a:bodyPr/>
                    <a:lstStyle/>
                    <a:p>
                      <a:pPr algn="ctr" rtl="0"/>
                      <a:r>
                        <a:rPr lang="en-US" sz="1600" dirty="0" smtClean="0"/>
                        <a:t>0x80</a:t>
                      </a:r>
                      <a:endParaRPr lang="he-IL" sz="1600" dirty="0">
                        <a:solidFill>
                          <a:schemeClr val="tx1"/>
                        </a:solidFill>
                        <a:latin typeface="Consolas" pitchFamily="49" charset="0"/>
                      </a:endParaRPr>
                    </a:p>
                  </a:txBody>
                  <a:tcPr/>
                </a:tc>
                <a:tc>
                  <a:txBody>
                    <a:bodyPr/>
                    <a:lstStyle/>
                    <a:p>
                      <a:pPr algn="l" rtl="0"/>
                      <a:r>
                        <a:rPr lang="en-US" sz="1600" dirty="0" smtClean="0"/>
                        <a:t>Bit</a:t>
                      </a:r>
                      <a:endParaRPr lang="he-IL" sz="1600" dirty="0">
                        <a:solidFill>
                          <a:schemeClr val="tx1"/>
                        </a:solidFill>
                        <a:latin typeface="Abadi MT Condensed Extra Bold" pitchFamily="34" charset="0"/>
                      </a:endParaRPr>
                    </a:p>
                  </a:txBody>
                  <a:tcPr/>
                </a:tc>
              </a:tr>
              <a:tr h="370840">
                <a:tc>
                  <a:txBody>
                    <a:bodyPr/>
                    <a:lstStyle/>
                    <a:p>
                      <a:pPr algn="l" rtl="0"/>
                      <a:r>
                        <a:rPr lang="en-US" sz="1400" dirty="0" smtClean="0"/>
                        <a:t>Integrated Touch</a:t>
                      </a:r>
                      <a:endParaRPr lang="he-IL" sz="1400" dirty="0">
                        <a:latin typeface="Franklin Gothic Demi Cond" pitchFamily="34" charset="0"/>
                      </a:endParaRPr>
                    </a:p>
                  </a:txBody>
                  <a:tcPr/>
                </a:tc>
                <a:tc>
                  <a:txBody>
                    <a:bodyPr/>
                    <a:lstStyle/>
                    <a:p>
                      <a:pPr algn="l" rtl="0"/>
                      <a:r>
                        <a:rPr lang="en-US" sz="1400" dirty="0" smtClean="0"/>
                        <a:t>External Touch</a:t>
                      </a:r>
                      <a:endParaRPr lang="he-IL" sz="1400" dirty="0">
                        <a:latin typeface="Franklin Gothic Demi Cond" pitchFamily="34" charset="0"/>
                      </a:endParaRPr>
                    </a:p>
                  </a:txBody>
                  <a:tcPr/>
                </a:tc>
                <a:tc>
                  <a:txBody>
                    <a:bodyPr/>
                    <a:lstStyle/>
                    <a:p>
                      <a:pPr algn="l" rtl="0"/>
                      <a:r>
                        <a:rPr lang="en-US" sz="1400" dirty="0" smtClean="0"/>
                        <a:t>Integrated Pen</a:t>
                      </a:r>
                      <a:endParaRPr lang="he-IL" sz="1400" dirty="0">
                        <a:latin typeface="Franklin Gothic Demi Cond" pitchFamily="34" charset="0"/>
                      </a:endParaRPr>
                    </a:p>
                  </a:txBody>
                  <a:tcPr/>
                </a:tc>
                <a:tc>
                  <a:txBody>
                    <a:bodyPr/>
                    <a:lstStyle/>
                    <a:p>
                      <a:pPr algn="l" rtl="0"/>
                      <a:r>
                        <a:rPr lang="en-US" sz="1400" dirty="0" smtClean="0"/>
                        <a:t>External Pen</a:t>
                      </a:r>
                      <a:endParaRPr lang="he-IL" sz="1400" dirty="0">
                        <a:latin typeface="Franklin Gothic Demi Cond" pitchFamily="34" charset="0"/>
                      </a:endParaRPr>
                    </a:p>
                  </a:txBody>
                  <a:tcPr/>
                </a:tc>
                <a:tc>
                  <a:txBody>
                    <a:bodyPr/>
                    <a:lstStyle/>
                    <a:p>
                      <a:pPr algn="l" rtl="0"/>
                      <a:r>
                        <a:rPr lang="en-US" sz="1400" dirty="0" smtClean="0"/>
                        <a:t>Reserved</a:t>
                      </a:r>
                      <a:endParaRPr lang="he-IL" sz="1400" dirty="0">
                        <a:latin typeface="Franklin Gothic Demi Cond" pitchFamily="34" charset="0"/>
                      </a:endParaRPr>
                    </a:p>
                  </a:txBody>
                  <a:tcPr/>
                </a:tc>
                <a:tc>
                  <a:txBody>
                    <a:bodyPr/>
                    <a:lstStyle/>
                    <a:p>
                      <a:pPr algn="l" rtl="0"/>
                      <a:r>
                        <a:rPr lang="en-US" sz="1400" dirty="0" smtClean="0"/>
                        <a:t>Reserved</a:t>
                      </a:r>
                      <a:endParaRPr lang="he-IL" sz="1400" dirty="0">
                        <a:latin typeface="Franklin Gothic Demi Cond" pitchFamily="34" charset="0"/>
                      </a:endParaRPr>
                    </a:p>
                  </a:txBody>
                  <a:tcPr/>
                </a:tc>
                <a:tc>
                  <a:txBody>
                    <a:bodyPr/>
                    <a:lstStyle/>
                    <a:p>
                      <a:pPr algn="l" rtl="0"/>
                      <a:r>
                        <a:rPr lang="en-US" sz="1400" dirty="0" smtClean="0"/>
                        <a:t>Multi input</a:t>
                      </a:r>
                      <a:endParaRPr lang="he-IL" sz="1400" dirty="0">
                        <a:latin typeface="Franklin Gothic Demi Cond" pitchFamily="34" charset="0"/>
                      </a:endParaRPr>
                    </a:p>
                  </a:txBody>
                  <a:tcPr/>
                </a:tc>
                <a:tc>
                  <a:txBody>
                    <a:bodyPr/>
                    <a:lstStyle/>
                    <a:p>
                      <a:pPr algn="l" rtl="0"/>
                      <a:r>
                        <a:rPr lang="en-US" sz="1400" dirty="0" smtClean="0"/>
                        <a:t>Stack Ready</a:t>
                      </a:r>
                      <a:endParaRPr lang="he-IL" sz="1400" dirty="0">
                        <a:latin typeface="Franklin Gothic Demi Cond" pitchFamily="34" charset="0"/>
                      </a:endParaRPr>
                    </a:p>
                  </a:txBody>
                  <a:tcPr/>
                </a:tc>
                <a:tc>
                  <a:txBody>
                    <a:bodyPr/>
                    <a:lstStyle/>
                    <a:p>
                      <a:pPr algn="l" rtl="0"/>
                      <a:r>
                        <a:rPr lang="en-US" sz="1600" dirty="0" smtClean="0"/>
                        <a:t>Value</a:t>
                      </a:r>
                      <a:endParaRPr lang="he-IL" sz="1600" dirty="0">
                        <a:latin typeface="Franklin Gothic Demi Cond" pitchFamily="34" charset="0"/>
                      </a:endParaRPr>
                    </a:p>
                  </a:txBody>
                  <a:tcPr/>
                </a:tc>
              </a:tr>
            </a:tbl>
          </a:graphicData>
        </a:graphic>
      </p:graphicFrame>
      <p:sp>
        <p:nvSpPr>
          <p:cNvPr id="8" name="TextBox 7"/>
          <p:cNvSpPr txBox="1"/>
          <p:nvPr/>
        </p:nvSpPr>
        <p:spPr>
          <a:xfrm>
            <a:off x="674983" y="3786190"/>
            <a:ext cx="7782900" cy="2585323"/>
          </a:xfrm>
          <a:prstGeom prst="rect">
            <a:avLst/>
          </a:prstGeom>
          <a:ln/>
        </p:spPr>
        <p:style>
          <a:lnRef idx="1">
            <a:schemeClr val="accent3"/>
          </a:lnRef>
          <a:fillRef idx="2">
            <a:schemeClr val="accent3"/>
          </a:fillRef>
          <a:effectRef idx="1">
            <a:schemeClr val="accent3"/>
          </a:effectRef>
          <a:fontRef idx="minor">
            <a:schemeClr val="dk1"/>
          </a:fontRef>
        </p:style>
        <p:txBody>
          <a:bodyPr wrap="none" rtlCol="1">
            <a:spAutoFit/>
          </a:bodyPr>
          <a:lstStyle/>
          <a:p>
            <a:r>
              <a:rPr lang="en-US" b="1" dirty="0" smtClean="0">
                <a:solidFill>
                  <a:schemeClr val="tx1"/>
                </a:solidFill>
                <a:latin typeface="Consolas" pitchFamily="49" charset="0"/>
              </a:rPr>
              <a:t>// test for touch</a:t>
            </a:r>
          </a:p>
          <a:p>
            <a:r>
              <a:rPr lang="en-US" b="1" dirty="0" err="1" smtClean="0">
                <a:solidFill>
                  <a:schemeClr val="tx1"/>
                </a:solidFill>
                <a:latin typeface="Consolas" pitchFamily="49" charset="0"/>
              </a:rPr>
              <a:t>int</a:t>
            </a:r>
            <a:r>
              <a:rPr lang="en-US" b="1" dirty="0" smtClean="0">
                <a:solidFill>
                  <a:schemeClr val="tx1"/>
                </a:solidFill>
                <a:latin typeface="Consolas" pitchFamily="49" charset="0"/>
              </a:rPr>
              <a:t> value = </a:t>
            </a:r>
            <a:r>
              <a:rPr lang="en-US" b="1" dirty="0" err="1" smtClean="0">
                <a:solidFill>
                  <a:schemeClr val="tx1"/>
                </a:solidFill>
                <a:latin typeface="Consolas" pitchFamily="49" charset="0"/>
              </a:rPr>
              <a:t>GetSystemMetrics</a:t>
            </a:r>
            <a:r>
              <a:rPr lang="en-US" b="1" dirty="0" smtClean="0">
                <a:solidFill>
                  <a:schemeClr val="tx1"/>
                </a:solidFill>
                <a:latin typeface="Consolas" pitchFamily="49" charset="0"/>
              </a:rPr>
              <a:t>(SM_DIGITIZER));</a:t>
            </a:r>
          </a:p>
          <a:p>
            <a:r>
              <a:rPr lang="en-US" b="1" dirty="0" smtClean="0">
                <a:solidFill>
                  <a:schemeClr val="tx1"/>
                </a:solidFill>
                <a:latin typeface="Consolas" pitchFamily="49" charset="0"/>
              </a:rPr>
              <a:t>if (value &amp; 0x80){ /* stack ready */}</a:t>
            </a:r>
          </a:p>
          <a:p>
            <a:r>
              <a:rPr lang="en-US" b="1" dirty="0" smtClean="0">
                <a:solidFill>
                  <a:schemeClr val="tx1"/>
                </a:solidFill>
                <a:latin typeface="Consolas" pitchFamily="49" charset="0"/>
              </a:rPr>
              <a:t>if (value  &amp; 0x40)</a:t>
            </a:r>
          </a:p>
          <a:p>
            <a:r>
              <a:rPr lang="en-US" b="1" dirty="0" smtClean="0">
                <a:solidFill>
                  <a:schemeClr val="tx1"/>
                </a:solidFill>
                <a:latin typeface="Consolas" pitchFamily="49" charset="0"/>
              </a:rPr>
              <a:t>{</a:t>
            </a:r>
          </a:p>
          <a:p>
            <a:r>
              <a:rPr lang="en-US" b="1" dirty="0" err="1" smtClean="0">
                <a:solidFill>
                  <a:schemeClr val="tx1"/>
                </a:solidFill>
                <a:latin typeface="Consolas" pitchFamily="49" charset="0"/>
              </a:rPr>
              <a:t>bMutiTouch</a:t>
            </a:r>
            <a:r>
              <a:rPr lang="en-US" b="1" dirty="0" smtClean="0">
                <a:solidFill>
                  <a:schemeClr val="tx1"/>
                </a:solidFill>
                <a:latin typeface="Consolas" pitchFamily="49" charset="0"/>
              </a:rPr>
              <a:t> = TRUE;/* digitizer is </a:t>
            </a:r>
            <a:r>
              <a:rPr lang="en-US" b="1" dirty="0" err="1" smtClean="0">
                <a:solidFill>
                  <a:schemeClr val="tx1"/>
                </a:solidFill>
                <a:latin typeface="Consolas" pitchFamily="49" charset="0"/>
              </a:rPr>
              <a:t>multitouch</a:t>
            </a:r>
            <a:r>
              <a:rPr lang="en-US" b="1" dirty="0" smtClean="0">
                <a:solidFill>
                  <a:schemeClr val="tx1"/>
                </a:solidFill>
                <a:latin typeface="Consolas" pitchFamily="49" charset="0"/>
              </a:rPr>
              <a:t> */ </a:t>
            </a:r>
          </a:p>
          <a:p>
            <a:r>
              <a:rPr lang="en-US" b="1" dirty="0" err="1" smtClean="0">
                <a:solidFill>
                  <a:schemeClr val="tx1"/>
                </a:solidFill>
                <a:latin typeface="Consolas" pitchFamily="49" charset="0"/>
              </a:rPr>
              <a:t>MessageBox</a:t>
            </a:r>
            <a:r>
              <a:rPr lang="en-US" b="1" dirty="0" smtClean="0">
                <a:solidFill>
                  <a:schemeClr val="tx1"/>
                </a:solidFill>
                <a:latin typeface="Consolas" pitchFamily="49" charset="0"/>
              </a:rPr>
              <a:t>(</a:t>
            </a:r>
            <a:r>
              <a:rPr lang="en-US" b="1" dirty="0" err="1" smtClean="0">
                <a:solidFill>
                  <a:schemeClr val="tx1"/>
                </a:solidFill>
                <a:latin typeface="Consolas" pitchFamily="49" charset="0"/>
              </a:rPr>
              <a:t>L"Multitouch</a:t>
            </a:r>
            <a:r>
              <a:rPr lang="en-US" b="1" dirty="0" smtClean="0">
                <a:solidFill>
                  <a:schemeClr val="tx1"/>
                </a:solidFill>
                <a:latin typeface="Consolas" pitchFamily="49" charset="0"/>
              </a:rPr>
              <a:t> found", </a:t>
            </a:r>
            <a:r>
              <a:rPr lang="en-US" b="1" dirty="0" err="1" smtClean="0">
                <a:solidFill>
                  <a:schemeClr val="tx1"/>
                </a:solidFill>
                <a:latin typeface="Consolas" pitchFamily="49" charset="0"/>
              </a:rPr>
              <a:t>L"IsMulti</a:t>
            </a:r>
            <a:r>
              <a:rPr lang="en-US" b="1" dirty="0" smtClean="0">
                <a:solidFill>
                  <a:schemeClr val="tx1"/>
                </a:solidFill>
                <a:latin typeface="Consolas" pitchFamily="49" charset="0"/>
              </a:rPr>
              <a:t>!", MB_OK);</a:t>
            </a:r>
          </a:p>
          <a:p>
            <a:r>
              <a:rPr lang="en-US" b="1" dirty="0" smtClean="0">
                <a:solidFill>
                  <a:schemeClr val="tx1"/>
                </a:solidFill>
                <a:latin typeface="Consolas" pitchFamily="49" charset="0"/>
              </a:rPr>
              <a:t>}</a:t>
            </a:r>
          </a:p>
          <a:p>
            <a:r>
              <a:rPr lang="en-US" b="1" dirty="0" smtClean="0">
                <a:solidFill>
                  <a:schemeClr val="tx1"/>
                </a:solidFill>
                <a:latin typeface="Consolas" pitchFamily="49" charset="0"/>
              </a:rPr>
              <a:t>if (value &amp; 0x01){ /* Integrated touch */}</a:t>
            </a:r>
            <a:endParaRPr lang="he-IL" b="1" dirty="0">
              <a:solidFill>
                <a:schemeClr val="tx1"/>
              </a:solidFill>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注册</a:t>
            </a:r>
            <a:r>
              <a:rPr lang="en-US" dirty="0" smtClean="0"/>
              <a:t>Touch XOR Gesture</a:t>
            </a:r>
            <a:r>
              <a:rPr lang="zh-CN" altLang="en-US" dirty="0" smtClean="0"/>
              <a:t>消息</a:t>
            </a:r>
            <a:endParaRPr lang="en-US" dirty="0"/>
          </a:p>
        </p:txBody>
      </p:sp>
      <p:sp>
        <p:nvSpPr>
          <p:cNvPr id="3" name="Text Placeholder 2"/>
          <p:cNvSpPr>
            <a:spLocks noGrp="1"/>
          </p:cNvSpPr>
          <p:nvPr>
            <p:ph type="body" sz="quarter" idx="4294967295"/>
          </p:nvPr>
        </p:nvSpPr>
        <p:spPr>
          <a:xfrm>
            <a:off x="660598" y="1628775"/>
            <a:ext cx="7943850" cy="4595813"/>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smtClean="0">
                <a:latin typeface="Consolas" pitchFamily="49" charset="0"/>
                <a:cs typeface="Consolas" pitchFamily="49" charset="0"/>
              </a:rPr>
              <a:t>BOOL </a:t>
            </a:r>
            <a:r>
              <a:rPr lang="en-US" sz="1800" dirty="0" err="1" smtClean="0">
                <a:latin typeface="Consolas" pitchFamily="49" charset="0"/>
                <a:cs typeface="Consolas" pitchFamily="49" charset="0"/>
              </a:rPr>
              <a:t>InitInstance</a:t>
            </a:r>
            <a:r>
              <a:rPr lang="en-US" sz="1800" dirty="0" smtClean="0">
                <a:latin typeface="Consolas" pitchFamily="49" charset="0"/>
                <a:cs typeface="Consolas" pitchFamily="49" charset="0"/>
              </a:rPr>
              <a:t>(HINSTANCE </a:t>
            </a:r>
            <a:r>
              <a:rPr lang="en-US" sz="1800" dirty="0" err="1" smtClean="0">
                <a:latin typeface="Consolas" pitchFamily="49" charset="0"/>
                <a:cs typeface="Consolas" pitchFamily="49" charset="0"/>
              </a:rPr>
              <a:t>hInstance</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intnCmdShow</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HWND </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a:t>
            </a:r>
          </a:p>
          <a:p>
            <a:pPr>
              <a:buNone/>
            </a:pP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CreateWindow</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return FALSE;</a:t>
            </a:r>
          </a:p>
          <a:p>
            <a:pPr>
              <a:buNone/>
            </a:pPr>
            <a:endParaRPr lang="en-US" sz="1800" dirty="0" smtClean="0">
              <a:latin typeface="Consolas" pitchFamily="49" charset="0"/>
              <a:cs typeface="Consolas" pitchFamily="49" charset="0"/>
            </a:endParaRPr>
          </a:p>
          <a:p>
            <a:pPr>
              <a:buNone/>
            </a:pPr>
            <a:r>
              <a:rPr lang="en-US" sz="1800" dirty="0" smtClean="0">
                <a:solidFill>
                  <a:srgbClr val="00B050"/>
                </a:solidFill>
                <a:latin typeface="Consolas" pitchFamily="49" charset="0"/>
                <a:cs typeface="Consolas" pitchFamily="49" charset="0"/>
              </a:rPr>
              <a:t>    //We will receive WM_GESTURE messages by default</a:t>
            </a:r>
          </a:p>
          <a:p>
            <a:pPr>
              <a:buNone/>
            </a:pPr>
            <a:r>
              <a:rPr lang="en-US" sz="1800" dirty="0" smtClean="0">
                <a:solidFill>
                  <a:srgbClr val="00B050"/>
                </a:solidFill>
                <a:latin typeface="Consolas" pitchFamily="49" charset="0"/>
                <a:cs typeface="Consolas" pitchFamily="49" charset="0"/>
              </a:rPr>
              <a:t>    //Calling </a:t>
            </a:r>
            <a:r>
              <a:rPr lang="en-US" sz="1800" dirty="0" err="1" smtClean="0">
                <a:solidFill>
                  <a:srgbClr val="00B050"/>
                </a:solidFill>
                <a:latin typeface="Consolas" pitchFamily="49" charset="0"/>
                <a:cs typeface="Consolas" pitchFamily="49" charset="0"/>
              </a:rPr>
              <a:t>RegisterTouchWindow</a:t>
            </a:r>
            <a:r>
              <a:rPr lang="en-US" sz="1800" dirty="0" smtClean="0">
                <a:solidFill>
                  <a:srgbClr val="00B050"/>
                </a:solidFill>
                <a:latin typeface="Consolas" pitchFamily="49" charset="0"/>
                <a:cs typeface="Consolas" pitchFamily="49" charset="0"/>
              </a:rPr>
              <a:t> stops gesture message</a:t>
            </a:r>
          </a:p>
          <a:p>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bTouchMessages</a:t>
            </a:r>
            <a:r>
              <a:rPr lang="en-US" sz="1800" dirty="0" smtClean="0">
                <a:latin typeface="Consolas" pitchFamily="49" charset="0"/>
                <a:cs typeface="Consolas" pitchFamily="49" charset="0"/>
              </a:rPr>
              <a:t> &amp;&amp; </a:t>
            </a:r>
            <a:r>
              <a:rPr lang="en-US" sz="1800" dirty="0" err="1" smtClean="0">
                <a:latin typeface="Consolas" pitchFamily="49" charset="0"/>
                <a:cs typeface="Consolas" pitchFamily="49" charset="0"/>
              </a:rPr>
              <a:t>bMultiTouch</a:t>
            </a:r>
            <a:r>
              <a:rPr lang="en-US" sz="1800" dirty="0" smtClean="0">
                <a:latin typeface="Consolas" pitchFamily="49" charset="0"/>
                <a:cs typeface="Consolas" pitchFamily="49" charset="0"/>
              </a:rPr>
              <a:t>) </a:t>
            </a:r>
          </a:p>
          <a:p>
            <a:pPr>
              <a:buNone/>
            </a:pPr>
            <a:r>
              <a:rPr lang="en-US" sz="1800" dirty="0" err="1" smtClean="0">
                <a:latin typeface="Consolas" pitchFamily="49" charset="0"/>
                <a:cs typeface="Consolas" pitchFamily="49" charset="0"/>
              </a:rPr>
              <a:t>RegisterTouchWindow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0);		</a:t>
            </a:r>
            <a:endParaRPr lang="en-US" sz="1800" dirty="0" smtClean="0">
              <a:solidFill>
                <a:srgbClr val="00B050"/>
              </a:solidFill>
              <a:latin typeface="Consolas" pitchFamily="49" charset="0"/>
              <a:cs typeface="Consolas" pitchFamily="49" charset="0"/>
            </a:endParaRPr>
          </a:p>
          <a:p>
            <a:pPr>
              <a:buNone/>
            </a:pPr>
            <a:endParaRPr lang="en-US" sz="1800" dirty="0" smtClean="0">
              <a:solidFill>
                <a:srgbClr val="00B050"/>
              </a:solidFill>
              <a:latin typeface="Consolas" pitchFamily="49" charset="0"/>
              <a:cs typeface="Consolas" pitchFamily="49" charset="0"/>
            </a:endParaRPr>
          </a:p>
          <a:p>
            <a:pPr>
              <a:buNone/>
            </a:pPr>
            <a:r>
              <a:rPr lang="en-US" sz="1800" dirty="0" err="1" smtClean="0">
                <a:latin typeface="Consolas" pitchFamily="49" charset="0"/>
                <a:cs typeface="Consolas" pitchFamily="49" charset="0"/>
              </a:rPr>
              <a:t>ShowWindow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nCmdShow</a:t>
            </a:r>
            <a:r>
              <a:rPr lang="en-US" sz="1800" dirty="0" smtClean="0">
                <a:latin typeface="Consolas" pitchFamily="49" charset="0"/>
                <a:cs typeface="Consolas" pitchFamily="49" charset="0"/>
              </a:rPr>
              <a:t>);</a:t>
            </a:r>
          </a:p>
          <a:p>
            <a:pPr>
              <a:buNone/>
            </a:pPr>
            <a:r>
              <a:rPr lang="en-US" sz="1800" dirty="0" err="1" smtClean="0">
                <a:latin typeface="Consolas" pitchFamily="49" charset="0"/>
                <a:cs typeface="Consolas" pitchFamily="49" charset="0"/>
              </a:rPr>
              <a:t>UpdateWindow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return TRUE;</a:t>
            </a:r>
          </a:p>
          <a:p>
            <a:pPr>
              <a:buNone/>
            </a:pPr>
            <a:r>
              <a:rPr lang="en-US" sz="1800" dirty="0" smtClean="0">
                <a:latin typeface="Consolas" pitchFamily="49" charset="0"/>
                <a:cs typeface="Consolas" pitchFamily="49" charset="0"/>
              </a:rPr>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Win32 Samples</a:t>
            </a:r>
            <a:endParaRPr lang="en-US" dirty="0"/>
          </a:p>
        </p:txBody>
      </p:sp>
      <p:sp>
        <p:nvSpPr>
          <p:cNvPr id="5" name="Subtitle 4"/>
          <p:cNvSpPr>
            <a:spLocks noGrp="1"/>
          </p:cNvSpPr>
          <p:nvPr>
            <p:ph type="subTitle" idx="1"/>
          </p:nvPr>
        </p:nvSpPr>
        <p:spPr/>
        <p:txBody>
          <a:bodyPr/>
          <a:lstStyle/>
          <a:p>
            <a:r>
              <a:rPr lang="en-US" dirty="0" smtClean="0"/>
              <a:t>Windows 7 gesture and touch</a:t>
            </a:r>
          </a:p>
          <a:p>
            <a:endParaRPr lang="en-US" sz="2000" dirty="0" smtClean="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25207" y="2667000"/>
            <a:ext cx="3423505" cy="646331"/>
          </a:xfrm>
        </p:spPr>
        <p:txBody>
          <a:bodyPr/>
          <a:lstStyle/>
          <a:p>
            <a:r>
              <a:rPr lang="en-US" altLang="zh-CN" dirty="0" smtClean="0"/>
              <a:t>WM_TOUCH</a:t>
            </a:r>
            <a:endParaRPr lang="zh-CN" altLang="en-US" dirty="0"/>
          </a:p>
        </p:txBody>
      </p:sp>
      <p:sp>
        <p:nvSpPr>
          <p:cNvPr id="6" name="Text Placeholder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xmlns="" val="35742620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WM_TOUCH</a:t>
            </a:r>
            <a:endParaRPr lang="en-US" dirty="0"/>
          </a:p>
        </p:txBody>
      </p:sp>
      <p:sp>
        <p:nvSpPr>
          <p:cNvPr id="3" name="Content Placeholder 2"/>
          <p:cNvSpPr>
            <a:spLocks noGrp="1"/>
          </p:cNvSpPr>
          <p:nvPr>
            <p:ph idx="1"/>
          </p:nvPr>
        </p:nvSpPr>
        <p:spPr/>
        <p:txBody>
          <a:bodyPr/>
          <a:lstStyle/>
          <a:p>
            <a:r>
              <a:rPr lang="zh-CN" altLang="en-US" dirty="0"/>
              <a:t>类</a:t>
            </a:r>
            <a:r>
              <a:rPr lang="zh-CN" altLang="en-US" dirty="0" smtClean="0"/>
              <a:t>似鼠标消息</a:t>
            </a:r>
            <a:endParaRPr lang="en-US" dirty="0" smtClean="0"/>
          </a:p>
          <a:p>
            <a:r>
              <a:rPr lang="zh-CN" altLang="en-US" dirty="0" smtClean="0"/>
              <a:t>将原始的</a:t>
            </a:r>
            <a:r>
              <a:rPr lang="en-US" altLang="zh-CN" dirty="0" smtClean="0"/>
              <a:t>Touch</a:t>
            </a:r>
            <a:r>
              <a:rPr lang="zh-CN" altLang="en-US" dirty="0" smtClean="0"/>
              <a:t>数据传递给</a:t>
            </a:r>
            <a:r>
              <a:rPr lang="en-US" altLang="zh-CN" dirty="0" smtClean="0"/>
              <a:t>Win32</a:t>
            </a:r>
            <a:r>
              <a:rPr lang="zh-CN" altLang="en-US" dirty="0" smtClean="0"/>
              <a:t>应用</a:t>
            </a:r>
            <a:endParaRPr lang="en-US" dirty="0" smtClean="0"/>
          </a:p>
          <a:p>
            <a:r>
              <a:rPr lang="zh-CN" altLang="en-US" dirty="0" smtClean="0"/>
              <a:t>使用场景</a:t>
            </a:r>
            <a:endParaRPr lang="en-US" dirty="0" smtClean="0"/>
          </a:p>
          <a:p>
            <a:pPr lvl="1"/>
            <a:r>
              <a:rPr lang="zh-CN" altLang="en-US" dirty="0" smtClean="0"/>
              <a:t>手指绘图</a:t>
            </a:r>
            <a:endParaRPr lang="en-US" dirty="0" smtClean="0"/>
          </a:p>
          <a:p>
            <a:pPr lvl="1"/>
            <a:r>
              <a:rPr lang="zh-CN" altLang="en-US" dirty="0" smtClean="0"/>
              <a:t>自定义手势</a:t>
            </a:r>
            <a:endParaRPr lang="en-US" dirty="0" smtClean="0"/>
          </a:p>
          <a:p>
            <a:pPr lvl="1"/>
            <a:r>
              <a:rPr lang="zh-CN" altLang="en-US" dirty="0" smtClean="0"/>
              <a:t>转送给更高级的控件</a:t>
            </a:r>
            <a:endParaRPr lang="en-US" dirty="0" smtClean="0"/>
          </a:p>
        </p:txBody>
      </p:sp>
    </p:spTree>
    <p:extLst>
      <p:ext uri="{BB962C8B-B14F-4D97-AF65-F5344CB8AC3E}">
        <p14:creationId xmlns:p14="http://schemas.microsoft.com/office/powerpoint/2010/main" xmlns="" val="14885096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处理</a:t>
            </a:r>
            <a:r>
              <a:rPr dirty="0" smtClean="0"/>
              <a:t>WM_TOUCH</a:t>
            </a:r>
            <a:r>
              <a:rPr lang="zh-CN" altLang="en-US" dirty="0" smtClean="0"/>
              <a:t>消息</a:t>
            </a:r>
            <a:endParaRPr lang="he-IL" dirty="0"/>
          </a:p>
        </p:txBody>
      </p:sp>
      <p:sp>
        <p:nvSpPr>
          <p:cNvPr id="4" name="Text Placeholder 3"/>
          <p:cNvSpPr>
            <a:spLocks noGrp="1"/>
          </p:cNvSpPr>
          <p:nvPr>
            <p:ph type="body" sz="quarter" idx="4294967295"/>
          </p:nvPr>
        </p:nvSpPr>
        <p:spPr>
          <a:xfrm>
            <a:off x="516582" y="1420813"/>
            <a:ext cx="7943850" cy="4648200"/>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400" dirty="0" smtClean="0">
                <a:latin typeface="Consolas" pitchFamily="49" charset="0"/>
              </a:rPr>
              <a:t>UINT </a:t>
            </a:r>
            <a:r>
              <a:rPr lang="en-US" sz="1400" dirty="0" err="1" smtClean="0">
                <a:latin typeface="Consolas" pitchFamily="49" charset="0"/>
              </a:rPr>
              <a:t>cInputs</a:t>
            </a:r>
            <a:r>
              <a:rPr lang="en-US" sz="1400" dirty="0" smtClean="0">
                <a:latin typeface="Consolas" pitchFamily="49" charset="0"/>
              </a:rPr>
              <a:t> = LOWORD(</a:t>
            </a:r>
            <a:r>
              <a:rPr lang="en-US" sz="1400" dirty="0" err="1" smtClean="0">
                <a:latin typeface="Consolas" pitchFamily="49" charset="0"/>
              </a:rPr>
              <a:t>wParam</a:t>
            </a:r>
            <a:r>
              <a:rPr lang="en-US" sz="1400" dirty="0" smtClean="0">
                <a:latin typeface="Consolas" pitchFamily="49" charset="0"/>
              </a:rPr>
              <a:t>);</a:t>
            </a:r>
          </a:p>
          <a:p>
            <a:pPr>
              <a:buNone/>
            </a:pPr>
            <a:r>
              <a:rPr lang="en-US" sz="1400" dirty="0" smtClean="0">
                <a:latin typeface="Consolas" pitchFamily="49" charset="0"/>
              </a:rPr>
              <a:t>PTOUCHINPUT </a:t>
            </a:r>
            <a:r>
              <a:rPr lang="en-US" sz="1400" dirty="0" err="1" smtClean="0">
                <a:latin typeface="Consolas" pitchFamily="49" charset="0"/>
              </a:rPr>
              <a:t>pInputs</a:t>
            </a:r>
            <a:r>
              <a:rPr lang="en-US" sz="1400" dirty="0" smtClean="0">
                <a:latin typeface="Consolas" pitchFamily="49" charset="0"/>
              </a:rPr>
              <a:t> = new TOUCHINPUT[</a:t>
            </a:r>
            <a:r>
              <a:rPr lang="en-US" sz="1400" dirty="0" err="1" smtClean="0">
                <a:latin typeface="Consolas" pitchFamily="49" charset="0"/>
              </a:rPr>
              <a:t>cInputs</a:t>
            </a:r>
            <a:r>
              <a:rPr lang="en-US" sz="1400" dirty="0" smtClean="0">
                <a:latin typeface="Consolas" pitchFamily="49" charset="0"/>
              </a:rPr>
              <a:t>];</a:t>
            </a:r>
          </a:p>
          <a:p>
            <a:pPr>
              <a:buNone/>
            </a:pPr>
            <a:r>
              <a:rPr lang="en-US" sz="1400" dirty="0" smtClean="0">
                <a:latin typeface="Consolas" pitchFamily="49" charset="0"/>
              </a:rPr>
              <a:t>if (</a:t>
            </a:r>
            <a:r>
              <a:rPr lang="en-US" sz="1400" dirty="0" err="1" smtClean="0">
                <a:latin typeface="Consolas" pitchFamily="49" charset="0"/>
              </a:rPr>
              <a:t>pInputs</a:t>
            </a:r>
            <a:r>
              <a:rPr lang="en-US" sz="1400" dirty="0" smtClean="0">
                <a:latin typeface="Consolas" pitchFamily="49" charset="0"/>
              </a:rPr>
              <a:t> != NULL)</a:t>
            </a:r>
          </a:p>
          <a:p>
            <a:pPr>
              <a:buNone/>
            </a:pPr>
            <a:r>
              <a:rPr lang="en-US" sz="1400" dirty="0" smtClean="0">
                <a:latin typeface="Consolas" pitchFamily="49" charset="0"/>
              </a:rPr>
              <a:t>{</a:t>
            </a:r>
          </a:p>
          <a:p>
            <a:pPr>
              <a:buNone/>
            </a:pPr>
            <a:r>
              <a:rPr lang="en-US" sz="1400" dirty="0" smtClean="0">
                <a:latin typeface="Consolas" pitchFamily="49" charset="0"/>
              </a:rPr>
              <a:t>    if (</a:t>
            </a:r>
            <a:r>
              <a:rPr lang="en-US" sz="1400" dirty="0" err="1" smtClean="0">
                <a:latin typeface="Consolas" pitchFamily="49" charset="0"/>
              </a:rPr>
              <a:t>GetTouchInputInfo</a:t>
            </a:r>
            <a:r>
              <a:rPr lang="en-US" sz="1400" dirty="0" smtClean="0">
                <a:latin typeface="Consolas" pitchFamily="49" charset="0"/>
              </a:rPr>
              <a:t>((HTOUCHINPUT)</a:t>
            </a:r>
            <a:r>
              <a:rPr lang="en-US" sz="1400" dirty="0" err="1" smtClean="0">
                <a:latin typeface="Consolas" pitchFamily="49" charset="0"/>
              </a:rPr>
              <a:t>lParam</a:t>
            </a:r>
            <a:r>
              <a:rPr lang="en-US" sz="1400" dirty="0" smtClean="0">
                <a:latin typeface="Consolas" pitchFamily="49" charset="0"/>
              </a:rPr>
              <a:t>, </a:t>
            </a:r>
            <a:r>
              <a:rPr lang="en-US" sz="1400" dirty="0" err="1" smtClean="0">
                <a:latin typeface="Consolas" pitchFamily="49" charset="0"/>
              </a:rPr>
              <a:t>cInputs</a:t>
            </a:r>
            <a:r>
              <a:rPr lang="en-US" sz="1400" dirty="0" smtClean="0">
                <a:latin typeface="Consolas" pitchFamily="49" charset="0"/>
              </a:rPr>
              <a:t>, </a:t>
            </a:r>
            <a:r>
              <a:rPr lang="en-US" sz="1400" dirty="0" err="1" smtClean="0">
                <a:latin typeface="Consolas" pitchFamily="49" charset="0"/>
              </a:rPr>
              <a:t>pInputs</a:t>
            </a:r>
            <a:r>
              <a:rPr lang="en-US" sz="1400" dirty="0" smtClean="0">
                <a:latin typeface="Consolas" pitchFamily="49" charset="0"/>
              </a:rPr>
              <a:t>,</a:t>
            </a:r>
          </a:p>
          <a:p>
            <a:pPr>
              <a:buNone/>
            </a:pPr>
            <a:r>
              <a:rPr lang="en-US" sz="1400" dirty="0" err="1" smtClean="0">
                <a:latin typeface="Consolas" pitchFamily="49" charset="0"/>
              </a:rPr>
              <a:t>sizeof</a:t>
            </a:r>
            <a:r>
              <a:rPr lang="en-US" sz="1400" dirty="0" smtClean="0">
                <a:latin typeface="Consolas" pitchFamily="49" charset="0"/>
              </a:rPr>
              <a:t>(TOUCHINPUT)))</a:t>
            </a:r>
          </a:p>
          <a:p>
            <a:pPr>
              <a:buNone/>
            </a:pPr>
            <a:r>
              <a:rPr lang="en-US" sz="1400" dirty="0" smtClean="0">
                <a:latin typeface="Consolas" pitchFamily="49" charset="0"/>
              </a:rPr>
              <a:t>    {</a:t>
            </a:r>
          </a:p>
          <a:p>
            <a:pPr>
              <a:buNone/>
            </a:pPr>
            <a:r>
              <a:rPr lang="en-US" sz="1400" dirty="0" smtClean="0">
                <a:latin typeface="Consolas" pitchFamily="49" charset="0"/>
              </a:rPr>
              <a:t>        // process </a:t>
            </a:r>
            <a:r>
              <a:rPr lang="en-US" sz="1400" dirty="0" err="1" smtClean="0">
                <a:latin typeface="Consolas" pitchFamily="49" charset="0"/>
              </a:rPr>
              <a:t>pInputs</a:t>
            </a:r>
            <a:endParaRPr lang="en-US" sz="1400" dirty="0" smtClean="0">
              <a:latin typeface="Consolas" pitchFamily="49" charset="0"/>
            </a:endParaRPr>
          </a:p>
          <a:p>
            <a:pPr>
              <a:buNone/>
            </a:pPr>
            <a:r>
              <a:rPr lang="en-US" sz="1400" dirty="0" smtClean="0">
                <a:latin typeface="Consolas" pitchFamily="49" charset="0"/>
              </a:rPr>
              <a:t>    }</a:t>
            </a:r>
          </a:p>
          <a:p>
            <a:pPr>
              <a:buNone/>
            </a:pPr>
            <a:r>
              <a:rPr lang="en-US" sz="1400" dirty="0" smtClean="0">
                <a:latin typeface="Consolas" pitchFamily="49" charset="0"/>
              </a:rPr>
              <a:t>    else { … } // error handling</a:t>
            </a:r>
          </a:p>
          <a:p>
            <a:pPr>
              <a:buNone/>
            </a:pPr>
            <a:r>
              <a:rPr lang="en-US" sz="1400" dirty="0" smtClean="0">
                <a:latin typeface="Consolas" pitchFamily="49" charset="0"/>
              </a:rPr>
              <a:t> }</a:t>
            </a:r>
          </a:p>
          <a:p>
            <a:pPr>
              <a:buNone/>
            </a:pPr>
            <a:r>
              <a:rPr lang="en-US" sz="1400" dirty="0" smtClean="0">
                <a:latin typeface="Consolas" pitchFamily="49" charset="0"/>
              </a:rPr>
              <a:t>else { … } // error handling, presumably out of memory</a:t>
            </a:r>
          </a:p>
          <a:p>
            <a:pPr>
              <a:buNone/>
            </a:pPr>
            <a:endParaRPr lang="en-US" sz="1400" dirty="0" smtClean="0">
              <a:latin typeface="Consolas" pitchFamily="49" charset="0"/>
            </a:endParaRPr>
          </a:p>
          <a:p>
            <a:pPr>
              <a:buNone/>
            </a:pPr>
            <a:r>
              <a:rPr lang="en-US" sz="1400" dirty="0" smtClean="0">
                <a:latin typeface="Consolas" pitchFamily="49" charset="0"/>
              </a:rPr>
              <a:t>if (!</a:t>
            </a:r>
            <a:r>
              <a:rPr lang="en-US" sz="1400" dirty="0" err="1" smtClean="0">
                <a:latin typeface="Consolas" pitchFamily="49" charset="0"/>
              </a:rPr>
              <a:t>CloseTouchInputHandle</a:t>
            </a:r>
            <a:r>
              <a:rPr lang="en-US" sz="1400" dirty="0" smtClean="0">
                <a:latin typeface="Consolas" pitchFamily="49" charset="0"/>
              </a:rPr>
              <a:t>((HTOUCHINPUT)</a:t>
            </a:r>
            <a:r>
              <a:rPr lang="en-US" sz="1400" dirty="0" err="1" smtClean="0">
                <a:latin typeface="Consolas" pitchFamily="49" charset="0"/>
              </a:rPr>
              <a:t>lParam</a:t>
            </a:r>
            <a:r>
              <a:rPr lang="en-US" sz="1400" dirty="0" smtClean="0">
                <a:latin typeface="Consolas" pitchFamily="49" charset="0"/>
              </a:rPr>
              <a:t>))</a:t>
            </a:r>
          </a:p>
          <a:p>
            <a:pPr>
              <a:buNone/>
            </a:pPr>
            <a:r>
              <a:rPr lang="en-US" sz="1400" dirty="0" smtClean="0">
                <a:latin typeface="Consolas" pitchFamily="49" charset="0"/>
              </a:rPr>
              <a:t>{</a:t>
            </a:r>
          </a:p>
          <a:p>
            <a:pPr>
              <a:buNone/>
            </a:pPr>
            <a:r>
              <a:rPr lang="en-US" sz="1400" dirty="0" smtClean="0">
                <a:latin typeface="Consolas" pitchFamily="49" charset="0"/>
              </a:rPr>
              <a:t>    // error handling</a:t>
            </a:r>
          </a:p>
          <a:p>
            <a:pPr>
              <a:buNone/>
            </a:pPr>
            <a:r>
              <a:rPr lang="en-US" sz="1400" dirty="0" smtClean="0">
                <a:latin typeface="Consolas" pitchFamily="49" charset="0"/>
              </a:rPr>
              <a:t>}</a:t>
            </a:r>
            <a:endParaRPr lang="he-IL" sz="1400" dirty="0">
              <a:latin typeface="Consolas" pitchFamily="49" charset="0"/>
            </a:endParaRPr>
          </a:p>
        </p:txBody>
      </p:sp>
    </p:spTree>
    <p:extLst>
      <p:ext uri="{BB962C8B-B14F-4D97-AF65-F5344CB8AC3E}">
        <p14:creationId xmlns:p14="http://schemas.microsoft.com/office/powerpoint/2010/main" xmlns="" val="637254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TOUCHINPUT</a:t>
            </a:r>
            <a:r>
              <a:rPr lang="zh-CN" altLang="en-US" dirty="0" smtClean="0"/>
              <a:t>消息结构</a:t>
            </a:r>
            <a:endParaRPr lang="en-US" dirty="0"/>
          </a:p>
        </p:txBody>
      </p:sp>
      <p:sp>
        <p:nvSpPr>
          <p:cNvPr id="6" name="Text Placeholder 5"/>
          <p:cNvSpPr>
            <a:spLocks noGrp="1"/>
          </p:cNvSpPr>
          <p:nvPr>
            <p:ph type="body" sz="quarter" idx="4294967295"/>
          </p:nvPr>
        </p:nvSpPr>
        <p:spPr>
          <a:xfrm>
            <a:off x="563760" y="1484313"/>
            <a:ext cx="8040688" cy="464820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0" bIns="45720" rtlCol="0" anchor="t" anchorCtr="0">
            <a:spAutoFit/>
          </a:bodyPr>
          <a:lstStyle/>
          <a:p>
            <a:pPr>
              <a:buNone/>
            </a:pPr>
            <a:r>
              <a:rPr lang="en-US" sz="1800" dirty="0" err="1">
                <a:latin typeface="Consolas" pitchFamily="49" charset="0"/>
              </a:rPr>
              <a:t>typedef</a:t>
            </a:r>
            <a:r>
              <a:rPr lang="en-US" sz="1800" dirty="0">
                <a:latin typeface="Consolas" pitchFamily="49" charset="0"/>
              </a:rPr>
              <a:t> </a:t>
            </a:r>
            <a:r>
              <a:rPr lang="en-US" sz="1800" dirty="0" err="1">
                <a:latin typeface="Consolas" pitchFamily="49" charset="0"/>
              </a:rPr>
              <a:t>struct</a:t>
            </a:r>
            <a:r>
              <a:rPr lang="en-US" sz="1800" dirty="0">
                <a:latin typeface="Consolas" pitchFamily="49" charset="0"/>
              </a:rPr>
              <a:t> _TOUCHINPUT {</a:t>
            </a:r>
          </a:p>
          <a:p>
            <a:pPr>
              <a:buNone/>
            </a:pPr>
            <a:r>
              <a:rPr lang="en-US" sz="1800" dirty="0">
                <a:latin typeface="Consolas" pitchFamily="49" charset="0"/>
              </a:rPr>
              <a:t>  LONG      x;</a:t>
            </a:r>
          </a:p>
          <a:p>
            <a:pPr>
              <a:buNone/>
            </a:pPr>
            <a:r>
              <a:rPr lang="en-US" sz="1800" dirty="0">
                <a:latin typeface="Consolas" pitchFamily="49" charset="0"/>
              </a:rPr>
              <a:t>  LONG      y;</a:t>
            </a:r>
          </a:p>
          <a:p>
            <a:pPr>
              <a:buNone/>
            </a:pPr>
            <a:r>
              <a:rPr lang="en-US" sz="1800" dirty="0">
                <a:latin typeface="Consolas" pitchFamily="49" charset="0"/>
              </a:rPr>
              <a:t>  HANDLE    </a:t>
            </a:r>
            <a:r>
              <a:rPr lang="en-US" sz="1800" dirty="0" err="1">
                <a:latin typeface="Consolas" pitchFamily="49" charset="0"/>
              </a:rPr>
              <a:t>hSource</a:t>
            </a:r>
            <a:r>
              <a:rPr lang="en-US" sz="1800" dirty="0">
                <a:latin typeface="Consolas" pitchFamily="49" charset="0"/>
              </a:rPr>
              <a:t>; </a:t>
            </a:r>
            <a:r>
              <a:rPr lang="en-US" altLang="en-US" sz="1800" dirty="0">
                <a:solidFill>
                  <a:srgbClr val="00B050"/>
                </a:solidFill>
                <a:latin typeface="Consolas" pitchFamily="49" charset="0"/>
              </a:rPr>
              <a:t>//Device Handle</a:t>
            </a:r>
          </a:p>
          <a:p>
            <a:pPr>
              <a:buNone/>
            </a:pPr>
            <a:r>
              <a:rPr lang="en-US" sz="1800" dirty="0">
                <a:latin typeface="Consolas" pitchFamily="49" charset="0"/>
              </a:rPr>
              <a:t>  DWORD     </a:t>
            </a:r>
            <a:r>
              <a:rPr lang="en-US" sz="1800" dirty="0" err="1">
                <a:latin typeface="Consolas" pitchFamily="49" charset="0"/>
              </a:rPr>
              <a:t>dwID</a:t>
            </a:r>
            <a:r>
              <a:rPr lang="en-US" sz="1800" dirty="0">
                <a:latin typeface="Consolas" pitchFamily="49" charset="0"/>
              </a:rPr>
              <a:t>; </a:t>
            </a:r>
            <a:r>
              <a:rPr lang="en-US" sz="1800" dirty="0">
                <a:solidFill>
                  <a:srgbClr val="00B050"/>
                </a:solidFill>
                <a:latin typeface="Consolas" pitchFamily="49" charset="0"/>
              </a:rPr>
              <a:t>//</a:t>
            </a:r>
            <a:r>
              <a:rPr lang="zh-CN" altLang="en-US" sz="1800" dirty="0">
                <a:solidFill>
                  <a:srgbClr val="00B050"/>
                </a:solidFill>
                <a:latin typeface="Consolas" pitchFamily="49" charset="0"/>
              </a:rPr>
              <a:t>区分特定</a:t>
            </a:r>
            <a:r>
              <a:rPr lang="en-US" altLang="zh-CN" sz="1800" dirty="0" err="1">
                <a:solidFill>
                  <a:srgbClr val="00B050"/>
                </a:solidFill>
                <a:latin typeface="Consolas" pitchFamily="49" charset="0"/>
              </a:rPr>
              <a:t>TouchInput</a:t>
            </a:r>
            <a:r>
              <a:rPr lang="zh-CN" altLang="en-US" sz="1800" dirty="0">
                <a:solidFill>
                  <a:srgbClr val="00B050"/>
                </a:solidFill>
                <a:latin typeface="Consolas" pitchFamily="49" charset="0"/>
              </a:rPr>
              <a:t>的</a:t>
            </a:r>
            <a:r>
              <a:rPr lang="en-US" altLang="zh-CN" sz="1800" dirty="0">
                <a:solidFill>
                  <a:srgbClr val="00B050"/>
                </a:solidFill>
                <a:latin typeface="Consolas" pitchFamily="49" charset="0"/>
              </a:rPr>
              <a:t>ID</a:t>
            </a:r>
            <a:endParaRPr lang="en-US" sz="1800" dirty="0">
              <a:solidFill>
                <a:srgbClr val="00B050"/>
              </a:solidFill>
              <a:latin typeface="Consolas" pitchFamily="49" charset="0"/>
            </a:endParaRPr>
          </a:p>
          <a:p>
            <a:pPr>
              <a:buNone/>
            </a:pPr>
            <a:r>
              <a:rPr lang="en-US" sz="1800" dirty="0">
                <a:latin typeface="Consolas" pitchFamily="49" charset="0"/>
              </a:rPr>
              <a:t>  DWORD     </a:t>
            </a:r>
            <a:r>
              <a:rPr lang="en-US" sz="1800" dirty="0" err="1">
                <a:latin typeface="Consolas" pitchFamily="49" charset="0"/>
              </a:rPr>
              <a:t>dwFlags</a:t>
            </a:r>
            <a:r>
              <a:rPr lang="en-US" sz="1800" dirty="0">
                <a:latin typeface="Consolas" pitchFamily="49" charset="0"/>
              </a:rPr>
              <a:t>; </a:t>
            </a:r>
            <a:r>
              <a:rPr lang="en-US" altLang="en-US" sz="1800" dirty="0">
                <a:solidFill>
                  <a:srgbClr val="00B050"/>
                </a:solidFill>
                <a:latin typeface="Consolas" pitchFamily="49" charset="0"/>
              </a:rPr>
              <a:t>//TOUCHEVENTF_* (DOWN, UP, MOVE, INRANGE, PALM)</a:t>
            </a:r>
          </a:p>
          <a:p>
            <a:pPr>
              <a:buNone/>
            </a:pPr>
            <a:r>
              <a:rPr lang="en-US" sz="1800" dirty="0">
                <a:latin typeface="Consolas" pitchFamily="49" charset="0"/>
              </a:rPr>
              <a:t>  DWORD     </a:t>
            </a:r>
            <a:r>
              <a:rPr lang="en-US" sz="1800" dirty="0" err="1">
                <a:latin typeface="Consolas" pitchFamily="49" charset="0"/>
              </a:rPr>
              <a:t>dwMask</a:t>
            </a:r>
            <a:r>
              <a:rPr lang="en-US" sz="1800" dirty="0">
                <a:latin typeface="Consolas" pitchFamily="49" charset="0"/>
              </a:rPr>
              <a:t>; </a:t>
            </a:r>
            <a:r>
              <a:rPr lang="en-US" altLang="en-US" sz="1800" dirty="0" err="1">
                <a:solidFill>
                  <a:srgbClr val="00B050"/>
                </a:solidFill>
                <a:latin typeface="Consolas" pitchFamily="49" charset="0"/>
              </a:rPr>
              <a:t>//TOUCHINPUTMASKF_* (CONTACTAREA, EXTRAINFO, TIMEFROMSYSTEM)</a:t>
            </a:r>
          </a:p>
          <a:p>
            <a:pPr>
              <a:buNone/>
            </a:pPr>
            <a:r>
              <a:rPr lang="en-US" sz="1800" dirty="0">
                <a:latin typeface="Consolas" pitchFamily="49" charset="0"/>
              </a:rPr>
              <a:t>  DWORD     </a:t>
            </a:r>
            <a:r>
              <a:rPr lang="en-US" sz="1800" dirty="0" err="1">
                <a:latin typeface="Consolas" pitchFamily="49" charset="0"/>
              </a:rPr>
              <a:t>dwTime</a:t>
            </a:r>
            <a:r>
              <a:rPr lang="en-US" sz="1800" dirty="0">
                <a:latin typeface="Consolas" pitchFamily="49" charset="0"/>
              </a:rPr>
              <a:t>;</a:t>
            </a:r>
          </a:p>
          <a:p>
            <a:pPr>
              <a:buNone/>
            </a:pPr>
            <a:r>
              <a:rPr lang="en-US" sz="1800" dirty="0">
                <a:latin typeface="Consolas" pitchFamily="49" charset="0"/>
              </a:rPr>
              <a:t>  ULONG_PTR </a:t>
            </a:r>
            <a:r>
              <a:rPr lang="en-US" sz="1800" dirty="0" err="1">
                <a:latin typeface="Consolas" pitchFamily="49" charset="0"/>
              </a:rPr>
              <a:t>dwExtraInfo</a:t>
            </a:r>
            <a:r>
              <a:rPr lang="en-US" sz="1800" dirty="0">
                <a:latin typeface="Consolas" pitchFamily="49" charset="0"/>
              </a:rPr>
              <a:t>;</a:t>
            </a:r>
          </a:p>
          <a:p>
            <a:pPr>
              <a:buNone/>
            </a:pPr>
            <a:r>
              <a:rPr lang="en-US" sz="1800" dirty="0">
                <a:latin typeface="Consolas" pitchFamily="49" charset="0"/>
              </a:rPr>
              <a:t>  DWORD     </a:t>
            </a:r>
            <a:r>
              <a:rPr lang="en-US" sz="1800" dirty="0" err="1">
                <a:latin typeface="Consolas" pitchFamily="49" charset="0"/>
              </a:rPr>
              <a:t>cxContact</a:t>
            </a:r>
            <a:r>
              <a:rPr lang="en-US" sz="1800" dirty="0">
                <a:latin typeface="Consolas" pitchFamily="49" charset="0"/>
              </a:rPr>
              <a:t>;</a:t>
            </a:r>
          </a:p>
          <a:p>
            <a:pPr>
              <a:buNone/>
            </a:pPr>
            <a:r>
              <a:rPr lang="en-US" sz="1800" dirty="0">
                <a:latin typeface="Consolas" pitchFamily="49" charset="0"/>
              </a:rPr>
              <a:t>  DWORD     </a:t>
            </a:r>
            <a:r>
              <a:rPr lang="en-US" sz="1800" dirty="0" err="1">
                <a:latin typeface="Consolas" pitchFamily="49" charset="0"/>
              </a:rPr>
              <a:t>cyContact</a:t>
            </a:r>
            <a:r>
              <a:rPr lang="en-US" sz="1800" dirty="0">
                <a:latin typeface="Consolas" pitchFamily="49" charset="0"/>
              </a:rPr>
              <a:t>;</a:t>
            </a:r>
          </a:p>
          <a:p>
            <a:pPr>
              <a:buNone/>
            </a:pPr>
            <a:r>
              <a:rPr lang="en-US" sz="1800" dirty="0">
                <a:latin typeface="Consolas" pitchFamily="49" charset="0"/>
              </a:rPr>
              <a:t>}TOUCHINPUT, *PTOUCHINPUT;</a:t>
            </a:r>
          </a:p>
        </p:txBody>
      </p:sp>
    </p:spTree>
    <p:extLst>
      <p:ext uri="{BB962C8B-B14F-4D97-AF65-F5344CB8AC3E}">
        <p14:creationId xmlns:p14="http://schemas.microsoft.com/office/powerpoint/2010/main" xmlns="" val="22571102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3600" dirty="0"/>
              <a:t>用双手改变生</a:t>
            </a:r>
            <a:r>
              <a:rPr lang="zh-CN" altLang="en-US" sz="3600" dirty="0" smtClean="0"/>
              <a:t>活 </a:t>
            </a:r>
            <a:r>
              <a:rPr lang="en-US" altLang="zh-CN" sz="3600" dirty="0" smtClean="0"/>
              <a:t>- </a:t>
            </a:r>
            <a:r>
              <a:rPr lang="en-US" altLang="zh-CN" dirty="0"/>
              <a:t/>
            </a:r>
            <a:br>
              <a:rPr lang="en-US" altLang="zh-CN" dirty="0"/>
            </a:br>
            <a:r>
              <a:rPr lang="en-US" sz="2400" dirty="0" smtClean="0"/>
              <a:t>Windows7</a:t>
            </a:r>
            <a:r>
              <a:rPr lang="zh-CN" altLang="en-US" sz="2400" dirty="0"/>
              <a:t>和</a:t>
            </a:r>
            <a:r>
              <a:rPr lang="en-US" sz="2400" dirty="0"/>
              <a:t>WPF</a:t>
            </a:r>
            <a:r>
              <a:rPr lang="zh-CN" altLang="en-US" sz="2400" dirty="0"/>
              <a:t>中的多点触摸（</a:t>
            </a:r>
            <a:r>
              <a:rPr lang="en-US" sz="2400" dirty="0"/>
              <a:t>Multi-Touch）</a:t>
            </a:r>
            <a:r>
              <a:rPr lang="zh-CN" altLang="en-US" sz="2400" dirty="0"/>
              <a:t>应用开发及案例展</a:t>
            </a:r>
            <a:r>
              <a:rPr lang="zh-CN" altLang="en-US" sz="2400" dirty="0" smtClean="0"/>
              <a:t>示</a:t>
            </a:r>
            <a:endParaRPr lang="en-US" sz="2400" dirty="0"/>
          </a:p>
        </p:txBody>
      </p:sp>
      <p:sp>
        <p:nvSpPr>
          <p:cNvPr id="3" name="Subtitle 2"/>
          <p:cNvSpPr>
            <a:spLocks noGrp="1"/>
          </p:cNvSpPr>
          <p:nvPr>
            <p:ph type="body" sz="quarter" idx="10"/>
          </p:nvPr>
        </p:nvSpPr>
        <p:spPr/>
        <p:txBody>
          <a:bodyPr>
            <a:normAutofit/>
          </a:bodyPr>
          <a:lstStyle/>
          <a:p>
            <a:r>
              <a:rPr lang="en-US" altLang="zh-CN" dirty="0" smtClean="0"/>
              <a:t>WUX320</a:t>
            </a:r>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在</a:t>
            </a:r>
            <a:r>
              <a:rPr lang="en-US" altLang="zh-CN" dirty="0" smtClean="0"/>
              <a:t>.NET</a:t>
            </a:r>
            <a:r>
              <a:rPr lang="zh-CN" altLang="en-US" dirty="0" smtClean="0"/>
              <a:t>中使用</a:t>
            </a:r>
            <a:r>
              <a:rPr dirty="0" err="1" smtClean="0"/>
              <a:t>TouchHandler</a:t>
            </a:r>
            <a:endParaRPr lang="en-US" dirty="0"/>
          </a:p>
        </p:txBody>
      </p:sp>
      <p:sp>
        <p:nvSpPr>
          <p:cNvPr id="5" name="Text Placeholder 4"/>
          <p:cNvSpPr>
            <a:spLocks noGrp="1"/>
          </p:cNvSpPr>
          <p:nvPr>
            <p:ph type="body" sz="quarter" idx="4294967295"/>
          </p:nvPr>
        </p:nvSpPr>
        <p:spPr>
          <a:xfrm>
            <a:off x="516582" y="1420813"/>
            <a:ext cx="7943850" cy="3997325"/>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600" dirty="0" smtClean="0">
                <a:latin typeface="Consolas" pitchFamily="49" charset="0"/>
                <a:cs typeface="Consolas" pitchFamily="49" charset="0"/>
              </a:rPr>
              <a:t>public </a:t>
            </a:r>
            <a:r>
              <a:rPr lang="en-US" sz="1600" dirty="0" err="1" smtClean="0">
                <a:latin typeface="Consolas" pitchFamily="49" charset="0"/>
                <a:cs typeface="Consolas" pitchFamily="49" charset="0"/>
              </a:rPr>
              <a:t>MainForm</a:t>
            </a:r>
            <a:r>
              <a:rPr lang="en-US" sz="1600" dirty="0" smtClean="0">
                <a:latin typeface="Consolas" pitchFamily="49" charset="0"/>
                <a:cs typeface="Consolas" pitchFamily="49" charset="0"/>
              </a:rPr>
              <a:t>()</a:t>
            </a:r>
          </a:p>
          <a:p>
            <a:pPr>
              <a:buNone/>
            </a:pPr>
            <a:r>
              <a:rPr lang="en-US" sz="1600" dirty="0" smtClean="0">
                <a:latin typeface="Consolas" pitchFamily="49" charset="0"/>
                <a:cs typeface="Consolas" pitchFamily="49" charset="0"/>
              </a:rPr>
              <a:t>{</a:t>
            </a:r>
          </a:p>
          <a:p>
            <a:pPr>
              <a:buNone/>
            </a:pPr>
            <a:r>
              <a:rPr lang="en-US" sz="1600" dirty="0" err="1" smtClean="0">
                <a:latin typeface="Consolas" pitchFamily="49" charset="0"/>
                <a:cs typeface="Consolas" pitchFamily="49" charset="0"/>
              </a:rPr>
              <a:t>InitializeComponent</a:t>
            </a:r>
            <a:r>
              <a:rPr lang="en-US" sz="1600" dirty="0" smtClean="0">
                <a:latin typeface="Consolas" pitchFamily="49" charset="0"/>
                <a:cs typeface="Consolas" pitchFamily="49" charset="0"/>
              </a:rPr>
              <a:t>();</a:t>
            </a:r>
          </a:p>
          <a:p>
            <a:pPr>
              <a:buNone/>
            </a:pPr>
            <a:endParaRPr lang="en-US" sz="1600" dirty="0" smtClean="0">
              <a:latin typeface="Consolas" pitchFamily="49" charset="0"/>
              <a:cs typeface="Consolas" pitchFamily="49" charset="0"/>
            </a:endParaRPr>
          </a:p>
          <a:p>
            <a:pPr>
              <a:buNone/>
            </a:pPr>
            <a:r>
              <a:rPr lang="en-US" sz="1600" dirty="0" smtClean="0">
                <a:latin typeface="Consolas" pitchFamily="49" charset="0"/>
                <a:cs typeface="Consolas" pitchFamily="49" charset="0"/>
              </a:rPr>
              <a:t>    _</a:t>
            </a:r>
            <a:r>
              <a:rPr lang="en-US" sz="1600" dirty="0" err="1" smtClean="0">
                <a:latin typeface="Consolas" pitchFamily="49" charset="0"/>
                <a:cs typeface="Consolas" pitchFamily="49" charset="0"/>
              </a:rPr>
              <a:t>touchHandler</a:t>
            </a:r>
            <a:r>
              <a:rPr lang="en-US" sz="1600" dirty="0" smtClean="0">
                <a:latin typeface="Consolas" pitchFamily="49" charset="0"/>
                <a:cs typeface="Consolas" pitchFamily="49" charset="0"/>
              </a:rPr>
              <a:t> = </a:t>
            </a:r>
          </a:p>
          <a:p>
            <a:pPr>
              <a:buNone/>
            </a:pPr>
            <a:r>
              <a:rPr lang="en-US" sz="1600" dirty="0" err="1" smtClean="0">
                <a:latin typeface="Consolas" pitchFamily="49" charset="0"/>
                <a:cs typeface="Consolas" pitchFamily="49" charset="0"/>
              </a:rPr>
              <a:t>Factory.CreateHandler</a:t>
            </a:r>
            <a:r>
              <a:rPr lang="en-US" sz="1600" dirty="0" smtClean="0">
                <a:latin typeface="Consolas" pitchFamily="49" charset="0"/>
                <a:cs typeface="Consolas" pitchFamily="49" charset="0"/>
              </a:rPr>
              <a:t>&lt;</a:t>
            </a:r>
            <a:r>
              <a:rPr lang="en-US" sz="1600" dirty="0" err="1" smtClean="0">
                <a:latin typeface="Consolas" pitchFamily="49" charset="0"/>
                <a:cs typeface="Consolas" pitchFamily="49" charset="0"/>
              </a:rPr>
              <a:t>TouchHandler</a:t>
            </a:r>
            <a:r>
              <a:rPr lang="en-US" sz="1600" dirty="0" smtClean="0">
                <a:latin typeface="Consolas" pitchFamily="49" charset="0"/>
                <a:cs typeface="Consolas" pitchFamily="49" charset="0"/>
              </a:rPr>
              <a:t>&gt;(this);</a:t>
            </a:r>
          </a:p>
          <a:p>
            <a:pPr>
              <a:buNone/>
            </a:pPr>
            <a:endParaRPr lang="en-US" sz="1600" dirty="0" smtClean="0">
              <a:latin typeface="Consolas" pitchFamily="49" charset="0"/>
              <a:cs typeface="Consolas" pitchFamily="49" charset="0"/>
            </a:endParaRPr>
          </a:p>
          <a:p>
            <a:pPr>
              <a:buNone/>
            </a:pPr>
            <a:r>
              <a:rPr lang="en-US" sz="1600" dirty="0" smtClean="0">
                <a:latin typeface="Consolas" pitchFamily="49" charset="0"/>
                <a:cs typeface="Consolas" pitchFamily="49" charset="0"/>
              </a:rPr>
              <a:t>    _</a:t>
            </a:r>
            <a:r>
              <a:rPr lang="en-US" sz="1600" dirty="0" err="1" smtClean="0">
                <a:latin typeface="Consolas" pitchFamily="49" charset="0"/>
                <a:cs typeface="Consolas" pitchFamily="49" charset="0"/>
              </a:rPr>
              <a:t>touchHandler.TouchDown</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OnTouchDownHandler</a:t>
            </a:r>
            <a:r>
              <a:rPr lang="en-US" sz="1600" dirty="0" smtClean="0">
                <a:latin typeface="Consolas" pitchFamily="49" charset="0"/>
                <a:cs typeface="Consolas" pitchFamily="49" charset="0"/>
              </a:rPr>
              <a:t>;</a:t>
            </a:r>
          </a:p>
          <a:p>
            <a:pPr>
              <a:buNone/>
            </a:pPr>
            <a:r>
              <a:rPr lang="en-US" sz="1600" dirty="0" smtClean="0">
                <a:latin typeface="Consolas" pitchFamily="49" charset="0"/>
                <a:cs typeface="Consolas" pitchFamily="49" charset="0"/>
              </a:rPr>
              <a:t>    _</a:t>
            </a:r>
            <a:r>
              <a:rPr lang="en-US" sz="1600" dirty="0" err="1" smtClean="0">
                <a:latin typeface="Consolas" pitchFamily="49" charset="0"/>
                <a:cs typeface="Consolas" pitchFamily="49" charset="0"/>
              </a:rPr>
              <a:t>touchHandler.TouchMove</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OnTouchMoveHandler</a:t>
            </a:r>
            <a:r>
              <a:rPr lang="en-US" sz="1600" dirty="0" smtClean="0">
                <a:latin typeface="Consolas" pitchFamily="49" charset="0"/>
                <a:cs typeface="Consolas" pitchFamily="49" charset="0"/>
              </a:rPr>
              <a:t>;</a:t>
            </a:r>
          </a:p>
          <a:p>
            <a:pPr>
              <a:buNone/>
            </a:pPr>
            <a:r>
              <a:rPr lang="en-US" sz="1600" dirty="0" smtClean="0">
                <a:latin typeface="Consolas" pitchFamily="49" charset="0"/>
                <a:cs typeface="Consolas" pitchFamily="49" charset="0"/>
              </a:rPr>
              <a:t>    _</a:t>
            </a:r>
            <a:r>
              <a:rPr lang="en-US" sz="1600" dirty="0" err="1" smtClean="0">
                <a:latin typeface="Consolas" pitchFamily="49" charset="0"/>
                <a:cs typeface="Consolas" pitchFamily="49" charset="0"/>
              </a:rPr>
              <a:t>touchHandler.TouchUp</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OnTouchUpHandler</a:t>
            </a:r>
            <a:r>
              <a:rPr lang="en-US" sz="1600" dirty="0" smtClean="0">
                <a:latin typeface="Consolas" pitchFamily="49" charset="0"/>
                <a:cs typeface="Consolas" pitchFamily="49" charset="0"/>
              </a:rPr>
              <a:t>;</a:t>
            </a:r>
          </a:p>
          <a:p>
            <a:pPr>
              <a:buNone/>
            </a:pPr>
            <a:endParaRPr lang="en-US" sz="1600" dirty="0" smtClean="0">
              <a:latin typeface="Consolas" pitchFamily="49" charset="0"/>
              <a:cs typeface="Consolas" pitchFamily="49" charset="0"/>
            </a:endParaRPr>
          </a:p>
          <a:p>
            <a:pPr>
              <a:buNone/>
            </a:pPr>
            <a:r>
              <a:rPr lang="en-US" sz="1600" dirty="0" smtClean="0">
                <a:latin typeface="Consolas" pitchFamily="49" charset="0"/>
                <a:cs typeface="Consolas" pitchFamily="49" charset="0"/>
              </a:rPr>
              <a:t>    Paint += new </a:t>
            </a:r>
            <a:r>
              <a:rPr lang="en-US" sz="1600" dirty="0" err="1" smtClean="0">
                <a:latin typeface="Consolas" pitchFamily="49" charset="0"/>
                <a:cs typeface="Consolas" pitchFamily="49" charset="0"/>
              </a:rPr>
              <a:t>PaintEventHandler</a:t>
            </a:r>
            <a:r>
              <a:rPr lang="en-US" sz="1600" dirty="0" smtClean="0">
                <a:latin typeface="Consolas" pitchFamily="49" charset="0"/>
                <a:cs typeface="Consolas" pitchFamily="49" charset="0"/>
              </a:rPr>
              <a:t>(</a:t>
            </a:r>
            <a:r>
              <a:rPr lang="en-US" sz="1600" dirty="0" err="1" smtClean="0">
                <a:latin typeface="Consolas" pitchFamily="49" charset="0"/>
                <a:cs typeface="Consolas" pitchFamily="49" charset="0"/>
              </a:rPr>
              <a:t>this.OnPaintHandler</a:t>
            </a:r>
            <a:r>
              <a:rPr lang="en-US" sz="1600" dirty="0" smtClean="0">
                <a:latin typeface="Consolas" pitchFamily="49" charset="0"/>
                <a:cs typeface="Consolas" pitchFamily="49" charset="0"/>
              </a:rPr>
              <a:t>);</a:t>
            </a:r>
          </a:p>
          <a:p>
            <a:pPr>
              <a:buNone/>
            </a:pP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p:txBody>
      </p:sp>
    </p:spTree>
    <p:extLst>
      <p:ext uri="{BB962C8B-B14F-4D97-AF65-F5344CB8AC3E}">
        <p14:creationId xmlns:p14="http://schemas.microsoft.com/office/powerpoint/2010/main" xmlns="" val="457800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MTScratchPad</a:t>
            </a:r>
            <a:endParaRPr lang="he-IL" dirty="0"/>
          </a:p>
        </p:txBody>
      </p:sp>
      <p:sp>
        <p:nvSpPr>
          <p:cNvPr id="7" name="Subtitle 6"/>
          <p:cNvSpPr>
            <a:spLocks noGrp="1"/>
          </p:cNvSpPr>
          <p:nvPr>
            <p:ph type="subTitle" idx="1"/>
          </p:nvPr>
        </p:nvSpPr>
        <p:spPr/>
        <p:txBody>
          <a:bodyPr/>
          <a:lstStyle/>
          <a:p>
            <a:r>
              <a:rPr lang="en-US" dirty="0" err="1" smtClean="0"/>
              <a:t>TouchBridge.TouchHandler</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extLst>
      <p:ext uri="{BB962C8B-B14F-4D97-AF65-F5344CB8AC3E}">
        <p14:creationId xmlns:p14="http://schemas.microsoft.com/office/powerpoint/2010/main" xmlns="" val="40025614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25207" y="2667000"/>
            <a:ext cx="3423505" cy="646331"/>
          </a:xfrm>
        </p:spPr>
        <p:txBody>
          <a:bodyPr/>
          <a:lstStyle/>
          <a:p>
            <a:r>
              <a:rPr lang="en-US" altLang="zh-CN" dirty="0" smtClean="0"/>
              <a:t>WM_GESTURE</a:t>
            </a:r>
            <a:endParaRPr lang="zh-CN" altLang="en-US" dirty="0"/>
          </a:p>
        </p:txBody>
      </p:sp>
      <p:sp>
        <p:nvSpPr>
          <p:cNvPr id="6" name="Text Placeholder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xmlns="" val="41396670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714752"/>
            <a:ext cx="9144000" cy="3141660"/>
          </a:xfrm>
          <a:prstGeom prst="rect">
            <a:avLst/>
          </a:prstGeom>
          <a:gradFill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0" tIns="91429" rIns="0" bIns="0" numCol="1" rtlCol="0" anchor="t" anchorCtr="0" compatLnSpc="1">
            <a:prstTxWarp prst="textNoShape">
              <a:avLst/>
            </a:prstTxWarp>
          </a:bodyPr>
          <a:lstStyle/>
          <a:p>
            <a:pPr indent="-302815" algn="ctr" defTabSz="914097" fontAlgn="base">
              <a:lnSpc>
                <a:spcPct val="85000"/>
              </a:lnSpc>
              <a:spcBef>
                <a:spcPct val="0"/>
              </a:spcBef>
              <a:spcAft>
                <a:spcPct val="0"/>
              </a:spcAft>
              <a:buSzPct val="70000"/>
              <a:buBlip>
                <a:blip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noGrp="1"/>
          </p:cNvSpPr>
          <p:nvPr>
            <p:ph type="title"/>
          </p:nvPr>
        </p:nvSpPr>
        <p:spPr/>
        <p:txBody>
          <a:bodyPr>
            <a:normAutofit fontScale="90000"/>
          </a:bodyPr>
          <a:lstStyle/>
          <a:p>
            <a:r>
              <a:rPr lang="zh-CN" altLang="en-US" dirty="0" smtClean="0"/>
              <a:t>预定义的手势（</a:t>
            </a:r>
            <a:r>
              <a:rPr dirty="0" smtClean="0"/>
              <a:t>Gesture</a:t>
            </a:r>
            <a:r>
              <a:rPr lang="zh-CN" altLang="en-US" dirty="0" smtClean="0"/>
              <a:t>）</a:t>
            </a:r>
            <a:r>
              <a:rPr lang="en-US" dirty="0" smtClean="0"/>
              <a:t/>
            </a:r>
            <a:br>
              <a:rPr lang="en-US" dirty="0" smtClean="0"/>
            </a:br>
            <a:r>
              <a:rPr lang="en-US" sz="3200" dirty="0" smtClean="0">
                <a:gradFill>
                  <a:gsLst>
                    <a:gs pos="0">
                      <a:schemeClr val="accent6"/>
                    </a:gs>
                    <a:gs pos="50000">
                      <a:schemeClr val="accent6"/>
                    </a:gs>
                  </a:gsLst>
                  <a:lin ang="5400000" scaled="0"/>
                </a:gradFill>
              </a:rPr>
              <a:t>Translate</a:t>
            </a:r>
            <a:endParaRPr lang="he-IL" sz="3200" dirty="0">
              <a:gradFill>
                <a:gsLst>
                  <a:gs pos="0">
                    <a:schemeClr val="accent6"/>
                  </a:gs>
                  <a:gs pos="50000">
                    <a:schemeClr val="accent6"/>
                  </a:gs>
                </a:gsLst>
                <a:lin ang="5400000" scaled="0"/>
              </a:gradFill>
            </a:endParaRPr>
          </a:p>
        </p:txBody>
      </p:sp>
      <p:sp>
        <p:nvSpPr>
          <p:cNvPr id="6" name="Text Placeholder 5"/>
          <p:cNvSpPr>
            <a:spLocks noGrp="1"/>
          </p:cNvSpPr>
          <p:nvPr>
            <p:ph type="body" sz="quarter" idx="4294967295"/>
          </p:nvPr>
        </p:nvSpPr>
        <p:spPr>
          <a:xfrm>
            <a:off x="438472" y="1905000"/>
            <a:ext cx="8382000" cy="534988"/>
          </a:xfrm>
          <a:prstGeom prst="rect">
            <a:avLst/>
          </a:prstGeom>
        </p:spPr>
        <p:txBody>
          <a:bodyPr/>
          <a:lstStyle/>
          <a:p>
            <a:r>
              <a:rPr lang="en-US" altLang="zh-CN" dirty="0" smtClean="0"/>
              <a:t>Two Finger Pan - </a:t>
            </a:r>
            <a:r>
              <a:rPr lang="zh-CN" altLang="en-US" dirty="0" smtClean="0"/>
              <a:t>两指平移：</a:t>
            </a:r>
            <a:endParaRPr lang="en-US" dirty="0" smtClean="0"/>
          </a:p>
        </p:txBody>
      </p:sp>
      <p:pic>
        <p:nvPicPr>
          <p:cNvPr id="7" name="Picture 6"/>
          <p:cNvPicPr/>
          <p:nvPr/>
        </p:nvPicPr>
        <p:blipFill>
          <a:blip r:embed="rId4" cstate="print"/>
          <a:srcRect/>
          <a:stretch>
            <a:fillRect/>
          </a:stretch>
        </p:blipFill>
        <p:spPr bwMode="auto">
          <a:xfrm>
            <a:off x="1979712" y="2780928"/>
            <a:ext cx="5133975" cy="1400175"/>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sp>
        <p:nvSpPr>
          <p:cNvPr id="11" name="Rectangle 10"/>
          <p:cNvSpPr/>
          <p:nvPr/>
        </p:nvSpPr>
        <p:spPr>
          <a:xfrm>
            <a:off x="395287" y="4643446"/>
            <a:ext cx="8353425" cy="1569660"/>
          </a:xfrm>
          <a:prstGeom prst="rect">
            <a:avLst/>
          </a:prstGeom>
        </p:spPr>
        <p:txBody>
          <a:bodyPr wrap="square">
            <a:spAutoFit/>
          </a:bodyPr>
          <a:lstStyle/>
          <a:p>
            <a:pPr marL="342900" lvl="0" indent="-342900" defTabSz="914400">
              <a:lnSpc>
                <a:spcPct val="90000"/>
              </a:lnSpc>
              <a:spcBef>
                <a:spcPct val="20000"/>
              </a:spcBef>
              <a:buClr>
                <a:srgbClr val="73C167">
                  <a:lumMod val="40000"/>
                  <a:lumOff val="60000"/>
                </a:srgbClr>
              </a:buClr>
              <a:buFont typeface="Arial" pitchFamily="34" charset="0"/>
              <a:buChar char="•"/>
              <a:tabLst>
                <a:tab pos="742950" algn="l"/>
              </a:tabLst>
            </a:pPr>
            <a:r>
              <a:rPr lang="en-US" sz="2400" dirty="0"/>
              <a:t>SFP – </a:t>
            </a:r>
            <a:r>
              <a:rPr lang="zh-CN" altLang="en-US" sz="2400" dirty="0"/>
              <a:t>单指平移</a:t>
            </a:r>
            <a:endParaRPr lang="en-US" sz="2400" dirty="0"/>
          </a:p>
          <a:p>
            <a:pPr marL="742950" lvl="1" indent="-285750" defTabSz="914400">
              <a:lnSpc>
                <a:spcPct val="90000"/>
              </a:lnSpc>
              <a:spcBef>
                <a:spcPct val="20000"/>
              </a:spcBef>
              <a:buClr>
                <a:srgbClr val="73C167">
                  <a:lumMod val="40000"/>
                  <a:lumOff val="60000"/>
                </a:srgbClr>
              </a:buClr>
              <a:buFont typeface="Arial" pitchFamily="34" charset="0"/>
              <a:buChar char="–"/>
              <a:tabLst>
                <a:tab pos="742950" algn="l"/>
              </a:tabLst>
            </a:pPr>
            <a:r>
              <a:rPr lang="en-US" sz="2400" dirty="0" err="1"/>
              <a:t>SetGestureConfig</a:t>
            </a:r>
            <a:r>
              <a:rPr lang="en-US" sz="2400" dirty="0"/>
              <a:t>() for GC_PAN</a:t>
            </a:r>
          </a:p>
          <a:p>
            <a:pPr marL="742950" lvl="1" indent="-285750" defTabSz="914400">
              <a:lnSpc>
                <a:spcPct val="90000"/>
              </a:lnSpc>
              <a:spcBef>
                <a:spcPct val="20000"/>
              </a:spcBef>
              <a:buClr>
                <a:srgbClr val="73C167">
                  <a:lumMod val="40000"/>
                  <a:lumOff val="60000"/>
                </a:srgbClr>
              </a:buClr>
              <a:buFont typeface="Arial" pitchFamily="34" charset="0"/>
              <a:buChar char="–"/>
              <a:tabLst>
                <a:tab pos="742950" algn="l"/>
              </a:tabLst>
            </a:pPr>
            <a:r>
              <a:rPr lang="en-US" sz="2400" dirty="0"/>
              <a:t>Specify GC_PAN_WITH_SINGLE_FINGER_VERTICALLY and/or GC_PAN_WITH_SINGLE_FINGER_HORIZONTALLY</a:t>
            </a: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714752"/>
            <a:ext cx="9144000" cy="3141660"/>
          </a:xfrm>
          <a:prstGeom prst="rect">
            <a:avLst/>
          </a:prstGeom>
          <a:gradFill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0" tIns="91429" rIns="0" bIns="0" numCol="1" rtlCol="0" anchor="t" anchorCtr="0" compatLnSpc="1">
            <a:prstTxWarp prst="textNoShape">
              <a:avLst/>
            </a:prstTxWarp>
          </a:bodyPr>
          <a:lstStyle/>
          <a:p>
            <a:pPr indent="-302815" algn="ctr" defTabSz="914097" fontAlgn="base">
              <a:lnSpc>
                <a:spcPct val="85000"/>
              </a:lnSpc>
              <a:spcBef>
                <a:spcPct val="0"/>
              </a:spcBef>
              <a:spcAft>
                <a:spcPct val="0"/>
              </a:spcAft>
              <a:buSzPct val="70000"/>
              <a:buBlip>
                <a:blip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noGrp="1"/>
          </p:cNvSpPr>
          <p:nvPr>
            <p:ph type="title"/>
          </p:nvPr>
        </p:nvSpPr>
        <p:spPr/>
        <p:txBody>
          <a:bodyPr/>
          <a:lstStyle/>
          <a:p>
            <a:r>
              <a:rPr lang="zh-CN" altLang="en-US" dirty="0" smtClean="0"/>
              <a:t>缩放（</a:t>
            </a:r>
            <a:r>
              <a:rPr lang="en-US" altLang="zh-CN" dirty="0" smtClean="0"/>
              <a:t>Zoom</a:t>
            </a:r>
            <a:r>
              <a:rPr lang="zh-CN" altLang="en-US" dirty="0" smtClean="0"/>
              <a:t>）和旋转（</a:t>
            </a:r>
            <a:r>
              <a:rPr lang="en-US" altLang="zh-CN" dirty="0" smtClean="0"/>
              <a:t>Rotate</a:t>
            </a:r>
            <a:r>
              <a:rPr lang="zh-CN" altLang="en-US" dirty="0" smtClean="0"/>
              <a:t>）</a:t>
            </a:r>
            <a:endParaRPr lang="en-US" dirty="0"/>
          </a:p>
        </p:txBody>
      </p:sp>
      <p:sp>
        <p:nvSpPr>
          <p:cNvPr id="3" name="Text Placeholder 2"/>
          <p:cNvSpPr>
            <a:spLocks noGrp="1"/>
          </p:cNvSpPr>
          <p:nvPr>
            <p:ph type="body" sz="quarter" idx="4294967295"/>
          </p:nvPr>
        </p:nvSpPr>
        <p:spPr>
          <a:xfrm>
            <a:off x="525016" y="1411288"/>
            <a:ext cx="4191000" cy="5861050"/>
          </a:xfrm>
          <a:prstGeom prst="rect">
            <a:avLst/>
          </a:prstGeom>
        </p:spPr>
        <p:txBody>
          <a:bodyPr/>
          <a:lstStyle/>
          <a:p>
            <a:r>
              <a:rPr lang="zh-CN" altLang="en-US" sz="2800" dirty="0" smtClean="0"/>
              <a:t>旋转（</a:t>
            </a:r>
            <a:r>
              <a:rPr lang="en-US" sz="2800" dirty="0" smtClean="0"/>
              <a:t>Rotate</a:t>
            </a:r>
            <a:r>
              <a:rPr lang="zh-CN" altLang="en-US" sz="2800" dirty="0" smtClean="0"/>
              <a:t>）</a:t>
            </a:r>
            <a:endParaRPr lang="en-US" sz="2800" dirty="0" smtClean="0"/>
          </a:p>
          <a:p>
            <a:pPr lvl="1"/>
            <a:r>
              <a:rPr lang="en-US" sz="2400" dirty="0" smtClean="0"/>
              <a:t>Touch the image with two fingers and turn fingers in a circle</a:t>
            </a:r>
          </a:p>
          <a:p>
            <a:pPr lvl="1"/>
            <a:endParaRPr lang="en-US" sz="2400" dirty="0" smtClean="0"/>
          </a:p>
          <a:p>
            <a:pPr lvl="1"/>
            <a:endParaRPr lang="en-US" sz="2400" dirty="0" smtClean="0"/>
          </a:p>
          <a:p>
            <a:r>
              <a:rPr lang="zh-CN" altLang="en-US" sz="2800" dirty="0" smtClean="0"/>
              <a:t>缩放（</a:t>
            </a:r>
            <a:r>
              <a:rPr lang="en-US" sz="2800" dirty="0" smtClean="0"/>
              <a:t>Zoom</a:t>
            </a:r>
            <a:r>
              <a:rPr lang="zh-CN" altLang="en-US" sz="2800" dirty="0" smtClean="0"/>
              <a:t>）</a:t>
            </a:r>
            <a:endParaRPr lang="en-US" sz="2800" dirty="0" smtClean="0"/>
          </a:p>
          <a:p>
            <a:pPr lvl="1"/>
            <a:r>
              <a:rPr lang="en-US" sz="2400" dirty="0" smtClean="0"/>
              <a:t>Touch the image </a:t>
            </a:r>
            <a:br>
              <a:rPr lang="en-US" sz="2400" dirty="0" smtClean="0"/>
            </a:br>
            <a:r>
              <a:rPr lang="en-US" sz="2400" dirty="0" smtClean="0"/>
              <a:t>with two fingers and move them closer or further apart</a:t>
            </a:r>
          </a:p>
          <a:p>
            <a:pPr lvl="1"/>
            <a:endParaRPr lang="en-US" sz="2400" dirty="0" smtClean="0"/>
          </a:p>
          <a:p>
            <a:pPr lvl="1"/>
            <a:endParaRPr lang="he-IL" sz="2400" dirty="0"/>
          </a:p>
        </p:txBody>
      </p:sp>
      <p:pic>
        <p:nvPicPr>
          <p:cNvPr id="4" name="Picture 3"/>
          <p:cNvPicPr/>
          <p:nvPr/>
        </p:nvPicPr>
        <p:blipFill>
          <a:blip r:embed="rId4" cstate="print"/>
          <a:srcRect/>
          <a:stretch>
            <a:fillRect/>
          </a:stretch>
        </p:blipFill>
        <p:spPr bwMode="auto">
          <a:xfrm>
            <a:off x="5524502" y="1250950"/>
            <a:ext cx="2543175" cy="2209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pic>
        <p:nvPicPr>
          <p:cNvPr id="5" name="Picture 4"/>
          <p:cNvPicPr/>
          <p:nvPr/>
        </p:nvPicPr>
        <p:blipFill>
          <a:blip r:embed="rId5" cstate="print"/>
          <a:srcRect/>
          <a:stretch>
            <a:fillRect/>
          </a:stretch>
        </p:blipFill>
        <p:spPr bwMode="auto">
          <a:xfrm>
            <a:off x="4786314" y="4477586"/>
            <a:ext cx="4019550" cy="1800225"/>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71810"/>
            <a:ext cx="9144000" cy="3141660"/>
          </a:xfrm>
          <a:prstGeom prst="rect">
            <a:avLst/>
          </a:prstGeom>
          <a:gradFill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0" tIns="91429" rIns="0" bIns="0" numCol="1" rtlCol="0" anchor="t" anchorCtr="0" compatLnSpc="1">
            <a:prstTxWarp prst="textNoShape">
              <a:avLst/>
            </a:prstTxWarp>
          </a:bodyPr>
          <a:lstStyle/>
          <a:p>
            <a:pPr indent="-302815" algn="ctr" defTabSz="914097" fontAlgn="base">
              <a:lnSpc>
                <a:spcPct val="85000"/>
              </a:lnSpc>
              <a:spcBef>
                <a:spcPct val="0"/>
              </a:spcBef>
              <a:spcAft>
                <a:spcPct val="0"/>
              </a:spcAft>
              <a:buSzPct val="70000"/>
              <a:buBlip>
                <a:blip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noGrp="1"/>
          </p:cNvSpPr>
          <p:nvPr>
            <p:ph type="title"/>
          </p:nvPr>
        </p:nvSpPr>
        <p:spPr/>
        <p:txBody>
          <a:bodyPr/>
          <a:lstStyle/>
          <a:p>
            <a:r>
              <a:rPr lang="en-US" dirty="0" smtClean="0"/>
              <a:t>Two Finger Tap and </a:t>
            </a:r>
            <a:r>
              <a:rPr lang="en-US" altLang="zh-CN" dirty="0" err="1" smtClean="0"/>
              <a:t>PressAndTap</a:t>
            </a:r>
            <a:endParaRPr lang="en-US" dirty="0"/>
          </a:p>
        </p:txBody>
      </p:sp>
      <p:sp>
        <p:nvSpPr>
          <p:cNvPr id="3" name="Text Placeholder 2"/>
          <p:cNvSpPr>
            <a:spLocks noGrp="1"/>
          </p:cNvSpPr>
          <p:nvPr>
            <p:ph type="body" sz="quarter" idx="4294967295"/>
          </p:nvPr>
        </p:nvSpPr>
        <p:spPr>
          <a:xfrm>
            <a:off x="582488" y="1411288"/>
            <a:ext cx="8382000" cy="3662362"/>
          </a:xfrm>
          <a:prstGeom prst="rect">
            <a:avLst/>
          </a:prstGeom>
        </p:spPr>
        <p:txBody>
          <a:bodyPr/>
          <a:lstStyle/>
          <a:p>
            <a:r>
              <a:rPr lang="en-US" sz="2800" dirty="0" smtClean="0"/>
              <a:t>Two Finger Tap</a:t>
            </a:r>
          </a:p>
          <a:p>
            <a:pPr lvl="1"/>
            <a:r>
              <a:rPr lang="en-US" sz="2400" dirty="0" smtClean="0"/>
              <a:t>Tap once with both </a:t>
            </a:r>
            <a:br>
              <a:rPr lang="en-US" sz="2400" dirty="0" smtClean="0"/>
            </a:br>
            <a:r>
              <a:rPr lang="en-US" sz="2400" dirty="0" smtClean="0"/>
              <a:t>fingers</a:t>
            </a:r>
          </a:p>
          <a:p>
            <a:pPr lvl="1"/>
            <a:endParaRPr lang="en-US" sz="2400" dirty="0" smtClean="0"/>
          </a:p>
          <a:p>
            <a:r>
              <a:rPr lang="en-US" altLang="zh-CN" sz="2800" dirty="0" smtClean="0"/>
              <a:t>Press and Tap</a:t>
            </a:r>
            <a:endParaRPr lang="en-US" sz="2800" dirty="0" smtClean="0"/>
          </a:p>
          <a:p>
            <a:pPr lvl="1"/>
            <a:r>
              <a:rPr lang="en-US" sz="2400" dirty="0" smtClean="0"/>
              <a:t>Place one finger on the screen, place second finger on the screen, lift the second finger, and then lift the first finger</a:t>
            </a:r>
            <a:endParaRPr lang="he-IL" sz="2400" dirty="0"/>
          </a:p>
        </p:txBody>
      </p:sp>
      <p:pic>
        <p:nvPicPr>
          <p:cNvPr id="4" name="Picture 3"/>
          <p:cNvPicPr/>
          <p:nvPr/>
        </p:nvPicPr>
        <p:blipFill>
          <a:blip r:embed="rId4" cstate="print"/>
          <a:srcRect/>
          <a:stretch>
            <a:fillRect/>
          </a:stretch>
        </p:blipFill>
        <p:spPr bwMode="auto">
          <a:xfrm>
            <a:off x="4821238" y="1420813"/>
            <a:ext cx="3590925" cy="1228725"/>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pic>
        <p:nvPicPr>
          <p:cNvPr id="1027" name="Picture 3"/>
          <p:cNvPicPr>
            <a:picLocks noChangeAspect="1" noChangeArrowheads="1"/>
          </p:cNvPicPr>
          <p:nvPr/>
        </p:nvPicPr>
        <p:blipFill>
          <a:blip r:embed="rId5" cstate="print"/>
          <a:srcRect/>
          <a:stretch>
            <a:fillRect/>
          </a:stretch>
        </p:blipFill>
        <p:spPr bwMode="auto">
          <a:xfrm>
            <a:off x="2035951" y="5143512"/>
            <a:ext cx="5072098" cy="1495528"/>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手势（</a:t>
            </a:r>
            <a:r>
              <a:rPr dirty="0" smtClean="0"/>
              <a:t>Gesture</a:t>
            </a:r>
            <a:r>
              <a:rPr lang="zh-CN" altLang="en-US" dirty="0" smtClean="0"/>
              <a:t>）</a:t>
            </a:r>
            <a:r>
              <a:rPr lang="zh-CN" altLang="en-US" dirty="0"/>
              <a:t>配</a:t>
            </a:r>
            <a:r>
              <a:rPr lang="zh-CN" altLang="en-US" dirty="0" smtClean="0"/>
              <a:t>置</a:t>
            </a:r>
            <a:endParaRPr lang="he-IL" dirty="0"/>
          </a:p>
        </p:txBody>
      </p:sp>
      <p:sp>
        <p:nvSpPr>
          <p:cNvPr id="6" name="Text Placeholder 5"/>
          <p:cNvSpPr>
            <a:spLocks noGrp="1"/>
          </p:cNvSpPr>
          <p:nvPr>
            <p:ph type="body" sz="quarter" idx="4294967295"/>
          </p:nvPr>
        </p:nvSpPr>
        <p:spPr>
          <a:xfrm>
            <a:off x="762000" y="1420813"/>
            <a:ext cx="8382000" cy="5337175"/>
          </a:xfrm>
          <a:prstGeom prst="rect">
            <a:avLst/>
          </a:prstGeom>
        </p:spPr>
        <p:txBody>
          <a:bodyPr/>
          <a:lstStyle/>
          <a:p>
            <a:r>
              <a:rPr lang="zh-CN" altLang="en-US" dirty="0"/>
              <a:t>应用程</a:t>
            </a:r>
            <a:r>
              <a:rPr lang="zh-CN" altLang="en-US" dirty="0" smtClean="0"/>
              <a:t>序默认接受所有的手势（</a:t>
            </a:r>
            <a:r>
              <a:rPr lang="en-US" altLang="zh-CN" dirty="0" smtClean="0"/>
              <a:t>Gesture</a:t>
            </a:r>
            <a:r>
              <a:rPr lang="zh-CN" altLang="en-US" dirty="0" smtClean="0"/>
              <a:t>）消息</a:t>
            </a:r>
            <a:endParaRPr lang="en-US" dirty="0" smtClean="0"/>
          </a:p>
          <a:p>
            <a:pPr lvl="1"/>
            <a:r>
              <a:rPr lang="zh-CN" altLang="en-US" dirty="0" smtClean="0"/>
              <a:t>你可以配置发送的手势（</a:t>
            </a:r>
            <a:r>
              <a:rPr lang="en-US" altLang="zh-CN" dirty="0" smtClean="0"/>
              <a:t>Gesture</a:t>
            </a:r>
            <a:r>
              <a:rPr lang="zh-CN" altLang="en-US" dirty="0" smtClean="0"/>
              <a:t>）类型</a:t>
            </a:r>
            <a:r>
              <a:rPr lang="en-US" dirty="0" smtClean="0"/>
              <a:t>:</a:t>
            </a:r>
            <a:endParaRPr lang="en-US" dirty="0" smtClean="0">
              <a:latin typeface="Consolas" pitchFamily="49" charset="0"/>
            </a:endParaRPr>
          </a:p>
          <a:p>
            <a:pPr lvl="1"/>
            <a:r>
              <a:rPr lang="en-US" sz="2400" dirty="0" smtClean="0">
                <a:latin typeface="Consolas" pitchFamily="49" charset="0"/>
              </a:rPr>
              <a:t>BOOL WINAPI </a:t>
            </a:r>
            <a:r>
              <a:rPr lang="en-US" sz="2400" dirty="0" err="1" smtClean="0">
                <a:latin typeface="Consolas" pitchFamily="49" charset="0"/>
              </a:rPr>
              <a:t>SetGestureConfig</a:t>
            </a:r>
            <a:r>
              <a:rPr lang="en-US" sz="2400" dirty="0" smtClean="0">
                <a:latin typeface="Consolas" pitchFamily="49" charset="0"/>
              </a:rPr>
              <a:t>(HWND </a:t>
            </a:r>
            <a:r>
              <a:rPr lang="en-US" sz="2400" dirty="0" err="1" smtClean="0">
                <a:latin typeface="Consolas" pitchFamily="49" charset="0"/>
              </a:rPr>
              <a:t>hWnd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dwReserved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cIDs</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PGESTURECONFIG </a:t>
            </a:r>
            <a:r>
              <a:rPr lang="en-US" sz="2400" dirty="0" err="1" smtClean="0">
                <a:latin typeface="Consolas" pitchFamily="49" charset="0"/>
              </a:rPr>
              <a:t>pGestureConfig</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cbSize</a:t>
            </a:r>
            <a:r>
              <a:rPr lang="en-US" sz="2400" dirty="0" smtClean="0">
                <a:latin typeface="Consolas" pitchFamily="49" charset="0"/>
              </a:rPr>
              <a:t>)</a:t>
            </a:r>
          </a:p>
          <a:p>
            <a:pPr lvl="1"/>
            <a:r>
              <a:rPr lang="en-US" dirty="0" smtClean="0"/>
              <a:t>This API gets an array of </a:t>
            </a:r>
            <a:r>
              <a:rPr lang="en-US" sz="2400" dirty="0" smtClean="0">
                <a:latin typeface="Consolas" pitchFamily="49" charset="0"/>
              </a:rPr>
              <a:t>GESTURECONFIG </a:t>
            </a:r>
            <a:r>
              <a:rPr lang="en-US" dirty="0" smtClean="0"/>
              <a:t>structures</a:t>
            </a:r>
          </a:p>
          <a:p>
            <a:pPr lvl="2"/>
            <a:r>
              <a:rPr lang="en-US" dirty="0" err="1" smtClean="0">
                <a:latin typeface="Consolas" pitchFamily="49" charset="0"/>
              </a:rPr>
              <a:t>cbSize</a:t>
            </a:r>
            <a:r>
              <a:rPr lang="en-US" dirty="0" smtClean="0"/>
              <a:t>is the size of the array, </a:t>
            </a:r>
            <a:r>
              <a:rPr lang="en-US" dirty="0" err="1" smtClean="0">
                <a:latin typeface="Consolas" pitchFamily="49" charset="0"/>
              </a:rPr>
              <a:t>cIDs</a:t>
            </a:r>
            <a:r>
              <a:rPr lang="en-US" dirty="0" smtClean="0"/>
              <a:t> is the length</a:t>
            </a:r>
          </a:p>
          <a:p>
            <a:pPr lvl="1"/>
            <a:r>
              <a:rPr lang="en-US" sz="2400" dirty="0" err="1" smtClean="0">
                <a:latin typeface="Consolas" pitchFamily="49" charset="0"/>
              </a:rPr>
              <a:t>dwReserved</a:t>
            </a:r>
            <a:r>
              <a:rPr lang="zh-CN" altLang="en-US" sz="2400" dirty="0" smtClean="0">
                <a:latin typeface="Consolas" pitchFamily="49" charset="0"/>
              </a:rPr>
              <a:t>保留参数应该是</a:t>
            </a:r>
            <a:r>
              <a:rPr lang="en-US" sz="2400" dirty="0" smtClean="0">
                <a:latin typeface="Consolas" pitchFamily="49" charset="0"/>
              </a:rPr>
              <a:t>0</a:t>
            </a:r>
          </a:p>
          <a:p>
            <a:pPr lvl="1"/>
            <a:endParaRPr lang="en-US" sz="2400" dirty="0" smtClean="0">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GESTURECONFIG</a:t>
            </a:r>
            <a:r>
              <a:rPr lang="zh-CN" altLang="en-US" dirty="0" smtClean="0"/>
              <a:t>结构</a:t>
            </a:r>
            <a:endParaRPr lang="he-IL" dirty="0"/>
          </a:p>
        </p:txBody>
      </p:sp>
      <p:sp>
        <p:nvSpPr>
          <p:cNvPr id="3" name="Text Placeholder 2"/>
          <p:cNvSpPr>
            <a:spLocks noGrp="1"/>
          </p:cNvSpPr>
          <p:nvPr>
            <p:ph type="body" sz="quarter" idx="4294967295"/>
          </p:nvPr>
        </p:nvSpPr>
        <p:spPr>
          <a:xfrm>
            <a:off x="516582" y="1420813"/>
            <a:ext cx="7943850" cy="4494212"/>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2000" dirty="0" err="1" smtClean="0">
                <a:latin typeface="Consolas" pitchFamily="49" charset="0"/>
              </a:rPr>
              <a:t>typedefstruct</a:t>
            </a:r>
            <a:r>
              <a:rPr lang="en-US" sz="2000" dirty="0" smtClean="0">
                <a:latin typeface="Consolas" pitchFamily="49" charset="0"/>
              </a:rPr>
              <a:t> _GESTURECONFIG </a:t>
            </a:r>
            <a:br>
              <a:rPr lang="en-US" sz="2000" dirty="0" smtClean="0">
                <a:latin typeface="Consolas" pitchFamily="49" charset="0"/>
              </a:rPr>
            </a:br>
            <a:r>
              <a:rPr lang="en-US" sz="2000" dirty="0" smtClean="0">
                <a:latin typeface="Consolas" pitchFamily="49" charset="0"/>
              </a:rPr>
              <a:t>{</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dwID</a:t>
            </a:r>
            <a:r>
              <a:rPr lang="en-US" sz="2000" dirty="0" smtClean="0">
                <a:latin typeface="Consolas" pitchFamily="49" charset="0"/>
              </a:rPr>
              <a:t>; </a:t>
            </a:r>
            <a:r>
              <a:rPr lang="en-US" sz="2000" dirty="0" smtClean="0">
                <a:solidFill>
                  <a:srgbClr val="00B050"/>
                </a:solidFill>
                <a:latin typeface="Consolas" pitchFamily="49" charset="0"/>
              </a:rPr>
              <a:t>//One of GID_* (0, ZOOM, PAN,</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ROTATE, TWOFINGERTAP, ROLLOVER</a:t>
            </a:r>
            <a:br>
              <a:rPr lang="en-US" sz="2000" dirty="0" smtClean="0">
                <a:solidFill>
                  <a:srgbClr val="00B050"/>
                </a:solidFill>
                <a:latin typeface="Consolas" pitchFamily="49" charset="0"/>
              </a:rPr>
            </a:b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dwWant</a:t>
            </a:r>
            <a:r>
              <a:rPr lang="en-US" sz="2000" dirty="0" smtClean="0">
                <a:latin typeface="Consolas" pitchFamily="49" charset="0"/>
              </a:rPr>
              <a:t>; </a:t>
            </a:r>
            <a:r>
              <a:rPr lang="en-US" sz="2000" dirty="0" smtClean="0">
                <a:solidFill>
                  <a:srgbClr val="00B050"/>
                </a:solidFill>
                <a:latin typeface="Consolas" pitchFamily="49" charset="0"/>
              </a:rPr>
              <a:t>//One of GC_* (ALLGESTURES,</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ZOOM, PAN, PAN_*, ROTATE, </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TWOFINGERTAP, ROLLOVER  </a:t>
            </a:r>
          </a:p>
          <a:p>
            <a:pPr>
              <a:buNone/>
            </a:pP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dwBlock</a:t>
            </a:r>
            <a:r>
              <a:rPr lang="en-US" sz="2000" dirty="0" smtClean="0">
                <a:latin typeface="Consolas" pitchFamily="49" charset="0"/>
              </a:rPr>
              <a:t>; </a:t>
            </a:r>
            <a:r>
              <a:rPr lang="en-US" sz="2000" dirty="0" smtClean="0">
                <a:solidFill>
                  <a:srgbClr val="00B050"/>
                </a:solidFill>
                <a:latin typeface="Consolas" pitchFamily="49" charset="0"/>
              </a:rPr>
              <a:t>//Same arguments as </a:t>
            </a:r>
            <a:r>
              <a:rPr lang="en-US" sz="2000" dirty="0" err="1" smtClean="0">
                <a:solidFill>
                  <a:srgbClr val="00B050"/>
                </a:solidFill>
                <a:latin typeface="Consolas" pitchFamily="49" charset="0"/>
              </a:rPr>
              <a:t>dwWant</a:t>
            </a:r>
            <a:r>
              <a:rPr lang="en-US" sz="2000" dirty="0" smtClean="0">
                <a:solidFill>
                  <a:srgbClr val="00B050"/>
                </a:solidFill>
                <a:latin typeface="Consolas" pitchFamily="49" charset="0"/>
              </a:rPr>
              <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but block the message </a:t>
            </a:r>
          </a:p>
          <a:p>
            <a:pPr>
              <a:buNone/>
            </a:pP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GESTURECONFIG, *PGESTURECONFIG;</a:t>
            </a:r>
          </a:p>
          <a:p>
            <a:endParaRPr lang="en-US" sz="2000" dirty="0" smtClean="0">
              <a:latin typeface="Consolas" pitchFamily="49" charset="0"/>
            </a:endParaRPr>
          </a:p>
          <a:p>
            <a:endParaRPr lang="he-IL" sz="2000" dirty="0" smtClean="0">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000" dirty="0" smtClean="0"/>
              <a:t>配置</a:t>
            </a:r>
            <a:r>
              <a:rPr sz="4000" dirty="0" err="1" smtClean="0"/>
              <a:t>hWnd</a:t>
            </a:r>
            <a:r>
              <a:rPr lang="zh-CN" altLang="en-US" sz="4000" dirty="0"/>
              <a:t>接</a:t>
            </a:r>
            <a:r>
              <a:rPr lang="zh-CN" altLang="en-US" sz="4000" dirty="0" smtClean="0"/>
              <a:t>受所有的手势</a:t>
            </a:r>
            <a:r>
              <a:rPr lang="en-US" altLang="zh-CN" sz="4000" dirty="0" smtClean="0"/>
              <a:t>(G</a:t>
            </a:r>
            <a:r>
              <a:rPr sz="4000" dirty="0" smtClean="0"/>
              <a:t>estures)</a:t>
            </a:r>
            <a:endParaRPr lang="he-IL" sz="4000" dirty="0"/>
          </a:p>
        </p:txBody>
      </p:sp>
      <p:sp>
        <p:nvSpPr>
          <p:cNvPr id="3" name="Text Placeholder 2"/>
          <p:cNvSpPr>
            <a:spLocks noGrp="1"/>
          </p:cNvSpPr>
          <p:nvPr>
            <p:ph type="body" sz="quarter" idx="4294967295"/>
          </p:nvPr>
        </p:nvSpPr>
        <p:spPr>
          <a:xfrm>
            <a:off x="516582" y="1420813"/>
            <a:ext cx="7943850" cy="3448347"/>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2000" dirty="0" smtClean="0">
                <a:latin typeface="Consolas" pitchFamily="49" charset="0"/>
              </a:rPr>
              <a:t>GESTURECONFIG </a:t>
            </a:r>
            <a:r>
              <a:rPr lang="en-US" sz="2000" dirty="0" err="1" smtClean="0">
                <a:latin typeface="Consolas" pitchFamily="49" charset="0"/>
              </a:rPr>
              <a:t>gestureConfig</a:t>
            </a:r>
            <a:r>
              <a:rPr lang="en-US" sz="2000" dirty="0" smtClean="0">
                <a:latin typeface="Consolas" pitchFamily="49" charset="0"/>
              </a:rPr>
              <a:t>;</a:t>
            </a:r>
          </a:p>
          <a:p>
            <a:pPr>
              <a:buNone/>
            </a:pPr>
            <a:r>
              <a:rPr lang="en-US" sz="2000" dirty="0" err="1" smtClean="0">
                <a:latin typeface="Consolas" pitchFamily="49" charset="0"/>
              </a:rPr>
              <a:t>gestureConfig.dwID</a:t>
            </a:r>
            <a:r>
              <a:rPr lang="en-US" sz="2000" dirty="0" smtClean="0">
                <a:latin typeface="Consolas" pitchFamily="49" charset="0"/>
              </a:rPr>
              <a:t> = 0;</a:t>
            </a:r>
          </a:p>
          <a:p>
            <a:pPr>
              <a:buNone/>
            </a:pPr>
            <a:r>
              <a:rPr lang="en-US" sz="2000" dirty="0" err="1" smtClean="0">
                <a:latin typeface="Consolas" pitchFamily="49" charset="0"/>
              </a:rPr>
              <a:t>gestureConfig.dwBlock</a:t>
            </a:r>
            <a:r>
              <a:rPr lang="en-US" sz="2000" dirty="0" smtClean="0">
                <a:latin typeface="Consolas" pitchFamily="49" charset="0"/>
              </a:rPr>
              <a:t> = 0;</a:t>
            </a:r>
          </a:p>
          <a:p>
            <a:pPr>
              <a:buNone/>
            </a:pPr>
            <a:r>
              <a:rPr lang="en-US" sz="2000" dirty="0" err="1" smtClean="0">
                <a:latin typeface="Consolas" pitchFamily="49" charset="0"/>
              </a:rPr>
              <a:t>gestureConfig.dwWant</a:t>
            </a:r>
            <a:r>
              <a:rPr lang="en-US" sz="2000" dirty="0" smtClean="0">
                <a:latin typeface="Consolas" pitchFamily="49" charset="0"/>
              </a:rPr>
              <a:t> = GC_ALLGESTURES;</a:t>
            </a:r>
          </a:p>
          <a:p>
            <a:pPr>
              <a:buNone/>
            </a:pPr>
            <a:endParaRPr lang="en-US" sz="2000" dirty="0" smtClean="0">
              <a:latin typeface="Consolas" pitchFamily="49" charset="0"/>
            </a:endParaRPr>
          </a:p>
          <a:p>
            <a:pPr>
              <a:buNone/>
            </a:pPr>
            <a:r>
              <a:rPr lang="en-US" sz="2000" dirty="0" err="1" smtClean="0">
                <a:latin typeface="Consolas" pitchFamily="49" charset="0"/>
              </a:rPr>
              <a:t>SetGestureConfig</a:t>
            </a:r>
            <a:r>
              <a:rPr lang="en-US" sz="2000" dirty="0" smtClean="0">
                <a:latin typeface="Consolas" pitchFamily="49" charset="0"/>
              </a:rPr>
              <a:t>(</a:t>
            </a:r>
            <a:r>
              <a:rPr lang="en-US" sz="2000" dirty="0" err="1" smtClean="0">
                <a:latin typeface="Consolas" pitchFamily="49" charset="0"/>
              </a:rPr>
              <a:t>hWnd</a:t>
            </a:r>
            <a:r>
              <a:rPr lang="en-US" sz="2000" dirty="0" smtClean="0">
                <a:latin typeface="Consolas" pitchFamily="49" charset="0"/>
              </a:rPr>
              <a:t>, 0, 1,</a:t>
            </a:r>
          </a:p>
          <a:p>
            <a:pPr>
              <a:buNone/>
            </a:pPr>
            <a:r>
              <a:rPr lang="en-US" sz="2000" dirty="0" smtClean="0">
                <a:latin typeface="Consolas" pitchFamily="49" charset="0"/>
              </a:rPr>
              <a:t> 			&amp;</a:t>
            </a:r>
            <a:r>
              <a:rPr lang="en-US" sz="2000" dirty="0" err="1" smtClean="0">
                <a:latin typeface="Consolas" pitchFamily="49" charset="0"/>
              </a:rPr>
              <a:t>gestureConfig</a:t>
            </a:r>
            <a:r>
              <a:rPr lang="en-US" sz="2000" dirty="0" smtClean="0">
                <a:latin typeface="Consolas" pitchFamily="49" charset="0"/>
              </a:rPr>
              <a:t>, </a:t>
            </a:r>
          </a:p>
          <a:p>
            <a:pPr>
              <a:buNone/>
            </a:pPr>
            <a:r>
              <a:rPr lang="en-US" sz="2000" dirty="0" err="1" smtClean="0">
                <a:latin typeface="Consolas" pitchFamily="49" charset="0"/>
              </a:rPr>
              <a:t>sizeof</a:t>
            </a:r>
            <a:r>
              <a:rPr lang="en-US" sz="2000" dirty="0" smtClean="0">
                <a:latin typeface="Consolas" pitchFamily="49" charset="0"/>
              </a:rPr>
              <a:t>(</a:t>
            </a:r>
            <a:r>
              <a:rPr lang="en-US" sz="2000" dirty="0" err="1" smtClean="0">
                <a:latin typeface="Consolas" pitchFamily="49" charset="0"/>
              </a:rPr>
              <a:t>gestureConfig</a:t>
            </a:r>
            <a:r>
              <a:rPr lang="en-US" sz="2000" dirty="0" smtClean="0">
                <a:latin typeface="Consolas" pitchFamily="49" charset="0"/>
              </a:rPr>
              <a:t>));</a:t>
            </a:r>
            <a:endParaRPr lang="he-IL" sz="2000" dirty="0" smtClean="0">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动</a:t>
            </a:r>
            <a:r>
              <a:rPr lang="zh-CN" altLang="en-US" dirty="0" smtClean="0"/>
              <a:t>态的改变手势（</a:t>
            </a:r>
            <a:r>
              <a:rPr lang="en-US" dirty="0" smtClean="0"/>
              <a:t>Gesture</a:t>
            </a:r>
            <a:r>
              <a:rPr lang="zh-CN" altLang="en-US" dirty="0" smtClean="0"/>
              <a:t>）配置</a:t>
            </a:r>
            <a:endParaRPr lang="en-US" dirty="0"/>
          </a:p>
        </p:txBody>
      </p:sp>
      <p:sp>
        <p:nvSpPr>
          <p:cNvPr id="5" name="Text Placeholder 4"/>
          <p:cNvSpPr>
            <a:spLocks noGrp="1"/>
          </p:cNvSpPr>
          <p:nvPr>
            <p:ph sz="quarter" idx="4294967295"/>
          </p:nvPr>
        </p:nvSpPr>
        <p:spPr>
          <a:xfrm>
            <a:off x="914400" y="1905000"/>
            <a:ext cx="8229600" cy="979488"/>
          </a:xfrm>
          <a:prstGeom prst="rect">
            <a:avLst/>
          </a:prstGeom>
        </p:spPr>
        <p:txBody>
          <a:bodyPr/>
          <a:lstStyle/>
          <a:p>
            <a:r>
              <a:rPr lang="en-US" dirty="0" smtClean="0"/>
              <a:t>WM_GESTURENOTIFY</a:t>
            </a:r>
            <a:r>
              <a:rPr lang="zh-CN" altLang="en-US" dirty="0" smtClean="0"/>
              <a:t>消息表示：将要接收一个手势消息</a:t>
            </a:r>
            <a:endParaRPr lang="en-US" dirty="0" smtClean="0"/>
          </a:p>
        </p:txBody>
      </p:sp>
      <p:sp>
        <p:nvSpPr>
          <p:cNvPr id="6" name="TextBox 5"/>
          <p:cNvSpPr txBox="1"/>
          <p:nvPr/>
        </p:nvSpPr>
        <p:spPr>
          <a:xfrm>
            <a:off x="468312" y="3857628"/>
            <a:ext cx="7943851"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000" dirty="0" smtClean="0">
                <a:solidFill>
                  <a:schemeClr val="tx1"/>
                </a:solidFill>
                <a:latin typeface="Consolas" pitchFamily="49" charset="0"/>
                <a:cs typeface="Courier New" pitchFamily="49" charset="0"/>
              </a:rPr>
              <a:t>case WM_GESTURENOTIFY:</a:t>
            </a:r>
          </a:p>
          <a:p>
            <a:r>
              <a:rPr lang="en-US" sz="2000" dirty="0" smtClean="0">
                <a:solidFill>
                  <a:schemeClr val="tx1"/>
                </a:solidFill>
                <a:latin typeface="Consolas" pitchFamily="49" charset="0"/>
                <a:cs typeface="Courier New" pitchFamily="49" charset="0"/>
              </a:rPr>
              <a:t>{</a:t>
            </a:r>
          </a:p>
          <a:p>
            <a:r>
              <a:rPr lang="en-US" sz="2000" dirty="0" smtClean="0">
                <a:solidFill>
                  <a:schemeClr val="tx1"/>
                </a:solidFill>
                <a:latin typeface="Consolas" pitchFamily="49" charset="0"/>
                <a:cs typeface="Courier New" pitchFamily="49" charset="0"/>
              </a:rPr>
              <a:t>     GESTURECONFIG </a:t>
            </a:r>
            <a:r>
              <a:rPr lang="en-US" sz="2000" dirty="0" err="1" smtClean="0">
                <a:solidFill>
                  <a:schemeClr val="tx1"/>
                </a:solidFill>
                <a:latin typeface="Consolas" pitchFamily="49" charset="0"/>
                <a:cs typeface="Courier New" pitchFamily="49" charset="0"/>
              </a:rPr>
              <a:t>gc</a:t>
            </a:r>
            <a:r>
              <a:rPr lang="en-US" sz="2000" dirty="0" smtClean="0">
                <a:solidFill>
                  <a:schemeClr val="tx1"/>
                </a:solidFill>
                <a:latin typeface="Consolas" pitchFamily="49" charset="0"/>
                <a:cs typeface="Courier New" pitchFamily="49" charset="0"/>
              </a:rPr>
              <a:t> = {0,GC_ALLGESTURES,0};</a:t>
            </a:r>
          </a:p>
          <a:p>
            <a:r>
              <a:rPr lang="en-US" sz="2000" dirty="0" err="1" smtClean="0">
                <a:solidFill>
                  <a:schemeClr val="tx1"/>
                </a:solidFill>
                <a:latin typeface="Consolas" pitchFamily="49" charset="0"/>
                <a:cs typeface="Courier New" pitchFamily="49" charset="0"/>
              </a:rPr>
              <a:t>SetGestureConfig</a:t>
            </a:r>
            <a:r>
              <a:rPr lang="en-US" sz="2000" dirty="0" smtClean="0">
                <a:solidFill>
                  <a:schemeClr val="tx1"/>
                </a:solidFill>
                <a:latin typeface="Consolas" pitchFamily="49" charset="0"/>
                <a:cs typeface="Courier New" pitchFamily="49" charset="0"/>
              </a:rPr>
              <a:t>(</a:t>
            </a:r>
            <a:r>
              <a:rPr lang="en-US" sz="2000" dirty="0" err="1" smtClean="0">
                <a:solidFill>
                  <a:schemeClr val="tx1"/>
                </a:solidFill>
                <a:latin typeface="Consolas" pitchFamily="49" charset="0"/>
                <a:cs typeface="Courier New" pitchFamily="49" charset="0"/>
              </a:rPr>
              <a:t>hWnd</a:t>
            </a:r>
            <a:r>
              <a:rPr lang="en-US" sz="2000" dirty="0" smtClean="0">
                <a:solidFill>
                  <a:schemeClr val="tx1"/>
                </a:solidFill>
                <a:latin typeface="Consolas" pitchFamily="49" charset="0"/>
                <a:cs typeface="Courier New" pitchFamily="49" charset="0"/>
              </a:rPr>
              <a:t>, 0, 1, &amp;</a:t>
            </a:r>
            <a:r>
              <a:rPr lang="en-US" sz="2000" dirty="0" err="1" smtClean="0">
                <a:solidFill>
                  <a:schemeClr val="tx1"/>
                </a:solidFill>
                <a:latin typeface="Consolas" pitchFamily="49" charset="0"/>
                <a:cs typeface="Courier New" pitchFamily="49" charset="0"/>
              </a:rPr>
              <a:t>gc</a:t>
            </a:r>
            <a:r>
              <a:rPr lang="en-US" sz="2000" dirty="0" smtClean="0">
                <a:solidFill>
                  <a:schemeClr val="tx1"/>
                </a:solidFill>
                <a:latin typeface="Consolas" pitchFamily="49" charset="0"/>
                <a:cs typeface="Courier New" pitchFamily="49" charset="0"/>
              </a:rPr>
              <a:t>,</a:t>
            </a:r>
          </a:p>
          <a:p>
            <a:r>
              <a:rPr lang="en-US" sz="2000" dirty="0" err="1" smtClean="0">
                <a:solidFill>
                  <a:schemeClr val="tx1"/>
                </a:solidFill>
                <a:latin typeface="Consolas" pitchFamily="49" charset="0"/>
                <a:cs typeface="Courier New" pitchFamily="49" charset="0"/>
              </a:rPr>
              <a:t>sizeof</a:t>
            </a:r>
            <a:r>
              <a:rPr lang="en-US" sz="2000" dirty="0" smtClean="0">
                <a:solidFill>
                  <a:schemeClr val="tx1"/>
                </a:solidFill>
                <a:latin typeface="Consolas" pitchFamily="49" charset="0"/>
                <a:cs typeface="Courier New" pitchFamily="49" charset="0"/>
              </a:rPr>
              <a:t>(GESTURECONFIG));</a:t>
            </a:r>
          </a:p>
          <a:p>
            <a:r>
              <a:rPr lang="en-US" sz="2000" dirty="0" smtClean="0">
                <a:solidFill>
                  <a:schemeClr val="tx1"/>
                </a:solidFill>
                <a:latin typeface="Consolas" pitchFamily="49" charset="0"/>
                <a:cs typeface="Courier New" pitchFamily="49" charset="0"/>
              </a:rPr>
              <a:t>}  </a:t>
            </a:r>
          </a:p>
          <a:p>
            <a:r>
              <a:rPr lang="en-US" sz="2000" dirty="0" smtClean="0">
                <a:solidFill>
                  <a:schemeClr val="tx1"/>
                </a:solidFill>
                <a:latin typeface="Consolas" pitchFamily="49" charset="0"/>
                <a:cs typeface="Courier New" pitchFamily="49" charset="0"/>
              </a:rPr>
              <a:t>break; </a:t>
            </a:r>
            <a:endParaRPr lang="he-IL" sz="2000" dirty="0" smtClean="0">
              <a:solidFill>
                <a:schemeClr val="tx1"/>
              </a:solidFill>
              <a:latin typeface="Consolas" pitchFamily="49" charset="0"/>
              <a:cs typeface="Courier New"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86454"/>
            <a:ext cx="9144000" cy="1069958"/>
          </a:xfrm>
          <a:prstGeom prst="rect">
            <a:avLst/>
          </a:prstGeom>
          <a:gradFill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0" tIns="91429" rIns="0" bIns="0" numCol="1" rtlCol="0" anchor="t" anchorCtr="0" compatLnSpc="1">
            <a:prstTxWarp prst="textNoShape">
              <a:avLst/>
            </a:prstTxWarp>
          </a:bodyPr>
          <a:lstStyle/>
          <a:p>
            <a:pPr indent="-302815" algn="ctr" defTabSz="914097" fontAlgn="base">
              <a:lnSpc>
                <a:spcPct val="85000"/>
              </a:lnSpc>
              <a:spcBef>
                <a:spcPct val="0"/>
              </a:spcBef>
              <a:spcAft>
                <a:spcPct val="0"/>
              </a:spcAft>
              <a:buSzPct val="70000"/>
              <a:buBlip>
                <a:blip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noGrp="1"/>
          </p:cNvSpPr>
          <p:nvPr>
            <p:ph type="title"/>
          </p:nvPr>
        </p:nvSpPr>
        <p:spPr/>
        <p:txBody>
          <a:bodyPr/>
          <a:lstStyle/>
          <a:p>
            <a:r>
              <a:rPr lang="en-US" dirty="0" smtClean="0"/>
              <a:t>Multi-Touch</a:t>
            </a:r>
            <a:r>
              <a:rPr lang="zh-CN" altLang="en-US" dirty="0" smtClean="0"/>
              <a:t>已经就绪！</a:t>
            </a:r>
            <a:endParaRPr lang="en-US" dirty="0"/>
          </a:p>
        </p:txBody>
      </p:sp>
      <p:sp>
        <p:nvSpPr>
          <p:cNvPr id="3" name="Content Placeholder 2"/>
          <p:cNvSpPr>
            <a:spLocks noGrp="1"/>
          </p:cNvSpPr>
          <p:nvPr>
            <p:ph idx="1"/>
          </p:nvPr>
        </p:nvSpPr>
        <p:spPr/>
        <p:txBody>
          <a:bodyPr/>
          <a:lstStyle/>
          <a:p>
            <a:r>
              <a:rPr lang="zh-CN" altLang="en-US" dirty="0" smtClean="0"/>
              <a:t>硬件</a:t>
            </a:r>
            <a:endParaRPr lang="en-US" dirty="0" smtClean="0"/>
          </a:p>
          <a:p>
            <a:pPr lvl="1"/>
            <a:r>
              <a:rPr lang="zh-CN" altLang="en-US" dirty="0"/>
              <a:t>如今</a:t>
            </a:r>
            <a:r>
              <a:rPr lang="zh-CN" altLang="en-US" dirty="0" smtClean="0"/>
              <a:t>具备</a:t>
            </a:r>
            <a:r>
              <a:rPr lang="en-US" dirty="0" smtClean="0"/>
              <a:t>Multi-touch</a:t>
            </a:r>
            <a:r>
              <a:rPr lang="zh-CN" altLang="en-US" dirty="0" smtClean="0"/>
              <a:t>能力的电脑已经上市</a:t>
            </a:r>
            <a:endParaRPr lang="en-US" dirty="0" smtClean="0"/>
          </a:p>
          <a:p>
            <a:pPr lvl="1"/>
            <a:r>
              <a:rPr lang="zh-CN" altLang="en-US" dirty="0"/>
              <a:t>多种形</a:t>
            </a:r>
            <a:r>
              <a:rPr lang="zh-CN" altLang="en-US" dirty="0" smtClean="0"/>
              <a:t>式的</a:t>
            </a:r>
            <a:r>
              <a:rPr lang="en-US" dirty="0" smtClean="0"/>
              <a:t>Multi-touch</a:t>
            </a:r>
            <a:r>
              <a:rPr lang="zh-CN" altLang="en-US" dirty="0" smtClean="0"/>
              <a:t>设备</a:t>
            </a:r>
            <a:endParaRPr lang="en-US" dirty="0" smtClean="0"/>
          </a:p>
          <a:p>
            <a:r>
              <a:rPr lang="zh-CN" altLang="en-US" dirty="0" smtClean="0"/>
              <a:t>软件</a:t>
            </a:r>
            <a:endParaRPr lang="en-US" dirty="0" smtClean="0"/>
          </a:p>
          <a:p>
            <a:pPr lvl="1"/>
            <a:r>
              <a:rPr lang="en-US" dirty="0" smtClean="0"/>
              <a:t>Windows 7, .NET Framework 4.0</a:t>
            </a:r>
          </a:p>
          <a:p>
            <a:r>
              <a:rPr lang="zh-CN" altLang="en-US" dirty="0" smtClean="0"/>
              <a:t>消费者</a:t>
            </a:r>
            <a:endParaRPr lang="en-US" dirty="0" smtClean="0"/>
          </a:p>
          <a:p>
            <a:pPr lvl="1"/>
            <a:r>
              <a:rPr lang="zh-CN" altLang="en-US" dirty="0" smtClean="0"/>
              <a:t>新应用场景</a:t>
            </a:r>
            <a:endParaRPr lang="en-US" dirty="0" smtClean="0"/>
          </a:p>
          <a:p>
            <a:pPr lvl="1"/>
            <a:r>
              <a:rPr lang="zh-CN" altLang="en-US" dirty="0" smtClean="0"/>
              <a:t>更丰富的用户体验</a:t>
            </a:r>
            <a:endParaRPr lang="en-US" dirty="0"/>
          </a:p>
        </p:txBody>
      </p:sp>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79912" y="4293096"/>
            <a:ext cx="2295931" cy="2093731"/>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6183188" y="4202959"/>
            <a:ext cx="2781300" cy="232238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WM_GESTURE</a:t>
            </a:r>
            <a:r>
              <a:rPr lang="zh-CN" altLang="en-US" dirty="0" smtClean="0"/>
              <a:t>消息</a:t>
            </a:r>
            <a:endParaRPr lang="en-US" dirty="0"/>
          </a:p>
        </p:txBody>
      </p:sp>
      <p:sp>
        <p:nvSpPr>
          <p:cNvPr id="4" name="Text Placeholder 3"/>
          <p:cNvSpPr>
            <a:spLocks noGrp="1"/>
          </p:cNvSpPr>
          <p:nvPr>
            <p:ph type="body" sz="quarter" idx="4294967295"/>
          </p:nvPr>
        </p:nvSpPr>
        <p:spPr>
          <a:xfrm>
            <a:off x="516582" y="1420813"/>
            <a:ext cx="7943850" cy="4979987"/>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600" dirty="0" smtClean="0">
                <a:latin typeface="Consolas" pitchFamily="49" charset="0"/>
              </a:rPr>
              <a:t>GESTUREINFO </a:t>
            </a:r>
            <a:r>
              <a:rPr lang="en-US" sz="1600" dirty="0" err="1" smtClean="0">
                <a:latin typeface="Consolas" pitchFamily="49" charset="0"/>
              </a:rPr>
              <a:t>gi</a:t>
            </a:r>
            <a:r>
              <a:rPr lang="en-US" sz="1600" dirty="0" smtClean="0">
                <a:latin typeface="Consolas" pitchFamily="49" charset="0"/>
              </a:rPr>
              <a:t>;</a:t>
            </a:r>
          </a:p>
          <a:p>
            <a:pPr>
              <a:buNone/>
            </a:pPr>
            <a:r>
              <a:rPr lang="en-US" sz="1600" dirty="0" err="1" smtClean="0">
                <a:latin typeface="Consolas" pitchFamily="49" charset="0"/>
              </a:rPr>
              <a:t>gi.cbSize</a:t>
            </a:r>
            <a:r>
              <a:rPr lang="en-US" sz="1600" dirty="0" smtClean="0">
                <a:latin typeface="Consolas" pitchFamily="49" charset="0"/>
              </a:rPr>
              <a:t> = </a:t>
            </a:r>
            <a:r>
              <a:rPr lang="en-US" sz="1600" dirty="0" err="1" smtClean="0">
                <a:latin typeface="Consolas" pitchFamily="49" charset="0"/>
              </a:rPr>
              <a:t>sizeof</a:t>
            </a:r>
            <a:r>
              <a:rPr lang="en-US" sz="1600" dirty="0" smtClean="0">
                <a:latin typeface="Consolas" pitchFamily="49" charset="0"/>
              </a:rPr>
              <a:t>(GESTUREINFO);</a:t>
            </a:r>
          </a:p>
          <a:p>
            <a:pPr>
              <a:buNone/>
            </a:pPr>
            <a:r>
              <a:rPr lang="en-US" sz="1600" dirty="0" err="1" smtClean="0">
                <a:latin typeface="Consolas" pitchFamily="49" charset="0"/>
              </a:rPr>
              <a:t>gi.dwFlags</a:t>
            </a:r>
            <a:r>
              <a:rPr lang="en-US" sz="1600" dirty="0" smtClean="0">
                <a:latin typeface="Consolas" pitchFamily="49" charset="0"/>
              </a:rPr>
              <a:t> = 0; </a:t>
            </a:r>
            <a:r>
              <a:rPr lang="en-US" sz="1600" dirty="0" err="1" smtClean="0">
                <a:latin typeface="Consolas" pitchFamily="49" charset="0"/>
              </a:rPr>
              <a:t>gi.ptsLocation.x</a:t>
            </a:r>
            <a:r>
              <a:rPr lang="en-US" sz="1600" dirty="0" smtClean="0">
                <a:latin typeface="Consolas" pitchFamily="49" charset="0"/>
              </a:rPr>
              <a:t> = 0; …</a:t>
            </a:r>
          </a:p>
          <a:p>
            <a:pPr>
              <a:buNone/>
            </a:pPr>
            <a:endParaRPr lang="en-US" sz="1600" dirty="0" smtClean="0">
              <a:latin typeface="Consolas" pitchFamily="49" charset="0"/>
            </a:endParaRPr>
          </a:p>
          <a:p>
            <a:pPr>
              <a:buNone/>
            </a:pPr>
            <a:r>
              <a:rPr lang="en-US" sz="1600" dirty="0" err="1" smtClean="0">
                <a:latin typeface="Consolas" pitchFamily="49" charset="0"/>
              </a:rPr>
              <a:t>GetGestureInfo</a:t>
            </a:r>
            <a:r>
              <a:rPr lang="en-US" sz="1600" dirty="0" smtClean="0">
                <a:latin typeface="Consolas" pitchFamily="49" charset="0"/>
              </a:rPr>
              <a:t>((HGESTUREINFO)</a:t>
            </a:r>
            <a:r>
              <a:rPr lang="en-US" sz="1600" dirty="0" err="1" smtClean="0">
                <a:latin typeface="Consolas" pitchFamily="49" charset="0"/>
              </a:rPr>
              <a:t>lParam</a:t>
            </a:r>
            <a:r>
              <a:rPr lang="en-US" sz="1600" dirty="0" smtClean="0">
                <a:latin typeface="Consolas" pitchFamily="49" charset="0"/>
              </a:rPr>
              <a:t>, &amp;</a:t>
            </a:r>
            <a:r>
              <a:rPr lang="en-US" sz="1600" dirty="0" err="1" smtClean="0">
                <a:latin typeface="Consolas" pitchFamily="49" charset="0"/>
              </a:rPr>
              <a:t>gi</a:t>
            </a:r>
            <a:r>
              <a:rPr lang="en-US" sz="1600" dirty="0" smtClean="0">
                <a:latin typeface="Consolas" pitchFamily="49" charset="0"/>
              </a:rPr>
              <a:t>);</a:t>
            </a:r>
          </a:p>
          <a:p>
            <a:pPr>
              <a:buNone/>
            </a:pPr>
            <a:r>
              <a:rPr lang="en-US" sz="1600" dirty="0" smtClean="0">
                <a:latin typeface="Consolas" pitchFamily="49" charset="0"/>
              </a:rPr>
              <a:t>// now interpret the gesture</a:t>
            </a:r>
          </a:p>
          <a:p>
            <a:pPr>
              <a:buNone/>
            </a:pPr>
            <a:r>
              <a:rPr lang="en-US" sz="1600" dirty="0" smtClean="0">
                <a:latin typeface="Consolas" pitchFamily="49" charset="0"/>
              </a:rPr>
              <a:t>switch (</a:t>
            </a:r>
            <a:r>
              <a:rPr lang="en-US" sz="1600" dirty="0" err="1" smtClean="0">
                <a:latin typeface="Consolas" pitchFamily="49" charset="0"/>
              </a:rPr>
              <a:t>gi.dwID</a:t>
            </a:r>
            <a:r>
              <a:rPr lang="en-US" sz="1600" dirty="0" smtClean="0">
                <a:latin typeface="Consolas" pitchFamily="49" charset="0"/>
              </a:rPr>
              <a:t>){</a:t>
            </a:r>
          </a:p>
          <a:p>
            <a:pPr>
              <a:buNone/>
            </a:pPr>
            <a:r>
              <a:rPr lang="en-US" sz="1600" dirty="0" smtClean="0">
                <a:latin typeface="Consolas" pitchFamily="49" charset="0"/>
              </a:rPr>
              <a:t>	case GID_ZOOM:    </a:t>
            </a:r>
          </a:p>
          <a:p>
            <a:pPr>
              <a:buNone/>
            </a:pPr>
            <a:r>
              <a:rPr lang="en-US" sz="1600" dirty="0" smtClean="0">
                <a:latin typeface="Consolas" pitchFamily="49" charset="0"/>
              </a:rPr>
              <a:t>                </a:t>
            </a:r>
            <a:r>
              <a:rPr lang="en-US" sz="1800" dirty="0">
                <a:solidFill>
                  <a:srgbClr val="00B050"/>
                </a:solidFill>
                <a:latin typeface="Consolas" pitchFamily="49" charset="0"/>
              </a:rPr>
              <a:t>// Code for zooming goes here</a:t>
            </a:r>
            <a:r>
              <a:rPr lang="en-US" sz="1600" dirty="0" smtClean="0">
                <a:latin typeface="Consolas" pitchFamily="49" charset="0"/>
              </a:rPr>
              <a:t>     </a:t>
            </a:r>
          </a:p>
          <a:p>
            <a:pPr>
              <a:buNone/>
            </a:pPr>
            <a:r>
              <a:rPr lang="en-US" sz="1600" dirty="0" smtClean="0">
                <a:latin typeface="Consolas" pitchFamily="49" charset="0"/>
              </a:rPr>
              <a:t>       break;</a:t>
            </a:r>
          </a:p>
          <a:p>
            <a:pPr>
              <a:buNone/>
            </a:pPr>
            <a:r>
              <a:rPr lang="en-US" sz="1600" dirty="0" smtClean="0">
                <a:latin typeface="Consolas" pitchFamily="49" charset="0"/>
              </a:rPr>
              <a:t>       case GID_PAN:                </a:t>
            </a:r>
          </a:p>
          <a:p>
            <a:pPr>
              <a:buNone/>
            </a:pPr>
            <a:r>
              <a:rPr lang="en-US" sz="1600" dirty="0" smtClean="0">
                <a:latin typeface="Consolas" pitchFamily="49" charset="0"/>
              </a:rPr>
              <a:t>               </a:t>
            </a:r>
            <a:r>
              <a:rPr lang="en-US" sz="1800" dirty="0">
                <a:solidFill>
                  <a:srgbClr val="00B050"/>
                </a:solidFill>
                <a:latin typeface="Consolas" pitchFamily="49" charset="0"/>
              </a:rPr>
              <a:t>// Code for panning goes here</a:t>
            </a:r>
          </a:p>
          <a:p>
            <a:pPr>
              <a:buNone/>
            </a:pPr>
            <a:r>
              <a:rPr lang="en-US" sz="1600" dirty="0" smtClean="0">
                <a:latin typeface="Consolas" pitchFamily="49" charset="0"/>
              </a:rPr>
              <a:t>       break;</a:t>
            </a:r>
          </a:p>
          <a:p>
            <a:pPr>
              <a:buNone/>
            </a:pPr>
            <a:r>
              <a:rPr lang="en-US" sz="1600" dirty="0" smtClean="0">
                <a:latin typeface="Consolas" pitchFamily="49" charset="0"/>
              </a:rPr>
              <a:t>       case GID_ROTATE: …</a:t>
            </a:r>
          </a:p>
          <a:p>
            <a:pPr>
              <a:buNone/>
            </a:pPr>
            <a:r>
              <a:rPr lang="en-US" sz="1600" dirty="0" smtClean="0">
                <a:latin typeface="Consolas" pitchFamily="49" charset="0"/>
              </a:rPr>
              <a:t>}</a:t>
            </a:r>
          </a:p>
          <a:p>
            <a:pPr>
              <a:buNone/>
            </a:pPr>
            <a:r>
              <a:rPr lang="en-US" sz="1600" dirty="0" err="1" smtClean="0">
                <a:latin typeface="Consolas" pitchFamily="49" charset="0"/>
              </a:rPr>
              <a:t>CloseGestureInfoHandle</a:t>
            </a:r>
            <a:r>
              <a:rPr lang="en-US" sz="1600" dirty="0" smtClean="0">
                <a:latin typeface="Consolas" pitchFamily="49" charset="0"/>
              </a:rPr>
              <a:t>((HGESTUREINFO)</a:t>
            </a:r>
            <a:r>
              <a:rPr lang="en-US" sz="1600" dirty="0" err="1" smtClean="0">
                <a:latin typeface="Consolas" pitchFamily="49" charset="0"/>
              </a:rPr>
              <a:t>lParam</a:t>
            </a:r>
            <a:r>
              <a:rPr lang="en-US" sz="1600" dirty="0" smtClean="0">
                <a:latin typeface="Consolas" pitchFamily="49" charset="0"/>
              </a:rPr>
              <a:t>); </a:t>
            </a:r>
            <a:endParaRPr lang="he-IL" sz="1600" dirty="0" smtClean="0">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GESTUREINFO</a:t>
            </a:r>
            <a:r>
              <a:rPr lang="zh-CN" altLang="en-US" dirty="0" smtClean="0"/>
              <a:t>结构</a:t>
            </a:r>
            <a:endParaRPr lang="he-IL" sz="4000" dirty="0"/>
          </a:p>
        </p:txBody>
      </p:sp>
      <p:sp>
        <p:nvSpPr>
          <p:cNvPr id="3" name="Text Placeholder 2"/>
          <p:cNvSpPr>
            <a:spLocks noGrp="1"/>
          </p:cNvSpPr>
          <p:nvPr>
            <p:ph type="body" sz="quarter" idx="4294967295"/>
          </p:nvPr>
        </p:nvSpPr>
        <p:spPr>
          <a:xfrm>
            <a:off x="516582" y="1420813"/>
            <a:ext cx="7943850" cy="4432300"/>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err="1" smtClean="0">
                <a:latin typeface="Consolas" pitchFamily="49" charset="0"/>
              </a:rPr>
              <a:t>typedefstruct</a:t>
            </a:r>
            <a:r>
              <a:rPr lang="en-US" sz="1800" dirty="0" smtClean="0">
                <a:latin typeface="Consolas" pitchFamily="49" charset="0"/>
              </a:rPr>
              <a:t> _GESTUREINFO </a:t>
            </a:r>
          </a:p>
          <a:p>
            <a:pPr>
              <a:buNone/>
            </a:pPr>
            <a:r>
              <a:rPr lang="en-US" sz="1800" dirty="0" smtClean="0">
                <a:latin typeface="Consolas" pitchFamily="49" charset="0"/>
              </a:rPr>
              <a:t>{  </a:t>
            </a:r>
          </a:p>
          <a:p>
            <a:pPr>
              <a:buNone/>
            </a:pPr>
            <a:r>
              <a:rPr lang="en-US" sz="1800" dirty="0" smtClean="0">
                <a:latin typeface="Consolas" pitchFamily="49" charset="0"/>
              </a:rPr>
              <a:t>   UINT </a:t>
            </a:r>
            <a:r>
              <a:rPr lang="en-US" sz="1800" dirty="0" err="1" smtClean="0">
                <a:latin typeface="Consolas" pitchFamily="49" charset="0"/>
              </a:rPr>
              <a:t>cbSize</a:t>
            </a:r>
            <a:r>
              <a:rPr lang="en-US" sz="1800" dirty="0" smtClean="0">
                <a:latin typeface="Consolas" pitchFamily="49" charset="0"/>
              </a:rPr>
              <a:t>;</a:t>
            </a:r>
          </a:p>
          <a:p>
            <a:pPr>
              <a:buNone/>
            </a:pPr>
            <a:r>
              <a:rPr lang="en-US" sz="1800" dirty="0" smtClean="0">
                <a:latin typeface="Consolas" pitchFamily="49" charset="0"/>
              </a:rPr>
              <a:t>   DWORD </a:t>
            </a:r>
            <a:r>
              <a:rPr lang="en-US" sz="1800" dirty="0" err="1" smtClean="0">
                <a:latin typeface="Consolas" pitchFamily="49" charset="0"/>
              </a:rPr>
              <a:t>dwFlags</a:t>
            </a:r>
            <a:r>
              <a:rPr lang="en-US" sz="1800" dirty="0" smtClean="0">
                <a:latin typeface="Consolas" pitchFamily="49" charset="0"/>
              </a:rPr>
              <a:t>; </a:t>
            </a:r>
            <a:r>
              <a:rPr lang="en-US" sz="1800" dirty="0" smtClean="0">
                <a:solidFill>
                  <a:srgbClr val="00B050"/>
                </a:solidFill>
                <a:latin typeface="Consolas" pitchFamily="49" charset="0"/>
              </a:rPr>
              <a:t>//GF_* (BEGIN, INERTIA, END)</a:t>
            </a:r>
          </a:p>
          <a:p>
            <a:pPr>
              <a:buNone/>
            </a:pPr>
            <a:r>
              <a:rPr lang="en-US" sz="1800" dirty="0" smtClean="0">
                <a:latin typeface="Consolas" pitchFamily="49" charset="0"/>
              </a:rPr>
              <a:t>   DWORD </a:t>
            </a:r>
            <a:r>
              <a:rPr lang="en-US" sz="1800" dirty="0" err="1" smtClean="0">
                <a:latin typeface="Consolas" pitchFamily="49" charset="0"/>
              </a:rPr>
              <a:t>dwID</a:t>
            </a:r>
            <a:r>
              <a:rPr lang="en-US" sz="1800" dirty="0" smtClean="0">
                <a:latin typeface="Consolas" pitchFamily="49" charset="0"/>
              </a:rPr>
              <a:t>; </a:t>
            </a:r>
            <a:r>
              <a:rPr lang="en-US" sz="1800" dirty="0" smtClean="0">
                <a:solidFill>
                  <a:srgbClr val="00B050"/>
                </a:solidFill>
                <a:latin typeface="Consolas" pitchFamily="49" charset="0"/>
              </a:rPr>
              <a:t>//GID_* (BEGIN, END, ZOOM, PAN,</a:t>
            </a:r>
          </a:p>
          <a:p>
            <a:pPr>
              <a:buNone/>
            </a:pPr>
            <a:r>
              <a:rPr lang="en-US" sz="1800" dirty="0" smtClean="0">
                <a:solidFill>
                  <a:srgbClr val="00B050"/>
                </a:solidFill>
                <a:latin typeface="Consolas" pitchFamily="49" charset="0"/>
              </a:rPr>
              <a:t> 		   //ROTATE, TWOFINGERTAP, ROLLOVER)</a:t>
            </a:r>
          </a:p>
          <a:p>
            <a:pPr>
              <a:buNone/>
            </a:pPr>
            <a:r>
              <a:rPr lang="en-US" sz="1800" dirty="0" smtClean="0">
                <a:latin typeface="Consolas" pitchFamily="49" charset="0"/>
              </a:rPr>
              <a:t>   HWND </a:t>
            </a:r>
            <a:r>
              <a:rPr lang="en-US" sz="1800" dirty="0" err="1" smtClean="0">
                <a:latin typeface="Consolas" pitchFamily="49" charset="0"/>
              </a:rPr>
              <a:t>hwndTarget</a:t>
            </a:r>
            <a:r>
              <a:rPr lang="en-US" sz="1800" dirty="0" smtClean="0">
                <a:latin typeface="Consolas" pitchFamily="49" charset="0"/>
              </a:rPr>
              <a:t>;  </a:t>
            </a:r>
          </a:p>
          <a:p>
            <a:pPr>
              <a:buNone/>
            </a:pPr>
            <a:r>
              <a:rPr lang="en-US" sz="1800" dirty="0" smtClean="0">
                <a:latin typeface="Consolas" pitchFamily="49" charset="0"/>
              </a:rPr>
              <a:t>   POINTS </a:t>
            </a:r>
            <a:r>
              <a:rPr lang="en-US" sz="1800" dirty="0" err="1" smtClean="0">
                <a:latin typeface="Consolas" pitchFamily="49" charset="0"/>
              </a:rPr>
              <a:t>ptsLocation</a:t>
            </a:r>
            <a:r>
              <a:rPr lang="en-US" sz="1800" dirty="0" smtClean="0">
                <a:latin typeface="Consolas" pitchFamily="49" charset="0"/>
              </a:rPr>
              <a:t>; </a:t>
            </a:r>
          </a:p>
          <a:p>
            <a:pPr>
              <a:buNone/>
            </a:pPr>
            <a:r>
              <a:rPr lang="en-US" sz="1800" dirty="0" smtClean="0">
                <a:latin typeface="Consolas" pitchFamily="49" charset="0"/>
              </a:rPr>
              <a:t>   DWORD </a:t>
            </a:r>
            <a:r>
              <a:rPr lang="en-US" sz="1800" dirty="0" err="1" smtClean="0">
                <a:latin typeface="Consolas" pitchFamily="49" charset="0"/>
              </a:rPr>
              <a:t>dwInstanceID</a:t>
            </a:r>
            <a:r>
              <a:rPr lang="en-US" sz="1800" dirty="0" smtClean="0">
                <a:latin typeface="Consolas" pitchFamily="49" charset="0"/>
              </a:rPr>
              <a:t>;  </a:t>
            </a:r>
          </a:p>
          <a:p>
            <a:pPr>
              <a:buNone/>
            </a:pPr>
            <a:r>
              <a:rPr lang="en-US" sz="1800" dirty="0" smtClean="0">
                <a:latin typeface="Consolas" pitchFamily="49" charset="0"/>
              </a:rPr>
              <a:t>   DWORD </a:t>
            </a:r>
            <a:r>
              <a:rPr lang="en-US" sz="1800" dirty="0" err="1" smtClean="0">
                <a:latin typeface="Consolas" pitchFamily="49" charset="0"/>
              </a:rPr>
              <a:t>dwSequenceID</a:t>
            </a:r>
            <a:r>
              <a:rPr lang="en-US" sz="1800" dirty="0" smtClean="0">
                <a:latin typeface="Consolas" pitchFamily="49" charset="0"/>
              </a:rPr>
              <a:t>;  </a:t>
            </a:r>
          </a:p>
          <a:p>
            <a:pPr>
              <a:buNone/>
            </a:pPr>
            <a:r>
              <a:rPr lang="en-US" sz="1800" dirty="0" smtClean="0">
                <a:latin typeface="Consolas" pitchFamily="49" charset="0"/>
              </a:rPr>
              <a:t>   ULONGLONG </a:t>
            </a:r>
            <a:r>
              <a:rPr lang="en-US" sz="1800" dirty="0" err="1" smtClean="0">
                <a:latin typeface="Consolas" pitchFamily="49" charset="0"/>
              </a:rPr>
              <a:t>ullArguments</a:t>
            </a:r>
            <a:r>
              <a:rPr lang="en-US" sz="1800" dirty="0" smtClean="0">
                <a:latin typeface="Consolas" pitchFamily="49" charset="0"/>
              </a:rPr>
              <a:t>; </a:t>
            </a:r>
            <a:r>
              <a:rPr lang="en-US" sz="1800" dirty="0" smtClean="0">
                <a:solidFill>
                  <a:srgbClr val="00B050"/>
                </a:solidFill>
                <a:latin typeface="Consolas" pitchFamily="49" charset="0"/>
              </a:rPr>
              <a:t>//8 Bytes Gesture </a:t>
            </a:r>
            <a:r>
              <a:rPr lang="en-US" sz="1800" dirty="0" err="1" smtClean="0">
                <a:solidFill>
                  <a:srgbClr val="00B050"/>
                </a:solidFill>
                <a:latin typeface="Consolas" pitchFamily="49" charset="0"/>
              </a:rPr>
              <a:t>Arg</a:t>
            </a:r>
          </a:p>
          <a:p>
            <a:pPr>
              <a:buNone/>
            </a:pPr>
            <a:r>
              <a:rPr lang="en-US" sz="1800" dirty="0" smtClean="0">
                <a:latin typeface="Consolas" pitchFamily="49" charset="0"/>
              </a:rPr>
              <a:t>   UINT </a:t>
            </a:r>
            <a:r>
              <a:rPr lang="en-US" sz="1800" dirty="0" err="1" smtClean="0">
                <a:latin typeface="Consolas" pitchFamily="49" charset="0"/>
              </a:rPr>
              <a:t>cbExtraArgs</a:t>
            </a:r>
            <a:r>
              <a:rPr lang="en-US" sz="1800" dirty="0" smtClean="0">
                <a:latin typeface="Consolas" pitchFamily="49" charset="0"/>
              </a:rPr>
              <a:t>;</a:t>
            </a:r>
          </a:p>
          <a:p>
            <a:pPr>
              <a:buNone/>
            </a:pPr>
            <a:r>
              <a:rPr lang="en-US" sz="1800" dirty="0" smtClean="0">
                <a:latin typeface="Consolas" pitchFamily="49" charset="0"/>
              </a:rPr>
              <a:t>} GESTUREINFO,  *PGESTUREINFO;</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处理</a:t>
            </a:r>
            <a:r>
              <a:rPr dirty="0" smtClean="0"/>
              <a:t>Gesture</a:t>
            </a:r>
            <a:r>
              <a:rPr lang="zh-CN" altLang="en-US" dirty="0" smtClean="0"/>
              <a:t>消息</a:t>
            </a:r>
            <a:endParaRPr lang="he-IL" dirty="0"/>
          </a:p>
        </p:txBody>
      </p:sp>
      <p:sp>
        <p:nvSpPr>
          <p:cNvPr id="5" name="Text Placeholder 4"/>
          <p:cNvSpPr>
            <a:spLocks noGrp="1"/>
          </p:cNvSpPr>
          <p:nvPr>
            <p:ph type="body" sz="quarter" idx="4294967295"/>
          </p:nvPr>
        </p:nvSpPr>
        <p:spPr>
          <a:xfrm>
            <a:off x="444574" y="1420813"/>
            <a:ext cx="7943850" cy="4312443"/>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dwFlags</a:t>
            </a:r>
            <a:r>
              <a:rPr lang="en-US" sz="1800" dirty="0" smtClean="0">
                <a:solidFill>
                  <a:schemeClr val="tx1"/>
                </a:solidFill>
                <a:latin typeface="Consolas" pitchFamily="49" charset="0"/>
              </a:rPr>
              <a:t> &amp; </a:t>
            </a:r>
            <a:r>
              <a:rPr lang="en-US" sz="1800" b="1" dirty="0" smtClean="0">
                <a:solidFill>
                  <a:schemeClr val="tx1"/>
                </a:solidFill>
                <a:latin typeface="Consolas" pitchFamily="49" charset="0"/>
                <a:cs typeface="Courier New" pitchFamily="49" charset="0"/>
              </a:rPr>
              <a:t>GF_BEGIN) != 0</a:t>
            </a:r>
          </a:p>
          <a:p>
            <a:pPr lvl="1">
              <a:buNone/>
            </a:pPr>
            <a:r>
              <a:rPr lang="en-US" sz="1800" dirty="0" smtClean="0">
                <a:solidFill>
                  <a:schemeClr val="tx1"/>
                </a:solidFill>
                <a:latin typeface="Consolas" pitchFamily="49" charset="0"/>
              </a:rPr>
              <a:t>Indicates that this is a new gesture</a:t>
            </a:r>
          </a:p>
          <a:p>
            <a:pPr>
              <a:buNone/>
            </a:pPr>
            <a:r>
              <a:rPr lang="en-US" sz="1800" dirty="0" smtClean="0">
                <a:solidFill>
                  <a:schemeClr val="tx1"/>
                </a:solidFill>
                <a:latin typeface="Consolas" pitchFamily="49" charset="0"/>
              </a:rPr>
              <a:t>If </a:t>
            </a:r>
            <a:r>
              <a:rPr lang="en-US" sz="1800" dirty="0" err="1" smtClean="0">
                <a:solidFill>
                  <a:schemeClr val="tx1"/>
                </a:solidFill>
                <a:latin typeface="Consolas" pitchFamily="49" charset="0"/>
              </a:rPr>
              <a:t>dwFlags</a:t>
            </a:r>
            <a:r>
              <a:rPr lang="en-US" sz="1800" dirty="0" smtClean="0">
                <a:solidFill>
                  <a:schemeClr val="tx1"/>
                </a:solidFill>
                <a:latin typeface="Consolas" pitchFamily="49" charset="0"/>
              </a:rPr>
              <a:t> is 0 (or GF_INERTIA)</a:t>
            </a:r>
          </a:p>
          <a:p>
            <a:pPr lvl="1">
              <a:buNone/>
            </a:pPr>
            <a:r>
              <a:rPr lang="en-US" sz="1800" dirty="0" smtClean="0">
                <a:solidFill>
                  <a:schemeClr val="tx1"/>
                </a:solidFill>
                <a:latin typeface="Consolas" pitchFamily="49" charset="0"/>
              </a:rPr>
              <a:t>For Pan:</a:t>
            </a:r>
          </a:p>
          <a:p>
            <a:pPr lvl="2">
              <a:buNone/>
            </a:pPr>
            <a:r>
              <a:rPr lang="en-US" sz="1800" dirty="0" smtClean="0">
                <a:solidFill>
                  <a:schemeClr val="tx1"/>
                </a:solidFill>
                <a:latin typeface="Consolas" pitchFamily="49" charset="0"/>
              </a:rPr>
              <a:t>We have to calculate the translation delta since last message</a:t>
            </a:r>
          </a:p>
          <a:p>
            <a:pPr lvl="1">
              <a:buNone/>
            </a:pPr>
            <a:r>
              <a:rPr lang="en-US" sz="1800" dirty="0" smtClean="0">
                <a:solidFill>
                  <a:schemeClr val="tx1"/>
                </a:solidFill>
                <a:latin typeface="Consolas" pitchFamily="49" charset="0"/>
              </a:rPr>
              <a:t>For Rotate:</a:t>
            </a:r>
          </a:p>
          <a:p>
            <a:pPr lvl="2">
              <a:buNone/>
            </a:pPr>
            <a:r>
              <a:rPr lang="en-US" sz="1800" dirty="0" smtClean="0">
                <a:solidFill>
                  <a:schemeClr val="tx1"/>
                </a:solidFill>
                <a:latin typeface="Consolas" pitchFamily="49" charset="0"/>
              </a:rPr>
              <a:t>We have to calculate the angle delta  since last message</a:t>
            </a:r>
          </a:p>
          <a:p>
            <a:pPr lvl="1">
              <a:buNone/>
            </a:pPr>
            <a:r>
              <a:rPr lang="en-US" sz="1800" dirty="0" smtClean="0">
                <a:solidFill>
                  <a:schemeClr val="tx1"/>
                </a:solidFill>
                <a:latin typeface="Consolas" pitchFamily="49" charset="0"/>
              </a:rPr>
              <a:t>For Zoom:</a:t>
            </a:r>
          </a:p>
          <a:p>
            <a:pPr lvl="2">
              <a:buNone/>
            </a:pPr>
            <a:r>
              <a:rPr lang="en-US" sz="1800" dirty="0" smtClean="0">
                <a:solidFill>
                  <a:schemeClr val="tx1"/>
                </a:solidFill>
                <a:latin typeface="Consolas" pitchFamily="49" charset="0"/>
              </a:rPr>
              <a:t>We have to calculate the zoom factor delta since last message</a:t>
            </a:r>
            <a:endParaRPr lang="he-IL" sz="1800" dirty="0">
              <a:solidFill>
                <a:schemeClr val="tx1"/>
              </a:solidFill>
              <a:latin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WM_GESTURE</a:t>
            </a:r>
            <a:r>
              <a:rPr lang="zh-CN" altLang="en-US" dirty="0" smtClean="0"/>
              <a:t>消息的顺序</a:t>
            </a:r>
            <a:endParaRPr lang="en-US" dirty="0"/>
          </a:p>
        </p:txBody>
      </p:sp>
      <p:sp>
        <p:nvSpPr>
          <p:cNvPr id="3" name="Footer Placeholder 2"/>
          <p:cNvSpPr>
            <a:spLocks noGrp="1"/>
          </p:cNvSpPr>
          <p:nvPr>
            <p:ph type="ftr" sz="quarter" idx="4294967295"/>
          </p:nvPr>
        </p:nvSpPr>
        <p:spPr>
          <a:xfrm>
            <a:off x="7086600" y="6477000"/>
            <a:ext cx="2057400" cy="244475"/>
          </a:xfrm>
          <a:prstGeom prst="rect">
            <a:avLst/>
          </a:prstGeom>
        </p:spPr>
        <p:txBody>
          <a:bodyPr/>
          <a:lstStyle/>
          <a:p>
            <a:r>
              <a:rPr lang="en-US" smtClean="0"/>
              <a:t>Microsoft Confidential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628800"/>
            <a:ext cx="8153400"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19821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a:t>
            </a:r>
            <a:r>
              <a:rPr lang="zh-CN" altLang="en-US" dirty="0" smtClean="0"/>
              <a:t>与</a:t>
            </a:r>
            <a:r>
              <a:rPr lang="en-US" dirty="0" smtClean="0"/>
              <a:t>.NET Framework</a:t>
            </a:r>
            <a:endParaRPr lang="en-US" dirty="0"/>
          </a:p>
        </p:txBody>
      </p:sp>
      <p:sp>
        <p:nvSpPr>
          <p:cNvPr id="3" name="Content Placeholder 2"/>
          <p:cNvSpPr>
            <a:spLocks noGrp="1"/>
          </p:cNvSpPr>
          <p:nvPr>
            <p:ph sz="quarter" idx="4294967295"/>
          </p:nvPr>
        </p:nvSpPr>
        <p:spPr>
          <a:xfrm>
            <a:off x="914400" y="1414463"/>
            <a:ext cx="8229600" cy="4173537"/>
          </a:xfrm>
          <a:prstGeom prst="rect">
            <a:avLst/>
          </a:prstGeom>
        </p:spPr>
        <p:txBody>
          <a:bodyPr/>
          <a:lstStyle/>
          <a:p>
            <a:r>
              <a:rPr lang="en-US" dirty="0" smtClean="0"/>
              <a:t>WPF</a:t>
            </a:r>
          </a:p>
          <a:p>
            <a:pPr lvl="1"/>
            <a:r>
              <a:rPr lang="en-US" dirty="0" err="1" smtClean="0"/>
              <a:t>Interop</a:t>
            </a:r>
            <a:r>
              <a:rPr lang="en-US" dirty="0" smtClean="0"/>
              <a:t> sample library for .NET Framework 3.5</a:t>
            </a:r>
          </a:p>
          <a:p>
            <a:pPr lvl="2"/>
            <a:r>
              <a:rPr lang="en-US" dirty="0" smtClean="0"/>
              <a:t>Multi-touch, gesture, Inertia, Manipulation</a:t>
            </a:r>
          </a:p>
          <a:p>
            <a:pPr lvl="1"/>
            <a:r>
              <a:rPr lang="en-US" dirty="0" smtClean="0"/>
              <a:t>.NET Framework 4.0 release</a:t>
            </a:r>
          </a:p>
          <a:p>
            <a:pPr lvl="2"/>
            <a:r>
              <a:rPr lang="zh-CN" altLang="en-US" dirty="0" smtClean="0"/>
              <a:t>新的控件将支持</a:t>
            </a:r>
            <a:r>
              <a:rPr lang="en-US" dirty="0" smtClean="0"/>
              <a:t>Multi-touch</a:t>
            </a:r>
          </a:p>
          <a:p>
            <a:pPr lvl="1"/>
            <a:endParaRPr lang="en-US" dirty="0" smtClean="0"/>
          </a:p>
          <a:p>
            <a:r>
              <a:rPr lang="en-US" dirty="0" err="1" smtClean="0"/>
              <a:t>WinForms</a:t>
            </a:r>
            <a:r>
              <a:rPr lang="en-US" dirty="0" smtClean="0"/>
              <a:t> (Windows 7 launch)</a:t>
            </a:r>
          </a:p>
          <a:p>
            <a:pPr lvl="1"/>
            <a:r>
              <a:rPr lang="en-US" dirty="0" smtClean="0"/>
              <a:t>Interoperability to native Win32 APIs – </a:t>
            </a:r>
            <a:r>
              <a:rPr lang="en-US" dirty="0" err="1" smtClean="0"/>
              <a:t>TouchWrapper</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Windows Integration Library</a:t>
            </a:r>
            <a:endParaRPr lang="en-US" dirty="0"/>
          </a:p>
        </p:txBody>
      </p:sp>
      <p:sp>
        <p:nvSpPr>
          <p:cNvPr id="3" name="Content Placeholder 2"/>
          <p:cNvSpPr>
            <a:spLocks noGrp="1"/>
          </p:cNvSpPr>
          <p:nvPr>
            <p:ph sz="quarter" idx="4294967295"/>
          </p:nvPr>
        </p:nvSpPr>
        <p:spPr>
          <a:xfrm>
            <a:off x="762000" y="1420813"/>
            <a:ext cx="8382000" cy="4081462"/>
          </a:xfrm>
          <a:prstGeom prst="rect">
            <a:avLst/>
          </a:prstGeom>
        </p:spPr>
        <p:txBody>
          <a:bodyPr/>
          <a:lstStyle/>
          <a:p>
            <a:r>
              <a:rPr lang="en-US" dirty="0" smtClean="0">
                <a:latin typeface="Consolas" pitchFamily="49" charset="0"/>
                <a:cs typeface="Consolas" pitchFamily="49" charset="0"/>
              </a:rPr>
              <a:t>Windows7.Multitouch.Handler</a:t>
            </a:r>
          </a:p>
          <a:p>
            <a:pPr lvl="1"/>
            <a:r>
              <a:rPr lang="en-US" dirty="0" smtClean="0"/>
              <a:t>A base class for Touch and Gesture handlers</a:t>
            </a:r>
          </a:p>
          <a:p>
            <a:r>
              <a:rPr lang="en-US" dirty="0" smtClean="0"/>
              <a:t>Use </a:t>
            </a:r>
            <a:r>
              <a:rPr lang="en-US" dirty="0" smtClean="0">
                <a:latin typeface="Consolas" pitchFamily="49" charset="0"/>
                <a:cs typeface="Consolas" pitchFamily="49" charset="0"/>
              </a:rPr>
              <a:t>Factory</a:t>
            </a:r>
            <a:r>
              <a:rPr lang="en-US" dirty="0" smtClean="0"/>
              <a:t> to create one of the handlers</a:t>
            </a:r>
          </a:p>
          <a:p>
            <a:pPr lvl="1"/>
            <a:r>
              <a:rPr lang="en-US" dirty="0" smtClean="0"/>
              <a:t>For </a:t>
            </a:r>
            <a:r>
              <a:rPr lang="en-US" dirty="0" err="1" smtClean="0"/>
              <a:t>WinForm</a:t>
            </a:r>
            <a:r>
              <a:rPr lang="en-US" dirty="0" smtClean="0"/>
              <a:t>, managed Win32 </a:t>
            </a:r>
            <a:r>
              <a:rPr lang="en-US" sz="3200" dirty="0" err="1" smtClean="0">
                <a:latin typeface="Consolas" pitchFamily="49" charset="0"/>
                <a:cs typeface="Consolas" pitchFamily="49" charset="0"/>
              </a:rPr>
              <a:t>hWnd</a:t>
            </a:r>
            <a:r>
              <a:rPr lang="en-US" dirty="0" smtClean="0"/>
              <a:t>, and WPF gesture support the handler subclass the Window (</a:t>
            </a:r>
            <a:r>
              <a:rPr lang="en-US" sz="3200" dirty="0" err="1" smtClean="0">
                <a:latin typeface="Consolas" pitchFamily="49" charset="0"/>
                <a:cs typeface="Consolas" pitchFamily="49" charset="0"/>
              </a:rPr>
              <a:t>hWnd</a:t>
            </a:r>
            <a:r>
              <a:rPr lang="en-US" dirty="0" smtClean="0"/>
              <a:t>)</a:t>
            </a:r>
          </a:p>
          <a:p>
            <a:pPr lvl="1"/>
            <a:r>
              <a:rPr lang="en-US" dirty="0" smtClean="0"/>
              <a:t>For WPF touch support, use stylus event with the help of the </a:t>
            </a:r>
            <a:r>
              <a:rPr lang="en-US" sz="2400" dirty="0" err="1" smtClean="0">
                <a:latin typeface="Consolas" pitchFamily="49" charset="0"/>
                <a:cs typeface="Consolas" pitchFamily="49" charset="0"/>
              </a:rPr>
              <a:t>Factory.EnableStylusEvents</a:t>
            </a:r>
            <a:r>
              <a:rPr lang="en-US" sz="2400" dirty="0" smtClean="0">
                <a:latin typeface="Consolas" pitchFamily="49" charset="0"/>
                <a:cs typeface="Consolas" pitchFamily="49" charset="0"/>
              </a:rPr>
              <a:t>() </a:t>
            </a:r>
            <a:r>
              <a:rPr lang="en-US" dirty="0" smtClean="0"/>
              <a:t>method</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the GestureHandler</a:t>
            </a:r>
            <a:endParaRPr lang="en-US" dirty="0"/>
          </a:p>
        </p:txBody>
      </p:sp>
      <p:sp>
        <p:nvSpPr>
          <p:cNvPr id="3" name="Text Placeholder 2"/>
          <p:cNvSpPr>
            <a:spLocks noGrp="1"/>
          </p:cNvSpPr>
          <p:nvPr>
            <p:ph type="body" sz="quarter" idx="4294967295"/>
          </p:nvPr>
        </p:nvSpPr>
        <p:spPr>
          <a:xfrm>
            <a:off x="516582" y="1420813"/>
            <a:ext cx="7943850" cy="5176539"/>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a:t>
            </a:r>
          </a:p>
          <a:p>
            <a:pPr>
              <a:buNone/>
            </a:pP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TouchBridge.Handler</a:t>
            </a:r>
            <a:r>
              <a:rPr lang="en-US" sz="1800" dirty="0" smtClean="0">
                <a:latin typeface="Consolas" pitchFamily="49" charset="0"/>
                <a:cs typeface="Consolas" pitchFamily="49" charset="0"/>
              </a:rPr>
              <a:t>.</a:t>
            </a:r>
          </a:p>
          <a:p>
            <a:pPr>
              <a:buNone/>
            </a:pPr>
            <a:r>
              <a:rPr lang="en-US" sz="1800" dirty="0" err="1" smtClean="0">
                <a:latin typeface="Consolas" pitchFamily="49" charset="0"/>
                <a:cs typeface="Consolas" pitchFamily="49" charset="0"/>
              </a:rPr>
              <a:t>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TouchBridge.GestureHandler</a:t>
            </a:r>
            <a:r>
              <a:rPr lang="en-US" sz="1800" dirty="0" smtClean="0">
                <a:latin typeface="Consolas" pitchFamily="49" charset="0"/>
                <a:cs typeface="Consolas" pitchFamily="49" charset="0"/>
              </a:rPr>
              <a:t>&gt;(this);</a:t>
            </a:r>
          </a:p>
          <a:p>
            <a:pPr>
              <a:buNone/>
            </a:pPr>
            <a:endParaRPr lang="en-US" sz="1800" dirty="0" smtClean="0">
              <a:latin typeface="Consolas" pitchFamily="49" charset="0"/>
              <a:cs typeface="Consolas" pitchFamily="49" charset="0"/>
            </a:endParaRP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gestureHandler.PanBegin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gestureHandler.PanEnd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gestureHandler.Rotate</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ProcessRotate</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gestureHandler.RollOver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ProcessRollOver</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gestureHandler.TwoFingerTap</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ProcessTwoFingerTap</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gestureHandler.Zoom</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ProcessZoom</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MTGesture</a:t>
            </a:r>
            <a:endParaRPr lang="en-US" dirty="0"/>
          </a:p>
        </p:txBody>
      </p:sp>
      <p:sp>
        <p:nvSpPr>
          <p:cNvPr id="5" name="Subtitle 4"/>
          <p:cNvSpPr>
            <a:spLocks noGrp="1"/>
          </p:cNvSpPr>
          <p:nvPr>
            <p:ph type="subTitle" idx="1"/>
          </p:nvPr>
        </p:nvSpPr>
        <p:spPr/>
        <p:txBody>
          <a:bodyPr/>
          <a:lstStyle/>
          <a:p>
            <a:r>
              <a:rPr lang="en-US" dirty="0" smtClean="0">
                <a:solidFill>
                  <a:schemeClr val="tx1"/>
                </a:solidFill>
                <a:latin typeface="Consolas" pitchFamily="49" charset="0"/>
              </a:rPr>
              <a:t>Windows7.Multitouch.GestureHandler</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ltLang="zh-CN" dirty="0" smtClean="0"/>
              <a:t>Manipulations</a:t>
            </a:r>
            <a:br>
              <a:rPr lang="en-US" altLang="zh-CN" dirty="0" smtClean="0"/>
            </a:br>
            <a:r>
              <a:rPr lang="en-US" altLang="zh-CN" dirty="0" smtClean="0"/>
              <a:t>Inertia</a:t>
            </a:r>
            <a:endParaRPr lang="zh-CN" altLang="en-US" dirty="0"/>
          </a:p>
        </p:txBody>
      </p:sp>
      <p:sp>
        <p:nvSpPr>
          <p:cNvPr id="6" name="Text Placeholder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xmlns="" val="331671826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多触操作 </a:t>
            </a:r>
            <a:r>
              <a:rPr dirty="0" smtClean="0"/>
              <a:t>Manipulations</a:t>
            </a:r>
            <a:endParaRPr lang="en-US" dirty="0"/>
          </a:p>
        </p:txBody>
      </p:sp>
      <p:sp>
        <p:nvSpPr>
          <p:cNvPr id="3" name="Content Placeholder 2"/>
          <p:cNvSpPr>
            <a:spLocks noGrp="1"/>
          </p:cNvSpPr>
          <p:nvPr>
            <p:ph sz="quarter" idx="4294967295"/>
          </p:nvPr>
        </p:nvSpPr>
        <p:spPr>
          <a:xfrm>
            <a:off x="0" y="1414463"/>
            <a:ext cx="8313738" cy="4389437"/>
          </a:xfrm>
          <a:prstGeom prst="rect">
            <a:avLst/>
          </a:prstGeom>
        </p:spPr>
        <p:txBody>
          <a:bodyPr/>
          <a:lstStyle/>
          <a:p>
            <a:r>
              <a:rPr lang="en-US" sz="2800" dirty="0" smtClean="0"/>
              <a:t>Manipulations are a great foundation for touch-optimized experiences. They are</a:t>
            </a:r>
          </a:p>
          <a:p>
            <a:pPr lvl="1"/>
            <a:r>
              <a:rPr lang="en-US" sz="2400" dirty="0" smtClean="0"/>
              <a:t>2D affine transformations (translate, scale, rotate)</a:t>
            </a:r>
          </a:p>
          <a:p>
            <a:pPr lvl="1"/>
            <a:r>
              <a:rPr lang="en-US" sz="2400" dirty="0" smtClean="0"/>
              <a:t>Superset of supported gestures</a:t>
            </a:r>
          </a:p>
          <a:p>
            <a:pPr lvl="1"/>
            <a:r>
              <a:rPr lang="en-US" sz="2400" dirty="0" smtClean="0"/>
              <a:t>Supports multiple concurrent manipulations</a:t>
            </a:r>
          </a:p>
          <a:p>
            <a:r>
              <a:rPr lang="en-US" sz="2800" dirty="0" smtClean="0"/>
              <a:t>Need a source of raw data: WM_TOUCH</a:t>
            </a:r>
          </a:p>
          <a:p>
            <a:r>
              <a:rPr lang="en-US" sz="2800" dirty="0" smtClean="0"/>
              <a:t>Similar to Surface APIs</a:t>
            </a:r>
          </a:p>
          <a:p>
            <a:r>
              <a:rPr lang="en-US" sz="2800" dirty="0" smtClean="0"/>
              <a:t>Interfaces</a:t>
            </a:r>
          </a:p>
          <a:p>
            <a:pPr lvl="1"/>
            <a:r>
              <a:rPr lang="en-US" sz="2400" dirty="0" err="1" smtClean="0"/>
              <a:t>IManipulationProcessor</a:t>
            </a:r>
            <a:endParaRPr lang="en-US" sz="2400" dirty="0" smtClean="0"/>
          </a:p>
          <a:p>
            <a:pPr lvl="1"/>
            <a:r>
              <a:rPr lang="en-US" sz="2400" dirty="0" err="1" smtClean="0"/>
              <a:t>IManipulationEvents</a:t>
            </a:r>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Photo Viewer</a:t>
            </a:r>
            <a:br>
              <a:rPr smtClean="0"/>
            </a:br>
            <a:r>
              <a:rPr smtClean="0"/>
              <a:t>Paint</a:t>
            </a:r>
            <a:endParaRPr lang="en-US" dirty="0"/>
          </a:p>
        </p:txBody>
      </p:sp>
      <p:sp>
        <p:nvSpPr>
          <p:cNvPr id="5" name="Subtitle 4"/>
          <p:cNvSpPr>
            <a:spLocks noGrp="1"/>
          </p:cNvSpPr>
          <p:nvPr>
            <p:ph type="subTitle" idx="1"/>
          </p:nvPr>
        </p:nvSpPr>
        <p:spPr/>
        <p:txBody>
          <a:bodyPr/>
          <a:lstStyle/>
          <a:p>
            <a:r>
              <a:rPr lang="en-US" dirty="0" smtClean="0"/>
              <a:t>Windows 7 built-in multi-touch</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惯性 </a:t>
            </a:r>
            <a:r>
              <a:rPr lang="en-US" dirty="0" smtClean="0"/>
              <a:t>Inertia</a:t>
            </a:r>
            <a:endParaRPr lang="en-US" dirty="0"/>
          </a:p>
        </p:txBody>
      </p:sp>
      <p:sp>
        <p:nvSpPr>
          <p:cNvPr id="3" name="Content Placeholder 2"/>
          <p:cNvSpPr>
            <a:spLocks noGrp="1"/>
          </p:cNvSpPr>
          <p:nvPr>
            <p:ph sz="quarter" idx="4294967295"/>
          </p:nvPr>
        </p:nvSpPr>
        <p:spPr>
          <a:xfrm>
            <a:off x="0" y="1414463"/>
            <a:ext cx="8313738" cy="2954337"/>
          </a:xfrm>
          <a:prstGeom prst="rect">
            <a:avLst/>
          </a:prstGeom>
        </p:spPr>
        <p:txBody>
          <a:bodyPr/>
          <a:lstStyle/>
          <a:p>
            <a:r>
              <a:rPr lang="en-US" dirty="0" smtClean="0"/>
              <a:t>Provides basic physics</a:t>
            </a:r>
          </a:p>
          <a:p>
            <a:r>
              <a:rPr lang="en-US" dirty="0" smtClean="0"/>
              <a:t>Works hand in hand with manipulations</a:t>
            </a:r>
          </a:p>
          <a:p>
            <a:r>
              <a:rPr lang="en-US" dirty="0" smtClean="0"/>
              <a:t>Interfaces</a:t>
            </a:r>
          </a:p>
          <a:p>
            <a:pPr lvl="1"/>
            <a:r>
              <a:rPr lang="en-US" dirty="0" err="1" smtClean="0"/>
              <a:t>IInertiaProcessor</a:t>
            </a:r>
            <a:endParaRPr lang="en-US" dirty="0" smtClean="0"/>
          </a:p>
          <a:p>
            <a:pPr lvl="1"/>
            <a:r>
              <a:rPr lang="en-US" dirty="0" err="1" smtClean="0"/>
              <a:t>IManipulationEvents</a:t>
            </a:r>
            <a:r>
              <a:rPr lang="en-US" dirty="0" smtClean="0"/>
              <a:t> – Same event interface as manipulations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Windows7 Integration Library Manipulation</a:t>
            </a:r>
            <a:endParaRPr lang="en-US" dirty="0"/>
          </a:p>
        </p:txBody>
      </p:sp>
      <p:sp>
        <p:nvSpPr>
          <p:cNvPr id="3" name="Content Placeholder 2"/>
          <p:cNvSpPr>
            <a:spLocks noGrp="1"/>
          </p:cNvSpPr>
          <p:nvPr>
            <p:ph sz="quarter" idx="4294967295"/>
          </p:nvPr>
        </p:nvSpPr>
        <p:spPr>
          <a:xfrm>
            <a:off x="0" y="1905000"/>
            <a:ext cx="8313738" cy="3871913"/>
          </a:xfrm>
          <a:prstGeom prst="rect">
            <a:avLst/>
          </a:prstGeom>
        </p:spPr>
        <p:txBody>
          <a:bodyPr/>
          <a:lstStyle/>
          <a:p>
            <a:r>
              <a:rPr lang="en-US" dirty="0" smtClean="0"/>
              <a:t>A .NET wrapper</a:t>
            </a:r>
          </a:p>
          <a:p>
            <a:pPr lvl="1"/>
            <a:r>
              <a:rPr lang="en-US" dirty="0" smtClean="0"/>
              <a:t>You need to forward touch events</a:t>
            </a:r>
          </a:p>
          <a:p>
            <a:pPr lvl="1"/>
            <a:r>
              <a:rPr lang="en-US" dirty="0" smtClean="0"/>
              <a:t>You get back manipulation events</a:t>
            </a:r>
          </a:p>
          <a:p>
            <a:r>
              <a:rPr lang="en-US" dirty="0" smtClean="0"/>
              <a:t>Be ready to process translation, rotation and expansion all together</a:t>
            </a:r>
          </a:p>
          <a:p>
            <a:r>
              <a:rPr lang="en-US" dirty="0" smtClean="0"/>
              <a:t>If there are many objects on the screen</a:t>
            </a:r>
          </a:p>
          <a:p>
            <a:pPr lvl="1"/>
            <a:r>
              <a:rPr lang="en-US" dirty="0" smtClean="0"/>
              <a:t>Find a good heuristic to decide which object </a:t>
            </a:r>
            <a:br>
              <a:rPr lang="en-US" dirty="0" smtClean="0"/>
            </a:br>
            <a:r>
              <a:rPr lang="en-US" dirty="0" smtClean="0"/>
              <a:t>to move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Using Manipulation</a:t>
            </a:r>
            <a:endParaRPr lang="en-US" dirty="0"/>
          </a:p>
        </p:txBody>
      </p:sp>
      <p:sp>
        <p:nvSpPr>
          <p:cNvPr id="5" name="Text Placeholder 4"/>
          <p:cNvSpPr>
            <a:spLocks noGrp="1"/>
          </p:cNvSpPr>
          <p:nvPr>
            <p:ph type="body" sz="quarter" idx="4294967295"/>
          </p:nvPr>
        </p:nvSpPr>
        <p:spPr>
          <a:xfrm>
            <a:off x="0" y="1420813"/>
            <a:ext cx="8040688" cy="4911725"/>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a:t>
            </a:r>
          </a:p>
          <a:p>
            <a:pPr>
              <a:buNone/>
            </a:pP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Factory.CreateHandler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&gt;(this);</a:t>
            </a:r>
          </a:p>
          <a:p>
            <a:pPr>
              <a:buNone/>
            </a:pPr>
            <a:r>
              <a:rPr lang="en-US" sz="1800" dirty="0" smtClean="0">
                <a:latin typeface="Consolas" pitchFamily="49" charset="0"/>
                <a:cs typeface="Consolas" pitchFamily="49" charset="0"/>
              </a:rPr>
              <a:t>     _processor = new</a:t>
            </a:r>
          </a:p>
          <a:p>
            <a:pPr>
              <a:buNone/>
            </a:pPr>
            <a:r>
              <a:rPr lang="en-US" sz="1800" dirty="0" err="1" smtClean="0">
                <a:latin typeface="Consolas" pitchFamily="49" charset="0"/>
                <a:cs typeface="Consolas" pitchFamily="49" charset="0"/>
              </a:rPr>
              <a:t>ManipulationProcessor</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ProcessorManipulations.ALL</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objectList</a:t>
            </a:r>
            <a:r>
              <a:rPr lang="en-US" sz="1800" dirty="0" smtClean="0">
                <a:latin typeface="Consolas" pitchFamily="49" charset="0"/>
                <a:cs typeface="Consolas" pitchFamily="49" charset="0"/>
              </a:rPr>
              <a:t> = new List&lt;</a:t>
            </a:r>
            <a:r>
              <a:rPr lang="en-US" sz="1800" dirty="0" err="1" smtClean="0">
                <a:latin typeface="Consolas" pitchFamily="49" charset="0"/>
                <a:cs typeface="Consolas" pitchFamily="49" charset="0"/>
              </a:rPr>
              <a:t>DrawingObject</a:t>
            </a:r>
            <a:r>
              <a:rPr lang="en-US" sz="1800" dirty="0" smtClean="0">
                <a:latin typeface="Consolas" pitchFamily="49" charset="0"/>
                <a:cs typeface="Consolas" pitchFamily="49" charset="0"/>
              </a:rPr>
              <a:t>&gt; { … };</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touchHandler.TouchDown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s,e</a:t>
            </a:r>
            <a:r>
              <a:rPr lang="en-US" sz="1800" dirty="0" smtClean="0">
                <a:latin typeface="Consolas" pitchFamily="49" charset="0"/>
                <a:cs typeface="Consolas" pitchFamily="49" charset="0"/>
              </a:rPr>
              <a:t> ) =&gt; </a:t>
            </a:r>
          </a:p>
          <a:p>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processor.ProcessDown</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touchHandler.TouchUp</a:t>
            </a:r>
            <a:r>
              <a:rPr lang="en-US" sz="1800" dirty="0" smtClean="0">
                <a:latin typeface="Consolas" pitchFamily="49" charset="0"/>
                <a:cs typeface="Consolas" pitchFamily="49" charset="0"/>
              </a:rPr>
              <a:t> += (s, e) =&gt; </a:t>
            </a:r>
          </a:p>
          <a:p>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processor.ProcessUp</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touchHandler.TouchMove</a:t>
            </a:r>
            <a:r>
              <a:rPr lang="en-US" sz="1800" dirty="0" smtClean="0">
                <a:latin typeface="Consolas" pitchFamily="49" charset="0"/>
                <a:cs typeface="Consolas" pitchFamily="49" charset="0"/>
              </a:rPr>
              <a:t> += (s, e) =&gt; </a:t>
            </a:r>
          </a:p>
          <a:p>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processor.ManipulationDelta</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a:t>
            </a:r>
          </a:p>
          <a:p>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processor.PivotRadius</a:t>
            </a:r>
            <a:r>
              <a:rPr lang="en-US" sz="1800" dirty="0" smtClean="0">
                <a:latin typeface="Consolas" pitchFamily="49" charset="0"/>
                <a:cs typeface="Consolas" pitchFamily="49" charset="0"/>
              </a:rPr>
              <a:t> = 2;</a:t>
            </a:r>
          </a:p>
          <a:p>
            <a:pPr>
              <a:buNone/>
            </a:pPr>
            <a:r>
              <a:rPr lang="en-US" sz="1800" dirty="0" smtClean="0">
                <a:latin typeface="Consolas" pitchFamily="49" charset="0"/>
                <a:cs typeface="Consolas" pitchFamily="49" charset="0"/>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Manipulation</a:t>
            </a:r>
            <a:endParaRPr lang="en-US" dirty="0"/>
          </a:p>
        </p:txBody>
      </p:sp>
      <p:sp>
        <p:nvSpPr>
          <p:cNvPr id="3" name="Text Placeholder 2"/>
          <p:cNvSpPr>
            <a:spLocks noGrp="1"/>
          </p:cNvSpPr>
          <p:nvPr>
            <p:ph type="body" sz="quarter" idx="4294967295"/>
          </p:nvPr>
        </p:nvSpPr>
        <p:spPr>
          <a:xfrm>
            <a:off x="0" y="1420813"/>
            <a:ext cx="8040688" cy="3997325"/>
          </a:xfrm>
          <a:prstGeom prst="rect">
            <a:avLst/>
          </a:prstGeom>
        </p:spPr>
        <p:style>
          <a:lnRef idx="1">
            <a:schemeClr val="accent3"/>
          </a:lnRef>
          <a:fillRef idx="2">
            <a:schemeClr val="accent3"/>
          </a:fillRef>
          <a:effectRef idx="1">
            <a:schemeClr val="accent3"/>
          </a:effectRef>
          <a:fontRef idx="minor">
            <a:schemeClr val="dk1"/>
          </a:fontRef>
        </p:style>
        <p:txBody>
          <a:bodyPr lIns="91440"/>
          <a:lstStyle/>
          <a:p>
            <a:pPr>
              <a:buNone/>
            </a:pPr>
            <a:r>
              <a:rPr lang="en-US" sz="1800" dirty="0" smtClean="0">
                <a:latin typeface="Consolas" pitchFamily="49" charset="0"/>
                <a:cs typeface="Consolas" pitchFamily="49" charset="0"/>
              </a:rPr>
              <a:t> private void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(object sender,</a:t>
            </a:r>
          </a:p>
          <a:p>
            <a:pPr>
              <a:buNone/>
            </a:pPr>
            <a:r>
              <a:rPr lang="en-US" sz="1800" dirty="0" err="1" smtClean="0">
                <a:latin typeface="Consolas" pitchFamily="49" charset="0"/>
                <a:cs typeface="Consolas" pitchFamily="49" charset="0"/>
              </a:rPr>
              <a:t>ManipulationDeltaEventArgs</a:t>
            </a:r>
            <a:r>
              <a:rPr lang="en-US" sz="1800" dirty="0" smtClean="0">
                <a:latin typeface="Consolas" pitchFamily="49" charset="0"/>
                <a:cs typeface="Consolas" pitchFamily="49" charset="0"/>
              </a:rPr>
              <a:t> e)</a:t>
            </a:r>
          </a:p>
          <a:p>
            <a:pPr>
              <a:buNone/>
            </a:pPr>
            <a:r>
              <a:rPr lang="en-US" sz="1800" dirty="0" smtClean="0">
                <a:latin typeface="Consolas" pitchFamily="49" charset="0"/>
                <a:cs typeface="Consolas" pitchFamily="49" charset="0"/>
              </a:rPr>
              <a:t> {</a:t>
            </a:r>
          </a:p>
          <a:p>
            <a:pPr>
              <a:buNone/>
            </a:pPr>
            <a:r>
              <a:rPr lang="en-US" sz="1800" dirty="0" err="1" smtClean="0">
                <a:latin typeface="Consolas" pitchFamily="49" charset="0"/>
                <a:cs typeface="Consolas" pitchFamily="49" charset="0"/>
              </a:rPr>
              <a:t>DrawingObjectobj</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FindObject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pPr>
              <a:buNone/>
            </a:pPr>
            <a:endParaRPr lang="en-US" sz="1800" dirty="0" smtClean="0">
              <a:latin typeface="Consolas" pitchFamily="49" charset="0"/>
              <a:cs typeface="Consolas" pitchFamily="49" charset="0"/>
            </a:endParaRPr>
          </a:p>
          <a:p>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obj</a:t>
            </a:r>
            <a:r>
              <a:rPr lang="en-US" sz="1800" dirty="0" smtClean="0">
                <a:latin typeface="Consolas" pitchFamily="49" charset="0"/>
                <a:cs typeface="Consolas" pitchFamily="49" charset="0"/>
              </a:rPr>
              <a:t> == null) return;</a:t>
            </a:r>
          </a:p>
          <a:p>
            <a:pPr>
              <a:buNone/>
            </a:pPr>
            <a:endParaRPr lang="en-US" sz="1800" dirty="0" smtClean="0">
              <a:latin typeface="Consolas" pitchFamily="49" charset="0"/>
              <a:cs typeface="Consolas" pitchFamily="49" charset="0"/>
            </a:endParaRPr>
          </a:p>
          <a:p>
            <a:pPr>
              <a:buNone/>
            </a:pPr>
            <a:r>
              <a:rPr lang="en-US" sz="1800" dirty="0" err="1" smtClean="0">
                <a:latin typeface="Consolas" pitchFamily="49" charset="0"/>
                <a:cs typeface="Consolas" pitchFamily="49" charset="0"/>
              </a:rPr>
              <a:t>obj.Move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e.TranslationDelta.ToSize</a:t>
            </a:r>
            <a:r>
              <a:rPr lang="en-US" sz="1800" dirty="0" smtClean="0">
                <a:latin typeface="Consolas" pitchFamily="49" charset="0"/>
                <a:cs typeface="Consolas" pitchFamily="49" charset="0"/>
              </a:rPr>
              <a:t>());</a:t>
            </a:r>
          </a:p>
          <a:p>
            <a:pPr>
              <a:buNone/>
            </a:pPr>
            <a:r>
              <a:rPr lang="en-US" sz="1800" dirty="0" err="1" smtClean="0">
                <a:latin typeface="Consolas" pitchFamily="49" charset="0"/>
                <a:cs typeface="Consolas" pitchFamily="49" charset="0"/>
              </a:rPr>
              <a:t>obj.Rotate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e.RotationDelta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pPr>
              <a:buNone/>
            </a:pPr>
            <a:r>
              <a:rPr lang="en-US" sz="1800" dirty="0" err="1" smtClean="0">
                <a:latin typeface="Consolas" pitchFamily="49" charset="0"/>
                <a:cs typeface="Consolas" pitchFamily="49" charset="0"/>
              </a:rPr>
              <a:t>obj.Zoom</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e.ScaleDelta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pPr>
              <a:buNone/>
            </a:pPr>
            <a:endParaRPr lang="en-US" sz="1800" dirty="0" smtClean="0">
              <a:latin typeface="Consolas" pitchFamily="49" charset="0"/>
              <a:cs typeface="Consolas" pitchFamily="49" charset="0"/>
            </a:endParaRPr>
          </a:p>
          <a:p>
            <a:pPr>
              <a:buNone/>
            </a:pPr>
            <a:r>
              <a:rPr lang="en-US" sz="1800" dirty="0" smtClean="0">
                <a:latin typeface="Consolas" pitchFamily="49" charset="0"/>
                <a:cs typeface="Consolas" pitchFamily="49" charset="0"/>
              </a:rPr>
              <a:t>    Invalidate();</a:t>
            </a:r>
          </a:p>
          <a:p>
            <a:pPr>
              <a:buNone/>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Manipulation</a:t>
            </a:r>
            <a:endParaRPr lang="he-IL" dirty="0"/>
          </a:p>
        </p:txBody>
      </p:sp>
      <p:sp>
        <p:nvSpPr>
          <p:cNvPr id="7" name="Subtitle 6"/>
          <p:cNvSpPr>
            <a:spLocks noGrp="1"/>
          </p:cNvSpPr>
          <p:nvPr>
            <p:ph type="subTitle" idx="1"/>
          </p:nvPr>
        </p:nvSpPr>
        <p:spPr/>
        <p:txBody>
          <a:bodyPr/>
          <a:lstStyle/>
          <a:p>
            <a:r>
              <a:rPr lang="en-US" dirty="0" err="1" smtClean="0"/>
              <a:t>mtManipulation</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707886"/>
          </a:xfrm>
        </p:spPr>
        <p:txBody>
          <a:bodyPr/>
          <a:lstStyle/>
          <a:p>
            <a:r>
              <a:rPr sz="4000" dirty="0" smtClean="0"/>
              <a:t>Windows7 Integration Library Inertia</a:t>
            </a:r>
            <a:endParaRPr lang="en-US" sz="4000" dirty="0"/>
          </a:p>
        </p:txBody>
      </p:sp>
      <p:sp>
        <p:nvSpPr>
          <p:cNvPr id="5" name="Text Placeholder 4"/>
          <p:cNvSpPr>
            <a:spLocks noGrp="1"/>
          </p:cNvSpPr>
          <p:nvPr>
            <p:ph type="body" sz="quarter" idx="10"/>
          </p:nvPr>
        </p:nvSpPr>
        <p:spPr>
          <a:xfrm>
            <a:off x="395288" y="1420813"/>
            <a:ext cx="8382000" cy="3754874"/>
          </a:xfrm>
        </p:spPr>
        <p:txBody>
          <a:bodyPr/>
          <a:lstStyle/>
          <a:p>
            <a:r>
              <a:rPr lang="en-US" sz="2800" dirty="0" smtClean="0"/>
              <a:t>The integration library offers a Manipulation Processor with Inertia capabilities</a:t>
            </a:r>
          </a:p>
          <a:p>
            <a:pPr lvl="1"/>
            <a:r>
              <a:rPr lang="en-US" sz="2400" dirty="0" smtClean="0"/>
              <a:t>It is derived from the </a:t>
            </a:r>
            <a:r>
              <a:rPr lang="en-US" sz="2400" dirty="0" err="1" smtClean="0">
                <a:latin typeface="Consolas" pitchFamily="49" charset="0"/>
                <a:cs typeface="Consolas" pitchFamily="49" charset="0"/>
              </a:rPr>
              <a:t>ManipulationProcessor</a:t>
            </a:r>
            <a:endParaRPr lang="en-US" sz="2400" dirty="0" smtClean="0">
              <a:latin typeface="Consolas" pitchFamily="49" charset="0"/>
              <a:cs typeface="Consolas" pitchFamily="49" charset="0"/>
            </a:endParaRPr>
          </a:p>
          <a:p>
            <a:pPr lvl="1"/>
            <a:r>
              <a:rPr lang="en-US" sz="2400" dirty="0" smtClean="0"/>
              <a:t>It has the </a:t>
            </a:r>
            <a:r>
              <a:rPr lang="en-US" sz="2400" dirty="0" err="1" smtClean="0">
                <a:latin typeface="Consolas" pitchFamily="49" charset="0"/>
                <a:cs typeface="Consolas" pitchFamily="49" charset="0"/>
              </a:rPr>
              <a:t>InertiaProcessor</a:t>
            </a:r>
            <a:r>
              <a:rPr lang="en-US" sz="2400" dirty="0" smtClean="0"/>
              <a:t> property that returns the inner inertia processor</a:t>
            </a:r>
          </a:p>
          <a:p>
            <a:r>
              <a:rPr lang="en-US" sz="2800" dirty="0" smtClean="0"/>
              <a:t>You should find good values as an input to the inertia processor</a:t>
            </a:r>
          </a:p>
          <a:p>
            <a:pPr lvl="1"/>
            <a:r>
              <a:rPr lang="en-US" sz="2400" dirty="0" smtClean="0"/>
              <a:t>Initial Translation, Rotation and Expansion Velocities</a:t>
            </a:r>
          </a:p>
          <a:p>
            <a:pPr lvl="1"/>
            <a:r>
              <a:rPr lang="en-US" sz="2400" dirty="0" smtClean="0"/>
              <a:t>Deceleration velocity for each of them</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zh-CN" altLang="en-US" dirty="0" smtClean="0"/>
              <a:t>惯性（</a:t>
            </a:r>
            <a:r>
              <a:rPr dirty="0" smtClean="0"/>
              <a:t>Inertia</a:t>
            </a:r>
            <a:r>
              <a:rPr lang="zh-CN" altLang="en-US" dirty="0" smtClean="0"/>
              <a:t>）</a:t>
            </a:r>
            <a:endParaRPr lang="he-IL" dirty="0"/>
          </a:p>
        </p:txBody>
      </p:sp>
      <p:sp>
        <p:nvSpPr>
          <p:cNvPr id="7" name="Subtitle 6"/>
          <p:cNvSpPr>
            <a:spLocks noGrp="1"/>
          </p:cNvSpPr>
          <p:nvPr>
            <p:ph type="subTitle" idx="1"/>
          </p:nvPr>
        </p:nvSpPr>
        <p:spPr/>
        <p:txBody>
          <a:bodyPr/>
          <a:lstStyle/>
          <a:p>
            <a:r>
              <a:rPr lang="en-US" dirty="0" err="1" smtClean="0"/>
              <a:t>mtInertia</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WPF</a:t>
            </a:r>
            <a:r>
              <a:rPr lang="zh-CN" altLang="en-US" dirty="0" smtClean="0"/>
              <a:t>对</a:t>
            </a:r>
            <a:r>
              <a:rPr lang="en-US" dirty="0" smtClean="0"/>
              <a:t>Multi-Touch</a:t>
            </a:r>
            <a:r>
              <a:rPr lang="zh-CN" altLang="en-US" dirty="0" smtClean="0"/>
              <a:t>的支持</a:t>
            </a:r>
            <a:endParaRPr lang="en-US" dirty="0"/>
          </a:p>
        </p:txBody>
      </p:sp>
      <p:sp>
        <p:nvSpPr>
          <p:cNvPr id="3" name="Content Placeholder 2"/>
          <p:cNvSpPr>
            <a:spLocks noGrp="1"/>
          </p:cNvSpPr>
          <p:nvPr>
            <p:ph sz="quarter" idx="13"/>
          </p:nvPr>
        </p:nvSpPr>
        <p:spPr>
          <a:xfrm>
            <a:off x="385762" y="1414463"/>
            <a:ext cx="8313737" cy="4936736"/>
          </a:xfrm>
        </p:spPr>
        <p:txBody>
          <a:bodyPr/>
          <a:lstStyle/>
          <a:p>
            <a:r>
              <a:rPr lang="en-US" dirty="0" err="1" smtClean="0"/>
              <a:t>UIElement</a:t>
            </a:r>
            <a:r>
              <a:rPr lang="zh-CN" altLang="en-US" dirty="0"/>
              <a:t>和</a:t>
            </a:r>
            <a:r>
              <a:rPr lang="en-US" dirty="0" smtClean="0"/>
              <a:t>UIElement3D</a:t>
            </a:r>
            <a:r>
              <a:rPr lang="zh-CN" altLang="en-US" dirty="0" smtClean="0"/>
              <a:t>的改善</a:t>
            </a:r>
            <a:endParaRPr lang="en-US" dirty="0" smtClean="0"/>
          </a:p>
          <a:p>
            <a:pPr lvl="1"/>
            <a:r>
              <a:rPr lang="zh-CN" altLang="en-US" dirty="0" smtClean="0"/>
              <a:t>手势（</a:t>
            </a:r>
            <a:r>
              <a:rPr lang="en-US" dirty="0" smtClean="0"/>
              <a:t>Gesture</a:t>
            </a:r>
            <a:r>
              <a:rPr lang="zh-CN" altLang="en-US" dirty="0" smtClean="0"/>
              <a:t>）事件</a:t>
            </a:r>
            <a:r>
              <a:rPr lang="en-US" dirty="0" smtClean="0"/>
              <a:t> (tracking)</a:t>
            </a:r>
          </a:p>
          <a:p>
            <a:pPr lvl="1"/>
            <a:r>
              <a:rPr lang="en-US" dirty="0" smtClean="0"/>
              <a:t>Touch system gesture events (single)</a:t>
            </a:r>
          </a:p>
          <a:p>
            <a:pPr lvl="1"/>
            <a:r>
              <a:rPr lang="zh-CN" altLang="en-US" dirty="0" smtClean="0"/>
              <a:t>原始的触点（</a:t>
            </a:r>
            <a:r>
              <a:rPr lang="en-US" dirty="0" smtClean="0"/>
              <a:t>Touch</a:t>
            </a:r>
            <a:r>
              <a:rPr lang="zh-CN" altLang="en-US" dirty="0" smtClean="0"/>
              <a:t>）事件</a:t>
            </a:r>
            <a:endParaRPr lang="en-US" dirty="0" smtClean="0"/>
          </a:p>
          <a:p>
            <a:r>
              <a:rPr lang="zh-CN" altLang="en-US" dirty="0" smtClean="0"/>
              <a:t>控件对多点触摸（</a:t>
            </a:r>
            <a:r>
              <a:rPr lang="en-US" dirty="0" smtClean="0"/>
              <a:t>Multi-touch</a:t>
            </a:r>
            <a:r>
              <a:rPr lang="zh-CN" altLang="en-US" dirty="0" smtClean="0"/>
              <a:t>）的支持</a:t>
            </a:r>
            <a:endParaRPr lang="en-US" dirty="0" smtClean="0"/>
          </a:p>
          <a:p>
            <a:pPr lvl="1"/>
            <a:r>
              <a:rPr lang="en-US" dirty="0" err="1" smtClean="0"/>
              <a:t>ScrollViewer</a:t>
            </a:r>
            <a:r>
              <a:rPr lang="zh-CN" altLang="en-US" dirty="0" smtClean="0"/>
              <a:t>升级后接收平移手势（</a:t>
            </a:r>
            <a:r>
              <a:rPr lang="en-US" dirty="0" smtClean="0"/>
              <a:t>Pan Gestures</a:t>
            </a:r>
            <a:r>
              <a:rPr lang="zh-CN" altLang="en-US" dirty="0" smtClean="0"/>
              <a:t>）</a:t>
            </a:r>
            <a:endParaRPr lang="en-US" dirty="0" smtClean="0"/>
          </a:p>
          <a:p>
            <a:pPr lvl="1"/>
            <a:r>
              <a:rPr lang="zh-CN" altLang="en-US" dirty="0" smtClean="0"/>
              <a:t>基本控件升级后</a:t>
            </a:r>
            <a:r>
              <a:rPr lang="en-US" dirty="0" smtClean="0"/>
              <a:t>Multi-touch aware</a:t>
            </a:r>
          </a:p>
          <a:p>
            <a:pPr lvl="1"/>
            <a:r>
              <a:rPr lang="zh-CN" altLang="en-US" dirty="0" smtClean="0"/>
              <a:t>支持</a:t>
            </a:r>
            <a:r>
              <a:rPr lang="en-US" dirty="0" smtClean="0"/>
              <a:t>Multi-capture</a:t>
            </a:r>
          </a:p>
          <a:p>
            <a:pPr lvl="1"/>
            <a:r>
              <a:rPr lang="zh-CN" altLang="en-US" dirty="0" smtClean="0"/>
              <a:t>新的多点触摸</a:t>
            </a:r>
            <a:r>
              <a:rPr lang="zh-CN" altLang="en-US" dirty="0"/>
              <a:t>（</a:t>
            </a:r>
            <a:r>
              <a:rPr lang="en-US" dirty="0" smtClean="0"/>
              <a:t>multi-touch</a:t>
            </a:r>
            <a:r>
              <a:rPr lang="zh-CN" altLang="en-US" dirty="0" smtClean="0"/>
              <a:t>）特定控件</a:t>
            </a:r>
            <a:endParaRPr lang="en-US" dirty="0" smtClean="0"/>
          </a:p>
          <a:p>
            <a:r>
              <a:rPr lang="zh-CN" altLang="en-US" dirty="0" smtClean="0"/>
              <a:t>与</a:t>
            </a:r>
            <a:r>
              <a:rPr lang="en-US" dirty="0" smtClean="0"/>
              <a:t>Surface SDK 2.0</a:t>
            </a:r>
            <a:r>
              <a:rPr lang="zh-CN" altLang="en-US" dirty="0" smtClean="0"/>
              <a:t>兼容</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TOUCH PACK</a:t>
            </a:r>
            <a:endParaRPr lang="zh-CN" alt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773130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788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议程</a:t>
            </a:r>
            <a:endParaRPr lang="en-US" dirty="0"/>
          </a:p>
        </p:txBody>
      </p:sp>
      <p:sp>
        <p:nvSpPr>
          <p:cNvPr id="6" name="Text Placeholder 5"/>
          <p:cNvSpPr>
            <a:spLocks noGrp="1"/>
          </p:cNvSpPr>
          <p:nvPr>
            <p:ph idx="1"/>
          </p:nvPr>
        </p:nvSpPr>
        <p:spPr/>
        <p:txBody>
          <a:bodyPr/>
          <a:lstStyle/>
          <a:p>
            <a:r>
              <a:rPr lang="en-US" dirty="0" smtClean="0"/>
              <a:t>Multi-touch</a:t>
            </a:r>
            <a:r>
              <a:rPr lang="zh-CN" altLang="en-US" dirty="0" smtClean="0"/>
              <a:t>简介</a:t>
            </a:r>
            <a:endParaRPr lang="en-US" dirty="0" smtClean="0"/>
          </a:p>
          <a:p>
            <a:r>
              <a:rPr lang="zh-CN" altLang="en-US" dirty="0" smtClean="0"/>
              <a:t>控制面板设置</a:t>
            </a:r>
            <a:endParaRPr lang="en-US" dirty="0" smtClean="0"/>
          </a:p>
          <a:p>
            <a:pPr lvl="0"/>
            <a:r>
              <a:rPr lang="en-US" dirty="0" smtClean="0"/>
              <a:t>Touch</a:t>
            </a:r>
            <a:r>
              <a:rPr lang="zh-CN" altLang="en-US" dirty="0" smtClean="0"/>
              <a:t>场景：“</a:t>
            </a:r>
            <a:r>
              <a:rPr lang="en-US" dirty="0" smtClean="0"/>
              <a:t>Good, Better, Best</a:t>
            </a:r>
            <a:r>
              <a:rPr lang="zh-CN" altLang="en-US" dirty="0"/>
              <a:t>”模</a:t>
            </a:r>
            <a:r>
              <a:rPr lang="zh-CN" altLang="en-US" dirty="0" smtClean="0"/>
              <a:t>式</a:t>
            </a:r>
            <a:endParaRPr lang="en-US" dirty="0" smtClean="0"/>
          </a:p>
          <a:p>
            <a:pPr lvl="0"/>
            <a:r>
              <a:rPr lang="zh-CN" altLang="en-US" dirty="0" smtClean="0"/>
              <a:t>平台</a:t>
            </a:r>
            <a:r>
              <a:rPr lang="zh-CN" altLang="en-US" dirty="0"/>
              <a:t>架构</a:t>
            </a:r>
            <a:endParaRPr lang="en-US" dirty="0" smtClean="0"/>
          </a:p>
          <a:p>
            <a:pPr lvl="1"/>
            <a:r>
              <a:rPr lang="zh-CN" altLang="en-US" dirty="0"/>
              <a:t>触摸</a:t>
            </a:r>
            <a:r>
              <a:rPr lang="en-US" altLang="zh-CN" dirty="0"/>
              <a:t>(Touch</a:t>
            </a:r>
            <a:r>
              <a:rPr lang="en-US" altLang="zh-CN" dirty="0" smtClean="0"/>
              <a:t>) - </a:t>
            </a:r>
            <a:r>
              <a:rPr lang="en-US" dirty="0" smtClean="0"/>
              <a:t>WM_TOUCH</a:t>
            </a:r>
          </a:p>
          <a:p>
            <a:pPr lvl="1"/>
            <a:r>
              <a:rPr lang="zh-CN" altLang="en-US" dirty="0" smtClean="0"/>
              <a:t>手势</a:t>
            </a:r>
            <a:r>
              <a:rPr lang="en-US" altLang="zh-CN" dirty="0" smtClean="0"/>
              <a:t>(</a:t>
            </a:r>
            <a:r>
              <a:rPr lang="en-US" dirty="0" smtClean="0"/>
              <a:t>Gesture) - WM_GESTURE</a:t>
            </a:r>
          </a:p>
          <a:p>
            <a:pPr lvl="1"/>
            <a:r>
              <a:rPr lang="zh-CN" altLang="en-US" dirty="0" smtClean="0"/>
              <a:t>多触操作</a:t>
            </a:r>
            <a:r>
              <a:rPr lang="en-US" altLang="zh-CN" dirty="0" smtClean="0"/>
              <a:t>(</a:t>
            </a:r>
            <a:r>
              <a:rPr lang="en-US" dirty="0" smtClean="0"/>
              <a:t>Manipulations)</a:t>
            </a:r>
            <a:r>
              <a:rPr lang="zh-CN" altLang="en-US" dirty="0" smtClean="0"/>
              <a:t>和</a:t>
            </a:r>
            <a:r>
              <a:rPr lang="zh-CN" altLang="en-US" dirty="0"/>
              <a:t>惯</a:t>
            </a:r>
            <a:r>
              <a:rPr lang="zh-CN" altLang="en-US" dirty="0" smtClean="0"/>
              <a:t>性</a:t>
            </a:r>
            <a:r>
              <a:rPr lang="en-US" altLang="zh-CN" dirty="0" smtClean="0"/>
              <a:t>(I</a:t>
            </a:r>
            <a:r>
              <a:rPr lang="en-US" dirty="0" smtClean="0"/>
              <a:t>nertia)</a:t>
            </a:r>
          </a:p>
          <a:p>
            <a:pPr lvl="1"/>
            <a:r>
              <a:rPr lang="en-US" dirty="0" smtClean="0"/>
              <a:t>Windows Presentation Foundation (WPF)</a:t>
            </a:r>
            <a:r>
              <a:rPr lang="zh-CN" altLang="en-US" dirty="0" smtClean="0"/>
              <a:t>的支持</a:t>
            </a:r>
            <a:endParaRPr lang="en-US" dirty="0" smtClean="0"/>
          </a:p>
          <a:p>
            <a:pPr lvl="0"/>
            <a:r>
              <a:rPr lang="en-US" altLang="zh-CN" dirty="0" smtClean="0"/>
              <a:t>Touch</a:t>
            </a:r>
            <a:r>
              <a:rPr lang="zh-CN" altLang="en-US" dirty="0" smtClean="0"/>
              <a:t>应用程序的用</a:t>
            </a:r>
            <a:r>
              <a:rPr lang="zh-CN" altLang="en-US" dirty="0"/>
              <a:t>户体</a:t>
            </a:r>
            <a:r>
              <a:rPr lang="zh-CN" altLang="en-US" dirty="0" smtClean="0"/>
              <a:t>验</a:t>
            </a:r>
            <a:r>
              <a:rPr lang="en-US" altLang="zh-CN" dirty="0" smtClean="0"/>
              <a:t>(</a:t>
            </a:r>
            <a:r>
              <a:rPr lang="en-US" dirty="0" smtClean="0"/>
              <a:t>UX)</a:t>
            </a:r>
            <a:r>
              <a:rPr lang="zh-CN" altLang="en-US" dirty="0" smtClean="0"/>
              <a:t>指南</a:t>
            </a:r>
            <a:endParaRPr lang="en-US" altLang="zh-CN" dirty="0" smtClean="0"/>
          </a:p>
          <a:p>
            <a:pPr lvl="0"/>
            <a:r>
              <a:rPr lang="zh-CN" altLang="en-US" dirty="0"/>
              <a:t>小</a:t>
            </a:r>
            <a:r>
              <a:rPr lang="zh-CN" altLang="en-US" dirty="0" smtClean="0"/>
              <a:t>结</a:t>
            </a:r>
            <a:endParaRPr lang="en-US" dirty="0" smtClean="0"/>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控制面板 </a:t>
            </a:r>
            <a:r>
              <a:rPr dirty="0" smtClean="0"/>
              <a:t>Control Panel</a:t>
            </a:r>
            <a:br>
              <a:rPr dirty="0" smtClean="0"/>
            </a:br>
            <a:r>
              <a:rPr lang="zh-CN" altLang="en-US" sz="3200" dirty="0" smtClean="0">
                <a:gradFill>
                  <a:gsLst>
                    <a:gs pos="0">
                      <a:schemeClr val="accent6"/>
                    </a:gs>
                    <a:gs pos="50000">
                      <a:schemeClr val="accent6"/>
                    </a:gs>
                  </a:gsLst>
                  <a:lin ang="5400000" scaled="0"/>
                </a:gradFill>
              </a:rPr>
              <a:t>触笔</a:t>
            </a:r>
            <a:r>
              <a:rPr lang="en-US" altLang="zh-CN" sz="3200" dirty="0" smtClean="0">
                <a:gradFill>
                  <a:gsLst>
                    <a:gs pos="0">
                      <a:schemeClr val="accent6"/>
                    </a:gs>
                    <a:gs pos="50000">
                      <a:schemeClr val="accent6"/>
                    </a:gs>
                  </a:gsLst>
                  <a:lin ang="5400000" scaled="0"/>
                </a:gradFill>
              </a:rPr>
              <a:t>(P</a:t>
            </a:r>
            <a:r>
              <a:rPr sz="3200" dirty="0" smtClean="0">
                <a:gradFill>
                  <a:gsLst>
                    <a:gs pos="0">
                      <a:schemeClr val="accent6"/>
                    </a:gs>
                    <a:gs pos="50000">
                      <a:schemeClr val="accent6"/>
                    </a:gs>
                  </a:gsLst>
                  <a:lin ang="5400000" scaled="0"/>
                </a:gradFill>
              </a:rPr>
              <a:t>en)</a:t>
            </a:r>
            <a:r>
              <a:rPr lang="zh-CN" altLang="en-US" sz="3200" dirty="0" smtClean="0">
                <a:gradFill>
                  <a:gsLst>
                    <a:gs pos="0">
                      <a:schemeClr val="accent6"/>
                    </a:gs>
                    <a:gs pos="50000">
                      <a:schemeClr val="accent6"/>
                    </a:gs>
                  </a:gsLst>
                  <a:lin ang="5400000" scaled="0"/>
                </a:gradFill>
              </a:rPr>
              <a:t>和</a:t>
            </a:r>
            <a:r>
              <a:rPr lang="zh-CN" altLang="en-US" sz="3200" dirty="0">
                <a:gradFill>
                  <a:gsLst>
                    <a:gs pos="0">
                      <a:schemeClr val="accent6"/>
                    </a:gs>
                    <a:gs pos="50000">
                      <a:schemeClr val="accent6"/>
                    </a:gs>
                  </a:gsLst>
                  <a:lin ang="5400000" scaled="0"/>
                </a:gradFill>
              </a:rPr>
              <a:t>触摸</a:t>
            </a:r>
            <a:r>
              <a:rPr lang="en-US" altLang="zh-CN" sz="3200" dirty="0" smtClean="0">
                <a:gradFill>
                  <a:gsLst>
                    <a:gs pos="0">
                      <a:schemeClr val="accent6"/>
                    </a:gs>
                    <a:gs pos="50000">
                      <a:schemeClr val="accent6"/>
                    </a:gs>
                  </a:gsLst>
                  <a:lin ang="5400000" scaled="0"/>
                </a:gradFill>
              </a:rPr>
              <a:t>(</a:t>
            </a:r>
            <a:r>
              <a:rPr sz="3200" dirty="0" smtClean="0">
                <a:gradFill>
                  <a:gsLst>
                    <a:gs pos="0">
                      <a:schemeClr val="accent6"/>
                    </a:gs>
                    <a:gs pos="50000">
                      <a:schemeClr val="accent6"/>
                    </a:gs>
                  </a:gsLst>
                  <a:lin ang="5400000" scaled="0"/>
                </a:gradFill>
              </a:rPr>
              <a:t>Touch)</a:t>
            </a:r>
            <a:endParaRPr lang="he-IL" dirty="0">
              <a:gradFill>
                <a:gsLst>
                  <a:gs pos="0">
                    <a:schemeClr val="accent6"/>
                  </a:gs>
                  <a:gs pos="50000">
                    <a:schemeClr val="accent6"/>
                  </a:gs>
                </a:gsLst>
                <a:lin ang="5400000" scaled="0"/>
              </a:gradFill>
            </a:endParaRPr>
          </a:p>
        </p:txBody>
      </p:sp>
      <p:pic>
        <p:nvPicPr>
          <p:cNvPr id="1026" name="Picture 2"/>
          <p:cNvPicPr>
            <a:picLocks noChangeAspect="1" noChangeArrowheads="1"/>
          </p:cNvPicPr>
          <p:nvPr/>
        </p:nvPicPr>
        <p:blipFill>
          <a:blip r:embed="rId3" cstate="print"/>
          <a:srcRect/>
          <a:stretch>
            <a:fillRect/>
          </a:stretch>
        </p:blipFill>
        <p:spPr bwMode="auto">
          <a:xfrm>
            <a:off x="577877" y="1714488"/>
            <a:ext cx="3676650" cy="4629150"/>
          </a:xfrm>
          <a:prstGeom prst="rect">
            <a:avLst/>
          </a:prstGeom>
          <a:noFill/>
          <a:ln w="9525">
            <a:noFill/>
            <a:miter lim="800000"/>
            <a:headEnd/>
            <a:tailEnd/>
          </a:ln>
          <a:effectLst>
            <a:outerShdw blurRad="190500" dist="228600" dir="2700000" algn="ctr">
              <a:srgbClr val="000000">
                <a:alpha val="30000"/>
              </a:srgbClr>
            </a:outerShdw>
            <a:reflection blurRad="6350" stA="52000" endA="300" endPos="35000" dir="5400000" sy="-100000" algn="bl" rotWithShape="0"/>
          </a:effectLst>
        </p:spPr>
      </p:pic>
      <p:pic>
        <p:nvPicPr>
          <p:cNvPr id="1027" name="Picture 3"/>
          <p:cNvPicPr>
            <a:picLocks noChangeAspect="1" noChangeArrowheads="1"/>
          </p:cNvPicPr>
          <p:nvPr/>
        </p:nvPicPr>
        <p:blipFill>
          <a:blip r:embed="rId4" cstate="print"/>
          <a:srcRect/>
          <a:stretch>
            <a:fillRect/>
          </a:stretch>
        </p:blipFill>
        <p:spPr bwMode="auto">
          <a:xfrm>
            <a:off x="4824440" y="1714488"/>
            <a:ext cx="3676650" cy="4629150"/>
          </a:xfrm>
          <a:prstGeom prst="rect">
            <a:avLst/>
          </a:prstGeom>
          <a:noFill/>
          <a:ln w="9525">
            <a:noFill/>
            <a:miter lim="800000"/>
            <a:headEnd/>
            <a:tailEnd/>
          </a:ln>
          <a:effectLst>
            <a:outerShdw blurRad="190500" dist="228600" dir="2700000" algn="ctr">
              <a:srgbClr val="000000">
                <a:alpha val="30000"/>
              </a:srgbClr>
            </a:outerShdw>
            <a:reflection blurRad="6350" stA="52000" endA="300" endPos="3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715016"/>
            <a:ext cx="9144000" cy="1141396"/>
          </a:xfrm>
          <a:prstGeom prst="rect">
            <a:avLst/>
          </a:prstGeom>
          <a:gradFill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0" tIns="91429" rIns="0" bIns="0" numCol="1" rtlCol="0" anchor="t" anchorCtr="0" compatLnSpc="1">
            <a:prstTxWarp prst="textNoShape">
              <a:avLst/>
            </a:prstTxWarp>
          </a:bodyPr>
          <a:lstStyle/>
          <a:p>
            <a:pPr indent="-302815" algn="ctr" defTabSz="914097" fontAlgn="base">
              <a:lnSpc>
                <a:spcPct val="85000"/>
              </a:lnSpc>
              <a:spcBef>
                <a:spcPct val="0"/>
              </a:spcBef>
              <a:spcAft>
                <a:spcPct val="0"/>
              </a:spcAft>
              <a:buSzPct val="70000"/>
              <a:buBlip>
                <a:blip r:embed="rId4"/>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noGrp="1"/>
          </p:cNvSpPr>
          <p:nvPr>
            <p:ph type="title"/>
          </p:nvPr>
        </p:nvSpPr>
        <p:spPr/>
        <p:txBody>
          <a:bodyPr>
            <a:normAutofit/>
          </a:bodyPr>
          <a:lstStyle/>
          <a:p>
            <a:r>
              <a:rPr lang="en-US" dirty="0" smtClean="0"/>
              <a:t>Touch</a:t>
            </a:r>
            <a:r>
              <a:rPr lang="zh-CN" altLang="en-US" dirty="0" smtClean="0"/>
              <a:t>场景和</a:t>
            </a:r>
            <a:r>
              <a:rPr lang="en-US" dirty="0" smtClean="0"/>
              <a:t>Windows 7</a:t>
            </a:r>
            <a:endParaRPr lang="en-US" dirty="0"/>
          </a:p>
        </p:txBody>
      </p:sp>
      <p:sp>
        <p:nvSpPr>
          <p:cNvPr id="6" name="Content Placeholder 5"/>
          <p:cNvSpPr>
            <a:spLocks noGrp="1"/>
          </p:cNvSpPr>
          <p:nvPr>
            <p:ph sz="half" idx="4294967295"/>
          </p:nvPr>
        </p:nvSpPr>
        <p:spPr>
          <a:xfrm>
            <a:off x="4643438" y="1420813"/>
            <a:ext cx="4500562" cy="5324535"/>
          </a:xfrm>
          <a:prstGeom prst="rect">
            <a:avLst/>
          </a:prstGeom>
        </p:spPr>
        <p:txBody>
          <a:bodyPr wrap="square">
            <a:spAutoFit/>
          </a:bodyPr>
          <a:lstStyle/>
          <a:p>
            <a:pPr marL="0" indent="0">
              <a:spcBef>
                <a:spcPts val="2400"/>
              </a:spcBef>
              <a:buNone/>
            </a:pPr>
            <a:r>
              <a:rPr lang="zh-CN" altLang="en-US" sz="2000" b="1" dirty="0"/>
              <a:t>开发平台</a:t>
            </a:r>
            <a:r>
              <a:rPr lang="en-US" sz="2000" b="1" dirty="0"/>
              <a:t>: </a:t>
            </a:r>
            <a:r>
              <a:rPr lang="en-US" sz="2000" dirty="0"/>
              <a:t>At the root is the touch developer platform that exposes touch APIs for any application </a:t>
            </a:r>
          </a:p>
          <a:p>
            <a:pPr marL="0" indent="0">
              <a:spcBef>
                <a:spcPts val="2400"/>
              </a:spcBef>
              <a:buNone/>
            </a:pPr>
            <a:r>
              <a:rPr lang="zh-CN" altLang="en-US" sz="2000" b="1" dirty="0"/>
              <a:t>界面的增强</a:t>
            </a:r>
            <a:r>
              <a:rPr lang="en-US" sz="2000" b="1" dirty="0"/>
              <a:t>: </a:t>
            </a:r>
            <a:r>
              <a:rPr lang="en-US" sz="2000" dirty="0"/>
              <a:t>Focusing on the core scenarios, many parts of the core UI have been optimized for touch experiences </a:t>
            </a:r>
          </a:p>
          <a:p>
            <a:pPr marL="0" indent="0">
              <a:spcBef>
                <a:spcPts val="2400"/>
              </a:spcBef>
              <a:buNone/>
            </a:pPr>
            <a:r>
              <a:rPr lang="zh-CN" altLang="en-US" sz="2000" b="1" dirty="0"/>
              <a:t>手势</a:t>
            </a:r>
            <a:r>
              <a:rPr lang="en-US" altLang="zh-CN" sz="2000" b="1" dirty="0"/>
              <a:t>(</a:t>
            </a:r>
            <a:r>
              <a:rPr lang="en-US" sz="2000" b="1" dirty="0"/>
              <a:t>Gestures): </a:t>
            </a:r>
            <a:r>
              <a:rPr lang="en-US" sz="2000" dirty="0"/>
              <a:t>Multi-touch gestures have been added to enable consistent panning and zooming in most applications.</a:t>
            </a:r>
          </a:p>
          <a:p>
            <a:pPr marL="0" indent="0">
              <a:spcBef>
                <a:spcPts val="2400"/>
              </a:spcBef>
              <a:buNone/>
            </a:pPr>
            <a:r>
              <a:rPr lang="zh-CN" altLang="en-US" sz="2000" b="1" dirty="0"/>
              <a:t>应用程序</a:t>
            </a:r>
            <a:r>
              <a:rPr lang="en-US" altLang="zh-CN" sz="2000" b="1" dirty="0"/>
              <a:t>(</a:t>
            </a:r>
            <a:r>
              <a:rPr lang="en-US" sz="2000" b="1" dirty="0"/>
              <a:t>Applications): </a:t>
            </a:r>
            <a:r>
              <a:rPr lang="en-US" sz="2000" dirty="0"/>
              <a:t>A set of multi-touch focused applications that demonstrate the power of touch will ship separately from Windows 7</a:t>
            </a:r>
          </a:p>
        </p:txBody>
      </p:sp>
      <p:pic>
        <p:nvPicPr>
          <p:cNvPr id="1029" name="Picture 5"/>
          <p:cNvPicPr>
            <a:picLocks noChangeAspect="1" noChangeArrowheads="1"/>
          </p:cNvPicPr>
          <p:nvPr/>
        </p:nvPicPr>
        <p:blipFill>
          <a:blip r:embed="rId5" cstate="print"/>
          <a:srcRect/>
          <a:stretch>
            <a:fillRect/>
          </a:stretch>
        </p:blipFill>
        <p:spPr bwMode="auto">
          <a:xfrm rot="474241">
            <a:off x="4727068" y="969874"/>
            <a:ext cx="2478761" cy="2178663"/>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6" cstate="print"/>
          <a:srcRect/>
          <a:stretch>
            <a:fillRect/>
          </a:stretch>
        </p:blipFill>
        <p:spPr bwMode="auto">
          <a:xfrm rot="20873465">
            <a:off x="5183153" y="2962946"/>
            <a:ext cx="2668811" cy="1860801"/>
          </a:xfrm>
          <a:prstGeom prst="rect">
            <a:avLst/>
          </a:prstGeom>
          <a:ln>
            <a:noFill/>
          </a:ln>
          <a:effectLst>
            <a:outerShdw blurRad="292100" dist="139700" dir="2700000" algn="tl" rotWithShape="0">
              <a:srgbClr val="333333">
                <a:alpha val="65000"/>
              </a:srgbClr>
            </a:outerShdw>
          </a:effectLst>
        </p:spPr>
      </p:pic>
      <p:pic>
        <p:nvPicPr>
          <p:cNvPr id="1028" name="Picture 4" descr="\\showbiz\C\Users\Ian\Pictures\Photos 2008\2008-08-10\DS3_3977.JPG"/>
          <p:cNvPicPr>
            <a:picLocks noChangeAspect="1" noChangeArrowheads="1"/>
          </p:cNvPicPr>
          <p:nvPr/>
        </p:nvPicPr>
        <p:blipFill>
          <a:blip r:embed="rId7" cstate="print"/>
          <a:srcRect/>
          <a:stretch>
            <a:fillRect/>
          </a:stretch>
        </p:blipFill>
        <p:spPr bwMode="auto">
          <a:xfrm rot="814169">
            <a:off x="6353554" y="4450331"/>
            <a:ext cx="2280630" cy="1514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4" name="Group 23"/>
          <p:cNvGrpSpPr/>
          <p:nvPr/>
        </p:nvGrpSpPr>
        <p:grpSpPr>
          <a:xfrm>
            <a:off x="214314" y="1714488"/>
            <a:ext cx="4572000" cy="4575951"/>
            <a:chOff x="0" y="1714488"/>
            <a:chExt cx="4572000" cy="4575951"/>
          </a:xfrm>
          <a:scene3d>
            <a:camera prst="perspectiveHeroicExtremeRightFacing" fov="3300000">
              <a:rot lat="21451282" lon="20092188" rev="254881"/>
            </a:camera>
            <a:lightRig rig="threePt" dir="t"/>
          </a:scene3d>
        </p:grpSpPr>
        <p:sp>
          <p:nvSpPr>
            <p:cNvPr id="9" name="Round Same Side Corner Rectangle 8"/>
            <p:cNvSpPr/>
            <p:nvPr/>
          </p:nvSpPr>
          <p:spPr bwMode="auto">
            <a:xfrm>
              <a:off x="114300" y="1714488"/>
              <a:ext cx="4343400" cy="4357718"/>
            </a:xfrm>
            <a:prstGeom prst="round2SameRect">
              <a:avLst>
                <a:gd name="adj1" fmla="val 7720"/>
                <a:gd name="adj2" fmla="val 0"/>
              </a:avLst>
            </a:prstGeom>
            <a:gradFill flip="none" rotWithShape="1">
              <a:gsLst>
                <a:gs pos="17000">
                  <a:schemeClr val="accent3">
                    <a:lumMod val="50000"/>
                  </a:schemeClr>
                </a:gs>
                <a:gs pos="18000">
                  <a:schemeClr val="accent3">
                    <a:lumMod val="20000"/>
                    <a:lumOff val="80000"/>
                  </a:schemeClr>
                </a:gs>
                <a:gs pos="100000">
                  <a:schemeClr val="bg1"/>
                </a:gs>
              </a:gsLst>
              <a:lin ang="5400000" scaled="1"/>
              <a:tileRect/>
            </a:gra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cxnSp>
          <p:nvCxnSpPr>
            <p:cNvPr id="14" name="Straight Connector 13"/>
            <p:cNvCxnSpPr/>
            <p:nvPr/>
          </p:nvCxnSpPr>
          <p:spPr>
            <a:xfrm>
              <a:off x="201613" y="3000372"/>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613" y="3357562"/>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1613" y="3714752"/>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1613" y="4071942"/>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1613" y="4429132"/>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1613" y="4812040"/>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1613" y="5214950"/>
              <a:ext cx="4168775" cy="0"/>
            </a:xfrm>
            <a:prstGeom prst="line">
              <a:avLst/>
            </a:prstGeom>
            <a:l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1729190"/>
              <a:ext cx="4572000" cy="4561249"/>
            </a:xfrm>
            <a:prstGeom prst="rect">
              <a:avLst/>
            </a:prstGeom>
          </p:spPr>
          <p:txBody>
            <a:bodyPr>
              <a:spAutoFit/>
            </a:bodyPr>
            <a:lstStyle/>
            <a:p>
              <a:pPr lvl="0" indent="15875" algn="ctr" defTabSz="914400">
                <a:spcBef>
                  <a:spcPct val="20000"/>
                </a:spcBef>
                <a:spcAft>
                  <a:spcPts val="1200"/>
                </a:spcAft>
                <a:buClr>
                  <a:srgbClr val="73C167">
                    <a:lumMod val="40000"/>
                    <a:lumOff val="60000"/>
                  </a:srgbClr>
                </a:buClr>
                <a:tabLst>
                  <a:tab pos="742950" algn="l"/>
                </a:tabLst>
              </a:pPr>
              <a:r>
                <a:rPr lang="en-US" sz="2000" b="1" dirty="0" smtClean="0">
                  <a:solidFill>
                    <a:srgbClr val="FFFFFF"/>
                  </a:solidFill>
                  <a:latin typeface="Segoe UI" pitchFamily="34" charset="0"/>
                </a:rPr>
                <a:t>There are several key scenarios </a:t>
              </a:r>
              <a:br>
                <a:rPr lang="en-US" sz="2000" b="1" dirty="0" smtClean="0">
                  <a:solidFill>
                    <a:srgbClr val="FFFFFF"/>
                  </a:solidFill>
                  <a:latin typeface="Segoe UI" pitchFamily="34" charset="0"/>
                </a:rPr>
              </a:br>
              <a:r>
                <a:rPr lang="en-US" sz="2000" b="1" dirty="0" smtClean="0">
                  <a:solidFill>
                    <a:srgbClr val="FFFFFF"/>
                  </a:solidFill>
                  <a:latin typeface="Segoe UI" pitchFamily="34" charset="0"/>
                </a:rPr>
                <a:t>for multi-touch</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Navigating and consuming the Web</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Reading and sorting email</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Viewing photos</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Playing casual games</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Consuming music and video</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Navigating files and arranging windows</a:t>
              </a:r>
            </a:p>
            <a:p>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Using Microsoft Office applications</a:t>
              </a:r>
            </a:p>
            <a:p>
              <a:pPr marL="339976" lvl="0" indent="-339976" defTabSz="914400">
                <a:spcBef>
                  <a:spcPct val="20000"/>
                </a:spcBef>
                <a:buClr>
                  <a:srgbClr val="73C167">
                    <a:lumMod val="40000"/>
                    <a:lumOff val="60000"/>
                  </a:srgbClr>
                </a:buClr>
                <a:tabLst>
                  <a:tab pos="742950" algn="l"/>
                </a:tabLst>
              </a:pPr>
              <a:endParaRPr lang="en-US" sz="2000" dirty="0" smtClean="0">
                <a:solidFill>
                  <a:srgbClr val="3F3F3F"/>
                </a:solidFill>
                <a:latin typeface="Segoe UI" pitchFamily="34" charset="0"/>
              </a:endParaRPr>
            </a:p>
            <a:p>
              <a:pPr lvl="0" algn="ctr" defTabSz="914400">
                <a:spcBef>
                  <a:spcPct val="20000"/>
                </a:spcBef>
                <a:buClr>
                  <a:srgbClr val="73C167">
                    <a:lumMod val="40000"/>
                    <a:lumOff val="60000"/>
                  </a:srgbClr>
                </a:buClr>
              </a:pPr>
              <a:r>
                <a:rPr lang="en-US" sz="2400" b="1" dirty="0" smtClean="0">
                  <a:solidFill>
                    <a:srgbClr val="3F3F3F"/>
                  </a:solidFill>
                  <a:latin typeface="Segoe UI" pitchFamily="34" charset="0"/>
                </a:rPr>
                <a:t>All focused on </a:t>
              </a:r>
              <a:r>
                <a:rPr lang="en-US" sz="2400" b="1" i="1" dirty="0" smtClean="0">
                  <a:solidFill>
                    <a:srgbClr val="3F3F3F"/>
                  </a:solidFill>
                  <a:latin typeface="Segoe UI" pitchFamily="34" charset="0"/>
                </a:rPr>
                <a:t>consumption</a:t>
              </a:r>
            </a:p>
            <a:p>
              <a:pPr marL="339976" lvl="0" indent="-339976" defTabSz="914400">
                <a:spcBef>
                  <a:spcPct val="20000"/>
                </a:spcBef>
                <a:buClr>
                  <a:srgbClr val="73C167">
                    <a:lumMod val="40000"/>
                    <a:lumOff val="60000"/>
                  </a:srgbClr>
                </a:buClr>
                <a:tabLst>
                  <a:tab pos="742950" algn="l"/>
                </a:tabLst>
              </a:pPr>
              <a:endParaRPr lang="en-US" dirty="0" smtClean="0">
                <a:solidFill>
                  <a:srgbClr val="3F3F3F"/>
                </a:solidFill>
                <a:latin typeface="Segoe UI" pitchFamily="34"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9"/>
                                        </p:tgtEl>
                                      </p:cBhvr>
                                    </p:animEffect>
                                    <p:set>
                                      <p:cBhvr>
                                        <p:cTn id="7" dur="1" fill="hold">
                                          <p:stCondLst>
                                            <p:cond delay="999"/>
                                          </p:stCondLst>
                                        </p:cTn>
                                        <p:tgtEl>
                                          <p:spTgt spid="10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026"/>
                                        </p:tgtEl>
                                      </p:cBhvr>
                                    </p:animEffect>
                                    <p:set>
                                      <p:cBhvr>
                                        <p:cTn id="10" dur="1" fill="hold">
                                          <p:stCondLst>
                                            <p:cond delay="999"/>
                                          </p:stCondLst>
                                        </p:cTn>
                                        <p:tgtEl>
                                          <p:spTgt spid="10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028"/>
                                        </p:tgtEl>
                                      </p:cBhvr>
                                    </p:animEffect>
                                    <p:set>
                                      <p:cBhvr>
                                        <p:cTn id="13" dur="1" fill="hold">
                                          <p:stCondLst>
                                            <p:cond delay="999"/>
                                          </p:stCondLst>
                                        </p:cTn>
                                        <p:tgtEl>
                                          <p:spTgt spid="102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Multi-Touch</a:t>
            </a:r>
            <a:r>
              <a:rPr lang="zh-CN" altLang="en-US" dirty="0" smtClean="0"/>
              <a:t>开发的不同模式</a:t>
            </a:r>
            <a:r>
              <a:rPr lang="en-US" dirty="0" smtClean="0"/>
              <a:t/>
            </a:r>
            <a:br>
              <a:rPr lang="en-US" dirty="0" smtClean="0"/>
            </a:br>
            <a:r>
              <a:rPr lang="en-US" sz="2800" dirty="0" smtClean="0">
                <a:gradFill>
                  <a:gsLst>
                    <a:gs pos="0">
                      <a:schemeClr val="accent6"/>
                    </a:gs>
                    <a:gs pos="100000">
                      <a:schemeClr val="accent6"/>
                    </a:gs>
                  </a:gsLst>
                  <a:lin ang="5400000" scaled="1"/>
                </a:gradFill>
                <a:ea typeface="+mn-ea"/>
                <a:cs typeface="+mn-cs"/>
              </a:rPr>
              <a:t>Good – Better – Best</a:t>
            </a:r>
            <a:endParaRPr lang="en-US" sz="2400" dirty="0" smtClean="0">
              <a:gradFill>
                <a:gsLst>
                  <a:gs pos="0">
                    <a:schemeClr val="accent6"/>
                  </a:gs>
                  <a:gs pos="100000">
                    <a:schemeClr val="accent6"/>
                  </a:gs>
                </a:gsLst>
                <a:lin ang="5400000" scaled="1"/>
              </a:gradFill>
              <a:ea typeface="+mn-ea"/>
              <a:cs typeface="+mn-cs"/>
            </a:endParaRPr>
          </a:p>
        </p:txBody>
      </p:sp>
      <p:sp>
        <p:nvSpPr>
          <p:cNvPr id="6" name="Text Placeholder 5"/>
          <p:cNvSpPr>
            <a:spLocks noGrp="1"/>
          </p:cNvSpPr>
          <p:nvPr>
            <p:ph idx="1"/>
          </p:nvPr>
        </p:nvSpPr>
        <p:spPr/>
        <p:txBody>
          <a:bodyPr/>
          <a:lstStyle/>
          <a:p>
            <a:r>
              <a:rPr lang="en-US" dirty="0" smtClean="0"/>
              <a:t>Windows</a:t>
            </a:r>
            <a:r>
              <a:rPr lang="zh-CN" altLang="en-US" dirty="0" smtClean="0"/>
              <a:t>应用程序选择三个级别的</a:t>
            </a:r>
            <a:r>
              <a:rPr lang="en-US" altLang="zh-CN" dirty="0" smtClean="0"/>
              <a:t>Touch</a:t>
            </a:r>
            <a:r>
              <a:rPr lang="zh-CN" altLang="en-US" dirty="0" smtClean="0"/>
              <a:t>集成</a:t>
            </a:r>
            <a:endParaRPr lang="en-US" dirty="0" smtClean="0"/>
          </a:p>
          <a:p>
            <a:pPr marL="342900" lvl="1" indent="0">
              <a:spcBef>
                <a:spcPts val="1800"/>
              </a:spcBef>
              <a:buNone/>
              <a:tabLst/>
            </a:pPr>
            <a:r>
              <a:rPr lang="en-US" sz="2400" b="1" dirty="0" smtClean="0">
                <a:gradFill>
                  <a:gsLst>
                    <a:gs pos="0">
                      <a:schemeClr val="accent6"/>
                    </a:gs>
                    <a:gs pos="100000">
                      <a:schemeClr val="accent6"/>
                    </a:gs>
                  </a:gsLst>
                  <a:lin ang="5400000" scaled="1"/>
                </a:gradFill>
              </a:rPr>
              <a:t>Good</a:t>
            </a:r>
            <a:r>
              <a:rPr lang="zh-CN" altLang="en-US" sz="2400" b="1" dirty="0">
                <a:gradFill>
                  <a:gsLst>
                    <a:gs pos="0">
                      <a:schemeClr val="accent6"/>
                    </a:gs>
                    <a:gs pos="100000">
                      <a:schemeClr val="accent6"/>
                    </a:gs>
                  </a:gsLst>
                  <a:lin ang="5400000" scaled="1"/>
                </a:gradFill>
              </a:rPr>
              <a:t>：</a:t>
            </a:r>
            <a:r>
              <a:rPr lang="zh-CN" altLang="en-US" sz="2400" dirty="0" smtClean="0"/>
              <a:t>无需使用</a:t>
            </a:r>
            <a:r>
              <a:rPr lang="en-US" altLang="zh-CN" sz="2400" dirty="0" smtClean="0"/>
              <a:t>Touch API</a:t>
            </a:r>
            <a:r>
              <a:rPr lang="zh-CN" altLang="en-US" sz="2400" dirty="0" smtClean="0"/>
              <a:t>，但是应用程序的界面能够正确响应内建的手势</a:t>
            </a:r>
            <a:r>
              <a:rPr lang="en-US" altLang="zh-CN" sz="2400" dirty="0" smtClean="0"/>
              <a:t>(</a:t>
            </a:r>
            <a:r>
              <a:rPr lang="en-US" sz="2400" dirty="0" smtClean="0"/>
              <a:t>gestures)</a:t>
            </a:r>
          </a:p>
          <a:p>
            <a:pPr marL="342900" lvl="1" indent="0">
              <a:spcBef>
                <a:spcPts val="1800"/>
              </a:spcBef>
              <a:buNone/>
              <a:tabLst/>
            </a:pPr>
            <a:r>
              <a:rPr lang="en-US" sz="2400" b="1" dirty="0" smtClean="0">
                <a:gradFill>
                  <a:gsLst>
                    <a:gs pos="0">
                      <a:schemeClr val="accent6"/>
                    </a:gs>
                    <a:gs pos="100000">
                      <a:schemeClr val="accent6"/>
                    </a:gs>
                  </a:gsLst>
                  <a:lin ang="5400000" scaled="1"/>
                </a:gradFill>
              </a:rPr>
              <a:t>Better</a:t>
            </a:r>
            <a:r>
              <a:rPr lang="zh-CN" altLang="en-US" sz="2400" b="1" dirty="0">
                <a:gradFill>
                  <a:gsLst>
                    <a:gs pos="0">
                      <a:schemeClr val="accent6"/>
                    </a:gs>
                    <a:gs pos="100000">
                      <a:schemeClr val="accent6"/>
                    </a:gs>
                  </a:gsLst>
                  <a:lin ang="5400000" scaled="1"/>
                </a:gradFill>
              </a:rPr>
              <a:t>：</a:t>
            </a:r>
            <a:r>
              <a:rPr lang="zh-CN" altLang="en-US" sz="2400" dirty="0" smtClean="0"/>
              <a:t>支持手势</a:t>
            </a:r>
            <a:r>
              <a:rPr lang="en-US" altLang="zh-CN" sz="2400" dirty="0" smtClean="0"/>
              <a:t>(</a:t>
            </a:r>
            <a:r>
              <a:rPr lang="en-US" sz="2400" dirty="0" smtClean="0"/>
              <a:t>Gesture) API</a:t>
            </a:r>
            <a:r>
              <a:rPr lang="zh-CN" altLang="en-US" sz="2400" dirty="0" smtClean="0"/>
              <a:t>，能够自然流畅的交互</a:t>
            </a:r>
            <a:endParaRPr lang="en-US" sz="2400" dirty="0" smtClean="0"/>
          </a:p>
          <a:p>
            <a:pPr marL="342900" lvl="1" indent="0">
              <a:spcBef>
                <a:spcPts val="1800"/>
              </a:spcBef>
              <a:buNone/>
              <a:tabLst/>
            </a:pPr>
            <a:r>
              <a:rPr lang="en-US" sz="2400" b="1" dirty="0" smtClean="0">
                <a:gradFill>
                  <a:gsLst>
                    <a:gs pos="0">
                      <a:schemeClr val="accent6"/>
                    </a:gs>
                    <a:gs pos="100000">
                      <a:schemeClr val="accent6"/>
                    </a:gs>
                  </a:gsLst>
                  <a:lin ang="5400000" scaled="1"/>
                </a:gradFill>
              </a:rPr>
              <a:t>Best</a:t>
            </a:r>
            <a:r>
              <a:rPr lang="zh-CN" altLang="en-US" sz="2400" b="1" dirty="0">
                <a:gradFill>
                  <a:gsLst>
                    <a:gs pos="0">
                      <a:schemeClr val="accent6"/>
                    </a:gs>
                    <a:gs pos="100000">
                      <a:schemeClr val="accent6"/>
                    </a:gs>
                  </a:gsLst>
                  <a:lin ang="5400000" scaled="1"/>
                </a:gradFill>
              </a:rPr>
              <a:t>：</a:t>
            </a:r>
            <a:r>
              <a:rPr lang="zh-CN" altLang="en-US" sz="2400" dirty="0" smtClean="0"/>
              <a:t>完</a:t>
            </a:r>
            <a:r>
              <a:rPr lang="zh-CN" altLang="en-US" sz="2400" dirty="0"/>
              <a:t>全</a:t>
            </a:r>
            <a:r>
              <a:rPr lang="zh-CN" altLang="en-US" sz="2400" dirty="0" smtClean="0"/>
              <a:t>针对触摸</a:t>
            </a:r>
            <a:r>
              <a:rPr lang="en-US" altLang="zh-CN" sz="2400" dirty="0" smtClean="0"/>
              <a:t>(</a:t>
            </a:r>
            <a:r>
              <a:rPr lang="en-US" sz="2400" dirty="0" smtClean="0"/>
              <a:t>Touch)</a:t>
            </a:r>
            <a:r>
              <a:rPr lang="zh-CN" altLang="en-US" sz="2400" dirty="0" smtClean="0"/>
              <a:t>而设计的用户体验，使用了多点触摸</a:t>
            </a:r>
            <a:r>
              <a:rPr lang="en-US" altLang="zh-CN" sz="2400" dirty="0" smtClean="0"/>
              <a:t>(Multi-touch)</a:t>
            </a:r>
            <a:r>
              <a:rPr lang="zh-CN" altLang="en-US" sz="2400" dirty="0" smtClean="0"/>
              <a:t>的特性</a:t>
            </a:r>
            <a:endParaRPr lang="en-US" sz="2400" dirty="0" smtClean="0"/>
          </a:p>
          <a:p>
            <a:endParaRPr lang="he-IL"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架构概览</a:t>
            </a:r>
            <a:r>
              <a:rPr lang="en-US" dirty="0"/>
              <a:t/>
            </a:r>
            <a:br>
              <a:rPr lang="en-US" dirty="0"/>
            </a:br>
            <a:r>
              <a:rPr lang="en-US" altLang="zh-CN" sz="2800" dirty="0">
                <a:gradFill>
                  <a:gsLst>
                    <a:gs pos="0">
                      <a:schemeClr val="accent6"/>
                    </a:gs>
                    <a:gs pos="100000">
                      <a:schemeClr val="accent6"/>
                    </a:gs>
                  </a:gsLst>
                  <a:lin ang="5400000" scaled="1"/>
                </a:gradFill>
                <a:ea typeface="+mn-ea"/>
                <a:cs typeface="+mn-cs"/>
              </a:rPr>
              <a:t>Windows</a:t>
            </a:r>
            <a:r>
              <a:rPr lang="zh-CN" altLang="en-US" sz="2800" dirty="0">
                <a:gradFill>
                  <a:gsLst>
                    <a:gs pos="0">
                      <a:schemeClr val="accent6"/>
                    </a:gs>
                    <a:gs pos="100000">
                      <a:schemeClr val="accent6"/>
                    </a:gs>
                  </a:gsLst>
                  <a:lin ang="5400000" scaled="1"/>
                </a:gradFill>
                <a:ea typeface="+mn-ea"/>
                <a:cs typeface="+mn-cs"/>
              </a:rPr>
              <a:t>消息</a:t>
            </a:r>
            <a:endParaRPr lang="en-US" sz="2800" dirty="0">
              <a:gradFill>
                <a:gsLst>
                  <a:gs pos="0">
                    <a:schemeClr val="accent6"/>
                  </a:gs>
                  <a:gs pos="100000">
                    <a:schemeClr val="accent6"/>
                  </a:gs>
                </a:gsLst>
                <a:lin ang="5400000" scaled="1"/>
              </a:gradFill>
              <a:ea typeface="+mn-ea"/>
              <a:cs typeface="+mn-cs"/>
            </a:endParaRPr>
          </a:p>
        </p:txBody>
      </p:sp>
      <p:sp>
        <p:nvSpPr>
          <p:cNvPr id="6" name="Content Placeholder 5"/>
          <p:cNvSpPr>
            <a:spLocks noGrp="1"/>
          </p:cNvSpPr>
          <p:nvPr>
            <p:ph sz="half" idx="1"/>
          </p:nvPr>
        </p:nvSpPr>
        <p:spPr>
          <a:prstGeom prst="rect">
            <a:avLst/>
          </a:prstGeom>
        </p:spPr>
        <p:txBody>
          <a:bodyPr/>
          <a:lstStyle/>
          <a:p>
            <a:r>
              <a:rPr lang="en-US" sz="2400" dirty="0" smtClean="0"/>
              <a:t>WM_TOUCH</a:t>
            </a:r>
          </a:p>
          <a:p>
            <a:pPr lvl="1"/>
            <a:r>
              <a:rPr lang="en-US" sz="2000" dirty="0" smtClean="0"/>
              <a:t>TOUCHEVENTF_MOVE</a:t>
            </a:r>
          </a:p>
          <a:p>
            <a:pPr lvl="1"/>
            <a:r>
              <a:rPr lang="en-US" sz="2000" dirty="0" smtClean="0"/>
              <a:t>TOUCHEVENTF_DOWN</a:t>
            </a:r>
          </a:p>
          <a:p>
            <a:pPr lvl="1"/>
            <a:r>
              <a:rPr lang="en-US" sz="2000" dirty="0" smtClean="0"/>
              <a:t>TOUCHEVENTF_UP</a:t>
            </a:r>
          </a:p>
          <a:p>
            <a:pPr lvl="1"/>
            <a:r>
              <a:rPr lang="en-US" sz="2000" dirty="0" smtClean="0"/>
              <a:t>…</a:t>
            </a:r>
          </a:p>
        </p:txBody>
      </p:sp>
      <p:sp>
        <p:nvSpPr>
          <p:cNvPr id="8" name="Content Placeholder 7"/>
          <p:cNvSpPr>
            <a:spLocks noGrp="1"/>
          </p:cNvSpPr>
          <p:nvPr>
            <p:ph sz="half" idx="2"/>
          </p:nvPr>
        </p:nvSpPr>
        <p:spPr>
          <a:prstGeom prst="rect">
            <a:avLst/>
          </a:prstGeom>
        </p:spPr>
        <p:txBody>
          <a:bodyPr/>
          <a:lstStyle/>
          <a:p>
            <a:r>
              <a:rPr lang="en-US" sz="2400" dirty="0" smtClean="0"/>
              <a:t>WM_GESTURE</a:t>
            </a:r>
          </a:p>
          <a:p>
            <a:pPr lvl="1"/>
            <a:r>
              <a:rPr lang="en-US" sz="2000" dirty="0"/>
              <a:t>GID_ZOOM</a:t>
            </a:r>
          </a:p>
          <a:p>
            <a:pPr lvl="1"/>
            <a:r>
              <a:rPr lang="en-US" sz="2000" dirty="0"/>
              <a:t>GID_PAN</a:t>
            </a:r>
          </a:p>
          <a:p>
            <a:pPr lvl="1"/>
            <a:r>
              <a:rPr lang="en-US" sz="2000" dirty="0"/>
              <a:t>GID_ROTATE</a:t>
            </a:r>
          </a:p>
          <a:p>
            <a:pPr lvl="1"/>
            <a:r>
              <a:rPr lang="en-US" sz="2000" dirty="0"/>
              <a:t>GID_TWOFINGERTAP</a:t>
            </a:r>
          </a:p>
          <a:p>
            <a:pPr lvl="1"/>
            <a:r>
              <a:rPr lang="en-US" sz="2000" dirty="0" smtClean="0"/>
              <a:t>GID_PRESSANDTAP</a:t>
            </a:r>
          </a:p>
          <a:p>
            <a:pPr lvl="1"/>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14480" y="3879508"/>
            <a:ext cx="4857784" cy="2800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06879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5"/>
</p:tagLst>
</file>

<file path=ppt/tags/tag2.xml><?xml version="1.0" encoding="utf-8"?>
<p:tagLst xmlns:a="http://schemas.openxmlformats.org/drawingml/2006/main" xmlns:r="http://schemas.openxmlformats.org/officeDocument/2006/relationships" xmlns:p="http://schemas.openxmlformats.org/presentationml/2006/main">
  <p:tag name="TIMING" val="|0|0.1|0.1|0.4|0.4"/>
</p:tagLst>
</file>

<file path=ppt/theme/theme1.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1722</Words>
  <Application>Microsoft Office PowerPoint</Application>
  <PresentationFormat>全屏显示(4:3)</PresentationFormat>
  <Paragraphs>476</Paragraphs>
  <Slides>49</Slides>
  <Notes>49</Notes>
  <HiddenSlides>9</HiddenSlides>
  <MMClips>0</MMClips>
  <ScaleCrop>false</ScaleCrop>
  <HeadingPairs>
    <vt:vector size="4" baseType="variant">
      <vt:variant>
        <vt:lpstr>主题</vt:lpstr>
      </vt:variant>
      <vt:variant>
        <vt:i4>2</vt:i4>
      </vt:variant>
      <vt:variant>
        <vt:lpstr>幻灯片标题</vt:lpstr>
      </vt:variant>
      <vt:variant>
        <vt:i4>49</vt:i4>
      </vt:variant>
    </vt:vector>
  </HeadingPairs>
  <TitlesOfParts>
    <vt:vector size="51" baseType="lpstr">
      <vt:lpstr>Windows 7 Black</vt:lpstr>
      <vt:lpstr>Office 主题</vt:lpstr>
      <vt:lpstr>幻灯片 1</vt:lpstr>
      <vt:lpstr>用双手改变生活 -  Windows7和WPF中的多点触摸（Multi-Touch）应用开发及案例展示</vt:lpstr>
      <vt:lpstr>Multi-Touch已经就绪！</vt:lpstr>
      <vt:lpstr>Windows Photo Viewer Paint</vt:lpstr>
      <vt:lpstr>议程</vt:lpstr>
      <vt:lpstr>控制面板 Control Panel 触笔(Pen)和触摸(Touch)</vt:lpstr>
      <vt:lpstr>Touch场景和Windows 7</vt:lpstr>
      <vt:lpstr>Multi-Touch开发的不同模式 Good – Better – Best</vt:lpstr>
      <vt:lpstr>架构概览 Windows消息</vt:lpstr>
      <vt:lpstr>架构概览 多出操作（Manipulations）和惯性（Inertia）</vt:lpstr>
      <vt:lpstr>Touch 开发路线图</vt:lpstr>
      <vt:lpstr>Multi-Touch开发的不同模式 Good – Better – Best</vt:lpstr>
      <vt:lpstr>检测数位板（Digitizer）的能力</vt:lpstr>
      <vt:lpstr>注册Touch XOR Gesture消息</vt:lpstr>
      <vt:lpstr>Win32 Samples</vt:lpstr>
      <vt:lpstr>WM_TOUCH</vt:lpstr>
      <vt:lpstr>WM_TOUCH</vt:lpstr>
      <vt:lpstr>处理WM_TOUCH消息</vt:lpstr>
      <vt:lpstr>TOUCHINPUT消息结构</vt:lpstr>
      <vt:lpstr>在.NET中使用TouchHandler</vt:lpstr>
      <vt:lpstr>MTScratchPad</vt:lpstr>
      <vt:lpstr>WM_GESTURE</vt:lpstr>
      <vt:lpstr>预定义的手势（Gesture） Translate</vt:lpstr>
      <vt:lpstr>缩放（Zoom）和旋转（Rotate）</vt:lpstr>
      <vt:lpstr>Two Finger Tap and PressAndTap</vt:lpstr>
      <vt:lpstr>手势（Gesture）配置</vt:lpstr>
      <vt:lpstr>GESTURECONFIG结构</vt:lpstr>
      <vt:lpstr>配置hWnd接受所有的手势(Gestures)</vt:lpstr>
      <vt:lpstr>动态的改变手势（Gesture）配置</vt:lpstr>
      <vt:lpstr>WM_GESTURE消息</vt:lpstr>
      <vt:lpstr>GESTUREINFO结构</vt:lpstr>
      <vt:lpstr>处理Gesture消息</vt:lpstr>
      <vt:lpstr>WM_GESTURE消息的顺序</vt:lpstr>
      <vt:lpstr>Multi-Touch与.NET Framework</vt:lpstr>
      <vt:lpstr>The Windows Integration Library</vt:lpstr>
      <vt:lpstr>Using the GestureHandler</vt:lpstr>
      <vt:lpstr>MTGesture</vt:lpstr>
      <vt:lpstr>Manipulations Inertia</vt:lpstr>
      <vt:lpstr>多触操作 Manipulations</vt:lpstr>
      <vt:lpstr>惯性 Inertia</vt:lpstr>
      <vt:lpstr>Windows7 Integration Library Manipulation</vt:lpstr>
      <vt:lpstr>Using Manipulation</vt:lpstr>
      <vt:lpstr>Using Manipulation</vt:lpstr>
      <vt:lpstr>Manipulation</vt:lpstr>
      <vt:lpstr>Windows7 Integration Library Inertia</vt:lpstr>
      <vt:lpstr>惯性（Inertia）</vt:lpstr>
      <vt:lpstr>WPF对Multi-Touch的支持</vt:lpstr>
      <vt:lpstr>演 示</vt:lpstr>
      <vt:lpstr>幻灯片 49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2009-10-29T03:53:57Z</dcterms:created>
  <dcterms:modified xsi:type="dcterms:W3CDTF">2009-10-29T03:54:05Z</dcterms:modified>
  <cp:contentStatus>最终状态</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