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5"/>
  </p:notesMasterIdLst>
  <p:sldIdLst>
    <p:sldId id="256" r:id="rId2"/>
    <p:sldId id="257" r:id="rId3"/>
    <p:sldId id="332" r:id="rId4"/>
    <p:sldId id="335" r:id="rId5"/>
    <p:sldId id="336" r:id="rId6"/>
    <p:sldId id="337" r:id="rId7"/>
    <p:sldId id="338" r:id="rId8"/>
    <p:sldId id="339" r:id="rId9"/>
    <p:sldId id="340" r:id="rId10"/>
    <p:sldId id="341" r:id="rId11"/>
    <p:sldId id="342" r:id="rId12"/>
    <p:sldId id="343" r:id="rId13"/>
    <p:sldId id="344" r:id="rId14"/>
    <p:sldId id="349" r:id="rId15"/>
    <p:sldId id="345" r:id="rId16"/>
    <p:sldId id="346" r:id="rId17"/>
    <p:sldId id="347" r:id="rId18"/>
    <p:sldId id="350" r:id="rId19"/>
    <p:sldId id="389"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48" r:id="rId59"/>
    <p:sldId id="333" r:id="rId60"/>
    <p:sldId id="334" r:id="rId61"/>
    <p:sldId id="274" r:id="rId62"/>
    <p:sldId id="272" r:id="rId63"/>
    <p:sldId id="275"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119" autoAdjust="0"/>
  </p:normalViewPr>
  <p:slideViewPr>
    <p:cSldViewPr>
      <p:cViewPr varScale="1">
        <p:scale>
          <a:sx n="53" d="100"/>
          <a:sy n="53" d="100"/>
        </p:scale>
        <p:origin x="-91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ramezn\Documents\2009%20Planning\Customer%20Action%20After%20Que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6.9056043261498321E-2"/>
          <c:y val="2.3910924125758307E-2"/>
          <c:w val="0.88681631670395056"/>
          <c:h val="0.48341846904551689"/>
        </c:manualLayout>
      </c:layout>
      <c:barChart>
        <c:barDir val="col"/>
        <c:grouping val="clustered"/>
        <c:ser>
          <c:idx val="0"/>
          <c:order val="0"/>
          <c:tx>
            <c:strRef>
              <c:f>Sheet1!$B$1</c:f>
              <c:strCache>
                <c:ptCount val="1"/>
                <c:pt idx="0">
                  <c:v>% who do this on a typical day</c:v>
                </c:pt>
              </c:strCache>
            </c:strRef>
          </c:tx>
          <c:spPr>
            <a:solidFill>
              <a:schemeClr val="accent2">
                <a:alpha val="98824"/>
              </a:schemeClr>
            </a:solidFill>
          </c:spPr>
          <c:dPt>
            <c:idx val="5"/>
            <c:spPr>
              <a:solidFill>
                <a:schemeClr val="accent5">
                  <a:lumMod val="75000"/>
                  <a:alpha val="98824"/>
                </a:schemeClr>
              </a:solidFill>
            </c:spPr>
          </c:dPt>
          <c:dLbls>
            <c:dLbl>
              <c:idx val="0"/>
              <c:layout>
                <c:manualLayout>
                  <c:x val="0"/>
                  <c:y val="1.8536438697662323E-2"/>
                </c:manualLayout>
              </c:layout>
              <c:dLblPos val="outEnd"/>
              <c:showVal val="1"/>
            </c:dLbl>
            <c:dLbl>
              <c:idx val="1"/>
              <c:layout>
                <c:manualLayout>
                  <c:x val="-2.3742919267901757E-7"/>
                  <c:y val="1.7376645102456706E-2"/>
                </c:manualLayout>
              </c:layout>
              <c:dLblPos val="outEnd"/>
              <c:showVal val="1"/>
            </c:dLbl>
            <c:dLbl>
              <c:idx val="2"/>
              <c:layout>
                <c:manualLayout>
                  <c:x val="0"/>
                  <c:y val="1.23576257984413E-2"/>
                </c:manualLayout>
              </c:layout>
              <c:dLblPos val="outEnd"/>
              <c:showVal val="1"/>
            </c:dLbl>
            <c:dLbl>
              <c:idx val="5"/>
              <c:spPr/>
              <c:txPr>
                <a:bodyPr/>
                <a:lstStyle/>
                <a:p>
                  <a:pPr>
                    <a:defRPr lang="en-US" sz="1000">
                      <a:gradFill>
                        <a:gsLst>
                          <a:gs pos="0">
                            <a:schemeClr val="accent5">
                              <a:lumMod val="75000"/>
                            </a:schemeClr>
                          </a:gs>
                          <a:gs pos="100000">
                            <a:srgbClr val="FFC15D">
                              <a:lumMod val="75000"/>
                            </a:srgbClr>
                          </a:gs>
                        </a:gsLst>
                        <a:lin ang="5400000" scaled="0"/>
                      </a:gradFill>
                    </a:defRPr>
                  </a:pPr>
                  <a:endParaRPr lang="zh-CN"/>
                </a:p>
              </c:txPr>
            </c:dLbl>
            <c:txPr>
              <a:bodyPr/>
              <a:lstStyle/>
              <a:p>
                <a:pPr>
                  <a:defRPr lang="en-US" sz="1000">
                    <a:gradFill>
                      <a:gsLst>
                        <a:gs pos="0">
                          <a:srgbClr val="FFFFFF"/>
                        </a:gs>
                        <a:gs pos="100000">
                          <a:schemeClr val="bg1"/>
                        </a:gs>
                      </a:gsLst>
                      <a:lin ang="5400000" scaled="0"/>
                    </a:gradFill>
                  </a:defRPr>
                </a:pPr>
                <a:endParaRPr lang="zh-CN"/>
              </a:p>
            </c:txPr>
            <c:dLblPos val="outEnd"/>
            <c:showVal val="1"/>
          </c:dLbls>
          <c:cat>
            <c:strRef>
              <c:f>Sheet1!$A$2:$A$8</c:f>
              <c:strCache>
                <c:ptCount val="7"/>
                <c:pt idx="0">
                  <c:v>Visit social networking site</c:v>
                </c:pt>
                <c:pt idx="1">
                  <c:v>Surf web for fun</c:v>
                </c:pt>
                <c:pt idx="2">
                  <c:v>Research hobby</c:v>
                </c:pt>
                <c:pt idx="3">
                  <c:v>Check weather</c:v>
                </c:pt>
                <c:pt idx="4">
                  <c:v>Check news</c:v>
                </c:pt>
                <c:pt idx="5">
                  <c:v>Online Search</c:v>
                </c:pt>
                <c:pt idx="6">
                  <c:v>Email</c:v>
                </c:pt>
              </c:strCache>
            </c:strRef>
          </c:cat>
          <c:val>
            <c:numRef>
              <c:f>Sheet1!$B$2:$B$8</c:f>
              <c:numCache>
                <c:formatCode>0%</c:formatCode>
                <c:ptCount val="7"/>
                <c:pt idx="0">
                  <c:v>0.13</c:v>
                </c:pt>
                <c:pt idx="1">
                  <c:v>0.28000000000000008</c:v>
                </c:pt>
                <c:pt idx="2">
                  <c:v>0.29000000000000031</c:v>
                </c:pt>
                <c:pt idx="3">
                  <c:v>0.30000000000000032</c:v>
                </c:pt>
                <c:pt idx="4">
                  <c:v>0.39000000000000434</c:v>
                </c:pt>
                <c:pt idx="5">
                  <c:v>0.49000000000000032</c:v>
                </c:pt>
                <c:pt idx="6">
                  <c:v>0.60000000000000364</c:v>
                </c:pt>
              </c:numCache>
            </c:numRef>
          </c:val>
        </c:ser>
        <c:dLbls>
          <c:showVal val="1"/>
        </c:dLbls>
        <c:gapWidth val="63"/>
        <c:axId val="173720704"/>
        <c:axId val="173722240"/>
      </c:barChart>
      <c:catAx>
        <c:axId val="173720704"/>
        <c:scaling>
          <c:orientation val="minMax"/>
        </c:scaling>
        <c:axPos val="b"/>
        <c:tickLblPos val="nextTo"/>
        <c:spPr>
          <a:ln>
            <a:solidFill>
              <a:schemeClr val="bg1"/>
            </a:solidFill>
          </a:ln>
        </c:spPr>
        <c:txPr>
          <a:bodyPr rot="0"/>
          <a:lstStyle/>
          <a:p>
            <a:pPr>
              <a:defRPr lang="en-US" sz="800">
                <a:gradFill>
                  <a:gsLst>
                    <a:gs pos="0">
                      <a:srgbClr val="FFFFFF"/>
                    </a:gs>
                    <a:gs pos="100000">
                      <a:schemeClr val="bg1"/>
                    </a:gs>
                  </a:gsLst>
                  <a:lin ang="5400000" scaled="0"/>
                </a:gradFill>
              </a:defRPr>
            </a:pPr>
            <a:endParaRPr lang="zh-CN"/>
          </a:p>
        </c:txPr>
        <c:crossAx val="173722240"/>
        <c:crosses val="autoZero"/>
        <c:auto val="1"/>
        <c:lblAlgn val="ctr"/>
        <c:lblOffset val="100"/>
      </c:catAx>
      <c:valAx>
        <c:axId val="173722240"/>
        <c:scaling>
          <c:orientation val="minMax"/>
        </c:scaling>
        <c:delete val="1"/>
        <c:axPos val="l"/>
        <c:numFmt formatCode="0%" sourceLinked="1"/>
        <c:tickLblPos val="none"/>
        <c:crossAx val="173720704"/>
        <c:crosses val="autoZero"/>
        <c:crossBetween val="between"/>
      </c:valAx>
      <c:spPr>
        <a:noFill/>
        <a:ln w="25400">
          <a:noFill/>
        </a:ln>
      </c:spPr>
    </c:plotArea>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4443991401579961"/>
          <c:y val="2.3910924125758307E-2"/>
          <c:w val="0.81143265671663956"/>
          <c:h val="0.48341846904551689"/>
        </c:manualLayout>
      </c:layout>
      <c:barChart>
        <c:barDir val="col"/>
        <c:grouping val="clustered"/>
        <c:ser>
          <c:idx val="0"/>
          <c:order val="0"/>
          <c:tx>
            <c:strRef>
              <c:f>Sheet1!$B$1</c:f>
              <c:strCache>
                <c:ptCount val="1"/>
                <c:pt idx="0">
                  <c:v>Queries/Sessions</c:v>
                </c:pt>
              </c:strCache>
            </c:strRef>
          </c:tx>
          <c:dLbls>
            <c:dLbl>
              <c:idx val="0"/>
              <c:layout>
                <c:manualLayout>
                  <c:x val="0"/>
                  <c:y val="1.0966885964650981E-2"/>
                </c:manualLayout>
              </c:layout>
              <c:dLblPos val="outEnd"/>
              <c:showVal val="1"/>
            </c:dLbl>
            <c:dLbl>
              <c:idx val="1"/>
              <c:layout>
                <c:manualLayout>
                  <c:x val="0"/>
                  <c:y val="1.0579170784215945E-2"/>
                </c:manualLayout>
              </c:layout>
              <c:spPr/>
              <c:txPr>
                <a:bodyPr/>
                <a:lstStyle/>
                <a:p>
                  <a:pPr>
                    <a:defRPr lang="en-US" sz="1100">
                      <a:gradFill>
                        <a:gsLst>
                          <a:gs pos="0">
                            <a:schemeClr val="bg1"/>
                          </a:gs>
                          <a:gs pos="100000">
                            <a:schemeClr val="bg1"/>
                          </a:gs>
                        </a:gsLst>
                        <a:lin ang="5400000" scaled="0"/>
                      </a:gradFill>
                    </a:defRPr>
                  </a:pPr>
                  <a:endParaRPr lang="zh-CN"/>
                </a:p>
              </c:txPr>
              <c:dLblPos val="outEnd"/>
              <c:showVal val="1"/>
            </c:dLbl>
            <c:dLbl>
              <c:idx val="2"/>
              <c:layout>
                <c:manualLayout>
                  <c:x val="0"/>
                  <c:y val="1.23576257984413E-2"/>
                </c:manualLayout>
              </c:layout>
              <c:spPr/>
              <c:txPr>
                <a:bodyPr/>
                <a:lstStyle/>
                <a:p>
                  <a:pPr>
                    <a:defRPr lang="en-US" sz="1100">
                      <a:gradFill>
                        <a:gsLst>
                          <a:gs pos="0">
                            <a:schemeClr val="bg1"/>
                          </a:gs>
                          <a:gs pos="100000">
                            <a:schemeClr val="bg1"/>
                          </a:gs>
                        </a:gsLst>
                        <a:lin ang="5400000" scaled="0"/>
                      </a:gradFill>
                    </a:defRPr>
                  </a:pPr>
                  <a:endParaRPr lang="zh-CN"/>
                </a:p>
              </c:txPr>
              <c:dLblPos val="outEnd"/>
              <c:showVal val="1"/>
            </c:dLbl>
            <c:txPr>
              <a:bodyPr/>
              <a:lstStyle/>
              <a:p>
                <a:pPr>
                  <a:defRPr lang="en-US" sz="1100">
                    <a:gradFill>
                      <a:gsLst>
                        <a:gs pos="0">
                          <a:srgbClr val="000000">
                            <a:lumMod val="85000"/>
                            <a:lumOff val="15000"/>
                          </a:srgbClr>
                        </a:gs>
                        <a:gs pos="100000">
                          <a:srgbClr val="000000">
                            <a:lumMod val="85000"/>
                            <a:lumOff val="15000"/>
                          </a:srgbClr>
                        </a:gs>
                      </a:gsLst>
                      <a:lin ang="5400000" scaled="0"/>
                    </a:gradFill>
                  </a:defRPr>
                </a:pPr>
                <a:endParaRPr lang="zh-CN"/>
              </a:p>
            </c:txPr>
            <c:dLblPos val="outEnd"/>
            <c:showVal val="1"/>
          </c:dLbls>
          <c:cat>
            <c:strRef>
              <c:f>Sheet1!$A$2:$A$4</c:f>
              <c:strCache>
                <c:ptCount val="3"/>
                <c:pt idx="0">
                  <c:v>Navigational</c:v>
                </c:pt>
                <c:pt idx="1">
                  <c:v>Transactional</c:v>
                </c:pt>
                <c:pt idx="2">
                  <c:v>Informational</c:v>
                </c:pt>
              </c:strCache>
            </c:strRef>
          </c:cat>
          <c:val>
            <c:numRef>
              <c:f>Sheet1!$B$2:$B$4</c:f>
              <c:numCache>
                <c:formatCode>0.00</c:formatCode>
                <c:ptCount val="3"/>
                <c:pt idx="0">
                  <c:v>1.9000000000000001</c:v>
                </c:pt>
                <c:pt idx="1">
                  <c:v>4.76</c:v>
                </c:pt>
                <c:pt idx="2">
                  <c:v>6.03</c:v>
                </c:pt>
              </c:numCache>
            </c:numRef>
          </c:val>
        </c:ser>
        <c:ser>
          <c:idx val="1"/>
          <c:order val="1"/>
          <c:tx>
            <c:strRef>
              <c:f>Sheet1!$C$1</c:f>
              <c:strCache>
                <c:ptCount val="1"/>
                <c:pt idx="0">
                  <c:v>Average Length (mins)</c:v>
                </c:pt>
              </c:strCache>
            </c:strRef>
          </c:tx>
          <c:dLbls>
            <c:dLbl>
              <c:idx val="0"/>
              <c:layout>
                <c:manualLayout>
                  <c:x val="0"/>
                  <c:y val="-6.1788128992206533E-3"/>
                </c:manualLayout>
              </c:layout>
              <c:dLblPos val="outEnd"/>
              <c:showVal val="1"/>
            </c:dLbl>
            <c:dLbl>
              <c:idx val="1"/>
              <c:layout>
                <c:manualLayout>
                  <c:x val="0"/>
                  <c:y val="4.172184877856186E-3"/>
                </c:manualLayout>
              </c:layout>
              <c:spPr/>
              <c:txPr>
                <a:bodyPr/>
                <a:lstStyle/>
                <a:p>
                  <a:pPr>
                    <a:defRPr lang="en-US" sz="1100">
                      <a:gradFill>
                        <a:gsLst>
                          <a:gs pos="0">
                            <a:schemeClr val="bg1"/>
                          </a:gs>
                          <a:gs pos="100000">
                            <a:schemeClr val="bg1"/>
                          </a:gs>
                        </a:gsLst>
                        <a:lin ang="5400000" scaled="0"/>
                      </a:gradFill>
                    </a:defRPr>
                  </a:pPr>
                  <a:endParaRPr lang="zh-CN"/>
                </a:p>
              </c:txPr>
              <c:dLblPos val="outEnd"/>
              <c:showVal val="1"/>
            </c:dLbl>
            <c:dLbl>
              <c:idx val="2"/>
              <c:layout>
                <c:manualLayout>
                  <c:x val="-2.3787639181477557E-7"/>
                  <c:y val="-1.0034104631244402E-3"/>
                </c:manualLayout>
              </c:layout>
              <c:spPr/>
              <c:txPr>
                <a:bodyPr/>
                <a:lstStyle/>
                <a:p>
                  <a:pPr>
                    <a:defRPr lang="en-US" sz="1100">
                      <a:gradFill>
                        <a:gsLst>
                          <a:gs pos="0">
                            <a:schemeClr val="bg1"/>
                          </a:gs>
                          <a:gs pos="100000">
                            <a:schemeClr val="bg1"/>
                          </a:gs>
                        </a:gsLst>
                        <a:lin ang="5400000" scaled="0"/>
                      </a:gradFill>
                    </a:defRPr>
                  </a:pPr>
                  <a:endParaRPr lang="zh-CN"/>
                </a:p>
              </c:txPr>
              <c:dLblPos val="outEnd"/>
              <c:showVal val="1"/>
            </c:dLbl>
            <c:txPr>
              <a:bodyPr/>
              <a:lstStyle/>
              <a:p>
                <a:pPr>
                  <a:defRPr lang="en-US" sz="1100">
                    <a:gradFill>
                      <a:gsLst>
                        <a:gs pos="0">
                          <a:srgbClr val="000000">
                            <a:lumMod val="85000"/>
                            <a:lumOff val="15000"/>
                          </a:srgbClr>
                        </a:gs>
                        <a:gs pos="100000">
                          <a:srgbClr val="000000">
                            <a:lumMod val="85000"/>
                            <a:lumOff val="15000"/>
                          </a:srgbClr>
                        </a:gs>
                      </a:gsLst>
                      <a:lin ang="5400000" scaled="0"/>
                    </a:gradFill>
                  </a:defRPr>
                </a:pPr>
                <a:endParaRPr lang="zh-CN"/>
              </a:p>
            </c:txPr>
            <c:dLblPos val="outEnd"/>
            <c:showVal val="1"/>
          </c:dLbls>
          <c:cat>
            <c:strRef>
              <c:f>Sheet1!$A$2:$A$4</c:f>
              <c:strCache>
                <c:ptCount val="3"/>
                <c:pt idx="0">
                  <c:v>Navigational</c:v>
                </c:pt>
                <c:pt idx="1">
                  <c:v>Transactional</c:v>
                </c:pt>
                <c:pt idx="2">
                  <c:v>Informational</c:v>
                </c:pt>
              </c:strCache>
            </c:strRef>
          </c:cat>
          <c:val>
            <c:numRef>
              <c:f>Sheet1!$C$2:$C$4</c:f>
              <c:numCache>
                <c:formatCode>0.00</c:formatCode>
                <c:ptCount val="3"/>
                <c:pt idx="0">
                  <c:v>2.5</c:v>
                </c:pt>
                <c:pt idx="1">
                  <c:v>8.8700000000000028</c:v>
                </c:pt>
                <c:pt idx="2">
                  <c:v>9.6</c:v>
                </c:pt>
              </c:numCache>
            </c:numRef>
          </c:val>
        </c:ser>
        <c:dLbls>
          <c:showVal val="1"/>
        </c:dLbls>
        <c:gapWidth val="63"/>
        <c:axId val="175284992"/>
        <c:axId val="175286528"/>
      </c:barChart>
      <c:catAx>
        <c:axId val="175284992"/>
        <c:scaling>
          <c:orientation val="minMax"/>
        </c:scaling>
        <c:axPos val="b"/>
        <c:tickLblPos val="nextTo"/>
        <c:spPr>
          <a:ln>
            <a:solidFill>
              <a:schemeClr val="bg1"/>
            </a:solidFill>
          </a:ln>
        </c:spPr>
        <c:txPr>
          <a:bodyPr/>
          <a:lstStyle/>
          <a:p>
            <a:pPr>
              <a:defRPr lang="en-US" sz="900">
                <a:gradFill>
                  <a:gsLst>
                    <a:gs pos="0">
                      <a:srgbClr val="000000">
                        <a:lumMod val="85000"/>
                        <a:lumOff val="15000"/>
                      </a:srgbClr>
                    </a:gs>
                    <a:gs pos="100000">
                      <a:srgbClr val="000000">
                        <a:lumMod val="85000"/>
                        <a:lumOff val="15000"/>
                      </a:srgbClr>
                    </a:gs>
                  </a:gsLst>
                  <a:lin ang="5400000" scaled="0"/>
                </a:gradFill>
              </a:defRPr>
            </a:pPr>
            <a:endParaRPr lang="zh-CN"/>
          </a:p>
        </c:txPr>
        <c:crossAx val="175286528"/>
        <c:crosses val="autoZero"/>
        <c:auto val="1"/>
        <c:lblAlgn val="ctr"/>
        <c:lblOffset val="100"/>
      </c:catAx>
      <c:valAx>
        <c:axId val="175286528"/>
        <c:scaling>
          <c:orientation val="minMax"/>
        </c:scaling>
        <c:delete val="1"/>
        <c:axPos val="l"/>
        <c:numFmt formatCode="0.00" sourceLinked="1"/>
        <c:tickLblPos val="none"/>
        <c:crossAx val="175284992"/>
        <c:crosses val="autoZero"/>
        <c:crossBetween val="between"/>
      </c:valAx>
      <c:spPr>
        <a:noFill/>
        <a:ln w="25400">
          <a:noFill/>
        </a:ln>
      </c:spPr>
    </c:plotArea>
    <c:legend>
      <c:legendPos val="b"/>
      <c:layout>
        <c:manualLayout>
          <c:xMode val="edge"/>
          <c:yMode val="edge"/>
          <c:x val="7.2476892687299108E-2"/>
          <c:y val="0.64813163600906676"/>
          <c:w val="0.89999994509021397"/>
          <c:h val="0.13563421233077"/>
        </c:manualLayout>
      </c:layout>
      <c:txPr>
        <a:bodyPr/>
        <a:lstStyle/>
        <a:p>
          <a:pPr>
            <a:defRPr lang="en-US" sz="900">
              <a:gradFill>
                <a:gsLst>
                  <a:gs pos="0">
                    <a:srgbClr val="000000">
                      <a:lumMod val="85000"/>
                      <a:lumOff val="15000"/>
                    </a:srgbClr>
                  </a:gs>
                  <a:gs pos="100000">
                    <a:schemeClr val="tx1">
                      <a:lumMod val="85000"/>
                      <a:lumOff val="15000"/>
                    </a:schemeClr>
                  </a:gs>
                </a:gsLst>
                <a:lin ang="5400000" scaled="0"/>
              </a:gradFill>
            </a:defRPr>
          </a:pPr>
          <a:endParaRPr lang="zh-CN"/>
        </a:p>
      </c:txPr>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47614885003781332"/>
          <c:y val="4.5197740112994413E-2"/>
          <c:w val="0.43907002090840885"/>
          <c:h val="0.83563081097915071"/>
        </c:manualLayout>
      </c:layout>
      <c:barChart>
        <c:barDir val="bar"/>
        <c:grouping val="clustered"/>
        <c:ser>
          <c:idx val="0"/>
          <c:order val="0"/>
          <c:tx>
            <c:strRef>
              <c:f>Sheet1!$B$1</c:f>
              <c:strCache>
                <c:ptCount val="1"/>
                <c:pt idx="0">
                  <c:v>Series 1</c:v>
                </c:pt>
              </c:strCache>
            </c:strRef>
          </c:tx>
          <c:dLbls>
            <c:txPr>
              <a:bodyPr/>
              <a:lstStyle/>
              <a:p>
                <a:pPr>
                  <a:defRPr lang="en-US"/>
                </a:pPr>
                <a:endParaRPr lang="zh-CN"/>
              </a:p>
            </c:txPr>
            <c:showVal val="1"/>
          </c:dLbls>
          <c:cat>
            <c:strRef>
              <c:f>Sheet1!$A$2:$A$5</c:f>
              <c:strCache>
                <c:ptCount val="4"/>
                <c:pt idx="0">
                  <c:v>Healthcare Research</c:v>
                </c:pt>
                <c:pt idx="1">
                  <c:v>Flight or Hotel</c:v>
                </c:pt>
                <c:pt idx="2">
                  <c:v>Local Activity</c:v>
                </c:pt>
                <c:pt idx="3">
                  <c:v>Product Purchase</c:v>
                </c:pt>
              </c:strCache>
            </c:strRef>
          </c:cat>
          <c:val>
            <c:numRef>
              <c:f>Sheet1!$B$2:$B$5</c:f>
              <c:numCache>
                <c:formatCode>0%</c:formatCode>
                <c:ptCount val="4"/>
                <c:pt idx="0">
                  <c:v>0.43000000000000038</c:v>
                </c:pt>
                <c:pt idx="1">
                  <c:v>0.45</c:v>
                </c:pt>
                <c:pt idx="2">
                  <c:v>0.62000000000000888</c:v>
                </c:pt>
                <c:pt idx="3">
                  <c:v>0.75000000000000888</c:v>
                </c:pt>
              </c:numCache>
            </c:numRef>
          </c:val>
        </c:ser>
        <c:axId val="175318912"/>
        <c:axId val="175320448"/>
      </c:barChart>
      <c:catAx>
        <c:axId val="175318912"/>
        <c:scaling>
          <c:orientation val="minMax"/>
        </c:scaling>
        <c:axPos val="l"/>
        <c:tickLblPos val="nextTo"/>
        <c:spPr>
          <a:ln>
            <a:solidFill>
              <a:schemeClr val="bg1"/>
            </a:solidFill>
          </a:ln>
        </c:spPr>
        <c:txPr>
          <a:bodyPr/>
          <a:lstStyle/>
          <a:p>
            <a:pPr>
              <a:defRPr lang="en-US"/>
            </a:pPr>
            <a:endParaRPr lang="zh-CN"/>
          </a:p>
        </c:txPr>
        <c:crossAx val="175320448"/>
        <c:crosses val="autoZero"/>
        <c:auto val="1"/>
        <c:lblAlgn val="ctr"/>
        <c:lblOffset val="100"/>
      </c:catAx>
      <c:valAx>
        <c:axId val="175320448"/>
        <c:scaling>
          <c:orientation val="minMax"/>
        </c:scaling>
        <c:delete val="1"/>
        <c:axPos val="b"/>
        <c:numFmt formatCode="0%" sourceLinked="1"/>
        <c:tickLblPos val="none"/>
        <c:crossAx val="175318912"/>
        <c:crosses val="autoZero"/>
        <c:crossBetween val="between"/>
      </c:valAx>
      <c:spPr>
        <a:noFill/>
        <a:ln w="25400">
          <a:noFill/>
        </a:ln>
      </c:spPr>
    </c:plotArea>
    <c:plotVisOnly val="1"/>
  </c:chart>
  <c:txPr>
    <a:bodyPr/>
    <a:lstStyle/>
    <a:p>
      <a:pPr>
        <a:defRPr sz="1050">
          <a:solidFill>
            <a:schemeClr val="bg1"/>
          </a:solidFill>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4"/>
  <c:chart>
    <c:autoTitleDeleted val="1"/>
    <c:plotArea>
      <c:layout/>
      <c:pieChart>
        <c:varyColors val="1"/>
        <c:ser>
          <c:idx val="0"/>
          <c:order val="0"/>
          <c:tx>
            <c:strRef>
              <c:f>Sheet2!$B$1</c:f>
              <c:strCache>
                <c:ptCount val="1"/>
                <c:pt idx="0">
                  <c:v>CTR</c:v>
                </c:pt>
              </c:strCache>
            </c:strRef>
          </c:tx>
          <c:spPr>
            <a:solidFill>
              <a:srgbClr val="000000">
                <a:alpha val="40000"/>
              </a:srgbClr>
            </a:solidFill>
            <a:ln>
              <a:solidFill>
                <a:srgbClr val="FFFFFF">
                  <a:alpha val="25000"/>
                </a:srgbClr>
              </a:solidFill>
            </a:ln>
          </c:spPr>
          <c:dPt>
            <c:idx val="0"/>
            <c:spPr>
              <a:solidFill>
                <a:srgbClr val="C00000">
                  <a:alpha val="89804"/>
                </a:srgbClr>
              </a:solidFill>
              <a:ln>
                <a:solidFill>
                  <a:srgbClr val="FFFFFF">
                    <a:alpha val="25000"/>
                  </a:srgbClr>
                </a:solidFill>
              </a:ln>
            </c:spPr>
          </c:dPt>
          <c:dPt>
            <c:idx val="1"/>
            <c:spPr>
              <a:solidFill>
                <a:schemeClr val="accent1">
                  <a:alpha val="90000"/>
                </a:schemeClr>
              </a:solidFill>
              <a:ln>
                <a:solidFill>
                  <a:srgbClr val="FFFFFF">
                    <a:alpha val="25000"/>
                  </a:srgbClr>
                </a:solidFill>
              </a:ln>
            </c:spPr>
          </c:dPt>
          <c:dPt>
            <c:idx val="2"/>
            <c:spPr>
              <a:solidFill>
                <a:srgbClr val="80C535">
                  <a:alpha val="81961"/>
                </a:srgbClr>
              </a:solidFill>
              <a:ln>
                <a:solidFill>
                  <a:srgbClr val="FFFFFF">
                    <a:alpha val="25000"/>
                  </a:srgbClr>
                </a:solidFill>
              </a:ln>
            </c:spPr>
          </c:dPt>
          <c:dPt>
            <c:idx val="3"/>
            <c:spPr>
              <a:solidFill>
                <a:srgbClr val="1C354F">
                  <a:alpha val="82000"/>
                </a:srgbClr>
              </a:solidFill>
              <a:ln>
                <a:solidFill>
                  <a:srgbClr val="FFFFFF">
                    <a:alpha val="25000"/>
                  </a:srgbClr>
                </a:solidFill>
              </a:ln>
            </c:spPr>
          </c:dPt>
          <c:dPt>
            <c:idx val="4"/>
            <c:spPr>
              <a:solidFill>
                <a:srgbClr val="1C354F">
                  <a:alpha val="82000"/>
                </a:srgbClr>
              </a:solidFill>
              <a:ln>
                <a:solidFill>
                  <a:srgbClr val="FFFFFF">
                    <a:alpha val="25000"/>
                  </a:srgbClr>
                </a:solidFill>
              </a:ln>
            </c:spPr>
          </c:dPt>
          <c:dPt>
            <c:idx val="7"/>
            <c:spPr>
              <a:solidFill>
                <a:srgbClr val="FFA615">
                  <a:alpha val="89804"/>
                </a:srgbClr>
              </a:solidFill>
              <a:ln>
                <a:solidFill>
                  <a:srgbClr val="FFFFFF">
                    <a:alpha val="25000"/>
                  </a:srgbClr>
                </a:solidFill>
              </a:ln>
            </c:spPr>
          </c:dPt>
          <c:dPt>
            <c:idx val="8"/>
            <c:spPr>
              <a:solidFill>
                <a:schemeClr val="accent1">
                  <a:alpha val="89804"/>
                </a:schemeClr>
              </a:solidFill>
              <a:ln>
                <a:solidFill>
                  <a:srgbClr val="FFFFFF">
                    <a:alpha val="25000"/>
                  </a:srgbClr>
                </a:solidFill>
              </a:ln>
            </c:spPr>
          </c:dPt>
          <c:dPt>
            <c:idx val="9"/>
            <c:spPr>
              <a:solidFill>
                <a:srgbClr val="C00000">
                  <a:alpha val="89804"/>
                </a:srgbClr>
              </a:solidFill>
              <a:ln>
                <a:solidFill>
                  <a:srgbClr val="FFFFFF">
                    <a:alpha val="25000"/>
                  </a:srgbClr>
                </a:solidFill>
              </a:ln>
            </c:spPr>
          </c:dPt>
          <c:dLbls>
            <c:delete val="1"/>
          </c:dLbls>
          <c:cat>
            <c:strRef>
              <c:f>Sheet2!$A$2:$A$11</c:f>
              <c:strCache>
                <c:ptCount val="10"/>
                <c:pt idx="0">
                  <c:v>Algo - Not Sat</c:v>
                </c:pt>
                <c:pt idx="1">
                  <c:v>Algo - Partial Sat</c:v>
                </c:pt>
                <c:pt idx="2">
                  <c:v>Algo - Satisfied</c:v>
                </c:pt>
                <c:pt idx="3">
                  <c:v>Ads</c:v>
                </c:pt>
                <c:pt idx="4">
                  <c:v>Answers &amp; Other</c:v>
                </c:pt>
                <c:pt idx="5">
                  <c:v>Query Suggestions</c:v>
                </c:pt>
                <c:pt idx="6">
                  <c:v>Speller </c:v>
                </c:pt>
                <c:pt idx="7">
                  <c:v>Pagination</c:v>
                </c:pt>
                <c:pt idx="8">
                  <c:v>Requery</c:v>
                </c:pt>
                <c:pt idx="9">
                  <c:v>Abandonment</c:v>
                </c:pt>
              </c:strCache>
            </c:strRef>
          </c:cat>
          <c:val>
            <c:numRef>
              <c:f>Sheet2!$B$2:$B$11</c:f>
              <c:numCache>
                <c:formatCode>0%</c:formatCode>
                <c:ptCount val="10"/>
                <c:pt idx="0">
                  <c:v>0.14000000000000001</c:v>
                </c:pt>
                <c:pt idx="1">
                  <c:v>0.1</c:v>
                </c:pt>
                <c:pt idx="2">
                  <c:v>0.23</c:v>
                </c:pt>
                <c:pt idx="3">
                  <c:v>5.0000000000000114E-2</c:v>
                </c:pt>
                <c:pt idx="4" formatCode="0.00%">
                  <c:v>2.5000000000000216E-2</c:v>
                </c:pt>
                <c:pt idx="5">
                  <c:v>5.0000000000000114E-2</c:v>
                </c:pt>
                <c:pt idx="6">
                  <c:v>2.0000000000000052E-2</c:v>
                </c:pt>
                <c:pt idx="7">
                  <c:v>0.1</c:v>
                </c:pt>
                <c:pt idx="8">
                  <c:v>0.14000000000000001</c:v>
                </c:pt>
                <c:pt idx="9">
                  <c:v>0.15000000000000024</c:v>
                </c:pt>
              </c:numCache>
            </c:numRef>
          </c:val>
        </c:ser>
        <c:dLbls>
          <c:showVal val="1"/>
        </c:dLbls>
        <c:firstSliceAng val="0"/>
      </c:pieChart>
    </c:plotArea>
    <c:plotVisOnly val="1"/>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smtClean="0">
                <a:solidFill>
                  <a:prstClr val="black"/>
                </a:solidFill>
              </a:rPr>
              <a:t> Page </a:t>
            </a:r>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80CD5F-4401-497C-B358-FAA611528CB2}"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94CBBA-4510-49DB-9FE5-7B74992A08A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76AA7-81EC-42E9-8E92-B4FFC32F202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11:51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E1F8-F036-4EB6-ACA9-57CC6E136CC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53E6A-D8D9-488B-BB5A-AC472878007F}"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46">
              <a:defRPr/>
            </a:pPr>
            <a:endParaRPr lang="en-US" dirty="0"/>
          </a:p>
        </p:txBody>
      </p:sp>
      <p:sp>
        <p:nvSpPr>
          <p:cNvPr id="4" name="Slide Number Placeholder 3"/>
          <p:cNvSpPr>
            <a:spLocks noGrp="1"/>
          </p:cNvSpPr>
          <p:nvPr>
            <p:ph type="sldNum" sz="quarter" idx="10"/>
          </p:nvPr>
        </p:nvSpPr>
        <p:spPr/>
        <p:txBody>
          <a:bodyPr/>
          <a:lstStyle/>
          <a:p>
            <a:fld id="{446836B3-C36A-4BDD-ADBC-DDA8EB9AF04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smtClean="0"/>
              <a:t> Page </a:t>
            </a:r>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3998"/>
          </a:xfrm>
          <a:prstGeom prst="rect">
            <a:avLst/>
          </a:prstGeom>
        </p:spPr>
        <p:txBody>
          <a:bodyPr/>
          <a:lstStyle>
            <a:lvl1pPr algn="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1218282"/>
          </a:xfrm>
          <a:prstGeom prst="rect">
            <a:avLst/>
          </a:prstGeom>
        </p:spPr>
        <p:txBody>
          <a:bodyPr/>
          <a:lstStyle>
            <a:lvl1pPr marL="228600" indent="-228600" algn="l">
              <a:lnSpc>
                <a:spcPct val="100000"/>
              </a:lnSpc>
              <a:spcBef>
                <a:spcPts val="1080"/>
              </a:spcBef>
              <a:buFont typeface="Arial" pitchFamily="34" charset="0"/>
              <a:buChar char="•"/>
              <a:defRPr sz="1600"/>
            </a:lvl1pPr>
            <a:lvl2pPr marL="457200" indent="-228600">
              <a:spcBef>
                <a:spcPts val="480"/>
              </a:spcBef>
              <a:buFont typeface="Arial" pitchFamily="34" charset="0"/>
              <a:buChar char="–"/>
              <a:defRPr sz="1400"/>
            </a:lvl2pPr>
            <a:lvl3pPr marL="685800" indent="-228600" algn="l">
              <a:lnSpc>
                <a:spcPct val="100000"/>
              </a:lnSpc>
              <a:spcBef>
                <a:spcPts val="420"/>
              </a:spcBef>
              <a:buFont typeface="Arial" pitchFamily="34" charset="0"/>
              <a:buChar char="&gt;"/>
              <a:defRPr sz="1200" baseline="0"/>
            </a:lvl3pPr>
            <a:lvl4pPr marL="914400" indent="-228600" algn="l">
              <a:lnSpc>
                <a:spcPct val="100000"/>
              </a:lnSpc>
              <a:spcBef>
                <a:spcPts val="140"/>
              </a:spcBef>
              <a:buFont typeface="Arial" pitchFamily="34" charset="0"/>
              <a:buChar char="&gt;"/>
              <a:defRPr sz="1000"/>
            </a:lvl4pPr>
            <a:lvl5pPr marL="1143000" indent="-228600" algn="l">
              <a:lnSpc>
                <a:spcPct val="100000"/>
              </a:lnSpc>
              <a:spcBef>
                <a:spcPts val="120"/>
              </a:spcBef>
              <a:buFont typeface="Arial" pitchFamily="34" charset="0"/>
              <a:buChar char="&gt;"/>
              <a:defRPr sz="1000" baseline="0"/>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74076E9E-2002-45E6-9D6A-050C6FA135B8}"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Layout -- Curr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0999" y="1420812"/>
            <a:ext cx="8031163" cy="9350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ransi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0250" y="2971800"/>
            <a:ext cx="7680960" cy="664797"/>
          </a:xfrm>
          <a:prstGeom prst="rect">
            <a:avLst/>
          </a:prstGeom>
        </p:spPr>
        <p:txBody>
          <a:bodyPr vert="horz" wrap="square" lIns="0" tIns="0" rIns="0" bIns="0" rtlCol="0" anchor="t">
            <a:noAutofit/>
          </a:bodyPr>
          <a:lstStyle>
            <a:lvl1pPr>
              <a:lnSpc>
                <a:spcPct val="80000"/>
              </a:lnSpc>
              <a:defRPr kumimoji="0" lang="en-US" sz="4800" b="0" i="0" u="none" strike="noStrike" kern="1200" cap="none" spc="-150" normalizeH="0" baseline="0" noProof="0" dirty="0" smtClean="0">
                <a:ln w="3175">
                  <a:noFill/>
                </a:ln>
                <a:gradFill>
                  <a:gsLst>
                    <a:gs pos="0">
                      <a:schemeClr val="tx1"/>
                    </a:gs>
                    <a:gs pos="100000">
                      <a:schemeClr val="tx1"/>
                    </a:gs>
                  </a:gsLst>
                  <a:lin ang="5400000" scaled="0"/>
                </a:gradFill>
                <a:effectLst/>
                <a:uLnTx/>
                <a:uFillTx/>
                <a:latin typeface="+mj-lt"/>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d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0" y="2549525"/>
            <a:ext cx="9144000" cy="1376363"/>
            <a:chOff x="-1" y="2749281"/>
            <a:chExt cx="9144000" cy="1376631"/>
          </a:xfrm>
        </p:grpSpPr>
        <p:sp>
          <p:nvSpPr>
            <p:cNvPr id="5" name="Rectangle 4"/>
            <p:cNvSpPr>
              <a:spLocks noChangeArrowheads="1"/>
            </p:cNvSpPr>
            <p:nvPr userDrawn="1"/>
          </p:nvSpPr>
          <p:spPr bwMode="auto">
            <a:xfrm rot="5400000">
              <a:off x="3940967" y="-1077119"/>
              <a:ext cx="1262063" cy="9144000"/>
            </a:xfrm>
            <a:prstGeom prst="rect">
              <a:avLst/>
            </a:prstGeom>
            <a:gradFill>
              <a:gsLst>
                <a:gs pos="100000">
                  <a:srgbClr val="0060B4"/>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6" name="Rectangle 5"/>
            <p:cNvSpPr>
              <a:spLocks noChangeArrowheads="1"/>
            </p:cNvSpPr>
            <p:nvPr userDrawn="1"/>
          </p:nvSpPr>
          <p:spPr bwMode="auto">
            <a:xfrm rot="5400000">
              <a:off x="5403715" y="-873260"/>
              <a:ext cx="117744" cy="7362825"/>
            </a:xfrm>
            <a:prstGeom prst="rect">
              <a:avLst/>
            </a:prstGeom>
            <a:gradFill flip="none" rotWithShape="1">
              <a:gsLst>
                <a:gs pos="100000">
                  <a:srgbClr val="0060B4">
                    <a:alpha val="90000"/>
                  </a:srgbClr>
                </a:gs>
                <a:gs pos="0">
                  <a:srgbClr val="557EB9">
                    <a:alpha val="0"/>
                  </a:srgbClr>
                </a:gs>
              </a:gsLst>
              <a:lin ang="16200000" scaled="0"/>
              <a:tileRect/>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grpSp>
      <p:pic>
        <p:nvPicPr>
          <p:cNvPr id="7" name="Picture 2" descr="C:\Documents and Settings\Compaq_Owner\Desktop\PPT\MDAS_MSLogomark_RGB.png"/>
          <p:cNvPicPr>
            <a:picLocks noChangeAspect="1" noChangeArrowheads="1"/>
          </p:cNvPicPr>
          <p:nvPr userDrawn="1"/>
        </p:nvPicPr>
        <p:blipFill>
          <a:blip r:embed="rId2" cstate="print"/>
          <a:srcRect/>
          <a:stretch>
            <a:fillRect/>
          </a:stretch>
        </p:blipFill>
        <p:spPr bwMode="auto">
          <a:xfrm>
            <a:off x="7962900" y="276225"/>
            <a:ext cx="895350" cy="144463"/>
          </a:xfrm>
          <a:prstGeom prst="rect">
            <a:avLst/>
          </a:prstGeom>
          <a:noFill/>
          <a:ln w="9525">
            <a:noFill/>
            <a:miter lim="800000"/>
            <a:headEnd/>
            <a:tailEnd/>
          </a:ln>
        </p:spPr>
      </p:pic>
      <p:sp>
        <p:nvSpPr>
          <p:cNvPr id="11" name="Title 10"/>
          <p:cNvSpPr>
            <a:spLocks noGrp="1"/>
          </p:cNvSpPr>
          <p:nvPr>
            <p:ph type="title"/>
          </p:nvPr>
        </p:nvSpPr>
        <p:spPr>
          <a:xfrm>
            <a:off x="4819651" y="2809875"/>
            <a:ext cx="3943350" cy="942975"/>
          </a:xfrm>
          <a:prstGeom prst="rect">
            <a:avLst/>
          </a:prstGeom>
        </p:spPr>
        <p:txBody>
          <a:bodyPr anchor="ctr"/>
          <a:lstStyle>
            <a:lvl1pPr algn="l">
              <a:defRPr baseline="0">
                <a:solidFill>
                  <a:schemeClr val="bg1"/>
                </a:solidFill>
              </a:defRPr>
            </a:lvl1pPr>
          </a:lstStyle>
          <a:p>
            <a:r>
              <a:rPr lang="en-US" dirty="0" smtClean="0"/>
              <a:t>Click to edit Master title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 id="2147483672" r:id="rId23"/>
    <p:sldLayoutId id="2147483673"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ile:Msnbclogo2008.svg" TargetMode="External"/><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gif"/><Relationship Id="rId4" Type="http://schemas.openxmlformats.org/officeDocument/2006/relationships/image" Target="../media/image35.png"/><Relationship Id="rId9" Type="http://schemas.openxmlformats.org/officeDocument/2006/relationships/hyperlink" Target="http://www.cnn.com/" TargetMode="External"/><Relationship Id="rId1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gif"/><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6.gif"/><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8.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3.pn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6.gif"/><Relationship Id="rId10"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46.gi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gif"/><Relationship Id="rId7"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hyperlink" Target="http://bing.com/toolbox/developers" TargetMode="External"/><Relationship Id="rId7" Type="http://schemas.openxmlformats.org/officeDocument/2006/relationships/hyperlink" Target="http://bing.com/toolbox/"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hyperlink" Target="http://www.bing.com/toolbox/adtools" TargetMode="External"/><Relationship Id="rId5" Type="http://schemas.openxmlformats.org/officeDocument/2006/relationships/hyperlink" Target="http://www.bing.com/developers/tou.aspx" TargetMode="External"/><Relationship Id="rId4" Type="http://schemas.openxmlformats.org/officeDocument/2006/relationships/hyperlink" Target="http://bing.com/toolbox/webmaster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bing.com/toolbo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www.bing.com/community/" TargetMode="External"/><Relationship Id="rId4" Type="http://schemas.openxmlformats.org/officeDocument/2006/relationships/hyperlink" Target="http://bing.com/toolbox/developers"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25470"/>
          </a:xfrm>
        </p:spPr>
        <p:txBody>
          <a:bodyPr/>
          <a:lstStyle/>
          <a:p>
            <a:r>
              <a:rPr lang="zh-CN" altLang="en-US" dirty="0" smtClean="0"/>
              <a:t>分类的结果</a:t>
            </a:r>
            <a:endParaRPr lang="en-US" dirty="0"/>
          </a:p>
        </p:txBody>
      </p:sp>
      <p:sp>
        <p:nvSpPr>
          <p:cNvPr id="3" name="Content Placeholder 2"/>
          <p:cNvSpPr>
            <a:spLocks noGrp="1"/>
          </p:cNvSpPr>
          <p:nvPr>
            <p:ph idx="1"/>
          </p:nvPr>
        </p:nvSpPr>
        <p:spPr>
          <a:xfrm>
            <a:off x="5360276" y="950421"/>
            <a:ext cx="3302455" cy="3764464"/>
          </a:xfrm>
        </p:spPr>
        <p:txBody>
          <a:bodyPr>
            <a:normAutofit/>
          </a:bodyPr>
          <a:lstStyle/>
          <a:p>
            <a:pPr>
              <a:spcBef>
                <a:spcPts val="2400"/>
              </a:spcBef>
            </a:pPr>
            <a:r>
              <a:rPr lang="zh-CN" altLang="en-US" sz="1600" dirty="0" smtClean="0"/>
              <a:t>覆盖</a:t>
            </a:r>
            <a:r>
              <a:rPr lang="en-US" sz="1600" dirty="0" smtClean="0"/>
              <a:t>20% </a:t>
            </a:r>
            <a:r>
              <a:rPr lang="zh-CN" altLang="en-US" sz="1600" dirty="0" smtClean="0"/>
              <a:t>的查询</a:t>
            </a:r>
            <a:endParaRPr lang="en-US" sz="1600" dirty="0" smtClean="0"/>
          </a:p>
          <a:p>
            <a:pPr>
              <a:spcBef>
                <a:spcPts val="2400"/>
              </a:spcBef>
            </a:pPr>
            <a:r>
              <a:rPr lang="zh-CN" altLang="en-US" sz="1600" dirty="0" smtClean="0"/>
              <a:t>从最常用的</a:t>
            </a:r>
            <a:r>
              <a:rPr lang="en-US" altLang="zh-CN" sz="1600" dirty="0" smtClean="0"/>
              <a:t>2</a:t>
            </a:r>
            <a:r>
              <a:rPr lang="en-US" sz="1600" dirty="0" smtClean="0"/>
              <a:t>0%</a:t>
            </a:r>
            <a:r>
              <a:rPr lang="zh-CN" altLang="en-US" sz="1600" dirty="0" smtClean="0"/>
              <a:t>查询开始</a:t>
            </a:r>
            <a:endParaRPr lang="en-US" sz="1600" dirty="0" smtClean="0"/>
          </a:p>
          <a:p>
            <a:pPr>
              <a:spcBef>
                <a:spcPts val="2400"/>
              </a:spcBef>
            </a:pPr>
            <a:r>
              <a:rPr lang="zh-CN" altLang="en-US" sz="1600" dirty="0" smtClean="0"/>
              <a:t>根据对查询意图的分析定期更新类别</a:t>
            </a:r>
            <a:endParaRPr lang="en-US" sz="1600" dirty="0" smtClean="0"/>
          </a:p>
          <a:p>
            <a:pPr>
              <a:spcBef>
                <a:spcPts val="2400"/>
              </a:spcBef>
            </a:pPr>
            <a:r>
              <a:rPr lang="zh-CN" altLang="en-US" sz="1600" dirty="0" smtClean="0"/>
              <a:t>每个查询的类别是独特的但相近的实体的类别也相似（例如：城市，篮球名星）</a:t>
            </a:r>
            <a:endParaRPr lang="en-US" sz="1600" dirty="0" smtClean="0"/>
          </a:p>
          <a:p>
            <a:pPr>
              <a:spcBef>
                <a:spcPts val="2400"/>
              </a:spcBef>
            </a:pPr>
            <a:r>
              <a:rPr lang="zh-CN" altLang="en-US" sz="1600" dirty="0" smtClean="0"/>
              <a:t>分类的结果的点击率高于一般算法结果</a:t>
            </a:r>
            <a:endParaRPr lang="en-US" sz="1600" dirty="0"/>
          </a:p>
        </p:txBody>
      </p:sp>
      <p:pic>
        <p:nvPicPr>
          <p:cNvPr id="6146" name="Picture 2"/>
          <p:cNvPicPr>
            <a:picLocks noChangeAspect="1" noChangeArrowheads="1"/>
          </p:cNvPicPr>
          <p:nvPr/>
        </p:nvPicPr>
        <p:blipFill>
          <a:blip r:embed="rId3" cstate="print"/>
          <a:srcRect/>
          <a:stretch>
            <a:fillRect/>
          </a:stretch>
        </p:blipFill>
        <p:spPr bwMode="auto">
          <a:xfrm>
            <a:off x="1776240" y="954840"/>
            <a:ext cx="3425387" cy="528469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63060" y="1136590"/>
            <a:ext cx="1600200" cy="1704975"/>
          </a:xfrm>
          <a:prstGeom prst="rect">
            <a:avLst/>
          </a:prstGeom>
          <a:noFill/>
          <a:ln w="9525">
            <a:noFill/>
            <a:miter lim="800000"/>
            <a:headEnd/>
            <a:tailEnd/>
          </a:ln>
        </p:spPr>
      </p:pic>
      <p:cxnSp>
        <p:nvCxnSpPr>
          <p:cNvPr id="12" name="Straight Connector 11"/>
          <p:cNvCxnSpPr/>
          <p:nvPr/>
        </p:nvCxnSpPr>
        <p:spPr>
          <a:xfrm rot="5400000" flipH="1" flipV="1">
            <a:off x="1340068" y="2380595"/>
            <a:ext cx="756747" cy="136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1608083" y="1187668"/>
            <a:ext cx="231228" cy="126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最好的结果</a:t>
            </a:r>
            <a:r>
              <a:rPr lang="en-US" dirty="0" smtClean="0"/>
              <a:t> – </a:t>
            </a:r>
            <a:r>
              <a:rPr lang="zh-CN" altLang="en-US" dirty="0" smtClean="0"/>
              <a:t>有一些确定</a:t>
            </a:r>
            <a:endParaRPr lang="en-US" dirty="0"/>
          </a:p>
        </p:txBody>
      </p:sp>
      <p:pic>
        <p:nvPicPr>
          <p:cNvPr id="9" name="Picture 4"/>
          <p:cNvPicPr>
            <a:picLocks noChangeAspect="1" noChangeArrowheads="1"/>
          </p:cNvPicPr>
          <p:nvPr/>
        </p:nvPicPr>
        <p:blipFill>
          <a:blip r:embed="rId3" cstate="print"/>
          <a:srcRect/>
          <a:stretch>
            <a:fillRect/>
          </a:stretch>
        </p:blipFill>
        <p:spPr bwMode="auto">
          <a:xfrm>
            <a:off x="839245" y="1129548"/>
            <a:ext cx="7468970" cy="49586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最好的结果</a:t>
            </a:r>
            <a:r>
              <a:rPr lang="en-US" dirty="0" smtClean="0"/>
              <a:t> – </a:t>
            </a:r>
            <a:r>
              <a:rPr lang="zh-CN" altLang="en-US" dirty="0" smtClean="0"/>
              <a:t>比较确定</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948521" y="1093354"/>
            <a:ext cx="7093189" cy="49778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超好的结果</a:t>
            </a:r>
            <a:r>
              <a:rPr lang="en-US" dirty="0" smtClean="0"/>
              <a:t> – </a:t>
            </a:r>
            <a:r>
              <a:rPr lang="zh-CN" altLang="en-US" dirty="0" smtClean="0"/>
              <a:t>很确定</a:t>
            </a:r>
            <a:endParaRPr lang="en-US" dirty="0"/>
          </a:p>
        </p:txBody>
      </p:sp>
      <p:pic>
        <p:nvPicPr>
          <p:cNvPr id="6" name="Picture 5" descr="usps.jpg"/>
          <p:cNvPicPr>
            <a:picLocks noChangeAspect="1"/>
          </p:cNvPicPr>
          <p:nvPr/>
        </p:nvPicPr>
        <p:blipFill>
          <a:blip r:embed="rId3" cstate="print"/>
          <a:stretch>
            <a:fillRect/>
          </a:stretch>
        </p:blipFill>
        <p:spPr>
          <a:xfrm>
            <a:off x="714348" y="1214422"/>
            <a:ext cx="7551928" cy="4876258"/>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必应</a:t>
            </a:r>
            <a:r>
              <a:rPr lang="en-US" altLang="zh-CN" dirty="0" smtClean="0"/>
              <a:t>Bing</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85728"/>
            <a:ext cx="9144000" cy="584200"/>
          </a:xfrm>
        </p:spPr>
        <p:txBody>
          <a:bodyPr>
            <a:noAutofit/>
          </a:bodyPr>
          <a:lstStyle/>
          <a:p>
            <a:pPr eaLnBrk="1" hangingPunct="1"/>
            <a:r>
              <a:rPr lang="zh-CN" altLang="en-US" dirty="0" smtClean="0"/>
              <a:t>必应</a:t>
            </a:r>
            <a:r>
              <a:rPr lang="en-US" dirty="0" smtClean="0"/>
              <a:t>Bing API: </a:t>
            </a:r>
            <a:r>
              <a:rPr lang="zh-CN" altLang="en-US" dirty="0" smtClean="0"/>
              <a:t>扩大你的网站潜力</a:t>
            </a:r>
            <a:endParaRPr lang="en-US" dirty="0" smtClean="0"/>
          </a:p>
        </p:txBody>
      </p:sp>
      <p:sp>
        <p:nvSpPr>
          <p:cNvPr id="7171" name="Content Placeholder 2"/>
          <p:cNvSpPr>
            <a:spLocks noGrp="1"/>
          </p:cNvSpPr>
          <p:nvPr>
            <p:ph idx="1"/>
          </p:nvPr>
        </p:nvSpPr>
        <p:spPr>
          <a:xfrm>
            <a:off x="500034" y="1285860"/>
            <a:ext cx="8101012" cy="5211274"/>
          </a:xfrm>
        </p:spPr>
        <p:txBody>
          <a:bodyPr/>
          <a:lstStyle/>
          <a:p>
            <a:pPr eaLnBrk="1" hangingPunct="1">
              <a:buFont typeface="Arial" charset="0"/>
              <a:buNone/>
            </a:pPr>
            <a:r>
              <a:rPr lang="zh-CN" altLang="en-US" sz="3600" b="1" dirty="0" smtClean="0"/>
              <a:t>提高互动性</a:t>
            </a:r>
            <a:endParaRPr lang="en-US" sz="3600" b="1" dirty="0" smtClean="0"/>
          </a:p>
          <a:p>
            <a:pPr marL="0" indent="0" eaLnBrk="1" hangingPunct="1">
              <a:buFont typeface="Arial" charset="0"/>
              <a:buNone/>
            </a:pPr>
            <a:r>
              <a:rPr lang="zh-CN" altLang="en-US" dirty="0" smtClean="0">
                <a:solidFill>
                  <a:schemeClr val="tx1"/>
                </a:solidFill>
              </a:rPr>
              <a:t>强大、灵活、免费的 </a:t>
            </a:r>
            <a:r>
              <a:rPr lang="en-US" dirty="0" smtClean="0">
                <a:solidFill>
                  <a:schemeClr val="tx1"/>
                </a:solidFill>
              </a:rPr>
              <a:t>API </a:t>
            </a:r>
            <a:r>
              <a:rPr lang="zh-CN" altLang="en-US" dirty="0" smtClean="0">
                <a:solidFill>
                  <a:schemeClr val="tx1"/>
                </a:solidFill>
              </a:rPr>
              <a:t>把新的内容拉入你的网站并让你根据你的站点来定制</a:t>
            </a:r>
            <a:endParaRPr lang="en-US" dirty="0" smtClean="0">
              <a:solidFill>
                <a:schemeClr val="tx1"/>
              </a:solidFill>
            </a:endParaRPr>
          </a:p>
          <a:p>
            <a:pPr eaLnBrk="1" hangingPunct="1">
              <a:buFont typeface="Arial" charset="0"/>
              <a:buNone/>
            </a:pPr>
            <a:r>
              <a:rPr lang="en-US" dirty="0" smtClean="0">
                <a:solidFill>
                  <a:schemeClr val="tx1"/>
                </a:solidFill>
              </a:rPr>
              <a:t> </a:t>
            </a:r>
          </a:p>
          <a:p>
            <a:pPr eaLnBrk="1" hangingPunct="1"/>
            <a:r>
              <a:rPr lang="zh-CN" altLang="en-US" dirty="0" smtClean="0">
                <a:solidFill>
                  <a:schemeClr val="tx1"/>
                </a:solidFill>
              </a:rPr>
              <a:t>可以作为可定制组件来嵌入</a:t>
            </a:r>
            <a:endParaRPr lang="en-US" dirty="0" smtClean="0">
              <a:solidFill>
                <a:schemeClr val="tx1"/>
              </a:solidFill>
            </a:endParaRPr>
          </a:p>
          <a:p>
            <a:pPr eaLnBrk="1" hangingPunct="1"/>
            <a:r>
              <a:rPr lang="zh-CN" altLang="en-US" dirty="0" smtClean="0">
                <a:solidFill>
                  <a:schemeClr val="tx1"/>
                </a:solidFill>
              </a:rPr>
              <a:t>可接触到新的内容来源和类型</a:t>
            </a:r>
            <a:endParaRPr lang="en-US" dirty="0" smtClean="0">
              <a:solidFill>
                <a:schemeClr val="tx1"/>
              </a:solidFill>
            </a:endParaRPr>
          </a:p>
          <a:p>
            <a:pPr eaLnBrk="1" hangingPunct="1"/>
            <a:r>
              <a:rPr lang="zh-CN" altLang="en-US" dirty="0" smtClean="0">
                <a:solidFill>
                  <a:schemeClr val="tx1"/>
                </a:solidFill>
              </a:rPr>
              <a:t>可根据需要来调整搜索结果的风格</a:t>
            </a:r>
            <a:endParaRPr lang="en-US" dirty="0" smtClean="0">
              <a:solidFill>
                <a:schemeClr val="tx1"/>
              </a:solidFill>
            </a:endParaRPr>
          </a:p>
          <a:p>
            <a:pPr eaLnBrk="1" hangingPunct="1"/>
            <a:r>
              <a:rPr lang="zh-CN" altLang="en-US" dirty="0" smtClean="0">
                <a:solidFill>
                  <a:schemeClr val="tx1"/>
                </a:solidFill>
              </a:rPr>
              <a:t>包括</a:t>
            </a:r>
            <a:r>
              <a:rPr lang="en-US" dirty="0" smtClean="0">
                <a:solidFill>
                  <a:schemeClr val="tx1"/>
                </a:solidFill>
              </a:rPr>
              <a:t>XML</a:t>
            </a:r>
            <a:r>
              <a:rPr lang="zh-CN" altLang="en-US" dirty="0" smtClean="0">
                <a:solidFill>
                  <a:schemeClr val="tx1"/>
                </a:solidFill>
              </a:rPr>
              <a:t>、</a:t>
            </a:r>
            <a:r>
              <a:rPr lang="en-US" dirty="0" smtClean="0">
                <a:solidFill>
                  <a:schemeClr val="tx1"/>
                </a:solidFill>
              </a:rPr>
              <a:t>JSON</a:t>
            </a:r>
            <a:r>
              <a:rPr lang="zh-CN" altLang="en-US" dirty="0" smtClean="0">
                <a:solidFill>
                  <a:schemeClr val="tx1"/>
                </a:solidFill>
              </a:rPr>
              <a:t>、</a:t>
            </a:r>
            <a:r>
              <a:rPr lang="en-US" dirty="0" smtClean="0">
                <a:solidFill>
                  <a:schemeClr val="tx1"/>
                </a:solidFill>
              </a:rPr>
              <a:t>RSS </a:t>
            </a:r>
            <a:r>
              <a:rPr lang="zh-CN" altLang="en-US" dirty="0" smtClean="0">
                <a:solidFill>
                  <a:schemeClr val="tx1"/>
                </a:solidFill>
              </a:rPr>
              <a:t>格式和 </a:t>
            </a:r>
            <a:r>
              <a:rPr lang="en-US" dirty="0" smtClean="0">
                <a:solidFill>
                  <a:schemeClr val="tx1"/>
                </a:solidFill>
              </a:rPr>
              <a:t>SOAP API</a:t>
            </a:r>
          </a:p>
          <a:p>
            <a:pPr lvl="0"/>
            <a:r>
              <a:rPr lang="zh-CN" altLang="en-US" dirty="0" smtClean="0">
                <a:solidFill>
                  <a:schemeClr val="tx1"/>
                </a:solidFill>
              </a:rPr>
              <a:t>和查询相关的内容，例如图片、新闻、和网络结果</a:t>
            </a:r>
            <a:endParaRPr lang="en-US" dirty="0" smtClean="0">
              <a:solidFill>
                <a:schemeClr val="tx1"/>
              </a:solidFill>
            </a:endParaRPr>
          </a:p>
          <a:p>
            <a:pPr lvl="0"/>
            <a:r>
              <a:rPr lang="zh-CN" altLang="en-US" dirty="0" smtClean="0">
                <a:solidFill>
                  <a:schemeClr val="tx1"/>
                </a:solidFill>
              </a:rPr>
              <a:t>使用灵活，查询没有每天的上限，搜索结果的排序及格式也没有限制</a:t>
            </a:r>
            <a:endParaRPr lang="en-US" dirty="0" smtClean="0">
              <a:solidFill>
                <a:schemeClr val="tx1"/>
              </a:solidFill>
            </a:endParaRPr>
          </a:p>
          <a:p>
            <a:pPr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bwMode="auto">
          <a:xfrm>
            <a:off x="4495800" y="4953000"/>
            <a:ext cx="2819400" cy="99060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4" name="Right Arrow 53"/>
          <p:cNvSpPr/>
          <p:nvPr/>
        </p:nvSpPr>
        <p:spPr bwMode="auto">
          <a:xfrm>
            <a:off x="5181600" y="3352800"/>
            <a:ext cx="2667000" cy="99060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53" name="Right Arrow 52"/>
          <p:cNvSpPr/>
          <p:nvPr/>
        </p:nvSpPr>
        <p:spPr bwMode="auto">
          <a:xfrm>
            <a:off x="5029200" y="1905000"/>
            <a:ext cx="2057400" cy="99060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214282" y="0"/>
            <a:ext cx="8229600" cy="714356"/>
          </a:xfrm>
        </p:spPr>
        <p:txBody>
          <a:bodyPr/>
          <a:lstStyle/>
          <a:p>
            <a:pPr algn="l"/>
            <a:r>
              <a:rPr lang="zh-CN" altLang="en-US" sz="4000" dirty="0" smtClean="0"/>
              <a:t>把必应</a:t>
            </a:r>
            <a:r>
              <a:rPr lang="en-US" sz="4000" dirty="0" smtClean="0"/>
              <a:t>Bing API </a:t>
            </a:r>
            <a:r>
              <a:rPr lang="zh-CN" altLang="en-US" sz="4000" dirty="0" smtClean="0"/>
              <a:t>作为内容服务</a:t>
            </a:r>
            <a:endParaRPr lang="en-US" sz="4000" dirty="0"/>
          </a:p>
        </p:txBody>
      </p:sp>
      <p:sp>
        <p:nvSpPr>
          <p:cNvPr id="3" name="Flowchart: Magnetic Disk 2"/>
          <p:cNvSpPr/>
          <p:nvPr/>
        </p:nvSpPr>
        <p:spPr bwMode="auto">
          <a:xfrm>
            <a:off x="3838575" y="3200400"/>
            <a:ext cx="2438400" cy="22860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Web Index</a:t>
            </a:r>
          </a:p>
        </p:txBody>
      </p:sp>
      <p:sp>
        <p:nvSpPr>
          <p:cNvPr id="4" name="Flowchart: Magnetic Disk 3"/>
          <p:cNvSpPr/>
          <p:nvPr/>
        </p:nvSpPr>
        <p:spPr bwMode="auto">
          <a:xfrm>
            <a:off x="781050" y="5076825"/>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News Index</a:t>
            </a:r>
          </a:p>
        </p:txBody>
      </p:sp>
      <p:sp>
        <p:nvSpPr>
          <p:cNvPr id="5" name="Flowchart: Magnetic Disk 4"/>
          <p:cNvSpPr/>
          <p:nvPr/>
        </p:nvSpPr>
        <p:spPr bwMode="auto">
          <a:xfrm>
            <a:off x="2667000" y="51816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Video Index</a:t>
            </a:r>
          </a:p>
        </p:txBody>
      </p:sp>
      <p:sp>
        <p:nvSpPr>
          <p:cNvPr id="6" name="Flowchart: Magnetic Disk 5"/>
          <p:cNvSpPr/>
          <p:nvPr/>
        </p:nvSpPr>
        <p:spPr bwMode="auto">
          <a:xfrm>
            <a:off x="4343400" y="48768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Image Index</a:t>
            </a:r>
          </a:p>
        </p:txBody>
      </p:sp>
      <p:sp>
        <p:nvSpPr>
          <p:cNvPr id="7" name="Flowchart: Magnetic Disk 6"/>
          <p:cNvSpPr/>
          <p:nvPr/>
        </p:nvSpPr>
        <p:spPr bwMode="auto">
          <a:xfrm>
            <a:off x="2667000" y="11430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Finance Data</a:t>
            </a:r>
          </a:p>
        </p:txBody>
      </p:sp>
      <p:sp>
        <p:nvSpPr>
          <p:cNvPr id="8" name="Flowchart: Magnetic Disk 7"/>
          <p:cNvSpPr/>
          <p:nvPr/>
        </p:nvSpPr>
        <p:spPr bwMode="auto">
          <a:xfrm>
            <a:off x="4933950" y="1614488"/>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Reference data index</a:t>
            </a:r>
          </a:p>
        </p:txBody>
      </p:sp>
      <p:sp>
        <p:nvSpPr>
          <p:cNvPr id="9" name="Flowchart: Magnetic Disk 8"/>
          <p:cNvSpPr/>
          <p:nvPr/>
        </p:nvSpPr>
        <p:spPr bwMode="auto">
          <a:xfrm>
            <a:off x="5214938" y="291465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Weather data</a:t>
            </a:r>
          </a:p>
        </p:txBody>
      </p:sp>
      <p:sp>
        <p:nvSpPr>
          <p:cNvPr id="10" name="Flowchart: Magnetic Disk 9"/>
          <p:cNvSpPr/>
          <p:nvPr/>
        </p:nvSpPr>
        <p:spPr bwMode="auto">
          <a:xfrm>
            <a:off x="990600" y="15240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Many, many more…</a:t>
            </a:r>
          </a:p>
        </p:txBody>
      </p:sp>
      <p:grpSp>
        <p:nvGrpSpPr>
          <p:cNvPr id="11" name="Group 31"/>
          <p:cNvGrpSpPr/>
          <p:nvPr/>
        </p:nvGrpSpPr>
        <p:grpSpPr>
          <a:xfrm>
            <a:off x="300037" y="742950"/>
            <a:ext cx="5212080" cy="5029200"/>
            <a:chOff x="0" y="685800"/>
            <a:chExt cx="5410200" cy="6324600"/>
          </a:xfrm>
        </p:grpSpPr>
        <p:sp>
          <p:nvSpPr>
            <p:cNvPr id="33" name="Cloud 32"/>
            <p:cNvSpPr/>
            <p:nvPr/>
          </p:nvSpPr>
          <p:spPr bwMode="auto">
            <a:xfrm>
              <a:off x="0" y="685800"/>
              <a:ext cx="5410200" cy="6324600"/>
            </a:xfrm>
            <a:prstGeom prst="cloud">
              <a:avLst/>
            </a:prstGeom>
            <a:solidFill>
              <a:schemeClr val="accent6"/>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grpSp>
          <p:nvGrpSpPr>
            <p:cNvPr id="12" name="Group 20"/>
            <p:cNvGrpSpPr/>
            <p:nvPr/>
          </p:nvGrpSpPr>
          <p:grpSpPr>
            <a:xfrm>
              <a:off x="761999" y="1752600"/>
              <a:ext cx="4114802" cy="4114800"/>
              <a:chOff x="1143000" y="1295400"/>
              <a:chExt cx="5257800" cy="5334000"/>
            </a:xfrm>
          </p:grpSpPr>
          <p:sp>
            <p:nvSpPr>
              <p:cNvPr id="35" name="Flowchart: Magnetic Disk 34"/>
              <p:cNvSpPr/>
              <p:nvPr/>
            </p:nvSpPr>
            <p:spPr bwMode="auto">
              <a:xfrm>
                <a:off x="2362200" y="2895600"/>
                <a:ext cx="2438400" cy="22860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Web Index</a:t>
                </a:r>
              </a:p>
            </p:txBody>
          </p:sp>
          <p:sp>
            <p:nvSpPr>
              <p:cNvPr id="36" name="Flowchart: Magnetic Disk 35"/>
              <p:cNvSpPr/>
              <p:nvPr/>
            </p:nvSpPr>
            <p:spPr bwMode="auto">
              <a:xfrm>
                <a:off x="1219200" y="50292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News Index</a:t>
                </a:r>
              </a:p>
            </p:txBody>
          </p:sp>
          <p:sp>
            <p:nvSpPr>
              <p:cNvPr id="37" name="Flowchart: Magnetic Disk 36"/>
              <p:cNvSpPr/>
              <p:nvPr/>
            </p:nvSpPr>
            <p:spPr bwMode="auto">
              <a:xfrm>
                <a:off x="2819400" y="53340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Video Index</a:t>
                </a:r>
              </a:p>
            </p:txBody>
          </p:sp>
          <p:sp>
            <p:nvSpPr>
              <p:cNvPr id="38" name="Flowchart: Magnetic Disk 37"/>
              <p:cNvSpPr/>
              <p:nvPr/>
            </p:nvSpPr>
            <p:spPr bwMode="auto">
              <a:xfrm>
                <a:off x="4495800" y="50292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Image Index</a:t>
                </a:r>
              </a:p>
            </p:txBody>
          </p:sp>
          <p:sp>
            <p:nvSpPr>
              <p:cNvPr id="39" name="Flowchart: Magnetic Disk 38"/>
              <p:cNvSpPr/>
              <p:nvPr/>
            </p:nvSpPr>
            <p:spPr bwMode="auto">
              <a:xfrm>
                <a:off x="2819400" y="12954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Finance Data</a:t>
                </a:r>
              </a:p>
            </p:txBody>
          </p:sp>
          <p:sp>
            <p:nvSpPr>
              <p:cNvPr id="40" name="Flowchart: Magnetic Disk 39"/>
              <p:cNvSpPr/>
              <p:nvPr/>
            </p:nvSpPr>
            <p:spPr bwMode="auto">
              <a:xfrm>
                <a:off x="4572000" y="17526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Reference data index</a:t>
                </a:r>
              </a:p>
            </p:txBody>
          </p:sp>
          <p:sp>
            <p:nvSpPr>
              <p:cNvPr id="41" name="Flowchart: Magnetic Disk 40"/>
              <p:cNvSpPr/>
              <p:nvPr/>
            </p:nvSpPr>
            <p:spPr bwMode="auto">
              <a:xfrm>
                <a:off x="4953000" y="33528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Weather data</a:t>
                </a:r>
              </a:p>
            </p:txBody>
          </p:sp>
          <p:sp>
            <p:nvSpPr>
              <p:cNvPr id="42" name="Flowchart: Magnetic Disk 41"/>
              <p:cNvSpPr/>
              <p:nvPr/>
            </p:nvSpPr>
            <p:spPr bwMode="auto">
              <a:xfrm>
                <a:off x="1143000" y="1676400"/>
                <a:ext cx="1447800" cy="1295400"/>
              </a:xfrm>
              <a:prstGeom prst="flowChartMagneticDisk">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Many, many more…</a:t>
                </a:r>
              </a:p>
            </p:txBody>
          </p:sp>
        </p:grpSp>
      </p:grpSp>
      <p:pic>
        <p:nvPicPr>
          <p:cNvPr id="1031" name="Picture 7" descr="C:\Program Files (x86)\Microsoft Office\MEDIA\CAGCAT10\j0285750.wmf"/>
          <p:cNvPicPr>
            <a:picLocks noChangeAspect="1" noChangeArrowheads="1"/>
          </p:cNvPicPr>
          <p:nvPr/>
        </p:nvPicPr>
        <p:blipFill>
          <a:blip r:embed="rId3" cstate="print"/>
          <a:srcRect/>
          <a:stretch>
            <a:fillRect/>
          </a:stretch>
        </p:blipFill>
        <p:spPr bwMode="auto">
          <a:xfrm>
            <a:off x="7086600" y="1752600"/>
            <a:ext cx="1735944" cy="1066800"/>
          </a:xfrm>
          <a:prstGeom prst="rect">
            <a:avLst/>
          </a:prstGeom>
          <a:noFill/>
          <a:ln>
            <a:noFill/>
          </a:ln>
        </p:spPr>
      </p:pic>
      <p:sp>
        <p:nvSpPr>
          <p:cNvPr id="49" name="Rounded Rectangle 48"/>
          <p:cNvSpPr/>
          <p:nvPr/>
        </p:nvSpPr>
        <p:spPr>
          <a:xfrm>
            <a:off x="7576061" y="3352800"/>
            <a:ext cx="1263139" cy="949285"/>
          </a:xfrm>
          <a:prstGeom prst="roundRect">
            <a:avLst>
              <a:gd name="adj" fmla="val 10000"/>
            </a:avLst>
          </a:prstGeom>
          <a:blipFill rotWithShape="0">
            <a:blip r:embed="rId4" cstate="print"/>
            <a:stretch>
              <a:fillRect/>
            </a:stretch>
          </a:blipFill>
          <a:ln w="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4" name="Picture 10" descr="C:\Users\Alessandro\AppData\Local\Microsoft\Windows\Temporary Internet Files\Content.IE5\M27T4PGV\MCj04247820000[1].wmf"/>
          <p:cNvPicPr>
            <a:picLocks noChangeAspect="1" noChangeArrowheads="1"/>
          </p:cNvPicPr>
          <p:nvPr/>
        </p:nvPicPr>
        <p:blipFill>
          <a:blip r:embed="rId5" cstate="print"/>
          <a:srcRect/>
          <a:stretch>
            <a:fillRect/>
          </a:stretch>
        </p:blipFill>
        <p:spPr bwMode="auto">
          <a:xfrm>
            <a:off x="7391400" y="4876800"/>
            <a:ext cx="1085161" cy="1066800"/>
          </a:xfrm>
          <a:prstGeom prst="rect">
            <a:avLst/>
          </a:prstGeom>
          <a:noFill/>
        </p:spPr>
      </p:pic>
      <p:sp>
        <p:nvSpPr>
          <p:cNvPr id="28" name="Slide Number Placeholder 27"/>
          <p:cNvSpPr>
            <a:spLocks noGrp="1"/>
          </p:cNvSpPr>
          <p:nvPr>
            <p:ph type="sldNum" sz="quarter" idx="4294967295"/>
          </p:nvPr>
        </p:nvSpPr>
        <p:spPr>
          <a:xfrm>
            <a:off x="6553200" y="6356350"/>
            <a:ext cx="2133600" cy="365125"/>
          </a:xfrm>
          <a:prstGeom prst="rect">
            <a:avLst/>
          </a:prstGeom>
        </p:spPr>
        <p:txBody>
          <a:bodyPr/>
          <a:lstStyle/>
          <a:p>
            <a:fld id="{1E8BEF69-023A-4B2A-92BF-D8F5819A287C}" type="slidenum">
              <a:rPr lang="en-US" smtClean="0"/>
              <a:pPr/>
              <a:t>16</a:t>
            </a:fld>
            <a:endParaRPr lang="en-US"/>
          </a:p>
        </p:txBody>
      </p:sp>
      <p:pic>
        <p:nvPicPr>
          <p:cNvPr id="19458" name="Picture 2" descr="http://listentheworld.files.wordpress.com/2008/05/windows_live_messenger.gif"/>
          <p:cNvPicPr>
            <a:picLocks noChangeAspect="1" noChangeArrowheads="1"/>
          </p:cNvPicPr>
          <p:nvPr/>
        </p:nvPicPr>
        <p:blipFill>
          <a:blip r:embed="rId6" cstate="print"/>
          <a:srcRect/>
          <a:stretch>
            <a:fillRect/>
          </a:stretch>
        </p:blipFill>
        <p:spPr bwMode="auto">
          <a:xfrm>
            <a:off x="5791200" y="5867400"/>
            <a:ext cx="990600" cy="990600"/>
          </a:xfrm>
          <a:prstGeom prst="rect">
            <a:avLst/>
          </a:prstGeom>
          <a:noFill/>
        </p:spPr>
      </p:pic>
      <p:pic>
        <p:nvPicPr>
          <p:cNvPr id="30" name="Picture 2" descr="http://listentheworld.files.wordpress.com/2008/05/windows_live_messenger.gif"/>
          <p:cNvPicPr>
            <a:picLocks noChangeAspect="1" noChangeArrowheads="1"/>
          </p:cNvPicPr>
          <p:nvPr/>
        </p:nvPicPr>
        <p:blipFill>
          <a:blip r:embed="rId6" cstate="print"/>
          <a:srcRect/>
          <a:stretch>
            <a:fillRect/>
          </a:stretch>
        </p:blipFill>
        <p:spPr bwMode="auto">
          <a:xfrm>
            <a:off x="5943600" y="762000"/>
            <a:ext cx="990600" cy="990600"/>
          </a:xfrm>
          <a:prstGeom prst="rect">
            <a:avLst/>
          </a:prstGeom>
          <a:noFill/>
        </p:spPr>
      </p:pic>
      <p:sp>
        <p:nvSpPr>
          <p:cNvPr id="32" name="Right Arrow 31"/>
          <p:cNvSpPr/>
          <p:nvPr/>
        </p:nvSpPr>
        <p:spPr bwMode="auto">
          <a:xfrm rot="19627965">
            <a:off x="6877622" y="5820811"/>
            <a:ext cx="1028133" cy="68580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34" name="Right Arrow 33"/>
          <p:cNvSpPr/>
          <p:nvPr/>
        </p:nvSpPr>
        <p:spPr bwMode="auto">
          <a:xfrm rot="1970519">
            <a:off x="6961799" y="1062185"/>
            <a:ext cx="1028133" cy="685800"/>
          </a:xfrm>
          <a:prstGeom prst="rightArrow">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127157853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2000"/>
                                        <p:tgtEl>
                                          <p:spTgt spid="3"/>
                                        </p:tgtEl>
                                      </p:cBhvr>
                                    </p:animEffect>
                                    <p:set>
                                      <p:cBhvr>
                                        <p:cTn id="53" dur="1" fill="hold">
                                          <p:stCondLst>
                                            <p:cond delay="1999"/>
                                          </p:stCondLst>
                                        </p:cTn>
                                        <p:tgtEl>
                                          <p:spTgt spid="3"/>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
                                            <p:txEl>
                                              <p:pRg st="0" end="0"/>
                                            </p:txEl>
                                          </p:spTgt>
                                        </p:tgtEl>
                                      </p:cBhvr>
                                    </p:animEffect>
                                    <p:set>
                                      <p:cBhvr>
                                        <p:cTn id="56" dur="1" fill="hold">
                                          <p:stCondLst>
                                            <p:cond delay="1999"/>
                                          </p:stCondLst>
                                        </p:cTn>
                                        <p:tgtEl>
                                          <p:spTgt spid="4">
                                            <p:txEl>
                                              <p:pRg st="0" end="0"/>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4">
                                            <p:bg/>
                                          </p:spTgt>
                                        </p:tgtEl>
                                      </p:cBhvr>
                                    </p:animEffect>
                                    <p:set>
                                      <p:cBhvr>
                                        <p:cTn id="59" dur="1" fill="hold">
                                          <p:stCondLst>
                                            <p:cond delay="1999"/>
                                          </p:stCondLst>
                                        </p:cTn>
                                        <p:tgtEl>
                                          <p:spTgt spid="4">
                                            <p:bg/>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5"/>
                                        </p:tgtEl>
                                      </p:cBhvr>
                                    </p:animEffect>
                                    <p:set>
                                      <p:cBhvr>
                                        <p:cTn id="62" dur="1" fill="hold">
                                          <p:stCondLst>
                                            <p:cond delay="1999"/>
                                          </p:stCondLst>
                                        </p:cTn>
                                        <p:tgtEl>
                                          <p:spTgt spid="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6"/>
                                        </p:tgtEl>
                                      </p:cBhvr>
                                    </p:animEffect>
                                    <p:set>
                                      <p:cBhvr>
                                        <p:cTn id="65" dur="1" fill="hold">
                                          <p:stCondLst>
                                            <p:cond delay="19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7"/>
                                        </p:tgtEl>
                                      </p:cBhvr>
                                    </p:animEffect>
                                    <p:set>
                                      <p:cBhvr>
                                        <p:cTn id="68" dur="1" fill="hold">
                                          <p:stCondLst>
                                            <p:cond delay="19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8"/>
                                        </p:tgtEl>
                                      </p:cBhvr>
                                    </p:animEffect>
                                    <p:set>
                                      <p:cBhvr>
                                        <p:cTn id="71" dur="1" fill="hold">
                                          <p:stCondLst>
                                            <p:cond delay="19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9"/>
                                        </p:tgtEl>
                                      </p:cBhvr>
                                    </p:animEffect>
                                    <p:set>
                                      <p:cBhvr>
                                        <p:cTn id="74" dur="1" fill="hold">
                                          <p:stCondLst>
                                            <p:cond delay="1999"/>
                                          </p:stCondLst>
                                        </p:cTn>
                                        <p:tgtEl>
                                          <p:spTgt spid="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10"/>
                                        </p:tgtEl>
                                      </p:cBhvr>
                                    </p:animEffect>
                                    <p:set>
                                      <p:cBhvr>
                                        <p:cTn id="77" dur="1" fill="hold">
                                          <p:stCondLst>
                                            <p:cond delay="1999"/>
                                          </p:stCondLst>
                                        </p:cTn>
                                        <p:tgtEl>
                                          <p:spTgt spid="10"/>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1"/>
                                        </p:tgtEl>
                                        <p:attrNameLst>
                                          <p:attrName>style.visibility</p:attrName>
                                        </p:attrNameLst>
                                      </p:cBhvr>
                                      <p:to>
                                        <p:strVal val="visible"/>
                                      </p:to>
                                    </p:set>
                                    <p:animEffect transition="in" filter="fade">
                                      <p:cBhvr>
                                        <p:cTn id="85" dur="2000"/>
                                        <p:tgtEl>
                                          <p:spTgt spid="1031"/>
                                        </p:tgtEl>
                                      </p:cBhvr>
                                    </p:animEffect>
                                  </p:childTnLst>
                                </p:cTn>
                              </p:par>
                              <p:par>
                                <p:cTn id="86" presetID="1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2000"/>
                                        <p:tgtEl>
                                          <p:spTgt spid="49"/>
                                        </p:tgtEl>
                                      </p:cBhvr>
                                    </p:animEffect>
                                  </p:childTnLst>
                                </p:cTn>
                              </p:par>
                              <p:par>
                                <p:cTn id="89" presetID="10" presetClass="entr" presetSubtype="0" fill="hold" nodeType="with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fade">
                                      <p:cBhvr>
                                        <p:cTn id="91" dur="2000"/>
                                        <p:tgtEl>
                                          <p:spTgt spid="103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2000"/>
                                        <p:tgtEl>
                                          <p:spTgt spid="5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2000"/>
                                        <p:tgtEl>
                                          <p:spTgt spid="5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20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2000"/>
                                        <p:tgtEl>
                                          <p:spTgt spid="32"/>
                                        </p:tgtEl>
                                      </p:cBhvr>
                                    </p:animEffect>
                                  </p:childTnLst>
                                </p:cTn>
                              </p:par>
                              <p:par>
                                <p:cTn id="108" presetID="10"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2000"/>
                                        <p:tgtEl>
                                          <p:spTgt spid="34"/>
                                        </p:tgtEl>
                                      </p:cBhvr>
                                    </p:animEffect>
                                  </p:childTnLst>
                                </p:cTn>
                              </p:par>
                              <p:par>
                                <p:cTn id="111" presetID="10" presetClass="entr" presetSubtype="0" fill="hold"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20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19458"/>
                                        </p:tgtEl>
                                        <p:attrNameLst>
                                          <p:attrName>style.visibility</p:attrName>
                                        </p:attrNameLst>
                                      </p:cBhvr>
                                      <p:to>
                                        <p:strVal val="visible"/>
                                      </p:to>
                                    </p:set>
                                    <p:animEffect transition="in" filter="fade">
                                      <p:cBhvr>
                                        <p:cTn id="116"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53" grpId="0" animBg="1"/>
      <p:bldP spid="3" grpId="0" animBg="1"/>
      <p:bldP spid="4" grpId="0" build="allAtOnce" animBg="1"/>
      <p:bldP spid="4" grpId="1" build="allAtOnce"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85728"/>
            <a:ext cx="8229600" cy="1143000"/>
          </a:xfrm>
        </p:spPr>
        <p:txBody>
          <a:bodyPr>
            <a:normAutofit/>
          </a:bodyPr>
          <a:lstStyle/>
          <a:p>
            <a:pPr eaLnBrk="1" hangingPunct="1"/>
            <a:r>
              <a:rPr lang="zh-CN" altLang="en-US" dirty="0" smtClean="0"/>
              <a:t>哪些合作伙伴在使用必应</a:t>
            </a:r>
            <a:r>
              <a:rPr lang="en-US" dirty="0" smtClean="0"/>
              <a:t>Bing API</a:t>
            </a:r>
          </a:p>
        </p:txBody>
      </p:sp>
      <p:sp>
        <p:nvSpPr>
          <p:cNvPr id="6" name="Rounded Rectangle 5"/>
          <p:cNvSpPr>
            <a:spLocks noChangeArrowheads="1"/>
          </p:cNvSpPr>
          <p:nvPr/>
        </p:nvSpPr>
        <p:spPr bwMode="auto">
          <a:xfrm>
            <a:off x="668338" y="1215517"/>
            <a:ext cx="7780337" cy="4308475"/>
          </a:xfrm>
          <a:prstGeom prst="roundRect">
            <a:avLst>
              <a:gd name="adj" fmla="val 11454"/>
            </a:avLst>
          </a:prstGeom>
          <a:solidFill>
            <a:schemeClr val="bg2"/>
          </a:solidFill>
          <a:ln w="38100" algn="ctr">
            <a:solidFill>
              <a:srgbClr val="006DD4"/>
            </a:solidFill>
            <a:round/>
            <a:headEnd/>
            <a:tailEnd/>
          </a:ln>
        </p:spPr>
        <p:txBody>
          <a:bodyPr anchor="ctr"/>
          <a:lstStyle/>
          <a:p>
            <a:pPr fontAlgn="auto">
              <a:lnSpc>
                <a:spcPct val="100000"/>
              </a:lnSpc>
              <a:spcBef>
                <a:spcPts val="0"/>
              </a:spcBef>
              <a:spcAft>
                <a:spcPts val="0"/>
              </a:spcAft>
              <a:buClrTx/>
              <a:buSzTx/>
              <a:defRPr/>
            </a:pPr>
            <a:endParaRPr lang="en-US">
              <a:solidFill>
                <a:schemeClr val="lt1"/>
              </a:solidFill>
              <a:effectLst/>
              <a:latin typeface="+mn-lt"/>
              <a:ea typeface="+mn-ea"/>
              <a:cs typeface="+mn-cs"/>
            </a:endParaRPr>
          </a:p>
        </p:txBody>
      </p:sp>
      <p:pic>
        <p:nvPicPr>
          <p:cNvPr id="16389" name="Picture 7" descr="logocb.gif"/>
          <p:cNvPicPr>
            <a:picLocks noChangeAspect="1"/>
          </p:cNvPicPr>
          <p:nvPr/>
        </p:nvPicPr>
        <p:blipFill>
          <a:blip r:embed="rId3" cstate="print"/>
          <a:srcRect/>
          <a:stretch>
            <a:fillRect/>
          </a:stretch>
        </p:blipFill>
        <p:spPr bwMode="auto">
          <a:xfrm>
            <a:off x="2171700" y="4672013"/>
            <a:ext cx="2143125" cy="592934"/>
          </a:xfrm>
          <a:prstGeom prst="rect">
            <a:avLst/>
          </a:prstGeom>
          <a:noFill/>
          <a:ln w="9525">
            <a:noFill/>
            <a:miter lim="800000"/>
            <a:headEnd/>
            <a:tailEnd/>
          </a:ln>
        </p:spPr>
      </p:pic>
      <p:pic>
        <p:nvPicPr>
          <p:cNvPr id="16390" name="Picture 4" descr="C:\Users\gking\Documents\Current Projects\PubCon\Logos\Viacom-white.png"/>
          <p:cNvPicPr>
            <a:picLocks noChangeAspect="1" noChangeArrowheads="1"/>
          </p:cNvPicPr>
          <p:nvPr/>
        </p:nvPicPr>
        <p:blipFill>
          <a:blip r:embed="rId4" cstate="print"/>
          <a:srcRect/>
          <a:stretch>
            <a:fillRect/>
          </a:stretch>
        </p:blipFill>
        <p:spPr bwMode="auto">
          <a:xfrm>
            <a:off x="5022228" y="3513934"/>
            <a:ext cx="1771650" cy="371475"/>
          </a:xfrm>
          <a:prstGeom prst="rect">
            <a:avLst/>
          </a:prstGeom>
          <a:noFill/>
          <a:ln w="9525">
            <a:noFill/>
            <a:miter lim="800000"/>
            <a:headEnd/>
            <a:tailEnd/>
          </a:ln>
        </p:spPr>
      </p:pic>
      <p:pic>
        <p:nvPicPr>
          <p:cNvPr id="16391" name="Picture 5" descr="C:\Users\gking\Documents\Current Projects\PubCon\Logos\Facebook.png"/>
          <p:cNvPicPr>
            <a:picLocks noChangeAspect="1" noChangeArrowheads="1"/>
          </p:cNvPicPr>
          <p:nvPr/>
        </p:nvPicPr>
        <p:blipFill>
          <a:blip r:embed="rId5" cstate="print"/>
          <a:srcRect/>
          <a:stretch>
            <a:fillRect/>
          </a:stretch>
        </p:blipFill>
        <p:spPr bwMode="auto">
          <a:xfrm>
            <a:off x="6145213" y="1674686"/>
            <a:ext cx="1790700" cy="371475"/>
          </a:xfrm>
          <a:prstGeom prst="rect">
            <a:avLst/>
          </a:prstGeom>
          <a:noFill/>
          <a:ln w="9525">
            <a:noFill/>
            <a:miter lim="800000"/>
            <a:headEnd/>
            <a:tailEnd/>
          </a:ln>
        </p:spPr>
      </p:pic>
      <p:pic>
        <p:nvPicPr>
          <p:cNvPr id="16392" name="Picture 25" descr="C:\Users\gking\Documents\Current Projects\PubCon\Logos\infospace_com.gif"/>
          <p:cNvPicPr>
            <a:picLocks noChangeAspect="1" noChangeArrowheads="1"/>
          </p:cNvPicPr>
          <p:nvPr/>
        </p:nvPicPr>
        <p:blipFill>
          <a:blip r:embed="rId6" cstate="print"/>
          <a:srcRect/>
          <a:stretch>
            <a:fillRect/>
          </a:stretch>
        </p:blipFill>
        <p:spPr bwMode="auto">
          <a:xfrm>
            <a:off x="1639888" y="3670173"/>
            <a:ext cx="922337" cy="776288"/>
          </a:xfrm>
          <a:prstGeom prst="rect">
            <a:avLst/>
          </a:prstGeom>
          <a:noFill/>
          <a:ln w="9525">
            <a:noFill/>
            <a:miter lim="800000"/>
            <a:headEnd/>
            <a:tailEnd/>
          </a:ln>
        </p:spPr>
      </p:pic>
      <p:pic>
        <p:nvPicPr>
          <p:cNvPr id="16393" name="Picture 30" descr="C:\Users\gking\Documents\Current Projects\PubCon\Logos\china%20telecom.jpg"/>
          <p:cNvPicPr>
            <a:picLocks noChangeAspect="1" noChangeArrowheads="1"/>
          </p:cNvPicPr>
          <p:nvPr/>
        </p:nvPicPr>
        <p:blipFill>
          <a:blip r:embed="rId7" cstate="print"/>
          <a:srcRect/>
          <a:stretch>
            <a:fillRect/>
          </a:stretch>
        </p:blipFill>
        <p:spPr bwMode="auto">
          <a:xfrm>
            <a:off x="7082340" y="3505757"/>
            <a:ext cx="657225" cy="752475"/>
          </a:xfrm>
          <a:prstGeom prst="rect">
            <a:avLst/>
          </a:prstGeom>
          <a:noFill/>
          <a:ln w="9525">
            <a:noFill/>
            <a:miter lim="800000"/>
            <a:headEnd/>
            <a:tailEnd/>
          </a:ln>
        </p:spPr>
      </p:pic>
      <p:pic>
        <p:nvPicPr>
          <p:cNvPr id="16394" name="Picture 4" descr="http://upload.wikimedia.org/wikipedia/en/thumb/7/7d/Msnbclogo2008.svg/250px-Msnbclogo2008.svg.png">
            <a:hlinkClick r:id="rId8" tooltip="Msnbclogo2008.svg"/>
          </p:cNvPr>
          <p:cNvPicPr>
            <a:picLocks noChangeAspect="1" noChangeArrowheads="1"/>
          </p:cNvPicPr>
          <p:nvPr/>
        </p:nvPicPr>
        <p:blipFill>
          <a:blip r:embed="rId9" cstate="print"/>
          <a:srcRect/>
          <a:stretch>
            <a:fillRect/>
          </a:stretch>
        </p:blipFill>
        <p:spPr bwMode="auto">
          <a:xfrm>
            <a:off x="1043289" y="1550197"/>
            <a:ext cx="2381250" cy="514350"/>
          </a:xfrm>
          <a:prstGeom prst="rect">
            <a:avLst/>
          </a:prstGeom>
          <a:noFill/>
          <a:ln w="9525">
            <a:noFill/>
            <a:miter lim="800000"/>
            <a:headEnd/>
            <a:tailEnd/>
          </a:ln>
        </p:spPr>
      </p:pic>
      <p:pic>
        <p:nvPicPr>
          <p:cNvPr id="16396" name="Picture 2" descr="http://www.surfcanyon.com/search/images/logo_sc_lg.gif"/>
          <p:cNvPicPr>
            <a:picLocks noChangeAspect="1" noChangeArrowheads="1"/>
          </p:cNvPicPr>
          <p:nvPr/>
        </p:nvPicPr>
        <p:blipFill>
          <a:blip r:embed="rId10" cstate="print"/>
          <a:srcRect/>
          <a:stretch>
            <a:fillRect/>
          </a:stretch>
        </p:blipFill>
        <p:spPr bwMode="auto">
          <a:xfrm>
            <a:off x="6121199" y="4923233"/>
            <a:ext cx="1909763" cy="303212"/>
          </a:xfrm>
          <a:prstGeom prst="rect">
            <a:avLst/>
          </a:prstGeom>
          <a:noFill/>
          <a:ln w="9525">
            <a:noFill/>
            <a:miter lim="800000"/>
            <a:headEnd/>
            <a:tailEnd/>
          </a:ln>
        </p:spPr>
      </p:pic>
      <p:pic>
        <p:nvPicPr>
          <p:cNvPr id="16398" name="Picture 8" descr="60694v2v1.jpg"/>
          <p:cNvPicPr>
            <a:picLocks noChangeAspect="1" noChangeArrowheads="1"/>
          </p:cNvPicPr>
          <p:nvPr/>
        </p:nvPicPr>
        <p:blipFill>
          <a:blip r:embed="rId11" cstate="print"/>
          <a:srcRect/>
          <a:stretch>
            <a:fillRect/>
          </a:stretch>
        </p:blipFill>
        <p:spPr bwMode="auto">
          <a:xfrm>
            <a:off x="1175091" y="2544556"/>
            <a:ext cx="1524000" cy="752475"/>
          </a:xfrm>
          <a:prstGeom prst="rect">
            <a:avLst/>
          </a:prstGeom>
          <a:noFill/>
          <a:ln w="9525">
            <a:noFill/>
            <a:miter lim="800000"/>
            <a:headEnd/>
            <a:tailEnd/>
          </a:ln>
        </p:spPr>
      </p:pic>
      <p:pic>
        <p:nvPicPr>
          <p:cNvPr id="16399" name="Picture 9"/>
          <p:cNvPicPr>
            <a:picLocks noChangeAspect="1" noChangeArrowheads="1"/>
          </p:cNvPicPr>
          <p:nvPr/>
        </p:nvPicPr>
        <p:blipFill>
          <a:blip r:embed="rId12" cstate="print"/>
          <a:srcRect/>
          <a:stretch>
            <a:fillRect/>
          </a:stretch>
        </p:blipFill>
        <p:spPr bwMode="auto">
          <a:xfrm>
            <a:off x="6469063" y="2319211"/>
            <a:ext cx="1143000" cy="571500"/>
          </a:xfrm>
          <a:prstGeom prst="rect">
            <a:avLst/>
          </a:prstGeom>
          <a:noFill/>
          <a:ln w="9525">
            <a:noFill/>
            <a:miter lim="800000"/>
            <a:headEnd/>
            <a:tailEnd/>
          </a:ln>
        </p:spPr>
      </p:pic>
      <p:pic>
        <p:nvPicPr>
          <p:cNvPr id="16400" name="Picture 10"/>
          <p:cNvPicPr>
            <a:picLocks noChangeAspect="1" noChangeArrowheads="1"/>
          </p:cNvPicPr>
          <p:nvPr/>
        </p:nvPicPr>
        <p:blipFill>
          <a:blip r:embed="rId13" cstate="print"/>
          <a:srcRect b="14441"/>
          <a:stretch>
            <a:fillRect/>
          </a:stretch>
        </p:blipFill>
        <p:spPr bwMode="auto">
          <a:xfrm>
            <a:off x="3638550" y="3940048"/>
            <a:ext cx="1866900" cy="692150"/>
          </a:xfrm>
          <a:prstGeom prst="rect">
            <a:avLst/>
          </a:prstGeom>
          <a:noFill/>
          <a:ln w="9525">
            <a:noFill/>
            <a:miter lim="800000"/>
            <a:headEnd/>
            <a:tailEnd/>
          </a:ln>
        </p:spPr>
      </p:pic>
      <p:pic>
        <p:nvPicPr>
          <p:cNvPr id="16401" name="Picture 20" descr="faillogo.gif"/>
          <p:cNvPicPr>
            <a:picLocks noChangeAspect="1"/>
          </p:cNvPicPr>
          <p:nvPr/>
        </p:nvPicPr>
        <p:blipFill>
          <a:blip r:embed="rId14" cstate="print"/>
          <a:srcRect/>
          <a:stretch>
            <a:fillRect/>
          </a:stretch>
        </p:blipFill>
        <p:spPr bwMode="auto">
          <a:xfrm>
            <a:off x="2835276" y="3373310"/>
            <a:ext cx="2093913" cy="461963"/>
          </a:xfrm>
          <a:prstGeom prst="rect">
            <a:avLst/>
          </a:prstGeom>
          <a:noFill/>
          <a:ln w="9525">
            <a:noFill/>
            <a:miter lim="800000"/>
            <a:headEnd/>
            <a:tailEnd/>
          </a:ln>
        </p:spPr>
      </p:pic>
      <p:pic>
        <p:nvPicPr>
          <p:cNvPr id="1026" name="Picture 2"/>
          <p:cNvPicPr>
            <a:picLocks noChangeAspect="1" noChangeArrowheads="1"/>
          </p:cNvPicPr>
          <p:nvPr/>
        </p:nvPicPr>
        <p:blipFill>
          <a:blip r:embed="rId15" cstate="print"/>
          <a:srcRect/>
          <a:stretch>
            <a:fillRect/>
          </a:stretch>
        </p:blipFill>
        <p:spPr bwMode="auto">
          <a:xfrm>
            <a:off x="3833814" y="2009776"/>
            <a:ext cx="1733385"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必应</a:t>
            </a:r>
            <a:r>
              <a:rPr lang="en-US" altLang="zh-CN" dirty="0" smtClean="0"/>
              <a:t>Bing API</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adCenter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496"/>
            <a:ext cx="8358246" cy="1357322"/>
          </a:xfrm>
        </p:spPr>
        <p:txBody>
          <a:bodyPr/>
          <a:lstStyle/>
          <a:p>
            <a:r>
              <a:rPr lang="zh-CN" altLang="en-US" dirty="0" smtClean="0"/>
              <a:t>微软必应</a:t>
            </a:r>
            <a:r>
              <a:rPr lang="en-US" altLang="zh-CN" dirty="0" smtClean="0"/>
              <a:t>Bing</a:t>
            </a:r>
            <a:r>
              <a:rPr lang="zh-CN" altLang="en-US" dirty="0" smtClean="0"/>
              <a:t>与</a:t>
            </a:r>
            <a:r>
              <a:rPr lang="en-US" altLang="zh-CN" dirty="0" err="1" smtClean="0"/>
              <a:t>AdCenter</a:t>
            </a:r>
            <a:r>
              <a:rPr lang="zh-CN" altLang="en-US" dirty="0" smtClean="0"/>
              <a:t>平台概览</a:t>
            </a:r>
            <a:endParaRPr lang="zh-CN" altLang="en-US" dirty="0"/>
          </a:p>
        </p:txBody>
      </p:sp>
      <p:sp>
        <p:nvSpPr>
          <p:cNvPr id="5" name="文本占位符 4"/>
          <p:cNvSpPr>
            <a:spLocks noGrp="1"/>
          </p:cNvSpPr>
          <p:nvPr>
            <p:ph type="body" sz="quarter" idx="10"/>
          </p:nvPr>
        </p:nvSpPr>
        <p:spPr/>
        <p:txBody>
          <a:bodyPr/>
          <a:lstStyle/>
          <a:p>
            <a:r>
              <a:rPr lang="en-US" altLang="zh-CN" dirty="0" smtClean="0"/>
              <a:t>WUX220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World Wide Online Ad Market Sizing, </a:t>
            </a:r>
            <a:r>
              <a:rPr lang="en-US" b="1" dirty="0"/>
              <a:t>FY07 – </a:t>
            </a:r>
            <a:r>
              <a:rPr lang="en-US" b="1" dirty="0" smtClean="0"/>
              <a:t>FY13</a:t>
            </a:r>
            <a:endParaRPr lang="en-US" dirty="0"/>
          </a:p>
        </p:txBody>
      </p:sp>
      <p:pic>
        <p:nvPicPr>
          <p:cNvPr id="4" name="Picture 3"/>
          <p:cNvPicPr/>
          <p:nvPr/>
        </p:nvPicPr>
        <p:blipFill>
          <a:blip r:embed="rId3" cstate="print"/>
          <a:srcRect/>
          <a:stretch>
            <a:fillRect/>
          </a:stretch>
        </p:blipFill>
        <p:spPr bwMode="auto">
          <a:xfrm>
            <a:off x="685800" y="1600200"/>
            <a:ext cx="7924800" cy="4648200"/>
          </a:xfrm>
          <a:prstGeom prst="rect">
            <a:avLst/>
          </a:prstGeom>
          <a:noFill/>
          <a:ln w="12700">
            <a:solidFill>
              <a:schemeClr val="accent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076E9E-2002-45E6-9D6A-050C6FA135B8}" type="slidenum">
              <a:rPr lang="en-US" altLang="zh-CN" smtClean="0"/>
              <a:pPr>
                <a:defRPr/>
              </a:pPr>
              <a:t>21</a:t>
            </a:fld>
            <a:endParaRPr lang="en-US" altLang="zh-CN"/>
          </a:p>
        </p:txBody>
      </p:sp>
      <p:pic>
        <p:nvPicPr>
          <p:cNvPr id="1026" name="Picture 2"/>
          <p:cNvPicPr>
            <a:picLocks noChangeAspect="1" noChangeArrowheads="1"/>
          </p:cNvPicPr>
          <p:nvPr/>
        </p:nvPicPr>
        <p:blipFill>
          <a:blip r:embed="rId3" cstate="print"/>
          <a:srcRect/>
          <a:stretch>
            <a:fillRect/>
          </a:stretch>
        </p:blipFill>
        <p:spPr bwMode="auto">
          <a:xfrm>
            <a:off x="646242" y="1901194"/>
            <a:ext cx="6119151" cy="4425726"/>
          </a:xfrm>
          <a:prstGeom prst="rect">
            <a:avLst/>
          </a:prstGeom>
          <a:noFill/>
          <a:ln w="9525">
            <a:noFill/>
            <a:miter lim="800000"/>
            <a:headEnd/>
            <a:tailEnd/>
          </a:ln>
          <a:effectLst/>
        </p:spPr>
      </p:pic>
      <p:sp>
        <p:nvSpPr>
          <p:cNvPr id="7" name="Rectangle 11"/>
          <p:cNvSpPr>
            <a:spLocks noChangeArrowheads="1"/>
          </p:cNvSpPr>
          <p:nvPr/>
        </p:nvSpPr>
        <p:spPr bwMode="auto">
          <a:xfrm>
            <a:off x="362857" y="1010784"/>
            <a:ext cx="1930400" cy="890588"/>
          </a:xfrm>
          <a:prstGeom prst="rect">
            <a:avLst/>
          </a:prstGeom>
          <a:gradFill rotWithShape="0">
            <a:gsLst>
              <a:gs pos="0">
                <a:srgbClr val="66BD49">
                  <a:alpha val="59998"/>
                </a:srgbClr>
              </a:gs>
              <a:gs pos="100000">
                <a:srgbClr val="66BD49"/>
              </a:gs>
            </a:gsLst>
            <a:lin ang="5400000"/>
          </a:gradFill>
          <a:ln w="12700" algn="ctr">
            <a:solidFill>
              <a:srgbClr val="66BD49"/>
            </a:solidFill>
            <a:miter lim="800000"/>
            <a:headEnd/>
            <a:tailEnd/>
          </a:ln>
        </p:spPr>
        <p:txBody>
          <a:bodyPr wrap="none" anchor="ctr"/>
          <a:lstStyle/>
          <a:p>
            <a:r>
              <a:rPr lang="en-US" dirty="0" smtClean="0">
                <a:solidFill>
                  <a:schemeClr val="dk1"/>
                </a:solidFill>
                <a:latin typeface="+mn-lt"/>
                <a:ea typeface="+mn-ea"/>
              </a:rPr>
              <a:t>Seattle Hotel </a:t>
            </a:r>
            <a:endParaRPr lang="en-US" dirty="0">
              <a:solidFill>
                <a:schemeClr val="dk1"/>
              </a:solidFill>
              <a:latin typeface="+mn-lt"/>
              <a:ea typeface="+mn-ea"/>
            </a:endParaRPr>
          </a:p>
        </p:txBody>
      </p:sp>
      <p:sp>
        <p:nvSpPr>
          <p:cNvPr id="8" name="Rectangle 11"/>
          <p:cNvSpPr>
            <a:spLocks noChangeArrowheads="1"/>
          </p:cNvSpPr>
          <p:nvPr/>
        </p:nvSpPr>
        <p:spPr bwMode="auto">
          <a:xfrm>
            <a:off x="2890611" y="887414"/>
            <a:ext cx="2305504" cy="1260700"/>
          </a:xfrm>
          <a:prstGeom prst="rect">
            <a:avLst/>
          </a:prstGeom>
          <a:gradFill rotWithShape="0">
            <a:gsLst>
              <a:gs pos="0">
                <a:srgbClr val="66BD49">
                  <a:alpha val="59998"/>
                </a:srgbClr>
              </a:gs>
              <a:gs pos="100000">
                <a:srgbClr val="66BD49"/>
              </a:gs>
            </a:gsLst>
            <a:lin ang="5400000"/>
          </a:gradFill>
          <a:ln w="12700" algn="ctr">
            <a:solidFill>
              <a:srgbClr val="66BD49"/>
            </a:solidFill>
            <a:miter lim="800000"/>
            <a:headEnd/>
            <a:tailEnd/>
          </a:ln>
        </p:spPr>
        <p:txBody>
          <a:bodyPr wrap="none" anchor="ctr"/>
          <a:lstStyle/>
          <a:p>
            <a:r>
              <a:rPr lang="en-US" dirty="0" smtClean="0">
                <a:solidFill>
                  <a:schemeClr val="dk1"/>
                </a:solidFill>
                <a:latin typeface="+mn-lt"/>
                <a:ea typeface="+mn-ea"/>
              </a:rPr>
              <a:t>Seattle, Hotel</a:t>
            </a:r>
          </a:p>
          <a:p>
            <a:r>
              <a:rPr lang="en-US" dirty="0" smtClean="0">
                <a:solidFill>
                  <a:schemeClr val="dk1"/>
                </a:solidFill>
                <a:latin typeface="+mn-lt"/>
                <a:ea typeface="+mn-ea"/>
              </a:rPr>
              <a:t>Seattle hotel </a:t>
            </a:r>
            <a:endParaRPr lang="en-US" dirty="0">
              <a:solidFill>
                <a:schemeClr val="dk1"/>
              </a:solidFill>
              <a:latin typeface="+mn-lt"/>
              <a:ea typeface="+mn-ea"/>
            </a:endParaRPr>
          </a:p>
        </p:txBody>
      </p:sp>
      <p:sp>
        <p:nvSpPr>
          <p:cNvPr id="9" name="Can 8"/>
          <p:cNvSpPr/>
          <p:nvPr/>
        </p:nvSpPr>
        <p:spPr>
          <a:xfrm>
            <a:off x="7228116" y="1567543"/>
            <a:ext cx="1654627" cy="146594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Bidding</a:t>
            </a:r>
          </a:p>
          <a:p>
            <a:pPr algn="ctr"/>
            <a:r>
              <a:rPr lang="en-US" dirty="0" smtClean="0"/>
              <a:t>database</a:t>
            </a:r>
          </a:p>
        </p:txBody>
      </p:sp>
      <p:sp>
        <p:nvSpPr>
          <p:cNvPr id="11" name="Rounded Rectangle 10"/>
          <p:cNvSpPr/>
          <p:nvPr/>
        </p:nvSpPr>
        <p:spPr>
          <a:xfrm>
            <a:off x="7271657" y="413657"/>
            <a:ext cx="1611086" cy="10885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Estimated</a:t>
            </a:r>
          </a:p>
          <a:p>
            <a:pPr algn="ctr"/>
            <a:r>
              <a:rPr lang="en-US" dirty="0" smtClean="0"/>
              <a:t>CTR</a:t>
            </a:r>
            <a:endParaRPr lang="en-US" dirty="0"/>
          </a:p>
        </p:txBody>
      </p:sp>
      <p:sp>
        <p:nvSpPr>
          <p:cNvPr id="12" name="Rounded Rectangle 11"/>
          <p:cNvSpPr/>
          <p:nvPr/>
        </p:nvSpPr>
        <p:spPr>
          <a:xfrm>
            <a:off x="5994400" y="841828"/>
            <a:ext cx="1494971" cy="10450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Quality</a:t>
            </a:r>
          </a:p>
          <a:p>
            <a:pPr algn="ctr"/>
            <a:r>
              <a:rPr lang="en-US" dirty="0" smtClean="0"/>
              <a:t>Score</a:t>
            </a:r>
            <a:endParaRPr lang="en-US" dirty="0"/>
          </a:p>
        </p:txBody>
      </p:sp>
      <p:sp>
        <p:nvSpPr>
          <p:cNvPr id="13" name="Title 1"/>
          <p:cNvSpPr>
            <a:spLocks noGrp="1"/>
          </p:cNvSpPr>
          <p:nvPr>
            <p:ph type="title"/>
          </p:nvPr>
        </p:nvSpPr>
        <p:spPr>
          <a:xfrm>
            <a:off x="370114" y="355600"/>
            <a:ext cx="8229600" cy="914400"/>
          </a:xfrm>
        </p:spPr>
        <p:txBody>
          <a:bodyPr/>
          <a:lstStyle/>
          <a:p>
            <a:r>
              <a:rPr lang="en-US" dirty="0" smtClean="0"/>
              <a:t>From Query to Search Ads</a:t>
            </a:r>
            <a:endParaRPr lang="en-US" dirty="0"/>
          </a:p>
        </p:txBody>
      </p:sp>
      <p:sp>
        <p:nvSpPr>
          <p:cNvPr id="14" name="Rounded Rectangle 13"/>
          <p:cNvSpPr/>
          <p:nvPr/>
        </p:nvSpPr>
        <p:spPr>
          <a:xfrm>
            <a:off x="7090229" y="2852056"/>
            <a:ext cx="1618343" cy="1081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Targeting</a:t>
            </a:r>
            <a:endParaRPr lang="en-US" dirty="0"/>
          </a:p>
        </p:txBody>
      </p:sp>
      <p:sp>
        <p:nvSpPr>
          <p:cNvPr id="16" name="Right Arrow 15"/>
          <p:cNvSpPr/>
          <p:nvPr/>
        </p:nvSpPr>
        <p:spPr>
          <a:xfrm>
            <a:off x="2409371" y="1262743"/>
            <a:ext cx="435429"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304971" y="1168400"/>
            <a:ext cx="616858"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141030" y="4738914"/>
            <a:ext cx="1727200" cy="11030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Price</a:t>
            </a:r>
            <a:endParaRPr lang="en-US" dirty="0"/>
          </a:p>
        </p:txBody>
      </p:sp>
      <p:sp>
        <p:nvSpPr>
          <p:cNvPr id="19" name="Right Arrow 18"/>
          <p:cNvSpPr/>
          <p:nvPr/>
        </p:nvSpPr>
        <p:spPr>
          <a:xfrm rot="7872435">
            <a:off x="6566863" y="2192725"/>
            <a:ext cx="653143" cy="408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213601" y="3846285"/>
            <a:ext cx="1727200" cy="11030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Expansion</a:t>
            </a:r>
            <a:endParaRPr lang="en-US" dirty="0"/>
          </a:p>
        </p:txBody>
      </p:sp>
      <p:sp>
        <p:nvSpPr>
          <p:cNvPr id="23" name="Rounded Rectangle 22"/>
          <p:cNvSpPr/>
          <p:nvPr/>
        </p:nvSpPr>
        <p:spPr>
          <a:xfrm>
            <a:off x="7416800" y="5500914"/>
            <a:ext cx="1727200" cy="11030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t>
            </a:r>
            <a:endParaRPr lang="en-US" dirty="0"/>
          </a:p>
        </p:txBody>
      </p:sp>
      <p:pic>
        <p:nvPicPr>
          <p:cNvPr id="24" name="Picture 2"/>
          <p:cNvPicPr>
            <a:picLocks noChangeAspect="1" noChangeArrowheads="1"/>
          </p:cNvPicPr>
          <p:nvPr/>
        </p:nvPicPr>
        <p:blipFill>
          <a:blip r:embed="rId4" cstate="print"/>
          <a:srcRect/>
          <a:stretch>
            <a:fillRect/>
          </a:stretch>
        </p:blipFill>
        <p:spPr bwMode="auto">
          <a:xfrm>
            <a:off x="461572" y="1931484"/>
            <a:ext cx="7527472" cy="4506791"/>
          </a:xfrm>
          <a:prstGeom prst="rect">
            <a:avLst/>
          </a:prstGeom>
          <a:ln>
            <a:headEnd/>
            <a:tailEn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dirty="0" smtClean="0">
                <a:solidFill>
                  <a:schemeClr val="accent4">
                    <a:lumMod val="60000"/>
                    <a:lumOff val="40000"/>
                  </a:schemeClr>
                </a:solidFill>
              </a:rPr>
              <a:t>Ad Platforms connect buyers &amp; sellers</a:t>
            </a:r>
            <a:endParaRPr lang="en-US" i="1" dirty="0">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smtClean="0">
                <a:solidFill>
                  <a:schemeClr val="accent4">
                    <a:lumMod val="60000"/>
                    <a:lumOff val="40000"/>
                  </a:schemeClr>
                </a:solidFill>
              </a:rPr>
              <a:t>Ad Platforms connect buyers &amp; sellers</a:t>
            </a:r>
            <a:endParaRPr lang="en-US" i="1">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
        <p:nvSpPr>
          <p:cNvPr id="25" name="Rounded Rectangle 24"/>
          <p:cNvSpPr/>
          <p:nvPr/>
        </p:nvSpPr>
        <p:spPr bwMode="auto">
          <a:xfrm>
            <a:off x="4370795" y="1206631"/>
            <a:ext cx="4546961" cy="1659117"/>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dirty="0" smtClean="0">
                <a:solidFill>
                  <a:schemeClr val="accent4">
                    <a:lumMod val="60000"/>
                    <a:lumOff val="40000"/>
                  </a:schemeClr>
                </a:solidFill>
              </a:rPr>
              <a:t>Ad Platforms connect buyers &amp; sellers</a:t>
            </a:r>
            <a:endParaRPr lang="en-US" i="1" dirty="0">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
        <p:nvSpPr>
          <p:cNvPr id="27" name="Rounded Rectangle 26"/>
          <p:cNvSpPr/>
          <p:nvPr/>
        </p:nvSpPr>
        <p:spPr bwMode="auto">
          <a:xfrm>
            <a:off x="4370795" y="2714919"/>
            <a:ext cx="4546961" cy="678729"/>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smtClean="0">
                <a:solidFill>
                  <a:schemeClr val="accent4">
                    <a:lumMod val="60000"/>
                    <a:lumOff val="40000"/>
                  </a:schemeClr>
                </a:solidFill>
              </a:rPr>
              <a:t>Ad Platforms connect buyers &amp; sellers</a:t>
            </a:r>
            <a:endParaRPr lang="en-US" i="1">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
        <p:nvSpPr>
          <p:cNvPr id="27" name="Rounded Rectangle 26"/>
          <p:cNvSpPr/>
          <p:nvPr/>
        </p:nvSpPr>
        <p:spPr bwMode="auto">
          <a:xfrm>
            <a:off x="317270" y="1234912"/>
            <a:ext cx="3962500" cy="1310326"/>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smtClean="0">
                <a:solidFill>
                  <a:schemeClr val="accent4">
                    <a:lumMod val="60000"/>
                    <a:lumOff val="40000"/>
                  </a:schemeClr>
                </a:solidFill>
              </a:rPr>
              <a:t>Ad Platforms connect buyers &amp; sellers</a:t>
            </a:r>
            <a:endParaRPr lang="en-US" i="1">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
        <p:nvSpPr>
          <p:cNvPr id="26" name="Rounded Rectangle 25"/>
          <p:cNvSpPr/>
          <p:nvPr/>
        </p:nvSpPr>
        <p:spPr bwMode="auto">
          <a:xfrm>
            <a:off x="317270" y="2450969"/>
            <a:ext cx="3962500" cy="772997"/>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452592" y="5888918"/>
            <a:ext cx="517525" cy="933450"/>
          </a:xfrm>
          <a:prstGeom prst="rect">
            <a:avLst/>
          </a:prstGeom>
          <a:noFill/>
          <a:ln w="9525">
            <a:solidFill>
              <a:schemeClr val="accent1"/>
            </a:solidFill>
            <a:miter lim="800000"/>
            <a:headEnd/>
            <a:tailEnd/>
          </a:ln>
          <a:effectLst/>
        </p:spPr>
      </p:pic>
      <p:sp>
        <p:nvSpPr>
          <p:cNvPr id="2" name="Title 1"/>
          <p:cNvSpPr>
            <a:spLocks noGrp="1"/>
          </p:cNvSpPr>
          <p:nvPr>
            <p:ph type="title"/>
          </p:nvPr>
        </p:nvSpPr>
        <p:spPr>
          <a:xfrm>
            <a:off x="381000" y="230188"/>
            <a:ext cx="8382000" cy="443198"/>
          </a:xfrm>
        </p:spPr>
        <p:txBody>
          <a:bodyPr>
            <a:normAutofit fontScale="90000"/>
          </a:bodyPr>
          <a:lstStyle/>
          <a:p>
            <a:r>
              <a:rPr sz="3200" smtClean="0"/>
              <a:t>Who are the parties involved in the Ad Ecosystem?</a:t>
            </a:r>
            <a:endParaRPr lang="en-US" sz="3200"/>
          </a:p>
        </p:txBody>
      </p:sp>
      <p:sp>
        <p:nvSpPr>
          <p:cNvPr id="3" name="Text Placeholder 2"/>
          <p:cNvSpPr>
            <a:spLocks noGrp="1"/>
          </p:cNvSpPr>
          <p:nvPr>
            <p:ph type="body" sz="quarter" idx="10"/>
          </p:nvPr>
        </p:nvSpPr>
        <p:spPr>
          <a:xfrm>
            <a:off x="0" y="958733"/>
            <a:ext cx="4136137" cy="2816156"/>
          </a:xfrm>
        </p:spPr>
        <p:txBody>
          <a:bodyPr>
            <a:normAutofit fontScale="92500"/>
          </a:bodyPr>
          <a:lstStyle/>
          <a:p>
            <a:pPr>
              <a:buNone/>
            </a:pPr>
            <a:r>
              <a:rPr lang="en-US" sz="2400" dirty="0" smtClean="0">
                <a:solidFill>
                  <a:schemeClr val="accent4">
                    <a:lumMod val="60000"/>
                    <a:lumOff val="40000"/>
                  </a:schemeClr>
                </a:solidFill>
              </a:rPr>
              <a:t>    </a:t>
            </a:r>
            <a:r>
              <a:rPr lang="en-US" sz="2400" i="1" dirty="0" smtClean="0">
                <a:solidFill>
                  <a:schemeClr val="accent4">
                    <a:lumMod val="60000"/>
                    <a:lumOff val="40000"/>
                  </a:schemeClr>
                </a:solidFill>
              </a:rPr>
              <a:t>Publishers Sell Ads, via</a:t>
            </a:r>
          </a:p>
          <a:p>
            <a:pPr lvl="1"/>
            <a:r>
              <a:rPr lang="en-US" sz="2000" dirty="0" smtClean="0"/>
              <a:t>Online content</a:t>
            </a:r>
          </a:p>
          <a:p>
            <a:pPr lvl="2"/>
            <a:r>
              <a:rPr lang="en-US" sz="1800" dirty="0" smtClean="0"/>
              <a:t>CNN, Wall Street Journal, MSN</a:t>
            </a:r>
          </a:p>
          <a:p>
            <a:pPr lvl="2"/>
            <a:r>
              <a:rPr lang="en-US" sz="1800" dirty="0" smtClean="0"/>
              <a:t>Bloggers</a:t>
            </a:r>
          </a:p>
          <a:p>
            <a:pPr lvl="1"/>
            <a:r>
              <a:rPr lang="en-US" sz="2000" dirty="0" smtClean="0"/>
              <a:t>Online Applications</a:t>
            </a:r>
          </a:p>
          <a:p>
            <a:pPr lvl="2"/>
            <a:r>
              <a:rPr lang="en-US" sz="1800" dirty="0" smtClean="0"/>
              <a:t>Search, Email, Calendars…</a:t>
            </a:r>
          </a:p>
          <a:p>
            <a:pPr lvl="1"/>
            <a:r>
              <a:rPr lang="en-US" sz="2000" dirty="0" smtClean="0"/>
              <a:t>Non-Browser Applications</a:t>
            </a:r>
          </a:p>
          <a:p>
            <a:pPr lvl="2"/>
            <a:r>
              <a:rPr lang="en-US" sz="1800" dirty="0" smtClean="0"/>
              <a:t>Windows Live Messenger</a:t>
            </a:r>
          </a:p>
        </p:txBody>
      </p:sp>
      <p:pic>
        <p:nvPicPr>
          <p:cNvPr id="1029" name="Picture 5"/>
          <p:cNvPicPr>
            <a:picLocks noChangeAspect="1" noChangeArrowheads="1"/>
          </p:cNvPicPr>
          <p:nvPr/>
        </p:nvPicPr>
        <p:blipFill>
          <a:blip r:embed="rId4" cstate="print"/>
          <a:srcRect/>
          <a:stretch>
            <a:fillRect/>
          </a:stretch>
        </p:blipFill>
        <p:spPr bwMode="auto">
          <a:xfrm>
            <a:off x="6665341" y="5147691"/>
            <a:ext cx="1096963" cy="476250"/>
          </a:xfrm>
          <a:prstGeom prst="rect">
            <a:avLst/>
          </a:prstGeom>
          <a:noFill/>
          <a:ln w="9525">
            <a:solidFill>
              <a:schemeClr val="accent1"/>
            </a:solidFill>
            <a:miter lim="800000"/>
            <a:headEnd/>
            <a:tailEnd/>
          </a:ln>
          <a:effectLst/>
        </p:spPr>
      </p:pic>
      <p:sp>
        <p:nvSpPr>
          <p:cNvPr id="8" name="Text Placeholder 2"/>
          <p:cNvSpPr txBox="1">
            <a:spLocks/>
          </p:cNvSpPr>
          <p:nvPr/>
        </p:nvSpPr>
        <p:spPr>
          <a:xfrm>
            <a:off x="4160520" y="958733"/>
            <a:ext cx="4754880" cy="2394502"/>
          </a:xfrm>
          <a:prstGeom prst="rect">
            <a:avLst/>
          </a:prstGeom>
        </p:spPr>
        <p:txBody>
          <a:bodyPr vert="horz" wrap="square" lIns="0" tIns="0" rIns="0" bIns="0" rtlCol="0">
            <a:spAutoFit/>
          </a:bodyPr>
          <a:lstStyle/>
          <a:p>
            <a:pPr marL="396875" marR="0" lvl="0" indent="-396875" defTabSz="914363" rtl="0" eaLnBrk="1" fontAlgn="auto" latinLnBrk="0" hangingPunct="1">
              <a:lnSpc>
                <a:spcPct val="90000"/>
              </a:lnSpc>
              <a:spcBef>
                <a:spcPct val="20000"/>
              </a:spcBef>
              <a:spcAft>
                <a:spcPts val="0"/>
              </a:spcAft>
              <a:buClrTx/>
              <a:buSzPct val="140000"/>
              <a:tabLst/>
              <a:defRPr/>
            </a:pPr>
            <a:r>
              <a:rPr kumimoji="0" lang="en-US" sz="2400" b="0" i="1"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Advertisers Buy Ads</a:t>
            </a:r>
            <a:endParaRPr kumimoji="0" lang="en-US" sz="20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Businesses of all sizes</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Big businesses: Ford, Proctor &amp; Gamble, Toyota</a:t>
            </a:r>
          </a:p>
          <a:p>
            <a:pPr marL="1258888" marR="0" lvl="2" indent="-344488"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Small businesses:  Local Florist, Travel Agent, Real Estate Agent</a:t>
            </a:r>
          </a:p>
          <a:p>
            <a:pPr marL="914400" marR="0" lvl="1" indent="-396875" algn="l" defTabSz="914363" rtl="0" eaLnBrk="1" fontAlgn="auto" latinLnBrk="0" hangingPunct="1">
              <a:lnSpc>
                <a:spcPct val="90000"/>
              </a:lnSpc>
              <a:spcBef>
                <a:spcPct val="20000"/>
              </a:spcBef>
              <a:spcAft>
                <a:spcPts val="0"/>
              </a:spcAft>
              <a:buClrTx/>
              <a:buSzPct val="140000"/>
              <a:buFontTx/>
              <a:buBlip>
                <a:blip r:embed="rId5"/>
              </a:buBlip>
              <a:tabLst/>
              <a:defRPr/>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n-lt"/>
                <a:ea typeface="+mn-ea"/>
                <a:cs typeface="+mn-cs"/>
              </a:rPr>
              <a:t>Many customers use Agencies to optimize campaigns</a:t>
            </a:r>
          </a:p>
        </p:txBody>
      </p:sp>
      <p:pic>
        <p:nvPicPr>
          <p:cNvPr id="1034" name="Picture 10"/>
          <p:cNvPicPr>
            <a:picLocks noChangeAspect="1" noChangeArrowheads="1"/>
          </p:cNvPicPr>
          <p:nvPr/>
        </p:nvPicPr>
        <p:blipFill>
          <a:blip r:embed="rId6" cstate="print"/>
          <a:srcRect/>
          <a:stretch>
            <a:fillRect/>
          </a:stretch>
        </p:blipFill>
        <p:spPr bwMode="auto">
          <a:xfrm>
            <a:off x="6647053" y="3973386"/>
            <a:ext cx="1096963" cy="592137"/>
          </a:xfrm>
          <a:prstGeom prst="rect">
            <a:avLst/>
          </a:prstGeom>
          <a:noFill/>
          <a:ln w="9525">
            <a:solidFill>
              <a:schemeClr val="accent1"/>
            </a:solid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7546848" y="4645089"/>
            <a:ext cx="762000" cy="384175"/>
          </a:xfrm>
          <a:prstGeom prst="rect">
            <a:avLst/>
          </a:prstGeom>
          <a:noFill/>
          <a:ln w="9525">
            <a:solidFill>
              <a:schemeClr val="accent1"/>
            </a:solid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6521958" y="5763133"/>
            <a:ext cx="2170113" cy="487363"/>
          </a:xfrm>
          <a:prstGeom prst="rect">
            <a:avLst/>
          </a:prstGeom>
          <a:noFill/>
          <a:ln w="9525">
            <a:solidFill>
              <a:schemeClr val="accent1"/>
            </a:solidFill>
            <a:miter lim="800000"/>
            <a:headEnd/>
            <a:tailEnd/>
          </a:ln>
          <a:effectLst/>
        </p:spPr>
      </p:pic>
      <p:pic>
        <p:nvPicPr>
          <p:cNvPr id="1038" name="Picture 14" descr="http://i.cdn.turner.com/cnn/.element/img/2.0/global/nav/header/header_cnn_com_logo.gif">
            <a:hlinkClick r:id="rId9"/>
          </p:cNvPr>
          <p:cNvPicPr>
            <a:picLocks noChangeAspect="1" noChangeArrowheads="1"/>
          </p:cNvPicPr>
          <p:nvPr/>
        </p:nvPicPr>
        <p:blipFill>
          <a:blip r:embed="rId10" cstate="print"/>
          <a:srcRect/>
          <a:stretch>
            <a:fillRect/>
          </a:stretch>
        </p:blipFill>
        <p:spPr bwMode="auto">
          <a:xfrm>
            <a:off x="1261094" y="4135664"/>
            <a:ext cx="1409700" cy="342901"/>
          </a:xfrm>
          <a:prstGeom prst="rect">
            <a:avLst/>
          </a:prstGeom>
          <a:noFill/>
          <a:ln>
            <a:solidFill>
              <a:schemeClr val="accent1"/>
            </a:solidFill>
          </a:ln>
        </p:spPr>
      </p:pic>
      <p:pic>
        <p:nvPicPr>
          <p:cNvPr id="1040" name="Picture 16"/>
          <p:cNvPicPr>
            <a:picLocks noChangeAspect="1" noChangeArrowheads="1"/>
          </p:cNvPicPr>
          <p:nvPr/>
        </p:nvPicPr>
        <p:blipFill>
          <a:blip r:embed="rId11" cstate="print"/>
          <a:srcRect l="12457" t="14916"/>
          <a:stretch>
            <a:fillRect/>
          </a:stretch>
        </p:blipFill>
        <p:spPr bwMode="auto">
          <a:xfrm>
            <a:off x="1753299" y="4681056"/>
            <a:ext cx="1110411" cy="524075"/>
          </a:xfrm>
          <a:prstGeom prst="rect">
            <a:avLst/>
          </a:prstGeom>
          <a:noFill/>
          <a:ln w="9525">
            <a:solidFill>
              <a:schemeClr val="accent1"/>
            </a:solidFill>
            <a:miter lim="800000"/>
            <a:headEnd/>
            <a:tailEnd/>
          </a:ln>
          <a:effectLst/>
        </p:spPr>
      </p:pic>
      <p:pic>
        <p:nvPicPr>
          <p:cNvPr id="1042" name="Picture 18" descr="Google"/>
          <p:cNvPicPr>
            <a:picLocks noChangeAspect="1" noChangeArrowheads="1"/>
          </p:cNvPicPr>
          <p:nvPr/>
        </p:nvPicPr>
        <p:blipFill>
          <a:blip r:embed="rId12" cstate="print"/>
          <a:srcRect b="4842"/>
          <a:stretch>
            <a:fillRect/>
          </a:stretch>
        </p:blipFill>
        <p:spPr bwMode="auto">
          <a:xfrm>
            <a:off x="2248545" y="5835020"/>
            <a:ext cx="996569" cy="377950"/>
          </a:xfrm>
          <a:prstGeom prst="rect">
            <a:avLst/>
          </a:prstGeom>
          <a:noFill/>
          <a:ln>
            <a:solidFill>
              <a:schemeClr val="accent1"/>
            </a:solidFill>
          </a:ln>
        </p:spPr>
      </p:pic>
      <p:pic>
        <p:nvPicPr>
          <p:cNvPr id="1043" name="Picture 19"/>
          <p:cNvPicPr>
            <a:picLocks noChangeAspect="1" noChangeArrowheads="1"/>
          </p:cNvPicPr>
          <p:nvPr/>
        </p:nvPicPr>
        <p:blipFill>
          <a:blip r:embed="rId13" cstate="print"/>
          <a:srcRect l="9183" t="14541" r="81354" b="81710"/>
          <a:stretch>
            <a:fillRect/>
          </a:stretch>
        </p:blipFill>
        <p:spPr bwMode="auto">
          <a:xfrm>
            <a:off x="1631238" y="5292919"/>
            <a:ext cx="1627633" cy="483572"/>
          </a:xfrm>
          <a:prstGeom prst="rect">
            <a:avLst/>
          </a:prstGeom>
          <a:noFill/>
          <a:ln w="9525">
            <a:solidFill>
              <a:schemeClr val="accent1"/>
            </a:solidFill>
            <a:miter lim="800000"/>
            <a:headEnd/>
            <a:tailEnd/>
          </a:ln>
          <a:effectLst/>
        </p:spPr>
      </p:pic>
      <p:cxnSp>
        <p:nvCxnSpPr>
          <p:cNvPr id="23" name="Straight Arrow Connector 22"/>
          <p:cNvCxnSpPr/>
          <p:nvPr/>
        </p:nvCxnSpPr>
        <p:spPr>
          <a:xfrm rot="10800000" flipV="1">
            <a:off x="850394" y="4983061"/>
            <a:ext cx="877738" cy="96280"/>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850392" y="4517135"/>
            <a:ext cx="969264" cy="516479"/>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850394" y="5115920"/>
            <a:ext cx="726736" cy="437593"/>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78738" y="5233293"/>
            <a:ext cx="710656" cy="567346"/>
          </a:xfrm>
          <a:prstGeom prst="straightConnector1">
            <a:avLst/>
          </a:prstGeom>
          <a:ln>
            <a:headEnd type="triangle" w="sm" len="sm"/>
            <a:tailEnd type="none" w="sm" len="sm"/>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14" cstate="print"/>
          <a:srcRect/>
          <a:stretch>
            <a:fillRect/>
          </a:stretch>
        </p:blipFill>
        <p:spPr bwMode="auto">
          <a:xfrm>
            <a:off x="230759" y="4812221"/>
            <a:ext cx="652463" cy="560387"/>
          </a:xfrm>
          <a:prstGeom prst="rect">
            <a:avLst/>
          </a:prstGeom>
          <a:noFill/>
          <a:ln w="9525">
            <a:solidFill>
              <a:schemeClr val="accent1"/>
            </a:solidFill>
            <a:miter lim="800000"/>
            <a:headEnd/>
            <a:tailEnd/>
          </a:ln>
          <a:effectLst/>
        </p:spPr>
      </p:pic>
      <p:pic>
        <p:nvPicPr>
          <p:cNvPr id="1047" name="Picture 23"/>
          <p:cNvPicPr>
            <a:picLocks noChangeAspect="1" noChangeArrowheads="1"/>
          </p:cNvPicPr>
          <p:nvPr/>
        </p:nvPicPr>
        <p:blipFill>
          <a:blip r:embed="rId15" cstate="print"/>
          <a:srcRect/>
          <a:stretch>
            <a:fillRect/>
          </a:stretch>
        </p:blipFill>
        <p:spPr bwMode="auto">
          <a:xfrm>
            <a:off x="4156456" y="4608068"/>
            <a:ext cx="1725613" cy="1243013"/>
          </a:xfrm>
          <a:prstGeom prst="rect">
            <a:avLst/>
          </a:prstGeom>
          <a:noFill/>
          <a:ln w="9525">
            <a:noFill/>
            <a:miter lim="800000"/>
            <a:headEnd/>
            <a:tailEnd/>
          </a:ln>
          <a:effectLst/>
        </p:spPr>
      </p:pic>
      <p:sp>
        <p:nvSpPr>
          <p:cNvPr id="35" name="Left Arrow 34"/>
          <p:cNvSpPr/>
          <p:nvPr/>
        </p:nvSpPr>
        <p:spPr bwMode="auto">
          <a:xfrm>
            <a:off x="3685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6" name="Left Arrow 35"/>
          <p:cNvSpPr/>
          <p:nvPr/>
        </p:nvSpPr>
        <p:spPr bwMode="auto">
          <a:xfrm>
            <a:off x="5971032" y="5065776"/>
            <a:ext cx="329184" cy="219456"/>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solidFill>
              <a:schemeClr val="accent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7" name="TextBox 36"/>
          <p:cNvSpPr txBox="1"/>
          <p:nvPr/>
        </p:nvSpPr>
        <p:spPr>
          <a:xfrm>
            <a:off x="4087368" y="5879592"/>
            <a:ext cx="1837944" cy="923330"/>
          </a:xfrm>
          <a:prstGeom prst="rect">
            <a:avLst/>
          </a:prstGeom>
          <a:noFill/>
        </p:spPr>
        <p:txBody>
          <a:bodyPr wrap="square" rtlCol="0">
            <a:spAutoFit/>
          </a:bodyPr>
          <a:lstStyle/>
          <a:p>
            <a:pPr algn="ctr"/>
            <a:r>
              <a:rPr lang="en-US" i="1" smtClean="0">
                <a:solidFill>
                  <a:schemeClr val="accent4">
                    <a:lumMod val="60000"/>
                    <a:lumOff val="40000"/>
                  </a:schemeClr>
                </a:solidFill>
              </a:rPr>
              <a:t>Ad Platforms connect buyers &amp; sellers</a:t>
            </a:r>
            <a:endParaRPr lang="en-US" i="1">
              <a:solidFill>
                <a:schemeClr val="accent4">
                  <a:lumMod val="60000"/>
                  <a:lumOff val="40000"/>
                </a:schemeClr>
              </a:solidFill>
            </a:endParaRPr>
          </a:p>
        </p:txBody>
      </p:sp>
      <p:sp>
        <p:nvSpPr>
          <p:cNvPr id="22" name="TextBox 21"/>
          <p:cNvSpPr txBox="1"/>
          <p:nvPr/>
        </p:nvSpPr>
        <p:spPr>
          <a:xfrm>
            <a:off x="119375" y="5334307"/>
            <a:ext cx="878915" cy="246221"/>
          </a:xfrm>
          <a:prstGeom prst="rect">
            <a:avLst/>
          </a:prstGeom>
          <a:noFill/>
        </p:spPr>
        <p:txBody>
          <a:bodyPr wrap="square" rtlCol="0">
            <a:spAutoFit/>
          </a:bodyPr>
          <a:lstStyle/>
          <a:p>
            <a:pPr algn="ctr"/>
            <a:r>
              <a:rPr lang="en-US" sz="1000" smtClean="0"/>
              <a:t>Customers</a:t>
            </a:r>
            <a:endParaRPr lang="en-US" sz="1000"/>
          </a:p>
        </p:txBody>
      </p:sp>
      <p:sp>
        <p:nvSpPr>
          <p:cNvPr id="39" name="TextBox 38"/>
          <p:cNvSpPr txBox="1"/>
          <p:nvPr/>
        </p:nvSpPr>
        <p:spPr>
          <a:xfrm>
            <a:off x="1881064" y="6433265"/>
            <a:ext cx="417520" cy="246221"/>
          </a:xfrm>
          <a:prstGeom prst="rect">
            <a:avLst/>
          </a:prstGeom>
          <a:noFill/>
        </p:spPr>
        <p:txBody>
          <a:bodyPr wrap="square" rtlCol="0">
            <a:spAutoFit/>
          </a:bodyPr>
          <a:lstStyle/>
          <a:p>
            <a:pPr algn="ctr"/>
            <a:r>
              <a:rPr lang="en-US" sz="1000" smtClean="0"/>
              <a:t>IM</a:t>
            </a:r>
            <a:endParaRPr lang="en-US" sz="1000"/>
          </a:p>
        </p:txBody>
      </p:sp>
      <p:sp>
        <p:nvSpPr>
          <p:cNvPr id="26" name="Rounded Rectangle 25"/>
          <p:cNvSpPr/>
          <p:nvPr/>
        </p:nvSpPr>
        <p:spPr bwMode="auto">
          <a:xfrm>
            <a:off x="317270" y="3063712"/>
            <a:ext cx="3962500" cy="772997"/>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dirty="0" smtClean="0">
                <a:solidFill>
                  <a:schemeClr val="accent4">
                    <a:lumMod val="60000"/>
                    <a:lumOff val="40000"/>
                  </a:schemeClr>
                </a:solidFill>
              </a:rPr>
              <a:t>Ad Types</a:t>
            </a:r>
          </a:p>
          <a:p>
            <a:r>
              <a:rPr lang="en-US" dirty="0" smtClean="0"/>
              <a:t>Online</a:t>
            </a:r>
          </a:p>
          <a:p>
            <a:pPr lvl="1"/>
            <a:r>
              <a:rPr lang="en-US" dirty="0" smtClean="0"/>
              <a:t>Display</a:t>
            </a:r>
          </a:p>
          <a:p>
            <a:pPr lvl="1"/>
            <a:r>
              <a:rPr lang="en-US" dirty="0" smtClean="0"/>
              <a:t>Search</a:t>
            </a:r>
          </a:p>
          <a:p>
            <a:pPr lvl="1"/>
            <a:r>
              <a:rPr lang="en-US" dirty="0" smtClean="0"/>
              <a:t>Content</a:t>
            </a:r>
          </a:p>
          <a:p>
            <a:pPr lvl="1"/>
            <a:r>
              <a:rPr lang="en-US" dirty="0" smtClean="0"/>
              <a:t>Local / Mobile</a:t>
            </a:r>
          </a:p>
          <a:p>
            <a:pPr lvl="1"/>
            <a:endParaRPr lang="en-US" dirty="0" smtClean="0"/>
          </a:p>
          <a:p>
            <a:pPr lvl="1"/>
            <a:endParaRPr lang="en-US" dirty="0" smtClean="0"/>
          </a:p>
          <a:p>
            <a:r>
              <a:rPr lang="en-US" dirty="0" smtClean="0"/>
              <a:t>Offline</a:t>
            </a:r>
          </a:p>
          <a:p>
            <a:pPr lvl="1"/>
            <a:r>
              <a:rPr lang="en-US" dirty="0" smtClean="0"/>
              <a:t>Print</a:t>
            </a:r>
          </a:p>
          <a:p>
            <a:pPr lvl="1"/>
            <a:r>
              <a:rPr lang="en-US" dirty="0" smtClean="0"/>
              <a:t>TV / Radio (mostly)</a:t>
            </a:r>
          </a:p>
          <a:p>
            <a:pPr lvl="1"/>
            <a:r>
              <a:rPr lang="en-US" dirty="0" smtClean="0"/>
              <a:t>Newspaper</a:t>
            </a:r>
            <a:endParaRPr lang="en-US" dirty="0"/>
          </a:p>
        </p:txBody>
      </p:sp>
      <p:cxnSp>
        <p:nvCxnSpPr>
          <p:cNvPr id="13" name="Elbow Connector 12"/>
          <p:cNvCxnSpPr>
            <a:endCxn id="1028" idx="1"/>
          </p:cNvCxnSpPr>
          <p:nvPr/>
        </p:nvCxnSpPr>
        <p:spPr>
          <a:xfrm flipV="1">
            <a:off x="2286000" y="773023"/>
            <a:ext cx="1503232" cy="1796441"/>
          </a:xfrm>
          <a:prstGeom prst="bentConnector3">
            <a:avLst>
              <a:gd name="adj1" fmla="val 3600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340864" y="1497205"/>
            <a:ext cx="2532587" cy="1465451"/>
          </a:xfrm>
          <a:prstGeom prst="bentConnector3">
            <a:avLst>
              <a:gd name="adj1" fmla="val 31225"/>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457216"/>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16440" y="4049485"/>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3" cstate="print"/>
          <a:srcRect/>
          <a:stretch>
            <a:fillRect/>
          </a:stretch>
        </p:blipFill>
        <p:spPr bwMode="auto">
          <a:xfrm>
            <a:off x="6142753" y="4917795"/>
            <a:ext cx="2628900" cy="1724025"/>
          </a:xfrm>
          <a:prstGeom prst="rect">
            <a:avLst/>
          </a:prstGeom>
          <a:noFill/>
        </p:spPr>
      </p:pic>
      <p:cxnSp>
        <p:nvCxnSpPr>
          <p:cNvPr id="32" name="Elbow Connector 31"/>
          <p:cNvCxnSpPr/>
          <p:nvPr/>
        </p:nvCxnSpPr>
        <p:spPr>
          <a:xfrm>
            <a:off x="3200400" y="3758184"/>
            <a:ext cx="2446774" cy="642994"/>
          </a:xfrm>
          <a:prstGeom prst="bentConnector3">
            <a:avLst>
              <a:gd name="adj1" fmla="val 889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89679" y="4401178"/>
            <a:ext cx="1999622" cy="125604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6" name="Picture 12"/>
          <p:cNvPicPr>
            <a:picLocks noChangeAspect="1" noChangeArrowheads="1"/>
          </p:cNvPicPr>
          <p:nvPr/>
        </p:nvPicPr>
        <p:blipFill>
          <a:blip r:embed="rId4" cstate="print"/>
          <a:srcRect/>
          <a:stretch>
            <a:fillRect/>
          </a:stretch>
        </p:blipFill>
        <p:spPr bwMode="auto">
          <a:xfrm>
            <a:off x="4927251" y="1086931"/>
            <a:ext cx="2322513" cy="950913"/>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8" name="Picture 14"/>
          <p:cNvPicPr>
            <a:picLocks noChangeAspect="1" noChangeArrowheads="1"/>
          </p:cNvPicPr>
          <p:nvPr/>
        </p:nvPicPr>
        <p:blipFill>
          <a:blip r:embed="rId6"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7" cstate="print"/>
          <a:srcRect/>
          <a:stretch>
            <a:fillRect/>
          </a:stretch>
        </p:blipFill>
        <p:spPr bwMode="auto">
          <a:xfrm>
            <a:off x="6241561" y="3091945"/>
            <a:ext cx="2005013" cy="5969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8"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sp>
        <p:nvSpPr>
          <p:cNvPr id="27" name="TextBox 26"/>
          <p:cNvSpPr txBox="1"/>
          <p:nvPr/>
        </p:nvSpPr>
        <p:spPr>
          <a:xfrm>
            <a:off x="5244243" y="99755"/>
            <a:ext cx="2972352" cy="369332"/>
          </a:xfrm>
          <a:prstGeom prst="rect">
            <a:avLst/>
          </a:prstGeom>
          <a:noFill/>
        </p:spPr>
        <p:txBody>
          <a:bodyPr wrap="none" rtlCol="0">
            <a:spAutoFit/>
          </a:bodyPr>
          <a:lstStyle/>
          <a:p>
            <a:r>
              <a:rPr lang="en-US" smtClean="0"/>
              <a:t>“Banner Ads”  “Rich Media”</a:t>
            </a:r>
            <a:endParaRPr lang="en-US"/>
          </a:p>
        </p:txBody>
      </p:sp>
      <p:pic>
        <p:nvPicPr>
          <p:cNvPr id="1028" name="Picture 4"/>
          <p:cNvPicPr>
            <a:picLocks noChangeAspect="1" noChangeArrowheads="1"/>
          </p:cNvPicPr>
          <p:nvPr/>
        </p:nvPicPr>
        <p:blipFill>
          <a:blip r:embed="rId9" cstate="print"/>
          <a:srcRect/>
          <a:stretch>
            <a:fillRect/>
          </a:stretch>
        </p:blipFill>
        <p:spPr bwMode="auto">
          <a:xfrm>
            <a:off x="3789232" y="340429"/>
            <a:ext cx="981075" cy="865187"/>
          </a:xfrm>
          <a:prstGeom prst="rect">
            <a:avLst/>
          </a:prstGeom>
          <a:noFill/>
          <a:ln w="9525">
            <a:noFill/>
            <a:miter lim="800000"/>
            <a:headEnd/>
            <a:tailEnd/>
          </a:ln>
          <a:effectLst/>
        </p:spPr>
      </p:pic>
      <p:cxnSp>
        <p:nvCxnSpPr>
          <p:cNvPr id="33" name="Elbow Connector 32"/>
          <p:cNvCxnSpPr>
            <a:endCxn id="1037" idx="1"/>
          </p:cNvCxnSpPr>
          <p:nvPr/>
        </p:nvCxnSpPr>
        <p:spPr>
          <a:xfrm flipV="1">
            <a:off x="2430797" y="2788288"/>
            <a:ext cx="1177258" cy="576102"/>
          </a:xfrm>
          <a:prstGeom prst="bentConnector3">
            <a:avLst>
              <a:gd name="adj1" fmla="val 76409"/>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8916" name="Picture 4"/>
          <p:cNvPicPr>
            <a:picLocks noChangeAspect="1" noChangeArrowheads="1"/>
          </p:cNvPicPr>
          <p:nvPr/>
        </p:nvPicPr>
        <p:blipFill>
          <a:blip r:embed="rId10" cstate="print"/>
          <a:srcRect/>
          <a:stretch>
            <a:fillRect/>
          </a:stretch>
        </p:blipFill>
        <p:spPr bwMode="auto">
          <a:xfrm>
            <a:off x="4842114" y="437873"/>
            <a:ext cx="4077754" cy="514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print"/>
          <a:srcRect/>
          <a:stretch>
            <a:fillRect/>
          </a:stretch>
        </p:blipFill>
        <p:spPr bwMode="auto">
          <a:xfrm>
            <a:off x="4927251" y="1086931"/>
            <a:ext cx="2322513" cy="950913"/>
          </a:xfrm>
          <a:prstGeom prst="rect">
            <a:avLst/>
          </a:prstGeom>
          <a:noFill/>
          <a:ln w="9525">
            <a:noFill/>
            <a:miter lim="800000"/>
            <a:headEnd/>
            <a:tailEnd/>
          </a:ln>
          <a:effectLst/>
        </p:spPr>
      </p:pic>
      <p:sp>
        <p:nvSpPr>
          <p:cNvPr id="30" name="Rounded Rectangle 29"/>
          <p:cNvSpPr/>
          <p:nvPr/>
        </p:nvSpPr>
        <p:spPr bwMode="auto">
          <a:xfrm>
            <a:off x="3610466" y="122549"/>
            <a:ext cx="5514680" cy="1159496"/>
          </a:xfrm>
          <a:prstGeom prst="roundRect">
            <a:avLst>
              <a:gd name="adj" fmla="val 886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w="57150">
            <a:solidFill>
              <a:srgbClr val="FF9929"/>
            </a:solidFill>
            <a:headEnd type="none" w="med" len="med"/>
            <a:tailEnd type="none" w="med" len="med"/>
          </a:ln>
          <a:effectLst>
            <a:glow rad="228600">
              <a:schemeClr val="accent5">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dirty="0" smtClean="0">
                <a:solidFill>
                  <a:schemeClr val="tx1"/>
                </a:solidFill>
              </a:rPr>
              <a:t>Ad Types</a:t>
            </a:r>
          </a:p>
          <a:p>
            <a:r>
              <a:rPr lang="en-US" dirty="0" smtClean="0"/>
              <a:t>Online</a:t>
            </a:r>
          </a:p>
          <a:p>
            <a:pPr lvl="1"/>
            <a:r>
              <a:rPr lang="en-US" b="1" dirty="0" smtClean="0">
                <a:solidFill>
                  <a:schemeClr val="accent4">
                    <a:lumMod val="60000"/>
                    <a:lumOff val="40000"/>
                  </a:schemeClr>
                </a:solidFill>
              </a:rPr>
              <a:t>Display</a:t>
            </a:r>
          </a:p>
          <a:p>
            <a:pPr lvl="1"/>
            <a:r>
              <a:rPr lang="en-US" dirty="0" smtClean="0"/>
              <a:t>Search</a:t>
            </a:r>
          </a:p>
          <a:p>
            <a:pPr lvl="1"/>
            <a:r>
              <a:rPr lang="en-US" dirty="0" smtClean="0"/>
              <a:t>Content</a:t>
            </a:r>
          </a:p>
          <a:p>
            <a:pPr lvl="1"/>
            <a:r>
              <a:rPr lang="en-US" dirty="0" smtClean="0"/>
              <a:t>Local / Mobile</a:t>
            </a:r>
          </a:p>
          <a:p>
            <a:pPr lvl="1"/>
            <a:endParaRPr lang="en-US" dirty="0" smtClean="0"/>
          </a:p>
          <a:p>
            <a:pPr lvl="1"/>
            <a:endParaRPr lang="en-US" dirty="0" smtClean="0"/>
          </a:p>
          <a:p>
            <a:r>
              <a:rPr lang="en-US" dirty="0" smtClean="0"/>
              <a:t>Offline</a:t>
            </a:r>
          </a:p>
          <a:p>
            <a:pPr lvl="1"/>
            <a:r>
              <a:rPr lang="en-US" dirty="0" smtClean="0"/>
              <a:t>Print</a:t>
            </a:r>
          </a:p>
          <a:p>
            <a:pPr lvl="1"/>
            <a:r>
              <a:rPr lang="en-US" dirty="0" smtClean="0"/>
              <a:t>TV / Radio (mostly)</a:t>
            </a:r>
          </a:p>
          <a:p>
            <a:pPr lvl="1"/>
            <a:r>
              <a:rPr lang="en-US" dirty="0" smtClean="0"/>
              <a:t>Newspaper</a:t>
            </a:r>
            <a:endParaRPr lang="en-US" dirty="0"/>
          </a:p>
        </p:txBody>
      </p:sp>
      <p:cxnSp>
        <p:nvCxnSpPr>
          <p:cNvPr id="13" name="Elbow Connector 12"/>
          <p:cNvCxnSpPr>
            <a:stCxn id="39" idx="3"/>
            <a:endCxn id="30" idx="1"/>
          </p:cNvCxnSpPr>
          <p:nvPr/>
        </p:nvCxnSpPr>
        <p:spPr>
          <a:xfrm flipV="1">
            <a:off x="2432118" y="702297"/>
            <a:ext cx="1178348" cy="1852367"/>
          </a:xfrm>
          <a:prstGeom prst="bentConnector3">
            <a:avLst>
              <a:gd name="adj1" fmla="val 37200"/>
            </a:avLst>
          </a:prstGeom>
          <a:ln w="28575">
            <a:solidFill>
              <a:srgbClr val="FF9929"/>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340864" y="1497205"/>
            <a:ext cx="2532587" cy="1465451"/>
          </a:xfrm>
          <a:prstGeom prst="bentConnector3">
            <a:avLst>
              <a:gd name="adj1" fmla="val 3122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457216"/>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16440" y="4049485"/>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4" cstate="print"/>
          <a:srcRect/>
          <a:stretch>
            <a:fillRect/>
          </a:stretch>
        </p:blipFill>
        <p:spPr bwMode="auto">
          <a:xfrm>
            <a:off x="6142753" y="4917795"/>
            <a:ext cx="2628900" cy="1724025"/>
          </a:xfrm>
          <a:prstGeom prst="rect">
            <a:avLst/>
          </a:prstGeom>
          <a:noFill/>
        </p:spPr>
      </p:pic>
      <p:cxnSp>
        <p:nvCxnSpPr>
          <p:cNvPr id="32" name="Elbow Connector 31"/>
          <p:cNvCxnSpPr/>
          <p:nvPr/>
        </p:nvCxnSpPr>
        <p:spPr>
          <a:xfrm>
            <a:off x="3200400" y="3758184"/>
            <a:ext cx="2446774" cy="642994"/>
          </a:xfrm>
          <a:prstGeom prst="bentConnector3">
            <a:avLst>
              <a:gd name="adj1" fmla="val 88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89679" y="4401178"/>
            <a:ext cx="1999622" cy="125604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7" name="Picture 13"/>
          <p:cNvPicPr>
            <a:picLocks noChangeAspect="1" noChangeArrowheads="1"/>
          </p:cNvPicPr>
          <p:nvPr/>
        </p:nvPicPr>
        <p:blipFill>
          <a:blip r:embed="rId5"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8" name="Picture 14"/>
          <p:cNvPicPr>
            <a:picLocks noChangeAspect="1" noChangeArrowheads="1"/>
          </p:cNvPicPr>
          <p:nvPr/>
        </p:nvPicPr>
        <p:blipFill>
          <a:blip r:embed="rId6"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7" cstate="print"/>
          <a:srcRect/>
          <a:stretch>
            <a:fillRect/>
          </a:stretch>
        </p:blipFill>
        <p:spPr bwMode="auto">
          <a:xfrm>
            <a:off x="6241561" y="3091945"/>
            <a:ext cx="2005013" cy="5969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8"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sp>
        <p:nvSpPr>
          <p:cNvPr id="27" name="TextBox 26"/>
          <p:cNvSpPr txBox="1"/>
          <p:nvPr/>
        </p:nvSpPr>
        <p:spPr>
          <a:xfrm>
            <a:off x="5244243" y="99755"/>
            <a:ext cx="2972352" cy="369332"/>
          </a:xfrm>
          <a:prstGeom prst="rect">
            <a:avLst/>
          </a:prstGeom>
          <a:noFill/>
        </p:spPr>
        <p:txBody>
          <a:bodyPr wrap="none" rtlCol="0">
            <a:spAutoFit/>
          </a:bodyPr>
          <a:lstStyle/>
          <a:p>
            <a:r>
              <a:rPr lang="en-US" smtClean="0">
                <a:solidFill>
                  <a:schemeClr val="bg1"/>
                </a:solidFill>
              </a:rPr>
              <a:t>“Banner Ads”  “Rich Media”</a:t>
            </a:r>
            <a:endParaRPr lang="en-US">
              <a:solidFill>
                <a:schemeClr val="bg1"/>
              </a:solidFill>
            </a:endParaRPr>
          </a:p>
        </p:txBody>
      </p:sp>
      <p:pic>
        <p:nvPicPr>
          <p:cNvPr id="1028" name="Picture 4"/>
          <p:cNvPicPr>
            <a:picLocks noChangeAspect="1" noChangeArrowheads="1"/>
          </p:cNvPicPr>
          <p:nvPr/>
        </p:nvPicPr>
        <p:blipFill>
          <a:blip r:embed="rId9" cstate="print"/>
          <a:srcRect/>
          <a:stretch>
            <a:fillRect/>
          </a:stretch>
        </p:blipFill>
        <p:spPr bwMode="auto">
          <a:xfrm>
            <a:off x="3732671" y="274442"/>
            <a:ext cx="981075" cy="865187"/>
          </a:xfrm>
          <a:prstGeom prst="rect">
            <a:avLst/>
          </a:prstGeom>
          <a:noFill/>
          <a:ln w="9525">
            <a:noFill/>
            <a:miter lim="800000"/>
            <a:headEnd/>
            <a:tailEnd/>
          </a:ln>
          <a:effectLst/>
        </p:spPr>
      </p:pic>
      <p:cxnSp>
        <p:nvCxnSpPr>
          <p:cNvPr id="33" name="Elbow Connector 32"/>
          <p:cNvCxnSpPr>
            <a:endCxn id="1037" idx="1"/>
          </p:cNvCxnSpPr>
          <p:nvPr/>
        </p:nvCxnSpPr>
        <p:spPr>
          <a:xfrm flipV="1">
            <a:off x="2430797" y="2788288"/>
            <a:ext cx="1177258" cy="576102"/>
          </a:xfrm>
          <a:prstGeom prst="bentConnector3">
            <a:avLst>
              <a:gd name="adj1" fmla="val 7640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2386399" y="2384981"/>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1" name="Picture 4"/>
          <p:cNvPicPr>
            <a:picLocks noChangeAspect="1" noChangeArrowheads="1"/>
          </p:cNvPicPr>
          <p:nvPr/>
        </p:nvPicPr>
        <p:blipFill>
          <a:blip r:embed="rId10" cstate="print"/>
          <a:srcRect/>
          <a:stretch>
            <a:fillRect/>
          </a:stretch>
        </p:blipFill>
        <p:spPr bwMode="auto">
          <a:xfrm>
            <a:off x="4842114" y="437873"/>
            <a:ext cx="4077754" cy="514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议题</a:t>
            </a:r>
            <a:endParaRPr lang="en-US" dirty="0"/>
          </a:p>
        </p:txBody>
      </p:sp>
      <p:sp>
        <p:nvSpPr>
          <p:cNvPr id="3" name="Content Placeholder 2"/>
          <p:cNvSpPr>
            <a:spLocks noGrp="1"/>
          </p:cNvSpPr>
          <p:nvPr>
            <p:ph idx="1"/>
          </p:nvPr>
        </p:nvSpPr>
        <p:spPr/>
        <p:txBody>
          <a:bodyPr/>
          <a:lstStyle/>
          <a:p>
            <a:r>
              <a:rPr lang="zh-CN" altLang="en-US" sz="2800" dirty="0" smtClean="0"/>
              <a:t>必应</a:t>
            </a:r>
            <a:r>
              <a:rPr lang="en-US" altLang="zh-CN" sz="2800" dirty="0" smtClean="0"/>
              <a:t>Bing</a:t>
            </a:r>
            <a:r>
              <a:rPr lang="zh-CN" altLang="en-US" sz="2800" dirty="0" smtClean="0"/>
              <a:t>介绍</a:t>
            </a:r>
            <a:endParaRPr lang="en-US" altLang="zh-CN" sz="2800" dirty="0" smtClean="0"/>
          </a:p>
          <a:p>
            <a:r>
              <a:rPr lang="zh-CN" altLang="en-US" sz="2800" dirty="0" smtClean="0"/>
              <a:t>必应</a:t>
            </a:r>
            <a:r>
              <a:rPr lang="en-US" altLang="zh-CN" sz="2800" dirty="0" smtClean="0"/>
              <a:t>Bing</a:t>
            </a:r>
            <a:r>
              <a:rPr lang="zh-CN" altLang="en-US" sz="2800" dirty="0" smtClean="0"/>
              <a:t> </a:t>
            </a:r>
            <a:r>
              <a:rPr lang="en-US" altLang="zh-CN" sz="2800" smtClean="0"/>
              <a:t>API </a:t>
            </a:r>
            <a:r>
              <a:rPr lang="zh-CN" altLang="en-US" sz="2800" smtClean="0"/>
              <a:t>介</a:t>
            </a:r>
            <a:r>
              <a:rPr lang="zh-CN" altLang="en-US" sz="2800" dirty="0" smtClean="0"/>
              <a:t>绍</a:t>
            </a:r>
            <a:endParaRPr lang="en-US" altLang="zh-CN" sz="2800" dirty="0" smtClean="0"/>
          </a:p>
          <a:p>
            <a:pPr>
              <a:buNone/>
            </a:pPr>
            <a:endParaRPr lang="en-US" altLang="zh-CN" sz="2800" dirty="0" smtClean="0"/>
          </a:p>
          <a:p>
            <a:endParaRPr lang="en-US" altLang="zh-CN" sz="2800" dirty="0" smtClean="0"/>
          </a:p>
          <a:p>
            <a:endParaRPr lang="en-US" altLang="zh-CN" sz="2800" dirty="0" smtClean="0"/>
          </a:p>
          <a:p>
            <a:pPr>
              <a:buNone/>
            </a:pPr>
            <a:endParaRPr lang="en-US" altLang="zh-CN" sz="2800"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8" name="Picture 14"/>
          <p:cNvPicPr>
            <a:picLocks noChangeAspect="1" noChangeArrowheads="1"/>
          </p:cNvPicPr>
          <p:nvPr/>
        </p:nvPicPr>
        <p:blipFill>
          <a:blip r:embed="rId4"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30" name="Picture 4"/>
          <p:cNvPicPr>
            <a:picLocks noChangeAspect="1" noChangeArrowheads="1"/>
          </p:cNvPicPr>
          <p:nvPr/>
        </p:nvPicPr>
        <p:blipFill>
          <a:blip r:embed="rId5" cstate="print"/>
          <a:srcRect/>
          <a:stretch>
            <a:fillRect/>
          </a:stretch>
        </p:blipFill>
        <p:spPr bwMode="auto">
          <a:xfrm>
            <a:off x="4842114" y="437873"/>
            <a:ext cx="4077754" cy="514234"/>
          </a:xfrm>
          <a:prstGeom prst="rect">
            <a:avLst/>
          </a:prstGeom>
          <a:noFill/>
          <a:ln w="9525">
            <a:noFill/>
            <a:miter lim="800000"/>
            <a:headEnd/>
            <a:tailEnd/>
          </a:ln>
          <a:effectLst/>
        </p:spPr>
      </p:pic>
      <p:sp>
        <p:nvSpPr>
          <p:cNvPr id="27" name="TextBox 26"/>
          <p:cNvSpPr txBox="1"/>
          <p:nvPr/>
        </p:nvSpPr>
        <p:spPr>
          <a:xfrm>
            <a:off x="5244243" y="99755"/>
            <a:ext cx="2972352" cy="369332"/>
          </a:xfrm>
          <a:prstGeom prst="rect">
            <a:avLst/>
          </a:prstGeom>
          <a:noFill/>
        </p:spPr>
        <p:txBody>
          <a:bodyPr wrap="none" rtlCol="0">
            <a:spAutoFit/>
          </a:bodyPr>
          <a:lstStyle/>
          <a:p>
            <a:r>
              <a:rPr lang="en-US" smtClean="0"/>
              <a:t>“Banner Ads”  “Rich Media”</a:t>
            </a:r>
            <a:endParaRPr lang="en-US"/>
          </a:p>
        </p:txBody>
      </p:sp>
      <p:pic>
        <p:nvPicPr>
          <p:cNvPr id="1028" name="Picture 4"/>
          <p:cNvPicPr>
            <a:picLocks noChangeAspect="1" noChangeArrowheads="1"/>
          </p:cNvPicPr>
          <p:nvPr/>
        </p:nvPicPr>
        <p:blipFill>
          <a:blip r:embed="rId6" cstate="print"/>
          <a:srcRect/>
          <a:stretch>
            <a:fillRect/>
          </a:stretch>
        </p:blipFill>
        <p:spPr bwMode="auto">
          <a:xfrm>
            <a:off x="3789232" y="340429"/>
            <a:ext cx="981075" cy="865187"/>
          </a:xfrm>
          <a:prstGeom prst="rect">
            <a:avLst/>
          </a:prstGeom>
          <a:noFill/>
          <a:ln w="9525">
            <a:noFill/>
            <a:miter lim="800000"/>
            <a:headEnd/>
            <a:tailEnd/>
          </a:ln>
          <a:effectLst/>
        </p:spPr>
      </p:pic>
      <p:sp>
        <p:nvSpPr>
          <p:cNvPr id="25" name="Rounded Rectangle 24"/>
          <p:cNvSpPr/>
          <p:nvPr/>
        </p:nvSpPr>
        <p:spPr bwMode="auto">
          <a:xfrm>
            <a:off x="4392891" y="970961"/>
            <a:ext cx="3421930" cy="1187778"/>
          </a:xfrm>
          <a:prstGeom prst="roundRect">
            <a:avLst>
              <a:gd name="adj" fmla="val 886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w="57150">
            <a:solidFill>
              <a:srgbClr val="FF9929"/>
            </a:solidFill>
            <a:headEnd type="none" w="med" len="med"/>
            <a:tailEnd type="none" w="med" len="med"/>
          </a:ln>
          <a:effectLst>
            <a:glow rad="228600">
              <a:schemeClr val="accent5">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6" name="Picture 12"/>
          <p:cNvPicPr>
            <a:picLocks noChangeAspect="1" noChangeArrowheads="1"/>
          </p:cNvPicPr>
          <p:nvPr/>
        </p:nvPicPr>
        <p:blipFill>
          <a:blip r:embed="rId7" cstate="print"/>
          <a:srcRect/>
          <a:stretch>
            <a:fillRect/>
          </a:stretch>
        </p:blipFill>
        <p:spPr bwMode="auto">
          <a:xfrm>
            <a:off x="4927251" y="1086931"/>
            <a:ext cx="2322513" cy="950913"/>
          </a:xfrm>
          <a:prstGeom prst="rect">
            <a:avLst/>
          </a:prstGeom>
          <a:noFill/>
          <a:ln w="9525">
            <a:noFill/>
            <a:miter lim="800000"/>
            <a:headEnd/>
            <a:tailEnd/>
          </a:ln>
          <a:effectLst/>
        </p:spPr>
      </p:pic>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dirty="0" smtClean="0">
                <a:solidFill>
                  <a:schemeClr val="tx1"/>
                </a:solidFill>
              </a:rPr>
              <a:t>Ad Types</a:t>
            </a:r>
          </a:p>
          <a:p>
            <a:r>
              <a:rPr lang="en-US" dirty="0" smtClean="0"/>
              <a:t>Online</a:t>
            </a:r>
          </a:p>
          <a:p>
            <a:pPr lvl="1"/>
            <a:r>
              <a:rPr lang="en-US" dirty="0" smtClean="0">
                <a:solidFill>
                  <a:schemeClr val="tx1"/>
                </a:solidFill>
              </a:rPr>
              <a:t>Display</a:t>
            </a:r>
          </a:p>
          <a:p>
            <a:pPr lvl="1"/>
            <a:r>
              <a:rPr lang="en-US" b="1" dirty="0" smtClean="0">
                <a:solidFill>
                  <a:schemeClr val="accent4">
                    <a:lumMod val="60000"/>
                    <a:lumOff val="40000"/>
                  </a:schemeClr>
                </a:solidFill>
              </a:rPr>
              <a:t>Search</a:t>
            </a:r>
          </a:p>
          <a:p>
            <a:pPr lvl="1"/>
            <a:r>
              <a:rPr lang="en-US" dirty="0" smtClean="0"/>
              <a:t>Content</a:t>
            </a:r>
          </a:p>
          <a:p>
            <a:pPr lvl="1"/>
            <a:r>
              <a:rPr lang="en-US" dirty="0" smtClean="0"/>
              <a:t>Local / Mobile</a:t>
            </a:r>
          </a:p>
          <a:p>
            <a:pPr lvl="1"/>
            <a:endParaRPr lang="en-US" dirty="0" smtClean="0"/>
          </a:p>
          <a:p>
            <a:pPr lvl="1"/>
            <a:endParaRPr lang="en-US" dirty="0" smtClean="0"/>
          </a:p>
          <a:p>
            <a:r>
              <a:rPr lang="en-US" dirty="0" smtClean="0"/>
              <a:t>Offline</a:t>
            </a:r>
          </a:p>
          <a:p>
            <a:pPr lvl="1"/>
            <a:r>
              <a:rPr lang="en-US" dirty="0" smtClean="0"/>
              <a:t>Print</a:t>
            </a:r>
          </a:p>
          <a:p>
            <a:pPr lvl="1"/>
            <a:r>
              <a:rPr lang="en-US" dirty="0" smtClean="0"/>
              <a:t>TV / Radio (mostly)</a:t>
            </a:r>
          </a:p>
          <a:p>
            <a:pPr lvl="1"/>
            <a:r>
              <a:rPr lang="en-US" dirty="0" smtClean="0"/>
              <a:t>Newspaper</a:t>
            </a:r>
            <a:endParaRPr lang="en-US" dirty="0"/>
          </a:p>
        </p:txBody>
      </p:sp>
      <p:cxnSp>
        <p:nvCxnSpPr>
          <p:cNvPr id="13" name="Elbow Connector 12"/>
          <p:cNvCxnSpPr>
            <a:stCxn id="39" idx="3"/>
            <a:endCxn id="1028" idx="1"/>
          </p:cNvCxnSpPr>
          <p:nvPr/>
        </p:nvCxnSpPr>
        <p:spPr>
          <a:xfrm flipV="1">
            <a:off x="2366130" y="773023"/>
            <a:ext cx="1423102" cy="1781641"/>
          </a:xfrm>
          <a:prstGeom prst="bentConnector3">
            <a:avLst>
              <a:gd name="adj1" fmla="val 43376"/>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0" idx="3"/>
            <a:endCxn id="25" idx="1"/>
          </p:cNvCxnSpPr>
          <p:nvPr/>
        </p:nvCxnSpPr>
        <p:spPr>
          <a:xfrm flipV="1">
            <a:off x="2395981" y="1564850"/>
            <a:ext cx="1996910" cy="1359031"/>
          </a:xfrm>
          <a:prstGeom prst="bentConnector3">
            <a:avLst>
              <a:gd name="adj1" fmla="val 40087"/>
            </a:avLst>
          </a:prstGeom>
          <a:ln w="28575">
            <a:solidFill>
              <a:srgbClr val="FF9929"/>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560911"/>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16440" y="4049485"/>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8" cstate="print"/>
          <a:srcRect/>
          <a:stretch>
            <a:fillRect/>
          </a:stretch>
        </p:blipFill>
        <p:spPr bwMode="auto">
          <a:xfrm>
            <a:off x="6142753" y="4917795"/>
            <a:ext cx="2628900" cy="1724025"/>
          </a:xfrm>
          <a:prstGeom prst="rect">
            <a:avLst/>
          </a:prstGeom>
          <a:noFill/>
        </p:spPr>
      </p:pic>
      <p:cxnSp>
        <p:nvCxnSpPr>
          <p:cNvPr id="32" name="Elbow Connector 31"/>
          <p:cNvCxnSpPr/>
          <p:nvPr/>
        </p:nvCxnSpPr>
        <p:spPr>
          <a:xfrm>
            <a:off x="3200400" y="3758184"/>
            <a:ext cx="2446774" cy="642994"/>
          </a:xfrm>
          <a:prstGeom prst="bentConnector3">
            <a:avLst>
              <a:gd name="adj1" fmla="val 88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89679" y="4401178"/>
            <a:ext cx="1999622" cy="125604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9" name="Picture 15"/>
          <p:cNvPicPr>
            <a:picLocks noChangeAspect="1" noChangeArrowheads="1"/>
          </p:cNvPicPr>
          <p:nvPr/>
        </p:nvPicPr>
        <p:blipFill>
          <a:blip r:embed="rId9" cstate="print"/>
          <a:srcRect/>
          <a:stretch>
            <a:fillRect/>
          </a:stretch>
        </p:blipFill>
        <p:spPr bwMode="auto">
          <a:xfrm>
            <a:off x="6241561" y="3091945"/>
            <a:ext cx="2005013" cy="5969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0"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cxnSp>
        <p:nvCxnSpPr>
          <p:cNvPr id="33" name="Elbow Connector 32"/>
          <p:cNvCxnSpPr>
            <a:endCxn id="1037" idx="1"/>
          </p:cNvCxnSpPr>
          <p:nvPr/>
        </p:nvCxnSpPr>
        <p:spPr>
          <a:xfrm flipV="1">
            <a:off x="2430797" y="2788288"/>
            <a:ext cx="1177258" cy="576102"/>
          </a:xfrm>
          <a:prstGeom prst="bentConnector3">
            <a:avLst>
              <a:gd name="adj1" fmla="val 76409"/>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2320411" y="2384981"/>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40" name="Rectangle 39"/>
          <p:cNvSpPr/>
          <p:nvPr/>
        </p:nvSpPr>
        <p:spPr bwMode="auto">
          <a:xfrm>
            <a:off x="2350262" y="2754198"/>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print"/>
          <a:srcRect/>
          <a:stretch>
            <a:fillRect/>
          </a:stretch>
        </p:blipFill>
        <p:spPr bwMode="auto">
          <a:xfrm>
            <a:off x="4927251" y="1086931"/>
            <a:ext cx="2322513" cy="950913"/>
          </a:xfrm>
          <a:prstGeom prst="rect">
            <a:avLst/>
          </a:prstGeom>
          <a:noFill/>
          <a:ln w="9525">
            <a:noFill/>
            <a:miter lim="800000"/>
            <a:headEnd/>
            <a:tailEnd/>
          </a:ln>
          <a:effectLst/>
        </p:spPr>
      </p:pic>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dirty="0" smtClean="0">
                <a:solidFill>
                  <a:schemeClr val="tx1"/>
                </a:solidFill>
              </a:rPr>
              <a:t>Ad Types</a:t>
            </a:r>
          </a:p>
          <a:p>
            <a:r>
              <a:rPr lang="en-US" dirty="0" smtClean="0"/>
              <a:t>Online</a:t>
            </a:r>
          </a:p>
          <a:p>
            <a:pPr lvl="1"/>
            <a:r>
              <a:rPr lang="en-US" dirty="0" smtClean="0">
                <a:solidFill>
                  <a:schemeClr val="tx1"/>
                </a:solidFill>
              </a:rPr>
              <a:t>Display</a:t>
            </a:r>
          </a:p>
          <a:p>
            <a:pPr lvl="1"/>
            <a:r>
              <a:rPr lang="en-US" dirty="0" smtClean="0">
                <a:solidFill>
                  <a:schemeClr val="tx1"/>
                </a:solidFill>
              </a:rPr>
              <a:t>Search</a:t>
            </a:r>
          </a:p>
          <a:p>
            <a:pPr lvl="1"/>
            <a:r>
              <a:rPr lang="en-US" b="1" dirty="0" smtClean="0">
                <a:solidFill>
                  <a:schemeClr val="accent4">
                    <a:lumMod val="60000"/>
                    <a:lumOff val="40000"/>
                  </a:schemeClr>
                </a:solidFill>
              </a:rPr>
              <a:t>Content</a:t>
            </a:r>
          </a:p>
          <a:p>
            <a:pPr lvl="1"/>
            <a:r>
              <a:rPr lang="en-US" dirty="0" smtClean="0"/>
              <a:t>Local / Mobile</a:t>
            </a:r>
          </a:p>
          <a:p>
            <a:pPr lvl="1"/>
            <a:endParaRPr lang="en-US" dirty="0" smtClean="0"/>
          </a:p>
          <a:p>
            <a:pPr lvl="1"/>
            <a:endParaRPr lang="en-US" b="1" dirty="0" smtClean="0"/>
          </a:p>
          <a:p>
            <a:r>
              <a:rPr lang="en-US" dirty="0" smtClean="0"/>
              <a:t>Offline</a:t>
            </a:r>
          </a:p>
          <a:p>
            <a:pPr lvl="1"/>
            <a:r>
              <a:rPr lang="en-US" dirty="0" smtClean="0"/>
              <a:t>Print</a:t>
            </a:r>
          </a:p>
          <a:p>
            <a:pPr lvl="1"/>
            <a:r>
              <a:rPr lang="en-US" dirty="0" smtClean="0"/>
              <a:t>TV / Radio (mostly)</a:t>
            </a:r>
          </a:p>
          <a:p>
            <a:pPr lvl="1"/>
            <a:r>
              <a:rPr lang="en-US" dirty="0" smtClean="0"/>
              <a:t>Newspaper</a:t>
            </a:r>
            <a:endParaRPr lang="en-US" dirty="0"/>
          </a:p>
        </p:txBody>
      </p:sp>
      <p:sp>
        <p:nvSpPr>
          <p:cNvPr id="27" name="TextBox 26"/>
          <p:cNvSpPr txBox="1"/>
          <p:nvPr/>
        </p:nvSpPr>
        <p:spPr>
          <a:xfrm>
            <a:off x="5244243" y="99755"/>
            <a:ext cx="2972352" cy="369332"/>
          </a:xfrm>
          <a:prstGeom prst="rect">
            <a:avLst/>
          </a:prstGeom>
          <a:noFill/>
        </p:spPr>
        <p:txBody>
          <a:bodyPr wrap="none" rtlCol="0">
            <a:spAutoFit/>
          </a:bodyPr>
          <a:lstStyle/>
          <a:p>
            <a:r>
              <a:rPr lang="en-US" smtClean="0"/>
              <a:t>“Banner Ads”  “Rich Media”</a:t>
            </a:r>
            <a:endParaRPr lang="en-US"/>
          </a:p>
        </p:txBody>
      </p:sp>
      <p:pic>
        <p:nvPicPr>
          <p:cNvPr id="1028" name="Picture 4"/>
          <p:cNvPicPr>
            <a:picLocks noChangeAspect="1" noChangeArrowheads="1"/>
          </p:cNvPicPr>
          <p:nvPr/>
        </p:nvPicPr>
        <p:blipFill>
          <a:blip r:embed="rId4" cstate="print"/>
          <a:srcRect/>
          <a:stretch>
            <a:fillRect/>
          </a:stretch>
        </p:blipFill>
        <p:spPr bwMode="auto">
          <a:xfrm>
            <a:off x="3789232" y="340429"/>
            <a:ext cx="981075" cy="865187"/>
          </a:xfrm>
          <a:prstGeom prst="rect">
            <a:avLst/>
          </a:prstGeom>
          <a:noFill/>
          <a:ln w="9525">
            <a:noFill/>
            <a:miter lim="800000"/>
            <a:headEnd/>
            <a:tailEnd/>
          </a:ln>
          <a:effectLst/>
        </p:spPr>
      </p:pic>
      <p:sp>
        <p:nvSpPr>
          <p:cNvPr id="25" name="Rounded Rectangle 24"/>
          <p:cNvSpPr/>
          <p:nvPr/>
        </p:nvSpPr>
        <p:spPr bwMode="auto">
          <a:xfrm>
            <a:off x="3516198" y="1989055"/>
            <a:ext cx="5316718" cy="1819373"/>
          </a:xfrm>
          <a:prstGeom prst="roundRect">
            <a:avLst>
              <a:gd name="adj" fmla="val 886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w="57150">
            <a:solidFill>
              <a:srgbClr val="FF9929"/>
            </a:solidFill>
            <a:headEnd type="none" w="med" len="med"/>
            <a:tailEnd type="none" w="med" len="med"/>
          </a:ln>
          <a:effectLst>
            <a:glow rad="228600">
              <a:schemeClr val="accent5">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cxnSp>
        <p:nvCxnSpPr>
          <p:cNvPr id="13" name="Elbow Connector 12"/>
          <p:cNvCxnSpPr>
            <a:stCxn id="39" idx="3"/>
            <a:endCxn id="1028" idx="1"/>
          </p:cNvCxnSpPr>
          <p:nvPr/>
        </p:nvCxnSpPr>
        <p:spPr>
          <a:xfrm flipV="1">
            <a:off x="2366130" y="773023"/>
            <a:ext cx="1423102" cy="1781641"/>
          </a:xfrm>
          <a:prstGeom prst="bentConnector3">
            <a:avLst>
              <a:gd name="adj1" fmla="val 43376"/>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0" idx="3"/>
            <a:endCxn id="1036" idx="1"/>
          </p:cNvCxnSpPr>
          <p:nvPr/>
        </p:nvCxnSpPr>
        <p:spPr>
          <a:xfrm flipV="1">
            <a:off x="2395981" y="1562388"/>
            <a:ext cx="2531270" cy="1361493"/>
          </a:xfrm>
          <a:prstGeom prst="bentConnector3">
            <a:avLst>
              <a:gd name="adj1" fmla="val 30634"/>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504351"/>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16440" y="4049485"/>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5" cstate="print"/>
          <a:srcRect/>
          <a:stretch>
            <a:fillRect/>
          </a:stretch>
        </p:blipFill>
        <p:spPr bwMode="auto">
          <a:xfrm>
            <a:off x="6142753" y="4917795"/>
            <a:ext cx="2628900" cy="1724025"/>
          </a:xfrm>
          <a:prstGeom prst="rect">
            <a:avLst/>
          </a:prstGeom>
          <a:noFill/>
        </p:spPr>
      </p:pic>
      <p:cxnSp>
        <p:nvCxnSpPr>
          <p:cNvPr id="32" name="Elbow Connector 31"/>
          <p:cNvCxnSpPr/>
          <p:nvPr/>
        </p:nvCxnSpPr>
        <p:spPr>
          <a:xfrm>
            <a:off x="3200400" y="3758184"/>
            <a:ext cx="2446774" cy="642994"/>
          </a:xfrm>
          <a:prstGeom prst="bentConnector3">
            <a:avLst>
              <a:gd name="adj1" fmla="val 88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89679" y="4401178"/>
            <a:ext cx="1999622" cy="125604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7" name="Picture 13"/>
          <p:cNvPicPr>
            <a:picLocks noChangeAspect="1" noChangeArrowheads="1"/>
          </p:cNvPicPr>
          <p:nvPr/>
        </p:nvPicPr>
        <p:blipFill>
          <a:blip r:embed="rId6"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8" name="Picture 14"/>
          <p:cNvPicPr>
            <a:picLocks noChangeAspect="1" noChangeArrowheads="1"/>
          </p:cNvPicPr>
          <p:nvPr/>
        </p:nvPicPr>
        <p:blipFill>
          <a:blip r:embed="rId7"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8" cstate="print"/>
          <a:srcRect/>
          <a:stretch>
            <a:fillRect/>
          </a:stretch>
        </p:blipFill>
        <p:spPr bwMode="auto">
          <a:xfrm>
            <a:off x="6241561" y="3091945"/>
            <a:ext cx="2005013" cy="5969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9"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cxnSp>
        <p:nvCxnSpPr>
          <p:cNvPr id="33" name="Elbow Connector 32"/>
          <p:cNvCxnSpPr>
            <a:endCxn id="25" idx="1"/>
          </p:cNvCxnSpPr>
          <p:nvPr/>
        </p:nvCxnSpPr>
        <p:spPr>
          <a:xfrm flipV="1">
            <a:off x="2430797" y="2898742"/>
            <a:ext cx="1085401" cy="465649"/>
          </a:xfrm>
          <a:prstGeom prst="bentConnector3">
            <a:avLst>
              <a:gd name="adj1" fmla="val 76055"/>
            </a:avLst>
          </a:prstGeom>
          <a:ln w="28575">
            <a:solidFill>
              <a:srgbClr val="FF9929"/>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2320411" y="2384981"/>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40" name="Rectangle 39"/>
          <p:cNvSpPr/>
          <p:nvPr/>
        </p:nvSpPr>
        <p:spPr bwMode="auto">
          <a:xfrm>
            <a:off x="2350262" y="2754198"/>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30" name="Picture 4"/>
          <p:cNvPicPr>
            <a:picLocks noChangeAspect="1" noChangeArrowheads="1"/>
          </p:cNvPicPr>
          <p:nvPr/>
        </p:nvPicPr>
        <p:blipFill>
          <a:blip r:embed="rId10" cstate="print"/>
          <a:srcRect/>
          <a:stretch>
            <a:fillRect/>
          </a:stretch>
        </p:blipFill>
        <p:spPr bwMode="auto">
          <a:xfrm>
            <a:off x="4842114" y="437873"/>
            <a:ext cx="4077754" cy="514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9" name="Picture 15"/>
          <p:cNvPicPr>
            <a:picLocks noChangeAspect="1" noChangeArrowheads="1"/>
          </p:cNvPicPr>
          <p:nvPr/>
        </p:nvPicPr>
        <p:blipFill>
          <a:blip r:embed="rId4" cstate="print"/>
          <a:srcRect/>
          <a:stretch>
            <a:fillRect/>
          </a:stretch>
        </p:blipFill>
        <p:spPr bwMode="auto">
          <a:xfrm>
            <a:off x="6241561" y="3091945"/>
            <a:ext cx="2005013" cy="596900"/>
          </a:xfrm>
          <a:prstGeom prst="rect">
            <a:avLst/>
          </a:prstGeom>
          <a:noFill/>
          <a:ln w="9525">
            <a:noFill/>
            <a:miter lim="800000"/>
            <a:headEnd/>
            <a:tailEnd/>
          </a:ln>
          <a:effectLst/>
        </p:spPr>
      </p:pic>
      <p:sp>
        <p:nvSpPr>
          <p:cNvPr id="30" name="Rounded Rectangle 29"/>
          <p:cNvSpPr/>
          <p:nvPr/>
        </p:nvSpPr>
        <p:spPr bwMode="auto">
          <a:xfrm>
            <a:off x="5542961" y="3846136"/>
            <a:ext cx="3355942" cy="2884602"/>
          </a:xfrm>
          <a:prstGeom prst="roundRect">
            <a:avLst>
              <a:gd name="adj" fmla="val 886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w="57150">
            <a:solidFill>
              <a:srgbClr val="FF9929"/>
            </a:solidFill>
            <a:headEnd type="none" w="med" len="med"/>
            <a:tailEnd type="none" w="med" len="med"/>
          </a:ln>
          <a:effectLst>
            <a:glow rad="228600">
              <a:schemeClr val="accent5">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6" name="Picture 12"/>
          <p:cNvPicPr>
            <a:picLocks noChangeAspect="1" noChangeArrowheads="1"/>
          </p:cNvPicPr>
          <p:nvPr/>
        </p:nvPicPr>
        <p:blipFill>
          <a:blip r:embed="rId5" cstate="print"/>
          <a:srcRect/>
          <a:stretch>
            <a:fillRect/>
          </a:stretch>
        </p:blipFill>
        <p:spPr bwMode="auto">
          <a:xfrm>
            <a:off x="4927251" y="1086931"/>
            <a:ext cx="2322513" cy="950913"/>
          </a:xfrm>
          <a:prstGeom prst="rect">
            <a:avLst/>
          </a:prstGeom>
          <a:noFill/>
          <a:ln w="9525">
            <a:noFill/>
            <a:miter lim="800000"/>
            <a:headEnd/>
            <a:tailEnd/>
          </a:ln>
          <a:effectLst/>
        </p:spPr>
      </p:pic>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dirty="0" smtClean="0">
                <a:solidFill>
                  <a:schemeClr val="tx1"/>
                </a:solidFill>
              </a:rPr>
              <a:t>Ad Types</a:t>
            </a:r>
          </a:p>
          <a:p>
            <a:r>
              <a:rPr lang="en-US" dirty="0" smtClean="0"/>
              <a:t>Online</a:t>
            </a:r>
          </a:p>
          <a:p>
            <a:pPr lvl="1"/>
            <a:r>
              <a:rPr lang="en-US" dirty="0" smtClean="0">
                <a:solidFill>
                  <a:schemeClr val="tx1"/>
                </a:solidFill>
              </a:rPr>
              <a:t>Display</a:t>
            </a:r>
          </a:p>
          <a:p>
            <a:pPr lvl="1"/>
            <a:r>
              <a:rPr lang="en-US" dirty="0" smtClean="0">
                <a:solidFill>
                  <a:schemeClr val="tx1"/>
                </a:solidFill>
              </a:rPr>
              <a:t>Search</a:t>
            </a:r>
          </a:p>
          <a:p>
            <a:pPr lvl="1"/>
            <a:r>
              <a:rPr lang="en-US" dirty="0" smtClean="0">
                <a:solidFill>
                  <a:schemeClr val="tx1"/>
                </a:solidFill>
              </a:rPr>
              <a:t>Content</a:t>
            </a:r>
          </a:p>
          <a:p>
            <a:pPr lvl="1"/>
            <a:r>
              <a:rPr lang="en-US" b="1" dirty="0" smtClean="0">
                <a:solidFill>
                  <a:schemeClr val="accent4">
                    <a:lumMod val="60000"/>
                    <a:lumOff val="40000"/>
                  </a:schemeClr>
                </a:solidFill>
              </a:rPr>
              <a:t>Local / Mobile</a:t>
            </a:r>
          </a:p>
          <a:p>
            <a:pPr lvl="1"/>
            <a:endParaRPr lang="en-US" dirty="0" smtClean="0"/>
          </a:p>
          <a:p>
            <a:pPr lvl="1"/>
            <a:endParaRPr lang="en-US" b="1" dirty="0" smtClean="0"/>
          </a:p>
          <a:p>
            <a:r>
              <a:rPr lang="en-US" dirty="0" smtClean="0"/>
              <a:t>Offline</a:t>
            </a:r>
          </a:p>
          <a:p>
            <a:pPr lvl="1"/>
            <a:r>
              <a:rPr lang="en-US" dirty="0" smtClean="0"/>
              <a:t>Print</a:t>
            </a:r>
          </a:p>
          <a:p>
            <a:pPr lvl="1"/>
            <a:r>
              <a:rPr lang="en-US" dirty="0" smtClean="0"/>
              <a:t>TV / Radio (mostly)</a:t>
            </a:r>
          </a:p>
          <a:p>
            <a:pPr lvl="1"/>
            <a:r>
              <a:rPr lang="en-US" dirty="0" smtClean="0"/>
              <a:t>Newspaper</a:t>
            </a:r>
            <a:endParaRPr lang="en-US" dirty="0"/>
          </a:p>
        </p:txBody>
      </p:sp>
      <p:sp>
        <p:nvSpPr>
          <p:cNvPr id="27" name="TextBox 26"/>
          <p:cNvSpPr txBox="1"/>
          <p:nvPr/>
        </p:nvSpPr>
        <p:spPr>
          <a:xfrm>
            <a:off x="5244243" y="99755"/>
            <a:ext cx="2972352" cy="369332"/>
          </a:xfrm>
          <a:prstGeom prst="rect">
            <a:avLst/>
          </a:prstGeom>
          <a:noFill/>
        </p:spPr>
        <p:txBody>
          <a:bodyPr wrap="none" rtlCol="0">
            <a:spAutoFit/>
          </a:bodyPr>
          <a:lstStyle/>
          <a:p>
            <a:r>
              <a:rPr lang="en-US" smtClean="0"/>
              <a:t>“Banner Ads”  “Rich Media”</a:t>
            </a:r>
            <a:endParaRPr lang="en-US"/>
          </a:p>
        </p:txBody>
      </p:sp>
      <p:pic>
        <p:nvPicPr>
          <p:cNvPr id="1028" name="Picture 4"/>
          <p:cNvPicPr>
            <a:picLocks noChangeAspect="1" noChangeArrowheads="1"/>
          </p:cNvPicPr>
          <p:nvPr/>
        </p:nvPicPr>
        <p:blipFill>
          <a:blip r:embed="rId6" cstate="print"/>
          <a:srcRect/>
          <a:stretch>
            <a:fillRect/>
          </a:stretch>
        </p:blipFill>
        <p:spPr bwMode="auto">
          <a:xfrm>
            <a:off x="3789232" y="340429"/>
            <a:ext cx="981075" cy="865187"/>
          </a:xfrm>
          <a:prstGeom prst="rect">
            <a:avLst/>
          </a:prstGeom>
          <a:noFill/>
          <a:ln w="9525">
            <a:noFill/>
            <a:miter lim="800000"/>
            <a:headEnd/>
            <a:tailEnd/>
          </a:ln>
          <a:effectLst/>
        </p:spPr>
      </p:pic>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cxnSp>
        <p:nvCxnSpPr>
          <p:cNvPr id="13" name="Elbow Connector 12"/>
          <p:cNvCxnSpPr>
            <a:stCxn id="39" idx="3"/>
            <a:endCxn id="1028" idx="1"/>
          </p:cNvCxnSpPr>
          <p:nvPr/>
        </p:nvCxnSpPr>
        <p:spPr>
          <a:xfrm flipV="1">
            <a:off x="2366130" y="773023"/>
            <a:ext cx="1423102" cy="1781641"/>
          </a:xfrm>
          <a:prstGeom prst="bentConnector3">
            <a:avLst>
              <a:gd name="adj1" fmla="val 43376"/>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0" idx="3"/>
            <a:endCxn id="1036" idx="1"/>
          </p:cNvCxnSpPr>
          <p:nvPr/>
        </p:nvCxnSpPr>
        <p:spPr>
          <a:xfrm flipV="1">
            <a:off x="2395981" y="1562388"/>
            <a:ext cx="2531270" cy="1361493"/>
          </a:xfrm>
          <a:prstGeom prst="bentConnector3">
            <a:avLst>
              <a:gd name="adj1" fmla="val 30634"/>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504351"/>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54147" y="4049486"/>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7" cstate="print"/>
          <a:srcRect/>
          <a:stretch>
            <a:fillRect/>
          </a:stretch>
        </p:blipFill>
        <p:spPr bwMode="auto">
          <a:xfrm>
            <a:off x="6142753" y="4917795"/>
            <a:ext cx="2628900" cy="1724025"/>
          </a:xfrm>
          <a:prstGeom prst="rect">
            <a:avLst/>
          </a:prstGeom>
          <a:noFill/>
        </p:spPr>
      </p:pic>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8" name="Picture 14"/>
          <p:cNvPicPr>
            <a:picLocks noChangeAspect="1" noChangeArrowheads="1"/>
          </p:cNvPicPr>
          <p:nvPr/>
        </p:nvPicPr>
        <p:blipFill>
          <a:blip r:embed="rId8"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9"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cxnSp>
        <p:nvCxnSpPr>
          <p:cNvPr id="33" name="Elbow Connector 32"/>
          <p:cNvCxnSpPr/>
          <p:nvPr/>
        </p:nvCxnSpPr>
        <p:spPr>
          <a:xfrm flipV="1">
            <a:off x="2430797" y="2898742"/>
            <a:ext cx="1085401" cy="465649"/>
          </a:xfrm>
          <a:prstGeom prst="bentConnector3">
            <a:avLst>
              <a:gd name="adj1" fmla="val 76055"/>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2320411" y="2384981"/>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40" name="Rectangle 39"/>
          <p:cNvSpPr/>
          <p:nvPr/>
        </p:nvSpPr>
        <p:spPr bwMode="auto">
          <a:xfrm>
            <a:off x="2350262" y="2754198"/>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4" name="Rectangle 33"/>
          <p:cNvSpPr/>
          <p:nvPr/>
        </p:nvSpPr>
        <p:spPr bwMode="auto">
          <a:xfrm>
            <a:off x="3330649" y="3593183"/>
            <a:ext cx="45719" cy="339365"/>
          </a:xfrm>
          <a:prstGeom prst="rect">
            <a:avLst/>
          </a:prstGeom>
          <a:noFill/>
          <a:ln w="22225">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5" name="Picture 4"/>
          <p:cNvPicPr>
            <a:picLocks noChangeAspect="1" noChangeArrowheads="1"/>
          </p:cNvPicPr>
          <p:nvPr/>
        </p:nvPicPr>
        <p:blipFill>
          <a:blip r:embed="rId10" cstate="print"/>
          <a:srcRect/>
          <a:stretch>
            <a:fillRect/>
          </a:stretch>
        </p:blipFill>
        <p:spPr bwMode="auto">
          <a:xfrm>
            <a:off x="4842114" y="437873"/>
            <a:ext cx="4077754" cy="514234"/>
          </a:xfrm>
          <a:prstGeom prst="rect">
            <a:avLst/>
          </a:prstGeom>
          <a:noFill/>
          <a:ln w="9525">
            <a:noFill/>
            <a:miter lim="800000"/>
            <a:headEnd/>
            <a:tailEnd/>
          </a:ln>
          <a:effectLst/>
        </p:spPr>
      </p:pic>
      <p:cxnSp>
        <p:nvCxnSpPr>
          <p:cNvPr id="46" name="Elbow Connector 45"/>
          <p:cNvCxnSpPr/>
          <p:nvPr/>
        </p:nvCxnSpPr>
        <p:spPr>
          <a:xfrm>
            <a:off x="3384223" y="3770722"/>
            <a:ext cx="2262951" cy="630456"/>
          </a:xfrm>
          <a:prstGeom prst="bentConnector3">
            <a:avLst>
              <a:gd name="adj1" fmla="val 3761"/>
            </a:avLst>
          </a:prstGeom>
          <a:ln w="28575">
            <a:solidFill>
              <a:srgbClr val="FF9929"/>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4089679" y="4401178"/>
            <a:ext cx="1999622" cy="1256044"/>
          </a:xfrm>
          <a:prstGeom prst="bentConnector3">
            <a:avLst>
              <a:gd name="adj1" fmla="val 50000"/>
            </a:avLst>
          </a:prstGeom>
          <a:ln w="28575">
            <a:solidFill>
              <a:srgbClr val="FF9929"/>
            </a:solidFill>
            <a:tailEnd type="arrow"/>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121131"/>
            <a:ext cx="2951499" cy="997196"/>
          </a:xfrm>
        </p:spPr>
        <p:txBody>
          <a:bodyPr>
            <a:normAutofit fontScale="90000"/>
          </a:bodyPr>
          <a:lstStyle/>
          <a:p>
            <a:r>
              <a:rPr sz="3600" smtClean="0"/>
              <a:t>Types of Ads for Sale</a:t>
            </a:r>
            <a:endParaRPr lang="en-US" sz="3600"/>
          </a:p>
        </p:txBody>
      </p:sp>
      <p:sp>
        <p:nvSpPr>
          <p:cNvPr id="3" name="Content Placeholder 2"/>
          <p:cNvSpPr>
            <a:spLocks noGrp="1"/>
          </p:cNvSpPr>
          <p:nvPr>
            <p:ph idx="1"/>
          </p:nvPr>
        </p:nvSpPr>
        <p:spPr>
          <a:xfrm>
            <a:off x="381000" y="1453896"/>
            <a:ext cx="8382000" cy="4998347"/>
          </a:xfrm>
        </p:spPr>
        <p:txBody>
          <a:bodyPr>
            <a:normAutofit lnSpcReduction="10000"/>
          </a:bodyPr>
          <a:lstStyle/>
          <a:p>
            <a:pPr>
              <a:buNone/>
            </a:pPr>
            <a:r>
              <a:rPr lang="en-US" i="1" smtClean="0">
                <a:solidFill>
                  <a:schemeClr val="tx1"/>
                </a:solidFill>
              </a:rPr>
              <a:t>Ad Types</a:t>
            </a:r>
          </a:p>
          <a:p>
            <a:r>
              <a:rPr lang="en-US" smtClean="0"/>
              <a:t>Online</a:t>
            </a:r>
          </a:p>
          <a:p>
            <a:pPr lvl="1"/>
            <a:r>
              <a:rPr lang="en-US" smtClean="0"/>
              <a:t>Display</a:t>
            </a:r>
          </a:p>
          <a:p>
            <a:pPr lvl="1"/>
            <a:r>
              <a:rPr lang="en-US" smtClean="0"/>
              <a:t>Search</a:t>
            </a:r>
          </a:p>
          <a:p>
            <a:pPr lvl="1"/>
            <a:r>
              <a:rPr lang="en-US" smtClean="0"/>
              <a:t>Content</a:t>
            </a:r>
          </a:p>
          <a:p>
            <a:pPr lvl="1"/>
            <a:r>
              <a:rPr lang="en-US" smtClean="0"/>
              <a:t>Local / Mobile</a:t>
            </a:r>
          </a:p>
          <a:p>
            <a:pPr lvl="1"/>
            <a:endParaRPr lang="en-US" smtClean="0"/>
          </a:p>
          <a:p>
            <a:pPr lvl="1"/>
            <a:endParaRPr lang="en-US" smtClean="0"/>
          </a:p>
          <a:p>
            <a:r>
              <a:rPr lang="en-US" smtClean="0"/>
              <a:t>Offline</a:t>
            </a:r>
          </a:p>
          <a:p>
            <a:pPr lvl="1"/>
            <a:r>
              <a:rPr lang="en-US" smtClean="0"/>
              <a:t>Print</a:t>
            </a:r>
          </a:p>
          <a:p>
            <a:pPr lvl="1"/>
            <a:r>
              <a:rPr lang="en-US" smtClean="0"/>
              <a:t>TV / Radio (mostly)</a:t>
            </a:r>
          </a:p>
          <a:p>
            <a:pPr lvl="1"/>
            <a:r>
              <a:rPr lang="en-US" smtClean="0"/>
              <a:t>Newspaper</a:t>
            </a:r>
            <a:endParaRPr lang="en-US"/>
          </a:p>
        </p:txBody>
      </p:sp>
      <p:cxnSp>
        <p:nvCxnSpPr>
          <p:cNvPr id="13" name="Elbow Connector 12"/>
          <p:cNvCxnSpPr>
            <a:endCxn id="1028" idx="1"/>
          </p:cNvCxnSpPr>
          <p:nvPr/>
        </p:nvCxnSpPr>
        <p:spPr>
          <a:xfrm flipV="1">
            <a:off x="2286000" y="773023"/>
            <a:ext cx="1503232" cy="1796441"/>
          </a:xfrm>
          <a:prstGeom prst="bentConnector3">
            <a:avLst>
              <a:gd name="adj1" fmla="val 3600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340864" y="1497205"/>
            <a:ext cx="2532587" cy="1465451"/>
          </a:xfrm>
          <a:prstGeom prst="bentConnector3">
            <a:avLst>
              <a:gd name="adj1" fmla="val 31225"/>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6149" y="1457216"/>
            <a:ext cx="984565" cy="369332"/>
          </a:xfrm>
          <a:prstGeom prst="rect">
            <a:avLst/>
          </a:prstGeom>
          <a:noFill/>
        </p:spPr>
        <p:txBody>
          <a:bodyPr wrap="none" rtlCol="0">
            <a:spAutoFit/>
          </a:bodyPr>
          <a:lstStyle/>
          <a:p>
            <a:r>
              <a:rPr lang="en-US" smtClean="0"/>
              <a:t>“Books”</a:t>
            </a:r>
            <a:endParaRPr lang="en-US"/>
          </a:p>
        </p:txBody>
      </p:sp>
      <p:sp>
        <p:nvSpPr>
          <p:cNvPr id="29" name="TextBox 28"/>
          <p:cNvSpPr txBox="1"/>
          <p:nvPr/>
        </p:nvSpPr>
        <p:spPr>
          <a:xfrm>
            <a:off x="3416440" y="4049485"/>
            <a:ext cx="1928733" cy="369332"/>
          </a:xfrm>
          <a:prstGeom prst="rect">
            <a:avLst/>
          </a:prstGeom>
          <a:noFill/>
        </p:spPr>
        <p:txBody>
          <a:bodyPr wrap="none" rtlCol="0">
            <a:spAutoFit/>
          </a:bodyPr>
          <a:lstStyle/>
          <a:p>
            <a:r>
              <a:rPr lang="en-US" smtClean="0"/>
              <a:t>“Pizza in Seattle”</a:t>
            </a:r>
            <a:endParaRPr lang="en-US"/>
          </a:p>
        </p:txBody>
      </p:sp>
      <p:pic>
        <p:nvPicPr>
          <p:cNvPr id="1034" name="Picture 10" descr="http://www.freestufftimes.com/wp-content/uploads/2007/02/bar.gif"/>
          <p:cNvPicPr>
            <a:picLocks noChangeAspect="1" noChangeArrowheads="1"/>
          </p:cNvPicPr>
          <p:nvPr/>
        </p:nvPicPr>
        <p:blipFill>
          <a:blip r:embed="rId3" cstate="print"/>
          <a:srcRect/>
          <a:stretch>
            <a:fillRect/>
          </a:stretch>
        </p:blipFill>
        <p:spPr bwMode="auto">
          <a:xfrm>
            <a:off x="6142753" y="4917795"/>
            <a:ext cx="2628900" cy="1724025"/>
          </a:xfrm>
          <a:prstGeom prst="rect">
            <a:avLst/>
          </a:prstGeom>
          <a:noFill/>
        </p:spPr>
      </p:pic>
      <p:cxnSp>
        <p:nvCxnSpPr>
          <p:cNvPr id="32" name="Elbow Connector 31"/>
          <p:cNvCxnSpPr/>
          <p:nvPr/>
        </p:nvCxnSpPr>
        <p:spPr>
          <a:xfrm>
            <a:off x="3200400" y="3758184"/>
            <a:ext cx="2446774" cy="642994"/>
          </a:xfrm>
          <a:prstGeom prst="bentConnector3">
            <a:avLst>
              <a:gd name="adj1" fmla="val 889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4089679" y="4401178"/>
            <a:ext cx="1999622" cy="125604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6240026" y="5114611"/>
            <a:ext cx="2401556" cy="1024932"/>
          </a:xfrm>
          <a:prstGeom prst="rect">
            <a:avLst/>
          </a:prstGeom>
          <a:solidFill>
            <a:schemeClr val="tx1"/>
          </a:soli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mtClean="0">
                <a:solidFill>
                  <a:schemeClr val="bg1"/>
                </a:solidFill>
                <a:latin typeface="Segoe" pitchFamily="34" charset="0"/>
              </a:rPr>
              <a:t>Joe’s Pizza</a:t>
            </a:r>
          </a:p>
          <a:p>
            <a:pPr algn="ctr" defTabSz="914099"/>
            <a:r>
              <a:rPr lang="en-US" smtClean="0">
                <a:solidFill>
                  <a:schemeClr val="bg1"/>
                </a:solidFill>
                <a:latin typeface="Segoe" pitchFamily="34" charset="0"/>
              </a:rPr>
              <a:t>$5.00 off any Large Pizza</a:t>
            </a:r>
            <a:endParaRPr lang="en-US" dirty="0" smtClean="0">
              <a:solidFill>
                <a:schemeClr val="bg1"/>
              </a:solidFill>
              <a:latin typeface="Segoe" pitchFamily="34" charset="0"/>
            </a:endParaRPr>
          </a:p>
        </p:txBody>
      </p:sp>
      <p:sp>
        <p:nvSpPr>
          <p:cNvPr id="37" name="Rectangle 36"/>
          <p:cNvSpPr/>
          <p:nvPr/>
        </p:nvSpPr>
        <p:spPr bwMode="auto">
          <a:xfrm>
            <a:off x="6350558" y="4933741"/>
            <a:ext cx="391886" cy="70338"/>
          </a:xfrm>
          <a:prstGeom prst="rect">
            <a:avLst/>
          </a:prstGeom>
          <a:solidFill>
            <a:schemeClr val="bg1"/>
          </a:solidFill>
          <a:ln w="22225">
            <a:solidFill>
              <a:schemeClr val="bg1"/>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1036" name="Picture 12"/>
          <p:cNvPicPr>
            <a:picLocks noChangeAspect="1" noChangeArrowheads="1"/>
          </p:cNvPicPr>
          <p:nvPr/>
        </p:nvPicPr>
        <p:blipFill>
          <a:blip r:embed="rId4" cstate="print"/>
          <a:srcRect/>
          <a:stretch>
            <a:fillRect/>
          </a:stretch>
        </p:blipFill>
        <p:spPr bwMode="auto">
          <a:xfrm>
            <a:off x="4927251" y="1086931"/>
            <a:ext cx="2322513" cy="950913"/>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print"/>
          <a:srcRect/>
          <a:stretch>
            <a:fillRect/>
          </a:stretch>
        </p:blipFill>
        <p:spPr bwMode="auto">
          <a:xfrm>
            <a:off x="3608055" y="2358869"/>
            <a:ext cx="3073400" cy="858837"/>
          </a:xfrm>
          <a:prstGeom prst="rect">
            <a:avLst/>
          </a:prstGeom>
          <a:noFill/>
          <a:ln w="9525">
            <a:noFill/>
            <a:miter lim="800000"/>
            <a:headEnd/>
            <a:tailEnd/>
          </a:ln>
          <a:effectLst/>
        </p:spPr>
      </p:pic>
      <p:pic>
        <p:nvPicPr>
          <p:cNvPr id="1038" name="Picture 14"/>
          <p:cNvPicPr>
            <a:picLocks noChangeAspect="1" noChangeArrowheads="1"/>
          </p:cNvPicPr>
          <p:nvPr/>
        </p:nvPicPr>
        <p:blipFill>
          <a:blip r:embed="rId6" cstate="print"/>
          <a:srcRect/>
          <a:stretch>
            <a:fillRect/>
          </a:stretch>
        </p:blipFill>
        <p:spPr bwMode="auto">
          <a:xfrm>
            <a:off x="6583729" y="2192956"/>
            <a:ext cx="2024063" cy="75565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7" cstate="print"/>
          <a:srcRect/>
          <a:stretch>
            <a:fillRect/>
          </a:stretch>
        </p:blipFill>
        <p:spPr bwMode="auto">
          <a:xfrm>
            <a:off x="6241561" y="3091945"/>
            <a:ext cx="2005013" cy="59690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8" cstate="print"/>
          <a:srcRect/>
          <a:stretch>
            <a:fillRect/>
          </a:stretch>
        </p:blipFill>
        <p:spPr bwMode="auto">
          <a:xfrm>
            <a:off x="5692461" y="3884107"/>
            <a:ext cx="2500313" cy="841375"/>
          </a:xfrm>
          <a:prstGeom prst="rect">
            <a:avLst/>
          </a:prstGeom>
          <a:noFill/>
          <a:ln w="9525">
            <a:noFill/>
            <a:miter lim="800000"/>
            <a:headEnd/>
            <a:tailEnd/>
          </a:ln>
          <a:effectLst/>
        </p:spPr>
      </p:pic>
      <p:sp>
        <p:nvSpPr>
          <p:cNvPr id="20" name="Freeform 19"/>
          <p:cNvSpPr/>
          <p:nvPr/>
        </p:nvSpPr>
        <p:spPr>
          <a:xfrm>
            <a:off x="5646656" y="3157980"/>
            <a:ext cx="593888" cy="364504"/>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5976595" y="2187020"/>
            <a:ext cx="593888" cy="320510"/>
          </a:xfrm>
          <a:custGeom>
            <a:avLst/>
            <a:gdLst>
              <a:gd name="connsiteX0" fmla="*/ 0 w 641022"/>
              <a:gd name="connsiteY0" fmla="*/ 0 h 307943"/>
              <a:gd name="connsiteX1" fmla="*/ 150829 w 641022"/>
              <a:gd name="connsiteY1" fmla="*/ 263951 h 307943"/>
              <a:gd name="connsiteX2" fmla="*/ 641022 w 641022"/>
              <a:gd name="connsiteY2" fmla="*/ 263951 h 307943"/>
            </a:gdLst>
            <a:ahLst/>
            <a:cxnLst>
              <a:cxn ang="0">
                <a:pos x="connsiteX0" y="connsiteY0"/>
              </a:cxn>
              <a:cxn ang="0">
                <a:pos x="connsiteX1" y="connsiteY1"/>
              </a:cxn>
              <a:cxn ang="0">
                <a:pos x="connsiteX2" y="connsiteY2"/>
              </a:cxn>
            </a:cxnLst>
            <a:rect l="l" t="t" r="r" b="b"/>
            <a:pathLst>
              <a:path w="641022" h="307943">
                <a:moveTo>
                  <a:pt x="0" y="0"/>
                </a:moveTo>
                <a:cubicBezTo>
                  <a:pt x="21996" y="109979"/>
                  <a:pt x="43992" y="219959"/>
                  <a:pt x="150829" y="263951"/>
                </a:cubicBezTo>
                <a:cubicBezTo>
                  <a:pt x="257666" y="307943"/>
                  <a:pt x="449344" y="285947"/>
                  <a:pt x="641022" y="263951"/>
                </a:cubicBezTo>
              </a:path>
            </a:pathLst>
          </a:custGeom>
          <a:ln w="28575">
            <a:solidFill>
              <a:schemeClr val="accent4">
                <a:lumMod val="60000"/>
                <a:lumOff val="40000"/>
              </a:schemeClr>
            </a:solidFill>
            <a:headEnd type="none" w="med" len="med"/>
            <a:tailEnd type="triangle" w="med" len="med"/>
          </a:ln>
          <a:effectLst>
            <a:outerShdw blurRad="50800" dist="254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40267" y="3201073"/>
            <a:ext cx="1433406" cy="369332"/>
          </a:xfrm>
          <a:prstGeom prst="rect">
            <a:avLst/>
          </a:prstGeom>
          <a:noFill/>
        </p:spPr>
        <p:txBody>
          <a:bodyPr wrap="none" rtlCol="0">
            <a:spAutoFit/>
          </a:bodyPr>
          <a:lstStyle/>
          <a:p>
            <a:r>
              <a:rPr lang="en-US" smtClean="0"/>
              <a:t>“Relevance”</a:t>
            </a:r>
            <a:endParaRPr lang="en-US"/>
          </a:p>
        </p:txBody>
      </p:sp>
      <p:sp>
        <p:nvSpPr>
          <p:cNvPr id="27" name="TextBox 26"/>
          <p:cNvSpPr txBox="1"/>
          <p:nvPr/>
        </p:nvSpPr>
        <p:spPr>
          <a:xfrm>
            <a:off x="5244243" y="99755"/>
            <a:ext cx="2972352" cy="369332"/>
          </a:xfrm>
          <a:prstGeom prst="rect">
            <a:avLst/>
          </a:prstGeom>
          <a:noFill/>
        </p:spPr>
        <p:txBody>
          <a:bodyPr wrap="none" rtlCol="0">
            <a:spAutoFit/>
          </a:bodyPr>
          <a:lstStyle/>
          <a:p>
            <a:r>
              <a:rPr lang="en-US" smtClean="0"/>
              <a:t>“Banner Ads”  “Rich Media”</a:t>
            </a:r>
            <a:endParaRPr lang="en-US"/>
          </a:p>
        </p:txBody>
      </p:sp>
      <p:pic>
        <p:nvPicPr>
          <p:cNvPr id="1028" name="Picture 4"/>
          <p:cNvPicPr>
            <a:picLocks noChangeAspect="1" noChangeArrowheads="1"/>
          </p:cNvPicPr>
          <p:nvPr/>
        </p:nvPicPr>
        <p:blipFill>
          <a:blip r:embed="rId9" cstate="print"/>
          <a:srcRect/>
          <a:stretch>
            <a:fillRect/>
          </a:stretch>
        </p:blipFill>
        <p:spPr bwMode="auto">
          <a:xfrm>
            <a:off x="3789232" y="340429"/>
            <a:ext cx="981075" cy="865187"/>
          </a:xfrm>
          <a:prstGeom prst="rect">
            <a:avLst/>
          </a:prstGeom>
          <a:noFill/>
          <a:ln w="9525">
            <a:noFill/>
            <a:miter lim="800000"/>
            <a:headEnd/>
            <a:tailEnd/>
          </a:ln>
          <a:effectLst/>
        </p:spPr>
      </p:pic>
      <p:cxnSp>
        <p:nvCxnSpPr>
          <p:cNvPr id="33" name="Elbow Connector 32"/>
          <p:cNvCxnSpPr>
            <a:endCxn id="1037" idx="1"/>
          </p:cNvCxnSpPr>
          <p:nvPr/>
        </p:nvCxnSpPr>
        <p:spPr>
          <a:xfrm flipV="1">
            <a:off x="2430797" y="2788288"/>
            <a:ext cx="1177258" cy="576102"/>
          </a:xfrm>
          <a:prstGeom prst="bentConnector3">
            <a:avLst>
              <a:gd name="adj1" fmla="val 76409"/>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10" cstate="print"/>
          <a:srcRect/>
          <a:stretch>
            <a:fillRect/>
          </a:stretch>
        </p:blipFill>
        <p:spPr bwMode="auto">
          <a:xfrm>
            <a:off x="4842114" y="437873"/>
            <a:ext cx="4077754" cy="514234"/>
          </a:xfrm>
          <a:prstGeom prst="rect">
            <a:avLst/>
          </a:prstGeom>
          <a:noFill/>
          <a:ln w="9525">
            <a:noFill/>
            <a:miter lim="800000"/>
            <a:headEnd/>
            <a:tailEnd/>
          </a:ln>
          <a:effectLst/>
        </p:spPr>
      </p:pic>
      <p:sp>
        <p:nvSpPr>
          <p:cNvPr id="26" name="Rounded Rectangle 25"/>
          <p:cNvSpPr/>
          <p:nvPr/>
        </p:nvSpPr>
        <p:spPr bwMode="auto">
          <a:xfrm>
            <a:off x="301656" y="4694548"/>
            <a:ext cx="3770723" cy="2026763"/>
          </a:xfrm>
          <a:prstGeom prst="roundRect">
            <a:avLst>
              <a:gd name="adj" fmla="val 8866"/>
            </a:avLst>
          </a:prstGeom>
          <a:noFill/>
          <a:ln w="57150">
            <a:solidFill>
              <a:srgbClr val="FF9929"/>
            </a:solidFill>
            <a:headEnd type="none" w="med" len="med"/>
            <a:tailEnd type="none" w="med" len="med"/>
          </a:ln>
          <a:effectLst>
            <a:glow rad="228600">
              <a:schemeClr val="accent5">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normAutofit fontScale="90000"/>
          </a:bodyPr>
          <a:lstStyle/>
          <a:p>
            <a:r>
              <a:rPr sz="3600" smtClean="0"/>
              <a:t>How do Advertisers pay for ads?</a:t>
            </a:r>
            <a:endParaRPr lang="en-US" sz="3600"/>
          </a:p>
        </p:txBody>
      </p:sp>
      <p:graphicFrame>
        <p:nvGraphicFramePr>
          <p:cNvPr id="4" name="Content Placeholder 3"/>
          <p:cNvGraphicFramePr>
            <a:graphicFrameLocks noGrp="1"/>
          </p:cNvGraphicFramePr>
          <p:nvPr>
            <p:ph idx="1"/>
          </p:nvPr>
        </p:nvGraphicFramePr>
        <p:xfrm>
          <a:off x="381000" y="1412875"/>
          <a:ext cx="8382000" cy="3931920"/>
        </p:xfrm>
        <a:graphic>
          <a:graphicData uri="http://schemas.openxmlformats.org/drawingml/2006/table">
            <a:tbl>
              <a:tblPr firstRow="1" bandRow="1">
                <a:tableStyleId>{2D5ABB26-0587-4C30-8999-92F81FD0307C}</a:tableStyleId>
              </a:tblPr>
              <a:tblGrid>
                <a:gridCol w="1296971"/>
                <a:gridCol w="4291029"/>
                <a:gridCol w="2794000"/>
              </a:tblGrid>
              <a:tr h="370840">
                <a:tc>
                  <a:txBody>
                    <a:bodyPr/>
                    <a:lstStyle/>
                    <a:p>
                      <a:pPr algn="ctr"/>
                      <a:r>
                        <a:rPr lang="en-US" dirty="0" smtClean="0"/>
                        <a:t>Pricing</a:t>
                      </a:r>
                      <a:r>
                        <a:rPr lang="en-US" baseline="0" dirty="0" smtClean="0"/>
                        <a:t> Model</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t>Description</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t>Common Values</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370840">
                <a:tc>
                  <a:txBody>
                    <a:bodyPr/>
                    <a:lstStyle/>
                    <a:p>
                      <a:pPr algn="ctr"/>
                      <a:r>
                        <a:rPr lang="en-US" b="1" smtClean="0">
                          <a:solidFill>
                            <a:schemeClr val="accent4">
                              <a:lumMod val="60000"/>
                              <a:lumOff val="40000"/>
                            </a:schemeClr>
                          </a:solidFill>
                        </a:rPr>
                        <a:t>CPM</a:t>
                      </a:r>
                      <a:endParaRPr lang="en-US" b="1">
                        <a:solidFill>
                          <a:schemeClr val="accent4">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chemeClr val="accent4">
                              <a:lumMod val="60000"/>
                              <a:lumOff val="40000"/>
                            </a:schemeClr>
                          </a:solidFill>
                        </a:rPr>
                        <a:t>Cost per Mille</a:t>
                      </a:r>
                      <a:r>
                        <a:rPr lang="en-US" dirty="0" smtClean="0"/>
                        <a:t>, or Thousand Impressions, often negotiated.  Commonplace in Display Ads.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t>$0.10 to $20, depending</a:t>
                      </a:r>
                      <a:r>
                        <a:rPr lang="en-US" baseline="0" smtClean="0"/>
                        <a:t> on the value of the targeting</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CPC</a:t>
                      </a:r>
                      <a:endParaRPr lang="en-US" b="1">
                        <a:solidFill>
                          <a:schemeClr val="accent4">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chemeClr val="accent4">
                              <a:lumMod val="60000"/>
                              <a:lumOff val="40000"/>
                            </a:schemeClr>
                          </a:solidFill>
                        </a:rPr>
                        <a:t>Cost per Click</a:t>
                      </a:r>
                      <a:r>
                        <a:rPr lang="en-US" dirty="0" smtClean="0"/>
                        <a:t>, often sold via auction.  Commonplace in Search and Content</a:t>
                      </a:r>
                      <a:r>
                        <a:rPr lang="en-US" baseline="0" dirty="0" smtClean="0"/>
                        <a:t> Ads.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t>$0.05</a:t>
                      </a:r>
                      <a:r>
                        <a:rPr lang="en-US" baseline="0" smtClean="0"/>
                        <a:t> to a few dollars, depending on the keywords (auction)</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CPA</a:t>
                      </a:r>
                      <a:endParaRPr lang="en-US" b="1" dirty="0">
                        <a:solidFill>
                          <a:schemeClr val="accent4">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smtClean="0">
                          <a:ln>
                            <a:noFill/>
                          </a:ln>
                          <a:solidFill>
                            <a:schemeClr val="accent4">
                              <a:lumMod val="60000"/>
                              <a:lumOff val="40000"/>
                            </a:schemeClr>
                          </a:solidFill>
                          <a:effectLst/>
                          <a:uLnTx/>
                          <a:uFillTx/>
                        </a:rPr>
                        <a:t>Cost per Action</a:t>
                      </a:r>
                      <a:r>
                        <a:rPr kumimoji="0" lang="en-US" sz="1800" u="none" strike="noStrike" kern="1200" cap="none" spc="0" normalizeH="0" baseline="0" noProof="0" dirty="0" smtClean="0">
                          <a:ln>
                            <a:noFill/>
                          </a:ln>
                          <a:effectLst/>
                          <a:uLnTx/>
                          <a:uFillTx/>
                        </a:rPr>
                        <a:t>  [also Acquisition] Actions could be web form completion, click to call, mouse-over, video playback, product purchase on advertiser’s site, print a coupon for in-person purchase</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mtClean="0"/>
                        <a:t>High value (often dollars),</a:t>
                      </a:r>
                      <a:r>
                        <a:rPr lang="en-US" baseline="0" smtClean="0"/>
                        <a:t> depends on what was purchased or action taken</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a Click worth?</a:t>
            </a:r>
            <a:endParaRPr lang="en-US"/>
          </a:p>
        </p:txBody>
      </p:sp>
      <p:graphicFrame>
        <p:nvGraphicFramePr>
          <p:cNvPr id="4" name="Content Placeholder 3"/>
          <p:cNvGraphicFramePr>
            <a:graphicFrameLocks/>
          </p:cNvGraphicFramePr>
          <p:nvPr/>
        </p:nvGraphicFramePr>
        <p:xfrm>
          <a:off x="3011079" y="1412875"/>
          <a:ext cx="5588000" cy="5191760"/>
        </p:xfrm>
        <a:graphic>
          <a:graphicData uri="http://schemas.openxmlformats.org/drawingml/2006/table">
            <a:tbl>
              <a:tblPr firstRow="1" bandRow="1">
                <a:tableStyleId>{2D5ABB26-0587-4C30-8999-92F81FD0307C}</a:tableStyleId>
              </a:tblPr>
              <a:tblGrid>
                <a:gridCol w="3257746"/>
                <a:gridCol w="2330254"/>
              </a:tblGrid>
              <a:tr h="370840">
                <a:tc>
                  <a:txBody>
                    <a:bodyPr/>
                    <a:lstStyle/>
                    <a:p>
                      <a:pPr algn="ctr"/>
                      <a:r>
                        <a:rPr lang="en-US" dirty="0" smtClean="0">
                          <a:solidFill>
                            <a:schemeClr val="tx1"/>
                          </a:solidFill>
                        </a:rPr>
                        <a:t>Keyword(s)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solidFill>
                            <a:schemeClr val="tx1"/>
                          </a:solidFill>
                        </a:rPr>
                        <a:t>Average</a:t>
                      </a:r>
                      <a:r>
                        <a:rPr lang="en-US" baseline="0" smtClean="0">
                          <a:solidFill>
                            <a:schemeClr val="tx1"/>
                          </a:solidFill>
                        </a:rPr>
                        <a:t> CPC</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370840">
                <a:tc>
                  <a:txBody>
                    <a:bodyPr/>
                    <a:lstStyle/>
                    <a:p>
                      <a:pPr algn="ctr"/>
                      <a:r>
                        <a:rPr lang="en-US" b="1" smtClean="0">
                          <a:solidFill>
                            <a:schemeClr val="accent4">
                              <a:lumMod val="60000"/>
                              <a:lumOff val="40000"/>
                            </a:schemeClr>
                          </a:solidFill>
                        </a:rPr>
                        <a:t>Hilton Hotel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$ 0.40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$ 0.90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Books</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mtClean="0">
                          <a:solidFill>
                            <a:schemeClr val="tx1"/>
                          </a:solidFill>
                        </a:rPr>
                        <a:t>$ 0.96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Sports</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Diamond Ring</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Washington</a:t>
                      </a:r>
                      <a:r>
                        <a:rPr lang="en-US" b="1" baseline="0" smtClean="0">
                          <a:solidFill>
                            <a:schemeClr val="accent4">
                              <a:lumMod val="60000"/>
                              <a:lumOff val="40000"/>
                            </a:schemeClr>
                          </a:solidFill>
                        </a:rPr>
                        <a:t> Mortgage</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Autos</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Hotel</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Diamond Engagement Ring</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Dating</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HDTV</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smtClean="0">
                          <a:solidFill>
                            <a:schemeClr val="accent4">
                              <a:lumMod val="60000"/>
                              <a:lumOff val="40000"/>
                            </a:schemeClr>
                          </a:solidFill>
                        </a:rPr>
                        <a:t>Tokyo Hotel</a:t>
                      </a:r>
                      <a:endParaRPr lang="en-US" b="1">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California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216817" y="1480008"/>
            <a:ext cx="2733773" cy="2862322"/>
          </a:xfrm>
          <a:prstGeom prst="rect">
            <a:avLst/>
          </a:prstGeom>
          <a:noFill/>
        </p:spPr>
        <p:txBody>
          <a:bodyPr wrap="square" rtlCol="0">
            <a:spAutoFit/>
          </a:bodyPr>
          <a:lstStyle/>
          <a:p>
            <a:r>
              <a:rPr lang="en-US" smtClean="0"/>
              <a:t>Here are some example values by keyword(s) on our network.  Average CPC represents actual clicks against auctioned keywords.  Many advertisers may have bid higher – the top ranked position isn’t always the one that gets clicked.  </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a Click worth?</a:t>
            </a:r>
            <a:endParaRPr lang="en-US"/>
          </a:p>
        </p:txBody>
      </p:sp>
      <p:graphicFrame>
        <p:nvGraphicFramePr>
          <p:cNvPr id="4" name="Content Placeholder 3"/>
          <p:cNvGraphicFramePr>
            <a:graphicFrameLocks/>
          </p:cNvGraphicFramePr>
          <p:nvPr/>
        </p:nvGraphicFramePr>
        <p:xfrm>
          <a:off x="3011079" y="1412875"/>
          <a:ext cx="5588000" cy="5191760"/>
        </p:xfrm>
        <a:graphic>
          <a:graphicData uri="http://schemas.openxmlformats.org/drawingml/2006/table">
            <a:tbl>
              <a:tblPr firstRow="1" bandRow="1">
                <a:tableStyleId>{2D5ABB26-0587-4C30-8999-92F81FD0307C}</a:tableStyleId>
              </a:tblPr>
              <a:tblGrid>
                <a:gridCol w="3257746"/>
                <a:gridCol w="2330254"/>
              </a:tblGrid>
              <a:tr h="370840">
                <a:tc>
                  <a:txBody>
                    <a:bodyPr/>
                    <a:lstStyle/>
                    <a:p>
                      <a:pPr algn="ctr"/>
                      <a:r>
                        <a:rPr lang="en-US" dirty="0" smtClean="0">
                          <a:solidFill>
                            <a:schemeClr val="tx1"/>
                          </a:solidFill>
                        </a:rPr>
                        <a:t>Keyword(s)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solidFill>
                            <a:schemeClr val="tx1"/>
                          </a:solidFill>
                        </a:rPr>
                        <a:t>Average</a:t>
                      </a:r>
                      <a:r>
                        <a:rPr lang="en-US" baseline="0" smtClean="0">
                          <a:solidFill>
                            <a:schemeClr val="tx1"/>
                          </a:solidFill>
                        </a:rPr>
                        <a:t> CPC</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370840">
                <a:tc>
                  <a:txBody>
                    <a:bodyPr/>
                    <a:lstStyle/>
                    <a:p>
                      <a:pPr algn="ctr"/>
                      <a:r>
                        <a:rPr lang="en-US" b="1" dirty="0" smtClean="0">
                          <a:solidFill>
                            <a:schemeClr val="accent4">
                              <a:lumMod val="60000"/>
                              <a:lumOff val="40000"/>
                            </a:schemeClr>
                          </a:solidFill>
                        </a:rPr>
                        <a:t>Hilton Hotel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$ 0.40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$ 0.90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Books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mtClean="0">
                          <a:solidFill>
                            <a:schemeClr val="tx1"/>
                          </a:solidFill>
                        </a:rPr>
                        <a:t>$ 0.96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Sports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Washington</a:t>
                      </a:r>
                      <a:r>
                        <a:rPr lang="en-US" b="1" baseline="0" dirty="0" smtClean="0">
                          <a:solidFill>
                            <a:schemeClr val="accent4">
                              <a:lumMod val="60000"/>
                              <a:lumOff val="40000"/>
                            </a:schemeClr>
                          </a:solidFill>
                        </a:rPr>
                        <a:t>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Autos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Engagement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Dating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HDTV</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Tokyo 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California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77073" y="4703975"/>
            <a:ext cx="2281285" cy="461665"/>
          </a:xfrm>
          <a:prstGeom prst="rect">
            <a:avLst/>
          </a:prstGeom>
          <a:noFill/>
        </p:spPr>
        <p:txBody>
          <a:bodyPr wrap="square" rtlCol="0">
            <a:spAutoFit/>
          </a:bodyPr>
          <a:lstStyle/>
          <a:p>
            <a:pPr algn="r"/>
            <a:r>
              <a:rPr lang="en-US" sz="2400" smtClean="0"/>
              <a:t>More Specific</a:t>
            </a:r>
            <a:endParaRPr lang="en-US" sz="2400"/>
          </a:p>
        </p:txBody>
      </p:sp>
      <p:sp>
        <p:nvSpPr>
          <p:cNvPr id="6" name="Rounded Rectangle 5"/>
          <p:cNvSpPr/>
          <p:nvPr/>
        </p:nvSpPr>
        <p:spPr bwMode="auto">
          <a:xfrm>
            <a:off x="2978870" y="3214539"/>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7" name="Rounded Rectangle 6"/>
          <p:cNvSpPr/>
          <p:nvPr/>
        </p:nvSpPr>
        <p:spPr bwMode="auto">
          <a:xfrm>
            <a:off x="2978870" y="4694548"/>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8" name="TextBox 7"/>
          <p:cNvSpPr txBox="1"/>
          <p:nvPr/>
        </p:nvSpPr>
        <p:spPr>
          <a:xfrm>
            <a:off x="377073" y="3261674"/>
            <a:ext cx="2281285" cy="461665"/>
          </a:xfrm>
          <a:prstGeom prst="rect">
            <a:avLst/>
          </a:prstGeom>
          <a:noFill/>
        </p:spPr>
        <p:txBody>
          <a:bodyPr wrap="square" rtlCol="0">
            <a:spAutoFit/>
          </a:bodyPr>
          <a:lstStyle/>
          <a:p>
            <a:pPr algn="r"/>
            <a:r>
              <a:rPr lang="en-US" sz="2400" smtClean="0"/>
              <a:t>Specific</a:t>
            </a:r>
            <a:endParaRPr lang="en-US" sz="2400"/>
          </a:p>
        </p:txBody>
      </p:sp>
      <p:sp>
        <p:nvSpPr>
          <p:cNvPr id="9" name="TextBox 8"/>
          <p:cNvSpPr txBox="1"/>
          <p:nvPr/>
        </p:nvSpPr>
        <p:spPr>
          <a:xfrm>
            <a:off x="216817" y="1480008"/>
            <a:ext cx="2733773" cy="1200329"/>
          </a:xfrm>
          <a:prstGeom prst="rect">
            <a:avLst/>
          </a:prstGeom>
          <a:noFill/>
        </p:spPr>
        <p:txBody>
          <a:bodyPr wrap="square" rtlCol="0">
            <a:spAutoFit/>
          </a:bodyPr>
          <a:lstStyle/>
          <a:p>
            <a:r>
              <a:rPr lang="en-US" smtClean="0"/>
              <a:t>Sometimes being more specific is more valuable since it tells more about your search intent.</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normAutofit fontScale="90000"/>
          </a:bodyPr>
          <a:lstStyle/>
          <a:p>
            <a:r>
              <a:rPr sz="3600" smtClean="0"/>
              <a:t>What is a Click worth?</a:t>
            </a:r>
            <a:endParaRPr lang="en-US" sz="3600"/>
          </a:p>
        </p:txBody>
      </p:sp>
      <p:graphicFrame>
        <p:nvGraphicFramePr>
          <p:cNvPr id="4" name="Content Placeholder 3"/>
          <p:cNvGraphicFramePr>
            <a:graphicFrameLocks/>
          </p:cNvGraphicFramePr>
          <p:nvPr/>
        </p:nvGraphicFramePr>
        <p:xfrm>
          <a:off x="3011079" y="1412875"/>
          <a:ext cx="5588000" cy="5191760"/>
        </p:xfrm>
        <a:graphic>
          <a:graphicData uri="http://schemas.openxmlformats.org/drawingml/2006/table">
            <a:tbl>
              <a:tblPr firstRow="1" bandRow="1">
                <a:tableStyleId>{2D5ABB26-0587-4C30-8999-92F81FD0307C}</a:tableStyleId>
              </a:tblPr>
              <a:tblGrid>
                <a:gridCol w="3257746"/>
                <a:gridCol w="2330254"/>
              </a:tblGrid>
              <a:tr h="370840">
                <a:tc>
                  <a:txBody>
                    <a:bodyPr/>
                    <a:lstStyle/>
                    <a:p>
                      <a:pPr algn="ctr"/>
                      <a:r>
                        <a:rPr lang="en-US" dirty="0" smtClean="0">
                          <a:solidFill>
                            <a:schemeClr val="tx1"/>
                          </a:solidFill>
                        </a:rPr>
                        <a:t>Keyword(s)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solidFill>
                            <a:schemeClr val="tx1"/>
                          </a:solidFill>
                        </a:rPr>
                        <a:t>Average</a:t>
                      </a:r>
                      <a:r>
                        <a:rPr lang="en-US" baseline="0" smtClean="0">
                          <a:solidFill>
                            <a:schemeClr val="tx1"/>
                          </a:solidFill>
                        </a:rPr>
                        <a:t> CPC</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370840">
                <a:tc>
                  <a:txBody>
                    <a:bodyPr/>
                    <a:lstStyle/>
                    <a:p>
                      <a:pPr algn="ctr"/>
                      <a:r>
                        <a:rPr lang="en-US" b="1" dirty="0" smtClean="0">
                          <a:solidFill>
                            <a:schemeClr val="accent4">
                              <a:lumMod val="60000"/>
                              <a:lumOff val="40000"/>
                            </a:schemeClr>
                          </a:solidFill>
                        </a:rPr>
                        <a:t>Hilton Hotel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$ 0.40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$ 0.90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Books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mtClean="0">
                          <a:solidFill>
                            <a:schemeClr val="tx1"/>
                          </a:solidFill>
                        </a:rPr>
                        <a:t>$ 0.96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Sports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Washington</a:t>
                      </a:r>
                      <a:r>
                        <a:rPr lang="en-US" b="1" baseline="0" dirty="0" smtClean="0">
                          <a:solidFill>
                            <a:schemeClr val="accent4">
                              <a:lumMod val="60000"/>
                              <a:lumOff val="40000"/>
                            </a:schemeClr>
                          </a:solidFill>
                        </a:rPr>
                        <a:t>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Autos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Engagement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Dating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HDTV</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Tokyo 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California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2978870" y="1734531"/>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7" name="Rounded Rectangle 6"/>
          <p:cNvSpPr/>
          <p:nvPr/>
        </p:nvSpPr>
        <p:spPr bwMode="auto">
          <a:xfrm>
            <a:off x="2978870" y="4326903"/>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8" name="Rounded Rectangle 7"/>
          <p:cNvSpPr/>
          <p:nvPr/>
        </p:nvSpPr>
        <p:spPr bwMode="auto">
          <a:xfrm>
            <a:off x="2978870" y="5797485"/>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9" name="TextBox 8"/>
          <p:cNvSpPr txBox="1"/>
          <p:nvPr/>
        </p:nvSpPr>
        <p:spPr>
          <a:xfrm>
            <a:off x="282805" y="4864231"/>
            <a:ext cx="2281285" cy="830997"/>
          </a:xfrm>
          <a:prstGeom prst="rect">
            <a:avLst/>
          </a:prstGeom>
          <a:noFill/>
        </p:spPr>
        <p:txBody>
          <a:bodyPr wrap="square" rtlCol="0">
            <a:spAutoFit/>
          </a:bodyPr>
          <a:lstStyle/>
          <a:p>
            <a:pPr algn="ctr"/>
            <a:r>
              <a:rPr lang="en-US" sz="2400" smtClean="0"/>
              <a:t>Higher Bid Density</a:t>
            </a:r>
            <a:endParaRPr lang="en-US" sz="2400"/>
          </a:p>
        </p:txBody>
      </p:sp>
      <p:sp>
        <p:nvSpPr>
          <p:cNvPr id="10" name="TextBox 9"/>
          <p:cNvSpPr txBox="1"/>
          <p:nvPr/>
        </p:nvSpPr>
        <p:spPr>
          <a:xfrm>
            <a:off x="273379" y="2639505"/>
            <a:ext cx="2168164" cy="830997"/>
          </a:xfrm>
          <a:prstGeom prst="rect">
            <a:avLst/>
          </a:prstGeom>
          <a:noFill/>
        </p:spPr>
        <p:txBody>
          <a:bodyPr wrap="square" rtlCol="0">
            <a:spAutoFit/>
          </a:bodyPr>
          <a:lstStyle/>
          <a:p>
            <a:pPr algn="ctr"/>
            <a:r>
              <a:rPr lang="en-US" sz="2400" smtClean="0"/>
              <a:t>Lower Bid Density</a:t>
            </a:r>
            <a:endParaRPr lang="en-US" sz="2400"/>
          </a:p>
        </p:txBody>
      </p:sp>
      <p:cxnSp>
        <p:nvCxnSpPr>
          <p:cNvPr id="11" name="Straight Arrow Connector 122"/>
          <p:cNvCxnSpPr>
            <a:cxnSpLocks noChangeShapeType="1"/>
          </p:cNvCxnSpPr>
          <p:nvPr/>
        </p:nvCxnSpPr>
        <p:spPr bwMode="auto">
          <a:xfrm flipV="1">
            <a:off x="1936407" y="2136268"/>
            <a:ext cx="774700" cy="428625"/>
          </a:xfrm>
          <a:prstGeom prst="straightConnector1">
            <a:avLst/>
          </a:prstGeom>
          <a:noFill/>
          <a:ln w="38100" algn="ctr">
            <a:solidFill>
              <a:schemeClr val="accent1"/>
            </a:solidFill>
            <a:round/>
            <a:headEnd/>
            <a:tailEnd type="arrow" w="med" len="med"/>
          </a:ln>
        </p:spPr>
      </p:cxnSp>
      <p:cxnSp>
        <p:nvCxnSpPr>
          <p:cNvPr id="12" name="Straight Arrow Connector 122"/>
          <p:cNvCxnSpPr>
            <a:cxnSpLocks noChangeShapeType="1"/>
          </p:cNvCxnSpPr>
          <p:nvPr/>
        </p:nvCxnSpPr>
        <p:spPr bwMode="auto">
          <a:xfrm flipV="1">
            <a:off x="2021248" y="4474116"/>
            <a:ext cx="774700" cy="428625"/>
          </a:xfrm>
          <a:prstGeom prst="straightConnector1">
            <a:avLst/>
          </a:prstGeom>
          <a:noFill/>
          <a:ln w="38100" algn="ctr">
            <a:solidFill>
              <a:schemeClr val="accent1"/>
            </a:solidFill>
            <a:round/>
            <a:headEnd/>
            <a:tailEnd type="arrow" w="med" len="med"/>
          </a:ln>
        </p:spPr>
      </p:cxnSp>
      <p:cxnSp>
        <p:nvCxnSpPr>
          <p:cNvPr id="13" name="Straight Arrow Connector 122"/>
          <p:cNvCxnSpPr>
            <a:cxnSpLocks noChangeShapeType="1"/>
          </p:cNvCxnSpPr>
          <p:nvPr/>
        </p:nvCxnSpPr>
        <p:spPr bwMode="auto">
          <a:xfrm>
            <a:off x="1983541" y="5638032"/>
            <a:ext cx="769086" cy="385696"/>
          </a:xfrm>
          <a:prstGeom prst="straightConnector1">
            <a:avLst/>
          </a:prstGeom>
          <a:noFill/>
          <a:ln w="38100" algn="ctr">
            <a:solidFill>
              <a:schemeClr val="accent1"/>
            </a:solidFill>
            <a:round/>
            <a:headEnd/>
            <a:tailEnd type="arrow" w="med" len="med"/>
          </a:ln>
        </p:spPr>
      </p:cxnSp>
      <p:sp>
        <p:nvSpPr>
          <p:cNvPr id="15" name="TextBox 14"/>
          <p:cNvSpPr txBox="1"/>
          <p:nvPr/>
        </p:nvSpPr>
        <p:spPr>
          <a:xfrm>
            <a:off x="216817" y="754143"/>
            <a:ext cx="8427562" cy="646331"/>
          </a:xfrm>
          <a:prstGeom prst="rect">
            <a:avLst/>
          </a:prstGeom>
          <a:noFill/>
        </p:spPr>
        <p:txBody>
          <a:bodyPr wrap="square" rtlCol="0">
            <a:spAutoFit/>
          </a:bodyPr>
          <a:lstStyle/>
          <a:p>
            <a:pPr>
              <a:tabLst>
                <a:tab pos="7258050" algn="l"/>
              </a:tabLst>
            </a:pPr>
            <a:r>
              <a:rPr lang="en-US" smtClean="0"/>
              <a:t>On other occasions a very specific search may be cheaper if it lowers bid density – the number of advertisers willing to bid on those keywords.</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a Click worth?</a:t>
            </a:r>
            <a:endParaRPr lang="en-US"/>
          </a:p>
        </p:txBody>
      </p:sp>
      <p:graphicFrame>
        <p:nvGraphicFramePr>
          <p:cNvPr id="4" name="Content Placeholder 3"/>
          <p:cNvGraphicFramePr>
            <a:graphicFrameLocks/>
          </p:cNvGraphicFramePr>
          <p:nvPr/>
        </p:nvGraphicFramePr>
        <p:xfrm>
          <a:off x="3011079" y="1412875"/>
          <a:ext cx="5588000" cy="5191760"/>
        </p:xfrm>
        <a:graphic>
          <a:graphicData uri="http://schemas.openxmlformats.org/drawingml/2006/table">
            <a:tbl>
              <a:tblPr firstRow="1" bandRow="1">
                <a:tableStyleId>{2D5ABB26-0587-4C30-8999-92F81FD0307C}</a:tableStyleId>
              </a:tblPr>
              <a:tblGrid>
                <a:gridCol w="3257746"/>
                <a:gridCol w="2330254"/>
              </a:tblGrid>
              <a:tr h="370840">
                <a:tc>
                  <a:txBody>
                    <a:bodyPr/>
                    <a:lstStyle/>
                    <a:p>
                      <a:pPr algn="ctr"/>
                      <a:r>
                        <a:rPr lang="en-US" dirty="0" smtClean="0">
                          <a:solidFill>
                            <a:schemeClr val="tx1"/>
                          </a:solidFill>
                        </a:rPr>
                        <a:t>Keyword(s)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mtClean="0">
                          <a:solidFill>
                            <a:schemeClr val="tx1"/>
                          </a:solidFill>
                        </a:rPr>
                        <a:t>Average</a:t>
                      </a:r>
                      <a:r>
                        <a:rPr lang="en-US" baseline="0" smtClean="0">
                          <a:solidFill>
                            <a:schemeClr val="tx1"/>
                          </a:solidFill>
                        </a:rPr>
                        <a:t> CPC</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370840">
                <a:tc>
                  <a:txBody>
                    <a:bodyPr/>
                    <a:lstStyle/>
                    <a:p>
                      <a:pPr algn="ctr"/>
                      <a:r>
                        <a:rPr lang="en-US" b="1" dirty="0" smtClean="0">
                          <a:solidFill>
                            <a:schemeClr val="accent4">
                              <a:lumMod val="60000"/>
                              <a:lumOff val="40000"/>
                            </a:schemeClr>
                          </a:solidFill>
                        </a:rPr>
                        <a:t>Hilton Hotel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$ 0.40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mtClean="0">
                          <a:solidFill>
                            <a:schemeClr val="tx1"/>
                          </a:solidFill>
                        </a:rPr>
                        <a:t>$ 0.90</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Books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mtClean="0">
                          <a:solidFill>
                            <a:schemeClr val="tx1"/>
                          </a:solidFill>
                        </a:rPr>
                        <a:t>$ 0.96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Sports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Washington</a:t>
                      </a:r>
                      <a:r>
                        <a:rPr lang="en-US" b="1" baseline="0" dirty="0" smtClean="0">
                          <a:solidFill>
                            <a:schemeClr val="accent4">
                              <a:lumMod val="60000"/>
                              <a:lumOff val="40000"/>
                            </a:schemeClr>
                          </a:solidFill>
                        </a:rPr>
                        <a:t>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Autos</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Diamond Engagement Ring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Dating</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HDTV</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Tokyo Hotel</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accent4">
                              <a:lumMod val="60000"/>
                              <a:lumOff val="40000"/>
                            </a:schemeClr>
                          </a:solidFill>
                        </a:rPr>
                        <a:t>California Mortgage</a:t>
                      </a:r>
                      <a:endParaRPr lang="en-US" b="1" dirty="0">
                        <a:solidFill>
                          <a:schemeClr val="accent4">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$ 3.92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ounded Rectangle 6"/>
          <p:cNvSpPr/>
          <p:nvPr/>
        </p:nvSpPr>
        <p:spPr bwMode="auto">
          <a:xfrm>
            <a:off x="2978870" y="3582186"/>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8" name="Rounded Rectangle 7"/>
          <p:cNvSpPr/>
          <p:nvPr/>
        </p:nvSpPr>
        <p:spPr bwMode="auto">
          <a:xfrm>
            <a:off x="2978870" y="6193411"/>
            <a:ext cx="5684364" cy="499622"/>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9" name="TextBox 8"/>
          <p:cNvSpPr txBox="1"/>
          <p:nvPr/>
        </p:nvSpPr>
        <p:spPr>
          <a:xfrm>
            <a:off x="216817" y="1687397"/>
            <a:ext cx="2743199" cy="1754326"/>
          </a:xfrm>
          <a:prstGeom prst="rect">
            <a:avLst/>
          </a:prstGeom>
          <a:noFill/>
        </p:spPr>
        <p:txBody>
          <a:bodyPr wrap="square" rtlCol="0">
            <a:spAutoFit/>
          </a:bodyPr>
          <a:lstStyle/>
          <a:p>
            <a:pPr>
              <a:tabLst>
                <a:tab pos="7258050" algn="l"/>
              </a:tabLst>
            </a:pPr>
            <a:r>
              <a:rPr lang="en-US" smtClean="0"/>
              <a:t>In addition to bid density some keywords also have their worth influenced by the value of the prospective transaction.</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wrap="square" lIns="0" tIns="0" rIns="0" bIns="0" rtlCol="0" anchor="t">
            <a:noAutofit/>
          </a:bodyPr>
          <a:lstStyle/>
          <a:p>
            <a:r>
              <a:rPr smtClean="0"/>
              <a:t>A Day in the Life of a Click</a:t>
            </a:r>
            <a:br>
              <a:rPr smtClean="0"/>
            </a:br>
            <a:r>
              <a:rPr sz="3600" smtClean="0">
                <a:solidFill>
                  <a:schemeClr val="tx1">
                    <a:lumMod val="65000"/>
                  </a:schemeClr>
                </a:solidFill>
                <a:latin typeface="Segoe Light" pitchFamily="34" charset="0"/>
              </a:rPr>
              <a:t>A Data Flow Perspective</a:t>
            </a:r>
            <a:endParaRPr>
              <a:solidFill>
                <a:schemeClr val="tx1">
                  <a:lumMod val="65000"/>
                </a:schemeClr>
              </a:solidFill>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关于必应</a:t>
            </a:r>
            <a:r>
              <a:rPr lang="en-US" dirty="0" smtClean="0"/>
              <a:t> Bing</a:t>
            </a:r>
            <a:endParaRPr lang="en-US" dirty="0"/>
          </a:p>
        </p:txBody>
      </p:sp>
      <p:sp>
        <p:nvSpPr>
          <p:cNvPr id="6" name="Content Placeholder 5"/>
          <p:cNvSpPr>
            <a:spLocks noGrp="1"/>
          </p:cNvSpPr>
          <p:nvPr>
            <p:ph idx="1"/>
          </p:nvPr>
        </p:nvSpPr>
        <p:spPr>
          <a:xfrm>
            <a:off x="301752" y="1412875"/>
            <a:ext cx="8382000" cy="3754874"/>
          </a:xfrm>
        </p:spPr>
        <p:txBody>
          <a:bodyPr/>
          <a:lstStyle/>
          <a:p>
            <a:r>
              <a:rPr lang="zh-CN" altLang="en-US" dirty="0" smtClean="0">
                <a:latin typeface="+mn-ea"/>
              </a:rPr>
              <a:t>微软对搜索服务进行了大规模的更新</a:t>
            </a:r>
            <a:endParaRPr lang="en-US" dirty="0" smtClean="0">
              <a:latin typeface="+mn-ea"/>
            </a:endParaRPr>
          </a:p>
          <a:p>
            <a:r>
              <a:rPr lang="zh-CN" altLang="en-US" dirty="0" smtClean="0">
                <a:latin typeface="+mn-ea"/>
              </a:rPr>
              <a:t>今年六月份</a:t>
            </a:r>
            <a:r>
              <a:rPr lang="zh-CN" altLang="en-US" dirty="0" smtClean="0"/>
              <a:t>首次推出</a:t>
            </a:r>
            <a:endParaRPr lang="en-US" altLang="zh-CN" dirty="0" smtClean="0">
              <a:latin typeface="+mn-ea"/>
            </a:endParaRPr>
          </a:p>
          <a:p>
            <a:pPr>
              <a:buNone/>
            </a:pPr>
            <a:endParaRPr lang="en-US" dirty="0" smtClean="0">
              <a:latin typeface="+mn-ea"/>
            </a:endParaRPr>
          </a:p>
          <a:p>
            <a:pPr>
              <a:buNone/>
            </a:pPr>
            <a:r>
              <a:rPr lang="zh-CN" altLang="en-US" sz="3200" dirty="0" smtClean="0">
                <a:latin typeface="+mj-ea"/>
                <a:ea typeface="+mj-ea"/>
              </a:rPr>
              <a:t>在中国叫</a:t>
            </a:r>
            <a:r>
              <a:rPr lang="en-US" altLang="zh-CN" sz="3200" dirty="0" smtClean="0">
                <a:latin typeface="+mj-ea"/>
                <a:ea typeface="+mj-ea"/>
              </a:rPr>
              <a:t>“</a:t>
            </a:r>
            <a:r>
              <a:rPr lang="zh-CN" altLang="en-US" sz="3200" dirty="0" smtClean="0">
                <a:latin typeface="+mj-ea"/>
                <a:ea typeface="+mj-ea"/>
              </a:rPr>
              <a:t>必应</a:t>
            </a:r>
            <a:r>
              <a:rPr lang="en-US" altLang="zh-CN" sz="3200" dirty="0" smtClean="0">
                <a:latin typeface="+mj-ea"/>
                <a:ea typeface="+mj-ea"/>
              </a:rPr>
              <a:t>”</a:t>
            </a:r>
            <a:endParaRPr lang="en-US" sz="3200" dirty="0" smtClean="0">
              <a:latin typeface="+mj-ea"/>
              <a:ea typeface="+mj-ea"/>
            </a:endParaRPr>
          </a:p>
          <a:p>
            <a:r>
              <a:rPr lang="zh-CN" altLang="en-US" dirty="0" smtClean="0">
                <a:latin typeface="+mn-ea"/>
              </a:rPr>
              <a:t>由在北京的亚洲搜索技术中心开发</a:t>
            </a:r>
            <a:endParaRPr lang="en-US" altLang="zh-CN" dirty="0" smtClean="0">
              <a:latin typeface="+mn-ea"/>
            </a:endParaRPr>
          </a:p>
          <a:p>
            <a:r>
              <a:rPr lang="zh-CN" altLang="en-US" dirty="0" smtClean="0">
                <a:latin typeface="+mn-ea"/>
              </a:rPr>
              <a:t>包含了微软亚洲研究院和微软全球开发团队的贡献</a:t>
            </a:r>
            <a:endParaRPr lang="en-US" altLang="zh-CN" dirty="0" smtClean="0">
              <a:latin typeface="+mn-ea"/>
            </a:endParaRPr>
          </a:p>
          <a:p>
            <a:r>
              <a:rPr lang="zh-CN" altLang="en-US" dirty="0" smtClean="0">
                <a:latin typeface="+mn-ea"/>
              </a:rPr>
              <a:t>还在试用阶段</a:t>
            </a:r>
            <a:endParaRPr lang="en-US" dirty="0">
              <a:latin typeface="+mn-ea"/>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Search Ads, aka "Paid Search"</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useBgFill="1">
        <p:nvSpPr>
          <p:cNvPr id="66" name="Rounded Rectangle 65"/>
          <p:cNvSpPr/>
          <p:nvPr/>
        </p:nvSpPr>
        <p:spPr bwMode="auto">
          <a:xfrm>
            <a:off x="2253008" y="1008668"/>
            <a:ext cx="1451728" cy="1649691"/>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Customer Sign Up</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9" name="Rectangle 58"/>
          <p:cNvSpPr/>
          <p:nvPr/>
        </p:nvSpPr>
        <p:spPr>
          <a:xfrm>
            <a:off x="2441543" y="1140643"/>
            <a:ext cx="1131217" cy="640240"/>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1600" b="1" smtClean="0">
                <a:solidFill>
                  <a:schemeClr val="tx1"/>
                </a:solidFill>
              </a:rPr>
              <a:t>Customer Mgmt</a:t>
            </a:r>
            <a:endParaRPr lang="en-US" sz="1600" b="1" dirty="0">
              <a:solidFill>
                <a:schemeClr val="tx1"/>
              </a:solidFill>
            </a:endParaRPr>
          </a:p>
        </p:txBody>
      </p:sp>
      <p:sp>
        <p:nvSpPr>
          <p:cNvPr id="62" name="Flowchart: Magnetic Disk 94"/>
          <p:cNvSpPr>
            <a:spLocks noChangeArrowheads="1"/>
          </p:cNvSpPr>
          <p:nvPr/>
        </p:nvSpPr>
        <p:spPr bwMode="auto">
          <a:xfrm>
            <a:off x="2714921" y="1940203"/>
            <a:ext cx="591534" cy="62388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400" b="0" smtClean="0"/>
              <a:t>Cust</a:t>
            </a:r>
            <a:endParaRPr lang="en-US" sz="1400" b="0"/>
          </a:p>
        </p:txBody>
      </p:sp>
      <p:cxnSp>
        <p:nvCxnSpPr>
          <p:cNvPr id="63" name="Straight Arrow Connector 96"/>
          <p:cNvCxnSpPr>
            <a:cxnSpLocks noChangeShapeType="1"/>
            <a:stCxn id="59" idx="2"/>
            <a:endCxn id="62" idx="1"/>
          </p:cNvCxnSpPr>
          <p:nvPr/>
        </p:nvCxnSpPr>
        <p:spPr bwMode="auto">
          <a:xfrm rot="16200000" flipH="1">
            <a:off x="2929260" y="1858775"/>
            <a:ext cx="159320" cy="3536"/>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pic>
        <p:nvPicPr>
          <p:cNvPr id="70" name="Picture 21"/>
          <p:cNvPicPr>
            <a:picLocks noChangeAspect="1" noChangeArrowheads="1"/>
          </p:cNvPicPr>
          <p:nvPr/>
        </p:nvPicPr>
        <p:blipFill>
          <a:blip r:embed="rId5" cstate="print"/>
          <a:srcRect/>
          <a:stretch>
            <a:fillRect/>
          </a:stretch>
        </p:blipFill>
        <p:spPr bwMode="auto">
          <a:xfrm>
            <a:off x="1701340" y="937804"/>
            <a:ext cx="652463" cy="560387"/>
          </a:xfrm>
          <a:prstGeom prst="rect">
            <a:avLst/>
          </a:prstGeom>
          <a:noFill/>
          <a:ln w="9525">
            <a:solidFill>
              <a:schemeClr val="accent1"/>
            </a:solidFill>
            <a:miter lim="800000"/>
            <a:headEnd/>
            <a:tailEnd/>
          </a:ln>
          <a:effectLst/>
        </p:spPr>
      </p:pic>
      <p:sp>
        <p:nvSpPr>
          <p:cNvPr id="81" name="TextBox 58"/>
          <p:cNvSpPr txBox="1">
            <a:spLocks noChangeArrowheads="1"/>
          </p:cNvSpPr>
          <p:nvPr/>
        </p:nvSpPr>
        <p:spPr bwMode="auto">
          <a:xfrm>
            <a:off x="6089715" y="2835259"/>
            <a:ext cx="2762054" cy="1200329"/>
          </a:xfrm>
          <a:prstGeom prst="rect">
            <a:avLst/>
          </a:prstGeom>
          <a:noFill/>
          <a:ln w="9525">
            <a:noFill/>
            <a:miter lim="800000"/>
            <a:headEnd/>
            <a:tailEnd/>
          </a:ln>
        </p:spPr>
        <p:txBody>
          <a:bodyPr wrap="square">
            <a:spAutoFit/>
          </a:bodyPr>
          <a:lstStyle/>
          <a:p>
            <a:pPr eaLnBrk="0" hangingPunct="0"/>
            <a:r>
              <a:rPr lang="en-US" b="0" smtClean="0">
                <a:solidFill>
                  <a:schemeClr val="accent4">
                    <a:lumMod val="60000"/>
                    <a:lumOff val="40000"/>
                  </a:schemeClr>
                </a:solidFill>
              </a:rPr>
              <a:t>Perform Customer Sign Up, provide:</a:t>
            </a:r>
          </a:p>
          <a:p>
            <a:pPr eaLnBrk="0" hangingPunct="0"/>
            <a:r>
              <a:rPr lang="en-US" smtClean="0">
                <a:solidFill>
                  <a:schemeClr val="accent4">
                    <a:lumMod val="60000"/>
                    <a:lumOff val="40000"/>
                  </a:schemeClr>
                </a:solidFill>
              </a:rPr>
              <a:t>Address, Credit Card, </a:t>
            </a:r>
            <a:r>
              <a:rPr lang="en-US" b="0" smtClean="0">
                <a:solidFill>
                  <a:schemeClr val="accent4">
                    <a:lumMod val="60000"/>
                    <a:lumOff val="40000"/>
                  </a:schemeClr>
                </a:solidFill>
              </a:rPr>
              <a:t>User ID</a:t>
            </a:r>
            <a:endParaRPr lang="en-US" b="0">
              <a:solidFill>
                <a:schemeClr val="accent4">
                  <a:lumMod val="60000"/>
                  <a:lumOff val="4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Campaign Management</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96" idx="3"/>
            <a:endCxn id="68" idx="0"/>
          </p:cNvCxnSpPr>
          <p:nvPr/>
        </p:nvCxnSpPr>
        <p:spPr bwMode="auto">
          <a:xfrm rot="5400000">
            <a:off x="3253267" y="2270865"/>
            <a:ext cx="318801" cy="1213098"/>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p:cNvCxnSpPr>
          <p:nvPr/>
        </p:nvCxnSpPr>
        <p:spPr bwMode="auto">
          <a:xfrm rot="16200000" flipV="1">
            <a:off x="4061607" y="2745430"/>
            <a:ext cx="2244724" cy="1459215"/>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6193409" y="2609017"/>
            <a:ext cx="2686639" cy="1200329"/>
          </a:xfrm>
          <a:prstGeom prst="rect">
            <a:avLst/>
          </a:prstGeom>
          <a:noFill/>
          <a:ln w="9525">
            <a:noFill/>
            <a:miter lim="800000"/>
            <a:headEnd/>
            <a:tailEnd/>
          </a:ln>
        </p:spPr>
        <p:txBody>
          <a:bodyPr wrap="square">
            <a:spAutoFit/>
          </a:bodyPr>
          <a:lstStyle/>
          <a:p>
            <a:pPr eaLnBrk="0" hangingPunct="0"/>
            <a:r>
              <a:rPr lang="en-US" b="0">
                <a:solidFill>
                  <a:schemeClr val="accent4">
                    <a:lumMod val="60000"/>
                    <a:lumOff val="40000"/>
                  </a:schemeClr>
                </a:solidFill>
              </a:rPr>
              <a:t>User enters Campaign, Budget, Keywords, Bids, Ads, </a:t>
            </a:r>
            <a:r>
              <a:rPr lang="en-US" b="0" smtClean="0">
                <a:solidFill>
                  <a:schemeClr val="accent4">
                    <a:lumMod val="60000"/>
                    <a:lumOff val="40000"/>
                  </a:schemeClr>
                </a:solidFill>
              </a:rPr>
              <a:t>Ad Text, Destination URLs, Targeting, etc.</a:t>
            </a:r>
            <a:endParaRPr lang="en-US" b="0">
              <a:solidFill>
                <a:schemeClr val="accent4">
                  <a:lumMod val="60000"/>
                  <a:lumOff val="40000"/>
                </a:schemeClr>
              </a:solidFill>
            </a:endParaRPr>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289284" y="726257"/>
            <a:ext cx="1223412" cy="369332"/>
          </a:xfrm>
          <a:prstGeom prst="rect">
            <a:avLst/>
          </a:prstGeom>
          <a:noFill/>
          <a:ln w="9525">
            <a:noFill/>
            <a:miter lim="800000"/>
            <a:headEnd/>
            <a:tailEnd/>
          </a:ln>
        </p:spPr>
        <p:txBody>
          <a:bodyPr wrap="none">
            <a:spAutoFit/>
          </a:bodyPr>
          <a:lstStyle/>
          <a:p>
            <a:pPr algn="ctr" eaLnBrk="0" hangingPunct="0"/>
            <a:r>
              <a:rPr lang="en-US" b="0" i="1" smtClean="0"/>
              <a:t>Advertiser</a:t>
            </a:r>
            <a:endParaRPr lang="en-US" b="0" i="1"/>
          </a:p>
        </p:txBody>
      </p: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useBgFill="1">
        <p:nvSpPr>
          <p:cNvPr id="65" name="Rounded Rectangle 64"/>
          <p:cNvSpPr/>
          <p:nvPr/>
        </p:nvSpPr>
        <p:spPr bwMode="auto">
          <a:xfrm>
            <a:off x="3167408" y="1112363"/>
            <a:ext cx="1451728" cy="1649691"/>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90" name="Flowchart: Magnetic Disk 94"/>
          <p:cNvSpPr>
            <a:spLocks noChangeArrowheads="1"/>
          </p:cNvSpPr>
          <p:nvPr/>
        </p:nvSpPr>
        <p:spPr bwMode="auto">
          <a:xfrm>
            <a:off x="3520439" y="206275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2" name="Flowchart: Magnetic Disk 94"/>
          <p:cNvSpPr>
            <a:spLocks noChangeArrowheads="1"/>
          </p:cNvSpPr>
          <p:nvPr/>
        </p:nvSpPr>
        <p:spPr bwMode="auto">
          <a:xfrm>
            <a:off x="3452095" y="212559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p:cNvCxnSpPr>
          <p:nvPr/>
        </p:nvCxnSpPr>
        <p:spPr bwMode="auto">
          <a:xfrm rot="16200000" flipH="1">
            <a:off x="4159880" y="2048669"/>
            <a:ext cx="141288" cy="0"/>
          </a:xfrm>
          <a:prstGeom prst="straightConnector1">
            <a:avLst/>
          </a:prstGeom>
          <a:noFill/>
          <a:ln w="12700" algn="ctr">
            <a:solidFill>
              <a:schemeClr val="accent1"/>
            </a:solidFill>
            <a:round/>
            <a:headEnd/>
            <a:tailEnd type="arrow" w="med" len="med"/>
          </a:ln>
        </p:spPr>
      </p:cxnSp>
      <p:sp>
        <p:nvSpPr>
          <p:cNvPr id="57" name="Rectangle 56"/>
          <p:cNvSpPr/>
          <p:nvPr/>
        </p:nvSpPr>
        <p:spPr>
          <a:xfrm>
            <a:off x="3271101" y="1197204"/>
            <a:ext cx="1206631" cy="782425"/>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1600" b="1" smtClean="0">
                <a:solidFill>
                  <a:schemeClr val="tx1"/>
                </a:solidFill>
              </a:rPr>
              <a:t>Campaign Mgmt</a:t>
            </a:r>
            <a:endParaRPr lang="en-US" sz="1600" b="1" dirty="0">
              <a:solidFill>
                <a:schemeClr val="tx1"/>
              </a:solidFill>
            </a:endParaRPr>
          </a:p>
        </p:txBody>
      </p:sp>
      <p:sp>
        <p:nvSpPr>
          <p:cNvPr id="79" name="Flowchart: Magnetic Disk 94"/>
          <p:cNvSpPr>
            <a:spLocks noChangeArrowheads="1"/>
          </p:cNvSpPr>
          <p:nvPr/>
        </p:nvSpPr>
        <p:spPr bwMode="auto">
          <a:xfrm>
            <a:off x="3383750" y="218844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80" name="Flowchart: Magnetic Disk 94"/>
          <p:cNvSpPr>
            <a:spLocks noChangeArrowheads="1"/>
          </p:cNvSpPr>
          <p:nvPr/>
        </p:nvSpPr>
        <p:spPr bwMode="auto">
          <a:xfrm>
            <a:off x="3315405" y="2251289"/>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3" name="Flowchart: Magnetic Disk 94"/>
          <p:cNvSpPr>
            <a:spLocks noChangeArrowheads="1"/>
          </p:cNvSpPr>
          <p:nvPr/>
        </p:nvSpPr>
        <p:spPr bwMode="auto">
          <a:xfrm>
            <a:off x="4001206" y="206275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4" name="Flowchart: Magnetic Disk 94"/>
          <p:cNvSpPr>
            <a:spLocks noChangeArrowheads="1"/>
          </p:cNvSpPr>
          <p:nvPr/>
        </p:nvSpPr>
        <p:spPr bwMode="auto">
          <a:xfrm>
            <a:off x="3932862" y="212559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5" name="Flowchart: Magnetic Disk 94"/>
          <p:cNvSpPr>
            <a:spLocks noChangeArrowheads="1"/>
          </p:cNvSpPr>
          <p:nvPr/>
        </p:nvSpPr>
        <p:spPr bwMode="auto">
          <a:xfrm>
            <a:off x="3864517" y="218844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6" name="Flowchart: Magnetic Disk 94"/>
          <p:cNvSpPr>
            <a:spLocks noChangeArrowheads="1"/>
          </p:cNvSpPr>
          <p:nvPr/>
        </p:nvSpPr>
        <p:spPr bwMode="auto">
          <a:xfrm>
            <a:off x="3796172" y="2251289"/>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sp>
        <p:nvSpPr>
          <p:cNvPr id="98" name="TextBox 58"/>
          <p:cNvSpPr txBox="1">
            <a:spLocks noChangeArrowheads="1"/>
          </p:cNvSpPr>
          <p:nvPr/>
        </p:nvSpPr>
        <p:spPr bwMode="auto">
          <a:xfrm>
            <a:off x="2017337" y="6211669"/>
            <a:ext cx="6994688" cy="646331"/>
          </a:xfrm>
          <a:prstGeom prst="rect">
            <a:avLst/>
          </a:prstGeom>
          <a:noFill/>
          <a:ln w="9525">
            <a:noFill/>
            <a:miter lim="800000"/>
            <a:headEnd/>
            <a:tailEnd/>
          </a:ln>
        </p:spPr>
        <p:txBody>
          <a:bodyPr wrap="square">
            <a:spAutoFit/>
          </a:bodyPr>
          <a:lstStyle/>
          <a:p>
            <a:pPr eaLnBrk="0" hangingPunct="0"/>
            <a:r>
              <a:rPr lang="en-US" b="0" smtClean="0">
                <a:solidFill>
                  <a:schemeClr val="accent4">
                    <a:lumMod val="60000"/>
                    <a:lumOff val="40000"/>
                  </a:schemeClr>
                </a:solidFill>
              </a:rPr>
              <a:t>Billions of Keywords exist in our databases.  Consider all the p</a:t>
            </a:r>
            <a:r>
              <a:rPr lang="en-US" smtClean="0">
                <a:solidFill>
                  <a:schemeClr val="accent4">
                    <a:lumMod val="60000"/>
                    <a:lumOff val="40000"/>
                  </a:schemeClr>
                </a:solidFill>
              </a:rPr>
              <a:t>ermutations of book titles, CDs, product names, ISBNs, SKUs, …</a:t>
            </a:r>
            <a:endParaRPr lang="en-US" b="0">
              <a:solidFill>
                <a:schemeClr val="accent4">
                  <a:lumMod val="60000"/>
                  <a:lumOff val="40000"/>
                </a:schemeClr>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hape 70"/>
          <p:cNvCxnSpPr>
            <a:cxnSpLocks noChangeShapeType="1"/>
          </p:cNvCxnSpPr>
          <p:nvPr/>
        </p:nvCxnSpPr>
        <p:spPr bwMode="auto">
          <a:xfrm rot="10800000" flipV="1">
            <a:off x="4394201" y="1734531"/>
            <a:ext cx="2063161" cy="607"/>
          </a:xfrm>
          <a:prstGeom prst="bentConnector3">
            <a:avLst>
              <a:gd name="adj1" fmla="val 50000"/>
            </a:avLst>
          </a:prstGeom>
          <a:noFill/>
          <a:ln w="38100" algn="ctr">
            <a:solidFill>
              <a:schemeClr val="accent6">
                <a:lumMod val="60000"/>
                <a:lumOff val="40000"/>
              </a:schemeClr>
            </a:solidFill>
            <a:round/>
            <a:headEnd type="triangle" w="med" len="med"/>
            <a:tailEnd type="triangle" w="med" len="med"/>
          </a:ln>
          <a:effectLst>
            <a:glow rad="139700">
              <a:schemeClr val="accent6">
                <a:satMod val="175000"/>
                <a:alpha val="40000"/>
              </a:schemeClr>
            </a:glow>
          </a:effectLst>
        </p:spPr>
      </p:cxnSp>
      <p:sp useBgFill="1">
        <p:nvSpPr>
          <p:cNvPr id="65" name="Rounded Rectangle 64"/>
          <p:cNvSpPr/>
          <p:nvPr/>
        </p:nvSpPr>
        <p:spPr bwMode="auto">
          <a:xfrm>
            <a:off x="6457363" y="1159497"/>
            <a:ext cx="1668542" cy="1781666"/>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Editorial Validation</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253895" y="2047875"/>
            <a:ext cx="141288" cy="1588"/>
          </a:xfrm>
          <a:prstGeom prst="straightConnector1">
            <a:avLst/>
          </a:prstGeom>
          <a:noFill/>
          <a:ln w="9525" algn="ctr">
            <a:solidFill>
              <a:schemeClr val="accent1"/>
            </a:solidFill>
            <a:round/>
            <a:headEnd/>
            <a:tailEnd type="arrow" w="med" len="med"/>
          </a:ln>
        </p:spPr>
      </p:cxn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598763" y="1282045"/>
            <a:ext cx="1310326" cy="74471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b="1" smtClean="0">
                <a:solidFill>
                  <a:schemeClr val="tx1"/>
                </a:solidFill>
              </a:rPr>
              <a:t>Editorial Validation</a:t>
            </a:r>
            <a:endParaRPr lang="en-US" b="1" dirty="0">
              <a:solidFill>
                <a:schemeClr val="tx1"/>
              </a:solidFill>
            </a:endParaRPr>
          </a:p>
        </p:txBody>
      </p:sp>
      <p:sp>
        <p:nvSpPr>
          <p:cNvPr id="67" name="Flowchart: Magnetic Disk 94"/>
          <p:cNvSpPr>
            <a:spLocks noChangeArrowheads="1"/>
          </p:cNvSpPr>
          <p:nvPr/>
        </p:nvSpPr>
        <p:spPr bwMode="auto">
          <a:xfrm>
            <a:off x="7018192" y="2119313"/>
            <a:ext cx="655227" cy="6615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b="0" smtClean="0"/>
              <a:t>EV</a:t>
            </a:r>
            <a:endParaRPr lang="en-US"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p:nvSpPr>
          <p:cNvPr id="70" name="TextBox 58"/>
          <p:cNvSpPr txBox="1">
            <a:spLocks noChangeArrowheads="1"/>
          </p:cNvSpPr>
          <p:nvPr/>
        </p:nvSpPr>
        <p:spPr bwMode="auto">
          <a:xfrm>
            <a:off x="6315959" y="3070930"/>
            <a:ext cx="2403835" cy="1200329"/>
          </a:xfrm>
          <a:prstGeom prst="rect">
            <a:avLst/>
          </a:prstGeom>
          <a:noFill/>
          <a:ln w="9525">
            <a:noFill/>
            <a:miter lim="800000"/>
            <a:headEnd/>
            <a:tailEnd/>
          </a:ln>
        </p:spPr>
        <p:txBody>
          <a:bodyPr wrap="square">
            <a:spAutoFit/>
          </a:bodyPr>
          <a:lstStyle/>
          <a:p>
            <a:pPr marL="112713" indent="-112713" eaLnBrk="0" hangingPunct="0">
              <a:buFont typeface="Arial" pitchFamily="34" charset="0"/>
              <a:buChar char="•"/>
            </a:pPr>
            <a:r>
              <a:rPr lang="en-US" b="0" smtClean="0">
                <a:solidFill>
                  <a:schemeClr val="accent4">
                    <a:lumMod val="60000"/>
                    <a:lumOff val="40000"/>
                  </a:schemeClr>
                </a:solidFill>
              </a:rPr>
              <a:t>Risk Management</a:t>
            </a:r>
          </a:p>
          <a:p>
            <a:pPr marL="112713" indent="-112713" eaLnBrk="0" hangingPunct="0">
              <a:buFont typeface="Arial" pitchFamily="34" charset="0"/>
              <a:buChar char="•"/>
            </a:pPr>
            <a:r>
              <a:rPr lang="en-US" smtClean="0">
                <a:solidFill>
                  <a:schemeClr val="accent4">
                    <a:lumMod val="60000"/>
                    <a:lumOff val="40000"/>
                  </a:schemeClr>
                </a:solidFill>
              </a:rPr>
              <a:t>Relevance</a:t>
            </a:r>
          </a:p>
          <a:p>
            <a:pPr marL="112713" indent="-112713" eaLnBrk="0" hangingPunct="0">
              <a:buFont typeface="Arial" pitchFamily="34" charset="0"/>
              <a:buChar char="•"/>
            </a:pPr>
            <a:r>
              <a:rPr lang="en-US" b="0" smtClean="0">
                <a:solidFill>
                  <a:schemeClr val="accent4">
                    <a:lumMod val="60000"/>
                    <a:lumOff val="40000"/>
                  </a:schemeClr>
                </a:solidFill>
              </a:rPr>
              <a:t>Appropriate use</a:t>
            </a:r>
          </a:p>
          <a:p>
            <a:pPr marL="112713" indent="-112713" eaLnBrk="0" hangingPunct="0">
              <a:buFont typeface="Arial" pitchFamily="34" charset="0"/>
              <a:buChar char="•"/>
            </a:pPr>
            <a:r>
              <a:rPr lang="en-US" smtClean="0">
                <a:solidFill>
                  <a:schemeClr val="accent4">
                    <a:lumMod val="60000"/>
                    <a:lumOff val="40000"/>
                  </a:schemeClr>
                </a:solidFill>
              </a:rPr>
              <a:t>Legal</a:t>
            </a:r>
            <a:endParaRPr lang="en-US" b="0">
              <a:solidFill>
                <a:schemeClr val="accent4">
                  <a:lumMod val="60000"/>
                  <a:lumOff val="40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sp useBgFill="1">
        <p:nvSpPr>
          <p:cNvPr id="65" name="Rounded Rectangle 64"/>
          <p:cNvSpPr/>
          <p:nvPr/>
        </p:nvSpPr>
        <p:spPr bwMode="auto">
          <a:xfrm>
            <a:off x="1093509" y="2496359"/>
            <a:ext cx="3874418" cy="1924812"/>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Ad Delivery via "Delivery Engines"</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28575" algn="ctr">
            <a:solidFill>
              <a:schemeClr val="accent6">
                <a:lumMod val="60000"/>
                <a:lumOff val="40000"/>
              </a:schemeClr>
            </a:solidFill>
            <a:round/>
            <a:headEnd/>
            <a:tailEnd type="arrow" w="med" len="med"/>
          </a:ln>
          <a:effectLst>
            <a:glow rad="101600">
              <a:schemeClr val="accent6">
                <a:satMod val="175000"/>
                <a:alpha val="40000"/>
              </a:schemeClr>
            </a:glow>
          </a:effectLst>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28575" algn="ctr">
            <a:solidFill>
              <a:schemeClr val="accent6">
                <a:lumMod val="60000"/>
                <a:lumOff val="40000"/>
              </a:schemeClr>
            </a:solidFill>
            <a:round/>
            <a:headEnd/>
            <a:tailEnd type="arrow" w="med" len="med"/>
          </a:ln>
          <a:effectLst>
            <a:glow rad="101600">
              <a:schemeClr val="accent6">
                <a:satMod val="175000"/>
                <a:alpha val="40000"/>
              </a:schemeClr>
            </a:glow>
          </a:effectLst>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a:endCxn id="68" idx="0"/>
          </p:cNvCxnSpPr>
          <p:nvPr/>
        </p:nvCxnSpPr>
        <p:spPr bwMode="auto">
          <a:xfrm rot="5400000">
            <a:off x="3273828" y="2399835"/>
            <a:ext cx="450776" cy="823183"/>
          </a:xfrm>
          <a:prstGeom prst="bentConnector3">
            <a:avLst>
              <a:gd name="adj1" fmla="val 50000"/>
            </a:avLst>
          </a:prstGeom>
          <a:noFill/>
          <a:ln w="38100" algn="ctr">
            <a:solidFill>
              <a:schemeClr val="accent6">
                <a:lumMod val="60000"/>
                <a:lumOff val="40000"/>
              </a:schemeClr>
            </a:solidFill>
            <a:round/>
            <a:headEnd/>
            <a:tailEnd type="arrow" w="med" len="med"/>
          </a:ln>
          <a:effectLst>
            <a:glow rad="101600">
              <a:schemeClr val="accent6">
                <a:satMod val="175000"/>
                <a:alpha val="40000"/>
              </a:schemeClr>
            </a:glow>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499719" y="2971883"/>
            <a:ext cx="630739" cy="523220"/>
          </a:xfrm>
          <a:prstGeom prst="rect">
            <a:avLst/>
          </a:prstGeom>
          <a:noFill/>
          <a:ln w="9525">
            <a:noFill/>
            <a:miter lim="800000"/>
            <a:headEnd/>
            <a:tailEnd/>
          </a:ln>
        </p:spPr>
        <p:txBody>
          <a:bodyPr wrap="square">
            <a:spAutoFit/>
          </a:bodyPr>
          <a:lstStyle/>
          <a:p>
            <a:pPr algn="r" eaLnBrk="0" hangingPunct="0"/>
            <a:r>
              <a:rPr lang="en-US" sz="14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916021" y="2657180"/>
            <a:ext cx="710451" cy="369332"/>
          </a:xfrm>
          <a:prstGeom prst="rect">
            <a:avLst/>
          </a:prstGeom>
          <a:noFill/>
          <a:ln w="9525">
            <a:noFill/>
            <a:miter lim="800000"/>
            <a:headEnd/>
            <a:tailEnd/>
          </a:ln>
        </p:spPr>
        <p:txBody>
          <a:bodyPr wrap="none">
            <a:spAutoFit/>
          </a:bodyPr>
          <a:lstStyle/>
          <a:p>
            <a:pPr algn="r" eaLnBrk="0" hangingPunct="0"/>
            <a:r>
              <a:rPr lang="en-US" b="0" smtClean="0"/>
              <a:t>Feed</a:t>
            </a:r>
            <a:endParaRPr lang="en-US" b="0"/>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605728" y="3810754"/>
            <a:ext cx="1043876" cy="369332"/>
          </a:xfrm>
          <a:prstGeom prst="rect">
            <a:avLst/>
          </a:prstGeom>
          <a:noFill/>
          <a:ln w="9525">
            <a:noFill/>
            <a:miter lim="800000"/>
            <a:headEnd/>
            <a:tailEnd/>
          </a:ln>
        </p:spPr>
        <p:txBody>
          <a:bodyPr wrap="none">
            <a:spAutoFit/>
          </a:bodyPr>
          <a:lstStyle/>
          <a:p>
            <a:pPr algn="r" eaLnBrk="0" hangingPunct="0"/>
            <a:r>
              <a:rPr lang="en-US"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4"/>
            <a:ext cx="1309634" cy="715053"/>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b="1" smtClean="0">
                <a:solidFill>
                  <a:schemeClr val="tx1"/>
                </a:solidFill>
              </a:rPr>
              <a:t>Delivery Engines</a:t>
            </a:r>
            <a:endParaRPr lang="en-US"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757001" y="3226703"/>
            <a:ext cx="386244" cy="386244"/>
          </a:xfrm>
          <a:prstGeom prst="arc">
            <a:avLst>
              <a:gd name="adj1" fmla="val 3400412"/>
              <a:gd name="adj2" fmla="val 0"/>
            </a:avLst>
          </a:prstGeom>
          <a:ln w="19050">
            <a:solidFill>
              <a:schemeClr val="accent6">
                <a:lumMod val="60000"/>
                <a:lumOff val="40000"/>
              </a:schemeClr>
            </a:solidFill>
            <a:headEnd type="arrow" w="med" len="med"/>
            <a:tailEnd type="none" w="med" len="med"/>
          </a:ln>
          <a:effectLst>
            <a:glow rad="101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4079068" y="3107001"/>
            <a:ext cx="1369625" cy="646331"/>
          </a:xfrm>
          <a:prstGeom prst="rect">
            <a:avLst/>
          </a:prstGeom>
          <a:noFill/>
          <a:ln w="9525">
            <a:noFill/>
            <a:miter lim="800000"/>
            <a:headEnd/>
            <a:tailEnd/>
          </a:ln>
        </p:spPr>
        <p:txBody>
          <a:bodyPr wrap="square">
            <a:spAutoFit/>
          </a:bodyPr>
          <a:lstStyle/>
          <a:p>
            <a:pPr eaLnBrk="0" hangingPunct="0"/>
            <a:r>
              <a:rPr lang="en-US" b="0"/>
              <a:t>Budget </a:t>
            </a:r>
            <a:r>
              <a:rPr lang="en-US" b="0" smtClean="0"/>
              <a:t>Pause</a:t>
            </a:r>
            <a:endParaRPr lang="en-US"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useBgFill="1">
        <p:nvSpPr>
          <p:cNvPr id="70" name="TextBox 58"/>
          <p:cNvSpPr txBox="1">
            <a:spLocks noChangeArrowheads="1"/>
          </p:cNvSpPr>
          <p:nvPr/>
        </p:nvSpPr>
        <p:spPr bwMode="auto">
          <a:xfrm>
            <a:off x="5967166" y="1223277"/>
            <a:ext cx="2828042" cy="4247317"/>
          </a:xfrm>
          <a:prstGeom prst="rect">
            <a:avLst/>
          </a:prstGeom>
          <a:ln w="9525">
            <a:noFill/>
            <a:miter lim="800000"/>
            <a:headEnd/>
            <a:tailEnd/>
          </a:ln>
        </p:spPr>
        <p:txBody>
          <a:bodyPr wrap="square">
            <a:spAutoFit/>
          </a:bodyPr>
          <a:lstStyle/>
          <a:p>
            <a:pPr marL="112713" indent="-112713" eaLnBrk="0" hangingPunct="0">
              <a:buFont typeface="Arial" pitchFamily="34" charset="0"/>
              <a:buChar char="•"/>
            </a:pPr>
            <a:r>
              <a:rPr lang="en-US" b="0" smtClean="0">
                <a:solidFill>
                  <a:schemeClr val="accent4">
                    <a:lumMod val="60000"/>
                    <a:lumOff val="40000"/>
                  </a:schemeClr>
                </a:solidFill>
              </a:rPr>
              <a:t>Real Time Auction</a:t>
            </a:r>
          </a:p>
          <a:p>
            <a:pPr marL="112713" indent="-112713" eaLnBrk="0" hangingPunct="0">
              <a:buFont typeface="Arial" pitchFamily="34" charset="0"/>
              <a:buChar char="•"/>
            </a:pPr>
            <a:r>
              <a:rPr lang="en-US" smtClean="0">
                <a:solidFill>
                  <a:schemeClr val="accent4">
                    <a:lumMod val="60000"/>
                    <a:lumOff val="40000"/>
                  </a:schemeClr>
                </a:solidFill>
              </a:rPr>
              <a:t>&lt;10 ms Response Time</a:t>
            </a:r>
          </a:p>
          <a:p>
            <a:pPr marL="112713" indent="-112713" eaLnBrk="0" hangingPunct="0">
              <a:buFont typeface="Arial" pitchFamily="34" charset="0"/>
              <a:buChar char="•"/>
            </a:pPr>
            <a:r>
              <a:rPr lang="en-US" smtClean="0">
                <a:solidFill>
                  <a:schemeClr val="accent4">
                    <a:lumMod val="60000"/>
                    <a:lumOff val="40000"/>
                  </a:schemeClr>
                </a:solidFill>
              </a:rPr>
              <a:t>Partitioned structures, entirely in memory</a:t>
            </a:r>
          </a:p>
          <a:p>
            <a:pPr marL="112713" indent="-112713" eaLnBrk="0" hangingPunct="0">
              <a:buFont typeface="Arial" pitchFamily="34" charset="0"/>
              <a:buChar char="•"/>
            </a:pPr>
            <a:r>
              <a:rPr lang="en-US" b="0" smtClean="0">
                <a:solidFill>
                  <a:schemeClr val="accent4">
                    <a:lumMod val="60000"/>
                    <a:lumOff val="40000"/>
                  </a:schemeClr>
                </a:solidFill>
              </a:rPr>
              <a:t>Relevance &amp; Ranking</a:t>
            </a:r>
          </a:p>
          <a:p>
            <a:pPr marL="112713" indent="-112713" eaLnBrk="0" hangingPunct="0">
              <a:buFont typeface="Arial" pitchFamily="34" charset="0"/>
              <a:buChar char="•"/>
            </a:pPr>
            <a:r>
              <a:rPr lang="en-US" smtClean="0">
                <a:solidFill>
                  <a:schemeClr val="accent4">
                    <a:lumMod val="60000"/>
                    <a:lumOff val="40000"/>
                  </a:schemeClr>
                </a:solidFill>
              </a:rPr>
              <a:t>Impression &amp; CTR History</a:t>
            </a:r>
          </a:p>
          <a:p>
            <a:pPr marL="112713" indent="-112713" eaLnBrk="0" hangingPunct="0">
              <a:buFont typeface="Arial" pitchFamily="34" charset="0"/>
              <a:buChar char="•"/>
            </a:pPr>
            <a:r>
              <a:rPr lang="en-US" b="0" smtClean="0">
                <a:solidFill>
                  <a:schemeClr val="accent4">
                    <a:lumMod val="60000"/>
                    <a:lumOff val="40000"/>
                  </a:schemeClr>
                </a:solidFill>
              </a:rPr>
              <a:t>Many 9’s of uptime</a:t>
            </a:r>
          </a:p>
          <a:p>
            <a:pPr marL="112713" indent="-112713" eaLnBrk="0" hangingPunct="0">
              <a:buFont typeface="Arial" pitchFamily="34" charset="0"/>
              <a:buChar char="•"/>
            </a:pPr>
            <a:r>
              <a:rPr lang="en-US" smtClean="0">
                <a:solidFill>
                  <a:schemeClr val="accent4">
                    <a:lumMod val="60000"/>
                    <a:lumOff val="40000"/>
                  </a:schemeClr>
                </a:solidFill>
              </a:rPr>
              <a:t>Budget Pause</a:t>
            </a:r>
          </a:p>
          <a:p>
            <a:pPr marL="112713" indent="-112713" eaLnBrk="0" hangingPunct="0">
              <a:buFont typeface="Arial" pitchFamily="34" charset="0"/>
              <a:buChar char="•"/>
            </a:pPr>
            <a:r>
              <a:rPr lang="en-US" smtClean="0">
                <a:solidFill>
                  <a:schemeClr val="accent4">
                    <a:lumMod val="60000"/>
                    <a:lumOff val="40000"/>
                  </a:schemeClr>
                </a:solidFill>
              </a:rPr>
              <a:t>Algorithms from adLabs researchers</a:t>
            </a:r>
          </a:p>
          <a:p>
            <a:pPr marL="112713" indent="-112713" eaLnBrk="0" hangingPunct="0">
              <a:buFont typeface="Arial" pitchFamily="34" charset="0"/>
              <a:buChar char="•"/>
            </a:pPr>
            <a:r>
              <a:rPr lang="en-US" smtClean="0">
                <a:solidFill>
                  <a:schemeClr val="accent4">
                    <a:lumMod val="60000"/>
                    <a:lumOff val="40000"/>
                  </a:schemeClr>
                </a:solidFill>
              </a:rPr>
              <a:t>Auction currency, common units of measure to handle CPM, CPC, CPA bids</a:t>
            </a:r>
          </a:p>
        </p:txBody>
      </p:sp>
      <p:sp>
        <p:nvSpPr>
          <p:cNvPr id="78" name="Rounded Rectangle 77"/>
          <p:cNvSpPr/>
          <p:nvPr/>
        </p:nvSpPr>
        <p:spPr bwMode="auto">
          <a:xfrm>
            <a:off x="1084081" y="2498104"/>
            <a:ext cx="3893271" cy="1923068"/>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2"/>
          <p:cNvSpPr txBox="1">
            <a:spLocks noChangeArrowheads="1"/>
          </p:cNvSpPr>
          <p:nvPr/>
        </p:nvSpPr>
        <p:spPr bwMode="auto">
          <a:xfrm>
            <a:off x="2238851"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useBgFill="1">
        <p:nvSpPr>
          <p:cNvPr id="65" name="Rounded Rectangle 64"/>
          <p:cNvSpPr/>
          <p:nvPr/>
        </p:nvSpPr>
        <p:spPr bwMode="auto">
          <a:xfrm>
            <a:off x="150829" y="4006393"/>
            <a:ext cx="2912882" cy="2639504"/>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Click, Redirection and Logging</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241714" y="5073568"/>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cxnSp>
        <p:nvCxnSpPr>
          <p:cNvPr id="6" name="Elbow Connector 9"/>
          <p:cNvCxnSpPr>
            <a:cxnSpLocks noChangeShapeType="1"/>
            <a:stCxn id="39" idx="3"/>
          </p:cNvCxnSpPr>
          <p:nvPr/>
        </p:nvCxnSpPr>
        <p:spPr bwMode="auto">
          <a:xfrm>
            <a:off x="2832922" y="4859984"/>
            <a:ext cx="599253" cy="166041"/>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a:endCxn id="72" idx="1"/>
          </p:cNvCxnSpPr>
          <p:nvPr/>
        </p:nvCxnSpPr>
        <p:spPr bwMode="auto">
          <a:xfrm flipV="1">
            <a:off x="2832922" y="5025628"/>
            <a:ext cx="594250" cy="213982"/>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endCxn id="69" idx="0"/>
          </p:cNvCxnSpPr>
          <p:nvPr/>
        </p:nvCxnSpPr>
        <p:spPr bwMode="auto">
          <a:xfrm rot="5400000">
            <a:off x="961535" y="4864231"/>
            <a:ext cx="226243" cy="37707"/>
          </a:xfrm>
          <a:prstGeom prst="straightConnector1">
            <a:avLst/>
          </a:prstGeom>
          <a:noFill/>
          <a:ln w="12700" algn="ctr">
            <a:solidFill>
              <a:schemeClr val="accent6">
                <a:lumMod val="60000"/>
                <a:lumOff val="40000"/>
              </a:schemeClr>
            </a:solidFill>
            <a:round/>
            <a:headEnd/>
            <a:tailEnd type="arrow" w="med" len="med"/>
          </a:ln>
          <a:effectLst>
            <a:glow rad="139700">
              <a:schemeClr val="accent6">
                <a:satMod val="175000"/>
                <a:alpha val="40000"/>
              </a:schemeClr>
            </a:glow>
          </a:effectLst>
        </p:spPr>
      </p:cxnSp>
      <p:cxnSp>
        <p:nvCxnSpPr>
          <p:cNvPr id="31" name="Straight Arrow Connector 111"/>
          <p:cNvCxnSpPr>
            <a:cxnSpLocks noChangeShapeType="1"/>
            <a:stCxn id="69" idx="2"/>
          </p:cNvCxnSpPr>
          <p:nvPr/>
        </p:nvCxnSpPr>
        <p:spPr bwMode="auto">
          <a:xfrm rot="5400000">
            <a:off x="758648" y="5870284"/>
            <a:ext cx="349720" cy="244588"/>
          </a:xfrm>
          <a:prstGeom prst="straightConnector1">
            <a:avLst/>
          </a:prstGeom>
          <a:noFill/>
          <a:ln w="12700" algn="ctr">
            <a:solidFill>
              <a:schemeClr val="accent6">
                <a:lumMod val="60000"/>
                <a:lumOff val="40000"/>
              </a:schemeClr>
            </a:solidFill>
            <a:round/>
            <a:headEnd/>
            <a:tailEnd type="arrow" w="med" len="med"/>
          </a:ln>
          <a:effectLst>
            <a:glow rad="139700">
              <a:schemeClr val="accent6">
                <a:satMod val="175000"/>
                <a:alpha val="40000"/>
              </a:schemeClr>
            </a:glow>
          </a:effectLst>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a:stCxn id="69" idx="3"/>
          </p:cNvCxnSpPr>
          <p:nvPr/>
        </p:nvCxnSpPr>
        <p:spPr bwMode="auto">
          <a:xfrm flipV="1">
            <a:off x="1762812" y="4983164"/>
            <a:ext cx="458101" cy="423798"/>
          </a:xfrm>
          <a:prstGeom prst="straightConnector1">
            <a:avLst/>
          </a:prstGeom>
          <a:noFill/>
          <a:ln w="12700" algn="ctr">
            <a:solidFill>
              <a:schemeClr val="accent6">
                <a:lumMod val="60000"/>
                <a:lumOff val="40000"/>
              </a:schemeClr>
            </a:solidFill>
            <a:round/>
            <a:headEnd/>
            <a:tailEnd type="arrow" w="med" len="med"/>
          </a:ln>
          <a:effectLst>
            <a:glow rad="139700">
              <a:schemeClr val="accent6">
                <a:satMod val="175000"/>
                <a:alpha val="40000"/>
              </a:schemeClr>
            </a:glow>
          </a:effectLst>
        </p:spPr>
      </p:cxnSp>
      <p:sp>
        <p:nvSpPr>
          <p:cNvPr id="36" name="Flowchart: Stored Data 127"/>
          <p:cNvSpPr>
            <a:spLocks noChangeArrowheads="1"/>
          </p:cNvSpPr>
          <p:nvPr/>
        </p:nvSpPr>
        <p:spPr bwMode="auto">
          <a:xfrm>
            <a:off x="1951201" y="4600280"/>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035339" y="4638380"/>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138526" y="4674892"/>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241714" y="4693942"/>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200" b="0"/>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348792" y="4996206"/>
            <a:ext cx="1414020" cy="821512"/>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b="1" smtClean="0">
                <a:solidFill>
                  <a:schemeClr val="tx1"/>
                </a:solidFill>
              </a:rPr>
              <a:t>Redirect Servers</a:t>
            </a:r>
            <a:endParaRPr lang="en-US" b="1" dirty="0">
              <a:solidFill>
                <a:schemeClr val="tx1"/>
              </a:solidFill>
            </a:endParaRPr>
          </a:p>
        </p:txBody>
      </p:sp>
      <p:sp>
        <p:nvSpPr>
          <p:cNvPr id="71" name="Rectangle 70"/>
          <p:cNvSpPr/>
          <p:nvPr/>
        </p:nvSpPr>
        <p:spPr>
          <a:xfrm>
            <a:off x="221077" y="6197259"/>
            <a:ext cx="2151294" cy="369332"/>
          </a:xfrm>
          <a:prstGeom prst="rect">
            <a:avLst/>
          </a:prstGeom>
        </p:spPr>
        <p:txBody>
          <a:bodyPr wrap="none">
            <a:spAutoFit/>
          </a:bodyPr>
          <a:lstStyle/>
          <a:p>
            <a:pPr algn="ctr" fontAlgn="auto">
              <a:spcBef>
                <a:spcPts val="0"/>
              </a:spcBef>
              <a:spcAft>
                <a:spcPts val="0"/>
              </a:spcAft>
              <a:defRPr/>
            </a:pPr>
            <a:r>
              <a:rPr lang="en-US" smtClean="0"/>
              <a:t>To Advertiser’s Site</a:t>
            </a:r>
            <a:endParaRPr lang="en-US"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p:nvSpPr>
          <p:cNvPr id="66" name="Rounded Rectangle 65"/>
          <p:cNvSpPr/>
          <p:nvPr/>
        </p:nvSpPr>
        <p:spPr bwMode="auto">
          <a:xfrm>
            <a:off x="152401" y="4017392"/>
            <a:ext cx="2912882" cy="2639504"/>
          </a:xfrm>
          <a:prstGeom prst="roundRect">
            <a:avLst>
              <a:gd name="adj" fmla="val 8866"/>
            </a:avLst>
          </a:prstGeom>
          <a:noFill/>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70" name="TextBox 58"/>
          <p:cNvSpPr txBox="1">
            <a:spLocks noChangeArrowheads="1"/>
          </p:cNvSpPr>
          <p:nvPr/>
        </p:nvSpPr>
        <p:spPr bwMode="auto">
          <a:xfrm>
            <a:off x="6372518" y="2920102"/>
            <a:ext cx="2375555" cy="1200329"/>
          </a:xfrm>
          <a:prstGeom prst="rect">
            <a:avLst/>
          </a:prstGeom>
          <a:noFill/>
          <a:ln w="9525">
            <a:noFill/>
            <a:miter lim="800000"/>
            <a:headEnd/>
            <a:tailEnd/>
          </a:ln>
        </p:spPr>
        <p:txBody>
          <a:bodyPr wrap="square">
            <a:spAutoFit/>
          </a:bodyPr>
          <a:lstStyle/>
          <a:p>
            <a:pPr marL="112713" indent="-112713" eaLnBrk="0" hangingPunct="0">
              <a:buFont typeface="Arial" pitchFamily="34" charset="0"/>
              <a:buChar char="•"/>
            </a:pPr>
            <a:r>
              <a:rPr lang="en-US" b="0" smtClean="0">
                <a:solidFill>
                  <a:schemeClr val="accent4">
                    <a:lumMod val="60000"/>
                    <a:lumOff val="40000"/>
                  </a:schemeClr>
                </a:solidFill>
              </a:rPr>
              <a:t>Redirection required to record the click</a:t>
            </a:r>
          </a:p>
          <a:p>
            <a:pPr marL="112713" indent="-112713" eaLnBrk="0" hangingPunct="0">
              <a:buFont typeface="Arial" pitchFamily="34" charset="0"/>
              <a:buChar char="•"/>
            </a:pPr>
            <a:r>
              <a:rPr lang="en-US" smtClean="0">
                <a:solidFill>
                  <a:schemeClr val="accent4">
                    <a:lumMod val="60000"/>
                    <a:lumOff val="40000"/>
                  </a:schemeClr>
                </a:solidFill>
              </a:rPr>
              <a:t>Terabytes of logs every day</a:t>
            </a:r>
            <a:endParaRPr lang="en-US" b="0">
              <a:solidFill>
                <a:schemeClr val="accent4">
                  <a:lumMod val="60000"/>
                  <a:lumOff val="40000"/>
                </a:schemeClr>
              </a:solidFill>
            </a:endParaRPr>
          </a:p>
        </p:txBody>
      </p:sp>
      <p:sp>
        <p:nvSpPr>
          <p:cNvPr id="89" name="Rectangle 88"/>
          <p:cNvSpPr/>
          <p:nvPr/>
        </p:nvSpPr>
        <p:spPr>
          <a:xfrm>
            <a:off x="2210133" y="4679543"/>
            <a:ext cx="736099" cy="369332"/>
          </a:xfrm>
          <a:prstGeom prst="rect">
            <a:avLst/>
          </a:prstGeom>
        </p:spPr>
        <p:txBody>
          <a:bodyPr wrap="none">
            <a:spAutoFit/>
          </a:bodyPr>
          <a:lstStyle/>
          <a:p>
            <a:pPr algn="ctr" fontAlgn="auto">
              <a:spcBef>
                <a:spcPts val="0"/>
              </a:spcBef>
              <a:spcAft>
                <a:spcPts val="0"/>
              </a:spcAft>
              <a:defRPr/>
            </a:pPr>
            <a:r>
              <a:rPr lang="en-US" b="1" smtClean="0"/>
              <a:t>Logs</a:t>
            </a:r>
            <a:endParaRPr lang="en-US"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normAutofit fontScale="90000"/>
          </a:bodyPr>
          <a:lstStyle/>
          <a:p>
            <a:r>
              <a:rPr sz="3200" smtClean="0"/>
              <a:t>What's in a Log?</a:t>
            </a:r>
            <a:endParaRPr lang="en-US" sz="3200"/>
          </a:p>
        </p:txBody>
      </p:sp>
      <p:sp>
        <p:nvSpPr>
          <p:cNvPr id="3" name="Text Placeholder 2"/>
          <p:cNvSpPr>
            <a:spLocks noGrp="1"/>
          </p:cNvSpPr>
          <p:nvPr>
            <p:ph type="body" sz="quarter" idx="10"/>
          </p:nvPr>
        </p:nvSpPr>
        <p:spPr>
          <a:xfrm>
            <a:off x="5175315" y="2084109"/>
            <a:ext cx="3757368" cy="4505227"/>
          </a:xfrm>
          <a:ln w="28575">
            <a:solidFill>
              <a:srgbClr val="FF9929"/>
            </a:solidFill>
          </a:ln>
        </p:spPr>
        <p:txBody>
          <a:bodyPr lIns="45720" tIns="45720" rIns="45720" bIns="45720"/>
          <a:lstStyle/>
          <a:p>
            <a:r>
              <a:rPr lang="en-US" sz="1100" smtClean="0"/>
              <a:t>127.0.0.1,09/12/2008,19:00:10,62,71;70;71;71,Mozilla/5.0 (Windows; U; Windows NT 5.1; en-US) AppleWebKit/525.13 (KHTML; like Gecko) Chrome/0.2.149.27 Safari/525.13,-,-,-,-,c6c10f07dd237d4994116d43bce66bce,-,-,-,-,-,-,-,-,190;4090;4862;0;0,unsecured loans;financial news;business;oil;loan;social security;wall street;funds;accounting;stocks,0,4,4,1065526695;425312479;1394567127;640208783,24245260;7556395;38332794;10074130,200;225;800;372,140;146;339;241,1;1;1;1,5;5;5;5,223;214;40;52,&amp;adunitid=936&amp;v=pubm8&amp;w=300&amp;h=250&amp;url=http%3A//www.foo.com/public/us%3Frefresh%3Don&amp;ref=http%3A//www.foo.com/public/us%3Frefresh%3Don&amp;tz=240&amp;cc=2633&amp;dt=1221246008598&amp;uh=1600&amp;uw=2560&amp;uah=1570&amp;uaw=2560&amp;cd=32&amp;npl=15&amp;nmime=68&amp;ja=true&amp;app=Netscape&amp;his=2&amp;plf=Win32,12140,10579,166300,cpc;cpc;cpc;cpc,49,0,-,-,-,-,-,-,1788,1798,190900;20990;269497;32042,59,3,0;0;0;0,FOO_NoBT_NoCrawl,stocks;accounting;stocks;accounting,204461,132729110;58100242;151127140;69746278,0,163;165;187;196,658;769;831;912,-;-;-;-,37548;2300990;37548;2300990,1000;1000;1000;1000,300000;0,2,996,233313,71,329;336,3598,4460;4815;3200;1934,0;0;0;0,0;0;0;0,0;0;0;0,4;4;4;4,1|171|4|46;2|888888|2|254,1;2;3;4,1,0;0;0;0,1;1;1;1,-,4cd2f69083364d123a3a238fe68e0332;d4c143f004d88b7286e6f999dea9d0d7;4cd2f69083364d323a3a238fe68e0332;d4c143f004d88j87k6e6f999dea9d0d7,0;0;0;0,</a:t>
            </a:r>
          </a:p>
        </p:txBody>
      </p:sp>
      <p:graphicFrame>
        <p:nvGraphicFramePr>
          <p:cNvPr id="4" name="Table 3"/>
          <p:cNvGraphicFramePr>
            <a:graphicFrameLocks noGrp="1"/>
          </p:cNvGraphicFramePr>
          <p:nvPr/>
        </p:nvGraphicFramePr>
        <p:xfrm>
          <a:off x="710665" y="1989064"/>
          <a:ext cx="3842480" cy="4565263"/>
        </p:xfrm>
        <a:graphic>
          <a:graphicData uri="http://schemas.openxmlformats.org/drawingml/2006/table">
            <a:tbl>
              <a:tblPr/>
              <a:tblGrid>
                <a:gridCol w="1921240"/>
                <a:gridCol w="1921240"/>
              </a:tblGrid>
              <a:tr h="171147">
                <a:tc>
                  <a:txBody>
                    <a:bodyPr/>
                    <a:lstStyle/>
                    <a:p>
                      <a:pPr marL="0" marR="0">
                        <a:spcBef>
                          <a:spcPts val="0"/>
                        </a:spcBef>
                        <a:spcAft>
                          <a:spcPts val="0"/>
                        </a:spcAft>
                      </a:pPr>
                      <a:r>
                        <a:rPr lang="en-US" sz="1200" b="1" dirty="0">
                          <a:solidFill>
                            <a:schemeClr val="tx1"/>
                          </a:solidFill>
                          <a:latin typeface="Consolas" pitchFamily="49" charset="0"/>
                          <a:ea typeface="Calibri"/>
                          <a:cs typeface="Times New Roman"/>
                        </a:rPr>
                        <a:t>Name</a:t>
                      </a:r>
                      <a:endParaRPr lang="en-US" sz="1200" dirty="0">
                        <a:solidFill>
                          <a:schemeClr val="tx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200" b="1">
                          <a:solidFill>
                            <a:schemeClr val="tx1"/>
                          </a:solidFill>
                          <a:latin typeface="Consolas" pitchFamily="49" charset="0"/>
                          <a:ea typeface="Calibri"/>
                          <a:cs typeface="Times New Roman"/>
                        </a:rPr>
                        <a:t>Type</a:t>
                      </a:r>
                      <a:endParaRPr lang="en-US" sz="1200">
                        <a:solidFill>
                          <a:schemeClr val="tx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5">
                        <a:lumMod val="75000"/>
                      </a:schemeClr>
                    </a:solidFill>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ClientIP</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StringA(16)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CDate</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DBDate</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dirty="0" err="1">
                          <a:solidFill>
                            <a:schemeClr val="bg1"/>
                          </a:solidFill>
                          <a:latin typeface="Consolas" pitchFamily="49" charset="0"/>
                          <a:ea typeface="Calibri"/>
                          <a:cs typeface="Times New Roman"/>
                        </a:rPr>
                        <a:t>CTime</a:t>
                      </a:r>
                      <a:endParaRPr lang="en-US" sz="1200" dirty="0">
                        <a:solidFill>
                          <a:schemeClr val="bg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DBTime</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ClientTimeZoneId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Int16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smtClean="0">
                          <a:solidFill>
                            <a:schemeClr val="bg1"/>
                          </a:solidFill>
                          <a:latin typeface="Consolas" pitchFamily="49" charset="0"/>
                          <a:ea typeface="Calibri"/>
                          <a:cs typeface="Times New Roman"/>
                        </a:rPr>
                        <a:t>UserAgent</a:t>
                      </a:r>
                      <a:endParaRPr lang="en-US" sz="1200">
                        <a:solidFill>
                          <a:schemeClr val="bg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smtClean="0">
                          <a:solidFill>
                            <a:schemeClr val="bg1"/>
                          </a:solidFill>
                          <a:latin typeface="Consolas" pitchFamily="49" charset="0"/>
                          <a:ea typeface="Calibri"/>
                          <a:cs typeface="Times New Roman"/>
                        </a:rPr>
                        <a:t>StringA(1024)</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PUID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StringA(16)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AnonymousId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StringA(32)</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CID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StringA(32)</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GUID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StringA(32)</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RGUID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StringA(32)</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smtClean="0">
                          <a:solidFill>
                            <a:schemeClr val="bg1"/>
                          </a:solidFill>
                          <a:latin typeface="Consolas" pitchFamily="49" charset="0"/>
                          <a:ea typeface="Calibri"/>
                          <a:cs typeface="Times New Roman"/>
                        </a:rPr>
                        <a:t>PassportGenderId</a:t>
                      </a:r>
                      <a:endParaRPr lang="en-US" sz="1200">
                        <a:solidFill>
                          <a:schemeClr val="bg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PassportAgeGroupId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StringA(3)</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PassportZipCode</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StringA(15)</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CleanKeyword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String(256)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StartPosition</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Int32</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ReturnedAdCnt</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Int16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ListingIds</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StringA(256)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AdIds</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StringA(256)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9155">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AmountCharged</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StringA(256)</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MatchTypeIds</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StringA(128)</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ProbablityOfClicks</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StringA(128)</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IXRoundTripTime</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r>
                        <a:rPr lang="en-US" sz="1200">
                          <a:solidFill>
                            <a:schemeClr val="bg1"/>
                          </a:solidFill>
                          <a:latin typeface="Consolas" pitchFamily="49" charset="0"/>
                          <a:ea typeface="Calibri"/>
                          <a:cs typeface="Times New Roman"/>
                        </a:rPr>
                        <a:t>StringA(20)</a:t>
                      </a: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147">
                <a:tc>
                  <a:txBody>
                    <a:bodyPr/>
                    <a:lstStyle/>
                    <a:p>
                      <a:pPr marL="0" marR="0">
                        <a:spcBef>
                          <a:spcPts val="0"/>
                        </a:spcBef>
                        <a:spcAft>
                          <a:spcPts val="0"/>
                        </a:spcAft>
                      </a:pPr>
                      <a:r>
                        <a:rPr lang="en-US" sz="1200" smtClean="0">
                          <a:solidFill>
                            <a:schemeClr val="bg1"/>
                          </a:solidFill>
                          <a:latin typeface="Consolas" pitchFamily="49" charset="0"/>
                          <a:ea typeface="Calibri"/>
                          <a:cs typeface="Times New Roman"/>
                        </a:rPr>
                        <a:t> […]</a:t>
                      </a:r>
                      <a:endParaRPr lang="en-US" sz="1200">
                        <a:solidFill>
                          <a:schemeClr val="bg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spcBef>
                          <a:spcPts val="0"/>
                        </a:spcBef>
                        <a:spcAft>
                          <a:spcPts val="0"/>
                        </a:spcAft>
                      </a:pPr>
                      <a:endParaRPr lang="en-US" sz="1200">
                        <a:solidFill>
                          <a:schemeClr val="bg1"/>
                        </a:solidFill>
                        <a:latin typeface="Consolas" pitchFamily="49" charset="0"/>
                        <a:ea typeface="Calibri"/>
                        <a:cs typeface="Times New Roman"/>
                      </a:endParaRPr>
                    </a:p>
                  </a:txBody>
                  <a:tcPr marL="45720" marR="3258" marT="3258" marB="3258"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Flowchart: Stored Data 8"/>
          <p:cNvSpPr>
            <a:spLocks noChangeArrowheads="1"/>
          </p:cNvSpPr>
          <p:nvPr/>
        </p:nvSpPr>
        <p:spPr bwMode="auto">
          <a:xfrm>
            <a:off x="4504147" y="1246285"/>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6" name="Rectangle 5"/>
          <p:cNvSpPr/>
          <p:nvPr/>
        </p:nvSpPr>
        <p:spPr bwMode="auto">
          <a:xfrm>
            <a:off x="4534293" y="1385740"/>
            <a:ext cx="556181" cy="84841"/>
          </a:xfrm>
          <a:prstGeom prst="rect">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343624" y="814554"/>
            <a:ext cx="4888251" cy="646331"/>
          </a:xfrm>
          <a:prstGeom prst="rect">
            <a:avLst/>
          </a:prstGeom>
        </p:spPr>
        <p:txBody>
          <a:bodyPr wrap="square">
            <a:spAutoFit/>
          </a:bodyPr>
          <a:lstStyle/>
          <a:p>
            <a:pPr fontAlgn="auto">
              <a:spcBef>
                <a:spcPts val="0"/>
              </a:spcBef>
              <a:spcAft>
                <a:spcPts val="0"/>
              </a:spcAft>
              <a:defRPr/>
            </a:pPr>
            <a:r>
              <a:rPr lang="en-US" smtClean="0"/>
              <a:t>Here is an excerpt from a paid search impression log, schema &amp; data</a:t>
            </a:r>
            <a:endParaRPr lang="en-US" dirty="0"/>
          </a:p>
        </p:txBody>
      </p:sp>
      <p:sp>
        <p:nvSpPr>
          <p:cNvPr id="18" name="Freeform 17"/>
          <p:cNvSpPr/>
          <p:nvPr/>
        </p:nvSpPr>
        <p:spPr>
          <a:xfrm>
            <a:off x="5156462" y="1395167"/>
            <a:ext cx="1753385" cy="650449"/>
          </a:xfrm>
          <a:custGeom>
            <a:avLst/>
            <a:gdLst>
              <a:gd name="connsiteX0" fmla="*/ 0 w 1753385"/>
              <a:gd name="connsiteY0" fmla="*/ 0 h 650449"/>
              <a:gd name="connsiteX1" fmla="*/ 1404594 w 1753385"/>
              <a:gd name="connsiteY1" fmla="*/ 131975 h 650449"/>
              <a:gd name="connsiteX2" fmla="*/ 1753385 w 1753385"/>
              <a:gd name="connsiteY2" fmla="*/ 650449 h 650449"/>
            </a:gdLst>
            <a:ahLst/>
            <a:cxnLst>
              <a:cxn ang="0">
                <a:pos x="connsiteX0" y="connsiteY0"/>
              </a:cxn>
              <a:cxn ang="0">
                <a:pos x="connsiteX1" y="connsiteY1"/>
              </a:cxn>
              <a:cxn ang="0">
                <a:pos x="connsiteX2" y="connsiteY2"/>
              </a:cxn>
            </a:cxnLst>
            <a:rect l="l" t="t" r="r" b="b"/>
            <a:pathLst>
              <a:path w="1753385" h="650449">
                <a:moveTo>
                  <a:pt x="0" y="0"/>
                </a:moveTo>
                <a:cubicBezTo>
                  <a:pt x="556181" y="11783"/>
                  <a:pt x="1112363" y="23567"/>
                  <a:pt x="1404594" y="131975"/>
                </a:cubicBezTo>
                <a:cubicBezTo>
                  <a:pt x="1696825" y="240383"/>
                  <a:pt x="1725105" y="445416"/>
                  <a:pt x="1753385" y="650449"/>
                </a:cubicBezTo>
              </a:path>
            </a:pathLst>
          </a:custGeom>
          <a:ln w="28575">
            <a:solidFill>
              <a:srgbClr val="FF9929"/>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619134" y="1395166"/>
            <a:ext cx="1300899" cy="575035"/>
          </a:xfrm>
          <a:custGeom>
            <a:avLst/>
            <a:gdLst>
              <a:gd name="connsiteX0" fmla="*/ 565608 w 1300899"/>
              <a:gd name="connsiteY0" fmla="*/ 0 h 575035"/>
              <a:gd name="connsiteX1" fmla="*/ 1206631 w 1300899"/>
              <a:gd name="connsiteY1" fmla="*/ 179110 h 575035"/>
              <a:gd name="connsiteX2" fmla="*/ 0 w 1300899"/>
              <a:gd name="connsiteY2" fmla="*/ 575035 h 575035"/>
            </a:gdLst>
            <a:ahLst/>
            <a:cxnLst>
              <a:cxn ang="0">
                <a:pos x="connsiteX0" y="connsiteY0"/>
              </a:cxn>
              <a:cxn ang="0">
                <a:pos x="connsiteX1" y="connsiteY1"/>
              </a:cxn>
              <a:cxn ang="0">
                <a:pos x="connsiteX2" y="connsiteY2"/>
              </a:cxn>
            </a:cxnLst>
            <a:rect l="l" t="t" r="r" b="b"/>
            <a:pathLst>
              <a:path w="1300899" h="575035">
                <a:moveTo>
                  <a:pt x="565608" y="0"/>
                </a:moveTo>
                <a:cubicBezTo>
                  <a:pt x="933253" y="41635"/>
                  <a:pt x="1300899" y="83271"/>
                  <a:pt x="1206631" y="179110"/>
                </a:cubicBezTo>
                <a:cubicBezTo>
                  <a:pt x="1112363" y="274949"/>
                  <a:pt x="556181" y="424992"/>
                  <a:pt x="0" y="575035"/>
                </a:cubicBezTo>
              </a:path>
            </a:pathLst>
          </a:custGeom>
          <a:ln w="28575">
            <a:solidFill>
              <a:srgbClr val="FF9929"/>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5980853" y="1125638"/>
            <a:ext cx="2201613" cy="646331"/>
          </a:xfrm>
          <a:prstGeom prst="rect">
            <a:avLst/>
          </a:prstGeom>
        </p:spPr>
        <p:txBody>
          <a:bodyPr wrap="square">
            <a:spAutoFit/>
          </a:bodyPr>
          <a:lstStyle/>
          <a:p>
            <a:pPr algn="r" fontAlgn="auto">
              <a:spcBef>
                <a:spcPts val="0"/>
              </a:spcBef>
              <a:spcAft>
                <a:spcPts val="0"/>
              </a:spcAft>
              <a:defRPr/>
            </a:pPr>
            <a:r>
              <a:rPr lang="en-US" smtClean="0"/>
              <a:t>1 Full Row of Data (scrubbed)</a:t>
            </a:r>
            <a:endParaRPr lang="en-US" dirty="0"/>
          </a:p>
        </p:txBody>
      </p:sp>
      <p:sp>
        <p:nvSpPr>
          <p:cNvPr id="21" name="Rectangle 20"/>
          <p:cNvSpPr/>
          <p:nvPr/>
        </p:nvSpPr>
        <p:spPr>
          <a:xfrm>
            <a:off x="664135" y="1662967"/>
            <a:ext cx="2946329" cy="369332"/>
          </a:xfrm>
          <a:prstGeom prst="rect">
            <a:avLst/>
          </a:prstGeom>
        </p:spPr>
        <p:txBody>
          <a:bodyPr wrap="square">
            <a:spAutoFit/>
          </a:bodyPr>
          <a:lstStyle/>
          <a:p>
            <a:pPr fontAlgn="auto">
              <a:spcBef>
                <a:spcPts val="0"/>
              </a:spcBef>
              <a:spcAft>
                <a:spcPts val="0"/>
              </a:spcAft>
              <a:defRPr/>
            </a:pPr>
            <a:r>
              <a:rPr lang="en-US" smtClean="0">
                <a:solidFill>
                  <a:schemeClr val="bg1"/>
                </a:solidFill>
              </a:rPr>
              <a:t>Schema (partial)</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Elbow Connector 9"/>
          <p:cNvCxnSpPr>
            <a:cxnSpLocks noChangeShapeType="1"/>
            <a:stCxn id="89" idx="3"/>
          </p:cNvCxnSpPr>
          <p:nvPr/>
        </p:nvCxnSpPr>
        <p:spPr bwMode="auto">
          <a:xfrm>
            <a:off x="3083824" y="4662021"/>
            <a:ext cx="348351" cy="166041"/>
          </a:xfrm>
          <a:prstGeom prst="bentConnector3">
            <a:avLst>
              <a:gd name="adj1" fmla="val 50000"/>
            </a:avLst>
          </a:prstGeom>
          <a:noFill/>
          <a:ln w="12700" algn="ctr">
            <a:solidFill>
              <a:schemeClr val="accent1"/>
            </a:solidFill>
            <a:round/>
            <a:headEnd/>
            <a:tailEnd type="arrow" w="med" len="med"/>
          </a:ln>
        </p:spPr>
      </p:cxnSp>
      <p:cxnSp>
        <p:nvCxnSpPr>
          <p:cNvPr id="80" name="Elbow Connector 10"/>
          <p:cNvCxnSpPr>
            <a:cxnSpLocks noChangeShapeType="1"/>
            <a:stCxn id="78" idx="3"/>
          </p:cNvCxnSpPr>
          <p:nvPr/>
        </p:nvCxnSpPr>
        <p:spPr bwMode="auto">
          <a:xfrm flipV="1">
            <a:off x="3083824" y="4827665"/>
            <a:ext cx="343348" cy="213982"/>
          </a:xfrm>
          <a:prstGeom prst="bentConnector3">
            <a:avLst>
              <a:gd name="adj1" fmla="val 50000"/>
            </a:avLst>
          </a:prstGeom>
          <a:noFill/>
          <a:ln w="12700" algn="ctr">
            <a:solidFill>
              <a:schemeClr val="accent1"/>
            </a:solidFill>
            <a:round/>
            <a:headEnd/>
            <a:tailEnd type="arrow" w="med" len="med"/>
          </a:ln>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useBgFill="1">
        <p:nvSpPr>
          <p:cNvPr id="65" name="Rounded Rectangle 64"/>
          <p:cNvSpPr/>
          <p:nvPr/>
        </p:nvSpPr>
        <p:spPr bwMode="auto">
          <a:xfrm>
            <a:off x="1753386" y="4034673"/>
            <a:ext cx="1923067" cy="2601797"/>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Click Fraud Analysis</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14077025">
            <a:off x="2324121" y="5291175"/>
            <a:ext cx="386244" cy="386244"/>
          </a:xfrm>
          <a:prstGeom prst="arc">
            <a:avLst>
              <a:gd name="adj1" fmla="val 3400412"/>
              <a:gd name="adj2" fmla="val 0"/>
            </a:avLst>
          </a:prstGeom>
          <a:ln w="12700">
            <a:solidFill>
              <a:schemeClr val="accent6">
                <a:lumMod val="60000"/>
                <a:lumOff val="40000"/>
              </a:schemeClr>
            </a:solidFill>
            <a:headEnd type="arrow" w="med" len="med"/>
            <a:tailEnd type="none" w="med" len="med"/>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p:nvSpPr>
          <p:cNvPr id="70" name="TextBox 22"/>
          <p:cNvSpPr txBox="1">
            <a:spLocks noChangeArrowheads="1"/>
          </p:cNvSpPr>
          <p:nvPr/>
        </p:nvSpPr>
        <p:spPr bwMode="auto">
          <a:xfrm>
            <a:off x="1890844" y="4037258"/>
            <a:ext cx="1360181" cy="369332"/>
          </a:xfrm>
          <a:prstGeom prst="rect">
            <a:avLst/>
          </a:prstGeom>
          <a:noFill/>
          <a:ln w="9525">
            <a:noFill/>
            <a:miter lim="800000"/>
            <a:headEnd/>
            <a:tailEnd/>
          </a:ln>
        </p:spPr>
        <p:txBody>
          <a:bodyPr wrap="none">
            <a:spAutoFit/>
          </a:bodyPr>
          <a:lstStyle/>
          <a:p>
            <a:pPr algn="r" eaLnBrk="0" hangingPunct="0"/>
            <a:r>
              <a:rPr lang="en-US" b="0"/>
              <a:t>Valid Clicks</a:t>
            </a:r>
          </a:p>
        </p:txBody>
      </p:sp>
      <p:sp>
        <p:nvSpPr>
          <p:cNvPr id="78" name="Flowchart: Stored Data 8"/>
          <p:cNvSpPr>
            <a:spLocks noChangeArrowheads="1"/>
          </p:cNvSpPr>
          <p:nvPr/>
        </p:nvSpPr>
        <p:spPr bwMode="auto">
          <a:xfrm>
            <a:off x="2241713" y="4875605"/>
            <a:ext cx="1010533"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1" name="Flowchart: Stored Data 127"/>
          <p:cNvSpPr>
            <a:spLocks noChangeArrowheads="1"/>
          </p:cNvSpPr>
          <p:nvPr/>
        </p:nvSpPr>
        <p:spPr bwMode="auto">
          <a:xfrm>
            <a:off x="1951201" y="4402317"/>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82" name="Flowchart: Stored Data 126"/>
          <p:cNvSpPr>
            <a:spLocks noChangeArrowheads="1"/>
          </p:cNvSpPr>
          <p:nvPr/>
        </p:nvSpPr>
        <p:spPr bwMode="auto">
          <a:xfrm>
            <a:off x="2035339" y="4440417"/>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88" name="Flowchart: Stored Data 125"/>
          <p:cNvSpPr>
            <a:spLocks noChangeArrowheads="1"/>
          </p:cNvSpPr>
          <p:nvPr/>
        </p:nvSpPr>
        <p:spPr bwMode="auto">
          <a:xfrm>
            <a:off x="2138526" y="4476929"/>
            <a:ext cx="709450"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89" name="Flowchart: Stored Data 5"/>
          <p:cNvSpPr>
            <a:spLocks noChangeArrowheads="1"/>
          </p:cNvSpPr>
          <p:nvPr/>
        </p:nvSpPr>
        <p:spPr bwMode="auto">
          <a:xfrm>
            <a:off x="2241713" y="4495979"/>
            <a:ext cx="1010533" cy="332083"/>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200" b="0"/>
          </a:p>
        </p:txBody>
      </p:sp>
      <p:sp>
        <p:nvSpPr>
          <p:cNvPr id="92" name="Rectangle 91"/>
          <p:cNvSpPr/>
          <p:nvPr/>
        </p:nvSpPr>
        <p:spPr bwMode="auto">
          <a:xfrm>
            <a:off x="1970200" y="6089716"/>
            <a:ext cx="556182" cy="452487"/>
          </a:xfrm>
          <a:prstGeom prst="rect">
            <a:avLst/>
          </a:prstGeom>
          <a:solidFill>
            <a:schemeClr val="bg1"/>
          </a:solidFill>
          <a:ln w="22225">
            <a:solidFill>
              <a:schemeClr val="bg1"/>
            </a:solidFill>
            <a:headEnd type="none" w="med" len="med"/>
            <a:tailEnd type="none" w="med" len="med"/>
          </a:ln>
          <a:effectLst/>
          <a:scene3d>
            <a:camera prst="isometricLeftDown"/>
            <a:lightRig rig="glow" dir="t">
              <a:rot lat="0" lon="0" rev="6360000"/>
            </a:lightRig>
          </a:scene3d>
          <a:sp3d extrusionH="508000" contourW="1000" prstMaterial="flat">
            <a:bevelT w="63500" h="63500" prst="angle"/>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94" name="TextBox 58"/>
          <p:cNvSpPr txBox="1">
            <a:spLocks noChangeArrowheads="1"/>
          </p:cNvSpPr>
          <p:nvPr/>
        </p:nvSpPr>
        <p:spPr bwMode="auto">
          <a:xfrm>
            <a:off x="3742441" y="6085499"/>
            <a:ext cx="5401559" cy="646331"/>
          </a:xfrm>
          <a:prstGeom prst="rect">
            <a:avLst/>
          </a:prstGeom>
          <a:noFill/>
          <a:ln w="9525">
            <a:noFill/>
            <a:miter lim="800000"/>
            <a:headEnd/>
            <a:tailEnd/>
          </a:ln>
        </p:spPr>
        <p:txBody>
          <a:bodyPr wrap="square">
            <a:spAutoFit/>
          </a:bodyPr>
          <a:lstStyle/>
          <a:p>
            <a:pPr eaLnBrk="0" hangingPunct="0"/>
            <a:r>
              <a:rPr lang="en-US" b="0" smtClean="0">
                <a:solidFill>
                  <a:schemeClr val="accent4">
                    <a:lumMod val="60000"/>
                    <a:lumOff val="40000"/>
                  </a:schemeClr>
                </a:solidFill>
              </a:rPr>
              <a:t>Click Fraud analysis seeks to reduce harmful impacts from botnets and other non-human traffic</a:t>
            </a:r>
            <a:endParaRPr lang="en-US" b="0">
              <a:solidFill>
                <a:schemeClr val="accent4">
                  <a:lumMod val="60000"/>
                  <a:lumOff val="40000"/>
                </a:schemeClr>
              </a:solidFill>
            </a:endParaRPr>
          </a:p>
        </p:txBody>
      </p:sp>
      <p:sp>
        <p:nvSpPr>
          <p:cNvPr id="77" name="TextBox 23"/>
          <p:cNvSpPr txBox="1">
            <a:spLocks noChangeArrowheads="1"/>
          </p:cNvSpPr>
          <p:nvPr/>
        </p:nvSpPr>
        <p:spPr bwMode="auto">
          <a:xfrm>
            <a:off x="2213445" y="4873183"/>
            <a:ext cx="915635" cy="369332"/>
          </a:xfrm>
          <a:prstGeom prst="rect">
            <a:avLst/>
          </a:prstGeom>
          <a:noFill/>
          <a:ln w="9525">
            <a:noFill/>
            <a:miter lim="800000"/>
            <a:headEnd/>
            <a:tailEnd/>
          </a:ln>
        </p:spPr>
        <p:txBody>
          <a:bodyPr wrap="none">
            <a:spAutoFit/>
          </a:bodyPr>
          <a:lstStyle/>
          <a:p>
            <a:pPr algn="r" eaLnBrk="0" hangingPunct="0"/>
            <a:r>
              <a:rPr lang="en-US" b="0" smtClean="0"/>
              <a:t>Credits</a:t>
            </a:r>
            <a:endParaRPr lang="en-US" b="0"/>
          </a:p>
        </p:txBody>
      </p:sp>
      <p:sp>
        <p:nvSpPr>
          <p:cNvPr id="95" name="TextBox 23"/>
          <p:cNvSpPr txBox="1">
            <a:spLocks noChangeArrowheads="1"/>
          </p:cNvSpPr>
          <p:nvPr/>
        </p:nvSpPr>
        <p:spPr bwMode="auto">
          <a:xfrm>
            <a:off x="2243258" y="4477258"/>
            <a:ext cx="838691" cy="369332"/>
          </a:xfrm>
          <a:prstGeom prst="rect">
            <a:avLst/>
          </a:prstGeom>
          <a:noFill/>
          <a:ln w="9525">
            <a:noFill/>
            <a:miter lim="800000"/>
            <a:headEnd/>
            <a:tailEnd/>
          </a:ln>
        </p:spPr>
        <p:txBody>
          <a:bodyPr wrap="none">
            <a:spAutoFit/>
          </a:bodyPr>
          <a:lstStyle/>
          <a:p>
            <a:pPr algn="r" eaLnBrk="0" hangingPunct="0"/>
            <a:r>
              <a:rPr lang="en-US" b="0" smtClean="0"/>
              <a:t>Debits</a:t>
            </a:r>
            <a:endParaRPr lang="en-US" b="0"/>
          </a:p>
        </p:txBody>
      </p:sp>
      <p:sp>
        <p:nvSpPr>
          <p:cNvPr id="96" name="TextBox 22"/>
          <p:cNvSpPr txBox="1">
            <a:spLocks noChangeArrowheads="1"/>
          </p:cNvSpPr>
          <p:nvPr/>
        </p:nvSpPr>
        <p:spPr bwMode="auto">
          <a:xfrm>
            <a:off x="2507958" y="5837778"/>
            <a:ext cx="1083654" cy="646331"/>
          </a:xfrm>
          <a:prstGeom prst="rect">
            <a:avLst/>
          </a:prstGeom>
          <a:noFill/>
          <a:ln w="9525">
            <a:noFill/>
            <a:miter lim="800000"/>
            <a:headEnd/>
            <a:tailEnd/>
          </a:ln>
        </p:spPr>
        <p:txBody>
          <a:bodyPr wrap="square">
            <a:spAutoFit/>
          </a:bodyPr>
          <a:lstStyle/>
          <a:p>
            <a:pPr algn="r" eaLnBrk="0" hangingPunct="0"/>
            <a:r>
              <a:rPr lang="en-US" b="0" smtClean="0"/>
              <a:t>Fraud Logic</a:t>
            </a:r>
            <a:endParaRPr lang="en-US" b="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useBgFill="1">
        <p:nvSpPr>
          <p:cNvPr id="65" name="Rounded Rectangle 64"/>
          <p:cNvSpPr/>
          <p:nvPr/>
        </p:nvSpPr>
        <p:spPr bwMode="auto">
          <a:xfrm>
            <a:off x="3176833" y="3978112"/>
            <a:ext cx="1800520" cy="1791092"/>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Aggregation and Reporting</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sp>
        <p:nvSpPr>
          <p:cNvPr id="11" name="TextBox 17"/>
          <p:cNvSpPr txBox="1">
            <a:spLocks noChangeArrowheads="1"/>
          </p:cNvSpPr>
          <p:nvPr/>
        </p:nvSpPr>
        <p:spPr bwMode="auto">
          <a:xfrm>
            <a:off x="3387022" y="5244510"/>
            <a:ext cx="1544012" cy="369332"/>
          </a:xfrm>
          <a:prstGeom prst="rect">
            <a:avLst/>
          </a:prstGeom>
          <a:noFill/>
          <a:ln w="9525">
            <a:noFill/>
            <a:miter lim="800000"/>
            <a:headEnd/>
            <a:tailEnd/>
          </a:ln>
        </p:spPr>
        <p:txBody>
          <a:bodyPr wrap="none">
            <a:spAutoFit/>
          </a:bodyPr>
          <a:lstStyle/>
          <a:p>
            <a:pPr eaLnBrk="0" hangingPunct="0"/>
            <a:r>
              <a:rPr lang="en-US"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292879" y="4053754"/>
            <a:ext cx="1402948" cy="369332"/>
          </a:xfrm>
          <a:prstGeom prst="rect">
            <a:avLst/>
          </a:prstGeom>
          <a:noFill/>
          <a:ln w="9525">
            <a:noFill/>
            <a:miter lim="800000"/>
            <a:headEnd/>
            <a:tailEnd/>
          </a:ln>
        </p:spPr>
        <p:txBody>
          <a:bodyPr wrap="none">
            <a:spAutoFit/>
          </a:bodyPr>
          <a:lstStyle/>
          <a:p>
            <a:pPr algn="r" eaLnBrk="0" hangingPunct="0"/>
            <a:r>
              <a:rPr lang="en-US" b="0" smtClean="0"/>
              <a:t>BI / Reports</a:t>
            </a:r>
            <a:endParaRPr lang="en-US" b="0"/>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416513" y="4852476"/>
            <a:ext cx="1120820" cy="369332"/>
          </a:xfrm>
          <a:prstGeom prst="rect">
            <a:avLst/>
          </a:prstGeom>
          <a:noFill/>
          <a:ln w="9525">
            <a:noFill/>
            <a:miter lim="800000"/>
            <a:headEnd/>
            <a:tailEnd/>
          </a:ln>
        </p:spPr>
        <p:txBody>
          <a:bodyPr wrap="none">
            <a:spAutoFit/>
          </a:bodyPr>
          <a:lstStyle/>
          <a:p>
            <a:pPr eaLnBrk="0" hangingPunct="0"/>
            <a:r>
              <a:rPr lang="en-US" b="0" smtClean="0"/>
              <a:t>Pipelines</a:t>
            </a:r>
            <a:endParaRPr lang="en-US"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
        <p:nvSpPr>
          <p:cNvPr id="66" name="TextBox 58"/>
          <p:cNvSpPr txBox="1">
            <a:spLocks noChangeArrowheads="1"/>
          </p:cNvSpPr>
          <p:nvPr/>
        </p:nvSpPr>
        <p:spPr bwMode="auto">
          <a:xfrm>
            <a:off x="6278250" y="2806981"/>
            <a:ext cx="2375555" cy="1477328"/>
          </a:xfrm>
          <a:prstGeom prst="rect">
            <a:avLst/>
          </a:prstGeom>
          <a:noFill/>
          <a:ln w="9525">
            <a:noFill/>
            <a:miter lim="800000"/>
            <a:headEnd/>
            <a:tailEnd/>
          </a:ln>
        </p:spPr>
        <p:txBody>
          <a:bodyPr wrap="square">
            <a:spAutoFit/>
          </a:bodyPr>
          <a:lstStyle/>
          <a:p>
            <a:pPr marL="112713" indent="-112713" eaLnBrk="0" hangingPunct="0">
              <a:buFont typeface="Arial" pitchFamily="34" charset="0"/>
              <a:buChar char="•"/>
            </a:pPr>
            <a:r>
              <a:rPr lang="en-US" b="0" smtClean="0">
                <a:solidFill>
                  <a:schemeClr val="accent4">
                    <a:lumMod val="60000"/>
                    <a:lumOff val="40000"/>
                  </a:schemeClr>
                </a:solidFill>
              </a:rPr>
              <a:t>Performance Reporting</a:t>
            </a:r>
          </a:p>
          <a:p>
            <a:pPr marL="112713" indent="-112713" eaLnBrk="0" hangingPunct="0">
              <a:buFont typeface="Arial" pitchFamily="34" charset="0"/>
              <a:buChar char="•"/>
            </a:pPr>
            <a:r>
              <a:rPr lang="en-US" smtClean="0">
                <a:solidFill>
                  <a:schemeClr val="accent4">
                    <a:lumMod val="60000"/>
                    <a:lumOff val="40000"/>
                  </a:schemeClr>
                </a:solidFill>
              </a:rPr>
              <a:t>Granularity is down to the Keyword </a:t>
            </a:r>
          </a:p>
          <a:p>
            <a:pPr marL="112713" indent="-112713" eaLnBrk="0" hangingPunct="0">
              <a:buFont typeface="Arial" pitchFamily="34" charset="0"/>
              <a:buChar char="•"/>
            </a:pPr>
            <a:r>
              <a:rPr lang="en-US" b="0" smtClean="0">
                <a:solidFill>
                  <a:schemeClr val="accent4">
                    <a:lumMod val="60000"/>
                    <a:lumOff val="40000"/>
                  </a:schemeClr>
                </a:solidFill>
              </a:rPr>
              <a:t>Partitioned for scale</a:t>
            </a:r>
            <a:endParaRPr lang="en-US" b="0">
              <a:solidFill>
                <a:schemeClr val="accent4">
                  <a:lumMod val="60000"/>
                  <a:lumOff val="40000"/>
                </a:schemeClr>
              </a:solidFill>
            </a:endParaRPr>
          </a:p>
        </p:txBody>
      </p:sp>
      <p:cxnSp>
        <p:nvCxnSpPr>
          <p:cNvPr id="70" name="Straight Connector 69"/>
          <p:cNvCxnSpPr/>
          <p:nvPr/>
        </p:nvCxnSpPr>
        <p:spPr bwMode="auto">
          <a:xfrm rot="10800000" flipV="1">
            <a:off x="1913640" y="5187066"/>
            <a:ext cx="1146962" cy="893222"/>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77" name="Straight Connector 76"/>
          <p:cNvCxnSpPr/>
          <p:nvPr/>
        </p:nvCxnSpPr>
        <p:spPr bwMode="auto">
          <a:xfrm>
            <a:off x="3060602" y="5187065"/>
            <a:ext cx="1087191" cy="912077"/>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useBgFill="1">
        <p:nvSpPr>
          <p:cNvPr id="78" name="Rounded Rectangle 77"/>
          <p:cNvSpPr/>
          <p:nvPr/>
        </p:nvSpPr>
        <p:spPr bwMode="auto">
          <a:xfrm>
            <a:off x="1828800" y="6096261"/>
            <a:ext cx="2724346" cy="559062"/>
          </a:xfrm>
          <a:prstGeom prst="roundRect">
            <a:avLst/>
          </a:prstGeom>
          <a:ln w="9525" cap="flat" cmpd="sng" algn="ctr">
            <a:solidFill>
              <a:schemeClr val="accent1"/>
            </a:solidFill>
            <a:prstDash val="solid"/>
            <a:round/>
            <a:headEnd type="none" w="med" len="med"/>
            <a:tailEnd type="none" w="med" len="med"/>
          </a:ln>
          <a:effectLst>
            <a:glow rad="139700">
              <a:schemeClr val="accent1">
                <a:satMod val="175000"/>
                <a:alpha val="40000"/>
              </a:schemeClr>
            </a:glow>
            <a:outerShdw blurRad="50800" dist="38100" dir="2700000" algn="tl" rotWithShape="0">
              <a:prstClr val="black">
                <a:alpha val="40000"/>
              </a:prstClr>
            </a:outerShdw>
          </a:effectLst>
        </p:spPr>
        <p:txBody>
          <a:bodyPr lIns="0" tIns="0" rIns="0" bIns="0"/>
          <a:lstStyle/>
          <a:p>
            <a:pPr algn="ctr" eaLnBrk="0" hangingPunct="0">
              <a:defRPr/>
            </a:pPr>
            <a:r>
              <a:rPr lang="en-US" sz="1600" b="0"/>
              <a:t>[ Pub Acct, Adv Acct, Order, AdUnit, </a:t>
            </a:r>
            <a:r>
              <a:rPr lang="en-US" sz="1600" b="0" smtClean="0"/>
              <a:t>Medium, Keyword]</a:t>
            </a:r>
            <a:endParaRPr lang="en-US" sz="1600" b="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hape 56"/>
          <p:cNvCxnSpPr>
            <a:cxnSpLocks noChangeShapeType="1"/>
            <a:stCxn id="3" idx="0"/>
            <a:endCxn id="24" idx="4"/>
          </p:cNvCxnSpPr>
          <p:nvPr/>
        </p:nvCxnSpPr>
        <p:spPr bwMode="auto">
          <a:xfrm rot="16200000" flipV="1">
            <a:off x="4098747" y="2387780"/>
            <a:ext cx="1955373" cy="1885165"/>
          </a:xfrm>
          <a:prstGeom prst="bentConnector2">
            <a:avLst/>
          </a:prstGeom>
          <a:noFill/>
          <a:ln w="28575" algn="ctr">
            <a:solidFill>
              <a:schemeClr val="accent6">
                <a:lumMod val="60000"/>
                <a:lumOff val="40000"/>
              </a:schemeClr>
            </a:solidFill>
            <a:round/>
            <a:headEnd/>
            <a:tailEnd type="arrow" w="med" len="med"/>
          </a:ln>
          <a:effectLst>
            <a:glow rad="101600">
              <a:schemeClr val="accent6">
                <a:satMod val="175000"/>
                <a:alpha val="40000"/>
              </a:schemeClr>
            </a:glow>
          </a:effectLst>
        </p:spPr>
      </p:cxnSp>
      <p:sp useBgFill="1">
        <p:nvSpPr>
          <p:cNvPr id="65" name="Rounded Rectangle 64"/>
          <p:cNvSpPr/>
          <p:nvPr/>
        </p:nvSpPr>
        <p:spPr bwMode="auto">
          <a:xfrm>
            <a:off x="5137609" y="4270342"/>
            <a:ext cx="1781666" cy="1489435"/>
          </a:xfrm>
          <a:prstGeom prst="roundRect">
            <a:avLst>
              <a:gd name="adj" fmla="val 8866"/>
            </a:avLst>
          </a:prstGeom>
          <a:ln w="57150">
            <a:solidFill>
              <a:schemeClr val="accent6">
                <a:lumMod val="60000"/>
                <a:lumOff val="40000"/>
              </a:schemeClr>
            </a:solidFill>
            <a:headEnd type="none" w="med" len="med"/>
            <a:tailEnd type="none" w="med" len="med"/>
          </a:ln>
          <a:effectLst>
            <a:glow rad="228600">
              <a:schemeClr val="accent6">
                <a:satMod val="175000"/>
                <a:alpha val="40000"/>
              </a:schemeClr>
            </a:glow>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28575" algn="ctr">
            <a:solidFill>
              <a:schemeClr val="accent6">
                <a:lumMod val="60000"/>
                <a:lumOff val="40000"/>
              </a:schemeClr>
            </a:solidFill>
            <a:round/>
            <a:headEnd/>
            <a:tailEnd type="arrow" w="med" len="med"/>
          </a:ln>
          <a:effectLst>
            <a:glow rad="139700">
              <a:schemeClr val="accent6">
                <a:satMod val="175000"/>
                <a:alpha val="40000"/>
              </a:schemeClr>
            </a:glow>
          </a:effectLst>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Billing</a:t>
            </a:r>
            <a:endParaRPr lang="en-US" sz="3200"/>
          </a:p>
        </p:txBody>
      </p:sp>
      <p:sp>
        <p:nvSpPr>
          <p:cNvPr id="3" name="Rounded Rectangle 2"/>
          <p:cNvSpPr>
            <a:spLocks noChangeArrowheads="1"/>
          </p:cNvSpPr>
          <p:nvPr/>
        </p:nvSpPr>
        <p:spPr bwMode="auto">
          <a:xfrm>
            <a:off x="5213023" y="4308049"/>
            <a:ext cx="1611983" cy="1376314"/>
          </a:xfrm>
          <a:prstGeom prst="roundRect">
            <a:avLst>
              <a:gd name="adj" fmla="val 16667"/>
            </a:avLst>
          </a:prstGeom>
          <a:noFill/>
          <a:ln w="9525" algn="ctr">
            <a:noFill/>
            <a:round/>
            <a:headEnd/>
            <a:tailEnd/>
          </a:ln>
        </p:spPr>
        <p:txBody>
          <a:bodyPr lIns="0" tIns="0" rIns="0" bIns="0"/>
          <a:lstStyle/>
          <a:p>
            <a:pPr eaLnBrk="0" hangingPunct="0"/>
            <a:r>
              <a:rPr lang="en-US" b="0" i="1" smtClean="0"/>
              <a:t>Auction Billing</a:t>
            </a:r>
            <a:endParaRPr lang="en-US"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10800000" flipV="1">
            <a:off x="3733014" y="5102225"/>
            <a:ext cx="1146962" cy="893222"/>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a:off x="4879976" y="5102224"/>
            <a:ext cx="1087191" cy="912077"/>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7064490" y="4689966"/>
            <a:ext cx="1813317" cy="923330"/>
          </a:xfrm>
          <a:prstGeom prst="rect">
            <a:avLst/>
          </a:prstGeom>
          <a:noFill/>
          <a:ln w="9525">
            <a:noFill/>
            <a:miter lim="800000"/>
            <a:headEnd/>
            <a:tailEnd/>
          </a:ln>
        </p:spPr>
        <p:txBody>
          <a:bodyPr wrap="none">
            <a:spAutoFit/>
          </a:bodyPr>
          <a:lstStyle/>
          <a:p>
            <a:pPr eaLnBrk="0" hangingPunct="0"/>
            <a:r>
              <a:rPr lang="en-US" b="0"/>
              <a:t>Invoicing</a:t>
            </a:r>
          </a:p>
          <a:p>
            <a:pPr eaLnBrk="0" hangingPunct="0"/>
            <a:r>
              <a:rPr lang="en-US" b="0"/>
              <a:t>Card Swipes</a:t>
            </a:r>
          </a:p>
          <a:p>
            <a:pPr eaLnBrk="0" hangingPunct="0"/>
            <a:r>
              <a:rPr lang="en-US"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useBgFill="1">
        <p:nvSpPr>
          <p:cNvPr id="66" name="TextBox 58"/>
          <p:cNvSpPr txBox="1">
            <a:spLocks noChangeArrowheads="1"/>
          </p:cNvSpPr>
          <p:nvPr/>
        </p:nvSpPr>
        <p:spPr bwMode="auto">
          <a:xfrm>
            <a:off x="6372518" y="1376313"/>
            <a:ext cx="2526385" cy="2308324"/>
          </a:xfrm>
          <a:prstGeom prst="rect">
            <a:avLst/>
          </a:prstGeom>
          <a:ln w="9525">
            <a:noFill/>
            <a:miter lim="800000"/>
            <a:headEnd/>
            <a:tailEnd/>
          </a:ln>
        </p:spPr>
        <p:txBody>
          <a:bodyPr wrap="square">
            <a:spAutoFit/>
          </a:bodyPr>
          <a:lstStyle/>
          <a:p>
            <a:pPr marL="112713" indent="-112713" eaLnBrk="0" hangingPunct="0">
              <a:buFont typeface="Arial" pitchFamily="34" charset="0"/>
              <a:buChar char="•"/>
            </a:pPr>
            <a:r>
              <a:rPr lang="en-US" b="0" smtClean="0">
                <a:solidFill>
                  <a:schemeClr val="accent4">
                    <a:lumMod val="60000"/>
                    <a:lumOff val="40000"/>
                  </a:schemeClr>
                </a:solidFill>
              </a:rPr>
              <a:t>Transactions are ‘Rated’ at Auction</a:t>
            </a:r>
          </a:p>
          <a:p>
            <a:pPr marL="112713" indent="-112713" eaLnBrk="0" hangingPunct="0">
              <a:buFont typeface="Arial" pitchFamily="34" charset="0"/>
              <a:buChar char="•"/>
            </a:pPr>
            <a:r>
              <a:rPr lang="en-US" smtClean="0">
                <a:solidFill>
                  <a:schemeClr val="accent4">
                    <a:lumMod val="60000"/>
                    <a:lumOff val="40000"/>
                  </a:schemeClr>
                </a:solidFill>
              </a:rPr>
              <a:t>Billing calculates commission splits &amp; recognizes revenue</a:t>
            </a:r>
          </a:p>
          <a:p>
            <a:pPr marL="112713" indent="-112713" eaLnBrk="0" hangingPunct="0">
              <a:buFont typeface="Arial" pitchFamily="34" charset="0"/>
              <a:buChar char="•"/>
            </a:pPr>
            <a:r>
              <a:rPr lang="en-US" smtClean="0">
                <a:solidFill>
                  <a:schemeClr val="accent4">
                    <a:lumMod val="60000"/>
                    <a:lumOff val="40000"/>
                  </a:schemeClr>
                </a:solidFill>
              </a:rPr>
              <a:t>Invoice Presentment</a:t>
            </a:r>
          </a:p>
          <a:p>
            <a:pPr marL="112713" indent="-112713" eaLnBrk="0" hangingPunct="0">
              <a:buFont typeface="Arial" pitchFamily="34" charset="0"/>
              <a:buChar char="•"/>
            </a:pPr>
            <a:r>
              <a:rPr lang="en-US" b="0" smtClean="0">
                <a:solidFill>
                  <a:schemeClr val="accent4">
                    <a:lumMod val="60000"/>
                    <a:lumOff val="40000"/>
                  </a:schemeClr>
                </a:solidFill>
              </a:rPr>
              <a:t>Fine Grained budget pause</a:t>
            </a:r>
            <a:endParaRPr lang="en-US" b="0">
              <a:solidFill>
                <a:schemeClr val="accent4">
                  <a:lumMod val="60000"/>
                  <a:lumOff val="40000"/>
                </a:schemeClr>
              </a:solidFill>
            </a:endParaRPr>
          </a:p>
        </p:txBody>
      </p:sp>
      <p:sp useBgFill="1">
        <p:nvSpPr>
          <p:cNvPr id="10" name="Rounded Rectangle 9"/>
          <p:cNvSpPr/>
          <p:nvPr/>
        </p:nvSpPr>
        <p:spPr bwMode="auto">
          <a:xfrm>
            <a:off x="3648174" y="6011420"/>
            <a:ext cx="2356700" cy="559062"/>
          </a:xfrm>
          <a:prstGeom prst="roundRect">
            <a:avLst/>
          </a:prstGeom>
          <a:ln w="9525" cap="flat" cmpd="sng" algn="ctr">
            <a:solidFill>
              <a:schemeClr val="accent1"/>
            </a:solidFill>
            <a:prstDash val="solid"/>
            <a:round/>
            <a:headEnd type="none" w="med" len="med"/>
            <a:tailEnd type="none" w="med" len="med"/>
          </a:ln>
          <a:effectLst>
            <a:glow rad="139700">
              <a:schemeClr val="accent1">
                <a:satMod val="175000"/>
                <a:alpha val="40000"/>
              </a:schemeClr>
            </a:glow>
            <a:outerShdw blurRad="50800" dist="38100" dir="2700000" algn="tl" rotWithShape="0">
              <a:prstClr val="black">
                <a:alpha val="40000"/>
              </a:prstClr>
            </a:outerShdw>
          </a:effectLst>
        </p:spPr>
        <p:txBody>
          <a:bodyPr lIns="0" tIns="0" rIns="0" bIns="0"/>
          <a:lstStyle/>
          <a:p>
            <a:pPr algn="ctr" eaLnBrk="0" hangingPunct="0">
              <a:defRPr/>
            </a:pPr>
            <a:r>
              <a:rPr lang="en-US" sz="1600" b="0"/>
              <a:t>[ Pub Acct, Adv Acct, Order, AdUnit, Medium]</a:t>
            </a:r>
          </a:p>
        </p:txBody>
      </p:sp>
      <p:cxnSp>
        <p:nvCxnSpPr>
          <p:cNvPr id="34" name="Straight Arrow Connector 33"/>
          <p:cNvCxnSpPr>
            <a:stCxn id="91" idx="4"/>
            <a:endCxn id="42" idx="1"/>
          </p:cNvCxnSpPr>
          <p:nvPr/>
        </p:nvCxnSpPr>
        <p:spPr bwMode="auto">
          <a:xfrm>
            <a:off x="6297106" y="5100124"/>
            <a:ext cx="713702" cy="49828"/>
          </a:xfrm>
          <a:prstGeom prst="straightConnector1">
            <a:avLst/>
          </a:prstGeom>
          <a:solidFill>
            <a:schemeClr val="accent1"/>
          </a:solidFill>
          <a:ln w="28575" cap="flat" cmpd="sng" algn="ctr">
            <a:solidFill>
              <a:schemeClr val="accent6">
                <a:lumMod val="60000"/>
                <a:lumOff val="40000"/>
              </a:schemeClr>
            </a:solidFill>
            <a:prstDash val="solid"/>
            <a:round/>
            <a:headEnd type="none" w="med" len="med"/>
            <a:tailEnd type="arrow"/>
          </a:ln>
          <a:effectLst>
            <a:glow rad="139700">
              <a:schemeClr val="accent6">
                <a:satMod val="175000"/>
                <a:alpha val="40000"/>
              </a:schemeClr>
            </a:glow>
          </a:effectLst>
        </p:spPr>
      </p:cxnSp>
      <p:sp>
        <p:nvSpPr>
          <p:cNvPr id="42" name="Left Brace 41"/>
          <p:cNvSpPr/>
          <p:nvPr/>
        </p:nvSpPr>
        <p:spPr bwMode="auto">
          <a:xfrm>
            <a:off x="7010808" y="4738090"/>
            <a:ext cx="172417" cy="823724"/>
          </a:xfrm>
          <a:prstGeom prst="leftBrace">
            <a:avLst>
              <a:gd name="adj1" fmla="val 30391"/>
              <a:gd name="adj2" fmla="val 50000"/>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sp>
        <p:nvSpPr>
          <p:cNvPr id="91" name="Flowchart: Magnetic Disk 94"/>
          <p:cNvSpPr>
            <a:spLocks noChangeArrowheads="1"/>
          </p:cNvSpPr>
          <p:nvPr/>
        </p:nvSpPr>
        <p:spPr bwMode="auto">
          <a:xfrm>
            <a:off x="5600539" y="4735727"/>
            <a:ext cx="696567" cy="728793"/>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b="0" smtClean="0"/>
              <a:t>Bill</a:t>
            </a:r>
            <a:endParaRPr lang="en-US" b="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ilver corner gradient with bevel"/>
          <p:cNvSpPr/>
          <p:nvPr/>
        </p:nvSpPr>
        <p:spPr bwMode="auto">
          <a:xfrm rot="5400000">
            <a:off x="5730346" y="314462"/>
            <a:ext cx="2431576" cy="4395731"/>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36" name="Silver corner gradient with bevel"/>
          <p:cNvSpPr/>
          <p:nvPr/>
        </p:nvSpPr>
        <p:spPr bwMode="auto">
          <a:xfrm rot="5400000">
            <a:off x="5760370" y="2904806"/>
            <a:ext cx="2371529" cy="4395730"/>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33" name="Silver corner gradient with bevel"/>
          <p:cNvSpPr/>
          <p:nvPr/>
        </p:nvSpPr>
        <p:spPr bwMode="auto">
          <a:xfrm rot="5400000">
            <a:off x="982077" y="314464"/>
            <a:ext cx="2431577" cy="4395730"/>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34" name="Silver corner gradient with bevel"/>
          <p:cNvSpPr/>
          <p:nvPr/>
        </p:nvSpPr>
        <p:spPr bwMode="auto">
          <a:xfrm rot="5400000">
            <a:off x="1012101" y="2904806"/>
            <a:ext cx="2371529" cy="4395730"/>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1030" name="Freeform 6"/>
          <p:cNvSpPr>
            <a:spLocks/>
          </p:cNvSpPr>
          <p:nvPr/>
        </p:nvSpPr>
        <p:spPr bwMode="auto">
          <a:xfrm>
            <a:off x="1056905" y="4666652"/>
            <a:ext cx="2054431" cy="1149602"/>
          </a:xfrm>
          <a:custGeom>
            <a:avLst/>
            <a:gdLst/>
            <a:ahLst/>
            <a:cxnLst>
              <a:cxn ang="0">
                <a:pos x="0" y="681"/>
              </a:cxn>
              <a:cxn ang="0">
                <a:pos x="1217" y="681"/>
              </a:cxn>
              <a:cxn ang="0">
                <a:pos x="1217" y="0"/>
              </a:cxn>
              <a:cxn ang="0">
                <a:pos x="0" y="681"/>
              </a:cxn>
            </a:cxnLst>
            <a:rect l="0" t="0" r="r" b="b"/>
            <a:pathLst>
              <a:path w="1217" h="681">
                <a:moveTo>
                  <a:pt x="0" y="681"/>
                </a:moveTo>
                <a:lnTo>
                  <a:pt x="1217" y="681"/>
                </a:lnTo>
                <a:lnTo>
                  <a:pt x="1217" y="0"/>
                </a:lnTo>
                <a:lnTo>
                  <a:pt x="0" y="681"/>
                </a:lnTo>
                <a:close/>
              </a:path>
            </a:pathLst>
          </a:custGeom>
          <a:gradFill>
            <a:gsLst>
              <a:gs pos="0">
                <a:schemeClr val="accent1">
                  <a:alpha val="90000"/>
                </a:schemeClr>
              </a:gs>
              <a:gs pos="50000">
                <a:schemeClr val="accent1">
                  <a:alpha val="65000"/>
                </a:schemeClr>
              </a:gs>
              <a:gs pos="100000">
                <a:schemeClr val="accent1">
                  <a:alpha val="0"/>
                </a:schemeClr>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sp>
        <p:nvSpPr>
          <p:cNvPr id="19" name="Silver corner gradient with bevel"/>
          <p:cNvSpPr/>
          <p:nvPr/>
        </p:nvSpPr>
        <p:spPr bwMode="auto">
          <a:xfrm>
            <a:off x="4748269" y="3893633"/>
            <a:ext cx="4398266" cy="410898"/>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18" name="Silver corner gradient with bevel"/>
          <p:cNvSpPr/>
          <p:nvPr/>
        </p:nvSpPr>
        <p:spPr bwMode="auto">
          <a:xfrm>
            <a:off x="4748269" y="1289498"/>
            <a:ext cx="4395731" cy="398673"/>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17" name="Silver corner gradient with bevel"/>
          <p:cNvSpPr/>
          <p:nvPr/>
        </p:nvSpPr>
        <p:spPr bwMode="auto">
          <a:xfrm>
            <a:off x="0" y="1289498"/>
            <a:ext cx="4394579" cy="398673"/>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2" name="Title 1"/>
          <p:cNvSpPr>
            <a:spLocks noGrp="1"/>
          </p:cNvSpPr>
          <p:nvPr>
            <p:ph type="title"/>
          </p:nvPr>
        </p:nvSpPr>
        <p:spPr>
          <a:xfrm>
            <a:off x="214282" y="142852"/>
            <a:ext cx="8382000" cy="720197"/>
          </a:xfrm>
        </p:spPr>
        <p:txBody>
          <a:bodyPr/>
          <a:lstStyle/>
          <a:p>
            <a:pPr algn="l"/>
            <a:r>
              <a:rPr lang="zh-CN" altLang="en-US" sz="4000" dirty="0" smtClean="0"/>
              <a:t>用户更依赖于搜索</a:t>
            </a:r>
            <a:r>
              <a:rPr lang="en-US" dirty="0" smtClean="0"/>
              <a:t/>
            </a:r>
            <a:br>
              <a:rPr lang="en-US" dirty="0" smtClean="0"/>
            </a:br>
            <a:r>
              <a:rPr lang="zh-CN" altLang="en-US" sz="2400" dirty="0" smtClean="0"/>
              <a:t>但满意度并没有提高</a:t>
            </a:r>
            <a:endParaRPr lang="en-US" sz="2400" dirty="0">
              <a:solidFill>
                <a:schemeClr val="tx1"/>
              </a:solidFill>
            </a:endParaRPr>
          </a:p>
        </p:txBody>
      </p:sp>
      <p:sp>
        <p:nvSpPr>
          <p:cNvPr id="11" name="Rectangle 10"/>
          <p:cNvSpPr/>
          <p:nvPr/>
        </p:nvSpPr>
        <p:spPr>
          <a:xfrm>
            <a:off x="73853" y="1311269"/>
            <a:ext cx="3621504" cy="338554"/>
          </a:xfrm>
          <a:prstGeom prst="rect">
            <a:avLst/>
          </a:prstGeom>
        </p:spPr>
        <p:txBody>
          <a:bodyPr wrap="none">
            <a:spAutoFit/>
          </a:bodyPr>
          <a:lstStyle/>
          <a:p>
            <a:r>
              <a:rPr lang="zh-CN" altLang="en-US" sz="1600" dirty="0" smtClean="0">
                <a:gradFill>
                  <a:gsLst>
                    <a:gs pos="0">
                      <a:schemeClr val="bg1"/>
                    </a:gs>
                    <a:gs pos="100000">
                      <a:schemeClr val="bg1"/>
                    </a:gs>
                  </a:gsLst>
                  <a:lin ang="5400000" scaled="0"/>
                </a:gradFill>
              </a:rPr>
              <a:t>人们大量地依靠搜索来完成每天工作</a:t>
            </a:r>
            <a:r>
              <a:rPr lang="en-US" altLang="zh-CN" sz="1600" dirty="0" smtClean="0">
                <a:gradFill>
                  <a:gsLst>
                    <a:gs pos="0">
                      <a:schemeClr val="bg1"/>
                    </a:gs>
                    <a:gs pos="100000">
                      <a:schemeClr val="bg1"/>
                    </a:gs>
                  </a:gsLst>
                  <a:lin ang="5400000" scaled="0"/>
                </a:gradFill>
              </a:rPr>
              <a:t>…</a:t>
            </a:r>
            <a:endParaRPr lang="en-US" sz="1600" dirty="0">
              <a:gradFill>
                <a:gsLst>
                  <a:gs pos="0">
                    <a:schemeClr val="bg1"/>
                  </a:gs>
                  <a:gs pos="100000">
                    <a:schemeClr val="bg1"/>
                  </a:gs>
                </a:gsLst>
                <a:lin ang="5400000" scaled="0"/>
              </a:gradFill>
            </a:endParaRPr>
          </a:p>
        </p:txBody>
      </p:sp>
      <p:sp>
        <p:nvSpPr>
          <p:cNvPr id="12" name="Rectangle 11"/>
          <p:cNvSpPr/>
          <p:nvPr/>
        </p:nvSpPr>
        <p:spPr>
          <a:xfrm>
            <a:off x="4899012" y="1311269"/>
            <a:ext cx="1762021" cy="338554"/>
          </a:xfrm>
          <a:prstGeom prst="rect">
            <a:avLst/>
          </a:prstGeom>
        </p:spPr>
        <p:txBody>
          <a:bodyPr wrap="none">
            <a:spAutoFit/>
          </a:bodyPr>
          <a:lstStyle/>
          <a:p>
            <a:r>
              <a:rPr lang="en-US" sz="1600" dirty="0" smtClean="0">
                <a:gradFill>
                  <a:gsLst>
                    <a:gs pos="0">
                      <a:schemeClr val="bg1"/>
                    </a:gs>
                    <a:gs pos="100000">
                      <a:schemeClr val="bg1"/>
                    </a:gs>
                  </a:gsLst>
                  <a:lin ang="5400000" scaled="0"/>
                </a:gradFill>
              </a:rPr>
              <a:t>…</a:t>
            </a:r>
            <a:r>
              <a:rPr lang="zh-CN" altLang="en-US" sz="1600" dirty="0" smtClean="0">
                <a:gradFill>
                  <a:gsLst>
                    <a:gs pos="0">
                      <a:schemeClr val="bg1"/>
                    </a:gs>
                    <a:gs pos="100000">
                      <a:schemeClr val="bg1"/>
                    </a:gs>
                  </a:gsLst>
                  <a:lin ang="5400000" scaled="0"/>
                </a:gradFill>
              </a:rPr>
              <a:t>数量在不断增长</a:t>
            </a:r>
            <a:endParaRPr lang="en-US" sz="1600" dirty="0">
              <a:gradFill>
                <a:gsLst>
                  <a:gs pos="0">
                    <a:schemeClr val="bg1"/>
                  </a:gs>
                  <a:gs pos="100000">
                    <a:schemeClr val="bg1"/>
                  </a:gs>
                </a:gsLst>
                <a:lin ang="5400000" scaled="0"/>
              </a:gradFill>
            </a:endParaRPr>
          </a:p>
        </p:txBody>
      </p:sp>
      <p:sp>
        <p:nvSpPr>
          <p:cNvPr id="14" name="Rectangle 13"/>
          <p:cNvSpPr/>
          <p:nvPr/>
        </p:nvSpPr>
        <p:spPr>
          <a:xfrm>
            <a:off x="4899011" y="3899911"/>
            <a:ext cx="4244989" cy="338554"/>
          </a:xfrm>
          <a:prstGeom prst="rect">
            <a:avLst/>
          </a:prstGeom>
        </p:spPr>
        <p:txBody>
          <a:bodyPr wrap="square">
            <a:spAutoFit/>
          </a:bodyPr>
          <a:lstStyle/>
          <a:p>
            <a:r>
              <a:rPr lang="en-US" sz="1600" dirty="0" smtClean="0">
                <a:gradFill>
                  <a:gsLst>
                    <a:gs pos="0">
                      <a:schemeClr val="bg1"/>
                    </a:gs>
                    <a:gs pos="100000">
                      <a:schemeClr val="bg1"/>
                    </a:gs>
                  </a:gsLst>
                  <a:lin ang="5400000" scaled="0"/>
                </a:gradFill>
              </a:rPr>
              <a:t>…</a:t>
            </a:r>
            <a:r>
              <a:rPr lang="zh-CN" altLang="en-US" sz="1600" dirty="0" smtClean="0">
                <a:gradFill>
                  <a:gsLst>
                    <a:gs pos="0">
                      <a:schemeClr val="bg1"/>
                    </a:gs>
                    <a:gs pos="100000">
                      <a:schemeClr val="bg1"/>
                    </a:gs>
                  </a:gsLst>
                  <a:lin ang="5400000" scaled="0"/>
                </a:gradFill>
              </a:rPr>
              <a:t>可是对搜索的满意度有待提高</a:t>
            </a:r>
            <a:endParaRPr lang="en-US" sz="1600" dirty="0">
              <a:gradFill>
                <a:gsLst>
                  <a:gs pos="0">
                    <a:schemeClr val="bg1"/>
                  </a:gs>
                  <a:gs pos="100000">
                    <a:schemeClr val="bg1"/>
                  </a:gs>
                </a:gsLst>
                <a:lin ang="5400000" scaled="0"/>
              </a:gradFill>
            </a:endParaRPr>
          </a:p>
        </p:txBody>
      </p:sp>
      <p:sp>
        <p:nvSpPr>
          <p:cNvPr id="21" name="Silver corner gradient with bevel"/>
          <p:cNvSpPr/>
          <p:nvPr/>
        </p:nvSpPr>
        <p:spPr bwMode="auto">
          <a:xfrm>
            <a:off x="1" y="3893633"/>
            <a:ext cx="4394579" cy="398673"/>
          </a:xfrm>
          <a:prstGeom prst="rect">
            <a:avLst/>
          </a:prstGeom>
          <a:gradFill flip="none" rotWithShape="1">
            <a:gsLst>
              <a:gs pos="0">
                <a:srgbClr val="006DD4">
                  <a:lumMod val="50000"/>
                </a:srgbClr>
              </a:gs>
              <a:gs pos="80000">
                <a:srgbClr val="006DD4">
                  <a:lumMod val="75000"/>
                </a:srgbClr>
              </a:gs>
              <a:gs pos="100000">
                <a:srgbClr val="006DD4">
                  <a:lumMod val="75000"/>
                </a:srgbClr>
              </a:gs>
            </a:gsLst>
            <a:lin ang="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kern="0" dirty="0" smtClean="0">
              <a:gradFill>
                <a:gsLst>
                  <a:gs pos="0">
                    <a:srgbClr val="FFFFFF"/>
                  </a:gs>
                  <a:gs pos="100000">
                    <a:srgbClr val="FFFFFF"/>
                  </a:gs>
                </a:gsLst>
                <a:lin ang="5400000" scaled="0"/>
              </a:gradFill>
              <a:latin typeface="Segoe"/>
            </a:endParaRPr>
          </a:p>
        </p:txBody>
      </p:sp>
      <p:sp>
        <p:nvSpPr>
          <p:cNvPr id="22" name="Rectangle 21"/>
          <p:cNvSpPr/>
          <p:nvPr/>
        </p:nvSpPr>
        <p:spPr>
          <a:xfrm>
            <a:off x="73854" y="3927159"/>
            <a:ext cx="2172390" cy="338554"/>
          </a:xfrm>
          <a:prstGeom prst="rect">
            <a:avLst/>
          </a:prstGeom>
        </p:spPr>
        <p:txBody>
          <a:bodyPr wrap="none">
            <a:spAutoFit/>
          </a:bodyPr>
          <a:lstStyle/>
          <a:p>
            <a:r>
              <a:rPr lang="en-US" sz="1600" dirty="0" smtClean="0">
                <a:gradFill>
                  <a:gsLst>
                    <a:gs pos="0">
                      <a:schemeClr val="bg1"/>
                    </a:gs>
                    <a:gs pos="100000">
                      <a:schemeClr val="bg1"/>
                    </a:gs>
                  </a:gsLst>
                  <a:lin ang="5400000" scaled="0"/>
                </a:gradFill>
              </a:rPr>
              <a:t>…</a:t>
            </a:r>
            <a:r>
              <a:rPr lang="zh-CN" altLang="en-US" sz="1600" dirty="0" smtClean="0">
                <a:gradFill>
                  <a:gsLst>
                    <a:gs pos="0">
                      <a:schemeClr val="bg1"/>
                    </a:gs>
                    <a:gs pos="100000">
                      <a:schemeClr val="bg1"/>
                    </a:gs>
                  </a:gsLst>
                  <a:lin ang="5400000" scaled="0"/>
                </a:gradFill>
              </a:rPr>
              <a:t>越来越多地使用搜索</a:t>
            </a:r>
            <a:endParaRPr lang="en-US" sz="1600" dirty="0">
              <a:gradFill>
                <a:gsLst>
                  <a:gs pos="0">
                    <a:schemeClr val="bg1"/>
                  </a:gs>
                  <a:gs pos="100000">
                    <a:schemeClr val="bg1"/>
                  </a:gs>
                </a:gsLst>
                <a:lin ang="5400000" scaled="0"/>
              </a:gradFill>
            </a:endParaRPr>
          </a:p>
        </p:txBody>
      </p:sp>
      <p:graphicFrame>
        <p:nvGraphicFramePr>
          <p:cNvPr id="43" name="Chart 42"/>
          <p:cNvGraphicFramePr/>
          <p:nvPr/>
        </p:nvGraphicFramePr>
        <p:xfrm>
          <a:off x="-63797" y="1920863"/>
          <a:ext cx="4348716" cy="1934378"/>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1031578" y="3335014"/>
            <a:ext cx="2236510" cy="276999"/>
          </a:xfrm>
          <a:prstGeom prst="rect">
            <a:avLst/>
          </a:prstGeom>
        </p:spPr>
        <p:txBody>
          <a:bodyPr wrap="none">
            <a:spAutoFit/>
          </a:bodyPr>
          <a:lstStyle/>
          <a:p>
            <a:pPr algn="ctr"/>
            <a:r>
              <a:rPr lang="en-US" sz="1200" dirty="0" smtClean="0">
                <a:gradFill>
                  <a:gsLst>
                    <a:gs pos="0">
                      <a:schemeClr val="bg1"/>
                    </a:gs>
                    <a:gs pos="100000">
                      <a:schemeClr val="bg1"/>
                    </a:gs>
                  </a:gsLst>
                  <a:lin ang="5400000" scaled="0"/>
                </a:gradFill>
              </a:rPr>
              <a:t>% who do this on a typical day</a:t>
            </a:r>
            <a:endParaRPr lang="en-US" sz="1200" dirty="0">
              <a:gradFill>
                <a:gsLst>
                  <a:gs pos="0">
                    <a:schemeClr val="bg1"/>
                  </a:gs>
                  <a:gs pos="100000">
                    <a:schemeClr val="bg1"/>
                  </a:gs>
                </a:gsLst>
                <a:lin ang="5400000" scaled="0"/>
              </a:gradFill>
            </a:endParaRPr>
          </a:p>
        </p:txBody>
      </p:sp>
      <p:cxnSp>
        <p:nvCxnSpPr>
          <p:cNvPr id="46" name="Straight Arrow Connector 45"/>
          <p:cNvCxnSpPr/>
          <p:nvPr/>
        </p:nvCxnSpPr>
        <p:spPr>
          <a:xfrm flipV="1">
            <a:off x="1057177" y="4596991"/>
            <a:ext cx="2161034" cy="1205762"/>
          </a:xfrm>
          <a:prstGeom prst="straightConnector1">
            <a:avLst/>
          </a:prstGeom>
          <a:ln w="158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057" y="5621750"/>
            <a:ext cx="1105318" cy="276999"/>
          </a:xfrm>
          <a:prstGeom prst="rect">
            <a:avLst/>
          </a:prstGeom>
          <a:noFill/>
        </p:spPr>
        <p:txBody>
          <a:bodyPr wrap="square" rtlCol="0">
            <a:spAutoFit/>
          </a:bodyPr>
          <a:lstStyle/>
          <a:p>
            <a:pPr algn="ctr"/>
            <a:r>
              <a:rPr lang="en-US" sz="1200" dirty="0" smtClean="0">
                <a:gradFill>
                  <a:gsLst>
                    <a:gs pos="0">
                      <a:schemeClr val="bg1"/>
                    </a:gs>
                    <a:gs pos="100000">
                      <a:schemeClr val="bg1"/>
                    </a:gs>
                  </a:gsLst>
                  <a:lin ang="5400000" scaled="0"/>
                </a:gradFill>
              </a:rPr>
              <a:t>March 2008</a:t>
            </a:r>
            <a:endParaRPr lang="en-US" sz="1200" dirty="0">
              <a:gradFill>
                <a:gsLst>
                  <a:gs pos="0">
                    <a:schemeClr val="bg1"/>
                  </a:gs>
                  <a:gs pos="100000">
                    <a:schemeClr val="bg1"/>
                  </a:gs>
                </a:gsLst>
                <a:lin ang="5400000" scaled="0"/>
              </a:gradFill>
            </a:endParaRPr>
          </a:p>
        </p:txBody>
      </p:sp>
      <p:sp>
        <p:nvSpPr>
          <p:cNvPr id="55" name="TextBox 54"/>
          <p:cNvSpPr txBox="1"/>
          <p:nvPr/>
        </p:nvSpPr>
        <p:spPr>
          <a:xfrm>
            <a:off x="3104031" y="4441302"/>
            <a:ext cx="1105318" cy="276999"/>
          </a:xfrm>
          <a:prstGeom prst="rect">
            <a:avLst/>
          </a:prstGeom>
          <a:noFill/>
        </p:spPr>
        <p:txBody>
          <a:bodyPr wrap="square" rtlCol="0">
            <a:spAutoFit/>
          </a:bodyPr>
          <a:lstStyle/>
          <a:p>
            <a:pPr lvl="0" algn="ctr"/>
            <a:r>
              <a:rPr lang="en-US" sz="1200" dirty="0" smtClean="0">
                <a:gradFill>
                  <a:gsLst>
                    <a:gs pos="0">
                      <a:schemeClr val="bg1"/>
                    </a:gs>
                    <a:gs pos="100000">
                      <a:schemeClr val="bg1"/>
                    </a:gs>
                  </a:gsLst>
                  <a:lin ang="5400000" scaled="0"/>
                </a:gradFill>
              </a:rPr>
              <a:t>March 2009</a:t>
            </a:r>
            <a:endParaRPr lang="en-US" sz="1200" dirty="0">
              <a:gradFill>
                <a:gsLst>
                  <a:gs pos="0">
                    <a:schemeClr val="bg1"/>
                  </a:gs>
                  <a:gs pos="100000">
                    <a:schemeClr val="bg1"/>
                  </a:gs>
                </a:gsLst>
                <a:lin ang="5400000" scaled="0"/>
              </a:gradFill>
            </a:endParaRPr>
          </a:p>
        </p:txBody>
      </p:sp>
      <p:sp>
        <p:nvSpPr>
          <p:cNvPr id="57" name="TextBox 56"/>
          <p:cNvSpPr txBox="1"/>
          <p:nvPr/>
        </p:nvSpPr>
        <p:spPr>
          <a:xfrm>
            <a:off x="871462" y="4495517"/>
            <a:ext cx="1289844" cy="824841"/>
          </a:xfrm>
          <a:prstGeom prst="rect">
            <a:avLst/>
          </a:prstGeom>
          <a:noFill/>
        </p:spPr>
        <p:txBody>
          <a:bodyPr wrap="square" rtlCol="0">
            <a:spAutoFit/>
          </a:bodyPr>
          <a:lstStyle/>
          <a:p>
            <a:pPr algn="ctr">
              <a:lnSpc>
                <a:spcPct val="85000"/>
              </a:lnSpc>
            </a:pPr>
            <a:r>
              <a:rPr lang="en-US" sz="2400" dirty="0" smtClean="0">
                <a:gradFill>
                  <a:gsLst>
                    <a:gs pos="0">
                      <a:schemeClr val="bg1"/>
                    </a:gs>
                    <a:gs pos="100000">
                      <a:schemeClr val="bg1"/>
                    </a:gs>
                  </a:gsLst>
                  <a:lin ang="5400000" scaled="0"/>
                </a:gradFill>
              </a:rPr>
              <a:t>30%</a:t>
            </a:r>
          </a:p>
          <a:p>
            <a:pPr algn="ctr">
              <a:lnSpc>
                <a:spcPct val="85000"/>
              </a:lnSpc>
            </a:pPr>
            <a:r>
              <a:rPr lang="en-US" sz="1600" dirty="0" smtClean="0">
                <a:gradFill>
                  <a:gsLst>
                    <a:gs pos="0">
                      <a:schemeClr val="bg1"/>
                    </a:gs>
                    <a:gs pos="100000">
                      <a:schemeClr val="bg1"/>
                    </a:gs>
                  </a:gsLst>
                  <a:lin ang="5400000" scaled="0"/>
                </a:gradFill>
              </a:rPr>
              <a:t>Growth</a:t>
            </a:r>
          </a:p>
          <a:p>
            <a:pPr algn="ctr">
              <a:lnSpc>
                <a:spcPct val="85000"/>
              </a:lnSpc>
            </a:pPr>
            <a:r>
              <a:rPr lang="en-US" sz="1600" dirty="0" smtClean="0">
                <a:gradFill>
                  <a:gsLst>
                    <a:gs pos="0">
                      <a:schemeClr val="bg1"/>
                    </a:gs>
                    <a:gs pos="100000">
                      <a:schemeClr val="bg1"/>
                    </a:gs>
                  </a:gsLst>
                  <a:lin ang="5400000" scaled="0"/>
                </a:gradFill>
              </a:rPr>
              <a:t>in Visits</a:t>
            </a:r>
            <a:endParaRPr lang="en-US" sz="2400" dirty="0">
              <a:gradFill>
                <a:gsLst>
                  <a:gs pos="0">
                    <a:schemeClr val="bg1"/>
                  </a:gs>
                  <a:gs pos="100000">
                    <a:schemeClr val="bg1"/>
                  </a:gs>
                </a:gsLst>
                <a:lin ang="5400000" scaled="0"/>
              </a:gradFill>
            </a:endParaRPr>
          </a:p>
        </p:txBody>
      </p:sp>
      <p:sp>
        <p:nvSpPr>
          <p:cNvPr id="62" name="TextBox 61"/>
          <p:cNvSpPr txBox="1"/>
          <p:nvPr/>
        </p:nvSpPr>
        <p:spPr>
          <a:xfrm>
            <a:off x="43897" y="5823629"/>
            <a:ext cx="1105318" cy="397032"/>
          </a:xfrm>
          <a:prstGeom prst="rect">
            <a:avLst/>
          </a:prstGeom>
          <a:noFill/>
        </p:spPr>
        <p:txBody>
          <a:bodyPr wrap="square" rtlCol="0">
            <a:spAutoFit/>
          </a:bodyPr>
          <a:lstStyle/>
          <a:p>
            <a:pPr algn="ctr">
              <a:lnSpc>
                <a:spcPct val="90000"/>
              </a:lnSpc>
            </a:pPr>
            <a:r>
              <a:rPr lang="en-US" sz="1100" dirty="0" smtClean="0">
                <a:gradFill>
                  <a:gsLst>
                    <a:gs pos="0">
                      <a:schemeClr val="bg1"/>
                    </a:gs>
                    <a:gs pos="100000">
                      <a:schemeClr val="bg1"/>
                    </a:gs>
                  </a:gsLst>
                  <a:lin ang="5400000" scaled="0"/>
                </a:gradFill>
              </a:rPr>
              <a:t>23 visits per searcher</a:t>
            </a:r>
            <a:endParaRPr lang="en-US" sz="1100" dirty="0">
              <a:gradFill>
                <a:gsLst>
                  <a:gs pos="0">
                    <a:schemeClr val="bg1"/>
                  </a:gs>
                  <a:gs pos="100000">
                    <a:schemeClr val="bg1"/>
                  </a:gs>
                </a:gsLst>
                <a:lin ang="5400000" scaled="0"/>
              </a:gradFill>
            </a:endParaRPr>
          </a:p>
        </p:txBody>
      </p:sp>
      <p:sp>
        <p:nvSpPr>
          <p:cNvPr id="63" name="TextBox 62"/>
          <p:cNvSpPr txBox="1"/>
          <p:nvPr/>
        </p:nvSpPr>
        <p:spPr>
          <a:xfrm>
            <a:off x="2933099" y="4643183"/>
            <a:ext cx="1426862" cy="397032"/>
          </a:xfrm>
          <a:prstGeom prst="rect">
            <a:avLst/>
          </a:prstGeom>
          <a:noFill/>
        </p:spPr>
        <p:txBody>
          <a:bodyPr wrap="square" rtlCol="0">
            <a:spAutoFit/>
          </a:bodyPr>
          <a:lstStyle/>
          <a:p>
            <a:pPr algn="ctr">
              <a:lnSpc>
                <a:spcPct val="90000"/>
              </a:lnSpc>
            </a:pPr>
            <a:r>
              <a:rPr lang="en-US" sz="1100" dirty="0" smtClean="0">
                <a:gradFill>
                  <a:gsLst>
                    <a:gs pos="0">
                      <a:schemeClr val="bg1"/>
                    </a:gs>
                    <a:gs pos="100000">
                      <a:schemeClr val="bg1"/>
                    </a:gs>
                  </a:gsLst>
                  <a:lin ang="5400000" scaled="0"/>
                </a:gradFill>
              </a:rPr>
              <a:t>30 visits per searcher</a:t>
            </a:r>
            <a:endParaRPr lang="en-US" sz="1100" dirty="0">
              <a:gradFill>
                <a:gsLst>
                  <a:gs pos="0">
                    <a:schemeClr val="bg1"/>
                  </a:gs>
                  <a:gs pos="100000">
                    <a:schemeClr val="bg1"/>
                  </a:gs>
                </a:gsLst>
                <a:lin ang="5400000" scaled="0"/>
              </a:gradFill>
            </a:endParaRPr>
          </a:p>
        </p:txBody>
      </p:sp>
      <p:sp>
        <p:nvSpPr>
          <p:cNvPr id="64" name="Freeform 6"/>
          <p:cNvSpPr>
            <a:spLocks/>
          </p:cNvSpPr>
          <p:nvPr/>
        </p:nvSpPr>
        <p:spPr bwMode="auto">
          <a:xfrm>
            <a:off x="5818909" y="2364430"/>
            <a:ext cx="2054431" cy="744253"/>
          </a:xfrm>
          <a:custGeom>
            <a:avLst/>
            <a:gdLst/>
            <a:ahLst/>
            <a:cxnLst>
              <a:cxn ang="0">
                <a:pos x="0" y="681"/>
              </a:cxn>
              <a:cxn ang="0">
                <a:pos x="1217" y="681"/>
              </a:cxn>
              <a:cxn ang="0">
                <a:pos x="1217" y="0"/>
              </a:cxn>
              <a:cxn ang="0">
                <a:pos x="0" y="681"/>
              </a:cxn>
            </a:cxnLst>
            <a:rect l="0" t="0" r="r" b="b"/>
            <a:pathLst>
              <a:path w="1217" h="681">
                <a:moveTo>
                  <a:pt x="0" y="681"/>
                </a:moveTo>
                <a:lnTo>
                  <a:pt x="1217" y="681"/>
                </a:lnTo>
                <a:lnTo>
                  <a:pt x="1217" y="0"/>
                </a:lnTo>
                <a:lnTo>
                  <a:pt x="0" y="681"/>
                </a:lnTo>
                <a:close/>
              </a:path>
            </a:pathLst>
          </a:custGeom>
          <a:gradFill>
            <a:gsLst>
              <a:gs pos="0">
                <a:schemeClr val="accent1">
                  <a:alpha val="90000"/>
                </a:schemeClr>
              </a:gs>
              <a:gs pos="50000">
                <a:schemeClr val="accent1">
                  <a:alpha val="65000"/>
                </a:schemeClr>
              </a:gs>
              <a:gs pos="100000">
                <a:schemeClr val="accent1">
                  <a:alpha val="0"/>
                </a:schemeClr>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cxnSp>
        <p:nvCxnSpPr>
          <p:cNvPr id="65" name="Straight Arrow Connector 64"/>
          <p:cNvCxnSpPr/>
          <p:nvPr/>
        </p:nvCxnSpPr>
        <p:spPr>
          <a:xfrm flipV="1">
            <a:off x="5819181" y="2316929"/>
            <a:ext cx="2149159" cy="778254"/>
          </a:xfrm>
          <a:prstGeom prst="straightConnector1">
            <a:avLst/>
          </a:prstGeom>
          <a:ln w="158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793337" y="2980649"/>
            <a:ext cx="1105318" cy="276999"/>
          </a:xfrm>
          <a:prstGeom prst="rect">
            <a:avLst/>
          </a:prstGeom>
          <a:noFill/>
        </p:spPr>
        <p:txBody>
          <a:bodyPr wrap="square" rtlCol="0">
            <a:spAutoFit/>
          </a:bodyPr>
          <a:lstStyle/>
          <a:p>
            <a:pPr algn="ctr"/>
            <a:r>
              <a:rPr lang="en-US" sz="1200" dirty="0" smtClean="0">
                <a:gradFill>
                  <a:gsLst>
                    <a:gs pos="0">
                      <a:schemeClr val="bg1"/>
                    </a:gs>
                    <a:gs pos="100000">
                      <a:schemeClr val="bg1"/>
                    </a:gs>
                  </a:gsLst>
                  <a:lin ang="5400000" scaled="0"/>
                </a:gradFill>
              </a:rPr>
              <a:t>March 2008</a:t>
            </a:r>
            <a:endParaRPr lang="en-US" dirty="0">
              <a:gradFill>
                <a:gsLst>
                  <a:gs pos="0">
                    <a:schemeClr val="bg1"/>
                  </a:gs>
                  <a:gs pos="100000">
                    <a:schemeClr val="bg1"/>
                  </a:gs>
                </a:gsLst>
                <a:lin ang="5400000" scaled="0"/>
              </a:gradFill>
            </a:endParaRPr>
          </a:p>
        </p:txBody>
      </p:sp>
      <p:sp>
        <p:nvSpPr>
          <p:cNvPr id="67" name="TextBox 66"/>
          <p:cNvSpPr txBox="1"/>
          <p:nvPr/>
        </p:nvSpPr>
        <p:spPr>
          <a:xfrm>
            <a:off x="7866035" y="2161245"/>
            <a:ext cx="1105318" cy="276999"/>
          </a:xfrm>
          <a:prstGeom prst="rect">
            <a:avLst/>
          </a:prstGeom>
          <a:noFill/>
        </p:spPr>
        <p:txBody>
          <a:bodyPr wrap="square" rtlCol="0">
            <a:spAutoFit/>
          </a:bodyPr>
          <a:lstStyle/>
          <a:p>
            <a:pPr algn="ctr"/>
            <a:r>
              <a:rPr lang="en-US" sz="1200" dirty="0" smtClean="0">
                <a:gradFill>
                  <a:gsLst>
                    <a:gs pos="0">
                      <a:schemeClr val="bg1"/>
                    </a:gs>
                    <a:gs pos="100000">
                      <a:schemeClr val="bg1"/>
                    </a:gs>
                  </a:gsLst>
                  <a:lin ang="5400000" scaled="0"/>
                </a:gradFill>
              </a:rPr>
              <a:t>March 2009</a:t>
            </a:r>
            <a:endParaRPr lang="en-US" dirty="0">
              <a:gradFill>
                <a:gsLst>
                  <a:gs pos="0">
                    <a:schemeClr val="bg1"/>
                  </a:gs>
                  <a:gs pos="100000">
                    <a:schemeClr val="bg1"/>
                  </a:gs>
                </a:gsLst>
                <a:lin ang="5400000" scaled="0"/>
              </a:gradFill>
            </a:endParaRPr>
          </a:p>
        </p:txBody>
      </p:sp>
      <p:sp>
        <p:nvSpPr>
          <p:cNvPr id="68" name="TextBox 67"/>
          <p:cNvSpPr txBox="1"/>
          <p:nvPr/>
        </p:nvSpPr>
        <p:spPr>
          <a:xfrm>
            <a:off x="5752219" y="1827300"/>
            <a:ext cx="1289844" cy="824841"/>
          </a:xfrm>
          <a:prstGeom prst="rect">
            <a:avLst/>
          </a:prstGeom>
          <a:noFill/>
        </p:spPr>
        <p:txBody>
          <a:bodyPr wrap="square" rtlCol="0">
            <a:spAutoFit/>
          </a:bodyPr>
          <a:lstStyle/>
          <a:p>
            <a:pPr algn="ctr">
              <a:lnSpc>
                <a:spcPct val="85000"/>
              </a:lnSpc>
            </a:pPr>
            <a:r>
              <a:rPr lang="en-US" sz="2400" dirty="0" smtClean="0">
                <a:gradFill>
                  <a:gsLst>
                    <a:gs pos="0">
                      <a:schemeClr val="bg1"/>
                    </a:gs>
                    <a:gs pos="100000">
                      <a:schemeClr val="bg1"/>
                    </a:gs>
                  </a:gsLst>
                  <a:lin ang="5400000" scaled="0"/>
                </a:gradFill>
              </a:rPr>
              <a:t>8%</a:t>
            </a:r>
          </a:p>
          <a:p>
            <a:pPr algn="ctr">
              <a:lnSpc>
                <a:spcPct val="85000"/>
              </a:lnSpc>
            </a:pPr>
            <a:r>
              <a:rPr lang="en-US" sz="1600" dirty="0" smtClean="0">
                <a:gradFill>
                  <a:gsLst>
                    <a:gs pos="0">
                      <a:schemeClr val="bg1"/>
                    </a:gs>
                    <a:gs pos="100000">
                      <a:schemeClr val="bg1"/>
                    </a:gs>
                  </a:gsLst>
                  <a:lin ang="5400000" scaled="0"/>
                </a:gradFill>
              </a:rPr>
              <a:t>Growth</a:t>
            </a:r>
          </a:p>
          <a:p>
            <a:pPr algn="ctr">
              <a:lnSpc>
                <a:spcPct val="85000"/>
              </a:lnSpc>
            </a:pPr>
            <a:r>
              <a:rPr lang="en-US" sz="1600" dirty="0" smtClean="0">
                <a:gradFill>
                  <a:gsLst>
                    <a:gs pos="0">
                      <a:schemeClr val="bg1"/>
                    </a:gs>
                    <a:gs pos="100000">
                      <a:schemeClr val="bg1"/>
                    </a:gs>
                  </a:gsLst>
                  <a:lin ang="5400000" scaled="0"/>
                </a:gradFill>
              </a:rPr>
              <a:t>in Users</a:t>
            </a:r>
            <a:endParaRPr lang="en-US" sz="2400" dirty="0">
              <a:gradFill>
                <a:gsLst>
                  <a:gs pos="0">
                    <a:schemeClr val="bg1"/>
                  </a:gs>
                  <a:gs pos="100000">
                    <a:schemeClr val="bg1"/>
                  </a:gs>
                </a:gsLst>
                <a:lin ang="5400000" scaled="0"/>
              </a:gradFill>
            </a:endParaRPr>
          </a:p>
        </p:txBody>
      </p:sp>
      <p:sp>
        <p:nvSpPr>
          <p:cNvPr id="69" name="TextBox 68"/>
          <p:cNvSpPr txBox="1"/>
          <p:nvPr/>
        </p:nvSpPr>
        <p:spPr>
          <a:xfrm>
            <a:off x="4793337" y="3182528"/>
            <a:ext cx="1105318" cy="261610"/>
          </a:xfrm>
          <a:prstGeom prst="rect">
            <a:avLst/>
          </a:prstGeom>
          <a:noFill/>
        </p:spPr>
        <p:txBody>
          <a:bodyPr wrap="square" rtlCol="0">
            <a:spAutoFit/>
          </a:bodyPr>
          <a:lstStyle/>
          <a:p>
            <a:pPr algn="ctr"/>
            <a:r>
              <a:rPr lang="en-US" sz="1100" dirty="0" smtClean="0">
                <a:gradFill>
                  <a:gsLst>
                    <a:gs pos="0">
                      <a:schemeClr val="bg1"/>
                    </a:gs>
                    <a:gs pos="100000">
                      <a:schemeClr val="bg1"/>
                    </a:gs>
                  </a:gsLst>
                  <a:lin ang="5400000" scaled="0"/>
                </a:gradFill>
              </a:rPr>
              <a:t>188 Million</a:t>
            </a:r>
            <a:endParaRPr lang="en-US" sz="1600" dirty="0">
              <a:gradFill>
                <a:gsLst>
                  <a:gs pos="0">
                    <a:schemeClr val="bg1"/>
                  </a:gs>
                  <a:gs pos="100000">
                    <a:schemeClr val="bg1"/>
                  </a:gs>
                </a:gsLst>
                <a:lin ang="5400000" scaled="0"/>
              </a:gradFill>
            </a:endParaRPr>
          </a:p>
        </p:txBody>
      </p:sp>
      <p:sp>
        <p:nvSpPr>
          <p:cNvPr id="70" name="TextBox 69"/>
          <p:cNvSpPr txBox="1"/>
          <p:nvPr/>
        </p:nvSpPr>
        <p:spPr>
          <a:xfrm>
            <a:off x="7705263" y="2363126"/>
            <a:ext cx="1426862" cy="261610"/>
          </a:xfrm>
          <a:prstGeom prst="rect">
            <a:avLst/>
          </a:prstGeom>
          <a:noFill/>
        </p:spPr>
        <p:txBody>
          <a:bodyPr wrap="square" rtlCol="0">
            <a:spAutoFit/>
          </a:bodyPr>
          <a:lstStyle/>
          <a:p>
            <a:pPr algn="ctr"/>
            <a:r>
              <a:rPr lang="en-US" sz="1100" dirty="0" smtClean="0">
                <a:gradFill>
                  <a:gsLst>
                    <a:gs pos="0">
                      <a:schemeClr val="bg1"/>
                    </a:gs>
                    <a:gs pos="100000">
                      <a:schemeClr val="bg1"/>
                    </a:gs>
                  </a:gsLst>
                  <a:lin ang="5400000" scaled="0"/>
                </a:gradFill>
              </a:rPr>
              <a:t>202 Million</a:t>
            </a:r>
            <a:endParaRPr lang="en-US" sz="1600" dirty="0">
              <a:gradFill>
                <a:gsLst>
                  <a:gs pos="0">
                    <a:schemeClr val="bg1"/>
                  </a:gs>
                  <a:gs pos="100000">
                    <a:schemeClr val="bg1"/>
                  </a:gs>
                </a:gsLst>
                <a:lin ang="5400000" scaled="0"/>
              </a:gradFill>
            </a:endParaRPr>
          </a:p>
        </p:txBody>
      </p:sp>
      <p:sp>
        <p:nvSpPr>
          <p:cNvPr id="37" name="TextBox 36"/>
          <p:cNvSpPr txBox="1"/>
          <p:nvPr/>
        </p:nvSpPr>
        <p:spPr>
          <a:xfrm>
            <a:off x="5622878" y="6457179"/>
            <a:ext cx="3364447" cy="276999"/>
          </a:xfrm>
          <a:prstGeom prst="rect">
            <a:avLst/>
          </a:prstGeom>
          <a:noFill/>
        </p:spPr>
        <p:txBody>
          <a:bodyPr wrap="none" rtlCol="0">
            <a:spAutoFit/>
          </a:bodyPr>
          <a:lstStyle/>
          <a:p>
            <a:pPr algn="r"/>
            <a:r>
              <a:rPr lang="en-US" altLang="zh-CN" sz="1200" spc="-50" dirty="0" smtClean="0">
                <a:gradFill>
                  <a:gsLst>
                    <a:gs pos="0">
                      <a:srgbClr val="000000">
                        <a:lumMod val="85000"/>
                        <a:lumOff val="15000"/>
                      </a:srgbClr>
                    </a:gs>
                    <a:gs pos="100000">
                      <a:srgbClr val="000000">
                        <a:lumMod val="85000"/>
                        <a:lumOff val="15000"/>
                      </a:srgbClr>
                    </a:gs>
                  </a:gsLst>
                  <a:lin ang="5400000" scaled="0"/>
                </a:gradFill>
                <a:latin typeface="+mj-lt"/>
              </a:rPr>
              <a:t>Sources: Pew Research Center; </a:t>
            </a:r>
            <a:r>
              <a:rPr lang="en-US" altLang="zh-CN" sz="1200" spc="-50" dirty="0" err="1" smtClean="0">
                <a:gradFill>
                  <a:gsLst>
                    <a:gs pos="0">
                      <a:srgbClr val="000000">
                        <a:lumMod val="85000"/>
                        <a:lumOff val="15000"/>
                      </a:srgbClr>
                    </a:gs>
                    <a:gs pos="100000">
                      <a:srgbClr val="000000">
                        <a:lumMod val="85000"/>
                        <a:lumOff val="15000"/>
                      </a:srgbClr>
                    </a:gs>
                  </a:gsLst>
                  <a:lin ang="5400000" scaled="0"/>
                </a:gradFill>
                <a:latin typeface="+mj-lt"/>
              </a:rPr>
              <a:t>ComScore</a:t>
            </a:r>
            <a:r>
              <a:rPr lang="en-US" altLang="zh-CN" sz="1200" spc="-50" dirty="0" smtClean="0">
                <a:gradFill>
                  <a:gsLst>
                    <a:gs pos="0">
                      <a:srgbClr val="000000">
                        <a:lumMod val="85000"/>
                        <a:lumOff val="15000"/>
                      </a:srgbClr>
                    </a:gs>
                    <a:gs pos="100000">
                      <a:srgbClr val="000000">
                        <a:lumMod val="85000"/>
                        <a:lumOff val="15000"/>
                      </a:srgbClr>
                    </a:gs>
                  </a:gsLst>
                  <a:lin ang="5400000" scaled="0"/>
                </a:gradFill>
                <a:latin typeface="+mj-lt"/>
              </a:rPr>
              <a:t>; Harris Poll</a:t>
            </a:r>
            <a:endParaRPr lang="en-US" altLang="zh-CN" sz="1200" spc="-50" dirty="0">
              <a:gradFill>
                <a:gsLst>
                  <a:gs pos="0">
                    <a:srgbClr val="000000">
                      <a:lumMod val="85000"/>
                      <a:lumOff val="15000"/>
                    </a:srgbClr>
                  </a:gs>
                  <a:gs pos="100000">
                    <a:srgbClr val="000000">
                      <a:lumMod val="85000"/>
                      <a:lumOff val="15000"/>
                    </a:srgbClr>
                  </a:gs>
                </a:gsLst>
                <a:lin ang="5400000" scaled="0"/>
              </a:gradFill>
              <a:latin typeface="+mj-lt"/>
            </a:endParaRPr>
          </a:p>
        </p:txBody>
      </p:sp>
      <p:sp>
        <p:nvSpPr>
          <p:cNvPr id="39" name="Freeform 6"/>
          <p:cNvSpPr>
            <a:spLocks/>
          </p:cNvSpPr>
          <p:nvPr/>
        </p:nvSpPr>
        <p:spPr bwMode="auto">
          <a:xfrm flipH="1">
            <a:off x="5733841" y="5234391"/>
            <a:ext cx="2442596" cy="329610"/>
          </a:xfrm>
          <a:prstGeom prst="triangle">
            <a:avLst>
              <a:gd name="adj" fmla="val 100000"/>
            </a:avLst>
          </a:prstGeom>
          <a:gradFill>
            <a:gsLst>
              <a:gs pos="0">
                <a:schemeClr val="accent1">
                  <a:alpha val="90000"/>
                </a:schemeClr>
              </a:gs>
              <a:gs pos="50000">
                <a:schemeClr val="accent1">
                  <a:alpha val="65000"/>
                </a:schemeClr>
              </a:gs>
              <a:gs pos="100000">
                <a:schemeClr val="accent1">
                  <a:alpha val="0"/>
                </a:schemeClr>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cxnSp>
        <p:nvCxnSpPr>
          <p:cNvPr id="40" name="Straight Arrow Connector 39"/>
          <p:cNvCxnSpPr>
            <a:endCxn id="39" idx="2"/>
          </p:cNvCxnSpPr>
          <p:nvPr/>
        </p:nvCxnSpPr>
        <p:spPr>
          <a:xfrm>
            <a:off x="5730949" y="5223758"/>
            <a:ext cx="2445488" cy="340243"/>
          </a:xfrm>
          <a:prstGeom prst="straightConnector1">
            <a:avLst/>
          </a:prstGeom>
          <a:ln w="158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9261" y="5591278"/>
            <a:ext cx="1105318" cy="276999"/>
          </a:xfrm>
          <a:prstGeom prst="rect">
            <a:avLst/>
          </a:prstGeom>
          <a:noFill/>
        </p:spPr>
        <p:txBody>
          <a:bodyPr wrap="square" rtlCol="0">
            <a:spAutoFit/>
          </a:bodyPr>
          <a:lstStyle/>
          <a:p>
            <a:pPr algn="ctr"/>
            <a:r>
              <a:rPr lang="en-US" sz="1200" dirty="0" smtClean="0">
                <a:gradFill>
                  <a:gsLst>
                    <a:gs pos="0">
                      <a:schemeClr val="bg1"/>
                    </a:gs>
                    <a:gs pos="100000">
                      <a:schemeClr val="bg1"/>
                    </a:gs>
                  </a:gsLst>
                  <a:lin ang="5400000" scaled="0"/>
                </a:gradFill>
              </a:rPr>
              <a:t>2005</a:t>
            </a:r>
            <a:endParaRPr lang="en-US" dirty="0">
              <a:gradFill>
                <a:gsLst>
                  <a:gs pos="0">
                    <a:schemeClr val="bg1"/>
                  </a:gs>
                  <a:gs pos="100000">
                    <a:schemeClr val="bg1"/>
                  </a:gs>
                </a:gsLst>
                <a:lin ang="5400000" scaled="0"/>
              </a:gradFill>
            </a:endParaRPr>
          </a:p>
        </p:txBody>
      </p:sp>
      <p:sp>
        <p:nvSpPr>
          <p:cNvPr id="49" name="TextBox 48"/>
          <p:cNvSpPr txBox="1"/>
          <p:nvPr/>
        </p:nvSpPr>
        <p:spPr>
          <a:xfrm>
            <a:off x="7613379" y="5591278"/>
            <a:ext cx="1105318" cy="276999"/>
          </a:xfrm>
          <a:prstGeom prst="rect">
            <a:avLst/>
          </a:prstGeom>
          <a:noFill/>
        </p:spPr>
        <p:txBody>
          <a:bodyPr wrap="square" rtlCol="0">
            <a:spAutoFit/>
          </a:bodyPr>
          <a:lstStyle/>
          <a:p>
            <a:pPr algn="ctr"/>
            <a:r>
              <a:rPr lang="en-US" sz="1200" dirty="0" smtClean="0">
                <a:gradFill>
                  <a:gsLst>
                    <a:gs pos="0">
                      <a:schemeClr val="bg1"/>
                    </a:gs>
                    <a:gs pos="100000">
                      <a:schemeClr val="bg1"/>
                    </a:gs>
                  </a:gsLst>
                  <a:lin ang="5400000" scaled="0"/>
                </a:gradFill>
              </a:rPr>
              <a:t>2008</a:t>
            </a:r>
            <a:endParaRPr lang="en-US" dirty="0">
              <a:gradFill>
                <a:gsLst>
                  <a:gs pos="0">
                    <a:schemeClr val="bg1"/>
                  </a:gs>
                  <a:gs pos="100000">
                    <a:schemeClr val="bg1"/>
                  </a:gs>
                </a:gsLst>
                <a:lin ang="5400000" scaled="0"/>
              </a:gradFill>
            </a:endParaRPr>
          </a:p>
        </p:txBody>
      </p:sp>
      <p:sp>
        <p:nvSpPr>
          <p:cNvPr id="50" name="TextBox 49"/>
          <p:cNvSpPr txBox="1"/>
          <p:nvPr/>
        </p:nvSpPr>
        <p:spPr>
          <a:xfrm>
            <a:off x="5135531" y="4825683"/>
            <a:ext cx="882497" cy="406265"/>
          </a:xfrm>
          <a:prstGeom prst="rect">
            <a:avLst/>
          </a:prstGeom>
          <a:noFill/>
        </p:spPr>
        <p:txBody>
          <a:bodyPr wrap="square" rtlCol="0">
            <a:spAutoFit/>
          </a:bodyPr>
          <a:lstStyle/>
          <a:p>
            <a:pPr algn="ctr">
              <a:lnSpc>
                <a:spcPct val="85000"/>
              </a:lnSpc>
            </a:pPr>
            <a:r>
              <a:rPr lang="en-US" sz="2400" dirty="0" smtClean="0">
                <a:gradFill>
                  <a:gsLst>
                    <a:gs pos="0">
                      <a:schemeClr val="bg1"/>
                    </a:gs>
                    <a:gs pos="100000">
                      <a:schemeClr val="bg1"/>
                    </a:gs>
                  </a:gsLst>
                  <a:lin ang="5400000" scaled="0"/>
                </a:gradFill>
              </a:rPr>
              <a:t>68%</a:t>
            </a:r>
          </a:p>
        </p:txBody>
      </p:sp>
      <p:sp>
        <p:nvSpPr>
          <p:cNvPr id="52" name="TextBox 51"/>
          <p:cNvSpPr txBox="1"/>
          <p:nvPr/>
        </p:nvSpPr>
        <p:spPr>
          <a:xfrm>
            <a:off x="7719239" y="5155295"/>
            <a:ext cx="882497" cy="406265"/>
          </a:xfrm>
          <a:prstGeom prst="rect">
            <a:avLst/>
          </a:prstGeom>
          <a:noFill/>
        </p:spPr>
        <p:txBody>
          <a:bodyPr wrap="square" rtlCol="0">
            <a:spAutoFit/>
          </a:bodyPr>
          <a:lstStyle/>
          <a:p>
            <a:pPr algn="ctr">
              <a:lnSpc>
                <a:spcPct val="85000"/>
              </a:lnSpc>
            </a:pPr>
            <a:r>
              <a:rPr lang="en-US" sz="2400" dirty="0" smtClean="0">
                <a:gradFill>
                  <a:gsLst>
                    <a:gs pos="0">
                      <a:schemeClr val="bg1"/>
                    </a:gs>
                    <a:gs pos="100000">
                      <a:schemeClr val="bg1"/>
                    </a:gs>
                  </a:gsLst>
                  <a:lin ang="5400000" scaled="0"/>
                </a:gradFill>
              </a:rPr>
              <a:t>65%</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cstate="print"/>
          <a:srcRect/>
          <a:stretch>
            <a:fillRect/>
          </a:stretch>
        </p:blipFill>
        <p:spPr bwMode="auto">
          <a:xfrm>
            <a:off x="200025" y="3335455"/>
            <a:ext cx="1427163" cy="1079500"/>
          </a:xfrm>
          <a:prstGeom prst="rect">
            <a:avLst/>
          </a:prstGeom>
          <a:noFill/>
          <a:ln w="9525">
            <a:noFill/>
            <a:miter lim="800000"/>
            <a:headEnd/>
            <a:tailEnd/>
          </a:ln>
          <a:effectLst/>
        </p:spPr>
      </p:pic>
      <p:cxnSp>
        <p:nvCxnSpPr>
          <p:cNvPr id="14" name="Straight Arrow Connector 24"/>
          <p:cNvCxnSpPr>
            <a:cxnSpLocks noChangeShapeType="1"/>
          </p:cNvCxnSpPr>
          <p:nvPr/>
        </p:nvCxnSpPr>
        <p:spPr bwMode="auto">
          <a:xfrm flipV="1">
            <a:off x="4437063" y="5019675"/>
            <a:ext cx="1104900" cy="1588"/>
          </a:xfrm>
          <a:prstGeom prst="straightConnector1">
            <a:avLst/>
          </a:prstGeom>
          <a:noFill/>
          <a:ln w="12700" algn="ctr">
            <a:solidFill>
              <a:schemeClr val="accent1"/>
            </a:solidFill>
            <a:round/>
            <a:headEnd/>
            <a:tailEnd type="arrow" w="med" len="med"/>
          </a:ln>
        </p:spPr>
      </p:cxnSp>
      <p:sp>
        <p:nvSpPr>
          <p:cNvPr id="84" name="Flowchart: Stored Data 8"/>
          <p:cNvSpPr>
            <a:spLocks noChangeArrowheads="1"/>
          </p:cNvSpPr>
          <p:nvPr/>
        </p:nvSpPr>
        <p:spPr bwMode="auto">
          <a:xfrm>
            <a:off x="4793684" y="4903017"/>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76" name="Flowchart: Magnetic Disk 94"/>
          <p:cNvSpPr>
            <a:spLocks noChangeArrowheads="1"/>
          </p:cNvSpPr>
          <p:nvPr/>
        </p:nvSpPr>
        <p:spPr bwMode="auto">
          <a:xfrm>
            <a:off x="4107213" y="4468232"/>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3" name="Flowchart: Magnetic Disk 94"/>
          <p:cNvSpPr>
            <a:spLocks noChangeArrowheads="1"/>
          </p:cNvSpPr>
          <p:nvPr/>
        </p:nvSpPr>
        <p:spPr bwMode="auto">
          <a:xfrm rot="16200000">
            <a:off x="3991252"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72" name="Flowchart: Magnetic Disk 94"/>
          <p:cNvSpPr>
            <a:spLocks noChangeArrowheads="1"/>
          </p:cNvSpPr>
          <p:nvPr/>
        </p:nvSpPr>
        <p:spPr bwMode="auto">
          <a:xfrm rot="16200000">
            <a:off x="3579296" y="4710389"/>
            <a:ext cx="326230" cy="630478"/>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2" name="Title 1"/>
          <p:cNvSpPr>
            <a:spLocks noGrp="1"/>
          </p:cNvSpPr>
          <p:nvPr>
            <p:ph type="title"/>
          </p:nvPr>
        </p:nvSpPr>
        <p:spPr>
          <a:xfrm>
            <a:off x="381000" y="230188"/>
            <a:ext cx="8382000" cy="443198"/>
          </a:xfrm>
        </p:spPr>
        <p:txBody>
          <a:bodyPr>
            <a:normAutofit fontScale="90000"/>
          </a:bodyPr>
          <a:lstStyle/>
          <a:p>
            <a:r>
              <a:rPr sz="3200" smtClean="0"/>
              <a:t>Search Ads, aka "Paid Search"</a:t>
            </a:r>
            <a:endParaRPr lang="en-US" sz="3200"/>
          </a:p>
        </p:txBody>
      </p:sp>
      <p:sp>
        <p:nvSpPr>
          <p:cNvPr id="3" name="Rounded Rectangle 2"/>
          <p:cNvSpPr>
            <a:spLocks noChangeArrowheads="1"/>
          </p:cNvSpPr>
          <p:nvPr/>
        </p:nvSpPr>
        <p:spPr bwMode="auto">
          <a:xfrm>
            <a:off x="5285064" y="4597400"/>
            <a:ext cx="1257024" cy="800100"/>
          </a:xfrm>
          <a:prstGeom prst="roundRect">
            <a:avLst>
              <a:gd name="adj" fmla="val 16667"/>
            </a:avLst>
          </a:prstGeom>
          <a:noFill/>
          <a:ln w="9525" algn="ctr">
            <a:solidFill>
              <a:schemeClr val="accent1"/>
            </a:solidFill>
            <a:round/>
            <a:headEnd/>
            <a:tailEnd/>
          </a:ln>
        </p:spPr>
        <p:txBody>
          <a:bodyPr lIns="0" tIns="0" rIns="0" bIns="0"/>
          <a:lstStyle/>
          <a:p>
            <a:pPr eaLnBrk="0" hangingPunct="0"/>
            <a:r>
              <a:rPr lang="en-US" sz="1000" b="0" i="1" smtClean="0"/>
              <a:t>Auction Billing</a:t>
            </a:r>
            <a:endParaRPr lang="en-US" sz="1000" b="0" i="1"/>
          </a:p>
        </p:txBody>
      </p:sp>
      <p:sp>
        <p:nvSpPr>
          <p:cNvPr id="5" name="Flowchart: Stored Data 8"/>
          <p:cNvSpPr>
            <a:spLocks noChangeArrowheads="1"/>
          </p:cNvSpPr>
          <p:nvPr/>
        </p:nvSpPr>
        <p:spPr bwMode="auto">
          <a:xfrm>
            <a:off x="2503488" y="50641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cr</a:t>
            </a:r>
          </a:p>
        </p:txBody>
      </p:sp>
      <p:cxnSp>
        <p:nvCxnSpPr>
          <p:cNvPr id="6" name="Elbow Connector 9"/>
          <p:cNvCxnSpPr>
            <a:cxnSpLocks noChangeShapeType="1"/>
            <a:stCxn id="39" idx="3"/>
          </p:cNvCxnSpPr>
          <p:nvPr/>
        </p:nvCxnSpPr>
        <p:spPr bwMode="auto">
          <a:xfrm>
            <a:off x="2876550" y="4921250"/>
            <a:ext cx="555625" cy="104775"/>
          </a:xfrm>
          <a:prstGeom prst="bentConnector3">
            <a:avLst>
              <a:gd name="adj1" fmla="val 50000"/>
            </a:avLst>
          </a:prstGeom>
          <a:noFill/>
          <a:ln w="12700" algn="ctr">
            <a:solidFill>
              <a:schemeClr val="accent1"/>
            </a:solidFill>
            <a:round/>
            <a:headEnd/>
            <a:tailEnd type="arrow" w="med" len="med"/>
          </a:ln>
        </p:spPr>
      </p:cxnSp>
      <p:cxnSp>
        <p:nvCxnSpPr>
          <p:cNvPr id="7" name="Elbow Connector 10"/>
          <p:cNvCxnSpPr>
            <a:cxnSpLocks noChangeShapeType="1"/>
            <a:stCxn id="5" idx="3"/>
          </p:cNvCxnSpPr>
          <p:nvPr/>
        </p:nvCxnSpPr>
        <p:spPr bwMode="auto">
          <a:xfrm flipV="1">
            <a:off x="2876550" y="5026025"/>
            <a:ext cx="555625" cy="142875"/>
          </a:xfrm>
          <a:prstGeom prst="bentConnector3">
            <a:avLst>
              <a:gd name="adj1" fmla="val 50000"/>
            </a:avLst>
          </a:prstGeom>
          <a:noFill/>
          <a:ln w="12700" algn="ctr">
            <a:solidFill>
              <a:schemeClr val="accent1"/>
            </a:solidFill>
            <a:round/>
            <a:headEnd/>
            <a:tailEnd type="arrow" w="med" len="med"/>
          </a:ln>
        </p:spPr>
      </p:cxnSp>
      <p:cxnSp>
        <p:nvCxnSpPr>
          <p:cNvPr id="8" name="Straight Connector 7"/>
          <p:cNvCxnSpPr/>
          <p:nvPr/>
        </p:nvCxnSpPr>
        <p:spPr bwMode="auto">
          <a:xfrm rot="5400000">
            <a:off x="4395482" y="5027073"/>
            <a:ext cx="409342" cy="559646"/>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Straight Connector 8"/>
          <p:cNvCxnSpPr/>
          <p:nvPr/>
        </p:nvCxnSpPr>
        <p:spPr bwMode="auto">
          <a:xfrm rot="16200000" flipH="1">
            <a:off x="4970128" y="5012072"/>
            <a:ext cx="434509" cy="6148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Rounded Rectangle 9"/>
          <p:cNvSpPr/>
          <p:nvPr/>
        </p:nvSpPr>
        <p:spPr bwMode="auto">
          <a:xfrm>
            <a:off x="4273550" y="5511800"/>
            <a:ext cx="1231900" cy="328613"/>
          </a:xfrm>
          <a:prstGeom prst="roundRect">
            <a:avLst/>
          </a:prstGeom>
          <a:no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pPr algn="ctr" eaLnBrk="0" hangingPunct="0">
              <a:defRPr/>
            </a:pPr>
            <a:r>
              <a:rPr lang="en-US" sz="800" b="0"/>
              <a:t>[ Pub Acct, Adv Acct, Order, AdUnit, Medium]</a:t>
            </a:r>
          </a:p>
        </p:txBody>
      </p:sp>
      <p:sp>
        <p:nvSpPr>
          <p:cNvPr id="11" name="TextBox 17"/>
          <p:cNvSpPr txBox="1">
            <a:spLocks noChangeArrowheads="1"/>
          </p:cNvSpPr>
          <p:nvPr/>
        </p:nvSpPr>
        <p:spPr bwMode="auto">
          <a:xfrm>
            <a:off x="3471863" y="5187950"/>
            <a:ext cx="860425" cy="244475"/>
          </a:xfrm>
          <a:prstGeom prst="rect">
            <a:avLst/>
          </a:prstGeom>
          <a:noFill/>
          <a:ln w="9525">
            <a:noFill/>
            <a:miter lim="800000"/>
            <a:headEnd/>
            <a:tailEnd/>
          </a:ln>
        </p:spPr>
        <p:txBody>
          <a:bodyPr wrap="none">
            <a:spAutoFit/>
          </a:bodyPr>
          <a:lstStyle/>
          <a:p>
            <a:pPr eaLnBrk="0" hangingPunct="0"/>
            <a:r>
              <a:rPr lang="en-US" sz="1000" b="0"/>
              <a:t>Aggregations</a:t>
            </a:r>
          </a:p>
        </p:txBody>
      </p:sp>
      <p:sp>
        <p:nvSpPr>
          <p:cNvPr id="12" name="TextBox 22"/>
          <p:cNvSpPr txBox="1">
            <a:spLocks noChangeArrowheads="1"/>
          </p:cNvSpPr>
          <p:nvPr/>
        </p:nvSpPr>
        <p:spPr bwMode="auto">
          <a:xfrm>
            <a:off x="2436813" y="4518025"/>
            <a:ext cx="644525" cy="214313"/>
          </a:xfrm>
          <a:prstGeom prst="rect">
            <a:avLst/>
          </a:prstGeom>
          <a:noFill/>
          <a:ln w="9525">
            <a:noFill/>
            <a:miter lim="800000"/>
            <a:headEnd/>
            <a:tailEnd/>
          </a:ln>
        </p:spPr>
        <p:txBody>
          <a:bodyPr wrap="none">
            <a:spAutoFit/>
          </a:bodyPr>
          <a:lstStyle/>
          <a:p>
            <a:pPr algn="r" eaLnBrk="0" hangingPunct="0"/>
            <a:r>
              <a:rPr lang="en-US" sz="800" b="0"/>
              <a:t>Valid Clicks</a:t>
            </a:r>
          </a:p>
        </p:txBody>
      </p:sp>
      <p:sp>
        <p:nvSpPr>
          <p:cNvPr id="13" name="TextBox 23"/>
          <p:cNvSpPr txBox="1">
            <a:spLocks noChangeArrowheads="1"/>
          </p:cNvSpPr>
          <p:nvPr/>
        </p:nvSpPr>
        <p:spPr bwMode="auto">
          <a:xfrm>
            <a:off x="2252663" y="5287963"/>
            <a:ext cx="735012" cy="214312"/>
          </a:xfrm>
          <a:prstGeom prst="rect">
            <a:avLst/>
          </a:prstGeom>
          <a:noFill/>
          <a:ln w="9525">
            <a:noFill/>
            <a:miter lim="800000"/>
            <a:headEnd/>
            <a:tailEnd/>
          </a:ln>
        </p:spPr>
        <p:txBody>
          <a:bodyPr wrap="none">
            <a:spAutoFit/>
          </a:bodyPr>
          <a:lstStyle/>
          <a:p>
            <a:pPr algn="r" eaLnBrk="0" hangingPunct="0"/>
            <a:r>
              <a:rPr lang="en-US" sz="800" b="0"/>
              <a:t>Fraud Credits</a:t>
            </a:r>
          </a:p>
        </p:txBody>
      </p:sp>
      <p:sp>
        <p:nvSpPr>
          <p:cNvPr id="17" name="TextBox 42"/>
          <p:cNvSpPr txBox="1">
            <a:spLocks noChangeArrowheads="1"/>
          </p:cNvSpPr>
          <p:nvPr/>
        </p:nvSpPr>
        <p:spPr bwMode="auto">
          <a:xfrm>
            <a:off x="6923088" y="4737100"/>
            <a:ext cx="963612" cy="549275"/>
          </a:xfrm>
          <a:prstGeom prst="rect">
            <a:avLst/>
          </a:prstGeom>
          <a:noFill/>
          <a:ln w="9525">
            <a:noFill/>
            <a:miter lim="800000"/>
            <a:headEnd/>
            <a:tailEnd/>
          </a:ln>
        </p:spPr>
        <p:txBody>
          <a:bodyPr wrap="none">
            <a:spAutoFit/>
          </a:bodyPr>
          <a:lstStyle/>
          <a:p>
            <a:pPr eaLnBrk="0" hangingPunct="0"/>
            <a:r>
              <a:rPr lang="en-US" sz="1000" b="0"/>
              <a:t>Invoicing</a:t>
            </a:r>
          </a:p>
          <a:p>
            <a:pPr eaLnBrk="0" hangingPunct="0"/>
            <a:r>
              <a:rPr lang="en-US" sz="1000" b="0"/>
              <a:t>Card Swipes</a:t>
            </a:r>
          </a:p>
          <a:p>
            <a:pPr eaLnBrk="0" hangingPunct="0"/>
            <a:r>
              <a:rPr lang="en-US" sz="1000" b="0"/>
              <a:t>Revenue Feeds</a:t>
            </a:r>
          </a:p>
        </p:txBody>
      </p:sp>
      <p:sp>
        <p:nvSpPr>
          <p:cNvPr id="24" name="Flowchart: Magnetic Disk 94"/>
          <p:cNvSpPr>
            <a:spLocks noChangeArrowheads="1"/>
          </p:cNvSpPr>
          <p:nvPr/>
        </p:nvSpPr>
        <p:spPr bwMode="auto">
          <a:xfrm>
            <a:off x="3687763"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a:t>CM</a:t>
            </a:r>
          </a:p>
        </p:txBody>
      </p:sp>
      <p:cxnSp>
        <p:nvCxnSpPr>
          <p:cNvPr id="25" name="Straight Arrow Connector 96"/>
          <p:cNvCxnSpPr>
            <a:cxnSpLocks noChangeShapeType="1"/>
            <a:endCxn id="24" idx="1"/>
          </p:cNvCxnSpPr>
          <p:nvPr/>
        </p:nvCxnSpPr>
        <p:spPr bwMode="auto">
          <a:xfrm rot="16200000" flipH="1">
            <a:off x="3839369" y="2048669"/>
            <a:ext cx="141288" cy="0"/>
          </a:xfrm>
          <a:prstGeom prst="straightConnector1">
            <a:avLst/>
          </a:prstGeom>
          <a:noFill/>
          <a:ln w="12700" algn="ctr">
            <a:solidFill>
              <a:schemeClr val="accent1"/>
            </a:solidFill>
            <a:round/>
            <a:headEnd/>
            <a:tailEnd type="arrow" w="med" len="med"/>
          </a:ln>
        </p:spPr>
      </p:cxnSp>
      <p:cxnSp>
        <p:nvCxnSpPr>
          <p:cNvPr id="26" name="Straight Arrow Connector 100"/>
          <p:cNvCxnSpPr>
            <a:cxnSpLocks noChangeShapeType="1"/>
          </p:cNvCxnSpPr>
          <p:nvPr/>
        </p:nvCxnSpPr>
        <p:spPr bwMode="auto">
          <a:xfrm>
            <a:off x="1593850" y="2533650"/>
            <a:ext cx="822325" cy="741363"/>
          </a:xfrm>
          <a:prstGeom prst="straightConnector1">
            <a:avLst/>
          </a:prstGeom>
          <a:noFill/>
          <a:ln w="12700" algn="ctr">
            <a:solidFill>
              <a:schemeClr val="accent1"/>
            </a:solidFill>
            <a:round/>
            <a:headEnd/>
            <a:tailEnd type="arrow" w="med" len="med"/>
          </a:ln>
        </p:spPr>
      </p:cxnSp>
      <p:cxnSp>
        <p:nvCxnSpPr>
          <p:cNvPr id="27" name="Straight Arrow Connector 102"/>
          <p:cNvCxnSpPr>
            <a:cxnSpLocks noChangeShapeType="1"/>
            <a:endCxn id="49155" idx="3"/>
          </p:cNvCxnSpPr>
          <p:nvPr/>
        </p:nvCxnSpPr>
        <p:spPr bwMode="auto">
          <a:xfrm rot="10800000" flipV="1">
            <a:off x="1627189" y="3275013"/>
            <a:ext cx="788987" cy="600192"/>
          </a:xfrm>
          <a:prstGeom prst="straightConnector1">
            <a:avLst/>
          </a:prstGeom>
          <a:noFill/>
          <a:ln w="12700" algn="ctr">
            <a:solidFill>
              <a:schemeClr val="accent1"/>
            </a:solidFill>
            <a:round/>
            <a:headEnd/>
            <a:tailEnd type="arrow" w="med" len="med"/>
          </a:ln>
        </p:spPr>
      </p:cxnSp>
      <p:sp>
        <p:nvSpPr>
          <p:cNvPr id="28" name="Oval 103"/>
          <p:cNvSpPr>
            <a:spLocks noChangeArrowheads="1"/>
          </p:cNvSpPr>
          <p:nvPr/>
        </p:nvSpPr>
        <p:spPr bwMode="auto">
          <a:xfrm>
            <a:off x="1164293" y="4129554"/>
            <a:ext cx="457200" cy="149225"/>
          </a:xfrm>
          <a:prstGeom prst="ellipse">
            <a:avLst/>
          </a:prstGeom>
          <a:noFill/>
          <a:ln w="28575" algn="ctr">
            <a:solidFill>
              <a:schemeClr val="accent6">
                <a:lumMod val="60000"/>
                <a:lumOff val="40000"/>
              </a:schemeClr>
            </a:solidFill>
            <a:round/>
            <a:headEnd/>
            <a:tailEnd/>
          </a:ln>
        </p:spPr>
        <p:txBody>
          <a:bodyPr/>
          <a:lstStyle/>
          <a:p>
            <a:pPr eaLnBrk="0" hangingPunct="0"/>
            <a:endParaRPr lang="en-US" sz="1800" b="0"/>
          </a:p>
        </p:txBody>
      </p:sp>
      <p:cxnSp>
        <p:nvCxnSpPr>
          <p:cNvPr id="30" name="Straight Arrow Connector 109"/>
          <p:cNvCxnSpPr>
            <a:cxnSpLocks noChangeShapeType="1"/>
            <a:stCxn id="41" idx="2"/>
          </p:cNvCxnSpPr>
          <p:nvPr/>
        </p:nvCxnSpPr>
        <p:spPr bwMode="auto">
          <a:xfrm rot="5400000">
            <a:off x="1030658" y="4987324"/>
            <a:ext cx="362933" cy="221"/>
          </a:xfrm>
          <a:prstGeom prst="straightConnector1">
            <a:avLst/>
          </a:prstGeom>
          <a:noFill/>
          <a:ln w="12700" algn="ctr">
            <a:solidFill>
              <a:schemeClr val="accent1"/>
            </a:solidFill>
            <a:round/>
            <a:headEnd/>
            <a:tailEnd type="arrow" w="med" len="med"/>
          </a:ln>
        </p:spPr>
      </p:cxnSp>
      <p:cxnSp>
        <p:nvCxnSpPr>
          <p:cNvPr id="31" name="Straight Arrow Connector 111"/>
          <p:cNvCxnSpPr>
            <a:cxnSpLocks noChangeShapeType="1"/>
          </p:cNvCxnSpPr>
          <p:nvPr/>
        </p:nvCxnSpPr>
        <p:spPr bwMode="auto">
          <a:xfrm rot="5400000">
            <a:off x="666750" y="5799138"/>
            <a:ext cx="512763" cy="223837"/>
          </a:xfrm>
          <a:prstGeom prst="straightConnector1">
            <a:avLst/>
          </a:prstGeom>
          <a:noFill/>
          <a:ln w="12700" algn="ctr">
            <a:solidFill>
              <a:schemeClr val="accent1"/>
            </a:solidFill>
            <a:round/>
            <a:headEnd/>
            <a:tailEnd type="arrow" w="med" len="med"/>
          </a:ln>
        </p:spPr>
      </p:cxnSp>
      <p:cxnSp>
        <p:nvCxnSpPr>
          <p:cNvPr id="33" name="Elbow Connector 114"/>
          <p:cNvCxnSpPr>
            <a:cxnSpLocks noChangeShapeType="1"/>
            <a:stCxn id="24" idx="3"/>
          </p:cNvCxnSpPr>
          <p:nvPr/>
        </p:nvCxnSpPr>
        <p:spPr bwMode="auto">
          <a:xfrm rot="5400000">
            <a:off x="3145632" y="2267744"/>
            <a:ext cx="446087" cy="1082675"/>
          </a:xfrm>
          <a:prstGeom prst="bentConnector3">
            <a:avLst>
              <a:gd name="adj1" fmla="val 50000"/>
            </a:avLst>
          </a:prstGeom>
          <a:noFill/>
          <a:ln w="12700" algn="ctr">
            <a:solidFill>
              <a:schemeClr val="accent1"/>
            </a:solidFill>
            <a:round/>
            <a:headEnd/>
            <a:tailEnd type="arrow" w="med" len="med"/>
          </a:ln>
        </p:spPr>
      </p:cxnSp>
      <p:cxnSp>
        <p:nvCxnSpPr>
          <p:cNvPr id="34" name="Straight Arrow Connector 33"/>
          <p:cNvCxnSpPr>
            <a:stCxn id="3" idx="3"/>
          </p:cNvCxnSpPr>
          <p:nvPr/>
        </p:nvCxnSpPr>
        <p:spPr bwMode="auto">
          <a:xfrm>
            <a:off x="6542088" y="4997450"/>
            <a:ext cx="277812" cy="3175"/>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cxnSp>
        <p:nvCxnSpPr>
          <p:cNvPr id="35" name="Straight Arrow Connector 122"/>
          <p:cNvCxnSpPr>
            <a:cxnSpLocks noChangeShapeType="1"/>
          </p:cNvCxnSpPr>
          <p:nvPr/>
        </p:nvCxnSpPr>
        <p:spPr bwMode="auto">
          <a:xfrm flipV="1">
            <a:off x="1446213" y="4983163"/>
            <a:ext cx="774700" cy="428625"/>
          </a:xfrm>
          <a:prstGeom prst="straightConnector1">
            <a:avLst/>
          </a:prstGeom>
          <a:noFill/>
          <a:ln w="12700" algn="ctr">
            <a:solidFill>
              <a:schemeClr val="accent1"/>
            </a:solidFill>
            <a:round/>
            <a:headEnd/>
            <a:tailEnd type="arrow" w="med" len="med"/>
          </a:ln>
        </p:spPr>
      </p:cxnSp>
      <p:sp>
        <p:nvSpPr>
          <p:cNvPr id="36" name="Flowchart: Stored Data 127"/>
          <p:cNvSpPr>
            <a:spLocks noChangeArrowheads="1"/>
          </p:cNvSpPr>
          <p:nvPr/>
        </p:nvSpPr>
        <p:spPr bwMode="auto">
          <a:xfrm>
            <a:off x="2212975" y="47228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7" name="Flowchart: Stored Data 126"/>
          <p:cNvSpPr>
            <a:spLocks noChangeArrowheads="1"/>
          </p:cNvSpPr>
          <p:nvPr/>
        </p:nvSpPr>
        <p:spPr bwMode="auto">
          <a:xfrm>
            <a:off x="2297113" y="4760913"/>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8" name="Flowchart: Stored Data 125"/>
          <p:cNvSpPr>
            <a:spLocks noChangeArrowheads="1"/>
          </p:cNvSpPr>
          <p:nvPr/>
        </p:nvSpPr>
        <p:spPr bwMode="auto">
          <a:xfrm>
            <a:off x="2400300" y="479742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39" name="Flowchart: Stored Data 5"/>
          <p:cNvSpPr>
            <a:spLocks noChangeArrowheads="1"/>
          </p:cNvSpPr>
          <p:nvPr/>
        </p:nvSpPr>
        <p:spPr bwMode="auto">
          <a:xfrm>
            <a:off x="2503488" y="4816475"/>
            <a:ext cx="447675" cy="209550"/>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r>
              <a:rPr lang="en-US" sz="1000" b="0"/>
              <a:t>dr</a:t>
            </a:r>
          </a:p>
        </p:txBody>
      </p:sp>
      <p:sp>
        <p:nvSpPr>
          <p:cNvPr id="40" name="TextBox 48"/>
          <p:cNvSpPr txBox="1">
            <a:spLocks noChangeArrowheads="1"/>
          </p:cNvSpPr>
          <p:nvPr/>
        </p:nvSpPr>
        <p:spPr bwMode="auto">
          <a:xfrm>
            <a:off x="1742418" y="3132138"/>
            <a:ext cx="527709" cy="246221"/>
          </a:xfrm>
          <a:prstGeom prst="rect">
            <a:avLst/>
          </a:prstGeom>
          <a:noFill/>
          <a:ln w="9525">
            <a:noFill/>
            <a:miter lim="800000"/>
            <a:headEnd/>
            <a:tailEnd/>
          </a:ln>
        </p:spPr>
        <p:txBody>
          <a:bodyPr wrap="none">
            <a:spAutoFit/>
          </a:bodyPr>
          <a:lstStyle/>
          <a:p>
            <a:pPr algn="r" eaLnBrk="0" hangingPunct="0"/>
            <a:r>
              <a:rPr lang="en-US" sz="1000" b="0"/>
              <a:t>Ad call</a:t>
            </a:r>
          </a:p>
        </p:txBody>
      </p:sp>
      <p:sp>
        <p:nvSpPr>
          <p:cNvPr id="41" name="TextBox 49"/>
          <p:cNvSpPr txBox="1">
            <a:spLocks noChangeArrowheads="1"/>
          </p:cNvSpPr>
          <p:nvPr/>
        </p:nvSpPr>
        <p:spPr bwMode="auto">
          <a:xfrm>
            <a:off x="700715" y="4344303"/>
            <a:ext cx="1023037" cy="461665"/>
          </a:xfrm>
          <a:prstGeom prst="rect">
            <a:avLst/>
          </a:prstGeom>
          <a:noFill/>
          <a:ln w="9525">
            <a:noFill/>
            <a:miter lim="800000"/>
            <a:headEnd/>
            <a:tailEnd/>
          </a:ln>
          <a:effectLst>
            <a:outerShdw blurRad="50800" dist="25400" dir="2700000" algn="tl" rotWithShape="0">
              <a:schemeClr val="bg1"/>
            </a:outerShdw>
          </a:effectLst>
          <a:scene3d>
            <a:camera prst="orthographicFront"/>
            <a:lightRig rig="threePt" dir="t"/>
          </a:scene3d>
          <a:sp3d>
            <a:bevelT/>
          </a:sp3d>
        </p:spPr>
        <p:txBody>
          <a:bodyPr wrap="none">
            <a:spAutoFit/>
          </a:bodyPr>
          <a:lstStyle/>
          <a:p>
            <a:pPr algn="r" eaLnBrk="0" hangingPunct="0"/>
            <a:r>
              <a:rPr lang="en-US" sz="2400" b="1" i="1">
                <a:solidFill>
                  <a:schemeClr val="accent6">
                    <a:lumMod val="75000"/>
                  </a:schemeClr>
                </a:solidFill>
              </a:rPr>
              <a:t>Click!</a:t>
            </a:r>
          </a:p>
        </p:txBody>
      </p:sp>
      <p:sp>
        <p:nvSpPr>
          <p:cNvPr id="42" name="Left Brace 41"/>
          <p:cNvSpPr/>
          <p:nvPr/>
        </p:nvSpPr>
        <p:spPr bwMode="auto">
          <a:xfrm>
            <a:off x="6845300" y="4745038"/>
            <a:ext cx="161925" cy="500062"/>
          </a:xfrm>
          <a:prstGeom prst="leftBrac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sz="1800" b="0"/>
          </a:p>
        </p:txBody>
      </p:sp>
      <p:cxnSp>
        <p:nvCxnSpPr>
          <p:cNvPr id="43" name="Shape 56"/>
          <p:cNvCxnSpPr>
            <a:cxnSpLocks noChangeShapeType="1"/>
            <a:stCxn id="3" idx="0"/>
            <a:endCxn id="24" idx="4"/>
          </p:cNvCxnSpPr>
          <p:nvPr/>
        </p:nvCxnSpPr>
        <p:spPr bwMode="auto">
          <a:xfrm rot="16200000" flipV="1">
            <a:off x="3901351" y="2585175"/>
            <a:ext cx="2244724" cy="1779726"/>
          </a:xfrm>
          <a:prstGeom prst="bentConnector2">
            <a:avLst/>
          </a:prstGeom>
          <a:noFill/>
          <a:ln w="12700" algn="ctr">
            <a:solidFill>
              <a:schemeClr val="accent1"/>
            </a:solidFill>
            <a:round/>
            <a:headEnd/>
            <a:tailEnd type="arrow" w="med" len="med"/>
          </a:ln>
        </p:spPr>
      </p:cxnSp>
      <p:sp>
        <p:nvSpPr>
          <p:cNvPr id="44" name="TextBox 57"/>
          <p:cNvSpPr txBox="1">
            <a:spLocks noChangeArrowheads="1"/>
          </p:cNvSpPr>
          <p:nvPr/>
        </p:nvSpPr>
        <p:spPr bwMode="auto">
          <a:xfrm>
            <a:off x="4667115" y="2152650"/>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sp>
        <p:nvSpPr>
          <p:cNvPr id="45" name="TextBox 58"/>
          <p:cNvSpPr txBox="1">
            <a:spLocks noChangeArrowheads="1"/>
          </p:cNvSpPr>
          <p:nvPr/>
        </p:nvSpPr>
        <p:spPr bwMode="auto">
          <a:xfrm>
            <a:off x="3116263" y="1157288"/>
            <a:ext cx="1689100" cy="338137"/>
          </a:xfrm>
          <a:prstGeom prst="rect">
            <a:avLst/>
          </a:prstGeom>
          <a:noFill/>
          <a:ln w="9525">
            <a:noFill/>
            <a:miter lim="800000"/>
            <a:headEnd/>
            <a:tailEnd/>
          </a:ln>
        </p:spPr>
        <p:txBody>
          <a:bodyPr>
            <a:spAutoFit/>
          </a:bodyPr>
          <a:lstStyle/>
          <a:p>
            <a:pPr algn="ctr" eaLnBrk="0" hangingPunct="0"/>
            <a:r>
              <a:rPr lang="en-US" sz="800" b="0"/>
              <a:t>User enters Campaign, Budget, Keywords, Bids, Ads, Etc.</a:t>
            </a:r>
          </a:p>
        </p:txBody>
      </p:sp>
      <p:sp>
        <p:nvSpPr>
          <p:cNvPr id="46" name="TextBox 59"/>
          <p:cNvSpPr txBox="1">
            <a:spLocks noChangeArrowheads="1"/>
          </p:cNvSpPr>
          <p:nvPr/>
        </p:nvSpPr>
        <p:spPr bwMode="auto">
          <a:xfrm>
            <a:off x="3159785" y="2628900"/>
            <a:ext cx="420308" cy="215444"/>
          </a:xfrm>
          <a:prstGeom prst="rect">
            <a:avLst/>
          </a:prstGeom>
          <a:noFill/>
          <a:ln w="9525">
            <a:noFill/>
            <a:miter lim="800000"/>
            <a:headEnd/>
            <a:tailEnd/>
          </a:ln>
        </p:spPr>
        <p:txBody>
          <a:bodyPr wrap="none">
            <a:spAutoFit/>
          </a:bodyPr>
          <a:lstStyle/>
          <a:p>
            <a:pPr algn="r" eaLnBrk="0" hangingPunct="0"/>
            <a:r>
              <a:rPr lang="en-US" sz="800" b="0" smtClean="0"/>
              <a:t>Feed</a:t>
            </a:r>
            <a:endParaRPr lang="en-US" sz="800" b="0"/>
          </a:p>
        </p:txBody>
      </p:sp>
      <p:sp>
        <p:nvSpPr>
          <p:cNvPr id="48" name="TextBox 60"/>
          <p:cNvSpPr txBox="1">
            <a:spLocks noChangeArrowheads="1"/>
          </p:cNvSpPr>
          <p:nvPr/>
        </p:nvSpPr>
        <p:spPr bwMode="auto">
          <a:xfrm>
            <a:off x="3683000" y="4289425"/>
            <a:ext cx="1012825" cy="214313"/>
          </a:xfrm>
          <a:prstGeom prst="rect">
            <a:avLst/>
          </a:prstGeom>
          <a:noFill/>
          <a:ln w="9525">
            <a:noFill/>
            <a:miter lim="800000"/>
            <a:headEnd/>
            <a:tailEnd/>
          </a:ln>
        </p:spPr>
        <p:txBody>
          <a:bodyPr wrap="none">
            <a:spAutoFit/>
          </a:bodyPr>
          <a:lstStyle/>
          <a:p>
            <a:pPr algn="r" eaLnBrk="0" hangingPunct="0"/>
            <a:r>
              <a:rPr lang="en-US" sz="800" b="0"/>
              <a:t>adCenter BI Reports</a:t>
            </a:r>
          </a:p>
        </p:txBody>
      </p:sp>
      <p:cxnSp>
        <p:nvCxnSpPr>
          <p:cNvPr id="49" name="Shape 61"/>
          <p:cNvCxnSpPr>
            <a:cxnSpLocks noChangeShapeType="1"/>
          </p:cNvCxnSpPr>
          <p:nvPr/>
        </p:nvCxnSpPr>
        <p:spPr bwMode="auto">
          <a:xfrm rot="5400000" flipH="1" flipV="1">
            <a:off x="3739357" y="4598194"/>
            <a:ext cx="268287" cy="263525"/>
          </a:xfrm>
          <a:prstGeom prst="bentConnector2">
            <a:avLst/>
          </a:prstGeom>
          <a:noFill/>
          <a:ln w="12700" algn="ctr">
            <a:solidFill>
              <a:schemeClr val="accent1"/>
            </a:solidFill>
            <a:round/>
            <a:headEnd/>
            <a:tailEnd type="arrow" w="med" len="med"/>
          </a:ln>
        </p:spPr>
      </p:cxnSp>
      <p:sp>
        <p:nvSpPr>
          <p:cNvPr id="50" name="TextBox 62"/>
          <p:cNvSpPr txBox="1">
            <a:spLocks noChangeArrowheads="1"/>
          </p:cNvSpPr>
          <p:nvPr/>
        </p:nvSpPr>
        <p:spPr bwMode="auto">
          <a:xfrm>
            <a:off x="2466781" y="3565657"/>
            <a:ext cx="683200" cy="276999"/>
          </a:xfrm>
          <a:prstGeom prst="rect">
            <a:avLst/>
          </a:prstGeom>
          <a:noFill/>
          <a:ln w="9525">
            <a:noFill/>
            <a:miter lim="800000"/>
            <a:headEnd/>
            <a:tailEnd/>
          </a:ln>
        </p:spPr>
        <p:txBody>
          <a:bodyPr wrap="none">
            <a:spAutoFit/>
          </a:bodyPr>
          <a:lstStyle/>
          <a:p>
            <a:pPr algn="r" eaLnBrk="0" hangingPunct="0"/>
            <a:r>
              <a:rPr lang="en-US" sz="1200" b="1"/>
              <a:t>Auction</a:t>
            </a:r>
          </a:p>
        </p:txBody>
      </p:sp>
      <p:cxnSp>
        <p:nvCxnSpPr>
          <p:cNvPr id="53" name="Straight Arrow Connector 69"/>
          <p:cNvCxnSpPr>
            <a:cxnSpLocks noChangeShapeType="1"/>
          </p:cNvCxnSpPr>
          <p:nvPr/>
        </p:nvCxnSpPr>
        <p:spPr bwMode="auto">
          <a:xfrm rot="16200000" flipH="1">
            <a:off x="7159625" y="2047875"/>
            <a:ext cx="141288" cy="1588"/>
          </a:xfrm>
          <a:prstGeom prst="straightConnector1">
            <a:avLst/>
          </a:prstGeom>
          <a:noFill/>
          <a:ln w="9525" algn="ctr">
            <a:solidFill>
              <a:schemeClr val="accent1"/>
            </a:solidFill>
            <a:round/>
            <a:headEnd/>
            <a:tailEnd type="arrow" w="med" len="med"/>
          </a:ln>
        </p:spPr>
      </p:cxnSp>
      <p:cxnSp>
        <p:nvCxnSpPr>
          <p:cNvPr id="54" name="Shape 70"/>
          <p:cNvCxnSpPr>
            <a:cxnSpLocks noChangeShapeType="1"/>
          </p:cNvCxnSpPr>
          <p:nvPr/>
        </p:nvCxnSpPr>
        <p:spPr bwMode="auto">
          <a:xfrm rot="10800000">
            <a:off x="4394200" y="1735138"/>
            <a:ext cx="2332038" cy="1587"/>
          </a:xfrm>
          <a:prstGeom prst="bentConnector3">
            <a:avLst>
              <a:gd name="adj1" fmla="val 50000"/>
            </a:avLst>
          </a:prstGeom>
          <a:noFill/>
          <a:ln w="12700" algn="ctr">
            <a:solidFill>
              <a:srgbClr val="01CACA"/>
            </a:solidFill>
            <a:round/>
            <a:headEnd type="triangle" w="med" len="med"/>
            <a:tailEnd type="triangle" w="med" len="med"/>
          </a:ln>
        </p:spPr>
      </p:cxnSp>
      <p:sp>
        <p:nvSpPr>
          <p:cNvPr id="55" name="TextBox 73"/>
          <p:cNvSpPr txBox="1">
            <a:spLocks noChangeArrowheads="1"/>
          </p:cNvSpPr>
          <p:nvPr/>
        </p:nvSpPr>
        <p:spPr bwMode="auto">
          <a:xfrm>
            <a:off x="3440113" y="952500"/>
            <a:ext cx="887487" cy="276999"/>
          </a:xfrm>
          <a:prstGeom prst="rect">
            <a:avLst/>
          </a:prstGeom>
          <a:noFill/>
          <a:ln w="9525">
            <a:noFill/>
            <a:miter lim="800000"/>
            <a:headEnd/>
            <a:tailEnd/>
          </a:ln>
        </p:spPr>
        <p:txBody>
          <a:bodyPr wrap="none">
            <a:spAutoFit/>
          </a:bodyPr>
          <a:lstStyle/>
          <a:p>
            <a:pPr algn="ctr" eaLnBrk="0" hangingPunct="0"/>
            <a:r>
              <a:rPr lang="en-US" sz="1200" b="0" i="1" smtClean="0"/>
              <a:t>Advertisers</a:t>
            </a:r>
            <a:endParaRPr lang="en-US" sz="1200" b="0" i="1"/>
          </a:p>
        </p:txBody>
      </p:sp>
      <p:sp>
        <p:nvSpPr>
          <p:cNvPr id="57" name="Rectangle 56"/>
          <p:cNvSpPr/>
          <p:nvPr/>
        </p:nvSpPr>
        <p:spPr>
          <a:xfrm>
            <a:off x="3538566"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Campaign Mgmt</a:t>
            </a:r>
            <a:endParaRPr lang="en-US" sz="900" b="1" dirty="0">
              <a:solidFill>
                <a:schemeClr val="tx1"/>
              </a:solidFill>
            </a:endParaRPr>
          </a:p>
        </p:txBody>
      </p:sp>
      <p:sp>
        <p:nvSpPr>
          <p:cNvPr id="59" name="Rectangle 58"/>
          <p:cNvSpPr/>
          <p:nvPr/>
        </p:nvSpPr>
        <p:spPr>
          <a:xfrm>
            <a:off x="259899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Customer Mgmt</a:t>
            </a:r>
            <a:endParaRPr lang="en-US" sz="900" b="1" dirty="0">
              <a:solidFill>
                <a:schemeClr val="tx1"/>
              </a:solidFill>
            </a:endParaRPr>
          </a:p>
        </p:txBody>
      </p:sp>
      <p:sp>
        <p:nvSpPr>
          <p:cNvPr id="62" name="Flowchart: Magnetic Disk 94"/>
          <p:cNvSpPr>
            <a:spLocks noChangeArrowheads="1"/>
          </p:cNvSpPr>
          <p:nvPr/>
        </p:nvSpPr>
        <p:spPr bwMode="auto">
          <a:xfrm>
            <a:off x="2832086"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eaLnBrk="0" hangingPunct="0"/>
            <a:r>
              <a:rPr lang="en-US" sz="1000" b="0" smtClean="0"/>
              <a:t>Cust</a:t>
            </a:r>
            <a:endParaRPr lang="en-US" sz="1000" b="0"/>
          </a:p>
        </p:txBody>
      </p:sp>
      <p:cxnSp>
        <p:nvCxnSpPr>
          <p:cNvPr id="63" name="Straight Arrow Connector 96"/>
          <p:cNvCxnSpPr>
            <a:cxnSpLocks noChangeShapeType="1"/>
          </p:cNvCxnSpPr>
          <p:nvPr/>
        </p:nvCxnSpPr>
        <p:spPr bwMode="auto">
          <a:xfrm rot="16200000" flipH="1">
            <a:off x="2975303" y="2048669"/>
            <a:ext cx="141288" cy="0"/>
          </a:xfrm>
          <a:prstGeom prst="straightConnector1">
            <a:avLst/>
          </a:prstGeom>
          <a:noFill/>
          <a:ln w="12700" algn="ctr">
            <a:solidFill>
              <a:schemeClr val="accent1"/>
            </a:solidFill>
            <a:round/>
            <a:headEnd/>
            <a:tailEnd type="arrow" w="med" len="med"/>
          </a:ln>
        </p:spPr>
      </p:cxnSp>
      <p:sp>
        <p:nvSpPr>
          <p:cNvPr id="64" name="Rectangle 63"/>
          <p:cNvSpPr/>
          <p:nvPr/>
        </p:nvSpPr>
        <p:spPr>
          <a:xfrm>
            <a:off x="6751549" y="1459685"/>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Editorial Validation</a:t>
            </a:r>
            <a:endParaRPr lang="en-US" sz="900" b="1" dirty="0">
              <a:solidFill>
                <a:schemeClr val="tx1"/>
              </a:solidFill>
            </a:endParaRPr>
          </a:p>
        </p:txBody>
      </p:sp>
      <p:sp>
        <p:nvSpPr>
          <p:cNvPr id="67" name="Flowchart: Magnetic Disk 94"/>
          <p:cNvSpPr>
            <a:spLocks noChangeArrowheads="1"/>
          </p:cNvSpPr>
          <p:nvPr/>
        </p:nvSpPr>
        <p:spPr bwMode="auto">
          <a:xfrm>
            <a:off x="7018192" y="2119313"/>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EV</a:t>
            </a:r>
            <a:endParaRPr lang="en-US" sz="1000" b="0"/>
          </a:p>
        </p:txBody>
      </p:sp>
      <p:sp>
        <p:nvSpPr>
          <p:cNvPr id="68" name="Rectangle 67"/>
          <p:cNvSpPr/>
          <p:nvPr/>
        </p:nvSpPr>
        <p:spPr>
          <a:xfrm>
            <a:off x="2432807" y="3036815"/>
            <a:ext cx="746622"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Delivery Engine</a:t>
            </a:r>
            <a:endParaRPr lang="en-US" sz="900" b="1" dirty="0">
              <a:solidFill>
                <a:schemeClr val="tx1"/>
              </a:solidFill>
            </a:endParaRPr>
          </a:p>
        </p:txBody>
      </p:sp>
      <p:sp>
        <p:nvSpPr>
          <p:cNvPr id="69" name="Rectangle 68"/>
          <p:cNvSpPr/>
          <p:nvPr/>
        </p:nvSpPr>
        <p:spPr>
          <a:xfrm>
            <a:off x="602419" y="5176008"/>
            <a:ext cx="838200" cy="500308"/>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p>
            <a:pPr algn="ctr" fontAlgn="auto">
              <a:spcBef>
                <a:spcPts val="0"/>
              </a:spcBef>
              <a:spcAft>
                <a:spcPts val="0"/>
              </a:spcAft>
              <a:defRPr/>
            </a:pPr>
            <a:r>
              <a:rPr lang="en-US" sz="900" b="1" smtClean="0">
                <a:solidFill>
                  <a:schemeClr val="tx1"/>
                </a:solidFill>
              </a:rPr>
              <a:t>Redirect Servers</a:t>
            </a:r>
            <a:endParaRPr lang="en-US" sz="900" b="1" dirty="0">
              <a:solidFill>
                <a:schemeClr val="tx1"/>
              </a:solidFill>
            </a:endParaRPr>
          </a:p>
        </p:txBody>
      </p:sp>
      <p:sp>
        <p:nvSpPr>
          <p:cNvPr id="71" name="Rectangle 70"/>
          <p:cNvSpPr/>
          <p:nvPr/>
        </p:nvSpPr>
        <p:spPr>
          <a:xfrm>
            <a:off x="221077" y="6197259"/>
            <a:ext cx="1507143" cy="261610"/>
          </a:xfrm>
          <a:prstGeom prst="rect">
            <a:avLst/>
          </a:prstGeom>
        </p:spPr>
        <p:txBody>
          <a:bodyPr wrap="none">
            <a:spAutoFit/>
          </a:bodyPr>
          <a:lstStyle/>
          <a:p>
            <a:pPr algn="ctr" fontAlgn="auto">
              <a:spcBef>
                <a:spcPts val="0"/>
              </a:spcBef>
              <a:spcAft>
                <a:spcPts val="0"/>
              </a:spcAft>
              <a:defRPr/>
            </a:pPr>
            <a:r>
              <a:rPr lang="en-US" sz="1050" b="1" smtClean="0"/>
              <a:t>To Advertiser’s Site</a:t>
            </a:r>
            <a:endParaRPr lang="en-US" sz="1050" b="1" dirty="0"/>
          </a:p>
        </p:txBody>
      </p:sp>
      <p:sp>
        <p:nvSpPr>
          <p:cNvPr id="74" name="TextBox 17"/>
          <p:cNvSpPr txBox="1">
            <a:spLocks noChangeArrowheads="1"/>
          </p:cNvSpPr>
          <p:nvPr/>
        </p:nvSpPr>
        <p:spPr bwMode="auto">
          <a:xfrm>
            <a:off x="3614476" y="4927891"/>
            <a:ext cx="702436" cy="246221"/>
          </a:xfrm>
          <a:prstGeom prst="rect">
            <a:avLst/>
          </a:prstGeom>
          <a:noFill/>
          <a:ln w="9525">
            <a:noFill/>
            <a:miter lim="800000"/>
            <a:headEnd/>
            <a:tailEnd/>
          </a:ln>
        </p:spPr>
        <p:txBody>
          <a:bodyPr wrap="none">
            <a:spAutoFit/>
          </a:bodyPr>
          <a:lstStyle/>
          <a:p>
            <a:pPr eaLnBrk="0" hangingPunct="0"/>
            <a:r>
              <a:rPr lang="en-US" sz="1000" b="0" smtClean="0"/>
              <a:t>Pipelines</a:t>
            </a:r>
            <a:endParaRPr lang="en-US" sz="1000" b="0"/>
          </a:p>
        </p:txBody>
      </p:sp>
      <p:sp>
        <p:nvSpPr>
          <p:cNvPr id="75" name="Flowchart: Magnetic Disk 94"/>
          <p:cNvSpPr>
            <a:spLocks noChangeArrowheads="1"/>
          </p:cNvSpPr>
          <p:nvPr/>
        </p:nvSpPr>
        <p:spPr bwMode="auto">
          <a:xfrm>
            <a:off x="4014934" y="4510177"/>
            <a:ext cx="299632" cy="313494"/>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endParaRPr lang="en-US" sz="1000" b="0"/>
          </a:p>
        </p:txBody>
      </p:sp>
      <p:sp>
        <p:nvSpPr>
          <p:cNvPr id="83" name="Flowchart: Stored Data 8"/>
          <p:cNvSpPr>
            <a:spLocks noChangeArrowheads="1"/>
          </p:cNvSpPr>
          <p:nvPr/>
        </p:nvSpPr>
        <p:spPr bwMode="auto">
          <a:xfrm>
            <a:off x="4734961" y="4953351"/>
            <a:ext cx="290046" cy="135766"/>
          </a:xfrm>
          <a:prstGeom prst="flowChartOnlineStorag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525" algn="ctr">
            <a:solidFill>
              <a:schemeClr val="accent1"/>
            </a:solidFill>
            <a:round/>
            <a:headEnd/>
            <a:tailEnd/>
          </a:ln>
        </p:spPr>
        <p:txBody>
          <a:bodyPr/>
          <a:lstStyle/>
          <a:p>
            <a:pPr eaLnBrk="0" hangingPunct="0"/>
            <a:endParaRPr lang="en-US" sz="1000" b="0"/>
          </a:p>
        </p:txBody>
      </p:sp>
      <p:sp>
        <p:nvSpPr>
          <p:cNvPr id="85" name="TextBox 73"/>
          <p:cNvSpPr txBox="1">
            <a:spLocks noChangeArrowheads="1"/>
          </p:cNvSpPr>
          <p:nvPr/>
        </p:nvSpPr>
        <p:spPr bwMode="auto">
          <a:xfrm>
            <a:off x="428465" y="1707509"/>
            <a:ext cx="822661" cy="276999"/>
          </a:xfrm>
          <a:prstGeom prst="rect">
            <a:avLst/>
          </a:prstGeom>
          <a:noFill/>
          <a:ln w="9525">
            <a:noFill/>
            <a:miter lim="800000"/>
            <a:headEnd/>
            <a:tailEnd/>
          </a:ln>
        </p:spPr>
        <p:txBody>
          <a:bodyPr wrap="none">
            <a:spAutoFit/>
          </a:bodyPr>
          <a:lstStyle/>
          <a:p>
            <a:pPr algn="ctr" eaLnBrk="0" hangingPunct="0"/>
            <a:r>
              <a:rPr lang="en-US" sz="1200" b="0" i="1" smtClean="0"/>
              <a:t>Publisher</a:t>
            </a:r>
            <a:endParaRPr lang="en-US" sz="1200" b="0" i="1"/>
          </a:p>
        </p:txBody>
      </p:sp>
      <p:sp>
        <p:nvSpPr>
          <p:cNvPr id="86" name="Arc 85"/>
          <p:cNvSpPr/>
          <p:nvPr/>
        </p:nvSpPr>
        <p:spPr>
          <a:xfrm rot="8984506">
            <a:off x="3191392" y="3113582"/>
            <a:ext cx="386244" cy="386244"/>
          </a:xfrm>
          <a:prstGeom prst="arc">
            <a:avLst>
              <a:gd name="adj1" fmla="val 3400412"/>
              <a:gd name="adj2" fmla="val 0"/>
            </a:avLst>
          </a:prstGeom>
          <a:ln w="127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57"/>
          <p:cNvSpPr txBox="1">
            <a:spLocks noChangeArrowheads="1"/>
          </p:cNvSpPr>
          <p:nvPr/>
        </p:nvSpPr>
        <p:spPr bwMode="auto">
          <a:xfrm>
            <a:off x="3501045" y="3201273"/>
            <a:ext cx="835485" cy="215444"/>
          </a:xfrm>
          <a:prstGeom prst="rect">
            <a:avLst/>
          </a:prstGeom>
          <a:noFill/>
          <a:ln w="9525">
            <a:noFill/>
            <a:miter lim="800000"/>
            <a:headEnd/>
            <a:tailEnd/>
          </a:ln>
        </p:spPr>
        <p:txBody>
          <a:bodyPr wrap="none">
            <a:spAutoFit/>
          </a:bodyPr>
          <a:lstStyle/>
          <a:p>
            <a:pPr algn="r" eaLnBrk="0" hangingPunct="0"/>
            <a:r>
              <a:rPr lang="en-US" sz="800" b="0"/>
              <a:t>Budget </a:t>
            </a:r>
            <a:r>
              <a:rPr lang="en-US" sz="800" b="0" smtClean="0"/>
              <a:t>Pause</a:t>
            </a:r>
            <a:endParaRPr lang="en-US" sz="800" b="0"/>
          </a:p>
        </p:txBody>
      </p:sp>
      <p:pic>
        <p:nvPicPr>
          <p:cNvPr id="49154" name="Picture 2"/>
          <p:cNvPicPr>
            <a:picLocks noChangeAspect="1" noChangeArrowheads="1"/>
          </p:cNvPicPr>
          <p:nvPr/>
        </p:nvPicPr>
        <p:blipFill>
          <a:blip r:embed="rId4" cstate="print"/>
          <a:srcRect/>
          <a:stretch>
            <a:fillRect/>
          </a:stretch>
        </p:blipFill>
        <p:spPr bwMode="auto">
          <a:xfrm>
            <a:off x="179388" y="2035612"/>
            <a:ext cx="1470025" cy="1096963"/>
          </a:xfrm>
          <a:prstGeom prst="rect">
            <a:avLst/>
          </a:prstGeom>
          <a:noFill/>
          <a:ln w="9525">
            <a:solidFill>
              <a:srgbClr val="01CACA"/>
            </a:solidFill>
            <a:miter lim="800000"/>
            <a:headEnd/>
            <a:tailEnd/>
          </a:ln>
          <a:effectLst/>
        </p:spPr>
      </p:pic>
      <p:sp>
        <p:nvSpPr>
          <p:cNvPr id="91" name="Flowchart: Magnetic Disk 94"/>
          <p:cNvSpPr>
            <a:spLocks noChangeArrowheads="1"/>
          </p:cNvSpPr>
          <p:nvPr/>
        </p:nvSpPr>
        <p:spPr bwMode="auto">
          <a:xfrm>
            <a:off x="5675953" y="4820568"/>
            <a:ext cx="446087" cy="466725"/>
          </a:xfrm>
          <a:prstGeom prst="flowChartMagneticDisk">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t="100000"/>
            </a:path>
            <a:tileRect r="-100000" b="-100000"/>
          </a:gradFill>
          <a:ln w="9525" algn="ctr">
            <a:solidFill>
              <a:schemeClr val="accent1"/>
            </a:solidFill>
            <a:round/>
            <a:headEnd/>
            <a:tailEnd/>
          </a:ln>
        </p:spPr>
        <p:txBody>
          <a:bodyPr/>
          <a:lstStyle/>
          <a:p>
            <a:pPr algn="ctr" eaLnBrk="0" hangingPunct="0"/>
            <a:r>
              <a:rPr lang="en-US" sz="1000" b="0" smtClean="0"/>
              <a:t>Bill</a:t>
            </a:r>
            <a:endParaRPr lang="en-US" sz="1000" b="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Extraction</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51</a:t>
            </a:fld>
            <a:endParaRPr lang="en-US" dirty="0"/>
          </a:p>
        </p:txBody>
      </p:sp>
      <p:pic>
        <p:nvPicPr>
          <p:cNvPr id="16" name="Picture 2"/>
          <p:cNvPicPr>
            <a:picLocks noChangeAspect="1" noChangeArrowheads="1"/>
          </p:cNvPicPr>
          <p:nvPr/>
        </p:nvPicPr>
        <p:blipFill>
          <a:blip r:embed="rId3" cstate="print"/>
          <a:srcRect/>
          <a:stretch>
            <a:fillRect/>
          </a:stretch>
        </p:blipFill>
        <p:spPr bwMode="auto">
          <a:xfrm>
            <a:off x="220887" y="1101952"/>
            <a:ext cx="5686426" cy="5210415"/>
          </a:xfrm>
          <a:prstGeom prst="rect">
            <a:avLst/>
          </a:prstGeom>
          <a:noFill/>
          <a:ln w="9525">
            <a:noFill/>
            <a:miter lim="800000"/>
            <a:headEnd/>
            <a:tailEnd/>
          </a:ln>
          <a:effectLst/>
        </p:spPr>
      </p:pic>
      <p:graphicFrame>
        <p:nvGraphicFramePr>
          <p:cNvPr id="17" name="Table 16"/>
          <p:cNvGraphicFramePr>
            <a:graphicFrameLocks noGrp="1"/>
          </p:cNvGraphicFramePr>
          <p:nvPr/>
        </p:nvGraphicFramePr>
        <p:xfrm>
          <a:off x="6095997" y="478971"/>
          <a:ext cx="2714172" cy="6279150"/>
        </p:xfrm>
        <a:graphic>
          <a:graphicData uri="http://schemas.openxmlformats.org/drawingml/2006/table">
            <a:tbl>
              <a:tblPr firstRow="1" bandRow="1">
                <a:tableStyleId>{5C22544A-7EE6-4342-B048-85BDC9FD1C3A}</a:tableStyleId>
              </a:tblPr>
              <a:tblGrid>
                <a:gridCol w="1637665"/>
                <a:gridCol w="1076507"/>
              </a:tblGrid>
              <a:tr h="598714">
                <a:tc>
                  <a:txBody>
                    <a:bodyPr/>
                    <a:lstStyle/>
                    <a:p>
                      <a:r>
                        <a:rPr lang="en-US" dirty="0" smtClean="0"/>
                        <a:t>Term</a:t>
                      </a:r>
                      <a:endParaRPr lang="en-US" dirty="0"/>
                    </a:p>
                  </a:txBody>
                  <a:tcPr/>
                </a:tc>
                <a:tc>
                  <a:txBody>
                    <a:bodyPr/>
                    <a:lstStyle/>
                    <a:p>
                      <a:r>
                        <a:rPr lang="en-US" dirty="0" smtClean="0"/>
                        <a:t>Relevance</a:t>
                      </a:r>
                      <a:endParaRPr lang="en-US" dirty="0"/>
                    </a:p>
                  </a:txBody>
                  <a:tcPr/>
                </a:tc>
              </a:tr>
              <a:tr h="321205">
                <a:tc>
                  <a:txBody>
                    <a:bodyPr/>
                    <a:lstStyle/>
                    <a:p>
                      <a:pPr algn="l" fontAlgn="b"/>
                      <a:r>
                        <a:rPr lang="en-US" sz="2000" b="0" i="0" u="none" strike="noStrike" dirty="0" err="1">
                          <a:solidFill>
                            <a:srgbClr val="FE5A1D"/>
                          </a:solidFill>
                          <a:latin typeface="Times New Roman" pitchFamily="18" charset="0"/>
                          <a:cs typeface="Times New Roman" pitchFamily="18" charset="0"/>
                        </a:rPr>
                        <a:t>obama</a:t>
                      </a:r>
                      <a:endParaRPr lang="en-US" sz="2000" b="0" i="0" u="none" strike="noStrike" dirty="0">
                        <a:solidFill>
                          <a:srgbClr val="FE5A1D"/>
                        </a:solidFill>
                        <a:latin typeface="Times New Roman" pitchFamily="18" charset="0"/>
                        <a:cs typeface="Times New Roman" pitchFamily="18" charset="0"/>
                      </a:endParaRPr>
                    </a:p>
                  </a:txBody>
                  <a:tcPr marL="9525" marR="9525" marT="9525" marB="0" anchor="b"/>
                </a:tc>
                <a:tc>
                  <a:txBody>
                    <a:bodyPr/>
                    <a:lstStyle/>
                    <a:p>
                      <a:pPr algn="r" fontAlgn="b" latinLnBrk="0"/>
                      <a:r>
                        <a:rPr lang="en-US" sz="1800" b="0" i="0" u="none" strike="noStrike" dirty="0">
                          <a:solidFill>
                            <a:srgbClr val="FE5A1D"/>
                          </a:solidFill>
                          <a:latin typeface="Times New Roman" pitchFamily="18" charset="0"/>
                          <a:cs typeface="Times New Roman" pitchFamily="18" charset="0"/>
                        </a:rPr>
                        <a:t>0.772</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john mccain</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0.611</a:t>
                      </a:r>
                    </a:p>
                  </a:txBody>
                  <a:tcPr marL="9525" marR="9525" marT="9525" marB="0" anchor="b"/>
                </a:tc>
              </a:tr>
              <a:tr h="610949">
                <a:tc>
                  <a:txBody>
                    <a:bodyPr/>
                    <a:lstStyle/>
                    <a:p>
                      <a:pPr algn="l" fontAlgn="b" latinLnBrk="0"/>
                      <a:r>
                        <a:rPr lang="en-US" sz="2000" b="0" i="0" u="none" strike="noStrike" dirty="0">
                          <a:solidFill>
                            <a:srgbClr val="FE5A1D"/>
                          </a:solidFill>
                          <a:latin typeface="Times New Roman" pitchFamily="18" charset="0"/>
                          <a:cs typeface="Times New Roman" pitchFamily="18" charset="0"/>
                        </a:rPr>
                        <a:t>presidential candidate</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0.322</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election</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0.307</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hillary clinton</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0.224</a:t>
                      </a:r>
                    </a:p>
                  </a:txBody>
                  <a:tcPr marL="9525" marR="9525" marT="9525" marB="0" anchor="b"/>
                </a:tc>
              </a:tr>
              <a:tr h="569645">
                <a:tc>
                  <a:txBody>
                    <a:bodyPr/>
                    <a:lstStyle/>
                    <a:p>
                      <a:pPr algn="l" fontAlgn="b" latinLnBrk="0"/>
                      <a:r>
                        <a:rPr lang="en-US" sz="2000" b="0" i="0" u="none" strike="noStrike" dirty="0">
                          <a:solidFill>
                            <a:srgbClr val="FE5A1D"/>
                          </a:solidFill>
                          <a:latin typeface="Times New Roman" pitchFamily="18" charset="0"/>
                          <a:cs typeface="Times New Roman" pitchFamily="18" charset="0"/>
                        </a:rPr>
                        <a:t>election systems</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0.224</a:t>
                      </a:r>
                    </a:p>
                  </a:txBody>
                  <a:tcPr marL="9525" marR="9525" marT="9525" marB="0" anchor="b"/>
                </a:tc>
              </a:tr>
              <a:tr h="569645">
                <a:tc>
                  <a:txBody>
                    <a:bodyPr/>
                    <a:lstStyle/>
                    <a:p>
                      <a:pPr algn="l" fontAlgn="b" latinLnBrk="0"/>
                      <a:r>
                        <a:rPr lang="en-US" sz="2000" b="0" i="0" u="none" strike="noStrike" dirty="0">
                          <a:solidFill>
                            <a:srgbClr val="FE5A1D"/>
                          </a:solidFill>
                          <a:latin typeface="Times New Roman" pitchFamily="18" charset="0"/>
                          <a:cs typeface="Times New Roman" pitchFamily="18" charset="0"/>
                        </a:rPr>
                        <a:t>political parties</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0.222</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candidates</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0.208</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palin</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0.13</a:t>
                      </a:r>
                    </a:p>
                  </a:txBody>
                  <a:tcPr marL="9525" marR="9525" marT="9525" marB="0" anchor="b"/>
                </a:tc>
              </a:tr>
              <a:tr h="321205">
                <a:tc>
                  <a:txBody>
                    <a:bodyPr/>
                    <a:lstStyle/>
                    <a:p>
                      <a:pPr algn="l" fontAlgn="b" latinLnBrk="0"/>
                      <a:r>
                        <a:rPr lang="en-US" sz="2000" b="0" i="0" u="none" strike="noStrike" dirty="0">
                          <a:solidFill>
                            <a:srgbClr val="FE5A1D"/>
                          </a:solidFill>
                          <a:latin typeface="Times New Roman" pitchFamily="18" charset="0"/>
                          <a:cs typeface="Times New Roman" pitchFamily="18" charset="0"/>
                        </a:rPr>
                        <a:t>campaign</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0.12</a:t>
                      </a:r>
                    </a:p>
                  </a:txBody>
                  <a:tcPr marL="9525" marR="9525" marT="9525" marB="0" anchor="b"/>
                </a:tc>
              </a:tr>
              <a:tr h="321205">
                <a:tc>
                  <a:txBody>
                    <a:bodyPr/>
                    <a:lstStyle/>
                    <a:p>
                      <a:pPr algn="l" fontAlgn="b" latinLnBrk="0"/>
                      <a:r>
                        <a:rPr lang="en-US" sz="2000" b="0" i="0" u="none" strike="noStrike">
                          <a:solidFill>
                            <a:srgbClr val="FE5A1D"/>
                          </a:solidFill>
                          <a:latin typeface="Times New Roman" pitchFamily="18" charset="0"/>
                          <a:cs typeface="Times New Roman" pitchFamily="18" charset="0"/>
                        </a:rPr>
                        <a:t>white house</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0.119</a:t>
                      </a:r>
                    </a:p>
                  </a:txBody>
                  <a:tcPr marL="9525" marR="9525" marT="9525" marB="0" anchor="b"/>
                </a:tc>
              </a:tr>
              <a:tr h="321205">
                <a:tc>
                  <a:txBody>
                    <a:bodyPr/>
                    <a:lstStyle/>
                    <a:p>
                      <a:pPr algn="l" fontAlgn="b" latinLnBrk="0"/>
                      <a:r>
                        <a:rPr lang="en-US" sz="2000" b="0" i="0" u="none" strike="noStrike">
                          <a:solidFill>
                            <a:srgbClr val="FE5A1D"/>
                          </a:solidFill>
                          <a:latin typeface="Times New Roman" pitchFamily="18" charset="0"/>
                          <a:cs typeface="Times New Roman" pitchFamily="18" charset="0"/>
                        </a:rPr>
                        <a:t>wall street</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0.114</a:t>
                      </a:r>
                    </a:p>
                  </a:txBody>
                  <a:tcPr marL="9525" marR="9525" marT="9525" marB="0" anchor="b"/>
                </a:tc>
              </a:tr>
              <a:tr h="610949">
                <a:tc>
                  <a:txBody>
                    <a:bodyPr/>
                    <a:lstStyle/>
                    <a:p>
                      <a:pPr algn="l" fontAlgn="b" latinLnBrk="0"/>
                      <a:r>
                        <a:rPr lang="en-US" sz="2000" b="0" i="0" u="none" strike="noStrike" dirty="0">
                          <a:solidFill>
                            <a:srgbClr val="FE5A1D"/>
                          </a:solidFill>
                          <a:latin typeface="Times New Roman" pitchFamily="18" charset="0"/>
                          <a:cs typeface="Times New Roman" pitchFamily="18" charset="0"/>
                        </a:rPr>
                        <a:t>latest political news</a:t>
                      </a:r>
                    </a:p>
                  </a:txBody>
                  <a:tcPr marL="9525" marR="9525" marT="9525" marB="0" anchor="b"/>
                </a:tc>
                <a:tc>
                  <a:txBody>
                    <a:bodyPr/>
                    <a:lstStyle/>
                    <a:p>
                      <a:pPr algn="r" fontAlgn="b"/>
                      <a:r>
                        <a:rPr lang="en-US" sz="1800" b="0" i="0" u="none" strike="noStrike" dirty="0">
                          <a:solidFill>
                            <a:srgbClr val="FE5A1D"/>
                          </a:solidFill>
                          <a:latin typeface="Times New Roman" pitchFamily="18" charset="0"/>
                          <a:cs typeface="Times New Roman" pitchFamily="18" charset="0"/>
                        </a:rPr>
                        <a:t>0.11</a:t>
                      </a:r>
                    </a:p>
                  </a:txBody>
                  <a:tcPr marL="9525" marR="9525" marT="9525" marB="0" anchor="b"/>
                </a:tc>
              </a:tr>
              <a:tr h="321205">
                <a:tc>
                  <a:txBody>
                    <a:bodyPr/>
                    <a:lstStyle/>
                    <a:p>
                      <a:pPr algn="l" fontAlgn="b" latinLnBrk="0"/>
                      <a:r>
                        <a:rPr lang="en-US" sz="2000" b="0" i="0" u="none" strike="noStrike" dirty="0" smtClean="0">
                          <a:solidFill>
                            <a:srgbClr val="000000"/>
                          </a:solidFill>
                          <a:latin typeface="Times New Roman" pitchFamily="18" charset="0"/>
                          <a:cs typeface="Times New Roman" pitchFamily="18" charset="0"/>
                        </a:rPr>
                        <a:t>…</a:t>
                      </a:r>
                      <a:endParaRPr lang="en-US" sz="20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r" fontAlgn="b"/>
                      <a:endParaRPr lang="en-US" sz="1800" b="0" i="0" u="none" strike="noStrike" dirty="0">
                        <a:solidFill>
                          <a:srgbClr val="000000"/>
                        </a:solidFill>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Expansion “car” from different angles </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52</a:t>
            </a:fld>
            <a:endParaRPr lang="en-US" dirty="0"/>
          </a:p>
        </p:txBody>
      </p:sp>
      <p:graphicFrame>
        <p:nvGraphicFramePr>
          <p:cNvPr id="9" name="Table 8"/>
          <p:cNvGraphicFramePr>
            <a:graphicFrameLocks noGrp="1"/>
          </p:cNvGraphicFramePr>
          <p:nvPr/>
        </p:nvGraphicFramePr>
        <p:xfrm>
          <a:off x="3193867" y="2061027"/>
          <a:ext cx="2801260" cy="3317870"/>
        </p:xfrm>
        <a:graphic>
          <a:graphicData uri="http://schemas.openxmlformats.org/drawingml/2006/table">
            <a:tbl>
              <a:tblPr firstRow="1" bandRow="1">
                <a:tableStyleId>{5C22544A-7EE6-4342-B048-85BDC9FD1C3A}</a:tableStyleId>
              </a:tblPr>
              <a:tblGrid>
                <a:gridCol w="1451430"/>
                <a:gridCol w="1349830"/>
              </a:tblGrid>
              <a:tr h="653642">
                <a:tc>
                  <a:txBody>
                    <a:bodyPr/>
                    <a:lstStyle/>
                    <a:p>
                      <a:r>
                        <a:rPr lang="en-US" dirty="0" smtClean="0"/>
                        <a:t>Suggestion</a:t>
                      </a:r>
                      <a:endParaRPr lang="en-US" dirty="0"/>
                    </a:p>
                  </a:txBody>
                  <a:tcPr/>
                </a:tc>
                <a:tc>
                  <a:txBody>
                    <a:bodyPr/>
                    <a:lstStyle/>
                    <a:p>
                      <a:r>
                        <a:rPr lang="en-US" dirty="0" smtClean="0"/>
                        <a:t>Relevance</a:t>
                      </a:r>
                      <a:endParaRPr lang="en-US" dirty="0"/>
                    </a:p>
                  </a:txBody>
                  <a:tcPr/>
                </a:tc>
              </a:tr>
              <a:tr h="444038">
                <a:tc>
                  <a:txBody>
                    <a:bodyPr/>
                    <a:lstStyle/>
                    <a:p>
                      <a:r>
                        <a:rPr lang="en-US" dirty="0" smtClean="0"/>
                        <a:t>Auto</a:t>
                      </a:r>
                      <a:endParaRPr lang="en-US" dirty="0"/>
                    </a:p>
                  </a:txBody>
                  <a:tcPr/>
                </a:tc>
                <a:tc>
                  <a:txBody>
                    <a:bodyPr/>
                    <a:lstStyle/>
                    <a:p>
                      <a:r>
                        <a:rPr lang="en-US" dirty="0" smtClean="0"/>
                        <a:t>0.98</a:t>
                      </a:r>
                      <a:endParaRPr lang="en-US" dirty="0"/>
                    </a:p>
                  </a:txBody>
                  <a:tcPr/>
                </a:tc>
              </a:tr>
              <a:tr h="444038">
                <a:tc>
                  <a:txBody>
                    <a:bodyPr/>
                    <a:lstStyle/>
                    <a:p>
                      <a:r>
                        <a:rPr lang="en-US" dirty="0" smtClean="0"/>
                        <a:t>Automobile</a:t>
                      </a:r>
                      <a:endParaRPr lang="en-US" dirty="0"/>
                    </a:p>
                  </a:txBody>
                  <a:tcPr/>
                </a:tc>
                <a:tc>
                  <a:txBody>
                    <a:bodyPr/>
                    <a:lstStyle/>
                    <a:p>
                      <a:r>
                        <a:rPr lang="en-US" dirty="0" smtClean="0"/>
                        <a:t>0.92</a:t>
                      </a:r>
                      <a:endParaRPr lang="en-US" dirty="0"/>
                    </a:p>
                  </a:txBody>
                  <a:tcPr/>
                </a:tc>
              </a:tr>
              <a:tr h="444038">
                <a:tc>
                  <a:txBody>
                    <a:bodyPr/>
                    <a:lstStyle/>
                    <a:p>
                      <a:r>
                        <a:rPr lang="en-US" dirty="0" smtClean="0"/>
                        <a:t>SUV</a:t>
                      </a:r>
                      <a:endParaRPr lang="en-US" dirty="0"/>
                    </a:p>
                  </a:txBody>
                  <a:tcPr/>
                </a:tc>
                <a:tc>
                  <a:txBody>
                    <a:bodyPr/>
                    <a:lstStyle/>
                    <a:p>
                      <a:r>
                        <a:rPr lang="en-US" dirty="0" smtClean="0"/>
                        <a:t>0.90</a:t>
                      </a:r>
                      <a:endParaRPr lang="en-US" dirty="0"/>
                    </a:p>
                  </a:txBody>
                  <a:tcPr/>
                </a:tc>
              </a:tr>
              <a:tr h="444038">
                <a:tc>
                  <a:txBody>
                    <a:bodyPr/>
                    <a:lstStyle/>
                    <a:p>
                      <a:r>
                        <a:rPr lang="en-US" dirty="0" smtClean="0"/>
                        <a:t>Auto reviews</a:t>
                      </a:r>
                      <a:endParaRPr lang="en-US" dirty="0"/>
                    </a:p>
                  </a:txBody>
                  <a:tcPr/>
                </a:tc>
                <a:tc>
                  <a:txBody>
                    <a:bodyPr/>
                    <a:lstStyle/>
                    <a:p>
                      <a:r>
                        <a:rPr lang="en-US" dirty="0" smtClean="0"/>
                        <a:t>0.88</a:t>
                      </a:r>
                      <a:endParaRPr lang="en-US" dirty="0"/>
                    </a:p>
                  </a:txBody>
                  <a:tcPr/>
                </a:tc>
              </a:tr>
              <a:tr h="444038">
                <a:tc>
                  <a:txBody>
                    <a:bodyPr/>
                    <a:lstStyle/>
                    <a:p>
                      <a:r>
                        <a:rPr lang="en-US" dirty="0" smtClean="0"/>
                        <a:t>Truck</a:t>
                      </a:r>
                      <a:endParaRPr lang="en-US" dirty="0"/>
                    </a:p>
                  </a:txBody>
                  <a:tcPr/>
                </a:tc>
                <a:tc>
                  <a:txBody>
                    <a:bodyPr/>
                    <a:lstStyle/>
                    <a:p>
                      <a:r>
                        <a:rPr lang="en-US" dirty="0" smtClean="0"/>
                        <a:t>0.80</a:t>
                      </a:r>
                      <a:endParaRPr lang="en-US" dirty="0"/>
                    </a:p>
                  </a:txBody>
                  <a:tcPr/>
                </a:tc>
              </a:tr>
              <a:tr h="444038">
                <a:tc>
                  <a:txBody>
                    <a:bodyPr/>
                    <a:lstStyle/>
                    <a:p>
                      <a:r>
                        <a:rPr lang="en-US" dirty="0" smtClean="0"/>
                        <a:t>…</a:t>
                      </a:r>
                      <a:endParaRPr lang="en-US" dirty="0"/>
                    </a:p>
                  </a:txBody>
                  <a:tcPr/>
                </a:tc>
                <a:tc>
                  <a:txBody>
                    <a:bodyPr/>
                    <a:lstStyle/>
                    <a:p>
                      <a:endParaRPr lang="en-US" dirty="0"/>
                    </a:p>
                  </a:txBody>
                  <a:tcPr/>
                </a:tc>
              </a:tr>
            </a:tbl>
          </a:graphicData>
        </a:graphic>
      </p:graphicFrame>
      <p:sp>
        <p:nvSpPr>
          <p:cNvPr id="10" name="TextBox 9"/>
          <p:cNvSpPr txBox="1"/>
          <p:nvPr/>
        </p:nvSpPr>
        <p:spPr>
          <a:xfrm>
            <a:off x="2987040" y="1277983"/>
            <a:ext cx="3309257" cy="707886"/>
          </a:xfrm>
          <a:prstGeom prst="rect">
            <a:avLst/>
          </a:prstGeom>
          <a:noFill/>
        </p:spPr>
        <p:txBody>
          <a:bodyPr wrap="square" rtlCol="0">
            <a:spAutoFit/>
          </a:bodyPr>
          <a:lstStyle/>
          <a:p>
            <a:r>
              <a:rPr lang="en-US" sz="2000" dirty="0" smtClean="0">
                <a:solidFill>
                  <a:schemeClr val="accent1">
                    <a:lumMod val="60000"/>
                    <a:lumOff val="40000"/>
                  </a:schemeClr>
                </a:solidFill>
              </a:rPr>
              <a:t>Advertiser Campaign association</a:t>
            </a:r>
            <a:endParaRPr lang="en-US" sz="2000" dirty="0">
              <a:solidFill>
                <a:schemeClr val="accent1">
                  <a:lumMod val="60000"/>
                  <a:lumOff val="40000"/>
                </a:schemeClr>
              </a:solidFill>
            </a:endParaRPr>
          </a:p>
        </p:txBody>
      </p:sp>
      <p:graphicFrame>
        <p:nvGraphicFramePr>
          <p:cNvPr id="11" name="Table 10"/>
          <p:cNvGraphicFramePr>
            <a:graphicFrameLocks noGrp="1"/>
          </p:cNvGraphicFramePr>
          <p:nvPr/>
        </p:nvGraphicFramePr>
        <p:xfrm>
          <a:off x="212633" y="2060305"/>
          <a:ext cx="2801260" cy="3451278"/>
        </p:xfrm>
        <a:graphic>
          <a:graphicData uri="http://schemas.openxmlformats.org/drawingml/2006/table">
            <a:tbl>
              <a:tblPr firstRow="1" bandRow="1">
                <a:tableStyleId>{21E4AEA4-8DFA-4A89-87EB-49C32662AFE0}</a:tableStyleId>
              </a:tblPr>
              <a:tblGrid>
                <a:gridCol w="1400630"/>
                <a:gridCol w="1400630"/>
              </a:tblGrid>
              <a:tr h="600313">
                <a:tc>
                  <a:txBody>
                    <a:bodyPr/>
                    <a:lstStyle/>
                    <a:p>
                      <a:r>
                        <a:rPr lang="en-US" dirty="0" smtClean="0"/>
                        <a:t>Suggestion</a:t>
                      </a:r>
                      <a:endParaRPr lang="en-US" dirty="0"/>
                    </a:p>
                  </a:txBody>
                  <a:tcPr/>
                </a:tc>
                <a:tc>
                  <a:txBody>
                    <a:bodyPr/>
                    <a:lstStyle/>
                    <a:p>
                      <a:r>
                        <a:rPr lang="en-US" dirty="0" smtClean="0"/>
                        <a:t>Relevance</a:t>
                      </a:r>
                      <a:endParaRPr lang="en-US" dirty="0"/>
                    </a:p>
                  </a:txBody>
                  <a:tcPr/>
                </a:tc>
              </a:tr>
              <a:tr h="442177">
                <a:tc>
                  <a:txBody>
                    <a:bodyPr/>
                    <a:lstStyle/>
                    <a:p>
                      <a:r>
                        <a:rPr lang="en-US" dirty="0" smtClean="0"/>
                        <a:t>Honda</a:t>
                      </a:r>
                      <a:endParaRPr lang="en-US" dirty="0"/>
                    </a:p>
                  </a:txBody>
                  <a:tcPr/>
                </a:tc>
                <a:tc>
                  <a:txBody>
                    <a:bodyPr/>
                    <a:lstStyle/>
                    <a:p>
                      <a:r>
                        <a:rPr lang="en-US" dirty="0" smtClean="0"/>
                        <a:t>0.90</a:t>
                      </a:r>
                      <a:endParaRPr lang="en-US" dirty="0"/>
                    </a:p>
                  </a:txBody>
                  <a:tcPr/>
                </a:tc>
              </a:tr>
              <a:tr h="442177">
                <a:tc>
                  <a:txBody>
                    <a:bodyPr/>
                    <a:lstStyle/>
                    <a:p>
                      <a:r>
                        <a:rPr lang="en-US" dirty="0" smtClean="0"/>
                        <a:t>Toyota</a:t>
                      </a:r>
                      <a:endParaRPr lang="en-US" dirty="0"/>
                    </a:p>
                  </a:txBody>
                  <a:tcPr/>
                </a:tc>
                <a:tc>
                  <a:txBody>
                    <a:bodyPr/>
                    <a:lstStyle/>
                    <a:p>
                      <a:r>
                        <a:rPr lang="en-US" dirty="0" smtClean="0"/>
                        <a:t>0.88</a:t>
                      </a:r>
                      <a:endParaRPr lang="en-US" dirty="0"/>
                    </a:p>
                  </a:txBody>
                  <a:tcPr/>
                </a:tc>
              </a:tr>
              <a:tr h="442177">
                <a:tc>
                  <a:txBody>
                    <a:bodyPr/>
                    <a:lstStyle/>
                    <a:p>
                      <a:r>
                        <a:rPr lang="en-US" dirty="0" smtClean="0"/>
                        <a:t>Ford</a:t>
                      </a:r>
                      <a:endParaRPr lang="en-US" dirty="0"/>
                    </a:p>
                  </a:txBody>
                  <a:tcPr/>
                </a:tc>
                <a:tc>
                  <a:txBody>
                    <a:bodyPr/>
                    <a:lstStyle/>
                    <a:p>
                      <a:r>
                        <a:rPr lang="en-US" dirty="0" smtClean="0"/>
                        <a:t>075</a:t>
                      </a:r>
                      <a:endParaRPr lang="en-US" dirty="0"/>
                    </a:p>
                  </a:txBody>
                  <a:tcPr/>
                </a:tc>
              </a:tr>
              <a:tr h="442177">
                <a:tc>
                  <a:txBody>
                    <a:bodyPr/>
                    <a:lstStyle/>
                    <a:p>
                      <a:r>
                        <a:rPr lang="en-US" dirty="0" smtClean="0"/>
                        <a:t>Camera</a:t>
                      </a:r>
                      <a:endParaRPr lang="en-US" dirty="0"/>
                    </a:p>
                  </a:txBody>
                  <a:tcPr/>
                </a:tc>
                <a:tc>
                  <a:txBody>
                    <a:bodyPr/>
                    <a:lstStyle/>
                    <a:p>
                      <a:r>
                        <a:rPr lang="en-US" dirty="0" smtClean="0"/>
                        <a:t>0.74</a:t>
                      </a:r>
                      <a:endParaRPr lang="en-US" dirty="0"/>
                    </a:p>
                  </a:txBody>
                  <a:tcPr/>
                </a:tc>
              </a:tr>
              <a:tr h="637397">
                <a:tc>
                  <a:txBody>
                    <a:bodyPr/>
                    <a:lstStyle/>
                    <a:p>
                      <a:r>
                        <a:rPr lang="en-US" dirty="0" smtClean="0"/>
                        <a:t>Honda Accord</a:t>
                      </a:r>
                      <a:endParaRPr lang="en-US" dirty="0"/>
                    </a:p>
                  </a:txBody>
                  <a:tcPr/>
                </a:tc>
                <a:tc>
                  <a:txBody>
                    <a:bodyPr/>
                    <a:lstStyle/>
                    <a:p>
                      <a:r>
                        <a:rPr lang="en-US" dirty="0" smtClean="0"/>
                        <a:t>0.70</a:t>
                      </a:r>
                      <a:endParaRPr lang="en-US" dirty="0"/>
                    </a:p>
                  </a:txBody>
                  <a:tcPr/>
                </a:tc>
              </a:tr>
              <a:tr h="442177">
                <a:tc>
                  <a:txBody>
                    <a:bodyPr/>
                    <a:lstStyle/>
                    <a:p>
                      <a:r>
                        <a:rPr lang="en-US" dirty="0" smtClean="0"/>
                        <a:t>…</a:t>
                      </a:r>
                      <a:endParaRPr lang="en-US" dirty="0"/>
                    </a:p>
                  </a:txBody>
                  <a:tcPr/>
                </a:tc>
                <a:tc>
                  <a:txBody>
                    <a:bodyPr/>
                    <a:lstStyle/>
                    <a:p>
                      <a:endParaRPr lang="en-US" dirty="0"/>
                    </a:p>
                  </a:txBody>
                  <a:tcPr/>
                </a:tc>
              </a:tr>
            </a:tbl>
          </a:graphicData>
        </a:graphic>
      </p:graphicFrame>
      <p:graphicFrame>
        <p:nvGraphicFramePr>
          <p:cNvPr id="12" name="Table 11"/>
          <p:cNvGraphicFramePr>
            <a:graphicFrameLocks noGrp="1"/>
          </p:cNvGraphicFramePr>
          <p:nvPr/>
        </p:nvGraphicFramePr>
        <p:xfrm>
          <a:off x="6139542" y="2082802"/>
          <a:ext cx="2801260" cy="3463110"/>
        </p:xfrm>
        <a:graphic>
          <a:graphicData uri="http://schemas.openxmlformats.org/drawingml/2006/table">
            <a:tbl>
              <a:tblPr firstRow="1" bandRow="1">
                <a:tableStyleId>{00A15C55-8517-42AA-B614-E9B94910E393}</a:tableStyleId>
              </a:tblPr>
              <a:tblGrid>
                <a:gridCol w="1400630"/>
                <a:gridCol w="1400630"/>
              </a:tblGrid>
              <a:tr h="602840">
                <a:tc>
                  <a:txBody>
                    <a:bodyPr/>
                    <a:lstStyle/>
                    <a:p>
                      <a:r>
                        <a:rPr lang="en-US" dirty="0" smtClean="0"/>
                        <a:t>Suggestion</a:t>
                      </a:r>
                      <a:endParaRPr lang="en-US" dirty="0"/>
                    </a:p>
                  </a:txBody>
                  <a:tcPr/>
                </a:tc>
                <a:tc>
                  <a:txBody>
                    <a:bodyPr/>
                    <a:lstStyle/>
                    <a:p>
                      <a:r>
                        <a:rPr lang="en-US" dirty="0" smtClean="0"/>
                        <a:t>Relevance</a:t>
                      </a:r>
                      <a:endParaRPr lang="en-US" dirty="0"/>
                    </a:p>
                  </a:txBody>
                  <a:tcPr/>
                </a:tc>
              </a:tr>
              <a:tr h="444038">
                <a:tc>
                  <a:txBody>
                    <a:bodyPr/>
                    <a:lstStyle/>
                    <a:p>
                      <a:r>
                        <a:rPr lang="en-US" dirty="0" smtClean="0"/>
                        <a:t>Cars</a:t>
                      </a:r>
                      <a:endParaRPr lang="en-US" dirty="0"/>
                    </a:p>
                  </a:txBody>
                  <a:tcPr/>
                </a:tc>
                <a:tc>
                  <a:txBody>
                    <a:bodyPr/>
                    <a:lstStyle/>
                    <a:p>
                      <a:r>
                        <a:rPr lang="en-US" dirty="0" smtClean="0"/>
                        <a:t>0.90</a:t>
                      </a:r>
                      <a:endParaRPr lang="en-US" dirty="0"/>
                    </a:p>
                  </a:txBody>
                  <a:tcPr/>
                </a:tc>
              </a:tr>
              <a:tr h="444038">
                <a:tc>
                  <a:txBody>
                    <a:bodyPr/>
                    <a:lstStyle/>
                    <a:p>
                      <a:r>
                        <a:rPr lang="en-US" dirty="0" smtClean="0"/>
                        <a:t>Rent a car</a:t>
                      </a:r>
                      <a:endParaRPr lang="en-US" dirty="0"/>
                    </a:p>
                  </a:txBody>
                  <a:tcPr/>
                </a:tc>
                <a:tc>
                  <a:txBody>
                    <a:bodyPr/>
                    <a:lstStyle/>
                    <a:p>
                      <a:r>
                        <a:rPr lang="en-US" dirty="0" smtClean="0"/>
                        <a:t>0.88</a:t>
                      </a:r>
                      <a:endParaRPr lang="en-US" dirty="0"/>
                    </a:p>
                  </a:txBody>
                  <a:tcPr/>
                </a:tc>
              </a:tr>
              <a:tr h="444038">
                <a:tc>
                  <a:txBody>
                    <a:bodyPr/>
                    <a:lstStyle/>
                    <a:p>
                      <a:r>
                        <a:rPr lang="en-US" dirty="0" smtClean="0"/>
                        <a:t>Buy</a:t>
                      </a:r>
                      <a:r>
                        <a:rPr lang="en-US" baseline="0" dirty="0" smtClean="0"/>
                        <a:t> a car</a:t>
                      </a:r>
                      <a:endParaRPr lang="en-US" dirty="0"/>
                    </a:p>
                  </a:txBody>
                  <a:tcPr/>
                </a:tc>
                <a:tc>
                  <a:txBody>
                    <a:bodyPr/>
                    <a:lstStyle/>
                    <a:p>
                      <a:r>
                        <a:rPr lang="en-US" dirty="0" smtClean="0"/>
                        <a:t>075</a:t>
                      </a:r>
                      <a:endParaRPr lang="en-US" dirty="0"/>
                    </a:p>
                  </a:txBody>
                  <a:tcPr/>
                </a:tc>
              </a:tr>
              <a:tr h="444038">
                <a:tc>
                  <a:txBody>
                    <a:bodyPr/>
                    <a:lstStyle/>
                    <a:p>
                      <a:r>
                        <a:rPr lang="en-US" dirty="0" smtClean="0"/>
                        <a:t>New</a:t>
                      </a:r>
                      <a:r>
                        <a:rPr lang="en-US" baseline="0" dirty="0" smtClean="0"/>
                        <a:t> car</a:t>
                      </a:r>
                      <a:endParaRPr lang="en-US" dirty="0"/>
                    </a:p>
                  </a:txBody>
                  <a:tcPr/>
                </a:tc>
                <a:tc>
                  <a:txBody>
                    <a:bodyPr/>
                    <a:lstStyle/>
                    <a:p>
                      <a:r>
                        <a:rPr lang="en-US" dirty="0" smtClean="0"/>
                        <a:t>0.74</a:t>
                      </a:r>
                      <a:endParaRPr lang="en-US" dirty="0"/>
                    </a:p>
                  </a:txBody>
                  <a:tcPr/>
                </a:tc>
              </a:tr>
              <a:tr h="444038">
                <a:tc>
                  <a:txBody>
                    <a:bodyPr/>
                    <a:lstStyle/>
                    <a:p>
                      <a:r>
                        <a:rPr lang="en-US" dirty="0" smtClean="0"/>
                        <a:t>Car insurance</a:t>
                      </a:r>
                      <a:endParaRPr lang="en-US" dirty="0"/>
                    </a:p>
                  </a:txBody>
                  <a:tcPr/>
                </a:tc>
                <a:tc>
                  <a:txBody>
                    <a:bodyPr/>
                    <a:lstStyle/>
                    <a:p>
                      <a:r>
                        <a:rPr lang="en-US" dirty="0" smtClean="0"/>
                        <a:t>0.70</a:t>
                      </a:r>
                      <a:endParaRPr lang="en-US" dirty="0"/>
                    </a:p>
                  </a:txBody>
                  <a:tcPr/>
                </a:tc>
              </a:tr>
              <a:tr h="444038">
                <a:tc>
                  <a:txBody>
                    <a:bodyPr/>
                    <a:lstStyle/>
                    <a:p>
                      <a:r>
                        <a:rPr lang="en-US" dirty="0" smtClean="0"/>
                        <a:t>…</a:t>
                      </a:r>
                      <a:endParaRPr lang="en-US" dirty="0"/>
                    </a:p>
                  </a:txBody>
                  <a:tcPr/>
                </a:tc>
                <a:tc>
                  <a:txBody>
                    <a:bodyPr/>
                    <a:lstStyle/>
                    <a:p>
                      <a:endParaRPr lang="en-US" dirty="0"/>
                    </a:p>
                  </a:txBody>
                  <a:tcPr/>
                </a:tc>
              </a:tr>
            </a:tbl>
          </a:graphicData>
        </a:graphic>
      </p:graphicFrame>
      <p:sp>
        <p:nvSpPr>
          <p:cNvPr id="13" name="TextBox 12"/>
          <p:cNvSpPr txBox="1"/>
          <p:nvPr/>
        </p:nvSpPr>
        <p:spPr>
          <a:xfrm>
            <a:off x="213359" y="1280888"/>
            <a:ext cx="2503715" cy="707886"/>
          </a:xfrm>
          <a:prstGeom prst="rect">
            <a:avLst/>
          </a:prstGeom>
          <a:noFill/>
        </p:spPr>
        <p:txBody>
          <a:bodyPr wrap="square" rtlCol="0">
            <a:spAutoFit/>
          </a:bodyPr>
          <a:lstStyle/>
          <a:p>
            <a:r>
              <a:rPr lang="en-US" sz="2000" dirty="0" smtClean="0">
                <a:solidFill>
                  <a:schemeClr val="accent2">
                    <a:lumMod val="75000"/>
                  </a:schemeClr>
                </a:solidFill>
              </a:rPr>
              <a:t>User Search association</a:t>
            </a:r>
            <a:endParaRPr lang="en-US" sz="2000" dirty="0">
              <a:solidFill>
                <a:schemeClr val="accent2">
                  <a:lumMod val="75000"/>
                </a:schemeClr>
              </a:solidFill>
            </a:endParaRPr>
          </a:p>
        </p:txBody>
      </p:sp>
      <p:sp>
        <p:nvSpPr>
          <p:cNvPr id="14" name="TextBox 13"/>
          <p:cNvSpPr txBox="1"/>
          <p:nvPr/>
        </p:nvSpPr>
        <p:spPr>
          <a:xfrm>
            <a:off x="6161315" y="1313542"/>
            <a:ext cx="3309257" cy="400110"/>
          </a:xfrm>
          <a:prstGeom prst="rect">
            <a:avLst/>
          </a:prstGeom>
          <a:noFill/>
        </p:spPr>
        <p:txBody>
          <a:bodyPr wrap="square" rtlCol="0">
            <a:spAutoFit/>
          </a:bodyPr>
          <a:lstStyle/>
          <a:p>
            <a:r>
              <a:rPr lang="en-US" sz="2000" dirty="0" smtClean="0">
                <a:solidFill>
                  <a:schemeClr val="accent3">
                    <a:lumMod val="60000"/>
                    <a:lumOff val="40000"/>
                  </a:schemeClr>
                </a:solidFill>
              </a:rPr>
              <a:t>Contained query</a:t>
            </a:r>
            <a:endParaRPr lang="en-US" sz="2000" dirty="0">
              <a:solidFill>
                <a:schemeClr val="accent3">
                  <a:lumMod val="60000"/>
                  <a:lumOff val="40000"/>
                </a:schemeClr>
              </a:solidFill>
            </a:endParaRPr>
          </a:p>
        </p:txBody>
      </p:sp>
      <p:sp>
        <p:nvSpPr>
          <p:cNvPr id="15" name="TextBox 14"/>
          <p:cNvSpPr txBox="1"/>
          <p:nvPr/>
        </p:nvSpPr>
        <p:spPr>
          <a:xfrm>
            <a:off x="464457" y="5805714"/>
            <a:ext cx="8215086" cy="830997"/>
          </a:xfrm>
          <a:prstGeom prst="rect">
            <a:avLst/>
          </a:prstGeom>
          <a:noFill/>
        </p:spPr>
        <p:txBody>
          <a:bodyPr wrap="square" rtlCol="0">
            <a:spAutoFit/>
          </a:bodyPr>
          <a:lstStyle/>
          <a:p>
            <a:r>
              <a:rPr lang="en-US" dirty="0" smtClean="0"/>
              <a:t>From vertical, from performance (CTR, CPC), from semantic,   combination…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Keyword Monetization, Performance and Traffic</a:t>
            </a:r>
            <a:endParaRPr lang="en-US" dirty="0"/>
          </a:p>
        </p:txBody>
      </p:sp>
      <p:sp>
        <p:nvSpPr>
          <p:cNvPr id="3" name="Content Placeholder 2"/>
          <p:cNvSpPr>
            <a:spLocks noGrp="1"/>
          </p:cNvSpPr>
          <p:nvPr>
            <p:ph idx="1"/>
          </p:nvPr>
        </p:nvSpPr>
        <p:spPr>
          <a:xfrm>
            <a:off x="428172" y="1150257"/>
            <a:ext cx="2387600" cy="838200"/>
          </a:xfrm>
        </p:spPr>
        <p:txBody>
          <a:bodyPr>
            <a:normAutofit/>
          </a:bodyPr>
          <a:lstStyle/>
          <a:p>
            <a:r>
              <a:rPr lang="en-US" dirty="0" smtClean="0"/>
              <a:t>Query: “Las Vegas Hotels”</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53</a:t>
            </a:fld>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2897413" y="1017587"/>
            <a:ext cx="3343729" cy="314010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cstate="print"/>
          <a:srcRect/>
          <a:stretch>
            <a:fillRect/>
          </a:stretch>
        </p:blipFill>
        <p:spPr bwMode="auto">
          <a:xfrm>
            <a:off x="691473" y="2967490"/>
            <a:ext cx="3000375" cy="2809875"/>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cstate="print"/>
          <a:srcRect/>
          <a:stretch>
            <a:fillRect/>
          </a:stretch>
        </p:blipFill>
        <p:spPr bwMode="auto">
          <a:xfrm>
            <a:off x="5185681" y="2953205"/>
            <a:ext cx="3000375" cy="28384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506361" y="2152956"/>
            <a:ext cx="8158171" cy="38496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Demographics </a:t>
            </a:r>
            <a:endParaRPr lang="en-US" dirty="0"/>
          </a:p>
        </p:txBody>
      </p:sp>
      <p:sp>
        <p:nvSpPr>
          <p:cNvPr id="3" name="Content Placeholder 2"/>
          <p:cNvSpPr>
            <a:spLocks noGrp="1"/>
          </p:cNvSpPr>
          <p:nvPr>
            <p:ph idx="1"/>
          </p:nvPr>
        </p:nvSpPr>
        <p:spPr>
          <a:xfrm>
            <a:off x="587828" y="1063171"/>
            <a:ext cx="4071257" cy="780143"/>
          </a:xfrm>
        </p:spPr>
        <p:txBody>
          <a:bodyPr/>
          <a:lstStyle/>
          <a:p>
            <a:r>
              <a:rPr lang="en-US" dirty="0" smtClean="0"/>
              <a:t>Query “Minivan”:</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54</a:t>
            </a:fld>
            <a:endParaRPr lang="en-US" dirty="0"/>
          </a:p>
        </p:txBody>
      </p:sp>
      <p:pic>
        <p:nvPicPr>
          <p:cNvPr id="56322" name="Picture 2"/>
          <p:cNvPicPr>
            <a:picLocks noChangeAspect="1" noChangeArrowheads="1"/>
          </p:cNvPicPr>
          <p:nvPr/>
        </p:nvPicPr>
        <p:blipFill>
          <a:blip r:embed="rId3" cstate="print"/>
          <a:srcRect/>
          <a:stretch>
            <a:fillRect/>
          </a:stretch>
        </p:blipFill>
        <p:spPr bwMode="auto">
          <a:xfrm>
            <a:off x="420461" y="2096863"/>
            <a:ext cx="4060923" cy="3853997"/>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cstate="print"/>
          <a:srcRect/>
          <a:stretch>
            <a:fillRect/>
          </a:stretch>
        </p:blipFill>
        <p:spPr bwMode="auto">
          <a:xfrm>
            <a:off x="4561793" y="2140176"/>
            <a:ext cx="4001633" cy="3771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55</a:t>
            </a:fld>
            <a:endParaRPr lang="en-US" dirty="0"/>
          </a:p>
        </p:txBody>
      </p:sp>
      <p:pic>
        <p:nvPicPr>
          <p:cNvPr id="57347" name="Picture 3"/>
          <p:cNvPicPr>
            <a:picLocks noChangeAspect="1" noChangeArrowheads="1"/>
          </p:cNvPicPr>
          <p:nvPr/>
        </p:nvPicPr>
        <p:blipFill>
          <a:blip r:embed="rId3" cstate="print"/>
          <a:srcRect/>
          <a:stretch>
            <a:fillRect/>
          </a:stretch>
        </p:blipFill>
        <p:spPr bwMode="auto">
          <a:xfrm>
            <a:off x="29028" y="1450068"/>
            <a:ext cx="5663841" cy="4108903"/>
          </a:xfrm>
          <a:prstGeom prst="rect">
            <a:avLst/>
          </a:prstGeom>
          <a:noFill/>
          <a:ln w="9525">
            <a:noFill/>
            <a:miter lim="800000"/>
            <a:headEnd/>
            <a:tailEnd/>
          </a:ln>
          <a:effectLst/>
        </p:spPr>
      </p:pic>
      <p:sp>
        <p:nvSpPr>
          <p:cNvPr id="8" name="TextBox 7"/>
          <p:cNvSpPr txBox="1"/>
          <p:nvPr/>
        </p:nvSpPr>
        <p:spPr>
          <a:xfrm>
            <a:off x="14514" y="1001485"/>
            <a:ext cx="3658630" cy="400110"/>
          </a:xfrm>
          <a:prstGeom prst="rect">
            <a:avLst/>
          </a:prstGeom>
          <a:noFill/>
        </p:spPr>
        <p:txBody>
          <a:bodyPr wrap="none" rtlCol="0">
            <a:spAutoFit/>
          </a:bodyPr>
          <a:lstStyle/>
          <a:p>
            <a:r>
              <a:rPr lang="en-US" sz="2000" dirty="0" smtClean="0">
                <a:solidFill>
                  <a:schemeClr val="accent2">
                    <a:lumMod val="75000"/>
                  </a:schemeClr>
                </a:solidFill>
              </a:rPr>
              <a:t>Query distribution: “MSN Auto”</a:t>
            </a:r>
            <a:endParaRPr lang="en-US" sz="2000" dirty="0">
              <a:solidFill>
                <a:schemeClr val="accent2">
                  <a:lumMod val="75000"/>
                </a:schemeClr>
              </a:solidFill>
            </a:endParaRPr>
          </a:p>
        </p:txBody>
      </p:sp>
      <p:grpSp>
        <p:nvGrpSpPr>
          <p:cNvPr id="3" name="Group 9"/>
          <p:cNvGrpSpPr/>
          <p:nvPr/>
        </p:nvGrpSpPr>
        <p:grpSpPr>
          <a:xfrm>
            <a:off x="5871027" y="645885"/>
            <a:ext cx="3026230" cy="3583214"/>
            <a:chOff x="5871027" y="645885"/>
            <a:chExt cx="3026230" cy="3583214"/>
          </a:xfrm>
        </p:grpSpPr>
        <p:pic>
          <p:nvPicPr>
            <p:cNvPr id="57348" name="Picture 4"/>
            <p:cNvPicPr>
              <a:picLocks noChangeAspect="1" noChangeArrowheads="1"/>
            </p:cNvPicPr>
            <p:nvPr/>
          </p:nvPicPr>
          <p:blipFill>
            <a:blip r:embed="rId4" cstate="print"/>
            <a:srcRect/>
            <a:stretch>
              <a:fillRect/>
            </a:stretch>
          </p:blipFill>
          <p:spPr bwMode="auto">
            <a:xfrm>
              <a:off x="5906407" y="1409699"/>
              <a:ext cx="2990850" cy="2819400"/>
            </a:xfrm>
            <a:prstGeom prst="rect">
              <a:avLst/>
            </a:prstGeom>
            <a:noFill/>
            <a:ln w="9525">
              <a:noFill/>
              <a:miter lim="800000"/>
              <a:headEnd/>
              <a:tailEnd/>
            </a:ln>
            <a:effectLst/>
          </p:spPr>
        </p:pic>
        <p:sp>
          <p:nvSpPr>
            <p:cNvPr id="9" name="TextBox 8"/>
            <p:cNvSpPr txBox="1"/>
            <p:nvPr/>
          </p:nvSpPr>
          <p:spPr>
            <a:xfrm>
              <a:off x="5871027" y="645885"/>
              <a:ext cx="2948243" cy="707886"/>
            </a:xfrm>
            <a:prstGeom prst="rect">
              <a:avLst/>
            </a:prstGeom>
            <a:noFill/>
          </p:spPr>
          <p:txBody>
            <a:bodyPr wrap="none" rtlCol="0">
              <a:spAutoFit/>
            </a:bodyPr>
            <a:lstStyle/>
            <a:p>
              <a:r>
                <a:rPr lang="en-US" sz="2000" dirty="0" smtClean="0">
                  <a:solidFill>
                    <a:schemeClr val="accent2">
                      <a:lumMod val="75000"/>
                    </a:schemeClr>
                  </a:solidFill>
                </a:rPr>
                <a:t>Query location detection</a:t>
              </a:r>
            </a:p>
            <a:p>
              <a:r>
                <a:rPr lang="en-US" sz="2000" dirty="0" smtClean="0">
                  <a:solidFill>
                    <a:schemeClr val="accent2">
                      <a:lumMod val="75000"/>
                    </a:schemeClr>
                  </a:solidFill>
                </a:rPr>
                <a:t>“Oriental Pearl”</a:t>
              </a:r>
              <a:endParaRPr lang="en-US" sz="2000" dirty="0">
                <a:solidFill>
                  <a:schemeClr val="accent2">
                    <a:lumMod val="75000"/>
                  </a:schemeClr>
                </a:solidFill>
              </a:endParaRPr>
            </a:p>
          </p:txBody>
        </p:sp>
      </p:grpSp>
      <p:grpSp>
        <p:nvGrpSpPr>
          <p:cNvPr id="5" name="Group 16"/>
          <p:cNvGrpSpPr/>
          <p:nvPr/>
        </p:nvGrpSpPr>
        <p:grpSpPr>
          <a:xfrm>
            <a:off x="4886148" y="2563318"/>
            <a:ext cx="4003019" cy="4002373"/>
            <a:chOff x="4886148" y="2563318"/>
            <a:chExt cx="4003019" cy="4002373"/>
          </a:xfrm>
        </p:grpSpPr>
        <p:sp>
          <p:nvSpPr>
            <p:cNvPr id="13" name="Rectangle 12"/>
            <p:cNvSpPr/>
            <p:nvPr/>
          </p:nvSpPr>
          <p:spPr>
            <a:xfrm>
              <a:off x="4886793" y="2563318"/>
              <a:ext cx="3927423" cy="40023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6" name="Group 13"/>
            <p:cNvGrpSpPr/>
            <p:nvPr/>
          </p:nvGrpSpPr>
          <p:grpSpPr>
            <a:xfrm>
              <a:off x="4886148" y="2623279"/>
              <a:ext cx="4003019" cy="3910099"/>
              <a:chOff x="7615001" y="2983042"/>
              <a:chExt cx="4003019" cy="3910099"/>
            </a:xfrm>
          </p:grpSpPr>
          <p:pic>
            <p:nvPicPr>
              <p:cNvPr id="15" name="Picture 2"/>
              <p:cNvPicPr>
                <a:picLocks noChangeAspect="1" noChangeArrowheads="1"/>
              </p:cNvPicPr>
              <p:nvPr/>
            </p:nvPicPr>
            <p:blipFill>
              <a:blip r:embed="rId5" cstate="print"/>
              <a:srcRect/>
              <a:stretch>
                <a:fillRect/>
              </a:stretch>
            </p:blipFill>
            <p:spPr bwMode="auto">
              <a:xfrm>
                <a:off x="7795528" y="3639741"/>
                <a:ext cx="3507055" cy="3253400"/>
              </a:xfrm>
              <a:prstGeom prst="rect">
                <a:avLst/>
              </a:prstGeom>
              <a:noFill/>
              <a:ln w="9525">
                <a:noFill/>
                <a:miter lim="800000"/>
                <a:headEnd/>
                <a:tailEnd/>
              </a:ln>
              <a:effectLst/>
            </p:spPr>
          </p:pic>
          <p:sp>
            <p:nvSpPr>
              <p:cNvPr id="16" name="TextBox 15"/>
              <p:cNvSpPr txBox="1"/>
              <p:nvPr/>
            </p:nvSpPr>
            <p:spPr>
              <a:xfrm>
                <a:off x="7615001" y="2983042"/>
                <a:ext cx="4003019" cy="707886"/>
              </a:xfrm>
              <a:prstGeom prst="rect">
                <a:avLst/>
              </a:prstGeom>
              <a:noFill/>
            </p:spPr>
            <p:txBody>
              <a:bodyPr wrap="square" rtlCol="0">
                <a:spAutoFit/>
              </a:bodyPr>
              <a:lstStyle/>
              <a:p>
                <a:r>
                  <a:rPr lang="en-US" sz="2000" dirty="0" smtClean="0">
                    <a:solidFill>
                      <a:schemeClr val="accent2">
                        <a:lumMod val="75000"/>
                      </a:schemeClr>
                    </a:solidFill>
                  </a:rPr>
                  <a:t>Query location detection</a:t>
                </a:r>
              </a:p>
              <a:p>
                <a:r>
                  <a:rPr lang="en-US" sz="2000" dirty="0" smtClean="0">
                    <a:solidFill>
                      <a:schemeClr val="accent2">
                        <a:lumMod val="75000"/>
                      </a:schemeClr>
                    </a:solidFill>
                  </a:rPr>
                  <a:t>“Restaurants near Space Needle”</a:t>
                </a:r>
                <a:endParaRPr lang="en-US" sz="2000" dirty="0">
                  <a:solidFill>
                    <a:schemeClr val="accent2">
                      <a:lumMod val="75000"/>
                    </a:schemeClr>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Commercial Intension</a:t>
            </a:r>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0204D52D-24E8-40E5-AB6A-1143E4E9E39C}" type="slidenum">
              <a:rPr lang="en-US" smtClean="0"/>
              <a:pPr>
                <a:defRPr/>
              </a:pPr>
              <a:t>56</a:t>
            </a:fld>
            <a:endParaRPr lang="en-US" dirty="0"/>
          </a:p>
        </p:txBody>
      </p:sp>
      <p:graphicFrame>
        <p:nvGraphicFramePr>
          <p:cNvPr id="5" name="Table 4"/>
          <p:cNvGraphicFramePr>
            <a:graphicFrameLocks noGrp="1"/>
          </p:cNvGraphicFramePr>
          <p:nvPr/>
        </p:nvGraphicFramePr>
        <p:xfrm>
          <a:off x="689428" y="1451428"/>
          <a:ext cx="3272972" cy="5079492"/>
        </p:xfrm>
        <a:graphic>
          <a:graphicData uri="http://schemas.openxmlformats.org/drawingml/2006/table">
            <a:tbl>
              <a:tblPr firstRow="1" bandRow="1">
                <a:tableStyleId>{21E4AEA4-8DFA-4A89-87EB-49C32662AFE0}</a:tableStyleId>
              </a:tblPr>
              <a:tblGrid>
                <a:gridCol w="1636486"/>
                <a:gridCol w="1636486"/>
              </a:tblGrid>
              <a:tr h="600313">
                <a:tc>
                  <a:txBody>
                    <a:bodyPr/>
                    <a:lstStyle/>
                    <a:p>
                      <a:r>
                        <a:rPr lang="en-US" dirty="0" smtClean="0"/>
                        <a:t>Term</a:t>
                      </a:r>
                      <a:endParaRPr lang="en-US" dirty="0"/>
                    </a:p>
                  </a:txBody>
                  <a:tcPr/>
                </a:tc>
                <a:tc>
                  <a:txBody>
                    <a:bodyPr/>
                    <a:lstStyle/>
                    <a:p>
                      <a:r>
                        <a:rPr lang="en-US" dirty="0" smtClean="0"/>
                        <a:t>Intension</a:t>
                      </a:r>
                      <a:endParaRPr lang="en-US" dirty="0"/>
                    </a:p>
                  </a:txBody>
                  <a:tcPr/>
                </a:tc>
              </a:tr>
              <a:tr h="442177">
                <a:tc>
                  <a:txBody>
                    <a:bodyPr/>
                    <a:lstStyle/>
                    <a:p>
                      <a:r>
                        <a:rPr lang="en-US" dirty="0" smtClean="0"/>
                        <a:t>Credit card</a:t>
                      </a:r>
                      <a:endParaRPr lang="en-US" dirty="0"/>
                    </a:p>
                  </a:txBody>
                  <a:tcPr/>
                </a:tc>
                <a:tc>
                  <a:txBody>
                    <a:bodyPr/>
                    <a:lstStyle/>
                    <a:p>
                      <a:r>
                        <a:rPr lang="en-US" dirty="0" smtClean="0"/>
                        <a:t>0.90</a:t>
                      </a:r>
                      <a:endParaRPr lang="en-US" dirty="0"/>
                    </a:p>
                  </a:txBody>
                  <a:tcPr/>
                </a:tc>
              </a:tr>
              <a:tr h="442177">
                <a:tc>
                  <a:txBody>
                    <a:bodyPr/>
                    <a:lstStyle/>
                    <a:p>
                      <a:r>
                        <a:rPr lang="en-US" dirty="0" smtClean="0"/>
                        <a:t>Digital camera</a:t>
                      </a:r>
                      <a:endParaRPr lang="en-US" dirty="0"/>
                    </a:p>
                  </a:txBody>
                  <a:tcPr/>
                </a:tc>
                <a:tc>
                  <a:txBody>
                    <a:bodyPr/>
                    <a:lstStyle/>
                    <a:p>
                      <a:r>
                        <a:rPr lang="en-US" dirty="0" smtClean="0"/>
                        <a:t>0.88</a:t>
                      </a:r>
                      <a:endParaRPr lang="en-US" dirty="0"/>
                    </a:p>
                  </a:txBody>
                  <a:tcPr/>
                </a:tc>
              </a:tr>
              <a:tr h="442177">
                <a:tc>
                  <a:txBody>
                    <a:bodyPr/>
                    <a:lstStyle/>
                    <a:p>
                      <a:r>
                        <a:rPr lang="en-US" dirty="0" smtClean="0"/>
                        <a:t>Map</a:t>
                      </a:r>
                      <a:endParaRPr lang="en-US" dirty="0"/>
                    </a:p>
                  </a:txBody>
                  <a:tcPr/>
                </a:tc>
                <a:tc>
                  <a:txBody>
                    <a:bodyPr/>
                    <a:lstStyle/>
                    <a:p>
                      <a:r>
                        <a:rPr lang="en-US" dirty="0" smtClean="0"/>
                        <a:t>0.11</a:t>
                      </a:r>
                      <a:endParaRPr lang="en-US" dirty="0"/>
                    </a:p>
                  </a:txBody>
                  <a:tcPr/>
                </a:tc>
              </a:tr>
              <a:tr h="442177">
                <a:tc>
                  <a:txBody>
                    <a:bodyPr/>
                    <a:lstStyle/>
                    <a:p>
                      <a:r>
                        <a:rPr lang="en-US" dirty="0" smtClean="0"/>
                        <a:t>Microsoft</a:t>
                      </a:r>
                      <a:endParaRPr lang="en-US" dirty="0"/>
                    </a:p>
                  </a:txBody>
                  <a:tcPr/>
                </a:tc>
                <a:tc>
                  <a:txBody>
                    <a:bodyPr/>
                    <a:lstStyle/>
                    <a:p>
                      <a:r>
                        <a:rPr lang="en-US" dirty="0" smtClean="0"/>
                        <a:t>0.48</a:t>
                      </a:r>
                      <a:endParaRPr lang="en-US" dirty="0"/>
                    </a:p>
                  </a:txBody>
                  <a:tcPr/>
                </a:tc>
              </a:tr>
              <a:tr h="637397">
                <a:tc>
                  <a:txBody>
                    <a:bodyPr/>
                    <a:lstStyle/>
                    <a:p>
                      <a:r>
                        <a:rPr lang="en-US" dirty="0" smtClean="0"/>
                        <a:t>Laptop</a:t>
                      </a:r>
                      <a:endParaRPr lang="en-US" dirty="0"/>
                    </a:p>
                  </a:txBody>
                  <a:tcPr/>
                </a:tc>
                <a:tc>
                  <a:txBody>
                    <a:bodyPr/>
                    <a:lstStyle/>
                    <a:p>
                      <a:r>
                        <a:rPr lang="en-US" dirty="0" smtClean="0"/>
                        <a:t>0.86</a:t>
                      </a:r>
                      <a:endParaRPr lang="en-US" dirty="0"/>
                    </a:p>
                  </a:txBody>
                  <a:tcPr/>
                </a:tc>
              </a:tr>
              <a:tr h="442177">
                <a:tc>
                  <a:txBody>
                    <a:bodyPr/>
                    <a:lstStyle/>
                    <a:p>
                      <a:r>
                        <a:rPr lang="en-US" dirty="0" smtClean="0"/>
                        <a:t>Flower</a:t>
                      </a:r>
                      <a:endParaRPr lang="en-US" dirty="0"/>
                    </a:p>
                  </a:txBody>
                  <a:tcPr/>
                </a:tc>
                <a:tc>
                  <a:txBody>
                    <a:bodyPr/>
                    <a:lstStyle/>
                    <a:p>
                      <a:r>
                        <a:rPr lang="en-US" dirty="0" smtClean="0"/>
                        <a:t>0.91</a:t>
                      </a:r>
                      <a:endParaRPr lang="en-US" dirty="0"/>
                    </a:p>
                  </a:txBody>
                  <a:tcPr/>
                </a:tc>
              </a:tr>
              <a:tr h="442177">
                <a:tc>
                  <a:txBody>
                    <a:bodyPr/>
                    <a:lstStyle/>
                    <a:p>
                      <a:r>
                        <a:rPr lang="en-US" baseline="0" dirty="0" smtClean="0"/>
                        <a:t>Nanjing International Conference Center</a:t>
                      </a:r>
                      <a:endParaRPr lang="en-US" dirty="0"/>
                    </a:p>
                  </a:txBody>
                  <a:tcPr/>
                </a:tc>
                <a:tc>
                  <a:txBody>
                    <a:bodyPr/>
                    <a:lstStyle/>
                    <a:p>
                      <a:r>
                        <a:rPr lang="en-US" dirty="0" smtClean="0"/>
                        <a:t>0.06</a:t>
                      </a:r>
                      <a:endParaRPr lang="en-US" dirty="0"/>
                    </a:p>
                  </a:txBody>
                  <a:tcPr/>
                </a:tc>
              </a:tr>
              <a:tr h="442177">
                <a:tc>
                  <a:txBody>
                    <a:bodyPr/>
                    <a:lstStyle/>
                    <a:p>
                      <a:r>
                        <a:rPr lang="en-US" dirty="0" smtClean="0"/>
                        <a:t>…</a:t>
                      </a:r>
                      <a:endParaRPr lang="en-US" dirty="0"/>
                    </a:p>
                  </a:txBody>
                  <a:tcPr/>
                </a:tc>
                <a:tc>
                  <a:txBody>
                    <a:bodyPr/>
                    <a:lstStyle/>
                    <a:p>
                      <a:endParaRPr lang="en-US" dirty="0"/>
                    </a:p>
                  </a:txBody>
                  <a:tcPr/>
                </a:tc>
              </a:tr>
            </a:tbl>
          </a:graphicData>
        </a:graphic>
      </p:graphicFrame>
      <p:pic>
        <p:nvPicPr>
          <p:cNvPr id="4098" name="Picture 2"/>
          <p:cNvPicPr>
            <a:picLocks noChangeAspect="1" noChangeArrowheads="1"/>
          </p:cNvPicPr>
          <p:nvPr/>
        </p:nvPicPr>
        <p:blipFill>
          <a:blip r:embed="rId3" cstate="print"/>
          <a:srcRect/>
          <a:stretch>
            <a:fillRect/>
          </a:stretch>
        </p:blipFill>
        <p:spPr bwMode="auto">
          <a:xfrm>
            <a:off x="4764542" y="1729243"/>
            <a:ext cx="3291097" cy="3220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809875"/>
            <a:ext cx="6858001" cy="942975"/>
          </a:xfrm>
        </p:spPr>
        <p:txBody>
          <a:bodyPr>
            <a:normAutofit fontScale="90000"/>
          </a:bodyPr>
          <a:lstStyle/>
          <a:p>
            <a:r>
              <a:rPr lang="en-US" dirty="0" smtClean="0"/>
              <a:t>Demo – adCenter Keyword Services Platform</a:t>
            </a:r>
            <a:endParaRPr lang="en-US" dirty="0"/>
          </a:p>
        </p:txBody>
      </p:sp>
      <p:sp>
        <p:nvSpPr>
          <p:cNvPr id="4" name="Slide Number Placeholder 3"/>
          <p:cNvSpPr>
            <a:spLocks noGrp="1"/>
          </p:cNvSpPr>
          <p:nvPr>
            <p:ph type="sldNum" sz="quarter" idx="4294967295"/>
          </p:nvPr>
        </p:nvSpPr>
        <p:spPr>
          <a:xfrm>
            <a:off x="0" y="6432550"/>
            <a:ext cx="304800" cy="381000"/>
          </a:xfrm>
          <a:prstGeom prst="rect">
            <a:avLst/>
          </a:prstGeom>
        </p:spPr>
        <p:txBody>
          <a:bodyPr/>
          <a:lstStyle/>
          <a:p>
            <a:pPr>
              <a:defRPr/>
            </a:pPr>
            <a:fld id="{0204D52D-24E8-40E5-AB6A-1143E4E9E39C}"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25470"/>
          </a:xfrm>
        </p:spPr>
        <p:txBody>
          <a:bodyPr>
            <a:noAutofit/>
          </a:bodyPr>
          <a:lstStyle/>
          <a:p>
            <a:pPr eaLnBrk="1" hangingPunct="1"/>
            <a:r>
              <a:rPr lang="zh-CN" altLang="en-US" dirty="0" smtClean="0"/>
              <a:t>如何开始</a:t>
            </a:r>
            <a:r>
              <a:rPr lang="en-US" dirty="0" smtClean="0"/>
              <a:t>…</a:t>
            </a:r>
          </a:p>
        </p:txBody>
      </p:sp>
      <p:sp>
        <p:nvSpPr>
          <p:cNvPr id="12291" name="Content Placeholder 2"/>
          <p:cNvSpPr>
            <a:spLocks noGrp="1"/>
          </p:cNvSpPr>
          <p:nvPr>
            <p:ph idx="1"/>
          </p:nvPr>
        </p:nvSpPr>
        <p:spPr>
          <a:xfrm>
            <a:off x="214313" y="1239837"/>
            <a:ext cx="8229600" cy="4975767"/>
          </a:xfrm>
        </p:spPr>
        <p:txBody>
          <a:bodyPr>
            <a:normAutofit lnSpcReduction="10000"/>
          </a:bodyPr>
          <a:lstStyle/>
          <a:p>
            <a:pPr eaLnBrk="1" hangingPunct="1">
              <a:buFont typeface="Arial" charset="0"/>
              <a:buNone/>
            </a:pPr>
            <a:r>
              <a:rPr lang="zh-CN" altLang="en-US" dirty="0" smtClean="0"/>
              <a:t>先注册再来使用必应</a:t>
            </a:r>
            <a:r>
              <a:rPr lang="en-US" dirty="0" smtClean="0"/>
              <a:t>Bing API</a:t>
            </a:r>
          </a:p>
          <a:p>
            <a:pPr eaLnBrk="1" hangingPunct="1">
              <a:buFont typeface="Arial" charset="0"/>
              <a:buNone/>
            </a:pPr>
            <a:r>
              <a:rPr lang="zh-CN" altLang="en-US" dirty="0" smtClean="0"/>
              <a:t>报名使用</a:t>
            </a:r>
            <a:r>
              <a:rPr lang="en-US" dirty="0" smtClean="0"/>
              <a:t>Webmaster Tools</a:t>
            </a:r>
          </a:p>
          <a:p>
            <a:pPr eaLnBrk="1" hangingPunct="1">
              <a:buFont typeface="Arial" charset="0"/>
              <a:buNone/>
            </a:pPr>
            <a:r>
              <a:rPr lang="zh-CN" altLang="en-US" dirty="0" smtClean="0"/>
              <a:t>审查我们的使用条例</a:t>
            </a:r>
            <a:endParaRPr lang="en-US" dirty="0" smtClean="0"/>
          </a:p>
          <a:p>
            <a:pPr eaLnBrk="1" hangingPunct="1">
              <a:buFont typeface="Arial" charset="0"/>
              <a:buNone/>
            </a:pPr>
            <a:r>
              <a:rPr lang="zh-CN" altLang="en-US" dirty="0" smtClean="0"/>
              <a:t>连接支持内容如</a:t>
            </a:r>
            <a:r>
              <a:rPr lang="en-US" dirty="0" smtClean="0"/>
              <a:t> </a:t>
            </a:r>
            <a:r>
              <a:rPr lang="en-US" dirty="0" err="1" smtClean="0"/>
              <a:t>adCenter</a:t>
            </a:r>
            <a:endParaRPr lang="en-US" dirty="0" smtClean="0"/>
          </a:p>
          <a:p>
            <a:pPr eaLnBrk="1" hangingPunct="1">
              <a:buFont typeface="Arial" charset="0"/>
              <a:buNone/>
            </a:pPr>
            <a:r>
              <a:rPr lang="zh-CN" altLang="en-US" dirty="0" smtClean="0"/>
              <a:t>加入我们的论坛和博客</a:t>
            </a:r>
            <a:endParaRPr lang="en-US" altLang="zh-CN" dirty="0" smtClean="0"/>
          </a:p>
          <a:p>
            <a:pPr eaLnBrk="1" hangingPunct="1">
              <a:buFont typeface="Arial" charset="0"/>
              <a:buNone/>
            </a:pPr>
            <a:endParaRPr lang="en-US" dirty="0" smtClean="0"/>
          </a:p>
          <a:p>
            <a:r>
              <a:rPr lang="zh-CN" altLang="en-US" dirty="0" smtClean="0">
                <a:solidFill>
                  <a:schemeClr val="tx1"/>
                </a:solidFill>
              </a:rPr>
              <a:t>在</a:t>
            </a:r>
            <a:r>
              <a:rPr lang="en-US" dirty="0" smtClean="0">
                <a:solidFill>
                  <a:schemeClr val="tx1"/>
                </a:solidFill>
              </a:rPr>
              <a:t> </a:t>
            </a:r>
            <a:r>
              <a:rPr lang="en-US" dirty="0" smtClean="0">
                <a:solidFill>
                  <a:schemeClr val="tx1"/>
                </a:solidFill>
                <a:hlinkClick r:id="rId3"/>
              </a:rPr>
              <a:t>http://bing.com/toolbox/developers</a:t>
            </a:r>
            <a:r>
              <a:rPr lang="zh-CN" altLang="en-US" dirty="0" smtClean="0">
                <a:solidFill>
                  <a:schemeClr val="tx1"/>
                </a:solidFill>
              </a:rPr>
              <a:t> 上拿到</a:t>
            </a:r>
            <a:r>
              <a:rPr lang="en-US" dirty="0" err="1" smtClean="0">
                <a:solidFill>
                  <a:schemeClr val="tx1"/>
                </a:solidFill>
              </a:rPr>
              <a:t>AppID</a:t>
            </a:r>
            <a:endParaRPr lang="en-US" dirty="0" smtClean="0">
              <a:solidFill>
                <a:schemeClr val="tx1"/>
              </a:solidFill>
            </a:endParaRPr>
          </a:p>
          <a:p>
            <a:pPr eaLnBrk="1" hangingPunct="1"/>
            <a:r>
              <a:rPr lang="zh-CN" altLang="en-US" dirty="0" smtClean="0">
                <a:solidFill>
                  <a:schemeClr val="tx1"/>
                </a:solidFill>
              </a:rPr>
              <a:t>提交你的网址并得到</a:t>
            </a:r>
            <a:r>
              <a:rPr lang="en-US" dirty="0" smtClean="0">
                <a:solidFill>
                  <a:schemeClr val="tx1"/>
                </a:solidFill>
              </a:rPr>
              <a:t> SEO tools </a:t>
            </a:r>
            <a:r>
              <a:rPr lang="en-US" dirty="0" smtClean="0">
                <a:solidFill>
                  <a:schemeClr val="tx1"/>
                </a:solidFill>
                <a:hlinkClick r:id="rId4"/>
              </a:rPr>
              <a:t>http://bing.com/toolbox/webmasters</a:t>
            </a:r>
            <a:endParaRPr lang="en-US" dirty="0" smtClean="0">
              <a:solidFill>
                <a:schemeClr val="tx1"/>
              </a:solidFill>
            </a:endParaRPr>
          </a:p>
          <a:p>
            <a:pPr eaLnBrk="1" hangingPunct="1"/>
            <a:r>
              <a:rPr lang="zh-CN" altLang="en-US" dirty="0" smtClean="0">
                <a:solidFill>
                  <a:schemeClr val="tx1"/>
                </a:solidFill>
              </a:rPr>
              <a:t>接受</a:t>
            </a:r>
            <a:r>
              <a:rPr lang="en-US" dirty="0" smtClean="0">
                <a:solidFill>
                  <a:schemeClr val="tx1"/>
                </a:solidFill>
              </a:rPr>
              <a:t>Bing API </a:t>
            </a:r>
            <a:r>
              <a:rPr lang="zh-CN" altLang="en-US" dirty="0" smtClean="0">
                <a:solidFill>
                  <a:schemeClr val="tx1"/>
                </a:solidFill>
              </a:rPr>
              <a:t>和 </a:t>
            </a:r>
            <a:r>
              <a:rPr lang="en-US" dirty="0" smtClean="0">
                <a:solidFill>
                  <a:schemeClr val="tx1"/>
                </a:solidFill>
              </a:rPr>
              <a:t>Ad-serving </a:t>
            </a:r>
            <a:r>
              <a:rPr lang="zh-CN" altLang="en-US" dirty="0" smtClean="0">
                <a:solidFill>
                  <a:schemeClr val="tx1"/>
                </a:solidFill>
              </a:rPr>
              <a:t>要遵循我们的</a:t>
            </a:r>
            <a:r>
              <a:rPr lang="en-US" dirty="0" smtClean="0">
                <a:solidFill>
                  <a:schemeClr val="tx1"/>
                </a:solidFill>
              </a:rPr>
              <a:t> </a:t>
            </a:r>
            <a:r>
              <a:rPr lang="en-US" dirty="0" smtClean="0">
                <a:solidFill>
                  <a:schemeClr val="tx1"/>
                </a:solidFill>
                <a:hlinkClick r:id="rId5"/>
              </a:rPr>
              <a:t>Terms of Use</a:t>
            </a:r>
            <a:endParaRPr lang="en-US" dirty="0" smtClean="0">
              <a:solidFill>
                <a:schemeClr val="tx1"/>
              </a:solidFill>
            </a:endParaRPr>
          </a:p>
          <a:p>
            <a:pPr eaLnBrk="1" hangingPunct="1"/>
            <a:r>
              <a:rPr lang="zh-CN" altLang="en-US" dirty="0" smtClean="0">
                <a:solidFill>
                  <a:schemeClr val="tx1"/>
                </a:solidFill>
              </a:rPr>
              <a:t>取得支持内容</a:t>
            </a:r>
            <a:r>
              <a:rPr lang="en-US" dirty="0" smtClean="0">
                <a:solidFill>
                  <a:schemeClr val="tx1"/>
                </a:solidFill>
              </a:rPr>
              <a:t>, </a:t>
            </a:r>
            <a:r>
              <a:rPr lang="en-US" dirty="0" err="1" smtClean="0">
                <a:solidFill>
                  <a:schemeClr val="tx1"/>
                </a:solidFill>
                <a:hlinkClick r:id="rId6"/>
              </a:rPr>
              <a:t>adCenter</a:t>
            </a:r>
            <a:r>
              <a:rPr lang="en-US" dirty="0" smtClean="0">
                <a:solidFill>
                  <a:schemeClr val="tx1"/>
                </a:solidFill>
              </a:rPr>
              <a:t> </a:t>
            </a:r>
            <a:r>
              <a:rPr lang="zh-CN" altLang="en-US" dirty="0" smtClean="0">
                <a:solidFill>
                  <a:schemeClr val="tx1"/>
                </a:solidFill>
              </a:rPr>
              <a:t>在</a:t>
            </a:r>
            <a:r>
              <a:rPr lang="en-US" dirty="0" smtClean="0">
                <a:solidFill>
                  <a:schemeClr val="tx1"/>
                </a:solidFill>
              </a:rPr>
              <a:t> </a:t>
            </a:r>
            <a:r>
              <a:rPr lang="en-US" dirty="0" smtClean="0">
                <a:solidFill>
                  <a:schemeClr val="tx1"/>
                </a:solidFill>
                <a:hlinkClick r:id="rId7"/>
              </a:rPr>
              <a:t>Bing Toolbox</a:t>
            </a:r>
            <a:r>
              <a:rPr lang="en-US" dirty="0" smtClean="0">
                <a:solidFill>
                  <a:schemeClr val="tx1"/>
                </a:solidFill>
              </a:rPr>
              <a:t> </a:t>
            </a:r>
            <a:r>
              <a:rPr lang="zh-CN" altLang="en-US" dirty="0" smtClean="0">
                <a:solidFill>
                  <a:schemeClr val="tx1"/>
                </a:solidFill>
              </a:rPr>
              <a:t>网站有更多</a:t>
            </a:r>
            <a:endParaRPr lang="en-US" dirty="0" smtClean="0">
              <a:solidFill>
                <a:schemeClr val="tx1"/>
              </a:solidFill>
            </a:endParaRPr>
          </a:p>
          <a:p>
            <a:pPr eaLnBrk="1" hangingPunct="1"/>
            <a:r>
              <a:rPr lang="zh-CN" altLang="en-US" dirty="0" smtClean="0">
                <a:solidFill>
                  <a:schemeClr val="tx1"/>
                </a:solidFill>
              </a:rPr>
              <a:t>注意</a:t>
            </a:r>
            <a:r>
              <a:rPr lang="en-US" dirty="0" smtClean="0">
                <a:solidFill>
                  <a:schemeClr val="tx1"/>
                </a:solidFill>
              </a:rPr>
              <a:t>: Ad-serving </a:t>
            </a:r>
            <a:r>
              <a:rPr lang="zh-CN" altLang="en-US" dirty="0" smtClean="0">
                <a:solidFill>
                  <a:schemeClr val="tx1"/>
                </a:solidFill>
              </a:rPr>
              <a:t>只在美国有，还在试行</a:t>
            </a:r>
            <a:endParaRPr lang="en-US" dirty="0" smtClean="0">
              <a:solidFill>
                <a:schemeClr val="tx1"/>
              </a:solidFill>
            </a:endParaRPr>
          </a:p>
          <a:p>
            <a:pPr eaLnBrk="1" hangingPunct="1">
              <a:buNone/>
            </a:pPr>
            <a:endParaRPr lang="en-US" dirty="0" smtClean="0">
              <a:solidFill>
                <a:schemeClr val="tx1"/>
              </a:solidFill>
            </a:endParaRPr>
          </a:p>
          <a:p>
            <a:pPr eaLnBrk="1" hangingPunct="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Content Placeholder 2"/>
          <p:cNvSpPr txBox="1">
            <a:spLocks/>
          </p:cNvSpPr>
          <p:nvPr/>
        </p:nvSpPr>
        <p:spPr>
          <a:xfrm>
            <a:off x="457200" y="1600200"/>
            <a:ext cx="8229600" cy="4525963"/>
          </a:xfrm>
          <a:prstGeom prst="rect">
            <a:avLst/>
          </a:prstGeom>
        </p:spPr>
        <p:txBody>
          <a:bodyPr>
            <a:normAutofit/>
          </a:bodyPr>
          <a:lstStyle/>
          <a:p>
            <a:pPr marL="342900" lvl="0" indent="-342900">
              <a:spcBef>
                <a:spcPct val="20000"/>
              </a:spcBef>
              <a:buFont typeface="Arial" pitchFamily="34" charset="0"/>
              <a:buChar char="•"/>
              <a:defRPr/>
            </a:pPr>
            <a:r>
              <a:rPr lang="en-US" altLang="zh-CN" sz="3200" dirty="0" smtClean="0">
                <a:solidFill>
                  <a:schemeClr val="bg1"/>
                </a:solidFill>
              </a:rPr>
              <a:t>Bing</a:t>
            </a:r>
            <a:r>
              <a:rPr lang="zh-CN" altLang="en-US" sz="3200" dirty="0" smtClean="0">
                <a:solidFill>
                  <a:schemeClr val="bg1"/>
                </a:solidFill>
              </a:rPr>
              <a:t>工具箱：</a:t>
            </a:r>
            <a:r>
              <a:rPr lang="en-US" altLang="zh-CN" sz="3200" dirty="0" smtClean="0">
                <a:solidFill>
                  <a:schemeClr val="bg1"/>
                </a:solidFill>
                <a:hlinkClick r:id="rId3"/>
              </a:rPr>
              <a:t>http://www.bing.com/toolbox/</a:t>
            </a:r>
            <a:endParaRPr lang="en-US" altLang="zh-CN" sz="3200" dirty="0" smtClean="0">
              <a:solidFill>
                <a:schemeClr val="bg1"/>
              </a:solidFill>
            </a:endParaRPr>
          </a:p>
          <a:p>
            <a:pPr marL="342900" lvl="0" indent="-342900">
              <a:spcBef>
                <a:spcPct val="20000"/>
              </a:spcBef>
              <a:buFont typeface="Arial" pitchFamily="34" charset="0"/>
              <a:buChar char="•"/>
              <a:defRPr/>
            </a:pP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rPr>
              <a:t>Bing</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开发者</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lang="en-US" sz="3200" dirty="0" smtClean="0">
                <a:hlinkClick r:id="rId4"/>
              </a:rPr>
              <a:t>http://bing.com/toolbox/developers</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buFont typeface="Arial" pitchFamily="34" charset="0"/>
              <a:buChar char="•"/>
              <a:defRPr/>
            </a:pPr>
            <a:r>
              <a:rPr lang="en-US" altLang="zh-CN" sz="3200" dirty="0" smtClean="0">
                <a:solidFill>
                  <a:schemeClr val="bg1"/>
                </a:solidFill>
              </a:rPr>
              <a:t>Bing</a:t>
            </a:r>
            <a:r>
              <a:rPr lang="zh-CN" altLang="en-US" sz="3200" dirty="0" smtClean="0">
                <a:solidFill>
                  <a:schemeClr val="bg1"/>
                </a:solidFill>
              </a:rPr>
              <a:t>社区</a:t>
            </a:r>
            <a:r>
              <a:rPr lang="en-US" altLang="zh-CN" sz="3200" dirty="0" smtClean="0">
                <a:solidFill>
                  <a:schemeClr val="bg1"/>
                </a:solidFill>
              </a:rPr>
              <a:t>: </a:t>
            </a:r>
            <a:r>
              <a:rPr lang="en-US" sz="3200" dirty="0" smtClean="0">
                <a:solidFill>
                  <a:schemeClr val="bg1"/>
                </a:solidFill>
                <a:hlinkClick r:id="rId5"/>
              </a:rPr>
              <a:t>http://www.bing.com/community/</a:t>
            </a:r>
            <a:endParaRPr lang="en-US" sz="3200" dirty="0" smtClean="0">
              <a:solidFill>
                <a:schemeClr val="bg1"/>
              </a:solidFill>
            </a:endParaRPr>
          </a:p>
          <a:p>
            <a:pPr marL="342900" lvl="0" indent="-342900">
              <a:spcBef>
                <a:spcPct val="20000"/>
              </a:spcBef>
              <a:buFont typeface="Arial" pitchFamily="34" charset="0"/>
              <a:buChar char="•"/>
              <a:defRPr/>
            </a:pP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lver corner gradient with bevel"/>
          <p:cNvSpPr/>
          <p:nvPr/>
        </p:nvSpPr>
        <p:spPr bwMode="auto">
          <a:xfrm>
            <a:off x="0" y="1116281"/>
            <a:ext cx="9144000" cy="3972086"/>
          </a:xfrm>
          <a:prstGeom prst="rect">
            <a:avLst/>
          </a:prstGeom>
          <a:gradFill flip="none" rotWithShape="1">
            <a:gsLst>
              <a:gs pos="0">
                <a:schemeClr val="accent6">
                  <a:shade val="51000"/>
                  <a:satMod val="130000"/>
                  <a:alpha val="34000"/>
                </a:schemeClr>
              </a:gs>
              <a:gs pos="80000">
                <a:schemeClr val="accent6">
                  <a:shade val="93000"/>
                  <a:satMod val="130000"/>
                  <a:alpha val="2000"/>
                </a:schemeClr>
              </a:gs>
              <a:gs pos="100000">
                <a:schemeClr val="accent6">
                  <a:shade val="94000"/>
                  <a:satMod val="135000"/>
                  <a:alpha val="10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29" name="Silver corner gradient with bevel"/>
          <p:cNvSpPr/>
          <p:nvPr/>
        </p:nvSpPr>
        <p:spPr bwMode="auto">
          <a:xfrm rot="5400000">
            <a:off x="6418611" y="2227052"/>
            <a:ext cx="2244440" cy="2280062"/>
          </a:xfrm>
          <a:prstGeom prst="rect">
            <a:avLst/>
          </a:prstGeom>
          <a:gradFill flip="none" rotWithShape="1">
            <a:gsLst>
              <a:gs pos="0">
                <a:schemeClr val="tx1">
                  <a:alpha val="0"/>
                </a:schemeClr>
              </a:gs>
              <a:gs pos="77000">
                <a:schemeClr val="accent2">
                  <a:lumMod val="50000"/>
                  <a:alpha val="85000"/>
                </a:schemeClr>
              </a:gs>
              <a:gs pos="100000">
                <a:schemeClr val="accent2">
                  <a:lumMod val="50000"/>
                  <a:alpha val="84000"/>
                </a:schemeClr>
              </a:gs>
            </a:gsLst>
            <a:lin ang="10800000" scaled="0"/>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t"/>
          <a:lstStyle/>
          <a:p>
            <a:pPr algn="ctr" defTabSz="914232" fontAlgn="base">
              <a:lnSpc>
                <a:spcPct val="85000"/>
              </a:lnSpc>
              <a:spcBef>
                <a:spcPct val="0"/>
              </a:spcBef>
              <a:spcAft>
                <a:spcPct val="0"/>
              </a:spcAft>
              <a:buClr>
                <a:srgbClr val="FFFFFF"/>
              </a:buClr>
              <a:defRPr/>
            </a:pPr>
            <a:endParaRPr lang="en-US" altLang="zh-CN" spc="-5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6" name="Silver corner gradient with bevel"/>
          <p:cNvSpPr/>
          <p:nvPr/>
        </p:nvSpPr>
        <p:spPr bwMode="auto">
          <a:xfrm>
            <a:off x="-1" y="2244859"/>
            <a:ext cx="4957011" cy="2458193"/>
          </a:xfrm>
          <a:prstGeom prst="rect">
            <a:avLst/>
          </a:prstGeom>
          <a:gradFill flip="none" rotWithShape="1">
            <a:gsLst>
              <a:gs pos="0">
                <a:schemeClr val="bg1">
                  <a:alpha val="0"/>
                </a:schemeClr>
              </a:gs>
              <a:gs pos="77000">
                <a:schemeClr val="accent2">
                  <a:lumMod val="50000"/>
                  <a:alpha val="85000"/>
                </a:schemeClr>
              </a:gs>
              <a:gs pos="100000">
                <a:schemeClr val="accent2">
                  <a:lumMod val="50000"/>
                  <a:alpha val="84000"/>
                </a:schemeClr>
              </a:gs>
            </a:gsLst>
            <a:lin ang="10800000" scaled="0"/>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t"/>
          <a:lstStyle/>
          <a:p>
            <a:pPr algn="ctr" defTabSz="914232" fontAlgn="base">
              <a:lnSpc>
                <a:spcPct val="85000"/>
              </a:lnSpc>
              <a:spcBef>
                <a:spcPct val="0"/>
              </a:spcBef>
              <a:spcAft>
                <a:spcPct val="0"/>
              </a:spcAft>
              <a:buClr>
                <a:srgbClr val="FFFFFF"/>
              </a:buClr>
              <a:defRPr/>
            </a:pPr>
            <a:endParaRPr lang="en-US" altLang="zh-CN" spc="-5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2" name="Silver corner gradient with bevel"/>
          <p:cNvSpPr/>
          <p:nvPr/>
        </p:nvSpPr>
        <p:spPr bwMode="auto">
          <a:xfrm rot="10800000">
            <a:off x="0" y="5172890"/>
            <a:ext cx="9144000" cy="983056"/>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3075" name="Rectangle 2"/>
          <p:cNvSpPr>
            <a:spLocks noGrp="1" noChangeArrowheads="1"/>
          </p:cNvSpPr>
          <p:nvPr>
            <p:ph type="title"/>
          </p:nvPr>
        </p:nvSpPr>
        <p:spPr>
          <a:xfrm>
            <a:off x="142844" y="285728"/>
            <a:ext cx="8229600" cy="1143000"/>
          </a:xfrm>
        </p:spPr>
        <p:txBody>
          <a:bodyPr/>
          <a:lstStyle/>
          <a:p>
            <a:pPr algn="l"/>
            <a:r>
              <a:rPr lang="zh-CN" altLang="en-US" sz="4000" dirty="0" smtClean="0"/>
              <a:t>每次搜索都有要做决定的倾向</a:t>
            </a:r>
            <a:endParaRPr lang="en-US" sz="4000" dirty="0" smtClean="0"/>
          </a:p>
        </p:txBody>
      </p:sp>
      <p:sp>
        <p:nvSpPr>
          <p:cNvPr id="20" name="Silver corner gradient with bevel"/>
          <p:cNvSpPr/>
          <p:nvPr/>
        </p:nvSpPr>
        <p:spPr bwMode="auto">
          <a:xfrm rot="10800000">
            <a:off x="0" y="1223158"/>
            <a:ext cx="9144000" cy="448892"/>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21" name="Rectangle 20"/>
          <p:cNvSpPr/>
          <p:nvPr/>
        </p:nvSpPr>
        <p:spPr>
          <a:xfrm>
            <a:off x="6094565" y="1820535"/>
            <a:ext cx="1547218" cy="230832"/>
          </a:xfrm>
          <a:prstGeom prst="rect">
            <a:avLst/>
          </a:prstGeom>
        </p:spPr>
        <p:txBody>
          <a:bodyPr wrap="none">
            <a:spAutoFit/>
          </a:bodyPr>
          <a:lstStyle/>
          <a:p>
            <a:pPr algn="ctr"/>
            <a:r>
              <a:rPr lang="en-US" altLang="zh-CN" sz="900" dirty="0" smtClean="0">
                <a:gradFill>
                  <a:gsLst>
                    <a:gs pos="0">
                      <a:schemeClr val="tx1">
                        <a:lumMod val="85000"/>
                        <a:lumOff val="15000"/>
                      </a:schemeClr>
                    </a:gs>
                    <a:gs pos="100000">
                      <a:schemeClr val="tx1">
                        <a:lumMod val="85000"/>
                        <a:lumOff val="15000"/>
                      </a:schemeClr>
                    </a:gs>
                  </a:gsLst>
                  <a:lin ang="5400000" scaled="0"/>
                </a:gradFill>
                <a:latin typeface="+mj-lt"/>
              </a:rPr>
              <a:t>Length of Sessions by Type</a:t>
            </a:r>
            <a:endParaRPr lang="en-US" altLang="zh-CN" sz="900" dirty="0">
              <a:gradFill>
                <a:gsLst>
                  <a:gs pos="0">
                    <a:schemeClr val="tx1">
                      <a:lumMod val="85000"/>
                      <a:lumOff val="15000"/>
                    </a:schemeClr>
                  </a:gs>
                  <a:gs pos="100000">
                    <a:schemeClr val="tx1">
                      <a:lumMod val="85000"/>
                      <a:lumOff val="15000"/>
                    </a:schemeClr>
                  </a:gs>
                </a:gsLst>
                <a:lin ang="5400000" scaled="0"/>
              </a:gradFill>
              <a:latin typeface="+mj-lt"/>
            </a:endParaRPr>
          </a:p>
        </p:txBody>
      </p:sp>
      <p:graphicFrame>
        <p:nvGraphicFramePr>
          <p:cNvPr id="31" name="Chart 30"/>
          <p:cNvGraphicFramePr/>
          <p:nvPr/>
        </p:nvGraphicFramePr>
        <p:xfrm>
          <a:off x="4655128" y="2267094"/>
          <a:ext cx="4203864" cy="335555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 Box 5"/>
          <p:cNvSpPr txBox="1">
            <a:spLocks noChangeArrowheads="1"/>
          </p:cNvSpPr>
          <p:nvPr/>
        </p:nvSpPr>
        <p:spPr bwMode="auto">
          <a:xfrm>
            <a:off x="5487764" y="5373314"/>
            <a:ext cx="3193098" cy="590931"/>
          </a:xfrm>
          <a:prstGeom prst="rect">
            <a:avLst/>
          </a:prstGeom>
        </p:spPr>
        <p:txBody>
          <a:bodyPr wrap="square">
            <a:spAutoFit/>
          </a:bodyPr>
          <a:lstStyle/>
          <a:p>
            <a:pPr algn="ctr" fontAlgn="base">
              <a:lnSpc>
                <a:spcPct val="90000"/>
              </a:lnSpc>
              <a:spcBef>
                <a:spcPct val="0"/>
              </a:spcBef>
              <a:spcAft>
                <a:spcPct val="0"/>
              </a:spcAft>
              <a:buClr>
                <a:srgbClr val="FFFF99"/>
              </a:buClr>
              <a:buSzPct val="120000"/>
              <a:defRPr/>
            </a:pPr>
            <a:r>
              <a:rPr lang="zh-CN" altLang="en-US" dirty="0" smtClean="0">
                <a:ln w="3175">
                  <a:noFill/>
                </a:ln>
                <a:gradFill>
                  <a:gsLst>
                    <a:gs pos="0">
                      <a:schemeClr val="bg1"/>
                    </a:gs>
                    <a:gs pos="100000">
                      <a:schemeClr val="bg1"/>
                    </a:gs>
                  </a:gsLst>
                  <a:lin ang="5400000" scaled="0"/>
                </a:gradFill>
                <a:latin typeface="Segoe" pitchFamily="34" charset="0"/>
                <a:cs typeface="Arial" charset="0"/>
              </a:rPr>
              <a:t>复杂任务和做决定的</a:t>
            </a:r>
            <a:r>
              <a:rPr lang="zh-CN" altLang="en-US" dirty="0" smtClean="0">
                <a:gradFill>
                  <a:gsLst>
                    <a:gs pos="0">
                      <a:schemeClr val="bg1"/>
                    </a:gs>
                    <a:gs pos="100000">
                      <a:schemeClr val="bg1"/>
                    </a:gs>
                  </a:gsLst>
                  <a:lin ang="5400000" scaled="0"/>
                </a:gradFill>
              </a:rPr>
              <a:t>搜索可以更容易一些</a:t>
            </a:r>
            <a:endParaRPr lang="en-US" altLang="zh-CN" dirty="0">
              <a:ln w="3175">
                <a:noFill/>
              </a:ln>
              <a:gradFill>
                <a:gsLst>
                  <a:gs pos="0">
                    <a:schemeClr val="bg1"/>
                  </a:gs>
                  <a:gs pos="100000">
                    <a:schemeClr val="bg1"/>
                  </a:gs>
                </a:gsLst>
                <a:lin ang="5400000" scaled="0"/>
              </a:gradFill>
              <a:latin typeface="Segoe Semibold" pitchFamily="34" charset="0"/>
              <a:cs typeface="Arial" charset="0"/>
            </a:endParaRPr>
          </a:p>
        </p:txBody>
      </p:sp>
      <p:sp>
        <p:nvSpPr>
          <p:cNvPr id="15" name="Rectangle 14"/>
          <p:cNvSpPr/>
          <p:nvPr/>
        </p:nvSpPr>
        <p:spPr>
          <a:xfrm>
            <a:off x="1165767" y="1256665"/>
            <a:ext cx="1980029" cy="400110"/>
          </a:xfrm>
          <a:prstGeom prst="rect">
            <a:avLst/>
          </a:prstGeom>
        </p:spPr>
        <p:txBody>
          <a:bodyPr wrap="none">
            <a:spAutoFit/>
          </a:bodyPr>
          <a:lstStyle/>
          <a:p>
            <a:pPr algn="ctr"/>
            <a:r>
              <a:rPr lang="zh-CN" altLang="en-US" sz="2000" dirty="0" smtClean="0">
                <a:gradFill>
                  <a:gsLst>
                    <a:gs pos="0">
                      <a:schemeClr val="bg1"/>
                    </a:gs>
                    <a:gs pos="100000">
                      <a:schemeClr val="bg1"/>
                    </a:gs>
                  </a:gsLst>
                  <a:lin ang="5400000" scaled="0"/>
                </a:gradFill>
                <a:latin typeface="+mj-lt"/>
              </a:rPr>
              <a:t>用户更依赖搜索</a:t>
            </a:r>
            <a:endParaRPr lang="en-US" sz="2000" dirty="0">
              <a:gradFill>
                <a:gsLst>
                  <a:gs pos="0">
                    <a:schemeClr val="bg1"/>
                  </a:gs>
                  <a:gs pos="100000">
                    <a:schemeClr val="bg1"/>
                  </a:gs>
                </a:gsLst>
                <a:lin ang="5400000" scaled="0"/>
              </a:gradFill>
              <a:latin typeface="+mj-lt"/>
            </a:endParaRPr>
          </a:p>
        </p:txBody>
      </p:sp>
      <p:graphicFrame>
        <p:nvGraphicFramePr>
          <p:cNvPr id="16" name="Content Placeholder 6"/>
          <p:cNvGraphicFramePr>
            <a:graphicFrameLocks/>
          </p:cNvGraphicFramePr>
          <p:nvPr/>
        </p:nvGraphicFramePr>
        <p:xfrm>
          <a:off x="2077169" y="2227139"/>
          <a:ext cx="2095392" cy="26444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430060" y="1744187"/>
            <a:ext cx="3275132" cy="369332"/>
          </a:xfrm>
          <a:prstGeom prst="rect">
            <a:avLst/>
          </a:prstGeom>
        </p:spPr>
        <p:txBody>
          <a:bodyPr wrap="square" rtlCol="0">
            <a:spAutoFit/>
          </a:bodyPr>
          <a:lstStyle/>
          <a:p>
            <a:pPr algn="ctr"/>
            <a:r>
              <a:rPr lang="en-US" altLang="zh-CN" sz="900" dirty="0" smtClean="0">
                <a:gradFill>
                  <a:gsLst>
                    <a:gs pos="0">
                      <a:schemeClr val="tx1">
                        <a:lumMod val="85000"/>
                        <a:lumOff val="15000"/>
                      </a:schemeClr>
                    </a:gs>
                    <a:gs pos="100000">
                      <a:schemeClr val="tx1">
                        <a:lumMod val="85000"/>
                        <a:lumOff val="15000"/>
                      </a:schemeClr>
                    </a:gs>
                  </a:gsLst>
                  <a:lin ang="5400000" scaled="0"/>
                </a:gradFill>
                <a:latin typeface="+mj-lt"/>
              </a:rPr>
              <a:t>Q. In the past six months have you used a search engine to help inform your decisions for the following tasks?</a:t>
            </a:r>
          </a:p>
        </p:txBody>
      </p:sp>
      <p:sp>
        <p:nvSpPr>
          <p:cNvPr id="19" name="Rectangle 18"/>
          <p:cNvSpPr/>
          <p:nvPr/>
        </p:nvSpPr>
        <p:spPr>
          <a:xfrm>
            <a:off x="690173" y="5373314"/>
            <a:ext cx="2824924" cy="590931"/>
          </a:xfrm>
          <a:prstGeom prst="rect">
            <a:avLst/>
          </a:prstGeom>
        </p:spPr>
        <p:txBody>
          <a:bodyPr wrap="square">
            <a:spAutoFit/>
          </a:bodyPr>
          <a:lstStyle/>
          <a:p>
            <a:pPr algn="ctr" defTabSz="914363" fontAlgn="base">
              <a:lnSpc>
                <a:spcPct val="90000"/>
              </a:lnSpc>
              <a:spcBef>
                <a:spcPct val="0"/>
              </a:spcBef>
              <a:spcAft>
                <a:spcPct val="0"/>
              </a:spcAft>
              <a:buClr>
                <a:srgbClr val="FFFF99"/>
              </a:buClr>
              <a:buSzPct val="120000"/>
              <a:defRPr/>
            </a:pPr>
            <a:r>
              <a:rPr lang="zh-CN" altLang="en-US" dirty="0" smtClean="0">
                <a:ln w="3175">
                  <a:noFill/>
                </a:ln>
                <a:gradFill>
                  <a:gsLst>
                    <a:gs pos="0">
                      <a:schemeClr val="bg1"/>
                    </a:gs>
                    <a:gs pos="100000">
                      <a:schemeClr val="bg1"/>
                    </a:gs>
                  </a:gsLst>
                  <a:lin ang="5400000" scaled="0"/>
                </a:gradFill>
                <a:latin typeface="Segoe" pitchFamily="34" charset="0"/>
                <a:cs typeface="Arial" charset="0"/>
              </a:rPr>
              <a:t>用户在完成任务和做决定时需要帮助</a:t>
            </a:r>
            <a:endParaRPr lang="en-US" altLang="zh-CN" dirty="0" smtClean="0">
              <a:ln w="3175">
                <a:noFill/>
              </a:ln>
              <a:gradFill>
                <a:gsLst>
                  <a:gs pos="0">
                    <a:schemeClr val="bg1"/>
                  </a:gs>
                  <a:gs pos="100000">
                    <a:schemeClr val="bg1"/>
                  </a:gs>
                </a:gsLst>
                <a:lin ang="5400000" scaled="0"/>
              </a:gradFill>
              <a:latin typeface="Segoe UI Semibold" pitchFamily="34" charset="0"/>
              <a:cs typeface="Arial" charset="0"/>
            </a:endParaRPr>
          </a:p>
        </p:txBody>
      </p:sp>
      <p:sp>
        <p:nvSpPr>
          <p:cNvPr id="23" name="Rectangle 22"/>
          <p:cNvSpPr/>
          <p:nvPr/>
        </p:nvSpPr>
        <p:spPr>
          <a:xfrm>
            <a:off x="5712567" y="1256665"/>
            <a:ext cx="2492990" cy="400110"/>
          </a:xfrm>
          <a:prstGeom prst="rect">
            <a:avLst/>
          </a:prstGeom>
        </p:spPr>
        <p:txBody>
          <a:bodyPr wrap="none">
            <a:spAutoFit/>
          </a:bodyPr>
          <a:lstStyle/>
          <a:p>
            <a:pPr algn="ctr"/>
            <a:r>
              <a:rPr lang="zh-CN" altLang="en-US" sz="2000" dirty="0" smtClean="0">
                <a:gradFill>
                  <a:gsLst>
                    <a:gs pos="0">
                      <a:schemeClr val="bg1"/>
                    </a:gs>
                    <a:gs pos="100000">
                      <a:schemeClr val="bg1"/>
                    </a:gs>
                  </a:gsLst>
                  <a:lin ang="5400000" scaled="0"/>
                </a:gradFill>
                <a:latin typeface="+mj-lt"/>
              </a:rPr>
              <a:t>做决定的搜索时间长</a:t>
            </a:r>
            <a:endParaRPr lang="en-US" sz="2000" dirty="0">
              <a:gradFill>
                <a:gsLst>
                  <a:gs pos="0">
                    <a:schemeClr val="bg1"/>
                  </a:gs>
                  <a:gs pos="100000">
                    <a:schemeClr val="bg1"/>
                  </a:gs>
                </a:gsLst>
                <a:lin ang="5400000" scaled="0"/>
              </a:gradFill>
              <a:latin typeface="+mj-lt"/>
            </a:endParaRPr>
          </a:p>
        </p:txBody>
      </p:sp>
      <p:sp>
        <p:nvSpPr>
          <p:cNvPr id="22" name="Rectangle 21"/>
          <p:cNvSpPr/>
          <p:nvPr/>
        </p:nvSpPr>
        <p:spPr>
          <a:xfrm>
            <a:off x="273130" y="2353382"/>
            <a:ext cx="1716258" cy="2154436"/>
          </a:xfrm>
          <a:prstGeom prst="rect">
            <a:avLst/>
          </a:prstGeom>
        </p:spPr>
        <p:txBody>
          <a:bodyPr wrap="square">
            <a:spAutoFit/>
          </a:bodyPr>
          <a:lstStyle/>
          <a:p>
            <a:pPr algn="ctr"/>
            <a:r>
              <a:rPr lang="en-US" sz="5400" dirty="0" smtClean="0">
                <a:solidFill>
                  <a:srgbClr val="FFFFFF"/>
                </a:solidFill>
              </a:rPr>
              <a:t>66%</a:t>
            </a:r>
          </a:p>
          <a:p>
            <a:pPr algn="ctr"/>
            <a:r>
              <a:rPr lang="en-US" sz="1600" dirty="0" smtClean="0">
                <a:solidFill>
                  <a:srgbClr val="FFFFFF"/>
                </a:solidFill>
              </a:rPr>
              <a:t>of people are using search more frequently to make </a:t>
            </a:r>
            <a:r>
              <a:rPr lang="en-US" sz="1600" dirty="0" smtClean="0">
                <a:solidFill>
                  <a:srgbClr val="FFFFFF"/>
                </a:solidFill>
                <a:latin typeface="Segoe Semibold" pitchFamily="34" charset="0"/>
              </a:rPr>
              <a:t>decisions</a:t>
            </a:r>
            <a:endParaRPr lang="en-US" sz="600" dirty="0">
              <a:latin typeface="Segoe Semibold" pitchFamily="34" charset="0"/>
            </a:endParaRPr>
          </a:p>
        </p:txBody>
      </p:sp>
      <p:sp>
        <p:nvSpPr>
          <p:cNvPr id="2053" name="Line 5"/>
          <p:cNvSpPr>
            <a:spLocks noChangeShapeType="1"/>
          </p:cNvSpPr>
          <p:nvPr/>
        </p:nvSpPr>
        <p:spPr bwMode="auto">
          <a:xfrm>
            <a:off x="-285751" y="5053013"/>
            <a:ext cx="1588" cy="1587"/>
          </a:xfrm>
          <a:prstGeom prst="line">
            <a:avLst/>
          </a:prstGeom>
          <a:noFill/>
          <a:ln w="9"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3340243" y="6457179"/>
            <a:ext cx="5614229" cy="276999"/>
          </a:xfrm>
          <a:prstGeom prst="rect">
            <a:avLst/>
          </a:prstGeom>
          <a:noFill/>
        </p:spPr>
        <p:txBody>
          <a:bodyPr wrap="none" rtlCol="0">
            <a:spAutoFit/>
          </a:bodyPr>
          <a:lstStyle/>
          <a:p>
            <a:pPr algn="r"/>
            <a:r>
              <a:rPr lang="en-US" altLang="zh-CN" sz="1200" spc="-50" dirty="0" smtClean="0">
                <a:gradFill>
                  <a:gsLst>
                    <a:gs pos="0">
                      <a:srgbClr val="000000">
                        <a:lumMod val="85000"/>
                        <a:lumOff val="15000"/>
                      </a:srgbClr>
                    </a:gs>
                    <a:gs pos="100000">
                      <a:srgbClr val="000000">
                        <a:lumMod val="85000"/>
                        <a:lumOff val="15000"/>
                      </a:srgbClr>
                    </a:gs>
                  </a:gsLst>
                  <a:lin ang="5400000" scaled="0"/>
                </a:gradFill>
                <a:latin typeface="+mj-lt"/>
              </a:rPr>
              <a:t>Sources: Microsoft Internal Research conducted by </a:t>
            </a:r>
            <a:r>
              <a:rPr lang="en-US" altLang="zh-CN" sz="1200" spc="-50" dirty="0" err="1" smtClean="0">
                <a:gradFill>
                  <a:gsLst>
                    <a:gs pos="0">
                      <a:srgbClr val="000000">
                        <a:lumMod val="85000"/>
                        <a:lumOff val="15000"/>
                      </a:srgbClr>
                    </a:gs>
                    <a:gs pos="100000">
                      <a:srgbClr val="000000">
                        <a:lumMod val="85000"/>
                        <a:lumOff val="15000"/>
                      </a:srgbClr>
                    </a:gs>
                  </a:gsLst>
                  <a:lin ang="5400000" scaled="0"/>
                </a:gradFill>
                <a:latin typeface="+mj-lt"/>
              </a:rPr>
              <a:t>iPos</a:t>
            </a:r>
            <a:r>
              <a:rPr lang="en-US" altLang="zh-CN" sz="1200" spc="-50" dirty="0" smtClean="0">
                <a:gradFill>
                  <a:gsLst>
                    <a:gs pos="0">
                      <a:srgbClr val="000000">
                        <a:lumMod val="85000"/>
                        <a:lumOff val="15000"/>
                      </a:srgbClr>
                    </a:gs>
                    <a:gs pos="100000">
                      <a:srgbClr val="000000">
                        <a:lumMod val="85000"/>
                        <a:lumOff val="15000"/>
                      </a:srgbClr>
                    </a:gs>
                  </a:gsLst>
                  <a:lin ang="5400000" scaled="0"/>
                </a:gradFill>
                <a:latin typeface="+mj-lt"/>
              </a:rPr>
              <a:t> 2009:; Live Search Session Analysis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ilver corner gradient with bevel"/>
          <p:cNvSpPr/>
          <p:nvPr/>
        </p:nvSpPr>
        <p:spPr bwMode="auto">
          <a:xfrm>
            <a:off x="223520" y="1223157"/>
            <a:ext cx="8696960" cy="646585"/>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63" algn="ctr" defTabSz="914099" fontAlgn="base">
              <a:lnSpc>
                <a:spcPct val="85000"/>
              </a:lnSpc>
              <a:spcBef>
                <a:spcPct val="0"/>
              </a:spcBef>
              <a:spcAft>
                <a:spcPct val="0"/>
              </a:spcAft>
              <a:buClr>
                <a:srgbClr val="FFFFFF"/>
              </a:buClr>
              <a:buSzPct val="120000"/>
              <a:defRPr/>
            </a:pPr>
            <a:endParaRPr lang="en-US" altLang="zh-CN" sz="2400" dirty="0" smtClean="0">
              <a:gradFill>
                <a:gsLst>
                  <a:gs pos="0">
                    <a:srgbClr val="FFFFFF"/>
                  </a:gs>
                  <a:gs pos="100000">
                    <a:srgbClr val="FFFFFF"/>
                  </a:gs>
                </a:gsLst>
                <a:lin ang="5400000" scaled="0"/>
              </a:gradFill>
            </a:endParaRPr>
          </a:p>
        </p:txBody>
      </p:sp>
      <p:sp>
        <p:nvSpPr>
          <p:cNvPr id="15" name="Silver corner gradient with bevel"/>
          <p:cNvSpPr/>
          <p:nvPr/>
        </p:nvSpPr>
        <p:spPr bwMode="auto">
          <a:xfrm rot="10800000">
            <a:off x="193038" y="1994632"/>
            <a:ext cx="8717281" cy="3991498"/>
          </a:xfrm>
          <a:prstGeom prst="rect">
            <a:avLst/>
          </a:prstGeom>
          <a:gradFill>
            <a:gsLst>
              <a:gs pos="0">
                <a:schemeClr val="accent6">
                  <a:shade val="51000"/>
                  <a:satMod val="130000"/>
                  <a:alpha val="34000"/>
                </a:schemeClr>
              </a:gs>
              <a:gs pos="80000">
                <a:schemeClr val="accent6">
                  <a:shade val="93000"/>
                  <a:satMod val="130000"/>
                  <a:alpha val="2000"/>
                </a:schemeClr>
              </a:gs>
              <a:gs pos="100000">
                <a:schemeClr val="accent6">
                  <a:shade val="94000"/>
                  <a:satMod val="135000"/>
                  <a:alpha val="10000"/>
                </a:schemeClr>
              </a:gs>
            </a:gsLs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48" name="Silver corner gradient with bevel"/>
          <p:cNvSpPr/>
          <p:nvPr/>
        </p:nvSpPr>
        <p:spPr bwMode="auto">
          <a:xfrm rot="10800000">
            <a:off x="4208440" y="2579052"/>
            <a:ext cx="4722199" cy="2684064"/>
          </a:xfrm>
          <a:prstGeom prst="rect">
            <a:avLst/>
          </a:prstGeom>
          <a:gradFill flip="none" rotWithShape="1">
            <a:gsLst>
              <a:gs pos="0">
                <a:schemeClr val="bg1">
                  <a:alpha val="0"/>
                </a:schemeClr>
              </a:gs>
              <a:gs pos="77000">
                <a:schemeClr val="accent2">
                  <a:lumMod val="50000"/>
                  <a:alpha val="85000"/>
                </a:schemeClr>
              </a:gs>
              <a:gs pos="100000">
                <a:schemeClr val="accent2">
                  <a:lumMod val="50000"/>
                  <a:alpha val="84000"/>
                </a:schemeClr>
              </a:gs>
            </a:gsLst>
            <a:lin ang="10800000" scaled="0"/>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t"/>
          <a:lstStyle/>
          <a:p>
            <a:pPr algn="ctr" defTabSz="914232" fontAlgn="base">
              <a:lnSpc>
                <a:spcPct val="85000"/>
              </a:lnSpc>
              <a:spcBef>
                <a:spcPct val="0"/>
              </a:spcBef>
              <a:spcAft>
                <a:spcPct val="0"/>
              </a:spcAft>
              <a:buClr>
                <a:srgbClr val="FFFFFF"/>
              </a:buClr>
              <a:defRPr/>
            </a:pPr>
            <a:endParaRPr lang="en-US" altLang="zh-CN" spc="-5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 name="Title 1"/>
          <p:cNvSpPr>
            <a:spLocks noGrp="1"/>
          </p:cNvSpPr>
          <p:nvPr>
            <p:ph type="title"/>
          </p:nvPr>
        </p:nvSpPr>
        <p:spPr/>
        <p:txBody>
          <a:bodyPr/>
          <a:lstStyle/>
          <a:p>
            <a:pPr algn="l"/>
            <a:r>
              <a:rPr lang="zh-CN" altLang="en-US" sz="4000" dirty="0" smtClean="0"/>
              <a:t>搜索结果应该更好</a:t>
            </a:r>
            <a:endParaRPr lang="en-US" sz="4000" dirty="0"/>
          </a:p>
        </p:txBody>
      </p:sp>
      <p:sp>
        <p:nvSpPr>
          <p:cNvPr id="5" name="Rectangle 4"/>
          <p:cNvSpPr/>
          <p:nvPr/>
        </p:nvSpPr>
        <p:spPr>
          <a:xfrm>
            <a:off x="846161" y="1315361"/>
            <a:ext cx="7451678" cy="461665"/>
          </a:xfrm>
          <a:prstGeom prst="rect">
            <a:avLst/>
          </a:prstGeom>
        </p:spPr>
        <p:txBody>
          <a:bodyPr wrap="square">
            <a:spAutoFit/>
          </a:bodyPr>
          <a:lstStyle/>
          <a:p>
            <a:pPr algn="ctr"/>
            <a:r>
              <a:rPr lang="zh-CN" altLang="en-US" sz="2400" dirty="0" smtClean="0">
                <a:solidFill>
                  <a:schemeClr val="bg1"/>
                </a:solidFill>
                <a:latin typeface="+mj-lt"/>
              </a:rPr>
              <a:t>四个查询中只有一个给出成功的结果</a:t>
            </a:r>
            <a:endParaRPr lang="en-US" altLang="zh-CN" sz="2400" dirty="0" smtClean="0">
              <a:solidFill>
                <a:schemeClr val="bg1"/>
              </a:solidFill>
              <a:latin typeface="+mj-lt"/>
            </a:endParaRPr>
          </a:p>
        </p:txBody>
      </p:sp>
      <p:graphicFrame>
        <p:nvGraphicFramePr>
          <p:cNvPr id="17" name="Chart 16"/>
          <p:cNvGraphicFramePr/>
          <p:nvPr/>
        </p:nvGraphicFramePr>
        <p:xfrm>
          <a:off x="946298" y="2209138"/>
          <a:ext cx="3646967" cy="340484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5"/>
          <p:cNvSpPr txBox="1">
            <a:spLocks noChangeArrowheads="1"/>
          </p:cNvSpPr>
          <p:nvPr/>
        </p:nvSpPr>
        <p:spPr bwMode="auto">
          <a:xfrm>
            <a:off x="5833917" y="3099507"/>
            <a:ext cx="2852881" cy="1323439"/>
          </a:xfrm>
          <a:prstGeom prst="rect">
            <a:avLst/>
          </a:prstGeom>
          <a:noFill/>
          <a:ln w="9525">
            <a:noFill/>
            <a:miter lim="800000"/>
            <a:headEnd/>
            <a:tailEnd/>
          </a:ln>
          <a:effectLst/>
        </p:spPr>
        <p:txBody>
          <a:bodyPr wrap="square">
            <a:spAutoFit/>
          </a:bodyPr>
          <a:lstStyle/>
          <a:p>
            <a:pPr marL="342900" indent="-342900">
              <a:spcBef>
                <a:spcPct val="50000"/>
              </a:spcBef>
              <a:buClr>
                <a:schemeClr val="accent1"/>
              </a:buClr>
              <a:buFontTx/>
              <a:buAutoNum type="arabicPeriod"/>
            </a:pPr>
            <a:r>
              <a:rPr lang="zh-CN" altLang="en-US" sz="2000" kern="1200" dirty="0" smtClean="0">
                <a:gradFill>
                  <a:gsLst>
                    <a:gs pos="0">
                      <a:schemeClr val="bg1"/>
                    </a:gs>
                    <a:gs pos="100000">
                      <a:schemeClr val="bg1"/>
                    </a:gs>
                  </a:gsLst>
                  <a:lin ang="5400000" scaled="0"/>
                </a:gradFill>
                <a:latin typeface="+mj-lt"/>
                <a:ea typeface="+mn-ea"/>
                <a:cs typeface="+mn-cs"/>
              </a:rPr>
              <a:t>重复查询和</a:t>
            </a:r>
            <a:r>
              <a:rPr lang="zh-CN" altLang="en-US" sz="2000" dirty="0" smtClean="0">
                <a:gradFill>
                  <a:gsLst>
                    <a:gs pos="0">
                      <a:schemeClr val="bg1"/>
                    </a:gs>
                    <a:gs pos="100000">
                      <a:schemeClr val="bg1"/>
                    </a:gs>
                  </a:gsLst>
                  <a:lin ang="5400000" scaled="0"/>
                </a:gradFill>
                <a:latin typeface="+mj-lt"/>
              </a:rPr>
              <a:t>提</a:t>
            </a:r>
            <a:r>
              <a:rPr lang="zh-CN" altLang="en-US" sz="2000" dirty="0" smtClean="0">
                <a:gradFill>
                  <a:gsLst>
                    <a:gs pos="0">
                      <a:schemeClr val="bg1"/>
                    </a:gs>
                    <a:gs pos="100000">
                      <a:schemeClr val="bg1"/>
                    </a:gs>
                  </a:gsLst>
                  <a:lin ang="5400000" scaled="0"/>
                </a:gradFill>
              </a:rPr>
              <a:t>炼</a:t>
            </a:r>
            <a:endParaRPr lang="en-US" sz="2000" kern="1200" dirty="0" smtClean="0">
              <a:gradFill>
                <a:gsLst>
                  <a:gs pos="0">
                    <a:schemeClr val="bg1"/>
                  </a:gs>
                  <a:gs pos="100000">
                    <a:schemeClr val="bg1"/>
                  </a:gs>
                </a:gsLst>
                <a:lin ang="5400000" scaled="0"/>
              </a:gradFill>
              <a:latin typeface="+mj-lt"/>
              <a:ea typeface="+mn-ea"/>
              <a:cs typeface="+mn-cs"/>
            </a:endParaRPr>
          </a:p>
          <a:p>
            <a:pPr marL="342900" indent="-342900">
              <a:spcBef>
                <a:spcPct val="50000"/>
              </a:spcBef>
              <a:buClr>
                <a:schemeClr val="accent1"/>
              </a:buClr>
              <a:buAutoNum type="arabicPeriod"/>
            </a:pPr>
            <a:r>
              <a:rPr lang="zh-CN" altLang="en-US" sz="2000" kern="1200" dirty="0" smtClean="0">
                <a:gradFill>
                  <a:gsLst>
                    <a:gs pos="0">
                      <a:schemeClr val="bg1"/>
                    </a:gs>
                    <a:gs pos="100000">
                      <a:schemeClr val="bg1"/>
                    </a:gs>
                  </a:gsLst>
                  <a:lin ang="5400000" scaled="0"/>
                </a:gradFill>
                <a:latin typeface="+mj-lt"/>
                <a:ea typeface="+mn-ea"/>
                <a:cs typeface="+mn-cs"/>
              </a:rPr>
              <a:t>完全放弃</a:t>
            </a:r>
            <a:endParaRPr lang="en-US" altLang="zh-CN" sz="2000" kern="1200" dirty="0" smtClean="0">
              <a:gradFill>
                <a:gsLst>
                  <a:gs pos="0">
                    <a:schemeClr val="bg1"/>
                  </a:gs>
                  <a:gs pos="100000">
                    <a:schemeClr val="bg1"/>
                  </a:gs>
                </a:gsLst>
                <a:lin ang="5400000" scaled="0"/>
              </a:gradFill>
              <a:latin typeface="+mj-lt"/>
              <a:ea typeface="+mn-ea"/>
              <a:cs typeface="+mn-cs"/>
            </a:endParaRPr>
          </a:p>
          <a:p>
            <a:pPr marL="342900" indent="-342900">
              <a:spcBef>
                <a:spcPct val="50000"/>
              </a:spcBef>
              <a:buClr>
                <a:schemeClr val="accent1"/>
              </a:buClr>
              <a:buAutoNum type="arabicPeriod"/>
            </a:pPr>
            <a:r>
              <a:rPr lang="zh-CN" altLang="en-US" sz="2000" kern="1200" dirty="0" smtClean="0">
                <a:gradFill>
                  <a:gsLst>
                    <a:gs pos="0">
                      <a:schemeClr val="bg1"/>
                    </a:gs>
                    <a:gs pos="100000">
                      <a:schemeClr val="bg1"/>
                    </a:gs>
                  </a:gsLst>
                  <a:lin ang="5400000" scaled="0"/>
                </a:gradFill>
                <a:latin typeface="+mj-lt"/>
                <a:ea typeface="+mn-ea"/>
                <a:cs typeface="+mn-cs"/>
              </a:rPr>
              <a:t>快速往回点击</a:t>
            </a:r>
            <a:endParaRPr lang="en-US" sz="2000" kern="1200" dirty="0">
              <a:gradFill>
                <a:gsLst>
                  <a:gs pos="0">
                    <a:schemeClr val="bg1"/>
                  </a:gs>
                  <a:gs pos="100000">
                    <a:schemeClr val="bg1"/>
                  </a:gs>
                </a:gsLst>
                <a:lin ang="5400000" scaled="0"/>
              </a:gradFill>
              <a:latin typeface="+mj-lt"/>
              <a:ea typeface="+mn-ea"/>
              <a:cs typeface="+mn-cs"/>
            </a:endParaRPr>
          </a:p>
        </p:txBody>
      </p:sp>
      <p:sp>
        <p:nvSpPr>
          <p:cNvPr id="27" name="Isosceles Triangle 26"/>
          <p:cNvSpPr/>
          <p:nvPr/>
        </p:nvSpPr>
        <p:spPr bwMode="auto">
          <a:xfrm rot="4677717">
            <a:off x="1059689" y="3978177"/>
            <a:ext cx="543784" cy="547868"/>
          </a:xfrm>
          <a:prstGeom prst="triangl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sp>
        <p:nvSpPr>
          <p:cNvPr id="32" name="Rectangle 31"/>
          <p:cNvSpPr/>
          <p:nvPr/>
        </p:nvSpPr>
        <p:spPr>
          <a:xfrm>
            <a:off x="1052809" y="4043851"/>
            <a:ext cx="327870" cy="307777"/>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1400" dirty="0" smtClean="0">
                <a:gradFill>
                  <a:gsLst>
                    <a:gs pos="0">
                      <a:srgbClr val="000000">
                        <a:lumMod val="85000"/>
                        <a:lumOff val="15000"/>
                      </a:srgbClr>
                    </a:gs>
                    <a:gs pos="100000">
                      <a:srgbClr val="000000">
                        <a:lumMod val="85000"/>
                        <a:lumOff val="15000"/>
                      </a:srgbClr>
                    </a:gs>
                  </a:gsLst>
                  <a:lin ang="5400000" scaled="0"/>
                </a:gradFill>
                <a:latin typeface="Segoe Semibold" pitchFamily="34" charset="0"/>
              </a:rPr>
              <a:t>1</a:t>
            </a:r>
          </a:p>
        </p:txBody>
      </p:sp>
      <p:sp>
        <p:nvSpPr>
          <p:cNvPr id="34" name="Rectangle 33"/>
          <p:cNvSpPr/>
          <p:nvPr/>
        </p:nvSpPr>
        <p:spPr>
          <a:xfrm>
            <a:off x="4072270" y="3032727"/>
            <a:ext cx="1212112"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err="1" smtClean="0">
                <a:gradFill>
                  <a:gsLst>
                    <a:gs pos="0">
                      <a:srgbClr val="000000">
                        <a:lumMod val="85000"/>
                        <a:lumOff val="15000"/>
                      </a:srgbClr>
                    </a:gs>
                    <a:gs pos="100000">
                      <a:srgbClr val="000000">
                        <a:lumMod val="85000"/>
                        <a:lumOff val="15000"/>
                      </a:srgbClr>
                    </a:gs>
                  </a:gsLst>
                  <a:lin ang="5400000" scaled="0"/>
                </a:gradFill>
              </a:rPr>
              <a:t>Algo</a:t>
            </a:r>
            <a:r>
              <a:rPr lang="en-US" sz="900" dirty="0" smtClean="0">
                <a:gradFill>
                  <a:gsLst>
                    <a:gs pos="0">
                      <a:srgbClr val="000000">
                        <a:lumMod val="85000"/>
                        <a:lumOff val="15000"/>
                      </a:srgbClr>
                    </a:gs>
                    <a:gs pos="100000">
                      <a:srgbClr val="000000">
                        <a:lumMod val="85000"/>
                        <a:lumOff val="15000"/>
                      </a:srgbClr>
                    </a:gs>
                  </a:gsLst>
                  <a:lin ang="5400000" scaled="0"/>
                </a:gradFill>
              </a:rPr>
              <a:t> Partial Sat, 10%</a:t>
            </a:r>
          </a:p>
        </p:txBody>
      </p:sp>
      <p:sp>
        <p:nvSpPr>
          <p:cNvPr id="35" name="Rectangle 34"/>
          <p:cNvSpPr/>
          <p:nvPr/>
        </p:nvSpPr>
        <p:spPr>
          <a:xfrm>
            <a:off x="3926674" y="4712406"/>
            <a:ext cx="974936"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err="1" smtClean="0">
                <a:gradFill>
                  <a:gsLst>
                    <a:gs pos="0">
                      <a:srgbClr val="000000">
                        <a:lumMod val="85000"/>
                        <a:lumOff val="15000"/>
                      </a:srgbClr>
                    </a:gs>
                    <a:gs pos="100000">
                      <a:srgbClr val="000000">
                        <a:lumMod val="85000"/>
                        <a:lumOff val="15000"/>
                      </a:srgbClr>
                    </a:gs>
                  </a:gsLst>
                  <a:lin ang="5400000" scaled="0"/>
                </a:gradFill>
              </a:rPr>
              <a:t>Algo</a:t>
            </a:r>
            <a:r>
              <a:rPr lang="en-US" sz="900" dirty="0" smtClean="0">
                <a:gradFill>
                  <a:gsLst>
                    <a:gs pos="0">
                      <a:srgbClr val="000000">
                        <a:lumMod val="85000"/>
                        <a:lumOff val="15000"/>
                      </a:srgbClr>
                    </a:gs>
                    <a:gs pos="100000">
                      <a:srgbClr val="000000">
                        <a:lumMod val="85000"/>
                        <a:lumOff val="15000"/>
                      </a:srgbClr>
                    </a:gs>
                  </a:gsLst>
                  <a:lin ang="5400000" scaled="0"/>
                </a:gradFill>
              </a:rPr>
              <a:t>  Sat</a:t>
            </a:r>
          </a:p>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23%</a:t>
            </a:r>
          </a:p>
        </p:txBody>
      </p:sp>
      <p:sp>
        <p:nvSpPr>
          <p:cNvPr id="36" name="Rectangle 35"/>
          <p:cNvSpPr/>
          <p:nvPr/>
        </p:nvSpPr>
        <p:spPr>
          <a:xfrm>
            <a:off x="414670" y="4649019"/>
            <a:ext cx="976427"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Pagination </a:t>
            </a:r>
          </a:p>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10%</a:t>
            </a:r>
          </a:p>
        </p:txBody>
      </p:sp>
      <p:sp>
        <p:nvSpPr>
          <p:cNvPr id="37" name="Rectangle 36"/>
          <p:cNvSpPr/>
          <p:nvPr/>
        </p:nvSpPr>
        <p:spPr>
          <a:xfrm>
            <a:off x="1218269" y="5286740"/>
            <a:ext cx="889575"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Others</a:t>
            </a:r>
          </a:p>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8%</a:t>
            </a:r>
          </a:p>
        </p:txBody>
      </p:sp>
      <p:sp>
        <p:nvSpPr>
          <p:cNvPr id="40" name="Isosceles Triangle 39"/>
          <p:cNvSpPr/>
          <p:nvPr/>
        </p:nvSpPr>
        <p:spPr bwMode="auto">
          <a:xfrm rot="9074015">
            <a:off x="1867762" y="2326483"/>
            <a:ext cx="543784" cy="547868"/>
          </a:xfrm>
          <a:prstGeom prst="triangl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sp>
        <p:nvSpPr>
          <p:cNvPr id="41" name="Rectangle 40"/>
          <p:cNvSpPr/>
          <p:nvPr/>
        </p:nvSpPr>
        <p:spPr>
          <a:xfrm>
            <a:off x="1924679" y="2381212"/>
            <a:ext cx="327870" cy="307777"/>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1400" dirty="0" smtClean="0">
                <a:gradFill>
                  <a:gsLst>
                    <a:gs pos="0">
                      <a:srgbClr val="000000">
                        <a:lumMod val="85000"/>
                        <a:lumOff val="15000"/>
                      </a:srgbClr>
                    </a:gs>
                    <a:gs pos="100000">
                      <a:srgbClr val="000000">
                        <a:lumMod val="85000"/>
                        <a:lumOff val="15000"/>
                      </a:srgbClr>
                    </a:gs>
                  </a:gsLst>
                  <a:lin ang="5400000" scaled="0"/>
                </a:gradFill>
                <a:latin typeface="Segoe Semibold" pitchFamily="34" charset="0"/>
              </a:rPr>
              <a:t>2</a:t>
            </a:r>
          </a:p>
        </p:txBody>
      </p:sp>
      <p:sp>
        <p:nvSpPr>
          <p:cNvPr id="45" name="Rectangle 44"/>
          <p:cNvSpPr/>
          <p:nvPr/>
        </p:nvSpPr>
        <p:spPr>
          <a:xfrm>
            <a:off x="3455579" y="2150224"/>
            <a:ext cx="1116418"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Algorithmic Not Sat, 14%</a:t>
            </a:r>
          </a:p>
        </p:txBody>
      </p:sp>
      <p:sp>
        <p:nvSpPr>
          <p:cNvPr id="46" name="Rectangle 45"/>
          <p:cNvSpPr/>
          <p:nvPr/>
        </p:nvSpPr>
        <p:spPr>
          <a:xfrm>
            <a:off x="1201479" y="2043898"/>
            <a:ext cx="1030332"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Abandonment 15%</a:t>
            </a:r>
          </a:p>
        </p:txBody>
      </p:sp>
      <p:sp>
        <p:nvSpPr>
          <p:cNvPr id="47" name="Rectangle 46"/>
          <p:cNvSpPr/>
          <p:nvPr/>
        </p:nvSpPr>
        <p:spPr>
          <a:xfrm>
            <a:off x="148862" y="3404867"/>
            <a:ext cx="1030332" cy="369332"/>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900" dirty="0" err="1" smtClean="0">
                <a:gradFill>
                  <a:gsLst>
                    <a:gs pos="0">
                      <a:srgbClr val="000000">
                        <a:lumMod val="85000"/>
                        <a:lumOff val="15000"/>
                      </a:srgbClr>
                    </a:gs>
                    <a:gs pos="100000">
                      <a:srgbClr val="000000">
                        <a:lumMod val="85000"/>
                        <a:lumOff val="15000"/>
                      </a:srgbClr>
                    </a:gs>
                  </a:gsLst>
                  <a:lin ang="5400000" scaled="0"/>
                </a:gradFill>
              </a:rPr>
              <a:t>Requery</a:t>
            </a:r>
            <a:r>
              <a:rPr lang="en-US" sz="900" dirty="0" smtClean="0">
                <a:gradFill>
                  <a:gsLst>
                    <a:gs pos="0">
                      <a:srgbClr val="000000">
                        <a:lumMod val="85000"/>
                        <a:lumOff val="15000"/>
                      </a:srgbClr>
                    </a:gs>
                    <a:gs pos="100000">
                      <a:srgbClr val="000000">
                        <a:lumMod val="85000"/>
                        <a:lumOff val="15000"/>
                      </a:srgbClr>
                    </a:gs>
                  </a:gsLst>
                  <a:lin ang="5400000" scaled="0"/>
                </a:gradFill>
              </a:rPr>
              <a:t> </a:t>
            </a:r>
          </a:p>
          <a:p>
            <a:pPr algn="ctr">
              <a:defRPr sz="1800" b="0" i="0" u="none" strike="noStrike" kern="1200" baseline="0">
                <a:solidFill>
                  <a:sysClr val="windowText" lastClr="000000"/>
                </a:solidFill>
                <a:latin typeface="+mn-lt"/>
                <a:ea typeface="+mn-ea"/>
                <a:cs typeface="+mn-cs"/>
              </a:defRPr>
            </a:pPr>
            <a:r>
              <a:rPr lang="en-US" sz="900" dirty="0" smtClean="0">
                <a:gradFill>
                  <a:gsLst>
                    <a:gs pos="0">
                      <a:srgbClr val="000000">
                        <a:lumMod val="85000"/>
                        <a:lumOff val="15000"/>
                      </a:srgbClr>
                    </a:gs>
                    <a:gs pos="100000">
                      <a:srgbClr val="000000">
                        <a:lumMod val="85000"/>
                        <a:lumOff val="15000"/>
                      </a:srgbClr>
                    </a:gs>
                  </a:gsLst>
                  <a:lin ang="5400000" scaled="0"/>
                </a:gradFill>
              </a:rPr>
              <a:t>14%</a:t>
            </a:r>
          </a:p>
        </p:txBody>
      </p:sp>
      <p:sp>
        <p:nvSpPr>
          <p:cNvPr id="28" name="Isosceles Triangle 27"/>
          <p:cNvSpPr/>
          <p:nvPr/>
        </p:nvSpPr>
        <p:spPr bwMode="auto">
          <a:xfrm rot="13496766">
            <a:off x="3728463" y="2592296"/>
            <a:ext cx="543784" cy="547868"/>
          </a:xfrm>
          <a:prstGeom prst="triangl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ctr"/>
          <a:lstStyle/>
          <a:p>
            <a:pPr algn="ctr" fontAlgn="base">
              <a:lnSpc>
                <a:spcPct val="80000"/>
              </a:lnSpc>
              <a:spcBef>
                <a:spcPct val="0"/>
              </a:spcBef>
              <a:spcAft>
                <a:spcPct val="0"/>
              </a:spcAft>
              <a:buClr>
                <a:srgbClr val="FFFF99"/>
              </a:buClr>
              <a:buSzPct val="120000"/>
              <a:defRPr/>
            </a:pPr>
            <a:endParaRPr lang="en-US" altLang="zh-CN" sz="2400" spc="-50" dirty="0" smtClean="0">
              <a:ln w="3175">
                <a:noFill/>
              </a:ln>
              <a:solidFill>
                <a:schemeClr val="bg1"/>
              </a:solidFill>
              <a:latin typeface="Segoe" pitchFamily="34" charset="0"/>
              <a:cs typeface="Arial" charset="0"/>
            </a:endParaRPr>
          </a:p>
        </p:txBody>
      </p:sp>
      <p:sp>
        <p:nvSpPr>
          <p:cNvPr id="29" name="Rectangle 28"/>
          <p:cNvSpPr/>
          <p:nvPr/>
        </p:nvSpPr>
        <p:spPr>
          <a:xfrm>
            <a:off x="3870438" y="2647024"/>
            <a:ext cx="327870" cy="307777"/>
          </a:xfrm>
          <a:prstGeom prst="rect">
            <a:avLst/>
          </a:prstGeom>
        </p:spPr>
        <p:txBody>
          <a:bodyPr wrap="square">
            <a:spAutoFit/>
          </a:bodyPr>
          <a:lstStyle/>
          <a:p>
            <a:pPr algn="ctr">
              <a:defRPr sz="1800" b="0" i="0" u="none" strike="noStrike" kern="1200" baseline="0">
                <a:solidFill>
                  <a:sysClr val="windowText" lastClr="000000"/>
                </a:solidFill>
                <a:latin typeface="+mn-lt"/>
                <a:ea typeface="+mn-ea"/>
                <a:cs typeface="+mn-cs"/>
              </a:defRPr>
            </a:pPr>
            <a:r>
              <a:rPr lang="en-US" sz="1400" dirty="0" smtClean="0">
                <a:gradFill>
                  <a:gsLst>
                    <a:gs pos="0">
                      <a:srgbClr val="000000">
                        <a:lumMod val="85000"/>
                        <a:lumOff val="15000"/>
                      </a:srgbClr>
                    </a:gs>
                    <a:gs pos="100000">
                      <a:srgbClr val="000000">
                        <a:lumMod val="85000"/>
                        <a:lumOff val="15000"/>
                      </a:srgbClr>
                    </a:gs>
                  </a:gsLst>
                  <a:lin ang="5400000" scaled="0"/>
                </a:gradFill>
                <a:latin typeface="Segoe Semibold" pitchFamily="34" charset="0"/>
              </a:rPr>
              <a:t>3</a:t>
            </a:r>
          </a:p>
        </p:txBody>
      </p:sp>
      <p:sp>
        <p:nvSpPr>
          <p:cNvPr id="24" name="Rectangle 23"/>
          <p:cNvSpPr/>
          <p:nvPr/>
        </p:nvSpPr>
        <p:spPr>
          <a:xfrm>
            <a:off x="2476943" y="5568370"/>
            <a:ext cx="1141671" cy="400110"/>
          </a:xfrm>
          <a:prstGeom prst="rect">
            <a:avLst/>
          </a:prstGeom>
        </p:spPr>
        <p:txBody>
          <a:bodyPr wrap="square">
            <a:spAutoFit/>
          </a:bodyPr>
          <a:lstStyle/>
          <a:p>
            <a:pPr algn="ctr" rtl="0">
              <a:defRPr sz="1800" b="0" i="0" u="none" strike="noStrike" kern="1200" baseline="0">
                <a:solidFill>
                  <a:sysClr val="windowText" lastClr="000000"/>
                </a:solidFill>
                <a:latin typeface="+mn-lt"/>
                <a:ea typeface="+mn-ea"/>
                <a:cs typeface="+mn-cs"/>
              </a:defRPr>
            </a:pPr>
            <a: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t>Ad Sat</a:t>
            </a:r>
            <a:b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br>
            <a: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t>4%</a:t>
            </a:r>
          </a:p>
        </p:txBody>
      </p:sp>
      <p:sp>
        <p:nvSpPr>
          <p:cNvPr id="25" name="Rectangle 24"/>
          <p:cNvSpPr/>
          <p:nvPr/>
        </p:nvSpPr>
        <p:spPr>
          <a:xfrm>
            <a:off x="1806869" y="5543117"/>
            <a:ext cx="1141671" cy="400110"/>
          </a:xfrm>
          <a:prstGeom prst="rect">
            <a:avLst/>
          </a:prstGeom>
        </p:spPr>
        <p:txBody>
          <a:bodyPr wrap="square">
            <a:spAutoFit/>
          </a:bodyPr>
          <a:lstStyle/>
          <a:p>
            <a:pPr algn="ctr" rtl="0">
              <a:defRPr sz="1800" b="0" i="0" u="none" strike="noStrike" kern="1200" baseline="0">
                <a:solidFill>
                  <a:sysClr val="windowText" lastClr="000000"/>
                </a:solidFill>
                <a:latin typeface="+mn-lt"/>
                <a:ea typeface="+mn-ea"/>
                <a:cs typeface="+mn-cs"/>
              </a:defRPr>
            </a:pPr>
            <a: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t>Answer Sat</a:t>
            </a:r>
            <a:b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br>
            <a:r>
              <a:rPr lang="en-US" sz="1000" kern="1200" dirty="0">
                <a:gradFill>
                  <a:gsLst>
                    <a:gs pos="0">
                      <a:srgbClr val="000000">
                        <a:lumMod val="85000"/>
                        <a:lumOff val="15000"/>
                      </a:srgbClr>
                    </a:gs>
                    <a:gs pos="100000">
                      <a:srgbClr val="000000">
                        <a:lumMod val="85000"/>
                        <a:lumOff val="15000"/>
                      </a:srgbClr>
                    </a:gs>
                  </a:gsLst>
                  <a:lin ang="5400000" scaled="0"/>
                </a:gradFill>
                <a:latin typeface="Segoe"/>
                <a:ea typeface="+mn-ea"/>
                <a:cs typeface="+mn-cs"/>
              </a:rPr>
              <a:t>2%</a:t>
            </a:r>
          </a:p>
        </p:txBody>
      </p:sp>
      <p:sp>
        <p:nvSpPr>
          <p:cNvPr id="33" name="Rounded Rectangle 32"/>
          <p:cNvSpPr/>
          <p:nvPr/>
        </p:nvSpPr>
        <p:spPr bwMode="auto">
          <a:xfrm>
            <a:off x="206893" y="1078173"/>
            <a:ext cx="8705095" cy="5008728"/>
          </a:xfrm>
          <a:prstGeom prst="roundRect">
            <a:avLst>
              <a:gd name="adj" fmla="val 5530"/>
            </a:avLst>
          </a:prstGeom>
          <a:noFill/>
          <a:ln w="19050">
            <a:solidFill>
              <a:schemeClr val="bg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63" algn="ctr" defTabSz="914099" fontAlgn="base">
              <a:lnSpc>
                <a:spcPct val="85000"/>
              </a:lnSpc>
              <a:spcBef>
                <a:spcPct val="0"/>
              </a:spcBef>
              <a:spcAft>
                <a:spcPct val="0"/>
              </a:spcAft>
              <a:buClr>
                <a:srgbClr val="FFFFFF"/>
              </a:buClr>
              <a:buSzPct val="120000"/>
              <a:defRPr/>
            </a:pPr>
            <a:endParaRPr lang="en-US" altLang="zh-CN" sz="2400" dirty="0" smtClean="0">
              <a:gradFill>
                <a:gsLst>
                  <a:gs pos="0">
                    <a:srgbClr val="FFFFFF"/>
                  </a:gs>
                  <a:gs pos="100000">
                    <a:srgbClr val="FFFFFF"/>
                  </a:gs>
                </a:gsLst>
                <a:lin ang="5400000" scaled="0"/>
              </a:gradFill>
            </a:endParaRPr>
          </a:p>
        </p:txBody>
      </p:sp>
      <p:sp>
        <p:nvSpPr>
          <p:cNvPr id="39" name="TextBox 38"/>
          <p:cNvSpPr txBox="1"/>
          <p:nvPr/>
        </p:nvSpPr>
        <p:spPr>
          <a:xfrm>
            <a:off x="6219323" y="6457179"/>
            <a:ext cx="2768002" cy="276999"/>
          </a:xfrm>
          <a:prstGeom prst="rect">
            <a:avLst/>
          </a:prstGeom>
          <a:noFill/>
        </p:spPr>
        <p:txBody>
          <a:bodyPr wrap="none" rtlCol="0">
            <a:spAutoFit/>
          </a:bodyPr>
          <a:lstStyle/>
          <a:p>
            <a:pPr algn="r"/>
            <a:r>
              <a:rPr lang="en-US" altLang="zh-CN" sz="1200" spc="-50" dirty="0" smtClean="0">
                <a:gradFill>
                  <a:gsLst>
                    <a:gs pos="0">
                      <a:srgbClr val="000000">
                        <a:lumMod val="85000"/>
                        <a:lumOff val="15000"/>
                      </a:srgbClr>
                    </a:gs>
                    <a:gs pos="100000">
                      <a:srgbClr val="000000">
                        <a:lumMod val="85000"/>
                        <a:lumOff val="15000"/>
                      </a:srgbClr>
                    </a:gs>
                  </a:gsLst>
                  <a:lin ang="5400000" scaled="0"/>
                </a:gradFill>
                <a:latin typeface="+mj-lt"/>
              </a:rPr>
              <a:t>Source: Microsoft Analysis of Industry Data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37673" y="1582118"/>
            <a:ext cx="7615989" cy="1321989"/>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14" name="Rectangle 13"/>
          <p:cNvSpPr/>
          <p:nvPr/>
        </p:nvSpPr>
        <p:spPr bwMode="auto">
          <a:xfrm>
            <a:off x="636710" y="3103093"/>
            <a:ext cx="7616952" cy="1321989"/>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21" name="Rectangle 20"/>
          <p:cNvSpPr/>
          <p:nvPr/>
        </p:nvSpPr>
        <p:spPr bwMode="auto">
          <a:xfrm>
            <a:off x="636710" y="4622580"/>
            <a:ext cx="7616952" cy="1321989"/>
          </a:xfrm>
          <a:prstGeom prst="rect">
            <a:avLst/>
          </a:prstGeom>
          <a:gradFill flip="none" rotWithShape="1">
            <a:gsLst>
              <a:gs pos="0">
                <a:schemeClr val="accent2">
                  <a:lumMod val="50000"/>
                </a:schemeClr>
              </a:gs>
              <a:gs pos="80000">
                <a:schemeClr val="accent2">
                  <a:lumMod val="75000"/>
                </a:schemeClr>
              </a:gs>
              <a:gs pos="100000">
                <a:schemeClr val="accent2">
                  <a:lumMod val="75000"/>
                </a:schemeClr>
              </a:gs>
            </a:gsLst>
            <a:lin ang="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23" name="Rectangle 22"/>
          <p:cNvSpPr/>
          <p:nvPr/>
        </p:nvSpPr>
        <p:spPr bwMode="auto">
          <a:xfrm rot="5400000">
            <a:off x="134330" y="1593209"/>
            <a:ext cx="5186153" cy="3880253"/>
          </a:xfrm>
          <a:prstGeom prst="rect">
            <a:avLst/>
          </a:prstGeom>
          <a:gradFill flip="none" rotWithShape="1">
            <a:gsLst>
              <a:gs pos="0">
                <a:schemeClr val="tx1">
                  <a:alpha val="0"/>
                </a:schemeClr>
              </a:gs>
              <a:gs pos="77000">
                <a:schemeClr val="accent2">
                  <a:lumMod val="50000"/>
                  <a:alpha val="58000"/>
                </a:schemeClr>
              </a:gs>
              <a:gs pos="100000">
                <a:schemeClr val="accent2">
                  <a:lumMod val="50000"/>
                  <a:alpha val="60000"/>
                </a:schemeClr>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t"/>
          <a:lstStyle/>
          <a:p>
            <a:pPr algn="ctr" defTabSz="914232" fontAlgn="base">
              <a:lnSpc>
                <a:spcPct val="85000"/>
              </a:lnSpc>
              <a:spcBef>
                <a:spcPct val="0"/>
              </a:spcBef>
              <a:spcAft>
                <a:spcPct val="0"/>
              </a:spcAft>
              <a:buClr>
                <a:srgbClr val="FFFFFF"/>
              </a:buClr>
              <a:defRPr/>
            </a:pPr>
            <a:endParaRPr lang="en-US" altLang="zh-CN" spc="-5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4" name="Rectangle 23"/>
          <p:cNvSpPr/>
          <p:nvPr/>
        </p:nvSpPr>
        <p:spPr bwMode="auto">
          <a:xfrm rot="5400000">
            <a:off x="4305868" y="2325508"/>
            <a:ext cx="5186150" cy="2415654"/>
          </a:xfrm>
          <a:prstGeom prst="rect">
            <a:avLst/>
          </a:prstGeom>
          <a:gradFill flip="none" rotWithShape="1">
            <a:gsLst>
              <a:gs pos="0">
                <a:schemeClr val="tx1">
                  <a:alpha val="0"/>
                </a:schemeClr>
              </a:gs>
              <a:gs pos="77000">
                <a:schemeClr val="accent2">
                  <a:lumMod val="50000"/>
                  <a:alpha val="58000"/>
                </a:schemeClr>
              </a:gs>
              <a:gs pos="100000">
                <a:schemeClr val="accent2">
                  <a:lumMod val="50000"/>
                  <a:alpha val="60000"/>
                </a:schemeClr>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91440" rIns="45720" bIns="0" rtlCol="0" anchor="t"/>
          <a:lstStyle/>
          <a:p>
            <a:pPr algn="ctr" defTabSz="914232" fontAlgn="base">
              <a:lnSpc>
                <a:spcPct val="85000"/>
              </a:lnSpc>
              <a:spcBef>
                <a:spcPct val="0"/>
              </a:spcBef>
              <a:spcAft>
                <a:spcPct val="0"/>
              </a:spcAft>
              <a:buClr>
                <a:srgbClr val="FFFFFF"/>
              </a:buClr>
              <a:defRPr/>
            </a:pPr>
            <a:endParaRPr lang="en-US" altLang="zh-CN" spc="-5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2" name="Title 1"/>
          <p:cNvSpPr>
            <a:spLocks noGrp="1"/>
          </p:cNvSpPr>
          <p:nvPr>
            <p:ph type="title"/>
          </p:nvPr>
        </p:nvSpPr>
        <p:spPr/>
        <p:txBody>
          <a:bodyPr/>
          <a:lstStyle/>
          <a:p>
            <a:pPr algn="l"/>
            <a:r>
              <a:rPr lang="zh-CN" altLang="en-US" sz="4000" dirty="0" smtClean="0"/>
              <a:t>创新的机会</a:t>
            </a:r>
            <a:endParaRPr lang="en-US" sz="4000" dirty="0"/>
          </a:p>
        </p:txBody>
      </p:sp>
      <p:sp>
        <p:nvSpPr>
          <p:cNvPr id="3" name="Rounded Rectangle 2"/>
          <p:cNvSpPr/>
          <p:nvPr/>
        </p:nvSpPr>
        <p:spPr bwMode="auto">
          <a:xfrm>
            <a:off x="623944" y="1388867"/>
            <a:ext cx="7659443" cy="4754880"/>
          </a:xfrm>
          <a:prstGeom prst="roundRect">
            <a:avLst>
              <a:gd name="adj" fmla="val 3331"/>
            </a:avLst>
          </a:prstGeom>
          <a:noFill/>
          <a:ln w="28575" cap="flat" cmpd="sng" algn="ctr">
            <a:solidFill>
              <a:schemeClr val="bg1">
                <a:alpha val="84000"/>
              </a:schemeClr>
            </a:solidFill>
            <a:prstDash val="solid"/>
            <a:round/>
            <a:headEnd type="none" w="med" len="med"/>
            <a:tailEnd type="none" w="med" len="med"/>
          </a:ln>
          <a:effectLst/>
        </p:spPr>
        <p:txBody>
          <a:bodyPr vert="horz" wrap="square" lIns="91429" tIns="182860" rIns="91429" bIns="182860" numCol="1" rtlCol="0" anchor="ctr" anchorCtr="0" compatLnSpc="1">
            <a:prstTxWarp prst="textNoShape">
              <a:avLst/>
            </a:prstTxWarp>
          </a:bodyPr>
          <a:lstStyle/>
          <a:p>
            <a:pPr marL="0" lvl="1" indent="-233363" algn="ctr" fontAlgn="base">
              <a:lnSpc>
                <a:spcPct val="88000"/>
              </a:lnSpc>
              <a:spcBef>
                <a:spcPct val="0"/>
              </a:spcBef>
              <a:spcAft>
                <a:spcPct val="0"/>
              </a:spcAft>
              <a:buClr>
                <a:srgbClr val="FFFF99"/>
              </a:buClr>
              <a:buSzPct val="120000"/>
              <a:defRPr/>
            </a:pPr>
            <a:endParaRPr lang="en-US" altLang="zh-CN" sz="2200" dirty="0" smtClean="0">
              <a:ln w="3175">
                <a:noFill/>
              </a:ln>
              <a:solidFill>
                <a:srgbClr val="FFFFFF"/>
              </a:solidFill>
              <a:cs typeface="Arial" charset="0"/>
            </a:endParaRPr>
          </a:p>
        </p:txBody>
      </p:sp>
      <p:sp>
        <p:nvSpPr>
          <p:cNvPr id="8" name="Rectangle 7"/>
          <p:cNvSpPr/>
          <p:nvPr/>
        </p:nvSpPr>
        <p:spPr>
          <a:xfrm>
            <a:off x="850606" y="1718354"/>
            <a:ext cx="3713906" cy="1049518"/>
          </a:xfrm>
          <a:prstGeom prst="rect">
            <a:avLst/>
          </a:prstGeom>
        </p:spPr>
        <p:txBody>
          <a:bodyPr vert="horz" wrap="square" anchor="ctr" anchorCtr="0">
            <a:spAutoFit/>
          </a:bodyPr>
          <a:lstStyle/>
          <a:p>
            <a:pPr lvl="0"/>
            <a:r>
              <a:rPr lang="zh-CN" altLang="en-US" sz="1600" dirty="0" smtClean="0">
                <a:solidFill>
                  <a:schemeClr val="accent3">
                    <a:lumMod val="40000"/>
                    <a:lumOff val="60000"/>
                  </a:schemeClr>
                </a:solidFill>
              </a:rPr>
              <a:t>用户不满意</a:t>
            </a:r>
            <a:endParaRPr lang="en-US" sz="1600" dirty="0" smtClean="0">
              <a:solidFill>
                <a:schemeClr val="accent3">
                  <a:lumMod val="40000"/>
                  <a:lumOff val="60000"/>
                </a:schemeClr>
              </a:solidFill>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结果不能满足意图</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很多点击浪费了</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重复的去搜</a:t>
            </a:r>
            <a:endParaRPr lang="en-US" sz="1400" dirty="0" smtClean="0">
              <a:gradFill>
                <a:gsLst>
                  <a:gs pos="0">
                    <a:schemeClr val="bg1"/>
                  </a:gs>
                  <a:gs pos="100000">
                    <a:schemeClr val="bg1"/>
                  </a:gs>
                </a:gsLst>
                <a:lin ang="5400000" scaled="0"/>
              </a:gradFill>
              <a:latin typeface="+mj-lt"/>
            </a:endParaRPr>
          </a:p>
        </p:txBody>
      </p:sp>
      <p:sp>
        <p:nvSpPr>
          <p:cNvPr id="15" name="Rectangle 14"/>
          <p:cNvSpPr/>
          <p:nvPr/>
        </p:nvSpPr>
        <p:spPr>
          <a:xfrm>
            <a:off x="850604" y="3239328"/>
            <a:ext cx="3713907" cy="1049518"/>
          </a:xfrm>
          <a:prstGeom prst="rect">
            <a:avLst/>
          </a:prstGeom>
        </p:spPr>
        <p:txBody>
          <a:bodyPr vert="horz" wrap="square" anchor="ctr" anchorCtr="0">
            <a:spAutoFit/>
          </a:bodyPr>
          <a:lstStyle/>
          <a:p>
            <a:r>
              <a:rPr lang="zh-CN" altLang="en-US" sz="1600" dirty="0" smtClean="0">
                <a:solidFill>
                  <a:schemeClr val="accent3">
                    <a:lumMod val="40000"/>
                    <a:lumOff val="60000"/>
                  </a:schemeClr>
                </a:solidFill>
              </a:rPr>
              <a:t>用户想要在搜索中得到帮助</a:t>
            </a:r>
            <a:endParaRPr lang="en-US" sz="1600" dirty="0" smtClean="0">
              <a:gradFill>
                <a:gsLst>
                  <a:gs pos="0">
                    <a:schemeClr val="accent5">
                      <a:lumMod val="75000"/>
                    </a:schemeClr>
                  </a:gs>
                  <a:gs pos="100000">
                    <a:schemeClr val="accent5">
                      <a:lumMod val="75000"/>
                    </a:schemeClr>
                  </a:gs>
                </a:gsLst>
                <a:lin ang="5400000" scaled="0"/>
              </a:gradFill>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用法在搜索过程中不在查询里</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一半的时间花在长时间</a:t>
            </a:r>
            <a:r>
              <a:rPr lang="zh-CN" altLang="en-US" sz="1400" dirty="0" smtClean="0">
                <a:gradFill>
                  <a:gsLst>
                    <a:gs pos="0">
                      <a:schemeClr val="bg1"/>
                    </a:gs>
                    <a:gs pos="100000">
                      <a:schemeClr val="bg1"/>
                    </a:gs>
                  </a:gsLst>
                  <a:lin ang="5400000" scaled="0"/>
                </a:gradFill>
              </a:rPr>
              <a:t>搜索里</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rPr>
              <a:t>提炼或</a:t>
            </a:r>
            <a:r>
              <a:rPr lang="zh-CN" altLang="en-US" sz="1400" dirty="0" smtClean="0">
                <a:gradFill>
                  <a:gsLst>
                    <a:gs pos="0">
                      <a:schemeClr val="bg1"/>
                    </a:gs>
                    <a:gs pos="100000">
                      <a:schemeClr val="bg1"/>
                    </a:gs>
                  </a:gsLst>
                  <a:lin ang="5400000" scaled="0"/>
                </a:gradFill>
                <a:latin typeface="+mj-lt"/>
              </a:rPr>
              <a:t>重复查询占相当多的</a:t>
            </a:r>
            <a:r>
              <a:rPr lang="zh-CN" altLang="en-US" sz="1400" dirty="0" smtClean="0">
                <a:gradFill>
                  <a:gsLst>
                    <a:gs pos="0">
                      <a:schemeClr val="bg1"/>
                    </a:gs>
                    <a:gs pos="100000">
                      <a:schemeClr val="bg1"/>
                    </a:gs>
                  </a:gsLst>
                  <a:lin ang="5400000" scaled="0"/>
                </a:gradFill>
              </a:rPr>
              <a:t>时间</a:t>
            </a:r>
            <a:endParaRPr lang="en-US" sz="1400" dirty="0" smtClean="0">
              <a:gradFill>
                <a:gsLst>
                  <a:gs pos="0">
                    <a:schemeClr val="bg1"/>
                  </a:gs>
                  <a:gs pos="100000">
                    <a:schemeClr val="bg1"/>
                  </a:gs>
                </a:gsLst>
                <a:lin ang="5400000" scaled="0"/>
              </a:gradFill>
              <a:latin typeface="+mj-lt"/>
            </a:endParaRPr>
          </a:p>
        </p:txBody>
      </p:sp>
      <p:sp>
        <p:nvSpPr>
          <p:cNvPr id="22" name="Rectangle 21"/>
          <p:cNvSpPr/>
          <p:nvPr/>
        </p:nvSpPr>
        <p:spPr>
          <a:xfrm>
            <a:off x="850605" y="4771126"/>
            <a:ext cx="3725888" cy="1024896"/>
          </a:xfrm>
          <a:prstGeom prst="rect">
            <a:avLst/>
          </a:prstGeom>
        </p:spPr>
        <p:txBody>
          <a:bodyPr vert="horz" wrap="square" anchor="ctr" anchorCtr="0">
            <a:spAutoFit/>
          </a:bodyPr>
          <a:lstStyle/>
          <a:p>
            <a:pPr indent="-231775">
              <a:lnSpc>
                <a:spcPct val="90000"/>
              </a:lnSpc>
              <a:spcBef>
                <a:spcPct val="20000"/>
              </a:spcBef>
              <a:buSzPct val="85000"/>
            </a:pPr>
            <a:r>
              <a:rPr lang="zh-CN" altLang="en-US" sz="1600" dirty="0" smtClean="0">
                <a:solidFill>
                  <a:schemeClr val="accent3">
                    <a:lumMod val="40000"/>
                    <a:lumOff val="60000"/>
                  </a:schemeClr>
                </a:solidFill>
              </a:rPr>
              <a:t>越来越多的搜索着重于任务和做决定</a:t>
            </a:r>
            <a:endParaRPr lang="en-US" sz="1600" dirty="0" smtClean="0">
              <a:solidFill>
                <a:schemeClr val="accent3">
                  <a:lumMod val="40000"/>
                  <a:lumOff val="60000"/>
                </a:schemeClr>
              </a:solidFill>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更多用户依靠搜索来做决定</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rPr>
              <a:t>用户专心于完成</a:t>
            </a:r>
            <a:r>
              <a:rPr lang="zh-CN" altLang="en-US" sz="1400" dirty="0" smtClean="0">
                <a:gradFill>
                  <a:gsLst>
                    <a:gs pos="0">
                      <a:schemeClr val="bg1"/>
                    </a:gs>
                    <a:gs pos="100000">
                      <a:schemeClr val="bg1"/>
                    </a:gs>
                  </a:gsLst>
                  <a:lin ang="5400000" scaled="0"/>
                </a:gradFill>
                <a:latin typeface="+mj-lt"/>
              </a:rPr>
              <a:t>任务</a:t>
            </a:r>
            <a:endParaRPr lang="en-US" sz="1400" dirty="0" smtClean="0">
              <a:gradFill>
                <a:gsLst>
                  <a:gs pos="0">
                    <a:schemeClr val="bg1"/>
                  </a:gs>
                  <a:gs pos="100000">
                    <a:schemeClr val="bg1"/>
                  </a:gs>
                </a:gsLst>
                <a:lin ang="5400000" scaled="0"/>
              </a:gradFill>
              <a:latin typeface="+mj-lt"/>
            </a:endParaRPr>
          </a:p>
          <a:p>
            <a:pPr marL="233363" indent="-233363">
              <a:lnSpc>
                <a:spcPct val="90000"/>
              </a:lnSpc>
              <a:spcBef>
                <a:spcPct val="20000"/>
              </a:spcBef>
              <a:buSzPct val="85000"/>
              <a:buBlip>
                <a:blip r:embed="rId3"/>
              </a:buBlip>
            </a:pPr>
            <a:r>
              <a:rPr lang="zh-CN" altLang="en-US" sz="1400" dirty="0" smtClean="0">
                <a:gradFill>
                  <a:gsLst>
                    <a:gs pos="0">
                      <a:schemeClr val="bg1"/>
                    </a:gs>
                    <a:gs pos="100000">
                      <a:schemeClr val="bg1"/>
                    </a:gs>
                  </a:gsLst>
                  <a:lin ang="5400000" scaled="0"/>
                </a:gradFill>
                <a:latin typeface="+mj-lt"/>
              </a:rPr>
              <a:t>搜索没有被优化成任务和做决定的工具</a:t>
            </a:r>
            <a:endParaRPr lang="en-US" sz="1400" dirty="0" smtClean="0">
              <a:gradFill>
                <a:gsLst>
                  <a:gs pos="0">
                    <a:schemeClr val="bg1"/>
                  </a:gs>
                  <a:gs pos="100000">
                    <a:schemeClr val="bg1"/>
                  </a:gs>
                </a:gsLst>
                <a:lin ang="5400000" scaled="0"/>
              </a:gradFill>
              <a:latin typeface="+mj-lt"/>
            </a:endParaRPr>
          </a:p>
        </p:txBody>
      </p:sp>
      <p:sp>
        <p:nvSpPr>
          <p:cNvPr id="35" name="Rounded Rectangle 34"/>
          <p:cNvSpPr/>
          <p:nvPr/>
        </p:nvSpPr>
        <p:spPr bwMode="auto">
          <a:xfrm>
            <a:off x="5851747" y="4765000"/>
            <a:ext cx="2094393" cy="1048888"/>
          </a:xfrm>
          <a:prstGeom prst="roundRect">
            <a:avLst/>
          </a:prstGeom>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buClr>
                <a:srgbClr val="FFFF99"/>
              </a:buClr>
              <a:buSzPct val="120000"/>
              <a:defRPr/>
            </a:pPr>
            <a:r>
              <a:rPr lang="zh-CN" altLang="en-US" dirty="0" smtClean="0">
                <a:gradFill>
                  <a:gsLst>
                    <a:gs pos="0">
                      <a:schemeClr val="bg1"/>
                    </a:gs>
                    <a:gs pos="100000">
                      <a:schemeClr val="bg1"/>
                    </a:gs>
                  </a:gsLst>
                  <a:lin ang="16200000" scaled="0"/>
                </a:gradFill>
              </a:rPr>
              <a:t>做决定的工具</a:t>
            </a:r>
            <a:endParaRPr lang="en-US" altLang="zh-CN" dirty="0" smtClean="0">
              <a:gradFill>
                <a:gsLst>
                  <a:gs pos="0">
                    <a:schemeClr val="bg1"/>
                  </a:gs>
                  <a:gs pos="100000">
                    <a:schemeClr val="bg1"/>
                  </a:gs>
                </a:gsLst>
                <a:lin ang="16200000" scaled="0"/>
              </a:gradFill>
            </a:endParaRPr>
          </a:p>
        </p:txBody>
      </p:sp>
      <p:sp>
        <p:nvSpPr>
          <p:cNvPr id="36" name="Rounded Rectangle 35"/>
          <p:cNvSpPr/>
          <p:nvPr/>
        </p:nvSpPr>
        <p:spPr bwMode="auto">
          <a:xfrm>
            <a:off x="5851747" y="3237954"/>
            <a:ext cx="2094393" cy="1048888"/>
          </a:xfrm>
          <a:prstGeom prst="roundRect">
            <a:avLst/>
          </a:prstGeom>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buClr>
                <a:srgbClr val="FFFF99"/>
              </a:buClr>
              <a:buSzPct val="120000"/>
              <a:defRPr/>
            </a:pPr>
            <a:r>
              <a:rPr lang="zh-CN" altLang="en-US" dirty="0" smtClean="0">
                <a:gradFill>
                  <a:gsLst>
                    <a:gs pos="0">
                      <a:schemeClr val="bg1"/>
                    </a:gs>
                    <a:gs pos="100000">
                      <a:schemeClr val="bg1"/>
                    </a:gs>
                  </a:gsLst>
                  <a:lin ang="16200000" scaled="0"/>
                </a:gradFill>
              </a:rPr>
              <a:t>有序的体验</a:t>
            </a:r>
            <a:endParaRPr lang="en-US" altLang="zh-CN" dirty="0" smtClean="0">
              <a:gradFill>
                <a:gsLst>
                  <a:gs pos="0">
                    <a:schemeClr val="bg1"/>
                  </a:gs>
                  <a:gs pos="100000">
                    <a:schemeClr val="bg1"/>
                  </a:gs>
                </a:gsLst>
                <a:lin ang="16200000" scaled="0"/>
              </a:gradFill>
            </a:endParaRPr>
          </a:p>
        </p:txBody>
      </p:sp>
      <p:sp>
        <p:nvSpPr>
          <p:cNvPr id="37" name="Rounded Rectangle 36"/>
          <p:cNvSpPr/>
          <p:nvPr/>
        </p:nvSpPr>
        <p:spPr bwMode="auto">
          <a:xfrm>
            <a:off x="5851747" y="1708564"/>
            <a:ext cx="2094393" cy="1048888"/>
          </a:xfrm>
          <a:prstGeom prst="roundRect">
            <a:avLst/>
          </a:prstGeom>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0000"/>
              </a:lnSpc>
              <a:spcBef>
                <a:spcPct val="0"/>
              </a:spcBef>
              <a:spcAft>
                <a:spcPct val="0"/>
              </a:spcAft>
              <a:buClr>
                <a:srgbClr val="FFFF99"/>
              </a:buClr>
              <a:buSzPct val="120000"/>
              <a:defRPr/>
            </a:pPr>
            <a:r>
              <a:rPr lang="zh-CN" altLang="en-US" dirty="0" smtClean="0">
                <a:gradFill>
                  <a:gsLst>
                    <a:gs pos="0">
                      <a:schemeClr val="bg1"/>
                    </a:gs>
                    <a:gs pos="100000">
                      <a:schemeClr val="bg1"/>
                    </a:gs>
                  </a:gsLst>
                  <a:lin ang="16200000" scaled="0"/>
                </a:gradFill>
              </a:rPr>
              <a:t>更好的结果</a:t>
            </a:r>
            <a:endParaRPr lang="en-US" altLang="zh-CN" dirty="0" smtClean="0">
              <a:gradFill>
                <a:gsLst>
                  <a:gs pos="0">
                    <a:schemeClr val="bg1"/>
                  </a:gs>
                  <a:gs pos="100000">
                    <a:schemeClr val="bg1"/>
                  </a:gs>
                </a:gsLst>
                <a:lin ang="16200000" scaled="0"/>
              </a:gradFill>
            </a:endParaRPr>
          </a:p>
        </p:txBody>
      </p:sp>
      <p:sp>
        <p:nvSpPr>
          <p:cNvPr id="38" name="Rectangle 37"/>
          <p:cNvSpPr/>
          <p:nvPr/>
        </p:nvSpPr>
        <p:spPr>
          <a:xfrm>
            <a:off x="1911884" y="993323"/>
            <a:ext cx="1210588" cy="400110"/>
          </a:xfrm>
          <a:prstGeom prst="rect">
            <a:avLst/>
          </a:prstGeom>
        </p:spPr>
        <p:txBody>
          <a:bodyPr wrap="none">
            <a:spAutoFit/>
          </a:bodyPr>
          <a:lstStyle/>
          <a:p>
            <a:pPr algn="ctr"/>
            <a:r>
              <a:rPr lang="zh-CN" altLang="en-US" sz="2000" dirty="0" smtClean="0">
                <a:ln>
                  <a:solidFill>
                    <a:srgbClr val="FEE1C2">
                      <a:alpha val="0"/>
                    </a:srgbClr>
                  </a:solidFill>
                </a:ln>
                <a:solidFill>
                  <a:schemeClr val="bg2">
                    <a:lumMod val="50000"/>
                  </a:schemeClr>
                </a:solidFill>
                <a:latin typeface="+mj-lt"/>
              </a:rPr>
              <a:t>搜索挑战</a:t>
            </a:r>
            <a:endParaRPr lang="en-US" sz="2000" dirty="0">
              <a:ln>
                <a:solidFill>
                  <a:srgbClr val="FEE1C2">
                    <a:alpha val="0"/>
                  </a:srgbClr>
                </a:solidFill>
              </a:ln>
              <a:solidFill>
                <a:schemeClr val="bg2">
                  <a:lumMod val="50000"/>
                </a:schemeClr>
              </a:solidFill>
              <a:latin typeface="+mj-lt"/>
            </a:endParaRPr>
          </a:p>
        </p:txBody>
      </p:sp>
      <p:sp>
        <p:nvSpPr>
          <p:cNvPr id="39" name="Rectangle 38"/>
          <p:cNvSpPr/>
          <p:nvPr/>
        </p:nvSpPr>
        <p:spPr>
          <a:xfrm>
            <a:off x="6550129" y="980349"/>
            <a:ext cx="697627" cy="400110"/>
          </a:xfrm>
          <a:prstGeom prst="rect">
            <a:avLst/>
          </a:prstGeom>
        </p:spPr>
        <p:txBody>
          <a:bodyPr wrap="none">
            <a:spAutoFit/>
          </a:bodyPr>
          <a:lstStyle/>
          <a:p>
            <a:pPr algn="ctr"/>
            <a:r>
              <a:rPr lang="zh-CN" altLang="en-US" sz="2000" dirty="0" smtClean="0">
                <a:ln>
                  <a:solidFill>
                    <a:srgbClr val="FEE1C2">
                      <a:alpha val="0"/>
                    </a:srgbClr>
                  </a:solidFill>
                </a:ln>
                <a:solidFill>
                  <a:schemeClr val="bg2">
                    <a:lumMod val="50000"/>
                  </a:schemeClr>
                </a:solidFill>
                <a:latin typeface="+mj-lt"/>
              </a:rPr>
              <a:t>机会</a:t>
            </a:r>
            <a:endParaRPr lang="en-US" sz="2000" dirty="0">
              <a:ln>
                <a:solidFill>
                  <a:srgbClr val="FEE1C2">
                    <a:alpha val="0"/>
                  </a:srgbClr>
                </a:solidFill>
              </a:ln>
              <a:solidFill>
                <a:schemeClr val="bg2">
                  <a:lumMod val="50000"/>
                </a:schemeClr>
              </a:solidFill>
              <a:latin typeface="+mj-lt"/>
            </a:endParaRPr>
          </a:p>
        </p:txBody>
      </p:sp>
      <p:sp>
        <p:nvSpPr>
          <p:cNvPr id="41" name="TextBox 40"/>
          <p:cNvSpPr txBox="1"/>
          <p:nvPr/>
        </p:nvSpPr>
        <p:spPr>
          <a:xfrm>
            <a:off x="4522424" y="2036066"/>
            <a:ext cx="928882" cy="341632"/>
          </a:xfrm>
          <a:prstGeom prst="rect">
            <a:avLst/>
          </a:prstGeom>
          <a:noFill/>
        </p:spPr>
        <p:txBody>
          <a:bodyPr wrap="square" rtlCol="0">
            <a:spAutoFit/>
          </a:bodyPr>
          <a:lstStyle/>
          <a:p>
            <a:pPr algn="ctr">
              <a:lnSpc>
                <a:spcPct val="90000"/>
              </a:lnSpc>
            </a:pP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Segoe Semibold" pitchFamily="34" charset="0"/>
            </a:endParaRPr>
          </a:p>
        </p:txBody>
      </p:sp>
      <p:sp>
        <p:nvSpPr>
          <p:cNvPr id="43" name="TextBox 42"/>
          <p:cNvSpPr txBox="1"/>
          <p:nvPr/>
        </p:nvSpPr>
        <p:spPr>
          <a:xfrm>
            <a:off x="4522424" y="3604645"/>
            <a:ext cx="928882" cy="341632"/>
          </a:xfrm>
          <a:prstGeom prst="rect">
            <a:avLst/>
          </a:prstGeom>
          <a:noFill/>
        </p:spPr>
        <p:txBody>
          <a:bodyPr wrap="square" rtlCol="0">
            <a:spAutoFit/>
          </a:bodyPr>
          <a:lstStyle/>
          <a:p>
            <a:pPr algn="ctr">
              <a:lnSpc>
                <a:spcPct val="90000"/>
              </a:lnSpc>
            </a:pP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Segoe Semibold" pitchFamily="34" charset="0"/>
            </a:endParaRPr>
          </a:p>
        </p:txBody>
      </p:sp>
      <p:sp>
        <p:nvSpPr>
          <p:cNvPr id="45" name="TextBox 44"/>
          <p:cNvSpPr txBox="1"/>
          <p:nvPr/>
        </p:nvSpPr>
        <p:spPr>
          <a:xfrm>
            <a:off x="4522424" y="5082061"/>
            <a:ext cx="928882" cy="341632"/>
          </a:xfrm>
          <a:prstGeom prst="rect">
            <a:avLst/>
          </a:prstGeom>
          <a:noFill/>
        </p:spPr>
        <p:txBody>
          <a:bodyPr wrap="square" rtlCol="0">
            <a:spAutoFit/>
          </a:bodyPr>
          <a:lstStyle/>
          <a:p>
            <a:pPr algn="ctr">
              <a:lnSpc>
                <a:spcPct val="90000"/>
              </a:lnSpc>
            </a:pPr>
            <a:endParaRPr 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Segoe Semibold" pitchFamily="34" charset="0"/>
            </a:endParaRPr>
          </a:p>
        </p:txBody>
      </p:sp>
      <p:sp>
        <p:nvSpPr>
          <p:cNvPr id="40" name="Silver corner gradient with bevel"/>
          <p:cNvSpPr/>
          <p:nvPr/>
        </p:nvSpPr>
        <p:spPr bwMode="auto">
          <a:xfrm rot="5400000">
            <a:off x="4714953" y="1905190"/>
            <a:ext cx="997526" cy="655637"/>
          </a:xfrm>
          <a:prstGeom prst="triangle">
            <a:avLst/>
          </a:prstGeom>
          <a:gradFill flip="none" rotWithShape="1">
            <a:gsLst>
              <a:gs pos="0">
                <a:schemeClr val="accent6">
                  <a:shade val="51000"/>
                  <a:satMod val="130000"/>
                  <a:alpha val="34000"/>
                </a:schemeClr>
              </a:gs>
              <a:gs pos="80000">
                <a:schemeClr val="accent6">
                  <a:shade val="93000"/>
                  <a:satMod val="130000"/>
                  <a:alpha val="2000"/>
                </a:schemeClr>
              </a:gs>
              <a:gs pos="100000">
                <a:schemeClr val="accent6">
                  <a:shade val="94000"/>
                  <a:satMod val="135000"/>
                  <a:alpha val="0"/>
                </a:schemeClr>
              </a:gs>
            </a:gsLst>
            <a:lin ang="5400000" scaled="0"/>
            <a:tileRect/>
          </a:gradFill>
          <a:ln>
            <a:headEnd type="none" w="med" len="med"/>
            <a:tailEnd type="none" w="med" len="med"/>
          </a:ln>
          <a:effectLst/>
          <a:scene3d>
            <a:camera prst="orthographicFront">
              <a:rot lat="0" lon="0" rev="0"/>
            </a:camera>
            <a:lightRig rig="threePt" dir="t">
              <a:rot lat="0" lon="0" rev="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42" name="Silver corner gradient with bevel"/>
          <p:cNvSpPr/>
          <p:nvPr/>
        </p:nvSpPr>
        <p:spPr bwMode="auto">
          <a:xfrm rot="5400000">
            <a:off x="4714953" y="3434580"/>
            <a:ext cx="997526" cy="655637"/>
          </a:xfrm>
          <a:prstGeom prst="triangle">
            <a:avLst/>
          </a:prstGeom>
          <a:gradFill flip="none" rotWithShape="1">
            <a:gsLst>
              <a:gs pos="0">
                <a:schemeClr val="accent6">
                  <a:shade val="51000"/>
                  <a:satMod val="130000"/>
                  <a:alpha val="34000"/>
                </a:schemeClr>
              </a:gs>
              <a:gs pos="80000">
                <a:schemeClr val="accent6">
                  <a:shade val="93000"/>
                  <a:satMod val="130000"/>
                  <a:alpha val="2000"/>
                </a:schemeClr>
              </a:gs>
              <a:gs pos="100000">
                <a:schemeClr val="accent6">
                  <a:shade val="94000"/>
                  <a:satMod val="135000"/>
                  <a:alpha val="0"/>
                </a:schemeClr>
              </a:gs>
            </a:gsLst>
            <a:lin ang="5400000" scaled="0"/>
            <a:tileRect/>
          </a:gradFill>
          <a:ln>
            <a:headEnd type="none" w="med" len="med"/>
            <a:tailEnd type="none" w="med" len="med"/>
          </a:ln>
          <a:effectLst/>
          <a:scene3d>
            <a:camera prst="orthographicFront">
              <a:rot lat="0" lon="0" rev="0"/>
            </a:camera>
            <a:lightRig rig="threePt" dir="t">
              <a:rot lat="0" lon="0" rev="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
        <p:nvSpPr>
          <p:cNvPr id="44" name="Silver corner gradient with bevel"/>
          <p:cNvSpPr/>
          <p:nvPr/>
        </p:nvSpPr>
        <p:spPr bwMode="auto">
          <a:xfrm rot="5400000">
            <a:off x="4714953" y="4961626"/>
            <a:ext cx="997526" cy="655637"/>
          </a:xfrm>
          <a:prstGeom prst="triangle">
            <a:avLst/>
          </a:prstGeom>
          <a:gradFill flip="none" rotWithShape="1">
            <a:gsLst>
              <a:gs pos="0">
                <a:schemeClr val="accent6">
                  <a:shade val="51000"/>
                  <a:satMod val="130000"/>
                  <a:alpha val="34000"/>
                </a:schemeClr>
              </a:gs>
              <a:gs pos="80000">
                <a:schemeClr val="accent6">
                  <a:shade val="93000"/>
                  <a:satMod val="130000"/>
                  <a:alpha val="2000"/>
                </a:schemeClr>
              </a:gs>
              <a:gs pos="100000">
                <a:schemeClr val="accent6">
                  <a:shade val="94000"/>
                  <a:satMod val="135000"/>
                  <a:alpha val="0"/>
                </a:schemeClr>
              </a:gs>
            </a:gsLst>
            <a:lin ang="5400000" scaled="0"/>
            <a:tileRect/>
          </a:gradFill>
          <a:ln>
            <a:headEnd type="none" w="med" len="med"/>
            <a:tailEnd type="none" w="med" len="med"/>
          </a:ln>
          <a:effectLst/>
          <a:scene3d>
            <a:camera prst="orthographicFront">
              <a:rot lat="0" lon="0" rev="0"/>
            </a:camera>
            <a:lightRig rig="threePt" dir="t">
              <a:rot lat="0" lon="0" rev="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buClr>
                <a:srgbClr val="FFFFFF"/>
              </a:buClr>
              <a:defRPr/>
            </a:pPr>
            <a:endParaRPr lang="en-US" altLang="zh-CN" sz="2400" dirty="0" smtClean="0">
              <a:gradFill>
                <a:gsLst>
                  <a:gs pos="0">
                    <a:srgbClr val="FFFFFF"/>
                  </a:gs>
                  <a:gs pos="100000">
                    <a:srgbClr val="FFFFFF"/>
                  </a:gs>
                </a:gsLst>
                <a:lin ang="5400000" scaled="0"/>
              </a:gra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我们的目标</a:t>
            </a:r>
            <a:endParaRPr lang="en-US" dirty="0"/>
          </a:p>
        </p:txBody>
      </p:sp>
      <p:sp>
        <p:nvSpPr>
          <p:cNvPr id="3" name="Content Placeholder 2"/>
          <p:cNvSpPr>
            <a:spLocks noGrp="1"/>
          </p:cNvSpPr>
          <p:nvPr>
            <p:ph idx="1"/>
          </p:nvPr>
        </p:nvSpPr>
        <p:spPr>
          <a:xfrm>
            <a:off x="301752" y="1412875"/>
            <a:ext cx="8382000" cy="1465016"/>
          </a:xfrm>
        </p:spPr>
        <p:txBody>
          <a:bodyPr/>
          <a:lstStyle/>
          <a:p>
            <a:pPr>
              <a:spcBef>
                <a:spcPts val="3000"/>
              </a:spcBef>
            </a:pPr>
            <a:r>
              <a:rPr lang="zh-CN" altLang="en-US" dirty="0" smtClean="0"/>
              <a:t>更好地理解用户意图</a:t>
            </a:r>
            <a:endParaRPr lang="en-US" dirty="0" smtClean="0"/>
          </a:p>
          <a:p>
            <a:pPr>
              <a:spcBef>
                <a:spcPts val="3000"/>
              </a:spcBef>
            </a:pPr>
            <a:r>
              <a:rPr lang="zh-CN" altLang="en-US" dirty="0" smtClean="0"/>
              <a:t>帮助搜索者在完成任务和做决定上取得更大成功</a:t>
            </a:r>
            <a:endParaRPr lang="en-US" dirty="0" smtClean="0"/>
          </a:p>
        </p:txBody>
      </p:sp>
      <p:sp>
        <p:nvSpPr>
          <p:cNvPr id="4" name="Title 1"/>
          <p:cNvSpPr txBox="1">
            <a:spLocks/>
          </p:cNvSpPr>
          <p:nvPr/>
        </p:nvSpPr>
        <p:spPr>
          <a:xfrm>
            <a:off x="309602" y="3507490"/>
            <a:ext cx="8382000" cy="4431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w="3175">
                  <a:noFill/>
                </a:ln>
                <a:gradFill>
                  <a:gsLst>
                    <a:gs pos="0">
                      <a:schemeClr val="bg1"/>
                    </a:gs>
                    <a:gs pos="100000">
                      <a:schemeClr val="bg1"/>
                    </a:gs>
                  </a:gsLst>
                  <a:lin ang="5400000" scaled="0"/>
                </a:gradFill>
                <a:effectLst/>
                <a:uLnTx/>
                <a:uFillTx/>
                <a:latin typeface="Segoe Light" pitchFamily="34" charset="0"/>
                <a:ea typeface="+mn-ea"/>
                <a:cs typeface="Arial" charset="0"/>
              </a:rPr>
              <a:t>Your Benefit (Webmaster &amp; Publishers)</a:t>
            </a:r>
          </a:p>
        </p:txBody>
      </p:sp>
      <p:sp>
        <p:nvSpPr>
          <p:cNvPr id="6" name="Content Placeholder 2"/>
          <p:cNvSpPr txBox="1">
            <a:spLocks/>
          </p:cNvSpPr>
          <p:nvPr/>
        </p:nvSpPr>
        <p:spPr>
          <a:xfrm>
            <a:off x="303840" y="4408677"/>
            <a:ext cx="8382000" cy="1104918"/>
          </a:xfrm>
          <a:prstGeom prst="rect">
            <a:avLst/>
          </a:prstGeom>
        </p:spPr>
        <p:txBody>
          <a:bodyPr vert="horz" lIns="0" tIns="0" rIns="0" bIns="0" rtlCol="0">
            <a:spAutoFit/>
          </a:bodyPr>
          <a:lstStyle/>
          <a:p>
            <a:pPr marL="341313" marR="0" lvl="0" indent="-341313" algn="l" defTabSz="914363" rtl="0" eaLnBrk="1" fontAlgn="auto" latinLnBrk="0" hangingPunct="1">
              <a:lnSpc>
                <a:spcPct val="90000"/>
              </a:lnSpc>
              <a:spcBef>
                <a:spcPts val="3000"/>
              </a:spcBef>
              <a:spcAft>
                <a:spcPts val="0"/>
              </a:spcAft>
              <a:buClrTx/>
              <a:buSzPct val="85000"/>
              <a:buFontTx/>
              <a:buBlip>
                <a:blip r:embed="rId3"/>
              </a:buBlip>
              <a:tabLst/>
              <a:defRPr/>
            </a:pPr>
            <a:r>
              <a:rPr kumimoji="0" lang="zh-CN" altLang="en-US" sz="2600" b="0" i="0" u="none" strike="noStrike" kern="1200" cap="none" spc="0" normalizeH="0" baseline="0" noProof="0" dirty="0" smtClean="0">
                <a:ln>
                  <a:noFill/>
                </a:ln>
                <a:gradFill>
                  <a:gsLst>
                    <a:gs pos="0">
                      <a:schemeClr val="tx1">
                        <a:lumMod val="75000"/>
                        <a:lumOff val="25000"/>
                      </a:schemeClr>
                    </a:gs>
                    <a:gs pos="100000">
                      <a:schemeClr val="tx1">
                        <a:lumMod val="75000"/>
                        <a:lumOff val="25000"/>
                      </a:schemeClr>
                    </a:gs>
                  </a:gsLst>
                  <a:lin ang="5400000" scaled="0"/>
                </a:gradFill>
                <a:effectLst/>
                <a:uLnTx/>
                <a:uFillTx/>
                <a:latin typeface="+mj-lt"/>
                <a:ea typeface="+mn-ea"/>
                <a:cs typeface="+mn-cs"/>
              </a:rPr>
              <a:t>让更多的搜索流量有意义</a:t>
            </a:r>
            <a:endParaRPr kumimoji="0" lang="en-US" sz="2600" b="0" i="0" u="none" strike="noStrike" kern="1200" cap="none" spc="0" normalizeH="0" baseline="0" noProof="0" dirty="0" smtClean="0">
              <a:ln>
                <a:noFill/>
              </a:ln>
              <a:gradFill>
                <a:gsLst>
                  <a:gs pos="0">
                    <a:schemeClr val="tx1">
                      <a:lumMod val="75000"/>
                      <a:lumOff val="25000"/>
                    </a:schemeClr>
                  </a:gs>
                  <a:gs pos="100000">
                    <a:schemeClr val="tx1">
                      <a:lumMod val="75000"/>
                      <a:lumOff val="25000"/>
                    </a:schemeClr>
                  </a:gs>
                </a:gsLst>
                <a:lin ang="5400000" scaled="0"/>
              </a:gradFill>
              <a:effectLst/>
              <a:uLnTx/>
              <a:uFillTx/>
              <a:latin typeface="+mj-lt"/>
              <a:ea typeface="+mn-ea"/>
              <a:cs typeface="+mn-cs"/>
            </a:endParaRPr>
          </a:p>
          <a:p>
            <a:pPr marL="341313" marR="0" lvl="0" indent="-341313" algn="l" defTabSz="914363" rtl="0" eaLnBrk="1" fontAlgn="auto" latinLnBrk="0" hangingPunct="1">
              <a:lnSpc>
                <a:spcPct val="90000"/>
              </a:lnSpc>
              <a:spcBef>
                <a:spcPts val="3000"/>
              </a:spcBef>
              <a:spcAft>
                <a:spcPts val="0"/>
              </a:spcAft>
              <a:buClrTx/>
              <a:buSzPct val="85000"/>
              <a:buFontTx/>
              <a:buBlip>
                <a:blip r:embed="rId3"/>
              </a:buBlip>
              <a:tabLst/>
              <a:defRPr/>
            </a:pPr>
            <a:r>
              <a:rPr kumimoji="0" lang="zh-CN" altLang="en-US" sz="2600" b="0" i="0" u="none" strike="noStrike" kern="1200" cap="none" spc="0" normalizeH="0" baseline="0" noProof="0" dirty="0" smtClean="0">
                <a:ln>
                  <a:noFill/>
                </a:ln>
                <a:gradFill>
                  <a:gsLst>
                    <a:gs pos="0">
                      <a:schemeClr val="tx1">
                        <a:lumMod val="75000"/>
                        <a:lumOff val="25000"/>
                      </a:schemeClr>
                    </a:gs>
                    <a:gs pos="100000">
                      <a:schemeClr val="tx1">
                        <a:lumMod val="75000"/>
                        <a:lumOff val="25000"/>
                      </a:schemeClr>
                    </a:gs>
                  </a:gsLst>
                  <a:lin ang="5400000" scaled="0"/>
                </a:gradFill>
                <a:effectLst/>
                <a:uLnTx/>
                <a:uFillTx/>
                <a:latin typeface="+mj-lt"/>
                <a:ea typeface="+mn-ea"/>
                <a:cs typeface="+mn-cs"/>
              </a:rPr>
              <a:t>大多数查询也能得到小范围特殊内容</a:t>
            </a:r>
            <a:endParaRPr kumimoji="0" lang="en-US" sz="2600" b="0" i="0" u="none" strike="noStrike" kern="1200" cap="none" spc="0" normalizeH="0" baseline="0" noProof="0" dirty="0" smtClean="0">
              <a:ln>
                <a:noFill/>
              </a:ln>
              <a:gradFill>
                <a:gsLst>
                  <a:gs pos="0">
                    <a:schemeClr val="tx1">
                      <a:lumMod val="75000"/>
                      <a:lumOff val="25000"/>
                    </a:schemeClr>
                  </a:gs>
                  <a:gs pos="100000">
                    <a:schemeClr val="tx1">
                      <a:lumMod val="75000"/>
                      <a:lumOff val="25000"/>
                    </a:schemeClr>
                  </a:gs>
                </a:gsLst>
                <a:lin ang="5400000" scaled="0"/>
              </a:gradFill>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3530</Words>
  <Application>Microsoft Office PowerPoint</Application>
  <PresentationFormat>全屏显示(4:3)</PresentationFormat>
  <Paragraphs>1141</Paragraphs>
  <Slides>63</Slides>
  <Notes>63</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幻灯片 1</vt:lpstr>
      <vt:lpstr>微软必应Bing与AdCenter平台概览</vt:lpstr>
      <vt:lpstr>议题</vt:lpstr>
      <vt:lpstr>关于必应 Bing</vt:lpstr>
      <vt:lpstr>用户更依赖于搜索 但满意度并没有提高</vt:lpstr>
      <vt:lpstr>每次搜索都有要做决定的倾向</vt:lpstr>
      <vt:lpstr>搜索结果应该更好</vt:lpstr>
      <vt:lpstr>创新的机会</vt:lpstr>
      <vt:lpstr>我们的目标</vt:lpstr>
      <vt:lpstr>分类的结果</vt:lpstr>
      <vt:lpstr>最好的结果 – 有一些确定</vt:lpstr>
      <vt:lpstr>最好的结果 – 比较确定</vt:lpstr>
      <vt:lpstr>超好的结果 – 很确定</vt:lpstr>
      <vt:lpstr>演 示</vt:lpstr>
      <vt:lpstr>必应Bing API: 扩大你的网站潜力</vt:lpstr>
      <vt:lpstr>把必应Bing API 作为内容服务</vt:lpstr>
      <vt:lpstr>哪些合作伙伴在使用必应Bing API</vt:lpstr>
      <vt:lpstr>演 示</vt:lpstr>
      <vt:lpstr>Introduction to adCenter</vt:lpstr>
      <vt:lpstr>World Wide Online Ad Market Sizing, FY07 – FY13</vt:lpstr>
      <vt:lpstr>From Query to Search Ads</vt:lpstr>
      <vt:lpstr>Who are the parties involved in the Ad Ecosystem?</vt:lpstr>
      <vt:lpstr>Who are the parties involved in the Ad Ecosystem?</vt:lpstr>
      <vt:lpstr>Who are the parties involved in the Ad Ecosystem?</vt:lpstr>
      <vt:lpstr>Who are the parties involved in the Ad Ecosystem?</vt:lpstr>
      <vt:lpstr>Who are the parties involved in the Ad Ecosystem?</vt:lpstr>
      <vt:lpstr>Who are the parties involved in the Ad Ecosystem?</vt:lpstr>
      <vt:lpstr>Types of Ads for Sale</vt:lpstr>
      <vt:lpstr>Types of Ads for Sale</vt:lpstr>
      <vt:lpstr>Types of Ads for Sale</vt:lpstr>
      <vt:lpstr>Types of Ads for Sale</vt:lpstr>
      <vt:lpstr>Types of Ads for Sale</vt:lpstr>
      <vt:lpstr>Types of Ads for Sale</vt:lpstr>
      <vt:lpstr>How do Advertisers pay for ads?</vt:lpstr>
      <vt:lpstr>What is a Click worth?</vt:lpstr>
      <vt:lpstr>What is a Click worth?</vt:lpstr>
      <vt:lpstr>What is a Click worth?</vt:lpstr>
      <vt:lpstr>What is a Click worth?</vt:lpstr>
      <vt:lpstr>A Day in the Life of a Click A Data Flow Perspective</vt:lpstr>
      <vt:lpstr>Search Ads, aka "Paid Search"</vt:lpstr>
      <vt:lpstr>Customer Sign Up</vt:lpstr>
      <vt:lpstr>Campaign Management</vt:lpstr>
      <vt:lpstr>Editorial Validation</vt:lpstr>
      <vt:lpstr>Ad Delivery via "Delivery Engines"</vt:lpstr>
      <vt:lpstr>Click, Redirection and Logging</vt:lpstr>
      <vt:lpstr>What's in a Log?</vt:lpstr>
      <vt:lpstr>Click Fraud Analysis</vt:lpstr>
      <vt:lpstr>Aggregation and Reporting</vt:lpstr>
      <vt:lpstr>Billing</vt:lpstr>
      <vt:lpstr>Search Ads, aka "Paid Search"</vt:lpstr>
      <vt:lpstr>Keyword Extraction</vt:lpstr>
      <vt:lpstr>Expansion “car” from different angles </vt:lpstr>
      <vt:lpstr>Keyword Monetization, Performance and Traffic</vt:lpstr>
      <vt:lpstr>Keyword Demographics </vt:lpstr>
      <vt:lpstr>Geography</vt:lpstr>
      <vt:lpstr>Keyword Commercial Intension</vt:lpstr>
      <vt:lpstr>Demo – adCenter Keyword Services Platform</vt:lpstr>
      <vt:lpstr>如何开始…</vt:lpstr>
      <vt:lpstr>参考资源</vt:lpstr>
      <vt:lpstr>专家问答区 (F4) 本课程结束后，我将在接下来的70分钟内于4层专家问答区与您交流答疑</vt:lpstr>
      <vt:lpstr>幻灯片 61</vt:lpstr>
      <vt:lpstr>疑问和解答</vt:lpstr>
      <vt:lpstr>幻灯片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2009-10-29T03:51:30Z</dcterms:created>
  <dcterms:modified xsi:type="dcterms:W3CDTF">2009-10-29T03:51:36Z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