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sldIdLst>
    <p:sldId id="256" r:id="rId2"/>
    <p:sldId id="257" r:id="rId3"/>
    <p:sldId id="259" r:id="rId4"/>
    <p:sldId id="276" r:id="rId5"/>
    <p:sldId id="314" r:id="rId6"/>
    <p:sldId id="320" r:id="rId7"/>
    <p:sldId id="321" r:id="rId8"/>
    <p:sldId id="322" r:id="rId9"/>
    <p:sldId id="323" r:id="rId10"/>
    <p:sldId id="324" r:id="rId11"/>
    <p:sldId id="325" r:id="rId12"/>
    <p:sldId id="326" r:id="rId13"/>
    <p:sldId id="315" r:id="rId14"/>
    <p:sldId id="327" r:id="rId15"/>
    <p:sldId id="328" r:id="rId16"/>
    <p:sldId id="329" r:id="rId17"/>
    <p:sldId id="330" r:id="rId18"/>
    <p:sldId id="331" r:id="rId19"/>
    <p:sldId id="342" r:id="rId20"/>
    <p:sldId id="333" r:id="rId21"/>
    <p:sldId id="334" r:id="rId22"/>
    <p:sldId id="335" r:id="rId23"/>
    <p:sldId id="343" r:id="rId24"/>
    <p:sldId id="337" r:id="rId25"/>
    <p:sldId id="338" r:id="rId26"/>
    <p:sldId id="339" r:id="rId27"/>
    <p:sldId id="344" r:id="rId28"/>
    <p:sldId id="341" r:id="rId29"/>
    <p:sldId id="318" r:id="rId30"/>
    <p:sldId id="345" r:id="rId31"/>
    <p:sldId id="346" r:id="rId32"/>
    <p:sldId id="347" r:id="rId33"/>
    <p:sldId id="348" r:id="rId34"/>
    <p:sldId id="349" r:id="rId35"/>
    <p:sldId id="350" r:id="rId36"/>
    <p:sldId id="351" r:id="rId37"/>
    <p:sldId id="352" r:id="rId38"/>
    <p:sldId id="353" r:id="rId39"/>
    <p:sldId id="272" r:id="rId40"/>
    <p:sldId id="273" r:id="rId41"/>
    <p:sldId id="308" r:id="rId42"/>
    <p:sldId id="274" r:id="rId43"/>
    <p:sldId id="275"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ross\Local%20Settings\Temporary%20Internet%20Files\Content.Outlook\XBSQEWEB\Security%20trends%20ship%20data%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4943122801139519"/>
          <c:y val="9.7326584176977898E-2"/>
          <c:w val="0.56886989978525349"/>
          <c:h val="0.62703204862550665"/>
        </c:manualLayout>
      </c:layout>
      <c:lineChart>
        <c:grouping val="standard"/>
        <c:ser>
          <c:idx val="0"/>
          <c:order val="0"/>
          <c:tx>
            <c:strRef>
              <c:f>Sheet1!$A$5</c:f>
              <c:strCache>
                <c:ptCount val="1"/>
                <c:pt idx="0">
                  <c:v>Removable Flash Drives</c:v>
                </c:pt>
              </c:strCache>
            </c:strRef>
          </c:tx>
          <c:spPr>
            <a:ln w="50800"/>
          </c:spPr>
          <c:marker>
            <c:symbol val="diamond"/>
            <c:size val="13"/>
          </c:marker>
          <c:cat>
            <c:numRef>
              <c:f>Sheet1!$B$4:$F$4</c:f>
              <c:numCache>
                <c:formatCode>General</c:formatCode>
                <c:ptCount val="5"/>
                <c:pt idx="0">
                  <c:v>2007</c:v>
                </c:pt>
                <c:pt idx="1">
                  <c:v>2008</c:v>
                </c:pt>
                <c:pt idx="2">
                  <c:v>2009</c:v>
                </c:pt>
                <c:pt idx="3">
                  <c:v>2010</c:v>
                </c:pt>
                <c:pt idx="4">
                  <c:v>2011</c:v>
                </c:pt>
              </c:numCache>
            </c:numRef>
          </c:cat>
          <c:val>
            <c:numRef>
              <c:f>Sheet1!$B$5:$F$5</c:f>
              <c:numCache>
                <c:formatCode>General</c:formatCode>
                <c:ptCount val="5"/>
                <c:pt idx="0">
                  <c:v>800.8</c:v>
                </c:pt>
                <c:pt idx="1">
                  <c:v>931.7</c:v>
                </c:pt>
                <c:pt idx="2">
                  <c:v>985.8</c:v>
                </c:pt>
                <c:pt idx="3">
                  <c:v>1044.0999999999999</c:v>
                </c:pt>
                <c:pt idx="4">
                  <c:v>1072.0999999999999</c:v>
                </c:pt>
              </c:numCache>
            </c:numRef>
          </c:val>
        </c:ser>
        <c:ser>
          <c:idx val="1"/>
          <c:order val="1"/>
          <c:tx>
            <c:strRef>
              <c:f>Sheet1!$A$6</c:f>
              <c:strCache>
                <c:ptCount val="1"/>
                <c:pt idx="0">
                  <c:v>PC Shipments</c:v>
                </c:pt>
              </c:strCache>
            </c:strRef>
          </c:tx>
          <c:spPr>
            <a:ln w="50800">
              <a:solidFill>
                <a:schemeClr val="accent5">
                  <a:lumMod val="75000"/>
                </a:schemeClr>
              </a:solidFill>
            </a:ln>
          </c:spPr>
          <c:marker>
            <c:symbol val="diamond"/>
            <c:size val="12"/>
            <c:spPr>
              <a:solidFill>
                <a:schemeClr val="accent5">
                  <a:lumMod val="75000"/>
                </a:schemeClr>
              </a:solidFill>
              <a:ln>
                <a:solidFill>
                  <a:schemeClr val="accent5">
                    <a:lumMod val="75000"/>
                  </a:schemeClr>
                </a:solidFill>
              </a:ln>
            </c:spPr>
          </c:marker>
          <c:cat>
            <c:numRef>
              <c:f>Sheet1!$B$4:$F$4</c:f>
              <c:numCache>
                <c:formatCode>General</c:formatCode>
                <c:ptCount val="5"/>
                <c:pt idx="0">
                  <c:v>2007</c:v>
                </c:pt>
                <c:pt idx="1">
                  <c:v>2008</c:v>
                </c:pt>
                <c:pt idx="2">
                  <c:v>2009</c:v>
                </c:pt>
                <c:pt idx="3">
                  <c:v>2010</c:v>
                </c:pt>
                <c:pt idx="4">
                  <c:v>2011</c:v>
                </c:pt>
              </c:numCache>
            </c:numRef>
          </c:cat>
          <c:val>
            <c:numRef>
              <c:f>Sheet1!$B$6:$F$6</c:f>
              <c:numCache>
                <c:formatCode>General</c:formatCode>
                <c:ptCount val="5"/>
                <c:pt idx="0">
                  <c:v>264.10000000000002</c:v>
                </c:pt>
                <c:pt idx="1">
                  <c:v>292.8</c:v>
                </c:pt>
                <c:pt idx="2">
                  <c:v>330.9</c:v>
                </c:pt>
                <c:pt idx="3">
                  <c:v>369.9</c:v>
                </c:pt>
                <c:pt idx="4">
                  <c:v>410.1</c:v>
                </c:pt>
              </c:numCache>
            </c:numRef>
          </c:val>
        </c:ser>
        <c:dLbls/>
        <c:marker val="1"/>
        <c:axId val="160489856"/>
        <c:axId val="160491392"/>
      </c:lineChart>
      <c:catAx>
        <c:axId val="160489856"/>
        <c:scaling>
          <c:orientation val="minMax"/>
        </c:scaling>
        <c:axPos val="b"/>
        <c:numFmt formatCode="General" sourceLinked="1"/>
        <c:tickLblPos val="nextTo"/>
        <c:spPr>
          <a:ln>
            <a:solidFill>
              <a:schemeClr val="tx2">
                <a:lumMod val="25000"/>
              </a:schemeClr>
            </a:solidFill>
          </a:ln>
        </c:spPr>
        <c:txPr>
          <a:bodyPr/>
          <a:lstStyle/>
          <a:p>
            <a:pPr>
              <a:defRPr lang="en-US" baseline="0">
                <a:solidFill>
                  <a:schemeClr val="tx1"/>
                </a:solidFill>
              </a:defRPr>
            </a:pPr>
            <a:endParaRPr lang="zh-CN"/>
          </a:p>
        </c:txPr>
        <c:crossAx val="160491392"/>
        <c:crosses val="autoZero"/>
        <c:auto val="1"/>
        <c:lblAlgn val="ctr"/>
        <c:lblOffset val="100"/>
      </c:catAx>
      <c:valAx>
        <c:axId val="160491392"/>
        <c:scaling>
          <c:orientation val="minMax"/>
        </c:scaling>
        <c:axPos val="l"/>
        <c:majorGridlines>
          <c:spPr>
            <a:ln>
              <a:solidFill>
                <a:schemeClr val="tx2">
                  <a:lumMod val="25000"/>
                </a:schemeClr>
              </a:solidFill>
            </a:ln>
          </c:spPr>
        </c:majorGridlines>
        <c:numFmt formatCode="General" sourceLinked="1"/>
        <c:tickLblPos val="nextTo"/>
        <c:spPr>
          <a:ln>
            <a:solidFill>
              <a:schemeClr val="tx2">
                <a:lumMod val="25000"/>
              </a:schemeClr>
            </a:solidFill>
          </a:ln>
        </c:spPr>
        <c:txPr>
          <a:bodyPr/>
          <a:lstStyle/>
          <a:p>
            <a:pPr>
              <a:defRPr lang="en-US" baseline="0">
                <a:solidFill>
                  <a:schemeClr val="tx1"/>
                </a:solidFill>
              </a:defRPr>
            </a:pPr>
            <a:endParaRPr lang="zh-CN"/>
          </a:p>
        </c:txPr>
        <c:crossAx val="160489856"/>
        <c:crosses val="autoZero"/>
        <c:crossBetween val="between"/>
      </c:valAx>
      <c:spPr>
        <a:ln cmpd="dbl"/>
      </c:spPr>
    </c:plotArea>
    <c:plotVisOnly val="1"/>
    <c:dispBlanksAs val="zero"/>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85.emf"/></Relationships>
</file>

<file path=ppt/drawings/drawing1.xml><?xml version="1.0" encoding="utf-8"?>
<c:userShapes xmlns:c="http://schemas.openxmlformats.org/drawingml/2006/chart">
  <cdr:relSizeAnchor xmlns:cdr="http://schemas.openxmlformats.org/drawingml/2006/chartDrawing">
    <cdr:from>
      <cdr:x>0.71429</cdr:x>
      <cdr:y>0.02804</cdr:y>
    </cdr:from>
    <cdr:to>
      <cdr:x>0.99089</cdr:x>
      <cdr:y>0.20037</cdr:y>
    </cdr:to>
    <cdr:sp macro="" textlink="">
      <cdr:nvSpPr>
        <cdr:cNvPr id="2" name="TextBox 1"/>
        <cdr:cNvSpPr txBox="1"/>
      </cdr:nvSpPr>
      <cdr:spPr>
        <a:xfrm xmlns:a="http://schemas.openxmlformats.org/drawingml/2006/main">
          <a:off x="2667000" y="45720"/>
          <a:ext cx="1032769" cy="2810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rtlCol="0"/>
        <a:lstStyle xmlns:a="http://schemas.openxmlformats.org/drawingml/2006/main"/>
        <a:p xmlns:a="http://schemas.openxmlformats.org/drawingml/2006/main">
          <a:pPr algn="l">
            <a:defRPr sz="900" b="0" i="0" u="none" strike="noStrike" kern="1200" baseline="0">
              <a:solidFill>
                <a:srgbClr val="2DA2BF">
                  <a:lumMod val="50000"/>
                </a:srgbClr>
              </a:solidFill>
              <a:latin typeface="+mn-lt"/>
              <a:ea typeface="+mn-ea"/>
              <a:cs typeface="+mn-cs"/>
            </a:defRPr>
          </a:pPr>
          <a:r>
            <a:rPr lang="en-US" sz="900" b="1" kern="1200" dirty="0">
              <a:solidFill>
                <a:srgbClr val="2DA2BF">
                  <a:lumMod val="50000"/>
                </a:srgbClr>
              </a:solidFill>
            </a:rPr>
            <a:t>Removable Solid-State </a:t>
          </a:r>
          <a:r>
            <a:rPr lang="en-US" sz="900" b="1" kern="1200" dirty="0" smtClean="0">
              <a:solidFill>
                <a:srgbClr val="2DA2BF">
                  <a:lumMod val="50000"/>
                </a:srgbClr>
              </a:solidFill>
            </a:rPr>
            <a:t>Storage Shipments</a:t>
          </a:r>
          <a:endParaRPr lang="en-US" sz="900" b="1" i="0" u="none" strike="noStrike" kern="1200" baseline="0" dirty="0">
            <a:solidFill>
              <a:srgbClr val="2DA2BF">
                <a:lumMod val="50000"/>
              </a:srgbClr>
            </a:solidFill>
            <a:latin typeface="+mn-lt"/>
            <a:ea typeface="+mn-ea"/>
            <a:cs typeface="+mn-cs"/>
          </a:endParaRPr>
        </a:p>
      </cdr:txBody>
    </cdr:sp>
  </cdr:relSizeAnchor>
  <cdr:relSizeAnchor xmlns:cdr="http://schemas.openxmlformats.org/drawingml/2006/chartDrawing">
    <cdr:from>
      <cdr:x>0.7234</cdr:x>
      <cdr:y>0.47619</cdr:y>
    </cdr:from>
    <cdr:to>
      <cdr:x>0.95813</cdr:x>
      <cdr:y>0.64852</cdr:y>
    </cdr:to>
    <cdr:sp macro="" textlink="">
      <cdr:nvSpPr>
        <cdr:cNvPr id="4" name="TextBox 3"/>
        <cdr:cNvSpPr txBox="1"/>
      </cdr:nvSpPr>
      <cdr:spPr>
        <a:xfrm xmlns:a="http://schemas.openxmlformats.org/drawingml/2006/main">
          <a:off x="2590800" y="762000"/>
          <a:ext cx="840662" cy="2757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rtlCol="0"/>
        <a:lstStyle xmlns:a="http://schemas.openxmlformats.org/drawingml/2006/main"/>
        <a:p xmlns:a="http://schemas.openxmlformats.org/drawingml/2006/main">
          <a:pPr algn="l">
            <a:defRPr sz="900" b="0" i="0" u="none" strike="noStrike" kern="1200" baseline="0">
              <a:solidFill>
                <a:srgbClr val="2DA2BF">
                  <a:lumMod val="50000"/>
                </a:srgbClr>
              </a:solidFill>
              <a:latin typeface="+mn-lt"/>
              <a:ea typeface="+mn-ea"/>
              <a:cs typeface="+mn-cs"/>
            </a:defRPr>
          </a:pPr>
          <a:r>
            <a:rPr lang="en-US" sz="900" b="1" i="0" u="none" strike="noStrike" kern="1200" baseline="0" dirty="0" smtClean="0">
              <a:solidFill>
                <a:srgbClr val="2DA2BF">
                  <a:lumMod val="50000"/>
                </a:srgbClr>
              </a:solidFill>
              <a:latin typeface="+mn-lt"/>
              <a:ea typeface="+mn-ea"/>
              <a:cs typeface="+mn-cs"/>
            </a:rPr>
            <a:t>PC</a:t>
          </a:r>
          <a:br>
            <a:rPr lang="en-US" sz="900" b="1" i="0" u="none" strike="noStrike" kern="1200" baseline="0" dirty="0" smtClean="0">
              <a:solidFill>
                <a:srgbClr val="2DA2BF">
                  <a:lumMod val="50000"/>
                </a:srgbClr>
              </a:solidFill>
              <a:latin typeface="+mn-lt"/>
              <a:ea typeface="+mn-ea"/>
              <a:cs typeface="+mn-cs"/>
            </a:rPr>
          </a:br>
          <a:r>
            <a:rPr lang="en-US" sz="900" b="1" i="0" u="none" strike="noStrike" kern="1200" baseline="0" dirty="0" smtClean="0">
              <a:solidFill>
                <a:srgbClr val="2DA2BF">
                  <a:lumMod val="50000"/>
                </a:srgbClr>
              </a:solidFill>
              <a:latin typeface="+mn-lt"/>
              <a:ea typeface="+mn-ea"/>
              <a:cs typeface="+mn-cs"/>
            </a:rPr>
            <a:t>Shipments</a:t>
          </a:r>
          <a:endParaRPr lang="en-US" sz="900" b="1" i="0" u="none" strike="noStrike" kern="1200" baseline="0" dirty="0">
            <a:solidFill>
              <a:srgbClr val="2DA2BF">
                <a:lumMod val="50000"/>
              </a:srgbClr>
            </a:solidFill>
            <a:latin typeface="+mn-lt"/>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10/main" xmlns="" val="114436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2F3F80-BA90-4822-9DA3-232A9D91D82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692F3F80-BA90-4822-9DA3-232A9D91D82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49386"/>
            <a:fld id="{8B263312-38AA-4E1E-B2B5-0F8F122B24FE}" type="slidenum">
              <a:rPr lang="en-US">
                <a:solidFill>
                  <a:prstClr val="black"/>
                </a:solidFill>
                <a:latin typeface="Calibri"/>
              </a:rPr>
              <a:pPr defTabSz="949386"/>
              <a:t>14</a:t>
            </a:fld>
            <a:endParaRPr lang="en-US" dirty="0">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412FCB-A2AF-43AF-81E8-3374984DC13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523875"/>
            <a:ext cx="2046288" cy="1536700"/>
          </a:xfrm>
        </p:spPr>
      </p:sp>
      <p:sp>
        <p:nvSpPr>
          <p:cNvPr id="3" name="Notes Placeholder 2"/>
          <p:cNvSpPr>
            <a:spLocks noGrp="1"/>
          </p:cNvSpPr>
          <p:nvPr>
            <p:ph type="body" idx="1"/>
          </p:nvPr>
        </p:nvSpPr>
        <p:spPr>
          <a:xfrm>
            <a:off x="685800" y="2169166"/>
            <a:ext cx="5486400" cy="6289034"/>
          </a:xfrm>
        </p:spPr>
        <p:txBody>
          <a:bodyPr>
            <a:normAutofit fontScale="92500" lnSpcReduction="20000"/>
          </a:bodyPr>
          <a:lstStyle/>
          <a:p>
            <a:pPr>
              <a:lnSpc>
                <a:spcPct val="115000"/>
              </a:lnSpc>
              <a:spcAft>
                <a:spcPts val="1000"/>
              </a:spcAft>
            </a:pPr>
            <a:endParaRPr lang="en-US" dirty="0"/>
          </a:p>
        </p:txBody>
      </p:sp>
      <p:sp>
        <p:nvSpPr>
          <p:cNvPr id="4" name="Slide Number Placeholder 3"/>
          <p:cNvSpPr>
            <a:spLocks noGrp="1"/>
          </p:cNvSpPr>
          <p:nvPr>
            <p:ph type="sldNum" sz="quarter" idx="10"/>
          </p:nvPr>
        </p:nvSpPr>
        <p:spPr/>
        <p:txBody>
          <a:bodyPr/>
          <a:lstStyle/>
          <a:p>
            <a:pPr algn="r" rtl="0"/>
            <a:fld id="{ABD38DB5-6728-4F7A-8380-7EB3348750F5}" type="slidenum">
              <a:rPr lang="en-US">
                <a:solidFill>
                  <a:prstClr val="black"/>
                </a:solidFill>
                <a:latin typeface="Calibri"/>
              </a:rPr>
              <a:pPr algn="r" rtl="0"/>
              <a:t>16</a:t>
            </a:fld>
            <a:endParaRPr lang="en-US" dirty="0">
              <a:solidFill>
                <a:prstClr val="black"/>
              </a:solidFill>
              <a:latin typeface="Calibri"/>
            </a:endParaRPr>
          </a:p>
        </p:txBody>
      </p:sp>
      <p:sp>
        <p:nvSpPr>
          <p:cNvPr id="8" name="Header Placeholder 7"/>
          <p:cNvSpPr>
            <a:spLocks noGrp="1"/>
          </p:cNvSpPr>
          <p:nvPr>
            <p:ph type="hdr" sz="quarter" idx="11"/>
          </p:nvPr>
        </p:nvSpPr>
        <p:spPr/>
        <p:txBody>
          <a:bodyPr/>
          <a:lstStyle/>
          <a:p>
            <a:pPr algn="l" rtl="0"/>
            <a:r>
              <a:rPr lang="en-US" dirty="0">
                <a:solidFill>
                  <a:prstClr val="black"/>
                </a:solidFill>
                <a:latin typeface="Calibri"/>
              </a:rPr>
              <a:t>Microsoft </a:t>
            </a:r>
            <a:r>
              <a:rPr lang="en-US" dirty="0" err="1">
                <a:solidFill>
                  <a:prstClr val="black"/>
                </a:solidFill>
                <a:latin typeface="Calibri"/>
              </a:rPr>
              <a:t>Confiential</a:t>
            </a:r>
            <a:r>
              <a:rPr lang="en-US" dirty="0">
                <a:solidFill>
                  <a:prstClr val="black"/>
                </a:solidFill>
                <a:latin typeface="Calibri"/>
              </a:rPr>
              <a:t>: Preliminary Information: NDA Only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449263"/>
            <a:ext cx="2047875" cy="1536700"/>
          </a:xfrm>
        </p:spPr>
      </p:sp>
      <p:sp>
        <p:nvSpPr>
          <p:cNvPr id="3" name="Notes Placeholder 2"/>
          <p:cNvSpPr>
            <a:spLocks noGrp="1"/>
          </p:cNvSpPr>
          <p:nvPr>
            <p:ph type="body" idx="1"/>
          </p:nvPr>
        </p:nvSpPr>
        <p:spPr>
          <a:xfrm>
            <a:off x="685800" y="2169166"/>
            <a:ext cx="5486400" cy="6289034"/>
          </a:xfrm>
        </p:spPr>
        <p:txBody>
          <a:bodyPr>
            <a:normAutofit/>
          </a:bodyPr>
          <a:lstStyle/>
          <a:p>
            <a:pPr marL="0" marR="0">
              <a:lnSpc>
                <a:spcPct val="115000"/>
              </a:lnSpc>
              <a:spcBef>
                <a:spcPts val="0"/>
              </a:spcBef>
              <a:spcAft>
                <a:spcPts val="1000"/>
              </a:spcAft>
            </a:pPr>
            <a:endParaRPr lang="en-US" dirty="0" smtClean="0"/>
          </a:p>
        </p:txBody>
      </p:sp>
      <p:sp>
        <p:nvSpPr>
          <p:cNvPr id="4" name="Slide Number Placeholder 3"/>
          <p:cNvSpPr>
            <a:spLocks noGrp="1"/>
          </p:cNvSpPr>
          <p:nvPr>
            <p:ph type="sldNum" sz="quarter" idx="10"/>
          </p:nvPr>
        </p:nvSpPr>
        <p:spPr/>
        <p:txBody>
          <a:bodyPr/>
          <a:lstStyle/>
          <a:p>
            <a:fld id="{ABD38DB5-6728-4F7A-8380-7EB3348750F5}" type="slidenum">
              <a:rPr lang="en-US" smtClean="0"/>
              <a:pPr/>
              <a:t>17</a:t>
            </a:fld>
            <a:endParaRPr lang="en-US"/>
          </a:p>
        </p:txBody>
      </p:sp>
      <p:sp>
        <p:nvSpPr>
          <p:cNvPr id="8" name="Header Placeholder 7"/>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600075"/>
            <a:ext cx="2046288" cy="1536700"/>
          </a:xfrm>
        </p:spPr>
      </p:sp>
      <p:sp>
        <p:nvSpPr>
          <p:cNvPr id="3" name="Notes Placeholder 2"/>
          <p:cNvSpPr>
            <a:spLocks noGrp="1"/>
          </p:cNvSpPr>
          <p:nvPr>
            <p:ph type="body" idx="1"/>
          </p:nvPr>
        </p:nvSpPr>
        <p:spPr>
          <a:xfrm>
            <a:off x="685800" y="2169166"/>
            <a:ext cx="5486400" cy="6289034"/>
          </a:xfrm>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fld id="{ABD38DB5-6728-4F7A-8380-7EB3348750F5}" type="slidenum">
              <a:rPr lang="en-US" smtClean="0"/>
              <a:pPr/>
              <a:t>18</a:t>
            </a:fld>
            <a:endParaRPr lang="en-US"/>
          </a:p>
        </p:txBody>
      </p:sp>
      <p:sp>
        <p:nvSpPr>
          <p:cNvPr id="8" name="Header Placeholder 7"/>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20</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523875"/>
            <a:ext cx="2046288" cy="1536700"/>
          </a:xfrm>
        </p:spPr>
      </p:sp>
      <p:sp>
        <p:nvSpPr>
          <p:cNvPr id="3" name="Notes Placeholder 2"/>
          <p:cNvSpPr>
            <a:spLocks noGrp="1"/>
          </p:cNvSpPr>
          <p:nvPr>
            <p:ph type="body" idx="1"/>
          </p:nvPr>
        </p:nvSpPr>
        <p:spPr>
          <a:xfrm>
            <a:off x="685800" y="2169166"/>
            <a:ext cx="5486400" cy="6289034"/>
          </a:xfrm>
        </p:spPr>
        <p:txBody>
          <a:bodyPr>
            <a:normAutofit fontScale="85000" lnSpcReduction="20000"/>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ABD38DB5-6728-4F7A-8380-7EB3348750F5}" type="slidenum">
              <a:rPr lang="en-US" smtClean="0"/>
              <a:pPr/>
              <a:t>21</a:t>
            </a:fld>
            <a:endParaRPr lang="en-US" dirty="0"/>
          </a:p>
        </p:txBody>
      </p:sp>
      <p:sp>
        <p:nvSpPr>
          <p:cNvPr id="8" name="Header Placeholder 7"/>
          <p:cNvSpPr>
            <a:spLocks noGrp="1"/>
          </p:cNvSpPr>
          <p:nvPr>
            <p:ph type="hdr" sz="quarter" idx="11"/>
          </p:nvPr>
        </p:nvSpPr>
        <p:spPr/>
        <p:txBody>
          <a:bodyPr/>
          <a:lstStyle/>
          <a:p>
            <a:r>
              <a:rPr lang="en-US" dirty="0" smtClean="0"/>
              <a:t>Microsoft Confidential: Preliminary Information: NDA Only</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523875"/>
            <a:ext cx="2047875" cy="1536700"/>
          </a:xfrm>
        </p:spPr>
      </p:sp>
      <p:sp>
        <p:nvSpPr>
          <p:cNvPr id="3" name="Notes Placeholder 2"/>
          <p:cNvSpPr>
            <a:spLocks noGrp="1"/>
          </p:cNvSpPr>
          <p:nvPr>
            <p:ph type="body" idx="1"/>
          </p:nvPr>
        </p:nvSpPr>
        <p:spPr>
          <a:xfrm>
            <a:off x="685800" y="2169166"/>
            <a:ext cx="5486400" cy="6289034"/>
          </a:xfrm>
        </p:spPr>
        <p:txBody>
          <a:bodyPr>
            <a:normAutofit fontScale="92500" lnSpcReduction="10000"/>
          </a:bodyPr>
          <a:lstStyle/>
          <a:p>
            <a:pPr marL="0" marR="0" indent="0" algn="l" defTabSz="914400" rtl="0" eaLnBrk="1" fontAlgn="auto" latinLnBrk="0" hangingPunct="1">
              <a:lnSpc>
                <a:spcPct val="115000"/>
              </a:lnSpc>
              <a:spcBef>
                <a:spcPts val="0"/>
              </a:spcBef>
              <a:spcAft>
                <a:spcPts val="100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BD38DB5-6728-4F7A-8380-7EB3348750F5}" type="slidenum">
              <a:rPr lang="en-US" smtClean="0"/>
              <a:pPr/>
              <a:t>22</a:t>
            </a:fld>
            <a:endParaRPr lang="en-US" dirty="0"/>
          </a:p>
        </p:txBody>
      </p:sp>
      <p:sp>
        <p:nvSpPr>
          <p:cNvPr id="8" name="Header Placeholder 7"/>
          <p:cNvSpPr>
            <a:spLocks noGrp="1"/>
          </p:cNvSpPr>
          <p:nvPr>
            <p:ph type="hdr" sz="quarter" idx="11"/>
          </p:nvPr>
        </p:nvSpPr>
        <p:spPr/>
        <p:txBody>
          <a:bodyPr/>
          <a:lstStyle/>
          <a:p>
            <a:r>
              <a:rPr lang="en-US" dirty="0" smtClean="0"/>
              <a:t>Microsoft Confidential: Preliminary Information: NDA Only</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24</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523875"/>
            <a:ext cx="2047875" cy="1536700"/>
          </a:xfrm>
        </p:spPr>
      </p:sp>
      <p:sp>
        <p:nvSpPr>
          <p:cNvPr id="3" name="Notes Placeholder 2"/>
          <p:cNvSpPr>
            <a:spLocks noGrp="1"/>
          </p:cNvSpPr>
          <p:nvPr>
            <p:ph type="body" idx="1"/>
          </p:nvPr>
        </p:nvSpPr>
        <p:spPr>
          <a:xfrm>
            <a:off x="685800" y="2169166"/>
            <a:ext cx="5486400" cy="6289034"/>
          </a:xfrm>
        </p:spPr>
        <p:txBody>
          <a:bodyPr>
            <a:noAutofit/>
          </a:bodyPr>
          <a:lstStyle/>
          <a:p>
            <a:endParaRPr lang="en-US" dirty="0" smtClean="0"/>
          </a:p>
        </p:txBody>
      </p:sp>
      <p:sp>
        <p:nvSpPr>
          <p:cNvPr id="4" name="Slide Number Placeholder 3"/>
          <p:cNvSpPr>
            <a:spLocks noGrp="1"/>
          </p:cNvSpPr>
          <p:nvPr>
            <p:ph type="sldNum" sz="quarter" idx="10"/>
          </p:nvPr>
        </p:nvSpPr>
        <p:spPr/>
        <p:txBody>
          <a:bodyPr/>
          <a:lstStyle/>
          <a:p>
            <a:pPr defTabSz="930156" fontAlgn="base">
              <a:spcBef>
                <a:spcPct val="0"/>
              </a:spcBef>
              <a:spcAft>
                <a:spcPct val="0"/>
              </a:spcAft>
            </a:pPr>
            <a:fld id="{ABD38DB5-6728-4F7A-8380-7EB3348750F5}" type="slidenum">
              <a:rPr lang="en-US">
                <a:solidFill>
                  <a:prstClr val="black"/>
                </a:solidFill>
                <a:latin typeface="Calibri"/>
              </a:rPr>
              <a:pPr defTabSz="930156" fontAlgn="base">
                <a:spcBef>
                  <a:spcPct val="0"/>
                </a:spcBef>
                <a:spcAft>
                  <a:spcPct val="0"/>
                </a:spcAft>
              </a:pPr>
              <a:t>25</a:t>
            </a:fld>
            <a:endParaRPr lang="en-US" dirty="0">
              <a:solidFill>
                <a:prstClr val="black"/>
              </a:solidFill>
              <a:latin typeface="Calibri"/>
            </a:endParaRPr>
          </a:p>
        </p:txBody>
      </p:sp>
      <p:sp>
        <p:nvSpPr>
          <p:cNvPr id="8" name="Header Placeholder 7"/>
          <p:cNvSpPr>
            <a:spLocks noGrp="1"/>
          </p:cNvSpPr>
          <p:nvPr>
            <p:ph type="hdr" sz="quarter" idx="11"/>
          </p:nvPr>
        </p:nvSpPr>
        <p:spPr/>
        <p:txBody>
          <a:bodyPr/>
          <a:lstStyle/>
          <a:p>
            <a:pPr defTabSz="930156" fontAlgn="base">
              <a:spcBef>
                <a:spcPct val="0"/>
              </a:spcBef>
              <a:spcAft>
                <a:spcPct val="0"/>
              </a:spcAft>
            </a:pPr>
            <a:r>
              <a:rPr lang="en-US" dirty="0">
                <a:solidFill>
                  <a:prstClr val="black"/>
                </a:solidFill>
                <a:latin typeface="Calibri"/>
              </a:rPr>
              <a:t>Microsoft Confidential: Preliminary Information: NDA Only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449263"/>
            <a:ext cx="2046287" cy="1536700"/>
          </a:xfrm>
        </p:spPr>
      </p:sp>
      <p:sp>
        <p:nvSpPr>
          <p:cNvPr id="3" name="Notes Placeholder 2"/>
          <p:cNvSpPr>
            <a:spLocks noGrp="1"/>
          </p:cNvSpPr>
          <p:nvPr>
            <p:ph type="body" idx="1"/>
          </p:nvPr>
        </p:nvSpPr>
        <p:spPr>
          <a:xfrm>
            <a:off x="685800" y="2169166"/>
            <a:ext cx="5486400" cy="6289034"/>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D38DB5-6728-4F7A-8380-7EB3348750F5}" type="slidenum">
              <a:rPr lang="en-US" smtClean="0"/>
              <a:pPr/>
              <a:t>26</a:t>
            </a:fld>
            <a:endParaRPr lang="en-US"/>
          </a:p>
        </p:txBody>
      </p:sp>
      <p:sp>
        <p:nvSpPr>
          <p:cNvPr id="8" name="Header Placeholder 7"/>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noFill/>
        </p:spPr>
        <p:txBody>
          <a:bodyPr/>
          <a:lstStyle/>
          <a:p>
            <a:fld id="{97536F5C-4F5F-4948-8B68-66B141CC8C12}" type="datetime8">
              <a:rPr lang="en-US"/>
              <a:pPr/>
              <a:t>10/29/2009 11:28 AM</a:t>
            </a:fld>
            <a:endParaRPr lang="en-US"/>
          </a:p>
        </p:txBody>
      </p:sp>
      <p:sp>
        <p:nvSpPr>
          <p:cNvPr id="38915" name="Rectangle 6"/>
          <p:cNvSpPr>
            <a:spLocks noGrp="1" noChangeArrowheads="1"/>
          </p:cNvSpPr>
          <p:nvPr>
            <p:ph type="ftr" sz="quarter" idx="4"/>
          </p:nvPr>
        </p:nvSpPr>
        <p:spPr>
          <a:noFill/>
        </p:spPr>
        <p:txBody>
          <a:bodyPr/>
          <a:lstStyle/>
          <a:p>
            <a:r>
              <a:rPr lang="en-US"/>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1200"/>
          </a:p>
        </p:txBody>
      </p:sp>
      <p:sp>
        <p:nvSpPr>
          <p:cNvPr id="38916" name="Rectangle 7"/>
          <p:cNvSpPr>
            <a:spLocks noGrp="1" noChangeArrowheads="1"/>
          </p:cNvSpPr>
          <p:nvPr>
            <p:ph type="sldNum" sz="quarter" idx="5"/>
          </p:nvPr>
        </p:nvSpPr>
        <p:spPr>
          <a:noFill/>
        </p:spPr>
        <p:txBody>
          <a:bodyPr/>
          <a:lstStyle/>
          <a:p>
            <a:fld id="{300F50E3-998F-4FC2-8728-D050483CC7AA}" type="slidenum">
              <a:rPr lang="en-US"/>
              <a:pPr/>
              <a:t>28</a:t>
            </a:fld>
            <a:endParaRPr lang="en-US"/>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lIns="92340" tIns="46170" rIns="92340" bIns="46170"/>
          <a:lstStyle/>
          <a:p>
            <a:pPr defTabSz="931736">
              <a:defRPr/>
            </a:pPr>
            <a:fld id="{25309015-2D24-43A3-B10E-C055AA6B72BF}" type="datetime8">
              <a:rPr kumimoji="1" lang="en-US">
                <a:solidFill>
                  <a:prstClr val="black"/>
                </a:solidFill>
                <a:latin typeface="Calibri"/>
              </a:rPr>
              <a:pPr defTabSz="931736">
                <a:defRPr/>
              </a:pPr>
              <a:t>10/29/2009 11:28 AM</a:t>
            </a:fld>
            <a:endParaRPr kumimoji="1" lang="en-US" dirty="0">
              <a:solidFill>
                <a:prstClr val="black"/>
              </a:solidFill>
              <a:latin typeface="Calibri"/>
            </a:endParaRPr>
          </a:p>
        </p:txBody>
      </p:sp>
      <p:sp>
        <p:nvSpPr>
          <p:cNvPr id="6" name="Rectangle 6"/>
          <p:cNvSpPr>
            <a:spLocks noGrp="1" noChangeArrowheads="1"/>
          </p:cNvSpPr>
          <p:nvPr>
            <p:ph type="ftr" sz="quarter" idx="4"/>
          </p:nvPr>
        </p:nvSpPr>
        <p:spPr/>
        <p:txBody>
          <a:bodyPr lIns="92340" tIns="46170" rIns="92340" bIns="46170"/>
          <a:lstStyle/>
          <a:p>
            <a:pPr defTabSz="931736">
              <a:defRPr/>
            </a:pPr>
            <a:r>
              <a:rPr kumimoji="1" sz="1200" dirty="0">
                <a:solidFill>
                  <a:prstClr val="black"/>
                </a:solidFill>
                <a:latin typeface="Calibri"/>
              </a:rPr>
              <a:t>© 2004 Microsoft Corporation. All rights reserved.</a:t>
            </a:r>
          </a:p>
          <a:p>
            <a:pPr defTabSz="931736">
              <a:defRPr/>
            </a:pPr>
            <a:r>
              <a:rPr kumimoji="1" sz="1200" dirty="0">
                <a:solidFill>
                  <a:prstClr val="black"/>
                </a:solidFill>
                <a:latin typeface="Calibri"/>
              </a:rPr>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p:txBody>
          <a:bodyPr lIns="92340" tIns="46170" rIns="92340" bIns="46170"/>
          <a:lstStyle/>
          <a:p>
            <a:pPr defTabSz="931736">
              <a:defRPr/>
            </a:pPr>
            <a:fld id="{A26954B9-6B81-41C0-81F0-10911812F5A3}" type="slidenum">
              <a:rPr kumimoji="1" lang="en-US">
                <a:solidFill>
                  <a:prstClr val="black"/>
                </a:solidFill>
                <a:latin typeface="Calibri"/>
              </a:rPr>
              <a:pPr defTabSz="931736">
                <a:defRPr/>
              </a:pPr>
              <a:t>6</a:t>
            </a:fld>
            <a:endParaRPr kumimoji="1" lang="en-US" dirty="0">
              <a:solidFill>
                <a:prstClr val="black"/>
              </a:solidFill>
              <a:latin typeface="Calibri"/>
            </a:endParaRP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xfrm>
            <a:off x="414340" y="3798892"/>
            <a:ext cx="6021387" cy="200696"/>
          </a:xfrm>
        </p:spPr>
        <p:txBody>
          <a:bodyPr lIns="92340" tIns="46170" rIns="92340" bIns="46170"/>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2F3F80-BA90-4822-9DA3-232A9D91D82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E492993-9EE5-4651-86EE-EB5ECB6B3046}"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2F3F80-BA90-4822-9DA3-232A9D91D82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32.gif"/><Relationship Id="rId18" Type="http://schemas.openxmlformats.org/officeDocument/2006/relationships/image" Target="../media/image37.jpeg"/><Relationship Id="rId26" Type="http://schemas.openxmlformats.org/officeDocument/2006/relationships/image" Target="../media/image45.png"/><Relationship Id="rId39" Type="http://schemas.openxmlformats.org/officeDocument/2006/relationships/image" Target="../media/image58.jpeg"/><Relationship Id="rId21" Type="http://schemas.openxmlformats.org/officeDocument/2006/relationships/image" Target="../media/image40.jpeg"/><Relationship Id="rId34" Type="http://schemas.openxmlformats.org/officeDocument/2006/relationships/image" Target="../media/image53.jpeg"/><Relationship Id="rId42" Type="http://schemas.openxmlformats.org/officeDocument/2006/relationships/image" Target="../media/image61.jpeg"/><Relationship Id="rId47" Type="http://schemas.openxmlformats.org/officeDocument/2006/relationships/image" Target="../media/image66.png"/><Relationship Id="rId50" Type="http://schemas.openxmlformats.org/officeDocument/2006/relationships/image" Target="../media/image69.jpeg"/><Relationship Id="rId55" Type="http://schemas.openxmlformats.org/officeDocument/2006/relationships/image" Target="../media/image74.png"/><Relationship Id="rId63" Type="http://schemas.openxmlformats.org/officeDocument/2006/relationships/image" Target="../media/image82.png"/><Relationship Id="rId7" Type="http://schemas.openxmlformats.org/officeDocument/2006/relationships/image" Target="../media/image26.gif"/><Relationship Id="rId2" Type="http://schemas.openxmlformats.org/officeDocument/2006/relationships/notesSlide" Target="../notesSlides/notesSlide10.xml"/><Relationship Id="rId16" Type="http://schemas.openxmlformats.org/officeDocument/2006/relationships/image" Target="../media/image35.gif"/><Relationship Id="rId20" Type="http://schemas.openxmlformats.org/officeDocument/2006/relationships/image" Target="../media/image39.gif"/><Relationship Id="rId29" Type="http://schemas.openxmlformats.org/officeDocument/2006/relationships/image" Target="../media/image48.jpeg"/><Relationship Id="rId41" Type="http://schemas.openxmlformats.org/officeDocument/2006/relationships/image" Target="../media/image60.jpeg"/><Relationship Id="rId54" Type="http://schemas.openxmlformats.org/officeDocument/2006/relationships/image" Target="../media/image73.png"/><Relationship Id="rId62" Type="http://schemas.openxmlformats.org/officeDocument/2006/relationships/image" Target="../media/image81.png"/><Relationship Id="rId1" Type="http://schemas.openxmlformats.org/officeDocument/2006/relationships/slideLayout" Target="../slideLayouts/slideLayout9.xml"/><Relationship Id="rId6" Type="http://schemas.openxmlformats.org/officeDocument/2006/relationships/image" Target="../media/image25.gif"/><Relationship Id="rId11" Type="http://schemas.openxmlformats.org/officeDocument/2006/relationships/image" Target="../media/image30.gif"/><Relationship Id="rId24" Type="http://schemas.openxmlformats.org/officeDocument/2006/relationships/image" Target="../media/image43.jpeg"/><Relationship Id="rId32" Type="http://schemas.openxmlformats.org/officeDocument/2006/relationships/image" Target="../media/image51.gif"/><Relationship Id="rId37" Type="http://schemas.openxmlformats.org/officeDocument/2006/relationships/image" Target="../media/image56.png"/><Relationship Id="rId40" Type="http://schemas.openxmlformats.org/officeDocument/2006/relationships/image" Target="../media/image59.png"/><Relationship Id="rId45" Type="http://schemas.openxmlformats.org/officeDocument/2006/relationships/image" Target="../media/image64.png"/><Relationship Id="rId53" Type="http://schemas.openxmlformats.org/officeDocument/2006/relationships/image" Target="../media/image72.png"/><Relationship Id="rId58" Type="http://schemas.openxmlformats.org/officeDocument/2006/relationships/image" Target="../media/image77.png"/><Relationship Id="rId5" Type="http://schemas.openxmlformats.org/officeDocument/2006/relationships/image" Target="../media/image24.gif"/><Relationship Id="rId15" Type="http://schemas.openxmlformats.org/officeDocument/2006/relationships/image" Target="../media/image34.gif"/><Relationship Id="rId23" Type="http://schemas.openxmlformats.org/officeDocument/2006/relationships/image" Target="../media/image42.jpeg"/><Relationship Id="rId28" Type="http://schemas.openxmlformats.org/officeDocument/2006/relationships/image" Target="../media/image47.png"/><Relationship Id="rId36" Type="http://schemas.openxmlformats.org/officeDocument/2006/relationships/image" Target="../media/image55.gif"/><Relationship Id="rId49" Type="http://schemas.openxmlformats.org/officeDocument/2006/relationships/image" Target="../media/image68.gif"/><Relationship Id="rId57" Type="http://schemas.openxmlformats.org/officeDocument/2006/relationships/image" Target="../media/image76.png"/><Relationship Id="rId61" Type="http://schemas.openxmlformats.org/officeDocument/2006/relationships/image" Target="../media/image80.png"/><Relationship Id="rId10" Type="http://schemas.openxmlformats.org/officeDocument/2006/relationships/image" Target="../media/image29.gif"/><Relationship Id="rId19" Type="http://schemas.openxmlformats.org/officeDocument/2006/relationships/image" Target="../media/image38.jpeg"/><Relationship Id="rId31" Type="http://schemas.openxmlformats.org/officeDocument/2006/relationships/image" Target="../media/image50.jpeg"/><Relationship Id="rId44" Type="http://schemas.openxmlformats.org/officeDocument/2006/relationships/image" Target="../media/image63.png"/><Relationship Id="rId52" Type="http://schemas.openxmlformats.org/officeDocument/2006/relationships/image" Target="../media/image71.png"/><Relationship Id="rId60" Type="http://schemas.openxmlformats.org/officeDocument/2006/relationships/image" Target="../media/image79.png"/><Relationship Id="rId4" Type="http://schemas.openxmlformats.org/officeDocument/2006/relationships/image" Target="../media/image23.png"/><Relationship Id="rId9" Type="http://schemas.openxmlformats.org/officeDocument/2006/relationships/image" Target="../media/image28.gif"/><Relationship Id="rId14" Type="http://schemas.openxmlformats.org/officeDocument/2006/relationships/image" Target="../media/image33.png"/><Relationship Id="rId22" Type="http://schemas.openxmlformats.org/officeDocument/2006/relationships/image" Target="../media/image41.gif"/><Relationship Id="rId27" Type="http://schemas.openxmlformats.org/officeDocument/2006/relationships/image" Target="../media/image46.jpeg"/><Relationship Id="rId30" Type="http://schemas.openxmlformats.org/officeDocument/2006/relationships/image" Target="../media/image49.jpeg"/><Relationship Id="rId35" Type="http://schemas.openxmlformats.org/officeDocument/2006/relationships/image" Target="../media/image54.jpeg"/><Relationship Id="rId43" Type="http://schemas.openxmlformats.org/officeDocument/2006/relationships/image" Target="../media/image62.png"/><Relationship Id="rId48" Type="http://schemas.openxmlformats.org/officeDocument/2006/relationships/image" Target="../media/image67.jpeg"/><Relationship Id="rId56" Type="http://schemas.openxmlformats.org/officeDocument/2006/relationships/image" Target="../media/image75.png"/><Relationship Id="rId8" Type="http://schemas.openxmlformats.org/officeDocument/2006/relationships/image" Target="../media/image27.jpeg"/><Relationship Id="rId51" Type="http://schemas.openxmlformats.org/officeDocument/2006/relationships/image" Target="../media/image70.png"/><Relationship Id="rId3" Type="http://schemas.openxmlformats.org/officeDocument/2006/relationships/image" Target="../media/image22.png"/><Relationship Id="rId12" Type="http://schemas.openxmlformats.org/officeDocument/2006/relationships/image" Target="../media/image31.gif"/><Relationship Id="rId17" Type="http://schemas.openxmlformats.org/officeDocument/2006/relationships/image" Target="../media/image36.gif"/><Relationship Id="rId25" Type="http://schemas.openxmlformats.org/officeDocument/2006/relationships/image" Target="../media/image44.gif"/><Relationship Id="rId33" Type="http://schemas.openxmlformats.org/officeDocument/2006/relationships/image" Target="../media/image52.jpeg"/><Relationship Id="rId38" Type="http://schemas.openxmlformats.org/officeDocument/2006/relationships/image" Target="../media/image57.png"/><Relationship Id="rId46" Type="http://schemas.openxmlformats.org/officeDocument/2006/relationships/image" Target="../media/image65.png"/><Relationship Id="rId59" Type="http://schemas.openxmlformats.org/officeDocument/2006/relationships/image" Target="../media/image78.png"/></Relationships>
</file>

<file path=ppt/slides/_rels/slide1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8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package" Target="../embeddings/Microsoft_Office_Excel____1.xlsx"/></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image" Target="../media/image96.jpeg"/><Relationship Id="rId3" Type="http://schemas.openxmlformats.org/officeDocument/2006/relationships/image" Target="../media/image86.jpeg"/><Relationship Id="rId7" Type="http://schemas.openxmlformats.org/officeDocument/2006/relationships/image" Target="../media/image90.jpeg"/><Relationship Id="rId12" Type="http://schemas.openxmlformats.org/officeDocument/2006/relationships/image" Target="../media/image95.png"/><Relationship Id="rId17" Type="http://schemas.openxmlformats.org/officeDocument/2006/relationships/image" Target="../media/image100.jpeg"/><Relationship Id="rId2" Type="http://schemas.openxmlformats.org/officeDocument/2006/relationships/notesSlide" Target="../notesSlides/notesSlide14.xml"/><Relationship Id="rId16" Type="http://schemas.openxmlformats.org/officeDocument/2006/relationships/image" Target="../media/image99.jpeg"/><Relationship Id="rId1" Type="http://schemas.openxmlformats.org/officeDocument/2006/relationships/slideLayout" Target="../slideLayouts/slideLayout12.xml"/><Relationship Id="rId6" Type="http://schemas.openxmlformats.org/officeDocument/2006/relationships/image" Target="../media/image89.jpeg"/><Relationship Id="rId11" Type="http://schemas.openxmlformats.org/officeDocument/2006/relationships/image" Target="../media/image94.jpeg"/><Relationship Id="rId5" Type="http://schemas.openxmlformats.org/officeDocument/2006/relationships/image" Target="../media/image88.jpeg"/><Relationship Id="rId15" Type="http://schemas.openxmlformats.org/officeDocument/2006/relationships/image" Target="../media/image98.jpe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jpeg"/><Relationship Id="rId14" Type="http://schemas.openxmlformats.org/officeDocument/2006/relationships/image" Target="../media/image97.jpeg"/></Relationships>
</file>

<file path=ppt/slides/_rels/slide15.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93.png"/><Relationship Id="rId7" Type="http://schemas.openxmlformats.org/officeDocument/2006/relationships/image" Target="../media/image10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87.png"/><Relationship Id="rId9" Type="http://schemas.openxmlformats.org/officeDocument/2006/relationships/image" Target="../media/image95.png"/></Relationships>
</file>

<file path=ppt/slides/_rels/slide16.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18" Type="http://schemas.openxmlformats.org/officeDocument/2006/relationships/image" Target="../media/image119.png"/><Relationship Id="rId3" Type="http://schemas.openxmlformats.org/officeDocument/2006/relationships/image" Target="../media/image105.png"/><Relationship Id="rId21" Type="http://schemas.openxmlformats.org/officeDocument/2006/relationships/image" Target="../media/image122.png"/><Relationship Id="rId7" Type="http://schemas.openxmlformats.org/officeDocument/2006/relationships/image" Target="../media/image108.png"/><Relationship Id="rId12" Type="http://schemas.openxmlformats.org/officeDocument/2006/relationships/image" Target="../media/image113.png"/><Relationship Id="rId17" Type="http://schemas.openxmlformats.org/officeDocument/2006/relationships/image" Target="../media/image118.png"/><Relationship Id="rId2" Type="http://schemas.openxmlformats.org/officeDocument/2006/relationships/notesSlide" Target="../notesSlides/notesSlide16.xml"/><Relationship Id="rId16" Type="http://schemas.openxmlformats.org/officeDocument/2006/relationships/image" Target="../media/image117.png"/><Relationship Id="rId20" Type="http://schemas.openxmlformats.org/officeDocument/2006/relationships/image" Target="../media/image121.png"/><Relationship Id="rId1" Type="http://schemas.openxmlformats.org/officeDocument/2006/relationships/slideLayout" Target="../slideLayouts/slideLayout12.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95.png"/><Relationship Id="rId15" Type="http://schemas.openxmlformats.org/officeDocument/2006/relationships/image" Target="../media/image116.png"/><Relationship Id="rId10" Type="http://schemas.openxmlformats.org/officeDocument/2006/relationships/image" Target="../media/image111.png"/><Relationship Id="rId19" Type="http://schemas.openxmlformats.org/officeDocument/2006/relationships/image" Target="../media/image120.jpeg"/><Relationship Id="rId4" Type="http://schemas.openxmlformats.org/officeDocument/2006/relationships/image" Target="../media/image106.png"/><Relationship Id="rId9" Type="http://schemas.openxmlformats.org/officeDocument/2006/relationships/image" Target="../media/image110.png"/><Relationship Id="rId14" Type="http://schemas.openxmlformats.org/officeDocument/2006/relationships/image" Target="../media/image115.png"/></Relationships>
</file>

<file path=ppt/slides/_rels/slide17.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29.png"/><Relationship Id="rId3" Type="http://schemas.openxmlformats.org/officeDocument/2006/relationships/image" Target="../media/image123.png"/><Relationship Id="rId7" Type="http://schemas.openxmlformats.org/officeDocument/2006/relationships/image" Target="../media/image124.png"/><Relationship Id="rId12" Type="http://schemas.openxmlformats.org/officeDocument/2006/relationships/image" Target="../media/image128.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10.png"/><Relationship Id="rId11" Type="http://schemas.openxmlformats.org/officeDocument/2006/relationships/image" Target="../media/image127.png"/><Relationship Id="rId5" Type="http://schemas.openxmlformats.org/officeDocument/2006/relationships/image" Target="../media/image109.png"/><Relationship Id="rId10" Type="http://schemas.openxmlformats.org/officeDocument/2006/relationships/image" Target="../media/image111.png"/><Relationship Id="rId4" Type="http://schemas.openxmlformats.org/officeDocument/2006/relationships/image" Target="../media/image95.png"/><Relationship Id="rId9" Type="http://schemas.openxmlformats.org/officeDocument/2006/relationships/image" Target="../media/image126.png"/></Relationships>
</file>

<file path=ppt/slides/_rels/slide18.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18" Type="http://schemas.openxmlformats.org/officeDocument/2006/relationships/image" Target="../media/image144.png"/><Relationship Id="rId3" Type="http://schemas.openxmlformats.org/officeDocument/2006/relationships/image" Target="../media/image95.png"/><Relationship Id="rId7" Type="http://schemas.openxmlformats.org/officeDocument/2006/relationships/image" Target="../media/image133.png"/><Relationship Id="rId12" Type="http://schemas.openxmlformats.org/officeDocument/2006/relationships/image" Target="../media/image138.png"/><Relationship Id="rId17" Type="http://schemas.openxmlformats.org/officeDocument/2006/relationships/image" Target="../media/image143.png"/><Relationship Id="rId2" Type="http://schemas.openxmlformats.org/officeDocument/2006/relationships/notesSlide" Target="../notesSlides/notesSlide18.xml"/><Relationship Id="rId16" Type="http://schemas.openxmlformats.org/officeDocument/2006/relationships/image" Target="../media/image142.png"/><Relationship Id="rId1" Type="http://schemas.openxmlformats.org/officeDocument/2006/relationships/slideLayout" Target="../slideLayouts/slideLayout12.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5" Type="http://schemas.openxmlformats.org/officeDocument/2006/relationships/image" Target="../media/image141.png"/><Relationship Id="rId10" Type="http://schemas.openxmlformats.org/officeDocument/2006/relationships/image" Target="../media/image136.png"/><Relationship Id="rId19" Type="http://schemas.openxmlformats.org/officeDocument/2006/relationships/image" Target="../media/image145.png"/><Relationship Id="rId4" Type="http://schemas.openxmlformats.org/officeDocument/2006/relationships/image" Target="../media/image130.png"/><Relationship Id="rId9" Type="http://schemas.openxmlformats.org/officeDocument/2006/relationships/image" Target="../media/image135.png"/><Relationship Id="rId14" Type="http://schemas.openxmlformats.org/officeDocument/2006/relationships/image" Target="../media/image1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146.jpeg"/><Relationship Id="rId7" Type="http://schemas.openxmlformats.org/officeDocument/2006/relationships/image" Target="../media/image95.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49.jpeg"/><Relationship Id="rId5" Type="http://schemas.openxmlformats.org/officeDocument/2006/relationships/image" Target="../media/image148.jpeg"/><Relationship Id="rId4" Type="http://schemas.openxmlformats.org/officeDocument/2006/relationships/image" Target="../media/image147.jpeg"/></Relationships>
</file>

<file path=ppt/slides/_rels/slide21.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chart" Target="../charts/chart1.xml"/><Relationship Id="rId3" Type="http://schemas.openxmlformats.org/officeDocument/2006/relationships/image" Target="../media/image95.png"/><Relationship Id="rId7" Type="http://schemas.openxmlformats.org/officeDocument/2006/relationships/image" Target="../media/image152.png"/><Relationship Id="rId12" Type="http://schemas.openxmlformats.org/officeDocument/2006/relationships/image" Target="../media/image157.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51.png"/><Relationship Id="rId11" Type="http://schemas.openxmlformats.org/officeDocument/2006/relationships/image" Target="../media/image156.png"/><Relationship Id="rId5" Type="http://schemas.openxmlformats.org/officeDocument/2006/relationships/image" Target="../media/image150.png"/><Relationship Id="rId10" Type="http://schemas.openxmlformats.org/officeDocument/2006/relationships/image" Target="../media/image155.png"/><Relationship Id="rId4" Type="http://schemas.openxmlformats.org/officeDocument/2006/relationships/image" Target="../media/image106.png"/><Relationship Id="rId9" Type="http://schemas.openxmlformats.org/officeDocument/2006/relationships/image" Target="../media/image154.png"/></Relationships>
</file>

<file path=ppt/slides/_rels/slide22.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66.png"/><Relationship Id="rId3" Type="http://schemas.openxmlformats.org/officeDocument/2006/relationships/image" Target="../media/image95.png"/><Relationship Id="rId7" Type="http://schemas.openxmlformats.org/officeDocument/2006/relationships/image" Target="../media/image160.png"/><Relationship Id="rId12" Type="http://schemas.openxmlformats.org/officeDocument/2006/relationships/image" Target="../media/image165.png"/><Relationship Id="rId2" Type="http://schemas.openxmlformats.org/officeDocument/2006/relationships/notesSlide" Target="../notesSlides/notesSlide22.xml"/><Relationship Id="rId16" Type="http://schemas.openxmlformats.org/officeDocument/2006/relationships/image" Target="../media/image169.png"/><Relationship Id="rId1" Type="http://schemas.openxmlformats.org/officeDocument/2006/relationships/slideLayout" Target="../slideLayouts/slideLayout12.xml"/><Relationship Id="rId6" Type="http://schemas.openxmlformats.org/officeDocument/2006/relationships/image" Target="../media/image159.png"/><Relationship Id="rId11" Type="http://schemas.openxmlformats.org/officeDocument/2006/relationships/image" Target="../media/image164.png"/><Relationship Id="rId5" Type="http://schemas.openxmlformats.org/officeDocument/2006/relationships/image" Target="../media/image129.png"/><Relationship Id="rId15" Type="http://schemas.openxmlformats.org/officeDocument/2006/relationships/image" Target="../media/image168.png"/><Relationship Id="rId10" Type="http://schemas.openxmlformats.org/officeDocument/2006/relationships/image" Target="../media/image163.png"/><Relationship Id="rId4" Type="http://schemas.openxmlformats.org/officeDocument/2006/relationships/image" Target="../media/image158.png"/><Relationship Id="rId9" Type="http://schemas.openxmlformats.org/officeDocument/2006/relationships/image" Target="../media/image162.png"/><Relationship Id="rId14" Type="http://schemas.openxmlformats.org/officeDocument/2006/relationships/image" Target="../media/image16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74.jpeg"/><Relationship Id="rId3" Type="http://schemas.openxmlformats.org/officeDocument/2006/relationships/image" Target="../media/image170.jpeg"/><Relationship Id="rId7" Type="http://schemas.openxmlformats.org/officeDocument/2006/relationships/image" Target="../media/image95.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73.jpeg"/><Relationship Id="rId5" Type="http://schemas.openxmlformats.org/officeDocument/2006/relationships/image" Target="../media/image172.jpeg"/><Relationship Id="rId4" Type="http://schemas.openxmlformats.org/officeDocument/2006/relationships/image" Target="../media/image171.jpeg"/></Relationships>
</file>

<file path=ppt/slides/_rels/slide25.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image" Target="../media/image95.png"/><Relationship Id="rId7" Type="http://schemas.openxmlformats.org/officeDocument/2006/relationships/image" Target="../media/image178.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77.png"/><Relationship Id="rId11" Type="http://schemas.openxmlformats.org/officeDocument/2006/relationships/image" Target="../media/image182.png"/><Relationship Id="rId5" Type="http://schemas.openxmlformats.org/officeDocument/2006/relationships/image" Target="../media/image176.png"/><Relationship Id="rId10" Type="http://schemas.openxmlformats.org/officeDocument/2006/relationships/image" Target="../media/image181.png"/><Relationship Id="rId4" Type="http://schemas.openxmlformats.org/officeDocument/2006/relationships/image" Target="../media/image175.png"/><Relationship Id="rId9" Type="http://schemas.openxmlformats.org/officeDocument/2006/relationships/image" Target="../media/image180.png"/></Relationships>
</file>

<file path=ppt/slides/_rels/slide26.xml.rels><?xml version="1.0" encoding="UTF-8" standalone="yes"?>
<Relationships xmlns="http://schemas.openxmlformats.org/package/2006/relationships"><Relationship Id="rId8" Type="http://schemas.openxmlformats.org/officeDocument/2006/relationships/image" Target="../media/image186.png"/><Relationship Id="rId3" Type="http://schemas.openxmlformats.org/officeDocument/2006/relationships/image" Target="../media/image95.png"/><Relationship Id="rId7" Type="http://schemas.openxmlformats.org/officeDocument/2006/relationships/image" Target="../media/image175.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85.png"/><Relationship Id="rId11" Type="http://schemas.openxmlformats.org/officeDocument/2006/relationships/image" Target="../media/image189.png"/><Relationship Id="rId5" Type="http://schemas.openxmlformats.org/officeDocument/2006/relationships/image" Target="../media/image184.png"/><Relationship Id="rId10" Type="http://schemas.openxmlformats.org/officeDocument/2006/relationships/image" Target="../media/image188.png"/><Relationship Id="rId4" Type="http://schemas.openxmlformats.org/officeDocument/2006/relationships/image" Target="../media/image183.png"/><Relationship Id="rId9" Type="http://schemas.openxmlformats.org/officeDocument/2006/relationships/image" Target="../media/image18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95.png"/><Relationship Id="rId13" Type="http://schemas.openxmlformats.org/officeDocument/2006/relationships/image" Target="../media/image198.png"/><Relationship Id="rId18" Type="http://schemas.openxmlformats.org/officeDocument/2006/relationships/image" Target="../media/image203.png"/><Relationship Id="rId26" Type="http://schemas.openxmlformats.org/officeDocument/2006/relationships/image" Target="../media/image211.png"/><Relationship Id="rId3" Type="http://schemas.openxmlformats.org/officeDocument/2006/relationships/image" Target="../media/image190.png"/><Relationship Id="rId21" Type="http://schemas.openxmlformats.org/officeDocument/2006/relationships/image" Target="../media/image206.png"/><Relationship Id="rId7" Type="http://schemas.openxmlformats.org/officeDocument/2006/relationships/image" Target="../media/image194.png"/><Relationship Id="rId12" Type="http://schemas.openxmlformats.org/officeDocument/2006/relationships/image" Target="../media/image197.png"/><Relationship Id="rId17" Type="http://schemas.openxmlformats.org/officeDocument/2006/relationships/image" Target="../media/image202.png"/><Relationship Id="rId25" Type="http://schemas.openxmlformats.org/officeDocument/2006/relationships/image" Target="../media/image210.png"/><Relationship Id="rId2" Type="http://schemas.openxmlformats.org/officeDocument/2006/relationships/notesSlide" Target="../notesSlides/notesSlide28.xml"/><Relationship Id="rId16" Type="http://schemas.openxmlformats.org/officeDocument/2006/relationships/image" Target="../media/image201.png"/><Relationship Id="rId20" Type="http://schemas.openxmlformats.org/officeDocument/2006/relationships/image" Target="../media/image205.png"/><Relationship Id="rId29" Type="http://schemas.openxmlformats.org/officeDocument/2006/relationships/image" Target="../media/image214.png"/><Relationship Id="rId1" Type="http://schemas.openxmlformats.org/officeDocument/2006/relationships/slideLayout" Target="../slideLayouts/slideLayout12.xml"/><Relationship Id="rId6" Type="http://schemas.openxmlformats.org/officeDocument/2006/relationships/image" Target="../media/image193.png"/><Relationship Id="rId11" Type="http://schemas.openxmlformats.org/officeDocument/2006/relationships/image" Target="../media/image196.png"/><Relationship Id="rId24" Type="http://schemas.openxmlformats.org/officeDocument/2006/relationships/image" Target="../media/image209.png"/><Relationship Id="rId32" Type="http://schemas.openxmlformats.org/officeDocument/2006/relationships/image" Target="../media/image217.png"/><Relationship Id="rId5" Type="http://schemas.openxmlformats.org/officeDocument/2006/relationships/image" Target="../media/image192.png"/><Relationship Id="rId15" Type="http://schemas.openxmlformats.org/officeDocument/2006/relationships/image" Target="../media/image200.png"/><Relationship Id="rId23" Type="http://schemas.openxmlformats.org/officeDocument/2006/relationships/image" Target="../media/image208.png"/><Relationship Id="rId28" Type="http://schemas.openxmlformats.org/officeDocument/2006/relationships/image" Target="../media/image213.png"/><Relationship Id="rId10" Type="http://schemas.openxmlformats.org/officeDocument/2006/relationships/image" Target="../media/image156.png"/><Relationship Id="rId19" Type="http://schemas.openxmlformats.org/officeDocument/2006/relationships/image" Target="../media/image204.png"/><Relationship Id="rId31" Type="http://schemas.openxmlformats.org/officeDocument/2006/relationships/image" Target="../media/image216.png"/><Relationship Id="rId4" Type="http://schemas.openxmlformats.org/officeDocument/2006/relationships/image" Target="../media/image191.png"/><Relationship Id="rId9" Type="http://schemas.openxmlformats.org/officeDocument/2006/relationships/image" Target="../media/image154.png"/><Relationship Id="rId14" Type="http://schemas.openxmlformats.org/officeDocument/2006/relationships/image" Target="../media/image199.png"/><Relationship Id="rId22" Type="http://schemas.openxmlformats.org/officeDocument/2006/relationships/image" Target="../media/image207.png"/><Relationship Id="rId27" Type="http://schemas.openxmlformats.org/officeDocument/2006/relationships/image" Target="../media/image212.png"/><Relationship Id="rId30" Type="http://schemas.openxmlformats.org/officeDocument/2006/relationships/image" Target="../media/image2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blogs.technet.com/bechen"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msdn.microsoft.com/en-us/library/cc305187.aspx" TargetMode="External"/><Relationship Id="rId5" Type="http://schemas.openxmlformats.org/officeDocument/2006/relationships/hyperlink" Target="http://technet.microsoft.com/zh-cn/windows/dd361745.aspx" TargetMode="External"/><Relationship Id="rId4" Type="http://schemas.openxmlformats.org/officeDocument/2006/relationships/hyperlink" Target="http://windows.microsoft.com/zh-tw/windows7/products/home?os=win7"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9.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13" descr="M:\RRwork\Microsoft\Windows7\img\W7_LOGO_png\Windows7_s_hzl.png"/>
          <p:cNvPicPr>
            <a:picLocks noChangeAspect="1" noChangeArrowheads="1"/>
          </p:cNvPicPr>
          <p:nvPr/>
        </p:nvPicPr>
        <p:blipFill>
          <a:blip r:embed="rId3" cstate="print"/>
          <a:srcRect/>
          <a:stretch>
            <a:fillRect/>
          </a:stretch>
        </p:blipFill>
        <p:spPr bwMode="auto">
          <a:xfrm>
            <a:off x="3571868" y="3000372"/>
            <a:ext cx="1643074" cy="1011925"/>
          </a:xfrm>
          <a:prstGeom prst="rect">
            <a:avLst/>
          </a:prstGeom>
          <a:noFill/>
        </p:spPr>
      </p:pic>
      <p:sp>
        <p:nvSpPr>
          <p:cNvPr id="2" name="Rectangle 7"/>
          <p:cNvSpPr/>
          <p:nvPr/>
        </p:nvSpPr>
        <p:spPr>
          <a:xfrm>
            <a:off x="642910" y="642918"/>
            <a:ext cx="235745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zh-CN" altLang="en-US" sz="2800" b="1" dirty="0" smtClean="0">
                <a:solidFill>
                  <a:schemeClr val="tx1"/>
                </a:solidFill>
                <a:latin typeface="微软雅黑" pitchFamily="34" charset="-122"/>
                <a:ea typeface="微软雅黑" pitchFamily="34" charset="-122"/>
              </a:rPr>
              <a:t>改进开发流程</a:t>
            </a:r>
            <a:endParaRPr lang="en-US" sz="2800" b="1" dirty="0" smtClean="0">
              <a:solidFill>
                <a:schemeClr val="tx1"/>
              </a:solidFill>
              <a:latin typeface="微软雅黑" pitchFamily="34" charset="-122"/>
              <a:ea typeface="微软雅黑" pitchFamily="34" charset="-122"/>
            </a:endParaRPr>
          </a:p>
        </p:txBody>
      </p:sp>
      <p:sp>
        <p:nvSpPr>
          <p:cNvPr id="3" name="Rectangle 7"/>
          <p:cNvSpPr/>
          <p:nvPr/>
        </p:nvSpPr>
        <p:spPr>
          <a:xfrm>
            <a:off x="6286512" y="642918"/>
            <a:ext cx="235745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zh-CN" altLang="en-US" sz="2800" b="1" dirty="0" smtClean="0">
                <a:solidFill>
                  <a:schemeClr val="tx1"/>
                </a:solidFill>
                <a:latin typeface="微软雅黑" pitchFamily="34" charset="-122"/>
                <a:ea typeface="微软雅黑" pitchFamily="34" charset="-122"/>
              </a:rPr>
              <a:t>建立生态系统</a:t>
            </a:r>
            <a:endParaRPr lang="en-US" sz="2800" b="1" dirty="0" smtClean="0">
              <a:solidFill>
                <a:schemeClr val="tx1"/>
              </a:solidFill>
              <a:latin typeface="微软雅黑" pitchFamily="34" charset="-122"/>
              <a:ea typeface="微软雅黑" pitchFamily="34" charset="-122"/>
            </a:endParaRPr>
          </a:p>
        </p:txBody>
      </p:sp>
      <p:sp>
        <p:nvSpPr>
          <p:cNvPr id="8" name="Rectangle 7"/>
          <p:cNvSpPr/>
          <p:nvPr/>
        </p:nvSpPr>
        <p:spPr>
          <a:xfrm>
            <a:off x="3500430" y="642918"/>
            <a:ext cx="235745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zh-CN" altLang="en-US" sz="2800" b="1" dirty="0" smtClean="0">
                <a:solidFill>
                  <a:schemeClr val="tx1"/>
                </a:solidFill>
                <a:latin typeface="微软雅黑" pitchFamily="34" charset="-122"/>
                <a:ea typeface="微软雅黑" pitchFamily="34" charset="-122"/>
              </a:rPr>
              <a:t>全面提升质量</a:t>
            </a:r>
            <a:endParaRPr lang="en-US" sz="2800" b="1" dirty="0" smtClean="0">
              <a:solidFill>
                <a:schemeClr val="tx1"/>
              </a:solidFill>
              <a:latin typeface="微软雅黑" pitchFamily="34" charset="-122"/>
              <a:ea typeface="微软雅黑" pitchFamily="34" charset="-122"/>
            </a:endParaRPr>
          </a:p>
        </p:txBody>
      </p:sp>
      <p:sp>
        <p:nvSpPr>
          <p:cNvPr id="9" name="直角三角形 8"/>
          <p:cNvSpPr/>
          <p:nvPr/>
        </p:nvSpPr>
        <p:spPr>
          <a:xfrm rot="18900000">
            <a:off x="7398660" y="464848"/>
            <a:ext cx="195929" cy="19592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 name="组合 78"/>
          <p:cNvGrpSpPr/>
          <p:nvPr/>
        </p:nvGrpSpPr>
        <p:grpSpPr>
          <a:xfrm>
            <a:off x="357158" y="1643050"/>
            <a:ext cx="8381629" cy="4690966"/>
            <a:chOff x="357158" y="1643050"/>
            <a:chExt cx="8381629" cy="4690966"/>
          </a:xfrm>
        </p:grpSpPr>
        <p:pic>
          <p:nvPicPr>
            <p:cNvPr id="26" name="Picture 14" descr="http://upload.wikimedia.org/wikipedia/zh/thumb/2/2d/Kingsoft_logo.png/250px-Kingsoft_logo.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14612" y="2214554"/>
              <a:ext cx="1125064" cy="412877"/>
            </a:xfrm>
            <a:prstGeom prst="rect">
              <a:avLst/>
            </a:prstGeom>
            <a:noFill/>
          </p:spPr>
        </p:pic>
        <p:pic>
          <p:nvPicPr>
            <p:cNvPr id="27" name="Picture 16" descr="http://www.52rising.cn/images/logo.gif"/>
            <p:cNvPicPr>
              <a:picLocks noChangeAspect="1" noChangeArrowheads="1"/>
            </p:cNvPicPr>
            <p:nvPr/>
          </p:nvPicPr>
          <p:blipFill>
            <a:blip r:embed="rId5" cstate="print">
              <a:clrChange>
                <a:clrFrom>
                  <a:srgbClr val="FFFFFF"/>
                </a:clrFrom>
                <a:clrTo>
                  <a:srgbClr val="FFFFFF">
                    <a:alpha val="0"/>
                  </a:srgbClr>
                </a:clrTo>
              </a:clrChange>
            </a:blip>
            <a:srcRect l="10526" r="12281" b="39075"/>
            <a:stretch>
              <a:fillRect/>
            </a:stretch>
          </p:blipFill>
          <p:spPr bwMode="auto">
            <a:xfrm>
              <a:off x="1247598" y="2328004"/>
              <a:ext cx="1369423" cy="297437"/>
            </a:xfrm>
            <a:prstGeom prst="rect">
              <a:avLst/>
            </a:prstGeom>
            <a:noFill/>
          </p:spPr>
        </p:pic>
        <p:pic>
          <p:nvPicPr>
            <p:cNvPr id="28" name="Picture 24" descr="http://www.viruskill.cn/Images/jiangmin_logo.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00166" y="3714752"/>
              <a:ext cx="1142493" cy="353246"/>
            </a:xfrm>
            <a:prstGeom prst="rect">
              <a:avLst/>
            </a:prstGeom>
            <a:noFill/>
          </p:spPr>
        </p:pic>
        <p:pic>
          <p:nvPicPr>
            <p:cNvPr id="29" name="Picture 2" descr="http://www.yyu8.com/images/logo.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072198" y="2428868"/>
              <a:ext cx="1332908" cy="375779"/>
            </a:xfrm>
            <a:prstGeom prst="rect">
              <a:avLst/>
            </a:prstGeom>
            <a:noFill/>
          </p:spPr>
        </p:pic>
        <p:pic>
          <p:nvPicPr>
            <p:cNvPr id="30" name="Picture 8" descr="http://img.product.pchome.net/logo/1141960459.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57818" y="3143248"/>
              <a:ext cx="1115827" cy="398936"/>
            </a:xfrm>
            <a:prstGeom prst="rect">
              <a:avLst/>
            </a:prstGeom>
            <a:noFill/>
          </p:spPr>
        </p:pic>
        <p:pic>
          <p:nvPicPr>
            <p:cNvPr id="31" name="Picture 16" descr="http://www.eabax.com/images/logo.GIF"/>
            <p:cNvPicPr>
              <a:picLocks noChangeAspect="1" noChangeArrowheads="1"/>
            </p:cNvPicPr>
            <p:nvPr/>
          </p:nvPicPr>
          <p:blipFill>
            <a:blip r:embed="rId9" cstate="print">
              <a:clrChange>
                <a:clrFrom>
                  <a:srgbClr val="FFFFFF"/>
                </a:clrFrom>
                <a:clrTo>
                  <a:srgbClr val="FFFFFF">
                    <a:alpha val="0"/>
                  </a:srgbClr>
                </a:clrTo>
              </a:clrChange>
            </a:blip>
            <a:srcRect t="15378" r="11475" b="15419"/>
            <a:stretch>
              <a:fillRect/>
            </a:stretch>
          </p:blipFill>
          <p:spPr bwMode="auto">
            <a:xfrm>
              <a:off x="357158" y="2738977"/>
              <a:ext cx="1015521" cy="372183"/>
            </a:xfrm>
            <a:prstGeom prst="rect">
              <a:avLst/>
            </a:prstGeom>
            <a:noFill/>
          </p:spPr>
        </p:pic>
        <p:pic>
          <p:nvPicPr>
            <p:cNvPr id="33" name="Picture 4" descr="http://www.superdata.com.cn/images/ok_03.gif"/>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572396" y="2786058"/>
              <a:ext cx="1079021" cy="323108"/>
            </a:xfrm>
            <a:prstGeom prst="rect">
              <a:avLst/>
            </a:prstGeom>
            <a:noFill/>
          </p:spPr>
        </p:pic>
        <p:pic>
          <p:nvPicPr>
            <p:cNvPr id="37" name="Picture 6" descr="http://www.grasp.com.cn/images/logo.gif"/>
            <p:cNvPicPr>
              <a:picLocks noChangeAspect="1" noChangeArrowheads="1"/>
            </p:cNvPicPr>
            <p:nvPr/>
          </p:nvPicPr>
          <p:blipFill>
            <a:blip r:embed="rId11" cstate="print">
              <a:clrChange>
                <a:clrFrom>
                  <a:srgbClr val="FFFFFF"/>
                </a:clrFrom>
                <a:clrTo>
                  <a:srgbClr val="FFFFFF">
                    <a:alpha val="0"/>
                  </a:srgbClr>
                </a:clrTo>
              </a:clrChange>
            </a:blip>
            <a:srcRect l="25000" b="12265"/>
            <a:stretch>
              <a:fillRect/>
            </a:stretch>
          </p:blipFill>
          <p:spPr bwMode="auto">
            <a:xfrm>
              <a:off x="2928926" y="2786058"/>
              <a:ext cx="1005523" cy="268139"/>
            </a:xfrm>
            <a:prstGeom prst="rect">
              <a:avLst/>
            </a:prstGeom>
            <a:noFill/>
          </p:spPr>
        </p:pic>
        <p:pic>
          <p:nvPicPr>
            <p:cNvPr id="38" name="Picture 9" descr="http://www.naoteng.com/china/images/baofengyingyin_logo.gif"/>
            <p:cNvPicPr>
              <a:picLocks noChangeAspect="1" noChangeArrowheads="1"/>
            </p:cNvPicPr>
            <p:nvPr/>
          </p:nvPicPr>
          <p:blipFill>
            <a:blip r:embed="rId12" cstate="print"/>
            <a:srcRect/>
            <a:stretch>
              <a:fillRect/>
            </a:stretch>
          </p:blipFill>
          <p:spPr bwMode="auto">
            <a:xfrm>
              <a:off x="5429256" y="3929066"/>
              <a:ext cx="1142493" cy="359674"/>
            </a:xfrm>
            <a:prstGeom prst="rect">
              <a:avLst/>
            </a:prstGeom>
            <a:noFill/>
          </p:spPr>
        </p:pic>
        <p:pic>
          <p:nvPicPr>
            <p:cNvPr id="39" name="Picture 4" descr="http://i.xunlei.com/register/img/logo.gif"/>
            <p:cNvPicPr>
              <a:picLocks noChangeAspect="1" noChangeArrowheads="1"/>
            </p:cNvPicPr>
            <p:nvPr/>
          </p:nvPicPr>
          <p:blipFill>
            <a:blip r:embed="rId13" cstate="print"/>
            <a:srcRect l="4214" r="3071" b="5000"/>
            <a:stretch>
              <a:fillRect/>
            </a:stretch>
          </p:blipFill>
          <p:spPr bwMode="auto">
            <a:xfrm>
              <a:off x="2343525" y="5958262"/>
              <a:ext cx="869284" cy="375373"/>
            </a:xfrm>
            <a:prstGeom prst="rect">
              <a:avLst/>
            </a:prstGeom>
            <a:noFill/>
          </p:spPr>
        </p:pic>
        <p:pic>
          <p:nvPicPr>
            <p:cNvPr id="45" name="Picture 20" descr="logo"/>
            <p:cNvPicPr>
              <a:picLocks noChangeAspect="1" noChangeArrowheads="1"/>
            </p:cNvPicPr>
            <p:nvPr/>
          </p:nvPicPr>
          <p:blipFill>
            <a:blip r:embed="rId14" cstate="print"/>
            <a:srcRect/>
            <a:stretch>
              <a:fillRect/>
            </a:stretch>
          </p:blipFill>
          <p:spPr bwMode="auto">
            <a:xfrm>
              <a:off x="2428860" y="4286256"/>
              <a:ext cx="378701" cy="378702"/>
            </a:xfrm>
            <a:prstGeom prst="rect">
              <a:avLst/>
            </a:prstGeom>
            <a:noFill/>
          </p:spPr>
        </p:pic>
        <p:pic>
          <p:nvPicPr>
            <p:cNvPr id="46" name="Picture 2" descr="http://www.esaee.com/news/files/pplive_logo.gif"/>
            <p:cNvPicPr>
              <a:picLocks noChangeAspect="1" noChangeArrowheads="1"/>
            </p:cNvPicPr>
            <p:nvPr/>
          </p:nvPicPr>
          <p:blipFill>
            <a:blip r:embed="rId15" cstate="print"/>
            <a:srcRect/>
            <a:stretch>
              <a:fillRect/>
            </a:stretch>
          </p:blipFill>
          <p:spPr bwMode="auto">
            <a:xfrm>
              <a:off x="6643702" y="3786190"/>
              <a:ext cx="1030626" cy="268622"/>
            </a:xfrm>
            <a:prstGeom prst="rect">
              <a:avLst/>
            </a:prstGeom>
            <a:noFill/>
          </p:spPr>
        </p:pic>
        <p:pic>
          <p:nvPicPr>
            <p:cNvPr id="47" name="Picture 8" descr="http://www.flashget.com/cn/images/flashget_logo.gif"/>
            <p:cNvPicPr>
              <a:picLocks noChangeAspect="1" noChangeArrowheads="1"/>
            </p:cNvPicPr>
            <p:nvPr/>
          </p:nvPicPr>
          <p:blipFill>
            <a:blip r:embed="rId16" cstate="print"/>
            <a:srcRect/>
            <a:stretch>
              <a:fillRect/>
            </a:stretch>
          </p:blipFill>
          <p:spPr bwMode="auto">
            <a:xfrm>
              <a:off x="1428728" y="4214818"/>
              <a:ext cx="821945" cy="302082"/>
            </a:xfrm>
            <a:prstGeom prst="rect">
              <a:avLst/>
            </a:prstGeom>
            <a:noFill/>
          </p:spPr>
        </p:pic>
        <p:pic>
          <p:nvPicPr>
            <p:cNvPr id="48" name="Picture 19" descr="http://img.ifeng.com/tres/fashion/ppstream_logo0704.gif"/>
            <p:cNvPicPr>
              <a:picLocks noChangeAspect="1" noChangeArrowheads="1"/>
            </p:cNvPicPr>
            <p:nvPr/>
          </p:nvPicPr>
          <p:blipFill>
            <a:blip r:embed="rId17" cstate="print"/>
            <a:srcRect/>
            <a:stretch>
              <a:fillRect/>
            </a:stretch>
          </p:blipFill>
          <p:spPr bwMode="auto">
            <a:xfrm>
              <a:off x="3143240" y="4357694"/>
              <a:ext cx="890440" cy="299308"/>
            </a:xfrm>
            <a:prstGeom prst="rect">
              <a:avLst/>
            </a:prstGeom>
            <a:noFill/>
          </p:spPr>
        </p:pic>
        <p:pic>
          <p:nvPicPr>
            <p:cNvPr id="49" name="Picture 6" descr="Windows优化大师官方网站"/>
            <p:cNvPicPr>
              <a:picLocks noChangeAspect="1" noChangeArrowheads="1"/>
            </p:cNvPicPr>
            <p:nvPr/>
          </p:nvPicPr>
          <p:blipFill>
            <a:blip r:embed="rId18" cstate="print"/>
            <a:srcRect b="16194"/>
            <a:stretch>
              <a:fillRect/>
            </a:stretch>
          </p:blipFill>
          <p:spPr bwMode="auto">
            <a:xfrm>
              <a:off x="562644" y="5615784"/>
              <a:ext cx="1316483" cy="286191"/>
            </a:xfrm>
            <a:prstGeom prst="rect">
              <a:avLst/>
            </a:prstGeom>
            <a:noFill/>
          </p:spPr>
        </p:pic>
        <p:pic>
          <p:nvPicPr>
            <p:cNvPr id="51" name="Picture 15" descr="http://www.unispim.com/images/banner_lf.jpg"/>
            <p:cNvPicPr>
              <a:picLocks noChangeAspect="1" noChangeArrowheads="1"/>
            </p:cNvPicPr>
            <p:nvPr/>
          </p:nvPicPr>
          <p:blipFill>
            <a:blip r:embed="rId19" cstate="print"/>
            <a:srcRect l="7381" t="5185" r="29841" b="6666"/>
            <a:stretch>
              <a:fillRect/>
            </a:stretch>
          </p:blipFill>
          <p:spPr bwMode="auto">
            <a:xfrm>
              <a:off x="2179581" y="4802531"/>
              <a:ext cx="1586796" cy="238721"/>
            </a:xfrm>
            <a:prstGeom prst="rect">
              <a:avLst/>
            </a:prstGeom>
            <a:noFill/>
          </p:spPr>
        </p:pic>
        <p:pic>
          <p:nvPicPr>
            <p:cNvPr id="52" name="Picture 2" descr="http://www.gw.com.cn/images/new_top_01.gif"/>
            <p:cNvPicPr>
              <a:picLocks noChangeAspect="1" noChangeArrowheads="1"/>
            </p:cNvPicPr>
            <p:nvPr/>
          </p:nvPicPr>
          <p:blipFill>
            <a:blip r:embed="rId20" cstate="print"/>
            <a:srcRect l="3704" t="4428" r="3704" b="11433"/>
            <a:stretch>
              <a:fillRect/>
            </a:stretch>
          </p:blipFill>
          <p:spPr bwMode="auto">
            <a:xfrm>
              <a:off x="4714876" y="5286388"/>
              <a:ext cx="862229" cy="327648"/>
            </a:xfrm>
            <a:prstGeom prst="rect">
              <a:avLst/>
            </a:prstGeom>
            <a:noFill/>
          </p:spPr>
        </p:pic>
        <p:pic>
          <p:nvPicPr>
            <p:cNvPr id="53" name="Picture 7" descr="C:\Users\xiawa\Desktop\logo_bg.jpg"/>
            <p:cNvPicPr>
              <a:picLocks noChangeAspect="1" noChangeArrowheads="1"/>
            </p:cNvPicPr>
            <p:nvPr/>
          </p:nvPicPr>
          <p:blipFill>
            <a:blip r:embed="rId21" cstate="print"/>
            <a:srcRect l="39487" t="29103" r="9231" b="16915"/>
            <a:stretch>
              <a:fillRect/>
            </a:stretch>
          </p:blipFill>
          <p:spPr bwMode="auto">
            <a:xfrm>
              <a:off x="494149" y="5136316"/>
              <a:ext cx="931836" cy="357204"/>
            </a:xfrm>
            <a:prstGeom prst="rect">
              <a:avLst/>
            </a:prstGeom>
            <a:noFill/>
          </p:spPr>
        </p:pic>
        <p:pic>
          <p:nvPicPr>
            <p:cNvPr id="54" name="Picture 2" descr="http://mbox.kuwo.cn/newimg/logo.gif"/>
            <p:cNvPicPr>
              <a:picLocks noChangeAspect="1" noChangeArrowheads="1"/>
            </p:cNvPicPr>
            <p:nvPr/>
          </p:nvPicPr>
          <p:blipFill>
            <a:blip r:embed="rId22" cstate="print"/>
            <a:srcRect b="15152"/>
            <a:stretch>
              <a:fillRect/>
            </a:stretch>
          </p:blipFill>
          <p:spPr bwMode="auto">
            <a:xfrm>
              <a:off x="7549177" y="4930830"/>
              <a:ext cx="1027431" cy="388758"/>
            </a:xfrm>
            <a:prstGeom prst="rect">
              <a:avLst/>
            </a:prstGeom>
            <a:noFill/>
          </p:spPr>
        </p:pic>
        <p:pic>
          <p:nvPicPr>
            <p:cNvPr id="55" name="Picture 10" descr="http://www.pdhr.com/files/zpfiles/adlogos/shengdawl.jpg"/>
            <p:cNvPicPr>
              <a:picLocks noChangeAspect="1" noChangeArrowheads="1"/>
            </p:cNvPicPr>
            <p:nvPr/>
          </p:nvPicPr>
          <p:blipFill>
            <a:blip r:embed="rId23" cstate="print"/>
            <a:srcRect/>
            <a:stretch>
              <a:fillRect/>
            </a:stretch>
          </p:blipFill>
          <p:spPr bwMode="auto">
            <a:xfrm>
              <a:off x="2480516" y="5615784"/>
              <a:ext cx="1572300" cy="323708"/>
            </a:xfrm>
            <a:prstGeom prst="rect">
              <a:avLst/>
            </a:prstGeom>
            <a:noFill/>
          </p:spPr>
        </p:pic>
        <p:pic>
          <p:nvPicPr>
            <p:cNvPr id="56" name="Picture 29" descr="logo.jpg"/>
            <p:cNvPicPr>
              <a:picLocks noChangeAspect="1"/>
            </p:cNvPicPr>
            <p:nvPr/>
          </p:nvPicPr>
          <p:blipFill>
            <a:blip r:embed="rId24" cstate="print"/>
            <a:stretch>
              <a:fillRect/>
            </a:stretch>
          </p:blipFill>
          <p:spPr>
            <a:xfrm>
              <a:off x="5357818" y="6000768"/>
              <a:ext cx="978084" cy="283587"/>
            </a:xfrm>
            <a:prstGeom prst="rect">
              <a:avLst/>
            </a:prstGeom>
          </p:spPr>
        </p:pic>
        <p:pic>
          <p:nvPicPr>
            <p:cNvPr id="57" name="Picture 30" descr="top_logo_hintsoft.gif"/>
            <p:cNvPicPr>
              <a:picLocks noChangeAspect="1"/>
            </p:cNvPicPr>
            <p:nvPr/>
          </p:nvPicPr>
          <p:blipFill>
            <a:blip r:embed="rId25" cstate="print"/>
            <a:stretch>
              <a:fillRect/>
            </a:stretch>
          </p:blipFill>
          <p:spPr>
            <a:xfrm>
              <a:off x="6000760" y="5643578"/>
              <a:ext cx="890440" cy="285174"/>
            </a:xfrm>
            <a:prstGeom prst="rect">
              <a:avLst/>
            </a:prstGeom>
          </p:spPr>
        </p:pic>
        <p:pic>
          <p:nvPicPr>
            <p:cNvPr id="87" name="图片 10" descr="image007"/>
            <p:cNvPicPr>
              <a:picLocks noChangeAspect="1" noChangeArrowheads="1"/>
            </p:cNvPicPr>
            <p:nvPr/>
          </p:nvPicPr>
          <p:blipFill>
            <a:blip r:embed="rId26" cstate="print"/>
            <a:srcRect/>
            <a:stretch>
              <a:fillRect/>
            </a:stretch>
          </p:blipFill>
          <p:spPr bwMode="auto">
            <a:xfrm>
              <a:off x="562644" y="4656849"/>
              <a:ext cx="1397929" cy="248230"/>
            </a:xfrm>
            <a:prstGeom prst="rect">
              <a:avLst/>
            </a:prstGeom>
            <a:noFill/>
            <a:ln w="9525">
              <a:noFill/>
              <a:miter lim="800000"/>
              <a:headEnd/>
              <a:tailEnd/>
            </a:ln>
          </p:spPr>
        </p:pic>
        <p:pic>
          <p:nvPicPr>
            <p:cNvPr id="88" name="Picture 2" descr="NovelSuperTV.jpg"/>
            <p:cNvPicPr>
              <a:picLocks noChangeAspect="1"/>
            </p:cNvPicPr>
            <p:nvPr/>
          </p:nvPicPr>
          <p:blipFill>
            <a:blip r:embed="rId27" cstate="print"/>
            <a:stretch>
              <a:fillRect/>
            </a:stretch>
          </p:blipFill>
          <p:spPr>
            <a:xfrm>
              <a:off x="1384589" y="1780041"/>
              <a:ext cx="1181526" cy="294741"/>
            </a:xfrm>
            <a:prstGeom prst="rect">
              <a:avLst/>
            </a:prstGeom>
          </p:spPr>
        </p:pic>
        <p:pic>
          <p:nvPicPr>
            <p:cNvPr id="89" name="Picture 20" descr="logo"/>
            <p:cNvPicPr>
              <a:picLocks noChangeAspect="1" noChangeArrowheads="1"/>
            </p:cNvPicPr>
            <p:nvPr/>
          </p:nvPicPr>
          <p:blipFill>
            <a:blip r:embed="rId28" cstate="print"/>
            <a:srcRect/>
            <a:stretch>
              <a:fillRect/>
            </a:stretch>
          </p:blipFill>
          <p:spPr bwMode="auto">
            <a:xfrm>
              <a:off x="5214942" y="1714488"/>
              <a:ext cx="700162" cy="309455"/>
            </a:xfrm>
            <a:prstGeom prst="rect">
              <a:avLst/>
            </a:prstGeom>
            <a:noFill/>
            <a:ln w="9525">
              <a:noFill/>
              <a:miter lim="800000"/>
              <a:headEnd/>
              <a:tailEnd/>
            </a:ln>
          </p:spPr>
        </p:pic>
        <p:pic>
          <p:nvPicPr>
            <p:cNvPr id="90" name="Picture 5" descr="AverMedia.jpg"/>
            <p:cNvPicPr>
              <a:picLocks noChangeAspect="1"/>
            </p:cNvPicPr>
            <p:nvPr/>
          </p:nvPicPr>
          <p:blipFill>
            <a:blip r:embed="rId29" cstate="print"/>
            <a:stretch>
              <a:fillRect/>
            </a:stretch>
          </p:blipFill>
          <p:spPr>
            <a:xfrm>
              <a:off x="425653" y="1643050"/>
              <a:ext cx="646172" cy="368758"/>
            </a:xfrm>
            <a:prstGeom prst="rect">
              <a:avLst/>
            </a:prstGeom>
          </p:spPr>
        </p:pic>
        <p:pic>
          <p:nvPicPr>
            <p:cNvPr id="91" name="Picture 6" descr="Geniatech.jpg"/>
            <p:cNvPicPr>
              <a:picLocks noChangeAspect="1"/>
            </p:cNvPicPr>
            <p:nvPr/>
          </p:nvPicPr>
          <p:blipFill>
            <a:blip r:embed="rId30" cstate="print"/>
            <a:stretch>
              <a:fillRect/>
            </a:stretch>
          </p:blipFill>
          <p:spPr>
            <a:xfrm>
              <a:off x="1785918" y="3214686"/>
              <a:ext cx="1208609" cy="105468"/>
            </a:xfrm>
            <a:prstGeom prst="rect">
              <a:avLst/>
            </a:prstGeom>
          </p:spPr>
        </p:pic>
        <p:pic>
          <p:nvPicPr>
            <p:cNvPr id="92" name="Picture 7" descr="Philips.jpg"/>
            <p:cNvPicPr>
              <a:picLocks noChangeAspect="1"/>
            </p:cNvPicPr>
            <p:nvPr/>
          </p:nvPicPr>
          <p:blipFill>
            <a:blip r:embed="rId31" cstate="print"/>
            <a:stretch>
              <a:fillRect/>
            </a:stretch>
          </p:blipFill>
          <p:spPr>
            <a:xfrm>
              <a:off x="1500166" y="2857496"/>
              <a:ext cx="984603" cy="180510"/>
            </a:xfrm>
            <a:prstGeom prst="rect">
              <a:avLst/>
            </a:prstGeom>
          </p:spPr>
        </p:pic>
        <p:pic>
          <p:nvPicPr>
            <p:cNvPr id="93" name="Picture 8" descr="ACE_logo_Vixs.gif"/>
            <p:cNvPicPr>
              <a:picLocks noChangeAspect="1"/>
            </p:cNvPicPr>
            <p:nvPr/>
          </p:nvPicPr>
          <p:blipFill>
            <a:blip r:embed="rId32" cstate="print"/>
            <a:stretch>
              <a:fillRect/>
            </a:stretch>
          </p:blipFill>
          <p:spPr>
            <a:xfrm>
              <a:off x="2786050" y="3571876"/>
              <a:ext cx="395364" cy="463894"/>
            </a:xfrm>
            <a:prstGeom prst="rect">
              <a:avLst/>
            </a:prstGeom>
          </p:spPr>
        </p:pic>
        <p:pic>
          <p:nvPicPr>
            <p:cNvPr id="94" name="Picture 10" descr="HUAWEI.jpg"/>
            <p:cNvPicPr>
              <a:picLocks noChangeAspect="1"/>
            </p:cNvPicPr>
            <p:nvPr/>
          </p:nvPicPr>
          <p:blipFill>
            <a:blip r:embed="rId33" cstate="print"/>
            <a:stretch>
              <a:fillRect/>
            </a:stretch>
          </p:blipFill>
          <p:spPr>
            <a:xfrm>
              <a:off x="6590241" y="4725344"/>
              <a:ext cx="479468" cy="479468"/>
            </a:xfrm>
            <a:prstGeom prst="rect">
              <a:avLst/>
            </a:prstGeom>
          </p:spPr>
        </p:pic>
        <p:pic>
          <p:nvPicPr>
            <p:cNvPr id="96" name="Picture 14" descr="飞天诚信.jpg"/>
            <p:cNvPicPr>
              <a:picLocks noChangeAspect="1"/>
            </p:cNvPicPr>
            <p:nvPr/>
          </p:nvPicPr>
          <p:blipFill>
            <a:blip r:embed="rId34" cstate="print"/>
            <a:stretch>
              <a:fillRect/>
            </a:stretch>
          </p:blipFill>
          <p:spPr>
            <a:xfrm>
              <a:off x="3987415" y="1780041"/>
              <a:ext cx="730221" cy="198203"/>
            </a:xfrm>
            <a:prstGeom prst="rect">
              <a:avLst/>
            </a:prstGeom>
          </p:spPr>
        </p:pic>
        <p:pic>
          <p:nvPicPr>
            <p:cNvPr id="97" name="Picture 15" descr="WatchData.jpg"/>
            <p:cNvPicPr>
              <a:picLocks noChangeAspect="1"/>
            </p:cNvPicPr>
            <p:nvPr/>
          </p:nvPicPr>
          <p:blipFill>
            <a:blip r:embed="rId35" cstate="print"/>
            <a:stretch>
              <a:fillRect/>
            </a:stretch>
          </p:blipFill>
          <p:spPr>
            <a:xfrm>
              <a:off x="1521581" y="3386010"/>
              <a:ext cx="890440" cy="313536"/>
            </a:xfrm>
            <a:prstGeom prst="rect">
              <a:avLst/>
            </a:prstGeom>
          </p:spPr>
        </p:pic>
        <p:pic>
          <p:nvPicPr>
            <p:cNvPr id="98" name="Picture 7" descr="C:\Users\v-zhyang\Desktop\hh_huahong.gif"/>
            <p:cNvPicPr>
              <a:picLocks noChangeAspect="1" noChangeArrowheads="1"/>
            </p:cNvPicPr>
            <p:nvPr/>
          </p:nvPicPr>
          <p:blipFill>
            <a:blip r:embed="rId36" cstate="print">
              <a:clrChange>
                <a:clrFrom>
                  <a:srgbClr val="FFFFFF"/>
                </a:clrFrom>
                <a:clrTo>
                  <a:srgbClr val="FFFFFF">
                    <a:alpha val="0"/>
                  </a:srgbClr>
                </a:clrTo>
              </a:clrChange>
            </a:blip>
            <a:srcRect t="26316" r="61290"/>
            <a:stretch>
              <a:fillRect/>
            </a:stretch>
          </p:blipFill>
          <p:spPr bwMode="auto">
            <a:xfrm>
              <a:off x="5494314" y="4999326"/>
              <a:ext cx="890440" cy="276037"/>
            </a:xfrm>
            <a:prstGeom prst="rect">
              <a:avLst/>
            </a:prstGeom>
            <a:noFill/>
          </p:spPr>
        </p:pic>
        <p:pic>
          <p:nvPicPr>
            <p:cNvPr id="99" name="Picture 2"/>
            <p:cNvPicPr>
              <a:picLocks noChangeAspect="1" noChangeArrowheads="1"/>
            </p:cNvPicPr>
            <p:nvPr/>
          </p:nvPicPr>
          <p:blipFill>
            <a:blip r:embed="rId37" cstate="print"/>
            <a:srcRect/>
            <a:stretch>
              <a:fillRect/>
            </a:stretch>
          </p:blipFill>
          <p:spPr bwMode="auto">
            <a:xfrm>
              <a:off x="4357686" y="4357694"/>
              <a:ext cx="1164422" cy="266016"/>
            </a:xfrm>
            <a:prstGeom prst="rect">
              <a:avLst/>
            </a:prstGeom>
            <a:noFill/>
            <a:ln w="9525">
              <a:noFill/>
              <a:miter lim="800000"/>
              <a:headEnd/>
              <a:tailEnd/>
            </a:ln>
            <a:effectLst/>
          </p:spPr>
        </p:pic>
        <p:pic>
          <p:nvPicPr>
            <p:cNvPr id="100" name="Picture 2"/>
            <p:cNvPicPr>
              <a:picLocks noChangeAspect="1" noChangeArrowheads="1"/>
            </p:cNvPicPr>
            <p:nvPr/>
          </p:nvPicPr>
          <p:blipFill>
            <a:blip r:embed="rId38" cstate="print"/>
            <a:srcRect/>
            <a:stretch>
              <a:fillRect/>
            </a:stretch>
          </p:blipFill>
          <p:spPr bwMode="auto">
            <a:xfrm>
              <a:off x="5494314" y="4588353"/>
              <a:ext cx="748195" cy="265074"/>
            </a:xfrm>
            <a:prstGeom prst="rect">
              <a:avLst/>
            </a:prstGeom>
            <a:noFill/>
            <a:ln w="9525">
              <a:noFill/>
              <a:miter lim="800000"/>
              <a:headEnd/>
              <a:tailEnd/>
            </a:ln>
            <a:effectLst/>
          </p:spPr>
        </p:pic>
        <p:pic>
          <p:nvPicPr>
            <p:cNvPr id="101" name="Picture 9" descr="C:\Users\v-zhyang\Desktop\hd.jpg"/>
            <p:cNvPicPr>
              <a:picLocks noChangeAspect="1" noChangeArrowheads="1"/>
            </p:cNvPicPr>
            <p:nvPr/>
          </p:nvPicPr>
          <p:blipFill>
            <a:blip r:embed="rId39" cstate="print">
              <a:clrChange>
                <a:clrFrom>
                  <a:srgbClr val="FFFFFF"/>
                </a:clrFrom>
                <a:clrTo>
                  <a:srgbClr val="FFFFFF">
                    <a:alpha val="0"/>
                  </a:srgbClr>
                </a:clrTo>
              </a:clrChange>
            </a:blip>
            <a:srcRect/>
            <a:stretch>
              <a:fillRect/>
            </a:stretch>
          </p:blipFill>
          <p:spPr bwMode="auto">
            <a:xfrm>
              <a:off x="6429388" y="4143380"/>
              <a:ext cx="1116123" cy="345999"/>
            </a:xfrm>
            <a:prstGeom prst="rect">
              <a:avLst/>
            </a:prstGeom>
            <a:noFill/>
          </p:spPr>
        </p:pic>
        <p:pic>
          <p:nvPicPr>
            <p:cNvPr id="102" name="图片 1" descr="image001"/>
            <p:cNvPicPr>
              <a:picLocks noChangeAspect="1" noChangeArrowheads="1"/>
            </p:cNvPicPr>
            <p:nvPr/>
          </p:nvPicPr>
          <p:blipFill>
            <a:blip r:embed="rId40" cstate="print"/>
            <a:srcRect/>
            <a:stretch>
              <a:fillRect/>
            </a:stretch>
          </p:blipFill>
          <p:spPr bwMode="auto">
            <a:xfrm>
              <a:off x="3643306" y="5286388"/>
              <a:ext cx="850018" cy="221880"/>
            </a:xfrm>
            <a:prstGeom prst="rect">
              <a:avLst/>
            </a:prstGeom>
            <a:noFill/>
            <a:ln w="9525">
              <a:noFill/>
              <a:miter lim="800000"/>
              <a:headEnd/>
              <a:tailEnd/>
            </a:ln>
          </p:spPr>
        </p:pic>
        <p:pic>
          <p:nvPicPr>
            <p:cNvPr id="103" name="Picture 4" descr="C:\Users\jackyhsu\AppData\Local\Microsoft\Windows\Temporary Internet Files\Content.Outlook\AS872H39\aigo (2).jpg"/>
            <p:cNvPicPr>
              <a:picLocks noChangeAspect="1" noChangeArrowheads="1"/>
            </p:cNvPicPr>
            <p:nvPr/>
          </p:nvPicPr>
          <p:blipFill>
            <a:blip r:embed="rId41" cstate="print"/>
            <a:srcRect/>
            <a:stretch>
              <a:fillRect/>
            </a:stretch>
          </p:blipFill>
          <p:spPr bwMode="auto">
            <a:xfrm>
              <a:off x="4143372" y="4786322"/>
              <a:ext cx="785818" cy="288287"/>
            </a:xfrm>
            <a:prstGeom prst="rect">
              <a:avLst/>
            </a:prstGeom>
            <a:noFill/>
          </p:spPr>
        </p:pic>
        <p:pic>
          <p:nvPicPr>
            <p:cNvPr id="118" name="Picture 2" descr="C:\Users\i-jayl.FAREAST\Desktop\OEM Partner LOGO\ngailik logo1.jpg"/>
            <p:cNvPicPr>
              <a:picLocks noChangeAspect="1" noChangeArrowheads="1"/>
            </p:cNvPicPr>
            <p:nvPr/>
          </p:nvPicPr>
          <p:blipFill>
            <a:blip r:embed="rId42" cstate="print"/>
            <a:srcRect r="39474"/>
            <a:stretch>
              <a:fillRect/>
            </a:stretch>
          </p:blipFill>
          <p:spPr bwMode="auto">
            <a:xfrm>
              <a:off x="3575962" y="6003812"/>
              <a:ext cx="1459851" cy="330204"/>
            </a:xfrm>
            <a:prstGeom prst="rect">
              <a:avLst/>
            </a:prstGeom>
            <a:noFill/>
          </p:spPr>
        </p:pic>
        <p:pic>
          <p:nvPicPr>
            <p:cNvPr id="119" name="Picture 7" descr="C:\Users\v-fazh.FAREAST\Pictures\OEM Partner LOGO\HEDY [转换].png"/>
            <p:cNvPicPr>
              <a:picLocks noChangeAspect="1" noChangeArrowheads="1"/>
            </p:cNvPicPr>
            <p:nvPr/>
          </p:nvPicPr>
          <p:blipFill>
            <a:blip r:embed="rId43" cstate="print"/>
            <a:srcRect/>
            <a:stretch>
              <a:fillRect/>
            </a:stretch>
          </p:blipFill>
          <p:spPr bwMode="auto">
            <a:xfrm>
              <a:off x="2001048" y="5273307"/>
              <a:ext cx="1396380" cy="192659"/>
            </a:xfrm>
            <a:prstGeom prst="rect">
              <a:avLst/>
            </a:prstGeom>
            <a:noFill/>
          </p:spPr>
        </p:pic>
        <p:pic>
          <p:nvPicPr>
            <p:cNvPr id="120" name="Picture 8" descr="C:\Users\v-fazh.FAREAST\Pictures\OEM Partner LOGO\TCL LOGO [转换].png"/>
            <p:cNvPicPr>
              <a:picLocks noChangeAspect="1" noChangeArrowheads="1"/>
            </p:cNvPicPr>
            <p:nvPr/>
          </p:nvPicPr>
          <p:blipFill>
            <a:blip r:embed="rId44" cstate="print"/>
            <a:srcRect/>
            <a:stretch>
              <a:fillRect/>
            </a:stretch>
          </p:blipFill>
          <p:spPr bwMode="auto">
            <a:xfrm>
              <a:off x="7130383" y="5373778"/>
              <a:ext cx="851684" cy="265604"/>
            </a:xfrm>
            <a:prstGeom prst="rect">
              <a:avLst/>
            </a:prstGeom>
            <a:noFill/>
          </p:spPr>
        </p:pic>
        <p:pic>
          <p:nvPicPr>
            <p:cNvPr id="121" name="Picture 9" descr="C:\Users\v-fazh.FAREAST\Pictures\OEM Partner LOGO\海尔LOGO [转换].png"/>
            <p:cNvPicPr>
              <a:picLocks noChangeAspect="1" noChangeArrowheads="1"/>
            </p:cNvPicPr>
            <p:nvPr/>
          </p:nvPicPr>
          <p:blipFill>
            <a:blip r:embed="rId45" cstate="print"/>
            <a:srcRect/>
            <a:stretch>
              <a:fillRect/>
            </a:stretch>
          </p:blipFill>
          <p:spPr bwMode="auto">
            <a:xfrm>
              <a:off x="5929322" y="3571876"/>
              <a:ext cx="762929" cy="214314"/>
            </a:xfrm>
            <a:prstGeom prst="rect">
              <a:avLst/>
            </a:prstGeom>
            <a:noFill/>
          </p:spPr>
        </p:pic>
        <p:pic>
          <p:nvPicPr>
            <p:cNvPr id="122" name="Picture 10" descr="C:\Users\v-fazh.FAREAST\Pictures\OEM Partner LOGO\神舟标准LOGO [转换].png"/>
            <p:cNvPicPr>
              <a:picLocks noChangeAspect="1" noChangeArrowheads="1"/>
            </p:cNvPicPr>
            <p:nvPr/>
          </p:nvPicPr>
          <p:blipFill>
            <a:blip r:embed="rId46" cstate="print"/>
            <a:srcRect/>
            <a:stretch>
              <a:fillRect/>
            </a:stretch>
          </p:blipFill>
          <p:spPr bwMode="auto">
            <a:xfrm>
              <a:off x="494149" y="6095252"/>
              <a:ext cx="1521970" cy="195541"/>
            </a:xfrm>
            <a:prstGeom prst="rect">
              <a:avLst/>
            </a:prstGeom>
            <a:noFill/>
          </p:spPr>
        </p:pic>
        <p:pic>
          <p:nvPicPr>
            <p:cNvPr id="123" name="Picture 11" descr="C:\Users\v-fazh.FAREAST\Pictures\OEM Partner LOGO\长城.PNG"/>
            <p:cNvPicPr>
              <a:picLocks noChangeAspect="1" noChangeArrowheads="1"/>
            </p:cNvPicPr>
            <p:nvPr/>
          </p:nvPicPr>
          <p:blipFill>
            <a:blip r:embed="rId47" cstate="print"/>
            <a:srcRect/>
            <a:stretch>
              <a:fillRect/>
            </a:stretch>
          </p:blipFill>
          <p:spPr bwMode="auto">
            <a:xfrm>
              <a:off x="7275195" y="5684280"/>
              <a:ext cx="1396380" cy="585006"/>
            </a:xfrm>
            <a:prstGeom prst="rect">
              <a:avLst/>
            </a:prstGeom>
            <a:noFill/>
          </p:spPr>
        </p:pic>
        <p:pic>
          <p:nvPicPr>
            <p:cNvPr id="124" name="Picture 12" descr="C:\Users\v-fazh.FAREAST\Pictures\index_02.jpg"/>
            <p:cNvPicPr>
              <a:picLocks noChangeAspect="1" noChangeArrowheads="1"/>
            </p:cNvPicPr>
            <p:nvPr/>
          </p:nvPicPr>
          <p:blipFill>
            <a:blip r:embed="rId48" cstate="print"/>
            <a:srcRect/>
            <a:stretch>
              <a:fillRect/>
            </a:stretch>
          </p:blipFill>
          <p:spPr bwMode="auto">
            <a:xfrm>
              <a:off x="494149" y="4040390"/>
              <a:ext cx="698162" cy="241672"/>
            </a:xfrm>
            <a:prstGeom prst="rect">
              <a:avLst/>
            </a:prstGeom>
            <a:noFill/>
          </p:spPr>
        </p:pic>
        <p:pic>
          <p:nvPicPr>
            <p:cNvPr id="126" name="Picture 14" descr="C:\Users\v-fazh.FAREAST\Pictures\malata logo.gif"/>
            <p:cNvPicPr>
              <a:picLocks noChangeAspect="1" noChangeArrowheads="1"/>
            </p:cNvPicPr>
            <p:nvPr/>
          </p:nvPicPr>
          <p:blipFill>
            <a:blip r:embed="rId49" cstate="print"/>
            <a:srcRect/>
            <a:stretch>
              <a:fillRect/>
            </a:stretch>
          </p:blipFill>
          <p:spPr bwMode="auto">
            <a:xfrm>
              <a:off x="4143372" y="5715016"/>
              <a:ext cx="1733478" cy="206684"/>
            </a:xfrm>
            <a:prstGeom prst="rect">
              <a:avLst/>
            </a:prstGeom>
            <a:noFill/>
          </p:spPr>
        </p:pic>
        <p:pic>
          <p:nvPicPr>
            <p:cNvPr id="127" name="Picture 2" descr="C:\Users\v-fazh.FAREAST\Pictures\images.jpg"/>
            <p:cNvPicPr>
              <a:picLocks noChangeAspect="1" noChangeArrowheads="1"/>
            </p:cNvPicPr>
            <p:nvPr/>
          </p:nvPicPr>
          <p:blipFill>
            <a:blip r:embed="rId50" cstate="print"/>
            <a:srcRect t="13482" b="19224"/>
            <a:stretch>
              <a:fillRect/>
            </a:stretch>
          </p:blipFill>
          <p:spPr bwMode="auto">
            <a:xfrm>
              <a:off x="6590241" y="6000810"/>
              <a:ext cx="1027431" cy="319108"/>
            </a:xfrm>
            <a:prstGeom prst="rect">
              <a:avLst/>
            </a:prstGeom>
            <a:noFill/>
          </p:spPr>
        </p:pic>
        <p:pic>
          <p:nvPicPr>
            <p:cNvPr id="128" name="Picture 3" descr="C:\Users\i-jayl.FAREAST\Desktop\OEM Partner LOGO\同方新logo.png"/>
            <p:cNvPicPr>
              <a:picLocks noChangeAspect="1" noChangeArrowheads="1"/>
            </p:cNvPicPr>
            <p:nvPr/>
          </p:nvPicPr>
          <p:blipFill>
            <a:blip r:embed="rId51" cstate="print"/>
            <a:srcRect/>
            <a:stretch>
              <a:fillRect/>
            </a:stretch>
          </p:blipFill>
          <p:spPr bwMode="auto">
            <a:xfrm>
              <a:off x="5000628" y="2571744"/>
              <a:ext cx="936752" cy="309010"/>
            </a:xfrm>
            <a:prstGeom prst="rect">
              <a:avLst/>
            </a:prstGeom>
            <a:noFill/>
          </p:spPr>
        </p:pic>
        <p:pic>
          <p:nvPicPr>
            <p:cNvPr id="129" name="Picture 4" descr="C:\Users\i-jayl.FAREAST\Desktop\OEM Partner LOGO\方正科技_logo_中文 [转换].png"/>
            <p:cNvPicPr>
              <a:picLocks noChangeAspect="1" noChangeArrowheads="1"/>
            </p:cNvPicPr>
            <p:nvPr/>
          </p:nvPicPr>
          <p:blipFill>
            <a:blip r:embed="rId52" cstate="print"/>
            <a:srcRect/>
            <a:stretch>
              <a:fillRect/>
            </a:stretch>
          </p:blipFill>
          <p:spPr bwMode="auto">
            <a:xfrm>
              <a:off x="7257327" y="4548644"/>
              <a:ext cx="1241916" cy="224808"/>
            </a:xfrm>
            <a:prstGeom prst="rect">
              <a:avLst/>
            </a:prstGeom>
            <a:noFill/>
          </p:spPr>
        </p:pic>
        <p:pic>
          <p:nvPicPr>
            <p:cNvPr id="107" name="Picture 2"/>
            <p:cNvPicPr>
              <a:picLocks noChangeAspect="1" noChangeArrowheads="1"/>
            </p:cNvPicPr>
            <p:nvPr/>
          </p:nvPicPr>
          <p:blipFill>
            <a:blip r:embed="rId53" cstate="print"/>
            <a:srcRect/>
            <a:stretch>
              <a:fillRect/>
            </a:stretch>
          </p:blipFill>
          <p:spPr bwMode="auto">
            <a:xfrm>
              <a:off x="4000496" y="2143116"/>
              <a:ext cx="785818" cy="203933"/>
            </a:xfrm>
            <a:prstGeom prst="rect">
              <a:avLst/>
            </a:prstGeom>
            <a:noFill/>
            <a:ln w="9525">
              <a:noFill/>
              <a:miter lim="800000"/>
              <a:headEnd/>
              <a:tailEnd/>
            </a:ln>
            <a:effectLst/>
          </p:spPr>
        </p:pic>
        <p:pic>
          <p:nvPicPr>
            <p:cNvPr id="108" name="Picture 3"/>
            <p:cNvPicPr>
              <a:picLocks noChangeAspect="1" noChangeArrowheads="1"/>
            </p:cNvPicPr>
            <p:nvPr/>
          </p:nvPicPr>
          <p:blipFill>
            <a:blip r:embed="rId54" cstate="print"/>
            <a:srcRect/>
            <a:stretch>
              <a:fillRect/>
            </a:stretch>
          </p:blipFill>
          <p:spPr bwMode="auto">
            <a:xfrm>
              <a:off x="6215074" y="1714488"/>
              <a:ext cx="884234" cy="234767"/>
            </a:xfrm>
            <a:prstGeom prst="rect">
              <a:avLst/>
            </a:prstGeom>
            <a:noFill/>
            <a:ln w="9525">
              <a:noFill/>
              <a:miter lim="800000"/>
              <a:headEnd/>
              <a:tailEnd/>
            </a:ln>
            <a:effectLst/>
          </p:spPr>
        </p:pic>
        <p:pic>
          <p:nvPicPr>
            <p:cNvPr id="109" name="Picture 4"/>
            <p:cNvPicPr>
              <a:picLocks noChangeAspect="1" noChangeArrowheads="1"/>
            </p:cNvPicPr>
            <p:nvPr/>
          </p:nvPicPr>
          <p:blipFill>
            <a:blip r:embed="rId55" cstate="print"/>
            <a:srcRect/>
            <a:stretch>
              <a:fillRect/>
            </a:stretch>
          </p:blipFill>
          <p:spPr bwMode="auto">
            <a:xfrm>
              <a:off x="6357950" y="2857496"/>
              <a:ext cx="919661" cy="273982"/>
            </a:xfrm>
            <a:prstGeom prst="rect">
              <a:avLst/>
            </a:prstGeom>
            <a:noFill/>
            <a:ln w="9525">
              <a:noFill/>
              <a:miter lim="800000"/>
              <a:headEnd/>
              <a:tailEnd/>
            </a:ln>
            <a:effectLst/>
          </p:spPr>
        </p:pic>
        <p:pic>
          <p:nvPicPr>
            <p:cNvPr id="110" name="Picture 5"/>
            <p:cNvPicPr>
              <a:picLocks noChangeAspect="1" noChangeArrowheads="1"/>
            </p:cNvPicPr>
            <p:nvPr/>
          </p:nvPicPr>
          <p:blipFill>
            <a:blip r:embed="rId56" cstate="print"/>
            <a:srcRect/>
            <a:stretch>
              <a:fillRect/>
            </a:stretch>
          </p:blipFill>
          <p:spPr bwMode="auto">
            <a:xfrm>
              <a:off x="7786710" y="3857628"/>
              <a:ext cx="952077" cy="278532"/>
            </a:xfrm>
            <a:prstGeom prst="rect">
              <a:avLst/>
            </a:prstGeom>
            <a:noFill/>
            <a:ln w="9525">
              <a:noFill/>
              <a:miter lim="800000"/>
              <a:headEnd/>
              <a:tailEnd/>
            </a:ln>
            <a:effectLst/>
          </p:spPr>
        </p:pic>
        <p:pic>
          <p:nvPicPr>
            <p:cNvPr id="111" name="Picture 6"/>
            <p:cNvPicPr>
              <a:picLocks noChangeAspect="1" noChangeArrowheads="1"/>
            </p:cNvPicPr>
            <p:nvPr/>
          </p:nvPicPr>
          <p:blipFill>
            <a:blip r:embed="rId57" cstate="print"/>
            <a:srcRect/>
            <a:stretch>
              <a:fillRect/>
            </a:stretch>
          </p:blipFill>
          <p:spPr bwMode="auto">
            <a:xfrm>
              <a:off x="425653" y="3355436"/>
              <a:ext cx="933836" cy="463971"/>
            </a:xfrm>
            <a:prstGeom prst="rect">
              <a:avLst/>
            </a:prstGeom>
            <a:noFill/>
            <a:ln w="9525">
              <a:noFill/>
              <a:miter lim="800000"/>
              <a:headEnd/>
              <a:tailEnd/>
            </a:ln>
            <a:effectLst/>
          </p:spPr>
        </p:pic>
        <p:pic>
          <p:nvPicPr>
            <p:cNvPr id="112" name="Picture 7"/>
            <p:cNvPicPr>
              <a:picLocks noChangeAspect="1" noChangeArrowheads="1"/>
            </p:cNvPicPr>
            <p:nvPr/>
          </p:nvPicPr>
          <p:blipFill>
            <a:blip r:embed="rId58" cstate="print"/>
            <a:srcRect/>
            <a:stretch>
              <a:fillRect/>
            </a:stretch>
          </p:blipFill>
          <p:spPr bwMode="auto">
            <a:xfrm>
              <a:off x="494149" y="2122518"/>
              <a:ext cx="678868" cy="678866"/>
            </a:xfrm>
            <a:prstGeom prst="rect">
              <a:avLst/>
            </a:prstGeom>
            <a:noFill/>
            <a:ln w="9525">
              <a:noFill/>
              <a:miter lim="800000"/>
              <a:headEnd/>
              <a:tailEnd/>
            </a:ln>
            <a:effectLst/>
          </p:spPr>
        </p:pic>
        <p:pic>
          <p:nvPicPr>
            <p:cNvPr id="113" name="Picture 8"/>
            <p:cNvPicPr>
              <a:picLocks noChangeAspect="1" noChangeArrowheads="1"/>
            </p:cNvPicPr>
            <p:nvPr/>
          </p:nvPicPr>
          <p:blipFill>
            <a:blip r:embed="rId59" cstate="print"/>
            <a:srcRect/>
            <a:stretch>
              <a:fillRect/>
            </a:stretch>
          </p:blipFill>
          <p:spPr bwMode="auto">
            <a:xfrm>
              <a:off x="5643570" y="2143116"/>
              <a:ext cx="1785950" cy="206793"/>
            </a:xfrm>
            <a:prstGeom prst="rect">
              <a:avLst/>
            </a:prstGeom>
            <a:noFill/>
            <a:ln w="9525">
              <a:noFill/>
              <a:miter lim="800000"/>
              <a:headEnd/>
              <a:tailEnd/>
            </a:ln>
            <a:effectLst/>
          </p:spPr>
        </p:pic>
        <p:pic>
          <p:nvPicPr>
            <p:cNvPr id="114" name="Picture 9"/>
            <p:cNvPicPr>
              <a:picLocks noChangeAspect="1" noChangeArrowheads="1"/>
            </p:cNvPicPr>
            <p:nvPr/>
          </p:nvPicPr>
          <p:blipFill>
            <a:blip r:embed="rId60" cstate="print"/>
            <a:srcRect/>
            <a:stretch>
              <a:fillRect/>
            </a:stretch>
          </p:blipFill>
          <p:spPr bwMode="auto">
            <a:xfrm>
              <a:off x="7617672" y="2191013"/>
              <a:ext cx="702440" cy="422327"/>
            </a:xfrm>
            <a:prstGeom prst="rect">
              <a:avLst/>
            </a:prstGeom>
            <a:noFill/>
            <a:ln w="9525">
              <a:noFill/>
              <a:miter lim="800000"/>
              <a:headEnd/>
              <a:tailEnd/>
            </a:ln>
            <a:effectLst/>
          </p:spPr>
        </p:pic>
        <p:pic>
          <p:nvPicPr>
            <p:cNvPr id="115" name="Picture 10"/>
            <p:cNvPicPr>
              <a:picLocks noChangeAspect="1" noChangeArrowheads="1"/>
            </p:cNvPicPr>
            <p:nvPr/>
          </p:nvPicPr>
          <p:blipFill>
            <a:blip r:embed="rId61" cstate="print"/>
            <a:srcRect/>
            <a:stretch>
              <a:fillRect/>
            </a:stretch>
          </p:blipFill>
          <p:spPr bwMode="auto">
            <a:xfrm>
              <a:off x="2891488" y="1711545"/>
              <a:ext cx="825134" cy="274205"/>
            </a:xfrm>
            <a:prstGeom prst="rect">
              <a:avLst/>
            </a:prstGeom>
            <a:noFill/>
            <a:ln w="9525">
              <a:noFill/>
              <a:miter lim="800000"/>
              <a:headEnd/>
              <a:tailEnd/>
            </a:ln>
            <a:effectLst/>
          </p:spPr>
        </p:pic>
        <p:pic>
          <p:nvPicPr>
            <p:cNvPr id="116" name="Picture 11"/>
            <p:cNvPicPr>
              <a:picLocks noChangeAspect="1" noChangeArrowheads="1"/>
            </p:cNvPicPr>
            <p:nvPr/>
          </p:nvPicPr>
          <p:blipFill>
            <a:blip r:embed="rId62" cstate="print"/>
            <a:srcRect/>
            <a:stretch>
              <a:fillRect/>
            </a:stretch>
          </p:blipFill>
          <p:spPr bwMode="auto">
            <a:xfrm>
              <a:off x="7549177" y="1711545"/>
              <a:ext cx="985408" cy="226706"/>
            </a:xfrm>
            <a:prstGeom prst="rect">
              <a:avLst/>
            </a:prstGeom>
            <a:noFill/>
            <a:ln w="9525">
              <a:noFill/>
              <a:miter lim="800000"/>
              <a:headEnd/>
              <a:tailEnd/>
            </a:ln>
            <a:effectLst/>
          </p:spPr>
        </p:pic>
        <p:pic>
          <p:nvPicPr>
            <p:cNvPr id="117" name="Picture 12"/>
            <p:cNvPicPr>
              <a:picLocks noChangeAspect="1" noChangeArrowheads="1"/>
            </p:cNvPicPr>
            <p:nvPr/>
          </p:nvPicPr>
          <p:blipFill>
            <a:blip r:embed="rId63" cstate="print"/>
            <a:srcRect/>
            <a:stretch>
              <a:fillRect/>
            </a:stretch>
          </p:blipFill>
          <p:spPr bwMode="auto">
            <a:xfrm>
              <a:off x="7072330" y="3357562"/>
              <a:ext cx="1219030" cy="190416"/>
            </a:xfrm>
            <a:prstGeom prst="rect">
              <a:avLst/>
            </a:prstGeom>
            <a:noFill/>
            <a:ln w="9525">
              <a:noFill/>
              <a:miter lim="800000"/>
              <a:headEnd/>
              <a:tailEnd/>
            </a:ln>
            <a:effectLst/>
          </p:spPr>
        </p:pic>
      </p:grpSp>
    </p:spTree>
    <p:extLst>
      <p:ext uri="{BB962C8B-B14F-4D97-AF65-F5344CB8AC3E}">
        <p14:creationId xmlns:p14="http://schemas.microsoft.com/office/powerpoint/2010/main" xmlns="" val="2721087202"/>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642910" y="642918"/>
            <a:ext cx="235745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zh-CN" altLang="en-US" sz="2800" b="1" dirty="0" smtClean="0">
                <a:solidFill>
                  <a:schemeClr val="tx1"/>
                </a:solidFill>
                <a:latin typeface="微软雅黑" pitchFamily="34" charset="-122"/>
                <a:ea typeface="微软雅黑" pitchFamily="34" charset="-122"/>
              </a:rPr>
              <a:t>改进开发流程</a:t>
            </a:r>
            <a:endParaRPr lang="en-US" sz="2800" b="1" dirty="0" smtClean="0">
              <a:solidFill>
                <a:schemeClr val="tx1"/>
              </a:solidFill>
              <a:latin typeface="微软雅黑" pitchFamily="34" charset="-122"/>
              <a:ea typeface="微软雅黑" pitchFamily="34" charset="-122"/>
            </a:endParaRPr>
          </a:p>
        </p:txBody>
      </p:sp>
      <p:sp>
        <p:nvSpPr>
          <p:cNvPr id="3" name="Rectangle 7"/>
          <p:cNvSpPr/>
          <p:nvPr/>
        </p:nvSpPr>
        <p:spPr>
          <a:xfrm>
            <a:off x="6286512" y="642918"/>
            <a:ext cx="235745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zh-CN" altLang="en-US" sz="2800" b="1" dirty="0" smtClean="0">
                <a:solidFill>
                  <a:schemeClr val="tx1"/>
                </a:solidFill>
                <a:latin typeface="微软雅黑" pitchFamily="34" charset="-122"/>
                <a:ea typeface="微软雅黑" pitchFamily="34" charset="-122"/>
              </a:rPr>
              <a:t>建立生态系统</a:t>
            </a:r>
            <a:endParaRPr lang="en-US" sz="2800" b="1" dirty="0" smtClean="0">
              <a:solidFill>
                <a:schemeClr val="tx1"/>
              </a:solidFill>
              <a:latin typeface="微软雅黑" pitchFamily="34" charset="-122"/>
              <a:ea typeface="微软雅黑" pitchFamily="34" charset="-122"/>
            </a:endParaRPr>
          </a:p>
        </p:txBody>
      </p:sp>
      <p:sp>
        <p:nvSpPr>
          <p:cNvPr id="8" name="Rectangle 7"/>
          <p:cNvSpPr/>
          <p:nvPr/>
        </p:nvSpPr>
        <p:spPr>
          <a:xfrm>
            <a:off x="3500430" y="642918"/>
            <a:ext cx="235745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zh-CN" altLang="en-US" sz="2800" b="1" dirty="0" smtClean="0">
                <a:solidFill>
                  <a:schemeClr val="tx1"/>
                </a:solidFill>
                <a:latin typeface="微软雅黑" pitchFamily="34" charset="-122"/>
                <a:ea typeface="微软雅黑" pitchFamily="34" charset="-122"/>
              </a:rPr>
              <a:t>全面提升质量</a:t>
            </a:r>
            <a:endParaRPr lang="en-US" sz="2800" b="1" dirty="0" smtClean="0">
              <a:solidFill>
                <a:schemeClr val="tx1"/>
              </a:solidFill>
              <a:latin typeface="微软雅黑" pitchFamily="34" charset="-122"/>
              <a:ea typeface="微软雅黑" pitchFamily="34" charset="-122"/>
            </a:endParaRPr>
          </a:p>
        </p:txBody>
      </p:sp>
      <p:sp>
        <p:nvSpPr>
          <p:cNvPr id="9" name="直角三角形 8"/>
          <p:cNvSpPr/>
          <p:nvPr/>
        </p:nvSpPr>
        <p:spPr>
          <a:xfrm rot="18900000">
            <a:off x="7398660" y="464848"/>
            <a:ext cx="195929" cy="19592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106" name="图片 105" descr="logo.png"/>
          <p:cNvPicPr>
            <a:picLocks noChangeAspect="1"/>
          </p:cNvPicPr>
          <p:nvPr/>
        </p:nvPicPr>
        <p:blipFill>
          <a:blip r:embed="rId3" cstate="print"/>
          <a:srcRect l="3877" t="4348" r="3731" b="2899"/>
          <a:stretch>
            <a:fillRect/>
          </a:stretch>
        </p:blipFill>
        <p:spPr>
          <a:xfrm>
            <a:off x="857224" y="1500174"/>
            <a:ext cx="7500990" cy="5056970"/>
          </a:xfrm>
          <a:prstGeom prst="rect">
            <a:avLst/>
          </a:prstGeom>
        </p:spPr>
      </p:pic>
      <p:pic>
        <p:nvPicPr>
          <p:cNvPr id="7" name="图片 6" descr="IE 8logo.png"/>
          <p:cNvPicPr>
            <a:picLocks noChangeAspect="1"/>
          </p:cNvPicPr>
          <p:nvPr/>
        </p:nvPicPr>
        <p:blipFill>
          <a:blip r:embed="rId4" cstate="print"/>
          <a:stretch>
            <a:fillRect/>
          </a:stretch>
        </p:blipFill>
        <p:spPr>
          <a:xfrm>
            <a:off x="3857620" y="3000372"/>
            <a:ext cx="1665885" cy="1633380"/>
          </a:xfrm>
          <a:prstGeom prst="rect">
            <a:avLst/>
          </a:prstGeom>
        </p:spPr>
      </p:pic>
    </p:spTree>
    <p:extLst>
      <p:ext uri="{BB962C8B-B14F-4D97-AF65-F5344CB8AC3E}">
        <p14:creationId xmlns:p14="http://schemas.microsoft.com/office/powerpoint/2010/main" xmlns="" val="730492400"/>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2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l"/>
            <a:r>
              <a:rPr lang="zh-CN" altLang="en-US" sz="4000" dirty="0" smtClean="0"/>
              <a:t>来自市场的反馈</a:t>
            </a:r>
            <a:endParaRPr lang="en-US" sz="4000" dirty="0"/>
          </a:p>
        </p:txBody>
      </p:sp>
      <p:graphicFrame>
        <p:nvGraphicFramePr>
          <p:cNvPr id="19458" name="Object 2"/>
          <p:cNvGraphicFramePr>
            <a:graphicFrameLocks noChangeAspect="1"/>
          </p:cNvGraphicFramePr>
          <p:nvPr>
            <p:extLst>
              <p:ext uri="{D42A27DB-BD31-4B8C-83A1-F6EECF244321}">
                <p14:modId xmlns:p14="http://schemas.microsoft.com/office/powerpoint/2010/main" xmlns="" val="2793882450"/>
              </p:ext>
            </p:extLst>
          </p:nvPr>
        </p:nvGraphicFramePr>
        <p:xfrm>
          <a:off x="685800" y="1295400"/>
          <a:ext cx="7467600" cy="3452813"/>
        </p:xfrm>
        <a:graphic>
          <a:graphicData uri="http://schemas.openxmlformats.org/presentationml/2006/ole">
            <p:oleObj spid="_x0000_s1036" name="Worksheet" r:id="rId4" imgW="5067424" imgH="2343285" progId="Excel.Sheet.12">
              <p:embed/>
            </p:oleObj>
          </a:graphicData>
        </a:graphic>
      </p:graphicFrame>
    </p:spTree>
    <p:extLst>
      <p:ext uri="{BB962C8B-B14F-4D97-AF65-F5344CB8AC3E}">
        <p14:creationId xmlns:p14="http://schemas.microsoft.com/office/powerpoint/2010/main" xmlns="" val="2727382696"/>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课程内容</a:t>
            </a:r>
            <a:endParaRPr lang="zh-TW" altLang="en-US" dirty="0"/>
          </a:p>
        </p:txBody>
      </p:sp>
      <p:sp>
        <p:nvSpPr>
          <p:cNvPr id="3" name="Content Placeholder 2"/>
          <p:cNvSpPr>
            <a:spLocks noGrp="1"/>
          </p:cNvSpPr>
          <p:nvPr>
            <p:ph idx="1"/>
          </p:nvPr>
        </p:nvSpPr>
        <p:spPr/>
        <p:txBody>
          <a:bodyPr/>
          <a:lstStyle/>
          <a:p>
            <a:r>
              <a:rPr lang="en-US" altLang="zh-CN" dirty="0"/>
              <a:t>Windows 7 </a:t>
            </a:r>
            <a:r>
              <a:rPr lang="zh-TW" altLang="en-US" dirty="0"/>
              <a:t>的诞生</a:t>
            </a:r>
            <a:endParaRPr lang="en-US" altLang="zh-CN" dirty="0">
              <a:solidFill>
                <a:srgbClr val="00B050"/>
              </a:solidFill>
            </a:endParaRPr>
          </a:p>
          <a:p>
            <a:r>
              <a:rPr lang="en-US" altLang="zh-CN" dirty="0">
                <a:solidFill>
                  <a:srgbClr val="00B050"/>
                </a:solidFill>
              </a:rPr>
              <a:t>Windows 7 </a:t>
            </a:r>
            <a:r>
              <a:rPr lang="zh-TW" altLang="en-US" dirty="0">
                <a:solidFill>
                  <a:srgbClr val="00B050"/>
                </a:solidFill>
              </a:rPr>
              <a:t>的企业级应用</a:t>
            </a:r>
            <a:endParaRPr lang="en-US" altLang="zh-TW" dirty="0">
              <a:solidFill>
                <a:srgbClr val="00B050"/>
              </a:solidFill>
            </a:endParaRPr>
          </a:p>
          <a:p>
            <a:pPr lvl="1"/>
            <a:r>
              <a:rPr lang="zh-TW" altLang="en-US" dirty="0"/>
              <a:t>让用户在任何地方都有效率</a:t>
            </a:r>
            <a:endParaRPr lang="en-US" altLang="zh-TW" dirty="0"/>
          </a:p>
          <a:p>
            <a:pPr lvl="1"/>
            <a:r>
              <a:rPr lang="zh-TW" altLang="en-US" dirty="0"/>
              <a:t>提升的安全和控制</a:t>
            </a:r>
            <a:endParaRPr lang="en-US" altLang="zh-TW" dirty="0"/>
          </a:p>
          <a:p>
            <a:pPr lvl="1"/>
            <a:r>
              <a:rPr lang="zh-TW" altLang="en-US" dirty="0"/>
              <a:t>合理的 </a:t>
            </a:r>
            <a:r>
              <a:rPr lang="en-US" altLang="zh-TW" dirty="0"/>
              <a:t>PC </a:t>
            </a:r>
            <a:r>
              <a:rPr lang="zh-TW" altLang="en-US" dirty="0"/>
              <a:t>管理</a:t>
            </a:r>
            <a:endParaRPr lang="en-US" altLang="zh-TW" dirty="0"/>
          </a:p>
          <a:p>
            <a:r>
              <a:rPr lang="en-US" altLang="zh-CN" dirty="0"/>
              <a:t>Windows 7 </a:t>
            </a:r>
            <a:r>
              <a:rPr lang="zh-TW" altLang="en-US" dirty="0"/>
              <a:t>版本的比</a:t>
            </a:r>
            <a:r>
              <a:rPr lang="zh-TW" altLang="en-US" dirty="0" smtClean="0"/>
              <a:t>较</a:t>
            </a:r>
            <a:endParaRPr lang="zh-CN" altLang="en-US" dirty="0"/>
          </a:p>
        </p:txBody>
      </p:sp>
    </p:spTree>
    <p:extLst>
      <p:ext uri="{BB962C8B-B14F-4D97-AF65-F5344CB8AC3E}">
        <p14:creationId xmlns:p14="http://schemas.microsoft.com/office/powerpoint/2010/main" xmlns="" val="666352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6179948" y="3273700"/>
            <a:ext cx="2783539" cy="325418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Rectangle 47"/>
          <p:cNvSpPr/>
          <p:nvPr/>
        </p:nvSpPr>
        <p:spPr bwMode="auto">
          <a:xfrm>
            <a:off x="3180716" y="3273700"/>
            <a:ext cx="2783539" cy="325418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bwMode="auto">
          <a:xfrm>
            <a:off x="181484" y="3273700"/>
            <a:ext cx="2783539" cy="325418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4" name="Rectangle 73"/>
          <p:cNvSpPr/>
          <p:nvPr/>
        </p:nvSpPr>
        <p:spPr bwMode="auto">
          <a:xfrm>
            <a:off x="6321058" y="3783780"/>
            <a:ext cx="2514023" cy="1307204"/>
          </a:xfrm>
          <a:prstGeom prst="rect">
            <a:avLst/>
          </a:prstGeom>
          <a:gradFill flip="none" rotWithShape="1">
            <a:gsLst>
              <a:gs pos="0">
                <a:schemeClr val="accent3">
                  <a:lumMod val="50000"/>
                  <a:alpha val="0"/>
                </a:schemeClr>
              </a:gs>
              <a:gs pos="52000">
                <a:schemeClr val="accent3">
                  <a:alpha val="75000"/>
                </a:schemeClr>
              </a:gs>
              <a:gs pos="48000">
                <a:schemeClr val="accent3">
                  <a:alpha val="75000"/>
                </a:schemeClr>
              </a:gs>
              <a:gs pos="100000">
                <a:schemeClr val="accent3">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ectangle 74"/>
          <p:cNvSpPr/>
          <p:nvPr/>
        </p:nvSpPr>
        <p:spPr bwMode="auto">
          <a:xfrm>
            <a:off x="3318366" y="3783780"/>
            <a:ext cx="2514023" cy="1307204"/>
          </a:xfrm>
          <a:prstGeom prst="rect">
            <a:avLst/>
          </a:prstGeom>
          <a:gradFill flip="none" rotWithShape="1">
            <a:gsLst>
              <a:gs pos="0">
                <a:schemeClr val="accent2">
                  <a:shade val="15000"/>
                  <a:satMod val="180000"/>
                  <a:alpha val="0"/>
                </a:schemeClr>
              </a:gs>
              <a:gs pos="52000">
                <a:schemeClr val="accent2">
                  <a:shade val="45000"/>
                  <a:satMod val="170000"/>
                  <a:alpha val="75000"/>
                </a:schemeClr>
              </a:gs>
              <a:gs pos="48000">
                <a:schemeClr val="accent2">
                  <a:tint val="99000"/>
                  <a:shade val="65000"/>
                  <a:satMod val="155000"/>
                  <a:alpha val="75000"/>
                </a:schemeClr>
              </a:gs>
              <a:gs pos="100000">
                <a:schemeClr val="accent2">
                  <a:tint val="95500"/>
                  <a:shade val="100000"/>
                  <a:satMod val="155000"/>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Rectangle 75"/>
          <p:cNvSpPr/>
          <p:nvPr/>
        </p:nvSpPr>
        <p:spPr bwMode="auto">
          <a:xfrm>
            <a:off x="315674" y="3783780"/>
            <a:ext cx="2514023" cy="1307204"/>
          </a:xfrm>
          <a:prstGeom prst="rect">
            <a:avLst/>
          </a:prstGeom>
          <a:gradFill flip="none" rotWithShape="1">
            <a:gsLst>
              <a:gs pos="0">
                <a:schemeClr val="accent1">
                  <a:lumMod val="50000"/>
                  <a:alpha val="0"/>
                </a:schemeClr>
              </a:gs>
              <a:gs pos="52000">
                <a:schemeClr val="accent1">
                  <a:alpha val="75000"/>
                </a:schemeClr>
              </a:gs>
              <a:gs pos="48000">
                <a:schemeClr val="accent1">
                  <a:alpha val="75000"/>
                </a:schemeClr>
              </a:gs>
              <a:gs pos="100000">
                <a:schemeClr val="accent1">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3" name="Rectangle 72"/>
          <p:cNvSpPr/>
          <p:nvPr/>
        </p:nvSpPr>
        <p:spPr bwMode="auto">
          <a:xfrm>
            <a:off x="6321058" y="5217164"/>
            <a:ext cx="2514023" cy="973571"/>
          </a:xfrm>
          <a:prstGeom prst="rect">
            <a:avLst/>
          </a:prstGeom>
          <a:gradFill flip="none" rotWithShape="1">
            <a:gsLst>
              <a:gs pos="0">
                <a:schemeClr val="accent3">
                  <a:lumMod val="50000"/>
                  <a:alpha val="0"/>
                </a:schemeClr>
              </a:gs>
              <a:gs pos="52000">
                <a:schemeClr val="accent3">
                  <a:alpha val="75000"/>
                </a:schemeClr>
              </a:gs>
              <a:gs pos="48000">
                <a:schemeClr val="accent3">
                  <a:alpha val="75000"/>
                </a:schemeClr>
              </a:gs>
              <a:gs pos="100000">
                <a:schemeClr val="accent3">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2" name="Rectangle 71"/>
          <p:cNvSpPr/>
          <p:nvPr/>
        </p:nvSpPr>
        <p:spPr bwMode="auto">
          <a:xfrm>
            <a:off x="3318366" y="5217164"/>
            <a:ext cx="2514023" cy="1049165"/>
          </a:xfrm>
          <a:prstGeom prst="rect">
            <a:avLst/>
          </a:prstGeom>
          <a:gradFill flip="none" rotWithShape="1">
            <a:gsLst>
              <a:gs pos="0">
                <a:schemeClr val="accent2">
                  <a:shade val="15000"/>
                  <a:satMod val="180000"/>
                  <a:alpha val="0"/>
                </a:schemeClr>
              </a:gs>
              <a:gs pos="52000">
                <a:schemeClr val="accent2">
                  <a:shade val="45000"/>
                  <a:satMod val="170000"/>
                  <a:alpha val="75000"/>
                </a:schemeClr>
              </a:gs>
              <a:gs pos="48000">
                <a:schemeClr val="accent2">
                  <a:tint val="99000"/>
                  <a:shade val="65000"/>
                  <a:satMod val="155000"/>
                  <a:alpha val="75000"/>
                </a:schemeClr>
              </a:gs>
              <a:gs pos="100000">
                <a:schemeClr val="accent2">
                  <a:tint val="95500"/>
                  <a:shade val="100000"/>
                  <a:satMod val="155000"/>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Rectangle 70"/>
          <p:cNvSpPr/>
          <p:nvPr/>
        </p:nvSpPr>
        <p:spPr bwMode="auto">
          <a:xfrm>
            <a:off x="315674" y="5217164"/>
            <a:ext cx="2514023" cy="1049165"/>
          </a:xfrm>
          <a:prstGeom prst="rect">
            <a:avLst/>
          </a:prstGeom>
          <a:gradFill flip="none" rotWithShape="1">
            <a:gsLst>
              <a:gs pos="0">
                <a:schemeClr val="accent1">
                  <a:lumMod val="50000"/>
                  <a:alpha val="0"/>
                </a:schemeClr>
              </a:gs>
              <a:gs pos="52000">
                <a:schemeClr val="accent1">
                  <a:alpha val="75000"/>
                </a:schemeClr>
              </a:gs>
              <a:gs pos="48000">
                <a:schemeClr val="accent1">
                  <a:alpha val="75000"/>
                </a:schemeClr>
              </a:gs>
              <a:gs pos="100000">
                <a:schemeClr val="accent1">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8" name="Picture 11" descr="\\Adisbssvr\adi shared folders\Microsoft\MS_08-00483_Nash_fall_PPT\ADI_Art\Working_Art\Concept_2_images\collage05.png"/>
          <p:cNvPicPr>
            <a:picLocks noChangeAspect="1" noChangeArrowheads="1"/>
          </p:cNvPicPr>
          <p:nvPr/>
        </p:nvPicPr>
        <p:blipFill>
          <a:blip r:embed="rId3" cstate="print"/>
          <a:stretch>
            <a:fillRect/>
          </a:stretch>
        </p:blipFill>
        <p:spPr bwMode="auto">
          <a:xfrm>
            <a:off x="2427484" y="1440319"/>
            <a:ext cx="897870" cy="897870"/>
          </a:xfrm>
          <a:prstGeom prst="rect">
            <a:avLst/>
          </a:prstGeom>
          <a:noFill/>
        </p:spPr>
      </p:pic>
      <p:pic>
        <p:nvPicPr>
          <p:cNvPr id="52" name="Picture 10" descr="\\Adisbssvr\adi shared folders\Microsoft\MS_08-00483_Nash_fall_PPT\ADI_Art\Working_Art\Concept_2_images\collage04.png"/>
          <p:cNvPicPr>
            <a:picLocks noChangeAspect="1" noChangeArrowheads="1"/>
          </p:cNvPicPr>
          <p:nvPr/>
        </p:nvPicPr>
        <p:blipFill>
          <a:blip r:embed="rId4" cstate="print"/>
          <a:srcRect/>
          <a:stretch>
            <a:fillRect/>
          </a:stretch>
        </p:blipFill>
        <p:spPr bwMode="auto">
          <a:xfrm>
            <a:off x="341027" y="1706880"/>
            <a:ext cx="771011" cy="771011"/>
          </a:xfrm>
          <a:prstGeom prst="rect">
            <a:avLst/>
          </a:prstGeom>
          <a:noFill/>
        </p:spPr>
      </p:pic>
      <p:pic>
        <p:nvPicPr>
          <p:cNvPr id="50" name="Picture 49" descr="OEM_Wiring_Closet.jpg"/>
          <p:cNvPicPr>
            <a:picLocks noChangeAspect="1"/>
          </p:cNvPicPr>
          <p:nvPr/>
        </p:nvPicPr>
        <p:blipFill>
          <a:blip r:embed="rId5" cstate="print"/>
          <a:stretch>
            <a:fillRect/>
          </a:stretch>
        </p:blipFill>
        <p:spPr>
          <a:xfrm flipH="1">
            <a:off x="7846175" y="1387684"/>
            <a:ext cx="914537" cy="914537"/>
          </a:xfrm>
          <a:prstGeom prst="rect">
            <a:avLst/>
          </a:prstGeom>
        </p:spPr>
      </p:pic>
      <p:pic>
        <p:nvPicPr>
          <p:cNvPr id="46" name="Picture 7" descr="\\Adisbssvr\adi shared folders\ADI_Projects\Microsoft\MS_08-00483_Nash_fall_PPT\ADI_Art\Working_Art\Comp Images\ist2_3117570-computer-workstations-in-a-modern-library.jpg"/>
          <p:cNvPicPr>
            <a:picLocks noChangeAspect="1" noChangeArrowheads="1"/>
          </p:cNvPicPr>
          <p:nvPr/>
        </p:nvPicPr>
        <p:blipFill>
          <a:blip r:embed="rId6" cstate="print"/>
          <a:stretch>
            <a:fillRect/>
          </a:stretch>
        </p:blipFill>
        <p:spPr bwMode="auto">
          <a:xfrm>
            <a:off x="7846175" y="2323058"/>
            <a:ext cx="1114945" cy="1127044"/>
          </a:xfrm>
          <a:prstGeom prst="rect">
            <a:avLst/>
          </a:prstGeom>
          <a:noFill/>
        </p:spPr>
      </p:pic>
      <p:pic>
        <p:nvPicPr>
          <p:cNvPr id="60" name="Picture 59" descr="ist2_6316839-firewall.jpg"/>
          <p:cNvPicPr>
            <a:picLocks noChangeAspect="1"/>
          </p:cNvPicPr>
          <p:nvPr/>
        </p:nvPicPr>
        <p:blipFill>
          <a:blip r:embed="rId7" cstate="print"/>
          <a:stretch>
            <a:fillRect/>
          </a:stretch>
        </p:blipFill>
        <p:spPr>
          <a:xfrm>
            <a:off x="4394975" y="1406652"/>
            <a:ext cx="926136" cy="926136"/>
          </a:xfrm>
          <a:prstGeom prst="rect">
            <a:avLst/>
          </a:prstGeom>
        </p:spPr>
      </p:pic>
      <p:pic>
        <p:nvPicPr>
          <p:cNvPr id="1035" name="Picture 11" descr="\\Adisbssvr\adi shared folders\ADI_Projects\Microsoft\MS_08-00483_Nash_fall_PPT\ADI_Art\Working_Art\Comp Images\MS483_MSB08_Alexandria_02.jpg"/>
          <p:cNvPicPr>
            <a:picLocks noChangeAspect="1" noChangeArrowheads="1"/>
          </p:cNvPicPr>
          <p:nvPr/>
        </p:nvPicPr>
        <p:blipFill>
          <a:blip r:embed="rId8" cstate="print"/>
          <a:srcRect/>
          <a:stretch>
            <a:fillRect/>
          </a:stretch>
        </p:blipFill>
        <p:spPr bwMode="auto">
          <a:xfrm>
            <a:off x="3619370" y="1879930"/>
            <a:ext cx="740429" cy="740429"/>
          </a:xfrm>
          <a:prstGeom prst="rect">
            <a:avLst/>
          </a:prstGeom>
          <a:noFill/>
        </p:spPr>
      </p:pic>
      <p:sp>
        <p:nvSpPr>
          <p:cNvPr id="2" name="Title 1"/>
          <p:cNvSpPr>
            <a:spLocks noGrp="1"/>
          </p:cNvSpPr>
          <p:nvPr>
            <p:ph type="title"/>
          </p:nvPr>
        </p:nvSpPr>
        <p:spPr>
          <a:xfrm>
            <a:off x="381000" y="230188"/>
            <a:ext cx="8382000" cy="941796"/>
          </a:xfrm>
        </p:spPr>
        <p:txBody>
          <a:bodyPr>
            <a:normAutofit fontScale="90000"/>
          </a:bodyPr>
          <a:lstStyle/>
          <a:p>
            <a:pPr algn="l"/>
            <a:r>
              <a:rPr lang="en-US" sz="4000" dirty="0" smtClean="0">
                <a:effectLst/>
              </a:rPr>
              <a:t>Windows 7 </a:t>
            </a:r>
            <a:r>
              <a:rPr lang="zh-CN" altLang="en-US" sz="4000" dirty="0" smtClean="0">
                <a:effectLst/>
              </a:rPr>
              <a:t>企业版</a:t>
            </a:r>
            <a:r>
              <a:rPr lang="en-US" dirty="0" smtClean="0">
                <a:effectLst/>
              </a:rPr>
              <a:t/>
            </a:r>
            <a:br>
              <a:rPr lang="en-US" dirty="0" smtClean="0">
                <a:effectLst/>
              </a:rPr>
            </a:br>
            <a:r>
              <a:rPr lang="zh-CN" altLang="en-US" sz="2000" dirty="0" smtClean="0">
                <a:effectLst/>
              </a:rPr>
              <a:t>让你今天所做的事情更快更容易，让新的事情成为可能</a:t>
            </a:r>
            <a:endParaRPr lang="en-US" sz="2000" dirty="0">
              <a:effectLst/>
            </a:endParaRPr>
          </a:p>
        </p:txBody>
      </p:sp>
      <p:pic>
        <p:nvPicPr>
          <p:cNvPr id="27" name="Picture 9" descr="\\Adisbssvr\adi shared folders\Microsoft\MS_08-00483_Nash_fall_PPT\ADI_Art\Working_Art\Concept_2_images\collage03.png"/>
          <p:cNvPicPr>
            <a:picLocks noChangeAspect="1" noChangeArrowheads="1"/>
          </p:cNvPicPr>
          <p:nvPr/>
        </p:nvPicPr>
        <p:blipFill>
          <a:blip r:embed="rId9" cstate="print"/>
          <a:srcRect l="20908" r="18420" b="7553"/>
          <a:stretch>
            <a:fillRect/>
          </a:stretch>
        </p:blipFill>
        <p:spPr bwMode="auto">
          <a:xfrm flipH="1">
            <a:off x="177795" y="2501318"/>
            <a:ext cx="934243" cy="949018"/>
          </a:xfrm>
          <a:prstGeom prst="rect">
            <a:avLst/>
          </a:prstGeom>
          <a:noFill/>
        </p:spPr>
      </p:pic>
      <p:pic>
        <p:nvPicPr>
          <p:cNvPr id="25" name="Picture 8" descr="\\Adisbssvr\adi shared folders\Microsoft\MS_08-00483_Nash_fall_PPT\ADI_Art\Working_Art\Concept_2_images\collage02.png"/>
          <p:cNvPicPr>
            <a:picLocks noChangeAspect="1" noChangeArrowheads="1"/>
          </p:cNvPicPr>
          <p:nvPr/>
        </p:nvPicPr>
        <p:blipFill>
          <a:blip r:embed="rId10" cstate="print"/>
          <a:srcRect/>
          <a:stretch>
            <a:fillRect/>
          </a:stretch>
        </p:blipFill>
        <p:spPr bwMode="auto">
          <a:xfrm>
            <a:off x="1131306" y="2181481"/>
            <a:ext cx="1268855" cy="1268855"/>
          </a:xfrm>
          <a:prstGeom prst="rect">
            <a:avLst/>
          </a:prstGeom>
          <a:noFill/>
        </p:spPr>
      </p:pic>
      <p:pic>
        <p:nvPicPr>
          <p:cNvPr id="30" name="Picture 29" descr="MSIT08_Freb+Pearl_01.jpg"/>
          <p:cNvPicPr>
            <a:picLocks noChangeAspect="1"/>
          </p:cNvPicPr>
          <p:nvPr/>
        </p:nvPicPr>
        <p:blipFill>
          <a:blip r:embed="rId11" cstate="print"/>
          <a:srcRect r="1293"/>
          <a:stretch>
            <a:fillRect/>
          </a:stretch>
        </p:blipFill>
        <p:spPr>
          <a:xfrm flipH="1">
            <a:off x="7051728" y="2670875"/>
            <a:ext cx="770201" cy="784795"/>
          </a:xfrm>
          <a:prstGeom prst="rect">
            <a:avLst/>
          </a:prstGeom>
        </p:spPr>
      </p:pic>
      <p:sp>
        <p:nvSpPr>
          <p:cNvPr id="35" name="Rectangle 34"/>
          <p:cNvSpPr/>
          <p:nvPr/>
        </p:nvSpPr>
        <p:spPr>
          <a:xfrm>
            <a:off x="624160" y="5232284"/>
            <a:ext cx="2044104" cy="907941"/>
          </a:xfrm>
          <a:prstGeom prst="rect">
            <a:avLst/>
          </a:prstGeom>
        </p:spPr>
        <p:txBody>
          <a:bodyPr wrap="square">
            <a:spAutoFit/>
          </a:bodyPr>
          <a:lstStyle/>
          <a:p>
            <a:pPr marL="231775" lvl="1" indent="-222250" defTabSz="914363">
              <a:spcBef>
                <a:spcPts val="200"/>
              </a:spcBef>
              <a:spcAft>
                <a:spcPts val="100"/>
              </a:spcAft>
              <a:buBlip>
                <a:blip r:embed="rId12"/>
              </a:buBlip>
              <a:defRPr/>
            </a:pPr>
            <a:r>
              <a:rPr lang="zh-CN" alt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rPr>
              <a:t>在办公室</a:t>
            </a:r>
            <a:endParaRPr 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endParaRPr>
          </a:p>
          <a:p>
            <a:pPr marL="231775" lvl="1" indent="-222250" defTabSz="914363">
              <a:spcBef>
                <a:spcPts val="200"/>
              </a:spcBef>
              <a:spcAft>
                <a:spcPts val="100"/>
              </a:spcAft>
              <a:buBlip>
                <a:blip r:embed="rId12"/>
              </a:buBlip>
              <a:defRPr/>
            </a:pPr>
            <a:r>
              <a:rPr lang="zh-CN" alt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rPr>
              <a:t>在分公司</a:t>
            </a:r>
            <a:endParaRPr 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endParaRPr>
          </a:p>
          <a:p>
            <a:pPr marL="231775" lvl="1" indent="-222250" defTabSz="914363">
              <a:spcBef>
                <a:spcPts val="200"/>
              </a:spcBef>
              <a:spcAft>
                <a:spcPts val="100"/>
              </a:spcAft>
              <a:buBlip>
                <a:blip r:embed="rId12"/>
              </a:buBlip>
              <a:defRPr/>
            </a:pPr>
            <a:r>
              <a:rPr lang="zh-CN" alt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rPr>
              <a:t>在路上</a:t>
            </a:r>
            <a:endParaRPr 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endParaRPr>
          </a:p>
        </p:txBody>
      </p:sp>
      <p:pic>
        <p:nvPicPr>
          <p:cNvPr id="39" name="Picture 38" descr="MSB08_Hands_01.jpg"/>
          <p:cNvPicPr>
            <a:picLocks noChangeAspect="1"/>
          </p:cNvPicPr>
          <p:nvPr/>
        </p:nvPicPr>
        <p:blipFill>
          <a:blip r:embed="rId13" cstate="print"/>
          <a:srcRect l="11342" r="22100"/>
          <a:stretch>
            <a:fillRect/>
          </a:stretch>
        </p:blipFill>
        <p:spPr>
          <a:xfrm>
            <a:off x="2427484" y="2354214"/>
            <a:ext cx="1094341" cy="1096122"/>
          </a:xfrm>
          <a:prstGeom prst="rect">
            <a:avLst/>
          </a:prstGeom>
        </p:spPr>
      </p:pic>
      <p:sp>
        <p:nvSpPr>
          <p:cNvPr id="41" name="Rectangle 40"/>
          <p:cNvSpPr/>
          <p:nvPr/>
        </p:nvSpPr>
        <p:spPr>
          <a:xfrm>
            <a:off x="3361382" y="3907420"/>
            <a:ext cx="2386276" cy="732508"/>
          </a:xfrm>
          <a:prstGeom prst="rect">
            <a:avLst/>
          </a:prstGeom>
        </p:spPr>
        <p:txBody>
          <a:bodyPr wrap="square" lIns="0" rIns="0">
            <a:spAutoFit/>
          </a:bodyPr>
          <a:lstStyle/>
          <a:p>
            <a:pPr algn="ctr">
              <a:lnSpc>
                <a:spcPct val="80000"/>
              </a:lnSpc>
            </a:pPr>
            <a:r>
              <a:rPr lang="zh-CN" altLang="en-US" sz="2600" dirty="0" smtClean="0">
                <a:solidFill>
                  <a:schemeClr val="bg1"/>
                </a:solidFill>
                <a:effectLst>
                  <a:outerShdw blurRad="279400" algn="ctr" rotWithShape="0">
                    <a:prstClr val="black">
                      <a:alpha val="75000"/>
                    </a:prstClr>
                  </a:outerShdw>
                </a:effectLst>
                <a:latin typeface="Segoe UI" pitchFamily="34" charset="0"/>
                <a:ea typeface="微軟正黑體" pitchFamily="34" charset="-120"/>
              </a:rPr>
              <a:t>提升的安全和控制</a:t>
            </a:r>
            <a:endParaRPr lang="en-US" sz="2600" dirty="0" smtClean="0">
              <a:solidFill>
                <a:schemeClr val="bg1"/>
              </a:solidFill>
              <a:effectLst>
                <a:outerShdw blurRad="279400" algn="ctr" rotWithShape="0">
                  <a:prstClr val="black">
                    <a:alpha val="75000"/>
                  </a:prstClr>
                </a:outerShdw>
              </a:effectLst>
              <a:latin typeface="Segoe UI" pitchFamily="34" charset="0"/>
              <a:ea typeface="微軟正黑體" pitchFamily="34" charset="-120"/>
            </a:endParaRPr>
          </a:p>
        </p:txBody>
      </p:sp>
      <p:sp>
        <p:nvSpPr>
          <p:cNvPr id="42" name="Rectangle 41"/>
          <p:cNvSpPr/>
          <p:nvPr/>
        </p:nvSpPr>
        <p:spPr>
          <a:xfrm>
            <a:off x="3455894" y="5232284"/>
            <a:ext cx="2218765" cy="869469"/>
          </a:xfrm>
          <a:prstGeom prst="rect">
            <a:avLst/>
          </a:prstGeom>
        </p:spPr>
        <p:txBody>
          <a:bodyPr wrap="square">
            <a:spAutoFit/>
          </a:bodyPr>
          <a:lstStyle/>
          <a:p>
            <a:pPr marL="231775" lvl="1" indent="-222250" defTabSz="914363">
              <a:spcBef>
                <a:spcPts val="200"/>
              </a:spcBef>
              <a:spcAft>
                <a:spcPts val="100"/>
              </a:spcAft>
              <a:buBlip>
                <a:blip r:embed="rId12"/>
              </a:buBlip>
              <a:defRPr/>
            </a:pPr>
            <a:r>
              <a:rPr lang="zh-CN" alt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rPr>
              <a:t>保护数据和</a:t>
            </a:r>
            <a:r>
              <a:rPr lang="en-US" altLang="zh-CN"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rPr>
              <a:t>PC</a:t>
            </a:r>
            <a:endParaRPr 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endParaRPr>
          </a:p>
          <a:p>
            <a:pPr marL="231775" lvl="1" indent="-222250" defTabSz="914363">
              <a:spcBef>
                <a:spcPts val="200"/>
              </a:spcBef>
              <a:spcAft>
                <a:spcPts val="100"/>
              </a:spcAft>
              <a:buBlip>
                <a:blip r:embed="rId12"/>
              </a:buBlip>
              <a:defRPr/>
            </a:pPr>
            <a:r>
              <a:rPr lang="zh-CN" alt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rPr>
              <a:t>建立在</a:t>
            </a:r>
            <a:r>
              <a:rPr lang="en-US" altLang="zh-CN"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rPr>
              <a:t>Windows Vista</a:t>
            </a:r>
            <a:r>
              <a:rPr lang="zh-CN" alt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rPr>
              <a:t>基础之上</a:t>
            </a:r>
            <a:endParaRPr 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endParaRPr>
          </a:p>
        </p:txBody>
      </p:sp>
      <p:sp>
        <p:nvSpPr>
          <p:cNvPr id="43" name="Rectangle 42"/>
          <p:cNvSpPr/>
          <p:nvPr/>
        </p:nvSpPr>
        <p:spPr bwMode="auto">
          <a:xfrm>
            <a:off x="839797" y="2243328"/>
            <a:ext cx="512176" cy="512176"/>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30" name="Picture 6" descr="\\Adisbssvr\adi shared folders\ADI_Projects\Microsoft\MS_08-00483_Nash_fall_PPT\ADI_Art\Working_Art\Comp Images\ist2_1986793-data-grab.jpg"/>
          <p:cNvPicPr>
            <a:picLocks noChangeAspect="1" noChangeArrowheads="1"/>
          </p:cNvPicPr>
          <p:nvPr/>
        </p:nvPicPr>
        <p:blipFill>
          <a:blip r:embed="rId14" cstate="print"/>
          <a:srcRect r="25895"/>
          <a:stretch>
            <a:fillRect/>
          </a:stretch>
        </p:blipFill>
        <p:spPr bwMode="auto">
          <a:xfrm>
            <a:off x="4389844" y="2360141"/>
            <a:ext cx="1739107" cy="1087394"/>
          </a:xfrm>
          <a:prstGeom prst="rect">
            <a:avLst/>
          </a:prstGeom>
          <a:noFill/>
        </p:spPr>
      </p:pic>
      <p:sp>
        <p:nvSpPr>
          <p:cNvPr id="59" name="Rectangle 58"/>
          <p:cNvSpPr/>
          <p:nvPr/>
        </p:nvSpPr>
        <p:spPr bwMode="auto">
          <a:xfrm>
            <a:off x="2199304" y="3214261"/>
            <a:ext cx="444698" cy="444696"/>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1" name="Rectangle 60"/>
          <p:cNvSpPr/>
          <p:nvPr/>
        </p:nvSpPr>
        <p:spPr bwMode="auto">
          <a:xfrm>
            <a:off x="1863713" y="1620032"/>
            <a:ext cx="538208" cy="538208"/>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Rectangle 35"/>
          <p:cNvSpPr/>
          <p:nvPr/>
        </p:nvSpPr>
        <p:spPr>
          <a:xfrm>
            <a:off x="6390761" y="4004630"/>
            <a:ext cx="2346328" cy="452432"/>
          </a:xfrm>
          <a:prstGeom prst="rect">
            <a:avLst/>
          </a:prstGeom>
        </p:spPr>
        <p:txBody>
          <a:bodyPr wrap="square" lIns="0" rIns="0">
            <a:spAutoFit/>
          </a:bodyPr>
          <a:lstStyle/>
          <a:p>
            <a:pPr algn="ctr">
              <a:lnSpc>
                <a:spcPct val="90000"/>
              </a:lnSpc>
            </a:pPr>
            <a:r>
              <a:rPr lang="zh-TW" altLang="en-US" sz="2600" dirty="0">
                <a:solidFill>
                  <a:schemeClr val="bg1"/>
                </a:solidFill>
                <a:effectLst>
                  <a:outerShdw blurRad="279400" algn="ctr" rotWithShape="0">
                    <a:prstClr val="black">
                      <a:alpha val="75000"/>
                    </a:prstClr>
                  </a:outerShdw>
                </a:effectLst>
                <a:latin typeface="Segoe UI" pitchFamily="34" charset="0"/>
                <a:ea typeface="微軟正黑體" pitchFamily="34" charset="-120"/>
              </a:rPr>
              <a:t>合理</a:t>
            </a:r>
            <a:r>
              <a:rPr lang="zh-CN" altLang="en-US" sz="2600" dirty="0" smtClean="0">
                <a:solidFill>
                  <a:schemeClr val="bg1"/>
                </a:solidFill>
                <a:effectLst>
                  <a:outerShdw blurRad="279400" algn="ctr" rotWithShape="0">
                    <a:prstClr val="black">
                      <a:alpha val="75000"/>
                    </a:prstClr>
                  </a:outerShdw>
                </a:effectLst>
                <a:latin typeface="Segoe UI" pitchFamily="34" charset="0"/>
                <a:ea typeface="微軟正黑體" pitchFamily="34" charset="-120"/>
              </a:rPr>
              <a:t>的</a:t>
            </a:r>
            <a:r>
              <a:rPr lang="en-US" altLang="zh-CN" sz="2600" dirty="0" smtClean="0">
                <a:solidFill>
                  <a:schemeClr val="bg1"/>
                </a:solidFill>
                <a:effectLst>
                  <a:outerShdw blurRad="279400" algn="ctr" rotWithShape="0">
                    <a:prstClr val="black">
                      <a:alpha val="75000"/>
                    </a:prstClr>
                  </a:outerShdw>
                </a:effectLst>
                <a:latin typeface="Segoe UI" pitchFamily="34" charset="0"/>
                <a:ea typeface="微軟正黑體" pitchFamily="34" charset="-120"/>
              </a:rPr>
              <a:t>PC</a:t>
            </a:r>
            <a:r>
              <a:rPr lang="zh-CN" altLang="en-US" sz="2600" dirty="0" smtClean="0">
                <a:solidFill>
                  <a:schemeClr val="bg1"/>
                </a:solidFill>
                <a:effectLst>
                  <a:outerShdw blurRad="279400" algn="ctr" rotWithShape="0">
                    <a:prstClr val="black">
                      <a:alpha val="75000"/>
                    </a:prstClr>
                  </a:outerShdw>
                </a:effectLst>
                <a:latin typeface="Segoe UI" pitchFamily="34" charset="0"/>
                <a:ea typeface="微軟正黑體" pitchFamily="34" charset="-120"/>
              </a:rPr>
              <a:t>管理</a:t>
            </a:r>
            <a:endParaRPr lang="en-US" sz="2600" dirty="0" smtClean="0">
              <a:solidFill>
                <a:schemeClr val="bg1"/>
              </a:solidFill>
              <a:effectLst>
                <a:outerShdw blurRad="279400" algn="ctr" rotWithShape="0">
                  <a:prstClr val="black">
                    <a:alpha val="75000"/>
                  </a:prstClr>
                </a:outerShdw>
              </a:effectLst>
              <a:latin typeface="Segoe UI" pitchFamily="34" charset="0"/>
              <a:ea typeface="微軟正黑體" pitchFamily="34" charset="-120"/>
            </a:endParaRPr>
          </a:p>
        </p:txBody>
      </p:sp>
      <p:sp>
        <p:nvSpPr>
          <p:cNvPr id="37" name="Rectangle 36"/>
          <p:cNvSpPr/>
          <p:nvPr/>
        </p:nvSpPr>
        <p:spPr>
          <a:xfrm>
            <a:off x="6589059" y="5232284"/>
            <a:ext cx="2057400" cy="907941"/>
          </a:xfrm>
          <a:prstGeom prst="rect">
            <a:avLst/>
          </a:prstGeom>
        </p:spPr>
        <p:txBody>
          <a:bodyPr wrap="square">
            <a:spAutoFit/>
          </a:bodyPr>
          <a:lstStyle/>
          <a:p>
            <a:pPr marL="231775" lvl="1" indent="-222250" defTabSz="914363">
              <a:spcBef>
                <a:spcPts val="200"/>
              </a:spcBef>
              <a:spcAft>
                <a:spcPts val="100"/>
              </a:spcAft>
              <a:buBlip>
                <a:blip r:embed="rId12"/>
              </a:buBlip>
              <a:defRPr/>
            </a:pPr>
            <a:r>
              <a:rPr lang="zh-CN" alt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rPr>
              <a:t>简单迁移</a:t>
            </a:r>
            <a:r>
              <a:rPr 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rPr>
              <a:t> </a:t>
            </a:r>
          </a:p>
          <a:p>
            <a:pPr marL="231775" lvl="1" indent="-222250" defTabSz="914363">
              <a:spcBef>
                <a:spcPts val="200"/>
              </a:spcBef>
              <a:spcAft>
                <a:spcPts val="100"/>
              </a:spcAft>
              <a:buBlip>
                <a:blip r:embed="rId12"/>
              </a:buBlip>
              <a:defRPr/>
            </a:pPr>
            <a:r>
              <a:rPr lang="zh-CN" alt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rPr>
              <a:t>保持</a:t>
            </a:r>
            <a:r>
              <a:rPr lang="en-US" altLang="zh-CN"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rPr>
              <a:t>PC</a:t>
            </a:r>
            <a:r>
              <a:rPr lang="zh-CN" alt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rPr>
              <a:t>机运行</a:t>
            </a:r>
            <a:endParaRPr 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endParaRPr>
          </a:p>
          <a:p>
            <a:pPr marL="231775" lvl="1" indent="-222250" defTabSz="914363">
              <a:spcBef>
                <a:spcPts val="200"/>
              </a:spcBef>
              <a:spcAft>
                <a:spcPts val="100"/>
              </a:spcAft>
              <a:buBlip>
                <a:blip r:embed="rId12"/>
              </a:buBlip>
              <a:defRPr/>
            </a:pPr>
            <a:r>
              <a:rPr lang="zh-CN" alt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rPr>
              <a:t>虚拟化</a:t>
            </a:r>
            <a:r>
              <a:rPr lang="en-US" sz="1600" dirty="0" smtClean="0">
                <a:solidFill>
                  <a:prstClr val="white"/>
                </a:solidFill>
                <a:effectLst>
                  <a:outerShdw blurRad="393700" algn="ctr" rotWithShape="0">
                    <a:prstClr val="black">
                      <a:alpha val="68000"/>
                    </a:prstClr>
                  </a:outerShdw>
                </a:effectLst>
                <a:latin typeface="Segoe UI" pitchFamily="34" charset="0"/>
                <a:ea typeface="微軟正黑體" pitchFamily="34" charset="-120"/>
              </a:rPr>
              <a:t> </a:t>
            </a:r>
          </a:p>
        </p:txBody>
      </p:sp>
      <p:pic>
        <p:nvPicPr>
          <p:cNvPr id="53" name="Picture 52" descr="ist2_5539436-computer-workstation.jpg"/>
          <p:cNvPicPr>
            <a:picLocks noChangeAspect="1"/>
          </p:cNvPicPr>
          <p:nvPr/>
        </p:nvPicPr>
        <p:blipFill>
          <a:blip r:embed="rId15" cstate="print"/>
          <a:stretch>
            <a:fillRect/>
          </a:stretch>
        </p:blipFill>
        <p:spPr>
          <a:xfrm>
            <a:off x="6152018" y="2010158"/>
            <a:ext cx="1664970" cy="635506"/>
          </a:xfrm>
          <a:prstGeom prst="rect">
            <a:avLst/>
          </a:prstGeom>
        </p:spPr>
      </p:pic>
      <p:pic>
        <p:nvPicPr>
          <p:cNvPr id="54" name="Picture 53" descr="MSB08_BrianY_05.jpg"/>
          <p:cNvPicPr>
            <a:picLocks noChangeAspect="1"/>
          </p:cNvPicPr>
          <p:nvPr/>
        </p:nvPicPr>
        <p:blipFill>
          <a:blip r:embed="rId16" cstate="print"/>
          <a:srcRect t="12150" r="48418" b="19400"/>
          <a:stretch>
            <a:fillRect/>
          </a:stretch>
        </p:blipFill>
        <p:spPr>
          <a:xfrm>
            <a:off x="3545072" y="2640848"/>
            <a:ext cx="818001" cy="809488"/>
          </a:xfrm>
          <a:prstGeom prst="rect">
            <a:avLst/>
          </a:prstGeom>
        </p:spPr>
      </p:pic>
      <p:sp>
        <p:nvSpPr>
          <p:cNvPr id="57" name="Rectangle 56"/>
          <p:cNvSpPr/>
          <p:nvPr/>
        </p:nvSpPr>
        <p:spPr bwMode="auto">
          <a:xfrm>
            <a:off x="8562108" y="2108660"/>
            <a:ext cx="360771" cy="360771"/>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Rectangle 27"/>
          <p:cNvSpPr/>
          <p:nvPr/>
        </p:nvSpPr>
        <p:spPr bwMode="auto">
          <a:xfrm>
            <a:off x="4140343" y="2243328"/>
            <a:ext cx="499872" cy="499872"/>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2" name="Rectangle 61"/>
          <p:cNvSpPr/>
          <p:nvPr/>
        </p:nvSpPr>
        <p:spPr bwMode="auto">
          <a:xfrm>
            <a:off x="5631041" y="1832126"/>
            <a:ext cx="499872" cy="499872"/>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5" name="Picture 2" descr="\\Adisbssvr\adi shared folders\ADI_Projects\Microsoft\MS_08-00483_Nash_fall_PPT\ADI_Art\Working_Art\Comp Images\MSIT08_Freb_01.jpg"/>
          <p:cNvPicPr>
            <a:picLocks noChangeAspect="1" noChangeArrowheads="1"/>
          </p:cNvPicPr>
          <p:nvPr/>
        </p:nvPicPr>
        <p:blipFill>
          <a:blip r:embed="rId17" cstate="print"/>
          <a:srcRect t="3566" b="7189"/>
          <a:stretch>
            <a:fillRect/>
          </a:stretch>
        </p:blipFill>
        <p:spPr bwMode="auto">
          <a:xfrm>
            <a:off x="6152018" y="2670810"/>
            <a:ext cx="879440" cy="784860"/>
          </a:xfrm>
          <a:prstGeom prst="rect">
            <a:avLst/>
          </a:prstGeom>
          <a:noFill/>
        </p:spPr>
      </p:pic>
      <p:sp>
        <p:nvSpPr>
          <p:cNvPr id="63" name="Rectangle 62"/>
          <p:cNvSpPr/>
          <p:nvPr/>
        </p:nvSpPr>
        <p:spPr bwMode="auto">
          <a:xfrm>
            <a:off x="7593192" y="2425639"/>
            <a:ext cx="477912" cy="477912"/>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7" name="Rectangle 66"/>
          <p:cNvSpPr/>
          <p:nvPr/>
        </p:nvSpPr>
        <p:spPr bwMode="auto">
          <a:xfrm>
            <a:off x="5881531" y="3044492"/>
            <a:ext cx="538208" cy="538208"/>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4" name="Rectangle 63"/>
          <p:cNvSpPr/>
          <p:nvPr/>
        </p:nvSpPr>
        <p:spPr bwMode="auto">
          <a:xfrm>
            <a:off x="614087" y="4950186"/>
            <a:ext cx="2468880" cy="103424"/>
          </a:xfrm>
          <a:prstGeom prst="rect">
            <a:avLst/>
          </a:prstGeom>
          <a:gradFill flip="none" rotWithShape="1">
            <a:gsLst>
              <a:gs pos="0">
                <a:schemeClr val="bg1">
                  <a:alpha val="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Rectangle 65"/>
          <p:cNvSpPr/>
          <p:nvPr/>
        </p:nvSpPr>
        <p:spPr bwMode="auto">
          <a:xfrm rot="10800000">
            <a:off x="3997655" y="4950185"/>
            <a:ext cx="2103120" cy="103424"/>
          </a:xfrm>
          <a:prstGeom prst="rect">
            <a:avLst/>
          </a:prstGeom>
          <a:gradFill flip="none" rotWithShape="1">
            <a:gsLst>
              <a:gs pos="0">
                <a:schemeClr val="bg1">
                  <a:alpha val="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8" name="Rectangle 67"/>
          <p:cNvSpPr/>
          <p:nvPr/>
        </p:nvSpPr>
        <p:spPr bwMode="auto">
          <a:xfrm rot="10800000">
            <a:off x="6350020" y="4950185"/>
            <a:ext cx="2793980" cy="103424"/>
          </a:xfrm>
          <a:prstGeom prst="rect">
            <a:avLst/>
          </a:prstGeom>
          <a:gradFill flip="none" rotWithShape="1">
            <a:gsLst>
              <a:gs pos="0">
                <a:schemeClr val="bg1">
                  <a:alpha val="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a:xfrm>
            <a:off x="265811" y="3907420"/>
            <a:ext cx="2592654" cy="732508"/>
          </a:xfrm>
          <a:prstGeom prst="rect">
            <a:avLst/>
          </a:prstGeom>
        </p:spPr>
        <p:txBody>
          <a:bodyPr wrap="square" lIns="0" rIns="0">
            <a:spAutoFit/>
          </a:bodyPr>
          <a:lstStyle/>
          <a:p>
            <a:pPr algn="ctr">
              <a:lnSpc>
                <a:spcPct val="80000"/>
              </a:lnSpc>
            </a:pPr>
            <a:r>
              <a:rPr lang="zh-CN" altLang="en-US" sz="2600" dirty="0" smtClean="0">
                <a:solidFill>
                  <a:schemeClr val="bg1"/>
                </a:solidFill>
                <a:effectLst>
                  <a:outerShdw blurRad="279400" algn="ctr" rotWithShape="0">
                    <a:prstClr val="black">
                      <a:alpha val="75000"/>
                    </a:prstClr>
                  </a:outerShdw>
                </a:effectLst>
                <a:latin typeface="Segoe UI" pitchFamily="34" charset="0"/>
                <a:ea typeface="微軟正黑體" pitchFamily="34" charset="-120"/>
              </a:rPr>
              <a:t>让用户在任何地方都有效率</a:t>
            </a:r>
            <a:endParaRPr lang="en-US" sz="2600" dirty="0" smtClean="0">
              <a:solidFill>
                <a:schemeClr val="bg1"/>
              </a:solidFill>
              <a:effectLst>
                <a:outerShdw blurRad="279400" algn="ctr" rotWithShape="0">
                  <a:prstClr val="black">
                    <a:alpha val="75000"/>
                  </a:prstClr>
                </a:outerShdw>
              </a:effectLst>
              <a:latin typeface="Segoe UI" pitchFamily="34" charset="0"/>
              <a:ea typeface="微軟正黑體" pitchFamily="34" charset="-120"/>
            </a:endParaRPr>
          </a:p>
        </p:txBody>
      </p:sp>
    </p:spTree>
    <p:extLst>
      <p:ext uri="{BB962C8B-B14F-4D97-AF65-F5344CB8AC3E}">
        <p14:creationId xmlns:p14="http://schemas.microsoft.com/office/powerpoint/2010/main" xmlns="" val="3301043834"/>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nodeType="withEffect">
                                  <p:stCondLst>
                                    <p:cond delay="0"/>
                                  </p:stCondLst>
                                  <p:childTnLst>
                                    <p:set>
                                      <p:cBhvr>
                                        <p:cTn id="33" dur="1" fill="hold">
                                          <p:stCondLst>
                                            <p:cond delay="0"/>
                                          </p:stCondLst>
                                        </p:cTn>
                                        <p:tgtEl>
                                          <p:spTgt spid="1035"/>
                                        </p:tgtEl>
                                        <p:attrNameLst>
                                          <p:attrName>style.visibility</p:attrName>
                                        </p:attrNameLst>
                                      </p:cBhvr>
                                      <p:to>
                                        <p:strVal val="visible"/>
                                      </p:to>
                                    </p:set>
                                    <p:animEffect transition="in" filter="fade">
                                      <p:cBhvr>
                                        <p:cTn id="34" dur="500"/>
                                        <p:tgtEl>
                                          <p:spTgt spid="10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1030"/>
                                        </p:tgtEl>
                                        <p:attrNameLst>
                                          <p:attrName>style.visibility</p:attrName>
                                        </p:attrNameLst>
                                      </p:cBhvr>
                                      <p:to>
                                        <p:strVal val="visible"/>
                                      </p:to>
                                    </p:set>
                                    <p:animEffect transition="in" filter="fade">
                                      <p:cBhvr>
                                        <p:cTn id="40" dur="500"/>
                                        <p:tgtEl>
                                          <p:spTgt spid="1030"/>
                                        </p:tgtEl>
                                      </p:cBhvr>
                                    </p:animEffect>
                                  </p:childTnLst>
                                </p:cTn>
                              </p:par>
                              <p:par>
                                <p:cTn id="41" presetID="10"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par>
                                <p:cTn id="47" presetID="10"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par>
                                <p:cTn id="56" presetID="10"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par>
                                <p:cTn id="62" presetID="10" presetClass="entr" presetSubtype="0"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par>
                                <p:cTn id="68" presetID="10" presetClass="entr" presetSubtype="0" fill="hold"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up)">
                                      <p:cBhvr>
                                        <p:cTn id="73" dur="500"/>
                                        <p:tgtEl>
                                          <p:spTgt spid="3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up)">
                                      <p:cBhvr>
                                        <p:cTn id="76" dur="500"/>
                                        <p:tgtEl>
                                          <p:spTgt spid="48"/>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par>
                                <p:cTn id="80" presetID="10" presetClass="entr" presetSubtype="0" fill="hold" grpId="0" nodeType="withEffect">
                                  <p:stCondLst>
                                    <p:cond delay="50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1000"/>
                                        <p:tgtEl>
                                          <p:spTgt spid="36"/>
                                        </p:tgtEl>
                                      </p:cBhvr>
                                    </p:animEffect>
                                  </p:childTnLst>
                                </p:cTn>
                              </p:par>
                              <p:par>
                                <p:cTn id="89" presetID="10" presetClass="entr" presetSubtype="0" fill="hold" grpId="0" nodeType="withEffect">
                                  <p:stCondLst>
                                    <p:cond delay="50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1000"/>
                                        <p:tgtEl>
                                          <p:spTgt spid="35"/>
                                        </p:tgtEl>
                                      </p:cBhvr>
                                    </p:animEffect>
                                  </p:childTnLst>
                                </p:cTn>
                              </p:par>
                              <p:par>
                                <p:cTn id="92" presetID="10" presetClass="entr" presetSubtype="0" fill="hold" grpId="0" nodeType="withEffect">
                                  <p:stCondLst>
                                    <p:cond delay="50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1000"/>
                                        <p:tgtEl>
                                          <p:spTgt spid="42"/>
                                        </p:tgtEl>
                                      </p:cBhvr>
                                    </p:animEffect>
                                  </p:childTnLst>
                                </p:cTn>
                              </p:par>
                              <p:par>
                                <p:cTn id="95" presetID="10" presetClass="entr" presetSubtype="0" fill="hold" grpId="0" nodeType="withEffect">
                                  <p:stCondLst>
                                    <p:cond delay="50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1000"/>
                                        <p:tgtEl>
                                          <p:spTgt spid="37"/>
                                        </p:tgtEl>
                                      </p:cBhvr>
                                    </p:animEffect>
                                  </p:childTnLst>
                                </p:cTn>
                              </p:par>
                              <p:par>
                                <p:cTn id="98" presetID="10" presetClass="entr" presetSubtype="0" fill="hold" grpId="0" nodeType="withEffect">
                                  <p:stCondLst>
                                    <p:cond delay="50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1000"/>
                                        <p:tgtEl>
                                          <p:spTgt spid="64"/>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1000"/>
                                        <p:tgtEl>
                                          <p:spTgt spid="66"/>
                                        </p:tgtEl>
                                      </p:cBhvr>
                                    </p:animEffect>
                                  </p:childTnLst>
                                </p:cTn>
                              </p:par>
                              <p:par>
                                <p:cTn id="104" presetID="10" presetClass="entr" presetSubtype="0" fill="hold" grpId="0" nodeType="withEffect">
                                  <p:stCondLst>
                                    <p:cond delay="500"/>
                                  </p:stCondLst>
                                  <p:childTnLst>
                                    <p:set>
                                      <p:cBhvr>
                                        <p:cTn id="105" dur="1" fill="hold">
                                          <p:stCondLst>
                                            <p:cond delay="0"/>
                                          </p:stCondLst>
                                        </p:cTn>
                                        <p:tgtEl>
                                          <p:spTgt spid="68"/>
                                        </p:tgtEl>
                                        <p:attrNameLst>
                                          <p:attrName>style.visibility</p:attrName>
                                        </p:attrNameLst>
                                      </p:cBhvr>
                                      <p:to>
                                        <p:strVal val="visible"/>
                                      </p:to>
                                    </p:set>
                                    <p:animEffect transition="in" filter="fade">
                                      <p:cBhvr>
                                        <p:cTn id="106" dur="1000"/>
                                        <p:tgtEl>
                                          <p:spTgt spid="68"/>
                                        </p:tgtEl>
                                      </p:cBhvr>
                                    </p:animEffect>
                                  </p:childTnLst>
                                </p:cTn>
                              </p:par>
                              <p:par>
                                <p:cTn id="107" presetID="10" presetClass="entr" presetSubtype="0" fill="hold" grpId="0" nodeType="withEffect">
                                  <p:stCondLst>
                                    <p:cond delay="50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gtEl>
                                        <p:attrNameLst>
                                          <p:attrName>style.visibility</p:attrName>
                                        </p:attrNameLst>
                                      </p:cBhvr>
                                      <p:to>
                                        <p:strVal val="visible"/>
                                      </p:to>
                                    </p:set>
                                    <p:animEffect transition="in" filter="fade">
                                      <p:cBhvr>
                                        <p:cTn id="112" dur="1000"/>
                                        <p:tgtEl>
                                          <p:spTgt spid="72"/>
                                        </p:tgtEl>
                                      </p:cBhvr>
                                    </p:animEffect>
                                  </p:childTnLst>
                                </p:cTn>
                              </p:par>
                              <p:par>
                                <p:cTn id="113" presetID="10" presetClass="entr" presetSubtype="0" fill="hold" grpId="0" nodeType="withEffect">
                                  <p:stCondLst>
                                    <p:cond delay="50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childTnLst>
                                </p:cTn>
                              </p:par>
                              <p:par>
                                <p:cTn id="116" presetID="10" presetClass="entr" presetSubtype="0" fill="hold" grpId="0" nodeType="withEffect">
                                  <p:stCondLst>
                                    <p:cond delay="500"/>
                                  </p:stCondLst>
                                  <p:childTnLst>
                                    <p:set>
                                      <p:cBhvr>
                                        <p:cTn id="117" dur="1" fill="hold">
                                          <p:stCondLst>
                                            <p:cond delay="0"/>
                                          </p:stCondLst>
                                        </p:cTn>
                                        <p:tgtEl>
                                          <p:spTgt spid="76"/>
                                        </p:tgtEl>
                                        <p:attrNameLst>
                                          <p:attrName>style.visibility</p:attrName>
                                        </p:attrNameLst>
                                      </p:cBhvr>
                                      <p:to>
                                        <p:strVal val="visible"/>
                                      </p:to>
                                    </p:set>
                                    <p:animEffect transition="in" filter="fade">
                                      <p:cBhvr>
                                        <p:cTn id="118" dur="1000"/>
                                        <p:tgtEl>
                                          <p:spTgt spid="76"/>
                                        </p:tgtEl>
                                      </p:cBhvr>
                                    </p:animEffect>
                                  </p:childTnLst>
                                </p:cTn>
                              </p:par>
                              <p:par>
                                <p:cTn id="119" presetID="10" presetClass="entr" presetSubtype="0" fill="hold" grpId="0" nodeType="withEffect">
                                  <p:stCondLst>
                                    <p:cond delay="500"/>
                                  </p:stCondLst>
                                  <p:childTnLst>
                                    <p:set>
                                      <p:cBhvr>
                                        <p:cTn id="120" dur="1" fill="hold">
                                          <p:stCondLst>
                                            <p:cond delay="0"/>
                                          </p:stCondLst>
                                        </p:cTn>
                                        <p:tgtEl>
                                          <p:spTgt spid="75"/>
                                        </p:tgtEl>
                                        <p:attrNameLst>
                                          <p:attrName>style.visibility</p:attrName>
                                        </p:attrNameLst>
                                      </p:cBhvr>
                                      <p:to>
                                        <p:strVal val="visible"/>
                                      </p:to>
                                    </p:set>
                                    <p:animEffect transition="in" filter="fade">
                                      <p:cBhvr>
                                        <p:cTn id="121" dur="1000"/>
                                        <p:tgtEl>
                                          <p:spTgt spid="75"/>
                                        </p:tgtEl>
                                      </p:cBhvr>
                                    </p:animEffect>
                                  </p:childTnLst>
                                </p:cTn>
                              </p:par>
                              <p:par>
                                <p:cTn id="122" presetID="10" presetClass="entr" presetSubtype="0" fill="hold" grpId="0" nodeType="withEffect">
                                  <p:stCondLst>
                                    <p:cond delay="50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8" grpId="0" animBg="1"/>
      <p:bldP spid="32" grpId="0" animBg="1"/>
      <p:bldP spid="74" grpId="0" animBg="1"/>
      <p:bldP spid="75" grpId="0" animBg="1"/>
      <p:bldP spid="76" grpId="0" animBg="1"/>
      <p:bldP spid="73" grpId="0" animBg="1"/>
      <p:bldP spid="72" grpId="0" animBg="1"/>
      <p:bldP spid="71" grpId="0" animBg="1"/>
      <p:bldP spid="35" grpId="0"/>
      <p:bldP spid="41" grpId="0"/>
      <p:bldP spid="42" grpId="0"/>
      <p:bldP spid="43" grpId="0" animBg="1"/>
      <p:bldP spid="59" grpId="0" animBg="1"/>
      <p:bldP spid="61" grpId="0" animBg="1"/>
      <p:bldP spid="36" grpId="0"/>
      <p:bldP spid="37" grpId="0"/>
      <p:bldP spid="57" grpId="0" animBg="1"/>
      <p:bldP spid="28" grpId="0" animBg="1"/>
      <p:bldP spid="62" grpId="0" animBg="1"/>
      <p:bldP spid="63" grpId="0" animBg="1"/>
      <p:bldP spid="67" grpId="0" animBg="1"/>
      <p:bldP spid="64" grpId="0" animBg="1"/>
      <p:bldP spid="66" grpId="0" animBg="1"/>
      <p:bldP spid="68"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4298350" y="4284569"/>
            <a:ext cx="3633538" cy="2307808"/>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5146860" y="1001687"/>
            <a:ext cx="3047112" cy="1882968"/>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604655" y="1787858"/>
            <a:ext cx="2891579" cy="2361061"/>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32" name="Picture 8" descr="\\Adisbssvr\adi shared folders\Microsoft\MS_08-00483_Nash_fall_PPT\ADI_Art\Working_Art\Concept_2_images\collage02.png"/>
          <p:cNvPicPr>
            <a:picLocks noChangeAspect="1" noChangeArrowheads="1"/>
          </p:cNvPicPr>
          <p:nvPr/>
        </p:nvPicPr>
        <p:blipFill>
          <a:blip r:embed="rId3" cstate="print"/>
          <a:srcRect/>
          <a:stretch>
            <a:fillRect/>
          </a:stretch>
        </p:blipFill>
        <p:spPr bwMode="auto">
          <a:xfrm>
            <a:off x="4057635" y="1283313"/>
            <a:ext cx="1035498" cy="1035498"/>
          </a:xfrm>
          <a:prstGeom prst="rect">
            <a:avLst/>
          </a:prstGeom>
          <a:noFill/>
        </p:spPr>
      </p:pic>
      <p:sp>
        <p:nvSpPr>
          <p:cNvPr id="2" name="Title 1"/>
          <p:cNvSpPr>
            <a:spLocks noGrp="1"/>
          </p:cNvSpPr>
          <p:nvPr>
            <p:ph type="title"/>
          </p:nvPr>
        </p:nvSpPr>
        <p:spPr>
          <a:xfrm>
            <a:off x="381000" y="230188"/>
            <a:ext cx="8382000" cy="664797"/>
          </a:xfrm>
        </p:spPr>
        <p:txBody>
          <a:bodyPr/>
          <a:lstStyle/>
          <a:p>
            <a:pPr algn="l"/>
            <a:r>
              <a:rPr lang="zh-CN" altLang="en-US" sz="4000" dirty="0" smtClean="0"/>
              <a:t>让用户在任何地方都有效率</a:t>
            </a:r>
            <a:endParaRPr lang="en-US" sz="4000" dirty="0"/>
          </a:p>
        </p:txBody>
      </p:sp>
      <p:pic>
        <p:nvPicPr>
          <p:cNvPr id="1034" name="Picture 10" descr="\\Adisbssvr\adi shared folders\Microsoft\MS_08-00483_Nash_fall_PPT\ADI_Art\Working_Art\Concept_2_images\collage04.png"/>
          <p:cNvPicPr>
            <a:picLocks noChangeAspect="1" noChangeArrowheads="1"/>
          </p:cNvPicPr>
          <p:nvPr/>
        </p:nvPicPr>
        <p:blipFill>
          <a:blip r:embed="rId4" cstate="print"/>
          <a:srcRect/>
          <a:stretch>
            <a:fillRect/>
          </a:stretch>
        </p:blipFill>
        <p:spPr bwMode="auto">
          <a:xfrm>
            <a:off x="6691651" y="3220872"/>
            <a:ext cx="1012667" cy="1012667"/>
          </a:xfrm>
          <a:prstGeom prst="rect">
            <a:avLst/>
          </a:prstGeom>
          <a:noFill/>
        </p:spPr>
      </p:pic>
      <p:pic>
        <p:nvPicPr>
          <p:cNvPr id="1033" name="Picture 9" descr="\\Adisbssvr\adi shared folders\Microsoft\MS_08-00483_Nash_fall_PPT\ADI_Art\Working_Art\Concept_2_images\collage03.png"/>
          <p:cNvPicPr>
            <a:picLocks noChangeAspect="1" noChangeArrowheads="1"/>
          </p:cNvPicPr>
          <p:nvPr/>
        </p:nvPicPr>
        <p:blipFill>
          <a:blip r:embed="rId5" cstate="print"/>
          <a:srcRect l="20908" r="16658" b="4762"/>
          <a:stretch>
            <a:fillRect/>
          </a:stretch>
        </p:blipFill>
        <p:spPr bwMode="auto">
          <a:xfrm>
            <a:off x="593766" y="4191987"/>
            <a:ext cx="2101933" cy="2137561"/>
          </a:xfrm>
          <a:prstGeom prst="rect">
            <a:avLst/>
          </a:prstGeom>
          <a:noFill/>
        </p:spPr>
      </p:pic>
      <p:pic>
        <p:nvPicPr>
          <p:cNvPr id="1035" name="Picture 11" descr="\\Adisbssvr\adi shared folders\Microsoft\MS_08-00483_Nash_fall_PPT\ADI_Art\Working_Art\Concept_2_images\collage05.png"/>
          <p:cNvPicPr>
            <a:picLocks noChangeAspect="1" noChangeArrowheads="1"/>
          </p:cNvPicPr>
          <p:nvPr/>
        </p:nvPicPr>
        <p:blipFill>
          <a:blip r:embed="rId6" cstate="print"/>
          <a:stretch>
            <a:fillRect/>
          </a:stretch>
        </p:blipFill>
        <p:spPr bwMode="auto">
          <a:xfrm>
            <a:off x="2745579" y="4607481"/>
            <a:ext cx="1493426" cy="1493426"/>
          </a:xfrm>
          <a:prstGeom prst="rect">
            <a:avLst/>
          </a:prstGeom>
          <a:noFill/>
        </p:spPr>
      </p:pic>
      <p:pic>
        <p:nvPicPr>
          <p:cNvPr id="1037" name="Picture 13" descr="\\Adisbssvr\adi shared folders\Microsoft\MS_08-00483_Nash_fall_PPT\ADI_Art\Working_Art\Concept_2_images\collage01.png"/>
          <p:cNvPicPr>
            <a:picLocks noChangeAspect="1" noChangeArrowheads="1"/>
          </p:cNvPicPr>
          <p:nvPr/>
        </p:nvPicPr>
        <p:blipFill>
          <a:blip r:embed="rId7" cstate="print"/>
          <a:srcRect b="6320"/>
          <a:stretch>
            <a:fillRect/>
          </a:stretch>
        </p:blipFill>
        <p:spPr bwMode="auto">
          <a:xfrm>
            <a:off x="2745579" y="2375042"/>
            <a:ext cx="2345177" cy="2196958"/>
          </a:xfrm>
          <a:prstGeom prst="rect">
            <a:avLst/>
          </a:prstGeom>
          <a:noFill/>
        </p:spPr>
      </p:pic>
      <p:pic>
        <p:nvPicPr>
          <p:cNvPr id="1036" name="Picture 12" descr="\\Adisbssvr\adi shared folders\Microsoft\MS_08-00483_Nash_fall_PPT\ADI_Art\Working_Art\Concept_2_images\collage06.png"/>
          <p:cNvPicPr>
            <a:picLocks noChangeAspect="1" noChangeArrowheads="1"/>
          </p:cNvPicPr>
          <p:nvPr/>
        </p:nvPicPr>
        <p:blipFill>
          <a:blip r:embed="rId8" cstate="print"/>
          <a:stretch>
            <a:fillRect/>
          </a:stretch>
        </p:blipFill>
        <p:spPr bwMode="auto">
          <a:xfrm>
            <a:off x="5162687" y="2761873"/>
            <a:ext cx="1471666" cy="1471666"/>
          </a:xfrm>
          <a:prstGeom prst="rect">
            <a:avLst/>
          </a:prstGeom>
          <a:noFill/>
        </p:spPr>
      </p:pic>
      <p:sp>
        <p:nvSpPr>
          <p:cNvPr id="20" name="Rectangle 19"/>
          <p:cNvSpPr/>
          <p:nvPr/>
        </p:nvSpPr>
        <p:spPr>
          <a:xfrm>
            <a:off x="744251" y="1424763"/>
            <a:ext cx="2805403" cy="424732"/>
          </a:xfrm>
          <a:prstGeom prst="rect">
            <a:avLst/>
          </a:prstGeom>
        </p:spPr>
        <p:txBody>
          <a:bodyPr wrap="square">
            <a:spAutoFit/>
          </a:bodyPr>
          <a:lstStyle/>
          <a:p>
            <a:pPr>
              <a:lnSpc>
                <a:spcPct val="90000"/>
              </a:lnSpc>
            </a:pPr>
            <a:r>
              <a:rPr lang="zh-CN" altLang="en-US" sz="2400" dirty="0" smtClean="0">
                <a:effectLst>
                  <a:outerShdw blurRad="279400" algn="ctr" rotWithShape="0">
                    <a:prstClr val="black">
                      <a:alpha val="75000"/>
                    </a:prstClr>
                  </a:outerShdw>
                </a:effectLst>
                <a:latin typeface="Segoe UI" pitchFamily="34" charset="0"/>
                <a:ea typeface="微軟正黑體" pitchFamily="34" charset="-120"/>
              </a:rPr>
              <a:t>日常工作轻松快速</a:t>
            </a:r>
            <a:endParaRPr lang="en-US" sz="2400" dirty="0">
              <a:effectLst>
                <a:outerShdw blurRad="279400" algn="ctr" rotWithShape="0">
                  <a:prstClr val="black">
                    <a:alpha val="75000"/>
                  </a:prstClr>
                </a:outerShdw>
              </a:effectLst>
              <a:latin typeface="Segoe UI" pitchFamily="34" charset="0"/>
              <a:ea typeface="微軟正黑體" pitchFamily="34" charset="-120"/>
            </a:endParaRPr>
          </a:p>
        </p:txBody>
      </p:sp>
      <p:sp>
        <p:nvSpPr>
          <p:cNvPr id="21" name="Rectangle 20"/>
          <p:cNvSpPr/>
          <p:nvPr/>
        </p:nvSpPr>
        <p:spPr>
          <a:xfrm>
            <a:off x="733618" y="2313221"/>
            <a:ext cx="2041127" cy="832536"/>
          </a:xfrm>
          <a:prstGeom prst="rect">
            <a:avLst/>
          </a:prstGeom>
        </p:spPr>
        <p:txBody>
          <a:bodyPr wrap="square">
            <a:spAutoFit/>
          </a:bodyPr>
          <a:lstStyle/>
          <a:p>
            <a:pPr marL="231775" lvl="1" indent="-222250" defTabSz="914363">
              <a:lnSpc>
                <a:spcPct val="95000"/>
              </a:lnSpc>
              <a:spcBef>
                <a:spcPts val="200"/>
              </a:spcBef>
              <a:spcAft>
                <a:spcPts val="100"/>
              </a:spcAft>
              <a:buBlip>
                <a:blip r:embed="rId9"/>
              </a:buBlip>
              <a:defRPr/>
            </a:pPr>
            <a:r>
              <a:rPr lang="zh-CN" altLang="en-US" sz="1600" dirty="0" smtClean="0">
                <a:effectLst>
                  <a:outerShdw blurRad="393700" algn="ctr" rotWithShape="0">
                    <a:prstClr val="black">
                      <a:alpha val="68000"/>
                    </a:prstClr>
                  </a:outerShdw>
                </a:effectLst>
                <a:latin typeface="Segoe UI" pitchFamily="34" charset="0"/>
                <a:ea typeface="微軟正黑體" pitchFamily="34" charset="-120"/>
              </a:rPr>
              <a:t>反应迅速，稳定的性能</a:t>
            </a:r>
            <a:endParaRPr lang="en-US" sz="1600" dirty="0" smtClean="0">
              <a:effectLst>
                <a:outerShdw blurRad="393700" algn="ctr" rotWithShape="0">
                  <a:prstClr val="black">
                    <a:alpha val="68000"/>
                  </a:prstClr>
                </a:outerShdw>
              </a:effectLst>
              <a:latin typeface="Segoe UI" pitchFamily="34" charset="0"/>
              <a:ea typeface="微軟正黑體" pitchFamily="34" charset="-120"/>
            </a:endParaRPr>
          </a:p>
          <a:p>
            <a:pPr marL="231775" lvl="1" indent="-222250" defTabSz="914363">
              <a:lnSpc>
                <a:spcPct val="95000"/>
              </a:lnSpc>
              <a:spcBef>
                <a:spcPts val="200"/>
              </a:spcBef>
              <a:spcAft>
                <a:spcPts val="100"/>
              </a:spcAft>
              <a:buBlip>
                <a:blip r:embed="rId9"/>
              </a:buBlip>
              <a:defRPr/>
            </a:pPr>
            <a:r>
              <a:rPr lang="zh-CN" altLang="en-US" sz="1600" dirty="0" smtClean="0">
                <a:effectLst>
                  <a:outerShdw blurRad="393700" algn="ctr" rotWithShape="0">
                    <a:prstClr val="black">
                      <a:alpha val="68000"/>
                    </a:prstClr>
                  </a:outerShdw>
                </a:effectLst>
                <a:latin typeface="Segoe UI" pitchFamily="34" charset="0"/>
                <a:ea typeface="微軟正黑體" pitchFamily="34" charset="-120"/>
              </a:rPr>
              <a:t>有创意的</a:t>
            </a:r>
            <a:r>
              <a:rPr lang="en-US" altLang="zh-CN" sz="1600" dirty="0" smtClean="0">
                <a:effectLst>
                  <a:outerShdw blurRad="393700" algn="ctr" rotWithShape="0">
                    <a:prstClr val="black">
                      <a:alpha val="68000"/>
                    </a:prstClr>
                  </a:outerShdw>
                </a:effectLst>
                <a:latin typeface="Segoe UI" pitchFamily="34" charset="0"/>
                <a:ea typeface="微軟正黑體" pitchFamily="34" charset="-120"/>
              </a:rPr>
              <a:t>UI</a:t>
            </a:r>
            <a:r>
              <a:rPr lang="zh-CN" altLang="en-US" sz="1600" dirty="0" smtClean="0">
                <a:effectLst>
                  <a:outerShdw blurRad="393700" algn="ctr" rotWithShape="0">
                    <a:prstClr val="black">
                      <a:alpha val="68000"/>
                    </a:prstClr>
                  </a:outerShdw>
                </a:effectLst>
                <a:latin typeface="Segoe UI" pitchFamily="34" charset="0"/>
                <a:ea typeface="微軟正黑體" pitchFamily="34" charset="-120"/>
              </a:rPr>
              <a:t>和导航</a:t>
            </a:r>
            <a:endParaRPr lang="en-US" sz="1600" dirty="0" smtClean="0">
              <a:effectLst>
                <a:outerShdw blurRad="393700" algn="ctr" rotWithShape="0">
                  <a:prstClr val="black">
                    <a:alpha val="68000"/>
                  </a:prstClr>
                </a:outerShdw>
              </a:effectLst>
              <a:latin typeface="Segoe UI" pitchFamily="34" charset="0"/>
              <a:ea typeface="微軟正黑體" pitchFamily="34" charset="-120"/>
            </a:endParaRPr>
          </a:p>
        </p:txBody>
      </p:sp>
      <p:sp>
        <p:nvSpPr>
          <p:cNvPr id="24" name="Rectangle 23"/>
          <p:cNvSpPr/>
          <p:nvPr/>
        </p:nvSpPr>
        <p:spPr>
          <a:xfrm>
            <a:off x="5227967" y="1079085"/>
            <a:ext cx="3398294" cy="452432"/>
          </a:xfrm>
          <a:prstGeom prst="rect">
            <a:avLst/>
          </a:prstGeom>
        </p:spPr>
        <p:txBody>
          <a:bodyPr wrap="square">
            <a:spAutoFit/>
          </a:bodyPr>
          <a:lstStyle/>
          <a:p>
            <a:pPr>
              <a:lnSpc>
                <a:spcPct val="90000"/>
              </a:lnSpc>
            </a:pPr>
            <a:r>
              <a:rPr lang="zh-CN" altLang="en-US" sz="2600" dirty="0" smtClean="0">
                <a:effectLst>
                  <a:outerShdw blurRad="279400" algn="ctr" rotWithShape="0">
                    <a:prstClr val="black">
                      <a:alpha val="75000"/>
                    </a:prstClr>
                  </a:outerShdw>
                </a:effectLst>
                <a:latin typeface="Segoe UI" pitchFamily="34" charset="0"/>
                <a:ea typeface="微軟正黑體" pitchFamily="34" charset="-120"/>
              </a:rPr>
              <a:t>获取信息没有阻碍</a:t>
            </a:r>
            <a:endParaRPr lang="en-US" sz="2600" dirty="0" smtClean="0">
              <a:effectLst>
                <a:outerShdw blurRad="279400" algn="ctr" rotWithShape="0">
                  <a:prstClr val="black">
                    <a:alpha val="75000"/>
                  </a:prstClr>
                </a:outerShdw>
              </a:effectLst>
              <a:latin typeface="Segoe UI" pitchFamily="34" charset="0"/>
              <a:ea typeface="微軟正黑體" pitchFamily="34" charset="-120"/>
            </a:endParaRPr>
          </a:p>
        </p:txBody>
      </p:sp>
      <p:sp>
        <p:nvSpPr>
          <p:cNvPr id="22" name="Rectangle 21"/>
          <p:cNvSpPr/>
          <p:nvPr/>
        </p:nvSpPr>
        <p:spPr>
          <a:xfrm>
            <a:off x="5227966" y="1857219"/>
            <a:ext cx="3149551" cy="832536"/>
          </a:xfrm>
          <a:prstGeom prst="rect">
            <a:avLst/>
          </a:prstGeom>
        </p:spPr>
        <p:txBody>
          <a:bodyPr wrap="square">
            <a:spAutoFit/>
          </a:bodyPr>
          <a:lstStyle/>
          <a:p>
            <a:pPr marL="231775" lvl="1" indent="-222250" defTabSz="914363">
              <a:lnSpc>
                <a:spcPct val="95000"/>
              </a:lnSpc>
              <a:spcBef>
                <a:spcPts val="200"/>
              </a:spcBef>
              <a:spcAft>
                <a:spcPts val="100"/>
              </a:spcAft>
              <a:buBlip>
                <a:blip r:embed="rId9"/>
              </a:buBlip>
              <a:defRPr/>
            </a:pPr>
            <a:r>
              <a:rPr lang="zh-CN" altLang="en-US" sz="1600" dirty="0" smtClean="0">
                <a:effectLst>
                  <a:outerShdw blurRad="393700" algn="ctr" rotWithShape="0">
                    <a:prstClr val="black">
                      <a:alpha val="68000"/>
                    </a:prstClr>
                  </a:outerShdw>
                </a:effectLst>
                <a:latin typeface="Segoe UI" pitchFamily="34" charset="0"/>
                <a:ea typeface="微軟正黑體" pitchFamily="34" charset="-120"/>
              </a:rPr>
              <a:t>在</a:t>
            </a:r>
            <a:r>
              <a:rPr lang="en-US" altLang="zh-CN" sz="1600" dirty="0" smtClean="0">
                <a:effectLst>
                  <a:outerShdw blurRad="393700" algn="ctr" rotWithShape="0">
                    <a:prstClr val="black">
                      <a:alpha val="68000"/>
                    </a:prstClr>
                  </a:outerShdw>
                </a:effectLst>
                <a:latin typeface="Segoe UI" pitchFamily="34" charset="0"/>
                <a:ea typeface="微軟正黑體" pitchFamily="34" charset="-120"/>
              </a:rPr>
              <a:t>PC</a:t>
            </a:r>
            <a:r>
              <a:rPr lang="zh-CN" altLang="en-US" sz="1600" dirty="0" smtClean="0">
                <a:effectLst>
                  <a:outerShdw blurRad="393700" algn="ctr" rotWithShape="0">
                    <a:prstClr val="black">
                      <a:alpha val="68000"/>
                    </a:prstClr>
                  </a:outerShdw>
                </a:effectLst>
                <a:latin typeface="Segoe UI" pitchFamily="34" charset="0"/>
                <a:ea typeface="微軟正黑體" pitchFamily="34" charset="-120"/>
              </a:rPr>
              <a:t>机和企业内部网搜索</a:t>
            </a:r>
            <a:endParaRPr lang="en-US" sz="1600" dirty="0" smtClean="0">
              <a:effectLst>
                <a:outerShdw blurRad="393700" algn="ctr" rotWithShape="0">
                  <a:prstClr val="black">
                    <a:alpha val="68000"/>
                  </a:prstClr>
                </a:outerShdw>
              </a:effectLst>
              <a:latin typeface="Segoe UI" pitchFamily="34" charset="0"/>
              <a:ea typeface="微軟正黑體" pitchFamily="34" charset="-120"/>
            </a:endParaRPr>
          </a:p>
          <a:p>
            <a:pPr marL="231775" lvl="1" indent="-222250" defTabSz="914363">
              <a:lnSpc>
                <a:spcPct val="95000"/>
              </a:lnSpc>
              <a:spcBef>
                <a:spcPts val="200"/>
              </a:spcBef>
              <a:spcAft>
                <a:spcPts val="100"/>
              </a:spcAft>
              <a:buBlip>
                <a:blip r:embed="rId9"/>
              </a:buBlip>
              <a:defRPr/>
            </a:pPr>
            <a:r>
              <a:rPr lang="en-US" sz="1600" dirty="0" smtClean="0">
                <a:effectLst>
                  <a:outerShdw blurRad="393700" algn="ctr" rotWithShape="0">
                    <a:prstClr val="black">
                      <a:alpha val="68000"/>
                    </a:prstClr>
                  </a:outerShdw>
                </a:effectLst>
                <a:latin typeface="Segoe UI" pitchFamily="34" charset="0"/>
                <a:ea typeface="微軟正黑體" pitchFamily="34" charset="-120"/>
              </a:rPr>
              <a:t>Internet Explorer 8 </a:t>
            </a:r>
            <a:r>
              <a:rPr lang="zh-CN" altLang="en-US" sz="1600" dirty="0" smtClean="0">
                <a:effectLst>
                  <a:outerShdw blurRad="393700" algn="ctr" rotWithShape="0">
                    <a:prstClr val="black">
                      <a:alpha val="68000"/>
                    </a:prstClr>
                  </a:outerShdw>
                </a:effectLst>
                <a:latin typeface="Segoe UI" pitchFamily="34" charset="0"/>
                <a:ea typeface="微軟正黑體" pitchFamily="34" charset="-120"/>
              </a:rPr>
              <a:t>在页面上恢复数据</a:t>
            </a:r>
            <a:endParaRPr lang="en-US" sz="1600" dirty="0" smtClean="0">
              <a:effectLst>
                <a:outerShdw blurRad="393700" algn="ctr" rotWithShape="0">
                  <a:prstClr val="black">
                    <a:alpha val="68000"/>
                  </a:prstClr>
                </a:outerShdw>
              </a:effectLst>
              <a:latin typeface="Segoe UI" pitchFamily="34" charset="0"/>
              <a:ea typeface="微軟正黑體" pitchFamily="34" charset="-120"/>
            </a:endParaRPr>
          </a:p>
        </p:txBody>
      </p:sp>
      <p:sp>
        <p:nvSpPr>
          <p:cNvPr id="25" name="Rectangle 24"/>
          <p:cNvSpPr/>
          <p:nvPr/>
        </p:nvSpPr>
        <p:spPr>
          <a:xfrm>
            <a:off x="4420829" y="4646418"/>
            <a:ext cx="4059423" cy="432426"/>
          </a:xfrm>
          <a:prstGeom prst="rect">
            <a:avLst/>
          </a:prstGeom>
        </p:spPr>
        <p:txBody>
          <a:bodyPr wrap="square">
            <a:spAutoFit/>
          </a:bodyPr>
          <a:lstStyle/>
          <a:p>
            <a:pPr>
              <a:lnSpc>
                <a:spcPct val="85000"/>
              </a:lnSpc>
            </a:pPr>
            <a:r>
              <a:rPr lang="zh-CN" altLang="en-US" sz="2600" spc="-50" dirty="0" smtClean="0">
                <a:effectLst>
                  <a:outerShdw blurRad="279400" algn="ctr" rotWithShape="0">
                    <a:prstClr val="black">
                      <a:alpha val="75000"/>
                    </a:prstClr>
                  </a:outerShdw>
                </a:effectLst>
                <a:latin typeface="Segoe UI" pitchFamily="34" charset="0"/>
                <a:ea typeface="微軟正黑體" pitchFamily="34" charset="-120"/>
              </a:rPr>
              <a:t>任何地点获取信息</a:t>
            </a:r>
            <a:endParaRPr lang="en-US" sz="2600" spc="-50" dirty="0" smtClean="0">
              <a:effectLst>
                <a:outerShdw blurRad="279400" algn="ctr" rotWithShape="0">
                  <a:prstClr val="black">
                    <a:alpha val="75000"/>
                  </a:prstClr>
                </a:outerShdw>
              </a:effectLst>
              <a:latin typeface="Segoe UI" pitchFamily="34" charset="0"/>
              <a:ea typeface="微軟正黑體" pitchFamily="34" charset="-120"/>
            </a:endParaRPr>
          </a:p>
        </p:txBody>
      </p:sp>
      <p:sp>
        <p:nvSpPr>
          <p:cNvPr id="28" name="Rectangle 27"/>
          <p:cNvSpPr/>
          <p:nvPr/>
        </p:nvSpPr>
        <p:spPr bwMode="auto">
          <a:xfrm>
            <a:off x="7347703" y="3864592"/>
            <a:ext cx="641445" cy="641445"/>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a:xfrm>
            <a:off x="4420829" y="5405725"/>
            <a:ext cx="3745525" cy="598625"/>
          </a:xfrm>
          <a:prstGeom prst="rect">
            <a:avLst/>
          </a:prstGeom>
        </p:spPr>
        <p:txBody>
          <a:bodyPr wrap="square">
            <a:spAutoFit/>
          </a:bodyPr>
          <a:lstStyle/>
          <a:p>
            <a:pPr marL="231775" lvl="1" indent="-222250" defTabSz="914363">
              <a:lnSpc>
                <a:spcPct val="95000"/>
              </a:lnSpc>
              <a:spcBef>
                <a:spcPts val="200"/>
              </a:spcBef>
              <a:spcAft>
                <a:spcPts val="100"/>
              </a:spcAft>
              <a:buBlip>
                <a:blip r:embed="rId9"/>
              </a:buBlip>
              <a:defRPr/>
            </a:pPr>
            <a:r>
              <a:rPr lang="en-US" sz="1600" dirty="0" smtClean="0">
                <a:effectLst>
                  <a:outerShdw blurRad="393700" algn="ctr" rotWithShape="0">
                    <a:prstClr val="black">
                      <a:alpha val="68000"/>
                    </a:prstClr>
                  </a:outerShdw>
                </a:effectLst>
                <a:latin typeface="Segoe UI" pitchFamily="34" charset="0"/>
                <a:ea typeface="微軟正黑體" pitchFamily="34" charset="-120"/>
              </a:rPr>
              <a:t>DirectAccess</a:t>
            </a:r>
            <a:r>
              <a:rPr lang="en-US" sz="1400" dirty="0" smtClean="0">
                <a:effectLst>
                  <a:outerShdw blurRad="393700" algn="ctr" rotWithShape="0">
                    <a:prstClr val="black">
                      <a:alpha val="68000"/>
                    </a:prstClr>
                  </a:outerShdw>
                </a:effectLst>
                <a:latin typeface="Segoe UI" pitchFamily="34" charset="0"/>
                <a:ea typeface="微軟正黑體" pitchFamily="34" charset="-120"/>
              </a:rPr>
              <a:t>™ </a:t>
            </a:r>
            <a:r>
              <a:rPr lang="zh-CN" altLang="en-US" sz="1400" dirty="0" smtClean="0">
                <a:effectLst>
                  <a:outerShdw blurRad="393700" algn="ctr" rotWithShape="0">
                    <a:prstClr val="black">
                      <a:alpha val="68000"/>
                    </a:prstClr>
                  </a:outerShdw>
                </a:effectLst>
                <a:latin typeface="Segoe UI" pitchFamily="34" charset="0"/>
                <a:ea typeface="微軟正黑體" pitchFamily="34" charset="-120"/>
              </a:rPr>
              <a:t>移动连接</a:t>
            </a:r>
            <a:endParaRPr lang="en-US" sz="1600" dirty="0" smtClean="0">
              <a:effectLst>
                <a:outerShdw blurRad="393700" algn="ctr" rotWithShape="0">
                  <a:prstClr val="black">
                    <a:alpha val="68000"/>
                  </a:prstClr>
                </a:outerShdw>
              </a:effectLst>
              <a:latin typeface="Segoe UI" pitchFamily="34" charset="0"/>
              <a:ea typeface="微軟正黑體" pitchFamily="34" charset="-120"/>
            </a:endParaRPr>
          </a:p>
          <a:p>
            <a:pPr marL="231775" lvl="1" indent="-222250" defTabSz="914363">
              <a:lnSpc>
                <a:spcPct val="95000"/>
              </a:lnSpc>
              <a:spcBef>
                <a:spcPts val="200"/>
              </a:spcBef>
              <a:spcAft>
                <a:spcPts val="100"/>
              </a:spcAft>
              <a:buBlip>
                <a:blip r:embed="rId9"/>
              </a:buBlip>
              <a:defRPr/>
            </a:pPr>
            <a:r>
              <a:rPr lang="en-US" sz="1600" dirty="0" smtClean="0">
                <a:effectLst>
                  <a:outerShdw blurRad="393700" algn="ctr" rotWithShape="0">
                    <a:prstClr val="black">
                      <a:alpha val="68000"/>
                    </a:prstClr>
                  </a:outerShdw>
                </a:effectLst>
                <a:latin typeface="Segoe UI" pitchFamily="34" charset="0"/>
                <a:ea typeface="微軟正黑體" pitchFamily="34" charset="-120"/>
              </a:rPr>
              <a:t>BranchCache</a:t>
            </a:r>
            <a:r>
              <a:rPr lang="en-US" sz="1400" dirty="0" smtClean="0">
                <a:effectLst>
                  <a:outerShdw blurRad="393700" algn="ctr" rotWithShape="0">
                    <a:prstClr val="black">
                      <a:alpha val="68000"/>
                    </a:prstClr>
                  </a:outerShdw>
                </a:effectLst>
                <a:latin typeface="Segoe UI" pitchFamily="34" charset="0"/>
                <a:ea typeface="微軟正黑體" pitchFamily="34" charset="-120"/>
              </a:rPr>
              <a:t>™ </a:t>
            </a:r>
            <a:r>
              <a:rPr lang="zh-CN" altLang="en-US" sz="1400" dirty="0" smtClean="0">
                <a:effectLst>
                  <a:outerShdw blurRad="393700" algn="ctr" rotWithShape="0">
                    <a:prstClr val="black">
                      <a:alpha val="68000"/>
                    </a:prstClr>
                  </a:outerShdw>
                </a:effectLst>
                <a:latin typeface="Segoe UI" pitchFamily="34" charset="0"/>
                <a:ea typeface="微軟正黑體" pitchFamily="34" charset="-120"/>
              </a:rPr>
              <a:t>网络加强</a:t>
            </a:r>
            <a:endParaRPr lang="en-US" sz="1600" dirty="0" smtClean="0">
              <a:effectLst>
                <a:outerShdw blurRad="393700" algn="ctr" rotWithShape="0">
                  <a:prstClr val="black">
                    <a:alpha val="68000"/>
                  </a:prstClr>
                </a:outerShdw>
              </a:effectLst>
              <a:latin typeface="Segoe UI" pitchFamily="34" charset="0"/>
              <a:ea typeface="微軟正黑體" pitchFamily="34" charset="-120"/>
            </a:endParaRPr>
          </a:p>
        </p:txBody>
      </p:sp>
      <p:sp>
        <p:nvSpPr>
          <p:cNvPr id="17" name="Rectangle 16"/>
          <p:cNvSpPr/>
          <p:nvPr/>
        </p:nvSpPr>
        <p:spPr bwMode="auto">
          <a:xfrm>
            <a:off x="3745301" y="1001687"/>
            <a:ext cx="568086" cy="568086"/>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2333390" y="3742851"/>
            <a:ext cx="830743" cy="830743"/>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1414241213"/>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7"/>
                                        </p:tgtEl>
                                        <p:attrNameLst>
                                          <p:attrName>style.visibility</p:attrName>
                                        </p:attrNameLst>
                                      </p:cBhvr>
                                      <p:to>
                                        <p:strVal val="visible"/>
                                      </p:to>
                                    </p:set>
                                    <p:animEffect transition="in" filter="fade">
                                      <p:cBhvr>
                                        <p:cTn id="7" dur="500"/>
                                        <p:tgtEl>
                                          <p:spTgt spid="1037"/>
                                        </p:tgtEl>
                                      </p:cBhvr>
                                    </p:animEffect>
                                  </p:childTnLst>
                                </p:cTn>
                              </p:par>
                              <p:par>
                                <p:cTn id="8" presetID="10" presetClass="entr" presetSubtype="0" fill="hold" nodeType="withEffect">
                                  <p:stCondLst>
                                    <p:cond delay="0"/>
                                  </p:stCondLst>
                                  <p:childTnLst>
                                    <p:set>
                                      <p:cBhvr>
                                        <p:cTn id="9" dur="1" fill="hold">
                                          <p:stCondLst>
                                            <p:cond delay="0"/>
                                          </p:stCondLst>
                                        </p:cTn>
                                        <p:tgtEl>
                                          <p:spTgt spid="1035"/>
                                        </p:tgtEl>
                                        <p:attrNameLst>
                                          <p:attrName>style.visibility</p:attrName>
                                        </p:attrNameLst>
                                      </p:cBhvr>
                                      <p:to>
                                        <p:strVal val="visible"/>
                                      </p:to>
                                    </p:set>
                                    <p:animEffect transition="in" filter="fade">
                                      <p:cBhvr>
                                        <p:cTn id="10" dur="500"/>
                                        <p:tgtEl>
                                          <p:spTgt spid="1035"/>
                                        </p:tgtEl>
                                      </p:cBhvr>
                                    </p:animEffect>
                                  </p:childTnLst>
                                </p:cTn>
                              </p:par>
                              <p:par>
                                <p:cTn id="11" presetID="10"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033"/>
                                        </p:tgtEl>
                                        <p:attrNameLst>
                                          <p:attrName>style.visibility</p:attrName>
                                        </p:attrNameLst>
                                      </p:cBhvr>
                                      <p:to>
                                        <p:strVal val="visible"/>
                                      </p:to>
                                    </p:set>
                                    <p:animEffect transition="in" filter="fade">
                                      <p:cBhvr>
                                        <p:cTn id="19" dur="500"/>
                                        <p:tgtEl>
                                          <p:spTgt spid="10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1036"/>
                                        </p:tgtEl>
                                        <p:attrNameLst>
                                          <p:attrName>style.visibility</p:attrName>
                                        </p:attrNameLst>
                                      </p:cBhvr>
                                      <p:to>
                                        <p:strVal val="visible"/>
                                      </p:to>
                                    </p:set>
                                    <p:animEffect transition="in" filter="fade">
                                      <p:cBhvr>
                                        <p:cTn id="25" dur="500"/>
                                        <p:tgtEl>
                                          <p:spTgt spid="1036"/>
                                        </p:tgtEl>
                                      </p:cBhvr>
                                    </p:animEffect>
                                  </p:childTnLst>
                                </p:cTn>
                              </p:par>
                              <p:par>
                                <p:cTn id="26" presetID="10" presetClass="entr" presetSubtype="0" fill="hold" nodeType="withEffect">
                                  <p:stCondLst>
                                    <p:cond delay="0"/>
                                  </p:stCondLst>
                                  <p:childTnLst>
                                    <p:set>
                                      <p:cBhvr>
                                        <p:cTn id="27" dur="1" fill="hold">
                                          <p:stCondLst>
                                            <p:cond delay="0"/>
                                          </p:stCondLst>
                                        </p:cTn>
                                        <p:tgtEl>
                                          <p:spTgt spid="1034"/>
                                        </p:tgtEl>
                                        <p:attrNameLst>
                                          <p:attrName>style.visibility</p:attrName>
                                        </p:attrNameLst>
                                      </p:cBhvr>
                                      <p:to>
                                        <p:strVal val="visible"/>
                                      </p:to>
                                    </p:set>
                                    <p:animEffect transition="in" filter="fade">
                                      <p:cBhvr>
                                        <p:cTn id="28" dur="500"/>
                                        <p:tgtEl>
                                          <p:spTgt spid="10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22" presetClass="entr" presetSubtype="4" fill="hold" grpId="0" nodeType="withEffect">
                                  <p:stCondLst>
                                    <p:cond delay="50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cTn>
                              </p:par>
                              <p:par>
                                <p:cTn id="50" presetID="22" presetClass="entr" presetSubtype="1"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500"/>
                                        <p:tgtEl>
                                          <p:spTgt spid="27"/>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9" grpId="0" animBg="1"/>
      <p:bldP spid="20" grpId="0"/>
      <p:bldP spid="21" grpId="0"/>
      <p:bldP spid="24" grpId="0"/>
      <p:bldP spid="22" grpId="0"/>
      <p:bldP spid="25" grpId="0"/>
      <p:bldP spid="28" grpId="0" animBg="1"/>
      <p:bldP spid="23" grpId="0"/>
      <p:bldP spid="17"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 Same Side Corner Rectangle 40"/>
          <p:cNvSpPr/>
          <p:nvPr/>
        </p:nvSpPr>
        <p:spPr>
          <a:xfrm>
            <a:off x="4735774" y="1214651"/>
            <a:ext cx="4230806" cy="5109949"/>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7" name="Rectangle 56"/>
          <p:cNvSpPr/>
          <p:nvPr/>
        </p:nvSpPr>
        <p:spPr>
          <a:xfrm rot="10800000">
            <a:off x="4735774" y="1621808"/>
            <a:ext cx="4174062" cy="534538"/>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0" name="Title 39"/>
          <p:cNvSpPr>
            <a:spLocks noGrp="1"/>
          </p:cNvSpPr>
          <p:nvPr>
            <p:ph type="title"/>
          </p:nvPr>
        </p:nvSpPr>
        <p:spPr>
          <a:xfrm>
            <a:off x="381000" y="45152"/>
            <a:ext cx="8382000" cy="1297004"/>
          </a:xfrm>
        </p:spPr>
        <p:txBody>
          <a:bodyPr>
            <a:noAutofit/>
          </a:bodyPr>
          <a:lstStyle/>
          <a:p>
            <a:pPr algn="l"/>
            <a:r>
              <a:rPr lang="zh-CN" altLang="en-US" dirty="0" smtClean="0"/>
              <a:t>企业搜索</a:t>
            </a:r>
            <a:r>
              <a:rPr lang="en-US" dirty="0" smtClean="0"/>
              <a:t> </a:t>
            </a:r>
            <a:br>
              <a:rPr lang="en-US" dirty="0" smtClean="0"/>
            </a:br>
            <a:r>
              <a:rPr lang="zh-CN" altLang="en-US" sz="1800" dirty="0" smtClean="0"/>
              <a:t>让用户在任何地方都有效率</a:t>
            </a:r>
            <a:endParaRPr lang="en-US" dirty="0"/>
          </a:p>
        </p:txBody>
      </p:sp>
      <p:sp>
        <p:nvSpPr>
          <p:cNvPr id="74" name="Round Same Side Corner Rectangle 73"/>
          <p:cNvSpPr/>
          <p:nvPr/>
        </p:nvSpPr>
        <p:spPr>
          <a:xfrm>
            <a:off x="313898" y="1219200"/>
            <a:ext cx="4244454" cy="51054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92" name="Rectangle 11307"/>
          <p:cNvPicPr>
            <a:picLocks noChangeAspect="1" noChangeArrowheads="1"/>
          </p:cNvPicPr>
          <p:nvPr/>
        </p:nvPicPr>
        <p:blipFill>
          <a:blip r:embed="rId3" cstate="print"/>
          <a:srcRect/>
          <a:stretch>
            <a:fillRect/>
          </a:stretch>
        </p:blipFill>
        <p:spPr bwMode="auto">
          <a:xfrm>
            <a:off x="533146" y="1961864"/>
            <a:ext cx="1944752" cy="2068690"/>
          </a:xfrm>
          <a:prstGeom prst="rect">
            <a:avLst/>
          </a:prstGeom>
          <a:noFill/>
          <a:ln w="9525">
            <a:noFill/>
            <a:miter lim="800000"/>
            <a:headEnd/>
            <a:tailEnd/>
          </a:ln>
        </p:spPr>
      </p:pic>
      <p:pic>
        <p:nvPicPr>
          <p:cNvPr id="93" name="Rectangle 11308" descr="D:\Clip_Installer\DVD_ART\BoxShots_Logos\Windows Vista\Windows Vista Logo Horizontal W.png"/>
          <p:cNvPicPr>
            <a:picLocks noChangeAspect="1" noChangeArrowheads="1"/>
          </p:cNvPicPr>
          <p:nvPr/>
        </p:nvPicPr>
        <p:blipFill>
          <a:blip r:embed="rId4" cstate="print"/>
          <a:srcRect/>
          <a:stretch>
            <a:fillRect/>
          </a:stretch>
        </p:blipFill>
        <p:spPr bwMode="auto">
          <a:xfrm>
            <a:off x="634132" y="3563875"/>
            <a:ext cx="1499494" cy="302959"/>
          </a:xfrm>
          <a:prstGeom prst="rect">
            <a:avLst/>
          </a:prstGeom>
          <a:noFill/>
          <a:ln w="9525">
            <a:noFill/>
            <a:miter lim="800000"/>
            <a:headEnd/>
            <a:tailEnd/>
          </a:ln>
        </p:spPr>
      </p:pic>
      <p:sp>
        <p:nvSpPr>
          <p:cNvPr id="88" name="Rectangle 87"/>
          <p:cNvSpPr/>
          <p:nvPr/>
        </p:nvSpPr>
        <p:spPr>
          <a:xfrm rot="5400000">
            <a:off x="2212770" y="-672634"/>
            <a:ext cx="451260" cy="4267200"/>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algn="l" defTabSz="914363" rtl="0" fontAlgn="base">
              <a:lnSpc>
                <a:spcPct val="90000"/>
              </a:lnSpc>
              <a:spcBef>
                <a:spcPct val="0"/>
              </a:spcBef>
              <a:spcAft>
                <a:spcPct val="0"/>
              </a:spcAft>
              <a:defRPr/>
            </a:pPr>
            <a:endParaRPr lang="en-US" kern="1200" dirty="0">
              <a:solidFill>
                <a:srgbClr val="FFFFFF"/>
              </a:solidFill>
              <a:latin typeface="Segoe"/>
              <a:ea typeface="+mn-ea"/>
              <a:cs typeface="+mn-cs"/>
            </a:endParaRPr>
          </a:p>
        </p:txBody>
      </p:sp>
      <p:sp>
        <p:nvSpPr>
          <p:cNvPr id="89"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algn="l" rtl="0" eaLnBrk="0" hangingPunct="0">
              <a:lnSpc>
                <a:spcPct val="90000"/>
              </a:lnSpc>
            </a:pPr>
            <a:r>
              <a:rPr lang="zh-CN" alt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今天的情况</a:t>
            </a:r>
            <a:endParaRPr lang="en-US" sz="2000" kern="1200" dirty="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endParaRPr>
          </a:p>
        </p:txBody>
      </p:sp>
      <p:grpSp>
        <p:nvGrpSpPr>
          <p:cNvPr id="2" name="Group 61"/>
          <p:cNvGrpSpPr/>
          <p:nvPr/>
        </p:nvGrpSpPr>
        <p:grpSpPr>
          <a:xfrm>
            <a:off x="4724400" y="1219200"/>
            <a:ext cx="4313278" cy="451260"/>
            <a:chOff x="228600" y="6889899"/>
            <a:chExt cx="8348472" cy="451260"/>
          </a:xfrm>
        </p:grpSpPr>
        <p:sp>
          <p:nvSpPr>
            <p:cNvPr id="43" name="Rectangle 42"/>
            <p:cNvSpPr/>
            <p:nvPr/>
          </p:nvSpPr>
          <p:spPr>
            <a:xfrm rot="5400000">
              <a:off x="4177206" y="2941293"/>
              <a:ext cx="451260" cy="8348472"/>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45" name="TextBox 11277"/>
            <p:cNvSpPr txBox="1">
              <a:spLocks noChangeArrowheads="1"/>
            </p:cNvSpPr>
            <p:nvPr/>
          </p:nvSpPr>
          <p:spPr bwMode="auto">
            <a:xfrm>
              <a:off x="572110" y="6977970"/>
              <a:ext cx="7410706" cy="276999"/>
            </a:xfrm>
            <a:prstGeom prst="rect">
              <a:avLst/>
            </a:prstGeom>
            <a:noFill/>
            <a:ln w="9525">
              <a:noFill/>
              <a:miter lim="800000"/>
              <a:headEnd/>
              <a:tailEnd/>
            </a:ln>
          </p:spPr>
          <p:txBody>
            <a:bodyPr lIns="0" tIns="0" rIns="0" bIns="0" anchor="ctr">
              <a:spAutoFit/>
            </a:bodyPr>
            <a:lstStyle/>
            <a:p>
              <a:pPr algn="l" rtl="0" eaLnBrk="0" hangingPunct="0">
                <a:lnSpc>
                  <a:spcPct val="90000"/>
                </a:lnSpc>
              </a:pPr>
              <a:r>
                <a:rPr lang="en-US" sz="2000" kern="1200" dirty="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Windows 7 </a:t>
              </a:r>
              <a:r>
                <a:rPr lang="zh-CN" alt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解决方案</a:t>
              </a:r>
              <a:endParaRPr lang="en-US" sz="2000" kern="1200" dirty="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endParaRPr>
            </a:p>
          </p:txBody>
        </p:sp>
      </p:grpSp>
      <p:sp>
        <p:nvSpPr>
          <p:cNvPr id="56" name="Rectangle 55"/>
          <p:cNvSpPr/>
          <p:nvPr/>
        </p:nvSpPr>
        <p:spPr>
          <a:xfrm>
            <a:off x="4780155" y="3962400"/>
            <a:ext cx="4191000" cy="1515800"/>
          </a:xfrm>
          <a:prstGeom prst="rect">
            <a:avLst/>
          </a:prstGeom>
        </p:spPr>
        <p:txBody>
          <a:bodyPr wrap="square">
            <a:spAutoFit/>
          </a:bodyPr>
          <a:lstStyle/>
          <a:p>
            <a:pPr marL="287338" lvl="1" indent="-277813" defTabSz="914363">
              <a:lnSpc>
                <a:spcPct val="90000"/>
              </a:lnSpc>
              <a:spcBef>
                <a:spcPts val="200"/>
              </a:spcBef>
              <a:spcAft>
                <a:spcPts val="100"/>
              </a:spcAft>
              <a:buBlip>
                <a:blip r:embed="rId5"/>
              </a:buBlip>
              <a:defRPr/>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在多地点查询拥有相同的用户体验，包括</a:t>
            </a:r>
            <a:r>
              <a:rPr lang="en-US" altLang="zh-CN" sz="2000" dirty="0" smtClean="0">
                <a:effectLst>
                  <a:outerShdw blurRad="38100" dist="38100" dir="2700000" algn="tl">
                    <a:srgbClr val="000000">
                      <a:alpha val="43137"/>
                    </a:srgbClr>
                  </a:outerShdw>
                </a:effectLst>
                <a:latin typeface="Segoe UI" pitchFamily="34" charset="0"/>
                <a:ea typeface="微軟正黑體" pitchFamily="34" charset="-120"/>
              </a:rPr>
              <a:t>SharePoint</a:t>
            </a:r>
          </a:p>
          <a:p>
            <a:pPr marL="287338" lvl="1" indent="-277813" defTabSz="914363">
              <a:lnSpc>
                <a:spcPct val="90000"/>
              </a:lnSpc>
              <a:spcBef>
                <a:spcPts val="200"/>
              </a:spcBef>
              <a:spcAft>
                <a:spcPts val="100"/>
              </a:spcAft>
              <a:buBlip>
                <a:blip r:embed="rId5"/>
              </a:buBlip>
              <a:defRPr/>
            </a:pPr>
            <a:r>
              <a:rPr lang="en-US" altLang="zh-CN" sz="2000" dirty="0" smtClean="0">
                <a:effectLst>
                  <a:outerShdw blurRad="38100" dist="38100" dir="2700000" algn="tl">
                    <a:srgbClr val="000000">
                      <a:alpha val="43137"/>
                    </a:srgbClr>
                  </a:outerShdw>
                </a:effectLst>
                <a:latin typeface="Segoe UI" pitchFamily="34" charset="0"/>
                <a:ea typeface="微軟正黑體" pitchFamily="34" charset="-120"/>
              </a:rPr>
              <a:t>IT</a:t>
            </a: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管理员可以通过</a:t>
            </a:r>
            <a:r>
              <a:rPr lang="en-US" altLang="zh-CN" sz="2000" dirty="0" smtClean="0">
                <a:effectLst>
                  <a:outerShdw blurRad="38100" dist="38100" dir="2700000" algn="tl">
                    <a:srgbClr val="000000">
                      <a:alpha val="43137"/>
                    </a:srgbClr>
                  </a:outerShdw>
                </a:effectLst>
                <a:latin typeface="Segoe UI" pitchFamily="34" charset="0"/>
                <a:ea typeface="微軟正黑體" pitchFamily="34" charset="-120"/>
              </a:rPr>
              <a:t>Search Federation</a:t>
            </a: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预先在开始菜单和浏览器中放入链接</a:t>
            </a:r>
            <a:endParaRPr lang="en-US" sz="2000" dirty="0" smtClean="0">
              <a:effectLst>
                <a:outerShdw blurRad="38100" dist="38100" dir="2700000" algn="tl">
                  <a:srgbClr val="000000">
                    <a:alpha val="43137"/>
                  </a:srgbClr>
                </a:outerShdw>
              </a:effectLst>
              <a:latin typeface="Segoe UI" pitchFamily="34" charset="0"/>
              <a:ea typeface="微軟正黑體" pitchFamily="34" charset="-120"/>
            </a:endParaRPr>
          </a:p>
        </p:txBody>
      </p:sp>
      <p:sp>
        <p:nvSpPr>
          <p:cNvPr id="58" name="TextBox 11277"/>
          <p:cNvSpPr txBox="1">
            <a:spLocks noChangeArrowheads="1"/>
          </p:cNvSpPr>
          <p:nvPr/>
        </p:nvSpPr>
        <p:spPr bwMode="auto">
          <a:xfrm>
            <a:off x="5024085" y="1780457"/>
            <a:ext cx="4114800" cy="249299"/>
          </a:xfrm>
          <a:prstGeom prst="rect">
            <a:avLst/>
          </a:prstGeom>
          <a:noFill/>
          <a:ln w="9525">
            <a:noFill/>
            <a:miter lim="800000"/>
            <a:headEnd/>
            <a:tailEnd/>
          </a:ln>
          <a:effectLst>
            <a:reflection blurRad="6350" stA="52000" endA="300" endPos="35000" dir="5400000" sy="-100000" algn="bl" rotWithShape="0"/>
          </a:effectLst>
        </p:spPr>
        <p:txBody>
          <a:bodyPr wrap="square" lIns="0" tIns="0" rIns="0" bIns="0" anchor="ctr">
            <a:spAutoFit/>
          </a:bodyPr>
          <a:lstStyle/>
          <a:p>
            <a:pPr algn="l" rtl="0" fontAlgn="base">
              <a:lnSpc>
                <a:spcPct val="90000"/>
              </a:lnSpc>
              <a:spcBef>
                <a:spcPct val="0"/>
              </a:spcBef>
              <a:spcAft>
                <a:spcPct val="0"/>
              </a:spcAft>
              <a:defRPr/>
            </a:pPr>
            <a:r>
              <a:rPr lang="en-US" kern="1200" dirty="0">
                <a:latin typeface="Segoe UI" pitchFamily="34" charset="0"/>
                <a:ea typeface="微軟正黑體" pitchFamily="34" charset="-120"/>
                <a:cs typeface="+mn-cs"/>
              </a:rPr>
              <a:t>Search Federation</a:t>
            </a:r>
          </a:p>
        </p:txBody>
      </p:sp>
      <p:sp>
        <p:nvSpPr>
          <p:cNvPr id="60" name="Rectangle 59"/>
          <p:cNvSpPr/>
          <p:nvPr/>
        </p:nvSpPr>
        <p:spPr>
          <a:xfrm>
            <a:off x="382135" y="4310416"/>
            <a:ext cx="4121625" cy="1754326"/>
          </a:xfrm>
          <a:prstGeom prst="rect">
            <a:avLst/>
          </a:prstGeom>
        </p:spPr>
        <p:txBody>
          <a:bodyPr wrap="square">
            <a:spAutoFit/>
          </a:bodyPr>
          <a:lstStyle/>
          <a:p>
            <a:pPr marL="231775" lvl="1" indent="-231775" defTabSz="912813">
              <a:lnSpc>
                <a:spcPct val="90000"/>
              </a:lnSpc>
              <a:spcBef>
                <a:spcPct val="20000"/>
              </a:spcBef>
              <a:spcAft>
                <a:spcPts val="600"/>
              </a:spcAft>
              <a:buFontTx/>
              <a:buBlip>
                <a:blip r:embed="rId5"/>
              </a:buBlip>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目前在门户和桌面的搜索方面的解决方案 较好但不统一</a:t>
            </a:r>
          </a:p>
          <a:p>
            <a:pPr marL="231775" lvl="1" indent="-231775" defTabSz="912813">
              <a:lnSpc>
                <a:spcPct val="90000"/>
              </a:lnSpc>
              <a:spcBef>
                <a:spcPct val="20000"/>
              </a:spcBef>
              <a:spcAft>
                <a:spcPts val="600"/>
              </a:spcAft>
              <a:buFontTx/>
              <a:buBlip>
                <a:blip r:embed="rId5"/>
              </a:buBlip>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用户需要采取不同的步骤来寻找</a:t>
            </a:r>
            <a:r>
              <a:rPr lang="en-US" altLang="zh-CN" sz="2000" dirty="0" smtClean="0">
                <a:effectLst>
                  <a:outerShdw blurRad="38100" dist="38100" dir="2700000" algn="tl">
                    <a:srgbClr val="000000">
                      <a:alpha val="43137"/>
                    </a:srgbClr>
                  </a:outerShdw>
                </a:effectLst>
                <a:latin typeface="Segoe UI" pitchFamily="34" charset="0"/>
                <a:ea typeface="微軟正黑體" pitchFamily="34" charset="-120"/>
              </a:rPr>
              <a:t>PC</a:t>
            </a: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和服务器上的数据</a:t>
            </a:r>
            <a:endParaRPr lang="en-US" altLang="zh-CN" sz="2000" dirty="0">
              <a:effectLst>
                <a:outerShdw blurRad="38100" dist="38100" dir="2700000" algn="tl">
                  <a:srgbClr val="000000">
                    <a:alpha val="43137"/>
                  </a:srgbClr>
                </a:outerShdw>
              </a:effectLst>
              <a:latin typeface="Segoe UI" pitchFamily="34" charset="0"/>
              <a:ea typeface="微軟正黑體" pitchFamily="34" charset="-120"/>
            </a:endParaRPr>
          </a:p>
          <a:p>
            <a:pPr marL="231775" lvl="1" indent="-231775" defTabSz="912813">
              <a:lnSpc>
                <a:spcPct val="90000"/>
              </a:lnSpc>
              <a:spcBef>
                <a:spcPct val="20000"/>
              </a:spcBef>
              <a:spcAft>
                <a:spcPts val="600"/>
              </a:spcAft>
              <a:buFontTx/>
              <a:buBlip>
                <a:blip r:embed="rId5"/>
              </a:buBlip>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数</a:t>
            </a:r>
            <a:r>
              <a:rPr lang="zh-CN" altLang="en-US" sz="2000" dirty="0">
                <a:effectLst>
                  <a:outerShdw blurRad="38100" dist="38100" dir="2700000" algn="tl">
                    <a:srgbClr val="000000">
                      <a:alpha val="43137"/>
                    </a:srgbClr>
                  </a:outerShdw>
                </a:effectLst>
                <a:latin typeface="Segoe UI" pitchFamily="34" charset="0"/>
                <a:ea typeface="微軟正黑體" pitchFamily="34" charset="-120"/>
              </a:rPr>
              <a:t>据资源很难发现</a:t>
            </a:r>
            <a:endParaRPr lang="en-US" altLang="en-US" sz="2000" dirty="0">
              <a:effectLst>
                <a:outerShdw blurRad="38100" dist="38100" dir="2700000" algn="tl">
                  <a:srgbClr val="000000">
                    <a:alpha val="43137"/>
                  </a:srgbClr>
                </a:outerShdw>
              </a:effectLst>
              <a:latin typeface="Segoe UI" pitchFamily="34" charset="0"/>
              <a:ea typeface="微軟正黑體" pitchFamily="34" charset="-120"/>
            </a:endParaRPr>
          </a:p>
        </p:txBody>
      </p:sp>
      <p:grpSp>
        <p:nvGrpSpPr>
          <p:cNvPr id="3" name="Group 67"/>
          <p:cNvGrpSpPr/>
          <p:nvPr/>
        </p:nvGrpSpPr>
        <p:grpSpPr>
          <a:xfrm>
            <a:off x="2667001" y="3604448"/>
            <a:ext cx="1752599" cy="466649"/>
            <a:chOff x="5562715" y="9294074"/>
            <a:chExt cx="2438400" cy="713338"/>
          </a:xfrm>
        </p:grpSpPr>
        <p:pic>
          <p:nvPicPr>
            <p:cNvPr id="62" name="Rectangle 11303" descr="D:\Clip_Installer\DVD_ART\BoxShots_Logos\SharePoint Server 2007\SharePoint Server 2007 logo rev h.png"/>
            <p:cNvPicPr>
              <a:picLocks noChangeAspect="1" noChangeArrowheads="1"/>
            </p:cNvPicPr>
            <p:nvPr/>
          </p:nvPicPr>
          <p:blipFill>
            <a:blip r:embed="rId6" cstate="print"/>
            <a:srcRect r="11927"/>
            <a:stretch>
              <a:fillRect/>
            </a:stretch>
          </p:blipFill>
          <p:spPr bwMode="auto">
            <a:xfrm>
              <a:off x="5562715" y="9294074"/>
              <a:ext cx="2438400" cy="323850"/>
            </a:xfrm>
            <a:prstGeom prst="rect">
              <a:avLst/>
            </a:prstGeom>
            <a:noFill/>
            <a:ln w="9525">
              <a:noFill/>
              <a:miter lim="800000"/>
              <a:headEnd/>
              <a:tailEnd/>
            </a:ln>
          </p:spPr>
        </p:pic>
        <p:pic>
          <p:nvPicPr>
            <p:cNvPr id="63" name="Picture 2" descr="C:\Documents and Settings\justin\Desktop\MSSS.png"/>
            <p:cNvPicPr>
              <a:picLocks noChangeAspect="1" noChangeArrowheads="1"/>
            </p:cNvPicPr>
            <p:nvPr/>
          </p:nvPicPr>
          <p:blipFill>
            <a:blip r:embed="rId7" cstate="print"/>
            <a:srcRect/>
            <a:stretch>
              <a:fillRect/>
            </a:stretch>
          </p:blipFill>
          <p:spPr bwMode="auto">
            <a:xfrm>
              <a:off x="5837275" y="9620635"/>
              <a:ext cx="1690577" cy="386777"/>
            </a:xfrm>
            <a:prstGeom prst="rect">
              <a:avLst/>
            </a:prstGeom>
            <a:noFill/>
          </p:spPr>
        </p:pic>
      </p:grpSp>
      <p:pic>
        <p:nvPicPr>
          <p:cNvPr id="65" name="Rectangle 11300"/>
          <p:cNvPicPr>
            <a:picLocks noChangeAspect="1" noChangeArrowheads="1"/>
          </p:cNvPicPr>
          <p:nvPr/>
        </p:nvPicPr>
        <p:blipFill>
          <a:blip r:embed="rId8" cstate="print"/>
          <a:srcRect/>
          <a:stretch>
            <a:fillRect/>
          </a:stretch>
        </p:blipFill>
        <p:spPr bwMode="auto">
          <a:xfrm>
            <a:off x="3086100" y="2080448"/>
            <a:ext cx="335252" cy="594361"/>
          </a:xfrm>
          <a:prstGeom prst="rect">
            <a:avLst/>
          </a:prstGeom>
          <a:noFill/>
          <a:ln w="9525">
            <a:noFill/>
            <a:miter lim="800000"/>
            <a:headEnd/>
            <a:tailEnd/>
          </a:ln>
        </p:spPr>
      </p:pic>
      <p:pic>
        <p:nvPicPr>
          <p:cNvPr id="66" name="Rectangle 11297"/>
          <p:cNvPicPr>
            <a:picLocks noChangeAspect="1" noChangeArrowheads="1"/>
          </p:cNvPicPr>
          <p:nvPr/>
        </p:nvPicPr>
        <p:blipFill>
          <a:blip r:embed="rId9" cstate="print"/>
          <a:srcRect/>
          <a:stretch>
            <a:fillRect/>
          </a:stretch>
        </p:blipFill>
        <p:spPr bwMode="auto">
          <a:xfrm>
            <a:off x="3074670" y="2842447"/>
            <a:ext cx="445770" cy="591655"/>
          </a:xfrm>
          <a:prstGeom prst="rect">
            <a:avLst/>
          </a:prstGeom>
          <a:noFill/>
          <a:ln w="9525">
            <a:noFill/>
            <a:miter lim="800000"/>
            <a:headEnd/>
            <a:tailEnd/>
          </a:ln>
        </p:spPr>
      </p:pic>
      <p:pic>
        <p:nvPicPr>
          <p:cNvPr id="67" name="Rectangle 11298"/>
          <p:cNvPicPr>
            <a:picLocks noChangeAspect="1" noChangeArrowheads="1"/>
          </p:cNvPicPr>
          <p:nvPr/>
        </p:nvPicPr>
        <p:blipFill>
          <a:blip r:embed="rId10" cstate="print"/>
          <a:srcRect/>
          <a:stretch>
            <a:fillRect/>
          </a:stretch>
        </p:blipFill>
        <p:spPr bwMode="auto">
          <a:xfrm>
            <a:off x="3543300" y="2842448"/>
            <a:ext cx="445770" cy="553083"/>
          </a:xfrm>
          <a:prstGeom prst="rect">
            <a:avLst/>
          </a:prstGeom>
          <a:noFill/>
          <a:ln w="9525">
            <a:noFill/>
            <a:miter lim="800000"/>
            <a:headEnd/>
            <a:tailEnd/>
          </a:ln>
        </p:spPr>
      </p:pic>
      <p:pic>
        <p:nvPicPr>
          <p:cNvPr id="68" name="Rectangle 11289"/>
          <p:cNvPicPr>
            <a:picLocks noChangeAspect="1" noChangeArrowheads="1"/>
          </p:cNvPicPr>
          <p:nvPr/>
        </p:nvPicPr>
        <p:blipFill>
          <a:blip r:embed="rId11" cstate="print"/>
          <a:srcRect/>
          <a:stretch>
            <a:fillRect/>
          </a:stretch>
        </p:blipFill>
        <p:spPr bwMode="auto">
          <a:xfrm>
            <a:off x="3505200" y="2080448"/>
            <a:ext cx="495300" cy="602715"/>
          </a:xfrm>
          <a:prstGeom prst="rect">
            <a:avLst/>
          </a:prstGeom>
          <a:noFill/>
          <a:ln w="9525">
            <a:noFill/>
            <a:miter lim="800000"/>
            <a:headEnd/>
            <a:tailEnd/>
          </a:ln>
        </p:spPr>
      </p:pic>
      <p:pic>
        <p:nvPicPr>
          <p:cNvPr id="37" name="Picture 4" descr="C:\Documents and Settings\justin\Desktop\circle.png"/>
          <p:cNvPicPr>
            <a:picLocks noChangeAspect="1" noChangeArrowheads="1"/>
          </p:cNvPicPr>
          <p:nvPr/>
        </p:nvPicPr>
        <p:blipFill>
          <a:blip r:embed="rId12" cstate="print"/>
          <a:srcRect/>
          <a:stretch>
            <a:fillRect/>
          </a:stretch>
        </p:blipFill>
        <p:spPr bwMode="auto">
          <a:xfrm>
            <a:off x="5856027" y="2428449"/>
            <a:ext cx="1905000" cy="1303077"/>
          </a:xfrm>
          <a:prstGeom prst="rect">
            <a:avLst/>
          </a:prstGeom>
          <a:noFill/>
        </p:spPr>
      </p:pic>
      <p:grpSp>
        <p:nvGrpSpPr>
          <p:cNvPr id="4" name="Group 103"/>
          <p:cNvGrpSpPr/>
          <p:nvPr/>
        </p:nvGrpSpPr>
        <p:grpSpPr>
          <a:xfrm>
            <a:off x="6314086" y="2730756"/>
            <a:ext cx="1037327" cy="725306"/>
            <a:chOff x="1228060" y="7924800"/>
            <a:chExt cx="855795" cy="676317"/>
          </a:xfrm>
        </p:grpSpPr>
        <p:pic>
          <p:nvPicPr>
            <p:cNvPr id="70"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13" cstate="print"/>
            <a:srcRect r="-600" b="-6222"/>
            <a:stretch>
              <a:fillRect/>
            </a:stretch>
          </p:blipFill>
          <p:spPr bwMode="auto">
            <a:xfrm>
              <a:off x="1228060" y="7924800"/>
              <a:ext cx="855795" cy="676317"/>
            </a:xfrm>
            <a:prstGeom prst="rect">
              <a:avLst/>
            </a:prstGeom>
            <a:noFill/>
            <a:effectLst>
              <a:outerShdw blurRad="50800" dist="38100" dir="2700000" algn="tl" rotWithShape="0">
                <a:prstClr val="black">
                  <a:alpha val="40000"/>
                </a:prstClr>
              </a:outerShdw>
            </a:effectLst>
          </p:spPr>
        </p:pic>
        <p:pic>
          <p:nvPicPr>
            <p:cNvPr id="71" name="Picture 70" descr="futuristic_screen.png"/>
            <p:cNvPicPr>
              <a:picLocks noChangeAspect="1"/>
            </p:cNvPicPr>
            <p:nvPr/>
          </p:nvPicPr>
          <p:blipFill>
            <a:blip r:embed="rId14" cstate="print"/>
            <a:srcRect r="30418" b="28572"/>
            <a:stretch>
              <a:fillRect/>
            </a:stretch>
          </p:blipFill>
          <p:spPr>
            <a:xfrm>
              <a:off x="1234969" y="7925726"/>
              <a:ext cx="590909" cy="459035"/>
            </a:xfrm>
            <a:prstGeom prst="rect">
              <a:avLst/>
            </a:prstGeom>
          </p:spPr>
        </p:pic>
        <p:pic>
          <p:nvPicPr>
            <p:cNvPr id="72" name="Picture 3" descr="C:\Program Files\Microsoft Resource DVD Artwork\DVD_ART\Artwork_Imagery\Shapes and Graphics\Misc\magnifying glass.png"/>
            <p:cNvPicPr>
              <a:picLocks noChangeAspect="1" noChangeArrowheads="1"/>
            </p:cNvPicPr>
            <p:nvPr/>
          </p:nvPicPr>
          <p:blipFill>
            <a:blip r:embed="rId15" cstate="print"/>
            <a:srcRect/>
            <a:stretch>
              <a:fillRect/>
            </a:stretch>
          </p:blipFill>
          <p:spPr bwMode="auto">
            <a:xfrm>
              <a:off x="1381135" y="7992460"/>
              <a:ext cx="286704" cy="304800"/>
            </a:xfrm>
            <a:prstGeom prst="rect">
              <a:avLst/>
            </a:prstGeom>
            <a:noFill/>
          </p:spPr>
        </p:pic>
      </p:grpSp>
      <p:pic>
        <p:nvPicPr>
          <p:cNvPr id="44" name="Rectangle 11298"/>
          <p:cNvPicPr>
            <a:picLocks noChangeAspect="1" noChangeArrowheads="1"/>
          </p:cNvPicPr>
          <p:nvPr/>
        </p:nvPicPr>
        <p:blipFill>
          <a:blip r:embed="rId16" cstate="print"/>
          <a:srcRect/>
          <a:stretch>
            <a:fillRect/>
          </a:stretch>
        </p:blipFill>
        <p:spPr bwMode="auto">
          <a:xfrm>
            <a:off x="6049935" y="3259473"/>
            <a:ext cx="361193" cy="396501"/>
          </a:xfrm>
          <a:prstGeom prst="rect">
            <a:avLst/>
          </a:prstGeom>
          <a:noFill/>
          <a:ln w="9525">
            <a:noFill/>
            <a:miter lim="800000"/>
            <a:headEnd/>
            <a:tailEnd/>
          </a:ln>
        </p:spPr>
      </p:pic>
      <p:pic>
        <p:nvPicPr>
          <p:cNvPr id="59" name="Rectangle 11297"/>
          <p:cNvPicPr>
            <a:picLocks noChangeAspect="1" noChangeArrowheads="1"/>
          </p:cNvPicPr>
          <p:nvPr/>
        </p:nvPicPr>
        <p:blipFill>
          <a:blip r:embed="rId17" cstate="print"/>
          <a:srcRect/>
          <a:stretch>
            <a:fillRect/>
          </a:stretch>
        </p:blipFill>
        <p:spPr bwMode="auto">
          <a:xfrm>
            <a:off x="6958296" y="2359926"/>
            <a:ext cx="361194" cy="424152"/>
          </a:xfrm>
          <a:prstGeom prst="rect">
            <a:avLst/>
          </a:prstGeom>
          <a:noFill/>
          <a:ln w="9525">
            <a:noFill/>
            <a:miter lim="800000"/>
            <a:headEnd/>
            <a:tailEnd/>
          </a:ln>
        </p:spPr>
      </p:pic>
      <p:pic>
        <p:nvPicPr>
          <p:cNvPr id="64" name="Rectangle 11289"/>
          <p:cNvPicPr>
            <a:picLocks noChangeAspect="1" noChangeArrowheads="1"/>
          </p:cNvPicPr>
          <p:nvPr/>
        </p:nvPicPr>
        <p:blipFill>
          <a:blip r:embed="rId18" cstate="print"/>
          <a:srcRect/>
          <a:stretch>
            <a:fillRect/>
          </a:stretch>
        </p:blipFill>
        <p:spPr bwMode="auto">
          <a:xfrm>
            <a:off x="5856027" y="2512326"/>
            <a:ext cx="401326" cy="432082"/>
          </a:xfrm>
          <a:prstGeom prst="rect">
            <a:avLst/>
          </a:prstGeom>
          <a:noFill/>
          <a:ln w="9525">
            <a:noFill/>
            <a:miter lim="800000"/>
            <a:headEnd/>
            <a:tailEnd/>
          </a:ln>
        </p:spPr>
      </p:pic>
      <p:pic>
        <p:nvPicPr>
          <p:cNvPr id="36" name="Picture 2"/>
          <p:cNvPicPr>
            <a:picLocks noChangeAspect="1" noChangeArrowheads="1"/>
          </p:cNvPicPr>
          <p:nvPr/>
        </p:nvPicPr>
        <p:blipFill>
          <a:blip r:embed="rId19" cstate="print"/>
          <a:srcRect t="69697" r="6608" b="6062"/>
          <a:stretch>
            <a:fillRect/>
          </a:stretch>
        </p:blipFill>
        <p:spPr bwMode="auto">
          <a:xfrm>
            <a:off x="5139068" y="5665199"/>
            <a:ext cx="3657600" cy="381000"/>
          </a:xfrm>
          <a:prstGeom prst="rect">
            <a:avLst/>
          </a:prstGeom>
          <a:noFill/>
          <a:ln w="19050">
            <a:solidFill>
              <a:schemeClr val="accent5"/>
            </a:solidFill>
            <a:miter lim="800000"/>
            <a:headEnd/>
            <a:tailEnd/>
          </a:ln>
          <a:effectLst/>
        </p:spPr>
      </p:pic>
      <p:sp>
        <p:nvSpPr>
          <p:cNvPr id="38" name="Rectangle 37"/>
          <p:cNvSpPr/>
          <p:nvPr/>
        </p:nvSpPr>
        <p:spPr bwMode="auto">
          <a:xfrm>
            <a:off x="7490635" y="5748168"/>
            <a:ext cx="1219200" cy="228600"/>
          </a:xfrm>
          <a:prstGeom prst="rect">
            <a:avLst/>
          </a:prstGeom>
          <a:noFill/>
          <a:ln>
            <a:solidFill>
              <a:schemeClr val="accent5">
                <a:lumMod val="60000"/>
                <a:lumOff val="4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42" name="Rectangle 11300"/>
          <p:cNvPicPr>
            <a:picLocks noChangeAspect="1" noChangeArrowheads="1"/>
          </p:cNvPicPr>
          <p:nvPr/>
        </p:nvPicPr>
        <p:blipFill>
          <a:blip r:embed="rId20" cstate="print"/>
          <a:srcRect/>
          <a:stretch>
            <a:fillRect/>
          </a:stretch>
        </p:blipFill>
        <p:spPr bwMode="auto">
          <a:xfrm>
            <a:off x="7359337" y="3137165"/>
            <a:ext cx="249290" cy="441961"/>
          </a:xfrm>
          <a:prstGeom prst="rect">
            <a:avLst/>
          </a:prstGeom>
          <a:noFill/>
          <a:ln w="9525">
            <a:noFill/>
            <a:miter lim="800000"/>
            <a:headEnd/>
            <a:tailEnd/>
          </a:ln>
        </p:spPr>
      </p:pic>
      <p:pic>
        <p:nvPicPr>
          <p:cNvPr id="3074" name="Picture 2" descr="C:\Users\aheaton\Desktop\Artwork_Imagery\Icons - Illustrations\_WINDOWS SERVER ICONS\People\users people persons man woman.png"/>
          <p:cNvPicPr>
            <a:picLocks noChangeAspect="1" noChangeArrowheads="1"/>
          </p:cNvPicPr>
          <p:nvPr/>
        </p:nvPicPr>
        <p:blipFill>
          <a:blip r:embed="rId21" cstate="print"/>
          <a:srcRect/>
          <a:stretch>
            <a:fillRect/>
          </a:stretch>
        </p:blipFill>
        <p:spPr bwMode="auto">
          <a:xfrm>
            <a:off x="7497461" y="3251291"/>
            <a:ext cx="329133" cy="304800"/>
          </a:xfrm>
          <a:prstGeom prst="rect">
            <a:avLst/>
          </a:prstGeom>
          <a:noFill/>
        </p:spPr>
      </p:pic>
    </p:spTree>
    <p:extLst>
      <p:ext uri="{BB962C8B-B14F-4D97-AF65-F5344CB8AC3E}">
        <p14:creationId xmlns:p14="http://schemas.microsoft.com/office/powerpoint/2010/main" xmlns="" val="176829675"/>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 Same Side Corner Rectangle 49"/>
          <p:cNvSpPr/>
          <p:nvPr/>
        </p:nvSpPr>
        <p:spPr>
          <a:xfrm>
            <a:off x="4735774" y="1214651"/>
            <a:ext cx="4230806" cy="5109949"/>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59" name="Rectangle 58"/>
          <p:cNvSpPr/>
          <p:nvPr/>
        </p:nvSpPr>
        <p:spPr>
          <a:xfrm rot="10800000">
            <a:off x="4735774" y="1621808"/>
            <a:ext cx="4174062" cy="534538"/>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53" name="Round Same Side Corner Rectangle 52"/>
          <p:cNvSpPr/>
          <p:nvPr/>
        </p:nvSpPr>
        <p:spPr>
          <a:xfrm>
            <a:off x="313898" y="1219200"/>
            <a:ext cx="4244454" cy="51054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pic>
        <p:nvPicPr>
          <p:cNvPr id="43" name="Picture 42" descr="dome.png"/>
          <p:cNvPicPr>
            <a:picLocks noChangeAspect="1"/>
          </p:cNvPicPr>
          <p:nvPr/>
        </p:nvPicPr>
        <p:blipFill>
          <a:blip r:embed="rId3" cstate="print"/>
          <a:stretch>
            <a:fillRect/>
          </a:stretch>
        </p:blipFill>
        <p:spPr>
          <a:xfrm>
            <a:off x="427786" y="2178297"/>
            <a:ext cx="2103119" cy="1292051"/>
          </a:xfrm>
          <a:prstGeom prst="rect">
            <a:avLst/>
          </a:prstGeom>
        </p:spPr>
      </p:pic>
      <p:pic>
        <p:nvPicPr>
          <p:cNvPr id="42" name="Picture 41" descr="dome.png"/>
          <p:cNvPicPr>
            <a:picLocks noChangeAspect="1"/>
          </p:cNvPicPr>
          <p:nvPr/>
        </p:nvPicPr>
        <p:blipFill>
          <a:blip r:embed="rId3" cstate="print"/>
          <a:stretch>
            <a:fillRect/>
          </a:stretch>
        </p:blipFill>
        <p:spPr>
          <a:xfrm>
            <a:off x="4724634" y="2244265"/>
            <a:ext cx="2103119" cy="1292051"/>
          </a:xfrm>
          <a:prstGeom prst="rect">
            <a:avLst/>
          </a:prstGeom>
        </p:spPr>
      </p:pic>
      <p:sp>
        <p:nvSpPr>
          <p:cNvPr id="40" name="Title 39"/>
          <p:cNvSpPr>
            <a:spLocks noGrp="1"/>
          </p:cNvSpPr>
          <p:nvPr>
            <p:ph type="title"/>
          </p:nvPr>
        </p:nvSpPr>
        <p:spPr>
          <a:xfrm>
            <a:off x="381000" y="230188"/>
            <a:ext cx="8382000" cy="830997"/>
          </a:xfrm>
        </p:spPr>
        <p:txBody>
          <a:bodyPr>
            <a:noAutofit/>
          </a:bodyPr>
          <a:lstStyle/>
          <a:p>
            <a:pPr algn="l"/>
            <a:r>
              <a:rPr lang="zh-CN" altLang="en-US" dirty="0" smtClean="0"/>
              <a:t>移动访问</a:t>
            </a:r>
            <a:r>
              <a:rPr lang="en-US" altLang="zh-CN" dirty="0"/>
              <a:t/>
            </a:r>
            <a:br>
              <a:rPr lang="en-US" altLang="zh-CN" dirty="0"/>
            </a:br>
            <a:r>
              <a:rPr lang="zh-CN" altLang="en-US" sz="1800" dirty="0" smtClean="0"/>
              <a:t>让</a:t>
            </a:r>
            <a:r>
              <a:rPr lang="zh-CN" altLang="en-US" sz="1800" dirty="0"/>
              <a:t>用户在任何地方都有效</a:t>
            </a:r>
            <a:r>
              <a:rPr lang="zh-CN" altLang="en-US" sz="1800" dirty="0" smtClean="0"/>
              <a:t>率</a:t>
            </a:r>
            <a:endParaRPr lang="en-US" sz="1800" dirty="0"/>
          </a:p>
        </p:txBody>
      </p:sp>
      <p:sp>
        <p:nvSpPr>
          <p:cNvPr id="46" name="Rectangle 45"/>
          <p:cNvSpPr/>
          <p:nvPr/>
        </p:nvSpPr>
        <p:spPr>
          <a:xfrm rot="5400000">
            <a:off x="2212770" y="-672634"/>
            <a:ext cx="451260" cy="4267200"/>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chemeClr val="tx1"/>
              </a:solidFill>
              <a:latin typeface="Segoe"/>
            </a:endParaRPr>
          </a:p>
        </p:txBody>
      </p:sp>
      <p:sp>
        <p:nvSpPr>
          <p:cNvPr id="47"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zh-CN" alt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今天的情况</a:t>
            </a:r>
            <a:endParaRPr lang="en-US" sz="2000" dirty="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endParaRPr>
          </a:p>
        </p:txBody>
      </p:sp>
      <p:grpSp>
        <p:nvGrpSpPr>
          <p:cNvPr id="2" name="Group 61"/>
          <p:cNvGrpSpPr/>
          <p:nvPr/>
        </p:nvGrpSpPr>
        <p:grpSpPr>
          <a:xfrm>
            <a:off x="4724400" y="1219200"/>
            <a:ext cx="4313278" cy="451260"/>
            <a:chOff x="228600" y="6889899"/>
            <a:chExt cx="8348472" cy="451260"/>
          </a:xfrm>
        </p:grpSpPr>
        <p:sp>
          <p:nvSpPr>
            <p:cNvPr id="51" name="Rectangle 50"/>
            <p:cNvSpPr/>
            <p:nvPr/>
          </p:nvSpPr>
          <p:spPr>
            <a:xfrm rot="5400000">
              <a:off x="4177206" y="2941293"/>
              <a:ext cx="451260" cy="8348472"/>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chemeClr val="tx1"/>
                </a:solidFill>
                <a:latin typeface="Segoe"/>
              </a:endParaRPr>
            </a:p>
          </p:txBody>
        </p:sp>
        <p:sp>
          <p:nvSpPr>
            <p:cNvPr id="54" name="TextBox 11277"/>
            <p:cNvSpPr txBox="1">
              <a:spLocks noChangeArrowheads="1"/>
            </p:cNvSpPr>
            <p:nvPr/>
          </p:nvSpPr>
          <p:spPr bwMode="auto">
            <a:xfrm>
              <a:off x="572110" y="6977970"/>
              <a:ext cx="77682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Windows 7 </a:t>
              </a:r>
              <a:r>
                <a:rPr lang="zh-CN" alt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解决方案</a:t>
              </a:r>
              <a:endParaRPr 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endParaRPr>
            </a:p>
          </p:txBody>
        </p:sp>
      </p:grpSp>
      <p:sp>
        <p:nvSpPr>
          <p:cNvPr id="55" name="Rectangle 54"/>
          <p:cNvSpPr/>
          <p:nvPr/>
        </p:nvSpPr>
        <p:spPr>
          <a:xfrm>
            <a:off x="4724400" y="4179624"/>
            <a:ext cx="4419600" cy="2031325"/>
          </a:xfrm>
          <a:prstGeom prst="rect">
            <a:avLst/>
          </a:prstGeom>
        </p:spPr>
        <p:txBody>
          <a:bodyPr wrap="square">
            <a:spAutoFit/>
          </a:bodyPr>
          <a:lstStyle/>
          <a:p>
            <a:pPr marL="231775" lvl="1" indent="-169863" defTabSz="912813">
              <a:lnSpc>
                <a:spcPct val="90000"/>
              </a:lnSpc>
              <a:spcBef>
                <a:spcPct val="20000"/>
              </a:spcBef>
              <a:spcAft>
                <a:spcPts val="600"/>
              </a:spcAft>
              <a:buFontTx/>
              <a:buBlip>
                <a:blip r:embed="rId4"/>
              </a:buBlip>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全新的网络模式使办公室内外具有相同的性能</a:t>
            </a:r>
            <a:endParaRPr lang="en-US" altLang="zh-CN" sz="2000" dirty="0" smtClean="0">
              <a:effectLst>
                <a:outerShdw blurRad="38100" dist="38100" dir="2700000" algn="tl">
                  <a:srgbClr val="000000">
                    <a:alpha val="43137"/>
                  </a:srgbClr>
                </a:outerShdw>
              </a:effectLst>
              <a:latin typeface="Segoe UI" pitchFamily="34" charset="0"/>
              <a:ea typeface="微軟正黑體" pitchFamily="34" charset="-120"/>
            </a:endParaRPr>
          </a:p>
          <a:p>
            <a:pPr marL="231775" lvl="1" indent="-169863" defTabSz="912813">
              <a:lnSpc>
                <a:spcPct val="90000"/>
              </a:lnSpc>
              <a:spcBef>
                <a:spcPct val="20000"/>
              </a:spcBef>
              <a:spcAft>
                <a:spcPts val="600"/>
              </a:spcAft>
              <a:buFontTx/>
              <a:buBlip>
                <a:blip r:embed="rId4"/>
              </a:buBlip>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准确无误的接入网络资源提高了移动用户的生产力</a:t>
            </a:r>
          </a:p>
          <a:p>
            <a:pPr marL="231775" lvl="1" indent="-169863" defTabSz="912813">
              <a:lnSpc>
                <a:spcPct val="90000"/>
              </a:lnSpc>
              <a:spcBef>
                <a:spcPct val="20000"/>
              </a:spcBef>
              <a:spcAft>
                <a:spcPts val="600"/>
              </a:spcAft>
              <a:buFontTx/>
              <a:buBlip>
                <a:blip r:embed="rId4"/>
              </a:buBlip>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基础设施的投资易于服务移动个人电脑和分发更新以及策略</a:t>
            </a:r>
            <a:endParaRPr lang="zh-CN" altLang="en-US" sz="2000" dirty="0">
              <a:effectLst>
                <a:outerShdw blurRad="38100" dist="38100" dir="2700000" algn="tl">
                  <a:srgbClr val="000000">
                    <a:alpha val="43137"/>
                  </a:srgbClr>
                </a:outerShdw>
              </a:effectLst>
              <a:latin typeface="Segoe UI" pitchFamily="34" charset="0"/>
              <a:ea typeface="微軟正黑體" pitchFamily="34" charset="-120"/>
            </a:endParaRPr>
          </a:p>
        </p:txBody>
      </p:sp>
      <p:sp>
        <p:nvSpPr>
          <p:cNvPr id="68" name="TextBox 67"/>
          <p:cNvSpPr txBox="1"/>
          <p:nvPr/>
        </p:nvSpPr>
        <p:spPr>
          <a:xfrm>
            <a:off x="304800" y="4232490"/>
            <a:ext cx="4191000" cy="1338828"/>
          </a:xfrm>
          <a:prstGeom prst="rect">
            <a:avLst/>
          </a:prstGeom>
        </p:spPr>
        <p:txBody>
          <a:bodyPr wrap="square">
            <a:spAutoFit/>
          </a:bodyPr>
          <a:lstStyle/>
          <a:p>
            <a:pPr marL="231775" lvl="1" indent="-231775" defTabSz="912813" fontAlgn="base">
              <a:lnSpc>
                <a:spcPct val="90000"/>
              </a:lnSpc>
              <a:spcBef>
                <a:spcPct val="20000"/>
              </a:spcBef>
              <a:spcAft>
                <a:spcPts val="600"/>
              </a:spcAft>
              <a:buBlip>
                <a:blip r:embed="rId4"/>
              </a:buBlip>
              <a:defRPr/>
            </a:pPr>
            <a:r>
              <a:rPr lang="zh-CN" altLang="en-US" sz="2000" dirty="0">
                <a:effectLst>
                  <a:outerShdw blurRad="38100" dist="38100" dir="2700000" algn="tl">
                    <a:srgbClr val="000000">
                      <a:alpha val="43137"/>
                    </a:srgbClr>
                  </a:outerShdw>
                </a:effectLst>
                <a:latin typeface="Segoe UI" pitchFamily="34" charset="0"/>
                <a:ea typeface="微軟正黑體" pitchFamily="34" charset="-120"/>
              </a:rPr>
              <a:t>用户难以在办公室以外的地方访问到企业的资源</a:t>
            </a:r>
            <a:endParaRPr lang="en-US" sz="2000" dirty="0">
              <a:effectLst>
                <a:outerShdw blurRad="38100" dist="38100" dir="2700000" algn="tl">
                  <a:srgbClr val="000000">
                    <a:alpha val="43137"/>
                  </a:srgbClr>
                </a:outerShdw>
              </a:effectLst>
              <a:latin typeface="Segoe UI" pitchFamily="34" charset="0"/>
              <a:ea typeface="微軟正黑體" pitchFamily="34" charset="-120"/>
            </a:endParaRPr>
          </a:p>
          <a:p>
            <a:pPr marL="231775" lvl="1" indent="-231775" defTabSz="912813" fontAlgn="base">
              <a:lnSpc>
                <a:spcPct val="90000"/>
              </a:lnSpc>
              <a:spcBef>
                <a:spcPct val="20000"/>
              </a:spcBef>
              <a:spcAft>
                <a:spcPts val="600"/>
              </a:spcAft>
              <a:buBlip>
                <a:blip r:embed="rId4"/>
              </a:buBlip>
              <a:defRPr/>
            </a:pPr>
            <a:r>
              <a:rPr lang="zh-CN" altLang="en-US" sz="2000" dirty="0">
                <a:effectLst>
                  <a:outerShdw blurRad="38100" dist="38100" dir="2700000" algn="tl">
                    <a:srgbClr val="000000">
                      <a:alpha val="43137"/>
                    </a:srgbClr>
                  </a:outerShdw>
                </a:effectLst>
                <a:latin typeface="Segoe UI" pitchFamily="34" charset="0"/>
                <a:ea typeface="微軟正黑體" pitchFamily="34" charset="-120"/>
              </a:rPr>
              <a:t>为</a:t>
            </a:r>
            <a:r>
              <a:rPr lang="en-US" altLang="zh-CN" sz="2000" dirty="0">
                <a:effectLst>
                  <a:outerShdw blurRad="38100" dist="38100" dir="2700000" algn="tl">
                    <a:srgbClr val="000000">
                      <a:alpha val="43137"/>
                    </a:srgbClr>
                  </a:outerShdw>
                </a:effectLst>
                <a:latin typeface="Segoe UI" pitchFamily="34" charset="0"/>
                <a:ea typeface="微軟正黑體" pitchFamily="34" charset="-120"/>
              </a:rPr>
              <a:t>IT</a:t>
            </a:r>
            <a:r>
              <a:rPr lang="zh-CN" altLang="en-US" sz="2000" dirty="0">
                <a:effectLst>
                  <a:outerShdw blurRad="38100" dist="38100" dir="2700000" algn="tl">
                    <a:srgbClr val="000000">
                      <a:alpha val="43137"/>
                    </a:srgbClr>
                  </a:outerShdw>
                </a:effectLst>
                <a:latin typeface="Segoe UI" pitchFamily="34" charset="0"/>
                <a:ea typeface="微軟正黑體" pitchFamily="34" charset="-120"/>
              </a:rPr>
              <a:t>对公司网络外的移动</a:t>
            </a:r>
            <a:r>
              <a:rPr lang="en-US" altLang="zh-CN" sz="2000" dirty="0">
                <a:effectLst>
                  <a:outerShdw blurRad="38100" dist="38100" dir="2700000" algn="tl">
                    <a:srgbClr val="000000">
                      <a:alpha val="43137"/>
                    </a:srgbClr>
                  </a:outerShdw>
                </a:effectLst>
                <a:latin typeface="Segoe UI" pitchFamily="34" charset="0"/>
                <a:ea typeface="微軟正黑體" pitchFamily="34" charset="-120"/>
              </a:rPr>
              <a:t>PC</a:t>
            </a:r>
            <a:r>
              <a:rPr lang="zh-CN" altLang="en-US" sz="2000" dirty="0">
                <a:effectLst>
                  <a:outerShdw blurRad="38100" dist="38100" dir="2700000" algn="tl">
                    <a:srgbClr val="000000">
                      <a:alpha val="43137"/>
                    </a:srgbClr>
                  </a:outerShdw>
                </a:effectLst>
                <a:latin typeface="Segoe UI" pitchFamily="34" charset="0"/>
                <a:ea typeface="微軟正黑體" pitchFamily="34" charset="-120"/>
              </a:rPr>
              <a:t>机管理，更新，打补丁带来了挑战</a:t>
            </a:r>
            <a:endParaRPr lang="en-US" sz="2000" dirty="0">
              <a:effectLst>
                <a:outerShdw blurRad="38100" dist="38100" dir="2700000" algn="tl">
                  <a:srgbClr val="000000">
                    <a:alpha val="43137"/>
                  </a:srgbClr>
                </a:outerShdw>
              </a:effectLst>
              <a:latin typeface="Segoe UI" pitchFamily="34" charset="0"/>
              <a:ea typeface="微軟正黑體" pitchFamily="34" charset="-120"/>
            </a:endParaRPr>
          </a:p>
        </p:txBody>
      </p:sp>
      <p:pic>
        <p:nvPicPr>
          <p:cNvPr id="70" name="Rectangle 11300"/>
          <p:cNvPicPr>
            <a:picLocks noChangeAspect="1" noChangeArrowheads="1"/>
          </p:cNvPicPr>
          <p:nvPr/>
        </p:nvPicPr>
        <p:blipFill>
          <a:blip r:embed="rId5" cstate="print"/>
          <a:srcRect/>
          <a:stretch>
            <a:fillRect/>
          </a:stretch>
        </p:blipFill>
        <p:spPr bwMode="auto">
          <a:xfrm>
            <a:off x="936287" y="2322576"/>
            <a:ext cx="282913" cy="508901"/>
          </a:xfrm>
          <a:prstGeom prst="rect">
            <a:avLst/>
          </a:prstGeom>
          <a:noFill/>
          <a:ln w="9525">
            <a:noFill/>
            <a:miter lim="800000"/>
            <a:headEnd/>
            <a:tailEnd/>
          </a:ln>
        </p:spPr>
      </p:pic>
      <p:pic>
        <p:nvPicPr>
          <p:cNvPr id="71" name="Rectangle 11297"/>
          <p:cNvPicPr>
            <a:picLocks noChangeAspect="1" noChangeArrowheads="1"/>
          </p:cNvPicPr>
          <p:nvPr/>
        </p:nvPicPr>
        <p:blipFill>
          <a:blip r:embed="rId6" cstate="print"/>
          <a:srcRect/>
          <a:stretch>
            <a:fillRect/>
          </a:stretch>
        </p:blipFill>
        <p:spPr bwMode="auto">
          <a:xfrm>
            <a:off x="1493565" y="2270778"/>
            <a:ext cx="376177" cy="506584"/>
          </a:xfrm>
          <a:prstGeom prst="rect">
            <a:avLst/>
          </a:prstGeom>
          <a:noFill/>
          <a:ln w="9525">
            <a:noFill/>
            <a:miter lim="800000"/>
            <a:headEnd/>
            <a:tailEnd/>
          </a:ln>
        </p:spPr>
      </p:pic>
      <p:pic>
        <p:nvPicPr>
          <p:cNvPr id="72" name="Rectangle 11289"/>
          <p:cNvPicPr>
            <a:picLocks noChangeAspect="1" noChangeArrowheads="1"/>
          </p:cNvPicPr>
          <p:nvPr/>
        </p:nvPicPr>
        <p:blipFill>
          <a:blip r:embed="rId7" cstate="print"/>
          <a:srcRect/>
          <a:stretch>
            <a:fillRect/>
          </a:stretch>
        </p:blipFill>
        <p:spPr bwMode="auto">
          <a:xfrm>
            <a:off x="609600" y="2689538"/>
            <a:ext cx="417975" cy="516054"/>
          </a:xfrm>
          <a:prstGeom prst="rect">
            <a:avLst/>
          </a:prstGeom>
          <a:noFill/>
          <a:ln w="9525">
            <a:noFill/>
            <a:miter lim="800000"/>
            <a:headEnd/>
            <a:tailEnd/>
          </a:ln>
        </p:spPr>
      </p:pic>
      <p:pic>
        <p:nvPicPr>
          <p:cNvPr id="79"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1143000" y="2983877"/>
            <a:ext cx="651464" cy="527208"/>
          </a:xfrm>
          <a:prstGeom prst="rect">
            <a:avLst/>
          </a:prstGeom>
          <a:noFill/>
          <a:effectLst>
            <a:outerShdw blurRad="50800" dist="38100" dir="2700000" algn="tl" rotWithShape="0">
              <a:prstClr val="black">
                <a:alpha val="40000"/>
              </a:prstClr>
            </a:outerShdw>
          </a:effectLst>
        </p:spPr>
      </p:pic>
      <p:pic>
        <p:nvPicPr>
          <p:cNvPr id="90" name="Picture 14" descr="\\eventsql\dvd\Online_ART\DVD_ART34\Artwork_Imagery\Icons - Illustrations\_WINDOWS VISTA ICONS\Digital Locker lock locked.png"/>
          <p:cNvPicPr>
            <a:picLocks noChangeAspect="1" noChangeArrowheads="1"/>
          </p:cNvPicPr>
          <p:nvPr/>
        </p:nvPicPr>
        <p:blipFill>
          <a:blip r:embed="rId9" cstate="print"/>
          <a:srcRect/>
          <a:stretch>
            <a:fillRect/>
          </a:stretch>
        </p:blipFill>
        <p:spPr bwMode="auto">
          <a:xfrm>
            <a:off x="6951228" y="2714912"/>
            <a:ext cx="689753" cy="689753"/>
          </a:xfrm>
          <a:prstGeom prst="rect">
            <a:avLst/>
          </a:prstGeom>
          <a:noFill/>
        </p:spPr>
      </p:pic>
      <p:pic>
        <p:nvPicPr>
          <p:cNvPr id="92" name="Rectangle 11298"/>
          <p:cNvPicPr>
            <a:picLocks noChangeAspect="1" noChangeArrowheads="1"/>
          </p:cNvPicPr>
          <p:nvPr/>
        </p:nvPicPr>
        <p:blipFill>
          <a:blip r:embed="rId10" cstate="print"/>
          <a:srcRect/>
          <a:stretch>
            <a:fillRect/>
          </a:stretch>
        </p:blipFill>
        <p:spPr bwMode="auto">
          <a:xfrm>
            <a:off x="1909823" y="2662719"/>
            <a:ext cx="376177" cy="473558"/>
          </a:xfrm>
          <a:prstGeom prst="rect">
            <a:avLst/>
          </a:prstGeom>
          <a:noFill/>
          <a:ln w="9525">
            <a:noFill/>
            <a:miter lim="800000"/>
            <a:headEnd/>
            <a:tailEnd/>
          </a:ln>
        </p:spPr>
      </p:pic>
      <p:pic>
        <p:nvPicPr>
          <p:cNvPr id="41" name="Picture 40" descr="house home yellow.png"/>
          <p:cNvPicPr>
            <a:picLocks noChangeAspect="1"/>
          </p:cNvPicPr>
          <p:nvPr/>
        </p:nvPicPr>
        <p:blipFill>
          <a:blip r:embed="rId11" cstate="print"/>
          <a:stretch>
            <a:fillRect/>
          </a:stretch>
        </p:blipFill>
        <p:spPr>
          <a:xfrm>
            <a:off x="7801636" y="2485937"/>
            <a:ext cx="990600" cy="990600"/>
          </a:xfrm>
          <a:prstGeom prst="rect">
            <a:avLst/>
          </a:prstGeom>
        </p:spPr>
      </p:pic>
      <p:pic>
        <p:nvPicPr>
          <p:cNvPr id="77"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7569949" y="2900019"/>
            <a:ext cx="651464" cy="527208"/>
          </a:xfrm>
          <a:prstGeom prst="rect">
            <a:avLst/>
          </a:prstGeom>
          <a:noFill/>
          <a:effectLst>
            <a:outerShdw blurRad="50800" dist="38100" dir="2700000" algn="tl" rotWithShape="0">
              <a:prstClr val="black">
                <a:alpha val="40000"/>
              </a:prstClr>
            </a:outerShdw>
          </a:effectLst>
        </p:spPr>
      </p:pic>
      <p:sp>
        <p:nvSpPr>
          <p:cNvPr id="44" name="TextBox 43"/>
          <p:cNvSpPr txBox="1"/>
          <p:nvPr/>
        </p:nvSpPr>
        <p:spPr>
          <a:xfrm>
            <a:off x="8008848" y="3408297"/>
            <a:ext cx="415498" cy="369332"/>
          </a:xfrm>
          <a:prstGeom prst="rect">
            <a:avLst/>
          </a:prstGeom>
          <a:noFill/>
        </p:spPr>
        <p:txBody>
          <a:bodyPr wrap="none" rtlCol="0">
            <a:spAutoFit/>
          </a:bodyPr>
          <a:lstStyle/>
          <a:p>
            <a:r>
              <a:rPr lang="zh-CN" altLang="en-US" dirty="0" smtClean="0">
                <a:latin typeface="Segoe UI" pitchFamily="34" charset="0"/>
                <a:ea typeface="微軟正黑體" pitchFamily="34" charset="-120"/>
              </a:rPr>
              <a:t>家</a:t>
            </a:r>
            <a:endParaRPr lang="en-US" dirty="0">
              <a:latin typeface="Segoe UI" pitchFamily="34" charset="0"/>
              <a:ea typeface="微軟正黑體" pitchFamily="34" charset="-120"/>
            </a:endParaRPr>
          </a:p>
        </p:txBody>
      </p:sp>
      <p:pic>
        <p:nvPicPr>
          <p:cNvPr id="52" name="Picture 51" descr="house home yellow.png"/>
          <p:cNvPicPr>
            <a:picLocks noChangeAspect="1"/>
          </p:cNvPicPr>
          <p:nvPr/>
        </p:nvPicPr>
        <p:blipFill>
          <a:blip r:embed="rId11" cstate="print"/>
          <a:stretch>
            <a:fillRect/>
          </a:stretch>
        </p:blipFill>
        <p:spPr>
          <a:xfrm>
            <a:off x="3526808" y="2431345"/>
            <a:ext cx="990600" cy="990600"/>
          </a:xfrm>
          <a:prstGeom prst="rect">
            <a:avLst/>
          </a:prstGeom>
        </p:spPr>
      </p:pic>
      <p:pic>
        <p:nvPicPr>
          <p:cNvPr id="93"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3368719" y="2860848"/>
            <a:ext cx="651464" cy="527208"/>
          </a:xfrm>
          <a:prstGeom prst="rect">
            <a:avLst/>
          </a:prstGeom>
          <a:noFill/>
          <a:effectLst>
            <a:outerShdw blurRad="50800" dist="38100" dir="2700000" algn="tl" rotWithShape="0">
              <a:prstClr val="black">
                <a:alpha val="40000"/>
              </a:prstClr>
            </a:outerShdw>
          </a:effectLst>
        </p:spPr>
      </p:pic>
      <p:sp>
        <p:nvSpPr>
          <p:cNvPr id="36" name="TextBox 35"/>
          <p:cNvSpPr txBox="1"/>
          <p:nvPr/>
        </p:nvSpPr>
        <p:spPr>
          <a:xfrm>
            <a:off x="1070347" y="3408297"/>
            <a:ext cx="877163" cy="369332"/>
          </a:xfrm>
          <a:prstGeom prst="rect">
            <a:avLst/>
          </a:prstGeom>
          <a:noFill/>
        </p:spPr>
        <p:txBody>
          <a:bodyPr wrap="none" rtlCol="0">
            <a:spAutoFit/>
          </a:bodyPr>
          <a:lstStyle/>
          <a:p>
            <a:r>
              <a:rPr lang="zh-CN" altLang="en-US" dirty="0" smtClean="0">
                <a:latin typeface="Segoe UI" pitchFamily="34" charset="0"/>
                <a:ea typeface="微軟正黑體" pitchFamily="34" charset="-120"/>
              </a:rPr>
              <a:t>办公室</a:t>
            </a:r>
            <a:endParaRPr lang="en-US" dirty="0">
              <a:latin typeface="Segoe UI" pitchFamily="34" charset="0"/>
              <a:ea typeface="微軟正黑體" pitchFamily="34" charset="-120"/>
            </a:endParaRPr>
          </a:p>
        </p:txBody>
      </p:sp>
      <p:sp>
        <p:nvSpPr>
          <p:cNvPr id="37" name="TextBox 36"/>
          <p:cNvSpPr txBox="1"/>
          <p:nvPr/>
        </p:nvSpPr>
        <p:spPr>
          <a:xfrm>
            <a:off x="3288997" y="3408297"/>
            <a:ext cx="415498" cy="369332"/>
          </a:xfrm>
          <a:prstGeom prst="rect">
            <a:avLst/>
          </a:prstGeom>
          <a:noFill/>
        </p:spPr>
        <p:txBody>
          <a:bodyPr wrap="none" rtlCol="0">
            <a:spAutoFit/>
          </a:bodyPr>
          <a:lstStyle/>
          <a:p>
            <a:r>
              <a:rPr lang="zh-CN" altLang="en-US" dirty="0" smtClean="0">
                <a:latin typeface="Segoe UI" pitchFamily="34" charset="0"/>
                <a:ea typeface="微軟正黑體" pitchFamily="34" charset="-120"/>
              </a:rPr>
              <a:t>家</a:t>
            </a:r>
            <a:endParaRPr lang="en-US" dirty="0">
              <a:latin typeface="Segoe UI" pitchFamily="34" charset="0"/>
              <a:ea typeface="微軟正黑體" pitchFamily="34" charset="-120"/>
            </a:endParaRPr>
          </a:p>
        </p:txBody>
      </p:sp>
      <p:sp>
        <p:nvSpPr>
          <p:cNvPr id="58" name="TextBox 11277"/>
          <p:cNvSpPr txBox="1">
            <a:spLocks noChangeArrowheads="1"/>
          </p:cNvSpPr>
          <p:nvPr/>
        </p:nvSpPr>
        <p:spPr bwMode="auto">
          <a:xfrm>
            <a:off x="4953000" y="1822007"/>
            <a:ext cx="4240477" cy="249299"/>
          </a:xfrm>
          <a:prstGeom prst="rect">
            <a:avLst/>
          </a:prstGeom>
          <a:noFill/>
          <a:ln w="9525">
            <a:noFill/>
            <a:miter lim="800000"/>
            <a:headEnd/>
            <a:tailEnd/>
          </a:ln>
          <a:effectLst>
            <a:reflection blurRad="6350" stA="52000" endA="300" endPos="35000" dir="5400000" sy="-100000" algn="bl" rotWithShape="0"/>
          </a:effectLst>
        </p:spPr>
        <p:txBody>
          <a:bodyPr wrap="square" lIns="0" tIns="0" rIns="0" bIns="0" anchor="ctr">
            <a:spAutoFit/>
          </a:bodyPr>
          <a:lstStyle>
            <a:lvl1pPr algn="l" rtl="0" fontAlgn="base">
              <a:lnSpc>
                <a:spcPct val="90000"/>
              </a:lnSpc>
              <a:spcBef>
                <a:spcPct val="0"/>
              </a:spcBef>
              <a:spcAft>
                <a:spcPct val="0"/>
              </a:spcAft>
              <a:defRPr kern="1200">
                <a:latin typeface="Segoe UI" pitchFamily="34" charset="0"/>
                <a:ea typeface="微軟正黑體" pitchFamily="34" charset="-120"/>
                <a:cs typeface="+mn-cs"/>
              </a:defRPr>
            </a:lvl1pPr>
          </a:lstStyle>
          <a:p>
            <a:r>
              <a:rPr lang="en-US" dirty="0"/>
              <a:t>DirectAccess™</a:t>
            </a:r>
          </a:p>
        </p:txBody>
      </p:sp>
      <p:sp>
        <p:nvSpPr>
          <p:cNvPr id="62" name="Left-Right Arrow 61"/>
          <p:cNvSpPr/>
          <p:nvPr/>
        </p:nvSpPr>
        <p:spPr bwMode="auto">
          <a:xfrm>
            <a:off x="2401555" y="2893329"/>
            <a:ext cx="1064525" cy="409433"/>
          </a:xfrm>
          <a:prstGeom prst="leftRightArrow">
            <a:avLst>
              <a:gd name="adj1" fmla="val 50000"/>
              <a:gd name="adj2" fmla="val 50000"/>
            </a:avLst>
          </a:prstGeom>
          <a:gradFill flip="none" rotWithShape="1">
            <a:gsLst>
              <a:gs pos="0">
                <a:srgbClr val="FFFFFF"/>
              </a:gs>
              <a:gs pos="18000">
                <a:srgbClr val="FFFFFF">
                  <a:alpha val="52000"/>
                </a:srgbClr>
              </a:gs>
              <a:gs pos="54000">
                <a:schemeClr val="tx1">
                  <a:lumMod val="65000"/>
                </a:schemeClr>
              </a:gs>
              <a:gs pos="87000">
                <a:schemeClr val="tx1">
                  <a:alpha val="51000"/>
                </a:schemeClr>
              </a:gs>
              <a:gs pos="100000">
                <a:srgbClr val="FFFFFF">
                  <a:alpha val="31000"/>
                </a:srgbClr>
              </a:gs>
            </a:gsLst>
            <a:lin ang="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dirty="0" smtClean="0">
              <a:ln w="18415" cmpd="sng">
                <a:noFill/>
                <a:prstDash val="solid"/>
              </a:ln>
              <a:solidFill>
                <a:schemeClr val="tx1"/>
              </a:solidFill>
              <a:effectLst>
                <a:glow rad="101600">
                  <a:srgbClr val="CCECFF"/>
                </a:glow>
                <a:innerShdw blurRad="114300">
                  <a:prstClr val="black"/>
                </a:innerShdw>
              </a:effectLst>
              <a:latin typeface="Segoe Black" pitchFamily="34" charset="0"/>
            </a:endParaRPr>
          </a:p>
        </p:txBody>
      </p:sp>
      <p:pic>
        <p:nvPicPr>
          <p:cNvPr id="63" name="Picture 4" descr="C:\Users\aheaton\Desktop\Artwork_Imagery\Icons - Illustrations\Symbols\green blue question mark.png"/>
          <p:cNvPicPr>
            <a:picLocks noChangeAspect="1" noChangeArrowheads="1"/>
          </p:cNvPicPr>
          <p:nvPr/>
        </p:nvPicPr>
        <p:blipFill>
          <a:blip r:embed="rId12" cstate="print">
            <a:grayscl/>
          </a:blip>
          <a:srcRect/>
          <a:stretch>
            <a:fillRect/>
          </a:stretch>
        </p:blipFill>
        <p:spPr bwMode="auto">
          <a:xfrm>
            <a:off x="2822817" y="2871288"/>
            <a:ext cx="272845" cy="457200"/>
          </a:xfrm>
          <a:prstGeom prst="rect">
            <a:avLst/>
          </a:prstGeom>
          <a:noFill/>
        </p:spPr>
      </p:pic>
      <p:pic>
        <p:nvPicPr>
          <p:cNvPr id="69" name="Rectangle 11300"/>
          <p:cNvPicPr>
            <a:picLocks noChangeAspect="1" noChangeArrowheads="1"/>
          </p:cNvPicPr>
          <p:nvPr/>
        </p:nvPicPr>
        <p:blipFill>
          <a:blip r:embed="rId5" cstate="print"/>
          <a:srcRect/>
          <a:stretch>
            <a:fillRect/>
          </a:stretch>
        </p:blipFill>
        <p:spPr bwMode="auto">
          <a:xfrm>
            <a:off x="5333156" y="2377891"/>
            <a:ext cx="282913" cy="508901"/>
          </a:xfrm>
          <a:prstGeom prst="rect">
            <a:avLst/>
          </a:prstGeom>
          <a:noFill/>
          <a:ln w="9525">
            <a:noFill/>
            <a:miter lim="800000"/>
            <a:headEnd/>
            <a:tailEnd/>
          </a:ln>
        </p:spPr>
      </p:pic>
      <p:pic>
        <p:nvPicPr>
          <p:cNvPr id="73" name="Rectangle 11297"/>
          <p:cNvPicPr>
            <a:picLocks noChangeAspect="1" noChangeArrowheads="1"/>
          </p:cNvPicPr>
          <p:nvPr/>
        </p:nvPicPr>
        <p:blipFill>
          <a:blip r:embed="rId6" cstate="print"/>
          <a:srcRect/>
          <a:stretch>
            <a:fillRect/>
          </a:stretch>
        </p:blipFill>
        <p:spPr bwMode="auto">
          <a:xfrm>
            <a:off x="5849492" y="2353392"/>
            <a:ext cx="376177" cy="506584"/>
          </a:xfrm>
          <a:prstGeom prst="rect">
            <a:avLst/>
          </a:prstGeom>
          <a:noFill/>
          <a:ln w="9525">
            <a:noFill/>
            <a:miter lim="800000"/>
            <a:headEnd/>
            <a:tailEnd/>
          </a:ln>
        </p:spPr>
      </p:pic>
      <p:pic>
        <p:nvPicPr>
          <p:cNvPr id="74" name="Rectangle 11289"/>
          <p:cNvPicPr>
            <a:picLocks noChangeAspect="1" noChangeArrowheads="1"/>
          </p:cNvPicPr>
          <p:nvPr/>
        </p:nvPicPr>
        <p:blipFill>
          <a:blip r:embed="rId7" cstate="print"/>
          <a:srcRect/>
          <a:stretch>
            <a:fillRect/>
          </a:stretch>
        </p:blipFill>
        <p:spPr bwMode="auto">
          <a:xfrm>
            <a:off x="5006469" y="2744853"/>
            <a:ext cx="417975" cy="516054"/>
          </a:xfrm>
          <a:prstGeom prst="rect">
            <a:avLst/>
          </a:prstGeom>
          <a:noFill/>
          <a:ln w="9525">
            <a:noFill/>
            <a:miter lim="800000"/>
            <a:headEnd/>
            <a:tailEnd/>
          </a:ln>
        </p:spPr>
      </p:pic>
      <p:pic>
        <p:nvPicPr>
          <p:cNvPr id="75"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5553517" y="2984600"/>
            <a:ext cx="651464" cy="527208"/>
          </a:xfrm>
          <a:prstGeom prst="rect">
            <a:avLst/>
          </a:prstGeom>
          <a:noFill/>
          <a:effectLst>
            <a:outerShdw blurRad="50800" dist="38100" dir="2700000" algn="tl" rotWithShape="0">
              <a:prstClr val="black">
                <a:alpha val="40000"/>
              </a:prstClr>
            </a:outerShdw>
          </a:effectLst>
        </p:spPr>
      </p:pic>
      <p:pic>
        <p:nvPicPr>
          <p:cNvPr id="76" name="Rectangle 11298"/>
          <p:cNvPicPr>
            <a:picLocks noChangeAspect="1" noChangeArrowheads="1"/>
          </p:cNvPicPr>
          <p:nvPr/>
        </p:nvPicPr>
        <p:blipFill>
          <a:blip r:embed="rId10" cstate="print"/>
          <a:srcRect/>
          <a:stretch>
            <a:fillRect/>
          </a:stretch>
        </p:blipFill>
        <p:spPr bwMode="auto">
          <a:xfrm>
            <a:off x="6224804" y="2718034"/>
            <a:ext cx="376177" cy="473558"/>
          </a:xfrm>
          <a:prstGeom prst="rect">
            <a:avLst/>
          </a:prstGeom>
          <a:noFill/>
          <a:ln w="9525">
            <a:noFill/>
            <a:miter lim="800000"/>
            <a:headEnd/>
            <a:tailEnd/>
          </a:ln>
        </p:spPr>
      </p:pic>
      <p:sp>
        <p:nvSpPr>
          <p:cNvPr id="78" name="TextBox 77"/>
          <p:cNvSpPr txBox="1"/>
          <p:nvPr/>
        </p:nvSpPr>
        <p:spPr>
          <a:xfrm>
            <a:off x="5467216" y="3408297"/>
            <a:ext cx="877163" cy="369332"/>
          </a:xfrm>
          <a:prstGeom prst="rect">
            <a:avLst/>
          </a:prstGeom>
          <a:noFill/>
        </p:spPr>
        <p:txBody>
          <a:bodyPr wrap="none" rtlCol="0">
            <a:spAutoFit/>
          </a:bodyPr>
          <a:lstStyle/>
          <a:p>
            <a:r>
              <a:rPr lang="zh-CN" altLang="en-US" dirty="0" smtClean="0">
                <a:latin typeface="Segoe UI" pitchFamily="34" charset="0"/>
                <a:ea typeface="微軟正黑體" pitchFamily="34" charset="-120"/>
              </a:rPr>
              <a:t>办公室</a:t>
            </a:r>
            <a:endParaRPr lang="en-US" dirty="0">
              <a:latin typeface="Segoe UI" pitchFamily="34" charset="0"/>
              <a:ea typeface="微軟正黑體" pitchFamily="34" charset="-120"/>
            </a:endParaRPr>
          </a:p>
        </p:txBody>
      </p:sp>
      <p:sp>
        <p:nvSpPr>
          <p:cNvPr id="45" name="Freeform 10"/>
          <p:cNvSpPr>
            <a:spLocks/>
          </p:cNvSpPr>
          <p:nvPr/>
        </p:nvSpPr>
        <p:spPr bwMode="auto">
          <a:xfrm>
            <a:off x="6544294" y="2416932"/>
            <a:ext cx="1371600" cy="473029"/>
          </a:xfrm>
          <a:custGeom>
            <a:avLst/>
            <a:gdLst/>
            <a:ahLst/>
            <a:cxnLst>
              <a:cxn ang="0">
                <a:pos x="194" y="839"/>
              </a:cxn>
              <a:cxn ang="0">
                <a:pos x="848" y="143"/>
              </a:cxn>
              <a:cxn ang="0">
                <a:pos x="1497" y="856"/>
              </a:cxn>
              <a:cxn ang="0">
                <a:pos x="1394" y="834"/>
              </a:cxn>
              <a:cxn ang="0">
                <a:pos x="1593" y="1156"/>
              </a:cxn>
              <a:cxn ang="0">
                <a:pos x="1794" y="835"/>
              </a:cxn>
              <a:cxn ang="0">
                <a:pos x="1691" y="857"/>
              </a:cxn>
              <a:cxn ang="0">
                <a:pos x="847" y="3"/>
              </a:cxn>
              <a:cxn ang="0">
                <a:pos x="0" y="859"/>
              </a:cxn>
              <a:cxn ang="0">
                <a:pos x="100" y="694"/>
              </a:cxn>
              <a:cxn ang="0">
                <a:pos x="194" y="839"/>
              </a:cxn>
            </a:cxnLst>
            <a:rect l="0" t="0" r="r" b="b"/>
            <a:pathLst>
              <a:path w="1794" h="1156">
                <a:moveTo>
                  <a:pt x="194" y="839"/>
                </a:moveTo>
                <a:cubicBezTo>
                  <a:pt x="194" y="839"/>
                  <a:pt x="213" y="143"/>
                  <a:pt x="848" y="143"/>
                </a:cubicBezTo>
                <a:cubicBezTo>
                  <a:pt x="1446" y="143"/>
                  <a:pt x="1497" y="856"/>
                  <a:pt x="1497" y="856"/>
                </a:cubicBezTo>
                <a:cubicBezTo>
                  <a:pt x="1394" y="834"/>
                  <a:pt x="1394" y="834"/>
                  <a:pt x="1394" y="834"/>
                </a:cubicBezTo>
                <a:cubicBezTo>
                  <a:pt x="1593" y="1156"/>
                  <a:pt x="1593" y="1156"/>
                  <a:pt x="1593" y="1156"/>
                </a:cubicBezTo>
                <a:cubicBezTo>
                  <a:pt x="1794" y="835"/>
                  <a:pt x="1794" y="835"/>
                  <a:pt x="1794" y="835"/>
                </a:cubicBezTo>
                <a:cubicBezTo>
                  <a:pt x="1691" y="857"/>
                  <a:pt x="1691" y="857"/>
                  <a:pt x="1691" y="857"/>
                </a:cubicBezTo>
                <a:cubicBezTo>
                  <a:pt x="1691" y="857"/>
                  <a:pt x="1598" y="7"/>
                  <a:pt x="847" y="3"/>
                </a:cubicBezTo>
                <a:cubicBezTo>
                  <a:pt x="98" y="0"/>
                  <a:pt x="0" y="859"/>
                  <a:pt x="0" y="859"/>
                </a:cubicBezTo>
                <a:cubicBezTo>
                  <a:pt x="100" y="694"/>
                  <a:pt x="100" y="694"/>
                  <a:pt x="100" y="694"/>
                </a:cubicBezTo>
                <a:lnTo>
                  <a:pt x="194" y="839"/>
                </a:lnTo>
                <a:close/>
              </a:path>
            </a:pathLst>
          </a:custGeom>
          <a:gradFill flip="none" rotWithShape="1">
            <a:gsLst>
              <a:gs pos="0">
                <a:srgbClr val="FFFFFF"/>
              </a:gs>
              <a:gs pos="18000">
                <a:srgbClr val="FFFFFF">
                  <a:alpha val="52000"/>
                </a:srgbClr>
              </a:gs>
              <a:gs pos="54000">
                <a:schemeClr val="tx1">
                  <a:lumMod val="65000"/>
                </a:schemeClr>
              </a:gs>
              <a:gs pos="87000">
                <a:schemeClr val="tx1">
                  <a:alpha val="51000"/>
                </a:schemeClr>
              </a:gs>
              <a:gs pos="100000">
                <a:srgbClr val="FFFFFF">
                  <a:alpha val="31000"/>
                </a:srgbClr>
              </a:gs>
            </a:gsLst>
            <a:lin ang="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a:ln w="18415" cmpd="sng">
                <a:noFill/>
                <a:prstDash val="solid"/>
              </a:ln>
              <a:solidFill>
                <a:schemeClr val="tx1"/>
              </a:solidFill>
              <a:effectLst>
                <a:glow rad="101600">
                  <a:srgbClr val="CCECFF"/>
                </a:glow>
                <a:innerShdw blurRad="114300">
                  <a:prstClr val="black"/>
                </a:innerShdw>
              </a:effectLst>
              <a:latin typeface="Segoe Black" pitchFamily="34" charset="0"/>
            </a:endParaRPr>
          </a:p>
        </p:txBody>
      </p:sp>
      <p:sp>
        <p:nvSpPr>
          <p:cNvPr id="49" name="Freeform 11"/>
          <p:cNvSpPr>
            <a:spLocks/>
          </p:cNvSpPr>
          <p:nvPr/>
        </p:nvSpPr>
        <p:spPr bwMode="auto">
          <a:xfrm>
            <a:off x="6506503" y="3183197"/>
            <a:ext cx="1371600" cy="515346"/>
          </a:xfrm>
          <a:custGeom>
            <a:avLst/>
            <a:gdLst/>
            <a:ahLst/>
            <a:cxnLst>
              <a:cxn ang="0">
                <a:pos x="1794" y="302"/>
              </a:cxn>
              <a:cxn ang="0">
                <a:pos x="950" y="1156"/>
              </a:cxn>
              <a:cxn ang="0">
                <a:pos x="103" y="300"/>
              </a:cxn>
              <a:cxn ang="0">
                <a:pos x="0" y="322"/>
              </a:cxn>
              <a:cxn ang="0">
                <a:pos x="200" y="0"/>
              </a:cxn>
              <a:cxn ang="0">
                <a:pos x="400" y="322"/>
              </a:cxn>
              <a:cxn ang="0">
                <a:pos x="297" y="300"/>
              </a:cxn>
              <a:cxn ang="0">
                <a:pos x="951" y="1016"/>
              </a:cxn>
              <a:cxn ang="0">
                <a:pos x="1600" y="320"/>
              </a:cxn>
              <a:cxn ang="0">
                <a:pos x="1688" y="477"/>
              </a:cxn>
              <a:cxn ang="0">
                <a:pos x="1794" y="302"/>
              </a:cxn>
            </a:cxnLst>
            <a:rect l="0" t="0" r="r" b="b"/>
            <a:pathLst>
              <a:path w="1794" h="1159">
                <a:moveTo>
                  <a:pt x="1794" y="302"/>
                </a:moveTo>
                <a:cubicBezTo>
                  <a:pt x="1794" y="302"/>
                  <a:pt x="1701" y="1152"/>
                  <a:pt x="950" y="1156"/>
                </a:cubicBezTo>
                <a:cubicBezTo>
                  <a:pt x="201" y="1159"/>
                  <a:pt x="103" y="300"/>
                  <a:pt x="103" y="300"/>
                </a:cubicBezTo>
                <a:cubicBezTo>
                  <a:pt x="0" y="322"/>
                  <a:pt x="0" y="322"/>
                  <a:pt x="0" y="322"/>
                </a:cubicBezTo>
                <a:cubicBezTo>
                  <a:pt x="200" y="0"/>
                  <a:pt x="200" y="0"/>
                  <a:pt x="200" y="0"/>
                </a:cubicBezTo>
                <a:cubicBezTo>
                  <a:pt x="400" y="322"/>
                  <a:pt x="400" y="322"/>
                  <a:pt x="400" y="322"/>
                </a:cubicBezTo>
                <a:cubicBezTo>
                  <a:pt x="297" y="300"/>
                  <a:pt x="297" y="300"/>
                  <a:pt x="297" y="300"/>
                </a:cubicBezTo>
                <a:cubicBezTo>
                  <a:pt x="297" y="300"/>
                  <a:pt x="316" y="1016"/>
                  <a:pt x="951" y="1016"/>
                </a:cubicBezTo>
                <a:cubicBezTo>
                  <a:pt x="1549" y="1016"/>
                  <a:pt x="1600" y="320"/>
                  <a:pt x="1600" y="320"/>
                </a:cubicBezTo>
                <a:cubicBezTo>
                  <a:pt x="1688" y="477"/>
                  <a:pt x="1688" y="477"/>
                  <a:pt x="1688" y="477"/>
                </a:cubicBezTo>
                <a:lnTo>
                  <a:pt x="1794" y="302"/>
                </a:lnTo>
                <a:close/>
              </a:path>
            </a:pathLst>
          </a:custGeom>
          <a:gradFill flip="none" rotWithShape="1">
            <a:gsLst>
              <a:gs pos="0">
                <a:srgbClr val="FFFFFF"/>
              </a:gs>
              <a:gs pos="18000">
                <a:srgbClr val="FFFFFF">
                  <a:alpha val="52000"/>
                </a:srgbClr>
              </a:gs>
              <a:gs pos="54000">
                <a:schemeClr val="tx1">
                  <a:lumMod val="65000"/>
                </a:schemeClr>
              </a:gs>
              <a:gs pos="87000">
                <a:schemeClr val="tx1">
                  <a:alpha val="51000"/>
                </a:schemeClr>
              </a:gs>
              <a:gs pos="100000">
                <a:srgbClr val="FFFFFF">
                  <a:alpha val="31000"/>
                </a:srgbClr>
              </a:gs>
            </a:gsLst>
            <a:lin ang="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a:ln w="18415" cmpd="sng">
                <a:noFill/>
                <a:prstDash val="solid"/>
              </a:ln>
              <a:solidFill>
                <a:schemeClr val="tx1"/>
              </a:solidFill>
              <a:effectLst>
                <a:glow rad="101600">
                  <a:srgbClr val="CCECFF"/>
                </a:glow>
                <a:innerShdw blurRad="114300">
                  <a:prstClr val="black"/>
                </a:innerShdw>
              </a:effectLst>
              <a:latin typeface="Segoe Black" pitchFamily="34" charset="0"/>
            </a:endParaRPr>
          </a:p>
        </p:txBody>
      </p:sp>
      <p:pic>
        <p:nvPicPr>
          <p:cNvPr id="56" name="Picture 5" descr="E:\DVD_ART34\Artwork_Imagery\Icons - Illustrations\_WINDOWS VISTA ICONS\Green Check checkmark okay.png"/>
          <p:cNvPicPr>
            <a:picLocks noChangeAspect="1" noChangeArrowheads="1"/>
          </p:cNvPicPr>
          <p:nvPr/>
        </p:nvPicPr>
        <p:blipFill>
          <a:blip r:embed="rId13" cstate="print"/>
          <a:srcRect/>
          <a:stretch>
            <a:fillRect/>
          </a:stretch>
        </p:blipFill>
        <p:spPr bwMode="auto">
          <a:xfrm>
            <a:off x="6993896" y="2294437"/>
            <a:ext cx="397898" cy="413417"/>
          </a:xfrm>
          <a:prstGeom prst="rect">
            <a:avLst/>
          </a:prstGeom>
          <a:noFill/>
        </p:spPr>
      </p:pic>
      <p:pic>
        <p:nvPicPr>
          <p:cNvPr id="57" name="Picture 5" descr="E:\DVD_ART34\Artwork_Imagery\Icons - Illustrations\_WINDOWS VISTA ICONS\Green Check checkmark okay.png"/>
          <p:cNvPicPr>
            <a:picLocks noChangeAspect="1" noChangeArrowheads="1"/>
          </p:cNvPicPr>
          <p:nvPr/>
        </p:nvPicPr>
        <p:blipFill>
          <a:blip r:embed="rId13" cstate="print"/>
          <a:srcRect/>
          <a:stretch>
            <a:fillRect/>
          </a:stretch>
        </p:blipFill>
        <p:spPr bwMode="auto">
          <a:xfrm>
            <a:off x="7021194" y="3454015"/>
            <a:ext cx="397898" cy="413417"/>
          </a:xfrm>
          <a:prstGeom prst="rect">
            <a:avLst/>
          </a:prstGeom>
          <a:noFill/>
        </p:spPr>
      </p:pic>
    </p:spTree>
    <p:extLst>
      <p:ext uri="{BB962C8B-B14F-4D97-AF65-F5344CB8AC3E}">
        <p14:creationId xmlns:p14="http://schemas.microsoft.com/office/powerpoint/2010/main" xmlns="" val="2744282270"/>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 Same Side Corner Rectangle 69"/>
          <p:cNvSpPr/>
          <p:nvPr/>
        </p:nvSpPr>
        <p:spPr>
          <a:xfrm>
            <a:off x="4735774" y="1214651"/>
            <a:ext cx="4230806" cy="5109949"/>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000" dirty="0">
              <a:solidFill>
                <a:schemeClr val="tx1"/>
              </a:solidFill>
              <a:effectLst>
                <a:outerShdw blurRad="38100" dist="38100" dir="2700000" algn="tl">
                  <a:srgbClr val="000000">
                    <a:alpha val="43137"/>
                  </a:srgbClr>
                </a:outerShdw>
              </a:effectLst>
              <a:latin typeface="Segoe" pitchFamily="34" charset="0"/>
            </a:endParaRPr>
          </a:p>
        </p:txBody>
      </p:sp>
      <p:sp>
        <p:nvSpPr>
          <p:cNvPr id="71" name="Rectangle 70"/>
          <p:cNvSpPr/>
          <p:nvPr/>
        </p:nvSpPr>
        <p:spPr>
          <a:xfrm rot="10800000">
            <a:off x="4735774" y="1621808"/>
            <a:ext cx="4174062" cy="534538"/>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000" dirty="0">
              <a:solidFill>
                <a:schemeClr val="tx1"/>
              </a:solidFill>
              <a:effectLst>
                <a:outerShdw blurRad="38100" dist="38100" dir="2700000" algn="tl">
                  <a:srgbClr val="000000">
                    <a:alpha val="43137"/>
                  </a:srgbClr>
                </a:outerShdw>
              </a:effectLst>
              <a:latin typeface="Segoe" pitchFamily="34" charset="0"/>
            </a:endParaRPr>
          </a:p>
        </p:txBody>
      </p:sp>
      <p:sp>
        <p:nvSpPr>
          <p:cNvPr id="72" name="Round Same Side Corner Rectangle 71"/>
          <p:cNvSpPr/>
          <p:nvPr/>
        </p:nvSpPr>
        <p:spPr>
          <a:xfrm>
            <a:off x="313898" y="1219200"/>
            <a:ext cx="4244454" cy="51054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000" dirty="0">
              <a:solidFill>
                <a:schemeClr val="tx1"/>
              </a:solidFill>
              <a:effectLst>
                <a:outerShdw blurRad="38100" dist="38100" dir="2700000" algn="tl">
                  <a:srgbClr val="000000">
                    <a:alpha val="43137"/>
                  </a:srgbClr>
                </a:outerShdw>
              </a:effectLst>
              <a:latin typeface="Segoe" pitchFamily="34" charset="0"/>
            </a:endParaRPr>
          </a:p>
        </p:txBody>
      </p:sp>
      <p:sp>
        <p:nvSpPr>
          <p:cNvPr id="40" name="Title 39"/>
          <p:cNvSpPr>
            <a:spLocks noGrp="1"/>
          </p:cNvSpPr>
          <p:nvPr>
            <p:ph type="title"/>
          </p:nvPr>
        </p:nvSpPr>
        <p:spPr>
          <a:xfrm>
            <a:off x="381000" y="230188"/>
            <a:ext cx="8382000" cy="1329595"/>
          </a:xfrm>
        </p:spPr>
        <p:txBody>
          <a:bodyPr>
            <a:normAutofit fontScale="90000"/>
          </a:bodyPr>
          <a:lstStyle/>
          <a:p>
            <a:pPr algn="l"/>
            <a:r>
              <a:rPr lang="zh-CN" altLang="en-US" sz="4000" dirty="0" smtClean="0"/>
              <a:t>分支公司网络性能</a:t>
            </a:r>
            <a:r>
              <a:rPr lang="en-US" altLang="zh-CN" sz="4000" dirty="0"/>
              <a:t/>
            </a:r>
            <a:br>
              <a:rPr lang="en-US" altLang="zh-CN" sz="4000" dirty="0"/>
            </a:br>
            <a:r>
              <a:rPr lang="zh-CN" altLang="en-US" sz="2000" dirty="0" smtClean="0"/>
              <a:t>让</a:t>
            </a:r>
            <a:r>
              <a:rPr lang="zh-CN" altLang="en-US" sz="2000" dirty="0"/>
              <a:t>用户在任何地方都有效</a:t>
            </a:r>
            <a:r>
              <a:rPr lang="zh-CN" altLang="en-US" sz="2000" dirty="0" smtClean="0"/>
              <a:t>率</a:t>
            </a:r>
            <a:r>
              <a:rPr sz="1800" dirty="0">
                <a:solidFill>
                  <a:schemeClr val="tx1"/>
                </a:solidFill>
              </a:rPr>
              <a:t/>
            </a:r>
            <a:br>
              <a:rPr sz="1800" dirty="0">
                <a:solidFill>
                  <a:schemeClr val="tx1"/>
                </a:solidFill>
              </a:rPr>
            </a:br>
            <a:r>
              <a:rPr sz="1800" dirty="0"/>
              <a:t/>
            </a:r>
            <a:br>
              <a:rPr sz="1800" dirty="0"/>
            </a:br>
            <a:endParaRPr lang="en-US" sz="1800" dirty="0">
              <a:solidFill>
                <a:schemeClr val="tx1"/>
              </a:solidFill>
            </a:endParaRPr>
          </a:p>
        </p:txBody>
      </p:sp>
      <p:sp>
        <p:nvSpPr>
          <p:cNvPr id="82" name="Rectangle 81"/>
          <p:cNvSpPr/>
          <p:nvPr/>
        </p:nvSpPr>
        <p:spPr>
          <a:xfrm rot="5400000">
            <a:off x="2212770" y="-672634"/>
            <a:ext cx="451260" cy="4267200"/>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sz="2000" dirty="0">
              <a:solidFill>
                <a:schemeClr val="tx1"/>
              </a:solidFill>
              <a:latin typeface="Segoe"/>
            </a:endParaRPr>
          </a:p>
        </p:txBody>
      </p:sp>
      <p:grpSp>
        <p:nvGrpSpPr>
          <p:cNvPr id="2" name="Group 61"/>
          <p:cNvGrpSpPr/>
          <p:nvPr/>
        </p:nvGrpSpPr>
        <p:grpSpPr>
          <a:xfrm>
            <a:off x="4724400" y="1219200"/>
            <a:ext cx="4313278" cy="451260"/>
            <a:chOff x="228600" y="6889899"/>
            <a:chExt cx="8348472" cy="451260"/>
          </a:xfrm>
        </p:grpSpPr>
        <p:sp>
          <p:nvSpPr>
            <p:cNvPr id="86" name="Rectangle 85"/>
            <p:cNvSpPr/>
            <p:nvPr/>
          </p:nvSpPr>
          <p:spPr>
            <a:xfrm rot="5400000">
              <a:off x="4177206" y="2941293"/>
              <a:ext cx="451260" cy="8348472"/>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sz="2000" dirty="0">
                <a:solidFill>
                  <a:schemeClr val="tx1"/>
                </a:solidFill>
                <a:latin typeface="Segoe"/>
              </a:endParaRPr>
            </a:p>
          </p:txBody>
        </p:sp>
        <p:sp>
          <p:nvSpPr>
            <p:cNvPr id="87" name="TextBox 11277"/>
            <p:cNvSpPr txBox="1">
              <a:spLocks noChangeArrowheads="1"/>
            </p:cNvSpPr>
            <p:nvPr/>
          </p:nvSpPr>
          <p:spPr bwMode="auto">
            <a:xfrm>
              <a:off x="572110" y="6977970"/>
              <a:ext cx="7410706" cy="276999"/>
            </a:xfrm>
            <a:prstGeom prst="rect">
              <a:avLst/>
            </a:prstGeom>
            <a:noFill/>
            <a:ln w="9525">
              <a:noFill/>
              <a:miter lim="800000"/>
              <a:headEnd/>
              <a:tailEnd/>
            </a:ln>
          </p:spPr>
          <p:txBody>
            <a:bodyPr lIns="0" tIns="0" rIns="0" bIns="0" anchor="ctr">
              <a:spAutoFit/>
            </a:bodyPr>
            <a:lstStyle/>
            <a:p>
              <a:pPr eaLnBrk="0" hangingPunct="0">
                <a:lnSpc>
                  <a:spcPct val="90000"/>
                </a:lnSpc>
              </a:pPr>
              <a:r>
                <a:rPr 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Windows 7 </a:t>
              </a:r>
              <a:r>
                <a:rPr lang="zh-CN" alt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解决方案</a:t>
              </a:r>
              <a:endParaRPr 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endParaRPr>
            </a:p>
          </p:txBody>
        </p:sp>
      </p:grpSp>
      <p:sp>
        <p:nvSpPr>
          <p:cNvPr id="90" name="Rectangle 89"/>
          <p:cNvSpPr/>
          <p:nvPr/>
        </p:nvSpPr>
        <p:spPr>
          <a:xfrm>
            <a:off x="4851096" y="4191000"/>
            <a:ext cx="4038600" cy="1754326"/>
          </a:xfrm>
          <a:prstGeom prst="rect">
            <a:avLst/>
          </a:prstGeom>
        </p:spPr>
        <p:txBody>
          <a:bodyPr wrap="square">
            <a:spAutoFit/>
          </a:bodyPr>
          <a:lstStyle/>
          <a:p>
            <a:pPr marL="231775" lvl="1" indent="-231775" defTabSz="912813">
              <a:lnSpc>
                <a:spcPct val="90000"/>
              </a:lnSpc>
              <a:spcBef>
                <a:spcPct val="20000"/>
              </a:spcBef>
              <a:spcAft>
                <a:spcPts val="600"/>
              </a:spcAft>
              <a:buFontTx/>
              <a:buBlip>
                <a:blip r:embed="rId3"/>
              </a:buBlip>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缓存从文件夹和网页服务器上下载的内容</a:t>
            </a:r>
          </a:p>
          <a:p>
            <a:pPr marL="231775" lvl="1" indent="-231775" defTabSz="912813">
              <a:lnSpc>
                <a:spcPct val="90000"/>
              </a:lnSpc>
              <a:spcBef>
                <a:spcPct val="20000"/>
              </a:spcBef>
              <a:spcAft>
                <a:spcPts val="600"/>
              </a:spcAft>
              <a:buFontTx/>
              <a:buBlip>
                <a:blip r:embed="rId3"/>
              </a:buBlip>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分支机构的用户可以快速打开存储在缓存里的文件</a:t>
            </a:r>
          </a:p>
          <a:p>
            <a:pPr marL="231775" lvl="1" indent="-231775" defTabSz="912813">
              <a:lnSpc>
                <a:spcPct val="90000"/>
              </a:lnSpc>
              <a:spcBef>
                <a:spcPct val="20000"/>
              </a:spcBef>
              <a:spcAft>
                <a:spcPts val="600"/>
              </a:spcAft>
              <a:buFontTx/>
              <a:buBlip>
                <a:blip r:embed="rId3"/>
              </a:buBlip>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释放网络带宽用于其他用途</a:t>
            </a:r>
            <a:endParaRPr lang="zh-CN" altLang="en-US" sz="2000" dirty="0">
              <a:effectLst>
                <a:outerShdw blurRad="38100" dist="38100" dir="2700000" algn="tl">
                  <a:srgbClr val="000000">
                    <a:alpha val="43137"/>
                  </a:srgbClr>
                </a:outerShdw>
              </a:effectLst>
              <a:latin typeface="Segoe UI" pitchFamily="34" charset="0"/>
              <a:ea typeface="微軟正黑體" pitchFamily="34" charset="-120"/>
            </a:endParaRPr>
          </a:p>
        </p:txBody>
      </p:sp>
      <p:sp>
        <p:nvSpPr>
          <p:cNvPr id="92" name="TextBox 11277"/>
          <p:cNvSpPr txBox="1">
            <a:spLocks noChangeArrowheads="1"/>
          </p:cNvSpPr>
          <p:nvPr/>
        </p:nvSpPr>
        <p:spPr bwMode="auto">
          <a:xfrm>
            <a:off x="5024085" y="1794307"/>
            <a:ext cx="4114800" cy="249299"/>
          </a:xfrm>
          <a:prstGeom prst="rect">
            <a:avLst/>
          </a:prstGeom>
          <a:noFill/>
          <a:ln w="9525">
            <a:noFill/>
            <a:miter lim="800000"/>
            <a:headEnd/>
            <a:tailEnd/>
          </a:ln>
          <a:effectLst>
            <a:reflection blurRad="6350" stA="52000" endA="300" endPos="35000" dir="5400000" sy="-100000" algn="bl" rotWithShape="0"/>
          </a:effectLst>
        </p:spPr>
        <p:txBody>
          <a:bodyPr wrap="square" lIns="0" tIns="0" rIns="0" bIns="0" anchor="ctr">
            <a:spAutoFit/>
          </a:bodyPr>
          <a:lstStyle>
            <a:lvl1pPr algn="l" rtl="0" fontAlgn="base">
              <a:lnSpc>
                <a:spcPct val="90000"/>
              </a:lnSpc>
              <a:spcBef>
                <a:spcPct val="0"/>
              </a:spcBef>
              <a:spcAft>
                <a:spcPct val="0"/>
              </a:spcAft>
              <a:defRPr kern="1200">
                <a:latin typeface="Segoe UI" pitchFamily="34" charset="0"/>
                <a:ea typeface="微軟正黑體" pitchFamily="34" charset="-120"/>
                <a:cs typeface="+mn-cs"/>
              </a:defRPr>
            </a:lvl1pPr>
          </a:lstStyle>
          <a:p>
            <a:r>
              <a:rPr lang="en-US" dirty="0"/>
              <a:t>BranchCache™</a:t>
            </a:r>
          </a:p>
        </p:txBody>
      </p:sp>
      <p:sp>
        <p:nvSpPr>
          <p:cNvPr id="93" name="TextBox 92"/>
          <p:cNvSpPr txBox="1"/>
          <p:nvPr/>
        </p:nvSpPr>
        <p:spPr>
          <a:xfrm>
            <a:off x="412392" y="4191000"/>
            <a:ext cx="4038600" cy="1754326"/>
          </a:xfrm>
          <a:prstGeom prst="rect">
            <a:avLst/>
          </a:prstGeom>
        </p:spPr>
        <p:txBody>
          <a:bodyPr wrap="square">
            <a:spAutoFit/>
          </a:bodyPr>
          <a:lstStyle/>
          <a:p>
            <a:pPr marL="231775" lvl="1" indent="-231775" defTabSz="912813">
              <a:lnSpc>
                <a:spcPct val="90000"/>
              </a:lnSpc>
              <a:spcBef>
                <a:spcPct val="20000"/>
              </a:spcBef>
              <a:spcAft>
                <a:spcPts val="600"/>
              </a:spcAft>
              <a:buFontTx/>
              <a:buBlip>
                <a:blip r:embed="rId3"/>
              </a:buBlip>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在分支机构中，应用程序和数据在广域网中传输是比较缓慢的</a:t>
            </a:r>
            <a:endParaRPr lang="en-US" altLang="zh-CN" sz="2000" dirty="0" smtClean="0">
              <a:effectLst>
                <a:outerShdw blurRad="38100" dist="38100" dir="2700000" algn="tl">
                  <a:srgbClr val="000000">
                    <a:alpha val="43137"/>
                  </a:srgbClr>
                </a:outerShdw>
              </a:effectLst>
              <a:latin typeface="Segoe UI" pitchFamily="34" charset="0"/>
              <a:ea typeface="微軟正黑體" pitchFamily="34" charset="-120"/>
            </a:endParaRPr>
          </a:p>
          <a:p>
            <a:pPr marL="231775" lvl="1" indent="-231775" defTabSz="912813">
              <a:lnSpc>
                <a:spcPct val="90000"/>
              </a:lnSpc>
              <a:spcBef>
                <a:spcPct val="20000"/>
              </a:spcBef>
              <a:spcAft>
                <a:spcPts val="600"/>
              </a:spcAft>
              <a:buFontTx/>
              <a:buBlip>
                <a:blip r:embed="rId3"/>
              </a:buBlip>
            </a:pPr>
            <a:r>
              <a:rPr lang="zh-CN" altLang="en-US" sz="2000" dirty="0" smtClean="0">
                <a:effectLst>
                  <a:outerShdw blurRad="38100" dist="38100" dir="2700000" algn="tl" rotWithShape="0">
                    <a:srgbClr val="000000">
                      <a:alpha val="43137"/>
                    </a:srgbClr>
                  </a:outerShdw>
                </a:effectLst>
                <a:latin typeface="Segoe UI" pitchFamily="34" charset="0"/>
                <a:ea typeface="微軟正黑體" pitchFamily="34" charset="-120"/>
              </a:rPr>
              <a:t>缓慢的连接影响用户生产力</a:t>
            </a:r>
            <a:endParaRPr lang="en-US" sz="2000" dirty="0" smtClean="0">
              <a:effectLst>
                <a:outerShdw blurRad="38100" dist="38100" dir="2700000" algn="tl" rotWithShape="0">
                  <a:srgbClr val="000000">
                    <a:alpha val="43137"/>
                  </a:srgbClr>
                </a:outerShdw>
              </a:effectLst>
              <a:latin typeface="Segoe UI" pitchFamily="34" charset="0"/>
              <a:ea typeface="微軟正黑體" pitchFamily="34" charset="-120"/>
            </a:endParaRPr>
          </a:p>
          <a:p>
            <a:pPr marL="231775" lvl="1" indent="-231775" defTabSz="912813">
              <a:lnSpc>
                <a:spcPct val="90000"/>
              </a:lnSpc>
              <a:spcBef>
                <a:spcPct val="20000"/>
              </a:spcBef>
              <a:spcAft>
                <a:spcPts val="600"/>
              </a:spcAft>
              <a:buFontTx/>
              <a:buBlip>
                <a:blip r:embed="rId3"/>
              </a:buBlip>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提高网络性能代价较大，并且难以实施</a:t>
            </a:r>
            <a:endParaRPr lang="zh-CN" altLang="en-US" sz="2000" dirty="0">
              <a:effectLst>
                <a:outerShdw blurRad="38100" dist="38100" dir="2700000" algn="tl">
                  <a:srgbClr val="000000">
                    <a:alpha val="43137"/>
                  </a:srgbClr>
                </a:outerShdw>
              </a:effectLst>
              <a:latin typeface="Segoe UI" pitchFamily="34" charset="0"/>
              <a:ea typeface="微軟正黑體" pitchFamily="34" charset="-120"/>
            </a:endParaRPr>
          </a:p>
        </p:txBody>
      </p:sp>
      <p:pic>
        <p:nvPicPr>
          <p:cNvPr id="94" name="Picture 3" descr="C:\Users\aheaton\Desktop\New Folder (4)\double headed arrow 5b.png"/>
          <p:cNvPicPr>
            <a:picLocks noChangeAspect="1" noChangeArrowheads="1"/>
          </p:cNvPicPr>
          <p:nvPr/>
        </p:nvPicPr>
        <p:blipFill>
          <a:blip r:embed="rId4" cstate="print"/>
          <a:srcRect/>
          <a:stretch>
            <a:fillRect/>
          </a:stretch>
        </p:blipFill>
        <p:spPr bwMode="auto">
          <a:xfrm rot="819042">
            <a:off x="5349175" y="3280606"/>
            <a:ext cx="3103520" cy="500062"/>
          </a:xfrm>
          <a:prstGeom prst="rect">
            <a:avLst/>
          </a:prstGeom>
          <a:noFill/>
        </p:spPr>
      </p:pic>
      <p:pic>
        <p:nvPicPr>
          <p:cNvPr id="95" name="Picture 94" descr="highrise, office building skyscraper enterprise sand.png"/>
          <p:cNvPicPr>
            <a:picLocks noChangeAspect="1"/>
          </p:cNvPicPr>
          <p:nvPr/>
        </p:nvPicPr>
        <p:blipFill>
          <a:blip r:embed="rId5" cstate="print"/>
          <a:stretch>
            <a:fillRect/>
          </a:stretch>
        </p:blipFill>
        <p:spPr>
          <a:xfrm>
            <a:off x="5029200" y="2235650"/>
            <a:ext cx="838200" cy="1257300"/>
          </a:xfrm>
          <a:prstGeom prst="rect">
            <a:avLst/>
          </a:prstGeom>
        </p:spPr>
      </p:pic>
      <p:pic>
        <p:nvPicPr>
          <p:cNvPr id="96" name="Picture 19" descr="blue 3d disc with glow"/>
          <p:cNvPicPr>
            <a:picLocks noChangeAspect="1" noChangeArrowheads="1"/>
          </p:cNvPicPr>
          <p:nvPr/>
        </p:nvPicPr>
        <p:blipFill>
          <a:blip r:embed="rId6" cstate="screen"/>
          <a:srcRect/>
          <a:stretch>
            <a:fillRect/>
          </a:stretch>
        </p:blipFill>
        <p:spPr bwMode="auto">
          <a:xfrm>
            <a:off x="5021010" y="3133128"/>
            <a:ext cx="798764" cy="515274"/>
          </a:xfrm>
          <a:prstGeom prst="rect">
            <a:avLst/>
          </a:prstGeom>
          <a:noFill/>
          <a:ln w="9525" algn="ctr">
            <a:noFill/>
            <a:miter lim="800000"/>
            <a:headEnd/>
            <a:tailEnd/>
          </a:ln>
        </p:spPr>
      </p:pic>
      <p:pic>
        <p:nvPicPr>
          <p:cNvPr id="97" name="Picture 20" descr="Host Integration Server (HIS) sm"/>
          <p:cNvPicPr>
            <a:picLocks noChangeAspect="1" noChangeArrowheads="1"/>
          </p:cNvPicPr>
          <p:nvPr/>
        </p:nvPicPr>
        <p:blipFill>
          <a:blip r:embed="rId7" cstate="screen"/>
          <a:srcRect/>
          <a:stretch>
            <a:fillRect/>
          </a:stretch>
        </p:blipFill>
        <p:spPr bwMode="auto">
          <a:xfrm>
            <a:off x="5102077" y="2854774"/>
            <a:ext cx="380972" cy="574375"/>
          </a:xfrm>
          <a:prstGeom prst="rect">
            <a:avLst/>
          </a:prstGeom>
          <a:noFill/>
          <a:ln w="9525">
            <a:noFill/>
            <a:miter lim="800000"/>
            <a:headEnd/>
            <a:tailEnd/>
          </a:ln>
        </p:spPr>
      </p:pic>
      <p:pic>
        <p:nvPicPr>
          <p:cNvPr id="99" name="Picture 20" descr="Host Integration Server (HIS) sm"/>
          <p:cNvPicPr>
            <a:picLocks noChangeAspect="1" noChangeArrowheads="1"/>
          </p:cNvPicPr>
          <p:nvPr/>
        </p:nvPicPr>
        <p:blipFill>
          <a:blip r:embed="rId7" cstate="screen"/>
          <a:srcRect/>
          <a:stretch>
            <a:fillRect/>
          </a:stretch>
        </p:blipFill>
        <p:spPr bwMode="auto">
          <a:xfrm>
            <a:off x="5382342" y="2888835"/>
            <a:ext cx="380972" cy="574375"/>
          </a:xfrm>
          <a:prstGeom prst="rect">
            <a:avLst/>
          </a:prstGeom>
          <a:noFill/>
          <a:ln w="9525">
            <a:noFill/>
            <a:miter lim="800000"/>
            <a:headEnd/>
            <a:tailEnd/>
          </a:ln>
        </p:spPr>
      </p:pic>
      <p:pic>
        <p:nvPicPr>
          <p:cNvPr id="106" name="Picture 105" descr="j0431566.png"/>
          <p:cNvPicPr>
            <a:picLocks noChangeAspect="1"/>
          </p:cNvPicPr>
          <p:nvPr/>
        </p:nvPicPr>
        <p:blipFill>
          <a:blip r:embed="rId8" cstate="screen"/>
          <a:stretch>
            <a:fillRect/>
          </a:stretch>
        </p:blipFill>
        <p:spPr>
          <a:xfrm flipH="1">
            <a:off x="7395476" y="2311024"/>
            <a:ext cx="338824" cy="335563"/>
          </a:xfrm>
          <a:prstGeom prst="rect">
            <a:avLst/>
          </a:prstGeom>
        </p:spPr>
      </p:pic>
      <p:pic>
        <p:nvPicPr>
          <p:cNvPr id="107" name="Picture 106" descr="j0431566.png"/>
          <p:cNvPicPr>
            <a:picLocks noChangeAspect="1"/>
          </p:cNvPicPr>
          <p:nvPr/>
        </p:nvPicPr>
        <p:blipFill>
          <a:blip r:embed="rId8" cstate="screen"/>
          <a:stretch>
            <a:fillRect/>
          </a:stretch>
        </p:blipFill>
        <p:spPr>
          <a:xfrm flipH="1">
            <a:off x="8424176" y="2311024"/>
            <a:ext cx="338824" cy="335563"/>
          </a:xfrm>
          <a:prstGeom prst="rect">
            <a:avLst/>
          </a:prstGeom>
        </p:spPr>
      </p:pic>
      <p:pic>
        <p:nvPicPr>
          <p:cNvPr id="122" name="Picture 121" descr="j0431566.png"/>
          <p:cNvPicPr>
            <a:picLocks noChangeAspect="1"/>
          </p:cNvPicPr>
          <p:nvPr/>
        </p:nvPicPr>
        <p:blipFill>
          <a:blip r:embed="rId8" cstate="screen"/>
          <a:stretch>
            <a:fillRect/>
          </a:stretch>
        </p:blipFill>
        <p:spPr>
          <a:xfrm flipH="1">
            <a:off x="8081276" y="2311024"/>
            <a:ext cx="338824" cy="335563"/>
          </a:xfrm>
          <a:prstGeom prst="rect">
            <a:avLst/>
          </a:prstGeom>
        </p:spPr>
      </p:pic>
      <p:pic>
        <p:nvPicPr>
          <p:cNvPr id="125" name="Picture 124" descr="j0431566.png"/>
          <p:cNvPicPr>
            <a:picLocks noChangeAspect="1"/>
          </p:cNvPicPr>
          <p:nvPr/>
        </p:nvPicPr>
        <p:blipFill>
          <a:blip r:embed="rId8" cstate="screen"/>
          <a:stretch>
            <a:fillRect/>
          </a:stretch>
        </p:blipFill>
        <p:spPr>
          <a:xfrm flipH="1">
            <a:off x="7738376" y="2311024"/>
            <a:ext cx="338824" cy="335563"/>
          </a:xfrm>
          <a:prstGeom prst="rect">
            <a:avLst/>
          </a:prstGeom>
        </p:spPr>
      </p:pic>
      <p:pic>
        <p:nvPicPr>
          <p:cNvPr id="127" name="Picture 126" descr="j0431566.png"/>
          <p:cNvPicPr>
            <a:picLocks noChangeAspect="1"/>
          </p:cNvPicPr>
          <p:nvPr/>
        </p:nvPicPr>
        <p:blipFill>
          <a:blip r:embed="rId8" cstate="screen"/>
          <a:stretch>
            <a:fillRect/>
          </a:stretch>
        </p:blipFill>
        <p:spPr>
          <a:xfrm flipH="1">
            <a:off x="7052576" y="2311024"/>
            <a:ext cx="338824" cy="335563"/>
          </a:xfrm>
          <a:prstGeom prst="rect">
            <a:avLst/>
          </a:prstGeom>
        </p:spPr>
      </p:pic>
      <p:pic>
        <p:nvPicPr>
          <p:cNvPr id="129" name="Picture 128" descr="building store retail store small business white.png"/>
          <p:cNvPicPr>
            <a:picLocks noChangeAspect="1"/>
          </p:cNvPicPr>
          <p:nvPr/>
        </p:nvPicPr>
        <p:blipFill>
          <a:blip r:embed="rId9" cstate="screen"/>
          <a:stretch>
            <a:fillRect/>
          </a:stretch>
        </p:blipFill>
        <p:spPr>
          <a:xfrm>
            <a:off x="7848600" y="3150050"/>
            <a:ext cx="990600" cy="899320"/>
          </a:xfrm>
          <a:prstGeom prst="rect">
            <a:avLst/>
          </a:prstGeom>
        </p:spPr>
      </p:pic>
      <p:pic>
        <p:nvPicPr>
          <p:cNvPr id="131" name="Picture 3" descr="C:\Users\aheaton\Desktop\New Folder (4)\double headed arrow 5b.png"/>
          <p:cNvPicPr>
            <a:picLocks noChangeAspect="1" noChangeArrowheads="1"/>
          </p:cNvPicPr>
          <p:nvPr/>
        </p:nvPicPr>
        <p:blipFill>
          <a:blip r:embed="rId4" cstate="print"/>
          <a:srcRect/>
          <a:stretch>
            <a:fillRect/>
          </a:stretch>
        </p:blipFill>
        <p:spPr bwMode="auto">
          <a:xfrm rot="819042">
            <a:off x="853375" y="2722182"/>
            <a:ext cx="3103520" cy="500062"/>
          </a:xfrm>
          <a:prstGeom prst="rect">
            <a:avLst/>
          </a:prstGeom>
          <a:noFill/>
        </p:spPr>
      </p:pic>
      <p:pic>
        <p:nvPicPr>
          <p:cNvPr id="132" name="Picture 19" descr="blue 3d disc with glow"/>
          <p:cNvPicPr>
            <a:picLocks noChangeAspect="1" noChangeArrowheads="1"/>
          </p:cNvPicPr>
          <p:nvPr/>
        </p:nvPicPr>
        <p:blipFill>
          <a:blip r:embed="rId6" cstate="screen"/>
          <a:srcRect/>
          <a:stretch>
            <a:fillRect/>
          </a:stretch>
        </p:blipFill>
        <p:spPr bwMode="auto">
          <a:xfrm>
            <a:off x="525210" y="2574704"/>
            <a:ext cx="798764" cy="515274"/>
          </a:xfrm>
          <a:prstGeom prst="rect">
            <a:avLst/>
          </a:prstGeom>
          <a:noFill/>
          <a:ln w="9525" algn="ctr">
            <a:noFill/>
            <a:miter lim="800000"/>
            <a:headEnd/>
            <a:tailEnd/>
          </a:ln>
        </p:spPr>
      </p:pic>
      <p:pic>
        <p:nvPicPr>
          <p:cNvPr id="133" name="Picture 132" descr="building store retail store small business white.png"/>
          <p:cNvPicPr>
            <a:picLocks noChangeAspect="1"/>
          </p:cNvPicPr>
          <p:nvPr/>
        </p:nvPicPr>
        <p:blipFill>
          <a:blip r:embed="rId9" cstate="screen"/>
          <a:stretch>
            <a:fillRect/>
          </a:stretch>
        </p:blipFill>
        <p:spPr>
          <a:xfrm>
            <a:off x="3352800" y="2591626"/>
            <a:ext cx="990600" cy="899320"/>
          </a:xfrm>
          <a:prstGeom prst="rect">
            <a:avLst/>
          </a:prstGeom>
        </p:spPr>
      </p:pic>
      <p:pic>
        <p:nvPicPr>
          <p:cNvPr id="137" name="Picture 8"/>
          <p:cNvPicPr>
            <a:picLocks noChangeAspect="1" noChangeArrowheads="1"/>
          </p:cNvPicPr>
          <p:nvPr/>
        </p:nvPicPr>
        <p:blipFill>
          <a:blip r:embed="rId10" cstate="print"/>
          <a:srcRect/>
          <a:stretch>
            <a:fillRect/>
          </a:stretch>
        </p:blipFill>
        <p:spPr bwMode="auto">
          <a:xfrm>
            <a:off x="1524000" y="2581275"/>
            <a:ext cx="133350" cy="152400"/>
          </a:xfrm>
          <a:prstGeom prst="rect">
            <a:avLst/>
          </a:prstGeom>
          <a:noFill/>
          <a:ln w="9525">
            <a:noFill/>
            <a:miter lim="800000"/>
            <a:headEnd/>
            <a:tailEnd/>
          </a:ln>
          <a:effectLst/>
        </p:spPr>
      </p:pic>
      <p:pic>
        <p:nvPicPr>
          <p:cNvPr id="139" name="Picture 12" descr="E:\Artwork_Imagery\Icons - Illustrations\_XML ICONS\Database blue.png"/>
          <p:cNvPicPr>
            <a:picLocks noChangeAspect="1" noChangeArrowheads="1"/>
          </p:cNvPicPr>
          <p:nvPr/>
        </p:nvPicPr>
        <p:blipFill>
          <a:blip r:embed="rId11" cstate="print"/>
          <a:srcRect/>
          <a:stretch>
            <a:fillRect/>
          </a:stretch>
        </p:blipFill>
        <p:spPr bwMode="auto">
          <a:xfrm>
            <a:off x="1828800" y="2638425"/>
            <a:ext cx="146050" cy="175969"/>
          </a:xfrm>
          <a:prstGeom prst="rect">
            <a:avLst/>
          </a:prstGeom>
          <a:noFill/>
        </p:spPr>
      </p:pic>
      <p:pic>
        <p:nvPicPr>
          <p:cNvPr id="141" name="Picture 9"/>
          <p:cNvPicPr>
            <a:picLocks noChangeAspect="1" noChangeArrowheads="1"/>
          </p:cNvPicPr>
          <p:nvPr/>
        </p:nvPicPr>
        <p:blipFill>
          <a:blip r:embed="rId12" cstate="print"/>
          <a:srcRect/>
          <a:stretch>
            <a:fillRect/>
          </a:stretch>
        </p:blipFill>
        <p:spPr bwMode="auto">
          <a:xfrm>
            <a:off x="3352800" y="3095625"/>
            <a:ext cx="123825" cy="104775"/>
          </a:xfrm>
          <a:prstGeom prst="rect">
            <a:avLst/>
          </a:prstGeom>
          <a:noFill/>
          <a:ln w="9525">
            <a:noFill/>
            <a:miter lim="800000"/>
            <a:headEnd/>
            <a:tailEnd/>
          </a:ln>
          <a:effectLst/>
        </p:spPr>
      </p:pic>
      <p:pic>
        <p:nvPicPr>
          <p:cNvPr id="146" name="Picture 13" descr="E:\Artwork_Imagery\Icons - Illustrations\documents folders Pages\data page.png"/>
          <p:cNvPicPr>
            <a:picLocks noChangeAspect="1" noChangeArrowheads="1"/>
          </p:cNvPicPr>
          <p:nvPr/>
        </p:nvPicPr>
        <p:blipFill>
          <a:blip r:embed="rId13" cstate="print"/>
          <a:srcRect/>
          <a:stretch>
            <a:fillRect/>
          </a:stretch>
        </p:blipFill>
        <p:spPr bwMode="auto">
          <a:xfrm>
            <a:off x="2524125" y="2847975"/>
            <a:ext cx="114196" cy="137160"/>
          </a:xfrm>
          <a:prstGeom prst="rect">
            <a:avLst/>
          </a:prstGeom>
          <a:noFill/>
        </p:spPr>
      </p:pic>
      <p:pic>
        <p:nvPicPr>
          <p:cNvPr id="148" name="Picture 13" descr="E:\Artwork_Imagery\Icons - Illustrations\documents folders Pages\data page.png"/>
          <p:cNvPicPr>
            <a:picLocks noChangeAspect="1" noChangeArrowheads="1"/>
          </p:cNvPicPr>
          <p:nvPr/>
        </p:nvPicPr>
        <p:blipFill>
          <a:blip r:embed="rId13" cstate="print"/>
          <a:srcRect/>
          <a:stretch>
            <a:fillRect/>
          </a:stretch>
        </p:blipFill>
        <p:spPr bwMode="auto">
          <a:xfrm>
            <a:off x="3086204" y="2971165"/>
            <a:ext cx="114196" cy="137160"/>
          </a:xfrm>
          <a:prstGeom prst="rect">
            <a:avLst/>
          </a:prstGeom>
          <a:noFill/>
        </p:spPr>
      </p:pic>
      <p:pic>
        <p:nvPicPr>
          <p:cNvPr id="149" name="Picture 7"/>
          <p:cNvPicPr>
            <a:picLocks noChangeAspect="1" noChangeArrowheads="1"/>
          </p:cNvPicPr>
          <p:nvPr/>
        </p:nvPicPr>
        <p:blipFill>
          <a:blip r:embed="rId14" cstate="print"/>
          <a:srcRect/>
          <a:stretch>
            <a:fillRect/>
          </a:stretch>
        </p:blipFill>
        <p:spPr bwMode="auto">
          <a:xfrm>
            <a:off x="3200400" y="3019425"/>
            <a:ext cx="152400" cy="152400"/>
          </a:xfrm>
          <a:prstGeom prst="rect">
            <a:avLst/>
          </a:prstGeom>
          <a:noFill/>
          <a:ln w="9525">
            <a:noFill/>
            <a:miter lim="800000"/>
            <a:headEnd/>
            <a:tailEnd/>
          </a:ln>
          <a:effectLst/>
        </p:spPr>
      </p:pic>
      <p:pic>
        <p:nvPicPr>
          <p:cNvPr id="150" name="Picture 7"/>
          <p:cNvPicPr>
            <a:picLocks noChangeAspect="1" noChangeArrowheads="1"/>
          </p:cNvPicPr>
          <p:nvPr/>
        </p:nvPicPr>
        <p:blipFill>
          <a:blip r:embed="rId14" cstate="print"/>
          <a:srcRect/>
          <a:stretch>
            <a:fillRect/>
          </a:stretch>
        </p:blipFill>
        <p:spPr bwMode="auto">
          <a:xfrm>
            <a:off x="2667000" y="2895600"/>
            <a:ext cx="152400" cy="152400"/>
          </a:xfrm>
          <a:prstGeom prst="rect">
            <a:avLst/>
          </a:prstGeom>
          <a:noFill/>
          <a:ln w="9525">
            <a:noFill/>
            <a:miter lim="800000"/>
            <a:headEnd/>
            <a:tailEnd/>
          </a:ln>
          <a:effectLst/>
        </p:spPr>
      </p:pic>
      <p:pic>
        <p:nvPicPr>
          <p:cNvPr id="151" name="Picture 10"/>
          <p:cNvPicPr>
            <a:picLocks noChangeAspect="1" noChangeArrowheads="1"/>
          </p:cNvPicPr>
          <p:nvPr/>
        </p:nvPicPr>
        <p:blipFill>
          <a:blip r:embed="rId15" cstate="print"/>
          <a:srcRect/>
          <a:stretch>
            <a:fillRect/>
          </a:stretch>
        </p:blipFill>
        <p:spPr bwMode="auto">
          <a:xfrm>
            <a:off x="1981200" y="2714625"/>
            <a:ext cx="152400" cy="152400"/>
          </a:xfrm>
          <a:prstGeom prst="rect">
            <a:avLst/>
          </a:prstGeom>
          <a:noFill/>
          <a:ln w="9525">
            <a:noFill/>
            <a:miter lim="800000"/>
            <a:headEnd/>
            <a:tailEnd/>
          </a:ln>
          <a:effectLst/>
        </p:spPr>
      </p:pic>
      <p:pic>
        <p:nvPicPr>
          <p:cNvPr id="153" name="Picture 9"/>
          <p:cNvPicPr>
            <a:picLocks noChangeAspect="1" noChangeArrowheads="1"/>
          </p:cNvPicPr>
          <p:nvPr/>
        </p:nvPicPr>
        <p:blipFill>
          <a:blip r:embed="rId12" cstate="print"/>
          <a:srcRect/>
          <a:stretch>
            <a:fillRect/>
          </a:stretch>
        </p:blipFill>
        <p:spPr bwMode="auto">
          <a:xfrm>
            <a:off x="2886075" y="2943225"/>
            <a:ext cx="123825" cy="104775"/>
          </a:xfrm>
          <a:prstGeom prst="rect">
            <a:avLst/>
          </a:prstGeom>
          <a:noFill/>
          <a:ln w="9525">
            <a:noFill/>
            <a:miter lim="800000"/>
            <a:headEnd/>
            <a:tailEnd/>
          </a:ln>
          <a:effectLst/>
        </p:spPr>
      </p:pic>
      <p:pic>
        <p:nvPicPr>
          <p:cNvPr id="154" name="Picture 7"/>
          <p:cNvPicPr>
            <a:picLocks noChangeAspect="1" noChangeArrowheads="1"/>
          </p:cNvPicPr>
          <p:nvPr/>
        </p:nvPicPr>
        <p:blipFill>
          <a:blip r:embed="rId14" cstate="print"/>
          <a:srcRect/>
          <a:stretch>
            <a:fillRect/>
          </a:stretch>
        </p:blipFill>
        <p:spPr bwMode="auto">
          <a:xfrm>
            <a:off x="1676400" y="2638425"/>
            <a:ext cx="152400" cy="152400"/>
          </a:xfrm>
          <a:prstGeom prst="rect">
            <a:avLst/>
          </a:prstGeom>
          <a:noFill/>
          <a:ln w="9525">
            <a:noFill/>
            <a:miter lim="800000"/>
            <a:headEnd/>
            <a:tailEnd/>
          </a:ln>
          <a:effectLst/>
        </p:spPr>
      </p:pic>
      <p:pic>
        <p:nvPicPr>
          <p:cNvPr id="155" name="Picture 12" descr="E:\Artwork_Imagery\Icons - Illustrations\_XML ICONS\Database blue.png"/>
          <p:cNvPicPr>
            <a:picLocks noChangeAspect="1" noChangeArrowheads="1"/>
          </p:cNvPicPr>
          <p:nvPr/>
        </p:nvPicPr>
        <p:blipFill>
          <a:blip r:embed="rId11" cstate="print"/>
          <a:srcRect/>
          <a:stretch>
            <a:fillRect/>
          </a:stretch>
        </p:blipFill>
        <p:spPr bwMode="auto">
          <a:xfrm>
            <a:off x="2181225" y="2743200"/>
            <a:ext cx="146050" cy="175969"/>
          </a:xfrm>
          <a:prstGeom prst="rect">
            <a:avLst/>
          </a:prstGeom>
          <a:noFill/>
        </p:spPr>
      </p:pic>
      <p:pic>
        <p:nvPicPr>
          <p:cNvPr id="156" name="Picture 11"/>
          <p:cNvPicPr>
            <a:picLocks noChangeAspect="1" noChangeArrowheads="1"/>
          </p:cNvPicPr>
          <p:nvPr/>
        </p:nvPicPr>
        <p:blipFill>
          <a:blip r:embed="rId16" cstate="print"/>
          <a:srcRect/>
          <a:stretch>
            <a:fillRect/>
          </a:stretch>
        </p:blipFill>
        <p:spPr bwMode="auto">
          <a:xfrm>
            <a:off x="2362200" y="2790825"/>
            <a:ext cx="152400" cy="152400"/>
          </a:xfrm>
          <a:prstGeom prst="rect">
            <a:avLst/>
          </a:prstGeom>
          <a:noFill/>
          <a:ln w="9525">
            <a:noFill/>
            <a:miter lim="800000"/>
            <a:headEnd/>
            <a:tailEnd/>
          </a:ln>
          <a:effectLst/>
        </p:spPr>
      </p:pic>
      <p:pic>
        <p:nvPicPr>
          <p:cNvPr id="157" name="Picture 10"/>
          <p:cNvPicPr>
            <a:picLocks noChangeAspect="1" noChangeArrowheads="1"/>
          </p:cNvPicPr>
          <p:nvPr/>
        </p:nvPicPr>
        <p:blipFill>
          <a:blip r:embed="rId15" cstate="print"/>
          <a:srcRect/>
          <a:stretch>
            <a:fillRect/>
          </a:stretch>
        </p:blipFill>
        <p:spPr bwMode="auto">
          <a:xfrm>
            <a:off x="1295400" y="2533650"/>
            <a:ext cx="152400" cy="152400"/>
          </a:xfrm>
          <a:prstGeom prst="rect">
            <a:avLst/>
          </a:prstGeom>
          <a:noFill/>
          <a:ln w="9525">
            <a:noFill/>
            <a:miter lim="800000"/>
            <a:headEnd/>
            <a:tailEnd/>
          </a:ln>
          <a:effectLst/>
        </p:spPr>
      </p:pic>
      <p:pic>
        <p:nvPicPr>
          <p:cNvPr id="158" name="Picture 9"/>
          <p:cNvPicPr>
            <a:picLocks noChangeAspect="1" noChangeArrowheads="1"/>
          </p:cNvPicPr>
          <p:nvPr/>
        </p:nvPicPr>
        <p:blipFill>
          <a:blip r:embed="rId12" cstate="print"/>
          <a:srcRect/>
          <a:stretch>
            <a:fillRect/>
          </a:stretch>
        </p:blipFill>
        <p:spPr bwMode="auto">
          <a:xfrm>
            <a:off x="1425575" y="2600325"/>
            <a:ext cx="123825" cy="104775"/>
          </a:xfrm>
          <a:prstGeom prst="rect">
            <a:avLst/>
          </a:prstGeom>
          <a:noFill/>
          <a:ln w="9525">
            <a:noFill/>
            <a:miter lim="800000"/>
            <a:headEnd/>
            <a:tailEnd/>
          </a:ln>
          <a:effectLst/>
        </p:spPr>
      </p:pic>
      <p:pic>
        <p:nvPicPr>
          <p:cNvPr id="159" name="Picture 158" descr="highrise, office building skyscraper enterprise sand.png"/>
          <p:cNvPicPr>
            <a:picLocks noChangeAspect="1"/>
          </p:cNvPicPr>
          <p:nvPr/>
        </p:nvPicPr>
        <p:blipFill>
          <a:blip r:embed="rId5" cstate="print"/>
          <a:stretch>
            <a:fillRect/>
          </a:stretch>
        </p:blipFill>
        <p:spPr>
          <a:xfrm>
            <a:off x="533400" y="1677226"/>
            <a:ext cx="838200" cy="1257300"/>
          </a:xfrm>
          <a:prstGeom prst="rect">
            <a:avLst/>
          </a:prstGeom>
        </p:spPr>
      </p:pic>
      <p:pic>
        <p:nvPicPr>
          <p:cNvPr id="161" name="Picture 20" descr="Host Integration Server (HIS) sm"/>
          <p:cNvPicPr>
            <a:picLocks noChangeAspect="1" noChangeArrowheads="1"/>
          </p:cNvPicPr>
          <p:nvPr/>
        </p:nvPicPr>
        <p:blipFill>
          <a:blip r:embed="rId7" cstate="screen"/>
          <a:srcRect/>
          <a:stretch>
            <a:fillRect/>
          </a:stretch>
        </p:blipFill>
        <p:spPr bwMode="auto">
          <a:xfrm>
            <a:off x="606277" y="2296350"/>
            <a:ext cx="380972" cy="574375"/>
          </a:xfrm>
          <a:prstGeom prst="rect">
            <a:avLst/>
          </a:prstGeom>
          <a:noFill/>
          <a:ln w="9525">
            <a:noFill/>
            <a:miter lim="800000"/>
            <a:headEnd/>
            <a:tailEnd/>
          </a:ln>
        </p:spPr>
      </p:pic>
      <p:pic>
        <p:nvPicPr>
          <p:cNvPr id="163" name="Picture 20" descr="Host Integration Server (HIS) sm"/>
          <p:cNvPicPr>
            <a:picLocks noChangeAspect="1" noChangeArrowheads="1"/>
          </p:cNvPicPr>
          <p:nvPr/>
        </p:nvPicPr>
        <p:blipFill>
          <a:blip r:embed="rId7" cstate="screen"/>
          <a:srcRect/>
          <a:stretch>
            <a:fillRect/>
          </a:stretch>
        </p:blipFill>
        <p:spPr bwMode="auto">
          <a:xfrm>
            <a:off x="886542" y="2330411"/>
            <a:ext cx="380972" cy="574375"/>
          </a:xfrm>
          <a:prstGeom prst="rect">
            <a:avLst/>
          </a:prstGeom>
          <a:noFill/>
          <a:ln w="9525">
            <a:noFill/>
            <a:miter lim="800000"/>
            <a:headEnd/>
            <a:tailEnd/>
          </a:ln>
        </p:spPr>
      </p:pic>
      <p:pic>
        <p:nvPicPr>
          <p:cNvPr id="166" name="Picture 13" descr="E:\Artwork_Imagery\Icons - Illustrations\documents folders Pages\data page.png"/>
          <p:cNvPicPr>
            <a:picLocks noChangeAspect="1" noChangeArrowheads="1"/>
          </p:cNvPicPr>
          <p:nvPr/>
        </p:nvPicPr>
        <p:blipFill>
          <a:blip r:embed="rId13" cstate="print"/>
          <a:srcRect/>
          <a:stretch>
            <a:fillRect/>
          </a:stretch>
        </p:blipFill>
        <p:spPr bwMode="auto">
          <a:xfrm>
            <a:off x="6705600" y="3377824"/>
            <a:ext cx="114196" cy="137160"/>
          </a:xfrm>
          <a:prstGeom prst="rect">
            <a:avLst/>
          </a:prstGeom>
          <a:noFill/>
        </p:spPr>
      </p:pic>
      <p:pic>
        <p:nvPicPr>
          <p:cNvPr id="167" name="Picture 12" descr="E:\Artwork_Imagery\Icons - Illustrations\_XML ICONS\Database blue.png"/>
          <p:cNvPicPr>
            <a:picLocks noChangeAspect="1" noChangeArrowheads="1"/>
          </p:cNvPicPr>
          <p:nvPr/>
        </p:nvPicPr>
        <p:blipFill>
          <a:blip r:embed="rId11" cstate="print"/>
          <a:srcRect/>
          <a:stretch>
            <a:fillRect/>
          </a:stretch>
        </p:blipFill>
        <p:spPr bwMode="auto">
          <a:xfrm>
            <a:off x="7315200" y="3530224"/>
            <a:ext cx="146050" cy="175969"/>
          </a:xfrm>
          <a:prstGeom prst="rect">
            <a:avLst/>
          </a:prstGeom>
          <a:noFill/>
        </p:spPr>
      </p:pic>
      <p:pic>
        <p:nvPicPr>
          <p:cNvPr id="168" name="Picture 7"/>
          <p:cNvPicPr>
            <a:picLocks noChangeAspect="1" noChangeArrowheads="1"/>
          </p:cNvPicPr>
          <p:nvPr/>
        </p:nvPicPr>
        <p:blipFill>
          <a:blip r:embed="rId14" cstate="print"/>
          <a:srcRect/>
          <a:stretch>
            <a:fillRect/>
          </a:stretch>
        </p:blipFill>
        <p:spPr bwMode="auto">
          <a:xfrm>
            <a:off x="7010400" y="3454024"/>
            <a:ext cx="152400" cy="152400"/>
          </a:xfrm>
          <a:prstGeom prst="rect">
            <a:avLst/>
          </a:prstGeom>
          <a:noFill/>
          <a:ln w="9525">
            <a:noFill/>
            <a:miter lim="800000"/>
            <a:headEnd/>
            <a:tailEnd/>
          </a:ln>
          <a:effectLst/>
        </p:spPr>
      </p:pic>
      <p:pic>
        <p:nvPicPr>
          <p:cNvPr id="169" name="Picture 9"/>
          <p:cNvPicPr>
            <a:picLocks noChangeAspect="1" noChangeArrowheads="1"/>
          </p:cNvPicPr>
          <p:nvPr/>
        </p:nvPicPr>
        <p:blipFill>
          <a:blip r:embed="rId12" cstate="print"/>
          <a:srcRect/>
          <a:stretch>
            <a:fillRect/>
          </a:stretch>
        </p:blipFill>
        <p:spPr bwMode="auto">
          <a:xfrm>
            <a:off x="7696200" y="3682624"/>
            <a:ext cx="123825" cy="104775"/>
          </a:xfrm>
          <a:prstGeom prst="rect">
            <a:avLst/>
          </a:prstGeom>
          <a:noFill/>
          <a:ln w="9525">
            <a:noFill/>
            <a:miter lim="800000"/>
            <a:headEnd/>
            <a:tailEnd/>
          </a:ln>
          <a:effectLst/>
        </p:spPr>
      </p:pic>
      <p:pic>
        <p:nvPicPr>
          <p:cNvPr id="170" name="Picture 8"/>
          <p:cNvPicPr>
            <a:picLocks noChangeAspect="1" noChangeArrowheads="1"/>
          </p:cNvPicPr>
          <p:nvPr/>
        </p:nvPicPr>
        <p:blipFill>
          <a:blip r:embed="rId10" cstate="print"/>
          <a:srcRect/>
          <a:stretch>
            <a:fillRect/>
          </a:stretch>
        </p:blipFill>
        <p:spPr bwMode="auto">
          <a:xfrm>
            <a:off x="6324600" y="3301624"/>
            <a:ext cx="133350" cy="152400"/>
          </a:xfrm>
          <a:prstGeom prst="rect">
            <a:avLst/>
          </a:prstGeom>
          <a:noFill/>
          <a:ln w="9525">
            <a:noFill/>
            <a:miter lim="800000"/>
            <a:headEnd/>
            <a:tailEnd/>
          </a:ln>
          <a:effectLst/>
        </p:spPr>
      </p:pic>
      <p:pic>
        <p:nvPicPr>
          <p:cNvPr id="172" name="Picture 10"/>
          <p:cNvPicPr>
            <a:picLocks noChangeAspect="1" noChangeArrowheads="1"/>
          </p:cNvPicPr>
          <p:nvPr/>
        </p:nvPicPr>
        <p:blipFill>
          <a:blip r:embed="rId15" cstate="print"/>
          <a:srcRect/>
          <a:stretch>
            <a:fillRect/>
          </a:stretch>
        </p:blipFill>
        <p:spPr bwMode="auto">
          <a:xfrm>
            <a:off x="6019800" y="3225424"/>
            <a:ext cx="152400" cy="152400"/>
          </a:xfrm>
          <a:prstGeom prst="rect">
            <a:avLst/>
          </a:prstGeom>
          <a:noFill/>
          <a:ln w="9525">
            <a:noFill/>
            <a:miter lim="800000"/>
            <a:headEnd/>
            <a:tailEnd/>
          </a:ln>
          <a:effectLst/>
        </p:spPr>
      </p:pic>
      <p:pic>
        <p:nvPicPr>
          <p:cNvPr id="173" name="Picture 7"/>
          <p:cNvPicPr>
            <a:picLocks noChangeAspect="1" noChangeArrowheads="1"/>
          </p:cNvPicPr>
          <p:nvPr/>
        </p:nvPicPr>
        <p:blipFill>
          <a:blip r:embed="rId14" cstate="print"/>
          <a:srcRect/>
          <a:stretch>
            <a:fillRect/>
          </a:stretch>
        </p:blipFill>
        <p:spPr bwMode="auto">
          <a:xfrm>
            <a:off x="7740650" y="3020569"/>
            <a:ext cx="152400" cy="152400"/>
          </a:xfrm>
          <a:prstGeom prst="rect">
            <a:avLst/>
          </a:prstGeom>
          <a:noFill/>
          <a:ln w="9525">
            <a:noFill/>
            <a:miter lim="800000"/>
            <a:headEnd/>
            <a:tailEnd/>
          </a:ln>
          <a:effectLst/>
        </p:spPr>
      </p:pic>
      <p:pic>
        <p:nvPicPr>
          <p:cNvPr id="174" name="Picture 8"/>
          <p:cNvPicPr>
            <a:picLocks noChangeAspect="1" noChangeArrowheads="1"/>
          </p:cNvPicPr>
          <p:nvPr/>
        </p:nvPicPr>
        <p:blipFill>
          <a:blip r:embed="rId10" cstate="print"/>
          <a:srcRect/>
          <a:stretch>
            <a:fillRect/>
          </a:stretch>
        </p:blipFill>
        <p:spPr bwMode="auto">
          <a:xfrm>
            <a:off x="7759700" y="2831724"/>
            <a:ext cx="133350" cy="152400"/>
          </a:xfrm>
          <a:prstGeom prst="rect">
            <a:avLst/>
          </a:prstGeom>
          <a:noFill/>
          <a:ln w="9525">
            <a:noFill/>
            <a:miter lim="800000"/>
            <a:headEnd/>
            <a:tailEnd/>
          </a:ln>
          <a:effectLst/>
        </p:spPr>
      </p:pic>
      <p:pic>
        <p:nvPicPr>
          <p:cNvPr id="175" name="Picture 10"/>
          <p:cNvPicPr>
            <a:picLocks noChangeAspect="1" noChangeArrowheads="1"/>
          </p:cNvPicPr>
          <p:nvPr/>
        </p:nvPicPr>
        <p:blipFill>
          <a:blip r:embed="rId15" cstate="print"/>
          <a:srcRect/>
          <a:stretch>
            <a:fillRect/>
          </a:stretch>
        </p:blipFill>
        <p:spPr bwMode="auto">
          <a:xfrm>
            <a:off x="7969250" y="3020569"/>
            <a:ext cx="152400" cy="152400"/>
          </a:xfrm>
          <a:prstGeom prst="rect">
            <a:avLst/>
          </a:prstGeom>
          <a:noFill/>
          <a:ln w="9525">
            <a:noFill/>
            <a:miter lim="800000"/>
            <a:headEnd/>
            <a:tailEnd/>
          </a:ln>
          <a:effectLst/>
        </p:spPr>
      </p:pic>
      <p:pic>
        <p:nvPicPr>
          <p:cNvPr id="176" name="Picture 11"/>
          <p:cNvPicPr>
            <a:picLocks noChangeAspect="1" noChangeArrowheads="1"/>
          </p:cNvPicPr>
          <p:nvPr/>
        </p:nvPicPr>
        <p:blipFill>
          <a:blip r:embed="rId16" cstate="print"/>
          <a:srcRect/>
          <a:stretch>
            <a:fillRect/>
          </a:stretch>
        </p:blipFill>
        <p:spPr bwMode="auto">
          <a:xfrm>
            <a:off x="7969250" y="2831724"/>
            <a:ext cx="152400" cy="152400"/>
          </a:xfrm>
          <a:prstGeom prst="rect">
            <a:avLst/>
          </a:prstGeom>
          <a:noFill/>
          <a:ln w="9525">
            <a:noFill/>
            <a:miter lim="800000"/>
            <a:headEnd/>
            <a:tailEnd/>
          </a:ln>
          <a:effectLst/>
        </p:spPr>
      </p:pic>
      <p:pic>
        <p:nvPicPr>
          <p:cNvPr id="177" name="Picture 6" descr="E:\Artwork_Imagery\Shapes\Cylinder\transparent cylinder blue.png"/>
          <p:cNvPicPr>
            <a:picLocks noChangeAspect="1" noChangeArrowheads="1"/>
          </p:cNvPicPr>
          <p:nvPr/>
        </p:nvPicPr>
        <p:blipFill>
          <a:blip r:embed="rId17" cstate="print"/>
          <a:srcRect/>
          <a:stretch>
            <a:fillRect/>
          </a:stretch>
        </p:blipFill>
        <p:spPr bwMode="auto">
          <a:xfrm>
            <a:off x="7543800" y="2768224"/>
            <a:ext cx="838200" cy="457200"/>
          </a:xfrm>
          <a:prstGeom prst="rect">
            <a:avLst/>
          </a:prstGeom>
          <a:noFill/>
        </p:spPr>
      </p:pic>
      <p:cxnSp>
        <p:nvCxnSpPr>
          <p:cNvPr id="178" name="Straight Connector 177"/>
          <p:cNvCxnSpPr/>
          <p:nvPr/>
        </p:nvCxnSpPr>
        <p:spPr>
          <a:xfrm>
            <a:off x="7239000" y="2539624"/>
            <a:ext cx="457200" cy="304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6200000" flipH="1">
            <a:off x="7564564" y="2560388"/>
            <a:ext cx="228600" cy="18707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endCxn id="177" idx="0"/>
          </p:cNvCxnSpPr>
          <p:nvPr/>
        </p:nvCxnSpPr>
        <p:spPr>
          <a:xfrm rot="16200000" flipH="1">
            <a:off x="7830344" y="2635668"/>
            <a:ext cx="227806" cy="37306"/>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8074566" y="2596788"/>
            <a:ext cx="174070" cy="1688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0800000" flipV="1">
            <a:off x="8153400" y="2602822"/>
            <a:ext cx="444198" cy="2416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84" name="Picture 7"/>
          <p:cNvPicPr>
            <a:picLocks noChangeAspect="1" noChangeArrowheads="1"/>
          </p:cNvPicPr>
          <p:nvPr/>
        </p:nvPicPr>
        <p:blipFill>
          <a:blip r:embed="rId14" cstate="print"/>
          <a:srcRect/>
          <a:stretch>
            <a:fillRect/>
          </a:stretch>
        </p:blipFill>
        <p:spPr bwMode="auto">
          <a:xfrm>
            <a:off x="8153400" y="2920624"/>
            <a:ext cx="152400" cy="152400"/>
          </a:xfrm>
          <a:prstGeom prst="rect">
            <a:avLst/>
          </a:prstGeom>
          <a:noFill/>
          <a:ln w="9525">
            <a:noFill/>
            <a:miter lim="800000"/>
            <a:headEnd/>
            <a:tailEnd/>
          </a:ln>
          <a:effectLst/>
        </p:spPr>
      </p:pic>
      <p:pic>
        <p:nvPicPr>
          <p:cNvPr id="185" name="Picture 10"/>
          <p:cNvPicPr>
            <a:picLocks noChangeAspect="1" noChangeArrowheads="1"/>
          </p:cNvPicPr>
          <p:nvPr/>
        </p:nvPicPr>
        <p:blipFill>
          <a:blip r:embed="rId15" cstate="print"/>
          <a:srcRect/>
          <a:stretch>
            <a:fillRect/>
          </a:stretch>
        </p:blipFill>
        <p:spPr bwMode="auto">
          <a:xfrm>
            <a:off x="7543800" y="2920624"/>
            <a:ext cx="152400" cy="152400"/>
          </a:xfrm>
          <a:prstGeom prst="rect">
            <a:avLst/>
          </a:prstGeom>
          <a:noFill/>
          <a:ln w="9525">
            <a:noFill/>
            <a:miter lim="800000"/>
            <a:headEnd/>
            <a:tailEnd/>
          </a:ln>
          <a:effectLst/>
        </p:spPr>
      </p:pic>
      <p:pic>
        <p:nvPicPr>
          <p:cNvPr id="183" name="Picture 12" descr="E:\Artwork_Imagery\Shapes\fans - gradients\blue swoop 4.png"/>
          <p:cNvPicPr>
            <a:picLocks noChangeAspect="1" noChangeArrowheads="1"/>
          </p:cNvPicPr>
          <p:nvPr/>
        </p:nvPicPr>
        <p:blipFill>
          <a:blip r:embed="rId18" cstate="print">
            <a:lum bright="70000" contrast="-70000"/>
          </a:blip>
          <a:srcRect l="62531" t="20833" b="14583"/>
          <a:stretch>
            <a:fillRect/>
          </a:stretch>
        </p:blipFill>
        <p:spPr bwMode="auto">
          <a:xfrm>
            <a:off x="6781800" y="2234824"/>
            <a:ext cx="2031283" cy="1981200"/>
          </a:xfrm>
          <a:prstGeom prst="rect">
            <a:avLst/>
          </a:prstGeom>
          <a:noFill/>
        </p:spPr>
      </p:pic>
      <p:pic>
        <p:nvPicPr>
          <p:cNvPr id="186" name="Picture 10"/>
          <p:cNvPicPr>
            <a:picLocks noChangeAspect="1" noChangeArrowheads="1"/>
          </p:cNvPicPr>
          <p:nvPr/>
        </p:nvPicPr>
        <p:blipFill>
          <a:blip r:embed="rId15" cstate="print"/>
          <a:srcRect/>
          <a:stretch>
            <a:fillRect/>
          </a:stretch>
        </p:blipFill>
        <p:spPr bwMode="auto">
          <a:xfrm>
            <a:off x="7162800" y="2355325"/>
            <a:ext cx="152400" cy="152400"/>
          </a:xfrm>
          <a:prstGeom prst="rect">
            <a:avLst/>
          </a:prstGeom>
          <a:noFill/>
          <a:ln w="9525">
            <a:noFill/>
            <a:miter lim="800000"/>
            <a:headEnd/>
            <a:tailEnd/>
          </a:ln>
          <a:effectLst/>
        </p:spPr>
      </p:pic>
      <p:pic>
        <p:nvPicPr>
          <p:cNvPr id="187" name="Picture 7"/>
          <p:cNvPicPr>
            <a:picLocks noChangeAspect="1" noChangeArrowheads="1"/>
          </p:cNvPicPr>
          <p:nvPr/>
        </p:nvPicPr>
        <p:blipFill>
          <a:blip r:embed="rId14" cstate="print"/>
          <a:srcRect/>
          <a:stretch>
            <a:fillRect/>
          </a:stretch>
        </p:blipFill>
        <p:spPr bwMode="auto">
          <a:xfrm>
            <a:off x="7858125" y="2355325"/>
            <a:ext cx="152400" cy="152400"/>
          </a:xfrm>
          <a:prstGeom prst="rect">
            <a:avLst/>
          </a:prstGeom>
          <a:noFill/>
          <a:ln w="9525">
            <a:noFill/>
            <a:miter lim="800000"/>
            <a:headEnd/>
            <a:tailEnd/>
          </a:ln>
          <a:effectLst/>
        </p:spPr>
      </p:pic>
      <p:pic>
        <p:nvPicPr>
          <p:cNvPr id="188" name="Picture 8"/>
          <p:cNvPicPr>
            <a:picLocks noChangeAspect="1" noChangeArrowheads="1"/>
          </p:cNvPicPr>
          <p:nvPr/>
        </p:nvPicPr>
        <p:blipFill>
          <a:blip r:embed="rId10" cstate="print"/>
          <a:srcRect/>
          <a:stretch>
            <a:fillRect/>
          </a:stretch>
        </p:blipFill>
        <p:spPr bwMode="auto">
          <a:xfrm>
            <a:off x="8553450" y="2355325"/>
            <a:ext cx="133350" cy="152400"/>
          </a:xfrm>
          <a:prstGeom prst="rect">
            <a:avLst/>
          </a:prstGeom>
          <a:noFill/>
          <a:ln w="9525">
            <a:noFill/>
            <a:miter lim="800000"/>
            <a:headEnd/>
            <a:tailEnd/>
          </a:ln>
          <a:effectLst/>
        </p:spPr>
      </p:pic>
      <p:pic>
        <p:nvPicPr>
          <p:cNvPr id="189" name="Picture 11"/>
          <p:cNvPicPr>
            <a:picLocks noChangeAspect="1" noChangeArrowheads="1"/>
          </p:cNvPicPr>
          <p:nvPr/>
        </p:nvPicPr>
        <p:blipFill>
          <a:blip r:embed="rId16" cstate="print"/>
          <a:srcRect/>
          <a:stretch>
            <a:fillRect/>
          </a:stretch>
        </p:blipFill>
        <p:spPr bwMode="auto">
          <a:xfrm>
            <a:off x="7510462" y="2355325"/>
            <a:ext cx="152400" cy="152400"/>
          </a:xfrm>
          <a:prstGeom prst="rect">
            <a:avLst/>
          </a:prstGeom>
          <a:noFill/>
          <a:ln w="9525">
            <a:noFill/>
            <a:miter lim="800000"/>
            <a:headEnd/>
            <a:tailEnd/>
          </a:ln>
          <a:effectLst/>
        </p:spPr>
      </p:pic>
      <p:pic>
        <p:nvPicPr>
          <p:cNvPr id="190" name="Picture 11"/>
          <p:cNvPicPr>
            <a:picLocks noChangeAspect="1" noChangeArrowheads="1"/>
          </p:cNvPicPr>
          <p:nvPr/>
        </p:nvPicPr>
        <p:blipFill>
          <a:blip r:embed="rId16" cstate="print"/>
          <a:srcRect/>
          <a:stretch>
            <a:fillRect/>
          </a:stretch>
        </p:blipFill>
        <p:spPr bwMode="auto">
          <a:xfrm>
            <a:off x="8205788" y="2355325"/>
            <a:ext cx="152400" cy="152400"/>
          </a:xfrm>
          <a:prstGeom prst="rect">
            <a:avLst/>
          </a:prstGeom>
          <a:noFill/>
          <a:ln w="9525">
            <a:noFill/>
            <a:miter lim="800000"/>
            <a:headEnd/>
            <a:tailEnd/>
          </a:ln>
          <a:effectLst/>
        </p:spPr>
      </p:pic>
      <p:sp>
        <p:nvSpPr>
          <p:cNvPr id="83"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zh-CN" alt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今天的情况</a:t>
            </a:r>
            <a:endParaRPr lang="en-US" sz="2000" dirty="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endParaRPr>
          </a:p>
        </p:txBody>
      </p:sp>
      <p:pic>
        <p:nvPicPr>
          <p:cNvPr id="1027" name="Picture 3" descr="C:\Users\aheaton\Desktop\Artwork_Imagery\Icons - Illustrations\_WINDOWS SERVER ICONS\Misc\Hourglass waiting time.png"/>
          <p:cNvPicPr>
            <a:picLocks noChangeAspect="1" noChangeArrowheads="1"/>
          </p:cNvPicPr>
          <p:nvPr/>
        </p:nvPicPr>
        <p:blipFill>
          <a:blip r:embed="rId19" cstate="print"/>
          <a:srcRect/>
          <a:stretch>
            <a:fillRect/>
          </a:stretch>
        </p:blipFill>
        <p:spPr bwMode="auto">
          <a:xfrm>
            <a:off x="2057400" y="2286000"/>
            <a:ext cx="609600" cy="1054446"/>
          </a:xfrm>
          <a:prstGeom prst="rect">
            <a:avLst/>
          </a:prstGeom>
          <a:noFill/>
        </p:spPr>
      </p:pic>
    </p:spTree>
    <p:extLst>
      <p:ext uri="{BB962C8B-B14F-4D97-AF65-F5344CB8AC3E}">
        <p14:creationId xmlns:p14="http://schemas.microsoft.com/office/powerpoint/2010/main" xmlns="" val="3296938832"/>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3071810"/>
            <a:ext cx="8501122" cy="785818"/>
          </a:xfrm>
        </p:spPr>
        <p:txBody>
          <a:bodyPr/>
          <a:lstStyle/>
          <a:p>
            <a:r>
              <a:rPr lang="zh-TW" altLang="en-US" sz="3200" dirty="0" smtClean="0"/>
              <a:t>演示</a:t>
            </a:r>
            <a:endParaRPr lang="zh-CN" altLang="en-US" sz="3200" dirty="0"/>
          </a:p>
        </p:txBody>
      </p:sp>
      <p:sp>
        <p:nvSpPr>
          <p:cNvPr id="6" name="文本占位符 5"/>
          <p:cNvSpPr>
            <a:spLocks noGrp="1"/>
          </p:cNvSpPr>
          <p:nvPr>
            <p:ph type="body" sz="quarter" idx="11"/>
          </p:nvPr>
        </p:nvSpPr>
        <p:spPr>
          <a:xfrm>
            <a:off x="357158" y="3857628"/>
            <a:ext cx="3929090" cy="1714512"/>
          </a:xfrm>
        </p:spPr>
        <p:txBody>
          <a:bodyPr/>
          <a:lstStyle/>
          <a:p>
            <a:pPr>
              <a:buFont typeface="Arial" pitchFamily="34" charset="0"/>
              <a:buChar char="•"/>
            </a:pPr>
            <a:r>
              <a:rPr lang="zh-TW" altLang="en-US" dirty="0" smtClean="0">
                <a:solidFill>
                  <a:srgbClr val="FFC000"/>
                </a:solidFill>
              </a:rPr>
              <a:t>联邦搜索</a:t>
            </a:r>
            <a:endParaRPr lang="en-US" altLang="zh-TW" dirty="0" smtClean="0">
              <a:solidFill>
                <a:srgbClr val="FFC000"/>
              </a:solidFill>
            </a:endParaRPr>
          </a:p>
          <a:p>
            <a:pPr>
              <a:buFont typeface="Arial" pitchFamily="34" charset="0"/>
              <a:buChar char="•"/>
            </a:pPr>
            <a:r>
              <a:rPr lang="en-US" altLang="zh-CN" dirty="0" err="1" smtClean="0">
                <a:solidFill>
                  <a:srgbClr val="FFC000"/>
                </a:solidFill>
              </a:rPr>
              <a:t>DirectAccess</a:t>
            </a:r>
            <a:endParaRPr lang="en-US" altLang="zh-CN" dirty="0" smtClean="0">
              <a:solidFill>
                <a:srgbClr val="FFC000"/>
              </a:solidFill>
            </a:endParaRPr>
          </a:p>
          <a:p>
            <a:pPr>
              <a:buFont typeface="Arial" pitchFamily="34" charset="0"/>
              <a:buChar char="•"/>
            </a:pPr>
            <a:r>
              <a:rPr lang="en-US" altLang="zh-CN" dirty="0" err="1" smtClean="0">
                <a:solidFill>
                  <a:srgbClr val="FFC000"/>
                </a:solidFill>
              </a:rPr>
              <a:t>BranchCache</a:t>
            </a:r>
            <a:endParaRPr lang="en-US" altLang="zh-CN" dirty="0" smtClean="0">
              <a:solidFill>
                <a:srgbClr val="FFC000"/>
              </a:solidFill>
            </a:endParaRPr>
          </a:p>
        </p:txBody>
      </p:sp>
    </p:spTree>
    <p:extLst>
      <p:ext uri="{BB962C8B-B14F-4D97-AF65-F5344CB8AC3E}">
        <p14:creationId xmlns:p14="http://schemas.microsoft.com/office/powerpoint/2010/main" xmlns="" val="3479775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928934"/>
            <a:ext cx="8501122" cy="1143000"/>
          </a:xfrm>
        </p:spPr>
        <p:txBody>
          <a:bodyPr/>
          <a:lstStyle/>
          <a:p>
            <a:r>
              <a:rPr lang="en-US" altLang="zh-CN" sz="3200" dirty="0" smtClean="0"/>
              <a:t>Windows 7</a:t>
            </a:r>
            <a:r>
              <a:rPr lang="zh-CN" altLang="en-US" sz="3200" dirty="0" smtClean="0"/>
              <a:t>新功能与企业应用核心精要</a:t>
            </a:r>
            <a:endParaRPr lang="zh-CN" altLang="en-US" sz="3200" dirty="0"/>
          </a:p>
        </p:txBody>
      </p:sp>
      <p:sp>
        <p:nvSpPr>
          <p:cNvPr id="5" name="文本占位符 4"/>
          <p:cNvSpPr>
            <a:spLocks noGrp="1"/>
          </p:cNvSpPr>
          <p:nvPr>
            <p:ph type="body" sz="quarter" idx="10"/>
          </p:nvPr>
        </p:nvSpPr>
        <p:spPr/>
        <p:txBody>
          <a:bodyPr/>
          <a:lstStyle/>
          <a:p>
            <a:r>
              <a:rPr lang="en-US" b="1" dirty="0" smtClean="0"/>
              <a:t>WCI301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rot="10800000">
            <a:off x="4586068" y="4564901"/>
            <a:ext cx="4195324" cy="1949654"/>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1371600" lvl="3" indent="-236793" algn="ctr" defTabSz="914099" rtl="0" fontAlgn="base">
              <a:lnSpc>
                <a:spcPct val="90000"/>
              </a:lnSpc>
              <a:spcBef>
                <a:spcPct val="0"/>
              </a:spcBef>
              <a:spcAft>
                <a:spcPct val="0"/>
              </a:spcAft>
              <a:buClr>
                <a:srgbClr val="DEF5FA"/>
              </a:buClr>
              <a:buSzPct val="95000"/>
              <a:tabLst>
                <a:tab pos="424590" algn="l"/>
              </a:tabLst>
              <a:defRPr/>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1" name="Rectangle 10"/>
          <p:cNvSpPr/>
          <p:nvPr/>
        </p:nvSpPr>
        <p:spPr bwMode="auto">
          <a:xfrm rot="10800000">
            <a:off x="394474" y="3127927"/>
            <a:ext cx="3225440" cy="3083686"/>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1371600" lvl="3" indent="-236793" algn="ctr" defTabSz="914099" rtl="0" fontAlgn="base">
              <a:lnSpc>
                <a:spcPct val="90000"/>
              </a:lnSpc>
              <a:spcBef>
                <a:spcPct val="0"/>
              </a:spcBef>
              <a:spcAft>
                <a:spcPct val="0"/>
              </a:spcAft>
              <a:buClr>
                <a:srgbClr val="DEF5FA"/>
              </a:buClr>
              <a:buSzPct val="95000"/>
              <a:tabLst>
                <a:tab pos="424590" algn="l"/>
              </a:tabLst>
              <a:defRPr/>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5" name="Rectangle 14"/>
          <p:cNvSpPr/>
          <p:nvPr/>
        </p:nvSpPr>
        <p:spPr bwMode="auto">
          <a:xfrm>
            <a:off x="4656407" y="946298"/>
            <a:ext cx="4121834" cy="276757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1371600" lvl="3" indent="-236793" algn="ctr" defTabSz="914099" rtl="0" fontAlgn="base">
              <a:lnSpc>
                <a:spcPct val="90000"/>
              </a:lnSpc>
              <a:spcBef>
                <a:spcPct val="0"/>
              </a:spcBef>
              <a:spcAft>
                <a:spcPct val="0"/>
              </a:spcAft>
              <a:buClr>
                <a:srgbClr val="DEF5FA"/>
              </a:buClr>
              <a:buSzPct val="95000"/>
              <a:tabLst>
                <a:tab pos="424590" algn="l"/>
              </a:tabLst>
              <a:defRPr/>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10" name="Picture 9" descr="MSB08_BrianY_05.jpg"/>
          <p:cNvPicPr>
            <a:picLocks noChangeAspect="1"/>
          </p:cNvPicPr>
          <p:nvPr/>
        </p:nvPicPr>
        <p:blipFill>
          <a:blip r:embed="rId3" cstate="print"/>
          <a:srcRect t="12150" r="48418" b="19400"/>
          <a:stretch>
            <a:fillRect/>
          </a:stretch>
        </p:blipFill>
        <p:spPr>
          <a:xfrm>
            <a:off x="3234217" y="4133044"/>
            <a:ext cx="1722977" cy="1705048"/>
          </a:xfrm>
          <a:prstGeom prst="rect">
            <a:avLst/>
          </a:prstGeom>
        </p:spPr>
      </p:pic>
      <p:sp>
        <p:nvSpPr>
          <p:cNvPr id="2" name="Title 1"/>
          <p:cNvSpPr>
            <a:spLocks noGrp="1"/>
          </p:cNvSpPr>
          <p:nvPr>
            <p:ph type="title"/>
          </p:nvPr>
        </p:nvSpPr>
        <p:spPr/>
        <p:txBody>
          <a:bodyPr/>
          <a:lstStyle/>
          <a:p>
            <a:pPr algn="l"/>
            <a:r>
              <a:rPr lang="zh-CN" altLang="en-US" sz="4000" dirty="0"/>
              <a:t>增强的</a:t>
            </a:r>
            <a:r>
              <a:rPr lang="zh-CN" altLang="en-US" sz="4000" dirty="0" smtClean="0"/>
              <a:t>安全与控制</a:t>
            </a:r>
            <a:r>
              <a:rPr sz="4000" dirty="0" smtClean="0"/>
              <a:t> </a:t>
            </a:r>
            <a:endParaRPr lang="en-US" sz="4000" dirty="0"/>
          </a:p>
        </p:txBody>
      </p:sp>
      <p:pic>
        <p:nvPicPr>
          <p:cNvPr id="4" name="Picture 3" descr="ist2_6316839-firewall.jpg"/>
          <p:cNvPicPr>
            <a:picLocks noChangeAspect="1"/>
          </p:cNvPicPr>
          <p:nvPr/>
        </p:nvPicPr>
        <p:blipFill>
          <a:blip r:embed="rId4" cstate="print"/>
          <a:stretch>
            <a:fillRect/>
          </a:stretch>
        </p:blipFill>
        <p:spPr>
          <a:xfrm>
            <a:off x="382588" y="1296488"/>
            <a:ext cx="2511069" cy="2487236"/>
          </a:xfrm>
          <a:prstGeom prst="rect">
            <a:avLst/>
          </a:prstGeom>
        </p:spPr>
      </p:pic>
      <p:pic>
        <p:nvPicPr>
          <p:cNvPr id="5" name="Picture 4" descr="MSB08_Hands_01.jpg"/>
          <p:cNvPicPr>
            <a:picLocks noChangeAspect="1"/>
          </p:cNvPicPr>
          <p:nvPr/>
        </p:nvPicPr>
        <p:blipFill>
          <a:blip r:embed="rId5" cstate="print"/>
          <a:srcRect l="11342" r="22100"/>
          <a:stretch>
            <a:fillRect/>
          </a:stretch>
        </p:blipFill>
        <p:spPr>
          <a:xfrm>
            <a:off x="2952542" y="2079733"/>
            <a:ext cx="1992767" cy="1996008"/>
          </a:xfrm>
          <a:prstGeom prst="rect">
            <a:avLst/>
          </a:prstGeom>
        </p:spPr>
      </p:pic>
      <p:pic>
        <p:nvPicPr>
          <p:cNvPr id="7" name="Picture 6" descr="MS483_MSB08_Alexandria_02.jpg"/>
          <p:cNvPicPr>
            <a:picLocks noChangeAspect="1"/>
          </p:cNvPicPr>
          <p:nvPr/>
        </p:nvPicPr>
        <p:blipFill>
          <a:blip r:embed="rId6" cstate="print"/>
          <a:stretch>
            <a:fillRect/>
          </a:stretch>
        </p:blipFill>
        <p:spPr>
          <a:xfrm>
            <a:off x="2955591" y="997630"/>
            <a:ext cx="1048022" cy="1048022"/>
          </a:xfrm>
          <a:prstGeom prst="rect">
            <a:avLst/>
          </a:prstGeom>
        </p:spPr>
      </p:pic>
      <p:sp>
        <p:nvSpPr>
          <p:cNvPr id="12" name="Rectangle 11"/>
          <p:cNvSpPr/>
          <p:nvPr/>
        </p:nvSpPr>
        <p:spPr>
          <a:xfrm>
            <a:off x="521323" y="4038600"/>
            <a:ext cx="2947292" cy="452432"/>
          </a:xfrm>
          <a:prstGeom prst="rect">
            <a:avLst/>
          </a:prstGeom>
        </p:spPr>
        <p:txBody>
          <a:bodyPr wrap="square">
            <a:spAutoFit/>
          </a:bodyPr>
          <a:lstStyle/>
          <a:p>
            <a:pPr>
              <a:lnSpc>
                <a:spcPct val="90000"/>
              </a:lnSpc>
            </a:pPr>
            <a:r>
              <a:rPr lang="zh-CN" altLang="en-US" sz="2600" dirty="0" smtClean="0">
                <a:effectLst>
                  <a:outerShdw blurRad="279400" algn="ctr" rotWithShape="0">
                    <a:prstClr val="black">
                      <a:alpha val="75000"/>
                    </a:prstClr>
                  </a:outerShdw>
                </a:effectLst>
                <a:latin typeface="Segoe UI" pitchFamily="34" charset="0"/>
                <a:ea typeface="微軟正黑體" pitchFamily="34" charset="-120"/>
              </a:rPr>
              <a:t>保护用户和架构</a:t>
            </a:r>
            <a:endParaRPr lang="en-US" sz="2600" dirty="0">
              <a:effectLst>
                <a:outerShdw blurRad="279400" algn="ctr" rotWithShape="0">
                  <a:prstClr val="black">
                    <a:alpha val="75000"/>
                  </a:prstClr>
                </a:outerShdw>
              </a:effectLst>
              <a:latin typeface="Segoe UI" pitchFamily="34" charset="0"/>
              <a:ea typeface="微軟正黑體" pitchFamily="34" charset="-120"/>
            </a:endParaRPr>
          </a:p>
        </p:txBody>
      </p:sp>
      <p:sp>
        <p:nvSpPr>
          <p:cNvPr id="13" name="Rectangle 12"/>
          <p:cNvSpPr/>
          <p:nvPr/>
        </p:nvSpPr>
        <p:spPr>
          <a:xfrm>
            <a:off x="521323" y="4800600"/>
            <a:ext cx="2650377" cy="1066446"/>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600" dirty="0" smtClean="0">
                <a:effectLst>
                  <a:outerShdw blurRad="393700" algn="ctr" rotWithShape="0">
                    <a:prstClr val="black">
                      <a:alpha val="68000"/>
                    </a:prstClr>
                  </a:outerShdw>
                </a:effectLst>
                <a:latin typeface="Segoe UI" pitchFamily="34" charset="0"/>
                <a:ea typeface="微軟正黑體" pitchFamily="34" charset="-120"/>
              </a:rPr>
              <a:t>AppLocker</a:t>
            </a:r>
            <a:r>
              <a:rPr lang="en-US" sz="1600" baseline="30000" dirty="0" smtClean="0">
                <a:effectLst>
                  <a:outerShdw blurRad="393700" algn="ctr" rotWithShape="0">
                    <a:prstClr val="black">
                      <a:alpha val="68000"/>
                    </a:prstClr>
                  </a:outerShdw>
                </a:effectLst>
                <a:latin typeface="Segoe UI" pitchFamily="34" charset="0"/>
                <a:ea typeface="微軟正黑體" pitchFamily="34" charset="-120"/>
              </a:rPr>
              <a:t>™</a:t>
            </a:r>
            <a:r>
              <a:rPr lang="en-US" sz="1600" dirty="0" smtClean="0">
                <a:effectLst>
                  <a:outerShdw blurRad="393700" algn="ctr" rotWithShape="0">
                    <a:prstClr val="black">
                      <a:alpha val="68000"/>
                    </a:prstClr>
                  </a:outerShdw>
                </a:effectLst>
                <a:latin typeface="Segoe UI" pitchFamily="34" charset="0"/>
                <a:ea typeface="微軟正黑體" pitchFamily="34" charset="-120"/>
              </a:rPr>
              <a:t> </a:t>
            </a:r>
            <a:r>
              <a:rPr lang="zh-CN" altLang="en-US" sz="1600" dirty="0" smtClean="0">
                <a:effectLst>
                  <a:outerShdw blurRad="393700" algn="ctr" rotWithShape="0">
                    <a:prstClr val="black">
                      <a:alpha val="68000"/>
                    </a:prstClr>
                  </a:outerShdw>
                </a:effectLst>
                <a:latin typeface="Segoe UI" pitchFamily="34" charset="0"/>
                <a:ea typeface="微軟正黑體" pitchFamily="34" charset="-120"/>
              </a:rPr>
              <a:t>控制什么应用程序可以运行</a:t>
            </a:r>
            <a:endParaRPr lang="en-US" sz="1600" dirty="0" smtClean="0">
              <a:effectLst>
                <a:outerShdw blurRad="393700" algn="ctr" rotWithShape="0">
                  <a:prstClr val="black">
                    <a:alpha val="68000"/>
                  </a:prstClr>
                </a:outerShdw>
              </a:effectLst>
              <a:latin typeface="Segoe UI" pitchFamily="34" charset="0"/>
              <a:ea typeface="微軟正黑體" pitchFamily="34" charset="-120"/>
            </a:endParaRPr>
          </a:p>
          <a:p>
            <a:pPr marL="231775" lvl="1" indent="-222250" defTabSz="914363">
              <a:lnSpc>
                <a:spcPct val="95000"/>
              </a:lnSpc>
              <a:spcBef>
                <a:spcPts val="200"/>
              </a:spcBef>
              <a:spcAft>
                <a:spcPts val="100"/>
              </a:spcAft>
              <a:buBlip>
                <a:blip r:embed="rId7"/>
              </a:buBlip>
              <a:defRPr/>
            </a:pPr>
            <a:r>
              <a:rPr lang="en-US" sz="1600" dirty="0" smtClean="0">
                <a:effectLst>
                  <a:outerShdw blurRad="393700" algn="ctr" rotWithShape="0">
                    <a:prstClr val="black">
                      <a:alpha val="68000"/>
                    </a:prstClr>
                  </a:outerShdw>
                </a:effectLst>
                <a:latin typeface="Segoe UI" pitchFamily="34" charset="0"/>
                <a:ea typeface="微軟正黑體" pitchFamily="34" charset="-120"/>
              </a:rPr>
              <a:t>Internet Explorer 8 </a:t>
            </a:r>
            <a:r>
              <a:rPr lang="zh-CN" altLang="en-US" sz="1600" dirty="0" smtClean="0">
                <a:effectLst>
                  <a:outerShdw blurRad="393700" algn="ctr" rotWithShape="0">
                    <a:prstClr val="black">
                      <a:alpha val="68000"/>
                    </a:prstClr>
                  </a:outerShdw>
                </a:effectLst>
                <a:latin typeface="Segoe UI" pitchFamily="34" charset="0"/>
                <a:ea typeface="微軟正黑體" pitchFamily="34" charset="-120"/>
              </a:rPr>
              <a:t>帮助保持用户的互联网安全</a:t>
            </a:r>
            <a:endParaRPr lang="en-US" sz="1200" dirty="0">
              <a:effectLst>
                <a:outerShdw blurRad="393700" algn="ctr" rotWithShape="0">
                  <a:prstClr val="black">
                    <a:alpha val="68000"/>
                  </a:prstClr>
                </a:outerShdw>
              </a:effectLst>
              <a:latin typeface="Segoe UI" pitchFamily="34" charset="0"/>
              <a:ea typeface="微軟正黑體" pitchFamily="34" charset="-120"/>
            </a:endParaRPr>
          </a:p>
        </p:txBody>
      </p:sp>
      <p:sp>
        <p:nvSpPr>
          <p:cNvPr id="14" name="Rectangle 13"/>
          <p:cNvSpPr/>
          <p:nvPr/>
        </p:nvSpPr>
        <p:spPr bwMode="auto">
          <a:xfrm>
            <a:off x="2575754" y="1678032"/>
            <a:ext cx="707766" cy="707766"/>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6" name="Rectangle 15"/>
          <p:cNvSpPr/>
          <p:nvPr/>
        </p:nvSpPr>
        <p:spPr>
          <a:xfrm>
            <a:off x="5072983" y="1028513"/>
            <a:ext cx="3546381" cy="812530"/>
          </a:xfrm>
          <a:prstGeom prst="rect">
            <a:avLst/>
          </a:prstGeom>
        </p:spPr>
        <p:txBody>
          <a:bodyPr wrap="square">
            <a:spAutoFit/>
          </a:bodyPr>
          <a:lstStyle/>
          <a:p>
            <a:pPr>
              <a:lnSpc>
                <a:spcPct val="90000"/>
              </a:lnSpc>
            </a:pPr>
            <a:r>
              <a:rPr lang="zh-CN" altLang="en-US" sz="2600" spc="-50" dirty="0" smtClean="0">
                <a:effectLst>
                  <a:outerShdw blurRad="279400" algn="ctr" rotWithShape="0">
                    <a:prstClr val="black">
                      <a:alpha val="75000"/>
                    </a:prstClr>
                  </a:outerShdw>
                </a:effectLst>
                <a:latin typeface="Segoe UI" pitchFamily="34" charset="0"/>
                <a:ea typeface="微軟正黑體" pitchFamily="34" charset="-120"/>
              </a:rPr>
              <a:t>保护</a:t>
            </a:r>
            <a:r>
              <a:rPr lang="en-US" altLang="zh-CN" sz="2600" spc="-50" dirty="0" smtClean="0">
                <a:effectLst>
                  <a:outerShdw blurRad="279400" algn="ctr" rotWithShape="0">
                    <a:prstClr val="black">
                      <a:alpha val="75000"/>
                    </a:prstClr>
                  </a:outerShdw>
                </a:effectLst>
                <a:latin typeface="Segoe UI" pitchFamily="34" charset="0"/>
                <a:ea typeface="微軟正黑體" pitchFamily="34" charset="-120"/>
              </a:rPr>
              <a:t>PC</a:t>
            </a:r>
            <a:r>
              <a:rPr lang="zh-CN" altLang="en-US" sz="2600" spc="-50" dirty="0" smtClean="0">
                <a:effectLst>
                  <a:outerShdw blurRad="279400" algn="ctr" rotWithShape="0">
                    <a:prstClr val="black">
                      <a:alpha val="75000"/>
                    </a:prstClr>
                  </a:outerShdw>
                </a:effectLst>
                <a:latin typeface="Segoe UI" pitchFamily="34" charset="0"/>
                <a:ea typeface="微軟正黑體" pitchFamily="34" charset="-120"/>
              </a:rPr>
              <a:t>机以及设备上的数据</a:t>
            </a:r>
            <a:endParaRPr lang="en-US" sz="2600" spc="-50" dirty="0">
              <a:effectLst>
                <a:outerShdw blurRad="279400" algn="ctr" rotWithShape="0">
                  <a:prstClr val="black">
                    <a:alpha val="75000"/>
                  </a:prstClr>
                </a:outerShdw>
              </a:effectLst>
              <a:latin typeface="Segoe UI" pitchFamily="34" charset="0"/>
              <a:ea typeface="微軟正黑體" pitchFamily="34" charset="-120"/>
            </a:endParaRPr>
          </a:p>
        </p:txBody>
      </p:sp>
      <p:sp>
        <p:nvSpPr>
          <p:cNvPr id="17" name="Rectangle 16"/>
          <p:cNvSpPr/>
          <p:nvPr/>
        </p:nvSpPr>
        <p:spPr>
          <a:xfrm>
            <a:off x="5072982" y="1817987"/>
            <a:ext cx="3613817" cy="1066446"/>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600" dirty="0" smtClean="0">
                <a:effectLst>
                  <a:outerShdw blurRad="393700" algn="ctr" rotWithShape="0">
                    <a:prstClr val="black">
                      <a:alpha val="68000"/>
                    </a:prstClr>
                  </a:outerShdw>
                </a:effectLst>
                <a:latin typeface="Segoe UI" pitchFamily="34" charset="0"/>
                <a:ea typeface="微軟正黑體" pitchFamily="34" charset="-120"/>
              </a:rPr>
              <a:t>BitLocker To Go</a:t>
            </a:r>
            <a:r>
              <a:rPr lang="en-US" sz="1600" baseline="30000" dirty="0" smtClean="0">
                <a:effectLst>
                  <a:outerShdw blurRad="393700" algn="ctr" rotWithShape="0">
                    <a:prstClr val="black">
                      <a:alpha val="68000"/>
                    </a:prstClr>
                  </a:outerShdw>
                </a:effectLst>
                <a:latin typeface="Segoe UI" pitchFamily="34" charset="0"/>
                <a:ea typeface="微軟正黑體" pitchFamily="34" charset="-120"/>
              </a:rPr>
              <a:t>™</a:t>
            </a:r>
            <a:r>
              <a:rPr lang="en-US" sz="1600" dirty="0" smtClean="0">
                <a:effectLst>
                  <a:outerShdw blurRad="393700" algn="ctr" rotWithShape="0">
                    <a:prstClr val="black">
                      <a:alpha val="68000"/>
                    </a:prstClr>
                  </a:outerShdw>
                </a:effectLst>
                <a:latin typeface="Segoe UI" pitchFamily="34" charset="0"/>
                <a:ea typeface="微軟正黑體" pitchFamily="34" charset="-120"/>
              </a:rPr>
              <a:t> </a:t>
            </a:r>
            <a:r>
              <a:rPr lang="zh-CN" altLang="en-US" sz="1600" dirty="0" smtClean="0">
                <a:effectLst>
                  <a:outerShdw blurRad="393700" algn="ctr" rotWithShape="0">
                    <a:prstClr val="black">
                      <a:alpha val="68000"/>
                    </a:prstClr>
                  </a:outerShdw>
                </a:effectLst>
                <a:latin typeface="Segoe UI" pitchFamily="34" charset="0"/>
                <a:ea typeface="微軟正黑體" pitchFamily="34" charset="-120"/>
              </a:rPr>
              <a:t>保护移动存储器上的数据</a:t>
            </a:r>
            <a:endParaRPr lang="en-US" sz="1600" dirty="0" smtClean="0">
              <a:effectLst>
                <a:outerShdw blurRad="393700" algn="ctr" rotWithShape="0">
                  <a:prstClr val="black">
                    <a:alpha val="68000"/>
                  </a:prstClr>
                </a:outerShdw>
              </a:effectLst>
              <a:latin typeface="Segoe UI" pitchFamily="34" charset="0"/>
              <a:ea typeface="微軟正黑體" pitchFamily="34" charset="-120"/>
            </a:endParaRPr>
          </a:p>
          <a:p>
            <a:pPr marL="231775" lvl="1" indent="-222250" defTabSz="914363">
              <a:lnSpc>
                <a:spcPct val="95000"/>
              </a:lnSpc>
              <a:spcBef>
                <a:spcPts val="200"/>
              </a:spcBef>
              <a:spcAft>
                <a:spcPts val="100"/>
              </a:spcAft>
              <a:buBlip>
                <a:blip r:embed="rId7"/>
              </a:buBlip>
              <a:defRPr/>
            </a:pPr>
            <a:r>
              <a:rPr lang="en-US" sz="1600" dirty="0" smtClean="0">
                <a:effectLst>
                  <a:outerShdw blurRad="393700" algn="ctr" rotWithShape="0">
                    <a:prstClr val="black">
                      <a:alpha val="68000"/>
                    </a:prstClr>
                  </a:outerShdw>
                </a:effectLst>
                <a:latin typeface="Segoe UI" pitchFamily="34" charset="0"/>
                <a:ea typeface="微軟正黑體" pitchFamily="34" charset="-120"/>
              </a:rPr>
              <a:t>BitLocker</a:t>
            </a:r>
            <a:r>
              <a:rPr lang="en-US" sz="1600" baseline="30000" dirty="0" smtClean="0">
                <a:effectLst>
                  <a:outerShdw blurRad="393700" algn="ctr" rotWithShape="0">
                    <a:prstClr val="black">
                      <a:alpha val="68000"/>
                    </a:prstClr>
                  </a:outerShdw>
                </a:effectLst>
                <a:latin typeface="Segoe UI" pitchFamily="34" charset="0"/>
                <a:ea typeface="微軟正黑體" pitchFamily="34" charset="-120"/>
              </a:rPr>
              <a:t>™ </a:t>
            </a:r>
            <a:r>
              <a:rPr lang="zh-CN" altLang="en-US" sz="1600" dirty="0" smtClean="0">
                <a:effectLst>
                  <a:outerShdw blurRad="393700" algn="ctr" rotWithShape="0">
                    <a:prstClr val="black">
                      <a:alpha val="68000"/>
                    </a:prstClr>
                  </a:outerShdw>
                </a:effectLst>
                <a:latin typeface="Segoe UI" pitchFamily="34" charset="0"/>
                <a:ea typeface="微軟正黑體" pitchFamily="34" charset="-120"/>
              </a:rPr>
              <a:t>简化了所有驱动器的加密和密钥管理</a:t>
            </a:r>
            <a:endParaRPr lang="en-US" sz="1600" dirty="0">
              <a:effectLst>
                <a:outerShdw blurRad="393700" algn="ctr" rotWithShape="0">
                  <a:prstClr val="black">
                    <a:alpha val="68000"/>
                  </a:prstClr>
                </a:outerShdw>
              </a:effectLst>
              <a:latin typeface="Segoe UI" pitchFamily="34" charset="0"/>
              <a:ea typeface="微軟正黑體" pitchFamily="34" charset="-120"/>
            </a:endParaRPr>
          </a:p>
        </p:txBody>
      </p:sp>
      <p:pic>
        <p:nvPicPr>
          <p:cNvPr id="19" name="Picture 18" descr="ist2_5919835-network-xxxl.jpg"/>
          <p:cNvPicPr>
            <a:picLocks noChangeAspect="1"/>
          </p:cNvPicPr>
          <p:nvPr/>
        </p:nvPicPr>
        <p:blipFill>
          <a:blip r:embed="rId8" cstate="print"/>
          <a:stretch>
            <a:fillRect/>
          </a:stretch>
        </p:blipFill>
        <p:spPr>
          <a:xfrm>
            <a:off x="5006069" y="3126414"/>
            <a:ext cx="2969846" cy="1385928"/>
          </a:xfrm>
          <a:prstGeom prst="rect">
            <a:avLst/>
          </a:prstGeom>
        </p:spPr>
      </p:pic>
      <p:sp>
        <p:nvSpPr>
          <p:cNvPr id="21" name="Rectangle 20"/>
          <p:cNvSpPr/>
          <p:nvPr/>
        </p:nvSpPr>
        <p:spPr bwMode="auto">
          <a:xfrm>
            <a:off x="4625723" y="2789518"/>
            <a:ext cx="642998" cy="643000"/>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4" name="Rectangle 23"/>
          <p:cNvSpPr/>
          <p:nvPr/>
        </p:nvSpPr>
        <p:spPr>
          <a:xfrm>
            <a:off x="5072983" y="4631752"/>
            <a:ext cx="3643798" cy="812530"/>
          </a:xfrm>
          <a:prstGeom prst="rect">
            <a:avLst/>
          </a:prstGeom>
        </p:spPr>
        <p:txBody>
          <a:bodyPr wrap="square">
            <a:spAutoFit/>
          </a:bodyPr>
          <a:lstStyle/>
          <a:p>
            <a:pPr algn="l" rtl="0">
              <a:lnSpc>
                <a:spcPct val="90000"/>
              </a:lnSpc>
            </a:pPr>
            <a:r>
              <a:rPr lang="zh-CN" altLang="en-US" sz="2600" kern="1200" spc="-50" dirty="0" smtClean="0">
                <a:effectLst>
                  <a:outerShdw blurRad="279400" algn="ctr" rotWithShape="0">
                    <a:prstClr val="black">
                      <a:alpha val="75000"/>
                    </a:prstClr>
                  </a:outerShdw>
                </a:effectLst>
                <a:latin typeface="Segoe UI" pitchFamily="34" charset="0"/>
                <a:ea typeface="微軟正黑體" pitchFamily="34" charset="-120"/>
                <a:cs typeface="+mn-cs"/>
              </a:rPr>
              <a:t>基于</a:t>
            </a:r>
            <a:r>
              <a:rPr lang="en-US" altLang="zh-CN" sz="2600" kern="1200" spc="-50" dirty="0" smtClean="0">
                <a:effectLst>
                  <a:outerShdw blurRad="279400" algn="ctr" rotWithShape="0">
                    <a:prstClr val="black">
                      <a:alpha val="75000"/>
                    </a:prstClr>
                  </a:outerShdw>
                </a:effectLst>
                <a:latin typeface="Segoe UI" pitchFamily="34" charset="0"/>
                <a:ea typeface="微軟正黑體" pitchFamily="34" charset="-120"/>
                <a:cs typeface="+mn-cs"/>
              </a:rPr>
              <a:t>Windows Vista</a:t>
            </a:r>
            <a:r>
              <a:rPr lang="zh-CN" altLang="en-US" sz="2600" kern="1200" spc="-50" dirty="0" smtClean="0">
                <a:effectLst>
                  <a:outerShdw blurRad="279400" algn="ctr" rotWithShape="0">
                    <a:prstClr val="black">
                      <a:alpha val="75000"/>
                    </a:prstClr>
                  </a:outerShdw>
                </a:effectLst>
                <a:latin typeface="Segoe UI" pitchFamily="34" charset="0"/>
                <a:ea typeface="微軟正黑體" pitchFamily="34" charset="-120"/>
                <a:cs typeface="+mn-cs"/>
              </a:rPr>
              <a:t>安全基础之上</a:t>
            </a:r>
            <a:endParaRPr lang="en-US" sz="2600" kern="1200" spc="-50" dirty="0">
              <a:effectLst>
                <a:outerShdw blurRad="279400" algn="ctr" rotWithShape="0">
                  <a:prstClr val="black">
                    <a:alpha val="75000"/>
                  </a:prstClr>
                </a:outerShdw>
              </a:effectLst>
              <a:latin typeface="Segoe UI" pitchFamily="34" charset="0"/>
              <a:ea typeface="微軟正黑體" pitchFamily="34" charset="-120"/>
              <a:cs typeface="+mn-cs"/>
            </a:endParaRPr>
          </a:p>
        </p:txBody>
      </p:sp>
      <p:sp>
        <p:nvSpPr>
          <p:cNvPr id="25" name="Rectangle 24"/>
          <p:cNvSpPr/>
          <p:nvPr/>
        </p:nvSpPr>
        <p:spPr>
          <a:xfrm>
            <a:off x="5072983" y="5462324"/>
            <a:ext cx="3577914" cy="832536"/>
          </a:xfrm>
          <a:prstGeom prst="rect">
            <a:avLst/>
          </a:prstGeom>
        </p:spPr>
        <p:txBody>
          <a:bodyPr wrap="square">
            <a:spAutoFit/>
          </a:bodyPr>
          <a:lstStyle/>
          <a:p>
            <a:pPr marL="231775" lvl="1" indent="-222250" algn="l" defTabSz="914363" rtl="0">
              <a:lnSpc>
                <a:spcPct val="95000"/>
              </a:lnSpc>
              <a:spcBef>
                <a:spcPts val="200"/>
              </a:spcBef>
              <a:spcAft>
                <a:spcPts val="100"/>
              </a:spcAft>
              <a:buFontTx/>
              <a:buBlip>
                <a:blip r:embed="rId7"/>
              </a:buBlip>
              <a:defRPr/>
            </a:pPr>
            <a:r>
              <a:rPr lang="en-US" sz="1600" kern="1200" dirty="0" smtClean="0">
                <a:effectLst>
                  <a:outerShdw blurRad="393700" algn="ctr" rotWithShape="0">
                    <a:prstClr val="black">
                      <a:alpha val="68000"/>
                    </a:prstClr>
                  </a:outerShdw>
                </a:effectLst>
                <a:latin typeface="Segoe UI" pitchFamily="34" charset="0"/>
                <a:ea typeface="微軟正黑體" pitchFamily="34" charset="-120"/>
              </a:rPr>
              <a:t>User Account Control </a:t>
            </a:r>
            <a:r>
              <a:rPr lang="zh-CN" altLang="en-US" sz="1600" kern="1200" dirty="0" smtClean="0">
                <a:effectLst>
                  <a:outerShdw blurRad="393700" algn="ctr" rotWithShape="0">
                    <a:prstClr val="black">
                      <a:alpha val="68000"/>
                    </a:prstClr>
                  </a:outerShdw>
                </a:effectLst>
                <a:latin typeface="Segoe UI" pitchFamily="34" charset="0"/>
                <a:ea typeface="微軟正黑體" pitchFamily="34" charset="-120"/>
              </a:rPr>
              <a:t>减少弹出</a:t>
            </a:r>
            <a:r>
              <a:rPr lang="zh-CN" altLang="en-US" sz="1600" dirty="0" smtClean="0">
                <a:effectLst>
                  <a:outerShdw blurRad="393700" algn="ctr" rotWithShape="0">
                    <a:prstClr val="black">
                      <a:alpha val="68000"/>
                    </a:prstClr>
                  </a:outerShdw>
                </a:effectLst>
                <a:latin typeface="Segoe UI" pitchFamily="34" charset="0"/>
                <a:ea typeface="微軟正黑體" pitchFamily="34" charset="-120"/>
              </a:rPr>
              <a:t>量</a:t>
            </a:r>
            <a:endParaRPr lang="en-US" sz="1600" kern="1200" dirty="0" smtClean="0">
              <a:effectLst>
                <a:outerShdw blurRad="393700" algn="ctr" rotWithShape="0">
                  <a:prstClr val="black">
                    <a:alpha val="68000"/>
                  </a:prstClr>
                </a:outerShdw>
              </a:effectLst>
              <a:latin typeface="Segoe UI" pitchFamily="34" charset="0"/>
              <a:ea typeface="微軟正黑體" pitchFamily="34" charset="-120"/>
            </a:endParaRPr>
          </a:p>
          <a:p>
            <a:pPr marL="231775" lvl="1" indent="-222250" algn="l" defTabSz="914363" rtl="0">
              <a:lnSpc>
                <a:spcPct val="95000"/>
              </a:lnSpc>
              <a:spcBef>
                <a:spcPts val="200"/>
              </a:spcBef>
              <a:spcAft>
                <a:spcPts val="100"/>
              </a:spcAft>
              <a:buFontTx/>
              <a:buBlip>
                <a:blip r:embed="rId7"/>
              </a:buBlip>
              <a:defRPr/>
            </a:pPr>
            <a:r>
              <a:rPr lang="en-US" sz="1600" dirty="0" smtClean="0">
                <a:effectLst>
                  <a:outerShdw blurRad="393700" algn="ctr" rotWithShape="0">
                    <a:prstClr val="black">
                      <a:alpha val="68000"/>
                    </a:prstClr>
                  </a:outerShdw>
                </a:effectLst>
                <a:latin typeface="Segoe UI" pitchFamily="34" charset="0"/>
                <a:ea typeface="微軟正黑體" pitchFamily="34" charset="-120"/>
              </a:rPr>
              <a:t>Security Development Lifecycle </a:t>
            </a:r>
            <a:r>
              <a:rPr lang="zh-CN" altLang="en-US" sz="1600" dirty="0" smtClean="0">
                <a:effectLst>
                  <a:outerShdw blurRad="393700" algn="ctr" rotWithShape="0">
                    <a:prstClr val="black">
                      <a:alpha val="68000"/>
                    </a:prstClr>
                  </a:outerShdw>
                </a:effectLst>
                <a:latin typeface="Segoe UI" pitchFamily="34" charset="0"/>
                <a:ea typeface="微軟正黑體" pitchFamily="34" charset="-120"/>
              </a:rPr>
              <a:t>深度防护</a:t>
            </a:r>
            <a:endParaRPr lang="en-US" sz="1600" dirty="0" smtClean="0">
              <a:effectLst>
                <a:outerShdw blurRad="393700" algn="ctr" rotWithShape="0">
                  <a:prstClr val="black">
                    <a:alpha val="68000"/>
                  </a:prstClr>
                </a:outerShdw>
              </a:effectLst>
              <a:latin typeface="Segoe UI" pitchFamily="34" charset="0"/>
              <a:ea typeface="微軟正黑體" pitchFamily="34" charset="-120"/>
            </a:endParaRPr>
          </a:p>
        </p:txBody>
      </p:sp>
      <p:sp>
        <p:nvSpPr>
          <p:cNvPr id="27" name="Rectangle 26"/>
          <p:cNvSpPr/>
          <p:nvPr/>
        </p:nvSpPr>
        <p:spPr bwMode="auto">
          <a:xfrm>
            <a:off x="7704075" y="3524629"/>
            <a:ext cx="481071" cy="481071"/>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8" name="Rectangle 27"/>
          <p:cNvSpPr/>
          <p:nvPr/>
        </p:nvSpPr>
        <p:spPr bwMode="auto">
          <a:xfrm>
            <a:off x="4246035" y="5490794"/>
            <a:ext cx="707766" cy="707766"/>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Tree>
    <p:extLst>
      <p:ext uri="{BB962C8B-B14F-4D97-AF65-F5344CB8AC3E}">
        <p14:creationId xmlns:p14="http://schemas.microsoft.com/office/powerpoint/2010/main" xmlns="" val="1767411701"/>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par>
                                <p:cTn id="50" presetID="22" presetClass="entr" presetSubtype="1" fill="hold" grpId="0" nodeType="withEffect">
                                  <p:stCondLst>
                                    <p:cond delay="50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animBg="1"/>
      <p:bldP spid="12" grpId="0"/>
      <p:bldP spid="13" grpId="0"/>
      <p:bldP spid="14" grpId="0" animBg="1"/>
      <p:bldP spid="16" grpId="0"/>
      <p:bldP spid="17" grpId="0"/>
      <p:bldP spid="21" grpId="0" animBg="1"/>
      <p:bldP spid="24" grpId="0"/>
      <p:bldP spid="25" grpId="0"/>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 Same Side Corner Rectangle 61"/>
          <p:cNvSpPr/>
          <p:nvPr/>
        </p:nvSpPr>
        <p:spPr>
          <a:xfrm>
            <a:off x="4735774" y="1214651"/>
            <a:ext cx="4230806" cy="5109949"/>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3" name="Round Same Side Corner Rectangle 62"/>
          <p:cNvSpPr/>
          <p:nvPr/>
        </p:nvSpPr>
        <p:spPr>
          <a:xfrm>
            <a:off x="313898" y="1219200"/>
            <a:ext cx="4244454" cy="51054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0" name="Rectangle 69"/>
          <p:cNvSpPr/>
          <p:nvPr/>
        </p:nvSpPr>
        <p:spPr>
          <a:xfrm rot="5400000">
            <a:off x="2212770" y="-672634"/>
            <a:ext cx="451260" cy="4267200"/>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grpSp>
        <p:nvGrpSpPr>
          <p:cNvPr id="2" name="Group 61"/>
          <p:cNvGrpSpPr/>
          <p:nvPr/>
        </p:nvGrpSpPr>
        <p:grpSpPr>
          <a:xfrm>
            <a:off x="4724400" y="1219200"/>
            <a:ext cx="4313278" cy="451260"/>
            <a:chOff x="228600" y="6889899"/>
            <a:chExt cx="8348472" cy="451260"/>
          </a:xfrm>
        </p:grpSpPr>
        <p:sp>
          <p:nvSpPr>
            <p:cNvPr id="75" name="Rectangle 74"/>
            <p:cNvSpPr/>
            <p:nvPr/>
          </p:nvSpPr>
          <p:spPr>
            <a:xfrm rot="5400000">
              <a:off x="4177206" y="2941293"/>
              <a:ext cx="451260" cy="8348472"/>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76" name="TextBox 11277"/>
            <p:cNvSpPr txBox="1">
              <a:spLocks noChangeArrowheads="1"/>
            </p:cNvSpPr>
            <p:nvPr/>
          </p:nvSpPr>
          <p:spPr bwMode="auto">
            <a:xfrm>
              <a:off x="572110" y="6977970"/>
              <a:ext cx="77682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Windows 7 </a:t>
              </a:r>
              <a:r>
                <a:rPr lang="zh-CN" alt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解决方案</a:t>
              </a:r>
              <a:endParaRPr 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endParaRPr>
            </a:p>
          </p:txBody>
        </p:sp>
      </p:grpSp>
      <p:sp>
        <p:nvSpPr>
          <p:cNvPr id="77"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zh-CN" alt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今天的情况</a:t>
            </a:r>
            <a:endParaRPr lang="en-US" sz="2000" dirty="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endParaRPr>
          </a:p>
        </p:txBody>
      </p:sp>
      <p:sp>
        <p:nvSpPr>
          <p:cNvPr id="40" name="Title 39"/>
          <p:cNvSpPr>
            <a:spLocks noGrp="1"/>
          </p:cNvSpPr>
          <p:nvPr>
            <p:ph type="title"/>
          </p:nvPr>
        </p:nvSpPr>
        <p:spPr>
          <a:xfrm>
            <a:off x="381000" y="230188"/>
            <a:ext cx="8382000" cy="1052596"/>
          </a:xfrm>
        </p:spPr>
        <p:txBody>
          <a:bodyPr>
            <a:normAutofit fontScale="90000"/>
          </a:bodyPr>
          <a:lstStyle/>
          <a:p>
            <a:pPr algn="l"/>
            <a:r>
              <a:rPr lang="zh-CN" altLang="en-US" sz="4000" dirty="0" smtClean="0"/>
              <a:t>数据保护</a:t>
            </a:r>
            <a:r>
              <a:rPr lang="en-US" altLang="zh-CN" sz="4000" dirty="0"/>
              <a:t/>
            </a:r>
            <a:br>
              <a:rPr lang="en-US" altLang="zh-CN" sz="4000" dirty="0"/>
            </a:br>
            <a:r>
              <a:rPr lang="zh-CN" altLang="en-US" sz="2000" dirty="0" smtClean="0"/>
              <a:t>增强的安全与控制</a:t>
            </a:r>
            <a:r>
              <a:rPr sz="1800" dirty="0" smtClean="0"/>
              <a:t/>
            </a:r>
            <a:br>
              <a:rPr sz="1800" dirty="0" smtClean="0"/>
            </a:br>
            <a:endParaRPr lang="en-US" sz="1800" dirty="0">
              <a:solidFill>
                <a:schemeClr val="tx1"/>
              </a:solidFill>
            </a:endParaRPr>
          </a:p>
        </p:txBody>
      </p:sp>
      <p:sp>
        <p:nvSpPr>
          <p:cNvPr id="56" name="Rectangle 55"/>
          <p:cNvSpPr/>
          <p:nvPr/>
        </p:nvSpPr>
        <p:spPr>
          <a:xfrm>
            <a:off x="4800600" y="3962400"/>
            <a:ext cx="4191000" cy="1592744"/>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内部和移动驱动器的数据保护</a:t>
            </a:r>
            <a:endParaRPr lang="en-US" sz="2000" dirty="0" smtClean="0">
              <a:effectLst>
                <a:outerShdw blurRad="38100" dist="38100" dir="2700000" algn="tl">
                  <a:srgbClr val="000000">
                    <a:alpha val="43137"/>
                  </a:srgbClr>
                </a:outerShdw>
              </a:effectLst>
              <a:latin typeface="Segoe UI" pitchFamily="34" charset="0"/>
              <a:ea typeface="微軟正黑體" pitchFamily="34" charset="-120"/>
            </a:endParaRPr>
          </a:p>
          <a:p>
            <a:pPr marL="287338" lvl="1" indent="-277813" defTabSz="914363" fontAlgn="base">
              <a:lnSpc>
                <a:spcPct val="90000"/>
              </a:lnSpc>
              <a:spcBef>
                <a:spcPts val="200"/>
              </a:spcBef>
              <a:spcAft>
                <a:spcPts val="100"/>
              </a:spcAft>
              <a:buBlip>
                <a:blip r:embed="rId3"/>
              </a:buBlip>
              <a:defRPr/>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通过组策略控制加密功能的使用</a:t>
            </a:r>
            <a:endParaRPr lang="en-US" altLang="zh-CN" sz="2000" dirty="0">
              <a:effectLst>
                <a:outerShdw blurRad="38100" dist="38100" dir="2700000" algn="tl">
                  <a:srgbClr val="000000">
                    <a:alpha val="43137"/>
                  </a:srgbClr>
                </a:outerShdw>
              </a:effectLst>
              <a:latin typeface="Segoe UI" pitchFamily="34" charset="0"/>
              <a:ea typeface="微軟正黑體" pitchFamily="34" charset="-120"/>
            </a:endParaRPr>
          </a:p>
          <a:p>
            <a:pPr marL="287338" lvl="1" indent="-277813" defTabSz="914363" fontAlgn="base">
              <a:lnSpc>
                <a:spcPct val="90000"/>
              </a:lnSpc>
              <a:spcBef>
                <a:spcPts val="200"/>
              </a:spcBef>
              <a:spcAft>
                <a:spcPts val="100"/>
              </a:spcAft>
              <a:buBlip>
                <a:blip r:embed="rId3"/>
              </a:buBlip>
              <a:defRPr/>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在</a:t>
            </a:r>
            <a:r>
              <a:rPr lang="en-US" altLang="zh-CN" sz="2000" dirty="0" smtClean="0">
                <a:effectLst>
                  <a:outerShdw blurRad="38100" dist="38100" dir="2700000" algn="tl">
                    <a:srgbClr val="000000">
                      <a:alpha val="43137"/>
                    </a:srgbClr>
                  </a:outerShdw>
                </a:effectLst>
                <a:latin typeface="Segoe UI" pitchFamily="34" charset="0"/>
                <a:ea typeface="微軟正黑體" pitchFamily="34" charset="-120"/>
              </a:rPr>
              <a:t>AD</a:t>
            </a: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上存储恢复信息</a:t>
            </a:r>
            <a:endParaRPr lang="en-US" altLang="zh-CN" sz="2000" dirty="0">
              <a:effectLst>
                <a:outerShdw blurRad="38100" dist="38100" dir="2700000" algn="tl">
                  <a:srgbClr val="000000">
                    <a:alpha val="43137"/>
                  </a:srgbClr>
                </a:outerShdw>
              </a:effectLst>
              <a:latin typeface="Segoe UI" pitchFamily="34" charset="0"/>
              <a:ea typeface="微軟正黑體" pitchFamily="34" charset="-120"/>
            </a:endParaRPr>
          </a:p>
          <a:p>
            <a:pPr marL="287338" lvl="1" indent="-277813" defTabSz="914363" fontAlgn="base">
              <a:lnSpc>
                <a:spcPct val="90000"/>
              </a:lnSpc>
              <a:spcBef>
                <a:spcPts val="200"/>
              </a:spcBef>
              <a:spcAft>
                <a:spcPts val="100"/>
              </a:spcAft>
              <a:buBlip>
                <a:blip r:embed="rId3"/>
              </a:buBlip>
              <a:defRPr/>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简化</a:t>
            </a:r>
            <a:r>
              <a:rPr lang="en-US" altLang="zh-CN" sz="2000" dirty="0" smtClean="0">
                <a:effectLst>
                  <a:outerShdw blurRad="38100" dist="38100" dir="2700000" algn="tl">
                    <a:srgbClr val="000000">
                      <a:alpha val="43137"/>
                    </a:srgbClr>
                  </a:outerShdw>
                </a:effectLst>
                <a:latin typeface="Segoe UI" pitchFamily="34" charset="0"/>
                <a:ea typeface="微軟正黑體" pitchFamily="34" charset="-120"/>
              </a:rPr>
              <a:t>BitLocker</a:t>
            </a: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在主分区的安装和设置</a:t>
            </a:r>
            <a:endParaRPr lang="en-US" sz="2000" dirty="0" smtClean="0">
              <a:effectLst>
                <a:outerShdw blurRad="38100" dist="38100" dir="2700000" algn="tl">
                  <a:srgbClr val="000000">
                    <a:alpha val="43137"/>
                  </a:srgbClr>
                </a:outerShdw>
              </a:effectLst>
              <a:latin typeface="Segoe UI" pitchFamily="34" charset="0"/>
              <a:ea typeface="微軟正黑體" pitchFamily="34" charset="-120"/>
            </a:endParaRPr>
          </a:p>
        </p:txBody>
      </p:sp>
      <p:sp>
        <p:nvSpPr>
          <p:cNvPr id="57" name="Rectangle 56"/>
          <p:cNvSpPr/>
          <p:nvPr/>
        </p:nvSpPr>
        <p:spPr>
          <a:xfrm flipH="1">
            <a:off x="4752622" y="1676400"/>
            <a:ext cx="4222040" cy="410882"/>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8" name="TextBox 11277"/>
          <p:cNvSpPr txBox="1">
            <a:spLocks noChangeArrowheads="1"/>
          </p:cNvSpPr>
          <p:nvPr/>
        </p:nvSpPr>
        <p:spPr bwMode="auto">
          <a:xfrm>
            <a:off x="5078677" y="1780457"/>
            <a:ext cx="4114800" cy="249299"/>
          </a:xfrm>
          <a:prstGeom prst="rect">
            <a:avLst/>
          </a:prstGeom>
          <a:noFill/>
          <a:ln w="9525">
            <a:noFill/>
            <a:miter lim="800000"/>
            <a:headEnd/>
            <a:tailEnd/>
          </a:ln>
          <a:effectLst>
            <a:reflection blurRad="6350" stA="52000" endA="300" endPos="35000" dir="5400000" sy="-100000" algn="bl" rotWithShape="0"/>
          </a:effectLst>
        </p:spPr>
        <p:txBody>
          <a:bodyPr wrap="square" lIns="0" tIns="0" rIns="0" bIns="0" anchor="ctr">
            <a:spAutoFit/>
          </a:bodyPr>
          <a:lstStyle>
            <a:lvl1pPr algn="l" rtl="0" fontAlgn="base">
              <a:lnSpc>
                <a:spcPct val="90000"/>
              </a:lnSpc>
              <a:spcBef>
                <a:spcPct val="0"/>
              </a:spcBef>
              <a:spcAft>
                <a:spcPct val="0"/>
              </a:spcAft>
              <a:defRPr kern="1200">
                <a:latin typeface="Segoe UI" pitchFamily="34" charset="0"/>
                <a:ea typeface="微軟正黑體" pitchFamily="34" charset="-120"/>
                <a:cs typeface="+mn-cs"/>
              </a:defRPr>
            </a:lvl1pPr>
          </a:lstStyle>
          <a:p>
            <a:r>
              <a:rPr lang="en-US" dirty="0"/>
              <a:t>BitLocker To Go™</a:t>
            </a:r>
          </a:p>
        </p:txBody>
      </p:sp>
      <p:grpSp>
        <p:nvGrpSpPr>
          <p:cNvPr id="3" name="Group 38"/>
          <p:cNvGrpSpPr/>
          <p:nvPr/>
        </p:nvGrpSpPr>
        <p:grpSpPr>
          <a:xfrm>
            <a:off x="838200" y="2057400"/>
            <a:ext cx="2939577" cy="1211995"/>
            <a:chOff x="4876800" y="2438400"/>
            <a:chExt cx="2939577" cy="1211995"/>
          </a:xfrm>
        </p:grpSpPr>
        <p:grpSp>
          <p:nvGrpSpPr>
            <p:cNvPr id="4" name="Group 64"/>
            <p:cNvGrpSpPr/>
            <p:nvPr/>
          </p:nvGrpSpPr>
          <p:grpSpPr>
            <a:xfrm>
              <a:off x="4876800" y="2590800"/>
              <a:ext cx="1327447" cy="939288"/>
              <a:chOff x="4876800" y="2590800"/>
              <a:chExt cx="1327447" cy="939288"/>
            </a:xfrm>
          </p:grpSpPr>
          <p:pic>
            <p:nvPicPr>
              <p:cNvPr id="69" name="Rectangle 11308" descr="D:\Clip_Installer\DVD_ART\BoxShots_Logos\Windows Vista\Windows Vista Logo Horizontal W.png"/>
              <p:cNvPicPr>
                <a:picLocks noChangeAspect="1" noChangeArrowheads="1"/>
              </p:cNvPicPr>
              <p:nvPr/>
            </p:nvPicPr>
            <p:blipFill>
              <a:blip r:embed="rId4" cstate="print"/>
              <a:srcRect/>
              <a:stretch>
                <a:fillRect/>
              </a:stretch>
            </p:blipFill>
            <p:spPr bwMode="auto">
              <a:xfrm>
                <a:off x="4876800" y="3276600"/>
                <a:ext cx="1327447" cy="253488"/>
              </a:xfrm>
              <a:prstGeom prst="rect">
                <a:avLst/>
              </a:prstGeom>
              <a:noFill/>
              <a:ln w="9525">
                <a:noFill/>
                <a:miter lim="800000"/>
                <a:headEnd/>
                <a:tailEnd/>
              </a:ln>
            </p:spPr>
          </p:pic>
          <p:grpSp>
            <p:nvGrpSpPr>
              <p:cNvPr id="5" name="Group 58"/>
              <p:cNvGrpSpPr/>
              <p:nvPr/>
            </p:nvGrpSpPr>
            <p:grpSpPr>
              <a:xfrm>
                <a:off x="5029200" y="2590800"/>
                <a:ext cx="998454" cy="552450"/>
                <a:chOff x="5029200" y="2362200"/>
                <a:chExt cx="998454" cy="552450"/>
              </a:xfrm>
            </p:grpSpPr>
            <p:pic>
              <p:nvPicPr>
                <p:cNvPr id="71" name="Picture 12" descr="E:\DVD_ART34\Artwork_Imagery\Icons - Illustrations\_WINDOWS SERVER ICONS\Hardware\Hard  Drive storage.png"/>
                <p:cNvPicPr>
                  <a:picLocks noChangeAspect="1" noChangeArrowheads="1"/>
                </p:cNvPicPr>
                <p:nvPr/>
              </p:nvPicPr>
              <p:blipFill>
                <a:blip r:embed="rId5" cstate="print"/>
                <a:srcRect/>
                <a:stretch>
                  <a:fillRect/>
                </a:stretch>
              </p:blipFill>
              <p:spPr bwMode="auto">
                <a:xfrm>
                  <a:off x="5029200" y="2438400"/>
                  <a:ext cx="998454" cy="476250"/>
                </a:xfrm>
                <a:prstGeom prst="rect">
                  <a:avLst/>
                </a:prstGeom>
                <a:noFill/>
              </p:spPr>
            </p:pic>
            <p:pic>
              <p:nvPicPr>
                <p:cNvPr id="72" name="Picture 2" descr="\\eventsql\dvd\Online_ART\DVD_ART34\Artwork_Imagery\Icons - Illustrations\_WINDOWS VISTA ICONS\Keys secure security.png"/>
                <p:cNvPicPr>
                  <a:picLocks noChangeAspect="1" noChangeArrowheads="1"/>
                </p:cNvPicPr>
                <p:nvPr/>
              </p:nvPicPr>
              <p:blipFill>
                <a:blip r:embed="rId6" cstate="print"/>
                <a:srcRect/>
                <a:stretch>
                  <a:fillRect/>
                </a:stretch>
              </p:blipFill>
              <p:spPr bwMode="auto">
                <a:xfrm>
                  <a:off x="5486400" y="2362200"/>
                  <a:ext cx="381000" cy="381000"/>
                </a:xfrm>
                <a:prstGeom prst="rect">
                  <a:avLst/>
                </a:prstGeom>
                <a:noFill/>
              </p:spPr>
            </p:pic>
            <p:pic>
              <p:nvPicPr>
                <p:cNvPr id="83" name="Picture 15" descr="E:\DVD_ART34\Artwork_Imagery\Icons - Illustrations\_VIRTUALIZATION ICONS\Windows Logo.png"/>
                <p:cNvPicPr>
                  <a:picLocks noChangeAspect="1" noChangeArrowheads="1"/>
                </p:cNvPicPr>
                <p:nvPr/>
              </p:nvPicPr>
              <p:blipFill>
                <a:blip r:embed="rId7" cstate="print"/>
                <a:srcRect/>
                <a:stretch>
                  <a:fillRect/>
                </a:stretch>
              </p:blipFill>
              <p:spPr bwMode="auto">
                <a:xfrm>
                  <a:off x="5029200" y="2514600"/>
                  <a:ext cx="248450" cy="228600"/>
                </a:xfrm>
                <a:prstGeom prst="rect">
                  <a:avLst/>
                </a:prstGeom>
                <a:noFill/>
              </p:spPr>
            </p:pic>
          </p:grpSp>
        </p:grpSp>
        <p:grpSp>
          <p:nvGrpSpPr>
            <p:cNvPr id="6" name="Group 65"/>
            <p:cNvGrpSpPr/>
            <p:nvPr/>
          </p:nvGrpSpPr>
          <p:grpSpPr>
            <a:xfrm>
              <a:off x="6463827" y="2438400"/>
              <a:ext cx="1352550" cy="1211995"/>
              <a:chOff x="6463827" y="2438400"/>
              <a:chExt cx="1352550" cy="1211995"/>
            </a:xfrm>
          </p:grpSpPr>
          <p:pic>
            <p:nvPicPr>
              <p:cNvPr id="46" name="Picture 3" descr="E:\DVD_ART34\Logos\Windows Vista\Windows Vista - with Service Pack 1\Windows Vista with Service Pack SP1 1  logo r.png"/>
              <p:cNvPicPr>
                <a:picLocks noChangeAspect="1" noChangeArrowheads="1"/>
              </p:cNvPicPr>
              <p:nvPr/>
            </p:nvPicPr>
            <p:blipFill>
              <a:blip r:embed="rId8" cstate="print"/>
              <a:srcRect/>
              <a:stretch>
                <a:fillRect/>
              </a:stretch>
            </p:blipFill>
            <p:spPr bwMode="auto">
              <a:xfrm>
                <a:off x="6463827" y="3276600"/>
                <a:ext cx="1352550" cy="373795"/>
              </a:xfrm>
              <a:prstGeom prst="rect">
                <a:avLst/>
              </a:prstGeom>
              <a:noFill/>
            </p:spPr>
          </p:pic>
          <p:grpSp>
            <p:nvGrpSpPr>
              <p:cNvPr id="7" name="Group 63"/>
              <p:cNvGrpSpPr/>
              <p:nvPr/>
            </p:nvGrpSpPr>
            <p:grpSpPr>
              <a:xfrm>
                <a:off x="6705600" y="2438400"/>
                <a:ext cx="998454" cy="857250"/>
                <a:chOff x="6705600" y="2286000"/>
                <a:chExt cx="998454" cy="857250"/>
              </a:xfrm>
            </p:grpSpPr>
            <p:grpSp>
              <p:nvGrpSpPr>
                <p:cNvPr id="8" name="Group 24"/>
                <p:cNvGrpSpPr/>
                <p:nvPr/>
              </p:nvGrpSpPr>
              <p:grpSpPr>
                <a:xfrm>
                  <a:off x="6705600" y="2514600"/>
                  <a:ext cx="998454" cy="628650"/>
                  <a:chOff x="5410200" y="4038600"/>
                  <a:chExt cx="998454" cy="628650"/>
                </a:xfrm>
              </p:grpSpPr>
              <p:pic>
                <p:nvPicPr>
                  <p:cNvPr id="67" name="Picture 12" descr="E:\DVD_ART34\Artwork_Imagery\Icons - Illustrations\_WINDOWS SERVER ICONS\Hardware\Hard  Drive storage.png"/>
                  <p:cNvPicPr>
                    <a:picLocks noChangeAspect="1" noChangeArrowheads="1"/>
                  </p:cNvPicPr>
                  <p:nvPr/>
                </p:nvPicPr>
                <p:blipFill>
                  <a:blip r:embed="rId5" cstate="print"/>
                  <a:srcRect/>
                  <a:stretch>
                    <a:fillRect/>
                  </a:stretch>
                </p:blipFill>
                <p:spPr bwMode="auto">
                  <a:xfrm>
                    <a:off x="5410200" y="4191000"/>
                    <a:ext cx="998454" cy="476250"/>
                  </a:xfrm>
                  <a:prstGeom prst="rect">
                    <a:avLst/>
                  </a:prstGeom>
                  <a:noFill/>
                </p:spPr>
              </p:pic>
              <p:pic>
                <p:nvPicPr>
                  <p:cNvPr id="68" name="Picture 12" descr="E:\DVD_ART34\Artwork_Imagery\Icons - Illustrations\_WINDOWS SERVER ICONS\Hardware\Hard  Drive storage.png"/>
                  <p:cNvPicPr>
                    <a:picLocks noChangeAspect="1" noChangeArrowheads="1"/>
                  </p:cNvPicPr>
                  <p:nvPr/>
                </p:nvPicPr>
                <p:blipFill>
                  <a:blip r:embed="rId5" cstate="print"/>
                  <a:srcRect/>
                  <a:stretch>
                    <a:fillRect/>
                  </a:stretch>
                </p:blipFill>
                <p:spPr bwMode="auto">
                  <a:xfrm>
                    <a:off x="5410200" y="4038600"/>
                    <a:ext cx="998454" cy="476250"/>
                  </a:xfrm>
                  <a:prstGeom prst="rect">
                    <a:avLst/>
                  </a:prstGeom>
                  <a:noFill/>
                </p:spPr>
              </p:pic>
            </p:grpSp>
            <p:grpSp>
              <p:nvGrpSpPr>
                <p:cNvPr id="9" name="Group 59"/>
                <p:cNvGrpSpPr/>
                <p:nvPr/>
              </p:nvGrpSpPr>
              <p:grpSpPr>
                <a:xfrm>
                  <a:off x="6705600" y="2286000"/>
                  <a:ext cx="998454" cy="552450"/>
                  <a:chOff x="5029200" y="2362200"/>
                  <a:chExt cx="998454" cy="552450"/>
                </a:xfrm>
              </p:grpSpPr>
              <p:pic>
                <p:nvPicPr>
                  <p:cNvPr id="64" name="Picture 12" descr="E:\DVD_ART34\Artwork_Imagery\Icons - Illustrations\_WINDOWS SERVER ICONS\Hardware\Hard  Drive storage.png"/>
                  <p:cNvPicPr>
                    <a:picLocks noChangeAspect="1" noChangeArrowheads="1"/>
                  </p:cNvPicPr>
                  <p:nvPr/>
                </p:nvPicPr>
                <p:blipFill>
                  <a:blip r:embed="rId5" cstate="print"/>
                  <a:srcRect/>
                  <a:stretch>
                    <a:fillRect/>
                  </a:stretch>
                </p:blipFill>
                <p:spPr bwMode="auto">
                  <a:xfrm>
                    <a:off x="5029200" y="2438400"/>
                    <a:ext cx="998454" cy="476250"/>
                  </a:xfrm>
                  <a:prstGeom prst="rect">
                    <a:avLst/>
                  </a:prstGeom>
                  <a:noFill/>
                </p:spPr>
              </p:pic>
              <p:pic>
                <p:nvPicPr>
                  <p:cNvPr id="65" name="Picture 2" descr="\\eventsql\dvd\Online_ART\DVD_ART34\Artwork_Imagery\Icons - Illustrations\_WINDOWS VISTA ICONS\Keys secure security.png"/>
                  <p:cNvPicPr>
                    <a:picLocks noChangeAspect="1" noChangeArrowheads="1"/>
                  </p:cNvPicPr>
                  <p:nvPr/>
                </p:nvPicPr>
                <p:blipFill>
                  <a:blip r:embed="rId6" cstate="print"/>
                  <a:srcRect/>
                  <a:stretch>
                    <a:fillRect/>
                  </a:stretch>
                </p:blipFill>
                <p:spPr bwMode="auto">
                  <a:xfrm>
                    <a:off x="5486400" y="2362200"/>
                    <a:ext cx="381000" cy="381000"/>
                  </a:xfrm>
                  <a:prstGeom prst="rect">
                    <a:avLst/>
                  </a:prstGeom>
                  <a:noFill/>
                </p:spPr>
              </p:pic>
              <p:pic>
                <p:nvPicPr>
                  <p:cNvPr id="66" name="Picture 15" descr="E:\DVD_ART34\Artwork_Imagery\Icons - Illustrations\_VIRTUALIZATION ICONS\Windows Logo.png"/>
                  <p:cNvPicPr>
                    <a:picLocks noChangeAspect="1" noChangeArrowheads="1"/>
                  </p:cNvPicPr>
                  <p:nvPr/>
                </p:nvPicPr>
                <p:blipFill>
                  <a:blip r:embed="rId7" cstate="print"/>
                  <a:srcRect/>
                  <a:stretch>
                    <a:fillRect/>
                  </a:stretch>
                </p:blipFill>
                <p:spPr bwMode="auto">
                  <a:xfrm>
                    <a:off x="5029200" y="2514600"/>
                    <a:ext cx="248450" cy="228600"/>
                  </a:xfrm>
                  <a:prstGeom prst="rect">
                    <a:avLst/>
                  </a:prstGeom>
                  <a:noFill/>
                </p:spPr>
              </p:pic>
            </p:grpSp>
          </p:grpSp>
        </p:grpSp>
      </p:grpSp>
      <p:grpSp>
        <p:nvGrpSpPr>
          <p:cNvPr id="10" name="Group 83"/>
          <p:cNvGrpSpPr/>
          <p:nvPr/>
        </p:nvGrpSpPr>
        <p:grpSpPr>
          <a:xfrm>
            <a:off x="5562600" y="2446805"/>
            <a:ext cx="2645634" cy="1042785"/>
            <a:chOff x="5486400" y="2438400"/>
            <a:chExt cx="2645634" cy="1042785"/>
          </a:xfrm>
        </p:grpSpPr>
        <p:sp>
          <p:nvSpPr>
            <p:cNvPr id="85" name="Rectangle 84"/>
            <p:cNvSpPr/>
            <p:nvPr/>
          </p:nvSpPr>
          <p:spPr>
            <a:xfrm>
              <a:off x="6553200" y="2590798"/>
              <a:ext cx="575799" cy="707886"/>
            </a:xfrm>
            <a:prstGeom prst="rect">
              <a:avLst/>
            </a:prstGeom>
          </p:spPr>
          <p:txBody>
            <a:bodyPr wrap="none">
              <a:spAutoFit/>
            </a:bodyPr>
            <a:lstStyle/>
            <a:p>
              <a:r>
                <a:rPr lang="en-US" sz="4000" b="1" dirty="0" smtClean="0">
                  <a:solidFill>
                    <a:schemeClr val="tx1"/>
                  </a:solidFill>
                  <a:effectLst>
                    <a:outerShdw blurRad="38100" dist="38100" dir="2700000" algn="tl">
                      <a:srgbClr val="000000">
                        <a:alpha val="43137"/>
                      </a:srgbClr>
                    </a:outerShdw>
                  </a:effectLst>
                </a:rPr>
                <a:t>+</a:t>
              </a:r>
              <a:endParaRPr lang="en-US" sz="4000" b="1" dirty="0">
                <a:solidFill>
                  <a:schemeClr val="tx1"/>
                </a:solidFill>
                <a:effectLst>
                  <a:outerShdw blurRad="38100" dist="38100" dir="2700000" algn="tl">
                    <a:srgbClr val="000000">
                      <a:alpha val="43137"/>
                    </a:srgbClr>
                  </a:outerShdw>
                </a:effectLst>
              </a:endParaRPr>
            </a:p>
          </p:txBody>
        </p:sp>
        <p:grpSp>
          <p:nvGrpSpPr>
            <p:cNvPr id="11" name="Group 81"/>
            <p:cNvGrpSpPr/>
            <p:nvPr/>
          </p:nvGrpSpPr>
          <p:grpSpPr>
            <a:xfrm>
              <a:off x="5486400" y="2561864"/>
              <a:ext cx="1134254" cy="832766"/>
              <a:chOff x="5486400" y="2561864"/>
              <a:chExt cx="1134254" cy="832766"/>
            </a:xfrm>
          </p:grpSpPr>
          <p:grpSp>
            <p:nvGrpSpPr>
              <p:cNvPr id="12" name="Group 81"/>
              <p:cNvGrpSpPr/>
              <p:nvPr/>
            </p:nvGrpSpPr>
            <p:grpSpPr>
              <a:xfrm>
                <a:off x="5486400" y="2561864"/>
                <a:ext cx="1134254" cy="832766"/>
                <a:chOff x="703293" y="5367565"/>
                <a:chExt cx="808181" cy="642486"/>
              </a:xfrm>
            </p:grpSpPr>
            <p:pic>
              <p:nvPicPr>
                <p:cNvPr id="94"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9" cstate="print"/>
                <a:srcRect r="-600" b="-6222"/>
                <a:stretch>
                  <a:fillRect/>
                </a:stretch>
              </p:blipFill>
              <p:spPr bwMode="auto">
                <a:xfrm>
                  <a:off x="703293" y="5371361"/>
                  <a:ext cx="808181" cy="638690"/>
                </a:xfrm>
                <a:prstGeom prst="rect">
                  <a:avLst/>
                </a:prstGeom>
                <a:noFill/>
                <a:effectLst>
                  <a:outerShdw blurRad="50800" dist="38100" dir="2700000" algn="tl" rotWithShape="0">
                    <a:prstClr val="black">
                      <a:alpha val="40000"/>
                    </a:prstClr>
                  </a:outerShdw>
                </a:effectLst>
              </p:spPr>
            </p:pic>
            <p:pic>
              <p:nvPicPr>
                <p:cNvPr id="95" name="Picture 94" descr="futuristic_screen.png"/>
                <p:cNvPicPr>
                  <a:picLocks noChangeAspect="1"/>
                </p:cNvPicPr>
                <p:nvPr/>
              </p:nvPicPr>
              <p:blipFill>
                <a:blip r:embed="rId10" cstate="print"/>
                <a:srcRect r="30418" b="28572"/>
                <a:stretch>
                  <a:fillRect/>
                </a:stretch>
              </p:blipFill>
              <p:spPr>
                <a:xfrm>
                  <a:off x="703293" y="5367565"/>
                  <a:ext cx="558032" cy="433496"/>
                </a:xfrm>
                <a:prstGeom prst="rect">
                  <a:avLst/>
                </a:prstGeom>
              </p:spPr>
            </p:pic>
          </p:grpSp>
          <p:pic>
            <p:nvPicPr>
              <p:cNvPr id="93" name="Picture 2" descr="\\eventsql\dvd\Online_ART\DVD_ART34\Artwork_Imagery\Icons - Illustrations\_WINDOWS VISTA ICONS\Keys secure security.png"/>
              <p:cNvPicPr>
                <a:picLocks noChangeAspect="1" noChangeArrowheads="1"/>
              </p:cNvPicPr>
              <p:nvPr/>
            </p:nvPicPr>
            <p:blipFill>
              <a:blip r:embed="rId11" cstate="print"/>
              <a:srcRect/>
              <a:stretch>
                <a:fillRect/>
              </a:stretch>
            </p:blipFill>
            <p:spPr bwMode="auto">
              <a:xfrm>
                <a:off x="5791200" y="2667000"/>
                <a:ext cx="457200" cy="457200"/>
              </a:xfrm>
              <a:prstGeom prst="rect">
                <a:avLst/>
              </a:prstGeom>
              <a:noFill/>
            </p:spPr>
          </p:pic>
        </p:grpSp>
        <p:grpSp>
          <p:nvGrpSpPr>
            <p:cNvPr id="13" name="Group 82"/>
            <p:cNvGrpSpPr/>
            <p:nvPr/>
          </p:nvGrpSpPr>
          <p:grpSpPr>
            <a:xfrm>
              <a:off x="7010400" y="2438400"/>
              <a:ext cx="1121634" cy="1042785"/>
              <a:chOff x="7010400" y="2438400"/>
              <a:chExt cx="1121634" cy="1042785"/>
            </a:xfrm>
          </p:grpSpPr>
          <p:pic>
            <p:nvPicPr>
              <p:cNvPr id="90" name="Picture 6" descr="C:\Users\aheaton\AppData\Local\Microsoft\Windows\Temporary Internet Files\Content.IE5\U60ZBJ5U\MCj04315710000[1].png"/>
              <p:cNvPicPr>
                <a:picLocks noChangeAspect="1" noChangeArrowheads="1"/>
              </p:cNvPicPr>
              <p:nvPr/>
            </p:nvPicPr>
            <p:blipFill>
              <a:blip r:embed="rId12" cstate="print"/>
              <a:srcRect/>
              <a:stretch>
                <a:fillRect/>
              </a:stretch>
            </p:blipFill>
            <p:spPr bwMode="auto">
              <a:xfrm>
                <a:off x="7010400" y="2438400"/>
                <a:ext cx="1121634" cy="1042785"/>
              </a:xfrm>
              <a:prstGeom prst="rect">
                <a:avLst/>
              </a:prstGeom>
              <a:noFill/>
            </p:spPr>
          </p:pic>
          <p:pic>
            <p:nvPicPr>
              <p:cNvPr id="91" name="Picture 2" descr="\\eventsql\dvd\Online_ART\DVD_ART34\Artwork_Imagery\Icons - Illustrations\_WINDOWS VISTA ICONS\Keys secure security.png"/>
              <p:cNvPicPr>
                <a:picLocks noChangeAspect="1" noChangeArrowheads="1"/>
              </p:cNvPicPr>
              <p:nvPr/>
            </p:nvPicPr>
            <p:blipFill>
              <a:blip r:embed="rId11" cstate="print"/>
              <a:srcRect/>
              <a:stretch>
                <a:fillRect/>
              </a:stretch>
            </p:blipFill>
            <p:spPr bwMode="auto">
              <a:xfrm>
                <a:off x="7467600" y="2667000"/>
                <a:ext cx="457200" cy="457200"/>
              </a:xfrm>
              <a:prstGeom prst="rect">
                <a:avLst/>
              </a:prstGeom>
              <a:noFill/>
            </p:spPr>
          </p:pic>
        </p:grpSp>
      </p:grpSp>
      <p:grpSp>
        <p:nvGrpSpPr>
          <p:cNvPr id="14" name="Group 101"/>
          <p:cNvGrpSpPr/>
          <p:nvPr/>
        </p:nvGrpSpPr>
        <p:grpSpPr>
          <a:xfrm>
            <a:off x="457200" y="3474720"/>
            <a:ext cx="3886200" cy="2164080"/>
            <a:chOff x="2362200" y="1561661"/>
            <a:chExt cx="3276600" cy="1638739"/>
          </a:xfrm>
        </p:grpSpPr>
        <p:sp>
          <p:nvSpPr>
            <p:cNvPr id="49" name="Rounded Rectangle 48"/>
            <p:cNvSpPr/>
            <p:nvPr/>
          </p:nvSpPr>
          <p:spPr>
            <a:xfrm>
              <a:off x="2362200" y="1600200"/>
              <a:ext cx="3276600" cy="16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endParaRPr lang="en-US" sz="2000" dirty="0" smtClean="0">
                <a:solidFill>
                  <a:schemeClr val="accent1">
                    <a:lumMod val="75000"/>
                  </a:schemeClr>
                </a:solidFill>
              </a:endParaRPr>
            </a:p>
          </p:txBody>
        </p:sp>
        <p:sp>
          <p:nvSpPr>
            <p:cNvPr id="51" name="&quot;GLASS&quot;; White to Transparent to White Linear; Shadow; 1pt stroke;"/>
            <p:cNvSpPr/>
            <p:nvPr/>
          </p:nvSpPr>
          <p:spPr bwMode="auto">
            <a:xfrm>
              <a:off x="2362201" y="1561661"/>
              <a:ext cx="3276599" cy="1638738"/>
            </a:xfrm>
            <a:prstGeom prst="roundRect">
              <a:avLst/>
            </a:prstGeom>
            <a:gradFill flip="none" rotWithShape="1">
              <a:gsLst>
                <a:gs pos="0">
                  <a:srgbClr val="15BCF7">
                    <a:alpha val="38000"/>
                  </a:srgbClr>
                </a:gs>
                <a:gs pos="50000">
                  <a:schemeClr val="accent2">
                    <a:alpha val="31000"/>
                  </a:schemeClr>
                </a:gs>
                <a:gs pos="100000">
                  <a:srgbClr val="7030A0">
                    <a:alpha val="0"/>
                  </a:srgbClr>
                </a:gs>
              </a:gsLst>
              <a:lin ang="2700000" scaled="1"/>
              <a:tileRect/>
            </a:gradFill>
            <a:ln w="9525">
              <a:noFill/>
              <a:round/>
              <a:headEnd/>
              <a:tailEnd/>
            </a:ln>
            <a:effectLst/>
          </p:spPr>
          <p:txBody>
            <a:bodyPr vert="horz" wrap="square" lIns="91426" tIns="45712" rIns="91426" bIns="45712" numCol="1" rtlCol="0" anchor="ctr" anchorCtr="0" compatLnSpc="1">
              <a:prstTxWarp prst="textNoShape">
                <a:avLst/>
              </a:prstTxWarp>
            </a:bodyPr>
            <a:lstStyle/>
            <a:p>
              <a:pPr defTabSz="914256" fontAlgn="base">
                <a:spcBef>
                  <a:spcPct val="0"/>
                </a:spcBef>
                <a:spcAft>
                  <a:spcPct val="0"/>
                </a:spcAft>
                <a:defRPr/>
              </a:pPr>
              <a:endParaRPr lang="en-US" sz="1800" kern="0" dirty="0" smtClean="0"/>
            </a:p>
          </p:txBody>
        </p:sp>
      </p:grpSp>
      <p:graphicFrame>
        <p:nvGraphicFramePr>
          <p:cNvPr id="55" name="Chart 54"/>
          <p:cNvGraphicFramePr/>
          <p:nvPr>
            <p:extLst>
              <p:ext uri="{D42A27DB-BD31-4B8C-83A1-F6EECF244321}">
                <p14:modId xmlns:p14="http://schemas.microsoft.com/office/powerpoint/2010/main" xmlns="" val="1752754192"/>
              </p:ext>
            </p:extLst>
          </p:nvPr>
        </p:nvGraphicFramePr>
        <p:xfrm>
          <a:off x="533400" y="3916680"/>
          <a:ext cx="3733800" cy="1630680"/>
        </p:xfrm>
        <a:graphic>
          <a:graphicData uri="http://schemas.openxmlformats.org/drawingml/2006/chart">
            <c:chart xmlns:c="http://schemas.openxmlformats.org/drawingml/2006/chart" xmlns:r="http://schemas.openxmlformats.org/officeDocument/2006/relationships" r:id="rId13"/>
          </a:graphicData>
        </a:graphic>
      </p:graphicFrame>
      <p:sp>
        <p:nvSpPr>
          <p:cNvPr id="59" name="TextBox 58"/>
          <p:cNvSpPr txBox="1"/>
          <p:nvPr/>
        </p:nvSpPr>
        <p:spPr>
          <a:xfrm>
            <a:off x="990600" y="3627120"/>
            <a:ext cx="2362200" cy="276999"/>
          </a:xfrm>
          <a:prstGeom prst="rect">
            <a:avLst/>
          </a:prstGeom>
          <a:noFill/>
        </p:spPr>
        <p:txBody>
          <a:bodyPr wrap="square" rtlCol="0">
            <a:spAutoFit/>
          </a:bodyPr>
          <a:lstStyle/>
          <a:p>
            <a:r>
              <a:rPr lang="en-US" sz="1200" b="1" dirty="0" smtClean="0">
                <a:solidFill>
                  <a:schemeClr val="tx2">
                    <a:lumMod val="10000"/>
                  </a:schemeClr>
                </a:solidFill>
              </a:rPr>
              <a:t>Worldwide Shipments (000s)</a:t>
            </a:r>
            <a:endParaRPr lang="en-US" sz="1200" b="1" dirty="0">
              <a:solidFill>
                <a:schemeClr val="tx2">
                  <a:lumMod val="10000"/>
                </a:schemeClr>
              </a:solidFill>
            </a:endParaRPr>
          </a:p>
        </p:txBody>
      </p:sp>
    </p:spTree>
    <p:extLst>
      <p:ext uri="{BB962C8B-B14F-4D97-AF65-F5344CB8AC3E}">
        <p14:creationId xmlns:p14="http://schemas.microsoft.com/office/powerpoint/2010/main" xmlns="" val="2918297037"/>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Same Side Corner Rectangle 41"/>
          <p:cNvSpPr/>
          <p:nvPr/>
        </p:nvSpPr>
        <p:spPr>
          <a:xfrm>
            <a:off x="4735774" y="1214651"/>
            <a:ext cx="4230806" cy="5109949"/>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4" name="Round Same Side Corner Rectangle 43"/>
          <p:cNvSpPr/>
          <p:nvPr/>
        </p:nvSpPr>
        <p:spPr>
          <a:xfrm>
            <a:off x="313898" y="1219200"/>
            <a:ext cx="4244454" cy="51054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6" name="Rectangle 45"/>
          <p:cNvSpPr/>
          <p:nvPr/>
        </p:nvSpPr>
        <p:spPr>
          <a:xfrm rot="5400000">
            <a:off x="2212770" y="-672634"/>
            <a:ext cx="451260" cy="4267200"/>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grpSp>
        <p:nvGrpSpPr>
          <p:cNvPr id="2" name="Group 61"/>
          <p:cNvGrpSpPr/>
          <p:nvPr/>
        </p:nvGrpSpPr>
        <p:grpSpPr>
          <a:xfrm>
            <a:off x="4724400" y="1219200"/>
            <a:ext cx="4313278" cy="451260"/>
            <a:chOff x="228600" y="6889899"/>
            <a:chExt cx="8348472" cy="451260"/>
          </a:xfrm>
        </p:grpSpPr>
        <p:sp>
          <p:nvSpPr>
            <p:cNvPr id="50" name="Rectangle 49"/>
            <p:cNvSpPr/>
            <p:nvPr/>
          </p:nvSpPr>
          <p:spPr>
            <a:xfrm rot="5400000">
              <a:off x="4177206" y="2941293"/>
              <a:ext cx="451260" cy="8348472"/>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52" name="TextBox 11277"/>
            <p:cNvSpPr txBox="1">
              <a:spLocks noChangeArrowheads="1"/>
            </p:cNvSpPr>
            <p:nvPr/>
          </p:nvSpPr>
          <p:spPr bwMode="auto">
            <a:xfrm>
              <a:off x="572110" y="6977970"/>
              <a:ext cx="77682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Windows 7 </a:t>
              </a:r>
              <a:r>
                <a:rPr lang="zh-CN" alt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解决方案</a:t>
              </a:r>
              <a:endParaRPr 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endParaRPr>
            </a:p>
          </p:txBody>
        </p:sp>
      </p:grpSp>
      <p:sp>
        <p:nvSpPr>
          <p:cNvPr id="40" name="Title 39"/>
          <p:cNvSpPr>
            <a:spLocks noGrp="1"/>
          </p:cNvSpPr>
          <p:nvPr>
            <p:ph type="title"/>
          </p:nvPr>
        </p:nvSpPr>
        <p:spPr>
          <a:xfrm>
            <a:off x="381000" y="230188"/>
            <a:ext cx="8382000" cy="1246495"/>
          </a:xfrm>
        </p:spPr>
        <p:txBody>
          <a:bodyPr>
            <a:normAutofit fontScale="90000"/>
          </a:bodyPr>
          <a:lstStyle/>
          <a:p>
            <a:pPr algn="l"/>
            <a:r>
              <a:rPr lang="zh-CN" altLang="en-US" sz="4000" dirty="0" smtClean="0"/>
              <a:t>应用程序控制</a:t>
            </a:r>
            <a:r>
              <a:rPr lang="en-US" altLang="zh-CN" sz="4000" dirty="0" smtClean="0"/>
              <a:t/>
            </a:r>
            <a:br>
              <a:rPr lang="en-US" altLang="zh-CN" sz="4000" dirty="0" smtClean="0"/>
            </a:br>
            <a:r>
              <a:rPr lang="zh-CN" altLang="en-US" sz="2000" dirty="0" smtClean="0"/>
              <a:t>增强的安全和控制</a:t>
            </a:r>
            <a:r>
              <a:rPr sz="1800" dirty="0"/>
              <a:t/>
            </a:r>
            <a:br>
              <a:rPr sz="1800" dirty="0"/>
            </a:br>
            <a:endParaRPr lang="en-US" sz="1800" dirty="0">
              <a:solidFill>
                <a:schemeClr val="tx1"/>
              </a:solidFill>
            </a:endParaRPr>
          </a:p>
        </p:txBody>
      </p:sp>
      <p:sp>
        <p:nvSpPr>
          <p:cNvPr id="56" name="Rectangle 55"/>
          <p:cNvSpPr/>
          <p:nvPr/>
        </p:nvSpPr>
        <p:spPr>
          <a:xfrm>
            <a:off x="4800600" y="3962400"/>
            <a:ext cx="4191000" cy="1477328"/>
          </a:xfrm>
          <a:prstGeom prst="rect">
            <a:avLst/>
          </a:prstGeom>
        </p:spPr>
        <p:txBody>
          <a:bodyPr wrap="square">
            <a:spAutoFit/>
          </a:bodyPr>
          <a:lstStyle/>
          <a:p>
            <a:pPr marL="231775" lvl="1" indent="-231775" defTabSz="914363" fontAlgn="base">
              <a:lnSpc>
                <a:spcPct val="90000"/>
              </a:lnSpc>
              <a:spcBef>
                <a:spcPct val="20000"/>
              </a:spcBef>
              <a:spcAft>
                <a:spcPts val="600"/>
              </a:spcAft>
              <a:buBlip>
                <a:blip r:embed="rId3"/>
              </a:buBlip>
              <a:defRPr/>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清除你网络中的非授权软件</a:t>
            </a:r>
            <a:endParaRPr lang="en-US" sz="2000" dirty="0" smtClean="0">
              <a:effectLst>
                <a:outerShdw blurRad="38100" dist="38100" dir="2700000" algn="tl">
                  <a:srgbClr val="000000">
                    <a:alpha val="43137"/>
                  </a:srgbClr>
                </a:outerShdw>
              </a:effectLst>
              <a:latin typeface="Segoe UI" pitchFamily="34" charset="0"/>
              <a:ea typeface="微軟正黑體" pitchFamily="34" charset="-120"/>
            </a:endParaRPr>
          </a:p>
          <a:p>
            <a:pPr marL="231775" lvl="1" indent="-231775" defTabSz="914363" fontAlgn="base">
              <a:lnSpc>
                <a:spcPct val="90000"/>
              </a:lnSpc>
              <a:spcBef>
                <a:spcPct val="20000"/>
              </a:spcBef>
              <a:spcAft>
                <a:spcPts val="600"/>
              </a:spcAft>
              <a:buBlip>
                <a:blip r:embed="rId3"/>
              </a:buBlip>
              <a:defRPr/>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强化企业内部的软件标准化</a:t>
            </a:r>
            <a:endParaRPr lang="en-US" sz="2000" dirty="0" smtClean="0">
              <a:effectLst>
                <a:outerShdw blurRad="38100" dist="38100" dir="2700000" algn="tl">
                  <a:srgbClr val="000000">
                    <a:alpha val="43137"/>
                  </a:srgbClr>
                </a:outerShdw>
              </a:effectLst>
              <a:latin typeface="Segoe UI" pitchFamily="34" charset="0"/>
              <a:ea typeface="微軟正黑體" pitchFamily="34" charset="-120"/>
            </a:endParaRPr>
          </a:p>
          <a:p>
            <a:pPr marL="231775" lvl="1" indent="-231775" defTabSz="914363" fontAlgn="base">
              <a:lnSpc>
                <a:spcPct val="90000"/>
              </a:lnSpc>
              <a:spcBef>
                <a:spcPct val="20000"/>
              </a:spcBef>
              <a:spcAft>
                <a:spcPts val="600"/>
              </a:spcAft>
              <a:buBlip>
                <a:blip r:embed="rId3"/>
              </a:buBlip>
              <a:defRPr/>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通过组策略轻松容易的制定和管理规则</a:t>
            </a:r>
            <a:endParaRPr lang="en-US" sz="2000" dirty="0" smtClean="0">
              <a:effectLst>
                <a:outerShdw blurRad="38100" dist="38100" dir="2700000" algn="tl">
                  <a:srgbClr val="000000">
                    <a:alpha val="43137"/>
                  </a:srgbClr>
                </a:outerShdw>
              </a:effectLst>
              <a:latin typeface="Segoe UI" pitchFamily="34" charset="0"/>
              <a:ea typeface="微軟正黑體" pitchFamily="34" charset="-120"/>
            </a:endParaRPr>
          </a:p>
        </p:txBody>
      </p:sp>
      <p:sp>
        <p:nvSpPr>
          <p:cNvPr id="58" name="TextBox 11277"/>
          <p:cNvSpPr txBox="1">
            <a:spLocks noChangeArrowheads="1"/>
          </p:cNvSpPr>
          <p:nvPr/>
        </p:nvSpPr>
        <p:spPr bwMode="auto">
          <a:xfrm>
            <a:off x="5078677" y="1780457"/>
            <a:ext cx="4114800" cy="249299"/>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dirty="0" smtClean="0">
                <a:solidFill>
                  <a:schemeClr val="bg1"/>
                </a:solidFill>
                <a:effectLst>
                  <a:reflection blurRad="6350" stA="55000" endA="300" endPos="45500" dir="5400000" sy="-100000" algn="bl" rotWithShape="0"/>
                </a:effectLst>
                <a:latin typeface="Segoe UI" pitchFamily="34" charset="0"/>
                <a:ea typeface="Segoe UI" pitchFamily="34" charset="0"/>
                <a:cs typeface="Segoe UI" pitchFamily="34" charset="0"/>
              </a:rPr>
              <a:t>AppLocker™</a:t>
            </a:r>
            <a:endParaRPr lang="en-US" dirty="0">
              <a:solidFill>
                <a:schemeClr val="bg1"/>
              </a:solidFill>
              <a:effectLst>
                <a:reflection blurRad="6350" stA="55000" endA="300" endPos="45500" dir="5400000" sy="-100000" algn="bl" rotWithShape="0"/>
              </a:effectLst>
              <a:latin typeface="Segoe UI" pitchFamily="34" charset="0"/>
              <a:ea typeface="Segoe UI" pitchFamily="34" charset="0"/>
              <a:cs typeface="Segoe UI" pitchFamily="34" charset="0"/>
            </a:endParaRPr>
          </a:p>
        </p:txBody>
      </p:sp>
      <p:grpSp>
        <p:nvGrpSpPr>
          <p:cNvPr id="3" name="Group 36"/>
          <p:cNvGrpSpPr/>
          <p:nvPr/>
        </p:nvGrpSpPr>
        <p:grpSpPr>
          <a:xfrm>
            <a:off x="304800" y="3657600"/>
            <a:ext cx="4191000" cy="2663857"/>
            <a:chOff x="304800" y="4038600"/>
            <a:chExt cx="4191000" cy="2663857"/>
          </a:xfrm>
        </p:grpSpPr>
        <p:sp>
          <p:nvSpPr>
            <p:cNvPr id="35" name="Rectangle 34"/>
            <p:cNvSpPr/>
            <p:nvPr/>
          </p:nvSpPr>
          <p:spPr>
            <a:xfrm>
              <a:off x="304800" y="4191000"/>
              <a:ext cx="4191000" cy="2511457"/>
            </a:xfrm>
            <a:prstGeom prst="rect">
              <a:avLst/>
            </a:prstGeom>
          </p:spPr>
          <p:txBody>
            <a:bodyPr wrap="square">
              <a:spAutoFit/>
            </a:bodyPr>
            <a:lstStyle/>
            <a:p>
              <a:pPr marL="231775" lvl="1" indent="-231775" defTabSz="914363" fontAlgn="base">
                <a:lnSpc>
                  <a:spcPct val="90000"/>
                </a:lnSpc>
                <a:spcBef>
                  <a:spcPct val="20000"/>
                </a:spcBef>
                <a:spcAft>
                  <a:spcPts val="600"/>
                </a:spcAft>
                <a:buBlip>
                  <a:blip r:embed="rId3"/>
                </a:buBlip>
                <a:defRPr/>
              </a:pPr>
              <a:r>
                <a:rPr lang="zh-CN" altLang="en-US" sz="1800" dirty="0" smtClean="0">
                  <a:effectLst>
                    <a:outerShdw blurRad="38100" dist="38100" dir="2700000" algn="tl">
                      <a:srgbClr val="000000">
                        <a:alpha val="43137"/>
                      </a:srgbClr>
                    </a:outerShdw>
                  </a:effectLst>
                  <a:latin typeface="Segoe UI" pitchFamily="34" charset="0"/>
                  <a:ea typeface="微軟正黑體" pitchFamily="34" charset="-120"/>
                </a:rPr>
                <a:t>用户可以安装并使用非授权安装的程序</a:t>
              </a:r>
              <a:endParaRPr lang="en-US" sz="1800" dirty="0" smtClean="0">
                <a:effectLst>
                  <a:outerShdw blurRad="38100" dist="38100" dir="2700000" algn="tl">
                    <a:srgbClr val="000000">
                      <a:alpha val="43137"/>
                    </a:srgbClr>
                  </a:outerShdw>
                </a:effectLst>
                <a:latin typeface="Segoe UI" pitchFamily="34" charset="0"/>
                <a:ea typeface="微軟正黑體" pitchFamily="34" charset="-120"/>
              </a:endParaRPr>
            </a:p>
            <a:p>
              <a:pPr marL="231775" lvl="1" indent="-231775" defTabSz="914363" fontAlgn="base">
                <a:lnSpc>
                  <a:spcPct val="90000"/>
                </a:lnSpc>
                <a:spcBef>
                  <a:spcPct val="20000"/>
                </a:spcBef>
                <a:spcAft>
                  <a:spcPts val="600"/>
                </a:spcAft>
                <a:buBlip>
                  <a:blip r:embed="rId3"/>
                </a:buBlip>
                <a:defRPr/>
              </a:pPr>
              <a:r>
                <a:rPr lang="zh-CN" altLang="en-US" sz="1800" dirty="0" smtClean="0">
                  <a:effectLst>
                    <a:outerShdw blurRad="38100" dist="38100" dir="2700000" algn="tl">
                      <a:srgbClr val="000000">
                        <a:alpha val="43137"/>
                      </a:srgbClr>
                    </a:outerShdw>
                  </a:effectLst>
                  <a:latin typeface="Segoe UI" pitchFamily="34" charset="0"/>
                  <a:ea typeface="微軟正黑體" pitchFamily="34" charset="-120"/>
                </a:rPr>
                <a:t>甚至标准用户也可以安装各种各样的软件</a:t>
              </a:r>
              <a:endParaRPr lang="en-US" sz="1800" dirty="0" smtClean="0">
                <a:effectLst>
                  <a:outerShdw blurRad="38100" dist="38100" dir="2700000" algn="tl">
                    <a:srgbClr val="000000">
                      <a:alpha val="43137"/>
                    </a:srgbClr>
                  </a:outerShdw>
                </a:effectLst>
                <a:latin typeface="Segoe UI" pitchFamily="34" charset="0"/>
                <a:ea typeface="微軟正黑體" pitchFamily="34" charset="-120"/>
              </a:endParaRPr>
            </a:p>
            <a:p>
              <a:pPr marL="231775" lvl="1" indent="-231775" defTabSz="914363" fontAlgn="base">
                <a:lnSpc>
                  <a:spcPct val="90000"/>
                </a:lnSpc>
                <a:spcBef>
                  <a:spcPct val="20000"/>
                </a:spcBef>
                <a:spcAft>
                  <a:spcPts val="600"/>
                </a:spcAft>
                <a:buBlip>
                  <a:blip r:embed="rId3"/>
                </a:buBlip>
                <a:defRPr/>
              </a:pPr>
              <a:r>
                <a:rPr lang="zh-CN" altLang="en-US" sz="1800" dirty="0" smtClean="0">
                  <a:effectLst>
                    <a:outerShdw blurRad="38100" dist="38100" dir="2700000" algn="tl">
                      <a:srgbClr val="000000">
                        <a:alpha val="43137"/>
                      </a:srgbClr>
                    </a:outerShdw>
                  </a:effectLst>
                  <a:latin typeface="Segoe UI" pitchFamily="34" charset="0"/>
                  <a:ea typeface="微軟正黑體" pitchFamily="34" charset="-120"/>
                </a:rPr>
                <a:t>非授权安装的软件可以</a:t>
              </a:r>
              <a:r>
                <a:rPr lang="en-US" sz="1800" dirty="0" smtClean="0">
                  <a:effectLst>
                    <a:outerShdw blurRad="38100" dist="38100" dir="2700000" algn="tl">
                      <a:srgbClr val="000000">
                        <a:alpha val="43137"/>
                      </a:srgbClr>
                    </a:outerShdw>
                  </a:effectLst>
                  <a:latin typeface="Segoe UI" pitchFamily="34" charset="0"/>
                  <a:ea typeface="微軟正黑體" pitchFamily="34" charset="-120"/>
                </a:rPr>
                <a:t>:</a:t>
              </a:r>
            </a:p>
            <a:p>
              <a:pPr marL="744538" lvl="2" indent="-287338" defTabSz="914363" fontAlgn="base">
                <a:buBlip>
                  <a:blip r:embed="rId3"/>
                </a:buBlip>
                <a:defRPr/>
              </a:pPr>
              <a:r>
                <a:rPr lang="zh-CN" altLang="en-US" sz="1800" dirty="0" smtClean="0">
                  <a:effectLst>
                    <a:outerShdw blurRad="38100" dist="38100" dir="2700000" algn="tl">
                      <a:srgbClr val="000000">
                        <a:alpha val="43137"/>
                      </a:srgbClr>
                    </a:outerShdw>
                  </a:effectLst>
                  <a:latin typeface="Segoe UI" pitchFamily="34" charset="0"/>
                  <a:ea typeface="微軟正黑體" pitchFamily="34" charset="-120"/>
                </a:rPr>
                <a:t>加载恶意软件</a:t>
              </a:r>
              <a:endParaRPr lang="en-US" sz="1800" dirty="0" smtClean="0">
                <a:effectLst>
                  <a:outerShdw blurRad="38100" dist="38100" dir="2700000" algn="tl">
                    <a:srgbClr val="000000">
                      <a:alpha val="43137"/>
                    </a:srgbClr>
                  </a:outerShdw>
                </a:effectLst>
                <a:latin typeface="Segoe UI" pitchFamily="34" charset="0"/>
                <a:ea typeface="微軟正黑體" pitchFamily="34" charset="-120"/>
              </a:endParaRPr>
            </a:p>
            <a:p>
              <a:pPr marL="744538" lvl="2" indent="-287338" defTabSz="914363" fontAlgn="base">
                <a:buBlip>
                  <a:blip r:embed="rId3"/>
                </a:buBlip>
                <a:defRPr/>
              </a:pPr>
              <a:r>
                <a:rPr lang="zh-CN" altLang="en-US" sz="1800" dirty="0" smtClean="0">
                  <a:effectLst>
                    <a:outerShdw blurRad="38100" dist="38100" dir="2700000" algn="tl">
                      <a:srgbClr val="000000">
                        <a:alpha val="43137"/>
                      </a:srgbClr>
                    </a:outerShdw>
                  </a:effectLst>
                  <a:latin typeface="Segoe UI" pitchFamily="34" charset="0"/>
                  <a:ea typeface="微軟正黑體" pitchFamily="34" charset="-120"/>
                </a:rPr>
                <a:t>增加技术支持时间</a:t>
              </a:r>
              <a:endParaRPr lang="en-US" sz="1800" dirty="0" smtClean="0">
                <a:effectLst>
                  <a:outerShdw blurRad="38100" dist="38100" dir="2700000" algn="tl">
                    <a:srgbClr val="000000">
                      <a:alpha val="43137"/>
                    </a:srgbClr>
                  </a:outerShdw>
                </a:effectLst>
                <a:latin typeface="Segoe UI" pitchFamily="34" charset="0"/>
                <a:ea typeface="微軟正黑體" pitchFamily="34" charset="-120"/>
              </a:endParaRPr>
            </a:p>
            <a:p>
              <a:pPr marL="744538" lvl="2" indent="-287338" defTabSz="914363" fontAlgn="base">
                <a:buBlip>
                  <a:blip r:embed="rId3"/>
                </a:buBlip>
                <a:defRPr/>
              </a:pPr>
              <a:r>
                <a:rPr lang="zh-CN" altLang="en-US" sz="1800" dirty="0" smtClean="0">
                  <a:effectLst>
                    <a:outerShdw blurRad="38100" dist="38100" dir="2700000" algn="tl">
                      <a:srgbClr val="000000">
                        <a:alpha val="43137"/>
                      </a:srgbClr>
                    </a:outerShdw>
                  </a:effectLst>
                  <a:latin typeface="Segoe UI" pitchFamily="34" charset="0"/>
                  <a:ea typeface="微軟正黑體" pitchFamily="34" charset="-120"/>
                </a:rPr>
                <a:t>降低用户生产力</a:t>
              </a:r>
              <a:endParaRPr lang="en-US" sz="1800" dirty="0" smtClean="0">
                <a:effectLst>
                  <a:outerShdw blurRad="38100" dist="38100" dir="2700000" algn="tl">
                    <a:srgbClr val="000000">
                      <a:alpha val="43137"/>
                    </a:srgbClr>
                  </a:outerShdw>
                </a:effectLst>
                <a:latin typeface="Segoe UI" pitchFamily="34" charset="0"/>
                <a:ea typeface="微軟正黑體" pitchFamily="34" charset="-120"/>
              </a:endParaRPr>
            </a:p>
          </p:txBody>
        </p:sp>
        <p:sp>
          <p:nvSpPr>
            <p:cNvPr id="36" name="Rectangle 35"/>
            <p:cNvSpPr/>
            <p:nvPr/>
          </p:nvSpPr>
          <p:spPr>
            <a:xfrm>
              <a:off x="304800" y="4038600"/>
              <a:ext cx="184731" cy="369332"/>
            </a:xfrm>
            <a:prstGeom prst="rect">
              <a:avLst/>
            </a:prstGeom>
          </p:spPr>
          <p:txBody>
            <a:bodyPr wrap="none">
              <a:spAutoFit/>
            </a:bodyPr>
            <a:lstStyle/>
            <a:p>
              <a:pPr eaLnBrk="0" hangingPunct="0">
                <a:lnSpc>
                  <a:spcPct val="90000"/>
                </a:lnSpc>
              </a:pPr>
              <a:endParaRPr lang="en-US" sz="2000" dirty="0" smtClean="0">
                <a:solidFill>
                  <a:schemeClr val="tx1"/>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grpSp>
      <p:grpSp>
        <p:nvGrpSpPr>
          <p:cNvPr id="4" name="Group 43"/>
          <p:cNvGrpSpPr/>
          <p:nvPr/>
        </p:nvGrpSpPr>
        <p:grpSpPr>
          <a:xfrm>
            <a:off x="5715000" y="2362200"/>
            <a:ext cx="2438400" cy="1295400"/>
            <a:chOff x="5791200" y="2438400"/>
            <a:chExt cx="2438400" cy="1295400"/>
          </a:xfrm>
        </p:grpSpPr>
        <p:grpSp>
          <p:nvGrpSpPr>
            <p:cNvPr id="5" name="Group 25"/>
            <p:cNvGrpSpPr/>
            <p:nvPr/>
          </p:nvGrpSpPr>
          <p:grpSpPr>
            <a:xfrm>
              <a:off x="7505221" y="2455343"/>
              <a:ext cx="724376" cy="479899"/>
              <a:chOff x="1676401" y="1295400"/>
              <a:chExt cx="676274" cy="427046"/>
            </a:xfrm>
          </p:grpSpPr>
          <p:pic>
            <p:nvPicPr>
              <p:cNvPr id="67" name="Picture 5" descr="E:\DVD_ART34\Logos\Microsoft Office 2007 - all products\Outlook 2007\Office Outlook 2007 Product Icon.png"/>
              <p:cNvPicPr>
                <a:picLocks noChangeAspect="1" noChangeArrowheads="1"/>
              </p:cNvPicPr>
              <p:nvPr/>
            </p:nvPicPr>
            <p:blipFill>
              <a:blip r:embed="rId4" cstate="print"/>
              <a:srcRect/>
              <a:stretch>
                <a:fillRect/>
              </a:stretch>
            </p:blipFill>
            <p:spPr bwMode="auto">
              <a:xfrm>
                <a:off x="1676401" y="1295400"/>
                <a:ext cx="457200" cy="427046"/>
              </a:xfrm>
              <a:prstGeom prst="rect">
                <a:avLst/>
              </a:prstGeom>
              <a:noFill/>
            </p:spPr>
          </p:pic>
          <p:pic>
            <p:nvPicPr>
              <p:cNvPr id="68" name="Picture 5" descr="E:\DVD_ART34\Artwork_Imagery\Icons - Illustrations\_WINDOWS VISTA ICONS\Green Check checkmark okay.png"/>
              <p:cNvPicPr>
                <a:picLocks noChangeAspect="1" noChangeArrowheads="1"/>
              </p:cNvPicPr>
              <p:nvPr/>
            </p:nvPicPr>
            <p:blipFill>
              <a:blip r:embed="rId5" cstate="print"/>
              <a:srcRect/>
              <a:stretch>
                <a:fillRect/>
              </a:stretch>
            </p:blipFill>
            <p:spPr bwMode="auto">
              <a:xfrm>
                <a:off x="1981200" y="1295400"/>
                <a:ext cx="371475" cy="367886"/>
              </a:xfrm>
              <a:prstGeom prst="rect">
                <a:avLst/>
              </a:prstGeom>
              <a:noFill/>
            </p:spPr>
          </p:pic>
        </p:grpSp>
        <p:grpSp>
          <p:nvGrpSpPr>
            <p:cNvPr id="6" name="Group 20"/>
            <p:cNvGrpSpPr/>
            <p:nvPr/>
          </p:nvGrpSpPr>
          <p:grpSpPr>
            <a:xfrm>
              <a:off x="5791200" y="2438400"/>
              <a:ext cx="724380" cy="513785"/>
              <a:chOff x="228600" y="1752600"/>
              <a:chExt cx="676275" cy="457200"/>
            </a:xfrm>
          </p:grpSpPr>
          <p:pic>
            <p:nvPicPr>
              <p:cNvPr id="65" name="Picture 4" descr="E:\DVD_ART34\Logos\Microsoft Office 2007 - all products\Word 2007\Office Word 2007 Product Icon.png"/>
              <p:cNvPicPr>
                <a:picLocks noChangeAspect="1" noChangeArrowheads="1"/>
              </p:cNvPicPr>
              <p:nvPr/>
            </p:nvPicPr>
            <p:blipFill>
              <a:blip r:embed="rId6" cstate="print"/>
              <a:srcRect/>
              <a:stretch>
                <a:fillRect/>
              </a:stretch>
            </p:blipFill>
            <p:spPr bwMode="auto">
              <a:xfrm>
                <a:off x="228600" y="1752600"/>
                <a:ext cx="459641" cy="457200"/>
              </a:xfrm>
              <a:prstGeom prst="rect">
                <a:avLst/>
              </a:prstGeom>
              <a:noFill/>
            </p:spPr>
          </p:pic>
          <p:pic>
            <p:nvPicPr>
              <p:cNvPr id="66" name="Picture 5" descr="E:\DVD_ART34\Artwork_Imagery\Icons - Illustrations\_WINDOWS VISTA ICONS\Green Check checkmark okay.png"/>
              <p:cNvPicPr>
                <a:picLocks noChangeAspect="1" noChangeArrowheads="1"/>
              </p:cNvPicPr>
              <p:nvPr/>
            </p:nvPicPr>
            <p:blipFill>
              <a:blip r:embed="rId5" cstate="print"/>
              <a:srcRect/>
              <a:stretch>
                <a:fillRect/>
              </a:stretch>
            </p:blipFill>
            <p:spPr bwMode="auto">
              <a:xfrm>
                <a:off x="533400" y="1752600"/>
                <a:ext cx="371475" cy="367886"/>
              </a:xfrm>
              <a:prstGeom prst="rect">
                <a:avLst/>
              </a:prstGeom>
              <a:noFill/>
            </p:spPr>
          </p:pic>
        </p:grpSp>
        <p:grpSp>
          <p:nvGrpSpPr>
            <p:cNvPr id="7" name="Group 21"/>
            <p:cNvGrpSpPr/>
            <p:nvPr/>
          </p:nvGrpSpPr>
          <p:grpSpPr>
            <a:xfrm>
              <a:off x="6689021" y="2438400"/>
              <a:ext cx="724379" cy="513785"/>
              <a:chOff x="228600" y="3429000"/>
              <a:chExt cx="676275" cy="457200"/>
            </a:xfrm>
          </p:grpSpPr>
          <p:pic>
            <p:nvPicPr>
              <p:cNvPr id="63" name="Picture 6" descr="Adobe%20Reader%208.png"/>
              <p:cNvPicPr>
                <a:picLocks noChangeAspect="1"/>
              </p:cNvPicPr>
              <p:nvPr/>
            </p:nvPicPr>
            <p:blipFill>
              <a:blip r:embed="rId7" cstate="print"/>
              <a:stretch>
                <a:fillRect/>
              </a:stretch>
            </p:blipFill>
            <p:spPr>
              <a:xfrm>
                <a:off x="228600" y="3429000"/>
                <a:ext cx="457200" cy="457200"/>
              </a:xfrm>
              <a:prstGeom prst="rect">
                <a:avLst/>
              </a:prstGeom>
            </p:spPr>
          </p:pic>
          <p:pic>
            <p:nvPicPr>
              <p:cNvPr id="64" name="Picture 5" descr="E:\DVD_ART34\Artwork_Imagery\Icons - Illustrations\_WINDOWS VISTA ICONS\Green Check checkmark okay.png"/>
              <p:cNvPicPr>
                <a:picLocks noChangeAspect="1" noChangeArrowheads="1"/>
              </p:cNvPicPr>
              <p:nvPr/>
            </p:nvPicPr>
            <p:blipFill>
              <a:blip r:embed="rId5" cstate="print"/>
              <a:srcRect/>
              <a:stretch>
                <a:fillRect/>
              </a:stretch>
            </p:blipFill>
            <p:spPr bwMode="auto">
              <a:xfrm>
                <a:off x="533400" y="3429000"/>
                <a:ext cx="371475" cy="367886"/>
              </a:xfrm>
              <a:prstGeom prst="rect">
                <a:avLst/>
              </a:prstGeom>
              <a:noFill/>
            </p:spPr>
          </p:pic>
        </p:grpSp>
        <p:grpSp>
          <p:nvGrpSpPr>
            <p:cNvPr id="8" name="Group 55"/>
            <p:cNvGrpSpPr/>
            <p:nvPr/>
          </p:nvGrpSpPr>
          <p:grpSpPr>
            <a:xfrm>
              <a:off x="7086600" y="3124200"/>
              <a:ext cx="803380" cy="609600"/>
              <a:chOff x="5867399" y="4495800"/>
              <a:chExt cx="803380" cy="609600"/>
            </a:xfrm>
          </p:grpSpPr>
          <p:pic>
            <p:nvPicPr>
              <p:cNvPr id="61" name="Picture 18" descr="E:\DVD_ART34\Artwork_Imagery\Icons - Illustrations\software boxes\software CD product package.png"/>
              <p:cNvPicPr>
                <a:picLocks noChangeAspect="1" noChangeArrowheads="1"/>
              </p:cNvPicPr>
              <p:nvPr/>
            </p:nvPicPr>
            <p:blipFill>
              <a:blip r:embed="rId8" cstate="print"/>
              <a:srcRect/>
              <a:stretch>
                <a:fillRect/>
              </a:stretch>
            </p:blipFill>
            <p:spPr bwMode="auto">
              <a:xfrm>
                <a:off x="5867399" y="4495800"/>
                <a:ext cx="664075" cy="609600"/>
              </a:xfrm>
              <a:prstGeom prst="rect">
                <a:avLst/>
              </a:prstGeom>
              <a:noFill/>
            </p:spPr>
          </p:pic>
          <p:pic>
            <p:nvPicPr>
              <p:cNvPr id="62" name="Picture 6" descr="E:\DVD_ART34\Artwork_Imagery\Icons - Illustrations\_WINDOWS VISTA ICONS\Delete remove.png"/>
              <p:cNvPicPr>
                <a:picLocks noChangeAspect="1" noChangeArrowheads="1"/>
              </p:cNvPicPr>
              <p:nvPr/>
            </p:nvPicPr>
            <p:blipFill>
              <a:blip r:embed="rId9" cstate="print"/>
              <a:srcRect/>
              <a:stretch>
                <a:fillRect/>
              </a:stretch>
            </p:blipFill>
            <p:spPr bwMode="auto">
              <a:xfrm>
                <a:off x="6248400" y="4572000"/>
                <a:ext cx="422379" cy="411730"/>
              </a:xfrm>
              <a:prstGeom prst="rect">
                <a:avLst/>
              </a:prstGeom>
              <a:noFill/>
            </p:spPr>
          </p:pic>
        </p:grpSp>
        <p:grpSp>
          <p:nvGrpSpPr>
            <p:cNvPr id="9" name="Group 54"/>
            <p:cNvGrpSpPr/>
            <p:nvPr/>
          </p:nvGrpSpPr>
          <p:grpSpPr>
            <a:xfrm>
              <a:off x="6172200" y="3124200"/>
              <a:ext cx="727179" cy="609600"/>
              <a:chOff x="4495800" y="4495800"/>
              <a:chExt cx="727179" cy="609600"/>
            </a:xfrm>
          </p:grpSpPr>
          <p:pic>
            <p:nvPicPr>
              <p:cNvPr id="59" name="Picture 58" descr="Solitaire.png"/>
              <p:cNvPicPr>
                <a:picLocks noChangeAspect="1"/>
              </p:cNvPicPr>
              <p:nvPr/>
            </p:nvPicPr>
            <p:blipFill>
              <a:blip r:embed="rId10" cstate="print"/>
              <a:stretch>
                <a:fillRect/>
              </a:stretch>
            </p:blipFill>
            <p:spPr>
              <a:xfrm>
                <a:off x="4495800" y="4495800"/>
                <a:ext cx="609600" cy="609600"/>
              </a:xfrm>
              <a:prstGeom prst="rect">
                <a:avLst/>
              </a:prstGeom>
            </p:spPr>
          </p:pic>
          <p:pic>
            <p:nvPicPr>
              <p:cNvPr id="60" name="Picture 6" descr="E:\DVD_ART34\Artwork_Imagery\Icons - Illustrations\_WINDOWS VISTA ICONS\Delete remove.png"/>
              <p:cNvPicPr>
                <a:picLocks noChangeAspect="1" noChangeArrowheads="1"/>
              </p:cNvPicPr>
              <p:nvPr/>
            </p:nvPicPr>
            <p:blipFill>
              <a:blip r:embed="rId9" cstate="print"/>
              <a:srcRect/>
              <a:stretch>
                <a:fillRect/>
              </a:stretch>
            </p:blipFill>
            <p:spPr bwMode="auto">
              <a:xfrm>
                <a:off x="4800600" y="4572000"/>
                <a:ext cx="422379" cy="411730"/>
              </a:xfrm>
              <a:prstGeom prst="rect">
                <a:avLst/>
              </a:prstGeom>
              <a:noFill/>
            </p:spPr>
          </p:pic>
        </p:grpSp>
      </p:grpSp>
      <p:grpSp>
        <p:nvGrpSpPr>
          <p:cNvPr id="10" name="Group 69"/>
          <p:cNvGrpSpPr/>
          <p:nvPr/>
        </p:nvGrpSpPr>
        <p:grpSpPr>
          <a:xfrm>
            <a:off x="1143000" y="1905000"/>
            <a:ext cx="2438401" cy="1852899"/>
            <a:chOff x="1143000" y="1905000"/>
            <a:chExt cx="2438401" cy="1852899"/>
          </a:xfrm>
        </p:grpSpPr>
        <p:grpSp>
          <p:nvGrpSpPr>
            <p:cNvPr id="11" name="Group 41"/>
            <p:cNvGrpSpPr/>
            <p:nvPr/>
          </p:nvGrpSpPr>
          <p:grpSpPr>
            <a:xfrm>
              <a:off x="1143000" y="2133600"/>
              <a:ext cx="2429484" cy="1624299"/>
              <a:chOff x="1447800" y="2133600"/>
              <a:chExt cx="2429484" cy="1624299"/>
            </a:xfrm>
          </p:grpSpPr>
          <p:grpSp>
            <p:nvGrpSpPr>
              <p:cNvPr id="12" name="Group 51"/>
              <p:cNvGrpSpPr/>
              <p:nvPr/>
            </p:nvGrpSpPr>
            <p:grpSpPr>
              <a:xfrm>
                <a:off x="2057400" y="2133600"/>
                <a:ext cx="1819884" cy="1624299"/>
                <a:chOff x="2286000" y="2133600"/>
                <a:chExt cx="1819884" cy="1624299"/>
              </a:xfrm>
            </p:grpSpPr>
            <p:pic>
              <p:nvPicPr>
                <p:cNvPr id="1027" name="Picture 3" descr="E:\DVD_ART34\Artwork_Imagery\Shapes\Arrows\Curved\three way blue yellow green arrow.png"/>
                <p:cNvPicPr>
                  <a:picLocks noChangeAspect="1" noChangeArrowheads="1"/>
                </p:cNvPicPr>
                <p:nvPr/>
              </p:nvPicPr>
              <p:blipFill>
                <a:blip r:embed="rId11" cstate="print"/>
                <a:srcRect/>
                <a:stretch>
                  <a:fillRect/>
                </a:stretch>
              </p:blipFill>
              <p:spPr bwMode="auto">
                <a:xfrm rot="10800000">
                  <a:off x="2286000" y="2133600"/>
                  <a:ext cx="1492250" cy="1122484"/>
                </a:xfrm>
                <a:prstGeom prst="rect">
                  <a:avLst/>
                </a:prstGeom>
                <a:noFill/>
              </p:spPr>
            </p:pic>
            <p:pic>
              <p:nvPicPr>
                <p:cNvPr id="47" name="Picture 10" descr="E:\DVD_ART34\Artwork_Imagery\Icons - Illustrations\_WINDOWS VISTA ICONS\Internet globe web world earth.png"/>
                <p:cNvPicPr>
                  <a:picLocks noChangeAspect="1" noChangeArrowheads="1"/>
                </p:cNvPicPr>
                <p:nvPr/>
              </p:nvPicPr>
              <p:blipFill>
                <a:blip r:embed="rId12" cstate="print"/>
                <a:srcRect/>
                <a:stretch>
                  <a:fillRect/>
                </a:stretch>
              </p:blipFill>
              <p:spPr bwMode="auto">
                <a:xfrm>
                  <a:off x="3576320" y="2466752"/>
                  <a:ext cx="515620" cy="456181"/>
                </a:xfrm>
                <a:prstGeom prst="rect">
                  <a:avLst/>
                </a:prstGeom>
                <a:noFill/>
              </p:spPr>
            </p:pic>
            <p:pic>
              <p:nvPicPr>
                <p:cNvPr id="49" name="Picture 12" descr="E:\DVD_ART34\Artwork_Imagery\Icons - Illustrations\_MSN ICONS\MSN icon envelope email mail letter.png"/>
                <p:cNvPicPr>
                  <a:picLocks noChangeAspect="1" noChangeArrowheads="1"/>
                </p:cNvPicPr>
                <p:nvPr/>
              </p:nvPicPr>
              <p:blipFill>
                <a:blip r:embed="rId13" cstate="print"/>
                <a:srcRect/>
                <a:stretch>
                  <a:fillRect/>
                </a:stretch>
              </p:blipFill>
              <p:spPr bwMode="auto">
                <a:xfrm>
                  <a:off x="3562377" y="2971800"/>
                  <a:ext cx="543507" cy="786099"/>
                </a:xfrm>
                <a:prstGeom prst="rect">
                  <a:avLst/>
                </a:prstGeom>
                <a:noFill/>
              </p:spPr>
            </p:pic>
          </p:grpSp>
          <p:pic>
            <p:nvPicPr>
              <p:cNvPr id="51" name="Picture 16" descr="E:\DVD_ART34\Artwork_Imagery\Icons - Illustrations\_MISC ICONS\computer red unhealthy virus.png"/>
              <p:cNvPicPr>
                <a:picLocks noChangeAspect="1" noChangeArrowheads="1"/>
              </p:cNvPicPr>
              <p:nvPr/>
            </p:nvPicPr>
            <p:blipFill>
              <a:blip r:embed="rId14" cstate="print"/>
              <a:srcRect/>
              <a:stretch>
                <a:fillRect/>
              </a:stretch>
            </p:blipFill>
            <p:spPr bwMode="auto">
              <a:xfrm>
                <a:off x="1447800" y="2457313"/>
                <a:ext cx="883920" cy="568598"/>
              </a:xfrm>
              <a:prstGeom prst="rect">
                <a:avLst/>
              </a:prstGeom>
              <a:noFill/>
            </p:spPr>
          </p:pic>
          <p:pic>
            <p:nvPicPr>
              <p:cNvPr id="1026" name="Picture 2" descr="E:\DVD_ART34\Artwork_Imagery\Icons - Illustrations\_WINDOWS VISTA ICONS\Users man woman people persons.png"/>
              <p:cNvPicPr>
                <a:picLocks noChangeAspect="1" noChangeArrowheads="1"/>
              </p:cNvPicPr>
              <p:nvPr/>
            </p:nvPicPr>
            <p:blipFill>
              <a:blip r:embed="rId15" cstate="print"/>
              <a:srcRect/>
              <a:stretch>
                <a:fillRect/>
              </a:stretch>
            </p:blipFill>
            <p:spPr bwMode="auto">
              <a:xfrm>
                <a:off x="2514600" y="2362200"/>
                <a:ext cx="758825" cy="758825"/>
              </a:xfrm>
              <a:prstGeom prst="rect">
                <a:avLst/>
              </a:prstGeom>
              <a:noFill/>
            </p:spPr>
          </p:pic>
        </p:grpSp>
        <p:pic>
          <p:nvPicPr>
            <p:cNvPr id="69" name="Picture 3" descr="C:\Users\aheaton\Desktop\Artwork_Imagery\Icons - Illustrations\software boxes\software CD product package.png"/>
            <p:cNvPicPr>
              <a:picLocks noChangeAspect="1" noChangeArrowheads="1"/>
            </p:cNvPicPr>
            <p:nvPr/>
          </p:nvPicPr>
          <p:blipFill>
            <a:blip r:embed="rId16" cstate="print"/>
            <a:srcRect/>
            <a:stretch>
              <a:fillRect/>
            </a:stretch>
          </p:blipFill>
          <p:spPr bwMode="auto">
            <a:xfrm>
              <a:off x="3048000" y="1905000"/>
              <a:ext cx="533401" cy="489645"/>
            </a:xfrm>
            <a:prstGeom prst="rect">
              <a:avLst/>
            </a:prstGeom>
            <a:noFill/>
          </p:spPr>
        </p:pic>
      </p:grpSp>
      <p:sp>
        <p:nvSpPr>
          <p:cNvPr id="53"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zh-CN" alt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今天的情况</a:t>
            </a:r>
            <a:endParaRPr lang="en-US" sz="2000" dirty="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endParaRPr>
          </a:p>
        </p:txBody>
      </p:sp>
      <p:sp>
        <p:nvSpPr>
          <p:cNvPr id="43" name="Rectangle 42"/>
          <p:cNvSpPr/>
          <p:nvPr/>
        </p:nvSpPr>
        <p:spPr>
          <a:xfrm flipH="1">
            <a:off x="4739657" y="1700808"/>
            <a:ext cx="4222040" cy="410882"/>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8" name="TextBox 11277"/>
          <p:cNvSpPr txBox="1">
            <a:spLocks noChangeArrowheads="1"/>
          </p:cNvSpPr>
          <p:nvPr/>
        </p:nvSpPr>
        <p:spPr bwMode="auto">
          <a:xfrm>
            <a:off x="5065712" y="1772816"/>
            <a:ext cx="4114800" cy="249299"/>
          </a:xfrm>
          <a:prstGeom prst="rect">
            <a:avLst/>
          </a:prstGeom>
          <a:noFill/>
          <a:ln w="9525">
            <a:noFill/>
            <a:miter lim="800000"/>
            <a:headEnd/>
            <a:tailEnd/>
          </a:ln>
          <a:effectLst>
            <a:reflection blurRad="6350" stA="52000" endA="300" endPos="35000" dir="5400000" sy="-100000" algn="bl" rotWithShape="0"/>
          </a:effectLst>
        </p:spPr>
        <p:txBody>
          <a:bodyPr wrap="square" lIns="0" tIns="0" rIns="0" bIns="0" anchor="ctr">
            <a:spAutoFit/>
          </a:bodyPr>
          <a:lstStyle>
            <a:lvl1pPr algn="l" rtl="0" fontAlgn="base">
              <a:lnSpc>
                <a:spcPct val="90000"/>
              </a:lnSpc>
              <a:spcBef>
                <a:spcPct val="0"/>
              </a:spcBef>
              <a:spcAft>
                <a:spcPct val="0"/>
              </a:spcAft>
              <a:defRPr kern="1200">
                <a:latin typeface="Segoe UI" pitchFamily="34" charset="0"/>
                <a:ea typeface="微軟正黑體" pitchFamily="34" charset="-120"/>
                <a:cs typeface="+mn-cs"/>
              </a:defRPr>
            </a:lvl1pPr>
          </a:lstStyle>
          <a:p>
            <a:r>
              <a:rPr lang="en-US" dirty="0" err="1"/>
              <a:t>AppLocker</a:t>
            </a:r>
            <a:r>
              <a:rPr lang="en-US" dirty="0"/>
              <a:t>™</a:t>
            </a:r>
          </a:p>
        </p:txBody>
      </p:sp>
    </p:spTree>
    <p:extLst>
      <p:ext uri="{BB962C8B-B14F-4D97-AF65-F5344CB8AC3E}">
        <p14:creationId xmlns:p14="http://schemas.microsoft.com/office/powerpoint/2010/main" xmlns="" val="2270609245"/>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3071810"/>
            <a:ext cx="8501122" cy="785818"/>
          </a:xfrm>
        </p:spPr>
        <p:txBody>
          <a:bodyPr/>
          <a:lstStyle/>
          <a:p>
            <a:r>
              <a:rPr lang="zh-TW" altLang="en-US" sz="3200" dirty="0" smtClean="0"/>
              <a:t>演示</a:t>
            </a:r>
            <a:endParaRPr lang="zh-CN" altLang="en-US" sz="3200" dirty="0"/>
          </a:p>
        </p:txBody>
      </p:sp>
      <p:sp>
        <p:nvSpPr>
          <p:cNvPr id="6" name="文本占位符 5"/>
          <p:cNvSpPr>
            <a:spLocks noGrp="1"/>
          </p:cNvSpPr>
          <p:nvPr>
            <p:ph type="body" sz="quarter" idx="11"/>
          </p:nvPr>
        </p:nvSpPr>
        <p:spPr>
          <a:xfrm>
            <a:off x="357158" y="3857628"/>
            <a:ext cx="3929090" cy="1714512"/>
          </a:xfrm>
        </p:spPr>
        <p:txBody>
          <a:bodyPr/>
          <a:lstStyle/>
          <a:p>
            <a:pPr>
              <a:buFont typeface="Arial" pitchFamily="34" charset="0"/>
              <a:buChar char="•"/>
            </a:pPr>
            <a:r>
              <a:rPr lang="en-US" altLang="zh-CN" dirty="0" smtClean="0">
                <a:solidFill>
                  <a:srgbClr val="FFC000"/>
                </a:solidFill>
              </a:rPr>
              <a:t>UAC </a:t>
            </a:r>
            <a:r>
              <a:rPr lang="zh-TW" altLang="en-US" dirty="0" smtClean="0">
                <a:solidFill>
                  <a:srgbClr val="FFC000"/>
                </a:solidFill>
              </a:rPr>
              <a:t>的改进</a:t>
            </a:r>
            <a:endParaRPr lang="en-US" altLang="zh-CN" dirty="0" smtClean="0">
              <a:solidFill>
                <a:srgbClr val="FFC000"/>
              </a:solidFill>
            </a:endParaRPr>
          </a:p>
          <a:p>
            <a:pPr>
              <a:buFont typeface="Arial" pitchFamily="34" charset="0"/>
              <a:buChar char="•"/>
            </a:pPr>
            <a:r>
              <a:rPr lang="en-US" altLang="zh-CN" dirty="0" err="1" smtClean="0">
                <a:solidFill>
                  <a:srgbClr val="FFC000"/>
                </a:solidFill>
              </a:rPr>
              <a:t>BitLocker</a:t>
            </a:r>
            <a:r>
              <a:rPr lang="en-US" altLang="zh-CN" dirty="0" smtClean="0">
                <a:solidFill>
                  <a:srgbClr val="FFC000"/>
                </a:solidFill>
              </a:rPr>
              <a:t> To Go</a:t>
            </a:r>
          </a:p>
          <a:p>
            <a:pPr>
              <a:buFont typeface="Arial" pitchFamily="34" charset="0"/>
              <a:buChar char="•"/>
            </a:pPr>
            <a:r>
              <a:rPr lang="en-US" altLang="zh-CN" dirty="0" err="1" smtClean="0">
                <a:solidFill>
                  <a:srgbClr val="FFC000"/>
                </a:solidFill>
              </a:rPr>
              <a:t>AppLocker</a:t>
            </a:r>
            <a:endParaRPr lang="en-US" altLang="zh-CN" dirty="0" smtClean="0">
              <a:solidFill>
                <a:srgbClr val="FFC000"/>
              </a:solidFill>
            </a:endParaRPr>
          </a:p>
        </p:txBody>
      </p:sp>
    </p:spTree>
    <p:extLst>
      <p:ext uri="{BB962C8B-B14F-4D97-AF65-F5344CB8AC3E}">
        <p14:creationId xmlns:p14="http://schemas.microsoft.com/office/powerpoint/2010/main" xmlns="" val="3917027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rot="10800000">
            <a:off x="381786" y="5126119"/>
            <a:ext cx="5877378" cy="1416082"/>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bwMode="auto">
          <a:xfrm rot="5400000">
            <a:off x="6181086" y="1321748"/>
            <a:ext cx="2858610" cy="2615955"/>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rot="16200000">
            <a:off x="943061" y="647174"/>
            <a:ext cx="2366596" cy="3463756"/>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pPr algn="l"/>
            <a:r>
              <a:rPr lang="zh-TW" altLang="en-US" sz="4000" dirty="0"/>
              <a:t>合理</a:t>
            </a:r>
            <a:r>
              <a:rPr lang="zh-TW" altLang="en-US" sz="4000" dirty="0" smtClean="0"/>
              <a:t>的 </a:t>
            </a:r>
            <a:r>
              <a:rPr lang="en-US" altLang="zh-TW" sz="4000" dirty="0" smtClean="0"/>
              <a:t>PC </a:t>
            </a:r>
            <a:r>
              <a:rPr lang="zh-TW" altLang="en-US" sz="4000" dirty="0" smtClean="0"/>
              <a:t>管理</a:t>
            </a:r>
            <a:endParaRPr lang="en-US" sz="4000" dirty="0"/>
          </a:p>
        </p:txBody>
      </p:sp>
      <p:pic>
        <p:nvPicPr>
          <p:cNvPr id="5" name="Picture 7" descr="\\Adisbssvr\adi shared folders\ADI_Projects\Microsoft\MS_08-00483_Nash_fall_PPT\ADI_Art\Working_Art\Comp Images\ist2_3117570-computer-workstations-in-a-modern-library.jpg"/>
          <p:cNvPicPr>
            <a:picLocks noChangeAspect="1" noChangeArrowheads="1"/>
          </p:cNvPicPr>
          <p:nvPr/>
        </p:nvPicPr>
        <p:blipFill>
          <a:blip r:embed="rId3" cstate="print"/>
          <a:stretch>
            <a:fillRect/>
          </a:stretch>
        </p:blipFill>
        <p:spPr bwMode="auto">
          <a:xfrm>
            <a:off x="4646270" y="3614378"/>
            <a:ext cx="1612894" cy="1612894"/>
          </a:xfrm>
          <a:prstGeom prst="rect">
            <a:avLst/>
          </a:prstGeom>
          <a:noFill/>
        </p:spPr>
      </p:pic>
      <p:pic>
        <p:nvPicPr>
          <p:cNvPr id="6" name="Picture 5" descr="MSIT08_Freb+Pearl_01.jpg"/>
          <p:cNvPicPr>
            <a:picLocks noChangeAspect="1"/>
          </p:cNvPicPr>
          <p:nvPr/>
        </p:nvPicPr>
        <p:blipFill>
          <a:blip r:embed="rId4" cstate="print"/>
          <a:stretch>
            <a:fillRect/>
          </a:stretch>
        </p:blipFill>
        <p:spPr>
          <a:xfrm>
            <a:off x="3900770" y="1195338"/>
            <a:ext cx="2358394" cy="2358394"/>
          </a:xfrm>
          <a:prstGeom prst="rect">
            <a:avLst/>
          </a:prstGeom>
        </p:spPr>
      </p:pic>
      <p:pic>
        <p:nvPicPr>
          <p:cNvPr id="2050" name="Picture 2" descr="\\Adisbssvr\adi shared folders\ADI_Projects\Microsoft\MS_08-00483_Nash_fall_PPT\ADI_Art\Working_Art\Comp Images\MSIT08_Freb_01.jpg"/>
          <p:cNvPicPr>
            <a:picLocks noChangeAspect="1" noChangeArrowheads="1"/>
          </p:cNvPicPr>
          <p:nvPr/>
        </p:nvPicPr>
        <p:blipFill>
          <a:blip r:embed="rId5" cstate="print"/>
          <a:stretch>
            <a:fillRect/>
          </a:stretch>
        </p:blipFill>
        <p:spPr bwMode="auto">
          <a:xfrm>
            <a:off x="6302414" y="4102669"/>
            <a:ext cx="1443261" cy="1443261"/>
          </a:xfrm>
          <a:prstGeom prst="rect">
            <a:avLst/>
          </a:prstGeom>
          <a:noFill/>
        </p:spPr>
      </p:pic>
      <p:pic>
        <p:nvPicPr>
          <p:cNvPr id="8" name="Picture 7" descr="OEM_Wiring_Closet.jpg"/>
          <p:cNvPicPr>
            <a:picLocks noChangeAspect="1"/>
          </p:cNvPicPr>
          <p:nvPr/>
        </p:nvPicPr>
        <p:blipFill>
          <a:blip r:embed="rId6" cstate="print"/>
          <a:stretch>
            <a:fillRect/>
          </a:stretch>
        </p:blipFill>
        <p:spPr>
          <a:xfrm>
            <a:off x="7787633" y="4093139"/>
            <a:ext cx="1132004" cy="1132004"/>
          </a:xfrm>
          <a:prstGeom prst="rect">
            <a:avLst/>
          </a:prstGeom>
        </p:spPr>
      </p:pic>
      <p:sp>
        <p:nvSpPr>
          <p:cNvPr id="12" name="Rectangle 11"/>
          <p:cNvSpPr/>
          <p:nvPr/>
        </p:nvSpPr>
        <p:spPr>
          <a:xfrm>
            <a:off x="389503" y="1522552"/>
            <a:ext cx="3225980" cy="812530"/>
          </a:xfrm>
          <a:prstGeom prst="rect">
            <a:avLst/>
          </a:prstGeom>
        </p:spPr>
        <p:txBody>
          <a:bodyPr wrap="square">
            <a:spAutoFit/>
          </a:bodyPr>
          <a:lstStyle/>
          <a:p>
            <a:pPr>
              <a:lnSpc>
                <a:spcPct val="90000"/>
              </a:lnSpc>
            </a:pPr>
            <a:r>
              <a:rPr lang="zh-CN" altLang="en-US" sz="2600" spc="-50" dirty="0" smtClean="0">
                <a:effectLst>
                  <a:outerShdw blurRad="279400" algn="ctr" rotWithShape="0">
                    <a:prstClr val="black">
                      <a:alpha val="75000"/>
                    </a:prstClr>
                  </a:outerShdw>
                </a:effectLst>
                <a:latin typeface="Segoe UI" pitchFamily="34" charset="0"/>
                <a:ea typeface="微軟正黑體" pitchFamily="34" charset="-120"/>
              </a:rPr>
              <a:t>来自</a:t>
            </a:r>
            <a:r>
              <a:rPr lang="en-US" sz="2600" spc="-50" dirty="0" smtClean="0">
                <a:effectLst>
                  <a:outerShdw blurRad="279400" algn="ctr" rotWithShape="0">
                    <a:prstClr val="black">
                      <a:alpha val="75000"/>
                    </a:prstClr>
                  </a:outerShdw>
                </a:effectLst>
                <a:latin typeface="Segoe UI" pitchFamily="34" charset="0"/>
                <a:ea typeface="微軟正黑體" pitchFamily="34" charset="-120"/>
              </a:rPr>
              <a:t>Windows Vista</a:t>
            </a:r>
            <a:r>
              <a:rPr lang="zh-CN" altLang="en-US" sz="2600" spc="-50" dirty="0" smtClean="0">
                <a:effectLst>
                  <a:outerShdw blurRad="279400" algn="ctr" rotWithShape="0">
                    <a:prstClr val="black">
                      <a:alpha val="75000"/>
                    </a:prstClr>
                  </a:outerShdw>
                </a:effectLst>
                <a:latin typeface="Segoe UI" pitchFamily="34" charset="0"/>
                <a:ea typeface="微軟正黑體" pitchFamily="34" charset="-120"/>
              </a:rPr>
              <a:t>的简易部署</a:t>
            </a:r>
            <a:endParaRPr lang="en-US" sz="2600" spc="-50" dirty="0">
              <a:effectLst>
                <a:outerShdw blurRad="279400" algn="ctr" rotWithShape="0">
                  <a:prstClr val="black">
                    <a:alpha val="75000"/>
                  </a:prstClr>
                </a:outerShdw>
              </a:effectLst>
              <a:latin typeface="Segoe UI" pitchFamily="34" charset="0"/>
              <a:ea typeface="微軟正黑體" pitchFamily="34" charset="-120"/>
            </a:endParaRPr>
          </a:p>
        </p:txBody>
      </p:sp>
      <p:sp>
        <p:nvSpPr>
          <p:cNvPr id="13" name="Rectangle 12"/>
          <p:cNvSpPr/>
          <p:nvPr/>
        </p:nvSpPr>
        <p:spPr>
          <a:xfrm>
            <a:off x="389503" y="2302871"/>
            <a:ext cx="3366657" cy="1007968"/>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zh-CN" altLang="en-US" sz="1500" dirty="0" smtClean="0">
                <a:effectLst>
                  <a:outerShdw blurRad="393700" algn="ctr" rotWithShape="0">
                    <a:prstClr val="black">
                      <a:alpha val="68000"/>
                    </a:prstClr>
                  </a:outerShdw>
                </a:effectLst>
                <a:latin typeface="Segoe UI" pitchFamily="34" charset="0"/>
                <a:ea typeface="微軟正黑體" pitchFamily="34" charset="-120"/>
              </a:rPr>
              <a:t>兼容</a:t>
            </a:r>
            <a:r>
              <a:rPr lang="en-US" altLang="zh-CN" sz="1500" dirty="0" smtClean="0">
                <a:effectLst>
                  <a:outerShdw blurRad="393700" algn="ctr" rotWithShape="0">
                    <a:prstClr val="black">
                      <a:alpha val="68000"/>
                    </a:prstClr>
                  </a:outerShdw>
                </a:effectLst>
                <a:latin typeface="Segoe UI" pitchFamily="34" charset="0"/>
                <a:ea typeface="微軟正黑體" pitchFamily="34" charset="-120"/>
              </a:rPr>
              <a:t>Windows</a:t>
            </a:r>
            <a:r>
              <a:rPr lang="zh-CN" altLang="en-US" sz="1500" dirty="0" smtClean="0">
                <a:effectLst>
                  <a:outerShdw blurRad="393700" algn="ctr" rotWithShape="0">
                    <a:prstClr val="black">
                      <a:alpha val="68000"/>
                    </a:prstClr>
                  </a:outerShdw>
                </a:effectLst>
                <a:latin typeface="Segoe UI" pitchFamily="34" charset="0"/>
                <a:ea typeface="微軟正黑體" pitchFamily="34" charset="-120"/>
              </a:rPr>
              <a:t> </a:t>
            </a:r>
            <a:r>
              <a:rPr lang="en-US" altLang="zh-CN" sz="1500" dirty="0" smtClean="0">
                <a:effectLst>
                  <a:outerShdw blurRad="393700" algn="ctr" rotWithShape="0">
                    <a:prstClr val="black">
                      <a:alpha val="68000"/>
                    </a:prstClr>
                  </a:outerShdw>
                </a:effectLst>
                <a:latin typeface="Segoe UI" pitchFamily="34" charset="0"/>
                <a:ea typeface="微軟正黑體" pitchFamily="34" charset="-120"/>
              </a:rPr>
              <a:t>Vista</a:t>
            </a:r>
            <a:r>
              <a:rPr lang="zh-CN" altLang="en-US" sz="1500" dirty="0" smtClean="0">
                <a:effectLst>
                  <a:outerShdw blurRad="393700" algn="ctr" rotWithShape="0">
                    <a:prstClr val="black">
                      <a:alpha val="68000"/>
                    </a:prstClr>
                  </a:outerShdw>
                </a:effectLst>
                <a:latin typeface="Segoe UI" pitchFamily="34" charset="0"/>
                <a:ea typeface="微軟正黑體" pitchFamily="34" charset="-120"/>
              </a:rPr>
              <a:t>的硬件，软件及部署工具</a:t>
            </a:r>
            <a:endParaRPr lang="en-US" sz="1500" dirty="0" smtClean="0">
              <a:effectLst>
                <a:outerShdw blurRad="393700" algn="ctr" rotWithShape="0">
                  <a:prstClr val="black">
                    <a:alpha val="68000"/>
                  </a:prstClr>
                </a:outerShdw>
              </a:effectLst>
              <a:latin typeface="Segoe UI" pitchFamily="34" charset="0"/>
              <a:ea typeface="微軟正黑體" pitchFamily="34" charset="-120"/>
            </a:endParaRPr>
          </a:p>
          <a:p>
            <a:pPr marL="231775" lvl="1" indent="-222250" defTabSz="914363">
              <a:lnSpc>
                <a:spcPct val="95000"/>
              </a:lnSpc>
              <a:spcBef>
                <a:spcPts val="200"/>
              </a:spcBef>
              <a:spcAft>
                <a:spcPts val="100"/>
              </a:spcAft>
              <a:buBlip>
                <a:blip r:embed="rId7"/>
              </a:buBlip>
              <a:defRPr/>
            </a:pPr>
            <a:r>
              <a:rPr lang="zh-CN" altLang="en-US" sz="1500" dirty="0" smtClean="0">
                <a:effectLst>
                  <a:outerShdw blurRad="393700" algn="ctr" rotWithShape="0">
                    <a:prstClr val="black">
                      <a:alpha val="68000"/>
                    </a:prstClr>
                  </a:outerShdw>
                </a:effectLst>
                <a:latin typeface="Segoe UI" pitchFamily="34" charset="0"/>
                <a:ea typeface="微軟正黑體" pitchFamily="34" charset="-120"/>
              </a:rPr>
              <a:t>新工具，快速镜像创建，迁移和部署</a:t>
            </a:r>
            <a:endParaRPr lang="en-US" sz="1500" dirty="0" smtClean="0">
              <a:effectLst>
                <a:outerShdw blurRad="393700" algn="ctr" rotWithShape="0">
                  <a:prstClr val="black">
                    <a:alpha val="68000"/>
                  </a:prstClr>
                </a:outerShdw>
              </a:effectLst>
              <a:latin typeface="Segoe UI" pitchFamily="34" charset="0"/>
              <a:ea typeface="微軟正黑體" pitchFamily="34" charset="-120"/>
            </a:endParaRPr>
          </a:p>
        </p:txBody>
      </p:sp>
      <p:pic>
        <p:nvPicPr>
          <p:cNvPr id="14" name="Picture 13" descr="ist2_5539436-computer-workstation.jpg"/>
          <p:cNvPicPr>
            <a:picLocks noChangeAspect="1"/>
          </p:cNvPicPr>
          <p:nvPr/>
        </p:nvPicPr>
        <p:blipFill>
          <a:blip r:embed="rId8" cstate="print"/>
          <a:stretch>
            <a:fillRect/>
          </a:stretch>
        </p:blipFill>
        <p:spPr>
          <a:xfrm>
            <a:off x="383060" y="3618152"/>
            <a:ext cx="4213656" cy="1609120"/>
          </a:xfrm>
          <a:prstGeom prst="rect">
            <a:avLst/>
          </a:prstGeom>
        </p:spPr>
      </p:pic>
      <p:sp>
        <p:nvSpPr>
          <p:cNvPr id="16" name="Rectangle 15"/>
          <p:cNvSpPr/>
          <p:nvPr/>
        </p:nvSpPr>
        <p:spPr>
          <a:xfrm>
            <a:off x="6358984" y="1317719"/>
            <a:ext cx="2617619" cy="452432"/>
          </a:xfrm>
          <a:prstGeom prst="rect">
            <a:avLst/>
          </a:prstGeom>
        </p:spPr>
        <p:txBody>
          <a:bodyPr wrap="square">
            <a:spAutoFit/>
          </a:bodyPr>
          <a:lstStyle/>
          <a:p>
            <a:pPr>
              <a:lnSpc>
                <a:spcPct val="90000"/>
              </a:lnSpc>
            </a:pPr>
            <a:r>
              <a:rPr lang="zh-CN" altLang="en-US" sz="2600" spc="-50" dirty="0" smtClean="0">
                <a:effectLst>
                  <a:outerShdw blurRad="279400" algn="ctr" rotWithShape="0">
                    <a:prstClr val="black">
                      <a:alpha val="75000"/>
                    </a:prstClr>
                  </a:outerShdw>
                </a:effectLst>
                <a:latin typeface="Segoe UI" pitchFamily="34" charset="0"/>
                <a:ea typeface="微軟正黑體" pitchFamily="34" charset="-120"/>
              </a:rPr>
              <a:t>保持</a:t>
            </a:r>
            <a:r>
              <a:rPr lang="en-US" altLang="zh-CN" sz="2600" spc="-50" dirty="0" smtClean="0">
                <a:effectLst>
                  <a:outerShdw blurRad="279400" algn="ctr" rotWithShape="0">
                    <a:prstClr val="black">
                      <a:alpha val="75000"/>
                    </a:prstClr>
                  </a:outerShdw>
                </a:effectLst>
                <a:latin typeface="微軟正黑體" pitchFamily="34" charset="-120"/>
                <a:ea typeface="微軟正黑體" pitchFamily="34" charset="-120"/>
              </a:rPr>
              <a:t>PC</a:t>
            </a:r>
            <a:r>
              <a:rPr lang="zh-CN" altLang="en-US" sz="2600" spc="-50" dirty="0" smtClean="0">
                <a:effectLst>
                  <a:outerShdw blurRad="279400" algn="ctr" rotWithShape="0">
                    <a:prstClr val="black">
                      <a:alpha val="75000"/>
                    </a:prstClr>
                  </a:outerShdw>
                </a:effectLst>
                <a:latin typeface="Segoe UI" pitchFamily="34" charset="0"/>
                <a:ea typeface="微軟正黑體" pitchFamily="34" charset="-120"/>
              </a:rPr>
              <a:t>运行顺畅</a:t>
            </a:r>
            <a:endParaRPr lang="en-US" sz="2600" spc="-50" dirty="0" smtClean="0">
              <a:effectLst>
                <a:outerShdw blurRad="279400" algn="ctr" rotWithShape="0">
                  <a:prstClr val="black">
                    <a:alpha val="75000"/>
                  </a:prstClr>
                </a:outerShdw>
              </a:effectLst>
              <a:latin typeface="微軟正黑體" pitchFamily="34" charset="-120"/>
              <a:ea typeface="微軟正黑體" pitchFamily="34" charset="-120"/>
            </a:endParaRPr>
          </a:p>
        </p:txBody>
      </p:sp>
      <p:sp>
        <p:nvSpPr>
          <p:cNvPr id="17" name="Rectangle 16"/>
          <p:cNvSpPr/>
          <p:nvPr/>
        </p:nvSpPr>
        <p:spPr>
          <a:xfrm>
            <a:off x="6358985" y="2460346"/>
            <a:ext cx="2565860" cy="1007968"/>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500" dirty="0" smtClean="0">
                <a:effectLst>
                  <a:outerShdw blurRad="393700" algn="ctr" rotWithShape="0">
                    <a:prstClr val="black">
                      <a:alpha val="68000"/>
                    </a:prstClr>
                  </a:outerShdw>
                </a:effectLst>
                <a:latin typeface="Segoe UI" pitchFamily="34" charset="0"/>
                <a:ea typeface="微軟正黑體" pitchFamily="34" charset="-120"/>
              </a:rPr>
              <a:t>PowerShell </a:t>
            </a:r>
            <a:r>
              <a:rPr lang="zh-CN" altLang="en-US" sz="1500" dirty="0" smtClean="0">
                <a:effectLst>
                  <a:outerShdw blurRad="393700" algn="ctr" rotWithShape="0">
                    <a:prstClr val="black">
                      <a:alpha val="68000"/>
                    </a:prstClr>
                  </a:outerShdw>
                </a:effectLst>
                <a:latin typeface="Segoe UI" pitchFamily="34" charset="0"/>
                <a:ea typeface="微軟正黑體" pitchFamily="34" charset="-120"/>
              </a:rPr>
              <a:t>和</a:t>
            </a:r>
            <a:r>
              <a:rPr lang="en-US" sz="1500" dirty="0" smtClean="0">
                <a:effectLst>
                  <a:outerShdw blurRad="393700" algn="ctr" rotWithShape="0">
                    <a:prstClr val="black">
                      <a:alpha val="68000"/>
                    </a:prstClr>
                  </a:outerShdw>
                </a:effectLst>
                <a:latin typeface="Segoe UI" pitchFamily="34" charset="0"/>
                <a:ea typeface="微軟正黑體" pitchFamily="34" charset="-120"/>
              </a:rPr>
              <a:t> </a:t>
            </a:r>
            <a:r>
              <a:rPr lang="zh-CN" altLang="en-US" sz="1500" dirty="0" smtClean="0">
                <a:effectLst>
                  <a:outerShdw blurRad="393700" algn="ctr" rotWithShape="0">
                    <a:prstClr val="black">
                      <a:alpha val="68000"/>
                    </a:prstClr>
                  </a:outerShdw>
                </a:effectLst>
                <a:latin typeface="Segoe UI" pitchFamily="34" charset="0"/>
                <a:ea typeface="微軟正黑體" pitchFamily="34" charset="-120"/>
              </a:rPr>
              <a:t>组策略管理简单易用</a:t>
            </a:r>
            <a:endParaRPr lang="en-US" sz="1500" dirty="0" smtClean="0">
              <a:effectLst>
                <a:outerShdw blurRad="393700" algn="ctr" rotWithShape="0">
                  <a:prstClr val="black">
                    <a:alpha val="68000"/>
                  </a:prstClr>
                </a:outerShdw>
              </a:effectLst>
              <a:latin typeface="Segoe UI" pitchFamily="34" charset="0"/>
              <a:ea typeface="微軟正黑體" pitchFamily="34" charset="-120"/>
            </a:endParaRPr>
          </a:p>
          <a:p>
            <a:pPr marL="231775" lvl="1" indent="-222250" defTabSz="914363">
              <a:lnSpc>
                <a:spcPct val="95000"/>
              </a:lnSpc>
              <a:spcBef>
                <a:spcPts val="200"/>
              </a:spcBef>
              <a:spcAft>
                <a:spcPts val="100"/>
              </a:spcAft>
              <a:buBlip>
                <a:blip r:embed="rId7"/>
              </a:buBlip>
              <a:defRPr/>
            </a:pPr>
            <a:r>
              <a:rPr lang="en-US" sz="1500" dirty="0" smtClean="0">
                <a:effectLst>
                  <a:outerShdw blurRad="393700" algn="ctr" rotWithShape="0">
                    <a:prstClr val="black">
                      <a:alpha val="68000"/>
                    </a:prstClr>
                  </a:outerShdw>
                </a:effectLst>
                <a:latin typeface="Segoe UI" pitchFamily="34" charset="0"/>
                <a:ea typeface="微軟正黑體" pitchFamily="34" charset="-120"/>
              </a:rPr>
              <a:t>Troubleshooting </a:t>
            </a:r>
            <a:r>
              <a:rPr lang="zh-CN" altLang="en-US" sz="1500" dirty="0" smtClean="0">
                <a:effectLst>
                  <a:outerShdw blurRad="393700" algn="ctr" rotWithShape="0">
                    <a:prstClr val="black">
                      <a:alpha val="68000"/>
                    </a:prstClr>
                  </a:outerShdw>
                </a:effectLst>
                <a:latin typeface="Segoe UI" pitchFamily="34" charset="0"/>
                <a:ea typeface="微軟正黑體" pitchFamily="34" charset="-120"/>
              </a:rPr>
              <a:t>平台降低支持工作量</a:t>
            </a:r>
            <a:endParaRPr lang="en-US" sz="1500" dirty="0" smtClean="0">
              <a:effectLst>
                <a:outerShdw blurRad="393700" algn="ctr" rotWithShape="0">
                  <a:prstClr val="black">
                    <a:alpha val="68000"/>
                  </a:prstClr>
                </a:outerShdw>
              </a:effectLst>
              <a:latin typeface="Segoe UI" pitchFamily="34" charset="0"/>
              <a:ea typeface="微軟正黑體" pitchFamily="34" charset="-120"/>
            </a:endParaRPr>
          </a:p>
        </p:txBody>
      </p:sp>
      <p:sp>
        <p:nvSpPr>
          <p:cNvPr id="18" name="Rectangle 17"/>
          <p:cNvSpPr/>
          <p:nvPr/>
        </p:nvSpPr>
        <p:spPr bwMode="auto">
          <a:xfrm>
            <a:off x="4185156" y="3173665"/>
            <a:ext cx="826746" cy="826748"/>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a:xfrm>
            <a:off x="417639" y="5347662"/>
            <a:ext cx="5808349" cy="452432"/>
          </a:xfrm>
          <a:prstGeom prst="rect">
            <a:avLst/>
          </a:prstGeom>
        </p:spPr>
        <p:txBody>
          <a:bodyPr wrap="square">
            <a:spAutoFit/>
          </a:bodyPr>
          <a:lstStyle/>
          <a:p>
            <a:pPr marL="0" lvl="1">
              <a:lnSpc>
                <a:spcPct val="90000"/>
              </a:lnSpc>
            </a:pPr>
            <a:r>
              <a:rPr lang="zh-CN" altLang="en-US" sz="2600" spc="-50" dirty="0" smtClean="0">
                <a:effectLst>
                  <a:outerShdw blurRad="279400" algn="ctr" rotWithShape="0">
                    <a:prstClr val="black">
                      <a:alpha val="75000"/>
                    </a:prstClr>
                  </a:outerShdw>
                </a:effectLst>
                <a:latin typeface="Segoe UI" pitchFamily="34" charset="0"/>
                <a:ea typeface="微軟正黑體" pitchFamily="34" charset="-120"/>
              </a:rPr>
              <a:t>对桌面虚拟化更好的支持</a:t>
            </a:r>
            <a:endParaRPr lang="en-US" sz="2600" spc="-50" dirty="0">
              <a:effectLst>
                <a:outerShdw blurRad="279400" algn="ctr" rotWithShape="0">
                  <a:prstClr val="black">
                    <a:alpha val="75000"/>
                  </a:prstClr>
                </a:outerShdw>
              </a:effectLst>
              <a:latin typeface="Segoe UI" pitchFamily="34" charset="0"/>
              <a:ea typeface="微軟正黑體" pitchFamily="34" charset="-120"/>
            </a:endParaRPr>
          </a:p>
        </p:txBody>
      </p:sp>
      <p:sp>
        <p:nvSpPr>
          <p:cNvPr id="21" name="Rectangle 20"/>
          <p:cNvSpPr/>
          <p:nvPr/>
        </p:nvSpPr>
        <p:spPr>
          <a:xfrm>
            <a:off x="417639" y="5795469"/>
            <a:ext cx="5489694" cy="569387"/>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zh-CN" altLang="en-US" sz="1500" dirty="0" smtClean="0">
                <a:effectLst>
                  <a:outerShdw blurRad="393700" algn="ctr" rotWithShape="0">
                    <a:prstClr val="black">
                      <a:alpha val="68000"/>
                    </a:prstClr>
                  </a:outerShdw>
                </a:effectLst>
                <a:latin typeface="Segoe UI" pitchFamily="34" charset="0"/>
                <a:ea typeface="微軟正黑體" pitchFamily="34" charset="-120"/>
              </a:rPr>
              <a:t>提升的</a:t>
            </a:r>
            <a:r>
              <a:rPr lang="en-US" altLang="zh-CN" sz="1500" dirty="0" smtClean="0">
                <a:effectLst>
                  <a:outerShdw blurRad="393700" algn="ctr" rotWithShape="0">
                    <a:prstClr val="black">
                      <a:alpha val="68000"/>
                    </a:prstClr>
                  </a:outerShdw>
                </a:effectLst>
                <a:latin typeface="Segoe UI" pitchFamily="34" charset="0"/>
                <a:ea typeface="微軟正黑體" pitchFamily="34" charset="-120"/>
              </a:rPr>
              <a:t>VDI</a:t>
            </a:r>
            <a:r>
              <a:rPr lang="zh-CN" altLang="en-US" sz="1500" dirty="0" smtClean="0">
                <a:effectLst>
                  <a:outerShdw blurRad="393700" algn="ctr" rotWithShape="0">
                    <a:prstClr val="black">
                      <a:alpha val="68000"/>
                    </a:prstClr>
                  </a:outerShdw>
                </a:effectLst>
                <a:latin typeface="Segoe UI" pitchFamily="34" charset="0"/>
                <a:ea typeface="微軟正黑體" pitchFamily="34" charset="-120"/>
              </a:rPr>
              <a:t>体验，支持多显示器和麦克风</a:t>
            </a:r>
            <a:endParaRPr lang="en-US" sz="1500" dirty="0" smtClean="0">
              <a:effectLst>
                <a:outerShdw blurRad="393700" algn="ctr" rotWithShape="0">
                  <a:prstClr val="black">
                    <a:alpha val="68000"/>
                  </a:prstClr>
                </a:outerShdw>
              </a:effectLst>
              <a:latin typeface="Segoe UI" pitchFamily="34" charset="0"/>
              <a:ea typeface="微軟正黑體" pitchFamily="34" charset="-120"/>
            </a:endParaRPr>
          </a:p>
          <a:p>
            <a:pPr marL="231775" lvl="1" indent="-222250" defTabSz="914363">
              <a:lnSpc>
                <a:spcPct val="95000"/>
              </a:lnSpc>
              <a:spcBef>
                <a:spcPts val="200"/>
              </a:spcBef>
              <a:spcAft>
                <a:spcPts val="100"/>
              </a:spcAft>
              <a:buBlip>
                <a:blip r:embed="rId7"/>
              </a:buBlip>
              <a:defRPr/>
            </a:pPr>
            <a:r>
              <a:rPr lang="zh-CN" altLang="en-US" sz="1500" dirty="0" smtClean="0">
                <a:effectLst>
                  <a:outerShdw blurRad="393700" algn="ctr" rotWithShape="0">
                    <a:prstClr val="black">
                      <a:alpha val="68000"/>
                    </a:prstClr>
                  </a:outerShdw>
                </a:effectLst>
                <a:latin typeface="Segoe UI" pitchFamily="34" charset="0"/>
                <a:ea typeface="微軟正黑體" pitchFamily="34" charset="-120"/>
              </a:rPr>
              <a:t>同样的工具对</a:t>
            </a:r>
            <a:r>
              <a:rPr lang="en-US" altLang="zh-CN" sz="1500" dirty="0" smtClean="0">
                <a:effectLst>
                  <a:outerShdw blurRad="393700" algn="ctr" rotWithShape="0">
                    <a:prstClr val="black">
                      <a:alpha val="68000"/>
                    </a:prstClr>
                  </a:outerShdw>
                </a:effectLst>
                <a:latin typeface="Segoe UI" pitchFamily="34" charset="0"/>
                <a:ea typeface="微軟正黑體" pitchFamily="34" charset="-120"/>
              </a:rPr>
              <a:t>VHD</a:t>
            </a:r>
            <a:r>
              <a:rPr lang="zh-CN" altLang="en-US" sz="1500" dirty="0" smtClean="0">
                <a:effectLst>
                  <a:outerShdw blurRad="393700" algn="ctr" rotWithShape="0">
                    <a:prstClr val="black">
                      <a:alpha val="68000"/>
                    </a:prstClr>
                  </a:outerShdw>
                </a:effectLst>
                <a:latin typeface="Segoe UI" pitchFamily="34" charset="0"/>
                <a:ea typeface="微軟正黑體" pitchFamily="34" charset="-120"/>
              </a:rPr>
              <a:t>和</a:t>
            </a:r>
            <a:r>
              <a:rPr lang="en-US" altLang="zh-CN" sz="1500" dirty="0" smtClean="0">
                <a:effectLst>
                  <a:outerShdw blurRad="393700" algn="ctr" rotWithShape="0">
                    <a:prstClr val="black">
                      <a:alpha val="68000"/>
                    </a:prstClr>
                  </a:outerShdw>
                </a:effectLst>
                <a:latin typeface="Segoe UI" pitchFamily="34" charset="0"/>
                <a:ea typeface="微軟正黑體" pitchFamily="34" charset="-120"/>
              </a:rPr>
              <a:t>WIM</a:t>
            </a:r>
            <a:r>
              <a:rPr lang="zh-CN" altLang="en-US" sz="1500" dirty="0" smtClean="0">
                <a:effectLst>
                  <a:outerShdw blurRad="393700" algn="ctr" rotWithShape="0">
                    <a:prstClr val="black">
                      <a:alpha val="68000"/>
                    </a:prstClr>
                  </a:outerShdw>
                </a:effectLst>
                <a:latin typeface="Segoe UI" pitchFamily="34" charset="0"/>
                <a:ea typeface="微軟正黑體" pitchFamily="34" charset="-120"/>
              </a:rPr>
              <a:t>镜像进行管理和维护</a:t>
            </a:r>
            <a:endParaRPr lang="en-US" sz="1500" dirty="0" smtClean="0">
              <a:effectLst>
                <a:outerShdw blurRad="393700" algn="ctr" rotWithShape="0">
                  <a:prstClr val="black">
                    <a:alpha val="68000"/>
                  </a:prstClr>
                </a:outerShdw>
              </a:effectLst>
              <a:latin typeface="Segoe UI" pitchFamily="34" charset="0"/>
              <a:ea typeface="微軟正黑體" pitchFamily="34" charset="-120"/>
            </a:endParaRPr>
          </a:p>
        </p:txBody>
      </p:sp>
      <p:sp>
        <p:nvSpPr>
          <p:cNvPr id="22" name="Rectangle 21"/>
          <p:cNvSpPr/>
          <p:nvPr/>
        </p:nvSpPr>
        <p:spPr bwMode="auto">
          <a:xfrm>
            <a:off x="7549614" y="3879330"/>
            <a:ext cx="444640" cy="444640"/>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6261470" y="5391292"/>
            <a:ext cx="664897" cy="664897"/>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3639233573"/>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22" presetClass="entr" presetSubtype="2"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par>
                                <p:cTn id="38" presetID="22" presetClass="entr" presetSubtype="4" fill="hold" grpId="0" nodeType="withEffect">
                                  <p:stCondLst>
                                    <p:cond delay="50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childTnLst>
                                </p:cTn>
                              </p:par>
                              <p:par>
                                <p:cTn id="47" presetID="22" presetClass="entr" presetSubtype="1"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11" grpId="0" animBg="1"/>
      <p:bldP spid="12" grpId="0"/>
      <p:bldP spid="13" grpId="0"/>
      <p:bldP spid="16" grpId="0"/>
      <p:bldP spid="17" grpId="0"/>
      <p:bldP spid="18" grpId="0" animBg="1"/>
      <p:bldP spid="20" grpId="0"/>
      <p:bldP spid="21" grpId="0"/>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 Same Side Corner Rectangle 61"/>
          <p:cNvSpPr/>
          <p:nvPr/>
        </p:nvSpPr>
        <p:spPr>
          <a:xfrm>
            <a:off x="4735774" y="1225284"/>
            <a:ext cx="4230806" cy="5109949"/>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66" name="Round Same Side Corner Rectangle 65"/>
          <p:cNvSpPr/>
          <p:nvPr/>
        </p:nvSpPr>
        <p:spPr>
          <a:xfrm>
            <a:off x="313898" y="1219200"/>
            <a:ext cx="4244454" cy="51054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69" name="Rectangle 68"/>
          <p:cNvSpPr/>
          <p:nvPr/>
        </p:nvSpPr>
        <p:spPr>
          <a:xfrm rot="5400000">
            <a:off x="2212770" y="-672634"/>
            <a:ext cx="451260" cy="4267200"/>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chemeClr val="tx1"/>
              </a:solidFill>
              <a:latin typeface="Segoe"/>
            </a:endParaRPr>
          </a:p>
        </p:txBody>
      </p:sp>
      <p:grpSp>
        <p:nvGrpSpPr>
          <p:cNvPr id="2" name="Group 61"/>
          <p:cNvGrpSpPr/>
          <p:nvPr/>
        </p:nvGrpSpPr>
        <p:grpSpPr>
          <a:xfrm>
            <a:off x="4724400" y="1219200"/>
            <a:ext cx="4313278" cy="451260"/>
            <a:chOff x="228600" y="6889899"/>
            <a:chExt cx="8348472" cy="451260"/>
          </a:xfrm>
        </p:grpSpPr>
        <p:sp>
          <p:nvSpPr>
            <p:cNvPr id="84" name="Rectangle 83"/>
            <p:cNvSpPr/>
            <p:nvPr/>
          </p:nvSpPr>
          <p:spPr>
            <a:xfrm rot="5400000">
              <a:off x="4177206" y="2941293"/>
              <a:ext cx="451260" cy="8348472"/>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chemeClr val="tx1"/>
                </a:solidFill>
                <a:latin typeface="Segoe"/>
              </a:endParaRPr>
            </a:p>
          </p:txBody>
        </p:sp>
        <p:sp>
          <p:nvSpPr>
            <p:cNvPr id="92" name="TextBox 11277"/>
            <p:cNvSpPr txBox="1">
              <a:spLocks noChangeArrowheads="1"/>
            </p:cNvSpPr>
            <p:nvPr/>
          </p:nvSpPr>
          <p:spPr bwMode="auto">
            <a:xfrm>
              <a:off x="572110" y="6977970"/>
              <a:ext cx="77682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Windows 7 </a:t>
              </a:r>
              <a:r>
                <a:rPr lang="zh-CN" alt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解决方案</a:t>
              </a:r>
              <a:endParaRPr 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endParaRPr>
            </a:p>
          </p:txBody>
        </p:sp>
      </p:grpSp>
      <p:sp>
        <p:nvSpPr>
          <p:cNvPr id="93"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zh-CN" alt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今天的情况</a:t>
            </a:r>
            <a:endParaRPr lang="en-US" sz="2000" dirty="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endParaRPr>
          </a:p>
        </p:txBody>
      </p:sp>
      <p:sp>
        <p:nvSpPr>
          <p:cNvPr id="40" name="Title 39"/>
          <p:cNvSpPr>
            <a:spLocks noGrp="1"/>
          </p:cNvSpPr>
          <p:nvPr>
            <p:ph type="title"/>
          </p:nvPr>
        </p:nvSpPr>
        <p:spPr>
          <a:xfrm>
            <a:off x="381000" y="230188"/>
            <a:ext cx="8382000" cy="941796"/>
          </a:xfrm>
        </p:spPr>
        <p:txBody>
          <a:bodyPr>
            <a:noAutofit/>
          </a:bodyPr>
          <a:lstStyle/>
          <a:p>
            <a:pPr algn="l"/>
            <a:r>
              <a:rPr lang="zh-CN" altLang="en-US" dirty="0" smtClean="0"/>
              <a:t>虚拟桌面架构</a:t>
            </a:r>
            <a:r>
              <a:rPr lang="en-US" altLang="zh-CN" dirty="0" smtClean="0"/>
              <a:t/>
            </a:r>
            <a:br>
              <a:rPr lang="en-US" altLang="zh-CN" dirty="0" smtClean="0"/>
            </a:br>
            <a:r>
              <a:rPr lang="zh-TW" altLang="en-US" sz="1800" dirty="0" smtClean="0"/>
              <a:t>合理的</a:t>
            </a:r>
            <a:r>
              <a:rPr lang="en-US" altLang="zh-CN" sz="1800" dirty="0" smtClean="0"/>
              <a:t>PC</a:t>
            </a:r>
            <a:r>
              <a:rPr lang="zh-CN" altLang="en-US" sz="1800" dirty="0" smtClean="0"/>
              <a:t>管理</a:t>
            </a:r>
            <a:endParaRPr lang="en-US" sz="1800" dirty="0"/>
          </a:p>
        </p:txBody>
      </p:sp>
      <p:sp>
        <p:nvSpPr>
          <p:cNvPr id="60" name="Rectangle 59"/>
          <p:cNvSpPr/>
          <p:nvPr/>
        </p:nvSpPr>
        <p:spPr>
          <a:xfrm>
            <a:off x="304800" y="4456172"/>
            <a:ext cx="4267200" cy="1354217"/>
          </a:xfrm>
          <a:prstGeom prst="rect">
            <a:avLst/>
          </a:prstGeom>
        </p:spPr>
        <p:txBody>
          <a:bodyPr wrap="square">
            <a:spAutoFit/>
          </a:bodyPr>
          <a:lstStyle/>
          <a:p>
            <a:pPr marL="231775" lvl="1" indent="-231775" defTabSz="912813">
              <a:lnSpc>
                <a:spcPct val="90000"/>
              </a:lnSpc>
              <a:spcBef>
                <a:spcPct val="20000"/>
              </a:spcBef>
              <a:spcAft>
                <a:spcPts val="600"/>
              </a:spcAft>
              <a:buFontTx/>
              <a:buBlip>
                <a:blip r:embed="rId3"/>
              </a:buBlip>
            </a:pPr>
            <a:r>
              <a:rPr lang="zh-CN" altLang="en-US" sz="1800" dirty="0" smtClean="0">
                <a:effectLst>
                  <a:outerShdw blurRad="38100" dist="38100" dir="2700000" algn="tl">
                    <a:srgbClr val="000000">
                      <a:alpha val="43137"/>
                    </a:srgbClr>
                  </a:outerShdw>
                </a:effectLst>
                <a:latin typeface="Segoe UI" pitchFamily="34" charset="0"/>
                <a:ea typeface="微軟正黑體" pitchFamily="34" charset="-120"/>
              </a:rPr>
              <a:t>通过服务器上虚拟机部署台式机</a:t>
            </a:r>
          </a:p>
          <a:p>
            <a:pPr marL="231775" lvl="1" indent="-231775" defTabSz="912813">
              <a:lnSpc>
                <a:spcPct val="90000"/>
              </a:lnSpc>
              <a:spcBef>
                <a:spcPct val="20000"/>
              </a:spcBef>
              <a:spcAft>
                <a:spcPts val="600"/>
              </a:spcAft>
              <a:buFontTx/>
              <a:buBlip>
                <a:blip r:embed="rId3"/>
              </a:buBlip>
            </a:pPr>
            <a:r>
              <a:rPr lang="zh-CN" altLang="en-US" sz="1800" dirty="0" smtClean="0">
                <a:effectLst>
                  <a:outerShdw blurRad="38100" dist="38100" dir="2700000" algn="tl">
                    <a:srgbClr val="000000">
                      <a:alpha val="43137"/>
                    </a:srgbClr>
                  </a:outerShdw>
                </a:effectLst>
                <a:latin typeface="Segoe UI" pitchFamily="34" charset="0"/>
                <a:ea typeface="微軟正黑體" pitchFamily="34" charset="-120"/>
              </a:rPr>
              <a:t>集中管理及安全性</a:t>
            </a:r>
          </a:p>
          <a:p>
            <a:pPr marL="231775" lvl="1" indent="-231775" defTabSz="912813">
              <a:lnSpc>
                <a:spcPct val="90000"/>
              </a:lnSpc>
              <a:spcBef>
                <a:spcPct val="20000"/>
              </a:spcBef>
              <a:spcAft>
                <a:spcPts val="600"/>
              </a:spcAft>
              <a:buFontTx/>
              <a:buBlip>
                <a:blip r:embed="rId3"/>
              </a:buBlip>
            </a:pPr>
            <a:r>
              <a:rPr lang="zh-CN" altLang="en-US" sz="1800" dirty="0" smtClean="0">
                <a:effectLst>
                  <a:outerShdw blurRad="38100" dist="38100" dir="2700000" algn="tl">
                    <a:srgbClr val="000000">
                      <a:alpha val="43137"/>
                    </a:srgbClr>
                  </a:outerShdw>
                </a:effectLst>
                <a:latin typeface="Segoe UI" pitchFamily="34" charset="0"/>
                <a:ea typeface="微軟正黑體" pitchFamily="34" charset="-120"/>
              </a:rPr>
              <a:t>无论在哪里，用户都可以访问他们的台式机和应用程序</a:t>
            </a:r>
          </a:p>
        </p:txBody>
      </p:sp>
      <p:sp>
        <p:nvSpPr>
          <p:cNvPr id="101" name="Rectangle 100"/>
          <p:cNvSpPr/>
          <p:nvPr/>
        </p:nvSpPr>
        <p:spPr>
          <a:xfrm flipH="1">
            <a:off x="4752621" y="1682664"/>
            <a:ext cx="4236999" cy="494628"/>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3" defTabSz="914099" fontAlgn="base">
              <a:lnSpc>
                <a:spcPct val="90000"/>
              </a:lnSpc>
              <a:spcBef>
                <a:spcPct val="0"/>
              </a:spcBef>
              <a:spcAft>
                <a:spcPct val="0"/>
              </a:spcAft>
              <a:buClr>
                <a:srgbClr val="DEF5FA"/>
              </a:buClr>
              <a:buSzPct val="95000"/>
              <a:tabLst>
                <a:tab pos="424590" algn="l"/>
              </a:tabLst>
              <a:defRPr/>
            </a:pPr>
            <a:r>
              <a:rPr lang="en-US" dirty="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Segoe" pitchFamily="34" charset="0"/>
              </a:rPr>
              <a:t> </a:t>
            </a:r>
            <a:r>
              <a:rPr lang="zh-CN" altLang="en-US" dirty="0">
                <a:solidFill>
                  <a:schemeClr val="tx1"/>
                </a:solidFill>
                <a:latin typeface="Segoe UI" pitchFamily="34" charset="0"/>
                <a:ea typeface="微軟正黑體" pitchFamily="34" charset="-120"/>
              </a:rPr>
              <a:t>丰富的远程体验</a:t>
            </a:r>
            <a:endParaRPr lang="en-US" dirty="0">
              <a:solidFill>
                <a:schemeClr val="tx1"/>
              </a:solidFill>
              <a:latin typeface="Segoe UI" pitchFamily="34" charset="0"/>
              <a:ea typeface="微軟正黑體" pitchFamily="34" charset="-120"/>
            </a:endParaRPr>
          </a:p>
        </p:txBody>
      </p:sp>
      <p:sp>
        <p:nvSpPr>
          <p:cNvPr id="56" name="Rectangle 55"/>
          <p:cNvSpPr/>
          <p:nvPr/>
        </p:nvSpPr>
        <p:spPr>
          <a:xfrm>
            <a:off x="5791200" y="2189496"/>
            <a:ext cx="3200400" cy="1452705"/>
          </a:xfrm>
          <a:prstGeom prst="rect">
            <a:avLst/>
          </a:prstGeom>
        </p:spPr>
        <p:txBody>
          <a:bodyPr wrap="square">
            <a:spAutoFit/>
          </a:bodyPr>
          <a:lstStyle/>
          <a:p>
            <a:pPr marL="231775" lvl="1" indent="-231775" defTabSz="912813">
              <a:lnSpc>
                <a:spcPct val="90000"/>
              </a:lnSpc>
              <a:spcBef>
                <a:spcPct val="20000"/>
              </a:spcBef>
              <a:spcAft>
                <a:spcPts val="600"/>
              </a:spcAft>
              <a:buFontTx/>
              <a:buBlip>
                <a:blip r:embed="rId3"/>
              </a:buBlip>
            </a:pPr>
            <a:r>
              <a:rPr lang="zh-CN" altLang="en-US" sz="1600" dirty="0" smtClean="0">
                <a:effectLst>
                  <a:outerShdw blurRad="38100" dist="38100" dir="2700000" algn="tl">
                    <a:srgbClr val="000000">
                      <a:alpha val="43137"/>
                    </a:srgbClr>
                  </a:outerShdw>
                </a:effectLst>
                <a:latin typeface="Segoe UI" pitchFamily="34" charset="0"/>
                <a:ea typeface="微軟正黑體" pitchFamily="34" charset="-120"/>
              </a:rPr>
              <a:t>丰富的图形界面与改进的多显示器支持</a:t>
            </a:r>
          </a:p>
          <a:p>
            <a:pPr marL="231775" lvl="1" indent="-231775" defTabSz="912813">
              <a:lnSpc>
                <a:spcPct val="90000"/>
              </a:lnSpc>
              <a:spcBef>
                <a:spcPct val="20000"/>
              </a:spcBef>
              <a:spcAft>
                <a:spcPts val="600"/>
              </a:spcAft>
              <a:buFontTx/>
              <a:buBlip>
                <a:blip r:embed="rId3"/>
              </a:buBlip>
            </a:pPr>
            <a:r>
              <a:rPr lang="zh-CN" altLang="en-US" sz="1600" dirty="0" smtClean="0">
                <a:effectLst>
                  <a:outerShdw blurRad="38100" dist="38100" dir="2700000" algn="tl">
                    <a:srgbClr val="000000">
                      <a:alpha val="43137"/>
                    </a:srgbClr>
                  </a:outerShdw>
                </a:effectLst>
                <a:latin typeface="Segoe UI" pitchFamily="34" charset="0"/>
                <a:ea typeface="微軟正黑體" pitchFamily="34" charset="-120"/>
              </a:rPr>
              <a:t>使用语音电话及支持应用的麦克风</a:t>
            </a:r>
          </a:p>
          <a:p>
            <a:pPr marL="231775" lvl="1" indent="-231775" defTabSz="912813">
              <a:lnSpc>
                <a:spcPct val="90000"/>
              </a:lnSpc>
              <a:spcBef>
                <a:spcPct val="20000"/>
              </a:spcBef>
              <a:spcAft>
                <a:spcPts val="600"/>
              </a:spcAft>
              <a:buFontTx/>
              <a:buBlip>
                <a:blip r:embed="rId3"/>
              </a:buBlip>
            </a:pPr>
            <a:r>
              <a:rPr lang="zh-CN" altLang="en-US" sz="1600" dirty="0" smtClean="0">
                <a:effectLst>
                  <a:outerShdw blurRad="38100" dist="38100" dir="2700000" algn="tl">
                    <a:srgbClr val="000000">
                      <a:alpha val="43137"/>
                    </a:srgbClr>
                  </a:outerShdw>
                </a:effectLst>
                <a:latin typeface="Segoe UI" pitchFamily="34" charset="0"/>
                <a:ea typeface="微軟正黑體" pitchFamily="34" charset="-120"/>
              </a:rPr>
              <a:t>改进打印服务</a:t>
            </a:r>
          </a:p>
        </p:txBody>
      </p:sp>
      <p:pic>
        <p:nvPicPr>
          <p:cNvPr id="108" name="Picture 6" descr="\\eventsql\dvd\Online_ART\DVD_ART34\Artwork_Imagery\Shapes\Arrows\Curved\double arrow green arrow.pn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rot="10800000">
            <a:off x="1461003" y="2364472"/>
            <a:ext cx="1638300" cy="1076325"/>
          </a:xfrm>
          <a:prstGeom prst="rect">
            <a:avLst/>
          </a:prstGeom>
          <a:noFill/>
        </p:spPr>
      </p:pic>
      <p:pic>
        <p:nvPicPr>
          <p:cNvPr id="35" name="Picture 15" descr="Server-Physical-Single"/>
          <p:cNvPicPr>
            <a:picLocks noChangeAspect="1" noChangeArrowheads="1"/>
          </p:cNvPicPr>
          <p:nvPr/>
        </p:nvPicPr>
        <p:blipFill>
          <a:blip r:embed="rId5" cstate="email"/>
          <a:srcRect/>
          <a:stretch>
            <a:fillRect/>
          </a:stretch>
        </p:blipFill>
        <p:spPr bwMode="auto">
          <a:xfrm>
            <a:off x="2604002" y="2191176"/>
            <a:ext cx="1663198" cy="1318954"/>
          </a:xfrm>
          <a:prstGeom prst="rect">
            <a:avLst/>
          </a:prstGeom>
          <a:noFill/>
          <a:ln w="9525">
            <a:noFill/>
            <a:miter lim="800000"/>
            <a:headEnd/>
            <a:tailEnd/>
          </a:ln>
        </p:spPr>
      </p:pic>
      <p:grpSp>
        <p:nvGrpSpPr>
          <p:cNvPr id="3" name="Group 64"/>
          <p:cNvGrpSpPr/>
          <p:nvPr/>
        </p:nvGrpSpPr>
        <p:grpSpPr>
          <a:xfrm>
            <a:off x="2753069" y="2212072"/>
            <a:ext cx="1374933" cy="838200"/>
            <a:chOff x="2511267" y="2265104"/>
            <a:chExt cx="1666874" cy="1162050"/>
          </a:xfrm>
        </p:grpSpPr>
        <p:grpSp>
          <p:nvGrpSpPr>
            <p:cNvPr id="4" name="Group 45"/>
            <p:cNvGrpSpPr/>
            <p:nvPr/>
          </p:nvGrpSpPr>
          <p:grpSpPr>
            <a:xfrm>
              <a:off x="2511267" y="2722304"/>
              <a:ext cx="914400" cy="704850"/>
              <a:chOff x="2667001" y="1600200"/>
              <a:chExt cx="914400" cy="704850"/>
            </a:xfrm>
          </p:grpSpPr>
          <p:pic>
            <p:nvPicPr>
              <p:cNvPr id="48" name="Picture 47" descr="Picture1.png"/>
              <p:cNvPicPr>
                <a:picLocks noChangeAspect="1"/>
              </p:cNvPicPr>
              <p:nvPr/>
            </p:nvPicPr>
            <p:blipFill>
              <a:blip r:embed="rId6" cstate="print">
                <a:lum bright="25000"/>
              </a:blip>
              <a:stretch>
                <a:fillRect/>
              </a:stretch>
            </p:blipFill>
            <p:spPr>
              <a:xfrm>
                <a:off x="2667001" y="1600200"/>
                <a:ext cx="304800" cy="304800"/>
              </a:xfrm>
              <a:prstGeom prst="rect">
                <a:avLst/>
              </a:prstGeom>
            </p:spPr>
          </p:pic>
          <p:pic>
            <p:nvPicPr>
              <p:cNvPr id="59" name="Picture 58" descr="Picture1.png"/>
              <p:cNvPicPr>
                <a:picLocks noChangeAspect="1"/>
              </p:cNvPicPr>
              <p:nvPr/>
            </p:nvPicPr>
            <p:blipFill>
              <a:blip r:embed="rId6" cstate="print">
                <a:lum bright="25000"/>
              </a:blip>
              <a:stretch>
                <a:fillRect/>
              </a:stretch>
            </p:blipFill>
            <p:spPr>
              <a:xfrm>
                <a:off x="2819400" y="1676400"/>
                <a:ext cx="304800" cy="304800"/>
              </a:xfrm>
              <a:prstGeom prst="rect">
                <a:avLst/>
              </a:prstGeom>
            </p:spPr>
          </p:pic>
          <p:pic>
            <p:nvPicPr>
              <p:cNvPr id="61" name="Picture 60" descr="Picture1.png"/>
              <p:cNvPicPr>
                <a:picLocks noChangeAspect="1"/>
              </p:cNvPicPr>
              <p:nvPr/>
            </p:nvPicPr>
            <p:blipFill>
              <a:blip r:embed="rId6" cstate="print">
                <a:lum bright="25000"/>
              </a:blip>
              <a:stretch>
                <a:fillRect/>
              </a:stretch>
            </p:blipFill>
            <p:spPr>
              <a:xfrm>
                <a:off x="2962276" y="1790700"/>
                <a:ext cx="304800" cy="304800"/>
              </a:xfrm>
              <a:prstGeom prst="rect">
                <a:avLst/>
              </a:prstGeom>
            </p:spPr>
          </p:pic>
          <p:pic>
            <p:nvPicPr>
              <p:cNvPr id="64" name="Picture 63" descr="Picture1.png"/>
              <p:cNvPicPr>
                <a:picLocks noChangeAspect="1"/>
              </p:cNvPicPr>
              <p:nvPr/>
            </p:nvPicPr>
            <p:blipFill>
              <a:blip r:embed="rId6" cstate="print">
                <a:lum bright="25000"/>
              </a:blip>
              <a:stretch>
                <a:fillRect/>
              </a:stretch>
            </p:blipFill>
            <p:spPr>
              <a:xfrm>
                <a:off x="3124200" y="1895475"/>
                <a:ext cx="304800" cy="304800"/>
              </a:xfrm>
              <a:prstGeom prst="rect">
                <a:avLst/>
              </a:prstGeom>
            </p:spPr>
          </p:pic>
          <p:pic>
            <p:nvPicPr>
              <p:cNvPr id="70" name="Picture 69" descr="Picture1.png"/>
              <p:cNvPicPr>
                <a:picLocks noChangeAspect="1"/>
              </p:cNvPicPr>
              <p:nvPr/>
            </p:nvPicPr>
            <p:blipFill>
              <a:blip r:embed="rId6" cstate="print">
                <a:lum bright="25000"/>
              </a:blip>
              <a:stretch>
                <a:fillRect/>
              </a:stretch>
            </p:blipFill>
            <p:spPr>
              <a:xfrm>
                <a:off x="3276601" y="2000250"/>
                <a:ext cx="304800" cy="304800"/>
              </a:xfrm>
              <a:prstGeom prst="rect">
                <a:avLst/>
              </a:prstGeom>
            </p:spPr>
          </p:pic>
        </p:grpSp>
        <p:grpSp>
          <p:nvGrpSpPr>
            <p:cNvPr id="5" name="Group 70"/>
            <p:cNvGrpSpPr/>
            <p:nvPr/>
          </p:nvGrpSpPr>
          <p:grpSpPr>
            <a:xfrm>
              <a:off x="2701767" y="2608004"/>
              <a:ext cx="914400" cy="704850"/>
              <a:chOff x="2667001" y="1600200"/>
              <a:chExt cx="914400" cy="704850"/>
            </a:xfrm>
          </p:grpSpPr>
          <p:pic>
            <p:nvPicPr>
              <p:cNvPr id="72" name="Picture 71" descr="Picture1.png"/>
              <p:cNvPicPr>
                <a:picLocks noChangeAspect="1"/>
              </p:cNvPicPr>
              <p:nvPr/>
            </p:nvPicPr>
            <p:blipFill>
              <a:blip r:embed="rId6" cstate="print">
                <a:lum bright="25000"/>
              </a:blip>
              <a:stretch>
                <a:fillRect/>
              </a:stretch>
            </p:blipFill>
            <p:spPr>
              <a:xfrm>
                <a:off x="2667001" y="1600200"/>
                <a:ext cx="304800" cy="304800"/>
              </a:xfrm>
              <a:prstGeom prst="rect">
                <a:avLst/>
              </a:prstGeom>
            </p:spPr>
          </p:pic>
          <p:pic>
            <p:nvPicPr>
              <p:cNvPr id="73" name="Picture 72" descr="Picture1.png"/>
              <p:cNvPicPr>
                <a:picLocks noChangeAspect="1"/>
              </p:cNvPicPr>
              <p:nvPr/>
            </p:nvPicPr>
            <p:blipFill>
              <a:blip r:embed="rId6" cstate="print">
                <a:lum bright="25000"/>
              </a:blip>
              <a:stretch>
                <a:fillRect/>
              </a:stretch>
            </p:blipFill>
            <p:spPr>
              <a:xfrm>
                <a:off x="2819400" y="1676400"/>
                <a:ext cx="304800" cy="304800"/>
              </a:xfrm>
              <a:prstGeom prst="rect">
                <a:avLst/>
              </a:prstGeom>
            </p:spPr>
          </p:pic>
          <p:pic>
            <p:nvPicPr>
              <p:cNvPr id="75" name="Picture 74" descr="Picture1.png"/>
              <p:cNvPicPr>
                <a:picLocks noChangeAspect="1"/>
              </p:cNvPicPr>
              <p:nvPr/>
            </p:nvPicPr>
            <p:blipFill>
              <a:blip r:embed="rId6" cstate="print">
                <a:lum bright="25000"/>
              </a:blip>
              <a:stretch>
                <a:fillRect/>
              </a:stretch>
            </p:blipFill>
            <p:spPr>
              <a:xfrm>
                <a:off x="2962276" y="1790700"/>
                <a:ext cx="304800" cy="304800"/>
              </a:xfrm>
              <a:prstGeom prst="rect">
                <a:avLst/>
              </a:prstGeom>
            </p:spPr>
          </p:pic>
          <p:pic>
            <p:nvPicPr>
              <p:cNvPr id="76" name="Picture 75" descr="Picture1.png"/>
              <p:cNvPicPr>
                <a:picLocks noChangeAspect="1"/>
              </p:cNvPicPr>
              <p:nvPr/>
            </p:nvPicPr>
            <p:blipFill>
              <a:blip r:embed="rId6" cstate="print">
                <a:lum bright="25000"/>
              </a:blip>
              <a:stretch>
                <a:fillRect/>
              </a:stretch>
            </p:blipFill>
            <p:spPr>
              <a:xfrm>
                <a:off x="3124200" y="1895475"/>
                <a:ext cx="304800" cy="304800"/>
              </a:xfrm>
              <a:prstGeom prst="rect">
                <a:avLst/>
              </a:prstGeom>
            </p:spPr>
          </p:pic>
          <p:pic>
            <p:nvPicPr>
              <p:cNvPr id="77" name="Picture 76" descr="Picture1.png"/>
              <p:cNvPicPr>
                <a:picLocks noChangeAspect="1"/>
              </p:cNvPicPr>
              <p:nvPr/>
            </p:nvPicPr>
            <p:blipFill>
              <a:blip r:embed="rId6" cstate="print">
                <a:lum bright="25000"/>
              </a:blip>
              <a:stretch>
                <a:fillRect/>
              </a:stretch>
            </p:blipFill>
            <p:spPr>
              <a:xfrm>
                <a:off x="3276601" y="2000250"/>
                <a:ext cx="304800" cy="304800"/>
              </a:xfrm>
              <a:prstGeom prst="rect">
                <a:avLst/>
              </a:prstGeom>
            </p:spPr>
          </p:pic>
        </p:grpSp>
        <p:grpSp>
          <p:nvGrpSpPr>
            <p:cNvPr id="6" name="Group 77"/>
            <p:cNvGrpSpPr/>
            <p:nvPr/>
          </p:nvGrpSpPr>
          <p:grpSpPr>
            <a:xfrm>
              <a:off x="2892266" y="2493704"/>
              <a:ext cx="914400" cy="704850"/>
              <a:chOff x="2667001" y="1600200"/>
              <a:chExt cx="914400" cy="704850"/>
            </a:xfrm>
          </p:grpSpPr>
          <p:pic>
            <p:nvPicPr>
              <p:cNvPr id="79" name="Picture 78" descr="Picture1.png"/>
              <p:cNvPicPr>
                <a:picLocks noChangeAspect="1"/>
              </p:cNvPicPr>
              <p:nvPr/>
            </p:nvPicPr>
            <p:blipFill>
              <a:blip r:embed="rId6" cstate="print">
                <a:lum bright="25000"/>
              </a:blip>
              <a:stretch>
                <a:fillRect/>
              </a:stretch>
            </p:blipFill>
            <p:spPr>
              <a:xfrm>
                <a:off x="2667001" y="1600200"/>
                <a:ext cx="304800" cy="304800"/>
              </a:xfrm>
              <a:prstGeom prst="rect">
                <a:avLst/>
              </a:prstGeom>
            </p:spPr>
          </p:pic>
          <p:pic>
            <p:nvPicPr>
              <p:cNvPr id="80" name="Picture 79" descr="Picture1.png"/>
              <p:cNvPicPr>
                <a:picLocks noChangeAspect="1"/>
              </p:cNvPicPr>
              <p:nvPr/>
            </p:nvPicPr>
            <p:blipFill>
              <a:blip r:embed="rId6" cstate="print">
                <a:lum bright="25000"/>
              </a:blip>
              <a:stretch>
                <a:fillRect/>
              </a:stretch>
            </p:blipFill>
            <p:spPr>
              <a:xfrm>
                <a:off x="2819400" y="1676400"/>
                <a:ext cx="304800" cy="304800"/>
              </a:xfrm>
              <a:prstGeom prst="rect">
                <a:avLst/>
              </a:prstGeom>
            </p:spPr>
          </p:pic>
          <p:pic>
            <p:nvPicPr>
              <p:cNvPr id="81" name="Picture 80" descr="Picture1.png"/>
              <p:cNvPicPr>
                <a:picLocks noChangeAspect="1"/>
              </p:cNvPicPr>
              <p:nvPr/>
            </p:nvPicPr>
            <p:blipFill>
              <a:blip r:embed="rId6" cstate="print">
                <a:lum bright="25000"/>
              </a:blip>
              <a:stretch>
                <a:fillRect/>
              </a:stretch>
            </p:blipFill>
            <p:spPr>
              <a:xfrm>
                <a:off x="2962276" y="1790700"/>
                <a:ext cx="304800" cy="304800"/>
              </a:xfrm>
              <a:prstGeom prst="rect">
                <a:avLst/>
              </a:prstGeom>
            </p:spPr>
          </p:pic>
          <p:pic>
            <p:nvPicPr>
              <p:cNvPr id="82" name="Picture 81" descr="Picture1.png"/>
              <p:cNvPicPr>
                <a:picLocks noChangeAspect="1"/>
              </p:cNvPicPr>
              <p:nvPr/>
            </p:nvPicPr>
            <p:blipFill>
              <a:blip r:embed="rId6" cstate="print">
                <a:lum bright="25000"/>
              </a:blip>
              <a:stretch>
                <a:fillRect/>
              </a:stretch>
            </p:blipFill>
            <p:spPr>
              <a:xfrm>
                <a:off x="3124200" y="1895475"/>
                <a:ext cx="304800" cy="304800"/>
              </a:xfrm>
              <a:prstGeom prst="rect">
                <a:avLst/>
              </a:prstGeom>
            </p:spPr>
          </p:pic>
          <p:pic>
            <p:nvPicPr>
              <p:cNvPr id="83" name="Picture 82" descr="Picture1.png"/>
              <p:cNvPicPr>
                <a:picLocks noChangeAspect="1"/>
              </p:cNvPicPr>
              <p:nvPr/>
            </p:nvPicPr>
            <p:blipFill>
              <a:blip r:embed="rId6" cstate="print">
                <a:lum bright="25000"/>
              </a:blip>
              <a:stretch>
                <a:fillRect/>
              </a:stretch>
            </p:blipFill>
            <p:spPr>
              <a:xfrm>
                <a:off x="3276601" y="2000250"/>
                <a:ext cx="304800" cy="304800"/>
              </a:xfrm>
              <a:prstGeom prst="rect">
                <a:avLst/>
              </a:prstGeom>
            </p:spPr>
          </p:pic>
        </p:grpSp>
        <p:grpSp>
          <p:nvGrpSpPr>
            <p:cNvPr id="7" name="Group 83"/>
            <p:cNvGrpSpPr/>
            <p:nvPr/>
          </p:nvGrpSpPr>
          <p:grpSpPr>
            <a:xfrm>
              <a:off x="3073241" y="2369879"/>
              <a:ext cx="914400" cy="704850"/>
              <a:chOff x="2667001" y="1600200"/>
              <a:chExt cx="914400" cy="704850"/>
            </a:xfrm>
          </p:grpSpPr>
          <p:pic>
            <p:nvPicPr>
              <p:cNvPr id="85" name="Picture 84" descr="Picture1.png"/>
              <p:cNvPicPr>
                <a:picLocks noChangeAspect="1"/>
              </p:cNvPicPr>
              <p:nvPr/>
            </p:nvPicPr>
            <p:blipFill>
              <a:blip r:embed="rId6" cstate="print">
                <a:lum bright="25000"/>
              </a:blip>
              <a:stretch>
                <a:fillRect/>
              </a:stretch>
            </p:blipFill>
            <p:spPr>
              <a:xfrm>
                <a:off x="2667001" y="1600200"/>
                <a:ext cx="304800" cy="304800"/>
              </a:xfrm>
              <a:prstGeom prst="rect">
                <a:avLst/>
              </a:prstGeom>
            </p:spPr>
          </p:pic>
          <p:pic>
            <p:nvPicPr>
              <p:cNvPr id="86" name="Picture 85" descr="Picture1.png"/>
              <p:cNvPicPr>
                <a:picLocks noChangeAspect="1"/>
              </p:cNvPicPr>
              <p:nvPr/>
            </p:nvPicPr>
            <p:blipFill>
              <a:blip r:embed="rId6" cstate="print">
                <a:lum bright="25000"/>
              </a:blip>
              <a:stretch>
                <a:fillRect/>
              </a:stretch>
            </p:blipFill>
            <p:spPr>
              <a:xfrm>
                <a:off x="2819400" y="1676400"/>
                <a:ext cx="304800" cy="304800"/>
              </a:xfrm>
              <a:prstGeom prst="rect">
                <a:avLst/>
              </a:prstGeom>
            </p:spPr>
          </p:pic>
          <p:pic>
            <p:nvPicPr>
              <p:cNvPr id="87" name="Picture 86" descr="Picture1.png"/>
              <p:cNvPicPr>
                <a:picLocks noChangeAspect="1"/>
              </p:cNvPicPr>
              <p:nvPr/>
            </p:nvPicPr>
            <p:blipFill>
              <a:blip r:embed="rId6" cstate="print">
                <a:lum bright="25000"/>
              </a:blip>
              <a:stretch>
                <a:fillRect/>
              </a:stretch>
            </p:blipFill>
            <p:spPr>
              <a:xfrm>
                <a:off x="2962276" y="1790700"/>
                <a:ext cx="304800" cy="304800"/>
              </a:xfrm>
              <a:prstGeom prst="rect">
                <a:avLst/>
              </a:prstGeom>
            </p:spPr>
          </p:pic>
          <p:pic>
            <p:nvPicPr>
              <p:cNvPr id="90" name="Picture 89" descr="Picture1.png"/>
              <p:cNvPicPr>
                <a:picLocks noChangeAspect="1"/>
              </p:cNvPicPr>
              <p:nvPr/>
            </p:nvPicPr>
            <p:blipFill>
              <a:blip r:embed="rId6" cstate="print">
                <a:lum bright="25000"/>
              </a:blip>
              <a:stretch>
                <a:fillRect/>
              </a:stretch>
            </p:blipFill>
            <p:spPr>
              <a:xfrm>
                <a:off x="3124200" y="1895475"/>
                <a:ext cx="304800" cy="304800"/>
              </a:xfrm>
              <a:prstGeom prst="rect">
                <a:avLst/>
              </a:prstGeom>
            </p:spPr>
          </p:pic>
          <p:pic>
            <p:nvPicPr>
              <p:cNvPr id="91" name="Picture 90" descr="Picture1.png"/>
              <p:cNvPicPr>
                <a:picLocks noChangeAspect="1"/>
              </p:cNvPicPr>
              <p:nvPr/>
            </p:nvPicPr>
            <p:blipFill>
              <a:blip r:embed="rId6" cstate="print">
                <a:lum bright="25000"/>
              </a:blip>
              <a:stretch>
                <a:fillRect/>
              </a:stretch>
            </p:blipFill>
            <p:spPr>
              <a:xfrm>
                <a:off x="3276601" y="2000250"/>
                <a:ext cx="304800" cy="304800"/>
              </a:xfrm>
              <a:prstGeom prst="rect">
                <a:avLst/>
              </a:prstGeom>
            </p:spPr>
          </p:pic>
        </p:grpSp>
        <p:grpSp>
          <p:nvGrpSpPr>
            <p:cNvPr id="8" name="Group 93"/>
            <p:cNvGrpSpPr/>
            <p:nvPr/>
          </p:nvGrpSpPr>
          <p:grpSpPr>
            <a:xfrm>
              <a:off x="3263741" y="2265104"/>
              <a:ext cx="914400" cy="704850"/>
              <a:chOff x="2667001" y="1600200"/>
              <a:chExt cx="914400" cy="704850"/>
            </a:xfrm>
          </p:grpSpPr>
          <p:pic>
            <p:nvPicPr>
              <p:cNvPr id="95" name="Picture 94" descr="Picture1.png"/>
              <p:cNvPicPr>
                <a:picLocks noChangeAspect="1"/>
              </p:cNvPicPr>
              <p:nvPr/>
            </p:nvPicPr>
            <p:blipFill>
              <a:blip r:embed="rId6" cstate="print">
                <a:lum bright="25000"/>
              </a:blip>
              <a:stretch>
                <a:fillRect/>
              </a:stretch>
            </p:blipFill>
            <p:spPr>
              <a:xfrm>
                <a:off x="2667001" y="1600200"/>
                <a:ext cx="304800" cy="304800"/>
              </a:xfrm>
              <a:prstGeom prst="rect">
                <a:avLst/>
              </a:prstGeom>
            </p:spPr>
          </p:pic>
          <p:pic>
            <p:nvPicPr>
              <p:cNvPr id="96" name="Picture 95" descr="Picture1.png"/>
              <p:cNvPicPr>
                <a:picLocks noChangeAspect="1"/>
              </p:cNvPicPr>
              <p:nvPr/>
            </p:nvPicPr>
            <p:blipFill>
              <a:blip r:embed="rId6" cstate="print">
                <a:lum bright="25000"/>
              </a:blip>
              <a:stretch>
                <a:fillRect/>
              </a:stretch>
            </p:blipFill>
            <p:spPr>
              <a:xfrm>
                <a:off x="2819400" y="1676400"/>
                <a:ext cx="304800" cy="304800"/>
              </a:xfrm>
              <a:prstGeom prst="rect">
                <a:avLst/>
              </a:prstGeom>
            </p:spPr>
          </p:pic>
          <p:pic>
            <p:nvPicPr>
              <p:cNvPr id="97" name="Picture 96" descr="Picture1.png"/>
              <p:cNvPicPr>
                <a:picLocks noChangeAspect="1"/>
              </p:cNvPicPr>
              <p:nvPr/>
            </p:nvPicPr>
            <p:blipFill>
              <a:blip r:embed="rId6" cstate="print">
                <a:lum bright="25000"/>
              </a:blip>
              <a:stretch>
                <a:fillRect/>
              </a:stretch>
            </p:blipFill>
            <p:spPr>
              <a:xfrm>
                <a:off x="2962276" y="1790700"/>
                <a:ext cx="304800" cy="304800"/>
              </a:xfrm>
              <a:prstGeom prst="rect">
                <a:avLst/>
              </a:prstGeom>
            </p:spPr>
          </p:pic>
          <p:pic>
            <p:nvPicPr>
              <p:cNvPr id="98" name="Picture 97" descr="Picture1.png"/>
              <p:cNvPicPr>
                <a:picLocks noChangeAspect="1"/>
              </p:cNvPicPr>
              <p:nvPr/>
            </p:nvPicPr>
            <p:blipFill>
              <a:blip r:embed="rId6" cstate="print">
                <a:lum bright="25000"/>
              </a:blip>
              <a:stretch>
                <a:fillRect/>
              </a:stretch>
            </p:blipFill>
            <p:spPr>
              <a:xfrm>
                <a:off x="3124200" y="1895475"/>
                <a:ext cx="304800" cy="304800"/>
              </a:xfrm>
              <a:prstGeom prst="rect">
                <a:avLst/>
              </a:prstGeom>
            </p:spPr>
          </p:pic>
          <p:pic>
            <p:nvPicPr>
              <p:cNvPr id="99" name="Picture 98" descr="Picture1.png"/>
              <p:cNvPicPr>
                <a:picLocks noChangeAspect="1"/>
              </p:cNvPicPr>
              <p:nvPr/>
            </p:nvPicPr>
            <p:blipFill>
              <a:blip r:embed="rId6" cstate="print">
                <a:lum bright="25000"/>
              </a:blip>
              <a:stretch>
                <a:fillRect/>
              </a:stretch>
            </p:blipFill>
            <p:spPr>
              <a:xfrm>
                <a:off x="3276601" y="2000250"/>
                <a:ext cx="304800" cy="304800"/>
              </a:xfrm>
              <a:prstGeom prst="rect">
                <a:avLst/>
              </a:prstGeom>
            </p:spPr>
          </p:pic>
        </p:grpSp>
      </p:grpSp>
      <p:pic>
        <p:nvPicPr>
          <p:cNvPr id="1036" name="Picture 12" descr="C:\Users\aheaton\Desktop\Artwork_Imagery\Icons - Illustrations\_WINDOWS VISTA ICONS\Connected network sharing.png"/>
          <p:cNvPicPr>
            <a:picLocks noChangeAspect="1" noChangeArrowheads="1"/>
          </p:cNvPicPr>
          <p:nvPr/>
        </p:nvPicPr>
        <p:blipFill>
          <a:blip r:embed="rId7" cstate="print"/>
          <a:srcRect/>
          <a:stretch>
            <a:fillRect/>
          </a:stretch>
        </p:blipFill>
        <p:spPr bwMode="auto">
          <a:xfrm>
            <a:off x="5029200" y="2658267"/>
            <a:ext cx="694706" cy="718058"/>
          </a:xfrm>
          <a:prstGeom prst="rect">
            <a:avLst/>
          </a:prstGeom>
          <a:noFill/>
        </p:spPr>
      </p:pic>
      <p:pic>
        <p:nvPicPr>
          <p:cNvPr id="1026" name="Picture 2" descr="C:\Users\aheaton\Desktop\Artwork_Imagery\Icons - Illustrations\_WINDOWS VISTA ICONS\Vista Desktop Computer Illustration 2.png"/>
          <p:cNvPicPr>
            <a:picLocks noChangeAspect="1" noChangeArrowheads="1"/>
          </p:cNvPicPr>
          <p:nvPr/>
        </p:nvPicPr>
        <p:blipFill>
          <a:blip r:embed="rId8" cstate="print"/>
          <a:srcRect/>
          <a:stretch>
            <a:fillRect/>
          </a:stretch>
        </p:blipFill>
        <p:spPr bwMode="auto">
          <a:xfrm>
            <a:off x="730183" y="2897872"/>
            <a:ext cx="1174817" cy="981075"/>
          </a:xfrm>
          <a:prstGeom prst="rect">
            <a:avLst/>
          </a:prstGeom>
          <a:noFill/>
        </p:spPr>
      </p:pic>
      <p:pic>
        <p:nvPicPr>
          <p:cNvPr id="1030" name="Picture 6" descr="C:\Users\aheaton\Desktop\Artwork_Imagery\Icons - Illustrations\_WINDOWS VISTA ICONS\Female User woman people person.png"/>
          <p:cNvPicPr>
            <a:picLocks noChangeAspect="1" noChangeArrowheads="1"/>
          </p:cNvPicPr>
          <p:nvPr/>
        </p:nvPicPr>
        <p:blipFill>
          <a:blip r:embed="rId9" cstate="print"/>
          <a:srcRect/>
          <a:stretch>
            <a:fillRect/>
          </a:stretch>
        </p:blipFill>
        <p:spPr bwMode="auto">
          <a:xfrm flipH="1">
            <a:off x="1343025" y="3155047"/>
            <a:ext cx="533400" cy="742950"/>
          </a:xfrm>
          <a:prstGeom prst="rect">
            <a:avLst/>
          </a:prstGeom>
          <a:noFill/>
        </p:spPr>
      </p:pic>
      <p:pic>
        <p:nvPicPr>
          <p:cNvPr id="63" name="Picture 2" descr="C:\Users\aheaton\Desktop\Artwork_Imagery\Icons - Illustrations\_WINDOWS VISTA ICONS\Vista Desktop Computer Illustration 2.png"/>
          <p:cNvPicPr>
            <a:picLocks noChangeAspect="1" noChangeArrowheads="1"/>
          </p:cNvPicPr>
          <p:nvPr/>
        </p:nvPicPr>
        <p:blipFill>
          <a:blip r:embed="rId8" cstate="print"/>
          <a:srcRect/>
          <a:stretch>
            <a:fillRect/>
          </a:stretch>
        </p:blipFill>
        <p:spPr bwMode="auto">
          <a:xfrm>
            <a:off x="724425" y="1764397"/>
            <a:ext cx="1174817" cy="981075"/>
          </a:xfrm>
          <a:prstGeom prst="rect">
            <a:avLst/>
          </a:prstGeom>
          <a:noFill/>
        </p:spPr>
      </p:pic>
      <p:pic>
        <p:nvPicPr>
          <p:cNvPr id="1035" name="Picture 11" descr="C:\Users\aheaton\Desktop\Artwork_Imagery\Icons - Illustrations\_WINDOWS VISTA ICONS\Generic User person people.png"/>
          <p:cNvPicPr>
            <a:picLocks noChangeAspect="1" noChangeArrowheads="1"/>
          </p:cNvPicPr>
          <p:nvPr/>
        </p:nvPicPr>
        <p:blipFill>
          <a:blip r:embed="rId10" cstate="print"/>
          <a:srcRect/>
          <a:stretch>
            <a:fillRect/>
          </a:stretch>
        </p:blipFill>
        <p:spPr bwMode="auto">
          <a:xfrm>
            <a:off x="1398625" y="2012048"/>
            <a:ext cx="563525" cy="685800"/>
          </a:xfrm>
          <a:prstGeom prst="rect">
            <a:avLst/>
          </a:prstGeom>
          <a:noFill/>
        </p:spPr>
      </p:pic>
      <p:sp>
        <p:nvSpPr>
          <p:cNvPr id="67" name="Rounded Rectangle 66"/>
          <p:cNvSpPr/>
          <p:nvPr/>
        </p:nvSpPr>
        <p:spPr>
          <a:xfrm rot="10800000">
            <a:off x="293283" y="6357333"/>
            <a:ext cx="7393391" cy="493584"/>
          </a:xfrm>
          <a:prstGeom prst="round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68" name="Rectangle 67"/>
          <p:cNvSpPr/>
          <p:nvPr/>
        </p:nvSpPr>
        <p:spPr>
          <a:xfrm>
            <a:off x="607186" y="6441490"/>
            <a:ext cx="7369788" cy="341632"/>
          </a:xfrm>
          <a:prstGeom prst="rect">
            <a:avLst/>
          </a:prstGeom>
        </p:spPr>
        <p:txBody>
          <a:bodyPr wrap="square">
            <a:spAutoFit/>
          </a:bodyPr>
          <a:lstStyle/>
          <a:p>
            <a:pPr marL="0" lvl="1" indent="-277813" defTabSz="912813" fontAlgn="base">
              <a:lnSpc>
                <a:spcPct val="90000"/>
              </a:lnSpc>
              <a:spcBef>
                <a:spcPct val="0"/>
              </a:spcBef>
              <a:spcAft>
                <a:spcPct val="0"/>
              </a:spcAft>
              <a:defRPr/>
            </a:pPr>
            <a:r>
              <a:rPr lang="zh-CN" altLang="en-US" dirty="0">
                <a:latin typeface="Segoe UI" pitchFamily="34" charset="0"/>
                <a:ea typeface="微軟正黑體" pitchFamily="34" charset="-120"/>
              </a:rPr>
              <a:t>使用</a:t>
            </a:r>
            <a:r>
              <a:rPr lang="en-US" dirty="0">
                <a:latin typeface="Segoe UI" pitchFamily="34" charset="0"/>
                <a:ea typeface="微軟正黑體" pitchFamily="34" charset="-120"/>
              </a:rPr>
              <a:t>Windows for VDI </a:t>
            </a:r>
            <a:r>
              <a:rPr lang="zh-CN" altLang="en-US" dirty="0">
                <a:latin typeface="Segoe UI" pitchFamily="34" charset="0"/>
                <a:ea typeface="微軟正黑體" pitchFamily="34" charset="-120"/>
              </a:rPr>
              <a:t>需要额外的</a:t>
            </a:r>
            <a:r>
              <a:rPr lang="en-US" dirty="0">
                <a:latin typeface="Segoe UI" pitchFamily="34" charset="0"/>
                <a:ea typeface="微軟正黑體" pitchFamily="34" charset="-120"/>
              </a:rPr>
              <a:t>VECD</a:t>
            </a:r>
            <a:r>
              <a:rPr lang="zh-CN" altLang="en-US" dirty="0">
                <a:latin typeface="Segoe UI" pitchFamily="34" charset="0"/>
                <a:ea typeface="微軟正黑體" pitchFamily="34" charset="-120"/>
              </a:rPr>
              <a:t>许可</a:t>
            </a:r>
            <a:r>
              <a:rPr lang="en-US" dirty="0">
                <a:latin typeface="Segoe UI" pitchFamily="34" charset="0"/>
                <a:ea typeface="微軟正黑體" pitchFamily="34" charset="-120"/>
              </a:rPr>
              <a:t> </a:t>
            </a:r>
          </a:p>
        </p:txBody>
      </p:sp>
      <p:sp>
        <p:nvSpPr>
          <p:cNvPr id="71" name="TextBox 70"/>
          <p:cNvSpPr txBox="1"/>
          <p:nvPr/>
        </p:nvSpPr>
        <p:spPr>
          <a:xfrm>
            <a:off x="361524" y="6316388"/>
            <a:ext cx="313898" cy="707886"/>
          </a:xfrm>
          <a:prstGeom prst="rect">
            <a:avLst/>
          </a:prstGeom>
          <a:noFill/>
        </p:spPr>
        <p:txBody>
          <a:bodyPr wrap="square" rtlCol="0">
            <a:spAutoFit/>
          </a:bodyPr>
          <a:lstStyle/>
          <a:p>
            <a:pPr algn="l" defTabSz="912813" rtl="0" fontAlgn="base">
              <a:spcBef>
                <a:spcPct val="0"/>
              </a:spcBef>
              <a:spcAft>
                <a:spcPct val="0"/>
              </a:spcAft>
            </a:pPr>
            <a:r>
              <a:rPr lang="en-US" sz="4000" kern="1200" dirty="0">
                <a:latin typeface="Segoe"/>
                <a:ea typeface="+mn-ea"/>
                <a:cs typeface="+mn-cs"/>
              </a:rPr>
              <a:t>*</a:t>
            </a:r>
            <a:endParaRPr lang="en-US" kern="1200" dirty="0">
              <a:latin typeface="Segoe"/>
              <a:ea typeface="+mn-ea"/>
              <a:cs typeface="+mn-cs"/>
            </a:endParaRPr>
          </a:p>
        </p:txBody>
      </p:sp>
      <p:sp>
        <p:nvSpPr>
          <p:cNvPr id="65" name="Rectangle 64"/>
          <p:cNvSpPr/>
          <p:nvPr/>
        </p:nvSpPr>
        <p:spPr>
          <a:xfrm flipH="1">
            <a:off x="316089" y="3916907"/>
            <a:ext cx="4247285" cy="545911"/>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3" indent="109538" defTabSz="914099" fontAlgn="base">
              <a:lnSpc>
                <a:spcPct val="90000"/>
              </a:lnSpc>
              <a:spcBef>
                <a:spcPct val="0"/>
              </a:spcBef>
              <a:spcAft>
                <a:spcPct val="0"/>
              </a:spcAft>
              <a:buClr>
                <a:srgbClr val="DEF5FA"/>
              </a:buClr>
              <a:buSzPct val="95000"/>
              <a:tabLst>
                <a:tab pos="424590" algn="l"/>
              </a:tabLst>
              <a:defRPr/>
            </a:pPr>
            <a:r>
              <a:rPr lang="zh-CN" altLang="en-US" dirty="0">
                <a:solidFill>
                  <a:schemeClr val="tx1"/>
                </a:solidFill>
                <a:latin typeface="Segoe UI" pitchFamily="34" charset="0"/>
                <a:ea typeface="微軟正黑體" pitchFamily="34" charset="-120"/>
              </a:rPr>
              <a:t>什么是虚拟桌面架构</a:t>
            </a:r>
            <a:r>
              <a:rPr lang="en-US" dirty="0">
                <a:solidFill>
                  <a:schemeClr val="tx1"/>
                </a:solidFill>
                <a:latin typeface="Segoe UI" pitchFamily="34" charset="0"/>
                <a:ea typeface="微軟正黑體" pitchFamily="34" charset="-120"/>
              </a:rPr>
              <a:t>?</a:t>
            </a:r>
          </a:p>
        </p:txBody>
      </p:sp>
      <p:sp>
        <p:nvSpPr>
          <p:cNvPr id="74" name="Rectangle 73"/>
          <p:cNvSpPr/>
          <p:nvPr/>
        </p:nvSpPr>
        <p:spPr>
          <a:xfrm flipH="1">
            <a:off x="4730044" y="3810529"/>
            <a:ext cx="4244618" cy="410882"/>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000" dirty="0">
              <a:solidFill>
                <a:schemeClr val="tx1"/>
              </a:solidFill>
              <a:effectLst>
                <a:outerShdw blurRad="38100" dist="38100" dir="2700000" algn="tl">
                  <a:srgbClr val="000000">
                    <a:alpha val="43137"/>
                  </a:srgbClr>
                </a:outerShdw>
              </a:effectLst>
              <a:latin typeface="Segoe" pitchFamily="34" charset="0"/>
            </a:endParaRPr>
          </a:p>
        </p:txBody>
      </p:sp>
      <p:sp>
        <p:nvSpPr>
          <p:cNvPr id="88" name="TextBox 11277"/>
          <p:cNvSpPr txBox="1">
            <a:spLocks noChangeArrowheads="1"/>
          </p:cNvSpPr>
          <p:nvPr/>
        </p:nvSpPr>
        <p:spPr bwMode="auto">
          <a:xfrm>
            <a:off x="5037733" y="3925824"/>
            <a:ext cx="4114800" cy="249299"/>
          </a:xfrm>
          <a:prstGeom prst="rect">
            <a:avLst/>
          </a:prstGeom>
          <a:noFill/>
          <a:ln w="9525">
            <a:noFill/>
            <a:miter lim="800000"/>
            <a:headEnd/>
            <a:tailEnd/>
          </a:ln>
        </p:spPr>
        <p:txBody>
          <a:bodyPr wrap="square" lIns="0" tIns="0" rIns="0" bIns="0" anchor="ctr">
            <a:spAutoFit/>
          </a:bodyPr>
          <a:lstStyle/>
          <a:p>
            <a:pPr algn="l" defTabSz="912813" rtl="0" fontAlgn="base">
              <a:lnSpc>
                <a:spcPct val="90000"/>
              </a:lnSpc>
              <a:spcBef>
                <a:spcPct val="0"/>
              </a:spcBef>
              <a:spcAft>
                <a:spcPct val="0"/>
              </a:spcAft>
              <a:defRPr/>
            </a:pPr>
            <a:r>
              <a:rPr lang="zh-CN" altLang="en-US" dirty="0">
                <a:latin typeface="Segoe UI" pitchFamily="34" charset="0"/>
                <a:ea typeface="微軟正黑體" pitchFamily="34" charset="-120"/>
              </a:rPr>
              <a:t>更多的</a:t>
            </a:r>
            <a:r>
              <a:rPr lang="en-US" dirty="0">
                <a:latin typeface="Segoe UI" pitchFamily="34" charset="0"/>
                <a:ea typeface="微軟正黑體" pitchFamily="34" charset="-120"/>
              </a:rPr>
              <a:t>VHD</a:t>
            </a:r>
            <a:r>
              <a:rPr lang="zh-CN" altLang="en-US" dirty="0">
                <a:latin typeface="Segoe UI" pitchFamily="34" charset="0"/>
                <a:ea typeface="微軟正黑體" pitchFamily="34" charset="-120"/>
              </a:rPr>
              <a:t>应用</a:t>
            </a:r>
            <a:endParaRPr lang="en-US" dirty="0">
              <a:latin typeface="Segoe UI" pitchFamily="34" charset="0"/>
              <a:ea typeface="微軟正黑體" pitchFamily="34" charset="-120"/>
            </a:endParaRPr>
          </a:p>
        </p:txBody>
      </p:sp>
      <p:sp>
        <p:nvSpPr>
          <p:cNvPr id="89" name="Rectangle 88"/>
          <p:cNvSpPr/>
          <p:nvPr/>
        </p:nvSpPr>
        <p:spPr>
          <a:xfrm>
            <a:off x="5791200" y="4238722"/>
            <a:ext cx="3200400" cy="1017202"/>
          </a:xfrm>
          <a:prstGeom prst="rect">
            <a:avLst/>
          </a:prstGeom>
        </p:spPr>
        <p:txBody>
          <a:bodyPr wrap="square">
            <a:spAutoFit/>
          </a:bodyPr>
          <a:lstStyle/>
          <a:p>
            <a:pPr marL="287338" lvl="1" indent="-277813" algn="l" defTabSz="914363" rtl="0" fontAlgn="base">
              <a:lnSpc>
                <a:spcPct val="90000"/>
              </a:lnSpc>
              <a:spcBef>
                <a:spcPts val="200"/>
              </a:spcBef>
              <a:spcAft>
                <a:spcPts val="100"/>
              </a:spcAft>
              <a:buFontTx/>
              <a:buBlip>
                <a:blip r:embed="rId3"/>
              </a:buBlip>
              <a:defRPr/>
            </a:pPr>
            <a:r>
              <a:rPr lang="zh-CN" altLang="en-US" sz="1600" kern="1200" dirty="0" smtClean="0">
                <a:effectLst>
                  <a:outerShdw blurRad="393700" algn="ctr" rotWithShape="0">
                    <a:prstClr val="black">
                      <a:alpha val="68000"/>
                    </a:prstClr>
                  </a:outerShdw>
                </a:effectLst>
                <a:latin typeface="Segoe UI" pitchFamily="34" charset="0"/>
                <a:ea typeface="微軟正黑體" pitchFamily="34" charset="-120"/>
              </a:rPr>
              <a:t>维护</a:t>
            </a:r>
            <a:r>
              <a:rPr lang="en-US" sz="1600" kern="1200" dirty="0" smtClean="0">
                <a:effectLst>
                  <a:outerShdw blurRad="393700" algn="ctr" rotWithShape="0">
                    <a:prstClr val="black">
                      <a:alpha val="68000"/>
                    </a:prstClr>
                  </a:outerShdw>
                </a:effectLst>
                <a:latin typeface="Segoe UI" pitchFamily="34" charset="0"/>
                <a:ea typeface="微軟正黑體" pitchFamily="34" charset="-120"/>
              </a:rPr>
              <a:t>VHD: </a:t>
            </a:r>
            <a:r>
              <a:rPr lang="zh-CN" altLang="en-US" sz="1600" kern="1200" dirty="0" smtClean="0">
                <a:effectLst>
                  <a:outerShdw blurRad="393700" algn="ctr" rotWithShape="0">
                    <a:prstClr val="black">
                      <a:alpha val="68000"/>
                    </a:prstClr>
                  </a:outerShdw>
                </a:effectLst>
                <a:latin typeface="Segoe UI" pitchFamily="34" charset="0"/>
                <a:ea typeface="微軟正黑體" pitchFamily="34" charset="-120"/>
              </a:rPr>
              <a:t>用维护</a:t>
            </a:r>
            <a:r>
              <a:rPr lang="en-US" altLang="zh-CN" sz="1600" kern="1200" dirty="0" smtClean="0">
                <a:effectLst>
                  <a:outerShdw blurRad="393700" algn="ctr" rotWithShape="0">
                    <a:prstClr val="black">
                      <a:alpha val="68000"/>
                    </a:prstClr>
                  </a:outerShdw>
                </a:effectLst>
                <a:latin typeface="Segoe UI" pitchFamily="34" charset="0"/>
                <a:ea typeface="微軟正黑體" pitchFamily="34" charset="-120"/>
              </a:rPr>
              <a:t>WIM</a:t>
            </a:r>
            <a:r>
              <a:rPr lang="zh-CN" altLang="en-US" sz="1600" kern="1200" dirty="0" smtClean="0">
                <a:effectLst>
                  <a:outerShdw blurRad="393700" algn="ctr" rotWithShape="0">
                    <a:prstClr val="black">
                      <a:alpha val="68000"/>
                    </a:prstClr>
                  </a:outerShdw>
                </a:effectLst>
                <a:latin typeface="Segoe UI" pitchFamily="34" charset="0"/>
                <a:ea typeface="微軟正黑體" pitchFamily="34" charset="-120"/>
              </a:rPr>
              <a:t>的工具提供</a:t>
            </a:r>
            <a:r>
              <a:rPr lang="en-US" altLang="zh-CN" sz="1600" kern="1200" dirty="0" smtClean="0">
                <a:effectLst>
                  <a:outerShdw blurRad="393700" algn="ctr" rotWithShape="0">
                    <a:prstClr val="black">
                      <a:alpha val="68000"/>
                    </a:prstClr>
                  </a:outerShdw>
                </a:effectLst>
                <a:latin typeface="Segoe UI" pitchFamily="34" charset="0"/>
                <a:ea typeface="微軟正黑體" pitchFamily="34" charset="-120"/>
              </a:rPr>
              <a:t>VHD</a:t>
            </a:r>
            <a:r>
              <a:rPr lang="zh-CN" altLang="en-US" sz="1600" kern="1200" dirty="0" smtClean="0">
                <a:effectLst>
                  <a:outerShdw blurRad="393700" algn="ctr" rotWithShape="0">
                    <a:prstClr val="black">
                      <a:alpha val="68000"/>
                    </a:prstClr>
                  </a:outerShdw>
                </a:effectLst>
                <a:latin typeface="Segoe UI" pitchFamily="34" charset="0"/>
                <a:ea typeface="微軟正黑體" pitchFamily="34" charset="-120"/>
              </a:rPr>
              <a:t>镜像的离线维护</a:t>
            </a:r>
            <a:endParaRPr lang="en-US" sz="1600" kern="1200" dirty="0" smtClean="0">
              <a:effectLst>
                <a:outerShdw blurRad="393700" algn="ctr" rotWithShape="0">
                  <a:prstClr val="black">
                    <a:alpha val="68000"/>
                  </a:prstClr>
                </a:outerShdw>
              </a:effectLst>
              <a:latin typeface="Segoe UI" pitchFamily="34" charset="0"/>
              <a:ea typeface="微軟正黑體" pitchFamily="34" charset="-120"/>
            </a:endParaRPr>
          </a:p>
          <a:p>
            <a:pPr marL="287338" lvl="1" indent="-277813" defTabSz="914363" fontAlgn="base">
              <a:lnSpc>
                <a:spcPct val="90000"/>
              </a:lnSpc>
              <a:spcBef>
                <a:spcPts val="200"/>
              </a:spcBef>
              <a:spcAft>
                <a:spcPts val="100"/>
              </a:spcAft>
              <a:buBlip>
                <a:blip r:embed="rId3"/>
              </a:buBlip>
              <a:defRPr/>
            </a:pPr>
            <a:r>
              <a:rPr lang="zh-CN" altLang="en-US" sz="1600" dirty="0" smtClean="0">
                <a:effectLst>
                  <a:outerShdw blurRad="393700" algn="ctr" rotWithShape="0">
                    <a:prstClr val="black">
                      <a:alpha val="68000"/>
                    </a:prstClr>
                  </a:outerShdw>
                </a:effectLst>
                <a:latin typeface="Segoe UI" pitchFamily="34" charset="0"/>
                <a:ea typeface="微軟正黑體" pitchFamily="34" charset="-120"/>
              </a:rPr>
              <a:t>从</a:t>
            </a:r>
            <a:r>
              <a:rPr lang="en-US" sz="1600" dirty="0" smtClean="0">
                <a:effectLst>
                  <a:outerShdw blurRad="393700" algn="ctr" rotWithShape="0">
                    <a:prstClr val="black">
                      <a:alpha val="68000"/>
                    </a:prstClr>
                  </a:outerShdw>
                </a:effectLst>
                <a:latin typeface="Segoe UI" pitchFamily="34" charset="0"/>
                <a:ea typeface="微軟正黑體" pitchFamily="34" charset="-120"/>
              </a:rPr>
              <a:t>VHD</a:t>
            </a:r>
            <a:r>
              <a:rPr lang="zh-CN" altLang="en-US" sz="1600" dirty="0" smtClean="0">
                <a:effectLst>
                  <a:outerShdw blurRad="393700" algn="ctr" rotWithShape="0">
                    <a:prstClr val="black">
                      <a:alpha val="68000"/>
                    </a:prstClr>
                  </a:outerShdw>
                </a:effectLst>
                <a:latin typeface="Segoe UI" pitchFamily="34" charset="0"/>
                <a:ea typeface="微軟正黑體" pitchFamily="34" charset="-120"/>
              </a:rPr>
              <a:t>启动</a:t>
            </a:r>
            <a:r>
              <a:rPr lang="en-US" sz="1600" dirty="0" smtClean="0">
                <a:effectLst>
                  <a:outerShdw blurRad="393700" algn="ctr" rotWithShape="0">
                    <a:prstClr val="black">
                      <a:alpha val="68000"/>
                    </a:prstClr>
                  </a:outerShdw>
                </a:effectLst>
                <a:latin typeface="Segoe UI" pitchFamily="34" charset="0"/>
                <a:ea typeface="微軟正黑體" pitchFamily="34" charset="-120"/>
              </a:rPr>
              <a:t>: </a:t>
            </a:r>
            <a:r>
              <a:rPr lang="zh-CN" altLang="en-US" sz="1600" dirty="0" smtClean="0">
                <a:effectLst>
                  <a:outerShdw blurRad="393700" algn="ctr" rotWithShape="0">
                    <a:prstClr val="black">
                      <a:alpha val="68000"/>
                    </a:prstClr>
                  </a:outerShdw>
                </a:effectLst>
                <a:latin typeface="Segoe UI" pitchFamily="34" charset="0"/>
                <a:ea typeface="微軟正黑體" pitchFamily="34" charset="-120"/>
              </a:rPr>
              <a:t>部署客户机的</a:t>
            </a:r>
            <a:r>
              <a:rPr lang="en-US" altLang="zh-CN" sz="1600" dirty="0" smtClean="0">
                <a:effectLst>
                  <a:outerShdw blurRad="393700" algn="ctr" rotWithShape="0">
                    <a:prstClr val="black">
                      <a:alpha val="68000"/>
                    </a:prstClr>
                  </a:outerShdw>
                </a:effectLst>
                <a:latin typeface="Segoe UI" pitchFamily="34" charset="0"/>
                <a:ea typeface="微軟正黑體" pitchFamily="34" charset="-120"/>
              </a:rPr>
              <a:t>VHD</a:t>
            </a:r>
            <a:r>
              <a:rPr lang="zh-CN" altLang="en-US" sz="1600" dirty="0" smtClean="0">
                <a:effectLst>
                  <a:outerShdw blurRad="393700" algn="ctr" rotWithShape="0">
                    <a:prstClr val="black">
                      <a:alpha val="68000"/>
                    </a:prstClr>
                  </a:outerShdw>
                </a:effectLst>
                <a:latin typeface="Segoe UI" pitchFamily="34" charset="0"/>
                <a:ea typeface="微軟正黑體" pitchFamily="34" charset="-120"/>
              </a:rPr>
              <a:t>文件重复使用</a:t>
            </a:r>
            <a:endParaRPr lang="en-US" sz="1600" dirty="0" smtClean="0">
              <a:effectLst>
                <a:outerShdw blurRad="393700" algn="ctr" rotWithShape="0">
                  <a:prstClr val="black">
                    <a:alpha val="68000"/>
                  </a:prstClr>
                </a:outerShdw>
              </a:effectLst>
              <a:latin typeface="Segoe UI" pitchFamily="34" charset="0"/>
              <a:ea typeface="微軟正黑體" pitchFamily="34" charset="-120"/>
            </a:endParaRPr>
          </a:p>
        </p:txBody>
      </p:sp>
      <p:pic>
        <p:nvPicPr>
          <p:cNvPr id="1027" name="Picture 3"/>
          <p:cNvPicPr>
            <a:picLocks noChangeAspect="1" noChangeArrowheads="1"/>
          </p:cNvPicPr>
          <p:nvPr/>
        </p:nvPicPr>
        <p:blipFill>
          <a:blip r:embed="rId11" cstate="print"/>
          <a:srcRect/>
          <a:stretch>
            <a:fillRect/>
          </a:stretch>
        </p:blipFill>
        <p:spPr bwMode="auto">
          <a:xfrm>
            <a:off x="5054010" y="4529469"/>
            <a:ext cx="725716" cy="815827"/>
          </a:xfrm>
          <a:prstGeom prst="rect">
            <a:avLst/>
          </a:prstGeom>
          <a:noFill/>
          <a:ln w="9525">
            <a:noFill/>
            <a:miter lim="800000"/>
            <a:headEnd/>
            <a:tailEnd/>
          </a:ln>
          <a:effectLst/>
        </p:spPr>
      </p:pic>
    </p:spTree>
    <p:extLst>
      <p:ext uri="{BB962C8B-B14F-4D97-AF65-F5344CB8AC3E}">
        <p14:creationId xmlns:p14="http://schemas.microsoft.com/office/powerpoint/2010/main" xmlns="" val="19614867"/>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 Same Side Corner Rectangle 38"/>
          <p:cNvSpPr/>
          <p:nvPr/>
        </p:nvSpPr>
        <p:spPr>
          <a:xfrm>
            <a:off x="4735774" y="1214651"/>
            <a:ext cx="4230806" cy="5109949"/>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000" dirty="0">
              <a:solidFill>
                <a:schemeClr val="tx1"/>
              </a:solidFill>
              <a:effectLst>
                <a:outerShdw blurRad="38100" dist="38100" dir="2700000" algn="tl">
                  <a:srgbClr val="000000">
                    <a:alpha val="43137"/>
                  </a:srgbClr>
                </a:outerShdw>
              </a:effectLst>
              <a:latin typeface="Segoe" pitchFamily="34" charset="0"/>
            </a:endParaRPr>
          </a:p>
        </p:txBody>
      </p:sp>
      <p:sp>
        <p:nvSpPr>
          <p:cNvPr id="51" name="Rectangle 50"/>
          <p:cNvSpPr/>
          <p:nvPr/>
        </p:nvSpPr>
        <p:spPr>
          <a:xfrm flipH="1">
            <a:off x="4752622" y="1662752"/>
            <a:ext cx="4222040" cy="410882"/>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000" dirty="0">
              <a:solidFill>
                <a:schemeClr val="tx1"/>
              </a:solidFill>
              <a:effectLst>
                <a:outerShdw blurRad="38100" dist="38100" dir="2700000" algn="tl">
                  <a:srgbClr val="000000">
                    <a:alpha val="43137"/>
                  </a:srgbClr>
                </a:outerShdw>
              </a:effectLst>
              <a:latin typeface="Segoe" pitchFamily="34" charset="0"/>
            </a:endParaRPr>
          </a:p>
        </p:txBody>
      </p:sp>
      <p:sp>
        <p:nvSpPr>
          <p:cNvPr id="42" name="Round Same Side Corner Rectangle 41"/>
          <p:cNvSpPr/>
          <p:nvPr/>
        </p:nvSpPr>
        <p:spPr>
          <a:xfrm>
            <a:off x="313898" y="1219200"/>
            <a:ext cx="4244454" cy="51054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000" dirty="0">
              <a:solidFill>
                <a:schemeClr val="tx1"/>
              </a:solidFill>
              <a:effectLst>
                <a:outerShdw blurRad="38100" dist="38100" dir="2700000" algn="tl">
                  <a:srgbClr val="000000">
                    <a:alpha val="43137"/>
                  </a:srgbClr>
                </a:outerShdw>
              </a:effectLst>
              <a:latin typeface="Segoe" pitchFamily="34" charset="0"/>
            </a:endParaRPr>
          </a:p>
        </p:txBody>
      </p:sp>
      <p:sp>
        <p:nvSpPr>
          <p:cNvPr id="44" name="Rectangle 43"/>
          <p:cNvSpPr/>
          <p:nvPr/>
        </p:nvSpPr>
        <p:spPr>
          <a:xfrm rot="5400000">
            <a:off x="2212770" y="-672634"/>
            <a:ext cx="451260" cy="4267200"/>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sz="2000" dirty="0">
              <a:solidFill>
                <a:schemeClr val="tx1"/>
              </a:solidFill>
              <a:latin typeface="Segoe"/>
            </a:endParaRPr>
          </a:p>
        </p:txBody>
      </p:sp>
      <p:grpSp>
        <p:nvGrpSpPr>
          <p:cNvPr id="2" name="Group 61"/>
          <p:cNvGrpSpPr/>
          <p:nvPr/>
        </p:nvGrpSpPr>
        <p:grpSpPr>
          <a:xfrm>
            <a:off x="4724400" y="1219200"/>
            <a:ext cx="4313278" cy="451260"/>
            <a:chOff x="228600" y="6889899"/>
            <a:chExt cx="8348472" cy="451260"/>
          </a:xfrm>
        </p:grpSpPr>
        <p:sp>
          <p:nvSpPr>
            <p:cNvPr id="47" name="Rectangle 46"/>
            <p:cNvSpPr/>
            <p:nvPr/>
          </p:nvSpPr>
          <p:spPr>
            <a:xfrm rot="5400000">
              <a:off x="4177206" y="2941293"/>
              <a:ext cx="451260" cy="8348472"/>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sz="2000" dirty="0">
                <a:solidFill>
                  <a:schemeClr val="tx1"/>
                </a:solidFill>
                <a:latin typeface="Segoe"/>
              </a:endParaRPr>
            </a:p>
          </p:txBody>
        </p:sp>
        <p:sp>
          <p:nvSpPr>
            <p:cNvPr id="48" name="TextBox 11277"/>
            <p:cNvSpPr txBox="1">
              <a:spLocks noChangeArrowheads="1"/>
            </p:cNvSpPr>
            <p:nvPr/>
          </p:nvSpPr>
          <p:spPr bwMode="auto">
            <a:xfrm>
              <a:off x="572110" y="6977970"/>
              <a:ext cx="77682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Windows 7 </a:t>
              </a:r>
              <a:r>
                <a:rPr lang="zh-CN" alt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解决方案</a:t>
              </a:r>
              <a:endParaRPr 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endParaRPr>
            </a:p>
          </p:txBody>
        </p:sp>
      </p:grpSp>
      <p:sp>
        <p:nvSpPr>
          <p:cNvPr id="40" name="Title 39"/>
          <p:cNvSpPr>
            <a:spLocks noGrp="1"/>
          </p:cNvSpPr>
          <p:nvPr>
            <p:ph type="title"/>
          </p:nvPr>
        </p:nvSpPr>
        <p:spPr>
          <a:xfrm>
            <a:off x="381000" y="230188"/>
            <a:ext cx="8382000" cy="830997"/>
          </a:xfrm>
        </p:spPr>
        <p:txBody>
          <a:bodyPr>
            <a:noAutofit/>
          </a:bodyPr>
          <a:lstStyle/>
          <a:p>
            <a:pPr algn="l"/>
            <a:r>
              <a:rPr lang="zh-CN" altLang="en-US" dirty="0" smtClean="0"/>
              <a:t>自动化</a:t>
            </a:r>
            <a:r>
              <a:rPr lang="en-US" dirty="0" smtClean="0"/>
              <a:t/>
            </a:r>
            <a:br>
              <a:rPr lang="en-US" dirty="0" smtClean="0"/>
            </a:br>
            <a:r>
              <a:rPr lang="zh-TW" altLang="en-US" sz="1800" dirty="0"/>
              <a:t>合理</a:t>
            </a:r>
            <a:r>
              <a:rPr lang="zh-TW" altLang="en-US" sz="1800" dirty="0" smtClean="0"/>
              <a:t>的 </a:t>
            </a:r>
            <a:r>
              <a:rPr lang="en-US" sz="1800" dirty="0" smtClean="0"/>
              <a:t>PC </a:t>
            </a:r>
            <a:r>
              <a:rPr lang="zh-CN" altLang="en-US" sz="1800" dirty="0" smtClean="0"/>
              <a:t>管理</a:t>
            </a:r>
            <a:endParaRPr lang="en-US" sz="1800" dirty="0"/>
          </a:p>
        </p:txBody>
      </p:sp>
      <p:sp>
        <p:nvSpPr>
          <p:cNvPr id="56" name="Rectangle 55"/>
          <p:cNvSpPr/>
          <p:nvPr/>
        </p:nvSpPr>
        <p:spPr>
          <a:xfrm>
            <a:off x="4800600" y="4036874"/>
            <a:ext cx="4191000" cy="2031325"/>
          </a:xfrm>
          <a:prstGeom prst="rect">
            <a:avLst/>
          </a:prstGeom>
        </p:spPr>
        <p:txBody>
          <a:bodyPr wrap="square">
            <a:spAutoFit/>
          </a:bodyPr>
          <a:lstStyle/>
          <a:p>
            <a:pPr marL="231775" lvl="1" indent="-231775" defTabSz="912813">
              <a:lnSpc>
                <a:spcPct val="90000"/>
              </a:lnSpc>
              <a:spcBef>
                <a:spcPct val="20000"/>
              </a:spcBef>
              <a:spcAft>
                <a:spcPts val="600"/>
              </a:spcAft>
              <a:buFontTx/>
              <a:buBlip>
                <a:blip r:embed="rId3"/>
              </a:buBlip>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使用相同的功能强大的工具自动操作服务器和</a:t>
            </a:r>
            <a:r>
              <a:rPr lang="en-US" altLang="zh-CN" sz="2000" dirty="0" smtClean="0">
                <a:effectLst>
                  <a:outerShdw blurRad="38100" dist="38100" dir="2700000" algn="tl">
                    <a:srgbClr val="000000">
                      <a:alpha val="43137"/>
                    </a:srgbClr>
                  </a:outerShdw>
                </a:effectLst>
                <a:latin typeface="Segoe UI" pitchFamily="34" charset="0"/>
                <a:ea typeface="微軟正黑體" pitchFamily="34" charset="-120"/>
              </a:rPr>
              <a:t>PC </a:t>
            </a:r>
          </a:p>
          <a:p>
            <a:pPr marL="231775" lvl="1" indent="-231775" defTabSz="912813">
              <a:lnSpc>
                <a:spcPct val="90000"/>
              </a:lnSpc>
              <a:spcBef>
                <a:spcPct val="20000"/>
              </a:spcBef>
              <a:spcAft>
                <a:spcPts val="600"/>
              </a:spcAft>
              <a:buFontTx/>
              <a:buBlip>
                <a:blip r:embed="rId3"/>
              </a:buBlip>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新的图形编辑器使 </a:t>
            </a:r>
            <a:r>
              <a:rPr lang="en-US" altLang="zh-CN" sz="2000" dirty="0" smtClean="0">
                <a:effectLst>
                  <a:outerShdw blurRad="38100" dist="38100" dir="2700000" algn="tl">
                    <a:srgbClr val="000000">
                      <a:alpha val="43137"/>
                    </a:srgbClr>
                  </a:outerShdw>
                </a:effectLst>
                <a:latin typeface="Segoe UI" pitchFamily="34" charset="0"/>
                <a:ea typeface="微軟正黑體" pitchFamily="34" charset="-120"/>
              </a:rPr>
              <a:t>IT </a:t>
            </a: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专业人士更易于学习和使用脚本</a:t>
            </a:r>
          </a:p>
          <a:p>
            <a:pPr marL="231775" lvl="1" indent="-231775" defTabSz="912813">
              <a:lnSpc>
                <a:spcPct val="90000"/>
              </a:lnSpc>
              <a:spcBef>
                <a:spcPct val="20000"/>
              </a:spcBef>
              <a:spcAft>
                <a:spcPts val="600"/>
              </a:spcAft>
              <a:buFontTx/>
              <a:buBlip>
                <a:blip r:embed="rId3"/>
              </a:buBlip>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在你的整个组织中远程自动运行任务</a:t>
            </a:r>
            <a:endParaRPr lang="zh-CN" altLang="en-US" sz="2000" dirty="0">
              <a:effectLst>
                <a:outerShdw blurRad="38100" dist="38100" dir="2700000" algn="tl">
                  <a:srgbClr val="000000">
                    <a:alpha val="43137"/>
                  </a:srgbClr>
                </a:outerShdw>
              </a:effectLst>
              <a:latin typeface="Segoe UI" pitchFamily="34" charset="0"/>
              <a:ea typeface="微軟正黑體" pitchFamily="34" charset="-120"/>
            </a:endParaRPr>
          </a:p>
        </p:txBody>
      </p:sp>
      <p:sp>
        <p:nvSpPr>
          <p:cNvPr id="58" name="TextBox 11277"/>
          <p:cNvSpPr txBox="1">
            <a:spLocks noChangeArrowheads="1"/>
          </p:cNvSpPr>
          <p:nvPr/>
        </p:nvSpPr>
        <p:spPr bwMode="auto">
          <a:xfrm>
            <a:off x="4960960" y="1774202"/>
            <a:ext cx="4114800" cy="249299"/>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dirty="0">
                <a:latin typeface="Segoe UI" pitchFamily="34" charset="0"/>
                <a:ea typeface="微軟正黑體" pitchFamily="34" charset="-120"/>
              </a:rPr>
              <a:t>PowerShell v2.0 In the Client</a:t>
            </a:r>
          </a:p>
        </p:txBody>
      </p:sp>
      <p:sp>
        <p:nvSpPr>
          <p:cNvPr id="50" name="TextBox 49"/>
          <p:cNvSpPr txBox="1"/>
          <p:nvPr/>
        </p:nvSpPr>
        <p:spPr>
          <a:xfrm>
            <a:off x="381000" y="2027872"/>
            <a:ext cx="4114800" cy="2308324"/>
          </a:xfrm>
          <a:prstGeom prst="rect">
            <a:avLst/>
          </a:prstGeom>
        </p:spPr>
        <p:txBody>
          <a:bodyPr wrap="square">
            <a:spAutoFit/>
          </a:bodyPr>
          <a:lstStyle/>
          <a:p>
            <a:pPr marL="231775" lvl="1" indent="-231775" defTabSz="912813">
              <a:lnSpc>
                <a:spcPct val="90000"/>
              </a:lnSpc>
              <a:spcBef>
                <a:spcPct val="20000"/>
              </a:spcBef>
              <a:spcAft>
                <a:spcPts val="600"/>
              </a:spcAft>
              <a:buFontTx/>
              <a:buBlip>
                <a:blip r:embed="rId3"/>
              </a:buBlip>
            </a:pPr>
            <a:r>
              <a:rPr lang="en-US" altLang="zh-CN" sz="2000" dirty="0" smtClean="0">
                <a:effectLst>
                  <a:outerShdw blurRad="38100" dist="38100" dir="2700000" algn="tl">
                    <a:srgbClr val="000000">
                      <a:alpha val="43137"/>
                    </a:srgbClr>
                  </a:outerShdw>
                </a:effectLst>
                <a:latin typeface="Segoe UI" pitchFamily="34" charset="0"/>
                <a:ea typeface="微軟正黑體" pitchFamily="34" charset="-120"/>
              </a:rPr>
              <a:t>IT</a:t>
            </a: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专业人士依赖脚本实现重复任务的自动化</a:t>
            </a:r>
          </a:p>
          <a:p>
            <a:pPr marL="231775" lvl="1" indent="-231775" defTabSz="912813">
              <a:lnSpc>
                <a:spcPct val="90000"/>
              </a:lnSpc>
              <a:spcBef>
                <a:spcPct val="20000"/>
              </a:spcBef>
              <a:spcAft>
                <a:spcPts val="600"/>
              </a:spcAft>
              <a:buFontTx/>
              <a:buBlip>
                <a:blip r:embed="rId3"/>
              </a:buBlip>
            </a:pP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以前的</a:t>
            </a:r>
            <a:r>
              <a:rPr lang="en-US" altLang="zh-CN" sz="2000" dirty="0" smtClean="0">
                <a:effectLst>
                  <a:outerShdw blurRad="38100" dist="38100" dir="2700000" algn="tl">
                    <a:srgbClr val="000000">
                      <a:alpha val="43137"/>
                    </a:srgbClr>
                  </a:outerShdw>
                </a:effectLst>
                <a:latin typeface="Segoe UI" pitchFamily="34" charset="0"/>
                <a:ea typeface="微軟正黑體" pitchFamily="34" charset="-120"/>
              </a:rPr>
              <a:t>Windows</a:t>
            </a: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脚本语言的范围有限，很难使用</a:t>
            </a:r>
          </a:p>
          <a:p>
            <a:pPr marL="231775" lvl="1" indent="-231775" defTabSz="912813">
              <a:lnSpc>
                <a:spcPct val="90000"/>
              </a:lnSpc>
              <a:spcBef>
                <a:spcPct val="20000"/>
              </a:spcBef>
              <a:spcAft>
                <a:spcPts val="600"/>
              </a:spcAft>
              <a:buFontTx/>
              <a:buBlip>
                <a:blip r:embed="rId3"/>
              </a:buBlip>
            </a:pPr>
            <a:r>
              <a:rPr lang="en-US" altLang="zh-CN" sz="2000" dirty="0" smtClean="0">
                <a:effectLst>
                  <a:outerShdw blurRad="38100" dist="38100" dir="2700000" algn="tl">
                    <a:srgbClr val="000000">
                      <a:alpha val="43137"/>
                    </a:srgbClr>
                  </a:outerShdw>
                </a:effectLst>
                <a:latin typeface="Segoe UI" pitchFamily="34" charset="0"/>
                <a:ea typeface="微軟正黑體" pitchFamily="34" charset="-120"/>
              </a:rPr>
              <a:t>PowerShell</a:t>
            </a: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帮助</a:t>
            </a:r>
            <a:r>
              <a:rPr lang="en-US" altLang="zh-CN" sz="2000" dirty="0" smtClean="0">
                <a:effectLst>
                  <a:outerShdw blurRad="38100" dist="38100" dir="2700000" algn="tl">
                    <a:srgbClr val="000000">
                      <a:alpha val="43137"/>
                    </a:srgbClr>
                  </a:outerShdw>
                </a:effectLst>
                <a:latin typeface="Segoe UI" pitchFamily="34" charset="0"/>
                <a:ea typeface="微軟正黑體" pitchFamily="34" charset="-120"/>
              </a:rPr>
              <a:t>IT</a:t>
            </a:r>
            <a:r>
              <a:rPr lang="zh-CN" altLang="en-US" sz="2000" dirty="0" smtClean="0">
                <a:effectLst>
                  <a:outerShdw blurRad="38100" dist="38100" dir="2700000" algn="tl">
                    <a:srgbClr val="000000">
                      <a:alpha val="43137"/>
                    </a:srgbClr>
                  </a:outerShdw>
                </a:effectLst>
                <a:latin typeface="Segoe UI" pitchFamily="34" charset="0"/>
                <a:ea typeface="微軟正黑體" pitchFamily="34" charset="-120"/>
              </a:rPr>
              <a:t>专业人士实现更大程度的控制和管理的生产力服务器</a:t>
            </a:r>
            <a:endParaRPr lang="zh-CN" altLang="en-US" sz="2000" dirty="0">
              <a:effectLst>
                <a:outerShdw blurRad="38100" dist="38100" dir="2700000" algn="tl">
                  <a:srgbClr val="000000">
                    <a:alpha val="43137"/>
                  </a:srgbClr>
                </a:outerShdw>
              </a:effectLst>
              <a:latin typeface="Segoe UI" pitchFamily="34" charset="0"/>
              <a:ea typeface="微軟正黑體" pitchFamily="34" charset="-120"/>
            </a:endParaRPr>
          </a:p>
        </p:txBody>
      </p:sp>
      <p:pic>
        <p:nvPicPr>
          <p:cNvPr id="21" name="Picture 20" descr="Powershell.png"/>
          <p:cNvPicPr>
            <a:picLocks noChangeAspect="1"/>
          </p:cNvPicPr>
          <p:nvPr/>
        </p:nvPicPr>
        <p:blipFill>
          <a:blip r:embed="rId4" cstate="print"/>
          <a:stretch>
            <a:fillRect/>
          </a:stretch>
        </p:blipFill>
        <p:spPr>
          <a:xfrm>
            <a:off x="5330716" y="2590308"/>
            <a:ext cx="1222484" cy="914892"/>
          </a:xfrm>
          <a:prstGeom prst="rect">
            <a:avLst/>
          </a:prstGeom>
        </p:spPr>
      </p:pic>
      <p:pic>
        <p:nvPicPr>
          <p:cNvPr id="22" name="Picture 5" descr="C:\Program Files\Microsoft Resource DVD Artwork\DVD_ART\Artwork_Imagery\HARDWARE_IMAGERY\Illustration - Misc Hardware\Windows Vista Illustration Icons\Computer.png"/>
          <p:cNvPicPr>
            <a:picLocks noChangeAspect="1" noChangeArrowheads="1"/>
          </p:cNvPicPr>
          <p:nvPr/>
        </p:nvPicPr>
        <p:blipFill>
          <a:blip r:embed="rId5" cstate="print"/>
          <a:srcRect/>
          <a:stretch>
            <a:fillRect/>
          </a:stretch>
        </p:blipFill>
        <p:spPr bwMode="auto">
          <a:xfrm>
            <a:off x="7620000" y="2209800"/>
            <a:ext cx="791343" cy="791344"/>
          </a:xfrm>
          <a:prstGeom prst="rect">
            <a:avLst/>
          </a:prstGeom>
          <a:noFill/>
        </p:spPr>
      </p:pic>
      <p:pic>
        <p:nvPicPr>
          <p:cNvPr id="23" name="Picture 4" descr="C:\Program Files\Microsoft Resource DVD Artwork\DVD_ART\Artwork_Imagery\HARDWARE_IMAGERY\Illustration - Misc Hardware\Windows Vista Illustration Icons\Laptop.png"/>
          <p:cNvPicPr>
            <a:picLocks noChangeAspect="1" noChangeArrowheads="1"/>
          </p:cNvPicPr>
          <p:nvPr/>
        </p:nvPicPr>
        <p:blipFill>
          <a:blip r:embed="rId6" cstate="print"/>
          <a:srcRect/>
          <a:stretch>
            <a:fillRect/>
          </a:stretch>
        </p:blipFill>
        <p:spPr bwMode="auto">
          <a:xfrm>
            <a:off x="7620000" y="3200400"/>
            <a:ext cx="732174" cy="732175"/>
          </a:xfrm>
          <a:prstGeom prst="rect">
            <a:avLst/>
          </a:prstGeom>
          <a:noFill/>
        </p:spPr>
      </p:pic>
      <p:pic>
        <p:nvPicPr>
          <p:cNvPr id="1030" name="Picture 6" descr="\\eventsql\dvd\Online_ART\DVD_ART34\Artwork_Imagery\Shapes\Arrows\Curved\double arrow green arrow.png"/>
          <p:cNvPicPr>
            <a:picLocks noChangeAspect="1" noChangeArrowheads="1"/>
          </p:cNvPicPr>
          <p:nvPr/>
        </p:nvPicPr>
        <p:blipFill>
          <a:blip r:embed="rId7" cstate="print">
            <a:grayscl/>
          </a:blip>
          <a:srcRect/>
          <a:stretch>
            <a:fillRect/>
          </a:stretch>
        </p:blipFill>
        <p:spPr bwMode="auto">
          <a:xfrm>
            <a:off x="6286500" y="2362200"/>
            <a:ext cx="1638300" cy="1457325"/>
          </a:xfrm>
          <a:prstGeom prst="rect">
            <a:avLst/>
          </a:prstGeom>
          <a:noFill/>
        </p:spPr>
      </p:pic>
      <p:pic>
        <p:nvPicPr>
          <p:cNvPr id="1026" name="Picture 2" descr="\\eventsql\dvd\Online_ART\DVD_ART34\Logos\Windows Server 2008\_Windows Server 2008 brand\Windows Server 2008 logo h r.png"/>
          <p:cNvPicPr>
            <a:picLocks noChangeAspect="1" noChangeArrowheads="1"/>
          </p:cNvPicPr>
          <p:nvPr/>
        </p:nvPicPr>
        <p:blipFill>
          <a:blip r:embed="rId8" cstate="print"/>
          <a:srcRect/>
          <a:stretch>
            <a:fillRect/>
          </a:stretch>
        </p:blipFill>
        <p:spPr bwMode="auto">
          <a:xfrm>
            <a:off x="2133600" y="4648200"/>
            <a:ext cx="1690687" cy="267692"/>
          </a:xfrm>
          <a:prstGeom prst="rect">
            <a:avLst/>
          </a:prstGeom>
          <a:noFill/>
        </p:spPr>
      </p:pic>
      <p:pic>
        <p:nvPicPr>
          <p:cNvPr id="1027" name="Picture 3" descr="\\eventsql\dvd\Online_ART\DVD_ART34\Logos\SQL Server 2008\SQL Server 2008 Logo White.png"/>
          <p:cNvPicPr>
            <a:picLocks noChangeAspect="1" noChangeArrowheads="1"/>
          </p:cNvPicPr>
          <p:nvPr/>
        </p:nvPicPr>
        <p:blipFill>
          <a:blip r:embed="rId9" cstate="print"/>
          <a:srcRect/>
          <a:stretch>
            <a:fillRect/>
          </a:stretch>
        </p:blipFill>
        <p:spPr bwMode="auto">
          <a:xfrm>
            <a:off x="2206710" y="5126430"/>
            <a:ext cx="1295399" cy="283770"/>
          </a:xfrm>
          <a:prstGeom prst="rect">
            <a:avLst/>
          </a:prstGeom>
          <a:noFill/>
        </p:spPr>
      </p:pic>
      <p:pic>
        <p:nvPicPr>
          <p:cNvPr id="1028" name="Picture 4" descr="\\eventsql\dvd\Online_ART\DVD_ART34\Logos\Exchange Server 2007\Exchange Server 2007 logo rev.png"/>
          <p:cNvPicPr>
            <a:picLocks noChangeAspect="1" noChangeArrowheads="1"/>
          </p:cNvPicPr>
          <p:nvPr/>
        </p:nvPicPr>
        <p:blipFill>
          <a:blip r:embed="rId10" cstate="print"/>
          <a:srcRect/>
          <a:stretch>
            <a:fillRect/>
          </a:stretch>
        </p:blipFill>
        <p:spPr bwMode="auto">
          <a:xfrm>
            <a:off x="2206710" y="5648994"/>
            <a:ext cx="1755690" cy="294606"/>
          </a:xfrm>
          <a:prstGeom prst="rect">
            <a:avLst/>
          </a:prstGeom>
          <a:noFill/>
        </p:spPr>
      </p:pic>
      <p:pic>
        <p:nvPicPr>
          <p:cNvPr id="1029" name="Picture 5" descr="\\eventsql\dvd\Online_ART\DVD_ART34\Artwork_Imagery\Icons - Illustrations\_XML ICONS\Servers - application.png"/>
          <p:cNvPicPr>
            <a:picLocks noChangeAspect="1" noChangeArrowheads="1"/>
          </p:cNvPicPr>
          <p:nvPr/>
        </p:nvPicPr>
        <p:blipFill>
          <a:blip r:embed="rId11" cstate="print"/>
          <a:srcRect/>
          <a:stretch>
            <a:fillRect/>
          </a:stretch>
        </p:blipFill>
        <p:spPr bwMode="auto">
          <a:xfrm>
            <a:off x="762000" y="4664114"/>
            <a:ext cx="838200" cy="1508085"/>
          </a:xfrm>
          <a:prstGeom prst="rect">
            <a:avLst/>
          </a:prstGeom>
          <a:noFill/>
        </p:spPr>
      </p:pic>
      <p:sp>
        <p:nvSpPr>
          <p:cNvPr id="49"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zh-CN" altLang="en-US" sz="2000"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rPr>
              <a:t>今天的情况</a:t>
            </a:r>
            <a:endParaRPr lang="en-US" sz="2000" dirty="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UI" pitchFamily="34" charset="0"/>
              <a:ea typeface="微軟正黑體" pitchFamily="34" charset="-120"/>
            </a:endParaRPr>
          </a:p>
        </p:txBody>
      </p:sp>
    </p:spTree>
    <p:extLst>
      <p:ext uri="{BB962C8B-B14F-4D97-AF65-F5344CB8AC3E}">
        <p14:creationId xmlns:p14="http://schemas.microsoft.com/office/powerpoint/2010/main" xmlns="" val="167251068"/>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3071810"/>
            <a:ext cx="8501122" cy="785818"/>
          </a:xfrm>
        </p:spPr>
        <p:txBody>
          <a:bodyPr/>
          <a:lstStyle/>
          <a:p>
            <a:r>
              <a:rPr lang="zh-TW" altLang="en-US" sz="3200" dirty="0" smtClean="0"/>
              <a:t>演示</a:t>
            </a:r>
            <a:endParaRPr lang="zh-CN" altLang="en-US" sz="3200" dirty="0"/>
          </a:p>
        </p:txBody>
      </p:sp>
      <p:sp>
        <p:nvSpPr>
          <p:cNvPr id="6" name="文本占位符 5"/>
          <p:cNvSpPr>
            <a:spLocks noGrp="1"/>
          </p:cNvSpPr>
          <p:nvPr>
            <p:ph type="body" sz="quarter" idx="11"/>
          </p:nvPr>
        </p:nvSpPr>
        <p:spPr>
          <a:xfrm>
            <a:off x="357158" y="3857628"/>
            <a:ext cx="3929090" cy="1714512"/>
          </a:xfrm>
        </p:spPr>
        <p:txBody>
          <a:bodyPr/>
          <a:lstStyle/>
          <a:p>
            <a:pPr>
              <a:buFont typeface="Arial" pitchFamily="34" charset="0"/>
              <a:buChar char="•"/>
            </a:pPr>
            <a:r>
              <a:rPr lang="en-US" altLang="zh-CN" dirty="0" smtClean="0">
                <a:solidFill>
                  <a:srgbClr val="FFC000"/>
                </a:solidFill>
              </a:rPr>
              <a:t>PSR</a:t>
            </a:r>
          </a:p>
          <a:p>
            <a:pPr>
              <a:buFont typeface="Arial" pitchFamily="34" charset="0"/>
              <a:buChar char="•"/>
            </a:pPr>
            <a:r>
              <a:rPr lang="en-US" altLang="zh-CN" dirty="0" smtClean="0">
                <a:solidFill>
                  <a:srgbClr val="FFC000"/>
                </a:solidFill>
              </a:rPr>
              <a:t>XP Mode</a:t>
            </a:r>
          </a:p>
        </p:txBody>
      </p:sp>
    </p:spTree>
    <p:extLst>
      <p:ext uri="{BB962C8B-B14F-4D97-AF65-F5344CB8AC3E}">
        <p14:creationId xmlns:p14="http://schemas.microsoft.com/office/powerpoint/2010/main" xmlns="" val="2352056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149" descr="cooltools-shape"/>
          <p:cNvPicPr>
            <a:picLocks noChangeAspect="1" noChangeArrowheads="1"/>
          </p:cNvPicPr>
          <p:nvPr/>
        </p:nvPicPr>
        <p:blipFill>
          <a:blip r:embed="rId3" cstate="print"/>
          <a:srcRect/>
          <a:stretch>
            <a:fillRect/>
          </a:stretch>
        </p:blipFill>
        <p:spPr bwMode="auto">
          <a:xfrm>
            <a:off x="47625" y="1828800"/>
            <a:ext cx="2238375" cy="5029200"/>
          </a:xfrm>
          <a:prstGeom prst="rect">
            <a:avLst/>
          </a:prstGeom>
          <a:noFill/>
          <a:ln w="12700" algn="ctr">
            <a:noFill/>
            <a:miter lim="800000"/>
            <a:headEnd/>
            <a:tailEnd/>
          </a:ln>
        </p:spPr>
      </p:pic>
      <p:pic>
        <p:nvPicPr>
          <p:cNvPr id="53" name="Picture 149" descr="cooltools-shape"/>
          <p:cNvPicPr>
            <a:picLocks noChangeAspect="1" noChangeArrowheads="1"/>
          </p:cNvPicPr>
          <p:nvPr/>
        </p:nvPicPr>
        <p:blipFill>
          <a:blip r:embed="rId3" cstate="print"/>
          <a:srcRect/>
          <a:stretch>
            <a:fillRect/>
          </a:stretch>
        </p:blipFill>
        <p:spPr bwMode="auto">
          <a:xfrm>
            <a:off x="2292350" y="1828800"/>
            <a:ext cx="2238375" cy="5029200"/>
          </a:xfrm>
          <a:prstGeom prst="rect">
            <a:avLst/>
          </a:prstGeom>
          <a:noFill/>
          <a:ln w="12700" algn="ctr">
            <a:noFill/>
            <a:miter lim="800000"/>
            <a:headEnd/>
            <a:tailEnd/>
          </a:ln>
        </p:spPr>
      </p:pic>
      <p:pic>
        <p:nvPicPr>
          <p:cNvPr id="54" name="Picture 149" descr="cooltools-shape"/>
          <p:cNvPicPr>
            <a:picLocks noChangeAspect="1" noChangeArrowheads="1"/>
          </p:cNvPicPr>
          <p:nvPr/>
        </p:nvPicPr>
        <p:blipFill>
          <a:blip r:embed="rId3" cstate="print"/>
          <a:srcRect/>
          <a:stretch>
            <a:fillRect/>
          </a:stretch>
        </p:blipFill>
        <p:spPr bwMode="auto">
          <a:xfrm>
            <a:off x="4537075" y="1828800"/>
            <a:ext cx="2238375" cy="5029200"/>
          </a:xfrm>
          <a:prstGeom prst="rect">
            <a:avLst/>
          </a:prstGeom>
          <a:noFill/>
          <a:ln w="12700" algn="ctr">
            <a:noFill/>
            <a:miter lim="800000"/>
            <a:headEnd/>
            <a:tailEnd/>
          </a:ln>
        </p:spPr>
      </p:pic>
      <p:pic>
        <p:nvPicPr>
          <p:cNvPr id="55" name="Picture 149" descr="cooltools-shape"/>
          <p:cNvPicPr>
            <a:picLocks noChangeAspect="1" noChangeArrowheads="1"/>
          </p:cNvPicPr>
          <p:nvPr/>
        </p:nvPicPr>
        <p:blipFill>
          <a:blip r:embed="rId3" cstate="print"/>
          <a:srcRect/>
          <a:stretch>
            <a:fillRect/>
          </a:stretch>
        </p:blipFill>
        <p:spPr bwMode="auto">
          <a:xfrm>
            <a:off x="6781800" y="1828800"/>
            <a:ext cx="2238375" cy="5029200"/>
          </a:xfrm>
          <a:prstGeom prst="rect">
            <a:avLst/>
          </a:prstGeom>
          <a:noFill/>
          <a:ln w="12700" algn="ctr">
            <a:noFill/>
            <a:miter lim="800000"/>
            <a:headEnd/>
            <a:tailEnd/>
          </a:ln>
        </p:spPr>
      </p:pic>
      <p:sp>
        <p:nvSpPr>
          <p:cNvPr id="80" name="Rounded Rectangle 79"/>
          <p:cNvSpPr/>
          <p:nvPr/>
        </p:nvSpPr>
        <p:spPr bwMode="auto">
          <a:xfrm>
            <a:off x="228600" y="1981200"/>
            <a:ext cx="1828800" cy="25146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2489200" y="1981200"/>
            <a:ext cx="1828800" cy="2514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9" name="Rounded Rectangle 78"/>
          <p:cNvSpPr/>
          <p:nvPr/>
        </p:nvSpPr>
        <p:spPr bwMode="auto">
          <a:xfrm>
            <a:off x="4749800" y="1981200"/>
            <a:ext cx="1828800" cy="2514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2296" name="Picture 145" descr="blue faded gel rectangle"/>
          <p:cNvPicPr>
            <a:picLocks noChangeAspect="1" noChangeArrowheads="1"/>
          </p:cNvPicPr>
          <p:nvPr/>
        </p:nvPicPr>
        <p:blipFill>
          <a:blip r:embed="rId4" cstate="print"/>
          <a:srcRect/>
          <a:stretch>
            <a:fillRect/>
          </a:stretch>
        </p:blipFill>
        <p:spPr bwMode="auto">
          <a:xfrm>
            <a:off x="0" y="838200"/>
            <a:ext cx="9144000" cy="987425"/>
          </a:xfrm>
          <a:prstGeom prst="rect">
            <a:avLst/>
          </a:prstGeom>
          <a:noFill/>
          <a:ln w="9525">
            <a:noFill/>
            <a:miter lim="800000"/>
            <a:headEnd/>
            <a:tailEnd/>
          </a:ln>
        </p:spPr>
      </p:pic>
      <p:sp>
        <p:nvSpPr>
          <p:cNvPr id="1529980" name="Text Box 124"/>
          <p:cNvSpPr txBox="1">
            <a:spLocks noChangeArrowheads="1"/>
          </p:cNvSpPr>
          <p:nvPr/>
        </p:nvSpPr>
        <p:spPr bwMode="auto">
          <a:xfrm>
            <a:off x="228601" y="2124075"/>
            <a:ext cx="1828799" cy="646331"/>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zh-TW" altLang="en-US" b="1" dirty="0" smtClean="0">
                <a:solidFill>
                  <a:schemeClr val="accent2"/>
                </a:solidFill>
                <a:latin typeface="Segoe UI" pitchFamily="34" charset="0"/>
                <a:ea typeface="微軟正黑體" pitchFamily="34" charset="-120"/>
              </a:rPr>
              <a:t>以安全为基础的平台</a:t>
            </a:r>
            <a:endParaRPr lang="en-US" b="1" dirty="0">
              <a:solidFill>
                <a:schemeClr val="accent2"/>
              </a:solidFill>
              <a:latin typeface="Segoe UI" pitchFamily="34" charset="0"/>
              <a:ea typeface="微軟正黑體" pitchFamily="34" charset="-120"/>
            </a:endParaRPr>
          </a:p>
        </p:txBody>
      </p:sp>
      <p:sp>
        <p:nvSpPr>
          <p:cNvPr id="1529982" name="Text Box 126"/>
          <p:cNvSpPr txBox="1">
            <a:spLocks noChangeArrowheads="1"/>
          </p:cNvSpPr>
          <p:nvPr/>
        </p:nvSpPr>
        <p:spPr bwMode="auto">
          <a:xfrm>
            <a:off x="4724400" y="2124075"/>
            <a:ext cx="1828800" cy="646331"/>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zh-TW" altLang="en-US" b="1" dirty="0" smtClean="0">
                <a:solidFill>
                  <a:schemeClr val="accent2"/>
                </a:solidFill>
                <a:latin typeface="Segoe UI" pitchFamily="34" charset="0"/>
                <a:ea typeface="微軟正黑體" pitchFamily="34" charset="-120"/>
              </a:rPr>
              <a:t>保护用户数据与系统安全</a:t>
            </a:r>
            <a:endParaRPr lang="en-US" b="1" dirty="0">
              <a:solidFill>
                <a:schemeClr val="accent2"/>
              </a:solidFill>
              <a:latin typeface="Segoe UI" pitchFamily="34" charset="0"/>
              <a:ea typeface="微軟正黑體" pitchFamily="34" charset="-120"/>
            </a:endParaRPr>
          </a:p>
        </p:txBody>
      </p:sp>
      <p:sp>
        <p:nvSpPr>
          <p:cNvPr id="1529983" name="Rectangle 127"/>
          <p:cNvSpPr>
            <a:spLocks noChangeArrowheads="1"/>
          </p:cNvSpPr>
          <p:nvPr/>
        </p:nvSpPr>
        <p:spPr bwMode="auto">
          <a:xfrm>
            <a:off x="152400" y="4724400"/>
            <a:ext cx="2057400" cy="16312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31775" indent="-231775" algn="l">
              <a:spcBef>
                <a:spcPts val="1200"/>
              </a:spcBef>
              <a:buFontTx/>
              <a:buBlip>
                <a:blip r:embed="rId5"/>
              </a:buBlip>
              <a:defRPr/>
            </a:pPr>
            <a:r>
              <a:rPr lang="zh-TW" alt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rPr>
              <a:t>以 </a:t>
            </a:r>
            <a:r>
              <a:rPr 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rPr>
              <a:t>Windows Vista </a:t>
            </a:r>
            <a:r>
              <a:rPr lang="zh-TW" alt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rPr>
              <a:t>为基础</a:t>
            </a:r>
            <a:endParaRPr 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endParaRPr>
          </a:p>
          <a:p>
            <a:pPr marL="231775" indent="-231775" algn="l">
              <a:spcBef>
                <a:spcPts val="1200"/>
              </a:spcBef>
              <a:buFontTx/>
              <a:buBlip>
                <a:blip r:embed="rId5"/>
              </a:buBlip>
              <a:defRPr/>
            </a:pPr>
            <a:r>
              <a:rPr lang="zh-TW" alt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rPr>
              <a:t>合理的用户存取控制 </a:t>
            </a:r>
            <a:r>
              <a:rPr lang="en-US" altLang="zh-TW" sz="1600" dirty="0" smtClean="0">
                <a:effectLst>
                  <a:outerShdw blurRad="38100" dist="38100" dir="2700000" algn="tl">
                    <a:srgbClr val="000000"/>
                  </a:outerShdw>
                </a:effectLst>
                <a:latin typeface="Segoe UI" pitchFamily="34" charset="0"/>
                <a:ea typeface="微軟正黑體" pitchFamily="34" charset="-120"/>
                <a:sym typeface="Wingdings" pitchFamily="2" charset="2"/>
              </a:rPr>
              <a:t>(UAC)</a:t>
            </a:r>
          </a:p>
          <a:p>
            <a:pPr marL="231775" indent="-231775" algn="l">
              <a:spcBef>
                <a:spcPts val="1200"/>
              </a:spcBef>
              <a:buFontTx/>
              <a:buBlip>
                <a:blip r:embed="rId5"/>
              </a:buBlip>
              <a:defRPr/>
            </a:pPr>
            <a:r>
              <a:rPr lang="zh-TW" alt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rPr>
              <a:t>增强的稽核</a:t>
            </a:r>
            <a:endParaRPr lang="en-US" sz="1600" dirty="0">
              <a:effectLst>
                <a:outerShdw blurRad="38100" dist="38100" dir="2700000" algn="tl">
                  <a:srgbClr val="000000"/>
                </a:outerShdw>
              </a:effectLst>
              <a:latin typeface="Segoe UI" pitchFamily="34" charset="0"/>
              <a:ea typeface="微軟正黑體" pitchFamily="34" charset="-120"/>
              <a:sym typeface="Wingdings" pitchFamily="2" charset="2"/>
            </a:endParaRPr>
          </a:p>
        </p:txBody>
      </p:sp>
      <p:sp>
        <p:nvSpPr>
          <p:cNvPr id="12303" name="Text Box 14"/>
          <p:cNvSpPr txBox="1">
            <a:spLocks noChangeArrowheads="1"/>
          </p:cNvSpPr>
          <p:nvPr/>
        </p:nvSpPr>
        <p:spPr bwMode="auto">
          <a:xfrm>
            <a:off x="228600" y="2209800"/>
            <a:ext cx="18288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buFontTx/>
              <a:buNone/>
            </a:pPr>
            <a:endParaRPr lang="en-US" sz="2400">
              <a:solidFill>
                <a:schemeClr val="accent2">
                  <a:lumMod val="75000"/>
                </a:schemeClr>
              </a:solidFill>
            </a:endParaRPr>
          </a:p>
        </p:txBody>
      </p:sp>
      <p:sp>
        <p:nvSpPr>
          <p:cNvPr id="12304" name="Text Box 16"/>
          <p:cNvSpPr txBox="1">
            <a:spLocks noChangeArrowheads="1"/>
          </p:cNvSpPr>
          <p:nvPr/>
        </p:nvSpPr>
        <p:spPr bwMode="auto">
          <a:xfrm>
            <a:off x="6737350" y="2209800"/>
            <a:ext cx="1600200" cy="420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buFontTx/>
              <a:buNone/>
            </a:pPr>
            <a:endParaRPr lang="en-US" sz="2400">
              <a:solidFill>
                <a:schemeClr val="accent1"/>
              </a:solidFill>
            </a:endParaRPr>
          </a:p>
        </p:txBody>
      </p:sp>
      <p:sp>
        <p:nvSpPr>
          <p:cNvPr id="77" name="Text Box 42"/>
          <p:cNvSpPr txBox="1">
            <a:spLocks noChangeArrowheads="1"/>
          </p:cNvSpPr>
          <p:nvPr/>
        </p:nvSpPr>
        <p:spPr bwMode="auto">
          <a:xfrm>
            <a:off x="2514601" y="2124075"/>
            <a:ext cx="1752600" cy="923330"/>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zh-TW" altLang="en-US" b="1" dirty="0" smtClean="0">
                <a:solidFill>
                  <a:schemeClr val="accent2"/>
                </a:solidFill>
                <a:latin typeface="Segoe UI" pitchFamily="34" charset="0"/>
                <a:ea typeface="微軟正黑體" pitchFamily="34" charset="-120"/>
              </a:rPr>
              <a:t>在任何地方安全的存取公司资源</a:t>
            </a:r>
            <a:endParaRPr lang="en-US" b="1" dirty="0">
              <a:solidFill>
                <a:schemeClr val="accent2"/>
              </a:solidFill>
              <a:latin typeface="Segoe UI" pitchFamily="34" charset="0"/>
              <a:ea typeface="微軟正黑體" pitchFamily="34" charset="-120"/>
            </a:endParaRPr>
          </a:p>
        </p:txBody>
      </p:sp>
      <p:grpSp>
        <p:nvGrpSpPr>
          <p:cNvPr id="2" name="Group 35"/>
          <p:cNvGrpSpPr/>
          <p:nvPr/>
        </p:nvGrpSpPr>
        <p:grpSpPr>
          <a:xfrm>
            <a:off x="228600" y="3050381"/>
            <a:ext cx="1733550" cy="1138238"/>
            <a:chOff x="612775" y="2838450"/>
            <a:chExt cx="1733550" cy="1138238"/>
          </a:xfrm>
        </p:grpSpPr>
        <p:pic>
          <p:nvPicPr>
            <p:cNvPr id="12313" name="Picture 137" descr="blue disc M"/>
            <p:cNvPicPr>
              <a:picLocks noChangeAspect="1" noChangeArrowheads="1"/>
            </p:cNvPicPr>
            <p:nvPr/>
          </p:nvPicPr>
          <p:blipFill>
            <a:blip r:embed="rId6" cstate="print"/>
            <a:srcRect/>
            <a:stretch>
              <a:fillRect/>
            </a:stretch>
          </p:blipFill>
          <p:spPr bwMode="auto">
            <a:xfrm>
              <a:off x="612775" y="3297238"/>
              <a:ext cx="1733550" cy="679450"/>
            </a:xfrm>
            <a:prstGeom prst="rect">
              <a:avLst/>
            </a:prstGeom>
            <a:noFill/>
            <a:ln w="9525">
              <a:noFill/>
              <a:miter lim="800000"/>
              <a:headEnd/>
              <a:tailEnd/>
            </a:ln>
          </p:spPr>
        </p:pic>
        <p:pic>
          <p:nvPicPr>
            <p:cNvPr id="2051" name="Picture 3" descr="E:\DVD_ART34\Artwork_Imagery\Icons - Illustrations\_WINDOWS SERVER ICONS\Security\Lock locked secure security.png"/>
            <p:cNvPicPr>
              <a:picLocks noChangeAspect="1" noChangeArrowheads="1"/>
            </p:cNvPicPr>
            <p:nvPr/>
          </p:nvPicPr>
          <p:blipFill>
            <a:blip r:embed="rId7" cstate="print"/>
            <a:srcRect/>
            <a:stretch>
              <a:fillRect/>
            </a:stretch>
          </p:blipFill>
          <p:spPr bwMode="auto">
            <a:xfrm flipH="1">
              <a:off x="1447800" y="2971800"/>
              <a:ext cx="546735" cy="803434"/>
            </a:xfrm>
            <a:prstGeom prst="rect">
              <a:avLst/>
            </a:prstGeom>
            <a:noFill/>
          </p:spPr>
        </p:pic>
        <p:pic>
          <p:nvPicPr>
            <p:cNvPr id="12314" name="Picture 138" descr="developer Tools toolbox"/>
            <p:cNvPicPr>
              <a:picLocks noChangeAspect="1" noChangeArrowheads="1"/>
            </p:cNvPicPr>
            <p:nvPr/>
          </p:nvPicPr>
          <p:blipFill>
            <a:blip r:embed="rId8" cstate="print">
              <a:clrChange>
                <a:clrFrom>
                  <a:srgbClr val="373535"/>
                </a:clrFrom>
                <a:clrTo>
                  <a:srgbClr val="373535">
                    <a:alpha val="0"/>
                  </a:srgbClr>
                </a:clrTo>
              </a:clrChange>
            </a:blip>
            <a:srcRect/>
            <a:stretch>
              <a:fillRect/>
            </a:stretch>
          </p:blipFill>
          <p:spPr bwMode="auto">
            <a:xfrm>
              <a:off x="968375" y="2838450"/>
              <a:ext cx="620713" cy="933450"/>
            </a:xfrm>
            <a:prstGeom prst="rect">
              <a:avLst/>
            </a:prstGeom>
            <a:noFill/>
            <a:ln w="9525">
              <a:noFill/>
              <a:miter lim="800000"/>
              <a:headEnd/>
              <a:tailEnd/>
            </a:ln>
          </p:spPr>
        </p:pic>
      </p:grpSp>
      <p:sp>
        <p:nvSpPr>
          <p:cNvPr id="43" name="Title 39"/>
          <p:cNvSpPr>
            <a:spLocks noGrp="1"/>
          </p:cNvSpPr>
          <p:nvPr>
            <p:ph type="title"/>
          </p:nvPr>
        </p:nvSpPr>
        <p:spPr>
          <a:xfrm>
            <a:off x="381000" y="228600"/>
            <a:ext cx="8382000" cy="664797"/>
          </a:xfrm>
        </p:spPr>
        <p:txBody>
          <a:bodyPr>
            <a:normAutofit fontScale="90000"/>
          </a:bodyPr>
          <a:lstStyle/>
          <a:p>
            <a:pPr algn="l"/>
            <a:r>
              <a:rPr lang="en-US" dirty="0" smtClean="0"/>
              <a:t>Windows 7 </a:t>
            </a:r>
            <a:r>
              <a:rPr lang="zh-TW" altLang="en-US" dirty="0" smtClean="0"/>
              <a:t>企业级功能</a:t>
            </a:r>
            <a:endParaRPr lang="en-US" dirty="0"/>
          </a:p>
        </p:txBody>
      </p:sp>
      <p:sp>
        <p:nvSpPr>
          <p:cNvPr id="45" name="TextBox 44"/>
          <p:cNvSpPr txBox="1"/>
          <p:nvPr/>
        </p:nvSpPr>
        <p:spPr>
          <a:xfrm>
            <a:off x="0" y="990600"/>
            <a:ext cx="9144000" cy="646331"/>
          </a:xfrm>
          <a:prstGeom prst="rect">
            <a:avLst/>
          </a:prstGeom>
          <a:noFill/>
        </p:spPr>
        <p:txBody>
          <a:bodyPr wrap="square" rtlCol="0">
            <a:spAutoFit/>
          </a:bodyPr>
          <a:lstStyle/>
          <a:p>
            <a:pPr algn="ctr"/>
            <a:r>
              <a:rPr lang="zh-TW" altLang="en-US" dirty="0" smtClean="0">
                <a:latin typeface="Segoe UI" pitchFamily="34" charset="0"/>
                <a:ea typeface="微軟正黑體" pitchFamily="34" charset="-120"/>
              </a:rPr>
              <a:t>在</a:t>
            </a:r>
            <a:r>
              <a:rPr lang="en-US" altLang="zh-TW" dirty="0">
                <a:latin typeface="Segoe UI" pitchFamily="34" charset="0"/>
                <a:ea typeface="微軟正黑體" pitchFamily="34" charset="-120"/>
              </a:rPr>
              <a:t> </a:t>
            </a:r>
            <a:r>
              <a:rPr lang="en-US" altLang="zh-TW" dirty="0" smtClean="0">
                <a:latin typeface="Segoe UI" pitchFamily="34" charset="0"/>
                <a:ea typeface="微軟正黑體" pitchFamily="34" charset="-120"/>
              </a:rPr>
              <a:t>Windows Vista </a:t>
            </a:r>
            <a:r>
              <a:rPr lang="zh-TW" altLang="en-US" dirty="0" smtClean="0">
                <a:latin typeface="Segoe UI" pitchFamily="34" charset="0"/>
                <a:ea typeface="微軟正黑體" pitchFamily="34" charset="-120"/>
              </a:rPr>
              <a:t>的安全基础上，</a:t>
            </a:r>
            <a:r>
              <a:rPr lang="en-US" altLang="zh-TW" dirty="0" smtClean="0">
                <a:latin typeface="Segoe UI" pitchFamily="34" charset="0"/>
                <a:ea typeface="微軟正黑體" pitchFamily="34" charset="-120"/>
              </a:rPr>
              <a:t>Windows 7 </a:t>
            </a:r>
            <a:r>
              <a:rPr lang="zh-TW" altLang="en-US" dirty="0" smtClean="0">
                <a:latin typeface="Segoe UI" pitchFamily="34" charset="0"/>
                <a:ea typeface="微軟正黑體" pitchFamily="34" charset="-120"/>
              </a:rPr>
              <a:t>提供 </a:t>
            </a:r>
            <a:r>
              <a:rPr lang="en-US" altLang="zh-TW" dirty="0" smtClean="0">
                <a:latin typeface="Segoe UI" pitchFamily="34" charset="0"/>
                <a:ea typeface="微軟正黑體" pitchFamily="34" charset="-120"/>
              </a:rPr>
              <a:t>IT </a:t>
            </a:r>
            <a:r>
              <a:rPr lang="zh-TW" altLang="en-US" dirty="0" smtClean="0">
                <a:latin typeface="Segoe UI" pitchFamily="34" charset="0"/>
                <a:ea typeface="微軟正黑體" pitchFamily="34" charset="-120"/>
              </a:rPr>
              <a:t>专业人员易用，管理性高和更有价值的安全功能。</a:t>
            </a:r>
            <a:endParaRPr lang="en-US" dirty="0" smtClean="0">
              <a:latin typeface="Segoe UI" pitchFamily="34" charset="0"/>
              <a:ea typeface="微軟正黑體" pitchFamily="34" charset="-120"/>
            </a:endParaRPr>
          </a:p>
        </p:txBody>
      </p:sp>
      <p:sp>
        <p:nvSpPr>
          <p:cNvPr id="46" name="Rounded Rectangle 45"/>
          <p:cNvSpPr/>
          <p:nvPr/>
        </p:nvSpPr>
        <p:spPr bwMode="auto">
          <a:xfrm>
            <a:off x="7010400" y="1981200"/>
            <a:ext cx="1828800" cy="25146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Text Box 126"/>
          <p:cNvSpPr txBox="1">
            <a:spLocks noChangeArrowheads="1"/>
          </p:cNvSpPr>
          <p:nvPr/>
        </p:nvSpPr>
        <p:spPr bwMode="auto">
          <a:xfrm>
            <a:off x="6934200" y="2124075"/>
            <a:ext cx="1981200" cy="646331"/>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zh-TW" altLang="en-US" b="1" dirty="0" smtClean="0">
                <a:solidFill>
                  <a:schemeClr val="accent2"/>
                </a:solidFill>
                <a:latin typeface="Segoe UI" pitchFamily="34" charset="0"/>
                <a:ea typeface="微軟正黑體" pitchFamily="34" charset="-120"/>
              </a:rPr>
              <a:t>保护数据避免非授权的浏览</a:t>
            </a:r>
            <a:endParaRPr lang="en-US" b="1" dirty="0">
              <a:solidFill>
                <a:schemeClr val="accent2"/>
              </a:solidFill>
              <a:latin typeface="Segoe UI" pitchFamily="34" charset="0"/>
              <a:ea typeface="微軟正黑體" pitchFamily="34" charset="-120"/>
            </a:endParaRPr>
          </a:p>
        </p:txBody>
      </p:sp>
      <p:grpSp>
        <p:nvGrpSpPr>
          <p:cNvPr id="3" name="Group 51"/>
          <p:cNvGrpSpPr/>
          <p:nvPr/>
        </p:nvGrpSpPr>
        <p:grpSpPr>
          <a:xfrm>
            <a:off x="7239000" y="3048000"/>
            <a:ext cx="1600200" cy="1143000"/>
            <a:chOff x="3429000" y="5486400"/>
            <a:chExt cx="1600200" cy="1143000"/>
          </a:xfrm>
        </p:grpSpPr>
        <p:pic>
          <p:nvPicPr>
            <p:cNvPr id="50"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9" cstate="print"/>
            <a:srcRect r="-600" b="-6222"/>
            <a:stretch>
              <a:fillRect/>
            </a:stretch>
          </p:blipFill>
          <p:spPr bwMode="auto">
            <a:xfrm>
              <a:off x="3429000" y="5486400"/>
              <a:ext cx="1600200" cy="1143000"/>
            </a:xfrm>
            <a:prstGeom prst="rect">
              <a:avLst/>
            </a:prstGeom>
            <a:noFill/>
            <a:effectLst>
              <a:outerShdw blurRad="50800" dist="38100" dir="2700000" algn="tl" rotWithShape="0">
                <a:prstClr val="black">
                  <a:alpha val="40000"/>
                </a:prstClr>
              </a:outerShdw>
            </a:effectLst>
          </p:spPr>
        </p:pic>
        <p:pic>
          <p:nvPicPr>
            <p:cNvPr id="51" name="Picture 2" descr="\\eventsql\dvd\Online_ART\DVD_ART34\Artwork_Imagery\Icons - Illustrations\_WINDOWS VISTA ICONS\Keys secure security.png"/>
            <p:cNvPicPr>
              <a:picLocks noChangeAspect="1" noChangeArrowheads="1"/>
            </p:cNvPicPr>
            <p:nvPr/>
          </p:nvPicPr>
          <p:blipFill>
            <a:blip r:embed="rId10" cstate="print"/>
            <a:srcRect/>
            <a:stretch>
              <a:fillRect/>
            </a:stretch>
          </p:blipFill>
          <p:spPr bwMode="auto">
            <a:xfrm>
              <a:off x="3962400" y="5791200"/>
              <a:ext cx="645016" cy="631252"/>
            </a:xfrm>
            <a:prstGeom prst="rect">
              <a:avLst/>
            </a:prstGeom>
            <a:noFill/>
          </p:spPr>
        </p:pic>
      </p:grpSp>
      <p:sp>
        <p:nvSpPr>
          <p:cNvPr id="56" name="Rectangle 127"/>
          <p:cNvSpPr>
            <a:spLocks noChangeArrowheads="1"/>
          </p:cNvSpPr>
          <p:nvPr/>
        </p:nvSpPr>
        <p:spPr bwMode="auto">
          <a:xfrm>
            <a:off x="2362200" y="4724400"/>
            <a:ext cx="2057400" cy="13849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31775" indent="-231775" algn="l">
              <a:spcBef>
                <a:spcPts val="1200"/>
              </a:spcBef>
              <a:buFontTx/>
              <a:buBlip>
                <a:blip r:embed="rId5"/>
              </a:buBlip>
              <a:defRPr/>
            </a:pPr>
            <a:r>
              <a:rPr lang="zh-TW" alt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rPr>
              <a:t>网络安全</a:t>
            </a:r>
            <a:endParaRPr lang="en-US" altLang="zh-TW" sz="1600" dirty="0" smtClean="0">
              <a:effectLst>
                <a:outerShdw blurRad="38100" dist="38100" dir="2700000" algn="tl">
                  <a:srgbClr val="000000"/>
                </a:outerShdw>
              </a:effectLst>
              <a:latin typeface="Segoe UI" pitchFamily="34" charset="0"/>
              <a:ea typeface="微軟正黑體" pitchFamily="34" charset="-120"/>
              <a:sym typeface="Wingdings" pitchFamily="2" charset="2"/>
            </a:endParaRPr>
          </a:p>
          <a:p>
            <a:pPr marL="231775" indent="-231775" algn="l">
              <a:spcBef>
                <a:spcPts val="1200"/>
              </a:spcBef>
              <a:buFontTx/>
              <a:buBlip>
                <a:blip r:embed="rId5"/>
              </a:buBlip>
              <a:defRPr/>
            </a:pPr>
            <a:r>
              <a:rPr lang="zh-TW" altLang="en-US" sz="1600" dirty="0">
                <a:effectLst>
                  <a:outerShdw blurRad="38100" dist="38100" dir="2700000" algn="tl">
                    <a:srgbClr val="000000"/>
                  </a:outerShdw>
                </a:effectLst>
                <a:latin typeface="Segoe UI" pitchFamily="34" charset="0"/>
                <a:ea typeface="微軟正黑體" pitchFamily="34" charset="-120"/>
                <a:sym typeface="Wingdings" pitchFamily="2" charset="2"/>
              </a:rPr>
              <a:t>网</a:t>
            </a:r>
            <a:r>
              <a:rPr lang="zh-TW" alt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rPr>
              <a:t>络存取保护 </a:t>
            </a:r>
            <a:r>
              <a:rPr lang="en-US" altLang="zh-TW" sz="1600" dirty="0" smtClean="0">
                <a:effectLst>
                  <a:outerShdw blurRad="38100" dist="38100" dir="2700000" algn="tl">
                    <a:srgbClr val="000000"/>
                  </a:outerShdw>
                </a:effectLst>
                <a:latin typeface="Segoe UI" pitchFamily="34" charset="0"/>
                <a:ea typeface="微軟正黑體" pitchFamily="34" charset="-120"/>
                <a:sym typeface="Wingdings" pitchFamily="2" charset="2"/>
              </a:rPr>
              <a:t>(NAP)</a:t>
            </a:r>
            <a:endParaRPr 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endParaRPr>
          </a:p>
          <a:p>
            <a:pPr marL="231775" indent="-231775">
              <a:spcBef>
                <a:spcPts val="1200"/>
              </a:spcBef>
              <a:buBlip>
                <a:blip r:embed="rId5"/>
              </a:buBlip>
              <a:defRPr/>
            </a:pPr>
            <a:r>
              <a:rPr 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rPr>
              <a:t>DirectAccess</a:t>
            </a:r>
            <a:r>
              <a:rPr lang="en-US" sz="1600" baseline="30000" dirty="0" smtClean="0">
                <a:effectLst>
                  <a:outerShdw blurRad="38100" dist="38100" dir="2700000" algn="tl">
                    <a:srgbClr val="000000"/>
                  </a:outerShdw>
                </a:effectLst>
                <a:latin typeface="Segoe UI" pitchFamily="34" charset="0"/>
                <a:ea typeface="微軟正黑體" pitchFamily="34" charset="-120"/>
                <a:sym typeface="Wingdings" pitchFamily="2" charset="2"/>
              </a:rPr>
              <a:t>TM</a:t>
            </a:r>
            <a:endParaRPr lang="en-US" sz="1600" baseline="30000" dirty="0">
              <a:effectLst>
                <a:outerShdw blurRad="38100" dist="38100" dir="2700000" algn="tl">
                  <a:srgbClr val="000000"/>
                </a:outerShdw>
              </a:effectLst>
              <a:latin typeface="Segoe UI" pitchFamily="34" charset="0"/>
              <a:ea typeface="微軟正黑體" pitchFamily="34" charset="-120"/>
              <a:sym typeface="Wingdings" pitchFamily="2" charset="2"/>
            </a:endParaRPr>
          </a:p>
        </p:txBody>
      </p:sp>
      <p:sp>
        <p:nvSpPr>
          <p:cNvPr id="57" name="Rectangle 127"/>
          <p:cNvSpPr>
            <a:spLocks noChangeArrowheads="1"/>
          </p:cNvSpPr>
          <p:nvPr/>
        </p:nvSpPr>
        <p:spPr bwMode="auto">
          <a:xfrm>
            <a:off x="4648200" y="4724400"/>
            <a:ext cx="2209800" cy="11387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31775" indent="-231775" algn="l">
              <a:spcBef>
                <a:spcPts val="1200"/>
              </a:spcBef>
              <a:buFontTx/>
              <a:buBlip>
                <a:blip r:embed="rId5"/>
              </a:buBlip>
              <a:defRPr/>
            </a:pPr>
            <a:r>
              <a:rPr 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rPr>
              <a:t>AppLocker</a:t>
            </a:r>
            <a:r>
              <a:rPr lang="en-US" sz="1600" baseline="30000" dirty="0" smtClean="0">
                <a:effectLst>
                  <a:outerShdw blurRad="38100" dist="38100" dir="2700000" algn="tl">
                    <a:srgbClr val="000000"/>
                  </a:outerShdw>
                </a:effectLst>
                <a:latin typeface="Segoe UI" pitchFamily="34" charset="0"/>
                <a:ea typeface="微軟正黑體" pitchFamily="34" charset="-120"/>
                <a:sym typeface="Wingdings" pitchFamily="2" charset="2"/>
              </a:rPr>
              <a:t>TM</a:t>
            </a:r>
          </a:p>
          <a:p>
            <a:pPr marL="231775" indent="-231775" algn="l">
              <a:spcBef>
                <a:spcPts val="1200"/>
              </a:spcBef>
              <a:buFontTx/>
              <a:buBlip>
                <a:blip r:embed="rId5"/>
              </a:buBlip>
              <a:defRPr/>
            </a:pPr>
            <a:r>
              <a:rPr 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rPr>
              <a:t>Internet Explorer 8</a:t>
            </a:r>
          </a:p>
          <a:p>
            <a:pPr marL="231775" indent="-231775" algn="l">
              <a:spcBef>
                <a:spcPts val="1200"/>
              </a:spcBef>
              <a:buFontTx/>
              <a:buBlip>
                <a:blip r:embed="rId5"/>
              </a:buBlip>
              <a:defRPr/>
            </a:pPr>
            <a:r>
              <a:rPr lang="zh-TW" alt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rPr>
              <a:t>数据恢复</a:t>
            </a:r>
            <a:endParaRPr 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endParaRPr>
          </a:p>
        </p:txBody>
      </p:sp>
      <p:sp>
        <p:nvSpPr>
          <p:cNvPr id="58" name="Rectangle 127"/>
          <p:cNvSpPr>
            <a:spLocks noChangeArrowheads="1"/>
          </p:cNvSpPr>
          <p:nvPr/>
        </p:nvSpPr>
        <p:spPr bwMode="auto">
          <a:xfrm>
            <a:off x="6858000" y="4724400"/>
            <a:ext cx="2057400" cy="13849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31775" indent="-231775" algn="l">
              <a:spcBef>
                <a:spcPts val="1200"/>
              </a:spcBef>
              <a:buFontTx/>
              <a:buBlip>
                <a:blip r:embed="rId5"/>
              </a:buBlip>
              <a:defRPr/>
            </a:pPr>
            <a:r>
              <a:rPr 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rPr>
              <a:t>RMS</a:t>
            </a:r>
          </a:p>
          <a:p>
            <a:pPr marL="231775" indent="-231775" algn="l">
              <a:spcBef>
                <a:spcPts val="1200"/>
              </a:spcBef>
              <a:buFontTx/>
              <a:buBlip>
                <a:blip r:embed="rId5"/>
              </a:buBlip>
              <a:defRPr/>
            </a:pPr>
            <a:r>
              <a:rPr 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rPr>
              <a:t>EFS</a:t>
            </a:r>
          </a:p>
          <a:p>
            <a:pPr marL="231775" indent="-231775" algn="l">
              <a:spcBef>
                <a:spcPts val="1200"/>
              </a:spcBef>
              <a:buFontTx/>
              <a:buBlip>
                <a:blip r:embed="rId5"/>
              </a:buBlip>
              <a:defRPr/>
            </a:pPr>
            <a:r>
              <a:rPr lang="en-US" sz="1600" dirty="0" smtClean="0">
                <a:effectLst>
                  <a:outerShdw blurRad="38100" dist="38100" dir="2700000" algn="tl">
                    <a:srgbClr val="000000"/>
                  </a:outerShdw>
                </a:effectLst>
                <a:latin typeface="Segoe UI" pitchFamily="34" charset="0"/>
                <a:ea typeface="微軟正黑體" pitchFamily="34" charset="-120"/>
                <a:sym typeface="Wingdings" pitchFamily="2" charset="2"/>
              </a:rPr>
              <a:t>BitLocker &amp; BitLocker To Go</a:t>
            </a:r>
            <a:r>
              <a:rPr lang="en-US" sz="1600" baseline="30000" dirty="0" smtClean="0">
                <a:effectLst>
                  <a:outerShdw blurRad="38100" dist="38100" dir="2700000" algn="tl">
                    <a:srgbClr val="000000"/>
                  </a:outerShdw>
                </a:effectLst>
                <a:latin typeface="Segoe UI" pitchFamily="34" charset="0"/>
                <a:ea typeface="微軟正黑體" pitchFamily="34" charset="-120"/>
                <a:sym typeface="Wingdings" pitchFamily="2" charset="2"/>
              </a:rPr>
              <a:t>TM</a:t>
            </a:r>
            <a:endParaRPr lang="en-US" sz="1600" baseline="30000" dirty="0">
              <a:effectLst>
                <a:outerShdw blurRad="38100" dist="38100" dir="2700000" algn="tl">
                  <a:srgbClr val="000000"/>
                </a:outerShdw>
              </a:effectLst>
              <a:latin typeface="Segoe UI" pitchFamily="34" charset="0"/>
              <a:ea typeface="微軟正黑體" pitchFamily="34" charset="-120"/>
              <a:sym typeface="Wingdings" pitchFamily="2" charset="2"/>
            </a:endParaRPr>
          </a:p>
        </p:txBody>
      </p:sp>
      <p:grpSp>
        <p:nvGrpSpPr>
          <p:cNvPr id="4" name="Group 63"/>
          <p:cNvGrpSpPr>
            <a:grpSpLocks noChangeAspect="1"/>
          </p:cNvGrpSpPr>
          <p:nvPr/>
        </p:nvGrpSpPr>
        <p:grpSpPr bwMode="auto">
          <a:xfrm>
            <a:off x="2590800" y="3007899"/>
            <a:ext cx="1706880" cy="1223203"/>
            <a:chOff x="2400" y="1368"/>
            <a:chExt cx="3368" cy="2794"/>
          </a:xfrm>
        </p:grpSpPr>
        <p:sp>
          <p:nvSpPr>
            <p:cNvPr id="60" name="Text Box 82"/>
            <p:cNvSpPr txBox="1">
              <a:spLocks noChangeArrowheads="1"/>
            </p:cNvSpPr>
            <p:nvPr/>
          </p:nvSpPr>
          <p:spPr bwMode="auto">
            <a:xfrm>
              <a:off x="4249" y="1392"/>
              <a:ext cx="1008" cy="252"/>
            </a:xfrm>
            <a:prstGeom prst="rect">
              <a:avLst/>
            </a:prstGeom>
            <a:noFill/>
            <a:ln w="9525">
              <a:noFill/>
              <a:miter lim="800000"/>
              <a:headEnd/>
              <a:tailEnd/>
            </a:ln>
          </p:spPr>
          <p:txBody>
            <a:bodyPr>
              <a:spAutoFit/>
            </a:bodyPr>
            <a:lstStyle/>
            <a:p>
              <a:pPr eaLnBrk="1" hangingPunct="1">
                <a:buFontTx/>
                <a:buNone/>
              </a:pPr>
              <a:endParaRPr lang="en-US" sz="1600">
                <a:solidFill>
                  <a:schemeClr val="accent1"/>
                </a:solidFill>
                <a:latin typeface="+mn-lt"/>
              </a:endParaRPr>
            </a:p>
          </p:txBody>
        </p:sp>
        <p:sp>
          <p:nvSpPr>
            <p:cNvPr id="61" name="Text Box 84"/>
            <p:cNvSpPr txBox="1">
              <a:spLocks noChangeArrowheads="1"/>
            </p:cNvSpPr>
            <p:nvPr/>
          </p:nvSpPr>
          <p:spPr bwMode="auto">
            <a:xfrm>
              <a:off x="2400" y="1392"/>
              <a:ext cx="912" cy="252"/>
            </a:xfrm>
            <a:prstGeom prst="rect">
              <a:avLst/>
            </a:prstGeom>
            <a:noFill/>
            <a:ln w="9525">
              <a:noFill/>
              <a:miter lim="800000"/>
              <a:headEnd/>
              <a:tailEnd/>
            </a:ln>
          </p:spPr>
          <p:txBody>
            <a:bodyPr>
              <a:spAutoFit/>
            </a:bodyPr>
            <a:lstStyle/>
            <a:p>
              <a:pPr eaLnBrk="1" hangingPunct="1">
                <a:buFontTx/>
                <a:buNone/>
              </a:pPr>
              <a:endParaRPr lang="en-US" sz="1600">
                <a:solidFill>
                  <a:schemeClr val="accent1"/>
                </a:solidFill>
                <a:latin typeface="+mn-lt"/>
              </a:endParaRPr>
            </a:p>
          </p:txBody>
        </p:sp>
        <p:sp>
          <p:nvSpPr>
            <p:cNvPr id="62" name="Text Box 15"/>
            <p:cNvSpPr txBox="1">
              <a:spLocks noChangeArrowheads="1"/>
            </p:cNvSpPr>
            <p:nvPr/>
          </p:nvSpPr>
          <p:spPr bwMode="auto">
            <a:xfrm>
              <a:off x="2400" y="1392"/>
              <a:ext cx="912" cy="252"/>
            </a:xfrm>
            <a:prstGeom prst="rect">
              <a:avLst/>
            </a:prstGeom>
            <a:noFill/>
            <a:ln w="9525">
              <a:noFill/>
              <a:miter lim="800000"/>
              <a:headEnd/>
              <a:tailEnd/>
            </a:ln>
          </p:spPr>
          <p:txBody>
            <a:bodyPr>
              <a:spAutoFit/>
            </a:bodyPr>
            <a:lstStyle/>
            <a:p>
              <a:pPr eaLnBrk="1" hangingPunct="1">
                <a:buFontTx/>
                <a:buNone/>
              </a:pPr>
              <a:endParaRPr lang="en-US" sz="1600">
                <a:solidFill>
                  <a:schemeClr val="accent1"/>
                </a:solidFill>
                <a:latin typeface="+mn-lt"/>
              </a:endParaRPr>
            </a:p>
          </p:txBody>
        </p:sp>
        <p:pic>
          <p:nvPicPr>
            <p:cNvPr id="63" name="Picture 22" descr="internet cloud"/>
            <p:cNvPicPr>
              <a:picLocks noChangeAspect="1" noChangeArrowheads="1"/>
            </p:cNvPicPr>
            <p:nvPr/>
          </p:nvPicPr>
          <p:blipFill>
            <a:blip r:embed="rId11" cstate="print"/>
            <a:srcRect/>
            <a:stretch>
              <a:fillRect/>
            </a:stretch>
          </p:blipFill>
          <p:spPr bwMode="auto">
            <a:xfrm>
              <a:off x="2523" y="1368"/>
              <a:ext cx="3245" cy="2794"/>
            </a:xfrm>
            <a:prstGeom prst="rect">
              <a:avLst/>
            </a:prstGeom>
            <a:noFill/>
            <a:ln w="9525">
              <a:noFill/>
              <a:miter lim="800000"/>
              <a:headEnd/>
              <a:tailEnd/>
            </a:ln>
          </p:spPr>
        </p:pic>
        <p:pic>
          <p:nvPicPr>
            <p:cNvPr id="64" name="Picture 25" descr="clear bubble"/>
            <p:cNvPicPr>
              <a:picLocks noChangeAspect="1" noChangeArrowheads="1"/>
            </p:cNvPicPr>
            <p:nvPr/>
          </p:nvPicPr>
          <p:blipFill>
            <a:blip r:embed="rId12" cstate="print"/>
            <a:srcRect/>
            <a:stretch>
              <a:fillRect/>
            </a:stretch>
          </p:blipFill>
          <p:spPr bwMode="auto">
            <a:xfrm>
              <a:off x="3000" y="3163"/>
              <a:ext cx="620" cy="377"/>
            </a:xfrm>
            <a:prstGeom prst="rect">
              <a:avLst/>
            </a:prstGeom>
            <a:noFill/>
            <a:ln w="9525">
              <a:noFill/>
              <a:miter lim="800000"/>
              <a:headEnd/>
              <a:tailEnd/>
            </a:ln>
          </p:spPr>
        </p:pic>
        <p:pic>
          <p:nvPicPr>
            <p:cNvPr id="65" name="Picture 26" descr="clear bubble"/>
            <p:cNvPicPr>
              <a:picLocks noChangeAspect="1" noChangeArrowheads="1"/>
            </p:cNvPicPr>
            <p:nvPr/>
          </p:nvPicPr>
          <p:blipFill>
            <a:blip r:embed="rId13" cstate="print"/>
            <a:srcRect/>
            <a:stretch>
              <a:fillRect/>
            </a:stretch>
          </p:blipFill>
          <p:spPr bwMode="auto">
            <a:xfrm>
              <a:off x="3622" y="1938"/>
              <a:ext cx="1881" cy="1145"/>
            </a:xfrm>
            <a:prstGeom prst="rect">
              <a:avLst/>
            </a:prstGeom>
            <a:noFill/>
            <a:ln w="9525">
              <a:noFill/>
              <a:miter lim="800000"/>
              <a:headEnd/>
              <a:tailEnd/>
            </a:ln>
          </p:spPr>
        </p:pic>
        <p:pic>
          <p:nvPicPr>
            <p:cNvPr id="66" name="Picture 27" descr="clear bubble"/>
            <p:cNvPicPr>
              <a:picLocks noChangeAspect="1" noChangeArrowheads="1"/>
            </p:cNvPicPr>
            <p:nvPr/>
          </p:nvPicPr>
          <p:blipFill>
            <a:blip r:embed="rId14" cstate="print"/>
            <a:srcRect/>
            <a:stretch>
              <a:fillRect/>
            </a:stretch>
          </p:blipFill>
          <p:spPr bwMode="auto">
            <a:xfrm>
              <a:off x="4260" y="2148"/>
              <a:ext cx="1160" cy="706"/>
            </a:xfrm>
            <a:prstGeom prst="rect">
              <a:avLst/>
            </a:prstGeom>
            <a:noFill/>
            <a:ln w="9525">
              <a:noFill/>
              <a:miter lim="800000"/>
              <a:headEnd/>
              <a:tailEnd/>
            </a:ln>
          </p:spPr>
        </p:pic>
        <p:pic>
          <p:nvPicPr>
            <p:cNvPr id="67" name="Picture 28" descr="building white w awning"/>
            <p:cNvPicPr>
              <a:picLocks noChangeAspect="1" noChangeArrowheads="1"/>
            </p:cNvPicPr>
            <p:nvPr/>
          </p:nvPicPr>
          <p:blipFill>
            <a:blip r:embed="rId15" cstate="print"/>
            <a:srcRect/>
            <a:stretch>
              <a:fillRect/>
            </a:stretch>
          </p:blipFill>
          <p:spPr bwMode="auto">
            <a:xfrm>
              <a:off x="3478" y="1866"/>
              <a:ext cx="316" cy="343"/>
            </a:xfrm>
            <a:prstGeom prst="rect">
              <a:avLst/>
            </a:prstGeom>
            <a:noFill/>
            <a:ln w="9525">
              <a:noFill/>
              <a:miter lim="800000"/>
              <a:headEnd/>
              <a:tailEnd/>
            </a:ln>
          </p:spPr>
        </p:pic>
        <p:pic>
          <p:nvPicPr>
            <p:cNvPr id="68" name="Picture 29" descr="house yellow"/>
            <p:cNvPicPr>
              <a:picLocks noChangeAspect="1" noChangeArrowheads="1"/>
            </p:cNvPicPr>
            <p:nvPr/>
          </p:nvPicPr>
          <p:blipFill>
            <a:blip r:embed="rId16" cstate="print"/>
            <a:srcRect/>
            <a:stretch>
              <a:fillRect/>
            </a:stretch>
          </p:blipFill>
          <p:spPr bwMode="auto">
            <a:xfrm>
              <a:off x="3287" y="2530"/>
              <a:ext cx="272" cy="272"/>
            </a:xfrm>
            <a:prstGeom prst="rect">
              <a:avLst/>
            </a:prstGeom>
            <a:noFill/>
            <a:ln w="9525">
              <a:noFill/>
              <a:miter lim="800000"/>
              <a:headEnd/>
              <a:tailEnd/>
            </a:ln>
          </p:spPr>
        </p:pic>
        <p:pic>
          <p:nvPicPr>
            <p:cNvPr id="69" name="Picture 30" descr="laptop"/>
            <p:cNvPicPr>
              <a:picLocks noChangeAspect="1" noChangeArrowheads="1"/>
            </p:cNvPicPr>
            <p:nvPr/>
          </p:nvPicPr>
          <p:blipFill>
            <a:blip r:embed="rId17" cstate="print"/>
            <a:srcRect/>
            <a:stretch>
              <a:fillRect/>
            </a:stretch>
          </p:blipFill>
          <p:spPr bwMode="auto">
            <a:xfrm>
              <a:off x="3595" y="2123"/>
              <a:ext cx="210" cy="163"/>
            </a:xfrm>
            <a:prstGeom prst="rect">
              <a:avLst/>
            </a:prstGeom>
            <a:noFill/>
            <a:ln w="9525">
              <a:noFill/>
              <a:miter lim="800000"/>
              <a:headEnd/>
              <a:tailEnd/>
            </a:ln>
          </p:spPr>
        </p:pic>
        <p:pic>
          <p:nvPicPr>
            <p:cNvPr id="71" name="Picture 31" descr="laptop"/>
            <p:cNvPicPr>
              <a:picLocks noChangeAspect="1" noChangeArrowheads="1"/>
            </p:cNvPicPr>
            <p:nvPr/>
          </p:nvPicPr>
          <p:blipFill>
            <a:blip r:embed="rId17" cstate="print"/>
            <a:srcRect/>
            <a:stretch>
              <a:fillRect/>
            </a:stretch>
          </p:blipFill>
          <p:spPr bwMode="auto">
            <a:xfrm>
              <a:off x="3335" y="2641"/>
              <a:ext cx="210" cy="163"/>
            </a:xfrm>
            <a:prstGeom prst="rect">
              <a:avLst/>
            </a:prstGeom>
            <a:noFill/>
            <a:ln w="9525">
              <a:noFill/>
              <a:miter lim="800000"/>
              <a:headEnd/>
              <a:tailEnd/>
            </a:ln>
          </p:spPr>
        </p:pic>
        <p:pic>
          <p:nvPicPr>
            <p:cNvPr id="72" name="Picture 32" descr="tv monitor"/>
            <p:cNvPicPr>
              <a:picLocks noChangeAspect="1" noChangeArrowheads="1"/>
            </p:cNvPicPr>
            <p:nvPr/>
          </p:nvPicPr>
          <p:blipFill>
            <a:blip r:embed="rId18" cstate="print"/>
            <a:srcRect/>
            <a:stretch>
              <a:fillRect/>
            </a:stretch>
          </p:blipFill>
          <p:spPr bwMode="auto">
            <a:xfrm>
              <a:off x="3239" y="3305"/>
              <a:ext cx="159" cy="143"/>
            </a:xfrm>
            <a:prstGeom prst="rect">
              <a:avLst/>
            </a:prstGeom>
            <a:noFill/>
            <a:ln w="9525">
              <a:noFill/>
              <a:miter lim="800000"/>
              <a:headEnd/>
              <a:tailEnd/>
            </a:ln>
          </p:spPr>
        </p:pic>
        <p:pic>
          <p:nvPicPr>
            <p:cNvPr id="78" name="Picture 33" descr="pc"/>
            <p:cNvPicPr>
              <a:picLocks noChangeAspect="1" noChangeArrowheads="1"/>
            </p:cNvPicPr>
            <p:nvPr/>
          </p:nvPicPr>
          <p:blipFill>
            <a:blip r:embed="rId19" cstate="print"/>
            <a:srcRect/>
            <a:stretch>
              <a:fillRect/>
            </a:stretch>
          </p:blipFill>
          <p:spPr bwMode="auto">
            <a:xfrm>
              <a:off x="3776" y="3205"/>
              <a:ext cx="352" cy="351"/>
            </a:xfrm>
            <a:prstGeom prst="rect">
              <a:avLst/>
            </a:prstGeom>
            <a:noFill/>
            <a:ln w="9525">
              <a:noFill/>
              <a:miter lim="800000"/>
              <a:headEnd/>
              <a:tailEnd/>
            </a:ln>
          </p:spPr>
        </p:pic>
        <p:pic>
          <p:nvPicPr>
            <p:cNvPr id="82" name="Picture 34" descr="scanner"/>
            <p:cNvPicPr>
              <a:picLocks noChangeAspect="1" noChangeArrowheads="1"/>
            </p:cNvPicPr>
            <p:nvPr/>
          </p:nvPicPr>
          <p:blipFill>
            <a:blip r:embed="rId20" cstate="print"/>
            <a:srcRect/>
            <a:stretch>
              <a:fillRect/>
            </a:stretch>
          </p:blipFill>
          <p:spPr bwMode="auto">
            <a:xfrm>
              <a:off x="4486" y="3268"/>
              <a:ext cx="244" cy="185"/>
            </a:xfrm>
            <a:prstGeom prst="rect">
              <a:avLst/>
            </a:prstGeom>
            <a:noFill/>
            <a:ln w="9525">
              <a:noFill/>
              <a:miter lim="800000"/>
              <a:headEnd/>
              <a:tailEnd/>
            </a:ln>
          </p:spPr>
        </p:pic>
        <p:pic>
          <p:nvPicPr>
            <p:cNvPr id="83" name="Picture 35" descr="Server"/>
            <p:cNvPicPr>
              <a:picLocks noChangeAspect="1" noChangeArrowheads="1"/>
            </p:cNvPicPr>
            <p:nvPr/>
          </p:nvPicPr>
          <p:blipFill>
            <a:blip r:embed="rId21" cstate="print"/>
            <a:srcRect/>
            <a:stretch>
              <a:fillRect/>
            </a:stretch>
          </p:blipFill>
          <p:spPr bwMode="auto">
            <a:xfrm>
              <a:off x="4148" y="2143"/>
              <a:ext cx="185" cy="272"/>
            </a:xfrm>
            <a:prstGeom prst="rect">
              <a:avLst/>
            </a:prstGeom>
            <a:noFill/>
            <a:ln w="9525">
              <a:noFill/>
              <a:miter lim="800000"/>
              <a:headEnd/>
              <a:tailEnd/>
            </a:ln>
          </p:spPr>
        </p:pic>
        <p:pic>
          <p:nvPicPr>
            <p:cNvPr id="84" name="Picture 36" descr="Server"/>
            <p:cNvPicPr>
              <a:picLocks noChangeAspect="1" noChangeArrowheads="1"/>
            </p:cNvPicPr>
            <p:nvPr/>
          </p:nvPicPr>
          <p:blipFill>
            <a:blip r:embed="rId21" cstate="print"/>
            <a:srcRect/>
            <a:stretch>
              <a:fillRect/>
            </a:stretch>
          </p:blipFill>
          <p:spPr bwMode="auto">
            <a:xfrm>
              <a:off x="3956" y="2530"/>
              <a:ext cx="185" cy="272"/>
            </a:xfrm>
            <a:prstGeom prst="rect">
              <a:avLst/>
            </a:prstGeom>
            <a:noFill/>
            <a:ln w="9525">
              <a:noFill/>
              <a:miter lim="800000"/>
              <a:headEnd/>
              <a:tailEnd/>
            </a:ln>
          </p:spPr>
        </p:pic>
        <p:pic>
          <p:nvPicPr>
            <p:cNvPr id="85" name="Picture 37" descr="Server"/>
            <p:cNvPicPr>
              <a:picLocks noChangeAspect="1" noChangeArrowheads="1"/>
            </p:cNvPicPr>
            <p:nvPr/>
          </p:nvPicPr>
          <p:blipFill>
            <a:blip r:embed="rId21" cstate="print"/>
            <a:srcRect/>
            <a:stretch>
              <a:fillRect/>
            </a:stretch>
          </p:blipFill>
          <p:spPr bwMode="auto">
            <a:xfrm>
              <a:off x="4195" y="2751"/>
              <a:ext cx="185" cy="272"/>
            </a:xfrm>
            <a:prstGeom prst="rect">
              <a:avLst/>
            </a:prstGeom>
            <a:noFill/>
            <a:ln w="9525">
              <a:noFill/>
              <a:miter lim="800000"/>
              <a:headEnd/>
              <a:tailEnd/>
            </a:ln>
          </p:spPr>
        </p:pic>
        <p:pic>
          <p:nvPicPr>
            <p:cNvPr id="86" name="Picture 38" descr="Server"/>
            <p:cNvPicPr>
              <a:picLocks noChangeAspect="1" noChangeArrowheads="1"/>
            </p:cNvPicPr>
            <p:nvPr/>
          </p:nvPicPr>
          <p:blipFill>
            <a:blip r:embed="rId22" cstate="print"/>
            <a:srcRect/>
            <a:stretch>
              <a:fillRect/>
            </a:stretch>
          </p:blipFill>
          <p:spPr bwMode="auto">
            <a:xfrm>
              <a:off x="4847" y="2316"/>
              <a:ext cx="178" cy="260"/>
            </a:xfrm>
            <a:prstGeom prst="rect">
              <a:avLst/>
            </a:prstGeom>
            <a:noFill/>
            <a:ln w="9525">
              <a:noFill/>
              <a:miter lim="800000"/>
              <a:headEnd/>
              <a:tailEnd/>
            </a:ln>
          </p:spPr>
        </p:pic>
        <p:pic>
          <p:nvPicPr>
            <p:cNvPr id="87" name="Picture 39" descr="Server"/>
            <p:cNvPicPr>
              <a:picLocks noChangeAspect="1" noChangeArrowheads="1"/>
            </p:cNvPicPr>
            <p:nvPr/>
          </p:nvPicPr>
          <p:blipFill>
            <a:blip r:embed="rId22" cstate="print"/>
            <a:srcRect/>
            <a:stretch>
              <a:fillRect/>
            </a:stretch>
          </p:blipFill>
          <p:spPr bwMode="auto">
            <a:xfrm>
              <a:off x="4911" y="2356"/>
              <a:ext cx="178" cy="260"/>
            </a:xfrm>
            <a:prstGeom prst="rect">
              <a:avLst/>
            </a:prstGeom>
            <a:noFill/>
            <a:ln w="9525">
              <a:noFill/>
              <a:miter lim="800000"/>
              <a:headEnd/>
              <a:tailEnd/>
            </a:ln>
          </p:spPr>
        </p:pic>
        <p:pic>
          <p:nvPicPr>
            <p:cNvPr id="88" name="Picture 40" descr="Server"/>
            <p:cNvPicPr>
              <a:picLocks noChangeAspect="1" noChangeArrowheads="1"/>
            </p:cNvPicPr>
            <p:nvPr/>
          </p:nvPicPr>
          <p:blipFill>
            <a:blip r:embed="rId22" cstate="print"/>
            <a:srcRect/>
            <a:stretch>
              <a:fillRect/>
            </a:stretch>
          </p:blipFill>
          <p:spPr bwMode="auto">
            <a:xfrm>
              <a:off x="4983" y="2396"/>
              <a:ext cx="178" cy="260"/>
            </a:xfrm>
            <a:prstGeom prst="rect">
              <a:avLst/>
            </a:prstGeom>
            <a:noFill/>
            <a:ln w="9525">
              <a:noFill/>
              <a:miter lim="800000"/>
              <a:headEnd/>
              <a:tailEnd/>
            </a:ln>
          </p:spPr>
        </p:pic>
        <p:pic>
          <p:nvPicPr>
            <p:cNvPr id="89" name="Picture 41" descr="pc"/>
            <p:cNvPicPr>
              <a:picLocks noChangeAspect="1" noChangeArrowheads="1"/>
            </p:cNvPicPr>
            <p:nvPr/>
          </p:nvPicPr>
          <p:blipFill>
            <a:blip r:embed="rId23" cstate="print"/>
            <a:srcRect/>
            <a:stretch>
              <a:fillRect/>
            </a:stretch>
          </p:blipFill>
          <p:spPr bwMode="auto">
            <a:xfrm>
              <a:off x="4332" y="2487"/>
              <a:ext cx="232" cy="231"/>
            </a:xfrm>
            <a:prstGeom prst="rect">
              <a:avLst/>
            </a:prstGeom>
            <a:noFill/>
            <a:ln w="9525">
              <a:noFill/>
              <a:miter lim="800000"/>
              <a:headEnd/>
              <a:tailEnd/>
            </a:ln>
          </p:spPr>
        </p:pic>
        <p:pic>
          <p:nvPicPr>
            <p:cNvPr id="90" name="Picture 42" descr="laptop"/>
            <p:cNvPicPr>
              <a:picLocks noChangeAspect="1" noChangeArrowheads="1"/>
            </p:cNvPicPr>
            <p:nvPr/>
          </p:nvPicPr>
          <p:blipFill>
            <a:blip r:embed="rId17" cstate="print"/>
            <a:srcRect/>
            <a:stretch>
              <a:fillRect/>
            </a:stretch>
          </p:blipFill>
          <p:spPr bwMode="auto">
            <a:xfrm>
              <a:off x="4587" y="2544"/>
              <a:ext cx="210" cy="163"/>
            </a:xfrm>
            <a:prstGeom prst="rect">
              <a:avLst/>
            </a:prstGeom>
            <a:noFill/>
            <a:ln w="9525">
              <a:noFill/>
              <a:miter lim="800000"/>
              <a:headEnd/>
              <a:tailEnd/>
            </a:ln>
          </p:spPr>
        </p:pic>
        <p:sp>
          <p:nvSpPr>
            <p:cNvPr id="91" name="Line 54"/>
            <p:cNvSpPr>
              <a:spLocks noChangeShapeType="1"/>
            </p:cNvSpPr>
            <p:nvPr/>
          </p:nvSpPr>
          <p:spPr bwMode="auto">
            <a:xfrm>
              <a:off x="3909" y="2143"/>
              <a:ext cx="171" cy="52"/>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defRPr/>
              </a:pPr>
              <a:endParaRPr lang="en-US" sz="1200">
                <a:latin typeface="+mn-lt"/>
              </a:endParaRPr>
            </a:p>
          </p:txBody>
        </p:sp>
        <p:sp>
          <p:nvSpPr>
            <p:cNvPr id="92" name="Line 55"/>
            <p:cNvSpPr>
              <a:spLocks noChangeShapeType="1"/>
            </p:cNvSpPr>
            <p:nvPr/>
          </p:nvSpPr>
          <p:spPr bwMode="auto">
            <a:xfrm>
              <a:off x="3574" y="2641"/>
              <a:ext cx="353" cy="0"/>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defRPr/>
              </a:pPr>
              <a:endParaRPr lang="en-US" sz="1200">
                <a:latin typeface="+mn-lt"/>
              </a:endParaRPr>
            </a:p>
          </p:txBody>
        </p:sp>
        <p:sp>
          <p:nvSpPr>
            <p:cNvPr id="93" name="Line 56"/>
            <p:cNvSpPr>
              <a:spLocks noChangeShapeType="1"/>
            </p:cNvSpPr>
            <p:nvPr/>
          </p:nvSpPr>
          <p:spPr bwMode="auto">
            <a:xfrm flipV="1">
              <a:off x="4061" y="3104"/>
              <a:ext cx="67" cy="108"/>
            </a:xfrm>
            <a:prstGeom prst="line">
              <a:avLst/>
            </a:prstGeom>
            <a:noFill/>
            <a:ln w="12700">
              <a:solidFill>
                <a:srgbClr val="FF0000"/>
              </a:solidFill>
              <a:round/>
              <a:headEnd/>
              <a:tailEnd type="triangle" w="med" len="med"/>
            </a:ln>
            <a:effectLst>
              <a:prstShdw prst="shdw17" dist="17961" dir="2700000">
                <a:srgbClr val="990000"/>
              </a:prstShdw>
            </a:effectLst>
          </p:spPr>
          <p:txBody>
            <a:bodyPr wrap="none" anchor="ctr"/>
            <a:lstStyle/>
            <a:p>
              <a:endParaRPr lang="en-US" sz="1200">
                <a:latin typeface="+mn-lt"/>
              </a:endParaRPr>
            </a:p>
          </p:txBody>
        </p:sp>
        <p:sp>
          <p:nvSpPr>
            <p:cNvPr id="94" name="Line 57"/>
            <p:cNvSpPr>
              <a:spLocks noChangeShapeType="1"/>
            </p:cNvSpPr>
            <p:nvPr/>
          </p:nvSpPr>
          <p:spPr bwMode="auto">
            <a:xfrm flipH="1">
              <a:off x="3656" y="3318"/>
              <a:ext cx="188" cy="1"/>
            </a:xfrm>
            <a:prstGeom prst="line">
              <a:avLst/>
            </a:prstGeom>
            <a:noFill/>
            <a:ln w="12700">
              <a:solidFill>
                <a:srgbClr val="FF0000"/>
              </a:solidFill>
              <a:round/>
              <a:headEnd/>
              <a:tailEnd type="triangle" w="med" len="med"/>
            </a:ln>
            <a:effectLst>
              <a:prstShdw prst="shdw17" dist="17961" dir="2700000">
                <a:srgbClr val="990000"/>
              </a:prstShdw>
            </a:effectLst>
          </p:spPr>
          <p:txBody>
            <a:bodyPr wrap="none" anchor="ctr"/>
            <a:lstStyle/>
            <a:p>
              <a:endParaRPr lang="en-US" sz="1200">
                <a:latin typeface="+mn-lt"/>
              </a:endParaRPr>
            </a:p>
          </p:txBody>
        </p:sp>
        <p:sp>
          <p:nvSpPr>
            <p:cNvPr id="95" name="Line 58"/>
            <p:cNvSpPr>
              <a:spLocks noChangeShapeType="1"/>
            </p:cNvSpPr>
            <p:nvPr/>
          </p:nvSpPr>
          <p:spPr bwMode="auto">
            <a:xfrm>
              <a:off x="4353" y="3075"/>
              <a:ext cx="114" cy="119"/>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defRPr/>
              </a:pPr>
              <a:endParaRPr lang="en-US" sz="1200">
                <a:latin typeface="+mn-lt"/>
              </a:endParaRPr>
            </a:p>
          </p:txBody>
        </p:sp>
        <p:sp>
          <p:nvSpPr>
            <p:cNvPr id="96" name="Line 59"/>
            <p:cNvSpPr>
              <a:spLocks noChangeShapeType="1"/>
            </p:cNvSpPr>
            <p:nvPr/>
          </p:nvSpPr>
          <p:spPr bwMode="auto">
            <a:xfrm flipV="1">
              <a:off x="4434" y="2749"/>
              <a:ext cx="347" cy="168"/>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defRPr/>
              </a:pPr>
              <a:endParaRPr lang="en-US" sz="1200">
                <a:latin typeface="+mn-lt"/>
              </a:endParaRPr>
            </a:p>
          </p:txBody>
        </p:sp>
        <p:sp>
          <p:nvSpPr>
            <p:cNvPr id="97" name="Line 60"/>
            <p:cNvSpPr>
              <a:spLocks noChangeShapeType="1"/>
            </p:cNvSpPr>
            <p:nvPr/>
          </p:nvSpPr>
          <p:spPr bwMode="auto">
            <a:xfrm>
              <a:off x="4195" y="2641"/>
              <a:ext cx="462" cy="5"/>
            </a:xfrm>
            <a:prstGeom prst="line">
              <a:avLst/>
            </a:prstGeom>
            <a:noFill/>
            <a:ln w="12700">
              <a:solidFill>
                <a:schemeClr val="hlink"/>
              </a:solidFill>
              <a:round/>
              <a:headEnd type="triangle" w="med" len="med"/>
              <a:tailEnd/>
            </a:ln>
            <a:effectLst>
              <a:prstShdw prst="shdw17" dist="17961" dir="2700000">
                <a:schemeClr val="hlink">
                  <a:gamma/>
                  <a:shade val="60000"/>
                  <a:invGamma/>
                </a:schemeClr>
              </a:prstShdw>
            </a:effectLst>
          </p:spPr>
          <p:txBody>
            <a:bodyPr wrap="none" anchor="ctr"/>
            <a:lstStyle/>
            <a:p>
              <a:pPr>
                <a:defRPr/>
              </a:pPr>
              <a:endParaRPr lang="en-US" sz="1200">
                <a:latin typeface="+mn-lt"/>
              </a:endParaRPr>
            </a:p>
          </p:txBody>
        </p:sp>
        <p:pic>
          <p:nvPicPr>
            <p:cNvPr id="99" name="Picture 61" descr="plus sign"/>
            <p:cNvPicPr>
              <a:picLocks noChangeAspect="1" noChangeArrowheads="1"/>
            </p:cNvPicPr>
            <p:nvPr/>
          </p:nvPicPr>
          <p:blipFill>
            <a:blip r:embed="rId24" cstate="print"/>
            <a:srcRect/>
            <a:stretch>
              <a:fillRect/>
            </a:stretch>
          </p:blipFill>
          <p:spPr bwMode="auto">
            <a:xfrm>
              <a:off x="4100" y="2963"/>
              <a:ext cx="175" cy="180"/>
            </a:xfrm>
            <a:prstGeom prst="rect">
              <a:avLst/>
            </a:prstGeom>
            <a:noFill/>
            <a:ln w="9525">
              <a:noFill/>
              <a:miter lim="800000"/>
              <a:headEnd/>
              <a:tailEnd/>
            </a:ln>
          </p:spPr>
        </p:pic>
        <p:pic>
          <p:nvPicPr>
            <p:cNvPr id="100" name="Picture 62" descr="Ann Disable"/>
            <p:cNvPicPr>
              <a:picLocks noChangeAspect="1" noChangeArrowheads="1"/>
            </p:cNvPicPr>
            <p:nvPr/>
          </p:nvPicPr>
          <p:blipFill>
            <a:blip r:embed="rId25" cstate="print"/>
            <a:srcRect/>
            <a:stretch>
              <a:fillRect/>
            </a:stretch>
          </p:blipFill>
          <p:spPr bwMode="auto">
            <a:xfrm>
              <a:off x="3493" y="3232"/>
              <a:ext cx="156" cy="156"/>
            </a:xfrm>
            <a:prstGeom prst="rect">
              <a:avLst/>
            </a:prstGeom>
            <a:noFill/>
            <a:ln w="9525">
              <a:noFill/>
              <a:miter lim="800000"/>
              <a:headEnd/>
              <a:tailEnd/>
            </a:ln>
          </p:spPr>
        </p:pic>
      </p:grpSp>
      <p:grpSp>
        <p:nvGrpSpPr>
          <p:cNvPr id="5" name="Group 100"/>
          <p:cNvGrpSpPr>
            <a:grpSpLocks noChangeAspect="1"/>
          </p:cNvGrpSpPr>
          <p:nvPr/>
        </p:nvGrpSpPr>
        <p:grpSpPr>
          <a:xfrm>
            <a:off x="4800600" y="3153156"/>
            <a:ext cx="1755648" cy="932688"/>
            <a:chOff x="5791200" y="2438400"/>
            <a:chExt cx="2438400" cy="1295400"/>
          </a:xfrm>
        </p:grpSpPr>
        <p:grpSp>
          <p:nvGrpSpPr>
            <p:cNvPr id="6" name="Group 25"/>
            <p:cNvGrpSpPr/>
            <p:nvPr/>
          </p:nvGrpSpPr>
          <p:grpSpPr>
            <a:xfrm>
              <a:off x="7505221" y="2455343"/>
              <a:ext cx="724376" cy="479899"/>
              <a:chOff x="1676401" y="1295400"/>
              <a:chExt cx="676274" cy="427046"/>
            </a:xfrm>
          </p:grpSpPr>
          <p:pic>
            <p:nvPicPr>
              <p:cNvPr id="115" name="Picture 5" descr="E:\DVD_ART34\Logos\Microsoft Office 2007 - all products\Outlook 2007\Office Outlook 2007 Product Icon.png"/>
              <p:cNvPicPr>
                <a:picLocks noChangeAspect="1" noChangeArrowheads="1"/>
              </p:cNvPicPr>
              <p:nvPr/>
            </p:nvPicPr>
            <p:blipFill>
              <a:blip r:embed="rId26" cstate="print"/>
              <a:srcRect/>
              <a:stretch>
                <a:fillRect/>
              </a:stretch>
            </p:blipFill>
            <p:spPr bwMode="auto">
              <a:xfrm>
                <a:off x="1676401" y="1295400"/>
                <a:ext cx="457200" cy="427046"/>
              </a:xfrm>
              <a:prstGeom prst="rect">
                <a:avLst/>
              </a:prstGeom>
              <a:noFill/>
            </p:spPr>
          </p:pic>
          <p:pic>
            <p:nvPicPr>
              <p:cNvPr id="116" name="Picture 5" descr="E:\DVD_ART34\Artwork_Imagery\Icons - Illustrations\_WINDOWS VISTA ICONS\Green Check checkmark okay.png"/>
              <p:cNvPicPr>
                <a:picLocks noChangeAspect="1" noChangeArrowheads="1"/>
              </p:cNvPicPr>
              <p:nvPr/>
            </p:nvPicPr>
            <p:blipFill>
              <a:blip r:embed="rId27" cstate="print"/>
              <a:srcRect/>
              <a:stretch>
                <a:fillRect/>
              </a:stretch>
            </p:blipFill>
            <p:spPr bwMode="auto">
              <a:xfrm>
                <a:off x="1981200" y="1295400"/>
                <a:ext cx="371475" cy="367886"/>
              </a:xfrm>
              <a:prstGeom prst="rect">
                <a:avLst/>
              </a:prstGeom>
              <a:noFill/>
            </p:spPr>
          </p:pic>
        </p:grpSp>
        <p:grpSp>
          <p:nvGrpSpPr>
            <p:cNvPr id="7" name="Group 20"/>
            <p:cNvGrpSpPr/>
            <p:nvPr/>
          </p:nvGrpSpPr>
          <p:grpSpPr>
            <a:xfrm>
              <a:off x="5791200" y="2438400"/>
              <a:ext cx="724380" cy="513785"/>
              <a:chOff x="228600" y="1752600"/>
              <a:chExt cx="676275" cy="457200"/>
            </a:xfrm>
          </p:grpSpPr>
          <p:pic>
            <p:nvPicPr>
              <p:cNvPr id="113" name="Picture 4" descr="E:\DVD_ART34\Logos\Microsoft Office 2007 - all products\Word 2007\Office Word 2007 Product Icon.png"/>
              <p:cNvPicPr>
                <a:picLocks noChangeAspect="1" noChangeArrowheads="1"/>
              </p:cNvPicPr>
              <p:nvPr/>
            </p:nvPicPr>
            <p:blipFill>
              <a:blip r:embed="rId28" cstate="print"/>
              <a:srcRect/>
              <a:stretch>
                <a:fillRect/>
              </a:stretch>
            </p:blipFill>
            <p:spPr bwMode="auto">
              <a:xfrm>
                <a:off x="228600" y="1752600"/>
                <a:ext cx="459641" cy="457200"/>
              </a:xfrm>
              <a:prstGeom prst="rect">
                <a:avLst/>
              </a:prstGeom>
              <a:noFill/>
            </p:spPr>
          </p:pic>
          <p:pic>
            <p:nvPicPr>
              <p:cNvPr id="114" name="Picture 5" descr="E:\DVD_ART34\Artwork_Imagery\Icons - Illustrations\_WINDOWS VISTA ICONS\Green Check checkmark okay.png"/>
              <p:cNvPicPr>
                <a:picLocks noChangeAspect="1" noChangeArrowheads="1"/>
              </p:cNvPicPr>
              <p:nvPr/>
            </p:nvPicPr>
            <p:blipFill>
              <a:blip r:embed="rId27" cstate="print"/>
              <a:srcRect/>
              <a:stretch>
                <a:fillRect/>
              </a:stretch>
            </p:blipFill>
            <p:spPr bwMode="auto">
              <a:xfrm>
                <a:off x="533400" y="1752600"/>
                <a:ext cx="371475" cy="367886"/>
              </a:xfrm>
              <a:prstGeom prst="rect">
                <a:avLst/>
              </a:prstGeom>
              <a:noFill/>
            </p:spPr>
          </p:pic>
        </p:grpSp>
        <p:grpSp>
          <p:nvGrpSpPr>
            <p:cNvPr id="8" name="Group 21"/>
            <p:cNvGrpSpPr/>
            <p:nvPr/>
          </p:nvGrpSpPr>
          <p:grpSpPr>
            <a:xfrm>
              <a:off x="6689021" y="2438400"/>
              <a:ext cx="724379" cy="513785"/>
              <a:chOff x="228600" y="3429000"/>
              <a:chExt cx="676275" cy="457200"/>
            </a:xfrm>
          </p:grpSpPr>
          <p:pic>
            <p:nvPicPr>
              <p:cNvPr id="111" name="Picture 6" descr="Adobe%20Reader%208.png"/>
              <p:cNvPicPr>
                <a:picLocks noChangeAspect="1"/>
              </p:cNvPicPr>
              <p:nvPr/>
            </p:nvPicPr>
            <p:blipFill>
              <a:blip r:embed="rId29" cstate="print"/>
              <a:stretch>
                <a:fillRect/>
              </a:stretch>
            </p:blipFill>
            <p:spPr>
              <a:xfrm>
                <a:off x="228600" y="3429000"/>
                <a:ext cx="457200" cy="457200"/>
              </a:xfrm>
              <a:prstGeom prst="rect">
                <a:avLst/>
              </a:prstGeom>
            </p:spPr>
          </p:pic>
          <p:pic>
            <p:nvPicPr>
              <p:cNvPr id="112" name="Picture 5" descr="E:\DVD_ART34\Artwork_Imagery\Icons - Illustrations\_WINDOWS VISTA ICONS\Green Check checkmark okay.png"/>
              <p:cNvPicPr>
                <a:picLocks noChangeAspect="1" noChangeArrowheads="1"/>
              </p:cNvPicPr>
              <p:nvPr/>
            </p:nvPicPr>
            <p:blipFill>
              <a:blip r:embed="rId27" cstate="print"/>
              <a:srcRect/>
              <a:stretch>
                <a:fillRect/>
              </a:stretch>
            </p:blipFill>
            <p:spPr bwMode="auto">
              <a:xfrm>
                <a:off x="533400" y="3429000"/>
                <a:ext cx="371475" cy="367886"/>
              </a:xfrm>
              <a:prstGeom prst="rect">
                <a:avLst/>
              </a:prstGeom>
              <a:noFill/>
            </p:spPr>
          </p:pic>
        </p:grpSp>
        <p:grpSp>
          <p:nvGrpSpPr>
            <p:cNvPr id="9" name="Group 55"/>
            <p:cNvGrpSpPr/>
            <p:nvPr/>
          </p:nvGrpSpPr>
          <p:grpSpPr>
            <a:xfrm>
              <a:off x="7086600" y="3124200"/>
              <a:ext cx="803380" cy="609600"/>
              <a:chOff x="5867399" y="4495800"/>
              <a:chExt cx="803380" cy="609600"/>
            </a:xfrm>
          </p:grpSpPr>
          <p:pic>
            <p:nvPicPr>
              <p:cNvPr id="109" name="Picture 18" descr="E:\DVD_ART34\Artwork_Imagery\Icons - Illustrations\software boxes\software CD product package.png"/>
              <p:cNvPicPr>
                <a:picLocks noChangeAspect="1" noChangeArrowheads="1"/>
              </p:cNvPicPr>
              <p:nvPr/>
            </p:nvPicPr>
            <p:blipFill>
              <a:blip r:embed="rId30" cstate="print"/>
              <a:srcRect/>
              <a:stretch>
                <a:fillRect/>
              </a:stretch>
            </p:blipFill>
            <p:spPr bwMode="auto">
              <a:xfrm>
                <a:off x="5867399" y="4495800"/>
                <a:ext cx="664075" cy="609600"/>
              </a:xfrm>
              <a:prstGeom prst="rect">
                <a:avLst/>
              </a:prstGeom>
              <a:noFill/>
            </p:spPr>
          </p:pic>
          <p:pic>
            <p:nvPicPr>
              <p:cNvPr id="110" name="Picture 6" descr="E:\DVD_ART34\Artwork_Imagery\Icons - Illustrations\_WINDOWS VISTA ICONS\Delete remove.png"/>
              <p:cNvPicPr>
                <a:picLocks noChangeAspect="1" noChangeArrowheads="1"/>
              </p:cNvPicPr>
              <p:nvPr/>
            </p:nvPicPr>
            <p:blipFill>
              <a:blip r:embed="rId31" cstate="print"/>
              <a:srcRect/>
              <a:stretch>
                <a:fillRect/>
              </a:stretch>
            </p:blipFill>
            <p:spPr bwMode="auto">
              <a:xfrm>
                <a:off x="6248400" y="4572000"/>
                <a:ext cx="422379" cy="411730"/>
              </a:xfrm>
              <a:prstGeom prst="rect">
                <a:avLst/>
              </a:prstGeom>
              <a:noFill/>
            </p:spPr>
          </p:pic>
        </p:grpSp>
        <p:grpSp>
          <p:nvGrpSpPr>
            <p:cNvPr id="10" name="Group 54"/>
            <p:cNvGrpSpPr/>
            <p:nvPr/>
          </p:nvGrpSpPr>
          <p:grpSpPr>
            <a:xfrm>
              <a:off x="6172200" y="3124200"/>
              <a:ext cx="727179" cy="609600"/>
              <a:chOff x="4495800" y="4495800"/>
              <a:chExt cx="727179" cy="609600"/>
            </a:xfrm>
          </p:grpSpPr>
          <p:pic>
            <p:nvPicPr>
              <p:cNvPr id="107" name="Picture 106" descr="Solitaire.png"/>
              <p:cNvPicPr>
                <a:picLocks noChangeAspect="1"/>
              </p:cNvPicPr>
              <p:nvPr/>
            </p:nvPicPr>
            <p:blipFill>
              <a:blip r:embed="rId32" cstate="print"/>
              <a:stretch>
                <a:fillRect/>
              </a:stretch>
            </p:blipFill>
            <p:spPr>
              <a:xfrm>
                <a:off x="4495800" y="4495800"/>
                <a:ext cx="609600" cy="609600"/>
              </a:xfrm>
              <a:prstGeom prst="rect">
                <a:avLst/>
              </a:prstGeom>
            </p:spPr>
          </p:pic>
          <p:pic>
            <p:nvPicPr>
              <p:cNvPr id="108" name="Picture 6" descr="E:\DVD_ART34\Artwork_Imagery\Icons - Illustrations\_WINDOWS VISTA ICONS\Delete remove.png"/>
              <p:cNvPicPr>
                <a:picLocks noChangeAspect="1" noChangeArrowheads="1"/>
              </p:cNvPicPr>
              <p:nvPr/>
            </p:nvPicPr>
            <p:blipFill>
              <a:blip r:embed="rId31" cstate="print"/>
              <a:srcRect/>
              <a:stretch>
                <a:fillRect/>
              </a:stretch>
            </p:blipFill>
            <p:spPr bwMode="auto">
              <a:xfrm>
                <a:off x="4800600" y="4572000"/>
                <a:ext cx="422379" cy="411730"/>
              </a:xfrm>
              <a:prstGeom prst="rect">
                <a:avLst/>
              </a:prstGeom>
              <a:noFill/>
            </p:spPr>
          </p:pic>
        </p:grpSp>
      </p:grpSp>
    </p:spTree>
    <p:extLst>
      <p:ext uri="{BB962C8B-B14F-4D97-AF65-F5344CB8AC3E}">
        <p14:creationId xmlns:p14="http://schemas.microsoft.com/office/powerpoint/2010/main" xmlns="" val="2406509620"/>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课程内容</a:t>
            </a:r>
            <a:endParaRPr lang="zh-TW" altLang="en-US" dirty="0"/>
          </a:p>
        </p:txBody>
      </p:sp>
      <p:sp>
        <p:nvSpPr>
          <p:cNvPr id="3" name="Content Placeholder 2"/>
          <p:cNvSpPr>
            <a:spLocks noGrp="1"/>
          </p:cNvSpPr>
          <p:nvPr>
            <p:ph idx="1"/>
          </p:nvPr>
        </p:nvSpPr>
        <p:spPr/>
        <p:txBody>
          <a:bodyPr/>
          <a:lstStyle/>
          <a:p>
            <a:r>
              <a:rPr lang="en-US" altLang="zh-CN" dirty="0"/>
              <a:t>Windows 7 </a:t>
            </a:r>
            <a:r>
              <a:rPr lang="zh-TW" altLang="en-US" dirty="0"/>
              <a:t>的诞</a:t>
            </a:r>
            <a:r>
              <a:rPr lang="zh-TW" altLang="en-US" dirty="0" smtClean="0"/>
              <a:t>生</a:t>
            </a:r>
            <a:endParaRPr lang="en-US" altLang="zh-CN" dirty="0" smtClean="0"/>
          </a:p>
          <a:p>
            <a:r>
              <a:rPr lang="en-US" altLang="zh-CN" dirty="0" smtClean="0"/>
              <a:t>Windows </a:t>
            </a:r>
            <a:r>
              <a:rPr lang="en-US" altLang="zh-CN" dirty="0"/>
              <a:t>7 </a:t>
            </a:r>
            <a:r>
              <a:rPr lang="zh-TW" altLang="en-US" dirty="0"/>
              <a:t>的企业级应用</a:t>
            </a:r>
            <a:endParaRPr lang="en-US" altLang="zh-TW" dirty="0"/>
          </a:p>
          <a:p>
            <a:pPr lvl="1"/>
            <a:r>
              <a:rPr lang="zh-TW" altLang="en-US" dirty="0"/>
              <a:t>让用户在任何地方都有效率</a:t>
            </a:r>
            <a:endParaRPr lang="en-US" altLang="zh-TW" dirty="0"/>
          </a:p>
          <a:p>
            <a:pPr lvl="1"/>
            <a:r>
              <a:rPr lang="zh-TW" altLang="en-US" dirty="0"/>
              <a:t>提升的安全和控制</a:t>
            </a:r>
            <a:endParaRPr lang="en-US" altLang="zh-TW" dirty="0"/>
          </a:p>
          <a:p>
            <a:pPr lvl="1"/>
            <a:r>
              <a:rPr lang="zh-TW" altLang="en-US" dirty="0"/>
              <a:t>合理的 </a:t>
            </a:r>
            <a:r>
              <a:rPr lang="en-US" altLang="zh-TW" dirty="0"/>
              <a:t>PC </a:t>
            </a:r>
            <a:r>
              <a:rPr lang="zh-TW" altLang="en-US" dirty="0"/>
              <a:t>管理</a:t>
            </a:r>
            <a:endParaRPr lang="en-US" altLang="zh-TW" dirty="0"/>
          </a:p>
          <a:p>
            <a:r>
              <a:rPr lang="en-US" altLang="zh-CN" dirty="0">
                <a:solidFill>
                  <a:srgbClr val="00B050"/>
                </a:solidFill>
              </a:rPr>
              <a:t>Windows 7 </a:t>
            </a:r>
            <a:r>
              <a:rPr lang="zh-TW" altLang="en-US" dirty="0">
                <a:solidFill>
                  <a:srgbClr val="00B050"/>
                </a:solidFill>
              </a:rPr>
              <a:t>版本的比</a:t>
            </a:r>
            <a:r>
              <a:rPr lang="zh-TW" altLang="en-US" dirty="0" smtClean="0">
                <a:solidFill>
                  <a:srgbClr val="00B050"/>
                </a:solidFill>
              </a:rPr>
              <a:t>较</a:t>
            </a:r>
            <a:endParaRPr lang="zh-CN" altLang="en-US" dirty="0">
              <a:solidFill>
                <a:srgbClr val="00B050"/>
              </a:solidFill>
            </a:endParaRPr>
          </a:p>
        </p:txBody>
      </p:sp>
    </p:spTree>
    <p:extLst>
      <p:ext uri="{BB962C8B-B14F-4D97-AF65-F5344CB8AC3E}">
        <p14:creationId xmlns:p14="http://schemas.microsoft.com/office/powerpoint/2010/main" xmlns="" val="1882805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课程内容</a:t>
            </a:r>
            <a:endParaRPr lang="zh-CN" altLang="en-US" dirty="0"/>
          </a:p>
        </p:txBody>
      </p:sp>
      <p:sp>
        <p:nvSpPr>
          <p:cNvPr id="3" name="内容占位符 2"/>
          <p:cNvSpPr>
            <a:spLocks noGrp="1"/>
          </p:cNvSpPr>
          <p:nvPr>
            <p:ph idx="1"/>
          </p:nvPr>
        </p:nvSpPr>
        <p:spPr>
          <a:xfrm>
            <a:off x="428596" y="1357298"/>
            <a:ext cx="8229600" cy="4525963"/>
          </a:xfrm>
        </p:spPr>
        <p:txBody>
          <a:bodyPr/>
          <a:lstStyle/>
          <a:p>
            <a:r>
              <a:rPr lang="en-US" altLang="zh-CN" dirty="0" smtClean="0"/>
              <a:t>Windows 7 </a:t>
            </a:r>
            <a:r>
              <a:rPr lang="zh-TW" altLang="en-US" dirty="0" smtClean="0"/>
              <a:t>的诞生</a:t>
            </a:r>
            <a:endParaRPr lang="en-US" altLang="zh-CN" dirty="0" smtClean="0"/>
          </a:p>
          <a:p>
            <a:r>
              <a:rPr lang="en-US" altLang="zh-CN" dirty="0" smtClean="0"/>
              <a:t>Windows 7 </a:t>
            </a:r>
            <a:r>
              <a:rPr lang="zh-TW" altLang="en-US" dirty="0" smtClean="0"/>
              <a:t>的企业级应用</a:t>
            </a:r>
            <a:endParaRPr lang="en-US" altLang="zh-TW" dirty="0" smtClean="0"/>
          </a:p>
          <a:p>
            <a:pPr lvl="1"/>
            <a:r>
              <a:rPr lang="zh-TW" altLang="en-US" dirty="0" smtClean="0"/>
              <a:t>让用户在任何地方都有效率</a:t>
            </a:r>
            <a:endParaRPr lang="en-US" altLang="zh-TW" dirty="0" smtClean="0"/>
          </a:p>
          <a:p>
            <a:pPr lvl="1"/>
            <a:r>
              <a:rPr lang="zh-TW" altLang="en-US" dirty="0" smtClean="0"/>
              <a:t>提升的安全和控制</a:t>
            </a:r>
            <a:endParaRPr lang="en-US" altLang="zh-TW" dirty="0" smtClean="0"/>
          </a:p>
          <a:p>
            <a:pPr lvl="1"/>
            <a:r>
              <a:rPr lang="zh-TW" altLang="en-US" dirty="0" smtClean="0"/>
              <a:t>合理的 </a:t>
            </a:r>
            <a:r>
              <a:rPr lang="en-US" altLang="zh-TW" dirty="0" smtClean="0"/>
              <a:t>PC </a:t>
            </a:r>
            <a:r>
              <a:rPr lang="zh-TW" altLang="en-US" dirty="0" smtClean="0"/>
              <a:t>管理</a:t>
            </a:r>
            <a:endParaRPr lang="en-US" altLang="zh-TW" dirty="0" smtClean="0"/>
          </a:p>
          <a:p>
            <a:r>
              <a:rPr lang="en-US" altLang="zh-CN" dirty="0" smtClean="0"/>
              <a:t>Windows 7 </a:t>
            </a:r>
            <a:r>
              <a:rPr lang="zh-TW" altLang="en-US" dirty="0" smtClean="0"/>
              <a:t>版本的比较</a:t>
            </a:r>
            <a:endParaRPr lang="zh-CN"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TW" dirty="0" smtClean="0"/>
              <a:t>Windows 7</a:t>
            </a:r>
            <a:r>
              <a:rPr lang="zh-TW" altLang="en-US" dirty="0" smtClean="0"/>
              <a:t>不同版本的比较</a:t>
            </a:r>
            <a:r>
              <a:rPr lang="en-US" altLang="zh-TW" dirty="0" smtClean="0"/>
              <a:t>(1/2)</a:t>
            </a:r>
            <a:endParaRPr lang="zh-TW" altLang="en-US" dirty="0"/>
          </a:p>
        </p:txBody>
      </p:sp>
      <p:graphicFrame>
        <p:nvGraphicFramePr>
          <p:cNvPr id="8" name="Table 7"/>
          <p:cNvGraphicFramePr>
            <a:graphicFrameLocks noGrp="1"/>
          </p:cNvGraphicFramePr>
          <p:nvPr>
            <p:extLst>
              <p:ext uri="{D42A27DB-BD31-4B8C-83A1-F6EECF244321}">
                <p14:modId xmlns:p14="http://schemas.microsoft.com/office/powerpoint/2010/main" xmlns="" val="1057805605"/>
              </p:ext>
            </p:extLst>
          </p:nvPr>
        </p:nvGraphicFramePr>
        <p:xfrm>
          <a:off x="474134" y="1066400"/>
          <a:ext cx="8376355" cy="5469077"/>
        </p:xfrm>
        <a:graphic>
          <a:graphicData uri="http://schemas.openxmlformats.org/drawingml/2006/table">
            <a:tbl>
              <a:tblPr/>
              <a:tblGrid>
                <a:gridCol w="2528710"/>
                <a:gridCol w="1456267"/>
                <a:gridCol w="1467556"/>
                <a:gridCol w="1478844"/>
                <a:gridCol w="1444978"/>
              </a:tblGrid>
              <a:tr h="356000">
                <a:tc>
                  <a:txBody>
                    <a:bodyPr/>
                    <a:lstStyle/>
                    <a:p>
                      <a:pPr algn="l" rtl="0" fontAlgn="t"/>
                      <a:r>
                        <a:rPr lang="zh-CN" altLang="en-US" sz="1000" b="1" i="0" u="none" strike="noStrike" baseline="0" dirty="0" smtClean="0">
                          <a:solidFill>
                            <a:schemeClr val="tx1"/>
                          </a:solidFill>
                          <a:latin typeface="Segoe UI" pitchFamily="34" charset="0"/>
                          <a:ea typeface="微軟正黑體" pitchFamily="34" charset="-120"/>
                          <a:cs typeface="Calibri" pitchFamily="34" charset="0"/>
                        </a:rPr>
                        <a:t>关键功能</a:t>
                      </a:r>
                      <a:endParaRPr lang="en-US" sz="1000" b="1"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1" i="0" u="none" strike="noStrike" baseline="0" dirty="0">
                          <a:solidFill>
                            <a:schemeClr val="tx1"/>
                          </a:solidFill>
                          <a:latin typeface="Segoe UI" pitchFamily="34" charset="0"/>
                          <a:ea typeface="微軟正黑體" pitchFamily="34" charset="-120"/>
                          <a:cs typeface="Calibri" pitchFamily="34" charset="0"/>
                        </a:rPr>
                        <a:t>Windows® 7 </a:t>
                      </a:r>
                      <a:r>
                        <a:rPr lang="en-US" sz="1000" b="1" i="0" u="none" strike="noStrike" baseline="0" dirty="0" smtClean="0">
                          <a:solidFill>
                            <a:schemeClr val="tx1"/>
                          </a:solidFill>
                          <a:latin typeface="Segoe UI" pitchFamily="34" charset="0"/>
                          <a:ea typeface="微軟正黑體" pitchFamily="34" charset="-120"/>
                          <a:cs typeface="Calibri" pitchFamily="34" charset="0"/>
                        </a:rPr>
                        <a:t/>
                      </a:r>
                      <a:br>
                        <a:rPr lang="en-US" sz="1000" b="1" i="0" u="none" strike="noStrike" baseline="0" dirty="0" smtClean="0">
                          <a:solidFill>
                            <a:schemeClr val="tx1"/>
                          </a:solidFill>
                          <a:latin typeface="Segoe UI" pitchFamily="34" charset="0"/>
                          <a:ea typeface="微軟正黑體" pitchFamily="34" charset="-120"/>
                          <a:cs typeface="Calibri" pitchFamily="34" charset="0"/>
                        </a:rPr>
                      </a:br>
                      <a:r>
                        <a:rPr lang="zh-CN" altLang="en-US" sz="1000" b="1" i="0" u="none" strike="noStrike" baseline="0" dirty="0" smtClean="0">
                          <a:solidFill>
                            <a:schemeClr val="tx1"/>
                          </a:solidFill>
                          <a:latin typeface="Segoe UI" pitchFamily="34" charset="0"/>
                          <a:ea typeface="微軟正黑體" pitchFamily="34" charset="-120"/>
                          <a:cs typeface="Calibri" pitchFamily="34" charset="0"/>
                        </a:rPr>
                        <a:t>家庭普通版</a:t>
                      </a:r>
                      <a:endParaRPr lang="en-US" sz="1000" b="1" i="0" u="none" strike="noStrike" baseline="0" dirty="0" smtClean="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1" i="0" u="none" strike="noStrike" baseline="0" dirty="0">
                          <a:solidFill>
                            <a:schemeClr val="tx1"/>
                          </a:solidFill>
                          <a:latin typeface="Segoe UI" pitchFamily="34" charset="0"/>
                          <a:ea typeface="微軟正黑體" pitchFamily="34" charset="-120"/>
                          <a:cs typeface="Calibri" pitchFamily="34" charset="0"/>
                        </a:rPr>
                        <a:t>Windows® 7 </a:t>
                      </a:r>
                      <a:r>
                        <a:rPr lang="en-US" sz="1000" b="1" i="0" u="none" strike="noStrike" baseline="0" dirty="0" smtClean="0">
                          <a:solidFill>
                            <a:schemeClr val="tx1"/>
                          </a:solidFill>
                          <a:latin typeface="Segoe UI" pitchFamily="34" charset="0"/>
                          <a:ea typeface="微軟正黑體" pitchFamily="34" charset="-120"/>
                          <a:cs typeface="Calibri" pitchFamily="34" charset="0"/>
                        </a:rPr>
                        <a:t/>
                      </a:r>
                      <a:br>
                        <a:rPr lang="en-US" sz="1000" b="1" i="0" u="none" strike="noStrike" baseline="0" dirty="0" smtClean="0">
                          <a:solidFill>
                            <a:schemeClr val="tx1"/>
                          </a:solidFill>
                          <a:latin typeface="Segoe UI" pitchFamily="34" charset="0"/>
                          <a:ea typeface="微軟正黑體" pitchFamily="34" charset="-120"/>
                          <a:cs typeface="Calibri" pitchFamily="34" charset="0"/>
                        </a:rPr>
                      </a:br>
                      <a:r>
                        <a:rPr lang="zh-CN" altLang="en-US" sz="1000" b="1" i="0" u="none" strike="noStrike" baseline="0" dirty="0" smtClean="0">
                          <a:solidFill>
                            <a:schemeClr val="tx1"/>
                          </a:solidFill>
                          <a:latin typeface="Segoe UI" pitchFamily="34" charset="0"/>
                          <a:ea typeface="微軟正黑體" pitchFamily="34" charset="-120"/>
                          <a:cs typeface="Calibri" pitchFamily="34" charset="0"/>
                        </a:rPr>
                        <a:t>家庭高级版 </a:t>
                      </a:r>
                      <a:endParaRPr lang="en-US" sz="1000" b="1"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1" i="0" u="none" strike="noStrike" baseline="0" dirty="0">
                          <a:solidFill>
                            <a:schemeClr val="tx1"/>
                          </a:solidFill>
                          <a:latin typeface="Segoe UI" pitchFamily="34" charset="0"/>
                          <a:ea typeface="微軟正黑體" pitchFamily="34" charset="-120"/>
                          <a:cs typeface="Calibri" pitchFamily="34" charset="0"/>
                        </a:rPr>
                        <a:t>Windows ® 7 </a:t>
                      </a:r>
                      <a:r>
                        <a:rPr lang="en-US" sz="1000" b="1" i="0" u="none" strike="noStrike" baseline="0" dirty="0" smtClean="0">
                          <a:solidFill>
                            <a:schemeClr val="tx1"/>
                          </a:solidFill>
                          <a:latin typeface="Segoe UI" pitchFamily="34" charset="0"/>
                          <a:ea typeface="微軟正黑體" pitchFamily="34" charset="-120"/>
                          <a:cs typeface="Calibri" pitchFamily="34" charset="0"/>
                        </a:rPr>
                        <a:t/>
                      </a:r>
                      <a:br>
                        <a:rPr lang="en-US" sz="1000" b="1" i="0" u="none" strike="noStrike" baseline="0" dirty="0" smtClean="0">
                          <a:solidFill>
                            <a:schemeClr val="tx1"/>
                          </a:solidFill>
                          <a:latin typeface="Segoe UI" pitchFamily="34" charset="0"/>
                          <a:ea typeface="微軟正黑體" pitchFamily="34" charset="-120"/>
                          <a:cs typeface="Calibri" pitchFamily="34" charset="0"/>
                        </a:rPr>
                      </a:br>
                      <a:r>
                        <a:rPr lang="zh-CN" altLang="en-US" sz="1000" b="1" i="0" u="none" strike="noStrike" baseline="0" dirty="0" smtClean="0">
                          <a:solidFill>
                            <a:schemeClr val="tx1"/>
                          </a:solidFill>
                          <a:latin typeface="Segoe UI" pitchFamily="34" charset="0"/>
                          <a:ea typeface="微軟正黑體" pitchFamily="34" charset="-120"/>
                          <a:cs typeface="Calibri" pitchFamily="34" charset="0"/>
                        </a:rPr>
                        <a:t>专业版</a:t>
                      </a:r>
                      <a:endParaRPr lang="en-US" sz="1000" b="1"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1" i="0" u="none" strike="noStrike" baseline="0" dirty="0">
                          <a:solidFill>
                            <a:schemeClr val="tx1"/>
                          </a:solidFill>
                          <a:latin typeface="Segoe UI" pitchFamily="34" charset="0"/>
                          <a:ea typeface="微軟正黑體" pitchFamily="34" charset="-120"/>
                          <a:cs typeface="Calibri" pitchFamily="34" charset="0"/>
                        </a:rPr>
                        <a:t>Windows® 7 </a:t>
                      </a:r>
                      <a:r>
                        <a:rPr lang="zh-CN" altLang="en-US" sz="1000" b="1" i="0" u="none" strike="noStrike" baseline="0" dirty="0" smtClean="0">
                          <a:solidFill>
                            <a:schemeClr val="tx1"/>
                          </a:solidFill>
                          <a:latin typeface="Segoe UI" pitchFamily="34" charset="0"/>
                          <a:ea typeface="微軟正黑體" pitchFamily="34" charset="-120"/>
                          <a:cs typeface="Calibri" pitchFamily="34" charset="0"/>
                        </a:rPr>
                        <a:t>企业版</a:t>
                      </a:r>
                      <a:r>
                        <a:rPr lang="en-US" sz="1000" b="1" i="0" u="none" strike="noStrike" baseline="0" dirty="0" smtClean="0">
                          <a:solidFill>
                            <a:schemeClr val="tx1"/>
                          </a:solidFill>
                          <a:latin typeface="Segoe UI" pitchFamily="34" charset="0"/>
                          <a:ea typeface="微軟正黑體" pitchFamily="34" charset="-120"/>
                          <a:cs typeface="Calibri" pitchFamily="34" charset="0"/>
                        </a:rPr>
                        <a:t>/  </a:t>
                      </a:r>
                      <a:r>
                        <a:rPr lang="en-US" sz="1000" b="1" i="0" u="none" strike="noStrike" baseline="0" dirty="0">
                          <a:solidFill>
                            <a:schemeClr val="tx1"/>
                          </a:solidFill>
                          <a:latin typeface="Segoe UI" pitchFamily="34" charset="0"/>
                          <a:ea typeface="微軟正黑體" pitchFamily="34" charset="-120"/>
                          <a:cs typeface="Calibri" pitchFamily="34" charset="0"/>
                        </a:rPr>
                        <a:t>Windows® 7 </a:t>
                      </a:r>
                      <a:r>
                        <a:rPr lang="zh-CN" altLang="en-US" sz="1000" b="1" i="0" u="none" strike="noStrike" baseline="0" dirty="0" smtClean="0">
                          <a:solidFill>
                            <a:schemeClr val="tx1"/>
                          </a:solidFill>
                          <a:latin typeface="Segoe UI" pitchFamily="34" charset="0"/>
                          <a:ea typeface="微軟正黑體" pitchFamily="34" charset="-120"/>
                          <a:cs typeface="Calibri" pitchFamily="34" charset="0"/>
                        </a:rPr>
                        <a:t>旗舰版</a:t>
                      </a:r>
                      <a:endParaRPr lang="en-US" sz="1000" b="1"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en-US" sz="1000" b="0" i="0" u="none" strike="noStrike" baseline="0" dirty="0" smtClean="0">
                          <a:solidFill>
                            <a:schemeClr val="tx1"/>
                          </a:solidFill>
                          <a:latin typeface="Segoe UI" pitchFamily="34" charset="0"/>
                          <a:ea typeface="微軟正黑體" pitchFamily="34" charset="-120"/>
                          <a:cs typeface="Calibri" pitchFamily="34" charset="0"/>
                        </a:rPr>
                        <a:t>Windows</a:t>
                      </a:r>
                      <a:r>
                        <a:rPr lang="en-US" sz="1000" b="0" i="0" u="none" strike="noStrike" baseline="0" dirty="0">
                          <a:solidFill>
                            <a:schemeClr val="tx1"/>
                          </a:solidFill>
                          <a:latin typeface="Segoe UI" pitchFamily="34" charset="0"/>
                          <a:ea typeface="微軟正黑體" pitchFamily="34" charset="-120"/>
                          <a:cs typeface="Calibri" pitchFamily="34" charset="0"/>
                        </a:rPr>
                        <a:t>® </a:t>
                      </a:r>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任务栏和跳转列表</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en-US" sz="1000" b="0" i="0" u="none" strike="noStrike" baseline="0" dirty="0">
                          <a:solidFill>
                            <a:schemeClr val="tx1"/>
                          </a:solidFill>
                          <a:latin typeface="Segoe UI" pitchFamily="34" charset="0"/>
                          <a:ea typeface="微軟正黑體" pitchFamily="34" charset="-120"/>
                          <a:cs typeface="Calibri" pitchFamily="34" charset="0"/>
                        </a:rPr>
                        <a:t>Windows® </a:t>
                      </a:r>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搜索</a:t>
                      </a:r>
                      <a:r>
                        <a:rPr lang="en-US" sz="1000" b="0" i="0" u="none" strike="noStrike" baseline="0" dirty="0" smtClean="0">
                          <a:solidFill>
                            <a:schemeClr val="tx1"/>
                          </a:solidFill>
                          <a:latin typeface="Segoe UI" pitchFamily="34" charset="0"/>
                          <a:ea typeface="微軟正黑體" pitchFamily="34" charset="-120"/>
                          <a:cs typeface="Calibri" pitchFamily="34" charset="0"/>
                        </a:rPr>
                        <a:t> </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加入家庭组</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en-US" sz="1000" b="0" i="0" u="none" strike="noStrike" baseline="0" dirty="0">
                          <a:solidFill>
                            <a:schemeClr val="tx1"/>
                          </a:solidFill>
                          <a:latin typeface="Segoe UI" pitchFamily="34" charset="0"/>
                          <a:ea typeface="微軟正黑體" pitchFamily="34" charset="-120"/>
                          <a:cs typeface="Calibri" pitchFamily="34" charset="0"/>
                        </a:rPr>
                        <a:t>Windows </a:t>
                      </a:r>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媒体播放器</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备份和还原</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增强的媒体回放</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操作中心</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设备平台（</a:t>
                      </a:r>
                      <a:r>
                        <a:rPr lang="en-US" sz="1000" b="0" i="0" u="none" strike="noStrike" baseline="0" dirty="0" smtClean="0">
                          <a:solidFill>
                            <a:schemeClr val="tx1"/>
                          </a:solidFill>
                          <a:latin typeface="Segoe UI" pitchFamily="34" charset="0"/>
                          <a:ea typeface="微軟正黑體" pitchFamily="34" charset="-120"/>
                          <a:cs typeface="Calibri" pitchFamily="34" charset="0"/>
                        </a:rPr>
                        <a:t>Device </a:t>
                      </a:r>
                      <a:r>
                        <a:rPr lang="en-US" sz="1000" b="0" i="0" u="none" strike="noStrike" baseline="0" dirty="0">
                          <a:solidFill>
                            <a:schemeClr val="tx1"/>
                          </a:solidFill>
                          <a:latin typeface="Segoe UI" pitchFamily="34" charset="0"/>
                          <a:ea typeface="微軟正黑體" pitchFamily="34" charset="-120"/>
                          <a:cs typeface="Calibri" pitchFamily="34" charset="0"/>
                        </a:rPr>
                        <a:t>Stage</a:t>
                      </a:r>
                      <a:r>
                        <a:rPr lang="en-US" sz="1000" b="0" i="0" u="none" strike="noStrike" baseline="0" dirty="0" smtClean="0">
                          <a:solidFill>
                            <a:schemeClr val="tx1"/>
                          </a:solidFill>
                          <a:latin typeface="Segoe UI" pitchFamily="34" charset="0"/>
                          <a:ea typeface="微軟正黑體" pitchFamily="34" charset="-120"/>
                          <a:cs typeface="Calibri" pitchFamily="34" charset="0"/>
                        </a:rPr>
                        <a:t>™</a:t>
                      </a:r>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a:t>
                      </a:r>
                      <a:r>
                        <a:rPr lang="en-US" sz="1000" b="0" i="0" u="none" strike="noStrike" baseline="0" dirty="0" smtClean="0">
                          <a:solidFill>
                            <a:schemeClr val="tx1"/>
                          </a:solidFill>
                          <a:latin typeface="Segoe UI" pitchFamily="34" charset="0"/>
                          <a:ea typeface="微軟正黑體" pitchFamily="34" charset="-120"/>
                          <a:cs typeface="Calibri" pitchFamily="34" charset="0"/>
                        </a:rPr>
                        <a:t>  </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包含</a:t>
                      </a:r>
                      <a:r>
                        <a:rPr lang="en-US" altLang="zh-CN" sz="1000" b="0" i="0" u="none" strike="noStrike" baseline="0" dirty="0" smtClean="0">
                          <a:solidFill>
                            <a:schemeClr val="tx1"/>
                          </a:solidFill>
                          <a:latin typeface="Segoe UI" pitchFamily="34" charset="0"/>
                          <a:ea typeface="微軟正黑體" pitchFamily="34" charset="-120"/>
                          <a:cs typeface="Calibri" pitchFamily="34" charset="0"/>
                        </a:rPr>
                        <a:t>Play</a:t>
                      </a:r>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 </a:t>
                      </a:r>
                      <a:r>
                        <a:rPr lang="en-US" altLang="zh-CN" sz="1000" b="0" i="0" u="none" strike="noStrike" baseline="0" dirty="0" smtClean="0">
                          <a:solidFill>
                            <a:schemeClr val="tx1"/>
                          </a:solidFill>
                          <a:latin typeface="Segoe UI" pitchFamily="34" charset="0"/>
                          <a:ea typeface="微軟正黑體" pitchFamily="34" charset="-120"/>
                          <a:cs typeface="Calibri" pitchFamily="34" charset="0"/>
                        </a:rPr>
                        <a:t>To</a:t>
                      </a:r>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的家庭媒体流</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蓝牙支持</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传真和扫描</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包括纸牌和扫雷的基本游戏</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凭据管理器</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234654">
                <a:tc>
                  <a:txBody>
                    <a:bodyPr/>
                    <a:lstStyle/>
                    <a:p>
                      <a:pPr marL="0" algn="l" defTabSz="914363" rtl="0" eaLnBrk="1" fontAlgn="t" latinLnBrk="0" hangingPunct="1"/>
                      <a:r>
                        <a:rPr lang="zh-CN" altLang="en-US" sz="1000" b="0" i="0" u="none" strike="noStrike" kern="1200" baseline="0" dirty="0" smtClean="0">
                          <a:solidFill>
                            <a:schemeClr val="tx1"/>
                          </a:solidFill>
                          <a:latin typeface="Segoe UI" pitchFamily="34" charset="0"/>
                          <a:ea typeface="微軟正黑體" pitchFamily="34" charset="-120"/>
                          <a:cs typeface="Calibri" pitchFamily="34" charset="0"/>
                        </a:rPr>
                        <a:t>个性化支持</a:t>
                      </a:r>
                      <a:endParaRPr lang="en-US" altLang="en-US" sz="1000" b="0" i="0" u="none" strike="noStrike" kern="1200"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indent="0" algn="ctr" defTabSz="914363" rtl="0" eaLnBrk="1" fontAlgn="t" latinLnBrk="0" hangingPunct="1">
                        <a:lnSpc>
                          <a:spcPct val="100000"/>
                        </a:lnSpc>
                        <a:spcBef>
                          <a:spcPts val="0"/>
                        </a:spcBef>
                        <a:spcAft>
                          <a:spcPts val="0"/>
                        </a:spcAft>
                        <a:buClrTx/>
                        <a:buSzTx/>
                        <a:buFontTx/>
                        <a:buNone/>
                        <a:tabLst/>
                        <a:defRPr/>
                      </a:pPr>
                      <a:r>
                        <a:rPr lang="en-US" sz="1000" b="0" i="0" u="none" strike="noStrike" baseline="0" dirty="0" smtClean="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marL="0" marR="0" indent="0" algn="ctr" defTabSz="914363" rtl="0" eaLnBrk="1" fontAlgn="t" latinLnBrk="0" hangingPunct="1">
                        <a:lnSpc>
                          <a:spcPct val="100000"/>
                        </a:lnSpc>
                        <a:spcBef>
                          <a:spcPts val="0"/>
                        </a:spcBef>
                        <a:spcAft>
                          <a:spcPts val="0"/>
                        </a:spcAft>
                        <a:buClrTx/>
                        <a:buSzTx/>
                        <a:buFontTx/>
                        <a:buNone/>
                        <a:tabLst/>
                        <a:defRPr/>
                      </a:pPr>
                      <a:r>
                        <a:rPr lang="en-US" sz="1000" b="0" i="0" u="none" strike="noStrike" baseline="0" dirty="0" smtClean="0">
                          <a:solidFill>
                            <a:schemeClr val="tx1"/>
                          </a:solidFill>
                          <a:latin typeface="Segoe UI" pitchFamily="34" charset="0"/>
                          <a:ea typeface="微軟正黑體" pitchFamily="34" charset="-120"/>
                          <a:cs typeface="Calibri" pitchFamily="34" charset="0"/>
                        </a:rPr>
                        <a:t>√</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marL="0" marR="0" indent="0" algn="ctr" defTabSz="914363" rtl="0" eaLnBrk="1" fontAlgn="t" latinLnBrk="0" hangingPunct="1">
                        <a:lnSpc>
                          <a:spcPct val="100000"/>
                        </a:lnSpc>
                        <a:spcBef>
                          <a:spcPts val="0"/>
                        </a:spcBef>
                        <a:spcAft>
                          <a:spcPts val="0"/>
                        </a:spcAft>
                        <a:buClrTx/>
                        <a:buSzTx/>
                        <a:buFontTx/>
                        <a:buNone/>
                        <a:tabLst/>
                        <a:defRPr/>
                      </a:pPr>
                      <a:r>
                        <a:rPr lang="en-US" sz="1000" b="0" i="0" u="none" strike="noStrike" baseline="0" dirty="0" smtClean="0">
                          <a:solidFill>
                            <a:schemeClr val="tx1"/>
                          </a:solidFill>
                          <a:latin typeface="Segoe UI" pitchFamily="34" charset="0"/>
                          <a:ea typeface="微軟正黑體" pitchFamily="34" charset="-120"/>
                          <a:cs typeface="Calibri" pitchFamily="34" charset="0"/>
                        </a:rPr>
                        <a:t>√</a:t>
                      </a:r>
                    </a:p>
                    <a:p>
                      <a:pPr algn="ctr" rtl="0" fontAlgn="t"/>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indent="0" algn="ctr" defTabSz="914363" rtl="0" eaLnBrk="1" fontAlgn="t" latinLnBrk="0" hangingPunct="1">
                        <a:lnSpc>
                          <a:spcPct val="100000"/>
                        </a:lnSpc>
                        <a:spcBef>
                          <a:spcPts val="0"/>
                        </a:spcBef>
                        <a:spcAft>
                          <a:spcPts val="0"/>
                        </a:spcAft>
                        <a:buClrTx/>
                        <a:buSzTx/>
                        <a:buFontTx/>
                        <a:buNone/>
                        <a:tabLst/>
                        <a:defRPr/>
                      </a:pPr>
                      <a:r>
                        <a:rPr lang="en-US" sz="1000" b="0" i="0" u="none" strike="noStrike" baseline="0" dirty="0" smtClean="0">
                          <a:solidFill>
                            <a:schemeClr val="tx1"/>
                          </a:solidFill>
                          <a:latin typeface="Segoe UI" pitchFamily="34" charset="0"/>
                          <a:ea typeface="微軟正黑體" pitchFamily="34" charset="-120"/>
                          <a:cs typeface="Calibri" pitchFamily="34" charset="0"/>
                        </a:rPr>
                        <a:t>√</a:t>
                      </a:r>
                    </a:p>
                    <a:p>
                      <a:pPr algn="ctr" rtl="0" fontAlgn="t"/>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实时任务栏缩略图</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marL="0" marR="0" indent="0" algn="l" defTabSz="914363" rtl="0" eaLnBrk="1" fontAlgn="t" latinLnBrk="0" hangingPunct="1">
                        <a:lnSpc>
                          <a:spcPct val="100000"/>
                        </a:lnSpc>
                        <a:spcBef>
                          <a:spcPts val="0"/>
                        </a:spcBef>
                        <a:spcAft>
                          <a:spcPts val="0"/>
                        </a:spcAft>
                        <a:buClrTx/>
                        <a:buSzTx/>
                        <a:buFontTx/>
                        <a:buNone/>
                        <a:tabLst/>
                        <a:defRPr/>
                      </a:pPr>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无需登录注销便可在用户间切换</a:t>
                      </a:r>
                      <a:endParaRPr lang="en-US" sz="1000" b="0" i="0" u="none" strike="noStrike" baseline="0" dirty="0" smtClean="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321217">
                <a:tc>
                  <a:txBody>
                    <a:bodyPr/>
                    <a:lstStyle/>
                    <a:p>
                      <a:pPr marL="0" marR="0" indent="0" algn="l" defTabSz="914363" rtl="0" eaLnBrk="1" fontAlgn="t" latinLnBrk="0" hangingPunct="1">
                        <a:lnSpc>
                          <a:spcPct val="100000"/>
                        </a:lnSpc>
                        <a:spcBef>
                          <a:spcPts val="0"/>
                        </a:spcBef>
                        <a:spcAft>
                          <a:spcPts val="0"/>
                        </a:spcAft>
                        <a:buClrTx/>
                        <a:buSzTx/>
                        <a:buFontTx/>
                        <a:buNone/>
                        <a:tabLst/>
                        <a:defRPr/>
                      </a:pPr>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无需网络访问设备便可连接到其他的临近电脑</a:t>
                      </a:r>
                      <a:endParaRPr lang="en-US" sz="1000" b="0" i="0" u="none" strike="noStrike" baseline="0" dirty="0" smtClean="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342733">
                <a:tc>
                  <a:txBody>
                    <a:bodyPr/>
                    <a:lstStyle/>
                    <a:p>
                      <a:pPr marL="0" marR="0" indent="0" algn="l" defTabSz="914363" rtl="0" eaLnBrk="1" fontAlgn="t" latinLnBrk="0" hangingPunct="1">
                        <a:lnSpc>
                          <a:spcPct val="100000"/>
                        </a:lnSpc>
                        <a:spcBef>
                          <a:spcPts val="0"/>
                        </a:spcBef>
                        <a:spcAft>
                          <a:spcPts val="0"/>
                        </a:spcAft>
                        <a:buClrTx/>
                        <a:buSzTx/>
                        <a:buFontTx/>
                        <a:buNone/>
                        <a:tabLst/>
                        <a:defRPr/>
                      </a:pPr>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通过使用一台电脑的 </a:t>
                      </a:r>
                      <a:r>
                        <a:rPr lang="en-US" altLang="zh-CN" sz="1000" b="0" i="0" u="none" strike="noStrike" baseline="0" dirty="0" smtClean="0">
                          <a:solidFill>
                            <a:schemeClr val="tx1"/>
                          </a:solidFill>
                          <a:latin typeface="Segoe UI" pitchFamily="34" charset="0"/>
                          <a:ea typeface="微軟正黑體" pitchFamily="34" charset="-120"/>
                          <a:cs typeface="Calibri" pitchFamily="34" charset="0"/>
                        </a:rPr>
                        <a:t>Internet</a:t>
                      </a:r>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 连接，使家庭中的其他电脑无需路由便可互联互通</a:t>
                      </a:r>
                      <a:endParaRPr lang="en-US" sz="1000" b="0" i="0" u="none" strike="noStrike" baseline="0" dirty="0" smtClean="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marL="0" marR="0" indent="0" algn="l" defTabSz="914363" rtl="0" eaLnBrk="1" fontAlgn="t" latinLnBrk="0" hangingPunct="1">
                        <a:lnSpc>
                          <a:spcPct val="100000"/>
                        </a:lnSpc>
                        <a:spcBef>
                          <a:spcPts val="0"/>
                        </a:spcBef>
                        <a:spcAft>
                          <a:spcPts val="0"/>
                        </a:spcAft>
                        <a:buClrTx/>
                        <a:buSzTx/>
                        <a:buFontTx/>
                        <a:buNone/>
                        <a:tabLst/>
                        <a:defRPr/>
                      </a:pPr>
                      <a:r>
                        <a:rPr lang="zh-CN" altLang="en-US" sz="1000" baseline="0" dirty="0" smtClean="0">
                          <a:solidFill>
                            <a:schemeClr val="tx1"/>
                          </a:solidFill>
                          <a:latin typeface="Segoe UI" pitchFamily="34" charset="0"/>
                          <a:ea typeface="微軟正黑體" pitchFamily="34" charset="-120"/>
                          <a:cs typeface="Calibri" pitchFamily="34" charset="0"/>
                        </a:rPr>
                        <a:t>位置和其他传感器</a:t>
                      </a:r>
                      <a:endParaRPr lang="en-US" sz="1000" baseline="0" dirty="0" smtClean="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marL="0" marR="0" indent="0" algn="l" defTabSz="914363" rtl="0" eaLnBrk="1" fontAlgn="t" latinLnBrk="0" hangingPunct="1">
                        <a:lnSpc>
                          <a:spcPct val="100000"/>
                        </a:lnSpc>
                        <a:spcBef>
                          <a:spcPts val="0"/>
                        </a:spcBef>
                        <a:spcAft>
                          <a:spcPts val="0"/>
                        </a:spcAft>
                        <a:buClrTx/>
                        <a:buSzTx/>
                        <a:buFontTx/>
                        <a:buNone/>
                        <a:tabLst/>
                        <a:defRPr/>
                      </a:pPr>
                      <a:r>
                        <a:rPr lang="zh-CN" altLang="en-US" sz="1000" baseline="0" dirty="0" smtClean="0">
                          <a:solidFill>
                            <a:schemeClr val="tx1"/>
                          </a:solidFill>
                          <a:latin typeface="Segoe UI" pitchFamily="34" charset="0"/>
                          <a:ea typeface="微軟正黑體" pitchFamily="34" charset="-120"/>
                          <a:cs typeface="Calibri" pitchFamily="34" charset="0"/>
                        </a:rPr>
                        <a:t>多显示器支持</a:t>
                      </a:r>
                      <a:endParaRPr lang="en-US" sz="1000" baseline="0" dirty="0" smtClean="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en-US" sz="1000" b="0" i="0" u="none" strike="noStrike" baseline="0" dirty="0">
                          <a:solidFill>
                            <a:schemeClr val="tx1"/>
                          </a:solidFill>
                          <a:latin typeface="Segoe UI" pitchFamily="34" charset="0"/>
                          <a:ea typeface="微軟正黑體" pitchFamily="34" charset="-120"/>
                          <a:cs typeface="Calibri" pitchFamily="34" charset="0"/>
                        </a:rPr>
                        <a:t>Windows </a:t>
                      </a:r>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移动中心</a:t>
                      </a:r>
                      <a:r>
                        <a:rPr lang="en-US" sz="1000" b="0" i="0" u="none" strike="noStrike" baseline="0" dirty="0" smtClean="0">
                          <a:solidFill>
                            <a:schemeClr val="tx1"/>
                          </a:solidFill>
                          <a:latin typeface="Segoe UI" pitchFamily="34" charset="0"/>
                          <a:ea typeface="微軟正黑體" pitchFamily="34" charset="-120"/>
                          <a:cs typeface="Calibri" pitchFamily="34" charset="0"/>
                        </a:rPr>
                        <a:t>(w/o </a:t>
                      </a:r>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演示设置</a:t>
                      </a:r>
                      <a:r>
                        <a:rPr lang="en-US" sz="1000" b="0" i="0" u="none" strike="noStrike" baseline="0" dirty="0" smtClean="0">
                          <a:solidFill>
                            <a:schemeClr val="tx1"/>
                          </a:solidFill>
                          <a:latin typeface="Segoe UI" pitchFamily="34" charset="0"/>
                          <a:ea typeface="微軟正黑體" pitchFamily="34" charset="-120"/>
                          <a:cs typeface="Calibri" pitchFamily="34" charset="0"/>
                        </a:rPr>
                        <a:t>) </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en-US" sz="1000" b="0" i="0" u="none" strike="noStrike" baseline="0" dirty="0">
                          <a:solidFill>
                            <a:schemeClr val="tx1"/>
                          </a:solidFill>
                          <a:latin typeface="Segoe UI" pitchFamily="34" charset="0"/>
                          <a:ea typeface="微軟正黑體" pitchFamily="34" charset="-120"/>
                          <a:cs typeface="Calibri" pitchFamily="34" charset="0"/>
                        </a:rPr>
                        <a:t>Aero®  Glass </a:t>
                      </a:r>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和更简单的窗口导航</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t"/>
                      <a:r>
                        <a:rPr lang="en-US" sz="1000" b="0" i="0" u="none" strike="noStrike" baseline="0" dirty="0">
                          <a:solidFill>
                            <a:schemeClr val="tx1"/>
                          </a:solidFill>
                          <a:latin typeface="Segoe UI" pitchFamily="34" charset="0"/>
                          <a:ea typeface="微軟正黑體" pitchFamily="34" charset="-120"/>
                          <a:cs typeface="Calibri" pitchFamily="34" charset="0"/>
                        </a:rPr>
                        <a:t> </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en-US" sz="1000" b="0" i="0" u="none" strike="noStrike" baseline="0" dirty="0">
                          <a:solidFill>
                            <a:schemeClr val="tx1"/>
                          </a:solidFill>
                          <a:latin typeface="Segoe UI" pitchFamily="34" charset="0"/>
                          <a:ea typeface="微軟正黑體" pitchFamily="34" charset="-120"/>
                          <a:cs typeface="Calibri" pitchFamily="34" charset="0"/>
                        </a:rPr>
                        <a:t>Aero®  </a:t>
                      </a:r>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背景</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t"/>
                      <a:r>
                        <a:rPr lang="en-US" sz="1000" b="0" i="0" u="none" strike="noStrike" baseline="0" dirty="0">
                          <a:solidFill>
                            <a:schemeClr val="tx1"/>
                          </a:solidFill>
                          <a:latin typeface="Segoe UI" pitchFamily="34" charset="0"/>
                          <a:ea typeface="微軟正黑體" pitchFamily="34" charset="-120"/>
                          <a:cs typeface="Calibri" pitchFamily="34" charset="0"/>
                        </a:rPr>
                        <a:t> </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en-US" sz="1000" b="0" i="0" u="none" strike="noStrike" baseline="0" dirty="0">
                          <a:solidFill>
                            <a:schemeClr val="tx1"/>
                          </a:solidFill>
                          <a:latin typeface="Segoe UI" pitchFamily="34" charset="0"/>
                          <a:ea typeface="微軟正黑體" pitchFamily="34" charset="-120"/>
                          <a:cs typeface="Calibri" pitchFamily="34" charset="0"/>
                        </a:rPr>
                        <a:t>Windows® </a:t>
                      </a:r>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触控技术</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t"/>
                      <a:r>
                        <a:rPr lang="en-US" sz="1000" b="0" i="0" u="none" strike="noStrike" baseline="0" dirty="0">
                          <a:solidFill>
                            <a:schemeClr val="tx1"/>
                          </a:solidFill>
                          <a:latin typeface="Segoe UI" pitchFamily="34" charset="0"/>
                          <a:ea typeface="微軟正黑體" pitchFamily="34" charset="-120"/>
                          <a:cs typeface="Calibri" pitchFamily="34" charset="0"/>
                        </a:rPr>
                        <a:t> </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r h="188195">
                <a:tc>
                  <a:txBody>
                    <a:bodyPr/>
                    <a:lstStyle/>
                    <a:p>
                      <a:pPr algn="l" rtl="0" fontAlgn="t"/>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创建家庭组</a:t>
                      </a:r>
                      <a:endParaRPr lang="en-US" sz="1000" b="0" i="0" u="none" strike="noStrike" baseline="0"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t"/>
                      <a:r>
                        <a:rPr lang="en-US" sz="1000" b="0" i="0" u="none" strike="noStrike" baseline="0" dirty="0">
                          <a:solidFill>
                            <a:schemeClr val="tx1"/>
                          </a:solidFill>
                          <a:latin typeface="Segoe UI" pitchFamily="34" charset="0"/>
                          <a:ea typeface="微軟正黑體" pitchFamily="34" charset="-120"/>
                          <a:cs typeface="Calibri" pitchFamily="34" charset="0"/>
                        </a:rPr>
                        <a:t> </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ADB"/>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A"/>
                    </a:solidFill>
                  </a:tcPr>
                </a:tc>
                <a:tc>
                  <a:txBody>
                    <a:bodyPr/>
                    <a:lstStyle/>
                    <a:p>
                      <a:pPr algn="ctr" rtl="0" fontAlgn="t"/>
                      <a:r>
                        <a:rPr lang="en-US" sz="1000" b="0" i="0" u="none" strike="noStrike" baseline="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ctr" rtl="0" fontAlgn="t"/>
                      <a:r>
                        <a:rPr lang="en-US" sz="1000" b="0" i="0" u="none" strike="noStrike" baseline="0" dirty="0">
                          <a:solidFill>
                            <a:schemeClr val="tx1"/>
                          </a:solidFill>
                          <a:latin typeface="Segoe UI" pitchFamily="34" charset="0"/>
                          <a:ea typeface="微軟正黑體" pitchFamily="34" charset="-120"/>
                          <a:cs typeface="Calibri" pitchFamily="34" charset="0"/>
                        </a:rPr>
                        <a:t>√</a:t>
                      </a: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ED5"/>
                    </a:solidFill>
                  </a:tcPr>
                </a:tc>
              </a:tr>
            </a:tbl>
          </a:graphicData>
        </a:graphic>
      </p:graphicFrame>
    </p:spTree>
    <p:extLst>
      <p:ext uri="{BB962C8B-B14F-4D97-AF65-F5344CB8AC3E}">
        <p14:creationId xmlns:p14="http://schemas.microsoft.com/office/powerpoint/2010/main" xmlns="" val="2296692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Windows 7</a:t>
            </a:r>
            <a:r>
              <a:rPr lang="zh-TW" altLang="en-US" dirty="0"/>
              <a:t>不同版本的比较</a:t>
            </a:r>
            <a:r>
              <a:rPr lang="en-US" altLang="zh-TW" dirty="0" smtClean="0"/>
              <a:t>(2/2</a:t>
            </a:r>
            <a:r>
              <a:rPr lang="en-US" altLang="zh-TW" dirty="0"/>
              <a:t>)</a:t>
            </a:r>
            <a:endParaRPr lang="zh-TW"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18126701"/>
              </p:ext>
            </p:extLst>
          </p:nvPr>
        </p:nvGraphicFramePr>
        <p:xfrm>
          <a:off x="457200" y="1066800"/>
          <a:ext cx="8438444" cy="4714996"/>
        </p:xfrm>
        <a:graphic>
          <a:graphicData uri="http://schemas.openxmlformats.org/drawingml/2006/table">
            <a:tbl>
              <a:tblPr/>
              <a:tblGrid>
                <a:gridCol w="2534356"/>
                <a:gridCol w="1467555"/>
                <a:gridCol w="1478845"/>
                <a:gridCol w="1478844"/>
                <a:gridCol w="1478844"/>
              </a:tblGrid>
              <a:tr h="355600">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CN" altLang="en-US" sz="1000" b="1" i="0" u="none" strike="noStrike" dirty="0" smtClean="0">
                          <a:solidFill>
                            <a:schemeClr val="tx1"/>
                          </a:solidFill>
                          <a:latin typeface="Segoe UI" pitchFamily="34" charset="0"/>
                          <a:ea typeface="微軟正黑體" pitchFamily="34" charset="-120"/>
                          <a:cs typeface="Calibri" pitchFamily="34" charset="0"/>
                        </a:rPr>
                        <a:t>关键功能</a:t>
                      </a:r>
                      <a:endParaRPr lang="en-US" sz="1000" b="1" i="0" u="none" strike="noStrike"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ctr" defTabSz="914363" rtl="0" eaLnBrk="1" fontAlgn="t" latinLnBrk="0" hangingPunct="1">
                        <a:lnSpc>
                          <a:spcPct val="100000"/>
                        </a:lnSpc>
                        <a:spcBef>
                          <a:spcPts val="0"/>
                        </a:spcBef>
                        <a:spcAft>
                          <a:spcPts val="0"/>
                        </a:spcAft>
                        <a:buClrTx/>
                        <a:buSzTx/>
                        <a:buFontTx/>
                        <a:buNone/>
                        <a:tabLst/>
                        <a:defRPr/>
                      </a:pPr>
                      <a:r>
                        <a:rPr lang="en-US" sz="1000" b="1" i="0" u="none" strike="noStrike" dirty="0">
                          <a:solidFill>
                            <a:schemeClr val="tx1"/>
                          </a:solidFill>
                          <a:latin typeface="Segoe UI" pitchFamily="34" charset="0"/>
                          <a:ea typeface="微軟正黑體" pitchFamily="34" charset="-120"/>
                          <a:cs typeface="Calibri" pitchFamily="34" charset="0"/>
                        </a:rPr>
                        <a:t>Windows® 7 </a:t>
                      </a:r>
                      <a:r>
                        <a:rPr lang="en-US" sz="1000" b="1" i="0" u="none" strike="noStrike" dirty="0" smtClean="0">
                          <a:solidFill>
                            <a:schemeClr val="tx1"/>
                          </a:solidFill>
                          <a:latin typeface="Segoe UI" pitchFamily="34" charset="0"/>
                          <a:ea typeface="微軟正黑體" pitchFamily="34" charset="-120"/>
                          <a:cs typeface="Calibri" pitchFamily="34" charset="0"/>
                        </a:rPr>
                        <a:t/>
                      </a:r>
                      <a:br>
                        <a:rPr lang="en-US" sz="1000" b="1" i="0" u="none" strike="noStrike" dirty="0" smtClean="0">
                          <a:solidFill>
                            <a:schemeClr val="tx1"/>
                          </a:solidFill>
                          <a:latin typeface="Segoe UI" pitchFamily="34" charset="0"/>
                          <a:ea typeface="微軟正黑體" pitchFamily="34" charset="-120"/>
                          <a:cs typeface="Calibri" pitchFamily="34" charset="0"/>
                        </a:rPr>
                      </a:br>
                      <a:r>
                        <a:rPr lang="zh-CN" altLang="en-US" sz="1000" b="1" i="0" u="none" strike="noStrike" dirty="0" smtClean="0">
                          <a:solidFill>
                            <a:schemeClr val="tx1"/>
                          </a:solidFill>
                          <a:latin typeface="Segoe UI" pitchFamily="34" charset="0"/>
                          <a:ea typeface="微軟正黑體" pitchFamily="34" charset="-120"/>
                          <a:cs typeface="Calibri" pitchFamily="34" charset="0"/>
                        </a:rPr>
                        <a:t>家庭普通版</a:t>
                      </a:r>
                      <a:r>
                        <a:rPr lang="en-US" sz="1000" b="1" i="0" u="none" strike="noStrike" dirty="0" smtClean="0">
                          <a:solidFill>
                            <a:schemeClr val="tx1"/>
                          </a:solidFill>
                          <a:latin typeface="Segoe UI" pitchFamily="34" charset="0"/>
                          <a:ea typeface="微軟正黑體" pitchFamily="34" charset="-120"/>
                          <a:cs typeface="Calibri" pitchFamily="34" charset="0"/>
                        </a:rPr>
                        <a:t> </a:t>
                      </a:r>
                      <a:endParaRPr lang="en-US" altLang="zh-CN" sz="1000" b="1" i="0" u="none" strike="noStrike" dirty="0" smtClean="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1" i="0" u="none" strike="noStrike" dirty="0">
                          <a:solidFill>
                            <a:schemeClr val="tx1"/>
                          </a:solidFill>
                          <a:latin typeface="Segoe UI" pitchFamily="34" charset="0"/>
                          <a:ea typeface="微軟正黑體" pitchFamily="34" charset="-120"/>
                          <a:cs typeface="Calibri" pitchFamily="34" charset="0"/>
                        </a:rPr>
                        <a:t>Windows® 7 </a:t>
                      </a:r>
                      <a:r>
                        <a:rPr lang="en-US" sz="1000" b="1" i="0" u="none" strike="noStrike" dirty="0" smtClean="0">
                          <a:solidFill>
                            <a:schemeClr val="tx1"/>
                          </a:solidFill>
                          <a:latin typeface="Segoe UI" pitchFamily="34" charset="0"/>
                          <a:ea typeface="微軟正黑體" pitchFamily="34" charset="-120"/>
                          <a:cs typeface="Calibri" pitchFamily="34" charset="0"/>
                        </a:rPr>
                        <a:t/>
                      </a:r>
                      <a:br>
                        <a:rPr lang="en-US" sz="1000" b="1" i="0" u="none" strike="noStrike" dirty="0" smtClean="0">
                          <a:solidFill>
                            <a:schemeClr val="tx1"/>
                          </a:solidFill>
                          <a:latin typeface="Segoe UI" pitchFamily="34" charset="0"/>
                          <a:ea typeface="微軟正黑體" pitchFamily="34" charset="-120"/>
                          <a:cs typeface="Calibri" pitchFamily="34" charset="0"/>
                        </a:rPr>
                      </a:br>
                      <a:r>
                        <a:rPr lang="zh-CN" altLang="en-US" sz="1000" b="1" i="0" u="none" strike="noStrike" dirty="0" smtClean="0">
                          <a:solidFill>
                            <a:schemeClr val="tx1"/>
                          </a:solidFill>
                          <a:latin typeface="Segoe UI" pitchFamily="34" charset="0"/>
                          <a:ea typeface="微軟正黑體" pitchFamily="34" charset="-120"/>
                          <a:cs typeface="Calibri" pitchFamily="34" charset="0"/>
                        </a:rPr>
                        <a:t>家庭高级版 </a:t>
                      </a:r>
                      <a:endParaRPr lang="en-US" sz="1000" b="1" i="0" u="none" strike="noStrike"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1" i="0" u="none" strike="noStrike" dirty="0">
                          <a:solidFill>
                            <a:schemeClr val="tx1"/>
                          </a:solidFill>
                          <a:latin typeface="Segoe UI" pitchFamily="34" charset="0"/>
                          <a:ea typeface="微軟正黑體" pitchFamily="34" charset="-120"/>
                          <a:cs typeface="Calibri" pitchFamily="34" charset="0"/>
                        </a:rPr>
                        <a:t>Windows ® 7 </a:t>
                      </a:r>
                      <a:r>
                        <a:rPr lang="en-US" sz="1000" b="1" i="0" u="none" strike="noStrike" dirty="0" smtClean="0">
                          <a:solidFill>
                            <a:schemeClr val="tx1"/>
                          </a:solidFill>
                          <a:latin typeface="Segoe UI" pitchFamily="34" charset="0"/>
                          <a:ea typeface="微軟正黑體" pitchFamily="34" charset="-120"/>
                          <a:cs typeface="Calibri" pitchFamily="34" charset="0"/>
                        </a:rPr>
                        <a:t/>
                      </a:r>
                      <a:br>
                        <a:rPr lang="en-US" sz="1000" b="1" i="0" u="none" strike="noStrike" dirty="0" smtClean="0">
                          <a:solidFill>
                            <a:schemeClr val="tx1"/>
                          </a:solidFill>
                          <a:latin typeface="Segoe UI" pitchFamily="34" charset="0"/>
                          <a:ea typeface="微軟正黑體" pitchFamily="34" charset="-120"/>
                          <a:cs typeface="Calibri" pitchFamily="34" charset="0"/>
                        </a:rPr>
                      </a:br>
                      <a:r>
                        <a:rPr lang="zh-CN" altLang="en-US" sz="1000" b="1" i="0" u="none" strike="noStrike" dirty="0" smtClean="0">
                          <a:solidFill>
                            <a:schemeClr val="tx1"/>
                          </a:solidFill>
                          <a:latin typeface="Segoe UI" pitchFamily="34" charset="0"/>
                          <a:ea typeface="微軟正黑體" pitchFamily="34" charset="-120"/>
                          <a:cs typeface="Calibri" pitchFamily="34" charset="0"/>
                        </a:rPr>
                        <a:t>专业版</a:t>
                      </a:r>
                      <a:endParaRPr lang="en-US" sz="1000" b="1" i="0" u="none" strike="noStrike"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1" i="0" u="none" strike="noStrike" dirty="0">
                          <a:solidFill>
                            <a:schemeClr val="tx1"/>
                          </a:solidFill>
                          <a:latin typeface="Segoe UI" pitchFamily="34" charset="0"/>
                          <a:ea typeface="微軟正黑體" pitchFamily="34" charset="-120"/>
                          <a:cs typeface="Calibri" pitchFamily="34" charset="0"/>
                        </a:rPr>
                        <a:t>Windows® 7 </a:t>
                      </a:r>
                      <a:r>
                        <a:rPr lang="zh-CN" altLang="en-US" sz="1000" b="1" i="0" u="none" strike="noStrike" dirty="0" smtClean="0">
                          <a:solidFill>
                            <a:schemeClr val="tx1"/>
                          </a:solidFill>
                          <a:latin typeface="Segoe UI" pitchFamily="34" charset="0"/>
                          <a:ea typeface="微軟正黑體" pitchFamily="34" charset="-120"/>
                          <a:cs typeface="Calibri" pitchFamily="34" charset="0"/>
                        </a:rPr>
                        <a:t>企业版</a:t>
                      </a:r>
                      <a:r>
                        <a:rPr lang="en-US" sz="1000" b="1" i="0" u="none" strike="noStrike" dirty="0" smtClean="0">
                          <a:solidFill>
                            <a:schemeClr val="tx1"/>
                          </a:solidFill>
                          <a:latin typeface="Segoe UI" pitchFamily="34" charset="0"/>
                          <a:ea typeface="微軟正黑體" pitchFamily="34" charset="-120"/>
                          <a:cs typeface="Calibri" pitchFamily="34" charset="0"/>
                        </a:rPr>
                        <a:t>/  </a:t>
                      </a:r>
                      <a:r>
                        <a:rPr lang="en-US" sz="1000" b="1" i="0" u="none" strike="noStrike" dirty="0">
                          <a:solidFill>
                            <a:schemeClr val="tx1"/>
                          </a:solidFill>
                          <a:latin typeface="Segoe UI" pitchFamily="34" charset="0"/>
                          <a:ea typeface="微軟正黑體" pitchFamily="34" charset="-120"/>
                          <a:cs typeface="Calibri" pitchFamily="34" charset="0"/>
                        </a:rPr>
                        <a:t>Windows® 7 </a:t>
                      </a:r>
                      <a:r>
                        <a:rPr lang="zh-CN" altLang="en-US" sz="1000" b="1" i="0" u="none" strike="noStrike" dirty="0" smtClean="0">
                          <a:solidFill>
                            <a:schemeClr val="tx1"/>
                          </a:solidFill>
                          <a:latin typeface="Segoe UI" pitchFamily="34" charset="0"/>
                          <a:ea typeface="微軟正黑體" pitchFamily="34" charset="-120"/>
                          <a:cs typeface="Calibri" pitchFamily="34" charset="0"/>
                        </a:rPr>
                        <a:t>旗舰版</a:t>
                      </a:r>
                      <a:endParaRPr lang="en-US" sz="1000" b="1" i="0" u="none" strike="noStrike" dirty="0">
                        <a:solidFill>
                          <a:schemeClr val="tx1"/>
                        </a:solidFill>
                        <a:latin typeface="Segoe UI" pitchFamily="34" charset="0"/>
                        <a:ea typeface="微軟正黑體" pitchFamily="34" charset="-120"/>
                        <a:cs typeface="Calibri" pitchFamily="34" charset="0"/>
                      </a:endParaRPr>
                    </a:p>
                  </a:txBody>
                  <a:tcPr marL="5381" marR="5381"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en-US" sz="1000" b="0" i="0" u="none" strike="noStrike" dirty="0">
                          <a:solidFill>
                            <a:schemeClr val="tx1"/>
                          </a:solidFill>
                          <a:latin typeface="Segoe UI" pitchFamily="34" charset="0"/>
                          <a:ea typeface="微軟正黑體" pitchFamily="34" charset="-120"/>
                          <a:cs typeface="Calibri" pitchFamily="34" charset="0"/>
                        </a:rPr>
                        <a:t>Windows® </a:t>
                      </a:r>
                      <a:r>
                        <a:rPr lang="zh-CN" altLang="en-US" sz="1000" b="0" i="0" u="none" strike="noStrike" dirty="0" smtClean="0">
                          <a:solidFill>
                            <a:schemeClr val="tx1"/>
                          </a:solidFill>
                          <a:latin typeface="Segoe UI" pitchFamily="34" charset="0"/>
                          <a:ea typeface="微軟正黑體" pitchFamily="34" charset="-120"/>
                          <a:cs typeface="Calibri" pitchFamily="34" charset="0"/>
                        </a:rPr>
                        <a:t>媒体中心</a:t>
                      </a:r>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CN" altLang="en-US" sz="1000" b="0" i="0" u="none" strike="noStrike" dirty="0" smtClean="0">
                          <a:solidFill>
                            <a:schemeClr val="tx1"/>
                          </a:solidFill>
                          <a:latin typeface="Segoe UI" pitchFamily="34" charset="0"/>
                          <a:ea typeface="微軟正黑體" pitchFamily="34" charset="-120"/>
                          <a:cs typeface="Calibri" pitchFamily="34" charset="0"/>
                        </a:rPr>
                        <a:t>创建和播放</a:t>
                      </a:r>
                      <a:r>
                        <a:rPr lang="en-US" altLang="zh-CN" sz="1000" b="0" i="0" u="none" strike="noStrike" dirty="0" smtClean="0">
                          <a:solidFill>
                            <a:schemeClr val="tx1"/>
                          </a:solidFill>
                          <a:latin typeface="Segoe UI" pitchFamily="34" charset="0"/>
                          <a:ea typeface="微軟正黑體" pitchFamily="34" charset="-120"/>
                          <a:cs typeface="Calibri" pitchFamily="34" charset="0"/>
                        </a:rPr>
                        <a:t>DVD</a:t>
                      </a:r>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CN" altLang="en-US" sz="1000" b="0" i="0" u="none" strike="noStrike" dirty="0" smtClean="0">
                          <a:solidFill>
                            <a:schemeClr val="tx1"/>
                          </a:solidFill>
                          <a:latin typeface="Segoe UI" pitchFamily="34" charset="0"/>
                          <a:ea typeface="微軟正黑體" pitchFamily="34" charset="-120"/>
                          <a:cs typeface="Calibri" pitchFamily="34" charset="0"/>
                        </a:rPr>
                        <a:t>远程媒体流</a:t>
                      </a:r>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ctr" defTabSz="914363" rtl="0" eaLnBrk="1" fontAlgn="t" latinLnBrk="0" hangingPunct="1">
                        <a:lnSpc>
                          <a:spcPct val="100000"/>
                        </a:lnSpc>
                        <a:spcBef>
                          <a:spcPts val="0"/>
                        </a:spcBef>
                        <a:spcAft>
                          <a:spcPts val="0"/>
                        </a:spcAft>
                        <a:buClrTx/>
                        <a:buSzTx/>
                        <a:buFontTx/>
                        <a:buNone/>
                        <a:tabLst/>
                        <a:defRPr/>
                      </a:pPr>
                      <a:r>
                        <a:rPr lang="en-US" sz="1000" b="0" i="0" u="none" strike="noStrike" dirty="0" smtClean="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ctr" defTabSz="914363" rtl="0" eaLnBrk="1" fontAlgn="t" latinLnBrk="0" hangingPunct="1">
                        <a:lnSpc>
                          <a:spcPct val="100000"/>
                        </a:lnSpc>
                        <a:spcBef>
                          <a:spcPts val="0"/>
                        </a:spcBef>
                        <a:spcAft>
                          <a:spcPts val="0"/>
                        </a:spcAft>
                        <a:buClrTx/>
                        <a:buSzTx/>
                        <a:buFontTx/>
                        <a:buNone/>
                        <a:tabLst/>
                        <a:defRPr/>
                      </a:pPr>
                      <a:r>
                        <a:rPr lang="en-US" sz="1000" b="0" i="0" u="none" strike="noStrike" dirty="0" smtClean="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ctr" defTabSz="914363" rtl="0" eaLnBrk="1" fontAlgn="t" latinLnBrk="0" hangingPunct="1">
                        <a:lnSpc>
                          <a:spcPct val="100000"/>
                        </a:lnSpc>
                        <a:spcBef>
                          <a:spcPts val="0"/>
                        </a:spcBef>
                        <a:spcAft>
                          <a:spcPts val="0"/>
                        </a:spcAft>
                        <a:buClrTx/>
                        <a:buSzTx/>
                        <a:buFontTx/>
                        <a:buNone/>
                        <a:tabLst/>
                        <a:defRPr/>
                      </a:pPr>
                      <a:r>
                        <a:rPr lang="en-US" sz="1000" b="0" i="0" u="none" strike="noStrike" dirty="0" smtClean="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CN" altLang="en-US" sz="1000" b="0" i="0" u="none" strike="noStrike" dirty="0" smtClean="0">
                          <a:solidFill>
                            <a:schemeClr val="tx1"/>
                          </a:solidFill>
                          <a:latin typeface="Segoe UI" pitchFamily="34" charset="0"/>
                          <a:ea typeface="微軟正黑體" pitchFamily="34" charset="-120"/>
                          <a:cs typeface="Calibri" pitchFamily="34" charset="0"/>
                        </a:rPr>
                        <a:t>包括国际象棋和 </a:t>
                      </a:r>
                      <a:r>
                        <a:rPr lang="en-US" altLang="zh-CN" sz="1000" b="0" i="0" u="none" strike="noStrike" dirty="0" smtClean="0">
                          <a:solidFill>
                            <a:schemeClr val="tx1"/>
                          </a:solidFill>
                          <a:latin typeface="Segoe UI" pitchFamily="34" charset="0"/>
                          <a:ea typeface="微軟正黑體" pitchFamily="34" charset="-120"/>
                          <a:cs typeface="Calibri" pitchFamily="34" charset="0"/>
                        </a:rPr>
                        <a:t>Internet</a:t>
                      </a:r>
                      <a:r>
                        <a:rPr lang="zh-CN" altLang="en-US" sz="1000" b="0" i="0" u="none" strike="noStrike" dirty="0" smtClean="0">
                          <a:solidFill>
                            <a:schemeClr val="tx1"/>
                          </a:solidFill>
                          <a:latin typeface="Segoe UI" pitchFamily="34" charset="0"/>
                          <a:ea typeface="微軟正黑體" pitchFamily="34" charset="-120"/>
                          <a:cs typeface="Calibri" pitchFamily="34" charset="0"/>
                        </a:rPr>
                        <a:t> 双陆棋的高级游戏</a:t>
                      </a:r>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CN" altLang="en-US" sz="1000" b="0" i="0" u="none" strike="noStrike" dirty="0" smtClean="0">
                          <a:solidFill>
                            <a:schemeClr val="tx1"/>
                          </a:solidFill>
                          <a:latin typeface="Segoe UI" pitchFamily="34" charset="0"/>
                          <a:ea typeface="微軟正黑體" pitchFamily="34" charset="-120"/>
                          <a:cs typeface="Calibri" pitchFamily="34" charset="0"/>
                        </a:rPr>
                        <a:t>截图工具，便笺，</a:t>
                      </a:r>
                      <a:r>
                        <a:rPr lang="en-US" sz="1000" b="0" i="0" u="none" strike="noStrike" dirty="0" smtClean="0">
                          <a:solidFill>
                            <a:schemeClr val="tx1"/>
                          </a:solidFill>
                          <a:latin typeface="Segoe UI" pitchFamily="34" charset="0"/>
                          <a:ea typeface="微軟正黑體" pitchFamily="34" charset="-120"/>
                          <a:cs typeface="Calibri" pitchFamily="34" charset="0"/>
                        </a:rPr>
                        <a:t>Windows</a:t>
                      </a:r>
                      <a:r>
                        <a:rPr lang="en-US" sz="1000" b="0" i="0" u="none" strike="noStrike" dirty="0">
                          <a:solidFill>
                            <a:schemeClr val="tx1"/>
                          </a:solidFill>
                          <a:latin typeface="Segoe UI" pitchFamily="34" charset="0"/>
                          <a:ea typeface="微軟正黑體" pitchFamily="34" charset="-120"/>
                          <a:cs typeface="Calibri" pitchFamily="34" charset="0"/>
                        </a:rPr>
                        <a:t>®  </a:t>
                      </a:r>
                      <a:r>
                        <a:rPr lang="zh-CN" altLang="en-US" sz="1000" b="0" i="0" u="none" strike="noStrike" dirty="0" smtClean="0">
                          <a:solidFill>
                            <a:schemeClr val="tx1"/>
                          </a:solidFill>
                          <a:latin typeface="Segoe UI" pitchFamily="34" charset="0"/>
                          <a:ea typeface="微軟正黑體" pitchFamily="34" charset="-120"/>
                          <a:cs typeface="Calibri" pitchFamily="34" charset="0"/>
                        </a:rPr>
                        <a:t>日记本</a:t>
                      </a:r>
                      <a:r>
                        <a:rPr lang="en-US" sz="1000" b="0" i="0" u="none" strike="noStrike" dirty="0" smtClean="0">
                          <a:solidFill>
                            <a:schemeClr val="tx1"/>
                          </a:solidFill>
                          <a:latin typeface="Segoe UI" pitchFamily="34" charset="0"/>
                          <a:ea typeface="微軟正黑體" pitchFamily="34" charset="-120"/>
                          <a:cs typeface="Calibri" pitchFamily="34" charset="0"/>
                        </a:rPr>
                        <a:t> </a:t>
                      </a:r>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en-US" sz="1000" b="0" i="0" u="none" strike="noStrike" dirty="0">
                          <a:solidFill>
                            <a:schemeClr val="tx1"/>
                          </a:solidFill>
                          <a:latin typeface="Segoe UI" pitchFamily="34" charset="0"/>
                          <a:ea typeface="微軟正黑體" pitchFamily="34" charset="-120"/>
                          <a:cs typeface="Calibri" pitchFamily="34" charset="0"/>
                        </a:rPr>
                        <a:t>Windows®  Sideshow </a:t>
                      </a:r>
                      <a:r>
                        <a:rPr lang="zh-CN" altLang="en-US" sz="1000" b="0" i="0" u="none" strike="noStrike" dirty="0" smtClean="0">
                          <a:solidFill>
                            <a:schemeClr val="tx1"/>
                          </a:solidFill>
                          <a:latin typeface="Segoe UI" pitchFamily="34" charset="0"/>
                          <a:ea typeface="微軟正黑體" pitchFamily="34" charset="-120"/>
                          <a:cs typeface="Calibri" pitchFamily="34" charset="0"/>
                        </a:rPr>
                        <a:t>（辅助显示）</a:t>
                      </a:r>
                      <a:r>
                        <a:rPr lang="en-US" sz="1000" b="0" i="0" u="none" strike="noStrike" dirty="0" smtClean="0">
                          <a:solidFill>
                            <a:schemeClr val="tx1"/>
                          </a:solidFill>
                          <a:latin typeface="Segoe UI" pitchFamily="34" charset="0"/>
                          <a:ea typeface="微軟正黑體" pitchFamily="34" charset="-120"/>
                          <a:cs typeface="Calibri" pitchFamily="34" charset="0"/>
                        </a:rPr>
                        <a:t> </a:t>
                      </a:r>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l" defTabSz="914363" rtl="0" eaLnBrk="1" fontAlgn="t" latinLnBrk="0" hangingPunct="1">
                        <a:lnSpc>
                          <a:spcPct val="100000"/>
                        </a:lnSpc>
                        <a:spcBef>
                          <a:spcPts val="0"/>
                        </a:spcBef>
                        <a:spcAft>
                          <a:spcPts val="0"/>
                        </a:spcAft>
                        <a:buClrTx/>
                        <a:buSzTx/>
                        <a:buFontTx/>
                        <a:buNone/>
                        <a:tabLst/>
                        <a:defRPr/>
                      </a:pPr>
                      <a:r>
                        <a:rPr lang="en-US" sz="1000" kern="1200" baseline="0" dirty="0" smtClean="0">
                          <a:solidFill>
                            <a:schemeClr val="tx1"/>
                          </a:solidFill>
                          <a:latin typeface="Segoe UI" pitchFamily="34" charset="0"/>
                          <a:ea typeface="微軟正黑體" pitchFamily="34" charset="-120"/>
                          <a:cs typeface="Calibri" pitchFamily="34" charset="0"/>
                        </a:rPr>
                        <a:t>Windows XP </a:t>
                      </a:r>
                      <a:r>
                        <a:rPr lang="zh-CN" altLang="en-US" sz="1000" kern="1200" baseline="0" dirty="0" smtClean="0">
                          <a:solidFill>
                            <a:schemeClr val="tx1"/>
                          </a:solidFill>
                          <a:latin typeface="Segoe UI" pitchFamily="34" charset="0"/>
                          <a:ea typeface="微軟正黑體" pitchFamily="34" charset="-120"/>
                          <a:cs typeface="Calibri" pitchFamily="34" charset="0"/>
                        </a:rPr>
                        <a:t>模式：在 </a:t>
                      </a:r>
                      <a:r>
                        <a:rPr lang="en-US" altLang="zh-CN" sz="1000" kern="1200" baseline="0" dirty="0" smtClean="0">
                          <a:solidFill>
                            <a:schemeClr val="tx1"/>
                          </a:solidFill>
                          <a:latin typeface="Segoe UI" pitchFamily="34" charset="0"/>
                          <a:ea typeface="微軟正黑體" pitchFamily="34" charset="-120"/>
                          <a:cs typeface="Calibri" pitchFamily="34" charset="0"/>
                        </a:rPr>
                        <a:t>Windows</a:t>
                      </a:r>
                      <a:r>
                        <a:rPr lang="zh-CN" altLang="en-US" sz="1000" kern="1200" baseline="0" dirty="0" smtClean="0">
                          <a:solidFill>
                            <a:schemeClr val="tx1"/>
                          </a:solidFill>
                          <a:latin typeface="Segoe UI" pitchFamily="34" charset="0"/>
                          <a:ea typeface="微軟正黑體" pitchFamily="34" charset="-120"/>
                          <a:cs typeface="Calibri" pitchFamily="34" charset="0"/>
                        </a:rPr>
                        <a:t> </a:t>
                      </a:r>
                      <a:r>
                        <a:rPr lang="en-US" altLang="zh-CN" sz="1000" kern="1200" baseline="0" dirty="0" smtClean="0">
                          <a:solidFill>
                            <a:schemeClr val="tx1"/>
                          </a:solidFill>
                          <a:latin typeface="Segoe UI" pitchFamily="34" charset="0"/>
                          <a:ea typeface="微軟正黑體" pitchFamily="34" charset="-120"/>
                          <a:cs typeface="Calibri" pitchFamily="34" charset="0"/>
                        </a:rPr>
                        <a:t>7</a:t>
                      </a:r>
                      <a:r>
                        <a:rPr lang="zh-CN" altLang="en-US" sz="1000" kern="1200" baseline="0" dirty="0" smtClean="0">
                          <a:solidFill>
                            <a:schemeClr val="tx1"/>
                          </a:solidFill>
                          <a:latin typeface="Segoe UI" pitchFamily="34" charset="0"/>
                          <a:ea typeface="微軟正黑體" pitchFamily="34" charset="-120"/>
                          <a:cs typeface="Calibri" pitchFamily="34" charset="0"/>
                        </a:rPr>
                        <a:t> 上无缝运行许多在 </a:t>
                      </a:r>
                      <a:r>
                        <a:rPr lang="en-US" altLang="zh-CN" sz="1000" kern="1200" baseline="0" dirty="0" smtClean="0">
                          <a:solidFill>
                            <a:schemeClr val="tx1"/>
                          </a:solidFill>
                          <a:latin typeface="Segoe UI" pitchFamily="34" charset="0"/>
                          <a:ea typeface="微軟正黑體" pitchFamily="34" charset="-120"/>
                          <a:cs typeface="Calibri" pitchFamily="34" charset="0"/>
                        </a:rPr>
                        <a:t>Windows</a:t>
                      </a:r>
                      <a:r>
                        <a:rPr lang="zh-CN" altLang="en-US" sz="1000" kern="1200" baseline="0" dirty="0" smtClean="0">
                          <a:solidFill>
                            <a:schemeClr val="tx1"/>
                          </a:solidFill>
                          <a:latin typeface="Segoe UI" pitchFamily="34" charset="0"/>
                          <a:ea typeface="微軟正黑體" pitchFamily="34" charset="-120"/>
                          <a:cs typeface="Calibri" pitchFamily="34" charset="0"/>
                        </a:rPr>
                        <a:t> </a:t>
                      </a:r>
                      <a:r>
                        <a:rPr lang="en-US" altLang="zh-CN" sz="1000" kern="1200" baseline="0" dirty="0" smtClean="0">
                          <a:solidFill>
                            <a:schemeClr val="tx1"/>
                          </a:solidFill>
                          <a:latin typeface="Segoe UI" pitchFamily="34" charset="0"/>
                          <a:ea typeface="微軟正黑體" pitchFamily="34" charset="-120"/>
                          <a:cs typeface="Calibri" pitchFamily="34" charset="0"/>
                        </a:rPr>
                        <a:t>XP</a:t>
                      </a:r>
                      <a:r>
                        <a:rPr lang="zh-CN" altLang="en-US" sz="1000" kern="1200" baseline="0" dirty="0" smtClean="0">
                          <a:solidFill>
                            <a:schemeClr val="tx1"/>
                          </a:solidFill>
                          <a:latin typeface="Segoe UI" pitchFamily="34" charset="0"/>
                          <a:ea typeface="微軟正黑體" pitchFamily="34" charset="-120"/>
                          <a:cs typeface="Calibri" pitchFamily="34" charset="0"/>
                        </a:rPr>
                        <a:t> 上运行的应用程序</a:t>
                      </a:r>
                      <a:endParaRPr lang="en-US" sz="1000" dirty="0" smtClean="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ctr" defTabSz="914363" rtl="0" eaLnBrk="1" fontAlgn="t" latinLnBrk="0" hangingPunct="1">
                        <a:lnSpc>
                          <a:spcPct val="100000"/>
                        </a:lnSpc>
                        <a:spcBef>
                          <a:spcPts val="0"/>
                        </a:spcBef>
                        <a:spcAft>
                          <a:spcPts val="0"/>
                        </a:spcAft>
                        <a:buClrTx/>
                        <a:buSzTx/>
                        <a:buFontTx/>
                        <a:buNone/>
                        <a:tabLst/>
                        <a:defRPr/>
                      </a:pPr>
                      <a:r>
                        <a:rPr lang="en-US" sz="1000" b="0" i="0" u="none" strike="noStrike" dirty="0" smtClean="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ctr" defTabSz="914363" rtl="0" eaLnBrk="1" fontAlgn="t" latinLnBrk="0" hangingPunct="1">
                        <a:lnSpc>
                          <a:spcPct val="100000"/>
                        </a:lnSpc>
                        <a:spcBef>
                          <a:spcPts val="0"/>
                        </a:spcBef>
                        <a:spcAft>
                          <a:spcPts val="0"/>
                        </a:spcAft>
                        <a:buClrTx/>
                        <a:buSzTx/>
                        <a:buFontTx/>
                        <a:buNone/>
                        <a:tabLst/>
                        <a:defRPr/>
                      </a:pPr>
                      <a:r>
                        <a:rPr lang="en-US" sz="1000" b="0" i="0" u="none" strike="noStrike" dirty="0" smtClean="0">
                          <a:solidFill>
                            <a:schemeClr val="tx1"/>
                          </a:solidFill>
                          <a:latin typeface="Segoe UI" pitchFamily="34" charset="0"/>
                          <a:ea typeface="微軟正黑體" pitchFamily="34" charset="-120"/>
                          <a:cs typeface="Calibri" pitchFamily="34" charset="0"/>
                        </a:rPr>
                        <a:t>√</a:t>
                      </a:r>
                    </a:p>
                    <a:p>
                      <a:pPr algn="ctr" rtl="0" fontAlgn="t"/>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CN" altLang="en-US" sz="1000" b="0" i="0" u="none" strike="noStrike" dirty="0" smtClean="0">
                          <a:solidFill>
                            <a:schemeClr val="tx1"/>
                          </a:solidFill>
                          <a:latin typeface="Segoe UI" pitchFamily="34" charset="0"/>
                          <a:ea typeface="微軟正黑體" pitchFamily="34" charset="-120"/>
                          <a:cs typeface="Calibri" pitchFamily="34" charset="0"/>
                        </a:rPr>
                        <a:t>位置感知打印</a:t>
                      </a:r>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CN" altLang="en-US" sz="1000" b="0" i="0" u="none" strike="noStrike" dirty="0" smtClean="0">
                          <a:solidFill>
                            <a:schemeClr val="tx1"/>
                          </a:solidFill>
                          <a:latin typeface="Segoe UI" pitchFamily="34" charset="0"/>
                          <a:ea typeface="微軟正黑體" pitchFamily="34" charset="-120"/>
                          <a:cs typeface="Calibri" pitchFamily="34" charset="0"/>
                        </a:rPr>
                        <a:t>加入域和组策略控制</a:t>
                      </a:r>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CN" altLang="en-US" sz="1000" b="0" i="0" u="none" strike="noStrike" dirty="0" smtClean="0">
                          <a:solidFill>
                            <a:schemeClr val="tx1"/>
                          </a:solidFill>
                          <a:latin typeface="Segoe UI" pitchFamily="34" charset="0"/>
                          <a:ea typeface="微軟正黑體" pitchFamily="34" charset="-120"/>
                          <a:cs typeface="Calibri" pitchFamily="34" charset="0"/>
                        </a:rPr>
                        <a:t>远程桌面主机</a:t>
                      </a:r>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CN" altLang="en-US" sz="1000" b="0" i="0" u="none" strike="noStrike" dirty="0" smtClean="0">
                          <a:solidFill>
                            <a:schemeClr val="tx1"/>
                          </a:solidFill>
                          <a:latin typeface="Segoe UI" pitchFamily="34" charset="0"/>
                          <a:ea typeface="微軟正黑體" pitchFamily="34" charset="-120"/>
                          <a:cs typeface="Calibri" pitchFamily="34" charset="0"/>
                        </a:rPr>
                        <a:t>高级备份和还原（网络和组策略）</a:t>
                      </a:r>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CN" altLang="en-US" sz="1000" b="0" i="0" u="none" strike="noStrike" dirty="0" smtClean="0">
                          <a:solidFill>
                            <a:schemeClr val="tx1"/>
                          </a:solidFill>
                          <a:latin typeface="Segoe UI" pitchFamily="34" charset="0"/>
                          <a:ea typeface="微軟正黑體" pitchFamily="34" charset="-120"/>
                          <a:cs typeface="Calibri" pitchFamily="34" charset="0"/>
                        </a:rPr>
                        <a:t>加密文件系统（</a:t>
                      </a:r>
                      <a:r>
                        <a:rPr lang="en-US" altLang="zh-CN" sz="1000" b="0" i="0" u="none" strike="noStrike" dirty="0" smtClean="0">
                          <a:solidFill>
                            <a:schemeClr val="tx1"/>
                          </a:solidFill>
                          <a:latin typeface="Segoe UI" pitchFamily="34" charset="0"/>
                          <a:ea typeface="微軟正黑體" pitchFamily="34" charset="-120"/>
                          <a:cs typeface="Calibri" pitchFamily="34" charset="0"/>
                        </a:rPr>
                        <a:t>EFS</a:t>
                      </a:r>
                      <a:r>
                        <a:rPr lang="zh-CN" altLang="en-US" sz="1000" b="0" i="0" u="none" strike="noStrike" dirty="0" smtClean="0">
                          <a:solidFill>
                            <a:schemeClr val="tx1"/>
                          </a:solidFill>
                          <a:latin typeface="Segoe UI" pitchFamily="34" charset="0"/>
                          <a:ea typeface="微軟正黑體" pitchFamily="34" charset="-120"/>
                          <a:cs typeface="Calibri" pitchFamily="34" charset="0"/>
                        </a:rPr>
                        <a:t>）</a:t>
                      </a:r>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en-US" sz="1000" b="0" i="0" u="none" strike="noStrike" dirty="0">
                          <a:solidFill>
                            <a:schemeClr val="tx1"/>
                          </a:solidFill>
                          <a:latin typeface="Segoe UI" pitchFamily="34" charset="0"/>
                          <a:ea typeface="微軟正黑體" pitchFamily="34" charset="-120"/>
                          <a:cs typeface="Calibri" pitchFamily="34" charset="0"/>
                        </a:rPr>
                        <a:t>Windows® </a:t>
                      </a:r>
                      <a:r>
                        <a:rPr lang="zh-CN" altLang="en-US" sz="1000" b="0" i="0" u="none" strike="noStrike" dirty="0" smtClean="0">
                          <a:solidFill>
                            <a:schemeClr val="tx1"/>
                          </a:solidFill>
                          <a:latin typeface="Segoe UI" pitchFamily="34" charset="0"/>
                          <a:ea typeface="微軟正黑體" pitchFamily="34" charset="-120"/>
                          <a:cs typeface="Calibri" pitchFamily="34" charset="0"/>
                        </a:rPr>
                        <a:t>移动中心</a:t>
                      </a:r>
                      <a:r>
                        <a:rPr lang="en-US" sz="1000" b="0" i="0" u="none" strike="noStrike" dirty="0" smtClean="0">
                          <a:solidFill>
                            <a:schemeClr val="tx1"/>
                          </a:solidFill>
                          <a:latin typeface="Segoe UI" pitchFamily="34" charset="0"/>
                          <a:ea typeface="微軟正黑體" pitchFamily="34" charset="-120"/>
                          <a:cs typeface="Calibri" pitchFamily="34" charset="0"/>
                        </a:rPr>
                        <a:t>*</a:t>
                      </a:r>
                      <a:r>
                        <a:rPr lang="en-US" sz="1000" b="0" i="0" u="none" strike="noStrike" baseline="0" dirty="0" smtClean="0">
                          <a:solidFill>
                            <a:schemeClr val="tx1"/>
                          </a:solidFill>
                          <a:latin typeface="Segoe UI" pitchFamily="34" charset="0"/>
                          <a:ea typeface="微軟正黑體" pitchFamily="34" charset="-120"/>
                          <a:cs typeface="Calibri" pitchFamily="34" charset="0"/>
                        </a:rPr>
                        <a:t> </a:t>
                      </a:r>
                      <a:r>
                        <a:rPr lang="zh-CN" altLang="en-US" sz="1000" b="0" i="0" u="none" strike="noStrike" baseline="0" dirty="0" smtClean="0">
                          <a:solidFill>
                            <a:schemeClr val="tx1"/>
                          </a:solidFill>
                          <a:latin typeface="Segoe UI" pitchFamily="34" charset="0"/>
                          <a:ea typeface="微軟正黑體" pitchFamily="34" charset="-120"/>
                          <a:cs typeface="Calibri" pitchFamily="34" charset="0"/>
                        </a:rPr>
                        <a:t>（演示模式）</a:t>
                      </a:r>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CN" altLang="en-US" sz="1000" b="0" i="0" u="none" strike="noStrike" dirty="0" smtClean="0">
                          <a:solidFill>
                            <a:schemeClr val="tx1"/>
                          </a:solidFill>
                          <a:latin typeface="Segoe UI" pitchFamily="34" charset="0"/>
                          <a:ea typeface="微軟正黑體" pitchFamily="34" charset="-120"/>
                          <a:cs typeface="Calibri" pitchFamily="34" charset="0"/>
                        </a:rPr>
                        <a:t>脱机文件夹</a:t>
                      </a:r>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en-US" sz="1000" b="0" i="0" u="none" strike="noStrike" dirty="0">
                          <a:solidFill>
                            <a:schemeClr val="tx1"/>
                          </a:solidFill>
                          <a:latin typeface="Segoe UI" pitchFamily="34" charset="0"/>
                          <a:ea typeface="微軟正黑體" pitchFamily="34" charset="-120"/>
                          <a:cs typeface="Calibri" pitchFamily="34" charset="0"/>
                        </a:rPr>
                        <a:t>BitLocker™ </a:t>
                      </a:r>
                      <a:r>
                        <a:rPr lang="zh-CN" altLang="en-US" sz="1000" b="0" i="0" u="none" strike="noStrike" dirty="0" smtClean="0">
                          <a:solidFill>
                            <a:schemeClr val="tx1"/>
                          </a:solidFill>
                          <a:latin typeface="Segoe UI" pitchFamily="34" charset="0"/>
                          <a:ea typeface="微軟正黑體" pitchFamily="34" charset="-120"/>
                          <a:cs typeface="Calibri" pitchFamily="34" charset="0"/>
                        </a:rPr>
                        <a:t>和</a:t>
                      </a:r>
                      <a:r>
                        <a:rPr lang="en-US" sz="1000" b="0" i="0" u="none" strike="noStrike" dirty="0" smtClean="0">
                          <a:solidFill>
                            <a:schemeClr val="tx1"/>
                          </a:solidFill>
                          <a:latin typeface="Segoe UI" pitchFamily="34" charset="0"/>
                          <a:ea typeface="微軟正黑體" pitchFamily="34" charset="-120"/>
                          <a:cs typeface="Calibri" pitchFamily="34" charset="0"/>
                        </a:rPr>
                        <a:t>BitLocker </a:t>
                      </a:r>
                      <a:r>
                        <a:rPr lang="en-US" sz="1000" b="0" i="0" u="none" strike="noStrike" dirty="0">
                          <a:solidFill>
                            <a:schemeClr val="tx1"/>
                          </a:solidFill>
                          <a:latin typeface="Segoe UI" pitchFamily="34" charset="0"/>
                          <a:ea typeface="微軟正黑體" pitchFamily="34" charset="-120"/>
                          <a:cs typeface="Calibri" pitchFamily="34" charset="0"/>
                        </a:rPr>
                        <a:t>To Go™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en-US" sz="1000" b="0" i="0" u="none" strike="noStrike" dirty="0">
                          <a:solidFill>
                            <a:schemeClr val="tx1"/>
                          </a:solidFill>
                          <a:latin typeface="Segoe UI" pitchFamily="34" charset="0"/>
                          <a:ea typeface="微軟正黑體" pitchFamily="34" charset="-120"/>
                          <a:cs typeface="Calibri" pitchFamily="34" charset="0"/>
                        </a:rPr>
                        <a:t>AppLocker™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en-US" sz="1000" b="0" i="0" u="none" strike="noStrike" dirty="0">
                          <a:solidFill>
                            <a:schemeClr val="tx1"/>
                          </a:solidFill>
                          <a:latin typeface="Segoe UI" pitchFamily="34" charset="0"/>
                          <a:ea typeface="微軟正黑體" pitchFamily="34" charset="-120"/>
                          <a:cs typeface="Calibri" pitchFamily="34" charset="0"/>
                        </a:rPr>
                        <a:t>DirectAccess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en-US" sz="1000" b="0" i="0" u="none" strike="noStrike" dirty="0" err="1">
                          <a:solidFill>
                            <a:schemeClr val="tx1"/>
                          </a:solidFill>
                          <a:latin typeface="Segoe UI" pitchFamily="34" charset="0"/>
                          <a:ea typeface="微軟正黑體" pitchFamily="34" charset="-120"/>
                          <a:cs typeface="Calibri" pitchFamily="34" charset="0"/>
                        </a:rPr>
                        <a:t>BranchCache</a:t>
                      </a:r>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l" defTabSz="914363" rtl="0" eaLnBrk="1" fontAlgn="t" latinLnBrk="0" hangingPunct="1">
                        <a:lnSpc>
                          <a:spcPct val="100000"/>
                        </a:lnSpc>
                        <a:spcBef>
                          <a:spcPts val="0"/>
                        </a:spcBef>
                        <a:spcAft>
                          <a:spcPts val="0"/>
                        </a:spcAft>
                        <a:buClrTx/>
                        <a:buSzTx/>
                        <a:buFontTx/>
                        <a:buNone/>
                        <a:tabLst/>
                        <a:defRPr/>
                      </a:pPr>
                      <a:r>
                        <a:rPr lang="zh-CN" altLang="en-US" sz="1000" dirty="0" smtClean="0">
                          <a:solidFill>
                            <a:schemeClr val="tx1"/>
                          </a:solidFill>
                          <a:latin typeface="Segoe UI" pitchFamily="34" charset="0"/>
                          <a:ea typeface="微軟正黑體" pitchFamily="34" charset="-120"/>
                          <a:cs typeface="Calibri" pitchFamily="34" charset="0"/>
                        </a:rPr>
                        <a:t>多语言用户界面套件</a:t>
                      </a:r>
                      <a:endParaRPr lang="en-US" sz="1000" dirty="0" smtClean="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CN" altLang="en-US" sz="1000" b="0" i="0" u="none" strike="noStrike" dirty="0" smtClean="0">
                          <a:solidFill>
                            <a:schemeClr val="tx1"/>
                          </a:solidFill>
                          <a:latin typeface="Segoe UI" pitchFamily="34" charset="0"/>
                          <a:ea typeface="微軟正黑體" pitchFamily="34" charset="-120"/>
                          <a:cs typeface="Calibri" pitchFamily="34" charset="0"/>
                        </a:rPr>
                        <a:t>企业搜索范围</a:t>
                      </a:r>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CN" altLang="en-US" sz="1000" b="0" i="0" u="none" strike="noStrike" dirty="0" smtClean="0">
                          <a:solidFill>
                            <a:schemeClr val="tx1"/>
                          </a:solidFill>
                          <a:latin typeface="Segoe UI" pitchFamily="34" charset="0"/>
                          <a:ea typeface="微軟正黑體" pitchFamily="34" charset="-120"/>
                          <a:cs typeface="Calibri" pitchFamily="34" charset="0"/>
                        </a:rPr>
                        <a:t>虚拟桌面架构增强</a:t>
                      </a:r>
                      <a:r>
                        <a:rPr lang="en-US" sz="1000" b="0" i="0" u="none" strike="noStrike" dirty="0" smtClean="0">
                          <a:solidFill>
                            <a:schemeClr val="tx1"/>
                          </a:solidFill>
                          <a:latin typeface="Segoe UI" pitchFamily="34" charset="0"/>
                          <a:ea typeface="微軟正黑體" pitchFamily="34" charset="-120"/>
                          <a:cs typeface="Calibri" pitchFamily="34" charset="0"/>
                        </a:rPr>
                        <a:t>^ </a:t>
                      </a:r>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192852">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CN" altLang="en-US" sz="1000" b="0" i="0" u="none" strike="noStrike" dirty="0" smtClean="0">
                          <a:solidFill>
                            <a:schemeClr val="tx1"/>
                          </a:solidFill>
                          <a:latin typeface="Segoe UI" pitchFamily="34" charset="0"/>
                          <a:ea typeface="微軟正黑體" pitchFamily="34" charset="-120"/>
                          <a:cs typeface="Calibri" pitchFamily="34" charset="0"/>
                        </a:rPr>
                        <a:t>直接从</a:t>
                      </a:r>
                      <a:r>
                        <a:rPr lang="en-US" altLang="zh-CN" sz="1000" b="0" i="0" u="none" strike="noStrike" dirty="0" smtClean="0">
                          <a:solidFill>
                            <a:schemeClr val="tx1"/>
                          </a:solidFill>
                          <a:latin typeface="Segoe UI" pitchFamily="34" charset="0"/>
                          <a:ea typeface="微軟正黑體" pitchFamily="34" charset="-120"/>
                          <a:cs typeface="Calibri" pitchFamily="34" charset="0"/>
                        </a:rPr>
                        <a:t>VHD</a:t>
                      </a:r>
                      <a:r>
                        <a:rPr lang="zh-CN" altLang="en-US" sz="1000" b="0" i="0" u="none" strike="noStrike" dirty="0" smtClean="0">
                          <a:solidFill>
                            <a:schemeClr val="tx1"/>
                          </a:solidFill>
                          <a:latin typeface="Segoe UI" pitchFamily="34" charset="0"/>
                          <a:ea typeface="微軟正黑體" pitchFamily="34" charset="-120"/>
                          <a:cs typeface="Calibri" pitchFamily="34" charset="0"/>
                        </a:rPr>
                        <a:t>启动</a:t>
                      </a:r>
                      <a:endParaRPr lang="en-US" sz="1000" b="0" i="0" u="none" strike="noStrike" dirty="0">
                        <a:solidFill>
                          <a:schemeClr val="tx1"/>
                        </a:solidFill>
                        <a:latin typeface="Segoe UI" pitchFamily="34" charset="0"/>
                        <a:ea typeface="微軟正黑體" pitchFamily="34" charset="-120"/>
                        <a:cs typeface="Calibri" pitchFamily="34" charset="0"/>
                      </a:endParaRP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 </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rtl="0" fontAlgn="t"/>
                      <a:r>
                        <a:rPr lang="en-US" sz="1000" b="0" i="0" u="none" strike="noStrike" dirty="0">
                          <a:solidFill>
                            <a:schemeClr val="tx1"/>
                          </a:solidFill>
                          <a:latin typeface="Segoe UI" pitchFamily="34" charset="0"/>
                          <a:ea typeface="微軟正黑體" pitchFamily="34" charset="-120"/>
                          <a:cs typeface="Calibri" pitchFamily="34" charset="0"/>
                        </a:rPr>
                        <a:t>√</a:t>
                      </a:r>
                    </a:p>
                  </a:txBody>
                  <a:tcPr marL="6270" marR="6270" marT="47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bl>
          </a:graphicData>
        </a:graphic>
      </p:graphicFrame>
      <p:sp>
        <p:nvSpPr>
          <p:cNvPr id="9" name="TextBox 8"/>
          <p:cNvSpPr txBox="1"/>
          <p:nvPr/>
        </p:nvSpPr>
        <p:spPr>
          <a:xfrm>
            <a:off x="451556" y="5870223"/>
            <a:ext cx="8066632" cy="400110"/>
          </a:xfrm>
          <a:prstGeom prst="rect">
            <a:avLst/>
          </a:prstGeom>
          <a:noFill/>
        </p:spPr>
        <p:txBody>
          <a:bodyPr wrap="none" rtlCol="0">
            <a:spAutoFit/>
          </a:bodyPr>
          <a:lstStyle/>
          <a:p>
            <a:pPr>
              <a:buFont typeface="Arial" charset="0"/>
              <a:buChar char="•"/>
            </a:pPr>
            <a:r>
              <a:rPr lang="en-US" altLang="zh-TW" sz="1000" dirty="0">
                <a:solidFill>
                  <a:schemeClr val="bg1"/>
                </a:solidFill>
                <a:latin typeface="Segoe UI" pitchFamily="34" charset="0"/>
                <a:ea typeface="微軟正黑體" pitchFamily="34" charset="-120"/>
              </a:rPr>
              <a:t>Windows® </a:t>
            </a:r>
            <a:r>
              <a:rPr lang="zh-CN" altLang="en-US" sz="1000" dirty="0">
                <a:solidFill>
                  <a:schemeClr val="bg1"/>
                </a:solidFill>
                <a:latin typeface="Segoe UI" pitchFamily="34" charset="0"/>
                <a:ea typeface="微軟正黑體" pitchFamily="34" charset="-120"/>
              </a:rPr>
              <a:t>移动中心仅在笔记本电脑上可</a:t>
            </a:r>
            <a:r>
              <a:rPr lang="zh-CN" altLang="en-US" sz="1000" dirty="0" smtClean="0">
                <a:solidFill>
                  <a:schemeClr val="bg1"/>
                </a:solidFill>
                <a:latin typeface="Segoe UI" pitchFamily="34" charset="0"/>
                <a:ea typeface="微軟正黑體" pitchFamily="34" charset="-120"/>
              </a:rPr>
              <a:t>见</a:t>
            </a:r>
            <a:endParaRPr lang="en-US" altLang="zh-TW" sz="1000" dirty="0">
              <a:solidFill>
                <a:schemeClr val="bg1"/>
              </a:solidFill>
              <a:latin typeface="Segoe UI" pitchFamily="34" charset="0"/>
              <a:ea typeface="微軟正黑體" pitchFamily="34" charset="-120"/>
            </a:endParaRPr>
          </a:p>
          <a:p>
            <a:r>
              <a:rPr lang="en-US" altLang="zh-TW" sz="1000" dirty="0">
                <a:solidFill>
                  <a:schemeClr val="bg1"/>
                </a:solidFill>
                <a:latin typeface="Segoe UI" pitchFamily="34" charset="0"/>
                <a:ea typeface="微軟正黑體" pitchFamily="34" charset="-120"/>
              </a:rPr>
              <a:t>^ </a:t>
            </a:r>
            <a:r>
              <a:rPr lang="zh-CN" altLang="en-US" sz="1000" dirty="0">
                <a:solidFill>
                  <a:schemeClr val="bg1"/>
                </a:solidFill>
                <a:latin typeface="Segoe UI" pitchFamily="34" charset="0"/>
                <a:ea typeface="微軟正黑體" pitchFamily="34" charset="-120"/>
              </a:rPr>
              <a:t>对于</a:t>
            </a:r>
            <a:r>
              <a:rPr lang="en-US" altLang="zh-CN" sz="1000" dirty="0">
                <a:solidFill>
                  <a:schemeClr val="bg1"/>
                </a:solidFill>
                <a:latin typeface="Segoe UI" pitchFamily="34" charset="0"/>
                <a:ea typeface="微軟正黑體" pitchFamily="34" charset="-120"/>
              </a:rPr>
              <a:t>VDI</a:t>
            </a:r>
            <a:r>
              <a:rPr lang="zh-CN" altLang="en-US" sz="1000" dirty="0">
                <a:solidFill>
                  <a:schemeClr val="bg1"/>
                </a:solidFill>
                <a:latin typeface="Segoe UI" pitchFamily="34" charset="0"/>
                <a:ea typeface="微軟正黑體" pitchFamily="34" charset="-120"/>
              </a:rPr>
              <a:t>场景，</a:t>
            </a:r>
            <a:r>
              <a:rPr lang="en-US" altLang="zh-TW" sz="1000" dirty="0">
                <a:solidFill>
                  <a:schemeClr val="bg1"/>
                </a:solidFill>
                <a:latin typeface="Segoe UI" pitchFamily="34" charset="0"/>
                <a:ea typeface="微軟正黑體" pitchFamily="34" charset="-120"/>
              </a:rPr>
              <a:t>Windows® 7 </a:t>
            </a:r>
            <a:r>
              <a:rPr lang="zh-CN" altLang="en-US" sz="1000" dirty="0">
                <a:solidFill>
                  <a:schemeClr val="bg1"/>
                </a:solidFill>
                <a:latin typeface="Segoe UI" pitchFamily="34" charset="0"/>
                <a:ea typeface="微軟正黑體" pitchFamily="34" charset="-120"/>
              </a:rPr>
              <a:t>旗舰版没有被许可，但是这些功能在连接到运行了</a:t>
            </a:r>
            <a:r>
              <a:rPr lang="en-US" altLang="zh-CN" sz="1000" dirty="0">
                <a:solidFill>
                  <a:schemeClr val="bg1"/>
                </a:solidFill>
                <a:latin typeface="Segoe UI" pitchFamily="34" charset="0"/>
                <a:ea typeface="微軟正黑體" pitchFamily="34" charset="-120"/>
              </a:rPr>
              <a:t>Windows</a:t>
            </a:r>
            <a:r>
              <a:rPr lang="zh-CN" altLang="en-US" sz="1000" dirty="0">
                <a:solidFill>
                  <a:schemeClr val="bg1"/>
                </a:solidFill>
                <a:latin typeface="Segoe UI" pitchFamily="34" charset="0"/>
                <a:ea typeface="微軟正黑體" pitchFamily="34" charset="-120"/>
              </a:rPr>
              <a:t> </a:t>
            </a:r>
            <a:r>
              <a:rPr lang="en-US" altLang="zh-CN" sz="1000" dirty="0">
                <a:solidFill>
                  <a:schemeClr val="bg1"/>
                </a:solidFill>
                <a:latin typeface="Segoe UI" pitchFamily="34" charset="0"/>
                <a:ea typeface="微軟正黑體" pitchFamily="34" charset="-120"/>
              </a:rPr>
              <a:t>7</a:t>
            </a:r>
            <a:r>
              <a:rPr lang="zh-CN" altLang="en-US" sz="1000" dirty="0">
                <a:solidFill>
                  <a:schemeClr val="bg1"/>
                </a:solidFill>
                <a:latin typeface="Segoe UI" pitchFamily="34" charset="0"/>
                <a:ea typeface="微軟正黑體" pitchFamily="34" charset="-120"/>
              </a:rPr>
              <a:t>的计算机时可以用于获得更丰富的远程桌面体</a:t>
            </a:r>
            <a:r>
              <a:rPr lang="zh-CN" altLang="en-US" sz="1000" dirty="0" smtClean="0">
                <a:solidFill>
                  <a:schemeClr val="bg1"/>
                </a:solidFill>
                <a:latin typeface="Segoe UI" pitchFamily="34" charset="0"/>
                <a:ea typeface="微軟正黑體" pitchFamily="34" charset="-120"/>
              </a:rPr>
              <a:t>验</a:t>
            </a:r>
            <a:endParaRPr lang="en-US" altLang="zh-TW" sz="1000" dirty="0">
              <a:solidFill>
                <a:schemeClr val="bg1"/>
              </a:solidFill>
              <a:latin typeface="Segoe UI" pitchFamily="34" charset="0"/>
              <a:ea typeface="微軟正黑體" pitchFamily="34" charset="-120"/>
            </a:endParaRPr>
          </a:p>
        </p:txBody>
      </p:sp>
    </p:spTree>
    <p:extLst>
      <p:ext uri="{BB962C8B-B14F-4D97-AF65-F5344CB8AC3E}">
        <p14:creationId xmlns:p14="http://schemas.microsoft.com/office/powerpoint/2010/main" xmlns="" val="1110044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smtClean="0"/>
              <a:t>Windows 7 </a:t>
            </a:r>
            <a:r>
              <a:rPr lang="zh-TW" altLang="en-US" sz="3200" dirty="0" smtClean="0"/>
              <a:t>为最终用户带来的益处 </a:t>
            </a:r>
            <a:r>
              <a:rPr lang="en-US" altLang="zh-TW" sz="3200" dirty="0" smtClean="0"/>
              <a:t>(1/3)</a:t>
            </a:r>
            <a:endParaRPr lang="zh-TW" alt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58892822"/>
              </p:ext>
            </p:extLst>
          </p:nvPr>
        </p:nvGraphicFramePr>
        <p:xfrm>
          <a:off x="457200" y="1066800"/>
          <a:ext cx="8246532" cy="5502113"/>
        </p:xfrm>
        <a:graphic>
          <a:graphicData uri="http://schemas.openxmlformats.org/drawingml/2006/table">
            <a:tbl>
              <a:tblPr/>
              <a:tblGrid>
                <a:gridCol w="1552222"/>
                <a:gridCol w="3578578"/>
                <a:gridCol w="1016000"/>
                <a:gridCol w="1095022"/>
                <a:gridCol w="1004710"/>
              </a:tblGrid>
              <a:tr h="276189">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ctr" defTabSz="914400" rtl="0" eaLnBrk="1" fontAlgn="t" latinLnBrk="0" hangingPunct="1"/>
                      <a:r>
                        <a:rPr lang="zh-TW" altLang="en-US" sz="1000" b="1" i="0" u="none" strike="noStrike" kern="1200" baseline="0" dirty="0" smtClean="0">
                          <a:solidFill>
                            <a:srgbClr val="000000"/>
                          </a:solidFill>
                          <a:latin typeface="Segoe UI" pitchFamily="34" charset="0"/>
                          <a:ea typeface="微軟正黑體" pitchFamily="34" charset="-120"/>
                          <a:cs typeface="+mn-cs"/>
                        </a:rPr>
                        <a:t>优势</a:t>
                      </a:r>
                      <a:endParaRPr lang="en-US" altLang="en-US" sz="1000" b="1" i="0" u="none" strike="noStrike" kern="1200" baseline="0" dirty="0">
                        <a:solidFill>
                          <a:srgbClr val="000000"/>
                        </a:solidFill>
                        <a:latin typeface="Segoe UI" pitchFamily="34" charset="0"/>
                        <a:ea typeface="微軟正黑體" pitchFamily="34" charset="-120"/>
                        <a:cs typeface="+mn-cs"/>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ctr" rtl="0" fontAlgn="t"/>
                      <a:r>
                        <a:rPr lang="zh-TW" altLang="en-US" sz="1000" b="1" i="0" u="none" strike="noStrike" baseline="0" dirty="0" smtClean="0">
                          <a:solidFill>
                            <a:srgbClr val="000000"/>
                          </a:solidFill>
                          <a:latin typeface="Segoe UI" pitchFamily="34" charset="0"/>
                          <a:ea typeface="微軟正黑體" pitchFamily="34" charset="-120"/>
                        </a:rPr>
                        <a:t>特性</a:t>
                      </a:r>
                      <a:endParaRPr lang="en-US" sz="10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en-US" sz="1000" b="1" i="0" u="none" strike="noStrike" baseline="0" dirty="0" smtClean="0">
                          <a:solidFill>
                            <a:srgbClr val="000000"/>
                          </a:solidFill>
                          <a:latin typeface="Segoe UI" pitchFamily="34" charset="0"/>
                          <a:ea typeface="微軟正黑體" pitchFamily="34" charset="-120"/>
                        </a:rPr>
                        <a:t>Windows XP SP3</a:t>
                      </a:r>
                      <a:endParaRPr lang="en-US" sz="10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en-US" sz="1000" b="1" i="0" u="none" strike="noStrike" baseline="0" dirty="0">
                          <a:solidFill>
                            <a:srgbClr val="000000"/>
                          </a:solidFill>
                          <a:latin typeface="Segoe UI" pitchFamily="34" charset="0"/>
                          <a:ea typeface="微軟正黑體" pitchFamily="34" charset="-120"/>
                        </a:rPr>
                        <a:t>Windows </a:t>
                      </a:r>
                      <a:r>
                        <a:rPr lang="en-US" sz="1000" b="1" i="0" u="none" strike="noStrike" baseline="0" dirty="0" smtClean="0">
                          <a:solidFill>
                            <a:srgbClr val="000000"/>
                          </a:solidFill>
                          <a:latin typeface="Segoe UI" pitchFamily="34" charset="0"/>
                          <a:ea typeface="微軟正黑體" pitchFamily="34" charset="-120"/>
                        </a:rPr>
                        <a:t>Vista SP1</a:t>
                      </a:r>
                      <a:endParaRPr lang="en-US" sz="10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en-US" sz="900" b="1" i="0" u="none" strike="noStrike" baseline="0" dirty="0" smtClean="0">
                          <a:solidFill>
                            <a:srgbClr val="000000"/>
                          </a:solidFill>
                          <a:latin typeface="Segoe UI" pitchFamily="34" charset="0"/>
                          <a:ea typeface="微軟正黑體" pitchFamily="34" charset="-120"/>
                        </a:rPr>
                        <a:t>Windows 7</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gridSpan="5">
                  <a:txBody>
                    <a:bodyPr/>
                    <a:lstStyle/>
                    <a:p>
                      <a:pPr marL="0" algn="l" defTabSz="914400" rtl="0" eaLnBrk="1" fontAlgn="t" latinLnBrk="0" hangingPunct="1"/>
                      <a:r>
                        <a:rPr lang="en-US" altLang="zh-TW" sz="1000" b="1" kern="100" baseline="0" dirty="0" smtClean="0">
                          <a:effectLst/>
                          <a:latin typeface="Segoe UI" pitchFamily="34" charset="0"/>
                          <a:ea typeface="微軟正黑體" pitchFamily="34" charset="-120"/>
                        </a:rPr>
                        <a:t>Windows 7 </a:t>
                      </a:r>
                      <a:r>
                        <a:rPr lang="zh-CN" altLang="zh-TW" sz="1000" b="1" kern="100" baseline="0" dirty="0" smtClean="0">
                          <a:effectLst/>
                          <a:latin typeface="Segoe UI" pitchFamily="34" charset="0"/>
                          <a:ea typeface="微軟正黑體" pitchFamily="34" charset="-120"/>
                          <a:cs typeface="Times New Roman"/>
                        </a:rPr>
                        <a:t>为最终用户带来的益处：按照自己希望的方式工作</a:t>
                      </a:r>
                      <a:endParaRPr lang="en-US" sz="1000" b="0" i="0" u="none" strike="noStrike" kern="1200" baseline="0" dirty="0">
                        <a:solidFill>
                          <a:srgbClr val="000000"/>
                        </a:solidFill>
                        <a:latin typeface="Segoe UI" pitchFamily="34" charset="0"/>
                        <a:ea typeface="微軟正黑體" pitchFamily="34" charset="-120"/>
                        <a:cs typeface="+mn-cs"/>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36058">
                <a:tc rowSpan="2">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TW" altLang="en-US" sz="1000" b="0" i="0" u="none" strike="noStrike" baseline="0" dirty="0" smtClean="0">
                          <a:solidFill>
                            <a:srgbClr val="000000"/>
                          </a:solidFill>
                          <a:latin typeface="Segoe UI" pitchFamily="34" charset="0"/>
                          <a:ea typeface="微軟正黑體" pitchFamily="34" charset="-120"/>
                        </a:rPr>
                        <a:t>快速上手</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1000" b="0" i="0" u="none" strike="noStrike" baseline="0" dirty="0" smtClean="0">
                          <a:solidFill>
                            <a:srgbClr val="000000"/>
                          </a:solidFill>
                          <a:latin typeface="Segoe UI" pitchFamily="34" charset="0"/>
                          <a:ea typeface="微軟正黑體" pitchFamily="34" charset="-120"/>
                        </a:rPr>
                        <a:t>Windows </a:t>
                      </a:r>
                      <a:r>
                        <a:rPr lang="zh-TW" altLang="en-US" sz="1000" b="0" i="0" u="none" strike="noStrike" baseline="0" dirty="0" smtClean="0">
                          <a:solidFill>
                            <a:srgbClr val="000000"/>
                          </a:solidFill>
                          <a:latin typeface="Segoe UI" pitchFamily="34" charset="0"/>
                          <a:ea typeface="微軟正黑體" pitchFamily="34" charset="-120"/>
                        </a:rPr>
                        <a:t>轻松传送</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是</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1000" b="0" i="0" u="none" strike="noStrike" baseline="0" dirty="0" smtClean="0">
                          <a:solidFill>
                            <a:srgbClr val="000000"/>
                          </a:solidFill>
                          <a:latin typeface="Segoe UI" pitchFamily="34" charset="0"/>
                          <a:ea typeface="微軟正黑體" pitchFamily="34" charset="-120"/>
                        </a:rPr>
                        <a:t>Windows Anytime Upgrade</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受限</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3">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TW" altLang="en-US" sz="1000" b="0" i="0" u="none" strike="noStrike" baseline="0" dirty="0" smtClean="0">
                          <a:solidFill>
                            <a:srgbClr val="000000"/>
                          </a:solidFill>
                          <a:latin typeface="Segoe UI" pitchFamily="34" charset="0"/>
                          <a:ea typeface="微軟正黑體" pitchFamily="34" charset="-120"/>
                        </a:rPr>
                        <a:t>提高安全性</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1000" b="0" i="0" u="none" strike="noStrike" baseline="0" dirty="0" smtClean="0">
                          <a:solidFill>
                            <a:srgbClr val="000000"/>
                          </a:solidFill>
                          <a:latin typeface="Segoe UI" pitchFamily="34" charset="0"/>
                          <a:ea typeface="微軟正黑體" pitchFamily="34" charset="-120"/>
                        </a:rPr>
                        <a:t>用户帐户控制 </a:t>
                      </a:r>
                      <a:r>
                        <a:rPr lang="en-US" altLang="zh-TW" sz="1000" b="0" i="0" u="none" strike="noStrike" baseline="0" dirty="0" smtClean="0">
                          <a:solidFill>
                            <a:srgbClr val="000000"/>
                          </a:solidFill>
                          <a:latin typeface="Segoe UI" pitchFamily="34" charset="0"/>
                          <a:ea typeface="微軟正黑體" pitchFamily="34" charset="-120"/>
                        </a:rPr>
                        <a:t>(User Account Control)</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是</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zh-TW" altLang="en-US" sz="900" b="0" i="0" u="none" strike="noStrike" baseline="0" dirty="0" smtClean="0">
                          <a:solidFill>
                            <a:srgbClr val="000000"/>
                          </a:solidFill>
                          <a:latin typeface="Segoe UI" pitchFamily="34" charset="0"/>
                          <a:ea typeface="微軟正黑體" pitchFamily="34" charset="-120"/>
                        </a:rPr>
                        <a:t>改进</a:t>
                      </a:r>
                      <a:endParaRPr lang="en-US" altLang="zh-TW" sz="900" b="0" i="0" u="none" strike="noStrike" baseline="0" dirty="0" smtClean="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1000" b="0" i="0" u="none" strike="noStrike" baseline="0" dirty="0" smtClean="0">
                          <a:solidFill>
                            <a:srgbClr val="000000"/>
                          </a:solidFill>
                          <a:latin typeface="Segoe UI" pitchFamily="34" charset="0"/>
                          <a:ea typeface="微軟正黑體" pitchFamily="34" charset="-120"/>
                        </a:rPr>
                        <a:t>Windows Defender</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下载</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是</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zh-TW" altLang="en-US" sz="900" b="0" i="0" u="none" strike="noStrike" baseline="0" dirty="0" smtClean="0">
                          <a:solidFill>
                            <a:srgbClr val="000000"/>
                          </a:solidFill>
                          <a:latin typeface="Segoe UI" pitchFamily="34" charset="0"/>
                          <a:ea typeface="微軟正黑體" pitchFamily="34" charset="-120"/>
                        </a:rPr>
                        <a:t>改进</a:t>
                      </a:r>
                      <a:endParaRPr lang="en-US" altLang="zh-TW" sz="900" b="0" i="0" u="none" strike="noStrike" baseline="0" dirty="0" smtClean="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1000" b="0" i="0" u="none" strike="noStrike" baseline="0" dirty="0" smtClean="0">
                          <a:solidFill>
                            <a:srgbClr val="000000"/>
                          </a:solidFill>
                          <a:latin typeface="Segoe UI" pitchFamily="34" charset="0"/>
                          <a:ea typeface="微軟正黑體" pitchFamily="34" charset="-120"/>
                        </a:rPr>
                        <a:t>Windows </a:t>
                      </a:r>
                      <a:r>
                        <a:rPr lang="zh-TW" altLang="en-US" sz="1000" b="0" i="0" u="none" strike="noStrike" baseline="0" dirty="0" smtClean="0">
                          <a:solidFill>
                            <a:srgbClr val="000000"/>
                          </a:solidFill>
                          <a:latin typeface="Segoe UI" pitchFamily="34" charset="0"/>
                          <a:ea typeface="微軟正黑體" pitchFamily="34" charset="-120"/>
                        </a:rPr>
                        <a:t>筛选平台</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是</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是</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zh-TW" altLang="en-US" sz="900" b="0" i="0" u="none" strike="noStrike" baseline="0" dirty="0" smtClean="0">
                          <a:solidFill>
                            <a:srgbClr val="000000"/>
                          </a:solidFill>
                          <a:latin typeface="Segoe UI" pitchFamily="34" charset="0"/>
                          <a:ea typeface="微軟正黑體" pitchFamily="34" charset="-120"/>
                        </a:rPr>
                        <a:t>改进</a:t>
                      </a:r>
                      <a:endParaRPr lang="en-US" altLang="zh-TW" sz="900" b="0" i="0" u="none" strike="noStrike" baseline="0" dirty="0" smtClean="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6">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TW" altLang="en-US" sz="1000" b="0" i="0" u="none" strike="noStrike" baseline="0" dirty="0" smtClean="0">
                          <a:solidFill>
                            <a:srgbClr val="000000"/>
                          </a:solidFill>
                          <a:latin typeface="Segoe UI" pitchFamily="34" charset="0"/>
                          <a:ea typeface="微軟正黑體" pitchFamily="34" charset="-120"/>
                        </a:rPr>
                        <a:t>保护数据</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1000" b="0" i="0" u="none" strike="noStrike" baseline="0" dirty="0" smtClean="0">
                          <a:solidFill>
                            <a:srgbClr val="000000"/>
                          </a:solidFill>
                          <a:latin typeface="Segoe UI" pitchFamily="34" charset="0"/>
                          <a:ea typeface="微軟正黑體" pitchFamily="34" charset="-120"/>
                        </a:rPr>
                        <a:t>BitLocker</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是</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zh-TW" altLang="en-US" sz="900" b="0" i="0" u="none" strike="noStrike" baseline="0" dirty="0" smtClean="0">
                          <a:solidFill>
                            <a:srgbClr val="000000"/>
                          </a:solidFill>
                          <a:latin typeface="Segoe UI" pitchFamily="34" charset="0"/>
                          <a:ea typeface="微軟正黑體" pitchFamily="34" charset="-120"/>
                        </a:rPr>
                        <a:t>改进</a:t>
                      </a:r>
                      <a:endParaRPr lang="en-US" altLang="zh-TW" sz="900" b="0" i="0" u="none" strike="noStrike" baseline="0" dirty="0" smtClean="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1000" b="0" i="0" u="none" strike="noStrike" baseline="0" dirty="0" smtClean="0">
                          <a:solidFill>
                            <a:srgbClr val="000000"/>
                          </a:solidFill>
                          <a:latin typeface="Segoe UI" pitchFamily="34" charset="0"/>
                          <a:ea typeface="微軟正黑體" pitchFamily="34" charset="-120"/>
                        </a:rPr>
                        <a:t>BitLocker To Go</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altLang="zh-TW" sz="900" b="0" i="0" u="none" strike="noStrike" baseline="0" dirty="0" smtClean="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1000" b="0" i="0" u="none" strike="noStrike" baseline="0" dirty="0" smtClean="0">
                          <a:solidFill>
                            <a:srgbClr val="000000"/>
                          </a:solidFill>
                          <a:latin typeface="Segoe UI" pitchFamily="34" charset="0"/>
                          <a:ea typeface="微軟正黑體" pitchFamily="34" charset="-120"/>
                        </a:rPr>
                        <a:t>集成的指纹读取器和登录</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1000" b="0" i="0" u="none" strike="noStrike" baseline="0" dirty="0" smtClean="0">
                          <a:solidFill>
                            <a:srgbClr val="000000"/>
                          </a:solidFill>
                          <a:latin typeface="Segoe UI" pitchFamily="34" charset="0"/>
                          <a:ea typeface="微軟正黑體" pitchFamily="34" charset="-120"/>
                        </a:rPr>
                        <a:t>备份和还原</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是</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1000" b="0" i="0" u="none" strike="noStrike" baseline="0" dirty="0" smtClean="0">
                          <a:solidFill>
                            <a:srgbClr val="000000"/>
                          </a:solidFill>
                          <a:latin typeface="Segoe UI" pitchFamily="34" charset="0"/>
                          <a:ea typeface="微軟正黑體" pitchFamily="34" charset="-120"/>
                        </a:rPr>
                        <a:t>系统还原</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受限</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是</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1000" b="0" i="0" u="none" strike="noStrike" baseline="0" dirty="0" smtClean="0">
                          <a:solidFill>
                            <a:srgbClr val="000000"/>
                          </a:solidFill>
                          <a:latin typeface="Segoe UI" pitchFamily="34" charset="0"/>
                          <a:ea typeface="微軟正黑體" pitchFamily="34" charset="-120"/>
                        </a:rPr>
                        <a:t>启动修复</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是</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3">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TW" altLang="en-US" sz="1000" b="0" i="0" u="none" strike="noStrike" baseline="0" dirty="0" smtClean="0">
                          <a:solidFill>
                            <a:srgbClr val="000000"/>
                          </a:solidFill>
                          <a:latin typeface="Segoe UI" pitchFamily="34" charset="0"/>
                          <a:ea typeface="微軟正黑體" pitchFamily="34" charset="-120"/>
                        </a:rPr>
                        <a:t>解决问题</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1000" b="0" i="0" u="none" strike="noStrike" baseline="0" dirty="0" smtClean="0">
                          <a:solidFill>
                            <a:srgbClr val="000000"/>
                          </a:solidFill>
                          <a:latin typeface="Segoe UI" pitchFamily="34" charset="0"/>
                          <a:ea typeface="微軟正黑體" pitchFamily="34" charset="-120"/>
                        </a:rPr>
                        <a:t>Action Center</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1000" b="0" i="0" u="none" strike="noStrike" baseline="0" dirty="0" smtClean="0">
                          <a:solidFill>
                            <a:srgbClr val="000000"/>
                          </a:solidFill>
                          <a:latin typeface="Segoe UI" pitchFamily="34" charset="0"/>
                          <a:ea typeface="微軟正黑體" pitchFamily="34" charset="-120"/>
                        </a:rPr>
                        <a:t>Windows </a:t>
                      </a:r>
                      <a:r>
                        <a:rPr lang="zh-TW" altLang="en-US" sz="1000" b="0" i="0" u="none" strike="noStrike" baseline="0" dirty="0" smtClean="0">
                          <a:solidFill>
                            <a:srgbClr val="000000"/>
                          </a:solidFill>
                          <a:latin typeface="Segoe UI" pitchFamily="34" charset="0"/>
                          <a:ea typeface="微軟正黑體" pitchFamily="34" charset="-120"/>
                        </a:rPr>
                        <a:t>疑难解答</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是</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1000" b="0" i="0" u="none" strike="noStrike" baseline="0" dirty="0" smtClean="0">
                          <a:solidFill>
                            <a:srgbClr val="000000"/>
                          </a:solidFill>
                          <a:latin typeface="Segoe UI" pitchFamily="34" charset="0"/>
                          <a:ea typeface="微軟正黑體" pitchFamily="34" charset="-120"/>
                        </a:rPr>
                        <a:t>启动修复</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gridSpan="5">
                  <a:txBody>
                    <a:bodyPr/>
                    <a:lstStyle/>
                    <a:p>
                      <a:pPr marL="0" algn="l" defTabSz="914400" rtl="0" eaLnBrk="1" fontAlgn="t" latinLnBrk="0" hangingPunct="1"/>
                      <a:r>
                        <a:rPr lang="en-US" altLang="zh-CN" sz="1000" b="1" kern="100" baseline="0" dirty="0" smtClean="0">
                          <a:solidFill>
                            <a:schemeClr val="tx1"/>
                          </a:solidFill>
                          <a:effectLst/>
                          <a:latin typeface="Segoe UI" pitchFamily="34" charset="0"/>
                          <a:ea typeface="微軟正黑體" pitchFamily="34" charset="-120"/>
                          <a:cs typeface="+mn-cs"/>
                        </a:rPr>
                        <a:t>Windows 7 </a:t>
                      </a:r>
                      <a:r>
                        <a:rPr lang="zh-CN" altLang="en-US" sz="1000" b="1" kern="100" baseline="0" dirty="0" smtClean="0">
                          <a:solidFill>
                            <a:schemeClr val="tx1"/>
                          </a:solidFill>
                          <a:effectLst/>
                          <a:latin typeface="Segoe UI" pitchFamily="34" charset="0"/>
                          <a:ea typeface="微軟正黑體" pitchFamily="34" charset="-120"/>
                          <a:cs typeface="+mn-cs"/>
                        </a:rPr>
                        <a:t>为最终用户带来的益处：完成日常任务更快捷、更简单</a:t>
                      </a:r>
                      <a:endParaRPr lang="en-US" altLang="zh-TW" sz="1000" b="1" kern="100" baseline="0" dirty="0">
                        <a:solidFill>
                          <a:schemeClr val="tx1"/>
                        </a:solidFill>
                        <a:effectLst/>
                        <a:latin typeface="Segoe UI" pitchFamily="34" charset="0"/>
                        <a:ea typeface="微軟正黑體" pitchFamily="34" charset="-120"/>
                        <a:cs typeface="+mn-cs"/>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hMerge="1">
                  <a:txBody>
                    <a:bodyPr/>
                    <a:lstStyle/>
                    <a:p>
                      <a:pPr marL="0" algn="l" defTabSz="914400" rtl="0" eaLnBrk="1" fontAlgn="t" latinLnBrk="0" hangingPunct="1"/>
                      <a:endParaRPr lang="en-US" altLang="zh-TW" sz="900" b="1" kern="100" baseline="0" dirty="0">
                        <a:solidFill>
                          <a:schemeClr val="tx1"/>
                        </a:solidFill>
                        <a:effectLst/>
                        <a:latin typeface="Segoe UI" pitchFamily="34" charset="0"/>
                        <a:ea typeface="微軟正黑體" pitchFamily="34" charset="-120"/>
                        <a:cs typeface="+mn-cs"/>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hMerge="1">
                  <a:txBody>
                    <a:bodyPr/>
                    <a:lstStyle/>
                    <a:p>
                      <a:pPr marL="0" algn="l" defTabSz="914400" rtl="0" eaLnBrk="1" fontAlgn="t" latinLnBrk="0" hangingPunct="1"/>
                      <a:endParaRPr lang="en-US" altLang="zh-TW" sz="900" b="1" kern="100" baseline="0" dirty="0">
                        <a:solidFill>
                          <a:schemeClr val="tx1"/>
                        </a:solidFill>
                        <a:effectLst/>
                        <a:latin typeface="Segoe UI" pitchFamily="34" charset="0"/>
                        <a:ea typeface="微軟正黑體" pitchFamily="34" charset="-120"/>
                        <a:cs typeface="+mn-cs"/>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hMerge="1">
                  <a:txBody>
                    <a:bodyPr/>
                    <a:lstStyle/>
                    <a:p>
                      <a:pPr marL="0" algn="l" defTabSz="914400" rtl="0" eaLnBrk="1" fontAlgn="t" latinLnBrk="0" hangingPunct="1"/>
                      <a:endParaRPr lang="en-US" altLang="zh-TW" sz="900" b="1" kern="100" baseline="0" dirty="0">
                        <a:solidFill>
                          <a:schemeClr val="tx1"/>
                        </a:solidFill>
                        <a:effectLst/>
                        <a:latin typeface="Segoe UI" pitchFamily="34" charset="0"/>
                        <a:ea typeface="微軟正黑體" pitchFamily="34" charset="-120"/>
                        <a:cs typeface="+mn-cs"/>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hMerge="1">
                  <a:txBody>
                    <a:bodyPr/>
                    <a:lstStyle/>
                    <a:p>
                      <a:pPr marL="0" algn="l" defTabSz="914400" rtl="0" eaLnBrk="1" fontAlgn="t" latinLnBrk="0" hangingPunct="1"/>
                      <a:endParaRPr lang="en-US" altLang="zh-TW" sz="900" b="1" kern="100" baseline="0" dirty="0">
                        <a:solidFill>
                          <a:schemeClr val="tx1"/>
                        </a:solidFill>
                        <a:effectLst/>
                        <a:latin typeface="Segoe UI" pitchFamily="34" charset="0"/>
                        <a:ea typeface="微軟正黑體" pitchFamily="34" charset="-120"/>
                        <a:cs typeface="+mn-cs"/>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6">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CN" altLang="en-US" sz="1000" b="0" i="0" u="none" strike="noStrike" baseline="0" dirty="0" smtClean="0">
                          <a:solidFill>
                            <a:srgbClr val="000000"/>
                          </a:solidFill>
                          <a:latin typeface="Segoe UI" pitchFamily="34" charset="0"/>
                          <a:ea typeface="微軟正黑體" pitchFamily="34" charset="-120"/>
                        </a:rPr>
                        <a:t>更简单、更直观的导航</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1000" b="0" i="0" u="none" strike="noStrike" baseline="0" dirty="0" smtClean="0">
                          <a:solidFill>
                            <a:srgbClr val="000000"/>
                          </a:solidFill>
                          <a:latin typeface="Segoe UI" pitchFamily="34" charset="0"/>
                          <a:ea typeface="微軟正黑體" pitchFamily="34" charset="-120"/>
                        </a:rPr>
                        <a:t>桌面增强</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受限</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l" defTabSz="914363" rtl="0" eaLnBrk="1" fontAlgn="t" latinLnBrk="0" hangingPunct="1">
                        <a:lnSpc>
                          <a:spcPct val="100000"/>
                        </a:lnSpc>
                        <a:spcBef>
                          <a:spcPts val="0"/>
                        </a:spcBef>
                        <a:spcAft>
                          <a:spcPts val="0"/>
                        </a:spcAft>
                        <a:buClrTx/>
                        <a:buSzTx/>
                        <a:buFontTx/>
                        <a:buNone/>
                        <a:tabLst/>
                        <a:defRPr/>
                      </a:pPr>
                      <a:endParaRPr lang="en-US" sz="900" b="0" i="0" u="none" strike="noStrike" baseline="0" dirty="0" smtClean="0">
                        <a:solidFill>
                          <a:schemeClr val="tx1"/>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1000" b="0" i="0" u="none" strike="noStrike" baseline="0" dirty="0" smtClean="0">
                          <a:solidFill>
                            <a:srgbClr val="000000"/>
                          </a:solidFill>
                          <a:latin typeface="Segoe UI" pitchFamily="34" charset="0"/>
                          <a:ea typeface="微軟正黑體" pitchFamily="34" charset="-120"/>
                        </a:rPr>
                        <a:t>Windows </a:t>
                      </a:r>
                      <a:r>
                        <a:rPr lang="zh-TW" altLang="en-US" sz="1000" b="0" i="0" u="none" strike="noStrike" baseline="0" dirty="0" smtClean="0">
                          <a:solidFill>
                            <a:srgbClr val="000000"/>
                          </a:solidFill>
                          <a:latin typeface="Segoe UI" pitchFamily="34" charset="0"/>
                          <a:ea typeface="微軟正黑體" pitchFamily="34" charset="-120"/>
                        </a:rPr>
                        <a:t>任务栏</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是</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是</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l" defTabSz="914363" rtl="0" eaLnBrk="1" fontAlgn="t" latinLnBrk="0" hangingPunct="1">
                        <a:lnSpc>
                          <a:spcPct val="100000"/>
                        </a:lnSpc>
                        <a:spcBef>
                          <a:spcPts val="0"/>
                        </a:spcBef>
                        <a:spcAft>
                          <a:spcPts val="0"/>
                        </a:spcAft>
                        <a:buClrTx/>
                        <a:buSzTx/>
                        <a:buFontTx/>
                        <a:buNone/>
                        <a:tabLst/>
                        <a:defRPr/>
                      </a:pPr>
                      <a:endParaRPr lang="en-US" sz="900" b="0" i="0" u="none" strike="noStrike" baseline="0" dirty="0" smtClean="0">
                        <a:solidFill>
                          <a:schemeClr val="tx1"/>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1000" b="0" i="0" u="none" strike="noStrike" baseline="0" dirty="0" smtClean="0">
                          <a:solidFill>
                            <a:srgbClr val="000000"/>
                          </a:solidFill>
                          <a:latin typeface="Segoe UI" pitchFamily="34" charset="0"/>
                          <a:ea typeface="微軟正黑體" pitchFamily="34" charset="-120"/>
                        </a:rPr>
                        <a:t>Jump List</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l" defTabSz="914363" rtl="0" eaLnBrk="1" fontAlgn="t" latinLnBrk="0" hangingPunct="1">
                        <a:lnSpc>
                          <a:spcPct val="100000"/>
                        </a:lnSpc>
                        <a:spcBef>
                          <a:spcPts val="0"/>
                        </a:spcBef>
                        <a:spcAft>
                          <a:spcPts val="0"/>
                        </a:spcAft>
                        <a:buClrTx/>
                        <a:buSzTx/>
                        <a:buFontTx/>
                        <a:buNone/>
                        <a:tabLst/>
                        <a:defRPr/>
                      </a:pPr>
                      <a:endParaRPr lang="en-US" sz="900" b="0" i="0" u="none" strike="noStrike" baseline="0" dirty="0" smtClean="0">
                        <a:solidFill>
                          <a:schemeClr val="tx1"/>
                        </a:solidFill>
                        <a:latin typeface="Segoe UI" pitchFamily="34" charset="0"/>
                        <a:ea typeface="微軟正黑體" pitchFamily="34" charset="-120"/>
                        <a:cs typeface="Segoe UI" pitchFamily="34" charset="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1000" b="0" i="0" u="none" strike="noStrike" baseline="0" dirty="0" smtClean="0">
                          <a:solidFill>
                            <a:srgbClr val="000000"/>
                          </a:solidFill>
                          <a:latin typeface="Segoe UI" pitchFamily="34" charset="0"/>
                          <a:ea typeface="微軟正黑體" pitchFamily="34" charset="-120"/>
                        </a:rPr>
                        <a:t>Windows </a:t>
                      </a:r>
                      <a:r>
                        <a:rPr lang="zh-TW" altLang="en-US" sz="1000" b="0" i="0" u="none" strike="noStrike" baseline="0" dirty="0" smtClean="0">
                          <a:solidFill>
                            <a:srgbClr val="000000"/>
                          </a:solidFill>
                          <a:latin typeface="Segoe UI" pitchFamily="34" charset="0"/>
                          <a:ea typeface="微軟正黑體" pitchFamily="34" charset="-120"/>
                        </a:rPr>
                        <a:t>资源管理器</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是</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是</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l" defTabSz="914363" rtl="0" eaLnBrk="1" fontAlgn="t" latinLnBrk="0" hangingPunct="1">
                        <a:lnSpc>
                          <a:spcPct val="100000"/>
                        </a:lnSpc>
                        <a:spcBef>
                          <a:spcPts val="0"/>
                        </a:spcBef>
                        <a:spcAft>
                          <a:spcPts val="0"/>
                        </a:spcAft>
                        <a:buClrTx/>
                        <a:buSzTx/>
                        <a:buFontTx/>
                        <a:buNone/>
                        <a:tabLst/>
                        <a:defRPr/>
                      </a:pPr>
                      <a:endParaRPr lang="en-US" sz="900" baseline="0" dirty="0" smtClean="0">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1000" b="0" i="0" u="none" strike="noStrike" baseline="0" dirty="0" smtClean="0">
                          <a:solidFill>
                            <a:srgbClr val="000000"/>
                          </a:solidFill>
                          <a:latin typeface="Segoe UI" pitchFamily="34" charset="0"/>
                          <a:ea typeface="微軟正黑體" pitchFamily="34" charset="-120"/>
                        </a:rPr>
                        <a:t>库 </a:t>
                      </a:r>
                      <a:r>
                        <a:rPr lang="en-US" altLang="zh-TW" sz="1000" b="0" i="0" u="none" strike="noStrike" baseline="0" dirty="0" smtClean="0">
                          <a:solidFill>
                            <a:srgbClr val="000000"/>
                          </a:solidFill>
                          <a:latin typeface="Segoe UI" pitchFamily="34" charset="0"/>
                          <a:ea typeface="微軟正黑體" pitchFamily="34" charset="-120"/>
                        </a:rPr>
                        <a:t>(Libraries)</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l" defTabSz="914363" rtl="0" eaLnBrk="1" fontAlgn="t" latinLnBrk="0" hangingPunct="1">
                        <a:lnSpc>
                          <a:spcPct val="100000"/>
                        </a:lnSpc>
                        <a:spcBef>
                          <a:spcPts val="0"/>
                        </a:spcBef>
                        <a:spcAft>
                          <a:spcPts val="0"/>
                        </a:spcAft>
                        <a:buClrTx/>
                        <a:buSzTx/>
                        <a:buFontTx/>
                        <a:buNone/>
                        <a:tabLst/>
                        <a:defRPr/>
                      </a:pPr>
                      <a:endParaRPr lang="en-US" sz="900" baseline="0" dirty="0" smtClean="0">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1000" b="0" i="0" u="none" strike="noStrike" baseline="0" dirty="0" smtClean="0">
                          <a:solidFill>
                            <a:srgbClr val="000000"/>
                          </a:solidFill>
                          <a:latin typeface="Segoe UI" pitchFamily="34" charset="0"/>
                          <a:ea typeface="微軟正黑體" pitchFamily="34" charset="-120"/>
                        </a:rPr>
                        <a:t>Windows </a:t>
                      </a:r>
                      <a:r>
                        <a:rPr lang="zh-TW" altLang="en-US" sz="1000" b="0" i="0" u="none" strike="noStrike" baseline="0" dirty="0" smtClean="0">
                          <a:solidFill>
                            <a:srgbClr val="000000"/>
                          </a:solidFill>
                          <a:latin typeface="Segoe UI" pitchFamily="34" charset="0"/>
                          <a:ea typeface="微軟正黑體" pitchFamily="34" charset="-120"/>
                        </a:rPr>
                        <a:t>功能区</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1000" b="0" i="0" u="none" strike="noStrike" baseline="0" dirty="0" smtClean="0">
                          <a:solidFill>
                            <a:srgbClr val="000000"/>
                          </a:solidFill>
                          <a:latin typeface="Segoe UI" pitchFamily="34" charset="0"/>
                          <a:ea typeface="微軟正黑體" pitchFamily="34" charset="-120"/>
                        </a:rPr>
                        <a:t>否</a:t>
                      </a:r>
                      <a:endParaRPr lang="en-US" sz="10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bl>
          </a:graphicData>
        </a:graphic>
      </p:graphicFrame>
    </p:spTree>
    <p:extLst>
      <p:ext uri="{BB962C8B-B14F-4D97-AF65-F5344CB8AC3E}">
        <p14:creationId xmlns:p14="http://schemas.microsoft.com/office/powerpoint/2010/main" xmlns="" val="1793354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a:t>Windows 7 </a:t>
            </a:r>
            <a:r>
              <a:rPr lang="zh-TW" altLang="en-US" sz="3200" dirty="0"/>
              <a:t>为最终用户带来的益处 </a:t>
            </a:r>
            <a:r>
              <a:rPr lang="en-US" altLang="zh-TW" sz="3200" dirty="0" smtClean="0"/>
              <a:t>(2/3</a:t>
            </a:r>
            <a:r>
              <a:rPr lang="en-US" altLang="zh-TW" sz="3200" dirty="0"/>
              <a:t>)</a:t>
            </a:r>
            <a:endParaRPr lang="zh-TW" alt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59990656"/>
              </p:ext>
            </p:extLst>
          </p:nvPr>
        </p:nvGraphicFramePr>
        <p:xfrm>
          <a:off x="457200" y="1066800"/>
          <a:ext cx="8246532" cy="4997349"/>
        </p:xfrm>
        <a:graphic>
          <a:graphicData uri="http://schemas.openxmlformats.org/drawingml/2006/table">
            <a:tbl>
              <a:tblPr/>
              <a:tblGrid>
                <a:gridCol w="1552222"/>
                <a:gridCol w="3578578"/>
                <a:gridCol w="1016000"/>
                <a:gridCol w="1095022"/>
                <a:gridCol w="1004710"/>
              </a:tblGrid>
              <a:tr h="276189">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ctr" defTabSz="914400" rtl="0" eaLnBrk="1" fontAlgn="t" latinLnBrk="0" hangingPunct="1"/>
                      <a:r>
                        <a:rPr lang="zh-TW" altLang="en-US" sz="900" b="1" i="0" u="none" strike="noStrike" kern="1200" baseline="0" dirty="0" smtClean="0">
                          <a:solidFill>
                            <a:srgbClr val="000000"/>
                          </a:solidFill>
                          <a:latin typeface="Segoe UI" pitchFamily="34" charset="0"/>
                          <a:ea typeface="微軟正黑體" pitchFamily="34" charset="-120"/>
                          <a:cs typeface="+mn-cs"/>
                        </a:rPr>
                        <a:t>优势</a:t>
                      </a:r>
                      <a:endParaRPr lang="en-US" altLang="en-US" sz="900" b="1" i="0" u="none" strike="noStrike" kern="1200" baseline="0" dirty="0">
                        <a:solidFill>
                          <a:srgbClr val="000000"/>
                        </a:solidFill>
                        <a:latin typeface="Segoe UI" pitchFamily="34" charset="0"/>
                        <a:ea typeface="微軟正黑體" pitchFamily="34" charset="-120"/>
                        <a:cs typeface="+mn-cs"/>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ctr" rtl="0" fontAlgn="t"/>
                      <a:r>
                        <a:rPr lang="zh-TW" altLang="en-US" sz="900" b="1" i="0" u="none" strike="noStrike" baseline="0" dirty="0" smtClean="0">
                          <a:solidFill>
                            <a:srgbClr val="000000"/>
                          </a:solidFill>
                          <a:latin typeface="Segoe UI" pitchFamily="34" charset="0"/>
                          <a:ea typeface="微軟正黑體" pitchFamily="34" charset="-120"/>
                        </a:rPr>
                        <a:t>特性</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en-US" sz="900" b="1" i="0" u="none" strike="noStrike" baseline="0" dirty="0" smtClean="0">
                          <a:solidFill>
                            <a:srgbClr val="000000"/>
                          </a:solidFill>
                          <a:latin typeface="Segoe UI" pitchFamily="34" charset="0"/>
                          <a:ea typeface="微軟正黑體" pitchFamily="34" charset="-120"/>
                        </a:rPr>
                        <a:t>Windows XP SP3</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en-US" sz="900" b="1" i="0" u="none" strike="noStrike" baseline="0" dirty="0">
                          <a:solidFill>
                            <a:srgbClr val="000000"/>
                          </a:solidFill>
                          <a:latin typeface="Segoe UI" pitchFamily="34" charset="0"/>
                          <a:ea typeface="微軟正黑體" pitchFamily="34" charset="-120"/>
                        </a:rPr>
                        <a:t>Windows </a:t>
                      </a:r>
                      <a:r>
                        <a:rPr lang="en-US" sz="900" b="1" i="0" u="none" strike="noStrike" baseline="0" dirty="0" smtClean="0">
                          <a:solidFill>
                            <a:srgbClr val="000000"/>
                          </a:solidFill>
                          <a:latin typeface="Segoe UI" pitchFamily="34" charset="0"/>
                          <a:ea typeface="微軟正黑體" pitchFamily="34" charset="-120"/>
                        </a:rPr>
                        <a:t>Vista SP1</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en-US" sz="900" b="1" i="0" u="none" strike="noStrike" baseline="0" dirty="0" smtClean="0">
                          <a:solidFill>
                            <a:srgbClr val="000000"/>
                          </a:solidFill>
                          <a:latin typeface="Segoe UI" pitchFamily="34" charset="0"/>
                          <a:ea typeface="微軟正黑體" pitchFamily="34" charset="-120"/>
                        </a:rPr>
                        <a:t>Windows 7</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gridSpan="5">
                  <a:txBody>
                    <a:bodyPr/>
                    <a:lstStyle/>
                    <a:p>
                      <a:pPr marL="0" algn="l" defTabSz="914400" rtl="0" eaLnBrk="1" fontAlgn="t" latinLnBrk="0" hangingPunct="1"/>
                      <a:r>
                        <a:rPr lang="en-US" altLang="zh-CN" sz="900" b="1" kern="100" baseline="0" dirty="0" smtClean="0">
                          <a:solidFill>
                            <a:schemeClr val="tx1"/>
                          </a:solidFill>
                          <a:effectLst/>
                          <a:latin typeface="Segoe UI" pitchFamily="34" charset="0"/>
                          <a:ea typeface="微軟正黑體" pitchFamily="34" charset="-120"/>
                          <a:cs typeface="+mn-cs"/>
                        </a:rPr>
                        <a:t>Windows 7 </a:t>
                      </a:r>
                      <a:r>
                        <a:rPr lang="zh-CN" altLang="en-US" sz="900" b="1" kern="100" baseline="0" dirty="0" smtClean="0">
                          <a:solidFill>
                            <a:schemeClr val="tx1"/>
                          </a:solidFill>
                          <a:effectLst/>
                          <a:latin typeface="Segoe UI" pitchFamily="34" charset="0"/>
                          <a:ea typeface="微軟正黑體" pitchFamily="34" charset="-120"/>
                          <a:cs typeface="+mn-cs"/>
                        </a:rPr>
                        <a:t>为最终用户带来的益处：完成日常任务更快捷、更简单 </a:t>
                      </a:r>
                      <a:r>
                        <a:rPr lang="en-US" altLang="zh-CN" sz="900" b="1" kern="100" baseline="0" dirty="0" smtClean="0">
                          <a:solidFill>
                            <a:schemeClr val="tx1"/>
                          </a:solidFill>
                          <a:effectLst/>
                          <a:latin typeface="Segoe UI" pitchFamily="34" charset="0"/>
                          <a:ea typeface="微軟正黑體" pitchFamily="34" charset="-120"/>
                          <a:cs typeface="+mn-cs"/>
                        </a:rPr>
                        <a:t>(</a:t>
                      </a:r>
                      <a:r>
                        <a:rPr lang="zh-TW" altLang="en-US" sz="900" b="1" kern="100" baseline="0" dirty="0" smtClean="0">
                          <a:solidFill>
                            <a:schemeClr val="tx1"/>
                          </a:solidFill>
                          <a:effectLst/>
                          <a:latin typeface="Segoe UI" pitchFamily="34" charset="0"/>
                          <a:ea typeface="微軟正黑體" pitchFamily="34" charset="-120"/>
                          <a:cs typeface="+mn-cs"/>
                        </a:rPr>
                        <a:t>续</a:t>
                      </a:r>
                      <a:r>
                        <a:rPr lang="en-US" altLang="zh-TW" sz="900" b="1" kern="100" baseline="0" dirty="0" smtClean="0">
                          <a:solidFill>
                            <a:schemeClr val="tx1"/>
                          </a:solidFill>
                          <a:effectLst/>
                          <a:latin typeface="Segoe UI" pitchFamily="34" charset="0"/>
                          <a:ea typeface="微軟正黑體" pitchFamily="34" charset="-120"/>
                          <a:cs typeface="+mn-cs"/>
                        </a:rPr>
                        <a:t>)</a:t>
                      </a:r>
                      <a:endParaRPr lang="en-US" altLang="zh-TW" sz="900" b="1" kern="100" baseline="0" dirty="0">
                        <a:solidFill>
                          <a:schemeClr val="tx1"/>
                        </a:solidFill>
                        <a:effectLst/>
                        <a:latin typeface="Segoe UI" pitchFamily="34" charset="0"/>
                        <a:ea typeface="微軟正黑體" pitchFamily="34" charset="-120"/>
                        <a:cs typeface="+mn-cs"/>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36058">
                <a:tc rowSpan="4">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TW" altLang="en-US" sz="900" b="0" i="0" u="none" strike="noStrike" baseline="0" dirty="0" smtClean="0">
                          <a:solidFill>
                            <a:srgbClr val="000000"/>
                          </a:solidFill>
                          <a:latin typeface="Segoe UI" pitchFamily="34" charset="0"/>
                          <a:ea typeface="微軟正黑體" pitchFamily="34" charset="-120"/>
                        </a:rPr>
                        <a:t>轻松找到需要的内容</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开始菜单搜索</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智能输入和最近搜索</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改进的搜索相关性</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联合搜索 </a:t>
                      </a:r>
                      <a:r>
                        <a:rPr lang="en-US" altLang="zh-TW" sz="900" b="0" i="0" u="none" strike="noStrike" baseline="0" dirty="0" smtClean="0">
                          <a:solidFill>
                            <a:srgbClr val="000000"/>
                          </a:solidFill>
                          <a:latin typeface="Segoe UI" pitchFamily="34" charset="0"/>
                          <a:ea typeface="微軟正黑體" pitchFamily="34" charset="-120"/>
                        </a:rPr>
                        <a:t>(Search Federation)</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2">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TW" altLang="en-US" sz="900" b="0" i="0" u="none" strike="noStrike" baseline="0" dirty="0" smtClean="0">
                          <a:solidFill>
                            <a:srgbClr val="000000"/>
                          </a:solidFill>
                          <a:latin typeface="Segoe UI" pitchFamily="34" charset="0"/>
                          <a:ea typeface="微軟正黑體" pitchFamily="34" charset="-120"/>
                        </a:rPr>
                        <a:t>创建家庭网络更简单</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家庭组</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Windows </a:t>
                      </a:r>
                      <a:r>
                        <a:rPr lang="zh-TW" altLang="en-US" sz="900" b="0" i="0" u="none" strike="noStrike" baseline="0" dirty="0" smtClean="0">
                          <a:solidFill>
                            <a:srgbClr val="000000"/>
                          </a:solidFill>
                          <a:latin typeface="Segoe UI" pitchFamily="34" charset="0"/>
                          <a:ea typeface="微軟正黑體" pitchFamily="34" charset="-120"/>
                        </a:rPr>
                        <a:t>现在连接 </a:t>
                      </a:r>
                      <a:r>
                        <a:rPr lang="en-US" altLang="zh-TW" sz="900" b="0" i="0" u="none" strike="noStrike" baseline="0" dirty="0" smtClean="0">
                          <a:solidFill>
                            <a:srgbClr val="000000"/>
                          </a:solidFill>
                          <a:latin typeface="Segoe UI" pitchFamily="34" charset="0"/>
                          <a:ea typeface="微軟正黑體" pitchFamily="34" charset="-120"/>
                        </a:rPr>
                        <a:t>(WCN)</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4">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TW" altLang="en-US" sz="900" b="0" i="0" u="none" strike="noStrike" baseline="0" dirty="0" smtClean="0">
                          <a:solidFill>
                            <a:srgbClr val="000000"/>
                          </a:solidFill>
                          <a:latin typeface="Segoe UI" pitchFamily="34" charset="0"/>
                          <a:ea typeface="微軟正黑體" pitchFamily="34" charset="-120"/>
                        </a:rPr>
                        <a:t>生产效率不受地点限制</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DirectAccess</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VPN </a:t>
                      </a:r>
                      <a:r>
                        <a:rPr lang="zh-TW" altLang="en-US" sz="900" b="0" i="0" u="none" strike="noStrike" baseline="0" dirty="0" smtClean="0">
                          <a:solidFill>
                            <a:srgbClr val="000000"/>
                          </a:solidFill>
                          <a:latin typeface="Segoe UI" pitchFamily="34" charset="0"/>
                          <a:ea typeface="微軟正黑體" pitchFamily="34" charset="-120"/>
                        </a:rPr>
                        <a:t>重连接</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远程应用程序和桌面连接</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脱机访问网络资源 </a:t>
                      </a:r>
                      <a:r>
                        <a:rPr lang="en-US" altLang="zh-TW" sz="900" b="0" i="0" u="none" strike="noStrike" baseline="0" dirty="0" smtClean="0">
                          <a:solidFill>
                            <a:srgbClr val="000000"/>
                          </a:solidFill>
                          <a:latin typeface="Segoe UI" pitchFamily="34" charset="0"/>
                          <a:ea typeface="微軟正黑體" pitchFamily="34" charset="-120"/>
                        </a:rPr>
                        <a:t>(Offline Access to Network Resources)</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3">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TW" altLang="en-US" sz="900" b="0" i="0" u="none" strike="noStrike" baseline="0" dirty="0" smtClean="0">
                          <a:solidFill>
                            <a:srgbClr val="000000"/>
                          </a:solidFill>
                          <a:latin typeface="Segoe UI" pitchFamily="34" charset="0"/>
                          <a:ea typeface="微軟正黑體" pitchFamily="34" charset="-120"/>
                        </a:rPr>
                        <a:t>联网，保持在线</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查看可用网络 </a:t>
                      </a:r>
                      <a:r>
                        <a:rPr lang="en-US" altLang="zh-TW" sz="900" b="0" i="0" u="none" strike="noStrike" baseline="0" dirty="0" smtClean="0">
                          <a:solidFill>
                            <a:srgbClr val="000000"/>
                          </a:solidFill>
                          <a:latin typeface="Segoe UI" pitchFamily="34" charset="0"/>
                          <a:ea typeface="微軟正黑體" pitchFamily="34" charset="-120"/>
                        </a:rPr>
                        <a:t>(View Available Network)</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受限</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无线设备支持</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移动宽带 </a:t>
                      </a:r>
                      <a:r>
                        <a:rPr lang="en-US" altLang="zh-TW" sz="900" b="0" i="0" u="none" strike="noStrike" baseline="0" dirty="0" smtClean="0">
                          <a:solidFill>
                            <a:srgbClr val="000000"/>
                          </a:solidFill>
                          <a:latin typeface="Segoe UI" pitchFamily="34" charset="0"/>
                          <a:ea typeface="微軟正黑體" pitchFamily="34" charset="-120"/>
                        </a:rPr>
                        <a:t>(Mobile Broadband)</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6">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TW" altLang="en-US" sz="900" b="0" i="0" u="none" strike="noStrike" baseline="0" dirty="0" smtClean="0">
                          <a:solidFill>
                            <a:srgbClr val="000000"/>
                          </a:solidFill>
                          <a:latin typeface="Segoe UI" pitchFamily="34" charset="0"/>
                          <a:ea typeface="微軟正黑體" pitchFamily="34" charset="-120"/>
                        </a:rPr>
                        <a:t>充分发挥设备的作用</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设备和打印机 </a:t>
                      </a:r>
                      <a:r>
                        <a:rPr lang="en-US" altLang="zh-TW" sz="900" b="0" i="0" u="none" strike="noStrike" baseline="0" dirty="0" smtClean="0">
                          <a:solidFill>
                            <a:srgbClr val="000000"/>
                          </a:solidFill>
                          <a:latin typeface="Segoe UI" pitchFamily="34" charset="0"/>
                          <a:ea typeface="微軟正黑體" pitchFamily="34" charset="-120"/>
                        </a:rPr>
                        <a:t>(Devices and Printers)</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Device Stage</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位置感知打印 </a:t>
                      </a:r>
                      <a:r>
                        <a:rPr lang="en-US" altLang="zh-TW" sz="900" b="0" i="0" u="none" strike="noStrike" baseline="0" dirty="0" smtClean="0">
                          <a:solidFill>
                            <a:srgbClr val="000000"/>
                          </a:solidFill>
                          <a:latin typeface="Segoe UI" pitchFamily="34" charset="0"/>
                          <a:ea typeface="微軟正黑體" pitchFamily="34" charset="-120"/>
                        </a:rPr>
                        <a:t>(Location Aware Printing)</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l" defTabSz="914363" rtl="0" eaLnBrk="1" fontAlgn="t" latinLnBrk="0" hangingPunct="1">
                        <a:lnSpc>
                          <a:spcPct val="100000"/>
                        </a:lnSpc>
                        <a:spcBef>
                          <a:spcPts val="0"/>
                        </a:spcBef>
                        <a:spcAft>
                          <a:spcPts val="0"/>
                        </a:spcAft>
                        <a:buClrTx/>
                        <a:buSzTx/>
                        <a:buFontTx/>
                        <a:buNone/>
                        <a:tabLst/>
                        <a:defRPr/>
                      </a:pPr>
                      <a:endParaRPr lang="en-US" sz="900" b="0" i="0" u="none" strike="noStrike" baseline="0" dirty="0" smtClean="0">
                        <a:solidFill>
                          <a:schemeClr val="tx1"/>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无线设备体验 </a:t>
                      </a:r>
                      <a:r>
                        <a:rPr lang="en-US" altLang="zh-TW" sz="900" b="0" i="0" u="none" strike="noStrike" baseline="0" dirty="0" smtClean="0">
                          <a:solidFill>
                            <a:srgbClr val="000000"/>
                          </a:solidFill>
                          <a:latin typeface="Segoe UI" pitchFamily="34" charset="0"/>
                          <a:ea typeface="微軟正黑體" pitchFamily="34" charset="-120"/>
                        </a:rPr>
                        <a:t>(Wireless Device Experience)</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l" defTabSz="914363" rtl="0" eaLnBrk="1" fontAlgn="t" latinLnBrk="0" hangingPunct="1">
                        <a:lnSpc>
                          <a:spcPct val="100000"/>
                        </a:lnSpc>
                        <a:spcBef>
                          <a:spcPts val="0"/>
                        </a:spcBef>
                        <a:spcAft>
                          <a:spcPts val="0"/>
                        </a:spcAft>
                        <a:buClrTx/>
                        <a:buSzTx/>
                        <a:buFontTx/>
                        <a:buNone/>
                        <a:tabLst/>
                        <a:defRPr/>
                      </a:pPr>
                      <a:endParaRPr lang="en-US" sz="900" b="0" i="0" u="none" strike="noStrike" baseline="0" dirty="0" smtClean="0">
                        <a:solidFill>
                          <a:schemeClr val="tx1"/>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蓝光光盘写入支持</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l" defTabSz="914363" rtl="0" eaLnBrk="1" fontAlgn="t" latinLnBrk="0" hangingPunct="1">
                        <a:lnSpc>
                          <a:spcPct val="100000"/>
                        </a:lnSpc>
                        <a:spcBef>
                          <a:spcPts val="0"/>
                        </a:spcBef>
                        <a:spcAft>
                          <a:spcPts val="0"/>
                        </a:spcAft>
                        <a:buClrTx/>
                        <a:buSzTx/>
                        <a:buFontTx/>
                        <a:buNone/>
                        <a:tabLst/>
                        <a:defRPr/>
                      </a:pPr>
                      <a:endParaRPr lang="en-US" sz="900" b="0" i="0" u="none" strike="noStrike" baseline="0" dirty="0" smtClean="0">
                        <a:solidFill>
                          <a:schemeClr val="tx1"/>
                        </a:solidFill>
                        <a:latin typeface="Segoe UI" pitchFamily="34" charset="0"/>
                        <a:ea typeface="微軟正黑體" pitchFamily="34" charset="-120"/>
                        <a:cs typeface="Segoe UI" pitchFamily="34" charset="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传感和定位平台</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bl>
          </a:graphicData>
        </a:graphic>
      </p:graphicFrame>
    </p:spTree>
    <p:extLst>
      <p:ext uri="{BB962C8B-B14F-4D97-AF65-F5344CB8AC3E}">
        <p14:creationId xmlns:p14="http://schemas.microsoft.com/office/powerpoint/2010/main" xmlns="" val="36283224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a:t>Windows 7 </a:t>
            </a:r>
            <a:r>
              <a:rPr lang="zh-TW" altLang="en-US" sz="3200" dirty="0"/>
              <a:t>为最终用户带来的益处 </a:t>
            </a:r>
            <a:r>
              <a:rPr lang="en-US" altLang="zh-TW" sz="3200" dirty="0" smtClean="0"/>
              <a:t>(3/3</a:t>
            </a:r>
            <a:r>
              <a:rPr lang="en-US" altLang="zh-TW" sz="3200" dirty="0"/>
              <a:t>)</a:t>
            </a:r>
            <a:endParaRPr lang="zh-TW" alt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61781604"/>
              </p:ext>
            </p:extLst>
          </p:nvPr>
        </p:nvGraphicFramePr>
        <p:xfrm>
          <a:off x="457200" y="1066800"/>
          <a:ext cx="8246532" cy="5705523"/>
        </p:xfrm>
        <a:graphic>
          <a:graphicData uri="http://schemas.openxmlformats.org/drawingml/2006/table">
            <a:tbl>
              <a:tblPr/>
              <a:tblGrid>
                <a:gridCol w="1552222"/>
                <a:gridCol w="3578578"/>
                <a:gridCol w="1016000"/>
                <a:gridCol w="1095022"/>
                <a:gridCol w="1004710"/>
              </a:tblGrid>
              <a:tr h="276189">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ctr" defTabSz="914400" rtl="0" eaLnBrk="1" fontAlgn="t" latinLnBrk="0" hangingPunct="1"/>
                      <a:r>
                        <a:rPr lang="zh-TW" altLang="en-US" sz="900" b="1" i="0" u="none" strike="noStrike" kern="1200" baseline="0" dirty="0" smtClean="0">
                          <a:solidFill>
                            <a:srgbClr val="000000"/>
                          </a:solidFill>
                          <a:latin typeface="Segoe UI" pitchFamily="34" charset="0"/>
                          <a:ea typeface="微軟正黑體" pitchFamily="34" charset="-120"/>
                          <a:cs typeface="+mn-cs"/>
                        </a:rPr>
                        <a:t>优势</a:t>
                      </a:r>
                      <a:endParaRPr lang="en-US" altLang="en-US" sz="900" b="1" i="0" u="none" strike="noStrike" kern="1200" baseline="0" dirty="0">
                        <a:solidFill>
                          <a:srgbClr val="000000"/>
                        </a:solidFill>
                        <a:latin typeface="Segoe UI" pitchFamily="34" charset="0"/>
                        <a:ea typeface="微軟正黑體" pitchFamily="34" charset="-120"/>
                        <a:cs typeface="+mn-cs"/>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ctr" rtl="0" fontAlgn="t"/>
                      <a:r>
                        <a:rPr lang="zh-TW" altLang="en-US" sz="900" b="1" i="0" u="none" strike="noStrike" baseline="0" dirty="0" smtClean="0">
                          <a:solidFill>
                            <a:srgbClr val="000000"/>
                          </a:solidFill>
                          <a:latin typeface="Segoe UI" pitchFamily="34" charset="0"/>
                          <a:ea typeface="微軟正黑體" pitchFamily="34" charset="-120"/>
                        </a:rPr>
                        <a:t>特性</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en-US" sz="900" b="1" i="0" u="none" strike="noStrike" baseline="0" dirty="0" smtClean="0">
                          <a:solidFill>
                            <a:srgbClr val="000000"/>
                          </a:solidFill>
                          <a:latin typeface="Segoe UI" pitchFamily="34" charset="0"/>
                          <a:ea typeface="微軟正黑體" pitchFamily="34" charset="-120"/>
                        </a:rPr>
                        <a:t>Windows XP SP3</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en-US" sz="900" b="1" i="0" u="none" strike="noStrike" baseline="0" dirty="0">
                          <a:solidFill>
                            <a:srgbClr val="000000"/>
                          </a:solidFill>
                          <a:latin typeface="Segoe UI" pitchFamily="34" charset="0"/>
                          <a:ea typeface="微軟正黑體" pitchFamily="34" charset="-120"/>
                        </a:rPr>
                        <a:t>Windows </a:t>
                      </a:r>
                      <a:r>
                        <a:rPr lang="en-US" sz="900" b="1" i="0" u="none" strike="noStrike" baseline="0" dirty="0" smtClean="0">
                          <a:solidFill>
                            <a:srgbClr val="000000"/>
                          </a:solidFill>
                          <a:latin typeface="Segoe UI" pitchFamily="34" charset="0"/>
                          <a:ea typeface="微軟正黑體" pitchFamily="34" charset="-120"/>
                        </a:rPr>
                        <a:t>Vista SP1</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en-US" sz="900" b="1" i="0" u="none" strike="noStrike" baseline="0" dirty="0" smtClean="0">
                          <a:solidFill>
                            <a:srgbClr val="000000"/>
                          </a:solidFill>
                          <a:latin typeface="Segoe UI" pitchFamily="34" charset="0"/>
                          <a:ea typeface="微軟正黑體" pitchFamily="34" charset="-120"/>
                        </a:rPr>
                        <a:t>Windows 7</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gridSpan="5">
                  <a:txBody>
                    <a:bodyPr/>
                    <a:lstStyle/>
                    <a:p>
                      <a:pPr marL="0" algn="l" rtl="0" eaLnBrk="1" fontAlgn="base" latinLnBrk="0" hangingPunct="1">
                        <a:spcBef>
                          <a:spcPts val="0"/>
                        </a:spcBef>
                        <a:spcAft>
                          <a:spcPts val="0"/>
                        </a:spcAft>
                      </a:pPr>
                      <a:r>
                        <a:rPr lang="en-US" altLang="zh-TW" sz="900" b="1" kern="100" baseline="0" dirty="0" smtClean="0">
                          <a:solidFill>
                            <a:schemeClr val="tx1"/>
                          </a:solidFill>
                          <a:effectLst/>
                          <a:latin typeface="Segoe UI"/>
                          <a:ea typeface="微軟正黑體"/>
                          <a:cs typeface="+mn-cs"/>
                        </a:rPr>
                        <a:t>Windows 7 </a:t>
                      </a:r>
                      <a:r>
                        <a:rPr lang="zh-CN" altLang="zh-TW" sz="900" b="1" kern="100" baseline="0" dirty="0" smtClean="0">
                          <a:solidFill>
                            <a:schemeClr val="tx1"/>
                          </a:solidFill>
                          <a:effectLst/>
                          <a:latin typeface="Segoe UI"/>
                          <a:ea typeface="微軟正黑體"/>
                          <a:cs typeface="+mn-cs"/>
                        </a:rPr>
                        <a:t>为最终用户带来的益处：完成日常任务更快捷、更简单 </a:t>
                      </a:r>
                      <a:r>
                        <a:rPr lang="en-US" altLang="zh-TW" sz="900" b="1" kern="100" baseline="0" dirty="0" smtClean="0">
                          <a:solidFill>
                            <a:schemeClr val="tx1"/>
                          </a:solidFill>
                          <a:effectLst/>
                          <a:latin typeface="Segoe UI"/>
                          <a:ea typeface="微軟正黑體"/>
                          <a:cs typeface="+mn-cs"/>
                        </a:rPr>
                        <a:t>(</a:t>
                      </a:r>
                      <a:r>
                        <a:rPr lang="zh-TW" altLang="zh-TW" sz="900" b="1" kern="100" baseline="0" dirty="0" smtClean="0">
                          <a:solidFill>
                            <a:schemeClr val="tx1"/>
                          </a:solidFill>
                          <a:effectLst/>
                          <a:latin typeface="Segoe UI"/>
                          <a:ea typeface="微軟正黑體"/>
                          <a:cs typeface="+mn-cs"/>
                        </a:rPr>
                        <a:t>续</a:t>
                      </a:r>
                      <a:r>
                        <a:rPr lang="en-US" altLang="zh-TW" sz="900" b="1" kern="100" baseline="0" dirty="0" smtClean="0">
                          <a:solidFill>
                            <a:schemeClr val="tx1"/>
                          </a:solidFill>
                          <a:effectLst/>
                          <a:latin typeface="Segoe UI"/>
                          <a:ea typeface="微軟正黑體"/>
                          <a:cs typeface="+mn-cs"/>
                        </a:rPr>
                        <a:t>)</a:t>
                      </a:r>
                      <a:endParaRPr lang="en-US" altLang="zh-TW" sz="900" b="1" kern="100" baseline="0" dirty="0">
                        <a:solidFill>
                          <a:schemeClr val="tx1"/>
                        </a:solidFill>
                        <a:effectLst/>
                        <a:latin typeface="Segoe UI"/>
                        <a:ea typeface="微軟正黑體"/>
                        <a:cs typeface="+mn-cs"/>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36058">
                <a:tc rowSpan="5">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TW" altLang="en-US" sz="900" b="0" i="0" u="none" strike="noStrike" baseline="0" dirty="0" smtClean="0">
                          <a:solidFill>
                            <a:srgbClr val="000000"/>
                          </a:solidFill>
                          <a:latin typeface="Segoe UI" pitchFamily="34" charset="0"/>
                          <a:ea typeface="微軟正黑體" pitchFamily="34" charset="-120"/>
                        </a:rPr>
                        <a:t>监视器支持</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多监视器支持</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外部显示器支持</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Windows + P </a:t>
                      </a:r>
                      <a:r>
                        <a:rPr lang="zh-TW" altLang="en-US" sz="900" b="0" i="0" u="none" strike="noStrike" baseline="0" dirty="0" smtClean="0">
                          <a:solidFill>
                            <a:srgbClr val="000000"/>
                          </a:solidFill>
                          <a:latin typeface="Segoe UI" pitchFamily="34" charset="0"/>
                          <a:ea typeface="微軟正黑體" pitchFamily="34" charset="-120"/>
                        </a:rPr>
                        <a:t>显示切换</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高达 </a:t>
                      </a:r>
                      <a:r>
                        <a:rPr lang="en-US" altLang="zh-TW" sz="900" b="0" i="0" u="none" strike="noStrike" baseline="0" dirty="0" smtClean="0">
                          <a:solidFill>
                            <a:srgbClr val="000000"/>
                          </a:solidFill>
                          <a:latin typeface="Segoe UI" pitchFamily="34" charset="0"/>
                          <a:ea typeface="微軟正黑體" pitchFamily="34" charset="-120"/>
                        </a:rPr>
                        <a:t>144 DPI</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显示颜色校准 </a:t>
                      </a:r>
                      <a:r>
                        <a:rPr lang="en-US" altLang="zh-TW" sz="900" b="0" i="0" u="none" strike="noStrike" baseline="0" dirty="0" smtClean="0">
                          <a:solidFill>
                            <a:srgbClr val="000000"/>
                          </a:solidFill>
                          <a:latin typeface="Segoe UI" pitchFamily="34" charset="0"/>
                          <a:ea typeface="微軟正黑體" pitchFamily="34" charset="-120"/>
                        </a:rPr>
                        <a:t>(Display Color Calibration)</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gridSpan="5">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en-US" altLang="zh-CN" sz="900" b="1" i="0" u="none" strike="noStrike" baseline="0" dirty="0" smtClean="0">
                          <a:solidFill>
                            <a:srgbClr val="000000"/>
                          </a:solidFill>
                          <a:latin typeface="Segoe UI" pitchFamily="34" charset="0"/>
                          <a:ea typeface="微軟正黑體" pitchFamily="34" charset="-120"/>
                        </a:rPr>
                        <a:t>Windows 7 </a:t>
                      </a:r>
                      <a:r>
                        <a:rPr lang="zh-CN" altLang="en-US" sz="900" b="1" i="0" u="none" strike="noStrike" baseline="0" dirty="0" smtClean="0">
                          <a:solidFill>
                            <a:srgbClr val="000000"/>
                          </a:solidFill>
                          <a:latin typeface="Segoe UI" pitchFamily="34" charset="0"/>
                          <a:ea typeface="微軟正黑體" pitchFamily="34" charset="-120"/>
                        </a:rPr>
                        <a:t>为最终用户带来的益处：新增功能</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hMerge="1">
                  <a:txBody>
                    <a:bodyPr/>
                    <a:lstStyle/>
                    <a:p>
                      <a:pPr algn="ctr"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hMerge="1">
                  <a:txBody>
                    <a:bodyPr/>
                    <a:lstStyle/>
                    <a:p>
                      <a:pPr algn="ctr"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hMerge="1">
                  <a:txBody>
                    <a:bodyPr/>
                    <a:lstStyle/>
                    <a:p>
                      <a:pPr algn="ctr"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hMerge="1">
                  <a:txBody>
                    <a:bodyPr/>
                    <a:lstStyle/>
                    <a:p>
                      <a:pPr algn="ctr"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3">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TW" altLang="en-US" sz="900" b="0" i="0" u="none" strike="noStrike" baseline="0" dirty="0" smtClean="0">
                          <a:solidFill>
                            <a:srgbClr val="000000"/>
                          </a:solidFill>
                          <a:latin typeface="Segoe UI" pitchFamily="34" charset="0"/>
                          <a:ea typeface="微軟正黑體" pitchFamily="34" charset="-120"/>
                        </a:rPr>
                        <a:t>更多与 </a:t>
                      </a:r>
                      <a:r>
                        <a:rPr lang="en-US" altLang="zh-TW" sz="900" b="0" i="0" u="none" strike="noStrike" baseline="0" dirty="0" smtClean="0">
                          <a:solidFill>
                            <a:srgbClr val="000000"/>
                          </a:solidFill>
                          <a:latin typeface="Segoe UI" pitchFamily="34" charset="0"/>
                          <a:ea typeface="微軟正黑體" pitchFamily="34" charset="-120"/>
                        </a:rPr>
                        <a:t>PC </a:t>
                      </a:r>
                      <a:r>
                        <a:rPr lang="zh-TW" altLang="en-US" sz="900" b="0" i="0" u="none" strike="noStrike" baseline="0" dirty="0" smtClean="0">
                          <a:solidFill>
                            <a:srgbClr val="000000"/>
                          </a:solidFill>
                          <a:latin typeface="Segoe UI" pitchFamily="34" charset="0"/>
                          <a:ea typeface="微軟正黑體" pitchFamily="34" charset="-120"/>
                        </a:rPr>
                        <a:t>交互的方式</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Windows </a:t>
                      </a:r>
                      <a:r>
                        <a:rPr lang="zh-TW" altLang="en-US" sz="900" b="0" i="0" u="none" strike="noStrike" baseline="0" dirty="0" smtClean="0">
                          <a:solidFill>
                            <a:srgbClr val="000000"/>
                          </a:solidFill>
                          <a:latin typeface="Segoe UI" pitchFamily="34" charset="0"/>
                          <a:ea typeface="微軟正黑體" pitchFamily="34" charset="-120"/>
                        </a:rPr>
                        <a:t>触控功能</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altLang="zh-TW" sz="900" b="0" i="0" u="none" strike="noStrike" baseline="0" dirty="0" smtClean="0">
                          <a:solidFill>
                            <a:srgbClr val="000000"/>
                          </a:solidFill>
                          <a:latin typeface="Segoe UI" pitchFamily="34" charset="0"/>
                          <a:ea typeface="微軟正黑體" pitchFamily="34" charset="-120"/>
                        </a:rPr>
                        <a:t>Tablet PC </a:t>
                      </a:r>
                      <a:r>
                        <a:rPr lang="zh-TW" altLang="en-US" sz="900" b="0" i="0" u="none" strike="noStrike" baseline="0" dirty="0" smtClean="0">
                          <a:solidFill>
                            <a:srgbClr val="000000"/>
                          </a:solidFill>
                          <a:latin typeface="Segoe UI" pitchFamily="34" charset="0"/>
                          <a:ea typeface="微軟正黑體" pitchFamily="34" charset="-120"/>
                        </a:rPr>
                        <a:t>增強功能</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輔助功能 </a:t>
                      </a:r>
                      <a:r>
                        <a:rPr lang="en-US" altLang="zh-TW" sz="900" b="0" i="0" u="none" strike="noStrike" baseline="0" dirty="0" smtClean="0">
                          <a:solidFill>
                            <a:srgbClr val="000000"/>
                          </a:solidFill>
                          <a:latin typeface="Segoe UI" pitchFamily="34" charset="0"/>
                          <a:ea typeface="微軟正黑體" pitchFamily="34" charset="-120"/>
                        </a:rPr>
                        <a:t>(</a:t>
                      </a:r>
                      <a:r>
                        <a:rPr lang="zh-TW" altLang="en-US" sz="900" b="0" i="0" u="none" strike="noStrike" baseline="0" dirty="0" smtClean="0">
                          <a:solidFill>
                            <a:srgbClr val="000000"/>
                          </a:solidFill>
                          <a:latin typeface="Segoe UI" pitchFamily="34" charset="0"/>
                          <a:ea typeface="微軟正黑體" pitchFamily="34" charset="-120"/>
                        </a:rPr>
                        <a:t>語音、放大镜</a:t>
                      </a:r>
                      <a:r>
                        <a:rPr lang="en-US" altLang="zh-TW" sz="900" b="0" i="0" u="none" strike="noStrike" baseline="0" dirty="0" smtClean="0">
                          <a:solidFill>
                            <a:srgbClr val="000000"/>
                          </a:solidFill>
                          <a:latin typeface="Segoe UI" pitchFamily="34" charset="0"/>
                          <a:ea typeface="微軟正黑體" pitchFamily="34" charset="-120"/>
                        </a:rPr>
                        <a:t>)</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4">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TW" altLang="en-US" sz="900" b="0" i="0" u="none" strike="noStrike" baseline="0" dirty="0" smtClean="0">
                          <a:solidFill>
                            <a:srgbClr val="000000"/>
                          </a:solidFill>
                          <a:latin typeface="Segoe UI" pitchFamily="34" charset="0"/>
                          <a:ea typeface="微軟正黑體" pitchFamily="34" charset="-120"/>
                        </a:rPr>
                        <a:t>随时随地享受媒体带来的乐趣</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Windows Media Player</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媒體分流</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“播放到”</a:t>
                      </a:r>
                      <a:r>
                        <a:rPr lang="en-US" altLang="zh-TW" sz="900" b="0" i="0" u="none" strike="noStrike" baseline="0" dirty="0" smtClean="0">
                          <a:solidFill>
                            <a:srgbClr val="000000"/>
                          </a:solidFill>
                          <a:latin typeface="Segoe UI" pitchFamily="34" charset="0"/>
                          <a:ea typeface="微軟正黑體" pitchFamily="34" charset="-120"/>
                        </a:rPr>
                        <a:t>(</a:t>
                      </a:r>
                      <a:r>
                        <a:rPr lang="en-US" sz="900" b="0" i="0" u="none" strike="noStrike" baseline="0" dirty="0" smtClean="0">
                          <a:solidFill>
                            <a:srgbClr val="000000"/>
                          </a:solidFill>
                          <a:latin typeface="Segoe UI" pitchFamily="34" charset="0"/>
                          <a:ea typeface="微軟正黑體" pitchFamily="34" charset="-120"/>
                        </a:rPr>
                        <a:t>Play To)</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Windows Media Center</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4">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TW" altLang="en-US" sz="900" b="0" i="0" u="none" strike="noStrike" baseline="0" dirty="0" smtClean="0">
                          <a:solidFill>
                            <a:srgbClr val="000000"/>
                          </a:solidFill>
                          <a:latin typeface="Segoe UI" pitchFamily="34" charset="0"/>
                          <a:ea typeface="微軟正黑體" pitchFamily="34" charset="-120"/>
                        </a:rPr>
                        <a:t>高保真媒体 </a:t>
                      </a:r>
                      <a:r>
                        <a:rPr lang="en-US" altLang="zh-TW" sz="900" b="0" i="0" u="none" strike="noStrike" baseline="0" dirty="0" smtClean="0">
                          <a:solidFill>
                            <a:srgbClr val="000000"/>
                          </a:solidFill>
                          <a:latin typeface="Segoe UI" pitchFamily="34" charset="0"/>
                          <a:ea typeface="微軟正黑體" pitchFamily="34" charset="-120"/>
                        </a:rPr>
                        <a:t>PC</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藍牙音頻</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音頻流管理</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l" defTabSz="914363" rtl="0" eaLnBrk="1" fontAlgn="t" latinLnBrk="0" hangingPunct="1">
                        <a:lnSpc>
                          <a:spcPct val="100000"/>
                        </a:lnSpc>
                        <a:spcBef>
                          <a:spcPts val="0"/>
                        </a:spcBef>
                        <a:spcAft>
                          <a:spcPts val="0"/>
                        </a:spcAft>
                        <a:buClrTx/>
                        <a:buSzTx/>
                        <a:buFontTx/>
                        <a:buNone/>
                        <a:tabLst/>
                        <a:defRPr/>
                      </a:pPr>
                      <a:endParaRPr lang="en-US" sz="900" b="0" i="0" u="none" strike="noStrike" baseline="0" dirty="0" smtClean="0">
                        <a:solidFill>
                          <a:schemeClr val="tx1"/>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HDMI </a:t>
                      </a:r>
                      <a:r>
                        <a:rPr lang="zh-TW" altLang="en-US" sz="900" b="0" i="0" u="none" strike="noStrike" baseline="0" dirty="0" smtClean="0">
                          <a:solidFill>
                            <a:srgbClr val="000000"/>
                          </a:solidFill>
                          <a:latin typeface="Segoe UI" pitchFamily="34" charset="0"/>
                          <a:ea typeface="微軟正黑體" pitchFamily="34" charset="-120"/>
                        </a:rPr>
                        <a:t>音頻</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marL="0" marR="0" indent="0" algn="l" defTabSz="914363" rtl="0" eaLnBrk="1" fontAlgn="t" latinLnBrk="0" hangingPunct="1">
                        <a:lnSpc>
                          <a:spcPct val="100000"/>
                        </a:lnSpc>
                        <a:spcBef>
                          <a:spcPts val="0"/>
                        </a:spcBef>
                        <a:spcAft>
                          <a:spcPts val="0"/>
                        </a:spcAft>
                        <a:buClrTx/>
                        <a:buSzTx/>
                        <a:buFontTx/>
                        <a:buNone/>
                        <a:tabLst/>
                        <a:defRPr/>
                      </a:pPr>
                      <a:endParaRPr lang="en-US" sz="900" b="0" i="0" u="none" strike="noStrike" baseline="0" dirty="0" smtClean="0">
                        <a:solidFill>
                          <a:schemeClr val="tx1"/>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DirectX 11</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3">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l" defTabSz="914363" rtl="0" eaLnBrk="1" fontAlgn="t" latinLnBrk="0" hangingPunct="1">
                        <a:lnSpc>
                          <a:spcPct val="100000"/>
                        </a:lnSpc>
                        <a:spcBef>
                          <a:spcPts val="0"/>
                        </a:spcBef>
                        <a:spcAft>
                          <a:spcPts val="0"/>
                        </a:spcAft>
                        <a:buClrTx/>
                        <a:buSzTx/>
                        <a:buFontTx/>
                        <a:buNone/>
                        <a:tabLst/>
                        <a:defRPr/>
                      </a:pPr>
                      <a:r>
                        <a:rPr lang="zh-TW" altLang="en-US" sz="900" b="0" i="0" u="none" strike="noStrike" baseline="0" dirty="0" smtClean="0">
                          <a:solidFill>
                            <a:schemeClr val="tx1"/>
                          </a:solidFill>
                          <a:latin typeface="Segoe UI" pitchFamily="34" charset="0"/>
                          <a:ea typeface="微軟正黑體" pitchFamily="34" charset="-120"/>
                        </a:rPr>
                        <a:t>我的桌面我控制</a:t>
                      </a:r>
                      <a:endParaRPr lang="en-US" sz="900" b="0" i="0" u="none" strike="noStrike" baseline="0" dirty="0" smtClean="0">
                        <a:solidFill>
                          <a:schemeClr val="tx1"/>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Aero </a:t>
                      </a:r>
                      <a:r>
                        <a:rPr lang="zh-TW" altLang="en-US" sz="900" b="0" i="0" u="none" strike="noStrike" baseline="0" dirty="0" smtClean="0">
                          <a:solidFill>
                            <a:srgbClr val="000000"/>
                          </a:solidFill>
                          <a:latin typeface="Segoe UI" pitchFamily="34" charset="0"/>
                          <a:ea typeface="微軟正黑體" pitchFamily="34" charset="-120"/>
                        </a:rPr>
                        <a:t>主題</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l" defTabSz="914363" rtl="0" eaLnBrk="1" fontAlgn="t" latinLnBrk="0" hangingPunct="1">
                        <a:lnSpc>
                          <a:spcPct val="100000"/>
                        </a:lnSpc>
                        <a:spcBef>
                          <a:spcPts val="0"/>
                        </a:spcBef>
                        <a:spcAft>
                          <a:spcPts val="0"/>
                        </a:spcAft>
                        <a:buClrTx/>
                        <a:buSzTx/>
                        <a:buFontTx/>
                        <a:buNone/>
                        <a:tabLst/>
                        <a:defRPr/>
                      </a:pPr>
                      <a:endParaRPr lang="en-US" sz="900" b="0" i="0" u="none" strike="noStrike" baseline="0" dirty="0" smtClean="0">
                        <a:solidFill>
                          <a:schemeClr val="tx1"/>
                        </a:solidFill>
                        <a:latin typeface="Segoe UI" pitchFamily="34" charset="0"/>
                        <a:ea typeface="微軟正黑體" pitchFamily="34" charset="-120"/>
                        <a:cs typeface="Segoe UI" pitchFamily="34" charset="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Aero </a:t>
                      </a:r>
                      <a:r>
                        <a:rPr lang="zh-TW" altLang="en-US" sz="900" b="0" i="0" u="none" strike="noStrike" baseline="0" dirty="0" smtClean="0">
                          <a:solidFill>
                            <a:srgbClr val="000000"/>
                          </a:solidFill>
                          <a:latin typeface="Segoe UI" pitchFamily="34" charset="0"/>
                          <a:ea typeface="微軟正黑體" pitchFamily="34" charset="-120"/>
                        </a:rPr>
                        <a:t>背景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l" defTabSz="914363" rtl="0" eaLnBrk="1" fontAlgn="t" latinLnBrk="0" hangingPunct="1">
                        <a:lnSpc>
                          <a:spcPct val="100000"/>
                        </a:lnSpc>
                        <a:spcBef>
                          <a:spcPts val="0"/>
                        </a:spcBef>
                        <a:spcAft>
                          <a:spcPts val="0"/>
                        </a:spcAft>
                        <a:buClrTx/>
                        <a:buSzTx/>
                        <a:buFontTx/>
                        <a:buNone/>
                        <a:tabLst/>
                        <a:defRPr/>
                      </a:pPr>
                      <a:endParaRPr lang="en-US" sz="900" baseline="0" dirty="0" smtClean="0">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小工具</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2">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indent="0" algn="l" defTabSz="914363" rtl="0" eaLnBrk="1" fontAlgn="t" latinLnBrk="0" hangingPunct="1">
                        <a:lnSpc>
                          <a:spcPct val="100000"/>
                        </a:lnSpc>
                        <a:spcBef>
                          <a:spcPts val="0"/>
                        </a:spcBef>
                        <a:spcAft>
                          <a:spcPts val="0"/>
                        </a:spcAft>
                        <a:buClrTx/>
                        <a:buSzTx/>
                        <a:buFontTx/>
                        <a:buNone/>
                        <a:tabLst/>
                        <a:defRPr/>
                      </a:pPr>
                      <a:r>
                        <a:rPr lang="zh-TW" altLang="en-US" sz="900" baseline="0" dirty="0" smtClean="0">
                          <a:latin typeface="Segoe UI" pitchFamily="34" charset="0"/>
                          <a:ea typeface="微軟正黑體" pitchFamily="34" charset="-120"/>
                        </a:rPr>
                        <a:t>全球通用性</a:t>
                      </a:r>
                      <a:endParaRPr lang="en-US" sz="900" baseline="0" dirty="0" smtClean="0">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為不同國家和地區量身訂做的桌面</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marL="0" marR="0" indent="0" algn="l" defTabSz="914363" rtl="0" eaLnBrk="1" fontAlgn="t" latinLnBrk="0" hangingPunct="1">
                        <a:lnSpc>
                          <a:spcPct val="100000"/>
                        </a:lnSpc>
                        <a:spcBef>
                          <a:spcPts val="0"/>
                        </a:spcBef>
                        <a:spcAft>
                          <a:spcPts val="0"/>
                        </a:spcAft>
                        <a:buClrTx/>
                        <a:buSzTx/>
                        <a:buFontTx/>
                        <a:buNone/>
                        <a:tabLst/>
                        <a:defRPr/>
                      </a:pPr>
                      <a:endParaRPr lang="en-US" sz="900" baseline="0" dirty="0" smtClean="0">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針對不同文化的特定設置</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bl>
          </a:graphicData>
        </a:graphic>
      </p:graphicFrame>
    </p:spTree>
    <p:extLst>
      <p:ext uri="{BB962C8B-B14F-4D97-AF65-F5344CB8AC3E}">
        <p14:creationId xmlns:p14="http://schemas.microsoft.com/office/powerpoint/2010/main" xmlns="" val="3854501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2800" dirty="0"/>
              <a:t>Windows 7 </a:t>
            </a:r>
            <a:r>
              <a:rPr lang="zh-TW" altLang="en-US" sz="2800" dirty="0" smtClean="0"/>
              <a:t>为 </a:t>
            </a:r>
            <a:r>
              <a:rPr lang="en-US" altLang="zh-TW" sz="2800" dirty="0" smtClean="0"/>
              <a:t>IT </a:t>
            </a:r>
            <a:r>
              <a:rPr lang="zh-TW" altLang="en-US" sz="2800" dirty="0" smtClean="0"/>
              <a:t>专业人员带</a:t>
            </a:r>
            <a:r>
              <a:rPr lang="zh-TW" altLang="en-US" sz="2800" dirty="0"/>
              <a:t>来的益处 </a:t>
            </a:r>
            <a:r>
              <a:rPr lang="en-US" altLang="zh-TW" sz="2800" dirty="0" smtClean="0"/>
              <a:t>(1/2)</a:t>
            </a:r>
            <a:endParaRPr lang="zh-TW" alt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57934991"/>
              </p:ext>
            </p:extLst>
          </p:nvPr>
        </p:nvGraphicFramePr>
        <p:xfrm>
          <a:off x="457200" y="1066800"/>
          <a:ext cx="8246532" cy="4525233"/>
        </p:xfrm>
        <a:graphic>
          <a:graphicData uri="http://schemas.openxmlformats.org/drawingml/2006/table">
            <a:tbl>
              <a:tblPr/>
              <a:tblGrid>
                <a:gridCol w="1552222"/>
                <a:gridCol w="3578578"/>
                <a:gridCol w="1016000"/>
                <a:gridCol w="1095022"/>
                <a:gridCol w="1004710"/>
              </a:tblGrid>
              <a:tr h="276189">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ctr" defTabSz="914400" rtl="0" eaLnBrk="1" fontAlgn="t" latinLnBrk="0" hangingPunct="1"/>
                      <a:r>
                        <a:rPr lang="zh-TW" altLang="en-US" sz="900" b="1" i="0" u="none" strike="noStrike" kern="1200" baseline="0" dirty="0" smtClean="0">
                          <a:solidFill>
                            <a:srgbClr val="000000"/>
                          </a:solidFill>
                          <a:latin typeface="Segoe UI" pitchFamily="34" charset="0"/>
                          <a:ea typeface="微軟正黑體" pitchFamily="34" charset="-120"/>
                          <a:cs typeface="+mn-cs"/>
                        </a:rPr>
                        <a:t>优势</a:t>
                      </a:r>
                      <a:endParaRPr lang="en-US" altLang="en-US" sz="900" b="1" i="0" u="none" strike="noStrike" kern="1200" baseline="0" dirty="0">
                        <a:solidFill>
                          <a:srgbClr val="000000"/>
                        </a:solidFill>
                        <a:latin typeface="Segoe UI" pitchFamily="34" charset="0"/>
                        <a:ea typeface="微軟正黑體" pitchFamily="34" charset="-120"/>
                        <a:cs typeface="+mn-cs"/>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ctr" rtl="0" fontAlgn="t"/>
                      <a:r>
                        <a:rPr lang="zh-TW" altLang="en-US" sz="900" b="1" i="0" u="none" strike="noStrike" baseline="0" dirty="0" smtClean="0">
                          <a:solidFill>
                            <a:srgbClr val="000000"/>
                          </a:solidFill>
                          <a:latin typeface="Segoe UI" pitchFamily="34" charset="0"/>
                          <a:ea typeface="微軟正黑體" pitchFamily="34" charset="-120"/>
                        </a:rPr>
                        <a:t>特性</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en-US" sz="900" b="1" i="0" u="none" strike="noStrike" baseline="0" dirty="0" smtClean="0">
                          <a:solidFill>
                            <a:srgbClr val="000000"/>
                          </a:solidFill>
                          <a:latin typeface="Segoe UI" pitchFamily="34" charset="0"/>
                          <a:ea typeface="微軟正黑體" pitchFamily="34" charset="-120"/>
                        </a:rPr>
                        <a:t>Windows XP SP3</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en-US" sz="900" b="1" i="0" u="none" strike="noStrike" baseline="0" dirty="0">
                          <a:solidFill>
                            <a:srgbClr val="000000"/>
                          </a:solidFill>
                          <a:latin typeface="Segoe UI" pitchFamily="34" charset="0"/>
                          <a:ea typeface="微軟正黑體" pitchFamily="34" charset="-120"/>
                        </a:rPr>
                        <a:t>Windows </a:t>
                      </a:r>
                      <a:r>
                        <a:rPr lang="en-US" sz="900" b="1" i="0" u="none" strike="noStrike" baseline="0" dirty="0" smtClean="0">
                          <a:solidFill>
                            <a:srgbClr val="000000"/>
                          </a:solidFill>
                          <a:latin typeface="Segoe UI" pitchFamily="34" charset="0"/>
                          <a:ea typeface="微軟正黑體" pitchFamily="34" charset="-120"/>
                        </a:rPr>
                        <a:t>Vista SP1</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en-US" sz="900" b="1" i="0" u="none" strike="noStrike" baseline="0" dirty="0" smtClean="0">
                          <a:solidFill>
                            <a:srgbClr val="000000"/>
                          </a:solidFill>
                          <a:latin typeface="Segoe UI" pitchFamily="34" charset="0"/>
                          <a:ea typeface="微軟正黑體" pitchFamily="34" charset="-120"/>
                        </a:rPr>
                        <a:t>Windows 7</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gridSpan="5">
                  <a:txBody>
                    <a:bodyPr/>
                    <a:lstStyle/>
                    <a:p>
                      <a:pPr marL="0" algn="l" rtl="0" eaLnBrk="1" fontAlgn="base" latinLnBrk="0" hangingPunct="1">
                        <a:spcBef>
                          <a:spcPts val="0"/>
                        </a:spcBef>
                        <a:spcAft>
                          <a:spcPts val="0"/>
                        </a:spcAft>
                      </a:pPr>
                      <a:r>
                        <a:rPr lang="en-US" altLang="zh-CN" sz="900" b="1" kern="100" baseline="0" dirty="0" smtClean="0">
                          <a:solidFill>
                            <a:schemeClr val="tx1"/>
                          </a:solidFill>
                          <a:effectLst/>
                          <a:latin typeface="Segoe UI"/>
                          <a:ea typeface="微軟正黑體"/>
                          <a:cs typeface="+mn-cs"/>
                        </a:rPr>
                        <a:t>Windows 7 </a:t>
                      </a:r>
                      <a:r>
                        <a:rPr lang="zh-CN" altLang="en-US" sz="900" b="1" kern="100" baseline="0" dirty="0" smtClean="0">
                          <a:solidFill>
                            <a:schemeClr val="tx1"/>
                          </a:solidFill>
                          <a:effectLst/>
                          <a:latin typeface="Segoe UI"/>
                          <a:ea typeface="微軟正黑體"/>
                          <a:cs typeface="+mn-cs"/>
                        </a:rPr>
                        <a:t>为 </a:t>
                      </a:r>
                      <a:r>
                        <a:rPr lang="en-US" altLang="zh-CN" sz="900" b="1" kern="100" baseline="0" dirty="0" smtClean="0">
                          <a:solidFill>
                            <a:schemeClr val="tx1"/>
                          </a:solidFill>
                          <a:effectLst/>
                          <a:latin typeface="Segoe UI"/>
                          <a:ea typeface="微軟正黑體"/>
                          <a:cs typeface="+mn-cs"/>
                        </a:rPr>
                        <a:t>IT </a:t>
                      </a:r>
                      <a:r>
                        <a:rPr lang="zh-CN" altLang="en-US" sz="900" b="1" kern="100" baseline="0" dirty="0" smtClean="0">
                          <a:solidFill>
                            <a:schemeClr val="tx1"/>
                          </a:solidFill>
                          <a:effectLst/>
                          <a:latin typeface="Segoe UI"/>
                          <a:ea typeface="微軟正黑體"/>
                          <a:cs typeface="+mn-cs"/>
                        </a:rPr>
                        <a:t>专业人员带来的益处：随处保证用户的效率</a:t>
                      </a:r>
                      <a:endParaRPr lang="en-US" altLang="zh-TW" sz="900" b="1" kern="100" baseline="0" dirty="0">
                        <a:solidFill>
                          <a:schemeClr val="tx1"/>
                        </a:solidFill>
                        <a:effectLst/>
                        <a:latin typeface="Segoe UI"/>
                        <a:ea typeface="微軟正黑體"/>
                        <a:cs typeface="+mn-cs"/>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36058">
                <a:tc rowSpan="4">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CN" altLang="en-US" sz="900" b="0" i="0" u="none" strike="noStrike" baseline="0" dirty="0" smtClean="0">
                          <a:solidFill>
                            <a:srgbClr val="000000"/>
                          </a:solidFill>
                          <a:latin typeface="Segoe UI" pitchFamily="34" charset="0"/>
                          <a:ea typeface="微軟正黑體" pitchFamily="34" charset="-120"/>
                        </a:rPr>
                        <a:t>移除访问信息的障碍</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桌面搜索</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搜索库</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联合搜索 </a:t>
                      </a:r>
                      <a:r>
                        <a:rPr lang="en-US" altLang="zh-TW" sz="900" b="0" i="0" u="none" strike="noStrike" baseline="0" dirty="0" smtClean="0">
                          <a:solidFill>
                            <a:srgbClr val="000000"/>
                          </a:solidFill>
                          <a:latin typeface="Segoe UI" pitchFamily="34" charset="0"/>
                          <a:ea typeface="微軟正黑體" pitchFamily="34" charset="-120"/>
                        </a:rPr>
                        <a:t>(</a:t>
                      </a:r>
                      <a:r>
                        <a:rPr lang="en-US" sz="900" b="0" i="0" u="none" strike="noStrike" baseline="0" dirty="0" smtClean="0">
                          <a:solidFill>
                            <a:srgbClr val="000000"/>
                          </a:solidFill>
                          <a:latin typeface="Segoe UI" pitchFamily="34" charset="0"/>
                          <a:ea typeface="微軟正黑體" pitchFamily="34" charset="-120"/>
                        </a:rPr>
                        <a:t>Search Federation)</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CN" altLang="en-US" sz="900" b="0" i="0" u="none" strike="noStrike" baseline="0" dirty="0" smtClean="0">
                          <a:solidFill>
                            <a:srgbClr val="000000"/>
                          </a:solidFill>
                          <a:latin typeface="Segoe UI" pitchFamily="34" charset="0"/>
                          <a:ea typeface="微軟正黑體" pitchFamily="34" charset="-120"/>
                        </a:rPr>
                        <a:t>企业搜索范围</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5">
                  <a:txBody>
                    <a:bodyPr/>
                    <a:lstStyle/>
                    <a:p>
                      <a:pPr algn="l" rtl="0" fontAlgn="t"/>
                      <a:r>
                        <a:rPr lang="zh-CN" altLang="en-US" sz="900" b="0" i="0" u="none" strike="noStrike" baseline="0" dirty="0" smtClean="0">
                          <a:solidFill>
                            <a:srgbClr val="000000"/>
                          </a:solidFill>
                          <a:latin typeface="Segoe UI" pitchFamily="34" charset="0"/>
                          <a:ea typeface="微軟正黑體" pitchFamily="34" charset="-120"/>
                        </a:rPr>
                        <a:t>随处访问信息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DirectAccess</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VPN </a:t>
                      </a:r>
                      <a:r>
                        <a:rPr lang="zh-TW" altLang="en-US" sz="900" b="0" i="0" u="none" strike="noStrike" baseline="0" dirty="0" smtClean="0">
                          <a:solidFill>
                            <a:srgbClr val="000000"/>
                          </a:solidFill>
                          <a:latin typeface="Segoe UI" pitchFamily="34" charset="0"/>
                          <a:ea typeface="微軟正黑體" pitchFamily="34" charset="-120"/>
                        </a:rPr>
                        <a:t>重连接</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err="1" smtClean="0">
                          <a:solidFill>
                            <a:srgbClr val="000000"/>
                          </a:solidFill>
                          <a:latin typeface="Segoe UI" pitchFamily="34" charset="0"/>
                          <a:ea typeface="微軟正黑體" pitchFamily="34" charset="-120"/>
                        </a:rPr>
                        <a:t>BranchCache</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移动宽带 </a:t>
                      </a:r>
                      <a:r>
                        <a:rPr lang="en-US" altLang="zh-TW" sz="900" b="0" i="0" u="none" strike="noStrike" baseline="0" dirty="0" smtClean="0">
                          <a:solidFill>
                            <a:srgbClr val="000000"/>
                          </a:solidFill>
                          <a:latin typeface="Segoe UI" pitchFamily="34" charset="0"/>
                          <a:ea typeface="微軟正黑體" pitchFamily="34" charset="-120"/>
                        </a:rPr>
                        <a:t>(</a:t>
                      </a:r>
                      <a:r>
                        <a:rPr lang="en-US" sz="900" b="0" i="0" u="none" strike="noStrike" baseline="0" dirty="0" smtClean="0">
                          <a:solidFill>
                            <a:srgbClr val="000000"/>
                          </a:solidFill>
                          <a:latin typeface="Segoe UI" pitchFamily="34" charset="0"/>
                          <a:ea typeface="微軟正黑體" pitchFamily="34" charset="-120"/>
                        </a:rPr>
                        <a:t>Mobile Broadband)</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CN" altLang="en-US" sz="900" b="0" i="0" u="none" strike="noStrike" baseline="0" dirty="0" smtClean="0">
                          <a:solidFill>
                            <a:srgbClr val="000000"/>
                          </a:solidFill>
                          <a:latin typeface="Segoe UI" pitchFamily="34" charset="0"/>
                          <a:ea typeface="微軟正黑體" pitchFamily="34" charset="-120"/>
                        </a:rPr>
                        <a:t>远程应用程序和桌面连接</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gridSpan="5">
                  <a:txBody>
                    <a:bodyPr/>
                    <a:lstStyle/>
                    <a:p>
                      <a:pPr marL="0" algn="l" defTabSz="914400" rtl="0" eaLnBrk="1" fontAlgn="base" latinLnBrk="0" hangingPunct="1">
                        <a:spcBef>
                          <a:spcPts val="0"/>
                        </a:spcBef>
                        <a:spcAft>
                          <a:spcPts val="0"/>
                        </a:spcAft>
                      </a:pPr>
                      <a:r>
                        <a:rPr lang="en-US" altLang="zh-CN" sz="900" b="1" kern="100" baseline="0" dirty="0" smtClean="0">
                          <a:solidFill>
                            <a:schemeClr val="tx1"/>
                          </a:solidFill>
                          <a:effectLst/>
                          <a:latin typeface="Segoe UI"/>
                          <a:ea typeface="微軟正黑體"/>
                          <a:cs typeface="+mn-cs"/>
                        </a:rPr>
                        <a:t>Windows 7 </a:t>
                      </a:r>
                      <a:r>
                        <a:rPr lang="zh-CN" altLang="en-US" sz="900" b="1" kern="100" baseline="0" dirty="0" smtClean="0">
                          <a:solidFill>
                            <a:schemeClr val="tx1"/>
                          </a:solidFill>
                          <a:effectLst/>
                          <a:latin typeface="Segoe UI"/>
                          <a:ea typeface="微軟正黑體"/>
                          <a:cs typeface="+mn-cs"/>
                        </a:rPr>
                        <a:t>为 </a:t>
                      </a:r>
                      <a:r>
                        <a:rPr lang="en-US" altLang="zh-CN" sz="900" b="1" kern="100" baseline="0" dirty="0" smtClean="0">
                          <a:solidFill>
                            <a:schemeClr val="tx1"/>
                          </a:solidFill>
                          <a:effectLst/>
                          <a:latin typeface="Segoe UI"/>
                          <a:ea typeface="微軟正黑體"/>
                          <a:cs typeface="+mn-cs"/>
                        </a:rPr>
                        <a:t>IT </a:t>
                      </a:r>
                      <a:r>
                        <a:rPr lang="zh-CN" altLang="en-US" sz="900" b="1" kern="100" baseline="0" dirty="0" smtClean="0">
                          <a:solidFill>
                            <a:schemeClr val="tx1"/>
                          </a:solidFill>
                          <a:effectLst/>
                          <a:latin typeface="Segoe UI"/>
                          <a:ea typeface="微軟正黑體"/>
                          <a:cs typeface="+mn-cs"/>
                        </a:rPr>
                        <a:t>专业人员带来的益处：提高安全性和控制力</a:t>
                      </a:r>
                      <a:endParaRPr lang="en-US" altLang="zh-CN" sz="900" b="1" kern="100" baseline="0" dirty="0">
                        <a:solidFill>
                          <a:schemeClr val="tx1"/>
                        </a:solidFill>
                        <a:effectLst/>
                        <a:latin typeface="Segoe UI"/>
                        <a:ea typeface="微軟正黑體"/>
                        <a:cs typeface="+mn-cs"/>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h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hMerge="1">
                  <a:txBody>
                    <a:bodyPr/>
                    <a:lstStyle/>
                    <a:p>
                      <a:pPr algn="ctr"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hMerge="1">
                  <a:txBody>
                    <a:bodyPr/>
                    <a:lstStyle/>
                    <a:p>
                      <a:pPr algn="ctr"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hMerge="1">
                  <a:txBody>
                    <a:bodyPr/>
                    <a:lstStyle/>
                    <a:p>
                      <a:pPr algn="ctr"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2">
                  <a:txBody>
                    <a:bodyPr/>
                    <a:lstStyle/>
                    <a:p>
                      <a:pPr algn="l" rtl="0" fontAlgn="t"/>
                      <a:r>
                        <a:rPr lang="zh-CN" altLang="en-US" sz="900" b="0" i="0" u="none" strike="noStrike" baseline="0" dirty="0" smtClean="0">
                          <a:solidFill>
                            <a:srgbClr val="000000"/>
                          </a:solidFill>
                          <a:latin typeface="Segoe UI" pitchFamily="34" charset="0"/>
                          <a:ea typeface="微軟正黑體" pitchFamily="34" charset="-120"/>
                        </a:rPr>
                        <a:t>保护 </a:t>
                      </a:r>
                      <a:r>
                        <a:rPr lang="en-US" altLang="zh-CN" sz="900" b="0" i="0" u="none" strike="noStrike" baseline="0" dirty="0" smtClean="0">
                          <a:solidFill>
                            <a:srgbClr val="000000"/>
                          </a:solidFill>
                          <a:latin typeface="Segoe UI" pitchFamily="34" charset="0"/>
                          <a:ea typeface="微軟正黑體" pitchFamily="34" charset="-120"/>
                        </a:rPr>
                        <a:t>PC </a:t>
                      </a:r>
                      <a:r>
                        <a:rPr lang="zh-CN" altLang="en-US" sz="900" b="0" i="0" u="none" strike="noStrike" baseline="0" dirty="0" smtClean="0">
                          <a:solidFill>
                            <a:srgbClr val="000000"/>
                          </a:solidFill>
                          <a:latin typeface="Segoe UI" pitchFamily="34" charset="0"/>
                          <a:ea typeface="微軟正黑體" pitchFamily="34" charset="-120"/>
                        </a:rPr>
                        <a:t>和设备上的数据</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BitLocker</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BitLocker To Go</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5">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以 </a:t>
                      </a:r>
                      <a:r>
                        <a:rPr lang="en-US" sz="900" b="0" i="0" u="none" strike="noStrike" baseline="0" dirty="0" smtClean="0">
                          <a:solidFill>
                            <a:srgbClr val="000000"/>
                          </a:solidFill>
                          <a:latin typeface="Segoe UI" pitchFamily="34" charset="0"/>
                          <a:ea typeface="微軟正黑體" pitchFamily="34" charset="-120"/>
                        </a:rPr>
                        <a:t>Windows Vista </a:t>
                      </a:r>
                      <a:r>
                        <a:rPr lang="zh-TW" altLang="en-US" sz="900" b="0" i="0" u="none" strike="noStrike" baseline="0" dirty="0" smtClean="0">
                          <a:solidFill>
                            <a:srgbClr val="000000"/>
                          </a:solidFill>
                          <a:latin typeface="Segoe UI" pitchFamily="34" charset="0"/>
                          <a:ea typeface="微軟正黑體" pitchFamily="34" charset="-120"/>
                        </a:rPr>
                        <a:t>的安全性为基础</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多个活动的防火墙配置文件 </a:t>
                      </a:r>
                      <a:r>
                        <a:rPr lang="en-US" altLang="zh-TW" sz="900" b="0" i="0" u="none" strike="noStrike" baseline="0" dirty="0" smtClean="0">
                          <a:solidFill>
                            <a:srgbClr val="000000"/>
                          </a:solidFill>
                          <a:latin typeface="Segoe UI" pitchFamily="34" charset="0"/>
                          <a:ea typeface="微軟正黑體" pitchFamily="34" charset="-120"/>
                        </a:rPr>
                        <a:t>(Multiple Active Firewall Profiles)</a:t>
                      </a:r>
                      <a:endParaRPr lang="en-US" altLang="zh-TW"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受限</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受限</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CN" altLang="en-US" sz="900" b="0" i="0" u="none" strike="noStrike" baseline="0" dirty="0" smtClean="0">
                          <a:solidFill>
                            <a:srgbClr val="000000"/>
                          </a:solidFill>
                          <a:latin typeface="Segoe UI" pitchFamily="34" charset="0"/>
                          <a:ea typeface="微軟正黑體" pitchFamily="34" charset="-120"/>
                        </a:rPr>
                        <a:t>增强的审计功能</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受限</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用户帐户控制 </a:t>
                      </a:r>
                      <a:r>
                        <a:rPr lang="en-US" altLang="zh-TW" sz="900" b="0" i="0" u="none" strike="noStrike" baseline="0" dirty="0" smtClean="0">
                          <a:solidFill>
                            <a:srgbClr val="000000"/>
                          </a:solidFill>
                          <a:latin typeface="Segoe UI" pitchFamily="34" charset="0"/>
                          <a:ea typeface="微軟正黑體" pitchFamily="34" charset="-120"/>
                        </a:rPr>
                        <a:t>(</a:t>
                      </a:r>
                      <a:r>
                        <a:rPr lang="en-US" sz="900" b="0" i="0" u="none" strike="noStrike" baseline="0" dirty="0" smtClean="0">
                          <a:solidFill>
                            <a:srgbClr val="000000"/>
                          </a:solidFill>
                          <a:latin typeface="Segoe UI" pitchFamily="34" charset="0"/>
                          <a:ea typeface="微軟正黑體" pitchFamily="34" charset="-120"/>
                        </a:rPr>
                        <a:t>User Account Control)</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域名系统安全扩展 </a:t>
                      </a:r>
                      <a:r>
                        <a:rPr lang="en-US" altLang="zh-TW" sz="900" b="0" i="0" u="none" strike="noStrike" baseline="0" dirty="0" smtClean="0">
                          <a:solidFill>
                            <a:srgbClr val="000000"/>
                          </a:solidFill>
                          <a:latin typeface="Segoe UI" pitchFamily="34" charset="0"/>
                          <a:ea typeface="微軟正黑體" pitchFamily="34" charset="-120"/>
                        </a:rPr>
                        <a:t>(</a:t>
                      </a:r>
                      <a:r>
                        <a:rPr lang="en-US" sz="900" b="0" i="0" u="none" strike="noStrike" baseline="0" dirty="0" smtClean="0">
                          <a:solidFill>
                            <a:srgbClr val="000000"/>
                          </a:solidFill>
                          <a:latin typeface="Segoe UI" pitchFamily="34" charset="0"/>
                          <a:ea typeface="微軟正黑體" pitchFamily="34" charset="-120"/>
                        </a:rPr>
                        <a:t>Domain Name System Security Extensions)</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智能卡支持 </a:t>
                      </a:r>
                      <a:r>
                        <a:rPr lang="en-US" altLang="zh-TW" sz="900" b="0" i="0" u="none" strike="noStrike" baseline="0" dirty="0" smtClean="0">
                          <a:solidFill>
                            <a:srgbClr val="000000"/>
                          </a:solidFill>
                          <a:latin typeface="Segoe UI" pitchFamily="34" charset="0"/>
                          <a:ea typeface="微軟正黑體" pitchFamily="34" charset="-120"/>
                        </a:rPr>
                        <a:t>(</a:t>
                      </a:r>
                      <a:r>
                        <a:rPr lang="en-US" sz="900" b="0" i="0" u="none" strike="noStrike" baseline="0" dirty="0" smtClean="0">
                          <a:solidFill>
                            <a:srgbClr val="000000"/>
                          </a:solidFill>
                          <a:latin typeface="Segoe UI" pitchFamily="34" charset="0"/>
                          <a:ea typeface="微軟正黑體" pitchFamily="34" charset="-120"/>
                        </a:rPr>
                        <a:t>Smart Card Support)</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bl>
          </a:graphicData>
        </a:graphic>
      </p:graphicFrame>
    </p:spTree>
    <p:extLst>
      <p:ext uri="{BB962C8B-B14F-4D97-AF65-F5344CB8AC3E}">
        <p14:creationId xmlns:p14="http://schemas.microsoft.com/office/powerpoint/2010/main" xmlns="" val="2325600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TW" sz="2800" dirty="0"/>
              <a:t>Windows 7 </a:t>
            </a:r>
            <a:r>
              <a:rPr lang="zh-TW" altLang="en-US" sz="2800" dirty="0"/>
              <a:t>为 </a:t>
            </a:r>
            <a:r>
              <a:rPr lang="en-US" altLang="zh-TW" sz="2800" dirty="0"/>
              <a:t>IT </a:t>
            </a:r>
            <a:r>
              <a:rPr lang="zh-TW" altLang="en-US" sz="2800" dirty="0"/>
              <a:t>专业人员带来的益处 </a:t>
            </a:r>
            <a:r>
              <a:rPr lang="en-US" altLang="zh-TW" sz="2800" dirty="0" smtClean="0"/>
              <a:t>(2/2</a:t>
            </a:r>
            <a:r>
              <a:rPr lang="en-US" altLang="zh-TW" sz="2800" dirty="0"/>
              <a:t>)</a:t>
            </a:r>
            <a:endParaRPr lang="zh-TW" alt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27043300"/>
              </p:ext>
            </p:extLst>
          </p:nvPr>
        </p:nvGraphicFramePr>
        <p:xfrm>
          <a:off x="457200" y="1066800"/>
          <a:ext cx="8246532" cy="4053117"/>
        </p:xfrm>
        <a:graphic>
          <a:graphicData uri="http://schemas.openxmlformats.org/drawingml/2006/table">
            <a:tbl>
              <a:tblPr/>
              <a:tblGrid>
                <a:gridCol w="1552222"/>
                <a:gridCol w="3578578"/>
                <a:gridCol w="1016000"/>
                <a:gridCol w="1095022"/>
                <a:gridCol w="1004710"/>
              </a:tblGrid>
              <a:tr h="276189">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ctr" defTabSz="914400" rtl="0" eaLnBrk="1" fontAlgn="t" latinLnBrk="0" hangingPunct="1"/>
                      <a:r>
                        <a:rPr lang="zh-TW" altLang="en-US" sz="900" b="1" i="0" u="none" strike="noStrike" kern="1200" baseline="0" dirty="0" smtClean="0">
                          <a:solidFill>
                            <a:srgbClr val="000000"/>
                          </a:solidFill>
                          <a:latin typeface="Segoe UI" pitchFamily="34" charset="0"/>
                          <a:ea typeface="微軟正黑體" pitchFamily="34" charset="-120"/>
                          <a:cs typeface="+mn-cs"/>
                        </a:rPr>
                        <a:t>优势</a:t>
                      </a:r>
                      <a:endParaRPr lang="en-US" altLang="en-US" sz="900" b="1" i="0" u="none" strike="noStrike" kern="1200" baseline="0" dirty="0">
                        <a:solidFill>
                          <a:srgbClr val="000000"/>
                        </a:solidFill>
                        <a:latin typeface="Segoe UI" pitchFamily="34" charset="0"/>
                        <a:ea typeface="微軟正黑體" pitchFamily="34" charset="-120"/>
                        <a:cs typeface="+mn-cs"/>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ctr" rtl="0" fontAlgn="t"/>
                      <a:r>
                        <a:rPr lang="zh-TW" altLang="en-US" sz="900" b="1" i="0" u="none" strike="noStrike" baseline="0" dirty="0" smtClean="0">
                          <a:solidFill>
                            <a:srgbClr val="000000"/>
                          </a:solidFill>
                          <a:latin typeface="Segoe UI" pitchFamily="34" charset="0"/>
                          <a:ea typeface="微軟正黑體" pitchFamily="34" charset="-120"/>
                        </a:rPr>
                        <a:t>特性</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en-US" sz="900" b="1" i="0" u="none" strike="noStrike" baseline="0" dirty="0" smtClean="0">
                          <a:solidFill>
                            <a:srgbClr val="000000"/>
                          </a:solidFill>
                          <a:latin typeface="Segoe UI" pitchFamily="34" charset="0"/>
                          <a:ea typeface="微軟正黑體" pitchFamily="34" charset="-120"/>
                        </a:rPr>
                        <a:t>Windows XP SP3</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en-US" sz="900" b="1" i="0" u="none" strike="noStrike" baseline="0" dirty="0">
                          <a:solidFill>
                            <a:srgbClr val="000000"/>
                          </a:solidFill>
                          <a:latin typeface="Segoe UI" pitchFamily="34" charset="0"/>
                          <a:ea typeface="微軟正黑體" pitchFamily="34" charset="-120"/>
                        </a:rPr>
                        <a:t>Windows </a:t>
                      </a:r>
                      <a:r>
                        <a:rPr lang="en-US" sz="900" b="1" i="0" u="none" strike="noStrike" baseline="0" dirty="0" smtClean="0">
                          <a:solidFill>
                            <a:srgbClr val="000000"/>
                          </a:solidFill>
                          <a:latin typeface="Segoe UI" pitchFamily="34" charset="0"/>
                          <a:ea typeface="微軟正黑體" pitchFamily="34" charset="-120"/>
                        </a:rPr>
                        <a:t>Vista SP1</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en-US" sz="900" b="1" i="0" u="none" strike="noStrike" baseline="0" dirty="0" smtClean="0">
                          <a:solidFill>
                            <a:srgbClr val="000000"/>
                          </a:solidFill>
                          <a:latin typeface="Segoe UI" pitchFamily="34" charset="0"/>
                          <a:ea typeface="微軟正黑體" pitchFamily="34" charset="-120"/>
                        </a:rPr>
                        <a:t>Windows 7</a:t>
                      </a:r>
                      <a:endParaRPr lang="en-US" sz="900" b="1"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gridSpan="5">
                  <a:txBody>
                    <a:bodyPr/>
                    <a:lstStyle/>
                    <a:p>
                      <a:pPr marL="0" algn="l" rtl="0" eaLnBrk="1" fontAlgn="base" latinLnBrk="0" hangingPunct="1">
                        <a:spcBef>
                          <a:spcPts val="0"/>
                        </a:spcBef>
                        <a:spcAft>
                          <a:spcPts val="0"/>
                        </a:spcAft>
                      </a:pPr>
                      <a:r>
                        <a:rPr lang="en-US" altLang="zh-CN" sz="900" b="1" kern="100" baseline="0" dirty="0" smtClean="0">
                          <a:solidFill>
                            <a:schemeClr val="tx1"/>
                          </a:solidFill>
                          <a:effectLst/>
                          <a:latin typeface="Segoe UI"/>
                          <a:ea typeface="微軟正黑體"/>
                          <a:cs typeface="+mn-cs"/>
                        </a:rPr>
                        <a:t>Windows 7 </a:t>
                      </a:r>
                      <a:r>
                        <a:rPr lang="zh-CN" altLang="en-US" sz="900" b="1" kern="100" baseline="0" dirty="0" smtClean="0">
                          <a:solidFill>
                            <a:schemeClr val="tx1"/>
                          </a:solidFill>
                          <a:effectLst/>
                          <a:latin typeface="Segoe UI"/>
                          <a:ea typeface="微軟正黑體"/>
                          <a:cs typeface="+mn-cs"/>
                        </a:rPr>
                        <a:t>为 </a:t>
                      </a:r>
                      <a:r>
                        <a:rPr lang="en-US" altLang="zh-CN" sz="900" b="1" kern="100" baseline="0" dirty="0" smtClean="0">
                          <a:solidFill>
                            <a:schemeClr val="tx1"/>
                          </a:solidFill>
                          <a:effectLst/>
                          <a:latin typeface="Segoe UI"/>
                          <a:ea typeface="微軟正黑體"/>
                          <a:cs typeface="+mn-cs"/>
                        </a:rPr>
                        <a:t>IT </a:t>
                      </a:r>
                      <a:r>
                        <a:rPr lang="zh-CN" altLang="en-US" sz="900" b="1" kern="100" baseline="0" dirty="0" smtClean="0">
                          <a:solidFill>
                            <a:schemeClr val="tx1"/>
                          </a:solidFill>
                          <a:effectLst/>
                          <a:latin typeface="Segoe UI"/>
                          <a:ea typeface="微軟正黑體"/>
                          <a:cs typeface="+mn-cs"/>
                        </a:rPr>
                        <a:t>专业人员带来的益处：精简 </a:t>
                      </a:r>
                      <a:r>
                        <a:rPr lang="en-US" altLang="zh-CN" sz="900" b="1" kern="100" baseline="0" dirty="0" smtClean="0">
                          <a:solidFill>
                            <a:schemeClr val="tx1"/>
                          </a:solidFill>
                          <a:effectLst/>
                          <a:latin typeface="Segoe UI"/>
                          <a:ea typeface="微軟正黑體"/>
                          <a:cs typeface="+mn-cs"/>
                        </a:rPr>
                        <a:t>PC </a:t>
                      </a:r>
                      <a:r>
                        <a:rPr lang="zh-CN" altLang="en-US" sz="900" b="1" kern="100" baseline="0" dirty="0" smtClean="0">
                          <a:solidFill>
                            <a:schemeClr val="tx1"/>
                          </a:solidFill>
                          <a:effectLst/>
                          <a:latin typeface="Segoe UI"/>
                          <a:ea typeface="微軟正黑體"/>
                          <a:cs typeface="+mn-cs"/>
                        </a:rPr>
                        <a:t>管理</a:t>
                      </a:r>
                      <a:endParaRPr lang="en-US" altLang="zh-TW" sz="900" b="1" kern="100" baseline="0" dirty="0">
                        <a:solidFill>
                          <a:schemeClr val="tx1"/>
                        </a:solidFill>
                        <a:effectLst/>
                        <a:latin typeface="Segoe UI"/>
                        <a:ea typeface="微軟正黑體"/>
                        <a:cs typeface="+mn-cs"/>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36058">
                <a:tc rowSpan="5">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rtl="0" fontAlgn="t"/>
                      <a:r>
                        <a:rPr lang="zh-TW" altLang="en-US" sz="900" b="0" i="0" u="none" strike="noStrike" baseline="0" dirty="0" smtClean="0">
                          <a:solidFill>
                            <a:srgbClr val="000000"/>
                          </a:solidFill>
                          <a:latin typeface="Segoe UI" pitchFamily="34" charset="0"/>
                          <a:ea typeface="微軟正黑體" pitchFamily="34" charset="-120"/>
                        </a:rPr>
                        <a:t>在 </a:t>
                      </a:r>
                      <a:r>
                        <a:rPr lang="en-US" sz="900" b="0" i="0" u="none" strike="noStrike" baseline="0" dirty="0" smtClean="0">
                          <a:solidFill>
                            <a:srgbClr val="000000"/>
                          </a:solidFill>
                          <a:latin typeface="Segoe UI" pitchFamily="34" charset="0"/>
                          <a:ea typeface="微軟正黑體" pitchFamily="34" charset="-120"/>
                        </a:rPr>
                        <a:t>Windows Vista </a:t>
                      </a:r>
                      <a:r>
                        <a:rPr lang="zh-TW" altLang="en-US" sz="900" b="0" i="0" u="none" strike="noStrike" baseline="0" dirty="0" smtClean="0">
                          <a:solidFill>
                            <a:srgbClr val="000000"/>
                          </a:solidFill>
                          <a:latin typeface="Segoe UI" pitchFamily="34" charset="0"/>
                          <a:ea typeface="微軟正黑體" pitchFamily="34" charset="-120"/>
                        </a:rPr>
                        <a:t>的基础上进行部署</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CN" altLang="en-US" sz="900" b="0" i="0" u="none" strike="noStrike" baseline="0" dirty="0" smtClean="0">
                          <a:solidFill>
                            <a:srgbClr val="000000"/>
                          </a:solidFill>
                          <a:latin typeface="Segoe UI" pitchFamily="34" charset="0"/>
                          <a:ea typeface="微軟正黑體" pitchFamily="34" charset="-120"/>
                        </a:rPr>
                        <a:t>部署映像维护和管理</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受限</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CN" altLang="en-US" sz="900" b="0" i="0" u="none" strike="noStrike" baseline="0" dirty="0" smtClean="0">
                          <a:solidFill>
                            <a:srgbClr val="000000"/>
                          </a:solidFill>
                          <a:latin typeface="Segoe UI" pitchFamily="34" charset="0"/>
                          <a:ea typeface="微軟正黑體" pitchFamily="34" charset="-120"/>
                        </a:rPr>
                        <a:t>动态驱动程序供应</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CN" altLang="en-US" sz="900" b="0" i="0" u="none" strike="noStrike" baseline="0" dirty="0" smtClean="0">
                          <a:solidFill>
                            <a:srgbClr val="000000"/>
                          </a:solidFill>
                          <a:latin typeface="Segoe UI" pitchFamily="34" charset="0"/>
                          <a:ea typeface="微軟正黑體" pitchFamily="34" charset="-120"/>
                        </a:rPr>
                        <a:t>多点传送多重流传输</a:t>
                      </a:r>
                      <a:endParaRPr lang="en-US" altLang="zh-TW"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CN" altLang="en-US" sz="900" b="0" i="0" u="none" strike="noStrike" baseline="0" dirty="0" smtClean="0">
                          <a:solidFill>
                            <a:srgbClr val="000000"/>
                          </a:solidFill>
                          <a:latin typeface="Segoe UI" pitchFamily="34" charset="0"/>
                          <a:ea typeface="微軟正黑體" pitchFamily="34" charset="-120"/>
                        </a:rPr>
                        <a:t>用户状态迁移工具</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受限</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受限</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VHD </a:t>
                      </a:r>
                      <a:r>
                        <a:rPr lang="zh-TW" altLang="en-US" sz="900" b="0" i="0" u="none" strike="noStrike" baseline="0" dirty="0" smtClean="0">
                          <a:solidFill>
                            <a:srgbClr val="000000"/>
                          </a:solidFill>
                          <a:latin typeface="Segoe UI" pitchFamily="34" charset="0"/>
                          <a:ea typeface="微軟正黑體" pitchFamily="34" charset="-120"/>
                        </a:rPr>
                        <a:t>映像管理和部署</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7">
                  <a:txBody>
                    <a:bodyPr/>
                    <a:lstStyle/>
                    <a:p>
                      <a:pPr algn="l" rtl="0" fontAlgn="t"/>
                      <a:r>
                        <a:rPr lang="zh-CN" altLang="en-US" sz="900" b="0" i="0" u="none" strike="noStrike" baseline="0" dirty="0" smtClean="0">
                          <a:solidFill>
                            <a:srgbClr val="000000"/>
                          </a:solidFill>
                          <a:latin typeface="Segoe UI" pitchFamily="34" charset="0"/>
                          <a:ea typeface="微軟正黑體" pitchFamily="34" charset="-120"/>
                        </a:rPr>
                        <a:t>确保 </a:t>
                      </a:r>
                      <a:r>
                        <a:rPr lang="en-US" altLang="zh-CN" sz="900" b="0" i="0" u="none" strike="noStrike" baseline="0" dirty="0" smtClean="0">
                          <a:solidFill>
                            <a:srgbClr val="000000"/>
                          </a:solidFill>
                          <a:latin typeface="Segoe UI" pitchFamily="34" charset="0"/>
                          <a:ea typeface="微軟正黑體" pitchFamily="34" charset="-120"/>
                        </a:rPr>
                        <a:t>PC </a:t>
                      </a:r>
                      <a:r>
                        <a:rPr lang="zh-CN" altLang="en-US" sz="900" b="0" i="0" u="none" strike="noStrike" baseline="0" dirty="0" smtClean="0">
                          <a:solidFill>
                            <a:srgbClr val="000000"/>
                          </a:solidFill>
                          <a:latin typeface="Segoe UI" pitchFamily="34" charset="0"/>
                          <a:ea typeface="微軟正黑體" pitchFamily="34" charset="-120"/>
                        </a:rPr>
                        <a:t>运行顺畅</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PowerShell </a:t>
                      </a:r>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下载</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下载</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CN" altLang="en-US" sz="900" b="0" i="0" u="none" strike="noStrike" baseline="0" dirty="0" smtClean="0">
                          <a:solidFill>
                            <a:srgbClr val="000000"/>
                          </a:solidFill>
                          <a:latin typeface="Segoe UI" pitchFamily="34" charset="0"/>
                          <a:ea typeface="微軟正黑體" pitchFamily="34" charset="-120"/>
                        </a:rPr>
                        <a:t>组策略首选项</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下载</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Windows </a:t>
                      </a:r>
                      <a:r>
                        <a:rPr lang="zh-TW" altLang="en-US" sz="900" b="0" i="0" u="none" strike="noStrike" baseline="0" dirty="0" smtClean="0">
                          <a:solidFill>
                            <a:srgbClr val="000000"/>
                          </a:solidFill>
                          <a:latin typeface="Segoe UI" pitchFamily="34" charset="0"/>
                          <a:ea typeface="微軟正黑體" pitchFamily="34" charset="-120"/>
                        </a:rPr>
                        <a:t>恢复环境</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Windows </a:t>
                      </a:r>
                      <a:r>
                        <a:rPr lang="zh-TW" altLang="en-US" sz="900" b="0" i="0" u="none" strike="noStrike" baseline="0" dirty="0" smtClean="0">
                          <a:solidFill>
                            <a:srgbClr val="000000"/>
                          </a:solidFill>
                          <a:latin typeface="Segoe UI" pitchFamily="34" charset="0"/>
                          <a:ea typeface="微軟正黑體" pitchFamily="34" charset="-120"/>
                        </a:rPr>
                        <a:t>疑难解答</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是</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CN" altLang="en-US" sz="900" b="0" i="0" u="none" strike="noStrike" baseline="0" dirty="0" smtClean="0">
                          <a:solidFill>
                            <a:srgbClr val="000000"/>
                          </a:solidFill>
                          <a:latin typeface="Segoe UI" pitchFamily="34" charset="0"/>
                          <a:ea typeface="微軟正黑體" pitchFamily="34" charset="-120"/>
                        </a:rPr>
                        <a:t>统一标准的跟踪</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受限</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受限</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改进</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CN" altLang="en-US" sz="900" b="0" i="0" u="none" strike="noStrike" baseline="0" dirty="0" smtClean="0">
                          <a:solidFill>
                            <a:srgbClr val="000000"/>
                          </a:solidFill>
                          <a:latin typeface="Segoe UI" pitchFamily="34" charset="0"/>
                          <a:ea typeface="微軟正黑體" pitchFamily="34" charset="-120"/>
                        </a:rPr>
                        <a:t>问题步骤记录器</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CN" altLang="en-US" sz="900" b="0" i="0" u="none" strike="noStrike" baseline="0" dirty="0" smtClean="0">
                          <a:solidFill>
                            <a:srgbClr val="000000"/>
                          </a:solidFill>
                          <a:latin typeface="Segoe UI" pitchFamily="34" charset="0"/>
                          <a:ea typeface="微軟正黑體" pitchFamily="34" charset="-120"/>
                        </a:rPr>
                        <a:t>远程访问可靠数据</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rowSpan="3">
                  <a:txBody>
                    <a:bodyPr/>
                    <a:lstStyle/>
                    <a:p>
                      <a:pPr algn="l" rtl="0" fontAlgn="t"/>
                      <a:r>
                        <a:rPr lang="zh-CN" altLang="en-US" sz="900" b="0" i="0" u="none" strike="noStrike" baseline="0" dirty="0" smtClean="0">
                          <a:solidFill>
                            <a:srgbClr val="000000"/>
                          </a:solidFill>
                          <a:latin typeface="Segoe UI" pitchFamily="34" charset="0"/>
                          <a:ea typeface="微軟正黑體" pitchFamily="34" charset="-120"/>
                        </a:rPr>
                        <a:t>更好地支持客户端虚拟化</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TW" altLang="en-US" sz="900" b="0" i="0" u="none" strike="noStrike" baseline="0" dirty="0" smtClean="0">
                          <a:solidFill>
                            <a:srgbClr val="000000"/>
                          </a:solidFill>
                          <a:latin typeface="Segoe UI" pitchFamily="34" charset="0"/>
                          <a:ea typeface="微軟正黑體" pitchFamily="34" charset="-120"/>
                        </a:rPr>
                        <a:t>动态内存</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zh-CN" altLang="en-US" sz="900" b="0" i="0" u="none" strike="noStrike" baseline="0" dirty="0" smtClean="0">
                          <a:solidFill>
                            <a:srgbClr val="000000"/>
                          </a:solidFill>
                          <a:latin typeface="Segoe UI" pitchFamily="34" charset="0"/>
                          <a:ea typeface="微軟正黑體" pitchFamily="34" charset="-120"/>
                        </a:rPr>
                        <a:t>更丰富的远程体验</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r h="236058">
                <a:tc vMerge="1">
                  <a:txBody>
                    <a:bodyPr/>
                    <a:lstStyle/>
                    <a:p>
                      <a:pPr algn="l" rtl="0" fontAlgn="t"/>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l" rtl="0" fontAlgn="t"/>
                      <a:r>
                        <a:rPr lang="en-US" sz="900" b="0" i="0" u="none" strike="noStrike" baseline="0" dirty="0" smtClean="0">
                          <a:solidFill>
                            <a:srgbClr val="000000"/>
                          </a:solidFill>
                          <a:latin typeface="Segoe UI" pitchFamily="34" charset="0"/>
                          <a:ea typeface="微軟正黑體" pitchFamily="34" charset="-120"/>
                        </a:rPr>
                        <a:t>VHD </a:t>
                      </a:r>
                      <a:r>
                        <a:rPr lang="zh-TW" altLang="en-US" sz="900" b="0" i="0" u="none" strike="noStrike" baseline="0" dirty="0" smtClean="0">
                          <a:solidFill>
                            <a:srgbClr val="000000"/>
                          </a:solidFill>
                          <a:latin typeface="Segoe UI" pitchFamily="34" charset="0"/>
                          <a:ea typeface="微軟正黑體" pitchFamily="34" charset="-120"/>
                        </a:rPr>
                        <a:t>启动</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ADB"/>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否</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t"/>
                      <a:r>
                        <a:rPr lang="zh-TW" altLang="en-US" sz="900" b="0" i="0" u="none" strike="noStrike" baseline="0" dirty="0" smtClean="0">
                          <a:solidFill>
                            <a:srgbClr val="000000"/>
                          </a:solidFill>
                          <a:latin typeface="Segoe UI" pitchFamily="34" charset="0"/>
                          <a:ea typeface="微軟正黑體" pitchFamily="34" charset="-120"/>
                        </a:rPr>
                        <a:t>新增</a:t>
                      </a:r>
                      <a:endParaRPr lang="en-US" sz="900" b="0" i="0" u="none" strike="noStrike" baseline="0" dirty="0">
                        <a:solidFill>
                          <a:srgbClr val="000000"/>
                        </a:solidFill>
                        <a:latin typeface="Segoe UI" pitchFamily="34" charset="0"/>
                        <a:ea typeface="微軟正黑體" pitchFamily="34" charset="-120"/>
                      </a:endParaRPr>
                    </a:p>
                  </a:txBody>
                  <a:tcPr marL="4037" marR="4037" marT="40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38ED5"/>
                    </a:solidFill>
                  </a:tcPr>
                </a:tc>
              </a:tr>
            </a:tbl>
          </a:graphicData>
        </a:graphic>
      </p:graphicFrame>
    </p:spTree>
    <p:extLst>
      <p:ext uri="{BB962C8B-B14F-4D97-AF65-F5344CB8AC3E}">
        <p14:creationId xmlns:p14="http://schemas.microsoft.com/office/powerpoint/2010/main" xmlns="" val="1464028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Windows 7 </a:t>
            </a:r>
            <a:r>
              <a:rPr lang="zh-TW" altLang="en-US" dirty="0" smtClean="0"/>
              <a:t>升级路径 </a:t>
            </a:r>
            <a:r>
              <a:rPr lang="en-US" altLang="zh-TW" dirty="0" smtClean="0"/>
              <a:t>(</a:t>
            </a:r>
            <a:r>
              <a:rPr lang="zh-TW" altLang="en-US" dirty="0" smtClean="0"/>
              <a:t>不支持场景</a:t>
            </a:r>
            <a:r>
              <a:rPr lang="en-US" altLang="zh-TW" dirty="0" smtClean="0"/>
              <a:t>)</a:t>
            </a:r>
            <a:endParaRPr lang="zh-TW" altLang="en-US" dirty="0"/>
          </a:p>
        </p:txBody>
      </p:sp>
      <p:sp>
        <p:nvSpPr>
          <p:cNvPr id="3" name="Content Placeholder 2"/>
          <p:cNvSpPr>
            <a:spLocks noGrp="1"/>
          </p:cNvSpPr>
          <p:nvPr>
            <p:ph idx="1"/>
          </p:nvPr>
        </p:nvSpPr>
        <p:spPr>
          <a:xfrm>
            <a:off x="457200" y="1066800"/>
            <a:ext cx="8229600" cy="5356578"/>
          </a:xfrm>
        </p:spPr>
        <p:txBody>
          <a:bodyPr>
            <a:normAutofit fontScale="92500"/>
          </a:bodyPr>
          <a:lstStyle/>
          <a:p>
            <a:r>
              <a:rPr lang="zh-CN" altLang="en-US" dirty="0"/>
              <a:t>用户无法从以下操作系统升级至</a:t>
            </a:r>
            <a:r>
              <a:rPr lang="en-US" altLang="zh-CN" dirty="0"/>
              <a:t>Windows </a:t>
            </a:r>
            <a:r>
              <a:rPr lang="en-US" altLang="zh-CN" dirty="0" smtClean="0"/>
              <a:t>7</a:t>
            </a:r>
          </a:p>
          <a:p>
            <a:pPr lvl="1"/>
            <a:r>
              <a:rPr lang="en-US" altLang="zh-TW" dirty="0"/>
              <a:t>Windows </a:t>
            </a:r>
            <a:r>
              <a:rPr lang="en-US" altLang="zh-TW" dirty="0" smtClean="0"/>
              <a:t>95, Windows 98, Windows </a:t>
            </a:r>
            <a:r>
              <a:rPr lang="en-US" altLang="zh-TW" dirty="0"/>
              <a:t>Millennium</a:t>
            </a:r>
            <a:r>
              <a:rPr lang="zh-TW" altLang="en-US" dirty="0" smtClean="0"/>
              <a:t>版本</a:t>
            </a:r>
            <a:r>
              <a:rPr lang="en-US" altLang="zh-TW" dirty="0" smtClean="0"/>
              <a:t>, Windows XP, Windows </a:t>
            </a:r>
            <a:r>
              <a:rPr lang="en-US" altLang="zh-TW" dirty="0"/>
              <a:t>Vista </a:t>
            </a:r>
            <a:r>
              <a:rPr lang="en-US" altLang="zh-TW" dirty="0" smtClean="0"/>
              <a:t>RTM, Windows </a:t>
            </a:r>
            <a:r>
              <a:rPr lang="en-US" altLang="zh-TW" dirty="0"/>
              <a:t>Vista </a:t>
            </a:r>
            <a:r>
              <a:rPr lang="en-US" altLang="zh-TW" dirty="0" smtClean="0"/>
              <a:t>Starter, Windows </a:t>
            </a:r>
            <a:r>
              <a:rPr lang="en-US" altLang="zh-TW" dirty="0"/>
              <a:t>7 </a:t>
            </a:r>
            <a:r>
              <a:rPr lang="en-US" altLang="zh-TW" dirty="0" smtClean="0"/>
              <a:t>M3, Windows </a:t>
            </a:r>
            <a:r>
              <a:rPr lang="en-US" altLang="zh-TW" dirty="0"/>
              <a:t>7 </a:t>
            </a:r>
            <a:r>
              <a:rPr lang="en-US" altLang="zh-TW" dirty="0" smtClean="0"/>
              <a:t>Beta, Windows </a:t>
            </a:r>
            <a:r>
              <a:rPr lang="en-US" altLang="zh-TW" dirty="0"/>
              <a:t>7 </a:t>
            </a:r>
            <a:r>
              <a:rPr lang="en-US" altLang="zh-TW" dirty="0" smtClean="0"/>
              <a:t>RC, Windows </a:t>
            </a:r>
            <a:r>
              <a:rPr lang="en-US" altLang="zh-TW" dirty="0"/>
              <a:t>7 </a:t>
            </a:r>
            <a:r>
              <a:rPr lang="en-US" altLang="zh-TW" dirty="0" smtClean="0"/>
              <a:t>IDS</a:t>
            </a:r>
          </a:p>
          <a:p>
            <a:pPr lvl="1"/>
            <a:r>
              <a:rPr lang="en-US" altLang="zh-TW" dirty="0"/>
              <a:t>Windows NT Server </a:t>
            </a:r>
            <a:r>
              <a:rPr lang="en-US" altLang="zh-TW" dirty="0" smtClean="0"/>
              <a:t>4.0, Windows </a:t>
            </a:r>
            <a:r>
              <a:rPr lang="en-US" altLang="zh-TW" dirty="0"/>
              <a:t>2000 </a:t>
            </a:r>
            <a:r>
              <a:rPr lang="en-US" altLang="zh-TW" dirty="0" smtClean="0"/>
              <a:t>Server, Windows </a:t>
            </a:r>
            <a:r>
              <a:rPr lang="en-US" altLang="zh-TW" dirty="0"/>
              <a:t>Server </a:t>
            </a:r>
            <a:r>
              <a:rPr lang="en-US" altLang="zh-TW" dirty="0" smtClean="0"/>
              <a:t>2003, Windows </a:t>
            </a:r>
            <a:r>
              <a:rPr lang="en-US" altLang="zh-TW" dirty="0"/>
              <a:t>Server </a:t>
            </a:r>
            <a:r>
              <a:rPr lang="en-US" altLang="zh-TW" dirty="0" smtClean="0"/>
              <a:t>2008, Windows </a:t>
            </a:r>
            <a:r>
              <a:rPr lang="en-US" altLang="zh-TW" dirty="0"/>
              <a:t>Server 2008 </a:t>
            </a:r>
            <a:r>
              <a:rPr lang="en-US" altLang="zh-TW" dirty="0" smtClean="0"/>
              <a:t>R2</a:t>
            </a:r>
          </a:p>
          <a:p>
            <a:r>
              <a:rPr lang="zh-CN" altLang="en-US" dirty="0"/>
              <a:t>不支持跨架构就地升级</a:t>
            </a:r>
            <a:r>
              <a:rPr lang="zh-TW" altLang="en-US" dirty="0" smtClean="0"/>
              <a:t>，如</a:t>
            </a:r>
            <a:r>
              <a:rPr lang="en-US" altLang="zh-TW" dirty="0" smtClean="0"/>
              <a:t>32</a:t>
            </a:r>
            <a:r>
              <a:rPr lang="zh-TW" altLang="en-US" dirty="0" smtClean="0"/>
              <a:t>位到</a:t>
            </a:r>
            <a:r>
              <a:rPr lang="en-US" altLang="zh-TW" dirty="0" smtClean="0"/>
              <a:t>64</a:t>
            </a:r>
            <a:r>
              <a:rPr lang="zh-TW" altLang="en-US" dirty="0" smtClean="0"/>
              <a:t>位</a:t>
            </a:r>
            <a:endParaRPr lang="en-US" altLang="zh-TW" dirty="0" smtClean="0"/>
          </a:p>
          <a:p>
            <a:r>
              <a:rPr lang="zh-CN" altLang="en-US" dirty="0"/>
              <a:t>不支持跨语言就地升级</a:t>
            </a:r>
            <a:r>
              <a:rPr lang="zh-TW" altLang="en-US" dirty="0" smtClean="0"/>
              <a:t>，如英文版到中文版</a:t>
            </a:r>
            <a:endParaRPr lang="en-US" altLang="zh-TW" dirty="0" smtClean="0"/>
          </a:p>
          <a:p>
            <a:r>
              <a:rPr lang="zh-CN" altLang="en-US" dirty="0"/>
              <a:t>不支持跨</a:t>
            </a:r>
            <a:r>
              <a:rPr lang="en-US" altLang="zh-CN" dirty="0"/>
              <a:t>SKU</a:t>
            </a:r>
            <a:r>
              <a:rPr lang="zh-CN" altLang="en-US" dirty="0"/>
              <a:t>就地升级</a:t>
            </a:r>
            <a:r>
              <a:rPr lang="zh-TW" altLang="en-US" dirty="0" smtClean="0"/>
              <a:t>，如 </a:t>
            </a:r>
            <a:r>
              <a:rPr lang="en-US" altLang="zh-TW" dirty="0" smtClean="0"/>
              <a:t>Windows 7 N </a:t>
            </a:r>
            <a:r>
              <a:rPr lang="zh-TW" altLang="en-US" dirty="0" smtClean="0"/>
              <a:t>到 </a:t>
            </a:r>
            <a:r>
              <a:rPr lang="en-US" altLang="zh-TW" dirty="0" smtClean="0"/>
              <a:t>Windows 7 K</a:t>
            </a:r>
          </a:p>
          <a:p>
            <a:r>
              <a:rPr lang="zh-TW" altLang="en-US" dirty="0"/>
              <a:t>不支持从</a:t>
            </a:r>
            <a:r>
              <a:rPr lang="en-US" altLang="zh-TW" dirty="0"/>
              <a:t>Windows Vista</a:t>
            </a:r>
            <a:r>
              <a:rPr lang="zh-TW" altLang="en-US" dirty="0"/>
              <a:t>升级至</a:t>
            </a:r>
            <a:r>
              <a:rPr lang="en-US" altLang="zh-TW" dirty="0"/>
              <a:t>Windows </a:t>
            </a:r>
            <a:r>
              <a:rPr lang="en-US" altLang="zh-TW" dirty="0" smtClean="0"/>
              <a:t>N, Windows K, Windows KN, Windows E</a:t>
            </a:r>
          </a:p>
          <a:p>
            <a:r>
              <a:rPr lang="zh-CN" altLang="en-US" dirty="0"/>
              <a:t>不支持跨版本类型就地安装升级，</a:t>
            </a:r>
            <a:r>
              <a:rPr lang="zh-CN" altLang="en-US" dirty="0" smtClean="0"/>
              <a:t>例从</a:t>
            </a:r>
            <a:r>
              <a:rPr lang="en-US" altLang="zh-CN" dirty="0" err="1"/>
              <a:t>fre</a:t>
            </a:r>
            <a:r>
              <a:rPr lang="zh-CN" altLang="en-US" dirty="0"/>
              <a:t>至</a:t>
            </a:r>
            <a:r>
              <a:rPr lang="en-US" altLang="zh-CN" dirty="0" err="1" smtClean="0"/>
              <a:t>chk</a:t>
            </a:r>
            <a:endParaRPr lang="en-US" altLang="zh-CN" dirty="0" smtClean="0"/>
          </a:p>
          <a:p>
            <a:r>
              <a:rPr lang="zh-TW" altLang="en-US" dirty="0"/>
              <a:t>不支持预发行版本间的就地安装升级，</a:t>
            </a:r>
            <a:r>
              <a:rPr lang="zh-TW" altLang="en-US" dirty="0" smtClean="0"/>
              <a:t>例从</a:t>
            </a:r>
            <a:r>
              <a:rPr lang="en-US" altLang="zh-TW" dirty="0"/>
              <a:t>Windows 7 RC</a:t>
            </a:r>
            <a:r>
              <a:rPr lang="zh-TW" altLang="en-US" dirty="0"/>
              <a:t>至</a:t>
            </a:r>
            <a:r>
              <a:rPr lang="en-US" altLang="zh-TW" dirty="0"/>
              <a:t>Windows RTM</a:t>
            </a:r>
            <a:endParaRPr lang="en-US" altLang="zh-TW" dirty="0" smtClean="0"/>
          </a:p>
        </p:txBody>
      </p:sp>
      <p:sp>
        <p:nvSpPr>
          <p:cNvPr id="4" name="TextBox 3"/>
          <p:cNvSpPr txBox="1"/>
          <p:nvPr/>
        </p:nvSpPr>
        <p:spPr>
          <a:xfrm>
            <a:off x="485423" y="6427113"/>
            <a:ext cx="7284366" cy="430887"/>
          </a:xfrm>
          <a:prstGeom prst="rect">
            <a:avLst/>
          </a:prstGeom>
          <a:noFill/>
        </p:spPr>
        <p:txBody>
          <a:bodyPr wrap="none" rtlCol="0">
            <a:spAutoFit/>
          </a:bodyPr>
          <a:lstStyle/>
          <a:p>
            <a:r>
              <a:rPr lang="zh-TW" altLang="en-US" sz="1100" dirty="0" smtClean="0">
                <a:solidFill>
                  <a:schemeClr val="bg1"/>
                </a:solidFill>
              </a:rPr>
              <a:t>注：</a:t>
            </a:r>
            <a:r>
              <a:rPr lang="en-US" altLang="zh-TW" sz="1100" dirty="0" smtClean="0">
                <a:solidFill>
                  <a:schemeClr val="bg1"/>
                </a:solidFill>
              </a:rPr>
              <a:t>N </a:t>
            </a:r>
            <a:r>
              <a:rPr lang="zh-TW" altLang="en-US" sz="1100" dirty="0" smtClean="0">
                <a:solidFill>
                  <a:schemeClr val="bg1"/>
                </a:solidFill>
              </a:rPr>
              <a:t>版</a:t>
            </a:r>
            <a:r>
              <a:rPr lang="zh-TW" altLang="en-US" sz="1100" dirty="0">
                <a:solidFill>
                  <a:schemeClr val="bg1"/>
                </a:solidFill>
              </a:rPr>
              <a:t>本不预</a:t>
            </a:r>
            <a:r>
              <a:rPr lang="zh-TW" altLang="en-US" sz="1100" dirty="0" smtClean="0">
                <a:solidFill>
                  <a:schemeClr val="bg1"/>
                </a:solidFill>
              </a:rPr>
              <a:t>装 </a:t>
            </a:r>
            <a:r>
              <a:rPr lang="en-US" altLang="zh-TW" sz="1100" dirty="0" smtClean="0">
                <a:solidFill>
                  <a:schemeClr val="bg1"/>
                </a:solidFill>
              </a:rPr>
              <a:t>Windows </a:t>
            </a:r>
            <a:r>
              <a:rPr lang="en-US" altLang="zh-TW" sz="1100" dirty="0">
                <a:solidFill>
                  <a:schemeClr val="bg1"/>
                </a:solidFill>
              </a:rPr>
              <a:t>Media </a:t>
            </a:r>
            <a:r>
              <a:rPr lang="en-US" altLang="zh-TW" sz="1100" dirty="0" smtClean="0">
                <a:solidFill>
                  <a:schemeClr val="bg1"/>
                </a:solidFill>
              </a:rPr>
              <a:t>Player, E </a:t>
            </a:r>
            <a:r>
              <a:rPr lang="zh-TW" altLang="en-US" sz="1100" dirty="0" smtClean="0">
                <a:solidFill>
                  <a:schemeClr val="bg1"/>
                </a:solidFill>
              </a:rPr>
              <a:t>版</a:t>
            </a:r>
            <a:r>
              <a:rPr lang="zh-TW" altLang="en-US" sz="1100" dirty="0">
                <a:solidFill>
                  <a:schemeClr val="bg1"/>
                </a:solidFill>
              </a:rPr>
              <a:t>本不预</a:t>
            </a:r>
            <a:r>
              <a:rPr lang="zh-TW" altLang="en-US" sz="1100" dirty="0" smtClean="0">
                <a:solidFill>
                  <a:schemeClr val="bg1"/>
                </a:solidFill>
              </a:rPr>
              <a:t>装 </a:t>
            </a:r>
            <a:r>
              <a:rPr lang="en-US" altLang="zh-TW" sz="1100" dirty="0" smtClean="0">
                <a:solidFill>
                  <a:schemeClr val="bg1"/>
                </a:solidFill>
              </a:rPr>
              <a:t>IE, K </a:t>
            </a:r>
            <a:r>
              <a:rPr lang="zh-TW" altLang="en-US" sz="1100" dirty="0" smtClean="0">
                <a:solidFill>
                  <a:schemeClr val="bg1"/>
                </a:solidFill>
              </a:rPr>
              <a:t>版</a:t>
            </a:r>
            <a:r>
              <a:rPr lang="zh-TW" altLang="en-US" sz="1100" dirty="0">
                <a:solidFill>
                  <a:schemeClr val="bg1"/>
                </a:solidFill>
              </a:rPr>
              <a:t>本不预</a:t>
            </a:r>
            <a:r>
              <a:rPr lang="zh-TW" altLang="en-US" sz="1100" dirty="0" smtClean="0">
                <a:solidFill>
                  <a:schemeClr val="bg1"/>
                </a:solidFill>
              </a:rPr>
              <a:t>装 </a:t>
            </a:r>
            <a:r>
              <a:rPr lang="en-US" altLang="zh-TW" sz="1100" dirty="0" smtClean="0">
                <a:solidFill>
                  <a:schemeClr val="bg1"/>
                </a:solidFill>
              </a:rPr>
              <a:t>Windows </a:t>
            </a:r>
            <a:r>
              <a:rPr lang="en-US" altLang="zh-TW" sz="1100" dirty="0">
                <a:solidFill>
                  <a:schemeClr val="bg1"/>
                </a:solidFill>
              </a:rPr>
              <a:t>Media </a:t>
            </a:r>
            <a:r>
              <a:rPr lang="en-US" altLang="zh-TW" sz="1100" dirty="0" smtClean="0">
                <a:solidFill>
                  <a:schemeClr val="bg1"/>
                </a:solidFill>
              </a:rPr>
              <a:t>Player </a:t>
            </a:r>
            <a:r>
              <a:rPr lang="zh-TW" altLang="en-US" sz="1100" dirty="0" smtClean="0">
                <a:solidFill>
                  <a:schemeClr val="bg1"/>
                </a:solidFill>
              </a:rPr>
              <a:t>和 </a:t>
            </a:r>
            <a:r>
              <a:rPr lang="en-US" altLang="zh-TW" sz="1100" dirty="0" smtClean="0">
                <a:solidFill>
                  <a:schemeClr val="bg1"/>
                </a:solidFill>
              </a:rPr>
              <a:t>Windows Messenger</a:t>
            </a:r>
          </a:p>
          <a:p>
            <a:r>
              <a:rPr lang="en-US" altLang="zh-TW" sz="1100" dirty="0">
                <a:solidFill>
                  <a:schemeClr val="bg1"/>
                </a:solidFill>
              </a:rPr>
              <a:t> </a:t>
            </a:r>
            <a:r>
              <a:rPr lang="en-US" altLang="zh-TW" sz="1100" dirty="0" smtClean="0">
                <a:solidFill>
                  <a:schemeClr val="bg1"/>
                </a:solidFill>
              </a:rPr>
              <a:t>       KN </a:t>
            </a:r>
            <a:r>
              <a:rPr lang="zh-TW" altLang="en-US" sz="1100" dirty="0" smtClean="0">
                <a:solidFill>
                  <a:schemeClr val="bg1"/>
                </a:solidFill>
              </a:rPr>
              <a:t>版</a:t>
            </a:r>
            <a:r>
              <a:rPr lang="zh-TW" altLang="en-US" sz="1100" dirty="0">
                <a:solidFill>
                  <a:schemeClr val="bg1"/>
                </a:solidFill>
              </a:rPr>
              <a:t>本不预</a:t>
            </a:r>
            <a:r>
              <a:rPr lang="zh-TW" altLang="en-US" sz="1100" dirty="0" smtClean="0">
                <a:solidFill>
                  <a:schemeClr val="bg1"/>
                </a:solidFill>
              </a:rPr>
              <a:t>装 </a:t>
            </a:r>
            <a:r>
              <a:rPr lang="en-US" altLang="zh-TW" sz="1100" dirty="0" smtClean="0">
                <a:solidFill>
                  <a:schemeClr val="bg1"/>
                </a:solidFill>
              </a:rPr>
              <a:t>Windows </a:t>
            </a:r>
            <a:r>
              <a:rPr lang="en-US" altLang="zh-TW" sz="1100" dirty="0">
                <a:solidFill>
                  <a:schemeClr val="bg1"/>
                </a:solidFill>
              </a:rPr>
              <a:t>Media </a:t>
            </a:r>
            <a:r>
              <a:rPr lang="en-US" altLang="zh-TW" sz="1100" dirty="0" smtClean="0">
                <a:solidFill>
                  <a:schemeClr val="bg1"/>
                </a:solidFill>
              </a:rPr>
              <a:t>Player </a:t>
            </a:r>
            <a:r>
              <a:rPr lang="zh-TW" altLang="en-US" sz="1100" dirty="0" smtClean="0">
                <a:solidFill>
                  <a:schemeClr val="bg1"/>
                </a:solidFill>
              </a:rPr>
              <a:t>但</a:t>
            </a:r>
            <a:r>
              <a:rPr lang="zh-TW" altLang="en-US" sz="1100" dirty="0">
                <a:solidFill>
                  <a:schemeClr val="bg1"/>
                </a:solidFill>
              </a:rPr>
              <a:t>包</a:t>
            </a:r>
            <a:r>
              <a:rPr lang="zh-TW" altLang="en-US" sz="1100" dirty="0" smtClean="0">
                <a:solidFill>
                  <a:schemeClr val="bg1"/>
                </a:solidFill>
              </a:rPr>
              <a:t>含 </a:t>
            </a:r>
            <a:r>
              <a:rPr lang="en-US" altLang="zh-TW" sz="1100" dirty="0" smtClean="0">
                <a:solidFill>
                  <a:schemeClr val="bg1"/>
                </a:solidFill>
              </a:rPr>
              <a:t>Windows Messenger </a:t>
            </a:r>
            <a:r>
              <a:rPr lang="zh-TW" altLang="en-US" sz="1100" dirty="0" smtClean="0">
                <a:solidFill>
                  <a:schemeClr val="bg1"/>
                </a:solidFill>
              </a:rPr>
              <a:t>并</a:t>
            </a:r>
            <a:r>
              <a:rPr lang="zh-TW" altLang="en-US" sz="1100" dirty="0">
                <a:solidFill>
                  <a:schemeClr val="bg1"/>
                </a:solidFill>
              </a:rPr>
              <a:t>且提供其他</a:t>
            </a:r>
            <a:r>
              <a:rPr lang="en-US" altLang="zh-TW" sz="1100" dirty="0">
                <a:solidFill>
                  <a:schemeClr val="bg1"/>
                </a:solidFill>
              </a:rPr>
              <a:t>IM</a:t>
            </a:r>
            <a:r>
              <a:rPr lang="zh-TW" altLang="en-US" sz="1100" dirty="0">
                <a:solidFill>
                  <a:schemeClr val="bg1"/>
                </a:solidFill>
              </a:rPr>
              <a:t>即时通讯软件的下载链接</a:t>
            </a:r>
          </a:p>
        </p:txBody>
      </p:sp>
    </p:spTree>
    <p:extLst>
      <p:ext uri="{BB962C8B-B14F-4D97-AF65-F5344CB8AC3E}">
        <p14:creationId xmlns:p14="http://schemas.microsoft.com/office/powerpoint/2010/main" xmlns="" val="1641999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Windows 7 </a:t>
            </a:r>
            <a:r>
              <a:rPr lang="zh-TW" altLang="en-US" dirty="0"/>
              <a:t>升</a:t>
            </a:r>
            <a:r>
              <a:rPr lang="zh-TW" altLang="en-US" dirty="0" smtClean="0"/>
              <a:t>级对照</a:t>
            </a:r>
            <a:endParaRPr lang="zh-TW" alt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420229" y="976486"/>
            <a:ext cx="6439651" cy="5802491"/>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10/main" xmlns="" val="2825030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课程目标</a:t>
            </a:r>
            <a:endParaRPr lang="zh-CN" altLang="en-US" dirty="0"/>
          </a:p>
        </p:txBody>
      </p:sp>
      <p:sp>
        <p:nvSpPr>
          <p:cNvPr id="3" name="内容占位符 2"/>
          <p:cNvSpPr>
            <a:spLocks noGrp="1"/>
          </p:cNvSpPr>
          <p:nvPr>
            <p:ph idx="1"/>
          </p:nvPr>
        </p:nvSpPr>
        <p:spPr>
          <a:xfrm>
            <a:off x="428596" y="1357298"/>
            <a:ext cx="8229600" cy="4525963"/>
          </a:xfrm>
        </p:spPr>
        <p:txBody>
          <a:bodyPr/>
          <a:lstStyle/>
          <a:p>
            <a:pPr>
              <a:buNone/>
            </a:pPr>
            <a:r>
              <a:rPr lang="zh-CN" altLang="en-US" dirty="0" smtClean="0"/>
              <a:t>当学完此课程，你将理解：</a:t>
            </a:r>
          </a:p>
          <a:p>
            <a:r>
              <a:rPr lang="zh-TW" altLang="en-US" dirty="0" smtClean="0"/>
              <a:t>了解 </a:t>
            </a:r>
            <a:r>
              <a:rPr lang="en-US" altLang="zh-TW" dirty="0" smtClean="0"/>
              <a:t>Windows 7 </a:t>
            </a:r>
            <a:r>
              <a:rPr lang="zh-TW" altLang="en-US" dirty="0" smtClean="0"/>
              <a:t>的开发过程</a:t>
            </a:r>
            <a:endParaRPr lang="en-US" altLang="zh-CN" dirty="0" smtClean="0"/>
          </a:p>
          <a:p>
            <a:r>
              <a:rPr lang="en-US" altLang="zh-CN" dirty="0" smtClean="0"/>
              <a:t>Windows 7 </a:t>
            </a:r>
            <a:r>
              <a:rPr lang="zh-TW" altLang="en-US" dirty="0" smtClean="0"/>
              <a:t>新功能对企业的价值</a:t>
            </a:r>
            <a:endParaRPr lang="en-US" altLang="zh-TW" dirty="0" smtClean="0"/>
          </a:p>
          <a:p>
            <a:r>
              <a:rPr lang="zh-TW" altLang="en-US" dirty="0"/>
              <a:t>选</a:t>
            </a:r>
            <a:r>
              <a:rPr lang="zh-TW" altLang="en-US" dirty="0" smtClean="0"/>
              <a:t>择合适的 </a:t>
            </a:r>
            <a:r>
              <a:rPr lang="en-US" altLang="zh-TW" dirty="0" smtClean="0"/>
              <a:t>Windows 7 </a:t>
            </a:r>
            <a:r>
              <a:rPr lang="zh-TW" altLang="en-US" dirty="0" smtClean="0"/>
              <a:t>版本</a:t>
            </a:r>
            <a:endParaRPr lang="zh-CN" alt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4" name="内容占位符 2"/>
          <p:cNvSpPr txBox="1">
            <a:spLocks/>
          </p:cNvSpPr>
          <p:nvPr/>
        </p:nvSpPr>
        <p:spPr>
          <a:xfrm>
            <a:off x="428596" y="1571612"/>
            <a:ext cx="8429684" cy="4429156"/>
          </a:xfrm>
          <a:prstGeom prst="rect">
            <a:avLst/>
          </a:prstGeom>
        </p:spPr>
        <p:txBody>
          <a:bodyPr/>
          <a:lstStyle/>
          <a:p>
            <a:pPr marL="342900" lvl="0" indent="-342900">
              <a:spcBef>
                <a:spcPct val="20000"/>
              </a:spcBef>
              <a:buFont typeface="Arial" pitchFamily="34" charset="0"/>
              <a:buChar char="•"/>
            </a:pPr>
            <a:r>
              <a:rPr lang="zh-TW" altLang="en-US" sz="2400" dirty="0" smtClean="0">
                <a:solidFill>
                  <a:schemeClr val="bg1"/>
                </a:solidFill>
              </a:rPr>
              <a:t>我的博客</a:t>
            </a:r>
            <a:endParaRPr lang="en-US" altLang="zh-CN" sz="2400" dirty="0" smtClean="0">
              <a:solidFill>
                <a:schemeClr val="bg1"/>
              </a:solidFill>
            </a:endParaRPr>
          </a:p>
          <a:p>
            <a:pPr marL="400050" lvl="1">
              <a:spcBef>
                <a:spcPct val="20000"/>
              </a:spcBef>
            </a:pPr>
            <a:r>
              <a:rPr lang="en-US" sz="2000" dirty="0" smtClean="0">
                <a:hlinkClick r:id="rId3"/>
              </a:rPr>
              <a:t>http://blogs.technet.com/bechen</a:t>
            </a:r>
            <a:endParaRPr lang="en-US" sz="2000" dirty="0" smtClean="0"/>
          </a:p>
          <a:p>
            <a:pPr marL="400050" lvl="2" indent="-342900">
              <a:spcBef>
                <a:spcPct val="20000"/>
              </a:spcBef>
              <a:buClr>
                <a:schemeClr val="accent1"/>
              </a:buClr>
              <a:buSzPct val="100000"/>
              <a:buFont typeface="Arial" pitchFamily="34" charset="0"/>
              <a:buChar char="•"/>
            </a:pPr>
            <a:r>
              <a:rPr lang="en-US" altLang="zh-CN" sz="2400" dirty="0" smtClean="0">
                <a:solidFill>
                  <a:schemeClr val="bg1"/>
                </a:solidFill>
              </a:rPr>
              <a:t>Windows 7 </a:t>
            </a:r>
            <a:r>
              <a:rPr lang="zh-TW" altLang="en-US" sz="2400" dirty="0" smtClean="0">
                <a:solidFill>
                  <a:schemeClr val="bg1"/>
                </a:solidFill>
              </a:rPr>
              <a:t>产品网站</a:t>
            </a:r>
            <a:r>
              <a:rPr lang="en-US" altLang="zh-TW" sz="2400" dirty="0">
                <a:solidFill>
                  <a:schemeClr val="bg1"/>
                </a:solidFill>
              </a:rPr>
              <a:t/>
            </a:r>
            <a:br>
              <a:rPr lang="en-US" altLang="zh-TW" sz="2400" dirty="0">
                <a:solidFill>
                  <a:schemeClr val="bg1"/>
                </a:solidFill>
              </a:rPr>
            </a:br>
            <a:r>
              <a:rPr lang="en-US" altLang="zh-TW" sz="2000" dirty="0">
                <a:hlinkClick r:id="rId4"/>
              </a:rPr>
              <a:t>http://windows.microsoft.com/zh-tw/windows7/products/home?os=win7</a:t>
            </a:r>
            <a:endParaRPr lang="en-US" altLang="zh-CN" sz="2000" dirty="0"/>
          </a:p>
          <a:p>
            <a:pPr marL="342900" lvl="0" indent="-342900">
              <a:spcBef>
                <a:spcPct val="20000"/>
              </a:spcBef>
              <a:buFont typeface="Arial" pitchFamily="34" charset="0"/>
              <a:buChar char="•"/>
            </a:pPr>
            <a:r>
              <a:rPr lang="en-US" altLang="zh-CN" sz="2400" dirty="0" smtClean="0">
                <a:solidFill>
                  <a:schemeClr val="bg1"/>
                </a:solidFill>
              </a:rPr>
              <a:t>Windows 7 TechNet </a:t>
            </a:r>
            <a:r>
              <a:rPr lang="zh-TW" altLang="en-US" sz="2400" dirty="0" smtClean="0">
                <a:solidFill>
                  <a:schemeClr val="bg1"/>
                </a:solidFill>
              </a:rPr>
              <a:t>网站</a:t>
            </a:r>
            <a:endParaRPr lang="en-US" altLang="zh-CN" sz="2400" dirty="0" smtClean="0">
              <a:solidFill>
                <a:schemeClr val="bg1"/>
              </a:solidFill>
            </a:endParaRPr>
          </a:p>
          <a:p>
            <a:pPr marL="400050" lvl="2">
              <a:spcBef>
                <a:spcPct val="20000"/>
              </a:spcBef>
              <a:buClr>
                <a:schemeClr val="accent1"/>
              </a:buClr>
              <a:buSzPct val="100000"/>
            </a:pPr>
            <a:r>
              <a:rPr lang="en-US" altLang="zh-CN" sz="2000" dirty="0">
                <a:sym typeface="Wingdings" pitchFamily="2" charset="2"/>
                <a:hlinkClick r:id="rId5"/>
              </a:rPr>
              <a:t>http://</a:t>
            </a:r>
            <a:r>
              <a:rPr lang="en-US" altLang="zh-CN" sz="2000" dirty="0" smtClean="0">
                <a:sym typeface="Wingdings" pitchFamily="2" charset="2"/>
                <a:hlinkClick r:id="rId5"/>
              </a:rPr>
              <a:t>technet.microsoft.com/zh-cn/windows/dd361745.aspx</a:t>
            </a:r>
            <a:endParaRPr lang="en-US" altLang="zh-CN" sz="2000" dirty="0" smtClean="0">
              <a:sym typeface="Wingdings" pitchFamily="2" charset="2"/>
            </a:endParaRPr>
          </a:p>
          <a:p>
            <a:pPr marL="400050" lvl="2">
              <a:spcBef>
                <a:spcPct val="20000"/>
              </a:spcBef>
              <a:buClr>
                <a:schemeClr val="accent1"/>
              </a:buClr>
              <a:buSzPct val="100000"/>
            </a:pPr>
            <a:endParaRPr lang="en-US" altLang="zh-CN" sz="2000" dirty="0" smtClean="0">
              <a:solidFill>
                <a:schemeClr val="bg1"/>
              </a:solidFill>
              <a:hlinkClick r:id="rId6"/>
            </a:endParaRPr>
          </a:p>
          <a:p>
            <a:pPr marL="800100" lvl="1" indent="-400050">
              <a:spcBef>
                <a:spcPct val="20000"/>
              </a:spcBef>
            </a:pPr>
            <a:endParaRPr lang="en-US" altLang="zh-CN" sz="2000" dirty="0" smtClean="0">
              <a:solidFill>
                <a:schemeClr val="bg1"/>
              </a:solidFill>
              <a:hlinkClick r:id="rId6"/>
            </a:endParaRPr>
          </a:p>
          <a:p>
            <a:pPr marL="800100" lvl="1" indent="-400050">
              <a:spcBef>
                <a:spcPct val="20000"/>
              </a:spcBef>
            </a:pPr>
            <a:endParaRPr lang="en-US" altLang="zh-CN" sz="2000" dirty="0" smtClean="0">
              <a:solidFill>
                <a:schemeClr val="bg1"/>
              </a:solidFill>
              <a:hlinkClick r:id="rId6"/>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课程内容</a:t>
            </a:r>
            <a:endParaRPr lang="zh-TW" altLang="en-US" dirty="0"/>
          </a:p>
        </p:txBody>
      </p:sp>
      <p:sp>
        <p:nvSpPr>
          <p:cNvPr id="3" name="Content Placeholder 2"/>
          <p:cNvSpPr>
            <a:spLocks noGrp="1"/>
          </p:cNvSpPr>
          <p:nvPr>
            <p:ph idx="1"/>
          </p:nvPr>
        </p:nvSpPr>
        <p:spPr/>
        <p:txBody>
          <a:bodyPr/>
          <a:lstStyle/>
          <a:p>
            <a:r>
              <a:rPr lang="en-US" altLang="zh-CN" dirty="0">
                <a:solidFill>
                  <a:srgbClr val="00B050"/>
                </a:solidFill>
              </a:rPr>
              <a:t>Windows 7 </a:t>
            </a:r>
            <a:r>
              <a:rPr lang="zh-TW" altLang="en-US" dirty="0">
                <a:solidFill>
                  <a:srgbClr val="00B050"/>
                </a:solidFill>
              </a:rPr>
              <a:t>的诞生</a:t>
            </a:r>
            <a:endParaRPr lang="en-US" altLang="zh-CN" dirty="0">
              <a:solidFill>
                <a:srgbClr val="00B050"/>
              </a:solidFill>
            </a:endParaRPr>
          </a:p>
          <a:p>
            <a:r>
              <a:rPr lang="en-US" altLang="zh-CN" dirty="0"/>
              <a:t>Windows 7 </a:t>
            </a:r>
            <a:r>
              <a:rPr lang="zh-TW" altLang="en-US" dirty="0"/>
              <a:t>的企业级应用</a:t>
            </a:r>
            <a:endParaRPr lang="en-US" altLang="zh-TW" dirty="0"/>
          </a:p>
          <a:p>
            <a:pPr lvl="1"/>
            <a:r>
              <a:rPr lang="zh-TW" altLang="en-US" dirty="0"/>
              <a:t>让用户在任何地方都有效率</a:t>
            </a:r>
            <a:endParaRPr lang="en-US" altLang="zh-TW" dirty="0"/>
          </a:p>
          <a:p>
            <a:pPr lvl="1"/>
            <a:r>
              <a:rPr lang="zh-TW" altLang="en-US" dirty="0"/>
              <a:t>提升的安全和控制</a:t>
            </a:r>
            <a:endParaRPr lang="en-US" altLang="zh-TW" dirty="0"/>
          </a:p>
          <a:p>
            <a:pPr lvl="1"/>
            <a:r>
              <a:rPr lang="zh-TW" altLang="en-US" dirty="0"/>
              <a:t>合理的 </a:t>
            </a:r>
            <a:r>
              <a:rPr lang="en-US" altLang="zh-TW" dirty="0"/>
              <a:t>PC </a:t>
            </a:r>
            <a:r>
              <a:rPr lang="zh-TW" altLang="en-US" dirty="0"/>
              <a:t>管理</a:t>
            </a:r>
            <a:endParaRPr lang="en-US" altLang="zh-TW" dirty="0"/>
          </a:p>
          <a:p>
            <a:r>
              <a:rPr lang="en-US" altLang="zh-CN" dirty="0"/>
              <a:t>Windows 7 </a:t>
            </a:r>
            <a:r>
              <a:rPr lang="zh-TW" altLang="en-US" dirty="0"/>
              <a:t>版本的比</a:t>
            </a:r>
            <a:r>
              <a:rPr lang="zh-TW" altLang="en-US" dirty="0" smtClean="0"/>
              <a:t>较</a:t>
            </a:r>
            <a:endParaRPr lang="zh-CN" altLang="en-US" dirty="0"/>
          </a:p>
        </p:txBody>
      </p:sp>
    </p:spTree>
    <p:extLst>
      <p:ext uri="{BB962C8B-B14F-4D97-AF65-F5344CB8AC3E}">
        <p14:creationId xmlns:p14="http://schemas.microsoft.com/office/powerpoint/2010/main" xmlns="" val="103704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9" name="Picture 32" descr="arch-graphic.png"/>
          <p:cNvPicPr>
            <a:picLocks noChangeAspect="1"/>
          </p:cNvPicPr>
          <p:nvPr/>
        </p:nvPicPr>
        <p:blipFill>
          <a:blip r:embed="rId3" cstate="print"/>
          <a:stretch>
            <a:fillRect/>
          </a:stretch>
        </p:blipFill>
        <p:spPr>
          <a:xfrm>
            <a:off x="0" y="928670"/>
            <a:ext cx="9144000" cy="2171700"/>
          </a:xfrm>
          <a:prstGeom prst="rect">
            <a:avLst/>
          </a:prstGeom>
        </p:spPr>
      </p:pic>
      <p:sp>
        <p:nvSpPr>
          <p:cNvPr id="6148" name="Rectangle 5"/>
          <p:cNvSpPr>
            <a:spLocks noGrp="1" noChangeArrowheads="1"/>
          </p:cNvSpPr>
          <p:nvPr>
            <p:ph type="title"/>
          </p:nvPr>
        </p:nvSpPr>
        <p:spPr/>
        <p:txBody>
          <a:bodyPr>
            <a:normAutofit/>
          </a:bodyPr>
          <a:lstStyle/>
          <a:p>
            <a:pPr eaLnBrk="1" hangingPunct="1"/>
            <a:r>
              <a:rPr lang="en-US" dirty="0" smtClean="0"/>
              <a:t>Windows </a:t>
            </a:r>
            <a:r>
              <a:rPr lang="zh-TW" altLang="en-US" dirty="0" smtClean="0"/>
              <a:t>的过去和未来</a:t>
            </a:r>
            <a:endParaRPr dirty="0" smtClean="0"/>
          </a:p>
        </p:txBody>
      </p:sp>
      <p:pic>
        <p:nvPicPr>
          <p:cNvPr id="5122" name="Picture 2" descr="C:\Users\arib\Pictures\Presentation Stuff\Timeline1.png"/>
          <p:cNvPicPr>
            <a:picLocks noChangeAspect="1" noChangeArrowheads="1"/>
          </p:cNvPicPr>
          <p:nvPr/>
        </p:nvPicPr>
        <p:blipFill>
          <a:blip r:embed="rId4" cstate="print"/>
          <a:srcRect/>
          <a:stretch>
            <a:fillRect/>
          </a:stretch>
        </p:blipFill>
        <p:spPr bwMode="auto">
          <a:xfrm>
            <a:off x="0" y="4143381"/>
            <a:ext cx="9144000" cy="869324"/>
          </a:xfrm>
          <a:prstGeom prst="rect">
            <a:avLst/>
          </a:prstGeom>
          <a:noFill/>
        </p:spPr>
      </p:pic>
      <p:grpSp>
        <p:nvGrpSpPr>
          <p:cNvPr id="2" name="グループ化 87"/>
          <p:cNvGrpSpPr/>
          <p:nvPr/>
        </p:nvGrpSpPr>
        <p:grpSpPr>
          <a:xfrm>
            <a:off x="214282" y="2357430"/>
            <a:ext cx="2000264" cy="571504"/>
            <a:chOff x="214282" y="2214554"/>
            <a:chExt cx="2000264" cy="571504"/>
          </a:xfrm>
        </p:grpSpPr>
        <p:sp>
          <p:nvSpPr>
            <p:cNvPr id="85" name="Right Arrow 5"/>
            <p:cNvSpPr/>
            <p:nvPr/>
          </p:nvSpPr>
          <p:spPr bwMode="auto">
            <a:xfrm>
              <a:off x="214282" y="2214554"/>
              <a:ext cx="2000264" cy="571504"/>
            </a:xfrm>
            <a:prstGeom prst="rightArrow">
              <a:avLst/>
            </a:prstGeom>
            <a:gradFill flip="none" rotWithShape="1">
              <a:gsLst>
                <a:gs pos="0">
                  <a:srgbClr val="FFFFFF"/>
                </a:gs>
                <a:gs pos="15000">
                  <a:srgbClr val="7DCC2E">
                    <a:alpha val="80000"/>
                  </a:srgbClr>
                </a:gs>
                <a:gs pos="28000">
                  <a:srgbClr val="7DCC2E">
                    <a:alpha val="54000"/>
                  </a:srgbClr>
                </a:gs>
                <a:gs pos="50000">
                  <a:srgbClr val="7DCC2E">
                    <a:lumMod val="50000"/>
                    <a:alpha val="54000"/>
                  </a:srgbClr>
                </a:gs>
                <a:gs pos="70000">
                  <a:srgbClr val="7DCC2E">
                    <a:lumMod val="50000"/>
                    <a:alpha val="70000"/>
                  </a:srgbClr>
                </a:gs>
                <a:gs pos="100000">
                  <a:srgbClr val="7DCC2E">
                    <a:alpha val="76000"/>
                  </a:srgbClr>
                </a:gs>
              </a:gsLst>
              <a:lin ang="10800000" scaled="0"/>
              <a:tileRect/>
            </a:gradFill>
            <a:ln w="6350" cap="flat" cmpd="sng" algn="ctr">
              <a:solidFill>
                <a:srgbClr val="7DCC2E">
                  <a:lumMod val="20000"/>
                  <a:lumOff val="80000"/>
                  <a:alpha val="40000"/>
                </a:srgb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12000000"/>
              </a:lightRig>
            </a:scene3d>
            <a:sp3d prstMaterial="softEdge">
              <a:bevelT w="254000"/>
            </a:sp3d>
          </p:spPr>
          <p:txBody>
            <a:bodyPr vert="horz" wrap="square" lIns="68581" tIns="137160" rIns="68581" bIns="68581" numCol="1" rtlCol="0" anchor="ctr" anchorCtr="0" compatLnSpc="1">
              <a:prstTxWarp prst="textNoShape">
                <a:avLst/>
              </a:prstTxWarp>
            </a:bodyPr>
            <a:lstStyle/>
            <a:p>
              <a:pPr algn="ctr" defTabSz="685652" rtl="0" eaLnBrk="0" hangingPunct="0">
                <a:lnSpc>
                  <a:spcPct val="90000"/>
                </a:lnSpc>
                <a:spcAft>
                  <a:spcPts val="1349"/>
                </a:spcAft>
                <a:defRPr/>
              </a:pPr>
              <a:endParaRPr kumimoji="1" lang="en-US" altLang="zh-CN" kern="1200" spc="-38" dirty="0">
                <a:solidFill>
                  <a:srgbClr val="FFFFFF"/>
                </a:solidFill>
                <a:effectLst>
                  <a:outerShdw blurRad="38100" dist="38100" dir="2700000" algn="tl">
                    <a:srgbClr val="000000">
                      <a:alpha val="43137"/>
                    </a:srgbClr>
                  </a:outerShdw>
                </a:effectLst>
                <a:latin typeface="Segoe"/>
                <a:ea typeface="メイリオ"/>
                <a:cs typeface="+mn-cs"/>
              </a:endParaRPr>
            </a:p>
          </p:txBody>
        </p:sp>
        <p:sp>
          <p:nvSpPr>
            <p:cNvPr id="25" name="TextBox 24"/>
            <p:cNvSpPr txBox="1"/>
            <p:nvPr/>
          </p:nvSpPr>
          <p:spPr>
            <a:xfrm>
              <a:off x="357158" y="2376071"/>
              <a:ext cx="1785950" cy="338550"/>
            </a:xfrm>
            <a:prstGeom prst="rect">
              <a:avLst/>
            </a:prstGeom>
            <a:noFill/>
          </p:spPr>
          <p:txBody>
            <a:bodyPr wrap="square" lIns="91436" tIns="45718" rIns="91436" bIns="45718" rtlCol="0">
              <a:spAutoFit/>
            </a:bodyPr>
            <a:lstStyle/>
            <a:p>
              <a:pPr algn="ctr" defTabSz="914363" rtl="0"/>
              <a:r>
                <a:rPr kumimoji="1" lang="en-US" sz="1600" kern="1200" dirty="0">
                  <a:solidFill>
                    <a:prstClr val="white"/>
                  </a:solidFill>
                  <a:ea typeface="メイリオ"/>
                  <a:cs typeface="+mn-cs"/>
                </a:rPr>
                <a:t>NT4 </a:t>
              </a:r>
              <a:r>
                <a:rPr kumimoji="1" lang="zh-TW" altLang="en-US" sz="1600" kern="1200" dirty="0" smtClean="0">
                  <a:solidFill>
                    <a:prstClr val="white"/>
                  </a:solidFill>
                  <a:ea typeface="メイリオ"/>
                  <a:cs typeface="+mn-cs"/>
                </a:rPr>
                <a:t>家族</a:t>
              </a:r>
              <a:endParaRPr kumimoji="1" lang="ja-JP" altLang="en-US" sz="1600" kern="1200" dirty="0">
                <a:solidFill>
                  <a:prstClr val="white"/>
                </a:solidFill>
                <a:ea typeface="メイリオ"/>
                <a:cs typeface="+mn-cs"/>
              </a:endParaRPr>
            </a:p>
          </p:txBody>
        </p:sp>
      </p:grpSp>
      <p:sp>
        <p:nvSpPr>
          <p:cNvPr id="38" name="TextBox 37"/>
          <p:cNvSpPr txBox="1"/>
          <p:nvPr/>
        </p:nvSpPr>
        <p:spPr>
          <a:xfrm>
            <a:off x="249485" y="4786322"/>
            <a:ext cx="923324" cy="492438"/>
          </a:xfrm>
          <a:prstGeom prst="rect">
            <a:avLst/>
          </a:prstGeom>
          <a:noFill/>
        </p:spPr>
        <p:txBody>
          <a:bodyPr wrap="none" lIns="76194" tIns="38097" rIns="76194" bIns="38097" rtlCol="0">
            <a:spAutoFit/>
          </a:bodyPr>
          <a:lstStyle/>
          <a:p>
            <a:pPr algn="l" defTabSz="914363" rtl="0"/>
            <a:r>
              <a:rPr kumimoji="1" lang="en-US" altLang="ja-JP" sz="2700" i="1" kern="1200" dirty="0">
                <a:solidFill>
                  <a:srgbClr val="000000"/>
                </a:solidFill>
                <a:effectLst>
                  <a:glow rad="101600">
                    <a:srgbClr val="F8F8F8">
                      <a:alpha val="60000"/>
                    </a:srgbClr>
                  </a:glow>
                </a:effectLst>
                <a:latin typeface="Segoe Black" pitchFamily="34" charset="0"/>
                <a:ea typeface="メイリオ"/>
                <a:cs typeface="+mn-cs"/>
              </a:rPr>
              <a:t>1995</a:t>
            </a:r>
            <a:endParaRPr kumimoji="1" lang="en-US" sz="2700" i="1" kern="1200" dirty="0">
              <a:solidFill>
                <a:srgbClr val="000000"/>
              </a:solidFill>
              <a:effectLst>
                <a:glow rad="101600">
                  <a:srgbClr val="F8F8F8">
                    <a:alpha val="60000"/>
                  </a:srgbClr>
                </a:glow>
              </a:effectLst>
              <a:latin typeface="Segoe Black" pitchFamily="34" charset="0"/>
              <a:ea typeface="メイリオ"/>
              <a:cs typeface="+mn-cs"/>
            </a:endParaRPr>
          </a:p>
        </p:txBody>
      </p:sp>
      <p:sp>
        <p:nvSpPr>
          <p:cNvPr id="39" name="TextBox 38"/>
          <p:cNvSpPr txBox="1"/>
          <p:nvPr/>
        </p:nvSpPr>
        <p:spPr>
          <a:xfrm>
            <a:off x="1761761" y="4786322"/>
            <a:ext cx="923324" cy="492438"/>
          </a:xfrm>
          <a:prstGeom prst="rect">
            <a:avLst/>
          </a:prstGeom>
          <a:noFill/>
        </p:spPr>
        <p:txBody>
          <a:bodyPr wrap="none" lIns="76194" tIns="38097" rIns="76194" bIns="38097" rtlCol="0">
            <a:spAutoFit/>
          </a:bodyPr>
          <a:lstStyle/>
          <a:p>
            <a:pPr algn="l" defTabSz="914363" rtl="0"/>
            <a:r>
              <a:rPr kumimoji="1" lang="en-US" altLang="ja-JP" sz="2700" i="1" kern="1200" dirty="0">
                <a:solidFill>
                  <a:srgbClr val="000000"/>
                </a:solidFill>
                <a:effectLst>
                  <a:glow rad="101600">
                    <a:srgbClr val="F8F8F8">
                      <a:alpha val="60000"/>
                    </a:srgbClr>
                  </a:glow>
                </a:effectLst>
                <a:latin typeface="Segoe Black" pitchFamily="34" charset="0"/>
                <a:ea typeface="メイリオ"/>
                <a:cs typeface="+mn-cs"/>
              </a:rPr>
              <a:t>2000</a:t>
            </a:r>
            <a:endParaRPr kumimoji="1" lang="en-US" sz="2700" i="1" kern="1200" dirty="0">
              <a:solidFill>
                <a:srgbClr val="000000"/>
              </a:solidFill>
              <a:effectLst>
                <a:glow rad="101600">
                  <a:srgbClr val="F8F8F8">
                    <a:alpha val="60000"/>
                  </a:srgbClr>
                </a:glow>
              </a:effectLst>
              <a:latin typeface="Segoe Black" pitchFamily="34" charset="0"/>
              <a:ea typeface="メイリオ"/>
              <a:cs typeface="+mn-cs"/>
            </a:endParaRPr>
          </a:p>
        </p:txBody>
      </p:sp>
      <p:sp>
        <p:nvSpPr>
          <p:cNvPr id="40" name="TextBox 39"/>
          <p:cNvSpPr txBox="1"/>
          <p:nvPr/>
        </p:nvSpPr>
        <p:spPr>
          <a:xfrm>
            <a:off x="3274037" y="4786322"/>
            <a:ext cx="923318" cy="492436"/>
          </a:xfrm>
          <a:prstGeom prst="rect">
            <a:avLst/>
          </a:prstGeom>
          <a:noFill/>
        </p:spPr>
        <p:txBody>
          <a:bodyPr wrap="none" lIns="76194" tIns="38097" rIns="76194" bIns="38097" rtlCol="0">
            <a:spAutoFit/>
          </a:bodyPr>
          <a:lstStyle/>
          <a:p>
            <a:pPr algn="l" defTabSz="914363" rtl="0"/>
            <a:r>
              <a:rPr kumimoji="1" lang="en-US" sz="2700" i="1" kern="1200" dirty="0">
                <a:solidFill>
                  <a:srgbClr val="000000"/>
                </a:solidFill>
                <a:effectLst>
                  <a:glow rad="101600">
                    <a:srgbClr val="F8F8F8">
                      <a:alpha val="60000"/>
                    </a:srgbClr>
                  </a:glow>
                </a:effectLst>
                <a:latin typeface="Segoe Black" pitchFamily="34" charset="0"/>
                <a:ea typeface="メイリオ"/>
                <a:cs typeface="+mn-cs"/>
              </a:rPr>
              <a:t>200</a:t>
            </a:r>
            <a:r>
              <a:rPr kumimoji="1" lang="en-US" altLang="ja-JP" sz="2700" i="1" kern="1200" dirty="0">
                <a:solidFill>
                  <a:srgbClr val="000000"/>
                </a:solidFill>
                <a:effectLst>
                  <a:glow rad="101600">
                    <a:srgbClr val="F8F8F8">
                      <a:alpha val="60000"/>
                    </a:srgbClr>
                  </a:glow>
                </a:effectLst>
                <a:latin typeface="Segoe Black" pitchFamily="34" charset="0"/>
                <a:ea typeface="メイリオ"/>
                <a:cs typeface="+mn-cs"/>
              </a:rPr>
              <a:t>3</a:t>
            </a:r>
            <a:endParaRPr kumimoji="1" lang="en-US" sz="2700" i="1" kern="1200" dirty="0">
              <a:solidFill>
                <a:srgbClr val="000000"/>
              </a:solidFill>
              <a:effectLst>
                <a:glow rad="101600">
                  <a:srgbClr val="F8F8F8">
                    <a:alpha val="60000"/>
                  </a:srgbClr>
                </a:glow>
              </a:effectLst>
              <a:latin typeface="Segoe Black" pitchFamily="34" charset="0"/>
              <a:ea typeface="メイリオ"/>
              <a:cs typeface="+mn-cs"/>
            </a:endParaRPr>
          </a:p>
        </p:txBody>
      </p:sp>
      <p:sp>
        <p:nvSpPr>
          <p:cNvPr id="41" name="TextBox 40"/>
          <p:cNvSpPr txBox="1"/>
          <p:nvPr/>
        </p:nvSpPr>
        <p:spPr>
          <a:xfrm>
            <a:off x="4786314" y="4786322"/>
            <a:ext cx="923318" cy="492436"/>
          </a:xfrm>
          <a:prstGeom prst="rect">
            <a:avLst/>
          </a:prstGeom>
          <a:noFill/>
        </p:spPr>
        <p:txBody>
          <a:bodyPr wrap="none" lIns="76194" tIns="38097" rIns="76194" bIns="38097" rtlCol="0">
            <a:spAutoFit/>
          </a:bodyPr>
          <a:lstStyle/>
          <a:p>
            <a:pPr algn="l" defTabSz="914363" rtl="0"/>
            <a:r>
              <a:rPr kumimoji="1" lang="en-US" sz="2700" i="1" kern="1200" dirty="0">
                <a:solidFill>
                  <a:srgbClr val="000000"/>
                </a:solidFill>
                <a:effectLst>
                  <a:glow rad="101600">
                    <a:srgbClr val="F8F8F8">
                      <a:alpha val="60000"/>
                    </a:srgbClr>
                  </a:glow>
                </a:effectLst>
                <a:latin typeface="Segoe Black" pitchFamily="34" charset="0"/>
                <a:ea typeface="メイリオ"/>
                <a:cs typeface="+mn-cs"/>
              </a:rPr>
              <a:t>200</a:t>
            </a:r>
            <a:r>
              <a:rPr kumimoji="1" lang="en-US" altLang="ja-JP" sz="2700" i="1" kern="1200" dirty="0">
                <a:solidFill>
                  <a:srgbClr val="000000"/>
                </a:solidFill>
                <a:effectLst>
                  <a:glow rad="101600">
                    <a:srgbClr val="F8F8F8">
                      <a:alpha val="60000"/>
                    </a:srgbClr>
                  </a:glow>
                </a:effectLst>
                <a:latin typeface="Segoe Black" pitchFamily="34" charset="0"/>
                <a:ea typeface="メイリオ"/>
                <a:cs typeface="+mn-cs"/>
              </a:rPr>
              <a:t>6</a:t>
            </a:r>
            <a:endParaRPr kumimoji="1" lang="en-US" sz="2700" i="1" kern="1200" dirty="0">
              <a:solidFill>
                <a:srgbClr val="000000"/>
              </a:solidFill>
              <a:effectLst>
                <a:glow rad="101600">
                  <a:srgbClr val="F8F8F8">
                    <a:alpha val="60000"/>
                  </a:srgbClr>
                </a:glow>
              </a:effectLst>
              <a:latin typeface="Segoe Black" pitchFamily="34" charset="0"/>
              <a:ea typeface="メイリオ"/>
              <a:cs typeface="+mn-cs"/>
            </a:endParaRPr>
          </a:p>
        </p:txBody>
      </p:sp>
      <p:sp>
        <p:nvSpPr>
          <p:cNvPr id="42" name="TextBox 41"/>
          <p:cNvSpPr txBox="1"/>
          <p:nvPr/>
        </p:nvSpPr>
        <p:spPr>
          <a:xfrm>
            <a:off x="6298590" y="4786322"/>
            <a:ext cx="923318" cy="492436"/>
          </a:xfrm>
          <a:prstGeom prst="rect">
            <a:avLst/>
          </a:prstGeom>
          <a:noFill/>
        </p:spPr>
        <p:txBody>
          <a:bodyPr wrap="none" lIns="76194" tIns="38097" rIns="76194" bIns="38097" rtlCol="0">
            <a:spAutoFit/>
          </a:bodyPr>
          <a:lstStyle/>
          <a:p>
            <a:pPr algn="l" defTabSz="914363" rtl="0"/>
            <a:r>
              <a:rPr kumimoji="1" lang="en-US" sz="2700" i="1" kern="1200" dirty="0">
                <a:solidFill>
                  <a:srgbClr val="000000"/>
                </a:solidFill>
                <a:effectLst>
                  <a:glow rad="101600">
                    <a:srgbClr val="F8F8F8">
                      <a:alpha val="60000"/>
                    </a:srgbClr>
                  </a:glow>
                </a:effectLst>
                <a:latin typeface="Segoe Black" pitchFamily="34" charset="0"/>
                <a:ea typeface="メイリオ"/>
                <a:cs typeface="+mn-cs"/>
              </a:rPr>
              <a:t>200</a:t>
            </a:r>
            <a:r>
              <a:rPr kumimoji="1" lang="en-US" altLang="ja-JP" sz="2700" i="1" kern="1200" dirty="0">
                <a:solidFill>
                  <a:srgbClr val="000000"/>
                </a:solidFill>
                <a:effectLst>
                  <a:glow rad="101600">
                    <a:srgbClr val="F8F8F8">
                      <a:alpha val="60000"/>
                    </a:srgbClr>
                  </a:glow>
                </a:effectLst>
                <a:latin typeface="Segoe Black" pitchFamily="34" charset="0"/>
                <a:ea typeface="メイリオ"/>
                <a:cs typeface="+mn-cs"/>
              </a:rPr>
              <a:t>7</a:t>
            </a:r>
            <a:endParaRPr kumimoji="1" lang="en-US" sz="2700" i="1" kern="1200" dirty="0">
              <a:solidFill>
                <a:srgbClr val="000000"/>
              </a:solidFill>
              <a:effectLst>
                <a:glow rad="101600">
                  <a:srgbClr val="F8F8F8">
                    <a:alpha val="60000"/>
                  </a:srgbClr>
                </a:glow>
              </a:effectLst>
              <a:latin typeface="Segoe Black" pitchFamily="34" charset="0"/>
              <a:ea typeface="メイリオ"/>
              <a:cs typeface="+mn-cs"/>
            </a:endParaRPr>
          </a:p>
        </p:txBody>
      </p:sp>
      <p:sp>
        <p:nvSpPr>
          <p:cNvPr id="43" name="TextBox 42"/>
          <p:cNvSpPr txBox="1"/>
          <p:nvPr/>
        </p:nvSpPr>
        <p:spPr>
          <a:xfrm>
            <a:off x="7810868" y="4786322"/>
            <a:ext cx="923318" cy="492436"/>
          </a:xfrm>
          <a:prstGeom prst="rect">
            <a:avLst/>
          </a:prstGeom>
          <a:noFill/>
        </p:spPr>
        <p:txBody>
          <a:bodyPr wrap="none" lIns="76194" tIns="38097" rIns="76194" bIns="38097" rtlCol="0">
            <a:spAutoFit/>
          </a:bodyPr>
          <a:lstStyle/>
          <a:p>
            <a:pPr algn="l" defTabSz="914363" rtl="0"/>
            <a:r>
              <a:rPr kumimoji="1" lang="en-US" sz="2700" i="1" kern="1200" dirty="0">
                <a:solidFill>
                  <a:srgbClr val="000000"/>
                </a:solidFill>
                <a:effectLst>
                  <a:glow rad="228600">
                    <a:srgbClr val="FFFFFF"/>
                  </a:glow>
                </a:effectLst>
                <a:latin typeface="Segoe Black" pitchFamily="34" charset="0"/>
                <a:ea typeface="メイリオ"/>
                <a:cs typeface="+mn-cs"/>
              </a:rPr>
              <a:t>200</a:t>
            </a:r>
            <a:r>
              <a:rPr kumimoji="1" lang="en-US" altLang="ja-JP" sz="2700" i="1" kern="1200" dirty="0">
                <a:solidFill>
                  <a:srgbClr val="000000"/>
                </a:solidFill>
                <a:effectLst>
                  <a:glow rad="228600">
                    <a:srgbClr val="FFFFFF"/>
                  </a:glow>
                </a:effectLst>
                <a:latin typeface="Segoe Black" pitchFamily="34" charset="0"/>
                <a:ea typeface="メイリオ"/>
                <a:cs typeface="+mn-cs"/>
              </a:rPr>
              <a:t>9</a:t>
            </a:r>
            <a:endParaRPr kumimoji="1" lang="en-US" sz="2700" i="1" kern="1200" dirty="0">
              <a:solidFill>
                <a:srgbClr val="000000"/>
              </a:solidFill>
              <a:effectLst>
                <a:glow rad="228600">
                  <a:srgbClr val="FFFFFF"/>
                </a:glow>
              </a:effectLst>
              <a:latin typeface="Segoe Black" pitchFamily="34" charset="0"/>
              <a:ea typeface="メイリオ"/>
              <a:cs typeface="+mn-cs"/>
            </a:endParaRPr>
          </a:p>
        </p:txBody>
      </p:sp>
      <p:sp>
        <p:nvSpPr>
          <p:cNvPr id="52" name="テキスト ボックス 51"/>
          <p:cNvSpPr txBox="1"/>
          <p:nvPr/>
        </p:nvSpPr>
        <p:spPr>
          <a:xfrm>
            <a:off x="177420" y="1998653"/>
            <a:ext cx="1624526" cy="276999"/>
          </a:xfrm>
          <a:prstGeom prst="rect">
            <a:avLst/>
          </a:prstGeom>
          <a:noFill/>
        </p:spPr>
        <p:txBody>
          <a:bodyPr wrap="square" lIns="91436" tIns="45718" rIns="91436" bIns="45718" rtlCol="0">
            <a:spAutoFit/>
          </a:bodyPr>
          <a:lstStyle/>
          <a:p>
            <a:pPr algn="l" defTabSz="914363" rtl="0"/>
            <a:r>
              <a:rPr kumimoji="1" lang="en-US" altLang="ja-JP" sz="1200" b="1" kern="1200" dirty="0">
                <a:solidFill>
                  <a:prstClr val="white"/>
                </a:solidFill>
                <a:effectLst>
                  <a:outerShdw blurRad="50800" dist="38100" dir="2700000" algn="tl" rotWithShape="0">
                    <a:prstClr val="black">
                      <a:alpha val="40000"/>
                    </a:prstClr>
                  </a:outerShdw>
                </a:effectLst>
                <a:latin typeface="メイリオ" pitchFamily="50" charset="-128"/>
                <a:ea typeface="メイリオ" pitchFamily="50" charset="-128"/>
                <a:cs typeface="+mn-cs"/>
              </a:rPr>
              <a:t>Windows NT 4.0</a:t>
            </a:r>
            <a:endParaRPr kumimoji="1" lang="ja-JP" altLang="en-US" sz="1200" b="1" kern="1200" dirty="0">
              <a:solidFill>
                <a:prstClr val="white"/>
              </a:solidFill>
              <a:effectLst>
                <a:outerShdw blurRad="50800" dist="38100" dir="2700000" algn="tl" rotWithShape="0">
                  <a:prstClr val="black">
                    <a:alpha val="40000"/>
                  </a:prstClr>
                </a:outerShdw>
              </a:effectLst>
              <a:latin typeface="メイリオ" pitchFamily="50" charset="-128"/>
              <a:ea typeface="メイリオ" pitchFamily="50" charset="-128"/>
              <a:cs typeface="+mn-cs"/>
            </a:endParaRPr>
          </a:p>
        </p:txBody>
      </p:sp>
      <p:sp>
        <p:nvSpPr>
          <p:cNvPr id="53" name="正方形/長方形 52"/>
          <p:cNvSpPr/>
          <p:nvPr/>
        </p:nvSpPr>
        <p:spPr>
          <a:xfrm>
            <a:off x="123827" y="3986775"/>
            <a:ext cx="1736373" cy="276999"/>
          </a:xfrm>
          <a:prstGeom prst="rect">
            <a:avLst/>
          </a:prstGeom>
        </p:spPr>
        <p:txBody>
          <a:bodyPr wrap="none" lIns="91436" tIns="45718" rIns="91436" bIns="45718">
            <a:spAutoFit/>
          </a:bodyPr>
          <a:lstStyle/>
          <a:p>
            <a:pPr algn="l" defTabSz="914363" rtl="0"/>
            <a:r>
              <a:rPr kumimoji="1" lang="en-US" altLang="ja-JP" sz="1200" b="1" kern="1200" dirty="0">
                <a:solidFill>
                  <a:prstClr val="white"/>
                </a:solidFill>
                <a:effectLst>
                  <a:outerShdw blurRad="50800" dist="38100" dir="2700000" algn="tl" rotWithShape="0">
                    <a:prstClr val="black">
                      <a:alpha val="40000"/>
                    </a:prstClr>
                  </a:outerShdw>
                </a:effectLst>
                <a:latin typeface="メイリオ" pitchFamily="50" charset="-128"/>
                <a:ea typeface="メイリオ" pitchFamily="50" charset="-128"/>
                <a:cs typeface="+mn-cs"/>
              </a:rPr>
              <a:t>Windows 95,98,ME</a:t>
            </a:r>
            <a:endParaRPr kumimoji="1" lang="ja-JP" altLang="en-US" sz="1200" kern="1200" dirty="0">
              <a:solidFill>
                <a:prstClr val="white"/>
              </a:solidFill>
              <a:ea typeface="メイリオ"/>
              <a:cs typeface="+mn-cs"/>
            </a:endParaRPr>
          </a:p>
        </p:txBody>
      </p:sp>
      <p:grpSp>
        <p:nvGrpSpPr>
          <p:cNvPr id="3" name="グループ化 89"/>
          <p:cNvGrpSpPr/>
          <p:nvPr/>
        </p:nvGrpSpPr>
        <p:grpSpPr>
          <a:xfrm>
            <a:off x="2214546" y="2786058"/>
            <a:ext cx="2714644" cy="785818"/>
            <a:chOff x="2214546" y="2714620"/>
            <a:chExt cx="2714644" cy="785818"/>
          </a:xfrm>
        </p:grpSpPr>
        <p:sp>
          <p:nvSpPr>
            <p:cNvPr id="84" name="Right Arrow 3"/>
            <p:cNvSpPr/>
            <p:nvPr/>
          </p:nvSpPr>
          <p:spPr bwMode="auto">
            <a:xfrm>
              <a:off x="2214546" y="2714620"/>
              <a:ext cx="2714644" cy="785818"/>
            </a:xfrm>
            <a:prstGeom prst="rightArrow">
              <a:avLst/>
            </a:prstGeom>
            <a:gradFill flip="none" rotWithShape="1">
              <a:gsLst>
                <a:gs pos="0">
                  <a:srgbClr val="FFFFFF"/>
                </a:gs>
                <a:gs pos="15000">
                  <a:srgbClr val="3497AE">
                    <a:alpha val="80000"/>
                  </a:srgbClr>
                </a:gs>
                <a:gs pos="28000">
                  <a:srgbClr val="3497AE">
                    <a:alpha val="54000"/>
                  </a:srgbClr>
                </a:gs>
                <a:gs pos="50000">
                  <a:srgbClr val="3497AE">
                    <a:lumMod val="50000"/>
                    <a:alpha val="54000"/>
                  </a:srgbClr>
                </a:gs>
                <a:gs pos="70000">
                  <a:srgbClr val="3497AE">
                    <a:lumMod val="50000"/>
                    <a:alpha val="70000"/>
                  </a:srgbClr>
                </a:gs>
                <a:gs pos="100000">
                  <a:srgbClr val="3497AE">
                    <a:alpha val="76000"/>
                  </a:srgbClr>
                </a:gs>
              </a:gsLst>
              <a:lin ang="10800000" scaled="0"/>
              <a:tileRect/>
            </a:gradFill>
            <a:ln w="6350" cap="flat" cmpd="sng" algn="ctr">
              <a:solidFill>
                <a:srgbClr val="3497AE">
                  <a:lumMod val="20000"/>
                  <a:lumOff val="80000"/>
                  <a:alpha val="40000"/>
                </a:srgb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12000000"/>
              </a:lightRig>
            </a:scene3d>
            <a:sp3d prstMaterial="softEdge">
              <a:bevelT w="254000"/>
            </a:sp3d>
          </p:spPr>
          <p:txBody>
            <a:bodyPr vert="horz" wrap="square" lIns="68581" tIns="137160" rIns="68581" bIns="68581" numCol="1" rtlCol="0" anchor="ctr" anchorCtr="0" compatLnSpc="1">
              <a:prstTxWarp prst="textNoShape">
                <a:avLst/>
              </a:prstTxWarp>
            </a:bodyPr>
            <a:lstStyle/>
            <a:p>
              <a:pPr algn="ctr" defTabSz="685652" rtl="0">
                <a:lnSpc>
                  <a:spcPct val="90000"/>
                </a:lnSpc>
                <a:spcAft>
                  <a:spcPts val="1349"/>
                </a:spcAft>
                <a:defRPr/>
              </a:pPr>
              <a:endParaRPr kumimoji="1" lang="en-US" altLang="zh-CN" kern="1200" spc="-38" dirty="0">
                <a:solidFill>
                  <a:srgbClr val="FFFFFF"/>
                </a:solidFill>
                <a:effectLst>
                  <a:outerShdw blurRad="38100" dist="38100" dir="2700000" algn="tl">
                    <a:srgbClr val="000000">
                      <a:alpha val="43137"/>
                    </a:srgbClr>
                  </a:outerShdw>
                </a:effectLst>
                <a:latin typeface="Segoe"/>
                <a:ea typeface="メイリオ"/>
                <a:cs typeface="+mn-cs"/>
              </a:endParaRPr>
            </a:p>
          </p:txBody>
        </p:sp>
        <p:sp>
          <p:nvSpPr>
            <p:cNvPr id="54" name="テキスト ボックス 53"/>
            <p:cNvSpPr txBox="1"/>
            <p:nvPr/>
          </p:nvSpPr>
          <p:spPr>
            <a:xfrm>
              <a:off x="2643174" y="2928934"/>
              <a:ext cx="1853526" cy="338554"/>
            </a:xfrm>
            <a:prstGeom prst="rect">
              <a:avLst/>
            </a:prstGeom>
            <a:noFill/>
          </p:spPr>
          <p:txBody>
            <a:bodyPr wrap="square" rtlCol="0">
              <a:spAutoFit/>
            </a:bodyPr>
            <a:lstStyle/>
            <a:p>
              <a:pPr defTabSz="914363"/>
              <a:r>
                <a:rPr kumimoji="1" lang="en-US" altLang="ja-JP" sz="1600" kern="1200" dirty="0" smtClean="0">
                  <a:solidFill>
                    <a:prstClr val="white"/>
                  </a:solidFill>
                  <a:effectLst>
                    <a:outerShdw blurRad="50800" dist="38100" algn="l" rotWithShape="0">
                      <a:prstClr val="black">
                        <a:alpha val="40000"/>
                      </a:prstClr>
                    </a:outerShdw>
                  </a:effectLst>
                  <a:latin typeface="メイリオ" pitchFamily="50" charset="-128"/>
                  <a:ea typeface="メイリオ" pitchFamily="50" charset="-128"/>
                  <a:cs typeface="+mn-cs"/>
                </a:rPr>
                <a:t>NT5 </a:t>
              </a:r>
              <a:r>
                <a:rPr kumimoji="1" lang="zh-TW" altLang="en-US" sz="1600" dirty="0" smtClean="0">
                  <a:solidFill>
                    <a:prstClr val="white"/>
                  </a:solidFill>
                  <a:ea typeface="メイリオ"/>
                </a:rPr>
                <a:t>家</a:t>
              </a:r>
              <a:r>
                <a:rPr kumimoji="1" lang="zh-TW" altLang="en-US" sz="1600" dirty="0">
                  <a:solidFill>
                    <a:prstClr val="white"/>
                  </a:solidFill>
                  <a:ea typeface="メイリオ"/>
                </a:rPr>
                <a:t>族</a:t>
              </a:r>
              <a:endParaRPr kumimoji="1" lang="ja-JP" altLang="en-US" sz="1600" kern="1200" dirty="0">
                <a:solidFill>
                  <a:prstClr val="white"/>
                </a:solidFill>
                <a:effectLst>
                  <a:outerShdw blurRad="50800" dist="38100" algn="l" rotWithShape="0">
                    <a:prstClr val="black">
                      <a:alpha val="40000"/>
                    </a:prstClr>
                  </a:outerShdw>
                </a:effectLst>
                <a:latin typeface="メイリオ" pitchFamily="50" charset="-128"/>
                <a:ea typeface="メイリオ" pitchFamily="50" charset="-128"/>
                <a:cs typeface="+mn-cs"/>
              </a:endParaRPr>
            </a:p>
          </p:txBody>
        </p:sp>
      </p:grpSp>
      <p:grpSp>
        <p:nvGrpSpPr>
          <p:cNvPr id="4" name="グループ化 90"/>
          <p:cNvGrpSpPr/>
          <p:nvPr/>
        </p:nvGrpSpPr>
        <p:grpSpPr>
          <a:xfrm>
            <a:off x="5143504" y="2714620"/>
            <a:ext cx="3786214" cy="857256"/>
            <a:chOff x="5143504" y="2714620"/>
            <a:chExt cx="3786214" cy="857256"/>
          </a:xfrm>
        </p:grpSpPr>
        <p:sp>
          <p:nvSpPr>
            <p:cNvPr id="87" name="Right Arrow 9"/>
            <p:cNvSpPr/>
            <p:nvPr/>
          </p:nvSpPr>
          <p:spPr bwMode="auto">
            <a:xfrm>
              <a:off x="5143504" y="2714620"/>
              <a:ext cx="3786214" cy="857256"/>
            </a:xfrm>
            <a:prstGeom prst="rightArrow">
              <a:avLst/>
            </a:prstGeom>
            <a:gradFill flip="none" rotWithShape="1">
              <a:gsLst>
                <a:gs pos="0">
                  <a:srgbClr val="FFFFFF"/>
                </a:gs>
                <a:gs pos="15000">
                  <a:srgbClr val="7D3DA1">
                    <a:alpha val="80000"/>
                  </a:srgbClr>
                </a:gs>
                <a:gs pos="28000">
                  <a:srgbClr val="7D3DA1">
                    <a:alpha val="54000"/>
                  </a:srgbClr>
                </a:gs>
                <a:gs pos="50000">
                  <a:srgbClr val="7D3DA1">
                    <a:lumMod val="50000"/>
                    <a:alpha val="54000"/>
                  </a:srgbClr>
                </a:gs>
                <a:gs pos="70000">
                  <a:srgbClr val="7D3DA1">
                    <a:lumMod val="50000"/>
                    <a:alpha val="70000"/>
                  </a:srgbClr>
                </a:gs>
                <a:gs pos="100000">
                  <a:srgbClr val="7D3DA1">
                    <a:alpha val="76000"/>
                  </a:srgbClr>
                </a:gs>
              </a:gsLst>
              <a:lin ang="10800000" scaled="0"/>
              <a:tileRect/>
            </a:gradFill>
            <a:ln w="6350" cap="flat" cmpd="sng" algn="ctr">
              <a:solidFill>
                <a:srgbClr val="7D3DA1">
                  <a:lumMod val="20000"/>
                  <a:lumOff val="80000"/>
                  <a:alpha val="40000"/>
                </a:srgb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12000000"/>
              </a:lightRig>
            </a:scene3d>
            <a:sp3d prstMaterial="softEdge">
              <a:bevelT w="254000"/>
            </a:sp3d>
          </p:spPr>
          <p:txBody>
            <a:bodyPr vert="horz" wrap="square" lIns="68581" tIns="137160" rIns="68581" bIns="68581" numCol="1" rtlCol="0" anchor="ctr" anchorCtr="0" compatLnSpc="1">
              <a:prstTxWarp prst="textNoShape">
                <a:avLst/>
              </a:prstTxWarp>
            </a:bodyPr>
            <a:lstStyle/>
            <a:p>
              <a:pPr algn="ctr" defTabSz="685652" rtl="0" eaLnBrk="0" hangingPunct="0">
                <a:lnSpc>
                  <a:spcPct val="90000"/>
                </a:lnSpc>
                <a:spcAft>
                  <a:spcPts val="1349"/>
                </a:spcAft>
                <a:defRPr/>
              </a:pPr>
              <a:endParaRPr kumimoji="1" lang="en-US" altLang="zh-CN" kern="1200" spc="-38" dirty="0">
                <a:solidFill>
                  <a:srgbClr val="FFFFFF"/>
                </a:solidFill>
                <a:effectLst>
                  <a:outerShdw blurRad="38100" dist="38100" dir="2700000" algn="tl">
                    <a:srgbClr val="000000">
                      <a:alpha val="43137"/>
                    </a:srgbClr>
                  </a:outerShdw>
                </a:effectLst>
                <a:latin typeface="Segoe"/>
                <a:ea typeface="メイリオ"/>
                <a:cs typeface="+mn-cs"/>
              </a:endParaRPr>
            </a:p>
          </p:txBody>
        </p:sp>
        <p:sp>
          <p:nvSpPr>
            <p:cNvPr id="58" name="正方形/長方形 57"/>
            <p:cNvSpPr/>
            <p:nvPr/>
          </p:nvSpPr>
          <p:spPr>
            <a:xfrm>
              <a:off x="5786446" y="3019008"/>
              <a:ext cx="2780454" cy="338554"/>
            </a:xfrm>
            <a:prstGeom prst="rect">
              <a:avLst/>
            </a:prstGeom>
          </p:spPr>
          <p:txBody>
            <a:bodyPr wrap="square">
              <a:spAutoFit/>
            </a:bodyPr>
            <a:lstStyle/>
            <a:p>
              <a:pPr defTabSz="914363"/>
              <a:r>
                <a:rPr kumimoji="1" lang="en-US" altLang="ja-JP" sz="1600" kern="1200" dirty="0" smtClean="0">
                  <a:solidFill>
                    <a:prstClr val="white"/>
                  </a:solidFill>
                  <a:ea typeface="メイリオ"/>
                  <a:cs typeface="+mn-cs"/>
                </a:rPr>
                <a:t>Longhorn </a:t>
              </a:r>
              <a:r>
                <a:rPr kumimoji="1" lang="zh-TW" altLang="en-US" sz="1600" dirty="0" smtClean="0">
                  <a:solidFill>
                    <a:prstClr val="white"/>
                  </a:solidFill>
                  <a:ea typeface="メイリオ"/>
                </a:rPr>
                <a:t>家</a:t>
              </a:r>
              <a:r>
                <a:rPr kumimoji="1" lang="zh-TW" altLang="en-US" sz="1600" dirty="0">
                  <a:solidFill>
                    <a:prstClr val="white"/>
                  </a:solidFill>
                  <a:ea typeface="メイリオ"/>
                </a:rPr>
                <a:t>族</a:t>
              </a:r>
              <a:endParaRPr kumimoji="1" lang="ja-JP" altLang="en-US" sz="1600" kern="1200" dirty="0">
                <a:solidFill>
                  <a:prstClr val="white"/>
                </a:solidFill>
                <a:ea typeface="メイリオ"/>
                <a:cs typeface="+mn-cs"/>
              </a:endParaRPr>
            </a:p>
          </p:txBody>
        </p:sp>
      </p:grpSp>
      <p:grpSp>
        <p:nvGrpSpPr>
          <p:cNvPr id="5" name="グループ化 88"/>
          <p:cNvGrpSpPr/>
          <p:nvPr/>
        </p:nvGrpSpPr>
        <p:grpSpPr>
          <a:xfrm>
            <a:off x="142844" y="3357562"/>
            <a:ext cx="2045725" cy="571504"/>
            <a:chOff x="168821" y="3357562"/>
            <a:chExt cx="2045725" cy="571504"/>
          </a:xfrm>
        </p:grpSpPr>
        <p:sp>
          <p:nvSpPr>
            <p:cNvPr id="86" name="Right Arrow 6"/>
            <p:cNvSpPr/>
            <p:nvPr/>
          </p:nvSpPr>
          <p:spPr bwMode="auto">
            <a:xfrm>
              <a:off x="285720" y="3357562"/>
              <a:ext cx="1928826" cy="571504"/>
            </a:xfrm>
            <a:prstGeom prst="rightArrow">
              <a:avLst/>
            </a:prstGeom>
            <a:gradFill flip="none" rotWithShape="1">
              <a:gsLst>
                <a:gs pos="0">
                  <a:srgbClr val="FFFFFF"/>
                </a:gs>
                <a:gs pos="15000">
                  <a:srgbClr val="FF9929">
                    <a:alpha val="80000"/>
                  </a:srgbClr>
                </a:gs>
                <a:gs pos="28000">
                  <a:srgbClr val="FF9929">
                    <a:alpha val="54000"/>
                  </a:srgbClr>
                </a:gs>
                <a:gs pos="50000">
                  <a:srgbClr val="FF9929">
                    <a:lumMod val="50000"/>
                    <a:alpha val="54000"/>
                  </a:srgbClr>
                </a:gs>
                <a:gs pos="70000">
                  <a:srgbClr val="FF9929">
                    <a:lumMod val="50000"/>
                    <a:alpha val="70000"/>
                  </a:srgbClr>
                </a:gs>
                <a:gs pos="100000">
                  <a:srgbClr val="FF9929">
                    <a:alpha val="76000"/>
                  </a:srgbClr>
                </a:gs>
              </a:gsLst>
              <a:lin ang="10800000" scaled="0"/>
              <a:tileRect/>
            </a:gradFill>
            <a:ln w="6350" cap="flat" cmpd="sng" algn="ctr">
              <a:solidFill>
                <a:srgbClr val="FF9929">
                  <a:lumMod val="20000"/>
                  <a:lumOff val="80000"/>
                  <a:alpha val="40000"/>
                </a:srgb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12000000"/>
              </a:lightRig>
            </a:scene3d>
            <a:sp3d prstMaterial="softEdge">
              <a:bevelT w="254000"/>
            </a:sp3d>
          </p:spPr>
          <p:txBody>
            <a:bodyPr vert="horz" wrap="square" lIns="68581" tIns="137160" rIns="68581" bIns="68581" numCol="1" rtlCol="0" anchor="ctr" anchorCtr="0" compatLnSpc="1">
              <a:prstTxWarp prst="textNoShape">
                <a:avLst/>
              </a:prstTxWarp>
            </a:bodyPr>
            <a:lstStyle/>
            <a:p>
              <a:pPr algn="ctr" defTabSz="685652" rtl="0" eaLnBrk="0" hangingPunct="0">
                <a:lnSpc>
                  <a:spcPct val="90000"/>
                </a:lnSpc>
                <a:spcAft>
                  <a:spcPts val="1349"/>
                </a:spcAft>
                <a:defRPr/>
              </a:pPr>
              <a:endParaRPr kumimoji="1" lang="en-US" altLang="zh-CN" kern="1200" spc="-38" dirty="0">
                <a:solidFill>
                  <a:srgbClr val="FFFFFF"/>
                </a:solidFill>
                <a:effectLst>
                  <a:outerShdw blurRad="38100" dist="38100" dir="2700000" algn="tl">
                    <a:srgbClr val="000000">
                      <a:alpha val="43137"/>
                    </a:srgbClr>
                  </a:outerShdw>
                </a:effectLst>
                <a:latin typeface="Segoe"/>
                <a:ea typeface="メイリオ"/>
                <a:cs typeface="+mn-cs"/>
              </a:endParaRPr>
            </a:p>
          </p:txBody>
        </p:sp>
        <p:sp>
          <p:nvSpPr>
            <p:cNvPr id="61" name="TextBox 24"/>
            <p:cNvSpPr txBox="1"/>
            <p:nvPr/>
          </p:nvSpPr>
          <p:spPr>
            <a:xfrm>
              <a:off x="168821" y="3497286"/>
              <a:ext cx="2029489" cy="338550"/>
            </a:xfrm>
            <a:prstGeom prst="rect">
              <a:avLst/>
            </a:prstGeom>
            <a:noFill/>
          </p:spPr>
          <p:txBody>
            <a:bodyPr wrap="square" lIns="91436" tIns="45718" rIns="91436" bIns="45718" rtlCol="0">
              <a:spAutoFit/>
            </a:bodyPr>
            <a:lstStyle/>
            <a:p>
              <a:pPr algn="ctr" defTabSz="914363" rtl="0"/>
              <a:r>
                <a:rPr kumimoji="1" lang="en-US" sz="1600" kern="1200" dirty="0">
                  <a:solidFill>
                    <a:prstClr val="white"/>
                  </a:solidFill>
                  <a:ea typeface="メイリオ"/>
                  <a:cs typeface="+mn-cs"/>
                </a:rPr>
                <a:t>9x </a:t>
              </a:r>
              <a:r>
                <a:rPr kumimoji="1" lang="zh-TW" altLang="en-US" sz="1600" kern="1200" dirty="0" smtClean="0">
                  <a:solidFill>
                    <a:prstClr val="white"/>
                  </a:solidFill>
                  <a:ea typeface="メイリオ"/>
                  <a:cs typeface="+mn-cs"/>
                </a:rPr>
                <a:t>家族</a:t>
              </a:r>
              <a:endParaRPr kumimoji="1" lang="ja-JP" altLang="en-US" sz="1600" kern="1200" dirty="0">
                <a:solidFill>
                  <a:prstClr val="white"/>
                </a:solidFill>
                <a:ea typeface="メイリオ"/>
                <a:cs typeface="+mn-cs"/>
              </a:endParaRPr>
            </a:p>
          </p:txBody>
        </p:sp>
      </p:grpSp>
      <p:pic>
        <p:nvPicPr>
          <p:cNvPr id="62" name="Picture 5" descr="C:\Documents and Settings\Freelance1\Desktop\Windows XP logo horiz rev.png"/>
          <p:cNvPicPr>
            <a:picLocks noChangeAspect="1" noChangeArrowheads="1"/>
          </p:cNvPicPr>
          <p:nvPr/>
        </p:nvPicPr>
        <p:blipFill>
          <a:blip r:embed="rId5" cstate="print"/>
          <a:srcRect/>
          <a:stretch>
            <a:fillRect/>
          </a:stretch>
        </p:blipFill>
        <p:spPr bwMode="auto">
          <a:xfrm>
            <a:off x="2214546" y="3571876"/>
            <a:ext cx="1714958" cy="363171"/>
          </a:xfrm>
          <a:prstGeom prst="rect">
            <a:avLst/>
          </a:prstGeom>
          <a:noFill/>
        </p:spPr>
      </p:pic>
      <p:grpSp>
        <p:nvGrpSpPr>
          <p:cNvPr id="6" name="グループ化 44"/>
          <p:cNvGrpSpPr/>
          <p:nvPr/>
        </p:nvGrpSpPr>
        <p:grpSpPr>
          <a:xfrm>
            <a:off x="5857888" y="3571881"/>
            <a:ext cx="2571298" cy="490519"/>
            <a:chOff x="5500694" y="2786058"/>
            <a:chExt cx="1490212" cy="290349"/>
          </a:xfrm>
        </p:grpSpPr>
        <p:sp>
          <p:nvSpPr>
            <p:cNvPr id="64" name="テキスト ボックス 63"/>
            <p:cNvSpPr txBox="1"/>
            <p:nvPr/>
          </p:nvSpPr>
          <p:spPr>
            <a:xfrm>
              <a:off x="6718514" y="2912445"/>
              <a:ext cx="272392" cy="163962"/>
            </a:xfrm>
            <a:prstGeom prst="rect">
              <a:avLst/>
            </a:prstGeom>
            <a:noFill/>
          </p:spPr>
          <p:txBody>
            <a:bodyPr wrap="none" rtlCol="0">
              <a:spAutoFit/>
            </a:bodyPr>
            <a:lstStyle/>
            <a:p>
              <a:pPr algn="l" defTabSz="914363" rtl="0"/>
              <a:r>
                <a:rPr kumimoji="1" lang="en-US" altLang="ja-JP" sz="1200" kern="1200" dirty="0">
                  <a:solidFill>
                    <a:prstClr val="white"/>
                  </a:solidFill>
                  <a:latin typeface="メイリオ" pitchFamily="50" charset="-128"/>
                  <a:ea typeface="メイリオ" pitchFamily="50" charset="-128"/>
                  <a:cs typeface="+mn-cs"/>
                </a:rPr>
                <a:t>SP1</a:t>
              </a:r>
            </a:p>
          </p:txBody>
        </p:sp>
        <p:pic>
          <p:nvPicPr>
            <p:cNvPr id="65" name="Picture 5" descr="C:\Program Files\Microsoft Resource DVD Artwork\DVD_ART\BoxShots_Logos\Windows Vista\Windows Vista logo rev h.png"/>
            <p:cNvPicPr>
              <a:picLocks noChangeAspect="1" noChangeArrowheads="1"/>
            </p:cNvPicPr>
            <p:nvPr/>
          </p:nvPicPr>
          <p:blipFill>
            <a:blip r:embed="rId6" cstate="print"/>
            <a:stretch>
              <a:fillRect/>
            </a:stretch>
          </p:blipFill>
          <p:spPr bwMode="auto">
            <a:xfrm>
              <a:off x="5500694" y="2786058"/>
              <a:ext cx="1224822" cy="246306"/>
            </a:xfrm>
            <a:prstGeom prst="rect">
              <a:avLst/>
            </a:prstGeom>
            <a:noFill/>
            <a:ln>
              <a:noFill/>
            </a:ln>
          </p:spPr>
        </p:pic>
      </p:grpSp>
      <p:pic>
        <p:nvPicPr>
          <p:cNvPr id="66" name="Picture 2" descr="\\aditera1\data\Artitudes_Other\Logos\Microsoft Logos\Windows 2000 Pro.png"/>
          <p:cNvPicPr>
            <a:picLocks noChangeAspect="1" noChangeArrowheads="1"/>
          </p:cNvPicPr>
          <p:nvPr/>
        </p:nvPicPr>
        <p:blipFill>
          <a:blip r:embed="rId7" cstate="print"/>
          <a:srcRect/>
          <a:stretch>
            <a:fillRect/>
          </a:stretch>
        </p:blipFill>
        <p:spPr bwMode="auto">
          <a:xfrm>
            <a:off x="2071670" y="2285992"/>
            <a:ext cx="1500589" cy="425747"/>
          </a:xfrm>
          <a:prstGeom prst="rect">
            <a:avLst/>
          </a:prstGeom>
          <a:noFill/>
        </p:spPr>
      </p:pic>
      <p:pic>
        <p:nvPicPr>
          <p:cNvPr id="67" name="Picture 5" descr="C:\Program Files\Microsoft Resource DVD Artwork\DVD_ART\BoxShots_Logos\Windows Vista\Windows Vista logo rev h.png"/>
          <p:cNvPicPr>
            <a:picLocks noChangeAspect="1" noChangeArrowheads="1"/>
          </p:cNvPicPr>
          <p:nvPr/>
        </p:nvPicPr>
        <p:blipFill>
          <a:blip r:embed="rId6" cstate="print"/>
          <a:stretch>
            <a:fillRect/>
          </a:stretch>
        </p:blipFill>
        <p:spPr bwMode="auto">
          <a:xfrm>
            <a:off x="5214943" y="2214555"/>
            <a:ext cx="2090106" cy="421617"/>
          </a:xfrm>
          <a:prstGeom prst="rect">
            <a:avLst/>
          </a:prstGeom>
          <a:noFill/>
          <a:ln>
            <a:noFill/>
          </a:ln>
        </p:spPr>
      </p:pic>
      <p:pic>
        <p:nvPicPr>
          <p:cNvPr id="68" name="Picture 2" descr="C:\Users\yoshikis\Documents\Work\Windows7\Windows7_h_rgb_r.png"/>
          <p:cNvPicPr>
            <a:picLocks noChangeAspect="1" noChangeArrowheads="1"/>
          </p:cNvPicPr>
          <p:nvPr/>
        </p:nvPicPr>
        <p:blipFill>
          <a:blip r:embed="rId8" cstate="print"/>
          <a:srcRect/>
          <a:stretch>
            <a:fillRect/>
          </a:stretch>
        </p:blipFill>
        <p:spPr bwMode="invGray">
          <a:xfrm>
            <a:off x="6429389" y="1785926"/>
            <a:ext cx="2524293" cy="427040"/>
          </a:xfrm>
          <a:prstGeom prst="rect">
            <a:avLst/>
          </a:prstGeom>
          <a:noFill/>
        </p:spPr>
      </p:pic>
      <p:grpSp>
        <p:nvGrpSpPr>
          <p:cNvPr id="7" name="グループ化 40"/>
          <p:cNvGrpSpPr/>
          <p:nvPr/>
        </p:nvGrpSpPr>
        <p:grpSpPr>
          <a:xfrm>
            <a:off x="1093942" y="5395397"/>
            <a:ext cx="2911001" cy="1391164"/>
            <a:chOff x="747886" y="4809634"/>
            <a:chExt cx="4546713" cy="1976928"/>
          </a:xfrm>
        </p:grpSpPr>
        <p:sp>
          <p:nvSpPr>
            <p:cNvPr id="70" name="Rounded Rectangle 86"/>
            <p:cNvSpPr/>
            <p:nvPr/>
          </p:nvSpPr>
          <p:spPr>
            <a:xfrm>
              <a:off x="1236628" y="4857760"/>
              <a:ext cx="4000528" cy="1928802"/>
            </a:xfrm>
            <a:prstGeom prst="roundRect">
              <a:avLst/>
            </a:prstGeom>
            <a:gradFill flip="none" rotWithShape="1">
              <a:gsLst>
                <a:gs pos="0">
                  <a:sysClr val="windowText" lastClr="000000">
                    <a:alpha val="50000"/>
                  </a:sysClr>
                </a:gs>
                <a:gs pos="100000">
                  <a:srgbClr val="4F81BD">
                    <a:lumMod val="50000"/>
                    <a:alpha val="75000"/>
                  </a:srgbClr>
                </a:gs>
              </a:gsLst>
              <a:lin ang="54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0" tIns="0" rIns="0" bIns="0" rtlCol="0" anchor="ctr" compatLnSpc="1">
              <a:noAutofit/>
            </a:bodyPr>
            <a:lstStyle/>
            <a:p>
              <a:pPr algn="ctr" defTabSz="914363" rtl="0" fontAlgn="base">
                <a:spcBef>
                  <a:spcPct val="0"/>
                </a:spcBef>
                <a:spcAft>
                  <a:spcPct val="0"/>
                </a:spcAft>
                <a:defRPr/>
              </a:pPr>
              <a:endParaRPr lang="en-US" sz="1100" b="1" kern="1200" dirty="0">
                <a:solidFill>
                  <a:prstClr val="white">
                    <a:alpha val="100000"/>
                  </a:prstClr>
                </a:solidFill>
                <a:effectLst>
                  <a:outerShdw blurRad="38100" dist="38100" dir="2700000" algn="tl">
                    <a:srgbClr val="000000">
                      <a:alpha val="43137"/>
                    </a:srgbClr>
                  </a:outerShdw>
                </a:effectLst>
                <a:latin typeface="Segoe Semibold"/>
                <a:ea typeface="メイリオ"/>
                <a:cs typeface="+mn-cs"/>
              </a:endParaRPr>
            </a:p>
          </p:txBody>
        </p:sp>
        <p:sp>
          <p:nvSpPr>
            <p:cNvPr id="71" name="コンテンツ プレースホルダ 2"/>
            <p:cNvSpPr txBox="1">
              <a:spLocks/>
            </p:cNvSpPr>
            <p:nvPr/>
          </p:nvSpPr>
          <p:spPr>
            <a:xfrm>
              <a:off x="747886" y="4809634"/>
              <a:ext cx="4546713" cy="642942"/>
            </a:xfrm>
            <a:prstGeom prst="rect">
              <a:avLst/>
            </a:prstGeom>
          </p:spPr>
          <p:txBody>
            <a:bodyPr vert="horz" lIns="0" tIns="108000" rIns="0" bIns="0" rtlCol="0">
              <a:noAutofit/>
            </a:bodyPr>
            <a:lstStyle/>
            <a:p>
              <a:pPr marL="817167" lvl="3" indent="-169857" defTabSz="914327">
                <a:spcBef>
                  <a:spcPct val="20000"/>
                </a:spcBef>
                <a:tabLst>
                  <a:tab pos="182556" algn="l"/>
                </a:tabLst>
              </a:pPr>
              <a:r>
                <a:rPr kumimoji="1" lang="zh-TW" altLang="en-US" sz="1600" dirty="0" smtClean="0">
                  <a:solidFill>
                    <a:prstClr val="white"/>
                  </a:solidFill>
                  <a:latin typeface="微軟正黑體" pitchFamily="34" charset="-120"/>
                  <a:ea typeface="微軟正黑體" pitchFamily="34" charset="-120"/>
                </a:rPr>
                <a:t>骨干 </a:t>
              </a:r>
              <a:r>
                <a:rPr kumimoji="1" lang="en-US" altLang="zh-TW" sz="1600" dirty="0" smtClean="0">
                  <a:solidFill>
                    <a:prstClr val="white"/>
                  </a:solidFill>
                  <a:latin typeface="微軟正黑體" pitchFamily="34" charset="-120"/>
                  <a:ea typeface="微軟正黑體" pitchFamily="34" charset="-120"/>
                </a:rPr>
                <a:t>– </a:t>
              </a:r>
              <a:r>
                <a:rPr kumimoji="1" lang="zh-TW" altLang="en-US" sz="1600" dirty="0" smtClean="0">
                  <a:solidFill>
                    <a:prstClr val="white"/>
                  </a:solidFill>
                  <a:latin typeface="微軟正黑體" pitchFamily="34" charset="-120"/>
                  <a:ea typeface="微軟正黑體" pitchFamily="34" charset="-120"/>
                </a:rPr>
                <a:t>硬件进化升级</a:t>
              </a:r>
              <a:endParaRPr kumimoji="1" lang="en-US" altLang="ja-JP" sz="1400" dirty="0">
                <a:solidFill>
                  <a:prstClr val="white"/>
                </a:solidFill>
                <a:latin typeface="微軟正黑體" pitchFamily="34" charset="-120"/>
                <a:ea typeface="微軟正黑體" pitchFamily="34" charset="-120"/>
              </a:endParaRPr>
            </a:p>
          </p:txBody>
        </p:sp>
        <p:pic>
          <p:nvPicPr>
            <p:cNvPr id="72" name="Picture 5" descr="C:\Documents and Settings\urushihara\My Documents\My Pictures\Microsoft クリップ オーガナイザ\j0432646.png"/>
            <p:cNvPicPr>
              <a:picLocks noChangeAspect="1" noChangeArrowheads="1"/>
            </p:cNvPicPr>
            <p:nvPr/>
          </p:nvPicPr>
          <p:blipFill>
            <a:blip r:embed="rId9" cstate="print"/>
            <a:srcRect/>
            <a:stretch>
              <a:fillRect/>
            </a:stretch>
          </p:blipFill>
          <p:spPr bwMode="auto">
            <a:xfrm>
              <a:off x="2237206" y="5357826"/>
              <a:ext cx="1714066" cy="1285884"/>
            </a:xfrm>
            <a:prstGeom prst="rect">
              <a:avLst/>
            </a:prstGeom>
            <a:noFill/>
          </p:spPr>
        </p:pic>
      </p:grpSp>
      <p:grpSp>
        <p:nvGrpSpPr>
          <p:cNvPr id="8" name="グループ化 42"/>
          <p:cNvGrpSpPr/>
          <p:nvPr/>
        </p:nvGrpSpPr>
        <p:grpSpPr>
          <a:xfrm>
            <a:off x="4873371" y="5429264"/>
            <a:ext cx="2914175" cy="1357298"/>
            <a:chOff x="5829020" y="4857760"/>
            <a:chExt cx="4551672" cy="1928802"/>
          </a:xfrm>
        </p:grpSpPr>
        <p:sp>
          <p:nvSpPr>
            <p:cNvPr id="74" name="Rounded Rectangle 86"/>
            <p:cNvSpPr/>
            <p:nvPr/>
          </p:nvSpPr>
          <p:spPr>
            <a:xfrm>
              <a:off x="6380164" y="4857760"/>
              <a:ext cx="4000528" cy="1928802"/>
            </a:xfrm>
            <a:prstGeom prst="roundRect">
              <a:avLst/>
            </a:prstGeom>
            <a:gradFill flip="none" rotWithShape="1">
              <a:gsLst>
                <a:gs pos="0">
                  <a:sysClr val="windowText" lastClr="000000">
                    <a:alpha val="50000"/>
                  </a:sysClr>
                </a:gs>
                <a:gs pos="100000">
                  <a:srgbClr val="4F81BD">
                    <a:lumMod val="50000"/>
                    <a:alpha val="75000"/>
                  </a:srgbClr>
                </a:gs>
              </a:gsLst>
              <a:lin ang="54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0" tIns="0" rIns="0" bIns="0" rtlCol="0" anchor="ctr" compatLnSpc="1">
              <a:noAutofit/>
            </a:bodyPr>
            <a:lstStyle/>
            <a:p>
              <a:pPr algn="ctr" defTabSz="914363" rtl="0" fontAlgn="base">
                <a:spcBef>
                  <a:spcPct val="0"/>
                </a:spcBef>
                <a:spcAft>
                  <a:spcPct val="0"/>
                </a:spcAft>
                <a:defRPr/>
              </a:pPr>
              <a:endParaRPr lang="en-US" sz="1100" b="1" kern="1200" dirty="0">
                <a:solidFill>
                  <a:prstClr val="white">
                    <a:alpha val="100000"/>
                  </a:prstClr>
                </a:solidFill>
                <a:effectLst>
                  <a:outerShdw blurRad="38100" dist="38100" dir="2700000" algn="tl">
                    <a:srgbClr val="000000">
                      <a:alpha val="43137"/>
                    </a:srgbClr>
                  </a:outerShdw>
                </a:effectLst>
                <a:latin typeface="Segoe Semibold"/>
                <a:ea typeface="メイリオ"/>
                <a:cs typeface="+mn-cs"/>
              </a:endParaRPr>
            </a:p>
          </p:txBody>
        </p:sp>
        <p:grpSp>
          <p:nvGrpSpPr>
            <p:cNvPr id="9" name="グループ化 51"/>
            <p:cNvGrpSpPr/>
            <p:nvPr/>
          </p:nvGrpSpPr>
          <p:grpSpPr>
            <a:xfrm>
              <a:off x="7380817" y="5429264"/>
              <a:ext cx="1999743" cy="1219685"/>
              <a:chOff x="3714744" y="7352851"/>
              <a:chExt cx="766474" cy="648181"/>
            </a:xfrm>
          </p:grpSpPr>
          <p:pic>
            <p:nvPicPr>
              <p:cNvPr id="77" name="Picture 6" descr="C:\Documents and Settings\urushihara\My Documents\My Pictures\Microsoft クリップ オーガナイザ\j0431642.png"/>
              <p:cNvPicPr>
                <a:picLocks noChangeAspect="1" noChangeArrowheads="1"/>
              </p:cNvPicPr>
              <p:nvPr/>
            </p:nvPicPr>
            <p:blipFill>
              <a:blip r:embed="rId10" cstate="print"/>
              <a:srcRect/>
              <a:stretch>
                <a:fillRect/>
              </a:stretch>
            </p:blipFill>
            <p:spPr bwMode="auto">
              <a:xfrm>
                <a:off x="3929058" y="7352851"/>
                <a:ext cx="552160" cy="552160"/>
              </a:xfrm>
              <a:prstGeom prst="rect">
                <a:avLst/>
              </a:prstGeom>
              <a:noFill/>
            </p:spPr>
          </p:pic>
          <p:pic>
            <p:nvPicPr>
              <p:cNvPr id="78" name="Picture 3" descr="C:\Documents and Settings\urushihara\My Documents\My Pictures\Microsoft クリップ オーガナイザ\j0431573.png"/>
              <p:cNvPicPr>
                <a:picLocks noChangeAspect="1" noChangeArrowheads="1"/>
              </p:cNvPicPr>
              <p:nvPr/>
            </p:nvPicPr>
            <p:blipFill>
              <a:blip r:embed="rId11" cstate="print"/>
              <a:srcRect/>
              <a:stretch>
                <a:fillRect/>
              </a:stretch>
            </p:blipFill>
            <p:spPr bwMode="auto">
              <a:xfrm>
                <a:off x="3714744" y="7638603"/>
                <a:ext cx="360028" cy="362429"/>
              </a:xfrm>
              <a:prstGeom prst="rect">
                <a:avLst/>
              </a:prstGeom>
              <a:noFill/>
            </p:spPr>
          </p:pic>
        </p:grpSp>
        <p:sp>
          <p:nvSpPr>
            <p:cNvPr id="76" name="正方形/長方形 75"/>
            <p:cNvSpPr/>
            <p:nvPr/>
          </p:nvSpPr>
          <p:spPr>
            <a:xfrm>
              <a:off x="5829020" y="4921928"/>
              <a:ext cx="4342876" cy="481105"/>
            </a:xfrm>
            <a:prstGeom prst="rect">
              <a:avLst/>
            </a:prstGeom>
          </p:spPr>
          <p:txBody>
            <a:bodyPr wrap="square">
              <a:spAutoFit/>
            </a:bodyPr>
            <a:lstStyle/>
            <a:p>
              <a:pPr marL="817167" lvl="3" indent="-169857" defTabSz="914363">
                <a:spcBef>
                  <a:spcPct val="20000"/>
                </a:spcBef>
                <a:tabLst>
                  <a:tab pos="182556" algn="l"/>
                </a:tabLst>
              </a:pPr>
              <a:r>
                <a:rPr kumimoji="1" lang="zh-TW" altLang="en-US" sz="1600" dirty="0" smtClean="0">
                  <a:solidFill>
                    <a:srgbClr val="FFFFFF"/>
                  </a:solidFill>
                  <a:latin typeface="微軟正黑體" pitchFamily="34" charset="-120"/>
                  <a:ea typeface="微軟正黑體" pitchFamily="34" charset="-120"/>
                </a:rPr>
                <a:t>灵魂 </a:t>
              </a:r>
              <a:r>
                <a:rPr kumimoji="1" lang="en-US" altLang="zh-TW" sz="1600" dirty="0" smtClean="0">
                  <a:solidFill>
                    <a:srgbClr val="FFFFFF"/>
                  </a:solidFill>
                  <a:latin typeface="微軟正黑體" pitchFamily="34" charset="-120"/>
                  <a:ea typeface="微軟正黑體" pitchFamily="34" charset="-120"/>
                </a:rPr>
                <a:t>– </a:t>
              </a:r>
              <a:r>
                <a:rPr kumimoji="1" lang="zh-TW" altLang="en-US" sz="1600" dirty="0" smtClean="0">
                  <a:solidFill>
                    <a:srgbClr val="FFFFFF"/>
                  </a:solidFill>
                  <a:latin typeface="微軟正黑體" pitchFamily="34" charset="-120"/>
                  <a:ea typeface="微軟正黑體" pitchFamily="34" charset="-120"/>
                </a:rPr>
                <a:t>软件进化升级</a:t>
              </a:r>
              <a:endParaRPr kumimoji="1" lang="en-US" altLang="ja-JP" sz="1600" dirty="0">
                <a:solidFill>
                  <a:srgbClr val="FFFFFF"/>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xmlns="" val="3885254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childTnLst>
                                </p:cTn>
                              </p:par>
                              <p:par>
                                <p:cTn id="8" presetID="10" presetClass="entr" presetSubtype="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1000"/>
                                        <p:tgtEl>
                                          <p:spTgt spid="79"/>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par>
                                <p:cTn id="22" presetID="22" presetClass="entr" presetSubtype="8"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500"/>
                                        <p:tgtEl>
                                          <p:spTgt spid="67"/>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5500"/>
                            </p:stCondLst>
                            <p:childTnLst>
                              <p:par>
                                <p:cTn id="54" presetID="26" presetClass="emph" presetSubtype="0" fill="hold" nodeType="afterEffect">
                                  <p:stCondLst>
                                    <p:cond delay="0"/>
                                  </p:stCondLst>
                                  <p:childTnLst>
                                    <p:animEffect transition="out" filter="fade">
                                      <p:cBhvr>
                                        <p:cTn id="55" dur="500" tmFilter="0, 0; .2, .5; .8, .5; 1, 0"/>
                                        <p:tgtEl>
                                          <p:spTgt spid="68"/>
                                        </p:tgtEl>
                                      </p:cBhvr>
                                    </p:animEffect>
                                    <p:animScale>
                                      <p:cBhvr>
                                        <p:cTn id="56" dur="250" autoRev="1" fill="hold"/>
                                        <p:tgtEl>
                                          <p:spTgt spid="68"/>
                                        </p:tgtEl>
                                      </p:cBhvr>
                                      <p:by x="105000" y="105000"/>
                                    </p:animScale>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par>
                          <p:cTn id="61" fill="hold">
                            <p:stCondLst>
                              <p:cond delay="6500"/>
                            </p:stCondLst>
                            <p:childTnLst>
                              <p:par>
                                <p:cTn id="62" presetID="10" presetClass="entr" presetSubtype="0"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7375" y="1012375"/>
            <a:ext cx="7204216" cy="2308324"/>
          </a:xfrm>
          <a:prstGeom prst="rect">
            <a:avLst/>
          </a:prstGeom>
        </p:spPr>
        <p:txBody>
          <a:bodyPr wrap="none">
            <a:spAutoFit/>
          </a:bodyPr>
          <a:lstStyle/>
          <a:p>
            <a:pPr algn="ctr"/>
            <a:r>
              <a:rPr lang="zh-CN" altLang="en-US" sz="7200" b="1" dirty="0" smtClean="0">
                <a:latin typeface="微软雅黑" pitchFamily="34" charset="-122"/>
                <a:ea typeface="微软雅黑" pitchFamily="34" charset="-122"/>
              </a:rPr>
              <a:t>我们是如何做</a:t>
            </a:r>
            <a:endParaRPr lang="en-US" altLang="zh-CN" sz="7200" b="1" dirty="0" smtClean="0">
              <a:latin typeface="微软雅黑" pitchFamily="34" charset="-122"/>
              <a:ea typeface="微软雅黑" pitchFamily="34" charset="-122"/>
            </a:endParaRPr>
          </a:p>
          <a:p>
            <a:pPr algn="ctr"/>
            <a:r>
              <a:rPr lang="en-US" altLang="zh-CN" sz="7200" b="1" dirty="0" smtClean="0">
                <a:latin typeface="微软雅黑" pitchFamily="34" charset="-122"/>
                <a:ea typeface="微软雅黑" pitchFamily="34" charset="-122"/>
              </a:rPr>
              <a:t>Windows7</a:t>
            </a:r>
            <a:r>
              <a:rPr lang="zh-CN" altLang="en-US" sz="7200" b="1" dirty="0" smtClean="0">
                <a:latin typeface="微软雅黑" pitchFamily="34" charset="-122"/>
                <a:ea typeface="微软雅黑" pitchFamily="34" charset="-122"/>
              </a:rPr>
              <a:t> 的？</a:t>
            </a:r>
          </a:p>
        </p:txBody>
      </p:sp>
      <p:sp>
        <p:nvSpPr>
          <p:cNvPr id="3" name="Rectangle 7"/>
          <p:cNvSpPr/>
          <p:nvPr/>
        </p:nvSpPr>
        <p:spPr>
          <a:xfrm>
            <a:off x="642910" y="3214686"/>
            <a:ext cx="235745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zh-CN" altLang="en-US" sz="2800" b="1" dirty="0" smtClean="0">
                <a:solidFill>
                  <a:schemeClr val="tx1"/>
                </a:solidFill>
                <a:latin typeface="微软雅黑" pitchFamily="34" charset="-122"/>
                <a:ea typeface="微软雅黑" pitchFamily="34" charset="-122"/>
              </a:rPr>
              <a:t>改进开发流程</a:t>
            </a:r>
            <a:endParaRPr lang="en-US" sz="2800" b="1" dirty="0" smtClean="0">
              <a:solidFill>
                <a:schemeClr val="tx1"/>
              </a:solidFill>
              <a:latin typeface="微软雅黑" pitchFamily="34" charset="-122"/>
              <a:ea typeface="微软雅黑" pitchFamily="34" charset="-122"/>
            </a:endParaRPr>
          </a:p>
        </p:txBody>
      </p:sp>
      <p:sp>
        <p:nvSpPr>
          <p:cNvPr id="4" name="Rectangle 7"/>
          <p:cNvSpPr/>
          <p:nvPr/>
        </p:nvSpPr>
        <p:spPr>
          <a:xfrm>
            <a:off x="3500430" y="3214686"/>
            <a:ext cx="235745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zh-CN" altLang="en-US" sz="2800" b="1" dirty="0" smtClean="0">
                <a:solidFill>
                  <a:schemeClr val="tx1"/>
                </a:solidFill>
                <a:latin typeface="微软雅黑" pitchFamily="34" charset="-122"/>
                <a:ea typeface="微软雅黑" pitchFamily="34" charset="-122"/>
              </a:rPr>
              <a:t>全面提升质量</a:t>
            </a:r>
            <a:endParaRPr lang="en-US" sz="2800" b="1" dirty="0" smtClean="0">
              <a:solidFill>
                <a:schemeClr val="tx1"/>
              </a:solidFill>
              <a:latin typeface="微软雅黑" pitchFamily="34" charset="-122"/>
              <a:ea typeface="微软雅黑" pitchFamily="34" charset="-122"/>
            </a:endParaRPr>
          </a:p>
        </p:txBody>
      </p:sp>
      <p:sp>
        <p:nvSpPr>
          <p:cNvPr id="6" name="Rectangle 7"/>
          <p:cNvSpPr/>
          <p:nvPr/>
        </p:nvSpPr>
        <p:spPr>
          <a:xfrm>
            <a:off x="6286512" y="3214686"/>
            <a:ext cx="235745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zh-CN" altLang="en-US" sz="2800" b="1" dirty="0" smtClean="0">
                <a:solidFill>
                  <a:schemeClr val="tx1"/>
                </a:solidFill>
                <a:latin typeface="微软雅黑" pitchFamily="34" charset="-122"/>
                <a:ea typeface="微软雅黑" pitchFamily="34" charset="-122"/>
              </a:rPr>
              <a:t>建立生态系统</a:t>
            </a:r>
            <a:endParaRPr lang="en-US" sz="2800" b="1" dirty="0" smtClean="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xmlns="" val="1028864330"/>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p:nvPr/>
        </p:nvSpPr>
        <p:spPr>
          <a:xfrm>
            <a:off x="1391769" y="4500571"/>
            <a:ext cx="6613200" cy="49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zh-CN" altLang="en-US" sz="2000" dirty="0" smtClean="0">
                <a:solidFill>
                  <a:schemeClr val="tx1">
                    <a:lumMod val="95000"/>
                    <a:lumOff val="5000"/>
                  </a:schemeClr>
                </a:solidFill>
                <a:latin typeface="微软雅黑" pitchFamily="34" charset="-122"/>
                <a:ea typeface="微软雅黑" pitchFamily="34" charset="-122"/>
              </a:rPr>
              <a:t>“</a:t>
            </a:r>
            <a:r>
              <a:rPr lang="zh-CN" altLang="en-US" sz="2000" b="1" dirty="0" smtClean="0">
                <a:solidFill>
                  <a:schemeClr val="accent4">
                    <a:lumMod val="60000"/>
                    <a:lumOff val="40000"/>
                  </a:schemeClr>
                </a:solidFill>
                <a:latin typeface="微软雅黑" pitchFamily="34" charset="-122"/>
                <a:ea typeface="微软雅黑" pitchFamily="34" charset="-122"/>
              </a:rPr>
              <a:t>更快做我想做</a:t>
            </a:r>
            <a:r>
              <a:rPr lang="zh-CN" altLang="en-US" sz="2000" dirty="0" smtClean="0">
                <a:solidFill>
                  <a:schemeClr val="tx1">
                    <a:lumMod val="95000"/>
                    <a:lumOff val="5000"/>
                  </a:schemeClr>
                </a:solidFill>
                <a:latin typeface="微软雅黑" pitchFamily="34" charset="-122"/>
                <a:ea typeface="微软雅黑" pitchFamily="34" charset="-122"/>
              </a:rPr>
              <a:t>的事，别老提示我该怎么做”</a:t>
            </a:r>
            <a:endParaRPr lang="en-US" sz="2000" dirty="0" smtClean="0">
              <a:solidFill>
                <a:schemeClr val="tx1">
                  <a:lumMod val="95000"/>
                  <a:lumOff val="5000"/>
                </a:schemeClr>
              </a:solidFill>
              <a:latin typeface="微软雅黑" pitchFamily="34" charset="-122"/>
              <a:ea typeface="微软雅黑" pitchFamily="34" charset="-122"/>
            </a:endParaRPr>
          </a:p>
        </p:txBody>
      </p:sp>
      <p:sp>
        <p:nvSpPr>
          <p:cNvPr id="4" name="Rectangle 7"/>
          <p:cNvSpPr/>
          <p:nvPr/>
        </p:nvSpPr>
        <p:spPr>
          <a:xfrm>
            <a:off x="1392464" y="2714622"/>
            <a:ext cx="6611815" cy="495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zh-CN" altLang="en-US" sz="2800" dirty="0" smtClean="0">
                <a:solidFill>
                  <a:schemeClr val="tx1">
                    <a:lumMod val="95000"/>
                    <a:lumOff val="5000"/>
                  </a:schemeClr>
                </a:solidFill>
                <a:latin typeface="微软雅黑" pitchFamily="34" charset="-122"/>
                <a:ea typeface="微软雅黑" pitchFamily="34" charset="-122"/>
              </a:rPr>
              <a:t>“电脑</a:t>
            </a:r>
            <a:r>
              <a:rPr lang="zh-CN" altLang="en-US" sz="2800" b="1" dirty="0" smtClean="0">
                <a:solidFill>
                  <a:schemeClr val="accent4">
                    <a:lumMod val="60000"/>
                    <a:lumOff val="40000"/>
                  </a:schemeClr>
                </a:solidFill>
                <a:latin typeface="微软雅黑" pitchFamily="34" charset="-122"/>
                <a:ea typeface="微软雅黑" pitchFamily="34" charset="-122"/>
              </a:rPr>
              <a:t>顺畅稳定</a:t>
            </a:r>
            <a:r>
              <a:rPr lang="zh-CN" altLang="en-US" sz="2800" dirty="0" smtClean="0">
                <a:solidFill>
                  <a:schemeClr val="tx1">
                    <a:lumMod val="95000"/>
                    <a:lumOff val="5000"/>
                  </a:schemeClr>
                </a:solidFill>
                <a:latin typeface="微软雅黑" pitchFamily="34" charset="-122"/>
                <a:ea typeface="微软雅黑" pitchFamily="34" charset="-122"/>
              </a:rPr>
              <a:t>，这样我才</a:t>
            </a:r>
            <a:r>
              <a:rPr lang="zh-CN" altLang="en-US" sz="2800" b="1" dirty="0" smtClean="0">
                <a:solidFill>
                  <a:schemeClr val="accent4">
                    <a:lumMod val="60000"/>
                    <a:lumOff val="40000"/>
                  </a:schemeClr>
                </a:solidFill>
                <a:latin typeface="微软雅黑" pitchFamily="34" charset="-122"/>
                <a:ea typeface="微软雅黑" pitchFamily="34" charset="-122"/>
              </a:rPr>
              <a:t>踏实</a:t>
            </a:r>
            <a:r>
              <a:rPr lang="zh-CN" altLang="en-US" sz="2800" dirty="0" smtClean="0">
                <a:solidFill>
                  <a:schemeClr val="tx1">
                    <a:lumMod val="95000"/>
                    <a:lumOff val="5000"/>
                  </a:schemeClr>
                </a:solidFill>
                <a:latin typeface="微软雅黑" pitchFamily="34" charset="-122"/>
                <a:ea typeface="微软雅黑" pitchFamily="34" charset="-122"/>
              </a:rPr>
              <a:t>”</a:t>
            </a:r>
            <a:endParaRPr lang="en-US" sz="2800" dirty="0" smtClean="0">
              <a:solidFill>
                <a:schemeClr val="tx1">
                  <a:lumMod val="95000"/>
                  <a:lumOff val="5000"/>
                </a:schemeClr>
              </a:solidFill>
              <a:latin typeface="微软雅黑" pitchFamily="34" charset="-122"/>
              <a:ea typeface="微软雅黑" pitchFamily="34" charset="-122"/>
            </a:endParaRPr>
          </a:p>
        </p:txBody>
      </p:sp>
      <p:sp>
        <p:nvSpPr>
          <p:cNvPr id="5" name="Rectangle 8"/>
          <p:cNvSpPr/>
          <p:nvPr/>
        </p:nvSpPr>
        <p:spPr>
          <a:xfrm>
            <a:off x="1805130" y="5075340"/>
            <a:ext cx="5786478" cy="49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37160" bIns="91440" rtlCol="0" anchor="ctr"/>
          <a:lstStyle/>
          <a:p>
            <a:pPr algn="ctr"/>
            <a:r>
              <a:rPr lang="zh-CN" altLang="en-US" sz="2000" dirty="0" smtClean="0">
                <a:solidFill>
                  <a:schemeClr val="tx1">
                    <a:lumMod val="95000"/>
                    <a:lumOff val="5000"/>
                  </a:schemeClr>
                </a:solidFill>
                <a:latin typeface="微软雅黑" pitchFamily="34" charset="-122"/>
                <a:ea typeface="微软雅黑" pitchFamily="34" charset="-122"/>
              </a:rPr>
              <a:t>“如果新功能</a:t>
            </a:r>
            <a:r>
              <a:rPr lang="zh-CN" altLang="en-US" sz="2000" b="1" dirty="0" smtClean="0">
                <a:solidFill>
                  <a:schemeClr val="accent4">
                    <a:lumMod val="60000"/>
                    <a:lumOff val="40000"/>
                  </a:schemeClr>
                </a:solidFill>
                <a:latin typeface="微软雅黑" pitchFamily="34" charset="-122"/>
                <a:ea typeface="微软雅黑" pitchFamily="34" charset="-122"/>
              </a:rPr>
              <a:t>不复杂</a:t>
            </a:r>
            <a:r>
              <a:rPr lang="zh-CN" altLang="en-US" sz="2000" dirty="0" smtClean="0">
                <a:solidFill>
                  <a:schemeClr val="tx1">
                    <a:lumMod val="95000"/>
                    <a:lumOff val="5000"/>
                  </a:schemeClr>
                </a:solidFill>
                <a:latin typeface="微软雅黑" pitchFamily="34" charset="-122"/>
                <a:ea typeface="微软雅黑" pitchFamily="34" charset="-122"/>
              </a:rPr>
              <a:t>，我才会尝试</a:t>
            </a:r>
            <a:r>
              <a:rPr lang="en-US" altLang="zh-CN" sz="2000" dirty="0" smtClean="0">
                <a:solidFill>
                  <a:schemeClr val="tx1">
                    <a:lumMod val="95000"/>
                    <a:lumOff val="5000"/>
                  </a:schemeClr>
                </a:solidFill>
                <a:latin typeface="微软雅黑" pitchFamily="34" charset="-122"/>
                <a:ea typeface="微软雅黑" pitchFamily="34" charset="-122"/>
              </a:rPr>
              <a:t>”</a:t>
            </a:r>
            <a:endParaRPr lang="en-US" sz="2000" dirty="0" smtClean="0">
              <a:solidFill>
                <a:schemeClr val="tx1">
                  <a:lumMod val="95000"/>
                  <a:lumOff val="5000"/>
                </a:schemeClr>
              </a:solidFill>
              <a:latin typeface="微软雅黑" pitchFamily="34" charset="-122"/>
              <a:ea typeface="微软雅黑" pitchFamily="34" charset="-122"/>
            </a:endParaRPr>
          </a:p>
        </p:txBody>
      </p:sp>
      <p:sp>
        <p:nvSpPr>
          <p:cNvPr id="6" name="Rectangle 11"/>
          <p:cNvSpPr/>
          <p:nvPr/>
        </p:nvSpPr>
        <p:spPr>
          <a:xfrm>
            <a:off x="1662254" y="3857628"/>
            <a:ext cx="607223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37160" bIns="91440" rtlCol="0" anchor="ctr"/>
          <a:lstStyle/>
          <a:p>
            <a:pPr algn="ctr"/>
            <a:r>
              <a:rPr lang="zh-CN" altLang="en-US" sz="2000" dirty="0" smtClean="0">
                <a:solidFill>
                  <a:schemeClr val="tx1">
                    <a:lumMod val="95000"/>
                    <a:lumOff val="5000"/>
                  </a:schemeClr>
                </a:solidFill>
                <a:latin typeface="微软雅黑" pitchFamily="34" charset="-122"/>
                <a:ea typeface="微软雅黑" pitchFamily="34" charset="-122"/>
              </a:rPr>
              <a:t>“不在乎什么新功能，我只关心怎样才能</a:t>
            </a:r>
            <a:r>
              <a:rPr lang="zh-CN" altLang="en-US" sz="2000" b="1" dirty="0" smtClean="0">
                <a:solidFill>
                  <a:schemeClr val="accent4">
                    <a:lumMod val="60000"/>
                    <a:lumOff val="40000"/>
                  </a:schemeClr>
                </a:solidFill>
                <a:latin typeface="微软雅黑" pitchFamily="34" charset="-122"/>
                <a:ea typeface="微软雅黑" pitchFamily="34" charset="-122"/>
              </a:rPr>
              <a:t>省事儿</a:t>
            </a:r>
            <a:r>
              <a:rPr lang="zh-CN" altLang="en-US" sz="2000" dirty="0" smtClean="0">
                <a:solidFill>
                  <a:schemeClr val="tx1">
                    <a:lumMod val="95000"/>
                    <a:lumOff val="5000"/>
                  </a:schemeClr>
                </a:solidFill>
                <a:latin typeface="微软雅黑" pitchFamily="34" charset="-122"/>
                <a:ea typeface="微软雅黑" pitchFamily="34" charset="-122"/>
              </a:rPr>
              <a:t>”</a:t>
            </a:r>
            <a:r>
              <a:rPr lang="en-US" sz="2000" dirty="0" smtClean="0">
                <a:solidFill>
                  <a:schemeClr val="tx1">
                    <a:lumMod val="95000"/>
                    <a:lumOff val="5000"/>
                  </a:schemeClr>
                </a:solidFill>
                <a:latin typeface="微软雅黑" pitchFamily="34" charset="-122"/>
                <a:ea typeface="微软雅黑" pitchFamily="34" charset="-122"/>
              </a:rPr>
              <a:t> </a:t>
            </a:r>
          </a:p>
        </p:txBody>
      </p:sp>
      <p:sp>
        <p:nvSpPr>
          <p:cNvPr id="7" name="Rectangle 7"/>
          <p:cNvSpPr/>
          <p:nvPr/>
        </p:nvSpPr>
        <p:spPr>
          <a:xfrm>
            <a:off x="1391769" y="3360828"/>
            <a:ext cx="6613200" cy="49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zh-CN" altLang="en-US" sz="2400" dirty="0" smtClean="0">
                <a:solidFill>
                  <a:schemeClr val="tx1">
                    <a:lumMod val="95000"/>
                    <a:lumOff val="5000"/>
                  </a:schemeClr>
                </a:solidFill>
                <a:latin typeface="微软雅黑" pitchFamily="34" charset="-122"/>
                <a:ea typeface="微软雅黑" pitchFamily="34" charset="-122"/>
              </a:rPr>
              <a:t>“电脑别太复杂，</a:t>
            </a:r>
            <a:r>
              <a:rPr lang="zh-CN" altLang="en-US" sz="2400" b="1" dirty="0" smtClean="0">
                <a:solidFill>
                  <a:schemeClr val="accent4">
                    <a:lumMod val="60000"/>
                    <a:lumOff val="40000"/>
                  </a:schemeClr>
                </a:solidFill>
                <a:latin typeface="微软雅黑" pitchFamily="34" charset="-122"/>
                <a:ea typeface="微软雅黑" pitchFamily="34" charset="-122"/>
              </a:rPr>
              <a:t>简单点儿</a:t>
            </a:r>
            <a:r>
              <a:rPr lang="zh-CN" altLang="en-US" sz="2400" dirty="0" smtClean="0">
                <a:solidFill>
                  <a:schemeClr val="tx1">
                    <a:lumMod val="95000"/>
                    <a:lumOff val="5000"/>
                  </a:schemeClr>
                </a:solidFill>
                <a:latin typeface="微软雅黑" pitchFamily="34" charset="-122"/>
                <a:ea typeface="微软雅黑" pitchFamily="34" charset="-122"/>
              </a:rPr>
              <a:t>” </a:t>
            </a:r>
            <a:endParaRPr lang="en-US" sz="1600" dirty="0" smtClean="0">
              <a:solidFill>
                <a:schemeClr val="tx1">
                  <a:lumMod val="95000"/>
                  <a:lumOff val="5000"/>
                </a:schemeClr>
              </a:solidFill>
              <a:latin typeface="微软雅黑" pitchFamily="34" charset="-122"/>
              <a:ea typeface="微软雅黑" pitchFamily="34" charset="-122"/>
            </a:endParaRPr>
          </a:p>
        </p:txBody>
      </p:sp>
      <p:sp>
        <p:nvSpPr>
          <p:cNvPr id="11" name="矩形 10"/>
          <p:cNvSpPr/>
          <p:nvPr/>
        </p:nvSpPr>
        <p:spPr>
          <a:xfrm>
            <a:off x="1714482" y="1071547"/>
            <a:ext cx="6045245" cy="1107996"/>
          </a:xfrm>
          <a:prstGeom prst="rect">
            <a:avLst/>
          </a:prstGeom>
        </p:spPr>
        <p:txBody>
          <a:bodyPr wrap="none">
            <a:spAutoFit/>
          </a:bodyPr>
          <a:lstStyle/>
          <a:p>
            <a:r>
              <a:rPr lang="zh-CN" altLang="en-US" sz="6600" b="1" dirty="0" smtClean="0">
                <a:latin typeface="微软雅黑" pitchFamily="34" charset="-122"/>
                <a:ea typeface="微软雅黑" pitchFamily="34" charset="-122"/>
              </a:rPr>
              <a:t>从倾听开始</a:t>
            </a:r>
            <a:r>
              <a:rPr lang="en-US" altLang="zh-CN" sz="6600" b="1" dirty="0" smtClean="0">
                <a:latin typeface="微软雅黑" pitchFamily="34" charset="-122"/>
                <a:ea typeface="微软雅黑" pitchFamily="34" charset="-122"/>
              </a:rPr>
              <a:t>……</a:t>
            </a:r>
            <a:endParaRPr lang="zh-CN" altLang="en-US" sz="6600" b="1" dirty="0" smtClean="0">
              <a:latin typeface="微软雅黑" pitchFamily="34" charset="-122"/>
              <a:ea typeface="微软雅黑" pitchFamily="34" charset="-122"/>
            </a:endParaRPr>
          </a:p>
        </p:txBody>
      </p:sp>
      <p:sp>
        <p:nvSpPr>
          <p:cNvPr id="8" name="Rectangle 8"/>
          <p:cNvSpPr/>
          <p:nvPr/>
        </p:nvSpPr>
        <p:spPr>
          <a:xfrm>
            <a:off x="1857356" y="5572140"/>
            <a:ext cx="5786478" cy="49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37160" bIns="91440" rtlCol="0" anchor="ctr"/>
          <a:lstStyle/>
          <a:p>
            <a:pPr algn="ctr"/>
            <a:r>
              <a:rPr lang="en-US" altLang="zh-CN" sz="4000" dirty="0" smtClean="0">
                <a:solidFill>
                  <a:schemeClr val="tx1">
                    <a:lumMod val="95000"/>
                    <a:lumOff val="5000"/>
                  </a:schemeClr>
                </a:solidFill>
                <a:latin typeface="微软雅黑" pitchFamily="34" charset="-122"/>
                <a:ea typeface="微软雅黑" pitchFamily="34" charset="-122"/>
              </a:rPr>
              <a:t>……</a:t>
            </a:r>
            <a:endParaRPr lang="en-US" sz="4000" dirty="0" smtClean="0">
              <a:solidFill>
                <a:schemeClr val="tx1">
                  <a:lumMod val="95000"/>
                  <a:lumOff val="5000"/>
                </a:schemeClr>
              </a:solidFill>
              <a:latin typeface="微软雅黑" pitchFamily="34" charset="-122"/>
              <a:ea typeface="微软雅黑" pitchFamily="34" charset="-122"/>
            </a:endParaRPr>
          </a:p>
        </p:txBody>
      </p:sp>
      <p:sp>
        <p:nvSpPr>
          <p:cNvPr id="10" name="Rectangle 7"/>
          <p:cNvSpPr/>
          <p:nvPr/>
        </p:nvSpPr>
        <p:spPr>
          <a:xfrm>
            <a:off x="381000" y="457200"/>
            <a:ext cx="235745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zh-CN" altLang="en-US" sz="2800" b="1" dirty="0" smtClean="0">
                <a:solidFill>
                  <a:schemeClr val="tx1"/>
                </a:solidFill>
                <a:latin typeface="微软雅黑" pitchFamily="34" charset="-122"/>
                <a:ea typeface="微软雅黑" pitchFamily="34" charset="-122"/>
              </a:rPr>
              <a:t>改进开发流程</a:t>
            </a:r>
            <a:endParaRPr lang="en-US" sz="2800" b="1" dirty="0" smtClean="0">
              <a:solidFill>
                <a:schemeClr val="tx1"/>
              </a:solidFill>
              <a:latin typeface="微软雅黑" pitchFamily="34" charset="-122"/>
              <a:ea typeface="微软雅黑" pitchFamily="34" charset="-122"/>
            </a:endParaRPr>
          </a:p>
        </p:txBody>
      </p:sp>
      <p:sp>
        <p:nvSpPr>
          <p:cNvPr id="12" name="Rectangle 7"/>
          <p:cNvSpPr/>
          <p:nvPr/>
        </p:nvSpPr>
        <p:spPr>
          <a:xfrm>
            <a:off x="3238520" y="457200"/>
            <a:ext cx="235745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zh-CN" altLang="en-US" sz="2800" b="1" dirty="0" smtClean="0">
                <a:solidFill>
                  <a:schemeClr val="tx1"/>
                </a:solidFill>
                <a:latin typeface="微软雅黑" pitchFamily="34" charset="-122"/>
                <a:ea typeface="微软雅黑" pitchFamily="34" charset="-122"/>
              </a:rPr>
              <a:t>全面提升质量</a:t>
            </a:r>
            <a:endParaRPr lang="en-US" sz="2800" b="1" dirty="0" smtClean="0">
              <a:solidFill>
                <a:schemeClr val="tx1"/>
              </a:solidFill>
              <a:latin typeface="微软雅黑" pitchFamily="34" charset="-122"/>
              <a:ea typeface="微软雅黑" pitchFamily="34" charset="-122"/>
            </a:endParaRPr>
          </a:p>
        </p:txBody>
      </p:sp>
      <p:sp>
        <p:nvSpPr>
          <p:cNvPr id="13" name="Rectangle 7"/>
          <p:cNvSpPr/>
          <p:nvPr/>
        </p:nvSpPr>
        <p:spPr>
          <a:xfrm>
            <a:off x="6024602" y="457200"/>
            <a:ext cx="235745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zh-CN" altLang="en-US" sz="2800" b="1" dirty="0" smtClean="0">
                <a:solidFill>
                  <a:schemeClr val="tx1"/>
                </a:solidFill>
                <a:latin typeface="微软雅黑" pitchFamily="34" charset="-122"/>
                <a:ea typeface="微软雅黑" pitchFamily="34" charset="-122"/>
              </a:rPr>
              <a:t>建立生态系统</a:t>
            </a:r>
            <a:endParaRPr lang="en-US" sz="2800" b="1" dirty="0" smtClean="0">
              <a:solidFill>
                <a:schemeClr val="tx1"/>
              </a:solidFill>
              <a:latin typeface="微软雅黑" pitchFamily="34" charset="-122"/>
              <a:ea typeface="微软雅黑" pitchFamily="34" charset="-122"/>
            </a:endParaRPr>
          </a:p>
        </p:txBody>
      </p:sp>
      <p:sp>
        <p:nvSpPr>
          <p:cNvPr id="14" name="直角三角形 8"/>
          <p:cNvSpPr/>
          <p:nvPr/>
        </p:nvSpPr>
        <p:spPr>
          <a:xfrm rot="18900000">
            <a:off x="1488378" y="345379"/>
            <a:ext cx="195929" cy="195929"/>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xmlns="" val="1985476940"/>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19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29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0" nodeType="withEffect">
                                  <p:stCondLst>
                                    <p:cond delay="42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par>
                                <p:cTn id="17" presetID="10" presetClass="entr" presetSubtype="0" fill="hold" grpId="0" nodeType="withEffect">
                                  <p:stCondLst>
                                    <p:cond delay="53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par>
                                <p:cTn id="20" presetID="10" presetClass="entr" presetSubtype="0" fill="hold" grpId="0" nodeType="withEffect">
                                  <p:stCondLst>
                                    <p:cond delay="63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grpId="0" nodeType="withEffect">
                                  <p:stCondLst>
                                    <p:cond delay="9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1676400"/>
            <a:ext cx="6019800" cy="2876933"/>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3366650" y="4914376"/>
            <a:ext cx="2576950" cy="1879368"/>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5" cstate="print"/>
          <a:srcRect/>
          <a:stretch>
            <a:fillRect/>
          </a:stretch>
        </p:blipFill>
        <p:spPr bwMode="auto">
          <a:xfrm>
            <a:off x="6324600" y="4914375"/>
            <a:ext cx="2642680" cy="1552575"/>
          </a:xfrm>
          <a:prstGeom prst="rect">
            <a:avLst/>
          </a:prstGeom>
          <a:ln>
            <a:noFill/>
          </a:ln>
          <a:effectLst>
            <a:outerShdw blurRad="292100" dist="139700" dir="2700000" algn="tl" rotWithShape="0">
              <a:srgbClr val="333333">
                <a:alpha val="65000"/>
              </a:srgbClr>
            </a:outerShdw>
          </a:effectLst>
        </p:spPr>
      </p:pic>
      <p:sp>
        <p:nvSpPr>
          <p:cNvPr id="1029" name="Rectangle 5"/>
          <p:cNvSpPr>
            <a:spLocks noChangeArrowheads="1"/>
          </p:cNvSpPr>
          <p:nvPr/>
        </p:nvSpPr>
        <p:spPr bwMode="auto">
          <a:xfrm>
            <a:off x="3352800" y="4609575"/>
            <a:ext cx="2590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a:r>
              <a:rPr lang="en-US" sz="900" b="1" dirty="0" smtClean="0">
                <a:latin typeface="Times New Roman" pitchFamily="18" charset="0"/>
                <a:ea typeface="宋体" pitchFamily="2" charset="-122"/>
                <a:cs typeface="Verdana" pitchFamily="34" charset="0"/>
              </a:rPr>
              <a:t>Windows 7 </a:t>
            </a:r>
            <a:r>
              <a:rPr lang="zh-CN" altLang="en-US" sz="900" b="1" dirty="0" smtClean="0">
                <a:latin typeface="Verdana" pitchFamily="34" charset="0"/>
                <a:ea typeface="宋体" pitchFamily="2" charset="-122"/>
                <a:cs typeface="Verdana" pitchFamily="34" charset="0"/>
              </a:rPr>
              <a:t>硬件规范 （上网本都能用）</a:t>
            </a:r>
            <a:endParaRPr lang="zh-CN" altLang="en-US" dirty="0" smtClean="0">
              <a:latin typeface="Arial" pitchFamily="34" charset="0"/>
              <a:ea typeface="宋体"/>
              <a:cs typeface="Arial" pitchFamily="34" charset="0"/>
            </a:endParaRPr>
          </a:p>
        </p:txBody>
      </p:sp>
      <p:sp>
        <p:nvSpPr>
          <p:cNvPr id="11" name="Rectangle 7"/>
          <p:cNvSpPr/>
          <p:nvPr/>
        </p:nvSpPr>
        <p:spPr>
          <a:xfrm>
            <a:off x="381000" y="457200"/>
            <a:ext cx="235745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zh-CN" altLang="en-US" sz="2800" b="1" dirty="0" smtClean="0">
                <a:solidFill>
                  <a:schemeClr val="tx1"/>
                </a:solidFill>
                <a:latin typeface="微软雅黑" pitchFamily="34" charset="-122"/>
                <a:ea typeface="微软雅黑" pitchFamily="34" charset="-122"/>
              </a:rPr>
              <a:t>改进开发流程</a:t>
            </a:r>
            <a:endParaRPr lang="en-US" sz="2800" b="1" dirty="0" smtClean="0">
              <a:solidFill>
                <a:schemeClr val="tx1"/>
              </a:solidFill>
              <a:latin typeface="微软雅黑" pitchFamily="34" charset="-122"/>
              <a:ea typeface="微软雅黑" pitchFamily="34" charset="-122"/>
            </a:endParaRPr>
          </a:p>
        </p:txBody>
      </p:sp>
      <p:sp>
        <p:nvSpPr>
          <p:cNvPr id="12" name="Rectangle 7"/>
          <p:cNvSpPr/>
          <p:nvPr/>
        </p:nvSpPr>
        <p:spPr>
          <a:xfrm>
            <a:off x="3238520" y="457200"/>
            <a:ext cx="235745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zh-CN" altLang="en-US" sz="2800" b="1" dirty="0" smtClean="0">
                <a:solidFill>
                  <a:schemeClr val="tx1"/>
                </a:solidFill>
                <a:latin typeface="微软雅黑" pitchFamily="34" charset="-122"/>
                <a:ea typeface="微软雅黑" pitchFamily="34" charset="-122"/>
              </a:rPr>
              <a:t>全面提升质量</a:t>
            </a:r>
            <a:endParaRPr lang="en-US" sz="2800" b="1" dirty="0" smtClean="0">
              <a:solidFill>
                <a:schemeClr val="tx1"/>
              </a:solidFill>
              <a:latin typeface="微软雅黑" pitchFamily="34" charset="-122"/>
              <a:ea typeface="微软雅黑" pitchFamily="34" charset="-122"/>
            </a:endParaRPr>
          </a:p>
        </p:txBody>
      </p:sp>
      <p:sp>
        <p:nvSpPr>
          <p:cNvPr id="13" name="Rectangle 7"/>
          <p:cNvSpPr/>
          <p:nvPr/>
        </p:nvSpPr>
        <p:spPr>
          <a:xfrm>
            <a:off x="6024602" y="457200"/>
            <a:ext cx="235745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zh-CN" altLang="en-US" sz="2800" b="1" dirty="0" smtClean="0">
                <a:solidFill>
                  <a:schemeClr val="tx1"/>
                </a:solidFill>
                <a:latin typeface="微软雅黑" pitchFamily="34" charset="-122"/>
                <a:ea typeface="微软雅黑" pitchFamily="34" charset="-122"/>
              </a:rPr>
              <a:t>建立生态系统</a:t>
            </a:r>
            <a:endParaRPr lang="en-US" sz="2800" b="1" dirty="0" smtClean="0">
              <a:solidFill>
                <a:schemeClr val="tx1"/>
              </a:solidFill>
              <a:latin typeface="微软雅黑" pitchFamily="34" charset="-122"/>
              <a:ea typeface="微软雅黑" pitchFamily="34" charset="-122"/>
            </a:endParaRPr>
          </a:p>
        </p:txBody>
      </p:sp>
      <p:sp>
        <p:nvSpPr>
          <p:cNvPr id="14" name="直角三角形 8"/>
          <p:cNvSpPr/>
          <p:nvPr/>
        </p:nvSpPr>
        <p:spPr>
          <a:xfrm rot="18900000">
            <a:off x="4307778" y="345379"/>
            <a:ext cx="195929" cy="19592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2" descr="_Pic17"/>
          <p:cNvPicPr>
            <a:picLocks noChangeAspect="1" noChangeArrowheads="1"/>
          </p:cNvPicPr>
          <p:nvPr/>
        </p:nvPicPr>
        <p:blipFill>
          <a:blip r:embed="rId6" cstate="print"/>
          <a:srcRect t="11304" b="7182"/>
          <a:stretch>
            <a:fillRect/>
          </a:stretch>
        </p:blipFill>
        <p:spPr bwMode="auto">
          <a:xfrm>
            <a:off x="95089" y="4914375"/>
            <a:ext cx="3029111" cy="1449388"/>
          </a:xfrm>
          <a:prstGeom prst="rect">
            <a:avLst/>
          </a:prstGeom>
          <a:noFill/>
          <a:ln w="9525">
            <a:noFill/>
            <a:miter lim="800000"/>
            <a:headEnd/>
            <a:tailEnd/>
          </a:ln>
        </p:spPr>
      </p:pic>
      <p:sp>
        <p:nvSpPr>
          <p:cNvPr id="15" name="Rectangle 5"/>
          <p:cNvSpPr>
            <a:spLocks noChangeArrowheads="1"/>
          </p:cNvSpPr>
          <p:nvPr/>
        </p:nvSpPr>
        <p:spPr bwMode="auto">
          <a:xfrm>
            <a:off x="6324600" y="4609575"/>
            <a:ext cx="2590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a:r>
              <a:rPr lang="en-US" sz="900" b="1" dirty="0" smtClean="0">
                <a:latin typeface="Times New Roman" pitchFamily="18" charset="0"/>
                <a:ea typeface="宋体" pitchFamily="2" charset="-122"/>
                <a:cs typeface="Verdana" pitchFamily="34" charset="0"/>
              </a:rPr>
              <a:t>Windows 7 </a:t>
            </a:r>
            <a:r>
              <a:rPr lang="zh-CN" altLang="en-US" sz="900" b="1" dirty="0" smtClean="0">
                <a:latin typeface="Verdana" pitchFamily="34" charset="0"/>
                <a:ea typeface="宋体" pitchFamily="2" charset="-122"/>
                <a:cs typeface="Verdana" pitchFamily="34" charset="0"/>
              </a:rPr>
              <a:t>杰出的多任务支持优化</a:t>
            </a:r>
            <a:endParaRPr lang="zh-CN" altLang="en-US" dirty="0" smtClean="0">
              <a:latin typeface="Arial" pitchFamily="34" charset="0"/>
              <a:ea typeface="宋体"/>
              <a:cs typeface="Arial" pitchFamily="34" charset="0"/>
            </a:endParaRPr>
          </a:p>
        </p:txBody>
      </p:sp>
      <p:sp>
        <p:nvSpPr>
          <p:cNvPr id="16" name="Rectangle 5"/>
          <p:cNvSpPr>
            <a:spLocks noChangeArrowheads="1"/>
          </p:cNvSpPr>
          <p:nvPr/>
        </p:nvSpPr>
        <p:spPr bwMode="auto">
          <a:xfrm>
            <a:off x="33650" y="4609573"/>
            <a:ext cx="2590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a:r>
              <a:rPr lang="zh-CN" altLang="en-US" sz="900" b="1" smtClean="0">
                <a:latin typeface="Arial" pitchFamily="34" charset="0"/>
                <a:ea typeface="宋体"/>
                <a:cs typeface="Arial" pitchFamily="34" charset="0"/>
              </a:rPr>
              <a:t>启动时间</a:t>
            </a:r>
            <a:endParaRPr lang="zh-CN" altLang="en-US" sz="900" b="1" dirty="0" smtClean="0">
              <a:latin typeface="Arial" pitchFamily="34" charset="0"/>
              <a:ea typeface="宋体"/>
              <a:cs typeface="Arial" pitchFamily="34" charset="0"/>
            </a:endParaRPr>
          </a:p>
        </p:txBody>
      </p:sp>
      <p:sp>
        <p:nvSpPr>
          <p:cNvPr id="4" name="Text Box 4"/>
          <p:cNvSpPr txBox="1">
            <a:spLocks noChangeArrowheads="1"/>
          </p:cNvSpPr>
          <p:nvPr/>
        </p:nvSpPr>
        <p:spPr bwMode="auto">
          <a:xfrm>
            <a:off x="742950" y="4897438"/>
            <a:ext cx="914400" cy="3986212"/>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1" i="0" u="none" strike="noStrike" cap="none" normalizeH="0" baseline="0" smtClean="0">
                <a:ln>
                  <a:noFill/>
                </a:ln>
                <a:solidFill>
                  <a:srgbClr val="33339A"/>
                </a:solidFill>
                <a:effectLst/>
                <a:latin typeface="Verdana" pitchFamily="34" charset="0"/>
                <a:ea typeface="SimSun" pitchFamily="2" charset="-122"/>
                <a:cs typeface="Verdana" pitchFamily="34" charset="0"/>
              </a:rPr>
              <a:t>意义</a:t>
            </a:r>
            <a:endParaRPr kumimoji="0" 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206022" y="971729"/>
            <a:ext cx="8077200"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effectLst/>
              <a:latin typeface="Times New Roman" pitchFamily="18" charset="0"/>
              <a:ea typeface="SimSun" pitchFamily="2" charset="-122"/>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100" b="1" dirty="0" smtClean="0">
                <a:latin typeface="Times New Roman" pitchFamily="18" charset="0"/>
                <a:ea typeface="SimSun" pitchFamily="2" charset="-122"/>
                <a:cs typeface="Verdana" pitchFamily="34" charset="0"/>
              </a:rPr>
              <a:t>“</a:t>
            </a:r>
            <a:r>
              <a:rPr kumimoji="0" lang="en-US" sz="1100" b="1" i="0" u="none" strike="noStrike" cap="none" normalizeH="0" baseline="0" dirty="0" smtClean="0">
                <a:ln>
                  <a:noFill/>
                </a:ln>
                <a:effectLst/>
                <a:latin typeface="Times New Roman" pitchFamily="18" charset="0"/>
                <a:ea typeface="SimSun" pitchFamily="2" charset="-122"/>
                <a:cs typeface="Verdana" pitchFamily="34" charset="0"/>
              </a:rPr>
              <a:t>Windows 7 </a:t>
            </a:r>
            <a:r>
              <a:rPr kumimoji="0" lang="zh-CN" altLang="en-US" sz="1100" b="1" i="0" u="none" strike="noStrike" cap="none" normalizeH="0" baseline="0" dirty="0" smtClean="0">
                <a:ln>
                  <a:noFill/>
                </a:ln>
                <a:effectLst/>
                <a:latin typeface="Verdana" pitchFamily="34" charset="0"/>
                <a:ea typeface="SimSun" pitchFamily="2" charset="-122"/>
                <a:cs typeface="Verdana" pitchFamily="34" charset="0"/>
              </a:rPr>
              <a:t>既快速又稳定：性能优秀的</a:t>
            </a:r>
            <a:r>
              <a:rPr kumimoji="0" lang="zh-CN" altLang="en-US" sz="1100" b="1" i="0" u="none" strike="noStrike" cap="none" normalizeH="0" baseline="0" dirty="0" smtClean="0">
                <a:ln>
                  <a:noFill/>
                </a:ln>
                <a:effectLst/>
                <a:latin typeface="Times New Roman" pitchFamily="18" charset="0"/>
                <a:ea typeface="SimSun" pitchFamily="2" charset="-122"/>
                <a:cs typeface="Verdana" pitchFamily="34" charset="0"/>
              </a:rPr>
              <a:t> </a:t>
            </a:r>
            <a:r>
              <a:rPr kumimoji="0" lang="en-US" altLang="zh-CN" sz="1100" b="1" i="0" u="none" strike="noStrike" cap="none" normalizeH="0" baseline="0" dirty="0" smtClean="0">
                <a:ln>
                  <a:noFill/>
                </a:ln>
                <a:effectLst/>
                <a:latin typeface="Times New Roman" pitchFamily="18" charset="0"/>
                <a:ea typeface="SimSun" pitchFamily="2" charset="-122"/>
                <a:cs typeface="Verdana" pitchFamily="34" charset="0"/>
              </a:rPr>
              <a:t>Windows</a:t>
            </a:r>
          </a:p>
          <a:p>
            <a:pPr lvl="0" defTabSz="914400" eaLnBrk="0" hangingPunct="0"/>
            <a:r>
              <a:rPr lang="zh-CN" altLang="en-US" sz="1100" dirty="0" smtClean="0"/>
              <a:t>与之前的 </a:t>
            </a:r>
            <a:r>
              <a:rPr lang="en-US" sz="1100" dirty="0" smtClean="0"/>
              <a:t>Windows </a:t>
            </a:r>
            <a:r>
              <a:rPr lang="zh-CN" altLang="en-US" sz="1100" dirty="0" smtClean="0"/>
              <a:t>版本相比，</a:t>
            </a:r>
            <a:r>
              <a:rPr lang="en-US" sz="1100" dirty="0" smtClean="0"/>
              <a:t>Windows 7 </a:t>
            </a:r>
            <a:r>
              <a:rPr lang="zh-CN" altLang="en-US" sz="1100" dirty="0" smtClean="0"/>
              <a:t>在速度和稳定性方面的提升是惊人的</a:t>
            </a:r>
            <a:r>
              <a:rPr lang="zh-TW" altLang="en-US" sz="1100" dirty="0" smtClean="0"/>
              <a:t>。</a:t>
            </a:r>
            <a:r>
              <a:rPr lang="en-US" altLang="zh-TW" sz="1100" dirty="0" smtClean="0"/>
              <a:t>”</a:t>
            </a:r>
            <a:r>
              <a:rPr lang="en-US" altLang="zh-CN" dirty="0" smtClean="0"/>
              <a:t> </a:t>
            </a:r>
            <a:r>
              <a:rPr lang="en-US" altLang="zh-CN" sz="1100" dirty="0" smtClean="0"/>
              <a:t>– </a:t>
            </a:r>
            <a:r>
              <a:rPr lang="en-US" altLang="zh-CN" sz="1100" dirty="0" err="1" smtClean="0"/>
              <a:t>PacificCrest</a:t>
            </a:r>
            <a:endParaRPr kumimoji="0" lang="en-US" altLang="zh-CN" sz="1800" b="0" i="0" u="none" strike="noStrike" cap="none" normalizeH="0" baseline="0" dirty="0" smtClean="0">
              <a:ln>
                <a:noFill/>
              </a:ln>
              <a:effectLst/>
              <a:latin typeface="Arial" pitchFamily="34" charset="0"/>
              <a:cs typeface="Arial" pitchFamily="34" charset="0"/>
            </a:endParaRPr>
          </a:p>
        </p:txBody>
      </p:sp>
      <p:cxnSp>
        <p:nvCxnSpPr>
          <p:cNvPr id="23" name="Straight Connector 22"/>
          <p:cNvCxnSpPr/>
          <p:nvPr/>
        </p:nvCxnSpPr>
        <p:spPr>
          <a:xfrm>
            <a:off x="381000" y="2250375"/>
            <a:ext cx="54102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800" y="4038600"/>
            <a:ext cx="54102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0900" y="2402775"/>
            <a:ext cx="54102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7250" y="2567050"/>
            <a:ext cx="54102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4800" y="2731325"/>
            <a:ext cx="54102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_Pic2"/>
          <p:cNvPicPr>
            <a:picLocks noChangeAspect="1" noChangeArrowheads="1"/>
          </p:cNvPicPr>
          <p:nvPr/>
        </p:nvPicPr>
        <p:blipFill>
          <a:blip r:embed="rId7" cstate="print"/>
          <a:srcRect/>
          <a:stretch>
            <a:fillRect/>
          </a:stretch>
        </p:blipFill>
        <p:spPr bwMode="auto">
          <a:xfrm>
            <a:off x="4665025" y="4114800"/>
            <a:ext cx="1563407" cy="419100"/>
          </a:xfrm>
          <a:prstGeom prst="rect">
            <a:avLst/>
          </a:prstGeom>
          <a:noFill/>
          <a:ln w="9525">
            <a:noFill/>
            <a:miter lim="800000"/>
            <a:headEnd/>
            <a:tailEnd/>
          </a:ln>
        </p:spPr>
      </p:pic>
    </p:spTree>
    <p:extLst>
      <p:ext uri="{BB962C8B-B14F-4D97-AF65-F5344CB8AC3E}">
        <p14:creationId xmlns:p14="http://schemas.microsoft.com/office/powerpoint/2010/main" xmlns="" val="3515503355"/>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3281</Words>
  <Application>Microsoft Office PowerPoint</Application>
  <PresentationFormat>全屏显示(4:3)</PresentationFormat>
  <Paragraphs>988</Paragraphs>
  <Slides>43</Slides>
  <Notes>43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43</vt:i4>
      </vt:variant>
    </vt:vector>
  </HeadingPairs>
  <TitlesOfParts>
    <vt:vector size="45" baseType="lpstr">
      <vt:lpstr>Office 主题</vt:lpstr>
      <vt:lpstr>Worksheet</vt:lpstr>
      <vt:lpstr>幻灯片 1</vt:lpstr>
      <vt:lpstr>Windows 7新功能与企业应用核心精要</vt:lpstr>
      <vt:lpstr>课程内容</vt:lpstr>
      <vt:lpstr>课程目标</vt:lpstr>
      <vt:lpstr>课程内容</vt:lpstr>
      <vt:lpstr>Windows 的过去和未来</vt:lpstr>
      <vt:lpstr>幻灯片 7</vt:lpstr>
      <vt:lpstr>幻灯片 8</vt:lpstr>
      <vt:lpstr>幻灯片 9</vt:lpstr>
      <vt:lpstr>幻灯片 10</vt:lpstr>
      <vt:lpstr>幻灯片 11</vt:lpstr>
      <vt:lpstr>来自市场的反馈</vt:lpstr>
      <vt:lpstr>课程内容</vt:lpstr>
      <vt:lpstr>Windows 7 企业版 让你今天所做的事情更快更容易，让新的事情成为可能</vt:lpstr>
      <vt:lpstr>让用户在任何地方都有效率</vt:lpstr>
      <vt:lpstr>企业搜索  让用户在任何地方都有效率</vt:lpstr>
      <vt:lpstr>移动访问 让用户在任何地方都有效率</vt:lpstr>
      <vt:lpstr>分支公司网络性能 让用户在任何地方都有效率  </vt:lpstr>
      <vt:lpstr>演示</vt:lpstr>
      <vt:lpstr>增强的安全与控制 </vt:lpstr>
      <vt:lpstr>数据保护 增强的安全与控制 </vt:lpstr>
      <vt:lpstr>应用程序控制 增强的安全和控制 </vt:lpstr>
      <vt:lpstr>演示</vt:lpstr>
      <vt:lpstr>合理的 PC 管理</vt:lpstr>
      <vt:lpstr>虚拟桌面架构 合理的PC管理</vt:lpstr>
      <vt:lpstr>自动化 合理的 PC 管理</vt:lpstr>
      <vt:lpstr>演示</vt:lpstr>
      <vt:lpstr>Windows 7 企业级功能</vt:lpstr>
      <vt:lpstr>课程内容</vt:lpstr>
      <vt:lpstr>Windows 7不同版本的比较(1/2)</vt:lpstr>
      <vt:lpstr>Windows 7不同版本的比较(2/2)</vt:lpstr>
      <vt:lpstr>Windows 7 为最终用户带来的益处 (1/3)</vt:lpstr>
      <vt:lpstr>Windows 7 为最终用户带来的益处 (2/3)</vt:lpstr>
      <vt:lpstr>Windows 7 为最终用户带来的益处 (3/3)</vt:lpstr>
      <vt:lpstr>Windows 7 为 IT 专业人员带来的益处 (1/2)</vt:lpstr>
      <vt:lpstr>Windows 7 为 IT 专业人员带来的益处 (2/2)</vt:lpstr>
      <vt:lpstr>Windows 7 升级路径 (不支持场景)</vt:lpstr>
      <vt:lpstr>Windows 7 升级对照</vt:lpstr>
      <vt:lpstr>疑问和解答</vt:lpstr>
      <vt:lpstr>参考资源</vt:lpstr>
      <vt:lpstr>专家问答区 (F4) 本课程结束后，我将在接下来的70分钟内于4层专家问答区与您交流答疑</vt:lpstr>
      <vt:lpstr>幻灯片 42</vt:lpstr>
      <vt:lpstr>幻灯片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2009-10-29T03:28:51Z</dcterms:created>
  <dcterms:modified xsi:type="dcterms:W3CDTF">2009-10-29T03:28:57Z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