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7" r:id="rId3"/>
    <p:sldId id="276" r:id="rId4"/>
    <p:sldId id="277" r:id="rId5"/>
    <p:sldId id="305" r:id="rId6"/>
    <p:sldId id="278" r:id="rId7"/>
    <p:sldId id="279" r:id="rId8"/>
    <p:sldId id="281" r:id="rId9"/>
    <p:sldId id="284" r:id="rId10"/>
    <p:sldId id="288" r:id="rId11"/>
    <p:sldId id="289" r:id="rId12"/>
    <p:sldId id="290" r:id="rId13"/>
    <p:sldId id="309" r:id="rId14"/>
    <p:sldId id="310" r:id="rId15"/>
    <p:sldId id="311" r:id="rId16"/>
    <p:sldId id="291" r:id="rId17"/>
    <p:sldId id="292" r:id="rId18"/>
    <p:sldId id="307" r:id="rId19"/>
    <p:sldId id="303" r:id="rId20"/>
    <p:sldId id="293" r:id="rId21"/>
    <p:sldId id="294" r:id="rId22"/>
    <p:sldId id="295" r:id="rId23"/>
    <p:sldId id="296" r:id="rId24"/>
    <p:sldId id="304" r:id="rId25"/>
    <p:sldId id="272" r:id="rId26"/>
    <p:sldId id="273" r:id="rId27"/>
    <p:sldId id="308" r:id="rId28"/>
    <p:sldId id="274" r:id="rId29"/>
    <p:sldId id="275"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4">
              <a:defRPr/>
            </a:pPr>
            <a:endParaRPr lang="en-US" dirty="0"/>
          </a:p>
        </p:txBody>
      </p:sp>
      <p:sp>
        <p:nvSpPr>
          <p:cNvPr id="4" name="Slide Number Placeholder 3"/>
          <p:cNvSpPr>
            <a:spLocks noGrp="1"/>
          </p:cNvSpPr>
          <p:nvPr>
            <p:ph type="sldNum" sz="quarter" idx="10"/>
          </p:nvPr>
        </p:nvSpPr>
        <p:spPr/>
        <p:txBody>
          <a:bodyPr/>
          <a:lstStyle/>
          <a:p>
            <a:pPr>
              <a:defRPr/>
            </a:pPr>
            <a:fld id="{7632FFAE-D6BA-411F-B93D-495BE507B64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225425"/>
            <a:ext cx="4572000" cy="3429000"/>
          </a:xfrm>
        </p:spPr>
      </p:sp>
      <p:sp>
        <p:nvSpPr>
          <p:cNvPr id="3" name="Notes Placeholder 2"/>
          <p:cNvSpPr>
            <a:spLocks noGrp="1"/>
          </p:cNvSpPr>
          <p:nvPr>
            <p:ph type="body" idx="1"/>
          </p:nvPr>
        </p:nvSpPr>
        <p:spPr/>
        <p:txBody>
          <a:bodyPr>
            <a:normAutofit fontScale="70000" lnSpcReduction="20000"/>
          </a:bodyPr>
          <a:lstStyle/>
          <a:p>
            <a:pPr>
              <a:lnSpc>
                <a:spcPct val="115000"/>
              </a:lnSpc>
              <a:spcAft>
                <a:spcPts val="981"/>
              </a:spcAft>
            </a:pPr>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8B263312-38AA-4E1E-B2B5-0F8F122B24FE}" type="slidenum">
              <a:rPr lang="en-US">
                <a:solidFill>
                  <a:srgbClr val="EEECE1"/>
                </a:solidFill>
                <a:latin typeface="Segoe Semibold" pitchFamily="34" charset="0"/>
              </a:rPr>
              <a:pPr algn="r" rtl="0" fontAlgn="base">
                <a:spcBef>
                  <a:spcPct val="0"/>
                </a:spcBef>
                <a:spcAft>
                  <a:spcPct val="0"/>
                </a:spcAft>
              </a:pPr>
              <a:t>14</a:t>
            </a:fld>
            <a:endParaRPr lang="en-US" dirty="0">
              <a:solidFill>
                <a:srgbClr val="EEECE1"/>
              </a:solidFill>
              <a:latin typeface="Segoe Semibold" pitchFamily="34" charset="0"/>
            </a:endParaRPr>
          </a:p>
        </p:txBody>
      </p:sp>
      <p:sp>
        <p:nvSpPr>
          <p:cNvPr id="5" name="Rectangle 4"/>
          <p:cNvSpPr/>
          <p:nvPr/>
        </p:nvSpPr>
        <p:spPr>
          <a:xfrm>
            <a:off x="762004" y="3897449"/>
            <a:ext cx="5516217" cy="4707255"/>
          </a:xfrm>
          <a:prstGeom prst="rect">
            <a:avLst/>
          </a:prstGeom>
        </p:spPr>
        <p:txBody>
          <a:bodyPr wrap="square" lIns="89730" tIns="44865" rIns="89730" bIns="44865">
            <a:spAutoFit/>
          </a:bodyPr>
          <a:lstStyle/>
          <a:p>
            <a:r>
              <a:rPr lang="en-US" sz="1200" dirty="0" smtClean="0"/>
              <a:t>I talked earlier about the benefits of decoupling the layers of hardware, software, and data on the PC. Let me show you once scenario how by using Application Virtualization and Folder Redirection you can simplify future OS upgrades. </a:t>
            </a:r>
          </a:p>
          <a:p>
            <a:endParaRPr lang="en-US" sz="1200" dirty="0" smtClean="0"/>
          </a:p>
          <a:p>
            <a:r>
              <a:rPr lang="en-US" sz="1200" dirty="0" smtClean="0"/>
              <a:t>With Application Virtualization used to deliver user applications, the right set of applications can be defined in group policy and will automatically be available to user when they sign into the network.  With Folder Redirection user’s file and settings can be stored on a centralized server and roam with them from machine to machine. </a:t>
            </a:r>
          </a:p>
          <a:p>
            <a:endParaRPr lang="en-US" sz="1200" dirty="0" smtClean="0"/>
          </a:p>
          <a:p>
            <a:r>
              <a:rPr lang="en-US" sz="1200" dirty="0" smtClean="0"/>
              <a:t>If a customer deploys these technologies today, then when they upgrade to a new OS. They just need to deploy the base image, and the applications and data will atomically be delivered to the user. </a:t>
            </a:r>
          </a:p>
          <a:p>
            <a:endParaRPr lang="en-US" sz="1200" dirty="0" smtClean="0"/>
          </a:p>
          <a:p>
            <a:r>
              <a:rPr lang="en-US" sz="1200" dirty="0" smtClean="0"/>
              <a:t>For example if you deploy Windows Vista and Application Virtualization today, you will make it very easy to deploy future operating systems like Windows 7 when it comes out. </a:t>
            </a:r>
          </a:p>
          <a:p>
            <a:r>
              <a:rPr lang="en-US" sz="1200" dirty="0" smtClean="0"/>
              <a:t>&lt;Click&gt;</a:t>
            </a:r>
          </a:p>
          <a:p>
            <a:r>
              <a:rPr lang="en-US" sz="1200" dirty="0" smtClean="0"/>
              <a:t>You can deploy the new base OS image to the machine, again when the user logs onto the network the data is automatically synchronized down to the local hard drive. We are resolving the things that used to make OS upgrades a more difficult project. </a:t>
            </a:r>
          </a:p>
          <a:p>
            <a:endParaRPr lang="en-US" sz="1200" dirty="0" smtClean="0"/>
          </a:p>
          <a:p>
            <a:r>
              <a:rPr lang="en-US" sz="1200" dirty="0" smtClean="0"/>
              <a:t>Note: Application Virtualization will not improve compatible of an application on a newer version of the operating system. But it makes compatible applications readily available. To improve app-to-OS version compatibility we are planning to deliver the Microsoft Enterprise Desktop Virtualization technology in MDOP. </a:t>
            </a:r>
            <a:endParaRPr lang="en-US" sz="1200" dirty="0"/>
          </a:p>
        </p:txBody>
      </p:sp>
      <p:sp>
        <p:nvSpPr>
          <p:cNvPr id="6" name="Header Placeholder 5"/>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F8A60B7-F791-4FD1-9991-C85B7BEF8AB9}" type="slidenum">
              <a:rPr lang="he-IL"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573057" lvl="1" indent="-220651"/>
            <a:endParaRPr lang="en-US" dirty="0" smtClean="0"/>
          </a:p>
        </p:txBody>
      </p:sp>
      <p:sp>
        <p:nvSpPr>
          <p:cNvPr id="4" name="Slide Number Placeholder 3"/>
          <p:cNvSpPr>
            <a:spLocks noGrp="1"/>
          </p:cNvSpPr>
          <p:nvPr>
            <p:ph type="sldNum" sz="quarter" idx="10"/>
          </p:nvPr>
        </p:nvSpPr>
        <p:spPr/>
        <p:txBody>
          <a:bodyPr/>
          <a:lstStyle/>
          <a:p>
            <a:fld id="{A74AE594-F071-41A5-8B94-5CF068808832}"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pPr>
              <a:defRPr/>
            </a:pPr>
            <a:fld id="{CF8A60B7-F791-4FD1-9991-C85B7BEF8AB9}" type="slidenum">
              <a:rPr lang="he-IL"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504A93B-5F4C-4974-8D18-8D67998A01EC}" type="slidenum">
              <a:rPr lang="en-US">
                <a:solidFill>
                  <a:prstClr val="black"/>
                </a:solidFill>
                <a:latin typeface="Arial" charset="0"/>
              </a:rPr>
              <a:pPr algn="r" rtl="0" fontAlgn="base">
                <a:spcBef>
                  <a:spcPct val="0"/>
                </a:spcBef>
                <a:spcAft>
                  <a:spcPct val="0"/>
                </a:spcAft>
              </a:pPr>
              <a:t>20</a:t>
            </a:fld>
            <a:endParaRPr lang="en-US" dirty="0">
              <a:solidFill>
                <a:prstClr val="black"/>
              </a:solidFill>
              <a:latin typeface="Arial" charset="0"/>
            </a:endParaRPr>
          </a:p>
        </p:txBody>
      </p:sp>
      <p:sp>
        <p:nvSpPr>
          <p:cNvPr id="34818" name="Rectangle 2"/>
          <p:cNvSpPr>
            <a:spLocks noGrp="1" noRot="1" noChangeAspect="1" noChangeArrowheads="1" noTextEdit="1"/>
          </p:cNvSpPr>
          <p:nvPr>
            <p:ph type="sldImg"/>
          </p:nvPr>
        </p:nvSpPr>
        <p:spPr bwMode="auto">
          <a:xfrm>
            <a:off x="709613" y="300038"/>
            <a:ext cx="2797175" cy="2098675"/>
          </a:xfrm>
          <a:noFill/>
          <a:ln>
            <a:solidFill>
              <a:srgbClr val="000000"/>
            </a:solidFill>
            <a:miter lim="800000"/>
            <a:headEnd/>
            <a:tailEnd/>
          </a:ln>
        </p:spPr>
      </p:sp>
      <p:sp>
        <p:nvSpPr>
          <p:cNvPr id="32772" name="Rectangle 3"/>
          <p:cNvSpPr>
            <a:spLocks noGrp="1" noChangeArrowheads="1"/>
          </p:cNvSpPr>
          <p:nvPr>
            <p:ph type="body" idx="1"/>
          </p:nvPr>
        </p:nvSpPr>
        <p:spPr>
          <a:xfrm>
            <a:off x="687388" y="2698230"/>
            <a:ext cx="5483225" cy="5759970"/>
          </a:xfrm>
        </p:spPr>
        <p:txBody>
          <a:bodyPr>
            <a:noAutofit/>
          </a:bodyPr>
          <a:lstStyle/>
          <a:p>
            <a:pPr>
              <a:lnSpc>
                <a:spcPct val="115000"/>
              </a:lnSpc>
              <a:spcAft>
                <a:spcPts val="981"/>
              </a:spcAft>
            </a:pPr>
            <a:endParaRPr lang="en-US" dirty="0"/>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504A93B-5F4C-4974-8D18-8D67998A01EC}" type="slidenum">
              <a:rPr lang="en-US">
                <a:solidFill>
                  <a:prstClr val="black"/>
                </a:solidFill>
                <a:latin typeface="Arial" charset="0"/>
              </a:rPr>
              <a:pPr algn="r" rtl="0" fontAlgn="base">
                <a:spcBef>
                  <a:spcPct val="0"/>
                </a:spcBef>
                <a:spcAft>
                  <a:spcPct val="0"/>
                </a:spcAft>
              </a:pPr>
              <a:t>21</a:t>
            </a:fld>
            <a:endParaRPr lang="en-US" dirty="0">
              <a:solidFill>
                <a:prstClr val="black"/>
              </a:solidFill>
              <a:latin typeface="Arial" charset="0"/>
            </a:endParaRPr>
          </a:p>
        </p:txBody>
      </p:sp>
      <p:sp>
        <p:nvSpPr>
          <p:cNvPr id="34818" name="Rectangle 2"/>
          <p:cNvSpPr>
            <a:spLocks noGrp="1" noRot="1" noChangeAspect="1" noChangeArrowheads="1" noTextEdit="1"/>
          </p:cNvSpPr>
          <p:nvPr>
            <p:ph type="sldImg"/>
          </p:nvPr>
        </p:nvSpPr>
        <p:spPr bwMode="auto">
          <a:xfrm>
            <a:off x="709613" y="300038"/>
            <a:ext cx="2771775" cy="2079625"/>
          </a:xfrm>
          <a:noFill/>
          <a:ln>
            <a:solidFill>
              <a:srgbClr val="000000"/>
            </a:solidFill>
            <a:miter lim="800000"/>
            <a:headEnd/>
            <a:tailEnd/>
          </a:ln>
        </p:spPr>
      </p:sp>
      <p:sp>
        <p:nvSpPr>
          <p:cNvPr id="32772" name="Rectangle 3"/>
          <p:cNvSpPr>
            <a:spLocks noGrp="1" noChangeArrowheads="1"/>
          </p:cNvSpPr>
          <p:nvPr>
            <p:ph type="body" idx="1"/>
          </p:nvPr>
        </p:nvSpPr>
        <p:spPr>
          <a:xfrm>
            <a:off x="687388" y="2623279"/>
            <a:ext cx="5483225" cy="5834921"/>
          </a:xfrm>
        </p:spPr>
        <p:txBody>
          <a:bodyPr>
            <a:noAutofit/>
          </a:bodyPr>
          <a:lstStyle/>
          <a:p>
            <a:pPr>
              <a:lnSpc>
                <a:spcPct val="115000"/>
              </a:lnSpc>
              <a:spcAft>
                <a:spcPts val="981"/>
              </a:spcAft>
            </a:pPr>
            <a:endParaRPr lang="en-US" dirty="0" smtClean="0"/>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573057" lvl="1" indent="-220651"/>
            <a:endParaRPr lang="en-US" sz="1400" dirty="0" smtClean="0"/>
          </a:p>
        </p:txBody>
      </p:sp>
      <p:sp>
        <p:nvSpPr>
          <p:cNvPr id="4" name="Slide Number Placeholder 3"/>
          <p:cNvSpPr>
            <a:spLocks noGrp="1"/>
          </p:cNvSpPr>
          <p:nvPr>
            <p:ph type="sldNum" sz="quarter" idx="10"/>
          </p:nvPr>
        </p:nvSpPr>
        <p:spPr/>
        <p:txBody>
          <a:bodyPr/>
          <a:lstStyle/>
          <a:p>
            <a:fld id="{A74AE594-F071-41A5-8B94-5CF068808832}"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504A93B-5F4C-4974-8D18-8D67998A01EC}" type="slidenum">
              <a:rPr lang="en-US">
                <a:solidFill>
                  <a:prstClr val="black"/>
                </a:solidFill>
                <a:latin typeface="Arial" charset="0"/>
              </a:rPr>
              <a:pPr algn="r" rtl="0" fontAlgn="base">
                <a:spcBef>
                  <a:spcPct val="0"/>
                </a:spcBef>
                <a:spcAft>
                  <a:spcPct val="0"/>
                </a:spcAft>
              </a:pPr>
              <a:t>23</a:t>
            </a:fld>
            <a:endParaRPr lang="en-US" dirty="0">
              <a:solidFill>
                <a:prstClr val="black"/>
              </a:solidFill>
              <a:latin typeface="Arial" charset="0"/>
            </a:endParaRPr>
          </a:p>
        </p:txBody>
      </p:sp>
      <p:sp>
        <p:nvSpPr>
          <p:cNvPr id="34818" name="Rectangle 2"/>
          <p:cNvSpPr>
            <a:spLocks noGrp="1" noRot="1" noChangeAspect="1" noChangeArrowheads="1" noTextEdit="1"/>
          </p:cNvSpPr>
          <p:nvPr>
            <p:ph type="sldImg"/>
          </p:nvPr>
        </p:nvSpPr>
        <p:spPr bwMode="auto">
          <a:xfrm>
            <a:off x="719138" y="449263"/>
            <a:ext cx="3581400" cy="2687637"/>
          </a:xfrm>
          <a:noFill/>
          <a:ln>
            <a:solidFill>
              <a:srgbClr val="000000"/>
            </a:solidFill>
            <a:miter lim="800000"/>
            <a:headEnd/>
            <a:tailEnd/>
          </a:ln>
        </p:spPr>
      </p:sp>
      <p:sp>
        <p:nvSpPr>
          <p:cNvPr id="32772" name="Rectangle 3"/>
          <p:cNvSpPr>
            <a:spLocks noGrp="1" noChangeArrowheads="1"/>
          </p:cNvSpPr>
          <p:nvPr>
            <p:ph type="body" idx="1"/>
          </p:nvPr>
        </p:nvSpPr>
        <p:spPr>
          <a:xfrm>
            <a:off x="685804" y="3372787"/>
            <a:ext cx="5483225" cy="4860561"/>
          </a:xfrm>
        </p:spPr>
        <p:txBody>
          <a:bodyPr>
            <a:noAutofit/>
          </a:bodyPr>
          <a:lstStyle/>
          <a:p>
            <a:endParaRPr lang="en-US" dirty="0"/>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504A93B-5F4C-4974-8D18-8D67998A01EC}" type="slidenum">
              <a:rPr lang="en-US">
                <a:solidFill>
                  <a:prstClr val="black"/>
                </a:solidFill>
                <a:latin typeface="Arial" charset="0"/>
              </a:rPr>
              <a:pPr algn="r" rtl="0" fontAlgn="base">
                <a:spcBef>
                  <a:spcPct val="0"/>
                </a:spcBef>
                <a:spcAft>
                  <a:spcPct val="0"/>
                </a:spcAft>
              </a:pPr>
              <a:t>24</a:t>
            </a:fld>
            <a:endParaRPr lang="en-US" dirty="0">
              <a:solidFill>
                <a:prstClr val="black"/>
              </a:solidFill>
              <a:latin typeface="Arial" charset="0"/>
            </a:endParaRPr>
          </a:p>
        </p:txBody>
      </p:sp>
      <p:sp>
        <p:nvSpPr>
          <p:cNvPr id="34818" name="Rectangle 2"/>
          <p:cNvSpPr>
            <a:spLocks noGrp="1" noRot="1" noChangeAspect="1" noChangeArrowheads="1" noTextEdit="1"/>
          </p:cNvSpPr>
          <p:nvPr>
            <p:ph type="sldImg"/>
          </p:nvPr>
        </p:nvSpPr>
        <p:spPr bwMode="auto">
          <a:xfrm>
            <a:off x="711200" y="300038"/>
            <a:ext cx="2597150" cy="1947862"/>
          </a:xfrm>
          <a:noFill/>
          <a:ln>
            <a:solidFill>
              <a:srgbClr val="000000"/>
            </a:solidFill>
            <a:miter lim="800000"/>
            <a:headEnd/>
            <a:tailEnd/>
          </a:ln>
        </p:spPr>
      </p:sp>
      <p:sp>
        <p:nvSpPr>
          <p:cNvPr id="32772" name="Rectangle 3"/>
          <p:cNvSpPr>
            <a:spLocks noGrp="1" noChangeArrowheads="1"/>
          </p:cNvSpPr>
          <p:nvPr>
            <p:ph type="body" idx="1"/>
          </p:nvPr>
        </p:nvSpPr>
        <p:spPr>
          <a:xfrm>
            <a:off x="685804" y="2398426"/>
            <a:ext cx="5483225" cy="5014210"/>
          </a:xfrm>
        </p:spPr>
        <p:txBody>
          <a:bodyPr>
            <a:noAutofit/>
          </a:bodyPr>
          <a:lstStyle/>
          <a:p>
            <a:pPr>
              <a:lnSpc>
                <a:spcPct val="115000"/>
              </a:lnSpc>
              <a:spcAft>
                <a:spcPts val="981"/>
              </a:spcAft>
            </a:pPr>
            <a:endParaRPr lang="en-US" dirty="0"/>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A249A8B1-E81E-45A0-9ABF-EF609C80942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25538" y="685800"/>
            <a:ext cx="2733675" cy="2051050"/>
          </a:xfrm>
          <a:ln/>
        </p:spPr>
      </p:sp>
      <p:sp>
        <p:nvSpPr>
          <p:cNvPr id="3" name="Notes Placeholder 2"/>
          <p:cNvSpPr>
            <a:spLocks noGrp="1"/>
          </p:cNvSpPr>
          <p:nvPr>
            <p:ph type="body" idx="1"/>
          </p:nvPr>
        </p:nvSpPr>
        <p:spPr>
          <a:xfrm>
            <a:off x="457204" y="2773180"/>
            <a:ext cx="6096000" cy="4710659"/>
          </a:xfrm>
        </p:spPr>
        <p:txBody>
          <a:bodyPr>
            <a:noAutofit/>
          </a:bodyPr>
          <a:lstStyle/>
          <a:p>
            <a:endParaRPr lang="en-US" dirty="0" smtClean="0"/>
          </a:p>
        </p:txBody>
      </p:sp>
      <p:sp>
        <p:nvSpPr>
          <p:cNvPr id="27652" name="Slide Number Placeholder 3"/>
          <p:cNvSpPr>
            <a:spLocks noGrp="1"/>
          </p:cNvSpPr>
          <p:nvPr>
            <p:ph type="sldNum" sz="quarter" idx="5"/>
          </p:nvPr>
        </p:nvSpPr>
        <p:spPr/>
        <p:txBody>
          <a:bodyPr/>
          <a:lstStyle/>
          <a:p>
            <a:pPr algn="r" rtl="0">
              <a:defRPr/>
            </a:pPr>
            <a:fld id="{9C50B3ED-6BD4-4B6F-9AF8-3D2EE9E41170}" type="slidenum">
              <a:rPr lang="en-US">
                <a:solidFill>
                  <a:prstClr val="black"/>
                </a:solidFill>
                <a:latin typeface="Calibri"/>
              </a:rPr>
              <a:pPr algn="r" rtl="0">
                <a:defRPr/>
              </a:pPr>
              <a:t>6</a:t>
            </a:fld>
            <a:endParaRPr lang="en-US" dirty="0">
              <a:solidFill>
                <a:prstClr val="black"/>
              </a:solidFill>
              <a:latin typeface="Calibri"/>
            </a:endParaRPr>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0653E5-06C7-4E52-87BB-6D74A46C17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Funnel Flow">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a:prstGeom prst="rect">
            <a:avLst/>
          </a:prstGeo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381000" y="838200"/>
            <a:ext cx="8626475" cy="457200"/>
          </a:xfrm>
          <a:prstGeom prst="rect">
            <a:avLst/>
          </a:prstGeom>
        </p:spPr>
        <p:txBody>
          <a:bodyPr>
            <a:normAutofit/>
          </a:bodyPr>
          <a:lstStyle>
            <a:lvl1pPr>
              <a:buNone/>
              <a:defRPr sz="2600">
                <a:solidFill>
                  <a:schemeClr val="bg1"/>
                </a:solidFill>
                <a:latin typeface="Segoe Light" pitchFamily="34" charset="0"/>
              </a:defRPr>
            </a:lvl1pPr>
          </a:lstStyle>
          <a:p>
            <a:pPr lvl="0"/>
            <a:r>
              <a:rPr lang="en-US" smtClean="0"/>
              <a:t>Click to edit Master text styles</a:t>
            </a:r>
          </a:p>
        </p:txBody>
      </p:sp>
      <p:sp>
        <p:nvSpPr>
          <p:cNvPr id="10" name="Text Placeholder 7"/>
          <p:cNvSpPr>
            <a:spLocks noGrp="1"/>
          </p:cNvSpPr>
          <p:nvPr>
            <p:ph type="body" sz="quarter" idx="14"/>
          </p:nvPr>
        </p:nvSpPr>
        <p:spPr>
          <a:xfrm>
            <a:off x="381000" y="1371600"/>
            <a:ext cx="8626475" cy="457200"/>
          </a:xfrm>
          <a:prstGeom prst="rect">
            <a:avLst/>
          </a:prstGeom>
        </p:spPr>
        <p:txBody>
          <a:bodyPr>
            <a:normAutofit/>
          </a:bodyPr>
          <a:lstStyle>
            <a:lvl1pPr>
              <a:buNone/>
              <a:defRPr sz="2000">
                <a:solidFill>
                  <a:schemeClr val="bg1"/>
                </a:solidFill>
                <a:latin typeface="Segoe Semibold" pitchFamily="34" charset="0"/>
              </a:defRPr>
            </a:lvl1pPr>
          </a:lstStyle>
          <a:p>
            <a:pPr lvl="0"/>
            <a:r>
              <a:rPr lang="en-US" smtClean="0"/>
              <a:t>Click to edit Master text styles</a:t>
            </a:r>
          </a:p>
        </p:txBody>
      </p:sp>
      <p:sp>
        <p:nvSpPr>
          <p:cNvPr id="12" name="Text Placeholder 7"/>
          <p:cNvSpPr>
            <a:spLocks noGrp="1"/>
          </p:cNvSpPr>
          <p:nvPr>
            <p:ph type="body" sz="quarter" idx="15"/>
          </p:nvPr>
        </p:nvSpPr>
        <p:spPr>
          <a:xfrm>
            <a:off x="381000" y="1981200"/>
            <a:ext cx="3276600" cy="2209800"/>
          </a:xfrm>
          <a:prstGeom prst="rect">
            <a:avLst/>
          </a:prstGeom>
        </p:spPr>
        <p:txBody>
          <a:bodyPr>
            <a:normAutofit/>
          </a:bodyPr>
          <a:lstStyle>
            <a:lvl1pPr>
              <a:buClr>
                <a:schemeClr val="bg1"/>
              </a:buClr>
              <a:buFont typeface="Segoe Light" pitchFamily="34" charset="0"/>
              <a:buChar char="»"/>
              <a:defRPr sz="2000">
                <a:solidFill>
                  <a:schemeClr val="bg1"/>
                </a:solidFill>
                <a:latin typeface="Segoe Light" pitchFamily="34" charset="0"/>
              </a:defRPr>
            </a:lvl1pPr>
          </a:lstStyle>
          <a:p>
            <a:pPr lvl="0"/>
            <a:r>
              <a:rPr lang="en-US" smtClean="0"/>
              <a:t>Click to edit Master text styles</a:t>
            </a:r>
          </a:p>
        </p:txBody>
      </p:sp>
      <p:sp>
        <p:nvSpPr>
          <p:cNvPr id="13" name="Text Placeholder 7"/>
          <p:cNvSpPr>
            <a:spLocks noGrp="1"/>
          </p:cNvSpPr>
          <p:nvPr>
            <p:ph type="body" sz="quarter" idx="16"/>
          </p:nvPr>
        </p:nvSpPr>
        <p:spPr>
          <a:xfrm>
            <a:off x="4953000" y="1981200"/>
            <a:ext cx="4038600" cy="1600200"/>
          </a:xfrm>
          <a:prstGeom prst="rect">
            <a:avLst/>
          </a:prstGeom>
        </p:spPr>
        <p:txBody>
          <a:bodyPr>
            <a:normAutofit/>
          </a:bodyPr>
          <a:lstStyle>
            <a:lvl1pPr>
              <a:buClr>
                <a:schemeClr val="bg1"/>
              </a:buClr>
              <a:buFont typeface="Segoe Light" pitchFamily="34" charset="0"/>
              <a:buChar char="»"/>
              <a:defRPr sz="2000" baseline="0">
                <a:solidFill>
                  <a:schemeClr val="bg1"/>
                </a:solidFill>
                <a:latin typeface="Segoe Light" pitchFamily="34" charset="0"/>
              </a:defRPr>
            </a:lvl1pPr>
          </a:lstStyle>
          <a:p>
            <a:pPr lvl="0"/>
            <a:r>
              <a:rPr lang="en-US" smtClean="0"/>
              <a:t>Click to edit Master text styles</a:t>
            </a:r>
          </a:p>
        </p:txBody>
      </p:sp>
      <p:sp>
        <p:nvSpPr>
          <p:cNvPr id="14" name="Text Placeholder 7"/>
          <p:cNvSpPr>
            <a:spLocks noGrp="1"/>
          </p:cNvSpPr>
          <p:nvPr>
            <p:ph type="body" sz="quarter" idx="17"/>
          </p:nvPr>
        </p:nvSpPr>
        <p:spPr>
          <a:xfrm>
            <a:off x="5029200" y="4191000"/>
            <a:ext cx="3962400" cy="1524000"/>
          </a:xfrm>
          <a:prstGeom prst="rect">
            <a:avLst/>
          </a:prstGeom>
        </p:spPr>
        <p:txBody>
          <a:bodyPr>
            <a:normAutofit/>
          </a:bodyPr>
          <a:lstStyle>
            <a:lvl1pPr>
              <a:buClr>
                <a:schemeClr val="bg1"/>
              </a:buClr>
              <a:buFont typeface="Segoe Light" pitchFamily="34" charset="0"/>
              <a:buNone/>
              <a:defRPr sz="1800">
                <a:solidFill>
                  <a:schemeClr val="bg1"/>
                </a:solidFill>
                <a:effectLst/>
                <a:latin typeface="Segoe Semibold" pitchFamily="34" charset="0"/>
              </a:defRPr>
            </a:lvl1pPr>
          </a:lstStyle>
          <a:p>
            <a:pPr lvl="0"/>
            <a:r>
              <a:rPr lang="en-US" smtClean="0"/>
              <a:t>Click to edit Master text styles</a:t>
            </a:r>
          </a:p>
        </p:txBody>
      </p:sp>
      <p:sp>
        <p:nvSpPr>
          <p:cNvPr id="11" name="Date Placeholder 3"/>
          <p:cNvSpPr>
            <a:spLocks noGrp="1"/>
          </p:cNvSpPr>
          <p:nvPr>
            <p:ph type="dt" sz="half" idx="18"/>
          </p:nvPr>
        </p:nvSpPr>
        <p:spPr>
          <a:xfrm>
            <a:off x="425450" y="6492875"/>
            <a:ext cx="793750" cy="365125"/>
          </a:xfrm>
          <a:prstGeom prst="rect">
            <a:avLst/>
          </a:prstGeom>
        </p:spPr>
        <p:txBody>
          <a:bodyPr/>
          <a:lstStyle>
            <a:lvl1pPr>
              <a:defRPr/>
            </a:lvl1pPr>
          </a:lstStyle>
          <a:p>
            <a:pPr algn="l" rtl="0">
              <a:defRPr/>
            </a:pPr>
            <a:endParaRPr lang="en-US" kern="1200" dirty="0">
              <a:solidFill>
                <a:prstClr val="white"/>
              </a:solidFill>
              <a:latin typeface="Segoe"/>
              <a:ea typeface="+mn-ea"/>
              <a:cs typeface="+mn-cs"/>
            </a:endParaRPr>
          </a:p>
        </p:txBody>
      </p:sp>
      <p:sp>
        <p:nvSpPr>
          <p:cNvPr id="15" name="Footer Placeholder 4"/>
          <p:cNvSpPr>
            <a:spLocks noGrp="1"/>
          </p:cNvSpPr>
          <p:nvPr>
            <p:ph type="ftr" sz="quarter" idx="19"/>
          </p:nvPr>
        </p:nvSpPr>
        <p:spPr>
          <a:xfrm>
            <a:off x="5943600" y="6492875"/>
            <a:ext cx="2895600" cy="365125"/>
          </a:xfrm>
          <a:prstGeom prst="rect">
            <a:avLst/>
          </a:prstGeom>
        </p:spPr>
        <p:txBody>
          <a:bodyPr/>
          <a:lstStyle>
            <a:lvl1pPr>
              <a:defRPr/>
            </a:lvl1pPr>
          </a:lstStyle>
          <a:p>
            <a:pPr algn="l" rtl="0">
              <a:defRPr/>
            </a:pPr>
            <a:r>
              <a:rPr lang="en-US" kern="1200" smtClean="0">
                <a:solidFill>
                  <a:prstClr val="white"/>
                </a:solidFill>
                <a:latin typeface="Segoe"/>
                <a:ea typeface="+mn-ea"/>
                <a:cs typeface="+mn-cs"/>
              </a:rPr>
              <a:t>Microsoft Confidential: NDA Only</a:t>
            </a:r>
            <a:endParaRPr lang="en-US" kern="1200" dirty="0">
              <a:solidFill>
                <a:prstClr val="white"/>
              </a:solidFill>
              <a:latin typeface="Segoe"/>
              <a:ea typeface="+mn-ea"/>
              <a:cs typeface="+mn-cs"/>
            </a:endParaRPr>
          </a:p>
        </p:txBody>
      </p:sp>
      <p:sp>
        <p:nvSpPr>
          <p:cNvPr id="16" name="Slide Number Placeholder 5"/>
          <p:cNvSpPr>
            <a:spLocks noGrp="1"/>
          </p:cNvSpPr>
          <p:nvPr>
            <p:ph type="sldNum" sz="quarter" idx="20"/>
          </p:nvPr>
        </p:nvSpPr>
        <p:spPr>
          <a:xfrm>
            <a:off x="1219200" y="6492875"/>
            <a:ext cx="2133600" cy="365125"/>
          </a:xfrm>
          <a:prstGeom prst="rect">
            <a:avLst/>
          </a:prstGeom>
        </p:spPr>
        <p:txBody>
          <a:bodyPr/>
          <a:lstStyle>
            <a:lvl1pPr>
              <a:defRPr/>
            </a:lvl1pPr>
          </a:lstStyle>
          <a:p>
            <a:pPr algn="l" rtl="0">
              <a:defRPr/>
            </a:pPr>
            <a:r>
              <a:rPr lang="en-US" kern="1200">
                <a:solidFill>
                  <a:prstClr val="white"/>
                </a:solidFill>
                <a:latin typeface="Segoe"/>
                <a:ea typeface="+mn-ea"/>
                <a:cs typeface="+mn-cs"/>
              </a:rPr>
              <a:t>Slide </a:t>
            </a:r>
            <a:fld id="{A5984556-8AA9-4EED-88C8-F67ED3C1F8CF}" type="slidenum">
              <a:rPr lang="en-US" kern="1200">
                <a:solidFill>
                  <a:prstClr val="white"/>
                </a:solidFill>
                <a:latin typeface="Segoe"/>
                <a:ea typeface="+mn-ea"/>
                <a:cs typeface="+mn-cs"/>
              </a:rPr>
              <a:pPr algn="l" rtl="0">
                <a:defRPr/>
              </a:pPr>
              <a:t>‹#›</a:t>
            </a:fld>
            <a:endParaRPr lang="en-US" kern="1200">
              <a:solidFill>
                <a:prstClr val="white"/>
              </a:solidFill>
              <a:latin typeface="Segoe"/>
              <a:ea typeface="+mn-ea"/>
              <a:cs typeface="+mn-cs"/>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5.jpeg"/><Relationship Id="rId3" Type="http://schemas.openxmlformats.org/officeDocument/2006/relationships/image" Target="../media/image48.png"/><Relationship Id="rId7" Type="http://schemas.openxmlformats.org/officeDocument/2006/relationships/image" Target="../media/image51.gif"/><Relationship Id="rId12"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43.jpeg"/><Relationship Id="rId5" Type="http://schemas.openxmlformats.org/officeDocument/2006/relationships/image" Target="../media/image49.png"/><Relationship Id="rId15" Type="http://schemas.openxmlformats.org/officeDocument/2006/relationships/image" Target="../media/image53.png"/><Relationship Id="rId10"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52.png"/><Relationship Id="rId1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55.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technet/mdo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10506" y="4135271"/>
            <a:ext cx="959147" cy="61958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pic>
        <p:nvPicPr>
          <p:cNvPr id="1026" name="Picture 2" descr="C:\users\eva.adi\desktop\dvd36\dvd_art36\artwork_imagery\icons - illustrations\newspaper headlines quotes\headline quote white square.png"/>
          <p:cNvPicPr>
            <a:picLocks noChangeAspect="1" noChangeArrowheads="1"/>
          </p:cNvPicPr>
          <p:nvPr/>
        </p:nvPicPr>
        <p:blipFill>
          <a:blip r:embed="rId3" cstate="print"/>
          <a:srcRect/>
          <a:stretch>
            <a:fillRect/>
          </a:stretch>
        </p:blipFill>
        <p:spPr bwMode="auto">
          <a:xfrm>
            <a:off x="208930" y="3909391"/>
            <a:ext cx="4588358" cy="2451652"/>
          </a:xfrm>
          <a:prstGeom prst="rect">
            <a:avLst/>
          </a:prstGeom>
          <a:noFill/>
        </p:spPr>
      </p:pic>
      <p:sp>
        <p:nvSpPr>
          <p:cNvPr id="2" name="Title 1"/>
          <p:cNvSpPr>
            <a:spLocks noGrp="1"/>
          </p:cNvSpPr>
          <p:nvPr>
            <p:ph type="title"/>
          </p:nvPr>
        </p:nvSpPr>
        <p:spPr>
          <a:xfrm>
            <a:off x="428596" y="142852"/>
            <a:ext cx="8229600" cy="1143000"/>
          </a:xfrm>
        </p:spPr>
        <p:txBody>
          <a:bodyPr/>
          <a:lstStyle/>
          <a:p>
            <a:pPr algn="l"/>
            <a:r>
              <a:rPr lang="zh-CN" altLang="en-US" sz="4000" dirty="0" smtClean="0"/>
              <a:t>微软应用程序虚拟化</a:t>
            </a:r>
            <a:r>
              <a:rPr lang="en-US" sz="4000" dirty="0" smtClean="0"/>
              <a:t>(App-V)</a:t>
            </a:r>
            <a:r>
              <a:rPr lang="en-US" dirty="0" smtClean="0"/>
              <a:t/>
            </a:r>
            <a:br>
              <a:rPr lang="en-US" dirty="0" smtClean="0"/>
            </a:br>
            <a:r>
              <a:rPr lang="zh-CN" altLang="en-US" sz="2000" dirty="0" smtClean="0">
                <a:solidFill>
                  <a:schemeClr val="accent1"/>
                </a:solidFill>
              </a:rPr>
              <a:t>作为一个集中管理的服务动态的将软件以流的形式提供</a:t>
            </a:r>
            <a:endParaRPr lang="en-US" sz="2000" dirty="0" smtClean="0"/>
          </a:p>
        </p:txBody>
      </p:sp>
      <p:pic>
        <p:nvPicPr>
          <p:cNvPr id="3" name="Picture 2" descr="C:\Users\chajones\Desktop\Logo-MSAV.png"/>
          <p:cNvPicPr>
            <a:picLocks noChangeAspect="1" noChangeArrowheads="1"/>
          </p:cNvPicPr>
          <p:nvPr/>
        </p:nvPicPr>
        <p:blipFill>
          <a:blip r:embed="rId4" cstate="print">
            <a:lum bright="-100000" contrast="100000"/>
          </a:blip>
          <a:srcRect/>
          <a:stretch>
            <a:fillRect/>
          </a:stretch>
        </p:blipFill>
        <p:spPr bwMode="auto">
          <a:xfrm>
            <a:off x="7513983" y="1015308"/>
            <a:ext cx="1348355" cy="350170"/>
          </a:xfrm>
          <a:prstGeom prst="rect">
            <a:avLst/>
          </a:prstGeom>
          <a:noFill/>
          <a:effectLst/>
        </p:spPr>
      </p:pic>
      <p:grpSp>
        <p:nvGrpSpPr>
          <p:cNvPr id="12" name="Group 11"/>
          <p:cNvGrpSpPr/>
          <p:nvPr/>
        </p:nvGrpSpPr>
        <p:grpSpPr>
          <a:xfrm>
            <a:off x="376982" y="1550502"/>
            <a:ext cx="8584138" cy="2460589"/>
            <a:chOff x="376982" y="1550503"/>
            <a:chExt cx="8584138" cy="2279086"/>
          </a:xfrm>
        </p:grpSpPr>
        <p:sp>
          <p:nvSpPr>
            <p:cNvPr id="4" name="Rectangle 3"/>
            <p:cNvSpPr/>
            <p:nvPr/>
          </p:nvSpPr>
          <p:spPr>
            <a:xfrm rot="10800000">
              <a:off x="377682" y="1886862"/>
              <a:ext cx="8514857" cy="183847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buFontTx/>
                <a:buBlip>
                  <a:blip r:embed="rId5"/>
                </a:buBlip>
                <a:tabLst>
                  <a:tab pos="424590" algn="l"/>
                </a:tabLst>
                <a:defRPr/>
              </a:pPr>
              <a:endParaRPr lang="en-US" sz="2300" dirty="0">
                <a:gradFill>
                  <a:gsLst>
                    <a:gs pos="0">
                      <a:srgbClr val="373737"/>
                    </a:gs>
                    <a:gs pos="50000">
                      <a:srgbClr val="373737"/>
                    </a:gs>
                  </a:gsLst>
                  <a:lin ang="5400000" scaled="0"/>
                </a:gradFill>
              </a:endParaRPr>
            </a:p>
          </p:txBody>
        </p:sp>
        <p:sp>
          <p:nvSpPr>
            <p:cNvPr id="11" name="Rectangle 10"/>
            <p:cNvSpPr/>
            <p:nvPr/>
          </p:nvSpPr>
          <p:spPr bwMode="auto">
            <a:xfrm>
              <a:off x="4617242" y="1705263"/>
              <a:ext cx="4206717" cy="191653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10" name="Rectangle 9"/>
            <p:cNvSpPr/>
            <p:nvPr/>
          </p:nvSpPr>
          <p:spPr bwMode="auto">
            <a:xfrm>
              <a:off x="469312" y="1705263"/>
              <a:ext cx="4023360" cy="191653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5" name="Snip Single Corner Rectangle 4"/>
            <p:cNvSpPr/>
            <p:nvPr/>
          </p:nvSpPr>
          <p:spPr bwMode="auto">
            <a:xfrm>
              <a:off x="376982" y="1550503"/>
              <a:ext cx="8515558" cy="426672"/>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dirty="0">
                <a:gradFill>
                  <a:gsLst>
                    <a:gs pos="0">
                      <a:srgbClr val="FFFFFF"/>
                    </a:gs>
                    <a:gs pos="100000">
                      <a:srgbClr val="FFFFFF"/>
                    </a:gs>
                  </a:gsLst>
                  <a:lin ang="13500000" scaled="1"/>
                </a:gradFill>
                <a:latin typeface="Segoe Semibold" pitchFamily="34" charset="0"/>
              </a:endParaRPr>
            </a:p>
          </p:txBody>
        </p:sp>
        <p:sp>
          <p:nvSpPr>
            <p:cNvPr id="6" name="Rectangle 5"/>
            <p:cNvSpPr/>
            <p:nvPr/>
          </p:nvSpPr>
          <p:spPr>
            <a:xfrm>
              <a:off x="4704190" y="2049779"/>
              <a:ext cx="4256930" cy="1779810"/>
            </a:xfrm>
            <a:prstGeom prst="rect">
              <a:avLst/>
            </a:prstGeom>
          </p:spPr>
          <p:txBody>
            <a:bodyPr wrap="square">
              <a:spAutoFit/>
            </a:bodyPr>
            <a:lstStyle/>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更加容易获得应用 程序</a:t>
              </a:r>
              <a:endParaRPr lang="en-US" alt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加速桌面部署</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加速应用程序的恢复</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减少应用程序的冲突</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应用程序兼容性测试最小化</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利用现有的</a:t>
              </a:r>
              <a:r>
                <a:rPr lang="en-US" altLang="zh-CN" sz="1400" dirty="0" smtClean="0">
                  <a:gradFill>
                    <a:gsLst>
                      <a:gs pos="0">
                        <a:srgbClr val="373737"/>
                      </a:gs>
                      <a:gs pos="100000">
                        <a:srgbClr val="373737"/>
                      </a:gs>
                    </a:gsLst>
                    <a:lin ang="5400000" scaled="0"/>
                  </a:gradFill>
                </a:rPr>
                <a:t>PC</a:t>
              </a:r>
              <a:r>
                <a:rPr lang="zh-CN" altLang="en-US" sz="1400" dirty="0" smtClean="0">
                  <a:gradFill>
                    <a:gsLst>
                      <a:gs pos="0">
                        <a:srgbClr val="373737"/>
                      </a:gs>
                      <a:gs pos="100000">
                        <a:srgbClr val="373737"/>
                      </a:gs>
                    </a:gsLst>
                    <a:lin ang="5400000" scaled="0"/>
                  </a:gradFill>
                </a:rPr>
                <a:t>管理投资 </a:t>
              </a:r>
              <a:r>
                <a:rPr lang="zh-CN" altLang="en-US" sz="1400" dirty="0" smtClean="0"/>
                <a:t/>
              </a:r>
              <a:br>
                <a:rPr lang="zh-CN" altLang="en-US" sz="1400" dirty="0" smtClean="0"/>
              </a:br>
              <a:endParaRPr lang="en-US" sz="1400" dirty="0">
                <a:gradFill>
                  <a:gsLst>
                    <a:gs pos="0">
                      <a:srgbClr val="373737"/>
                    </a:gs>
                    <a:gs pos="100000">
                      <a:srgbClr val="373737"/>
                    </a:gs>
                  </a:gsLst>
                  <a:lin ang="5400000" scaled="0"/>
                </a:gradFill>
              </a:endParaRPr>
            </a:p>
          </p:txBody>
        </p:sp>
        <p:sp>
          <p:nvSpPr>
            <p:cNvPr id="7" name="Rectangle 6"/>
            <p:cNvSpPr/>
            <p:nvPr/>
          </p:nvSpPr>
          <p:spPr>
            <a:xfrm>
              <a:off x="537744" y="2057399"/>
              <a:ext cx="3898934" cy="1333195"/>
            </a:xfrm>
            <a:prstGeom prst="rect">
              <a:avLst/>
            </a:prstGeom>
          </p:spPr>
          <p:txBody>
            <a:bodyPr wrap="square">
              <a:spAutoFit/>
            </a:bodyPr>
            <a:lstStyle/>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为用户部署应用程序</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集中许可</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不需要安装所需应用程序</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应用程序之间不产生冲突</a:t>
              </a:r>
              <a:endParaRPr lang="en-US" sz="1400" dirty="0">
                <a:gradFill>
                  <a:gsLst>
                    <a:gs pos="0">
                      <a:srgbClr val="373737"/>
                    </a:gs>
                    <a:gs pos="100000">
                      <a:srgbClr val="373737"/>
                    </a:gs>
                  </a:gsLst>
                  <a:lin ang="5400000" scaled="0"/>
                </a:gradFill>
              </a:endParaRPr>
            </a:p>
            <a:p>
              <a:pPr marL="228600" lvl="2" indent="-228600" defTabSz="914363" fontAlgn="base">
                <a:lnSpc>
                  <a:spcPct val="90000"/>
                </a:lnSpc>
                <a:spcBef>
                  <a:spcPct val="20000"/>
                </a:spcBef>
                <a:spcAft>
                  <a:spcPts val="4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提供即时的应用程序使用报表</a:t>
              </a:r>
              <a:endParaRPr lang="en-US" sz="1400" dirty="0">
                <a:gradFill>
                  <a:gsLst>
                    <a:gs pos="0">
                      <a:srgbClr val="373737"/>
                    </a:gs>
                    <a:gs pos="100000">
                      <a:srgbClr val="373737"/>
                    </a:gs>
                  </a:gsLst>
                  <a:lin ang="5400000" scaled="0"/>
                </a:gradFill>
              </a:endParaRPr>
            </a:p>
          </p:txBody>
        </p:sp>
        <p:sp>
          <p:nvSpPr>
            <p:cNvPr id="8" name="Rectangle 7"/>
            <p:cNvSpPr/>
            <p:nvPr/>
          </p:nvSpPr>
          <p:spPr>
            <a:xfrm>
              <a:off x="816165" y="1593577"/>
              <a:ext cx="3276600" cy="342089"/>
            </a:xfrm>
            <a:prstGeom prst="rect">
              <a:avLst/>
            </a:prstGeom>
          </p:spPr>
          <p:txBody>
            <a:bodyPr wrap="square">
              <a:spAutoFit/>
            </a:bodyPr>
            <a:lstStyle/>
            <a:p>
              <a:pPr marL="342900" indent="-342900" defTabSz="914363" fontAlgn="base">
                <a:lnSpc>
                  <a:spcPct val="90000"/>
                </a:lnSpc>
                <a:spcBef>
                  <a:spcPct val="20000"/>
                </a:spcBef>
                <a:spcAft>
                  <a:spcPts val="1200"/>
                </a:spcAft>
                <a:buClr>
                  <a:srgbClr val="FF5B00"/>
                </a:buClr>
                <a:buSzPct val="65000"/>
                <a:defRPr/>
              </a:pPr>
              <a:r>
                <a:rPr lang="zh-CN" altLang="en-US" sz="20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它能做什么</a:t>
              </a:r>
              <a:endParaRPr lang="en-US" sz="20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sp>
          <p:nvSpPr>
            <p:cNvPr id="9" name="Rectangle 8"/>
            <p:cNvSpPr/>
            <p:nvPr/>
          </p:nvSpPr>
          <p:spPr>
            <a:xfrm>
              <a:off x="5049677" y="1593573"/>
              <a:ext cx="3276600" cy="342089"/>
            </a:xfrm>
            <a:prstGeom prst="rect">
              <a:avLst/>
            </a:prstGeom>
          </p:spPr>
          <p:txBody>
            <a:bodyPr wrap="square">
              <a:spAutoFit/>
            </a:bodyPr>
            <a:lstStyle/>
            <a:p>
              <a:pPr marL="342900" indent="-342900" defTabSz="914363" fontAlgn="base">
                <a:lnSpc>
                  <a:spcPct val="90000"/>
                </a:lnSpc>
                <a:spcBef>
                  <a:spcPct val="20000"/>
                </a:spcBef>
                <a:spcAft>
                  <a:spcPts val="1200"/>
                </a:spcAft>
                <a:buClr>
                  <a:srgbClr val="FF5B00"/>
                </a:buClr>
                <a:buSzPct val="65000"/>
                <a:defRPr/>
              </a:pPr>
              <a:r>
                <a:rPr lang="zh-CN" altLang="en-US" sz="20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效益</a:t>
              </a:r>
              <a:endParaRPr lang="en-US" sz="20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4" name="Rectangle 13"/>
          <p:cNvSpPr/>
          <p:nvPr/>
        </p:nvSpPr>
        <p:spPr>
          <a:xfrm>
            <a:off x="516835" y="4878513"/>
            <a:ext cx="4028662" cy="907941"/>
          </a:xfrm>
          <a:prstGeom prst="rect">
            <a:avLst/>
          </a:prstGeom>
        </p:spPr>
        <p:txBody>
          <a:bodyPr wrap="square">
            <a:spAutoFit/>
          </a:bodyPr>
          <a:lstStyle/>
          <a:p>
            <a:pPr marL="169863" indent="-169863">
              <a:buFont typeface="Arial" pitchFamily="34" charset="0"/>
              <a:buChar char="•"/>
              <a:defRPr/>
            </a:pPr>
            <a:r>
              <a:rPr lang="en-US" sz="1400" dirty="0" smtClean="0">
                <a:gradFill>
                  <a:gsLst>
                    <a:gs pos="0">
                      <a:srgbClr val="373737"/>
                    </a:gs>
                    <a:gs pos="100000">
                      <a:srgbClr val="373737"/>
                    </a:gs>
                  </a:gsLst>
                  <a:lin ang="5400000" scaled="0"/>
                </a:gradFill>
              </a:rPr>
              <a:t>“</a:t>
            </a:r>
            <a:r>
              <a:rPr lang="zh-CN" altLang="en-US" sz="1400" dirty="0" smtClean="0"/>
              <a:t>将应用程序部署时间从三个月缩短为三天</a:t>
            </a:r>
            <a:endParaRPr lang="en-US" altLang="zh-CN" sz="1400" dirty="0" smtClean="0"/>
          </a:p>
          <a:p>
            <a:pPr marL="169863" indent="-169863">
              <a:buFont typeface="Arial" pitchFamily="34" charset="0"/>
              <a:buChar char="•"/>
              <a:defRPr/>
            </a:pPr>
            <a:r>
              <a:rPr lang="zh-CN" altLang="en-US" sz="1400" dirty="0" smtClean="0"/>
              <a:t>从部署和支持相关的活动中节省了一百万美元</a:t>
            </a:r>
            <a:endParaRPr lang="en-US" altLang="zh-CN" sz="1400" dirty="0" smtClean="0"/>
          </a:p>
          <a:p>
            <a:pPr marL="169863" indent="-169863">
              <a:buFont typeface="Arial" pitchFamily="34" charset="0"/>
              <a:buChar char="•"/>
              <a:defRPr/>
            </a:pPr>
            <a:r>
              <a:rPr lang="zh-CN" altLang="en-US" sz="1400" dirty="0" smtClean="0"/>
              <a:t>将镜像的数量从</a:t>
            </a:r>
            <a:r>
              <a:rPr lang="en-US" altLang="zh-CN" sz="1400" dirty="0" smtClean="0"/>
              <a:t>20</a:t>
            </a:r>
            <a:r>
              <a:rPr lang="zh-CN" altLang="en-US" sz="1400" dirty="0" smtClean="0"/>
              <a:t>个减少到</a:t>
            </a:r>
            <a:r>
              <a:rPr lang="en-US" altLang="zh-CN" sz="1400" dirty="0" smtClean="0"/>
              <a:t>3</a:t>
            </a:r>
            <a:r>
              <a:rPr lang="zh-CN" altLang="en-US" sz="1400" dirty="0" smtClean="0"/>
              <a:t>个</a:t>
            </a:r>
            <a:endParaRPr lang="en-US" altLang="zh-CN" sz="1400" dirty="0" smtClean="0"/>
          </a:p>
          <a:p>
            <a:pPr defTabSz="914363"/>
            <a:endParaRPr lang="de-DE" sz="1100" dirty="0">
              <a:gradFill>
                <a:gsLst>
                  <a:gs pos="0">
                    <a:srgbClr val="373737"/>
                  </a:gs>
                  <a:gs pos="100000">
                    <a:srgbClr val="373737"/>
                  </a:gs>
                </a:gsLst>
                <a:lin ang="5400000" scaled="0"/>
              </a:gradFill>
            </a:endParaRPr>
          </a:p>
        </p:txBody>
      </p:sp>
      <p:sp>
        <p:nvSpPr>
          <p:cNvPr id="16" name="Right Arrow 15"/>
          <p:cNvSpPr/>
          <p:nvPr/>
        </p:nvSpPr>
        <p:spPr>
          <a:xfrm>
            <a:off x="5199013" y="4996068"/>
            <a:ext cx="3422469" cy="967409"/>
          </a:xfrm>
          <a:prstGeom prst="rightArrow">
            <a:avLst>
              <a:gd name="adj1" fmla="val 63699"/>
              <a:gd name="adj2" fmla="val 41781"/>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rgbClr val="373737"/>
                  </a:gs>
                  <a:gs pos="100000">
                    <a:srgbClr val="373737"/>
                  </a:gs>
                </a:gsLst>
                <a:lin ang="13500000" scaled="1"/>
              </a:gradFill>
              <a:latin typeface="Segoe Semibold" pitchFamily="34" charset="0"/>
            </a:endParaRPr>
          </a:p>
        </p:txBody>
      </p:sp>
      <p:sp>
        <p:nvSpPr>
          <p:cNvPr id="18" name="Snip Single Corner Rectangle 17"/>
          <p:cNvSpPr/>
          <p:nvPr/>
        </p:nvSpPr>
        <p:spPr bwMode="auto">
          <a:xfrm>
            <a:off x="616344" y="4147931"/>
            <a:ext cx="1606770" cy="506646"/>
          </a:xfrm>
          <a:prstGeom prst="snip1Rect">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000" dirty="0" smtClean="0">
              <a:gradFill>
                <a:gsLst>
                  <a:gs pos="0">
                    <a:srgbClr val="FFFFFF"/>
                  </a:gs>
                  <a:gs pos="100000">
                    <a:srgbClr val="FFFFFF"/>
                  </a:gs>
                </a:gsLst>
                <a:lin ang="13500000" scaled="1"/>
              </a:gradFill>
            </a:endParaRPr>
          </a:p>
        </p:txBody>
      </p:sp>
      <p:sp>
        <p:nvSpPr>
          <p:cNvPr id="19" name="TextBox 18"/>
          <p:cNvSpPr txBox="1"/>
          <p:nvPr/>
        </p:nvSpPr>
        <p:spPr>
          <a:xfrm>
            <a:off x="735213" y="3909798"/>
            <a:ext cx="1581069" cy="618804"/>
          </a:xfrm>
          <a:prstGeom prst="rect">
            <a:avLst/>
          </a:prstGeom>
          <a:noFill/>
        </p:spPr>
        <p:txBody>
          <a:bodyPr wrap="square" rtlCol="0">
            <a:spAutoFit/>
          </a:bodyPr>
          <a:lstStyle/>
          <a:p>
            <a:pPr algn="ctr" defTabSz="914363"/>
            <a:endParaRPr lang="en-US" sz="1600" dirty="0">
              <a:solidFill>
                <a:srgbClr val="FFFFFF"/>
              </a:solidFill>
              <a:effectLst>
                <a:outerShdw blurRad="50800" dist="38100" dir="2700000" algn="tl" rotWithShape="0">
                  <a:prstClr val="black">
                    <a:alpha val="40000"/>
                  </a:prstClr>
                </a:outerShdw>
              </a:effectLst>
            </a:endParaRPr>
          </a:p>
        </p:txBody>
      </p:sp>
      <p:grpSp>
        <p:nvGrpSpPr>
          <p:cNvPr id="13" name="Group 29"/>
          <p:cNvGrpSpPr/>
          <p:nvPr/>
        </p:nvGrpSpPr>
        <p:grpSpPr>
          <a:xfrm>
            <a:off x="7166490" y="4135271"/>
            <a:ext cx="1337825" cy="1593814"/>
            <a:chOff x="7192616" y="4135271"/>
            <a:chExt cx="1337825" cy="1593814"/>
          </a:xfrm>
        </p:grpSpPr>
        <p:sp>
          <p:nvSpPr>
            <p:cNvPr id="37" name="Rectangle 36"/>
            <p:cNvSpPr/>
            <p:nvPr/>
          </p:nvSpPr>
          <p:spPr>
            <a:xfrm>
              <a:off x="7421587" y="4135271"/>
              <a:ext cx="959147" cy="61958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22" name="Isosceles Triangle 21"/>
            <p:cNvSpPr/>
            <p:nvPr/>
          </p:nvSpPr>
          <p:spPr bwMode="auto">
            <a:xfrm rot="10800000">
              <a:off x="7443396" y="4770782"/>
              <a:ext cx="950234" cy="339914"/>
            </a:xfrm>
            <a:prstGeom prst="triangle">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000" dirty="0">
                <a:gradFill>
                  <a:gsLst>
                    <a:gs pos="0">
                      <a:srgbClr val="FFFFFF"/>
                    </a:gs>
                    <a:gs pos="100000">
                      <a:srgbClr val="FFFFFF"/>
                    </a:gs>
                  </a:gsLst>
                  <a:lin ang="13500000" scaled="1"/>
                </a:gradFill>
              </a:endParaRPr>
            </a:p>
          </p:txBody>
        </p:sp>
        <p:sp>
          <p:nvSpPr>
            <p:cNvPr id="23" name="TextBox 22"/>
            <p:cNvSpPr txBox="1"/>
            <p:nvPr/>
          </p:nvSpPr>
          <p:spPr>
            <a:xfrm>
              <a:off x="7192616" y="5270498"/>
              <a:ext cx="1337825" cy="458587"/>
            </a:xfrm>
            <a:prstGeom prst="rect">
              <a:avLst/>
            </a:prstGeom>
            <a:noFill/>
          </p:spPr>
          <p:txBody>
            <a:bodyPr wrap="square" rtlCol="0">
              <a:spAutoFit/>
            </a:bodyPr>
            <a:lstStyle/>
            <a:p>
              <a:pPr marL="0" lvl="1" indent="-342900" algn="ctr" defTabSz="914099" fontAlgn="base">
                <a:lnSpc>
                  <a:spcPct val="85000"/>
                </a:lnSpc>
                <a:spcBef>
                  <a:spcPct val="0"/>
                </a:spcBef>
                <a:spcAft>
                  <a:spcPct val="0"/>
                </a:spcAft>
                <a:buClr>
                  <a:srgbClr val="FFFF99"/>
                </a:buClr>
                <a:buSzPct val="80000"/>
                <a:tabLst>
                  <a:tab pos="424590" algn="l"/>
                </a:tabLst>
                <a:defRPr/>
              </a:pPr>
              <a:r>
                <a:rPr lang="en-US" altLang="zh-CN" sz="1400" dirty="0">
                  <a:gradFill>
                    <a:gsLst>
                      <a:gs pos="0">
                        <a:srgbClr val="FFFFFF"/>
                      </a:gs>
                      <a:gs pos="100000">
                        <a:srgbClr val="FFFFFF"/>
                      </a:gs>
                    </a:gsLst>
                    <a:lin ang="13500000" scaled="1"/>
                  </a:gradFill>
                </a:rPr>
                <a:t>H1 </a:t>
              </a:r>
              <a:br>
                <a:rPr lang="en-US" altLang="zh-CN" sz="1400" dirty="0">
                  <a:gradFill>
                    <a:gsLst>
                      <a:gs pos="0">
                        <a:srgbClr val="FFFFFF"/>
                      </a:gs>
                      <a:gs pos="100000">
                        <a:srgbClr val="FFFFFF"/>
                      </a:gs>
                    </a:gsLst>
                    <a:lin ang="13500000" scaled="1"/>
                  </a:gradFill>
                </a:rPr>
              </a:br>
              <a:r>
                <a:rPr lang="en-US" altLang="zh-CN" sz="1400" dirty="0">
                  <a:gradFill>
                    <a:gsLst>
                      <a:gs pos="0">
                        <a:srgbClr val="FFFFFF"/>
                      </a:gs>
                      <a:gs pos="100000">
                        <a:srgbClr val="FFFFFF"/>
                      </a:gs>
                    </a:gsLst>
                    <a:lin ang="13500000" scaled="1"/>
                  </a:gradFill>
                </a:rPr>
                <a:t>CY2010</a:t>
              </a:r>
            </a:p>
          </p:txBody>
        </p:sp>
        <p:sp>
          <p:nvSpPr>
            <p:cNvPr id="24" name="TextBox 23"/>
            <p:cNvSpPr txBox="1"/>
            <p:nvPr/>
          </p:nvSpPr>
          <p:spPr>
            <a:xfrm>
              <a:off x="7472068" y="4222035"/>
              <a:ext cx="830794" cy="480131"/>
            </a:xfrm>
            <a:prstGeom prst="rect">
              <a:avLst/>
            </a:prstGeom>
            <a:noFill/>
          </p:spPr>
          <p:txBody>
            <a:bodyPr wrap="square" rtlCol="0">
              <a:spAutoFit/>
            </a:bodyPr>
            <a:lstStyle/>
            <a:p>
              <a:pPr algn="ctr" defTabSz="914363">
                <a:lnSpc>
                  <a:spcPct val="90000"/>
                </a:lnSpc>
              </a:pPr>
              <a:r>
                <a:rPr lang="en-US" sz="1400" dirty="0">
                  <a:gradFill>
                    <a:gsLst>
                      <a:gs pos="0">
                        <a:srgbClr val="373737"/>
                      </a:gs>
                      <a:gs pos="100000">
                        <a:srgbClr val="373737"/>
                      </a:gs>
                    </a:gsLst>
                    <a:lin ang="5400000" scaled="0"/>
                  </a:gradFill>
                </a:rPr>
                <a:t>App-V 4.6</a:t>
              </a:r>
            </a:p>
          </p:txBody>
        </p:sp>
      </p:grpSp>
      <p:sp>
        <p:nvSpPr>
          <p:cNvPr id="26" name="Rectangle 25"/>
          <p:cNvSpPr/>
          <p:nvPr/>
        </p:nvSpPr>
        <p:spPr>
          <a:xfrm>
            <a:off x="5129409" y="5270498"/>
            <a:ext cx="1298074" cy="458587"/>
          </a:xfrm>
          <a:prstGeom prst="rect">
            <a:avLst/>
          </a:prstGeom>
        </p:spPr>
        <p:txBody>
          <a:bodyPr wrap="square">
            <a:spAutoFit/>
          </a:bodyPr>
          <a:lstStyle/>
          <a:p>
            <a:pPr marL="0" lvl="1" indent="-342900" algn="ctr" defTabSz="914099" fontAlgn="base">
              <a:lnSpc>
                <a:spcPct val="85000"/>
              </a:lnSpc>
              <a:spcBef>
                <a:spcPct val="0"/>
              </a:spcBef>
              <a:spcAft>
                <a:spcPct val="0"/>
              </a:spcAft>
              <a:buClr>
                <a:srgbClr val="FFFF99"/>
              </a:buClr>
              <a:buSzPct val="80000"/>
              <a:tabLst>
                <a:tab pos="424590" algn="l"/>
              </a:tabLst>
              <a:defRPr/>
            </a:pPr>
            <a:r>
              <a:rPr lang="en-US" altLang="zh-CN" sz="1400" dirty="0">
                <a:gradFill>
                  <a:gsLst>
                    <a:gs pos="0">
                      <a:srgbClr val="FFFFFF"/>
                    </a:gs>
                    <a:gs pos="100000">
                      <a:srgbClr val="FFFFFF"/>
                    </a:gs>
                  </a:gsLst>
                  <a:lin ang="13500000" scaled="1"/>
                </a:gradFill>
              </a:rPr>
              <a:t>March </a:t>
            </a:r>
            <a:br>
              <a:rPr lang="en-US" altLang="zh-CN" sz="1400" dirty="0">
                <a:gradFill>
                  <a:gsLst>
                    <a:gs pos="0">
                      <a:srgbClr val="FFFFFF"/>
                    </a:gs>
                    <a:gs pos="100000">
                      <a:srgbClr val="FFFFFF"/>
                    </a:gs>
                  </a:gsLst>
                  <a:lin ang="13500000" scaled="1"/>
                </a:gradFill>
              </a:rPr>
            </a:br>
            <a:r>
              <a:rPr lang="en-US" altLang="zh-CN" sz="1400" dirty="0">
                <a:gradFill>
                  <a:gsLst>
                    <a:gs pos="0">
                      <a:srgbClr val="FFFFFF"/>
                    </a:gs>
                    <a:gs pos="100000">
                      <a:srgbClr val="FFFFFF"/>
                    </a:gs>
                  </a:gsLst>
                  <a:lin ang="13500000" scaled="1"/>
                </a:gradFill>
              </a:rPr>
              <a:t>2009</a:t>
            </a:r>
          </a:p>
        </p:txBody>
      </p:sp>
      <p:sp>
        <p:nvSpPr>
          <p:cNvPr id="27" name="Isosceles Triangle 26"/>
          <p:cNvSpPr/>
          <p:nvPr/>
        </p:nvSpPr>
        <p:spPr bwMode="auto">
          <a:xfrm rot="10800000">
            <a:off x="5322176" y="4770782"/>
            <a:ext cx="950234" cy="339914"/>
          </a:xfrm>
          <a:prstGeom prst="triangle">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000" dirty="0">
              <a:gradFill>
                <a:gsLst>
                  <a:gs pos="0">
                    <a:srgbClr val="FFFFFF"/>
                  </a:gs>
                  <a:gs pos="100000">
                    <a:srgbClr val="FFFFFF"/>
                  </a:gs>
                </a:gsLst>
                <a:lin ang="13500000" scaled="1"/>
              </a:gradFill>
            </a:endParaRPr>
          </a:p>
        </p:txBody>
      </p:sp>
      <p:sp>
        <p:nvSpPr>
          <p:cNvPr id="28" name="Rectangle 27"/>
          <p:cNvSpPr/>
          <p:nvPr/>
        </p:nvSpPr>
        <p:spPr>
          <a:xfrm>
            <a:off x="5309510" y="4222035"/>
            <a:ext cx="926103" cy="480131"/>
          </a:xfrm>
          <a:prstGeom prst="rect">
            <a:avLst/>
          </a:prstGeom>
        </p:spPr>
        <p:txBody>
          <a:bodyPr wrap="square">
            <a:spAutoFit/>
          </a:bodyPr>
          <a:lstStyle/>
          <a:p>
            <a:pPr algn="ctr" defTabSz="914363">
              <a:lnSpc>
                <a:spcPct val="90000"/>
              </a:lnSpc>
            </a:pPr>
            <a:r>
              <a:rPr lang="en-US" sz="1400" dirty="0">
                <a:gradFill>
                  <a:gsLst>
                    <a:gs pos="0">
                      <a:srgbClr val="373737"/>
                    </a:gs>
                    <a:gs pos="100000">
                      <a:srgbClr val="373737"/>
                    </a:gs>
                  </a:gsLst>
                  <a:lin ang="5400000" scaled="0"/>
                </a:gradFill>
              </a:rPr>
              <a:t>App-V 4.5 CU1</a:t>
            </a:r>
          </a:p>
        </p:txBody>
      </p:sp>
      <p:grpSp>
        <p:nvGrpSpPr>
          <p:cNvPr id="15" name="Group 34"/>
          <p:cNvGrpSpPr/>
          <p:nvPr/>
        </p:nvGrpSpPr>
        <p:grpSpPr>
          <a:xfrm>
            <a:off x="6117104" y="4130917"/>
            <a:ext cx="1337825" cy="1593814"/>
            <a:chOff x="7192616" y="4135271"/>
            <a:chExt cx="1337825" cy="1593814"/>
          </a:xfrm>
        </p:grpSpPr>
        <p:sp>
          <p:nvSpPr>
            <p:cNvPr id="38" name="Rectangle 37"/>
            <p:cNvSpPr/>
            <p:nvPr/>
          </p:nvSpPr>
          <p:spPr>
            <a:xfrm>
              <a:off x="7421587" y="4135271"/>
              <a:ext cx="959147" cy="61958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39" name="Isosceles Triangle 38"/>
            <p:cNvSpPr/>
            <p:nvPr/>
          </p:nvSpPr>
          <p:spPr bwMode="auto">
            <a:xfrm rot="10800000">
              <a:off x="7443396" y="4770782"/>
              <a:ext cx="950234" cy="339914"/>
            </a:xfrm>
            <a:prstGeom prst="triangle">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000" dirty="0">
                <a:gradFill>
                  <a:gsLst>
                    <a:gs pos="0">
                      <a:srgbClr val="FFFFFF"/>
                    </a:gs>
                    <a:gs pos="100000">
                      <a:srgbClr val="FFFFFF"/>
                    </a:gs>
                  </a:gsLst>
                  <a:lin ang="13500000" scaled="1"/>
                </a:gradFill>
              </a:endParaRPr>
            </a:p>
          </p:txBody>
        </p:sp>
        <p:sp>
          <p:nvSpPr>
            <p:cNvPr id="40" name="TextBox 39"/>
            <p:cNvSpPr txBox="1"/>
            <p:nvPr/>
          </p:nvSpPr>
          <p:spPr>
            <a:xfrm>
              <a:off x="7192616" y="5270498"/>
              <a:ext cx="1337825" cy="458587"/>
            </a:xfrm>
            <a:prstGeom prst="rect">
              <a:avLst/>
            </a:prstGeom>
            <a:noFill/>
          </p:spPr>
          <p:txBody>
            <a:bodyPr wrap="square" rtlCol="0">
              <a:spAutoFit/>
            </a:bodyPr>
            <a:lstStyle/>
            <a:p>
              <a:pPr marL="0" lvl="1" indent="-342900" algn="ctr" defTabSz="914099" fontAlgn="base">
                <a:lnSpc>
                  <a:spcPct val="85000"/>
                </a:lnSpc>
                <a:spcBef>
                  <a:spcPct val="0"/>
                </a:spcBef>
                <a:spcAft>
                  <a:spcPct val="0"/>
                </a:spcAft>
                <a:buClr>
                  <a:srgbClr val="FFFF99"/>
                </a:buClr>
                <a:buSzPct val="80000"/>
                <a:tabLst>
                  <a:tab pos="424590" algn="l"/>
                </a:tabLst>
                <a:defRPr/>
              </a:pPr>
              <a:r>
                <a:rPr lang="en-US" altLang="zh-CN" sz="1400" dirty="0">
                  <a:gradFill>
                    <a:gsLst>
                      <a:gs pos="0">
                        <a:srgbClr val="FFFFFF"/>
                      </a:gs>
                      <a:gs pos="100000">
                        <a:srgbClr val="FFFFFF"/>
                      </a:gs>
                    </a:gsLst>
                    <a:lin ang="13500000" scaled="1"/>
                  </a:gradFill>
                </a:rPr>
                <a:t>October </a:t>
              </a:r>
              <a:br>
                <a:rPr lang="en-US" altLang="zh-CN" sz="1400" dirty="0">
                  <a:gradFill>
                    <a:gsLst>
                      <a:gs pos="0">
                        <a:srgbClr val="FFFFFF"/>
                      </a:gs>
                      <a:gs pos="100000">
                        <a:srgbClr val="FFFFFF"/>
                      </a:gs>
                    </a:gsLst>
                    <a:lin ang="13500000" scaled="1"/>
                  </a:gradFill>
                </a:rPr>
              </a:br>
              <a:r>
                <a:rPr lang="en-US" altLang="zh-CN" sz="1400" dirty="0">
                  <a:gradFill>
                    <a:gsLst>
                      <a:gs pos="0">
                        <a:srgbClr val="FFFFFF"/>
                      </a:gs>
                      <a:gs pos="100000">
                        <a:srgbClr val="FFFFFF"/>
                      </a:gs>
                    </a:gsLst>
                    <a:lin ang="13500000" scaled="1"/>
                  </a:gradFill>
                </a:rPr>
                <a:t>2009</a:t>
              </a:r>
            </a:p>
          </p:txBody>
        </p:sp>
        <p:sp>
          <p:nvSpPr>
            <p:cNvPr id="41" name="TextBox 40"/>
            <p:cNvSpPr txBox="1"/>
            <p:nvPr/>
          </p:nvSpPr>
          <p:spPr>
            <a:xfrm>
              <a:off x="7472068" y="4222035"/>
              <a:ext cx="830794" cy="480131"/>
            </a:xfrm>
            <a:prstGeom prst="rect">
              <a:avLst/>
            </a:prstGeom>
            <a:noFill/>
          </p:spPr>
          <p:txBody>
            <a:bodyPr wrap="square" rtlCol="0">
              <a:spAutoFit/>
            </a:bodyPr>
            <a:lstStyle/>
            <a:p>
              <a:pPr algn="ctr" defTabSz="914363">
                <a:lnSpc>
                  <a:spcPct val="90000"/>
                </a:lnSpc>
              </a:pPr>
              <a:r>
                <a:rPr lang="en-US" sz="1400" dirty="0" smtClean="0">
                  <a:gradFill>
                    <a:gsLst>
                      <a:gs pos="0">
                        <a:srgbClr val="373737"/>
                      </a:gs>
                      <a:gs pos="100000">
                        <a:srgbClr val="373737"/>
                      </a:gs>
                    </a:gsLst>
                    <a:lin ang="5400000" scaled="0"/>
                  </a:gradFill>
                </a:rPr>
                <a:t>App-V 4.5 </a:t>
              </a:r>
              <a:r>
                <a:rPr lang="en-US" sz="1400" dirty="0">
                  <a:gradFill>
                    <a:gsLst>
                      <a:gs pos="0">
                        <a:srgbClr val="373737"/>
                      </a:gs>
                      <a:gs pos="100000">
                        <a:srgbClr val="373737"/>
                      </a:gs>
                    </a:gsLst>
                    <a:lin ang="5400000" scaled="0"/>
                  </a:gradFill>
                </a:rPr>
                <a:t>SP1</a:t>
              </a:r>
            </a:p>
          </p:txBody>
        </p:sp>
      </p:grpSp>
      <p:pic>
        <p:nvPicPr>
          <p:cNvPr id="32" name="Picture 37" descr="swedish.png"/>
          <p:cNvPicPr>
            <a:picLocks noChangeAspect="1"/>
          </p:cNvPicPr>
          <p:nvPr/>
        </p:nvPicPr>
        <p:blipFill>
          <a:blip r:embed="rId6" cstate="print"/>
          <a:stretch>
            <a:fillRect/>
          </a:stretch>
        </p:blipFill>
        <p:spPr>
          <a:xfrm>
            <a:off x="785786" y="4206248"/>
            <a:ext cx="1179705" cy="36576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72278" y="1192696"/>
            <a:ext cx="8799444" cy="496956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4" name="Rectangle 3"/>
          <p:cNvSpPr/>
          <p:nvPr/>
        </p:nvSpPr>
        <p:spPr bwMode="auto">
          <a:xfrm>
            <a:off x="331304" y="2292627"/>
            <a:ext cx="8494644" cy="83488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5" name="Rectangle 4"/>
          <p:cNvSpPr/>
          <p:nvPr/>
        </p:nvSpPr>
        <p:spPr bwMode="auto">
          <a:xfrm>
            <a:off x="422744" y="2455216"/>
            <a:ext cx="8283934" cy="57953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7" name="Snip Single Corner Rectangle 6"/>
          <p:cNvSpPr/>
          <p:nvPr/>
        </p:nvSpPr>
        <p:spPr bwMode="invGray">
          <a:xfrm>
            <a:off x="315528" y="2168884"/>
            <a:ext cx="8510420" cy="335777"/>
          </a:xfrm>
          <a:prstGeom prst="snip1Rect">
            <a:avLst>
              <a:gd name="adj" fmla="val 3253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0" rIns="0"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
        <p:nvSpPr>
          <p:cNvPr id="2" name="Title 1"/>
          <p:cNvSpPr>
            <a:spLocks noGrp="1"/>
          </p:cNvSpPr>
          <p:nvPr>
            <p:ph type="title"/>
          </p:nvPr>
        </p:nvSpPr>
        <p:spPr>
          <a:xfrm>
            <a:off x="71406" y="142852"/>
            <a:ext cx="8229600" cy="1143000"/>
          </a:xfrm>
        </p:spPr>
        <p:txBody>
          <a:bodyPr/>
          <a:lstStyle/>
          <a:p>
            <a:pPr algn="l"/>
            <a:r>
              <a:rPr lang="en-US" dirty="0" smtClean="0"/>
              <a:t>App-V 4.5 SP1 </a:t>
            </a:r>
            <a:r>
              <a:rPr lang="zh-CN" altLang="en-US" dirty="0" smtClean="0"/>
              <a:t>和</a:t>
            </a:r>
            <a:r>
              <a:rPr lang="en-US" dirty="0" smtClean="0"/>
              <a:t>Windows7</a:t>
            </a:r>
            <a:endParaRPr lang="en-US" dirty="0"/>
          </a:p>
        </p:txBody>
      </p:sp>
      <p:sp>
        <p:nvSpPr>
          <p:cNvPr id="6" name="Rectangle 5"/>
          <p:cNvSpPr/>
          <p:nvPr/>
        </p:nvSpPr>
        <p:spPr>
          <a:xfrm>
            <a:off x="571203" y="2516980"/>
            <a:ext cx="7009039" cy="487313"/>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200" dirty="0" smtClean="0"/>
              <a:t>与</a:t>
            </a:r>
            <a:r>
              <a:rPr lang="en-US" altLang="zh-CN" sz="1200" dirty="0" smtClean="0"/>
              <a:t>Windows 7</a:t>
            </a:r>
            <a:r>
              <a:rPr lang="zh-CN" altLang="en-US" sz="1200" dirty="0" smtClean="0"/>
              <a:t>更好的集成维护用户体验和生产力</a:t>
            </a:r>
            <a:endParaRPr lang="en-US" sz="1200" dirty="0">
              <a:gradFill>
                <a:gsLst>
                  <a:gs pos="0">
                    <a:srgbClr val="373737"/>
                  </a:gs>
                  <a:gs pos="100000">
                    <a:srgbClr val="373737"/>
                  </a:gs>
                </a:gsLst>
                <a:lin ang="5400000" scaled="0"/>
              </a:gradFill>
            </a:endParaRPr>
          </a:p>
          <a:p>
            <a:pPr marL="228600" lvl="2" indent="-228600" defTabSz="914363" fontAlgn="base">
              <a:spcAft>
                <a:spcPts val="200"/>
              </a:spcAft>
              <a:buClr>
                <a:srgbClr val="FF5B00"/>
              </a:buClr>
              <a:buSzPct val="85000"/>
              <a:buFont typeface="Wingdings 3" pitchFamily="18" charset="2"/>
              <a:buChar char="u"/>
              <a:defRPr/>
            </a:pPr>
            <a:r>
              <a:rPr lang="zh-CN" altLang="en-US" sz="1200" dirty="0" smtClean="0"/>
              <a:t>虚拟应用程序的行为与作为经常安装的应用程序相同。</a:t>
            </a:r>
            <a:r>
              <a:rPr lang="en-US" sz="1200" dirty="0" smtClean="0">
                <a:gradFill>
                  <a:gsLst>
                    <a:gs pos="0">
                      <a:srgbClr val="373737"/>
                    </a:gs>
                    <a:gs pos="100000">
                      <a:srgbClr val="373737"/>
                    </a:gs>
                  </a:gsLst>
                  <a:lin ang="5400000" scaled="0"/>
                </a:gradFill>
              </a:rPr>
              <a:t>. </a:t>
            </a:r>
            <a:endParaRPr lang="en-US" sz="1200" dirty="0">
              <a:gradFill>
                <a:gsLst>
                  <a:gs pos="0">
                    <a:srgbClr val="373737"/>
                  </a:gs>
                  <a:gs pos="100000">
                    <a:srgbClr val="373737"/>
                  </a:gs>
                </a:gsLst>
                <a:lin ang="5400000" scaled="0"/>
              </a:gradFill>
            </a:endParaRPr>
          </a:p>
        </p:txBody>
      </p:sp>
      <p:sp>
        <p:nvSpPr>
          <p:cNvPr id="8" name="Rectangle 7"/>
          <p:cNvSpPr/>
          <p:nvPr/>
        </p:nvSpPr>
        <p:spPr>
          <a:xfrm>
            <a:off x="298173" y="1367688"/>
            <a:ext cx="8845827" cy="707886"/>
          </a:xfrm>
          <a:prstGeom prst="rect">
            <a:avLst/>
          </a:prstGeom>
        </p:spPr>
        <p:txBody>
          <a:bodyPr wrap="square">
            <a:spAutoFit/>
          </a:bodyPr>
          <a:lstStyle/>
          <a:p>
            <a:pPr defTabSz="914363"/>
            <a:r>
              <a:rPr lang="en-US" sz="2000" dirty="0" smtClean="0">
                <a:ln w="3175">
                  <a:noFill/>
                </a:ln>
                <a:gradFill>
                  <a:gsLst>
                    <a:gs pos="0">
                      <a:srgbClr val="FF5B00"/>
                    </a:gs>
                    <a:gs pos="100000">
                      <a:srgbClr val="FF5B00"/>
                    </a:gs>
                  </a:gsLst>
                  <a:lin ang="16200000" scaled="1"/>
                </a:gradFill>
                <a:latin typeface="Segoe Semibold" pitchFamily="34" charset="0"/>
              </a:rPr>
              <a:t>A</a:t>
            </a:r>
            <a:r>
              <a:rPr lang="en-US" altLang="zh-CN" sz="2000" dirty="0" smtClean="0">
                <a:ln w="3175">
                  <a:noFill/>
                </a:ln>
                <a:gradFill>
                  <a:gsLst>
                    <a:gs pos="0">
                      <a:srgbClr val="FF5B00"/>
                    </a:gs>
                    <a:gs pos="100000">
                      <a:srgbClr val="FF5B00"/>
                    </a:gs>
                  </a:gsLst>
                  <a:lin ang="16200000" scaled="1"/>
                </a:gradFill>
                <a:latin typeface="Segoe Semibold" pitchFamily="34" charset="0"/>
              </a:rPr>
              <a:t>pp-V</a:t>
            </a:r>
            <a:r>
              <a:rPr lang="zh-CN" altLang="en-US" sz="2000" dirty="0" smtClean="0">
                <a:ln w="3175">
                  <a:noFill/>
                </a:ln>
                <a:gradFill>
                  <a:gsLst>
                    <a:gs pos="0">
                      <a:srgbClr val="FF5B00"/>
                    </a:gs>
                    <a:gs pos="100000">
                      <a:srgbClr val="FF5B00"/>
                    </a:gs>
                  </a:gsLst>
                  <a:lin ang="16200000" scaled="1"/>
                </a:gradFill>
                <a:latin typeface="Segoe Semibold" pitchFamily="34" charset="0"/>
              </a:rPr>
              <a:t>在</a:t>
            </a:r>
            <a:r>
              <a:rPr lang="en-US" altLang="zh-CN" sz="2000" dirty="0" smtClean="0">
                <a:ln w="3175">
                  <a:noFill/>
                </a:ln>
                <a:gradFill>
                  <a:gsLst>
                    <a:gs pos="0">
                      <a:srgbClr val="FF5B00"/>
                    </a:gs>
                    <a:gs pos="100000">
                      <a:srgbClr val="FF5B00"/>
                    </a:gs>
                  </a:gsLst>
                  <a:lin ang="16200000" scaled="1"/>
                </a:gradFill>
                <a:latin typeface="Segoe Semibold" pitchFamily="34" charset="0"/>
              </a:rPr>
              <a:t>Windows 7</a:t>
            </a:r>
            <a:r>
              <a:rPr lang="zh-CN" altLang="en-US" sz="2000" dirty="0" smtClean="0">
                <a:ln w="3175">
                  <a:noFill/>
                </a:ln>
                <a:gradFill>
                  <a:gsLst>
                    <a:gs pos="0">
                      <a:srgbClr val="FF5B00"/>
                    </a:gs>
                    <a:gs pos="100000">
                      <a:srgbClr val="FF5B00"/>
                    </a:gs>
                  </a:gsLst>
                  <a:lin ang="16200000" scaled="1"/>
                </a:gradFill>
                <a:latin typeface="Segoe Semibold" pitchFamily="34" charset="0"/>
              </a:rPr>
              <a:t>中提供了一致的用户体验，加快应用程序部署和简化虚拟应用程序的管理</a:t>
            </a:r>
            <a:endParaRPr lang="en-US" sz="2000" dirty="0">
              <a:ln w="3175">
                <a:noFill/>
              </a:ln>
              <a:gradFill>
                <a:gsLst>
                  <a:gs pos="0">
                    <a:srgbClr val="FF5B00"/>
                  </a:gs>
                  <a:gs pos="100000">
                    <a:srgbClr val="FF5B00"/>
                  </a:gs>
                </a:gsLst>
                <a:lin ang="16200000" scaled="1"/>
              </a:gradFill>
              <a:latin typeface="Segoe Semibold" pitchFamily="34" charset="0"/>
            </a:endParaRPr>
          </a:p>
        </p:txBody>
      </p:sp>
      <p:sp>
        <p:nvSpPr>
          <p:cNvPr id="9" name="Rectangle 8"/>
          <p:cNvSpPr/>
          <p:nvPr/>
        </p:nvSpPr>
        <p:spPr>
          <a:xfrm>
            <a:off x="457200" y="2193827"/>
            <a:ext cx="5824330" cy="286232"/>
          </a:xfrm>
          <a:prstGeom prst="rect">
            <a:avLst/>
          </a:prstGeom>
        </p:spPr>
        <p:txBody>
          <a:bodyPr wrap="squar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支持</a:t>
            </a:r>
            <a:r>
              <a:rPr lang="en-US" altLang="zh-CN"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Windows 7</a:t>
            </a: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用户界面</a:t>
            </a:r>
            <a:endParaRPr lang="en-US" altLang="zh-CN" sz="14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
        <p:nvSpPr>
          <p:cNvPr id="10" name="Rectangle 9"/>
          <p:cNvSpPr/>
          <p:nvPr/>
        </p:nvSpPr>
        <p:spPr bwMode="auto">
          <a:xfrm>
            <a:off x="331304" y="3379306"/>
            <a:ext cx="8494644" cy="83488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11" name="Rectangle 10"/>
          <p:cNvSpPr/>
          <p:nvPr/>
        </p:nvSpPr>
        <p:spPr bwMode="auto">
          <a:xfrm>
            <a:off x="422744" y="3541895"/>
            <a:ext cx="8283934" cy="57953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12" name="Snip Single Corner Rectangle 11"/>
          <p:cNvSpPr/>
          <p:nvPr/>
        </p:nvSpPr>
        <p:spPr bwMode="invGray">
          <a:xfrm>
            <a:off x="315528" y="3255563"/>
            <a:ext cx="8510420" cy="343970"/>
          </a:xfrm>
          <a:prstGeom prst="snip1Rect">
            <a:avLst>
              <a:gd name="adj" fmla="val 3253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0" rIns="0"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
        <p:nvSpPr>
          <p:cNvPr id="13" name="Rectangle 12"/>
          <p:cNvSpPr/>
          <p:nvPr/>
        </p:nvSpPr>
        <p:spPr>
          <a:xfrm>
            <a:off x="571203" y="3603659"/>
            <a:ext cx="7009039" cy="487313"/>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200" dirty="0" smtClean="0"/>
              <a:t>强制遵守使用</a:t>
            </a:r>
            <a:r>
              <a:rPr lang="en-US" altLang="zh-CN" sz="1200" dirty="0" smtClean="0"/>
              <a:t>AppLocker</a:t>
            </a:r>
            <a:r>
              <a:rPr lang="zh-CN" altLang="en-US" sz="1200" dirty="0" smtClean="0"/>
              <a:t>设置的对于虚拟应用 程序控制的策略</a:t>
            </a:r>
            <a:endParaRPr lang="en-US" sz="1200" dirty="0">
              <a:gradFill>
                <a:gsLst>
                  <a:gs pos="0">
                    <a:srgbClr val="373737"/>
                  </a:gs>
                  <a:gs pos="100000">
                    <a:srgbClr val="373737"/>
                  </a:gs>
                </a:gsLst>
                <a:lin ang="5400000" scaled="0"/>
              </a:gradFill>
            </a:endParaRPr>
          </a:p>
          <a:p>
            <a:pPr marL="228600" lvl="2" indent="-228600" defTabSz="914363" fontAlgn="base">
              <a:spcAft>
                <a:spcPts val="200"/>
              </a:spcAft>
              <a:buClr>
                <a:srgbClr val="FF5B00"/>
              </a:buClr>
              <a:buSzPct val="85000"/>
              <a:buFont typeface="Wingdings 3" pitchFamily="18" charset="2"/>
              <a:buChar char="u"/>
              <a:defRPr/>
            </a:pPr>
            <a:r>
              <a:rPr lang="zh-CN" altLang="en-US" sz="1200" dirty="0" smtClean="0"/>
              <a:t>为所有应用程序类型提供统一的策略管理</a:t>
            </a:r>
            <a:endParaRPr lang="en-US" sz="1200" dirty="0">
              <a:gradFill>
                <a:gsLst>
                  <a:gs pos="0">
                    <a:srgbClr val="373737"/>
                  </a:gs>
                  <a:gs pos="100000">
                    <a:srgbClr val="373737"/>
                  </a:gs>
                </a:gsLst>
                <a:lin ang="5400000" scaled="0"/>
              </a:gradFill>
            </a:endParaRPr>
          </a:p>
        </p:txBody>
      </p:sp>
      <p:sp>
        <p:nvSpPr>
          <p:cNvPr id="14" name="Rectangle 13"/>
          <p:cNvSpPr/>
          <p:nvPr/>
        </p:nvSpPr>
        <p:spPr>
          <a:xfrm>
            <a:off x="457200" y="3280506"/>
            <a:ext cx="5824330" cy="286232"/>
          </a:xfrm>
          <a:prstGeom prst="rect">
            <a:avLst/>
          </a:prstGeom>
        </p:spPr>
        <p:txBody>
          <a:bodyPr wrap="square">
            <a:spAutoFit/>
          </a:bodyPr>
          <a:lstStyle/>
          <a:p>
            <a:pPr lvl="0" defTabSz="914363">
              <a:lnSpc>
                <a:spcPct val="90000"/>
              </a:lnSpc>
              <a:spcAft>
                <a:spcPts val="400"/>
              </a:spcAft>
            </a:pP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增加</a:t>
            </a:r>
            <a:r>
              <a:rPr lang="en-US" altLang="zh-CN"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IT</a:t>
            </a: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控制与</a:t>
            </a:r>
            <a:r>
              <a:rPr lang="en-US" altLang="zh-CN"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AppLocker</a:t>
            </a: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集成的控制</a:t>
            </a:r>
            <a:endParaRPr lang="en-US"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
        <p:nvSpPr>
          <p:cNvPr id="15" name="Rectangle 14"/>
          <p:cNvSpPr/>
          <p:nvPr/>
        </p:nvSpPr>
        <p:spPr bwMode="auto">
          <a:xfrm>
            <a:off x="331304" y="4439481"/>
            <a:ext cx="8494644" cy="63610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16" name="Rectangle 15"/>
          <p:cNvSpPr/>
          <p:nvPr/>
        </p:nvSpPr>
        <p:spPr bwMode="auto">
          <a:xfrm>
            <a:off x="422744" y="4509304"/>
            <a:ext cx="8283934" cy="460263"/>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17" name="Snip Single Corner Rectangle 16"/>
          <p:cNvSpPr/>
          <p:nvPr/>
        </p:nvSpPr>
        <p:spPr bwMode="invGray">
          <a:xfrm>
            <a:off x="315528" y="4315737"/>
            <a:ext cx="8510420" cy="343970"/>
          </a:xfrm>
          <a:prstGeom prst="snip1Rect">
            <a:avLst>
              <a:gd name="adj" fmla="val 3253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0" rIns="0"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
        <p:nvSpPr>
          <p:cNvPr id="18" name="Rectangle 17"/>
          <p:cNvSpPr/>
          <p:nvPr/>
        </p:nvSpPr>
        <p:spPr>
          <a:xfrm>
            <a:off x="571203" y="4663833"/>
            <a:ext cx="7009039" cy="276999"/>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200" dirty="0" smtClean="0"/>
              <a:t>虚拟应用程序一旦在广域网中被使用过一次，就可以通过</a:t>
            </a:r>
            <a:r>
              <a:rPr lang="en-US" altLang="zh-CN" sz="1200" dirty="0" err="1" smtClean="0"/>
              <a:t>BranchCache</a:t>
            </a:r>
            <a:r>
              <a:rPr lang="zh-CN" altLang="en-US" sz="1200" dirty="0" smtClean="0"/>
              <a:t>更加快速的获取到</a:t>
            </a:r>
            <a:endParaRPr lang="en-US" sz="1200" dirty="0">
              <a:gradFill>
                <a:gsLst>
                  <a:gs pos="0">
                    <a:srgbClr val="373737"/>
                  </a:gs>
                  <a:gs pos="100000">
                    <a:srgbClr val="373737"/>
                  </a:gs>
                </a:gsLst>
                <a:lin ang="5400000" scaled="0"/>
              </a:gradFill>
            </a:endParaRPr>
          </a:p>
        </p:txBody>
      </p:sp>
      <p:sp>
        <p:nvSpPr>
          <p:cNvPr id="19" name="Rectangle 18"/>
          <p:cNvSpPr/>
          <p:nvPr/>
        </p:nvSpPr>
        <p:spPr>
          <a:xfrm>
            <a:off x="457200" y="4340680"/>
            <a:ext cx="8382000" cy="286232"/>
          </a:xfrm>
          <a:prstGeom prst="rect">
            <a:avLst/>
          </a:prstGeom>
        </p:spPr>
        <p:txBody>
          <a:bodyPr wrap="square">
            <a:spAutoFit/>
          </a:bodyPr>
          <a:lstStyle/>
          <a:p>
            <a:pPr lvl="0" defTabSz="914363">
              <a:lnSpc>
                <a:spcPct val="90000"/>
              </a:lnSpc>
              <a:spcAft>
                <a:spcPts val="400"/>
              </a:spcAft>
            </a:pP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结合使用</a:t>
            </a:r>
            <a:r>
              <a:rPr lang="en-US" altLang="zh-CN" sz="1400" dirty="0" err="1"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BranchCache</a:t>
            </a: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提高用户在任何地方的生产率</a:t>
            </a:r>
            <a:r>
              <a:rPr lang="en-US"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 </a:t>
            </a:r>
          </a:p>
        </p:txBody>
      </p:sp>
      <p:sp>
        <p:nvSpPr>
          <p:cNvPr id="20" name="Rectangle 19"/>
          <p:cNvSpPr/>
          <p:nvPr/>
        </p:nvSpPr>
        <p:spPr bwMode="auto">
          <a:xfrm>
            <a:off x="331304" y="5300871"/>
            <a:ext cx="8494644" cy="63610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21" name="Rectangle 20"/>
          <p:cNvSpPr/>
          <p:nvPr/>
        </p:nvSpPr>
        <p:spPr bwMode="auto">
          <a:xfrm>
            <a:off x="422744" y="5370694"/>
            <a:ext cx="8283934" cy="460263"/>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22" name="Snip Single Corner Rectangle 21"/>
          <p:cNvSpPr/>
          <p:nvPr/>
        </p:nvSpPr>
        <p:spPr bwMode="invGray">
          <a:xfrm>
            <a:off x="315528" y="5177127"/>
            <a:ext cx="8510420" cy="343970"/>
          </a:xfrm>
          <a:prstGeom prst="snip1Rect">
            <a:avLst>
              <a:gd name="adj" fmla="val 3253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0" rIns="0"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
        <p:nvSpPr>
          <p:cNvPr id="23" name="Rectangle 22"/>
          <p:cNvSpPr/>
          <p:nvPr/>
        </p:nvSpPr>
        <p:spPr>
          <a:xfrm>
            <a:off x="571203" y="5580893"/>
            <a:ext cx="7618640" cy="276999"/>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200" dirty="0" smtClean="0"/>
              <a:t>放心地在可移动驱动器上发布安全地虚拟应用程序，并保证维持许可规定</a:t>
            </a:r>
            <a:endParaRPr lang="en-US" sz="1200" dirty="0">
              <a:gradFill>
                <a:gsLst>
                  <a:gs pos="0">
                    <a:srgbClr val="373737"/>
                  </a:gs>
                  <a:gs pos="100000">
                    <a:srgbClr val="373737"/>
                  </a:gs>
                </a:gsLst>
                <a:lin ang="5400000" scaled="0"/>
              </a:gradFill>
            </a:endParaRPr>
          </a:p>
        </p:txBody>
      </p:sp>
      <p:sp>
        <p:nvSpPr>
          <p:cNvPr id="24" name="Rectangle 23"/>
          <p:cNvSpPr/>
          <p:nvPr/>
        </p:nvSpPr>
        <p:spPr>
          <a:xfrm>
            <a:off x="457200" y="5202070"/>
            <a:ext cx="8382000" cy="286232"/>
          </a:xfrm>
          <a:prstGeom prst="rect">
            <a:avLst/>
          </a:prstGeom>
        </p:spPr>
        <p:txBody>
          <a:bodyPr wrap="squar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使用</a:t>
            </a:r>
            <a:r>
              <a:rPr lang="en-US" altLang="zh-CN" sz="1400" dirty="0" err="1"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BitLocker</a:t>
            </a:r>
            <a:r>
              <a:rPr lang="en-US" altLang="zh-CN"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 To Go</a:t>
            </a:r>
            <a:r>
              <a:rPr lang="zh-CN" altLang="en-US" sz="1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rPr>
              <a:t>技术安全的发布应用程序</a:t>
            </a:r>
            <a:endParaRPr lang="en-US" altLang="zh-CN" sz="1400"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4" y="214290"/>
            <a:ext cx="8229600" cy="1143000"/>
          </a:xfrm>
        </p:spPr>
        <p:txBody>
          <a:bodyPr/>
          <a:lstStyle/>
          <a:p>
            <a:pPr lvl="0" algn="l"/>
            <a:r>
              <a:rPr lang="en-US" dirty="0" smtClean="0"/>
              <a:t>App-V </a:t>
            </a:r>
            <a:r>
              <a:rPr lang="zh-CN" altLang="en-US" dirty="0" smtClean="0"/>
              <a:t>未来展望</a:t>
            </a:r>
            <a:endParaRPr lang="en-US" dirty="0"/>
          </a:p>
        </p:txBody>
      </p:sp>
      <p:sp>
        <p:nvSpPr>
          <p:cNvPr id="3" name="Rectangle 2"/>
          <p:cNvSpPr/>
          <p:nvPr/>
        </p:nvSpPr>
        <p:spPr bwMode="auto">
          <a:xfrm>
            <a:off x="152400" y="1295400"/>
            <a:ext cx="8799444" cy="49530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12" name="Rectangle 11"/>
          <p:cNvSpPr/>
          <p:nvPr/>
        </p:nvSpPr>
        <p:spPr bwMode="auto">
          <a:xfrm>
            <a:off x="278296" y="1908314"/>
            <a:ext cx="8600660" cy="418768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rgbClr val="373737"/>
                  </a:gs>
                  <a:gs pos="50000">
                    <a:srgbClr val="373737"/>
                  </a:gs>
                </a:gsLst>
                <a:lin ang="5400000" scaled="0"/>
              </a:gradFill>
            </a:endParaRPr>
          </a:p>
        </p:txBody>
      </p:sp>
      <p:sp>
        <p:nvSpPr>
          <p:cNvPr id="13" name="Rectangle 12"/>
          <p:cNvSpPr/>
          <p:nvPr/>
        </p:nvSpPr>
        <p:spPr bwMode="auto">
          <a:xfrm>
            <a:off x="397565" y="1855694"/>
            <a:ext cx="8375373" cy="418203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gradFill>
                <a:gsLst>
                  <a:gs pos="0">
                    <a:srgbClr val="373737"/>
                  </a:gs>
                  <a:gs pos="50000">
                    <a:srgbClr val="373737"/>
                  </a:gs>
                </a:gsLst>
                <a:lin ang="5400000" scaled="0"/>
              </a:gradFill>
            </a:endParaRPr>
          </a:p>
        </p:txBody>
      </p:sp>
      <p:sp>
        <p:nvSpPr>
          <p:cNvPr id="15" name="Rectangle 14"/>
          <p:cNvSpPr/>
          <p:nvPr/>
        </p:nvSpPr>
        <p:spPr>
          <a:xfrm>
            <a:off x="571203" y="2193398"/>
            <a:ext cx="7009039" cy="969496"/>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使</a:t>
            </a:r>
            <a:r>
              <a:rPr lang="en-US" sz="1400" dirty="0" smtClean="0">
                <a:gradFill>
                  <a:gsLst>
                    <a:gs pos="0">
                      <a:srgbClr val="373737"/>
                    </a:gs>
                    <a:gs pos="100000">
                      <a:srgbClr val="373737"/>
                    </a:gs>
                  </a:gsLst>
                  <a:lin ang="5400000" scaled="0"/>
                </a:gradFill>
              </a:rPr>
              <a:t>App-V</a:t>
            </a:r>
            <a:r>
              <a:rPr lang="zh-CN" altLang="en-US" sz="1400" dirty="0" smtClean="0">
                <a:gradFill>
                  <a:gsLst>
                    <a:gs pos="0">
                      <a:srgbClr val="373737"/>
                    </a:gs>
                    <a:gs pos="100000">
                      <a:srgbClr val="373737"/>
                    </a:gs>
                  </a:gsLst>
                  <a:lin ang="5400000" scaled="0"/>
                </a:gradFill>
              </a:rPr>
              <a:t>可以识别和运行</a:t>
            </a:r>
            <a:r>
              <a:rPr lang="en-US" sz="1400" dirty="0" smtClean="0">
                <a:gradFill>
                  <a:gsLst>
                    <a:gs pos="0">
                      <a:srgbClr val="373737"/>
                    </a:gs>
                    <a:gs pos="100000">
                      <a:srgbClr val="373737"/>
                    </a:gs>
                  </a:gsLst>
                  <a:lin ang="5400000" scaled="0"/>
                </a:gradFill>
              </a:rPr>
              <a:t>  </a:t>
            </a:r>
            <a:r>
              <a:rPr lang="en-US" sz="1400" dirty="0">
                <a:gradFill>
                  <a:gsLst>
                    <a:gs pos="0">
                      <a:srgbClr val="373737"/>
                    </a:gs>
                    <a:gs pos="100000">
                      <a:srgbClr val="373737"/>
                    </a:gs>
                  </a:gsLst>
                  <a:lin ang="5400000" scaled="0"/>
                </a:gradFill>
              </a:rPr>
              <a:t>64-bit </a:t>
            </a:r>
            <a:r>
              <a:rPr lang="zh-CN" altLang="en-US" sz="1400" dirty="0" smtClean="0">
                <a:gradFill>
                  <a:gsLst>
                    <a:gs pos="0">
                      <a:srgbClr val="373737"/>
                    </a:gs>
                    <a:gs pos="100000">
                      <a:srgbClr val="373737"/>
                    </a:gs>
                  </a:gsLst>
                  <a:lin ang="5400000" scaled="0"/>
                </a:gradFill>
              </a:rPr>
              <a:t>应用程序</a:t>
            </a:r>
            <a:endParaRPr lang="en-US" sz="1400" dirty="0">
              <a:gradFill>
                <a:gsLst>
                  <a:gs pos="0">
                    <a:srgbClr val="373737"/>
                  </a:gs>
                  <a:gs pos="100000">
                    <a:srgbClr val="373737"/>
                  </a:gs>
                </a:gsLst>
                <a:lin ang="5400000" scaled="0"/>
              </a:gradFill>
            </a:endParaRPr>
          </a:p>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使</a:t>
            </a:r>
            <a:r>
              <a:rPr lang="en-US" sz="1400" dirty="0" smtClean="0">
                <a:gradFill>
                  <a:gsLst>
                    <a:gs pos="0">
                      <a:srgbClr val="373737"/>
                    </a:gs>
                    <a:gs pos="100000">
                      <a:srgbClr val="373737"/>
                    </a:gs>
                  </a:gsLst>
                  <a:lin ang="5400000" scaled="0"/>
                </a:gradFill>
              </a:rPr>
              <a:t>App-V </a:t>
            </a:r>
            <a:r>
              <a:rPr lang="zh-CN" altLang="en-US" sz="1400" dirty="0" smtClean="0">
                <a:gradFill>
                  <a:gsLst>
                    <a:gs pos="0">
                      <a:srgbClr val="373737"/>
                    </a:gs>
                    <a:gs pos="100000">
                      <a:srgbClr val="373737"/>
                    </a:gs>
                  </a:gsLst>
                  <a:lin ang="5400000" scaled="0"/>
                </a:gradFill>
              </a:rPr>
              <a:t>可以运行在</a:t>
            </a:r>
            <a:r>
              <a:rPr lang="en-US" sz="1400" dirty="0" smtClean="0">
                <a:gradFill>
                  <a:gsLst>
                    <a:gs pos="0">
                      <a:srgbClr val="373737"/>
                    </a:gs>
                    <a:gs pos="100000">
                      <a:srgbClr val="373737"/>
                    </a:gs>
                  </a:gsLst>
                  <a:lin ang="5400000" scaled="0"/>
                </a:gradFill>
              </a:rPr>
              <a:t> </a:t>
            </a:r>
            <a:r>
              <a:rPr lang="en-US" sz="1400" dirty="0">
                <a:gradFill>
                  <a:gsLst>
                    <a:gs pos="0">
                      <a:srgbClr val="373737"/>
                    </a:gs>
                    <a:gs pos="100000">
                      <a:srgbClr val="373737"/>
                    </a:gs>
                  </a:gsLst>
                  <a:lin ang="5400000" scaled="0"/>
                </a:gradFill>
              </a:rPr>
              <a:t>64-bit </a:t>
            </a:r>
            <a:r>
              <a:rPr lang="zh-CN" altLang="en-US" sz="1400" dirty="0" smtClean="0">
                <a:gradFill>
                  <a:gsLst>
                    <a:gs pos="0">
                      <a:srgbClr val="373737"/>
                    </a:gs>
                    <a:gs pos="100000">
                      <a:srgbClr val="373737"/>
                    </a:gs>
                  </a:gsLst>
                  <a:lin ang="5400000" scaled="0"/>
                </a:gradFill>
              </a:rPr>
              <a:t>操作系统上</a:t>
            </a:r>
            <a:endParaRPr lang="en-US" sz="1400" dirty="0">
              <a:gradFill>
                <a:gsLst>
                  <a:gs pos="0">
                    <a:srgbClr val="373737"/>
                  </a:gs>
                  <a:gs pos="100000">
                    <a:srgbClr val="373737"/>
                  </a:gs>
                </a:gsLst>
                <a:lin ang="5400000" scaled="0"/>
              </a:gradFill>
            </a:endParaRPr>
          </a:p>
          <a:p>
            <a:pPr marL="458788" lvl="3" indent="-228600" defTabSz="914363" fontAlgn="base">
              <a:spcAft>
                <a:spcPts val="200"/>
              </a:spcAft>
              <a:buClr>
                <a:srgbClr val="FF5B00"/>
              </a:buClr>
              <a:buSzPct val="85000"/>
              <a:buFont typeface="Wingdings 3" pitchFamily="18" charset="2"/>
              <a:buChar char="u"/>
              <a:defRPr/>
            </a:pPr>
            <a:r>
              <a:rPr lang="en-US" sz="1200" dirty="0">
                <a:gradFill>
                  <a:gsLst>
                    <a:gs pos="0">
                      <a:srgbClr val="373737"/>
                    </a:gs>
                    <a:gs pos="100000">
                      <a:srgbClr val="373737"/>
                    </a:gs>
                  </a:gsLst>
                  <a:lin ang="5400000" scaled="0"/>
                </a:gradFill>
              </a:rPr>
              <a:t>Windows 7, Vista </a:t>
            </a:r>
            <a:r>
              <a:rPr lang="zh-CN" altLang="en-US" sz="1200" dirty="0" smtClean="0">
                <a:gradFill>
                  <a:gsLst>
                    <a:gs pos="0">
                      <a:srgbClr val="373737"/>
                    </a:gs>
                    <a:gs pos="100000">
                      <a:srgbClr val="373737"/>
                    </a:gs>
                  </a:gsLst>
                  <a:lin ang="5400000" scaled="0"/>
                </a:gradFill>
              </a:rPr>
              <a:t>和</a:t>
            </a:r>
            <a:r>
              <a:rPr lang="en-US" sz="1200" dirty="0" smtClean="0">
                <a:gradFill>
                  <a:gsLst>
                    <a:gs pos="0">
                      <a:srgbClr val="373737"/>
                    </a:gs>
                    <a:gs pos="100000">
                      <a:srgbClr val="373737"/>
                    </a:gs>
                  </a:gsLst>
                  <a:lin ang="5400000" scaled="0"/>
                </a:gradFill>
              </a:rPr>
              <a:t>XP</a:t>
            </a:r>
            <a:endParaRPr lang="en-US" sz="1200" dirty="0">
              <a:gradFill>
                <a:gsLst>
                  <a:gs pos="0">
                    <a:srgbClr val="373737"/>
                  </a:gs>
                  <a:gs pos="100000">
                    <a:srgbClr val="373737"/>
                  </a:gs>
                </a:gsLst>
                <a:lin ang="5400000" scaled="0"/>
              </a:gradFill>
            </a:endParaRPr>
          </a:p>
          <a:p>
            <a:pPr marL="458788" lvl="3" indent="-228600" defTabSz="914363" fontAlgn="base">
              <a:spcAft>
                <a:spcPts val="200"/>
              </a:spcAft>
              <a:buClr>
                <a:srgbClr val="FF5B00"/>
              </a:buClr>
              <a:buSzPct val="85000"/>
              <a:buFont typeface="Wingdings 3" pitchFamily="18" charset="2"/>
              <a:buChar char="u"/>
              <a:defRPr/>
            </a:pPr>
            <a:r>
              <a:rPr lang="en-US" sz="1200" dirty="0">
                <a:gradFill>
                  <a:gsLst>
                    <a:gs pos="0">
                      <a:srgbClr val="373737"/>
                    </a:gs>
                    <a:gs pos="100000">
                      <a:srgbClr val="373737"/>
                    </a:gs>
                  </a:gsLst>
                  <a:lin ang="5400000" scaled="0"/>
                </a:gradFill>
              </a:rPr>
              <a:t>Windows Server 2008 </a:t>
            </a:r>
            <a:r>
              <a:rPr lang="zh-CN" altLang="en-US" sz="1200" dirty="0" smtClean="0">
                <a:gradFill>
                  <a:gsLst>
                    <a:gs pos="0">
                      <a:srgbClr val="373737"/>
                    </a:gs>
                    <a:gs pos="100000">
                      <a:srgbClr val="373737"/>
                    </a:gs>
                  </a:gsLst>
                  <a:lin ang="5400000" scaled="0"/>
                </a:gradFill>
              </a:rPr>
              <a:t>和</a:t>
            </a:r>
            <a:r>
              <a:rPr lang="en-US" altLang="zh-CN" sz="1200" dirty="0" smtClean="0">
                <a:gradFill>
                  <a:gsLst>
                    <a:gs pos="0">
                      <a:srgbClr val="373737"/>
                    </a:gs>
                    <a:gs pos="100000">
                      <a:srgbClr val="373737"/>
                    </a:gs>
                  </a:gsLst>
                  <a:lin ang="5400000" scaled="0"/>
                </a:gradFill>
              </a:rPr>
              <a:t>Windows Server </a:t>
            </a:r>
            <a:r>
              <a:rPr lang="en-US" sz="1200" dirty="0" smtClean="0">
                <a:gradFill>
                  <a:gsLst>
                    <a:gs pos="0">
                      <a:srgbClr val="373737"/>
                    </a:gs>
                    <a:gs pos="100000">
                      <a:srgbClr val="373737"/>
                    </a:gs>
                  </a:gsLst>
                  <a:lin ang="5400000" scaled="0"/>
                </a:gradFill>
              </a:rPr>
              <a:t>2008 </a:t>
            </a:r>
            <a:r>
              <a:rPr lang="en-US" sz="1200" dirty="0">
                <a:gradFill>
                  <a:gsLst>
                    <a:gs pos="0">
                      <a:srgbClr val="373737"/>
                    </a:gs>
                    <a:gs pos="100000">
                      <a:srgbClr val="373737"/>
                    </a:gs>
                  </a:gsLst>
                  <a:lin ang="5400000" scaled="0"/>
                </a:gradFill>
              </a:rPr>
              <a:t>R2 (App-V for TS)</a:t>
            </a:r>
          </a:p>
        </p:txBody>
      </p:sp>
      <p:sp>
        <p:nvSpPr>
          <p:cNvPr id="16" name="Rectangle 15"/>
          <p:cNvSpPr/>
          <p:nvPr/>
        </p:nvSpPr>
        <p:spPr>
          <a:xfrm>
            <a:off x="457200" y="1949758"/>
            <a:ext cx="5824330" cy="313932"/>
          </a:xfrm>
          <a:prstGeom prst="rect">
            <a:avLst/>
          </a:prstGeom>
        </p:spPr>
        <p:txBody>
          <a:bodyPr wrap="squar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zh-CN" altLang="en-US" sz="1600" dirty="0" smtClean="0">
                <a:gradFill>
                  <a:gsLst>
                    <a:gs pos="0">
                      <a:srgbClr val="FF5B00"/>
                    </a:gs>
                    <a:gs pos="100000">
                      <a:srgbClr val="FF5B00"/>
                    </a:gs>
                  </a:gsLst>
                  <a:lin ang="13500000" scaled="1"/>
                </a:gradFill>
                <a:latin typeface="Segoe Semibold"/>
              </a:rPr>
              <a:t>扩大我们的</a:t>
            </a:r>
            <a:r>
              <a:rPr lang="en-US" altLang="zh-CN" sz="1600" dirty="0" smtClean="0">
                <a:gradFill>
                  <a:gsLst>
                    <a:gs pos="0">
                      <a:srgbClr val="FF5B00"/>
                    </a:gs>
                    <a:gs pos="100000">
                      <a:srgbClr val="FF5B00"/>
                    </a:gs>
                  </a:gsLst>
                  <a:lin ang="13500000" scaled="1"/>
                </a:gradFill>
                <a:latin typeface="Segoe Semibold"/>
              </a:rPr>
              <a:t>Windows</a:t>
            </a:r>
            <a:r>
              <a:rPr lang="zh-CN" altLang="en-US" sz="1600" dirty="0" smtClean="0">
                <a:gradFill>
                  <a:gsLst>
                    <a:gs pos="0">
                      <a:srgbClr val="FF5B00"/>
                    </a:gs>
                    <a:gs pos="100000">
                      <a:srgbClr val="FF5B00"/>
                    </a:gs>
                  </a:gsLst>
                  <a:lin ang="13500000" scaled="1"/>
                </a:gradFill>
                <a:latin typeface="Segoe Semibold"/>
              </a:rPr>
              <a:t>平台和应用范围</a:t>
            </a:r>
            <a:endParaRPr lang="en-US" altLang="zh-CN" sz="1600" dirty="0">
              <a:gradFill>
                <a:gsLst>
                  <a:gs pos="0">
                    <a:srgbClr val="FF5B00"/>
                  </a:gs>
                  <a:gs pos="100000">
                    <a:srgbClr val="FF5B00"/>
                  </a:gs>
                </a:gsLst>
                <a:lin ang="13500000" scaled="1"/>
              </a:gradFill>
              <a:latin typeface="Segoe Semibold"/>
            </a:endParaRPr>
          </a:p>
        </p:txBody>
      </p:sp>
      <p:sp>
        <p:nvSpPr>
          <p:cNvPr id="17" name="Rectangle 16"/>
          <p:cNvSpPr/>
          <p:nvPr/>
        </p:nvSpPr>
        <p:spPr>
          <a:xfrm>
            <a:off x="457200" y="3261724"/>
            <a:ext cx="5824330" cy="313932"/>
          </a:xfrm>
          <a:prstGeom prst="rect">
            <a:avLst/>
          </a:prstGeom>
        </p:spPr>
        <p:txBody>
          <a:bodyPr wrap="squar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zh-CN" altLang="en-US" sz="1600" dirty="0" smtClean="0">
                <a:gradFill>
                  <a:gsLst>
                    <a:gs pos="0">
                      <a:srgbClr val="FF5B00"/>
                    </a:gs>
                    <a:gs pos="100000">
                      <a:srgbClr val="FF5B00"/>
                    </a:gs>
                  </a:gsLst>
                  <a:lin ang="13500000" scaled="1"/>
                </a:gradFill>
                <a:latin typeface="Segoe Semibold"/>
              </a:rPr>
              <a:t>简化应用程序序列化打包的操作</a:t>
            </a:r>
            <a:endParaRPr lang="en-US" altLang="zh-CN" sz="1600" dirty="0">
              <a:gradFill>
                <a:gsLst>
                  <a:gs pos="0">
                    <a:srgbClr val="FF5B00"/>
                  </a:gs>
                  <a:gs pos="100000">
                    <a:srgbClr val="FF5B00"/>
                  </a:gs>
                </a:gsLst>
                <a:lin ang="13500000" scaled="1"/>
              </a:gradFill>
              <a:latin typeface="Segoe Semibold"/>
            </a:endParaRPr>
          </a:p>
        </p:txBody>
      </p:sp>
      <p:sp>
        <p:nvSpPr>
          <p:cNvPr id="18" name="Rectangle 17"/>
          <p:cNvSpPr/>
          <p:nvPr/>
        </p:nvSpPr>
        <p:spPr>
          <a:xfrm>
            <a:off x="571203" y="3518616"/>
            <a:ext cx="7009039" cy="548868"/>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改进序列化</a:t>
            </a:r>
            <a:r>
              <a:rPr lang="en-US" sz="1400" dirty="0" smtClean="0">
                <a:gradFill>
                  <a:gsLst>
                    <a:gs pos="0">
                      <a:srgbClr val="373737"/>
                    </a:gs>
                    <a:gs pos="100000">
                      <a:srgbClr val="373737"/>
                    </a:gs>
                  </a:gsLst>
                  <a:lin ang="5400000" scaled="0"/>
                </a:gradFill>
              </a:rPr>
              <a:t>UI</a:t>
            </a:r>
            <a:r>
              <a:rPr lang="zh-CN" altLang="en-US" sz="1400" dirty="0" smtClean="0">
                <a:gradFill>
                  <a:gsLst>
                    <a:gs pos="0">
                      <a:srgbClr val="373737"/>
                    </a:gs>
                    <a:gs pos="100000">
                      <a:srgbClr val="373737"/>
                    </a:gs>
                  </a:gsLst>
                  <a:lin ang="5400000" scaled="0"/>
                </a:gradFill>
              </a:rPr>
              <a:t>的界面</a:t>
            </a:r>
            <a:r>
              <a:rPr lang="en-US" sz="1400" dirty="0" smtClean="0">
                <a:gradFill>
                  <a:gsLst>
                    <a:gs pos="0">
                      <a:srgbClr val="373737"/>
                    </a:gs>
                    <a:gs pos="100000">
                      <a:srgbClr val="373737"/>
                    </a:gs>
                  </a:gsLst>
                  <a:lin ang="5400000" scaled="0"/>
                </a:gradFill>
              </a:rPr>
              <a:t> </a:t>
            </a:r>
            <a:endParaRPr lang="en-US" sz="1400" dirty="0">
              <a:gradFill>
                <a:gsLst>
                  <a:gs pos="0">
                    <a:srgbClr val="373737"/>
                  </a:gs>
                  <a:gs pos="100000">
                    <a:srgbClr val="373737"/>
                  </a:gs>
                </a:gsLst>
                <a:lin ang="5400000" scaled="0"/>
              </a:gradFill>
            </a:endParaRPr>
          </a:p>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使</a:t>
            </a:r>
            <a:r>
              <a:rPr lang="en-US" altLang="zh-CN" sz="1400" dirty="0" smtClean="0">
                <a:gradFill>
                  <a:gsLst>
                    <a:gs pos="0">
                      <a:srgbClr val="373737"/>
                    </a:gs>
                    <a:gs pos="100000">
                      <a:srgbClr val="373737"/>
                    </a:gs>
                  </a:gsLst>
                  <a:lin ang="5400000" scaled="0"/>
                </a:gradFill>
              </a:rPr>
              <a:t>App-V</a:t>
            </a:r>
            <a:r>
              <a:rPr lang="zh-CN" altLang="en-US" sz="1400" dirty="0" smtClean="0">
                <a:gradFill>
                  <a:gsLst>
                    <a:gs pos="0">
                      <a:srgbClr val="373737"/>
                    </a:gs>
                    <a:gs pos="100000">
                      <a:srgbClr val="373737"/>
                    </a:gs>
                  </a:gsLst>
                  <a:lin ang="5400000" scaled="0"/>
                </a:gradFill>
              </a:rPr>
              <a:t>可以对</a:t>
            </a:r>
            <a:r>
              <a:rPr lang="en-US" altLang="zh-CN" sz="1400" dirty="0" smtClean="0">
                <a:gradFill>
                  <a:gsLst>
                    <a:gs pos="0">
                      <a:srgbClr val="373737"/>
                    </a:gs>
                    <a:gs pos="100000">
                      <a:srgbClr val="373737"/>
                    </a:gs>
                  </a:gsLst>
                  <a:lin ang="5400000" scaled="0"/>
                </a:gradFill>
              </a:rPr>
              <a:t>64</a:t>
            </a:r>
            <a:r>
              <a:rPr lang="zh-CN" altLang="en-US" sz="1400" dirty="0" smtClean="0">
                <a:gradFill>
                  <a:gsLst>
                    <a:gs pos="0">
                      <a:srgbClr val="373737"/>
                    </a:gs>
                    <a:gs pos="100000">
                      <a:srgbClr val="373737"/>
                    </a:gs>
                  </a:gsLst>
                  <a:lin ang="5400000" scaled="0"/>
                </a:gradFill>
              </a:rPr>
              <a:t>位应用程序进行序列化打包操作</a:t>
            </a:r>
            <a:endParaRPr lang="en-US" sz="1400" dirty="0">
              <a:gradFill>
                <a:gsLst>
                  <a:gs pos="0">
                    <a:srgbClr val="373737"/>
                  </a:gs>
                  <a:gs pos="100000">
                    <a:srgbClr val="373737"/>
                  </a:gs>
                </a:gsLst>
                <a:lin ang="5400000" scaled="0"/>
              </a:gradFill>
            </a:endParaRPr>
          </a:p>
        </p:txBody>
      </p:sp>
      <p:sp>
        <p:nvSpPr>
          <p:cNvPr id="20" name="Rectangle 19"/>
          <p:cNvSpPr/>
          <p:nvPr/>
        </p:nvSpPr>
        <p:spPr>
          <a:xfrm>
            <a:off x="457200" y="4215881"/>
            <a:ext cx="5824330" cy="535531"/>
          </a:xfrm>
          <a:prstGeom prst="rect">
            <a:avLst/>
          </a:prstGeom>
        </p:spPr>
        <p:txBody>
          <a:bodyPr wrap="squar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zh-CN" altLang="en-US" sz="1600" dirty="0" smtClean="0">
                <a:gradFill>
                  <a:gsLst>
                    <a:gs pos="0">
                      <a:srgbClr val="FF5B00"/>
                    </a:gs>
                    <a:gs pos="100000">
                      <a:srgbClr val="FF5B00"/>
                    </a:gs>
                  </a:gsLst>
                  <a:lin ang="13500000" scaled="1"/>
                </a:gradFill>
                <a:latin typeface="Segoe Semibold"/>
              </a:rPr>
              <a:t>进一步扩大我们的全球覆盖</a:t>
            </a:r>
            <a:r>
              <a:rPr lang="zh-CN" altLang="en-US" sz="1600" dirty="0" smtClean="0"/>
              <a:t/>
            </a:r>
            <a:br>
              <a:rPr lang="zh-CN" altLang="en-US" sz="1600" dirty="0" smtClean="0"/>
            </a:br>
            <a:endParaRPr lang="en-US" altLang="zh-CN" sz="1600" dirty="0">
              <a:gradFill>
                <a:gsLst>
                  <a:gs pos="0">
                    <a:srgbClr val="FF5B00"/>
                  </a:gs>
                  <a:gs pos="100000">
                    <a:srgbClr val="FF5B00"/>
                  </a:gs>
                </a:gsLst>
                <a:lin ang="13500000" scaled="1"/>
              </a:gradFill>
              <a:latin typeface="Segoe Semibold"/>
            </a:endParaRPr>
          </a:p>
        </p:txBody>
      </p:sp>
      <p:sp>
        <p:nvSpPr>
          <p:cNvPr id="21" name="Rectangle 20"/>
          <p:cNvSpPr/>
          <p:nvPr/>
        </p:nvSpPr>
        <p:spPr>
          <a:xfrm>
            <a:off x="571203" y="4472773"/>
            <a:ext cx="7009039" cy="548868"/>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启用针对非英语的应用程序虚拟化增加到对</a:t>
            </a:r>
            <a:r>
              <a:rPr lang="en-US" altLang="zh-CN" sz="1400" dirty="0" smtClean="0">
                <a:gradFill>
                  <a:gsLst>
                    <a:gs pos="0">
                      <a:srgbClr val="373737"/>
                    </a:gs>
                    <a:gs pos="100000">
                      <a:srgbClr val="373737"/>
                    </a:gs>
                  </a:gsLst>
                  <a:lin ang="5400000" scaled="0"/>
                </a:gradFill>
              </a:rPr>
              <a:t>13</a:t>
            </a:r>
            <a:r>
              <a:rPr lang="zh-CN" altLang="en-US" sz="1400" dirty="0" smtClean="0">
                <a:gradFill>
                  <a:gsLst>
                    <a:gs pos="0">
                      <a:srgbClr val="373737"/>
                    </a:gs>
                    <a:gs pos="100000">
                      <a:srgbClr val="373737"/>
                    </a:gs>
                  </a:gsLst>
                  <a:lin ang="5400000" scaled="0"/>
                </a:gradFill>
              </a:rPr>
              <a:t>种语言的支持</a:t>
            </a:r>
            <a:r>
              <a:rPr lang="en-US" sz="1400" dirty="0" smtClean="0">
                <a:gradFill>
                  <a:gsLst>
                    <a:gs pos="0">
                      <a:srgbClr val="373737"/>
                    </a:gs>
                    <a:gs pos="100000">
                      <a:srgbClr val="373737"/>
                    </a:gs>
                  </a:gsLst>
                  <a:lin ang="5400000" scaled="0"/>
                </a:gradFill>
              </a:rPr>
              <a:t> </a:t>
            </a:r>
            <a:endParaRPr lang="en-US" sz="1400" dirty="0">
              <a:gradFill>
                <a:gsLst>
                  <a:gs pos="0">
                    <a:srgbClr val="373737"/>
                  </a:gs>
                  <a:gs pos="100000">
                    <a:srgbClr val="373737"/>
                  </a:gs>
                </a:gsLst>
                <a:lin ang="5400000" scaled="0"/>
              </a:gradFill>
            </a:endParaRPr>
          </a:p>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启用本地化</a:t>
            </a:r>
            <a:r>
              <a:rPr lang="en-US" altLang="zh-CN" sz="1400" dirty="0" smtClean="0">
                <a:gradFill>
                  <a:gsLst>
                    <a:gs pos="0">
                      <a:srgbClr val="373737"/>
                    </a:gs>
                    <a:gs pos="100000">
                      <a:srgbClr val="373737"/>
                    </a:gs>
                  </a:gsLst>
                  <a:lin ang="5400000" scaled="0"/>
                </a:gradFill>
              </a:rPr>
              <a:t>App- V</a:t>
            </a:r>
            <a:r>
              <a:rPr lang="zh-CN" altLang="en-US" sz="1400" dirty="0" smtClean="0">
                <a:gradFill>
                  <a:gsLst>
                    <a:gs pos="0">
                      <a:srgbClr val="373737"/>
                    </a:gs>
                    <a:gs pos="100000">
                      <a:srgbClr val="373737"/>
                    </a:gs>
                  </a:gsLst>
                  <a:lin ang="5400000" scaled="0"/>
                </a:gradFill>
              </a:rPr>
              <a:t>管理界面中增加到对</a:t>
            </a:r>
            <a:r>
              <a:rPr lang="en-US" altLang="zh-CN" sz="1400" dirty="0" smtClean="0">
                <a:gradFill>
                  <a:gsLst>
                    <a:gs pos="0">
                      <a:srgbClr val="373737"/>
                    </a:gs>
                    <a:gs pos="100000">
                      <a:srgbClr val="373737"/>
                    </a:gs>
                  </a:gsLst>
                  <a:lin ang="5400000" scaled="0"/>
                </a:gradFill>
              </a:rPr>
              <a:t>12</a:t>
            </a:r>
            <a:r>
              <a:rPr lang="zh-CN" altLang="en-US" sz="1400" dirty="0" smtClean="0">
                <a:gradFill>
                  <a:gsLst>
                    <a:gs pos="0">
                      <a:srgbClr val="373737"/>
                    </a:gs>
                    <a:gs pos="100000">
                      <a:srgbClr val="373737"/>
                    </a:gs>
                  </a:gsLst>
                  <a:lin ang="5400000" scaled="0"/>
                </a:gradFill>
              </a:rPr>
              <a:t>种语言的支持 </a:t>
            </a:r>
            <a:endParaRPr lang="en-US" altLang="en-US" sz="1400" dirty="0">
              <a:gradFill>
                <a:gsLst>
                  <a:gs pos="0">
                    <a:srgbClr val="373737"/>
                  </a:gs>
                  <a:gs pos="100000">
                    <a:srgbClr val="373737"/>
                  </a:gs>
                </a:gsLst>
                <a:lin ang="5400000" scaled="0"/>
              </a:gradFill>
            </a:endParaRPr>
          </a:p>
        </p:txBody>
      </p:sp>
      <p:sp>
        <p:nvSpPr>
          <p:cNvPr id="5" name="Snip Single Corner Rectangle 4"/>
          <p:cNvSpPr/>
          <p:nvPr/>
        </p:nvSpPr>
        <p:spPr>
          <a:xfrm flipH="1">
            <a:off x="304800" y="1524000"/>
            <a:ext cx="4863548" cy="381000"/>
          </a:xfrm>
          <a:prstGeom prst="snip1Rect">
            <a:avLst>
              <a:gd name="adj" fmla="val 4449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274320" tIns="45718" rIns="91436"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FFFF99"/>
              </a:buClr>
              <a:buSzPct val="80000"/>
              <a:tabLst>
                <a:tab pos="424590" algn="l"/>
              </a:tabLst>
              <a:defRPr/>
            </a:pPr>
            <a:endParaRPr lang="en-US" altLang="zh-CN"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7" name="Rectangle 6"/>
          <p:cNvSpPr/>
          <p:nvPr/>
        </p:nvSpPr>
        <p:spPr>
          <a:xfrm>
            <a:off x="576180" y="1548654"/>
            <a:ext cx="1233030" cy="341632"/>
          </a:xfrm>
          <a:prstGeom prst="rect">
            <a:avLst/>
          </a:prstGeom>
        </p:spPr>
        <p:txBody>
          <a:bodyPr wrap="non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en-US" altLang="zh-CN"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App-V 4.6</a:t>
            </a:r>
          </a:p>
        </p:txBody>
      </p:sp>
      <p:sp>
        <p:nvSpPr>
          <p:cNvPr id="9" name="Snip Single Corner Rectangle 8"/>
          <p:cNvSpPr/>
          <p:nvPr/>
        </p:nvSpPr>
        <p:spPr>
          <a:xfrm>
            <a:off x="5221357" y="1524000"/>
            <a:ext cx="3687116" cy="381000"/>
          </a:xfrm>
          <a:prstGeom prst="snip1Rect">
            <a:avLst>
              <a:gd name="adj" fmla="val 4449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274320" tIns="45718" rIns="91436"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FFFF99"/>
              </a:buClr>
              <a:buSzPct val="80000"/>
              <a:tabLst>
                <a:tab pos="424590" algn="l"/>
              </a:tabLst>
              <a:defRPr/>
            </a:pPr>
            <a:endParaRPr lang="en-US" altLang="zh-CN"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8" name="Rectangle 7"/>
          <p:cNvSpPr/>
          <p:nvPr/>
        </p:nvSpPr>
        <p:spPr>
          <a:xfrm>
            <a:off x="5330664" y="1548654"/>
            <a:ext cx="2159566" cy="341632"/>
          </a:xfrm>
          <a:prstGeom prst="rect">
            <a:avLst/>
          </a:prstGeom>
        </p:spPr>
        <p:txBody>
          <a:bodyPr wrap="non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en-US" altLang="zh-CN"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 </a:t>
            </a:r>
            <a:r>
              <a:rPr lang="zh-CN" altLang="en-US"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在</a:t>
            </a:r>
            <a:r>
              <a:rPr lang="en-US" altLang="zh-CN"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H1 CY2010</a:t>
            </a:r>
            <a:r>
              <a:rPr lang="zh-CN" altLang="en-US"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可用</a:t>
            </a:r>
            <a:endParaRPr lang="en-US" altLang="zh-CN" dirty="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19" name="Rectangle 18"/>
          <p:cNvSpPr/>
          <p:nvPr/>
        </p:nvSpPr>
        <p:spPr>
          <a:xfrm>
            <a:off x="571203" y="5394732"/>
            <a:ext cx="4876800" cy="307777"/>
          </a:xfrm>
          <a:prstGeom prst="rect">
            <a:avLst/>
          </a:prstGeom>
        </p:spPr>
        <p:txBody>
          <a:bodyPr wrap="square">
            <a:spAutoFit/>
          </a:bodyPr>
          <a:lstStyle/>
          <a:p>
            <a:pPr marL="228600" lvl="2" indent="-228600" defTabSz="914363" fontAlgn="base">
              <a:spcAft>
                <a:spcPts val="200"/>
              </a:spcAft>
              <a:buClr>
                <a:srgbClr val="FF5B00"/>
              </a:buClr>
              <a:buSzPct val="85000"/>
              <a:buFont typeface="Wingdings 3" pitchFamily="18" charset="2"/>
              <a:buChar char="u"/>
              <a:defRPr/>
            </a:pPr>
            <a:r>
              <a:rPr lang="zh-CN" altLang="en-US" sz="1400" dirty="0" smtClean="0">
                <a:gradFill>
                  <a:gsLst>
                    <a:gs pos="0">
                      <a:srgbClr val="373737"/>
                    </a:gs>
                    <a:gs pos="100000">
                      <a:srgbClr val="373737"/>
                    </a:gs>
                  </a:gsLst>
                  <a:lin ang="5400000" scaled="0"/>
                </a:gradFill>
              </a:rPr>
              <a:t>从</a:t>
            </a:r>
            <a:r>
              <a:rPr lang="en-US" sz="1400" dirty="0" smtClean="0">
                <a:gradFill>
                  <a:gsLst>
                    <a:gs pos="0">
                      <a:srgbClr val="373737"/>
                    </a:gs>
                    <a:gs pos="100000">
                      <a:srgbClr val="373737"/>
                    </a:gs>
                  </a:gsLst>
                  <a:lin ang="5400000" scaled="0"/>
                </a:gradFill>
              </a:rPr>
              <a:t>Microsoft Connect</a:t>
            </a:r>
            <a:r>
              <a:rPr lang="zh-CN" altLang="en-US" sz="1400" dirty="0" smtClean="0">
                <a:gradFill>
                  <a:gsLst>
                    <a:gs pos="0">
                      <a:srgbClr val="373737"/>
                    </a:gs>
                    <a:gs pos="100000">
                      <a:srgbClr val="373737"/>
                    </a:gs>
                  </a:gsLst>
                  <a:lin ang="5400000" scaled="0"/>
                </a:gradFill>
              </a:rPr>
              <a:t>网站下载</a:t>
            </a:r>
            <a:r>
              <a:rPr lang="en-US" altLang="zh-CN" sz="1400" dirty="0" smtClean="0">
                <a:gradFill>
                  <a:gsLst>
                    <a:gs pos="0">
                      <a:srgbClr val="373737"/>
                    </a:gs>
                    <a:gs pos="100000">
                      <a:srgbClr val="373737"/>
                    </a:gs>
                  </a:gsLst>
                  <a:lin ang="5400000" scaled="0"/>
                </a:gradFill>
              </a:rPr>
              <a:t>Beta</a:t>
            </a:r>
            <a:r>
              <a:rPr lang="zh-CN" altLang="en-US" sz="1400" dirty="0" smtClean="0">
                <a:gradFill>
                  <a:gsLst>
                    <a:gs pos="0">
                      <a:srgbClr val="373737"/>
                    </a:gs>
                    <a:gs pos="100000">
                      <a:srgbClr val="373737"/>
                    </a:gs>
                  </a:gsLst>
                  <a:lin ang="5400000" scaled="0"/>
                </a:gradFill>
              </a:rPr>
              <a:t>版本</a:t>
            </a:r>
            <a:endParaRPr lang="en-US" sz="1400" dirty="0">
              <a:gradFill>
                <a:gsLst>
                  <a:gs pos="0">
                    <a:srgbClr val="373737"/>
                  </a:gs>
                  <a:gs pos="100000">
                    <a:srgbClr val="373737"/>
                  </a:gs>
                </a:gsLst>
                <a:lin ang="5400000" scaled="0"/>
              </a:gradFill>
            </a:endParaRPr>
          </a:p>
        </p:txBody>
      </p:sp>
      <p:sp>
        <p:nvSpPr>
          <p:cNvPr id="22" name="Rectangle 21"/>
          <p:cNvSpPr/>
          <p:nvPr/>
        </p:nvSpPr>
        <p:spPr>
          <a:xfrm>
            <a:off x="457200" y="5089932"/>
            <a:ext cx="5824330" cy="313932"/>
          </a:xfrm>
          <a:prstGeom prst="rect">
            <a:avLst/>
          </a:prstGeom>
        </p:spPr>
        <p:txBody>
          <a:bodyPr wrap="square">
            <a:spAutoFit/>
          </a:bodyPr>
          <a:lstStyle/>
          <a:p>
            <a:pPr marL="0" lvl="1" indent="-342900" defTabSz="914099" fontAlgn="base">
              <a:lnSpc>
                <a:spcPct val="90000"/>
              </a:lnSpc>
              <a:spcBef>
                <a:spcPct val="0"/>
              </a:spcBef>
              <a:spcAft>
                <a:spcPct val="0"/>
              </a:spcAft>
              <a:buClr>
                <a:srgbClr val="FFFF99"/>
              </a:buClr>
              <a:buSzPct val="80000"/>
              <a:tabLst>
                <a:tab pos="424590" algn="l"/>
              </a:tabLst>
              <a:defRPr/>
            </a:pPr>
            <a:r>
              <a:rPr lang="zh-CN" altLang="en-US" sz="1600" dirty="0" smtClean="0">
                <a:gradFill>
                  <a:gsLst>
                    <a:gs pos="0">
                      <a:srgbClr val="FF5B00"/>
                    </a:gs>
                    <a:gs pos="100000">
                      <a:srgbClr val="FF5B00"/>
                    </a:gs>
                  </a:gsLst>
                  <a:lin ang="13500000" scaled="1"/>
                </a:gradFill>
                <a:latin typeface="Segoe Semibold"/>
              </a:rPr>
              <a:t>如何获取到</a:t>
            </a:r>
            <a:r>
              <a:rPr lang="en-US" altLang="zh-CN" sz="1600" dirty="0" smtClean="0">
                <a:gradFill>
                  <a:gsLst>
                    <a:gs pos="0">
                      <a:srgbClr val="FF5B00"/>
                    </a:gs>
                    <a:gs pos="100000">
                      <a:srgbClr val="FF5B00"/>
                    </a:gs>
                  </a:gsLst>
                  <a:lin ang="13500000" scaled="1"/>
                </a:gradFill>
                <a:latin typeface="Segoe Semibold"/>
              </a:rPr>
              <a:t>App-V 4.6?</a:t>
            </a:r>
            <a:endParaRPr lang="en-US" altLang="zh-CN" sz="1600" dirty="0">
              <a:gradFill>
                <a:gsLst>
                  <a:gs pos="0">
                    <a:srgbClr val="FF5B00"/>
                  </a:gs>
                  <a:gs pos="100000">
                    <a:srgbClr val="FF5B00"/>
                  </a:gs>
                </a:gsLst>
                <a:lin ang="13500000" scaled="1"/>
              </a:gradFill>
              <a:latin typeface="Segoe Semibold"/>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214290"/>
            <a:ext cx="8229600" cy="1143000"/>
          </a:xfrm>
        </p:spPr>
        <p:txBody>
          <a:bodyPr/>
          <a:lstStyle/>
          <a:p>
            <a:pPr algn="l"/>
            <a:r>
              <a:rPr lang="zh-CN" altLang="en-US" sz="4000" dirty="0" smtClean="0"/>
              <a:t>通过</a:t>
            </a:r>
            <a:r>
              <a:rPr lang="en-US" sz="4000" dirty="0" smtClean="0"/>
              <a:t>App-V</a:t>
            </a:r>
            <a:r>
              <a:rPr lang="zh-CN" altLang="en-US" sz="4000" dirty="0" smtClean="0"/>
              <a:t>估算成本节省</a:t>
            </a:r>
            <a:endParaRPr lang="en-US" sz="4000" dirty="0"/>
          </a:p>
        </p:txBody>
      </p:sp>
      <p:sp>
        <p:nvSpPr>
          <p:cNvPr id="14" name="Rectangle 13"/>
          <p:cNvSpPr/>
          <p:nvPr/>
        </p:nvSpPr>
        <p:spPr>
          <a:xfrm>
            <a:off x="5029200" y="1524000"/>
            <a:ext cx="3657600" cy="349517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a:xfrm>
            <a:off x="457200" y="1524000"/>
            <a:ext cx="3657600" cy="349517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9" name="Snip Single Corner Rectangle 18"/>
          <p:cNvSpPr/>
          <p:nvPr/>
        </p:nvSpPr>
        <p:spPr>
          <a:xfrm>
            <a:off x="457200" y="5257800"/>
            <a:ext cx="8229600" cy="533400"/>
          </a:xfrm>
          <a:prstGeom prst="snip1Rect">
            <a:avLst>
              <a:gd name="adj" fmla="val 22687"/>
            </a:avLst>
          </a:prstGeom>
          <a:gradFill flip="none" rotWithShape="1">
            <a:gsLst>
              <a:gs pos="0">
                <a:schemeClr val="accent4">
                  <a:lumMod val="50000"/>
                </a:schemeClr>
              </a:gs>
              <a:gs pos="50000">
                <a:schemeClr val="accent4">
                  <a:lumMod val="75000"/>
                </a:schemeClr>
              </a:gs>
              <a:gs pos="100000">
                <a:schemeClr val="accent4"/>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t>使用</a:t>
            </a:r>
            <a:r>
              <a:rPr lang="en-US" altLang="zh-CN" dirty="0" smtClean="0"/>
              <a:t>App-V</a:t>
            </a:r>
            <a:r>
              <a:rPr lang="zh-CN" altLang="en-US" dirty="0" smtClean="0"/>
              <a:t>后可用直接节省成本的证据</a:t>
            </a:r>
            <a:r>
              <a:rPr lang="en-US" altLang="zh-CN"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a:t>
            </a:r>
            <a:r>
              <a:rPr lang="en-US" altLang="zh-CN" dirty="0" smtClean="0"/>
              <a:t>150/PC/yr</a:t>
            </a:r>
            <a:r>
              <a:rPr lang="zh-CN" altLang="en-US" dirty="0" smtClean="0"/>
              <a:t>。</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sp>
        <p:nvSpPr>
          <p:cNvPr id="26" name="Rectangle 25"/>
          <p:cNvSpPr/>
          <p:nvPr/>
        </p:nvSpPr>
        <p:spPr bwMode="auto">
          <a:xfrm>
            <a:off x="565790" y="1676400"/>
            <a:ext cx="3422316" cy="32004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7" name="Rectangle 26"/>
          <p:cNvSpPr/>
          <p:nvPr/>
        </p:nvSpPr>
        <p:spPr>
          <a:xfrm>
            <a:off x="569824" y="1854232"/>
            <a:ext cx="3392576" cy="2566857"/>
          </a:xfrm>
          <a:prstGeom prst="rect">
            <a:avLst/>
          </a:prstGeom>
        </p:spPr>
        <p:txBody>
          <a:bodyPr wrap="square">
            <a:spAutoFit/>
          </a:bodyPr>
          <a:lstStyle/>
          <a:p>
            <a:pPr marL="230188" lvl="2" indent="-230188" defTabSz="914363">
              <a:lnSpc>
                <a:spcPct val="90000"/>
              </a:lnSpc>
              <a:spcAft>
                <a:spcPts val="600"/>
              </a:spcAft>
              <a:buClr>
                <a:srgbClr val="FF5B00"/>
              </a:buClr>
              <a:buSzPct val="85000"/>
              <a:buBlip>
                <a:blip r:embed="rId3"/>
              </a:buBlip>
              <a:defRPr/>
            </a:pPr>
            <a:r>
              <a:rPr lang="zh-CN" altLang="en-US" dirty="0" smtClean="0"/>
              <a:t>虚拟应用程序的发布对于消除应用程序之间的冲突以及与硬件的冲突提供了灵活性</a:t>
            </a:r>
            <a:endParaRPr lang="en-US"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3"/>
              </a:buBlip>
              <a:defRPr/>
            </a:pPr>
            <a:r>
              <a:rPr lang="en-US" dirty="0" smtClean="0">
                <a:gradFill>
                  <a:gsLst>
                    <a:gs pos="0">
                      <a:schemeClr val="tx1"/>
                    </a:gs>
                    <a:gs pos="81000">
                      <a:schemeClr val="tx1"/>
                    </a:gs>
                  </a:gsLst>
                  <a:lin ang="13500000" scaled="1"/>
                </a:gradFill>
                <a:latin typeface="Segoe" pitchFamily="34" charset="0"/>
              </a:rPr>
              <a:t>App-V</a:t>
            </a:r>
            <a:r>
              <a:rPr lang="zh-CN" altLang="en-US" dirty="0" smtClean="0"/>
              <a:t>有改变了许多企业桌面应用程序的管理与增长的势头 </a:t>
            </a:r>
            <a:endParaRPr lang="en-US" altLang="zh-CN" dirty="0" smtClean="0"/>
          </a:p>
          <a:p>
            <a:pPr marL="230188" lvl="2" indent="-230188" defTabSz="914363">
              <a:lnSpc>
                <a:spcPct val="90000"/>
              </a:lnSpc>
              <a:spcAft>
                <a:spcPts val="600"/>
              </a:spcAft>
              <a:buClr>
                <a:srgbClr val="FF5B00"/>
              </a:buClr>
              <a:buSzPct val="85000"/>
              <a:buBlip>
                <a:blip r:embed="rId3"/>
              </a:buBlip>
              <a:defRPr/>
            </a:pPr>
            <a:r>
              <a:rPr lang="zh-CN" altLang="en-US" dirty="0" smtClean="0"/>
              <a:t>更快的部署和持续更新</a:t>
            </a:r>
            <a:endParaRPr lang="en-US" altLang="zh-CN" dirty="0" smtClean="0"/>
          </a:p>
          <a:p>
            <a:pPr marL="230188" lvl="2" indent="-230188" defTabSz="914363">
              <a:lnSpc>
                <a:spcPct val="90000"/>
              </a:lnSpc>
              <a:spcAft>
                <a:spcPts val="600"/>
              </a:spcAft>
              <a:buClr>
                <a:srgbClr val="FF5B00"/>
              </a:buClr>
              <a:buSzPct val="85000"/>
              <a:buBlip>
                <a:blip r:embed="rId3"/>
              </a:buBlip>
              <a:defRPr/>
            </a:pPr>
            <a:r>
              <a:rPr lang="zh-CN" altLang="en-US" dirty="0" smtClean="0"/>
              <a:t>漫游用户随处访问</a:t>
            </a:r>
            <a:br>
              <a:rPr lang="zh-CN" altLang="en-US" dirty="0" smtClean="0"/>
            </a:br>
            <a:endParaRPr lang="en-US" dirty="0" smtClean="0">
              <a:gradFill>
                <a:gsLst>
                  <a:gs pos="0">
                    <a:schemeClr val="tx1"/>
                  </a:gs>
                  <a:gs pos="81000">
                    <a:schemeClr val="tx1"/>
                  </a:gs>
                </a:gsLst>
                <a:lin ang="13500000" scaled="1"/>
              </a:gradFill>
              <a:latin typeface="Segoe" pitchFamily="34" charset="0"/>
            </a:endParaRPr>
          </a:p>
        </p:txBody>
      </p:sp>
      <p:sp>
        <p:nvSpPr>
          <p:cNvPr id="31" name="Snip Single Corner Rectangle 30"/>
          <p:cNvSpPr/>
          <p:nvPr/>
        </p:nvSpPr>
        <p:spPr>
          <a:xfrm>
            <a:off x="468315" y="1153796"/>
            <a:ext cx="3657600" cy="548640"/>
          </a:xfrm>
          <a:prstGeom prst="snip1Rect">
            <a:avLst>
              <a:gd name="adj" fmla="val 19570"/>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32" name="Rectangle 31"/>
          <p:cNvSpPr/>
          <p:nvPr/>
        </p:nvSpPr>
        <p:spPr>
          <a:xfrm>
            <a:off x="838200" y="1224249"/>
            <a:ext cx="2582148" cy="424732"/>
          </a:xfrm>
          <a:prstGeom prst="rect">
            <a:avLst/>
          </a:prstGeom>
        </p:spPr>
        <p:txBody>
          <a:bodyPr wrap="square">
            <a:spAutoFit/>
          </a:bodyPr>
          <a:lstStyle/>
          <a:p>
            <a:pPr algn="ctr">
              <a:lnSpc>
                <a:spcPct val="90000"/>
              </a:lnSpc>
              <a:spcBef>
                <a:spcPct val="20000"/>
              </a:spcBef>
              <a:spcAft>
                <a:spcPts val="1200"/>
              </a:spcAft>
              <a:buClr>
                <a:srgbClr val="FF5B00"/>
              </a:buClr>
            </a:pP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所以你听说过</a:t>
            </a:r>
            <a:endPar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sp>
        <p:nvSpPr>
          <p:cNvPr id="37" name="Rectangle 36"/>
          <p:cNvSpPr/>
          <p:nvPr/>
        </p:nvSpPr>
        <p:spPr bwMode="auto">
          <a:xfrm>
            <a:off x="5127434" y="1676400"/>
            <a:ext cx="3422316" cy="32004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8" name="Rectangle 27"/>
          <p:cNvSpPr/>
          <p:nvPr/>
        </p:nvSpPr>
        <p:spPr>
          <a:xfrm>
            <a:off x="5122843" y="1854232"/>
            <a:ext cx="3411557" cy="1569660"/>
          </a:xfrm>
          <a:prstGeom prst="rect">
            <a:avLst/>
          </a:prstGeom>
        </p:spPr>
        <p:txBody>
          <a:bodyPr wrap="square">
            <a:spAutoFit/>
          </a:bodyPr>
          <a:lstStyle/>
          <a:p>
            <a:pPr marL="230188" lvl="2" indent="-230188" defTabSz="914363">
              <a:lnSpc>
                <a:spcPct val="90000"/>
              </a:lnSpc>
              <a:spcAft>
                <a:spcPts val="600"/>
              </a:spcAft>
              <a:buClr>
                <a:srgbClr val="FF5B00"/>
              </a:buClr>
              <a:buSzPct val="85000"/>
              <a:buBlip>
                <a:blip r:embed="rId3"/>
              </a:buBlip>
              <a:defRPr/>
            </a:pPr>
            <a:r>
              <a:rPr lang="zh-CN" altLang="en-US" dirty="0" smtClean="0">
                <a:gradFill>
                  <a:gsLst>
                    <a:gs pos="0">
                      <a:schemeClr val="tx1"/>
                    </a:gs>
                    <a:gs pos="81000">
                      <a:schemeClr val="tx1"/>
                    </a:gs>
                  </a:gsLst>
                  <a:lin ang="13500000" scaled="1"/>
                </a:gradFill>
                <a:latin typeface="Segoe" pitchFamily="34" charset="0"/>
              </a:rPr>
              <a:t>它真正能为我们节省多少？</a:t>
            </a:r>
            <a:endParaRPr lang="en-US"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3"/>
              </a:buBlip>
              <a:defRPr/>
            </a:pPr>
            <a:r>
              <a:rPr lang="zh-CN" altLang="en-US" dirty="0" smtClean="0"/>
              <a:t>哪个是优先的与其他紧迫的需要相比？</a:t>
            </a:r>
            <a:endParaRPr lang="en-US"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3"/>
              </a:buBlip>
              <a:defRPr/>
            </a:pPr>
            <a:r>
              <a:rPr lang="zh-CN" altLang="en-US" dirty="0" smtClean="0">
                <a:gradFill>
                  <a:gsLst>
                    <a:gs pos="0">
                      <a:schemeClr val="tx1"/>
                    </a:gs>
                    <a:gs pos="81000">
                      <a:schemeClr val="tx1"/>
                    </a:gs>
                  </a:gsLst>
                  <a:lin ang="13500000" scaled="1"/>
                </a:gradFill>
                <a:latin typeface="Segoe" pitchFamily="34" charset="0"/>
              </a:rPr>
              <a:t>是否适合我的组织？</a:t>
            </a:r>
            <a:endParaRPr lang="en-US"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3"/>
              </a:buBlip>
              <a:defRPr/>
            </a:pPr>
            <a:r>
              <a:rPr lang="zh-CN" altLang="en-US" dirty="0" smtClean="0">
                <a:gradFill>
                  <a:gsLst>
                    <a:gs pos="0">
                      <a:schemeClr val="tx1"/>
                    </a:gs>
                    <a:gs pos="81000">
                      <a:schemeClr val="tx1"/>
                    </a:gs>
                  </a:gsLst>
                  <a:lin ang="13500000" scaled="1"/>
                </a:gradFill>
                <a:latin typeface="Segoe" pitchFamily="34" charset="0"/>
              </a:rPr>
              <a:t>什么是商业案例</a:t>
            </a:r>
            <a:r>
              <a:rPr lang="en-US" dirty="0" smtClean="0">
                <a:gradFill>
                  <a:gsLst>
                    <a:gs pos="0">
                      <a:schemeClr val="tx1"/>
                    </a:gs>
                    <a:gs pos="81000">
                      <a:schemeClr val="tx1"/>
                    </a:gs>
                  </a:gsLst>
                  <a:lin ang="13500000" scaled="1"/>
                </a:gradFill>
                <a:latin typeface="Segoe" pitchFamily="34" charset="0"/>
              </a:rPr>
              <a:t> </a:t>
            </a:r>
          </a:p>
        </p:txBody>
      </p:sp>
      <p:sp>
        <p:nvSpPr>
          <p:cNvPr id="29" name="Snip Single Corner Rectangle 28"/>
          <p:cNvSpPr/>
          <p:nvPr/>
        </p:nvSpPr>
        <p:spPr>
          <a:xfrm>
            <a:off x="5029200" y="1153796"/>
            <a:ext cx="3657600" cy="548640"/>
          </a:xfrm>
          <a:prstGeom prst="snip1Rect">
            <a:avLst>
              <a:gd name="adj" fmla="val 19570"/>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sz="2300" dirty="0" smtClean="0">
              <a:gradFill>
                <a:gsLst>
                  <a:gs pos="0">
                    <a:schemeClr val="bg1"/>
                  </a:gs>
                  <a:gs pos="100000">
                    <a:schemeClr val="bg1"/>
                  </a:gs>
                </a:gsLst>
                <a:lin ang="13500000" scaled="1"/>
              </a:gradFill>
              <a:latin typeface="Segoe" pitchFamily="34" charset="0"/>
            </a:endParaRPr>
          </a:p>
        </p:txBody>
      </p:sp>
      <p:sp>
        <p:nvSpPr>
          <p:cNvPr id="30" name="Rectangle 29"/>
          <p:cNvSpPr/>
          <p:nvPr/>
        </p:nvSpPr>
        <p:spPr>
          <a:xfrm>
            <a:off x="5562600" y="1224249"/>
            <a:ext cx="2461158" cy="424732"/>
          </a:xfrm>
          <a:prstGeom prst="rect">
            <a:avLst/>
          </a:prstGeom>
        </p:spPr>
        <p:txBody>
          <a:bodyPr wrap="square">
            <a:spAutoFit/>
          </a:bodyPr>
          <a:lstStyle/>
          <a:p>
            <a:pPr algn="ctr">
              <a:lnSpc>
                <a:spcPct val="90000"/>
              </a:lnSpc>
              <a:buClr>
                <a:srgbClr val="FF5B00"/>
              </a:buClr>
            </a:pP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但是</a:t>
            </a:r>
            <a:r>
              <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39"/>
          <p:cNvSpPr/>
          <p:nvPr/>
        </p:nvSpPr>
        <p:spPr bwMode="auto">
          <a:xfrm>
            <a:off x="382588" y="1417638"/>
            <a:ext cx="8380412" cy="4785199"/>
          </a:xfrm>
          <a:prstGeom prst="round2SameRect">
            <a:avLst>
              <a:gd name="adj1" fmla="val 5238"/>
              <a:gd name="adj2" fmla="val 0"/>
            </a:avLst>
          </a:prstGeom>
          <a:noFill/>
          <a:ln>
            <a:headEnd type="none" w="med" len="med"/>
            <a:tailEnd type="none" w="med" len="med"/>
          </a:ln>
          <a:scene3d>
            <a:camera prst="orthographicFront"/>
            <a:lightRig rig="glow" dir="t">
              <a:rot lat="0" lon="0" rev="6360000"/>
            </a:lightRig>
          </a:scene3d>
          <a:sp3d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indent="-289708" algn="ctr" defTabSz="914099" rtl="0" fontAlgn="base">
              <a:lnSpc>
                <a:spcPct val="90000"/>
              </a:lnSpc>
              <a:spcBef>
                <a:spcPct val="0"/>
              </a:spcBef>
              <a:spcAft>
                <a:spcPct val="0"/>
              </a:spcAft>
              <a:buClr>
                <a:srgbClr val="FFFFFF"/>
              </a:buClr>
              <a:buSzPct val="95000"/>
              <a:buFontTx/>
              <a:buBlip>
                <a:blip r:embed="rId3"/>
              </a:buBlip>
              <a:tabLst>
                <a:tab pos="424590" algn="l"/>
              </a:tabLs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4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4" cstate="print"/>
          <a:srcRect r="-600" b="-6222"/>
          <a:stretch>
            <a:fillRect/>
          </a:stretch>
        </p:blipFill>
        <p:spPr bwMode="auto">
          <a:xfrm>
            <a:off x="5247935" y="4576950"/>
            <a:ext cx="1992293" cy="1574468"/>
          </a:xfrm>
          <a:prstGeom prst="rect">
            <a:avLst/>
          </a:prstGeom>
          <a:noFill/>
          <a:effectLst>
            <a:outerShdw blurRad="50800" dist="38100" dir="2700000" algn="tl" rotWithShape="0">
              <a:prstClr val="black">
                <a:alpha val="40000"/>
              </a:prstClr>
            </a:outerShdw>
          </a:effectLst>
        </p:spPr>
      </p:pic>
      <p:sp>
        <p:nvSpPr>
          <p:cNvPr id="5" name="Title 4"/>
          <p:cNvSpPr>
            <a:spLocks noGrp="1"/>
          </p:cNvSpPr>
          <p:nvPr>
            <p:ph type="title"/>
          </p:nvPr>
        </p:nvSpPr>
        <p:spPr/>
        <p:txBody>
          <a:bodyPr/>
          <a:lstStyle/>
          <a:p>
            <a:pPr lvl="0" algn="l"/>
            <a:r>
              <a:rPr lang="zh-CN" altLang="en-US" dirty="0"/>
              <a:t>简化</a:t>
            </a:r>
            <a:r>
              <a:rPr lang="zh-CN" altLang="en-US" dirty="0" smtClean="0"/>
              <a:t>未来的升级</a:t>
            </a:r>
            <a:r>
              <a:rPr lang="en-US" dirty="0" smtClean="0"/>
              <a:t/>
            </a:r>
            <a:br>
              <a:rPr lang="en-US" dirty="0" smtClean="0"/>
            </a:br>
            <a:r>
              <a:rPr lang="zh-CN" altLang="en-US" sz="2000" dirty="0">
                <a:solidFill>
                  <a:schemeClr val="accent1"/>
                </a:solidFill>
              </a:rPr>
              <a:t>通过</a:t>
            </a:r>
            <a:r>
              <a:rPr lang="en-US" altLang="en-US" sz="2000" dirty="0" smtClean="0">
                <a:solidFill>
                  <a:schemeClr val="accent1"/>
                </a:solidFill>
              </a:rPr>
              <a:t>Windows Optimized Desktop </a:t>
            </a:r>
            <a:r>
              <a:rPr lang="zh-CN" altLang="en-US" sz="2000" dirty="0">
                <a:solidFill>
                  <a:schemeClr val="accent1"/>
                </a:solidFill>
              </a:rPr>
              <a:t>和</a:t>
            </a:r>
            <a:r>
              <a:rPr lang="en-US" altLang="en-US" sz="2000" dirty="0" smtClean="0">
                <a:solidFill>
                  <a:schemeClr val="accent1"/>
                </a:solidFill>
              </a:rPr>
              <a:t> MDOP</a:t>
            </a:r>
            <a:endParaRPr lang="en-US" altLang="en-US" sz="2000" dirty="0">
              <a:solidFill>
                <a:schemeClr val="accent1"/>
              </a:solidFill>
            </a:endParaRPr>
          </a:p>
        </p:txBody>
      </p:sp>
      <p:sp>
        <p:nvSpPr>
          <p:cNvPr id="22" name="Rounded Rectangle 21"/>
          <p:cNvSpPr/>
          <p:nvPr/>
        </p:nvSpPr>
        <p:spPr>
          <a:xfrm>
            <a:off x="4191000" y="1905000"/>
            <a:ext cx="1866299" cy="2015391"/>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0" tIns="0" rIns="0" bIns="91440" numCol="1" rtlCol="0" anchor="b" anchorCtr="0" compatLnSpc="1">
            <a:prstTxWarp prst="textNoShape">
              <a:avLst/>
            </a:prstTxWarp>
          </a:bodyPr>
          <a:lstStyle/>
          <a:p>
            <a:pPr algn="ctr" defTabSz="912777" rtl="0" eaLnBrk="0" fontAlgn="base" hangingPunct="0">
              <a:lnSpc>
                <a:spcPct val="90000"/>
              </a:lnSpc>
              <a:spcBef>
                <a:spcPct val="30000"/>
              </a:spcBef>
              <a:spcAft>
                <a:spcPct val="0"/>
              </a:spcAft>
              <a:buClr>
                <a:srgbClr val="FFFFFF"/>
              </a:buClr>
              <a:buSzPct val="95000"/>
              <a:defRPr/>
            </a:pPr>
            <a:r>
              <a:rPr lang="zh-CN" altLang="en-US" sz="1100" dirty="0" smtClean="0">
                <a:solidFill>
                  <a:srgbClr val="FFFFFF"/>
                </a:solidFill>
                <a:latin typeface="Segoe"/>
              </a:rPr>
              <a:t>应用程序虚拟化</a:t>
            </a:r>
            <a:endParaRPr lang="en-US" sz="1100" kern="1200" dirty="0">
              <a:solidFill>
                <a:srgbClr val="FFFFFF"/>
              </a:solidFill>
              <a:latin typeface="Segoe"/>
              <a:ea typeface="+mn-ea"/>
              <a:cs typeface="+mn-cs"/>
            </a:endParaRPr>
          </a:p>
          <a:p>
            <a:pPr marL="236793" indent="-236793" algn="ctr" defTabSz="912777" rtl="0" eaLnBrk="0" fontAlgn="base" hangingPunct="0">
              <a:lnSpc>
                <a:spcPct val="90000"/>
              </a:lnSpc>
              <a:spcBef>
                <a:spcPct val="30000"/>
              </a:spcBef>
              <a:spcAft>
                <a:spcPct val="0"/>
              </a:spcAft>
              <a:buClr>
                <a:srgbClr val="FFFFFF"/>
              </a:buClr>
              <a:buSzPct val="95000"/>
              <a:defRPr/>
            </a:pPr>
            <a:r>
              <a:rPr lang="en-US" sz="1100" kern="1200" dirty="0" smtClean="0">
                <a:solidFill>
                  <a:srgbClr val="FFFFFF"/>
                </a:solidFill>
                <a:latin typeface="Segoe"/>
                <a:ea typeface="+mn-ea"/>
                <a:cs typeface="+mn-cs"/>
              </a:rPr>
              <a:t>(</a:t>
            </a:r>
            <a:r>
              <a:rPr lang="zh-CN" altLang="en-US" sz="1100" dirty="0" smtClean="0">
                <a:solidFill>
                  <a:srgbClr val="FFFFFF"/>
                </a:solidFill>
                <a:latin typeface="Segoe"/>
              </a:rPr>
              <a:t>例如：</a:t>
            </a:r>
            <a:r>
              <a:rPr lang="en-US" altLang="zh-CN" sz="1100" dirty="0" smtClean="0">
                <a:solidFill>
                  <a:srgbClr val="FFFFFF"/>
                </a:solidFill>
                <a:latin typeface="Segoe"/>
              </a:rPr>
              <a:t>App-V</a:t>
            </a:r>
            <a:r>
              <a:rPr lang="en-US" sz="1100" kern="1200" dirty="0" smtClean="0">
                <a:solidFill>
                  <a:srgbClr val="FFFFFF"/>
                </a:solidFill>
                <a:latin typeface="Segoe"/>
                <a:ea typeface="+mn-ea"/>
                <a:cs typeface="+mn-cs"/>
              </a:rPr>
              <a:t>)</a:t>
            </a:r>
            <a:endParaRPr lang="en-US" sz="1100" kern="1200" dirty="0">
              <a:solidFill>
                <a:srgbClr val="FFFFFF"/>
              </a:solidFill>
              <a:latin typeface="Segoe"/>
              <a:ea typeface="+mn-ea"/>
              <a:cs typeface="+mn-cs"/>
            </a:endParaRPr>
          </a:p>
        </p:txBody>
      </p:sp>
      <p:pic>
        <p:nvPicPr>
          <p:cNvPr id="23"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4741592" y="2130336"/>
            <a:ext cx="677090" cy="926545"/>
          </a:xfrm>
          <a:prstGeom prst="rect">
            <a:avLst/>
          </a:prstGeom>
          <a:noFill/>
          <a:ln w="9525">
            <a:noFill/>
            <a:miter lim="800000"/>
            <a:headEnd/>
            <a:tailEnd/>
          </a:ln>
        </p:spPr>
      </p:pic>
      <p:sp>
        <p:nvSpPr>
          <p:cNvPr id="30" name="Rounded Rectangle 29"/>
          <p:cNvSpPr/>
          <p:nvPr/>
        </p:nvSpPr>
        <p:spPr>
          <a:xfrm>
            <a:off x="6189180" y="1905000"/>
            <a:ext cx="1866299" cy="2049782"/>
          </a:xfrm>
          <a:prstGeom prst="round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0" tIns="0" rIns="0" bIns="91440" numCol="1" rtlCol="0" anchor="b" anchorCtr="0" compatLnSpc="1">
            <a:prstTxWarp prst="textNoShape">
              <a:avLst/>
            </a:prstTxWarp>
          </a:bodyPr>
          <a:lstStyle/>
          <a:p>
            <a:pPr marL="236793" indent="-236793" algn="ctr" defTabSz="912777" rtl="0" eaLnBrk="0" fontAlgn="base" hangingPunct="0">
              <a:lnSpc>
                <a:spcPct val="90000"/>
              </a:lnSpc>
              <a:spcBef>
                <a:spcPct val="30000"/>
              </a:spcBef>
              <a:spcAft>
                <a:spcPct val="0"/>
              </a:spcAft>
              <a:buClr>
                <a:srgbClr val="FFFFFF"/>
              </a:buClr>
              <a:buSzPct val="95000"/>
              <a:defRPr/>
            </a:pPr>
            <a:r>
              <a:rPr lang="zh-CN" altLang="en-US" sz="1100" dirty="0" smtClean="0">
                <a:solidFill>
                  <a:srgbClr val="FFFFFF"/>
                </a:solidFill>
                <a:latin typeface="Segoe"/>
              </a:rPr>
              <a:t>组策略与高级组策略管理</a:t>
            </a:r>
            <a:r>
              <a:rPr lang="en-US" sz="1100" kern="1200" dirty="0" smtClean="0">
                <a:solidFill>
                  <a:srgbClr val="FFFFFF"/>
                </a:solidFill>
                <a:latin typeface="Segoe"/>
                <a:ea typeface="+mn-ea"/>
                <a:cs typeface="+mn-cs"/>
              </a:rPr>
              <a:t> </a:t>
            </a:r>
            <a:endParaRPr lang="en-US" sz="1100" kern="1200" dirty="0">
              <a:solidFill>
                <a:srgbClr val="FFFFFF"/>
              </a:solidFill>
              <a:latin typeface="Segoe"/>
              <a:ea typeface="+mn-ea"/>
              <a:cs typeface="+mn-cs"/>
            </a:endParaRPr>
          </a:p>
          <a:p>
            <a:pPr algn="ctr" defTabSz="912777" rtl="0" eaLnBrk="0" fontAlgn="base" hangingPunct="0">
              <a:lnSpc>
                <a:spcPct val="90000"/>
              </a:lnSpc>
              <a:spcBef>
                <a:spcPct val="30000"/>
              </a:spcBef>
              <a:spcAft>
                <a:spcPct val="0"/>
              </a:spcAft>
              <a:buClr>
                <a:srgbClr val="FFFFFF"/>
              </a:buClr>
              <a:buSzPct val="95000"/>
              <a:defRPr/>
            </a:pPr>
            <a:r>
              <a:rPr lang="zh-CN" altLang="en-US" sz="1100" dirty="0" smtClean="0">
                <a:solidFill>
                  <a:srgbClr val="FFFFFF"/>
                </a:solidFill>
                <a:latin typeface="Segoe"/>
              </a:rPr>
              <a:t>文件夹重定向</a:t>
            </a:r>
            <a:endParaRPr lang="en-US" sz="1100" kern="1200" dirty="0">
              <a:solidFill>
                <a:srgbClr val="FFFFFF"/>
              </a:solidFill>
              <a:latin typeface="Segoe"/>
              <a:ea typeface="+mn-ea"/>
              <a:cs typeface="+mn-cs"/>
            </a:endParaRPr>
          </a:p>
          <a:p>
            <a:pPr marL="236793" indent="-236793" algn="ctr" defTabSz="912777" rtl="0" eaLnBrk="0" fontAlgn="base" hangingPunct="0">
              <a:lnSpc>
                <a:spcPct val="90000"/>
              </a:lnSpc>
              <a:spcBef>
                <a:spcPct val="30000"/>
              </a:spcBef>
              <a:spcAft>
                <a:spcPct val="0"/>
              </a:spcAft>
              <a:buClr>
                <a:srgbClr val="FFFFFF"/>
              </a:buClr>
              <a:buSzPct val="95000"/>
              <a:defRPr/>
            </a:pPr>
            <a:r>
              <a:rPr lang="zh-CN" altLang="en-US" sz="1100" dirty="0" smtClean="0">
                <a:solidFill>
                  <a:srgbClr val="FFFFFF"/>
                </a:solidFill>
                <a:latin typeface="Segoe"/>
              </a:rPr>
              <a:t>离线文件</a:t>
            </a:r>
            <a:endParaRPr lang="en-US" sz="1100" kern="1200" dirty="0">
              <a:solidFill>
                <a:srgbClr val="FFFFFF"/>
              </a:solidFill>
              <a:latin typeface="Segoe"/>
              <a:ea typeface="+mn-ea"/>
              <a:cs typeface="+mn-cs"/>
            </a:endParaRPr>
          </a:p>
        </p:txBody>
      </p:sp>
      <p:sp>
        <p:nvSpPr>
          <p:cNvPr id="31" name="Isosceles Triangle 30"/>
          <p:cNvSpPr/>
          <p:nvPr/>
        </p:nvSpPr>
        <p:spPr bwMode="auto">
          <a:xfrm>
            <a:off x="6563312" y="2074914"/>
            <a:ext cx="1119393" cy="964993"/>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1188720" rIns="0" bIns="0"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latin typeface="Trebuchet MS"/>
              <a:ea typeface="+mn-ea"/>
              <a:cs typeface="+mn-cs"/>
            </a:endParaRPr>
          </a:p>
        </p:txBody>
      </p:sp>
      <p:pic>
        <p:nvPicPr>
          <p:cNvPr id="37"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6831897" y="2203175"/>
            <a:ext cx="677090" cy="926545"/>
          </a:xfrm>
          <a:prstGeom prst="rect">
            <a:avLst/>
          </a:prstGeom>
          <a:noFill/>
          <a:ln w="9525">
            <a:noFill/>
            <a:miter lim="800000"/>
            <a:headEnd/>
            <a:tailEnd/>
          </a:ln>
        </p:spPr>
      </p:pic>
      <p:pic>
        <p:nvPicPr>
          <p:cNvPr id="55" name="Picture 54" descr="WVista_btn_reflection_rgb.png"/>
          <p:cNvPicPr>
            <a:picLocks noChangeAspect="1"/>
          </p:cNvPicPr>
          <p:nvPr/>
        </p:nvPicPr>
        <p:blipFill>
          <a:blip r:embed="rId6" cstate="print"/>
          <a:stretch>
            <a:fillRect/>
          </a:stretch>
        </p:blipFill>
        <p:spPr>
          <a:xfrm>
            <a:off x="5793500" y="4904509"/>
            <a:ext cx="301575" cy="635330"/>
          </a:xfrm>
          <a:prstGeom prst="rect">
            <a:avLst/>
          </a:prstGeom>
        </p:spPr>
      </p:pic>
      <p:pic>
        <p:nvPicPr>
          <p:cNvPr id="57" name="Picture 56" descr="futuristic_screen.png"/>
          <p:cNvPicPr>
            <a:picLocks noChangeAspect="1"/>
          </p:cNvPicPr>
          <p:nvPr/>
        </p:nvPicPr>
        <p:blipFill>
          <a:blip r:embed="rId7" cstate="print"/>
          <a:srcRect r="30418" b="28572"/>
          <a:stretch>
            <a:fillRect/>
          </a:stretch>
        </p:blipFill>
        <p:spPr>
          <a:xfrm>
            <a:off x="5247072" y="4572001"/>
            <a:ext cx="1375639" cy="1068635"/>
          </a:xfrm>
          <a:prstGeom prst="rect">
            <a:avLst/>
          </a:prstGeom>
        </p:spPr>
      </p:pic>
      <p:pic>
        <p:nvPicPr>
          <p:cNvPr id="58" name="Picture 57" descr="Windows7_v_rgb.png"/>
          <p:cNvPicPr>
            <a:picLocks noChangeAspect="1"/>
          </p:cNvPicPr>
          <p:nvPr/>
        </p:nvPicPr>
        <p:blipFill>
          <a:blip r:embed="rId8" cstate="print"/>
          <a:stretch>
            <a:fillRect/>
          </a:stretch>
        </p:blipFill>
        <p:spPr>
          <a:xfrm>
            <a:off x="5613310" y="4916858"/>
            <a:ext cx="665018" cy="402728"/>
          </a:xfrm>
          <a:prstGeom prst="rect">
            <a:avLst/>
          </a:prstGeom>
          <a:scene3d>
            <a:camera prst="perspectiveRelaxed" fov="0">
              <a:rot lat="0" lon="0" rev="480000"/>
            </a:camera>
            <a:lightRig rig="threePt" dir="t"/>
          </a:scene3d>
        </p:spPr>
      </p:pic>
      <p:grpSp>
        <p:nvGrpSpPr>
          <p:cNvPr id="2" name="Group 146"/>
          <p:cNvGrpSpPr/>
          <p:nvPr/>
        </p:nvGrpSpPr>
        <p:grpSpPr>
          <a:xfrm>
            <a:off x="7221214" y="2597356"/>
            <a:ext cx="447001" cy="309357"/>
            <a:chOff x="6505548" y="845445"/>
            <a:chExt cx="681002" cy="627755"/>
          </a:xfrm>
        </p:grpSpPr>
        <p:pic>
          <p:nvPicPr>
            <p:cNvPr id="46" name="Picture 45" descr="server.png"/>
            <p:cNvPicPr>
              <a:picLocks noChangeAspect="1"/>
            </p:cNvPicPr>
            <p:nvPr/>
          </p:nvPicPr>
          <p:blipFill>
            <a:blip r:embed="rId9" cstate="email"/>
            <a:stretch>
              <a:fillRect/>
            </a:stretch>
          </p:blipFill>
          <p:spPr>
            <a:xfrm>
              <a:off x="6505548" y="845445"/>
              <a:ext cx="338102" cy="449955"/>
            </a:xfrm>
            <a:prstGeom prst="rect">
              <a:avLst/>
            </a:prstGeom>
          </p:spPr>
        </p:pic>
        <p:pic>
          <p:nvPicPr>
            <p:cNvPr id="47" name="Picture 46" descr="server.png"/>
            <p:cNvPicPr>
              <a:picLocks noChangeAspect="1"/>
            </p:cNvPicPr>
            <p:nvPr/>
          </p:nvPicPr>
          <p:blipFill>
            <a:blip r:embed="rId9" cstate="email"/>
            <a:stretch>
              <a:fillRect/>
            </a:stretch>
          </p:blipFill>
          <p:spPr>
            <a:xfrm>
              <a:off x="6848448" y="845445"/>
              <a:ext cx="338102" cy="449955"/>
            </a:xfrm>
            <a:prstGeom prst="rect">
              <a:avLst/>
            </a:prstGeom>
          </p:spPr>
        </p:pic>
        <p:pic>
          <p:nvPicPr>
            <p:cNvPr id="48" name="Picture 47" descr="server.png"/>
            <p:cNvPicPr>
              <a:picLocks noChangeAspect="1"/>
            </p:cNvPicPr>
            <p:nvPr/>
          </p:nvPicPr>
          <p:blipFill>
            <a:blip r:embed="rId9" cstate="email"/>
            <a:stretch>
              <a:fillRect/>
            </a:stretch>
          </p:blipFill>
          <p:spPr>
            <a:xfrm>
              <a:off x="6683348" y="1023245"/>
              <a:ext cx="338102" cy="449955"/>
            </a:xfrm>
            <a:prstGeom prst="rect">
              <a:avLst/>
            </a:prstGeom>
          </p:spPr>
        </p:pic>
      </p:grpSp>
      <p:grpSp>
        <p:nvGrpSpPr>
          <p:cNvPr id="3" name="Group 146"/>
          <p:cNvGrpSpPr/>
          <p:nvPr/>
        </p:nvGrpSpPr>
        <p:grpSpPr>
          <a:xfrm>
            <a:off x="6611614" y="2597356"/>
            <a:ext cx="447001" cy="309357"/>
            <a:chOff x="6505548" y="845445"/>
            <a:chExt cx="681002" cy="627755"/>
          </a:xfrm>
        </p:grpSpPr>
        <p:pic>
          <p:nvPicPr>
            <p:cNvPr id="33" name="Picture 32" descr="server.png"/>
            <p:cNvPicPr>
              <a:picLocks noChangeAspect="1"/>
            </p:cNvPicPr>
            <p:nvPr/>
          </p:nvPicPr>
          <p:blipFill>
            <a:blip r:embed="rId9" cstate="email"/>
            <a:stretch>
              <a:fillRect/>
            </a:stretch>
          </p:blipFill>
          <p:spPr>
            <a:xfrm>
              <a:off x="6505548" y="845445"/>
              <a:ext cx="338102" cy="449955"/>
            </a:xfrm>
            <a:prstGeom prst="rect">
              <a:avLst/>
            </a:prstGeom>
          </p:spPr>
        </p:pic>
        <p:pic>
          <p:nvPicPr>
            <p:cNvPr id="34" name="Picture 33" descr="server.png"/>
            <p:cNvPicPr>
              <a:picLocks noChangeAspect="1"/>
            </p:cNvPicPr>
            <p:nvPr/>
          </p:nvPicPr>
          <p:blipFill>
            <a:blip r:embed="rId9" cstate="email"/>
            <a:stretch>
              <a:fillRect/>
            </a:stretch>
          </p:blipFill>
          <p:spPr>
            <a:xfrm>
              <a:off x="6848448" y="845445"/>
              <a:ext cx="338102" cy="449955"/>
            </a:xfrm>
            <a:prstGeom prst="rect">
              <a:avLst/>
            </a:prstGeom>
          </p:spPr>
        </p:pic>
        <p:pic>
          <p:nvPicPr>
            <p:cNvPr id="35" name="Picture 34" descr="server.png"/>
            <p:cNvPicPr>
              <a:picLocks noChangeAspect="1"/>
            </p:cNvPicPr>
            <p:nvPr/>
          </p:nvPicPr>
          <p:blipFill>
            <a:blip r:embed="rId9" cstate="email"/>
            <a:stretch>
              <a:fillRect/>
            </a:stretch>
          </p:blipFill>
          <p:spPr>
            <a:xfrm>
              <a:off x="6683348" y="1023245"/>
              <a:ext cx="338102" cy="449955"/>
            </a:xfrm>
            <a:prstGeom prst="rect">
              <a:avLst/>
            </a:prstGeom>
          </p:spPr>
        </p:pic>
      </p:grpSp>
      <p:grpSp>
        <p:nvGrpSpPr>
          <p:cNvPr id="4" name="Group 20"/>
          <p:cNvGrpSpPr/>
          <p:nvPr/>
        </p:nvGrpSpPr>
        <p:grpSpPr>
          <a:xfrm>
            <a:off x="5171765" y="2575792"/>
            <a:ext cx="377057" cy="348450"/>
            <a:chOff x="1747290" y="5571160"/>
            <a:chExt cx="554957" cy="384739"/>
          </a:xfrm>
        </p:grpSpPr>
        <p:pic>
          <p:nvPicPr>
            <p:cNvPr id="38" name="Picture 1" descr="image001"/>
            <p:cNvPicPr>
              <a:picLocks noChangeAspect="1" noChangeArrowheads="1"/>
            </p:cNvPicPr>
            <p:nvPr/>
          </p:nvPicPr>
          <p:blipFill>
            <a:blip r:embed="rId10"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39" name="Picture 2" descr="image002"/>
            <p:cNvPicPr>
              <a:picLocks noChangeAspect="1" noChangeArrowheads="1"/>
            </p:cNvPicPr>
            <p:nvPr/>
          </p:nvPicPr>
          <p:blipFill>
            <a:blip r:embed="rId11"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42" name="Picture 3" descr="image003"/>
            <p:cNvPicPr>
              <a:picLocks noChangeAspect="1" noChangeArrowheads="1"/>
            </p:cNvPicPr>
            <p:nvPr/>
          </p:nvPicPr>
          <p:blipFill>
            <a:blip r:embed="rId12"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43" name="Picture 4" descr="image004"/>
            <p:cNvPicPr>
              <a:picLocks noChangeAspect="1" noChangeArrowheads="1"/>
            </p:cNvPicPr>
            <p:nvPr/>
          </p:nvPicPr>
          <p:blipFill>
            <a:blip r:embed="rId13"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nvGrpSpPr>
          <p:cNvPr id="6" name="Group 20"/>
          <p:cNvGrpSpPr/>
          <p:nvPr/>
        </p:nvGrpSpPr>
        <p:grpSpPr>
          <a:xfrm>
            <a:off x="4562165" y="2575792"/>
            <a:ext cx="377057" cy="348450"/>
            <a:chOff x="1747290" y="5571160"/>
            <a:chExt cx="554957" cy="384739"/>
          </a:xfrm>
        </p:grpSpPr>
        <p:pic>
          <p:nvPicPr>
            <p:cNvPr id="25" name="Picture 1" descr="image001"/>
            <p:cNvPicPr>
              <a:picLocks noChangeAspect="1" noChangeArrowheads="1"/>
            </p:cNvPicPr>
            <p:nvPr/>
          </p:nvPicPr>
          <p:blipFill>
            <a:blip r:embed="rId10"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26" name="Picture 2" descr="image002"/>
            <p:cNvPicPr>
              <a:picLocks noChangeAspect="1" noChangeArrowheads="1"/>
            </p:cNvPicPr>
            <p:nvPr/>
          </p:nvPicPr>
          <p:blipFill>
            <a:blip r:embed="rId11"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27" name="Picture 3" descr="image003"/>
            <p:cNvPicPr>
              <a:picLocks noChangeAspect="1" noChangeArrowheads="1"/>
            </p:cNvPicPr>
            <p:nvPr/>
          </p:nvPicPr>
          <p:blipFill>
            <a:blip r:embed="rId12"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28" name="Picture 4" descr="image004"/>
            <p:cNvPicPr>
              <a:picLocks noChangeAspect="1" noChangeArrowheads="1"/>
            </p:cNvPicPr>
            <p:nvPr/>
          </p:nvPicPr>
          <p:blipFill>
            <a:blip r:embed="rId13"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sp>
        <p:nvSpPr>
          <p:cNvPr id="60" name="Round Same Side Corner Rectangle 59"/>
          <p:cNvSpPr/>
          <p:nvPr/>
        </p:nvSpPr>
        <p:spPr>
          <a:xfrm rot="10800000">
            <a:off x="577604" y="4682690"/>
            <a:ext cx="2974115" cy="879910"/>
          </a:xfrm>
          <a:prstGeom prst="round2SameRect">
            <a:avLst>
              <a:gd name="adj1" fmla="val 16312"/>
              <a:gd name="adj2" fmla="val 0"/>
            </a:avLst>
          </a:prstGeom>
          <a:solidFill>
            <a:schemeClr val="bg2">
              <a:lumMod val="50000"/>
            </a:schemeClr>
          </a:soli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 name="Rectangle 49"/>
          <p:cNvSpPr/>
          <p:nvPr/>
        </p:nvSpPr>
        <p:spPr>
          <a:xfrm>
            <a:off x="664143" y="4767535"/>
            <a:ext cx="2791326" cy="553998"/>
          </a:xfrm>
          <a:prstGeom prst="rect">
            <a:avLst/>
          </a:prstGeom>
        </p:spPr>
        <p:txBody>
          <a:bodyPr wrap="square">
            <a:spAutoFit/>
          </a:bodyPr>
          <a:lstStyle/>
          <a:p>
            <a:pPr indent="1588" algn="l" rtl="0"/>
            <a:r>
              <a:rPr lang="zh-CN" altLang="en-US" sz="1500" kern="1200" dirty="0" smtClean="0">
                <a:solidFill>
                  <a:srgbClr val="FFFFFF"/>
                </a:solidFill>
                <a:latin typeface="Segoe"/>
                <a:ea typeface="+mn-ea"/>
                <a:cs typeface="+mn-cs"/>
              </a:rPr>
              <a:t>设置，数据和应用程序通过流的方式自动传给用户</a:t>
            </a:r>
            <a:endParaRPr lang="en-US" sz="1500" kern="1200" dirty="0">
              <a:solidFill>
                <a:srgbClr val="FFFFFF"/>
              </a:solidFill>
              <a:latin typeface="Segoe"/>
              <a:ea typeface="+mn-ea"/>
              <a:cs typeface="+mn-cs"/>
            </a:endParaRPr>
          </a:p>
        </p:txBody>
      </p:sp>
      <p:sp>
        <p:nvSpPr>
          <p:cNvPr id="52" name="Rectangle 51"/>
          <p:cNvSpPr/>
          <p:nvPr/>
        </p:nvSpPr>
        <p:spPr bwMode="auto">
          <a:xfrm>
            <a:off x="496181" y="4191000"/>
            <a:ext cx="3151794" cy="49876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51" name="Rectangle 50"/>
          <p:cNvSpPr/>
          <p:nvPr/>
        </p:nvSpPr>
        <p:spPr>
          <a:xfrm>
            <a:off x="908223" y="4210251"/>
            <a:ext cx="2236510" cy="400110"/>
          </a:xfrm>
          <a:prstGeom prst="rect">
            <a:avLst/>
          </a:prstGeom>
        </p:spPr>
        <p:txBody>
          <a:bodyPr wrap="none">
            <a:spAutoFit/>
          </a:bodyPr>
          <a:lstStyle/>
          <a:p>
            <a:pPr indent="-342900" algn="ctr" rtl="0">
              <a:spcAft>
                <a:spcPts val="1200"/>
              </a:spcAft>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新的操作系统升级</a:t>
            </a: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ea typeface="+mn-ea"/>
              <a:cs typeface="+mn-cs"/>
            </a:endParaRPr>
          </a:p>
        </p:txBody>
      </p:sp>
      <p:sp>
        <p:nvSpPr>
          <p:cNvPr id="61" name="Round Same Side Corner Rectangle 60"/>
          <p:cNvSpPr/>
          <p:nvPr/>
        </p:nvSpPr>
        <p:spPr>
          <a:xfrm rot="10800000">
            <a:off x="583413" y="2322893"/>
            <a:ext cx="2974115" cy="978571"/>
          </a:xfrm>
          <a:prstGeom prst="round2SameRect">
            <a:avLst>
              <a:gd name="adj1" fmla="val 16312"/>
              <a:gd name="adj2" fmla="val 0"/>
            </a:avLst>
          </a:prstGeom>
          <a:solidFill>
            <a:schemeClr val="accent6">
              <a:lumMod val="75000"/>
            </a:schemeClr>
          </a:soli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a:xfrm>
            <a:off x="674811" y="2407741"/>
            <a:ext cx="2791326" cy="553998"/>
          </a:xfrm>
          <a:prstGeom prst="rect">
            <a:avLst/>
          </a:prstGeom>
        </p:spPr>
        <p:txBody>
          <a:bodyPr wrap="square">
            <a:spAutoFit/>
          </a:bodyPr>
          <a:lstStyle/>
          <a:p>
            <a:pPr indent="1588"/>
            <a:r>
              <a:rPr lang="zh-CN" altLang="en-US" sz="1500" dirty="0" smtClean="0">
                <a:solidFill>
                  <a:srgbClr val="FFFFFF"/>
                </a:solidFill>
              </a:rPr>
              <a:t>通过应用程序虚拟化和文件夹重定向来进行计算机部署</a:t>
            </a:r>
            <a:endParaRPr lang="en-US" sz="1500" dirty="0">
              <a:solidFill>
                <a:srgbClr val="FFFFFF"/>
              </a:solidFill>
            </a:endParaRPr>
          </a:p>
        </p:txBody>
      </p:sp>
      <p:sp>
        <p:nvSpPr>
          <p:cNvPr id="63" name="Rectangle 62"/>
          <p:cNvSpPr/>
          <p:nvPr/>
        </p:nvSpPr>
        <p:spPr bwMode="auto">
          <a:xfrm>
            <a:off x="494577" y="1821581"/>
            <a:ext cx="3151794" cy="498765"/>
          </a:xfrm>
          <a:prstGeom prst="rect">
            <a:avLst/>
          </a:prstGeom>
          <a:solidFill>
            <a:schemeClr val="accent6">
              <a:lumMod val="40000"/>
              <a:lumOff val="60000"/>
            </a:schemeClr>
          </a:solidFill>
          <a:ln>
            <a:headEnd/>
            <a:tailEnd/>
          </a:ln>
        </p:spPr>
        <p:style>
          <a:lnRef idx="1">
            <a:schemeClr val="accent3"/>
          </a:lnRef>
          <a:fillRef idx="3">
            <a:schemeClr val="accent3"/>
          </a:fillRef>
          <a:effectRef idx="2">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1" name="Rectangle 40"/>
          <p:cNvSpPr/>
          <p:nvPr/>
        </p:nvSpPr>
        <p:spPr>
          <a:xfrm>
            <a:off x="1641735" y="1848050"/>
            <a:ext cx="697628" cy="400110"/>
          </a:xfrm>
          <a:prstGeom prst="rect">
            <a:avLst/>
          </a:prstGeom>
        </p:spPr>
        <p:txBody>
          <a:bodyPr wrap="none">
            <a:spAutoFit/>
          </a:bodyPr>
          <a:lstStyle/>
          <a:p>
            <a:pPr indent="-342900" algn="ctr" rtl="0">
              <a:spcAft>
                <a:spcPts val="1200"/>
              </a:spcAft>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今天</a:t>
            </a: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42" presetClass="path" presetSubtype="0" accel="50000" decel="50000" fill="hold" nodeType="withEffect">
                                  <p:stCondLst>
                                    <p:cond delay="0"/>
                                  </p:stCondLst>
                                  <p:childTnLst>
                                    <p:animMotion origin="layout" path="M -4.44444E-6 2.30164E-6 L 0.15556 0.4217 " pathEditMode="relative" rAng="0" ptsTypes="AA">
                                      <p:cBhvr>
                                        <p:cTn id="9" dur="2000" fill="hold"/>
                                        <p:tgtEl>
                                          <p:spTgt spid="6"/>
                                        </p:tgtEl>
                                        <p:attrNameLst>
                                          <p:attrName>ppt_x</p:attrName>
                                          <p:attrName>ppt_y</p:attrName>
                                        </p:attrNameLst>
                                      </p:cBhvr>
                                      <p:rCtr x="78" y="211"/>
                                    </p:animMotion>
                                  </p:childTnLst>
                                </p:cTn>
                              </p:par>
                            </p:childTnLst>
                          </p:cTn>
                        </p:par>
                        <p:par>
                          <p:cTn id="10" fill="hold">
                            <p:stCondLst>
                              <p:cond delay="2000"/>
                            </p:stCondLst>
                            <p:childTnLst>
                              <p:par>
                                <p:cTn id="11" presetID="10" presetClass="entr" presetSubtype="0" fill="hold" nodeType="afterEffect">
                                  <p:stCondLst>
                                    <p:cond delay="8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42" presetClass="path" presetSubtype="0" accel="50000" decel="50000" fill="hold" nodeType="withEffect">
                                  <p:stCondLst>
                                    <p:cond delay="800"/>
                                  </p:stCondLst>
                                  <p:childTnLst>
                                    <p:animMotion origin="layout" path="M 4.16667E-6 9.808E-7 L -0.03073 0.41314 " pathEditMode="relative" rAng="0" ptsTypes="AA">
                                      <p:cBhvr>
                                        <p:cTn id="15" dur="2000" fill="hold"/>
                                        <p:tgtEl>
                                          <p:spTgt spid="3"/>
                                        </p:tgtEl>
                                        <p:attrNameLst>
                                          <p:attrName>ppt_x</p:attrName>
                                          <p:attrName>ppt_y</p:attrName>
                                        </p:attrNameLst>
                                      </p:cBhvr>
                                      <p:rCtr x="-15" y="207"/>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childTnLst>
                                </p:cTn>
                              </p:par>
                              <p:par>
                                <p:cTn id="21" presetID="10"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3"/>
                                        </p:tgtEl>
                                      </p:cBhvr>
                                    </p:animEffect>
                                    <p:set>
                                      <p:cBhvr>
                                        <p:cTn id="36" dur="1" fill="hold">
                                          <p:stCondLst>
                                            <p:cond delay="999"/>
                                          </p:stCondLst>
                                        </p:cTn>
                                        <p:tgtEl>
                                          <p:spTgt spid="3"/>
                                        </p:tgtEl>
                                        <p:attrNameLst>
                                          <p:attrName>style.visibility</p:attrName>
                                        </p:attrNameLst>
                                      </p:cBhvr>
                                      <p:to>
                                        <p:strVal val="hidden"/>
                                      </p:to>
                                    </p:se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1000"/>
                                        <p:tgtEl>
                                          <p:spTgt spid="57"/>
                                        </p:tgtEl>
                                      </p:cBhvr>
                                    </p:animEffect>
                                  </p:childTnLst>
                                </p:cTn>
                              </p:par>
                              <p:par>
                                <p:cTn id="41" presetID="10"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1000"/>
                                        <p:tgtEl>
                                          <p:spTgt spid="58"/>
                                        </p:tgtEl>
                                      </p:cBhvr>
                                    </p:animEffect>
                                  </p:childTnLst>
                                </p:cTn>
                              </p:par>
                            </p:childTnLst>
                          </p:cTn>
                        </p:par>
                        <p:par>
                          <p:cTn id="44" fill="hold">
                            <p:stCondLst>
                              <p:cond delay="3000"/>
                            </p:stCondLst>
                            <p:childTnLst>
                              <p:par>
                                <p:cTn id="45" presetID="42" presetClass="path" presetSubtype="0" accel="50000" decel="50000" fill="hold" nodeType="afterEffect">
                                  <p:stCondLst>
                                    <p:cond delay="700"/>
                                  </p:stCondLst>
                                  <p:childTnLst>
                                    <p:animMotion origin="layout" path="M -1.11111E-6 2.30164E-6 L 0.09028 0.42308 " pathEditMode="relative" rAng="0" ptsTypes="AA">
                                      <p:cBhvr>
                                        <p:cTn id="46" dur="2000" fill="hold"/>
                                        <p:tgtEl>
                                          <p:spTgt spid="4"/>
                                        </p:tgtEl>
                                        <p:attrNameLst>
                                          <p:attrName>ppt_x</p:attrName>
                                          <p:attrName>ppt_y</p:attrName>
                                        </p:attrNameLst>
                                      </p:cBhvr>
                                      <p:rCtr x="45" y="211"/>
                                    </p:animMotion>
                                  </p:childTnLst>
                                </p:cTn>
                              </p:par>
                            </p:childTnLst>
                          </p:cTn>
                        </p:par>
                        <p:par>
                          <p:cTn id="47" fill="hold">
                            <p:stCondLst>
                              <p:cond delay="5700"/>
                            </p:stCondLst>
                            <p:childTnLst>
                              <p:par>
                                <p:cTn id="48" presetID="42" presetClass="path" presetSubtype="0" accel="50000" decel="50000" fill="hold" nodeType="afterEffect">
                                  <p:stCondLst>
                                    <p:cond delay="0"/>
                                  </p:stCondLst>
                                  <p:childTnLst>
                                    <p:animMotion origin="layout" path="M -2.5E-6 9.808E-7 L -0.09635 0.41013 " pathEditMode="relative" rAng="0" ptsTypes="AA">
                                      <p:cBhvr>
                                        <p:cTn id="49" dur="2000" fill="hold"/>
                                        <p:tgtEl>
                                          <p:spTgt spid="2"/>
                                        </p:tgtEl>
                                        <p:attrNameLst>
                                          <p:attrName>ppt_x</p:attrName>
                                          <p:attrName>ppt_y</p:attrName>
                                        </p:attrNameLst>
                                      </p:cBhvr>
                                      <p:rCtr x="-48" y="2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285720" y="285736"/>
            <a:ext cx="8229600" cy="642934"/>
          </a:xfrm>
        </p:spPr>
        <p:txBody>
          <a:bodyPr/>
          <a:lstStyle/>
          <a:p>
            <a:pPr algn="l"/>
            <a:r>
              <a:rPr lang="zh-CN" altLang="en-US" sz="2800" dirty="0" smtClean="0"/>
              <a:t>应用程序发布</a:t>
            </a:r>
            <a:r>
              <a:rPr lang="en-US" sz="2800" dirty="0" smtClean="0"/>
              <a:t>vs.</a:t>
            </a:r>
            <a:r>
              <a:rPr lang="zh-CN" altLang="en-US" sz="2800" dirty="0" smtClean="0"/>
              <a:t>应用程序虚拟化供应流程比较</a:t>
            </a:r>
            <a:r>
              <a:rPr lang="en-US" dirty="0" smtClean="0"/>
              <a:t/>
            </a:r>
            <a:br>
              <a:rPr lang="en-US" dirty="0" smtClean="0"/>
            </a:br>
            <a:endParaRPr lang="en-US" dirty="0"/>
          </a:p>
        </p:txBody>
      </p:sp>
      <p:grpSp>
        <p:nvGrpSpPr>
          <p:cNvPr id="2" name="Group 41"/>
          <p:cNvGrpSpPr/>
          <p:nvPr/>
        </p:nvGrpSpPr>
        <p:grpSpPr>
          <a:xfrm>
            <a:off x="323851" y="1163068"/>
            <a:ext cx="8667749" cy="1379661"/>
            <a:chOff x="276225" y="862965"/>
            <a:chExt cx="8667749" cy="1379661"/>
          </a:xfrm>
        </p:grpSpPr>
        <p:sp>
          <p:nvSpPr>
            <p:cNvPr id="46" name="Right Arrow 45"/>
            <p:cNvSpPr/>
            <p:nvPr/>
          </p:nvSpPr>
          <p:spPr bwMode="auto">
            <a:xfrm>
              <a:off x="276225" y="1699764"/>
              <a:ext cx="8667749" cy="528215"/>
            </a:xfrm>
            <a:prstGeom prst="rightArrow">
              <a:avLst>
                <a:gd name="adj1" fmla="val 65036"/>
                <a:gd name="adj2" fmla="val 23687"/>
              </a:avLst>
            </a:prstGeom>
            <a:solidFill>
              <a:schemeClr val="accent3"/>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 name="Rectangle 57"/>
            <p:cNvSpPr/>
            <p:nvPr/>
          </p:nvSpPr>
          <p:spPr bwMode="auto">
            <a:xfrm>
              <a:off x="436417" y="1683491"/>
              <a:ext cx="942109" cy="559135"/>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设置计划即个人电脑需要申请什么应用程序 </a:t>
              </a:r>
              <a:br>
                <a:rPr lang="zh-CN" altLang="en-US" sz="900" b="1" kern="0" dirty="0" smtClean="0">
                  <a:ln>
                    <a:solidFill>
                      <a:schemeClr val="bg1">
                        <a:alpha val="0"/>
                      </a:schemeClr>
                    </a:solidFill>
                  </a:ln>
                  <a:solidFill>
                    <a:schemeClr val="bg1"/>
                  </a:solidFill>
                  <a:latin typeface="Segoe" pitchFamily="34" charset="0"/>
                </a:rPr>
              </a:br>
              <a:endParaRPr lang="en-US" altLang="en-US" sz="900" b="1" kern="0" dirty="0" smtClean="0">
                <a:ln>
                  <a:solidFill>
                    <a:schemeClr val="bg1">
                      <a:alpha val="0"/>
                    </a:schemeClr>
                  </a:solidFill>
                </a:ln>
                <a:solidFill>
                  <a:schemeClr val="bg1"/>
                </a:solidFill>
                <a:latin typeface="Segoe" pitchFamily="34" charset="0"/>
              </a:endParaRPr>
            </a:p>
          </p:txBody>
        </p:sp>
        <p:sp>
          <p:nvSpPr>
            <p:cNvPr id="59" name="Rectangle 58"/>
            <p:cNvSpPr/>
            <p:nvPr/>
          </p:nvSpPr>
          <p:spPr bwMode="auto">
            <a:xfrm>
              <a:off x="1480718"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打包软件</a:t>
              </a:r>
              <a:r>
                <a:rPr lang="en-US" sz="900" b="1" kern="0" dirty="0" smtClean="0">
                  <a:ln>
                    <a:solidFill>
                      <a:schemeClr val="bg1">
                        <a:alpha val="0"/>
                      </a:schemeClr>
                    </a:solidFill>
                  </a:ln>
                  <a:solidFill>
                    <a:schemeClr val="bg1"/>
                  </a:solidFill>
                  <a:latin typeface="Segoe" pitchFamily="34" charset="0"/>
                  <a:ea typeface="+mn-ea"/>
                  <a:cs typeface="+mn-cs"/>
                </a:rPr>
                <a:t> </a:t>
              </a:r>
            </a:p>
            <a:p>
              <a:pPr algn="ctr" defTabSz="914099" eaLnBrk="0" fontAlgn="auto" hangingPunct="0">
                <a:lnSpc>
                  <a:spcPct val="85000"/>
                </a:lnSpc>
                <a:spcBef>
                  <a:spcPts val="0"/>
                </a:spcBef>
                <a:spcAft>
                  <a:spcPts val="0"/>
                </a:spcAft>
                <a:defRPr/>
              </a:pPr>
              <a:r>
                <a:rPr lang="en-US" sz="900" b="1" kern="0" dirty="0" smtClean="0">
                  <a:ln>
                    <a:solidFill>
                      <a:schemeClr val="bg1">
                        <a:alpha val="0"/>
                      </a:schemeClr>
                    </a:solidFill>
                  </a:ln>
                  <a:solidFill>
                    <a:schemeClr val="bg1"/>
                  </a:solidFill>
                  <a:latin typeface="Segoe" pitchFamily="34" charset="0"/>
                  <a:ea typeface="+mn-ea"/>
                  <a:cs typeface="+mn-cs"/>
                </a:rPr>
                <a:t>(MSI </a:t>
              </a:r>
              <a:r>
                <a:rPr lang="zh-CN" altLang="en-US" sz="900" b="1" kern="0" dirty="0" smtClean="0">
                  <a:ln>
                    <a:solidFill>
                      <a:schemeClr val="bg1">
                        <a:alpha val="0"/>
                      </a:schemeClr>
                    </a:solidFill>
                  </a:ln>
                  <a:solidFill>
                    <a:schemeClr val="bg1"/>
                  </a:solidFill>
                  <a:latin typeface="Segoe" pitchFamily="34" charset="0"/>
                </a:rPr>
                <a:t>文件</a:t>
              </a:r>
              <a:r>
                <a:rPr lang="en-US" sz="900" b="1" kern="0" dirty="0" smtClean="0">
                  <a:ln>
                    <a:solidFill>
                      <a:schemeClr val="bg1">
                        <a:alpha val="0"/>
                      </a:schemeClr>
                    </a:solidFill>
                  </a:ln>
                  <a:solidFill>
                    <a:schemeClr val="bg1"/>
                  </a:solidFill>
                  <a:latin typeface="Segoe" pitchFamily="34" charset="0"/>
                  <a:ea typeface="+mn-ea"/>
                  <a:cs typeface="+mn-cs"/>
                </a:rPr>
                <a:t>)</a:t>
              </a:r>
            </a:p>
          </p:txBody>
        </p:sp>
        <p:sp>
          <p:nvSpPr>
            <p:cNvPr id="60" name="Rectangle 59"/>
            <p:cNvSpPr/>
            <p:nvPr/>
          </p:nvSpPr>
          <p:spPr bwMode="auto">
            <a:xfrm>
              <a:off x="2525019"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测试应用程序之间的兼容性</a:t>
              </a:r>
              <a:endParaRPr lang="en-US" sz="900" b="1" kern="0" dirty="0" smtClean="0">
                <a:ln>
                  <a:solidFill>
                    <a:schemeClr val="bg1">
                      <a:alpha val="0"/>
                    </a:schemeClr>
                  </a:solidFill>
                </a:ln>
                <a:solidFill>
                  <a:schemeClr val="bg1"/>
                </a:solidFill>
                <a:latin typeface="Segoe" pitchFamily="34" charset="0"/>
                <a:ea typeface="+mn-ea"/>
                <a:cs typeface="+mn-cs"/>
              </a:endParaRPr>
            </a:p>
          </p:txBody>
        </p:sp>
        <p:sp>
          <p:nvSpPr>
            <p:cNvPr id="61" name="Rectangle 60"/>
            <p:cNvSpPr/>
            <p:nvPr/>
          </p:nvSpPr>
          <p:spPr bwMode="auto">
            <a:xfrm>
              <a:off x="3569320"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提醒用户开启</a:t>
              </a:r>
              <a:r>
                <a:rPr lang="en-US" altLang="zh-CN" sz="900" b="1" kern="0" dirty="0" smtClean="0">
                  <a:ln>
                    <a:solidFill>
                      <a:schemeClr val="bg1">
                        <a:alpha val="0"/>
                      </a:schemeClr>
                    </a:solidFill>
                  </a:ln>
                  <a:solidFill>
                    <a:schemeClr val="bg1"/>
                  </a:solidFill>
                  <a:latin typeface="Segoe" pitchFamily="34" charset="0"/>
                </a:rPr>
                <a:t>PC</a:t>
              </a:r>
              <a:r>
                <a:rPr lang="zh-CN" altLang="en-US" sz="900" b="1" kern="0" dirty="0" smtClean="0">
                  <a:ln>
                    <a:solidFill>
                      <a:schemeClr val="bg1">
                        <a:alpha val="0"/>
                      </a:schemeClr>
                    </a:solidFill>
                  </a:ln>
                  <a:solidFill>
                    <a:schemeClr val="bg1"/>
                  </a:solidFill>
                  <a:latin typeface="Segoe" pitchFamily="34" charset="0"/>
                </a:rPr>
                <a:t>的时间 </a:t>
              </a:r>
              <a:endParaRPr lang="en-US" sz="900" b="1" kern="0" dirty="0" smtClean="0">
                <a:ln>
                  <a:solidFill>
                    <a:schemeClr val="bg1">
                      <a:alpha val="0"/>
                    </a:schemeClr>
                  </a:solidFill>
                </a:ln>
                <a:solidFill>
                  <a:schemeClr val="bg1"/>
                </a:solidFill>
                <a:latin typeface="Segoe" pitchFamily="34" charset="0"/>
              </a:endParaRPr>
            </a:p>
          </p:txBody>
        </p:sp>
        <p:sp>
          <p:nvSpPr>
            <p:cNvPr id="62" name="Rectangle 61"/>
            <p:cNvSpPr/>
            <p:nvPr/>
          </p:nvSpPr>
          <p:spPr bwMode="auto">
            <a:xfrm>
              <a:off x="4613621"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部署</a:t>
              </a:r>
              <a:r>
                <a:rPr lang="en-US" sz="900" b="1" kern="0" dirty="0" smtClean="0">
                  <a:ln>
                    <a:solidFill>
                      <a:schemeClr val="bg1">
                        <a:alpha val="0"/>
                      </a:schemeClr>
                    </a:solidFill>
                  </a:ln>
                  <a:solidFill>
                    <a:schemeClr val="bg1"/>
                  </a:solidFill>
                  <a:latin typeface="Segoe" pitchFamily="34" charset="0"/>
                  <a:ea typeface="+mn-ea"/>
                  <a:cs typeface="+mn-cs"/>
                </a:rPr>
                <a:t> (</a:t>
              </a:r>
              <a:r>
                <a:rPr lang="zh-CN" altLang="en-US" sz="900" b="1" kern="0" dirty="0" smtClean="0">
                  <a:ln>
                    <a:solidFill>
                      <a:schemeClr val="bg1">
                        <a:alpha val="0"/>
                      </a:schemeClr>
                    </a:solidFill>
                  </a:ln>
                  <a:solidFill>
                    <a:schemeClr val="bg1"/>
                  </a:solidFill>
                  <a:latin typeface="Segoe" pitchFamily="34" charset="0"/>
                </a:rPr>
                <a:t>有可能需要用户重启电脑</a:t>
              </a:r>
              <a:r>
                <a:rPr lang="en-US" sz="900" b="1" kern="0" dirty="0" smtClean="0">
                  <a:ln>
                    <a:solidFill>
                      <a:schemeClr val="bg1">
                        <a:alpha val="0"/>
                      </a:schemeClr>
                    </a:solidFill>
                  </a:ln>
                  <a:solidFill>
                    <a:schemeClr val="bg1"/>
                  </a:solidFill>
                  <a:latin typeface="Segoe" pitchFamily="34" charset="0"/>
                  <a:ea typeface="+mn-ea"/>
                  <a:cs typeface="+mn-cs"/>
                </a:rPr>
                <a:t>)</a:t>
              </a:r>
            </a:p>
          </p:txBody>
        </p:sp>
        <p:sp>
          <p:nvSpPr>
            <p:cNvPr id="63" name="Rectangle 62"/>
            <p:cNvSpPr/>
            <p:nvPr/>
          </p:nvSpPr>
          <p:spPr bwMode="auto">
            <a:xfrm>
              <a:off x="5657922"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验证部署</a:t>
              </a:r>
              <a:endParaRPr lang="en-US" sz="900" b="1" kern="0" dirty="0" smtClean="0">
                <a:ln>
                  <a:solidFill>
                    <a:schemeClr val="bg1">
                      <a:alpha val="0"/>
                    </a:schemeClr>
                  </a:solidFill>
                </a:ln>
                <a:solidFill>
                  <a:schemeClr val="bg1"/>
                </a:solidFill>
                <a:latin typeface="Segoe" pitchFamily="34" charset="0"/>
                <a:ea typeface="+mn-ea"/>
                <a:cs typeface="+mn-cs"/>
              </a:endParaRPr>
            </a:p>
          </p:txBody>
        </p:sp>
        <p:sp>
          <p:nvSpPr>
            <p:cNvPr id="64" name="Rectangle 63"/>
            <p:cNvSpPr/>
            <p:nvPr/>
          </p:nvSpPr>
          <p:spPr bwMode="auto">
            <a:xfrm>
              <a:off x="6702223"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rPr>
                <a:t>大批量部署</a:t>
              </a:r>
              <a:r>
                <a:rPr lang="en-US" sz="900" b="1" kern="0" dirty="0" smtClean="0">
                  <a:ln>
                    <a:solidFill>
                      <a:schemeClr val="bg1">
                        <a:alpha val="0"/>
                      </a:schemeClr>
                    </a:solidFill>
                  </a:ln>
                  <a:solidFill>
                    <a:schemeClr val="bg1"/>
                  </a:solidFill>
                  <a:latin typeface="Segoe" pitchFamily="34" charset="0"/>
                  <a:ea typeface="+mn-ea"/>
                  <a:cs typeface="+mn-cs"/>
                </a:rPr>
                <a:t>&amp; </a:t>
              </a:r>
              <a:r>
                <a:rPr lang="zh-CN" altLang="en-US" sz="900" b="1" kern="0" dirty="0" smtClean="0">
                  <a:ln>
                    <a:solidFill>
                      <a:schemeClr val="bg1">
                        <a:alpha val="0"/>
                      </a:schemeClr>
                    </a:solidFill>
                  </a:ln>
                  <a:solidFill>
                    <a:schemeClr val="bg1"/>
                  </a:solidFill>
                  <a:latin typeface="Segoe" pitchFamily="34" charset="0"/>
                  <a:ea typeface="+mn-ea"/>
                  <a:cs typeface="+mn-cs"/>
                </a:rPr>
                <a:t>安装到移动</a:t>
              </a:r>
              <a:r>
                <a:rPr lang="en-US" sz="900" b="1" kern="0" dirty="0" smtClean="0">
                  <a:ln>
                    <a:solidFill>
                      <a:schemeClr val="bg1">
                        <a:alpha val="0"/>
                      </a:schemeClr>
                    </a:solidFill>
                  </a:ln>
                  <a:solidFill>
                    <a:schemeClr val="bg1"/>
                  </a:solidFill>
                  <a:latin typeface="Segoe" pitchFamily="34" charset="0"/>
                  <a:ea typeface="+mn-ea"/>
                  <a:cs typeface="+mn-cs"/>
                </a:rPr>
                <a:t>PCs</a:t>
              </a:r>
              <a:r>
                <a:rPr lang="zh-CN" altLang="en-US" sz="900" b="1" kern="0" dirty="0" smtClean="0">
                  <a:ln>
                    <a:solidFill>
                      <a:schemeClr val="bg1">
                        <a:alpha val="0"/>
                      </a:schemeClr>
                    </a:solidFill>
                  </a:ln>
                  <a:solidFill>
                    <a:schemeClr val="bg1"/>
                  </a:solidFill>
                  <a:latin typeface="Segoe" pitchFamily="34" charset="0"/>
                  <a:ea typeface="+mn-ea"/>
                  <a:cs typeface="+mn-cs"/>
                </a:rPr>
                <a:t>上</a:t>
              </a:r>
              <a:endParaRPr lang="en-US" sz="900" b="1" kern="0" dirty="0" smtClean="0">
                <a:ln>
                  <a:solidFill>
                    <a:schemeClr val="bg1">
                      <a:alpha val="0"/>
                    </a:schemeClr>
                  </a:solidFill>
                </a:ln>
                <a:solidFill>
                  <a:schemeClr val="bg1"/>
                </a:solidFill>
                <a:latin typeface="Segoe" pitchFamily="34" charset="0"/>
                <a:ea typeface="+mn-ea"/>
                <a:cs typeface="+mn-cs"/>
              </a:endParaRPr>
            </a:p>
          </p:txBody>
        </p:sp>
        <p:sp>
          <p:nvSpPr>
            <p:cNvPr id="65" name="Rectangle 64"/>
            <p:cNvSpPr/>
            <p:nvPr/>
          </p:nvSpPr>
          <p:spPr bwMode="auto">
            <a:xfrm>
              <a:off x="7746521" y="1683491"/>
              <a:ext cx="942109" cy="555959"/>
            </a:xfrm>
            <a:prstGeom prst="rect">
              <a:avLst/>
            </a:prstGeom>
            <a:gradFill flip="none" rotWithShape="1">
              <a:gsLst>
                <a:gs pos="0">
                  <a:schemeClr val="accent3">
                    <a:lumMod val="60000"/>
                    <a:lumOff val="40000"/>
                    <a:alpha val="75000"/>
                  </a:schemeClr>
                </a:gs>
                <a:gs pos="80000">
                  <a:schemeClr val="accent3">
                    <a:lumMod val="60000"/>
                    <a:lumOff val="40000"/>
                    <a:alpha val="85000"/>
                  </a:schemeClr>
                </a:gs>
                <a:gs pos="100000">
                  <a:schemeClr val="accent3">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900" b="1" kern="0" dirty="0" smtClean="0">
                  <a:ln>
                    <a:solidFill>
                      <a:schemeClr val="bg1">
                        <a:alpha val="0"/>
                      </a:schemeClr>
                    </a:solidFill>
                  </a:ln>
                  <a:solidFill>
                    <a:schemeClr val="bg1"/>
                  </a:solidFill>
                  <a:latin typeface="Segoe" pitchFamily="34" charset="0"/>
                  <a:ea typeface="+mn-ea"/>
                  <a:cs typeface="+mn-cs"/>
                </a:rPr>
                <a:t>提供兼容性或安装失败的技术支持</a:t>
              </a:r>
              <a:endParaRPr lang="en-US" sz="900" b="1" kern="0" dirty="0" smtClean="0">
                <a:ln>
                  <a:solidFill>
                    <a:schemeClr val="bg1">
                      <a:alpha val="0"/>
                    </a:schemeClr>
                  </a:solidFill>
                </a:ln>
                <a:solidFill>
                  <a:schemeClr val="bg1"/>
                </a:solidFill>
                <a:latin typeface="Segoe" pitchFamily="34" charset="0"/>
                <a:ea typeface="+mn-ea"/>
                <a:cs typeface="+mn-cs"/>
              </a:endParaRPr>
            </a:p>
          </p:txBody>
        </p:sp>
        <p:cxnSp>
          <p:nvCxnSpPr>
            <p:cNvPr id="66" name="Straight Arrow Connector 65"/>
            <p:cNvCxnSpPr/>
            <p:nvPr/>
          </p:nvCxnSpPr>
          <p:spPr bwMode="auto">
            <a:xfrm>
              <a:off x="1413164" y="1453645"/>
              <a:ext cx="6309360" cy="0"/>
            </a:xfrm>
            <a:prstGeom prst="straightConnector1">
              <a:avLst/>
            </a:prstGeom>
            <a:solidFill>
              <a:schemeClr val="accent1"/>
            </a:solidFill>
            <a:ln w="28575" cap="flat" cmpd="sng" algn="ctr">
              <a:solidFill>
                <a:schemeClr val="accent3">
                  <a:lumMod val="75000"/>
                </a:schemeClr>
              </a:solidFill>
              <a:prstDash val="solid"/>
              <a:round/>
              <a:headEnd type="stealth" w="lg" len="lg"/>
              <a:tailEnd type="stealth" w="lg" len="lg"/>
            </a:ln>
            <a:effectLst/>
          </p:spPr>
        </p:cxnSp>
        <p:cxnSp>
          <p:nvCxnSpPr>
            <p:cNvPr id="67" name="Elbow Connector 66"/>
            <p:cNvCxnSpPr>
              <a:stCxn id="60" idx="2"/>
              <a:endCxn id="59" idx="2"/>
            </p:cNvCxnSpPr>
            <p:nvPr/>
          </p:nvCxnSpPr>
          <p:spPr bwMode="auto">
            <a:xfrm rot="5400000">
              <a:off x="2474166" y="1717299"/>
              <a:ext cx="1103" cy="1044301"/>
            </a:xfrm>
            <a:prstGeom prst="bentConnector3">
              <a:avLst>
                <a:gd name="adj1" fmla="val 20179335"/>
              </a:avLst>
            </a:prstGeom>
            <a:solidFill>
              <a:schemeClr val="accent1"/>
            </a:solidFill>
            <a:ln w="28575" cap="flat" cmpd="sng" algn="ctr">
              <a:solidFill>
                <a:schemeClr val="accent3">
                  <a:lumMod val="75000"/>
                </a:schemeClr>
              </a:solidFill>
              <a:prstDash val="solid"/>
              <a:round/>
              <a:headEnd type="none" w="lg" len="lg"/>
              <a:tailEnd type="stealth" w="lg" len="lg"/>
            </a:ln>
            <a:effectLst/>
          </p:spPr>
        </p:cxnSp>
        <p:sp>
          <p:nvSpPr>
            <p:cNvPr id="68" name="Rectangle 67"/>
            <p:cNvSpPr/>
            <p:nvPr/>
          </p:nvSpPr>
          <p:spPr bwMode="auto">
            <a:xfrm>
              <a:off x="436417" y="1069733"/>
              <a:ext cx="1016123" cy="383519"/>
            </a:xfrm>
            <a:prstGeom prst="rect">
              <a:avLst/>
            </a:prstGeom>
            <a:gradFill flip="none" rotWithShape="1">
              <a:gsLst>
                <a:gs pos="0">
                  <a:schemeClr val="accent3">
                    <a:lumMod val="75000"/>
                  </a:schemeClr>
                </a:gs>
                <a:gs pos="50000">
                  <a:schemeClr val="accent3">
                    <a:lumMod val="75000"/>
                  </a:schemeClr>
                </a:gs>
                <a:gs pos="100000">
                  <a:schemeClr val="accent3"/>
                </a:gs>
              </a:gsLst>
              <a:lin ang="5400000" scaled="1"/>
              <a:tileRect/>
            </a:gradFill>
            <a:ln>
              <a:noFill/>
              <a:headEnd type="none" w="med" len="med"/>
              <a:tailEnd type="none" w="med" len="med"/>
            </a:ln>
            <a:effectLst/>
            <a:scene3d>
              <a:camera prst="orthographicFront">
                <a:rot lat="0" lon="0" rev="0"/>
              </a:camera>
              <a:lightRig rig="threePt" dir="t">
                <a:rot lat="0" lon="0" rev="1200000"/>
              </a:lightRig>
            </a:scene3d>
            <a:sp3d>
              <a:bevelT w="12700" h="12700" prst="angle"/>
              <a:extrusionClr>
                <a:schemeClr val="bg1"/>
              </a:extrusionClr>
              <a:contourClr>
                <a:srgbClr val="3B1515"/>
              </a:contourClr>
            </a:sp3d>
          </p:spPr>
          <p:txBody>
            <a:bodyPr wrap="square" lIns="54864" tIns="54864" rIns="54864" bIns="54864" anchor="ctr">
              <a:noAutofit/>
            </a:bodyPr>
            <a:lstStyle/>
            <a:p>
              <a:pPr marL="0" marR="0" indent="0" algn="ctr" defTabSz="914099" eaLnBrk="0" latinLnBrk="0" hangingPunct="0">
                <a:spcBef>
                  <a:spcPts val="0"/>
                </a:spcBef>
                <a:spcAft>
                  <a:spcPts val="0"/>
                </a:spcAft>
                <a:buClrTx/>
                <a:buSzTx/>
                <a:buFontTx/>
                <a:buNone/>
                <a:tabLst/>
                <a:defRPr/>
              </a:pPr>
              <a:r>
                <a:rPr lang="zh-CN" alt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rPr>
                <a:t>应用程序需求</a:t>
              </a:r>
              <a:endParaRPr 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69" name="Pentagon 68"/>
            <p:cNvSpPr/>
            <p:nvPr/>
          </p:nvSpPr>
          <p:spPr>
            <a:xfrm rot="5400000">
              <a:off x="817557" y="1077462"/>
              <a:ext cx="143656" cy="926328"/>
            </a:xfrm>
            <a:prstGeom prst="homePlate">
              <a:avLst>
                <a:gd name="adj" fmla="val 89513"/>
              </a:avLst>
            </a:prstGeom>
            <a:gradFill flip="none" rotWithShape="1">
              <a:gsLst>
                <a:gs pos="0">
                  <a:schemeClr val="accent3">
                    <a:lumMod val="75000"/>
                    <a:alpha val="0"/>
                  </a:schemeClr>
                </a:gs>
                <a:gs pos="50000">
                  <a:schemeClr val="accent3">
                    <a:alpha val="65000"/>
                  </a:schemeClr>
                </a:gs>
                <a:gs pos="100000">
                  <a:schemeClr val="accent3">
                    <a:lumMod val="75000"/>
                  </a:schemeClr>
                </a:gs>
              </a:gsLst>
              <a:lin ang="0" scaled="1"/>
              <a:tileRect/>
            </a:gradFill>
            <a:effectLst>
              <a:outerShdw blurRad="25400" dist="12700" algn="l" rotWithShape="0">
                <a:schemeClr val="bg1">
                  <a:lumMod val="75000"/>
                  <a:alpha val="40000"/>
                </a:scheme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square" lIns="91440" tIns="0" bIns="36576"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1588" algn="ctr">
                <a:spcBef>
                  <a:spcPct val="20000"/>
                </a:spcBef>
                <a:spcAft>
                  <a:spcPts val="100"/>
                </a:spcAft>
                <a:buClr>
                  <a:prstClr val="black"/>
                </a:buClr>
                <a:buSzPct val="90000"/>
                <a:tabLst>
                  <a:tab pos="4572000" algn="r"/>
                </a:tabLst>
                <a:defRPr/>
              </a:pPr>
              <a:endParaRPr lang="en-US" sz="2000" b="1" dirty="0" smtClean="0">
                <a:ln>
                  <a:solidFill>
                    <a:prstClr val="white">
                      <a:lumMod val="50000"/>
                      <a:alpha val="3000"/>
                    </a:prstClr>
                  </a:solidFill>
                </a:ln>
                <a:solidFill>
                  <a:schemeClr val="bg1"/>
                </a:solidFill>
                <a:effectLst>
                  <a:outerShdw blurRad="38100" dist="38100" dir="2700000" algn="tl">
                    <a:srgbClr val="000000">
                      <a:alpha val="43137"/>
                    </a:srgbClr>
                  </a:outerShdw>
                </a:effectLst>
                <a:latin typeface="Segoe" pitchFamily="34" charset="0"/>
              </a:endParaRPr>
            </a:p>
          </p:txBody>
        </p:sp>
        <p:sp>
          <p:nvSpPr>
            <p:cNvPr id="70" name="Rectangle 69"/>
            <p:cNvSpPr/>
            <p:nvPr/>
          </p:nvSpPr>
          <p:spPr bwMode="auto">
            <a:xfrm>
              <a:off x="7746521" y="1069733"/>
              <a:ext cx="1064133" cy="383519"/>
            </a:xfrm>
            <a:prstGeom prst="rect">
              <a:avLst/>
            </a:prstGeom>
            <a:gradFill flip="none" rotWithShape="1">
              <a:gsLst>
                <a:gs pos="0">
                  <a:schemeClr val="accent3">
                    <a:lumMod val="75000"/>
                  </a:schemeClr>
                </a:gs>
                <a:gs pos="50000">
                  <a:schemeClr val="accent3">
                    <a:lumMod val="75000"/>
                  </a:schemeClr>
                </a:gs>
                <a:gs pos="100000">
                  <a:schemeClr val="accent3"/>
                </a:gs>
              </a:gsLst>
              <a:lin ang="5400000" scaled="1"/>
              <a:tileRect/>
            </a:gradFill>
            <a:ln>
              <a:noFill/>
              <a:headEnd type="none" w="med" len="med"/>
              <a:tailEnd type="none" w="med" len="med"/>
            </a:ln>
            <a:effectLst/>
            <a:scene3d>
              <a:camera prst="orthographicFront">
                <a:rot lat="0" lon="0" rev="0"/>
              </a:camera>
              <a:lightRig rig="threePt" dir="t">
                <a:rot lat="0" lon="0" rev="1200000"/>
              </a:lightRig>
            </a:scene3d>
            <a:sp3d>
              <a:bevelT w="12700" h="12700" prst="angle"/>
              <a:extrusionClr>
                <a:schemeClr val="bg1"/>
              </a:extrusionClr>
              <a:contourClr>
                <a:srgbClr val="3B1515"/>
              </a:contourClr>
            </a:sp3d>
          </p:spPr>
          <p:txBody>
            <a:bodyPr wrap="square" lIns="54864" tIns="54864" rIns="54864" bIns="54864" anchor="ctr">
              <a:noAutofit/>
            </a:bodyPr>
            <a:lstStyle/>
            <a:p>
              <a:pPr algn="ctr" defTabSz="914099" eaLnBrk="0" hangingPunct="0">
                <a:spcBef>
                  <a:spcPts val="0"/>
                </a:spcBef>
                <a:spcAft>
                  <a:spcPts val="0"/>
                </a:spcAft>
                <a:defRPr/>
              </a:pPr>
              <a:r>
                <a:rPr lang="zh-CN" alt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rPr>
                <a:t>应用程序可用</a:t>
              </a:r>
              <a:endParaRPr 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71" name="Pentagon 70"/>
            <p:cNvSpPr/>
            <p:nvPr/>
          </p:nvSpPr>
          <p:spPr>
            <a:xfrm rot="5400000">
              <a:off x="8145747" y="1077463"/>
              <a:ext cx="143656" cy="926328"/>
            </a:xfrm>
            <a:prstGeom prst="homePlate">
              <a:avLst>
                <a:gd name="adj" fmla="val 89513"/>
              </a:avLst>
            </a:prstGeom>
            <a:gradFill flip="none" rotWithShape="1">
              <a:gsLst>
                <a:gs pos="0">
                  <a:schemeClr val="accent3">
                    <a:lumMod val="75000"/>
                    <a:alpha val="0"/>
                  </a:schemeClr>
                </a:gs>
                <a:gs pos="50000">
                  <a:schemeClr val="accent3">
                    <a:alpha val="65000"/>
                  </a:schemeClr>
                </a:gs>
                <a:gs pos="100000">
                  <a:schemeClr val="accent3">
                    <a:lumMod val="75000"/>
                  </a:schemeClr>
                </a:gs>
              </a:gsLst>
              <a:lin ang="0" scaled="1"/>
              <a:tileRect/>
            </a:gradFill>
            <a:effectLst>
              <a:outerShdw blurRad="25400" dist="12700" algn="l" rotWithShape="0">
                <a:schemeClr val="bg1">
                  <a:lumMod val="75000"/>
                  <a:alpha val="40000"/>
                </a:scheme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square" lIns="91440" tIns="0" bIns="36576"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1588" algn="ctr">
                <a:spcBef>
                  <a:spcPct val="20000"/>
                </a:spcBef>
                <a:spcAft>
                  <a:spcPts val="100"/>
                </a:spcAft>
                <a:buClr>
                  <a:prstClr val="black"/>
                </a:buClr>
                <a:buSzPct val="90000"/>
                <a:tabLst>
                  <a:tab pos="4572000" algn="r"/>
                </a:tabLst>
                <a:defRPr/>
              </a:pPr>
              <a:endParaRPr lang="en-US" sz="2000" b="1" dirty="0" smtClean="0">
                <a:ln>
                  <a:solidFill>
                    <a:prstClr val="white">
                      <a:lumMod val="50000"/>
                      <a:alpha val="3000"/>
                    </a:prstClr>
                  </a:solidFill>
                </a:ln>
                <a:solidFill>
                  <a:schemeClr val="bg1"/>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3856003" y="862965"/>
              <a:ext cx="1382751" cy="590931"/>
            </a:xfrm>
            <a:prstGeom prst="rect">
              <a:avLst/>
            </a:prstGeom>
            <a:noFill/>
          </p:spPr>
          <p:txBody>
            <a:bodyPr wrap="none" rtlCol="0">
              <a:spAutoFit/>
            </a:bodyPr>
            <a:lstStyle/>
            <a:p>
              <a:pPr eaLnBrk="0" hangingPunct="0">
                <a:lnSpc>
                  <a:spcPct val="90000"/>
                </a:lnSpc>
              </a:pPr>
              <a:r>
                <a:rPr lang="en-US" altLang="zh-CN" sz="2000" i="1" spc="-60" dirty="0" smtClean="0">
                  <a:ln>
                    <a:solidFill>
                      <a:schemeClr val="accent1">
                        <a:alpha val="0"/>
                      </a:schemeClr>
                    </a:solidFill>
                  </a:ln>
                  <a:solidFill>
                    <a:schemeClr val="accent3">
                      <a:lumMod val="75000"/>
                    </a:schemeClr>
                  </a:solidFill>
                  <a:latin typeface="Segoe Semibold" pitchFamily="34" charset="0"/>
                  <a:ea typeface="+mj-ea"/>
                  <a:cs typeface="Segoe"/>
                </a:rPr>
                <a:t>   </a:t>
              </a:r>
              <a:r>
                <a:rPr lang="zh-CN" altLang="en-US" sz="2000" i="1" spc="-60" dirty="0" smtClean="0">
                  <a:ln>
                    <a:solidFill>
                      <a:schemeClr val="accent1">
                        <a:alpha val="0"/>
                      </a:schemeClr>
                    </a:solidFill>
                  </a:ln>
                  <a:solidFill>
                    <a:schemeClr val="accent3">
                      <a:lumMod val="75000"/>
                    </a:schemeClr>
                  </a:solidFill>
                  <a:latin typeface="Segoe Semibold" pitchFamily="34" charset="0"/>
                  <a:ea typeface="+mj-ea"/>
                  <a:cs typeface="Segoe"/>
                </a:rPr>
                <a:t>自动部署</a:t>
              </a:r>
              <a:endParaRPr lang="en-US" sz="2000" i="1" spc="-60" dirty="0" smtClean="0">
                <a:ln>
                  <a:solidFill>
                    <a:schemeClr val="accent1">
                      <a:alpha val="0"/>
                    </a:schemeClr>
                  </a:solidFill>
                </a:ln>
                <a:solidFill>
                  <a:schemeClr val="accent3">
                    <a:lumMod val="75000"/>
                  </a:schemeClr>
                </a:solidFill>
                <a:latin typeface="Segoe Semibold" pitchFamily="34" charset="0"/>
                <a:ea typeface="+mj-ea"/>
                <a:cs typeface="Segoe"/>
              </a:endParaRPr>
            </a:p>
            <a:p>
              <a:pPr lvl="0" algn="ctr" eaLnBrk="0" hangingPunct="0">
                <a:lnSpc>
                  <a:spcPct val="90000"/>
                </a:lnSpc>
              </a:pPr>
              <a:r>
                <a:rPr lang="zh-CN" altLang="en-US" sz="1600" i="1" spc="-60" dirty="0" smtClean="0">
                  <a:ln>
                    <a:solidFill>
                      <a:srgbClr val="62AC7E">
                        <a:alpha val="0"/>
                      </a:srgbClr>
                    </a:solidFill>
                  </a:ln>
                  <a:solidFill>
                    <a:schemeClr val="accent3">
                      <a:lumMod val="75000"/>
                    </a:schemeClr>
                  </a:solidFill>
                  <a:latin typeface="Segoe Semibold" pitchFamily="34" charset="0"/>
                  <a:cs typeface="Segoe"/>
                </a:rPr>
                <a:t>周或数月</a:t>
              </a:r>
              <a:r>
                <a:rPr lang="zh-CN" altLang="en-US" sz="1600" dirty="0" smtClean="0"/>
                <a:t> </a:t>
              </a:r>
              <a:endParaRPr lang="en-US" sz="1600" i="1" spc="-60" dirty="0" smtClean="0">
                <a:ln>
                  <a:solidFill>
                    <a:srgbClr val="62AC7E">
                      <a:alpha val="0"/>
                    </a:srgbClr>
                  </a:solidFill>
                </a:ln>
                <a:solidFill>
                  <a:schemeClr val="accent3">
                    <a:lumMod val="75000"/>
                  </a:schemeClr>
                </a:solidFill>
                <a:latin typeface="Segoe Semibold" pitchFamily="34" charset="0"/>
                <a:cs typeface="Segoe"/>
              </a:endParaRPr>
            </a:p>
          </p:txBody>
        </p:sp>
      </p:grpSp>
      <p:grpSp>
        <p:nvGrpSpPr>
          <p:cNvPr id="3" name="Group 72"/>
          <p:cNvGrpSpPr/>
          <p:nvPr/>
        </p:nvGrpSpPr>
        <p:grpSpPr>
          <a:xfrm>
            <a:off x="323851" y="2906492"/>
            <a:ext cx="5580289" cy="1360708"/>
            <a:chOff x="276225" y="2606389"/>
            <a:chExt cx="5580289" cy="1360708"/>
          </a:xfrm>
        </p:grpSpPr>
        <p:sp>
          <p:nvSpPr>
            <p:cNvPr id="74" name="Right Arrow 73"/>
            <p:cNvSpPr/>
            <p:nvPr/>
          </p:nvSpPr>
          <p:spPr bwMode="auto">
            <a:xfrm>
              <a:off x="276225" y="3413197"/>
              <a:ext cx="5580289" cy="528216"/>
            </a:xfrm>
            <a:prstGeom prst="rightArrow">
              <a:avLst>
                <a:gd name="adj1" fmla="val 65036"/>
                <a:gd name="adj2" fmla="val 23687"/>
              </a:avLst>
            </a:prstGeom>
            <a:solidFill>
              <a:schemeClr val="accent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ea typeface="ＭＳ Ｐゴシック" charset="-128"/>
                <a:cs typeface="ＭＳ Ｐゴシック" charset="-128"/>
              </a:endParaRPr>
            </a:p>
          </p:txBody>
        </p:sp>
        <p:sp>
          <p:nvSpPr>
            <p:cNvPr id="75" name="Rectangle 74"/>
            <p:cNvSpPr/>
            <p:nvPr/>
          </p:nvSpPr>
          <p:spPr bwMode="auto">
            <a:xfrm>
              <a:off x="436416" y="3411138"/>
              <a:ext cx="942109" cy="555959"/>
            </a:xfrm>
            <a:prstGeom prst="rect">
              <a:avLst/>
            </a:prstGeom>
            <a:gradFill flip="none" rotWithShape="1">
              <a:gsLst>
                <a:gs pos="0">
                  <a:schemeClr val="accent1">
                    <a:lumMod val="60000"/>
                    <a:lumOff val="40000"/>
                    <a:alpha val="75000"/>
                  </a:schemeClr>
                </a:gs>
                <a:gs pos="80000">
                  <a:schemeClr val="accent1">
                    <a:lumMod val="60000"/>
                    <a:lumOff val="40000"/>
                    <a:alpha val="85000"/>
                  </a:schemeClr>
                </a:gs>
                <a:gs pos="100000">
                  <a:schemeClr val="accent1">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1000" b="1" kern="0" dirty="0" smtClean="0">
                  <a:ln>
                    <a:solidFill>
                      <a:schemeClr val="bg1">
                        <a:alpha val="0"/>
                      </a:schemeClr>
                    </a:solidFill>
                  </a:ln>
                  <a:latin typeface="Segoe" pitchFamily="34" charset="0"/>
                </a:rPr>
                <a:t>序列化应用程序</a:t>
              </a:r>
              <a:endParaRPr lang="en-US" sz="1000" b="1" kern="0" dirty="0" smtClean="0">
                <a:ln>
                  <a:solidFill>
                    <a:schemeClr val="bg1">
                      <a:alpha val="0"/>
                    </a:schemeClr>
                  </a:solidFill>
                </a:ln>
                <a:latin typeface="Segoe" pitchFamily="34" charset="0"/>
                <a:ea typeface="+mn-ea"/>
                <a:cs typeface="+mn-cs"/>
              </a:endParaRPr>
            </a:p>
          </p:txBody>
        </p:sp>
        <p:sp>
          <p:nvSpPr>
            <p:cNvPr id="76" name="Rectangle 75"/>
            <p:cNvSpPr/>
            <p:nvPr/>
          </p:nvSpPr>
          <p:spPr bwMode="auto">
            <a:xfrm>
              <a:off x="1480717" y="3411138"/>
              <a:ext cx="942109" cy="555959"/>
            </a:xfrm>
            <a:prstGeom prst="rect">
              <a:avLst/>
            </a:prstGeom>
            <a:gradFill flip="none" rotWithShape="1">
              <a:gsLst>
                <a:gs pos="0">
                  <a:schemeClr val="accent1">
                    <a:lumMod val="60000"/>
                    <a:lumOff val="40000"/>
                    <a:alpha val="75000"/>
                  </a:schemeClr>
                </a:gs>
                <a:gs pos="80000">
                  <a:schemeClr val="accent1">
                    <a:lumMod val="60000"/>
                    <a:lumOff val="40000"/>
                    <a:alpha val="85000"/>
                  </a:schemeClr>
                </a:gs>
                <a:gs pos="100000">
                  <a:schemeClr val="accent1">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1000" b="1" kern="0" dirty="0" smtClean="0">
                  <a:ln>
                    <a:solidFill>
                      <a:schemeClr val="bg1">
                        <a:alpha val="0"/>
                      </a:schemeClr>
                    </a:solidFill>
                  </a:ln>
                  <a:latin typeface="Segoe" pitchFamily="34" charset="0"/>
                </a:rPr>
                <a:t>测试运行</a:t>
              </a:r>
              <a:r>
                <a:rPr lang="en-US" sz="1000" b="1" kern="0" dirty="0" smtClean="0">
                  <a:ln>
                    <a:solidFill>
                      <a:schemeClr val="bg1">
                        <a:alpha val="0"/>
                      </a:schemeClr>
                    </a:solidFill>
                  </a:ln>
                  <a:latin typeface="Segoe" pitchFamily="34" charset="0"/>
                  <a:ea typeface="+mn-ea"/>
                  <a:cs typeface="+mn-cs"/>
                </a:rPr>
                <a:t> </a:t>
              </a:r>
            </a:p>
            <a:p>
              <a:pPr algn="ctr" defTabSz="914099" eaLnBrk="0" fontAlgn="auto" hangingPunct="0">
                <a:lnSpc>
                  <a:spcPct val="85000"/>
                </a:lnSpc>
                <a:spcBef>
                  <a:spcPts val="0"/>
                </a:spcBef>
                <a:spcAft>
                  <a:spcPts val="0"/>
                </a:spcAft>
                <a:defRPr/>
              </a:pPr>
              <a:r>
                <a:rPr lang="en-US" sz="1000" b="1" kern="0" dirty="0" smtClean="0">
                  <a:ln>
                    <a:solidFill>
                      <a:schemeClr val="bg1">
                        <a:alpha val="0"/>
                      </a:schemeClr>
                    </a:solidFill>
                  </a:ln>
                  <a:latin typeface="Segoe" pitchFamily="34" charset="0"/>
                  <a:ea typeface="+mn-ea"/>
                  <a:cs typeface="+mn-cs"/>
                </a:rPr>
                <a:t>&amp; </a:t>
              </a:r>
              <a:r>
                <a:rPr lang="zh-CN" altLang="en-US" sz="1000" b="1" kern="0" dirty="0" smtClean="0">
                  <a:ln>
                    <a:solidFill>
                      <a:schemeClr val="bg1">
                        <a:alpha val="0"/>
                      </a:schemeClr>
                    </a:solidFill>
                  </a:ln>
                  <a:latin typeface="Segoe" pitchFamily="34" charset="0"/>
                </a:rPr>
                <a:t>确认功能</a:t>
              </a:r>
              <a:r>
                <a:rPr lang="en-US" sz="1000" b="1" kern="0" dirty="0" smtClean="0">
                  <a:ln>
                    <a:solidFill>
                      <a:schemeClr val="bg1">
                        <a:alpha val="0"/>
                      </a:schemeClr>
                    </a:solidFill>
                  </a:ln>
                  <a:latin typeface="Segoe" pitchFamily="34" charset="0"/>
                  <a:ea typeface="+mn-ea"/>
                  <a:cs typeface="+mn-cs"/>
                </a:rPr>
                <a:t> w/User</a:t>
              </a:r>
            </a:p>
          </p:txBody>
        </p:sp>
        <p:sp>
          <p:nvSpPr>
            <p:cNvPr id="77" name="Rectangle 76"/>
            <p:cNvSpPr/>
            <p:nvPr/>
          </p:nvSpPr>
          <p:spPr bwMode="auto">
            <a:xfrm>
              <a:off x="2525018" y="3411138"/>
              <a:ext cx="942109" cy="555959"/>
            </a:xfrm>
            <a:prstGeom prst="rect">
              <a:avLst/>
            </a:prstGeom>
            <a:gradFill flip="none" rotWithShape="1">
              <a:gsLst>
                <a:gs pos="0">
                  <a:schemeClr val="accent1">
                    <a:lumMod val="60000"/>
                    <a:lumOff val="40000"/>
                    <a:alpha val="75000"/>
                  </a:schemeClr>
                </a:gs>
                <a:gs pos="80000">
                  <a:schemeClr val="accent1">
                    <a:lumMod val="60000"/>
                    <a:lumOff val="40000"/>
                    <a:alpha val="85000"/>
                  </a:schemeClr>
                </a:gs>
                <a:gs pos="100000">
                  <a:schemeClr val="accent1">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1000" b="1" kern="0" dirty="0" smtClean="0">
                  <a:ln>
                    <a:solidFill>
                      <a:schemeClr val="bg1">
                        <a:alpha val="0"/>
                      </a:schemeClr>
                    </a:solidFill>
                  </a:ln>
                  <a:latin typeface="Segoe" pitchFamily="34" charset="0"/>
                </a:rPr>
                <a:t>发布到服务器上进行存储</a:t>
              </a:r>
              <a:endParaRPr lang="en-US" sz="1000" b="1" kern="0" dirty="0" smtClean="0">
                <a:ln>
                  <a:solidFill>
                    <a:schemeClr val="bg1">
                      <a:alpha val="0"/>
                    </a:schemeClr>
                  </a:solidFill>
                </a:ln>
                <a:latin typeface="Segoe" pitchFamily="34" charset="0"/>
                <a:ea typeface="+mn-ea"/>
                <a:cs typeface="+mn-cs"/>
              </a:endParaRPr>
            </a:p>
          </p:txBody>
        </p:sp>
        <p:sp>
          <p:nvSpPr>
            <p:cNvPr id="78" name="Rectangle 77"/>
            <p:cNvSpPr/>
            <p:nvPr/>
          </p:nvSpPr>
          <p:spPr bwMode="auto">
            <a:xfrm>
              <a:off x="3569319" y="3411138"/>
              <a:ext cx="942109" cy="555959"/>
            </a:xfrm>
            <a:prstGeom prst="rect">
              <a:avLst/>
            </a:prstGeom>
            <a:gradFill flip="none" rotWithShape="1">
              <a:gsLst>
                <a:gs pos="0">
                  <a:schemeClr val="accent1">
                    <a:lumMod val="60000"/>
                    <a:lumOff val="40000"/>
                    <a:alpha val="75000"/>
                  </a:schemeClr>
                </a:gs>
                <a:gs pos="80000">
                  <a:schemeClr val="accent1">
                    <a:lumMod val="60000"/>
                    <a:lumOff val="40000"/>
                    <a:alpha val="85000"/>
                  </a:schemeClr>
                </a:gs>
                <a:gs pos="100000">
                  <a:schemeClr val="accent1">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1000" b="1" kern="0" dirty="0" smtClean="0">
                  <a:ln>
                    <a:solidFill>
                      <a:schemeClr val="bg1">
                        <a:alpha val="0"/>
                      </a:schemeClr>
                    </a:solidFill>
                  </a:ln>
                  <a:latin typeface="Segoe" pitchFamily="34" charset="0"/>
                </a:rPr>
                <a:t>在活动目录中启用用户的访问</a:t>
              </a:r>
              <a:endParaRPr lang="en-US" sz="1000" b="1" kern="0" dirty="0" smtClean="0">
                <a:ln>
                  <a:solidFill>
                    <a:schemeClr val="bg1">
                      <a:alpha val="0"/>
                    </a:schemeClr>
                  </a:solidFill>
                </a:ln>
                <a:latin typeface="Segoe" pitchFamily="34" charset="0"/>
                <a:ea typeface="+mn-ea"/>
                <a:cs typeface="+mn-cs"/>
              </a:endParaRPr>
            </a:p>
          </p:txBody>
        </p:sp>
        <p:sp>
          <p:nvSpPr>
            <p:cNvPr id="79" name="Rectangle 78"/>
            <p:cNvSpPr/>
            <p:nvPr/>
          </p:nvSpPr>
          <p:spPr bwMode="auto">
            <a:xfrm>
              <a:off x="4613620" y="3411138"/>
              <a:ext cx="942109" cy="555959"/>
            </a:xfrm>
            <a:prstGeom prst="rect">
              <a:avLst/>
            </a:prstGeom>
            <a:gradFill flip="none" rotWithShape="1">
              <a:gsLst>
                <a:gs pos="0">
                  <a:schemeClr val="accent1">
                    <a:lumMod val="60000"/>
                    <a:lumOff val="40000"/>
                    <a:alpha val="75000"/>
                  </a:schemeClr>
                </a:gs>
                <a:gs pos="80000">
                  <a:schemeClr val="accent1">
                    <a:lumMod val="60000"/>
                    <a:lumOff val="40000"/>
                    <a:alpha val="85000"/>
                  </a:schemeClr>
                </a:gs>
                <a:gs pos="100000">
                  <a:schemeClr val="accent1">
                    <a:lumMod val="60000"/>
                    <a:lumOff val="40000"/>
                    <a:alpha val="95000"/>
                  </a:schemeClr>
                </a:gs>
              </a:gsLst>
              <a:path path="circle">
                <a:fillToRect l="100000" t="100000"/>
              </a:path>
              <a:tileRect r="-100000" b="-100000"/>
            </a:gradFill>
            <a:ln>
              <a:gradFill>
                <a:gsLst>
                  <a:gs pos="0">
                    <a:schemeClr val="bg1">
                      <a:lumMod val="95000"/>
                    </a:schemeClr>
                  </a:gs>
                  <a:gs pos="100000">
                    <a:schemeClr val="bg1">
                      <a:lumMod val="95000"/>
                    </a:schemeClr>
                  </a:gs>
                </a:gsLst>
                <a:lin ang="5400000" scaled="0"/>
              </a:gra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lIns="0" tIns="45718" rIns="0" bIns="45718" anchor="ctr"/>
            <a:lstStyle/>
            <a:p>
              <a:pPr algn="ctr" defTabSz="914099" eaLnBrk="0" fontAlgn="auto" hangingPunct="0">
                <a:lnSpc>
                  <a:spcPct val="85000"/>
                </a:lnSpc>
                <a:spcBef>
                  <a:spcPts val="0"/>
                </a:spcBef>
                <a:spcAft>
                  <a:spcPts val="0"/>
                </a:spcAft>
                <a:defRPr/>
              </a:pPr>
              <a:r>
                <a:rPr lang="zh-CN" altLang="en-US" sz="1000" b="1" kern="0" dirty="0" smtClean="0">
                  <a:ln>
                    <a:solidFill>
                      <a:schemeClr val="bg1">
                        <a:alpha val="0"/>
                      </a:schemeClr>
                    </a:solidFill>
                  </a:ln>
                  <a:latin typeface="Segoe" pitchFamily="34" charset="0"/>
                  <a:ea typeface="+mn-ea"/>
                  <a:cs typeface="+mn-cs"/>
                </a:rPr>
                <a:t>在桌面上出现可用的应用程序图标</a:t>
              </a:r>
              <a:endParaRPr lang="en-US" sz="1000" b="1" kern="0" dirty="0" smtClean="0">
                <a:ln>
                  <a:solidFill>
                    <a:schemeClr val="bg1">
                      <a:alpha val="0"/>
                    </a:schemeClr>
                  </a:solidFill>
                </a:ln>
                <a:latin typeface="Segoe" pitchFamily="34" charset="0"/>
                <a:ea typeface="+mn-ea"/>
                <a:cs typeface="+mn-cs"/>
              </a:endParaRPr>
            </a:p>
          </p:txBody>
        </p:sp>
        <p:cxnSp>
          <p:nvCxnSpPr>
            <p:cNvPr id="81" name="Straight Arrow Connector 80"/>
            <p:cNvCxnSpPr/>
            <p:nvPr/>
          </p:nvCxnSpPr>
          <p:spPr bwMode="auto">
            <a:xfrm>
              <a:off x="1413162" y="3201734"/>
              <a:ext cx="3200400" cy="0"/>
            </a:xfrm>
            <a:prstGeom prst="straightConnector1">
              <a:avLst/>
            </a:prstGeom>
            <a:solidFill>
              <a:schemeClr val="accent1"/>
            </a:solidFill>
            <a:ln w="28575" cap="flat" cmpd="sng" algn="ctr">
              <a:solidFill>
                <a:schemeClr val="accent1">
                  <a:lumMod val="75000"/>
                </a:schemeClr>
              </a:solidFill>
              <a:prstDash val="solid"/>
              <a:round/>
              <a:headEnd type="stealth" w="lg" len="lg"/>
              <a:tailEnd type="stealth" w="lg" len="lg"/>
            </a:ln>
            <a:effectLst/>
          </p:spPr>
        </p:cxnSp>
        <p:sp>
          <p:nvSpPr>
            <p:cNvPr id="82" name="TextBox 81"/>
            <p:cNvSpPr txBox="1"/>
            <p:nvPr/>
          </p:nvSpPr>
          <p:spPr>
            <a:xfrm>
              <a:off x="2261711" y="2606389"/>
              <a:ext cx="1503297" cy="590931"/>
            </a:xfrm>
            <a:prstGeom prst="rect">
              <a:avLst/>
            </a:prstGeom>
            <a:noFill/>
          </p:spPr>
          <p:txBody>
            <a:bodyPr wrap="none" rtlCol="0">
              <a:spAutoFit/>
            </a:bodyPr>
            <a:lstStyle/>
            <a:p>
              <a:pPr algn="ctr" eaLnBrk="0" hangingPunct="0">
                <a:lnSpc>
                  <a:spcPct val="90000"/>
                </a:lnSpc>
              </a:pPr>
              <a:r>
                <a:rPr lang="en-US" sz="2000" i="1" spc="-60" dirty="0" smtClean="0">
                  <a:ln>
                    <a:solidFill>
                      <a:schemeClr val="accent1">
                        <a:alpha val="0"/>
                      </a:schemeClr>
                    </a:solidFill>
                  </a:ln>
                  <a:solidFill>
                    <a:schemeClr val="accent1">
                      <a:lumMod val="75000"/>
                    </a:schemeClr>
                  </a:solidFill>
                  <a:latin typeface="Segoe Semibold" pitchFamily="34" charset="0"/>
                  <a:ea typeface="+mj-ea"/>
                  <a:cs typeface="Segoe"/>
                </a:rPr>
                <a:t>App-V </a:t>
              </a:r>
              <a:r>
                <a:rPr lang="zh-CN" altLang="en-US" sz="2000" i="1" spc="-60" dirty="0" smtClean="0">
                  <a:ln>
                    <a:solidFill>
                      <a:schemeClr val="accent1">
                        <a:alpha val="0"/>
                      </a:schemeClr>
                    </a:solidFill>
                  </a:ln>
                  <a:solidFill>
                    <a:schemeClr val="accent1">
                      <a:lumMod val="75000"/>
                    </a:schemeClr>
                  </a:solidFill>
                  <a:latin typeface="Segoe Semibold" pitchFamily="34" charset="0"/>
                  <a:ea typeface="+mj-ea"/>
                  <a:cs typeface="Segoe"/>
                </a:rPr>
                <a:t>配置</a:t>
              </a:r>
              <a:endParaRPr lang="en-US" sz="2000" i="1" spc="-60" dirty="0" smtClean="0">
                <a:ln>
                  <a:solidFill>
                    <a:schemeClr val="accent1">
                      <a:alpha val="0"/>
                    </a:schemeClr>
                  </a:solidFill>
                </a:ln>
                <a:solidFill>
                  <a:schemeClr val="accent1">
                    <a:lumMod val="75000"/>
                  </a:schemeClr>
                </a:solidFill>
                <a:latin typeface="Segoe Semibold" pitchFamily="34" charset="0"/>
                <a:ea typeface="+mj-ea"/>
                <a:cs typeface="Segoe"/>
              </a:endParaRPr>
            </a:p>
            <a:p>
              <a:pPr algn="ctr" eaLnBrk="0" hangingPunct="0">
                <a:lnSpc>
                  <a:spcPct val="90000"/>
                </a:lnSpc>
              </a:pPr>
              <a:r>
                <a:rPr lang="zh-CN" altLang="en-US" sz="1600" i="1" spc="-60" dirty="0" smtClean="0">
                  <a:ln>
                    <a:solidFill>
                      <a:schemeClr val="accent1">
                        <a:alpha val="0"/>
                      </a:schemeClr>
                    </a:solidFill>
                  </a:ln>
                  <a:solidFill>
                    <a:schemeClr val="accent1">
                      <a:lumMod val="75000"/>
                    </a:schemeClr>
                  </a:solidFill>
                  <a:latin typeface="Segoe Semibold" pitchFamily="34" charset="0"/>
                  <a:cs typeface="Segoe"/>
                </a:rPr>
                <a:t>小时或天</a:t>
              </a:r>
              <a:endParaRPr lang="en-US" sz="1600" i="1" spc="-60" dirty="0" smtClean="0">
                <a:ln>
                  <a:solidFill>
                    <a:schemeClr val="accent1">
                      <a:alpha val="0"/>
                    </a:schemeClr>
                  </a:solidFill>
                </a:ln>
                <a:solidFill>
                  <a:schemeClr val="accent1">
                    <a:lumMod val="75000"/>
                  </a:schemeClr>
                </a:solidFill>
                <a:latin typeface="Segoe Semibold" pitchFamily="34" charset="0"/>
                <a:cs typeface="Segoe"/>
              </a:endParaRPr>
            </a:p>
          </p:txBody>
        </p:sp>
        <p:sp>
          <p:nvSpPr>
            <p:cNvPr id="83" name="Rectangle 82"/>
            <p:cNvSpPr/>
            <p:nvPr/>
          </p:nvSpPr>
          <p:spPr bwMode="auto">
            <a:xfrm>
              <a:off x="436416" y="2829496"/>
              <a:ext cx="1016124" cy="383519"/>
            </a:xfrm>
            <a:prstGeom prst="rect">
              <a:avLst/>
            </a:prstGeom>
            <a:gradFill flip="none" rotWithShape="1">
              <a:gsLst>
                <a:gs pos="0">
                  <a:schemeClr val="accent1">
                    <a:lumMod val="75000"/>
                  </a:schemeClr>
                </a:gs>
                <a:gs pos="50000">
                  <a:schemeClr val="accent1">
                    <a:lumMod val="75000"/>
                  </a:schemeClr>
                </a:gs>
                <a:gs pos="100000">
                  <a:schemeClr val="accent1"/>
                </a:gs>
              </a:gsLst>
              <a:lin ang="5400000" scaled="1"/>
              <a:tileRect/>
            </a:gradFill>
            <a:ln>
              <a:noFill/>
              <a:headEnd type="none" w="med" len="med"/>
              <a:tailEnd type="none" w="med" len="med"/>
            </a:ln>
            <a:effectLst/>
            <a:scene3d>
              <a:camera prst="orthographicFront">
                <a:rot lat="0" lon="0" rev="0"/>
              </a:camera>
              <a:lightRig rig="threePt" dir="t">
                <a:rot lat="0" lon="0" rev="1200000"/>
              </a:lightRig>
            </a:scene3d>
            <a:sp3d>
              <a:bevelT w="12700" h="12700" prst="angle"/>
              <a:extrusionClr>
                <a:schemeClr val="bg1"/>
              </a:extrusionClr>
              <a:contourClr>
                <a:srgbClr val="3B1515"/>
              </a:contourClr>
            </a:sp3d>
          </p:spPr>
          <p:txBody>
            <a:bodyPr wrap="square" lIns="54864" tIns="54864" rIns="54864" bIns="54864" anchor="ctr">
              <a:noAutofit/>
            </a:bodyPr>
            <a:lstStyle/>
            <a:p>
              <a:pPr algn="ctr" defTabSz="914099" eaLnBrk="0" hangingPunct="0">
                <a:spcBef>
                  <a:spcPts val="0"/>
                </a:spcBef>
                <a:spcAft>
                  <a:spcPts val="0"/>
                </a:spcAft>
                <a:defRPr/>
              </a:pPr>
              <a:r>
                <a:rPr lang="zh-CN" alt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rPr>
                <a:t>应用程序需求</a:t>
              </a:r>
              <a:endParaRPr 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84" name="Pentagon 83"/>
            <p:cNvSpPr/>
            <p:nvPr/>
          </p:nvSpPr>
          <p:spPr>
            <a:xfrm rot="5400000">
              <a:off x="817556" y="2837225"/>
              <a:ext cx="143656" cy="926328"/>
            </a:xfrm>
            <a:prstGeom prst="homePlate">
              <a:avLst>
                <a:gd name="adj" fmla="val 89513"/>
              </a:avLst>
            </a:prstGeom>
            <a:gradFill flip="none" rotWithShape="1">
              <a:gsLst>
                <a:gs pos="0">
                  <a:schemeClr val="accent3">
                    <a:lumMod val="75000"/>
                    <a:alpha val="0"/>
                  </a:schemeClr>
                </a:gs>
                <a:gs pos="50000">
                  <a:schemeClr val="accent1">
                    <a:alpha val="65000"/>
                  </a:schemeClr>
                </a:gs>
                <a:gs pos="100000">
                  <a:schemeClr val="accent3">
                    <a:lumMod val="75000"/>
                  </a:schemeClr>
                </a:gs>
              </a:gsLst>
              <a:lin ang="0" scaled="1"/>
              <a:tileRect/>
            </a:gradFill>
            <a:effectLst>
              <a:outerShdw blurRad="25400" dist="12700" algn="l" rotWithShape="0">
                <a:schemeClr val="bg1">
                  <a:lumMod val="75000"/>
                  <a:alpha val="40000"/>
                </a:scheme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square" lIns="91440" tIns="0" bIns="36576"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1588" algn="ctr" fontAlgn="base">
                <a:spcBef>
                  <a:spcPct val="20000"/>
                </a:spcBef>
                <a:spcAft>
                  <a:spcPts val="100"/>
                </a:spcAft>
                <a:buClr>
                  <a:prstClr val="black"/>
                </a:buClr>
                <a:buSzPct val="90000"/>
                <a:tabLst>
                  <a:tab pos="4572000" algn="r"/>
                </a:tabLst>
                <a:defRPr/>
              </a:pPr>
              <a:endParaRPr lang="en-US" sz="2000" b="1" dirty="0" smtClean="0">
                <a:ln>
                  <a:solidFill>
                    <a:prstClr val="white">
                      <a:lumMod val="50000"/>
                      <a:alpha val="3000"/>
                    </a:prstClr>
                  </a:solidFill>
                </a:ln>
                <a:solidFill>
                  <a:schemeClr val="bg1"/>
                </a:solidFill>
                <a:effectLst>
                  <a:outerShdw blurRad="38100" dist="38100" dir="2700000" algn="tl">
                    <a:srgbClr val="000000">
                      <a:alpha val="43137"/>
                    </a:srgbClr>
                  </a:outerShdw>
                </a:effectLst>
                <a:latin typeface="Segoe" pitchFamily="34" charset="0"/>
              </a:endParaRPr>
            </a:p>
          </p:txBody>
        </p:sp>
        <p:sp>
          <p:nvSpPr>
            <p:cNvPr id="85" name="Rectangle 84"/>
            <p:cNvSpPr/>
            <p:nvPr/>
          </p:nvSpPr>
          <p:spPr bwMode="auto">
            <a:xfrm>
              <a:off x="4650895" y="2829496"/>
              <a:ext cx="1016487" cy="383519"/>
            </a:xfrm>
            <a:prstGeom prst="rect">
              <a:avLst/>
            </a:prstGeom>
            <a:gradFill flip="none" rotWithShape="1">
              <a:gsLst>
                <a:gs pos="0">
                  <a:schemeClr val="accent1">
                    <a:lumMod val="75000"/>
                  </a:schemeClr>
                </a:gs>
                <a:gs pos="50000">
                  <a:schemeClr val="accent1">
                    <a:lumMod val="75000"/>
                  </a:schemeClr>
                </a:gs>
                <a:gs pos="100000">
                  <a:schemeClr val="accent1"/>
                </a:gs>
              </a:gsLst>
              <a:lin ang="5400000" scaled="1"/>
              <a:tileRect/>
            </a:gradFill>
            <a:ln>
              <a:noFill/>
              <a:headEnd type="none" w="med" len="med"/>
              <a:tailEnd type="none" w="med" len="med"/>
            </a:ln>
            <a:effectLst/>
            <a:scene3d>
              <a:camera prst="orthographicFront">
                <a:rot lat="0" lon="0" rev="0"/>
              </a:camera>
              <a:lightRig rig="threePt" dir="t">
                <a:rot lat="0" lon="0" rev="1200000"/>
              </a:lightRig>
            </a:scene3d>
            <a:sp3d>
              <a:bevelT w="12700" h="12700" prst="angle"/>
              <a:extrusionClr>
                <a:schemeClr val="bg1"/>
              </a:extrusionClr>
              <a:contourClr>
                <a:srgbClr val="3B1515"/>
              </a:contourClr>
            </a:sp3d>
          </p:spPr>
          <p:txBody>
            <a:bodyPr wrap="square" lIns="54864" tIns="54864" rIns="54864" bIns="54864" anchor="ctr">
              <a:noAutofit/>
            </a:bodyPr>
            <a:lstStyle/>
            <a:p>
              <a:pPr algn="ctr" defTabSz="914099" eaLnBrk="0" hangingPunct="0">
                <a:spcBef>
                  <a:spcPts val="0"/>
                </a:spcBef>
                <a:spcAft>
                  <a:spcPts val="0"/>
                </a:spcAft>
                <a:defRPr/>
              </a:pPr>
              <a:r>
                <a:rPr lang="zh-CN" alt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rPr>
                <a:t>应用程序可用</a:t>
              </a:r>
              <a:endParaRPr lang="en-US" sz="1100" b="1" kern="0" dirty="0" smtClean="0">
                <a:ln>
                  <a:solidFill>
                    <a:srgbClr val="808080">
                      <a:alpha val="3000"/>
                    </a:srgb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86" name="Pentagon 85"/>
            <p:cNvSpPr/>
            <p:nvPr/>
          </p:nvSpPr>
          <p:spPr>
            <a:xfrm rot="5400000">
              <a:off x="5050121" y="2837225"/>
              <a:ext cx="143656" cy="926328"/>
            </a:xfrm>
            <a:prstGeom prst="homePlate">
              <a:avLst>
                <a:gd name="adj" fmla="val 89513"/>
              </a:avLst>
            </a:prstGeom>
            <a:gradFill flip="none" rotWithShape="1">
              <a:gsLst>
                <a:gs pos="0">
                  <a:schemeClr val="accent3">
                    <a:lumMod val="75000"/>
                    <a:alpha val="0"/>
                  </a:schemeClr>
                </a:gs>
                <a:gs pos="50000">
                  <a:schemeClr val="accent1">
                    <a:alpha val="65000"/>
                  </a:schemeClr>
                </a:gs>
                <a:gs pos="100000">
                  <a:schemeClr val="accent3">
                    <a:lumMod val="75000"/>
                  </a:schemeClr>
                </a:gs>
              </a:gsLst>
              <a:lin ang="0" scaled="1"/>
              <a:tileRect/>
            </a:gradFill>
            <a:effectLst>
              <a:outerShdw blurRad="25400" dist="12700" algn="l" rotWithShape="0">
                <a:schemeClr val="bg1">
                  <a:lumMod val="75000"/>
                  <a:alpha val="40000"/>
                </a:scheme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square" lIns="91440" tIns="0" bIns="36576"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1588" algn="ctr" fontAlgn="base">
                <a:spcBef>
                  <a:spcPct val="20000"/>
                </a:spcBef>
                <a:spcAft>
                  <a:spcPts val="100"/>
                </a:spcAft>
                <a:buClr>
                  <a:prstClr val="black"/>
                </a:buClr>
                <a:buSzPct val="90000"/>
                <a:tabLst>
                  <a:tab pos="4572000" algn="r"/>
                </a:tabLst>
                <a:defRPr/>
              </a:pPr>
              <a:endParaRPr lang="en-US" sz="2000" b="1" dirty="0" smtClean="0">
                <a:ln>
                  <a:solidFill>
                    <a:prstClr val="white">
                      <a:lumMod val="50000"/>
                      <a:alpha val="3000"/>
                    </a:prstClr>
                  </a:solidFill>
                </a:ln>
                <a:solidFill>
                  <a:schemeClr val="bg1"/>
                </a:solidFill>
                <a:effectLst>
                  <a:outerShdw blurRad="38100" dist="38100" dir="2700000" algn="tl">
                    <a:srgbClr val="000000">
                      <a:alpha val="43137"/>
                    </a:srgbClr>
                  </a:outerShdw>
                </a:effectLst>
                <a:latin typeface="Segoe" pitchFamily="34" charset="0"/>
              </a:endParaRPr>
            </a:p>
          </p:txBody>
        </p:sp>
      </p:grpSp>
      <p:sp>
        <p:nvSpPr>
          <p:cNvPr id="87" name="Content Placeholder 3"/>
          <p:cNvSpPr txBox="1">
            <a:spLocks/>
          </p:cNvSpPr>
          <p:nvPr/>
        </p:nvSpPr>
        <p:spPr>
          <a:xfrm>
            <a:off x="457200" y="4454519"/>
            <a:ext cx="8229600" cy="2224199"/>
          </a:xfrm>
          <a:prstGeom prst="rect">
            <a:avLst/>
          </a:prstGeom>
        </p:spPr>
        <p:txBody>
          <a:bodyPr wrap="square">
            <a:spAutoFit/>
          </a:bodyPr>
          <a:lstStyle/>
          <a:p>
            <a:pPr marL="230188" marR="0" lvl="2" indent="-230188" defTabSz="914363" fontAlgn="base">
              <a:lnSpc>
                <a:spcPct val="90000"/>
              </a:lnSpc>
              <a:spcBef>
                <a:spcPts val="300"/>
              </a:spcBef>
              <a:spcAft>
                <a:spcPts val="400"/>
              </a:spcAft>
              <a:buClr>
                <a:srgbClr val="FF5B00"/>
              </a:buClr>
              <a:buSzPct val="85000"/>
              <a:buBlip>
                <a:blip r:embed="rId3"/>
              </a:buBlip>
              <a:tabLst/>
              <a:defRPr/>
            </a:pPr>
            <a:r>
              <a:rPr lang="zh-CN" altLang="en-US" sz="2000" dirty="0" smtClean="0"/>
              <a:t>通过“软件推送”转变为动态的应用程序流，简化或取消的主要工作步骤 </a:t>
            </a:r>
            <a:endParaRPr lang="en-US" sz="2000" dirty="0" smtClean="0">
              <a:gradFill>
                <a:gsLst>
                  <a:gs pos="0">
                    <a:schemeClr val="tx1"/>
                  </a:gs>
                  <a:gs pos="81000">
                    <a:schemeClr val="tx1"/>
                  </a:gs>
                </a:gsLst>
                <a:lin ang="13500000" scaled="1"/>
              </a:gradFill>
              <a:latin typeface="Segoe" pitchFamily="34" charset="0"/>
            </a:endParaRPr>
          </a:p>
          <a:p>
            <a:pPr marL="460375" lvl="2" indent="-230188" defTabSz="914363">
              <a:lnSpc>
                <a:spcPct val="90000"/>
              </a:lnSpc>
              <a:spcAft>
                <a:spcPts val="400"/>
              </a:spcAft>
              <a:buClr>
                <a:srgbClr val="FF5B00"/>
              </a:buClr>
              <a:buSzPct val="85000"/>
              <a:buBlip>
                <a:blip r:embed="rId3"/>
              </a:buBlip>
              <a:defRPr/>
            </a:pPr>
            <a:r>
              <a:rPr lang="zh-CN" altLang="en-US" sz="1600" dirty="0" smtClean="0">
                <a:gradFill>
                  <a:gsLst>
                    <a:gs pos="0">
                      <a:schemeClr val="tx1"/>
                    </a:gs>
                    <a:gs pos="81000">
                      <a:schemeClr val="tx1"/>
                    </a:gs>
                  </a:gsLst>
                  <a:lin ang="13500000" scaled="1"/>
                </a:gradFill>
                <a:latin typeface="Segoe" pitchFamily="34" charset="0"/>
              </a:rPr>
              <a:t>计划</a:t>
            </a:r>
            <a:endParaRPr lang="en-US" sz="1600" dirty="0" smtClean="0">
              <a:gradFill>
                <a:gsLst>
                  <a:gs pos="0">
                    <a:schemeClr val="tx1"/>
                  </a:gs>
                  <a:gs pos="81000">
                    <a:schemeClr val="tx1"/>
                  </a:gs>
                </a:gsLst>
                <a:lin ang="13500000" scaled="1"/>
              </a:gradFill>
              <a:latin typeface="Segoe" pitchFamily="34" charset="0"/>
            </a:endParaRPr>
          </a:p>
          <a:p>
            <a:pPr marL="460375" lvl="2" indent="-230188" defTabSz="914363">
              <a:lnSpc>
                <a:spcPct val="90000"/>
              </a:lnSpc>
              <a:spcAft>
                <a:spcPts val="400"/>
              </a:spcAft>
              <a:buClr>
                <a:srgbClr val="FF5B00"/>
              </a:buClr>
              <a:buSzPct val="85000"/>
              <a:buBlip>
                <a:blip r:embed="rId3"/>
              </a:buBlip>
              <a:defRPr/>
            </a:pPr>
            <a:r>
              <a:rPr lang="zh-CN" altLang="en-US" sz="1600" dirty="0" smtClean="0">
                <a:gradFill>
                  <a:gsLst>
                    <a:gs pos="0">
                      <a:schemeClr val="tx1"/>
                    </a:gs>
                    <a:gs pos="81000">
                      <a:schemeClr val="tx1"/>
                    </a:gs>
                  </a:gsLst>
                  <a:lin ang="13500000" scaled="1"/>
                </a:gradFill>
                <a:latin typeface="Segoe" pitchFamily="34" charset="0"/>
              </a:rPr>
              <a:t>打包</a:t>
            </a:r>
            <a:endParaRPr lang="en-US" sz="1600" dirty="0" smtClean="0">
              <a:gradFill>
                <a:gsLst>
                  <a:gs pos="0">
                    <a:schemeClr val="tx1"/>
                  </a:gs>
                  <a:gs pos="81000">
                    <a:schemeClr val="tx1"/>
                  </a:gs>
                </a:gsLst>
                <a:lin ang="13500000" scaled="1"/>
              </a:gradFill>
              <a:latin typeface="Segoe" pitchFamily="34" charset="0"/>
            </a:endParaRPr>
          </a:p>
          <a:p>
            <a:pPr marL="460375" lvl="2" indent="-230188" defTabSz="914363">
              <a:lnSpc>
                <a:spcPct val="90000"/>
              </a:lnSpc>
              <a:spcAft>
                <a:spcPts val="400"/>
              </a:spcAft>
              <a:buClr>
                <a:srgbClr val="FF5B00"/>
              </a:buClr>
              <a:buSzPct val="85000"/>
              <a:buBlip>
                <a:blip r:embed="rId3"/>
              </a:buBlip>
              <a:defRPr/>
            </a:pPr>
            <a:r>
              <a:rPr lang="zh-CN" altLang="en-US" sz="1600" dirty="0" smtClean="0">
                <a:gradFill>
                  <a:gsLst>
                    <a:gs pos="0">
                      <a:schemeClr val="tx1"/>
                    </a:gs>
                    <a:gs pos="81000">
                      <a:schemeClr val="tx1"/>
                    </a:gs>
                  </a:gsLst>
                  <a:lin ang="13500000" scaled="1"/>
                </a:gradFill>
                <a:latin typeface="Segoe" pitchFamily="34" charset="0"/>
              </a:rPr>
              <a:t>测试</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fontAlgn="base">
              <a:lnSpc>
                <a:spcPct val="90000"/>
              </a:lnSpc>
              <a:spcBef>
                <a:spcPts val="1200"/>
              </a:spcBef>
              <a:spcAft>
                <a:spcPts val="400"/>
              </a:spcAft>
              <a:buClr>
                <a:srgbClr val="FF5B00"/>
              </a:buClr>
              <a:buSzPct val="85000"/>
              <a:buBlip>
                <a:blip r:embed="rId3"/>
              </a:buBlip>
              <a:defRPr/>
            </a:pPr>
            <a:r>
              <a:rPr lang="zh-CN" altLang="en-US" sz="2000" dirty="0" smtClean="0"/>
              <a:t>案例研究报告显示减少</a:t>
            </a:r>
            <a:r>
              <a:rPr lang="en-US" altLang="zh-CN" sz="2000" dirty="0" smtClean="0"/>
              <a:t>50-96</a:t>
            </a:r>
            <a:r>
              <a:rPr lang="zh-CN" altLang="en-US" sz="2000" dirty="0" smtClean="0"/>
              <a:t>％的精力和时间（平均</a:t>
            </a:r>
            <a:r>
              <a:rPr lang="en-US" altLang="zh-CN" sz="2000" dirty="0" smtClean="0"/>
              <a:t>81</a:t>
            </a:r>
            <a:r>
              <a:rPr lang="zh-CN" altLang="en-US" sz="2000" dirty="0" smtClean="0"/>
              <a:t>％） </a:t>
            </a:r>
            <a:br>
              <a:rPr lang="zh-CN" altLang="en-US" sz="2000" dirty="0" smtClean="0"/>
            </a:br>
            <a:endParaRPr lang="en-US" sz="2000" dirty="0" smtClean="0">
              <a:gradFill>
                <a:gsLst>
                  <a:gs pos="0">
                    <a:schemeClr val="tx1"/>
                  </a:gs>
                  <a:gs pos="81000">
                    <a:schemeClr val="tx1"/>
                  </a:gs>
                </a:gsLst>
                <a:lin ang="13500000" scaled="1"/>
              </a:gradFill>
              <a:latin typeface="Segoe" pitchFamily="34" charset="0"/>
            </a:endParaRPr>
          </a:p>
        </p:txBody>
      </p:sp>
      <p:sp>
        <p:nvSpPr>
          <p:cNvPr id="88" name="Content Placeholder 3"/>
          <p:cNvSpPr txBox="1">
            <a:spLocks/>
          </p:cNvSpPr>
          <p:nvPr/>
        </p:nvSpPr>
        <p:spPr>
          <a:xfrm>
            <a:off x="2389766" y="5061359"/>
            <a:ext cx="2106034" cy="938719"/>
          </a:xfrm>
          <a:prstGeom prst="rect">
            <a:avLst/>
          </a:prstGeom>
        </p:spPr>
        <p:txBody>
          <a:bodyPr>
            <a:spAutoFit/>
          </a:bodyPr>
          <a:lstStyle/>
          <a:p>
            <a:pPr marL="230188" lvl="2" indent="-230188" defTabSz="914363">
              <a:lnSpc>
                <a:spcPct val="90000"/>
              </a:lnSpc>
              <a:spcBef>
                <a:spcPts val="200"/>
              </a:spcBef>
              <a:spcAft>
                <a:spcPts val="400"/>
              </a:spcAft>
              <a:buClr>
                <a:srgbClr val="FF5B00"/>
              </a:buClr>
              <a:buSzPct val="85000"/>
              <a:buBlip>
                <a:blip r:embed="rId3"/>
              </a:buBlip>
              <a:defRPr/>
            </a:pPr>
            <a:r>
              <a:rPr lang="zh-CN" altLang="en-US" sz="1600" dirty="0" smtClean="0">
                <a:gradFill>
                  <a:gsLst>
                    <a:gs pos="0">
                      <a:schemeClr val="tx1"/>
                    </a:gs>
                    <a:gs pos="81000">
                      <a:schemeClr val="tx1"/>
                    </a:gs>
                  </a:gsLst>
                  <a:lin ang="13500000" scaled="1"/>
                </a:gradFill>
                <a:latin typeface="Segoe" pitchFamily="34" charset="0"/>
              </a:rPr>
              <a:t>部署</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Bef>
                <a:spcPts val="200"/>
              </a:spcBef>
              <a:spcAft>
                <a:spcPts val="400"/>
              </a:spcAft>
              <a:buClr>
                <a:srgbClr val="FF5B00"/>
              </a:buClr>
              <a:buSzPct val="85000"/>
              <a:buBlip>
                <a:blip r:embed="rId3"/>
              </a:buBlip>
              <a:defRPr/>
            </a:pPr>
            <a:r>
              <a:rPr lang="zh-CN" altLang="en-US" sz="1600" dirty="0" smtClean="0">
                <a:gradFill>
                  <a:gsLst>
                    <a:gs pos="0">
                      <a:schemeClr val="tx1"/>
                    </a:gs>
                    <a:gs pos="81000">
                      <a:schemeClr val="tx1"/>
                    </a:gs>
                  </a:gsLst>
                  <a:lin ang="13500000" scaled="1"/>
                </a:gradFill>
                <a:latin typeface="Segoe" pitchFamily="34" charset="0"/>
              </a:rPr>
              <a:t>验证</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Bef>
                <a:spcPts val="200"/>
              </a:spcBef>
              <a:spcAft>
                <a:spcPts val="400"/>
              </a:spcAft>
              <a:buClr>
                <a:srgbClr val="FF5B00"/>
              </a:buClr>
              <a:buSzPct val="85000"/>
              <a:buBlip>
                <a:blip r:embed="rId3"/>
              </a:buBlip>
              <a:defRPr/>
            </a:pPr>
            <a:r>
              <a:rPr lang="zh-CN" altLang="en-US" sz="1600" dirty="0" smtClean="0">
                <a:gradFill>
                  <a:gsLst>
                    <a:gs pos="0">
                      <a:schemeClr val="tx1"/>
                    </a:gs>
                    <a:gs pos="81000">
                      <a:schemeClr val="tx1"/>
                    </a:gs>
                  </a:gsLst>
                  <a:lin ang="13500000" scaled="1"/>
                </a:gradFill>
                <a:latin typeface="Segoe" pitchFamily="34" charset="0"/>
              </a:rPr>
              <a:t>支持</a:t>
            </a:r>
            <a:endParaRPr lang="en-US" sz="1600" dirty="0" smtClean="0">
              <a:gradFill>
                <a:gsLst>
                  <a:gs pos="0">
                    <a:schemeClr val="tx1"/>
                  </a:gs>
                  <a:gs pos="81000">
                    <a:schemeClr val="tx1"/>
                  </a:gs>
                </a:gsLst>
                <a:lin ang="13500000" scaled="1"/>
              </a:gradFill>
              <a:latin typeface="Segoe"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142844" y="142860"/>
            <a:ext cx="8229600" cy="1143000"/>
          </a:xfrm>
        </p:spPr>
        <p:txBody>
          <a:bodyPr/>
          <a:lstStyle/>
          <a:p>
            <a:pPr algn="l"/>
            <a:r>
              <a:rPr lang="en-US" sz="2400" dirty="0" smtClean="0"/>
              <a:t>Microsoft Enterprise Desktop Virtualization (MED-V) </a:t>
            </a:r>
            <a:endParaRPr lang="en-US" sz="2400" dirty="0">
              <a:solidFill>
                <a:schemeClr val="accent1"/>
              </a:solidFill>
            </a:endParaRPr>
          </a:p>
        </p:txBody>
      </p:sp>
      <p:sp>
        <p:nvSpPr>
          <p:cNvPr id="21" name="Rectangle 20"/>
          <p:cNvSpPr/>
          <p:nvPr/>
        </p:nvSpPr>
        <p:spPr>
          <a:xfrm>
            <a:off x="353337" y="2057401"/>
            <a:ext cx="8449056" cy="154641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a:xfrm>
            <a:off x="716443" y="2670542"/>
            <a:ext cx="2328530" cy="75846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4" name="Rectangle 23"/>
          <p:cNvSpPr/>
          <p:nvPr/>
        </p:nvSpPr>
        <p:spPr>
          <a:xfrm>
            <a:off x="3346229" y="2670542"/>
            <a:ext cx="2328530" cy="75846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5" name="Rectangle 24"/>
          <p:cNvSpPr/>
          <p:nvPr/>
        </p:nvSpPr>
        <p:spPr>
          <a:xfrm>
            <a:off x="5961838" y="2670542"/>
            <a:ext cx="2328530" cy="75846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5">
                <a:lumMod val="75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1" name="Rectangle 10"/>
          <p:cNvSpPr/>
          <p:nvPr/>
        </p:nvSpPr>
        <p:spPr>
          <a:xfrm>
            <a:off x="6159243" y="2807773"/>
            <a:ext cx="1933720" cy="1154162"/>
          </a:xfrm>
          <a:prstGeom prst="rect">
            <a:avLst/>
          </a:prstGeom>
        </p:spPr>
        <p:txBody>
          <a:bodyPr wrap="square">
            <a:spAutoFit/>
          </a:bodyPr>
          <a:lstStyle/>
          <a:p>
            <a:pPr algn="ctr" defTabSz="457200">
              <a:spcAft>
                <a:spcPts val="600"/>
              </a:spcAft>
              <a:defRPr/>
            </a:pPr>
            <a:r>
              <a:rPr lang="zh-CN" altLang="en-US" sz="1600" dirty="0" smtClean="0"/>
              <a:t>升级到</a:t>
            </a:r>
            <a:r>
              <a:rPr lang="en-US" altLang="zh-CN" sz="1600" dirty="0" smtClean="0"/>
              <a:t>Windows 7</a:t>
            </a:r>
            <a:r>
              <a:rPr lang="zh-CN" altLang="en-US" sz="1600" dirty="0" smtClean="0"/>
              <a:t>用户 </a:t>
            </a:r>
            <a:br>
              <a:rPr lang="zh-CN" altLang="en-US" sz="1600" dirty="0" smtClean="0"/>
            </a:br>
            <a:endParaRPr lang="zh-CN" altLang="en-US" sz="1600" dirty="0" smtClean="0"/>
          </a:p>
          <a:p>
            <a:pPr algn="ctr" defTabSz="457200">
              <a:spcAft>
                <a:spcPts val="600"/>
              </a:spcAft>
              <a:defRPr/>
            </a:pPr>
            <a:r>
              <a:rPr lang="en-US" sz="1600" dirty="0" smtClean="0">
                <a:gradFill>
                  <a:gsLst>
                    <a:gs pos="0">
                      <a:schemeClr val="tx1"/>
                    </a:gs>
                    <a:gs pos="81000">
                      <a:schemeClr val="tx1"/>
                    </a:gs>
                  </a:gsLst>
                  <a:lin ang="13500000" scaled="1"/>
                </a:gradFill>
                <a:latin typeface="Segoe" pitchFamily="34" charset="0"/>
              </a:rPr>
              <a:t> </a:t>
            </a:r>
            <a:endParaRPr lang="he-IL" sz="1600" dirty="0" err="1" smtClean="0">
              <a:gradFill>
                <a:gsLst>
                  <a:gs pos="0">
                    <a:schemeClr val="tx1"/>
                  </a:gs>
                  <a:gs pos="81000">
                    <a:schemeClr val="tx1"/>
                  </a:gs>
                </a:gsLst>
                <a:lin ang="13500000" scaled="1"/>
              </a:gradFill>
              <a:latin typeface="Segoe" pitchFamily="34" charset="0"/>
            </a:endParaRPr>
          </a:p>
        </p:txBody>
      </p:sp>
      <p:sp>
        <p:nvSpPr>
          <p:cNvPr id="12" name="Rectangle 11"/>
          <p:cNvSpPr/>
          <p:nvPr/>
        </p:nvSpPr>
        <p:spPr>
          <a:xfrm>
            <a:off x="3574108" y="2807773"/>
            <a:ext cx="1872772" cy="584775"/>
          </a:xfrm>
          <a:prstGeom prst="rect">
            <a:avLst/>
          </a:prstGeom>
        </p:spPr>
        <p:txBody>
          <a:bodyPr wrap="square">
            <a:spAutoFit/>
          </a:bodyPr>
          <a:lstStyle/>
          <a:p>
            <a:pPr algn="ctr" defTabSz="457200">
              <a:spcAft>
                <a:spcPts val="600"/>
              </a:spcAft>
              <a:defRPr/>
            </a:pPr>
            <a:r>
              <a:rPr lang="zh-CN" altLang="en-US" sz="1600" dirty="0" smtClean="0">
                <a:gradFill>
                  <a:gsLst>
                    <a:gs pos="0">
                      <a:schemeClr val="tx1"/>
                    </a:gs>
                    <a:gs pos="81000">
                      <a:schemeClr val="tx1"/>
                    </a:gs>
                  </a:gsLst>
                  <a:lin ang="13500000" scaled="1"/>
                </a:gradFill>
                <a:latin typeface="Segoe" pitchFamily="34" charset="0"/>
              </a:rPr>
              <a:t>迁移或替换不兼容的应用程序</a:t>
            </a:r>
            <a:endParaRPr lang="en-US" sz="1600" dirty="0" smtClean="0">
              <a:gradFill>
                <a:gsLst>
                  <a:gs pos="0">
                    <a:schemeClr val="tx1"/>
                  </a:gs>
                  <a:gs pos="81000">
                    <a:schemeClr val="tx1"/>
                  </a:gs>
                </a:gsLst>
                <a:lin ang="13500000" scaled="1"/>
              </a:gradFill>
              <a:latin typeface="Segoe" pitchFamily="34" charset="0"/>
            </a:endParaRPr>
          </a:p>
        </p:txBody>
      </p:sp>
      <p:sp>
        <p:nvSpPr>
          <p:cNvPr id="13" name="Rectangle 12"/>
          <p:cNvSpPr/>
          <p:nvPr/>
        </p:nvSpPr>
        <p:spPr>
          <a:xfrm>
            <a:off x="991851" y="2807773"/>
            <a:ext cx="1777714" cy="584775"/>
          </a:xfrm>
          <a:prstGeom prst="rect">
            <a:avLst/>
          </a:prstGeom>
        </p:spPr>
        <p:txBody>
          <a:bodyPr wrap="square">
            <a:spAutoFit/>
          </a:bodyPr>
          <a:lstStyle/>
          <a:p>
            <a:pPr algn="ctr" defTabSz="457200">
              <a:spcAft>
                <a:spcPts val="600"/>
              </a:spcAft>
              <a:defRPr/>
            </a:pPr>
            <a:r>
              <a:rPr lang="zh-CN" altLang="en-US" sz="1600" dirty="0" smtClean="0">
                <a:gradFill>
                  <a:gsLst>
                    <a:gs pos="0">
                      <a:schemeClr val="tx1"/>
                    </a:gs>
                    <a:gs pos="81000">
                      <a:schemeClr val="tx1"/>
                    </a:gs>
                  </a:gsLst>
                  <a:lin ang="13500000" scaled="1"/>
                </a:gradFill>
                <a:latin typeface="Segoe" pitchFamily="34" charset="0"/>
              </a:rPr>
              <a:t>测试所有应用程序的兼容性</a:t>
            </a:r>
            <a:endParaRPr lang="en-US" sz="1600" dirty="0" smtClean="0">
              <a:gradFill>
                <a:gsLst>
                  <a:gs pos="0">
                    <a:schemeClr val="tx1"/>
                  </a:gs>
                  <a:gs pos="81000">
                    <a:schemeClr val="tx1"/>
                  </a:gs>
                </a:gsLst>
                <a:lin ang="13500000" scaled="1"/>
              </a:gradFill>
              <a:latin typeface="Segoe" pitchFamily="34" charset="0"/>
            </a:endParaRPr>
          </a:p>
        </p:txBody>
      </p:sp>
      <p:grpSp>
        <p:nvGrpSpPr>
          <p:cNvPr id="2" name="Group 21"/>
          <p:cNvGrpSpPr/>
          <p:nvPr/>
        </p:nvGrpSpPr>
        <p:grpSpPr>
          <a:xfrm>
            <a:off x="574155" y="2245661"/>
            <a:ext cx="8070111" cy="524433"/>
            <a:chOff x="818209" y="3213070"/>
            <a:chExt cx="7711439" cy="1097280"/>
          </a:xfrm>
        </p:grpSpPr>
        <p:sp>
          <p:nvSpPr>
            <p:cNvPr id="8" name="Chevron 7"/>
            <p:cNvSpPr/>
            <p:nvPr/>
          </p:nvSpPr>
          <p:spPr>
            <a:xfrm>
              <a:off x="818209" y="3213070"/>
              <a:ext cx="2717074" cy="1097280"/>
            </a:xfrm>
            <a:prstGeom prst="chevron">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indent="-342900" algn="ctr" defTabSz="914099" fontAlgn="base">
                <a:lnSpc>
                  <a:spcPct val="85000"/>
                </a:lnSpc>
                <a:spcBef>
                  <a:spcPct val="0"/>
                </a:spcBef>
                <a:spcAft>
                  <a:spcPct val="0"/>
                </a:spcAft>
                <a:buClr>
                  <a:srgbClr val="311852"/>
                </a:buClr>
                <a:buSzPct val="55000"/>
                <a:defRPr/>
              </a:pPr>
              <a:r>
                <a:rPr lang="zh-CN" altLang="en-US" sz="2000" dirty="0" smtClean="0">
                  <a:gradFill>
                    <a:gsLst>
                      <a:gs pos="0">
                        <a:schemeClr val="bg1"/>
                      </a:gs>
                      <a:gs pos="100000">
                        <a:schemeClr val="bg1"/>
                      </a:gs>
                    </a:gsLst>
                    <a:lin ang="13500000" scaled="1"/>
                  </a:gradFill>
                  <a:latin typeface="Segoe" pitchFamily="34" charset="0"/>
                </a:rPr>
                <a:t>测试</a:t>
              </a:r>
              <a:endParaRPr lang="en-US" sz="2000" dirty="0" smtClean="0">
                <a:gradFill>
                  <a:gsLst>
                    <a:gs pos="0">
                      <a:schemeClr val="bg1"/>
                    </a:gs>
                    <a:gs pos="100000">
                      <a:schemeClr val="bg1"/>
                    </a:gs>
                  </a:gsLst>
                  <a:lin ang="13500000" scaled="1"/>
                </a:gradFill>
                <a:latin typeface="Segoe" pitchFamily="34" charset="0"/>
              </a:endParaRPr>
            </a:p>
          </p:txBody>
        </p:sp>
        <p:sp>
          <p:nvSpPr>
            <p:cNvPr id="9" name="Chevron 8"/>
            <p:cNvSpPr/>
            <p:nvPr/>
          </p:nvSpPr>
          <p:spPr>
            <a:xfrm>
              <a:off x="3315391" y="3213070"/>
              <a:ext cx="2717074" cy="1097280"/>
            </a:xfrm>
            <a:prstGeom prst="chevron">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311852"/>
                </a:buClr>
                <a:buSzPct val="55000"/>
                <a:tabLst>
                  <a:tab pos="424590" algn="l"/>
                </a:tabLst>
                <a:defRPr/>
              </a:pPr>
              <a:r>
                <a:rPr lang="zh-CN" altLang="en-US" sz="2000" dirty="0" smtClean="0">
                  <a:gradFill>
                    <a:gsLst>
                      <a:gs pos="0">
                        <a:schemeClr val="bg1"/>
                      </a:gs>
                      <a:gs pos="100000">
                        <a:schemeClr val="bg1"/>
                      </a:gs>
                    </a:gsLst>
                    <a:lin ang="13500000" scaled="1"/>
                  </a:gradFill>
                  <a:latin typeface="Segoe" pitchFamily="34" charset="0"/>
                </a:rPr>
                <a:t>迁移</a:t>
              </a:r>
              <a:endParaRPr lang="en-US" altLang="zh-CN" sz="2000" dirty="0" smtClean="0">
                <a:gradFill>
                  <a:gsLst>
                    <a:gs pos="0">
                      <a:schemeClr val="bg1"/>
                    </a:gs>
                    <a:gs pos="100000">
                      <a:schemeClr val="bg1"/>
                    </a:gs>
                  </a:gsLst>
                  <a:lin ang="13500000" scaled="1"/>
                </a:gradFill>
                <a:latin typeface="Segoe" pitchFamily="34" charset="0"/>
              </a:endParaRPr>
            </a:p>
          </p:txBody>
        </p:sp>
        <p:sp>
          <p:nvSpPr>
            <p:cNvPr id="10" name="Chevron 9"/>
            <p:cNvSpPr/>
            <p:nvPr/>
          </p:nvSpPr>
          <p:spPr>
            <a:xfrm>
              <a:off x="5812574" y="3213070"/>
              <a:ext cx="2717074" cy="1097280"/>
            </a:xfrm>
            <a:prstGeom prst="chevron">
              <a:avLst/>
            </a:prstGeom>
            <a:gradFill flip="none" rotWithShape="1">
              <a:gsLst>
                <a:gs pos="0">
                  <a:schemeClr val="accent5">
                    <a:lumMod val="50000"/>
                  </a:schemeClr>
                </a:gs>
                <a:gs pos="50000">
                  <a:schemeClr val="accent5">
                    <a:lumMod val="75000"/>
                  </a:schemeClr>
                </a:gs>
                <a:gs pos="100000">
                  <a:schemeClr val="accent5"/>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indent="-342900" algn="ctr" defTabSz="914099" fontAlgn="base">
                <a:lnSpc>
                  <a:spcPct val="85000"/>
                </a:lnSpc>
                <a:spcBef>
                  <a:spcPct val="0"/>
                </a:spcBef>
                <a:spcAft>
                  <a:spcPct val="0"/>
                </a:spcAft>
                <a:buClr>
                  <a:srgbClr val="311852"/>
                </a:buClr>
                <a:buSzPct val="55000"/>
                <a:defRPr/>
              </a:pPr>
              <a:r>
                <a:rPr lang="zh-CN" altLang="en-US" sz="2000" dirty="0" smtClean="0">
                  <a:gradFill>
                    <a:gsLst>
                      <a:gs pos="0">
                        <a:schemeClr val="bg1"/>
                      </a:gs>
                      <a:gs pos="100000">
                        <a:schemeClr val="bg1"/>
                      </a:gs>
                    </a:gsLst>
                    <a:lin ang="13500000" scaled="1"/>
                  </a:gradFill>
                  <a:latin typeface="Segoe" pitchFamily="34" charset="0"/>
                </a:rPr>
                <a:t>升级</a:t>
              </a:r>
              <a:endParaRPr lang="en-US" sz="2000" dirty="0" smtClean="0">
                <a:gradFill>
                  <a:gsLst>
                    <a:gs pos="0">
                      <a:schemeClr val="bg1"/>
                    </a:gs>
                    <a:gs pos="100000">
                      <a:schemeClr val="bg1"/>
                    </a:gs>
                  </a:gsLst>
                  <a:lin ang="13500000" scaled="1"/>
                </a:gradFill>
                <a:latin typeface="Segoe" pitchFamily="34" charset="0"/>
              </a:endParaRPr>
            </a:p>
          </p:txBody>
        </p:sp>
      </p:grpSp>
      <p:grpSp>
        <p:nvGrpSpPr>
          <p:cNvPr id="3" name="Group 16"/>
          <p:cNvGrpSpPr/>
          <p:nvPr/>
        </p:nvGrpSpPr>
        <p:grpSpPr>
          <a:xfrm>
            <a:off x="309470" y="5127440"/>
            <a:ext cx="9010649" cy="1555749"/>
            <a:chOff x="53976" y="1025773"/>
            <a:chExt cx="9010649" cy="1555749"/>
          </a:xfrm>
        </p:grpSpPr>
        <p:pic>
          <p:nvPicPr>
            <p:cNvPr id="18" name="Rectangle 327692"/>
            <p:cNvPicPr>
              <a:picLocks noChangeAspect="1" noChangeArrowheads="1"/>
            </p:cNvPicPr>
            <p:nvPr/>
          </p:nvPicPr>
          <p:blipFill>
            <a:blip r:embed="rId3" cstate="print"/>
            <a:srcRect/>
            <a:stretch>
              <a:fillRect/>
            </a:stretch>
          </p:blipFill>
          <p:spPr bwMode="auto">
            <a:xfrm>
              <a:off x="53976" y="1025773"/>
              <a:ext cx="9010649" cy="1555749"/>
            </a:xfrm>
            <a:prstGeom prst="rect">
              <a:avLst/>
            </a:prstGeom>
            <a:noFill/>
            <a:ln w="9525">
              <a:noFill/>
              <a:miter lim="800000"/>
              <a:headEnd/>
              <a:tailEnd/>
            </a:ln>
          </p:spPr>
        </p:pic>
        <p:sp>
          <p:nvSpPr>
            <p:cNvPr id="19" name="Rectangle 18"/>
            <p:cNvSpPr/>
            <p:nvPr/>
          </p:nvSpPr>
          <p:spPr>
            <a:xfrm>
              <a:off x="522514" y="1372669"/>
              <a:ext cx="7954065" cy="895630"/>
            </a:xfrm>
            <a:prstGeom prst="rect">
              <a:avLst/>
            </a:prstGeom>
          </p:spPr>
          <p:txBody>
            <a:bodyPr wrap="square">
              <a:spAutoFit/>
            </a:bodyPr>
            <a:lstStyle/>
            <a:p>
              <a:pPr>
                <a:lnSpc>
                  <a:spcPct val="90000"/>
                </a:lnSpc>
                <a:spcAft>
                  <a:spcPts val="600"/>
                </a:spcAft>
                <a:defRPr/>
              </a:pPr>
              <a:r>
                <a:rPr lang="en-US" sz="1400" dirty="0" smtClean="0">
                  <a:gradFill>
                    <a:gsLst>
                      <a:gs pos="0">
                        <a:schemeClr val="tx1"/>
                      </a:gs>
                      <a:gs pos="100000">
                        <a:schemeClr val="tx1"/>
                      </a:gs>
                    </a:gsLst>
                    <a:lin ang="5400000" scaled="0"/>
                  </a:gradFill>
                </a:rPr>
                <a:t>“</a:t>
              </a:r>
              <a:r>
                <a:rPr lang="zh-CN" altLang="en-US" sz="1400" dirty="0" smtClean="0">
                  <a:gradFill>
                    <a:gsLst>
                      <a:gs pos="0">
                        <a:schemeClr val="tx1"/>
                      </a:gs>
                      <a:gs pos="81000">
                        <a:schemeClr val="tx1"/>
                      </a:gs>
                    </a:gsLst>
                    <a:lin ang="13500000" scaled="1"/>
                  </a:gradFill>
                  <a:latin typeface="Segoe" pitchFamily="34" charset="0"/>
                </a:rPr>
                <a:t>在经验研究学习领域中，桌面虚拟化是一项高速成长的科技</a:t>
              </a:r>
              <a:r>
                <a:rPr lang="en-US" altLang="zh-CN" sz="1400" dirty="0" smtClean="0">
                  <a:gradFill>
                    <a:gsLst>
                      <a:gs pos="0">
                        <a:schemeClr val="tx1"/>
                      </a:gs>
                      <a:gs pos="81000">
                        <a:schemeClr val="tx1"/>
                      </a:gs>
                    </a:gsLst>
                    <a:lin ang="13500000" scaled="1"/>
                  </a:gradFill>
                  <a:latin typeface="Segoe" pitchFamily="34" charset="0"/>
                </a:rPr>
                <a:t/>
              </a:r>
              <a:br>
                <a:rPr lang="en-US" altLang="zh-CN" sz="1400" dirty="0" smtClean="0">
                  <a:gradFill>
                    <a:gsLst>
                      <a:gs pos="0">
                        <a:schemeClr val="tx1"/>
                      </a:gs>
                      <a:gs pos="81000">
                        <a:schemeClr val="tx1"/>
                      </a:gs>
                    </a:gsLst>
                    <a:lin ang="13500000" scaled="1"/>
                  </a:gradFill>
                  <a:latin typeface="Segoe" pitchFamily="34" charset="0"/>
                </a:rPr>
              </a:br>
              <a:r>
                <a:rPr lang="en-US" altLang="zh-CN" sz="1400" dirty="0" smtClean="0">
                  <a:gradFill>
                    <a:gsLst>
                      <a:gs pos="0">
                        <a:schemeClr val="tx1"/>
                      </a:gs>
                      <a:gs pos="81000">
                        <a:schemeClr val="tx1"/>
                      </a:gs>
                    </a:gsLst>
                    <a:lin ang="13500000" scaled="1"/>
                  </a:gradFill>
                  <a:latin typeface="Segoe" pitchFamily="34" charset="0"/>
                </a:rPr>
                <a:t>EMA</a:t>
              </a:r>
              <a:r>
                <a:rPr lang="zh-CN" altLang="en-US" sz="1400" dirty="0" smtClean="0">
                  <a:gradFill>
                    <a:gsLst>
                      <a:gs pos="0">
                        <a:schemeClr val="tx1"/>
                      </a:gs>
                      <a:gs pos="81000">
                        <a:schemeClr val="tx1"/>
                      </a:gs>
                    </a:gsLst>
                    <a:lin ang="13500000" scaled="1"/>
                  </a:gradFill>
                  <a:latin typeface="Segoe" pitchFamily="34" charset="0"/>
                </a:rPr>
                <a:t>已经预报了将有</a:t>
              </a:r>
              <a:r>
                <a:rPr lang="en-US" altLang="zh-CN" sz="1400" dirty="0" smtClean="0">
                  <a:gradFill>
                    <a:gsLst>
                      <a:gs pos="0">
                        <a:schemeClr val="tx1"/>
                      </a:gs>
                      <a:gs pos="81000">
                        <a:schemeClr val="tx1"/>
                      </a:gs>
                    </a:gsLst>
                    <a:lin ang="13500000" scaled="1"/>
                  </a:gradFill>
                  <a:latin typeface="Segoe" pitchFamily="34" charset="0"/>
                </a:rPr>
                <a:t>25%</a:t>
              </a:r>
              <a:r>
                <a:rPr lang="zh-CN" altLang="en-US" sz="1400" dirty="0" smtClean="0">
                  <a:gradFill>
                    <a:gsLst>
                      <a:gs pos="0">
                        <a:schemeClr val="tx1"/>
                      </a:gs>
                      <a:gs pos="81000">
                        <a:schemeClr val="tx1"/>
                      </a:gs>
                    </a:gsLst>
                    <a:lin ang="13500000" scaled="1"/>
                  </a:gradFill>
                  <a:latin typeface="Segoe" pitchFamily="34" charset="0"/>
                </a:rPr>
                <a:t>的桌面虚拟化增长，甚至超过了服务器虚拟化</a:t>
              </a:r>
              <a:endParaRPr lang="en-US" sz="1400" dirty="0" smtClean="0">
                <a:gradFill>
                  <a:gsLst>
                    <a:gs pos="0">
                      <a:schemeClr val="tx1"/>
                    </a:gs>
                    <a:gs pos="81000">
                      <a:schemeClr val="tx1"/>
                    </a:gs>
                  </a:gsLst>
                  <a:lin ang="13500000" scaled="1"/>
                </a:gradFill>
                <a:latin typeface="Segoe" pitchFamily="34" charset="0"/>
              </a:endParaRPr>
            </a:p>
            <a:p>
              <a:pPr algn="r"/>
              <a:r>
                <a:rPr lang="fr-FR" altLang="zh-CN" sz="1100" b="1" dirty="0" smtClean="0"/>
                <a:t>Enterprise Management Associates, Inc </a:t>
              </a:r>
              <a:r>
                <a:rPr lang="en-US" altLang="zh-CN" sz="1100" b="1" dirty="0" smtClean="0"/>
                <a:t/>
              </a:r>
              <a:br>
                <a:rPr lang="en-US" altLang="zh-CN" sz="1100" b="1" dirty="0" smtClean="0"/>
              </a:br>
              <a:r>
                <a:rPr lang="en-US" altLang="zh-CN" sz="1100" dirty="0" smtClean="0"/>
                <a:t> Microsoft Announces </a:t>
              </a:r>
            </a:p>
          </p:txBody>
        </p:sp>
      </p:grpSp>
      <p:sp>
        <p:nvSpPr>
          <p:cNvPr id="20" name="Rectangle 19"/>
          <p:cNvSpPr/>
          <p:nvPr/>
        </p:nvSpPr>
        <p:spPr>
          <a:xfrm>
            <a:off x="214282" y="571480"/>
            <a:ext cx="8283388" cy="369332"/>
          </a:xfrm>
          <a:prstGeom prst="rect">
            <a:avLst/>
          </a:prstGeom>
        </p:spPr>
        <p:txBody>
          <a:bodyPr wrap="square">
            <a:spAutoFit/>
          </a:bodyPr>
          <a:lstStyle/>
          <a:p>
            <a:r>
              <a:rPr lang="zh-CN" altLang="en-US" b="1" dirty="0" smtClean="0">
                <a:solidFill>
                  <a:schemeClr val="accent1"/>
                </a:solidFill>
              </a:rPr>
              <a:t>典型的升级到一个新的操作系统：</a:t>
            </a:r>
            <a:endParaRPr lang="en-US" b="1" dirty="0">
              <a:solidFill>
                <a:schemeClr val="accent1"/>
              </a:solidFill>
            </a:endParaRPr>
          </a:p>
        </p:txBody>
      </p:sp>
      <p:grpSp>
        <p:nvGrpSpPr>
          <p:cNvPr id="4" name="Group 16"/>
          <p:cNvGrpSpPr/>
          <p:nvPr/>
        </p:nvGrpSpPr>
        <p:grpSpPr>
          <a:xfrm>
            <a:off x="2105933" y="707497"/>
            <a:ext cx="4937760" cy="4553734"/>
            <a:chOff x="2173168" y="1433635"/>
            <a:chExt cx="4937760" cy="4553734"/>
          </a:xfrm>
        </p:grpSpPr>
        <p:sp>
          <p:nvSpPr>
            <p:cNvPr id="16" name="Circular Arrow 15"/>
            <p:cNvSpPr/>
            <p:nvPr/>
          </p:nvSpPr>
          <p:spPr>
            <a:xfrm rot="1325993" flipH="1">
              <a:off x="2173168" y="1433635"/>
              <a:ext cx="4937760" cy="4553734"/>
            </a:xfrm>
            <a:prstGeom prst="circularArrow">
              <a:avLst>
                <a:gd name="adj1" fmla="val 12500"/>
                <a:gd name="adj2" fmla="val 1142319"/>
                <a:gd name="adj3" fmla="val 20457681"/>
                <a:gd name="adj4" fmla="val 13334749"/>
                <a:gd name="adj5" fmla="val 12500"/>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chemeClr val="bg1"/>
                    </a:gs>
                    <a:gs pos="100000">
                      <a:schemeClr val="bg1"/>
                    </a:gs>
                  </a:gsLst>
                  <a:lin ang="13500000" scaled="1"/>
                </a:gradFill>
                <a:latin typeface="Segoe Semibold" pitchFamily="34" charset="0"/>
              </a:endParaRPr>
            </a:p>
          </p:txBody>
        </p:sp>
        <p:sp>
          <p:nvSpPr>
            <p:cNvPr id="37" name="Rectangle 36"/>
            <p:cNvSpPr>
              <a:spLocks noChangeArrowheads="1"/>
            </p:cNvSpPr>
            <p:nvPr/>
          </p:nvSpPr>
          <p:spPr bwMode="auto">
            <a:xfrm>
              <a:off x="3128475" y="1985266"/>
              <a:ext cx="2651760" cy="1554480"/>
            </a:xfrm>
            <a:prstGeom prst="rect">
              <a:avLst/>
            </a:prstGeom>
            <a:noFill/>
            <a:ln w="9525">
              <a:noFill/>
              <a:miter lim="800000"/>
              <a:headEnd/>
              <a:tailEnd/>
            </a:ln>
            <a:effectLst/>
          </p:spPr>
          <p:txBody>
            <a:bodyPr wrap="none">
              <a:prstTxWarp prst="textArchUp">
                <a:avLst>
                  <a:gd name="adj" fmla="val 11119182"/>
                </a:avLst>
              </a:prstTxWarp>
              <a:spAutoFit/>
            </a:bodyPr>
            <a:lstStyle/>
            <a:p>
              <a:pPr algn="ctr" defTabSz="914400"/>
              <a:r>
                <a:rPr lang="zh-CN" altLang="en-US" dirty="0" smtClean="0">
                  <a:ln w="11430"/>
                  <a:gradFill>
                    <a:gsLst>
                      <a:gs pos="0">
                        <a:schemeClr val="bg1"/>
                      </a:gs>
                      <a:gs pos="100000">
                        <a:schemeClr val="bg1"/>
                      </a:gs>
                    </a:gsLst>
                    <a:lin ang="5400000" scaled="0"/>
                  </a:gradFill>
                </a:rPr>
                <a:t>首先升级</a:t>
              </a:r>
              <a:r>
                <a:rPr lang="en-US" altLang="zh-CN" dirty="0" smtClean="0">
                  <a:ln w="11430"/>
                  <a:gradFill>
                    <a:gsLst>
                      <a:gs pos="0">
                        <a:schemeClr val="bg1"/>
                      </a:gs>
                      <a:gs pos="100000">
                        <a:schemeClr val="bg1"/>
                      </a:gs>
                    </a:gsLst>
                    <a:lin ang="5400000" scaled="0"/>
                  </a:gradFill>
                </a:rPr>
                <a:t>-</a:t>
              </a:r>
              <a:r>
                <a:rPr lang="zh-CN" altLang="en-US" dirty="0" smtClean="0">
                  <a:ln w="11430"/>
                  <a:gradFill>
                    <a:gsLst>
                      <a:gs pos="0">
                        <a:schemeClr val="bg1"/>
                      </a:gs>
                      <a:gs pos="100000">
                        <a:schemeClr val="bg1"/>
                      </a:gs>
                    </a:gsLst>
                    <a:lin ang="5400000" scaled="0"/>
                  </a:gradFill>
                </a:rPr>
                <a:t>然后迁移</a:t>
              </a:r>
              <a:endParaRPr lang="en-US" dirty="0" smtClean="0">
                <a:ln w="11430"/>
                <a:gradFill>
                  <a:gsLst>
                    <a:gs pos="0">
                      <a:schemeClr val="bg1"/>
                    </a:gs>
                    <a:gs pos="100000">
                      <a:schemeClr val="bg1"/>
                    </a:gs>
                  </a:gsLst>
                  <a:lin ang="5400000" scaled="0"/>
                </a:gradFill>
              </a:endParaRPr>
            </a:p>
          </p:txBody>
        </p:sp>
      </p:grpSp>
      <p:pic>
        <p:nvPicPr>
          <p:cNvPr id="26" name="Picture 2" descr="C:\Users\aheaton\AppData\Local\Microsoft\Windows\Temporary Internet Files\Content.Outlook\RUD1F8JY\EDVwithicon_wht (2).png"/>
          <p:cNvPicPr>
            <a:picLocks noChangeAspect="1" noChangeArrowheads="1"/>
          </p:cNvPicPr>
          <p:nvPr/>
        </p:nvPicPr>
        <p:blipFill>
          <a:blip r:embed="rId4" cstate="print">
            <a:lum bright="-100000"/>
          </a:blip>
          <a:stretch>
            <a:fillRect/>
          </a:stretch>
        </p:blipFill>
        <p:spPr bwMode="auto">
          <a:xfrm>
            <a:off x="6875608" y="1071546"/>
            <a:ext cx="2054110" cy="422027"/>
          </a:xfrm>
          <a:prstGeom prst="rect">
            <a:avLst/>
          </a:prstGeom>
          <a:noFill/>
        </p:spPr>
      </p:pic>
      <p:grpSp>
        <p:nvGrpSpPr>
          <p:cNvPr id="5" name="Group 33"/>
          <p:cNvGrpSpPr/>
          <p:nvPr/>
        </p:nvGrpSpPr>
        <p:grpSpPr>
          <a:xfrm>
            <a:off x="562262" y="3975758"/>
            <a:ext cx="8124538" cy="1039994"/>
            <a:chOff x="4754601" y="1126097"/>
            <a:chExt cx="4078954" cy="1646970"/>
          </a:xfrm>
        </p:grpSpPr>
        <p:sp>
          <p:nvSpPr>
            <p:cNvPr id="36" name="Rectangle 35"/>
            <p:cNvSpPr/>
            <p:nvPr/>
          </p:nvSpPr>
          <p:spPr>
            <a:xfrm>
              <a:off x="4754601" y="1720651"/>
              <a:ext cx="4069080" cy="105241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8" name="Rectangle 37"/>
            <p:cNvSpPr/>
            <p:nvPr/>
          </p:nvSpPr>
          <p:spPr bwMode="auto">
            <a:xfrm>
              <a:off x="4776118" y="1716187"/>
              <a:ext cx="4038087" cy="97170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9" name="Snip Single Corner Rectangle 38"/>
            <p:cNvSpPr/>
            <p:nvPr/>
          </p:nvSpPr>
          <p:spPr>
            <a:xfrm>
              <a:off x="4754601" y="1154634"/>
              <a:ext cx="4078954" cy="563491"/>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40" name="Text Placeholder 23"/>
            <p:cNvSpPr txBox="1">
              <a:spLocks/>
            </p:cNvSpPr>
            <p:nvPr/>
          </p:nvSpPr>
          <p:spPr>
            <a:xfrm>
              <a:off x="4871760" y="1806402"/>
              <a:ext cx="3751025" cy="841587"/>
            </a:xfrm>
            <a:prstGeom prst="rect">
              <a:avLst/>
            </a:prstGeom>
          </p:spPr>
          <p:txBody>
            <a:bodyPr wrap="square">
              <a:spAutoFit/>
            </a:bodyPr>
            <a:lstStyle>
              <a:lvl1pPr marL="230188" indent="-230188">
                <a:buSzPct val="85000"/>
                <a:defRPr sz="1600"/>
              </a:lvl1pPr>
            </a:lstStyle>
            <a:p>
              <a:pPr defTabSz="914363">
                <a:lnSpc>
                  <a:spcPct val="90000"/>
                </a:lnSpc>
                <a:spcAft>
                  <a:spcPts val="400"/>
                </a:spcAft>
                <a:buBlip>
                  <a:blip r:embed="rId5"/>
                </a:buBlip>
              </a:pPr>
              <a:r>
                <a:rPr lang="zh-CN" altLang="en-US" sz="1400" dirty="0" smtClean="0"/>
                <a:t>虚拟环境中启用</a:t>
              </a:r>
              <a:r>
                <a:rPr lang="en-US" altLang="zh-CN" sz="1400" dirty="0" smtClean="0"/>
                <a:t>Windows XP</a:t>
              </a:r>
              <a:r>
                <a:rPr lang="zh-CN" altLang="en-US" sz="1400" dirty="0" smtClean="0"/>
                <a:t>的企业部署 </a:t>
              </a:r>
              <a:endParaRPr lang="en-US"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5"/>
                </a:buBlip>
              </a:pPr>
              <a:r>
                <a:rPr lang="zh-CN" altLang="en-US" sz="1400" dirty="0" smtClean="0"/>
                <a:t>运行目前还不支持</a:t>
              </a:r>
              <a:r>
                <a:rPr lang="en-US" altLang="zh-CN" sz="1400" dirty="0" smtClean="0"/>
                <a:t>/</a:t>
              </a:r>
              <a:r>
                <a:rPr lang="zh-CN" altLang="en-US" sz="1400" dirty="0" smtClean="0"/>
                <a:t>或没有通过</a:t>
              </a:r>
              <a:r>
                <a:rPr lang="en-US" altLang="zh-CN" sz="1400" dirty="0" smtClean="0"/>
                <a:t>Windows</a:t>
              </a:r>
              <a:r>
                <a:rPr lang="zh-CN" altLang="en-US" sz="1400" dirty="0" smtClean="0"/>
                <a:t>新版本测试的应用程序</a:t>
              </a:r>
              <a:endParaRPr lang="en-US" sz="1400" dirty="0" smtClean="0">
                <a:gradFill>
                  <a:gsLst>
                    <a:gs pos="0">
                      <a:schemeClr val="tx1"/>
                    </a:gs>
                    <a:gs pos="81000">
                      <a:schemeClr val="tx1"/>
                    </a:gs>
                  </a:gsLst>
                  <a:lin ang="13500000" scaled="1"/>
                </a:gradFill>
                <a:latin typeface="Segoe" pitchFamily="34" charset="0"/>
              </a:endParaRPr>
            </a:p>
          </p:txBody>
        </p:sp>
        <p:sp>
          <p:nvSpPr>
            <p:cNvPr id="41" name="Text Placeholder 27"/>
            <p:cNvSpPr txBox="1">
              <a:spLocks/>
            </p:cNvSpPr>
            <p:nvPr/>
          </p:nvSpPr>
          <p:spPr>
            <a:xfrm>
              <a:off x="4837892" y="1126097"/>
              <a:ext cx="3890966" cy="633627"/>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val="FF5B00"/>
                </a:buClr>
                <a:buSzPct val="65000"/>
              </a:pPr>
              <a:r>
                <a:rPr lang="en-US" dirty="0" smtClean="0"/>
                <a:t>MED-V </a:t>
              </a:r>
              <a:r>
                <a:rPr lang="zh-CN" altLang="en-US" dirty="0" smtClean="0"/>
                <a:t>加速系统部署</a:t>
              </a:r>
              <a:r>
                <a:rPr lang="en-US" dirty="0" smtClean="0"/>
                <a:t> </a:t>
              </a:r>
              <a:endParaRPr lang="en-US" dirty="0"/>
            </a:p>
          </p:txBody>
        </p:sp>
      </p:grpSp>
      <p:sp>
        <p:nvSpPr>
          <p:cNvPr id="43" name="Rectangle 42"/>
          <p:cNvSpPr/>
          <p:nvPr/>
        </p:nvSpPr>
        <p:spPr>
          <a:xfrm>
            <a:off x="344373" y="2071678"/>
            <a:ext cx="8449056" cy="1609163"/>
          </a:xfrm>
          <a:prstGeom prst="rect">
            <a:avLst/>
          </a:prstGeom>
          <a:solidFill>
            <a:schemeClr val="tx1">
              <a:lumMod val="20000"/>
              <a:lumOff val="80000"/>
              <a:alpha val="75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3" presetClass="exit" presetSubtype="10" fill="hold" grpId="0" nodeType="withEffect">
                                  <p:stCondLst>
                                    <p:cond delay="0"/>
                                  </p:stCondLst>
                                  <p:childTnLst>
                                    <p:animEffect transition="out" filter="blinds(horizontal)">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8"/>
            <a:ext cx="8229600" cy="1143000"/>
          </a:xfrm>
        </p:spPr>
        <p:txBody>
          <a:bodyPr/>
          <a:lstStyle/>
          <a:p>
            <a:pPr algn="l"/>
            <a:r>
              <a:rPr lang="en-US" sz="4000" dirty="0" smtClean="0"/>
              <a:t>MED-V </a:t>
            </a:r>
            <a:r>
              <a:rPr lang="zh-CN" altLang="en-US" sz="4000" dirty="0" smtClean="0"/>
              <a:t>和</a:t>
            </a:r>
            <a:r>
              <a:rPr lang="en-US" sz="4000" dirty="0" smtClean="0"/>
              <a:t>“XP Mode”</a:t>
            </a:r>
            <a:endParaRPr lang="en-US" sz="4000" dirty="0"/>
          </a:p>
        </p:txBody>
      </p:sp>
      <p:sp>
        <p:nvSpPr>
          <p:cNvPr id="19" name="Rectangle 18"/>
          <p:cNvSpPr/>
          <p:nvPr/>
        </p:nvSpPr>
        <p:spPr>
          <a:xfrm>
            <a:off x="448904" y="1889206"/>
            <a:ext cx="8237896" cy="100639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p:txBody>
      </p:sp>
      <p:sp>
        <p:nvSpPr>
          <p:cNvPr id="20" name="Rectangle 19"/>
          <p:cNvSpPr/>
          <p:nvPr/>
        </p:nvSpPr>
        <p:spPr bwMode="auto">
          <a:xfrm>
            <a:off x="571472" y="1871658"/>
            <a:ext cx="7988301" cy="9144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gradFill>
                  <a:gsLst>
                    <a:gs pos="0">
                      <a:schemeClr val="tx1"/>
                    </a:gs>
                    <a:gs pos="50000">
                      <a:schemeClr val="tx1"/>
                    </a:gs>
                  </a:gsLst>
                  <a:lin ang="5400000" scaled="0"/>
                </a:gradFill>
                <a:latin typeface="Segoe" pitchFamily="34" charset="0"/>
              </a:rPr>
              <a:t>          </a:t>
            </a:r>
          </a:p>
        </p:txBody>
      </p:sp>
      <p:sp>
        <p:nvSpPr>
          <p:cNvPr id="23" name="Snip Single Corner Rectangle 22"/>
          <p:cNvSpPr/>
          <p:nvPr/>
        </p:nvSpPr>
        <p:spPr>
          <a:xfrm>
            <a:off x="457200" y="1143000"/>
            <a:ext cx="8229600" cy="762000"/>
          </a:xfrm>
          <a:prstGeom prst="snip1Rect">
            <a:avLst>
              <a:gd name="adj" fmla="val 19570"/>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6" name="TextBox 25"/>
          <p:cNvSpPr txBox="1"/>
          <p:nvPr/>
        </p:nvSpPr>
        <p:spPr>
          <a:xfrm>
            <a:off x="609600" y="1219201"/>
            <a:ext cx="7848600" cy="685800"/>
          </a:xfrm>
          <a:prstGeom prst="rect">
            <a:avLst/>
          </a:prstGeom>
          <a:noFill/>
        </p:spPr>
        <p:txBody>
          <a:bodyPr wrap="square" lIns="0" tIns="0" rIns="0" bIns="0" rtlCol="0">
            <a:noAutofit/>
          </a:bodyPr>
          <a:lstStyle/>
          <a:p>
            <a:pPr lvl="0" defTabSz="914099" fontAlgn="base">
              <a:spcBef>
                <a:spcPct val="0"/>
              </a:spcBef>
              <a:spcAft>
                <a:spcPct val="0"/>
              </a:spcAft>
            </a:pPr>
            <a:r>
              <a:rPr lang="en-US" altLang="zh-CN" b="1" spc="-20" dirty="0" smtClean="0">
                <a:solidFill>
                  <a:schemeClr val="bg1"/>
                </a:solidFill>
                <a:effectLst>
                  <a:outerShdw blurRad="38100" dist="38100" dir="2700000" algn="tl">
                    <a:srgbClr val="000000">
                      <a:alpha val="43137"/>
                    </a:srgbClr>
                  </a:outerShdw>
                </a:effectLst>
                <a:latin typeface="Segoe" pitchFamily="34" charset="0"/>
              </a:rPr>
              <a:t>Windows</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虚拟</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PC</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XP</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模式”）提供了易用性，运行尚未支持的应用程序在</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Windows7</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系统中 </a:t>
            </a:r>
            <a:r>
              <a:rPr lang="en-US" b="1" spc="-20" dirty="0" smtClean="0">
                <a:solidFill>
                  <a:schemeClr val="bg1"/>
                </a:solidFill>
                <a:effectLst>
                  <a:outerShdw blurRad="38100" dist="38100" dir="2700000" algn="tl">
                    <a:srgbClr val="000000">
                      <a:alpha val="43137"/>
                    </a:srgbClr>
                  </a:outerShdw>
                </a:effectLst>
                <a:latin typeface="Segoe" pitchFamily="34" charset="0"/>
              </a:rPr>
              <a:t> </a:t>
            </a:r>
          </a:p>
        </p:txBody>
      </p:sp>
      <p:sp>
        <p:nvSpPr>
          <p:cNvPr id="27" name="Content Placeholder 16"/>
          <p:cNvSpPr txBox="1">
            <a:spLocks/>
          </p:cNvSpPr>
          <p:nvPr/>
        </p:nvSpPr>
        <p:spPr>
          <a:xfrm>
            <a:off x="555434" y="1965899"/>
            <a:ext cx="7924800" cy="777301"/>
          </a:xfrm>
          <a:prstGeom prst="rect">
            <a:avLst/>
          </a:prstGeom>
        </p:spPr>
        <p:txBody>
          <a:bodyPr/>
          <a:lstStyle/>
          <a:p>
            <a:pPr marL="225425" lvl="0" indent="-225425" defTabSz="914363">
              <a:spcAft>
                <a:spcPts val="400"/>
              </a:spcAft>
              <a:buSzPct val="65000"/>
              <a:buBlip>
                <a:blip r:embed="rId3"/>
              </a:buBlip>
            </a:pPr>
            <a:r>
              <a:rPr lang="zh-CN" altLang="en-US" sz="1600" dirty="0" smtClean="0">
                <a:gradFill>
                  <a:gsLst>
                    <a:gs pos="0">
                      <a:schemeClr val="tx1"/>
                    </a:gs>
                    <a:gs pos="81000">
                      <a:schemeClr val="tx1"/>
                    </a:gs>
                  </a:gsLst>
                  <a:lin ang="13500000" scaled="1"/>
                </a:gradFill>
                <a:latin typeface="Segoe" pitchFamily="34" charset="0"/>
              </a:rPr>
              <a:t>创建一个虚拟的</a:t>
            </a:r>
            <a:r>
              <a:rPr lang="en-US" altLang="zh-CN" sz="1600" dirty="0" smtClean="0">
                <a:gradFill>
                  <a:gsLst>
                    <a:gs pos="0">
                      <a:schemeClr val="tx1"/>
                    </a:gs>
                    <a:gs pos="81000">
                      <a:schemeClr val="tx1"/>
                    </a:gs>
                  </a:gsLst>
                  <a:lin ang="13500000" scaled="1"/>
                </a:gradFill>
                <a:latin typeface="Segoe" pitchFamily="34" charset="0"/>
              </a:rPr>
              <a:t>Windows XP</a:t>
            </a:r>
            <a:r>
              <a:rPr lang="zh-CN" altLang="en-US" sz="1600" dirty="0" smtClean="0">
                <a:gradFill>
                  <a:gsLst>
                    <a:gs pos="0">
                      <a:schemeClr val="tx1"/>
                    </a:gs>
                    <a:gs pos="81000">
                      <a:schemeClr val="tx1"/>
                    </a:gs>
                  </a:gsLst>
                  <a:lin ang="13500000" scaled="1"/>
                </a:gradFill>
                <a:latin typeface="Segoe" pitchFamily="34" charset="0"/>
              </a:rPr>
              <a:t>环境在</a:t>
            </a:r>
            <a:r>
              <a:rPr lang="en-US" altLang="zh-CN" sz="1600" dirty="0" smtClean="0">
                <a:gradFill>
                  <a:gsLst>
                    <a:gs pos="0">
                      <a:schemeClr val="tx1"/>
                    </a:gs>
                    <a:gs pos="81000">
                      <a:schemeClr val="tx1"/>
                    </a:gs>
                  </a:gsLst>
                  <a:lin ang="13500000" scaled="1"/>
                </a:gradFill>
                <a:latin typeface="Segoe" pitchFamily="34" charset="0"/>
              </a:rPr>
              <a:t>Windows7</a:t>
            </a:r>
            <a:r>
              <a:rPr lang="zh-CN" altLang="en-US" sz="1600" dirty="0" smtClean="0">
                <a:gradFill>
                  <a:gsLst>
                    <a:gs pos="0">
                      <a:schemeClr val="tx1"/>
                    </a:gs>
                    <a:gs pos="81000">
                      <a:schemeClr val="tx1"/>
                    </a:gs>
                  </a:gsLst>
                  <a:lin ang="13500000" scaled="1"/>
                </a:gradFill>
                <a:latin typeface="Segoe" pitchFamily="34" charset="0"/>
              </a:rPr>
              <a:t>系统中</a:t>
            </a:r>
            <a:endParaRPr lang="en-US" altLang="zh-CN" sz="1600" dirty="0" smtClean="0">
              <a:gradFill>
                <a:gsLst>
                  <a:gs pos="0">
                    <a:schemeClr val="tx1"/>
                  </a:gs>
                  <a:gs pos="81000">
                    <a:schemeClr val="tx1"/>
                  </a:gs>
                </a:gsLst>
                <a:lin ang="13500000" scaled="1"/>
              </a:gradFill>
              <a:latin typeface="Segoe" pitchFamily="34" charset="0"/>
            </a:endParaRPr>
          </a:p>
          <a:p>
            <a:pPr marL="225425" lvl="0" indent="-225425" defTabSz="914363">
              <a:spcAft>
                <a:spcPts val="400"/>
              </a:spcAft>
              <a:buSzPct val="65000"/>
              <a:buBlip>
                <a:blip r:embed="rId3"/>
              </a:buBlip>
            </a:pPr>
            <a:r>
              <a:rPr lang="zh-CN" altLang="en-US" sz="1600" dirty="0" smtClean="0">
                <a:gradFill>
                  <a:gsLst>
                    <a:gs pos="0">
                      <a:schemeClr val="tx1"/>
                    </a:gs>
                    <a:gs pos="81000">
                      <a:schemeClr val="tx1"/>
                    </a:gs>
                  </a:gsLst>
                  <a:lin ang="13500000" scaled="1"/>
                </a:gradFill>
                <a:latin typeface="Segoe" pitchFamily="34" charset="0"/>
              </a:rPr>
              <a:t>在</a:t>
            </a:r>
            <a:r>
              <a:rPr lang="en-US" altLang="zh-CN" sz="1600" dirty="0" smtClean="0">
                <a:gradFill>
                  <a:gsLst>
                    <a:gs pos="0">
                      <a:schemeClr val="tx1"/>
                    </a:gs>
                    <a:gs pos="81000">
                      <a:schemeClr val="tx1"/>
                    </a:gs>
                  </a:gsLst>
                  <a:lin ang="13500000" scaled="1"/>
                </a:gradFill>
                <a:latin typeface="Segoe" pitchFamily="34" charset="0"/>
              </a:rPr>
              <a:t>Windows7</a:t>
            </a:r>
            <a:r>
              <a:rPr lang="zh-CN" altLang="en-US" sz="1600" dirty="0" smtClean="0">
                <a:gradFill>
                  <a:gsLst>
                    <a:gs pos="0">
                      <a:schemeClr val="tx1"/>
                    </a:gs>
                    <a:gs pos="81000">
                      <a:schemeClr val="tx1"/>
                    </a:gs>
                  </a:gsLst>
                  <a:lin ang="13500000" scaled="1"/>
                </a:gradFill>
                <a:latin typeface="Segoe" pitchFamily="34" charset="0"/>
              </a:rPr>
              <a:t>桌面上启动和无缝运行</a:t>
            </a:r>
            <a:r>
              <a:rPr lang="en-US" altLang="zh-CN" sz="1600" dirty="0" smtClean="0">
                <a:gradFill>
                  <a:gsLst>
                    <a:gs pos="0">
                      <a:schemeClr val="tx1"/>
                    </a:gs>
                    <a:gs pos="81000">
                      <a:schemeClr val="tx1"/>
                    </a:gs>
                  </a:gsLst>
                  <a:lin ang="13500000" scaled="1"/>
                </a:gradFill>
                <a:latin typeface="Segoe" pitchFamily="34" charset="0"/>
              </a:rPr>
              <a:t>Windows XP</a:t>
            </a:r>
            <a:r>
              <a:rPr lang="zh-CN" altLang="en-US" sz="1600" dirty="0" smtClean="0">
                <a:gradFill>
                  <a:gsLst>
                    <a:gs pos="0">
                      <a:schemeClr val="tx1"/>
                    </a:gs>
                    <a:gs pos="81000">
                      <a:schemeClr val="tx1"/>
                    </a:gs>
                  </a:gsLst>
                  <a:lin ang="13500000" scaled="1"/>
                </a:gradFill>
                <a:latin typeface="Segoe" pitchFamily="34" charset="0"/>
              </a:rPr>
              <a:t>应用程序</a:t>
            </a:r>
            <a:endParaRPr lang="en-US" altLang="zh-CN" sz="1600" dirty="0" smtClean="0">
              <a:gradFill>
                <a:gsLst>
                  <a:gs pos="0">
                    <a:schemeClr val="tx1"/>
                  </a:gs>
                  <a:gs pos="81000">
                    <a:schemeClr val="tx1"/>
                  </a:gs>
                </a:gsLst>
                <a:lin ang="13500000" scaled="1"/>
              </a:gradFill>
              <a:latin typeface="Segoe" pitchFamily="34" charset="0"/>
            </a:endParaRPr>
          </a:p>
        </p:txBody>
      </p:sp>
      <p:grpSp>
        <p:nvGrpSpPr>
          <p:cNvPr id="3" name="Group 34"/>
          <p:cNvGrpSpPr/>
          <p:nvPr/>
        </p:nvGrpSpPr>
        <p:grpSpPr>
          <a:xfrm>
            <a:off x="448904" y="3200400"/>
            <a:ext cx="8237896" cy="2984640"/>
            <a:chOff x="448904" y="3200400"/>
            <a:chExt cx="8237896" cy="2984640"/>
          </a:xfrm>
        </p:grpSpPr>
        <p:sp>
          <p:nvSpPr>
            <p:cNvPr id="17" name="Rectangle 16"/>
            <p:cNvSpPr/>
            <p:nvPr/>
          </p:nvSpPr>
          <p:spPr>
            <a:xfrm>
              <a:off x="448904" y="3782269"/>
              <a:ext cx="8237896" cy="240277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p:txBody>
        </p:sp>
        <p:sp>
          <p:nvSpPr>
            <p:cNvPr id="18" name="Rectangle 17"/>
            <p:cNvSpPr/>
            <p:nvPr/>
          </p:nvSpPr>
          <p:spPr bwMode="auto">
            <a:xfrm>
              <a:off x="558800" y="3798710"/>
              <a:ext cx="7988301" cy="2265914"/>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274320" rIns="91436" bIns="45718" numCol="1" rtlCol="0" anchor="t" anchorCtr="0" compatLnSpc="1">
              <a:prstTxWarp prst="textNoShape">
                <a:avLst/>
              </a:prstTxWarp>
            </a:bodyPr>
            <a:lstStyle/>
            <a:p>
              <a:pPr marL="225425" indent="-225425" defTabSz="914363">
                <a:spcAft>
                  <a:spcPts val="400"/>
                </a:spcAft>
                <a:buSzPct val="65000"/>
                <a:buBlip>
                  <a:blip r:embed="rId3"/>
                </a:buBlip>
              </a:pPr>
              <a:r>
                <a:rPr lang="zh-CN" altLang="en-US" sz="1600" b="1" spc="-20" dirty="0" smtClean="0">
                  <a:gradFill>
                    <a:gsLst>
                      <a:gs pos="0">
                        <a:schemeClr val="tx1"/>
                      </a:gs>
                      <a:gs pos="81000">
                        <a:schemeClr val="tx1"/>
                      </a:gs>
                    </a:gsLst>
                    <a:lin ang="13500000" scaled="1"/>
                  </a:gradFill>
                  <a:latin typeface="Segoe" pitchFamily="34" charset="0"/>
                </a:rPr>
                <a:t>部署</a:t>
              </a:r>
              <a:r>
                <a:rPr lang="en-US" sz="1600" spc="-20" dirty="0" smtClean="0">
                  <a:gradFill>
                    <a:gsLst>
                      <a:gs pos="0">
                        <a:schemeClr val="tx1"/>
                      </a:gs>
                      <a:gs pos="81000">
                        <a:schemeClr val="tx1"/>
                      </a:gs>
                    </a:gsLst>
                    <a:lin ang="13500000" scaled="1"/>
                  </a:gradFill>
                  <a:latin typeface="Segoe" pitchFamily="34" charset="0"/>
                </a:rPr>
                <a:t>  </a:t>
              </a:r>
              <a:r>
                <a:rPr lang="zh-CN" altLang="en-US" sz="1600" spc="-20" dirty="0" smtClean="0">
                  <a:gradFill>
                    <a:gsLst>
                      <a:gs pos="0">
                        <a:schemeClr val="tx1"/>
                      </a:gs>
                      <a:gs pos="81000">
                        <a:schemeClr val="tx1"/>
                      </a:gs>
                    </a:gsLst>
                    <a:lin ang="13500000" scaled="1"/>
                  </a:gradFill>
                  <a:latin typeface="Segoe" pitchFamily="34" charset="0"/>
                </a:rPr>
                <a:t>虚拟的</a:t>
              </a:r>
              <a:r>
                <a:rPr lang="en-US" altLang="zh-CN" sz="1600" spc="-20" dirty="0" smtClean="0">
                  <a:gradFill>
                    <a:gsLst>
                      <a:gs pos="0">
                        <a:schemeClr val="tx1"/>
                      </a:gs>
                      <a:gs pos="81000">
                        <a:schemeClr val="tx1"/>
                      </a:gs>
                    </a:gsLst>
                    <a:lin ang="13500000" scaled="1"/>
                  </a:gradFill>
                  <a:latin typeface="Segoe" pitchFamily="34" charset="0"/>
                </a:rPr>
                <a:t>Windows</a:t>
              </a:r>
              <a:r>
                <a:rPr lang="zh-CN" altLang="en-US" sz="1600" spc="-20" dirty="0" smtClean="0">
                  <a:gradFill>
                    <a:gsLst>
                      <a:gs pos="0">
                        <a:schemeClr val="tx1"/>
                      </a:gs>
                      <a:gs pos="81000">
                        <a:schemeClr val="tx1"/>
                      </a:gs>
                    </a:gsLst>
                    <a:lin ang="13500000" scaled="1"/>
                  </a:gradFill>
                  <a:latin typeface="Segoe" pitchFamily="34" charset="0"/>
                </a:rPr>
                <a:t>映像可以根据每个用户进行定制</a:t>
              </a:r>
              <a:endParaRPr lang="en-US" sz="1600" spc="-20" dirty="0" smtClean="0">
                <a:gradFill>
                  <a:gsLst>
                    <a:gs pos="0">
                      <a:schemeClr val="tx1"/>
                    </a:gs>
                    <a:gs pos="81000">
                      <a:schemeClr val="tx1"/>
                    </a:gs>
                  </a:gsLst>
                  <a:lin ang="13500000" scaled="1"/>
                </a:gradFill>
                <a:latin typeface="Segoe" pitchFamily="34" charset="0"/>
              </a:endParaRPr>
            </a:p>
            <a:p>
              <a:pPr marL="225425" indent="-225425" defTabSz="914363">
                <a:spcAft>
                  <a:spcPts val="400"/>
                </a:spcAft>
                <a:buSzPct val="65000"/>
                <a:buBlip>
                  <a:blip r:embed="rId3"/>
                </a:buBlip>
              </a:pPr>
              <a:r>
                <a:rPr lang="zh-CN" altLang="en-US" sz="1600" b="1" spc="-20" dirty="0" smtClean="0">
                  <a:gradFill>
                    <a:gsLst>
                      <a:gs pos="0">
                        <a:schemeClr val="tx1"/>
                      </a:gs>
                      <a:gs pos="81000">
                        <a:schemeClr val="tx1"/>
                      </a:gs>
                    </a:gsLst>
                    <a:lin ang="13500000" scaled="1"/>
                  </a:gradFill>
                  <a:latin typeface="Segoe" pitchFamily="34" charset="0"/>
                </a:rPr>
                <a:t>规划</a:t>
              </a:r>
              <a:r>
                <a:rPr lang="en-US" sz="1600" spc="-20" dirty="0" smtClean="0">
                  <a:gradFill>
                    <a:gsLst>
                      <a:gs pos="0">
                        <a:schemeClr val="tx1"/>
                      </a:gs>
                      <a:gs pos="81000">
                        <a:schemeClr val="tx1"/>
                      </a:gs>
                    </a:gsLst>
                    <a:lin ang="13500000" scaled="1"/>
                  </a:gradFill>
                  <a:latin typeface="Segoe" pitchFamily="34" charset="0"/>
                </a:rPr>
                <a:t>  </a:t>
              </a:r>
              <a:r>
                <a:rPr lang="zh-CN" altLang="en-US" sz="1600" spc="-20" dirty="0" smtClean="0">
                  <a:gradFill>
                    <a:gsLst>
                      <a:gs pos="0">
                        <a:schemeClr val="tx1"/>
                      </a:gs>
                      <a:gs pos="81000">
                        <a:schemeClr val="tx1"/>
                      </a:gs>
                    </a:gsLst>
                    <a:lin ang="13500000" scaled="1"/>
                  </a:gradFill>
                  <a:latin typeface="Segoe" pitchFamily="34" charset="0"/>
                </a:rPr>
                <a:t>确定哪些应用程序和网站可以向用户进行提供</a:t>
              </a:r>
              <a:endParaRPr lang="en-US" sz="1600" spc="-20" dirty="0" smtClean="0">
                <a:gradFill>
                  <a:gsLst>
                    <a:gs pos="0">
                      <a:schemeClr val="tx1"/>
                    </a:gs>
                    <a:gs pos="81000">
                      <a:schemeClr val="tx1"/>
                    </a:gs>
                  </a:gsLst>
                  <a:lin ang="13500000" scaled="1"/>
                </a:gradFill>
                <a:latin typeface="Segoe" pitchFamily="34" charset="0"/>
              </a:endParaRPr>
            </a:p>
            <a:p>
              <a:pPr marL="225425" indent="-225425" defTabSz="914363">
                <a:spcAft>
                  <a:spcPts val="400"/>
                </a:spcAft>
                <a:buSzPct val="65000"/>
                <a:buBlip>
                  <a:blip r:embed="rId3"/>
                </a:buBlip>
              </a:pPr>
              <a:r>
                <a:rPr lang="zh-CN" altLang="en-US" sz="1600" b="1" spc="-20" dirty="0" smtClean="0">
                  <a:gradFill>
                    <a:gsLst>
                      <a:gs pos="0">
                        <a:schemeClr val="tx1"/>
                      </a:gs>
                      <a:gs pos="81000">
                        <a:schemeClr val="tx1"/>
                      </a:gs>
                    </a:gsLst>
                    <a:lin ang="13500000" scaled="1"/>
                  </a:gradFill>
                  <a:latin typeface="Segoe" pitchFamily="34" charset="0"/>
                </a:rPr>
                <a:t>控制</a:t>
              </a:r>
              <a:r>
                <a:rPr lang="en-US" sz="1600" spc="-20" dirty="0" smtClean="0">
                  <a:gradFill>
                    <a:gsLst>
                      <a:gs pos="0">
                        <a:schemeClr val="tx1"/>
                      </a:gs>
                      <a:gs pos="81000">
                        <a:schemeClr val="tx1"/>
                      </a:gs>
                    </a:gsLst>
                    <a:lin ang="13500000" scaled="1"/>
                  </a:gradFill>
                  <a:latin typeface="Segoe" pitchFamily="34" charset="0"/>
                </a:rPr>
                <a:t>  </a:t>
              </a:r>
              <a:r>
                <a:rPr lang="zh-CN" altLang="en-US" sz="1600" spc="-20" dirty="0" smtClean="0">
                  <a:gradFill>
                    <a:gsLst>
                      <a:gs pos="0">
                        <a:schemeClr val="tx1"/>
                      </a:gs>
                      <a:gs pos="81000">
                        <a:schemeClr val="tx1"/>
                      </a:gs>
                    </a:gsLst>
                    <a:lin ang="13500000" scaled="1"/>
                  </a:gradFill>
                  <a:latin typeface="Segoe" pitchFamily="34" charset="0"/>
                </a:rPr>
                <a:t>使用权限和虚拟</a:t>
              </a:r>
              <a:r>
                <a:rPr lang="en-US" altLang="zh-CN" sz="1600" spc="-20" dirty="0" smtClean="0">
                  <a:gradFill>
                    <a:gsLst>
                      <a:gs pos="0">
                        <a:schemeClr val="tx1"/>
                      </a:gs>
                      <a:gs pos="81000">
                        <a:schemeClr val="tx1"/>
                      </a:gs>
                    </a:gsLst>
                    <a:lin ang="13500000" scaled="1"/>
                  </a:gradFill>
                  <a:latin typeface="Segoe" pitchFamily="34" charset="0"/>
                </a:rPr>
                <a:t>PC</a:t>
              </a:r>
              <a:r>
                <a:rPr lang="zh-CN" altLang="en-US" sz="1600" spc="-20" dirty="0" smtClean="0">
                  <a:gradFill>
                    <a:gsLst>
                      <a:gs pos="0">
                        <a:schemeClr val="tx1"/>
                      </a:gs>
                      <a:gs pos="81000">
                        <a:schemeClr val="tx1"/>
                      </a:gs>
                    </a:gsLst>
                    <a:lin ang="13500000" scaled="1"/>
                  </a:gradFill>
                  <a:latin typeface="Segoe" pitchFamily="34" charset="0"/>
                </a:rPr>
                <a:t>设置</a:t>
              </a:r>
              <a:endParaRPr lang="en-US" altLang="en-US" sz="1600" spc="-20" dirty="0" smtClean="0">
                <a:gradFill>
                  <a:gsLst>
                    <a:gs pos="0">
                      <a:schemeClr val="tx1"/>
                    </a:gs>
                    <a:gs pos="81000">
                      <a:schemeClr val="tx1"/>
                    </a:gs>
                  </a:gsLst>
                  <a:lin ang="13500000" scaled="1"/>
                </a:gradFill>
                <a:latin typeface="Segoe" pitchFamily="34" charset="0"/>
              </a:endParaRPr>
            </a:p>
            <a:p>
              <a:pPr marL="225425" indent="-225425" defTabSz="914363">
                <a:spcAft>
                  <a:spcPts val="400"/>
                </a:spcAft>
                <a:buSzPct val="65000"/>
                <a:buBlip>
                  <a:blip r:embed="rId3"/>
                </a:buBlip>
              </a:pPr>
              <a:r>
                <a:rPr lang="zh-CN" altLang="en-US" sz="1600" b="1" spc="-20" dirty="0" smtClean="0">
                  <a:gradFill>
                    <a:gsLst>
                      <a:gs pos="0">
                        <a:schemeClr val="tx1"/>
                      </a:gs>
                      <a:gs pos="81000">
                        <a:schemeClr val="tx1"/>
                      </a:gs>
                    </a:gsLst>
                    <a:lin ang="13500000" scaled="1"/>
                  </a:gradFill>
                  <a:latin typeface="Segoe" pitchFamily="34" charset="0"/>
                </a:rPr>
                <a:t>维护和支持</a:t>
              </a:r>
              <a:r>
                <a:rPr lang="en-US" sz="1600" b="1" spc="-20" dirty="0" smtClean="0">
                  <a:gradFill>
                    <a:gsLst>
                      <a:gs pos="0">
                        <a:schemeClr val="tx1"/>
                      </a:gs>
                      <a:gs pos="81000">
                        <a:schemeClr val="tx1"/>
                      </a:gs>
                    </a:gsLst>
                    <a:lin ang="13500000" scaled="1"/>
                  </a:gradFill>
                  <a:latin typeface="Segoe" pitchFamily="34" charset="0"/>
                </a:rPr>
                <a:t>  </a:t>
              </a:r>
              <a:r>
                <a:rPr lang="zh-CN" altLang="en-US" sz="1600" spc="-20" dirty="0" smtClean="0">
                  <a:gradFill>
                    <a:gsLst>
                      <a:gs pos="0">
                        <a:schemeClr val="tx1"/>
                      </a:gs>
                      <a:gs pos="81000">
                        <a:schemeClr val="tx1"/>
                      </a:gs>
                    </a:gsLst>
                    <a:lin ang="13500000" scaled="1"/>
                  </a:gradFill>
                  <a:latin typeface="Segoe" pitchFamily="34" charset="0"/>
                </a:rPr>
                <a:t>端点通过监测和故障诊断来进行维护</a:t>
              </a:r>
              <a:endParaRPr lang="en-US" sz="1600" spc="-20" dirty="0" smtClean="0">
                <a:gradFill>
                  <a:gsLst>
                    <a:gs pos="0">
                      <a:schemeClr val="tx1"/>
                    </a:gs>
                    <a:gs pos="81000">
                      <a:schemeClr val="tx1"/>
                    </a:gs>
                  </a:gsLst>
                  <a:lin ang="13500000" scaled="1"/>
                </a:gradFill>
                <a:latin typeface="Segoe" pitchFamily="34" charset="0"/>
              </a:endParaRPr>
            </a:p>
          </p:txBody>
        </p:sp>
        <p:sp>
          <p:nvSpPr>
            <p:cNvPr id="30" name="Snip Single Corner Rectangle 29"/>
            <p:cNvSpPr/>
            <p:nvPr/>
          </p:nvSpPr>
          <p:spPr>
            <a:xfrm>
              <a:off x="457200" y="3200400"/>
              <a:ext cx="8229600" cy="758952"/>
            </a:xfrm>
            <a:prstGeom prst="snip1Rect">
              <a:avLst>
                <a:gd name="adj" fmla="val 19570"/>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sz="2300" dirty="0" smtClean="0">
                <a:gradFill>
                  <a:gsLst>
                    <a:gs pos="0">
                      <a:schemeClr val="bg1"/>
                    </a:gs>
                    <a:gs pos="100000">
                      <a:schemeClr val="bg1"/>
                    </a:gs>
                  </a:gsLst>
                  <a:lin ang="13500000" scaled="1"/>
                </a:gradFill>
                <a:latin typeface="Segoe" pitchFamily="34" charset="0"/>
              </a:endParaRPr>
            </a:p>
          </p:txBody>
        </p:sp>
        <p:sp>
          <p:nvSpPr>
            <p:cNvPr id="31" name="TextBox 30"/>
            <p:cNvSpPr txBox="1"/>
            <p:nvPr/>
          </p:nvSpPr>
          <p:spPr>
            <a:xfrm>
              <a:off x="609600" y="3402106"/>
              <a:ext cx="5791200" cy="753034"/>
            </a:xfrm>
            <a:prstGeom prst="rect">
              <a:avLst/>
            </a:prstGeom>
            <a:noFill/>
          </p:spPr>
          <p:txBody>
            <a:bodyPr wrap="square" lIns="0" tIns="0" rIns="0" bIns="0" rtlCol="0">
              <a:noAutofit/>
            </a:bodyPr>
            <a:lstStyle/>
            <a:p>
              <a:pPr lvl="0" defTabSz="914099" fontAlgn="base">
                <a:spcBef>
                  <a:spcPct val="0"/>
                </a:spcBef>
                <a:spcAft>
                  <a:spcPct val="0"/>
                </a:spcAft>
              </a:pPr>
              <a:r>
                <a:rPr lang="en-US" b="1" spc="-20" dirty="0" smtClean="0">
                  <a:solidFill>
                    <a:schemeClr val="bg1"/>
                  </a:solidFill>
                  <a:effectLst>
                    <a:outerShdw blurRad="38100" dist="38100" dir="2700000" algn="tl">
                      <a:srgbClr val="000000">
                        <a:alpha val="43137"/>
                      </a:srgbClr>
                    </a:outerShdw>
                  </a:effectLst>
                  <a:latin typeface="Segoe" pitchFamily="34" charset="0"/>
                </a:rPr>
                <a:t>MED-V </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使企业部署虚拟机</a:t>
              </a:r>
              <a:endParaRPr lang="en-US" i="1" spc="-2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8" name="Picture 27" descr="EDVwithicon_boxesonly_white.png"/>
            <p:cNvPicPr>
              <a:picLocks noChangeAspect="1"/>
            </p:cNvPicPr>
            <p:nvPr/>
          </p:nvPicPr>
          <p:blipFill>
            <a:blip r:embed="rId4" cstate="print"/>
            <a:stretch>
              <a:fillRect/>
            </a:stretch>
          </p:blipFill>
          <p:spPr bwMode="black">
            <a:xfrm>
              <a:off x="6464650" y="3360619"/>
              <a:ext cx="2131452" cy="457200"/>
            </a:xfrm>
            <a:prstGeom prst="rect">
              <a:avLst/>
            </a:prstGeom>
          </p:spPr>
        </p:pic>
      </p:grpSp>
      <p:sp>
        <p:nvSpPr>
          <p:cNvPr id="36" name="Rectangle 35"/>
          <p:cNvSpPr/>
          <p:nvPr/>
        </p:nvSpPr>
        <p:spPr>
          <a:xfrm>
            <a:off x="457200" y="5368888"/>
            <a:ext cx="8229600" cy="605294"/>
          </a:xfrm>
          <a:prstGeom prst="rect">
            <a:avLst/>
          </a:prstGeom>
        </p:spPr>
        <p:txBody>
          <a:bodyPr wrap="square">
            <a:spAutoFit/>
          </a:bodyPr>
          <a:lstStyle/>
          <a:p>
            <a:pPr marL="225425" indent="-225425" algn="ctr" defTabSz="914363">
              <a:spcAft>
                <a:spcPts val="400"/>
              </a:spcAft>
              <a:buSzPct val="65000"/>
            </a:pPr>
            <a:r>
              <a:rPr lang="en-US" sz="1600" b="1" i="1" spc="-20" dirty="0" smtClean="0">
                <a:solidFill>
                  <a:schemeClr val="accent4">
                    <a:lumMod val="75000"/>
                  </a:schemeClr>
                </a:solidFill>
                <a:latin typeface="Segoe UI" pitchFamily="34" charset="0"/>
                <a:cs typeface="Segoe UI" pitchFamily="34" charset="0"/>
              </a:rPr>
              <a:t>MED-V 1.0 </a:t>
            </a:r>
            <a:r>
              <a:rPr lang="zh-CN" altLang="en-US" sz="1600" b="1" i="1" spc="-20" dirty="0" smtClean="0">
                <a:solidFill>
                  <a:schemeClr val="accent4">
                    <a:lumMod val="75000"/>
                  </a:schemeClr>
                </a:solidFill>
                <a:latin typeface="Segoe UI" pitchFamily="34" charset="0"/>
                <a:cs typeface="Segoe UI" pitchFamily="34" charset="0"/>
              </a:rPr>
              <a:t>将添加</a:t>
            </a:r>
            <a:r>
              <a:rPr lang="en-US" sz="1600" b="1" i="1" spc="-20" dirty="0" smtClean="0">
                <a:solidFill>
                  <a:schemeClr val="accent4">
                    <a:lumMod val="75000"/>
                  </a:schemeClr>
                </a:solidFill>
                <a:latin typeface="Segoe UI" pitchFamily="34" charset="0"/>
                <a:cs typeface="Segoe UI" pitchFamily="34" charset="0"/>
              </a:rPr>
              <a:t>Windows 7 (32bit+64bit) </a:t>
            </a:r>
            <a:r>
              <a:rPr lang="zh-CN" altLang="en-US" sz="1600" b="1" i="1" spc="-20" dirty="0" smtClean="0">
                <a:solidFill>
                  <a:schemeClr val="accent4">
                    <a:lumMod val="75000"/>
                  </a:schemeClr>
                </a:solidFill>
                <a:latin typeface="Segoe UI" pitchFamily="34" charset="0"/>
                <a:cs typeface="Segoe UI" pitchFamily="34" charset="0"/>
              </a:rPr>
              <a:t>的支持在</a:t>
            </a:r>
            <a:r>
              <a:rPr lang="en-US" sz="1600" b="1" i="1" spc="-20" dirty="0" smtClean="0">
                <a:solidFill>
                  <a:schemeClr val="accent4">
                    <a:lumMod val="75000"/>
                  </a:schemeClr>
                </a:solidFill>
                <a:latin typeface="Segoe UI" pitchFamily="34" charset="0"/>
                <a:cs typeface="Segoe UI" pitchFamily="34" charset="0"/>
              </a:rPr>
              <a:t> Q1 CY2010)</a:t>
            </a:r>
          </a:p>
          <a:p>
            <a:pPr marL="225425" indent="-225425" algn="ctr" defTabSz="914363">
              <a:spcAft>
                <a:spcPts val="400"/>
              </a:spcAft>
              <a:buSzPct val="65000"/>
            </a:pPr>
            <a:r>
              <a:rPr lang="en-US" sz="1400" b="1" i="1" spc="-20" dirty="0" smtClean="0">
                <a:solidFill>
                  <a:schemeClr val="accent4">
                    <a:lumMod val="75000"/>
                  </a:schemeClr>
                </a:solidFill>
                <a:latin typeface="Segoe UI" pitchFamily="34" charset="0"/>
                <a:cs typeface="Segoe UI" pitchFamily="34" charset="0"/>
              </a:rPr>
              <a:t>MED-V </a:t>
            </a:r>
            <a:r>
              <a:rPr lang="zh-CN" altLang="en-US" sz="1400" b="1" i="1" spc="-20" dirty="0" smtClean="0">
                <a:solidFill>
                  <a:schemeClr val="accent4">
                    <a:lumMod val="75000"/>
                  </a:schemeClr>
                </a:solidFill>
                <a:latin typeface="Segoe UI" pitchFamily="34" charset="0"/>
                <a:cs typeface="Segoe UI" pitchFamily="34" charset="0"/>
              </a:rPr>
              <a:t>不需要计算机硬件</a:t>
            </a:r>
            <a:r>
              <a:rPr lang="en-US" altLang="zh-CN" sz="1400" b="1" i="1" spc="-20" dirty="0" smtClean="0">
                <a:solidFill>
                  <a:schemeClr val="accent4">
                    <a:lumMod val="75000"/>
                  </a:schemeClr>
                </a:solidFill>
                <a:latin typeface="Segoe UI" pitchFamily="34" charset="0"/>
                <a:cs typeface="Segoe UI" pitchFamily="34" charset="0"/>
              </a:rPr>
              <a:t>CPU</a:t>
            </a:r>
            <a:r>
              <a:rPr lang="zh-CN" altLang="en-US" sz="1400" b="1" i="1" spc="-20" dirty="0" smtClean="0">
                <a:solidFill>
                  <a:schemeClr val="accent4">
                    <a:lumMod val="75000"/>
                  </a:schemeClr>
                </a:solidFill>
                <a:latin typeface="Segoe UI" pitchFamily="34" charset="0"/>
                <a:cs typeface="Segoe UI" pitchFamily="34" charset="0"/>
              </a:rPr>
              <a:t>支持虚拟化技术</a:t>
            </a:r>
            <a:r>
              <a:rPr lang="en-US" sz="1400" b="1" i="1" spc="-20" dirty="0" smtClean="0">
                <a:solidFill>
                  <a:schemeClr val="accent4">
                    <a:lumMod val="75000"/>
                  </a:schemeClr>
                </a:solidFill>
                <a:latin typeface="Segoe UI" pitchFamily="34" charset="0"/>
                <a:cs typeface="Segoe UI" pitchFamily="34" charset="0"/>
              </a:rPr>
              <a:t>(</a:t>
            </a:r>
            <a:r>
              <a:rPr lang="zh-CN" altLang="en-US" sz="1400" b="1" i="1" spc="-20" dirty="0" smtClean="0">
                <a:solidFill>
                  <a:schemeClr val="accent4">
                    <a:lumMod val="75000"/>
                  </a:schemeClr>
                </a:solidFill>
                <a:latin typeface="Segoe UI" pitchFamily="34" charset="0"/>
                <a:cs typeface="Segoe UI" pitchFamily="34" charset="0"/>
              </a:rPr>
              <a:t>例如</a:t>
            </a:r>
            <a:r>
              <a:rPr lang="en-US" sz="1400" b="1" i="1" spc="-20" dirty="0" smtClean="0">
                <a:solidFill>
                  <a:schemeClr val="accent4">
                    <a:lumMod val="75000"/>
                  </a:schemeClr>
                </a:solidFill>
                <a:latin typeface="Segoe UI" pitchFamily="34" charset="0"/>
                <a:cs typeface="Segoe UI" pitchFamily="34" charset="0"/>
              </a:rPr>
              <a:t> Intel VT, AMD-V)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409574" y="1171347"/>
            <a:ext cx="5394198" cy="5029200"/>
            <a:chOff x="381000" y="1876698"/>
            <a:chExt cx="5508968" cy="5136207"/>
          </a:xfrm>
        </p:grpSpPr>
        <p:sp>
          <p:nvSpPr>
            <p:cNvPr id="69" name="Rounded Rectangle 68"/>
            <p:cNvSpPr/>
            <p:nvPr/>
          </p:nvSpPr>
          <p:spPr bwMode="auto">
            <a:xfrm>
              <a:off x="381000" y="1876698"/>
              <a:ext cx="2834640" cy="5136207"/>
            </a:xfrm>
            <a:prstGeom prst="roundRect">
              <a:avLst>
                <a:gd name="adj" fmla="val 8217"/>
              </a:avLst>
            </a:prstGeom>
            <a:gradFill>
              <a:gsLst>
                <a:gs pos="0">
                  <a:schemeClr val="accent2">
                    <a:shade val="15000"/>
                    <a:satMod val="180000"/>
                    <a:alpha val="70000"/>
                  </a:schemeClr>
                </a:gs>
                <a:gs pos="50000">
                  <a:schemeClr val="accent2">
                    <a:shade val="45000"/>
                    <a:satMod val="170000"/>
                    <a:alpha val="70000"/>
                  </a:schemeClr>
                </a:gs>
                <a:gs pos="70000">
                  <a:schemeClr val="accent2">
                    <a:tint val="99000"/>
                    <a:shade val="65000"/>
                    <a:satMod val="155000"/>
                    <a:alpha val="70000"/>
                  </a:schemeClr>
                </a:gs>
                <a:gs pos="100000">
                  <a:schemeClr val="accent2">
                    <a:tint val="95500"/>
                    <a:shade val="100000"/>
                    <a:satMod val="155000"/>
                    <a:alpha val="7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marL="0" lvl="1" indent="-231775" algn="ctr" defTabSz="761719" fontAlgn="base">
                <a:lnSpc>
                  <a:spcPct val="90000"/>
                </a:lnSpc>
                <a:spcBef>
                  <a:spcPct val="0"/>
                </a:spcBef>
                <a:spcAft>
                  <a:spcPct val="0"/>
                </a:spcAft>
                <a:buClr>
                  <a:srgbClr val="FFFFFF"/>
                </a:buClr>
                <a:buSzPct val="95000"/>
                <a:buBlip>
                  <a:blip r:embed="rId3"/>
                </a:buBlip>
                <a:tabLst>
                  <a:tab pos="424590" algn="l"/>
                </a:tabLst>
                <a:defRPr/>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a:p>
              <a:pPr marL="0" lvl="1" indent="-231775" algn="ctr" defTabSz="761719" fontAlgn="base">
                <a:lnSpc>
                  <a:spcPct val="90000"/>
                </a:lnSpc>
                <a:spcBef>
                  <a:spcPct val="0"/>
                </a:spcBef>
                <a:spcAft>
                  <a:spcPct val="0"/>
                </a:spcAft>
                <a:buClr>
                  <a:srgbClr val="FFFFFF"/>
                </a:buClr>
                <a:buSzPct val="95000"/>
                <a:buBlip>
                  <a:blip r:embed="rId3"/>
                </a:buBlip>
                <a:tabLst>
                  <a:tab pos="424590" algn="l"/>
                </a:tabLst>
                <a:defRPr/>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3560270" y="4212204"/>
              <a:ext cx="2329698" cy="566512"/>
            </a:xfrm>
            <a:prstGeom prst="roundRect">
              <a:avLst/>
            </a:prstGeom>
            <a:gradFill>
              <a:gsLst>
                <a:gs pos="0">
                  <a:schemeClr val="accent2">
                    <a:shade val="15000"/>
                    <a:satMod val="180000"/>
                    <a:alpha val="70000"/>
                  </a:schemeClr>
                </a:gs>
                <a:gs pos="50000">
                  <a:schemeClr val="accent2">
                    <a:shade val="45000"/>
                    <a:satMod val="170000"/>
                    <a:alpha val="70000"/>
                  </a:schemeClr>
                </a:gs>
                <a:gs pos="70000">
                  <a:schemeClr val="accent2">
                    <a:tint val="99000"/>
                    <a:shade val="65000"/>
                    <a:satMod val="155000"/>
                    <a:alpha val="70000"/>
                  </a:schemeClr>
                </a:gs>
                <a:gs pos="100000">
                  <a:schemeClr val="accent2">
                    <a:tint val="95500"/>
                    <a:shade val="100000"/>
                    <a:satMod val="155000"/>
                    <a:alpha val="7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marL="0" lvl="1" indent="-231775" algn="ctr" defTabSz="761719" fontAlgn="base">
                <a:lnSpc>
                  <a:spcPct val="90000"/>
                </a:lnSpc>
                <a:spcBef>
                  <a:spcPct val="0"/>
                </a:spcBef>
                <a:spcAft>
                  <a:spcPct val="0"/>
                </a:spcAft>
                <a:buClr>
                  <a:srgbClr val="FFFFFF"/>
                </a:buClr>
                <a:buSzPct val="95000"/>
                <a:buBlip>
                  <a:blip r:embed="rId3"/>
                </a:buBlip>
                <a:tabLst>
                  <a:tab pos="424590" algn="l"/>
                </a:tabLst>
                <a:defRPr/>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74"/>
          <p:cNvGrpSpPr/>
          <p:nvPr/>
        </p:nvGrpSpPr>
        <p:grpSpPr>
          <a:xfrm flipH="1">
            <a:off x="3521201" y="1171347"/>
            <a:ext cx="5383902" cy="5029200"/>
            <a:chOff x="2471483" y="1876698"/>
            <a:chExt cx="5498453" cy="5136206"/>
          </a:xfrm>
        </p:grpSpPr>
        <p:sp>
          <p:nvSpPr>
            <p:cNvPr id="77" name="Rounded Rectangle 76"/>
            <p:cNvSpPr/>
            <p:nvPr/>
          </p:nvSpPr>
          <p:spPr bwMode="auto">
            <a:xfrm>
              <a:off x="5640238" y="3550466"/>
              <a:ext cx="2329698" cy="566512"/>
            </a:xfrm>
            <a:prstGeom prst="roundRect">
              <a:avLst/>
            </a:prstGeom>
            <a:gradFill>
              <a:gsLst>
                <a:gs pos="0">
                  <a:schemeClr val="accent1">
                    <a:shade val="15000"/>
                    <a:satMod val="180000"/>
                    <a:alpha val="70000"/>
                  </a:schemeClr>
                </a:gs>
                <a:gs pos="50000">
                  <a:schemeClr val="accent1">
                    <a:shade val="45000"/>
                    <a:satMod val="170000"/>
                    <a:alpha val="70000"/>
                  </a:schemeClr>
                </a:gs>
                <a:gs pos="70000">
                  <a:schemeClr val="accent1">
                    <a:tint val="99000"/>
                    <a:shade val="65000"/>
                    <a:satMod val="155000"/>
                    <a:alpha val="70000"/>
                  </a:schemeClr>
                </a:gs>
                <a:gs pos="100000">
                  <a:schemeClr val="accent1">
                    <a:tint val="95500"/>
                    <a:shade val="100000"/>
                    <a:satMod val="155000"/>
                    <a:alpha val="70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marL="0" lvl="1" indent="-231775" algn="ctr" defTabSz="761719" fontAlgn="base">
                <a:lnSpc>
                  <a:spcPct val="90000"/>
                </a:lnSpc>
                <a:spcBef>
                  <a:spcPct val="0"/>
                </a:spcBef>
                <a:spcAft>
                  <a:spcPct val="0"/>
                </a:spcAft>
                <a:buClr>
                  <a:srgbClr val="FFFFFF"/>
                </a:buClr>
                <a:buSzPct val="95000"/>
                <a:buBlip>
                  <a:blip r:embed="rId3"/>
                </a:buBlip>
                <a:tabLst>
                  <a:tab pos="424590" algn="l"/>
                </a:tabLst>
                <a:defRPr/>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2471483" y="1876698"/>
              <a:ext cx="2834640" cy="5136206"/>
            </a:xfrm>
            <a:prstGeom prst="roundRect">
              <a:avLst>
                <a:gd name="adj" fmla="val 8217"/>
              </a:avLst>
            </a:prstGeom>
            <a:gradFill>
              <a:gsLst>
                <a:gs pos="0">
                  <a:schemeClr val="accent1">
                    <a:shade val="15000"/>
                    <a:satMod val="180000"/>
                    <a:alpha val="70000"/>
                  </a:schemeClr>
                </a:gs>
                <a:gs pos="50000">
                  <a:schemeClr val="accent1">
                    <a:shade val="45000"/>
                    <a:satMod val="170000"/>
                    <a:alpha val="70000"/>
                  </a:schemeClr>
                </a:gs>
                <a:gs pos="70000">
                  <a:schemeClr val="accent1">
                    <a:tint val="99000"/>
                    <a:shade val="65000"/>
                    <a:satMod val="155000"/>
                    <a:alpha val="70000"/>
                  </a:schemeClr>
                </a:gs>
                <a:gs pos="100000">
                  <a:schemeClr val="accent1">
                    <a:tint val="95500"/>
                    <a:shade val="100000"/>
                    <a:satMod val="155000"/>
                    <a:alpha val="70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marL="0" lvl="1" indent="-231775" algn="ctr" defTabSz="761719" fontAlgn="base">
                <a:lnSpc>
                  <a:spcPct val="90000"/>
                </a:lnSpc>
                <a:spcBef>
                  <a:spcPct val="0"/>
                </a:spcBef>
                <a:spcAft>
                  <a:spcPct val="0"/>
                </a:spcAft>
                <a:buClr>
                  <a:srgbClr val="FFFFFF"/>
                </a:buClr>
                <a:buSzPct val="95000"/>
                <a:buBlip>
                  <a:blip r:embed="rId3"/>
                </a:buBlip>
                <a:tabLst>
                  <a:tab pos="424590" algn="l"/>
                </a:tabLst>
                <a:defRPr/>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a:p>
              <a:pPr marL="0" lvl="1" indent="-231775" algn="ctr" defTabSz="761719" fontAlgn="base">
                <a:lnSpc>
                  <a:spcPct val="90000"/>
                </a:lnSpc>
                <a:spcBef>
                  <a:spcPct val="0"/>
                </a:spcBef>
                <a:spcAft>
                  <a:spcPct val="0"/>
                </a:spcAft>
                <a:buClr>
                  <a:srgbClr val="FFFFFF"/>
                </a:buClr>
                <a:buSzPct val="95000"/>
                <a:buBlip>
                  <a:blip r:embed="rId3"/>
                </a:buBlip>
                <a:tabLst>
                  <a:tab pos="424590" algn="l"/>
                </a:tabLst>
                <a:defRPr/>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6" name="Rounded Rectangle 15"/>
          <p:cNvSpPr/>
          <p:nvPr/>
        </p:nvSpPr>
        <p:spPr bwMode="auto">
          <a:xfrm>
            <a:off x="6110619" y="1173480"/>
            <a:ext cx="2775585" cy="5029200"/>
          </a:xfrm>
          <a:prstGeom prst="roundRect">
            <a:avLst>
              <a:gd name="adj" fmla="val 8105"/>
            </a:avLst>
          </a:prstGeom>
          <a:gradFill flip="none" rotWithShape="1">
            <a:gsLst>
              <a:gs pos="0">
                <a:schemeClr val="tx2">
                  <a:lumMod val="10000"/>
                </a:schemeClr>
              </a:gs>
              <a:gs pos="38000">
                <a:srgbClr val="FFFFFF">
                  <a:alpha val="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b" anchorCtr="0" compatLnSpc="1">
            <a:prstTxWarp prst="textNoShape">
              <a:avLst/>
            </a:prstTxWarp>
          </a:bodyPr>
          <a:lstStyle/>
          <a:p>
            <a:pPr marL="236793" lvl="1" indent="-231775" fontAlgn="base">
              <a:lnSpc>
                <a:spcPct val="90000"/>
              </a:lnSpc>
              <a:spcBef>
                <a:spcPct val="20000"/>
              </a:spcBef>
              <a:spcAft>
                <a:spcPct val="0"/>
              </a:spcAft>
              <a:buClr>
                <a:srgbClr val="FFFFFF"/>
              </a:buClr>
              <a:buSzPct val="95000"/>
              <a:buBlip>
                <a:blip r:embed="rId3"/>
              </a:buBlip>
              <a:tabLst>
                <a:tab pos="424590" algn="l"/>
              </a:tabLst>
              <a:defRPr/>
            </a:pPr>
            <a:endParaRPr lang="en-US" sz="1600" kern="0" dirty="0" smtClean="0">
              <a:solidFill>
                <a:schemeClr val="tx1"/>
              </a:solidFill>
              <a:effectLst>
                <a:outerShdw blurRad="38100" dist="38100" dir="2700000" algn="tl">
                  <a:srgbClr val="000000">
                    <a:alpha val="43137"/>
                  </a:srgbClr>
                </a:outerShdw>
              </a:effectLst>
            </a:endParaRPr>
          </a:p>
          <a:p>
            <a:pPr marL="236793" lvl="1" indent="-231775" fontAlgn="base">
              <a:lnSpc>
                <a:spcPct val="90000"/>
              </a:lnSpc>
              <a:spcBef>
                <a:spcPct val="20000"/>
              </a:spcBef>
              <a:spcAft>
                <a:spcPct val="0"/>
              </a:spcAft>
              <a:buClr>
                <a:srgbClr val="FFFFFF"/>
              </a:buClr>
              <a:buSzPct val="95000"/>
              <a:buBlip>
                <a:blip r:embed="rId3"/>
              </a:buBlip>
              <a:tabLst>
                <a:tab pos="424590" algn="l"/>
              </a:tabLst>
              <a:defRPr/>
            </a:pPr>
            <a:endParaRPr lang="en-US" sz="1600" kern="0" dirty="0" smtClean="0">
              <a:solidFill>
                <a:schemeClr val="tx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tabLst>
                <a:tab pos="424590" algn="l"/>
              </a:tabLst>
              <a:defRPr/>
            </a:pPr>
            <a:r>
              <a:rPr lang="zh-CN" altLang="en-US" u="sng" kern="0" dirty="0" smtClean="0">
                <a:solidFill>
                  <a:schemeClr val="bg1"/>
                </a:solidFill>
                <a:effectLst>
                  <a:outerShdw blurRad="38100" dist="38100" dir="2700000" algn="tl">
                    <a:srgbClr val="000000">
                      <a:alpha val="43137"/>
                    </a:srgbClr>
                  </a:outerShdw>
                </a:effectLst>
              </a:rPr>
              <a:t>它能干什么</a:t>
            </a:r>
            <a:endParaRPr lang="en-US" u="sng"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tabLst>
                <a:tab pos="424590" algn="l"/>
              </a:tabLst>
              <a:defRPr/>
            </a:pPr>
            <a:r>
              <a:rPr lang="zh-CN" altLang="en-US" kern="0" dirty="0" smtClean="0">
                <a:solidFill>
                  <a:schemeClr val="bg1"/>
                </a:solidFill>
                <a:effectLst>
                  <a:outerShdw blurRad="38100" dist="38100" dir="2700000" algn="tl">
                    <a:srgbClr val="000000">
                      <a:alpha val="43137"/>
                    </a:srgbClr>
                  </a:outerShdw>
                </a:effectLst>
              </a:rPr>
              <a:t>创建一个单一包的应用程序</a:t>
            </a:r>
            <a:endParaRPr lang="en-US"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tabLst>
                <a:tab pos="424590" algn="l"/>
              </a:tabLst>
              <a:defRPr/>
            </a:pPr>
            <a:r>
              <a:rPr lang="zh-CN" altLang="en-US" kern="0" dirty="0" smtClean="0">
                <a:solidFill>
                  <a:schemeClr val="bg1"/>
                </a:solidFill>
                <a:effectLst>
                  <a:outerShdw blurRad="38100" dist="38100" dir="2700000" algn="tl">
                    <a:srgbClr val="000000">
                      <a:alpha val="43137"/>
                    </a:srgbClr>
                  </a:outerShdw>
                </a:effectLst>
              </a:rPr>
              <a:t>无需安装软件</a:t>
            </a:r>
            <a:endParaRPr lang="en-US"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tabLst>
                <a:tab pos="424590" algn="l"/>
              </a:tabLst>
              <a:defRPr/>
            </a:pPr>
            <a:r>
              <a:rPr lang="zh-CN" altLang="en-US" u="sng" kern="0" dirty="0" smtClean="0">
                <a:solidFill>
                  <a:schemeClr val="bg1"/>
                </a:solidFill>
                <a:effectLst>
                  <a:outerShdw blurRad="38100" dist="38100" dir="2700000" algn="tl">
                    <a:srgbClr val="000000">
                      <a:alpha val="43137"/>
                    </a:srgbClr>
                  </a:outerShdw>
                </a:effectLst>
              </a:rPr>
              <a:t>它有什么好处</a:t>
            </a:r>
            <a:endParaRPr lang="en-US" u="sng"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tabLst>
                <a:tab pos="424590" algn="l"/>
              </a:tabLst>
              <a:defRPr/>
            </a:pPr>
            <a:r>
              <a:rPr lang="zh-CN" altLang="en-US" kern="0" dirty="0" smtClean="0">
                <a:solidFill>
                  <a:schemeClr val="bg1"/>
                </a:solidFill>
                <a:effectLst>
                  <a:outerShdw blurRad="38100" dist="38100" dir="2700000" algn="tl">
                    <a:srgbClr val="000000">
                      <a:alpha val="43137"/>
                    </a:srgbClr>
                  </a:outerShdw>
                </a:effectLst>
              </a:rPr>
              <a:t>解决应用程序之间的冲突</a:t>
            </a:r>
            <a:endParaRPr lang="en-US"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tabLst>
                <a:tab pos="424590" algn="l"/>
              </a:tabLst>
              <a:defRPr/>
            </a:pPr>
            <a:r>
              <a:rPr lang="zh-CN" altLang="en-US" kern="0" dirty="0" smtClean="0">
                <a:solidFill>
                  <a:schemeClr val="bg1"/>
                </a:solidFill>
                <a:effectLst>
                  <a:outerShdw blurRad="38100" dist="38100" dir="2700000" algn="tl">
                    <a:srgbClr val="000000">
                      <a:alpha val="43137"/>
                    </a:srgbClr>
                  </a:outerShdw>
                </a:effectLst>
              </a:rPr>
              <a:t>简化应用程序传递和测试</a:t>
            </a:r>
            <a:endParaRPr lang="en-US" kern="0" dirty="0" smtClean="0">
              <a:solidFill>
                <a:schemeClr val="bg1"/>
              </a:solidFill>
              <a:effectLst>
                <a:outerShdw blurRad="38100" dist="38100" dir="2700000" algn="tl">
                  <a:srgbClr val="000000">
                    <a:alpha val="43137"/>
                  </a:srgbClr>
                </a:outerShdw>
              </a:effectLst>
            </a:endParaRPr>
          </a:p>
          <a:p>
            <a:pPr marL="236793" lvl="1" indent="-231775" fontAlgn="base">
              <a:lnSpc>
                <a:spcPct val="90000"/>
              </a:lnSpc>
              <a:spcBef>
                <a:spcPct val="20000"/>
              </a:spcBef>
              <a:spcAft>
                <a:spcPct val="0"/>
              </a:spcAft>
              <a:buClr>
                <a:srgbClr val="FFFFFF"/>
              </a:buClr>
              <a:buSzPct val="95000"/>
              <a:buBlip>
                <a:blip r:embed="rId3"/>
              </a:buBlip>
              <a:tabLst>
                <a:tab pos="424590" algn="l"/>
              </a:tabLst>
              <a:defRPr/>
            </a:pPr>
            <a:endParaRPr lang="en-US" sz="1600" kern="0" dirty="0" smtClean="0">
              <a:solidFill>
                <a:schemeClr val="tx1"/>
              </a:solidFill>
              <a:effectLst>
                <a:outerShdw blurRad="38100" dist="38100" dir="2700000" algn="tl">
                  <a:srgbClr val="000000">
                    <a:alpha val="43137"/>
                  </a:srgbClr>
                </a:outerShdw>
              </a:effectLst>
            </a:endParaRPr>
          </a:p>
          <a:p>
            <a:pPr marL="236793" lvl="1" indent="-231775" fontAlgn="base">
              <a:lnSpc>
                <a:spcPct val="90000"/>
              </a:lnSpc>
              <a:spcBef>
                <a:spcPct val="20000"/>
              </a:spcBef>
              <a:spcAft>
                <a:spcPct val="0"/>
              </a:spcAft>
              <a:buClr>
                <a:srgbClr val="FFFFFF"/>
              </a:buClr>
              <a:buSzPct val="95000"/>
              <a:buBlip>
                <a:blip r:embed="rId3"/>
              </a:buBlip>
              <a:tabLst>
                <a:tab pos="424590" algn="l"/>
              </a:tabLst>
              <a:defRPr/>
            </a:pPr>
            <a:endParaRPr lang="he-IL" sz="1600" kern="0"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bwMode="auto">
          <a:xfrm>
            <a:off x="409574" y="1173480"/>
            <a:ext cx="2775585" cy="5029200"/>
          </a:xfrm>
          <a:prstGeom prst="roundRect">
            <a:avLst>
              <a:gd name="adj" fmla="val 8217"/>
            </a:avLst>
          </a:prstGeom>
          <a:gradFill flip="none" rotWithShape="1">
            <a:gsLst>
              <a:gs pos="0">
                <a:schemeClr val="tx2">
                  <a:lumMod val="10000"/>
                </a:schemeClr>
              </a:gs>
              <a:gs pos="38000">
                <a:srgbClr val="FFFFFF">
                  <a:alpha val="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b" anchorCtr="0" compatLnSpc="1">
            <a:prstTxWarp prst="textNoShape">
              <a:avLst/>
            </a:prstTxWarp>
          </a:bodyPr>
          <a:lstStyle/>
          <a:p>
            <a:pPr marL="0" lvl="1" indent="-231775" fontAlgn="base">
              <a:lnSpc>
                <a:spcPct val="90000"/>
              </a:lnSpc>
              <a:spcBef>
                <a:spcPct val="20000"/>
              </a:spcBef>
              <a:spcAft>
                <a:spcPct val="0"/>
              </a:spcAft>
              <a:buClr>
                <a:srgbClr val="FFFFFF"/>
              </a:buClr>
              <a:buSzPct val="95000"/>
              <a:tabLst>
                <a:tab pos="424590" algn="l"/>
              </a:tabLst>
              <a:defRPr/>
            </a:pPr>
            <a:endParaRPr lang="en-US" sz="1600" kern="0" dirty="0" smtClean="0">
              <a:solidFill>
                <a:schemeClr val="tx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defRPr/>
            </a:pPr>
            <a:r>
              <a:rPr lang="zh-CN" altLang="en-US" u="sng" kern="0" dirty="0" smtClean="0">
                <a:solidFill>
                  <a:schemeClr val="bg1"/>
                </a:solidFill>
                <a:effectLst>
                  <a:outerShdw blurRad="38100" dist="38100" dir="2700000" algn="tl">
                    <a:srgbClr val="000000">
                      <a:alpha val="43137"/>
                    </a:srgbClr>
                  </a:outerShdw>
                </a:effectLst>
              </a:rPr>
              <a:t>它能干什么</a:t>
            </a:r>
            <a:endParaRPr lang="en-US" u="sng"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defRPr/>
            </a:pPr>
            <a:r>
              <a:rPr lang="zh-CN" altLang="en-US" kern="0" dirty="0" smtClean="0">
                <a:solidFill>
                  <a:schemeClr val="bg1"/>
                </a:solidFill>
                <a:effectLst>
                  <a:outerShdw blurRad="38100" dist="38100" dir="2700000" algn="tl">
                    <a:srgbClr val="000000">
                      <a:alpha val="43137"/>
                    </a:srgbClr>
                  </a:outerShdw>
                </a:effectLst>
              </a:rPr>
              <a:t>创建一个封装完整的操作系统</a:t>
            </a:r>
            <a:endParaRPr lang="en-US"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defRPr/>
            </a:pPr>
            <a:r>
              <a:rPr lang="zh-CN" altLang="en-US" u="sng" kern="0" dirty="0" smtClean="0">
                <a:solidFill>
                  <a:schemeClr val="bg1"/>
                </a:solidFill>
                <a:effectLst>
                  <a:outerShdw blurRad="38100" dist="38100" dir="2700000" algn="tl">
                    <a:srgbClr val="000000">
                      <a:alpha val="43137"/>
                    </a:srgbClr>
                  </a:outerShdw>
                </a:effectLst>
              </a:rPr>
              <a:t>它有什么好处</a:t>
            </a:r>
            <a:endParaRPr lang="en-US" u="sng"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defRPr/>
            </a:pPr>
            <a:r>
              <a:rPr lang="zh-CN" altLang="en-US" kern="0" dirty="0" smtClean="0">
                <a:solidFill>
                  <a:schemeClr val="bg1"/>
                </a:solidFill>
                <a:effectLst>
                  <a:outerShdw blurRad="38100" dist="38100" dir="2700000" algn="tl">
                    <a:srgbClr val="000000">
                      <a:alpha val="43137"/>
                    </a:srgbClr>
                  </a:outerShdw>
                </a:effectLst>
              </a:rPr>
              <a:t>解决不兼容的应用程序和新的操作系统</a:t>
            </a:r>
            <a:endParaRPr lang="en-US" kern="0" dirty="0" smtClean="0">
              <a:solidFill>
                <a:schemeClr val="bg1"/>
              </a:solidFill>
              <a:effectLst>
                <a:outerShdw blurRad="38100" dist="38100" dir="2700000" algn="tl">
                  <a:srgbClr val="000000">
                    <a:alpha val="43137"/>
                  </a:srgbClr>
                </a:outerShdw>
              </a:effectLst>
            </a:endParaRPr>
          </a:p>
          <a:p>
            <a:pPr marL="231775" lvl="1" indent="-231775" fontAlgn="base">
              <a:lnSpc>
                <a:spcPct val="90000"/>
              </a:lnSpc>
              <a:spcBef>
                <a:spcPct val="20000"/>
              </a:spcBef>
              <a:spcAft>
                <a:spcPct val="0"/>
              </a:spcAft>
              <a:buClr>
                <a:srgbClr val="FFFFFF"/>
              </a:buClr>
              <a:buSzPct val="95000"/>
              <a:buBlip>
                <a:blip r:embed="rId3"/>
              </a:buBlip>
              <a:defRPr/>
            </a:pPr>
            <a:r>
              <a:rPr lang="zh-CN" altLang="en-US" kern="0" dirty="0" smtClean="0">
                <a:solidFill>
                  <a:schemeClr val="bg1"/>
                </a:solidFill>
                <a:effectLst>
                  <a:outerShdw blurRad="38100" dist="38100" dir="2700000" algn="tl">
                    <a:srgbClr val="000000">
                      <a:alpha val="43137"/>
                    </a:srgbClr>
                  </a:outerShdw>
                </a:effectLst>
              </a:rPr>
              <a:t>一台计算机上运行两个环境</a:t>
            </a:r>
            <a:r>
              <a:rPr lang="en-US" kern="0" dirty="0" smtClean="0">
                <a:solidFill>
                  <a:schemeClr val="bg1"/>
                </a:solidFill>
                <a:effectLst>
                  <a:outerShdw blurRad="38100" dist="38100" dir="2700000" algn="tl">
                    <a:srgbClr val="000000">
                      <a:alpha val="43137"/>
                    </a:srgbClr>
                  </a:outerShdw>
                </a:effectLst>
              </a:rPr>
              <a:t>(</a:t>
            </a:r>
            <a:r>
              <a:rPr lang="zh-CN" altLang="en-US" kern="0" dirty="0" smtClean="0">
                <a:solidFill>
                  <a:schemeClr val="bg1"/>
                </a:solidFill>
                <a:effectLst>
                  <a:outerShdw blurRad="38100" dist="38100" dir="2700000" algn="tl">
                    <a:srgbClr val="000000">
                      <a:alpha val="43137"/>
                    </a:srgbClr>
                  </a:outerShdw>
                </a:effectLst>
              </a:rPr>
              <a:t>例如企业和个人 </a:t>
            </a:r>
            <a:r>
              <a:rPr lang="en-US" kern="0" dirty="0" smtClean="0">
                <a:solidFill>
                  <a:schemeClr val="bg1"/>
                </a:solidFill>
                <a:effectLst>
                  <a:outerShdw blurRad="38100" dist="38100" dir="2700000" algn="tl">
                    <a:srgbClr val="000000">
                      <a:alpha val="43137"/>
                    </a:srgbClr>
                  </a:outerShdw>
                </a:effectLst>
              </a:rPr>
              <a:t>)</a:t>
            </a:r>
          </a:p>
        </p:txBody>
      </p:sp>
      <p:sp>
        <p:nvSpPr>
          <p:cNvPr id="2" name="Title 1"/>
          <p:cNvSpPr>
            <a:spLocks noGrp="1"/>
          </p:cNvSpPr>
          <p:nvPr>
            <p:ph type="title"/>
          </p:nvPr>
        </p:nvSpPr>
        <p:spPr/>
        <p:txBody>
          <a:bodyPr/>
          <a:lstStyle/>
          <a:p>
            <a:pPr algn="l"/>
            <a:r>
              <a:rPr lang="zh-CN" altLang="en-US" sz="3200" dirty="0" smtClean="0"/>
              <a:t>企业桌面虚拟化</a:t>
            </a:r>
            <a:r>
              <a:rPr lang="en-US" sz="3200" dirty="0" smtClean="0"/>
              <a:t>vs. </a:t>
            </a:r>
            <a:r>
              <a:rPr lang="zh-CN" altLang="en-US" sz="3200" dirty="0" smtClean="0"/>
              <a:t>应用程序虚拟化</a:t>
            </a:r>
            <a:endParaRPr lang="he-IL" sz="3200" dirty="0"/>
          </a:p>
        </p:txBody>
      </p:sp>
      <p:pic>
        <p:nvPicPr>
          <p:cNvPr id="12" name="Picture 2" descr="C:\Users\chajones\Desktop\Logo-MSAV.png"/>
          <p:cNvPicPr>
            <a:picLocks noChangeAspect="1" noChangeArrowheads="1"/>
          </p:cNvPicPr>
          <p:nvPr/>
        </p:nvPicPr>
        <p:blipFill>
          <a:blip r:embed="rId4" cstate="print"/>
          <a:srcRect/>
          <a:stretch>
            <a:fillRect/>
          </a:stretch>
        </p:blipFill>
        <p:spPr bwMode="auto">
          <a:xfrm>
            <a:off x="6412616" y="1425030"/>
            <a:ext cx="1905883" cy="494961"/>
          </a:xfrm>
          <a:prstGeom prst="rect">
            <a:avLst/>
          </a:prstGeom>
          <a:noFill/>
          <a:ln w="9525">
            <a:noFill/>
            <a:miter lim="800000"/>
            <a:headEnd/>
            <a:tailEnd/>
          </a:ln>
        </p:spPr>
      </p:pic>
      <p:pic>
        <p:nvPicPr>
          <p:cNvPr id="15" name="Picture 3" descr="C:\kidaro\review\images\logos\EDVwithicon_wht.png"/>
          <p:cNvPicPr>
            <a:picLocks noChangeAspect="1" noChangeArrowheads="1"/>
          </p:cNvPicPr>
          <p:nvPr/>
        </p:nvPicPr>
        <p:blipFill>
          <a:blip r:embed="rId5" cstate="print"/>
          <a:srcRect/>
          <a:stretch>
            <a:fillRect/>
          </a:stretch>
        </p:blipFill>
        <p:spPr bwMode="auto">
          <a:xfrm>
            <a:off x="693564" y="1437228"/>
            <a:ext cx="2312988" cy="477297"/>
          </a:xfrm>
          <a:prstGeom prst="rect">
            <a:avLst/>
          </a:prstGeom>
          <a:noFill/>
        </p:spPr>
      </p:pic>
      <p:pic>
        <p:nvPicPr>
          <p:cNvPr id="20" name="Picture 12" descr="Logo-Virtual-PC"/>
          <p:cNvPicPr>
            <a:picLocks noChangeAspect="1" noChangeArrowheads="1"/>
          </p:cNvPicPr>
          <p:nvPr/>
        </p:nvPicPr>
        <p:blipFill>
          <a:blip r:embed="rId6" cstate="print"/>
          <a:srcRect/>
          <a:stretch>
            <a:fillRect/>
          </a:stretch>
        </p:blipFill>
        <p:spPr bwMode="auto">
          <a:xfrm>
            <a:off x="1352377" y="1989137"/>
            <a:ext cx="969963" cy="373063"/>
          </a:xfrm>
          <a:prstGeom prst="rect">
            <a:avLst/>
          </a:prstGeom>
          <a:noFill/>
          <a:ln w="9525">
            <a:noFill/>
            <a:miter lim="800000"/>
            <a:headEnd/>
            <a:tailEnd/>
          </a:ln>
        </p:spPr>
      </p:pic>
      <p:pic>
        <p:nvPicPr>
          <p:cNvPr id="58369" name="Picture 1"/>
          <p:cNvPicPr>
            <a:picLocks noChangeAspect="1" noChangeArrowheads="1"/>
          </p:cNvPicPr>
          <p:nvPr/>
        </p:nvPicPr>
        <p:blipFill>
          <a:blip r:embed="rId7" cstate="print"/>
          <a:srcRect/>
          <a:stretch>
            <a:fillRect/>
          </a:stretch>
        </p:blipFill>
        <p:spPr bwMode="auto">
          <a:xfrm>
            <a:off x="1143000" y="2117358"/>
            <a:ext cx="133212" cy="133212"/>
          </a:xfrm>
          <a:prstGeom prst="rect">
            <a:avLst/>
          </a:prstGeom>
          <a:noFill/>
          <a:ln w="9525">
            <a:noFill/>
            <a:miter lim="800000"/>
            <a:headEnd/>
            <a:tailEnd/>
          </a:ln>
          <a:effectLst/>
        </p:spPr>
      </p:pic>
      <p:sp>
        <p:nvSpPr>
          <p:cNvPr id="37" name="Rounded Rectangle 36"/>
          <p:cNvSpPr/>
          <p:nvPr/>
        </p:nvSpPr>
        <p:spPr bwMode="auto">
          <a:xfrm>
            <a:off x="3319462" y="2021930"/>
            <a:ext cx="2660521" cy="2808024"/>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8"/>
              </a:buBlip>
              <a:tabLst>
                <a:tab pos="424590" algn="l"/>
              </a:tabLst>
              <a:defRPr/>
            </a:pPr>
            <a:endParaRPr lang="en-US" sz="1100" dirty="0" smtClean="0">
              <a:solidFill>
                <a:schemeClr val="tx1"/>
              </a:solidFill>
            </a:endParaRPr>
          </a:p>
        </p:txBody>
      </p:sp>
      <p:grpSp>
        <p:nvGrpSpPr>
          <p:cNvPr id="5" name="Group 68"/>
          <p:cNvGrpSpPr/>
          <p:nvPr/>
        </p:nvGrpSpPr>
        <p:grpSpPr>
          <a:xfrm>
            <a:off x="3522609" y="4098141"/>
            <a:ext cx="2281163" cy="554710"/>
            <a:chOff x="3684815" y="6030687"/>
            <a:chExt cx="3984171" cy="968829"/>
          </a:xfrm>
        </p:grpSpPr>
        <p:sp>
          <p:nvSpPr>
            <p:cNvPr id="39" name="Rounded Rectangle 38"/>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zh-CN" altLang="en-US" sz="1400" dirty="0" smtClean="0">
                  <a:solidFill>
                    <a:schemeClr val="bg1"/>
                  </a:solidFill>
                </a:rPr>
                <a:t>硬件</a:t>
              </a:r>
              <a:endParaRPr lang="en-US" sz="1400" dirty="0" smtClean="0">
                <a:solidFill>
                  <a:schemeClr val="bg1"/>
                </a:solidFill>
              </a:endParaRPr>
            </a:p>
          </p:txBody>
        </p:sp>
        <p:pic>
          <p:nvPicPr>
            <p:cNvPr id="40" name="Picture 3" descr="C:\Program Files\Microsoft Resource DVD Artwork\DVD_ART\Artwork_Imagery\HARDWARE_IMAGERY\Illustration - Misc Hardware\Windows Vista Illustration Icons\Computer.png"/>
            <p:cNvPicPr>
              <a:picLocks noChangeAspect="1" noChangeArrowheads="1"/>
            </p:cNvPicPr>
            <p:nvPr/>
          </p:nvPicPr>
          <p:blipFill>
            <a:blip r:embed="rId9" cstate="print"/>
            <a:stretch>
              <a:fillRect/>
            </a:stretch>
          </p:blipFill>
          <p:spPr bwMode="auto">
            <a:xfrm>
              <a:off x="3845121" y="6074228"/>
              <a:ext cx="1092639" cy="863883"/>
            </a:xfrm>
            <a:prstGeom prst="rect">
              <a:avLst/>
            </a:prstGeom>
            <a:noFill/>
          </p:spPr>
        </p:pic>
      </p:grpSp>
      <p:grpSp>
        <p:nvGrpSpPr>
          <p:cNvPr id="6" name="Group 65"/>
          <p:cNvGrpSpPr/>
          <p:nvPr/>
        </p:nvGrpSpPr>
        <p:grpSpPr>
          <a:xfrm>
            <a:off x="3522609" y="2184706"/>
            <a:ext cx="2281163" cy="554710"/>
            <a:chOff x="3684815" y="2688773"/>
            <a:chExt cx="3984171" cy="968829"/>
          </a:xfrm>
        </p:grpSpPr>
        <p:sp>
          <p:nvSpPr>
            <p:cNvPr id="45" name="Rounded Rectangle 44"/>
            <p:cNvSpPr/>
            <p:nvPr/>
          </p:nvSpPr>
          <p:spPr bwMode="auto">
            <a:xfrm>
              <a:off x="3684815" y="2688773"/>
              <a:ext cx="3984171" cy="968829"/>
            </a:xfrm>
            <a:prstGeom prst="roundRect">
              <a:avLst/>
            </a:prstGeom>
            <a:solidFill>
              <a:srgbClr val="7030A0"/>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r>
                <a:rPr lang="zh-CN" altLang="en-US" sz="1400" dirty="0" smtClean="0">
                  <a:solidFill>
                    <a:schemeClr val="bg1"/>
                  </a:solidFill>
                </a:rPr>
                <a:t>数据，用户配置</a:t>
              </a:r>
              <a:endParaRPr lang="en-US" sz="1400" dirty="0" smtClean="0">
                <a:solidFill>
                  <a:schemeClr val="bg1"/>
                </a:solidFill>
              </a:endParaRPr>
            </a:p>
          </p:txBody>
        </p:sp>
        <p:grpSp>
          <p:nvGrpSpPr>
            <p:cNvPr id="7" name="Group 56"/>
            <p:cNvGrpSpPr/>
            <p:nvPr/>
          </p:nvGrpSpPr>
          <p:grpSpPr>
            <a:xfrm>
              <a:off x="3905935" y="2896568"/>
              <a:ext cx="586758" cy="540880"/>
              <a:chOff x="6505548" y="845445"/>
              <a:chExt cx="681002" cy="627755"/>
            </a:xfrm>
          </p:grpSpPr>
          <p:pic>
            <p:nvPicPr>
              <p:cNvPr id="47" name="Picture 46" descr="server.png"/>
              <p:cNvPicPr>
                <a:picLocks noChangeAspect="1"/>
              </p:cNvPicPr>
              <p:nvPr/>
            </p:nvPicPr>
            <p:blipFill>
              <a:blip r:embed="rId10" cstate="email"/>
              <a:stretch>
                <a:fillRect/>
              </a:stretch>
            </p:blipFill>
            <p:spPr>
              <a:xfrm>
                <a:off x="6505548" y="845445"/>
                <a:ext cx="338102" cy="449955"/>
              </a:xfrm>
              <a:prstGeom prst="rect">
                <a:avLst/>
              </a:prstGeom>
            </p:spPr>
          </p:pic>
          <p:pic>
            <p:nvPicPr>
              <p:cNvPr id="48" name="Picture 47" descr="server.png"/>
              <p:cNvPicPr>
                <a:picLocks noChangeAspect="1"/>
              </p:cNvPicPr>
              <p:nvPr/>
            </p:nvPicPr>
            <p:blipFill>
              <a:blip r:embed="rId10" cstate="email"/>
              <a:stretch>
                <a:fillRect/>
              </a:stretch>
            </p:blipFill>
            <p:spPr>
              <a:xfrm>
                <a:off x="6848448" y="845445"/>
                <a:ext cx="338102" cy="449955"/>
              </a:xfrm>
              <a:prstGeom prst="rect">
                <a:avLst/>
              </a:prstGeom>
            </p:spPr>
          </p:pic>
          <p:pic>
            <p:nvPicPr>
              <p:cNvPr id="49" name="Picture 48" descr="server.png"/>
              <p:cNvPicPr>
                <a:picLocks noChangeAspect="1"/>
              </p:cNvPicPr>
              <p:nvPr/>
            </p:nvPicPr>
            <p:blipFill>
              <a:blip r:embed="rId10" cstate="email"/>
              <a:stretch>
                <a:fillRect/>
              </a:stretch>
            </p:blipFill>
            <p:spPr>
              <a:xfrm>
                <a:off x="6683348" y="1023245"/>
                <a:ext cx="338102" cy="449955"/>
              </a:xfrm>
              <a:prstGeom prst="rect">
                <a:avLst/>
              </a:prstGeom>
            </p:spPr>
          </p:pic>
        </p:grpSp>
      </p:grpSp>
      <p:grpSp>
        <p:nvGrpSpPr>
          <p:cNvPr id="8" name="Group 66"/>
          <p:cNvGrpSpPr/>
          <p:nvPr/>
        </p:nvGrpSpPr>
        <p:grpSpPr>
          <a:xfrm>
            <a:off x="3522609" y="2822518"/>
            <a:ext cx="2281163" cy="554710"/>
            <a:chOff x="3684815" y="3802744"/>
            <a:chExt cx="3984171" cy="968829"/>
          </a:xfrm>
        </p:grpSpPr>
        <p:grpSp>
          <p:nvGrpSpPr>
            <p:cNvPr id="9" name="Group 20"/>
            <p:cNvGrpSpPr/>
            <p:nvPr/>
          </p:nvGrpSpPr>
          <p:grpSpPr>
            <a:xfrm>
              <a:off x="4006089" y="4050788"/>
              <a:ext cx="452468" cy="418141"/>
              <a:chOff x="1747290" y="5571160"/>
              <a:chExt cx="554957" cy="384739"/>
            </a:xfrm>
          </p:grpSpPr>
          <p:pic>
            <p:nvPicPr>
              <p:cNvPr id="53" name="Picture 1" descr="image001"/>
              <p:cNvPicPr>
                <a:picLocks noChangeAspect="1" noChangeArrowheads="1"/>
              </p:cNvPicPr>
              <p:nvPr/>
            </p:nvPicPr>
            <p:blipFill>
              <a:blip r:embed="rId11" cstate="email"/>
              <a:srcRect/>
              <a:stretch>
                <a:fillRect/>
              </a:stretch>
            </p:blipFill>
            <p:spPr bwMode="auto">
              <a:xfrm>
                <a:off x="1747290" y="5614753"/>
                <a:ext cx="292801" cy="210329"/>
              </a:xfrm>
              <a:prstGeom prst="rect">
                <a:avLst/>
              </a:prstGeom>
              <a:noFill/>
              <a:ln>
                <a:noFill/>
              </a:ln>
            </p:spPr>
          </p:pic>
          <p:pic>
            <p:nvPicPr>
              <p:cNvPr id="54" name="Picture 2" descr="image002"/>
              <p:cNvPicPr>
                <a:picLocks noChangeAspect="1" noChangeArrowheads="1"/>
              </p:cNvPicPr>
              <p:nvPr/>
            </p:nvPicPr>
            <p:blipFill>
              <a:blip r:embed="rId12" cstate="email"/>
              <a:srcRect/>
              <a:stretch>
                <a:fillRect/>
              </a:stretch>
            </p:blipFill>
            <p:spPr bwMode="auto">
              <a:xfrm>
                <a:off x="1805169" y="5745570"/>
                <a:ext cx="292801" cy="210329"/>
              </a:xfrm>
              <a:prstGeom prst="rect">
                <a:avLst/>
              </a:prstGeom>
              <a:noFill/>
              <a:ln>
                <a:noFill/>
              </a:ln>
            </p:spPr>
          </p:pic>
          <p:pic>
            <p:nvPicPr>
              <p:cNvPr id="55" name="Picture 3" descr="image003"/>
              <p:cNvPicPr>
                <a:picLocks noChangeAspect="1" noChangeArrowheads="1"/>
              </p:cNvPicPr>
              <p:nvPr/>
            </p:nvPicPr>
            <p:blipFill>
              <a:blip r:embed="rId13" cstate="email"/>
              <a:srcRect/>
              <a:stretch>
                <a:fillRect/>
              </a:stretch>
            </p:blipFill>
            <p:spPr bwMode="auto">
              <a:xfrm>
                <a:off x="1954976" y="5571160"/>
                <a:ext cx="299610" cy="215459"/>
              </a:xfrm>
              <a:prstGeom prst="rect">
                <a:avLst/>
              </a:prstGeom>
              <a:noFill/>
              <a:ln>
                <a:noFill/>
              </a:ln>
            </p:spPr>
          </p:pic>
          <p:pic>
            <p:nvPicPr>
              <p:cNvPr id="56" name="Picture 4" descr="image004"/>
              <p:cNvPicPr>
                <a:picLocks noChangeAspect="1" noChangeArrowheads="1"/>
              </p:cNvPicPr>
              <p:nvPr/>
            </p:nvPicPr>
            <p:blipFill>
              <a:blip r:embed="rId14" cstate="email"/>
              <a:srcRect/>
              <a:stretch>
                <a:fillRect/>
              </a:stretch>
            </p:blipFill>
            <p:spPr bwMode="auto">
              <a:xfrm>
                <a:off x="2009446" y="5676332"/>
                <a:ext cx="292801" cy="210329"/>
              </a:xfrm>
              <a:prstGeom prst="rect">
                <a:avLst/>
              </a:prstGeom>
              <a:noFill/>
              <a:ln>
                <a:noFill/>
              </a:ln>
            </p:spPr>
          </p:pic>
        </p:grpSp>
        <p:sp>
          <p:nvSpPr>
            <p:cNvPr id="51" name="Rounded Rectangle 50"/>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zh-CN" altLang="en-US" sz="1400" dirty="0" smtClean="0">
                  <a:solidFill>
                    <a:schemeClr val="bg1"/>
                  </a:solidFill>
                </a:rPr>
                <a:t>应用程序</a:t>
              </a:r>
              <a:endParaRPr lang="en-US" sz="1400" dirty="0" smtClean="0">
                <a:solidFill>
                  <a:schemeClr val="bg1"/>
                </a:solidFill>
              </a:endParaRPr>
            </a:p>
          </p:txBody>
        </p:sp>
      </p:grpSp>
      <p:grpSp>
        <p:nvGrpSpPr>
          <p:cNvPr id="10" name="Group 65"/>
          <p:cNvGrpSpPr/>
          <p:nvPr/>
        </p:nvGrpSpPr>
        <p:grpSpPr>
          <a:xfrm>
            <a:off x="3520199" y="2554930"/>
            <a:ext cx="2279200" cy="439778"/>
            <a:chOff x="3067172" y="2779490"/>
            <a:chExt cx="3317287" cy="640080"/>
          </a:xfrm>
        </p:grpSpPr>
        <p:cxnSp>
          <p:nvCxnSpPr>
            <p:cNvPr id="58" name="Elbow Connector 57"/>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60"/>
          <p:cNvGrpSpPr/>
          <p:nvPr/>
        </p:nvGrpSpPr>
        <p:grpSpPr>
          <a:xfrm>
            <a:off x="3520199" y="3185918"/>
            <a:ext cx="2279200" cy="439778"/>
            <a:chOff x="3067172" y="3697868"/>
            <a:chExt cx="3317287" cy="640080"/>
          </a:xfrm>
        </p:grpSpPr>
        <p:cxnSp>
          <p:nvCxnSpPr>
            <p:cNvPr id="61" name="Elbow Connector 60"/>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3" name="Group 56"/>
          <p:cNvGrpSpPr/>
          <p:nvPr/>
        </p:nvGrpSpPr>
        <p:grpSpPr>
          <a:xfrm>
            <a:off x="3520199" y="3816905"/>
            <a:ext cx="2279200" cy="439778"/>
            <a:chOff x="3067172" y="4616245"/>
            <a:chExt cx="3317287" cy="640080"/>
          </a:xfrm>
        </p:grpSpPr>
        <p:cxnSp>
          <p:nvCxnSpPr>
            <p:cNvPr id="64" name="Elbow Connector 63"/>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9" name="Left Arrow 78"/>
          <p:cNvSpPr/>
          <p:nvPr/>
        </p:nvSpPr>
        <p:spPr bwMode="auto">
          <a:xfrm>
            <a:off x="3124200" y="3411017"/>
            <a:ext cx="401726" cy="6096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4" name="Group 67"/>
          <p:cNvGrpSpPr/>
          <p:nvPr/>
        </p:nvGrpSpPr>
        <p:grpSpPr>
          <a:xfrm>
            <a:off x="3522609" y="3460329"/>
            <a:ext cx="2281163" cy="554710"/>
            <a:chOff x="3684815" y="4916715"/>
            <a:chExt cx="3984171" cy="968829"/>
          </a:xfrm>
        </p:grpSpPr>
        <p:sp>
          <p:nvSpPr>
            <p:cNvPr id="42" name="Rounded Rectangle 41"/>
            <p:cNvSpPr/>
            <p:nvPr/>
          </p:nvSpPr>
          <p:spPr bwMode="auto">
            <a:xfrm>
              <a:off x="3684815" y="4916715"/>
              <a:ext cx="3984171" cy="96882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zh-CN" altLang="en-US" sz="1400" dirty="0" smtClean="0">
                  <a:solidFill>
                    <a:schemeClr val="bg1"/>
                  </a:solidFill>
                </a:rPr>
                <a:t>操作系统</a:t>
              </a:r>
              <a:endParaRPr lang="en-US" sz="1400" dirty="0" smtClean="0">
                <a:solidFill>
                  <a:schemeClr val="bg1"/>
                </a:solidFill>
              </a:endParaRPr>
            </a:p>
          </p:txBody>
        </p:sp>
        <p:pic>
          <p:nvPicPr>
            <p:cNvPr id="4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5" cstate="email"/>
            <a:srcRect/>
            <a:stretch>
              <a:fillRect/>
            </a:stretch>
          </p:blipFill>
          <p:spPr bwMode="auto">
            <a:xfrm>
              <a:off x="3911334" y="5025860"/>
              <a:ext cx="721632" cy="720188"/>
            </a:xfrm>
            <a:prstGeom prst="rect">
              <a:avLst/>
            </a:prstGeom>
            <a:noFill/>
          </p:spPr>
        </p:pic>
      </p:grpSp>
      <p:sp>
        <p:nvSpPr>
          <p:cNvPr id="80" name="Left Arrow 79"/>
          <p:cNvSpPr/>
          <p:nvPr/>
        </p:nvSpPr>
        <p:spPr bwMode="auto">
          <a:xfrm rot="10800000">
            <a:off x="5813755" y="2781300"/>
            <a:ext cx="401726" cy="609600"/>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right)">
                                      <p:cBhvr>
                                        <p:cTn id="10" dur="500"/>
                                        <p:tgtEl>
                                          <p:spTgt spid="79"/>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a:xfrm>
            <a:off x="357158" y="3857632"/>
            <a:ext cx="8215370" cy="642938"/>
          </a:xfrm>
        </p:spPr>
        <p:txBody>
          <a:bodyPr/>
          <a:lstStyle/>
          <a:p>
            <a:r>
              <a:rPr lang="en-US" altLang="zh-CN" sz="3600" dirty="0" smtClean="0"/>
              <a:t>MEDV</a:t>
            </a:r>
            <a:r>
              <a:rPr lang="zh-CN" altLang="en-US" sz="3600" dirty="0" smtClean="0"/>
              <a:t>微软企业桌面虚拟化</a:t>
            </a:r>
            <a:endParaRPr lang="en-US" altLang="zh-CN" sz="3600" dirty="0" smtClean="0"/>
          </a:p>
          <a:p>
            <a:r>
              <a:rPr lang="zh-CN" altLang="en-US" sz="3600" dirty="0" smtClean="0"/>
              <a:t>在</a:t>
            </a:r>
            <a:r>
              <a:rPr lang="en-US" altLang="zh-CN" sz="3600" dirty="0" smtClean="0"/>
              <a:t>Vista</a:t>
            </a:r>
            <a:r>
              <a:rPr lang="zh-CN" altLang="en-US" sz="3600" dirty="0" smtClean="0"/>
              <a:t>环境中发布</a:t>
            </a:r>
            <a:r>
              <a:rPr lang="en-US" altLang="zh-CN" sz="3600" dirty="0" smtClean="0"/>
              <a:t>IE6</a:t>
            </a:r>
            <a:endParaRPr lang="zh-CN" alt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928934"/>
            <a:ext cx="8229600" cy="1143000"/>
          </a:xfrm>
        </p:spPr>
        <p:txBody>
          <a:bodyPr/>
          <a:lstStyle/>
          <a:p>
            <a:r>
              <a:rPr lang="en-US" altLang="zh-CN" dirty="0" smtClean="0"/>
              <a:t>MDOP 2009 R2</a:t>
            </a:r>
            <a:r>
              <a:rPr lang="zh-CN" altLang="en-US" dirty="0" smtClean="0"/>
              <a:t>的改变和新功能</a:t>
            </a:r>
            <a:endParaRPr lang="zh-CN" altLang="en-US" dirty="0"/>
          </a:p>
        </p:txBody>
      </p:sp>
      <p:sp>
        <p:nvSpPr>
          <p:cNvPr id="5" name="文本占位符 4"/>
          <p:cNvSpPr>
            <a:spLocks noGrp="1"/>
          </p:cNvSpPr>
          <p:nvPr>
            <p:ph type="body" sz="quarter" idx="10"/>
          </p:nvPr>
        </p:nvSpPr>
        <p:spPr>
          <a:xfrm>
            <a:off x="357158" y="2214564"/>
            <a:ext cx="2143140" cy="500056"/>
          </a:xfrm>
        </p:spPr>
        <p:txBody>
          <a:bodyPr>
            <a:noAutofit/>
          </a:bodyPr>
          <a:lstStyle/>
          <a:p>
            <a:r>
              <a:rPr lang="en-US" altLang="zh-CN" sz="3200" b="1" dirty="0" smtClean="0"/>
              <a:t>WCI231</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ingle Corner Rectangle 40"/>
          <p:cNvSpPr/>
          <p:nvPr/>
        </p:nvSpPr>
        <p:spPr bwMode="auto">
          <a:xfrm rot="10800000">
            <a:off x="6708810" y="0"/>
            <a:ext cx="2435190" cy="895152"/>
          </a:xfrm>
          <a:prstGeom prst="round1Rect">
            <a:avLst/>
          </a:prstGeom>
          <a:solidFill>
            <a:schemeClr val="bg1">
              <a:alpha val="15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12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806" name="Line 15"/>
          <p:cNvSpPr>
            <a:spLocks noChangeShapeType="1"/>
          </p:cNvSpPr>
          <p:nvPr/>
        </p:nvSpPr>
        <p:spPr bwMode="auto">
          <a:xfrm>
            <a:off x="8686800" y="4472345"/>
            <a:ext cx="0" cy="1247775"/>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20" name="Title 42"/>
          <p:cNvSpPr>
            <a:spLocks noGrp="1"/>
          </p:cNvSpPr>
          <p:nvPr>
            <p:ph type="title"/>
          </p:nvPr>
        </p:nvSpPr>
        <p:spPr>
          <a:xfrm>
            <a:off x="285720" y="274638"/>
            <a:ext cx="8229600" cy="1143000"/>
          </a:xfrm>
        </p:spPr>
        <p:txBody>
          <a:bodyPr/>
          <a:lstStyle/>
          <a:p>
            <a:pPr algn="l"/>
            <a:r>
              <a:rPr lang="zh-CN" altLang="en-US" dirty="0" smtClean="0"/>
              <a:t>高级组策略管理</a:t>
            </a:r>
            <a:r>
              <a:rPr lang="en-US" dirty="0" smtClean="0"/>
              <a:t/>
            </a:r>
            <a:br>
              <a:rPr lang="en-US" dirty="0" smtClean="0"/>
            </a:br>
            <a:r>
              <a:rPr lang="zh-CN" altLang="en-US" sz="2400" dirty="0" smtClean="0">
                <a:solidFill>
                  <a:schemeClr val="accent1"/>
                </a:solidFill>
              </a:rPr>
              <a:t>通过管理方式的变化提升组策略</a:t>
            </a:r>
            <a:endParaRPr lang="en-US" sz="2400" dirty="0">
              <a:solidFill>
                <a:schemeClr val="accent1"/>
              </a:solidFill>
            </a:endParaRPr>
          </a:p>
        </p:txBody>
      </p:sp>
      <p:sp>
        <p:nvSpPr>
          <p:cNvPr id="66" name="Line 12"/>
          <p:cNvSpPr>
            <a:spLocks noChangeShapeType="1"/>
          </p:cNvSpPr>
          <p:nvPr/>
        </p:nvSpPr>
        <p:spPr bwMode="auto">
          <a:xfrm>
            <a:off x="4876800" y="1573894"/>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67" name="Line 13"/>
          <p:cNvSpPr>
            <a:spLocks noChangeShapeType="1"/>
          </p:cNvSpPr>
          <p:nvPr/>
        </p:nvSpPr>
        <p:spPr bwMode="auto">
          <a:xfrm>
            <a:off x="8686800" y="1573894"/>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0" name="Line 8"/>
          <p:cNvSpPr>
            <a:spLocks noChangeShapeType="1"/>
          </p:cNvSpPr>
          <p:nvPr/>
        </p:nvSpPr>
        <p:spPr bwMode="auto">
          <a:xfrm>
            <a:off x="4876800" y="1262744"/>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1" name="Line 9"/>
          <p:cNvSpPr>
            <a:spLocks noChangeShapeType="1"/>
          </p:cNvSpPr>
          <p:nvPr/>
        </p:nvSpPr>
        <p:spPr bwMode="auto">
          <a:xfrm>
            <a:off x="8686800" y="1262744"/>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2" name="Line 10"/>
          <p:cNvSpPr>
            <a:spLocks noChangeShapeType="1"/>
          </p:cNvSpPr>
          <p:nvPr/>
        </p:nvSpPr>
        <p:spPr bwMode="auto">
          <a:xfrm>
            <a:off x="4876800" y="1262744"/>
            <a:ext cx="3810000" cy="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pic>
        <p:nvPicPr>
          <p:cNvPr id="35" name="Picture 6" descr="AGPM"/>
          <p:cNvPicPr>
            <a:picLocks noChangeAspect="1" noChangeArrowheads="1"/>
          </p:cNvPicPr>
          <p:nvPr/>
        </p:nvPicPr>
        <p:blipFill>
          <a:blip r:embed="rId3" cstate="print">
            <a:lum bright="-100000"/>
          </a:blip>
          <a:srcRect/>
          <a:stretch>
            <a:fillRect/>
          </a:stretch>
        </p:blipFill>
        <p:spPr bwMode="auto">
          <a:xfrm>
            <a:off x="7245883" y="1213030"/>
            <a:ext cx="1755273" cy="378703"/>
          </a:xfrm>
          <a:prstGeom prst="rect">
            <a:avLst/>
          </a:prstGeom>
          <a:noFill/>
          <a:ln w="9525">
            <a:noFill/>
            <a:miter lim="800000"/>
            <a:headEnd/>
            <a:tailEnd/>
          </a:ln>
        </p:spPr>
      </p:pic>
      <p:grpSp>
        <p:nvGrpSpPr>
          <p:cNvPr id="2" name="Group 27"/>
          <p:cNvGrpSpPr/>
          <p:nvPr/>
        </p:nvGrpSpPr>
        <p:grpSpPr>
          <a:xfrm>
            <a:off x="346290" y="2079557"/>
            <a:ext cx="4078954" cy="1912060"/>
            <a:chOff x="346290" y="1232311"/>
            <a:chExt cx="4078954" cy="1912060"/>
          </a:xfrm>
        </p:grpSpPr>
        <p:sp>
          <p:nvSpPr>
            <p:cNvPr id="29" name="Rectangle 28"/>
            <p:cNvSpPr/>
            <p:nvPr/>
          </p:nvSpPr>
          <p:spPr>
            <a:xfrm>
              <a:off x="346290" y="1720653"/>
              <a:ext cx="4069080" cy="142371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0" name="Rectangle 29"/>
            <p:cNvSpPr/>
            <p:nvPr/>
          </p:nvSpPr>
          <p:spPr bwMode="auto">
            <a:xfrm>
              <a:off x="438767" y="1716185"/>
              <a:ext cx="3896166" cy="1323898"/>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1" name="Snip Single Corner Rectangle 30"/>
            <p:cNvSpPr/>
            <p:nvPr/>
          </p:nvSpPr>
          <p:spPr>
            <a:xfrm>
              <a:off x="346290" y="1232311"/>
              <a:ext cx="4078954"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2" name="Text Placeholder 23"/>
            <p:cNvSpPr txBox="1">
              <a:spLocks/>
            </p:cNvSpPr>
            <p:nvPr/>
          </p:nvSpPr>
          <p:spPr>
            <a:xfrm>
              <a:off x="551214" y="1806402"/>
              <a:ext cx="3580520" cy="776623"/>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buBlip>
                  <a:blip r:embed="rId4"/>
                </a:buBlip>
              </a:pPr>
              <a:r>
                <a:rPr lang="zh-CN" altLang="en-US" sz="1400" dirty="0" smtClean="0">
                  <a:gradFill>
                    <a:gsLst>
                      <a:gs pos="0">
                        <a:schemeClr val="tx1"/>
                      </a:gs>
                      <a:gs pos="81000">
                        <a:schemeClr val="tx1"/>
                      </a:gs>
                    </a:gsLst>
                    <a:lin ang="13500000" scaled="1"/>
                  </a:gradFill>
                  <a:latin typeface="Segoe" pitchFamily="34" charset="0"/>
                </a:rPr>
                <a:t>组策略版本控制、历史和回滚的改变</a:t>
              </a:r>
              <a:endParaRPr lang="en-US"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4"/>
                </a:buBlip>
              </a:pPr>
              <a:r>
                <a:rPr lang="zh-CN" altLang="en-US" sz="1400" dirty="0" smtClean="0">
                  <a:gradFill>
                    <a:gsLst>
                      <a:gs pos="0">
                        <a:schemeClr val="tx1"/>
                      </a:gs>
                      <a:gs pos="81000">
                        <a:schemeClr val="tx1"/>
                      </a:gs>
                    </a:gsLst>
                    <a:lin ang="13500000" scaled="1"/>
                  </a:gradFill>
                  <a:latin typeface="Segoe" pitchFamily="34" charset="0"/>
                </a:rPr>
                <a:t>基于角色的管理和模板</a:t>
              </a:r>
              <a:endParaRPr lang="en-US"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4"/>
                </a:buBlip>
              </a:pPr>
              <a:r>
                <a:rPr lang="zh-CN" altLang="en-US" sz="1400" dirty="0" smtClean="0">
                  <a:gradFill>
                    <a:gsLst>
                      <a:gs pos="0">
                        <a:schemeClr val="tx1"/>
                      </a:gs>
                      <a:gs pos="81000">
                        <a:schemeClr val="tx1"/>
                      </a:gs>
                    </a:gsLst>
                    <a:lin ang="13500000" scaled="1"/>
                  </a:gradFill>
                  <a:latin typeface="Segoe" pitchFamily="34" charset="0"/>
                </a:rPr>
                <a:t>灵活的委派组件</a:t>
              </a:r>
              <a:endParaRPr lang="en-US" sz="1400" dirty="0" smtClean="0">
                <a:gradFill>
                  <a:gsLst>
                    <a:gs pos="0">
                      <a:schemeClr val="tx1"/>
                    </a:gs>
                    <a:gs pos="81000">
                      <a:schemeClr val="tx1"/>
                    </a:gs>
                  </a:gsLst>
                  <a:lin ang="13500000" scaled="1"/>
                </a:gradFill>
                <a:latin typeface="Segoe" pitchFamily="34" charset="0"/>
              </a:endParaRPr>
            </a:p>
          </p:txBody>
        </p:sp>
        <p:sp>
          <p:nvSpPr>
            <p:cNvPr id="33" name="Text Placeholder 27"/>
            <p:cNvSpPr txBox="1">
              <a:spLocks/>
            </p:cNvSpPr>
            <p:nvPr/>
          </p:nvSpPr>
          <p:spPr>
            <a:xfrm>
              <a:off x="517346" y="1275162"/>
              <a:ext cx="3772432"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dirty="0" smtClean="0"/>
                <a:t>它能做什么</a:t>
              </a:r>
              <a:endParaRPr lang="en-US" dirty="0"/>
            </a:p>
          </p:txBody>
        </p:sp>
      </p:grpSp>
      <p:grpSp>
        <p:nvGrpSpPr>
          <p:cNvPr id="3" name="Group 33"/>
          <p:cNvGrpSpPr/>
          <p:nvPr/>
        </p:nvGrpSpPr>
        <p:grpSpPr>
          <a:xfrm>
            <a:off x="4730851" y="2079557"/>
            <a:ext cx="4078954" cy="1902775"/>
            <a:chOff x="4754601" y="1232311"/>
            <a:chExt cx="4078954" cy="1902775"/>
          </a:xfrm>
        </p:grpSpPr>
        <p:sp>
          <p:nvSpPr>
            <p:cNvPr id="36" name="Rectangle 35"/>
            <p:cNvSpPr/>
            <p:nvPr/>
          </p:nvSpPr>
          <p:spPr>
            <a:xfrm>
              <a:off x="4754601" y="1720652"/>
              <a:ext cx="4069080" cy="14144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8" name="Rectangle 37"/>
            <p:cNvSpPr/>
            <p:nvPr/>
          </p:nvSpPr>
          <p:spPr bwMode="auto">
            <a:xfrm>
              <a:off x="4847078" y="1716186"/>
              <a:ext cx="3896166" cy="13147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2" name="Snip Single Corner Rectangle 41"/>
            <p:cNvSpPr/>
            <p:nvPr/>
          </p:nvSpPr>
          <p:spPr>
            <a:xfrm>
              <a:off x="4754601" y="1232311"/>
              <a:ext cx="4078954" cy="485812"/>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45" name="Text Placeholder 23"/>
            <p:cNvSpPr txBox="1">
              <a:spLocks/>
            </p:cNvSpPr>
            <p:nvPr/>
          </p:nvSpPr>
          <p:spPr>
            <a:xfrm>
              <a:off x="4959524" y="1806402"/>
              <a:ext cx="3751025" cy="776623"/>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buBlip>
                  <a:blip r:embed="rId4"/>
                </a:buBlip>
              </a:pPr>
              <a:r>
                <a:rPr lang="zh-CN" altLang="en-US" sz="1400" dirty="0" smtClean="0">
                  <a:gradFill>
                    <a:gsLst>
                      <a:gs pos="0">
                        <a:schemeClr val="tx1"/>
                      </a:gs>
                      <a:gs pos="81000">
                        <a:schemeClr val="tx1"/>
                      </a:gs>
                    </a:gsLst>
                    <a:lin ang="13500000" scaled="1"/>
                  </a:gradFill>
                  <a:latin typeface="Segoe" pitchFamily="34" charset="0"/>
                </a:rPr>
                <a:t>实现组策略变化管理</a:t>
              </a:r>
              <a:endParaRPr lang="en-US"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4"/>
                </a:buBlip>
              </a:pPr>
              <a:r>
                <a:rPr lang="zh-CN" altLang="en-US" sz="1400" dirty="0" smtClean="0">
                  <a:gradFill>
                    <a:gsLst>
                      <a:gs pos="0">
                        <a:schemeClr val="tx1"/>
                      </a:gs>
                      <a:gs pos="81000">
                        <a:schemeClr val="tx1"/>
                      </a:gs>
                    </a:gsLst>
                    <a:lin ang="13500000" scaled="1"/>
                  </a:gradFill>
                  <a:latin typeface="Segoe" pitchFamily="34" charset="0"/>
                </a:rPr>
                <a:t>提供颗粒化得管理控制</a:t>
              </a:r>
              <a:endParaRPr lang="en-US"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4"/>
                </a:buBlip>
              </a:pPr>
              <a:r>
                <a:rPr lang="zh-CN" altLang="en-US" sz="1400" dirty="0" smtClean="0">
                  <a:gradFill>
                    <a:gsLst>
                      <a:gs pos="0">
                        <a:schemeClr val="tx1"/>
                      </a:gs>
                      <a:gs pos="81000">
                        <a:schemeClr val="tx1"/>
                      </a:gs>
                    </a:gsLst>
                    <a:lin ang="13500000" scaled="1"/>
                  </a:gradFill>
                  <a:latin typeface="Segoe" pitchFamily="34" charset="0"/>
                </a:rPr>
                <a:t>减少大面积崩溃的几率</a:t>
              </a:r>
              <a:endParaRPr lang="en-US" sz="1400" dirty="0" smtClean="0">
                <a:gradFill>
                  <a:gsLst>
                    <a:gs pos="0">
                      <a:schemeClr val="tx1"/>
                    </a:gs>
                    <a:gs pos="81000">
                      <a:schemeClr val="tx1"/>
                    </a:gs>
                  </a:gsLst>
                  <a:lin ang="13500000" scaled="1"/>
                </a:gradFill>
                <a:latin typeface="Segoe" pitchFamily="34" charset="0"/>
              </a:endParaRPr>
            </a:p>
          </p:txBody>
        </p:sp>
        <p:sp>
          <p:nvSpPr>
            <p:cNvPr id="46" name="Text Placeholder 27"/>
            <p:cNvSpPr txBox="1">
              <a:spLocks/>
            </p:cNvSpPr>
            <p:nvPr/>
          </p:nvSpPr>
          <p:spPr>
            <a:xfrm>
              <a:off x="4925656" y="1275162"/>
              <a:ext cx="3890966"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val="FF5B00"/>
                </a:buClr>
                <a:buSzPct val="65000"/>
              </a:pPr>
              <a:r>
                <a:rPr lang="zh-CN" altLang="en-US" dirty="0"/>
                <a:t>效益</a:t>
              </a:r>
              <a:endParaRPr lang="en-US" dirty="0"/>
            </a:p>
          </p:txBody>
        </p:sp>
      </p:grpSp>
      <p:pic>
        <p:nvPicPr>
          <p:cNvPr id="48" name="Rectangle 327692"/>
          <p:cNvPicPr>
            <a:picLocks noChangeAspect="1" noChangeArrowheads="1"/>
          </p:cNvPicPr>
          <p:nvPr/>
        </p:nvPicPr>
        <p:blipFill>
          <a:blip r:embed="rId5" cstate="print"/>
          <a:srcRect/>
          <a:stretch>
            <a:fillRect/>
          </a:stretch>
        </p:blipFill>
        <p:spPr bwMode="auto">
          <a:xfrm>
            <a:off x="76200" y="4043199"/>
            <a:ext cx="9010649" cy="1805807"/>
          </a:xfrm>
          <a:prstGeom prst="rect">
            <a:avLst/>
          </a:prstGeom>
          <a:noFill/>
          <a:ln w="9525">
            <a:noFill/>
            <a:miter lim="800000"/>
            <a:headEnd/>
            <a:tailEnd/>
          </a:ln>
        </p:spPr>
      </p:pic>
      <p:sp>
        <p:nvSpPr>
          <p:cNvPr id="49" name="Rectangle 48"/>
          <p:cNvSpPr/>
          <p:nvPr/>
        </p:nvSpPr>
        <p:spPr>
          <a:xfrm>
            <a:off x="2038397" y="4416193"/>
            <a:ext cx="6603653" cy="754053"/>
          </a:xfrm>
          <a:prstGeom prst="rect">
            <a:avLst/>
          </a:prstGeom>
        </p:spPr>
        <p:txBody>
          <a:bodyPr wrap="square">
            <a:spAutoFit/>
          </a:bodyPr>
          <a:lstStyle/>
          <a:p>
            <a:pPr>
              <a:defRPr/>
            </a:pPr>
            <a:r>
              <a:rPr lang="en-US" altLang="zh-CN" sz="1600" b="1" dirty="0" smtClean="0"/>
              <a:t>“</a:t>
            </a:r>
            <a:r>
              <a:rPr lang="zh-CN" altLang="en-US" sz="1400" dirty="0" smtClean="0"/>
              <a:t>高级组策略管理对我们来说就好比神奇的子弹</a:t>
            </a:r>
            <a:r>
              <a:rPr lang="en-US" altLang="zh-CN" sz="1400" dirty="0" smtClean="0"/>
              <a:t>. I</a:t>
            </a:r>
            <a:r>
              <a:rPr lang="zh-CN" altLang="en-US" sz="1400" dirty="0" smtClean="0"/>
              <a:t>它的自动改变管理和工作流委派功能非常出色。我管理</a:t>
            </a:r>
            <a:r>
              <a:rPr lang="en-US" altLang="zh-CN" sz="1400" dirty="0" smtClean="0"/>
              <a:t>GPO</a:t>
            </a:r>
            <a:r>
              <a:rPr lang="zh-CN" altLang="en-US" sz="1400" dirty="0" smtClean="0"/>
              <a:t>不能没有它</a:t>
            </a:r>
            <a:r>
              <a:rPr lang="en-US" altLang="zh-CN" sz="1400" dirty="0" smtClean="0"/>
              <a:t>.</a:t>
            </a:r>
            <a:r>
              <a:rPr lang="en-US" altLang="zh-CN" sz="1600" b="1" dirty="0" smtClean="0"/>
              <a:t>”</a:t>
            </a:r>
            <a:endParaRPr lang="en-US" altLang="zh-CN" sz="1400" b="1" dirty="0" smtClean="0">
              <a:solidFill>
                <a:prstClr val="white"/>
              </a:solidFill>
            </a:endParaRPr>
          </a:p>
          <a:p>
            <a:pPr algn="r">
              <a:spcAft>
                <a:spcPts val="600"/>
              </a:spcAft>
            </a:pPr>
            <a:r>
              <a:rPr lang="en-US" sz="1100" dirty="0" smtClean="0">
                <a:gradFill>
                  <a:gsLst>
                    <a:gs pos="0">
                      <a:schemeClr val="tx1"/>
                    </a:gs>
                    <a:gs pos="100000">
                      <a:schemeClr val="tx1"/>
                    </a:gs>
                  </a:gsLst>
                  <a:lin ang="5400000" scaled="0"/>
                </a:gradFill>
              </a:rPr>
              <a:t>Michael Wilcox, </a:t>
            </a:r>
            <a:r>
              <a:rPr lang="en-US" sz="1100" i="1" dirty="0" smtClean="0">
                <a:gradFill>
                  <a:gsLst>
                    <a:gs pos="0">
                      <a:schemeClr val="tx1"/>
                    </a:gs>
                    <a:gs pos="100000">
                      <a:schemeClr val="tx1"/>
                    </a:gs>
                  </a:gsLst>
                  <a:lin ang="5400000" scaled="0"/>
                </a:gradFill>
              </a:rPr>
              <a:t>MIS Client Services Supervisor, Forsyth County</a:t>
            </a:r>
          </a:p>
        </p:txBody>
      </p:sp>
      <p:sp>
        <p:nvSpPr>
          <p:cNvPr id="51" name="TextBox 50"/>
          <p:cNvSpPr txBox="1"/>
          <p:nvPr/>
        </p:nvSpPr>
        <p:spPr>
          <a:xfrm>
            <a:off x="583326" y="4513631"/>
            <a:ext cx="1229710" cy="646331"/>
          </a:xfrm>
          <a:prstGeom prst="rect">
            <a:avLst/>
          </a:prstGeom>
          <a:noFill/>
        </p:spPr>
        <p:txBody>
          <a:bodyPr wrap="square" rtlCol="0">
            <a:spAutoFit/>
          </a:bodyPr>
          <a:lstStyle/>
          <a:p>
            <a:pPr algn="ctr"/>
            <a:r>
              <a:rPr lang="en-US" b="1" dirty="0" smtClean="0">
                <a:gradFill>
                  <a:gsLst>
                    <a:gs pos="0">
                      <a:schemeClr val="tx1"/>
                    </a:gs>
                    <a:gs pos="100000">
                      <a:schemeClr val="tx1"/>
                    </a:gs>
                  </a:gsLst>
                  <a:lin ang="5400000" scaled="0"/>
                </a:gradFill>
              </a:rPr>
              <a:t>Forsyth </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County</a:t>
            </a:r>
          </a:p>
        </p:txBody>
      </p:sp>
    </p:spTree>
    <p:extLst>
      <p:ext uri="{BB962C8B-B14F-4D97-AF65-F5344CB8AC3E}">
        <p14:creationId xmlns:p14="http://schemas.microsoft.com/office/powerpoint/2007/7/12/main" xmlns="" val="24754225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346290" y="1569951"/>
            <a:ext cx="4078954" cy="1912060"/>
            <a:chOff x="346290" y="1232311"/>
            <a:chExt cx="4078954" cy="1912060"/>
          </a:xfrm>
        </p:grpSpPr>
        <p:sp>
          <p:nvSpPr>
            <p:cNvPr id="25" name="Rectangle 24"/>
            <p:cNvSpPr/>
            <p:nvPr/>
          </p:nvSpPr>
          <p:spPr>
            <a:xfrm>
              <a:off x="346290" y="1720653"/>
              <a:ext cx="4069080" cy="142371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6" name="Rectangle 25"/>
            <p:cNvSpPr/>
            <p:nvPr/>
          </p:nvSpPr>
          <p:spPr bwMode="auto">
            <a:xfrm>
              <a:off x="438767" y="1716185"/>
              <a:ext cx="3896166" cy="1323898"/>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7" name="Snip Single Corner Rectangle 26"/>
            <p:cNvSpPr/>
            <p:nvPr/>
          </p:nvSpPr>
          <p:spPr>
            <a:xfrm>
              <a:off x="346290" y="1232311"/>
              <a:ext cx="4078954"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8" name="Text Placeholder 23"/>
            <p:cNvSpPr txBox="1">
              <a:spLocks/>
            </p:cNvSpPr>
            <p:nvPr/>
          </p:nvSpPr>
          <p:spPr>
            <a:xfrm>
              <a:off x="551214" y="1806402"/>
              <a:ext cx="3580520" cy="1267014"/>
            </a:xfrm>
            <a:prstGeom prst="rect">
              <a:avLst/>
            </a:prstGeom>
          </p:spPr>
          <p:txBody>
            <a:bodyPr wrap="square">
              <a:spAutoFit/>
            </a:bodyPr>
            <a:lstStyle>
              <a:lvl1pPr marL="230188" indent="-230188">
                <a:buSzPct val="85000"/>
                <a:defRPr sz="1600"/>
              </a:lvl1pPr>
            </a:lstStyle>
            <a:p>
              <a:pPr defTabSz="914363" fontAlgn="base">
                <a:lnSpc>
                  <a:spcPct val="90000"/>
                </a:lnSpc>
                <a:spcBef>
                  <a:spcPts val="200"/>
                </a:spcBef>
                <a:spcAft>
                  <a:spcPts val="400"/>
                </a:spcAft>
                <a:buBlip>
                  <a:blip r:embed="rId3"/>
                </a:buBlip>
                <a:defRPr/>
              </a:pPr>
              <a:r>
                <a:rPr lang="zh-CN" altLang="en-US" sz="1400" dirty="0" smtClean="0">
                  <a:gradFill>
                    <a:gsLst>
                      <a:gs pos="0">
                        <a:schemeClr val="tx1"/>
                      </a:gs>
                      <a:gs pos="81000">
                        <a:schemeClr val="tx1"/>
                      </a:gs>
                    </a:gsLst>
                    <a:lin ang="13500000" scaled="1"/>
                  </a:gradFill>
                  <a:latin typeface="Segoe" pitchFamily="34" charset="0"/>
                </a:rPr>
                <a:t>无需代理的崩溃监视</a:t>
              </a:r>
              <a:endParaRPr lang="en-US" altLang="zh-CN" sz="1400" dirty="0" smtClean="0">
                <a:gradFill>
                  <a:gsLst>
                    <a:gs pos="0">
                      <a:schemeClr val="tx1"/>
                    </a:gs>
                    <a:gs pos="81000">
                      <a:schemeClr val="tx1"/>
                    </a:gs>
                  </a:gsLst>
                  <a:lin ang="13500000" scaled="1"/>
                </a:gradFill>
                <a:latin typeface="Segoe" pitchFamily="34" charset="0"/>
              </a:endParaRPr>
            </a:p>
            <a:p>
              <a:pPr defTabSz="914363" fontAlgn="base">
                <a:lnSpc>
                  <a:spcPct val="90000"/>
                </a:lnSpc>
                <a:spcBef>
                  <a:spcPts val="200"/>
                </a:spcBef>
                <a:spcAft>
                  <a:spcPts val="400"/>
                </a:spcAft>
                <a:buBlip>
                  <a:blip r:embed="rId3"/>
                </a:buBlip>
                <a:defRPr/>
              </a:pPr>
              <a:r>
                <a:rPr lang="zh-CN" altLang="en-US" sz="1400" dirty="0" smtClean="0">
                  <a:gradFill>
                    <a:gsLst>
                      <a:gs pos="0">
                        <a:schemeClr val="tx1"/>
                      </a:gs>
                      <a:gs pos="81000">
                        <a:schemeClr val="tx1"/>
                      </a:gs>
                    </a:gsLst>
                    <a:lin ang="13500000" scaled="1"/>
                  </a:gradFill>
                  <a:latin typeface="Segoe" pitchFamily="34" charset="0"/>
                </a:rPr>
                <a:t>崩溃和挂起数据捕获和存储到中央服务器上</a:t>
              </a:r>
              <a:endParaRPr lang="en-US" altLang="zh-CN" sz="1400" dirty="0" smtClean="0">
                <a:gradFill>
                  <a:gsLst>
                    <a:gs pos="0">
                      <a:schemeClr val="tx1"/>
                    </a:gs>
                    <a:gs pos="81000">
                      <a:schemeClr val="tx1"/>
                    </a:gs>
                  </a:gsLst>
                  <a:lin ang="13500000" scaled="1"/>
                </a:gradFill>
                <a:latin typeface="Segoe" pitchFamily="34" charset="0"/>
              </a:endParaRPr>
            </a:p>
            <a:p>
              <a:pPr defTabSz="914363" fontAlgn="base">
                <a:lnSpc>
                  <a:spcPct val="90000"/>
                </a:lnSpc>
                <a:spcBef>
                  <a:spcPts val="200"/>
                </a:spcBef>
                <a:spcAft>
                  <a:spcPts val="400"/>
                </a:spcAft>
                <a:buBlip>
                  <a:blip r:embed="rId3"/>
                </a:buBlip>
                <a:defRPr/>
              </a:pPr>
              <a:r>
                <a:rPr lang="zh-CN" altLang="en-US" sz="1400" dirty="0" smtClean="0">
                  <a:gradFill>
                    <a:gsLst>
                      <a:gs pos="0">
                        <a:schemeClr val="tx1"/>
                      </a:gs>
                      <a:gs pos="81000">
                        <a:schemeClr val="tx1"/>
                      </a:gs>
                    </a:gsLst>
                    <a:lin ang="13500000" scaled="1"/>
                  </a:gradFill>
                  <a:latin typeface="Segoe" pitchFamily="34" charset="0"/>
                </a:rPr>
                <a:t>直接访问故障排除和解决方案数据库</a:t>
              </a:r>
              <a:endParaRPr lang="en-US" altLang="zh-CN" sz="14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3"/>
                </a:buBlip>
              </a:pPr>
              <a:endParaRPr lang="en-US" sz="1400" dirty="0" smtClean="0">
                <a:gradFill>
                  <a:gsLst>
                    <a:gs pos="0">
                      <a:schemeClr val="tx1"/>
                    </a:gs>
                    <a:gs pos="81000">
                      <a:schemeClr val="tx1"/>
                    </a:gs>
                  </a:gsLst>
                  <a:lin ang="13500000" scaled="1"/>
                </a:gradFill>
                <a:latin typeface="Segoe" pitchFamily="34" charset="0"/>
              </a:endParaRPr>
            </a:p>
          </p:txBody>
        </p:sp>
        <p:sp>
          <p:nvSpPr>
            <p:cNvPr id="29" name="Text Placeholder 27"/>
            <p:cNvSpPr txBox="1">
              <a:spLocks/>
            </p:cNvSpPr>
            <p:nvPr/>
          </p:nvSpPr>
          <p:spPr>
            <a:xfrm>
              <a:off x="517346" y="1275162"/>
              <a:ext cx="3772432"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dirty="0" smtClean="0"/>
                <a:t>它能做什么</a:t>
              </a:r>
              <a:endParaRPr lang="en-US" dirty="0"/>
            </a:p>
          </p:txBody>
        </p:sp>
      </p:grpSp>
      <p:grpSp>
        <p:nvGrpSpPr>
          <p:cNvPr id="3" name="Group 29"/>
          <p:cNvGrpSpPr/>
          <p:nvPr/>
        </p:nvGrpSpPr>
        <p:grpSpPr>
          <a:xfrm>
            <a:off x="4730851" y="1569951"/>
            <a:ext cx="4078954" cy="1902775"/>
            <a:chOff x="4754601" y="1232311"/>
            <a:chExt cx="4078954" cy="1902775"/>
          </a:xfrm>
        </p:grpSpPr>
        <p:sp>
          <p:nvSpPr>
            <p:cNvPr id="31" name="Rectangle 30"/>
            <p:cNvSpPr/>
            <p:nvPr/>
          </p:nvSpPr>
          <p:spPr>
            <a:xfrm>
              <a:off x="4754601" y="1720652"/>
              <a:ext cx="4069080" cy="14144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3" name="Rectangle 32"/>
            <p:cNvSpPr/>
            <p:nvPr/>
          </p:nvSpPr>
          <p:spPr bwMode="auto">
            <a:xfrm>
              <a:off x="4847078" y="1716186"/>
              <a:ext cx="3896166" cy="13147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4" name="Snip Single Corner Rectangle 33"/>
            <p:cNvSpPr/>
            <p:nvPr/>
          </p:nvSpPr>
          <p:spPr>
            <a:xfrm>
              <a:off x="4754601" y="1232311"/>
              <a:ext cx="4078954" cy="485812"/>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36" name="Text Placeholder 23"/>
            <p:cNvSpPr txBox="1">
              <a:spLocks/>
            </p:cNvSpPr>
            <p:nvPr/>
          </p:nvSpPr>
          <p:spPr>
            <a:xfrm>
              <a:off x="4959525" y="1806402"/>
              <a:ext cx="3580520" cy="1114664"/>
            </a:xfrm>
            <a:prstGeom prst="rect">
              <a:avLst/>
            </a:prstGeom>
          </p:spPr>
          <p:txBody>
            <a:bodyPr wrap="square">
              <a:spAutoFit/>
            </a:bodyPr>
            <a:lstStyle>
              <a:lvl1pPr marL="230188" indent="-230188">
                <a:buSzPct val="85000"/>
                <a:defRPr sz="1600"/>
              </a:lvl1pPr>
            </a:lstStyle>
            <a:p>
              <a:pPr defTabSz="914363" fontAlgn="base">
                <a:lnSpc>
                  <a:spcPct val="90000"/>
                </a:lnSpc>
                <a:spcBef>
                  <a:spcPts val="200"/>
                </a:spcBef>
                <a:spcAft>
                  <a:spcPts val="400"/>
                </a:spcAft>
                <a:buBlip>
                  <a:blip r:embed="rId3"/>
                </a:buBlip>
                <a:defRPr/>
              </a:pPr>
              <a:r>
                <a:rPr lang="zh-CN" altLang="en-US" sz="1400" dirty="0" smtClean="0">
                  <a:gradFill>
                    <a:gsLst>
                      <a:gs pos="0">
                        <a:schemeClr val="tx1"/>
                      </a:gs>
                      <a:gs pos="81000">
                        <a:schemeClr val="tx1"/>
                      </a:gs>
                    </a:gsLst>
                    <a:lin ang="13500000" scaled="1"/>
                  </a:gradFill>
                  <a:latin typeface="Segoe" pitchFamily="34" charset="0"/>
                </a:rPr>
                <a:t>加速</a:t>
              </a:r>
              <a:r>
                <a:rPr lang="en-US" altLang="zh-CN" sz="1400" dirty="0" smtClean="0">
                  <a:gradFill>
                    <a:gsLst>
                      <a:gs pos="0">
                        <a:schemeClr val="tx1"/>
                      </a:gs>
                      <a:gs pos="81000">
                        <a:schemeClr val="tx1"/>
                      </a:gs>
                    </a:gsLst>
                    <a:lin ang="13500000" scaled="1"/>
                  </a:gradFill>
                  <a:latin typeface="Segoe" pitchFamily="34" charset="0"/>
                </a:rPr>
                <a:t>IT</a:t>
              </a:r>
              <a:r>
                <a:rPr lang="zh-CN" altLang="en-US" sz="1400" dirty="0" smtClean="0">
                  <a:gradFill>
                    <a:gsLst>
                      <a:gs pos="0">
                        <a:schemeClr val="tx1"/>
                      </a:gs>
                      <a:gs pos="81000">
                        <a:schemeClr val="tx1"/>
                      </a:gs>
                    </a:gsLst>
                    <a:lin ang="13500000" scaled="1"/>
                  </a:gradFill>
                  <a:latin typeface="Segoe" pitchFamily="34" charset="0"/>
                </a:rPr>
                <a:t>反应速度</a:t>
              </a:r>
              <a:endParaRPr lang="en-US" altLang="zh-CN" sz="1400" dirty="0" smtClean="0">
                <a:gradFill>
                  <a:gsLst>
                    <a:gs pos="0">
                      <a:schemeClr val="tx1"/>
                    </a:gs>
                    <a:gs pos="81000">
                      <a:schemeClr val="tx1"/>
                    </a:gs>
                  </a:gsLst>
                  <a:lin ang="13500000" scaled="1"/>
                </a:gradFill>
                <a:latin typeface="Segoe" pitchFamily="34" charset="0"/>
              </a:endParaRPr>
            </a:p>
            <a:p>
              <a:pPr defTabSz="914363" fontAlgn="base">
                <a:lnSpc>
                  <a:spcPct val="90000"/>
                </a:lnSpc>
                <a:spcBef>
                  <a:spcPts val="200"/>
                </a:spcBef>
                <a:spcAft>
                  <a:spcPts val="400"/>
                </a:spcAft>
                <a:buBlip>
                  <a:blip r:embed="rId3"/>
                </a:buBlip>
                <a:defRPr/>
              </a:pPr>
              <a:r>
                <a:rPr lang="zh-CN" altLang="en-US" sz="1400" dirty="0" smtClean="0">
                  <a:gradFill>
                    <a:gsLst>
                      <a:gs pos="0">
                        <a:schemeClr val="tx1"/>
                      </a:gs>
                      <a:gs pos="81000">
                        <a:schemeClr val="tx1"/>
                      </a:gs>
                    </a:gsLst>
                    <a:lin ang="13500000" scaled="1"/>
                  </a:gradFill>
                  <a:latin typeface="Segoe" pitchFamily="34" charset="0"/>
                </a:rPr>
                <a:t>减少</a:t>
              </a:r>
              <a:r>
                <a:rPr lang="en-US" altLang="zh-CN" sz="1400" dirty="0" smtClean="0">
                  <a:gradFill>
                    <a:gsLst>
                      <a:gs pos="0">
                        <a:schemeClr val="tx1"/>
                      </a:gs>
                      <a:gs pos="81000">
                        <a:schemeClr val="tx1"/>
                      </a:gs>
                    </a:gsLst>
                    <a:lin ang="13500000" scaled="1"/>
                  </a:gradFill>
                  <a:latin typeface="Segoe" pitchFamily="34" charset="0"/>
                </a:rPr>
                <a:t>Windows</a:t>
              </a:r>
              <a:r>
                <a:rPr lang="zh-CN" altLang="en-US" sz="1400" dirty="0" smtClean="0">
                  <a:gradFill>
                    <a:gsLst>
                      <a:gs pos="0">
                        <a:schemeClr val="tx1"/>
                      </a:gs>
                      <a:gs pos="81000">
                        <a:schemeClr val="tx1"/>
                      </a:gs>
                    </a:gsLst>
                    <a:lin ang="13500000" scaled="1"/>
                  </a:gradFill>
                  <a:latin typeface="Segoe" pitchFamily="34" charset="0"/>
                </a:rPr>
                <a:t>桌面</a:t>
              </a:r>
              <a:r>
                <a:rPr lang="en-US" altLang="zh-CN" sz="1400" dirty="0" smtClean="0">
                  <a:gradFill>
                    <a:gsLst>
                      <a:gs pos="0">
                        <a:schemeClr val="tx1"/>
                      </a:gs>
                      <a:gs pos="81000">
                        <a:schemeClr val="tx1"/>
                      </a:gs>
                    </a:gsLst>
                    <a:lin ang="13500000" scaled="1"/>
                  </a:gradFill>
                  <a:latin typeface="Segoe" pitchFamily="34" charset="0"/>
                </a:rPr>
                <a:t> TCO</a:t>
              </a:r>
            </a:p>
            <a:p>
              <a:pPr defTabSz="914363" fontAlgn="base">
                <a:lnSpc>
                  <a:spcPct val="90000"/>
                </a:lnSpc>
                <a:spcBef>
                  <a:spcPts val="200"/>
                </a:spcBef>
                <a:spcAft>
                  <a:spcPts val="400"/>
                </a:spcAft>
                <a:buBlip>
                  <a:blip r:embed="rId3"/>
                </a:buBlip>
                <a:defRPr/>
              </a:pPr>
              <a:r>
                <a:rPr lang="zh-CN" altLang="en-US" sz="1400" dirty="0" smtClean="0">
                  <a:gradFill>
                    <a:gsLst>
                      <a:gs pos="0">
                        <a:schemeClr val="tx1"/>
                      </a:gs>
                      <a:gs pos="81000">
                        <a:schemeClr val="tx1"/>
                      </a:gs>
                    </a:gsLst>
                    <a:lin ang="13500000" scaled="1"/>
                  </a:gradFill>
                  <a:latin typeface="Segoe" pitchFamily="34" charset="0"/>
                </a:rPr>
                <a:t>增加桌面稳定性和最终用户生产力</a:t>
              </a:r>
              <a:endParaRPr lang="en-US" altLang="zh-CN"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endParaRPr lang="en-US" sz="1400" dirty="0" smtClean="0">
                <a:gradFill>
                  <a:gsLst>
                    <a:gs pos="0">
                      <a:schemeClr val="tx1"/>
                    </a:gs>
                    <a:gs pos="81000">
                      <a:schemeClr val="tx1"/>
                    </a:gs>
                  </a:gsLst>
                  <a:lin ang="13500000" scaled="1"/>
                </a:gradFill>
                <a:latin typeface="Segoe" pitchFamily="34" charset="0"/>
              </a:endParaRPr>
            </a:p>
          </p:txBody>
        </p:sp>
        <p:sp>
          <p:nvSpPr>
            <p:cNvPr id="39" name="Text Placeholder 27"/>
            <p:cNvSpPr txBox="1">
              <a:spLocks/>
            </p:cNvSpPr>
            <p:nvPr/>
          </p:nvSpPr>
          <p:spPr>
            <a:xfrm>
              <a:off x="4925656" y="1275162"/>
              <a:ext cx="3890966"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val="FF5B00"/>
                </a:buClr>
                <a:buSzPct val="65000"/>
              </a:pPr>
              <a:r>
                <a:rPr lang="zh-CN" altLang="en-US" dirty="0"/>
                <a:t>效益</a:t>
              </a:r>
              <a:endParaRPr lang="en-US" dirty="0"/>
            </a:p>
          </p:txBody>
        </p:sp>
      </p:grpSp>
      <p:sp>
        <p:nvSpPr>
          <p:cNvPr id="47" name="Rectangle 46"/>
          <p:cNvSpPr/>
          <p:nvPr/>
        </p:nvSpPr>
        <p:spPr>
          <a:xfrm>
            <a:off x="346290" y="4041421"/>
            <a:ext cx="8449056" cy="2144889"/>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path path="circle">
              <a:fillToRect l="50000" t="50000" r="50000" b="50000"/>
            </a:path>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8" name="Rectangle 47"/>
          <p:cNvSpPr/>
          <p:nvPr/>
        </p:nvSpPr>
        <p:spPr bwMode="auto">
          <a:xfrm>
            <a:off x="446531" y="4097867"/>
            <a:ext cx="8228371" cy="200942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9" name="Rectangle 48"/>
          <p:cNvSpPr/>
          <p:nvPr/>
        </p:nvSpPr>
        <p:spPr>
          <a:xfrm>
            <a:off x="1553885" y="4992520"/>
            <a:ext cx="1460177" cy="307777"/>
          </a:xfrm>
          <a:prstGeom prst="rect">
            <a:avLst/>
          </a:prstGeom>
        </p:spPr>
        <p:txBody>
          <a:bodyPr wrap="square">
            <a:spAutoFit/>
          </a:bodyPr>
          <a:lstStyle/>
          <a:p>
            <a:pPr algn="ctr">
              <a:spcAft>
                <a:spcPts val="600"/>
              </a:spcAft>
            </a:pPr>
            <a:r>
              <a:rPr lang="zh-CN" altLang="en-US" sz="1400" dirty="0" smtClean="0">
                <a:solidFill>
                  <a:schemeClr val="accent1"/>
                </a:solidFill>
              </a:rPr>
              <a:t>报告样本</a:t>
            </a:r>
            <a:endParaRPr lang="en-US" sz="1400" dirty="0" smtClean="0">
              <a:solidFill>
                <a:schemeClr val="accent1"/>
              </a:solidFill>
            </a:endParaRPr>
          </a:p>
        </p:txBody>
      </p:sp>
      <p:sp>
        <p:nvSpPr>
          <p:cNvPr id="46" name="Snip Single Corner Rectangle 45"/>
          <p:cNvSpPr/>
          <p:nvPr/>
        </p:nvSpPr>
        <p:spPr>
          <a:xfrm>
            <a:off x="346290" y="3597337"/>
            <a:ext cx="8451420" cy="534396"/>
          </a:xfrm>
          <a:prstGeom prst="snip1Rect">
            <a:avLst>
              <a:gd name="adj" fmla="val 38178"/>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41" name="Round Single Corner Rectangle 40"/>
          <p:cNvSpPr/>
          <p:nvPr/>
        </p:nvSpPr>
        <p:spPr bwMode="auto">
          <a:xfrm rot="10800000">
            <a:off x="6708810" y="0"/>
            <a:ext cx="2435190" cy="895152"/>
          </a:xfrm>
          <a:prstGeom prst="round1Rect">
            <a:avLst/>
          </a:prstGeom>
          <a:solidFill>
            <a:schemeClr val="bg1">
              <a:alpha val="15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12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Title 42"/>
          <p:cNvSpPr>
            <a:spLocks noGrp="1"/>
          </p:cNvSpPr>
          <p:nvPr>
            <p:ph type="title"/>
          </p:nvPr>
        </p:nvSpPr>
        <p:spPr>
          <a:xfrm>
            <a:off x="285720" y="142852"/>
            <a:ext cx="8229600" cy="928694"/>
          </a:xfrm>
        </p:spPr>
        <p:txBody>
          <a:bodyPr/>
          <a:lstStyle/>
          <a:p>
            <a:pPr algn="l"/>
            <a:r>
              <a:rPr lang="zh-CN" altLang="en-US" sz="2800" dirty="0" smtClean="0"/>
              <a:t>微软系统中心桌面错误监视器</a:t>
            </a:r>
            <a:r>
              <a:rPr lang="en-US" altLang="zh-CN" sz="2800" dirty="0" smtClean="0"/>
              <a:t>DEM</a:t>
            </a:r>
            <a:r>
              <a:rPr lang="en-US" dirty="0" smtClean="0"/>
              <a:t/>
            </a:r>
            <a:br>
              <a:rPr lang="en-US" dirty="0" smtClean="0"/>
            </a:br>
            <a:r>
              <a:rPr lang="zh-CN" altLang="en-US" sz="1800" dirty="0" smtClean="0">
                <a:solidFill>
                  <a:schemeClr val="accent1"/>
                </a:solidFill>
              </a:rPr>
              <a:t>预先管理应用程序和操作系统的错误</a:t>
            </a:r>
            <a:endParaRPr lang="en-US" sz="1800" dirty="0">
              <a:solidFill>
                <a:schemeClr val="accent1"/>
              </a:solidFill>
            </a:endParaRPr>
          </a:p>
        </p:txBody>
      </p:sp>
      <p:sp>
        <p:nvSpPr>
          <p:cNvPr id="66" name="Line 12"/>
          <p:cNvSpPr>
            <a:spLocks noChangeShapeType="1"/>
          </p:cNvSpPr>
          <p:nvPr/>
        </p:nvSpPr>
        <p:spPr bwMode="auto">
          <a:xfrm>
            <a:off x="4876800" y="1395378"/>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67" name="Line 13"/>
          <p:cNvSpPr>
            <a:spLocks noChangeShapeType="1"/>
          </p:cNvSpPr>
          <p:nvPr/>
        </p:nvSpPr>
        <p:spPr bwMode="auto">
          <a:xfrm>
            <a:off x="8686800" y="1395378"/>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0" name="Line 8"/>
          <p:cNvSpPr>
            <a:spLocks noChangeShapeType="1"/>
          </p:cNvSpPr>
          <p:nvPr/>
        </p:nvSpPr>
        <p:spPr bwMode="auto">
          <a:xfrm>
            <a:off x="4876800" y="1390340"/>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1" name="Line 9"/>
          <p:cNvSpPr>
            <a:spLocks noChangeShapeType="1"/>
          </p:cNvSpPr>
          <p:nvPr/>
        </p:nvSpPr>
        <p:spPr bwMode="auto">
          <a:xfrm>
            <a:off x="8686800" y="1390340"/>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2" name="Line 10"/>
          <p:cNvSpPr>
            <a:spLocks noChangeShapeType="1"/>
          </p:cNvSpPr>
          <p:nvPr/>
        </p:nvSpPr>
        <p:spPr bwMode="auto">
          <a:xfrm>
            <a:off x="4876800" y="1390340"/>
            <a:ext cx="3810000" cy="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pic>
        <p:nvPicPr>
          <p:cNvPr id="35" name="Picture 3"/>
          <p:cNvPicPr>
            <a:picLocks noChangeAspect="1" noChangeArrowheads="1"/>
          </p:cNvPicPr>
          <p:nvPr/>
        </p:nvPicPr>
        <p:blipFill>
          <a:blip r:embed="rId4" cstate="print"/>
          <a:srcRect l="9724" t="33623" r="3181" b="3119"/>
          <a:stretch>
            <a:fillRect/>
          </a:stretch>
        </p:blipFill>
        <p:spPr bwMode="auto">
          <a:xfrm>
            <a:off x="3029964" y="4271831"/>
            <a:ext cx="3101008" cy="1749155"/>
          </a:xfrm>
          <a:prstGeom prst="rect">
            <a:avLst/>
          </a:prstGeom>
          <a:ln/>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pic>
      <p:pic>
        <p:nvPicPr>
          <p:cNvPr id="51" name="Picture 9" descr="SCDEM"/>
          <p:cNvPicPr>
            <a:picLocks noChangeAspect="1" noChangeArrowheads="1"/>
          </p:cNvPicPr>
          <p:nvPr/>
        </p:nvPicPr>
        <p:blipFill>
          <a:blip r:embed="rId5" cstate="print"/>
          <a:srcRect/>
          <a:stretch>
            <a:fillRect/>
          </a:stretch>
        </p:blipFill>
        <p:spPr bwMode="auto">
          <a:xfrm>
            <a:off x="573618" y="3668888"/>
            <a:ext cx="1857275" cy="380294"/>
          </a:xfrm>
          <a:prstGeom prst="rect">
            <a:avLst/>
          </a:prstGeom>
          <a:noFill/>
          <a:ln w="9525">
            <a:noFill/>
            <a:miter lim="800000"/>
            <a:headEnd/>
            <a:tailEnd/>
          </a:ln>
        </p:spPr>
      </p:pic>
    </p:spTree>
    <p:extLst>
      <p:ext uri="{BB962C8B-B14F-4D97-AF65-F5344CB8AC3E}">
        <p14:creationId xmlns:p14="http://schemas.microsoft.com/office/powerpoint/2007/7/12/main" xmlns="" val="315146300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48904" y="5531223"/>
            <a:ext cx="8237896" cy="10668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2">
                <a:lumMod val="75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p:txBody>
      </p:sp>
      <p:sp>
        <p:nvSpPr>
          <p:cNvPr id="32" name="Rectangle 31"/>
          <p:cNvSpPr/>
          <p:nvPr/>
        </p:nvSpPr>
        <p:spPr bwMode="auto">
          <a:xfrm>
            <a:off x="558800" y="5429264"/>
            <a:ext cx="7988301" cy="9144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274320" rIns="91436" bIns="45718" numCol="1" rtlCol="0" anchor="t" anchorCtr="0" compatLnSpc="1">
            <a:prstTxWarp prst="textNoShape">
              <a:avLst/>
            </a:prstTxWarp>
          </a:bodyPr>
          <a:lstStyle/>
          <a:p>
            <a:pPr marL="225425" indent="-225425" defTabSz="914363">
              <a:spcBef>
                <a:spcPts val="1200"/>
              </a:spcBef>
              <a:spcAft>
                <a:spcPts val="400"/>
              </a:spcAft>
              <a:buSzPct val="65000"/>
              <a:buBlip>
                <a:blip r:embed="rId3"/>
              </a:buBlip>
            </a:pPr>
            <a:r>
              <a:rPr lang="zh-CN" altLang="en-US" sz="1200" spc="-20" dirty="0" smtClean="0">
                <a:gradFill>
                  <a:gsLst>
                    <a:gs pos="0">
                      <a:schemeClr val="tx1"/>
                    </a:gs>
                    <a:gs pos="81000">
                      <a:schemeClr val="tx1"/>
                    </a:gs>
                  </a:gsLst>
                  <a:lin ang="13500000" scaled="1"/>
                </a:gradFill>
                <a:latin typeface="Segoe" pitchFamily="34" charset="0"/>
              </a:rPr>
              <a:t>排序的系统错误报告</a:t>
            </a:r>
            <a:r>
              <a:rPr lang="en-US" sz="1200" spc="-20" dirty="0" smtClean="0">
                <a:gradFill>
                  <a:gsLst>
                    <a:gs pos="0">
                      <a:schemeClr val="tx1"/>
                    </a:gs>
                    <a:gs pos="81000">
                      <a:schemeClr val="tx1"/>
                    </a:gs>
                  </a:gsLst>
                  <a:lin ang="13500000" scaled="1"/>
                </a:gradFill>
                <a:latin typeface="Segoe" pitchFamily="34" charset="0"/>
              </a:rPr>
              <a:t>- </a:t>
            </a:r>
            <a:r>
              <a:rPr lang="zh-CN" altLang="en-US" sz="1200" spc="-20" dirty="0" smtClean="0">
                <a:gradFill>
                  <a:gsLst>
                    <a:gs pos="0">
                      <a:schemeClr val="tx1"/>
                    </a:gs>
                    <a:gs pos="81000">
                      <a:schemeClr val="tx1"/>
                    </a:gs>
                  </a:gsLst>
                  <a:lin ang="13500000" scaled="1"/>
                </a:gradFill>
                <a:latin typeface="Segoe" pitchFamily="34" charset="0"/>
              </a:rPr>
              <a:t>造成“蓝屏”的错误报告收集和排序</a:t>
            </a:r>
            <a:endParaRPr lang="en-US" sz="1200" spc="-20" dirty="0" smtClean="0">
              <a:gradFill>
                <a:gsLst>
                  <a:gs pos="0">
                    <a:schemeClr val="tx1"/>
                  </a:gs>
                  <a:gs pos="81000">
                    <a:schemeClr val="tx1"/>
                  </a:gs>
                </a:gsLst>
                <a:lin ang="13500000" scaled="1"/>
              </a:gradFill>
              <a:latin typeface="Segoe" pitchFamily="34" charset="0"/>
            </a:endParaRPr>
          </a:p>
          <a:p>
            <a:pPr marL="225425" indent="-225425" defTabSz="914363">
              <a:spcAft>
                <a:spcPts val="400"/>
              </a:spcAft>
              <a:buSzPct val="65000"/>
              <a:buBlip>
                <a:blip r:embed="rId3"/>
              </a:buBlip>
            </a:pPr>
            <a:r>
              <a:rPr lang="zh-CN" altLang="en-US" sz="1200" spc="-20" dirty="0" smtClean="0">
                <a:gradFill>
                  <a:gsLst>
                    <a:gs pos="0">
                      <a:schemeClr val="tx1"/>
                    </a:gs>
                    <a:gs pos="81000">
                      <a:schemeClr val="tx1"/>
                    </a:gs>
                  </a:gsLst>
                  <a:lin ang="13500000" scaled="1"/>
                </a:gradFill>
                <a:latin typeface="Segoe" pitchFamily="34" charset="0"/>
              </a:rPr>
              <a:t>排序的应用程序错误报告</a:t>
            </a:r>
            <a:r>
              <a:rPr lang="en-US" sz="1200" spc="-20" dirty="0" smtClean="0">
                <a:gradFill>
                  <a:gsLst>
                    <a:gs pos="0">
                      <a:schemeClr val="tx1"/>
                    </a:gs>
                    <a:gs pos="81000">
                      <a:schemeClr val="tx1"/>
                    </a:gs>
                  </a:gsLst>
                  <a:lin ang="13500000" scaled="1"/>
                </a:gradFill>
                <a:latin typeface="Segoe" pitchFamily="34" charset="0"/>
              </a:rPr>
              <a:t>– </a:t>
            </a:r>
            <a:r>
              <a:rPr lang="zh-CN" altLang="en-US" sz="1200" spc="-20" dirty="0" smtClean="0">
                <a:gradFill>
                  <a:gsLst>
                    <a:gs pos="0">
                      <a:schemeClr val="tx1"/>
                    </a:gs>
                    <a:gs pos="81000">
                      <a:schemeClr val="tx1"/>
                    </a:gs>
                  </a:gsLst>
                  <a:lin ang="13500000" scaled="1"/>
                </a:gradFill>
                <a:latin typeface="Segoe" pitchFamily="34" charset="0"/>
              </a:rPr>
              <a:t>在</a:t>
            </a:r>
            <a:r>
              <a:rPr lang="en-US" altLang="zh-CN" sz="1200" spc="-20" dirty="0" smtClean="0">
                <a:gradFill>
                  <a:gsLst>
                    <a:gs pos="0">
                      <a:schemeClr val="tx1"/>
                    </a:gs>
                    <a:gs pos="81000">
                      <a:schemeClr val="tx1"/>
                    </a:gs>
                  </a:gsLst>
                  <a:lin ang="13500000" scaled="1"/>
                </a:gradFill>
                <a:latin typeface="Segoe" pitchFamily="34" charset="0"/>
              </a:rPr>
              <a:t>60</a:t>
            </a:r>
            <a:r>
              <a:rPr lang="zh-CN" altLang="en-US" sz="1200" spc="-20" dirty="0" smtClean="0">
                <a:gradFill>
                  <a:gsLst>
                    <a:gs pos="0">
                      <a:schemeClr val="tx1"/>
                    </a:gs>
                    <a:gs pos="81000">
                      <a:schemeClr val="tx1"/>
                    </a:gs>
                  </a:gsLst>
                  <a:lin ang="13500000" scaled="1"/>
                </a:gradFill>
                <a:latin typeface="Segoe" pitchFamily="34" charset="0"/>
              </a:rPr>
              <a:t>天以内的错误报告收集，并按照规则进行排列</a:t>
            </a:r>
            <a:endParaRPr lang="en-US" sz="1200" spc="-20" dirty="0" smtClean="0">
              <a:gradFill>
                <a:gsLst>
                  <a:gs pos="0">
                    <a:schemeClr val="tx1"/>
                  </a:gs>
                  <a:gs pos="81000">
                    <a:schemeClr val="tx1"/>
                  </a:gs>
                </a:gsLst>
                <a:lin ang="13500000" scaled="1"/>
              </a:gradFill>
              <a:latin typeface="Segoe" pitchFamily="34" charset="0"/>
            </a:endParaRPr>
          </a:p>
          <a:p>
            <a:pPr marL="225425" indent="-225425" defTabSz="914363">
              <a:spcAft>
                <a:spcPts val="400"/>
              </a:spcAft>
              <a:buSzPct val="65000"/>
              <a:buBlip>
                <a:blip r:embed="rId3"/>
              </a:buBlip>
            </a:pPr>
            <a:r>
              <a:rPr lang="zh-CN" altLang="en-US" sz="1200" spc="-20" dirty="0" smtClean="0">
                <a:gradFill>
                  <a:gsLst>
                    <a:gs pos="0">
                      <a:schemeClr val="tx1"/>
                    </a:gs>
                    <a:gs pos="81000">
                      <a:schemeClr val="tx1"/>
                    </a:gs>
                  </a:gsLst>
                  <a:lin ang="13500000" scaled="1"/>
                </a:gradFill>
                <a:latin typeface="Segoe" pitchFamily="34" charset="0"/>
              </a:rPr>
              <a:t>支持基于 </a:t>
            </a:r>
            <a:r>
              <a:rPr lang="en-US" altLang="zh-CN" sz="1200" spc="-20" dirty="0" smtClean="0">
                <a:gradFill>
                  <a:gsLst>
                    <a:gs pos="0">
                      <a:schemeClr val="tx1"/>
                    </a:gs>
                    <a:gs pos="81000">
                      <a:schemeClr val="tx1"/>
                    </a:gs>
                  </a:gsLst>
                  <a:lin ang="13500000" scaled="1"/>
                </a:gradFill>
                <a:latin typeface="Segoe" pitchFamily="34" charset="0"/>
              </a:rPr>
              <a:t>UNIX </a:t>
            </a:r>
            <a:r>
              <a:rPr lang="zh-CN" altLang="en-US" sz="1200" spc="-20" dirty="0" smtClean="0">
                <a:gradFill>
                  <a:gsLst>
                    <a:gs pos="0">
                      <a:schemeClr val="tx1"/>
                    </a:gs>
                    <a:gs pos="81000">
                      <a:schemeClr val="tx1"/>
                    </a:gs>
                  </a:gsLst>
                  <a:lin ang="13500000" scaled="1"/>
                </a:gradFill>
                <a:latin typeface="Segoe" pitchFamily="34" charset="0"/>
              </a:rPr>
              <a:t>和 </a:t>
            </a:r>
            <a:r>
              <a:rPr lang="en-US" altLang="zh-CN" sz="1200" spc="-20" dirty="0" smtClean="0">
                <a:gradFill>
                  <a:gsLst>
                    <a:gs pos="0">
                      <a:schemeClr val="tx1"/>
                    </a:gs>
                    <a:gs pos="81000">
                      <a:schemeClr val="tx1"/>
                    </a:gs>
                  </a:gsLst>
                  <a:lin ang="13500000" scaled="1"/>
                </a:gradFill>
                <a:latin typeface="Segoe" pitchFamily="34" charset="0"/>
              </a:rPr>
              <a:t>Linux </a:t>
            </a:r>
            <a:r>
              <a:rPr lang="zh-CN" altLang="en-US" sz="1200" spc="-20" dirty="0" smtClean="0">
                <a:gradFill>
                  <a:gsLst>
                    <a:gs pos="0">
                      <a:schemeClr val="tx1"/>
                    </a:gs>
                    <a:gs pos="81000">
                      <a:schemeClr val="tx1"/>
                    </a:gs>
                  </a:gsLst>
                  <a:lin ang="13500000" scaled="1"/>
                </a:gradFill>
                <a:latin typeface="Segoe" pitchFamily="34" charset="0"/>
              </a:rPr>
              <a:t>的计算机的发现和监视</a:t>
            </a:r>
            <a:endParaRPr lang="en-US" sz="1200" spc="-20" dirty="0" smtClean="0">
              <a:gradFill>
                <a:gsLst>
                  <a:gs pos="0">
                    <a:schemeClr val="tx1"/>
                  </a:gs>
                  <a:gs pos="81000">
                    <a:schemeClr val="tx1"/>
                  </a:gs>
                </a:gsLst>
                <a:lin ang="13500000" scaled="1"/>
              </a:gradFill>
              <a:latin typeface="Segoe" pitchFamily="34" charset="0"/>
            </a:endParaRPr>
          </a:p>
        </p:txBody>
      </p:sp>
      <p:sp>
        <p:nvSpPr>
          <p:cNvPr id="2" name="Title 1"/>
          <p:cNvSpPr>
            <a:spLocks noGrp="1"/>
          </p:cNvSpPr>
          <p:nvPr>
            <p:ph type="title"/>
          </p:nvPr>
        </p:nvSpPr>
        <p:spPr>
          <a:xfrm>
            <a:off x="214282" y="71414"/>
            <a:ext cx="8229600" cy="1143000"/>
          </a:xfrm>
        </p:spPr>
        <p:txBody>
          <a:bodyPr/>
          <a:lstStyle/>
          <a:p>
            <a:pPr algn="l"/>
            <a:r>
              <a:rPr lang="zh-CN" altLang="en-US" sz="3200" dirty="0" smtClean="0"/>
              <a:t>在</a:t>
            </a:r>
            <a:r>
              <a:rPr lang="en-US" sz="3200" dirty="0" smtClean="0"/>
              <a:t>AGPM </a:t>
            </a:r>
            <a:r>
              <a:rPr lang="zh-CN" altLang="en-US" sz="3200" dirty="0" smtClean="0"/>
              <a:t>和</a:t>
            </a:r>
            <a:r>
              <a:rPr lang="en-US" sz="3200" dirty="0" smtClean="0"/>
              <a:t>DEM</a:t>
            </a:r>
            <a:r>
              <a:rPr lang="zh-CN" altLang="en-US" sz="3200" dirty="0" smtClean="0"/>
              <a:t>中有什么新功能加入</a:t>
            </a:r>
            <a:endParaRPr lang="en-US" sz="3200" dirty="0"/>
          </a:p>
        </p:txBody>
      </p:sp>
      <p:sp>
        <p:nvSpPr>
          <p:cNvPr id="21" name="Rectangle 20"/>
          <p:cNvSpPr/>
          <p:nvPr/>
        </p:nvSpPr>
        <p:spPr>
          <a:xfrm>
            <a:off x="448904" y="2010229"/>
            <a:ext cx="8237896" cy="214939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4"/>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a:p>
            <a:pPr algn="ctr" defTabSz="914099" fontAlgn="base">
              <a:spcBef>
                <a:spcPct val="0"/>
              </a:spcBef>
              <a:spcAft>
                <a:spcPct val="0"/>
              </a:spcAft>
            </a:pPr>
            <a:endParaRPr lang="en-US" sz="1600" dirty="0" smtClean="0">
              <a:gradFill>
                <a:gsLst>
                  <a:gs pos="0">
                    <a:schemeClr val="tx1"/>
                  </a:gs>
                  <a:gs pos="50000">
                    <a:schemeClr val="tx1"/>
                  </a:gs>
                </a:gsLst>
                <a:lin ang="5400000" scaled="0"/>
              </a:gradFill>
              <a:latin typeface="Segoe" pitchFamily="34" charset="0"/>
            </a:endParaRPr>
          </a:p>
        </p:txBody>
      </p:sp>
      <p:sp>
        <p:nvSpPr>
          <p:cNvPr id="22" name="Rectangle 21"/>
          <p:cNvSpPr/>
          <p:nvPr/>
        </p:nvSpPr>
        <p:spPr bwMode="auto">
          <a:xfrm>
            <a:off x="558800" y="2203823"/>
            <a:ext cx="7988301" cy="18288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gradFill>
                  <a:gsLst>
                    <a:gs pos="0">
                      <a:schemeClr val="tx1"/>
                    </a:gs>
                    <a:gs pos="50000">
                      <a:schemeClr val="tx1"/>
                    </a:gs>
                  </a:gsLst>
                  <a:lin ang="5400000" scaled="0"/>
                </a:gradFill>
                <a:latin typeface="Segoe" pitchFamily="34" charset="0"/>
              </a:rPr>
              <a:t>          </a:t>
            </a:r>
          </a:p>
        </p:txBody>
      </p:sp>
      <p:sp>
        <p:nvSpPr>
          <p:cNvPr id="25" name="Snip Single Corner Rectangle 24"/>
          <p:cNvSpPr/>
          <p:nvPr/>
        </p:nvSpPr>
        <p:spPr>
          <a:xfrm>
            <a:off x="457200" y="1264023"/>
            <a:ext cx="8229600" cy="1005840"/>
          </a:xfrm>
          <a:prstGeom prst="snip1Rect">
            <a:avLst>
              <a:gd name="adj" fmla="val 19570"/>
            </a:avLst>
          </a:prstGeom>
          <a:gradFill flip="none" rotWithShape="1">
            <a:gsLst>
              <a:gs pos="0">
                <a:schemeClr val="accent4">
                  <a:lumMod val="50000"/>
                </a:schemeClr>
              </a:gs>
              <a:gs pos="50000">
                <a:schemeClr val="accent4">
                  <a:lumMod val="75000"/>
                </a:schemeClr>
              </a:gs>
              <a:gs pos="100000">
                <a:schemeClr val="accent4"/>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26" name="TextBox 25"/>
          <p:cNvSpPr txBox="1"/>
          <p:nvPr/>
        </p:nvSpPr>
        <p:spPr>
          <a:xfrm>
            <a:off x="609600" y="1340223"/>
            <a:ext cx="5791200" cy="838199"/>
          </a:xfrm>
          <a:prstGeom prst="rect">
            <a:avLst/>
          </a:prstGeom>
          <a:noFill/>
        </p:spPr>
        <p:txBody>
          <a:bodyPr wrap="square" lIns="0" tIns="0" rIns="0" bIns="0" rtlCol="0">
            <a:noAutofit/>
          </a:bodyPr>
          <a:lstStyle/>
          <a:p>
            <a:pPr lvl="0" defTabSz="914099" fontAlgn="base">
              <a:spcBef>
                <a:spcPct val="0"/>
              </a:spcBef>
              <a:spcAft>
                <a:spcPct val="0"/>
              </a:spcAft>
            </a:pPr>
            <a:r>
              <a:rPr lang="en-US" b="1" spc="-20" dirty="0" smtClean="0">
                <a:solidFill>
                  <a:schemeClr val="bg1"/>
                </a:solidFill>
                <a:effectLst>
                  <a:outerShdw blurRad="38100" dist="38100" dir="2700000" algn="tl">
                    <a:srgbClr val="000000">
                      <a:alpha val="43137"/>
                    </a:srgbClr>
                  </a:outerShdw>
                </a:effectLst>
                <a:latin typeface="Segoe" pitchFamily="34" charset="0"/>
              </a:rPr>
              <a:t>AGPM</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组件</a:t>
            </a:r>
            <a:r>
              <a:rPr lang="en-US" b="1" spc="-20" dirty="0" smtClean="0">
                <a:solidFill>
                  <a:schemeClr val="bg1"/>
                </a:solidFill>
                <a:effectLst>
                  <a:outerShdw blurRad="38100" dist="38100" dir="2700000" algn="tl">
                    <a:srgbClr val="000000">
                      <a:alpha val="43137"/>
                    </a:srgbClr>
                  </a:outerShdw>
                </a:effectLst>
                <a:latin typeface="Segoe" pitchFamily="34" charset="0"/>
              </a:rPr>
              <a:t> </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增强了</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Windows 7</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和</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Windows</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 </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Server 2008 R2</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的组策略对象的控制和基于角色的权限委派</a:t>
            </a:r>
            <a:r>
              <a:rPr lang="zh-CN" altLang="en-US" dirty="0" smtClean="0"/>
              <a:t/>
            </a:r>
            <a:br>
              <a:rPr lang="zh-CN" altLang="en-US" dirty="0" smtClean="0"/>
            </a:br>
            <a:endParaRPr lang="en-US" spc="-2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8" name="Content Placeholder 16"/>
          <p:cNvSpPr txBox="1">
            <a:spLocks/>
          </p:cNvSpPr>
          <p:nvPr/>
        </p:nvSpPr>
        <p:spPr>
          <a:xfrm>
            <a:off x="555434" y="2340922"/>
            <a:ext cx="7924800" cy="1894901"/>
          </a:xfrm>
          <a:prstGeom prst="rect">
            <a:avLst/>
          </a:prstGeom>
        </p:spPr>
        <p:txBody>
          <a:bodyPr/>
          <a:lstStyle/>
          <a:p>
            <a:pPr marL="225425" lvl="0" indent="-225425" defTabSz="914363">
              <a:spcAft>
                <a:spcPts val="400"/>
              </a:spcAft>
              <a:buSzPct val="65000"/>
              <a:buBlip>
                <a:blip r:embed="rId3"/>
              </a:buBlip>
            </a:pPr>
            <a:r>
              <a:rPr lang="zh-CN" altLang="en-US" sz="1400" b="1" dirty="0" smtClean="0">
                <a:gradFill>
                  <a:gsLst>
                    <a:gs pos="0">
                      <a:schemeClr val="tx1"/>
                    </a:gs>
                    <a:gs pos="81000">
                      <a:schemeClr val="tx1"/>
                    </a:gs>
                  </a:gsLst>
                  <a:lin ang="13500000" scaled="1"/>
                </a:gradFill>
                <a:latin typeface="Segoe" pitchFamily="34" charset="0"/>
              </a:rPr>
              <a:t>将 </a:t>
            </a:r>
            <a:r>
              <a:rPr lang="en-US" altLang="zh-CN" sz="1400" b="1" dirty="0" smtClean="0">
                <a:gradFill>
                  <a:gsLst>
                    <a:gs pos="0">
                      <a:schemeClr val="tx1"/>
                    </a:gs>
                    <a:gs pos="81000">
                      <a:schemeClr val="tx1"/>
                    </a:gs>
                  </a:gsLst>
                  <a:lin ang="13500000" scaled="1"/>
                </a:gradFill>
                <a:latin typeface="Segoe" pitchFamily="34" charset="0"/>
              </a:rPr>
              <a:t>GPO </a:t>
            </a:r>
            <a:r>
              <a:rPr lang="zh-CN" altLang="en-US" sz="1400" b="1" dirty="0" smtClean="0">
                <a:gradFill>
                  <a:gsLst>
                    <a:gs pos="0">
                      <a:schemeClr val="tx1"/>
                    </a:gs>
                    <a:gs pos="81000">
                      <a:schemeClr val="tx1"/>
                    </a:gs>
                  </a:gsLst>
                  <a:lin ang="13500000" scaled="1"/>
                </a:gradFill>
                <a:latin typeface="Segoe" pitchFamily="34" charset="0"/>
              </a:rPr>
              <a:t>导出和导入到不同的林 </a:t>
            </a:r>
            <a:r>
              <a:rPr lang="en-US" sz="1400" b="1" dirty="0" smtClean="0">
                <a:gradFill>
                  <a:gsLst>
                    <a:gs pos="0">
                      <a:schemeClr val="tx1"/>
                    </a:gs>
                    <a:gs pos="81000">
                      <a:schemeClr val="tx1"/>
                    </a:gs>
                  </a:gsLst>
                  <a:lin ang="13500000" scaled="1"/>
                </a:gradFill>
                <a:latin typeface="Segoe" pitchFamily="34" charset="0"/>
              </a:rPr>
              <a:t> – </a:t>
            </a:r>
            <a:r>
              <a:rPr lang="zh-CN" altLang="en-US" sz="1400" dirty="0" smtClean="0"/>
              <a:t>可以将受控 </a:t>
            </a:r>
            <a:r>
              <a:rPr lang="en-US" altLang="zh-CN" sz="1400" dirty="0" smtClean="0"/>
              <a:t>GPO </a:t>
            </a:r>
            <a:r>
              <a:rPr lang="zh-CN" altLang="en-US" sz="1400" dirty="0" smtClean="0"/>
              <a:t>从一个林中的域复制到第二个林中的域</a:t>
            </a:r>
            <a:endParaRPr lang="en-US" sz="1400" dirty="0" smtClean="0">
              <a:gradFill>
                <a:gsLst>
                  <a:gs pos="0">
                    <a:schemeClr val="tx1"/>
                  </a:gs>
                  <a:gs pos="81000">
                    <a:schemeClr val="tx1"/>
                  </a:gs>
                </a:gsLst>
                <a:lin ang="13500000" scaled="1"/>
              </a:gradFill>
              <a:latin typeface="Segoe" pitchFamily="34" charset="0"/>
            </a:endParaRPr>
          </a:p>
          <a:p>
            <a:pPr marL="225425" lvl="0" indent="-225425" defTabSz="914363">
              <a:spcAft>
                <a:spcPts val="400"/>
              </a:spcAft>
              <a:buSzPct val="65000"/>
              <a:buBlip>
                <a:blip r:embed="rId3"/>
              </a:buBlip>
            </a:pPr>
            <a:r>
              <a:rPr lang="zh-CN" altLang="en-US" sz="1400" b="1" spc="-30" dirty="0" smtClean="0">
                <a:gradFill>
                  <a:gsLst>
                    <a:gs pos="0">
                      <a:schemeClr val="tx1"/>
                    </a:gs>
                    <a:gs pos="81000">
                      <a:schemeClr val="tx1"/>
                    </a:gs>
                  </a:gsLst>
                  <a:lin ang="13500000" scaled="1"/>
                </a:gradFill>
                <a:latin typeface="Segoe" pitchFamily="34" charset="0"/>
              </a:rPr>
              <a:t>搜索和筛选 </a:t>
            </a:r>
            <a:r>
              <a:rPr lang="en-US" altLang="zh-CN" sz="1400" b="1" spc="-30" dirty="0" smtClean="0">
                <a:gradFill>
                  <a:gsLst>
                    <a:gs pos="0">
                      <a:schemeClr val="tx1"/>
                    </a:gs>
                    <a:gs pos="81000">
                      <a:schemeClr val="tx1"/>
                    </a:gs>
                  </a:gsLst>
                  <a:lin ang="13500000" scaled="1"/>
                </a:gradFill>
                <a:latin typeface="Segoe" pitchFamily="34" charset="0"/>
              </a:rPr>
              <a:t>GPO </a:t>
            </a:r>
            <a:r>
              <a:rPr lang="en-US" sz="1400" b="1" spc="-30" dirty="0" smtClean="0">
                <a:gradFill>
                  <a:gsLst>
                    <a:gs pos="0">
                      <a:schemeClr val="tx1"/>
                    </a:gs>
                    <a:gs pos="81000">
                      <a:schemeClr val="tx1"/>
                    </a:gs>
                  </a:gsLst>
                  <a:lin ang="13500000" scaled="1"/>
                </a:gradFill>
                <a:latin typeface="Segoe" pitchFamily="34" charset="0"/>
              </a:rPr>
              <a:t>– </a:t>
            </a:r>
            <a:r>
              <a:rPr lang="zh-CN" altLang="en-US" sz="1400" dirty="0" smtClean="0"/>
              <a:t>可以在 </a:t>
            </a:r>
            <a:r>
              <a:rPr lang="en-US" altLang="zh-CN" sz="1400" dirty="0" smtClean="0"/>
              <a:t>GPO </a:t>
            </a:r>
            <a:r>
              <a:rPr lang="zh-CN" altLang="en-US" sz="1400" dirty="0" smtClean="0"/>
              <a:t>列表中搜索特定属性以筛选所显示的 </a:t>
            </a:r>
            <a:r>
              <a:rPr lang="en-US" altLang="zh-CN" sz="1400" dirty="0" smtClean="0"/>
              <a:t>GPO </a:t>
            </a:r>
            <a:r>
              <a:rPr lang="zh-CN" altLang="en-US" sz="1400" dirty="0" smtClean="0"/>
              <a:t>列表。例如，可以搜索具有特定名称、状态或注释的 </a:t>
            </a:r>
            <a:r>
              <a:rPr lang="en-US" altLang="zh-CN" sz="1400" dirty="0" smtClean="0"/>
              <a:t>GPO</a:t>
            </a:r>
            <a:r>
              <a:rPr lang="zh-CN" altLang="en-US" sz="1400" dirty="0" smtClean="0"/>
              <a:t>。还可以搜索上次由特定组策略管理员更改或在特定日期更改的 </a:t>
            </a:r>
            <a:r>
              <a:rPr lang="en-US" altLang="zh-CN" sz="1400" dirty="0" smtClean="0"/>
              <a:t>GPO</a:t>
            </a:r>
            <a:r>
              <a:rPr lang="zh-CN" altLang="en-US" sz="1400" dirty="0" smtClean="0"/>
              <a:t>。 </a:t>
            </a:r>
            <a:endParaRPr lang="en-US" altLang="zh-CN" sz="1400" dirty="0" smtClean="0"/>
          </a:p>
          <a:p>
            <a:pPr marL="225425" lvl="0" indent="-225425" defTabSz="914363">
              <a:spcAft>
                <a:spcPts val="400"/>
              </a:spcAft>
              <a:buSzPct val="65000"/>
              <a:buBlip>
                <a:blip r:embed="rId3"/>
              </a:buBlip>
            </a:pPr>
            <a:r>
              <a:rPr lang="zh-CN" altLang="en-US" sz="1400" b="1" spc="-30" dirty="0" smtClean="0">
                <a:gradFill>
                  <a:gsLst>
                    <a:gs pos="0">
                      <a:schemeClr val="tx1"/>
                    </a:gs>
                    <a:gs pos="81000">
                      <a:schemeClr val="tx1"/>
                    </a:gs>
                  </a:gsLst>
                  <a:lin ang="13500000" scaled="1"/>
                </a:gradFill>
                <a:latin typeface="Segoe" pitchFamily="34" charset="0"/>
              </a:rPr>
              <a:t>支持 </a:t>
            </a:r>
            <a:r>
              <a:rPr lang="en-US" altLang="zh-CN" sz="1400" b="1" spc="-30" dirty="0" smtClean="0">
                <a:gradFill>
                  <a:gsLst>
                    <a:gs pos="0">
                      <a:schemeClr val="tx1"/>
                    </a:gs>
                    <a:gs pos="81000">
                      <a:schemeClr val="tx1"/>
                    </a:gs>
                  </a:gsLst>
                  <a:lin ang="13500000" scaled="1"/>
                </a:gradFill>
                <a:latin typeface="Segoe" pitchFamily="34" charset="0"/>
              </a:rPr>
              <a:t>Windows Server 2008 R2 </a:t>
            </a:r>
            <a:r>
              <a:rPr lang="zh-CN" altLang="en-US" sz="1400" b="1" spc="-30" dirty="0" smtClean="0">
                <a:gradFill>
                  <a:gsLst>
                    <a:gs pos="0">
                      <a:schemeClr val="tx1"/>
                    </a:gs>
                    <a:gs pos="81000">
                      <a:schemeClr val="tx1"/>
                    </a:gs>
                  </a:gsLst>
                  <a:lin ang="13500000" scaled="1"/>
                </a:gradFill>
                <a:latin typeface="Segoe" pitchFamily="34" charset="0"/>
              </a:rPr>
              <a:t>和 </a:t>
            </a:r>
            <a:r>
              <a:rPr lang="en-US" altLang="zh-CN" sz="1400" b="1" spc="-30" dirty="0" smtClean="0">
                <a:gradFill>
                  <a:gsLst>
                    <a:gs pos="0">
                      <a:schemeClr val="tx1"/>
                    </a:gs>
                    <a:gs pos="81000">
                      <a:schemeClr val="tx1"/>
                    </a:gs>
                  </a:gsLst>
                  <a:lin ang="13500000" scaled="1"/>
                </a:gradFill>
                <a:latin typeface="Segoe" pitchFamily="34" charset="0"/>
              </a:rPr>
              <a:t>Windows 7 – </a:t>
            </a:r>
            <a:r>
              <a:rPr lang="en-US" altLang="zh-CN" sz="1400" dirty="0" smtClean="0"/>
              <a:t>AGPM 4.0 </a:t>
            </a:r>
            <a:r>
              <a:rPr lang="zh-CN" altLang="en-US" sz="1400" dirty="0" smtClean="0"/>
              <a:t>支持 </a:t>
            </a:r>
            <a:r>
              <a:rPr lang="en-US" altLang="zh-CN" sz="1400" dirty="0" smtClean="0"/>
              <a:t>Windows Server 2008 R2 </a:t>
            </a:r>
            <a:r>
              <a:rPr lang="zh-CN" altLang="en-US" sz="1400" dirty="0" smtClean="0"/>
              <a:t>和 </a:t>
            </a:r>
            <a:r>
              <a:rPr lang="en-US" altLang="zh-CN" sz="1400" dirty="0" smtClean="0"/>
              <a:t>Windows 7</a:t>
            </a:r>
            <a:r>
              <a:rPr lang="zh-CN" altLang="en-US" sz="1400" dirty="0" smtClean="0"/>
              <a:t>，但仍支持 </a:t>
            </a:r>
            <a:r>
              <a:rPr lang="en-US" altLang="zh-CN" sz="1400" dirty="0" smtClean="0"/>
              <a:t>Windows Server 2008 </a:t>
            </a:r>
            <a:r>
              <a:rPr lang="zh-CN" altLang="en-US" sz="1400" dirty="0" smtClean="0"/>
              <a:t>和 </a:t>
            </a:r>
            <a:r>
              <a:rPr lang="en-US" altLang="zh-CN" sz="1400" dirty="0" smtClean="0"/>
              <a:t>Windows Vista® Service Pack 1 (SP1)</a:t>
            </a:r>
            <a:r>
              <a:rPr lang="zh-CN" altLang="en-US" sz="1400" dirty="0" smtClean="0"/>
              <a:t>。不过，同时包括较新和较旧的操作系统的混合环境中存在一些功能限制</a:t>
            </a:r>
            <a:endParaRPr lang="en-US" altLang="en-US" sz="1400" b="1" spc="-30" dirty="0" smtClean="0">
              <a:gradFill>
                <a:gsLst>
                  <a:gs pos="0">
                    <a:schemeClr val="tx1"/>
                  </a:gs>
                  <a:gs pos="81000">
                    <a:schemeClr val="tx1"/>
                  </a:gs>
                </a:gsLst>
                <a:lin ang="13500000" scaled="1"/>
              </a:gradFill>
              <a:latin typeface="Segoe" pitchFamily="34" charset="0"/>
            </a:endParaRPr>
          </a:p>
        </p:txBody>
      </p:sp>
      <p:pic>
        <p:nvPicPr>
          <p:cNvPr id="10" name="Picture 9" descr="AGPM"/>
          <p:cNvPicPr>
            <a:picLocks noChangeAspect="1" noChangeArrowheads="1"/>
          </p:cNvPicPr>
          <p:nvPr/>
        </p:nvPicPr>
        <p:blipFill>
          <a:blip r:embed="rId4" cstate="print"/>
          <a:srcRect/>
          <a:stretch>
            <a:fillRect/>
          </a:stretch>
        </p:blipFill>
        <p:spPr bwMode="black">
          <a:xfrm>
            <a:off x="6477000" y="1492623"/>
            <a:ext cx="2119102" cy="457200"/>
          </a:xfrm>
          <a:prstGeom prst="rect">
            <a:avLst/>
          </a:prstGeom>
          <a:noFill/>
          <a:ln w="9525">
            <a:noFill/>
            <a:miter lim="800000"/>
            <a:headEnd/>
            <a:tailEnd/>
          </a:ln>
        </p:spPr>
      </p:pic>
      <p:sp>
        <p:nvSpPr>
          <p:cNvPr id="33" name="Snip Single Corner Rectangle 32"/>
          <p:cNvSpPr/>
          <p:nvPr/>
        </p:nvSpPr>
        <p:spPr>
          <a:xfrm>
            <a:off x="457200" y="4704959"/>
            <a:ext cx="8229600" cy="1005840"/>
          </a:xfrm>
          <a:prstGeom prst="snip1Rect">
            <a:avLst>
              <a:gd name="adj" fmla="val 19570"/>
            </a:avLst>
          </a:prstGeom>
          <a:gradFill flip="none" rotWithShape="1">
            <a:gsLst>
              <a:gs pos="0">
                <a:schemeClr val="accent5">
                  <a:lumMod val="50000"/>
                </a:schemeClr>
              </a:gs>
              <a:gs pos="50000">
                <a:schemeClr val="accent5">
                  <a:lumMod val="75000"/>
                </a:schemeClr>
              </a:gs>
              <a:gs pos="100000">
                <a:schemeClr val="accent5"/>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34" name="TextBox 33"/>
          <p:cNvSpPr txBox="1"/>
          <p:nvPr/>
        </p:nvSpPr>
        <p:spPr>
          <a:xfrm>
            <a:off x="609600" y="4781159"/>
            <a:ext cx="5676912" cy="838199"/>
          </a:xfrm>
          <a:prstGeom prst="rect">
            <a:avLst/>
          </a:prstGeom>
          <a:noFill/>
        </p:spPr>
        <p:txBody>
          <a:bodyPr wrap="square" lIns="0" tIns="0" rIns="0" bIns="0" rtlCol="0">
            <a:noAutofit/>
          </a:bodyPr>
          <a:lstStyle/>
          <a:p>
            <a:pPr lvl="0" defTabSz="914099" fontAlgn="base">
              <a:spcBef>
                <a:spcPct val="0"/>
              </a:spcBef>
              <a:spcAft>
                <a:spcPct val="0"/>
              </a:spcAft>
            </a:pPr>
            <a:r>
              <a:rPr lang="en-US" b="1" spc="-20" dirty="0" smtClean="0">
                <a:solidFill>
                  <a:schemeClr val="bg1"/>
                </a:solidFill>
                <a:effectLst>
                  <a:outerShdw blurRad="38100" dist="38100" dir="2700000" algn="tl">
                    <a:srgbClr val="000000">
                      <a:alpha val="43137"/>
                    </a:srgbClr>
                  </a:outerShdw>
                </a:effectLst>
                <a:latin typeface="Segoe" pitchFamily="34" charset="0"/>
              </a:rPr>
              <a:t>DEM</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能够监视您的 </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IT </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服务，并且提供端到端的监视环境，该环境可以提供您的组织的 </a:t>
            </a:r>
            <a:r>
              <a:rPr lang="en-US" altLang="zh-CN" b="1" spc="-20" dirty="0" smtClean="0">
                <a:solidFill>
                  <a:schemeClr val="bg1"/>
                </a:solidFill>
                <a:effectLst>
                  <a:outerShdw blurRad="38100" dist="38100" dir="2700000" algn="tl">
                    <a:srgbClr val="000000">
                      <a:alpha val="43137"/>
                    </a:srgbClr>
                  </a:outerShdw>
                </a:effectLst>
                <a:latin typeface="Segoe" pitchFamily="34" charset="0"/>
              </a:rPr>
              <a:t>IT </a:t>
            </a:r>
            <a:r>
              <a:rPr lang="zh-CN" altLang="en-US" b="1" spc="-20" dirty="0" smtClean="0">
                <a:solidFill>
                  <a:schemeClr val="bg1"/>
                </a:solidFill>
                <a:effectLst>
                  <a:outerShdw blurRad="38100" dist="38100" dir="2700000" algn="tl">
                    <a:srgbClr val="000000">
                      <a:alpha val="43137"/>
                    </a:srgbClr>
                  </a:outerShdw>
                </a:effectLst>
                <a:latin typeface="Segoe" pitchFamily="34" charset="0"/>
              </a:rPr>
              <a:t>基础结构运行状况的完整视图。不需要安装客户端代理</a:t>
            </a:r>
            <a:endParaRPr lang="en-US" b="1" spc="-2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7" name="Picture 9" descr="SCDEM"/>
          <p:cNvPicPr>
            <a:picLocks noChangeAspect="1" noChangeArrowheads="1"/>
          </p:cNvPicPr>
          <p:nvPr/>
        </p:nvPicPr>
        <p:blipFill>
          <a:blip r:embed="rId5" cstate="print"/>
          <a:srcRect/>
          <a:stretch>
            <a:fillRect/>
          </a:stretch>
        </p:blipFill>
        <p:spPr bwMode="auto">
          <a:xfrm>
            <a:off x="6234288" y="4933559"/>
            <a:ext cx="2345315" cy="480225"/>
          </a:xfrm>
          <a:prstGeom prst="rect">
            <a:avLst/>
          </a:prstGeom>
          <a:noFill/>
          <a:ln w="9525">
            <a:noFill/>
            <a:miter lim="800000"/>
            <a:headEnd/>
            <a:tailEnd/>
          </a:ln>
        </p:spPr>
      </p:pic>
      <p:sp>
        <p:nvSpPr>
          <p:cNvPr id="30" name="Content Placeholder 28"/>
          <p:cNvSpPr txBox="1">
            <a:spLocks/>
          </p:cNvSpPr>
          <p:nvPr/>
        </p:nvSpPr>
        <p:spPr>
          <a:xfrm>
            <a:off x="-762000" y="4845423"/>
            <a:ext cx="8229600" cy="1973561"/>
          </a:xfrm>
          <a:prstGeom prst="rect">
            <a:avLst/>
          </a:prstGeom>
        </p:spPr>
        <p:txBody>
          <a:bodyPr vert="horz" wrap="square" lIns="0" tIns="0" rIns="0" bIns="0" rtlCol="0">
            <a:spAutoFit/>
          </a:bodyPr>
          <a:lstStyle/>
          <a:p>
            <a:pPr marL="346075" marR="0" lvl="0" indent="-346075" algn="l" defTabSz="914363" rtl="0" eaLnBrk="1" fontAlgn="auto" latinLnBrk="0" hangingPunct="1">
              <a:lnSpc>
                <a:spcPct val="90000"/>
              </a:lnSpc>
              <a:spcBef>
                <a:spcPts val="0"/>
              </a:spcBef>
              <a:spcAft>
                <a:spcPts val="600"/>
              </a:spcAft>
              <a:buClrTx/>
              <a:buSzPct val="65000"/>
              <a:buFontTx/>
              <a:buBlip>
                <a:blip r:embed="rId3"/>
              </a:buBlip>
              <a:tabLst/>
              <a:defRPr/>
            </a:pPr>
            <a:endParaRPr kumimoji="0" lang="en-US" sz="2800" b="0" i="0" u="none" strike="noStrike" kern="1200" cap="none" spc="0" normalizeH="0" baseline="0" noProof="0">
              <a:ln>
                <a:noFill/>
              </a:ln>
              <a:gradFill>
                <a:gsLst>
                  <a:gs pos="0">
                    <a:schemeClr val="tx1"/>
                  </a:gs>
                  <a:gs pos="81000">
                    <a:schemeClr val="tx1"/>
                  </a:gs>
                </a:gsLst>
                <a:lin ang="13500000" scaled="1"/>
              </a:gradFill>
              <a:effectLst/>
              <a:uLnTx/>
              <a:uFillTx/>
              <a:latin typeface="Segoe" pitchFamily="34" charset="0"/>
              <a:ea typeface="+mn-ea"/>
              <a:cs typeface="+mn-cs"/>
            </a:endParaRPr>
          </a:p>
        </p:txBody>
      </p:sp>
      <p:sp>
        <p:nvSpPr>
          <p:cNvPr id="16" name="Title 1"/>
          <p:cNvSpPr txBox="1">
            <a:spLocks/>
          </p:cNvSpPr>
          <p:nvPr/>
        </p:nvSpPr>
        <p:spPr>
          <a:xfrm>
            <a:off x="457200" y="4360624"/>
            <a:ext cx="8229600" cy="3323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2400" i="1" dirty="0" smtClean="0">
                <a:ln w="3175">
                  <a:noFill/>
                </a:ln>
                <a:gradFill>
                  <a:gsLst>
                    <a:gs pos="0">
                      <a:schemeClr val="tx1"/>
                    </a:gs>
                    <a:gs pos="100000">
                      <a:schemeClr val="tx1"/>
                    </a:gs>
                  </a:gsLst>
                  <a:lin ang="13500000" scaled="1"/>
                </a:gradFill>
                <a:latin typeface="Segoe Semibold" pitchFamily="34" charset="0"/>
                <a:ea typeface="+mj-ea"/>
                <a:cs typeface="+mj-cs"/>
              </a:rPr>
              <a:t>DEM 3.5 </a:t>
            </a:r>
            <a:r>
              <a:rPr lang="zh-CN" altLang="en-US" sz="2400" i="1" dirty="0" smtClean="0">
                <a:ln w="3175">
                  <a:noFill/>
                </a:ln>
                <a:gradFill>
                  <a:gsLst>
                    <a:gs pos="0">
                      <a:schemeClr val="tx1"/>
                    </a:gs>
                    <a:gs pos="100000">
                      <a:schemeClr val="tx1"/>
                    </a:gs>
                  </a:gsLst>
                  <a:lin ang="13500000" scaled="1"/>
                </a:gradFill>
                <a:latin typeface="Segoe Semibold" pitchFamily="34" charset="0"/>
                <a:ea typeface="+mj-ea"/>
                <a:cs typeface="+mj-cs"/>
              </a:rPr>
              <a:t>和</a:t>
            </a:r>
            <a:r>
              <a:rPr lang="en-US" sz="2400" i="1" dirty="0" smtClean="0">
                <a:ln w="3175">
                  <a:noFill/>
                </a:ln>
                <a:gradFill>
                  <a:gsLst>
                    <a:gs pos="0">
                      <a:schemeClr val="tx1"/>
                    </a:gs>
                    <a:gs pos="100000">
                      <a:schemeClr val="tx1"/>
                    </a:gs>
                  </a:gsLst>
                  <a:lin ang="13500000" scaled="1"/>
                </a:gradFill>
                <a:latin typeface="Segoe Semibold" pitchFamily="34" charset="0"/>
                <a:ea typeface="+mj-ea"/>
                <a:cs typeface="+mj-cs"/>
              </a:rPr>
              <a:t>Windows7</a:t>
            </a:r>
            <a:endParaRPr lang="en-US" sz="2400" i="1" dirty="0">
              <a:ln w="3175">
                <a:noFill/>
              </a:ln>
              <a:gradFill>
                <a:gsLst>
                  <a:gs pos="0">
                    <a:schemeClr val="tx1"/>
                  </a:gs>
                  <a:gs pos="100000">
                    <a:schemeClr val="tx1"/>
                  </a:gs>
                </a:gsLst>
                <a:lin ang="13500000" scaled="1"/>
              </a:gradFill>
              <a:latin typeface="Segoe Semibold" pitchFamily="34" charset="0"/>
              <a:ea typeface="+mj-ea"/>
              <a:cs typeface="+mj-cs"/>
            </a:endParaRPr>
          </a:p>
        </p:txBody>
      </p:sp>
      <p:sp>
        <p:nvSpPr>
          <p:cNvPr id="18" name="Title 1"/>
          <p:cNvSpPr txBox="1">
            <a:spLocks/>
          </p:cNvSpPr>
          <p:nvPr/>
        </p:nvSpPr>
        <p:spPr>
          <a:xfrm>
            <a:off x="448236" y="868871"/>
            <a:ext cx="8229600" cy="332399"/>
          </a:xfrm>
          <a:prstGeom prst="rect">
            <a:avLst/>
          </a:prstGeom>
        </p:spPr>
        <p:txBody>
          <a:bodyPr vert="horz" wrap="square" lIns="0" tIns="0" rIns="0" bIns="0" rtlCol="0" anchor="t">
            <a:spAutoFit/>
          </a:bodyPr>
          <a:lstStyle/>
          <a:p>
            <a:pPr lvl="0" defTabSz="914363">
              <a:lnSpc>
                <a:spcPct val="90000"/>
              </a:lnSpc>
              <a:spcBef>
                <a:spcPct val="0"/>
              </a:spcBef>
              <a:defRPr/>
            </a:pPr>
            <a:r>
              <a:rPr lang="en-US" sz="2400" i="1" dirty="0" smtClean="0">
                <a:ln w="3175">
                  <a:noFill/>
                </a:ln>
                <a:gradFill>
                  <a:gsLst>
                    <a:gs pos="0">
                      <a:schemeClr val="tx1"/>
                    </a:gs>
                    <a:gs pos="100000">
                      <a:schemeClr val="tx1"/>
                    </a:gs>
                  </a:gsLst>
                  <a:lin ang="13500000" scaled="1"/>
                </a:gradFill>
                <a:latin typeface="Segoe Semibold" pitchFamily="34" charset="0"/>
                <a:ea typeface="+mj-ea"/>
                <a:cs typeface="+mj-cs"/>
              </a:rPr>
              <a:t>AGPM 4.0 </a:t>
            </a:r>
            <a:r>
              <a:rPr lang="zh-CN" altLang="en-US" sz="2400" i="1" dirty="0" smtClean="0">
                <a:ln w="3175">
                  <a:noFill/>
                </a:ln>
                <a:gradFill>
                  <a:gsLst>
                    <a:gs pos="0">
                      <a:schemeClr val="tx1"/>
                    </a:gs>
                    <a:gs pos="100000">
                      <a:schemeClr val="tx1"/>
                    </a:gs>
                  </a:gsLst>
                  <a:lin ang="13500000" scaled="1"/>
                </a:gradFill>
                <a:latin typeface="Segoe Semibold" pitchFamily="34" charset="0"/>
                <a:ea typeface="+mj-ea"/>
                <a:cs typeface="+mj-cs"/>
              </a:rPr>
              <a:t>和</a:t>
            </a:r>
            <a:r>
              <a:rPr lang="en-US" sz="2400" i="1" dirty="0" smtClean="0">
                <a:ln w="3175">
                  <a:noFill/>
                </a:ln>
                <a:gradFill>
                  <a:gsLst>
                    <a:gs pos="0">
                      <a:schemeClr val="tx1"/>
                    </a:gs>
                    <a:gs pos="100000">
                      <a:schemeClr val="tx1"/>
                    </a:gs>
                  </a:gsLst>
                  <a:lin ang="13500000" scaled="1"/>
                </a:gradFill>
                <a:latin typeface="Segoe Semibold" pitchFamily="34" charset="0"/>
                <a:ea typeface="+mj-ea"/>
                <a:cs typeface="+mj-cs"/>
              </a:rPr>
              <a:t>Windows7</a:t>
            </a:r>
            <a:endParaRPr lang="en-US" sz="2400" i="1" dirty="0">
              <a:ln w="3175">
                <a:noFill/>
              </a:ln>
              <a:gradFill>
                <a:gsLst>
                  <a:gs pos="0">
                    <a:schemeClr val="tx1"/>
                  </a:gs>
                  <a:gs pos="100000">
                    <a:schemeClr val="tx1"/>
                  </a:gs>
                </a:gsLst>
                <a:lin ang="13500000" scaled="1"/>
              </a:gradFill>
              <a:latin typeface="Segoe Semibold"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fade">
                                      <p:cBhvr>
                                        <p:cTn id="10" dur="1000"/>
                                        <p:tgtEl>
                                          <p:spTgt spid="2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fade">
                                      <p:cBhvr>
                                        <p:cTn id="13" dur="1000"/>
                                        <p:tgtEl>
                                          <p:spTgt spid="28">
                                            <p:txEl>
                                              <p:pRg st="2" end="2"/>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346290" y="2158579"/>
            <a:ext cx="4078954" cy="2056239"/>
            <a:chOff x="346290" y="1232311"/>
            <a:chExt cx="4078954" cy="2056239"/>
          </a:xfrm>
        </p:grpSpPr>
        <p:sp>
          <p:nvSpPr>
            <p:cNvPr id="28" name="Rectangle 27"/>
            <p:cNvSpPr/>
            <p:nvPr/>
          </p:nvSpPr>
          <p:spPr>
            <a:xfrm>
              <a:off x="346290" y="1720653"/>
              <a:ext cx="4069080" cy="142371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9" name="Rectangle 28"/>
            <p:cNvSpPr/>
            <p:nvPr/>
          </p:nvSpPr>
          <p:spPr bwMode="auto">
            <a:xfrm>
              <a:off x="438767" y="1716185"/>
              <a:ext cx="3896166" cy="1323898"/>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0" name="Snip Single Corner Rectangle 29"/>
            <p:cNvSpPr/>
            <p:nvPr/>
          </p:nvSpPr>
          <p:spPr>
            <a:xfrm>
              <a:off x="346290" y="1232311"/>
              <a:ext cx="4078954"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1" name="Text Placeholder 23"/>
            <p:cNvSpPr txBox="1">
              <a:spLocks/>
            </p:cNvSpPr>
            <p:nvPr/>
          </p:nvSpPr>
          <p:spPr>
            <a:xfrm>
              <a:off x="551214" y="1878933"/>
              <a:ext cx="3580520" cy="1409617"/>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buBlip>
                  <a:blip r:embed="rId3"/>
                </a:buBlip>
              </a:pPr>
              <a:r>
                <a:rPr lang="zh-CN" altLang="en-US" sz="1400" dirty="0" smtClean="0">
                  <a:gradFill>
                    <a:gsLst>
                      <a:gs pos="0">
                        <a:schemeClr val="tx1"/>
                      </a:gs>
                      <a:gs pos="81000">
                        <a:schemeClr val="tx1"/>
                      </a:gs>
                    </a:gsLst>
                    <a:lin ang="13500000" scaled="1"/>
                  </a:gradFill>
                  <a:latin typeface="Segoe" pitchFamily="34" charset="0"/>
                </a:rPr>
                <a:t>修复不能启动的</a:t>
              </a:r>
              <a:r>
                <a:rPr lang="en-US" altLang="zh-CN" sz="1400" dirty="0" smtClean="0">
                  <a:gradFill>
                    <a:gsLst>
                      <a:gs pos="0">
                        <a:schemeClr val="tx1"/>
                      </a:gs>
                      <a:gs pos="81000">
                        <a:schemeClr val="tx1"/>
                      </a:gs>
                    </a:gsLst>
                    <a:lin ang="13500000" scaled="1"/>
                  </a:gradFill>
                  <a:latin typeface="Segoe" pitchFamily="34" charset="0"/>
                </a:rPr>
                <a:t>PC</a:t>
              </a:r>
            </a:p>
            <a:p>
              <a:pPr lvl="0" defTabSz="914363">
                <a:lnSpc>
                  <a:spcPct val="90000"/>
                </a:lnSpc>
                <a:spcAft>
                  <a:spcPts val="400"/>
                </a:spcAft>
                <a:buBlip>
                  <a:blip r:embed="rId3"/>
                </a:buBlip>
              </a:pPr>
              <a:r>
                <a:rPr lang="zh-CN" altLang="en-US" sz="1400" dirty="0" smtClean="0">
                  <a:gradFill>
                    <a:gsLst>
                      <a:gs pos="0">
                        <a:schemeClr val="tx1"/>
                      </a:gs>
                      <a:gs pos="81000">
                        <a:schemeClr val="tx1"/>
                      </a:gs>
                    </a:gsLst>
                    <a:lin ang="13500000" scaled="1"/>
                  </a:gradFill>
                  <a:latin typeface="Segoe" pitchFamily="34" charset="0"/>
                </a:rPr>
                <a:t>读取删除的文件，控制服务，重置密码以及更多的</a:t>
              </a:r>
              <a:endParaRPr lang="en-US" altLang="zh-CN"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r>
                <a:rPr lang="zh-CN" altLang="en-US" sz="1400" dirty="0" smtClean="0">
                  <a:gradFill>
                    <a:gsLst>
                      <a:gs pos="0">
                        <a:schemeClr val="tx1"/>
                      </a:gs>
                      <a:gs pos="81000">
                        <a:schemeClr val="tx1"/>
                      </a:gs>
                    </a:gsLst>
                    <a:lin ang="13500000" scaled="1"/>
                  </a:gradFill>
                  <a:latin typeface="Segoe" pitchFamily="34" charset="0"/>
                </a:rPr>
                <a:t>在</a:t>
              </a:r>
              <a:r>
                <a:rPr lang="en-US" altLang="zh-CN" sz="1400" dirty="0" smtClean="0">
                  <a:gradFill>
                    <a:gsLst>
                      <a:gs pos="0">
                        <a:schemeClr val="tx1"/>
                      </a:gs>
                      <a:gs pos="81000">
                        <a:schemeClr val="tx1"/>
                      </a:gs>
                    </a:gsLst>
                    <a:lin ang="13500000" scaled="1"/>
                  </a:gradFill>
                  <a:latin typeface="Segoe" pitchFamily="34" charset="0"/>
                </a:rPr>
                <a:t>PC</a:t>
              </a:r>
              <a:r>
                <a:rPr lang="zh-CN" altLang="en-US" sz="1400" dirty="0" smtClean="0">
                  <a:gradFill>
                    <a:gsLst>
                      <a:gs pos="0">
                        <a:schemeClr val="tx1"/>
                      </a:gs>
                      <a:gs pos="81000">
                        <a:schemeClr val="tx1"/>
                      </a:gs>
                    </a:gsLst>
                    <a:lin ang="13500000" scaled="1"/>
                  </a:gradFill>
                  <a:latin typeface="Segoe" pitchFamily="34" charset="0"/>
                </a:rPr>
                <a:t>离线状态下安全的发现并移除恶意软件</a:t>
              </a:r>
              <a:endParaRPr lang="en-US" altLang="zh-CN"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endParaRPr lang="en-US" sz="1400" dirty="0" smtClean="0">
                <a:gradFill>
                  <a:gsLst>
                    <a:gs pos="0">
                      <a:schemeClr val="tx1"/>
                    </a:gs>
                    <a:gs pos="81000">
                      <a:schemeClr val="tx1"/>
                    </a:gs>
                  </a:gsLst>
                  <a:lin ang="13500000" scaled="1"/>
                </a:gradFill>
                <a:latin typeface="Segoe" pitchFamily="34" charset="0"/>
              </a:endParaRPr>
            </a:p>
          </p:txBody>
        </p:sp>
        <p:sp>
          <p:nvSpPr>
            <p:cNvPr id="32" name="Text Placeholder 27"/>
            <p:cNvSpPr txBox="1">
              <a:spLocks/>
            </p:cNvSpPr>
            <p:nvPr/>
          </p:nvSpPr>
          <p:spPr>
            <a:xfrm>
              <a:off x="517346" y="1275162"/>
              <a:ext cx="3772432"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dirty="0" smtClean="0"/>
                <a:t>它能做什么</a:t>
              </a:r>
              <a:endParaRPr lang="en-US" dirty="0"/>
            </a:p>
          </p:txBody>
        </p:sp>
      </p:grpSp>
      <p:grpSp>
        <p:nvGrpSpPr>
          <p:cNvPr id="3" name="Group 33"/>
          <p:cNvGrpSpPr/>
          <p:nvPr/>
        </p:nvGrpSpPr>
        <p:grpSpPr>
          <a:xfrm>
            <a:off x="4730851" y="2158579"/>
            <a:ext cx="4078954" cy="1902775"/>
            <a:chOff x="4754601" y="1232311"/>
            <a:chExt cx="4078954" cy="1902775"/>
          </a:xfrm>
        </p:grpSpPr>
        <p:sp>
          <p:nvSpPr>
            <p:cNvPr id="36" name="Rectangle 35"/>
            <p:cNvSpPr/>
            <p:nvPr/>
          </p:nvSpPr>
          <p:spPr>
            <a:xfrm>
              <a:off x="4754601" y="1720652"/>
              <a:ext cx="4069080" cy="14144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7" name="Rectangle 36"/>
            <p:cNvSpPr/>
            <p:nvPr/>
          </p:nvSpPr>
          <p:spPr bwMode="auto">
            <a:xfrm>
              <a:off x="4847078" y="1716186"/>
              <a:ext cx="3896166" cy="13147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9" name="Snip Single Corner Rectangle 38"/>
            <p:cNvSpPr/>
            <p:nvPr/>
          </p:nvSpPr>
          <p:spPr>
            <a:xfrm>
              <a:off x="4754601" y="1232311"/>
              <a:ext cx="4078954" cy="485812"/>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42" name="Text Placeholder 23"/>
            <p:cNvSpPr txBox="1">
              <a:spLocks/>
            </p:cNvSpPr>
            <p:nvPr/>
          </p:nvSpPr>
          <p:spPr>
            <a:xfrm>
              <a:off x="4959525" y="1909542"/>
              <a:ext cx="3580520" cy="1021818"/>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buBlip>
                  <a:blip r:embed="rId3"/>
                </a:buBlip>
              </a:pPr>
              <a:r>
                <a:rPr lang="zh-CN" altLang="en-US" sz="1400" dirty="0" smtClean="0">
                  <a:gradFill>
                    <a:gsLst>
                      <a:gs pos="0">
                        <a:schemeClr val="tx1"/>
                      </a:gs>
                      <a:gs pos="81000">
                        <a:schemeClr val="tx1"/>
                      </a:gs>
                    </a:gsLst>
                    <a:lin ang="13500000" scaled="1"/>
                  </a:gradFill>
                  <a:latin typeface="Segoe" pitchFamily="34" charset="0"/>
                </a:rPr>
                <a:t>最小化恢复时间，加快</a:t>
              </a:r>
              <a:r>
                <a:rPr lang="en-US" altLang="zh-CN" sz="1400" dirty="0" smtClean="0">
                  <a:gradFill>
                    <a:gsLst>
                      <a:gs pos="0">
                        <a:schemeClr val="tx1"/>
                      </a:gs>
                      <a:gs pos="81000">
                        <a:schemeClr val="tx1"/>
                      </a:gs>
                    </a:gsLst>
                    <a:lin ang="13500000" scaled="1"/>
                  </a:gradFill>
                  <a:latin typeface="Segoe" pitchFamily="34" charset="0"/>
                </a:rPr>
                <a:t>TCO</a:t>
              </a:r>
              <a:r>
                <a:rPr lang="zh-CN" altLang="en-US" sz="1400" dirty="0" smtClean="0">
                  <a:gradFill>
                    <a:gsLst>
                      <a:gs pos="0">
                        <a:schemeClr val="tx1"/>
                      </a:gs>
                      <a:gs pos="81000">
                        <a:schemeClr val="tx1"/>
                      </a:gs>
                    </a:gsLst>
                    <a:lin ang="13500000" scaled="1"/>
                  </a:gradFill>
                  <a:latin typeface="Segoe" pitchFamily="34" charset="0"/>
                </a:rPr>
                <a:t>的节省</a:t>
              </a:r>
              <a:endParaRPr lang="en-US" altLang="zh-CN"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r>
                <a:rPr lang="zh-CN" altLang="en-US" sz="1400" dirty="0" smtClean="0">
                  <a:gradFill>
                    <a:gsLst>
                      <a:gs pos="0">
                        <a:schemeClr val="tx1"/>
                      </a:gs>
                      <a:gs pos="81000">
                        <a:schemeClr val="tx1"/>
                      </a:gs>
                    </a:gsLst>
                    <a:lin ang="13500000" scaled="1"/>
                  </a:gradFill>
                  <a:latin typeface="Segoe" pitchFamily="34" charset="0"/>
                </a:rPr>
                <a:t>用恢复代替重装</a:t>
              </a:r>
              <a:r>
                <a:rPr lang="en-US" altLang="zh-CN" sz="1400" dirty="0" smtClean="0">
                  <a:gradFill>
                    <a:gsLst>
                      <a:gs pos="0">
                        <a:schemeClr val="tx1"/>
                      </a:gs>
                      <a:gs pos="81000">
                        <a:schemeClr val="tx1"/>
                      </a:gs>
                    </a:gsLst>
                    <a:lin ang="13500000" scaled="1"/>
                  </a:gradFill>
                  <a:latin typeface="Segoe" pitchFamily="34" charset="0"/>
                </a:rPr>
                <a:t>Windows</a:t>
              </a:r>
              <a:r>
                <a:rPr lang="zh-CN" altLang="en-US" sz="1400" dirty="0" smtClean="0">
                  <a:gradFill>
                    <a:gsLst>
                      <a:gs pos="0">
                        <a:schemeClr val="tx1"/>
                      </a:gs>
                      <a:gs pos="81000">
                        <a:schemeClr val="tx1"/>
                      </a:gs>
                    </a:gsLst>
                    <a:lin ang="13500000" scaled="1"/>
                  </a:gradFill>
                  <a:latin typeface="Segoe" pitchFamily="34" charset="0"/>
                </a:rPr>
                <a:t>操作系统</a:t>
              </a:r>
              <a:endParaRPr lang="en-US" altLang="zh-CN"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r>
                <a:rPr lang="zh-CN" altLang="en-US" sz="1400" dirty="0" smtClean="0">
                  <a:gradFill>
                    <a:gsLst>
                      <a:gs pos="0">
                        <a:schemeClr val="tx1"/>
                      </a:gs>
                      <a:gs pos="81000">
                        <a:schemeClr val="tx1"/>
                      </a:gs>
                    </a:gsLst>
                    <a:lin ang="13500000" scaled="1"/>
                  </a:gradFill>
                  <a:latin typeface="Segoe" pitchFamily="34" charset="0"/>
                </a:rPr>
                <a:t>使</a:t>
              </a:r>
              <a:r>
                <a:rPr lang="en-US" altLang="zh-CN" sz="1400" dirty="0" smtClean="0">
                  <a:gradFill>
                    <a:gsLst>
                      <a:gs pos="0">
                        <a:schemeClr val="tx1"/>
                      </a:gs>
                      <a:gs pos="81000">
                        <a:schemeClr val="tx1"/>
                      </a:gs>
                    </a:gsLst>
                    <a:lin ang="13500000" scaled="1"/>
                  </a:gradFill>
                  <a:latin typeface="Segoe" pitchFamily="34" charset="0"/>
                </a:rPr>
                <a:t>PC</a:t>
              </a:r>
              <a:r>
                <a:rPr lang="zh-CN" altLang="en-US" sz="1400" dirty="0" smtClean="0">
                  <a:gradFill>
                    <a:gsLst>
                      <a:gs pos="0">
                        <a:schemeClr val="tx1"/>
                      </a:gs>
                      <a:gs pos="81000">
                        <a:schemeClr val="tx1"/>
                      </a:gs>
                    </a:gsLst>
                    <a:lin ang="13500000" scaled="1"/>
                  </a:gradFill>
                  <a:latin typeface="Segoe" pitchFamily="34" charset="0"/>
                </a:rPr>
                <a:t>机可以更加安全的使用</a:t>
              </a:r>
              <a:endParaRPr lang="en-US" altLang="zh-CN" sz="14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endParaRPr lang="en-US" sz="1400" dirty="0" smtClean="0">
                <a:gradFill>
                  <a:gsLst>
                    <a:gs pos="0">
                      <a:schemeClr val="tx1"/>
                    </a:gs>
                    <a:gs pos="81000">
                      <a:schemeClr val="tx1"/>
                    </a:gs>
                  </a:gsLst>
                  <a:lin ang="13500000" scaled="1"/>
                </a:gradFill>
                <a:latin typeface="Segoe" pitchFamily="34" charset="0"/>
              </a:endParaRPr>
            </a:p>
          </p:txBody>
        </p:sp>
        <p:sp>
          <p:nvSpPr>
            <p:cNvPr id="45" name="Text Placeholder 27"/>
            <p:cNvSpPr txBox="1">
              <a:spLocks/>
            </p:cNvSpPr>
            <p:nvPr/>
          </p:nvSpPr>
          <p:spPr>
            <a:xfrm>
              <a:off x="4925656" y="1275162"/>
              <a:ext cx="3890966"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indent="-342900" defTabSz="914363">
                <a:spcBef>
                  <a:spcPct val="20000"/>
                </a:spcBef>
                <a:spcAft>
                  <a:spcPts val="1200"/>
                </a:spcAft>
                <a:buClr>
                  <a:srgbClr val="FF5B00"/>
                </a:buClr>
                <a:buSzPct val="65000"/>
              </a:pPr>
              <a:r>
                <a:rPr lang="zh-CN" altLang="en-US" dirty="0"/>
                <a:t>效益</a:t>
              </a:r>
              <a:endParaRPr lang="en-US" dirty="0"/>
            </a:p>
          </p:txBody>
        </p:sp>
      </p:grpSp>
      <p:sp>
        <p:nvSpPr>
          <p:cNvPr id="20" name="Title 42"/>
          <p:cNvSpPr>
            <a:spLocks noGrp="1"/>
          </p:cNvSpPr>
          <p:nvPr>
            <p:ph type="title"/>
          </p:nvPr>
        </p:nvSpPr>
        <p:spPr/>
        <p:txBody>
          <a:bodyPr/>
          <a:lstStyle/>
          <a:p>
            <a:pPr algn="l"/>
            <a:r>
              <a:rPr lang="zh-CN" altLang="en-US" sz="3600" dirty="0" smtClean="0"/>
              <a:t>微软高级诊断和恢复工具</a:t>
            </a:r>
            <a:r>
              <a:rPr lang="en-US" dirty="0" smtClean="0"/>
              <a:t/>
            </a:r>
            <a:br>
              <a:rPr lang="en-US" dirty="0" smtClean="0"/>
            </a:br>
            <a:r>
              <a:rPr lang="zh-CN" altLang="en-US" sz="2000" dirty="0" smtClean="0">
                <a:solidFill>
                  <a:schemeClr val="accent1"/>
                </a:solidFill>
              </a:rPr>
              <a:t>加速桌面修复的强大工具</a:t>
            </a:r>
            <a:r>
              <a:rPr lang="en-US" altLang="zh-CN" sz="2400" dirty="0" smtClean="0"/>
              <a:t/>
            </a:r>
            <a:br>
              <a:rPr lang="en-US" altLang="zh-CN" sz="2400" dirty="0" smtClean="0"/>
            </a:br>
            <a:endParaRPr lang="en-US" sz="2400" dirty="0">
              <a:solidFill>
                <a:schemeClr val="accent1"/>
              </a:solidFill>
            </a:endParaRPr>
          </a:p>
        </p:txBody>
      </p:sp>
      <p:grpSp>
        <p:nvGrpSpPr>
          <p:cNvPr id="4" name="Group 24"/>
          <p:cNvGrpSpPr/>
          <p:nvPr/>
        </p:nvGrpSpPr>
        <p:grpSpPr>
          <a:xfrm>
            <a:off x="76200" y="4122222"/>
            <a:ext cx="9010649" cy="1543050"/>
            <a:chOff x="76200" y="4229100"/>
            <a:chExt cx="9010649" cy="1543050"/>
          </a:xfrm>
        </p:grpSpPr>
        <p:pic>
          <p:nvPicPr>
            <p:cNvPr id="24" name="Rectangle 327692"/>
            <p:cNvPicPr>
              <a:picLocks noChangeAspect="1" noChangeArrowheads="1"/>
            </p:cNvPicPr>
            <p:nvPr/>
          </p:nvPicPr>
          <p:blipFill>
            <a:blip r:embed="rId4" cstate="print"/>
            <a:srcRect/>
            <a:stretch>
              <a:fillRect/>
            </a:stretch>
          </p:blipFill>
          <p:spPr bwMode="auto">
            <a:xfrm>
              <a:off x="76200" y="4229100"/>
              <a:ext cx="9010649" cy="1543050"/>
            </a:xfrm>
            <a:prstGeom prst="rect">
              <a:avLst/>
            </a:prstGeom>
            <a:noFill/>
            <a:ln w="9525">
              <a:noFill/>
              <a:miter lim="800000"/>
              <a:headEnd/>
              <a:tailEnd/>
            </a:ln>
          </p:spPr>
        </p:pic>
        <p:sp>
          <p:nvSpPr>
            <p:cNvPr id="59" name="Rectangle 58"/>
            <p:cNvSpPr/>
            <p:nvPr/>
          </p:nvSpPr>
          <p:spPr>
            <a:xfrm>
              <a:off x="2038397" y="4617859"/>
              <a:ext cx="6603653" cy="692497"/>
            </a:xfrm>
            <a:prstGeom prst="rect">
              <a:avLst/>
            </a:prstGeom>
          </p:spPr>
          <p:txBody>
            <a:bodyPr wrap="square">
              <a:spAutoFit/>
            </a:bodyPr>
            <a:lstStyle/>
            <a:p>
              <a:r>
                <a:rPr lang="en-US" altLang="zh-CN" sz="1400" dirty="0" smtClean="0"/>
                <a:t>“</a:t>
              </a:r>
              <a:r>
                <a:rPr lang="zh-CN" altLang="en-US" sz="1400" dirty="0" smtClean="0"/>
                <a:t>这个工具可以让我们迅速的还原客户机而不是重新安装系统</a:t>
              </a:r>
              <a:r>
                <a:rPr lang="en-US" altLang="zh-CN" sz="1400" dirty="0" smtClean="0"/>
                <a:t>—</a:t>
              </a:r>
              <a:r>
                <a:rPr lang="zh-CN" altLang="en-US" sz="1400" dirty="0" smtClean="0"/>
                <a:t>每一个事件可以节省六小时</a:t>
              </a:r>
              <a:r>
                <a:rPr lang="en-US" altLang="zh-CN" sz="1400" dirty="0" smtClean="0"/>
                <a:t>.”</a:t>
              </a:r>
              <a:endParaRPr lang="en-US" altLang="zh-CN" sz="1100" dirty="0" smtClean="0">
                <a:solidFill>
                  <a:prstClr val="white"/>
                </a:solidFill>
              </a:endParaRPr>
            </a:p>
            <a:p>
              <a:pPr algn="r">
                <a:spcAft>
                  <a:spcPts val="600"/>
                </a:spcAft>
              </a:pPr>
              <a:r>
                <a:rPr lang="en-US" sz="1100" dirty="0" smtClean="0">
                  <a:gradFill>
                    <a:gsLst>
                      <a:gs pos="0">
                        <a:schemeClr val="tx1"/>
                      </a:gs>
                      <a:gs pos="100000">
                        <a:schemeClr val="tx1"/>
                      </a:gs>
                    </a:gsLst>
                    <a:lin ang="5400000" scaled="0"/>
                  </a:gradFill>
                </a:rPr>
                <a:t>David Smith, </a:t>
              </a:r>
              <a:r>
                <a:rPr lang="en-US" sz="1100" i="1" dirty="0" smtClean="0">
                  <a:gradFill>
                    <a:gsLst>
                      <a:gs pos="0">
                        <a:schemeClr val="tx1"/>
                      </a:gs>
                      <a:gs pos="100000">
                        <a:schemeClr val="tx1"/>
                      </a:gs>
                    </a:gsLst>
                    <a:lin ang="5400000" scaled="0"/>
                  </a:gradFill>
                </a:rPr>
                <a:t>Technical Support Center, UMC Health System</a:t>
              </a:r>
            </a:p>
          </p:txBody>
        </p:sp>
        <p:pic>
          <p:nvPicPr>
            <p:cNvPr id="50" name="Picture 2" descr="C:\Documents and Settings\justin\Desktop\771\Picture1A.png"/>
            <p:cNvPicPr>
              <a:picLocks noChangeAspect="1" noChangeArrowheads="1"/>
            </p:cNvPicPr>
            <p:nvPr/>
          </p:nvPicPr>
          <p:blipFill>
            <a:blip r:embed="rId5" cstate="print"/>
            <a:stretch>
              <a:fillRect/>
            </a:stretch>
          </p:blipFill>
          <p:spPr bwMode="auto">
            <a:xfrm>
              <a:off x="468746" y="4506762"/>
              <a:ext cx="1502558" cy="754030"/>
            </a:xfrm>
            <a:prstGeom prst="rect">
              <a:avLst/>
            </a:prstGeom>
            <a:noFill/>
          </p:spPr>
        </p:pic>
      </p:grpSp>
      <p:pic>
        <p:nvPicPr>
          <p:cNvPr id="53" name="Picture 8" descr="DaRT"/>
          <p:cNvPicPr>
            <a:picLocks noChangeAspect="1" noChangeArrowheads="1"/>
          </p:cNvPicPr>
          <p:nvPr/>
        </p:nvPicPr>
        <p:blipFill>
          <a:blip r:embed="rId6" cstate="print">
            <a:lum bright="-100000"/>
          </a:blip>
          <a:stretch>
            <a:fillRect/>
          </a:stretch>
        </p:blipFill>
        <p:spPr bwMode="auto">
          <a:xfrm>
            <a:off x="7218510" y="1040082"/>
            <a:ext cx="1591295" cy="391827"/>
          </a:xfrm>
          <a:prstGeom prst="rect">
            <a:avLst/>
          </a:prstGeom>
          <a:noFill/>
          <a:ln>
            <a:noFill/>
          </a:ln>
        </p:spPr>
      </p:pic>
    </p:spTree>
    <p:extLst>
      <p:ext uri="{BB962C8B-B14F-4D97-AF65-F5344CB8AC3E}">
        <p14:creationId xmlns:p14="http://schemas.microsoft.com/office/powerpoint/2007/7/12/main" xmlns="" val="221204899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 Same Side Corner Rectangle 51"/>
          <p:cNvSpPr/>
          <p:nvPr/>
        </p:nvSpPr>
        <p:spPr>
          <a:xfrm>
            <a:off x="4692690" y="4373693"/>
            <a:ext cx="1044082" cy="581203"/>
          </a:xfrm>
          <a:prstGeom prst="round2Same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85000"/>
              </a:lnSpc>
              <a:spcBef>
                <a:spcPct val="0"/>
              </a:spcBef>
              <a:spcAft>
                <a:spcPct val="0"/>
              </a:spcAft>
              <a:defRPr/>
            </a:pPr>
            <a:endParaRPr lang="en-US" dirty="0">
              <a:solidFill>
                <a:srgbClr val="FFFFFF"/>
              </a:solidFill>
              <a:latin typeface="Segoe"/>
            </a:endParaRPr>
          </a:p>
        </p:txBody>
      </p:sp>
      <p:sp>
        <p:nvSpPr>
          <p:cNvPr id="53" name="Isosceles Triangle 52"/>
          <p:cNvSpPr/>
          <p:nvPr/>
        </p:nvSpPr>
        <p:spPr bwMode="auto">
          <a:xfrm rot="10800000">
            <a:off x="4738427" y="4967070"/>
            <a:ext cx="950234" cy="390755"/>
          </a:xfrm>
          <a:prstGeom prst="triangle">
            <a:avLst/>
          </a:prstGeom>
          <a:gradFill>
            <a:gsLst>
              <a:gs pos="0">
                <a:schemeClr val="accent6">
                  <a:shade val="15000"/>
                  <a:satMod val="180000"/>
                  <a:alpha val="4000"/>
                </a:schemeClr>
              </a:gs>
              <a:gs pos="50000">
                <a:schemeClr val="accent6">
                  <a:shade val="45000"/>
                  <a:satMod val="170000"/>
                  <a:alpha val="49000"/>
                </a:schemeClr>
              </a:gs>
              <a:gs pos="70000">
                <a:schemeClr val="accent6">
                  <a:tint val="99000"/>
                  <a:shade val="65000"/>
                  <a:satMod val="155000"/>
                  <a:alpha val="71000"/>
                </a:schemeClr>
              </a:gs>
              <a:gs pos="100000">
                <a:schemeClr val="accent6">
                  <a:tint val="95500"/>
                  <a:shade val="100000"/>
                  <a:satMod val="155000"/>
                  <a:alpha val="58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rtl="0" fontAlgn="base">
              <a:lnSpc>
                <a:spcPct val="90000"/>
              </a:lnSpc>
              <a:spcBef>
                <a:spcPct val="0"/>
              </a:spcBef>
              <a:spcAft>
                <a:spcPct val="0"/>
              </a:spcAft>
              <a:defRPr/>
            </a:pPr>
            <a:endParaRPr lang="en-US" sz="1200" b="1"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9" name="Round Same Side Corner Rectangle 48"/>
          <p:cNvSpPr/>
          <p:nvPr/>
        </p:nvSpPr>
        <p:spPr>
          <a:xfrm>
            <a:off x="2972747" y="4373693"/>
            <a:ext cx="1044082" cy="581203"/>
          </a:xfrm>
          <a:prstGeom prst="round2Same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85000"/>
              </a:lnSpc>
              <a:spcBef>
                <a:spcPct val="0"/>
              </a:spcBef>
              <a:spcAft>
                <a:spcPct val="0"/>
              </a:spcAft>
              <a:defRPr/>
            </a:pPr>
            <a:endParaRPr lang="en-US" dirty="0">
              <a:solidFill>
                <a:srgbClr val="FFFFFF"/>
              </a:solidFill>
              <a:latin typeface="Segoe"/>
            </a:endParaRPr>
          </a:p>
        </p:txBody>
      </p:sp>
      <p:sp>
        <p:nvSpPr>
          <p:cNvPr id="47" name="Freeform 46"/>
          <p:cNvSpPr/>
          <p:nvPr/>
        </p:nvSpPr>
        <p:spPr>
          <a:xfrm>
            <a:off x="2961861" y="5143512"/>
            <a:ext cx="3784680" cy="1232450"/>
          </a:xfrm>
          <a:custGeom>
            <a:avLst/>
            <a:gdLst>
              <a:gd name="connsiteX0" fmla="*/ 0 w 3784680"/>
              <a:gd name="connsiteY0" fmla="*/ 308113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924338 h 1232450"/>
              <a:gd name="connsiteX7" fmla="*/ 0 w 3784680"/>
              <a:gd name="connsiteY7" fmla="*/ 308113 h 1232450"/>
              <a:gd name="connsiteX0" fmla="*/ 0 w 3784680"/>
              <a:gd name="connsiteY0" fmla="*/ 123056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924338 h 1232450"/>
              <a:gd name="connsiteX7" fmla="*/ 0 w 3784680"/>
              <a:gd name="connsiteY7" fmla="*/ 123056 h 1232450"/>
              <a:gd name="connsiteX0" fmla="*/ 0 w 3784680"/>
              <a:gd name="connsiteY0" fmla="*/ 123056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1152938 h 1232450"/>
              <a:gd name="connsiteX7" fmla="*/ 0 w 3784680"/>
              <a:gd name="connsiteY7" fmla="*/ 123056 h 12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4680" h="1232450">
                <a:moveTo>
                  <a:pt x="0" y="123056"/>
                </a:moveTo>
                <a:lnTo>
                  <a:pt x="3157646" y="308113"/>
                </a:lnTo>
                <a:lnTo>
                  <a:pt x="3157646" y="0"/>
                </a:lnTo>
                <a:lnTo>
                  <a:pt x="3784680" y="616225"/>
                </a:lnTo>
                <a:lnTo>
                  <a:pt x="3157646" y="1232450"/>
                </a:lnTo>
                <a:lnTo>
                  <a:pt x="3157646" y="924338"/>
                </a:lnTo>
                <a:lnTo>
                  <a:pt x="0" y="1152938"/>
                </a:lnTo>
                <a:lnTo>
                  <a:pt x="0" y="123056"/>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85000"/>
              </a:lnSpc>
              <a:spcBef>
                <a:spcPct val="0"/>
              </a:spcBef>
              <a:spcAft>
                <a:spcPct val="0"/>
              </a:spcAft>
              <a:defRPr/>
            </a:pPr>
            <a:endParaRPr lang="en-US" dirty="0">
              <a:solidFill>
                <a:srgbClr val="FFFFFF"/>
              </a:solidFill>
              <a:latin typeface="Segoe"/>
            </a:endParaRPr>
          </a:p>
        </p:txBody>
      </p:sp>
      <p:sp>
        <p:nvSpPr>
          <p:cNvPr id="41" name="Round Single Corner Rectangle 40"/>
          <p:cNvSpPr/>
          <p:nvPr/>
        </p:nvSpPr>
        <p:spPr bwMode="auto">
          <a:xfrm rot="10800000">
            <a:off x="6708810" y="0"/>
            <a:ext cx="2435190" cy="895152"/>
          </a:xfrm>
          <a:prstGeom prst="round1Rect">
            <a:avLst/>
          </a:prstGeom>
          <a:solidFill>
            <a:schemeClr val="bg1">
              <a:alpha val="15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12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805" name="Line 14"/>
          <p:cNvSpPr>
            <a:spLocks noChangeShapeType="1"/>
          </p:cNvSpPr>
          <p:nvPr/>
        </p:nvSpPr>
        <p:spPr bwMode="auto">
          <a:xfrm>
            <a:off x="2819400" y="4466173"/>
            <a:ext cx="0" cy="1247775"/>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33806" name="Line 15"/>
          <p:cNvSpPr>
            <a:spLocks noChangeShapeType="1"/>
          </p:cNvSpPr>
          <p:nvPr/>
        </p:nvSpPr>
        <p:spPr bwMode="auto">
          <a:xfrm>
            <a:off x="6629400" y="4694773"/>
            <a:ext cx="0" cy="1247775"/>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20" name="Title 42"/>
          <p:cNvSpPr>
            <a:spLocks noGrp="1"/>
          </p:cNvSpPr>
          <p:nvPr>
            <p:ph type="title"/>
          </p:nvPr>
        </p:nvSpPr>
        <p:spPr>
          <a:xfrm>
            <a:off x="357158" y="214290"/>
            <a:ext cx="8229600" cy="1143000"/>
          </a:xfrm>
        </p:spPr>
        <p:txBody>
          <a:bodyPr>
            <a:normAutofit/>
          </a:bodyPr>
          <a:lstStyle/>
          <a:p>
            <a:pPr algn="l"/>
            <a:r>
              <a:rPr lang="zh-CN" altLang="en-US" sz="3600" dirty="0" smtClean="0"/>
              <a:t>微软资产库存服务</a:t>
            </a:r>
            <a:endParaRPr lang="en-US" altLang="en-US" sz="3600" dirty="0"/>
          </a:p>
        </p:txBody>
      </p:sp>
      <p:sp>
        <p:nvSpPr>
          <p:cNvPr id="18" name="TextBox 17"/>
          <p:cNvSpPr txBox="1"/>
          <p:nvPr/>
        </p:nvSpPr>
        <p:spPr>
          <a:xfrm>
            <a:off x="419797" y="885750"/>
            <a:ext cx="6509657" cy="400110"/>
          </a:xfrm>
          <a:prstGeom prst="rect">
            <a:avLst/>
          </a:prstGeom>
          <a:noFill/>
        </p:spPr>
        <p:txBody>
          <a:bodyPr wrap="square" rtlCol="0">
            <a:spAutoFit/>
          </a:bodyPr>
          <a:lstStyle/>
          <a:p>
            <a:r>
              <a:rPr lang="zh-CN" altLang="en-US" sz="2000" b="1" dirty="0" smtClean="0">
                <a:ln w="1905"/>
                <a:solidFill>
                  <a:schemeClr val="accent1"/>
                </a:solidFill>
                <a:effectLst>
                  <a:innerShdw blurRad="69850" dist="43180" dir="5400000">
                    <a:srgbClr val="000000">
                      <a:alpha val="65000"/>
                    </a:srgbClr>
                  </a:innerShdw>
                </a:effectLst>
                <a:latin typeface="+mj-lt"/>
                <a:ea typeface="+mj-ea"/>
                <a:cs typeface="+mj-cs"/>
              </a:rPr>
              <a:t>将软件库存转变为商业智能</a:t>
            </a:r>
            <a:endParaRPr lang="en-US" altLang="en-US" sz="2000" b="1" dirty="0" smtClean="0">
              <a:ln w="1905"/>
              <a:solidFill>
                <a:schemeClr val="accent1"/>
              </a:solidFill>
              <a:effectLst>
                <a:innerShdw blurRad="69850" dist="43180" dir="5400000">
                  <a:srgbClr val="000000">
                    <a:alpha val="65000"/>
                  </a:srgbClr>
                </a:innerShdw>
              </a:effectLst>
              <a:latin typeface="+mj-lt"/>
              <a:ea typeface="+mj-ea"/>
              <a:cs typeface="+mj-cs"/>
            </a:endParaRPr>
          </a:p>
        </p:txBody>
      </p:sp>
      <p:sp>
        <p:nvSpPr>
          <p:cNvPr id="34" name="TextBox 33"/>
          <p:cNvSpPr txBox="1"/>
          <p:nvPr/>
        </p:nvSpPr>
        <p:spPr>
          <a:xfrm>
            <a:off x="4638807" y="5558869"/>
            <a:ext cx="1152392" cy="584775"/>
          </a:xfrm>
          <a:prstGeom prst="rect">
            <a:avLst/>
          </a:prstGeom>
          <a:noFill/>
        </p:spPr>
        <p:txBody>
          <a:bodyPr wrap="square" rtlCol="0">
            <a:spAutoFit/>
          </a:bodyPr>
          <a:lstStyle/>
          <a:p>
            <a:pPr algn="ctr"/>
            <a:r>
              <a:rPr lang="en-US" sz="1600" dirty="0" smtClean="0"/>
              <a:t>2.0 CY 2010</a:t>
            </a:r>
            <a:endParaRPr lang="en-US" sz="1600" dirty="0"/>
          </a:p>
        </p:txBody>
      </p:sp>
      <p:sp>
        <p:nvSpPr>
          <p:cNvPr id="42" name="TextBox 41"/>
          <p:cNvSpPr txBox="1"/>
          <p:nvPr/>
        </p:nvSpPr>
        <p:spPr>
          <a:xfrm>
            <a:off x="4799606" y="4419448"/>
            <a:ext cx="830794" cy="507831"/>
          </a:xfrm>
          <a:prstGeom prst="rect">
            <a:avLst/>
          </a:prstGeom>
          <a:noFill/>
        </p:spPr>
        <p:txBody>
          <a:bodyPr wrap="square" rtlCol="0">
            <a:spAutoFit/>
          </a:bodyPr>
          <a:lstStyle/>
          <a:p>
            <a:pPr algn="ctr">
              <a:lnSpc>
                <a:spcPct val="90000"/>
              </a:lnSpc>
            </a:pPr>
            <a:r>
              <a:rPr lang="zh-CN" altLang="en-US" sz="1500" dirty="0" smtClean="0"/>
              <a:t>下一个版本</a:t>
            </a:r>
            <a:endParaRPr lang="en-US" sz="1500" dirty="0" smtClean="0"/>
          </a:p>
        </p:txBody>
      </p:sp>
      <p:sp>
        <p:nvSpPr>
          <p:cNvPr id="31" name="Rectangle 30"/>
          <p:cNvSpPr/>
          <p:nvPr/>
        </p:nvSpPr>
        <p:spPr>
          <a:xfrm>
            <a:off x="2911218" y="5539103"/>
            <a:ext cx="1252330" cy="461665"/>
          </a:xfrm>
          <a:prstGeom prst="rect">
            <a:avLst/>
          </a:prstGeom>
        </p:spPr>
        <p:txBody>
          <a:bodyPr wrap="square">
            <a:spAutoFit/>
          </a:bodyPr>
          <a:lstStyle/>
          <a:p>
            <a:pPr algn="ctr"/>
            <a:r>
              <a:rPr lang="en-US" sz="2400" dirty="0" smtClean="0"/>
              <a:t>1.5</a:t>
            </a:r>
            <a:endParaRPr lang="en-US" sz="2400" dirty="0"/>
          </a:p>
        </p:txBody>
      </p:sp>
      <p:sp>
        <p:nvSpPr>
          <p:cNvPr id="48" name="Isosceles Triangle 47"/>
          <p:cNvSpPr/>
          <p:nvPr/>
        </p:nvSpPr>
        <p:spPr bwMode="auto">
          <a:xfrm rot="10800000">
            <a:off x="3018484" y="4967070"/>
            <a:ext cx="950234" cy="390755"/>
          </a:xfrm>
          <a:prstGeom prst="triangle">
            <a:avLst/>
          </a:prstGeom>
          <a:gradFill>
            <a:gsLst>
              <a:gs pos="0">
                <a:schemeClr val="accent6">
                  <a:shade val="15000"/>
                  <a:satMod val="180000"/>
                  <a:alpha val="4000"/>
                </a:schemeClr>
              </a:gs>
              <a:gs pos="50000">
                <a:schemeClr val="accent6">
                  <a:shade val="45000"/>
                  <a:satMod val="170000"/>
                  <a:alpha val="49000"/>
                </a:schemeClr>
              </a:gs>
              <a:gs pos="70000">
                <a:schemeClr val="accent6">
                  <a:tint val="99000"/>
                  <a:shade val="65000"/>
                  <a:satMod val="155000"/>
                  <a:alpha val="71000"/>
                </a:schemeClr>
              </a:gs>
              <a:gs pos="100000">
                <a:schemeClr val="accent6">
                  <a:tint val="95500"/>
                  <a:shade val="100000"/>
                  <a:satMod val="155000"/>
                  <a:alpha val="58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rtl="0" fontAlgn="base">
              <a:lnSpc>
                <a:spcPct val="90000"/>
              </a:lnSpc>
              <a:spcBef>
                <a:spcPct val="0"/>
              </a:spcBef>
              <a:spcAft>
                <a:spcPct val="0"/>
              </a:spcAft>
              <a:defRPr/>
            </a:pPr>
            <a:endParaRPr lang="en-US" sz="1200" b="1"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0" name="Rectangle 29"/>
          <p:cNvSpPr/>
          <p:nvPr/>
        </p:nvSpPr>
        <p:spPr>
          <a:xfrm>
            <a:off x="3064568" y="4398398"/>
            <a:ext cx="854290" cy="507831"/>
          </a:xfrm>
          <a:prstGeom prst="rect">
            <a:avLst/>
          </a:prstGeom>
        </p:spPr>
        <p:txBody>
          <a:bodyPr wrap="square">
            <a:spAutoFit/>
          </a:bodyPr>
          <a:lstStyle/>
          <a:p>
            <a:pPr algn="ctr">
              <a:lnSpc>
                <a:spcPct val="90000"/>
              </a:lnSpc>
            </a:pPr>
            <a:r>
              <a:rPr lang="zh-CN" altLang="en-US" sz="1500" dirty="0" smtClean="0"/>
              <a:t>目前版本</a:t>
            </a:r>
            <a:endParaRPr lang="en-US" sz="1500" dirty="0" smtClean="0"/>
          </a:p>
        </p:txBody>
      </p:sp>
      <p:grpSp>
        <p:nvGrpSpPr>
          <p:cNvPr id="2" name="Group 42"/>
          <p:cNvGrpSpPr/>
          <p:nvPr/>
        </p:nvGrpSpPr>
        <p:grpSpPr>
          <a:xfrm>
            <a:off x="452486" y="1979626"/>
            <a:ext cx="8250319" cy="2015431"/>
            <a:chOff x="452486" y="1979626"/>
            <a:chExt cx="8250319" cy="1840049"/>
          </a:xfrm>
        </p:grpSpPr>
        <p:sp>
          <p:nvSpPr>
            <p:cNvPr id="64" name="Round Same Side Corner Rectangle 63"/>
            <p:cNvSpPr/>
            <p:nvPr/>
          </p:nvSpPr>
          <p:spPr>
            <a:xfrm rot="10800000">
              <a:off x="457197" y="1979628"/>
              <a:ext cx="8244039" cy="1838478"/>
            </a:xfrm>
            <a:prstGeom prst="round2SameRect">
              <a:avLst>
                <a:gd name="adj1" fmla="val 11842"/>
                <a:gd name="adj2" fmla="val 0"/>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Segoe"/>
                <a:ea typeface="+mn-ea"/>
                <a:cs typeface="+mn-cs"/>
              </a:endParaRPr>
            </a:p>
          </p:txBody>
        </p:sp>
        <p:sp>
          <p:nvSpPr>
            <p:cNvPr id="65" name="Round Same Side Corner Rectangle 64"/>
            <p:cNvSpPr/>
            <p:nvPr/>
          </p:nvSpPr>
          <p:spPr>
            <a:xfrm rot="10800000">
              <a:off x="452486" y="1979626"/>
              <a:ext cx="8250319" cy="1840049"/>
            </a:xfrm>
            <a:prstGeom prst="round2SameRect">
              <a:avLst>
                <a:gd name="adj1" fmla="val 11843"/>
                <a:gd name="adj2" fmla="val 0"/>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sp>
        <p:nvSpPr>
          <p:cNvPr id="66"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67"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68" name="Rounded Rectangle 67"/>
          <p:cNvSpPr/>
          <p:nvPr/>
        </p:nvSpPr>
        <p:spPr bwMode="auto">
          <a:xfrm>
            <a:off x="381012" y="1371604"/>
            <a:ext cx="8381987" cy="611579"/>
          </a:xfrm>
          <a:prstGeom prst="roundRect">
            <a:avLst/>
          </a:prstGeom>
          <a:gradFill>
            <a:gsLst>
              <a:gs pos="0">
                <a:schemeClr val="accent6">
                  <a:shade val="15000"/>
                  <a:satMod val="180000"/>
                  <a:alpha val="48000"/>
                </a:schemeClr>
              </a:gs>
              <a:gs pos="50000">
                <a:schemeClr val="accent6">
                  <a:shade val="45000"/>
                  <a:satMod val="170000"/>
                  <a:alpha val="69000"/>
                </a:schemeClr>
              </a:gs>
              <a:gs pos="70000">
                <a:schemeClr val="accent6">
                  <a:tint val="99000"/>
                  <a:shade val="65000"/>
                  <a:satMod val="155000"/>
                  <a:alpha val="71000"/>
                </a:schemeClr>
              </a:gs>
              <a:gs pos="100000">
                <a:schemeClr val="accent6">
                  <a:tint val="95500"/>
                  <a:shade val="100000"/>
                  <a:satMod val="155000"/>
                  <a:alpha val="58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rtl="0" fontAlgn="base">
              <a:lnSpc>
                <a:spcPct val="90000"/>
              </a:lnSpc>
              <a:spcBef>
                <a:spcPct val="0"/>
              </a:spcBef>
              <a:spcAft>
                <a:spcPct val="0"/>
              </a:spcAft>
              <a:defRPr/>
            </a:pPr>
            <a:endParaRPr lang="en-US" sz="1200" b="1"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69" name="Rounded Rectangle 68"/>
          <p:cNvSpPr/>
          <p:nvPr/>
        </p:nvSpPr>
        <p:spPr bwMode="auto">
          <a:xfrm>
            <a:off x="363730" y="1354322"/>
            <a:ext cx="8381987" cy="611579"/>
          </a:xfrm>
          <a:prstGeom prst="roundRect">
            <a:avLst/>
          </a:prstGeom>
          <a:gradFill flip="none" rotWithShape="1">
            <a:lin ang="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70"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1"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2"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pPr algn="l" rtl="0"/>
            <a:endParaRPr lang="en-US" kern="1200">
              <a:solidFill>
                <a:prstClr val="white"/>
              </a:solidFill>
              <a:latin typeface="Segoe"/>
              <a:ea typeface="+mn-ea"/>
              <a:cs typeface="+mn-cs"/>
            </a:endParaRPr>
          </a:p>
        </p:txBody>
      </p:sp>
      <p:sp>
        <p:nvSpPr>
          <p:cNvPr id="73" name="Rectangle 72"/>
          <p:cNvSpPr/>
          <p:nvPr/>
        </p:nvSpPr>
        <p:spPr>
          <a:xfrm>
            <a:off x="4774131" y="2057400"/>
            <a:ext cx="3753852" cy="1149545"/>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管理企业资产</a:t>
            </a:r>
            <a:endParaRPr lang="en-US" sz="1700"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简化</a:t>
            </a:r>
            <a:r>
              <a:rPr lang="en-US" altLang="zh-CN" sz="1700" dirty="0" smtClean="0">
                <a:solidFill>
                  <a:prstClr val="white"/>
                </a:solidFill>
                <a:effectLst>
                  <a:outerShdw blurRad="393700" algn="ctr" rotWithShape="0">
                    <a:prstClr val="black">
                      <a:alpha val="68000"/>
                    </a:prstClr>
                  </a:outerShdw>
                </a:effectLst>
              </a:rPr>
              <a:t>compliance</a:t>
            </a:r>
            <a:r>
              <a:rPr lang="zh-CN" altLang="en-US" sz="1700" dirty="0" smtClean="0">
                <a:solidFill>
                  <a:prstClr val="white"/>
                </a:solidFill>
                <a:effectLst>
                  <a:outerShdw blurRad="393700" algn="ctr" rotWithShape="0">
                    <a:prstClr val="black">
                      <a:alpha val="68000"/>
                    </a:prstClr>
                  </a:outerShdw>
                </a:effectLst>
              </a:rPr>
              <a:t>和灾难恢复</a:t>
            </a:r>
            <a:endParaRPr lang="en-US" sz="1700"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易于管理在线服务</a:t>
            </a:r>
            <a:endParaRPr lang="en-US" altLang="zh-CN" sz="1700"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规范化数据</a:t>
            </a:r>
            <a:endParaRPr lang="en-US" sz="1700" dirty="0" smtClean="0">
              <a:solidFill>
                <a:prstClr val="white"/>
              </a:solidFill>
              <a:effectLst>
                <a:outerShdw blurRad="393700" algn="ctr" rotWithShape="0">
                  <a:prstClr val="black">
                    <a:alpha val="68000"/>
                  </a:prstClr>
                </a:outerShdw>
              </a:effectLst>
            </a:endParaRPr>
          </a:p>
        </p:txBody>
      </p:sp>
      <p:sp>
        <p:nvSpPr>
          <p:cNvPr id="74" name="Rectangle 73"/>
          <p:cNvSpPr/>
          <p:nvPr/>
        </p:nvSpPr>
        <p:spPr>
          <a:xfrm>
            <a:off x="606391" y="2057404"/>
            <a:ext cx="3821229" cy="1384995"/>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完整的软件资产库存扫描</a:t>
            </a:r>
            <a:endParaRPr lang="en-US" sz="1700"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集中设立的软件名称数据库</a:t>
            </a:r>
            <a:endParaRPr lang="en-US" sz="1700"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为软件进行智能命名和目录化</a:t>
            </a:r>
            <a:endParaRPr lang="en-US" sz="1700"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rPr>
              <a:t>强大的报表功能可用导出</a:t>
            </a:r>
            <a:r>
              <a:rPr lang="en-US" altLang="zh-CN" sz="1700" dirty="0" smtClean="0">
                <a:solidFill>
                  <a:prstClr val="white"/>
                </a:solidFill>
                <a:effectLst>
                  <a:outerShdw blurRad="393700" algn="ctr" rotWithShape="0">
                    <a:prstClr val="black">
                      <a:alpha val="68000"/>
                    </a:prstClr>
                  </a:outerShdw>
                </a:effectLst>
              </a:rPr>
              <a:t>Excel, XML, PDF</a:t>
            </a:r>
            <a:r>
              <a:rPr lang="zh-CN" altLang="en-US" sz="1700" dirty="0" smtClean="0">
                <a:solidFill>
                  <a:prstClr val="white"/>
                </a:solidFill>
                <a:effectLst>
                  <a:outerShdw blurRad="393700" algn="ctr" rotWithShape="0">
                    <a:prstClr val="black">
                      <a:alpha val="68000"/>
                    </a:prstClr>
                  </a:outerShdw>
                </a:effectLst>
              </a:rPr>
              <a:t>等格式</a:t>
            </a:r>
            <a:endParaRPr lang="en-US" altLang="en-US" sz="1700" dirty="0" smtClean="0">
              <a:solidFill>
                <a:prstClr val="white"/>
              </a:solidFill>
              <a:effectLst>
                <a:outerShdw blurRad="393700" algn="ctr" rotWithShape="0">
                  <a:prstClr val="black">
                    <a:alpha val="68000"/>
                  </a:prstClr>
                </a:outerShdw>
              </a:effectLst>
            </a:endParaRPr>
          </a:p>
        </p:txBody>
      </p:sp>
      <p:sp>
        <p:nvSpPr>
          <p:cNvPr id="75" name="Rectangle 74"/>
          <p:cNvSpPr/>
          <p:nvPr/>
        </p:nvSpPr>
        <p:spPr>
          <a:xfrm>
            <a:off x="802913" y="1447804"/>
            <a:ext cx="3276600" cy="424732"/>
          </a:xfrm>
          <a:prstGeom prst="rect">
            <a:avLst/>
          </a:prstGeom>
        </p:spPr>
        <p:txBody>
          <a:bodyPr wrap="square">
            <a:spAutoFit/>
          </a:bodyPr>
          <a:lstStyle/>
          <a:p>
            <a:pPr algn="ctr" fontAlgn="base">
              <a:lnSpc>
                <a:spcPct val="90000"/>
              </a:lnSpc>
              <a:spcBef>
                <a:spcPct val="0"/>
              </a:spcBef>
              <a:spcAft>
                <a:spcPct val="0"/>
              </a:spcAft>
              <a:defRPr/>
            </a:pPr>
            <a:r>
              <a:rPr lang="zh-CN" alt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它能做什么</a:t>
            </a:r>
            <a:r>
              <a:rPr lang="en-US" altLang="zh-CN"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	</a:t>
            </a:r>
            <a:endPar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endParaRPr>
          </a:p>
        </p:txBody>
      </p:sp>
      <p:sp>
        <p:nvSpPr>
          <p:cNvPr id="76" name="Rectangle 75"/>
          <p:cNvSpPr/>
          <p:nvPr/>
        </p:nvSpPr>
        <p:spPr>
          <a:xfrm>
            <a:off x="5036425" y="1447800"/>
            <a:ext cx="3276600" cy="424732"/>
          </a:xfrm>
          <a:prstGeom prst="rect">
            <a:avLst/>
          </a:prstGeom>
        </p:spPr>
        <p:txBody>
          <a:bodyPr wrap="square">
            <a:spAutoFit/>
          </a:bodyPr>
          <a:lstStyle/>
          <a:p>
            <a:pPr algn="ctr" fontAlgn="base">
              <a:lnSpc>
                <a:spcPct val="90000"/>
              </a:lnSpc>
              <a:spcBef>
                <a:spcPct val="0"/>
              </a:spcBef>
              <a:spcAft>
                <a:spcPct val="0"/>
              </a:spcAft>
              <a:defRPr/>
            </a:pPr>
            <a:r>
              <a:rPr lang="zh-CN" alt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Segoe Semibold" pitchFamily="34" charset="0"/>
              </a:rPr>
              <a:t>效益</a:t>
            </a:r>
            <a:endParaRPr lang="en-US" sz="2400" b="1" kern="1200" dirty="0">
              <a:gradFill>
                <a:gsLst>
                  <a:gs pos="0">
                    <a:srgbClr val="2DA2BF">
                      <a:lumMod val="75000"/>
                    </a:srgbClr>
                  </a:gs>
                  <a:gs pos="50000">
                    <a:srgbClr val="2DA2BF">
                      <a:lumMod val="60000"/>
                      <a:lumOff val="40000"/>
                    </a:srgbClr>
                  </a:gs>
                  <a:gs pos="100000">
                    <a:srgbClr val="2DA2BF">
                      <a:lumMod val="20000"/>
                      <a:lumOff val="80000"/>
                    </a:srgbClr>
                  </a:gs>
                </a:gsLst>
                <a:lin ang="16200000" scaled="1"/>
              </a:gradFill>
              <a:effectLst>
                <a:reflection blurRad="6350" stA="55000" endA="300" endPos="45500" dir="5400000" sy="-100000" algn="bl" rotWithShape="0"/>
              </a:effectLst>
              <a:latin typeface="Segoe Semibold"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r>
              <a:rPr lang="en-US" altLang="zh-CN" dirty="0" smtClean="0"/>
              <a:t/>
            </a:r>
            <a:br>
              <a:rPr lang="en-US" altLang="zh-CN" dirty="0" smtClean="0"/>
            </a:br>
            <a:r>
              <a:rPr lang="en-US" altLang="zh-CN" dirty="0" smtClean="0"/>
              <a:t/>
            </a:r>
            <a:br>
              <a:rPr lang="en-US" altLang="zh-CN" dirty="0" smtClean="0"/>
            </a:br>
            <a:endParaRPr lang="zh-CN" altLang="en-US" dirty="0"/>
          </a:p>
        </p:txBody>
      </p:sp>
      <p:sp>
        <p:nvSpPr>
          <p:cNvPr id="6" name="TextBox 5"/>
          <p:cNvSpPr txBox="1"/>
          <p:nvPr/>
        </p:nvSpPr>
        <p:spPr>
          <a:xfrm>
            <a:off x="571472" y="1785926"/>
            <a:ext cx="7858180" cy="6124754"/>
          </a:xfrm>
          <a:prstGeom prst="rect">
            <a:avLst/>
          </a:prstGeom>
          <a:noFill/>
        </p:spPr>
        <p:txBody>
          <a:bodyPr wrap="square" rtlCol="0">
            <a:spAutoFit/>
          </a:bodyPr>
          <a:lstStyle/>
          <a:p>
            <a:pPr marL="342900" indent="-342900">
              <a:buFont typeface="Wingdings" pitchFamily="2" charset="2"/>
              <a:buChar char="u"/>
            </a:pPr>
            <a:r>
              <a:rPr lang="en-US" altLang="zh-CN"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Learn more at MDOP Website</a:t>
            </a:r>
          </a:p>
          <a:p>
            <a:pPr marL="342900" lvl="2" indent="-342900"/>
            <a:endParaRPr lang="en-US" altLang="zh-CN" sz="2000" u="sng" dirty="0" smtClean="0">
              <a:solidFill>
                <a:srgbClr val="FFC000"/>
              </a:solidFill>
              <a:latin typeface="Segoe" pitchFamily="34" charset="0"/>
            </a:endParaRPr>
          </a:p>
          <a:p>
            <a:pPr marL="342900" lvl="2" indent="-342900"/>
            <a:r>
              <a:rPr lang="en-US" altLang="zh-CN" sz="2400" u="sng" dirty="0" smtClean="0">
                <a:solidFill>
                  <a:srgbClr val="FFC000"/>
                </a:solidFill>
                <a:latin typeface="Segoe" pitchFamily="34" charset="0"/>
              </a:rPr>
              <a:t>http://www.microsoft.com/mdop </a:t>
            </a:r>
          </a:p>
          <a:p>
            <a:pPr marL="457200" lvl="2" indent="-457200"/>
            <a:endParaRPr lang="en-US" altLang="zh-CN" sz="2000" u="sng" dirty="0" smtClean="0">
              <a:solidFill>
                <a:srgbClr val="FFC000"/>
              </a:solidFill>
              <a:latin typeface="Segoe" pitchFamily="34" charset="0"/>
            </a:endParaRPr>
          </a:p>
          <a:p>
            <a:pPr marL="342900" lvl="2" indent="-342900">
              <a:buFont typeface="Wingdings" pitchFamily="2" charset="2"/>
              <a:buChar char="u"/>
            </a:pPr>
            <a:r>
              <a:rPr lang="en-US" altLang="zh-CN"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Technical documentation is available at MDOP TechNet site</a:t>
            </a:r>
          </a:p>
          <a:p>
            <a:pPr marL="342900" lvl="2" indent="-342900"/>
            <a:endParaRPr lang="en-US" altLang="zh-CN" sz="20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a:p>
            <a:pPr marL="342900" lvl="2" indent="-342900"/>
            <a:r>
              <a:rPr lang="en-US" altLang="zh-CN" sz="2400" u="sng" dirty="0" smtClean="0">
                <a:solidFill>
                  <a:srgbClr val="FFC000"/>
                </a:solidFill>
                <a:latin typeface="Segoe" pitchFamily="34" charset="0"/>
                <a:hlinkClick r:id="rId3"/>
              </a:rPr>
              <a:t>http://www.microsoft.com/technet/mdop</a:t>
            </a:r>
            <a:endParaRPr lang="en-US" altLang="zh-CN" sz="2400" u="sng" dirty="0" smtClean="0">
              <a:solidFill>
                <a:srgbClr val="FFC000"/>
              </a:solidFill>
              <a:latin typeface="Segoe" pitchFamily="34" charset="0"/>
            </a:endParaRPr>
          </a:p>
          <a:p>
            <a:pPr marL="342900" lvl="2" indent="-342900"/>
            <a:endParaRPr lang="en-US" altLang="zh-CN" sz="2400" u="sng" dirty="0" smtClean="0">
              <a:solidFill>
                <a:srgbClr val="FFC000"/>
              </a:solidFill>
              <a:latin typeface="Segoe" pitchFamily="34" charset="0"/>
            </a:endParaRPr>
          </a:p>
          <a:p>
            <a:pPr marL="342900" lvl="2" indent="-342900">
              <a:buFont typeface="Wingdings" pitchFamily="2" charset="2"/>
              <a:buChar char="u"/>
            </a:pPr>
            <a:r>
              <a:rPr lang="en-US" altLang="zh-CN"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Keep up to date</a:t>
            </a:r>
          </a:p>
          <a:p>
            <a:pPr marL="342900" lvl="2" indent="-342900"/>
            <a:endParaRPr lang="en-US" altLang="zh-CN" sz="20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a:p>
            <a:pPr marL="342900" lvl="2" indent="-342900"/>
            <a:r>
              <a:rPr lang="nl-NL" altLang="zh-CN" sz="2400" u="sng" dirty="0" smtClean="0">
                <a:solidFill>
                  <a:srgbClr val="FFC000"/>
                </a:solidFill>
                <a:latin typeface="Segoe" pitchFamily="34" charset="0"/>
                <a:hlinkClick r:id="rId3"/>
              </a:rPr>
              <a:t>MDOP Blog -  blogs.technet.com/mdop </a:t>
            </a:r>
          </a:p>
          <a:p>
            <a:pPr marL="342900" lvl="2" indent="-342900"/>
            <a:endParaRPr lang="en-US" altLang="zh-CN" sz="20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a:p>
            <a:pPr marL="342900" lvl="2" indent="-342900"/>
            <a:endParaRPr lang="en-US" altLang="zh-CN" sz="2400" u="sng" dirty="0" smtClean="0">
              <a:solidFill>
                <a:srgbClr val="FFC000"/>
              </a:solidFill>
              <a:latin typeface="Segoe" pitchFamily="34" charset="0"/>
            </a:endParaRPr>
          </a:p>
          <a:p>
            <a:pPr marL="342900" lvl="2" indent="-342900"/>
            <a:endParaRPr lang="en-US" altLang="zh-CN" sz="20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a:p>
            <a:pPr marL="457200" lvl="2" indent="-457200"/>
            <a:endParaRPr lang="en-US" altLang="zh-CN" sz="2000" u="sng" dirty="0" smtClean="0">
              <a:solidFill>
                <a:srgbClr val="FFC000"/>
              </a:solidFill>
              <a:latin typeface="Segoe" pitchFamily="34" charset="0"/>
            </a:endParaRPr>
          </a:p>
          <a:p>
            <a:pPr marL="342900" indent="-342900"/>
            <a:endParaRPr lang="en-US" altLang="zh-CN"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142852"/>
            <a:ext cx="8229600" cy="1143000"/>
          </a:xfrm>
        </p:spPr>
        <p:txBody>
          <a:bodyPr/>
          <a:lstStyle/>
          <a:p>
            <a:pPr algn="l"/>
            <a:r>
              <a:rPr lang="zh-CN" altLang="en-US" dirty="0" smtClean="0"/>
              <a:t>议程</a:t>
            </a:r>
            <a:endParaRPr lang="en-US" dirty="0"/>
          </a:p>
        </p:txBody>
      </p:sp>
      <p:sp>
        <p:nvSpPr>
          <p:cNvPr id="25" name="Snip Single Corner Rectangle 24"/>
          <p:cNvSpPr/>
          <p:nvPr/>
        </p:nvSpPr>
        <p:spPr>
          <a:xfrm>
            <a:off x="250371" y="2000240"/>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8" name="Text Placeholder 27"/>
          <p:cNvSpPr txBox="1">
            <a:spLocks/>
          </p:cNvSpPr>
          <p:nvPr/>
        </p:nvSpPr>
        <p:spPr>
          <a:xfrm>
            <a:off x="357158" y="2028758"/>
            <a:ext cx="7858167"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en-US" dirty="0" smtClean="0"/>
              <a:t>Microsoft </a:t>
            </a:r>
            <a:r>
              <a:rPr lang="en-US" dirty="0"/>
              <a:t>Desktop Optimization </a:t>
            </a:r>
            <a:r>
              <a:rPr lang="en-US" dirty="0" smtClean="0"/>
              <a:t>Pack</a:t>
            </a:r>
            <a:endParaRPr lang="en-US" dirty="0"/>
          </a:p>
        </p:txBody>
      </p:sp>
      <p:sp>
        <p:nvSpPr>
          <p:cNvPr id="37" name="Snip Single Corner Rectangle 36"/>
          <p:cNvSpPr/>
          <p:nvPr/>
        </p:nvSpPr>
        <p:spPr>
          <a:xfrm>
            <a:off x="250371" y="2728874"/>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40" name="Text Placeholder 27"/>
          <p:cNvSpPr txBox="1">
            <a:spLocks/>
          </p:cNvSpPr>
          <p:nvPr/>
        </p:nvSpPr>
        <p:spPr>
          <a:xfrm>
            <a:off x="357158" y="2786058"/>
            <a:ext cx="7858167"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dirty="0" smtClean="0"/>
              <a:t>在</a:t>
            </a:r>
            <a:r>
              <a:rPr lang="en-US" dirty="0" smtClean="0"/>
              <a:t>MDOP 2009 R2</a:t>
            </a:r>
            <a:r>
              <a:rPr lang="zh-CN" altLang="en-US" dirty="0" smtClean="0"/>
              <a:t>中加入哪些新功能？</a:t>
            </a:r>
            <a:endParaRPr lang="en-US" dirty="0"/>
          </a:p>
        </p:txBody>
      </p:sp>
      <p:sp>
        <p:nvSpPr>
          <p:cNvPr id="45" name="Snip Single Corner Rectangle 44"/>
          <p:cNvSpPr/>
          <p:nvPr/>
        </p:nvSpPr>
        <p:spPr>
          <a:xfrm>
            <a:off x="250371" y="3443254"/>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46" name="Text Placeholder 27"/>
          <p:cNvSpPr txBox="1">
            <a:spLocks/>
          </p:cNvSpPr>
          <p:nvPr/>
        </p:nvSpPr>
        <p:spPr>
          <a:xfrm>
            <a:off x="357171" y="3506932"/>
            <a:ext cx="7858167" cy="707886"/>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dirty="0"/>
              <a:t>将</a:t>
            </a:r>
            <a:r>
              <a:rPr lang="en-US" altLang="zh-CN" dirty="0" smtClean="0"/>
              <a:t>MDOP</a:t>
            </a:r>
            <a:r>
              <a:rPr lang="zh-CN" altLang="en-US" dirty="0" smtClean="0"/>
              <a:t>成为你</a:t>
            </a:r>
            <a:r>
              <a:rPr lang="en-US" altLang="zh-CN" dirty="0" smtClean="0"/>
              <a:t>Windows 7</a:t>
            </a:r>
            <a:r>
              <a:rPr lang="zh-CN" altLang="en-US" dirty="0" smtClean="0"/>
              <a:t>部署计划中的一部分 </a:t>
            </a:r>
            <a:r>
              <a:rPr lang="zh-CN" altLang="en-US" dirty="0"/>
              <a:t/>
            </a:r>
            <a:br>
              <a:rPr lang="zh-CN" altLang="en-US" dirty="0"/>
            </a:br>
            <a:endParaRPr lang="en-US" dirty="0"/>
          </a:p>
        </p:txBody>
      </p:sp>
      <p:sp>
        <p:nvSpPr>
          <p:cNvPr id="20" name="Snip Single Corner Rectangle 19"/>
          <p:cNvSpPr/>
          <p:nvPr/>
        </p:nvSpPr>
        <p:spPr>
          <a:xfrm>
            <a:off x="250371" y="1300114"/>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1" name="Text Placeholder 27"/>
          <p:cNvSpPr txBox="1">
            <a:spLocks/>
          </p:cNvSpPr>
          <p:nvPr/>
        </p:nvSpPr>
        <p:spPr>
          <a:xfrm>
            <a:off x="431537" y="1314378"/>
            <a:ext cx="7858167"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smtClean="0"/>
              <a:t>桌面优化</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211998" y="1694343"/>
            <a:ext cx="2705180" cy="349517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5" name="Rectangle 54"/>
          <p:cNvSpPr/>
          <p:nvPr/>
        </p:nvSpPr>
        <p:spPr>
          <a:xfrm>
            <a:off x="6069424" y="1694343"/>
            <a:ext cx="2719694" cy="349517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7" name="Rectangle 56"/>
          <p:cNvSpPr/>
          <p:nvPr/>
        </p:nvSpPr>
        <p:spPr>
          <a:xfrm>
            <a:off x="347472" y="1694343"/>
            <a:ext cx="2736866" cy="349517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68" name="Picture 67" descr="MSMOB08_Spencer_01.jpg"/>
          <p:cNvPicPr>
            <a:picLocks noChangeAspect="1"/>
          </p:cNvPicPr>
          <p:nvPr/>
        </p:nvPicPr>
        <p:blipFill>
          <a:blip r:embed="rId3" cstate="print"/>
          <a:stretch>
            <a:fillRect/>
          </a:stretch>
        </p:blipFill>
        <p:spPr>
          <a:xfrm>
            <a:off x="485116" y="1773305"/>
            <a:ext cx="2322253" cy="1731818"/>
          </a:xfrm>
          <a:prstGeom prst="rect">
            <a:avLst/>
          </a:prstGeom>
          <a:effectLst>
            <a:softEdge rad="317500"/>
          </a:effectLst>
        </p:spPr>
      </p:pic>
      <p:pic>
        <p:nvPicPr>
          <p:cNvPr id="69" name="Picture 68" descr="OFC09_Al+Nick_001.jpg"/>
          <p:cNvPicPr>
            <a:picLocks noChangeAspect="1"/>
          </p:cNvPicPr>
          <p:nvPr/>
        </p:nvPicPr>
        <p:blipFill>
          <a:blip r:embed="rId4" cstate="print"/>
          <a:stretch>
            <a:fillRect/>
          </a:stretch>
        </p:blipFill>
        <p:spPr>
          <a:xfrm>
            <a:off x="6111969" y="1773305"/>
            <a:ext cx="2588466" cy="1727735"/>
          </a:xfrm>
          <a:prstGeom prst="rect">
            <a:avLst/>
          </a:prstGeom>
          <a:effectLst>
            <a:softEdge rad="317500"/>
          </a:effectLst>
        </p:spPr>
      </p:pic>
      <p:pic>
        <p:nvPicPr>
          <p:cNvPr id="70" name="Picture 69" descr="OFC09_Mary+Friends_001.jpg"/>
          <p:cNvPicPr>
            <a:picLocks noChangeAspect="1"/>
          </p:cNvPicPr>
          <p:nvPr/>
        </p:nvPicPr>
        <p:blipFill>
          <a:blip r:embed="rId5" cstate="print"/>
          <a:stretch>
            <a:fillRect/>
          </a:stretch>
        </p:blipFill>
        <p:spPr>
          <a:xfrm>
            <a:off x="3268578" y="1773305"/>
            <a:ext cx="2602832" cy="1733527"/>
          </a:xfrm>
          <a:prstGeom prst="rect">
            <a:avLst/>
          </a:prstGeom>
          <a:effectLst>
            <a:softEdge rad="317500"/>
          </a:effectLst>
        </p:spPr>
      </p:pic>
      <p:sp>
        <p:nvSpPr>
          <p:cNvPr id="39" name="Snip Single Corner Rectangle 38"/>
          <p:cNvSpPr/>
          <p:nvPr/>
        </p:nvSpPr>
        <p:spPr>
          <a:xfrm>
            <a:off x="580416" y="5284519"/>
            <a:ext cx="8011236" cy="963881"/>
          </a:xfrm>
          <a:prstGeom prst="snip1Rect">
            <a:avLst>
              <a:gd name="adj" fmla="val 22687"/>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pic>
        <p:nvPicPr>
          <p:cNvPr id="52" name="Picture 7" descr="C:\Users\maryfj\Desktop\DVD_ART35\Logos\Windows Server 2008\Windows Server 2008 R2\windows server 2008 r2 rev h.png"/>
          <p:cNvPicPr>
            <a:picLocks noChangeAspect="1" noChangeArrowheads="1"/>
          </p:cNvPicPr>
          <p:nvPr/>
        </p:nvPicPr>
        <p:blipFill>
          <a:blip r:embed="rId6" cstate="email"/>
          <a:srcRect/>
          <a:stretch>
            <a:fillRect/>
          </a:stretch>
        </p:blipFill>
        <p:spPr bwMode="invGray">
          <a:xfrm>
            <a:off x="5690054" y="5341794"/>
            <a:ext cx="2222397" cy="329244"/>
          </a:xfrm>
          <a:prstGeom prst="rect">
            <a:avLst/>
          </a:prstGeom>
          <a:noFill/>
        </p:spPr>
      </p:pic>
      <p:sp>
        <p:nvSpPr>
          <p:cNvPr id="2" name="Title 1"/>
          <p:cNvSpPr>
            <a:spLocks noGrp="1"/>
          </p:cNvSpPr>
          <p:nvPr>
            <p:ph type="title"/>
          </p:nvPr>
        </p:nvSpPr>
        <p:spPr>
          <a:xfrm>
            <a:off x="200052" y="142852"/>
            <a:ext cx="8229600" cy="1143000"/>
          </a:xfrm>
        </p:spPr>
        <p:txBody>
          <a:bodyPr/>
          <a:lstStyle/>
          <a:p>
            <a:pPr algn="l"/>
            <a:r>
              <a:rPr lang="zh-CN" altLang="en-US" dirty="0" smtClean="0"/>
              <a:t>桌面优化</a:t>
            </a:r>
            <a:endParaRPr lang="en-US" dirty="0"/>
          </a:p>
        </p:txBody>
      </p:sp>
      <p:pic>
        <p:nvPicPr>
          <p:cNvPr id="48" name="Picture 2" descr="D:\DVD_ART36\Logos\Windows 7\Windows 7 (brand)\windows 7 rev h.png"/>
          <p:cNvPicPr>
            <a:picLocks noChangeAspect="1" noChangeArrowheads="1"/>
          </p:cNvPicPr>
          <p:nvPr/>
        </p:nvPicPr>
        <p:blipFill>
          <a:blip r:embed="rId7" cstate="email"/>
          <a:srcRect/>
          <a:stretch>
            <a:fillRect/>
          </a:stretch>
        </p:blipFill>
        <p:spPr bwMode="auto">
          <a:xfrm>
            <a:off x="953251" y="5432685"/>
            <a:ext cx="1376619" cy="232952"/>
          </a:xfrm>
          <a:prstGeom prst="rect">
            <a:avLst/>
          </a:prstGeom>
          <a:noFill/>
        </p:spPr>
      </p:pic>
      <p:pic>
        <p:nvPicPr>
          <p:cNvPr id="50" name="Picture 3" descr="c:\Users\petermck\Pictures\DVD_ART\BoxShots_Logos\Desktop Optimization Pack\Desktop Optimzation Pack for Software Assurance logo r.png"/>
          <p:cNvPicPr>
            <a:picLocks noChangeAspect="1" noChangeArrowheads="1"/>
          </p:cNvPicPr>
          <p:nvPr/>
        </p:nvPicPr>
        <p:blipFill>
          <a:blip r:embed="rId8" cstate="email">
            <a:extLst>
              <a:ext uri="28A0092B-C50C-407e-A947-70E740481C1C">
                <a14:useLocalDpi xmlns:a14="http://schemas.microsoft.com/office/drawing/2007/7/7/main" xmlns=""/>
              </a:ext>
            </a:extLst>
          </a:blip>
          <a:stretch>
            <a:fillRect/>
          </a:stretch>
        </p:blipFill>
        <p:spPr bwMode="auto">
          <a:xfrm>
            <a:off x="985151" y="5780267"/>
            <a:ext cx="2026303" cy="349273"/>
          </a:xfrm>
          <a:prstGeom prst="rect">
            <a:avLst/>
          </a:prstGeom>
          <a:noFill/>
          <a:ln>
            <a:noFill/>
          </a:ln>
        </p:spPr>
      </p:pic>
      <p:pic>
        <p:nvPicPr>
          <p:cNvPr id="53" name="Picture 2" descr="C:\Users\pcooke\Desktop\DVD_ART36\Logos\Forefront\Forefront Grid generic brand h r.png"/>
          <p:cNvPicPr>
            <a:picLocks noChangeAspect="1" noChangeArrowheads="1"/>
          </p:cNvPicPr>
          <p:nvPr/>
        </p:nvPicPr>
        <p:blipFill>
          <a:blip r:embed="rId9" cstate="email">
            <a:extLst>
              <a:ext uri="28A0092B-C50C-407e-A947-70E740481C1C">
                <a14:useLocalDpi xmlns:a14="http://schemas.microsoft.com/office/drawing/2007/7/7/main" xmlns="" val="0"/>
              </a:ext>
            </a:extLst>
          </a:blip>
          <a:srcRect/>
          <a:stretch>
            <a:fillRect/>
          </a:stretch>
        </p:blipFill>
        <p:spPr bwMode="auto">
          <a:xfrm>
            <a:off x="3608934" y="5341412"/>
            <a:ext cx="1133687" cy="324179"/>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54" name="Picture 3" descr="C:\Users\pcooke\Desktop\DVD_ART36\Logos\System Center\System Center generic brand Grid h r.png"/>
          <p:cNvPicPr>
            <a:picLocks noChangeAspect="1" noChangeArrowheads="1"/>
          </p:cNvPicPr>
          <p:nvPr/>
        </p:nvPicPr>
        <p:blipFill>
          <a:blip r:embed="rId10" cstate="email">
            <a:extLst>
              <a:ext uri="28A0092B-C50C-407e-A947-70E740481C1C">
                <a14:useLocalDpi xmlns:a14="http://schemas.microsoft.com/office/drawing/2007/7/7/main" xmlns="" val="0"/>
              </a:ext>
            </a:extLst>
          </a:blip>
          <a:srcRect/>
          <a:stretch>
            <a:fillRect/>
          </a:stretch>
        </p:blipFill>
        <p:spPr bwMode="auto">
          <a:xfrm>
            <a:off x="3608935" y="5775026"/>
            <a:ext cx="1555356" cy="34192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36" name="Picture 35" descr="ie8_h1_rgb_r.png"/>
          <p:cNvPicPr>
            <a:picLocks noChangeAspect="1"/>
          </p:cNvPicPr>
          <p:nvPr/>
        </p:nvPicPr>
        <p:blipFill>
          <a:blip r:embed="rId11" cstate="email"/>
          <a:stretch>
            <a:fillRect/>
          </a:stretch>
        </p:blipFill>
        <p:spPr>
          <a:xfrm>
            <a:off x="5785751" y="5791200"/>
            <a:ext cx="1956959" cy="314346"/>
          </a:xfrm>
          <a:prstGeom prst="rect">
            <a:avLst/>
          </a:prstGeom>
        </p:spPr>
      </p:pic>
      <p:sp>
        <p:nvSpPr>
          <p:cNvPr id="51" name="Rectangle 50"/>
          <p:cNvSpPr/>
          <p:nvPr/>
        </p:nvSpPr>
        <p:spPr bwMode="auto">
          <a:xfrm>
            <a:off x="3304744" y="3381315"/>
            <a:ext cx="2519686" cy="171319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6" name="Rectangle 55"/>
          <p:cNvSpPr/>
          <p:nvPr/>
        </p:nvSpPr>
        <p:spPr bwMode="auto">
          <a:xfrm>
            <a:off x="6169428" y="3381315"/>
            <a:ext cx="2519686" cy="171319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8" name="Rectangle 57"/>
          <p:cNvSpPr/>
          <p:nvPr/>
        </p:nvSpPr>
        <p:spPr bwMode="auto">
          <a:xfrm>
            <a:off x="456062" y="3381315"/>
            <a:ext cx="2519687" cy="171319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9" name="Rectangle 58"/>
          <p:cNvSpPr/>
          <p:nvPr/>
        </p:nvSpPr>
        <p:spPr>
          <a:xfrm>
            <a:off x="460097" y="3436370"/>
            <a:ext cx="2481444" cy="1354217"/>
          </a:xfrm>
          <a:prstGeom prst="rect">
            <a:avLst/>
          </a:prstGeom>
        </p:spPr>
        <p:txBody>
          <a:bodyPr wrap="square">
            <a:spAutoFit/>
          </a:bodyPr>
          <a:lstStyle/>
          <a:p>
            <a:pPr marL="230188" lvl="2" indent="-230188" defTabSz="914363">
              <a:lnSpc>
                <a:spcPct val="90000"/>
              </a:lnSpc>
              <a:spcAft>
                <a:spcPts val="600"/>
              </a:spcAft>
              <a:buClr>
                <a:srgbClr val="FF5B00"/>
              </a:buClr>
              <a:buSzPct val="85000"/>
              <a:buBlip>
                <a:blip r:embed="rId12"/>
              </a:buBlip>
              <a:defRPr/>
            </a:pPr>
            <a:r>
              <a:rPr lang="zh-CN" altLang="en-US" sz="1600" dirty="0" smtClean="0"/>
              <a:t>提供无缝接入随时随地进行数据访问</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t>让人们在任何地方都可以使用正确的应用程序</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t>日常工作更快，更方便</a:t>
            </a:r>
            <a:endParaRPr lang="en-US" sz="1600" dirty="0" smtClean="0">
              <a:gradFill>
                <a:gsLst>
                  <a:gs pos="0">
                    <a:schemeClr val="tx1"/>
                  </a:gs>
                  <a:gs pos="81000">
                    <a:schemeClr val="tx1"/>
                  </a:gs>
                </a:gsLst>
                <a:lin ang="13500000" scaled="1"/>
              </a:gradFill>
              <a:latin typeface="Segoe" pitchFamily="34" charset="0"/>
            </a:endParaRPr>
          </a:p>
        </p:txBody>
      </p:sp>
      <p:sp>
        <p:nvSpPr>
          <p:cNvPr id="60" name="Rectangle 59"/>
          <p:cNvSpPr/>
          <p:nvPr/>
        </p:nvSpPr>
        <p:spPr>
          <a:xfrm>
            <a:off x="3313507" y="3436370"/>
            <a:ext cx="2344956" cy="1132618"/>
          </a:xfrm>
          <a:prstGeom prst="rect">
            <a:avLst/>
          </a:prstGeom>
        </p:spPr>
        <p:txBody>
          <a:bodyPr wrap="square">
            <a:spAutoFit/>
          </a:bodyPr>
          <a:lstStyle/>
          <a:p>
            <a:pPr marL="230188" lvl="2" indent="-230188" defTabSz="914363">
              <a:lnSpc>
                <a:spcPct val="90000"/>
              </a:lnSpc>
              <a:spcAft>
                <a:spcPts val="600"/>
              </a:spcAft>
              <a:buClr>
                <a:srgbClr val="FF5B00"/>
              </a:buClr>
              <a:buSzPct val="85000"/>
              <a:buBlip>
                <a:blip r:embed="rId12"/>
              </a:buBlip>
              <a:defRPr/>
            </a:pPr>
            <a:r>
              <a:rPr lang="zh-CN" altLang="en-US" sz="1600" dirty="0" smtClean="0"/>
              <a:t>保护台式机和移动资源</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gradFill>
                  <a:gsLst>
                    <a:gs pos="0">
                      <a:schemeClr val="tx1"/>
                    </a:gs>
                    <a:gs pos="81000">
                      <a:schemeClr val="tx1"/>
                    </a:gs>
                  </a:gsLst>
                  <a:lin ang="13500000" scaled="1"/>
                </a:gradFill>
                <a:latin typeface="Segoe" pitchFamily="34" charset="0"/>
              </a:rPr>
              <a:t>监控软件许可和应用</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gradFill>
                  <a:gsLst>
                    <a:gs pos="0">
                      <a:schemeClr val="tx1"/>
                    </a:gs>
                    <a:gs pos="81000">
                      <a:schemeClr val="tx1"/>
                    </a:gs>
                  </a:gsLst>
                  <a:lin ang="13500000" scaled="1"/>
                </a:gradFill>
                <a:latin typeface="Segoe" pitchFamily="34" charset="0"/>
              </a:rPr>
              <a:t>网页浏览更加安全</a:t>
            </a:r>
            <a:endParaRPr lang="en-US" sz="1600" dirty="0" smtClean="0">
              <a:gradFill>
                <a:gsLst>
                  <a:gs pos="0">
                    <a:schemeClr val="tx1"/>
                  </a:gs>
                  <a:gs pos="81000">
                    <a:schemeClr val="tx1"/>
                  </a:gs>
                </a:gsLst>
                <a:lin ang="13500000" scaled="1"/>
              </a:gradFill>
              <a:latin typeface="Segoe" pitchFamily="34" charset="0"/>
            </a:endParaRPr>
          </a:p>
        </p:txBody>
      </p:sp>
      <p:sp>
        <p:nvSpPr>
          <p:cNvPr id="61" name="Rectangle 60"/>
          <p:cNvSpPr/>
          <p:nvPr/>
        </p:nvSpPr>
        <p:spPr>
          <a:xfrm>
            <a:off x="6173546" y="3436370"/>
            <a:ext cx="2400539" cy="1652760"/>
          </a:xfrm>
          <a:prstGeom prst="rect">
            <a:avLst/>
          </a:prstGeom>
        </p:spPr>
        <p:txBody>
          <a:bodyPr wrap="square">
            <a:spAutoFit/>
          </a:bodyPr>
          <a:lstStyle/>
          <a:p>
            <a:pPr marL="230188" lvl="2" indent="-230188" defTabSz="914363">
              <a:lnSpc>
                <a:spcPct val="90000"/>
              </a:lnSpc>
              <a:spcAft>
                <a:spcPts val="600"/>
              </a:spcAft>
              <a:buClr>
                <a:srgbClr val="FF5B00"/>
              </a:buClr>
              <a:buSzPct val="85000"/>
              <a:buBlip>
                <a:blip r:embed="rId12"/>
              </a:buBlip>
              <a:defRPr/>
            </a:pPr>
            <a:r>
              <a:rPr lang="zh-CN" altLang="en-US" sz="1600" dirty="0" smtClean="0"/>
              <a:t>简化应用和桌面生命周期管理</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gradFill>
                  <a:gsLst>
                    <a:gs pos="0">
                      <a:schemeClr val="tx1"/>
                    </a:gs>
                    <a:gs pos="81000">
                      <a:schemeClr val="tx1"/>
                    </a:gs>
                  </a:gsLst>
                  <a:lin ang="13500000" scaled="1"/>
                </a:gradFill>
                <a:latin typeface="Segoe" pitchFamily="34" charset="0"/>
              </a:rPr>
              <a:t>加强控制和自动化</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t>保持计算机运行顺畅</a:t>
            </a:r>
            <a:endParaRPr lang="en-US" sz="1600" dirty="0" smtClean="0">
              <a:gradFill>
                <a:gsLst>
                  <a:gs pos="0">
                    <a:schemeClr val="tx1"/>
                  </a:gs>
                  <a:gs pos="81000">
                    <a:schemeClr val="tx1"/>
                  </a:gs>
                </a:gsLst>
                <a:lin ang="13500000" scaled="1"/>
              </a:gradFill>
              <a:latin typeface="Segoe" pitchFamily="34" charset="0"/>
            </a:endParaRPr>
          </a:p>
          <a:p>
            <a:pPr marL="230188" lvl="2" indent="-230188" defTabSz="914363">
              <a:lnSpc>
                <a:spcPct val="90000"/>
              </a:lnSpc>
              <a:spcAft>
                <a:spcPts val="600"/>
              </a:spcAft>
              <a:buClr>
                <a:srgbClr val="FF5B00"/>
              </a:buClr>
              <a:buSzPct val="85000"/>
              <a:buBlip>
                <a:blip r:embed="rId12"/>
              </a:buBlip>
              <a:defRPr/>
            </a:pPr>
            <a:r>
              <a:rPr lang="zh-CN" altLang="en-US" sz="1600" dirty="0" smtClean="0"/>
              <a:t>从一个地方管理物理和虚拟机资产</a:t>
            </a:r>
            <a:r>
              <a:rPr lang="en-US" sz="1600" dirty="0" smtClean="0">
                <a:gradFill>
                  <a:gsLst>
                    <a:gs pos="0">
                      <a:schemeClr val="tx1"/>
                    </a:gs>
                    <a:gs pos="81000">
                      <a:schemeClr val="tx1"/>
                    </a:gs>
                  </a:gsLst>
                  <a:lin ang="13500000" scaled="1"/>
                </a:gradFill>
                <a:latin typeface="Segoe" pitchFamily="34" charset="0"/>
              </a:rPr>
              <a:t> </a:t>
            </a:r>
          </a:p>
        </p:txBody>
      </p:sp>
      <p:sp>
        <p:nvSpPr>
          <p:cNvPr id="62" name="Snip Single Corner Rectangle 61"/>
          <p:cNvSpPr/>
          <p:nvPr/>
        </p:nvSpPr>
        <p:spPr>
          <a:xfrm>
            <a:off x="3211998" y="975432"/>
            <a:ext cx="2731120" cy="995872"/>
          </a:xfrm>
          <a:prstGeom prst="snip1Rect">
            <a:avLst>
              <a:gd name="adj" fmla="val 19570"/>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sz="2300" dirty="0" smtClean="0">
              <a:gradFill>
                <a:gsLst>
                  <a:gs pos="0">
                    <a:schemeClr val="bg1"/>
                  </a:gs>
                  <a:gs pos="100000">
                    <a:schemeClr val="bg1"/>
                  </a:gs>
                </a:gsLst>
                <a:lin ang="13500000" scaled="1"/>
              </a:gradFill>
              <a:latin typeface="Segoe" pitchFamily="34" charset="0"/>
            </a:endParaRPr>
          </a:p>
        </p:txBody>
      </p:sp>
      <p:sp>
        <p:nvSpPr>
          <p:cNvPr id="63" name="Rectangle 62"/>
          <p:cNvSpPr/>
          <p:nvPr/>
        </p:nvSpPr>
        <p:spPr>
          <a:xfrm>
            <a:off x="3346979" y="1175238"/>
            <a:ext cx="2461158" cy="539250"/>
          </a:xfrm>
          <a:prstGeom prst="rect">
            <a:avLst/>
          </a:prstGeom>
        </p:spPr>
        <p:txBody>
          <a:bodyPr wrap="square">
            <a:spAutoFit/>
          </a:bodyPr>
          <a:lstStyle/>
          <a:p>
            <a:pPr algn="ctr">
              <a:lnSpc>
                <a:spcPct val="80000"/>
              </a:lnSpc>
              <a:buClr>
                <a:srgbClr val="FF5B00"/>
              </a:buClr>
            </a:pPr>
            <a:r>
              <a:rPr lang="zh-CN" altLang="en-US" dirty="0" smtClean="0">
                <a:solidFill>
                  <a:schemeClr val="bg1"/>
                </a:solidFill>
                <a:effectLst>
                  <a:outerShdw blurRad="279400" algn="ctr" rotWithShape="0">
                    <a:prstClr val="black">
                      <a:alpha val="75000"/>
                    </a:prstClr>
                  </a:outerShdw>
                </a:effectLst>
                <a:latin typeface="+mn-ea"/>
              </a:rPr>
              <a:t>通过增强的安全和控制降低管理的风险 </a:t>
            </a:r>
            <a:endParaRPr lang="en-US" altLang="en-US" dirty="0" smtClean="0">
              <a:solidFill>
                <a:schemeClr val="bg1"/>
              </a:solidFill>
              <a:effectLst>
                <a:outerShdw blurRad="279400" algn="ctr" rotWithShape="0">
                  <a:prstClr val="black">
                    <a:alpha val="75000"/>
                  </a:prstClr>
                </a:outerShdw>
              </a:effectLst>
              <a:latin typeface="+mn-ea"/>
            </a:endParaRPr>
          </a:p>
        </p:txBody>
      </p:sp>
      <p:sp>
        <p:nvSpPr>
          <p:cNvPr id="64" name="Snip Single Corner Rectangle 63"/>
          <p:cNvSpPr/>
          <p:nvPr/>
        </p:nvSpPr>
        <p:spPr>
          <a:xfrm>
            <a:off x="6065408" y="975432"/>
            <a:ext cx="2731120" cy="995872"/>
          </a:xfrm>
          <a:prstGeom prst="snip1Rect">
            <a:avLst>
              <a:gd name="adj" fmla="val 19570"/>
            </a:avLst>
          </a:prstGeom>
          <a:gradFill flip="none" rotWithShape="1">
            <a:gsLst>
              <a:gs pos="0">
                <a:schemeClr val="accent3">
                  <a:lumMod val="50000"/>
                </a:schemeClr>
              </a:gs>
              <a:gs pos="31000">
                <a:schemeClr val="accent3">
                  <a:lumMod val="75000"/>
                </a:schemeClr>
              </a:gs>
              <a:gs pos="81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65" name="Rectangle 64"/>
          <p:cNvSpPr/>
          <p:nvPr/>
        </p:nvSpPr>
        <p:spPr>
          <a:xfrm>
            <a:off x="6200389" y="1160010"/>
            <a:ext cx="2461158" cy="840230"/>
          </a:xfrm>
          <a:prstGeom prst="rect">
            <a:avLst/>
          </a:prstGeom>
        </p:spPr>
        <p:txBody>
          <a:bodyPr wrap="square">
            <a:spAutoFit/>
          </a:bodyPr>
          <a:lstStyle/>
          <a:p>
            <a:pPr algn="ctr">
              <a:lnSpc>
                <a:spcPct val="90000"/>
              </a:lnSpc>
              <a:spcBef>
                <a:spcPct val="20000"/>
              </a:spcBef>
              <a:spcAft>
                <a:spcPts val="1200"/>
              </a:spcAft>
              <a:buClr>
                <a:srgbClr val="FF5B00"/>
              </a:buClr>
            </a:pPr>
            <a:r>
              <a:rPr lang="zh-CN" altLang="en-US" dirty="0" smtClean="0">
                <a:solidFill>
                  <a:schemeClr val="bg1"/>
                </a:solidFill>
                <a:effectLst>
                  <a:outerShdw blurRad="279400" algn="ctr" rotWithShape="0">
                    <a:prstClr val="black">
                      <a:alpha val="75000"/>
                    </a:prstClr>
                  </a:outerShdw>
                </a:effectLst>
                <a:latin typeface="+mn-ea"/>
              </a:rPr>
              <a:t>通过简化</a:t>
            </a:r>
            <a:r>
              <a:rPr lang="en-US" altLang="zh-CN" dirty="0" smtClean="0">
                <a:solidFill>
                  <a:schemeClr val="bg1"/>
                </a:solidFill>
                <a:effectLst>
                  <a:outerShdw blurRad="279400" algn="ctr" rotWithShape="0">
                    <a:prstClr val="black">
                      <a:alpha val="75000"/>
                    </a:prstClr>
                  </a:outerShdw>
                </a:effectLst>
                <a:latin typeface="+mn-ea"/>
              </a:rPr>
              <a:t>PC</a:t>
            </a:r>
            <a:r>
              <a:rPr lang="zh-CN" altLang="en-US" dirty="0" smtClean="0">
                <a:solidFill>
                  <a:schemeClr val="bg1"/>
                </a:solidFill>
                <a:effectLst>
                  <a:outerShdw blurRad="279400" algn="ctr" rotWithShape="0">
                    <a:prstClr val="black">
                      <a:alpha val="75000"/>
                    </a:prstClr>
                  </a:outerShdw>
                </a:effectLst>
                <a:latin typeface="+mn-ea"/>
              </a:rPr>
              <a:t>管理降低成本 </a:t>
            </a:r>
            <a:r>
              <a:rPr lang="zh-CN" altLang="en-US" dirty="0" smtClean="0"/>
              <a:t/>
            </a:r>
            <a:br>
              <a:rPr lang="zh-CN" altLang="en-US" dirty="0" smtClean="0"/>
            </a:b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sp>
        <p:nvSpPr>
          <p:cNvPr id="66" name="Snip Single Corner Rectangle 65"/>
          <p:cNvSpPr/>
          <p:nvPr/>
        </p:nvSpPr>
        <p:spPr>
          <a:xfrm>
            <a:off x="358588" y="975432"/>
            <a:ext cx="2731121" cy="995872"/>
          </a:xfrm>
          <a:prstGeom prst="snip1Rect">
            <a:avLst>
              <a:gd name="adj" fmla="val 19570"/>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67" name="Rectangle 66"/>
          <p:cNvSpPr/>
          <p:nvPr/>
        </p:nvSpPr>
        <p:spPr>
          <a:xfrm>
            <a:off x="433074" y="1177903"/>
            <a:ext cx="2582148" cy="535531"/>
          </a:xfrm>
          <a:prstGeom prst="rect">
            <a:avLst/>
          </a:prstGeom>
        </p:spPr>
        <p:txBody>
          <a:bodyPr wrap="square">
            <a:spAutoFit/>
          </a:bodyPr>
          <a:lstStyle/>
          <a:p>
            <a:pPr algn="ctr">
              <a:lnSpc>
                <a:spcPct val="80000"/>
              </a:lnSpc>
            </a:pPr>
            <a:r>
              <a:rPr lang="zh-CN" altLang="en-US" dirty="0" smtClean="0">
                <a:solidFill>
                  <a:schemeClr val="bg1"/>
                </a:solidFill>
                <a:effectLst>
                  <a:outerShdw blurRad="279400" algn="ctr" rotWithShape="0">
                    <a:prstClr val="black">
                      <a:alpha val="75000"/>
                    </a:prstClr>
                  </a:outerShdw>
                </a:effectLst>
                <a:latin typeface="+mn-ea"/>
              </a:rPr>
              <a:t>让用户在任何地方都有效率</a:t>
            </a:r>
            <a:endParaRPr lang="en-US" altLang="zh-CN" dirty="0" smtClean="0">
              <a:solidFill>
                <a:schemeClr val="bg1"/>
              </a:solidFill>
              <a:effectLst>
                <a:outerShdw blurRad="279400" algn="ctr" rotWithShape="0">
                  <a:prstClr val="black">
                    <a:alpha val="75000"/>
                  </a:prstClr>
                </a:outerShdw>
              </a:effectLst>
              <a:latin typeface="+mn-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4605603" y="1728470"/>
            <a:ext cx="4549140" cy="387858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Rectangle 12"/>
          <p:cNvSpPr/>
          <p:nvPr/>
        </p:nvSpPr>
        <p:spPr bwMode="auto">
          <a:xfrm>
            <a:off x="0" y="1728470"/>
            <a:ext cx="4533900" cy="387858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Cross 7"/>
          <p:cNvSpPr/>
          <p:nvPr/>
        </p:nvSpPr>
        <p:spPr bwMode="auto">
          <a:xfrm>
            <a:off x="4071668" y="3340446"/>
            <a:ext cx="914400" cy="917185"/>
          </a:xfrm>
          <a:prstGeom prst="plus">
            <a:avLst>
              <a:gd name="adj" fmla="val 3291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Title 18"/>
          <p:cNvSpPr>
            <a:spLocks noGrp="1"/>
          </p:cNvSpPr>
          <p:nvPr>
            <p:ph type="title"/>
          </p:nvPr>
        </p:nvSpPr>
        <p:spPr/>
        <p:txBody>
          <a:bodyPr/>
          <a:lstStyle/>
          <a:p>
            <a:pPr algn="l"/>
            <a:r>
              <a:rPr dirty="0" smtClean="0">
                <a:effectLst>
                  <a:outerShdw blurRad="38100" dist="38100" dir="2700000" algn="tl">
                    <a:srgbClr val="000000">
                      <a:alpha val="43137"/>
                    </a:srgbClr>
                  </a:outerShdw>
                </a:effectLst>
                <a:latin typeface="微软雅黑" pitchFamily="34" charset="-122"/>
                <a:ea typeface="微软雅黑" pitchFamily="34" charset="-122"/>
              </a:rPr>
              <a:t>Windows </a:t>
            </a: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桌面优化</a:t>
            </a:r>
            <a:endParaRPr 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3" name="TextBox 32"/>
          <p:cNvSpPr txBox="1"/>
          <p:nvPr/>
        </p:nvSpPr>
        <p:spPr>
          <a:xfrm>
            <a:off x="4649356" y="1773308"/>
            <a:ext cx="4461634" cy="553972"/>
          </a:xfrm>
          <a:prstGeom prst="rect">
            <a:avLst/>
          </a:prstGeom>
          <a:noFill/>
        </p:spPr>
        <p:txBody>
          <a:bodyPr wrap="square" lIns="121893" tIns="60947" rIns="121893" bIns="60947" rtlCol="0">
            <a:spAutoFit/>
          </a:bodyPr>
          <a:lstStyle/>
          <a:p>
            <a:pPr algn="ctr"/>
            <a:r>
              <a:rPr 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SA+MDOP</a:t>
            </a:r>
            <a:r>
              <a:rPr lang="zh-CN" alt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的独特价值</a:t>
            </a:r>
            <a:endParaRPr 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Group 20"/>
          <p:cNvGrpSpPr/>
          <p:nvPr/>
        </p:nvGrpSpPr>
        <p:grpSpPr>
          <a:xfrm>
            <a:off x="836503" y="1825064"/>
            <a:ext cx="2860895" cy="2889176"/>
            <a:chOff x="836503" y="1825064"/>
            <a:chExt cx="2860895" cy="2889176"/>
          </a:xfrm>
        </p:grpSpPr>
        <p:sp>
          <p:nvSpPr>
            <p:cNvPr id="16" name="TextBox 15"/>
            <p:cNvSpPr txBox="1"/>
            <p:nvPr/>
          </p:nvSpPr>
          <p:spPr>
            <a:xfrm>
              <a:off x="869039" y="1825064"/>
              <a:ext cx="2795822" cy="553972"/>
            </a:xfrm>
            <a:prstGeom prst="rect">
              <a:avLst/>
            </a:prstGeom>
            <a:noFill/>
          </p:spPr>
          <p:txBody>
            <a:bodyPr wrap="square" lIns="121893" tIns="60947" rIns="121893" bIns="60947" rtlCol="0">
              <a:spAutoFit/>
            </a:bodyPr>
            <a:lstStyle/>
            <a:p>
              <a:pPr algn="ctr"/>
              <a:r>
                <a:rPr lang="zh-CN" alt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核心</a:t>
              </a:r>
              <a:r>
                <a:rPr 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PC </a:t>
              </a:r>
              <a:r>
                <a:rPr lang="zh-CN" alt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平台</a:t>
              </a:r>
              <a:endParaRPr lang="en-US" sz="2800" spc="-93"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0484" name="Picture 4" descr="C:\Users\petermck\Pictures\DVD_ART\BoxShots_Logos\Windows7_logos\Windows7\vert\Windows7_v_rgb_r.png"/>
            <p:cNvPicPr>
              <a:picLocks noChangeAspect="1" noChangeArrowheads="1"/>
            </p:cNvPicPr>
            <p:nvPr/>
          </p:nvPicPr>
          <p:blipFill>
            <a:blip r:embed="rId3" cstate="screen"/>
            <a:srcRect/>
            <a:stretch>
              <a:fillRect/>
            </a:stretch>
          </p:blipFill>
          <p:spPr bwMode="auto">
            <a:xfrm>
              <a:off x="836503" y="2885440"/>
              <a:ext cx="2860895" cy="1828800"/>
            </a:xfrm>
            <a:prstGeom prst="rect">
              <a:avLst/>
            </a:prstGeom>
            <a:noFill/>
            <a:effectLst>
              <a:outerShdw blurRad="50800" dist="38100" dir="2700000" algn="tl" rotWithShape="0">
                <a:prstClr val="black">
                  <a:alpha val="40000"/>
                </a:prstClr>
              </a:outerShdw>
            </a:effectLst>
          </p:spPr>
        </p:pic>
      </p:grpSp>
      <p:grpSp>
        <p:nvGrpSpPr>
          <p:cNvPr id="3" name="Group 20"/>
          <p:cNvGrpSpPr/>
          <p:nvPr/>
        </p:nvGrpSpPr>
        <p:grpSpPr>
          <a:xfrm>
            <a:off x="4960190" y="3130550"/>
            <a:ext cx="3955211" cy="1885950"/>
            <a:chOff x="7144592" y="2647950"/>
            <a:chExt cx="4443829" cy="1734466"/>
          </a:xfrm>
          <a:effectLst>
            <a:outerShdw blurRad="50800" dist="38100" dir="2700000" algn="tl" rotWithShape="0">
              <a:prstClr val="black">
                <a:alpha val="40000"/>
              </a:prstClr>
            </a:outerShdw>
          </a:effectLst>
        </p:grpSpPr>
        <p:pic>
          <p:nvPicPr>
            <p:cNvPr id="26" name="Picture 3" descr="c:\Users\petermck\Pictures\DVD_ART\BoxShots_Logos\Desktop Optimization Pack\Desktop Optimzation Pack for Software Assurance logo r.png"/>
            <p:cNvPicPr>
              <a:picLocks noChangeAspect="1" noChangeArrowheads="1"/>
            </p:cNvPicPr>
            <p:nvPr/>
          </p:nvPicPr>
          <p:blipFill>
            <a:blip r:embed="rId4" cstate="screen">
              <a:lum bright="100000" contrast="-100000"/>
            </a:blip>
            <a:srcRect/>
            <a:stretch>
              <a:fillRect/>
            </a:stretch>
          </p:blipFill>
          <p:spPr bwMode="auto">
            <a:xfrm>
              <a:off x="7144592" y="3669384"/>
              <a:ext cx="4443829" cy="713032"/>
            </a:xfrm>
            <a:prstGeom prst="rect">
              <a:avLst/>
            </a:prstGeom>
            <a:noFill/>
          </p:spPr>
        </p:pic>
        <p:grpSp>
          <p:nvGrpSpPr>
            <p:cNvPr id="4" name="Group 31"/>
            <p:cNvGrpSpPr/>
            <p:nvPr/>
          </p:nvGrpSpPr>
          <p:grpSpPr>
            <a:xfrm>
              <a:off x="7450433" y="2647950"/>
              <a:ext cx="3951251" cy="449580"/>
              <a:chOff x="5181600" y="2860719"/>
              <a:chExt cx="3378964" cy="365760"/>
            </a:xfrm>
          </p:grpSpPr>
          <p:pic>
            <p:nvPicPr>
              <p:cNvPr id="28" name="Picture 6" descr="AGPM"/>
              <p:cNvPicPr>
                <a:picLocks noChangeAspect="1" noChangeArrowheads="1"/>
              </p:cNvPicPr>
              <p:nvPr/>
            </p:nvPicPr>
            <p:blipFill>
              <a:blip r:embed="rId5" cstate="screen">
                <a:lum bright="100000" contrast="-100000"/>
              </a:blip>
              <a:srcRect/>
              <a:stretch>
                <a:fillRect/>
              </a:stretch>
            </p:blipFill>
            <p:spPr bwMode="auto">
              <a:xfrm>
                <a:off x="5736330" y="2860719"/>
                <a:ext cx="502640"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 name="Picture 7" descr="AIS"/>
              <p:cNvPicPr>
                <a:picLocks noChangeAspect="1" noChangeArrowheads="1"/>
              </p:cNvPicPr>
              <p:nvPr/>
            </p:nvPicPr>
            <p:blipFill>
              <a:blip r:embed="rId6" cstate="screen">
                <a:lum bright="100000" contrast="-100000"/>
              </a:blip>
              <a:srcRect/>
              <a:stretch>
                <a:fillRect/>
              </a:stretch>
            </p:blipFill>
            <p:spPr bwMode="auto">
              <a:xfrm>
                <a:off x="6299528" y="2860719"/>
                <a:ext cx="515284"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 name="Picture 8" descr="DaRT"/>
              <p:cNvPicPr>
                <a:picLocks noChangeAspect="1" noChangeArrowheads="1"/>
              </p:cNvPicPr>
              <p:nvPr/>
            </p:nvPicPr>
            <p:blipFill>
              <a:blip r:embed="rId7" cstate="screen">
                <a:lum bright="100000" contrast="-100000"/>
              </a:blip>
              <a:srcRect/>
              <a:stretch>
                <a:fillRect/>
              </a:stretch>
            </p:blipFill>
            <p:spPr bwMode="auto">
              <a:xfrm>
                <a:off x="8077200" y="2860719"/>
                <a:ext cx="483364"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9" descr="SCDEM"/>
              <p:cNvPicPr>
                <a:picLocks noChangeAspect="1" noChangeArrowheads="1"/>
              </p:cNvPicPr>
              <p:nvPr/>
            </p:nvPicPr>
            <p:blipFill>
              <a:blip r:embed="rId8" cstate="screen">
                <a:lum bright="100000" contrast="-100000"/>
              </a:blip>
              <a:srcRect/>
              <a:stretch>
                <a:fillRect/>
              </a:stretch>
            </p:blipFill>
            <p:spPr bwMode="auto">
              <a:xfrm>
                <a:off x="7487368" y="2860719"/>
                <a:ext cx="513632" cy="3657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 name="Picture 2" descr="C:\Users\chajones\Desktop\Logo-MSAV.png"/>
              <p:cNvPicPr>
                <a:picLocks noChangeAspect="1" noChangeArrowheads="1"/>
              </p:cNvPicPr>
              <p:nvPr/>
            </p:nvPicPr>
            <p:blipFill>
              <a:blip r:embed="rId9" cstate="screen">
                <a:lum bright="100000" contrast="-100000"/>
              </a:blip>
              <a:srcRect/>
              <a:stretch>
                <a:fillRect/>
              </a:stretch>
            </p:blipFill>
            <p:spPr bwMode="auto">
              <a:xfrm>
                <a:off x="5181600" y="2860719"/>
                <a:ext cx="494172" cy="365760"/>
              </a:xfrm>
              <a:prstGeom prst="rect">
                <a:avLst/>
              </a:prstGeom>
              <a:noFill/>
              <a:effectLst>
                <a:outerShdw blurRad="50800" dist="38100" dir="2700000" algn="tl" rotWithShape="0">
                  <a:prstClr val="black">
                    <a:alpha val="40000"/>
                  </a:prstClr>
                </a:outerShdw>
              </a:effectLst>
            </p:spPr>
          </p:pic>
          <p:pic>
            <p:nvPicPr>
              <p:cNvPr id="34" name="Picture 2" descr="C:\Users\aheaton\AppData\Local\Microsoft\Windows\Temporary Internet Files\Content.Outlook\RUD1F8JY\EDVwithicon_wht (2).png"/>
              <p:cNvPicPr>
                <a:picLocks noChangeAspect="1" noChangeArrowheads="1"/>
              </p:cNvPicPr>
              <p:nvPr/>
            </p:nvPicPr>
            <p:blipFill>
              <a:blip r:embed="rId10" cstate="screen">
                <a:lum bright="100000" contrast="-100000"/>
              </a:blip>
              <a:srcRect/>
              <a:stretch>
                <a:fillRect/>
              </a:stretch>
            </p:blipFill>
            <p:spPr bwMode="auto">
              <a:xfrm>
                <a:off x="6875370" y="2860719"/>
                <a:ext cx="551440" cy="365760"/>
              </a:xfrm>
              <a:prstGeom prst="rect">
                <a:avLst/>
              </a:prstGeom>
              <a:noFill/>
              <a:effectLst>
                <a:outerShdw blurRad="50800" dist="38100" dir="2700000" algn="tl" rotWithShape="0">
                  <a:prstClr val="black">
                    <a:alpha val="40000"/>
                  </a:prstClr>
                </a:outerShdw>
              </a:effectLst>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28477" y="3162629"/>
            <a:ext cx="8449056" cy="300110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9" name="Snip Single Corner Rectangle 68"/>
          <p:cNvSpPr/>
          <p:nvPr/>
        </p:nvSpPr>
        <p:spPr>
          <a:xfrm>
            <a:off x="328478" y="2674287"/>
            <a:ext cx="8451420" cy="485812"/>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nvGrpSpPr>
          <p:cNvPr id="2" name="Group 63"/>
          <p:cNvGrpSpPr/>
          <p:nvPr/>
        </p:nvGrpSpPr>
        <p:grpSpPr>
          <a:xfrm>
            <a:off x="328477" y="997887"/>
            <a:ext cx="8451421" cy="1553402"/>
            <a:chOff x="328477" y="1178509"/>
            <a:chExt cx="8451421" cy="1553402"/>
          </a:xfrm>
        </p:grpSpPr>
        <p:sp>
          <p:nvSpPr>
            <p:cNvPr id="58" name="Rectangle 57"/>
            <p:cNvSpPr/>
            <p:nvPr/>
          </p:nvSpPr>
          <p:spPr>
            <a:xfrm>
              <a:off x="328477" y="1666851"/>
              <a:ext cx="8449056" cy="106506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9" name="Rectangle 58"/>
            <p:cNvSpPr/>
            <p:nvPr/>
          </p:nvSpPr>
          <p:spPr bwMode="auto">
            <a:xfrm>
              <a:off x="420953" y="1662383"/>
              <a:ext cx="8264105" cy="99050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nvGrpSpPr>
            <p:cNvPr id="3" name="Group 62"/>
            <p:cNvGrpSpPr/>
            <p:nvPr/>
          </p:nvGrpSpPr>
          <p:grpSpPr>
            <a:xfrm>
              <a:off x="328478" y="1178509"/>
              <a:ext cx="8451420" cy="485812"/>
              <a:chOff x="328478" y="1178509"/>
              <a:chExt cx="8451420" cy="485812"/>
            </a:xfrm>
          </p:grpSpPr>
          <p:sp>
            <p:nvSpPr>
              <p:cNvPr id="60" name="Snip Single Corner Rectangle 59"/>
              <p:cNvSpPr/>
              <p:nvPr/>
            </p:nvSpPr>
            <p:spPr>
              <a:xfrm>
                <a:off x="328478" y="1178509"/>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62" name="Text Placeholder 27"/>
              <p:cNvSpPr txBox="1">
                <a:spLocks/>
              </p:cNvSpPr>
              <p:nvPr/>
            </p:nvSpPr>
            <p:spPr>
              <a:xfrm>
                <a:off x="533399" y="1221360"/>
                <a:ext cx="8012289"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pPr>
                <a:r>
                  <a:rPr lang="zh-CN" altLang="en-US" sz="1800" dirty="0" smtClean="0"/>
                  <a:t>桌面优化套件都包含什么</a:t>
                </a:r>
                <a:endParaRPr lang="en-US" sz="1800" dirty="0"/>
              </a:p>
            </p:txBody>
          </p:sp>
        </p:grpSp>
      </p:grpSp>
      <p:sp>
        <p:nvSpPr>
          <p:cNvPr id="84" name="Title 32"/>
          <p:cNvSpPr>
            <a:spLocks noGrp="1" noChangeArrowheads="1"/>
          </p:cNvSpPr>
          <p:nvPr>
            <p:ph type="title"/>
          </p:nvPr>
        </p:nvSpPr>
        <p:spPr>
          <a:xfrm>
            <a:off x="200052" y="142860"/>
            <a:ext cx="8229600" cy="1143000"/>
          </a:xfrm>
        </p:spPr>
        <p:txBody>
          <a:bodyPr/>
          <a:lstStyle/>
          <a:p>
            <a:pPr lvl="0" algn="l"/>
            <a:r>
              <a:rPr lang="zh-CN" altLang="en-US" sz="3600" dirty="0" smtClean="0"/>
              <a:t>企业桌面优化套件</a:t>
            </a:r>
            <a:r>
              <a:rPr lang="en-US" altLang="zh-CN" sz="3600" dirty="0" smtClean="0"/>
              <a:t>MDOP</a:t>
            </a:r>
            <a:r>
              <a:rPr lang="en-US" dirty="0" smtClean="0"/>
              <a:t/>
            </a:r>
            <a:br>
              <a:rPr lang="en-US" dirty="0" smtClean="0"/>
            </a:br>
            <a:endParaRPr lang="en-US" dirty="0" smtClean="0"/>
          </a:p>
        </p:txBody>
      </p:sp>
      <p:pic>
        <p:nvPicPr>
          <p:cNvPr id="27" name="Picture 11" descr="logo"/>
          <p:cNvPicPr>
            <a:picLocks noChangeAspect="1" noChangeArrowheads="1"/>
          </p:cNvPicPr>
          <p:nvPr/>
        </p:nvPicPr>
        <p:blipFill>
          <a:blip r:embed="rId3" cstate="print"/>
          <a:stretch>
            <a:fillRect/>
          </a:stretch>
        </p:blipFill>
        <p:spPr bwMode="auto">
          <a:xfrm>
            <a:off x="700643" y="2731911"/>
            <a:ext cx="2106058" cy="352791"/>
          </a:xfrm>
          <a:prstGeom prst="rect">
            <a:avLst/>
          </a:prstGeom>
          <a:noFill/>
          <a:ln w="9525">
            <a:noFill/>
            <a:miter lim="800000"/>
            <a:headEnd/>
            <a:tailEnd/>
          </a:ln>
          <a:effectLst>
            <a:outerShdw blurRad="25400" dist="25400" dir="2700000" algn="tl" rotWithShape="0">
              <a:prstClr val="black">
                <a:alpha val="40000"/>
              </a:prstClr>
            </a:outerShdw>
          </a:effectLst>
        </p:spPr>
      </p:pic>
      <p:pic>
        <p:nvPicPr>
          <p:cNvPr id="28" name="Picture 6" descr="AGPM"/>
          <p:cNvPicPr>
            <a:picLocks noChangeAspect="1" noChangeArrowheads="1"/>
          </p:cNvPicPr>
          <p:nvPr/>
        </p:nvPicPr>
        <p:blipFill>
          <a:blip r:embed="rId4" cstate="print">
            <a:lum bright="-100000"/>
          </a:blip>
          <a:srcRect/>
          <a:stretch>
            <a:fillRect/>
          </a:stretch>
        </p:blipFill>
        <p:spPr bwMode="auto">
          <a:xfrm>
            <a:off x="6766175" y="2006082"/>
            <a:ext cx="1695282" cy="365760"/>
          </a:xfrm>
          <a:prstGeom prst="rect">
            <a:avLst/>
          </a:prstGeom>
          <a:noFill/>
          <a:ln w="9525">
            <a:noFill/>
            <a:miter lim="800000"/>
            <a:headEnd/>
            <a:tailEnd/>
          </a:ln>
        </p:spPr>
      </p:pic>
      <p:pic>
        <p:nvPicPr>
          <p:cNvPr id="29" name="Picture 7" descr="AIS"/>
          <p:cNvPicPr>
            <a:picLocks noChangeAspect="1" noChangeArrowheads="1"/>
          </p:cNvPicPr>
          <p:nvPr/>
        </p:nvPicPr>
        <p:blipFill>
          <a:blip r:embed="rId5" cstate="print">
            <a:lum bright="-100000"/>
          </a:blip>
          <a:srcRect/>
          <a:stretch>
            <a:fillRect/>
          </a:stretch>
        </p:blipFill>
        <p:spPr bwMode="auto">
          <a:xfrm>
            <a:off x="5747151" y="1587503"/>
            <a:ext cx="1461888" cy="365760"/>
          </a:xfrm>
          <a:prstGeom prst="rect">
            <a:avLst/>
          </a:prstGeom>
          <a:noFill/>
          <a:ln w="9525">
            <a:noFill/>
            <a:miter lim="800000"/>
            <a:headEnd/>
            <a:tailEnd/>
          </a:ln>
        </p:spPr>
      </p:pic>
      <p:pic>
        <p:nvPicPr>
          <p:cNvPr id="30" name="Picture 8" descr="DaRT"/>
          <p:cNvPicPr>
            <a:picLocks noChangeAspect="1" noChangeArrowheads="1"/>
          </p:cNvPicPr>
          <p:nvPr/>
        </p:nvPicPr>
        <p:blipFill>
          <a:blip r:embed="rId6" cstate="print">
            <a:lum bright="-100000"/>
          </a:blip>
          <a:srcRect/>
          <a:stretch>
            <a:fillRect/>
          </a:stretch>
        </p:blipFill>
        <p:spPr bwMode="auto">
          <a:xfrm>
            <a:off x="3172628" y="1607382"/>
            <a:ext cx="1485430" cy="365760"/>
          </a:xfrm>
          <a:prstGeom prst="rect">
            <a:avLst/>
          </a:prstGeom>
          <a:noFill/>
          <a:ln w="9525">
            <a:noFill/>
            <a:miter lim="800000"/>
            <a:headEnd/>
            <a:tailEnd/>
          </a:ln>
        </p:spPr>
      </p:pic>
      <p:pic>
        <p:nvPicPr>
          <p:cNvPr id="31" name="Picture 9" descr="SCDEM"/>
          <p:cNvPicPr>
            <a:picLocks noChangeAspect="1" noChangeArrowheads="1"/>
          </p:cNvPicPr>
          <p:nvPr/>
        </p:nvPicPr>
        <p:blipFill>
          <a:blip r:embed="rId7" cstate="print">
            <a:lum bright="-100000"/>
          </a:blip>
          <a:srcRect/>
          <a:stretch>
            <a:fillRect/>
          </a:stretch>
        </p:blipFill>
        <p:spPr bwMode="auto">
          <a:xfrm>
            <a:off x="4350443" y="2006776"/>
            <a:ext cx="1786293" cy="365760"/>
          </a:xfrm>
          <a:prstGeom prst="rect">
            <a:avLst/>
          </a:prstGeom>
          <a:noFill/>
          <a:ln w="9525">
            <a:noFill/>
            <a:miter lim="800000"/>
            <a:headEnd/>
            <a:tailEnd/>
          </a:ln>
        </p:spPr>
      </p:pic>
      <p:pic>
        <p:nvPicPr>
          <p:cNvPr id="32" name="Picture 2" descr="C:\Users\chajones\Desktop\Logo-MSAV.png"/>
          <p:cNvPicPr>
            <a:picLocks noChangeAspect="1" noChangeArrowheads="1"/>
          </p:cNvPicPr>
          <p:nvPr/>
        </p:nvPicPr>
        <p:blipFill>
          <a:blip r:embed="rId8" cstate="print">
            <a:lum bright="-100000"/>
          </a:blip>
          <a:srcRect/>
          <a:stretch>
            <a:fillRect/>
          </a:stretch>
        </p:blipFill>
        <p:spPr bwMode="auto">
          <a:xfrm>
            <a:off x="2131998" y="2014828"/>
            <a:ext cx="1408385" cy="365760"/>
          </a:xfrm>
          <a:prstGeom prst="rect">
            <a:avLst/>
          </a:prstGeom>
          <a:noFill/>
        </p:spPr>
      </p:pic>
      <p:pic>
        <p:nvPicPr>
          <p:cNvPr id="34" name="Picture 2" descr="C:\Users\aheaton\AppData\Local\Microsoft\Windows\Temporary Internet Files\Content.Outlook\RUD1F8JY\EDVwithicon_wht (2).png"/>
          <p:cNvPicPr>
            <a:picLocks noChangeAspect="1" noChangeArrowheads="1"/>
          </p:cNvPicPr>
          <p:nvPr/>
        </p:nvPicPr>
        <p:blipFill>
          <a:blip r:embed="rId9" cstate="print">
            <a:lum bright="-100000"/>
          </a:blip>
          <a:srcRect/>
          <a:stretch>
            <a:fillRect/>
          </a:stretch>
        </p:blipFill>
        <p:spPr bwMode="auto">
          <a:xfrm>
            <a:off x="688749" y="1607382"/>
            <a:ext cx="1772483" cy="365760"/>
          </a:xfrm>
          <a:prstGeom prst="rect">
            <a:avLst/>
          </a:prstGeom>
          <a:noFill/>
        </p:spPr>
      </p:pic>
      <p:sp>
        <p:nvSpPr>
          <p:cNvPr id="75" name="Rectangle 74"/>
          <p:cNvSpPr/>
          <p:nvPr/>
        </p:nvSpPr>
        <p:spPr>
          <a:xfrm>
            <a:off x="345301" y="3269054"/>
            <a:ext cx="8323577" cy="8570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5" name="Rectangle 84"/>
          <p:cNvSpPr/>
          <p:nvPr/>
        </p:nvSpPr>
        <p:spPr bwMode="auto">
          <a:xfrm>
            <a:off x="437778" y="3354075"/>
            <a:ext cx="8129501" cy="68046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6" name="Text Placeholder 23"/>
          <p:cNvSpPr txBox="1">
            <a:spLocks/>
          </p:cNvSpPr>
          <p:nvPr/>
        </p:nvSpPr>
        <p:spPr>
          <a:xfrm>
            <a:off x="4015946" y="3456293"/>
            <a:ext cx="4436076" cy="476028"/>
          </a:xfrm>
          <a:prstGeom prst="rect">
            <a:avLst/>
          </a:prstGeom>
        </p:spPr>
        <p:txBody>
          <a:bodyPr wrap="square">
            <a:spAutoFit/>
          </a:bodyPr>
          <a:lstStyle>
            <a:lvl1pPr marL="230188" indent="-230188">
              <a:buSzPct val="85000"/>
              <a:defRPr sz="1600"/>
            </a:lvl1pPr>
          </a:lstStyle>
          <a:p>
            <a:pPr defTabSz="914363">
              <a:lnSpc>
                <a:spcPct val="90000"/>
              </a:lnSpc>
              <a:spcAft>
                <a:spcPts val="400"/>
              </a:spcAft>
              <a:buBlip>
                <a:blip r:embed="rId10"/>
              </a:buBlip>
              <a:defRPr/>
            </a:pPr>
            <a:r>
              <a:rPr lang="en-US" sz="1200" dirty="0" smtClean="0">
                <a:gradFill>
                  <a:gsLst>
                    <a:gs pos="0">
                      <a:schemeClr val="tx1"/>
                    </a:gs>
                    <a:gs pos="81000">
                      <a:schemeClr val="tx1"/>
                    </a:gs>
                  </a:gsLst>
                  <a:lin ang="13500000" scaled="1"/>
                </a:gradFill>
                <a:latin typeface="Segoe" pitchFamily="34" charset="0"/>
              </a:rPr>
              <a:t>&gt;95% MDOP</a:t>
            </a:r>
            <a:r>
              <a:rPr lang="zh-CN" altLang="en-US" sz="1200" dirty="0" smtClean="0">
                <a:gradFill>
                  <a:gsLst>
                    <a:gs pos="0">
                      <a:schemeClr val="tx1"/>
                    </a:gs>
                    <a:gs pos="81000">
                      <a:schemeClr val="tx1"/>
                    </a:gs>
                  </a:gsLst>
                  <a:lin ang="13500000" scaled="1"/>
                </a:gradFill>
                <a:latin typeface="Segoe" pitchFamily="34" charset="0"/>
              </a:rPr>
              <a:t>的客户都非常满意</a:t>
            </a:r>
            <a:endParaRPr lang="en-US" sz="1200" baseline="300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10"/>
              </a:buBlip>
              <a:defRPr/>
            </a:pPr>
            <a:r>
              <a:rPr lang="zh-CN" altLang="en-US" sz="1200" dirty="0" smtClean="0"/>
              <a:t>使用</a:t>
            </a:r>
            <a:r>
              <a:rPr lang="en-US" altLang="zh-CN" sz="1200" dirty="0" smtClean="0"/>
              <a:t>MDOP</a:t>
            </a:r>
            <a:r>
              <a:rPr lang="zh-CN" altLang="en-US" sz="1200" dirty="0" smtClean="0"/>
              <a:t>后每人每年个人电脑的成本节约为</a:t>
            </a:r>
            <a:r>
              <a:rPr lang="en-US" altLang="zh-CN" sz="1200" dirty="0" smtClean="0"/>
              <a:t>$ 70 - $ 80</a:t>
            </a:r>
            <a:endParaRPr lang="en-US" sz="1200" baseline="30000" dirty="0" smtClean="0">
              <a:gradFill>
                <a:gsLst>
                  <a:gs pos="0">
                    <a:schemeClr val="tx1"/>
                  </a:gs>
                  <a:gs pos="81000">
                    <a:schemeClr val="tx1"/>
                  </a:gs>
                </a:gsLst>
                <a:lin ang="13500000" scaled="1"/>
              </a:gradFill>
              <a:latin typeface="Segoe" pitchFamily="34" charset="0"/>
            </a:endParaRPr>
          </a:p>
        </p:txBody>
      </p:sp>
      <p:grpSp>
        <p:nvGrpSpPr>
          <p:cNvPr id="4" name="Group 44"/>
          <p:cNvGrpSpPr/>
          <p:nvPr/>
        </p:nvGrpSpPr>
        <p:grpSpPr>
          <a:xfrm>
            <a:off x="328478" y="3256168"/>
            <a:ext cx="674436" cy="864161"/>
            <a:chOff x="346290" y="2905126"/>
            <a:chExt cx="674436" cy="709943"/>
          </a:xfrm>
        </p:grpSpPr>
        <p:sp>
          <p:nvSpPr>
            <p:cNvPr id="88" name="Snip Single Corner Rectangle 87"/>
            <p:cNvSpPr/>
            <p:nvPr/>
          </p:nvSpPr>
          <p:spPr>
            <a:xfrm>
              <a:off x="346290" y="2905126"/>
              <a:ext cx="674436" cy="709943"/>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89" name="Text Placeholder 27"/>
            <p:cNvSpPr txBox="1">
              <a:spLocks/>
            </p:cNvSpPr>
            <p:nvPr/>
          </p:nvSpPr>
          <p:spPr>
            <a:xfrm>
              <a:off x="516879" y="3060042"/>
              <a:ext cx="333259" cy="400110"/>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marR="0" lvl="0" indent="-342900" algn="ctr" defTabSz="914363" rtl="0" eaLnBrk="1" fontAlgn="auto" latinLnBrk="0" hangingPunct="1">
                <a:lnSpc>
                  <a:spcPct val="100000"/>
                </a:lnSpc>
                <a:spcBef>
                  <a:spcPct val="20000"/>
                </a:spcBef>
                <a:spcAft>
                  <a:spcPts val="1200"/>
                </a:spcAft>
                <a:buClr>
                  <a:srgbClr val="FF5B00"/>
                </a:buClr>
                <a:buSzPct val="65000"/>
                <a:buFontTx/>
                <a:buNone/>
                <a:tabLst/>
                <a:defRPr/>
              </a:pPr>
              <a:r>
                <a:rPr kumimoji="0" lang="en-US" sz="2000" b="0" i="0" u="none" strike="noStrike" kern="1200" cap="none" spc="0" normalizeH="0" baseline="0" noProof="0" dirty="0" smtClean="0">
                  <a:ln>
                    <a:noFill/>
                  </a:ln>
                  <a:gradFill>
                    <a:gsLst>
                      <a:gs pos="0">
                        <a:schemeClr val="bg1"/>
                      </a:gs>
                      <a:gs pos="100000">
                        <a:schemeClr val="bg1"/>
                      </a:gs>
                    </a:gsLst>
                    <a:lin ang="13500000" scaled="1"/>
                  </a:gradFill>
                  <a:effectLst>
                    <a:outerShdw blurRad="38100" dist="38100" dir="2700000" algn="tl">
                      <a:srgbClr val="000000">
                        <a:alpha val="43137"/>
                      </a:srgbClr>
                    </a:outerShdw>
                  </a:effectLst>
                  <a:uLnTx/>
                  <a:uFillTx/>
                  <a:latin typeface="Segoe Semibold" pitchFamily="34" charset="0"/>
                  <a:ea typeface="+mn-ea"/>
                  <a:cs typeface="Segoe UI" pitchFamily="34" charset="0"/>
                </a:rPr>
                <a:t>1</a:t>
              </a:r>
            </a:p>
          </p:txBody>
        </p:sp>
      </p:grpSp>
      <p:sp>
        <p:nvSpPr>
          <p:cNvPr id="90" name="Text Placeholder 23"/>
          <p:cNvSpPr txBox="1">
            <a:spLocks/>
          </p:cNvSpPr>
          <p:nvPr/>
        </p:nvSpPr>
        <p:spPr>
          <a:xfrm>
            <a:off x="1110350" y="3540605"/>
            <a:ext cx="2836347" cy="313932"/>
          </a:xfrm>
          <a:prstGeom prst="rect">
            <a:avLst/>
          </a:prstGeom>
        </p:spPr>
        <p:txBody>
          <a:bodyPr wrap="square">
            <a:spAutoFit/>
          </a:bodyPr>
          <a:lstStyle>
            <a:lvl1pPr marL="230188" indent="-230188">
              <a:buSzPct val="85000"/>
              <a:defRPr sz="1600"/>
            </a:lvl1pPr>
          </a:lstStyle>
          <a:p>
            <a:pPr marL="0" marR="0" indent="0" defTabSz="914363" fontAlgn="auto">
              <a:lnSpc>
                <a:spcPct val="90000"/>
              </a:lnSpc>
              <a:spcBef>
                <a:spcPts val="0"/>
              </a:spcBef>
              <a:spcAft>
                <a:spcPts val="600"/>
              </a:spcAft>
              <a:buClrTx/>
              <a:tabLst/>
              <a:defRPr/>
            </a:pPr>
            <a:r>
              <a:rPr lang="zh-CN" altLang="en-US" dirty="0" smtClean="0">
                <a:gradFill>
                  <a:gsLst>
                    <a:gs pos="0">
                      <a:schemeClr val="tx1"/>
                    </a:gs>
                    <a:gs pos="81000">
                      <a:schemeClr val="tx1"/>
                    </a:gs>
                  </a:gsLst>
                  <a:lin ang="13500000" scaled="1"/>
                </a:gradFill>
                <a:latin typeface="+mj-lt"/>
              </a:rPr>
              <a:t>降低桌面总体拥有成本</a:t>
            </a:r>
            <a:r>
              <a:rPr lang="en-US" altLang="zh-CN" dirty="0" smtClean="0">
                <a:gradFill>
                  <a:gsLst>
                    <a:gs pos="0">
                      <a:schemeClr val="tx1"/>
                    </a:gs>
                    <a:gs pos="81000">
                      <a:schemeClr val="tx1"/>
                    </a:gs>
                  </a:gsLst>
                  <a:lin ang="13500000" scaled="1"/>
                </a:gradFill>
                <a:latin typeface="+mj-lt"/>
              </a:rPr>
              <a:t>TCO</a:t>
            </a:r>
            <a:endParaRPr lang="en-US" dirty="0" smtClean="0">
              <a:gradFill>
                <a:gsLst>
                  <a:gs pos="0">
                    <a:schemeClr val="tx1"/>
                  </a:gs>
                  <a:gs pos="81000">
                    <a:schemeClr val="tx1"/>
                  </a:gs>
                </a:gsLst>
                <a:lin ang="13500000" scaled="1"/>
              </a:gradFill>
              <a:latin typeface="+mj-lt"/>
            </a:endParaRPr>
          </a:p>
        </p:txBody>
      </p:sp>
      <p:sp>
        <p:nvSpPr>
          <p:cNvPr id="97" name="Rectangle 96"/>
          <p:cNvSpPr/>
          <p:nvPr/>
        </p:nvSpPr>
        <p:spPr>
          <a:xfrm>
            <a:off x="345301" y="4242721"/>
            <a:ext cx="8323577" cy="8570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98" name="Rectangle 97"/>
          <p:cNvSpPr/>
          <p:nvPr/>
        </p:nvSpPr>
        <p:spPr bwMode="auto">
          <a:xfrm>
            <a:off x="437778" y="4331006"/>
            <a:ext cx="8129501" cy="68046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0" name="Text Placeholder 23"/>
          <p:cNvSpPr txBox="1">
            <a:spLocks/>
          </p:cNvSpPr>
          <p:nvPr/>
        </p:nvSpPr>
        <p:spPr>
          <a:xfrm>
            <a:off x="4015946" y="4433224"/>
            <a:ext cx="4436076" cy="476028"/>
          </a:xfrm>
          <a:prstGeom prst="rect">
            <a:avLst/>
          </a:prstGeom>
        </p:spPr>
        <p:txBody>
          <a:bodyPr wrap="square">
            <a:spAutoFit/>
          </a:bodyPr>
          <a:lstStyle>
            <a:lvl1pPr marL="230188" indent="-230188">
              <a:buSzPct val="85000"/>
              <a:defRPr sz="1600"/>
            </a:lvl1pPr>
          </a:lstStyle>
          <a:p>
            <a:pPr defTabSz="914363">
              <a:lnSpc>
                <a:spcPct val="90000"/>
              </a:lnSpc>
              <a:spcAft>
                <a:spcPts val="400"/>
              </a:spcAft>
              <a:buBlip>
                <a:blip r:embed="rId10"/>
              </a:buBlip>
              <a:defRPr/>
            </a:pPr>
            <a:r>
              <a:rPr lang="zh-CN" altLang="en-US" sz="1200" dirty="0" smtClean="0">
                <a:gradFill>
                  <a:gsLst>
                    <a:gs pos="0">
                      <a:schemeClr val="tx1"/>
                    </a:gs>
                    <a:gs pos="81000">
                      <a:schemeClr val="tx1"/>
                    </a:gs>
                  </a:gsLst>
                  <a:lin ang="13500000" scaled="1"/>
                </a:gradFill>
                <a:latin typeface="Segoe" pitchFamily="34" charset="0"/>
              </a:rPr>
              <a:t>简化</a:t>
            </a:r>
            <a:r>
              <a:rPr lang="en-US" sz="1200" dirty="0" smtClean="0">
                <a:gradFill>
                  <a:gsLst>
                    <a:gs pos="0">
                      <a:schemeClr val="tx1"/>
                    </a:gs>
                    <a:gs pos="81000">
                      <a:schemeClr val="tx1"/>
                    </a:gs>
                  </a:gsLst>
                  <a:lin ang="13500000" scaled="1"/>
                </a:gradFill>
                <a:latin typeface="Segoe" pitchFamily="34" charset="0"/>
              </a:rPr>
              <a:t>Windows 7 </a:t>
            </a:r>
            <a:r>
              <a:rPr lang="zh-CN" altLang="en-US" sz="1200" dirty="0" smtClean="0">
                <a:gradFill>
                  <a:gsLst>
                    <a:gs pos="0">
                      <a:schemeClr val="tx1"/>
                    </a:gs>
                    <a:gs pos="81000">
                      <a:schemeClr val="tx1"/>
                    </a:gs>
                  </a:gsLst>
                  <a:lin ang="13500000" scaled="1"/>
                </a:gradFill>
                <a:latin typeface="Segoe" pitchFamily="34" charset="0"/>
              </a:rPr>
              <a:t>部署</a:t>
            </a:r>
            <a:endParaRPr lang="en-US" sz="12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10"/>
              </a:buBlip>
              <a:defRPr/>
            </a:pPr>
            <a:r>
              <a:rPr lang="zh-CN" altLang="en-US" sz="1200" dirty="0" smtClean="0"/>
              <a:t>增强了桌面管理和控制 </a:t>
            </a:r>
          </a:p>
        </p:txBody>
      </p:sp>
      <p:grpSp>
        <p:nvGrpSpPr>
          <p:cNvPr id="5" name="Group 44"/>
          <p:cNvGrpSpPr/>
          <p:nvPr/>
        </p:nvGrpSpPr>
        <p:grpSpPr>
          <a:xfrm>
            <a:off x="328478" y="4229835"/>
            <a:ext cx="674436" cy="864161"/>
            <a:chOff x="346290" y="2905126"/>
            <a:chExt cx="674436" cy="709943"/>
          </a:xfrm>
        </p:grpSpPr>
        <p:sp>
          <p:nvSpPr>
            <p:cNvPr id="103" name="Snip Single Corner Rectangle 102"/>
            <p:cNvSpPr/>
            <p:nvPr/>
          </p:nvSpPr>
          <p:spPr>
            <a:xfrm>
              <a:off x="346290" y="2905126"/>
              <a:ext cx="674436" cy="709943"/>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04" name="Text Placeholder 27"/>
            <p:cNvSpPr txBox="1">
              <a:spLocks/>
            </p:cNvSpPr>
            <p:nvPr/>
          </p:nvSpPr>
          <p:spPr>
            <a:xfrm>
              <a:off x="516879" y="3060042"/>
              <a:ext cx="333259" cy="328706"/>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marR="0" lvl="0" indent="-342900" algn="ctr" defTabSz="914363" rtl="0" eaLnBrk="1" fontAlgn="auto" latinLnBrk="0" hangingPunct="1">
                <a:lnSpc>
                  <a:spcPct val="100000"/>
                </a:lnSpc>
                <a:spcBef>
                  <a:spcPct val="20000"/>
                </a:spcBef>
                <a:spcAft>
                  <a:spcPts val="1200"/>
                </a:spcAft>
                <a:buClr>
                  <a:srgbClr val="FF5B00"/>
                </a:buClr>
                <a:buSzPct val="65000"/>
                <a:buFontTx/>
                <a:buNone/>
                <a:tabLst/>
                <a:defRPr/>
              </a:pPr>
              <a:r>
                <a:rPr kumimoji="0" lang="en-US" sz="2000" b="0" i="0" u="none" strike="noStrike" kern="1200" cap="none" spc="0" normalizeH="0" baseline="0" noProof="0" dirty="0" smtClean="0">
                  <a:ln>
                    <a:noFill/>
                  </a:ln>
                  <a:gradFill>
                    <a:gsLst>
                      <a:gs pos="0">
                        <a:schemeClr val="bg1"/>
                      </a:gs>
                      <a:gs pos="100000">
                        <a:schemeClr val="bg1"/>
                      </a:gs>
                    </a:gsLst>
                    <a:lin ang="13500000" scaled="1"/>
                  </a:gradFill>
                  <a:effectLst>
                    <a:outerShdw blurRad="38100" dist="38100" dir="2700000" algn="tl">
                      <a:srgbClr val="000000">
                        <a:alpha val="43137"/>
                      </a:srgbClr>
                    </a:outerShdw>
                  </a:effectLst>
                  <a:uLnTx/>
                  <a:uFillTx/>
                  <a:latin typeface="Segoe Semibold" pitchFamily="34" charset="0"/>
                  <a:ea typeface="+mn-ea"/>
                  <a:cs typeface="Segoe UI" pitchFamily="34" charset="0"/>
                </a:rPr>
                <a:t>2</a:t>
              </a:r>
            </a:p>
          </p:txBody>
        </p:sp>
      </p:grpSp>
      <p:sp>
        <p:nvSpPr>
          <p:cNvPr id="102" name="Text Placeholder 23"/>
          <p:cNvSpPr txBox="1">
            <a:spLocks/>
          </p:cNvSpPr>
          <p:nvPr/>
        </p:nvSpPr>
        <p:spPr>
          <a:xfrm>
            <a:off x="1110350" y="4412672"/>
            <a:ext cx="2836347" cy="313932"/>
          </a:xfrm>
          <a:prstGeom prst="rect">
            <a:avLst/>
          </a:prstGeom>
        </p:spPr>
        <p:txBody>
          <a:bodyPr wrap="square">
            <a:spAutoFit/>
          </a:bodyPr>
          <a:lstStyle>
            <a:lvl1pPr marL="230188" indent="-230188">
              <a:buSzPct val="85000"/>
              <a:defRPr sz="1600"/>
            </a:lvl1pPr>
          </a:lstStyle>
          <a:p>
            <a:pPr marL="0" marR="0" indent="0" defTabSz="914363" fontAlgn="auto">
              <a:lnSpc>
                <a:spcPct val="90000"/>
              </a:lnSpc>
              <a:spcBef>
                <a:spcPts val="0"/>
              </a:spcBef>
              <a:spcAft>
                <a:spcPts val="600"/>
              </a:spcAft>
              <a:buClrTx/>
              <a:tabLst/>
              <a:defRPr/>
            </a:pPr>
            <a:r>
              <a:rPr lang="zh-CN" altLang="en-US" dirty="0" smtClean="0">
                <a:gradFill>
                  <a:gsLst>
                    <a:gs pos="0">
                      <a:schemeClr val="tx1"/>
                    </a:gs>
                    <a:gs pos="81000">
                      <a:schemeClr val="tx1"/>
                    </a:gs>
                  </a:gsLst>
                  <a:lin ang="13500000" scaled="1"/>
                </a:gradFill>
                <a:latin typeface="+mj-lt"/>
              </a:rPr>
              <a:t>增强</a:t>
            </a:r>
            <a:r>
              <a:rPr lang="en-US" dirty="0" smtClean="0">
                <a:gradFill>
                  <a:gsLst>
                    <a:gs pos="0">
                      <a:schemeClr val="tx1"/>
                    </a:gs>
                    <a:gs pos="81000">
                      <a:schemeClr val="tx1"/>
                    </a:gs>
                  </a:gsLst>
                  <a:lin ang="13500000" scaled="1"/>
                </a:gradFill>
                <a:latin typeface="+mj-lt"/>
              </a:rPr>
              <a:t>Windows 7 </a:t>
            </a:r>
            <a:r>
              <a:rPr lang="zh-CN" altLang="en-US" dirty="0" smtClean="0">
                <a:gradFill>
                  <a:gsLst>
                    <a:gs pos="0">
                      <a:schemeClr val="tx1"/>
                    </a:gs>
                    <a:gs pos="81000">
                      <a:schemeClr val="tx1"/>
                    </a:gs>
                  </a:gsLst>
                  <a:lin ang="13500000" scaled="1"/>
                </a:gradFill>
                <a:latin typeface="+mj-lt"/>
              </a:rPr>
              <a:t>企业版本价值</a:t>
            </a:r>
            <a:endParaRPr lang="en-US" dirty="0" smtClean="0">
              <a:gradFill>
                <a:gsLst>
                  <a:gs pos="0">
                    <a:schemeClr val="tx1"/>
                  </a:gs>
                  <a:gs pos="81000">
                    <a:schemeClr val="tx1"/>
                  </a:gs>
                </a:gsLst>
                <a:lin ang="13500000" scaled="1"/>
              </a:gradFill>
              <a:latin typeface="+mj-lt"/>
            </a:endParaRPr>
          </a:p>
        </p:txBody>
      </p:sp>
      <p:sp>
        <p:nvSpPr>
          <p:cNvPr id="106" name="Rectangle 105"/>
          <p:cNvSpPr/>
          <p:nvPr/>
        </p:nvSpPr>
        <p:spPr>
          <a:xfrm>
            <a:off x="345301" y="5216387"/>
            <a:ext cx="8323577" cy="85703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7" name="Rectangle 106"/>
          <p:cNvSpPr/>
          <p:nvPr/>
        </p:nvSpPr>
        <p:spPr bwMode="auto">
          <a:xfrm>
            <a:off x="437778" y="5304672"/>
            <a:ext cx="8129501" cy="68046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8" name="Text Placeholder 23"/>
          <p:cNvSpPr txBox="1">
            <a:spLocks/>
          </p:cNvSpPr>
          <p:nvPr/>
        </p:nvSpPr>
        <p:spPr>
          <a:xfrm>
            <a:off x="4015946" y="5394066"/>
            <a:ext cx="4436076" cy="693523"/>
          </a:xfrm>
          <a:prstGeom prst="rect">
            <a:avLst/>
          </a:prstGeom>
        </p:spPr>
        <p:txBody>
          <a:bodyPr wrap="square">
            <a:spAutoFit/>
          </a:bodyPr>
          <a:lstStyle>
            <a:lvl1pPr marL="230188" indent="-230188">
              <a:buSzPct val="85000"/>
              <a:defRPr sz="1600"/>
            </a:lvl1pPr>
          </a:lstStyle>
          <a:p>
            <a:pPr defTabSz="914363">
              <a:lnSpc>
                <a:spcPct val="90000"/>
              </a:lnSpc>
              <a:spcAft>
                <a:spcPts val="400"/>
              </a:spcAft>
              <a:buBlip>
                <a:blip r:embed="rId10"/>
              </a:buBlip>
              <a:defRPr/>
            </a:pPr>
            <a:r>
              <a:rPr lang="zh-CN" altLang="en-US" sz="1200" dirty="0" smtClean="0"/>
              <a:t>充分利用现有基础设施的投资管理</a:t>
            </a:r>
            <a:endParaRPr lang="en-US" sz="12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10"/>
              </a:buBlip>
              <a:defRPr/>
            </a:pPr>
            <a:r>
              <a:rPr lang="zh-CN" altLang="en-US" sz="1200" dirty="0" smtClean="0"/>
              <a:t>最小的部署工作 </a:t>
            </a:r>
            <a:endParaRPr lang="en-US" sz="12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10"/>
              </a:buBlip>
              <a:defRPr/>
            </a:pPr>
            <a:endParaRPr lang="en-US" sz="1200" dirty="0" smtClean="0">
              <a:gradFill>
                <a:gsLst>
                  <a:gs pos="0">
                    <a:schemeClr val="tx1"/>
                  </a:gs>
                  <a:gs pos="81000">
                    <a:schemeClr val="tx1"/>
                  </a:gs>
                </a:gsLst>
                <a:lin ang="13500000" scaled="1"/>
              </a:gradFill>
              <a:latin typeface="Segoe" pitchFamily="34" charset="0"/>
            </a:endParaRPr>
          </a:p>
        </p:txBody>
      </p:sp>
      <p:grpSp>
        <p:nvGrpSpPr>
          <p:cNvPr id="6" name="Group 44"/>
          <p:cNvGrpSpPr/>
          <p:nvPr/>
        </p:nvGrpSpPr>
        <p:grpSpPr>
          <a:xfrm>
            <a:off x="328478" y="5203501"/>
            <a:ext cx="674436" cy="864161"/>
            <a:chOff x="346290" y="2905126"/>
            <a:chExt cx="674436" cy="709943"/>
          </a:xfrm>
        </p:grpSpPr>
        <p:sp>
          <p:nvSpPr>
            <p:cNvPr id="111" name="Snip Single Corner Rectangle 110"/>
            <p:cNvSpPr/>
            <p:nvPr/>
          </p:nvSpPr>
          <p:spPr>
            <a:xfrm>
              <a:off x="346290" y="2905126"/>
              <a:ext cx="674436" cy="709943"/>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12" name="Text Placeholder 27"/>
            <p:cNvSpPr txBox="1">
              <a:spLocks/>
            </p:cNvSpPr>
            <p:nvPr/>
          </p:nvSpPr>
          <p:spPr>
            <a:xfrm>
              <a:off x="516879" y="3060042"/>
              <a:ext cx="333259" cy="328706"/>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marR="0" lvl="0" indent="-342900" algn="ctr" defTabSz="914363" rtl="0" eaLnBrk="1" fontAlgn="auto" latinLnBrk="0" hangingPunct="1">
                <a:lnSpc>
                  <a:spcPct val="100000"/>
                </a:lnSpc>
                <a:spcBef>
                  <a:spcPct val="20000"/>
                </a:spcBef>
                <a:spcAft>
                  <a:spcPts val="1200"/>
                </a:spcAft>
                <a:buClr>
                  <a:srgbClr val="FF5B00"/>
                </a:buClr>
                <a:buSzPct val="65000"/>
                <a:buFontTx/>
                <a:buNone/>
                <a:tabLst/>
                <a:defRPr/>
              </a:pPr>
              <a:r>
                <a:rPr kumimoji="0" lang="en-US" sz="2000" b="0" i="0" u="none" strike="noStrike" kern="1200" cap="none" spc="0" normalizeH="0" baseline="0" noProof="0" dirty="0" smtClean="0">
                  <a:ln>
                    <a:noFill/>
                  </a:ln>
                  <a:gradFill>
                    <a:gsLst>
                      <a:gs pos="0">
                        <a:schemeClr val="bg1"/>
                      </a:gs>
                      <a:gs pos="100000">
                        <a:schemeClr val="bg1"/>
                      </a:gs>
                    </a:gsLst>
                    <a:lin ang="13500000" scaled="1"/>
                  </a:gradFill>
                  <a:effectLst>
                    <a:outerShdw blurRad="38100" dist="38100" dir="2700000" algn="tl">
                      <a:srgbClr val="000000">
                        <a:alpha val="43137"/>
                      </a:srgbClr>
                    </a:outerShdw>
                  </a:effectLst>
                  <a:uLnTx/>
                  <a:uFillTx/>
                  <a:latin typeface="Segoe Semibold" pitchFamily="34" charset="0"/>
                  <a:ea typeface="+mn-ea"/>
                  <a:cs typeface="Segoe UI" pitchFamily="34" charset="0"/>
                </a:rPr>
                <a:t>3</a:t>
              </a:r>
            </a:p>
          </p:txBody>
        </p:sp>
      </p:grpSp>
      <p:sp>
        <p:nvSpPr>
          <p:cNvPr id="110" name="Text Placeholder 23"/>
          <p:cNvSpPr txBox="1">
            <a:spLocks/>
          </p:cNvSpPr>
          <p:nvPr/>
        </p:nvSpPr>
        <p:spPr>
          <a:xfrm>
            <a:off x="1110350" y="5487938"/>
            <a:ext cx="2836347" cy="313932"/>
          </a:xfrm>
          <a:prstGeom prst="rect">
            <a:avLst/>
          </a:prstGeom>
        </p:spPr>
        <p:txBody>
          <a:bodyPr wrap="square">
            <a:spAutoFit/>
          </a:bodyPr>
          <a:lstStyle>
            <a:lvl1pPr marL="230188" indent="-230188">
              <a:buSzPct val="85000"/>
              <a:defRPr sz="1600"/>
            </a:lvl1pPr>
          </a:lstStyle>
          <a:p>
            <a:pPr marL="0" indent="0" defTabSz="914363">
              <a:lnSpc>
                <a:spcPct val="90000"/>
              </a:lnSpc>
              <a:spcAft>
                <a:spcPts val="600"/>
              </a:spcAft>
              <a:defRPr/>
            </a:pPr>
            <a:r>
              <a:rPr lang="zh-CN" altLang="en-US" dirty="0" smtClean="0"/>
              <a:t>提供即时的投资回报率 </a:t>
            </a:r>
            <a:r>
              <a:rPr lang="en-US" altLang="en-US" dirty="0" smtClean="0"/>
              <a:t>ROI</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229600" cy="1143000"/>
          </a:xfrm>
        </p:spPr>
        <p:txBody>
          <a:bodyPr/>
          <a:lstStyle/>
          <a:p>
            <a:pPr algn="l"/>
            <a:r>
              <a:rPr lang="en-US" dirty="0" smtClean="0"/>
              <a:t>MDOP </a:t>
            </a:r>
            <a:r>
              <a:rPr lang="zh-CN" altLang="en-US" dirty="0" smtClean="0"/>
              <a:t>技术预览</a:t>
            </a:r>
            <a:endParaRPr lang="en-US" dirty="0"/>
          </a:p>
        </p:txBody>
      </p:sp>
      <p:grpSp>
        <p:nvGrpSpPr>
          <p:cNvPr id="3" name="Group 32"/>
          <p:cNvGrpSpPr/>
          <p:nvPr/>
        </p:nvGrpSpPr>
        <p:grpSpPr>
          <a:xfrm>
            <a:off x="302538" y="3515194"/>
            <a:ext cx="8449056" cy="738904"/>
            <a:chOff x="347472" y="3140966"/>
            <a:chExt cx="8449056" cy="743208"/>
          </a:xfrm>
        </p:grpSpPr>
        <p:sp>
          <p:nvSpPr>
            <p:cNvPr id="10" name="Rectangle 9"/>
            <p:cNvSpPr/>
            <p:nvPr/>
          </p:nvSpPr>
          <p:spPr>
            <a:xfrm>
              <a:off x="347472" y="3140966"/>
              <a:ext cx="8449056" cy="74320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1" name="Rectangle 10"/>
            <p:cNvSpPr/>
            <p:nvPr/>
          </p:nvSpPr>
          <p:spPr bwMode="auto">
            <a:xfrm>
              <a:off x="439949" y="3240784"/>
              <a:ext cx="8252400" cy="54484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sp>
        <p:nvSpPr>
          <p:cNvPr id="8" name="Snip Single Corner Rectangle 7"/>
          <p:cNvSpPr/>
          <p:nvPr/>
        </p:nvSpPr>
        <p:spPr>
          <a:xfrm>
            <a:off x="302538" y="3515558"/>
            <a:ext cx="2349757" cy="728019"/>
          </a:xfrm>
          <a:prstGeom prst="snip1Rect">
            <a:avLst>
              <a:gd name="adj" fmla="val 18573"/>
            </a:avLst>
          </a:prstGeom>
          <a:solidFill>
            <a:srgbClr val="7030A0"/>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grpSp>
        <p:nvGrpSpPr>
          <p:cNvPr id="4" name="Group 32"/>
          <p:cNvGrpSpPr/>
          <p:nvPr/>
        </p:nvGrpSpPr>
        <p:grpSpPr>
          <a:xfrm>
            <a:off x="302538" y="4366457"/>
            <a:ext cx="8449056" cy="738904"/>
            <a:chOff x="347472" y="3140966"/>
            <a:chExt cx="8449056" cy="743208"/>
          </a:xfrm>
        </p:grpSpPr>
        <p:sp>
          <p:nvSpPr>
            <p:cNvPr id="18" name="Rectangle 17"/>
            <p:cNvSpPr/>
            <p:nvPr/>
          </p:nvSpPr>
          <p:spPr>
            <a:xfrm>
              <a:off x="347472" y="3140966"/>
              <a:ext cx="8449056" cy="74320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9" name="Rectangle 18"/>
            <p:cNvSpPr/>
            <p:nvPr/>
          </p:nvSpPr>
          <p:spPr bwMode="auto">
            <a:xfrm>
              <a:off x="439949" y="3240784"/>
              <a:ext cx="8252400" cy="54484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sp>
        <p:nvSpPr>
          <p:cNvPr id="16" name="Snip Single Corner Rectangle 15"/>
          <p:cNvSpPr/>
          <p:nvPr/>
        </p:nvSpPr>
        <p:spPr>
          <a:xfrm>
            <a:off x="302538" y="4352668"/>
            <a:ext cx="2349757" cy="728019"/>
          </a:xfrm>
          <a:prstGeom prst="snip1Rect">
            <a:avLst>
              <a:gd name="adj" fmla="val 18573"/>
            </a:avLst>
          </a:prstGeom>
          <a:solidFill>
            <a:schemeClr val="accent2">
              <a:lumMod val="75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grpSp>
        <p:nvGrpSpPr>
          <p:cNvPr id="5" name="Group 32"/>
          <p:cNvGrpSpPr/>
          <p:nvPr/>
        </p:nvGrpSpPr>
        <p:grpSpPr>
          <a:xfrm>
            <a:off x="302538" y="1851857"/>
            <a:ext cx="8449056" cy="738904"/>
            <a:chOff x="347472" y="3140966"/>
            <a:chExt cx="8449056" cy="743208"/>
          </a:xfrm>
        </p:grpSpPr>
        <p:sp>
          <p:nvSpPr>
            <p:cNvPr id="34" name="Rectangle 33"/>
            <p:cNvSpPr/>
            <p:nvPr/>
          </p:nvSpPr>
          <p:spPr>
            <a:xfrm>
              <a:off x="347472" y="3140966"/>
              <a:ext cx="8449056" cy="74320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5" name="Rectangle 34"/>
            <p:cNvSpPr/>
            <p:nvPr/>
          </p:nvSpPr>
          <p:spPr bwMode="auto">
            <a:xfrm>
              <a:off x="439949" y="3240784"/>
              <a:ext cx="8252400" cy="54484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sp>
        <p:nvSpPr>
          <p:cNvPr id="32" name="Snip Single Corner Rectangle 31"/>
          <p:cNvSpPr/>
          <p:nvPr/>
        </p:nvSpPr>
        <p:spPr>
          <a:xfrm>
            <a:off x="302538" y="1851131"/>
            <a:ext cx="2349757" cy="728019"/>
          </a:xfrm>
          <a:prstGeom prst="snip1Rect">
            <a:avLst>
              <a:gd name="adj" fmla="val 18573"/>
            </a:avLst>
          </a:prstGeom>
          <a:gradFill flip="none" rotWithShape="1">
            <a:gsLst>
              <a:gs pos="0">
                <a:schemeClr val="accent3">
                  <a:lumMod val="50000"/>
                </a:schemeClr>
              </a:gs>
              <a:gs pos="50000">
                <a:schemeClr val="accent3">
                  <a:lumMod val="75000"/>
                </a:schemeClr>
              </a:gs>
              <a:gs pos="100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grpSp>
        <p:nvGrpSpPr>
          <p:cNvPr id="7" name="Group 32"/>
          <p:cNvGrpSpPr/>
          <p:nvPr/>
        </p:nvGrpSpPr>
        <p:grpSpPr>
          <a:xfrm>
            <a:off x="302538" y="5179257"/>
            <a:ext cx="8449056" cy="738904"/>
            <a:chOff x="347472" y="3140966"/>
            <a:chExt cx="8449056" cy="743208"/>
          </a:xfrm>
        </p:grpSpPr>
        <p:sp>
          <p:nvSpPr>
            <p:cNvPr id="50" name="Rectangle 49"/>
            <p:cNvSpPr/>
            <p:nvPr/>
          </p:nvSpPr>
          <p:spPr>
            <a:xfrm>
              <a:off x="347472" y="3140966"/>
              <a:ext cx="8449056" cy="74320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51" name="Rectangle 50"/>
            <p:cNvSpPr/>
            <p:nvPr/>
          </p:nvSpPr>
          <p:spPr bwMode="auto">
            <a:xfrm>
              <a:off x="439949" y="3240784"/>
              <a:ext cx="8252400" cy="54484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sp>
        <p:nvSpPr>
          <p:cNvPr id="48" name="Snip Single Corner Rectangle 47"/>
          <p:cNvSpPr/>
          <p:nvPr/>
        </p:nvSpPr>
        <p:spPr>
          <a:xfrm>
            <a:off x="302538" y="5179258"/>
            <a:ext cx="2349757" cy="728019"/>
          </a:xfrm>
          <a:prstGeom prst="snip1Rect">
            <a:avLst>
              <a:gd name="adj" fmla="val 18573"/>
            </a:avLst>
          </a:prstGeom>
          <a:solidFill>
            <a:srgbClr val="FF3300"/>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grpSp>
        <p:nvGrpSpPr>
          <p:cNvPr id="9" name="Group 58"/>
          <p:cNvGrpSpPr/>
          <p:nvPr/>
        </p:nvGrpSpPr>
        <p:grpSpPr>
          <a:xfrm>
            <a:off x="302538" y="1013657"/>
            <a:ext cx="8484304" cy="738904"/>
            <a:chOff x="302538" y="1013657"/>
            <a:chExt cx="8484304" cy="738904"/>
          </a:xfrm>
        </p:grpSpPr>
        <p:sp>
          <p:nvSpPr>
            <p:cNvPr id="42" name="Rectangle 41"/>
            <p:cNvSpPr/>
            <p:nvPr/>
          </p:nvSpPr>
          <p:spPr>
            <a:xfrm>
              <a:off x="302538" y="1013657"/>
              <a:ext cx="8484304" cy="73890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43" name="Rectangle 42"/>
            <p:cNvSpPr/>
            <p:nvPr/>
          </p:nvSpPr>
          <p:spPr bwMode="auto">
            <a:xfrm>
              <a:off x="302538" y="1112897"/>
              <a:ext cx="8252400" cy="541691"/>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8" name="Text Placeholder 23"/>
            <p:cNvSpPr txBox="1">
              <a:spLocks/>
            </p:cNvSpPr>
            <p:nvPr/>
          </p:nvSpPr>
          <p:spPr>
            <a:xfrm>
              <a:off x="2941457" y="1146119"/>
              <a:ext cx="5759336" cy="461665"/>
            </a:xfrm>
            <a:prstGeom prst="rect">
              <a:avLst/>
            </a:prstGeom>
          </p:spPr>
          <p:txBody>
            <a:bodyPr wrap="square">
              <a:spAutoFit/>
            </a:bodyPr>
            <a:lstStyle>
              <a:lvl1pPr marL="230188" indent="-230188">
                <a:buSzPct val="85000"/>
                <a:defRPr sz="1600"/>
              </a:lvl1pPr>
            </a:lstStyle>
            <a:p>
              <a:pPr marL="0" indent="0">
                <a:spcAft>
                  <a:spcPts val="600"/>
                </a:spcAft>
              </a:pPr>
              <a:r>
                <a:rPr lang="en-US" sz="1200" b="1" dirty="0" smtClean="0"/>
                <a:t>App-V</a:t>
              </a:r>
              <a:r>
                <a:rPr lang="en-US" sz="1200" dirty="0" smtClean="0"/>
                <a:t> </a:t>
              </a:r>
              <a:r>
                <a:rPr lang="zh-CN" altLang="en-US" sz="1200" dirty="0" smtClean="0"/>
                <a:t>将应用程序以服务的方式进行集中化管理，应用程序不需要安装、之间不会冲突、以流的方式满足最终用户的需求</a:t>
              </a:r>
              <a:endParaRPr lang="en-US" sz="1200" b="1" dirty="0"/>
            </a:p>
          </p:txBody>
        </p:sp>
        <p:sp>
          <p:nvSpPr>
            <p:cNvPr id="40" name="Snip Single Corner Rectangle 39"/>
            <p:cNvSpPr/>
            <p:nvPr/>
          </p:nvSpPr>
          <p:spPr>
            <a:xfrm>
              <a:off x="302538" y="1013658"/>
              <a:ext cx="2349757" cy="728019"/>
            </a:xfrm>
            <a:prstGeom prst="snip1Rect">
              <a:avLst>
                <a:gd name="adj" fmla="val 18573"/>
              </a:avLst>
            </a:prstGeom>
            <a:solidFill>
              <a:schemeClr val="accent4">
                <a:lumMod val="75000"/>
              </a:schemeClr>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52" name="Picture 2" descr="C:\Users\chajones\Desktop\Logo-MSAV.png"/>
            <p:cNvPicPr>
              <a:picLocks noChangeAspect="1" noChangeArrowheads="1"/>
            </p:cNvPicPr>
            <p:nvPr/>
          </p:nvPicPr>
          <p:blipFill>
            <a:blip r:embed="rId3" cstate="print"/>
            <a:srcRect/>
            <a:stretch>
              <a:fillRect/>
            </a:stretch>
          </p:blipFill>
          <p:spPr bwMode="black">
            <a:xfrm>
              <a:off x="773224" y="1194787"/>
              <a:ext cx="1408385" cy="365760"/>
            </a:xfrm>
            <a:prstGeom prst="rect">
              <a:avLst/>
            </a:prstGeom>
            <a:noFill/>
          </p:spPr>
        </p:pic>
      </p:grpSp>
      <p:grpSp>
        <p:nvGrpSpPr>
          <p:cNvPr id="12" name="Group 59"/>
          <p:cNvGrpSpPr/>
          <p:nvPr/>
        </p:nvGrpSpPr>
        <p:grpSpPr>
          <a:xfrm>
            <a:off x="746472" y="1984319"/>
            <a:ext cx="7979721" cy="461665"/>
            <a:chOff x="746472" y="1984319"/>
            <a:chExt cx="7979721" cy="461665"/>
          </a:xfrm>
        </p:grpSpPr>
        <p:sp>
          <p:nvSpPr>
            <p:cNvPr id="30" name="Text Placeholder 23"/>
            <p:cNvSpPr txBox="1">
              <a:spLocks/>
            </p:cNvSpPr>
            <p:nvPr/>
          </p:nvSpPr>
          <p:spPr>
            <a:xfrm>
              <a:off x="2966857" y="1984319"/>
              <a:ext cx="5759336" cy="461665"/>
            </a:xfrm>
            <a:prstGeom prst="rect">
              <a:avLst/>
            </a:prstGeom>
          </p:spPr>
          <p:txBody>
            <a:bodyPr wrap="square">
              <a:spAutoFit/>
            </a:bodyPr>
            <a:lstStyle>
              <a:lvl1pPr marL="230188" indent="-230188">
                <a:buSzPct val="85000"/>
                <a:defRPr sz="1600"/>
              </a:lvl1pPr>
            </a:lstStyle>
            <a:p>
              <a:pPr marL="0" indent="0" defTabSz="914363">
                <a:buSzTx/>
                <a:defRPr/>
              </a:pPr>
              <a:r>
                <a:rPr lang="en-US" sz="1200" b="1" dirty="0" smtClean="0"/>
                <a:t>AIS </a:t>
              </a:r>
              <a:r>
                <a:rPr lang="zh-CN" altLang="en-US" sz="1200" dirty="0" smtClean="0"/>
                <a:t>高级软件清单扫描技术可分析安装在桌面上的所有程序，将清单数据转换为更友好的格式、且是立刻可用的</a:t>
              </a:r>
              <a:endParaRPr lang="en-US" sz="1200" b="1" dirty="0" smtClean="0"/>
            </a:p>
          </p:txBody>
        </p:sp>
        <p:pic>
          <p:nvPicPr>
            <p:cNvPr id="53" name="Picture 7" descr="AIS"/>
            <p:cNvPicPr>
              <a:picLocks noChangeAspect="1" noChangeArrowheads="1"/>
            </p:cNvPicPr>
            <p:nvPr/>
          </p:nvPicPr>
          <p:blipFill>
            <a:blip r:embed="rId4" cstate="print"/>
            <a:srcRect/>
            <a:stretch>
              <a:fillRect/>
            </a:stretch>
          </p:blipFill>
          <p:spPr bwMode="black">
            <a:xfrm>
              <a:off x="746472" y="2032987"/>
              <a:ext cx="1461888" cy="365760"/>
            </a:xfrm>
            <a:prstGeom prst="rect">
              <a:avLst/>
            </a:prstGeom>
            <a:noFill/>
            <a:ln w="9525">
              <a:noFill/>
              <a:miter lim="800000"/>
              <a:headEnd/>
              <a:tailEnd/>
            </a:ln>
          </p:spPr>
        </p:pic>
      </p:grpSp>
      <p:grpSp>
        <p:nvGrpSpPr>
          <p:cNvPr id="13" name="Group 60"/>
          <p:cNvGrpSpPr/>
          <p:nvPr/>
        </p:nvGrpSpPr>
        <p:grpSpPr>
          <a:xfrm>
            <a:off x="302538" y="2677720"/>
            <a:ext cx="8449056" cy="753393"/>
            <a:chOff x="302538" y="2702757"/>
            <a:chExt cx="8449056" cy="753393"/>
          </a:xfrm>
        </p:grpSpPr>
        <p:grpSp>
          <p:nvGrpSpPr>
            <p:cNvPr id="15" name="Group 32"/>
            <p:cNvGrpSpPr/>
            <p:nvPr/>
          </p:nvGrpSpPr>
          <p:grpSpPr>
            <a:xfrm>
              <a:off x="302538" y="2702757"/>
              <a:ext cx="8449056" cy="738904"/>
              <a:chOff x="347472" y="3140966"/>
              <a:chExt cx="8449056" cy="743208"/>
            </a:xfrm>
          </p:grpSpPr>
          <p:sp>
            <p:nvSpPr>
              <p:cNvPr id="26" name="Rectangle 25"/>
              <p:cNvSpPr/>
              <p:nvPr/>
            </p:nvSpPr>
            <p:spPr>
              <a:xfrm>
                <a:off x="347472" y="3140966"/>
                <a:ext cx="8449056" cy="74320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7" name="Rectangle 26"/>
              <p:cNvSpPr/>
              <p:nvPr/>
            </p:nvSpPr>
            <p:spPr bwMode="auto">
              <a:xfrm>
                <a:off x="439949" y="3240784"/>
                <a:ext cx="8252400" cy="54484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sp>
          <p:nvSpPr>
            <p:cNvPr id="22" name="Text Placeholder 23"/>
            <p:cNvSpPr txBox="1">
              <a:spLocks/>
            </p:cNvSpPr>
            <p:nvPr/>
          </p:nvSpPr>
          <p:spPr>
            <a:xfrm>
              <a:off x="2979557" y="2809819"/>
              <a:ext cx="5759336" cy="646331"/>
            </a:xfrm>
            <a:prstGeom prst="rect">
              <a:avLst/>
            </a:prstGeom>
          </p:spPr>
          <p:txBody>
            <a:bodyPr wrap="square">
              <a:spAutoFit/>
            </a:bodyPr>
            <a:lstStyle>
              <a:lvl1pPr marL="230188" indent="-230188">
                <a:buSzPct val="85000"/>
                <a:defRPr sz="1600"/>
              </a:lvl1pPr>
            </a:lstStyle>
            <a:p>
              <a:pPr marL="0" lvl="0" indent="0" defTabSz="914363">
                <a:buSzTx/>
                <a:defRPr/>
              </a:pPr>
              <a:r>
                <a:rPr lang="en-US" sz="1200" b="1" dirty="0" smtClean="0"/>
                <a:t>DART</a:t>
              </a:r>
              <a:r>
                <a:rPr lang="zh-CN" altLang="en-US" sz="1200" dirty="0" smtClean="0"/>
                <a:t>快速修复无法引导或被锁定的系统，恢复损失的数据，防范功能停机，删除恶意软件，判断导致计算机故障的原因。</a:t>
              </a:r>
            </a:p>
            <a:p>
              <a:pPr marL="0" indent="0" defTabSz="914363">
                <a:buSzTx/>
                <a:defRPr/>
              </a:pPr>
              <a:r>
                <a:rPr lang="en-US" sz="1200" b="1" dirty="0" smtClean="0"/>
                <a:t> </a:t>
              </a:r>
            </a:p>
          </p:txBody>
        </p:sp>
        <p:sp>
          <p:nvSpPr>
            <p:cNvPr id="24" name="Snip Single Corner Rectangle 23"/>
            <p:cNvSpPr/>
            <p:nvPr/>
          </p:nvSpPr>
          <p:spPr>
            <a:xfrm>
              <a:off x="302538" y="2702758"/>
              <a:ext cx="2349757" cy="728019"/>
            </a:xfrm>
            <a:prstGeom prst="snip1Rect">
              <a:avLst>
                <a:gd name="adj" fmla="val 18573"/>
              </a:avLst>
            </a:prstGeom>
            <a:solidFill>
              <a:srgbClr val="0070C0"/>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54" name="Picture 8" descr="DaRT"/>
            <p:cNvPicPr>
              <a:picLocks noChangeAspect="1" noChangeArrowheads="1"/>
            </p:cNvPicPr>
            <p:nvPr/>
          </p:nvPicPr>
          <p:blipFill>
            <a:blip r:embed="rId5" cstate="print"/>
            <a:srcRect/>
            <a:stretch>
              <a:fillRect/>
            </a:stretch>
          </p:blipFill>
          <p:spPr bwMode="black">
            <a:xfrm>
              <a:off x="735646" y="2883887"/>
              <a:ext cx="1483540" cy="365760"/>
            </a:xfrm>
            <a:prstGeom prst="rect">
              <a:avLst/>
            </a:prstGeom>
            <a:noFill/>
            <a:ln w="9525">
              <a:noFill/>
              <a:miter lim="800000"/>
              <a:headEnd/>
              <a:tailEnd/>
            </a:ln>
          </p:spPr>
        </p:pic>
      </p:grpSp>
      <p:grpSp>
        <p:nvGrpSpPr>
          <p:cNvPr id="17" name="Group 62"/>
          <p:cNvGrpSpPr/>
          <p:nvPr/>
        </p:nvGrpSpPr>
        <p:grpSpPr>
          <a:xfrm>
            <a:off x="608584" y="4498919"/>
            <a:ext cx="8104909" cy="646331"/>
            <a:chOff x="608584" y="4498919"/>
            <a:chExt cx="8104909" cy="646331"/>
          </a:xfrm>
        </p:grpSpPr>
        <p:sp>
          <p:nvSpPr>
            <p:cNvPr id="14" name="Text Placeholder 23"/>
            <p:cNvSpPr txBox="1">
              <a:spLocks/>
            </p:cNvSpPr>
            <p:nvPr/>
          </p:nvSpPr>
          <p:spPr>
            <a:xfrm>
              <a:off x="2954157" y="4498919"/>
              <a:ext cx="5759336" cy="646331"/>
            </a:xfrm>
            <a:prstGeom prst="rect">
              <a:avLst/>
            </a:prstGeom>
          </p:spPr>
          <p:txBody>
            <a:bodyPr wrap="square">
              <a:spAutoFit/>
            </a:bodyPr>
            <a:lstStyle>
              <a:lvl1pPr marL="230188" indent="-230188">
                <a:buSzPct val="85000"/>
                <a:defRPr sz="1600"/>
              </a:lvl1pPr>
            </a:lstStyle>
            <a:p>
              <a:pPr marL="0" lvl="0" indent="0" defTabSz="914363">
                <a:buSzTx/>
                <a:defRPr/>
              </a:pPr>
              <a:r>
                <a:rPr lang="en-US" sz="1200" b="1" dirty="0" smtClean="0"/>
                <a:t>AGPM</a:t>
              </a:r>
              <a:r>
                <a:rPr lang="zh-CN" altLang="en-US" sz="1200" dirty="0" smtClean="0"/>
                <a:t>通过组策略对象增加的控制，实现更好的</a:t>
              </a:r>
              <a:r>
                <a:rPr lang="en-US" altLang="en-US" sz="1200" dirty="0" smtClean="0"/>
                <a:t>GPO</a:t>
              </a:r>
              <a:r>
                <a:rPr lang="zh-CN" altLang="en-US" sz="1200" dirty="0" smtClean="0"/>
                <a:t>变更管理、版本控制和回滚，以及更强大地基于角色的管理和委派。</a:t>
              </a:r>
            </a:p>
            <a:p>
              <a:pPr marL="0" indent="0" defTabSz="914363">
                <a:buSzTx/>
                <a:defRPr/>
              </a:pPr>
              <a:endParaRPr lang="en-US" sz="1200" b="1" dirty="0" smtClean="0"/>
            </a:p>
          </p:txBody>
        </p:sp>
        <p:pic>
          <p:nvPicPr>
            <p:cNvPr id="55" name="Picture 54" descr="AGPM"/>
            <p:cNvPicPr>
              <a:picLocks noChangeAspect="1" noChangeArrowheads="1"/>
            </p:cNvPicPr>
            <p:nvPr/>
          </p:nvPicPr>
          <p:blipFill>
            <a:blip r:embed="rId6" cstate="print"/>
            <a:srcRect/>
            <a:stretch>
              <a:fillRect/>
            </a:stretch>
          </p:blipFill>
          <p:spPr bwMode="black">
            <a:xfrm>
              <a:off x="608584" y="4543015"/>
              <a:ext cx="1737664" cy="374904"/>
            </a:xfrm>
            <a:prstGeom prst="rect">
              <a:avLst/>
            </a:prstGeom>
            <a:noFill/>
            <a:ln w="9525">
              <a:noFill/>
              <a:miter lim="800000"/>
              <a:headEnd/>
              <a:tailEnd/>
            </a:ln>
          </p:spPr>
        </p:pic>
      </p:grpSp>
      <p:grpSp>
        <p:nvGrpSpPr>
          <p:cNvPr id="20" name="Group 63"/>
          <p:cNvGrpSpPr/>
          <p:nvPr/>
        </p:nvGrpSpPr>
        <p:grpSpPr>
          <a:xfrm>
            <a:off x="624836" y="5235519"/>
            <a:ext cx="8075957" cy="646331"/>
            <a:chOff x="624836" y="5235519"/>
            <a:chExt cx="8075957" cy="646331"/>
          </a:xfrm>
        </p:grpSpPr>
        <p:sp>
          <p:nvSpPr>
            <p:cNvPr id="46" name="Text Placeholder 23"/>
            <p:cNvSpPr txBox="1">
              <a:spLocks/>
            </p:cNvSpPr>
            <p:nvPr/>
          </p:nvSpPr>
          <p:spPr>
            <a:xfrm>
              <a:off x="2941457" y="5235519"/>
              <a:ext cx="5759336" cy="646331"/>
            </a:xfrm>
            <a:prstGeom prst="rect">
              <a:avLst/>
            </a:prstGeom>
          </p:spPr>
          <p:txBody>
            <a:bodyPr wrap="square">
              <a:spAutoFit/>
            </a:bodyPr>
            <a:lstStyle>
              <a:lvl1pPr marL="230188" indent="-230188">
                <a:buSzPct val="85000"/>
                <a:defRPr sz="1600"/>
              </a:lvl1pPr>
            </a:lstStyle>
            <a:p>
              <a:pPr marL="0" lvl="0" indent="0" defTabSz="914363">
                <a:buSzTx/>
                <a:defRPr/>
              </a:pPr>
              <a:r>
                <a:rPr lang="en-US" sz="1200" b="1" dirty="0" smtClean="0"/>
                <a:t>MED-V</a:t>
              </a:r>
              <a:r>
                <a:rPr lang="zh-CN" altLang="en-US" sz="1200" dirty="0" smtClean="0"/>
                <a:t>改善对</a:t>
              </a:r>
              <a:r>
                <a:rPr lang="en-US" altLang="en-US" sz="1200" dirty="0" smtClean="0"/>
                <a:t>Windows</a:t>
              </a:r>
              <a:r>
                <a:rPr lang="zh-CN" altLang="en-US" sz="1200" dirty="0" smtClean="0"/>
                <a:t>桌面上虚拟机映像的部署和管理，同时在虚拟机环境中提供无缝的，独立于本地桌面配置和操作系统的用户体验。</a:t>
              </a:r>
            </a:p>
            <a:p>
              <a:pPr marL="0" indent="0" defTabSz="914363">
                <a:buSzTx/>
                <a:defRPr/>
              </a:pPr>
              <a:endParaRPr lang="en-US" sz="1200" i="1" dirty="0" smtClean="0"/>
            </a:p>
          </p:txBody>
        </p:sp>
        <p:pic>
          <p:nvPicPr>
            <p:cNvPr id="56" name="Picture 55" descr="EDVwithicon_boxesonly_white.png"/>
            <p:cNvPicPr>
              <a:picLocks noChangeAspect="1"/>
            </p:cNvPicPr>
            <p:nvPr/>
          </p:nvPicPr>
          <p:blipFill>
            <a:blip r:embed="rId7" cstate="print"/>
            <a:stretch>
              <a:fillRect/>
            </a:stretch>
          </p:blipFill>
          <p:spPr bwMode="black">
            <a:xfrm>
              <a:off x="624836" y="5360387"/>
              <a:ext cx="1705160" cy="365760"/>
            </a:xfrm>
            <a:prstGeom prst="rect">
              <a:avLst/>
            </a:prstGeom>
          </p:spPr>
        </p:pic>
      </p:grpSp>
      <p:grpSp>
        <p:nvGrpSpPr>
          <p:cNvPr id="21" name="Group 61"/>
          <p:cNvGrpSpPr/>
          <p:nvPr/>
        </p:nvGrpSpPr>
        <p:grpSpPr>
          <a:xfrm>
            <a:off x="584270" y="3635319"/>
            <a:ext cx="8167323" cy="461665"/>
            <a:chOff x="584270" y="3660719"/>
            <a:chExt cx="8167323" cy="461665"/>
          </a:xfrm>
        </p:grpSpPr>
        <p:sp>
          <p:nvSpPr>
            <p:cNvPr id="6" name="Text Placeholder 23"/>
            <p:cNvSpPr txBox="1">
              <a:spLocks/>
            </p:cNvSpPr>
            <p:nvPr/>
          </p:nvSpPr>
          <p:spPr>
            <a:xfrm>
              <a:off x="2992257" y="3660719"/>
              <a:ext cx="5759336" cy="461665"/>
            </a:xfrm>
            <a:prstGeom prst="rect">
              <a:avLst/>
            </a:prstGeom>
          </p:spPr>
          <p:txBody>
            <a:bodyPr wrap="square">
              <a:spAutoFit/>
            </a:bodyPr>
            <a:lstStyle>
              <a:lvl1pPr marL="230188" indent="-230188">
                <a:buSzPct val="85000"/>
                <a:defRPr sz="1600"/>
              </a:lvl1pPr>
            </a:lstStyle>
            <a:p>
              <a:pPr lvl="0"/>
              <a:r>
                <a:rPr lang="en-US" sz="1200" b="1" dirty="0" smtClean="0"/>
                <a:t>DEM</a:t>
              </a:r>
              <a:r>
                <a:rPr lang="zh-CN" altLang="en-US" sz="1200" dirty="0" smtClean="0"/>
                <a:t>前瞻性的管理与应用程序和系统组件崩溃有关的问题，或导致计算机不响应的问题。</a:t>
              </a:r>
              <a:endParaRPr lang="zh-CN" altLang="en-US" sz="1200" dirty="0"/>
            </a:p>
          </p:txBody>
        </p:sp>
        <p:pic>
          <p:nvPicPr>
            <p:cNvPr id="57" name="Picture 9" descr="SCDEM"/>
            <p:cNvPicPr>
              <a:picLocks noChangeAspect="1" noChangeArrowheads="1"/>
            </p:cNvPicPr>
            <p:nvPr/>
          </p:nvPicPr>
          <p:blipFill>
            <a:blip r:embed="rId8" cstate="print"/>
            <a:srcRect/>
            <a:stretch>
              <a:fillRect/>
            </a:stretch>
          </p:blipFill>
          <p:spPr bwMode="auto">
            <a:xfrm>
              <a:off x="584270" y="3734787"/>
              <a:ext cx="1786293" cy="36576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4" y="71422"/>
            <a:ext cx="8229600" cy="1143000"/>
          </a:xfrm>
        </p:spPr>
        <p:txBody>
          <a:bodyPr/>
          <a:lstStyle/>
          <a:p>
            <a:pPr algn="l"/>
            <a:r>
              <a:rPr lang="en-US" sz="4000" dirty="0" smtClean="0"/>
              <a:t>MDOP 2009 R2</a:t>
            </a:r>
            <a:r>
              <a:rPr lang="zh-CN" altLang="en-US" sz="4000" dirty="0" smtClean="0"/>
              <a:t>中的新功能</a:t>
            </a:r>
            <a:endParaRPr lang="en-US" sz="4000" dirty="0"/>
          </a:p>
        </p:txBody>
      </p:sp>
      <p:grpSp>
        <p:nvGrpSpPr>
          <p:cNvPr id="3" name="Group 3"/>
          <p:cNvGrpSpPr/>
          <p:nvPr/>
        </p:nvGrpSpPr>
        <p:grpSpPr>
          <a:xfrm>
            <a:off x="277138" y="762000"/>
            <a:ext cx="8437325" cy="1055797"/>
            <a:chOff x="353338" y="1032371"/>
            <a:chExt cx="8437325" cy="434604"/>
          </a:xfrm>
        </p:grpSpPr>
        <p:sp>
          <p:nvSpPr>
            <p:cNvPr id="5" name="Snip Single Corner Rectangle 4"/>
            <p:cNvSpPr/>
            <p:nvPr/>
          </p:nvSpPr>
          <p:spPr>
            <a:xfrm>
              <a:off x="353338" y="1032371"/>
              <a:ext cx="8437325" cy="434604"/>
            </a:xfrm>
            <a:prstGeom prst="snip1Rect">
              <a:avLst>
                <a:gd name="adj" fmla="val 4672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latin typeface="Segoe Semibold" pitchFamily="34" charset="0"/>
              </a:endParaRPr>
            </a:p>
          </p:txBody>
        </p:sp>
        <p:sp>
          <p:nvSpPr>
            <p:cNvPr id="6" name="Rectangle 5"/>
            <p:cNvSpPr/>
            <p:nvPr/>
          </p:nvSpPr>
          <p:spPr>
            <a:xfrm>
              <a:off x="389058" y="1065007"/>
              <a:ext cx="8365885" cy="152030"/>
            </a:xfrm>
            <a:prstGeom prst="rect">
              <a:avLst/>
            </a:prstGeom>
          </p:spPr>
          <p:txBody>
            <a:bodyPr wrap="square">
              <a:spAutoFit/>
            </a:bodyPr>
            <a:lstStyle/>
            <a:p>
              <a:pPr marL="342900" indent="-342900">
                <a:spcBef>
                  <a:spcPct val="20000"/>
                </a:spcBef>
                <a:spcAft>
                  <a:spcPts val="1200"/>
                </a:spcAft>
                <a:buClr>
                  <a:srgbClr val="FF5B00"/>
                </a:buClr>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grpSp>
        <p:nvGrpSpPr>
          <p:cNvPr id="4" name="Group 53"/>
          <p:cNvGrpSpPr/>
          <p:nvPr/>
        </p:nvGrpSpPr>
        <p:grpSpPr>
          <a:xfrm>
            <a:off x="277138" y="1947299"/>
            <a:ext cx="8449056" cy="1273470"/>
            <a:chOff x="277138" y="1422105"/>
            <a:chExt cx="8449056" cy="1273470"/>
          </a:xfrm>
        </p:grpSpPr>
        <p:sp>
          <p:nvSpPr>
            <p:cNvPr id="21" name="Rectangle 20"/>
            <p:cNvSpPr/>
            <p:nvPr/>
          </p:nvSpPr>
          <p:spPr>
            <a:xfrm>
              <a:off x="277138" y="1422106"/>
              <a:ext cx="8449056" cy="126394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2" name="Rectangle 21"/>
            <p:cNvSpPr/>
            <p:nvPr/>
          </p:nvSpPr>
          <p:spPr bwMode="auto">
            <a:xfrm>
              <a:off x="369615" y="1497357"/>
              <a:ext cx="8252400" cy="111344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 name="Text Placeholder 23"/>
            <p:cNvSpPr txBox="1">
              <a:spLocks/>
            </p:cNvSpPr>
            <p:nvPr/>
          </p:nvSpPr>
          <p:spPr>
            <a:xfrm>
              <a:off x="2916057" y="1522191"/>
              <a:ext cx="5759336" cy="1073114"/>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pPr>
              <a:r>
                <a:rPr lang="en-US" sz="1200" dirty="0" smtClean="0">
                  <a:gradFill>
                    <a:gsLst>
                      <a:gs pos="0">
                        <a:schemeClr val="tx1"/>
                      </a:gs>
                      <a:gs pos="81000">
                        <a:schemeClr val="tx1"/>
                      </a:gs>
                    </a:gsLst>
                    <a:lin ang="13500000" scaled="1"/>
                  </a:gradFill>
                  <a:latin typeface="Segoe" pitchFamily="34" charset="0"/>
                </a:rPr>
                <a:t>App-V 4.5 SP1:</a:t>
              </a:r>
            </a:p>
            <a:p>
              <a:pPr lvl="0" defTabSz="914363">
                <a:lnSpc>
                  <a:spcPct val="90000"/>
                </a:lnSpc>
                <a:spcAft>
                  <a:spcPts val="400"/>
                </a:spcAft>
                <a:buBlip>
                  <a:blip r:embed="rId3"/>
                </a:buBlip>
              </a:pPr>
              <a:r>
                <a:rPr lang="zh-CN" altLang="en-US" sz="1100" dirty="0" smtClean="0"/>
                <a:t>支持</a:t>
              </a:r>
              <a:r>
                <a:rPr lang="en-US" altLang="zh-CN" sz="1100" dirty="0" smtClean="0"/>
                <a:t>Windows 7</a:t>
              </a:r>
              <a:r>
                <a:rPr lang="zh-CN" altLang="en-US" sz="1100" dirty="0" smtClean="0"/>
                <a:t>用户界面 </a:t>
              </a:r>
              <a:endParaRPr lang="en-US" altLang="en-US" sz="1100" dirty="0" smtClean="0"/>
            </a:p>
            <a:p>
              <a:pPr lvl="0" defTabSz="914363">
                <a:lnSpc>
                  <a:spcPct val="90000"/>
                </a:lnSpc>
                <a:spcAft>
                  <a:spcPts val="400"/>
                </a:spcAft>
                <a:buBlip>
                  <a:blip r:embed="rId3"/>
                </a:buBlip>
              </a:pPr>
              <a:r>
                <a:rPr lang="zh-CN" altLang="en-US" sz="1100" dirty="0" smtClean="0"/>
                <a:t>增加</a:t>
              </a:r>
              <a:r>
                <a:rPr lang="en-US" altLang="zh-CN" sz="1100" dirty="0" smtClean="0"/>
                <a:t>IT</a:t>
              </a:r>
              <a:r>
                <a:rPr lang="zh-CN" altLang="en-US" sz="1100" dirty="0" smtClean="0"/>
                <a:t>控制与</a:t>
              </a:r>
              <a:r>
                <a:rPr lang="en-US" altLang="zh-CN" sz="1100" dirty="0" smtClean="0"/>
                <a:t>AppLocker</a:t>
              </a:r>
              <a:r>
                <a:rPr lang="zh-CN" altLang="en-US" sz="1100" dirty="0" smtClean="0"/>
                <a:t>集成的控制</a:t>
              </a:r>
              <a:endParaRPr lang="en-US" altLang="en-US" sz="1100" dirty="0" smtClean="0"/>
            </a:p>
            <a:p>
              <a:pPr lvl="0" defTabSz="914363">
                <a:lnSpc>
                  <a:spcPct val="90000"/>
                </a:lnSpc>
                <a:spcAft>
                  <a:spcPts val="400"/>
                </a:spcAft>
                <a:buBlip>
                  <a:blip r:embed="rId3"/>
                </a:buBlip>
              </a:pPr>
              <a:r>
                <a:rPr lang="zh-CN" altLang="en-US" sz="1100" dirty="0" smtClean="0"/>
                <a:t>结合使用</a:t>
              </a:r>
              <a:r>
                <a:rPr lang="en-US" altLang="zh-CN" sz="1100" dirty="0" err="1" smtClean="0"/>
                <a:t>BranchCache</a:t>
              </a:r>
              <a:r>
                <a:rPr lang="zh-CN" altLang="en-US" sz="1100" dirty="0" smtClean="0"/>
                <a:t>提高用户在任何地方的生产率</a:t>
              </a:r>
              <a:r>
                <a:rPr lang="en-US" altLang="en-US" sz="1100" dirty="0" smtClean="0"/>
                <a:t> </a:t>
              </a:r>
            </a:p>
            <a:p>
              <a:pPr defTabSz="914363">
                <a:lnSpc>
                  <a:spcPct val="90000"/>
                </a:lnSpc>
                <a:spcAft>
                  <a:spcPts val="400"/>
                </a:spcAft>
                <a:buBlip>
                  <a:blip r:embed="rId3"/>
                </a:buBlip>
              </a:pPr>
              <a:r>
                <a:rPr lang="zh-CN" altLang="en-US" sz="1100" dirty="0" smtClean="0"/>
                <a:t>使用</a:t>
              </a:r>
              <a:r>
                <a:rPr lang="en-US" altLang="zh-CN" sz="1100" dirty="0" err="1" smtClean="0"/>
                <a:t>BitLocker</a:t>
              </a:r>
              <a:r>
                <a:rPr lang="en-US" altLang="zh-CN" sz="1100" dirty="0" smtClean="0"/>
                <a:t> To Go</a:t>
              </a:r>
              <a:r>
                <a:rPr lang="zh-CN" altLang="en-US" sz="1100" dirty="0" smtClean="0"/>
                <a:t>技术在</a:t>
              </a:r>
              <a:r>
                <a:rPr lang="en-US" altLang="zh-CN" sz="1100" dirty="0" smtClean="0"/>
                <a:t>USB</a:t>
              </a:r>
              <a:r>
                <a:rPr lang="zh-CN" altLang="en-US" sz="1100" dirty="0" smtClean="0"/>
                <a:t>移动设备上安全的发布应用程序</a:t>
              </a:r>
              <a:endParaRPr lang="en-US" altLang="en-US" sz="1100" dirty="0" smtClean="0"/>
            </a:p>
          </p:txBody>
        </p:sp>
        <p:sp>
          <p:nvSpPr>
            <p:cNvPr id="19" name="Snip Single Corner Rectangle 18"/>
            <p:cNvSpPr/>
            <p:nvPr/>
          </p:nvSpPr>
          <p:spPr>
            <a:xfrm>
              <a:off x="277138" y="1422105"/>
              <a:ext cx="2349757" cy="1273470"/>
            </a:xfrm>
            <a:prstGeom prst="snip1Rect">
              <a:avLst>
                <a:gd name="adj" fmla="val 18573"/>
              </a:avLst>
            </a:prstGeom>
            <a:gradFill flip="none" rotWithShape="1">
              <a:gsLst>
                <a:gs pos="0">
                  <a:schemeClr val="accent3">
                    <a:lumMod val="50000"/>
                  </a:schemeClr>
                </a:gs>
                <a:gs pos="50000">
                  <a:schemeClr val="accent3">
                    <a:lumMod val="75000"/>
                  </a:schemeClr>
                </a:gs>
                <a:gs pos="100000">
                  <a:schemeClr val="accent3"/>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39" name="Picture 2" descr="C:\Users\chajones\Desktop\Logo-MSAV.png"/>
            <p:cNvPicPr>
              <a:picLocks noChangeAspect="1" noChangeArrowheads="1"/>
            </p:cNvPicPr>
            <p:nvPr/>
          </p:nvPicPr>
          <p:blipFill>
            <a:blip r:embed="rId4" cstate="print"/>
            <a:srcRect/>
            <a:stretch>
              <a:fillRect/>
            </a:stretch>
          </p:blipFill>
          <p:spPr bwMode="black">
            <a:xfrm>
              <a:off x="519224" y="1878928"/>
              <a:ext cx="1408385" cy="359824"/>
            </a:xfrm>
            <a:prstGeom prst="rect">
              <a:avLst/>
            </a:prstGeom>
            <a:noFill/>
          </p:spPr>
        </p:pic>
      </p:grpSp>
      <p:grpSp>
        <p:nvGrpSpPr>
          <p:cNvPr id="7" name="Group 50"/>
          <p:cNvGrpSpPr/>
          <p:nvPr/>
        </p:nvGrpSpPr>
        <p:grpSpPr>
          <a:xfrm>
            <a:off x="277138" y="5372100"/>
            <a:ext cx="8449056" cy="809626"/>
            <a:chOff x="277138" y="4860573"/>
            <a:chExt cx="8449056" cy="1044928"/>
          </a:xfrm>
        </p:grpSpPr>
        <p:sp>
          <p:nvSpPr>
            <p:cNvPr id="37" name="Rectangle 36"/>
            <p:cNvSpPr/>
            <p:nvPr/>
          </p:nvSpPr>
          <p:spPr>
            <a:xfrm>
              <a:off x="277138" y="4860573"/>
              <a:ext cx="8449056" cy="104492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8" name="Rectangle 37"/>
            <p:cNvSpPr/>
            <p:nvPr/>
          </p:nvSpPr>
          <p:spPr bwMode="auto">
            <a:xfrm>
              <a:off x="369615" y="4943532"/>
              <a:ext cx="8252400" cy="87901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3" name="Text Placeholder 23"/>
            <p:cNvSpPr txBox="1">
              <a:spLocks/>
            </p:cNvSpPr>
            <p:nvPr/>
          </p:nvSpPr>
          <p:spPr>
            <a:xfrm>
              <a:off x="2916057" y="4973985"/>
              <a:ext cx="4856343" cy="596501"/>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pPr>
              <a:r>
                <a:rPr lang="en-US" sz="1200" dirty="0" smtClean="0">
                  <a:gradFill>
                    <a:gsLst>
                      <a:gs pos="0">
                        <a:schemeClr val="tx1"/>
                      </a:gs>
                      <a:gs pos="81000">
                        <a:schemeClr val="tx1"/>
                      </a:gs>
                    </a:gsLst>
                    <a:lin ang="13500000" scaled="1"/>
                  </a:gradFill>
                  <a:latin typeface="Segoe" pitchFamily="34" charset="0"/>
                </a:rPr>
                <a:t>DART 6.5:</a:t>
              </a:r>
            </a:p>
            <a:p>
              <a:pPr lvl="0" defTabSz="914363">
                <a:lnSpc>
                  <a:spcPct val="90000"/>
                </a:lnSpc>
                <a:spcAft>
                  <a:spcPts val="400"/>
                </a:spcAft>
                <a:buBlip>
                  <a:blip r:embed="rId3"/>
                </a:buBlip>
              </a:pPr>
              <a:r>
                <a:rPr lang="zh-CN" altLang="en-US" sz="1100" dirty="0" smtClean="0"/>
                <a:t>疑难解答无法启动的</a:t>
              </a:r>
              <a:r>
                <a:rPr lang="en-US" altLang="zh-CN" sz="1100" dirty="0" smtClean="0"/>
                <a:t>Windows 7 </a:t>
              </a:r>
              <a:r>
                <a:rPr lang="zh-CN" altLang="en-US" sz="1100" dirty="0" smtClean="0"/>
                <a:t>和</a:t>
              </a:r>
              <a:r>
                <a:rPr lang="en-US" altLang="zh-CN" sz="1100" dirty="0" smtClean="0"/>
                <a:t>Windows Server 2008 R2</a:t>
              </a:r>
              <a:r>
                <a:rPr lang="en-US" sz="1100" dirty="0" smtClean="0">
                  <a:gradFill>
                    <a:gsLst>
                      <a:gs pos="0">
                        <a:schemeClr val="tx1"/>
                      </a:gs>
                      <a:gs pos="81000">
                        <a:schemeClr val="tx1"/>
                      </a:gs>
                    </a:gsLst>
                    <a:lin ang="13500000" scaled="1"/>
                  </a:gradFill>
                  <a:latin typeface="Segoe" pitchFamily="34" charset="0"/>
                </a:rPr>
                <a:t> </a:t>
              </a:r>
            </a:p>
          </p:txBody>
        </p:sp>
        <p:sp>
          <p:nvSpPr>
            <p:cNvPr id="35" name="Snip Single Corner Rectangle 34"/>
            <p:cNvSpPr/>
            <p:nvPr/>
          </p:nvSpPr>
          <p:spPr>
            <a:xfrm>
              <a:off x="277138" y="4860574"/>
              <a:ext cx="2349757" cy="1044926"/>
            </a:xfrm>
            <a:prstGeom prst="snip1Rect">
              <a:avLst>
                <a:gd name="adj" fmla="val 1857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40" name="Picture 8" descr="DaRT"/>
            <p:cNvPicPr>
              <a:picLocks noChangeAspect="1" noChangeArrowheads="1"/>
            </p:cNvPicPr>
            <p:nvPr/>
          </p:nvPicPr>
          <p:blipFill>
            <a:blip r:embed="rId5" cstate="print"/>
            <a:srcRect/>
            <a:stretch>
              <a:fillRect/>
            </a:stretch>
          </p:blipFill>
          <p:spPr bwMode="black">
            <a:xfrm>
              <a:off x="566541" y="5124809"/>
              <a:ext cx="1483540" cy="516459"/>
            </a:xfrm>
            <a:prstGeom prst="rect">
              <a:avLst/>
            </a:prstGeom>
            <a:noFill/>
            <a:ln w="9525">
              <a:noFill/>
              <a:miter lim="800000"/>
              <a:headEnd/>
              <a:tailEnd/>
            </a:ln>
          </p:spPr>
        </p:pic>
      </p:grpSp>
      <p:grpSp>
        <p:nvGrpSpPr>
          <p:cNvPr id="8" name="Group 52"/>
          <p:cNvGrpSpPr/>
          <p:nvPr/>
        </p:nvGrpSpPr>
        <p:grpSpPr>
          <a:xfrm>
            <a:off x="277138" y="3357562"/>
            <a:ext cx="8449056" cy="907108"/>
            <a:chOff x="277138" y="2779066"/>
            <a:chExt cx="8449056" cy="907108"/>
          </a:xfrm>
        </p:grpSpPr>
        <p:sp>
          <p:nvSpPr>
            <p:cNvPr id="13" name="Rectangle 12"/>
            <p:cNvSpPr/>
            <p:nvPr/>
          </p:nvSpPr>
          <p:spPr>
            <a:xfrm>
              <a:off x="277138" y="2809875"/>
              <a:ext cx="8449056" cy="86677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4" name="Rectangle 13"/>
            <p:cNvSpPr/>
            <p:nvPr/>
          </p:nvSpPr>
          <p:spPr bwMode="auto">
            <a:xfrm>
              <a:off x="369615" y="2881312"/>
              <a:ext cx="8252400" cy="7239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9" name="Text Placeholder 23"/>
            <p:cNvSpPr txBox="1">
              <a:spLocks/>
            </p:cNvSpPr>
            <p:nvPr/>
          </p:nvSpPr>
          <p:spPr>
            <a:xfrm>
              <a:off x="2916057" y="2779066"/>
              <a:ext cx="5759336" cy="869469"/>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pPr>
              <a:r>
                <a:rPr lang="en-US" sz="1200" dirty="0" smtClean="0">
                  <a:gradFill>
                    <a:gsLst>
                      <a:gs pos="0">
                        <a:schemeClr val="tx1"/>
                      </a:gs>
                      <a:gs pos="81000">
                        <a:schemeClr val="tx1"/>
                      </a:gs>
                    </a:gsLst>
                    <a:lin ang="13500000" scaled="1"/>
                  </a:gradFill>
                  <a:latin typeface="Segoe" pitchFamily="34" charset="0"/>
                </a:rPr>
                <a:t>AGPM 4.0:</a:t>
              </a:r>
            </a:p>
            <a:p>
              <a:pPr lvl="0" defTabSz="914363">
                <a:lnSpc>
                  <a:spcPct val="90000"/>
                </a:lnSpc>
                <a:spcAft>
                  <a:spcPts val="400"/>
                </a:spcAft>
                <a:buBlip>
                  <a:blip r:embed="rId3"/>
                </a:buBlip>
              </a:pPr>
              <a:r>
                <a:rPr lang="zh-CN" altLang="en-US" sz="1100" dirty="0" smtClean="0">
                  <a:gradFill>
                    <a:gsLst>
                      <a:gs pos="0">
                        <a:schemeClr val="tx1"/>
                      </a:gs>
                      <a:gs pos="81000">
                        <a:schemeClr val="tx1"/>
                      </a:gs>
                    </a:gsLst>
                    <a:lin ang="13500000" scaled="1"/>
                  </a:gradFill>
                  <a:latin typeface="Segoe" pitchFamily="34" charset="0"/>
                </a:rPr>
                <a:t>将 </a:t>
              </a:r>
              <a:r>
                <a:rPr lang="en-US" altLang="zh-CN" sz="1100" dirty="0" smtClean="0">
                  <a:gradFill>
                    <a:gsLst>
                      <a:gs pos="0">
                        <a:schemeClr val="tx1"/>
                      </a:gs>
                      <a:gs pos="81000">
                        <a:schemeClr val="tx1"/>
                      </a:gs>
                    </a:gsLst>
                    <a:lin ang="13500000" scaled="1"/>
                  </a:gradFill>
                  <a:latin typeface="Segoe" pitchFamily="34" charset="0"/>
                </a:rPr>
                <a:t>GPO </a:t>
              </a:r>
              <a:r>
                <a:rPr lang="zh-CN" altLang="en-US" sz="1100" dirty="0" smtClean="0">
                  <a:gradFill>
                    <a:gsLst>
                      <a:gs pos="0">
                        <a:schemeClr val="tx1"/>
                      </a:gs>
                      <a:gs pos="81000">
                        <a:schemeClr val="tx1"/>
                      </a:gs>
                    </a:gsLst>
                    <a:lin ang="13500000" scaled="1"/>
                  </a:gradFill>
                  <a:latin typeface="Segoe" pitchFamily="34" charset="0"/>
                </a:rPr>
                <a:t>导出和导入到不同的林 </a:t>
              </a:r>
              <a:endParaRPr lang="en-US" sz="11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r>
                <a:rPr lang="zh-CN" altLang="en-US" sz="1100" dirty="0" smtClean="0">
                  <a:gradFill>
                    <a:gsLst>
                      <a:gs pos="0">
                        <a:schemeClr val="tx1"/>
                      </a:gs>
                      <a:gs pos="81000">
                        <a:schemeClr val="tx1"/>
                      </a:gs>
                    </a:gsLst>
                    <a:lin ang="13500000" scaled="1"/>
                  </a:gradFill>
                  <a:latin typeface="Segoe" pitchFamily="34" charset="0"/>
                </a:rPr>
                <a:t>搜索和筛选 </a:t>
              </a:r>
              <a:r>
                <a:rPr lang="en-US" altLang="zh-CN" sz="1100" dirty="0" smtClean="0">
                  <a:gradFill>
                    <a:gsLst>
                      <a:gs pos="0">
                        <a:schemeClr val="tx1"/>
                      </a:gs>
                      <a:gs pos="81000">
                        <a:schemeClr val="tx1"/>
                      </a:gs>
                    </a:gsLst>
                    <a:lin ang="13500000" scaled="1"/>
                  </a:gradFill>
                  <a:latin typeface="Segoe" pitchFamily="34" charset="0"/>
                </a:rPr>
                <a:t>GPO</a:t>
              </a:r>
              <a:r>
                <a:rPr lang="zh-CN" altLang="en-US" sz="1100" dirty="0" smtClean="0">
                  <a:gradFill>
                    <a:gsLst>
                      <a:gs pos="0">
                        <a:schemeClr val="tx1"/>
                      </a:gs>
                      <a:gs pos="81000">
                        <a:schemeClr val="tx1"/>
                      </a:gs>
                    </a:gsLst>
                    <a:lin ang="13500000" scaled="1"/>
                  </a:gradFill>
                  <a:latin typeface="Segoe" pitchFamily="34" charset="0"/>
                </a:rPr>
                <a:t>，定位和跟踪</a:t>
              </a:r>
              <a:r>
                <a:rPr lang="en-US" altLang="zh-CN" sz="1100" dirty="0" smtClean="0">
                  <a:gradFill>
                    <a:gsLst>
                      <a:gs pos="0">
                        <a:schemeClr val="tx1"/>
                      </a:gs>
                      <a:gs pos="81000">
                        <a:schemeClr val="tx1"/>
                      </a:gs>
                    </a:gsLst>
                    <a:lin ang="13500000" scaled="1"/>
                  </a:gradFill>
                  <a:latin typeface="Segoe" pitchFamily="34" charset="0"/>
                </a:rPr>
                <a:t>GPO</a:t>
              </a:r>
              <a:r>
                <a:rPr lang="zh-CN" altLang="en-US" sz="1100" dirty="0" smtClean="0">
                  <a:gradFill>
                    <a:gsLst>
                      <a:gs pos="0">
                        <a:schemeClr val="tx1"/>
                      </a:gs>
                      <a:gs pos="81000">
                        <a:schemeClr val="tx1"/>
                      </a:gs>
                    </a:gsLst>
                    <a:lin ang="13500000" scaled="1"/>
                  </a:gradFill>
                  <a:latin typeface="Segoe" pitchFamily="34" charset="0"/>
                </a:rPr>
                <a:t>将更加容易</a:t>
              </a:r>
              <a:endParaRPr lang="en-US" altLang="zh-CN" sz="1100" dirty="0" smtClean="0">
                <a:gradFill>
                  <a:gsLst>
                    <a:gs pos="0">
                      <a:schemeClr val="tx1"/>
                    </a:gs>
                    <a:gs pos="81000">
                      <a:schemeClr val="tx1"/>
                    </a:gs>
                  </a:gsLst>
                  <a:lin ang="13500000" scaled="1"/>
                </a:gradFill>
                <a:latin typeface="Segoe" pitchFamily="34" charset="0"/>
              </a:endParaRPr>
            </a:p>
            <a:p>
              <a:pPr lvl="0" defTabSz="914363">
                <a:lnSpc>
                  <a:spcPct val="90000"/>
                </a:lnSpc>
                <a:spcAft>
                  <a:spcPts val="400"/>
                </a:spcAft>
                <a:buBlip>
                  <a:blip r:embed="rId3"/>
                </a:buBlip>
              </a:pPr>
              <a:r>
                <a:rPr lang="zh-CN" altLang="en-US" sz="1100" dirty="0" smtClean="0">
                  <a:gradFill>
                    <a:gsLst>
                      <a:gs pos="0">
                        <a:schemeClr val="tx1"/>
                      </a:gs>
                      <a:gs pos="81000">
                        <a:schemeClr val="tx1"/>
                      </a:gs>
                    </a:gsLst>
                    <a:lin ang="13500000" scaled="1"/>
                  </a:gradFill>
                  <a:latin typeface="Segoe" pitchFamily="34" charset="0"/>
                </a:rPr>
                <a:t>支持 </a:t>
              </a:r>
              <a:r>
                <a:rPr lang="en-US" altLang="zh-CN" sz="1100" dirty="0" smtClean="0">
                  <a:gradFill>
                    <a:gsLst>
                      <a:gs pos="0">
                        <a:schemeClr val="tx1"/>
                      </a:gs>
                      <a:gs pos="81000">
                        <a:schemeClr val="tx1"/>
                      </a:gs>
                    </a:gsLst>
                    <a:lin ang="13500000" scaled="1"/>
                  </a:gradFill>
                  <a:latin typeface="Segoe" pitchFamily="34" charset="0"/>
                </a:rPr>
                <a:t>Windows Server 2008 R2 </a:t>
              </a:r>
              <a:r>
                <a:rPr lang="zh-CN" altLang="en-US" sz="1100" dirty="0" smtClean="0">
                  <a:gradFill>
                    <a:gsLst>
                      <a:gs pos="0">
                        <a:schemeClr val="tx1"/>
                      </a:gs>
                      <a:gs pos="81000">
                        <a:schemeClr val="tx1"/>
                      </a:gs>
                    </a:gsLst>
                    <a:lin ang="13500000" scaled="1"/>
                  </a:gradFill>
                  <a:latin typeface="Segoe" pitchFamily="34" charset="0"/>
                </a:rPr>
                <a:t>和 </a:t>
              </a:r>
              <a:r>
                <a:rPr lang="en-US" altLang="zh-CN" sz="1100" dirty="0" smtClean="0">
                  <a:gradFill>
                    <a:gsLst>
                      <a:gs pos="0">
                        <a:schemeClr val="tx1"/>
                      </a:gs>
                      <a:gs pos="81000">
                        <a:schemeClr val="tx1"/>
                      </a:gs>
                    </a:gsLst>
                    <a:lin ang="13500000" scaled="1"/>
                  </a:gradFill>
                  <a:latin typeface="Segoe" pitchFamily="34" charset="0"/>
                </a:rPr>
                <a:t>Windows 7 </a:t>
              </a:r>
              <a:endParaRPr lang="en-US" altLang="en-US" sz="1100" dirty="0" smtClean="0">
                <a:gradFill>
                  <a:gsLst>
                    <a:gs pos="0">
                      <a:schemeClr val="tx1"/>
                    </a:gs>
                    <a:gs pos="81000">
                      <a:schemeClr val="tx1"/>
                    </a:gs>
                  </a:gsLst>
                  <a:lin ang="13500000" scaled="1"/>
                </a:gradFill>
                <a:latin typeface="Segoe" pitchFamily="34" charset="0"/>
              </a:endParaRPr>
            </a:p>
          </p:txBody>
        </p:sp>
        <p:sp>
          <p:nvSpPr>
            <p:cNvPr id="11" name="Snip Single Corner Rectangle 10"/>
            <p:cNvSpPr/>
            <p:nvPr/>
          </p:nvSpPr>
          <p:spPr>
            <a:xfrm>
              <a:off x="277138" y="2790825"/>
              <a:ext cx="2349757" cy="895349"/>
            </a:xfrm>
            <a:prstGeom prst="snip1Rect">
              <a:avLst>
                <a:gd name="adj" fmla="val 1857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41" name="Picture 40" descr="AGPM"/>
            <p:cNvPicPr>
              <a:picLocks noChangeAspect="1" noChangeArrowheads="1"/>
            </p:cNvPicPr>
            <p:nvPr/>
          </p:nvPicPr>
          <p:blipFill>
            <a:blip r:embed="rId6" cstate="print"/>
            <a:srcRect/>
            <a:stretch>
              <a:fillRect/>
            </a:stretch>
          </p:blipFill>
          <p:spPr bwMode="black">
            <a:xfrm>
              <a:off x="519550" y="3051047"/>
              <a:ext cx="1737664" cy="374904"/>
            </a:xfrm>
            <a:prstGeom prst="rect">
              <a:avLst/>
            </a:prstGeom>
            <a:noFill/>
            <a:ln w="9525">
              <a:noFill/>
              <a:miter lim="800000"/>
              <a:headEnd/>
              <a:tailEnd/>
            </a:ln>
          </p:spPr>
        </p:pic>
      </p:grpSp>
      <p:grpSp>
        <p:nvGrpSpPr>
          <p:cNvPr id="10" name="Group 51"/>
          <p:cNvGrpSpPr/>
          <p:nvPr/>
        </p:nvGrpSpPr>
        <p:grpSpPr>
          <a:xfrm>
            <a:off x="277138" y="4394172"/>
            <a:ext cx="8449056" cy="1144754"/>
            <a:chOff x="277138" y="3815999"/>
            <a:chExt cx="8449056" cy="1144754"/>
          </a:xfrm>
        </p:grpSpPr>
        <p:sp>
          <p:nvSpPr>
            <p:cNvPr id="29" name="Rectangle 28"/>
            <p:cNvSpPr/>
            <p:nvPr/>
          </p:nvSpPr>
          <p:spPr>
            <a:xfrm>
              <a:off x="277138" y="3819524"/>
              <a:ext cx="8449056" cy="85725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0" name="Rectangle 29"/>
            <p:cNvSpPr/>
            <p:nvPr/>
          </p:nvSpPr>
          <p:spPr bwMode="auto">
            <a:xfrm>
              <a:off x="369615" y="3905716"/>
              <a:ext cx="8252400" cy="685334"/>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5" name="Text Placeholder 23"/>
            <p:cNvSpPr txBox="1">
              <a:spLocks/>
            </p:cNvSpPr>
            <p:nvPr/>
          </p:nvSpPr>
          <p:spPr>
            <a:xfrm>
              <a:off x="2916057" y="3938935"/>
              <a:ext cx="5759336" cy="1021818"/>
            </a:xfrm>
            <a:prstGeom prst="rect">
              <a:avLst/>
            </a:prstGeom>
          </p:spPr>
          <p:txBody>
            <a:bodyPr wrap="square">
              <a:spAutoFit/>
            </a:bodyPr>
            <a:lstStyle>
              <a:lvl1pPr marL="230188" indent="-230188">
                <a:buSzPct val="85000"/>
                <a:defRPr sz="1600"/>
              </a:lvl1pPr>
            </a:lstStyle>
            <a:p>
              <a:pPr lvl="0" defTabSz="914363">
                <a:lnSpc>
                  <a:spcPct val="90000"/>
                </a:lnSpc>
                <a:spcAft>
                  <a:spcPts val="400"/>
                </a:spcAft>
              </a:pPr>
              <a:r>
                <a:rPr lang="en-US" sz="1200" dirty="0" smtClean="0">
                  <a:gradFill>
                    <a:gsLst>
                      <a:gs pos="0">
                        <a:schemeClr val="tx1"/>
                      </a:gs>
                      <a:gs pos="81000">
                        <a:schemeClr val="tx1"/>
                      </a:gs>
                    </a:gsLst>
                    <a:lin ang="13500000" scaled="1"/>
                  </a:gradFill>
                  <a:latin typeface="Segoe" pitchFamily="34" charset="0"/>
                </a:rPr>
                <a:t>DEM 3.5:</a:t>
              </a:r>
              <a:endParaRPr lang="en-US" sz="11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3"/>
                </a:buBlip>
              </a:pPr>
              <a:r>
                <a:rPr lang="zh-CN" altLang="en-US" sz="1100" dirty="0" smtClean="0">
                  <a:gradFill>
                    <a:gsLst>
                      <a:gs pos="0">
                        <a:schemeClr val="tx1"/>
                      </a:gs>
                      <a:gs pos="81000">
                        <a:schemeClr val="tx1"/>
                      </a:gs>
                    </a:gsLst>
                    <a:lin ang="13500000" scaled="1"/>
                  </a:gradFill>
                  <a:latin typeface="Segoe" pitchFamily="34" charset="0"/>
                </a:rPr>
                <a:t>对系统错误报告（“蓝屏”）和整个企业网络的应用在过去</a:t>
              </a:r>
              <a:r>
                <a:rPr lang="en-US" altLang="zh-CN" sz="1100" dirty="0" smtClean="0">
                  <a:gradFill>
                    <a:gsLst>
                      <a:gs pos="0">
                        <a:schemeClr val="tx1"/>
                      </a:gs>
                      <a:gs pos="81000">
                        <a:schemeClr val="tx1"/>
                      </a:gs>
                    </a:gsLst>
                    <a:lin ang="13500000" scaled="1"/>
                  </a:gradFill>
                  <a:latin typeface="Segoe" pitchFamily="34" charset="0"/>
                </a:rPr>
                <a:t>60</a:t>
              </a:r>
              <a:r>
                <a:rPr lang="zh-CN" altLang="en-US" sz="1100" dirty="0" smtClean="0">
                  <a:gradFill>
                    <a:gsLst>
                      <a:gs pos="0">
                        <a:schemeClr val="tx1"/>
                      </a:gs>
                      <a:gs pos="81000">
                        <a:schemeClr val="tx1"/>
                      </a:gs>
                    </a:gsLst>
                    <a:lin ang="13500000" scaled="1"/>
                  </a:gradFill>
                  <a:latin typeface="Segoe" pitchFamily="34" charset="0"/>
                </a:rPr>
                <a:t>天的错误的排序显示</a:t>
              </a:r>
              <a:endParaRPr lang="en-US" altLang="zh-CN" sz="1100" dirty="0" smtClean="0">
                <a:gradFill>
                  <a:gsLst>
                    <a:gs pos="0">
                      <a:schemeClr val="tx1"/>
                    </a:gs>
                    <a:gs pos="81000">
                      <a:schemeClr val="tx1"/>
                    </a:gs>
                  </a:gsLst>
                  <a:lin ang="13500000" scaled="1"/>
                </a:gradFill>
                <a:latin typeface="Segoe" pitchFamily="34" charset="0"/>
              </a:endParaRPr>
            </a:p>
            <a:p>
              <a:pPr defTabSz="914363">
                <a:lnSpc>
                  <a:spcPct val="90000"/>
                </a:lnSpc>
                <a:spcAft>
                  <a:spcPts val="400"/>
                </a:spcAft>
                <a:buBlip>
                  <a:blip r:embed="rId3"/>
                </a:buBlip>
              </a:pPr>
              <a:r>
                <a:rPr lang="zh-CN" altLang="en-US" sz="1100" dirty="0" smtClean="0">
                  <a:gradFill>
                    <a:gsLst>
                      <a:gs pos="0">
                        <a:schemeClr val="tx1"/>
                      </a:gs>
                      <a:gs pos="81000">
                        <a:schemeClr val="tx1"/>
                      </a:gs>
                    </a:gsLst>
                    <a:lin ang="13500000" scaled="1"/>
                  </a:gradFill>
                  <a:latin typeface="Segoe" pitchFamily="34" charset="0"/>
                </a:rPr>
                <a:t>支持基于 </a:t>
              </a:r>
              <a:r>
                <a:rPr lang="en-US" altLang="zh-CN" sz="1100" dirty="0" smtClean="0">
                  <a:gradFill>
                    <a:gsLst>
                      <a:gs pos="0">
                        <a:schemeClr val="tx1"/>
                      </a:gs>
                      <a:gs pos="81000">
                        <a:schemeClr val="tx1"/>
                      </a:gs>
                    </a:gsLst>
                    <a:lin ang="13500000" scaled="1"/>
                  </a:gradFill>
                  <a:latin typeface="Segoe" pitchFamily="34" charset="0"/>
                </a:rPr>
                <a:t>UNIX </a:t>
              </a:r>
              <a:r>
                <a:rPr lang="zh-CN" altLang="en-US" sz="1100" dirty="0" smtClean="0">
                  <a:gradFill>
                    <a:gsLst>
                      <a:gs pos="0">
                        <a:schemeClr val="tx1"/>
                      </a:gs>
                      <a:gs pos="81000">
                        <a:schemeClr val="tx1"/>
                      </a:gs>
                    </a:gsLst>
                    <a:lin ang="13500000" scaled="1"/>
                  </a:gradFill>
                  <a:latin typeface="Segoe" pitchFamily="34" charset="0"/>
                </a:rPr>
                <a:t>和 </a:t>
              </a:r>
              <a:r>
                <a:rPr lang="en-US" altLang="zh-CN" sz="1100" dirty="0" smtClean="0">
                  <a:gradFill>
                    <a:gsLst>
                      <a:gs pos="0">
                        <a:schemeClr val="tx1"/>
                      </a:gs>
                      <a:gs pos="81000">
                        <a:schemeClr val="tx1"/>
                      </a:gs>
                    </a:gsLst>
                    <a:lin ang="13500000" scaled="1"/>
                  </a:gradFill>
                  <a:latin typeface="Segoe" pitchFamily="34" charset="0"/>
                </a:rPr>
                <a:t>Linux </a:t>
              </a:r>
              <a:r>
                <a:rPr lang="zh-CN" altLang="en-US" sz="1100" dirty="0" smtClean="0">
                  <a:gradFill>
                    <a:gsLst>
                      <a:gs pos="0">
                        <a:schemeClr val="tx1"/>
                      </a:gs>
                      <a:gs pos="81000">
                        <a:schemeClr val="tx1"/>
                      </a:gs>
                    </a:gsLst>
                    <a:lin ang="13500000" scaled="1"/>
                  </a:gradFill>
                  <a:latin typeface="Segoe" pitchFamily="34" charset="0"/>
                </a:rPr>
                <a:t>的计算机的发现和监视</a:t>
              </a:r>
              <a:r>
                <a:rPr lang="zh-CN" altLang="en-US" sz="1100" dirty="0" smtClean="0"/>
                <a:t/>
              </a:r>
              <a:br>
                <a:rPr lang="zh-CN" altLang="en-US" sz="1100" dirty="0" smtClean="0"/>
              </a:br>
              <a:endParaRPr lang="zh-CN" altLang="en-US" sz="1100" dirty="0" smtClean="0"/>
            </a:p>
            <a:p>
              <a:pPr lvl="0" defTabSz="914363">
                <a:lnSpc>
                  <a:spcPct val="90000"/>
                </a:lnSpc>
                <a:spcAft>
                  <a:spcPts val="400"/>
                </a:spcAft>
                <a:buBlip>
                  <a:blip r:embed="rId3"/>
                </a:buBlip>
              </a:pPr>
              <a:endParaRPr lang="en-US" sz="1100" dirty="0" smtClean="0">
                <a:gradFill>
                  <a:gsLst>
                    <a:gs pos="0">
                      <a:schemeClr val="tx1"/>
                    </a:gs>
                    <a:gs pos="81000">
                      <a:schemeClr val="tx1"/>
                    </a:gs>
                  </a:gsLst>
                  <a:lin ang="13500000" scaled="1"/>
                </a:gradFill>
                <a:latin typeface="Segoe" pitchFamily="34" charset="0"/>
              </a:endParaRPr>
            </a:p>
          </p:txBody>
        </p:sp>
        <p:sp>
          <p:nvSpPr>
            <p:cNvPr id="27" name="Snip Single Corner Rectangle 26"/>
            <p:cNvSpPr/>
            <p:nvPr/>
          </p:nvSpPr>
          <p:spPr>
            <a:xfrm>
              <a:off x="277138" y="3815999"/>
              <a:ext cx="2349757" cy="860776"/>
            </a:xfrm>
            <a:prstGeom prst="snip1Rect">
              <a:avLst>
                <a:gd name="adj" fmla="val 1857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42" name="Picture 9" descr="SCDEM"/>
            <p:cNvPicPr>
              <a:picLocks noChangeAspect="1" noChangeArrowheads="1"/>
            </p:cNvPicPr>
            <p:nvPr/>
          </p:nvPicPr>
          <p:blipFill>
            <a:blip r:embed="rId7" cstate="print"/>
            <a:srcRect/>
            <a:stretch>
              <a:fillRect/>
            </a:stretch>
          </p:blipFill>
          <p:spPr bwMode="auto">
            <a:xfrm>
              <a:off x="548454" y="4063507"/>
              <a:ext cx="1786293" cy="365760"/>
            </a:xfrm>
            <a:prstGeom prst="rect">
              <a:avLst/>
            </a:prstGeom>
            <a:noFill/>
            <a:ln w="9525">
              <a:noFill/>
              <a:miter lim="800000"/>
              <a:headEnd/>
              <a:tailEnd/>
            </a:ln>
          </p:spPr>
        </p:pic>
      </p:grpSp>
      <p:sp>
        <p:nvSpPr>
          <p:cNvPr id="32" name="Text Placeholder 4"/>
          <p:cNvSpPr txBox="1">
            <a:spLocks/>
          </p:cNvSpPr>
          <p:nvPr/>
        </p:nvSpPr>
        <p:spPr>
          <a:xfrm>
            <a:off x="299811" y="834390"/>
            <a:ext cx="8260677" cy="951412"/>
          </a:xfrm>
          <a:prstGeom prst="rect">
            <a:avLst/>
          </a:prstGeom>
        </p:spPr>
        <p:txBody>
          <a:bodyPr>
            <a:noAutofit/>
          </a:bodyPr>
          <a:lstStyle/>
          <a:p>
            <a:pPr marL="396875" marR="0" lvl="0" indent="-396875" algn="l" defTabSz="914363" rtl="0" eaLnBrk="1" fontAlgn="auto" latinLnBrk="0" hangingPunct="1">
              <a:spcAft>
                <a:spcPts val="0"/>
              </a:spcAft>
              <a:buClrTx/>
              <a:buSzTx/>
              <a:tabLst/>
              <a:defRPr/>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MDOP 2009 R2 </a:t>
            </a: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将在</a:t>
            </a: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October 2009</a:t>
            </a: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发布</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a:p>
            <a:pPr marL="396875" lvl="0" indent="-396875" defTabSz="914363">
              <a:defRPr/>
            </a:pP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所有产品都将在生产环境中支持</a:t>
            </a: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Windows 7 RTM</a:t>
            </a: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版本</a:t>
            </a: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 </a:t>
            </a:r>
            <a:b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b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(MED-V 1.0</a:t>
            </a: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将在</a:t>
            </a: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Q1 CY2010</a:t>
            </a: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支持</a:t>
            </a:r>
            <a:r>
              <a:rPr lang="en-US" altLang="zh-CN"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Windows7</a:t>
            </a: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282" y="214298"/>
            <a:ext cx="8858312" cy="1143000"/>
          </a:xfrm>
        </p:spPr>
        <p:txBody>
          <a:bodyPr/>
          <a:lstStyle/>
          <a:p>
            <a:pPr algn="l"/>
            <a:r>
              <a:rPr lang="zh-CN" altLang="en-US" sz="2800" dirty="0" smtClean="0"/>
              <a:t>将</a:t>
            </a:r>
            <a:r>
              <a:rPr lang="en-US" altLang="zh-CN" sz="2800" dirty="0" smtClean="0"/>
              <a:t>MDOP</a:t>
            </a:r>
            <a:r>
              <a:rPr lang="zh-CN" altLang="en-US" sz="2800" dirty="0" smtClean="0"/>
              <a:t>成为你</a:t>
            </a:r>
            <a:r>
              <a:rPr lang="en-US" altLang="zh-CN" sz="2800" dirty="0" smtClean="0"/>
              <a:t>Windows 7</a:t>
            </a:r>
            <a:r>
              <a:rPr lang="zh-CN" altLang="en-US" sz="2800" dirty="0" smtClean="0"/>
              <a:t>部署计划中的一部分</a:t>
            </a:r>
            <a:endParaRPr lang="en-US" sz="2800" dirty="0"/>
          </a:p>
        </p:txBody>
      </p:sp>
      <p:grpSp>
        <p:nvGrpSpPr>
          <p:cNvPr id="2" name="Group 9"/>
          <p:cNvGrpSpPr/>
          <p:nvPr/>
        </p:nvGrpSpPr>
        <p:grpSpPr>
          <a:xfrm>
            <a:off x="378985" y="1212615"/>
            <a:ext cx="8451420" cy="1692510"/>
            <a:chOff x="378985" y="1355490"/>
            <a:chExt cx="8451420" cy="1692510"/>
          </a:xfrm>
        </p:grpSpPr>
        <p:sp>
          <p:nvSpPr>
            <p:cNvPr id="11" name="Rectangle 10"/>
            <p:cNvSpPr/>
            <p:nvPr/>
          </p:nvSpPr>
          <p:spPr>
            <a:xfrm>
              <a:off x="378985" y="1777157"/>
              <a:ext cx="8439912" cy="127084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2" name="Rectangle 11"/>
            <p:cNvSpPr/>
            <p:nvPr/>
          </p:nvSpPr>
          <p:spPr bwMode="auto">
            <a:xfrm>
              <a:off x="471461" y="1772690"/>
              <a:ext cx="8280653" cy="119910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3" name="Text Placeholder 23"/>
            <p:cNvSpPr txBox="1">
              <a:spLocks/>
            </p:cNvSpPr>
            <p:nvPr/>
          </p:nvSpPr>
          <p:spPr>
            <a:xfrm>
              <a:off x="583908" y="1862905"/>
              <a:ext cx="8193442" cy="1098762"/>
            </a:xfrm>
            <a:prstGeom prst="rect">
              <a:avLst/>
            </a:prstGeom>
          </p:spPr>
          <p:txBody>
            <a:bodyPr wrap="square">
              <a:spAutoFit/>
            </a:bodyPr>
            <a:lstStyle>
              <a:lvl1pPr marL="230188" indent="-230188">
                <a:buSzPct val="85000"/>
                <a:defRPr sz="1600"/>
              </a:lvl1pPr>
            </a:lstStyle>
            <a:p>
              <a:pPr marR="0" defTabSz="914363" fontAlgn="auto">
                <a:lnSpc>
                  <a:spcPct val="90000"/>
                </a:lnSpc>
                <a:spcBef>
                  <a:spcPts val="0"/>
                </a:spcBef>
                <a:spcAft>
                  <a:spcPts val="600"/>
                </a:spcAft>
                <a:buClrTx/>
                <a:buBlip>
                  <a:blip r:embed="rId3"/>
                </a:buBlip>
                <a:tabLst/>
                <a:defRPr/>
              </a:pPr>
              <a:r>
                <a:rPr lang="zh-CN" altLang="en-US" sz="1400" dirty="0" smtClean="0"/>
                <a:t>减少映像文件大小和新</a:t>
              </a:r>
              <a:r>
                <a:rPr lang="en-US" altLang="zh-CN" sz="1400" dirty="0" smtClean="0"/>
                <a:t>PC</a:t>
              </a:r>
              <a:r>
                <a:rPr lang="zh-CN" altLang="en-US" sz="1400" dirty="0" smtClean="0"/>
                <a:t>的兼容性</a:t>
              </a:r>
              <a:endParaRPr lang="en-US" sz="1400" dirty="0" smtClean="0">
                <a:gradFill>
                  <a:gsLst>
                    <a:gs pos="0">
                      <a:schemeClr val="tx1"/>
                    </a:gs>
                    <a:gs pos="81000">
                      <a:schemeClr val="tx1"/>
                    </a:gs>
                  </a:gsLst>
                  <a:lin ang="13500000" scaled="1"/>
                </a:gradFill>
                <a:latin typeface="Segoe" pitchFamily="34" charset="0"/>
              </a:endParaRPr>
            </a:p>
            <a:p>
              <a:pPr marR="0" defTabSz="914363" fontAlgn="auto">
                <a:lnSpc>
                  <a:spcPct val="90000"/>
                </a:lnSpc>
                <a:spcBef>
                  <a:spcPts val="0"/>
                </a:spcBef>
                <a:spcAft>
                  <a:spcPts val="600"/>
                </a:spcAft>
                <a:buClrTx/>
                <a:buBlip>
                  <a:blip r:embed="rId3"/>
                </a:buBlip>
                <a:tabLst/>
                <a:defRPr/>
              </a:pPr>
              <a:r>
                <a:rPr lang="zh-CN" altLang="en-US" sz="1400" dirty="0" smtClean="0"/>
                <a:t>降低应用程序部署的费用 </a:t>
              </a:r>
              <a:endParaRPr lang="en-US" sz="1400" dirty="0" smtClean="0">
                <a:gradFill>
                  <a:gsLst>
                    <a:gs pos="0">
                      <a:schemeClr val="tx1"/>
                    </a:gs>
                    <a:gs pos="81000">
                      <a:schemeClr val="tx1"/>
                    </a:gs>
                  </a:gsLst>
                  <a:lin ang="13500000" scaled="1"/>
                </a:gradFill>
                <a:latin typeface="Segoe" pitchFamily="34" charset="0"/>
              </a:endParaRPr>
            </a:p>
            <a:p>
              <a:pPr marR="0" defTabSz="914363" fontAlgn="auto">
                <a:lnSpc>
                  <a:spcPct val="90000"/>
                </a:lnSpc>
                <a:spcBef>
                  <a:spcPts val="0"/>
                </a:spcBef>
                <a:spcAft>
                  <a:spcPts val="600"/>
                </a:spcAft>
                <a:buClrTx/>
                <a:buBlip>
                  <a:blip r:embed="rId3"/>
                </a:buBlip>
                <a:tabLst/>
                <a:defRPr/>
              </a:pPr>
              <a:r>
                <a:rPr lang="zh-CN" altLang="en-US" sz="1400" dirty="0" smtClean="0"/>
                <a:t>提高用户生产力，可以轻松实现漫游 </a:t>
              </a:r>
              <a:endParaRPr lang="en-US" sz="1400" dirty="0" smtClean="0">
                <a:gradFill>
                  <a:gsLst>
                    <a:gs pos="0">
                      <a:schemeClr val="tx1"/>
                    </a:gs>
                    <a:gs pos="81000">
                      <a:schemeClr val="tx1"/>
                    </a:gs>
                  </a:gsLst>
                  <a:lin ang="13500000" scaled="1"/>
                </a:gradFill>
                <a:latin typeface="Segoe" pitchFamily="34" charset="0"/>
              </a:endParaRPr>
            </a:p>
            <a:p>
              <a:pPr marR="0" defTabSz="914363" fontAlgn="auto">
                <a:lnSpc>
                  <a:spcPct val="90000"/>
                </a:lnSpc>
                <a:spcBef>
                  <a:spcPts val="0"/>
                </a:spcBef>
                <a:spcAft>
                  <a:spcPts val="600"/>
                </a:spcAft>
                <a:buClrTx/>
                <a:tabLst/>
                <a:defRPr/>
              </a:pPr>
              <a:r>
                <a:rPr lang="zh-CN" altLang="en-US" sz="1400" dirty="0" smtClean="0"/>
                <a:t>操作系统升级是正确的时间</a:t>
              </a:r>
              <a:r>
                <a:rPr lang="en-US" altLang="zh-CN" sz="1400" dirty="0" smtClean="0"/>
                <a:t>-</a:t>
              </a:r>
              <a:r>
                <a:rPr lang="zh-CN" altLang="en-US" sz="1400" dirty="0" smtClean="0"/>
                <a:t>最低成本采用虚拟化！</a:t>
              </a:r>
              <a:endParaRPr lang="en-US" sz="1400" i="1" dirty="0" smtClean="0">
                <a:gradFill>
                  <a:gsLst>
                    <a:gs pos="0">
                      <a:schemeClr val="tx1"/>
                    </a:gs>
                    <a:gs pos="81000">
                      <a:schemeClr val="tx1"/>
                    </a:gs>
                  </a:gsLst>
                  <a:lin ang="13500000" scaled="1"/>
                </a:gradFill>
                <a:latin typeface="Segoe" pitchFamily="34" charset="0"/>
              </a:endParaRPr>
            </a:p>
          </p:txBody>
        </p:sp>
        <p:grpSp>
          <p:nvGrpSpPr>
            <p:cNvPr id="3" name="Group 14"/>
            <p:cNvGrpSpPr/>
            <p:nvPr/>
          </p:nvGrpSpPr>
          <p:grpSpPr>
            <a:xfrm>
              <a:off x="378985" y="1355490"/>
              <a:ext cx="8451420" cy="429773"/>
              <a:chOff x="378985" y="1288815"/>
              <a:chExt cx="8451420" cy="429773"/>
            </a:xfrm>
          </p:grpSpPr>
          <p:sp>
            <p:nvSpPr>
              <p:cNvPr id="16" name="Snip Single Corner Rectangle 5"/>
              <p:cNvSpPr/>
              <p:nvPr/>
            </p:nvSpPr>
            <p:spPr>
              <a:xfrm>
                <a:off x="378985" y="1288815"/>
                <a:ext cx="8451420" cy="429773"/>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17" name="Text Placeholder 27"/>
              <p:cNvSpPr txBox="1">
                <a:spLocks/>
              </p:cNvSpPr>
              <p:nvPr/>
            </p:nvSpPr>
            <p:spPr>
              <a:xfrm>
                <a:off x="550041" y="1319035"/>
                <a:ext cx="8039632"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defRPr/>
                </a:pPr>
                <a:r>
                  <a:rPr lang="zh-CN" altLang="en-US" sz="1800" dirty="0"/>
                  <a:t>使用</a:t>
                </a:r>
                <a:r>
                  <a:rPr lang="en-US" sz="1800" dirty="0" smtClean="0"/>
                  <a:t>Application Virtualization</a:t>
                </a:r>
                <a:r>
                  <a:rPr lang="zh-CN" altLang="en-US" sz="1800" dirty="0" smtClean="0"/>
                  <a:t>优化</a:t>
                </a:r>
                <a:r>
                  <a:rPr lang="en-US" altLang="zh-CN" sz="1800" dirty="0" smtClean="0"/>
                  <a:t>Windows7</a:t>
                </a:r>
                <a:r>
                  <a:rPr lang="zh-CN" altLang="en-US" sz="1800" dirty="0" smtClean="0"/>
                  <a:t>部署</a:t>
                </a:r>
                <a:endParaRPr lang="en-US" sz="1800" dirty="0"/>
              </a:p>
            </p:txBody>
          </p:sp>
        </p:grpSp>
      </p:grpSp>
      <p:grpSp>
        <p:nvGrpSpPr>
          <p:cNvPr id="5" name="Group 17"/>
          <p:cNvGrpSpPr/>
          <p:nvPr/>
        </p:nvGrpSpPr>
        <p:grpSpPr>
          <a:xfrm>
            <a:off x="390861" y="2982221"/>
            <a:ext cx="8451420" cy="1353698"/>
            <a:chOff x="390861" y="3284977"/>
            <a:chExt cx="8451420" cy="1353698"/>
          </a:xfrm>
        </p:grpSpPr>
        <p:sp>
          <p:nvSpPr>
            <p:cNvPr id="19" name="Rectangle 18"/>
            <p:cNvSpPr/>
            <p:nvPr/>
          </p:nvSpPr>
          <p:spPr>
            <a:xfrm>
              <a:off x="390861" y="3706644"/>
              <a:ext cx="8439912" cy="93203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0" name="Rectangle 19"/>
            <p:cNvSpPr/>
            <p:nvPr/>
          </p:nvSpPr>
          <p:spPr bwMode="auto">
            <a:xfrm>
              <a:off x="483337" y="3702178"/>
              <a:ext cx="8264105" cy="85077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1" name="Text Placeholder 23"/>
            <p:cNvSpPr txBox="1">
              <a:spLocks/>
            </p:cNvSpPr>
            <p:nvPr/>
          </p:nvSpPr>
          <p:spPr>
            <a:xfrm>
              <a:off x="595784" y="3792392"/>
              <a:ext cx="8193442" cy="750975"/>
            </a:xfrm>
            <a:prstGeom prst="rect">
              <a:avLst/>
            </a:prstGeom>
          </p:spPr>
          <p:txBody>
            <a:bodyPr wrap="square">
              <a:spAutoFit/>
            </a:bodyPr>
            <a:lstStyle>
              <a:lvl1pPr marL="230188" indent="-230188">
                <a:buSzPct val="85000"/>
                <a:defRPr sz="1600"/>
              </a:lvl1pPr>
            </a:lstStyle>
            <a:p>
              <a:pPr marR="0" defTabSz="914363" fontAlgn="auto">
                <a:lnSpc>
                  <a:spcPct val="90000"/>
                </a:lnSpc>
                <a:spcBef>
                  <a:spcPts val="0"/>
                </a:spcBef>
                <a:spcAft>
                  <a:spcPts val="600"/>
                </a:spcAft>
                <a:buClrTx/>
                <a:buBlip>
                  <a:blip r:embed="rId3"/>
                </a:buBlip>
                <a:tabLst/>
                <a:defRPr/>
              </a:pPr>
              <a:r>
                <a:rPr lang="zh-CN" altLang="en-US" sz="1400" dirty="0" smtClean="0"/>
                <a:t>在现有环境下</a:t>
              </a:r>
              <a:r>
                <a:rPr lang="en-US" altLang="zh-CN" sz="1400" dirty="0" smtClean="0">
                  <a:gradFill>
                    <a:gsLst>
                      <a:gs pos="0">
                        <a:schemeClr val="tx1"/>
                      </a:gs>
                      <a:gs pos="81000">
                        <a:schemeClr val="tx1"/>
                      </a:gs>
                    </a:gsLst>
                    <a:lin ang="13500000" scaled="1"/>
                  </a:gradFill>
                  <a:latin typeface="Segoe" pitchFamily="34" charset="0"/>
                </a:rPr>
                <a:t>(</a:t>
              </a:r>
              <a:r>
                <a:rPr lang="zh-CN" altLang="en-US" sz="1400" dirty="0" smtClean="0">
                  <a:gradFill>
                    <a:gsLst>
                      <a:gs pos="0">
                        <a:schemeClr val="tx1"/>
                      </a:gs>
                      <a:gs pos="81000">
                        <a:schemeClr val="tx1"/>
                      </a:gs>
                    </a:gsLst>
                    <a:lin ang="13500000" scaled="1"/>
                  </a:gradFill>
                  <a:latin typeface="Segoe" pitchFamily="34" charset="0"/>
                </a:rPr>
                <a:t>例如</a:t>
              </a:r>
              <a:r>
                <a:rPr lang="en-US" altLang="zh-CN" sz="1400" dirty="0" smtClean="0">
                  <a:gradFill>
                    <a:gsLst>
                      <a:gs pos="0">
                        <a:schemeClr val="tx1"/>
                      </a:gs>
                      <a:gs pos="81000">
                        <a:schemeClr val="tx1"/>
                      </a:gs>
                    </a:gsLst>
                    <a:lin ang="13500000" scaled="1"/>
                  </a:gradFill>
                  <a:latin typeface="Segoe" pitchFamily="34" charset="0"/>
                </a:rPr>
                <a:t> Windows Vista)</a:t>
              </a:r>
              <a:r>
                <a:rPr lang="zh-CN" altLang="en-US" sz="1400" dirty="0" smtClean="0"/>
                <a:t>跟踪软件资产提高</a:t>
              </a:r>
              <a:r>
                <a:rPr lang="en-US" altLang="zh-CN" sz="1400" dirty="0" smtClean="0"/>
                <a:t>Windows 7</a:t>
              </a:r>
              <a:r>
                <a:rPr lang="zh-CN" altLang="en-US" sz="1400" dirty="0" smtClean="0"/>
                <a:t>应用程序规划</a:t>
              </a:r>
              <a:endParaRPr lang="en-US" sz="1400" dirty="0" smtClean="0">
                <a:gradFill>
                  <a:gsLst>
                    <a:gs pos="0">
                      <a:schemeClr val="tx1"/>
                    </a:gs>
                    <a:gs pos="81000">
                      <a:schemeClr val="tx1"/>
                    </a:gs>
                  </a:gsLst>
                  <a:lin ang="13500000" scaled="1"/>
                </a:gradFill>
                <a:latin typeface="Segoe" pitchFamily="34" charset="0"/>
              </a:endParaRPr>
            </a:p>
            <a:p>
              <a:pPr marR="0" defTabSz="914363" fontAlgn="auto">
                <a:lnSpc>
                  <a:spcPct val="90000"/>
                </a:lnSpc>
                <a:spcBef>
                  <a:spcPts val="0"/>
                </a:spcBef>
                <a:spcAft>
                  <a:spcPts val="600"/>
                </a:spcAft>
                <a:buClrTx/>
                <a:buBlip>
                  <a:blip r:embed="rId3"/>
                </a:buBlip>
                <a:tabLst/>
                <a:defRPr/>
              </a:pPr>
              <a:r>
                <a:rPr lang="zh-CN" altLang="en-US" sz="1400" dirty="0" smtClean="0"/>
                <a:t>使不兼容的应用程序运行在一个虚拟的</a:t>
              </a:r>
              <a:r>
                <a:rPr lang="en-US" altLang="zh-CN" sz="1400" dirty="0" smtClean="0"/>
                <a:t>Windows XP</a:t>
              </a:r>
              <a:r>
                <a:rPr lang="zh-CN" altLang="en-US" sz="1400" dirty="0" smtClean="0"/>
                <a:t>系统中</a:t>
              </a:r>
              <a:r>
                <a:rPr lang="en-US" altLang="zh-CN" sz="1400" dirty="0" smtClean="0"/>
                <a:t> </a:t>
              </a:r>
              <a:br>
                <a:rPr lang="en-US" altLang="zh-CN" sz="1400" dirty="0" smtClean="0"/>
              </a:br>
              <a:endParaRPr lang="en-US" sz="1400" dirty="0" smtClean="0">
                <a:gradFill>
                  <a:gsLst>
                    <a:gs pos="0">
                      <a:schemeClr val="tx1"/>
                    </a:gs>
                    <a:gs pos="81000">
                      <a:schemeClr val="tx1"/>
                    </a:gs>
                  </a:gsLst>
                  <a:lin ang="13500000" scaled="1"/>
                </a:gradFill>
                <a:latin typeface="Segoe" pitchFamily="34" charset="0"/>
              </a:endParaRPr>
            </a:p>
          </p:txBody>
        </p:sp>
        <p:grpSp>
          <p:nvGrpSpPr>
            <p:cNvPr id="6" name="Group 15"/>
            <p:cNvGrpSpPr/>
            <p:nvPr/>
          </p:nvGrpSpPr>
          <p:grpSpPr>
            <a:xfrm>
              <a:off x="390861" y="3284977"/>
              <a:ext cx="8451420" cy="429773"/>
              <a:chOff x="390861" y="3770752"/>
              <a:chExt cx="8451420" cy="429773"/>
            </a:xfrm>
          </p:grpSpPr>
          <p:sp>
            <p:nvSpPr>
              <p:cNvPr id="23" name="Snip Single Corner Rectangle 22"/>
              <p:cNvSpPr/>
              <p:nvPr/>
            </p:nvSpPr>
            <p:spPr>
              <a:xfrm>
                <a:off x="390861" y="3770752"/>
                <a:ext cx="8451420" cy="429773"/>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4" name="Text Placeholder 27"/>
              <p:cNvSpPr txBox="1">
                <a:spLocks/>
              </p:cNvSpPr>
              <p:nvPr/>
            </p:nvSpPr>
            <p:spPr>
              <a:xfrm>
                <a:off x="561917" y="3800972"/>
                <a:ext cx="8039632"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defRPr/>
                </a:pPr>
                <a:r>
                  <a:rPr lang="zh-CN" altLang="en-US" sz="1800" dirty="0" smtClean="0"/>
                  <a:t>促进向</a:t>
                </a:r>
                <a:r>
                  <a:rPr lang="en-US" altLang="zh-CN" sz="1800" dirty="0" smtClean="0"/>
                  <a:t>Windows7</a:t>
                </a:r>
                <a:r>
                  <a:rPr lang="zh-CN" altLang="en-US" sz="1800" dirty="0" smtClean="0"/>
                  <a:t>的迁移</a:t>
                </a:r>
                <a:endParaRPr lang="en-US" sz="1800" dirty="0"/>
              </a:p>
            </p:txBody>
          </p:sp>
        </p:grpSp>
      </p:grpSp>
      <p:grpSp>
        <p:nvGrpSpPr>
          <p:cNvPr id="7" name="Group 24"/>
          <p:cNvGrpSpPr/>
          <p:nvPr/>
        </p:nvGrpSpPr>
        <p:grpSpPr>
          <a:xfrm>
            <a:off x="378985" y="4413015"/>
            <a:ext cx="8451420" cy="1825860"/>
            <a:chOff x="378985" y="1355490"/>
            <a:chExt cx="8451420" cy="1825860"/>
          </a:xfrm>
        </p:grpSpPr>
        <p:sp>
          <p:nvSpPr>
            <p:cNvPr id="26" name="Rectangle 25"/>
            <p:cNvSpPr/>
            <p:nvPr/>
          </p:nvSpPr>
          <p:spPr>
            <a:xfrm>
              <a:off x="378985" y="1777157"/>
              <a:ext cx="8439912" cy="140419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7" name="Rectangle 26"/>
            <p:cNvSpPr/>
            <p:nvPr/>
          </p:nvSpPr>
          <p:spPr bwMode="auto">
            <a:xfrm>
              <a:off x="471461" y="1800235"/>
              <a:ext cx="8280653" cy="132293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8" name="Text Placeholder 23"/>
            <p:cNvSpPr txBox="1">
              <a:spLocks/>
            </p:cNvSpPr>
            <p:nvPr/>
          </p:nvSpPr>
          <p:spPr>
            <a:xfrm>
              <a:off x="583908" y="1862905"/>
              <a:ext cx="8193442" cy="1043363"/>
            </a:xfrm>
            <a:prstGeom prst="rect">
              <a:avLst/>
            </a:prstGeom>
          </p:spPr>
          <p:txBody>
            <a:bodyPr wrap="square">
              <a:spAutoFit/>
            </a:bodyPr>
            <a:lstStyle>
              <a:lvl1pPr marL="230188" indent="-230188">
                <a:buSzPct val="85000"/>
                <a:defRPr sz="1600"/>
              </a:lvl1pPr>
            </a:lstStyle>
            <a:p>
              <a:pPr marR="0" defTabSz="914363" fontAlgn="auto">
                <a:lnSpc>
                  <a:spcPct val="90000"/>
                </a:lnSpc>
                <a:spcBef>
                  <a:spcPts val="0"/>
                </a:spcBef>
                <a:spcAft>
                  <a:spcPts val="600"/>
                </a:spcAft>
                <a:buClrTx/>
                <a:buBlip>
                  <a:blip r:embed="rId3"/>
                </a:buBlip>
                <a:tabLst/>
                <a:defRPr/>
              </a:pPr>
              <a:r>
                <a:rPr lang="zh-CN" altLang="en-US" sz="1400" dirty="0" smtClean="0"/>
                <a:t>新增诊断和监测能力对于</a:t>
              </a:r>
              <a:r>
                <a:rPr lang="en-US" altLang="zh-CN" sz="1400" dirty="0" smtClean="0"/>
                <a:t>Windows 7</a:t>
              </a:r>
              <a:r>
                <a:rPr lang="zh-CN" altLang="en-US" sz="1400" dirty="0" smtClean="0"/>
                <a:t>故障排除</a:t>
              </a:r>
              <a:r>
                <a:rPr lang="en-US" sz="1400" dirty="0" smtClean="0">
                  <a:gradFill>
                    <a:gsLst>
                      <a:gs pos="0">
                        <a:schemeClr val="tx1"/>
                      </a:gs>
                      <a:gs pos="81000">
                        <a:schemeClr val="tx1"/>
                      </a:gs>
                    </a:gsLst>
                    <a:lin ang="13500000" scaled="1"/>
                  </a:gradFill>
                  <a:latin typeface="Segoe" pitchFamily="34" charset="0"/>
                </a:rPr>
                <a:t>: </a:t>
              </a:r>
            </a:p>
            <a:p>
              <a:pPr marL="685800" lvl="1" indent="-228600" defTabSz="914363">
                <a:lnSpc>
                  <a:spcPct val="90000"/>
                </a:lnSpc>
                <a:spcAft>
                  <a:spcPts val="600"/>
                </a:spcAft>
                <a:buBlip>
                  <a:blip r:embed="rId3"/>
                </a:buBlip>
                <a:defRPr/>
              </a:pPr>
              <a:r>
                <a:rPr lang="zh-CN" altLang="en-US" sz="1200" dirty="0" smtClean="0">
                  <a:gradFill>
                    <a:gsLst>
                      <a:gs pos="0">
                        <a:schemeClr val="tx1"/>
                      </a:gs>
                      <a:gs pos="81000">
                        <a:schemeClr val="tx1"/>
                      </a:gs>
                    </a:gsLst>
                    <a:lin ang="13500000" scaled="1"/>
                  </a:gradFill>
                  <a:latin typeface="+mn-ea"/>
                </a:rPr>
                <a:t>在造成严重后果之前，</a:t>
              </a:r>
              <a:r>
                <a:rPr lang="zh-CN" altLang="en-US" sz="1200" dirty="0" smtClean="0">
                  <a:latin typeface="+mn-ea"/>
                </a:rPr>
                <a:t>积极主动地解决系统</a:t>
              </a:r>
              <a:r>
                <a:rPr lang="en-US" altLang="zh-CN" sz="1200" dirty="0" smtClean="0">
                  <a:latin typeface="+mn-ea"/>
                </a:rPr>
                <a:t>/</a:t>
              </a:r>
              <a:r>
                <a:rPr lang="zh-CN" altLang="en-US" sz="1200" dirty="0" smtClean="0">
                  <a:latin typeface="+mn-ea"/>
                </a:rPr>
                <a:t>应用程序故障</a:t>
              </a:r>
              <a:r>
                <a:rPr lang="en-US" altLang="zh-CN" sz="1200" dirty="0" smtClean="0">
                  <a:latin typeface="+mn-ea"/>
                </a:rPr>
                <a:t>-</a:t>
              </a:r>
              <a:r>
                <a:rPr lang="zh-CN" altLang="en-US" sz="1200" dirty="0" smtClean="0">
                  <a:latin typeface="+mn-ea"/>
                </a:rPr>
                <a:t>不需要安装客户端代理程序</a:t>
              </a:r>
              <a:endParaRPr lang="en-US" sz="1200" dirty="0" smtClean="0">
                <a:gradFill>
                  <a:gsLst>
                    <a:gs pos="0">
                      <a:schemeClr val="tx1"/>
                    </a:gs>
                    <a:gs pos="81000">
                      <a:schemeClr val="tx1"/>
                    </a:gs>
                  </a:gsLst>
                  <a:lin ang="13500000" scaled="1"/>
                </a:gradFill>
                <a:latin typeface="+mn-ea"/>
              </a:endParaRPr>
            </a:p>
            <a:p>
              <a:pPr marL="685800" lvl="1" indent="-228600" defTabSz="914363">
                <a:lnSpc>
                  <a:spcPct val="90000"/>
                </a:lnSpc>
                <a:spcAft>
                  <a:spcPts val="600"/>
                </a:spcAft>
                <a:buBlip>
                  <a:blip r:embed="rId3"/>
                </a:buBlip>
                <a:defRPr/>
              </a:pPr>
              <a:r>
                <a:rPr lang="zh-CN" altLang="en-US" sz="1200" dirty="0" smtClean="0">
                  <a:gradFill>
                    <a:gsLst>
                      <a:gs pos="0">
                        <a:schemeClr val="tx1"/>
                      </a:gs>
                      <a:gs pos="81000">
                        <a:schemeClr val="tx1"/>
                      </a:gs>
                    </a:gsLst>
                    <a:lin ang="13500000" scaled="1"/>
                  </a:gradFill>
                  <a:latin typeface="+mn-ea"/>
                </a:rPr>
                <a:t>修复不能启动的计算机和恢复数据</a:t>
              </a:r>
              <a:endParaRPr lang="en-US" sz="1400" dirty="0" smtClean="0">
                <a:gradFill>
                  <a:gsLst>
                    <a:gs pos="0">
                      <a:schemeClr val="tx1"/>
                    </a:gs>
                    <a:gs pos="81000">
                      <a:schemeClr val="tx1"/>
                    </a:gs>
                  </a:gsLst>
                  <a:lin ang="13500000" scaled="1"/>
                </a:gradFill>
                <a:latin typeface="+mn-ea"/>
              </a:endParaRPr>
            </a:p>
            <a:p>
              <a:pPr marR="0" defTabSz="914363" fontAlgn="auto">
                <a:lnSpc>
                  <a:spcPct val="90000"/>
                </a:lnSpc>
                <a:spcBef>
                  <a:spcPts val="0"/>
                </a:spcBef>
                <a:spcAft>
                  <a:spcPts val="600"/>
                </a:spcAft>
                <a:buClrTx/>
                <a:buBlip>
                  <a:blip r:embed="rId3"/>
                </a:buBlip>
                <a:tabLst/>
                <a:defRPr/>
              </a:pPr>
              <a:r>
                <a:rPr lang="zh-CN" altLang="en-US" sz="1400" dirty="0" smtClean="0"/>
                <a:t>通过改变基于组策略的管理和基于角色的管理来增强对</a:t>
              </a:r>
              <a:r>
                <a:rPr lang="en-US" altLang="zh-CN" sz="1400" dirty="0" smtClean="0"/>
                <a:t>Windows7</a:t>
              </a:r>
              <a:r>
                <a:rPr lang="zh-CN" altLang="en-US" sz="1400" dirty="0" smtClean="0"/>
                <a:t>的控制</a:t>
              </a:r>
              <a:endParaRPr lang="en-US" sz="1400" dirty="0" smtClean="0">
                <a:gradFill>
                  <a:gsLst>
                    <a:gs pos="0">
                      <a:schemeClr val="tx1"/>
                    </a:gs>
                    <a:gs pos="81000">
                      <a:schemeClr val="tx1"/>
                    </a:gs>
                  </a:gsLst>
                  <a:lin ang="13500000" scaled="1"/>
                </a:gradFill>
                <a:latin typeface="Segoe" pitchFamily="34" charset="0"/>
              </a:endParaRPr>
            </a:p>
          </p:txBody>
        </p:sp>
        <p:grpSp>
          <p:nvGrpSpPr>
            <p:cNvPr id="8" name="Group 14"/>
            <p:cNvGrpSpPr/>
            <p:nvPr/>
          </p:nvGrpSpPr>
          <p:grpSpPr>
            <a:xfrm>
              <a:off x="378985" y="1355490"/>
              <a:ext cx="8451420" cy="429773"/>
              <a:chOff x="378985" y="1288815"/>
              <a:chExt cx="8451420" cy="429773"/>
            </a:xfrm>
          </p:grpSpPr>
          <p:sp>
            <p:nvSpPr>
              <p:cNvPr id="30" name="Snip Single Corner Rectangle 5"/>
              <p:cNvSpPr/>
              <p:nvPr/>
            </p:nvSpPr>
            <p:spPr>
              <a:xfrm>
                <a:off x="378985" y="1288815"/>
                <a:ext cx="8451420" cy="429773"/>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31" name="Text Placeholder 27"/>
              <p:cNvSpPr txBox="1">
                <a:spLocks/>
              </p:cNvSpPr>
              <p:nvPr/>
            </p:nvSpPr>
            <p:spPr>
              <a:xfrm>
                <a:off x="550041" y="1319035"/>
                <a:ext cx="8039632"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defRPr/>
                </a:pPr>
                <a:r>
                  <a:rPr lang="zh-CN" altLang="en-US" sz="1800" dirty="0" smtClean="0"/>
                  <a:t>加强</a:t>
                </a:r>
                <a:r>
                  <a:rPr lang="en-US" altLang="zh-CN" sz="1800" dirty="0" smtClean="0"/>
                  <a:t>Windows7</a:t>
                </a:r>
                <a:r>
                  <a:rPr lang="zh-CN" altLang="en-US" sz="1800" dirty="0" smtClean="0"/>
                  <a:t>的管理</a:t>
                </a:r>
                <a:r>
                  <a:rPr lang="en-US" sz="1800" dirty="0" smtClean="0"/>
                  <a:t> </a:t>
                </a:r>
                <a:endParaRPr lang="en-US" sz="1800" dirty="0"/>
              </a:p>
            </p:txBody>
          </p:sp>
        </p:gr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2638</Words>
  <Application>Microsoft Office PowerPoint</Application>
  <PresentationFormat>全屏显示(4:3)</PresentationFormat>
  <Paragraphs>356</Paragraphs>
  <Slides>29</Slides>
  <Notes>29</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MDOP 2009 R2的改变和新功能</vt:lpstr>
      <vt:lpstr>议程</vt:lpstr>
      <vt:lpstr>桌面优化</vt:lpstr>
      <vt:lpstr>Windows 桌面优化</vt:lpstr>
      <vt:lpstr>企业桌面优化套件MDOP </vt:lpstr>
      <vt:lpstr>MDOP 技术预览</vt:lpstr>
      <vt:lpstr>MDOP 2009 R2中的新功能</vt:lpstr>
      <vt:lpstr>将MDOP成为你Windows 7部署计划中的一部分</vt:lpstr>
      <vt:lpstr>微软应用程序虚拟化(App-V) 作为一个集中管理的服务动态的将软件以流的形式提供</vt:lpstr>
      <vt:lpstr>App-V 4.5 SP1 和Windows7</vt:lpstr>
      <vt:lpstr>App-V 未来展望</vt:lpstr>
      <vt:lpstr>通过App-V估算成本节省</vt:lpstr>
      <vt:lpstr>简化未来的升级 通过Windows Optimized Desktop 和 MDOP</vt:lpstr>
      <vt:lpstr>应用程序发布vs.应用程序虚拟化供应流程比较 </vt:lpstr>
      <vt:lpstr>Microsoft Enterprise Desktop Virtualization (MED-V) </vt:lpstr>
      <vt:lpstr>MED-V 和“XP Mode”</vt:lpstr>
      <vt:lpstr>企业桌面虚拟化vs. 应用程序虚拟化</vt:lpstr>
      <vt:lpstr>演 示</vt:lpstr>
      <vt:lpstr>高级组策略管理 通过管理方式的变化提升组策略</vt:lpstr>
      <vt:lpstr>微软系统中心桌面错误监视器DEM 预先管理应用程序和操作系统的错误</vt:lpstr>
      <vt:lpstr>在AGPM 和DEM中有什么新功能加入</vt:lpstr>
      <vt:lpstr>微软高级诊断和恢复工具 加速桌面修复的强大工具 </vt:lpstr>
      <vt:lpstr>微软资产库存服务</vt:lpstr>
      <vt:lpstr>疑问和解答</vt:lpstr>
      <vt:lpstr>参考资源  </vt:lpstr>
      <vt:lpstr>专家问答区 (F4) 本课程结束后，我将在接下来的70分钟内于4层专家问答区与您交流答疑</vt:lpstr>
      <vt:lpstr>幻灯片 28</vt:lpstr>
      <vt:lpstr>幻灯片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2009-10-29T03:27:47Z</dcterms:created>
  <dcterms:modified xsi:type="dcterms:W3CDTF">2009-10-29T03:27:54Z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