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256" r:id="rId2"/>
    <p:sldId id="257" r:id="rId3"/>
    <p:sldId id="314"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312" r:id="rId22"/>
    <p:sldId id="297" r:id="rId23"/>
    <p:sldId id="298" r:id="rId24"/>
    <p:sldId id="315" r:id="rId25"/>
    <p:sldId id="300" r:id="rId26"/>
    <p:sldId id="301" r:id="rId27"/>
    <p:sldId id="302" r:id="rId28"/>
    <p:sldId id="303" r:id="rId29"/>
    <p:sldId id="304" r:id="rId30"/>
    <p:sldId id="305" r:id="rId31"/>
    <p:sldId id="306" r:id="rId32"/>
    <p:sldId id="307" r:id="rId33"/>
    <p:sldId id="313" r:id="rId34"/>
    <p:sldId id="299" r:id="rId35"/>
    <p:sldId id="308" r:id="rId36"/>
    <p:sldId id="309" r:id="rId37"/>
    <p:sldId id="310" r:id="rId38"/>
    <p:sldId id="311"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alks\Microsoft\TechReady\Feb09\Research\Summary_Native_vs_V1_VHD_Performance_Comparison_K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a:pPr>
            <a:r>
              <a:rPr lang="en-US"/>
              <a:t>Physical Drive vs. Fixed VHD vs.</a:t>
            </a:r>
            <a:r>
              <a:rPr lang="en-US" baseline="0"/>
              <a:t> Dynamic VHD vs. Passthru (VM Mode)</a:t>
            </a:r>
            <a:endParaRPr lang="en-US"/>
          </a:p>
        </c:rich>
      </c:tx>
      <c:layout/>
    </c:title>
    <c:plotArea>
      <c:layout/>
      <c:barChart>
        <c:barDir val="col"/>
        <c:grouping val="clustered"/>
        <c:ser>
          <c:idx val="0"/>
          <c:order val="0"/>
          <c:tx>
            <c:v>Physical Drive in Host</c:v>
          </c:tx>
          <c:cat>
            <c:strRef>
              <c:f>'[Summary_Native_vs_V1_VHD_Performance_Comparison_KT.xlsx]Win7 vs. Win2K8'!$A$4:$A$7</c:f>
              <c:strCache>
                <c:ptCount val="4"/>
                <c:pt idx="0">
                  <c:v>64K Sequential Read</c:v>
                </c:pt>
                <c:pt idx="1">
                  <c:v>64K Sequential Write</c:v>
                </c:pt>
                <c:pt idx="2">
                  <c:v>4K Random Read</c:v>
                </c:pt>
                <c:pt idx="3">
                  <c:v>4K Random Write</c:v>
                </c:pt>
              </c:strCache>
            </c:strRef>
          </c:cat>
          <c:val>
            <c:numRef>
              <c:f>'[Summary_Native_vs_V1_VHD_Performance_Comparison_KT.xlsx]Win7 vs. Win2K8'!$B$4:$B$7</c:f>
              <c:numCache>
                <c:formatCode>0.00</c:formatCode>
                <c:ptCount val="4"/>
                <c:pt idx="0">
                  <c:v>714.73376599999995</c:v>
                </c:pt>
                <c:pt idx="1">
                  <c:v>338.39538199999993</c:v>
                </c:pt>
                <c:pt idx="2">
                  <c:v>6.6688429999999945</c:v>
                </c:pt>
                <c:pt idx="3">
                  <c:v>10.353306000000037</c:v>
                </c:pt>
              </c:numCache>
            </c:numRef>
          </c:val>
        </c:ser>
        <c:ser>
          <c:idx val="1"/>
          <c:order val="1"/>
          <c:tx>
            <c:v>Fixed VHD in Win7</c:v>
          </c:tx>
          <c:val>
            <c:numRef>
              <c:f>'[Summary_Native_vs_V1_VHD_Performance_Comparison_KT.xlsx]Win7 vs. Win2K8'!$C$4:$C$7</c:f>
              <c:numCache>
                <c:formatCode>0.00</c:formatCode>
                <c:ptCount val="4"/>
                <c:pt idx="0">
                  <c:v>713.3161929999975</c:v>
                </c:pt>
                <c:pt idx="1">
                  <c:v>327.97467599999999</c:v>
                </c:pt>
                <c:pt idx="2">
                  <c:v>6.675985999999976</c:v>
                </c:pt>
                <c:pt idx="3">
                  <c:v>10.438648000000001</c:v>
                </c:pt>
              </c:numCache>
            </c:numRef>
          </c:val>
        </c:ser>
        <c:ser>
          <c:idx val="3"/>
          <c:order val="2"/>
          <c:tx>
            <c:v>Dynamic VHD in Win7</c:v>
          </c:tx>
          <c:val>
            <c:numRef>
              <c:f>'[Summary_Native_vs_V1_VHD_Performance_Comparison_KT.xlsx]Win7 vs. Win2K8'!$E$4:$E$7</c:f>
              <c:numCache>
                <c:formatCode>0.00</c:formatCode>
                <c:ptCount val="4"/>
                <c:pt idx="0">
                  <c:v>714.56219899999746</c:v>
                </c:pt>
                <c:pt idx="1">
                  <c:v>230.46547100000001</c:v>
                </c:pt>
                <c:pt idx="2">
                  <c:v>6.674709</c:v>
                </c:pt>
                <c:pt idx="3">
                  <c:v>8.9679789999999997</c:v>
                </c:pt>
              </c:numCache>
            </c:numRef>
          </c:val>
        </c:ser>
        <c:ser>
          <c:idx val="5"/>
          <c:order val="3"/>
          <c:tx>
            <c:v>Passthru in Win7</c:v>
          </c:tx>
          <c:val>
            <c:numRef>
              <c:f>'[Summary_Native_vs_V1_VHD_Performance_Comparison_KT.xlsx]Win7 vs. Win2K8'!$G$4:$G$7</c:f>
              <c:numCache>
                <c:formatCode>0.00</c:formatCode>
                <c:ptCount val="4"/>
                <c:pt idx="0">
                  <c:v>715.53</c:v>
                </c:pt>
                <c:pt idx="1">
                  <c:v>315.22999999999894</c:v>
                </c:pt>
                <c:pt idx="2">
                  <c:v>6.6599999999999975</c:v>
                </c:pt>
                <c:pt idx="3">
                  <c:v>10.48</c:v>
                </c:pt>
              </c:numCache>
            </c:numRef>
          </c:val>
        </c:ser>
        <c:dLbls/>
        <c:axId val="159793920"/>
        <c:axId val="159795456"/>
      </c:barChart>
      <c:catAx>
        <c:axId val="159793920"/>
        <c:scaling>
          <c:orientation val="minMax"/>
        </c:scaling>
        <c:axPos val="b"/>
        <c:majorTickMark val="none"/>
        <c:tickLblPos val="nextTo"/>
        <c:txPr>
          <a:bodyPr/>
          <a:lstStyle/>
          <a:p>
            <a:pPr>
              <a:defRPr lang="en-US" sz="1800" b="1">
                <a:solidFill>
                  <a:schemeClr val="tx1"/>
                </a:solidFill>
              </a:defRPr>
            </a:pPr>
            <a:endParaRPr lang="zh-CN"/>
          </a:p>
        </c:txPr>
        <c:crossAx val="159795456"/>
        <c:crosses val="autoZero"/>
        <c:auto val="1"/>
        <c:lblAlgn val="ctr"/>
        <c:lblOffset val="100"/>
      </c:catAx>
      <c:valAx>
        <c:axId val="159795456"/>
        <c:scaling>
          <c:logBase val="10"/>
          <c:orientation val="minMax"/>
        </c:scaling>
        <c:axPos val="l"/>
        <c:majorGridlines/>
        <c:minorGridlines/>
        <c:title>
          <c:tx>
            <c:rich>
              <a:bodyPr/>
              <a:lstStyle/>
              <a:p>
                <a:pPr>
                  <a:defRPr lang="en-US" sz="1600"/>
                </a:pPr>
                <a:r>
                  <a:rPr lang="en-US" sz="1600"/>
                  <a:t>Througput(MBps)</a:t>
                </a:r>
              </a:p>
            </c:rich>
          </c:tx>
          <c:layout/>
        </c:title>
        <c:numFmt formatCode="0.00" sourceLinked="1"/>
        <c:tickLblPos val="nextTo"/>
        <c:txPr>
          <a:bodyPr/>
          <a:lstStyle/>
          <a:p>
            <a:pPr>
              <a:defRPr lang="en-US"/>
            </a:pPr>
            <a:endParaRPr lang="zh-CN"/>
          </a:p>
        </c:txPr>
        <c:crossAx val="159793920"/>
        <c:crosses val="autoZero"/>
        <c:crossBetween val="between"/>
      </c:valAx>
    </c:plotArea>
    <c:legend>
      <c:legendPos val="r"/>
      <c:layout/>
      <c:txPr>
        <a:bodyPr/>
        <a:lstStyle/>
        <a:p>
          <a:pPr>
            <a:defRPr lang="en-US" sz="1600"/>
          </a:pPr>
          <a:endParaRPr lang="zh-CN"/>
        </a:p>
      </c:txPr>
    </c:legend>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0.79376</cdr:x>
      <cdr:y>0.90472</cdr:y>
    </cdr:from>
    <cdr:to>
      <cdr:x>0.93613</cdr:x>
      <cdr:y>0.93947</cdr:y>
    </cdr:to>
    <cdr:sp macro="" textlink="">
      <cdr:nvSpPr>
        <cdr:cNvPr id="2" name="TextBox 1"/>
        <cdr:cNvSpPr txBox="1"/>
      </cdr:nvSpPr>
      <cdr:spPr>
        <a:xfrm xmlns:a="http://schemas.openxmlformats.org/drawingml/2006/main">
          <a:off x="6688001" y="4911971"/>
          <a:ext cx="1199568" cy="1886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a:solidFill>
                <a:schemeClr val="tx1"/>
              </a:solidFill>
            </a:rPr>
            <a:t>(Log Scaled by 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399326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22250" defTabSz="914266">
              <a:spcAft>
                <a:spcPts val="600"/>
              </a:spcAft>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4BE72C-C2F2-4A26-87C4-5AE932279E0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4BE72C-C2F2-4A26-87C4-5AE932279E0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文本占位符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here to edit</a:t>
            </a:r>
            <a:endParaRPr lang="zh-CN" alt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sz="half" idx="1" hasCustomPrompt="1"/>
          </p:nvPr>
        </p:nvSpPr>
        <p:spPr>
          <a:xfrm>
            <a:off x="457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内容占位符 3"/>
          <p:cNvSpPr>
            <a:spLocks noGrp="1"/>
          </p:cNvSpPr>
          <p:nvPr>
            <p:ph sz="half" idx="2" hasCustomPrompt="1"/>
          </p:nvPr>
        </p:nvSpPr>
        <p:spPr>
          <a:xfrm>
            <a:off x="4648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baseline="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3575050" y="273050"/>
            <a:ext cx="5111750" cy="5853113"/>
          </a:xfrm>
          <a:prstGeom prst="rect">
            <a:avLst/>
          </a:prstGeom>
        </p:spPr>
        <p:txBody>
          <a:bodyPr/>
          <a:lstStyle>
            <a:lvl1pPr>
              <a:buClr>
                <a:schemeClr val="accent1"/>
              </a:buClr>
              <a:buFont typeface="Wingdings" pitchFamily="2" charset="2"/>
              <a:buChar char="l"/>
              <a:defRPr sz="3200">
                <a:solidFill>
                  <a:schemeClr val="accent1"/>
                </a:solidFill>
              </a:defRPr>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baseline="0"/>
            </a:lvl3pPr>
            <a:lvl4pPr>
              <a:buClr>
                <a:schemeClr val="bg1">
                  <a:lumMod val="65000"/>
                </a:schemeClr>
              </a:buClr>
              <a:buFont typeface="Wingdings" pitchFamily="2" charset="2"/>
              <a:buChar char="l"/>
              <a:defRPr sz="2000" baseline="0"/>
            </a:lvl4pPr>
            <a:lvl5pPr>
              <a:buClr>
                <a:schemeClr val="bg1">
                  <a:lumMod val="65000"/>
                </a:schemeClr>
              </a:buClr>
              <a:buFont typeface="Wingdings" pitchFamily="2" charset="2"/>
              <a:buChar char="l"/>
              <a:defRPr sz="2000" baseline="0"/>
            </a:lvl5pPr>
            <a:lvl6pPr>
              <a:defRPr sz="2000"/>
            </a:lvl6pPr>
            <a:lvl7pPr>
              <a:defRPr sz="2000"/>
            </a:lvl7pPr>
            <a:lvl8pPr>
              <a:defRPr sz="2000"/>
            </a:lvl8pPr>
            <a:lvl9pPr>
              <a:defRPr sz="20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文本占位符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图片占位符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Picture</a:t>
            </a:r>
            <a:endParaRPr lang="zh-CN" altLang="en-US" dirty="0"/>
          </a:p>
        </p:txBody>
      </p:sp>
      <p:sp>
        <p:nvSpPr>
          <p:cNvPr id="4" name="文本占位符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baseline="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74638"/>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65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5878"/>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9080285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 id="2147483670" r:id="rId18"/>
    <p:sldLayoutId id="2147483671" r:id="rId19"/>
    <p:sldLayoutId id="2147483672"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itknowledgeexchange.techtarget.com/" TargetMode="External"/><Relationship Id="rId5" Type="http://schemas.openxmlformats.org/officeDocument/2006/relationships/image" Target="../media/image11.jpe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809819" y="1008380"/>
            <a:ext cx="2345185" cy="32004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5" name="Rounded Rectangle 4"/>
          <p:cNvSpPr/>
          <p:nvPr/>
        </p:nvSpPr>
        <p:spPr bwMode="auto">
          <a:xfrm>
            <a:off x="5809974" y="1402632"/>
            <a:ext cx="2318927" cy="865861"/>
          </a:xfrm>
          <a:prstGeom prst="roundRect">
            <a:avLst>
              <a:gd name="adj" fmla="val 0"/>
            </a:avLst>
          </a:prstGeom>
          <a:gradFill flip="none" rotWithShape="1">
            <a:gsLst>
              <a:gs pos="0">
                <a:schemeClr val="accent1">
                  <a:lumMod val="60000"/>
                  <a:lumOff val="40000"/>
                  <a:alpha val="7000"/>
                </a:schemeClr>
              </a:gs>
              <a:gs pos="50000">
                <a:schemeClr val="accent1">
                  <a:alpha val="34000"/>
                </a:schemeClr>
              </a:gs>
              <a:gs pos="100000">
                <a:schemeClr val="accent1">
                  <a:alpha val="19000"/>
                </a:schemeClr>
              </a:gs>
            </a:gsLst>
            <a:lin ang="16200000" scaled="1"/>
            <a:tileRect/>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latin typeface="Segoe Semibold" pitchFamily="34" charset="0"/>
            </a:endParaRPr>
          </a:p>
        </p:txBody>
      </p:sp>
      <p:sp>
        <p:nvSpPr>
          <p:cNvPr id="6" name="Rectangle 5"/>
          <p:cNvSpPr/>
          <p:nvPr/>
        </p:nvSpPr>
        <p:spPr>
          <a:xfrm>
            <a:off x="5809819" y="1494561"/>
            <a:ext cx="2286595" cy="353939"/>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fontAlgn="base">
              <a:lnSpc>
                <a:spcPct val="85000"/>
              </a:lnSpc>
              <a:spcBef>
                <a:spcPct val="0"/>
              </a:spcBef>
              <a:spcAft>
                <a:spcPct val="0"/>
              </a:spcAft>
              <a:defRPr/>
            </a:pPr>
            <a:r>
              <a:rPr lang="en-US" sz="2000" dirty="0" smtClean="0">
                <a:effectLst>
                  <a:outerShdw blurRad="25400" dist="25400" dir="2700000" algn="tl">
                    <a:srgbClr val="000000">
                      <a:alpha val="23000"/>
                    </a:srgbClr>
                  </a:outerShdw>
                </a:effectLst>
                <a:latin typeface="Segoe Semibold" pitchFamily="34" charset="0"/>
              </a:rPr>
              <a:t>Easy to Use</a:t>
            </a:r>
            <a:endParaRPr lang="en-US" sz="2000" dirty="0">
              <a:effectLst>
                <a:outerShdw blurRad="25400" dist="25400" dir="2700000" algn="tl">
                  <a:srgbClr val="000000">
                    <a:alpha val="23000"/>
                  </a:srgbClr>
                </a:outerShdw>
              </a:effectLst>
              <a:latin typeface="Segoe Semibold" pitchFamily="34" charset="0"/>
            </a:endParaRPr>
          </a:p>
        </p:txBody>
      </p:sp>
      <p:sp>
        <p:nvSpPr>
          <p:cNvPr id="11" name="Title 1"/>
          <p:cNvSpPr>
            <a:spLocks noGrp="1"/>
          </p:cNvSpPr>
          <p:nvPr>
            <p:ph type="title"/>
          </p:nvPr>
        </p:nvSpPr>
        <p:spPr>
          <a:xfrm>
            <a:off x="0" y="116632"/>
            <a:ext cx="8382000" cy="609398"/>
          </a:xfrm>
        </p:spPr>
        <p:txBody>
          <a:bodyPr>
            <a:normAutofit fontScale="90000"/>
          </a:bodyPr>
          <a:lstStyle/>
          <a:p>
            <a:r>
              <a:rPr lang="en-US" dirty="0"/>
              <a:t>Windows XP Mode</a:t>
            </a:r>
            <a:endParaRPr sz="4400" dirty="0"/>
          </a:p>
        </p:txBody>
      </p:sp>
      <p:sp>
        <p:nvSpPr>
          <p:cNvPr id="14" name="Rounded Rectangle 13"/>
          <p:cNvSpPr/>
          <p:nvPr/>
        </p:nvSpPr>
        <p:spPr bwMode="auto">
          <a:xfrm>
            <a:off x="851641" y="980998"/>
            <a:ext cx="2343760" cy="32766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15" name="Rounded Rectangle 14"/>
          <p:cNvSpPr/>
          <p:nvPr/>
        </p:nvSpPr>
        <p:spPr bwMode="auto">
          <a:xfrm>
            <a:off x="3366896" y="980998"/>
            <a:ext cx="2282187" cy="32766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16" name="Rounded Rectangle 15"/>
          <p:cNvSpPr/>
          <p:nvPr/>
        </p:nvSpPr>
        <p:spPr bwMode="auto">
          <a:xfrm>
            <a:off x="851641" y="1361999"/>
            <a:ext cx="2343760" cy="845245"/>
          </a:xfrm>
          <a:prstGeom prst="roundRect">
            <a:avLst>
              <a:gd name="adj" fmla="val 0"/>
            </a:avLst>
          </a:prstGeom>
          <a:gradFill flip="none" rotWithShape="1">
            <a:gsLst>
              <a:gs pos="0">
                <a:schemeClr val="accent2">
                  <a:lumMod val="60000"/>
                  <a:lumOff val="40000"/>
                  <a:alpha val="29000"/>
                </a:schemeClr>
              </a:gs>
              <a:gs pos="50000">
                <a:schemeClr val="accent2">
                  <a:alpha val="24000"/>
                </a:schemeClr>
              </a:gs>
              <a:gs pos="100000">
                <a:schemeClr val="accent2">
                  <a:lumMod val="60000"/>
                  <a:lumOff val="40000"/>
                  <a:alpha val="11000"/>
                </a:schemeClr>
              </a:gs>
            </a:gsLst>
            <a:lin ang="16200000" scaled="1"/>
            <a:tileRect/>
          </a:gradFill>
          <a:ln>
            <a:gradFill>
              <a:gsLst>
                <a:gs pos="0">
                  <a:schemeClr val="accent1">
                    <a:tint val="66000"/>
                    <a:satMod val="160000"/>
                    <a:alpha val="0"/>
                  </a:schemeClr>
                </a:gs>
                <a:gs pos="50000">
                  <a:schemeClr val="accent2">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1600" b="1" dirty="0" smtClean="0">
              <a:solidFill>
                <a:srgbClr val="FFFFFF"/>
              </a:solidFill>
              <a:effectLst>
                <a:outerShdw blurRad="38100" dist="38100" dir="2700000" algn="tl">
                  <a:srgbClr val="000000">
                    <a:alpha val="43137"/>
                  </a:srgbClr>
                </a:outerShdw>
              </a:effectLst>
              <a:latin typeface="+mj-lt"/>
            </a:endParaRPr>
          </a:p>
        </p:txBody>
      </p:sp>
      <p:sp>
        <p:nvSpPr>
          <p:cNvPr id="17" name="Rectangle 16"/>
          <p:cNvSpPr/>
          <p:nvPr/>
        </p:nvSpPr>
        <p:spPr>
          <a:xfrm>
            <a:off x="1023135" y="1424408"/>
            <a:ext cx="1943606" cy="615549"/>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fontAlgn="base">
              <a:lnSpc>
                <a:spcPct val="85000"/>
              </a:lnSpc>
              <a:spcBef>
                <a:spcPct val="0"/>
              </a:spcBef>
              <a:spcAft>
                <a:spcPct val="0"/>
              </a:spcAft>
              <a:defRPr/>
            </a:pPr>
            <a:r>
              <a:rPr lang="en-US" sz="2000" dirty="0" smtClean="0">
                <a:effectLst>
                  <a:outerShdw blurRad="25400" dist="25400" dir="2700000" algn="tl">
                    <a:srgbClr val="000000">
                      <a:alpha val="23000"/>
                    </a:srgbClr>
                  </a:outerShdw>
                </a:effectLst>
                <a:latin typeface="Segoe Semibold" pitchFamily="34" charset="0"/>
              </a:rPr>
              <a:t>Business Continuity</a:t>
            </a:r>
          </a:p>
        </p:txBody>
      </p:sp>
      <p:sp>
        <p:nvSpPr>
          <p:cNvPr id="18" name="Rounded Rectangle 17"/>
          <p:cNvSpPr/>
          <p:nvPr/>
        </p:nvSpPr>
        <p:spPr bwMode="auto">
          <a:xfrm>
            <a:off x="3375001" y="1361999"/>
            <a:ext cx="2273442" cy="845245"/>
          </a:xfrm>
          <a:prstGeom prst="roundRect">
            <a:avLst>
              <a:gd name="adj" fmla="val 0"/>
            </a:avLst>
          </a:prstGeom>
          <a:gradFill flip="none" rotWithShape="1">
            <a:gsLst>
              <a:gs pos="0">
                <a:schemeClr val="accent3">
                  <a:alpha val="22000"/>
                </a:schemeClr>
              </a:gs>
              <a:gs pos="50000">
                <a:schemeClr val="accent3">
                  <a:alpha val="27000"/>
                </a:schemeClr>
              </a:gs>
              <a:gs pos="100000">
                <a:schemeClr val="accent3">
                  <a:lumMod val="60000"/>
                  <a:lumOff val="40000"/>
                  <a:alpha val="19000"/>
                </a:schemeClr>
              </a:gs>
            </a:gsLst>
            <a:lin ang="16200000" scaled="1"/>
            <a:tileRect/>
          </a:gradFill>
          <a:ln>
            <a:gradFill>
              <a:gsLst>
                <a:gs pos="0">
                  <a:schemeClr val="accent1">
                    <a:tint val="66000"/>
                    <a:satMod val="160000"/>
                    <a:alpha val="0"/>
                  </a:schemeClr>
                </a:gs>
                <a:gs pos="50000">
                  <a:schemeClr val="accent3"/>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1600" b="1" dirty="0" smtClean="0">
              <a:solidFill>
                <a:srgbClr val="FFFFFF"/>
              </a:solidFill>
              <a:effectLst>
                <a:outerShdw blurRad="38100" dist="38100" dir="2700000" algn="tl">
                  <a:srgbClr val="000000">
                    <a:alpha val="43137"/>
                  </a:srgbClr>
                </a:outerShdw>
              </a:effectLst>
              <a:latin typeface="+mj-lt"/>
            </a:endParaRPr>
          </a:p>
        </p:txBody>
      </p:sp>
      <p:sp>
        <p:nvSpPr>
          <p:cNvPr id="19" name="Rectangle 18"/>
          <p:cNvSpPr/>
          <p:nvPr/>
        </p:nvSpPr>
        <p:spPr>
          <a:xfrm>
            <a:off x="3553790" y="1424408"/>
            <a:ext cx="1707076" cy="615549"/>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fontAlgn="base">
              <a:lnSpc>
                <a:spcPct val="85000"/>
              </a:lnSpc>
              <a:spcBef>
                <a:spcPct val="0"/>
              </a:spcBef>
              <a:spcAft>
                <a:spcPct val="0"/>
              </a:spcAft>
              <a:defRPr/>
            </a:pPr>
            <a:r>
              <a:rPr lang="en-US" sz="2000" dirty="0" smtClean="0">
                <a:effectLst>
                  <a:outerShdw blurRad="25400" dist="25400" dir="2700000" algn="tl">
                    <a:srgbClr val="000000">
                      <a:alpha val="23000"/>
                    </a:srgbClr>
                  </a:outerShdw>
                </a:effectLst>
                <a:latin typeface="Segoe Semibold" pitchFamily="34" charset="0"/>
              </a:rPr>
              <a:t>Cost Management</a:t>
            </a:r>
            <a:endParaRPr lang="en-US" sz="2000" dirty="0">
              <a:effectLst>
                <a:outerShdw blurRad="25400" dist="25400" dir="2700000" algn="tl">
                  <a:srgbClr val="000000">
                    <a:alpha val="23000"/>
                  </a:srgbClr>
                </a:outerShdw>
              </a:effectLst>
              <a:latin typeface="Segoe Semibold" pitchFamily="34" charset="0"/>
            </a:endParaRPr>
          </a:p>
        </p:txBody>
      </p:sp>
      <p:sp>
        <p:nvSpPr>
          <p:cNvPr id="20" name="Rounded Rectangle 24"/>
          <p:cNvSpPr/>
          <p:nvPr/>
        </p:nvSpPr>
        <p:spPr>
          <a:xfrm>
            <a:off x="3714526" y="2286000"/>
            <a:ext cx="1943606" cy="4419600"/>
          </a:xfrm>
          <a:prstGeom prst="roundRect">
            <a:avLst>
              <a:gd name="adj" fmla="val 209"/>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287307" indent="-277784" defTabSz="914266">
              <a:spcAft>
                <a:spcPts val="600"/>
              </a:spcAft>
            </a:pPr>
            <a:endParaRPr lang="en-US" sz="1400" dirty="0" smtClean="0">
              <a:solidFill>
                <a:prstClr val="white"/>
              </a:solidFill>
              <a:effectLst>
                <a:outerShdw blurRad="393700" algn="ctr" rotWithShape="0">
                  <a:prstClr val="black">
                    <a:alpha val="68000"/>
                  </a:prstClr>
                </a:outerShdw>
              </a:effectLst>
              <a:latin typeface="Segoe Semibold" pitchFamily="34" charset="0"/>
            </a:endParaRPr>
          </a:p>
        </p:txBody>
      </p:sp>
      <p:sp>
        <p:nvSpPr>
          <p:cNvPr id="24" name="TextBox 23"/>
          <p:cNvSpPr txBox="1"/>
          <p:nvPr/>
        </p:nvSpPr>
        <p:spPr>
          <a:xfrm>
            <a:off x="5882151" y="2355912"/>
            <a:ext cx="2258855" cy="2303708"/>
          </a:xfrm>
          <a:prstGeom prst="rect">
            <a:avLst/>
          </a:prstGeom>
          <a:noFill/>
        </p:spPr>
        <p:txBody>
          <a:bodyPr wrap="square" rtlCol="0">
            <a:spAutoFit/>
          </a:bodyPr>
          <a:lstStyle/>
          <a:p>
            <a:pPr marL="231775" lvl="1" indent="-222250">
              <a:lnSpc>
                <a:spcPct val="95000"/>
              </a:lnSpc>
              <a:spcBef>
                <a:spcPts val="200"/>
              </a:spcBef>
              <a:spcAft>
                <a:spcPts val="100"/>
              </a:spcAft>
              <a:buBlip>
                <a:blip r:embed="rId4"/>
              </a:buBlip>
              <a:defRPr/>
            </a:pPr>
            <a:r>
              <a:rPr lang="en-US" sz="1600" i="1" dirty="0" smtClean="0">
                <a:effectLst>
                  <a:outerShdw blurRad="393700" algn="ctr" rotWithShape="0">
                    <a:prstClr val="black">
                      <a:alpha val="68000"/>
                    </a:prstClr>
                  </a:outerShdw>
                </a:effectLst>
              </a:rPr>
              <a:t>Windows XP applications appears on Windows 7 desktop after install</a:t>
            </a:r>
          </a:p>
          <a:p>
            <a:pPr marL="231775" lvl="1" indent="-222250">
              <a:lnSpc>
                <a:spcPct val="95000"/>
              </a:lnSpc>
              <a:spcBef>
                <a:spcPts val="200"/>
              </a:spcBef>
              <a:spcAft>
                <a:spcPts val="100"/>
              </a:spcAft>
              <a:buBlip>
                <a:blip r:embed="rId4"/>
              </a:buBlip>
              <a:defRPr/>
            </a:pPr>
            <a:r>
              <a:rPr lang="en-US" sz="1600" i="1" dirty="0" smtClean="0">
                <a:effectLst>
                  <a:outerShdw blurRad="393700" algn="ctr" rotWithShape="0">
                    <a:prstClr val="black">
                      <a:alpha val="68000"/>
                    </a:prstClr>
                  </a:outerShdw>
                </a:effectLst>
              </a:rPr>
              <a:t> Launch Windows XP applications directly from Windows 7 desktop</a:t>
            </a:r>
          </a:p>
          <a:p>
            <a:pPr marL="231775" lvl="1" indent="-222250">
              <a:lnSpc>
                <a:spcPct val="95000"/>
              </a:lnSpc>
              <a:spcBef>
                <a:spcPts val="200"/>
              </a:spcBef>
              <a:spcAft>
                <a:spcPts val="100"/>
              </a:spcAft>
              <a:defRPr/>
            </a:pPr>
            <a:endParaRPr lang="en-US" sz="1600" i="1" dirty="0" smtClean="0">
              <a:effectLst>
                <a:outerShdw blurRad="393700" algn="ctr" rotWithShape="0">
                  <a:prstClr val="black">
                    <a:alpha val="68000"/>
                  </a:prstClr>
                </a:outerShdw>
              </a:effectLst>
            </a:endParaRPr>
          </a:p>
        </p:txBody>
      </p:sp>
      <p:sp>
        <p:nvSpPr>
          <p:cNvPr id="25" name="TextBox 24"/>
          <p:cNvSpPr txBox="1"/>
          <p:nvPr/>
        </p:nvSpPr>
        <p:spPr>
          <a:xfrm>
            <a:off x="936146" y="2418521"/>
            <a:ext cx="2137018" cy="1762534"/>
          </a:xfrm>
          <a:prstGeom prst="rect">
            <a:avLst/>
          </a:prstGeom>
          <a:noFill/>
        </p:spPr>
        <p:txBody>
          <a:bodyPr wrap="square" rtlCol="0">
            <a:spAutoFit/>
          </a:bodyPr>
          <a:lstStyle/>
          <a:p>
            <a:pPr marL="231775" lvl="1" indent="-222250">
              <a:lnSpc>
                <a:spcPct val="95000"/>
              </a:lnSpc>
              <a:spcBef>
                <a:spcPts val="200"/>
              </a:spcBef>
              <a:spcAft>
                <a:spcPts val="100"/>
              </a:spcAft>
              <a:buBlip>
                <a:blip r:embed="rId4"/>
              </a:buBlip>
              <a:defRPr/>
            </a:pPr>
            <a:r>
              <a:rPr lang="en-US" sz="1600" i="1" dirty="0" smtClean="0">
                <a:effectLst>
                  <a:outerShdw blurRad="393700" algn="ctr" rotWithShape="0">
                    <a:prstClr val="black">
                      <a:alpha val="68000"/>
                    </a:prstClr>
                  </a:outerShdw>
                </a:effectLst>
              </a:rPr>
              <a:t>Run many Windows XP productivity applications</a:t>
            </a:r>
          </a:p>
          <a:p>
            <a:pPr marL="231775" lvl="1" indent="-222250">
              <a:lnSpc>
                <a:spcPct val="95000"/>
              </a:lnSpc>
              <a:spcBef>
                <a:spcPts val="200"/>
              </a:spcBef>
              <a:spcAft>
                <a:spcPts val="100"/>
              </a:spcAft>
              <a:buBlip>
                <a:blip r:embed="rId4"/>
              </a:buBlip>
              <a:defRPr/>
            </a:pPr>
            <a:r>
              <a:rPr lang="en-US" sz="1600" i="1" dirty="0" smtClean="0">
                <a:effectLst>
                  <a:outerShdw blurRad="393700" algn="ctr" rotWithShape="0">
                    <a:prstClr val="black">
                      <a:alpha val="68000"/>
                    </a:prstClr>
                  </a:outerShdw>
                </a:effectLst>
              </a:rPr>
              <a:t>Support many Windows XP devices via USB connections</a:t>
            </a:r>
          </a:p>
          <a:p>
            <a:endParaRPr lang="en-US" sz="1200" i="1" dirty="0"/>
          </a:p>
        </p:txBody>
      </p:sp>
      <p:sp>
        <p:nvSpPr>
          <p:cNvPr id="26" name="TextBox 25"/>
          <p:cNvSpPr txBox="1"/>
          <p:nvPr/>
        </p:nvSpPr>
        <p:spPr>
          <a:xfrm>
            <a:off x="3384294" y="2362537"/>
            <a:ext cx="2292788" cy="2328843"/>
          </a:xfrm>
          <a:prstGeom prst="rect">
            <a:avLst/>
          </a:prstGeom>
          <a:noFill/>
        </p:spPr>
        <p:txBody>
          <a:bodyPr wrap="square" rtlCol="0">
            <a:spAutoFit/>
          </a:bodyPr>
          <a:lstStyle/>
          <a:p>
            <a:pPr marL="231775" lvl="1" indent="-222250">
              <a:spcBef>
                <a:spcPts val="200"/>
              </a:spcBef>
              <a:spcAft>
                <a:spcPts val="100"/>
              </a:spcAft>
              <a:buBlip>
                <a:blip r:embed="rId4"/>
              </a:buBlip>
              <a:defRPr/>
            </a:pPr>
            <a:r>
              <a:rPr lang="en-US" sz="1600" i="1" dirty="0" smtClean="0">
                <a:effectLst>
                  <a:outerShdw blurRad="393700" algn="ctr" rotWithShape="0">
                    <a:prstClr val="black">
                      <a:alpha val="68000"/>
                    </a:prstClr>
                  </a:outerShdw>
                </a:effectLst>
              </a:rPr>
              <a:t>Extend the life of existing Windows XP applications and  devices</a:t>
            </a:r>
          </a:p>
          <a:p>
            <a:pPr marL="231775" lvl="1" indent="-222250">
              <a:spcBef>
                <a:spcPts val="200"/>
              </a:spcBef>
              <a:spcAft>
                <a:spcPts val="100"/>
              </a:spcAft>
              <a:buBlip>
                <a:blip r:embed="rId4"/>
              </a:buBlip>
              <a:defRPr/>
            </a:pPr>
            <a:r>
              <a:rPr lang="en-US" sz="1600" i="1" dirty="0" smtClean="0">
                <a:effectLst>
                  <a:outerShdw blurRad="393700" algn="ctr" rotWithShape="0">
                    <a:prstClr val="black">
                      <a:alpha val="68000"/>
                    </a:prstClr>
                  </a:outerShdw>
                </a:effectLst>
              </a:rPr>
              <a:t>Reduce learning curve by using familiar applications and devices</a:t>
            </a:r>
          </a:p>
          <a:p>
            <a:endParaRPr lang="en-US" sz="1200" i="1" dirty="0"/>
          </a:p>
        </p:txBody>
      </p:sp>
      <p:sp>
        <p:nvSpPr>
          <p:cNvPr id="22" name="Rounded Rectangle 21"/>
          <p:cNvSpPr/>
          <p:nvPr/>
        </p:nvSpPr>
        <p:spPr bwMode="auto">
          <a:xfrm>
            <a:off x="441246" y="4483022"/>
            <a:ext cx="8063749" cy="1634412"/>
          </a:xfrm>
          <a:prstGeom prst="roundRect">
            <a:avLst>
              <a:gd name="adj" fmla="val 50000"/>
            </a:avLst>
          </a:prstGeom>
          <a:gradFill flip="none" rotWithShape="1">
            <a:gsLst>
              <a:gs pos="0">
                <a:schemeClr val="bg1">
                  <a:alpha val="0"/>
                </a:schemeClr>
              </a:gs>
              <a:gs pos="50000">
                <a:schemeClr val="bg1">
                  <a:alpha val="35000"/>
                </a:schemeClr>
              </a:gs>
              <a:gs pos="100000">
                <a:schemeClr val="bg1">
                  <a:alpha val="10000"/>
                </a:schemeClr>
              </a:gs>
            </a:gsLst>
            <a:lin ang="16200000" scaled="0"/>
            <a:tileRect/>
          </a:gradFill>
          <a:ln>
            <a:solidFill>
              <a:schemeClr val="tx1"/>
            </a:soli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en-US" sz="2000" dirty="0" smtClean="0">
                <a:solidFill>
                  <a:schemeClr val="tx1"/>
                </a:solidFill>
                <a:effectLst>
                  <a:outerShdw blurRad="38100" dist="38100" dir="2700000" algn="tl">
                    <a:srgbClr val="000000">
                      <a:alpha val="43137"/>
                    </a:srgbClr>
                  </a:outerShdw>
                </a:effectLst>
                <a:latin typeface="Segoe Print" pitchFamily="2" charset="0"/>
              </a:rPr>
              <a:t>Don’t wait and get a PC with Windows 7 Pro now!   </a:t>
            </a:r>
          </a:p>
          <a:p>
            <a:pPr marL="0" lvl="1" indent="-342900" algn="ctr" defTabSz="914099" fontAlgn="base">
              <a:lnSpc>
                <a:spcPct val="90000"/>
              </a:lnSpc>
              <a:spcBef>
                <a:spcPct val="0"/>
              </a:spcBef>
              <a:spcAft>
                <a:spcPct val="0"/>
              </a:spcAft>
              <a:buClr>
                <a:schemeClr val="tx2"/>
              </a:buClr>
              <a:buSzPct val="80000"/>
              <a:tabLst>
                <a:tab pos="424590" algn="l"/>
              </a:tabLst>
              <a:defRPr/>
            </a:pPr>
            <a:r>
              <a:rPr lang="en-US" sz="2000" dirty="0" smtClean="0">
                <a:solidFill>
                  <a:schemeClr val="tx1"/>
                </a:solidFill>
                <a:effectLst>
                  <a:outerShdw blurRad="38100" dist="38100" dir="2700000" algn="tl">
                    <a:srgbClr val="000000">
                      <a:alpha val="43137"/>
                    </a:srgbClr>
                  </a:outerShdw>
                </a:effectLst>
                <a:latin typeface="Segoe Print" pitchFamily="2" charset="0"/>
              </a:rPr>
              <a:t>With Windows XP Mode and Windows Virtual PC features, it will provide you the flexibility to run many older productivity applications in a virtual Windows XP environment on a Windows 7-based PC</a:t>
            </a:r>
          </a:p>
        </p:txBody>
      </p:sp>
    </p:spTree>
    <p:extLst>
      <p:ext uri="{BB962C8B-B14F-4D97-AF65-F5344CB8AC3E}">
        <p14:creationId xmlns:p14="http://schemas.microsoft.com/office/powerpoint/2010/main" xmlns="" val="957323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7970847" cy="498598"/>
          </a:xfrm>
        </p:spPr>
        <p:txBody>
          <a:bodyPr>
            <a:normAutofit fontScale="90000"/>
          </a:bodyPr>
          <a:lstStyle/>
          <a:p>
            <a:r>
              <a:rPr sz="3600" dirty="0" smtClean="0">
                <a:solidFill>
                  <a:schemeClr val="tx1"/>
                </a:solidFill>
              </a:rPr>
              <a:t>Easy to setup from the Windows 7 Desktop </a:t>
            </a:r>
            <a:endParaRPr lang="en-US" sz="3600" dirty="0">
              <a:solidFill>
                <a:schemeClr val="tx1"/>
              </a:solidFill>
            </a:endParaRPr>
          </a:p>
        </p:txBody>
      </p:sp>
      <p:pic>
        <p:nvPicPr>
          <p:cNvPr id="3" name="Picture 2"/>
          <p:cNvPicPr/>
          <p:nvPr/>
        </p:nvPicPr>
        <p:blipFill>
          <a:blip r:embed="rId3"/>
          <a:srcRect r="16870"/>
          <a:stretch>
            <a:fillRect/>
          </a:stretch>
        </p:blipFill>
        <p:spPr bwMode="auto">
          <a:xfrm>
            <a:off x="171495" y="1076326"/>
            <a:ext cx="2443799" cy="3781424"/>
          </a:xfrm>
          <a:prstGeom prst="rect">
            <a:avLst/>
          </a:prstGeom>
          <a:ln>
            <a:noFill/>
          </a:ln>
          <a:effectLst>
            <a:outerShdw blurRad="292100" dist="139700" dir="2700000" algn="tl" rotWithShape="0">
              <a:srgbClr val="333333">
                <a:alpha val="65000"/>
              </a:srgbClr>
            </a:outerShdw>
          </a:effectLst>
        </p:spPr>
      </p:pic>
      <p:pic>
        <p:nvPicPr>
          <p:cNvPr id="4" name="Picture 3"/>
          <p:cNvPicPr/>
          <p:nvPr/>
        </p:nvPicPr>
        <p:blipFill>
          <a:blip r:embed="rId4"/>
          <a:srcRect/>
          <a:stretch>
            <a:fillRect/>
          </a:stretch>
        </p:blipFill>
        <p:spPr bwMode="auto">
          <a:xfrm>
            <a:off x="1925745" y="1500187"/>
            <a:ext cx="3531122" cy="3614739"/>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5"/>
          <a:srcRect/>
          <a:stretch>
            <a:fillRect/>
          </a:stretch>
        </p:blipFill>
        <p:spPr bwMode="auto">
          <a:xfrm>
            <a:off x="3126207" y="2314576"/>
            <a:ext cx="3359628" cy="3257550"/>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6"/>
          <a:srcRect/>
          <a:stretch>
            <a:fillRect/>
          </a:stretch>
        </p:blipFill>
        <p:spPr bwMode="auto">
          <a:xfrm>
            <a:off x="4315951" y="3157539"/>
            <a:ext cx="3369154" cy="3057525"/>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7"/>
          <a:srcRect/>
          <a:stretch>
            <a:fillRect/>
          </a:stretch>
        </p:blipFill>
        <p:spPr bwMode="auto">
          <a:xfrm>
            <a:off x="6142844" y="5724526"/>
            <a:ext cx="2808225" cy="923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9097725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30" y="116632"/>
            <a:ext cx="8375946" cy="498598"/>
          </a:xfrm>
        </p:spPr>
        <p:txBody>
          <a:bodyPr>
            <a:normAutofit fontScale="90000"/>
          </a:bodyPr>
          <a:lstStyle/>
          <a:p>
            <a:r>
              <a:rPr sz="3600" dirty="0" smtClean="0">
                <a:solidFill>
                  <a:schemeClr val="tx1"/>
                </a:solidFill>
              </a:rPr>
              <a:t>Install Applications in Virtual Windows XP</a:t>
            </a:r>
            <a:endParaRPr lang="en-US" sz="3600" dirty="0">
              <a:solidFill>
                <a:schemeClr val="tx1"/>
              </a:solidFill>
            </a:endParaRPr>
          </a:p>
        </p:txBody>
      </p:sp>
      <p:pic>
        <p:nvPicPr>
          <p:cNvPr id="3075" name="Picture 3"/>
          <p:cNvPicPr>
            <a:picLocks noChangeAspect="1" noChangeArrowheads="1"/>
          </p:cNvPicPr>
          <p:nvPr/>
        </p:nvPicPr>
        <p:blipFill>
          <a:blip r:embed="rId3"/>
          <a:srcRect l="4849"/>
          <a:stretch>
            <a:fillRect/>
          </a:stretch>
        </p:blipFill>
        <p:spPr bwMode="auto">
          <a:xfrm>
            <a:off x="2589069" y="1798401"/>
            <a:ext cx="5150971" cy="4125311"/>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a:scene3d>
            <a:camera prst="orthographicFront"/>
            <a:lightRig rig="threePt" dir="t"/>
          </a:scene3d>
          <a:sp3d>
            <a:bevelT/>
          </a:sp3d>
        </p:spPr>
      </p:pic>
      <p:grpSp>
        <p:nvGrpSpPr>
          <p:cNvPr id="3" name="Group 5"/>
          <p:cNvGrpSpPr/>
          <p:nvPr/>
        </p:nvGrpSpPr>
        <p:grpSpPr>
          <a:xfrm>
            <a:off x="136892" y="1262371"/>
            <a:ext cx="2696606" cy="4865961"/>
            <a:chOff x="0" y="1337890"/>
            <a:chExt cx="3951890" cy="4978499"/>
          </a:xfrm>
          <a:scene3d>
            <a:camera prst="isometricOffAxis1Right"/>
            <a:lightRig rig="threePt" dir="t"/>
          </a:scene3d>
        </p:grpSpPr>
        <p:pic>
          <p:nvPicPr>
            <p:cNvPr id="3074" name="Picture 2"/>
            <p:cNvPicPr>
              <a:picLocks noChangeAspect="1" noChangeArrowheads="1"/>
            </p:cNvPicPr>
            <p:nvPr/>
          </p:nvPicPr>
          <p:blipFill>
            <a:blip r:embed="rId4"/>
            <a:srcRect r="16256"/>
            <a:stretch>
              <a:fillRect/>
            </a:stretch>
          </p:blipFill>
          <p:spPr bwMode="auto">
            <a:xfrm>
              <a:off x="0" y="1337890"/>
              <a:ext cx="3951890" cy="4978499"/>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a:sp3d>
              <a:bevelT/>
            </a:sp3d>
          </p:spPr>
        </p:pic>
        <p:sp>
          <p:nvSpPr>
            <p:cNvPr id="5" name="Rounded Rectangle 4"/>
            <p:cNvSpPr/>
            <p:nvPr/>
          </p:nvSpPr>
          <p:spPr bwMode="auto">
            <a:xfrm>
              <a:off x="63060" y="1418898"/>
              <a:ext cx="2417379" cy="388882"/>
            </a:xfrm>
            <a:prstGeom prst="roundRect">
              <a:avLst>
                <a:gd name="adj" fmla="val 22073"/>
              </a:avLst>
            </a:prstGeom>
            <a:solidFill>
              <a:srgbClr val="6699FF">
                <a:alpha val="36000"/>
              </a:srgbClr>
            </a:solidFill>
            <a:ln w="28575" cmpd="thickThin">
              <a:solidFill>
                <a:srgbClr val="66A4FF"/>
              </a:solidFill>
              <a:headEnd type="none" w="med" len="med"/>
              <a:tailEnd type="none" w="med" len="med"/>
            </a:ln>
          </p:spPr>
          <p:style>
            <a:lnRef idx="0">
              <a:schemeClr val="accent6"/>
            </a:lnRef>
            <a:fillRef idx="1002">
              <a:schemeClr val="dk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7" name="Straight Arrow Connector 6"/>
          <p:cNvCxnSpPr/>
          <p:nvPr/>
        </p:nvCxnSpPr>
        <p:spPr>
          <a:xfrm rot="5400000">
            <a:off x="1013465" y="1374035"/>
            <a:ext cx="336330" cy="70962"/>
          </a:xfrm>
          <a:prstGeom prst="straightConnector1">
            <a:avLst/>
          </a:prstGeom>
          <a:ln w="28575">
            <a:solidFill>
              <a:schemeClr val="bg1"/>
            </a:solidFill>
            <a:tailEnd type="arrow"/>
          </a:ln>
          <a:effectLst>
            <a:outerShdw blurRad="63500" sx="124000" sy="1240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4610" y="820938"/>
            <a:ext cx="5712211" cy="369332"/>
          </a:xfrm>
          <a:prstGeom prst="rect">
            <a:avLst/>
          </a:prstGeom>
          <a:noFill/>
          <a:ln>
            <a:noFill/>
          </a:ln>
        </p:spPr>
        <p:txBody>
          <a:bodyPr wrap="square" rtlCol="0">
            <a:spAutoFit/>
          </a:bodyPr>
          <a:lstStyle/>
          <a:p>
            <a:r>
              <a:rPr lang="en-US" dirty="0" smtClean="0"/>
              <a:t>Open Virtual Windows XP from Windows 7 Start Menu</a:t>
            </a:r>
            <a:endParaRPr lang="en-US" dirty="0"/>
          </a:p>
        </p:txBody>
      </p:sp>
      <p:sp>
        <p:nvSpPr>
          <p:cNvPr id="11" name="TextBox 10"/>
          <p:cNvSpPr txBox="1"/>
          <p:nvPr/>
        </p:nvSpPr>
        <p:spPr>
          <a:xfrm>
            <a:off x="2245309" y="6036670"/>
            <a:ext cx="5576107" cy="369332"/>
          </a:xfrm>
          <a:prstGeom prst="rect">
            <a:avLst/>
          </a:prstGeom>
          <a:noFill/>
          <a:ln>
            <a:noFill/>
          </a:ln>
        </p:spPr>
        <p:txBody>
          <a:bodyPr wrap="square" rtlCol="0">
            <a:spAutoFit/>
          </a:bodyPr>
          <a:lstStyle/>
          <a:p>
            <a:r>
              <a:rPr lang="en-US" dirty="0" smtClean="0"/>
              <a:t>Install Windows XP applications like you normally do</a:t>
            </a:r>
            <a:endParaRPr lang="en-US" dirty="0"/>
          </a:p>
        </p:txBody>
      </p:sp>
      <p:cxnSp>
        <p:nvCxnSpPr>
          <p:cNvPr id="12" name="Straight Arrow Connector 11"/>
          <p:cNvCxnSpPr/>
          <p:nvPr/>
        </p:nvCxnSpPr>
        <p:spPr>
          <a:xfrm rot="5400000" flipH="1" flipV="1">
            <a:off x="4836310" y="5726629"/>
            <a:ext cx="504493" cy="110387"/>
          </a:xfrm>
          <a:prstGeom prst="straightConnector1">
            <a:avLst/>
          </a:prstGeom>
          <a:ln w="28575">
            <a:solidFill>
              <a:schemeClr val="bg1"/>
            </a:solidFill>
            <a:tailEnd type="arrow"/>
          </a:ln>
          <a:effectLst>
            <a:outerShdw blurRad="63500" sx="124000" sy="1240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5569527" y="4016084"/>
            <a:ext cx="662324" cy="273267"/>
          </a:xfrm>
          <a:prstGeom prst="roundRect">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2">
                  <a:lumMod val="75000"/>
                </a:schemeClr>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417260925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16632"/>
            <a:ext cx="8375946" cy="553998"/>
          </a:xfrm>
        </p:spPr>
        <p:txBody>
          <a:bodyPr>
            <a:normAutofit fontScale="90000"/>
          </a:bodyPr>
          <a:lstStyle/>
          <a:p>
            <a:r>
              <a:rPr sz="4000" dirty="0" smtClean="0">
                <a:solidFill>
                  <a:schemeClr val="tx1"/>
                </a:solidFill>
              </a:rPr>
              <a:t>Windows 7 </a:t>
            </a:r>
            <a:r>
              <a:rPr sz="4000" dirty="0" err="1" smtClean="0">
                <a:solidFill>
                  <a:schemeClr val="tx1"/>
                </a:solidFill>
              </a:rPr>
              <a:t>exp</a:t>
            </a:r>
            <a:r>
              <a:rPr sz="4000" dirty="0" smtClean="0">
                <a:solidFill>
                  <a:schemeClr val="tx1"/>
                </a:solidFill>
              </a:rPr>
              <a:t> for Windows XP App</a:t>
            </a:r>
            <a:r>
              <a:rPr lang="en-US" sz="4000" dirty="0" smtClean="0">
                <a:solidFill>
                  <a:schemeClr val="tx1"/>
                </a:solidFill>
              </a:rPr>
              <a:t>s</a:t>
            </a:r>
            <a:endParaRPr lang="en-US" sz="4000" dirty="0">
              <a:solidFill>
                <a:schemeClr val="tx1"/>
              </a:solidFill>
            </a:endParaRPr>
          </a:p>
        </p:txBody>
      </p:sp>
      <p:pic>
        <p:nvPicPr>
          <p:cNvPr id="3" name="Picture 2" descr="launch.png"/>
          <p:cNvPicPr/>
          <p:nvPr/>
        </p:nvPicPr>
        <p:blipFill>
          <a:blip r:embed="rId3"/>
          <a:stretch>
            <a:fillRect/>
          </a:stretch>
        </p:blipFill>
        <p:spPr>
          <a:xfrm>
            <a:off x="524012" y="1066800"/>
            <a:ext cx="7393325" cy="491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0454670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599135" y="1298076"/>
            <a:ext cx="3637207" cy="2189747"/>
            <a:chOff x="1215189" y="1251284"/>
            <a:chExt cx="4572000" cy="2189747"/>
          </a:xfrm>
        </p:grpSpPr>
        <p:sp>
          <p:nvSpPr>
            <p:cNvPr id="9" name="Rounded Rectangle 8"/>
            <p:cNvSpPr/>
            <p:nvPr/>
          </p:nvSpPr>
          <p:spPr>
            <a:xfrm>
              <a:off x="1215189" y="1251284"/>
              <a:ext cx="4572000" cy="2189747"/>
            </a:xfrm>
            <a:prstGeom prst="roundRect">
              <a:avLst>
                <a:gd name="adj" fmla="val 7337"/>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1027" name="Picture 3"/>
            <p:cNvPicPr>
              <a:picLocks noChangeAspect="1" noChangeArrowheads="1"/>
            </p:cNvPicPr>
            <p:nvPr/>
          </p:nvPicPr>
          <p:blipFill>
            <a:blip r:embed="rId3"/>
            <a:srcRect/>
            <a:stretch>
              <a:fillRect/>
            </a:stretch>
          </p:blipFill>
          <p:spPr bwMode="auto">
            <a:xfrm>
              <a:off x="1325256" y="1355557"/>
              <a:ext cx="4351867" cy="1981200"/>
            </a:xfrm>
            <a:prstGeom prst="roundRect">
              <a:avLst>
                <a:gd name="adj" fmla="val 3269"/>
              </a:avLst>
            </a:prstGeom>
            <a:noFill/>
            <a:ln w="9525">
              <a:solidFill>
                <a:schemeClr val="tx1"/>
              </a:solidFill>
              <a:miter lim="800000"/>
              <a:headEnd/>
              <a:tailEnd/>
            </a:ln>
            <a:effectLst/>
          </p:spPr>
        </p:pic>
      </p:grpSp>
      <p:sp>
        <p:nvSpPr>
          <p:cNvPr id="3" name="Title 2"/>
          <p:cNvSpPr>
            <a:spLocks noGrp="1"/>
          </p:cNvSpPr>
          <p:nvPr>
            <p:ph type="title"/>
          </p:nvPr>
        </p:nvSpPr>
        <p:spPr/>
        <p:txBody>
          <a:bodyPr>
            <a:normAutofit/>
          </a:bodyPr>
          <a:lstStyle/>
          <a:p>
            <a:r>
              <a:rPr lang="en-US" dirty="0" smtClean="0">
                <a:solidFill>
                  <a:schemeClr val="tx1"/>
                </a:solidFill>
              </a:rPr>
              <a:t>Integrated with Windows 7</a:t>
            </a:r>
            <a:endParaRPr lang="en-US" dirty="0">
              <a:solidFill>
                <a:schemeClr val="tx1"/>
              </a:solidFill>
            </a:endParaRPr>
          </a:p>
        </p:txBody>
      </p:sp>
      <p:grpSp>
        <p:nvGrpSpPr>
          <p:cNvPr id="4" name="Group 7"/>
          <p:cNvGrpSpPr/>
          <p:nvPr/>
        </p:nvGrpSpPr>
        <p:grpSpPr>
          <a:xfrm>
            <a:off x="381099" y="3035300"/>
            <a:ext cx="6869315" cy="3525948"/>
            <a:chOff x="146206" y="3038004"/>
            <a:chExt cx="8869680" cy="3657600"/>
          </a:xfrm>
        </p:grpSpPr>
        <p:sp>
          <p:nvSpPr>
            <p:cNvPr id="7" name="Rounded Rectangle 6"/>
            <p:cNvSpPr/>
            <p:nvPr/>
          </p:nvSpPr>
          <p:spPr>
            <a:xfrm>
              <a:off x="146206" y="3038004"/>
              <a:ext cx="8869680" cy="3657600"/>
            </a:xfrm>
            <a:prstGeom prst="roundRect">
              <a:avLst>
                <a:gd name="adj" fmla="val 6012"/>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1026" name="Picture 2"/>
            <p:cNvPicPr>
              <a:picLocks noChangeAspect="1" noChangeArrowheads="1"/>
            </p:cNvPicPr>
            <p:nvPr/>
          </p:nvPicPr>
          <p:blipFill>
            <a:blip r:embed="rId4"/>
            <a:srcRect/>
            <a:stretch>
              <a:fillRect/>
            </a:stretch>
          </p:blipFill>
          <p:spPr bwMode="auto">
            <a:xfrm>
              <a:off x="234639" y="3128241"/>
              <a:ext cx="8692815" cy="3477126"/>
            </a:xfrm>
            <a:prstGeom prst="roundRect">
              <a:avLst>
                <a:gd name="adj" fmla="val 3269"/>
              </a:avLst>
            </a:prstGeom>
            <a:noFill/>
            <a:ln w="9525">
              <a:solidFill>
                <a:schemeClr val="tx1"/>
              </a:solidFill>
              <a:miter lim="800000"/>
              <a:headEnd/>
              <a:tailEnd/>
            </a:ln>
            <a:effectLst/>
          </p:spPr>
        </p:pic>
      </p:grpSp>
      <p:sp>
        <p:nvSpPr>
          <p:cNvPr id="6" name="TextBox 5"/>
          <p:cNvSpPr txBox="1"/>
          <p:nvPr/>
        </p:nvSpPr>
        <p:spPr>
          <a:xfrm>
            <a:off x="4526240" y="1600202"/>
            <a:ext cx="3340769" cy="1477328"/>
          </a:xfrm>
          <a:prstGeom prst="rect">
            <a:avLst/>
          </a:prstGeom>
          <a:noFill/>
        </p:spPr>
        <p:txBody>
          <a:bodyPr wrap="square" rtlCol="0">
            <a:spAutoFit/>
          </a:bodyPr>
          <a:lstStyle/>
          <a:p>
            <a:r>
              <a:rPr lang="en-US" dirty="0" smtClean="0"/>
              <a:t>Intuitive interface to discover </a:t>
            </a:r>
            <a:br>
              <a:rPr lang="en-US" dirty="0" smtClean="0"/>
            </a:br>
            <a:r>
              <a:rPr lang="en-US" dirty="0" smtClean="0"/>
              <a:t>all registered virtual machines.</a:t>
            </a:r>
          </a:p>
          <a:p>
            <a:r>
              <a:rPr lang="en-US" dirty="0" smtClean="0"/>
              <a:t>Launching point to start the VM’s, </a:t>
            </a:r>
            <a:br>
              <a:rPr lang="en-US" dirty="0" smtClean="0"/>
            </a:br>
            <a:r>
              <a:rPr lang="en-US" dirty="0" smtClean="0"/>
              <a:t>view settings and create new VM’s</a:t>
            </a:r>
            <a:endParaRPr lang="en-US" dirty="0"/>
          </a:p>
        </p:txBody>
      </p:sp>
    </p:spTree>
    <p:extLst>
      <p:ext uri="{BB962C8B-B14F-4D97-AF65-F5344CB8AC3E}">
        <p14:creationId xmlns:p14="http://schemas.microsoft.com/office/powerpoint/2010/main" xmlns="" val="3374057999"/>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Superbar Integration</a:t>
            </a:r>
            <a:endParaRPr lang="en-US" dirty="0">
              <a:solidFill>
                <a:schemeClr val="tx1"/>
              </a:solidFill>
            </a:endParaRPr>
          </a:p>
        </p:txBody>
      </p:sp>
      <p:grpSp>
        <p:nvGrpSpPr>
          <p:cNvPr id="3" name="Group 9"/>
          <p:cNvGrpSpPr/>
          <p:nvPr/>
        </p:nvGrpSpPr>
        <p:grpSpPr>
          <a:xfrm>
            <a:off x="464874" y="1442734"/>
            <a:ext cx="3576214" cy="2968159"/>
            <a:chOff x="143693" y="1747532"/>
            <a:chExt cx="4088673" cy="2968159"/>
          </a:xfrm>
        </p:grpSpPr>
        <p:sp>
          <p:nvSpPr>
            <p:cNvPr id="7" name="Rounded Rectangle 6"/>
            <p:cNvSpPr/>
            <p:nvPr/>
          </p:nvSpPr>
          <p:spPr>
            <a:xfrm>
              <a:off x="143693" y="1747532"/>
              <a:ext cx="4088673" cy="2968159"/>
            </a:xfrm>
            <a:prstGeom prst="roundRect">
              <a:avLst>
                <a:gd name="adj" fmla="val 5959"/>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2050" name="Picture 2"/>
            <p:cNvPicPr>
              <a:picLocks noChangeAspect="1" noChangeArrowheads="1"/>
            </p:cNvPicPr>
            <p:nvPr/>
          </p:nvPicPr>
          <p:blipFill>
            <a:blip r:embed="rId3"/>
            <a:srcRect l="11451" t="6174" r="7634"/>
            <a:stretch>
              <a:fillRect/>
            </a:stretch>
          </p:blipFill>
          <p:spPr bwMode="auto">
            <a:xfrm>
              <a:off x="249666" y="1841911"/>
              <a:ext cx="3876727" cy="2779400"/>
            </a:xfrm>
            <a:prstGeom prst="roundRect">
              <a:avLst>
                <a:gd name="adj" fmla="val 3269"/>
              </a:avLst>
            </a:prstGeom>
            <a:noFill/>
            <a:ln w="9525">
              <a:solidFill>
                <a:schemeClr val="tx1"/>
              </a:solidFill>
              <a:miter lim="800000"/>
              <a:headEnd/>
              <a:tailEnd/>
            </a:ln>
            <a:effectLst/>
          </p:spPr>
        </p:pic>
      </p:grpSp>
      <p:grpSp>
        <p:nvGrpSpPr>
          <p:cNvPr id="4" name="Group 8"/>
          <p:cNvGrpSpPr/>
          <p:nvPr/>
        </p:nvGrpSpPr>
        <p:grpSpPr>
          <a:xfrm>
            <a:off x="4554586" y="2794008"/>
            <a:ext cx="3648576" cy="3233770"/>
            <a:chOff x="4554584" y="3415224"/>
            <a:chExt cx="4171405" cy="3233770"/>
          </a:xfrm>
        </p:grpSpPr>
        <p:sp>
          <p:nvSpPr>
            <p:cNvPr id="8" name="Rounded Rectangle 7"/>
            <p:cNvSpPr/>
            <p:nvPr/>
          </p:nvSpPr>
          <p:spPr>
            <a:xfrm>
              <a:off x="4554584" y="3415224"/>
              <a:ext cx="4171405" cy="3233770"/>
            </a:xfrm>
            <a:prstGeom prst="roundRect">
              <a:avLst>
                <a:gd name="adj" fmla="val 5959"/>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2051" name="Picture 3"/>
            <p:cNvPicPr>
              <a:picLocks noChangeAspect="1" noChangeArrowheads="1"/>
            </p:cNvPicPr>
            <p:nvPr/>
          </p:nvPicPr>
          <p:blipFill>
            <a:blip r:embed="rId4"/>
            <a:srcRect l="2110" r="6330"/>
            <a:stretch>
              <a:fillRect/>
            </a:stretch>
          </p:blipFill>
          <p:spPr bwMode="auto">
            <a:xfrm>
              <a:off x="4656221" y="3508109"/>
              <a:ext cx="3968130" cy="3048000"/>
            </a:xfrm>
            <a:prstGeom prst="roundRect">
              <a:avLst>
                <a:gd name="adj" fmla="val 3269"/>
              </a:avLst>
            </a:prstGeom>
            <a:noFill/>
            <a:ln w="9525">
              <a:solidFill>
                <a:schemeClr val="tx1"/>
              </a:solidFill>
              <a:miter lim="800000"/>
              <a:headEnd/>
              <a:tailEnd/>
            </a:ln>
            <a:effectLst/>
          </p:spPr>
        </p:pic>
      </p:grpSp>
      <p:sp>
        <p:nvSpPr>
          <p:cNvPr id="6" name="TextBox 5"/>
          <p:cNvSpPr txBox="1"/>
          <p:nvPr/>
        </p:nvSpPr>
        <p:spPr>
          <a:xfrm>
            <a:off x="4554586" y="1728788"/>
            <a:ext cx="4267200" cy="830997"/>
          </a:xfrm>
          <a:prstGeom prst="rect">
            <a:avLst/>
          </a:prstGeom>
          <a:noFill/>
        </p:spPr>
        <p:txBody>
          <a:bodyPr wrap="square" rtlCol="0">
            <a:spAutoFit/>
          </a:bodyPr>
          <a:lstStyle/>
          <a:p>
            <a:r>
              <a:rPr lang="en-US" sz="2400" dirty="0" smtClean="0"/>
              <a:t>Integrated with the Windows 7 </a:t>
            </a:r>
            <a:r>
              <a:rPr lang="en-US" sz="2400" dirty="0" err="1" smtClean="0"/>
              <a:t>Superbar</a:t>
            </a:r>
            <a:endParaRPr lang="en-US" sz="2400" dirty="0"/>
          </a:p>
        </p:txBody>
      </p:sp>
    </p:spTree>
    <p:extLst>
      <p:ext uri="{BB962C8B-B14F-4D97-AF65-F5344CB8AC3E}">
        <p14:creationId xmlns:p14="http://schemas.microsoft.com/office/powerpoint/2010/main" xmlns="" val="113979171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53485" y="3679627"/>
            <a:ext cx="7101673" cy="399464"/>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53485" y="1444226"/>
            <a:ext cx="7101673" cy="420293"/>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53485" y="1955991"/>
            <a:ext cx="7101673" cy="415735"/>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53485" y="2469335"/>
            <a:ext cx="7101673" cy="396889"/>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smtClean="0"/>
              <a:t>Device redirection / USB Support</a:t>
            </a:r>
            <a:endParaRPr lang="en-US" dirty="0"/>
          </a:p>
        </p:txBody>
      </p:sp>
      <p:sp>
        <p:nvSpPr>
          <p:cNvPr id="2" name="Content Placeholder 1"/>
          <p:cNvSpPr>
            <a:spLocks noGrp="1"/>
          </p:cNvSpPr>
          <p:nvPr>
            <p:ph idx="1"/>
          </p:nvPr>
        </p:nvSpPr>
        <p:spPr>
          <a:xfrm>
            <a:off x="1048023" y="1028702"/>
            <a:ext cx="7457636" cy="3250121"/>
          </a:xfrm>
        </p:spPr>
        <p:txBody>
          <a:bodyPr>
            <a:normAutofit fontScale="92500" lnSpcReduction="20000"/>
          </a:bodyPr>
          <a:lstStyle/>
          <a:p>
            <a:pPr marL="0" indent="0">
              <a:spcAft>
                <a:spcPts val="1200"/>
              </a:spcAft>
              <a:buNone/>
            </a:pPr>
            <a:r>
              <a:rPr lang="en-US" sz="2400" dirty="0" smtClean="0"/>
              <a:t>Just plug in and use the following devices in the guest*</a:t>
            </a:r>
            <a:endParaRPr lang="en-US" sz="2800" baseline="50000" dirty="0" smtClean="0"/>
          </a:p>
          <a:p>
            <a:pPr>
              <a:spcAft>
                <a:spcPts val="1800"/>
              </a:spcAft>
            </a:pPr>
            <a:r>
              <a:rPr lang="en-US" sz="2000" dirty="0" smtClean="0"/>
              <a:t>Mass Storage</a:t>
            </a:r>
          </a:p>
          <a:p>
            <a:pPr>
              <a:spcAft>
                <a:spcPts val="1800"/>
              </a:spcAft>
            </a:pPr>
            <a:r>
              <a:rPr lang="en-US" sz="2000" dirty="0" smtClean="0"/>
              <a:t>Printers / Scanners</a:t>
            </a:r>
          </a:p>
          <a:p>
            <a:pPr>
              <a:spcAft>
                <a:spcPts val="1800"/>
              </a:spcAft>
            </a:pPr>
            <a:r>
              <a:rPr lang="en-US" sz="2000" dirty="0" smtClean="0"/>
              <a:t>Smart Cards</a:t>
            </a:r>
            <a:endParaRPr lang="en-US" dirty="0" smtClean="0"/>
          </a:p>
          <a:p>
            <a:pPr marL="0" indent="0">
              <a:spcBef>
                <a:spcPts val="1800"/>
              </a:spcBef>
              <a:spcAft>
                <a:spcPts val="1200"/>
              </a:spcAft>
              <a:buNone/>
            </a:pPr>
            <a:r>
              <a:rPr lang="en-US" sz="2400" dirty="0" smtClean="0"/>
              <a:t>Redirect USB devices to Guest</a:t>
            </a:r>
          </a:p>
          <a:p>
            <a:pPr>
              <a:spcAft>
                <a:spcPts val="1800"/>
              </a:spcAft>
            </a:pPr>
            <a:r>
              <a:rPr lang="en-US" sz="2000" dirty="0" smtClean="0"/>
              <a:t>Use USB devices for which Windows 7 drivers are not available.	</a:t>
            </a:r>
          </a:p>
        </p:txBody>
      </p:sp>
      <p:grpSp>
        <p:nvGrpSpPr>
          <p:cNvPr id="4" name="Group 5"/>
          <p:cNvGrpSpPr/>
          <p:nvPr/>
        </p:nvGrpSpPr>
        <p:grpSpPr>
          <a:xfrm>
            <a:off x="5715514" y="4079091"/>
            <a:ext cx="3353673" cy="2504441"/>
            <a:chOff x="4611190" y="4728754"/>
            <a:chExt cx="4336868" cy="1854926"/>
          </a:xfrm>
        </p:grpSpPr>
        <p:sp>
          <p:nvSpPr>
            <p:cNvPr id="5" name="Rounded Rectangle 4"/>
            <p:cNvSpPr/>
            <p:nvPr/>
          </p:nvSpPr>
          <p:spPr>
            <a:xfrm>
              <a:off x="4611190" y="4728754"/>
              <a:ext cx="4336868" cy="1854926"/>
            </a:xfrm>
            <a:prstGeom prst="roundRect">
              <a:avLst>
                <a:gd name="adj" fmla="val 8072"/>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3075" name="Picture 3"/>
            <p:cNvPicPr>
              <a:picLocks noChangeAspect="1" noChangeArrowheads="1"/>
            </p:cNvPicPr>
            <p:nvPr/>
          </p:nvPicPr>
          <p:blipFill>
            <a:blip r:embed="rId3"/>
            <a:srcRect b="24721"/>
            <a:stretch>
              <a:fillRect/>
            </a:stretch>
          </p:blipFill>
          <p:spPr bwMode="auto">
            <a:xfrm>
              <a:off x="4707937" y="4820873"/>
              <a:ext cx="4143375" cy="1670688"/>
            </a:xfrm>
            <a:prstGeom prst="roundRect">
              <a:avLst>
                <a:gd name="adj" fmla="val 5615"/>
              </a:avLst>
            </a:prstGeom>
            <a:noFill/>
            <a:ln w="9525">
              <a:solidFill>
                <a:schemeClr val="tx1"/>
              </a:solidFill>
              <a:miter lim="800000"/>
              <a:headEnd/>
              <a:tailEnd/>
            </a:ln>
            <a:effectLst/>
          </p:spPr>
        </p:pic>
      </p:grpSp>
      <p:sp>
        <p:nvSpPr>
          <p:cNvPr id="7" name="TextBox 6"/>
          <p:cNvSpPr txBox="1"/>
          <p:nvPr/>
        </p:nvSpPr>
        <p:spPr>
          <a:xfrm>
            <a:off x="0" y="6457890"/>
            <a:ext cx="2926080" cy="400110"/>
          </a:xfrm>
          <a:prstGeom prst="rect">
            <a:avLst/>
          </a:prstGeom>
          <a:noFill/>
        </p:spPr>
        <p:txBody>
          <a:bodyPr wrap="square" rtlCol="0">
            <a:spAutoFit/>
          </a:bodyPr>
          <a:lstStyle/>
          <a:p>
            <a:pPr algn="r"/>
            <a:r>
              <a:rPr lang="en-US" sz="2000" baseline="50000" dirty="0" smtClean="0">
                <a:solidFill>
                  <a:prstClr val="black">
                    <a:lumMod val="75000"/>
                    <a:lumOff val="25000"/>
                  </a:prstClr>
                </a:solidFill>
              </a:rPr>
              <a:t>* Requires Host and Guest drivers</a:t>
            </a:r>
            <a:endParaRPr lang="en-US" dirty="0"/>
          </a:p>
        </p:txBody>
      </p:sp>
    </p:spTree>
    <p:extLst>
      <p:ext uri="{BB962C8B-B14F-4D97-AF65-F5344CB8AC3E}">
        <p14:creationId xmlns:p14="http://schemas.microsoft.com/office/powerpoint/2010/main" xmlns="" val="1340139796"/>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818" y="1214438"/>
            <a:ext cx="8092916" cy="4615543"/>
          </a:xfrm>
          <a:prstGeom prst="round2SameRect">
            <a:avLst>
              <a:gd name="adj1" fmla="val 31841"/>
              <a:gd name="adj2" fmla="val 0"/>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en-US" sz="2400" dirty="0" smtClean="0">
                <a:solidFill>
                  <a:schemeClr val="tx1"/>
                </a:solidFill>
                <a:effectLst>
                  <a:outerShdw blurRad="25400" dist="25400" dir="2700000" algn="tl">
                    <a:srgbClr val="000000">
                      <a:alpha val="23000"/>
                    </a:srgbClr>
                  </a:outerShdw>
                </a:effectLst>
                <a:latin typeface="Segoe"/>
              </a:rPr>
              <a:t>Windows Virtual PC is designed to address business and productivity application compatibility concerns for small business / home users </a:t>
            </a:r>
          </a:p>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400" dirty="0" smtClean="0">
              <a:solidFill>
                <a:schemeClr val="tx1"/>
              </a:solidFill>
              <a:effectLst>
                <a:outerShdw blurRad="25400" dist="25400" dir="2700000" algn="tl">
                  <a:srgbClr val="000000">
                    <a:alpha val="23000"/>
                  </a:srgbClr>
                </a:outerShdw>
              </a:effectLst>
              <a:latin typeface="Segoe"/>
            </a:endParaRPr>
          </a:p>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400" dirty="0">
              <a:solidFill>
                <a:schemeClr val="tx1"/>
              </a:solidFill>
              <a:effectLst>
                <a:outerShdw blurRad="25400" dist="25400" dir="2700000" algn="tl">
                  <a:srgbClr val="000000">
                    <a:alpha val="23000"/>
                  </a:srgbClr>
                </a:outerShdw>
              </a:effectLst>
              <a:latin typeface="Segoe"/>
            </a:endParaRPr>
          </a:p>
        </p:txBody>
      </p:sp>
      <p:sp>
        <p:nvSpPr>
          <p:cNvPr id="2" name="Title 1"/>
          <p:cNvSpPr>
            <a:spLocks noGrp="1"/>
          </p:cNvSpPr>
          <p:nvPr>
            <p:ph type="title"/>
          </p:nvPr>
        </p:nvSpPr>
        <p:spPr>
          <a:xfrm>
            <a:off x="387054" y="228602"/>
            <a:ext cx="8756946" cy="657223"/>
          </a:xfrm>
        </p:spPr>
        <p:txBody>
          <a:bodyPr>
            <a:normAutofit fontScale="90000"/>
          </a:bodyPr>
          <a:lstStyle/>
          <a:p>
            <a:r>
              <a:rPr smtClean="0"/>
              <a:t>Limitation</a:t>
            </a:r>
            <a:r>
              <a:rPr lang="en-US" dirty="0" smtClean="0"/>
              <a:t>s</a:t>
            </a:r>
            <a:r>
              <a:rPr smtClean="0"/>
              <a:t> of Windows Virtual PC</a:t>
            </a:r>
            <a:endParaRPr lang="en-US" dirty="0"/>
          </a:p>
        </p:txBody>
      </p:sp>
      <p:sp>
        <p:nvSpPr>
          <p:cNvPr id="3" name="Content Placeholder 2"/>
          <p:cNvSpPr>
            <a:spLocks noGrp="1"/>
          </p:cNvSpPr>
          <p:nvPr>
            <p:ph idx="1"/>
          </p:nvPr>
        </p:nvSpPr>
        <p:spPr>
          <a:xfrm>
            <a:off x="1870990" y="3054247"/>
            <a:ext cx="6237165" cy="1569660"/>
          </a:xfrm>
        </p:spPr>
        <p:txBody>
          <a:bodyPr>
            <a:normAutofit/>
          </a:bodyPr>
          <a:lstStyle/>
          <a:p>
            <a:r>
              <a:rPr lang="en-US" sz="2000" dirty="0" smtClean="0"/>
              <a:t>Does not support 3D Graphics</a:t>
            </a:r>
          </a:p>
          <a:p>
            <a:r>
              <a:rPr lang="en-US" sz="2000" dirty="0" smtClean="0"/>
              <a:t>Does not support  bi-directional audio</a:t>
            </a:r>
          </a:p>
          <a:p>
            <a:r>
              <a:rPr lang="en-US" sz="2000" dirty="0" smtClean="0"/>
              <a:t>Does not support 64-bit guest operating systems</a:t>
            </a:r>
          </a:p>
          <a:p>
            <a:pPr>
              <a:buNone/>
            </a:pPr>
            <a:r>
              <a:rPr lang="en-US" sz="2000" dirty="0" smtClean="0"/>
              <a:t>  </a:t>
            </a:r>
            <a:endParaRPr lang="en-US" sz="2000" dirty="0"/>
          </a:p>
        </p:txBody>
      </p:sp>
      <p:sp>
        <p:nvSpPr>
          <p:cNvPr id="6" name="TextBox 5"/>
          <p:cNvSpPr txBox="1"/>
          <p:nvPr/>
        </p:nvSpPr>
        <p:spPr>
          <a:xfrm>
            <a:off x="511763" y="4385026"/>
            <a:ext cx="8034388" cy="762000"/>
          </a:xfrm>
          <a:prstGeom prst="roundRect">
            <a:avLst>
              <a:gd name="adj" fmla="val 50000"/>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no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en-US" sz="1600" dirty="0" smtClean="0">
                <a:solidFill>
                  <a:schemeClr val="tx1"/>
                </a:solidFill>
                <a:effectLst>
                  <a:outerShdw blurRad="25400" dist="25400" dir="2700000" algn="tl">
                    <a:srgbClr val="000000">
                      <a:alpha val="23000"/>
                    </a:srgbClr>
                  </a:outerShdw>
                </a:effectLst>
                <a:latin typeface="Segoe Print" pitchFamily="2" charset="0"/>
              </a:rPr>
              <a:t>It is not designed to run demanding applications such as high-end games.</a:t>
            </a:r>
            <a:endParaRPr lang="en-US" sz="1600" dirty="0">
              <a:solidFill>
                <a:schemeClr val="tx1"/>
              </a:solidFill>
              <a:effectLst>
                <a:outerShdw blurRad="25400" dist="25400" dir="2700000" algn="tl">
                  <a:srgbClr val="000000">
                    <a:alpha val="23000"/>
                  </a:srgbClr>
                </a:outerShdw>
              </a:effectLst>
              <a:latin typeface="Segoe Print" pitchFamily="2" charset="0"/>
            </a:endParaRPr>
          </a:p>
        </p:txBody>
      </p:sp>
      <p:sp>
        <p:nvSpPr>
          <p:cNvPr id="8" name="TextBox 7"/>
          <p:cNvSpPr txBox="1"/>
          <p:nvPr/>
        </p:nvSpPr>
        <p:spPr>
          <a:xfrm>
            <a:off x="500872" y="5188755"/>
            <a:ext cx="8016696" cy="762000"/>
          </a:xfrm>
          <a:prstGeom prst="roundRect">
            <a:avLst>
              <a:gd name="adj" fmla="val 50000"/>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no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en-US" sz="1600" dirty="0" smtClean="0">
                <a:solidFill>
                  <a:schemeClr val="tx1"/>
                </a:solidFill>
                <a:effectLst>
                  <a:outerShdw blurRad="25400" dist="25400" dir="2700000" algn="tl">
                    <a:srgbClr val="000000">
                      <a:alpha val="23000"/>
                    </a:srgbClr>
                  </a:outerShdw>
                </a:effectLst>
                <a:latin typeface="Segoe Print" pitchFamily="2" charset="0"/>
              </a:rPr>
              <a:t>Antivirus running Virtual Windows XP does not protect Windows 7 </a:t>
            </a:r>
          </a:p>
        </p:txBody>
      </p:sp>
      <p:sp>
        <p:nvSpPr>
          <p:cNvPr id="7" name="TextBox 6"/>
          <p:cNvSpPr txBox="1"/>
          <p:nvPr/>
        </p:nvSpPr>
        <p:spPr>
          <a:xfrm>
            <a:off x="1333847" y="2602366"/>
            <a:ext cx="2734275" cy="400110"/>
          </a:xfrm>
          <a:prstGeom prst="rect">
            <a:avLst/>
          </a:prstGeom>
          <a:noFill/>
        </p:spPr>
        <p:txBody>
          <a:bodyPr wrap="none" rtlCol="0">
            <a:spAutoFit/>
          </a:bodyPr>
          <a:lstStyle/>
          <a:p>
            <a:r>
              <a:rPr lang="en-US" sz="2000" u="sng" dirty="0" smtClean="0"/>
              <a:t>Key Known Limitations:*</a:t>
            </a:r>
            <a:endParaRPr lang="en-US" sz="2000" u="sng" dirty="0"/>
          </a:p>
        </p:txBody>
      </p:sp>
      <p:sp>
        <p:nvSpPr>
          <p:cNvPr id="9" name="TextBox 8"/>
          <p:cNvSpPr txBox="1"/>
          <p:nvPr/>
        </p:nvSpPr>
        <p:spPr>
          <a:xfrm>
            <a:off x="504956" y="5963402"/>
            <a:ext cx="7805022" cy="461665"/>
          </a:xfrm>
          <a:prstGeom prst="rect">
            <a:avLst/>
          </a:prstGeom>
          <a:noFill/>
        </p:spPr>
        <p:txBody>
          <a:bodyPr wrap="none" rtlCol="0">
            <a:spAutoFit/>
          </a:bodyPr>
          <a:lstStyle/>
          <a:p>
            <a:r>
              <a:rPr lang="en-US" sz="1200" dirty="0" smtClean="0"/>
              <a:t>* While these are key known limitations, other limitations may exist which could affect performance of your applications.  </a:t>
            </a:r>
          </a:p>
          <a:p>
            <a:endParaRPr lang="en-US" sz="1200" dirty="0"/>
          </a:p>
        </p:txBody>
      </p:sp>
    </p:spTree>
    <p:extLst>
      <p:ext uri="{BB962C8B-B14F-4D97-AF65-F5344CB8AC3E}">
        <p14:creationId xmlns:p14="http://schemas.microsoft.com/office/powerpoint/2010/main" xmlns="" val="133190264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sz="4400" smtClean="0"/>
              <a:t>Windows Virtual PC Environment</a:t>
            </a:r>
            <a:endParaRPr lang="en-US" dirty="0"/>
          </a:p>
        </p:txBody>
      </p:sp>
      <p:sp>
        <p:nvSpPr>
          <p:cNvPr id="3" name="Text Placeholder 2"/>
          <p:cNvSpPr>
            <a:spLocks noGrp="1"/>
          </p:cNvSpPr>
          <p:nvPr>
            <p:ph type="body" sz="quarter" idx="10"/>
          </p:nvPr>
        </p:nvSpPr>
        <p:spPr>
          <a:xfrm>
            <a:off x="381000" y="1411553"/>
            <a:ext cx="8382000" cy="2831544"/>
          </a:xfrm>
        </p:spPr>
        <p:txBody>
          <a:bodyPr>
            <a:normAutofit fontScale="92500" lnSpcReduction="10000"/>
          </a:bodyPr>
          <a:lstStyle/>
          <a:p>
            <a:r>
              <a:rPr smtClean="0">
                <a:solidFill>
                  <a:schemeClr val="tx1"/>
                </a:solidFill>
              </a:rPr>
              <a:t>Windows 7 is only supported Host Operating system</a:t>
            </a:r>
          </a:p>
          <a:p>
            <a:r>
              <a:rPr smtClean="0">
                <a:solidFill>
                  <a:schemeClr val="tx1"/>
                </a:solidFill>
              </a:rPr>
              <a:t>Windows XP, Windows Vista and Windows 7 are supported guest operating systems</a:t>
            </a:r>
          </a:p>
          <a:p>
            <a:pPr lvl="1"/>
            <a:r>
              <a:rPr smtClean="0">
                <a:solidFill>
                  <a:schemeClr val="tx1"/>
                </a:solidFill>
              </a:rPr>
              <a:t>Maintains Virtual PCs level of compatibility with non-supported operating systems</a:t>
            </a:r>
          </a:p>
          <a:p>
            <a:r>
              <a:rPr smtClean="0">
                <a:solidFill>
                  <a:schemeClr val="tx1"/>
                </a:solidFill>
              </a:rPr>
              <a:t>Hardware virtualization required</a:t>
            </a:r>
            <a:endParaRPr lang="en-US" dirty="0">
              <a:solidFill>
                <a:schemeClr val="tx1"/>
              </a:solidFill>
            </a:endParaRPr>
          </a:p>
        </p:txBody>
      </p:sp>
    </p:spTree>
    <p:extLst>
      <p:ext uri="{BB962C8B-B14F-4D97-AF65-F5344CB8AC3E}">
        <p14:creationId xmlns:p14="http://schemas.microsoft.com/office/powerpoint/2010/main" xmlns="" val="16880508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normAutofit fontScale="90000"/>
          </a:bodyPr>
          <a:lstStyle/>
          <a:p>
            <a:r>
              <a:rPr sz="4000" dirty="0" smtClean="0">
                <a:solidFill>
                  <a:schemeClr val="tx1"/>
                </a:solidFill>
              </a:rPr>
              <a:t>Enabling Hardware Virtualization</a:t>
            </a:r>
            <a:endParaRPr lang="en-US" sz="4000" dirty="0">
              <a:solidFill>
                <a:schemeClr val="tx1"/>
              </a:solidFill>
            </a:endParaRPr>
          </a:p>
        </p:txBody>
      </p:sp>
      <p:pic>
        <p:nvPicPr>
          <p:cNvPr id="1026" name="Picture 5" descr="image003"/>
          <p:cNvPicPr>
            <a:picLocks noChangeAspect="1" noChangeArrowheads="1"/>
          </p:cNvPicPr>
          <p:nvPr/>
        </p:nvPicPr>
        <p:blipFill>
          <a:blip r:embed="rId3" cstate="print"/>
          <a:srcRect/>
          <a:stretch>
            <a:fillRect/>
          </a:stretch>
        </p:blipFill>
        <p:spPr bwMode="auto">
          <a:xfrm>
            <a:off x="204841" y="1120777"/>
            <a:ext cx="3015448" cy="2740272"/>
          </a:xfrm>
          <a:prstGeom prst="rect">
            <a:avLst/>
          </a:prstGeom>
          <a:noFill/>
          <a:ln w="9525">
            <a:noFill/>
            <a:miter lim="800000"/>
            <a:headEnd/>
            <a:tailEnd/>
          </a:ln>
        </p:spPr>
      </p:pic>
      <p:pic>
        <p:nvPicPr>
          <p:cNvPr id="1027" name="Picture 3" descr="image002"/>
          <p:cNvPicPr>
            <a:picLocks noChangeAspect="1" noChangeArrowheads="1"/>
          </p:cNvPicPr>
          <p:nvPr/>
        </p:nvPicPr>
        <p:blipFill>
          <a:blip r:embed="rId4"/>
          <a:srcRect/>
          <a:stretch>
            <a:fillRect/>
          </a:stretch>
        </p:blipFill>
        <p:spPr bwMode="auto">
          <a:xfrm>
            <a:off x="2796316" y="1663700"/>
            <a:ext cx="3333588" cy="2629396"/>
          </a:xfrm>
          <a:prstGeom prst="rect">
            <a:avLst/>
          </a:prstGeom>
          <a:noFill/>
          <a:ln w="9525">
            <a:noFill/>
            <a:miter lim="800000"/>
            <a:headEnd/>
            <a:tailEnd/>
          </a:ln>
        </p:spPr>
      </p:pic>
      <p:pic>
        <p:nvPicPr>
          <p:cNvPr id="1028" name="Picture 2" descr="image001"/>
          <p:cNvPicPr>
            <a:picLocks noChangeAspect="1" noChangeArrowheads="1"/>
          </p:cNvPicPr>
          <p:nvPr/>
        </p:nvPicPr>
        <p:blipFill>
          <a:blip r:embed="rId5" cstate="print"/>
          <a:srcRect/>
          <a:stretch>
            <a:fillRect/>
          </a:stretch>
        </p:blipFill>
        <p:spPr bwMode="auto">
          <a:xfrm>
            <a:off x="5220072" y="2348880"/>
            <a:ext cx="3268861" cy="3021434"/>
          </a:xfrm>
          <a:prstGeom prst="rect">
            <a:avLst/>
          </a:prstGeom>
          <a:noFill/>
          <a:ln w="9525">
            <a:noFill/>
            <a:miter lim="800000"/>
            <a:headEnd/>
            <a:tailEnd/>
          </a:ln>
        </p:spPr>
      </p:pic>
    </p:spTree>
    <p:extLst>
      <p:ext uri="{BB962C8B-B14F-4D97-AF65-F5344CB8AC3E}">
        <p14:creationId xmlns:p14="http://schemas.microsoft.com/office/powerpoint/2010/main" xmlns="" val="2079676748"/>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800" dirty="0"/>
              <a:t>Windows Virtual PC, Windows 7 XP </a:t>
            </a:r>
            <a:r>
              <a:rPr lang="en-US" altLang="zh-CN" sz="2800" dirty="0" smtClean="0"/>
              <a:t>Compatibility </a:t>
            </a:r>
            <a:r>
              <a:rPr lang="en-US" altLang="zh-CN" sz="2800" dirty="0"/>
              <a:t>mode and Native VHD Support in Windows 7</a:t>
            </a:r>
            <a:endParaRPr lang="zh-CN" altLang="en-US" sz="2800" dirty="0"/>
          </a:p>
        </p:txBody>
      </p:sp>
      <p:sp>
        <p:nvSpPr>
          <p:cNvPr id="5" name="文本占位符 4"/>
          <p:cNvSpPr>
            <a:spLocks noGrp="1"/>
          </p:cNvSpPr>
          <p:nvPr>
            <p:ph type="body" sz="quarter" idx="10"/>
          </p:nvPr>
        </p:nvSpPr>
        <p:spPr/>
        <p:txBody>
          <a:bodyPr/>
          <a:lstStyle/>
          <a:p>
            <a:r>
              <a:rPr lang="en-US" altLang="zh-CN" dirty="0" smtClean="0"/>
              <a:t>VIR212</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79512" y="752424"/>
            <a:ext cx="8041194" cy="55118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2" name="Title 1"/>
          <p:cNvSpPr>
            <a:spLocks noGrp="1"/>
          </p:cNvSpPr>
          <p:nvPr>
            <p:ph type="title"/>
          </p:nvPr>
        </p:nvSpPr>
        <p:spPr>
          <a:xfrm>
            <a:off x="105992" y="116632"/>
            <a:ext cx="8934395" cy="498598"/>
          </a:xfrm>
        </p:spPr>
        <p:txBody>
          <a:bodyPr>
            <a:noAutofit/>
          </a:bodyPr>
          <a:lstStyle/>
          <a:p>
            <a:pPr algn="l"/>
            <a:r>
              <a:rPr sz="2400" dirty="0" smtClean="0"/>
              <a:t>Microsoft Enterprise Desktop Virtualization (MED-V)</a:t>
            </a:r>
            <a:endParaRPr lang="en-US" sz="2400" dirty="0"/>
          </a:p>
        </p:txBody>
      </p:sp>
      <p:sp>
        <p:nvSpPr>
          <p:cNvPr id="4" name="Rounded Rectangle 3"/>
          <p:cNvSpPr/>
          <p:nvPr/>
        </p:nvSpPr>
        <p:spPr bwMode="auto">
          <a:xfrm>
            <a:off x="198567" y="3429363"/>
            <a:ext cx="8003084" cy="20066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7" name="TextBox 6"/>
          <p:cNvSpPr txBox="1"/>
          <p:nvPr/>
        </p:nvSpPr>
        <p:spPr>
          <a:xfrm>
            <a:off x="503446" y="4216764"/>
            <a:ext cx="7374270" cy="600164"/>
          </a:xfrm>
          <a:prstGeom prst="rect">
            <a:avLst/>
          </a:prstGeom>
          <a:noFill/>
        </p:spPr>
        <p:txBody>
          <a:bodyPr wrap="square" rtlCol="0">
            <a:spAutoFit/>
          </a:bodyPr>
          <a:lstStyle/>
          <a:p>
            <a:pPr>
              <a:spcBef>
                <a:spcPts val="600"/>
              </a:spcBef>
              <a:buFont typeface="Arial" pitchFamily="34" charset="0"/>
              <a:buChar char="•"/>
            </a:pPr>
            <a:r>
              <a:rPr lang="en-US" sz="1400" i="1" dirty="0" smtClean="0">
                <a:latin typeface="Segoe"/>
              </a:rPr>
              <a:t> Run Windows XP or other Windows environments on Windows 7 </a:t>
            </a:r>
          </a:p>
          <a:p>
            <a:pPr>
              <a:spcBef>
                <a:spcPts val="600"/>
              </a:spcBef>
              <a:buFont typeface="Arial" pitchFamily="34" charset="0"/>
              <a:buChar char="•"/>
            </a:pPr>
            <a:r>
              <a:rPr lang="en-US" sz="1400" i="1" dirty="0" smtClean="0">
                <a:latin typeface="Segoe"/>
              </a:rPr>
              <a:t> Install and  launch Windows XP applications from Windows 7 Desktop</a:t>
            </a:r>
            <a:endParaRPr lang="en-US" sz="1400" i="1" dirty="0">
              <a:latin typeface="Segoe"/>
            </a:endParaRPr>
          </a:p>
        </p:txBody>
      </p:sp>
      <p:sp>
        <p:nvSpPr>
          <p:cNvPr id="8" name="TextBox 7"/>
          <p:cNvSpPr txBox="1"/>
          <p:nvPr/>
        </p:nvSpPr>
        <p:spPr>
          <a:xfrm>
            <a:off x="522501" y="3699927"/>
            <a:ext cx="7488600" cy="369332"/>
          </a:xfrm>
          <a:prstGeom prst="rect">
            <a:avLst/>
          </a:prstGeom>
          <a:noFill/>
        </p:spPr>
        <p:txBody>
          <a:bodyPr wrap="square" rtlCol="0">
            <a:spAutoFit/>
          </a:bodyPr>
          <a:lstStyle/>
          <a:p>
            <a:pPr algn="ctr"/>
            <a:r>
              <a:rPr lang="en-US" b="1" dirty="0" smtClean="0">
                <a:solidFill>
                  <a:schemeClr val="accent1"/>
                </a:solidFill>
              </a:rPr>
              <a:t>Windows Virtual PC provides the ease of use for end users</a:t>
            </a:r>
            <a:endParaRPr lang="en-US" b="1" dirty="0">
              <a:solidFill>
                <a:schemeClr val="accent1"/>
              </a:solidFill>
            </a:endParaRPr>
          </a:p>
        </p:txBody>
      </p:sp>
      <p:sp>
        <p:nvSpPr>
          <p:cNvPr id="11" name="TextBox 10"/>
          <p:cNvSpPr txBox="1"/>
          <p:nvPr/>
        </p:nvSpPr>
        <p:spPr>
          <a:xfrm>
            <a:off x="408171" y="1494553"/>
            <a:ext cx="7812535" cy="1184940"/>
          </a:xfrm>
          <a:prstGeom prst="rect">
            <a:avLst/>
          </a:prstGeom>
          <a:noFill/>
        </p:spPr>
        <p:txBody>
          <a:bodyPr wrap="square" rtlCol="0">
            <a:spAutoFit/>
          </a:bodyPr>
          <a:lstStyle/>
          <a:p>
            <a:pPr>
              <a:spcBef>
                <a:spcPts val="600"/>
              </a:spcBef>
              <a:buFont typeface="Arial" pitchFamily="34" charset="0"/>
              <a:buChar char="•"/>
            </a:pPr>
            <a:r>
              <a:rPr lang="en-US" sz="1400" i="1" dirty="0" smtClean="0">
                <a:latin typeface="Segoe"/>
              </a:rPr>
              <a:t> Deploy – deliver virtual Windows images and customize per user and device settings</a:t>
            </a:r>
          </a:p>
          <a:p>
            <a:pPr>
              <a:spcBef>
                <a:spcPts val="600"/>
              </a:spcBef>
              <a:buFont typeface="Arial" pitchFamily="34" charset="0"/>
              <a:buChar char="•"/>
            </a:pPr>
            <a:r>
              <a:rPr lang="en-US" sz="1400" i="1" dirty="0" smtClean="0">
                <a:latin typeface="Segoe"/>
              </a:rPr>
              <a:t> Provision – define which applications and websites are available to different user groups </a:t>
            </a:r>
          </a:p>
          <a:p>
            <a:pPr>
              <a:spcBef>
                <a:spcPts val="600"/>
              </a:spcBef>
              <a:buFont typeface="Arial" pitchFamily="34" charset="0"/>
              <a:buChar char="•"/>
            </a:pPr>
            <a:r>
              <a:rPr lang="en-US" sz="1400" i="1" dirty="0" smtClean="0">
                <a:latin typeface="Segoe"/>
              </a:rPr>
              <a:t> Control – assign and expire </a:t>
            </a:r>
            <a:r>
              <a:rPr lang="en-US" sz="1400" i="1" dirty="0" smtClean="0"/>
              <a:t>usage permissions and Virtual PC settings </a:t>
            </a:r>
            <a:endParaRPr lang="en-US" sz="1400" i="1" dirty="0" smtClean="0">
              <a:latin typeface="Segoe"/>
            </a:endParaRPr>
          </a:p>
          <a:p>
            <a:pPr>
              <a:spcBef>
                <a:spcPts val="600"/>
              </a:spcBef>
              <a:buFont typeface="Arial" pitchFamily="34" charset="0"/>
              <a:buChar char="•"/>
            </a:pPr>
            <a:r>
              <a:rPr lang="en-US" sz="1400" i="1" dirty="0" smtClean="0">
                <a:latin typeface="Segoe"/>
              </a:rPr>
              <a:t> Maintain and Support - update images, centrally monitor users and remotely troubleshoot</a:t>
            </a:r>
          </a:p>
        </p:txBody>
      </p:sp>
      <p:sp>
        <p:nvSpPr>
          <p:cNvPr id="12" name="TextBox 11"/>
          <p:cNvSpPr txBox="1"/>
          <p:nvPr/>
        </p:nvSpPr>
        <p:spPr>
          <a:xfrm>
            <a:off x="1083379" y="987652"/>
            <a:ext cx="5966689" cy="369332"/>
          </a:xfrm>
          <a:prstGeom prst="rect">
            <a:avLst/>
          </a:prstGeom>
          <a:noFill/>
        </p:spPr>
        <p:txBody>
          <a:bodyPr wrap="square" rtlCol="0">
            <a:spAutoFit/>
          </a:bodyPr>
          <a:lstStyle/>
          <a:p>
            <a:pPr algn="ctr"/>
            <a:r>
              <a:rPr lang="en-US" b="1" dirty="0" err="1" smtClean="0">
                <a:solidFill>
                  <a:schemeClr val="accent1"/>
                </a:solidFill>
                <a:latin typeface="+mj-lt"/>
              </a:rPr>
              <a:t>MED</a:t>
            </a:r>
            <a:r>
              <a:rPr lang="en-US" b="1" dirty="0" smtClean="0">
                <a:solidFill>
                  <a:schemeClr val="accent1"/>
                </a:solidFill>
                <a:latin typeface="+mj-lt"/>
              </a:rPr>
              <a:t>-V* centrally manages virtual Windows environments</a:t>
            </a:r>
            <a:endParaRPr lang="en-US" b="1" dirty="0">
              <a:solidFill>
                <a:schemeClr val="accent1"/>
              </a:solidFill>
              <a:latin typeface="+mj-lt"/>
            </a:endParaRPr>
          </a:p>
        </p:txBody>
      </p:sp>
      <p:sp>
        <p:nvSpPr>
          <p:cNvPr id="13" name="TextBox 12"/>
          <p:cNvSpPr txBox="1"/>
          <p:nvPr/>
        </p:nvSpPr>
        <p:spPr>
          <a:xfrm>
            <a:off x="223795" y="3103388"/>
            <a:ext cx="5210081" cy="430887"/>
          </a:xfrm>
          <a:prstGeom prst="rect">
            <a:avLst/>
          </a:prstGeom>
          <a:noFill/>
        </p:spPr>
        <p:txBody>
          <a:bodyPr wrap="none" rtlCol="0">
            <a:spAutoFit/>
          </a:bodyPr>
          <a:lstStyle/>
          <a:p>
            <a:r>
              <a:rPr lang="en-US" sz="1100" dirty="0" smtClean="0"/>
              <a:t>*Available post Windows 7 GA as part of Microsoft Desktop Optimization Pack (MDOP)  </a:t>
            </a:r>
          </a:p>
          <a:p>
            <a:endParaRPr lang="en-US" sz="1100" dirty="0"/>
          </a:p>
        </p:txBody>
      </p:sp>
      <p:sp>
        <p:nvSpPr>
          <p:cNvPr id="10" name="Rectangle 9"/>
          <p:cNvSpPr/>
          <p:nvPr/>
        </p:nvSpPr>
        <p:spPr>
          <a:xfrm>
            <a:off x="408999" y="4966296"/>
            <a:ext cx="7632860" cy="830997"/>
          </a:xfrm>
          <a:prstGeom prst="rect">
            <a:avLst/>
          </a:prstGeom>
        </p:spPr>
        <p:txBody>
          <a:bodyPr wrap="square">
            <a:spAutoFit/>
          </a:bodyPr>
          <a:lstStyle/>
          <a:p>
            <a:pPr algn="ctr"/>
            <a:r>
              <a:rPr lang="en-US" sz="2400" b="1" dirty="0" smtClean="0">
                <a:solidFill>
                  <a:schemeClr val="accent1"/>
                </a:solidFill>
              </a:rPr>
              <a:t> IT Pros: Use </a:t>
            </a:r>
            <a:r>
              <a:rPr lang="en-US" sz="2400" b="1" dirty="0" err="1" smtClean="0">
                <a:solidFill>
                  <a:schemeClr val="accent1"/>
                </a:solidFill>
              </a:rPr>
              <a:t>MED</a:t>
            </a:r>
            <a:r>
              <a:rPr lang="en-US" sz="2400" b="1" dirty="0" smtClean="0">
                <a:solidFill>
                  <a:schemeClr val="accent1"/>
                </a:solidFill>
              </a:rPr>
              <a:t>-V when deploying Windows Virtual PCs, </a:t>
            </a:r>
            <a:br>
              <a:rPr lang="en-US" sz="2400" b="1" dirty="0" smtClean="0">
                <a:solidFill>
                  <a:schemeClr val="accent1"/>
                </a:solidFill>
              </a:rPr>
            </a:br>
            <a:r>
              <a:rPr lang="en-US" sz="2400" b="1" dirty="0" smtClean="0">
                <a:solidFill>
                  <a:schemeClr val="accent1"/>
                </a:solidFill>
              </a:rPr>
              <a:t>to reduce complexity, maintain control and keep costs low</a:t>
            </a:r>
            <a:endParaRPr lang="en-US" sz="2400" dirty="0"/>
          </a:p>
        </p:txBody>
      </p:sp>
    </p:spTree>
    <p:extLst>
      <p:ext uri="{BB962C8B-B14F-4D97-AF65-F5344CB8AC3E}">
        <p14:creationId xmlns:p14="http://schemas.microsoft.com/office/powerpoint/2010/main" xmlns="" val="42856261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Demo</a:t>
            </a:r>
            <a:endParaRPr lang="zh-CN" altLang="en-US" dirty="0"/>
          </a:p>
        </p:txBody>
      </p:sp>
      <p:sp>
        <p:nvSpPr>
          <p:cNvPr id="3" name="文本占位符 2"/>
          <p:cNvSpPr>
            <a:spLocks noGrp="1"/>
          </p:cNvSpPr>
          <p:nvPr>
            <p:ph type="body" sz="quarter" idx="10"/>
          </p:nvPr>
        </p:nvSpPr>
        <p:spPr/>
        <p:txBody>
          <a:bodyPr/>
          <a:lstStyle/>
          <a:p>
            <a:r>
              <a:rPr lang="en-US" altLang="zh-CN" dirty="0" smtClean="0"/>
              <a:t>Windows Virtual PC</a:t>
            </a:r>
            <a:endParaRPr lang="zh-CN" altLang="en-US" dirty="0"/>
          </a:p>
        </p:txBody>
      </p:sp>
    </p:spTree>
    <p:extLst>
      <p:ext uri="{BB962C8B-B14F-4D97-AF65-F5344CB8AC3E}">
        <p14:creationId xmlns:p14="http://schemas.microsoft.com/office/powerpoint/2010/main" xmlns="" val="44279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dirty="0" smtClean="0"/>
              <a:t>Windows Virtual PC Architecture</a:t>
            </a:r>
            <a:endParaRPr lang="en-US" dirty="0"/>
          </a:p>
        </p:txBody>
      </p:sp>
      <p:sp>
        <p:nvSpPr>
          <p:cNvPr id="3" name="Text Placeholder 2"/>
          <p:cNvSpPr>
            <a:spLocks noGrp="1"/>
          </p:cNvSpPr>
          <p:nvPr>
            <p:ph type="body" sz="quarter" idx="10"/>
          </p:nvPr>
        </p:nvSpPr>
        <p:spPr>
          <a:xfrm>
            <a:off x="381000" y="1411554"/>
            <a:ext cx="8382000" cy="3083921"/>
          </a:xfrm>
        </p:spPr>
        <p:txBody>
          <a:bodyPr>
            <a:normAutofit lnSpcReduction="10000"/>
          </a:bodyPr>
          <a:lstStyle/>
          <a:p>
            <a:r>
              <a:rPr dirty="0" smtClean="0">
                <a:solidFill>
                  <a:schemeClr val="tx1"/>
                </a:solidFill>
              </a:rPr>
              <a:t>Built on Virtual Server engine</a:t>
            </a:r>
          </a:p>
          <a:p>
            <a:pPr lvl="1"/>
            <a:r>
              <a:rPr dirty="0" smtClean="0">
                <a:solidFill>
                  <a:schemeClr val="tx1"/>
                </a:solidFill>
              </a:rPr>
              <a:t>Modified for end user </a:t>
            </a:r>
            <a:r>
              <a:rPr dirty="0" err="1" smtClean="0">
                <a:solidFill>
                  <a:schemeClr val="tx1"/>
                </a:solidFill>
              </a:rPr>
              <a:t>envionment</a:t>
            </a:r>
            <a:endParaRPr dirty="0" smtClean="0">
              <a:solidFill>
                <a:schemeClr val="tx1"/>
              </a:solidFill>
            </a:endParaRPr>
          </a:p>
          <a:p>
            <a:pPr lvl="1"/>
            <a:r>
              <a:rPr dirty="0" smtClean="0">
                <a:solidFill>
                  <a:schemeClr val="tx1"/>
                </a:solidFill>
              </a:rPr>
              <a:t>Terminal Services technology used for:</a:t>
            </a:r>
          </a:p>
          <a:p>
            <a:pPr lvl="2"/>
            <a:r>
              <a:rPr dirty="0" smtClean="0">
                <a:solidFill>
                  <a:schemeClr val="tx1"/>
                </a:solidFill>
              </a:rPr>
              <a:t>Seamless applications</a:t>
            </a:r>
          </a:p>
          <a:p>
            <a:pPr lvl="2"/>
            <a:r>
              <a:rPr dirty="0" smtClean="0">
                <a:solidFill>
                  <a:schemeClr val="tx1"/>
                </a:solidFill>
              </a:rPr>
              <a:t>Advanced integration (smartcards, drives, etc</a:t>
            </a:r>
            <a:r>
              <a:rPr lang="en-US" dirty="0" smtClean="0">
                <a:solidFill>
                  <a:schemeClr val="tx1"/>
                </a:solidFill>
              </a:rPr>
              <a:t>…)</a:t>
            </a:r>
          </a:p>
          <a:p>
            <a:pPr lvl="1"/>
            <a:r>
              <a:rPr dirty="0" smtClean="0">
                <a:solidFill>
                  <a:schemeClr val="tx1"/>
                </a:solidFill>
              </a:rPr>
              <a:t>Hyper-V technology used for new devices</a:t>
            </a:r>
          </a:p>
          <a:p>
            <a:pPr lvl="2"/>
            <a:r>
              <a:rPr dirty="0" smtClean="0">
                <a:solidFill>
                  <a:schemeClr val="tx1"/>
                </a:solidFill>
              </a:rPr>
              <a:t>USB built on </a:t>
            </a:r>
            <a:r>
              <a:rPr dirty="0" err="1" smtClean="0">
                <a:solidFill>
                  <a:schemeClr val="tx1"/>
                </a:solidFill>
              </a:rPr>
              <a:t>VMBus</a:t>
            </a:r>
            <a:r>
              <a:rPr dirty="0" smtClean="0">
                <a:solidFill>
                  <a:schemeClr val="tx1"/>
                </a:solidFill>
              </a:rPr>
              <a:t> style architecture (</a:t>
            </a:r>
            <a:r>
              <a:rPr dirty="0" err="1" smtClean="0">
                <a:solidFill>
                  <a:schemeClr val="tx1"/>
                </a:solidFill>
              </a:rPr>
              <a:t>VPCBus</a:t>
            </a:r>
            <a:r>
              <a:rPr dirty="0" smtClean="0">
                <a:solidFill>
                  <a:schemeClr val="tx1"/>
                </a:solidFill>
              </a:rPr>
              <a:t>)</a:t>
            </a:r>
          </a:p>
        </p:txBody>
      </p:sp>
    </p:spTree>
    <p:extLst>
      <p:ext uri="{BB962C8B-B14F-4D97-AF65-F5344CB8AC3E}">
        <p14:creationId xmlns:p14="http://schemas.microsoft.com/office/powerpoint/2010/main" xmlns="" val="2067013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304800" y="304006"/>
            <a:ext cx="990600" cy="16002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dirty="0">
              <a:solidFill>
                <a:schemeClr val="tx1"/>
              </a:solidFill>
            </a:endParaRPr>
          </a:p>
        </p:txBody>
      </p:sp>
      <p:cxnSp>
        <p:nvCxnSpPr>
          <p:cNvPr id="6" name="Straight Connector 5"/>
          <p:cNvCxnSpPr/>
          <p:nvPr/>
        </p:nvCxnSpPr>
        <p:spPr>
          <a:xfrm flipV="1">
            <a:off x="304800" y="3809206"/>
            <a:ext cx="8686800" cy="191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5942806"/>
            <a:ext cx="8686800"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513806" y="3580606"/>
            <a:ext cx="5944394" cy="7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66301" y="589696"/>
            <a:ext cx="672300" cy="400110"/>
          </a:xfrm>
          <a:prstGeom prst="rect">
            <a:avLst/>
          </a:prstGeom>
          <a:noFill/>
          <a:ln>
            <a:noFill/>
          </a:ln>
        </p:spPr>
        <p:txBody>
          <a:bodyPr wrap="none" rtlCol="0">
            <a:spAutoFit/>
          </a:bodyPr>
          <a:lstStyle/>
          <a:p>
            <a:r>
              <a:rPr lang="en-US" sz="2000" b="1" dirty="0" smtClean="0"/>
              <a:t>Host</a:t>
            </a:r>
            <a:endParaRPr lang="en-US" sz="2400" b="1" dirty="0"/>
          </a:p>
        </p:txBody>
      </p:sp>
      <p:sp>
        <p:nvSpPr>
          <p:cNvPr id="12" name="TextBox 11"/>
          <p:cNvSpPr txBox="1"/>
          <p:nvPr/>
        </p:nvSpPr>
        <p:spPr>
          <a:xfrm>
            <a:off x="6858001" y="608806"/>
            <a:ext cx="803746" cy="400110"/>
          </a:xfrm>
          <a:prstGeom prst="rect">
            <a:avLst/>
          </a:prstGeom>
          <a:noFill/>
          <a:ln>
            <a:noFill/>
          </a:ln>
        </p:spPr>
        <p:txBody>
          <a:bodyPr wrap="none" rtlCol="0">
            <a:spAutoFit/>
          </a:bodyPr>
          <a:lstStyle/>
          <a:p>
            <a:r>
              <a:rPr lang="en-US" sz="2000" b="1" dirty="0" smtClean="0"/>
              <a:t>Guest</a:t>
            </a:r>
            <a:endParaRPr lang="en-US" sz="2400" b="1" dirty="0"/>
          </a:p>
        </p:txBody>
      </p:sp>
      <p:sp>
        <p:nvSpPr>
          <p:cNvPr id="13" name="TextBox 12"/>
          <p:cNvSpPr txBox="1"/>
          <p:nvPr/>
        </p:nvSpPr>
        <p:spPr>
          <a:xfrm>
            <a:off x="381001" y="380206"/>
            <a:ext cx="838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900" b="1" dirty="0" smtClean="0">
                <a:solidFill>
                  <a:schemeClr val="tx1"/>
                </a:solidFill>
              </a:rPr>
              <a:t>User Mode</a:t>
            </a:r>
            <a:endParaRPr lang="en-US" sz="1100" b="1" dirty="0">
              <a:solidFill>
                <a:schemeClr val="tx1"/>
              </a:solidFill>
            </a:endParaRPr>
          </a:p>
        </p:txBody>
      </p:sp>
      <p:sp>
        <p:nvSpPr>
          <p:cNvPr id="26" name="TextBox 25"/>
          <p:cNvSpPr txBox="1"/>
          <p:nvPr/>
        </p:nvSpPr>
        <p:spPr>
          <a:xfrm>
            <a:off x="381001" y="761206"/>
            <a:ext cx="838200" cy="215444"/>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800" b="1" dirty="0" smtClean="0">
                <a:solidFill>
                  <a:schemeClr val="tx1"/>
                </a:solidFill>
              </a:rPr>
              <a:t>Kernel Mode</a:t>
            </a:r>
            <a:endParaRPr lang="en-US" sz="1200" b="1" dirty="0">
              <a:solidFill>
                <a:schemeClr val="tx1"/>
              </a:solidFill>
            </a:endParaRPr>
          </a:p>
        </p:txBody>
      </p:sp>
      <p:sp>
        <p:nvSpPr>
          <p:cNvPr id="27" name="TextBox 26"/>
          <p:cNvSpPr txBox="1"/>
          <p:nvPr/>
        </p:nvSpPr>
        <p:spPr>
          <a:xfrm>
            <a:off x="381001" y="1142209"/>
            <a:ext cx="838200" cy="276999"/>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b="1" dirty="0" smtClean="0">
                <a:solidFill>
                  <a:schemeClr val="tx1"/>
                </a:solidFill>
              </a:rPr>
              <a:t>VMX</a:t>
            </a:r>
            <a:endParaRPr lang="en-US" sz="2400" b="1" dirty="0">
              <a:solidFill>
                <a:schemeClr val="tx1"/>
              </a:solidFill>
            </a:endParaRPr>
          </a:p>
        </p:txBody>
      </p:sp>
      <p:sp>
        <p:nvSpPr>
          <p:cNvPr id="30" name="Rectangle 29"/>
          <p:cNvSpPr/>
          <p:nvPr/>
        </p:nvSpPr>
        <p:spPr>
          <a:xfrm>
            <a:off x="5715000" y="6095206"/>
            <a:ext cx="2057400" cy="30480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00" b="1" dirty="0" smtClean="0">
                <a:solidFill>
                  <a:schemeClr val="tx1"/>
                </a:solidFill>
              </a:rPr>
              <a:t>VMX Kernel</a:t>
            </a:r>
            <a:endParaRPr lang="en-US" sz="1800" b="1" dirty="0">
              <a:solidFill>
                <a:schemeClr val="tx1"/>
              </a:solidFill>
            </a:endParaRPr>
          </a:p>
        </p:txBody>
      </p:sp>
      <p:sp>
        <p:nvSpPr>
          <p:cNvPr id="31" name="Rectangle 30"/>
          <p:cNvSpPr/>
          <p:nvPr/>
        </p:nvSpPr>
        <p:spPr>
          <a:xfrm>
            <a:off x="3352800" y="5485606"/>
            <a:ext cx="2133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VMM.SYS</a:t>
            </a:r>
            <a:endParaRPr lang="en-US" sz="1800" b="1" dirty="0">
              <a:solidFill>
                <a:schemeClr val="tx1"/>
              </a:solidFill>
            </a:endParaRPr>
          </a:p>
        </p:txBody>
      </p:sp>
      <p:sp>
        <p:nvSpPr>
          <p:cNvPr id="32" name="Rectangle 31"/>
          <p:cNvSpPr/>
          <p:nvPr/>
        </p:nvSpPr>
        <p:spPr>
          <a:xfrm>
            <a:off x="3352800" y="4799806"/>
            <a:ext cx="2133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VPC BUS</a:t>
            </a:r>
            <a:endParaRPr lang="en-US" sz="1800" b="1" dirty="0">
              <a:solidFill>
                <a:schemeClr val="tx1"/>
              </a:solidFill>
            </a:endParaRPr>
          </a:p>
        </p:txBody>
      </p:sp>
      <p:sp>
        <p:nvSpPr>
          <p:cNvPr id="33" name="Rectangle 32"/>
          <p:cNvSpPr/>
          <p:nvPr/>
        </p:nvSpPr>
        <p:spPr>
          <a:xfrm>
            <a:off x="5486400" y="4799806"/>
            <a:ext cx="2133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VPC BUS</a:t>
            </a:r>
            <a:endParaRPr lang="en-US" sz="1800" b="1" dirty="0">
              <a:solidFill>
                <a:schemeClr val="tx1"/>
              </a:solidFill>
            </a:endParaRPr>
          </a:p>
        </p:txBody>
      </p:sp>
      <p:sp>
        <p:nvSpPr>
          <p:cNvPr id="34" name="Rectangle 33"/>
          <p:cNvSpPr/>
          <p:nvPr/>
        </p:nvSpPr>
        <p:spPr>
          <a:xfrm>
            <a:off x="3352800" y="4037806"/>
            <a:ext cx="1371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USB VSP</a:t>
            </a:r>
            <a:endParaRPr lang="en-US" sz="1800" b="1" dirty="0">
              <a:solidFill>
                <a:schemeClr val="tx1"/>
              </a:solidFill>
            </a:endParaRPr>
          </a:p>
        </p:txBody>
      </p:sp>
      <p:sp>
        <p:nvSpPr>
          <p:cNvPr id="35" name="Rectangle 34"/>
          <p:cNvSpPr/>
          <p:nvPr/>
        </p:nvSpPr>
        <p:spPr>
          <a:xfrm>
            <a:off x="2971800" y="4342606"/>
            <a:ext cx="762000" cy="3048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RPM</a:t>
            </a:r>
            <a:endParaRPr lang="en-US" sz="1800" b="1" dirty="0">
              <a:solidFill>
                <a:schemeClr val="tx1"/>
              </a:solidFill>
            </a:endParaRPr>
          </a:p>
        </p:txBody>
      </p:sp>
      <p:sp>
        <p:nvSpPr>
          <p:cNvPr id="36" name="Rectangle 35"/>
          <p:cNvSpPr/>
          <p:nvPr/>
        </p:nvSpPr>
        <p:spPr>
          <a:xfrm>
            <a:off x="1752600" y="4037806"/>
            <a:ext cx="8382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Stub</a:t>
            </a:r>
            <a:endParaRPr lang="en-US" sz="1800" b="1" dirty="0">
              <a:solidFill>
                <a:schemeClr val="tx1"/>
              </a:solidFill>
            </a:endParaRPr>
          </a:p>
        </p:txBody>
      </p:sp>
      <p:sp>
        <p:nvSpPr>
          <p:cNvPr id="37" name="Rectangle 36"/>
          <p:cNvSpPr/>
          <p:nvPr/>
        </p:nvSpPr>
        <p:spPr>
          <a:xfrm>
            <a:off x="1752600" y="4495006"/>
            <a:ext cx="838200" cy="13716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USB Stack</a:t>
            </a:r>
            <a:endParaRPr lang="en-US" sz="1800" b="1" dirty="0">
              <a:solidFill>
                <a:schemeClr val="tx1"/>
              </a:solidFill>
            </a:endParaRPr>
          </a:p>
        </p:txBody>
      </p:sp>
      <p:sp>
        <p:nvSpPr>
          <p:cNvPr id="38" name="Rectangle 37"/>
          <p:cNvSpPr/>
          <p:nvPr/>
        </p:nvSpPr>
        <p:spPr>
          <a:xfrm>
            <a:off x="6781800" y="4037806"/>
            <a:ext cx="1371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USB VSC</a:t>
            </a:r>
            <a:endParaRPr lang="en-US" sz="1800" b="1" dirty="0">
              <a:solidFill>
                <a:schemeClr val="tx1"/>
              </a:solidFill>
            </a:endParaRPr>
          </a:p>
        </p:txBody>
      </p:sp>
      <p:cxnSp>
        <p:nvCxnSpPr>
          <p:cNvPr id="39" name="Straight Arrow Connector 89"/>
          <p:cNvCxnSpPr>
            <a:stCxn id="31" idx="2"/>
          </p:cNvCxnSpPr>
          <p:nvPr/>
        </p:nvCxnSpPr>
        <p:spPr>
          <a:xfrm rot="16200000" flipH="1">
            <a:off x="4838700" y="5447506"/>
            <a:ext cx="457200" cy="1295400"/>
          </a:xfrm>
          <a:prstGeom prst="bentConnector2">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89"/>
          <p:cNvCxnSpPr/>
          <p:nvPr/>
        </p:nvCxnSpPr>
        <p:spPr>
          <a:xfrm rot="16200000" flipH="1">
            <a:off x="6066558" y="5629349"/>
            <a:ext cx="914400" cy="17317"/>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89"/>
          <p:cNvCxnSpPr>
            <a:stCxn id="32" idx="2"/>
            <a:endCxn id="31" idx="0"/>
          </p:cNvCxnSpPr>
          <p:nvPr/>
        </p:nvCxnSpPr>
        <p:spPr>
          <a:xfrm rot="5400000">
            <a:off x="4267200" y="5333207"/>
            <a:ext cx="3048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89"/>
          <p:cNvCxnSpPr>
            <a:endCxn id="32" idx="0"/>
          </p:cNvCxnSpPr>
          <p:nvPr/>
        </p:nvCxnSpPr>
        <p:spPr>
          <a:xfrm rot="5400000">
            <a:off x="4229100" y="4609307"/>
            <a:ext cx="381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89"/>
          <p:cNvCxnSpPr/>
          <p:nvPr/>
        </p:nvCxnSpPr>
        <p:spPr>
          <a:xfrm rot="5400000">
            <a:off x="7276306" y="4608513"/>
            <a:ext cx="381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89"/>
          <p:cNvCxnSpPr>
            <a:stCxn id="35" idx="2"/>
            <a:endCxn id="37" idx="3"/>
          </p:cNvCxnSpPr>
          <p:nvPr/>
        </p:nvCxnSpPr>
        <p:spPr>
          <a:xfrm rot="5400000">
            <a:off x="2705100" y="4533107"/>
            <a:ext cx="533400" cy="7620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89"/>
          <p:cNvCxnSpPr>
            <a:stCxn id="34" idx="1"/>
            <a:endCxn id="36" idx="3"/>
          </p:cNvCxnSpPr>
          <p:nvPr/>
        </p:nvCxnSpPr>
        <p:spPr>
          <a:xfrm rot="10800000">
            <a:off x="2590801" y="4228306"/>
            <a:ext cx="762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60" name="Rectangle 59"/>
          <p:cNvSpPr/>
          <p:nvPr/>
        </p:nvSpPr>
        <p:spPr>
          <a:xfrm>
            <a:off x="1752600" y="2590006"/>
            <a:ext cx="3581400" cy="10668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vert="wordArtVert" rtlCol="0" anchor="t"/>
          <a:lstStyle/>
          <a:p>
            <a:r>
              <a:rPr lang="en-US" sz="1600" b="1" dirty="0" smtClean="0">
                <a:solidFill>
                  <a:schemeClr val="tx1"/>
                </a:solidFill>
              </a:rPr>
              <a:t>VPC</a:t>
            </a:r>
            <a:endParaRPr lang="en-US" sz="1600" b="1" dirty="0">
              <a:solidFill>
                <a:schemeClr val="tx1"/>
              </a:solidFill>
            </a:endParaRPr>
          </a:p>
        </p:txBody>
      </p:sp>
      <p:sp>
        <p:nvSpPr>
          <p:cNvPr id="62" name="Rectangle 61"/>
          <p:cNvSpPr/>
          <p:nvPr/>
        </p:nvSpPr>
        <p:spPr>
          <a:xfrm>
            <a:off x="2133600" y="27424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RDP ET</a:t>
            </a:r>
            <a:endParaRPr lang="en-US" sz="1400" b="1" dirty="0">
              <a:solidFill>
                <a:schemeClr val="tx1"/>
              </a:solidFill>
            </a:endParaRPr>
          </a:p>
        </p:txBody>
      </p:sp>
      <p:sp>
        <p:nvSpPr>
          <p:cNvPr id="63" name="Rectangle 62"/>
          <p:cNvSpPr/>
          <p:nvPr/>
        </p:nvSpPr>
        <p:spPr>
          <a:xfrm>
            <a:off x="3200401" y="27424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COM</a:t>
            </a:r>
            <a:endParaRPr lang="en-US" sz="1600" b="1" dirty="0">
              <a:solidFill>
                <a:schemeClr val="tx1"/>
              </a:solidFill>
            </a:endParaRPr>
          </a:p>
        </p:txBody>
      </p:sp>
      <p:sp>
        <p:nvSpPr>
          <p:cNvPr id="65" name="Rectangle 64"/>
          <p:cNvSpPr/>
          <p:nvPr/>
        </p:nvSpPr>
        <p:spPr>
          <a:xfrm>
            <a:off x="533401" y="4495006"/>
            <a:ext cx="838200" cy="13716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b="1" dirty="0" smtClean="0">
                <a:solidFill>
                  <a:schemeClr val="tx1"/>
                </a:solidFill>
              </a:rPr>
              <a:t>NDIS </a:t>
            </a:r>
            <a:r>
              <a:rPr lang="en-US" sz="1800" b="1" dirty="0" smtClean="0">
                <a:solidFill>
                  <a:schemeClr val="tx1"/>
                </a:solidFill>
              </a:rPr>
              <a:t>Stack</a:t>
            </a:r>
            <a:endParaRPr lang="en-US" sz="1800" b="1" dirty="0">
              <a:solidFill>
                <a:schemeClr val="tx1"/>
              </a:solidFill>
            </a:endParaRPr>
          </a:p>
        </p:txBody>
      </p:sp>
      <p:sp>
        <p:nvSpPr>
          <p:cNvPr id="66" name="Rectangle 65"/>
          <p:cNvSpPr/>
          <p:nvPr/>
        </p:nvSpPr>
        <p:spPr>
          <a:xfrm>
            <a:off x="533401" y="5257006"/>
            <a:ext cx="8382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schemeClr val="tx1"/>
                </a:solidFill>
              </a:rPr>
              <a:t>Switch</a:t>
            </a:r>
            <a:endParaRPr lang="en-US" sz="1400" b="1" dirty="0">
              <a:solidFill>
                <a:schemeClr val="tx1"/>
              </a:solidFill>
            </a:endParaRPr>
          </a:p>
        </p:txBody>
      </p:sp>
      <p:sp>
        <p:nvSpPr>
          <p:cNvPr id="67" name="Rectangle 66"/>
          <p:cNvSpPr/>
          <p:nvPr/>
        </p:nvSpPr>
        <p:spPr>
          <a:xfrm>
            <a:off x="2133600" y="31996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Devices</a:t>
            </a:r>
            <a:endParaRPr lang="en-US" sz="1400" b="1" dirty="0">
              <a:solidFill>
                <a:schemeClr val="tx1"/>
              </a:solidFill>
            </a:endParaRPr>
          </a:p>
        </p:txBody>
      </p:sp>
      <p:sp>
        <p:nvSpPr>
          <p:cNvPr id="68" name="Rectangle 67"/>
          <p:cNvSpPr/>
          <p:nvPr/>
        </p:nvSpPr>
        <p:spPr>
          <a:xfrm>
            <a:off x="3200401" y="31996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NAT</a:t>
            </a:r>
            <a:endParaRPr lang="en-US" sz="1600" b="1" dirty="0">
              <a:solidFill>
                <a:schemeClr val="tx1"/>
              </a:solidFill>
            </a:endParaRPr>
          </a:p>
        </p:txBody>
      </p:sp>
      <p:sp>
        <p:nvSpPr>
          <p:cNvPr id="69" name="Rectangle 68"/>
          <p:cNvSpPr/>
          <p:nvPr/>
        </p:nvSpPr>
        <p:spPr>
          <a:xfrm>
            <a:off x="4267200" y="31996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ICs</a:t>
            </a:r>
            <a:endParaRPr lang="en-US" sz="1600" b="1" dirty="0">
              <a:solidFill>
                <a:schemeClr val="tx1"/>
              </a:solidFill>
            </a:endParaRPr>
          </a:p>
        </p:txBody>
      </p:sp>
      <p:cxnSp>
        <p:nvCxnSpPr>
          <p:cNvPr id="70" name="Straight Arrow Connector 89"/>
          <p:cNvCxnSpPr>
            <a:stCxn id="60" idx="1"/>
            <a:endCxn id="66" idx="3"/>
          </p:cNvCxnSpPr>
          <p:nvPr/>
        </p:nvCxnSpPr>
        <p:spPr>
          <a:xfrm rot="10800000" flipV="1">
            <a:off x="1371600" y="3123406"/>
            <a:ext cx="381000" cy="2324100"/>
          </a:xfrm>
          <a:prstGeom prst="bentConnector3">
            <a:avLst>
              <a:gd name="adj1" fmla="val 50000"/>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89"/>
          <p:cNvCxnSpPr/>
          <p:nvPr/>
        </p:nvCxnSpPr>
        <p:spPr>
          <a:xfrm rot="5400000">
            <a:off x="3847305" y="3846513"/>
            <a:ext cx="381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89"/>
          <p:cNvCxnSpPr/>
          <p:nvPr/>
        </p:nvCxnSpPr>
        <p:spPr>
          <a:xfrm rot="5400000">
            <a:off x="4115594" y="4570413"/>
            <a:ext cx="18288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77" name="Rectangle 76"/>
          <p:cNvSpPr/>
          <p:nvPr/>
        </p:nvSpPr>
        <p:spPr>
          <a:xfrm>
            <a:off x="2057400" y="1523206"/>
            <a:ext cx="1371600" cy="762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VM Window</a:t>
            </a:r>
            <a:endParaRPr lang="en-US" sz="1600" b="1" dirty="0">
              <a:solidFill>
                <a:schemeClr val="tx1"/>
              </a:solidFill>
            </a:endParaRPr>
          </a:p>
        </p:txBody>
      </p:sp>
      <p:sp>
        <p:nvSpPr>
          <p:cNvPr id="78" name="Rectangle 77"/>
          <p:cNvSpPr/>
          <p:nvPr/>
        </p:nvSpPr>
        <p:spPr>
          <a:xfrm>
            <a:off x="3657600" y="1523206"/>
            <a:ext cx="1371600" cy="762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rPr>
              <a:t>VM SAL</a:t>
            </a:r>
            <a:endParaRPr lang="en-US" sz="1800" b="1" dirty="0">
              <a:solidFill>
                <a:schemeClr val="tx1"/>
              </a:solidFill>
            </a:endParaRPr>
          </a:p>
        </p:txBody>
      </p:sp>
      <p:cxnSp>
        <p:nvCxnSpPr>
          <p:cNvPr id="79" name="Straight Arrow Connector 89"/>
          <p:cNvCxnSpPr>
            <a:stCxn id="102" idx="2"/>
            <a:endCxn id="62" idx="0"/>
          </p:cNvCxnSpPr>
          <p:nvPr/>
        </p:nvCxnSpPr>
        <p:spPr>
          <a:xfrm rot="16200000" flipH="1">
            <a:off x="2305050" y="2494757"/>
            <a:ext cx="457200" cy="381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9"/>
          <p:cNvCxnSpPr>
            <a:endCxn id="63" idx="0"/>
          </p:cNvCxnSpPr>
          <p:nvPr/>
        </p:nvCxnSpPr>
        <p:spPr>
          <a:xfrm rot="16200000" flipH="1">
            <a:off x="3181350" y="2304256"/>
            <a:ext cx="457200" cy="4191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5" name="Straight Arrow Connector 89"/>
          <p:cNvCxnSpPr>
            <a:stCxn id="78" idx="2"/>
            <a:endCxn id="63" idx="0"/>
          </p:cNvCxnSpPr>
          <p:nvPr/>
        </p:nvCxnSpPr>
        <p:spPr>
          <a:xfrm rot="5400000">
            <a:off x="3752850" y="2151857"/>
            <a:ext cx="457200" cy="7239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88" name="Rectangle 87"/>
          <p:cNvSpPr/>
          <p:nvPr/>
        </p:nvSpPr>
        <p:spPr>
          <a:xfrm>
            <a:off x="5791200" y="2209006"/>
            <a:ext cx="838200" cy="22098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RDP Stack</a:t>
            </a:r>
            <a:endParaRPr lang="en-US" sz="1800" b="1" dirty="0">
              <a:solidFill>
                <a:schemeClr val="tx1"/>
              </a:solidFill>
            </a:endParaRPr>
          </a:p>
        </p:txBody>
      </p:sp>
      <p:sp>
        <p:nvSpPr>
          <p:cNvPr id="89" name="Rectangle 88"/>
          <p:cNvSpPr/>
          <p:nvPr/>
        </p:nvSpPr>
        <p:spPr>
          <a:xfrm>
            <a:off x="5791200" y="1447006"/>
            <a:ext cx="838200" cy="7366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RAIL</a:t>
            </a:r>
            <a:endParaRPr lang="en-US" sz="1800" b="1" dirty="0">
              <a:solidFill>
                <a:schemeClr val="tx1"/>
              </a:solidFill>
            </a:endParaRPr>
          </a:p>
        </p:txBody>
      </p:sp>
      <p:cxnSp>
        <p:nvCxnSpPr>
          <p:cNvPr id="93" name="Straight Arrow Connector 89"/>
          <p:cNvCxnSpPr>
            <a:stCxn id="88" idx="1"/>
            <a:endCxn id="77" idx="0"/>
          </p:cNvCxnSpPr>
          <p:nvPr/>
        </p:nvCxnSpPr>
        <p:spPr>
          <a:xfrm rot="10800000">
            <a:off x="2743200" y="1523206"/>
            <a:ext cx="3048000" cy="1790700"/>
          </a:xfrm>
          <a:prstGeom prst="bentConnector4">
            <a:avLst>
              <a:gd name="adj1" fmla="val 6607"/>
              <a:gd name="adj2" fmla="val 112766"/>
            </a:avLst>
          </a:prstGeom>
          <a:ln w="44450" cmpd="sng">
            <a:solidFill>
              <a:schemeClr val="tx1"/>
            </a:solidFill>
            <a:prstDash val="sysDash"/>
            <a:headEnd type="triangle"/>
            <a:tailEnd type="triangle"/>
          </a:ln>
        </p:spPr>
        <p:style>
          <a:lnRef idx="2">
            <a:schemeClr val="dk1"/>
          </a:lnRef>
          <a:fillRef idx="0">
            <a:schemeClr val="dk1"/>
          </a:fillRef>
          <a:effectRef idx="1">
            <a:schemeClr val="dk1"/>
          </a:effectRef>
          <a:fontRef idx="minor">
            <a:schemeClr val="tx1"/>
          </a:fontRef>
        </p:style>
      </p:cxnSp>
      <p:cxnSp>
        <p:nvCxnSpPr>
          <p:cNvPr id="99" name="Straight Arrow Connector 89"/>
          <p:cNvCxnSpPr>
            <a:stCxn id="89" idx="0"/>
            <a:endCxn id="78" idx="0"/>
          </p:cNvCxnSpPr>
          <p:nvPr/>
        </p:nvCxnSpPr>
        <p:spPr>
          <a:xfrm rot="16200000" flipH="1" flipV="1">
            <a:off x="5238750" y="551656"/>
            <a:ext cx="76200" cy="1866900"/>
          </a:xfrm>
          <a:prstGeom prst="bentConnector3">
            <a:avLst>
              <a:gd name="adj1" fmla="val -637500"/>
            </a:avLst>
          </a:prstGeom>
          <a:ln w="44450" cmpd="sng">
            <a:solidFill>
              <a:schemeClr val="tx1"/>
            </a:solidFill>
            <a:prstDash val="sysDash"/>
            <a:headEnd type="triangle"/>
            <a:tailEnd type="triangle"/>
          </a:ln>
        </p:spPr>
        <p:style>
          <a:lnRef idx="2">
            <a:schemeClr val="dk1"/>
          </a:lnRef>
          <a:fillRef idx="0">
            <a:schemeClr val="dk1"/>
          </a:fillRef>
          <a:effectRef idx="1">
            <a:schemeClr val="dk1"/>
          </a:effectRef>
          <a:fontRef idx="minor">
            <a:schemeClr val="tx1"/>
          </a:fontRef>
        </p:style>
      </p:cxnSp>
      <p:sp>
        <p:nvSpPr>
          <p:cNvPr id="102" name="Rectangle 101"/>
          <p:cNvSpPr/>
          <p:nvPr/>
        </p:nvSpPr>
        <p:spPr>
          <a:xfrm>
            <a:off x="2057400" y="2082006"/>
            <a:ext cx="914400" cy="2032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smtClean="0">
                <a:solidFill>
                  <a:schemeClr val="tx1"/>
                </a:solidFill>
              </a:rPr>
              <a:t>TS ActiveX</a:t>
            </a:r>
            <a:endParaRPr lang="en-US" sz="1400" b="1" dirty="0">
              <a:solidFill>
                <a:schemeClr val="tx1"/>
              </a:solidFill>
            </a:endParaRPr>
          </a:p>
        </p:txBody>
      </p:sp>
      <p:sp>
        <p:nvSpPr>
          <p:cNvPr id="103" name="Rectangle 102"/>
          <p:cNvSpPr/>
          <p:nvPr/>
        </p:nvSpPr>
        <p:spPr>
          <a:xfrm>
            <a:off x="3810000" y="1523206"/>
            <a:ext cx="1066800" cy="2032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solidFill>
                  <a:schemeClr val="tx1"/>
                </a:solidFill>
              </a:rPr>
              <a:t>TS ActiveX</a:t>
            </a:r>
            <a:endParaRPr lang="en-US" sz="1400" b="1" dirty="0">
              <a:solidFill>
                <a:schemeClr val="tx1"/>
              </a:solidFill>
            </a:endParaRPr>
          </a:p>
        </p:txBody>
      </p:sp>
      <p:sp>
        <p:nvSpPr>
          <p:cNvPr id="117" name="Rectangle 116"/>
          <p:cNvSpPr/>
          <p:nvPr/>
        </p:nvSpPr>
        <p:spPr>
          <a:xfrm>
            <a:off x="6781800" y="2056606"/>
            <a:ext cx="1371600" cy="16002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800" b="1" dirty="0" smtClean="0">
                <a:solidFill>
                  <a:schemeClr val="tx1"/>
                </a:solidFill>
              </a:rPr>
              <a:t>ICs</a:t>
            </a:r>
            <a:endParaRPr lang="en-US" sz="1800" b="1" dirty="0">
              <a:solidFill>
                <a:schemeClr val="tx1"/>
              </a:solidFill>
            </a:endParaRPr>
          </a:p>
        </p:txBody>
      </p:sp>
      <p:sp>
        <p:nvSpPr>
          <p:cNvPr id="118" name="Rectangle 117"/>
          <p:cNvSpPr/>
          <p:nvPr/>
        </p:nvSpPr>
        <p:spPr>
          <a:xfrm>
            <a:off x="6858001" y="27424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Mouse </a:t>
            </a:r>
            <a:r>
              <a:rPr lang="en-US" sz="1400" b="1" dirty="0" err="1" smtClean="0">
                <a:solidFill>
                  <a:schemeClr val="tx1"/>
                </a:solidFill>
              </a:rPr>
              <a:t>Int</a:t>
            </a:r>
            <a:endParaRPr lang="en-US" sz="1400" b="1" dirty="0">
              <a:solidFill>
                <a:schemeClr val="tx1"/>
              </a:solidFill>
            </a:endParaRPr>
          </a:p>
        </p:txBody>
      </p:sp>
      <p:sp>
        <p:nvSpPr>
          <p:cNvPr id="119" name="Rectangle 118"/>
          <p:cNvSpPr/>
          <p:nvPr/>
        </p:nvSpPr>
        <p:spPr>
          <a:xfrm>
            <a:off x="6858001" y="30472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solidFill>
                  <a:schemeClr val="tx1"/>
                </a:solidFill>
              </a:rPr>
              <a:t>Arb</a:t>
            </a:r>
            <a:r>
              <a:rPr lang="en-US" sz="1400" b="1" dirty="0" smtClean="0">
                <a:solidFill>
                  <a:schemeClr val="tx1"/>
                </a:solidFill>
              </a:rPr>
              <a:t>. Res.</a:t>
            </a:r>
            <a:endParaRPr lang="en-US" sz="1400" b="1" dirty="0">
              <a:solidFill>
                <a:schemeClr val="tx1"/>
              </a:solidFill>
            </a:endParaRPr>
          </a:p>
        </p:txBody>
      </p:sp>
      <p:sp>
        <p:nvSpPr>
          <p:cNvPr id="120" name="Rectangle 119"/>
          <p:cNvSpPr/>
          <p:nvPr/>
        </p:nvSpPr>
        <p:spPr>
          <a:xfrm>
            <a:off x="6858001" y="33520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Time Sync</a:t>
            </a:r>
            <a:endParaRPr lang="en-US" sz="1400" b="1" dirty="0">
              <a:solidFill>
                <a:schemeClr val="tx1"/>
              </a:solidFill>
            </a:endParaRPr>
          </a:p>
        </p:txBody>
      </p:sp>
      <p:sp>
        <p:nvSpPr>
          <p:cNvPr id="123" name="Rectangle 122"/>
          <p:cNvSpPr/>
          <p:nvPr/>
        </p:nvSpPr>
        <p:spPr>
          <a:xfrm>
            <a:off x="4267200" y="27424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App Pub</a:t>
            </a:r>
            <a:endParaRPr lang="en-US" sz="1600" b="1" dirty="0">
              <a:solidFill>
                <a:schemeClr val="tx1"/>
              </a:solidFill>
            </a:endParaRPr>
          </a:p>
        </p:txBody>
      </p:sp>
      <p:sp>
        <p:nvSpPr>
          <p:cNvPr id="124" name="Rectangle 123"/>
          <p:cNvSpPr/>
          <p:nvPr/>
        </p:nvSpPr>
        <p:spPr>
          <a:xfrm>
            <a:off x="6858001" y="24376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App Pub</a:t>
            </a:r>
            <a:endParaRPr lang="en-US" sz="1400" b="1" dirty="0">
              <a:solidFill>
                <a:schemeClr val="tx1"/>
              </a:solidFill>
            </a:endParaRPr>
          </a:p>
        </p:txBody>
      </p:sp>
      <p:sp>
        <p:nvSpPr>
          <p:cNvPr id="127" name="TextBox 126"/>
          <p:cNvSpPr txBox="1"/>
          <p:nvPr/>
        </p:nvSpPr>
        <p:spPr>
          <a:xfrm>
            <a:off x="2895600" y="152400"/>
            <a:ext cx="4421505" cy="707886"/>
          </a:xfrm>
          <a:prstGeom prst="rect">
            <a:avLst/>
          </a:prstGeom>
          <a:noFill/>
          <a:ln>
            <a:noFill/>
          </a:ln>
        </p:spPr>
        <p:txBody>
          <a:bodyPr wrap="square" rtlCol="0">
            <a:spAutoFit/>
          </a:bodyPr>
          <a:lstStyle/>
          <a:p>
            <a:pPr algn="ctr"/>
            <a:r>
              <a:rPr lang="en-US" sz="2000" b="1" dirty="0" smtClean="0">
                <a:effectLst>
                  <a:glow rad="63500">
                    <a:schemeClr val="accent3">
                      <a:satMod val="175000"/>
                      <a:alpha val="40000"/>
                    </a:schemeClr>
                  </a:glow>
                </a:effectLst>
              </a:rPr>
              <a:t>Windows Virtual PC High Level Architecture</a:t>
            </a:r>
            <a:endParaRPr lang="en-IN" b="1" dirty="0">
              <a:effectLst>
                <a:glow rad="63500">
                  <a:schemeClr val="accent3">
                    <a:satMod val="175000"/>
                    <a:alpha val="40000"/>
                  </a:schemeClr>
                </a:glow>
              </a:effectLst>
            </a:endParaRPr>
          </a:p>
        </p:txBody>
      </p:sp>
      <p:sp>
        <p:nvSpPr>
          <p:cNvPr id="55" name="Rectangle 54"/>
          <p:cNvSpPr/>
          <p:nvPr/>
        </p:nvSpPr>
        <p:spPr>
          <a:xfrm>
            <a:off x="381001" y="1523206"/>
            <a:ext cx="838200" cy="3048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smtClean="0">
                <a:solidFill>
                  <a:schemeClr val="tx1"/>
                </a:solidFill>
              </a:rPr>
              <a:t>Windows</a:t>
            </a:r>
            <a:endParaRPr lang="en-US" sz="1100" b="1" dirty="0">
              <a:solidFill>
                <a:schemeClr val="tx1"/>
              </a:solidFill>
            </a:endParaRPr>
          </a:p>
        </p:txBody>
      </p:sp>
    </p:spTree>
    <p:extLst>
      <p:ext uri="{BB962C8B-B14F-4D97-AF65-F5344CB8AC3E}">
        <p14:creationId xmlns:p14="http://schemas.microsoft.com/office/powerpoint/2010/main" xmlns="" val="150353475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Virtual Hard Disk Support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2914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6058"/>
            <a:ext cx="8534400" cy="664797"/>
          </a:xfrm>
        </p:spPr>
        <p:txBody>
          <a:bodyPr>
            <a:normAutofit fontScale="90000"/>
          </a:bodyPr>
          <a:lstStyle/>
          <a:p>
            <a:r>
              <a:rPr lang="en-US" dirty="0" smtClean="0">
                <a:solidFill>
                  <a:schemeClr val="tx1"/>
                </a:solidFill>
              </a:rPr>
              <a:t>Current VHD uses</a:t>
            </a:r>
            <a:endParaRPr lang="en-US" dirty="0">
              <a:solidFill>
                <a:schemeClr val="tx1"/>
              </a:solidFill>
            </a:endParaRPr>
          </a:p>
        </p:txBody>
      </p:sp>
      <p:sp>
        <p:nvSpPr>
          <p:cNvPr id="3" name="Content Placeholder 2"/>
          <p:cNvSpPr>
            <a:spLocks noGrp="1"/>
          </p:cNvSpPr>
          <p:nvPr>
            <p:ph idx="1"/>
          </p:nvPr>
        </p:nvSpPr>
        <p:spPr>
          <a:xfrm>
            <a:off x="304800" y="1066800"/>
            <a:ext cx="8382000" cy="4351961"/>
          </a:xfrm>
        </p:spPr>
        <p:txBody>
          <a:bodyPr/>
          <a:lstStyle/>
          <a:p>
            <a:r>
              <a:rPr lang="en-US" dirty="0" smtClean="0">
                <a:solidFill>
                  <a:schemeClr val="tx1"/>
                </a:solidFill>
              </a:rPr>
              <a:t>In Microsoft products:</a:t>
            </a:r>
          </a:p>
          <a:p>
            <a:pPr lvl="1"/>
            <a:r>
              <a:rPr lang="en-US" sz="2400" dirty="0" smtClean="0">
                <a:solidFill>
                  <a:schemeClr val="tx1"/>
                </a:solidFill>
              </a:rPr>
              <a:t>Container for virtual machine image (e.g. Hyper-V, Virtual Server, Virtual PC)</a:t>
            </a:r>
          </a:p>
          <a:p>
            <a:pPr lvl="1"/>
            <a:r>
              <a:rPr lang="en-US" sz="2400" dirty="0" smtClean="0">
                <a:solidFill>
                  <a:schemeClr val="tx1"/>
                </a:solidFill>
              </a:rPr>
              <a:t>Container for backups (e.g. Windows Server Backup, Vista/Windows 7 Complete PC Backup)</a:t>
            </a:r>
          </a:p>
          <a:p>
            <a:pPr lvl="1"/>
            <a:r>
              <a:rPr lang="en-US" sz="2400" dirty="0" smtClean="0">
                <a:solidFill>
                  <a:schemeClr val="tx1"/>
                </a:solidFill>
              </a:rPr>
              <a:t>Backing store for </a:t>
            </a:r>
            <a:r>
              <a:rPr lang="en-US" sz="2400" dirty="0" err="1" smtClean="0">
                <a:solidFill>
                  <a:schemeClr val="tx1"/>
                </a:solidFill>
              </a:rPr>
              <a:t>iSCSI</a:t>
            </a:r>
            <a:r>
              <a:rPr lang="en-US" sz="2400" dirty="0" smtClean="0">
                <a:solidFill>
                  <a:schemeClr val="tx1"/>
                </a:solidFill>
              </a:rPr>
              <a:t> LUNs (e.g. Windows Unified Data and Storage Server)</a:t>
            </a:r>
          </a:p>
          <a:p>
            <a:pPr lvl="1"/>
            <a:r>
              <a:rPr lang="en-US" sz="2400" dirty="0" smtClean="0">
                <a:solidFill>
                  <a:schemeClr val="tx1"/>
                </a:solidFill>
              </a:rPr>
              <a:t>SCVMM management support</a:t>
            </a:r>
          </a:p>
          <a:p>
            <a:r>
              <a:rPr lang="en-US" sz="2800" dirty="0" smtClean="0">
                <a:solidFill>
                  <a:schemeClr val="tx1"/>
                </a:solidFill>
              </a:rPr>
              <a:t>Partners have adopted it as well</a:t>
            </a:r>
          </a:p>
          <a:p>
            <a:pPr lvl="1"/>
            <a:r>
              <a:rPr lang="en-US" sz="2400" dirty="0" smtClean="0">
                <a:solidFill>
                  <a:schemeClr val="tx1"/>
                </a:solidFill>
              </a:rPr>
              <a:t> Citrix </a:t>
            </a:r>
            <a:r>
              <a:rPr lang="en-US" sz="2400" dirty="0" err="1" smtClean="0">
                <a:solidFill>
                  <a:schemeClr val="tx1"/>
                </a:solidFill>
              </a:rPr>
              <a:t>XenServer</a:t>
            </a:r>
            <a:endParaRPr lang="en-US" sz="2400" dirty="0" smtClean="0">
              <a:solidFill>
                <a:schemeClr val="tx1"/>
              </a:solidFill>
            </a:endParaRPr>
          </a:p>
          <a:p>
            <a:pPr lvl="1"/>
            <a:r>
              <a:rPr lang="en-US" sz="2400" dirty="0" smtClean="0">
                <a:solidFill>
                  <a:schemeClr val="tx1"/>
                </a:solidFill>
              </a:rPr>
              <a:t> Dozens of ISVs using it for evaluation redistribution</a:t>
            </a:r>
            <a:endParaRPr lang="en-US" sz="1400" dirty="0" smtClean="0">
              <a:solidFill>
                <a:schemeClr val="tx1"/>
              </a:solidFill>
            </a:endParaRPr>
          </a:p>
        </p:txBody>
      </p:sp>
    </p:spTree>
    <p:extLst>
      <p:ext uri="{BB962C8B-B14F-4D97-AF65-F5344CB8AC3E}">
        <p14:creationId xmlns:p14="http://schemas.microsoft.com/office/powerpoint/2010/main" xmlns="" val="762890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VHD?</a:t>
            </a:r>
            <a:endParaRPr lang="en-US" dirty="0"/>
          </a:p>
        </p:txBody>
      </p:sp>
      <p:sp>
        <p:nvSpPr>
          <p:cNvPr id="3" name="Content Placeholder 2"/>
          <p:cNvSpPr>
            <a:spLocks noGrp="1"/>
          </p:cNvSpPr>
          <p:nvPr>
            <p:ph type="body" sz="quarter" idx="10"/>
          </p:nvPr>
        </p:nvSpPr>
        <p:spPr>
          <a:xfrm>
            <a:off x="375492" y="1181496"/>
            <a:ext cx="8382000" cy="1973561"/>
          </a:xfrm>
        </p:spPr>
        <p:txBody>
          <a:bodyPr/>
          <a:lstStyle/>
          <a:p>
            <a:r>
              <a:rPr lang="en-US" dirty="0" smtClean="0">
                <a:solidFill>
                  <a:schemeClr val="tx1"/>
                </a:solidFill>
              </a:rPr>
              <a:t>Reduce format explosion</a:t>
            </a:r>
          </a:p>
          <a:p>
            <a:pPr lvl="1"/>
            <a:r>
              <a:rPr lang="en-US" dirty="0" smtClean="0">
                <a:solidFill>
                  <a:schemeClr val="tx1"/>
                </a:solidFill>
              </a:rPr>
              <a:t>ISVs focus on domain vertical (like A/V) over building container expertise</a:t>
            </a:r>
          </a:p>
          <a:p>
            <a:pPr lvl="1"/>
            <a:r>
              <a:rPr lang="en-US" dirty="0" smtClean="0">
                <a:solidFill>
                  <a:schemeClr val="tx1"/>
                </a:solidFill>
              </a:rPr>
              <a:t>Leverage existing OS technologies and tools </a:t>
            </a:r>
          </a:p>
          <a:p>
            <a:pPr lvl="2"/>
            <a:r>
              <a:rPr lang="en-US" dirty="0" smtClean="0">
                <a:solidFill>
                  <a:schemeClr val="tx1"/>
                </a:solidFill>
              </a:rPr>
              <a:t>Security, compression, FS management tools, etc</a:t>
            </a:r>
          </a:p>
          <a:p>
            <a:r>
              <a:rPr lang="en-US" dirty="0" smtClean="0">
                <a:solidFill>
                  <a:schemeClr val="tx1"/>
                </a:solidFill>
              </a:rPr>
              <a:t>Consistent and compatible experience </a:t>
            </a:r>
            <a:br>
              <a:rPr lang="en-US" dirty="0" smtClean="0">
                <a:solidFill>
                  <a:schemeClr val="tx1"/>
                </a:solidFill>
              </a:rPr>
            </a:br>
            <a:r>
              <a:rPr lang="en-US" dirty="0" smtClean="0">
                <a:solidFill>
                  <a:schemeClr val="tx1"/>
                </a:solidFill>
              </a:rPr>
              <a:t>for partners</a:t>
            </a:r>
          </a:p>
          <a:p>
            <a:pPr lvl="1"/>
            <a:r>
              <a:rPr lang="en-US" dirty="0" smtClean="0">
                <a:solidFill>
                  <a:schemeClr val="tx1"/>
                </a:solidFill>
              </a:rPr>
              <a:t>Image management, OS and App </a:t>
            </a:r>
            <a:br>
              <a:rPr lang="en-US" dirty="0" smtClean="0">
                <a:solidFill>
                  <a:schemeClr val="tx1"/>
                </a:solidFill>
              </a:rPr>
            </a:br>
            <a:r>
              <a:rPr lang="en-US" dirty="0" smtClean="0">
                <a:solidFill>
                  <a:schemeClr val="tx1"/>
                </a:solidFill>
              </a:rPr>
              <a:t>virtualization, deployment</a:t>
            </a:r>
          </a:p>
          <a:p>
            <a:r>
              <a:rPr lang="en-US" dirty="0" smtClean="0">
                <a:solidFill>
                  <a:schemeClr val="tx1"/>
                </a:solidFill>
              </a:rPr>
              <a:t>VHD stacks exist today</a:t>
            </a:r>
          </a:p>
          <a:p>
            <a:pPr lvl="1"/>
            <a:r>
              <a:rPr lang="en-US" dirty="0" smtClean="0">
                <a:solidFill>
                  <a:schemeClr val="tx1"/>
                </a:solidFill>
              </a:rPr>
              <a:t>Native support improves reliability and consistency</a:t>
            </a:r>
          </a:p>
        </p:txBody>
      </p:sp>
    </p:spTree>
    <p:extLst>
      <p:ext uri="{BB962C8B-B14F-4D97-AF65-F5344CB8AC3E}">
        <p14:creationId xmlns:p14="http://schemas.microsoft.com/office/powerpoint/2010/main" xmlns="" val="15931704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solidFill>
                  <a:schemeClr val="tx1"/>
                </a:solidFill>
              </a:rPr>
              <a:t>Native VHD Support</a:t>
            </a:r>
            <a:endParaRPr lang="en-US" dirty="0">
              <a:solidFill>
                <a:schemeClr val="tx1"/>
              </a:solidFill>
            </a:endParaRPr>
          </a:p>
        </p:txBody>
      </p:sp>
      <p:sp>
        <p:nvSpPr>
          <p:cNvPr id="3" name="Content Placeholder 2"/>
          <p:cNvSpPr>
            <a:spLocks noGrp="1"/>
          </p:cNvSpPr>
          <p:nvPr>
            <p:ph idx="1"/>
          </p:nvPr>
        </p:nvSpPr>
        <p:spPr>
          <a:xfrm>
            <a:off x="395536" y="908720"/>
            <a:ext cx="8382000" cy="5109091"/>
          </a:xfrm>
        </p:spPr>
        <p:txBody>
          <a:bodyPr/>
          <a:lstStyle/>
          <a:p>
            <a:r>
              <a:rPr lang="en-US" sz="2800" dirty="0" smtClean="0">
                <a:solidFill>
                  <a:schemeClr val="tx1"/>
                </a:solidFill>
              </a:rPr>
              <a:t>Foundational support for booting from VHD and for Surface/Removal of VHDs</a:t>
            </a:r>
          </a:p>
          <a:p>
            <a:pPr lvl="2"/>
            <a:r>
              <a:rPr lang="en-US" sz="2000" dirty="0" smtClean="0">
                <a:solidFill>
                  <a:schemeClr val="tx1"/>
                </a:solidFill>
              </a:rPr>
              <a:t>Orderly shutdown of volumes</a:t>
            </a:r>
          </a:p>
          <a:p>
            <a:pPr lvl="2"/>
            <a:r>
              <a:rPr lang="en-US" sz="2000" dirty="0" smtClean="0">
                <a:solidFill>
                  <a:schemeClr val="tx1"/>
                </a:solidFill>
              </a:rPr>
              <a:t>Support for nested volumes (2 levels)</a:t>
            </a:r>
          </a:p>
          <a:p>
            <a:pPr lvl="2"/>
            <a:r>
              <a:rPr lang="en-US" sz="2000" dirty="0" smtClean="0">
                <a:solidFill>
                  <a:schemeClr val="tx1"/>
                </a:solidFill>
              </a:rPr>
              <a:t>Servicing for mounted (offline) VHD volumes</a:t>
            </a:r>
          </a:p>
          <a:p>
            <a:pPr lvl="1"/>
            <a:r>
              <a:rPr lang="en-US" sz="2400" dirty="0" smtClean="0">
                <a:solidFill>
                  <a:schemeClr val="tx1"/>
                </a:solidFill>
              </a:rPr>
              <a:t>VHD operations</a:t>
            </a:r>
          </a:p>
          <a:p>
            <a:pPr lvl="2"/>
            <a:r>
              <a:rPr lang="en-US" sz="2000" dirty="0" smtClean="0">
                <a:solidFill>
                  <a:schemeClr val="tx1"/>
                </a:solidFill>
              </a:rPr>
              <a:t>Create / Attach/ Detach</a:t>
            </a:r>
          </a:p>
          <a:p>
            <a:pPr lvl="2"/>
            <a:r>
              <a:rPr lang="en-US" sz="2000" dirty="0" smtClean="0">
                <a:solidFill>
                  <a:schemeClr val="tx1"/>
                </a:solidFill>
              </a:rPr>
              <a:t>Meta-operations: Merge, Expand, Compact</a:t>
            </a:r>
          </a:p>
          <a:p>
            <a:r>
              <a:rPr lang="en-US" sz="2800" dirty="0" smtClean="0">
                <a:solidFill>
                  <a:schemeClr val="tx1"/>
                </a:solidFill>
              </a:rPr>
              <a:t>Tools and APIs:</a:t>
            </a:r>
          </a:p>
          <a:p>
            <a:pPr lvl="1"/>
            <a:r>
              <a:rPr lang="en-US" sz="2400" dirty="0" smtClean="0">
                <a:solidFill>
                  <a:schemeClr val="tx1"/>
                </a:solidFill>
              </a:rPr>
              <a:t> Win32 APIs</a:t>
            </a:r>
          </a:p>
          <a:p>
            <a:pPr lvl="1"/>
            <a:r>
              <a:rPr lang="en-US" sz="2400" dirty="0" smtClean="0">
                <a:solidFill>
                  <a:schemeClr val="tx1"/>
                </a:solidFill>
              </a:rPr>
              <a:t> VDS APIs (DCOM </a:t>
            </a:r>
            <a:r>
              <a:rPr lang="en-US" sz="2400" dirty="0" err="1" smtClean="0">
                <a:solidFill>
                  <a:schemeClr val="tx1"/>
                </a:solidFill>
              </a:rPr>
              <a:t>Remotable</a:t>
            </a:r>
            <a:r>
              <a:rPr lang="en-US" sz="2400" dirty="0" smtClean="0">
                <a:solidFill>
                  <a:schemeClr val="tx1"/>
                </a:solidFill>
              </a:rPr>
              <a:t>)</a:t>
            </a:r>
          </a:p>
          <a:p>
            <a:pPr lvl="1"/>
            <a:r>
              <a:rPr lang="en-US" sz="2400" dirty="0" smtClean="0">
                <a:solidFill>
                  <a:schemeClr val="tx1"/>
                </a:solidFill>
              </a:rPr>
              <a:t> Hyper-V WMI for management operations</a:t>
            </a:r>
          </a:p>
          <a:p>
            <a:r>
              <a:rPr lang="en-US" sz="2800" dirty="0" smtClean="0">
                <a:solidFill>
                  <a:schemeClr val="tx1"/>
                </a:solidFill>
              </a:rPr>
              <a:t>Performance goal: within 10% of native</a:t>
            </a:r>
          </a:p>
        </p:txBody>
      </p:sp>
    </p:spTree>
    <p:extLst>
      <p:ext uri="{BB962C8B-B14F-4D97-AF65-F5344CB8AC3E}">
        <p14:creationId xmlns:p14="http://schemas.microsoft.com/office/powerpoint/2010/main" xmlns="" val="11204667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4267200" y="3338244"/>
            <a:ext cx="4572000" cy="3139321"/>
          </a:xfrm>
          <a:prstGeom prst="rect">
            <a:avLst/>
          </a:prstGeom>
          <a:solidFill>
            <a:schemeClr val="tx1">
              <a:alpha val="22000"/>
            </a:schemeClr>
          </a:solidFill>
        </p:spPr>
        <p:txBody>
          <a:bodyPr wrap="square" rtlCol="0">
            <a:spAutoFit/>
          </a:bodyPr>
          <a:lstStyle/>
          <a:p>
            <a:pPr algn="ctr"/>
            <a:r>
              <a:rPr lang="en-US" dirty="0" smtClean="0"/>
              <a:t>Physical Volume Stack</a:t>
            </a: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p:txBody>
      </p:sp>
      <p:sp>
        <p:nvSpPr>
          <p:cNvPr id="137" name="TextBox 136"/>
          <p:cNvSpPr txBox="1"/>
          <p:nvPr/>
        </p:nvSpPr>
        <p:spPr>
          <a:xfrm>
            <a:off x="381000" y="3337679"/>
            <a:ext cx="3352800" cy="3139321"/>
          </a:xfrm>
          <a:prstGeom prst="rect">
            <a:avLst/>
          </a:prstGeom>
          <a:solidFill>
            <a:schemeClr val="tx1">
              <a:alpha val="17000"/>
            </a:schemeClr>
          </a:solidFill>
        </p:spPr>
        <p:txBody>
          <a:bodyPr wrap="square" rtlCol="0">
            <a:spAutoFit/>
          </a:bodyPr>
          <a:lstStyle/>
          <a:p>
            <a:pPr algn="ctr"/>
            <a:r>
              <a:rPr lang="en-US" dirty="0" smtClean="0"/>
              <a:t>Virtual Volume Stack</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2" name="Title 1"/>
          <p:cNvSpPr>
            <a:spLocks noGrp="1"/>
          </p:cNvSpPr>
          <p:nvPr>
            <p:ph type="title"/>
          </p:nvPr>
        </p:nvSpPr>
        <p:spPr>
          <a:xfrm>
            <a:off x="152400" y="3709"/>
            <a:ext cx="8229600" cy="1143000"/>
          </a:xfrm>
        </p:spPr>
        <p:txBody>
          <a:bodyPr/>
          <a:lstStyle/>
          <a:p>
            <a:pPr algn="l"/>
            <a:r>
              <a:rPr sz="3600" dirty="0" smtClean="0">
                <a:solidFill>
                  <a:schemeClr val="tx1"/>
                </a:solidFill>
              </a:rPr>
              <a:t>Native </a:t>
            </a:r>
            <a:r>
              <a:rPr lang="en-US" sz="3600" dirty="0" smtClean="0">
                <a:solidFill>
                  <a:schemeClr val="tx1"/>
                </a:solidFill>
              </a:rPr>
              <a:t>VHD Architecture</a:t>
            </a:r>
            <a:endParaRPr lang="en-US" sz="3600" dirty="0">
              <a:solidFill>
                <a:schemeClr val="tx1"/>
              </a:solidFill>
            </a:endParaRPr>
          </a:p>
        </p:txBody>
      </p:sp>
      <p:sp>
        <p:nvSpPr>
          <p:cNvPr id="9" name="Rectangle 8"/>
          <p:cNvSpPr/>
          <p:nvPr/>
        </p:nvSpPr>
        <p:spPr>
          <a:xfrm>
            <a:off x="2209800" y="5044534"/>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Disk</a:t>
            </a:r>
            <a:endParaRPr lang="en-US" sz="1400" dirty="0">
              <a:solidFill>
                <a:schemeClr val="bg1"/>
              </a:solidFill>
            </a:endParaRPr>
          </a:p>
        </p:txBody>
      </p:sp>
      <p:sp>
        <p:nvSpPr>
          <p:cNvPr id="10" name="Rectangle 9"/>
          <p:cNvSpPr/>
          <p:nvPr/>
        </p:nvSpPr>
        <p:spPr>
          <a:xfrm>
            <a:off x="2133600" y="4206334"/>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bg1"/>
                </a:solidFill>
              </a:rPr>
              <a:t>Partmgr</a:t>
            </a:r>
            <a:endParaRPr lang="en-US" sz="1600" dirty="0">
              <a:solidFill>
                <a:schemeClr val="bg1"/>
              </a:solidFill>
            </a:endParaRPr>
          </a:p>
        </p:txBody>
      </p:sp>
      <p:sp>
        <p:nvSpPr>
          <p:cNvPr id="11" name="Rectangle 10"/>
          <p:cNvSpPr/>
          <p:nvPr/>
        </p:nvSpPr>
        <p:spPr>
          <a:xfrm>
            <a:off x="685800" y="5730334"/>
            <a:ext cx="935182" cy="4114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2" name="Rectangle 11"/>
          <p:cNvSpPr/>
          <p:nvPr/>
        </p:nvSpPr>
        <p:spPr>
          <a:xfrm>
            <a:off x="609600" y="4892134"/>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3" name="Rectangle 12"/>
          <p:cNvSpPr/>
          <p:nvPr/>
        </p:nvSpPr>
        <p:spPr>
          <a:xfrm>
            <a:off x="5867400" y="5501734"/>
            <a:ext cx="1143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4" name="Rectangle 13"/>
          <p:cNvSpPr/>
          <p:nvPr/>
        </p:nvSpPr>
        <p:spPr>
          <a:xfrm>
            <a:off x="5943600" y="4739734"/>
            <a:ext cx="9906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6" name="Flowchart: Magnetic Disk 15"/>
          <p:cNvSpPr/>
          <p:nvPr/>
        </p:nvSpPr>
        <p:spPr>
          <a:xfrm>
            <a:off x="7696200" y="4812886"/>
            <a:ext cx="914400" cy="612648"/>
          </a:xfrm>
          <a:prstGeom prst="flowChartMagneticDis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609600" y="3825334"/>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sp>
        <p:nvSpPr>
          <p:cNvPr id="18" name="Rectangle 17"/>
          <p:cNvSpPr/>
          <p:nvPr/>
        </p:nvSpPr>
        <p:spPr>
          <a:xfrm>
            <a:off x="5943600" y="3672934"/>
            <a:ext cx="9906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cxnSp>
        <p:nvCxnSpPr>
          <p:cNvPr id="20" name="Straight Arrow Connector 19"/>
          <p:cNvCxnSpPr>
            <a:stCxn id="17" idx="2"/>
            <a:endCxn id="12" idx="0"/>
          </p:cNvCxnSpPr>
          <p:nvPr/>
        </p:nvCxnSpPr>
        <p:spPr>
          <a:xfrm rot="5400000">
            <a:off x="838200" y="4663534"/>
            <a:ext cx="457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2"/>
            <a:endCxn id="11" idx="0"/>
          </p:cNvCxnSpPr>
          <p:nvPr/>
        </p:nvCxnSpPr>
        <p:spPr>
          <a:xfrm rot="16200000" flipH="1">
            <a:off x="881495" y="5458438"/>
            <a:ext cx="457200" cy="86591"/>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27" idx="1"/>
            <a:endCxn id="187" idx="0"/>
          </p:cNvCxnSpPr>
          <p:nvPr/>
        </p:nvCxnSpPr>
        <p:spPr>
          <a:xfrm rot="10800000" flipV="1">
            <a:off x="3850908" y="1409700"/>
            <a:ext cx="1600200" cy="838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2"/>
            <a:endCxn id="9" idx="0"/>
          </p:cNvCxnSpPr>
          <p:nvPr/>
        </p:nvCxnSpPr>
        <p:spPr>
          <a:xfrm rot="5400000">
            <a:off x="2438400" y="4815934"/>
            <a:ext cx="4572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2"/>
            <a:endCxn id="5" idx="0"/>
          </p:cNvCxnSpPr>
          <p:nvPr/>
        </p:nvCxnSpPr>
        <p:spPr>
          <a:xfrm rot="5400000">
            <a:off x="2514600" y="5577934"/>
            <a:ext cx="3048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3"/>
            <a:endCxn id="18" idx="1"/>
          </p:cNvCxnSpPr>
          <p:nvPr/>
        </p:nvCxnSpPr>
        <p:spPr>
          <a:xfrm flipV="1">
            <a:off x="3352800" y="3977734"/>
            <a:ext cx="2590800" cy="1981200"/>
          </a:xfrm>
          <a:prstGeom prst="bentConnector3">
            <a:avLst>
              <a:gd name="adj1" fmla="val 50000"/>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8" idx="2"/>
            <a:endCxn id="14" idx="0"/>
          </p:cNvCxnSpPr>
          <p:nvPr/>
        </p:nvCxnSpPr>
        <p:spPr>
          <a:xfrm rot="5400000">
            <a:off x="6210300" y="4511134"/>
            <a:ext cx="4572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4" idx="2"/>
            <a:endCxn id="13" idx="0"/>
          </p:cNvCxnSpPr>
          <p:nvPr/>
        </p:nvCxnSpPr>
        <p:spPr>
          <a:xfrm rot="5400000">
            <a:off x="6248400" y="5311234"/>
            <a:ext cx="3810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3" idx="3"/>
            <a:endCxn id="16" idx="1"/>
          </p:cNvCxnSpPr>
          <p:nvPr/>
        </p:nvCxnSpPr>
        <p:spPr>
          <a:xfrm flipV="1">
            <a:off x="7010400" y="4812886"/>
            <a:ext cx="1143000" cy="879348"/>
          </a:xfrm>
          <a:prstGeom prst="bentConnector4">
            <a:avLst>
              <a:gd name="adj1" fmla="val 30000"/>
              <a:gd name="adj2" fmla="val 125997"/>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81200" y="5730334"/>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VHD Driver</a:t>
            </a:r>
            <a:endParaRPr lang="en-US" sz="1400" dirty="0"/>
          </a:p>
        </p:txBody>
      </p:sp>
      <p:sp>
        <p:nvSpPr>
          <p:cNvPr id="27" name="Rectangle 26"/>
          <p:cNvSpPr/>
          <p:nvPr/>
        </p:nvSpPr>
        <p:spPr>
          <a:xfrm>
            <a:off x="5451108" y="1104900"/>
            <a:ext cx="1905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User / Management Application</a:t>
            </a:r>
            <a:endParaRPr lang="en-US" sz="1400" dirty="0">
              <a:solidFill>
                <a:schemeClr val="tx1"/>
              </a:solidFill>
            </a:endParaRPr>
          </a:p>
        </p:txBody>
      </p:sp>
      <p:cxnSp>
        <p:nvCxnSpPr>
          <p:cNvPr id="31" name="Shape 30"/>
          <p:cNvCxnSpPr>
            <a:stCxn id="11" idx="3"/>
            <a:endCxn id="10" idx="1"/>
          </p:cNvCxnSpPr>
          <p:nvPr/>
        </p:nvCxnSpPr>
        <p:spPr>
          <a:xfrm flipV="1">
            <a:off x="1620982" y="4396834"/>
            <a:ext cx="512618" cy="1539240"/>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85800" y="1600200"/>
            <a:ext cx="1981200" cy="1371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rPr>
              <a:t>Win32</a:t>
            </a:r>
            <a:r>
              <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r>
              <a:rPr lang="en-US" sz="1600" dirty="0" smtClean="0">
                <a:solidFill>
                  <a:schemeClr val="bg1"/>
                </a:solidFill>
                <a:effectLst>
                  <a:outerShdw blurRad="38100" dist="38100" dir="2700000" algn="tl">
                    <a:srgbClr val="000000">
                      <a:alpha val="43137"/>
                    </a:srgbClr>
                  </a:outerShdw>
                </a:effectLst>
              </a:rPr>
              <a:t>xxxVirtualDisk()</a:t>
            </a:r>
          </a:p>
          <a:p>
            <a:pPr algn="ctr"/>
            <a:r>
              <a:rPr lang="en-US" sz="1200" dirty="0" smtClean="0">
                <a:solidFill>
                  <a:schemeClr val="bg1"/>
                </a:solidFill>
                <a:effectLst>
                  <a:outerShdw blurRad="38100" dist="38100" dir="2700000" algn="tl">
                    <a:srgbClr val="000000">
                      <a:alpha val="43137"/>
                    </a:srgbClr>
                  </a:outerShdw>
                </a:effectLst>
              </a:rPr>
              <a:t>[Create, Surface, Remove, Merge, Compact, Convert]</a:t>
            </a:r>
            <a:endParaRPr lang="en-US" sz="1200" dirty="0">
              <a:solidFill>
                <a:schemeClr val="bg1"/>
              </a:solidFill>
              <a:effectLst>
                <a:outerShdw blurRad="38100" dist="38100" dir="2700000" algn="tl">
                  <a:srgbClr val="000000">
                    <a:alpha val="43137"/>
                  </a:srgbClr>
                </a:outerShdw>
              </a:effectLst>
            </a:endParaRPr>
          </a:p>
        </p:txBody>
      </p:sp>
      <p:sp>
        <p:nvSpPr>
          <p:cNvPr id="186" name="TextBox 185"/>
          <p:cNvSpPr txBox="1"/>
          <p:nvPr/>
        </p:nvSpPr>
        <p:spPr>
          <a:xfrm>
            <a:off x="7356108" y="2247900"/>
            <a:ext cx="16764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solidFill>
                  <a:schemeClr val="bg1"/>
                </a:solidFill>
              </a:rPr>
              <a:t>*HYPER-V WMI</a:t>
            </a:r>
            <a:endParaRPr lang="en-US" sz="1400" dirty="0">
              <a:solidFill>
                <a:schemeClr val="bg1"/>
              </a:solidFill>
            </a:endParaRPr>
          </a:p>
        </p:txBody>
      </p:sp>
      <p:sp>
        <p:nvSpPr>
          <p:cNvPr id="187" name="TextBox 186"/>
          <p:cNvSpPr txBox="1"/>
          <p:nvPr/>
        </p:nvSpPr>
        <p:spPr>
          <a:xfrm>
            <a:off x="3165108" y="2247900"/>
            <a:ext cx="1371600"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solidFill>
                  <a:schemeClr val="tx1"/>
                </a:solidFill>
              </a:rPr>
              <a:t>Diskmgmt.msc</a:t>
            </a:r>
            <a:endParaRPr lang="en-US" sz="1400" dirty="0">
              <a:solidFill>
                <a:schemeClr val="tx1"/>
              </a:solidFill>
            </a:endParaRPr>
          </a:p>
        </p:txBody>
      </p:sp>
      <p:sp>
        <p:nvSpPr>
          <p:cNvPr id="188" name="TextBox 187"/>
          <p:cNvSpPr txBox="1"/>
          <p:nvPr/>
        </p:nvSpPr>
        <p:spPr>
          <a:xfrm>
            <a:off x="4689108" y="2247900"/>
            <a:ext cx="12192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solidFill>
                  <a:schemeClr val="bg1"/>
                </a:solidFill>
              </a:rPr>
              <a:t>Diskpart.exe</a:t>
            </a:r>
            <a:endParaRPr lang="en-US" sz="1400" dirty="0">
              <a:solidFill>
                <a:schemeClr val="bg1"/>
              </a:solidFill>
            </a:endParaRPr>
          </a:p>
        </p:txBody>
      </p:sp>
      <p:cxnSp>
        <p:nvCxnSpPr>
          <p:cNvPr id="191" name="Elbow Connector 190"/>
          <p:cNvCxnSpPr>
            <a:stCxn id="61" idx="0"/>
            <a:endCxn id="27" idx="0"/>
          </p:cNvCxnSpPr>
          <p:nvPr/>
        </p:nvCxnSpPr>
        <p:spPr>
          <a:xfrm rot="5400000" flipH="1" flipV="1">
            <a:off x="3792354" y="-1011054"/>
            <a:ext cx="495300" cy="4727208"/>
          </a:xfrm>
          <a:prstGeom prst="bentConnector3">
            <a:avLst>
              <a:gd name="adj1" fmla="val 146154"/>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0" name="Shape 199"/>
          <p:cNvCxnSpPr>
            <a:stCxn id="27" idx="3"/>
            <a:endCxn id="186" idx="0"/>
          </p:cNvCxnSpPr>
          <p:nvPr/>
        </p:nvCxnSpPr>
        <p:spPr>
          <a:xfrm>
            <a:off x="7356108" y="1409700"/>
            <a:ext cx="838200" cy="838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1" name="Shape 200"/>
          <p:cNvCxnSpPr>
            <a:stCxn id="188" idx="0"/>
            <a:endCxn id="27" idx="2"/>
          </p:cNvCxnSpPr>
          <p:nvPr/>
        </p:nvCxnSpPr>
        <p:spPr>
          <a:xfrm rot="5400000" flipH="1" flipV="1">
            <a:off x="5584458" y="1428750"/>
            <a:ext cx="533400" cy="11049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5" name="Shape 214"/>
          <p:cNvCxnSpPr>
            <a:stCxn id="187" idx="2"/>
            <a:endCxn id="61" idx="3"/>
          </p:cNvCxnSpPr>
          <p:nvPr/>
        </p:nvCxnSpPr>
        <p:spPr>
          <a:xfrm rot="5400000" flipH="1">
            <a:off x="3124115" y="1828885"/>
            <a:ext cx="269677" cy="1183908"/>
          </a:xfrm>
          <a:prstGeom prst="bentConnector4">
            <a:avLst>
              <a:gd name="adj1" fmla="val -84768"/>
              <a:gd name="adj2" fmla="val 7896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Shape 215"/>
          <p:cNvCxnSpPr>
            <a:stCxn id="186" idx="2"/>
            <a:endCxn id="61" idx="3"/>
          </p:cNvCxnSpPr>
          <p:nvPr/>
        </p:nvCxnSpPr>
        <p:spPr>
          <a:xfrm rot="5400000" flipH="1">
            <a:off x="5295815" y="-342815"/>
            <a:ext cx="269677" cy="5527308"/>
          </a:xfrm>
          <a:prstGeom prst="bentConnector4">
            <a:avLst>
              <a:gd name="adj1" fmla="val -84768"/>
              <a:gd name="adj2" fmla="val 95454"/>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7" name="Shape 216"/>
          <p:cNvCxnSpPr>
            <a:stCxn id="188" idx="2"/>
            <a:endCxn id="61" idx="3"/>
          </p:cNvCxnSpPr>
          <p:nvPr/>
        </p:nvCxnSpPr>
        <p:spPr>
          <a:xfrm rot="5400000" flipH="1">
            <a:off x="3848015" y="1104985"/>
            <a:ext cx="269677" cy="2631708"/>
          </a:xfrm>
          <a:prstGeom prst="bentConnector4">
            <a:avLst>
              <a:gd name="adj1" fmla="val -84768"/>
              <a:gd name="adj2" fmla="val 9087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Shape 223"/>
          <p:cNvCxnSpPr>
            <a:stCxn id="137" idx="0"/>
            <a:endCxn id="61" idx="2"/>
          </p:cNvCxnSpPr>
          <p:nvPr/>
        </p:nvCxnSpPr>
        <p:spPr>
          <a:xfrm rot="16200000" flipV="1">
            <a:off x="1683961" y="2964240"/>
            <a:ext cx="365879" cy="3810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60708" y="2247900"/>
            <a:ext cx="11430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solidFill>
                  <a:schemeClr val="bg1"/>
                </a:solidFill>
              </a:rPr>
              <a:t>VDS APIs</a:t>
            </a:r>
            <a:endParaRPr lang="en-US" sz="1600" dirty="0">
              <a:solidFill>
                <a:schemeClr val="bg1"/>
              </a:solidFill>
            </a:endParaRPr>
          </a:p>
        </p:txBody>
      </p:sp>
      <p:cxnSp>
        <p:nvCxnSpPr>
          <p:cNvPr id="78" name="Shape 200"/>
          <p:cNvCxnSpPr>
            <a:stCxn id="37" idx="0"/>
            <a:endCxn id="27" idx="2"/>
          </p:cNvCxnSpPr>
          <p:nvPr/>
        </p:nvCxnSpPr>
        <p:spPr>
          <a:xfrm rot="16200000" flipV="1">
            <a:off x="6251208" y="1866900"/>
            <a:ext cx="533400" cy="228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0300" y="6546976"/>
            <a:ext cx="2743200" cy="261610"/>
          </a:xfrm>
          <a:prstGeom prst="rect">
            <a:avLst/>
          </a:prstGeom>
          <a:noFill/>
        </p:spPr>
        <p:txBody>
          <a:bodyPr wrap="square" rtlCol="0">
            <a:spAutoFit/>
          </a:bodyPr>
          <a:lstStyle/>
          <a:p>
            <a:r>
              <a:rPr lang="en-US" sz="1100" dirty="0" smtClean="0"/>
              <a:t>*Requires installation of Hyper-V role</a:t>
            </a:r>
            <a:endParaRPr lang="en-US" sz="1100" dirty="0"/>
          </a:p>
        </p:txBody>
      </p:sp>
    </p:spTree>
    <p:extLst>
      <p:ext uri="{BB962C8B-B14F-4D97-AF65-F5344CB8AC3E}">
        <p14:creationId xmlns:p14="http://schemas.microsoft.com/office/powerpoint/2010/main" xmlns="" val="655805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lstStyle/>
          <a:p>
            <a:r>
              <a:rPr dirty="0" smtClean="0">
                <a:solidFill>
                  <a:schemeClr val="tx1"/>
                </a:solidFill>
              </a:rPr>
              <a:t>Native VHD Performance</a:t>
            </a:r>
            <a:endParaRPr lang="en-US" dirty="0">
              <a:solidFill>
                <a:schemeClr val="tx1"/>
              </a:solidFill>
            </a:endParaRPr>
          </a:p>
        </p:txBody>
      </p:sp>
      <p:graphicFrame>
        <p:nvGraphicFramePr>
          <p:cNvPr id="7" name="Chart 6"/>
          <p:cNvGraphicFramePr/>
          <p:nvPr>
            <p:extLst>
              <p:ext uri="{D42A27DB-BD31-4B8C-83A1-F6EECF244321}">
                <p14:modId xmlns:p14="http://schemas.microsoft.com/office/powerpoint/2010/main" xmlns="" val="2011907293"/>
              </p:ext>
            </p:extLst>
          </p:nvPr>
        </p:nvGraphicFramePr>
        <p:xfrm>
          <a:off x="359148" y="957263"/>
          <a:ext cx="8425704" cy="5429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6589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Virtual PC</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5126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VHD Boot</a:t>
            </a:r>
            <a:endParaRPr lang="en-US" dirty="0">
              <a:solidFill>
                <a:schemeClr val="tx1"/>
              </a:solidFill>
            </a:endParaRPr>
          </a:p>
        </p:txBody>
      </p:sp>
      <p:sp>
        <p:nvSpPr>
          <p:cNvPr id="3" name="Content Placeholder 2"/>
          <p:cNvSpPr>
            <a:spLocks noGrp="1"/>
          </p:cNvSpPr>
          <p:nvPr>
            <p:ph idx="1"/>
          </p:nvPr>
        </p:nvSpPr>
        <p:spPr>
          <a:xfrm>
            <a:off x="381000" y="1066800"/>
            <a:ext cx="8382000" cy="5539978"/>
          </a:xfrm>
        </p:spPr>
        <p:txBody>
          <a:bodyPr/>
          <a:lstStyle/>
          <a:p>
            <a:r>
              <a:rPr lang="en-US" sz="2800" dirty="0" smtClean="0">
                <a:solidFill>
                  <a:schemeClr val="tx1"/>
                </a:solidFill>
              </a:rPr>
              <a:t> Strategic direction for Windows in the Data Center</a:t>
            </a:r>
          </a:p>
          <a:p>
            <a:pPr lvl="1"/>
            <a:r>
              <a:rPr lang="en-US" sz="2400" dirty="0" smtClean="0">
                <a:solidFill>
                  <a:schemeClr val="tx1"/>
                </a:solidFill>
              </a:rPr>
              <a:t>Image consolidation</a:t>
            </a:r>
          </a:p>
          <a:p>
            <a:pPr lvl="2"/>
            <a:r>
              <a:rPr lang="en-US" sz="2000" dirty="0" smtClean="0">
                <a:solidFill>
                  <a:schemeClr val="tx1"/>
                </a:solidFill>
              </a:rPr>
              <a:t>Single image format for generalized and specialized physical images</a:t>
            </a:r>
          </a:p>
          <a:p>
            <a:pPr lvl="2"/>
            <a:r>
              <a:rPr lang="en-US" sz="2000" dirty="0" smtClean="0">
                <a:solidFill>
                  <a:schemeClr val="tx1"/>
                </a:solidFill>
              </a:rPr>
              <a:t> Single generalized master image for virtual and physical environments</a:t>
            </a:r>
          </a:p>
          <a:p>
            <a:pPr lvl="1"/>
            <a:r>
              <a:rPr lang="en-US" sz="2400" dirty="0" smtClean="0">
                <a:solidFill>
                  <a:schemeClr val="tx1"/>
                </a:solidFill>
              </a:rPr>
              <a:t> Reduced management TCO</a:t>
            </a:r>
          </a:p>
          <a:p>
            <a:pPr lvl="2"/>
            <a:r>
              <a:rPr lang="en-US" sz="2000" dirty="0" smtClean="0">
                <a:solidFill>
                  <a:schemeClr val="tx1"/>
                </a:solidFill>
              </a:rPr>
              <a:t>Single toolset and process for management and deployment</a:t>
            </a:r>
          </a:p>
          <a:p>
            <a:r>
              <a:rPr lang="en-US" sz="2800" dirty="0" smtClean="0">
                <a:solidFill>
                  <a:schemeClr val="tx1"/>
                </a:solidFill>
              </a:rPr>
              <a:t> Enables other compelling scenarios</a:t>
            </a:r>
          </a:p>
          <a:p>
            <a:pPr lvl="1"/>
            <a:r>
              <a:rPr lang="en-US" sz="2400" dirty="0" smtClean="0">
                <a:solidFill>
                  <a:schemeClr val="tx1"/>
                </a:solidFill>
              </a:rPr>
              <a:t> Rapid provisioning and repurposing</a:t>
            </a:r>
          </a:p>
          <a:p>
            <a:pPr lvl="1"/>
            <a:r>
              <a:rPr lang="en-US" sz="2400" dirty="0" smtClean="0">
                <a:solidFill>
                  <a:schemeClr val="tx1"/>
                </a:solidFill>
              </a:rPr>
              <a:t> Rapid, reliable patching and rollback</a:t>
            </a:r>
          </a:p>
        </p:txBody>
      </p:sp>
    </p:spTree>
    <p:extLst>
      <p:ext uri="{BB962C8B-B14F-4D97-AF65-F5344CB8AC3E}">
        <p14:creationId xmlns:p14="http://schemas.microsoft.com/office/powerpoint/2010/main" xmlns="" val="42009969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352800" y="5791200"/>
            <a:ext cx="52578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rPr>
              <a:t>D</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ectangle 7"/>
          <p:cNvSpPr/>
          <p:nvPr/>
        </p:nvSpPr>
        <p:spPr bwMode="auto">
          <a:xfrm>
            <a:off x="6553200" y="5257800"/>
            <a:ext cx="1524000" cy="749300"/>
          </a:xfrm>
          <a:prstGeom prst="rect">
            <a:avLst/>
          </a:prstGeom>
          <a:solidFill>
            <a:srgbClr val="FFFFFF">
              <a:alpha val="29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79512" y="116632"/>
            <a:ext cx="8229600" cy="1143000"/>
          </a:xfrm>
        </p:spPr>
        <p:txBody>
          <a:bodyPr/>
          <a:lstStyle/>
          <a:p>
            <a:pPr algn="l"/>
            <a:r>
              <a:rPr dirty="0" smtClean="0">
                <a:solidFill>
                  <a:schemeClr val="tx1"/>
                </a:solidFill>
              </a:rPr>
              <a:t>VHD Boot in Windows</a:t>
            </a:r>
            <a:endParaRPr lang="en-US" dirty="0">
              <a:solidFill>
                <a:schemeClr val="tx1"/>
              </a:solidFill>
            </a:endParaRPr>
          </a:p>
        </p:txBody>
      </p:sp>
      <p:pic>
        <p:nvPicPr>
          <p:cNvPr id="55298" name="Picture 2"/>
          <p:cNvPicPr>
            <a:picLocks noChangeAspect="1" noChangeArrowheads="1"/>
          </p:cNvPicPr>
          <p:nvPr/>
        </p:nvPicPr>
        <p:blipFill>
          <a:blip r:embed="rId3" cstate="print"/>
          <a:srcRect/>
          <a:stretch>
            <a:fillRect/>
          </a:stretch>
        </p:blipFill>
        <p:spPr bwMode="auto">
          <a:xfrm>
            <a:off x="533400" y="990600"/>
            <a:ext cx="4191000" cy="2901461"/>
          </a:xfrm>
          <a:prstGeom prst="rect">
            <a:avLst/>
          </a:prstGeom>
          <a:noFill/>
          <a:ln w="9525">
            <a:noFill/>
            <a:miter lim="800000"/>
            <a:headEnd/>
            <a:tailEnd/>
          </a:ln>
          <a:effectLst/>
        </p:spPr>
      </p:pic>
      <p:sp>
        <p:nvSpPr>
          <p:cNvPr id="7" name="Rounded Rectangle 6"/>
          <p:cNvSpPr/>
          <p:nvPr/>
        </p:nvSpPr>
        <p:spPr bwMode="auto">
          <a:xfrm>
            <a:off x="6553200" y="5105400"/>
            <a:ext cx="15240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a:solidFill>
                  <a:schemeClr val="bg1"/>
                </a:solidFill>
                <a:effectLst>
                  <a:outerShdw blurRad="38100" dist="38100" dir="2700000" algn="tl">
                    <a:srgbClr val="000000">
                      <a:alpha val="43137"/>
                    </a:srgbClr>
                  </a:outerShdw>
                </a:effectLst>
              </a:rPr>
              <a:t>C</a:t>
            </a:r>
            <a:r>
              <a:rPr lang="en-US" sz="2400" dirty="0" smtClean="0">
                <a:solidFill>
                  <a:schemeClr val="bg1"/>
                </a:solidFill>
                <a:effectLst>
                  <a:outerShdw blurRad="38100" dist="38100" dir="2700000" algn="tl">
                    <a:srgbClr val="000000">
                      <a:alpha val="43137"/>
                    </a:srgbClr>
                  </a:outerShdw>
                </a:effectLst>
              </a:rPr>
              <a:t>:\</a:t>
            </a:r>
            <a:endParaRPr lang="en-US" sz="2400"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bwMode="auto">
          <a:xfrm>
            <a:off x="6553200" y="5880100"/>
            <a:ext cx="15240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val="000000">
                      <a:alpha val="43137"/>
                    </a:srgbClr>
                  </a:outerShdw>
                </a:effectLst>
              </a:rPr>
              <a:t>VHD</a:t>
            </a:r>
            <a:endParaRPr lang="en-US" sz="2400" dirty="0">
              <a:solidFill>
                <a:schemeClr val="bg1"/>
              </a:solidFill>
              <a:effectLst>
                <a:outerShdw blurRad="38100" dist="38100" dir="2700000" algn="tl">
                  <a:srgbClr val="000000">
                    <a:alpha val="43137"/>
                  </a:srgbClr>
                </a:outerShdw>
              </a:effectLst>
            </a:endParaRPr>
          </a:p>
        </p:txBody>
      </p:sp>
      <p:sp>
        <p:nvSpPr>
          <p:cNvPr id="9" name="Rectangle 8"/>
          <p:cNvSpPr/>
          <p:nvPr/>
        </p:nvSpPr>
        <p:spPr bwMode="auto">
          <a:xfrm>
            <a:off x="3352800" y="4038600"/>
            <a:ext cx="5334000" cy="762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Windows</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11" name="Straight Arrow Connector 10"/>
          <p:cNvCxnSpPr/>
          <p:nvPr/>
        </p:nvCxnSpPr>
        <p:spPr>
          <a:xfrm rot="5400000">
            <a:off x="4762500" y="5295900"/>
            <a:ext cx="990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rot="5400000">
            <a:off x="7163594" y="4952206"/>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5374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Boot </a:t>
            </a:r>
            <a:r>
              <a:rPr dirty="0" smtClean="0">
                <a:solidFill>
                  <a:schemeClr val="tx1"/>
                </a:solidFill>
              </a:rPr>
              <a:t>from VHD </a:t>
            </a:r>
            <a:r>
              <a:rPr lang="en-US" dirty="0" smtClean="0">
                <a:solidFill>
                  <a:schemeClr val="tx1"/>
                </a:solidFill>
              </a:rPr>
              <a:t>Policies</a:t>
            </a:r>
            <a:endParaRPr lang="en-US" dirty="0">
              <a:solidFill>
                <a:schemeClr val="tx1"/>
              </a:solidFill>
            </a:endParaRPr>
          </a:p>
        </p:txBody>
      </p:sp>
      <p:sp>
        <p:nvSpPr>
          <p:cNvPr id="3" name="Content Placeholder 2"/>
          <p:cNvSpPr>
            <a:spLocks noGrp="1"/>
          </p:cNvSpPr>
          <p:nvPr>
            <p:ph idx="1"/>
          </p:nvPr>
        </p:nvSpPr>
        <p:spPr>
          <a:xfrm>
            <a:off x="457200" y="1066800"/>
            <a:ext cx="8382000" cy="5459956"/>
          </a:xfrm>
        </p:spPr>
        <p:txBody>
          <a:bodyPr/>
          <a:lstStyle/>
          <a:p>
            <a:r>
              <a:rPr lang="en-US" sz="2800" dirty="0" smtClean="0">
                <a:solidFill>
                  <a:schemeClr val="tx1"/>
                </a:solidFill>
              </a:rPr>
              <a:t>Differencing chain must reside on a single partition</a:t>
            </a:r>
          </a:p>
          <a:p>
            <a:pPr lvl="1"/>
            <a:r>
              <a:rPr lang="en-US" sz="2400" dirty="0" smtClean="0">
                <a:solidFill>
                  <a:schemeClr val="tx1"/>
                </a:solidFill>
              </a:rPr>
              <a:t>Same LUN for </a:t>
            </a:r>
            <a:r>
              <a:rPr lang="en-US" sz="2400" dirty="0" err="1" smtClean="0">
                <a:solidFill>
                  <a:schemeClr val="tx1"/>
                </a:solidFill>
              </a:rPr>
              <a:t>iSCSI</a:t>
            </a:r>
            <a:r>
              <a:rPr lang="en-US" sz="2400" dirty="0" smtClean="0">
                <a:solidFill>
                  <a:schemeClr val="tx1"/>
                </a:solidFill>
              </a:rPr>
              <a:t> boot case</a:t>
            </a:r>
          </a:p>
          <a:p>
            <a:r>
              <a:rPr lang="en-US" sz="2800" dirty="0" smtClean="0">
                <a:solidFill>
                  <a:schemeClr val="tx1"/>
                </a:solidFill>
              </a:rPr>
              <a:t>Dynamic VHDs pre-expanded by default</a:t>
            </a:r>
          </a:p>
          <a:p>
            <a:pPr lvl="1"/>
            <a:r>
              <a:rPr lang="en-US" sz="2400" dirty="0" smtClean="0">
                <a:solidFill>
                  <a:schemeClr val="tx1"/>
                </a:solidFill>
              </a:rPr>
              <a:t>User sets max size at Create</a:t>
            </a:r>
          </a:p>
          <a:p>
            <a:r>
              <a:rPr lang="en-US" sz="2800" dirty="0" smtClean="0">
                <a:solidFill>
                  <a:schemeClr val="tx1"/>
                </a:solidFill>
              </a:rPr>
              <a:t>Nested VHDs strongly discouraged</a:t>
            </a:r>
          </a:p>
          <a:p>
            <a:pPr lvl="1"/>
            <a:r>
              <a:rPr lang="en-US" sz="2400" dirty="0" smtClean="0">
                <a:solidFill>
                  <a:schemeClr val="tx1"/>
                </a:solidFill>
              </a:rPr>
              <a:t>Nesting depth &gt;2 not supported</a:t>
            </a:r>
          </a:p>
          <a:p>
            <a:r>
              <a:rPr lang="en-US" sz="2800" dirty="0" smtClean="0">
                <a:solidFill>
                  <a:schemeClr val="tx1"/>
                </a:solidFill>
              </a:rPr>
              <a:t>Non-boot VHDs are not auto-mounted</a:t>
            </a:r>
          </a:p>
          <a:p>
            <a:r>
              <a:rPr lang="en-US" sz="2800" dirty="0" err="1" smtClean="0">
                <a:solidFill>
                  <a:schemeClr val="tx1"/>
                </a:solidFill>
              </a:rPr>
              <a:t>Pagefile</a:t>
            </a:r>
            <a:r>
              <a:rPr lang="en-US" sz="2800" dirty="0" smtClean="0">
                <a:solidFill>
                  <a:schemeClr val="tx1"/>
                </a:solidFill>
              </a:rPr>
              <a:t> and boot loader/boot store reside </a:t>
            </a:r>
            <a:br>
              <a:rPr lang="en-US" sz="2800" dirty="0" smtClean="0">
                <a:solidFill>
                  <a:schemeClr val="tx1"/>
                </a:solidFill>
              </a:rPr>
            </a:br>
            <a:r>
              <a:rPr lang="en-US" sz="2800" dirty="0" smtClean="0">
                <a:solidFill>
                  <a:schemeClr val="tx1"/>
                </a:solidFill>
              </a:rPr>
              <a:t>outside VHD</a:t>
            </a:r>
          </a:p>
          <a:p>
            <a:r>
              <a:rPr lang="en-US" sz="2800" dirty="0" smtClean="0">
                <a:solidFill>
                  <a:schemeClr val="tx1"/>
                </a:solidFill>
              </a:rPr>
              <a:t>No support for hibernation or </a:t>
            </a:r>
            <a:r>
              <a:rPr lang="en-US" sz="2800" dirty="0" err="1" smtClean="0">
                <a:solidFill>
                  <a:schemeClr val="tx1"/>
                </a:solidFill>
              </a:rPr>
              <a:t>BitLocker</a:t>
            </a:r>
            <a:endParaRPr lang="en-US" sz="2800" dirty="0" smtClean="0">
              <a:solidFill>
                <a:schemeClr val="tx1"/>
              </a:solidFill>
            </a:endParaRPr>
          </a:p>
        </p:txBody>
      </p:sp>
    </p:spTree>
    <p:extLst>
      <p:ext uri="{BB962C8B-B14F-4D97-AF65-F5344CB8AC3E}">
        <p14:creationId xmlns:p14="http://schemas.microsoft.com/office/powerpoint/2010/main" xmlns="" val="125291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Demo</a:t>
            </a:r>
            <a:endParaRPr lang="zh-CN" altLang="en-US" dirty="0"/>
          </a:p>
        </p:txBody>
      </p:sp>
      <p:sp>
        <p:nvSpPr>
          <p:cNvPr id="3" name="文本占位符 2"/>
          <p:cNvSpPr>
            <a:spLocks noGrp="1"/>
          </p:cNvSpPr>
          <p:nvPr>
            <p:ph type="body" sz="quarter" idx="10"/>
          </p:nvPr>
        </p:nvSpPr>
        <p:spPr/>
        <p:txBody>
          <a:bodyPr/>
          <a:lstStyle/>
          <a:p>
            <a:r>
              <a:rPr lang="en-US" altLang="zh-CN" dirty="0" smtClean="0"/>
              <a:t>Native Virtual Hard Disk</a:t>
            </a:r>
            <a:endParaRPr lang="zh-CN" altLang="en-US" dirty="0"/>
          </a:p>
        </p:txBody>
      </p:sp>
    </p:spTree>
    <p:extLst>
      <p:ext uri="{BB962C8B-B14F-4D97-AF65-F5344CB8AC3E}">
        <p14:creationId xmlns:p14="http://schemas.microsoft.com/office/powerpoint/2010/main" xmlns="" val="886339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3" name="Text Placeholder 2"/>
          <p:cNvSpPr>
            <a:spLocks noGrp="1"/>
          </p:cNvSpPr>
          <p:nvPr>
            <p:ph type="body" sz="quarter" idx="10"/>
          </p:nvPr>
        </p:nvSpPr>
        <p:spPr>
          <a:xfrm>
            <a:off x="381000" y="1411552"/>
            <a:ext cx="8382000" cy="4393711"/>
          </a:xfrm>
        </p:spPr>
        <p:txBody>
          <a:bodyPr>
            <a:normAutofit lnSpcReduction="10000"/>
          </a:bodyPr>
          <a:lstStyle/>
          <a:p>
            <a:r>
              <a:rPr dirty="0" smtClean="0">
                <a:solidFill>
                  <a:schemeClr val="tx1"/>
                </a:solidFill>
              </a:rPr>
              <a:t>Microsoft is continuing to invest in desktop virtualization</a:t>
            </a:r>
          </a:p>
          <a:p>
            <a:r>
              <a:rPr dirty="0" smtClean="0">
                <a:solidFill>
                  <a:schemeClr val="tx1"/>
                </a:solidFill>
              </a:rPr>
              <a:t>Application compatibility is scenario number one for Windows 7</a:t>
            </a:r>
            <a:r>
              <a:rPr lang="en-US" dirty="0" smtClean="0">
                <a:solidFill>
                  <a:schemeClr val="tx1"/>
                </a:solidFill>
              </a:rPr>
              <a:t> virtualization</a:t>
            </a:r>
          </a:p>
          <a:p>
            <a:r>
              <a:rPr lang="en-US" dirty="0" smtClean="0">
                <a:solidFill>
                  <a:schemeClr val="tx1"/>
                </a:solidFill>
              </a:rPr>
              <a:t>Native Virtual Hard Disk support enables new and interesting scenarios</a:t>
            </a:r>
            <a:endParaRPr dirty="0" smtClean="0">
              <a:solidFill>
                <a:schemeClr val="tx1"/>
              </a:solidFill>
            </a:endParaRPr>
          </a:p>
          <a:p>
            <a:r>
              <a:rPr lang="en-US" dirty="0" smtClean="0">
                <a:solidFill>
                  <a:schemeClr val="tx1"/>
                </a:solidFill>
              </a:rPr>
              <a:t>Evaluate </a:t>
            </a:r>
            <a:r>
              <a:rPr dirty="0" smtClean="0">
                <a:solidFill>
                  <a:schemeClr val="tx1"/>
                </a:solidFill>
              </a:rPr>
              <a:t>Virtual PC and MED-V </a:t>
            </a:r>
            <a:r>
              <a:rPr lang="en-US" dirty="0" smtClean="0">
                <a:solidFill>
                  <a:schemeClr val="tx1"/>
                </a:solidFill>
              </a:rPr>
              <a:t>for addressing application compatibility in your environment</a:t>
            </a:r>
          </a:p>
          <a:p>
            <a:r>
              <a:rPr lang="en-US" dirty="0" smtClean="0"/>
              <a:t>Evaluate Native Virtual Hard Disk support</a:t>
            </a:r>
            <a:endParaRPr lang="en-US" dirty="0">
              <a:solidFill>
                <a:schemeClr val="tx1"/>
              </a:solidFill>
            </a:endParaRPr>
          </a:p>
        </p:txBody>
      </p:sp>
    </p:spTree>
    <p:extLst>
      <p:ext uri="{BB962C8B-B14F-4D97-AF65-F5344CB8AC3E}">
        <p14:creationId xmlns:p14="http://schemas.microsoft.com/office/powerpoint/2010/main" xmlns="" val="30628813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en-US" altLang="zh-CN" dirty="0" smtClean="0"/>
              <a:t>Q &amp; A</a:t>
            </a:r>
            <a:endParaRPr lang="zh-CN" altLang="en-US" dirty="0"/>
          </a:p>
        </p:txBody>
      </p:sp>
    </p:spTree>
    <p:extLst>
      <p:ext uri="{BB962C8B-B14F-4D97-AF65-F5344CB8AC3E}">
        <p14:creationId xmlns:p14="http://schemas.microsoft.com/office/powerpoint/2010/main" xmlns="" val="310047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mtClean="0"/>
              <a:t>Ask the </a:t>
            </a:r>
            <a:r>
              <a:rPr lang="en-US" altLang="zh-CN" dirty="0" smtClean="0"/>
              <a:t>Expert (F4)</a:t>
            </a:r>
            <a:br>
              <a:rPr lang="en-US" altLang="zh-CN" dirty="0" smtClean="0"/>
            </a:br>
            <a:r>
              <a:rPr lang="en-US" altLang="zh-CN" sz="1400" dirty="0" smtClean="0"/>
              <a:t>In next 70 minutes, I will be available at the “</a:t>
            </a:r>
            <a:r>
              <a:rPr lang="en-US" altLang="zh-CN" sz="1400" smtClean="0"/>
              <a:t>Ask the </a:t>
            </a:r>
            <a:r>
              <a:rPr lang="en-US" altLang="zh-CN" sz="1400" dirty="0" smtClean="0"/>
              <a:t>Expert” area to answer your questions</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9646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1365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204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Virtual PC History</a:t>
            </a:r>
            <a:endParaRPr lang="en-US" dirty="0"/>
          </a:p>
        </p:txBody>
      </p:sp>
      <p:sp>
        <p:nvSpPr>
          <p:cNvPr id="3" name="Text Placeholder 2"/>
          <p:cNvSpPr>
            <a:spLocks noGrp="1"/>
          </p:cNvSpPr>
          <p:nvPr>
            <p:ph type="body" sz="quarter" idx="10"/>
          </p:nvPr>
        </p:nvSpPr>
        <p:spPr>
          <a:xfrm>
            <a:off x="381000" y="1411553"/>
            <a:ext cx="8382000" cy="849463"/>
          </a:xfrm>
        </p:spPr>
        <p:txBody>
          <a:bodyPr>
            <a:normAutofit lnSpcReduction="10000"/>
          </a:bodyPr>
          <a:lstStyle/>
          <a:p>
            <a:r>
              <a:rPr smtClean="0">
                <a:solidFill>
                  <a:schemeClr val="tx1"/>
                </a:solidFill>
              </a:rPr>
              <a:t>1997 </a:t>
            </a:r>
            <a:r>
              <a:rPr lang="en-US" dirty="0" smtClean="0">
                <a:solidFill>
                  <a:schemeClr val="tx1"/>
                </a:solidFill>
              </a:rPr>
              <a:t>–</a:t>
            </a:r>
            <a:r>
              <a:rPr smtClean="0">
                <a:solidFill>
                  <a:schemeClr val="tx1"/>
                </a:solidFill>
              </a:rPr>
              <a:t> Virtual PC for Mac 1.0</a:t>
            </a:r>
          </a:p>
          <a:p>
            <a:pPr lvl="1"/>
            <a:r>
              <a:rPr sz="2400" smtClean="0">
                <a:solidFill>
                  <a:schemeClr val="tx1"/>
                </a:solidFill>
              </a:rPr>
              <a:t>Focused on running Windows apps on Mac</a:t>
            </a:r>
          </a:p>
        </p:txBody>
      </p:sp>
      <p:sp>
        <p:nvSpPr>
          <p:cNvPr id="4" name="Rectangle 3"/>
          <p:cNvSpPr/>
          <p:nvPr/>
        </p:nvSpPr>
        <p:spPr>
          <a:xfrm>
            <a:off x="304800" y="2362201"/>
            <a:ext cx="8153400" cy="1274195"/>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2001 – Virtual PC 4.0 for Windows</a:t>
            </a:r>
          </a:p>
          <a:p>
            <a:pPr marL="855663" lvl="1" indent="-395288">
              <a:lnSpc>
                <a:spcPct val="90000"/>
              </a:lnSpc>
              <a:spcBef>
                <a:spcPct val="20000"/>
              </a:spcBef>
              <a:buClr>
                <a:srgbClr val="FFFFFF"/>
              </a:buClr>
              <a:buSzPct val="70000"/>
              <a:buFont typeface="Wingdings" pitchFamily="2" charset="2"/>
              <a:buChar char="l"/>
            </a:pPr>
            <a:r>
              <a:rPr lang="en-US" sz="2400" dirty="0" smtClean="0"/>
              <a:t>Focused on running legacy applications on Windows 2000 / XP</a:t>
            </a:r>
          </a:p>
        </p:txBody>
      </p:sp>
      <p:sp>
        <p:nvSpPr>
          <p:cNvPr id="5" name="Rectangle 4"/>
          <p:cNvSpPr/>
          <p:nvPr/>
        </p:nvSpPr>
        <p:spPr>
          <a:xfrm>
            <a:off x="304800" y="3657601"/>
            <a:ext cx="8305800" cy="1274195"/>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2003 – Microsoft Virtual PC 2004</a:t>
            </a:r>
          </a:p>
          <a:p>
            <a:pPr marL="855663" lvl="1" indent="-395288">
              <a:lnSpc>
                <a:spcPct val="90000"/>
              </a:lnSpc>
              <a:spcBef>
                <a:spcPct val="20000"/>
              </a:spcBef>
              <a:buClr>
                <a:srgbClr val="FFFFFF"/>
              </a:buClr>
              <a:buSzPct val="70000"/>
              <a:buFont typeface="Wingdings" pitchFamily="2" charset="2"/>
              <a:buChar char="l"/>
            </a:pPr>
            <a:r>
              <a:rPr lang="en-US" sz="2400" dirty="0" smtClean="0"/>
              <a:t>Two primary markets: Legacy application compatibility in the Enterprise and Development / Testing</a:t>
            </a:r>
          </a:p>
        </p:txBody>
      </p:sp>
      <p:sp>
        <p:nvSpPr>
          <p:cNvPr id="6" name="Rectangle 5"/>
          <p:cNvSpPr/>
          <p:nvPr/>
        </p:nvSpPr>
        <p:spPr>
          <a:xfrm>
            <a:off x="304800" y="5013176"/>
            <a:ext cx="8382000" cy="941796"/>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2007 – Microsoft Virtual PC 2007</a:t>
            </a:r>
          </a:p>
          <a:p>
            <a:pPr marL="855663" lvl="1" indent="-395288">
              <a:lnSpc>
                <a:spcPct val="90000"/>
              </a:lnSpc>
              <a:spcBef>
                <a:spcPct val="20000"/>
              </a:spcBef>
              <a:buClr>
                <a:srgbClr val="FFFFFF"/>
              </a:buClr>
              <a:buSzPct val="70000"/>
              <a:buFont typeface="Wingdings" pitchFamily="2" charset="2"/>
              <a:buChar char="l"/>
            </a:pPr>
            <a:r>
              <a:rPr lang="en-US" sz="2400" dirty="0" smtClean="0"/>
              <a:t>Add support for 64-bit hosts, hardware virtualization</a:t>
            </a:r>
            <a:endParaRPr lang="en-US" sz="2400" dirty="0"/>
          </a:p>
        </p:txBody>
      </p:sp>
    </p:spTree>
    <p:extLst>
      <p:ext uri="{BB962C8B-B14F-4D97-AF65-F5344CB8AC3E}">
        <p14:creationId xmlns:p14="http://schemas.microsoft.com/office/powerpoint/2010/main" xmlns="" val="1216160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27468" y="1066800"/>
            <a:ext cx="8689063" cy="4600309"/>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pic>
        <p:nvPicPr>
          <p:cNvPr id="1026" name="Picture 2" descr="D:\DVD_ART35\Artwork_Imagery\Brand Photos\Scenarios\FY08 Brand - Business - No_exp\group four meeting laptop conference room business meeting customer.png"/>
          <p:cNvPicPr>
            <a:picLocks noChangeAspect="1" noChangeArrowheads="1"/>
          </p:cNvPicPr>
          <p:nvPr/>
        </p:nvPicPr>
        <p:blipFill>
          <a:blip r:embed="rId4"/>
          <a:srcRect l="3604" r="3586"/>
          <a:stretch>
            <a:fillRect/>
          </a:stretch>
        </p:blipFill>
        <p:spPr bwMode="auto">
          <a:xfrm>
            <a:off x="3028548" y="1066801"/>
            <a:ext cx="5887983" cy="4882479"/>
          </a:xfrm>
          <a:prstGeom prst="rect">
            <a:avLst/>
          </a:prstGeom>
          <a:noFill/>
        </p:spPr>
      </p:pic>
      <p:sp>
        <p:nvSpPr>
          <p:cNvPr id="2" name="Title 1"/>
          <p:cNvSpPr>
            <a:spLocks noGrp="1"/>
          </p:cNvSpPr>
          <p:nvPr>
            <p:ph type="title"/>
          </p:nvPr>
        </p:nvSpPr>
        <p:spPr>
          <a:xfrm>
            <a:off x="387054" y="228601"/>
            <a:ext cx="8375946" cy="664797"/>
          </a:xfrm>
        </p:spPr>
        <p:txBody>
          <a:bodyPr>
            <a:normAutofit fontScale="90000"/>
          </a:bodyPr>
          <a:lstStyle/>
          <a:p>
            <a:r>
              <a:rPr smtClean="0"/>
              <a:t>Key Customer Challenges</a:t>
            </a:r>
            <a:endParaRPr lang="en-US" dirty="0"/>
          </a:p>
        </p:txBody>
      </p:sp>
      <p:sp>
        <p:nvSpPr>
          <p:cNvPr id="9" name="Rectangle 8"/>
          <p:cNvSpPr/>
          <p:nvPr/>
        </p:nvSpPr>
        <p:spPr>
          <a:xfrm>
            <a:off x="513293" y="1628800"/>
            <a:ext cx="3830047" cy="679409"/>
          </a:xfrm>
          <a:prstGeom prst="rect">
            <a:avLst/>
          </a:prstGeom>
          <a:noFill/>
          <a:ln>
            <a:noFill/>
            <a:headEnd type="none" w="med" len="med"/>
            <a:tailEnd type="none" w="med" len="med"/>
          </a:ln>
          <a:effectLst>
            <a:outerShdw blurRad="50800" dist="38100" dir="5400000" rotWithShape="0">
              <a:srgbClr val="000000">
                <a:alpha val="35000"/>
              </a:srgbClr>
            </a:outerShdw>
          </a:effectLst>
        </p:spPr>
        <p:txBody>
          <a:bodyPr wrap="square" lIns="91430" tIns="45716" rIns="91430" bIns="45716">
            <a:spAutoFit/>
          </a:bodyPr>
          <a:lstStyle/>
          <a:p>
            <a:pPr eaLnBrk="0" fontAlgn="base" hangingPunct="0">
              <a:lnSpc>
                <a:spcPct val="90000"/>
              </a:lnSpc>
              <a:spcBef>
                <a:spcPct val="30000"/>
              </a:spcBef>
              <a:spcAft>
                <a:spcPct val="0"/>
              </a:spcAft>
            </a:pPr>
            <a:r>
              <a:rPr lang="en-US" sz="1400" dirty="0" smtClean="0">
                <a:latin typeface="Segoe Print" pitchFamily="2" charset="0"/>
              </a:rPr>
              <a:t>“If it doesn’t work with </a:t>
            </a:r>
            <a:br>
              <a:rPr lang="en-US" sz="1400" dirty="0" smtClean="0">
                <a:latin typeface="Segoe Print" pitchFamily="2" charset="0"/>
              </a:rPr>
            </a:br>
            <a:r>
              <a:rPr lang="en-US" sz="1400" dirty="0" smtClean="0">
                <a:latin typeface="Segoe Print" pitchFamily="2" charset="0"/>
              </a:rPr>
              <a:t>the software I have then </a:t>
            </a:r>
            <a:br>
              <a:rPr lang="en-US" sz="1400" dirty="0" smtClean="0">
                <a:latin typeface="Segoe Print" pitchFamily="2" charset="0"/>
              </a:rPr>
            </a:br>
            <a:r>
              <a:rPr lang="en-US" sz="1400" dirty="0" smtClean="0">
                <a:latin typeface="Segoe Print" pitchFamily="2" charset="0"/>
              </a:rPr>
              <a:t>it doesn’t work for me.”</a:t>
            </a:r>
            <a:endParaRPr lang="en-US" sz="1400" dirty="0">
              <a:latin typeface="Segoe Print" pitchFamily="2" charset="0"/>
            </a:endParaRPr>
          </a:p>
        </p:txBody>
      </p:sp>
      <p:sp>
        <p:nvSpPr>
          <p:cNvPr id="10" name="Rectangle 9"/>
          <p:cNvSpPr/>
          <p:nvPr/>
        </p:nvSpPr>
        <p:spPr>
          <a:xfrm>
            <a:off x="513293" y="2780928"/>
            <a:ext cx="3658553" cy="873308"/>
          </a:xfrm>
          <a:prstGeom prst="rect">
            <a:avLst/>
          </a:prstGeom>
          <a:noFill/>
          <a:ln>
            <a:noFill/>
            <a:headEnd type="none" w="med" len="med"/>
            <a:tailEnd type="none" w="med" len="med"/>
          </a:ln>
          <a:effectLst>
            <a:outerShdw blurRad="50800" dist="38100" dir="5400000" rotWithShape="0">
              <a:srgbClr val="000000">
                <a:alpha val="35000"/>
              </a:srgbClr>
            </a:outerShdw>
          </a:effectLst>
        </p:spPr>
        <p:txBody>
          <a:bodyPr wrap="square" lIns="91430" tIns="45716" rIns="91430" bIns="45716">
            <a:spAutoFit/>
          </a:bodyPr>
          <a:lstStyle/>
          <a:p>
            <a:pPr indent="-1588" eaLnBrk="0" fontAlgn="base" hangingPunct="0">
              <a:lnSpc>
                <a:spcPct val="90000"/>
              </a:lnSpc>
              <a:spcBef>
                <a:spcPct val="30000"/>
              </a:spcBef>
              <a:spcAft>
                <a:spcPct val="0"/>
              </a:spcAft>
            </a:pPr>
            <a:r>
              <a:rPr lang="en-US" sz="1400" dirty="0" smtClean="0">
                <a:latin typeface="Segoe Print" pitchFamily="2" charset="0"/>
              </a:rPr>
              <a:t>“Time is money. </a:t>
            </a:r>
            <a:br>
              <a:rPr lang="en-US" sz="1400" dirty="0" smtClean="0">
                <a:latin typeface="Segoe Print" pitchFamily="2" charset="0"/>
              </a:rPr>
            </a:br>
            <a:r>
              <a:rPr lang="en-US" sz="1400" dirty="0" smtClean="0">
                <a:latin typeface="Segoe Print" pitchFamily="2" charset="0"/>
              </a:rPr>
              <a:t>I can’t have a slow or </a:t>
            </a:r>
            <a:br>
              <a:rPr lang="en-US" sz="1400" dirty="0" smtClean="0">
                <a:latin typeface="Segoe Print" pitchFamily="2" charset="0"/>
              </a:rPr>
            </a:br>
            <a:r>
              <a:rPr lang="en-US" sz="1400" dirty="0" smtClean="0">
                <a:latin typeface="Segoe Print" pitchFamily="2" charset="0"/>
              </a:rPr>
              <a:t>unreliable computer. </a:t>
            </a:r>
            <a:br>
              <a:rPr lang="en-US" sz="1400" dirty="0" smtClean="0">
                <a:latin typeface="Segoe Print" pitchFamily="2" charset="0"/>
              </a:rPr>
            </a:br>
            <a:r>
              <a:rPr lang="en-US" sz="1400" dirty="0" smtClean="0">
                <a:latin typeface="Segoe Print" pitchFamily="2" charset="0"/>
              </a:rPr>
              <a:t>I just can’t have it.”</a:t>
            </a:r>
          </a:p>
        </p:txBody>
      </p:sp>
      <p:sp>
        <p:nvSpPr>
          <p:cNvPr id="11" name="Rectangle 10"/>
          <p:cNvSpPr/>
          <p:nvPr/>
        </p:nvSpPr>
        <p:spPr>
          <a:xfrm>
            <a:off x="513293" y="4149080"/>
            <a:ext cx="2858244" cy="485509"/>
          </a:xfrm>
          <a:prstGeom prst="rect">
            <a:avLst/>
          </a:prstGeom>
          <a:noFill/>
          <a:ln>
            <a:noFill/>
            <a:headEnd type="none" w="med" len="med"/>
            <a:tailEnd type="none" w="med" len="med"/>
          </a:ln>
          <a:effectLst>
            <a:outerShdw blurRad="50800" dist="38100" dir="5400000" rotWithShape="0">
              <a:srgbClr val="000000">
                <a:alpha val="35000"/>
              </a:srgbClr>
            </a:outerShdw>
          </a:effectLst>
        </p:spPr>
        <p:txBody>
          <a:bodyPr wrap="square" lIns="91430" tIns="45716" rIns="91430" bIns="45716">
            <a:spAutoFit/>
          </a:bodyPr>
          <a:lstStyle/>
          <a:p>
            <a:pPr eaLnBrk="0" fontAlgn="base" hangingPunct="0">
              <a:lnSpc>
                <a:spcPct val="90000"/>
              </a:lnSpc>
              <a:spcBef>
                <a:spcPct val="30000"/>
              </a:spcBef>
              <a:spcAft>
                <a:spcPct val="0"/>
              </a:spcAft>
            </a:pPr>
            <a:r>
              <a:rPr lang="en-US" sz="1400" dirty="0" smtClean="0">
                <a:latin typeface="Segoe Print" pitchFamily="2" charset="0"/>
              </a:rPr>
              <a:t>“I need to know that </a:t>
            </a:r>
            <a:br>
              <a:rPr lang="en-US" sz="1400" dirty="0" smtClean="0">
                <a:latin typeface="Segoe Print" pitchFamily="2" charset="0"/>
              </a:rPr>
            </a:br>
            <a:r>
              <a:rPr lang="en-US" sz="1400" dirty="0" smtClean="0">
                <a:latin typeface="Segoe Print" pitchFamily="2" charset="0"/>
              </a:rPr>
              <a:t>I’m safe when I go online.”</a:t>
            </a:r>
          </a:p>
        </p:txBody>
      </p:sp>
      <p:cxnSp>
        <p:nvCxnSpPr>
          <p:cNvPr id="13" name="Straight Connector 12"/>
          <p:cNvCxnSpPr/>
          <p:nvPr/>
        </p:nvCxnSpPr>
        <p:spPr>
          <a:xfrm>
            <a:off x="570458" y="2564904"/>
            <a:ext cx="2057936" cy="1588"/>
          </a:xfrm>
          <a:prstGeom prst="line">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cxnSp>
      <p:cxnSp>
        <p:nvCxnSpPr>
          <p:cNvPr id="14" name="Straight Connector 13"/>
          <p:cNvCxnSpPr/>
          <p:nvPr/>
        </p:nvCxnSpPr>
        <p:spPr>
          <a:xfrm>
            <a:off x="570458" y="3933056"/>
            <a:ext cx="2057936" cy="1588"/>
          </a:xfrm>
          <a:prstGeom prst="line">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p:nvPr/>
        </p:nvCxnSpPr>
        <p:spPr>
          <a:xfrm>
            <a:off x="3029739" y="1066800"/>
            <a:ext cx="0" cy="4720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612450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17"/>
          <p:cNvSpPr/>
          <p:nvPr/>
        </p:nvSpPr>
        <p:spPr bwMode="auto">
          <a:xfrm rot="16200000">
            <a:off x="-859337" y="2501661"/>
            <a:ext cx="4149634" cy="1943606"/>
          </a:xfrm>
          <a:prstGeom prst="round2SameRect">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5" name="Title 4"/>
          <p:cNvSpPr>
            <a:spLocks noGrp="1"/>
          </p:cNvSpPr>
          <p:nvPr>
            <p:ph type="title"/>
          </p:nvPr>
        </p:nvSpPr>
        <p:spPr>
          <a:xfrm>
            <a:off x="215703" y="116632"/>
            <a:ext cx="8375946" cy="1274195"/>
          </a:xfrm>
        </p:spPr>
        <p:txBody>
          <a:bodyPr>
            <a:normAutofit fontScale="90000"/>
          </a:bodyPr>
          <a:lstStyle/>
          <a:p>
            <a:r>
              <a:rPr sz="3600" dirty="0" smtClean="0">
                <a:solidFill>
                  <a:schemeClr val="tx1"/>
                </a:solidFill>
              </a:rPr>
              <a:t>Windows 7 need to address Windows XP application </a:t>
            </a:r>
            <a:r>
              <a:rPr sz="3600" dirty="0">
                <a:solidFill>
                  <a:schemeClr val="tx1"/>
                </a:solidFill>
              </a:rPr>
              <a:t>c</a:t>
            </a:r>
            <a:r>
              <a:rPr sz="3600" dirty="0" smtClean="0">
                <a:solidFill>
                  <a:schemeClr val="tx1"/>
                </a:solidFill>
              </a:rPr>
              <a:t>ompatibility concerns</a:t>
            </a:r>
            <a:r>
              <a:rPr lang="en-US" sz="3600" dirty="0" smtClean="0">
                <a:solidFill>
                  <a:schemeClr val="tx1"/>
                </a:solidFill>
              </a:rPr>
              <a:t>… </a:t>
            </a:r>
            <a:r>
              <a:rPr sz="3600" dirty="0"/>
              <a:t/>
            </a:r>
            <a:br>
              <a:rPr sz="3600" dirty="0"/>
            </a:br>
            <a:endParaRPr sz="1800" dirty="0">
              <a:solidFill>
                <a:schemeClr val="tx1"/>
              </a:solidFill>
            </a:endParaRPr>
          </a:p>
        </p:txBody>
      </p:sp>
      <p:sp>
        <p:nvSpPr>
          <p:cNvPr id="11" name="Rectangle 10"/>
          <p:cNvSpPr/>
          <p:nvPr/>
        </p:nvSpPr>
        <p:spPr>
          <a:xfrm>
            <a:off x="2413735" y="1844824"/>
            <a:ext cx="6002313" cy="1107996"/>
          </a:xfrm>
          <a:prstGeom prst="rect">
            <a:avLst/>
          </a:prstGeom>
        </p:spPr>
        <p:txBody>
          <a:bodyPr wrap="square" lIns="0" tIns="0" rIns="0" bIns="0">
            <a:spAutoFit/>
          </a:bodyPr>
          <a:lstStyle/>
          <a:p>
            <a:r>
              <a:rPr lang="en-US" dirty="0" smtClean="0">
                <a:effectLst>
                  <a:outerShdw blurRad="38100" dist="38100" dir="2700000" algn="tl">
                    <a:srgbClr val="000000">
                      <a:alpha val="43137"/>
                    </a:srgbClr>
                  </a:outerShdw>
                </a:effectLst>
                <a:latin typeface="Segoe Print" pitchFamily="2" charset="0"/>
              </a:rPr>
              <a:t>“When Windows 7 is released later this year or in early 2010, many PC users who upgrade will be coming from Windows XP”</a:t>
            </a:r>
          </a:p>
          <a:p>
            <a:endParaRPr lang="en-US" dirty="0"/>
          </a:p>
        </p:txBody>
      </p:sp>
      <p:cxnSp>
        <p:nvCxnSpPr>
          <p:cNvPr id="20" name="Straight Connector 19"/>
          <p:cNvCxnSpPr/>
          <p:nvPr/>
        </p:nvCxnSpPr>
        <p:spPr>
          <a:xfrm rot="5400000">
            <a:off x="52491" y="3530063"/>
            <a:ext cx="4271966"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PCWorld logo.gif"/>
          <p:cNvPicPr>
            <a:picLocks noChangeAspect="1"/>
          </p:cNvPicPr>
          <p:nvPr/>
        </p:nvPicPr>
        <p:blipFill>
          <a:blip r:embed="rId4"/>
          <a:stretch>
            <a:fillRect/>
          </a:stretch>
        </p:blipFill>
        <p:spPr>
          <a:xfrm>
            <a:off x="424971" y="1852710"/>
            <a:ext cx="1636107" cy="473990"/>
          </a:xfrm>
          <a:prstGeom prst="rect">
            <a:avLst/>
          </a:prstGeom>
        </p:spPr>
      </p:pic>
      <p:sp>
        <p:nvSpPr>
          <p:cNvPr id="16" name="Text Placeholder 1"/>
          <p:cNvSpPr txBox="1">
            <a:spLocks/>
          </p:cNvSpPr>
          <p:nvPr/>
        </p:nvSpPr>
        <p:spPr>
          <a:xfrm>
            <a:off x="2376885" y="4722125"/>
            <a:ext cx="6002313" cy="738664"/>
          </a:xfrm>
          <a:prstGeom prst="rect">
            <a:avLst/>
          </a:prstGeom>
        </p:spPr>
        <p:txBody>
          <a:bodyPr vert="horz" wrap="square" lIns="0" tIns="0" rIns="0" bIns="0" rtlCol="0">
            <a:spAutoFit/>
          </a:bodyPr>
          <a:lstStyle/>
          <a:p>
            <a:pPr lvl="0"/>
            <a:r>
              <a:rPr lang="en-US" sz="1600" dirty="0" smtClean="0">
                <a:effectLst>
                  <a:outerShdw blurRad="38100" dist="38100" dir="2700000" algn="tl">
                    <a:srgbClr val="000000">
                      <a:alpha val="43137"/>
                    </a:srgbClr>
                  </a:outerShdw>
                </a:effectLst>
                <a:latin typeface="Segoe Print" pitchFamily="2" charset="0"/>
              </a:rPr>
              <a:t>“So XP users, unite: Are you going to clamor for extended support? Plan for a Windows 7 migration now?”</a:t>
            </a:r>
            <a:endParaRPr kumimoji="0" lang="en-U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ndParaRPr>
          </a:p>
        </p:txBody>
      </p:sp>
      <p:pic>
        <p:nvPicPr>
          <p:cNvPr id="13" name="Picture 4"/>
          <p:cNvPicPr>
            <a:picLocks noChangeAspect="1" noChangeArrowheads="1"/>
          </p:cNvPicPr>
          <p:nvPr/>
        </p:nvPicPr>
        <p:blipFill>
          <a:blip r:embed="rId5"/>
          <a:srcRect/>
          <a:stretch>
            <a:fillRect/>
          </a:stretch>
        </p:blipFill>
        <p:spPr bwMode="auto">
          <a:xfrm>
            <a:off x="425916" y="2914662"/>
            <a:ext cx="1635163" cy="1065689"/>
          </a:xfrm>
          <a:prstGeom prst="rect">
            <a:avLst/>
          </a:prstGeom>
          <a:noFill/>
          <a:ln w="9525">
            <a:noFill/>
            <a:miter lim="800000"/>
            <a:headEnd/>
            <a:tailEnd/>
          </a:ln>
          <a:effectLst/>
        </p:spPr>
      </p:pic>
      <p:sp>
        <p:nvSpPr>
          <p:cNvPr id="19" name="Rectangle 18"/>
          <p:cNvSpPr/>
          <p:nvPr/>
        </p:nvSpPr>
        <p:spPr>
          <a:xfrm>
            <a:off x="2324477" y="2892167"/>
            <a:ext cx="5829628" cy="923330"/>
          </a:xfrm>
          <a:prstGeom prst="rect">
            <a:avLst/>
          </a:prstGeom>
        </p:spPr>
        <p:txBody>
          <a:bodyPr wrap="square">
            <a:spAutoFit/>
          </a:bodyPr>
          <a:lstStyle/>
          <a:p>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 … one of the major complaints against Vista aside from the lack of drivers and its significantly higher hardware requirements is its Windows XP compatibility…”</a:t>
            </a:r>
          </a:p>
        </p:txBody>
      </p:sp>
      <p:sp>
        <p:nvSpPr>
          <p:cNvPr id="22" name="Rectangle 21"/>
          <p:cNvSpPr/>
          <p:nvPr/>
        </p:nvSpPr>
        <p:spPr>
          <a:xfrm>
            <a:off x="2320938" y="3929575"/>
            <a:ext cx="5829628" cy="646331"/>
          </a:xfrm>
          <a:prstGeom prst="rect">
            <a:avLst/>
          </a:prstGeom>
        </p:spPr>
        <p:txBody>
          <a:bodyPr wrap="square">
            <a:spAutoFit/>
          </a:bodyPr>
          <a:lstStyle/>
          <a:p>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“But what if Windows 7 had perfect Windows XP compatibility?”</a:t>
            </a:r>
          </a:p>
        </p:txBody>
      </p:sp>
      <p:pic>
        <p:nvPicPr>
          <p:cNvPr id="23" name="Picture 6" descr="IT Knowledge Exchange">
            <a:hlinkClick r:id="rId6"/>
          </p:cNvPr>
          <p:cNvPicPr>
            <a:picLocks noChangeAspect="1" noChangeArrowheads="1"/>
          </p:cNvPicPr>
          <p:nvPr/>
        </p:nvPicPr>
        <p:blipFill>
          <a:blip r:embed="rId7"/>
          <a:srcRect/>
          <a:stretch>
            <a:fillRect/>
          </a:stretch>
        </p:blipFill>
        <p:spPr bwMode="auto">
          <a:xfrm>
            <a:off x="302033" y="4594466"/>
            <a:ext cx="1859265" cy="570935"/>
          </a:xfrm>
          <a:prstGeom prst="rect">
            <a:avLst/>
          </a:prstGeom>
          <a:solidFill>
            <a:schemeClr val="bg1"/>
          </a:solidFill>
        </p:spPr>
      </p:pic>
    </p:spTree>
    <p:extLst>
      <p:ext uri="{BB962C8B-B14F-4D97-AF65-F5344CB8AC3E}">
        <p14:creationId xmlns:p14="http://schemas.microsoft.com/office/powerpoint/2010/main" xmlns="" val="345374587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Windows Virtual PC Goals</a:t>
            </a:r>
            <a:endParaRPr lang="en-US" dirty="0"/>
          </a:p>
        </p:txBody>
      </p:sp>
      <p:sp>
        <p:nvSpPr>
          <p:cNvPr id="6" name="Text Placeholder 5"/>
          <p:cNvSpPr>
            <a:spLocks noGrp="1"/>
          </p:cNvSpPr>
          <p:nvPr>
            <p:ph type="body" sz="quarter" idx="10"/>
          </p:nvPr>
        </p:nvSpPr>
        <p:spPr>
          <a:xfrm>
            <a:off x="381000" y="1411553"/>
            <a:ext cx="8382000" cy="1428083"/>
          </a:xfrm>
        </p:spPr>
        <p:txBody>
          <a:bodyPr>
            <a:normAutofit fontScale="92500"/>
          </a:bodyPr>
          <a:lstStyle/>
          <a:p>
            <a:r>
              <a:rPr smtClean="0">
                <a:solidFill>
                  <a:schemeClr val="tx1"/>
                </a:solidFill>
              </a:rPr>
              <a:t>Provide a seamless solution for running Windows XP applications on Windows 7 using virtualization</a:t>
            </a:r>
          </a:p>
          <a:p>
            <a:r>
              <a:rPr smtClean="0">
                <a:solidFill>
                  <a:schemeClr val="tx1"/>
                </a:solidFill>
              </a:rPr>
              <a:t>Maintain existing Virtual PC functionality</a:t>
            </a:r>
            <a:endParaRPr lang="en-US" dirty="0" smtClean="0">
              <a:solidFill>
                <a:schemeClr val="tx1"/>
              </a:solidFill>
            </a:endParaRPr>
          </a:p>
        </p:txBody>
      </p:sp>
    </p:spTree>
    <p:extLst>
      <p:ext uri="{BB962C8B-B14F-4D97-AF65-F5344CB8AC3E}">
        <p14:creationId xmlns:p14="http://schemas.microsoft.com/office/powerpoint/2010/main" xmlns="" val="13321424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Virtual PC Features</a:t>
            </a:r>
            <a:endParaRPr lang="en-US" dirty="0"/>
          </a:p>
        </p:txBody>
      </p:sp>
      <p:sp>
        <p:nvSpPr>
          <p:cNvPr id="3" name="Text Placeholder 2"/>
          <p:cNvSpPr>
            <a:spLocks noGrp="1"/>
          </p:cNvSpPr>
          <p:nvPr>
            <p:ph type="body" sz="quarter" idx="10"/>
          </p:nvPr>
        </p:nvSpPr>
        <p:spPr>
          <a:xfrm>
            <a:off x="381000" y="1411554"/>
            <a:ext cx="8382000" cy="1304973"/>
          </a:xfrm>
        </p:spPr>
        <p:txBody>
          <a:bodyPr>
            <a:normAutofit lnSpcReduction="10000"/>
          </a:bodyPr>
          <a:lstStyle/>
          <a:p>
            <a:r>
              <a:rPr smtClean="0">
                <a:solidFill>
                  <a:schemeClr val="tx1"/>
                </a:solidFill>
              </a:rPr>
              <a:t>Windows XP </a:t>
            </a:r>
            <a:r>
              <a:rPr lang="en-US" dirty="0" smtClean="0">
                <a:solidFill>
                  <a:schemeClr val="tx1"/>
                </a:solidFill>
              </a:rPr>
              <a:t>mode</a:t>
            </a:r>
            <a:endParaRPr smtClean="0">
              <a:solidFill>
                <a:schemeClr val="tx1"/>
              </a:solidFill>
            </a:endParaRPr>
          </a:p>
          <a:p>
            <a:pPr lvl="1"/>
            <a:r>
              <a:rPr smtClean="0">
                <a:solidFill>
                  <a:schemeClr val="tx1"/>
                </a:solidFill>
              </a:rPr>
              <a:t>Select Windows 7 SKUs will include the right to run a Windows XP virtual machine</a:t>
            </a:r>
          </a:p>
        </p:txBody>
      </p:sp>
      <p:sp>
        <p:nvSpPr>
          <p:cNvPr id="5" name="TextBox 4"/>
          <p:cNvSpPr txBox="1"/>
          <p:nvPr/>
        </p:nvSpPr>
        <p:spPr>
          <a:xfrm>
            <a:off x="304800" y="2819401"/>
            <a:ext cx="4191000" cy="1378839"/>
          </a:xfrm>
          <a:prstGeom prst="rect">
            <a:avLst/>
          </a:prstGeom>
          <a:noFill/>
        </p:spPr>
        <p:txBody>
          <a:bodyPr wrap="square" rtlCol="0">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USB support</a:t>
            </a:r>
          </a:p>
          <a:p>
            <a:pPr marL="855663" lvl="1" indent="-395288">
              <a:lnSpc>
                <a:spcPct val="90000"/>
              </a:lnSpc>
              <a:spcBef>
                <a:spcPct val="20000"/>
              </a:spcBef>
              <a:buClr>
                <a:srgbClr val="FFFFFF"/>
              </a:buClr>
              <a:buSzPct val="70000"/>
              <a:buFont typeface="Wingdings" pitchFamily="2" charset="2"/>
              <a:buChar char="l"/>
            </a:pPr>
            <a:r>
              <a:rPr lang="en-US" sz="2800" dirty="0" smtClean="0"/>
              <a:t>Finally!</a:t>
            </a:r>
          </a:p>
          <a:p>
            <a:endParaRPr lang="en-US" sz="2400" dirty="0" smtClean="0"/>
          </a:p>
        </p:txBody>
      </p:sp>
      <p:sp>
        <p:nvSpPr>
          <p:cNvPr id="6" name="Rectangle 5"/>
          <p:cNvSpPr/>
          <p:nvPr/>
        </p:nvSpPr>
        <p:spPr>
          <a:xfrm>
            <a:off x="304800" y="3919918"/>
            <a:ext cx="8077200" cy="1871282"/>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Seamless Application Mode</a:t>
            </a:r>
          </a:p>
          <a:p>
            <a:pPr marL="855663" lvl="1" indent="-395288">
              <a:lnSpc>
                <a:spcPct val="90000"/>
              </a:lnSpc>
              <a:spcBef>
                <a:spcPct val="20000"/>
              </a:spcBef>
              <a:buClr>
                <a:srgbClr val="FFFFFF"/>
              </a:buClr>
              <a:buSzPct val="70000"/>
              <a:buFont typeface="Wingdings" pitchFamily="2" charset="2"/>
              <a:buChar char="l"/>
            </a:pPr>
            <a:r>
              <a:rPr lang="en-US" sz="2800" dirty="0" smtClean="0"/>
              <a:t>Single login</a:t>
            </a:r>
          </a:p>
          <a:p>
            <a:pPr marL="855663" lvl="1" indent="-395288">
              <a:lnSpc>
                <a:spcPct val="90000"/>
              </a:lnSpc>
              <a:spcBef>
                <a:spcPct val="20000"/>
              </a:spcBef>
              <a:buClr>
                <a:srgbClr val="FFFFFF"/>
              </a:buClr>
              <a:buSzPct val="70000"/>
              <a:buFont typeface="Wingdings" pitchFamily="2" charset="2"/>
              <a:buChar char="l"/>
            </a:pPr>
            <a:r>
              <a:rPr lang="en-US" sz="2800" dirty="0" smtClean="0"/>
              <a:t>User does not need to know about a virtual machine being present</a:t>
            </a:r>
            <a:endParaRPr lang="en-US" sz="2800" dirty="0"/>
          </a:p>
        </p:txBody>
      </p:sp>
    </p:spTree>
    <p:extLst>
      <p:ext uri="{BB962C8B-B14F-4D97-AF65-F5344CB8AC3E}">
        <p14:creationId xmlns:p14="http://schemas.microsoft.com/office/powerpoint/2010/main" xmlns="" val="992072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Virtual PC Features</a:t>
            </a:r>
            <a:endParaRPr lang="en-US" dirty="0"/>
          </a:p>
        </p:txBody>
      </p:sp>
      <p:sp>
        <p:nvSpPr>
          <p:cNvPr id="3" name="Text Placeholder 2"/>
          <p:cNvSpPr>
            <a:spLocks noGrp="1"/>
          </p:cNvSpPr>
          <p:nvPr>
            <p:ph type="body" sz="quarter" idx="10"/>
          </p:nvPr>
        </p:nvSpPr>
        <p:spPr>
          <a:xfrm>
            <a:off x="381000" y="1411553"/>
            <a:ext cx="8382000" cy="1391150"/>
          </a:xfrm>
        </p:spPr>
        <p:txBody>
          <a:bodyPr>
            <a:normAutofit lnSpcReduction="10000"/>
          </a:bodyPr>
          <a:lstStyle/>
          <a:p>
            <a:r>
              <a:rPr lang="en-US" dirty="0" smtClean="0">
                <a:solidFill>
                  <a:schemeClr val="tx1"/>
                </a:solidFill>
              </a:rPr>
              <a:t>High levels of integration with Windows 7</a:t>
            </a:r>
          </a:p>
          <a:p>
            <a:pPr lvl="1"/>
            <a:r>
              <a:rPr lang="en-US" dirty="0" smtClean="0">
                <a:solidFill>
                  <a:schemeClr val="tx1"/>
                </a:solidFill>
              </a:rPr>
              <a:t>Jump list support</a:t>
            </a:r>
          </a:p>
          <a:p>
            <a:pPr lvl="1"/>
            <a:r>
              <a:rPr lang="en-US" dirty="0" smtClean="0">
                <a:solidFill>
                  <a:schemeClr val="tx1"/>
                </a:solidFill>
              </a:rPr>
              <a:t>Etc…</a:t>
            </a:r>
            <a:endParaRPr smtClean="0">
              <a:solidFill>
                <a:schemeClr val="tx1"/>
              </a:solidFill>
            </a:endParaRPr>
          </a:p>
        </p:txBody>
      </p:sp>
      <p:sp>
        <p:nvSpPr>
          <p:cNvPr id="5" name="TextBox 4"/>
          <p:cNvSpPr txBox="1"/>
          <p:nvPr/>
        </p:nvSpPr>
        <p:spPr>
          <a:xfrm>
            <a:off x="304800" y="2819402"/>
            <a:ext cx="6274594" cy="904863"/>
          </a:xfrm>
          <a:prstGeom prst="rect">
            <a:avLst/>
          </a:prstGeom>
          <a:noFill/>
        </p:spPr>
        <p:txBody>
          <a:bodyPr wrap="square" rtlCol="0">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Smartcard / printer redirection</a:t>
            </a:r>
            <a:endParaRPr lang="en-US" sz="2800" dirty="0" smtClean="0"/>
          </a:p>
          <a:p>
            <a:endParaRPr lang="en-US" sz="2400" dirty="0" smtClean="0"/>
          </a:p>
        </p:txBody>
      </p:sp>
      <p:sp>
        <p:nvSpPr>
          <p:cNvPr id="6" name="Rectangle 5"/>
          <p:cNvSpPr/>
          <p:nvPr/>
        </p:nvSpPr>
        <p:spPr>
          <a:xfrm>
            <a:off x="283369" y="3498435"/>
            <a:ext cx="8077200" cy="1009507"/>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Scripting interface</a:t>
            </a:r>
          </a:p>
          <a:p>
            <a:pPr marL="915988" lvl="1" indent="-460375">
              <a:lnSpc>
                <a:spcPct val="90000"/>
              </a:lnSpc>
              <a:spcBef>
                <a:spcPct val="20000"/>
              </a:spcBef>
              <a:buClr>
                <a:srgbClr val="FFFFFF"/>
              </a:buClr>
              <a:buSzPct val="70000"/>
              <a:buFont typeface="Wingdings" pitchFamily="2" charset="2"/>
              <a:buChar char="l"/>
            </a:pPr>
            <a:r>
              <a:rPr lang="en-US" sz="2800" dirty="0" smtClean="0"/>
              <a:t>Similar to the Virtual Server interface</a:t>
            </a:r>
            <a:endParaRPr lang="en-US" sz="2800" dirty="0"/>
          </a:p>
        </p:txBody>
      </p:sp>
    </p:spTree>
    <p:extLst>
      <p:ext uri="{BB962C8B-B14F-4D97-AF65-F5344CB8AC3E}">
        <p14:creationId xmlns:p14="http://schemas.microsoft.com/office/powerpoint/2010/main" xmlns="" val="1257324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全屏显示(4:3)</PresentationFormat>
  <Paragraphs>287</Paragraphs>
  <Slides>38</Slides>
  <Notes>38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Windows Virtual PC, Windows 7 XP Compatibility mode and Native VHD Support in Windows 7</vt:lpstr>
      <vt:lpstr>Windows Virtual PC</vt:lpstr>
      <vt:lpstr>Virtual PC History</vt:lpstr>
      <vt:lpstr>Key Customer Challenges</vt:lpstr>
      <vt:lpstr>Windows 7 need to address Windows XP application compatibility concerns…  </vt:lpstr>
      <vt:lpstr>Windows Virtual PC Goals</vt:lpstr>
      <vt:lpstr>Windows Virtual PC Features</vt:lpstr>
      <vt:lpstr>Windows Virtual PC Features</vt:lpstr>
      <vt:lpstr>Windows XP Mode</vt:lpstr>
      <vt:lpstr>Easy to setup from the Windows 7 Desktop </vt:lpstr>
      <vt:lpstr>Install Applications in Virtual Windows XP</vt:lpstr>
      <vt:lpstr>Windows 7 exp for Windows XP Apps</vt:lpstr>
      <vt:lpstr>Integrated with Windows 7</vt:lpstr>
      <vt:lpstr>Superbar Integration</vt:lpstr>
      <vt:lpstr>Device redirection / USB Support</vt:lpstr>
      <vt:lpstr>Limitations of Windows Virtual PC</vt:lpstr>
      <vt:lpstr>Windows Virtual PC Environment</vt:lpstr>
      <vt:lpstr>Enabling Hardware Virtualization</vt:lpstr>
      <vt:lpstr>Microsoft Enterprise Desktop Virtualization (MED-V)</vt:lpstr>
      <vt:lpstr>Demo</vt:lpstr>
      <vt:lpstr>Windows Virtual PC Architecture</vt:lpstr>
      <vt:lpstr>幻灯片 23</vt:lpstr>
      <vt:lpstr>Native Virtual Hard Disk Support</vt:lpstr>
      <vt:lpstr>Current VHD uses</vt:lpstr>
      <vt:lpstr>Why VHD?</vt:lpstr>
      <vt:lpstr>Native VHD Support</vt:lpstr>
      <vt:lpstr>Native VHD Architecture</vt:lpstr>
      <vt:lpstr>Native VHD Performance</vt:lpstr>
      <vt:lpstr>VHD Boot</vt:lpstr>
      <vt:lpstr>VHD Boot in Windows</vt:lpstr>
      <vt:lpstr>Boot from VHD Policies</vt:lpstr>
      <vt:lpstr>Demo</vt:lpstr>
      <vt:lpstr>Summary</vt:lpstr>
      <vt:lpstr>Q &amp; A</vt:lpstr>
      <vt:lpstr>Ask the Expert (F4) In next 70 minutes, I will be available at the “Ask the Expert” area to answer your questions</vt:lpstr>
      <vt:lpstr>幻灯片 37</vt:lpstr>
      <vt:lpstr>幻灯片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2009-10-29T03:21:18Z</dcterms:created>
  <dcterms:modified xsi:type="dcterms:W3CDTF">2009-10-29T03:21:24Z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