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256" r:id="rId2"/>
    <p:sldId id="257" r:id="rId3"/>
    <p:sldId id="280" r:id="rId4"/>
    <p:sldId id="281" r:id="rId5"/>
    <p:sldId id="282" r:id="rId6"/>
    <p:sldId id="283" r:id="rId7"/>
    <p:sldId id="284" r:id="rId8"/>
    <p:sldId id="321" r:id="rId9"/>
    <p:sldId id="327" r:id="rId10"/>
    <p:sldId id="286" r:id="rId11"/>
    <p:sldId id="287" r:id="rId12"/>
    <p:sldId id="288" r:id="rId13"/>
    <p:sldId id="289" r:id="rId14"/>
    <p:sldId id="290" r:id="rId15"/>
    <p:sldId id="291" r:id="rId16"/>
    <p:sldId id="328" r:id="rId17"/>
    <p:sldId id="293" r:id="rId18"/>
    <p:sldId id="294" r:id="rId19"/>
    <p:sldId id="295" r:id="rId20"/>
    <p:sldId id="329" r:id="rId21"/>
    <p:sldId id="297" r:id="rId22"/>
    <p:sldId id="298" r:id="rId23"/>
    <p:sldId id="299" r:id="rId24"/>
    <p:sldId id="300" r:id="rId25"/>
    <p:sldId id="301" r:id="rId26"/>
    <p:sldId id="330" r:id="rId27"/>
    <p:sldId id="303" r:id="rId28"/>
    <p:sldId id="304" r:id="rId29"/>
    <p:sldId id="305" r:id="rId30"/>
    <p:sldId id="331" r:id="rId31"/>
    <p:sldId id="307" r:id="rId32"/>
    <p:sldId id="308" r:id="rId33"/>
    <p:sldId id="332" r:id="rId34"/>
    <p:sldId id="310" r:id="rId35"/>
    <p:sldId id="333" r:id="rId36"/>
    <p:sldId id="312" r:id="rId37"/>
    <p:sldId id="313" r:id="rId38"/>
    <p:sldId id="314" r:id="rId39"/>
    <p:sldId id="334" r:id="rId40"/>
    <p:sldId id="316" r:id="rId41"/>
    <p:sldId id="317" r:id="rId42"/>
    <p:sldId id="318" r:id="rId43"/>
    <p:sldId id="319" r:id="rId44"/>
    <p:sldId id="322" r:id="rId45"/>
    <p:sldId id="323" r:id="rId46"/>
    <p:sldId id="325" r:id="rId47"/>
    <p:sldId id="326"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3937" autoAdjust="0"/>
  </p:normalViewPr>
  <p:slideViewPr>
    <p:cSldViewPr>
      <p:cViewPr varScale="1">
        <p:scale>
          <a:sx n="48" d="100"/>
          <a:sy n="48" d="100"/>
        </p:scale>
        <p:origin x="-106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Talks\Microsoft\TechReady\Feb09\Research\VMQ_Perfromance_Results_Default_C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dirty="0"/>
              <a:t>VMQ</a:t>
            </a:r>
            <a:r>
              <a:rPr lang="en-US" baseline="0" dirty="0"/>
              <a:t> </a:t>
            </a:r>
            <a:r>
              <a:rPr lang="zh-CN" altLang="en-US" baseline="0" dirty="0" smtClean="0"/>
              <a:t>吞吐量以及</a:t>
            </a:r>
            <a:r>
              <a:rPr lang="en-US" altLang="zh-CN" baseline="0" dirty="0" smtClean="0"/>
              <a:t>CPU</a:t>
            </a:r>
            <a:r>
              <a:rPr lang="zh-CN" altLang="en-US" baseline="0" dirty="0" smtClean="0"/>
              <a:t>使用率</a:t>
            </a:r>
            <a:endParaRPr lang="en-US" altLang="zh-CN" baseline="0" dirty="0" smtClean="0"/>
          </a:p>
          <a:p>
            <a:pPr>
              <a:defRPr/>
            </a:pPr>
            <a:r>
              <a:rPr lang="en-US" baseline="0" dirty="0" smtClean="0"/>
              <a:t>Shared </a:t>
            </a:r>
            <a:r>
              <a:rPr lang="en-US" baseline="0" dirty="0"/>
              <a:t>Memory On, </a:t>
            </a:r>
            <a:r>
              <a:rPr lang="en-US" baseline="0" dirty="0" err="1"/>
              <a:t>Lookahead</a:t>
            </a:r>
            <a:r>
              <a:rPr lang="en-US" baseline="0" dirty="0"/>
              <a:t> split On</a:t>
            </a:r>
          </a:p>
        </c:rich>
      </c:tx>
      <c:layout>
        <c:manualLayout>
          <c:xMode val="edge"/>
          <c:yMode val="edge"/>
          <c:x val="0.24933247840230793"/>
          <c:y val="4.1820418204181996E-2"/>
        </c:manualLayout>
      </c:layout>
    </c:title>
    <c:plotArea>
      <c:layout>
        <c:manualLayout>
          <c:layoutTarget val="inner"/>
          <c:xMode val="edge"/>
          <c:yMode val="edge"/>
          <c:x val="0.16930674221635442"/>
          <c:y val="0.18446426668991167"/>
          <c:w val="0.67353520639389686"/>
          <c:h val="0.59987835468906003"/>
        </c:manualLayout>
      </c:layout>
      <c:barChart>
        <c:barDir val="col"/>
        <c:grouping val="clustered"/>
        <c:ser>
          <c:idx val="0"/>
          <c:order val="0"/>
          <c:tx>
            <c:v>No VMQ</c:v>
          </c:tx>
          <c:spPr>
            <a:solidFill>
              <a:schemeClr val="tx2">
                <a:lumMod val="60000"/>
                <a:lumOff val="40000"/>
              </a:schemeClr>
            </a:solidFill>
          </c:spPr>
          <c:val>
            <c:numRef>
              <c:f>Sheet1!$B$23:$I$23</c:f>
              <c:numCache>
                <c:formatCode>0</c:formatCode>
                <c:ptCount val="8"/>
                <c:pt idx="0">
                  <c:v>4156.8801824000002</c:v>
                </c:pt>
                <c:pt idx="1">
                  <c:v>5442.5318464000002</c:v>
                </c:pt>
                <c:pt idx="2">
                  <c:v>5406.4247775999993</c:v>
                </c:pt>
                <c:pt idx="3">
                  <c:v>5276.1177567999994</c:v>
                </c:pt>
                <c:pt idx="4">
                  <c:v>5022.7041567999995</c:v>
                </c:pt>
                <c:pt idx="5">
                  <c:v>4810.2561760000044</c:v>
                </c:pt>
                <c:pt idx="6">
                  <c:v>4711.3141856000002</c:v>
                </c:pt>
                <c:pt idx="7">
                  <c:v>4494.9630527999998</c:v>
                </c:pt>
              </c:numCache>
            </c:numRef>
          </c:val>
        </c:ser>
        <c:ser>
          <c:idx val="1"/>
          <c:order val="1"/>
          <c:tx>
            <c:v>VMQ</c:v>
          </c:tx>
          <c:val>
            <c:numRef>
              <c:f>Sheet1!$L$23:$S$23</c:f>
              <c:numCache>
                <c:formatCode>0</c:formatCode>
                <c:ptCount val="8"/>
                <c:pt idx="0">
                  <c:v>3944.8865983999999</c:v>
                </c:pt>
                <c:pt idx="1">
                  <c:v>7423.8650112000014</c:v>
                </c:pt>
                <c:pt idx="2">
                  <c:v>9177.8133568000048</c:v>
                </c:pt>
                <c:pt idx="3">
                  <c:v>9366.5627968000008</c:v>
                </c:pt>
                <c:pt idx="4">
                  <c:v>9248.1516512000017</c:v>
                </c:pt>
                <c:pt idx="5">
                  <c:v>8515.7921728000128</c:v>
                </c:pt>
                <c:pt idx="6">
                  <c:v>7765.3034271999995</c:v>
                </c:pt>
                <c:pt idx="7">
                  <c:v>7329.2223136000002</c:v>
                </c:pt>
              </c:numCache>
            </c:numRef>
          </c:val>
        </c:ser>
        <c:axId val="159543680"/>
        <c:axId val="159545600"/>
      </c:barChart>
      <c:lineChart>
        <c:grouping val="standard"/>
        <c:ser>
          <c:idx val="2"/>
          <c:order val="2"/>
          <c:tx>
            <c:v>CPU No VMQ</c:v>
          </c:tx>
          <c:marker>
            <c:symbol val="none"/>
          </c:marker>
          <c:val>
            <c:numRef>
              <c:f>Sheet1!$B$17:$I$17</c:f>
              <c:numCache>
                <c:formatCode>0.00%</c:formatCode>
                <c:ptCount val="8"/>
                <c:pt idx="0">
                  <c:v>0.20330000000000001</c:v>
                </c:pt>
                <c:pt idx="1">
                  <c:v>0.28550000000000031</c:v>
                </c:pt>
                <c:pt idx="2">
                  <c:v>0.29570000000000002</c:v>
                </c:pt>
                <c:pt idx="3">
                  <c:v>0.30610000000000032</c:v>
                </c:pt>
                <c:pt idx="4">
                  <c:v>0.32460000000000105</c:v>
                </c:pt>
                <c:pt idx="5">
                  <c:v>0.34470000000000056</c:v>
                </c:pt>
                <c:pt idx="6">
                  <c:v>0.54179999999999995</c:v>
                </c:pt>
                <c:pt idx="7">
                  <c:v>0.56030000000000002</c:v>
                </c:pt>
              </c:numCache>
            </c:numRef>
          </c:val>
        </c:ser>
        <c:ser>
          <c:idx val="3"/>
          <c:order val="3"/>
          <c:tx>
            <c:v>CPU VMQ</c:v>
          </c:tx>
          <c:marker>
            <c:symbol val="none"/>
          </c:marker>
          <c:val>
            <c:numRef>
              <c:f>Sheet1!$L$17:$S$17</c:f>
              <c:numCache>
                <c:formatCode>0.00%</c:formatCode>
                <c:ptCount val="8"/>
                <c:pt idx="0">
                  <c:v>0.18340000000000062</c:v>
                </c:pt>
                <c:pt idx="1">
                  <c:v>0.36650000000000038</c:v>
                </c:pt>
                <c:pt idx="2">
                  <c:v>0.51739999999999997</c:v>
                </c:pt>
                <c:pt idx="3">
                  <c:v>0.6049000000000021</c:v>
                </c:pt>
                <c:pt idx="4">
                  <c:v>0.68090000000000195</c:v>
                </c:pt>
                <c:pt idx="5">
                  <c:v>0.78359999999999996</c:v>
                </c:pt>
                <c:pt idx="6">
                  <c:v>0.83670000000000211</c:v>
                </c:pt>
                <c:pt idx="7">
                  <c:v>0.86959999999999993</c:v>
                </c:pt>
              </c:numCache>
            </c:numRef>
          </c:val>
        </c:ser>
        <c:marker val="1"/>
        <c:axId val="159553792"/>
        <c:axId val="159551872"/>
      </c:lineChart>
      <c:catAx>
        <c:axId val="159543680"/>
        <c:scaling>
          <c:orientation val="minMax"/>
        </c:scaling>
        <c:axPos val="b"/>
        <c:title>
          <c:tx>
            <c:rich>
              <a:bodyPr/>
              <a:lstStyle/>
              <a:p>
                <a:pPr>
                  <a:defRPr sz="1600"/>
                </a:pPr>
                <a:r>
                  <a:rPr lang="zh-CN" altLang="en-US" sz="1600" dirty="0" smtClean="0"/>
                  <a:t>虚拟机数量</a:t>
                </a:r>
                <a:endParaRPr lang="en-US" sz="1600" dirty="0"/>
              </a:p>
            </c:rich>
          </c:tx>
          <c:layout/>
        </c:title>
        <c:majorTickMark val="none"/>
        <c:tickLblPos val="nextTo"/>
        <c:crossAx val="159545600"/>
        <c:crosses val="autoZero"/>
        <c:auto val="1"/>
        <c:lblAlgn val="ctr"/>
        <c:lblOffset val="100"/>
      </c:catAx>
      <c:valAx>
        <c:axId val="159545600"/>
        <c:scaling>
          <c:orientation val="minMax"/>
          <c:max val="10000"/>
        </c:scaling>
        <c:axPos val="l"/>
        <c:majorGridlines/>
        <c:title>
          <c:tx>
            <c:rich>
              <a:bodyPr rot="0" vert="horz"/>
              <a:lstStyle/>
              <a:p>
                <a:pPr>
                  <a:defRPr sz="1800"/>
                </a:pPr>
                <a:r>
                  <a:rPr lang="en-US" sz="1800" baseline="0" dirty="0" smtClean="0"/>
                  <a:t>MB/s</a:t>
                </a:r>
                <a:endParaRPr lang="en-US" sz="1800" dirty="0"/>
              </a:p>
            </c:rich>
          </c:tx>
          <c:layout/>
        </c:title>
        <c:numFmt formatCode="0" sourceLinked="1"/>
        <c:majorTickMark val="none"/>
        <c:tickLblPos val="nextTo"/>
        <c:crossAx val="159543680"/>
        <c:crosses val="autoZero"/>
        <c:crossBetween val="between"/>
      </c:valAx>
      <c:valAx>
        <c:axId val="159551872"/>
        <c:scaling>
          <c:orientation val="minMax"/>
          <c:max val="1"/>
        </c:scaling>
        <c:axPos val="r"/>
        <c:title>
          <c:tx>
            <c:rich>
              <a:bodyPr rot="0" vert="horz"/>
              <a:lstStyle/>
              <a:p>
                <a:pPr>
                  <a:defRPr sz="1800"/>
                </a:pPr>
                <a:r>
                  <a:rPr lang="en-US" sz="1800" dirty="0" smtClean="0"/>
                  <a:t>CPU</a:t>
                </a:r>
                <a:endParaRPr lang="en-US" sz="1800" dirty="0"/>
              </a:p>
            </c:rich>
          </c:tx>
          <c:layout>
            <c:manualLayout>
              <c:xMode val="edge"/>
              <c:yMode val="edge"/>
              <c:x val="0.91069693017901265"/>
              <c:y val="0.47640836408364318"/>
            </c:manualLayout>
          </c:layout>
        </c:title>
        <c:numFmt formatCode="0%" sourceLinked="0"/>
        <c:tickLblPos val="nextTo"/>
        <c:crossAx val="159553792"/>
        <c:crosses val="max"/>
        <c:crossBetween val="between"/>
      </c:valAx>
      <c:catAx>
        <c:axId val="159553792"/>
        <c:scaling>
          <c:orientation val="minMax"/>
        </c:scaling>
        <c:delete val="1"/>
        <c:axPos val="b"/>
        <c:tickLblPos val="none"/>
        <c:crossAx val="159551872"/>
        <c:crosses val="autoZero"/>
        <c:auto val="1"/>
        <c:lblAlgn val="ctr"/>
        <c:lblOffset val="100"/>
      </c:catAx>
      <c:spPr>
        <a:noFill/>
        <a:ln w="25400">
          <a:noFill/>
        </a:ln>
      </c:spPr>
    </c:plotArea>
    <c:legend>
      <c:legendPos val="b"/>
      <c:layout/>
      <c:txPr>
        <a:bodyPr/>
        <a:lstStyle/>
        <a:p>
          <a:pPr>
            <a:defRPr sz="1600"/>
          </a:pPr>
          <a:endParaRPr lang="zh-CN"/>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332838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3B9C75-A22C-44EB-B374-DEC1F2690CA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文本占位符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Click here to edit</a:t>
            </a:r>
            <a:endParaRPr lang="zh-CN" alt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sz="half" idx="1" hasCustomPrompt="1"/>
          </p:nvPr>
        </p:nvSpPr>
        <p:spPr>
          <a:xfrm>
            <a:off x="457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内容占位符 3"/>
          <p:cNvSpPr>
            <a:spLocks noGrp="1"/>
          </p:cNvSpPr>
          <p:nvPr>
            <p:ph sz="half" idx="2" hasCustomPrompt="1"/>
          </p:nvPr>
        </p:nvSpPr>
        <p:spPr>
          <a:xfrm>
            <a:off x="4648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baseline="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3575050" y="273050"/>
            <a:ext cx="5111750" cy="5853113"/>
          </a:xfrm>
          <a:prstGeom prst="rect">
            <a:avLst/>
          </a:prstGeom>
        </p:spPr>
        <p:txBody>
          <a:bodyPr/>
          <a:lstStyle>
            <a:lvl1pPr>
              <a:buClr>
                <a:schemeClr val="accent1"/>
              </a:buClr>
              <a:buFont typeface="Wingdings" pitchFamily="2" charset="2"/>
              <a:buChar char="l"/>
              <a:defRPr sz="3200">
                <a:solidFill>
                  <a:schemeClr val="accent1"/>
                </a:solidFill>
              </a:defRPr>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baseline="0"/>
            </a:lvl3pPr>
            <a:lvl4pPr>
              <a:buClr>
                <a:schemeClr val="bg1">
                  <a:lumMod val="65000"/>
                </a:schemeClr>
              </a:buClr>
              <a:buFont typeface="Wingdings" pitchFamily="2" charset="2"/>
              <a:buChar char="l"/>
              <a:defRPr sz="2000" baseline="0"/>
            </a:lvl4pPr>
            <a:lvl5pPr>
              <a:buClr>
                <a:schemeClr val="bg1">
                  <a:lumMod val="65000"/>
                </a:schemeClr>
              </a:buClr>
              <a:buFont typeface="Wingdings" pitchFamily="2" charset="2"/>
              <a:buChar char="l"/>
              <a:defRPr sz="2000" baseline="0"/>
            </a:lvl5pPr>
            <a:lvl6pPr>
              <a:defRPr sz="2000"/>
            </a:lvl6pPr>
            <a:lvl7pPr>
              <a:defRPr sz="2000"/>
            </a:lvl7pPr>
            <a:lvl8pPr>
              <a:defRPr sz="2000"/>
            </a:lvl8pPr>
            <a:lvl9pPr>
              <a:defRPr sz="20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文本占位符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图片占位符 2"/>
          <p:cNvSpPr>
            <a:spLocks noGrp="1"/>
          </p:cNvSpPr>
          <p:nvPr>
            <p:ph type="pic" idx="1" hasCustomPrompt="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Picture</a:t>
            </a:r>
            <a:endParaRPr lang="zh-CN" altLang="en-US" dirty="0"/>
          </a:p>
        </p:txBody>
      </p:sp>
      <p:sp>
        <p:nvSpPr>
          <p:cNvPr id="4" name="文本占位符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baseline="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74638"/>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65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1750199" y="425215"/>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8" name="TextBox 7"/>
          <p:cNvSpPr txBox="1"/>
          <p:nvPr userDrawn="1"/>
        </p:nvSpPr>
        <p:spPr>
          <a:xfrm>
            <a:off x="785786" y="1857364"/>
            <a:ext cx="7715304" cy="2862322"/>
          </a:xfrm>
          <a:prstGeom prst="rect">
            <a:avLst/>
          </a:prstGeom>
          <a:noFill/>
        </p:spPr>
        <p:txBody>
          <a:bodyPr wrap="square" rtlCol="0">
            <a:spAutoFit/>
          </a:bodyPr>
          <a:lstStyle/>
          <a:p>
            <a:pPr algn="just">
              <a:buClr>
                <a:schemeClr val="tx1">
                  <a:lumMod val="95000"/>
                </a:schemeClr>
              </a:buClr>
              <a:buFont typeface="Wingdings" pitchFamily="2" charset="2"/>
              <a:buChar char="l"/>
            </a:pPr>
            <a:r>
              <a:rPr lang="en-US" altLang="zh-CN" sz="2000" dirty="0" smtClean="0"/>
              <a:t> </a:t>
            </a:r>
            <a:r>
              <a:rPr lang="en-US" altLang="zh-CN" sz="2000" dirty="0" smtClean="0">
                <a:solidFill>
                  <a:srgbClr val="FF0000"/>
                </a:solidFill>
              </a:rPr>
              <a:t>This template is for the use of the native English speaker</a:t>
            </a:r>
            <a:r>
              <a:rPr lang="en-US" altLang="zh-CN" sz="2000" baseline="0" dirty="0" smtClean="0">
                <a:solidFill>
                  <a:srgbClr val="FF0000"/>
                </a:solidFill>
              </a:rPr>
              <a:t> ONLY. Please follow the Chinese template if you can write your slide by Chinese.</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a:t>
            </a:r>
            <a:r>
              <a:rPr lang="en-US" altLang="zh-CN" sz="2000" baseline="0" dirty="0" smtClean="0">
                <a:solidFill>
                  <a:srgbClr val="FFFF00"/>
                </a:solidFill>
              </a:rPr>
              <a:t>This template is designed using Office PowerPoint 2007. The charts and graphics can be edited with PowerPoint 2007, but not with PowerPoint 2003</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This template uses the Calibri font family which is a standard font included with Windows.</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6" name="TextBox 5"/>
          <p:cNvSpPr txBox="1"/>
          <p:nvPr userDrawn="1"/>
        </p:nvSpPr>
        <p:spPr>
          <a:xfrm>
            <a:off x="785786" y="928670"/>
            <a:ext cx="7715304" cy="5693866"/>
          </a:xfrm>
          <a:prstGeom prst="rect">
            <a:avLst/>
          </a:prstGeom>
          <a:noFill/>
        </p:spPr>
        <p:txBody>
          <a:bodyPr wrap="square" rtlCol="0">
            <a:spAutoFit/>
          </a:bodyPr>
          <a:lstStyle/>
          <a:p>
            <a:pPr eaLnBrk="1" hangingPunct="1">
              <a:lnSpc>
                <a:spcPct val="100000"/>
              </a:lnSpc>
              <a:spcBef>
                <a:spcPts val="250"/>
              </a:spcBef>
              <a:buFontTx/>
              <a:buNone/>
            </a:pPr>
            <a:r>
              <a:rPr lang="en-US" altLang="zh-CN" sz="1800" b="1" dirty="0" smtClean="0">
                <a:solidFill>
                  <a:srgbClr val="FFFF00"/>
                </a:solidFill>
                <a:ea typeface="宋体" pitchFamily="2" charset="-122"/>
              </a:rPr>
              <a:t>When you edit your slide, please follow:</a:t>
            </a:r>
          </a:p>
          <a:p>
            <a:pPr lvl="1" eaLnBrk="1" hangingPunct="1">
              <a:lnSpc>
                <a:spcPct val="100000"/>
              </a:lnSpc>
              <a:spcBef>
                <a:spcPts val="250"/>
              </a:spcBef>
              <a:buFontTx/>
              <a:buBlip>
                <a:blip r:embed="rId2"/>
              </a:buBlip>
            </a:pPr>
            <a:r>
              <a:rPr lang="en-US" altLang="zh-CN" sz="1400" dirty="0" smtClean="0">
                <a:ea typeface="宋体" pitchFamily="2" charset="-122"/>
              </a:rPr>
              <a:t>Apply template – backgrounds, PPT object color (as time allows), positioning and specified font </a:t>
            </a:r>
          </a:p>
          <a:p>
            <a:pPr lvl="1" eaLnBrk="1" hangingPunct="1">
              <a:lnSpc>
                <a:spcPct val="100000"/>
              </a:lnSpc>
              <a:spcBef>
                <a:spcPts val="250"/>
              </a:spcBef>
              <a:buFontTx/>
              <a:buBlip>
                <a:blip r:embed="rId2"/>
              </a:buBlip>
            </a:pPr>
            <a:r>
              <a:rPr lang="en-US" altLang="zh-CN" sz="1400" dirty="0" smtClean="0">
                <a:ea typeface="宋体" pitchFamily="2" charset="-122"/>
              </a:rPr>
              <a:t>Remove any non-template logos and graphics from the walk-in slide </a:t>
            </a:r>
          </a:p>
          <a:p>
            <a:pPr lvl="1" eaLnBrk="1" hangingPunct="1">
              <a:lnSpc>
                <a:spcPct val="100000"/>
              </a:lnSpc>
              <a:spcBef>
                <a:spcPts val="250"/>
              </a:spcBef>
              <a:buFontTx/>
              <a:buBlip>
                <a:blip r:embed="rId2"/>
              </a:buBlip>
            </a:pPr>
            <a:r>
              <a:rPr lang="en-US" altLang="zh-CN" sz="1400" dirty="0" smtClean="0">
                <a:ea typeface="宋体" pitchFamily="2" charset="-122"/>
              </a:rPr>
              <a:t>Set titles to Title Case and correct widows (widows = single word spilling over to a new line)</a:t>
            </a:r>
          </a:p>
          <a:p>
            <a:pPr lvl="1" eaLnBrk="1" hangingPunct="1">
              <a:lnSpc>
                <a:spcPct val="100000"/>
              </a:lnSpc>
              <a:spcBef>
                <a:spcPts val="250"/>
              </a:spcBef>
              <a:buFontTx/>
              <a:buBlip>
                <a:blip r:embed="rId2"/>
              </a:buBlip>
            </a:pPr>
            <a:r>
              <a:rPr lang="en-US" altLang="zh-CN" sz="1400" dirty="0" smtClean="0">
                <a:ea typeface="宋体" pitchFamily="2" charset="-122"/>
              </a:rPr>
              <a:t>Set subtitles to subtitle color, size, and sentence case </a:t>
            </a:r>
          </a:p>
          <a:p>
            <a:pPr lvl="1" eaLnBrk="1" hangingPunct="1">
              <a:lnSpc>
                <a:spcPct val="100000"/>
              </a:lnSpc>
              <a:spcBef>
                <a:spcPts val="250"/>
              </a:spcBef>
              <a:buFontTx/>
              <a:buBlip>
                <a:blip r:embed="rId2"/>
              </a:buBlip>
            </a:pPr>
            <a:r>
              <a:rPr lang="en-US" altLang="zh-CN" sz="1400" dirty="0" smtClean="0">
                <a:ea typeface="宋体" pitchFamily="2" charset="-122"/>
              </a:rPr>
              <a:t>Correct all type for consistent shadowing </a:t>
            </a:r>
          </a:p>
          <a:p>
            <a:pPr lvl="1" eaLnBrk="1" hangingPunct="1">
              <a:lnSpc>
                <a:spcPct val="100000"/>
              </a:lnSpc>
              <a:spcBef>
                <a:spcPts val="250"/>
              </a:spcBef>
              <a:buFontTx/>
              <a:buBlip>
                <a:blip r:embed="rId2"/>
              </a:buBlip>
            </a:pPr>
            <a:r>
              <a:rPr lang="en-US" altLang="zh-CN" sz="1400" dirty="0" smtClean="0">
                <a:ea typeface="宋体" pitchFamily="2" charset="-122"/>
              </a:rPr>
              <a:t>Set bullets to template </a:t>
            </a:r>
          </a:p>
          <a:p>
            <a:pPr lvl="1" eaLnBrk="1" hangingPunct="1">
              <a:lnSpc>
                <a:spcPct val="100000"/>
              </a:lnSpc>
              <a:spcBef>
                <a:spcPts val="250"/>
              </a:spcBef>
              <a:buFontTx/>
              <a:buBlip>
                <a:blip r:embed="rId2"/>
              </a:buBlip>
            </a:pPr>
            <a:r>
              <a:rPr lang="fr-FR" altLang="zh-CN" sz="1400" dirty="0" smtClean="0">
                <a:ea typeface="宋体" pitchFamily="2" charset="-122"/>
              </a:rPr>
              <a:t>Set software code samples to template code format </a:t>
            </a:r>
            <a:endParaRPr lang="en-US" altLang="zh-CN" sz="1400" dirty="0" smtClean="0">
              <a:ea typeface="宋体" pitchFamily="2" charset="-122"/>
            </a:endParaRPr>
          </a:p>
          <a:p>
            <a:pPr lvl="1" eaLnBrk="1" hangingPunct="1">
              <a:lnSpc>
                <a:spcPct val="100000"/>
              </a:lnSpc>
              <a:spcBef>
                <a:spcPts val="250"/>
              </a:spcBef>
              <a:buFontTx/>
              <a:buBlip>
                <a:blip r:embed="rId2"/>
              </a:buBlip>
            </a:pPr>
            <a:r>
              <a:rPr lang="en-US" altLang="zh-CN" sz="1400" dirty="0" smtClean="0">
                <a:ea typeface="宋体" pitchFamily="2" charset="-122"/>
              </a:rPr>
              <a:t>Replace transition slides with template transition slides </a:t>
            </a:r>
          </a:p>
          <a:p>
            <a:pPr lvl="1" eaLnBrk="1" hangingPunct="1">
              <a:lnSpc>
                <a:spcPct val="100000"/>
              </a:lnSpc>
              <a:spcBef>
                <a:spcPts val="250"/>
              </a:spcBef>
              <a:buFontTx/>
              <a:buBlip>
                <a:blip r:embed="rId2"/>
              </a:buBlip>
            </a:pPr>
            <a:r>
              <a:rPr lang="en-US" altLang="zh-CN" sz="1400" dirty="0" smtClean="0">
                <a:ea typeface="宋体" pitchFamily="2" charset="-122"/>
              </a:rPr>
              <a:t>Correct template application issues if time allows </a:t>
            </a:r>
          </a:p>
          <a:p>
            <a:pPr lvl="1" eaLnBrk="1" hangingPunct="1">
              <a:lnSpc>
                <a:spcPct val="100000"/>
              </a:lnSpc>
              <a:spcBef>
                <a:spcPts val="250"/>
              </a:spcBef>
              <a:buFontTx/>
              <a:buBlip>
                <a:blip r:embed="rId2"/>
              </a:buBlip>
            </a:pPr>
            <a:r>
              <a:rPr lang="en-US" altLang="zh-CN" sz="1400" dirty="0" smtClean="0">
                <a:ea typeface="宋体" pitchFamily="2" charset="-122"/>
              </a:rPr>
              <a:t>Escalate template application issues if no time to fix </a:t>
            </a:r>
          </a:p>
          <a:p>
            <a:pPr lvl="1" eaLnBrk="1" hangingPunct="1">
              <a:lnSpc>
                <a:spcPct val="100000"/>
              </a:lnSpc>
              <a:spcBef>
                <a:spcPts val="250"/>
              </a:spcBef>
              <a:buFontTx/>
              <a:buBlip>
                <a:blip r:embed="rId2"/>
              </a:buBlip>
            </a:pPr>
            <a:r>
              <a:rPr lang="en-US" altLang="zh-CN" sz="1400" dirty="0" smtClean="0">
                <a:ea typeface="宋体" pitchFamily="2" charset="-122"/>
              </a:rPr>
              <a:t>Correct Microsoft product names to follow corporate branding rules</a:t>
            </a:r>
          </a:p>
          <a:p>
            <a:pPr lvl="1" eaLnBrk="1" hangingPunct="1">
              <a:lnSpc>
                <a:spcPct val="100000"/>
              </a:lnSpc>
              <a:spcBef>
                <a:spcPts val="250"/>
              </a:spcBef>
              <a:buFontTx/>
              <a:buBlip>
                <a:blip r:embed="rId2"/>
              </a:buBlip>
            </a:pPr>
            <a:r>
              <a:rPr lang="en-US" altLang="zh-CN" sz="1400" dirty="0" smtClean="0">
                <a:ea typeface="宋体" pitchFamily="2" charset="-122"/>
              </a:rPr>
              <a:t>Remove any images we identify to be unlicensed and escalate to content owner </a:t>
            </a:r>
          </a:p>
          <a:p>
            <a:pPr lvl="1" eaLnBrk="1" hangingPunct="1">
              <a:lnSpc>
                <a:spcPct val="100000"/>
              </a:lnSpc>
              <a:spcBef>
                <a:spcPts val="250"/>
              </a:spcBef>
              <a:buFontTx/>
              <a:buBlip>
                <a:blip r:embed="rId2"/>
              </a:buBlip>
            </a:pPr>
            <a:r>
              <a:rPr lang="en-US" altLang="zh-CN" sz="1400" dirty="0" smtClean="0">
                <a:ea typeface="宋体" pitchFamily="2" charset="-122"/>
              </a:rPr>
              <a:t>Add session code to title slide if not already there</a:t>
            </a:r>
          </a:p>
          <a:p>
            <a:pPr lvl="1" indent="-738188" eaLnBrk="1" hangingPunct="1">
              <a:lnSpc>
                <a:spcPct val="100000"/>
              </a:lnSpc>
              <a:spcBef>
                <a:spcPts val="250"/>
              </a:spcBef>
              <a:buNone/>
            </a:pPr>
            <a:endParaRPr lang="en-US" altLang="zh-CN" sz="1800" b="1" dirty="0" smtClean="0">
              <a:solidFill>
                <a:srgbClr val="FFFF00"/>
              </a:solidFill>
              <a:ea typeface="宋体" pitchFamily="2" charset="-122"/>
            </a:endParaRPr>
          </a:p>
          <a:p>
            <a:pPr lvl="1" indent="-738188" eaLnBrk="1" hangingPunct="1">
              <a:lnSpc>
                <a:spcPct val="100000"/>
              </a:lnSpc>
              <a:spcBef>
                <a:spcPts val="250"/>
              </a:spcBef>
              <a:buNone/>
            </a:pPr>
            <a:r>
              <a:rPr lang="en-US" altLang="zh-CN" sz="1800" b="1" dirty="0" smtClean="0">
                <a:solidFill>
                  <a:srgbClr val="FFFF00"/>
                </a:solidFill>
                <a:ea typeface="宋体" pitchFamily="2" charset="-122"/>
              </a:rPr>
              <a:t>Here are examples of how to use the accent colors for highlighting text:</a:t>
            </a:r>
          </a:p>
          <a:p>
            <a:pPr lvl="1" eaLnBrk="1" hangingPunct="1">
              <a:lnSpc>
                <a:spcPct val="100000"/>
              </a:lnSpc>
              <a:spcBef>
                <a:spcPts val="250"/>
              </a:spcBef>
              <a:buFontTx/>
              <a:buBlip>
                <a:blip r:embed="rId2"/>
              </a:buBlip>
            </a:pPr>
            <a:r>
              <a:rPr lang="en-US" sz="1400" dirty="0" smtClean="0"/>
              <a:t>Call attention by using the </a:t>
            </a:r>
            <a:r>
              <a:rPr lang="en-US" sz="1400" i="1" dirty="0" smtClean="0">
                <a:solidFill>
                  <a:srgbClr val="FF0000"/>
                </a:solidFill>
              </a:rPr>
              <a:t>red with italics</a:t>
            </a:r>
          </a:p>
          <a:p>
            <a:pPr lvl="1" eaLnBrk="1" hangingPunct="1">
              <a:lnSpc>
                <a:spcPct val="100000"/>
              </a:lnSpc>
              <a:spcBef>
                <a:spcPts val="250"/>
              </a:spcBef>
              <a:buFontTx/>
              <a:buBlip>
                <a:blip r:embed="rId2"/>
              </a:buBlip>
            </a:pPr>
            <a:r>
              <a:rPr lang="en-US" sz="1400" u="sng" dirty="0" smtClean="0">
                <a:solidFill>
                  <a:srgbClr val="FFC000"/>
                </a:solidFill>
              </a:rPr>
              <a:t>The orange text can be used in small quantities. Using underlining  increases legibility when printing to a black and white printer.</a:t>
            </a:r>
          </a:p>
          <a:p>
            <a:pPr lvl="1" eaLnBrk="1" hangingPunct="1">
              <a:lnSpc>
                <a:spcPct val="100000"/>
              </a:lnSpc>
              <a:spcBef>
                <a:spcPts val="250"/>
              </a:spcBef>
              <a:buFontTx/>
              <a:buBlip>
                <a:blip r:embed="rId2"/>
              </a:buBlip>
            </a:pPr>
            <a:r>
              <a:rPr lang="en-US" sz="1400" dirty="0" smtClean="0"/>
              <a:t>Five levels of sub-bullets are available</a:t>
            </a:r>
          </a:p>
          <a:p>
            <a:pPr lvl="2" eaLnBrk="1" hangingPunct="1">
              <a:lnSpc>
                <a:spcPct val="100000"/>
              </a:lnSpc>
              <a:spcBef>
                <a:spcPts val="250"/>
              </a:spcBef>
              <a:buFontTx/>
              <a:buBlip>
                <a:blip r:embed="rId2"/>
              </a:buBlip>
            </a:pPr>
            <a:r>
              <a:rPr lang="en-US" sz="1200" dirty="0" smtClean="0"/>
              <a:t>At each level the bullet size and font size and indentation amount changes</a:t>
            </a:r>
          </a:p>
          <a:p>
            <a:pPr lvl="3" eaLnBrk="1" hangingPunct="1">
              <a:lnSpc>
                <a:spcPct val="100000"/>
              </a:lnSpc>
              <a:spcBef>
                <a:spcPts val="250"/>
              </a:spcBef>
              <a:buFontTx/>
              <a:buBlip>
                <a:blip r:embed="rId2"/>
              </a:buBlip>
            </a:pPr>
            <a:r>
              <a:rPr lang="en-US" sz="1000" dirty="0" smtClean="0"/>
              <a:t>The last level is 10pt type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457200" y="4385510"/>
            <a:ext cx="8273302" cy="1203402"/>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wrap="square" lIns="91436" tIns="45718" rIns="91436" bIns="45718">
            <a:spAutoFit/>
          </a:bodyPr>
          <a:lstStyle/>
          <a:p>
            <a:pPr>
              <a:lnSpc>
                <a:spcPct val="90000"/>
              </a:lnSpc>
              <a:spcBef>
                <a:spcPct val="20000"/>
              </a:spcBef>
            </a:pP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a:t>
            </a:r>
          </a:p>
          <a:p>
            <a:pPr marL="577850" indent="-349250">
              <a:lnSpc>
                <a:spcPct val="90000"/>
              </a:lnSpc>
              <a:spcBef>
                <a:spcPct val="20000"/>
              </a:spcBef>
              <a:buBlip>
                <a:blip r:embed="rId2"/>
              </a:buBlip>
            </a:pP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not use photographs unless they come from the Microsoft Media Bank unless you have written authorization of use from the copyright owner when you submit the presentation.   </a:t>
            </a:r>
            <a:endPar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ndParaRPr>
          </a:p>
          <a:p>
            <a:pPr marL="577850" indent="-349250">
              <a:lnSpc>
                <a:spcPct val="90000"/>
              </a:lnSpc>
              <a:spcBef>
                <a:spcPct val="20000"/>
              </a:spcBef>
              <a:buBlip>
                <a:blip r:embed="rId2"/>
              </a:buBlip>
            </a:pP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not use art or media that must be licensed (for example: TV commercials, print advertisements, characters from a movie or TV show) as this will be removed from the final presentation</a:t>
            </a: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a:t>
            </a:r>
          </a:p>
        </p:txBody>
      </p:sp>
      <p:sp>
        <p:nvSpPr>
          <p:cNvPr id="6" name="TextBox 5"/>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7" name="TextBox 6"/>
          <p:cNvSpPr txBox="1"/>
          <p:nvPr userDrawn="1"/>
        </p:nvSpPr>
        <p:spPr>
          <a:xfrm>
            <a:off x="714348" y="1000108"/>
            <a:ext cx="7572428" cy="2931572"/>
          </a:xfrm>
          <a:prstGeom prst="rect">
            <a:avLst/>
          </a:prstGeom>
          <a:noFill/>
        </p:spPr>
        <p:txBody>
          <a:bodyPr wrap="square" rtlCol="0">
            <a:spAutoFit/>
          </a:bodyPr>
          <a:lstStyle/>
          <a:p>
            <a:pPr eaLnBrk="1" hangingPunct="1">
              <a:lnSpc>
                <a:spcPct val="100000"/>
              </a:lnSpc>
              <a:spcBef>
                <a:spcPts val="250"/>
              </a:spcBef>
              <a:buNone/>
            </a:pPr>
            <a:r>
              <a:rPr lang="en-US" altLang="zh-CN" sz="1800" b="1" dirty="0" smtClean="0">
                <a:solidFill>
                  <a:srgbClr val="FFFF00"/>
                </a:solidFill>
                <a:ea typeface="宋体" pitchFamily="2" charset="-122"/>
              </a:rPr>
              <a:t>Before you submit your slide to content owner, please check:</a:t>
            </a:r>
          </a:p>
          <a:p>
            <a:pPr lvl="1" eaLnBrk="1" hangingPunct="1">
              <a:lnSpc>
                <a:spcPct val="100000"/>
              </a:lnSpc>
              <a:spcBef>
                <a:spcPts val="250"/>
              </a:spcBef>
              <a:buFontTx/>
              <a:buBlip>
                <a:blip r:embed="rId3"/>
              </a:buBlip>
            </a:pPr>
            <a:r>
              <a:rPr lang="en-US" altLang="zh-CN" sz="1400" dirty="0" smtClean="0">
                <a:ea typeface="宋体" pitchFamily="2" charset="-122"/>
              </a:rPr>
              <a:t>Correct misspelled words</a:t>
            </a:r>
          </a:p>
          <a:p>
            <a:pPr lvl="1" eaLnBrk="1" hangingPunct="1">
              <a:lnSpc>
                <a:spcPct val="100000"/>
              </a:lnSpc>
              <a:spcBef>
                <a:spcPts val="250"/>
              </a:spcBef>
              <a:buFontTx/>
              <a:buBlip>
                <a:blip r:embed="rId3"/>
              </a:buBlip>
            </a:pPr>
            <a:r>
              <a:rPr lang="en-US" altLang="zh-CN" sz="1400" dirty="0" smtClean="0">
                <a:ea typeface="宋体" pitchFamily="2" charset="-122"/>
              </a:rPr>
              <a:t>Correct grammar of language</a:t>
            </a:r>
          </a:p>
          <a:p>
            <a:pPr lvl="1" eaLnBrk="1" hangingPunct="1">
              <a:lnSpc>
                <a:spcPct val="100000"/>
              </a:lnSpc>
              <a:spcBef>
                <a:spcPts val="250"/>
              </a:spcBef>
              <a:buFontTx/>
              <a:buBlip>
                <a:blip r:embed="rId3"/>
              </a:buBlip>
            </a:pPr>
            <a:r>
              <a:rPr lang="en-US" altLang="zh-CN" sz="1400" dirty="0" smtClean="0">
                <a:ea typeface="宋体" pitchFamily="2" charset="-122"/>
              </a:rPr>
              <a:t>Remove all comments from slides </a:t>
            </a:r>
          </a:p>
          <a:p>
            <a:pPr lvl="1" eaLnBrk="1" hangingPunct="1">
              <a:lnSpc>
                <a:spcPct val="100000"/>
              </a:lnSpc>
              <a:spcBef>
                <a:spcPts val="250"/>
              </a:spcBef>
              <a:buFontTx/>
              <a:buBlip>
                <a:blip r:embed="rId3"/>
              </a:buBlip>
            </a:pPr>
            <a:r>
              <a:rPr lang="en-US" altLang="zh-CN" sz="1400" dirty="0" smtClean="0">
                <a:ea typeface="宋体" pitchFamily="2" charset="-122"/>
              </a:rPr>
              <a:t>Remove all hidden slides </a:t>
            </a:r>
          </a:p>
          <a:p>
            <a:pPr lvl="1" eaLnBrk="1" hangingPunct="1">
              <a:lnSpc>
                <a:spcPct val="100000"/>
              </a:lnSpc>
              <a:spcBef>
                <a:spcPts val="250"/>
              </a:spcBef>
              <a:buFontTx/>
              <a:buBlip>
                <a:blip r:embed="rId3"/>
              </a:buBlip>
            </a:pPr>
            <a:r>
              <a:rPr lang="en-US" altLang="zh-CN" sz="1400" dirty="0" smtClean="0">
                <a:ea typeface="宋体" pitchFamily="2" charset="-122"/>
              </a:rPr>
              <a:t>Remove speaker notes </a:t>
            </a:r>
          </a:p>
          <a:p>
            <a:pPr lvl="1" eaLnBrk="1" hangingPunct="1">
              <a:lnSpc>
                <a:spcPct val="100000"/>
              </a:lnSpc>
              <a:spcBef>
                <a:spcPts val="250"/>
              </a:spcBef>
              <a:buFontTx/>
              <a:buBlip>
                <a:blip r:embed="rId3"/>
              </a:buBlip>
            </a:pPr>
            <a:r>
              <a:rPr lang="en-US" altLang="zh-CN" sz="1400" dirty="0" smtClean="0">
                <a:ea typeface="宋体" pitchFamily="2" charset="-122"/>
              </a:rPr>
              <a:t>Correct slides for readability and consistency</a:t>
            </a:r>
          </a:p>
          <a:p>
            <a:pPr lvl="1" eaLnBrk="1" hangingPunct="1">
              <a:lnSpc>
                <a:spcPct val="100000"/>
              </a:lnSpc>
              <a:spcBef>
                <a:spcPts val="250"/>
              </a:spcBef>
              <a:buFontTx/>
              <a:buBlip>
                <a:blip r:embed="rId3"/>
              </a:buBlip>
            </a:pPr>
            <a:r>
              <a:rPr lang="en-US" altLang="zh-CN" sz="1400" dirty="0" smtClean="0">
                <a:ea typeface="宋体" pitchFamily="2" charset="-122"/>
              </a:rPr>
              <a:t>Correct copy to Microsoft style </a:t>
            </a:r>
          </a:p>
          <a:p>
            <a:pPr lvl="1" eaLnBrk="1" hangingPunct="1">
              <a:lnSpc>
                <a:spcPct val="100000"/>
              </a:lnSpc>
              <a:spcBef>
                <a:spcPts val="250"/>
              </a:spcBef>
              <a:buFontTx/>
              <a:buBlip>
                <a:blip r:embed="rId3"/>
              </a:buBlip>
            </a:pPr>
            <a:r>
              <a:rPr lang="en-US" altLang="zh-CN" sz="1400" dirty="0" smtClean="0">
                <a:ea typeface="宋体" pitchFamily="2" charset="-122"/>
              </a:rPr>
              <a:t>Set file properties box for ease in searching </a:t>
            </a:r>
          </a:p>
          <a:p>
            <a:pPr lvl="1" eaLnBrk="1" hangingPunct="1">
              <a:lnSpc>
                <a:spcPct val="100000"/>
              </a:lnSpc>
              <a:spcBef>
                <a:spcPts val="250"/>
              </a:spcBef>
              <a:buFontTx/>
              <a:buBlip>
                <a:blip r:embed="rId3"/>
              </a:buBlip>
            </a:pPr>
            <a:r>
              <a:rPr lang="en-US" altLang="zh-CN" sz="1400" dirty="0" smtClean="0">
                <a:ea typeface="宋体" pitchFamily="2" charset="-122"/>
              </a:rPr>
              <a:t>Set printability in grayscale </a:t>
            </a:r>
          </a:p>
          <a:p>
            <a:endParaRPr lang="zh-CN" alt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en-US" altLang="zh-CN" dirty="0" smtClean="0"/>
              <a:t>Title of Presentation</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en-US" altLang="zh-CN" dirty="0" smtClean="0"/>
              <a:t>Session Code</a:t>
            </a:r>
            <a:r>
              <a:rPr lang="zh-CN" altLang="en-US" dirty="0" smtClean="0"/>
              <a:t>：</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a:prstGeom prst="rect">
            <a:avLst/>
          </a:prstGeom>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8617890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0" baseline="0">
                <a:solidFill>
                  <a:schemeClr val="bg1"/>
                </a:solidFill>
                <a:effectLst>
                  <a:outerShdw blurRad="38100" dist="38100" dir="2700000" algn="tl">
                    <a:srgbClr val="000000">
                      <a:alpha val="43137"/>
                    </a:srgbClr>
                  </a:outerShdw>
                </a:effectLst>
              </a:defRPr>
            </a:lvl1pPr>
          </a:lstStyle>
          <a:p>
            <a:r>
              <a:rPr lang="en-US" altLang="zh-CN" dirty="0" smtClean="0"/>
              <a:t>Click here to edit</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white bar"/>
          <p:cNvPicPr>
            <a:picLocks noChangeAspect="1" noChangeArrowheads="1"/>
          </p:cNvPicPr>
          <p:nvPr userDrawn="1"/>
        </p:nvPicPr>
        <p:blipFill>
          <a:blip r:embed="rId3" cstate="print"/>
          <a:srcRect/>
          <a:stretch>
            <a:fillRect/>
          </a:stretch>
        </p:blipFill>
        <p:spPr bwMode="hidden">
          <a:xfrm>
            <a:off x="0" y="2000240"/>
            <a:ext cx="9156700" cy="3760788"/>
          </a:xfrm>
          <a:prstGeom prst="rect">
            <a:avLst/>
          </a:prstGeom>
          <a:noFill/>
          <a:ln w="9525">
            <a:noFill/>
            <a:miter lim="800000"/>
            <a:headEnd/>
            <a:tailEnd/>
          </a:ln>
        </p:spPr>
      </p:pic>
      <p:sp>
        <p:nvSpPr>
          <p:cNvPr id="5" name="AutoShape 3"/>
          <p:cNvSpPr>
            <a:spLocks noChangeArrowheads="1"/>
          </p:cNvSpPr>
          <p:nvPr userDrawn="1"/>
        </p:nvSpPr>
        <p:spPr bwMode="auto">
          <a:xfrm>
            <a:off x="381000" y="2533640"/>
            <a:ext cx="8458200" cy="2662238"/>
          </a:xfrm>
          <a:prstGeom prst="roundRect">
            <a:avLst>
              <a:gd name="adj" fmla="val 35657"/>
            </a:avLst>
          </a:prstGeom>
          <a:noFill/>
          <a:ln w="48500" algn="ctr">
            <a:noFill/>
            <a:round/>
            <a:headEnd/>
            <a:tailEnd/>
          </a:ln>
          <a:effectLst>
            <a:outerShdw dist="25000" dir="5400000" rotWithShape="0">
              <a:srgbClr val="000000">
                <a:alpha val="37999"/>
              </a:srgbClr>
            </a:outerShdw>
          </a:effectLst>
        </p:spPr>
        <p:txBody>
          <a:bodyPr rIns="36576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Thank you for attending this session with us!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Your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suggestions and comments are very important to us</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  Please help us to complete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an </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evaluation.</a:t>
            </a:r>
            <a:endPar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baseline="0"/>
            </a:lvl4pPr>
            <a:lvl5pPr>
              <a:buClr>
                <a:schemeClr val="bg1">
                  <a:lumMod val="65000"/>
                </a:schemeClr>
              </a:buClr>
              <a:buFont typeface="Wingdings" pitchFamily="2" charset="2"/>
              <a:buChar char="l"/>
              <a:defRPr baseline="0"/>
            </a:lvl5pPr>
          </a:lstStyle>
          <a:p>
            <a:pPr lvl="0"/>
            <a:r>
              <a:rPr lang="en-US" altLang="zh-CN" dirty="0" smtClean="0"/>
              <a:t>Click here to edit subtitle</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baseline="0">
                <a:latin typeface="Courier New" pitchFamily="49" charset="0"/>
                <a:cs typeface="Courier New" pitchFamily="49" charset="0"/>
              </a:defRPr>
            </a:lvl2pPr>
            <a:lvl3pPr>
              <a:buClr>
                <a:schemeClr val="bg1">
                  <a:lumMod val="65000"/>
                </a:schemeClr>
              </a:buClr>
              <a:buFont typeface="Wingdings" pitchFamily="2" charset="2"/>
              <a:buChar char="l"/>
              <a:defRPr sz="2000" baseline="0">
                <a:latin typeface="Courier New" pitchFamily="49" charset="0"/>
                <a:cs typeface="Courier New" pitchFamily="49" charset="0"/>
              </a:defRPr>
            </a:lvl3pPr>
            <a:lvl4pPr>
              <a:buClr>
                <a:schemeClr val="bg1">
                  <a:lumMod val="65000"/>
                </a:schemeClr>
              </a:buClr>
              <a:buFont typeface="Wingdings" pitchFamily="2" charset="2"/>
              <a:buChar char="l"/>
              <a:defRPr baseline="0">
                <a:latin typeface="Courier New" pitchFamily="49" charset="0"/>
                <a:cs typeface="Courier New" pitchFamily="49" charset="0"/>
              </a:defRPr>
            </a:lvl4pPr>
            <a:lvl5pPr>
              <a:buClr>
                <a:schemeClr val="bg1">
                  <a:lumMod val="65000"/>
                </a:schemeClr>
              </a:buClr>
              <a:buFont typeface="Wingdings" pitchFamily="2" charset="2"/>
              <a:buChar char="l"/>
              <a:defRPr baseline="0">
                <a:latin typeface="Courier New" pitchFamily="49" charset="0"/>
                <a:cs typeface="Courier New" pitchFamily="49" charset="0"/>
              </a:defRPr>
            </a:lvl5pPr>
          </a:lstStyle>
          <a:p>
            <a:pPr lvl="0"/>
            <a:r>
              <a:rPr lang="en-US" altLang="zh-CN" dirty="0" smtClean="0"/>
              <a:t>Click here to edit</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9" r:id="rId17"/>
    <p:sldLayoutId id="2147483670" r:id="rId18"/>
    <p:sldLayoutId id="2147483671" r:id="rId19"/>
    <p:sldLayoutId id="2147483673"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zh-CN" altLang="en-US" dirty="0" smtClean="0"/>
              <a:t>高可用性存储及虚拟化</a:t>
            </a:r>
            <a:endParaRPr lang="en-US" dirty="0"/>
          </a:p>
        </p:txBody>
      </p:sp>
      <p:sp>
        <p:nvSpPr>
          <p:cNvPr id="3" name="Text Placeholder 2"/>
          <p:cNvSpPr>
            <a:spLocks noGrp="1"/>
          </p:cNvSpPr>
          <p:nvPr>
            <p:ph type="body" sz="quarter" idx="10"/>
          </p:nvPr>
        </p:nvSpPr>
        <p:spPr>
          <a:xfrm>
            <a:off x="362339" y="1861638"/>
            <a:ext cx="8579530" cy="3871829"/>
          </a:xfrm>
        </p:spPr>
        <p:txBody>
          <a:bodyPr/>
          <a:lstStyle/>
          <a:p>
            <a:r>
              <a:rPr lang="zh-CN" altLang="en-US" sz="2800" dirty="0" smtClean="0">
                <a:solidFill>
                  <a:schemeClr val="tx1"/>
                </a:solidFill>
              </a:rPr>
              <a:t>传统的</a:t>
            </a:r>
            <a:r>
              <a:rPr lang="en-US" altLang="zh-CN" sz="2800" dirty="0" smtClean="0">
                <a:solidFill>
                  <a:schemeClr val="tx1"/>
                </a:solidFill>
              </a:rPr>
              <a:t>HA</a:t>
            </a:r>
            <a:r>
              <a:rPr lang="zh-CN" altLang="en-US" sz="2800" dirty="0" smtClean="0">
                <a:solidFill>
                  <a:schemeClr val="tx1"/>
                </a:solidFill>
              </a:rPr>
              <a:t>存储“什么也不共享”，一个节点独享一个</a:t>
            </a:r>
            <a:r>
              <a:rPr lang="en-US" altLang="zh-CN" sz="2800" dirty="0" smtClean="0">
                <a:solidFill>
                  <a:schemeClr val="tx1"/>
                </a:solidFill>
              </a:rPr>
              <a:t>LUN</a:t>
            </a:r>
            <a:endParaRPr lang="en-US" sz="2800" dirty="0" smtClean="0">
              <a:solidFill>
                <a:schemeClr val="tx1"/>
              </a:solidFill>
            </a:endParaRPr>
          </a:p>
          <a:p>
            <a:r>
              <a:rPr lang="zh-CN" altLang="en-US" sz="2800" dirty="0" smtClean="0">
                <a:solidFill>
                  <a:schemeClr val="tx1"/>
                </a:solidFill>
              </a:rPr>
              <a:t>“什么也</a:t>
            </a:r>
            <a:r>
              <a:rPr lang="zh-CN" altLang="en-US" sz="2800" dirty="0" smtClean="0"/>
              <a:t>不共享”对于虚拟化管理和高可用性来说非常不利</a:t>
            </a:r>
            <a:endParaRPr lang="en-US" sz="2800" dirty="0" smtClean="0">
              <a:solidFill>
                <a:schemeClr val="tx1"/>
              </a:solidFill>
            </a:endParaRPr>
          </a:p>
          <a:p>
            <a:pPr lvl="1"/>
            <a:r>
              <a:rPr lang="zh-CN" altLang="en-US" sz="2400" dirty="0" smtClean="0">
                <a:solidFill>
                  <a:schemeClr val="tx1"/>
                </a:solidFill>
              </a:rPr>
              <a:t>一个</a:t>
            </a:r>
            <a:r>
              <a:rPr lang="en-US" altLang="zh-CN" sz="2400" dirty="0" smtClean="0">
                <a:solidFill>
                  <a:schemeClr val="tx1"/>
                </a:solidFill>
              </a:rPr>
              <a:t>LUN</a:t>
            </a:r>
            <a:r>
              <a:rPr lang="zh-CN" altLang="en-US" sz="2400" dirty="0" smtClean="0">
                <a:solidFill>
                  <a:schemeClr val="tx1"/>
                </a:solidFill>
              </a:rPr>
              <a:t>上放一个虚拟机的需求导致</a:t>
            </a:r>
            <a:r>
              <a:rPr lang="en-US" altLang="zh-CN" sz="2400" dirty="0" smtClean="0">
                <a:solidFill>
                  <a:schemeClr val="tx1"/>
                </a:solidFill>
              </a:rPr>
              <a:t>LUN</a:t>
            </a:r>
            <a:r>
              <a:rPr lang="zh-CN" altLang="en-US" sz="2400" dirty="0" smtClean="0">
                <a:solidFill>
                  <a:schemeClr val="tx1"/>
                </a:solidFill>
              </a:rPr>
              <a:t>激增</a:t>
            </a:r>
            <a:endParaRPr lang="en-US" sz="2400" dirty="0" smtClean="0">
              <a:solidFill>
                <a:schemeClr val="tx1"/>
              </a:solidFill>
            </a:endParaRPr>
          </a:p>
          <a:p>
            <a:pPr lvl="2"/>
            <a:r>
              <a:rPr lang="zh-CN" altLang="en-US" sz="2000" dirty="0" smtClean="0">
                <a:solidFill>
                  <a:schemeClr val="tx1"/>
                </a:solidFill>
              </a:rPr>
              <a:t>管理将是个很头痛的问题</a:t>
            </a:r>
            <a:endParaRPr lang="en-US" sz="2000" dirty="0" smtClean="0">
              <a:solidFill>
                <a:schemeClr val="tx1"/>
              </a:solidFill>
            </a:endParaRPr>
          </a:p>
          <a:p>
            <a:pPr lvl="1"/>
            <a:r>
              <a:rPr lang="zh-CN" altLang="en-US" sz="2400" dirty="0" smtClean="0">
                <a:solidFill>
                  <a:schemeClr val="tx1"/>
                </a:solidFill>
              </a:rPr>
              <a:t>当</a:t>
            </a:r>
            <a:r>
              <a:rPr lang="en-US" altLang="zh-CN" sz="2400" dirty="0" smtClean="0">
                <a:solidFill>
                  <a:schemeClr val="tx1"/>
                </a:solidFill>
              </a:rPr>
              <a:t>LUN</a:t>
            </a:r>
            <a:r>
              <a:rPr lang="zh-CN" altLang="en-US" sz="2400" dirty="0" smtClean="0">
                <a:solidFill>
                  <a:schemeClr val="tx1"/>
                </a:solidFill>
              </a:rPr>
              <a:t>的拥有者改变时会出现致命的延时</a:t>
            </a:r>
            <a:endParaRPr lang="en-US" sz="2400" dirty="0" smtClean="0">
              <a:solidFill>
                <a:schemeClr val="tx1"/>
              </a:solidFill>
            </a:endParaRPr>
          </a:p>
          <a:p>
            <a:pPr lvl="2"/>
            <a:r>
              <a:rPr lang="zh-CN" altLang="en-US" sz="2000" dirty="0" smtClean="0">
                <a:solidFill>
                  <a:schemeClr val="tx1"/>
                </a:solidFill>
              </a:rPr>
              <a:t>物理磁盘资源必须故障转移</a:t>
            </a:r>
            <a:endParaRPr lang="en-US" sz="2000" dirty="0" smtClean="0">
              <a:solidFill>
                <a:schemeClr val="tx1"/>
              </a:solidFill>
            </a:endParaRPr>
          </a:p>
          <a:p>
            <a:pPr lvl="2"/>
            <a:r>
              <a:rPr lang="zh-CN" altLang="en-US" sz="2000" dirty="0" smtClean="0">
                <a:solidFill>
                  <a:schemeClr val="tx1"/>
                </a:solidFill>
              </a:rPr>
              <a:t>旧的拥有者必须卸载卷，新的拥有者必须加载卷</a:t>
            </a:r>
            <a:endParaRPr lang="en-US" sz="2000" dirty="0" smtClean="0">
              <a:solidFill>
                <a:schemeClr val="tx1"/>
              </a:solidFill>
            </a:endParaRPr>
          </a:p>
          <a:p>
            <a:pPr lvl="2"/>
            <a:r>
              <a:rPr lang="zh-CN" altLang="en-US" sz="2000" dirty="0" smtClean="0">
                <a:solidFill>
                  <a:schemeClr val="tx1"/>
                </a:solidFill>
              </a:rPr>
              <a:t>不适合于动态迁移</a:t>
            </a:r>
            <a:endParaRPr lang="en-US" sz="2000" dirty="0" smtClean="0">
              <a:solidFill>
                <a:schemeClr val="tx1"/>
              </a:solidFill>
            </a:endParaRPr>
          </a:p>
        </p:txBody>
      </p:sp>
    </p:spTree>
    <p:extLst>
      <p:ext uri="{BB962C8B-B14F-4D97-AF65-F5344CB8AC3E}">
        <p14:creationId xmlns:p14="http://schemas.microsoft.com/office/powerpoint/2010/main" xmlns="" val="30452469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群集共享卷</a:t>
            </a:r>
            <a:endParaRPr lang="en-US" dirty="0"/>
          </a:p>
        </p:txBody>
      </p:sp>
      <p:sp>
        <p:nvSpPr>
          <p:cNvPr id="3" name="Text Placeholder 2"/>
          <p:cNvSpPr>
            <a:spLocks noGrp="1"/>
          </p:cNvSpPr>
          <p:nvPr>
            <p:ph type="body" sz="quarter" idx="10"/>
          </p:nvPr>
        </p:nvSpPr>
        <p:spPr>
          <a:xfrm>
            <a:off x="354874" y="1285454"/>
            <a:ext cx="8382000" cy="4949047"/>
          </a:xfrm>
        </p:spPr>
        <p:txBody>
          <a:bodyPr/>
          <a:lstStyle/>
          <a:p>
            <a:r>
              <a:rPr lang="zh-CN" altLang="en-US" sz="2400" dirty="0" smtClean="0">
                <a:solidFill>
                  <a:schemeClr val="tx1"/>
                </a:solidFill>
              </a:rPr>
              <a:t>群集共享卷</a:t>
            </a:r>
            <a:r>
              <a:rPr lang="en-US" sz="2400" dirty="0" smtClean="0">
                <a:solidFill>
                  <a:schemeClr val="tx1"/>
                </a:solidFill>
              </a:rPr>
              <a:t> (CSV) </a:t>
            </a:r>
            <a:r>
              <a:rPr lang="zh-CN" altLang="en-US" sz="2400" dirty="0" smtClean="0">
                <a:solidFill>
                  <a:schemeClr val="tx1"/>
                </a:solidFill>
              </a:rPr>
              <a:t>使用混合的</a:t>
            </a:r>
            <a:r>
              <a:rPr lang="en-US" altLang="zh-CN" sz="2400" dirty="0" smtClean="0">
                <a:solidFill>
                  <a:schemeClr val="tx1"/>
                </a:solidFill>
              </a:rPr>
              <a:t>LUN</a:t>
            </a:r>
            <a:r>
              <a:rPr lang="zh-CN" altLang="en-US" sz="2400" dirty="0" smtClean="0">
                <a:solidFill>
                  <a:schemeClr val="tx1"/>
                </a:solidFill>
              </a:rPr>
              <a:t>共享</a:t>
            </a:r>
            <a:endParaRPr lang="en-US" sz="2400" dirty="0" smtClean="0">
              <a:solidFill>
                <a:schemeClr val="tx1"/>
              </a:solidFill>
            </a:endParaRPr>
          </a:p>
          <a:p>
            <a:pPr lvl="1"/>
            <a:r>
              <a:rPr lang="zh-CN" altLang="en-US" sz="2000" dirty="0" smtClean="0">
                <a:solidFill>
                  <a:schemeClr val="tx1"/>
                </a:solidFill>
              </a:rPr>
              <a:t>一个节点拥有存储的名称空间</a:t>
            </a:r>
            <a:r>
              <a:rPr lang="en-US" sz="2000" dirty="0" smtClean="0">
                <a:solidFill>
                  <a:schemeClr val="tx1"/>
                </a:solidFill>
              </a:rPr>
              <a:t> (</a:t>
            </a:r>
            <a:r>
              <a:rPr lang="zh-CN" altLang="en-US" sz="2000" dirty="0" smtClean="0">
                <a:solidFill>
                  <a:schemeClr val="tx1"/>
                </a:solidFill>
              </a:rPr>
              <a:t>例如目录结构</a:t>
            </a:r>
            <a:r>
              <a:rPr lang="en-US" sz="2000" dirty="0" smtClean="0">
                <a:solidFill>
                  <a:schemeClr val="tx1"/>
                </a:solidFill>
              </a:rPr>
              <a:t>) </a:t>
            </a:r>
            <a:r>
              <a:rPr lang="zh-CN" altLang="en-US" sz="2000" dirty="0" smtClean="0">
                <a:solidFill>
                  <a:schemeClr val="tx1"/>
                </a:solidFill>
              </a:rPr>
              <a:t>及原数据</a:t>
            </a:r>
            <a:endParaRPr lang="en-US" sz="2000" dirty="0" smtClean="0">
              <a:solidFill>
                <a:schemeClr val="tx1"/>
              </a:solidFill>
            </a:endParaRPr>
          </a:p>
          <a:p>
            <a:pPr lvl="1"/>
            <a:r>
              <a:rPr lang="zh-CN" altLang="en-US" sz="2000" dirty="0" smtClean="0">
                <a:solidFill>
                  <a:schemeClr val="tx1"/>
                </a:solidFill>
              </a:rPr>
              <a:t>其它节点可以拥有存储上独立的文件数据（例如</a:t>
            </a:r>
            <a:r>
              <a:rPr lang="en-US" altLang="zh-CN" sz="2000" dirty="0" smtClean="0">
                <a:solidFill>
                  <a:schemeClr val="tx1"/>
                </a:solidFill>
              </a:rPr>
              <a:t>VHD</a:t>
            </a:r>
            <a:r>
              <a:rPr lang="zh-CN" altLang="en-US" sz="2000" dirty="0" smtClean="0">
                <a:solidFill>
                  <a:schemeClr val="tx1"/>
                </a:solidFill>
              </a:rPr>
              <a:t>）</a:t>
            </a:r>
            <a:endParaRPr lang="en-US" sz="2000" dirty="0" smtClean="0">
              <a:solidFill>
                <a:schemeClr val="tx1"/>
              </a:solidFill>
            </a:endParaRPr>
          </a:p>
          <a:p>
            <a:r>
              <a:rPr lang="en-US" sz="2400" dirty="0" smtClean="0">
                <a:solidFill>
                  <a:schemeClr val="tx1"/>
                </a:solidFill>
              </a:rPr>
              <a:t>CSV</a:t>
            </a:r>
            <a:r>
              <a:rPr lang="zh-CN" altLang="en-US" sz="2400" dirty="0" smtClean="0">
                <a:solidFill>
                  <a:schemeClr val="tx1"/>
                </a:solidFill>
              </a:rPr>
              <a:t>的优势</a:t>
            </a:r>
            <a:r>
              <a:rPr lang="en-US" sz="2400" dirty="0" smtClean="0">
                <a:solidFill>
                  <a:schemeClr val="tx1"/>
                </a:solidFill>
              </a:rPr>
              <a:t>:</a:t>
            </a:r>
          </a:p>
          <a:p>
            <a:pPr lvl="1"/>
            <a:r>
              <a:rPr lang="zh-CN" altLang="en-US" sz="2000" dirty="0" smtClean="0">
                <a:solidFill>
                  <a:schemeClr val="tx1"/>
                </a:solidFill>
              </a:rPr>
              <a:t>可以在一个</a:t>
            </a:r>
            <a:r>
              <a:rPr lang="en-US" altLang="zh-CN" sz="2000" dirty="0" smtClean="0">
                <a:solidFill>
                  <a:schemeClr val="tx1"/>
                </a:solidFill>
              </a:rPr>
              <a:t>LUN</a:t>
            </a:r>
            <a:r>
              <a:rPr lang="zh-CN" altLang="en-US" sz="2000" dirty="0" smtClean="0">
                <a:solidFill>
                  <a:schemeClr val="tx1"/>
                </a:solidFill>
              </a:rPr>
              <a:t>上存储所有的</a:t>
            </a:r>
            <a:r>
              <a:rPr lang="zh-CN" altLang="en-US" sz="2000" dirty="0" smtClean="0"/>
              <a:t>虚拟机</a:t>
            </a:r>
            <a:r>
              <a:rPr lang="en-US" altLang="zh-CN" sz="2000" dirty="0" smtClean="0"/>
              <a:t>VHD</a:t>
            </a:r>
            <a:endParaRPr lang="en-US" sz="2000" dirty="0" smtClean="0">
              <a:solidFill>
                <a:schemeClr val="tx1"/>
              </a:solidFill>
            </a:endParaRPr>
          </a:p>
          <a:p>
            <a:pPr lvl="1"/>
            <a:r>
              <a:rPr lang="zh-CN" altLang="en-US" sz="2000" dirty="0" smtClean="0">
                <a:solidFill>
                  <a:schemeClr val="tx1"/>
                </a:solidFill>
              </a:rPr>
              <a:t>从拥有者节点上可以获得高性能的访问</a:t>
            </a:r>
            <a:endParaRPr lang="en-US" sz="2000" dirty="0" smtClean="0">
              <a:solidFill>
                <a:schemeClr val="tx1"/>
              </a:solidFill>
            </a:endParaRPr>
          </a:p>
          <a:p>
            <a:pPr lvl="2"/>
            <a:r>
              <a:rPr lang="zh-CN" altLang="en-US" sz="1800" dirty="0" smtClean="0">
                <a:solidFill>
                  <a:schemeClr val="tx1"/>
                </a:solidFill>
              </a:rPr>
              <a:t>所有的节点对于文件数据都具有读</a:t>
            </a:r>
            <a:r>
              <a:rPr lang="en-US" altLang="zh-CN" sz="1800" dirty="0" smtClean="0">
                <a:solidFill>
                  <a:schemeClr val="tx1"/>
                </a:solidFill>
              </a:rPr>
              <a:t>/</a:t>
            </a:r>
            <a:r>
              <a:rPr lang="zh-CN" altLang="en-US" sz="1800" dirty="0" smtClean="0">
                <a:solidFill>
                  <a:schemeClr val="tx1"/>
                </a:solidFill>
              </a:rPr>
              <a:t>写权限</a:t>
            </a:r>
            <a:endParaRPr lang="en-US" sz="1800" dirty="0" smtClean="0">
              <a:solidFill>
                <a:schemeClr val="tx1"/>
              </a:solidFill>
            </a:endParaRPr>
          </a:p>
          <a:p>
            <a:pPr lvl="1"/>
            <a:r>
              <a:rPr lang="zh-CN" altLang="en-US" sz="2000" dirty="0" smtClean="0">
                <a:solidFill>
                  <a:schemeClr val="tx1"/>
                </a:solidFill>
              </a:rPr>
              <a:t>在节点间无缝的</a:t>
            </a:r>
            <a:r>
              <a:rPr lang="en-US" altLang="zh-CN" sz="2000" dirty="0" smtClean="0">
                <a:solidFill>
                  <a:schemeClr val="tx1"/>
                </a:solidFill>
              </a:rPr>
              <a:t>VM</a:t>
            </a:r>
            <a:r>
              <a:rPr lang="zh-CN" altLang="en-US" sz="2000" dirty="0" smtClean="0">
                <a:solidFill>
                  <a:schemeClr val="tx1"/>
                </a:solidFill>
              </a:rPr>
              <a:t>移动</a:t>
            </a:r>
            <a:endParaRPr lang="en-US" sz="2000" dirty="0" smtClean="0">
              <a:solidFill>
                <a:schemeClr val="tx1"/>
              </a:solidFill>
            </a:endParaRPr>
          </a:p>
          <a:p>
            <a:pPr lvl="2"/>
            <a:r>
              <a:rPr lang="zh-CN" altLang="en-US" sz="1800" dirty="0" smtClean="0">
                <a:solidFill>
                  <a:schemeClr val="tx1"/>
                </a:solidFill>
              </a:rPr>
              <a:t>任何一个节点都可以从</a:t>
            </a:r>
            <a:r>
              <a:rPr lang="en-US" altLang="zh-CN" sz="1800" dirty="0" smtClean="0">
                <a:solidFill>
                  <a:schemeClr val="tx1"/>
                </a:solidFill>
              </a:rPr>
              <a:t>VHD</a:t>
            </a:r>
            <a:r>
              <a:rPr lang="zh-CN" altLang="en-US" sz="1800" dirty="0" smtClean="0">
                <a:solidFill>
                  <a:schemeClr val="tx1"/>
                </a:solidFill>
              </a:rPr>
              <a:t>读取，因此无需改变</a:t>
            </a:r>
            <a:r>
              <a:rPr lang="en-US" altLang="zh-CN" sz="1800" dirty="0" smtClean="0">
                <a:solidFill>
                  <a:schemeClr val="tx1"/>
                </a:solidFill>
              </a:rPr>
              <a:t>LUN</a:t>
            </a:r>
            <a:r>
              <a:rPr lang="zh-CN" altLang="en-US" sz="1800" dirty="0" smtClean="0">
                <a:solidFill>
                  <a:schemeClr val="tx1"/>
                </a:solidFill>
              </a:rPr>
              <a:t>的拥有者</a:t>
            </a:r>
            <a:endParaRPr lang="en-US" sz="1800" dirty="0" smtClean="0">
              <a:solidFill>
                <a:schemeClr val="tx1"/>
              </a:solidFill>
            </a:endParaRPr>
          </a:p>
          <a:p>
            <a:pPr lvl="1"/>
            <a:r>
              <a:rPr lang="zh-CN" altLang="en-US" sz="2000" dirty="0" smtClean="0">
                <a:solidFill>
                  <a:schemeClr val="tx1"/>
                </a:solidFill>
              </a:rPr>
              <a:t>无缝的</a:t>
            </a:r>
            <a:r>
              <a:rPr lang="en-US" altLang="zh-CN" sz="2000" dirty="0" smtClean="0">
                <a:solidFill>
                  <a:schemeClr val="tx1"/>
                </a:solidFill>
              </a:rPr>
              <a:t>LUN</a:t>
            </a:r>
            <a:r>
              <a:rPr lang="zh-CN" altLang="en-US" sz="2000" dirty="0" smtClean="0">
                <a:solidFill>
                  <a:schemeClr val="tx1"/>
                </a:solidFill>
              </a:rPr>
              <a:t>拥有者转换</a:t>
            </a:r>
            <a:endParaRPr lang="en-US" sz="2000" dirty="0" smtClean="0">
              <a:solidFill>
                <a:schemeClr val="tx1"/>
              </a:solidFill>
            </a:endParaRPr>
          </a:p>
          <a:p>
            <a:pPr lvl="2"/>
            <a:r>
              <a:rPr lang="zh-CN" altLang="en-US" sz="1800" dirty="0" smtClean="0">
                <a:solidFill>
                  <a:schemeClr val="tx1"/>
                </a:solidFill>
              </a:rPr>
              <a:t>连续的句柄使得群集在移动</a:t>
            </a:r>
            <a:r>
              <a:rPr lang="en-US" altLang="zh-CN" sz="1800" dirty="0" smtClean="0">
                <a:solidFill>
                  <a:schemeClr val="tx1"/>
                </a:solidFill>
              </a:rPr>
              <a:t>LUN</a:t>
            </a:r>
            <a:r>
              <a:rPr lang="zh-CN" altLang="en-US" sz="1800" dirty="0" smtClean="0">
                <a:solidFill>
                  <a:schemeClr val="tx1"/>
                </a:solidFill>
              </a:rPr>
              <a:t>时不需要中断虚拟机操作</a:t>
            </a:r>
            <a:endParaRPr lang="en-US" sz="1800" dirty="0" smtClean="0">
              <a:solidFill>
                <a:schemeClr val="tx1"/>
              </a:solidFill>
            </a:endParaRPr>
          </a:p>
        </p:txBody>
      </p:sp>
    </p:spTree>
    <p:extLst>
      <p:ext uri="{BB962C8B-B14F-4D97-AF65-F5344CB8AC3E}">
        <p14:creationId xmlns:p14="http://schemas.microsoft.com/office/powerpoint/2010/main" xmlns="" val="13774948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553998"/>
          </a:xfrm>
        </p:spPr>
        <p:txBody>
          <a:bodyPr/>
          <a:lstStyle/>
          <a:p>
            <a:r>
              <a:rPr lang="zh-CN" altLang="en-US" sz="4000" dirty="0" smtClean="0"/>
              <a:t>群集共享卷的实现</a:t>
            </a:r>
            <a:endParaRPr lang="en-US" sz="4000" dirty="0"/>
          </a:p>
        </p:txBody>
      </p:sp>
      <p:sp>
        <p:nvSpPr>
          <p:cNvPr id="3" name="Text Placeholder 2"/>
          <p:cNvSpPr>
            <a:spLocks noGrp="1"/>
          </p:cNvSpPr>
          <p:nvPr>
            <p:ph type="body" sz="quarter" idx="10"/>
          </p:nvPr>
        </p:nvSpPr>
        <p:spPr>
          <a:xfrm>
            <a:off x="402772" y="1434193"/>
            <a:ext cx="8382000" cy="5158335"/>
          </a:xfrm>
        </p:spPr>
        <p:txBody>
          <a:bodyPr/>
          <a:lstStyle/>
          <a:p>
            <a:r>
              <a:rPr lang="en-US" dirty="0" smtClean="0">
                <a:solidFill>
                  <a:schemeClr val="tx1"/>
                </a:solidFill>
              </a:rPr>
              <a:t>CSV</a:t>
            </a:r>
            <a:r>
              <a:rPr lang="zh-CN" altLang="en-US" dirty="0" smtClean="0">
                <a:solidFill>
                  <a:schemeClr val="tx1"/>
                </a:solidFill>
              </a:rPr>
              <a:t>过滤驱动将所有名称空间操作</a:t>
            </a:r>
            <a:r>
              <a:rPr lang="en-US" dirty="0" smtClean="0">
                <a:solidFill>
                  <a:schemeClr val="tx1"/>
                </a:solidFill>
              </a:rPr>
              <a:t> (</a:t>
            </a:r>
            <a:r>
              <a:rPr lang="zh-CN" altLang="en-US" dirty="0" smtClean="0">
                <a:solidFill>
                  <a:schemeClr val="tx1"/>
                </a:solidFill>
              </a:rPr>
              <a:t>例如建立文件、删除文件、调整文件大小</a:t>
            </a:r>
            <a:r>
              <a:rPr lang="en-US" dirty="0" smtClean="0">
                <a:solidFill>
                  <a:schemeClr val="tx1"/>
                </a:solidFill>
              </a:rPr>
              <a:t>)</a:t>
            </a:r>
            <a:r>
              <a:rPr lang="zh-CN" altLang="en-US" dirty="0" smtClean="0">
                <a:solidFill>
                  <a:schemeClr val="tx1"/>
                </a:solidFill>
              </a:rPr>
              <a:t>交给</a:t>
            </a:r>
            <a:r>
              <a:rPr lang="en-US" dirty="0" smtClean="0">
                <a:solidFill>
                  <a:schemeClr val="tx1"/>
                </a:solidFill>
              </a:rPr>
              <a:t>LUN</a:t>
            </a:r>
            <a:r>
              <a:rPr lang="zh-CN" altLang="en-US" dirty="0" smtClean="0">
                <a:solidFill>
                  <a:schemeClr val="tx1"/>
                </a:solidFill>
              </a:rPr>
              <a:t>的所有者</a:t>
            </a:r>
            <a:endParaRPr lang="en-US" dirty="0" smtClean="0">
              <a:solidFill>
                <a:schemeClr val="tx1"/>
              </a:solidFill>
            </a:endParaRPr>
          </a:p>
          <a:p>
            <a:pPr lvl="1"/>
            <a:r>
              <a:rPr lang="zh-CN" altLang="en-US" dirty="0" smtClean="0">
                <a:solidFill>
                  <a:schemeClr val="tx1"/>
                </a:solidFill>
              </a:rPr>
              <a:t>这些操作相对是很少的</a:t>
            </a:r>
            <a:endParaRPr lang="en-US" dirty="0" smtClean="0">
              <a:solidFill>
                <a:schemeClr val="tx1"/>
              </a:solidFill>
            </a:endParaRPr>
          </a:p>
          <a:p>
            <a:pPr lvl="1"/>
            <a:r>
              <a:rPr lang="zh-CN" altLang="en-US" dirty="0" smtClean="0">
                <a:solidFill>
                  <a:schemeClr val="tx1"/>
                </a:solidFill>
              </a:rPr>
              <a:t>使用</a:t>
            </a:r>
            <a:r>
              <a:rPr lang="en-US" dirty="0" smtClean="0">
                <a:solidFill>
                  <a:schemeClr val="tx1"/>
                </a:solidFill>
              </a:rPr>
              <a:t>SMB2</a:t>
            </a:r>
          </a:p>
          <a:p>
            <a:r>
              <a:rPr lang="zh-CN" altLang="en-US" dirty="0" smtClean="0">
                <a:solidFill>
                  <a:schemeClr val="tx1"/>
                </a:solidFill>
              </a:rPr>
              <a:t>包含虚拟机的节点打开</a:t>
            </a:r>
            <a:r>
              <a:rPr lang="en-US" altLang="zh-CN" dirty="0" smtClean="0">
                <a:solidFill>
                  <a:schemeClr val="tx1"/>
                </a:solidFill>
              </a:rPr>
              <a:t>VHD</a:t>
            </a:r>
            <a:r>
              <a:rPr lang="zh-CN" altLang="en-US" dirty="0" smtClean="0">
                <a:solidFill>
                  <a:schemeClr val="tx1"/>
                </a:solidFill>
              </a:rPr>
              <a:t>进行专门的访问</a:t>
            </a:r>
            <a:endParaRPr lang="en-US" dirty="0" smtClean="0">
              <a:solidFill>
                <a:schemeClr val="tx1"/>
              </a:solidFill>
            </a:endParaRPr>
          </a:p>
          <a:p>
            <a:pPr lvl="1"/>
            <a:r>
              <a:rPr lang="en-US" dirty="0" smtClean="0">
                <a:solidFill>
                  <a:schemeClr val="tx1"/>
                </a:solidFill>
              </a:rPr>
              <a:t>VHD</a:t>
            </a:r>
            <a:r>
              <a:rPr lang="zh-CN" altLang="en-US" dirty="0" smtClean="0">
                <a:solidFill>
                  <a:schemeClr val="tx1"/>
                </a:solidFill>
              </a:rPr>
              <a:t>读和写是很频繁的</a:t>
            </a:r>
            <a:endParaRPr lang="en-US" dirty="0" smtClean="0">
              <a:solidFill>
                <a:schemeClr val="tx1"/>
              </a:solidFill>
            </a:endParaRPr>
          </a:p>
          <a:p>
            <a:pPr lvl="1"/>
            <a:r>
              <a:rPr lang="en-US" dirty="0" smtClean="0">
                <a:solidFill>
                  <a:schemeClr val="tx1"/>
                </a:solidFill>
              </a:rPr>
              <a:t>CSV</a:t>
            </a:r>
            <a:r>
              <a:rPr lang="zh-CN" altLang="en-US" dirty="0" smtClean="0">
                <a:solidFill>
                  <a:schemeClr val="tx1"/>
                </a:solidFill>
              </a:rPr>
              <a:t>过滤器获得原始</a:t>
            </a:r>
            <a:r>
              <a:rPr lang="zh-CN" altLang="en-US" dirty="0" smtClean="0"/>
              <a:t>的</a:t>
            </a:r>
            <a:r>
              <a:rPr lang="en-US" dirty="0" smtClean="0">
                <a:solidFill>
                  <a:schemeClr val="tx1"/>
                </a:solidFill>
              </a:rPr>
              <a:t>LUN sector map of file</a:t>
            </a:r>
          </a:p>
          <a:p>
            <a:pPr lvl="1"/>
            <a:r>
              <a:rPr lang="zh-CN" altLang="en-US" dirty="0" smtClean="0">
                <a:solidFill>
                  <a:schemeClr val="tx1"/>
                </a:solidFill>
              </a:rPr>
              <a:t>直接读和写到</a:t>
            </a:r>
            <a:r>
              <a:rPr lang="zh-CN" altLang="en-US" dirty="0" smtClean="0"/>
              <a:t>基本卷</a:t>
            </a:r>
            <a:endParaRPr lang="en-US" dirty="0" smtClean="0">
              <a:solidFill>
                <a:schemeClr val="tx1"/>
              </a:solidFill>
            </a:endParaRPr>
          </a:p>
          <a:p>
            <a:pPr lvl="1"/>
            <a:endParaRPr lang="en-US" dirty="0"/>
          </a:p>
        </p:txBody>
      </p:sp>
    </p:spTree>
    <p:extLst>
      <p:ext uri="{BB962C8B-B14F-4D97-AF65-F5344CB8AC3E}">
        <p14:creationId xmlns:p14="http://schemas.microsoft.com/office/powerpoint/2010/main" xmlns="" val="11903696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5381894" y="1063070"/>
            <a:ext cx="2831425" cy="354417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553998"/>
          </a:xfrm>
        </p:spPr>
        <p:txBody>
          <a:bodyPr/>
          <a:lstStyle/>
          <a:p>
            <a:r>
              <a:rPr lang="zh-CN" altLang="en-US" sz="4000" dirty="0" smtClean="0"/>
              <a:t>群集共享卷架构</a:t>
            </a:r>
            <a:endParaRPr lang="en-US" sz="4000" dirty="0"/>
          </a:p>
        </p:txBody>
      </p:sp>
      <p:sp>
        <p:nvSpPr>
          <p:cNvPr id="4" name="Can 3"/>
          <p:cNvSpPr/>
          <p:nvPr/>
        </p:nvSpPr>
        <p:spPr bwMode="auto">
          <a:xfrm>
            <a:off x="4003869" y="4725647"/>
            <a:ext cx="1231900" cy="13843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LUN</a:t>
            </a: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723900" y="1170684"/>
            <a:ext cx="2654300" cy="3343884"/>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bwMode="auto">
          <a:xfrm>
            <a:off x="1212980" y="2290349"/>
            <a:ext cx="1934080"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Calibri" pitchFamily="34" charset="0"/>
              </a:rPr>
              <a:t>CSV I/O </a:t>
            </a:r>
            <a:r>
              <a:rPr lang="zh-CN" altLang="en-US" sz="1600" dirty="0" smtClean="0">
                <a:solidFill>
                  <a:srgbClr val="FFFFFF"/>
                </a:solidFill>
                <a:effectLst>
                  <a:outerShdw blurRad="38100" dist="38100" dir="2700000" algn="tl">
                    <a:srgbClr val="000000">
                      <a:alpha val="43137"/>
                    </a:srgbClr>
                  </a:outerShdw>
                </a:effectLst>
                <a:latin typeface="Calibri" pitchFamily="34" charset="0"/>
              </a:rPr>
              <a:t>过滤驱动</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ounded Rectangle 9"/>
          <p:cNvSpPr/>
          <p:nvPr/>
        </p:nvSpPr>
        <p:spPr bwMode="auto">
          <a:xfrm>
            <a:off x="1949010" y="2881908"/>
            <a:ext cx="1165860" cy="388161"/>
          </a:xfrm>
          <a:prstGeom prst="roundRect">
            <a:avLst/>
          </a:prstGeom>
          <a:gradFill>
            <a:gsLst>
              <a:gs pos="0">
                <a:srgbClr val="FFC000"/>
              </a:gs>
              <a:gs pos="39999">
                <a:srgbClr val="FFCC66"/>
              </a:gs>
              <a:gs pos="70000">
                <a:srgbClr val="FFCC66"/>
              </a:gs>
              <a:gs pos="100000">
                <a:srgbClr val="FFEBFA"/>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1200" dirty="0" smtClean="0">
                <a:solidFill>
                  <a:schemeClr val="accent3">
                    <a:lumMod val="50000"/>
                  </a:schemeClr>
                </a:solidFill>
                <a:effectLst>
                  <a:outerShdw blurRad="38100" dist="38100" dir="2700000" algn="tl">
                    <a:srgbClr val="000000">
                      <a:alpha val="43137"/>
                    </a:srgbClr>
                  </a:outerShdw>
                </a:effectLst>
                <a:latin typeface="Calibri" pitchFamily="34" charset="0"/>
              </a:rPr>
              <a:t>重定向</a:t>
            </a:r>
            <a:r>
              <a:rPr lang="en-US" sz="1200" dirty="0" smtClean="0">
                <a:solidFill>
                  <a:schemeClr val="accent3">
                    <a:lumMod val="50000"/>
                  </a:schemeClr>
                </a:solidFill>
                <a:effectLst>
                  <a:outerShdw blurRad="38100" dist="38100" dir="2700000" algn="tl">
                    <a:srgbClr val="000000">
                      <a:alpha val="43137"/>
                    </a:srgbClr>
                  </a:outerShdw>
                </a:effectLst>
                <a:latin typeface="Calibri" pitchFamily="34" charset="0"/>
              </a:rPr>
              <a:t> FSD</a:t>
            </a:r>
          </a:p>
        </p:txBody>
      </p:sp>
      <p:sp>
        <p:nvSpPr>
          <p:cNvPr id="11" name="Rounded Rectangle 10"/>
          <p:cNvSpPr/>
          <p:nvPr/>
        </p:nvSpPr>
        <p:spPr bwMode="auto">
          <a:xfrm>
            <a:off x="1954142" y="3456682"/>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rgbClr val="FFFFFF"/>
                </a:solidFill>
                <a:effectLst>
                  <a:outerShdw blurRad="38100" dist="38100" dir="2700000" algn="tl">
                    <a:srgbClr val="000000">
                      <a:alpha val="43137"/>
                    </a:srgbClr>
                  </a:outerShdw>
                </a:effectLst>
                <a:latin typeface="Calibri" pitchFamily="34" charset="0"/>
              </a:rPr>
              <a:t>NetFT</a:t>
            </a: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Rounded Rectangle 11"/>
          <p:cNvSpPr/>
          <p:nvPr/>
        </p:nvSpPr>
        <p:spPr bwMode="auto">
          <a:xfrm>
            <a:off x="914400" y="3963639"/>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1600" dirty="0" smtClean="0">
                <a:solidFill>
                  <a:srgbClr val="FFFFFF"/>
                </a:solidFill>
                <a:effectLst>
                  <a:outerShdw blurRad="38100" dist="38100" dir="2700000" algn="tl">
                    <a:srgbClr val="000000">
                      <a:alpha val="43137"/>
                    </a:srgbClr>
                  </a:outerShdw>
                </a:effectLst>
                <a:latin typeface="Calibri" pitchFamily="34" charset="0"/>
              </a:rPr>
              <a:t>存储驱动</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Rounded Rectangle 12"/>
          <p:cNvSpPr/>
          <p:nvPr/>
        </p:nvSpPr>
        <p:spPr bwMode="auto">
          <a:xfrm>
            <a:off x="5476291" y="1145796"/>
            <a:ext cx="2654300" cy="3343884"/>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6027577" y="2265461"/>
            <a:ext cx="1871874"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1600" dirty="0" smtClean="0">
                <a:solidFill>
                  <a:srgbClr val="FFFFFF"/>
                </a:solidFill>
                <a:effectLst>
                  <a:outerShdw blurRad="38100" dist="38100" dir="2700000" algn="tl">
                    <a:srgbClr val="000000">
                      <a:alpha val="43137"/>
                    </a:srgbClr>
                  </a:outerShdw>
                </a:effectLst>
                <a:latin typeface="Calibri" pitchFamily="34" charset="0"/>
              </a:rPr>
              <a:t>CSV I/O </a:t>
            </a:r>
            <a:r>
              <a:rPr lang="zh-CN" altLang="en-US" sz="1600" dirty="0" smtClean="0">
                <a:solidFill>
                  <a:srgbClr val="FFFFFF"/>
                </a:solidFill>
                <a:effectLst>
                  <a:outerShdw blurRad="38100" dist="38100" dir="2700000" algn="tl">
                    <a:srgbClr val="000000">
                      <a:alpha val="43137"/>
                    </a:srgbClr>
                  </a:outerShdw>
                </a:effectLst>
                <a:latin typeface="Calibri" pitchFamily="34" charset="0"/>
              </a:rPr>
              <a:t>过滤驱动</a:t>
            </a:r>
            <a:endParaRPr lang="en-US" altLang="zh-CN"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6913983" y="2857020"/>
            <a:ext cx="953277" cy="38816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NTFS</a:t>
            </a:r>
          </a:p>
        </p:txBody>
      </p:sp>
      <p:sp>
        <p:nvSpPr>
          <p:cNvPr id="17" name="Rounded Rectangle 16"/>
          <p:cNvSpPr/>
          <p:nvPr/>
        </p:nvSpPr>
        <p:spPr bwMode="auto">
          <a:xfrm>
            <a:off x="5661505" y="3441125"/>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rgbClr val="FFFFFF"/>
                </a:solidFill>
                <a:effectLst>
                  <a:outerShdw blurRad="38100" dist="38100" dir="2700000" algn="tl">
                    <a:srgbClr val="000000">
                      <a:alpha val="43137"/>
                    </a:srgbClr>
                  </a:outerShdw>
                </a:effectLst>
                <a:latin typeface="Calibri" pitchFamily="34" charset="0"/>
              </a:rPr>
              <a:t>NetFT</a:t>
            </a:r>
            <a:endParaRPr lang="en-US" sz="1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5666792" y="3948088"/>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1600" dirty="0" smtClean="0">
                <a:solidFill>
                  <a:srgbClr val="FFFFFF"/>
                </a:solidFill>
                <a:effectLst>
                  <a:outerShdw blurRad="38100" dist="38100" dir="2700000" algn="tl">
                    <a:srgbClr val="000000">
                      <a:alpha val="43137"/>
                    </a:srgbClr>
                  </a:outerShdw>
                </a:effectLst>
                <a:latin typeface="Calibri" pitchFamily="34" charset="0"/>
              </a:rPr>
              <a:t>存储驱动</a:t>
            </a:r>
            <a:endParaRPr lang="en-US" altLang="zh-CN"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 name="Rounded Rectangle 19"/>
          <p:cNvSpPr/>
          <p:nvPr/>
        </p:nvSpPr>
        <p:spPr bwMode="auto">
          <a:xfrm>
            <a:off x="5638799" y="1647151"/>
            <a:ext cx="1844351" cy="388161"/>
          </a:xfrm>
          <a:prstGeom prst="roundRect">
            <a:avLst/>
          </a:prstGeom>
          <a:gradFill>
            <a:gsLst>
              <a:gs pos="0">
                <a:srgbClr val="FFC000"/>
              </a:gs>
              <a:gs pos="39999">
                <a:srgbClr val="FFCC66"/>
              </a:gs>
              <a:gs pos="70000">
                <a:srgbClr val="FFCC66"/>
              </a:gs>
              <a:gs pos="100000">
                <a:srgbClr val="FFEBFA"/>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1600" dirty="0" smtClean="0">
                <a:solidFill>
                  <a:schemeClr val="accent3">
                    <a:lumMod val="50000"/>
                  </a:schemeClr>
                </a:solidFill>
                <a:effectLst>
                  <a:outerShdw blurRad="38100" dist="38100" dir="2700000" algn="tl">
                    <a:srgbClr val="000000">
                      <a:alpha val="43137"/>
                    </a:srgbClr>
                  </a:outerShdw>
                </a:effectLst>
                <a:latin typeface="Calibri" pitchFamily="34" charset="0"/>
              </a:rPr>
              <a:t>文件服务器 服务</a:t>
            </a:r>
            <a:endParaRPr lang="en-US" sz="1600" dirty="0" smtClean="0">
              <a:solidFill>
                <a:schemeClr val="accent3">
                  <a:lumMod val="50000"/>
                </a:schemeClr>
              </a:solidFill>
              <a:effectLst>
                <a:outerShdw blurRad="38100" dist="38100" dir="2700000" algn="tl">
                  <a:srgbClr val="000000">
                    <a:alpha val="43137"/>
                  </a:srgbClr>
                </a:outerShdw>
              </a:effectLst>
              <a:latin typeface="Calibri" pitchFamily="34" charset="0"/>
            </a:endParaRPr>
          </a:p>
        </p:txBody>
      </p:sp>
      <p:sp>
        <p:nvSpPr>
          <p:cNvPr id="21" name="TextBox 20"/>
          <p:cNvSpPr txBox="1"/>
          <p:nvPr/>
        </p:nvSpPr>
        <p:spPr>
          <a:xfrm>
            <a:off x="1845382" y="1403950"/>
            <a:ext cx="1210588" cy="400110"/>
          </a:xfrm>
          <a:prstGeom prst="rect">
            <a:avLst/>
          </a:prstGeom>
          <a:noFill/>
        </p:spPr>
        <p:txBody>
          <a:bodyPr wrap="none" rtlCol="0">
            <a:spAutoFit/>
          </a:bodyPr>
          <a:lstStyle/>
          <a:p>
            <a:r>
              <a:rPr lang="zh-CN" altLang="en-US" sz="2000" b="1" dirty="0" smtClean="0">
                <a:solidFill>
                  <a:schemeClr val="bg1"/>
                </a:solidFill>
                <a:effectLst>
                  <a:outerShdw blurRad="38100" dist="38100" dir="2700000" algn="tl">
                    <a:srgbClr val="000000">
                      <a:alpha val="43137"/>
                    </a:srgbClr>
                  </a:outerShdw>
                </a:effectLst>
              </a:rPr>
              <a:t>建立文件</a:t>
            </a:r>
            <a:endParaRPr lang="en-US" sz="2000" b="1" dirty="0">
              <a:solidFill>
                <a:schemeClr val="bg1"/>
              </a:solidFill>
              <a:effectLst>
                <a:outerShdw blurRad="38100" dist="38100" dir="2700000" algn="tl">
                  <a:srgbClr val="000000">
                    <a:alpha val="43137"/>
                  </a:srgbClr>
                </a:outerShdw>
              </a:effectLst>
            </a:endParaRPr>
          </a:p>
        </p:txBody>
      </p:sp>
      <p:pic>
        <p:nvPicPr>
          <p:cNvPr id="22" name="Picture 3" descr="C:\Users\shonsh\Desktop\images\VM.png"/>
          <p:cNvPicPr>
            <a:picLocks noChangeAspect="1" noChangeArrowheads="1"/>
          </p:cNvPicPr>
          <p:nvPr/>
        </p:nvPicPr>
        <p:blipFill>
          <a:blip r:embed="rId3" cstate="print"/>
          <a:srcRect/>
          <a:stretch>
            <a:fillRect/>
          </a:stretch>
        </p:blipFill>
        <p:spPr bwMode="auto">
          <a:xfrm>
            <a:off x="1266883" y="1420728"/>
            <a:ext cx="433093" cy="701678"/>
          </a:xfrm>
          <a:prstGeom prst="rect">
            <a:avLst/>
          </a:prstGeom>
          <a:noFill/>
        </p:spPr>
      </p:pic>
      <p:sp>
        <p:nvSpPr>
          <p:cNvPr id="23" name="TextBox 22"/>
          <p:cNvSpPr txBox="1"/>
          <p:nvPr/>
        </p:nvSpPr>
        <p:spPr>
          <a:xfrm>
            <a:off x="1051631" y="1571900"/>
            <a:ext cx="877163" cy="369332"/>
          </a:xfrm>
          <a:prstGeom prst="rect">
            <a:avLst/>
          </a:prstGeom>
          <a:noFill/>
        </p:spPr>
        <p:txBody>
          <a:bodyPr wrap="none" rtlCol="0">
            <a:spAutoFit/>
          </a:bodyPr>
          <a:lstStyle/>
          <a:p>
            <a:r>
              <a:rPr lang="zh-CN" altLang="en-US" b="1" dirty="0" smtClean="0">
                <a:solidFill>
                  <a:schemeClr val="bg1"/>
                </a:solidFill>
              </a:rPr>
              <a:t>虚拟机</a:t>
            </a:r>
            <a:endParaRPr lang="en-US" b="1" dirty="0">
              <a:solidFill>
                <a:schemeClr val="bg1"/>
              </a:solidFill>
            </a:endParaRPr>
          </a:p>
        </p:txBody>
      </p:sp>
      <p:pic>
        <p:nvPicPr>
          <p:cNvPr id="24"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4315211" y="5152283"/>
            <a:ext cx="723319" cy="723319"/>
          </a:xfrm>
          <a:prstGeom prst="rect">
            <a:avLst/>
          </a:prstGeom>
          <a:ln>
            <a:headEnd type="none" w="med" len="med"/>
            <a:tailEnd type="none" w="med" len="med"/>
          </a:ln>
        </p:spPr>
      </p:pic>
      <p:sp>
        <p:nvSpPr>
          <p:cNvPr id="25" name="TextBox 24"/>
          <p:cNvSpPr txBox="1"/>
          <p:nvPr/>
        </p:nvSpPr>
        <p:spPr>
          <a:xfrm>
            <a:off x="4357395" y="5462765"/>
            <a:ext cx="612668" cy="369332"/>
          </a:xfrm>
          <a:prstGeom prst="rect">
            <a:avLst/>
          </a:prstGeom>
          <a:noFill/>
        </p:spPr>
        <p:txBody>
          <a:bodyPr wrap="none" rtlCol="0">
            <a:spAutoFit/>
          </a:bodyPr>
          <a:lstStyle/>
          <a:p>
            <a:r>
              <a:rPr lang="en-US" b="1" dirty="0" smtClean="0">
                <a:solidFill>
                  <a:schemeClr val="accent3">
                    <a:lumMod val="50000"/>
                  </a:schemeClr>
                </a:solidFill>
              </a:rPr>
              <a:t>VHD</a:t>
            </a:r>
            <a:endParaRPr lang="en-US" b="1" dirty="0">
              <a:solidFill>
                <a:schemeClr val="accent3">
                  <a:lumMod val="50000"/>
                </a:schemeClr>
              </a:solidFill>
            </a:endParaRPr>
          </a:p>
        </p:txBody>
      </p:sp>
      <p:sp>
        <p:nvSpPr>
          <p:cNvPr id="30" name="Down Arrow 29"/>
          <p:cNvSpPr/>
          <p:nvPr/>
        </p:nvSpPr>
        <p:spPr bwMode="auto">
          <a:xfrm>
            <a:off x="2892490" y="1749182"/>
            <a:ext cx="139959" cy="550506"/>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Down Arrow 30"/>
          <p:cNvSpPr/>
          <p:nvPr/>
        </p:nvSpPr>
        <p:spPr bwMode="auto">
          <a:xfrm>
            <a:off x="2876939" y="2694684"/>
            <a:ext cx="136849" cy="192833"/>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2" name="Down Arrow 31"/>
          <p:cNvSpPr/>
          <p:nvPr/>
        </p:nvSpPr>
        <p:spPr bwMode="auto">
          <a:xfrm>
            <a:off x="2861388" y="3257631"/>
            <a:ext cx="136849" cy="192833"/>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4" name="Right Arrow 33"/>
          <p:cNvSpPr/>
          <p:nvPr/>
        </p:nvSpPr>
        <p:spPr bwMode="auto">
          <a:xfrm>
            <a:off x="3125755" y="3577982"/>
            <a:ext cx="2547257" cy="149290"/>
          </a:xfrm>
          <a:prstGeom prst="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7" name="Down Arrow 36"/>
          <p:cNvSpPr/>
          <p:nvPr/>
        </p:nvSpPr>
        <p:spPr bwMode="auto">
          <a:xfrm>
            <a:off x="5788090" y="2041540"/>
            <a:ext cx="136849" cy="1387151"/>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a:scene3d>
            <a:camera prst="orthographicFront">
              <a:rot lat="0" lon="0" rev="108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8" name="Down Arrow 37"/>
          <p:cNvSpPr/>
          <p:nvPr/>
        </p:nvSpPr>
        <p:spPr bwMode="auto">
          <a:xfrm>
            <a:off x="7172131" y="2063312"/>
            <a:ext cx="136849" cy="192833"/>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9" name="Down Arrow 38"/>
          <p:cNvSpPr/>
          <p:nvPr/>
        </p:nvSpPr>
        <p:spPr bwMode="auto">
          <a:xfrm>
            <a:off x="7162800" y="2651142"/>
            <a:ext cx="136849" cy="192833"/>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0" name="Down Arrow 39"/>
          <p:cNvSpPr/>
          <p:nvPr/>
        </p:nvSpPr>
        <p:spPr bwMode="auto">
          <a:xfrm>
            <a:off x="7181461" y="3229639"/>
            <a:ext cx="133739" cy="712237"/>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Left-Up Arrow 41"/>
          <p:cNvSpPr/>
          <p:nvPr/>
        </p:nvSpPr>
        <p:spPr bwMode="auto">
          <a:xfrm>
            <a:off x="5253138" y="4352423"/>
            <a:ext cx="2071394" cy="1324947"/>
          </a:xfrm>
          <a:prstGeom prst="leftUpArrow">
            <a:avLst>
              <a:gd name="adj1" fmla="val 5634"/>
              <a:gd name="adj2" fmla="val 5633"/>
              <a:gd name="adj3" fmla="val 7394"/>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3" name="TextBox 32"/>
          <p:cNvSpPr txBox="1"/>
          <p:nvPr/>
        </p:nvSpPr>
        <p:spPr>
          <a:xfrm>
            <a:off x="5878286" y="4642293"/>
            <a:ext cx="1319464" cy="369332"/>
          </a:xfrm>
          <a:prstGeom prst="rect">
            <a:avLst/>
          </a:prstGeom>
          <a:noFill/>
        </p:spPr>
        <p:txBody>
          <a:bodyPr wrap="none" rtlCol="0">
            <a:spAutoFit/>
          </a:bodyPr>
          <a:lstStyle/>
          <a:p>
            <a:r>
              <a:rPr lang="en-US" dirty="0" smtClean="0"/>
              <a:t>LUN </a:t>
            </a:r>
            <a:r>
              <a:rPr lang="zh-CN" altLang="en-US" dirty="0" smtClean="0"/>
              <a:t>拥有者</a:t>
            </a:r>
            <a:endParaRPr lang="en-US" altLang="zh-CN" dirty="0" smtClean="0"/>
          </a:p>
        </p:txBody>
      </p:sp>
    </p:spTree>
    <p:extLst>
      <p:ext uri="{BB962C8B-B14F-4D97-AF65-F5344CB8AC3E}">
        <p14:creationId xmlns:p14="http://schemas.microsoft.com/office/powerpoint/2010/main" xmlns="" val="1571792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8" presetClass="entr" presetSubtype="12"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downLeft)">
                                      <p:cBhvr>
                                        <p:cTn id="14" dur="500"/>
                                        <p:tgtEl>
                                          <p:spTgt spid="31"/>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strips(downLef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Righ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strips(upLeft)">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strips(downLeft)">
                                      <p:cBhvr>
                                        <p:cTn id="33" dur="500"/>
                                        <p:tgtEl>
                                          <p:spTgt spid="38"/>
                                        </p:tgtEl>
                                      </p:cBhvr>
                                    </p:animEffect>
                                  </p:childTnLst>
                                </p:cTn>
                              </p:par>
                            </p:childTnLst>
                          </p:cTn>
                        </p:par>
                        <p:par>
                          <p:cTn id="34" fill="hold">
                            <p:stCondLst>
                              <p:cond delay="500"/>
                            </p:stCondLst>
                            <p:childTnLst>
                              <p:par>
                                <p:cTn id="35" presetID="18" presetClass="entr" presetSubtype="12"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strips(down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strips(downLeft)">
                                      <p:cBhvr>
                                        <p:cTn id="42" dur="500"/>
                                        <p:tgtEl>
                                          <p:spTgt spid="40"/>
                                        </p:tgtEl>
                                      </p:cBhvr>
                                    </p:animEffect>
                                  </p:childTnLst>
                                </p:cTn>
                              </p:par>
                            </p:childTnLst>
                          </p:cTn>
                        </p:par>
                        <p:par>
                          <p:cTn id="43" fill="hold">
                            <p:stCondLst>
                              <p:cond delay="500"/>
                            </p:stCondLst>
                            <p:childTnLst>
                              <p:par>
                                <p:cTn id="44" presetID="18" presetClass="entr" presetSubtype="12"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strips(downLeft)">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1" grpId="0" animBg="1"/>
      <p:bldP spid="32" grpId="0" animBg="1"/>
      <p:bldP spid="34" grpId="0" animBg="1"/>
      <p:bldP spid="37" grpId="0" animBg="1"/>
      <p:bldP spid="38" grpId="0" animBg="1"/>
      <p:bldP spid="39" grpId="0" animBg="1"/>
      <p:bldP spid="40"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5354517" y="1068546"/>
            <a:ext cx="2831425" cy="354417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TextBox 26"/>
          <p:cNvSpPr txBox="1"/>
          <p:nvPr/>
        </p:nvSpPr>
        <p:spPr>
          <a:xfrm>
            <a:off x="5850909" y="4647769"/>
            <a:ext cx="1319464" cy="369332"/>
          </a:xfrm>
          <a:prstGeom prst="rect">
            <a:avLst/>
          </a:prstGeom>
          <a:noFill/>
        </p:spPr>
        <p:txBody>
          <a:bodyPr wrap="none" rtlCol="0">
            <a:spAutoFit/>
          </a:bodyPr>
          <a:lstStyle/>
          <a:p>
            <a:r>
              <a:rPr lang="en-US" altLang="zh-CN" dirty="0" smtClean="0"/>
              <a:t>LUN </a:t>
            </a:r>
            <a:r>
              <a:rPr lang="zh-CN" altLang="en-US" dirty="0" smtClean="0"/>
              <a:t>拥有者</a:t>
            </a:r>
            <a:endParaRPr lang="en-US" altLang="zh-CN" dirty="0" smtClean="0"/>
          </a:p>
        </p:txBody>
      </p:sp>
      <p:sp>
        <p:nvSpPr>
          <p:cNvPr id="2" name="Title 1"/>
          <p:cNvSpPr>
            <a:spLocks noGrp="1"/>
          </p:cNvSpPr>
          <p:nvPr>
            <p:ph type="title"/>
          </p:nvPr>
        </p:nvSpPr>
        <p:spPr>
          <a:xfrm>
            <a:off x="387054" y="228600"/>
            <a:ext cx="8375946" cy="553998"/>
          </a:xfrm>
        </p:spPr>
        <p:txBody>
          <a:bodyPr/>
          <a:lstStyle/>
          <a:p>
            <a:r>
              <a:rPr lang="zh-CN" altLang="en-US" sz="4000" dirty="0" smtClean="0"/>
              <a:t>群集共享卷架构</a:t>
            </a:r>
            <a:endParaRPr lang="en-US" sz="4000" dirty="0"/>
          </a:p>
        </p:txBody>
      </p:sp>
      <p:sp>
        <p:nvSpPr>
          <p:cNvPr id="4" name="Can 3"/>
          <p:cNvSpPr/>
          <p:nvPr/>
        </p:nvSpPr>
        <p:spPr bwMode="auto">
          <a:xfrm>
            <a:off x="3976492" y="4731123"/>
            <a:ext cx="1231900" cy="1384300"/>
          </a:xfrm>
          <a:prstGeom prst="can">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LUN</a:t>
            </a: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ounded Rectangle 5"/>
          <p:cNvSpPr/>
          <p:nvPr/>
        </p:nvSpPr>
        <p:spPr bwMode="auto">
          <a:xfrm>
            <a:off x="696523" y="1176160"/>
            <a:ext cx="2654300" cy="3343884"/>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bwMode="auto">
          <a:xfrm>
            <a:off x="1185603" y="2295825"/>
            <a:ext cx="1934080"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1600" dirty="0" smtClean="0">
                <a:solidFill>
                  <a:srgbClr val="FFFFFF"/>
                </a:solidFill>
                <a:effectLst>
                  <a:outerShdw blurRad="38100" dist="38100" dir="2700000" algn="tl">
                    <a:srgbClr val="000000">
                      <a:alpha val="43137"/>
                    </a:srgbClr>
                  </a:outerShdw>
                </a:effectLst>
                <a:latin typeface="Calibri" pitchFamily="34" charset="0"/>
              </a:rPr>
              <a:t>CSV I/O </a:t>
            </a:r>
            <a:r>
              <a:rPr lang="zh-CN" altLang="en-US" sz="1600" dirty="0" smtClean="0">
                <a:solidFill>
                  <a:srgbClr val="FFFFFF"/>
                </a:solidFill>
                <a:effectLst>
                  <a:outerShdw blurRad="38100" dist="38100" dir="2700000" algn="tl">
                    <a:srgbClr val="000000">
                      <a:alpha val="43137"/>
                    </a:srgbClr>
                  </a:outerShdw>
                </a:effectLst>
                <a:latin typeface="Calibri" pitchFamily="34" charset="0"/>
              </a:rPr>
              <a:t>过滤驱动</a:t>
            </a:r>
            <a:endParaRPr lang="en-US" altLang="zh-CN"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ounded Rectangle 9"/>
          <p:cNvSpPr/>
          <p:nvPr/>
        </p:nvSpPr>
        <p:spPr bwMode="auto">
          <a:xfrm>
            <a:off x="1921633" y="2887384"/>
            <a:ext cx="1165860" cy="388161"/>
          </a:xfrm>
          <a:prstGeom prst="roundRect">
            <a:avLst/>
          </a:prstGeom>
          <a:gradFill>
            <a:gsLst>
              <a:gs pos="0">
                <a:srgbClr val="FFC000"/>
              </a:gs>
              <a:gs pos="39999">
                <a:srgbClr val="FFCC66"/>
              </a:gs>
              <a:gs pos="70000">
                <a:srgbClr val="FFCC66"/>
              </a:gs>
              <a:gs pos="100000">
                <a:srgbClr val="FFEBFA"/>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accent3">
                    <a:lumMod val="50000"/>
                  </a:schemeClr>
                </a:solidFill>
                <a:effectLst>
                  <a:outerShdw blurRad="38100" dist="38100" dir="2700000" algn="tl">
                    <a:srgbClr val="000000">
                      <a:alpha val="43137"/>
                    </a:srgbClr>
                  </a:outerShdw>
                </a:effectLst>
                <a:latin typeface="Calibri" pitchFamily="34" charset="0"/>
              </a:rPr>
              <a:t>Redirector FSD</a:t>
            </a:r>
          </a:p>
        </p:txBody>
      </p:sp>
      <p:sp>
        <p:nvSpPr>
          <p:cNvPr id="11" name="Rounded Rectangle 10"/>
          <p:cNvSpPr/>
          <p:nvPr/>
        </p:nvSpPr>
        <p:spPr bwMode="auto">
          <a:xfrm>
            <a:off x="1926765" y="3462158"/>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chemeClr val="bg1"/>
                </a:solidFill>
                <a:effectLst>
                  <a:outerShdw blurRad="38100" dist="38100" dir="2700000" algn="tl">
                    <a:srgbClr val="000000">
                      <a:alpha val="43137"/>
                    </a:srgbClr>
                  </a:outerShdw>
                </a:effectLst>
                <a:latin typeface="Calibri" pitchFamily="34" charset="0"/>
              </a:rPr>
              <a:t>NetFT</a:t>
            </a:r>
            <a:endParaRPr lang="en-US" sz="14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2" name="Rounded Rectangle 11"/>
          <p:cNvSpPr/>
          <p:nvPr/>
        </p:nvSpPr>
        <p:spPr bwMode="auto">
          <a:xfrm>
            <a:off x="887023" y="3969115"/>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1600" dirty="0" smtClean="0">
                <a:solidFill>
                  <a:srgbClr val="FFFFFF"/>
                </a:solidFill>
                <a:effectLst>
                  <a:outerShdw blurRad="38100" dist="38100" dir="2700000" algn="tl">
                    <a:srgbClr val="000000">
                      <a:alpha val="43137"/>
                    </a:srgbClr>
                  </a:outerShdw>
                </a:effectLst>
                <a:latin typeface="Calibri" pitchFamily="34" charset="0"/>
              </a:rPr>
              <a:t>存储驱动</a:t>
            </a:r>
            <a:endParaRPr lang="en-US" altLang="zh-CN"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Rounded Rectangle 12"/>
          <p:cNvSpPr/>
          <p:nvPr/>
        </p:nvSpPr>
        <p:spPr bwMode="auto">
          <a:xfrm>
            <a:off x="5448914" y="1151272"/>
            <a:ext cx="2654300" cy="3343884"/>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Rounded Rectangle 14"/>
          <p:cNvSpPr/>
          <p:nvPr/>
        </p:nvSpPr>
        <p:spPr bwMode="auto">
          <a:xfrm>
            <a:off x="6000200" y="2270937"/>
            <a:ext cx="1871874" cy="38830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altLang="zh-CN" sz="1600" dirty="0" smtClean="0">
                <a:solidFill>
                  <a:srgbClr val="FFFFFF"/>
                </a:solidFill>
                <a:effectLst>
                  <a:outerShdw blurRad="38100" dist="38100" dir="2700000" algn="tl">
                    <a:srgbClr val="000000">
                      <a:alpha val="43137"/>
                    </a:srgbClr>
                  </a:outerShdw>
                </a:effectLst>
                <a:latin typeface="Calibri" pitchFamily="34" charset="0"/>
              </a:rPr>
              <a:t>CSV I/O </a:t>
            </a:r>
            <a:r>
              <a:rPr lang="zh-CN" altLang="en-US" sz="1600" dirty="0" smtClean="0">
                <a:solidFill>
                  <a:srgbClr val="FFFFFF"/>
                </a:solidFill>
                <a:effectLst>
                  <a:outerShdw blurRad="38100" dist="38100" dir="2700000" algn="tl">
                    <a:srgbClr val="000000">
                      <a:alpha val="43137"/>
                    </a:srgbClr>
                  </a:outerShdw>
                </a:effectLst>
                <a:latin typeface="Calibri" pitchFamily="34" charset="0"/>
              </a:rPr>
              <a:t>过滤驱动</a:t>
            </a:r>
            <a:endParaRPr lang="en-US" altLang="zh-CN"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6886606" y="2862496"/>
            <a:ext cx="953277" cy="38816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Calibri" pitchFamily="34" charset="0"/>
              </a:rPr>
              <a:t>NTFS</a:t>
            </a:r>
          </a:p>
        </p:txBody>
      </p:sp>
      <p:sp>
        <p:nvSpPr>
          <p:cNvPr id="17" name="Rounded Rectangle 16"/>
          <p:cNvSpPr/>
          <p:nvPr/>
        </p:nvSpPr>
        <p:spPr bwMode="auto">
          <a:xfrm>
            <a:off x="5634128" y="3446601"/>
            <a:ext cx="1165860" cy="3529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err="1" smtClean="0">
                <a:solidFill>
                  <a:schemeClr val="bg1"/>
                </a:solidFill>
                <a:effectLst>
                  <a:outerShdw blurRad="38100" dist="38100" dir="2700000" algn="tl">
                    <a:srgbClr val="000000">
                      <a:alpha val="43137"/>
                    </a:srgbClr>
                  </a:outerShdw>
                </a:effectLst>
                <a:latin typeface="Calibri" pitchFamily="34" charset="0"/>
              </a:rPr>
              <a:t>NetFT</a:t>
            </a:r>
            <a:endParaRPr lang="en-US" sz="14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bwMode="auto">
          <a:xfrm>
            <a:off x="5639415" y="3953564"/>
            <a:ext cx="2226440" cy="38830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1600" dirty="0" smtClean="0">
                <a:solidFill>
                  <a:srgbClr val="FFFFFF"/>
                </a:solidFill>
                <a:effectLst>
                  <a:outerShdw blurRad="38100" dist="38100" dir="2700000" algn="tl">
                    <a:srgbClr val="000000">
                      <a:alpha val="43137"/>
                    </a:srgbClr>
                  </a:outerShdw>
                </a:effectLst>
                <a:latin typeface="Calibri" pitchFamily="34" charset="0"/>
              </a:rPr>
              <a:t>存储驱动</a:t>
            </a:r>
            <a:endParaRPr lang="en-US" altLang="zh-CN"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 name="Rounded Rectangle 19"/>
          <p:cNvSpPr/>
          <p:nvPr/>
        </p:nvSpPr>
        <p:spPr bwMode="auto">
          <a:xfrm>
            <a:off x="5611422" y="1652627"/>
            <a:ext cx="1844351" cy="388161"/>
          </a:xfrm>
          <a:prstGeom prst="roundRect">
            <a:avLst/>
          </a:prstGeom>
          <a:gradFill>
            <a:gsLst>
              <a:gs pos="0">
                <a:srgbClr val="FFC000"/>
              </a:gs>
              <a:gs pos="39999">
                <a:srgbClr val="FFCC66"/>
              </a:gs>
              <a:gs pos="70000">
                <a:srgbClr val="FFCC66"/>
              </a:gs>
              <a:gs pos="100000">
                <a:srgbClr val="FFEBFA"/>
              </a:gs>
            </a:gsLst>
            <a:lin ang="162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CN" altLang="en-US" sz="1600" dirty="0" smtClean="0">
                <a:solidFill>
                  <a:schemeClr val="accent3">
                    <a:lumMod val="50000"/>
                  </a:schemeClr>
                </a:solidFill>
                <a:effectLst>
                  <a:outerShdw blurRad="38100" dist="38100" dir="2700000" algn="tl">
                    <a:srgbClr val="000000">
                      <a:alpha val="43137"/>
                    </a:srgbClr>
                  </a:outerShdw>
                </a:effectLst>
                <a:latin typeface="Calibri" pitchFamily="34" charset="0"/>
              </a:rPr>
              <a:t>文件服务器 服务</a:t>
            </a:r>
            <a:endParaRPr lang="en-US" altLang="zh-CN" sz="1600" dirty="0" smtClean="0">
              <a:solidFill>
                <a:schemeClr val="accent3">
                  <a:lumMod val="50000"/>
                </a:schemeClr>
              </a:solidFill>
              <a:effectLst>
                <a:outerShdw blurRad="38100" dist="38100" dir="2700000" algn="tl">
                  <a:srgbClr val="000000">
                    <a:alpha val="43137"/>
                  </a:srgbClr>
                </a:outerShdw>
              </a:effectLst>
              <a:latin typeface="Calibri" pitchFamily="34" charset="0"/>
            </a:endParaRPr>
          </a:p>
        </p:txBody>
      </p:sp>
      <p:sp>
        <p:nvSpPr>
          <p:cNvPr id="21" name="TextBox 20"/>
          <p:cNvSpPr txBox="1"/>
          <p:nvPr/>
        </p:nvSpPr>
        <p:spPr>
          <a:xfrm>
            <a:off x="833678" y="1311103"/>
            <a:ext cx="1107996" cy="369332"/>
          </a:xfrm>
          <a:prstGeom prst="rect">
            <a:avLst/>
          </a:prstGeom>
          <a:noFill/>
        </p:spPr>
        <p:txBody>
          <a:bodyPr wrap="none" rtlCol="0">
            <a:spAutoFit/>
          </a:bodyPr>
          <a:lstStyle/>
          <a:p>
            <a:r>
              <a:rPr lang="zh-CN" altLang="en-US" b="1" dirty="0" smtClean="0">
                <a:solidFill>
                  <a:schemeClr val="bg1"/>
                </a:solidFill>
                <a:effectLst>
                  <a:outerShdw blurRad="38100" dist="38100" dir="2700000" algn="tl">
                    <a:srgbClr val="000000">
                      <a:alpha val="43137"/>
                    </a:srgbClr>
                  </a:outerShdw>
                </a:effectLst>
              </a:rPr>
              <a:t>读写文件</a:t>
            </a:r>
            <a:endParaRPr lang="en-US" b="1" dirty="0">
              <a:solidFill>
                <a:schemeClr val="bg1"/>
              </a:solidFill>
              <a:effectLst>
                <a:outerShdw blurRad="38100" dist="38100" dir="2700000" algn="tl">
                  <a:srgbClr val="000000">
                    <a:alpha val="43137"/>
                  </a:srgbClr>
                </a:outerShdw>
              </a:effectLst>
            </a:endParaRPr>
          </a:p>
        </p:txBody>
      </p:sp>
      <p:pic>
        <p:nvPicPr>
          <p:cNvPr id="22" name="Picture 3" descr="C:\Users\shonsh\Desktop\images\VM.png"/>
          <p:cNvPicPr>
            <a:picLocks noChangeAspect="1" noChangeArrowheads="1"/>
          </p:cNvPicPr>
          <p:nvPr/>
        </p:nvPicPr>
        <p:blipFill>
          <a:blip r:embed="rId3" cstate="print"/>
          <a:srcRect/>
          <a:stretch>
            <a:fillRect/>
          </a:stretch>
        </p:blipFill>
        <p:spPr bwMode="auto">
          <a:xfrm>
            <a:off x="2546867" y="1426204"/>
            <a:ext cx="433093" cy="701678"/>
          </a:xfrm>
          <a:prstGeom prst="rect">
            <a:avLst/>
          </a:prstGeom>
          <a:noFill/>
        </p:spPr>
      </p:pic>
      <p:sp>
        <p:nvSpPr>
          <p:cNvPr id="23" name="TextBox 22"/>
          <p:cNvSpPr txBox="1"/>
          <p:nvPr/>
        </p:nvSpPr>
        <p:spPr>
          <a:xfrm>
            <a:off x="2337515" y="1577376"/>
            <a:ext cx="877163" cy="369332"/>
          </a:xfrm>
          <a:prstGeom prst="rect">
            <a:avLst/>
          </a:prstGeom>
          <a:noFill/>
        </p:spPr>
        <p:txBody>
          <a:bodyPr wrap="none" rtlCol="0">
            <a:spAutoFit/>
          </a:bodyPr>
          <a:lstStyle/>
          <a:p>
            <a:r>
              <a:rPr lang="zh-CN" altLang="en-US" b="1" dirty="0" smtClean="0">
                <a:solidFill>
                  <a:schemeClr val="bg1"/>
                </a:solidFill>
              </a:rPr>
              <a:t>虚拟机</a:t>
            </a:r>
            <a:endParaRPr lang="en-US" altLang="zh-CN" b="1" dirty="0">
              <a:solidFill>
                <a:schemeClr val="bg1"/>
              </a:solidFill>
            </a:endParaRPr>
          </a:p>
        </p:txBody>
      </p:sp>
      <p:pic>
        <p:nvPicPr>
          <p:cNvPr id="24" name="Picture 4" descr="C:\Users\agoodman\Documents\Carmine\V1\Product Icons - PNG\Carmine117_VirtualMachine_32.png"/>
          <p:cNvPicPr>
            <a:picLocks noChangeAspect="1" noChangeArrowheads="1"/>
          </p:cNvPicPr>
          <p:nvPr/>
        </p:nvPicPr>
        <p:blipFill>
          <a:blip r:embed="rId4" cstate="print"/>
          <a:stretch>
            <a:fillRect/>
          </a:stretch>
        </p:blipFill>
        <p:spPr bwMode="auto">
          <a:xfrm>
            <a:off x="4287834" y="5157759"/>
            <a:ext cx="723319" cy="723319"/>
          </a:xfrm>
          <a:prstGeom prst="rect">
            <a:avLst/>
          </a:prstGeom>
          <a:ln>
            <a:headEnd type="none" w="med" len="med"/>
            <a:tailEnd type="none" w="med" len="med"/>
          </a:ln>
        </p:spPr>
      </p:pic>
      <p:sp>
        <p:nvSpPr>
          <p:cNvPr id="25" name="TextBox 24"/>
          <p:cNvSpPr txBox="1"/>
          <p:nvPr/>
        </p:nvSpPr>
        <p:spPr>
          <a:xfrm>
            <a:off x="4330018" y="5468241"/>
            <a:ext cx="612668" cy="369332"/>
          </a:xfrm>
          <a:prstGeom prst="rect">
            <a:avLst/>
          </a:prstGeom>
          <a:noFill/>
        </p:spPr>
        <p:txBody>
          <a:bodyPr wrap="none" rtlCol="0">
            <a:spAutoFit/>
          </a:bodyPr>
          <a:lstStyle/>
          <a:p>
            <a:r>
              <a:rPr lang="en-US" b="1" dirty="0" smtClean="0">
                <a:solidFill>
                  <a:schemeClr val="accent3">
                    <a:lumMod val="50000"/>
                  </a:schemeClr>
                </a:solidFill>
              </a:rPr>
              <a:t>VHD</a:t>
            </a:r>
            <a:endParaRPr lang="en-US" b="1" dirty="0">
              <a:solidFill>
                <a:schemeClr val="accent3">
                  <a:lumMod val="50000"/>
                </a:schemeClr>
              </a:solidFill>
            </a:endParaRPr>
          </a:p>
        </p:txBody>
      </p:sp>
      <p:sp>
        <p:nvSpPr>
          <p:cNvPr id="30" name="Down Arrow 29"/>
          <p:cNvSpPr/>
          <p:nvPr/>
        </p:nvSpPr>
        <p:spPr bwMode="auto">
          <a:xfrm>
            <a:off x="1419771" y="1705497"/>
            <a:ext cx="139959" cy="550506"/>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1" name="Down Arrow 30"/>
          <p:cNvSpPr/>
          <p:nvPr/>
        </p:nvSpPr>
        <p:spPr bwMode="auto">
          <a:xfrm>
            <a:off x="1423885" y="2660831"/>
            <a:ext cx="121900" cy="1305985"/>
          </a:xfrm>
          <a:prstGeom prst="downArrow">
            <a:avLst/>
          </a:prstGeom>
          <a:gradFill flip="none" rotWithShape="1">
            <a:gsLst>
              <a:gs pos="0">
                <a:srgbClr val="FF0000"/>
              </a:gs>
              <a:gs pos="50000">
                <a:srgbClr val="FF0000"/>
              </a:gs>
              <a:gs pos="70000">
                <a:srgbClr val="FF0000"/>
              </a:gs>
              <a:gs pos="100000">
                <a:srgbClr val="FF0000"/>
              </a:gs>
            </a:gsLst>
            <a:lin ang="13500000" scaled="1"/>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Left-Up Arrow 41"/>
          <p:cNvSpPr/>
          <p:nvPr/>
        </p:nvSpPr>
        <p:spPr bwMode="auto">
          <a:xfrm flipH="1">
            <a:off x="1398300" y="4357899"/>
            <a:ext cx="2576052" cy="1324947"/>
          </a:xfrm>
          <a:prstGeom prst="leftUpArrow">
            <a:avLst>
              <a:gd name="adj1" fmla="val 5634"/>
              <a:gd name="adj2" fmla="val 5633"/>
              <a:gd name="adj3" fmla="val 7394"/>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xmlns="" val="3361165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strips(downLeft)">
                                      <p:cBhvr>
                                        <p:cTn id="11" dur="500"/>
                                        <p:tgtEl>
                                          <p:spTgt spid="30"/>
                                        </p:tgtEl>
                                      </p:cBhvr>
                                    </p:animEffect>
                                  </p:childTnLst>
                                </p:cTn>
                              </p:par>
                            </p:childTnLst>
                          </p:cTn>
                        </p:par>
                        <p:par>
                          <p:cTn id="12" fill="hold">
                            <p:stCondLst>
                              <p:cond delay="500"/>
                            </p:stCondLst>
                            <p:childTnLst>
                              <p:par>
                                <p:cTn id="13" presetID="18" presetClass="entr" presetSubtype="12"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trips(downLeft)">
                                      <p:cBhvr>
                                        <p:cTn id="15" dur="500"/>
                                        <p:tgtEl>
                                          <p:spTgt spid="31"/>
                                        </p:tgtEl>
                                      </p:cBhvr>
                                    </p:animEffect>
                                  </p:childTnLst>
                                </p:cTn>
                              </p:par>
                            </p:childTnLst>
                          </p:cTn>
                        </p:par>
                        <p:par>
                          <p:cTn id="16" fill="hold">
                            <p:stCondLst>
                              <p:cond delay="1000"/>
                            </p:stCondLst>
                            <p:childTnLst>
                              <p:par>
                                <p:cTn id="17" presetID="18" presetClass="entr" presetSubtype="12"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strips(downLeft)">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CSV</a:t>
            </a:r>
            <a:r>
              <a:rPr lang="zh-CN" altLang="en-US" dirty="0" smtClean="0"/>
              <a:t>伸缩性</a:t>
            </a:r>
            <a:endParaRPr lang="en-US" dirty="0"/>
          </a:p>
        </p:txBody>
      </p:sp>
      <p:sp>
        <p:nvSpPr>
          <p:cNvPr id="3" name="Content Placeholder 2"/>
          <p:cNvSpPr>
            <a:spLocks noGrp="1"/>
          </p:cNvSpPr>
          <p:nvPr>
            <p:ph type="body" sz="quarter" idx="10"/>
          </p:nvPr>
        </p:nvSpPr>
        <p:spPr>
          <a:xfrm>
            <a:off x="370049" y="1056971"/>
            <a:ext cx="8382000" cy="886397"/>
          </a:xfrm>
        </p:spPr>
        <p:txBody>
          <a:bodyPr/>
          <a:lstStyle/>
          <a:p>
            <a:r>
              <a:rPr lang="en-US" dirty="0" smtClean="0"/>
              <a:t>1000 </a:t>
            </a:r>
            <a:r>
              <a:rPr lang="zh-CN" altLang="en-US" dirty="0" smtClean="0"/>
              <a:t>台虚拟机运行在一个带有</a:t>
            </a:r>
            <a:r>
              <a:rPr lang="en-US" altLang="zh-CN" dirty="0" smtClean="0"/>
              <a:t>16.5TB</a:t>
            </a:r>
            <a:r>
              <a:rPr lang="zh-CN" altLang="en-US" dirty="0" smtClean="0"/>
              <a:t>存储的</a:t>
            </a:r>
            <a:r>
              <a:rPr lang="en-US" altLang="zh-CN" dirty="0" smtClean="0"/>
              <a:t>16</a:t>
            </a:r>
            <a:r>
              <a:rPr lang="zh-CN" altLang="en-US" dirty="0" smtClean="0"/>
              <a:t>节点群集上</a:t>
            </a:r>
            <a:endParaRPr lang="en-US" dirty="0"/>
          </a:p>
        </p:txBody>
      </p:sp>
      <p:pic>
        <p:nvPicPr>
          <p:cNvPr id="5" name="Picture 2" descr="C:\Users\terry_storey\AppData\Local\Microsoft\Windows\Temporary Internet Files\Content.Outlook\SN98MYGA\dell1000guests16nodecluster (4).jpg"/>
          <p:cNvPicPr>
            <a:picLocks noChangeAspect="1" noChangeArrowheads="1"/>
          </p:cNvPicPr>
          <p:nvPr/>
        </p:nvPicPr>
        <p:blipFill>
          <a:blip r:embed="rId3" cstate="print"/>
          <a:srcRect/>
          <a:stretch>
            <a:fillRect/>
          </a:stretch>
        </p:blipFill>
        <p:spPr bwMode="auto">
          <a:xfrm>
            <a:off x="1500273" y="1990327"/>
            <a:ext cx="5530203" cy="4147652"/>
          </a:xfrm>
          <a:prstGeom prst="rect">
            <a:avLst/>
          </a:prstGeom>
          <a:noFill/>
        </p:spPr>
      </p:pic>
    </p:spTree>
    <p:extLst>
      <p:ext uri="{BB962C8B-B14F-4D97-AF65-F5344CB8AC3E}">
        <p14:creationId xmlns:p14="http://schemas.microsoft.com/office/powerpoint/2010/main" xmlns="" val="25964320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日程安排</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zh-CN" altLang="en-US" dirty="0" smtClean="0"/>
              <a:t>动态迁移（</a:t>
            </a:r>
            <a:r>
              <a:rPr lang="en-US" altLang="en-US" dirty="0" smtClean="0"/>
              <a:t>Live Migration</a:t>
            </a:r>
            <a:r>
              <a:rPr lang="zh-CN" altLang="en-US" dirty="0" smtClean="0"/>
              <a:t>）</a:t>
            </a:r>
            <a:endParaRPr lang="en-US" altLang="en-US" dirty="0" smtClean="0"/>
          </a:p>
          <a:p>
            <a:r>
              <a:rPr lang="zh-CN" altLang="en-US" dirty="0" smtClean="0"/>
              <a:t>群集共享卷（</a:t>
            </a:r>
            <a:r>
              <a:rPr lang="en-US" dirty="0" smtClean="0"/>
              <a:t>Clustered Shared Volumes</a:t>
            </a:r>
            <a:r>
              <a:rPr lang="zh-CN" altLang="en-US" dirty="0" smtClean="0"/>
              <a:t>）</a:t>
            </a:r>
            <a:endParaRPr lang="en-US" dirty="0" smtClean="0"/>
          </a:p>
          <a:p>
            <a:r>
              <a:rPr lang="zh-CN" altLang="en-US" dirty="0" smtClean="0">
                <a:solidFill>
                  <a:srgbClr val="F6AE1E"/>
                </a:solidFill>
              </a:rPr>
              <a:t>性能及伸缩性改进</a:t>
            </a:r>
            <a:endParaRPr lang="en-US" altLang="en-US" dirty="0" smtClean="0">
              <a:solidFill>
                <a:srgbClr val="F6AE1E"/>
              </a:solidFill>
            </a:endParaRPr>
          </a:p>
          <a:p>
            <a:pPr lvl="1"/>
            <a:r>
              <a:rPr lang="zh-CN" altLang="en-US" dirty="0" smtClean="0"/>
              <a:t>网络虚拟机队列</a:t>
            </a:r>
            <a:r>
              <a:rPr lang="en-US" altLang="zh-CN" dirty="0" smtClean="0"/>
              <a:t>(VMQ)</a:t>
            </a:r>
            <a:endParaRPr lang="en-US" dirty="0"/>
          </a:p>
          <a:p>
            <a:pPr lvl="1"/>
            <a:r>
              <a:rPr lang="zh-CN" altLang="en-US" dirty="0" smtClean="0"/>
              <a:t>二级地址转换</a:t>
            </a:r>
            <a:endParaRPr lang="en-US" dirty="0" smtClean="0"/>
          </a:p>
          <a:p>
            <a:pPr lvl="1"/>
            <a:r>
              <a:rPr lang="zh-CN" altLang="en-US" dirty="0" smtClean="0"/>
              <a:t>分布式计时器执行</a:t>
            </a:r>
            <a:endParaRPr lang="en-US" dirty="0"/>
          </a:p>
          <a:p>
            <a:r>
              <a:rPr lang="zh-CN" altLang="en-US" dirty="0" smtClean="0"/>
              <a:t>电源能效</a:t>
            </a:r>
            <a:endParaRPr lang="en-US" dirty="0" smtClean="0"/>
          </a:p>
          <a:p>
            <a:pPr lvl="1"/>
            <a:r>
              <a:rPr lang="zh-CN" altLang="en-US" dirty="0" smtClean="0"/>
              <a:t>内核停车（</a:t>
            </a:r>
            <a:r>
              <a:rPr lang="en-US" dirty="0" smtClean="0"/>
              <a:t>Core Parking</a:t>
            </a:r>
            <a:r>
              <a:rPr lang="zh-CN" altLang="en-US" dirty="0" smtClean="0"/>
              <a:t>）</a:t>
            </a:r>
            <a:endParaRPr lang="en-US" dirty="0" smtClean="0"/>
          </a:p>
          <a:p>
            <a:pPr lvl="1"/>
            <a:r>
              <a:rPr lang="zh-CN" altLang="en-US" dirty="0" smtClean="0"/>
              <a:t>计时器合并</a:t>
            </a:r>
            <a:endParaRPr lang="en-US" dirty="0" smtClean="0"/>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81000" y="230188"/>
            <a:ext cx="8382000" cy="1110580"/>
          </a:xfrm>
        </p:spPr>
        <p:txBody>
          <a:bodyPr/>
          <a:lstStyle/>
          <a:p>
            <a:pPr algn="l"/>
            <a:r>
              <a:rPr lang="en-US" sz="3600" dirty="0" smtClean="0"/>
              <a:t>Server 2008 R2 Hyper-V </a:t>
            </a:r>
            <a:r>
              <a:rPr lang="zh-CN" altLang="en-US" sz="3600" dirty="0" smtClean="0"/>
              <a:t>伸缩性改进</a:t>
            </a:r>
            <a:r>
              <a:rPr lang="en-US" altLang="zh-CN" sz="3600" dirty="0" smtClean="0"/>
              <a:t>:</a:t>
            </a:r>
            <a:endParaRPr lang="en-US" sz="4400" dirty="0" smtClean="0"/>
          </a:p>
        </p:txBody>
      </p:sp>
      <p:sp>
        <p:nvSpPr>
          <p:cNvPr id="9" name="Text Placeholder 8"/>
          <p:cNvSpPr>
            <a:spLocks noGrp="1"/>
          </p:cNvSpPr>
          <p:nvPr>
            <p:ph type="body" sz="quarter" idx="10"/>
          </p:nvPr>
        </p:nvSpPr>
        <p:spPr>
          <a:xfrm>
            <a:off x="436418" y="4350332"/>
            <a:ext cx="8382000" cy="1202487"/>
          </a:xfrm>
        </p:spPr>
        <p:txBody>
          <a:bodyPr/>
          <a:lstStyle/>
          <a:p>
            <a:r>
              <a:rPr lang="zh-CN" altLang="en-US" dirty="0" smtClean="0">
                <a:solidFill>
                  <a:schemeClr val="tx1"/>
                </a:solidFill>
              </a:rPr>
              <a:t>其它性能及伸缩性改进</a:t>
            </a:r>
            <a:endParaRPr lang="en-US" dirty="0" smtClean="0">
              <a:solidFill>
                <a:schemeClr val="tx1"/>
              </a:solidFill>
            </a:endParaRPr>
          </a:p>
          <a:p>
            <a:pPr lvl="1"/>
            <a:r>
              <a:rPr lang="en-US" dirty="0" smtClean="0">
                <a:solidFill>
                  <a:schemeClr val="tx1"/>
                </a:solidFill>
              </a:rPr>
              <a:t>Lock free</a:t>
            </a:r>
            <a:r>
              <a:rPr lang="zh-CN" altLang="en-US" dirty="0" smtClean="0">
                <a:solidFill>
                  <a:schemeClr val="tx1"/>
                </a:solidFill>
              </a:rPr>
              <a:t>算法</a:t>
            </a:r>
            <a:endParaRPr lang="en-US" dirty="0" smtClean="0">
              <a:solidFill>
                <a:schemeClr val="tx1"/>
              </a:solidFill>
            </a:endParaRPr>
          </a:p>
          <a:p>
            <a:pPr lvl="1"/>
            <a:r>
              <a:rPr lang="zh-CN" altLang="en-US" dirty="0" smtClean="0">
                <a:solidFill>
                  <a:schemeClr val="tx1"/>
                </a:solidFill>
              </a:rPr>
              <a:t>分布式数据结构</a:t>
            </a:r>
            <a:endParaRPr lang="en-US" dirty="0">
              <a:solidFill>
                <a:schemeClr val="tx1"/>
              </a:solidFill>
            </a:endParaRPr>
          </a:p>
        </p:txBody>
      </p:sp>
      <p:sp>
        <p:nvSpPr>
          <p:cNvPr id="6" name="Rounded Rectangle 5"/>
          <p:cNvSpPr/>
          <p:nvPr/>
        </p:nvSpPr>
        <p:spPr bwMode="blackGray">
          <a:xfrm>
            <a:off x="457200" y="1219200"/>
            <a:ext cx="8407400" cy="3094182"/>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2539871194"/>
              </p:ext>
            </p:extLst>
          </p:nvPr>
        </p:nvGraphicFramePr>
        <p:xfrm>
          <a:off x="390236" y="1556792"/>
          <a:ext cx="8382000" cy="2485275"/>
        </p:xfrm>
        <a:graphic>
          <a:graphicData uri="http://schemas.openxmlformats.org/drawingml/2006/table">
            <a:tbl>
              <a:tblPr firstRow="1" bandRow="1">
                <a:tableStyleId>{5A111915-BE36-4E01-A7E5-04B1672EAD32}</a:tableStyleId>
              </a:tblPr>
              <a:tblGrid>
                <a:gridCol w="3506693"/>
                <a:gridCol w="1522507"/>
                <a:gridCol w="1676400"/>
                <a:gridCol w="1676400"/>
              </a:tblGrid>
              <a:tr h="570345">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tx1"/>
                          </a:solidFill>
                          <a:latin typeface="+mn-lt"/>
                        </a:rPr>
                        <a:t>虚拟化特性</a:t>
                      </a:r>
                      <a:endParaRPr lang="en-US" sz="1800" b="1"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latin typeface="+mn-lt"/>
                        </a:rPr>
                        <a:t>WS08 Hyper-V</a:t>
                      </a:r>
                      <a:r>
                        <a:rPr lang="en-US" sz="1600" b="1" baseline="0" dirty="0" smtClean="0">
                          <a:solidFill>
                            <a:schemeClr val="tx1"/>
                          </a:solidFill>
                          <a:latin typeface="+mn-lt"/>
                        </a:rPr>
                        <a:t> RTM</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WS08 Hyper-V SP2</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Windows Server</a:t>
                      </a:r>
                      <a:r>
                        <a:rPr lang="en-US" sz="1600" b="1" baseline="0" dirty="0" smtClean="0">
                          <a:solidFill>
                            <a:schemeClr val="tx1"/>
                          </a:solidFill>
                          <a:latin typeface="+mn-lt"/>
                        </a:rPr>
                        <a:t> </a:t>
                      </a:r>
                      <a:r>
                        <a:rPr lang="en-US" sz="1600" b="1" dirty="0" smtClean="0">
                          <a:solidFill>
                            <a:schemeClr val="tx1"/>
                          </a:solidFill>
                          <a:latin typeface="+mn-lt"/>
                        </a:rPr>
                        <a:t>2008 R2 Hyper-V</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555336">
                <a:tc>
                  <a:txBody>
                    <a:bodyPr/>
                    <a:lstStyle/>
                    <a:p>
                      <a:pPr algn="r"/>
                      <a:r>
                        <a:rPr lang="zh-CN" altLang="en-US" sz="1400" dirty="0" smtClean="0">
                          <a:latin typeface="+mn-lt"/>
                        </a:rPr>
                        <a:t>逻辑处理器支持</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16</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32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64</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zh-CN" altLang="en-US" sz="1400" dirty="0" smtClean="0">
                          <a:latin typeface="+mn-lt"/>
                        </a:rPr>
                        <a:t>同时在线的虚拟机总数</a:t>
                      </a:r>
                      <a:endParaRPr lang="en-US" sz="1400" dirty="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128</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192</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384</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marL="0" indent="0" algn="r" defTabSz="914327" rtl="0" eaLnBrk="1" latinLnBrk="0" hangingPunct="1"/>
                      <a:r>
                        <a:rPr lang="zh-CN" altLang="en-US" sz="1400" dirty="0" smtClean="0">
                          <a:latin typeface="+mn-lt"/>
                        </a:rPr>
                        <a:t>支持的虚拟处理器总数</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128</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192</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512</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marL="0" indent="0" algn="r" defTabSz="914327" rtl="0" eaLnBrk="1" latinLnBrk="0" hangingPunct="1"/>
                      <a:r>
                        <a:rPr lang="zh-CN" altLang="en-US" sz="1400" kern="1200" dirty="0" smtClean="0">
                          <a:solidFill>
                            <a:schemeClr val="tx1"/>
                          </a:solidFill>
                          <a:latin typeface="+mn-lt"/>
                          <a:ea typeface="+mn-ea"/>
                          <a:cs typeface="+mn-cs"/>
                        </a:rPr>
                        <a:t>访客虚拟处理器支持</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4 (WS08</a:t>
                      </a:r>
                      <a:r>
                        <a:rPr lang="en-US" sz="1400" b="1" baseline="0" dirty="0" smtClean="0">
                          <a:latin typeface="+mn-lt"/>
                        </a:rPr>
                        <a:t> only)</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4 (WS08</a:t>
                      </a:r>
                      <a:r>
                        <a:rPr lang="en-US" sz="1400" b="1" baseline="0" dirty="0" smtClean="0">
                          <a:latin typeface="+mn-lt"/>
                        </a:rPr>
                        <a:t> only)</a:t>
                      </a:r>
                      <a:endParaRPr lang="en-US" sz="1400" b="1" dirty="0" smtClean="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4 (Win7/WS08)</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17312647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idx="4294967295"/>
          </p:nvPr>
        </p:nvSpPr>
        <p:spPr>
          <a:xfrm>
            <a:off x="0" y="152400"/>
            <a:ext cx="8229600" cy="554038"/>
          </a:xfrm>
          <a:prstGeom prst="rect">
            <a:avLst/>
          </a:prstGeom>
        </p:spPr>
        <p:txBody>
          <a:bodyPr/>
          <a:lstStyle/>
          <a:p>
            <a:pPr algn="l"/>
            <a:r>
              <a:rPr lang="zh-CN" altLang="en-US" sz="4000" dirty="0" smtClean="0"/>
              <a:t>存储改进：</a:t>
            </a:r>
            <a:endParaRPr lang="en-US" dirty="0" smtClean="0"/>
          </a:p>
        </p:txBody>
      </p:sp>
      <p:graphicFrame>
        <p:nvGraphicFramePr>
          <p:cNvPr id="5" name="Content Placeholder 5"/>
          <p:cNvGraphicFramePr>
            <a:graphicFrameLocks/>
          </p:cNvGraphicFramePr>
          <p:nvPr/>
        </p:nvGraphicFramePr>
        <p:xfrm>
          <a:off x="381000" y="1295401"/>
          <a:ext cx="8382000" cy="3412399"/>
        </p:xfrm>
        <a:graphic>
          <a:graphicData uri="http://schemas.openxmlformats.org/drawingml/2006/table">
            <a:tbl>
              <a:tblPr firstRow="1" bandRow="1">
                <a:tableStyleId>{5A111915-BE36-4E01-A7E5-04B1672EAD32}</a:tableStyleId>
              </a:tblPr>
              <a:tblGrid>
                <a:gridCol w="3506693"/>
                <a:gridCol w="1522507"/>
                <a:gridCol w="1676400"/>
                <a:gridCol w="1676400"/>
              </a:tblGrid>
              <a:tr h="731665">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tx1"/>
                          </a:solidFill>
                          <a:latin typeface="+mn-lt"/>
                        </a:rPr>
                        <a:t>虚拟化特性</a:t>
                      </a:r>
                      <a:endParaRPr lang="en-US" altLang="zh-CN" sz="1800" b="1"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latin typeface="+mn-lt"/>
                        </a:rPr>
                        <a:t>WS08 Hyper-V</a:t>
                      </a:r>
                      <a:r>
                        <a:rPr lang="en-US" sz="1600" b="1" baseline="0" dirty="0" smtClean="0">
                          <a:solidFill>
                            <a:schemeClr val="tx1"/>
                          </a:solidFill>
                          <a:latin typeface="+mn-lt"/>
                        </a:rPr>
                        <a:t> RTM</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WS08 Hyper-V SP2</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Windows Server</a:t>
                      </a:r>
                      <a:r>
                        <a:rPr lang="en-US" sz="1600" b="1" baseline="0" dirty="0" smtClean="0">
                          <a:solidFill>
                            <a:schemeClr val="tx1"/>
                          </a:solidFill>
                          <a:latin typeface="+mn-lt"/>
                        </a:rPr>
                        <a:t> </a:t>
                      </a:r>
                      <a:r>
                        <a:rPr lang="en-US" sz="1600" b="1" dirty="0" smtClean="0">
                          <a:solidFill>
                            <a:schemeClr val="tx1"/>
                          </a:solidFill>
                          <a:latin typeface="+mn-lt"/>
                        </a:rPr>
                        <a:t>2008 R2 Hyper-V</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382962">
                <a:tc>
                  <a:txBody>
                    <a:bodyPr/>
                    <a:lstStyle/>
                    <a:p>
                      <a:pPr algn="r"/>
                      <a:r>
                        <a:rPr lang="en-US" sz="1600" dirty="0" smtClean="0">
                          <a:latin typeface="+mn-lt"/>
                        </a:rPr>
                        <a:t>Diff Disk Scaling Performance</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1x</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1x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4x – 5x</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IO</a:t>
                      </a:r>
                      <a:r>
                        <a:rPr lang="en-US" sz="1600" baseline="0" dirty="0" smtClean="0">
                          <a:latin typeface="+mn-lt"/>
                        </a:rPr>
                        <a:t> Sizes (Virtual SCSI)</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baseline="0" dirty="0" smtClean="0">
                          <a:latin typeface="+mn-lt"/>
                        </a:rPr>
                        <a:t>64KB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mn-lt"/>
                        </a:rPr>
                        <a:t>64KB</a:t>
                      </a:r>
                      <a:endParaRPr lang="en-US" sz="1400" b="1" dirty="0" smtClean="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8MBytes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IO Size (Virtual</a:t>
                      </a:r>
                      <a:r>
                        <a:rPr lang="en-US" sz="1600" baseline="0" dirty="0" smtClean="0">
                          <a:latin typeface="+mn-lt"/>
                        </a:rPr>
                        <a:t> IDE)</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64KB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64KB</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64KB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VHD Block</a:t>
                      </a:r>
                      <a:r>
                        <a:rPr lang="en-US" sz="1600" baseline="0" dirty="0" smtClean="0">
                          <a:latin typeface="+mn-lt"/>
                        </a:rPr>
                        <a:t> Size</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512KB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512KB</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2MB</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Fixed</a:t>
                      </a:r>
                      <a:r>
                        <a:rPr lang="en-US" sz="1600" baseline="0" dirty="0" smtClean="0">
                          <a:latin typeface="+mn-lt"/>
                        </a:rPr>
                        <a:t> VHD Creation Speed</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1x</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1x</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3x</a:t>
                      </a:r>
                      <a:r>
                        <a:rPr lang="en-US" sz="1400" b="1" baseline="0" dirty="0" smtClean="0">
                          <a:latin typeface="+mn-lt"/>
                        </a:rPr>
                        <a:t> – 4x</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Hot</a:t>
                      </a:r>
                      <a:r>
                        <a:rPr lang="en-US" sz="1600" baseline="0" dirty="0" smtClean="0">
                          <a:latin typeface="+mn-lt"/>
                        </a:rPr>
                        <a:t> add of storage</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No</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382962">
                <a:tc>
                  <a:txBody>
                    <a:bodyPr/>
                    <a:lstStyle/>
                    <a:p>
                      <a:pPr algn="r"/>
                      <a:r>
                        <a:rPr lang="en-US" sz="1600" dirty="0" smtClean="0">
                          <a:latin typeface="+mn-lt"/>
                        </a:rPr>
                        <a:t>SCSI</a:t>
                      </a:r>
                      <a:r>
                        <a:rPr lang="en-US" sz="1600" baseline="0" dirty="0" smtClean="0">
                          <a:latin typeface="+mn-lt"/>
                        </a:rPr>
                        <a:t> Command Pass-through</a:t>
                      </a:r>
                      <a:endParaRPr lang="en-US" sz="16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No</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5420482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idx="4294967295"/>
          </p:nvPr>
        </p:nvSpPr>
        <p:spPr>
          <a:xfrm>
            <a:off x="0" y="152400"/>
            <a:ext cx="8229600" cy="554038"/>
          </a:xfrm>
          <a:prstGeom prst="rect">
            <a:avLst/>
          </a:prstGeom>
        </p:spPr>
        <p:txBody>
          <a:bodyPr/>
          <a:lstStyle/>
          <a:p>
            <a:pPr algn="l"/>
            <a:r>
              <a:rPr lang="zh-CN" altLang="en-US" sz="3600" dirty="0" smtClean="0"/>
              <a:t>网络改进：</a:t>
            </a:r>
            <a:endParaRPr lang="en-US" sz="4000" dirty="0" smtClean="0"/>
          </a:p>
        </p:txBody>
      </p:sp>
      <p:sp>
        <p:nvSpPr>
          <p:cNvPr id="6" name="Rounded Rectangle 5"/>
          <p:cNvSpPr/>
          <p:nvPr/>
        </p:nvSpPr>
        <p:spPr bwMode="blackGray">
          <a:xfrm>
            <a:off x="304800" y="1371600"/>
            <a:ext cx="8407400" cy="4953000"/>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800" dirty="0">
              <a:solidFill>
                <a:schemeClr val="tx1"/>
              </a:solidFill>
              <a:effectLst>
                <a:outerShdw blurRad="38100" dist="38100" dir="2700000" algn="tl">
                  <a:srgbClr val="000000">
                    <a:alpha val="43137"/>
                  </a:srgbClr>
                </a:outerShdw>
              </a:effectLst>
              <a:latin typeface="Arial" pitchFamily="34" charset="0"/>
            </a:endParaRPr>
          </a:p>
        </p:txBody>
      </p:sp>
      <p:graphicFrame>
        <p:nvGraphicFramePr>
          <p:cNvPr id="5" name="Content Placeholder 5"/>
          <p:cNvGraphicFramePr>
            <a:graphicFrameLocks/>
          </p:cNvGraphicFramePr>
          <p:nvPr/>
        </p:nvGraphicFramePr>
        <p:xfrm>
          <a:off x="381000" y="1295400"/>
          <a:ext cx="8382000" cy="4520739"/>
        </p:xfrm>
        <a:graphic>
          <a:graphicData uri="http://schemas.openxmlformats.org/drawingml/2006/table">
            <a:tbl>
              <a:tblPr firstRow="1" bandRow="1">
                <a:tableStyleId>{5A111915-BE36-4E01-A7E5-04B1672EAD32}</a:tableStyleId>
              </a:tblPr>
              <a:tblGrid>
                <a:gridCol w="3506693"/>
                <a:gridCol w="1522507"/>
                <a:gridCol w="1676400"/>
                <a:gridCol w="1676400"/>
              </a:tblGrid>
              <a:tr h="570345">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tx1"/>
                          </a:solidFill>
                          <a:latin typeface="+mn-lt"/>
                        </a:rPr>
                        <a:t>虚拟化特性</a:t>
                      </a:r>
                      <a:endParaRPr lang="en-US" sz="1800" b="1"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solidFill>
                            <a:schemeClr val="tx1"/>
                          </a:solidFill>
                          <a:latin typeface="+mn-lt"/>
                        </a:rPr>
                        <a:t>WS08 Hyper-V</a:t>
                      </a:r>
                      <a:r>
                        <a:rPr lang="en-US" sz="1600" b="1" baseline="0" dirty="0" smtClean="0">
                          <a:solidFill>
                            <a:schemeClr val="tx1"/>
                          </a:solidFill>
                          <a:latin typeface="+mn-lt"/>
                        </a:rPr>
                        <a:t> RTM</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WS08 Hyper-V SP2</a:t>
                      </a:r>
                      <a:endParaRPr lang="en-US" sz="1600" b="1" dirty="0">
                        <a:solidFill>
                          <a:schemeClr val="tx1"/>
                        </a:solidFill>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c>
                  <a:txBody>
                    <a:bodyPr/>
                    <a:lstStyle/>
                    <a:p>
                      <a:pPr algn="ctr"/>
                      <a:r>
                        <a:rPr lang="en-US" sz="1600" b="1" dirty="0" smtClean="0">
                          <a:solidFill>
                            <a:schemeClr val="tx1"/>
                          </a:solidFill>
                          <a:latin typeface="+mn-lt"/>
                        </a:rPr>
                        <a:t>Windows Server</a:t>
                      </a:r>
                      <a:r>
                        <a:rPr lang="en-US" sz="1600" b="1" baseline="0" dirty="0" smtClean="0">
                          <a:solidFill>
                            <a:schemeClr val="tx1"/>
                          </a:solidFill>
                          <a:latin typeface="+mn-lt"/>
                        </a:rPr>
                        <a:t> </a:t>
                      </a:r>
                      <a:r>
                        <a:rPr lang="en-US" sz="1600" b="1" dirty="0" smtClean="0">
                          <a:solidFill>
                            <a:schemeClr val="tx1"/>
                          </a:solidFill>
                          <a:latin typeface="+mn-lt"/>
                        </a:rPr>
                        <a:t>2008 R2 Hyper-V</a:t>
                      </a: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a:gsLst>
                        <a:gs pos="0">
                          <a:schemeClr val="bg2">
                            <a:alpha val="40000"/>
                          </a:schemeClr>
                        </a:gs>
                        <a:gs pos="80000">
                          <a:schemeClr val="bg1">
                            <a:alpha val="0"/>
                          </a:schemeClr>
                        </a:gs>
                      </a:gsLst>
                      <a:lin ang="16200000" scaled="0"/>
                    </a:gradFill>
                  </a:tcPr>
                </a:tc>
              </a:tr>
              <a:tr h="450273">
                <a:tc>
                  <a:txBody>
                    <a:bodyPr/>
                    <a:lstStyle/>
                    <a:p>
                      <a:pPr algn="r"/>
                      <a:r>
                        <a:rPr lang="en-US" sz="1400" dirty="0" smtClean="0">
                          <a:latin typeface="+mn-lt"/>
                        </a:rPr>
                        <a:t>IPv6</a:t>
                      </a:r>
                      <a:r>
                        <a:rPr lang="en-US" sz="1400" baseline="0" dirty="0" smtClean="0">
                          <a:latin typeface="+mn-lt"/>
                        </a:rPr>
                        <a:t> offloads</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LSOv2</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Limited</a:t>
                      </a:r>
                    </a:p>
                    <a:p>
                      <a:pPr algn="ctr"/>
                      <a:r>
                        <a:rPr lang="en-US" sz="1400" b="1" dirty="0" smtClean="0">
                          <a:latin typeface="+mn-lt"/>
                        </a:rPr>
                        <a:t>(LSOv1 from VM)</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Limited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rPr>
                        <a:t>(LSOv1 from VM)</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Supported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Guest to guest throughput</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Good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Good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Better</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VMQ</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p>
                    <a:p>
                      <a:pPr algn="ctr"/>
                      <a:r>
                        <a:rPr lang="en-US" sz="1400" b="1" dirty="0" smtClean="0">
                          <a:latin typeface="+mn-lt"/>
                        </a:rPr>
                        <a:t>(off</a:t>
                      </a:r>
                      <a:r>
                        <a:rPr lang="en-US" sz="1400" b="1" baseline="0" dirty="0" smtClean="0">
                          <a:latin typeface="+mn-lt"/>
                        </a:rPr>
                        <a:t> by default)</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Chimney</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p>
                    <a:p>
                      <a:pPr algn="ctr"/>
                      <a:r>
                        <a:rPr lang="en-US" sz="1400" b="1" dirty="0" smtClean="0">
                          <a:latin typeface="+mn-lt"/>
                        </a:rPr>
                        <a:t>(off by default)</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Jumbo Frames</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No</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Yes</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Virtual</a:t>
                      </a:r>
                      <a:r>
                        <a:rPr lang="en-US" sz="1400" baseline="0" dirty="0" smtClean="0">
                          <a:latin typeface="+mn-lt"/>
                        </a:rPr>
                        <a:t> Switch MAC learning</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Good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Good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Better</a:t>
                      </a:r>
                    </a:p>
                    <a:p>
                      <a:pPr algn="ctr"/>
                      <a:r>
                        <a:rPr lang="en-US" sz="1400" b="1" dirty="0" smtClean="0">
                          <a:latin typeface="+mn-lt"/>
                        </a:rPr>
                        <a:t> (every packet)</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r h="450273">
                <a:tc>
                  <a:txBody>
                    <a:bodyPr/>
                    <a:lstStyle/>
                    <a:p>
                      <a:pPr algn="r"/>
                      <a:r>
                        <a:rPr lang="en-US" sz="1400" dirty="0" smtClean="0">
                          <a:latin typeface="+mn-lt"/>
                        </a:rPr>
                        <a:t>Virtual</a:t>
                      </a:r>
                      <a:r>
                        <a:rPr lang="en-US" sz="1400" baseline="0" dirty="0" smtClean="0">
                          <a:latin typeface="+mn-lt"/>
                        </a:rPr>
                        <a:t> NIC interrupts</a:t>
                      </a:r>
                      <a:endParaRPr lang="en-US" sz="1400" dirty="0" smtClean="0">
                        <a:latin typeface="+mn-lt"/>
                      </a:endParaRP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gradFill flip="none" rotWithShape="1">
                      <a:gsLst>
                        <a:gs pos="9000">
                          <a:schemeClr val="accent5">
                            <a:alpha val="50000"/>
                          </a:schemeClr>
                        </a:gs>
                        <a:gs pos="83000">
                          <a:schemeClr val="accent5">
                            <a:alpha val="0"/>
                          </a:schemeClr>
                        </a:gs>
                      </a:gsLst>
                      <a:lin ang="10800000" scaled="1"/>
                      <a:tileRect/>
                    </a:gradFill>
                  </a:tcPr>
                </a:tc>
                <a:tc>
                  <a:txBody>
                    <a:bodyPr/>
                    <a:lstStyle/>
                    <a:p>
                      <a:pPr algn="ctr"/>
                      <a:r>
                        <a:rPr lang="en-US" sz="1400" b="1" dirty="0" smtClean="0">
                          <a:latin typeface="+mn-lt"/>
                        </a:rPr>
                        <a:t>VP0</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VP0</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latin typeface="+mn-lt"/>
                        </a:rPr>
                        <a:t>VP0 receive / distributed</a:t>
                      </a:r>
                      <a:r>
                        <a:rPr lang="en-US" sz="1400" b="1" baseline="0" dirty="0" smtClean="0">
                          <a:latin typeface="+mn-lt"/>
                        </a:rPr>
                        <a:t> for send</a:t>
                      </a:r>
                      <a:endParaRPr lang="en-US" sz="1400" b="1" dirty="0">
                        <a:latin typeface="+mn-lt"/>
                      </a:endParaRPr>
                    </a:p>
                  </a:txBody>
                  <a:tcPr anchor="ctr">
                    <a:lnL w="1270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2752470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14620"/>
            <a:ext cx="8229600" cy="1143000"/>
          </a:xfrm>
        </p:spPr>
        <p:txBody>
          <a:bodyPr/>
          <a:lstStyle/>
          <a:p>
            <a:r>
              <a:rPr lang="en-US" altLang="zh-CN" sz="3200" dirty="0" smtClean="0"/>
              <a:t>Windows Server 2008 R2</a:t>
            </a:r>
            <a:r>
              <a:rPr lang="zh-CN" altLang="en-US" sz="3200" dirty="0" smtClean="0"/>
              <a:t>中的虚拟化技术</a:t>
            </a:r>
            <a:r>
              <a:rPr lang="en-US" altLang="zh-CN" sz="3200" dirty="0" smtClean="0"/>
              <a:t/>
            </a:r>
            <a:br>
              <a:rPr lang="en-US" altLang="zh-CN" sz="3200" dirty="0" smtClean="0"/>
            </a:br>
            <a:r>
              <a:rPr lang="zh-CN" altLang="en-US" sz="3200" dirty="0" smtClean="0"/>
              <a:t>底层原理深度剖析</a:t>
            </a:r>
            <a:endParaRPr lang="zh-CN" altLang="en-US" sz="3200" dirty="0"/>
          </a:p>
        </p:txBody>
      </p:sp>
      <p:sp>
        <p:nvSpPr>
          <p:cNvPr id="5" name="文本占位符 4"/>
          <p:cNvSpPr>
            <a:spLocks noGrp="1"/>
          </p:cNvSpPr>
          <p:nvPr>
            <p:ph type="body" sz="quarter" idx="10"/>
          </p:nvPr>
        </p:nvSpPr>
        <p:spPr/>
        <p:txBody>
          <a:bodyPr/>
          <a:lstStyle/>
          <a:p>
            <a:r>
              <a:rPr lang="en-US" altLang="zh-CN" dirty="0" smtClean="0"/>
              <a:t>VIR211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日程安排</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zh-CN" altLang="en-US" dirty="0" smtClean="0"/>
              <a:t>动态迁移（</a:t>
            </a:r>
            <a:r>
              <a:rPr lang="en-US" altLang="en-US" dirty="0" smtClean="0"/>
              <a:t>Live Migration</a:t>
            </a:r>
            <a:r>
              <a:rPr lang="zh-CN" altLang="en-US" dirty="0" smtClean="0"/>
              <a:t>）</a:t>
            </a:r>
            <a:endParaRPr lang="en-US" altLang="en-US" dirty="0" smtClean="0"/>
          </a:p>
          <a:p>
            <a:r>
              <a:rPr lang="zh-CN" altLang="en-US" dirty="0" smtClean="0"/>
              <a:t>群集共享卷（</a:t>
            </a:r>
            <a:r>
              <a:rPr lang="en-US" dirty="0" smtClean="0"/>
              <a:t>Clustered Shared Volumes</a:t>
            </a:r>
            <a:r>
              <a:rPr lang="zh-CN" altLang="en-US" dirty="0" smtClean="0"/>
              <a:t>）</a:t>
            </a:r>
            <a:endParaRPr lang="en-US" dirty="0" smtClean="0"/>
          </a:p>
          <a:p>
            <a:r>
              <a:rPr lang="zh-CN" altLang="en-US" dirty="0" smtClean="0"/>
              <a:t>性能及伸缩性改进</a:t>
            </a:r>
            <a:endParaRPr lang="en-US" dirty="0" smtClean="0"/>
          </a:p>
          <a:p>
            <a:pPr lvl="1"/>
            <a:r>
              <a:rPr lang="zh-CN" altLang="en-US" sz="3200" dirty="0" smtClean="0">
                <a:solidFill>
                  <a:srgbClr val="F6AE1E"/>
                </a:solidFill>
              </a:rPr>
              <a:t>网络虚拟机队列</a:t>
            </a:r>
            <a:r>
              <a:rPr lang="en-US" altLang="zh-CN" sz="3200" dirty="0" smtClean="0">
                <a:solidFill>
                  <a:srgbClr val="F6AE1E"/>
                </a:solidFill>
              </a:rPr>
              <a:t>(VMQ)</a:t>
            </a:r>
            <a:endParaRPr lang="en-US" sz="3200" dirty="0">
              <a:solidFill>
                <a:srgbClr val="F6AE1E"/>
              </a:solidFill>
            </a:endParaRPr>
          </a:p>
          <a:p>
            <a:pPr lvl="1"/>
            <a:r>
              <a:rPr lang="zh-CN" altLang="en-US" dirty="0" smtClean="0"/>
              <a:t>二级地址转换</a:t>
            </a:r>
            <a:endParaRPr lang="en-US" dirty="0" smtClean="0"/>
          </a:p>
          <a:p>
            <a:pPr lvl="1"/>
            <a:r>
              <a:rPr lang="zh-CN" altLang="en-US" dirty="0" smtClean="0"/>
              <a:t>分布式计时器执行</a:t>
            </a:r>
            <a:endParaRPr lang="en-US" dirty="0"/>
          </a:p>
          <a:p>
            <a:r>
              <a:rPr lang="zh-CN" altLang="en-US" dirty="0" smtClean="0"/>
              <a:t>电源能效</a:t>
            </a:r>
            <a:endParaRPr lang="en-US" dirty="0" smtClean="0"/>
          </a:p>
          <a:p>
            <a:pPr lvl="1"/>
            <a:r>
              <a:rPr lang="zh-CN" altLang="en-US" dirty="0" smtClean="0"/>
              <a:t>内核停车（</a:t>
            </a:r>
            <a:r>
              <a:rPr lang="en-US" dirty="0" smtClean="0"/>
              <a:t>Core Parking</a:t>
            </a:r>
            <a:r>
              <a:rPr lang="zh-CN" altLang="en-US" dirty="0" smtClean="0"/>
              <a:t>）</a:t>
            </a:r>
            <a:endParaRPr lang="en-US" dirty="0" smtClean="0"/>
          </a:p>
          <a:p>
            <a:pPr lvl="1"/>
            <a:r>
              <a:rPr lang="zh-CN" altLang="en-US" dirty="0" smtClean="0"/>
              <a:t>计时器合并</a:t>
            </a:r>
            <a:endParaRPr lang="en-US" dirty="0" smtClean="0"/>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n-US" altLang="zh-CN" dirty="0" smtClean="0"/>
              <a:t/>
            </a:r>
            <a:br>
              <a:rPr lang="en-US" altLang="zh-CN" dirty="0" smtClean="0"/>
            </a:br>
            <a:r>
              <a:rPr lang="zh-CN" altLang="en-US" dirty="0" smtClean="0"/>
              <a:t>超越传统虚拟机网络</a:t>
            </a:r>
            <a:r>
              <a:rPr lang="en-US" altLang="zh-CN" dirty="0" smtClean="0"/>
              <a:t>I/O</a:t>
            </a:r>
            <a:r>
              <a:rPr lang="zh-CN" altLang="en-US" dirty="0" smtClean="0"/>
              <a:t>的性能</a:t>
            </a:r>
            <a:endParaRPr lang="en-US" dirty="0"/>
          </a:p>
        </p:txBody>
      </p:sp>
      <p:sp>
        <p:nvSpPr>
          <p:cNvPr id="3" name="Text Placeholder 2"/>
          <p:cNvSpPr>
            <a:spLocks noGrp="1"/>
          </p:cNvSpPr>
          <p:nvPr>
            <p:ph type="body" sz="quarter" idx="10"/>
          </p:nvPr>
        </p:nvSpPr>
        <p:spPr>
          <a:xfrm>
            <a:off x="381000" y="1873520"/>
            <a:ext cx="8382000" cy="3724096"/>
          </a:xfrm>
        </p:spPr>
        <p:txBody>
          <a:bodyPr/>
          <a:lstStyle/>
          <a:p>
            <a:r>
              <a:rPr lang="zh-CN" altLang="en-US" sz="2400" dirty="0" smtClean="0">
                <a:solidFill>
                  <a:schemeClr val="tx1"/>
                </a:solidFill>
              </a:rPr>
              <a:t>接收路径处理</a:t>
            </a:r>
            <a:r>
              <a:rPr lang="en-US" sz="2400" dirty="0" smtClean="0">
                <a:solidFill>
                  <a:schemeClr val="tx1"/>
                </a:solidFill>
              </a:rPr>
              <a:t>:</a:t>
            </a:r>
          </a:p>
          <a:p>
            <a:pPr lvl="1"/>
            <a:r>
              <a:rPr lang="zh-CN" altLang="en-US" sz="2000" dirty="0" smtClean="0">
                <a:solidFill>
                  <a:schemeClr val="tx1"/>
                </a:solidFill>
              </a:rPr>
              <a:t>父分区中的虚拟机路由器基于目标</a:t>
            </a:r>
            <a:r>
              <a:rPr lang="en-US" altLang="zh-CN" sz="2000" dirty="0" smtClean="0">
                <a:solidFill>
                  <a:schemeClr val="tx1"/>
                </a:solidFill>
              </a:rPr>
              <a:t>MAC</a:t>
            </a:r>
            <a:r>
              <a:rPr lang="zh-CN" altLang="en-US" sz="2000" dirty="0" smtClean="0">
                <a:solidFill>
                  <a:schemeClr val="tx1"/>
                </a:solidFill>
              </a:rPr>
              <a:t>地址对数据包进行分类</a:t>
            </a:r>
            <a:endParaRPr lang="en-US" sz="2000" dirty="0" smtClean="0">
              <a:solidFill>
                <a:schemeClr val="tx1"/>
              </a:solidFill>
            </a:endParaRPr>
          </a:p>
          <a:p>
            <a:pPr lvl="1"/>
            <a:r>
              <a:rPr lang="zh-CN" altLang="en-US" sz="2000" dirty="0" smtClean="0">
                <a:solidFill>
                  <a:schemeClr val="tx1"/>
                </a:solidFill>
              </a:rPr>
              <a:t>处理</a:t>
            </a:r>
            <a:r>
              <a:rPr lang="en-US" altLang="zh-CN" sz="2000" dirty="0" smtClean="0">
                <a:solidFill>
                  <a:schemeClr val="tx1"/>
                </a:solidFill>
              </a:rPr>
              <a:t>MAC</a:t>
            </a:r>
            <a:r>
              <a:rPr lang="zh-CN" altLang="en-US" sz="2000" dirty="0" smtClean="0">
                <a:solidFill>
                  <a:schemeClr val="tx1"/>
                </a:solidFill>
              </a:rPr>
              <a:t>地址查找及</a:t>
            </a:r>
            <a:r>
              <a:rPr lang="en-US" altLang="zh-CN" sz="2000" dirty="0" smtClean="0">
                <a:solidFill>
                  <a:schemeClr val="tx1"/>
                </a:solidFill>
              </a:rPr>
              <a:t>VLAN ID</a:t>
            </a:r>
            <a:r>
              <a:rPr lang="zh-CN" altLang="en-US" sz="2000" dirty="0" smtClean="0">
                <a:solidFill>
                  <a:schemeClr val="tx1"/>
                </a:solidFill>
              </a:rPr>
              <a:t>确认</a:t>
            </a:r>
            <a:endParaRPr lang="en-US" sz="2000" dirty="0" smtClean="0">
              <a:solidFill>
                <a:schemeClr val="tx1"/>
              </a:solidFill>
            </a:endParaRPr>
          </a:p>
          <a:p>
            <a:pPr lvl="1"/>
            <a:r>
              <a:rPr lang="zh-CN" altLang="en-US" sz="2000" dirty="0" smtClean="0"/>
              <a:t>复制数据到子分区</a:t>
            </a:r>
            <a:endParaRPr lang="en-US" sz="2000" dirty="0" smtClean="0">
              <a:solidFill>
                <a:schemeClr val="tx1"/>
              </a:solidFill>
            </a:endParaRPr>
          </a:p>
          <a:p>
            <a:pPr lvl="1"/>
            <a:r>
              <a:rPr lang="zh-CN" altLang="en-US" sz="2000" dirty="0" smtClean="0">
                <a:solidFill>
                  <a:schemeClr val="tx1"/>
                </a:solidFill>
              </a:rPr>
              <a:t>子分区处理接收的数据</a:t>
            </a:r>
            <a:endParaRPr lang="en-US" sz="2000" dirty="0" smtClean="0">
              <a:solidFill>
                <a:schemeClr val="tx1"/>
              </a:solidFill>
            </a:endParaRPr>
          </a:p>
          <a:p>
            <a:r>
              <a:rPr lang="zh-CN" altLang="en-US" sz="2400" dirty="0" smtClean="0">
                <a:solidFill>
                  <a:schemeClr val="tx1"/>
                </a:solidFill>
              </a:rPr>
              <a:t>发送路径处理</a:t>
            </a:r>
            <a:r>
              <a:rPr lang="en-US" sz="2400" dirty="0" smtClean="0">
                <a:solidFill>
                  <a:schemeClr val="tx1"/>
                </a:solidFill>
              </a:rPr>
              <a:t>:</a:t>
            </a:r>
          </a:p>
          <a:p>
            <a:pPr lvl="1"/>
            <a:r>
              <a:rPr lang="zh-CN" altLang="en-US" sz="2000" dirty="0" smtClean="0">
                <a:solidFill>
                  <a:schemeClr val="tx1"/>
                </a:solidFill>
              </a:rPr>
              <a:t>子分区复制数据到父分区共享的内存</a:t>
            </a:r>
            <a:endParaRPr lang="en-US" sz="2000" dirty="0" smtClean="0">
              <a:solidFill>
                <a:schemeClr val="tx1"/>
              </a:solidFill>
            </a:endParaRPr>
          </a:p>
          <a:p>
            <a:pPr lvl="1"/>
            <a:r>
              <a:rPr lang="zh-CN" altLang="en-US" sz="2000" dirty="0" smtClean="0">
                <a:solidFill>
                  <a:schemeClr val="tx1"/>
                </a:solidFill>
              </a:rPr>
              <a:t>虚拟机交换机处理</a:t>
            </a:r>
            <a:r>
              <a:rPr lang="en-US" altLang="zh-CN" sz="2000" dirty="0" smtClean="0">
                <a:solidFill>
                  <a:schemeClr val="tx1"/>
                </a:solidFill>
              </a:rPr>
              <a:t>MAC</a:t>
            </a:r>
            <a:r>
              <a:rPr lang="zh-CN" altLang="en-US" sz="2000" dirty="0" smtClean="0">
                <a:solidFill>
                  <a:schemeClr val="tx1"/>
                </a:solidFill>
              </a:rPr>
              <a:t>地址查找及</a:t>
            </a:r>
            <a:r>
              <a:rPr lang="en-US" altLang="zh-CN" sz="2000" dirty="0" smtClean="0">
                <a:solidFill>
                  <a:schemeClr val="tx1"/>
                </a:solidFill>
              </a:rPr>
              <a:t>VLAN ID</a:t>
            </a:r>
            <a:r>
              <a:rPr lang="zh-CN" altLang="en-US" sz="2000" dirty="0" smtClean="0">
                <a:solidFill>
                  <a:schemeClr val="tx1"/>
                </a:solidFill>
              </a:rPr>
              <a:t>确认</a:t>
            </a:r>
            <a:endParaRPr lang="en-US" sz="2000" dirty="0" smtClean="0">
              <a:solidFill>
                <a:schemeClr val="tx1"/>
              </a:solidFill>
            </a:endParaRPr>
          </a:p>
          <a:p>
            <a:pPr lvl="1"/>
            <a:r>
              <a:rPr lang="zh-CN" altLang="en-US" sz="2000" dirty="0" smtClean="0">
                <a:solidFill>
                  <a:schemeClr val="tx1"/>
                </a:solidFill>
              </a:rPr>
              <a:t>为虚拟机之间的流量在软件中模拟</a:t>
            </a:r>
            <a:r>
              <a:rPr lang="zh-CN" altLang="en-US" sz="2000" dirty="0" smtClean="0"/>
              <a:t>卸载任务</a:t>
            </a:r>
            <a:endParaRPr lang="en-US" sz="2000" dirty="0" smtClean="0">
              <a:solidFill>
                <a:schemeClr val="tx1"/>
              </a:solidFill>
            </a:endParaRPr>
          </a:p>
          <a:p>
            <a:pPr lvl="1"/>
            <a:r>
              <a:rPr lang="zh-CN" altLang="en-US" sz="2000" dirty="0" smtClean="0">
                <a:solidFill>
                  <a:schemeClr val="tx1"/>
                </a:solidFill>
              </a:rPr>
              <a:t>虚拟机之间流量的额外复制</a:t>
            </a:r>
            <a:endParaRPr lang="en-US" sz="2000" dirty="0">
              <a:solidFill>
                <a:schemeClr val="tx1"/>
              </a:solidFill>
            </a:endParaRPr>
          </a:p>
        </p:txBody>
      </p:sp>
    </p:spTree>
    <p:extLst>
      <p:ext uri="{BB962C8B-B14F-4D97-AF65-F5344CB8AC3E}">
        <p14:creationId xmlns:p14="http://schemas.microsoft.com/office/powerpoint/2010/main" xmlns="" val="69887769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88640"/>
            <a:ext cx="8229600" cy="1143000"/>
          </a:xfrm>
        </p:spPr>
        <p:txBody>
          <a:bodyPr/>
          <a:lstStyle/>
          <a:p>
            <a:pPr algn="l"/>
            <a:r>
              <a:rPr lang="zh-CN" altLang="en-US" sz="4000" dirty="0" smtClean="0"/>
              <a:t>虚拟的网络</a:t>
            </a:r>
            <a:r>
              <a:rPr lang="en-US" altLang="zh-CN" sz="4000" dirty="0" smtClean="0"/>
              <a:t>I/O</a:t>
            </a:r>
            <a:r>
              <a:rPr lang="zh-CN" altLang="en-US" sz="4000" dirty="0" smtClean="0"/>
              <a:t>数据路径</a:t>
            </a:r>
            <a:endParaRPr lang="en-US" sz="4000" dirty="0"/>
          </a:p>
        </p:txBody>
      </p:sp>
      <p:sp>
        <p:nvSpPr>
          <p:cNvPr id="30" name="Rectangle 29"/>
          <p:cNvSpPr/>
          <p:nvPr/>
        </p:nvSpPr>
        <p:spPr>
          <a:xfrm>
            <a:off x="548640" y="1463040"/>
            <a:ext cx="420624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Parent Partition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p:cNvSpPr/>
          <p:nvPr/>
        </p:nvSpPr>
        <p:spPr>
          <a:xfrm>
            <a:off x="493776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VM1</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Rectangle 31"/>
          <p:cNvSpPr/>
          <p:nvPr/>
        </p:nvSpPr>
        <p:spPr>
          <a:xfrm>
            <a:off x="6583680" y="1463040"/>
            <a:ext cx="1280160" cy="2377440"/>
          </a:xfrm>
          <a:prstGeom prst="rect">
            <a:avLst/>
          </a:prstGeom>
          <a:ln/>
        </p:spPr>
        <p:style>
          <a:lnRef idx="1">
            <a:schemeClr val="accent2"/>
          </a:lnRef>
          <a:fillRef idx="3">
            <a:schemeClr val="accent2"/>
          </a:fillRef>
          <a:effectRef idx="2">
            <a:schemeClr val="accent2"/>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VM2</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Can 32"/>
          <p:cNvSpPr/>
          <p:nvPr/>
        </p:nvSpPr>
        <p:spPr>
          <a:xfrm rot="5400000">
            <a:off x="4282440" y="2209800"/>
            <a:ext cx="182880" cy="7543800"/>
          </a:xfrm>
          <a:prstGeom prst="can">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Ethernet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Rectangle 33"/>
          <p:cNvSpPr/>
          <p:nvPr/>
        </p:nvSpPr>
        <p:spPr>
          <a:xfrm>
            <a:off x="2834640" y="4754880"/>
            <a:ext cx="5212080" cy="73152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lIns="228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BUS</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35" name="Rectangle 34"/>
          <p:cNvSpPr>
            <a:spLocks/>
          </p:cNvSpPr>
          <p:nvPr/>
        </p:nvSpPr>
        <p:spPr>
          <a:xfrm>
            <a:off x="5029200" y="2377440"/>
            <a:ext cx="1097280" cy="3657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36" name="Rectangle 35"/>
          <p:cNvSpPr/>
          <p:nvPr/>
        </p:nvSpPr>
        <p:spPr>
          <a:xfrm>
            <a:off x="6675120" y="2377440"/>
            <a:ext cx="1097280" cy="3657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37" name="Rectangle 36"/>
          <p:cNvSpPr/>
          <p:nvPr/>
        </p:nvSpPr>
        <p:spPr>
          <a:xfrm>
            <a:off x="5029200" y="3017520"/>
            <a:ext cx="1097280" cy="54864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VM NIC 1</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38" name="Rectangle 37"/>
          <p:cNvSpPr/>
          <p:nvPr/>
        </p:nvSpPr>
        <p:spPr>
          <a:xfrm>
            <a:off x="6675120" y="3017520"/>
            <a:ext cx="1097280"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NIC 2</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39" name="Rectangle 38"/>
          <p:cNvSpPr/>
          <p:nvPr/>
        </p:nvSpPr>
        <p:spPr>
          <a:xfrm>
            <a:off x="731520" y="2011680"/>
            <a:ext cx="3840480" cy="109728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Virtual Machine Switch</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0" name="Rectangle 39"/>
          <p:cNvSpPr/>
          <p:nvPr/>
        </p:nvSpPr>
        <p:spPr>
          <a:xfrm>
            <a:off x="3657600" y="4846320"/>
            <a:ext cx="23774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41" name="Rectangle 40"/>
          <p:cNvSpPr/>
          <p:nvPr/>
        </p:nvSpPr>
        <p:spPr>
          <a:xfrm>
            <a:off x="3017520" y="5120640"/>
            <a:ext cx="484632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ectangle 41"/>
          <p:cNvSpPr/>
          <p:nvPr/>
        </p:nvSpPr>
        <p:spPr>
          <a:xfrm>
            <a:off x="548640" y="4648200"/>
            <a:ext cx="2194560" cy="92964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NIC</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3" name="Rectangle 42"/>
          <p:cNvSpPr/>
          <p:nvPr/>
        </p:nvSpPr>
        <p:spPr>
          <a:xfrm>
            <a:off x="822960" y="3474720"/>
            <a:ext cx="2301240" cy="365760"/>
          </a:xfrm>
          <a:prstGeom prst="rect">
            <a:avLst/>
          </a:prstGeom>
          <a:ln/>
        </p:spPr>
        <p:style>
          <a:lnRef idx="0">
            <a:schemeClr val="accent6"/>
          </a:lnRef>
          <a:fillRef idx="3">
            <a:schemeClr val="accent6"/>
          </a:fillRef>
          <a:effectRef idx="3">
            <a:schemeClr val="accent6"/>
          </a:effectRef>
          <a:fontRef idx="minor">
            <a:schemeClr val="lt1"/>
          </a:fontRef>
        </p:style>
        <p:txBody>
          <a:bodyPr lIns="1371600"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Miniport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Driver</a:t>
            </a:r>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
        <p:nvSpPr>
          <p:cNvPr id="44" name="Up-Down Arrow 43"/>
          <p:cNvSpPr/>
          <p:nvPr/>
        </p:nvSpPr>
        <p:spPr>
          <a:xfrm>
            <a:off x="4114800" y="3108960"/>
            <a:ext cx="182880" cy="17373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45" name="Up-Down Arrow 44"/>
          <p:cNvSpPr/>
          <p:nvPr/>
        </p:nvSpPr>
        <p:spPr>
          <a:xfrm>
            <a:off x="5486400" y="3566160"/>
            <a:ext cx="182880" cy="1280160"/>
          </a:xfrm>
          <a:prstGeom prst="up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2"/>
              </a:solidFill>
              <a:effectLst/>
              <a:uLnTx/>
              <a:uFillTx/>
              <a:latin typeface="Calibri"/>
              <a:ea typeface="+mn-ea"/>
              <a:cs typeface="+mn-cs"/>
            </a:endParaRPr>
          </a:p>
        </p:txBody>
      </p:sp>
      <p:sp>
        <p:nvSpPr>
          <p:cNvPr id="46" name="Up-Down Arrow 45"/>
          <p:cNvSpPr/>
          <p:nvPr/>
        </p:nvSpPr>
        <p:spPr>
          <a:xfrm>
            <a:off x="7132320" y="3566160"/>
            <a:ext cx="182880" cy="15544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Up-Down Arrow 46"/>
          <p:cNvSpPr/>
          <p:nvPr/>
        </p:nvSpPr>
        <p:spPr>
          <a:xfrm>
            <a:off x="1371600" y="3124200"/>
            <a:ext cx="914400" cy="1524000"/>
          </a:xfrm>
          <a:prstGeom prst="upDownArrow">
            <a:avLst>
              <a:gd name="adj1" fmla="val 52439"/>
              <a:gd name="adj2" fmla="val 26829"/>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Up-Down Arrow 47"/>
          <p:cNvSpPr/>
          <p:nvPr/>
        </p:nvSpPr>
        <p:spPr>
          <a:xfrm>
            <a:off x="3383280" y="3108960"/>
            <a:ext cx="182880" cy="20116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Rectangle 48"/>
          <p:cNvSpPr/>
          <p:nvPr/>
        </p:nvSpPr>
        <p:spPr>
          <a:xfrm>
            <a:off x="1280160" y="2377440"/>
            <a:ext cx="1828800" cy="73152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Routing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VLAN Filtering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Data Copy</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Rectangle 49"/>
          <p:cNvSpPr/>
          <p:nvPr/>
        </p:nvSpPr>
        <p:spPr>
          <a:xfrm>
            <a:off x="3931920" y="2926080"/>
            <a:ext cx="5486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Port 1</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51" name="Rectangle 50"/>
          <p:cNvSpPr/>
          <p:nvPr/>
        </p:nvSpPr>
        <p:spPr>
          <a:xfrm>
            <a:off x="3200400" y="2926080"/>
            <a:ext cx="54864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Calibri"/>
                <a:ea typeface="+mn-ea"/>
                <a:cs typeface="+mn-cs"/>
              </a:rPr>
              <a:t>Port 2</a:t>
            </a:r>
            <a:endParaRPr kumimoji="0" lang="en-US" sz="11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52" name="Shape 159"/>
          <p:cNvCxnSpPr/>
          <p:nvPr/>
        </p:nvCxnSpPr>
        <p:spPr>
          <a:xfrm>
            <a:off x="3108960" y="2743200"/>
            <a:ext cx="365760" cy="182880"/>
          </a:xfrm>
          <a:prstGeom prst="bentConnector3">
            <a:avLst>
              <a:gd name="adj1" fmla="val 100000"/>
            </a:avLst>
          </a:prstGeom>
          <a:ln w="15875">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hape 159"/>
          <p:cNvCxnSpPr/>
          <p:nvPr/>
        </p:nvCxnSpPr>
        <p:spPr>
          <a:xfrm>
            <a:off x="3108960" y="2468880"/>
            <a:ext cx="1097280" cy="457200"/>
          </a:xfrm>
          <a:prstGeom prst="bentConnector3">
            <a:avLst>
              <a:gd name="adj1" fmla="val 100000"/>
            </a:avLst>
          </a:prstGeom>
          <a:ln w="15875">
            <a:headEnd type="arrow"/>
            <a:tailEnd type="arrow"/>
          </a:ln>
        </p:spPr>
        <p:style>
          <a:lnRef idx="1">
            <a:schemeClr val="accent5"/>
          </a:lnRef>
          <a:fillRef idx="0">
            <a:schemeClr val="accent5"/>
          </a:fillRef>
          <a:effectRef idx="0">
            <a:schemeClr val="accent5"/>
          </a:effectRef>
          <a:fontRef idx="minor">
            <a:schemeClr val="tx1"/>
          </a:fontRef>
        </p:style>
      </p:cxnSp>
      <p:sp>
        <p:nvSpPr>
          <p:cNvPr id="54" name="Rectangle 53"/>
          <p:cNvSpPr/>
          <p:nvPr/>
        </p:nvSpPr>
        <p:spPr>
          <a:xfrm>
            <a:off x="548640" y="5577840"/>
            <a:ext cx="1188720" cy="18288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55" name="Straight Connector 54"/>
          <p:cNvCxnSpPr/>
          <p:nvPr/>
        </p:nvCxnSpPr>
        <p:spPr>
          <a:xfrm>
            <a:off x="548640" y="5577840"/>
            <a:ext cx="1188720" cy="1588"/>
          </a:xfrm>
          <a:prstGeom prst="line">
            <a:avLst/>
          </a:prstGeom>
          <a:noFill/>
          <a:ln w="25400" cap="flat" cmpd="sng" algn="ctr">
            <a:solidFill>
              <a:srgbClr val="D7EDE0"/>
            </a:solidFill>
            <a:prstDash val="solid"/>
          </a:ln>
          <a:effectLst/>
        </p:spPr>
      </p:cxnSp>
    </p:spTree>
    <p:extLst>
      <p:ext uri="{BB962C8B-B14F-4D97-AF65-F5344CB8AC3E}">
        <p14:creationId xmlns:p14="http://schemas.microsoft.com/office/powerpoint/2010/main" xmlns="" val="22799037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noAutofit/>
          </a:bodyPr>
          <a:lstStyle/>
          <a:p>
            <a:r>
              <a:rPr lang="zh-CN" altLang="en-US" sz="3600" dirty="0" smtClean="0"/>
              <a:t>网络虚拟机队列</a:t>
            </a:r>
            <a:endParaRPr lang="en-US" sz="3600" dirty="0"/>
          </a:p>
        </p:txBody>
      </p:sp>
      <p:sp>
        <p:nvSpPr>
          <p:cNvPr id="3" name="Content Placeholder 2"/>
          <p:cNvSpPr>
            <a:spLocks noGrp="1"/>
          </p:cNvSpPr>
          <p:nvPr>
            <p:ph idx="1"/>
          </p:nvPr>
        </p:nvSpPr>
        <p:spPr>
          <a:xfrm>
            <a:off x="381000" y="1265050"/>
            <a:ext cx="8382000" cy="4930581"/>
          </a:xfrm>
        </p:spPr>
        <p:txBody>
          <a:bodyPr/>
          <a:lstStyle/>
          <a:p>
            <a:r>
              <a:rPr lang="zh-CN" altLang="en-US" dirty="0" smtClean="0">
                <a:solidFill>
                  <a:schemeClr val="tx1"/>
                </a:solidFill>
              </a:rPr>
              <a:t>在新的网络接口中，</a:t>
            </a:r>
            <a:r>
              <a:rPr lang="en-US" dirty="0" smtClean="0">
                <a:solidFill>
                  <a:schemeClr val="tx1"/>
                </a:solidFill>
              </a:rPr>
              <a:t>Hyper-V</a:t>
            </a:r>
            <a:r>
              <a:rPr lang="zh-CN" altLang="en-US" dirty="0" smtClean="0">
                <a:solidFill>
                  <a:schemeClr val="tx1"/>
                </a:solidFill>
              </a:rPr>
              <a:t>使用虚拟机队列</a:t>
            </a:r>
            <a:r>
              <a:rPr lang="en-US" dirty="0" smtClean="0">
                <a:solidFill>
                  <a:schemeClr val="tx1"/>
                </a:solidFill>
              </a:rPr>
              <a:t> (VMQ) </a:t>
            </a:r>
            <a:r>
              <a:rPr lang="zh-CN" altLang="en-US" dirty="0" smtClean="0">
                <a:solidFill>
                  <a:schemeClr val="tx1"/>
                </a:solidFill>
              </a:rPr>
              <a:t>支持来卸载处理至硬件</a:t>
            </a:r>
            <a:endParaRPr lang="en-US" dirty="0" smtClean="0">
              <a:solidFill>
                <a:schemeClr val="tx1"/>
              </a:solidFill>
            </a:endParaRPr>
          </a:p>
          <a:p>
            <a:r>
              <a:rPr lang="en-US" dirty="0" smtClean="0">
                <a:solidFill>
                  <a:schemeClr val="tx1"/>
                </a:solidFill>
              </a:rPr>
              <a:t>VMQ</a:t>
            </a:r>
            <a:r>
              <a:rPr lang="zh-CN" altLang="en-US" dirty="0" smtClean="0">
                <a:solidFill>
                  <a:schemeClr val="tx1"/>
                </a:solidFill>
              </a:rPr>
              <a:t>操作</a:t>
            </a:r>
            <a:r>
              <a:rPr lang="en-US" dirty="0" smtClean="0">
                <a:solidFill>
                  <a:schemeClr val="tx1"/>
                </a:solidFill>
              </a:rPr>
              <a:t>:</a:t>
            </a:r>
          </a:p>
          <a:p>
            <a:pPr lvl="1"/>
            <a:r>
              <a:rPr lang="zh-CN" altLang="en-US" dirty="0" smtClean="0">
                <a:solidFill>
                  <a:schemeClr val="tx1"/>
                </a:solidFill>
              </a:rPr>
              <a:t>每一个虚拟机被分配一个被硬件管理的接收队列</a:t>
            </a:r>
            <a:endParaRPr lang="en-US" dirty="0" smtClean="0">
              <a:solidFill>
                <a:schemeClr val="tx1"/>
              </a:solidFill>
            </a:endParaRPr>
          </a:p>
          <a:p>
            <a:pPr lvl="1"/>
            <a:r>
              <a:rPr lang="zh-CN" altLang="en-US" dirty="0" smtClean="0">
                <a:solidFill>
                  <a:schemeClr val="tx1"/>
                </a:solidFill>
              </a:rPr>
              <a:t>硬件处理</a:t>
            </a:r>
            <a:r>
              <a:rPr lang="en-US" dirty="0" smtClean="0">
                <a:solidFill>
                  <a:schemeClr val="tx1"/>
                </a:solidFill>
              </a:rPr>
              <a:t>MAC</a:t>
            </a:r>
            <a:r>
              <a:rPr lang="zh-CN" altLang="en-US" dirty="0" smtClean="0">
                <a:solidFill>
                  <a:schemeClr val="tx1"/>
                </a:solidFill>
              </a:rPr>
              <a:t>地址查找及</a:t>
            </a:r>
            <a:r>
              <a:rPr lang="en-US" altLang="zh-CN" dirty="0" smtClean="0">
                <a:solidFill>
                  <a:schemeClr val="tx1"/>
                </a:solidFill>
              </a:rPr>
              <a:t>VLAN ID</a:t>
            </a:r>
            <a:r>
              <a:rPr lang="zh-CN" altLang="en-US" dirty="0" smtClean="0">
                <a:solidFill>
                  <a:schemeClr val="tx1"/>
                </a:solidFill>
              </a:rPr>
              <a:t>确认</a:t>
            </a:r>
            <a:endParaRPr lang="en-US" dirty="0" smtClean="0">
              <a:solidFill>
                <a:schemeClr val="tx1"/>
              </a:solidFill>
            </a:endParaRPr>
          </a:p>
          <a:p>
            <a:pPr lvl="1"/>
            <a:r>
              <a:rPr lang="zh-CN" altLang="en-US" dirty="0" smtClean="0"/>
              <a:t>将接收到的包放置到合适的队列中</a:t>
            </a:r>
            <a:endParaRPr lang="en-US" dirty="0" smtClean="0">
              <a:solidFill>
                <a:schemeClr val="tx1"/>
              </a:solidFill>
            </a:endParaRPr>
          </a:p>
          <a:p>
            <a:pPr lvl="1"/>
            <a:r>
              <a:rPr lang="zh-CN" altLang="en-US" dirty="0" smtClean="0">
                <a:solidFill>
                  <a:schemeClr val="tx1"/>
                </a:solidFill>
              </a:rPr>
              <a:t>队列被映射到虚拟机地址空间中避免复制操作</a:t>
            </a:r>
            <a:endParaRPr lang="en-US" dirty="0" smtClean="0">
              <a:solidFill>
                <a:schemeClr val="tx1"/>
              </a:solidFill>
            </a:endParaRPr>
          </a:p>
        </p:txBody>
      </p:sp>
    </p:spTree>
    <p:extLst>
      <p:ext uri="{BB962C8B-B14F-4D97-AF65-F5344CB8AC3E}">
        <p14:creationId xmlns:p14="http://schemas.microsoft.com/office/powerpoint/2010/main" xmlns="" val="10237041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88640"/>
            <a:ext cx="8229600" cy="1143000"/>
          </a:xfrm>
        </p:spPr>
        <p:txBody>
          <a:bodyPr/>
          <a:lstStyle/>
          <a:p>
            <a:pPr algn="l"/>
            <a:r>
              <a:rPr lang="zh-CN" altLang="en-US" sz="4000" dirty="0" smtClean="0"/>
              <a:t>使用</a:t>
            </a:r>
            <a:r>
              <a:rPr lang="en-US" altLang="zh-CN" sz="4000" dirty="0" smtClean="0"/>
              <a:t>VMQ</a:t>
            </a:r>
            <a:r>
              <a:rPr lang="zh-CN" altLang="en-US" sz="4000" dirty="0" smtClean="0"/>
              <a:t>的网络</a:t>
            </a:r>
            <a:r>
              <a:rPr sz="4000" dirty="0" smtClean="0"/>
              <a:t>I/O</a:t>
            </a:r>
            <a:r>
              <a:rPr lang="zh-CN" altLang="en-US" sz="4000" dirty="0" smtClean="0"/>
              <a:t>数据路径</a:t>
            </a:r>
            <a:endParaRPr lang="en-US" sz="4000" dirty="0"/>
          </a:p>
        </p:txBody>
      </p:sp>
      <p:sp>
        <p:nvSpPr>
          <p:cNvPr id="38" name="Rectangle 37"/>
          <p:cNvSpPr/>
          <p:nvPr/>
        </p:nvSpPr>
        <p:spPr>
          <a:xfrm>
            <a:off x="548640" y="1463040"/>
            <a:ext cx="4206240" cy="2377440"/>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Parent Partition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Rectangle 38"/>
          <p:cNvSpPr/>
          <p:nvPr/>
        </p:nvSpPr>
        <p:spPr>
          <a:xfrm>
            <a:off x="4937760" y="1463040"/>
            <a:ext cx="1280160" cy="2377440"/>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VM1</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Rectangle 39"/>
          <p:cNvSpPr/>
          <p:nvPr/>
        </p:nvSpPr>
        <p:spPr>
          <a:xfrm>
            <a:off x="6583680" y="1463040"/>
            <a:ext cx="1280160" cy="2377440"/>
          </a:xfrm>
          <a:prstGeom prst="rect">
            <a:avLst/>
          </a:prstGeom>
          <a:ln/>
        </p:spPr>
        <p:style>
          <a:lnRef idx="0">
            <a:schemeClr val="accent2"/>
          </a:lnRef>
          <a:fillRef idx="3">
            <a:schemeClr val="accent2"/>
          </a:fillRef>
          <a:effectRef idx="3">
            <a:schemeClr val="accent2"/>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VM2</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Can 40"/>
          <p:cNvSpPr/>
          <p:nvPr/>
        </p:nvSpPr>
        <p:spPr>
          <a:xfrm rot="5400000">
            <a:off x="4282440" y="2209800"/>
            <a:ext cx="182880" cy="7543800"/>
          </a:xfrm>
          <a:prstGeom prst="can">
            <a:avLst/>
          </a:prstGeom>
          <a:ln/>
        </p:spPr>
        <p:style>
          <a:lnRef idx="1">
            <a:schemeClr val="accent4"/>
          </a:lnRef>
          <a:fillRef idx="2">
            <a:schemeClr val="accent4"/>
          </a:fillRef>
          <a:effectRef idx="1">
            <a:schemeClr val="accent4"/>
          </a:effectRef>
          <a:fontRef idx="minor">
            <a:schemeClr val="dk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Ethernet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p:cNvSpPr/>
          <p:nvPr/>
        </p:nvSpPr>
        <p:spPr>
          <a:xfrm>
            <a:off x="2834640" y="4754880"/>
            <a:ext cx="5212080" cy="73152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lIns="228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BUS</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3" name="Rectangle 42"/>
          <p:cNvSpPr>
            <a:spLocks/>
          </p:cNvSpPr>
          <p:nvPr/>
        </p:nvSpPr>
        <p:spPr>
          <a:xfrm>
            <a:off x="5029200" y="2377440"/>
            <a:ext cx="1097280" cy="3657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4" name="Rectangle 43"/>
          <p:cNvSpPr/>
          <p:nvPr/>
        </p:nvSpPr>
        <p:spPr>
          <a:xfrm>
            <a:off x="6675120" y="2377440"/>
            <a:ext cx="1097280" cy="3657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TCP/IP</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5" name="Rectangle 44"/>
          <p:cNvSpPr/>
          <p:nvPr/>
        </p:nvSpPr>
        <p:spPr>
          <a:xfrm>
            <a:off x="5029200" y="3017520"/>
            <a:ext cx="1097280" cy="54864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VM NIC 1</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46" name="Rectangle 45"/>
          <p:cNvSpPr/>
          <p:nvPr/>
        </p:nvSpPr>
        <p:spPr>
          <a:xfrm>
            <a:off x="6675120" y="3017520"/>
            <a:ext cx="1097280" cy="54864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VM NIC 2</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7" name="Rectangle 46"/>
          <p:cNvSpPr/>
          <p:nvPr/>
        </p:nvSpPr>
        <p:spPr>
          <a:xfrm>
            <a:off x="731520" y="1828800"/>
            <a:ext cx="3840480" cy="128016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Virtual Machine Switch</a:t>
            </a:r>
            <a:r>
              <a:rPr kumimoji="0" lang="en-US" sz="1800" b="0" i="0" u="none" strike="noStrike" kern="1200" cap="none" spc="0" normalizeH="0" noProof="0" dirty="0" smtClean="0">
                <a:ln>
                  <a:noFill/>
                </a:ln>
                <a:solidFill>
                  <a:schemeClr val="tx1"/>
                </a:solidFill>
                <a:effectLst/>
                <a:uLnTx/>
                <a:uFillTx/>
                <a:latin typeface="Calibri"/>
                <a:ea typeface="+mn-ea"/>
                <a:cs typeface="+mn-cs"/>
              </a:rPr>
              <a:t> </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48" name="Rectangle 47"/>
          <p:cNvSpPr/>
          <p:nvPr/>
        </p:nvSpPr>
        <p:spPr>
          <a:xfrm>
            <a:off x="3657600" y="4846320"/>
            <a:ext cx="23774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Rectangle 48"/>
          <p:cNvSpPr/>
          <p:nvPr/>
        </p:nvSpPr>
        <p:spPr>
          <a:xfrm>
            <a:off x="3017520" y="5120640"/>
            <a:ext cx="484632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0" name="Rectangle 49"/>
          <p:cNvSpPr/>
          <p:nvPr/>
        </p:nvSpPr>
        <p:spPr>
          <a:xfrm>
            <a:off x="548640" y="4267200"/>
            <a:ext cx="2194560" cy="131064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Rectangle 50"/>
          <p:cNvSpPr/>
          <p:nvPr/>
        </p:nvSpPr>
        <p:spPr>
          <a:xfrm>
            <a:off x="1043608" y="3474720"/>
            <a:ext cx="2301240" cy="365760"/>
          </a:xfrm>
          <a:prstGeom prst="rect">
            <a:avLst/>
          </a:prstGeom>
          <a:ln/>
        </p:spPr>
        <p:style>
          <a:lnRef idx="1">
            <a:schemeClr val="accent6"/>
          </a:lnRef>
          <a:fillRef idx="3">
            <a:schemeClr val="accent6"/>
          </a:fillRef>
          <a:effectRef idx="2">
            <a:schemeClr val="accent6"/>
          </a:effectRef>
          <a:fontRef idx="minor">
            <a:schemeClr val="lt1"/>
          </a:fontRef>
        </p:style>
        <p:txBody>
          <a:bodyPr lIns="1371600"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Miniport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Calibri"/>
                <a:ea typeface="+mn-ea"/>
                <a:cs typeface="+mn-cs"/>
              </a:rPr>
              <a:t>Driver</a:t>
            </a:r>
            <a:endParaRPr kumimoji="0" lang="en-US" sz="1200" b="0" i="0" u="none" strike="noStrike" kern="1200" cap="none" spc="0" normalizeH="0" baseline="0" noProof="0" dirty="0">
              <a:ln>
                <a:noFill/>
              </a:ln>
              <a:solidFill>
                <a:schemeClr val="tx1"/>
              </a:solidFill>
              <a:effectLst/>
              <a:uLnTx/>
              <a:uFillTx/>
              <a:latin typeface="Calibri"/>
              <a:ea typeface="+mn-ea"/>
              <a:cs typeface="+mn-cs"/>
            </a:endParaRPr>
          </a:p>
        </p:txBody>
      </p:sp>
      <p:sp>
        <p:nvSpPr>
          <p:cNvPr id="53" name="Up-Down Arrow 52"/>
          <p:cNvSpPr/>
          <p:nvPr/>
        </p:nvSpPr>
        <p:spPr>
          <a:xfrm>
            <a:off x="5486400" y="3566160"/>
            <a:ext cx="182880" cy="1280160"/>
          </a:xfrm>
          <a:prstGeom prst="upDownArrow">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Up-Down Arrow 53"/>
          <p:cNvSpPr/>
          <p:nvPr/>
        </p:nvSpPr>
        <p:spPr>
          <a:xfrm>
            <a:off x="7132320" y="3566160"/>
            <a:ext cx="182880" cy="1554480"/>
          </a:xfrm>
          <a:prstGeom prst="upDown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6" name="Up-Down Arrow 55"/>
          <p:cNvSpPr/>
          <p:nvPr/>
        </p:nvSpPr>
        <p:spPr>
          <a:xfrm>
            <a:off x="1109896" y="3108960"/>
            <a:ext cx="182880" cy="1371600"/>
          </a:xfrm>
          <a:prstGeom prst="up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Rectangle 57"/>
          <p:cNvSpPr/>
          <p:nvPr/>
        </p:nvSpPr>
        <p:spPr>
          <a:xfrm>
            <a:off x="622042" y="5303520"/>
            <a:ext cx="1396534" cy="1828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Calibri"/>
                <a:ea typeface="+mn-ea"/>
                <a:cs typeface="+mn-cs"/>
              </a:rPr>
              <a:t>Switch/Routing unit</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Rectangle 58"/>
          <p:cNvSpPr/>
          <p:nvPr/>
        </p:nvSpPr>
        <p:spPr>
          <a:xfrm>
            <a:off x="1763688" y="4480560"/>
            <a:ext cx="365760" cy="731520"/>
          </a:xfrm>
          <a:prstGeom prst="rect">
            <a:avLst/>
          </a:prstGeom>
          <a:ln/>
        </p:spPr>
        <p:style>
          <a:lnRef idx="0">
            <a:schemeClr val="accent5"/>
          </a:lnRef>
          <a:fillRef idx="3">
            <a:schemeClr val="accent5"/>
          </a:fillRef>
          <a:effectRef idx="3">
            <a:schemeClr val="accent5"/>
          </a:effectRef>
          <a:fontRef idx="minor">
            <a:schemeClr val="lt1"/>
          </a:fontRef>
        </p:style>
        <p:txBody>
          <a:bodyPr wrap="non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bg1"/>
                </a:solidFill>
                <a:effectLst/>
                <a:uLnTx/>
                <a:uFillTx/>
                <a:latin typeface="Calibri"/>
                <a:ea typeface="+mn-ea"/>
                <a:cs typeface="+mn-cs"/>
              </a:rPr>
              <a:t>Q1</a:t>
            </a:r>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60" name="Rectangle 59"/>
          <p:cNvSpPr/>
          <p:nvPr/>
        </p:nvSpPr>
        <p:spPr>
          <a:xfrm>
            <a:off x="731520" y="4480560"/>
            <a:ext cx="914400" cy="731520"/>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p:spPr>
        <p:style>
          <a:lnRef idx="0">
            <a:schemeClr val="accent4"/>
          </a:lnRef>
          <a:fillRef idx="3">
            <a:schemeClr val="accent4"/>
          </a:fillRef>
          <a:effectRef idx="3">
            <a:schemeClr val="accent4"/>
          </a:effectRef>
          <a:fontRef idx="minor">
            <a:schemeClr val="lt1"/>
          </a:fontRef>
        </p:style>
        <p:txBody>
          <a:bodyPr wrap="non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Calibri"/>
                <a:ea typeface="+mn-ea"/>
                <a:cs typeface="+mn-cs"/>
              </a:rPr>
              <a:t>Default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Calibri"/>
                <a:ea typeface="+mn-ea"/>
                <a:cs typeface="+mn-cs"/>
              </a:rPr>
              <a:t>Queue</a:t>
            </a:r>
            <a:endParaRPr kumimoji="0" lang="en-US" sz="1400" b="0" i="0" u="none" strike="noStrike" kern="1200" cap="none" spc="0" normalizeH="0" baseline="0" noProof="0" dirty="0">
              <a:ln>
                <a:noFill/>
              </a:ln>
              <a:solidFill>
                <a:schemeClr val="bg1"/>
              </a:solidFill>
              <a:effectLst/>
              <a:uLnTx/>
              <a:uFillTx/>
              <a:latin typeface="Calibri"/>
              <a:ea typeface="+mn-ea"/>
              <a:cs typeface="+mn-cs"/>
            </a:endParaRPr>
          </a:p>
        </p:txBody>
      </p:sp>
      <p:cxnSp>
        <p:nvCxnSpPr>
          <p:cNvPr id="61" name="Elbow Connector 60"/>
          <p:cNvCxnSpPr>
            <a:endCxn id="65" idx="0"/>
          </p:cNvCxnSpPr>
          <p:nvPr/>
        </p:nvCxnSpPr>
        <p:spPr>
          <a:xfrm>
            <a:off x="1763688" y="2468880"/>
            <a:ext cx="2442552" cy="457200"/>
          </a:xfrm>
          <a:prstGeom prst="bentConnector2">
            <a:avLst/>
          </a:prstGeom>
          <a:ln w="25400">
            <a:headEnd type="arrow"/>
            <a:tailEnd type="none"/>
          </a:ln>
        </p:spPr>
        <p:style>
          <a:lnRef idx="1">
            <a:schemeClr val="accent5"/>
          </a:lnRef>
          <a:fillRef idx="0">
            <a:schemeClr val="accent5"/>
          </a:fillRef>
          <a:effectRef idx="0">
            <a:schemeClr val="accent5"/>
          </a:effectRef>
          <a:fontRef idx="minor">
            <a:schemeClr val="tx1"/>
          </a:fontRef>
        </p:style>
      </p:cxnSp>
      <p:sp>
        <p:nvSpPr>
          <p:cNvPr id="63" name="Rectangle 62"/>
          <p:cNvSpPr/>
          <p:nvPr/>
        </p:nvSpPr>
        <p:spPr>
          <a:xfrm>
            <a:off x="2220888" y="4480560"/>
            <a:ext cx="365760" cy="731520"/>
          </a:xfrm>
          <a:prstGeom prst="rect">
            <a:avLst/>
          </a:prstGeom>
          <a:ln/>
        </p:spPr>
        <p:style>
          <a:lnRef idx="0">
            <a:schemeClr val="accent1"/>
          </a:lnRef>
          <a:fillRef idx="3">
            <a:schemeClr val="accent1"/>
          </a:fillRef>
          <a:effectRef idx="3">
            <a:schemeClr val="accent1"/>
          </a:effectRef>
          <a:fontRef idx="minor">
            <a:schemeClr val="lt1"/>
          </a:fontRef>
        </p:style>
        <p:txBody>
          <a:bodyPr wrap="non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Q2</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64" name="Rectangle 63"/>
          <p:cNvSpPr/>
          <p:nvPr/>
        </p:nvSpPr>
        <p:spPr>
          <a:xfrm>
            <a:off x="827584" y="2204864"/>
            <a:ext cx="936104" cy="90409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Routing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VLAN filtering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Data Copy</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Rectangle 64"/>
          <p:cNvSpPr/>
          <p:nvPr/>
        </p:nvSpPr>
        <p:spPr>
          <a:xfrm>
            <a:off x="3931920" y="2926080"/>
            <a:ext cx="548640" cy="182880"/>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Calibri"/>
                <a:ea typeface="+mn-ea"/>
                <a:cs typeface="+mn-cs"/>
              </a:rPr>
              <a:t>Port 1</a:t>
            </a:r>
            <a:endParaRPr kumimoji="0" lang="en-US" sz="1100" b="0" i="0" u="none" strike="noStrike" kern="1200" cap="none" spc="0" normalizeH="0" baseline="0" noProof="0" dirty="0">
              <a:ln>
                <a:noFill/>
              </a:ln>
              <a:solidFill>
                <a:schemeClr val="bg1"/>
              </a:solidFill>
              <a:effectLst/>
              <a:uLnTx/>
              <a:uFillTx/>
              <a:latin typeface="Calibri"/>
              <a:ea typeface="+mn-ea"/>
              <a:cs typeface="+mn-cs"/>
            </a:endParaRPr>
          </a:p>
        </p:txBody>
      </p:sp>
      <p:sp>
        <p:nvSpPr>
          <p:cNvPr id="66" name="Rectangle 65"/>
          <p:cNvSpPr/>
          <p:nvPr/>
        </p:nvSpPr>
        <p:spPr>
          <a:xfrm>
            <a:off x="3200400" y="2926080"/>
            <a:ext cx="548640" cy="18288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Calibri"/>
                <a:ea typeface="+mn-ea"/>
                <a:cs typeface="+mn-cs"/>
              </a:rPr>
              <a:t>Port 2</a:t>
            </a:r>
            <a:endParaRPr kumimoji="0" lang="en-US" sz="11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67" name="Elbow Connector 66"/>
          <p:cNvCxnSpPr>
            <a:stCxn id="64" idx="3"/>
            <a:endCxn id="66" idx="0"/>
          </p:cNvCxnSpPr>
          <p:nvPr/>
        </p:nvCxnSpPr>
        <p:spPr>
          <a:xfrm>
            <a:off x="1763688" y="2656912"/>
            <a:ext cx="1711032" cy="269168"/>
          </a:xfrm>
          <a:prstGeom prst="bentConnector2">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548640" y="5577840"/>
            <a:ext cx="1188720" cy="1828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Calibri"/>
                <a:ea typeface="+mn-ea"/>
                <a:cs typeface="+mn-cs"/>
              </a:rPr>
              <a:t>NIC</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cxnSp>
        <p:nvCxnSpPr>
          <p:cNvPr id="71" name="Straight Connector 70"/>
          <p:cNvCxnSpPr/>
          <p:nvPr/>
        </p:nvCxnSpPr>
        <p:spPr>
          <a:xfrm>
            <a:off x="548640" y="5577840"/>
            <a:ext cx="1188720" cy="1588"/>
          </a:xfrm>
          <a:prstGeom prst="line">
            <a:avLst/>
          </a:prstGeom>
          <a:noFill/>
          <a:ln w="25400" cap="flat" cmpd="sng" algn="ctr">
            <a:solidFill>
              <a:srgbClr val="D7EDE0"/>
            </a:solidFill>
            <a:prstDash val="solid"/>
          </a:ln>
          <a:effectLst/>
        </p:spPr>
      </p:cxnSp>
      <p:sp>
        <p:nvSpPr>
          <p:cNvPr id="72" name="Down Arrow 71"/>
          <p:cNvSpPr/>
          <p:nvPr/>
        </p:nvSpPr>
        <p:spPr>
          <a:xfrm flipV="1">
            <a:off x="3416751" y="3142211"/>
            <a:ext cx="115937" cy="1975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wn Arrow 72"/>
          <p:cNvSpPr/>
          <p:nvPr/>
        </p:nvSpPr>
        <p:spPr>
          <a:xfrm flipV="1">
            <a:off x="4153664" y="3142211"/>
            <a:ext cx="144016" cy="1689652"/>
          </a:xfrm>
          <a:prstGeom prst="down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Elbow Connector 73"/>
          <p:cNvCxnSpPr>
            <a:stCxn id="3" idx="0"/>
          </p:cNvCxnSpPr>
          <p:nvPr/>
        </p:nvCxnSpPr>
        <p:spPr>
          <a:xfrm rot="16200000" flipV="1">
            <a:off x="1915616" y="2657384"/>
            <a:ext cx="336224" cy="640080"/>
          </a:xfrm>
          <a:prstGeom prst="bentConnector2">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4" idx="0"/>
          </p:cNvCxnSpPr>
          <p:nvPr/>
        </p:nvCxnSpPr>
        <p:spPr>
          <a:xfrm rot="16200000" flipV="1">
            <a:off x="1772735" y="2968377"/>
            <a:ext cx="164789" cy="182879"/>
          </a:xfrm>
          <a:prstGeom prst="bentConnector2">
            <a:avLst/>
          </a:prstGeom>
          <a:ln w="25400">
            <a:headEnd type="arrow"/>
            <a:tailEnd type="none"/>
          </a:ln>
        </p:spPr>
        <p:style>
          <a:lnRef idx="1">
            <a:schemeClr val="accent5"/>
          </a:lnRef>
          <a:fillRef idx="0">
            <a:schemeClr val="accent5"/>
          </a:fillRef>
          <a:effectRef idx="0">
            <a:schemeClr val="accent5"/>
          </a:effectRef>
          <a:fontRef idx="minor">
            <a:schemeClr val="tx1"/>
          </a:fontRef>
        </p:style>
      </p:cxnSp>
      <p:cxnSp>
        <p:nvCxnSpPr>
          <p:cNvPr id="76" name="Elbow Connector 75"/>
          <p:cNvCxnSpPr>
            <a:stCxn id="49" idx="2"/>
            <a:endCxn id="63" idx="2"/>
          </p:cNvCxnSpPr>
          <p:nvPr/>
        </p:nvCxnSpPr>
        <p:spPr>
          <a:xfrm rot="5400000" flipH="1">
            <a:off x="3876504" y="3739344"/>
            <a:ext cx="91440" cy="3036912"/>
          </a:xfrm>
          <a:prstGeom prst="bentConnector3">
            <a:avLst>
              <a:gd name="adj1" fmla="val -398761"/>
            </a:avLst>
          </a:prstGeom>
          <a:ln w="25400">
            <a:headEnd type="arrow"/>
            <a:tailEnd type="none"/>
          </a:ln>
        </p:spPr>
        <p:style>
          <a:lnRef idx="1">
            <a:schemeClr val="accent1"/>
          </a:lnRef>
          <a:fillRef idx="0">
            <a:schemeClr val="accent1"/>
          </a:fillRef>
          <a:effectRef idx="0">
            <a:schemeClr val="accent1"/>
          </a:effectRef>
          <a:fontRef idx="minor">
            <a:schemeClr val="tx1"/>
          </a:fontRef>
        </p:style>
      </p:cxnSp>
      <p:cxnSp>
        <p:nvCxnSpPr>
          <p:cNvPr id="77" name="Elbow Connector 76"/>
          <p:cNvCxnSpPr>
            <a:endCxn id="59" idx="0"/>
          </p:cNvCxnSpPr>
          <p:nvPr/>
        </p:nvCxnSpPr>
        <p:spPr>
          <a:xfrm rot="10800000">
            <a:off x="1946569" y="4480560"/>
            <a:ext cx="1985353" cy="368510"/>
          </a:xfrm>
          <a:prstGeom prst="bentConnector4">
            <a:avLst>
              <a:gd name="adj1" fmla="val 98"/>
              <a:gd name="adj2" fmla="val 211251"/>
            </a:avLst>
          </a:prstGeom>
          <a:ln w="25400">
            <a:headEnd type="arrow"/>
            <a:tailEnd type="none"/>
          </a:ln>
        </p:spPr>
        <p:style>
          <a:lnRef idx="1">
            <a:schemeClr val="accent5"/>
          </a:lnRef>
          <a:fillRef idx="0">
            <a:schemeClr val="accent5"/>
          </a:fillRef>
          <a:effectRef idx="0">
            <a:schemeClr val="accent5"/>
          </a:effectRef>
          <a:fontRef idx="minor">
            <a:schemeClr val="tx1"/>
          </a:fontRef>
        </p:style>
      </p:cxnSp>
      <p:sp>
        <p:nvSpPr>
          <p:cNvPr id="3" name="Down Arrow 2"/>
          <p:cNvSpPr/>
          <p:nvPr/>
        </p:nvSpPr>
        <p:spPr>
          <a:xfrm>
            <a:off x="2338998" y="3145536"/>
            <a:ext cx="129540" cy="13807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874560" y="3142211"/>
            <a:ext cx="144016" cy="1384068"/>
          </a:xfrm>
          <a:prstGeom prst="down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334089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VMQ</a:t>
            </a:r>
            <a:r>
              <a:rPr lang="zh-CN" altLang="en-US" dirty="0" smtClean="0"/>
              <a:t>性能</a:t>
            </a:r>
            <a:endParaRPr lang="en-US" dirty="0"/>
          </a:p>
        </p:txBody>
      </p:sp>
      <p:graphicFrame>
        <p:nvGraphicFramePr>
          <p:cNvPr id="4" name="Chart 3"/>
          <p:cNvGraphicFramePr/>
          <p:nvPr>
            <p:extLst>
              <p:ext uri="{D42A27DB-BD31-4B8C-83A1-F6EECF244321}">
                <p14:modId xmlns:p14="http://schemas.microsoft.com/office/powerpoint/2010/main" xmlns="" val="361908532"/>
              </p:ext>
            </p:extLst>
          </p:nvPr>
        </p:nvGraphicFramePr>
        <p:xfrm>
          <a:off x="385762" y="1123950"/>
          <a:ext cx="8158163" cy="5162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30637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日程安排</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zh-CN" altLang="en-US" dirty="0" smtClean="0"/>
              <a:t>动态迁移（</a:t>
            </a:r>
            <a:r>
              <a:rPr lang="en-US" altLang="en-US" dirty="0" smtClean="0"/>
              <a:t>Live Migration</a:t>
            </a:r>
            <a:r>
              <a:rPr lang="zh-CN" altLang="en-US" dirty="0" smtClean="0"/>
              <a:t>）</a:t>
            </a:r>
            <a:endParaRPr lang="en-US" altLang="en-US" dirty="0" smtClean="0"/>
          </a:p>
          <a:p>
            <a:r>
              <a:rPr lang="zh-CN" altLang="en-US" dirty="0" smtClean="0"/>
              <a:t>群集共享卷（</a:t>
            </a:r>
            <a:r>
              <a:rPr lang="en-US" altLang="en-US" dirty="0" smtClean="0"/>
              <a:t>Clustered Shared </a:t>
            </a:r>
            <a:r>
              <a:rPr lang="en-US" dirty="0" smtClean="0"/>
              <a:t>Volumes</a:t>
            </a:r>
            <a:r>
              <a:rPr lang="zh-CN" altLang="en-US" dirty="0" smtClean="0"/>
              <a:t>）</a:t>
            </a:r>
            <a:endParaRPr lang="en-US" dirty="0" smtClean="0"/>
          </a:p>
          <a:p>
            <a:r>
              <a:rPr lang="zh-CN" altLang="en-US" dirty="0" smtClean="0"/>
              <a:t>性能及伸缩性改进</a:t>
            </a:r>
            <a:endParaRPr lang="en-US" dirty="0" smtClean="0"/>
          </a:p>
          <a:p>
            <a:pPr lvl="1"/>
            <a:r>
              <a:rPr lang="zh-CN" altLang="en-US" dirty="0" smtClean="0"/>
              <a:t>网络虚拟机队列</a:t>
            </a:r>
            <a:r>
              <a:rPr lang="en-US" altLang="zh-CN" dirty="0" smtClean="0"/>
              <a:t>(VMQ)</a:t>
            </a:r>
            <a:endParaRPr lang="en-US" dirty="0"/>
          </a:p>
          <a:p>
            <a:pPr lvl="1"/>
            <a:r>
              <a:rPr lang="zh-CN" altLang="en-US" sz="3200" dirty="0" smtClean="0">
                <a:solidFill>
                  <a:srgbClr val="F6AE1E"/>
                </a:solidFill>
              </a:rPr>
              <a:t>二级地址转换</a:t>
            </a:r>
            <a:endParaRPr lang="en-US" altLang="en-US" sz="3200" dirty="0" smtClean="0">
              <a:solidFill>
                <a:srgbClr val="F6AE1E"/>
              </a:solidFill>
            </a:endParaRPr>
          </a:p>
          <a:p>
            <a:pPr lvl="1"/>
            <a:r>
              <a:rPr lang="zh-CN" altLang="en-US" dirty="0" smtClean="0"/>
              <a:t>分布式计时器执行</a:t>
            </a:r>
            <a:endParaRPr lang="en-US" dirty="0"/>
          </a:p>
          <a:p>
            <a:r>
              <a:rPr lang="zh-CN" altLang="en-US" dirty="0" smtClean="0"/>
              <a:t>电源能效</a:t>
            </a:r>
            <a:endParaRPr lang="en-US" dirty="0" smtClean="0"/>
          </a:p>
          <a:p>
            <a:pPr lvl="1"/>
            <a:r>
              <a:rPr lang="zh-CN" altLang="en-US" dirty="0" smtClean="0"/>
              <a:t>内核停车（</a:t>
            </a:r>
            <a:r>
              <a:rPr lang="en-US" dirty="0" smtClean="0"/>
              <a:t>Core Parking</a:t>
            </a:r>
            <a:r>
              <a:rPr lang="zh-CN" altLang="en-US" dirty="0" smtClean="0"/>
              <a:t>）</a:t>
            </a:r>
            <a:endParaRPr lang="en-US" dirty="0" smtClean="0"/>
          </a:p>
          <a:p>
            <a:pPr lvl="1"/>
            <a:r>
              <a:rPr lang="zh-CN" altLang="en-US" dirty="0" smtClean="0"/>
              <a:t>计时器合并</a:t>
            </a:r>
            <a:endParaRPr lang="en-US" dirty="0" smtClean="0"/>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虚拟机内存管理</a:t>
            </a:r>
            <a:endParaRPr lang="en-US" dirty="0"/>
          </a:p>
        </p:txBody>
      </p:sp>
      <p:sp>
        <p:nvSpPr>
          <p:cNvPr id="3" name="Content Placeholder 2"/>
          <p:cNvSpPr>
            <a:spLocks noGrp="1"/>
          </p:cNvSpPr>
          <p:nvPr>
            <p:ph type="body" sz="quarter" idx="10"/>
          </p:nvPr>
        </p:nvSpPr>
        <p:spPr>
          <a:xfrm>
            <a:off x="357850" y="1249507"/>
            <a:ext cx="8382000" cy="2210862"/>
          </a:xfrm>
        </p:spPr>
        <p:txBody>
          <a:bodyPr/>
          <a:lstStyle/>
          <a:p>
            <a:r>
              <a:rPr lang="zh-CN" altLang="en-US" sz="2000" dirty="0" smtClean="0">
                <a:solidFill>
                  <a:schemeClr val="tx1"/>
                </a:solidFill>
              </a:rPr>
              <a:t>今天，处理器提供一层地址</a:t>
            </a:r>
            <a:r>
              <a:rPr lang="zh-CN" altLang="en-US" sz="2000" dirty="0" smtClean="0"/>
              <a:t>转换</a:t>
            </a:r>
            <a:r>
              <a:rPr lang="zh-CN" altLang="en-US" sz="2000" dirty="0" smtClean="0">
                <a:solidFill>
                  <a:schemeClr val="tx1"/>
                </a:solidFill>
              </a:rPr>
              <a:t>，但是</a:t>
            </a:r>
            <a:r>
              <a:rPr lang="en-US" sz="2000" dirty="0" smtClean="0">
                <a:solidFill>
                  <a:schemeClr val="tx1"/>
                </a:solidFill>
              </a:rPr>
              <a:t>hypervisor</a:t>
            </a:r>
            <a:r>
              <a:rPr lang="zh-CN" altLang="en-US" sz="2000" dirty="0" smtClean="0">
                <a:solidFill>
                  <a:schemeClr val="tx1"/>
                </a:solidFill>
              </a:rPr>
              <a:t>需要管理两层</a:t>
            </a:r>
            <a:endParaRPr lang="en-US" sz="2000" dirty="0" smtClean="0">
              <a:solidFill>
                <a:schemeClr val="tx1"/>
              </a:solidFill>
            </a:endParaRPr>
          </a:p>
          <a:p>
            <a:r>
              <a:rPr lang="zh-CN" altLang="en-US" sz="2000" dirty="0" smtClean="0"/>
              <a:t>影子页面表（</a:t>
            </a:r>
            <a:r>
              <a:rPr lang="en-US" altLang="zh-CN" sz="2000" dirty="0" smtClean="0"/>
              <a:t>Shadow Page Table</a:t>
            </a:r>
            <a:r>
              <a:rPr lang="zh-CN" altLang="en-US" sz="2000" dirty="0" smtClean="0"/>
              <a:t>）将这些映射合并，因为处理器知道如何处理一层转换</a:t>
            </a:r>
            <a:endParaRPr lang="en-US" sz="2000" dirty="0" smtClean="0">
              <a:solidFill>
                <a:schemeClr val="tx1"/>
              </a:solidFill>
            </a:endParaRPr>
          </a:p>
        </p:txBody>
      </p:sp>
      <p:sp>
        <p:nvSpPr>
          <p:cNvPr id="27" name="Rectangle 26"/>
          <p:cNvSpPr/>
          <p:nvPr/>
        </p:nvSpPr>
        <p:spPr bwMode="auto">
          <a:xfrm>
            <a:off x="5243751" y="3090232"/>
            <a:ext cx="1536817"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zh-CN" altLang="en-US" sz="1600" dirty="0" smtClean="0">
                <a:solidFill>
                  <a:schemeClr val="bg1"/>
                </a:solidFill>
              </a:rPr>
              <a:t>来宾虚拟地址</a:t>
            </a:r>
            <a:endParaRPr lang="en-US" altLang="zh-CN" sz="1600" dirty="0" smtClean="0">
              <a:solidFill>
                <a:schemeClr val="bg1"/>
              </a:solidFill>
            </a:endParaRPr>
          </a:p>
          <a:p>
            <a:pPr algn="ctr" defTabSz="1106012" eaLnBrk="0" hangingPunct="0">
              <a:lnSpc>
                <a:spcPct val="90000"/>
              </a:lnSpc>
              <a:spcBef>
                <a:spcPct val="30000"/>
              </a:spcBef>
              <a:buClr>
                <a:schemeClr val="tx2"/>
              </a:buClr>
              <a:buSzPct val="95000"/>
              <a:tabLst>
                <a:tab pos="514476" algn="l"/>
              </a:tabLst>
              <a:defRPr/>
            </a:pPr>
            <a:r>
              <a:rPr lang="en-US" altLang="zh-CN" sz="1600" dirty="0" smtClean="0">
                <a:solidFill>
                  <a:schemeClr val="bg1"/>
                </a:solidFill>
              </a:rPr>
              <a:t>(GVA)</a:t>
            </a:r>
            <a:endParaRPr lang="en-US" sz="1600" dirty="0" smtClean="0">
              <a:solidFill>
                <a:schemeClr val="bg1"/>
              </a:solidFill>
            </a:endParaRPr>
          </a:p>
        </p:txBody>
      </p:sp>
      <p:sp>
        <p:nvSpPr>
          <p:cNvPr id="28" name="Rectangle 27"/>
          <p:cNvSpPr/>
          <p:nvPr/>
        </p:nvSpPr>
        <p:spPr bwMode="auto">
          <a:xfrm>
            <a:off x="5243751" y="4239763"/>
            <a:ext cx="1536817" cy="80805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zh-CN" altLang="en-US" sz="1600" dirty="0" smtClean="0"/>
              <a:t>来宾物理地址</a:t>
            </a:r>
            <a:r>
              <a:rPr lang="en-US" altLang="zh-CN" sz="1600" dirty="0" smtClean="0">
                <a:solidFill>
                  <a:schemeClr val="bg1"/>
                </a:solidFill>
              </a:rPr>
              <a:t>(GPA)</a:t>
            </a:r>
          </a:p>
        </p:txBody>
      </p:sp>
      <p:sp>
        <p:nvSpPr>
          <p:cNvPr id="29" name="Rectangle 28"/>
          <p:cNvSpPr/>
          <p:nvPr/>
        </p:nvSpPr>
        <p:spPr bwMode="auto">
          <a:xfrm>
            <a:off x="5243751" y="5376232"/>
            <a:ext cx="1536817"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zh-CN" altLang="en-US" sz="1600" dirty="0" smtClean="0">
                <a:solidFill>
                  <a:schemeClr val="bg1"/>
                </a:solidFill>
              </a:rPr>
              <a:t>系统物理地址</a:t>
            </a:r>
            <a:endParaRPr lang="en-US" altLang="zh-CN" sz="1600" dirty="0" smtClean="0">
              <a:solidFill>
                <a:schemeClr val="bg1"/>
              </a:solidFill>
            </a:endParaRPr>
          </a:p>
          <a:p>
            <a:pPr algn="ctr" defTabSz="1106012" eaLnBrk="0" hangingPunct="0">
              <a:lnSpc>
                <a:spcPct val="90000"/>
              </a:lnSpc>
              <a:spcBef>
                <a:spcPct val="30000"/>
              </a:spcBef>
              <a:buClr>
                <a:schemeClr val="tx2"/>
              </a:buClr>
              <a:buSzPct val="95000"/>
              <a:tabLst>
                <a:tab pos="514476" algn="l"/>
              </a:tabLst>
              <a:defRPr/>
            </a:pPr>
            <a:r>
              <a:rPr lang="en-US" altLang="zh-CN" sz="1600" dirty="0" smtClean="0">
                <a:solidFill>
                  <a:schemeClr val="bg1"/>
                </a:solidFill>
              </a:rPr>
              <a:t>(SPA)</a:t>
            </a:r>
          </a:p>
        </p:txBody>
      </p:sp>
      <p:sp>
        <p:nvSpPr>
          <p:cNvPr id="30" name="TextBox 29"/>
          <p:cNvSpPr txBox="1"/>
          <p:nvPr/>
        </p:nvSpPr>
        <p:spPr>
          <a:xfrm>
            <a:off x="3018463" y="3519466"/>
            <a:ext cx="1737360" cy="747897"/>
          </a:xfrm>
          <a:prstGeom prst="rect">
            <a:avLst/>
          </a:prstGeom>
          <a:noFill/>
        </p:spPr>
        <p:txBody>
          <a:bodyPr wrap="square" lIns="0" tIns="0" rIns="0" bIns="0" rtlCol="0">
            <a:spAutoFit/>
          </a:bodyPr>
          <a:lstStyle/>
          <a:p>
            <a:pPr>
              <a:lnSpc>
                <a:spcPct val="90000"/>
              </a:lnSpc>
            </a:pPr>
            <a:r>
              <a:rPr lang="zh-CN" altLang="en-US" dirty="0" smtClean="0"/>
              <a:t>来宾操作系统定义</a:t>
            </a:r>
            <a:r>
              <a:rPr lang="en-US" sz="1800" dirty="0" smtClean="0">
                <a:latin typeface="+mn-lt"/>
              </a:rPr>
              <a:t>GVA-to-GPA</a:t>
            </a:r>
            <a:r>
              <a:rPr lang="zh-CN" altLang="en-US" sz="1800" dirty="0" smtClean="0">
                <a:latin typeface="+mn-lt"/>
              </a:rPr>
              <a:t>映射</a:t>
            </a:r>
            <a:endParaRPr lang="en-US" sz="1800" dirty="0" smtClean="0">
              <a:latin typeface="+mn-lt"/>
            </a:endParaRPr>
          </a:p>
        </p:txBody>
      </p:sp>
      <p:sp>
        <p:nvSpPr>
          <p:cNvPr id="31" name="TextBox 30"/>
          <p:cNvSpPr txBox="1"/>
          <p:nvPr/>
        </p:nvSpPr>
        <p:spPr>
          <a:xfrm>
            <a:off x="3018463" y="4930255"/>
            <a:ext cx="1737360" cy="498598"/>
          </a:xfrm>
          <a:prstGeom prst="rect">
            <a:avLst/>
          </a:prstGeom>
          <a:noFill/>
        </p:spPr>
        <p:txBody>
          <a:bodyPr wrap="square" lIns="0" tIns="0" rIns="0" bIns="0" rtlCol="0">
            <a:spAutoFit/>
          </a:bodyPr>
          <a:lstStyle/>
          <a:p>
            <a:pPr>
              <a:lnSpc>
                <a:spcPct val="90000"/>
              </a:lnSpc>
            </a:pPr>
            <a:r>
              <a:rPr lang="en-US" sz="1800" dirty="0" smtClean="0">
                <a:latin typeface="+mn-lt"/>
              </a:rPr>
              <a:t>Hypervisor</a:t>
            </a:r>
            <a:r>
              <a:rPr lang="zh-CN" altLang="en-US" sz="1800" dirty="0" smtClean="0">
                <a:latin typeface="+mn-lt"/>
              </a:rPr>
              <a:t>定义</a:t>
            </a:r>
            <a:r>
              <a:rPr lang="en-US" sz="1800" dirty="0" smtClean="0">
                <a:latin typeface="+mn-lt"/>
              </a:rPr>
              <a:t> GPA-to-SPA</a:t>
            </a:r>
            <a:r>
              <a:rPr lang="zh-CN" altLang="en-US" sz="1800" dirty="0" smtClean="0">
                <a:latin typeface="+mn-lt"/>
              </a:rPr>
              <a:t>映射</a:t>
            </a:r>
            <a:endParaRPr lang="en-US" sz="1800" dirty="0" smtClean="0">
              <a:latin typeface="+mn-lt"/>
            </a:endParaRPr>
          </a:p>
        </p:txBody>
      </p:sp>
      <p:sp>
        <p:nvSpPr>
          <p:cNvPr id="33" name="Left Brace 32"/>
          <p:cNvSpPr/>
          <p:nvPr/>
        </p:nvSpPr>
        <p:spPr>
          <a:xfrm>
            <a:off x="4834202" y="3388838"/>
            <a:ext cx="209006" cy="1097280"/>
          </a:xfrm>
          <a:prstGeom prst="leftBrace">
            <a:avLst/>
          </a:prstGeom>
          <a:no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a:off x="4834202" y="4760438"/>
            <a:ext cx="209006" cy="1097280"/>
          </a:xfrm>
          <a:prstGeom prst="leftBrace">
            <a:avLst/>
          </a:prstGeom>
          <a:no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rot="5400000">
            <a:off x="5859636" y="4061575"/>
            <a:ext cx="300446" cy="1588"/>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5859636" y="5198044"/>
            <a:ext cx="300446" cy="1588"/>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bwMode="auto">
          <a:xfrm>
            <a:off x="971600" y="3078105"/>
            <a:ext cx="1510692" cy="80805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zh-CN" altLang="en-US" sz="1600" dirty="0" smtClean="0">
                <a:solidFill>
                  <a:schemeClr val="bg1"/>
                </a:solidFill>
              </a:rPr>
              <a:t>来宾虚拟地址</a:t>
            </a:r>
            <a:endParaRPr lang="en-US" altLang="zh-CN" sz="1600" dirty="0" smtClean="0">
              <a:solidFill>
                <a:schemeClr val="bg1"/>
              </a:solidFill>
            </a:endParaRPr>
          </a:p>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(GVA)</a:t>
            </a:r>
          </a:p>
        </p:txBody>
      </p:sp>
      <p:sp>
        <p:nvSpPr>
          <p:cNvPr id="42" name="Rectangle 41"/>
          <p:cNvSpPr/>
          <p:nvPr/>
        </p:nvSpPr>
        <p:spPr bwMode="auto">
          <a:xfrm>
            <a:off x="997725" y="5364105"/>
            <a:ext cx="1510692" cy="80805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0" tIns="0" rIns="91440" bIns="0" numCol="1" rtlCol="0" anchor="ctr" anchorCtr="0" compatLnSpc="1">
            <a:prstTxWarp prst="textNoShape">
              <a:avLst/>
            </a:prstTxWarp>
          </a:bodyPr>
          <a:lstStyle/>
          <a:p>
            <a:pPr algn="ctr" defTabSz="1106012" eaLnBrk="0" hangingPunct="0">
              <a:lnSpc>
                <a:spcPct val="90000"/>
              </a:lnSpc>
              <a:spcBef>
                <a:spcPct val="30000"/>
              </a:spcBef>
              <a:buClr>
                <a:schemeClr val="tx2"/>
              </a:buClr>
              <a:buSzPct val="95000"/>
              <a:tabLst>
                <a:tab pos="514476" algn="l"/>
              </a:tabLst>
              <a:defRPr/>
            </a:pPr>
            <a:r>
              <a:rPr lang="zh-CN" altLang="en-US" sz="1600" dirty="0" smtClean="0">
                <a:solidFill>
                  <a:schemeClr val="bg1"/>
                </a:solidFill>
              </a:rPr>
              <a:t>系统物理地址</a:t>
            </a:r>
            <a:endParaRPr lang="en-US" altLang="zh-CN" sz="1600" dirty="0" smtClean="0">
              <a:solidFill>
                <a:schemeClr val="bg1"/>
              </a:solidFill>
            </a:endParaRPr>
          </a:p>
          <a:p>
            <a:pPr algn="ctr" defTabSz="1106012" eaLnBrk="0" hangingPunct="0">
              <a:lnSpc>
                <a:spcPct val="90000"/>
              </a:lnSpc>
              <a:spcBef>
                <a:spcPct val="30000"/>
              </a:spcBef>
              <a:buClr>
                <a:schemeClr val="tx2"/>
              </a:buClr>
              <a:buSzPct val="95000"/>
              <a:tabLst>
                <a:tab pos="514476" algn="l"/>
              </a:tabLst>
              <a:defRPr/>
            </a:pPr>
            <a:r>
              <a:rPr lang="en-US" sz="1600" dirty="0" smtClean="0">
                <a:solidFill>
                  <a:schemeClr val="bg1"/>
                </a:solidFill>
              </a:rPr>
              <a:t>(SPA)</a:t>
            </a:r>
          </a:p>
        </p:txBody>
      </p:sp>
      <p:cxnSp>
        <p:nvCxnSpPr>
          <p:cNvPr id="45" name="Straight Arrow Connector 44"/>
          <p:cNvCxnSpPr/>
          <p:nvPr/>
        </p:nvCxnSpPr>
        <p:spPr>
          <a:xfrm rot="5400000">
            <a:off x="999658" y="4611151"/>
            <a:ext cx="1449977" cy="1588"/>
          </a:xfrm>
          <a:prstGeom prst="straightConnector1">
            <a:avLst/>
          </a:prstGeom>
          <a:ln>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84391" y="2708920"/>
            <a:ext cx="1737360" cy="249299"/>
          </a:xfrm>
          <a:prstGeom prst="rect">
            <a:avLst/>
          </a:prstGeom>
          <a:noFill/>
        </p:spPr>
        <p:txBody>
          <a:bodyPr wrap="square" lIns="0" tIns="0" rIns="0" bIns="0" rtlCol="0">
            <a:spAutoFit/>
          </a:bodyPr>
          <a:lstStyle/>
          <a:p>
            <a:pPr algn="ctr">
              <a:lnSpc>
                <a:spcPct val="90000"/>
              </a:lnSpc>
            </a:pPr>
            <a:r>
              <a:rPr lang="zh-CN" altLang="en-US" sz="1800" dirty="0" smtClean="0">
                <a:latin typeface="+mn-lt"/>
              </a:rPr>
              <a:t>物理机</a:t>
            </a:r>
            <a:endParaRPr lang="en-US" sz="1800" dirty="0" smtClean="0">
              <a:latin typeface="+mn-lt"/>
            </a:endParaRPr>
          </a:p>
        </p:txBody>
      </p:sp>
      <p:sp>
        <p:nvSpPr>
          <p:cNvPr id="4" name="Rectangle 3"/>
          <p:cNvSpPr/>
          <p:nvPr/>
        </p:nvSpPr>
        <p:spPr>
          <a:xfrm>
            <a:off x="5572132" y="2662753"/>
            <a:ext cx="877163" cy="341632"/>
          </a:xfrm>
          <a:prstGeom prst="rect">
            <a:avLst/>
          </a:prstGeom>
        </p:spPr>
        <p:txBody>
          <a:bodyPr wrap="none">
            <a:spAutoFit/>
          </a:bodyPr>
          <a:lstStyle/>
          <a:p>
            <a:pPr>
              <a:lnSpc>
                <a:spcPct val="90000"/>
              </a:lnSpc>
            </a:pPr>
            <a:r>
              <a:rPr lang="zh-CN" altLang="en-US" dirty="0" smtClean="0"/>
              <a:t>虚拟机</a:t>
            </a:r>
            <a:endParaRPr lang="en-US" dirty="0"/>
          </a:p>
        </p:txBody>
      </p:sp>
    </p:spTree>
    <p:extLst>
      <p:ext uri="{BB962C8B-B14F-4D97-AF65-F5344CB8AC3E}">
        <p14:creationId xmlns:p14="http://schemas.microsoft.com/office/powerpoint/2010/main" xmlns="" val="7106347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414"/>
            <a:ext cx="8382000" cy="665162"/>
          </a:xfrm>
        </p:spPr>
        <p:txBody>
          <a:bodyPr/>
          <a:lstStyle/>
          <a:p>
            <a:r>
              <a:rPr lang="zh-CN" altLang="en-US" dirty="0" smtClean="0"/>
              <a:t>影子页面表</a:t>
            </a:r>
            <a:r>
              <a:rPr lang="en-US" altLang="zh-CN" dirty="0" smtClean="0"/>
              <a:t/>
            </a:r>
            <a:br>
              <a:rPr lang="en-US" altLang="zh-CN" dirty="0" smtClean="0"/>
            </a:br>
            <a:r>
              <a:rPr lang="zh-CN" altLang="en-US" dirty="0" smtClean="0"/>
              <a:t>（</a:t>
            </a:r>
            <a:r>
              <a:rPr lang="en-US" dirty="0" smtClean="0"/>
              <a:t>Shadow Page Table</a:t>
            </a:r>
            <a:r>
              <a:rPr lang="zh-CN" altLang="en-US" dirty="0" smtClean="0"/>
              <a:t>）</a:t>
            </a:r>
            <a:endParaRPr lang="en-US" dirty="0"/>
          </a:p>
        </p:txBody>
      </p:sp>
      <p:sp>
        <p:nvSpPr>
          <p:cNvPr id="3" name="Content Placeholder 2"/>
          <p:cNvSpPr>
            <a:spLocks noGrp="1"/>
          </p:cNvSpPr>
          <p:nvPr>
            <p:ph type="body" sz="quarter" idx="10"/>
          </p:nvPr>
        </p:nvSpPr>
        <p:spPr>
          <a:xfrm>
            <a:off x="381000" y="1411552"/>
            <a:ext cx="8382000" cy="4604337"/>
          </a:xfrm>
        </p:spPr>
        <p:txBody>
          <a:bodyPr/>
          <a:lstStyle/>
          <a:p>
            <a:r>
              <a:rPr lang="en-US" dirty="0" smtClean="0">
                <a:solidFill>
                  <a:schemeClr val="tx1"/>
                </a:solidFill>
              </a:rPr>
              <a:t>Hypervisor</a:t>
            </a:r>
            <a:r>
              <a:rPr lang="zh-CN" altLang="en-US" dirty="0" smtClean="0">
                <a:solidFill>
                  <a:schemeClr val="tx1"/>
                </a:solidFill>
              </a:rPr>
              <a:t>维护一张</a:t>
            </a:r>
            <a:r>
              <a:rPr lang="en-US" dirty="0" smtClean="0">
                <a:solidFill>
                  <a:schemeClr val="tx1"/>
                </a:solidFill>
              </a:rPr>
              <a:t>Shadow Page Table</a:t>
            </a:r>
          </a:p>
          <a:p>
            <a:pPr marL="803275" lvl="1" indent="-406400"/>
            <a:r>
              <a:rPr lang="zh-CN" altLang="en-US" dirty="0" smtClean="0">
                <a:solidFill>
                  <a:schemeClr val="tx1"/>
                </a:solidFill>
              </a:rPr>
              <a:t>将两层翻译合并成一个单一页面表</a:t>
            </a:r>
            <a:endParaRPr lang="en-US" altLang="zh-CN" dirty="0" smtClean="0">
              <a:solidFill>
                <a:schemeClr val="tx1"/>
              </a:solidFill>
            </a:endParaRPr>
          </a:p>
          <a:p>
            <a:pPr marL="803275" lvl="1" indent="-406400"/>
            <a:r>
              <a:rPr lang="zh-CN" altLang="en-US" dirty="0" smtClean="0"/>
              <a:t>当子操作系统接触一页时按需填写</a:t>
            </a:r>
            <a:endParaRPr lang="en-US" dirty="0" smtClean="0">
              <a:solidFill>
                <a:schemeClr val="tx1"/>
              </a:solidFill>
            </a:endParaRPr>
          </a:p>
          <a:p>
            <a:pPr marL="803275" lvl="1" indent="-406400"/>
            <a:r>
              <a:rPr lang="zh-CN" altLang="en-US" dirty="0" smtClean="0">
                <a:solidFill>
                  <a:schemeClr val="tx1"/>
                </a:solidFill>
              </a:rPr>
              <a:t>当子操作系统修改它自己的页面表时将被清除</a:t>
            </a:r>
            <a:endParaRPr lang="en-US" dirty="0" smtClean="0">
              <a:solidFill>
                <a:schemeClr val="tx1"/>
              </a:solidFill>
            </a:endParaRPr>
          </a:p>
          <a:p>
            <a:r>
              <a:rPr lang="en-US" dirty="0" smtClean="0">
                <a:solidFill>
                  <a:schemeClr val="tx1"/>
                </a:solidFill>
              </a:rPr>
              <a:t>Shadow Page Table</a:t>
            </a:r>
            <a:r>
              <a:rPr lang="zh-CN" altLang="en-US" dirty="0" smtClean="0">
                <a:solidFill>
                  <a:schemeClr val="tx1"/>
                </a:solidFill>
              </a:rPr>
              <a:t>特点</a:t>
            </a:r>
            <a:r>
              <a:rPr lang="en-US" dirty="0" smtClean="0">
                <a:solidFill>
                  <a:schemeClr val="tx1"/>
                </a:solidFill>
              </a:rPr>
              <a:t>:</a:t>
            </a:r>
          </a:p>
          <a:p>
            <a:pPr marL="803275" lvl="1" indent="-406400"/>
            <a:r>
              <a:rPr lang="zh-CN" altLang="en-US" dirty="0" smtClean="0">
                <a:solidFill>
                  <a:schemeClr val="tx1"/>
                </a:solidFill>
              </a:rPr>
              <a:t>填写或者清除都需要调用</a:t>
            </a:r>
            <a:r>
              <a:rPr lang="en-US" dirty="0" smtClean="0">
                <a:solidFill>
                  <a:schemeClr val="tx1"/>
                </a:solidFill>
              </a:rPr>
              <a:t>hypervisor</a:t>
            </a:r>
          </a:p>
          <a:p>
            <a:pPr marL="803275" lvl="1" indent="-406400"/>
            <a:r>
              <a:rPr lang="zh-CN" altLang="en-US" dirty="0" smtClean="0">
                <a:solidFill>
                  <a:schemeClr val="tx1"/>
                </a:solidFill>
              </a:rPr>
              <a:t>最多占用</a:t>
            </a:r>
            <a:r>
              <a:rPr lang="en-US" altLang="zh-CN" dirty="0" smtClean="0"/>
              <a:t>10%</a:t>
            </a:r>
            <a:r>
              <a:rPr lang="zh-CN" altLang="en-US" dirty="0" smtClean="0"/>
              <a:t>的总共</a:t>
            </a:r>
            <a:r>
              <a:rPr lang="en-US" altLang="zh-CN" dirty="0" smtClean="0"/>
              <a:t>CPU</a:t>
            </a:r>
            <a:r>
              <a:rPr lang="zh-CN" altLang="en-US" dirty="0" smtClean="0"/>
              <a:t>时间</a:t>
            </a:r>
            <a:endParaRPr lang="en-US" dirty="0" smtClean="0">
              <a:solidFill>
                <a:schemeClr val="tx1"/>
              </a:solidFill>
            </a:endParaRPr>
          </a:p>
          <a:p>
            <a:pPr marL="803275" lvl="1" indent="-406400"/>
            <a:r>
              <a:rPr lang="zh-CN" altLang="en-US" dirty="0" smtClean="0">
                <a:solidFill>
                  <a:schemeClr val="tx1"/>
                </a:solidFill>
              </a:rPr>
              <a:t>每台虚拟机典型情况下使用</a:t>
            </a:r>
            <a:r>
              <a:rPr lang="en-US" dirty="0" smtClean="0">
                <a:solidFill>
                  <a:schemeClr val="tx1"/>
                </a:solidFill>
              </a:rPr>
              <a:t>10-30 MB</a:t>
            </a:r>
            <a:r>
              <a:rPr lang="zh-CN" altLang="en-US" dirty="0" smtClean="0">
                <a:solidFill>
                  <a:schemeClr val="tx1"/>
                </a:solidFill>
              </a:rPr>
              <a:t>内存</a:t>
            </a:r>
            <a:endParaRPr lang="en-US" dirty="0" smtClean="0">
              <a:solidFill>
                <a:schemeClr val="tx1"/>
              </a:solidFill>
            </a:endParaRPr>
          </a:p>
        </p:txBody>
      </p:sp>
    </p:spTree>
    <p:extLst>
      <p:ext uri="{BB962C8B-B14F-4D97-AF65-F5344CB8AC3E}">
        <p14:creationId xmlns:p14="http://schemas.microsoft.com/office/powerpoint/2010/main" xmlns="" val="5433647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7065266" cy="609398"/>
          </a:xfrm>
        </p:spPr>
        <p:txBody>
          <a:bodyPr/>
          <a:lstStyle/>
          <a:p>
            <a:r>
              <a:rPr lang="zh-CN" altLang="en-US" sz="4000" dirty="0" smtClean="0"/>
              <a:t>二级地址转换</a:t>
            </a:r>
            <a:r>
              <a:rPr lang="en-US" sz="4000" dirty="0" smtClean="0"/>
              <a:t> (SLAT)</a:t>
            </a:r>
            <a:endParaRPr lang="en-US" sz="4000" dirty="0"/>
          </a:p>
        </p:txBody>
      </p:sp>
      <p:sp>
        <p:nvSpPr>
          <p:cNvPr id="3" name="Content Placeholder 2"/>
          <p:cNvSpPr>
            <a:spLocks noGrp="1"/>
          </p:cNvSpPr>
          <p:nvPr>
            <p:ph type="body" sz="quarter" idx="10"/>
          </p:nvPr>
        </p:nvSpPr>
        <p:spPr>
          <a:xfrm>
            <a:off x="369425" y="1436009"/>
            <a:ext cx="8382000" cy="4512004"/>
          </a:xfrm>
        </p:spPr>
        <p:txBody>
          <a:bodyPr/>
          <a:lstStyle/>
          <a:p>
            <a:r>
              <a:rPr lang="zh-CN" altLang="en-US" sz="2800" dirty="0" smtClean="0">
                <a:solidFill>
                  <a:schemeClr val="tx1"/>
                </a:solidFill>
              </a:rPr>
              <a:t>有许多名称</a:t>
            </a:r>
            <a:r>
              <a:rPr lang="en-US" sz="2800" dirty="0" smtClean="0">
                <a:solidFill>
                  <a:schemeClr val="tx1"/>
                </a:solidFill>
              </a:rPr>
              <a:t>:</a:t>
            </a:r>
          </a:p>
          <a:p>
            <a:pPr marL="803275" lvl="1" indent="-406400"/>
            <a:r>
              <a:rPr lang="en-US" sz="2400" dirty="0" smtClean="0">
                <a:solidFill>
                  <a:schemeClr val="tx1"/>
                </a:solidFill>
              </a:rPr>
              <a:t>Intel </a:t>
            </a:r>
            <a:r>
              <a:rPr lang="zh-CN" altLang="en-US" sz="2400" dirty="0" smtClean="0">
                <a:solidFill>
                  <a:schemeClr val="tx1"/>
                </a:solidFill>
              </a:rPr>
              <a:t>叫它</a:t>
            </a:r>
            <a:r>
              <a:rPr lang="en-US" sz="2400" dirty="0" smtClean="0">
                <a:solidFill>
                  <a:schemeClr val="tx1"/>
                </a:solidFill>
              </a:rPr>
              <a:t> Extended Page Tables (EPT)</a:t>
            </a:r>
          </a:p>
          <a:p>
            <a:pPr marL="803275" lvl="1" indent="-406400"/>
            <a:r>
              <a:rPr lang="en-US" sz="2400" dirty="0" smtClean="0">
                <a:solidFill>
                  <a:schemeClr val="tx1"/>
                </a:solidFill>
              </a:rPr>
              <a:t>AMD </a:t>
            </a:r>
            <a:r>
              <a:rPr lang="zh-CN" altLang="en-US" sz="2400" dirty="0" smtClean="0">
                <a:solidFill>
                  <a:schemeClr val="tx1"/>
                </a:solidFill>
              </a:rPr>
              <a:t>叫它</a:t>
            </a:r>
            <a:r>
              <a:rPr lang="en-US" sz="2400" dirty="0" smtClean="0">
                <a:solidFill>
                  <a:schemeClr val="tx1"/>
                </a:solidFill>
              </a:rPr>
              <a:t> Nested Page Tables (NPT) </a:t>
            </a:r>
            <a:r>
              <a:rPr lang="zh-CN" altLang="en-US" sz="2400" dirty="0" smtClean="0">
                <a:solidFill>
                  <a:schemeClr val="tx1"/>
                </a:solidFill>
              </a:rPr>
              <a:t>或者 </a:t>
            </a:r>
            <a:endParaRPr lang="en-US" altLang="zh-CN" sz="2400" dirty="0" smtClean="0">
              <a:solidFill>
                <a:schemeClr val="tx1"/>
              </a:solidFill>
            </a:endParaRPr>
          </a:p>
          <a:p>
            <a:pPr marL="803275" lvl="1" indent="-406400">
              <a:buNone/>
            </a:pPr>
            <a:r>
              <a:rPr lang="en-US" sz="2400" dirty="0" smtClean="0"/>
              <a:t>	</a:t>
            </a:r>
            <a:r>
              <a:rPr lang="en-US" sz="2400" dirty="0" smtClean="0">
                <a:solidFill>
                  <a:schemeClr val="tx1"/>
                </a:solidFill>
              </a:rPr>
              <a:t>Rapid Virtualization Indexing (RVI)</a:t>
            </a:r>
          </a:p>
          <a:p>
            <a:r>
              <a:rPr lang="zh-CN" altLang="en-US" sz="2800" dirty="0" smtClean="0">
                <a:solidFill>
                  <a:schemeClr val="tx1"/>
                </a:solidFill>
              </a:rPr>
              <a:t>处理器提供两层转换</a:t>
            </a:r>
            <a:endParaRPr lang="en-US" sz="2800" dirty="0" smtClean="0">
              <a:solidFill>
                <a:schemeClr val="tx1"/>
              </a:solidFill>
            </a:endParaRPr>
          </a:p>
          <a:p>
            <a:pPr marL="803275" lvl="1" indent="-406400"/>
            <a:r>
              <a:rPr lang="zh-CN" altLang="en-US" sz="2400" dirty="0" smtClean="0">
                <a:solidFill>
                  <a:schemeClr val="tx1"/>
                </a:solidFill>
              </a:rPr>
              <a:t>直接跨越来宾操作系统页面表</a:t>
            </a:r>
            <a:endParaRPr lang="en-US" sz="2400" dirty="0" smtClean="0">
              <a:solidFill>
                <a:schemeClr val="tx1"/>
              </a:solidFill>
            </a:endParaRPr>
          </a:p>
          <a:p>
            <a:pPr marL="803275" lvl="1" indent="-406400"/>
            <a:r>
              <a:rPr lang="zh-CN" altLang="en-US" sz="2400" dirty="0" smtClean="0">
                <a:solidFill>
                  <a:schemeClr val="tx1"/>
                </a:solidFill>
              </a:rPr>
              <a:t>不需要维护影子页面表</a:t>
            </a:r>
            <a:endParaRPr lang="en-US" sz="2400" dirty="0" smtClean="0">
              <a:solidFill>
                <a:schemeClr val="tx1"/>
              </a:solidFill>
            </a:endParaRPr>
          </a:p>
          <a:p>
            <a:pPr marL="803275" lvl="1" indent="-406400"/>
            <a:r>
              <a:rPr lang="zh-CN" altLang="en-US" sz="2400" dirty="0" smtClean="0">
                <a:solidFill>
                  <a:schemeClr val="tx1"/>
                </a:solidFill>
              </a:rPr>
              <a:t>没有用于按需填写或者清除操作的</a:t>
            </a:r>
            <a:r>
              <a:rPr lang="en-US" sz="2400" dirty="0" smtClean="0">
                <a:solidFill>
                  <a:schemeClr val="tx1"/>
                </a:solidFill>
              </a:rPr>
              <a:t>hypervisor</a:t>
            </a:r>
            <a:r>
              <a:rPr lang="zh-CN" altLang="en-US" sz="2400" dirty="0" smtClean="0">
                <a:solidFill>
                  <a:schemeClr val="tx1"/>
                </a:solidFill>
              </a:rPr>
              <a:t>代码</a:t>
            </a:r>
            <a:endParaRPr lang="en-US" sz="2400" dirty="0" smtClean="0">
              <a:solidFill>
                <a:schemeClr val="tx1"/>
              </a:solidFill>
            </a:endParaRPr>
          </a:p>
          <a:p>
            <a:r>
              <a:rPr lang="zh-CN" altLang="en-US" sz="2800" dirty="0" smtClean="0">
                <a:solidFill>
                  <a:schemeClr val="tx1"/>
                </a:solidFill>
              </a:rPr>
              <a:t>资源节省</a:t>
            </a:r>
            <a:r>
              <a:rPr lang="en-US" sz="2800" dirty="0" smtClean="0">
                <a:solidFill>
                  <a:schemeClr val="tx1"/>
                </a:solidFill>
              </a:rPr>
              <a:t>:</a:t>
            </a:r>
          </a:p>
          <a:p>
            <a:pPr marL="803275" lvl="1" indent="-406400"/>
            <a:r>
              <a:rPr lang="en-US" sz="2400" dirty="0" smtClean="0">
                <a:solidFill>
                  <a:schemeClr val="tx1"/>
                </a:solidFill>
              </a:rPr>
              <a:t>Hypervisor CPU </a:t>
            </a:r>
            <a:r>
              <a:rPr lang="zh-CN" altLang="en-US" sz="2400" dirty="0" smtClean="0">
                <a:solidFill>
                  <a:schemeClr val="tx1"/>
                </a:solidFill>
              </a:rPr>
              <a:t>时间降至</a:t>
            </a:r>
            <a:r>
              <a:rPr lang="en-US" sz="2400" dirty="0" smtClean="0">
                <a:solidFill>
                  <a:schemeClr val="tx1"/>
                </a:solidFill>
              </a:rPr>
              <a:t>2%</a:t>
            </a:r>
          </a:p>
          <a:p>
            <a:pPr marL="803275" lvl="1" indent="-406400"/>
            <a:r>
              <a:rPr lang="zh-CN" altLang="en-US" sz="2400" dirty="0" smtClean="0">
                <a:solidFill>
                  <a:schemeClr val="tx1"/>
                </a:solidFill>
              </a:rPr>
              <a:t>每台虚拟机节省</a:t>
            </a:r>
            <a:r>
              <a:rPr lang="en-US" sz="2400" dirty="0" smtClean="0">
                <a:solidFill>
                  <a:schemeClr val="tx1"/>
                </a:solidFill>
              </a:rPr>
              <a:t>10-30 MB</a:t>
            </a:r>
            <a:r>
              <a:rPr lang="zh-CN" altLang="en-US" sz="2400" dirty="0" smtClean="0"/>
              <a:t>内存</a:t>
            </a:r>
            <a:endParaRPr lang="en-US" sz="2400" dirty="0" smtClean="0">
              <a:solidFill>
                <a:schemeClr val="tx1"/>
              </a:solidFill>
            </a:endParaRPr>
          </a:p>
        </p:txBody>
      </p:sp>
    </p:spTree>
    <p:extLst>
      <p:ext uri="{BB962C8B-B14F-4D97-AF65-F5344CB8AC3E}">
        <p14:creationId xmlns:p14="http://schemas.microsoft.com/office/powerpoint/2010/main" xmlns="" val="283017072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日程安排</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zh-CN" altLang="en-US" dirty="0" smtClean="0">
                <a:solidFill>
                  <a:srgbClr val="F6AE1E"/>
                </a:solidFill>
              </a:rPr>
              <a:t>动态迁移（</a:t>
            </a:r>
            <a:r>
              <a:rPr lang="en-US" dirty="0" smtClean="0">
                <a:solidFill>
                  <a:srgbClr val="F6AE1E"/>
                </a:solidFill>
              </a:rPr>
              <a:t>Live Migration</a:t>
            </a:r>
            <a:r>
              <a:rPr lang="zh-CN" altLang="en-US" dirty="0" smtClean="0">
                <a:solidFill>
                  <a:srgbClr val="F6AE1E"/>
                </a:solidFill>
              </a:rPr>
              <a:t>）</a:t>
            </a:r>
            <a:endParaRPr lang="en-US" dirty="0" smtClean="0">
              <a:solidFill>
                <a:srgbClr val="F6AE1E"/>
              </a:solidFill>
            </a:endParaRPr>
          </a:p>
          <a:p>
            <a:r>
              <a:rPr lang="zh-CN" altLang="en-US" dirty="0" smtClean="0"/>
              <a:t>群集共享卷（</a:t>
            </a:r>
            <a:r>
              <a:rPr lang="en-US" dirty="0" smtClean="0"/>
              <a:t>Clustered Shared Volumes</a:t>
            </a:r>
            <a:r>
              <a:rPr lang="zh-CN" altLang="en-US" dirty="0" smtClean="0"/>
              <a:t>）</a:t>
            </a:r>
            <a:endParaRPr lang="en-US" dirty="0" smtClean="0"/>
          </a:p>
          <a:p>
            <a:r>
              <a:rPr lang="zh-CN" altLang="en-US" dirty="0" smtClean="0"/>
              <a:t>性能及伸缩性改进</a:t>
            </a:r>
            <a:endParaRPr lang="en-US" dirty="0" smtClean="0"/>
          </a:p>
          <a:p>
            <a:pPr lvl="1"/>
            <a:r>
              <a:rPr lang="zh-CN" altLang="en-US" dirty="0" smtClean="0"/>
              <a:t>网络虚拟机队列</a:t>
            </a:r>
            <a:r>
              <a:rPr lang="en-US" altLang="zh-CN" dirty="0" smtClean="0"/>
              <a:t>(VMQ)</a:t>
            </a:r>
            <a:endParaRPr lang="en-US" dirty="0"/>
          </a:p>
          <a:p>
            <a:pPr lvl="1"/>
            <a:r>
              <a:rPr lang="zh-CN" altLang="en-US" dirty="0" smtClean="0"/>
              <a:t>二级地址转换</a:t>
            </a:r>
            <a:endParaRPr lang="en-US" dirty="0" smtClean="0"/>
          </a:p>
          <a:p>
            <a:pPr lvl="1"/>
            <a:r>
              <a:rPr lang="zh-CN" altLang="en-US" dirty="0" smtClean="0"/>
              <a:t>分布式计时器执行</a:t>
            </a:r>
            <a:endParaRPr lang="en-US" dirty="0"/>
          </a:p>
          <a:p>
            <a:r>
              <a:rPr lang="zh-CN" altLang="en-US" dirty="0" smtClean="0"/>
              <a:t>电源能效</a:t>
            </a:r>
            <a:endParaRPr lang="en-US" dirty="0" smtClean="0"/>
          </a:p>
          <a:p>
            <a:pPr lvl="1"/>
            <a:r>
              <a:rPr lang="zh-CN" altLang="en-US" dirty="0" smtClean="0"/>
              <a:t>内核停车（</a:t>
            </a:r>
            <a:r>
              <a:rPr lang="en-US" dirty="0" smtClean="0"/>
              <a:t>Core Parking</a:t>
            </a:r>
            <a:r>
              <a:rPr lang="zh-CN" altLang="en-US" dirty="0" smtClean="0"/>
              <a:t>）</a:t>
            </a:r>
            <a:endParaRPr lang="en-US" dirty="0" smtClean="0"/>
          </a:p>
          <a:p>
            <a:pPr lvl="1"/>
            <a:r>
              <a:rPr lang="zh-CN" altLang="en-US" dirty="0" smtClean="0"/>
              <a:t>计时器合并</a:t>
            </a:r>
            <a:endParaRPr lang="en-US" dirty="0" smtClean="0"/>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日程安排</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zh-CN" altLang="en-US" dirty="0" smtClean="0"/>
              <a:t>动态迁移（</a:t>
            </a:r>
            <a:r>
              <a:rPr lang="en-US" altLang="en-US" dirty="0" smtClean="0"/>
              <a:t>Live Migration</a:t>
            </a:r>
            <a:r>
              <a:rPr lang="zh-CN" altLang="en-US" dirty="0" smtClean="0"/>
              <a:t>）</a:t>
            </a:r>
            <a:endParaRPr lang="en-US" altLang="en-US" dirty="0" smtClean="0"/>
          </a:p>
          <a:p>
            <a:r>
              <a:rPr lang="zh-CN" altLang="en-US" dirty="0" smtClean="0"/>
              <a:t>群集共享卷（</a:t>
            </a:r>
            <a:r>
              <a:rPr lang="en-US" dirty="0" smtClean="0"/>
              <a:t>Clustered Shared Volumes</a:t>
            </a:r>
            <a:r>
              <a:rPr lang="zh-CN" altLang="en-US" dirty="0" smtClean="0"/>
              <a:t>）</a:t>
            </a:r>
            <a:endParaRPr lang="en-US" dirty="0" smtClean="0"/>
          </a:p>
          <a:p>
            <a:r>
              <a:rPr lang="zh-CN" altLang="en-US" dirty="0" smtClean="0"/>
              <a:t>性能及伸缩性改进</a:t>
            </a:r>
            <a:endParaRPr lang="en-US" dirty="0" smtClean="0"/>
          </a:p>
          <a:p>
            <a:pPr lvl="1"/>
            <a:r>
              <a:rPr lang="zh-CN" altLang="en-US" dirty="0" smtClean="0"/>
              <a:t>网络虚拟机队列</a:t>
            </a:r>
            <a:r>
              <a:rPr lang="en-US" altLang="zh-CN" dirty="0" smtClean="0"/>
              <a:t>(VMQ)</a:t>
            </a:r>
            <a:endParaRPr lang="en-US" dirty="0"/>
          </a:p>
          <a:p>
            <a:pPr lvl="1"/>
            <a:r>
              <a:rPr lang="zh-CN" altLang="en-US" dirty="0" smtClean="0"/>
              <a:t>二级地址转换</a:t>
            </a:r>
            <a:endParaRPr lang="en-US" dirty="0" smtClean="0"/>
          </a:p>
          <a:p>
            <a:pPr lvl="1"/>
            <a:r>
              <a:rPr lang="zh-CN" altLang="en-US" sz="3200" dirty="0" smtClean="0">
                <a:solidFill>
                  <a:srgbClr val="F6AE1E"/>
                </a:solidFill>
              </a:rPr>
              <a:t>分布式计时器执行</a:t>
            </a:r>
            <a:endParaRPr lang="en-US" altLang="en-US" sz="3200" dirty="0">
              <a:solidFill>
                <a:srgbClr val="F6AE1E"/>
              </a:solidFill>
            </a:endParaRPr>
          </a:p>
          <a:p>
            <a:r>
              <a:rPr lang="zh-CN" altLang="en-US" dirty="0" smtClean="0"/>
              <a:t>电源能效</a:t>
            </a:r>
            <a:endParaRPr lang="en-US" dirty="0" smtClean="0"/>
          </a:p>
          <a:p>
            <a:pPr lvl="1"/>
            <a:r>
              <a:rPr lang="zh-CN" altLang="en-US" dirty="0" smtClean="0"/>
              <a:t>内核停车（</a:t>
            </a:r>
            <a:r>
              <a:rPr lang="en-US" dirty="0" smtClean="0"/>
              <a:t>Core Parking</a:t>
            </a:r>
            <a:r>
              <a:rPr lang="zh-CN" altLang="en-US" dirty="0" smtClean="0"/>
              <a:t>）</a:t>
            </a:r>
            <a:endParaRPr lang="en-US" dirty="0" smtClean="0"/>
          </a:p>
          <a:p>
            <a:pPr lvl="1"/>
            <a:r>
              <a:rPr lang="zh-CN" altLang="en-US" dirty="0" smtClean="0"/>
              <a:t>计时器合并</a:t>
            </a:r>
            <a:endParaRPr lang="en-US" dirty="0" smtClean="0"/>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分布式计时器执行</a:t>
            </a:r>
            <a:endParaRPr lang="en-US" dirty="0"/>
          </a:p>
        </p:txBody>
      </p:sp>
      <p:sp>
        <p:nvSpPr>
          <p:cNvPr id="3" name="Text Placeholder 2"/>
          <p:cNvSpPr>
            <a:spLocks noGrp="1"/>
          </p:cNvSpPr>
          <p:nvPr>
            <p:ph type="body" sz="quarter" idx="10"/>
          </p:nvPr>
        </p:nvSpPr>
        <p:spPr>
          <a:xfrm>
            <a:off x="381000" y="1066599"/>
            <a:ext cx="8382000" cy="2210862"/>
          </a:xfrm>
        </p:spPr>
        <p:txBody>
          <a:bodyPr/>
          <a:lstStyle/>
          <a:p>
            <a:r>
              <a:rPr lang="zh-CN" altLang="en-US" sz="2000" dirty="0" smtClean="0">
                <a:solidFill>
                  <a:schemeClr val="tx1"/>
                </a:solidFill>
              </a:rPr>
              <a:t>之前，所有的计时器过期</a:t>
            </a:r>
            <a:r>
              <a:rPr lang="en-US" sz="2000" dirty="0" smtClean="0">
                <a:solidFill>
                  <a:schemeClr val="tx1"/>
                </a:solidFill>
              </a:rPr>
              <a:t> (</a:t>
            </a:r>
            <a:r>
              <a:rPr lang="zh-CN" altLang="en-US" sz="2000" dirty="0" smtClean="0">
                <a:solidFill>
                  <a:schemeClr val="tx1"/>
                </a:solidFill>
              </a:rPr>
              <a:t>延期过程调用</a:t>
            </a:r>
            <a:r>
              <a:rPr lang="en-US" sz="2000" dirty="0" smtClean="0">
                <a:solidFill>
                  <a:schemeClr val="tx1"/>
                </a:solidFill>
              </a:rPr>
              <a:t> – DPC) </a:t>
            </a:r>
            <a:r>
              <a:rPr lang="zh-CN" altLang="en-US" sz="2000" dirty="0" smtClean="0">
                <a:solidFill>
                  <a:schemeClr val="tx1"/>
                </a:solidFill>
              </a:rPr>
              <a:t>都在</a:t>
            </a:r>
            <a:r>
              <a:rPr lang="en-US" altLang="zh-CN" sz="2000" dirty="0" smtClean="0">
                <a:solidFill>
                  <a:schemeClr val="tx1"/>
                </a:solidFill>
              </a:rPr>
              <a:t>CPU 0</a:t>
            </a:r>
            <a:r>
              <a:rPr lang="zh-CN" altLang="en-US" sz="2000" dirty="0" smtClean="0">
                <a:solidFill>
                  <a:schemeClr val="tx1"/>
                </a:solidFill>
              </a:rPr>
              <a:t>上执行</a:t>
            </a:r>
            <a:endParaRPr lang="en-US" sz="2000" dirty="0" smtClean="0">
              <a:solidFill>
                <a:schemeClr val="tx1"/>
              </a:solidFill>
            </a:endParaRPr>
          </a:p>
          <a:p>
            <a:r>
              <a:rPr lang="en-US" sz="2000" dirty="0" smtClean="0"/>
              <a:t>DPCs</a:t>
            </a:r>
            <a:r>
              <a:rPr lang="zh-CN" altLang="en-US" sz="2000" dirty="0" smtClean="0"/>
              <a:t>允许所有低层次组件将非紧急但非优先的工作排入队列</a:t>
            </a:r>
            <a:endParaRPr lang="en-US" altLang="zh-CN" sz="2000" dirty="0" smtClean="0"/>
          </a:p>
          <a:p>
            <a:r>
              <a:rPr lang="zh-CN" altLang="en-US" sz="2000" dirty="0" smtClean="0">
                <a:solidFill>
                  <a:schemeClr val="tx1"/>
                </a:solidFill>
              </a:rPr>
              <a:t>依赖一个</a:t>
            </a:r>
            <a:r>
              <a:rPr lang="zh-CN" altLang="en-US" sz="2000" dirty="0" smtClean="0"/>
              <a:t>针对</a:t>
            </a:r>
            <a:r>
              <a:rPr lang="en-US" altLang="zh-CN" sz="2000" dirty="0" smtClean="0"/>
              <a:t>DPC</a:t>
            </a:r>
            <a:r>
              <a:rPr lang="zh-CN" altLang="en-US" sz="2000" dirty="0" smtClean="0"/>
              <a:t>计时器过期的</a:t>
            </a:r>
            <a:r>
              <a:rPr lang="en-US" altLang="zh-CN" sz="2000" dirty="0" smtClean="0">
                <a:solidFill>
                  <a:schemeClr val="tx1"/>
                </a:solidFill>
              </a:rPr>
              <a:t>CPU</a:t>
            </a:r>
            <a:r>
              <a:rPr lang="zh-CN" altLang="en-US" sz="2000" dirty="0" smtClean="0">
                <a:solidFill>
                  <a:schemeClr val="tx1"/>
                </a:solidFill>
              </a:rPr>
              <a:t>可以导致</a:t>
            </a:r>
            <a:r>
              <a:rPr lang="en-US" altLang="zh-CN" sz="2000" dirty="0" smtClean="0">
                <a:solidFill>
                  <a:schemeClr val="tx1"/>
                </a:solidFill>
              </a:rPr>
              <a:t>Hyper-V</a:t>
            </a:r>
            <a:r>
              <a:rPr lang="zh-CN" altLang="en-US" sz="2000" dirty="0" smtClean="0">
                <a:solidFill>
                  <a:schemeClr val="tx1"/>
                </a:solidFill>
              </a:rPr>
              <a:t>服务器引起瓶颈</a:t>
            </a:r>
            <a:r>
              <a:rPr lang="en-US" sz="2000" dirty="0" smtClean="0">
                <a:solidFill>
                  <a:schemeClr val="tx1"/>
                </a:solidFill>
              </a:rPr>
              <a:t>:</a:t>
            </a:r>
          </a:p>
          <a:p>
            <a:pPr lvl="1"/>
            <a:r>
              <a:rPr lang="zh-CN" altLang="en-US" sz="1800" dirty="0" smtClean="0"/>
              <a:t>在</a:t>
            </a:r>
            <a:r>
              <a:rPr lang="en-US" altLang="zh-CN" sz="1800" dirty="0" smtClean="0"/>
              <a:t>CPU 0</a:t>
            </a:r>
            <a:r>
              <a:rPr lang="zh-CN" altLang="en-US" sz="1800" dirty="0" smtClean="0"/>
              <a:t>上根计时器执行，越多来宾，越多计时器</a:t>
            </a:r>
            <a:endParaRPr lang="en-US" sz="1800" dirty="0" smtClean="0">
              <a:solidFill>
                <a:schemeClr val="tx1"/>
              </a:solidFill>
            </a:endParaRPr>
          </a:p>
          <a:p>
            <a:pPr lvl="1"/>
            <a:r>
              <a:rPr lang="en-US" sz="1800" dirty="0" smtClean="0">
                <a:solidFill>
                  <a:schemeClr val="tx1"/>
                </a:solidFill>
              </a:rPr>
              <a:t>CPU 0</a:t>
            </a:r>
            <a:r>
              <a:rPr lang="zh-CN" altLang="en-US" sz="1800" dirty="0" smtClean="0">
                <a:solidFill>
                  <a:schemeClr val="tx1"/>
                </a:solidFill>
              </a:rPr>
              <a:t>也可以执行来宾虚拟处理器，减少</a:t>
            </a:r>
            <a:r>
              <a:rPr lang="en-US" sz="1800" dirty="0" smtClean="0">
                <a:solidFill>
                  <a:schemeClr val="tx1"/>
                </a:solidFill>
              </a:rPr>
              <a:t> </a:t>
            </a:r>
            <a:r>
              <a:rPr lang="zh-CN" altLang="en-US" sz="1800" dirty="0" smtClean="0"/>
              <a:t>时间</a:t>
            </a:r>
            <a:endParaRPr lang="en-US" sz="1800" dirty="0" smtClean="0">
              <a:solidFill>
                <a:schemeClr val="tx1"/>
              </a:solidFill>
            </a:endParaRPr>
          </a:p>
          <a:p>
            <a:pPr lvl="1"/>
            <a:r>
              <a:rPr lang="zh-CN" altLang="en-US" sz="1800" dirty="0" smtClean="0">
                <a:solidFill>
                  <a:schemeClr val="tx1"/>
                </a:solidFill>
              </a:rPr>
              <a:t>更糟的是，</a:t>
            </a:r>
            <a:r>
              <a:rPr lang="en-US" sz="1800" dirty="0" smtClean="0">
                <a:solidFill>
                  <a:schemeClr val="tx1"/>
                </a:solidFill>
              </a:rPr>
              <a:t>CPU 0</a:t>
            </a:r>
            <a:r>
              <a:rPr lang="zh-CN" altLang="en-US" sz="1800" dirty="0" smtClean="0">
                <a:solidFill>
                  <a:schemeClr val="tx1"/>
                </a:solidFill>
              </a:rPr>
              <a:t>的过载可能导致</a:t>
            </a:r>
            <a:r>
              <a:rPr lang="en-US" sz="1800" dirty="0" smtClean="0">
                <a:solidFill>
                  <a:schemeClr val="tx1"/>
                </a:solidFill>
              </a:rPr>
              <a:t>DPC</a:t>
            </a:r>
            <a:r>
              <a:rPr lang="zh-CN" altLang="en-US" sz="1800" dirty="0" smtClean="0">
                <a:solidFill>
                  <a:schemeClr val="tx1"/>
                </a:solidFill>
              </a:rPr>
              <a:t>超时及延迟的计时器</a:t>
            </a:r>
            <a:endParaRPr lang="en-US" sz="1800" dirty="0" smtClean="0">
              <a:solidFill>
                <a:schemeClr val="tx1"/>
              </a:solidFill>
            </a:endParaRPr>
          </a:p>
        </p:txBody>
      </p:sp>
      <p:sp>
        <p:nvSpPr>
          <p:cNvPr id="4" name="Oval 3"/>
          <p:cNvSpPr/>
          <p:nvPr/>
        </p:nvSpPr>
        <p:spPr bwMode="auto">
          <a:xfrm>
            <a:off x="1861653" y="4221088"/>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0</a:t>
            </a:r>
          </a:p>
        </p:txBody>
      </p:sp>
      <p:sp>
        <p:nvSpPr>
          <p:cNvPr id="5" name="Oval 4"/>
          <p:cNvSpPr/>
          <p:nvPr/>
        </p:nvSpPr>
        <p:spPr bwMode="auto">
          <a:xfrm>
            <a:off x="3163897" y="4236602"/>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1</a:t>
            </a:r>
          </a:p>
        </p:txBody>
      </p:sp>
      <p:sp>
        <p:nvSpPr>
          <p:cNvPr id="6" name="Oval 5"/>
          <p:cNvSpPr/>
          <p:nvPr/>
        </p:nvSpPr>
        <p:spPr bwMode="auto">
          <a:xfrm>
            <a:off x="4450628" y="4258504"/>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2</a:t>
            </a:r>
          </a:p>
        </p:txBody>
      </p:sp>
      <p:sp>
        <p:nvSpPr>
          <p:cNvPr id="7" name="Oval 6"/>
          <p:cNvSpPr/>
          <p:nvPr/>
        </p:nvSpPr>
        <p:spPr bwMode="auto">
          <a:xfrm>
            <a:off x="5698118" y="4290444"/>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3</a:t>
            </a:r>
          </a:p>
        </p:txBody>
      </p:sp>
      <p:sp>
        <p:nvSpPr>
          <p:cNvPr id="8" name="Isosceles Triangle 7"/>
          <p:cNvSpPr/>
          <p:nvPr/>
        </p:nvSpPr>
        <p:spPr bwMode="auto">
          <a:xfrm>
            <a:off x="2157327" y="5015029"/>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Isosceles Triangle 8"/>
          <p:cNvSpPr/>
          <p:nvPr/>
        </p:nvSpPr>
        <p:spPr bwMode="auto">
          <a:xfrm>
            <a:off x="2161890" y="538644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Isosceles Triangle 11"/>
          <p:cNvSpPr/>
          <p:nvPr/>
        </p:nvSpPr>
        <p:spPr bwMode="auto">
          <a:xfrm>
            <a:off x="2167365" y="5747826"/>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Isosceles Triangle 12"/>
          <p:cNvSpPr/>
          <p:nvPr/>
        </p:nvSpPr>
        <p:spPr bwMode="auto">
          <a:xfrm>
            <a:off x="2171929" y="610281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TextBox 15"/>
          <p:cNvSpPr txBox="1"/>
          <p:nvPr/>
        </p:nvSpPr>
        <p:spPr>
          <a:xfrm>
            <a:off x="1078663" y="5343556"/>
            <a:ext cx="877163" cy="923330"/>
          </a:xfrm>
          <a:prstGeom prst="rect">
            <a:avLst/>
          </a:prstGeom>
          <a:noFill/>
        </p:spPr>
        <p:txBody>
          <a:bodyPr wrap="none" rtlCol="0">
            <a:spAutoFit/>
          </a:bodyPr>
          <a:lstStyle/>
          <a:p>
            <a:r>
              <a:rPr lang="zh-CN" altLang="en-US" dirty="0" smtClean="0"/>
              <a:t>全局</a:t>
            </a:r>
            <a:endParaRPr lang="en-US" altLang="zh-CN" dirty="0" smtClean="0"/>
          </a:p>
          <a:p>
            <a:r>
              <a:rPr lang="zh-CN" altLang="en-US" dirty="0" smtClean="0"/>
              <a:t>计时器</a:t>
            </a:r>
            <a:endParaRPr lang="en-US" altLang="zh-CN" dirty="0" smtClean="0"/>
          </a:p>
          <a:p>
            <a:r>
              <a:rPr lang="zh-CN" altLang="en-US" dirty="0" smtClean="0"/>
              <a:t>队列</a:t>
            </a:r>
            <a:endParaRPr lang="en-US" dirty="0" smtClean="0"/>
          </a:p>
        </p:txBody>
      </p:sp>
      <p:sp>
        <p:nvSpPr>
          <p:cNvPr id="19" name="Freeform 18"/>
          <p:cNvSpPr/>
          <p:nvPr/>
        </p:nvSpPr>
        <p:spPr>
          <a:xfrm>
            <a:off x="2463952" y="5042406"/>
            <a:ext cx="1149844" cy="1089614"/>
          </a:xfrm>
          <a:custGeom>
            <a:avLst/>
            <a:gdLst>
              <a:gd name="connsiteX0" fmla="*/ 1089614 w 1089614"/>
              <a:gd name="connsiteY0" fmla="*/ 0 h 317575"/>
              <a:gd name="connsiteX1" fmla="*/ 881547 w 1089614"/>
              <a:gd name="connsiteY1" fmla="*/ 273772 h 317575"/>
              <a:gd name="connsiteX2" fmla="*/ 0 w 1089614"/>
              <a:gd name="connsiteY2" fmla="*/ 262821 h 317575"/>
            </a:gdLst>
            <a:ahLst/>
            <a:cxnLst>
              <a:cxn ang="0">
                <a:pos x="connsiteX0" y="connsiteY0"/>
              </a:cxn>
              <a:cxn ang="0">
                <a:pos x="connsiteX1" y="connsiteY1"/>
              </a:cxn>
              <a:cxn ang="0">
                <a:pos x="connsiteX2" y="connsiteY2"/>
              </a:cxn>
            </a:cxnLst>
            <a:rect l="l" t="t" r="r" b="b"/>
            <a:pathLst>
              <a:path w="1089614" h="317575">
                <a:moveTo>
                  <a:pt x="1089614" y="0"/>
                </a:moveTo>
                <a:cubicBezTo>
                  <a:pt x="1076381" y="114984"/>
                  <a:pt x="1063149" y="229969"/>
                  <a:pt x="881547" y="273772"/>
                </a:cubicBezTo>
                <a:cubicBezTo>
                  <a:pt x="699945" y="317575"/>
                  <a:pt x="349972" y="290198"/>
                  <a:pt x="0" y="262821"/>
                </a:cubicBezTo>
              </a:path>
            </a:pathLst>
          </a:custGeom>
          <a:ln>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20" name="Freeform 19"/>
          <p:cNvSpPr/>
          <p:nvPr/>
        </p:nvSpPr>
        <p:spPr>
          <a:xfrm>
            <a:off x="2453002" y="5052444"/>
            <a:ext cx="2435662" cy="1490235"/>
          </a:xfrm>
          <a:custGeom>
            <a:avLst/>
            <a:gdLst>
              <a:gd name="connsiteX0" fmla="*/ 1089614 w 1089614"/>
              <a:gd name="connsiteY0" fmla="*/ 0 h 317575"/>
              <a:gd name="connsiteX1" fmla="*/ 881547 w 1089614"/>
              <a:gd name="connsiteY1" fmla="*/ 273772 h 317575"/>
              <a:gd name="connsiteX2" fmla="*/ 0 w 1089614"/>
              <a:gd name="connsiteY2" fmla="*/ 262821 h 317575"/>
            </a:gdLst>
            <a:ahLst/>
            <a:cxnLst>
              <a:cxn ang="0">
                <a:pos x="connsiteX0" y="connsiteY0"/>
              </a:cxn>
              <a:cxn ang="0">
                <a:pos x="connsiteX1" y="connsiteY1"/>
              </a:cxn>
              <a:cxn ang="0">
                <a:pos x="connsiteX2" y="connsiteY2"/>
              </a:cxn>
            </a:cxnLst>
            <a:rect l="l" t="t" r="r" b="b"/>
            <a:pathLst>
              <a:path w="1089614" h="317575">
                <a:moveTo>
                  <a:pt x="1089614" y="0"/>
                </a:moveTo>
                <a:cubicBezTo>
                  <a:pt x="1076381" y="114984"/>
                  <a:pt x="1063149" y="229969"/>
                  <a:pt x="881547" y="273772"/>
                </a:cubicBezTo>
                <a:cubicBezTo>
                  <a:pt x="699945" y="317575"/>
                  <a:pt x="349972" y="290198"/>
                  <a:pt x="0" y="262821"/>
                </a:cubicBezTo>
              </a:path>
            </a:pathLst>
          </a:custGeom>
          <a:ln>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xmlns="" val="2567138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500"/>
                            </p:stCondLst>
                            <p:childTnLst>
                              <p:par>
                                <p:cTn id="12" presetID="1" presetClass="exit" presetSubtype="0" fill="hold" grpId="1" nodeType="afterEffect">
                                  <p:stCondLst>
                                    <p:cond delay="500"/>
                                  </p:stCondLst>
                                  <p:childTnLst>
                                    <p:set>
                                      <p:cBhvr>
                                        <p:cTn id="13" dur="1" fill="hold">
                                          <p:stCondLst>
                                            <p:cond delay="0"/>
                                          </p:stCondLst>
                                        </p:cTn>
                                        <p:tgtEl>
                                          <p:spTgt spid="19"/>
                                        </p:tgtEl>
                                        <p:attrNameLst>
                                          <p:attrName>style.visibility</p:attrName>
                                        </p:attrNameLst>
                                      </p:cBhvr>
                                      <p:to>
                                        <p:strVal val="hidden"/>
                                      </p:to>
                                    </p:set>
                                  </p:childTnLst>
                                </p:cTn>
                              </p:par>
                            </p:childTnLst>
                          </p:cTn>
                        </p:par>
                        <p:par>
                          <p:cTn id="14" fill="hold">
                            <p:stCondLst>
                              <p:cond delay="1000"/>
                            </p:stCondLst>
                            <p:childTnLst>
                              <p:par>
                                <p:cTn id="15" presetID="22" presetClass="entr" presetSubtype="1" fill="hold" grpId="0" nodeType="after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2500"/>
                            </p:stCondLst>
                            <p:childTnLst>
                              <p:par>
                                <p:cTn id="22" presetID="1" presetClass="exit" presetSubtype="0" fill="hold" grpId="1" nodeType="afterEffect">
                                  <p:stCondLst>
                                    <p:cond delay="500"/>
                                  </p:stCondLst>
                                  <p:childTnLst>
                                    <p:set>
                                      <p:cBhvr>
                                        <p:cTn id="23" dur="1" fill="hold">
                                          <p:stCondLst>
                                            <p:cond delay="0"/>
                                          </p:stCondLst>
                                        </p:cTn>
                                        <p:tgtEl>
                                          <p:spTgt spid="20"/>
                                        </p:tgtEl>
                                        <p:attrNameLst>
                                          <p:attrName>style.visibility</p:attrName>
                                        </p:attrNameLst>
                                      </p:cBhvr>
                                      <p:to>
                                        <p:strVal val="hidden"/>
                                      </p:to>
                                    </p:set>
                                  </p:childTnLst>
                                </p:cTn>
                              </p:par>
                            </p:childTnLst>
                          </p:cTn>
                        </p:par>
                        <p:par>
                          <p:cTn id="24" fill="hold">
                            <p:stCondLst>
                              <p:cond delay="3000"/>
                            </p:stCondLst>
                            <p:childTnLst>
                              <p:par>
                                <p:cTn id="25" presetID="1" presetClass="exit" presetSubtype="0" fill="hold" grpId="1" nodeType="afterEffect">
                                  <p:stCondLst>
                                    <p:cond delay="500"/>
                                  </p:stCondLst>
                                  <p:childTnLst>
                                    <p:set>
                                      <p:cBhvr>
                                        <p:cTn id="26" dur="1" fill="hold">
                                          <p:stCondLst>
                                            <p:cond delay="0"/>
                                          </p:stCondLst>
                                        </p:cTn>
                                        <p:tgtEl>
                                          <p:spTgt spid="13"/>
                                        </p:tgtEl>
                                        <p:attrNameLst>
                                          <p:attrName>style.visibility</p:attrName>
                                        </p:attrNameLst>
                                      </p:cBhvr>
                                      <p:to>
                                        <p:strVal val="hidden"/>
                                      </p:to>
                                    </p:set>
                                  </p:childTnLst>
                                </p:cTn>
                              </p:par>
                            </p:childTnLst>
                          </p:cTn>
                        </p:par>
                        <p:par>
                          <p:cTn id="27" fill="hold">
                            <p:stCondLst>
                              <p:cond delay="3500"/>
                            </p:stCondLst>
                            <p:childTnLst>
                              <p:par>
                                <p:cTn id="28" presetID="1" presetClass="exit" presetSubtype="0" fill="hold" grpId="1" nodeType="afterEffect">
                                  <p:stCondLst>
                                    <p:cond delay="500"/>
                                  </p:stCondLst>
                                  <p:childTnLst>
                                    <p:set>
                                      <p:cBhvr>
                                        <p:cTn id="29" dur="1" fill="hold">
                                          <p:stCondLst>
                                            <p:cond delay="0"/>
                                          </p:stCondLst>
                                        </p:cTn>
                                        <p:tgtEl>
                                          <p:spTgt spid="12"/>
                                        </p:tgtEl>
                                        <p:attrNameLst>
                                          <p:attrName>style.visibility</p:attrName>
                                        </p:attrNameLst>
                                      </p:cBhvr>
                                      <p:to>
                                        <p:strVal val="hidden"/>
                                      </p:to>
                                    </p:set>
                                  </p:childTnLst>
                                </p:cTn>
                              </p:par>
                            </p:childTnLst>
                          </p:cTn>
                        </p:par>
                        <p:par>
                          <p:cTn id="30" fill="hold">
                            <p:stCondLst>
                              <p:cond delay="4000"/>
                            </p:stCondLst>
                            <p:childTnLst>
                              <p:par>
                                <p:cTn id="31" presetID="1" presetClass="exit" presetSubtype="0" fill="hold" grpId="0" nodeType="afterEffect">
                                  <p:stCondLst>
                                    <p:cond delay="500"/>
                                  </p:stCondLst>
                                  <p:childTnLst>
                                    <p:set>
                                      <p:cBhvr>
                                        <p:cTn id="32" dur="1" fill="hold">
                                          <p:stCondLst>
                                            <p:cond delay="0"/>
                                          </p:stCondLst>
                                        </p:cTn>
                                        <p:tgtEl>
                                          <p:spTgt spid="9"/>
                                        </p:tgtEl>
                                        <p:attrNameLst>
                                          <p:attrName>style.visibility</p:attrName>
                                        </p:attrNameLst>
                                      </p:cBhvr>
                                      <p:to>
                                        <p:strVal val="hidden"/>
                                      </p:to>
                                    </p:set>
                                  </p:childTnLst>
                                </p:cTn>
                              </p:par>
                            </p:childTnLst>
                          </p:cTn>
                        </p:par>
                        <p:par>
                          <p:cTn id="33" fill="hold">
                            <p:stCondLst>
                              <p:cond delay="4500"/>
                            </p:stCondLst>
                            <p:childTnLst>
                              <p:par>
                                <p:cTn id="34" presetID="1" presetClass="exit" presetSubtype="0" fill="hold" grpId="0" nodeType="afterEffect">
                                  <p:stCondLst>
                                    <p:cond delay="500"/>
                                  </p:stCondLst>
                                  <p:childTnLst>
                                    <p:set>
                                      <p:cBhvr>
                                        <p:cTn id="3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2" grpId="1" animBg="1"/>
      <p:bldP spid="13" grpId="0" animBg="1"/>
      <p:bldP spid="13" grpId="1" animBg="1"/>
      <p:bldP spid="19" grpId="0" animBg="1"/>
      <p:bldP spid="19" grpId="1" animBg="1"/>
      <p:bldP spid="20" grpId="0" animBg="1"/>
      <p:bldP spid="2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分布式计时器执行</a:t>
            </a:r>
            <a:endParaRPr lang="en-US" dirty="0"/>
          </a:p>
        </p:txBody>
      </p:sp>
      <p:sp>
        <p:nvSpPr>
          <p:cNvPr id="3" name="Text Placeholder 2"/>
          <p:cNvSpPr>
            <a:spLocks noGrp="1"/>
          </p:cNvSpPr>
          <p:nvPr>
            <p:ph type="body" sz="quarter" idx="10"/>
          </p:nvPr>
        </p:nvSpPr>
        <p:spPr>
          <a:xfrm>
            <a:off x="375558" y="1594550"/>
            <a:ext cx="8382000" cy="2210862"/>
          </a:xfrm>
        </p:spPr>
        <p:txBody>
          <a:bodyPr/>
          <a:lstStyle/>
          <a:p>
            <a:r>
              <a:rPr lang="zh-CN" altLang="en-US" sz="2400" dirty="0" smtClean="0">
                <a:solidFill>
                  <a:schemeClr val="tx1"/>
                </a:solidFill>
              </a:rPr>
              <a:t>现在，在处理器上的计时器执行</a:t>
            </a:r>
            <a:endParaRPr lang="en-US" sz="2400" dirty="0" smtClean="0">
              <a:solidFill>
                <a:schemeClr val="tx1"/>
              </a:solidFill>
            </a:endParaRPr>
          </a:p>
          <a:p>
            <a:pPr lvl="1"/>
            <a:r>
              <a:rPr lang="zh-CN" altLang="en-US" sz="2000" dirty="0" smtClean="0">
                <a:solidFill>
                  <a:schemeClr val="tx1"/>
                </a:solidFill>
              </a:rPr>
              <a:t>跨越</a:t>
            </a:r>
            <a:r>
              <a:rPr lang="en-US" altLang="zh-CN" sz="2000" dirty="0" smtClean="0">
                <a:solidFill>
                  <a:schemeClr val="tx1"/>
                </a:solidFill>
              </a:rPr>
              <a:t>CPU</a:t>
            </a:r>
            <a:r>
              <a:rPr lang="zh-CN" altLang="en-US" sz="2000" dirty="0" smtClean="0">
                <a:solidFill>
                  <a:schemeClr val="tx1"/>
                </a:solidFill>
              </a:rPr>
              <a:t>的分散的计时器</a:t>
            </a:r>
            <a:r>
              <a:rPr lang="en-US" altLang="zh-CN" sz="2000" dirty="0" smtClean="0">
                <a:solidFill>
                  <a:schemeClr val="tx1"/>
                </a:solidFill>
              </a:rPr>
              <a:t>DPC</a:t>
            </a:r>
            <a:r>
              <a:rPr lang="zh-CN" altLang="en-US" sz="2000" dirty="0" smtClean="0">
                <a:solidFill>
                  <a:schemeClr val="tx1"/>
                </a:solidFill>
              </a:rPr>
              <a:t>负载</a:t>
            </a:r>
            <a:endParaRPr lang="en-US" sz="2000" dirty="0" smtClean="0">
              <a:solidFill>
                <a:schemeClr val="tx1"/>
              </a:solidFill>
            </a:endParaRPr>
          </a:p>
          <a:p>
            <a:pPr lvl="1"/>
            <a:r>
              <a:rPr lang="zh-CN" altLang="en-US" sz="2000" dirty="0" smtClean="0">
                <a:solidFill>
                  <a:schemeClr val="tx1"/>
                </a:solidFill>
              </a:rPr>
              <a:t>没有全局计时器锁</a:t>
            </a:r>
            <a:endParaRPr lang="en-US" sz="2000" dirty="0" smtClean="0">
              <a:solidFill>
                <a:schemeClr val="tx1"/>
              </a:solidFill>
            </a:endParaRPr>
          </a:p>
          <a:p>
            <a:pPr lvl="1"/>
            <a:r>
              <a:rPr lang="zh-CN" altLang="en-US" sz="2000" dirty="0" smtClean="0">
                <a:solidFill>
                  <a:schemeClr val="tx1"/>
                </a:solidFill>
              </a:rPr>
              <a:t>主要的伸缩性优势</a:t>
            </a:r>
            <a:endParaRPr lang="en-US" sz="2000" dirty="0" smtClean="0">
              <a:solidFill>
                <a:schemeClr val="tx1"/>
              </a:solidFill>
            </a:endParaRPr>
          </a:p>
          <a:p>
            <a:pPr lvl="2"/>
            <a:r>
              <a:rPr lang="zh-CN" altLang="en-US" sz="1600" dirty="0" smtClean="0"/>
              <a:t>同样受益于非</a:t>
            </a:r>
            <a:r>
              <a:rPr lang="en-US" altLang="zh-CN" sz="1600" dirty="0" smtClean="0"/>
              <a:t>Hyper-V</a:t>
            </a:r>
            <a:r>
              <a:rPr lang="zh-CN" altLang="en-US" sz="1600" dirty="0" smtClean="0"/>
              <a:t>系统</a:t>
            </a:r>
            <a:endParaRPr lang="en-US" sz="1600" dirty="0" smtClean="0">
              <a:solidFill>
                <a:schemeClr val="tx1"/>
              </a:solidFill>
            </a:endParaRPr>
          </a:p>
          <a:p>
            <a:pPr lvl="1"/>
            <a:r>
              <a:rPr lang="zh-CN" altLang="en-US" sz="2000" dirty="0" smtClean="0">
                <a:solidFill>
                  <a:schemeClr val="tx1"/>
                </a:solidFill>
              </a:rPr>
              <a:t>注意：在客户端上的旧的行为</a:t>
            </a:r>
            <a:endParaRPr lang="en-US" sz="2000" dirty="0" smtClean="0">
              <a:solidFill>
                <a:schemeClr val="tx1"/>
              </a:solidFill>
            </a:endParaRPr>
          </a:p>
          <a:p>
            <a:endParaRPr lang="en-US" sz="2800" dirty="0"/>
          </a:p>
        </p:txBody>
      </p:sp>
      <p:sp>
        <p:nvSpPr>
          <p:cNvPr id="4" name="Oval 3"/>
          <p:cNvSpPr/>
          <p:nvPr/>
        </p:nvSpPr>
        <p:spPr bwMode="auto">
          <a:xfrm>
            <a:off x="2338018" y="4027189"/>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0</a:t>
            </a:r>
          </a:p>
        </p:txBody>
      </p:sp>
      <p:sp>
        <p:nvSpPr>
          <p:cNvPr id="5" name="Oval 4"/>
          <p:cNvSpPr/>
          <p:nvPr/>
        </p:nvSpPr>
        <p:spPr bwMode="auto">
          <a:xfrm>
            <a:off x="3640262" y="4042703"/>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1</a:t>
            </a:r>
          </a:p>
        </p:txBody>
      </p:sp>
      <p:sp>
        <p:nvSpPr>
          <p:cNvPr id="7" name="Oval 6"/>
          <p:cNvSpPr/>
          <p:nvPr/>
        </p:nvSpPr>
        <p:spPr bwMode="auto">
          <a:xfrm>
            <a:off x="4926993" y="4064605"/>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2</a:t>
            </a:r>
          </a:p>
        </p:txBody>
      </p:sp>
      <p:sp>
        <p:nvSpPr>
          <p:cNvPr id="8" name="Oval 7"/>
          <p:cNvSpPr/>
          <p:nvPr/>
        </p:nvSpPr>
        <p:spPr bwMode="auto">
          <a:xfrm>
            <a:off x="6174483" y="4096545"/>
            <a:ext cx="892498" cy="799416"/>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CPU 3</a:t>
            </a:r>
          </a:p>
        </p:txBody>
      </p:sp>
      <p:sp>
        <p:nvSpPr>
          <p:cNvPr id="9" name="Isosceles Triangle 8"/>
          <p:cNvSpPr/>
          <p:nvPr/>
        </p:nvSpPr>
        <p:spPr bwMode="auto">
          <a:xfrm>
            <a:off x="2633692" y="4821130"/>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Isosceles Triangle 9"/>
          <p:cNvSpPr/>
          <p:nvPr/>
        </p:nvSpPr>
        <p:spPr bwMode="auto">
          <a:xfrm>
            <a:off x="2638255" y="5192548"/>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Isosceles Triangle 13"/>
          <p:cNvSpPr/>
          <p:nvPr/>
        </p:nvSpPr>
        <p:spPr bwMode="auto">
          <a:xfrm>
            <a:off x="3903083" y="4842119"/>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Isosceles Triangle 14"/>
          <p:cNvSpPr/>
          <p:nvPr/>
        </p:nvSpPr>
        <p:spPr bwMode="auto">
          <a:xfrm>
            <a:off x="3907646" y="521353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Isosceles Triangle 15"/>
          <p:cNvSpPr/>
          <p:nvPr/>
        </p:nvSpPr>
        <p:spPr bwMode="auto">
          <a:xfrm>
            <a:off x="5178863" y="4874971"/>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Isosceles Triangle 16"/>
          <p:cNvSpPr/>
          <p:nvPr/>
        </p:nvSpPr>
        <p:spPr bwMode="auto">
          <a:xfrm>
            <a:off x="3918598" y="5585867"/>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8" name="Isosceles Triangle 17"/>
          <p:cNvSpPr/>
          <p:nvPr/>
        </p:nvSpPr>
        <p:spPr bwMode="auto">
          <a:xfrm>
            <a:off x="6487495" y="4885923"/>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Isosceles Triangle 18"/>
          <p:cNvSpPr/>
          <p:nvPr/>
        </p:nvSpPr>
        <p:spPr bwMode="auto">
          <a:xfrm>
            <a:off x="6492058" y="5257341"/>
            <a:ext cx="372331" cy="377806"/>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 name="TextBox 19"/>
          <p:cNvSpPr txBox="1"/>
          <p:nvPr/>
        </p:nvSpPr>
        <p:spPr>
          <a:xfrm>
            <a:off x="1352436" y="5012770"/>
            <a:ext cx="877163" cy="923330"/>
          </a:xfrm>
          <a:prstGeom prst="rect">
            <a:avLst/>
          </a:prstGeom>
          <a:noFill/>
        </p:spPr>
        <p:txBody>
          <a:bodyPr wrap="none" rtlCol="0">
            <a:spAutoFit/>
          </a:bodyPr>
          <a:lstStyle/>
          <a:p>
            <a:r>
              <a:rPr lang="zh-CN" altLang="en-US" dirty="0" smtClean="0"/>
              <a:t>每</a:t>
            </a:r>
            <a:r>
              <a:rPr lang="en-US" altLang="zh-CN" dirty="0" smtClean="0"/>
              <a:t>CPU</a:t>
            </a:r>
          </a:p>
          <a:p>
            <a:r>
              <a:rPr lang="zh-CN" altLang="en-US" dirty="0" smtClean="0"/>
              <a:t>计时器</a:t>
            </a:r>
            <a:endParaRPr lang="en-US" altLang="zh-CN" dirty="0" smtClean="0"/>
          </a:p>
          <a:p>
            <a:r>
              <a:rPr lang="zh-CN" altLang="en-US" dirty="0" smtClean="0"/>
              <a:t>队列</a:t>
            </a:r>
            <a:endParaRPr lang="en-US" dirty="0"/>
          </a:p>
        </p:txBody>
      </p:sp>
      <p:sp>
        <p:nvSpPr>
          <p:cNvPr id="22" name="Freeform 21"/>
          <p:cNvSpPr/>
          <p:nvPr/>
        </p:nvSpPr>
        <p:spPr>
          <a:xfrm>
            <a:off x="3561780" y="4706146"/>
            <a:ext cx="380543" cy="1116992"/>
          </a:xfrm>
          <a:custGeom>
            <a:avLst/>
            <a:gdLst>
              <a:gd name="connsiteX0" fmla="*/ 167001 w 380543"/>
              <a:gd name="connsiteY0" fmla="*/ 0 h 1084139"/>
              <a:gd name="connsiteX1" fmla="*/ 35590 w 380543"/>
              <a:gd name="connsiteY1" fmla="*/ 728234 h 1084139"/>
              <a:gd name="connsiteX2" fmla="*/ 380543 w 380543"/>
              <a:gd name="connsiteY2" fmla="*/ 1084139 h 1084139"/>
            </a:gdLst>
            <a:ahLst/>
            <a:cxnLst>
              <a:cxn ang="0">
                <a:pos x="connsiteX0" y="connsiteY0"/>
              </a:cxn>
              <a:cxn ang="0">
                <a:pos x="connsiteX1" y="connsiteY1"/>
              </a:cxn>
              <a:cxn ang="0">
                <a:pos x="connsiteX2" y="connsiteY2"/>
              </a:cxn>
            </a:cxnLst>
            <a:rect l="l" t="t" r="r" b="b"/>
            <a:pathLst>
              <a:path w="380543" h="1084139">
                <a:moveTo>
                  <a:pt x="167001" y="0"/>
                </a:moveTo>
                <a:cubicBezTo>
                  <a:pt x="83500" y="273772"/>
                  <a:pt x="0" y="547544"/>
                  <a:pt x="35590" y="728234"/>
                </a:cubicBezTo>
                <a:cubicBezTo>
                  <a:pt x="71180" y="908924"/>
                  <a:pt x="225861" y="996531"/>
                  <a:pt x="380543" y="1084139"/>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23" name="Freeform 22"/>
          <p:cNvSpPr/>
          <p:nvPr/>
        </p:nvSpPr>
        <p:spPr>
          <a:xfrm>
            <a:off x="4982659" y="4721660"/>
            <a:ext cx="261908" cy="389668"/>
          </a:xfrm>
          <a:custGeom>
            <a:avLst/>
            <a:gdLst>
              <a:gd name="connsiteX0" fmla="*/ 167001 w 380543"/>
              <a:gd name="connsiteY0" fmla="*/ 0 h 1084139"/>
              <a:gd name="connsiteX1" fmla="*/ 35590 w 380543"/>
              <a:gd name="connsiteY1" fmla="*/ 728234 h 1084139"/>
              <a:gd name="connsiteX2" fmla="*/ 380543 w 380543"/>
              <a:gd name="connsiteY2" fmla="*/ 1084139 h 1084139"/>
            </a:gdLst>
            <a:ahLst/>
            <a:cxnLst>
              <a:cxn ang="0">
                <a:pos x="connsiteX0" y="connsiteY0"/>
              </a:cxn>
              <a:cxn ang="0">
                <a:pos x="connsiteX1" y="connsiteY1"/>
              </a:cxn>
              <a:cxn ang="0">
                <a:pos x="connsiteX2" y="connsiteY2"/>
              </a:cxn>
            </a:cxnLst>
            <a:rect l="l" t="t" r="r" b="b"/>
            <a:pathLst>
              <a:path w="380543" h="1084139">
                <a:moveTo>
                  <a:pt x="167001" y="0"/>
                </a:moveTo>
                <a:cubicBezTo>
                  <a:pt x="83500" y="273772"/>
                  <a:pt x="0" y="547544"/>
                  <a:pt x="35590" y="728234"/>
                </a:cubicBezTo>
                <a:cubicBezTo>
                  <a:pt x="71180" y="908924"/>
                  <a:pt x="225861" y="996531"/>
                  <a:pt x="380543" y="1084139"/>
                </a:cubicBezTo>
              </a:path>
            </a:pathLst>
          </a:custGeom>
          <a:ln>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xmlns="" val="531659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6" grpId="0" animBg="1"/>
      <p:bldP spid="17" grpId="0" animBg="1"/>
      <p:bldP spid="22" grpId="0" animBg="1"/>
      <p:bldP spid="22" grpId="1" animBg="1"/>
      <p:bldP spid="23" grpId="0" animBg="1"/>
      <p:bldP spid="2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日程安排</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zh-CN" altLang="en-US" dirty="0" smtClean="0"/>
              <a:t>动态迁移（</a:t>
            </a:r>
            <a:r>
              <a:rPr lang="en-US" altLang="en-US" dirty="0" smtClean="0"/>
              <a:t>Live Migration</a:t>
            </a:r>
            <a:r>
              <a:rPr lang="zh-CN" altLang="en-US" dirty="0" smtClean="0"/>
              <a:t>）</a:t>
            </a:r>
            <a:endParaRPr lang="en-US" altLang="en-US" dirty="0" smtClean="0"/>
          </a:p>
          <a:p>
            <a:r>
              <a:rPr lang="zh-CN" altLang="en-US" dirty="0" smtClean="0"/>
              <a:t>群集共享卷（</a:t>
            </a:r>
            <a:r>
              <a:rPr lang="en-US" dirty="0" smtClean="0"/>
              <a:t>Clustered Shared Volumes</a:t>
            </a:r>
            <a:r>
              <a:rPr lang="zh-CN" altLang="en-US" dirty="0" smtClean="0"/>
              <a:t>）</a:t>
            </a:r>
            <a:endParaRPr lang="en-US" dirty="0" smtClean="0"/>
          </a:p>
          <a:p>
            <a:r>
              <a:rPr lang="zh-CN" altLang="en-US" dirty="0" smtClean="0"/>
              <a:t>性能及伸缩性改进</a:t>
            </a:r>
            <a:endParaRPr lang="en-US" dirty="0" smtClean="0"/>
          </a:p>
          <a:p>
            <a:pPr lvl="1"/>
            <a:r>
              <a:rPr lang="zh-CN" altLang="en-US" dirty="0" smtClean="0"/>
              <a:t>网络虚拟机队列</a:t>
            </a:r>
            <a:r>
              <a:rPr lang="en-US" altLang="zh-CN" dirty="0" smtClean="0"/>
              <a:t>(VMQ)</a:t>
            </a:r>
            <a:endParaRPr lang="en-US" dirty="0"/>
          </a:p>
          <a:p>
            <a:pPr lvl="1"/>
            <a:r>
              <a:rPr lang="zh-CN" altLang="en-US" dirty="0" smtClean="0"/>
              <a:t>二级地址转换</a:t>
            </a:r>
            <a:endParaRPr lang="en-US" dirty="0" smtClean="0"/>
          </a:p>
          <a:p>
            <a:pPr lvl="1"/>
            <a:r>
              <a:rPr lang="zh-CN" altLang="en-US" dirty="0" smtClean="0"/>
              <a:t>分布式计时器执行</a:t>
            </a:r>
            <a:endParaRPr lang="en-US" dirty="0"/>
          </a:p>
          <a:p>
            <a:r>
              <a:rPr lang="zh-CN" altLang="en-US" dirty="0" smtClean="0">
                <a:solidFill>
                  <a:srgbClr val="F6AE1E"/>
                </a:solidFill>
              </a:rPr>
              <a:t>电源能效</a:t>
            </a:r>
            <a:endParaRPr lang="en-US" altLang="en-US" dirty="0" smtClean="0">
              <a:solidFill>
                <a:srgbClr val="F6AE1E"/>
              </a:solidFill>
            </a:endParaRPr>
          </a:p>
          <a:p>
            <a:pPr lvl="1"/>
            <a:r>
              <a:rPr lang="zh-CN" altLang="en-US" dirty="0" smtClean="0"/>
              <a:t>内核停车（</a:t>
            </a:r>
            <a:r>
              <a:rPr lang="en-US" dirty="0" smtClean="0"/>
              <a:t>Core Parking</a:t>
            </a:r>
            <a:r>
              <a:rPr lang="zh-CN" altLang="en-US" dirty="0" smtClean="0"/>
              <a:t>）</a:t>
            </a:r>
            <a:endParaRPr lang="en-US" dirty="0" smtClean="0"/>
          </a:p>
          <a:p>
            <a:pPr lvl="1"/>
            <a:r>
              <a:rPr lang="zh-CN" altLang="en-US" dirty="0" smtClean="0"/>
              <a:t>计时器合并</a:t>
            </a:r>
            <a:endParaRPr lang="en-US" dirty="0" smtClean="0"/>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Hyper-</a:t>
            </a:r>
            <a:r>
              <a:rPr lang="en-US" dirty="0" smtClean="0"/>
              <a:t>V</a:t>
            </a:r>
            <a:r>
              <a:rPr lang="zh-CN" altLang="en-US" dirty="0" smtClean="0"/>
              <a:t>电源管理</a:t>
            </a:r>
            <a:endParaRPr lang="en-US" dirty="0"/>
          </a:p>
        </p:txBody>
      </p:sp>
      <p:sp>
        <p:nvSpPr>
          <p:cNvPr id="3" name="Text Placeholder 2"/>
          <p:cNvSpPr>
            <a:spLocks noGrp="1"/>
          </p:cNvSpPr>
          <p:nvPr>
            <p:ph type="body" sz="quarter" idx="10"/>
          </p:nvPr>
        </p:nvSpPr>
        <p:spPr>
          <a:xfrm>
            <a:off x="381000" y="1119452"/>
            <a:ext cx="8382000" cy="4715137"/>
          </a:xfrm>
        </p:spPr>
        <p:txBody>
          <a:bodyPr/>
          <a:lstStyle/>
          <a:p>
            <a:r>
              <a:rPr lang="zh-CN" altLang="en-US" sz="2800" dirty="0" smtClean="0">
                <a:solidFill>
                  <a:schemeClr val="tx1"/>
                </a:solidFill>
              </a:rPr>
              <a:t>低能耗需要</a:t>
            </a:r>
            <a:r>
              <a:rPr lang="en-US" altLang="zh-CN" sz="2800" dirty="0" smtClean="0">
                <a:solidFill>
                  <a:schemeClr val="tx1"/>
                </a:solidFill>
              </a:rPr>
              <a:t>CPU</a:t>
            </a:r>
            <a:r>
              <a:rPr lang="zh-CN" altLang="en-US" sz="2800" dirty="0" smtClean="0">
                <a:solidFill>
                  <a:schemeClr val="tx1"/>
                </a:solidFill>
              </a:rPr>
              <a:t>保持空闲以进入深度睡眠状态</a:t>
            </a:r>
            <a:r>
              <a:rPr lang="en-US" sz="2800" dirty="0" smtClean="0">
                <a:solidFill>
                  <a:schemeClr val="tx1"/>
                </a:solidFill>
              </a:rPr>
              <a:t> (C-states)</a:t>
            </a:r>
          </a:p>
          <a:p>
            <a:pPr lvl="1"/>
            <a:r>
              <a:rPr lang="zh-CN" altLang="en-US" sz="2400" dirty="0" smtClean="0">
                <a:solidFill>
                  <a:schemeClr val="tx1"/>
                </a:solidFill>
              </a:rPr>
              <a:t>睡眠时间不得不补偿进入与结束睡眠的消耗</a:t>
            </a:r>
            <a:endParaRPr lang="en-US" sz="2400" dirty="0" smtClean="0">
              <a:solidFill>
                <a:schemeClr val="tx1"/>
              </a:solidFill>
            </a:endParaRPr>
          </a:p>
          <a:p>
            <a:r>
              <a:rPr lang="en-US" sz="2800" dirty="0" smtClean="0">
                <a:solidFill>
                  <a:schemeClr val="tx1"/>
                </a:solidFill>
              </a:rPr>
              <a:t>Windows 7 </a:t>
            </a:r>
            <a:r>
              <a:rPr lang="zh-CN" altLang="en-US" sz="2800" dirty="0" smtClean="0"/>
              <a:t>包含两个重要的电源增强</a:t>
            </a:r>
            <a:r>
              <a:rPr lang="en-US" sz="2800" dirty="0" smtClean="0">
                <a:solidFill>
                  <a:schemeClr val="tx1"/>
                </a:solidFill>
              </a:rPr>
              <a:t>:</a:t>
            </a:r>
          </a:p>
          <a:p>
            <a:pPr lvl="1"/>
            <a:r>
              <a:rPr lang="zh-CN" altLang="en-US" sz="2400" dirty="0" smtClean="0"/>
              <a:t>内核停车（</a:t>
            </a:r>
            <a:r>
              <a:rPr lang="en-US" sz="2400" dirty="0" smtClean="0">
                <a:solidFill>
                  <a:schemeClr val="tx1"/>
                </a:solidFill>
              </a:rPr>
              <a:t>Core parking</a:t>
            </a:r>
            <a:r>
              <a:rPr lang="zh-CN" altLang="en-US" sz="2400" dirty="0" smtClean="0">
                <a:solidFill>
                  <a:schemeClr val="tx1"/>
                </a:solidFill>
              </a:rPr>
              <a:t>）</a:t>
            </a:r>
            <a:r>
              <a:rPr lang="en-US" sz="2400" dirty="0" smtClean="0">
                <a:solidFill>
                  <a:schemeClr val="tx1"/>
                </a:solidFill>
              </a:rPr>
              <a:t>: </a:t>
            </a:r>
            <a:r>
              <a:rPr lang="zh-CN" altLang="en-US" sz="2400" dirty="0" smtClean="0">
                <a:solidFill>
                  <a:schemeClr val="tx1"/>
                </a:solidFill>
              </a:rPr>
              <a:t>避免一个</a:t>
            </a:r>
            <a:r>
              <a:rPr lang="en-US" altLang="zh-CN" sz="2400" dirty="0" smtClean="0">
                <a:solidFill>
                  <a:schemeClr val="tx1"/>
                </a:solidFill>
              </a:rPr>
              <a:t>socket</a:t>
            </a:r>
            <a:r>
              <a:rPr lang="zh-CN" altLang="en-US" sz="2400" dirty="0" smtClean="0">
                <a:solidFill>
                  <a:schemeClr val="tx1"/>
                </a:solidFill>
              </a:rPr>
              <a:t>上的核的使用，以便让它们进入深度</a:t>
            </a:r>
            <a:r>
              <a:rPr lang="en-US" altLang="zh-CN" sz="2400" dirty="0" smtClean="0">
                <a:solidFill>
                  <a:schemeClr val="tx1"/>
                </a:solidFill>
              </a:rPr>
              <a:t>C</a:t>
            </a:r>
            <a:r>
              <a:rPr lang="zh-CN" altLang="en-US" sz="2400" dirty="0" smtClean="0"/>
              <a:t>状态</a:t>
            </a:r>
            <a:endParaRPr lang="en-US" sz="2400" dirty="0" smtClean="0">
              <a:solidFill>
                <a:schemeClr val="tx1"/>
              </a:solidFill>
            </a:endParaRPr>
          </a:p>
          <a:p>
            <a:pPr lvl="1"/>
            <a:r>
              <a:rPr lang="zh-CN" altLang="en-US" sz="2400" dirty="0" smtClean="0">
                <a:solidFill>
                  <a:schemeClr val="tx1"/>
                </a:solidFill>
              </a:rPr>
              <a:t>计时器合并</a:t>
            </a:r>
            <a:r>
              <a:rPr lang="en-US" sz="2400" dirty="0" smtClean="0">
                <a:solidFill>
                  <a:schemeClr val="tx1"/>
                </a:solidFill>
              </a:rPr>
              <a:t>: </a:t>
            </a:r>
            <a:r>
              <a:rPr lang="zh-CN" altLang="en-US" sz="2400" dirty="0" smtClean="0">
                <a:solidFill>
                  <a:schemeClr val="tx1"/>
                </a:solidFill>
              </a:rPr>
              <a:t>一次性发送多个计时器通知已允许更长的空闲期</a:t>
            </a:r>
            <a:endParaRPr lang="en-US" sz="2400" dirty="0" smtClean="0">
              <a:solidFill>
                <a:schemeClr val="tx1"/>
              </a:solidFill>
            </a:endParaRPr>
          </a:p>
          <a:p>
            <a:r>
              <a:rPr lang="en-US" sz="2800" dirty="0" smtClean="0">
                <a:solidFill>
                  <a:schemeClr val="tx1"/>
                </a:solidFill>
              </a:rPr>
              <a:t>Hyper-V</a:t>
            </a:r>
            <a:r>
              <a:rPr lang="zh-CN" altLang="en-US" sz="2800" dirty="0" smtClean="0">
                <a:solidFill>
                  <a:schemeClr val="tx1"/>
                </a:solidFill>
              </a:rPr>
              <a:t>将这些概念整合到了虚拟机管理中</a:t>
            </a:r>
            <a:endParaRPr lang="en-US" sz="2800" dirty="0" smtClean="0">
              <a:solidFill>
                <a:schemeClr val="tx1"/>
              </a:solidFill>
            </a:endParaRPr>
          </a:p>
        </p:txBody>
      </p:sp>
    </p:spTree>
    <p:extLst>
      <p:ext uri="{BB962C8B-B14F-4D97-AF65-F5344CB8AC3E}">
        <p14:creationId xmlns:p14="http://schemas.microsoft.com/office/powerpoint/2010/main" xmlns="" val="6921321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日程安排</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zh-CN" altLang="en-US" dirty="0" smtClean="0"/>
              <a:t>动态迁移（</a:t>
            </a:r>
            <a:r>
              <a:rPr lang="en-US" altLang="en-US" dirty="0" smtClean="0"/>
              <a:t>Live Migration</a:t>
            </a:r>
            <a:r>
              <a:rPr lang="zh-CN" altLang="en-US" dirty="0" smtClean="0"/>
              <a:t>）</a:t>
            </a:r>
            <a:endParaRPr lang="en-US" altLang="en-US" dirty="0" smtClean="0"/>
          </a:p>
          <a:p>
            <a:r>
              <a:rPr lang="zh-CN" altLang="en-US" dirty="0" smtClean="0"/>
              <a:t>群集共享卷（</a:t>
            </a:r>
            <a:r>
              <a:rPr lang="en-US" dirty="0" smtClean="0"/>
              <a:t>Clustered Shared Volumes</a:t>
            </a:r>
            <a:r>
              <a:rPr lang="zh-CN" altLang="en-US" dirty="0" smtClean="0"/>
              <a:t>）</a:t>
            </a:r>
            <a:endParaRPr lang="en-US" dirty="0" smtClean="0"/>
          </a:p>
          <a:p>
            <a:r>
              <a:rPr lang="zh-CN" altLang="en-US" dirty="0" smtClean="0"/>
              <a:t>性能及伸缩性改进</a:t>
            </a:r>
            <a:endParaRPr lang="en-US" dirty="0" smtClean="0"/>
          </a:p>
          <a:p>
            <a:pPr lvl="1"/>
            <a:r>
              <a:rPr lang="zh-CN" altLang="en-US" dirty="0" smtClean="0"/>
              <a:t>网络虚拟机队列</a:t>
            </a:r>
            <a:r>
              <a:rPr lang="en-US" altLang="zh-CN" dirty="0" smtClean="0"/>
              <a:t>(VMQ)</a:t>
            </a:r>
            <a:endParaRPr lang="en-US" dirty="0"/>
          </a:p>
          <a:p>
            <a:pPr lvl="1"/>
            <a:r>
              <a:rPr lang="zh-CN" altLang="en-US" dirty="0" smtClean="0"/>
              <a:t>二级地址转换</a:t>
            </a:r>
            <a:endParaRPr lang="en-US" dirty="0" smtClean="0"/>
          </a:p>
          <a:p>
            <a:pPr lvl="1"/>
            <a:r>
              <a:rPr lang="zh-CN" altLang="en-US" dirty="0" smtClean="0"/>
              <a:t>分布式计时器执行</a:t>
            </a:r>
            <a:endParaRPr lang="en-US" dirty="0"/>
          </a:p>
          <a:p>
            <a:r>
              <a:rPr lang="zh-CN" altLang="en-US" dirty="0" smtClean="0"/>
              <a:t>电源能效</a:t>
            </a:r>
            <a:endParaRPr lang="en-US" dirty="0" smtClean="0"/>
          </a:p>
          <a:p>
            <a:pPr lvl="1"/>
            <a:r>
              <a:rPr lang="zh-CN" altLang="en-US" sz="3200" dirty="0" smtClean="0">
                <a:solidFill>
                  <a:srgbClr val="F6AE1E"/>
                </a:solidFill>
              </a:rPr>
              <a:t>内核停车（</a:t>
            </a:r>
            <a:r>
              <a:rPr lang="en-US" altLang="en-US" sz="3200" dirty="0" smtClean="0">
                <a:solidFill>
                  <a:srgbClr val="F6AE1E"/>
                </a:solidFill>
              </a:rPr>
              <a:t>Core Parking</a:t>
            </a:r>
            <a:r>
              <a:rPr lang="zh-CN" altLang="en-US" sz="3200" dirty="0" smtClean="0">
                <a:solidFill>
                  <a:srgbClr val="F6AE1E"/>
                </a:solidFill>
              </a:rPr>
              <a:t>）</a:t>
            </a:r>
            <a:endParaRPr lang="en-US" altLang="en-US" sz="3200" dirty="0" smtClean="0">
              <a:solidFill>
                <a:srgbClr val="F6AE1E"/>
              </a:solidFill>
            </a:endParaRPr>
          </a:p>
          <a:p>
            <a:pPr lvl="1"/>
            <a:r>
              <a:rPr lang="zh-CN" altLang="en-US" dirty="0" smtClean="0"/>
              <a:t>计时器合并</a:t>
            </a:r>
            <a:endParaRPr lang="en-US" dirty="0" smtClean="0"/>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内核停车（</a:t>
            </a:r>
            <a:r>
              <a:rPr dirty="0" smtClean="0"/>
              <a:t>Core Parking</a:t>
            </a:r>
            <a:r>
              <a:rPr lang="zh-CN" altLang="en-US" dirty="0" smtClean="0"/>
              <a:t>）</a:t>
            </a:r>
            <a:endParaRPr lang="en-US" dirty="0"/>
          </a:p>
        </p:txBody>
      </p:sp>
      <p:sp>
        <p:nvSpPr>
          <p:cNvPr id="3" name="Text Placeholder 2"/>
          <p:cNvSpPr>
            <a:spLocks noGrp="1"/>
          </p:cNvSpPr>
          <p:nvPr>
            <p:ph type="body" sz="quarter" idx="10"/>
          </p:nvPr>
        </p:nvSpPr>
        <p:spPr>
          <a:xfrm>
            <a:off x="381000" y="1411552"/>
            <a:ext cx="8382000" cy="4708981"/>
          </a:xfrm>
        </p:spPr>
        <p:txBody>
          <a:bodyPr/>
          <a:lstStyle/>
          <a:p>
            <a:r>
              <a:rPr lang="zh-CN" altLang="en-US" dirty="0" smtClean="0">
                <a:solidFill>
                  <a:schemeClr val="tx1"/>
                </a:solidFill>
              </a:rPr>
              <a:t>父分区中的</a:t>
            </a:r>
            <a:r>
              <a:rPr lang="en-US" dirty="0" smtClean="0">
                <a:solidFill>
                  <a:schemeClr val="tx1"/>
                </a:solidFill>
              </a:rPr>
              <a:t>Kernel</a:t>
            </a:r>
            <a:r>
              <a:rPr lang="zh-CN" altLang="en-US" dirty="0" smtClean="0">
                <a:solidFill>
                  <a:schemeClr val="tx1"/>
                </a:solidFill>
              </a:rPr>
              <a:t>处理内核停车控制</a:t>
            </a:r>
            <a:endParaRPr lang="en-US" dirty="0" smtClean="0">
              <a:solidFill>
                <a:schemeClr val="tx1"/>
              </a:solidFill>
            </a:endParaRPr>
          </a:p>
          <a:p>
            <a:pPr lvl="1"/>
            <a:r>
              <a:rPr lang="zh-CN" altLang="en-US" dirty="0" smtClean="0"/>
              <a:t>真实的停止整个处理器，这仅工作于多处理器系统。</a:t>
            </a:r>
            <a:endParaRPr lang="en-US" dirty="0" smtClean="0">
              <a:solidFill>
                <a:schemeClr val="tx1"/>
              </a:solidFill>
            </a:endParaRPr>
          </a:p>
          <a:p>
            <a:r>
              <a:rPr lang="en-US" dirty="0" smtClean="0">
                <a:solidFill>
                  <a:schemeClr val="tx1"/>
                </a:solidFill>
              </a:rPr>
              <a:t>Hypervisor</a:t>
            </a:r>
            <a:r>
              <a:rPr lang="zh-CN" altLang="en-US" dirty="0" smtClean="0">
                <a:solidFill>
                  <a:schemeClr val="tx1"/>
                </a:solidFill>
              </a:rPr>
              <a:t>将处理器使用数据映射到父分区</a:t>
            </a:r>
            <a:endParaRPr lang="en-US" dirty="0" smtClean="0">
              <a:solidFill>
                <a:schemeClr val="tx1"/>
              </a:solidFill>
            </a:endParaRPr>
          </a:p>
          <a:p>
            <a:pPr lvl="1"/>
            <a:r>
              <a:rPr lang="zh-CN" altLang="en-US" dirty="0" smtClean="0">
                <a:solidFill>
                  <a:schemeClr val="tx1"/>
                </a:solidFill>
              </a:rPr>
              <a:t>每</a:t>
            </a:r>
            <a:r>
              <a:rPr lang="en-US" dirty="0" smtClean="0">
                <a:solidFill>
                  <a:schemeClr val="tx1"/>
                </a:solidFill>
              </a:rPr>
              <a:t>100ms</a:t>
            </a:r>
            <a:r>
              <a:rPr lang="zh-CN" altLang="en-US" dirty="0" smtClean="0"/>
              <a:t>进行更新</a:t>
            </a:r>
            <a:endParaRPr lang="en-US" dirty="0" smtClean="0">
              <a:solidFill>
                <a:schemeClr val="tx1"/>
              </a:solidFill>
            </a:endParaRPr>
          </a:p>
          <a:p>
            <a:r>
              <a:rPr lang="zh-CN" altLang="en-US" dirty="0" smtClean="0">
                <a:solidFill>
                  <a:schemeClr val="tx1"/>
                </a:solidFill>
              </a:rPr>
              <a:t>父分区告诉</a:t>
            </a:r>
            <a:r>
              <a:rPr lang="en-US" dirty="0" smtClean="0">
                <a:solidFill>
                  <a:schemeClr val="tx1"/>
                </a:solidFill>
              </a:rPr>
              <a:t>hypervisor</a:t>
            </a:r>
            <a:r>
              <a:rPr lang="zh-CN" altLang="en-US" dirty="0" smtClean="0">
                <a:solidFill>
                  <a:schemeClr val="tx1"/>
                </a:solidFill>
              </a:rPr>
              <a:t>哪个核需要关闭</a:t>
            </a:r>
            <a:endParaRPr lang="en-US" dirty="0" smtClean="0">
              <a:solidFill>
                <a:schemeClr val="tx1"/>
              </a:solidFill>
            </a:endParaRPr>
          </a:p>
          <a:p>
            <a:pPr lvl="1"/>
            <a:r>
              <a:rPr lang="en-US" dirty="0" smtClean="0">
                <a:solidFill>
                  <a:schemeClr val="tx1"/>
                </a:solidFill>
              </a:rPr>
              <a:t>Hypervisor</a:t>
            </a:r>
            <a:r>
              <a:rPr lang="zh-CN" altLang="en-US" dirty="0" smtClean="0">
                <a:solidFill>
                  <a:schemeClr val="tx1"/>
                </a:solidFill>
              </a:rPr>
              <a:t>让处理器结束当前工作，但是停止将他们包含到计划的任务中</a:t>
            </a:r>
            <a:endParaRPr lang="en-US" dirty="0" smtClean="0">
              <a:solidFill>
                <a:schemeClr val="tx1"/>
              </a:solidFill>
            </a:endParaRPr>
          </a:p>
          <a:p>
            <a:pPr lvl="1"/>
            <a:r>
              <a:rPr lang="zh-CN" altLang="en-US" dirty="0" smtClean="0">
                <a:solidFill>
                  <a:schemeClr val="tx1"/>
                </a:solidFill>
              </a:rPr>
              <a:t>如果需要达到子分区的</a:t>
            </a:r>
            <a:r>
              <a:rPr lang="en-US" altLang="zh-CN" dirty="0" smtClean="0">
                <a:solidFill>
                  <a:schemeClr val="tx1"/>
                </a:solidFill>
              </a:rPr>
              <a:t>CPU</a:t>
            </a:r>
            <a:r>
              <a:rPr lang="zh-CN" altLang="en-US" dirty="0" smtClean="0">
                <a:solidFill>
                  <a:schemeClr val="tx1"/>
                </a:solidFill>
              </a:rPr>
              <a:t>保障则会使用它们</a:t>
            </a:r>
            <a:endParaRPr lang="en-US" dirty="0" smtClean="0"/>
          </a:p>
        </p:txBody>
      </p:sp>
    </p:spTree>
    <p:extLst>
      <p:ext uri="{BB962C8B-B14F-4D97-AF65-F5344CB8AC3E}">
        <p14:creationId xmlns:p14="http://schemas.microsoft.com/office/powerpoint/2010/main" xmlns="" val="186484349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内核停车操作</a:t>
            </a:r>
            <a:endParaRPr lang="en-US" dirty="0"/>
          </a:p>
        </p:txBody>
      </p:sp>
      <p:sp>
        <p:nvSpPr>
          <p:cNvPr id="4" name="Rounded Rectangle 3"/>
          <p:cNvSpPr/>
          <p:nvPr/>
        </p:nvSpPr>
        <p:spPr bwMode="auto">
          <a:xfrm>
            <a:off x="14478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 name="TextBox 4"/>
          <p:cNvSpPr txBox="1"/>
          <p:nvPr/>
        </p:nvSpPr>
        <p:spPr>
          <a:xfrm>
            <a:off x="2209800" y="4800600"/>
            <a:ext cx="138211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Socket 0</a:t>
            </a:r>
          </a:p>
        </p:txBody>
      </p:sp>
      <p:sp>
        <p:nvSpPr>
          <p:cNvPr id="6" name="Rounded Rectangle 5"/>
          <p:cNvSpPr/>
          <p:nvPr/>
        </p:nvSpPr>
        <p:spPr bwMode="auto">
          <a:xfrm>
            <a:off x="16764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 name="Rounded Rectangle 6"/>
          <p:cNvSpPr/>
          <p:nvPr/>
        </p:nvSpPr>
        <p:spPr bwMode="auto">
          <a:xfrm>
            <a:off x="28956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Rounded Rectangle 7"/>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9" name="Rounded Rectangle 8"/>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 name="Rounded Rectangle 9"/>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 name="TextBox 10"/>
          <p:cNvSpPr txBox="1"/>
          <p:nvPr/>
        </p:nvSpPr>
        <p:spPr>
          <a:xfrm>
            <a:off x="5181600" y="4800600"/>
            <a:ext cx="138211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Socket 1</a:t>
            </a:r>
          </a:p>
        </p:txBody>
      </p:sp>
      <p:sp>
        <p:nvSpPr>
          <p:cNvPr id="15" name="Oval 14"/>
          <p:cNvSpPr/>
          <p:nvPr/>
        </p:nvSpPr>
        <p:spPr bwMode="auto">
          <a:xfrm>
            <a:off x="19812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6" name="Oval 15"/>
          <p:cNvSpPr/>
          <p:nvPr/>
        </p:nvSpPr>
        <p:spPr bwMode="auto">
          <a:xfrm>
            <a:off x="31242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7" name="Oval 16"/>
          <p:cNvSpPr/>
          <p:nvPr/>
        </p:nvSpPr>
        <p:spPr bwMode="auto">
          <a:xfrm>
            <a:off x="51054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8" name="Oval 17"/>
          <p:cNvSpPr/>
          <p:nvPr/>
        </p:nvSpPr>
        <p:spPr bwMode="auto">
          <a:xfrm>
            <a:off x="64008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21"/>
          <p:cNvGrpSpPr/>
          <p:nvPr/>
        </p:nvGrpSpPr>
        <p:grpSpPr>
          <a:xfrm>
            <a:off x="4648200" y="1905000"/>
            <a:ext cx="2667000" cy="2819400"/>
            <a:chOff x="4648200" y="1905000"/>
            <a:chExt cx="2667000" cy="2819400"/>
          </a:xfrm>
        </p:grpSpPr>
        <p:sp>
          <p:nvSpPr>
            <p:cNvPr id="21" name="Rounded Rectangle 20"/>
            <p:cNvSpPr/>
            <p:nvPr/>
          </p:nvSpPr>
          <p:spPr bwMode="auto">
            <a:xfrm>
              <a:off x="4648200" y="1905000"/>
              <a:ext cx="2667000" cy="2819400"/>
            </a:xfrm>
            <a:prstGeom prst="roundRect">
              <a:avLst/>
            </a:prstGeom>
            <a:gradFill>
              <a:gsLst>
                <a:gs pos="0">
                  <a:srgbClr val="FFFFFF"/>
                </a:gs>
                <a:gs pos="0">
                  <a:schemeClr val="tx1">
                    <a:lumMod val="50000"/>
                  </a:schemeClr>
                </a:gs>
                <a:gs pos="7001">
                  <a:srgbClr val="E6E6E6"/>
                </a:gs>
                <a:gs pos="32001">
                  <a:srgbClr val="7D8496"/>
                </a:gs>
                <a:gs pos="47000">
                  <a:srgbClr val="E6E6E6"/>
                </a:gs>
                <a:gs pos="85001">
                  <a:srgbClr val="7D8496"/>
                </a:gs>
                <a:gs pos="100000">
                  <a:srgbClr val="E6E6E6"/>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9" name="Rounded Rectangle 18"/>
            <p:cNvSpPr/>
            <p:nvPr/>
          </p:nvSpPr>
          <p:spPr bwMode="auto">
            <a:xfrm>
              <a:off x="60960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0" name="Rounded Rectangle 19"/>
            <p:cNvSpPr/>
            <p:nvPr/>
          </p:nvSpPr>
          <p:spPr bwMode="auto">
            <a:xfrm>
              <a:off x="48768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grpSp>
        <p:nvGrpSpPr>
          <p:cNvPr id="12" name="Group 25"/>
          <p:cNvGrpSpPr/>
          <p:nvPr/>
        </p:nvGrpSpPr>
        <p:grpSpPr>
          <a:xfrm>
            <a:off x="4648200" y="1905000"/>
            <a:ext cx="2667000" cy="2819400"/>
            <a:chOff x="4648200" y="1905000"/>
            <a:chExt cx="2667000" cy="2819400"/>
          </a:xfrm>
        </p:grpSpPr>
        <p:sp>
          <p:nvSpPr>
            <p:cNvPr id="23" name="Rounded Rectangle 22"/>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4" name="Rounded Rectangle 23"/>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5" name="Rounded Rectangle 24"/>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sp>
        <p:nvSpPr>
          <p:cNvPr id="27" name="Oval 26"/>
          <p:cNvSpPr/>
          <p:nvPr/>
        </p:nvSpPr>
        <p:spPr bwMode="auto">
          <a:xfrm>
            <a:off x="3962400" y="12192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8" name="Oval 27"/>
          <p:cNvSpPr/>
          <p:nvPr/>
        </p:nvSpPr>
        <p:spPr bwMode="auto">
          <a:xfrm>
            <a:off x="1167429" y="5630126"/>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9" name="TextBox 28"/>
          <p:cNvSpPr txBox="1"/>
          <p:nvPr/>
        </p:nvSpPr>
        <p:spPr>
          <a:xfrm>
            <a:off x="1725658" y="5601015"/>
            <a:ext cx="800219" cy="461665"/>
          </a:xfrm>
          <a:prstGeom prst="rect">
            <a:avLst/>
          </a:prstGeom>
          <a:noFill/>
        </p:spPr>
        <p:txBody>
          <a:bodyPr wrap="none" rtlCol="0">
            <a:spAutoFit/>
          </a:bodyPr>
          <a:lstStyle/>
          <a:p>
            <a:r>
              <a:rPr lang="zh-CN" alt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负载</a:t>
            </a: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762781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7.44853E-7 C -0.01458 0.02313 -0.02899 0.04626 -0.0618 0.05968 C -0.09462 0.0731 -0.15052 0.07657 -0.19705 0.08004 C -0.24357 0.08351 -0.31701 0.08004 -0.34097 0.08004 " pathEditMode="relative" ptsTypes="aaaA">
                                      <p:cBhvr>
                                        <p:cTn id="6" dur="2000" fill="hold"/>
                                        <p:tgtEl>
                                          <p:spTgt spid="1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0069 0.02869 C -0.0125 0.04719 -0.02569 0.06593 -0.08594 0.07449 C -0.14618 0.08305 -0.25365 0.08119 -0.36111 0.07958 " pathEditMode="relative" ptsTypes="aaA">
                                      <p:cBhvr>
                                        <p:cTn id="9" dur="2000" fill="hold"/>
                                        <p:tgtEl>
                                          <p:spTgt spid="18"/>
                                        </p:tgtEl>
                                        <p:attrNameLst>
                                          <p:attrName>ppt_x</p:attrName>
                                          <p:attrName>ppt_y</p:attrName>
                                        </p:attrNameLst>
                                      </p:cBhvr>
                                    </p:animMotion>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3.33333E-6 -0.00879 C 0.03802 -0.02845 0.07605 -0.04695 0.0967 0.00186 C 0.11754 0.05113 0.12118 0.16956 0.125 0.28869 " pathEditMode="relative" rAng="0" ptsTypes="aaA">
                                      <p:cBhvr>
                                        <p:cTn id="22" dur="2000" fill="hold"/>
                                        <p:tgtEl>
                                          <p:spTgt spid="27"/>
                                        </p:tgtEl>
                                        <p:attrNameLst>
                                          <p:attrName>ppt_x</p:attrName>
                                          <p:attrName>ppt_y</p:attrName>
                                        </p:attrNameLst>
                                      </p:cBhvr>
                                      <p:rCtr x="6300" y="1300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7" grpId="0" animBg="1"/>
      <p:bldP spid="2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运转中的内核停车</a:t>
            </a:r>
            <a:endParaRPr lang="en-US" dirty="0"/>
          </a:p>
        </p:txBody>
      </p:sp>
      <p:sp>
        <p:nvSpPr>
          <p:cNvPr id="3" name="Text Placeholder 2"/>
          <p:cNvSpPr>
            <a:spLocks noGrp="1"/>
          </p:cNvSpPr>
          <p:nvPr>
            <p:ph type="body" sz="quarter" idx="10"/>
          </p:nvPr>
        </p:nvSpPr>
        <p:spPr>
          <a:xfrm>
            <a:off x="381000" y="1411552"/>
            <a:ext cx="8382000" cy="3053144"/>
          </a:xfrm>
        </p:spPr>
        <p:txBody>
          <a:bodyPr/>
          <a:lstStyle/>
          <a:p>
            <a:r>
              <a:rPr lang="zh-CN" altLang="en-US" dirty="0" smtClean="0">
                <a:solidFill>
                  <a:schemeClr val="tx1"/>
                </a:solidFill>
              </a:rPr>
              <a:t>没有内核停车功能的</a:t>
            </a:r>
            <a:r>
              <a:rPr lang="en-US" altLang="zh-CN" dirty="0" smtClean="0">
                <a:solidFill>
                  <a:schemeClr val="tx1"/>
                </a:solidFill>
              </a:rPr>
              <a:t>8</a:t>
            </a:r>
            <a:r>
              <a:rPr lang="zh-CN" altLang="en-US" dirty="0" smtClean="0">
                <a:solidFill>
                  <a:schemeClr val="tx1"/>
                </a:solidFill>
              </a:rPr>
              <a:t>个空闲的子分区</a:t>
            </a:r>
            <a:r>
              <a:rPr lang="en-US" altLang="zh-CN" dirty="0" smtClean="0">
                <a:solidFill>
                  <a:schemeClr val="tx1"/>
                </a:solidFill>
              </a:rPr>
              <a:t>CPU</a:t>
            </a:r>
            <a:r>
              <a:rPr lang="zh-CN" altLang="en-US" dirty="0" smtClean="0">
                <a:solidFill>
                  <a:schemeClr val="tx1"/>
                </a:solidFill>
              </a:rPr>
              <a:t>使用情况：</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zh-CN" altLang="en-US" dirty="0" smtClean="0">
                <a:solidFill>
                  <a:schemeClr val="tx1"/>
                </a:solidFill>
              </a:rPr>
              <a:t>带有内核停车的</a:t>
            </a:r>
            <a:r>
              <a:rPr lang="en-US" dirty="0" smtClean="0">
                <a:solidFill>
                  <a:schemeClr val="tx1"/>
                </a:solidFill>
              </a:rPr>
              <a:t>:</a:t>
            </a:r>
          </a:p>
        </p:txBody>
      </p:sp>
      <p:pic>
        <p:nvPicPr>
          <p:cNvPr id="1026" name="Picture 2"/>
          <p:cNvPicPr>
            <a:picLocks noChangeAspect="1" noChangeArrowheads="1"/>
          </p:cNvPicPr>
          <p:nvPr/>
        </p:nvPicPr>
        <p:blipFill>
          <a:blip r:embed="rId3" cstate="print"/>
          <a:srcRect/>
          <a:stretch>
            <a:fillRect/>
          </a:stretch>
        </p:blipFill>
        <p:spPr bwMode="auto">
          <a:xfrm>
            <a:off x="1447800" y="4572000"/>
            <a:ext cx="6328954" cy="1447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447800" y="2362200"/>
            <a:ext cx="6228272" cy="1447800"/>
          </a:xfrm>
          <a:prstGeom prst="rect">
            <a:avLst/>
          </a:prstGeom>
          <a:noFill/>
          <a:ln w="9525">
            <a:noFill/>
            <a:miter lim="800000"/>
            <a:headEnd/>
            <a:tailEnd/>
          </a:ln>
          <a:effectLst/>
        </p:spPr>
      </p:pic>
    </p:spTree>
    <p:extLst>
      <p:ext uri="{BB962C8B-B14F-4D97-AF65-F5344CB8AC3E}">
        <p14:creationId xmlns:p14="http://schemas.microsoft.com/office/powerpoint/2010/main" xmlns="" val="142164493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日程安排</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zh-CN" altLang="en-US" dirty="0" smtClean="0"/>
              <a:t>动态迁移（</a:t>
            </a:r>
            <a:r>
              <a:rPr lang="en-US" altLang="en-US" dirty="0" smtClean="0"/>
              <a:t>Live Migration</a:t>
            </a:r>
            <a:r>
              <a:rPr lang="zh-CN" altLang="en-US" dirty="0" smtClean="0"/>
              <a:t>）</a:t>
            </a:r>
            <a:endParaRPr lang="en-US" altLang="en-US" dirty="0" smtClean="0"/>
          </a:p>
          <a:p>
            <a:r>
              <a:rPr lang="zh-CN" altLang="en-US" dirty="0" smtClean="0"/>
              <a:t>群集共享卷（</a:t>
            </a:r>
            <a:r>
              <a:rPr lang="en-US" dirty="0" smtClean="0"/>
              <a:t>Clustered Shared Volumes</a:t>
            </a:r>
            <a:r>
              <a:rPr lang="zh-CN" altLang="en-US" dirty="0" smtClean="0"/>
              <a:t>）</a:t>
            </a:r>
            <a:endParaRPr lang="en-US" dirty="0" smtClean="0"/>
          </a:p>
          <a:p>
            <a:r>
              <a:rPr lang="zh-CN" altLang="en-US" dirty="0" smtClean="0"/>
              <a:t>性能及伸缩性改进</a:t>
            </a:r>
            <a:endParaRPr lang="en-US" dirty="0" smtClean="0"/>
          </a:p>
          <a:p>
            <a:pPr lvl="1"/>
            <a:r>
              <a:rPr lang="zh-CN" altLang="en-US" dirty="0" smtClean="0"/>
              <a:t>网络虚拟机队列</a:t>
            </a:r>
            <a:r>
              <a:rPr lang="en-US" altLang="zh-CN" dirty="0" smtClean="0"/>
              <a:t>(VMQ)</a:t>
            </a:r>
            <a:endParaRPr lang="en-US" dirty="0"/>
          </a:p>
          <a:p>
            <a:pPr lvl="1"/>
            <a:r>
              <a:rPr lang="zh-CN" altLang="en-US" dirty="0" smtClean="0"/>
              <a:t>二级地址转换</a:t>
            </a:r>
            <a:endParaRPr lang="en-US" dirty="0" smtClean="0"/>
          </a:p>
          <a:p>
            <a:pPr lvl="1"/>
            <a:r>
              <a:rPr lang="zh-CN" altLang="en-US" dirty="0" smtClean="0"/>
              <a:t>分布式计时器执行</a:t>
            </a:r>
            <a:endParaRPr lang="en-US" dirty="0"/>
          </a:p>
          <a:p>
            <a:r>
              <a:rPr lang="zh-CN" altLang="en-US" dirty="0" smtClean="0"/>
              <a:t>电源能效</a:t>
            </a:r>
            <a:endParaRPr lang="en-US" dirty="0" smtClean="0"/>
          </a:p>
          <a:p>
            <a:pPr lvl="1"/>
            <a:r>
              <a:rPr lang="zh-CN" altLang="en-US" dirty="0" smtClean="0"/>
              <a:t>内核停车（</a:t>
            </a:r>
            <a:r>
              <a:rPr lang="en-US" dirty="0" smtClean="0"/>
              <a:t>Core Parking</a:t>
            </a:r>
            <a:r>
              <a:rPr lang="zh-CN" altLang="en-US" dirty="0" smtClean="0"/>
              <a:t>）</a:t>
            </a:r>
            <a:endParaRPr lang="en-US" dirty="0" smtClean="0"/>
          </a:p>
          <a:p>
            <a:pPr lvl="1"/>
            <a:r>
              <a:rPr lang="zh-CN" altLang="en-US" sz="3200" dirty="0" smtClean="0">
                <a:solidFill>
                  <a:srgbClr val="F6AE1E"/>
                </a:solidFill>
              </a:rPr>
              <a:t>计时器合并</a:t>
            </a:r>
            <a:endParaRPr lang="en-US" altLang="en-US" sz="3200" dirty="0" smtClean="0">
              <a:solidFill>
                <a:srgbClr val="F6AE1E"/>
              </a:solidFill>
            </a:endParaRPr>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动态迁移</a:t>
            </a:r>
            <a:endParaRPr lang="en-US" dirty="0"/>
          </a:p>
        </p:txBody>
      </p:sp>
      <p:sp>
        <p:nvSpPr>
          <p:cNvPr id="3" name="Text Placeholder 2"/>
          <p:cNvSpPr>
            <a:spLocks noGrp="1"/>
          </p:cNvSpPr>
          <p:nvPr>
            <p:ph type="body" sz="quarter" idx="10"/>
          </p:nvPr>
        </p:nvSpPr>
        <p:spPr>
          <a:xfrm>
            <a:off x="381000" y="990600"/>
            <a:ext cx="8382000" cy="5435334"/>
          </a:xfrm>
        </p:spPr>
        <p:txBody>
          <a:bodyPr/>
          <a:lstStyle/>
          <a:p>
            <a:r>
              <a:rPr lang="zh-CN" altLang="en-US" dirty="0" smtClean="0">
                <a:solidFill>
                  <a:schemeClr val="tx1"/>
                </a:solidFill>
              </a:rPr>
              <a:t>动态迁移将在对虚拟机服务影响最小的状态下将运行中的虚拟机进行迁移</a:t>
            </a:r>
            <a:endParaRPr lang="en-US" dirty="0" smtClean="0">
              <a:solidFill>
                <a:schemeClr val="tx1"/>
              </a:solidFill>
            </a:endParaRPr>
          </a:p>
          <a:p>
            <a:pPr lvl="1"/>
            <a:r>
              <a:rPr lang="zh-CN" altLang="en-US" dirty="0" smtClean="0">
                <a:solidFill>
                  <a:schemeClr val="tx1"/>
                </a:solidFill>
              </a:rPr>
              <a:t>目标是开放的 </a:t>
            </a:r>
            <a:r>
              <a:rPr lang="en-US" dirty="0" smtClean="0">
                <a:solidFill>
                  <a:schemeClr val="tx1"/>
                </a:solidFill>
              </a:rPr>
              <a:t>TCP/IP </a:t>
            </a:r>
            <a:r>
              <a:rPr lang="zh-CN" altLang="en-US" dirty="0" smtClean="0">
                <a:solidFill>
                  <a:schemeClr val="tx1"/>
                </a:solidFill>
              </a:rPr>
              <a:t>连接不会出现超时</a:t>
            </a:r>
            <a:endParaRPr lang="en-US" dirty="0" smtClean="0">
              <a:solidFill>
                <a:schemeClr val="tx1"/>
              </a:solidFill>
            </a:endParaRPr>
          </a:p>
          <a:p>
            <a:r>
              <a:rPr lang="zh-CN" altLang="en-US" dirty="0" smtClean="0">
                <a:solidFill>
                  <a:schemeClr val="tx1"/>
                </a:solidFill>
              </a:rPr>
              <a:t>动态迁移的步骤</a:t>
            </a:r>
            <a:r>
              <a:rPr lang="en-US" dirty="0" smtClean="0">
                <a:solidFill>
                  <a:schemeClr val="tx1"/>
                </a:solidFill>
              </a:rPr>
              <a:t>:</a:t>
            </a:r>
          </a:p>
          <a:p>
            <a:pPr lvl="1"/>
            <a:r>
              <a:rPr lang="zh-CN" altLang="en-US" dirty="0" smtClean="0">
                <a:solidFill>
                  <a:schemeClr val="tx1"/>
                </a:solidFill>
              </a:rPr>
              <a:t>在源和目标计算机之间建议连接</a:t>
            </a:r>
            <a:endParaRPr lang="en-US" dirty="0" smtClean="0">
              <a:solidFill>
                <a:schemeClr val="tx1"/>
              </a:solidFill>
            </a:endParaRPr>
          </a:p>
          <a:p>
            <a:pPr lvl="1"/>
            <a:r>
              <a:rPr lang="zh-CN" altLang="en-US" dirty="0" smtClean="0"/>
              <a:t>传送虚拟机配置及设备信息</a:t>
            </a:r>
            <a:endParaRPr lang="en-US" dirty="0" smtClean="0">
              <a:solidFill>
                <a:schemeClr val="tx1"/>
              </a:solidFill>
            </a:endParaRPr>
          </a:p>
          <a:p>
            <a:pPr lvl="1"/>
            <a:r>
              <a:rPr lang="zh-CN" altLang="en-US" dirty="0" smtClean="0">
                <a:solidFill>
                  <a:schemeClr val="tx1"/>
                </a:solidFill>
              </a:rPr>
              <a:t>传送</a:t>
            </a:r>
            <a:r>
              <a:rPr lang="zh-CN" altLang="en-US" dirty="0" smtClean="0"/>
              <a:t>虚拟机</a:t>
            </a:r>
            <a:r>
              <a:rPr lang="zh-CN" altLang="en-US" dirty="0" smtClean="0">
                <a:solidFill>
                  <a:schemeClr val="tx1"/>
                </a:solidFill>
              </a:rPr>
              <a:t>内存</a:t>
            </a:r>
            <a:endParaRPr lang="en-US" dirty="0" smtClean="0">
              <a:solidFill>
                <a:schemeClr val="tx1"/>
              </a:solidFill>
            </a:endParaRPr>
          </a:p>
          <a:p>
            <a:pPr lvl="1"/>
            <a:r>
              <a:rPr lang="zh-CN" altLang="en-US" dirty="0" smtClean="0">
                <a:solidFill>
                  <a:schemeClr val="tx1"/>
                </a:solidFill>
              </a:rPr>
              <a:t>暂停（挂起）源虚拟机并传送状态</a:t>
            </a:r>
            <a:endParaRPr lang="en-US" dirty="0" smtClean="0">
              <a:solidFill>
                <a:schemeClr val="tx1"/>
              </a:solidFill>
            </a:endParaRPr>
          </a:p>
          <a:p>
            <a:pPr lvl="1"/>
            <a:r>
              <a:rPr lang="zh-CN" altLang="en-US" dirty="0" smtClean="0">
                <a:solidFill>
                  <a:schemeClr val="tx1"/>
                </a:solidFill>
              </a:rPr>
              <a:t>恢复目标虚拟机</a:t>
            </a:r>
            <a:endParaRPr lang="en-US" dirty="0">
              <a:solidFill>
                <a:schemeClr val="tx1"/>
              </a:solidFill>
            </a:endParaRPr>
          </a:p>
        </p:txBody>
      </p:sp>
    </p:spTree>
    <p:extLst>
      <p:ext uri="{BB962C8B-B14F-4D97-AF65-F5344CB8AC3E}">
        <p14:creationId xmlns:p14="http://schemas.microsoft.com/office/powerpoint/2010/main" xmlns="" val="423448313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计时器合并</a:t>
            </a:r>
            <a:endParaRPr lang="en-US" dirty="0"/>
          </a:p>
        </p:txBody>
      </p:sp>
      <p:sp>
        <p:nvSpPr>
          <p:cNvPr id="3" name="Text Placeholder 2"/>
          <p:cNvSpPr>
            <a:spLocks noGrp="1"/>
          </p:cNvSpPr>
          <p:nvPr>
            <p:ph type="body" sz="quarter" idx="10"/>
          </p:nvPr>
        </p:nvSpPr>
        <p:spPr>
          <a:xfrm>
            <a:off x="381000" y="1411552"/>
            <a:ext cx="8382000" cy="4813625"/>
          </a:xfrm>
        </p:spPr>
        <p:txBody>
          <a:bodyPr/>
          <a:lstStyle/>
          <a:p>
            <a:r>
              <a:rPr lang="zh-CN" altLang="en-US" dirty="0" smtClean="0">
                <a:solidFill>
                  <a:schemeClr val="tx1"/>
                </a:solidFill>
              </a:rPr>
              <a:t>当子分区计时器过于忙碌</a:t>
            </a:r>
            <a:r>
              <a:rPr lang="en-US" dirty="0" smtClean="0">
                <a:solidFill>
                  <a:schemeClr val="tx1"/>
                </a:solidFill>
              </a:rPr>
              <a:t>:</a:t>
            </a:r>
          </a:p>
          <a:p>
            <a:pPr lvl="1"/>
            <a:r>
              <a:rPr lang="zh-CN" altLang="en-US" dirty="0" smtClean="0">
                <a:solidFill>
                  <a:schemeClr val="tx1"/>
                </a:solidFill>
              </a:rPr>
              <a:t>外部计时器</a:t>
            </a:r>
            <a:r>
              <a:rPr lang="zh-CN" altLang="en-US" dirty="0" smtClean="0"/>
              <a:t>中断</a:t>
            </a:r>
            <a:r>
              <a:rPr lang="en-US" dirty="0" smtClean="0">
                <a:solidFill>
                  <a:schemeClr val="tx1"/>
                </a:solidFill>
              </a:rPr>
              <a:t>hypervisor</a:t>
            </a:r>
          </a:p>
          <a:p>
            <a:pPr lvl="1"/>
            <a:r>
              <a:rPr lang="en-US" dirty="0" smtClean="0">
                <a:solidFill>
                  <a:schemeClr val="tx1"/>
                </a:solidFill>
              </a:rPr>
              <a:t>Hypervisor</a:t>
            </a:r>
            <a:r>
              <a:rPr lang="zh-CN" altLang="en-US" dirty="0" smtClean="0">
                <a:solidFill>
                  <a:schemeClr val="tx1"/>
                </a:solidFill>
              </a:rPr>
              <a:t>必须安排子分区</a:t>
            </a:r>
            <a:endParaRPr lang="en-US" dirty="0" smtClean="0">
              <a:solidFill>
                <a:schemeClr val="tx1"/>
              </a:solidFill>
            </a:endParaRPr>
          </a:p>
          <a:p>
            <a:pPr lvl="1"/>
            <a:r>
              <a:rPr lang="zh-CN" altLang="en-US" dirty="0" smtClean="0">
                <a:solidFill>
                  <a:schemeClr val="tx1"/>
                </a:solidFill>
              </a:rPr>
              <a:t>插入计时器及子分区响应</a:t>
            </a:r>
            <a:endParaRPr lang="en-US" dirty="0" smtClean="0">
              <a:solidFill>
                <a:schemeClr val="tx1"/>
              </a:solidFill>
            </a:endParaRPr>
          </a:p>
          <a:p>
            <a:r>
              <a:rPr lang="zh-CN" altLang="en-US" dirty="0" smtClean="0">
                <a:solidFill>
                  <a:schemeClr val="tx1"/>
                </a:solidFill>
              </a:rPr>
              <a:t>问题：每个子分区多个计时器导致</a:t>
            </a:r>
            <a:r>
              <a:rPr lang="en-US" dirty="0" smtClean="0">
                <a:solidFill>
                  <a:schemeClr val="tx1"/>
                </a:solidFill>
              </a:rPr>
              <a:t>:</a:t>
            </a:r>
          </a:p>
          <a:p>
            <a:pPr lvl="1"/>
            <a:r>
              <a:rPr lang="zh-CN" altLang="en-US" dirty="0" smtClean="0">
                <a:solidFill>
                  <a:schemeClr val="tx1"/>
                </a:solidFill>
              </a:rPr>
              <a:t>许多外部计时器中断</a:t>
            </a:r>
            <a:endParaRPr lang="en-US" dirty="0" smtClean="0">
              <a:solidFill>
                <a:schemeClr val="tx1"/>
              </a:solidFill>
            </a:endParaRPr>
          </a:p>
          <a:p>
            <a:pPr lvl="1"/>
            <a:r>
              <a:rPr lang="en-US" dirty="0" smtClean="0">
                <a:solidFill>
                  <a:schemeClr val="tx1"/>
                </a:solidFill>
              </a:rPr>
              <a:t>Hypervisor CPU</a:t>
            </a:r>
            <a:r>
              <a:rPr lang="zh-CN" altLang="en-US" dirty="0" smtClean="0">
                <a:solidFill>
                  <a:schemeClr val="tx1"/>
                </a:solidFill>
              </a:rPr>
              <a:t>过载</a:t>
            </a:r>
            <a:endParaRPr lang="en-US" dirty="0" smtClean="0">
              <a:solidFill>
                <a:schemeClr val="tx1"/>
              </a:solidFill>
            </a:endParaRPr>
          </a:p>
          <a:p>
            <a:pPr lvl="1"/>
            <a:r>
              <a:rPr lang="zh-CN" altLang="en-US" dirty="0" smtClean="0">
                <a:solidFill>
                  <a:schemeClr val="tx1"/>
                </a:solidFill>
              </a:rPr>
              <a:t>子分区虚拟机执行</a:t>
            </a:r>
            <a:endParaRPr lang="en-US" dirty="0" smtClean="0">
              <a:solidFill>
                <a:schemeClr val="tx1"/>
              </a:solidFill>
            </a:endParaRPr>
          </a:p>
          <a:p>
            <a:r>
              <a:rPr lang="zh-CN" altLang="en-US" dirty="0" smtClean="0">
                <a:solidFill>
                  <a:schemeClr val="tx1"/>
                </a:solidFill>
              </a:rPr>
              <a:t>解决方案</a:t>
            </a:r>
            <a:r>
              <a:rPr lang="en-US" dirty="0" smtClean="0">
                <a:solidFill>
                  <a:schemeClr val="tx1"/>
                </a:solidFill>
              </a:rPr>
              <a:t>: </a:t>
            </a:r>
            <a:r>
              <a:rPr lang="zh-CN" altLang="en-US" dirty="0" smtClean="0">
                <a:solidFill>
                  <a:schemeClr val="tx1"/>
                </a:solidFill>
              </a:rPr>
              <a:t>跨越子分区虚拟机合并计时器过期</a:t>
            </a:r>
            <a:endParaRPr lang="en-US" dirty="0" smtClean="0">
              <a:solidFill>
                <a:schemeClr val="tx1"/>
              </a:solidFill>
            </a:endParaRPr>
          </a:p>
        </p:txBody>
      </p:sp>
    </p:spTree>
    <p:extLst>
      <p:ext uri="{BB962C8B-B14F-4D97-AF65-F5344CB8AC3E}">
        <p14:creationId xmlns:p14="http://schemas.microsoft.com/office/powerpoint/2010/main" xmlns="" val="26976556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zh-CN" altLang="en-US" sz="4400" dirty="0" smtClean="0"/>
              <a:t>计时器合并的实现</a:t>
            </a:r>
            <a:endParaRPr lang="en-US" sz="4400" dirty="0"/>
          </a:p>
        </p:txBody>
      </p:sp>
      <p:sp>
        <p:nvSpPr>
          <p:cNvPr id="3" name="Text Placeholder 2"/>
          <p:cNvSpPr>
            <a:spLocks noGrp="1"/>
          </p:cNvSpPr>
          <p:nvPr>
            <p:ph type="body" sz="quarter" idx="10"/>
          </p:nvPr>
        </p:nvSpPr>
        <p:spPr>
          <a:xfrm>
            <a:off x="395288" y="1068652"/>
            <a:ext cx="8382000" cy="2252924"/>
          </a:xfrm>
        </p:spPr>
        <p:txBody>
          <a:bodyPr/>
          <a:lstStyle/>
          <a:p>
            <a:r>
              <a:rPr lang="zh-CN" altLang="en-US" sz="2800" dirty="0" smtClean="0">
                <a:solidFill>
                  <a:schemeClr val="tx1"/>
                </a:solidFill>
              </a:rPr>
              <a:t>合并基于技巧的组合</a:t>
            </a:r>
            <a:r>
              <a:rPr lang="en-US" sz="2800" dirty="0" smtClean="0">
                <a:solidFill>
                  <a:schemeClr val="tx1"/>
                </a:solidFill>
              </a:rPr>
              <a:t>:</a:t>
            </a:r>
          </a:p>
          <a:p>
            <a:pPr lvl="1"/>
            <a:r>
              <a:rPr lang="en-US" sz="2400" dirty="0" smtClean="0">
                <a:solidFill>
                  <a:schemeClr val="tx1"/>
                </a:solidFill>
              </a:rPr>
              <a:t>If a device interrupt occurs within half a period of a timer expiration, timer is expired</a:t>
            </a:r>
          </a:p>
          <a:p>
            <a:pPr lvl="1"/>
            <a:r>
              <a:rPr lang="en-US" sz="2400" dirty="0" smtClean="0">
                <a:solidFill>
                  <a:schemeClr val="tx1"/>
                </a:solidFill>
              </a:rPr>
              <a:t>Alignment of child timer expirations to multiple of natural timer frequency</a:t>
            </a:r>
          </a:p>
        </p:txBody>
      </p:sp>
      <p:sp>
        <p:nvSpPr>
          <p:cNvPr id="2119" name="Rectangle 7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82"/>
          <p:cNvGrpSpPr/>
          <p:nvPr/>
        </p:nvGrpSpPr>
        <p:grpSpPr>
          <a:xfrm>
            <a:off x="6098232" y="5389334"/>
            <a:ext cx="2362200" cy="775970"/>
            <a:chOff x="5041900" y="3454400"/>
            <a:chExt cx="2362200" cy="775970"/>
          </a:xfrm>
        </p:grpSpPr>
        <p:sp>
          <p:nvSpPr>
            <p:cNvPr id="2112" name="Text Box 64"/>
            <p:cNvSpPr txBox="1">
              <a:spLocks noChangeArrowheads="1"/>
            </p:cNvSpPr>
            <p:nvPr/>
          </p:nvSpPr>
          <p:spPr bwMode="auto">
            <a:xfrm>
              <a:off x="5041900" y="3454400"/>
              <a:ext cx="2362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effectLst/>
                  <a:latin typeface="+mj-lt"/>
                  <a:ea typeface="Times New Roman" pitchFamily="18" charset="0"/>
                  <a:cs typeface="Times New Roman" pitchFamily="18" charset="0"/>
                </a:rPr>
                <a:t>VM 1 Timer Delivery</a:t>
              </a: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effectLst/>
                  <a:latin typeface="+mj-lt"/>
                  <a:ea typeface="Times New Roman" pitchFamily="18" charset="0"/>
                  <a:cs typeface="Times New Roman" pitchFamily="18" charset="0"/>
                </a:rPr>
                <a:t>VM 2 Timer Delivery</a:t>
              </a: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effectLst/>
                  <a:latin typeface="+mj-lt"/>
                  <a:ea typeface="Times New Roman" pitchFamily="18" charset="0"/>
                  <a:cs typeface="Times New Roman" pitchFamily="18" charset="0"/>
                </a:rPr>
                <a:t>VM3 Timer Delivery</a:t>
              </a:r>
              <a:endParaRPr kumimoji="0" lang="en-US" sz="4400" b="0" i="0" u="none" strike="noStrike" cap="none" normalizeH="0" baseline="0" dirty="0" smtClean="0">
                <a:ln>
                  <a:noFill/>
                </a:ln>
                <a:effectLst/>
                <a:latin typeface="+mj-lt"/>
                <a:cs typeface="Arial" pitchFamily="34" charset="0"/>
              </a:endParaRPr>
            </a:p>
          </p:txBody>
        </p:sp>
        <p:sp>
          <p:nvSpPr>
            <p:cNvPr id="2109" name="AutoShape 61"/>
            <p:cNvSpPr>
              <a:spLocks noChangeShapeType="1"/>
            </p:cNvSpPr>
            <p:nvPr/>
          </p:nvSpPr>
          <p:spPr bwMode="auto">
            <a:xfrm>
              <a:off x="7061200" y="3683000"/>
              <a:ext cx="272415" cy="635"/>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AutoShape 60"/>
            <p:cNvSpPr>
              <a:spLocks noChangeShapeType="1"/>
            </p:cNvSpPr>
            <p:nvPr/>
          </p:nvSpPr>
          <p:spPr bwMode="auto">
            <a:xfrm>
              <a:off x="7061200" y="3937000"/>
              <a:ext cx="272415" cy="1270"/>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AutoShape 21"/>
            <p:cNvSpPr>
              <a:spLocks noChangeShapeType="1"/>
            </p:cNvSpPr>
            <p:nvPr/>
          </p:nvSpPr>
          <p:spPr bwMode="auto">
            <a:xfrm>
              <a:off x="7061200" y="4229100"/>
              <a:ext cx="272415" cy="1270"/>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83"/>
          <p:cNvGrpSpPr/>
          <p:nvPr/>
        </p:nvGrpSpPr>
        <p:grpSpPr>
          <a:xfrm>
            <a:off x="675332" y="3482760"/>
            <a:ext cx="7259320" cy="1908187"/>
            <a:chOff x="970280" y="4340217"/>
            <a:chExt cx="7259320" cy="1908187"/>
          </a:xfrm>
        </p:grpSpPr>
        <p:grpSp>
          <p:nvGrpSpPr>
            <p:cNvPr id="6" name="Group 76"/>
            <p:cNvGrpSpPr/>
            <p:nvPr/>
          </p:nvGrpSpPr>
          <p:grpSpPr>
            <a:xfrm>
              <a:off x="970280" y="4340217"/>
              <a:ext cx="6725920" cy="1908187"/>
              <a:chOff x="970280" y="4354803"/>
              <a:chExt cx="2804160" cy="1360197"/>
            </a:xfrm>
          </p:grpSpPr>
          <p:sp>
            <p:nvSpPr>
              <p:cNvPr id="2116" name="Text Box 68"/>
              <p:cNvSpPr txBox="1">
                <a:spLocks noChangeArrowheads="1"/>
              </p:cNvSpPr>
              <p:nvPr/>
            </p:nvSpPr>
            <p:spPr bwMode="auto">
              <a:xfrm>
                <a:off x="1421335" y="4612071"/>
                <a:ext cx="698500" cy="185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15.6ms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4" name="Text Box 66"/>
              <p:cNvSpPr txBox="1">
                <a:spLocks noChangeArrowheads="1"/>
              </p:cNvSpPr>
              <p:nvPr/>
            </p:nvSpPr>
            <p:spPr bwMode="auto">
              <a:xfrm>
                <a:off x="970280" y="4354803"/>
                <a:ext cx="698500" cy="198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15.6ms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3" name="Text Box 65"/>
              <p:cNvSpPr txBox="1">
                <a:spLocks noChangeArrowheads="1"/>
              </p:cNvSpPr>
              <p:nvPr/>
            </p:nvSpPr>
            <p:spPr bwMode="auto">
              <a:xfrm>
                <a:off x="1250950" y="4456551"/>
                <a:ext cx="698500" cy="234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15.6ms</a:t>
                </a:r>
                <a:endParaRPr kumimoji="0" lang="en-US" sz="4800" b="0" i="0" u="none" strike="noStrike" cap="none" normalizeH="0" baseline="0" smtClean="0">
                  <a:ln>
                    <a:noFill/>
                  </a:ln>
                  <a:solidFill>
                    <a:schemeClr val="tx1"/>
                  </a:solidFill>
                  <a:effectLst/>
                  <a:latin typeface="Arial" pitchFamily="34" charset="0"/>
                  <a:cs typeface="Arial" pitchFamily="34" charset="0"/>
                </a:endParaRPr>
              </a:p>
            </p:txBody>
          </p:sp>
          <p:sp>
            <p:nvSpPr>
              <p:cNvPr id="2107" name="AutoShape 59"/>
              <p:cNvSpPr>
                <a:spLocks noChangeShapeType="1"/>
              </p:cNvSpPr>
              <p:nvPr/>
            </p:nvSpPr>
            <p:spPr bwMode="auto">
              <a:xfrm flipV="1">
                <a:off x="977900" y="5097897"/>
                <a:ext cx="190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AutoShape 58"/>
              <p:cNvSpPr>
                <a:spLocks noChangeShapeType="1"/>
              </p:cNvSpPr>
              <p:nvPr/>
            </p:nvSpPr>
            <p:spPr bwMode="auto">
              <a:xfrm flipV="1">
                <a:off x="1675765" y="5090913"/>
                <a:ext cx="63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AutoShape 57"/>
              <p:cNvSpPr>
                <a:spLocks noChangeShapeType="1"/>
              </p:cNvSpPr>
              <p:nvPr/>
            </p:nvSpPr>
            <p:spPr bwMode="auto">
              <a:xfrm flipV="1">
                <a:off x="2373630" y="5097897"/>
                <a:ext cx="63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AutoShape 56"/>
              <p:cNvSpPr>
                <a:spLocks noChangeShapeType="1"/>
              </p:cNvSpPr>
              <p:nvPr/>
            </p:nvSpPr>
            <p:spPr bwMode="auto">
              <a:xfrm flipV="1">
                <a:off x="3073400" y="5097897"/>
                <a:ext cx="190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AutoShape 55"/>
              <p:cNvSpPr>
                <a:spLocks noChangeShapeType="1"/>
              </p:cNvSpPr>
              <p:nvPr/>
            </p:nvSpPr>
            <p:spPr bwMode="auto">
              <a:xfrm flipV="1">
                <a:off x="3771265" y="5090913"/>
                <a:ext cx="63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AutoShape 50"/>
              <p:cNvSpPr>
                <a:spLocks noChangeShapeType="1"/>
              </p:cNvSpPr>
              <p:nvPr/>
            </p:nvSpPr>
            <p:spPr bwMode="auto">
              <a:xfrm flipV="1">
                <a:off x="1256665" y="5097897"/>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AutoShape 49"/>
              <p:cNvSpPr>
                <a:spLocks noChangeShapeType="1"/>
              </p:cNvSpPr>
              <p:nvPr/>
            </p:nvSpPr>
            <p:spPr bwMode="auto">
              <a:xfrm flipV="1">
                <a:off x="1953260" y="5090913"/>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AutoShape 48"/>
              <p:cNvSpPr>
                <a:spLocks noChangeShapeType="1"/>
              </p:cNvSpPr>
              <p:nvPr/>
            </p:nvSpPr>
            <p:spPr bwMode="auto">
              <a:xfrm flipV="1">
                <a:off x="2653665" y="5097897"/>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AutoShape 47"/>
              <p:cNvSpPr>
                <a:spLocks noChangeShapeType="1"/>
              </p:cNvSpPr>
              <p:nvPr/>
            </p:nvSpPr>
            <p:spPr bwMode="auto">
              <a:xfrm flipV="1">
                <a:off x="3350260" y="5090913"/>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AutoShape 41"/>
              <p:cNvSpPr>
                <a:spLocks/>
              </p:cNvSpPr>
              <p:nvPr/>
            </p:nvSpPr>
            <p:spPr bwMode="auto">
              <a:xfrm rot="16200000">
                <a:off x="1073198" y="4476659"/>
                <a:ext cx="507904" cy="698500"/>
              </a:xfrm>
              <a:prstGeom prst="rightBrace">
                <a:avLst>
                  <a:gd name="adj1" fmla="val 11458"/>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8" name="AutoShape 40"/>
              <p:cNvSpPr>
                <a:spLocks/>
              </p:cNvSpPr>
              <p:nvPr/>
            </p:nvSpPr>
            <p:spPr bwMode="auto">
              <a:xfrm rot="16200000">
                <a:off x="1412277" y="4535703"/>
                <a:ext cx="390452" cy="698500"/>
              </a:xfrm>
              <a:prstGeom prst="rightBrace">
                <a:avLst>
                  <a:gd name="adj1" fmla="val 14905"/>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AutoShape 39"/>
              <p:cNvSpPr>
                <a:spLocks noChangeShapeType="1"/>
              </p:cNvSpPr>
              <p:nvPr/>
            </p:nvSpPr>
            <p:spPr bwMode="auto">
              <a:xfrm flipV="1">
                <a:off x="97980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AutoShape 38"/>
              <p:cNvSpPr>
                <a:spLocks noChangeShapeType="1"/>
              </p:cNvSpPr>
              <p:nvPr/>
            </p:nvSpPr>
            <p:spPr bwMode="auto">
              <a:xfrm flipV="1">
                <a:off x="97790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AutoShape 37"/>
              <p:cNvSpPr>
                <a:spLocks noChangeShapeType="1"/>
              </p:cNvSpPr>
              <p:nvPr/>
            </p:nvSpPr>
            <p:spPr bwMode="auto">
              <a:xfrm flipV="1">
                <a:off x="167576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AutoShape 36"/>
              <p:cNvSpPr>
                <a:spLocks noChangeShapeType="1"/>
              </p:cNvSpPr>
              <p:nvPr/>
            </p:nvSpPr>
            <p:spPr bwMode="auto">
              <a:xfrm flipV="1">
                <a:off x="167386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AutoShape 35"/>
              <p:cNvSpPr>
                <a:spLocks noChangeShapeType="1"/>
              </p:cNvSpPr>
              <p:nvPr/>
            </p:nvSpPr>
            <p:spPr bwMode="auto">
              <a:xfrm flipV="1">
                <a:off x="237680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AutoShape 34"/>
              <p:cNvSpPr>
                <a:spLocks noChangeShapeType="1"/>
              </p:cNvSpPr>
              <p:nvPr/>
            </p:nvSpPr>
            <p:spPr bwMode="auto">
              <a:xfrm flipV="1">
                <a:off x="237490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AutoShape 33"/>
              <p:cNvSpPr>
                <a:spLocks noChangeShapeType="1"/>
              </p:cNvSpPr>
              <p:nvPr/>
            </p:nvSpPr>
            <p:spPr bwMode="auto">
              <a:xfrm flipV="1">
                <a:off x="307276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AutoShape 32"/>
              <p:cNvSpPr>
                <a:spLocks noChangeShapeType="1"/>
              </p:cNvSpPr>
              <p:nvPr/>
            </p:nvSpPr>
            <p:spPr bwMode="auto">
              <a:xfrm flipV="1">
                <a:off x="307086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AutoShape 31"/>
              <p:cNvSpPr>
                <a:spLocks noChangeShapeType="1"/>
              </p:cNvSpPr>
              <p:nvPr/>
            </p:nvSpPr>
            <p:spPr bwMode="auto">
              <a:xfrm flipV="1">
                <a:off x="377380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AutoShape 30"/>
              <p:cNvSpPr>
                <a:spLocks noChangeShapeType="1"/>
              </p:cNvSpPr>
              <p:nvPr/>
            </p:nvSpPr>
            <p:spPr bwMode="auto">
              <a:xfrm flipV="1">
                <a:off x="377190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AutoShape 20"/>
              <p:cNvSpPr>
                <a:spLocks noChangeShapeType="1"/>
              </p:cNvSpPr>
              <p:nvPr/>
            </p:nvSpPr>
            <p:spPr bwMode="auto">
              <a:xfrm flipV="1">
                <a:off x="1409065" y="509662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AutoShape 19"/>
              <p:cNvSpPr>
                <a:spLocks noChangeShapeType="1"/>
              </p:cNvSpPr>
              <p:nvPr/>
            </p:nvSpPr>
            <p:spPr bwMode="auto">
              <a:xfrm flipV="1">
                <a:off x="2095500" y="509789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AutoShape 18"/>
              <p:cNvSpPr>
                <a:spLocks noChangeShapeType="1"/>
              </p:cNvSpPr>
              <p:nvPr/>
            </p:nvSpPr>
            <p:spPr bwMode="auto">
              <a:xfrm flipV="1">
                <a:off x="2804160" y="509662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AutoShape 17"/>
              <p:cNvSpPr>
                <a:spLocks noChangeShapeType="1"/>
              </p:cNvSpPr>
              <p:nvPr/>
            </p:nvSpPr>
            <p:spPr bwMode="auto">
              <a:xfrm flipV="1">
                <a:off x="3490595" y="509789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AutoShape 11"/>
              <p:cNvSpPr>
                <a:spLocks noChangeShapeType="1"/>
              </p:cNvSpPr>
              <p:nvPr/>
            </p:nvSpPr>
            <p:spPr bwMode="auto">
              <a:xfrm flipV="1">
                <a:off x="9772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AutoShape 10"/>
              <p:cNvSpPr>
                <a:spLocks noChangeShapeType="1"/>
              </p:cNvSpPr>
              <p:nvPr/>
            </p:nvSpPr>
            <p:spPr bwMode="auto">
              <a:xfrm flipV="1">
                <a:off x="16757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AutoShape 9"/>
              <p:cNvSpPr>
                <a:spLocks noChangeShapeType="1"/>
              </p:cNvSpPr>
              <p:nvPr/>
            </p:nvSpPr>
            <p:spPr bwMode="auto">
              <a:xfrm flipV="1">
                <a:off x="23742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AutoShape 8"/>
              <p:cNvSpPr>
                <a:spLocks noChangeShapeType="1"/>
              </p:cNvSpPr>
              <p:nvPr/>
            </p:nvSpPr>
            <p:spPr bwMode="auto">
              <a:xfrm flipV="1">
                <a:off x="30727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noChangeShapeType="1"/>
              </p:cNvSpPr>
              <p:nvPr/>
            </p:nvSpPr>
            <p:spPr bwMode="auto">
              <a:xfrm flipV="1">
                <a:off x="37712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 name="AutoShape 2"/>
              <p:cNvSpPr>
                <a:spLocks/>
              </p:cNvSpPr>
              <p:nvPr/>
            </p:nvSpPr>
            <p:spPr bwMode="auto">
              <a:xfrm rot="16200000">
                <a:off x="1628165" y="4617603"/>
                <a:ext cx="264110" cy="698500"/>
              </a:xfrm>
              <a:prstGeom prst="rightBrace">
                <a:avLst>
                  <a:gd name="adj1" fmla="val 22035"/>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79" name="Straight Arrow Connector 78"/>
            <p:cNvCxnSpPr/>
            <p:nvPr/>
          </p:nvCxnSpPr>
          <p:spPr>
            <a:xfrm>
              <a:off x="990600" y="5791200"/>
              <a:ext cx="7239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918459" y="5429022"/>
            <a:ext cx="3853812" cy="492443"/>
          </a:xfrm>
          <a:prstGeom prst="rect">
            <a:avLst/>
          </a:prstGeom>
          <a:noFill/>
        </p:spPr>
        <p:txBody>
          <a:bodyPr wrap="none" rtlCol="0">
            <a:spAutoFit/>
          </a:bodyPr>
          <a:lstStyle/>
          <a:p>
            <a:r>
              <a:rPr lang="en-US" sz="2600" b="1" dirty="0" smtClean="0">
                <a:solidFill>
                  <a:schemeClr val="tx2">
                    <a:lumMod val="60000"/>
                    <a:lumOff val="40000"/>
                  </a:schemeClr>
                </a:solidFill>
                <a:latin typeface="+mj-lt"/>
              </a:rPr>
              <a:t>Coalesced Timer Events</a:t>
            </a:r>
          </a:p>
        </p:txBody>
      </p:sp>
      <p:sp>
        <p:nvSpPr>
          <p:cNvPr id="81" name="TextBox 80"/>
          <p:cNvSpPr txBox="1"/>
          <p:nvPr/>
        </p:nvSpPr>
        <p:spPr>
          <a:xfrm>
            <a:off x="2112914" y="3022954"/>
            <a:ext cx="4382803" cy="492443"/>
          </a:xfrm>
          <a:prstGeom prst="rect">
            <a:avLst/>
          </a:prstGeom>
          <a:noFill/>
        </p:spPr>
        <p:txBody>
          <a:bodyPr wrap="none" rtlCol="0">
            <a:spAutoFit/>
          </a:bodyPr>
          <a:lstStyle/>
          <a:p>
            <a:r>
              <a:rPr lang="en-US" sz="2600" b="1" dirty="0" smtClean="0">
                <a:solidFill>
                  <a:schemeClr val="tx2">
                    <a:lumMod val="60000"/>
                    <a:lumOff val="40000"/>
                  </a:schemeClr>
                </a:solidFill>
                <a:latin typeface="+mj-lt"/>
              </a:rPr>
              <a:t>Un-coalesced Timer Events</a:t>
            </a:r>
          </a:p>
        </p:txBody>
      </p:sp>
    </p:spTree>
    <p:extLst>
      <p:ext uri="{BB962C8B-B14F-4D97-AF65-F5344CB8AC3E}">
        <p14:creationId xmlns:p14="http://schemas.microsoft.com/office/powerpoint/2010/main" xmlns="" val="108240385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计时器中断减少</a:t>
            </a:r>
            <a:endParaRPr lang="en-US" dirty="0"/>
          </a:p>
        </p:txBody>
      </p:sp>
      <p:graphicFrame>
        <p:nvGraphicFramePr>
          <p:cNvPr id="4" name="Table 3"/>
          <p:cNvGraphicFramePr>
            <a:graphicFrameLocks noGrp="1"/>
          </p:cNvGraphicFramePr>
          <p:nvPr/>
        </p:nvGraphicFramePr>
        <p:xfrm>
          <a:off x="635000" y="4762500"/>
          <a:ext cx="7848600" cy="822960"/>
        </p:xfrm>
        <a:graphic>
          <a:graphicData uri="http://schemas.openxmlformats.org/drawingml/2006/table">
            <a:tbl>
              <a:tblPr>
                <a:tableStyleId>{3C2FFA5D-87B4-456A-9821-1D502468CF0F}</a:tableStyleId>
              </a:tblPr>
              <a:tblGrid>
                <a:gridCol w="2134268"/>
                <a:gridCol w="1790032"/>
                <a:gridCol w="1962150"/>
                <a:gridCol w="1962150"/>
              </a:tblGrid>
              <a:tr h="167640">
                <a:tc>
                  <a:txBody>
                    <a:bodyPr/>
                    <a:lstStyle/>
                    <a:p>
                      <a:pPr marL="0" marR="0">
                        <a:spcBef>
                          <a:spcPts val="0"/>
                        </a:spcBef>
                        <a:spcAft>
                          <a:spcPts val="0"/>
                        </a:spcAft>
                      </a:pPr>
                      <a:r>
                        <a:rPr lang="en-US" sz="1800" b="1" dirty="0">
                          <a:solidFill>
                            <a:schemeClr val="tx1"/>
                          </a:solidFill>
                        </a:rPr>
                        <a:t> </a:t>
                      </a:r>
                      <a:endParaRPr lang="en-US" sz="1800" b="1"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marL="0" marR="0" algn="ctr">
                        <a:spcBef>
                          <a:spcPts val="0"/>
                        </a:spcBef>
                        <a:spcAft>
                          <a:spcPts val="0"/>
                        </a:spcAft>
                      </a:pPr>
                      <a:r>
                        <a:rPr lang="en-US" sz="1800" b="1" dirty="0" smtClean="0">
                          <a:solidFill>
                            <a:schemeClr val="tx1"/>
                          </a:solidFill>
                        </a:rPr>
                        <a:t>No</a:t>
                      </a:r>
                      <a:r>
                        <a:rPr lang="en-US" sz="1800" b="1" baseline="0" dirty="0" smtClean="0">
                          <a:solidFill>
                            <a:schemeClr val="tx1"/>
                          </a:solidFill>
                        </a:rPr>
                        <a:t> Coalescing</a:t>
                      </a:r>
                      <a:endParaRPr lang="en-US" sz="1800" b="1"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marL="0" marR="0" algn="ctr">
                        <a:spcBef>
                          <a:spcPts val="0"/>
                        </a:spcBef>
                        <a:spcAft>
                          <a:spcPts val="0"/>
                        </a:spcAft>
                      </a:pPr>
                      <a:r>
                        <a:rPr lang="en-US" sz="1800" b="1" dirty="0" smtClean="0">
                          <a:solidFill>
                            <a:schemeClr val="tx1"/>
                          </a:solidFill>
                        </a:rPr>
                        <a:t>Timer coalescing</a:t>
                      </a:r>
                      <a:endParaRPr lang="en-US" sz="1800" b="1" dirty="0">
                        <a:solidFill>
                          <a:schemeClr val="tx1"/>
                        </a:solidFill>
                        <a:latin typeface="Calibri"/>
                        <a:ea typeface="Calibri"/>
                        <a:cs typeface="Times New Roman"/>
                      </a:endParaRPr>
                    </a:p>
                  </a:txBody>
                  <a:tcPr marL="68580" marR="68580" marT="0" marB="0">
                    <a:solidFill>
                      <a:schemeClr val="accent6">
                        <a:lumMod val="75000"/>
                      </a:schemeClr>
                    </a:solidFill>
                  </a:tcPr>
                </a:tc>
                <a:tc>
                  <a:txBody>
                    <a:bodyPr/>
                    <a:lstStyle/>
                    <a:p>
                      <a:pPr marL="0" marR="0" algn="ctr">
                        <a:spcBef>
                          <a:spcPts val="0"/>
                        </a:spcBef>
                        <a:spcAft>
                          <a:spcPts val="0"/>
                        </a:spcAft>
                      </a:pPr>
                      <a:r>
                        <a:rPr lang="en-US" sz="1800" b="1" dirty="0">
                          <a:solidFill>
                            <a:schemeClr val="tx1"/>
                          </a:solidFill>
                        </a:rPr>
                        <a:t>% </a:t>
                      </a:r>
                      <a:r>
                        <a:rPr lang="en-US" sz="1800" b="1" dirty="0" smtClean="0">
                          <a:solidFill>
                            <a:schemeClr val="tx1"/>
                          </a:solidFill>
                        </a:rPr>
                        <a:t>Reduction</a:t>
                      </a:r>
                      <a:endParaRPr lang="en-US" sz="1800" b="1" dirty="0">
                        <a:solidFill>
                          <a:schemeClr val="tx1"/>
                        </a:solidFill>
                        <a:latin typeface="Calibri"/>
                        <a:ea typeface="Calibri"/>
                        <a:cs typeface="Times New Roman"/>
                      </a:endParaRPr>
                    </a:p>
                  </a:txBody>
                  <a:tcPr marL="68580" marR="68580" marT="0" marB="0">
                    <a:solidFill>
                      <a:schemeClr val="accent6">
                        <a:lumMod val="75000"/>
                      </a:schemeClr>
                    </a:solidFill>
                  </a:tcPr>
                </a:tc>
              </a:tr>
              <a:tr h="0">
                <a:tc>
                  <a:txBody>
                    <a:bodyPr/>
                    <a:lstStyle/>
                    <a:p>
                      <a:pPr marL="0" marR="0">
                        <a:spcBef>
                          <a:spcPts val="0"/>
                        </a:spcBef>
                        <a:spcAft>
                          <a:spcPts val="0"/>
                        </a:spcAft>
                      </a:pPr>
                      <a:r>
                        <a:rPr lang="en-US" sz="1800" dirty="0">
                          <a:solidFill>
                            <a:schemeClr val="tx1"/>
                          </a:solidFill>
                        </a:rPr>
                        <a:t>Timer </a:t>
                      </a:r>
                      <a:r>
                        <a:rPr lang="en-US" sz="1800" dirty="0" smtClean="0">
                          <a:solidFill>
                            <a:schemeClr val="tx1"/>
                          </a:solidFill>
                        </a:rPr>
                        <a:t>interrupts/sec</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560</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56</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90%</a:t>
                      </a:r>
                      <a:endParaRPr lang="en-US" sz="1800" dirty="0">
                        <a:solidFill>
                          <a:schemeClr val="tx1"/>
                        </a:solidFill>
                        <a:latin typeface="Calibri"/>
                        <a:ea typeface="Calibri"/>
                        <a:cs typeface="Times New Roman"/>
                      </a:endParaRPr>
                    </a:p>
                  </a:txBody>
                  <a:tcPr marL="68580" marR="68580" marT="0" marB="0">
                    <a:solidFill>
                      <a:schemeClr val="accent6"/>
                    </a:solidFill>
                  </a:tcPr>
                </a:tc>
              </a:tr>
              <a:tr h="0">
                <a:tc>
                  <a:txBody>
                    <a:bodyPr/>
                    <a:lstStyle/>
                    <a:p>
                      <a:pPr marL="0" marR="0">
                        <a:spcBef>
                          <a:spcPts val="0"/>
                        </a:spcBef>
                        <a:spcAft>
                          <a:spcPts val="0"/>
                        </a:spcAft>
                      </a:pPr>
                      <a:r>
                        <a:rPr lang="en-US" sz="1800" dirty="0" smtClean="0">
                          <a:solidFill>
                            <a:schemeClr val="tx1"/>
                          </a:solidFill>
                        </a:rPr>
                        <a:t>CPU utilization</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3.2%</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1.9%</a:t>
                      </a:r>
                      <a:endParaRPr lang="en-US" sz="1800" dirty="0">
                        <a:solidFill>
                          <a:schemeClr val="tx1"/>
                        </a:solidFill>
                        <a:latin typeface="Calibri"/>
                        <a:ea typeface="Calibri"/>
                        <a:cs typeface="Times New Roman"/>
                      </a:endParaRPr>
                    </a:p>
                  </a:txBody>
                  <a:tcPr marL="68580" marR="68580" marT="0" marB="0">
                    <a:solidFill>
                      <a:schemeClr val="accent6"/>
                    </a:solidFill>
                  </a:tcPr>
                </a:tc>
                <a:tc>
                  <a:txBody>
                    <a:bodyPr/>
                    <a:lstStyle/>
                    <a:p>
                      <a:pPr marL="0" marR="0" algn="ctr">
                        <a:spcBef>
                          <a:spcPts val="0"/>
                        </a:spcBef>
                        <a:spcAft>
                          <a:spcPts val="0"/>
                        </a:spcAft>
                      </a:pPr>
                      <a:r>
                        <a:rPr lang="en-US" sz="1800" dirty="0">
                          <a:solidFill>
                            <a:schemeClr val="tx1"/>
                          </a:solidFill>
                        </a:rPr>
                        <a:t>41%</a:t>
                      </a:r>
                      <a:endParaRPr lang="en-US" sz="1800" dirty="0">
                        <a:solidFill>
                          <a:schemeClr val="tx1"/>
                        </a:solidFill>
                        <a:latin typeface="Calibri"/>
                        <a:ea typeface="Calibri"/>
                        <a:cs typeface="Times New Roman"/>
                      </a:endParaRPr>
                    </a:p>
                  </a:txBody>
                  <a:tcPr marL="68580" marR="68580" marT="0" marB="0">
                    <a:solidFill>
                      <a:schemeClr val="accent6"/>
                    </a:solidFill>
                  </a:tcPr>
                </a:tc>
              </a:tr>
            </a:tbl>
          </a:graphicData>
        </a:graphic>
      </p:graphicFrame>
      <p:pic>
        <p:nvPicPr>
          <p:cNvPr id="5" name="Chart 2" descr="image003"/>
          <p:cNvPicPr>
            <a:picLocks noChangeAspect="1" noChangeArrowheads="1"/>
          </p:cNvPicPr>
          <p:nvPr/>
        </p:nvPicPr>
        <p:blipFill>
          <a:blip r:embed="rId3" cstate="print"/>
          <a:srcRect/>
          <a:stretch>
            <a:fillRect/>
          </a:stretch>
        </p:blipFill>
        <p:spPr bwMode="auto">
          <a:xfrm>
            <a:off x="2019300" y="1549400"/>
            <a:ext cx="5083515" cy="3048000"/>
          </a:xfrm>
          <a:prstGeom prst="rect">
            <a:avLst/>
          </a:prstGeom>
          <a:noFill/>
          <a:ln w="9525">
            <a:noFill/>
            <a:miter lim="800000"/>
            <a:headEnd/>
            <a:tailEnd/>
          </a:ln>
        </p:spPr>
      </p:pic>
      <p:sp>
        <p:nvSpPr>
          <p:cNvPr id="6" name="TextBox 5"/>
          <p:cNvSpPr txBox="1"/>
          <p:nvPr/>
        </p:nvSpPr>
        <p:spPr>
          <a:xfrm>
            <a:off x="2433479" y="1028700"/>
            <a:ext cx="4254050" cy="492443"/>
          </a:xfrm>
          <a:prstGeom prst="rect">
            <a:avLst/>
          </a:prstGeom>
          <a:noFill/>
        </p:spPr>
        <p:txBody>
          <a:bodyPr wrap="none" rtlCol="0">
            <a:spAutoFit/>
          </a:bodyPr>
          <a:lstStyle/>
          <a:p>
            <a:pPr algn="ctr"/>
            <a:r>
              <a:rPr lang="en-US" sz="2600" b="1" dirty="0" smtClean="0">
                <a:solidFill>
                  <a:schemeClr val="tx2">
                    <a:lumMod val="60000"/>
                    <a:lumOff val="40000"/>
                  </a:schemeClr>
                </a:solidFill>
                <a:latin typeface="+mj-lt"/>
              </a:rPr>
              <a:t>Timer Interrupts Per Child</a:t>
            </a:r>
          </a:p>
        </p:txBody>
      </p:sp>
      <p:sp>
        <p:nvSpPr>
          <p:cNvPr id="7" name="TextBox 6"/>
          <p:cNvSpPr txBox="1"/>
          <p:nvPr/>
        </p:nvSpPr>
        <p:spPr>
          <a:xfrm>
            <a:off x="1511722" y="5707953"/>
            <a:ext cx="6200544" cy="492443"/>
          </a:xfrm>
          <a:prstGeom prst="rect">
            <a:avLst/>
          </a:prstGeom>
          <a:noFill/>
        </p:spPr>
        <p:txBody>
          <a:bodyPr wrap="none" rtlCol="0">
            <a:spAutoFit/>
          </a:bodyPr>
          <a:lstStyle/>
          <a:p>
            <a:pPr algn="ctr"/>
            <a:r>
              <a:rPr lang="en-US" altLang="zh-CN" sz="2600" dirty="0" smtClean="0">
                <a:latin typeface="+mj-lt"/>
              </a:rPr>
              <a:t>8</a:t>
            </a:r>
            <a:r>
              <a:rPr lang="zh-CN" altLang="en-US" sz="2600" dirty="0" smtClean="0">
                <a:latin typeface="+mj-lt"/>
              </a:rPr>
              <a:t>个空闲的</a:t>
            </a:r>
            <a:r>
              <a:rPr lang="en-US" altLang="zh-CN" sz="2600" dirty="0" smtClean="0">
                <a:latin typeface="+mj-lt"/>
              </a:rPr>
              <a:t>Server 2003</a:t>
            </a:r>
            <a:r>
              <a:rPr lang="zh-CN" altLang="en-US" sz="2600" dirty="0" smtClean="0">
                <a:latin typeface="+mj-lt"/>
              </a:rPr>
              <a:t>子分区</a:t>
            </a:r>
            <a:r>
              <a:rPr lang="en-US" altLang="zh-CN" sz="2600" dirty="0" smtClean="0">
                <a:latin typeface="+mj-lt"/>
              </a:rPr>
              <a:t>CPU</a:t>
            </a:r>
            <a:r>
              <a:rPr lang="zh-CN" altLang="en-US" sz="2600" dirty="0" smtClean="0">
                <a:latin typeface="+mj-lt"/>
              </a:rPr>
              <a:t>使用情况</a:t>
            </a:r>
            <a:endParaRPr lang="en-US" sz="2600" dirty="0" smtClean="0">
              <a:latin typeface="+mj-lt"/>
            </a:endParaRPr>
          </a:p>
        </p:txBody>
      </p:sp>
    </p:spTree>
    <p:extLst>
      <p:ext uri="{BB962C8B-B14F-4D97-AF65-F5344CB8AC3E}">
        <p14:creationId xmlns:p14="http://schemas.microsoft.com/office/powerpoint/2010/main" xmlns="" val="2470794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在</a:t>
            </a:r>
            <a:r>
              <a:rPr lang="en-US" altLang="zh-CN" dirty="0" smtClean="0"/>
              <a:t>CPU</a:t>
            </a:r>
            <a:r>
              <a:rPr lang="zh-CN" altLang="en-US" dirty="0" smtClean="0"/>
              <a:t>睡眠中使用的时间</a:t>
            </a:r>
            <a:endParaRPr lang="en-US" dirty="0"/>
          </a:p>
        </p:txBody>
      </p:sp>
      <p:pic>
        <p:nvPicPr>
          <p:cNvPr id="5" name="Chart 1" descr="image001"/>
          <p:cNvPicPr>
            <a:picLocks noChangeAspect="1" noChangeArrowheads="1"/>
          </p:cNvPicPr>
          <p:nvPr/>
        </p:nvPicPr>
        <p:blipFill>
          <a:blip r:embed="rId3" cstate="print"/>
          <a:srcRect/>
          <a:stretch>
            <a:fillRect/>
          </a:stretch>
        </p:blipFill>
        <p:spPr bwMode="auto">
          <a:xfrm>
            <a:off x="457200" y="1143000"/>
            <a:ext cx="4575164" cy="2743200"/>
          </a:xfrm>
          <a:prstGeom prst="rect">
            <a:avLst/>
          </a:prstGeom>
          <a:noFill/>
          <a:ln w="9525">
            <a:noFill/>
            <a:miter lim="800000"/>
            <a:headEnd/>
            <a:tailEnd/>
          </a:ln>
        </p:spPr>
      </p:pic>
      <p:pic>
        <p:nvPicPr>
          <p:cNvPr id="6" name="Picture 3" descr="image002"/>
          <p:cNvPicPr>
            <a:picLocks noChangeAspect="1" noChangeArrowheads="1"/>
          </p:cNvPicPr>
          <p:nvPr/>
        </p:nvPicPr>
        <p:blipFill>
          <a:blip r:embed="rId4" cstate="print"/>
          <a:srcRect/>
          <a:stretch>
            <a:fillRect/>
          </a:stretch>
        </p:blipFill>
        <p:spPr bwMode="auto">
          <a:xfrm>
            <a:off x="3657600" y="3124200"/>
            <a:ext cx="4879998" cy="2895600"/>
          </a:xfrm>
          <a:prstGeom prst="rect">
            <a:avLst/>
          </a:prstGeom>
          <a:noFill/>
          <a:ln w="9525">
            <a:noFill/>
            <a:miter lim="800000"/>
            <a:headEnd/>
            <a:tailEnd/>
          </a:ln>
        </p:spPr>
      </p:pic>
      <p:sp>
        <p:nvSpPr>
          <p:cNvPr id="7" name="TextBox 6"/>
          <p:cNvSpPr txBox="1"/>
          <p:nvPr/>
        </p:nvSpPr>
        <p:spPr>
          <a:xfrm>
            <a:off x="1524000" y="1752600"/>
            <a:ext cx="2458943" cy="584775"/>
          </a:xfrm>
          <a:prstGeom prst="rect">
            <a:avLst/>
          </a:prstGeom>
          <a:noFill/>
        </p:spPr>
        <p:txBody>
          <a:bodyPr wrap="none" rtlCol="0">
            <a:spAutoFit/>
          </a:bodyPr>
          <a:lstStyle/>
          <a:p>
            <a:r>
              <a:rPr lang="en-US" sz="3200" b="1" dirty="0" smtClean="0">
                <a:solidFill>
                  <a:schemeClr val="accent6">
                    <a:lumMod val="75000"/>
                  </a:schemeClr>
                </a:solidFill>
                <a:latin typeface="+mj-lt"/>
              </a:rPr>
              <a:t>Un-coalesced</a:t>
            </a:r>
          </a:p>
        </p:txBody>
      </p:sp>
      <p:sp>
        <p:nvSpPr>
          <p:cNvPr id="9" name="TextBox 8"/>
          <p:cNvSpPr txBox="1"/>
          <p:nvPr/>
        </p:nvSpPr>
        <p:spPr>
          <a:xfrm>
            <a:off x="6172200" y="3810000"/>
            <a:ext cx="1895071" cy="584775"/>
          </a:xfrm>
          <a:prstGeom prst="rect">
            <a:avLst/>
          </a:prstGeom>
          <a:noFill/>
        </p:spPr>
        <p:txBody>
          <a:bodyPr wrap="none" rtlCol="0">
            <a:spAutoFit/>
          </a:bodyPr>
          <a:lstStyle/>
          <a:p>
            <a:r>
              <a:rPr lang="en-US" sz="3200" b="1" dirty="0" smtClean="0">
                <a:solidFill>
                  <a:schemeClr val="accent6">
                    <a:lumMod val="75000"/>
                  </a:schemeClr>
                </a:solidFill>
                <a:latin typeface="+mj-lt"/>
              </a:rPr>
              <a:t>Coalesced</a:t>
            </a:r>
          </a:p>
        </p:txBody>
      </p:sp>
      <p:sp>
        <p:nvSpPr>
          <p:cNvPr id="8" name="TextBox 7"/>
          <p:cNvSpPr txBox="1"/>
          <p:nvPr/>
        </p:nvSpPr>
        <p:spPr>
          <a:xfrm>
            <a:off x="467544" y="4102387"/>
            <a:ext cx="2808312" cy="997196"/>
          </a:xfrm>
          <a:prstGeom prst="rect">
            <a:avLst/>
          </a:prstGeom>
          <a:noFill/>
        </p:spPr>
        <p:txBody>
          <a:bodyPr wrap="square" lIns="0" tIns="0" rIns="0" bIns="0" rtlCol="0">
            <a:spAutoFit/>
          </a:bodyPr>
          <a:lstStyle/>
          <a:p>
            <a:pPr>
              <a:lnSpc>
                <a:spcPct val="90000"/>
              </a:lnSpc>
            </a:pPr>
            <a:r>
              <a:rPr lang="en-US" sz="2400" dirty="0" smtClean="0">
                <a:latin typeface="+mn-lt"/>
              </a:rPr>
              <a:t>4-8ms</a:t>
            </a:r>
            <a:r>
              <a:rPr lang="zh-CN" altLang="en-US" sz="2400" dirty="0" smtClean="0">
                <a:latin typeface="+mn-lt"/>
              </a:rPr>
              <a:t>允许计算机进入最深度睡眠状态，以最大程度节省电力</a:t>
            </a:r>
            <a:endParaRPr lang="en-US" sz="2400" dirty="0" smtClean="0">
              <a:latin typeface="+mn-lt"/>
            </a:endParaRPr>
          </a:p>
        </p:txBody>
      </p:sp>
    </p:spTree>
    <p:extLst>
      <p:ext uri="{BB962C8B-B14F-4D97-AF65-F5344CB8AC3E}">
        <p14:creationId xmlns:p14="http://schemas.microsoft.com/office/powerpoint/2010/main" xmlns="" val="273073701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extLst>
      <p:ext uri="{BB962C8B-B14F-4D97-AF65-F5344CB8AC3E}">
        <p14:creationId xmlns:p14="http://schemas.microsoft.com/office/powerpoint/2010/main" xmlns="" val="1938399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dirty="0" smtClean="0"/>
              <a:t>Ask the Expert (F4)</a:t>
            </a:r>
            <a:br>
              <a:rPr lang="en-US" altLang="zh-CN" dirty="0" smtClean="0"/>
            </a:br>
            <a:r>
              <a:rPr lang="en-US" altLang="zh-CN" sz="1400" dirty="0" smtClean="0"/>
              <a:t>In next 70 minutes, I will be available at the “Ask the Expert” area to answer your questions</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152402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707957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11391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动态迁移操作</a:t>
            </a:r>
            <a:endParaRPr lang="en-US" dirty="0"/>
          </a:p>
        </p:txBody>
      </p:sp>
      <p:cxnSp>
        <p:nvCxnSpPr>
          <p:cNvPr id="5" name="Straight Connector 4"/>
          <p:cNvCxnSpPr/>
          <p:nvPr/>
        </p:nvCxnSpPr>
        <p:spPr>
          <a:xfrm>
            <a:off x="1905000" y="2235200"/>
            <a:ext cx="59436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0293" y="1930400"/>
            <a:ext cx="1210589" cy="400110"/>
          </a:xfrm>
          <a:prstGeom prst="rect">
            <a:avLst/>
          </a:prstGeom>
          <a:noFill/>
        </p:spPr>
        <p:txBody>
          <a:bodyPr wrap="none" rtlCol="0">
            <a:spAutoFit/>
          </a:bodyPr>
          <a:lstStyle/>
          <a:p>
            <a:pPr algn="ctr"/>
            <a:r>
              <a:rPr lang="zh-CN" altLang="en-US" sz="20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源计算机</a:t>
            </a:r>
            <a:endParaRPr lang="en-US" sz="20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
        <p:nvSpPr>
          <p:cNvPr id="7" name="TextBox 6"/>
          <p:cNvSpPr txBox="1"/>
          <p:nvPr/>
        </p:nvSpPr>
        <p:spPr>
          <a:xfrm>
            <a:off x="525777" y="2997200"/>
            <a:ext cx="1467068" cy="400110"/>
          </a:xfrm>
          <a:prstGeom prst="rect">
            <a:avLst/>
          </a:prstGeom>
          <a:noFill/>
        </p:spPr>
        <p:txBody>
          <a:bodyPr wrap="none" rtlCol="0">
            <a:spAutoFit/>
          </a:bodyPr>
          <a:lstStyle/>
          <a:p>
            <a:pPr algn="ctr"/>
            <a:r>
              <a:rPr lang="zh-CN" altLang="en-US" sz="20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目标计算机</a:t>
            </a:r>
            <a:endParaRPr lang="en-US" sz="2000" b="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cxnSp>
        <p:nvCxnSpPr>
          <p:cNvPr id="8" name="Straight Connector 7"/>
          <p:cNvCxnSpPr/>
          <p:nvPr/>
        </p:nvCxnSpPr>
        <p:spPr>
          <a:xfrm>
            <a:off x="1828800" y="3378200"/>
            <a:ext cx="59436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235200"/>
            <a:ext cx="4267200" cy="1588"/>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81800" y="3378200"/>
            <a:ext cx="990600" cy="1588"/>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51317" y="1549400"/>
            <a:ext cx="697627" cy="400110"/>
          </a:xfrm>
          <a:prstGeom prst="rect">
            <a:avLst/>
          </a:prstGeom>
          <a:noFill/>
        </p:spPr>
        <p:txBody>
          <a:bodyPr wrap="none" rtlCol="0">
            <a:spAutoFit/>
          </a:bodyPr>
          <a:lstStyle/>
          <a:p>
            <a:r>
              <a:rPr lang="zh-CN" altLang="en-US" sz="2000" i="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时间</a:t>
            </a:r>
            <a:endParaRPr lang="en-US" sz="2000" i="1"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cxnSp>
        <p:nvCxnSpPr>
          <p:cNvPr id="17" name="Straight Arrow Connector 16"/>
          <p:cNvCxnSpPr/>
          <p:nvPr/>
        </p:nvCxnSpPr>
        <p:spPr>
          <a:xfrm>
            <a:off x="4724400" y="1778000"/>
            <a:ext cx="381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8" idx="0"/>
          </p:cNvCxnSpPr>
          <p:nvPr/>
        </p:nvCxnSpPr>
        <p:spPr>
          <a:xfrm rot="5400000">
            <a:off x="1943894"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30" idx="0"/>
          </p:cNvCxnSpPr>
          <p:nvPr/>
        </p:nvCxnSpPr>
        <p:spPr>
          <a:xfrm rot="5400000">
            <a:off x="2401094"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9" idx="0"/>
          </p:cNvCxnSpPr>
          <p:nvPr/>
        </p:nvCxnSpPr>
        <p:spPr>
          <a:xfrm rot="5400000">
            <a:off x="5600700"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9" idx="2"/>
          </p:cNvCxnSpPr>
          <p:nvPr/>
        </p:nvCxnSpPr>
        <p:spPr>
          <a:xfrm rot="5400000">
            <a:off x="6210300" y="2806700"/>
            <a:ext cx="1142206" cy="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Left Brace 27"/>
          <p:cNvSpPr/>
          <p:nvPr/>
        </p:nvSpPr>
        <p:spPr>
          <a:xfrm rot="16200000">
            <a:off x="2552700" y="3340100"/>
            <a:ext cx="381000" cy="457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rot="16200000">
            <a:off x="6285706" y="3263900"/>
            <a:ext cx="381000" cy="609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p:cNvSpPr/>
          <p:nvPr/>
        </p:nvSpPr>
        <p:spPr>
          <a:xfrm rot="16200000">
            <a:off x="4381500" y="1968500"/>
            <a:ext cx="381000" cy="3200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2206369" y="3784025"/>
            <a:ext cx="1107996" cy="369332"/>
          </a:xfrm>
          <a:prstGeom prst="rect">
            <a:avLst/>
          </a:prstGeom>
          <a:noFill/>
        </p:spPr>
        <p:txBody>
          <a:bodyPr wrap="none" rtlCol="0">
            <a:spAutoFit/>
          </a:bodyPr>
          <a:lstStyle/>
          <a:p>
            <a:pPr algn="ctr"/>
            <a:r>
              <a:rPr lang="zh-CN" alt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迁移准备</a:t>
            </a:r>
            <a:endPar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
        <p:nvSpPr>
          <p:cNvPr id="44" name="TextBox 43"/>
          <p:cNvSpPr txBox="1"/>
          <p:nvPr/>
        </p:nvSpPr>
        <p:spPr>
          <a:xfrm>
            <a:off x="4055265" y="3759200"/>
            <a:ext cx="1107996" cy="369332"/>
          </a:xfrm>
          <a:prstGeom prst="rect">
            <a:avLst/>
          </a:prstGeom>
          <a:noFill/>
        </p:spPr>
        <p:txBody>
          <a:bodyPr wrap="none" rtlCol="0">
            <a:spAutoFit/>
          </a:bodyPr>
          <a:lstStyle/>
          <a:p>
            <a:pPr algn="ctr"/>
            <a:r>
              <a:rPr lang="zh-CN" alt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内存</a:t>
            </a:r>
            <a:r>
              <a:rPr lang="zh-CN" alt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迁移</a:t>
            </a:r>
            <a:endPar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
        <p:nvSpPr>
          <p:cNvPr id="45" name="TextBox 44"/>
          <p:cNvSpPr txBox="1"/>
          <p:nvPr/>
        </p:nvSpPr>
        <p:spPr>
          <a:xfrm>
            <a:off x="5935001" y="3759200"/>
            <a:ext cx="1107996" cy="369332"/>
          </a:xfrm>
          <a:prstGeom prst="rect">
            <a:avLst/>
          </a:prstGeom>
          <a:noFill/>
        </p:spPr>
        <p:txBody>
          <a:bodyPr wrap="none" rtlCol="0">
            <a:spAutoFit/>
          </a:bodyPr>
          <a:lstStyle/>
          <a:p>
            <a:pPr algn="ctr"/>
            <a:r>
              <a:rPr lang="zh-CN" alt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状态</a:t>
            </a:r>
            <a:r>
              <a:rPr lang="zh-CN" alt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迁移</a:t>
            </a:r>
            <a:endParaRPr lang="en-US"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cxnSp>
        <p:nvCxnSpPr>
          <p:cNvPr id="47" name="Straight Connector 46"/>
          <p:cNvCxnSpPr/>
          <p:nvPr/>
        </p:nvCxnSpPr>
        <p:spPr>
          <a:xfrm>
            <a:off x="2667000" y="5054600"/>
            <a:ext cx="990600" cy="1588"/>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886200" y="4826000"/>
            <a:ext cx="2339102" cy="461665"/>
          </a:xfrm>
          <a:prstGeom prst="rect">
            <a:avLst/>
          </a:prstGeom>
          <a:noFill/>
        </p:spPr>
        <p:txBody>
          <a:bodyPr wrap="none" rtlCol="0">
            <a:spAutoFit/>
          </a:bodyPr>
          <a:lstStyle/>
          <a:p>
            <a:r>
              <a:rPr lang="zh-CN" alt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虚拟机运行状态</a:t>
            </a: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7818708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动态迁移内部机制</a:t>
            </a:r>
            <a:endParaRPr lang="en-US" dirty="0"/>
          </a:p>
        </p:txBody>
      </p:sp>
      <p:sp>
        <p:nvSpPr>
          <p:cNvPr id="3" name="Text Placeholder 2"/>
          <p:cNvSpPr>
            <a:spLocks noGrp="1"/>
          </p:cNvSpPr>
          <p:nvPr>
            <p:ph type="body" sz="quarter" idx="10"/>
          </p:nvPr>
        </p:nvSpPr>
        <p:spPr>
          <a:xfrm>
            <a:off x="381000" y="1198027"/>
            <a:ext cx="8382000" cy="4979825"/>
          </a:xfrm>
        </p:spPr>
        <p:txBody>
          <a:bodyPr/>
          <a:lstStyle/>
          <a:p>
            <a:r>
              <a:rPr lang="zh-CN" altLang="en-US" dirty="0" smtClean="0">
                <a:solidFill>
                  <a:schemeClr val="tx1"/>
                </a:solidFill>
              </a:rPr>
              <a:t>源计算机上的虚拟机建立内存页的</a:t>
            </a:r>
            <a:r>
              <a:rPr lang="en-US" dirty="0" smtClean="0">
                <a:solidFill>
                  <a:schemeClr val="tx1"/>
                </a:solidFill>
              </a:rPr>
              <a:t>“dirty bitmap”</a:t>
            </a:r>
          </a:p>
          <a:p>
            <a:pPr lvl="1"/>
            <a:r>
              <a:rPr lang="zh-CN" altLang="en-US" dirty="0" smtClean="0">
                <a:solidFill>
                  <a:schemeClr val="tx1"/>
                </a:solidFill>
              </a:rPr>
              <a:t>迭代查询页面，并发送至目标虚拟机</a:t>
            </a:r>
            <a:endParaRPr lang="en-US" dirty="0" smtClean="0">
              <a:solidFill>
                <a:schemeClr val="tx1"/>
              </a:solidFill>
            </a:endParaRPr>
          </a:p>
          <a:p>
            <a:pPr lvl="1"/>
            <a:r>
              <a:rPr lang="zh-CN" altLang="en-US" dirty="0" smtClean="0">
                <a:solidFill>
                  <a:schemeClr val="tx1"/>
                </a:solidFill>
              </a:rPr>
              <a:t>记录页面修改通知，并监测随后的改变</a:t>
            </a:r>
            <a:endParaRPr lang="en-US" dirty="0" smtClean="0">
              <a:solidFill>
                <a:schemeClr val="tx1"/>
              </a:solidFill>
            </a:endParaRPr>
          </a:p>
          <a:p>
            <a:pPr lvl="2"/>
            <a:r>
              <a:rPr lang="zh-CN" altLang="en-US" dirty="0" smtClean="0">
                <a:solidFill>
                  <a:schemeClr val="tx1"/>
                </a:solidFill>
              </a:rPr>
              <a:t>源虚拟机仍然处于激活状态并且可以对内存进行修改</a:t>
            </a:r>
            <a:endParaRPr lang="en-US" dirty="0" smtClean="0">
              <a:solidFill>
                <a:schemeClr val="tx1"/>
              </a:solidFill>
            </a:endParaRPr>
          </a:p>
          <a:p>
            <a:pPr lvl="1"/>
            <a:r>
              <a:rPr lang="zh-CN" altLang="en-US" dirty="0" smtClean="0">
                <a:solidFill>
                  <a:schemeClr val="tx1"/>
                </a:solidFill>
              </a:rPr>
              <a:t>对最新修改的内容重复以上步骤</a:t>
            </a:r>
            <a:endParaRPr lang="en-US" dirty="0" smtClean="0">
              <a:solidFill>
                <a:schemeClr val="tx1"/>
              </a:solidFill>
            </a:endParaRPr>
          </a:p>
          <a:p>
            <a:r>
              <a:rPr lang="zh-CN" altLang="en-US" dirty="0" smtClean="0">
                <a:solidFill>
                  <a:schemeClr val="tx1"/>
                </a:solidFill>
              </a:rPr>
              <a:t>停止迭代当下列情况之一出现</a:t>
            </a:r>
            <a:r>
              <a:rPr lang="en-US" dirty="0" smtClean="0">
                <a:solidFill>
                  <a:schemeClr val="tx1"/>
                </a:solidFill>
              </a:rPr>
              <a:t>:</a:t>
            </a:r>
          </a:p>
          <a:p>
            <a:pPr lvl="1"/>
            <a:r>
              <a:rPr lang="zh-CN" altLang="en-US" dirty="0" smtClean="0">
                <a:solidFill>
                  <a:schemeClr val="tx1"/>
                </a:solidFill>
              </a:rPr>
              <a:t>所有页面都被复制</a:t>
            </a:r>
            <a:endParaRPr lang="en-US" dirty="0" smtClean="0">
              <a:solidFill>
                <a:schemeClr val="tx1"/>
              </a:solidFill>
            </a:endParaRPr>
          </a:p>
          <a:p>
            <a:pPr lvl="1"/>
            <a:r>
              <a:rPr lang="zh-CN" altLang="en-US" dirty="0" smtClean="0"/>
              <a:t>迭代</a:t>
            </a:r>
            <a:r>
              <a:rPr lang="zh-CN" altLang="en-US" dirty="0" smtClean="0">
                <a:solidFill>
                  <a:schemeClr val="tx1"/>
                </a:solidFill>
              </a:rPr>
              <a:t>重复</a:t>
            </a:r>
            <a:r>
              <a:rPr lang="en-US" altLang="zh-CN" dirty="0" smtClean="0">
                <a:solidFill>
                  <a:schemeClr val="tx1"/>
                </a:solidFill>
              </a:rPr>
              <a:t>5</a:t>
            </a:r>
            <a:r>
              <a:rPr lang="zh-CN" altLang="en-US" dirty="0" smtClean="0">
                <a:solidFill>
                  <a:schemeClr val="tx1"/>
                </a:solidFill>
              </a:rPr>
              <a:t>次</a:t>
            </a:r>
            <a:endParaRPr lang="en-US" dirty="0">
              <a:solidFill>
                <a:schemeClr val="tx1"/>
              </a:solidFill>
            </a:endParaRPr>
          </a:p>
        </p:txBody>
      </p:sp>
    </p:spTree>
    <p:extLst>
      <p:ext uri="{BB962C8B-B14F-4D97-AF65-F5344CB8AC3E}">
        <p14:creationId xmlns:p14="http://schemas.microsoft.com/office/powerpoint/2010/main" xmlns="" val="8378329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Rectangle 406"/>
          <p:cNvSpPr/>
          <p:nvPr/>
        </p:nvSpPr>
        <p:spPr bwMode="auto">
          <a:xfrm>
            <a:off x="4708216" y="2968391"/>
            <a:ext cx="3759925" cy="1345474"/>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zh-CN" altLang="en-US" dirty="0" smtClean="0"/>
              <a:t>动态迁移操作</a:t>
            </a:r>
            <a:endParaRPr lang="en-US" dirty="0"/>
          </a:p>
        </p:txBody>
      </p:sp>
      <p:sp>
        <p:nvSpPr>
          <p:cNvPr id="39" name="TextBox 38"/>
          <p:cNvSpPr txBox="1"/>
          <p:nvPr/>
        </p:nvSpPr>
        <p:spPr>
          <a:xfrm>
            <a:off x="1724297" y="4515394"/>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1</a:t>
            </a:r>
          </a:p>
        </p:txBody>
      </p:sp>
      <p:sp>
        <p:nvSpPr>
          <p:cNvPr id="40" name="TextBox 39"/>
          <p:cNvSpPr txBox="1"/>
          <p:nvPr/>
        </p:nvSpPr>
        <p:spPr>
          <a:xfrm>
            <a:off x="6058988" y="4561115"/>
            <a:ext cx="1348446"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Server 2</a:t>
            </a:r>
          </a:p>
        </p:txBody>
      </p:sp>
      <p:sp>
        <p:nvSpPr>
          <p:cNvPr id="374" name="Rectangle 373"/>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5" name="Rectangle 374"/>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6" name="Rectangle 375"/>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7" name="Rectangle 376"/>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8" name="Rectangle 377"/>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79" name="Rectangle 378"/>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0" name="Rectangle 379"/>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1" name="Rectangle 380"/>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6" name="Rectangle 385"/>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Configuration</a:t>
            </a:r>
            <a:endParaRPr lang="en-US" sz="1400" dirty="0">
              <a:solidFill>
                <a:schemeClr val="bg1"/>
              </a:solidFill>
              <a:effectLst>
                <a:outerShdw blurRad="38100" dist="38100" dir="2700000" algn="tl">
                  <a:srgbClr val="000000">
                    <a:alpha val="43137"/>
                  </a:srgbClr>
                </a:outerShdw>
              </a:effectLst>
            </a:endParaRPr>
          </a:p>
        </p:txBody>
      </p:sp>
      <p:sp>
        <p:nvSpPr>
          <p:cNvPr id="387" name="TextBox 386"/>
          <p:cNvSpPr txBox="1"/>
          <p:nvPr/>
        </p:nvSpPr>
        <p:spPr>
          <a:xfrm>
            <a:off x="1702525" y="2418806"/>
            <a:ext cx="129715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Memory</a:t>
            </a:r>
          </a:p>
        </p:txBody>
      </p:sp>
      <p:sp>
        <p:nvSpPr>
          <p:cNvPr id="402" name="Rectangle 401"/>
          <p:cNvSpPr/>
          <p:nvPr/>
        </p:nvSpPr>
        <p:spPr bwMode="auto">
          <a:xfrm>
            <a:off x="32265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1" name="Rectangle 400"/>
          <p:cNvSpPr/>
          <p:nvPr/>
        </p:nvSpPr>
        <p:spPr bwMode="auto">
          <a:xfrm>
            <a:off x="25407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0" name="Rectangle 399"/>
          <p:cNvSpPr/>
          <p:nvPr/>
        </p:nvSpPr>
        <p:spPr bwMode="auto">
          <a:xfrm>
            <a:off x="18549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9" name="Rectangle 398"/>
          <p:cNvSpPr/>
          <p:nvPr/>
        </p:nvSpPr>
        <p:spPr bwMode="auto">
          <a:xfrm>
            <a:off x="1169125" y="36380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8" name="Rectangle 397"/>
          <p:cNvSpPr/>
          <p:nvPr/>
        </p:nvSpPr>
        <p:spPr bwMode="auto">
          <a:xfrm>
            <a:off x="32265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7" name="Rectangle 396"/>
          <p:cNvSpPr/>
          <p:nvPr/>
        </p:nvSpPr>
        <p:spPr bwMode="auto">
          <a:xfrm>
            <a:off x="25407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6" name="Rectangle 395"/>
          <p:cNvSpPr/>
          <p:nvPr/>
        </p:nvSpPr>
        <p:spPr bwMode="auto">
          <a:xfrm>
            <a:off x="18549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9" name="Rectangle 388"/>
          <p:cNvSpPr/>
          <p:nvPr/>
        </p:nvSpPr>
        <p:spPr bwMode="auto">
          <a:xfrm>
            <a:off x="1169125" y="2952206"/>
            <a:ext cx="6858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88" name="Rectangle 387"/>
          <p:cNvSpPr/>
          <p:nvPr/>
        </p:nvSpPr>
        <p:spPr bwMode="auto">
          <a:xfrm rot="16200000">
            <a:off x="216625" y="3371306"/>
            <a:ext cx="1371600" cy="5334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Configuration</a:t>
            </a:r>
            <a:endParaRPr lang="en-US" sz="1400" dirty="0">
              <a:solidFill>
                <a:schemeClr val="bg1"/>
              </a:solidFill>
              <a:effectLst>
                <a:outerShdw blurRad="38100" dist="38100" dir="2700000" algn="tl">
                  <a:srgbClr val="000000">
                    <a:alpha val="43137"/>
                  </a:srgbClr>
                </a:outerShdw>
              </a:effectLst>
            </a:endParaRPr>
          </a:p>
        </p:txBody>
      </p:sp>
      <p:sp>
        <p:nvSpPr>
          <p:cNvPr id="403" name="Rectangle 402"/>
          <p:cNvSpPr/>
          <p:nvPr/>
        </p:nvSpPr>
        <p:spPr bwMode="auto">
          <a:xfrm>
            <a:off x="1854925" y="29522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4" name="Rectangle 403"/>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State</a:t>
            </a:r>
            <a:endParaRPr lang="en-US" sz="1400" dirty="0">
              <a:solidFill>
                <a:schemeClr val="bg1"/>
              </a:solidFill>
              <a:effectLst>
                <a:outerShdw blurRad="38100" dist="38100" dir="2700000" algn="tl">
                  <a:srgbClr val="000000">
                    <a:alpha val="43137"/>
                  </a:srgbClr>
                </a:outerShdw>
              </a:effectLst>
            </a:endParaRPr>
          </a:p>
        </p:txBody>
      </p:sp>
      <p:sp>
        <p:nvSpPr>
          <p:cNvPr id="405" name="Rectangle 404"/>
          <p:cNvSpPr/>
          <p:nvPr/>
        </p:nvSpPr>
        <p:spPr bwMode="auto">
          <a:xfrm rot="16200000">
            <a:off x="3493225" y="3371306"/>
            <a:ext cx="1371600" cy="5334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rtlCol="0" anchor="ctr"/>
          <a:lstStyle/>
          <a:p>
            <a:pPr algn="ctr" defTabSz="914099"/>
            <a:r>
              <a:rPr lang="en-US" sz="1400" dirty="0" smtClean="0">
                <a:solidFill>
                  <a:schemeClr val="bg1"/>
                </a:solidFill>
                <a:effectLst>
                  <a:outerShdw blurRad="38100" dist="38100" dir="2700000" algn="tl">
                    <a:srgbClr val="000000">
                      <a:alpha val="43137"/>
                    </a:srgbClr>
                  </a:outerShdw>
                </a:effectLst>
              </a:rPr>
              <a:t>State</a:t>
            </a:r>
            <a:endParaRPr lang="en-US" sz="1400" dirty="0">
              <a:solidFill>
                <a:schemeClr val="bg1"/>
              </a:solidFill>
              <a:effectLst>
                <a:outerShdw blurRad="38100" dist="38100" dir="2700000" algn="tl">
                  <a:srgbClr val="000000">
                    <a:alpha val="43137"/>
                  </a:srgbClr>
                </a:outerShdw>
              </a:effectLst>
            </a:endParaRPr>
          </a:p>
        </p:txBody>
      </p:sp>
      <p:sp>
        <p:nvSpPr>
          <p:cNvPr id="406" name="Rectangle 405"/>
          <p:cNvSpPr/>
          <p:nvPr/>
        </p:nvSpPr>
        <p:spPr bwMode="auto">
          <a:xfrm>
            <a:off x="1169125" y="3638006"/>
            <a:ext cx="685800" cy="68580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08" name="Rectangle 407"/>
          <p:cNvSpPr/>
          <p:nvPr/>
        </p:nvSpPr>
        <p:spPr bwMode="auto">
          <a:xfrm>
            <a:off x="592182" y="2893711"/>
            <a:ext cx="3892732" cy="144562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xmlns="" val="3242176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1.11111E-6 -2.84062E-6 L 0.11927 -0.06824 C 0.14427 -0.0835 0.18177 -0.09183 0.22083 -0.09183 C 0.26545 -0.09183 0.30087 -0.0835 0.32587 -0.06824 L 0.44583 -2.84062E-6 " pathEditMode="relative" rAng="0" ptsTypes="FffFF">
                                      <p:cBhvr>
                                        <p:cTn id="6" dur="2000" fill="hold"/>
                                        <p:tgtEl>
                                          <p:spTgt spid="388"/>
                                        </p:tgtEl>
                                        <p:attrNameLst>
                                          <p:attrName>ppt_x</p:attrName>
                                          <p:attrName>ppt_y</p:attrName>
                                        </p:attrNameLst>
                                      </p:cBhvr>
                                      <p:rCtr x="22300" y="-4600"/>
                                    </p:animMotion>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grpId="0" nodeType="clickEffect">
                                  <p:stCondLst>
                                    <p:cond delay="0"/>
                                  </p:stCondLst>
                                  <p:childTnLst>
                                    <p:animMotion origin="layout" path="M 2.22222E-6 4.5362E-6 L 0.11892 -0.06824 C 0.1441 -0.08351 0.1816 -0.09184 0.22014 -0.09184 C 0.26493 -0.09184 0.30035 -0.08351 0.32569 -0.06824 L 0.44583 4.5362E-6 " pathEditMode="relative" rAng="0" ptsTypes="FffFF">
                                      <p:cBhvr>
                                        <p:cTn id="10" dur="1000" fill="hold"/>
                                        <p:tgtEl>
                                          <p:spTgt spid="389"/>
                                        </p:tgtEl>
                                        <p:attrNameLst>
                                          <p:attrName>ppt_x</p:attrName>
                                          <p:attrName>ppt_y</p:attrName>
                                        </p:attrNameLst>
                                      </p:cBhvr>
                                      <p:rCtr x="22300" y="-4600"/>
                                    </p:animMotion>
                                  </p:childTnLst>
                                </p:cTn>
                              </p:par>
                            </p:childTnLst>
                          </p:cTn>
                        </p:par>
                        <p:par>
                          <p:cTn id="11" fill="hold">
                            <p:stCondLst>
                              <p:cond delay="1000"/>
                            </p:stCondLst>
                            <p:childTnLst>
                              <p:par>
                                <p:cTn id="12"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13" dur="1000" fill="hold"/>
                                        <p:tgtEl>
                                          <p:spTgt spid="396"/>
                                        </p:tgtEl>
                                        <p:attrNameLst>
                                          <p:attrName>ppt_x</p:attrName>
                                          <p:attrName>ppt_y</p:attrName>
                                        </p:attrNameLst>
                                      </p:cBhvr>
                                      <p:rCtr x="22300" y="-4700"/>
                                    </p:animMotion>
                                  </p:childTnLst>
                                </p:cTn>
                              </p:par>
                            </p:childTnLst>
                          </p:cTn>
                        </p:par>
                        <p:par>
                          <p:cTn id="14" fill="hold">
                            <p:stCondLst>
                              <p:cond delay="2000"/>
                            </p:stCondLst>
                            <p:childTnLst>
                              <p:par>
                                <p:cTn id="15" presetID="44" presetClass="path" presetSubtype="0" accel="50000" decel="50000" fill="hold" grpId="0" nodeType="afterEffect">
                                  <p:stCondLst>
                                    <p:cond delay="0"/>
                                  </p:stCondLst>
                                  <p:childTnLst>
                                    <p:animMotion origin="layout" path="M 3.33333E-6 -4.1152E-6 L 0.11927 -0.06985 C 0.14444 -0.08558 0.18194 -0.09437 0.22083 -0.09437 C 0.26545 -0.09437 0.30086 -0.08558 0.32604 -0.06985 L 0.44583 -4.1152E-6 " pathEditMode="relative" rAng="0" ptsTypes="FffFF">
                                      <p:cBhvr>
                                        <p:cTn id="16" dur="1000" fill="hold"/>
                                        <p:tgtEl>
                                          <p:spTgt spid="397"/>
                                        </p:tgtEl>
                                        <p:attrNameLst>
                                          <p:attrName>ppt_x</p:attrName>
                                          <p:attrName>ppt_y</p:attrName>
                                        </p:attrNameLst>
                                      </p:cBhvr>
                                      <p:rCtr x="22300" y="-4700"/>
                                    </p:animMotion>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03"/>
                                        </p:tgtEl>
                                        <p:attrNameLst>
                                          <p:attrName>style.visibility</p:attrName>
                                        </p:attrNameLst>
                                      </p:cBhvr>
                                      <p:to>
                                        <p:strVal val="visible"/>
                                      </p:to>
                                    </p:set>
                                    <p:animEffect transition="in" filter="fade">
                                      <p:cBhvr>
                                        <p:cTn id="20" dur="500"/>
                                        <p:tgtEl>
                                          <p:spTgt spid="403"/>
                                        </p:tgtEl>
                                      </p:cBhvr>
                                    </p:animEffect>
                                  </p:childTnLst>
                                </p:cTn>
                              </p:par>
                              <p:par>
                                <p:cTn id="21" presetID="44" presetClass="path" presetSubtype="0" accel="50000" decel="50000" fill="hold" grpId="0" nodeType="withEffect">
                                  <p:stCondLst>
                                    <p:cond delay="0"/>
                                  </p:stCondLst>
                                  <p:childTnLst>
                                    <p:animMotion origin="layout" path="M 3.33333E-6 -4.1152E-6 L 0.11927 -0.06985 C 0.14444 -0.08558 0.18194 -0.09437 0.22083 -0.09437 C 0.26545 -0.09437 0.30086 -0.08558 0.32604 -0.06985 L 0.44583 -4.1152E-6 " pathEditMode="relative" rAng="0" ptsTypes="FffFF">
                                      <p:cBhvr>
                                        <p:cTn id="22" dur="1000" fill="hold"/>
                                        <p:tgtEl>
                                          <p:spTgt spid="398"/>
                                        </p:tgtEl>
                                        <p:attrNameLst>
                                          <p:attrName>ppt_x</p:attrName>
                                          <p:attrName>ppt_y</p:attrName>
                                        </p:attrNameLst>
                                      </p:cBhvr>
                                      <p:rCtr x="22300" y="-4700"/>
                                    </p:animMotion>
                                  </p:childTnLst>
                                </p:cTn>
                              </p:par>
                            </p:childTnLst>
                          </p:cTn>
                        </p:par>
                        <p:par>
                          <p:cTn id="23" fill="hold">
                            <p:stCondLst>
                              <p:cond delay="4000"/>
                            </p:stCondLst>
                            <p:childTnLst>
                              <p:par>
                                <p:cTn id="24" presetID="44" presetClass="path" presetSubtype="0" accel="50000" decel="50000" fill="hold" grpId="0" nodeType="afterEffect">
                                  <p:stCondLst>
                                    <p:cond delay="0"/>
                                  </p:stCondLst>
                                  <p:childTnLst>
                                    <p:animMotion origin="layout" path="M 2.77556E-17 -4.71895E-6 L 0.11927 -0.06985 C 0.14444 -0.08558 0.18194 -0.09437 0.22083 -0.09437 C 0.26545 -0.09437 0.30087 -0.08558 0.32604 -0.06985 L 0.44583 -4.71895E-6 " pathEditMode="relative" rAng="0" ptsTypes="FffFF">
                                      <p:cBhvr>
                                        <p:cTn id="25" dur="1000" fill="hold"/>
                                        <p:tgtEl>
                                          <p:spTgt spid="399"/>
                                        </p:tgtEl>
                                        <p:attrNameLst>
                                          <p:attrName>ppt_x</p:attrName>
                                          <p:attrName>ppt_y</p:attrName>
                                        </p:attrNameLst>
                                      </p:cBhvr>
                                      <p:rCtr x="22300" y="-4700"/>
                                    </p:animMotion>
                                  </p:childTnLst>
                                </p:cTn>
                              </p:par>
                            </p:childTnLst>
                          </p:cTn>
                        </p:par>
                        <p:par>
                          <p:cTn id="26" fill="hold">
                            <p:stCondLst>
                              <p:cond delay="5000"/>
                            </p:stCondLst>
                            <p:childTnLst>
                              <p:par>
                                <p:cTn id="27"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28" dur="1000" fill="hold"/>
                                        <p:tgtEl>
                                          <p:spTgt spid="400"/>
                                        </p:tgtEl>
                                        <p:attrNameLst>
                                          <p:attrName>ppt_x</p:attrName>
                                          <p:attrName>ppt_y</p:attrName>
                                        </p:attrNameLst>
                                      </p:cBhvr>
                                      <p:rCtr x="22300" y="-4700"/>
                                    </p:animMotion>
                                  </p:childTnLst>
                                </p:cTn>
                              </p:par>
                            </p:childTnLst>
                          </p:cTn>
                        </p:par>
                        <p:par>
                          <p:cTn id="29" fill="hold">
                            <p:stCondLst>
                              <p:cond delay="6000"/>
                            </p:stCondLst>
                            <p:childTnLst>
                              <p:par>
                                <p:cTn id="30" presetID="44" presetClass="path" presetSubtype="0" accel="50000" decel="50000" fill="hold" grpId="0" nodeType="after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1" dur="1000" fill="hold"/>
                                        <p:tgtEl>
                                          <p:spTgt spid="401"/>
                                        </p:tgtEl>
                                        <p:attrNameLst>
                                          <p:attrName>ppt_x</p:attrName>
                                          <p:attrName>ppt_y</p:attrName>
                                        </p:attrNameLst>
                                      </p:cBhvr>
                                      <p:rCtr x="22300" y="-4700"/>
                                    </p:animMotion>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06"/>
                                        </p:tgtEl>
                                        <p:attrNameLst>
                                          <p:attrName>style.visibility</p:attrName>
                                        </p:attrNameLst>
                                      </p:cBhvr>
                                      <p:to>
                                        <p:strVal val="visible"/>
                                      </p:to>
                                    </p:set>
                                    <p:animEffect transition="in" filter="fade">
                                      <p:cBhvr>
                                        <p:cTn id="35" dur="500"/>
                                        <p:tgtEl>
                                          <p:spTgt spid="406"/>
                                        </p:tgtEl>
                                      </p:cBhvr>
                                    </p:animEffect>
                                  </p:childTnLst>
                                </p:cTn>
                              </p:par>
                              <p:par>
                                <p:cTn id="36" presetID="44" presetClass="path" presetSubtype="0" accel="50000" decel="50000" fill="hold" grpId="0" nodeType="withEffect">
                                  <p:stCondLst>
                                    <p:cond delay="0"/>
                                  </p:stCondLst>
                                  <p:childTnLst>
                                    <p:animMotion origin="layout" path="M 3.33333E-6 -4.71895E-6 L 0.11927 -0.06985 C 0.14444 -0.08558 0.18194 -0.09437 0.22083 -0.09437 C 0.26545 -0.09437 0.30086 -0.08558 0.32604 -0.06985 L 0.44583 -4.71895E-6 " pathEditMode="relative" rAng="0" ptsTypes="FffFF">
                                      <p:cBhvr>
                                        <p:cTn id="37" dur="1000" fill="hold"/>
                                        <p:tgtEl>
                                          <p:spTgt spid="402"/>
                                        </p:tgtEl>
                                        <p:attrNameLst>
                                          <p:attrName>ppt_x</p:attrName>
                                          <p:attrName>ppt_y</p:attrName>
                                        </p:attrNameLst>
                                      </p:cBhvr>
                                      <p:rCtr x="22300" y="-4700"/>
                                    </p:animMotion>
                                  </p:childTnLst>
                                </p:cTn>
                              </p:par>
                            </p:childTnLst>
                          </p:cTn>
                        </p:par>
                        <p:par>
                          <p:cTn id="38" fill="hold">
                            <p:stCondLst>
                              <p:cond delay="8000"/>
                            </p:stCondLst>
                            <p:childTnLst>
                              <p:par>
                                <p:cTn id="39"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40" dur="1000" fill="hold"/>
                                        <p:tgtEl>
                                          <p:spTgt spid="403"/>
                                        </p:tgtEl>
                                        <p:attrNameLst>
                                          <p:attrName>ppt_x</p:attrName>
                                          <p:attrName>ppt_y</p:attrName>
                                        </p:attrNameLst>
                                      </p:cBhvr>
                                      <p:rCtr x="22300" y="-3600"/>
                                    </p:animMotion>
                                  </p:childTnLst>
                                </p:cTn>
                              </p:par>
                            </p:childTnLst>
                          </p:cTn>
                        </p:par>
                        <p:par>
                          <p:cTn id="41" fill="hold">
                            <p:stCondLst>
                              <p:cond delay="9000"/>
                            </p:stCondLst>
                            <p:childTnLst>
                              <p:par>
                                <p:cTn id="42" presetID="44" presetClass="path" presetSubtype="0" accel="50000" decel="50000" fill="hold" grpId="1" nodeType="afterEffect">
                                  <p:stCondLst>
                                    <p:cond delay="0"/>
                                  </p:stCondLst>
                                  <p:childTnLst>
                                    <p:animMotion origin="layout" path="M 0 -4.1152E-6 L 0.11944 -0.0532 C 0.14444 -0.06523 0.18194 -0.07194 0.22101 -0.07194 C 0.26563 -0.07194 0.30122 -0.06523 0.32622 -0.0532 L 0.44583 -4.1152E-6 " pathEditMode="relative" rAng="0" ptsTypes="FffFF">
                                      <p:cBhvr>
                                        <p:cTn id="43" dur="1000" fill="hold"/>
                                        <p:tgtEl>
                                          <p:spTgt spid="406"/>
                                        </p:tgtEl>
                                        <p:attrNameLst>
                                          <p:attrName>ppt_x</p:attrName>
                                          <p:attrName>ppt_y</p:attrName>
                                        </p:attrNameLst>
                                      </p:cBhvr>
                                      <p:rCtr x="22300" y="-3600"/>
                                    </p:animMotion>
                                  </p:childTnLst>
                                </p:cTn>
                              </p:par>
                            </p:childTnLst>
                          </p:cTn>
                        </p:par>
                      </p:childTnLst>
                    </p:cTn>
                  </p:par>
                  <p:par>
                    <p:cTn id="44" fill="hold">
                      <p:stCondLst>
                        <p:cond delay="indefinite"/>
                      </p:stCondLst>
                      <p:childTnLst>
                        <p:par>
                          <p:cTn id="45" fill="hold">
                            <p:stCondLst>
                              <p:cond delay="0"/>
                            </p:stCondLst>
                            <p:childTnLst>
                              <p:par>
                                <p:cTn id="46" presetID="44" presetClass="path" presetSubtype="0" accel="50000" decel="50000" fill="hold" grpId="0" nodeType="clickEffect">
                                  <p:stCondLst>
                                    <p:cond delay="0"/>
                                  </p:stCondLst>
                                  <p:childTnLst>
                                    <p:animMotion origin="layout" path="M -3.33333E-6 5.82929E-7 L 0.11945 -0.06986 C 0.14445 -0.08559 0.18195 -0.09438 0.22101 -0.09438 C 0.26563 -0.09438 0.30105 -0.08559 0.32605 -0.06986 L 0.44584 5.82929E-7 " pathEditMode="relative" rAng="0" ptsTypes="FffFF">
                                      <p:cBhvr>
                                        <p:cTn id="47" dur="2000" fill="hold"/>
                                        <p:tgtEl>
                                          <p:spTgt spid="405"/>
                                        </p:tgtEl>
                                        <p:attrNameLst>
                                          <p:attrName>ppt_x</p:attrName>
                                          <p:attrName>ppt_y</p:attrName>
                                        </p:attrNameLst>
                                      </p:cBhvr>
                                      <p:rCtr x="22300" y="-4700"/>
                                    </p:animMotion>
                                  </p:childTnLst>
                                </p:cTn>
                              </p:par>
                              <p:par>
                                <p:cTn id="48" presetID="10" presetClass="entr" presetSubtype="0" fill="hold" grpId="0" nodeType="withEffect">
                                  <p:stCondLst>
                                    <p:cond delay="0"/>
                                  </p:stCondLst>
                                  <p:childTnLst>
                                    <p:set>
                                      <p:cBhvr>
                                        <p:cTn id="49" dur="1" fill="hold">
                                          <p:stCondLst>
                                            <p:cond delay="0"/>
                                          </p:stCondLst>
                                        </p:cTn>
                                        <p:tgtEl>
                                          <p:spTgt spid="408"/>
                                        </p:tgtEl>
                                        <p:attrNameLst>
                                          <p:attrName>style.visibility</p:attrName>
                                        </p:attrNameLst>
                                      </p:cBhvr>
                                      <p:to>
                                        <p:strVal val="visible"/>
                                      </p:to>
                                    </p:set>
                                    <p:animEffect transition="in" filter="fade">
                                      <p:cBhvr>
                                        <p:cTn id="50" dur="2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P spid="401" grpId="0" animBg="1"/>
      <p:bldP spid="400" grpId="0" animBg="1"/>
      <p:bldP spid="399" grpId="0" animBg="1"/>
      <p:bldP spid="398" grpId="0" animBg="1"/>
      <p:bldP spid="397" grpId="0" animBg="1"/>
      <p:bldP spid="396" grpId="0" animBg="1"/>
      <p:bldP spid="389" grpId="0" animBg="1"/>
      <p:bldP spid="388" grpId="0" animBg="1"/>
      <p:bldP spid="403" grpId="0" animBg="1"/>
      <p:bldP spid="403" grpId="1" animBg="1"/>
      <p:bldP spid="405" grpId="0" animBg="1"/>
      <p:bldP spid="406" grpId="0" animBg="1"/>
      <p:bldP spid="406" grpId="1" animBg="1"/>
      <p:bldP spid="4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动态迁移</a:t>
            </a:r>
            <a:endParaRPr lang="zh-CN" altLang="en-US" dirty="0"/>
          </a:p>
        </p:txBody>
      </p:sp>
    </p:spTree>
    <p:extLst>
      <p:ext uri="{BB962C8B-B14F-4D97-AF65-F5344CB8AC3E}">
        <p14:creationId xmlns:p14="http://schemas.microsoft.com/office/powerpoint/2010/main" xmlns="" val="3511805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日程安排</a:t>
            </a:r>
            <a:endParaRPr lang="en-US" dirty="0"/>
          </a:p>
        </p:txBody>
      </p:sp>
      <p:sp>
        <p:nvSpPr>
          <p:cNvPr id="6" name="Text Placeholder 5"/>
          <p:cNvSpPr>
            <a:spLocks noGrp="1"/>
          </p:cNvSpPr>
          <p:nvPr>
            <p:ph type="body" sz="quarter" idx="10"/>
          </p:nvPr>
        </p:nvSpPr>
        <p:spPr>
          <a:xfrm>
            <a:off x="381000" y="1207513"/>
            <a:ext cx="8382000" cy="4776692"/>
          </a:xfrm>
        </p:spPr>
        <p:txBody>
          <a:bodyPr/>
          <a:lstStyle/>
          <a:p>
            <a:r>
              <a:rPr lang="zh-CN" altLang="en-US" dirty="0" smtClean="0"/>
              <a:t>动态迁移（</a:t>
            </a:r>
            <a:r>
              <a:rPr lang="en-US" altLang="en-US" dirty="0" smtClean="0"/>
              <a:t>Live Migration</a:t>
            </a:r>
            <a:r>
              <a:rPr lang="zh-CN" altLang="en-US" dirty="0" smtClean="0"/>
              <a:t>）</a:t>
            </a:r>
            <a:endParaRPr lang="en-US" altLang="en-US" dirty="0" smtClean="0"/>
          </a:p>
          <a:p>
            <a:r>
              <a:rPr lang="zh-CN" altLang="en-US" dirty="0" smtClean="0">
                <a:solidFill>
                  <a:srgbClr val="F6AE1E"/>
                </a:solidFill>
              </a:rPr>
              <a:t>群集共享卷（</a:t>
            </a:r>
            <a:r>
              <a:rPr lang="en-US" altLang="en-US" dirty="0" smtClean="0">
                <a:solidFill>
                  <a:srgbClr val="F6AE1E"/>
                </a:solidFill>
              </a:rPr>
              <a:t>Clustered Shared Volumes</a:t>
            </a:r>
            <a:r>
              <a:rPr lang="zh-CN" altLang="en-US" dirty="0" smtClean="0">
                <a:solidFill>
                  <a:srgbClr val="F6AE1E"/>
                </a:solidFill>
              </a:rPr>
              <a:t>）</a:t>
            </a:r>
            <a:endParaRPr lang="en-US" altLang="en-US" dirty="0" smtClean="0">
              <a:solidFill>
                <a:srgbClr val="F6AE1E"/>
              </a:solidFill>
            </a:endParaRPr>
          </a:p>
          <a:p>
            <a:r>
              <a:rPr lang="zh-CN" altLang="en-US" dirty="0" smtClean="0"/>
              <a:t>性能及伸缩性改进</a:t>
            </a:r>
            <a:endParaRPr lang="en-US" dirty="0" smtClean="0"/>
          </a:p>
          <a:p>
            <a:pPr lvl="1"/>
            <a:r>
              <a:rPr lang="zh-CN" altLang="en-US" dirty="0" smtClean="0"/>
              <a:t>网络虚拟机队列</a:t>
            </a:r>
            <a:r>
              <a:rPr lang="en-US" altLang="zh-CN" dirty="0" smtClean="0"/>
              <a:t>(VMQ)</a:t>
            </a:r>
            <a:endParaRPr lang="en-US" dirty="0"/>
          </a:p>
          <a:p>
            <a:pPr lvl="1"/>
            <a:r>
              <a:rPr lang="zh-CN" altLang="en-US" dirty="0" smtClean="0"/>
              <a:t>二级地址转换</a:t>
            </a:r>
            <a:endParaRPr lang="en-US" dirty="0" smtClean="0"/>
          </a:p>
          <a:p>
            <a:pPr lvl="1"/>
            <a:r>
              <a:rPr lang="zh-CN" altLang="en-US" dirty="0" smtClean="0"/>
              <a:t>分布式计时器执行</a:t>
            </a:r>
            <a:endParaRPr lang="en-US" dirty="0"/>
          </a:p>
          <a:p>
            <a:r>
              <a:rPr lang="zh-CN" altLang="en-US" dirty="0" smtClean="0"/>
              <a:t>电源能效</a:t>
            </a:r>
            <a:endParaRPr lang="en-US" dirty="0" smtClean="0"/>
          </a:p>
          <a:p>
            <a:pPr lvl="1"/>
            <a:r>
              <a:rPr lang="zh-CN" altLang="en-US" dirty="0" smtClean="0"/>
              <a:t>内核停车（</a:t>
            </a:r>
            <a:r>
              <a:rPr lang="en-US" dirty="0" smtClean="0"/>
              <a:t>Core Parking</a:t>
            </a:r>
            <a:r>
              <a:rPr lang="zh-CN" altLang="en-US" dirty="0" smtClean="0"/>
              <a:t>）</a:t>
            </a:r>
            <a:endParaRPr lang="en-US" dirty="0" smtClean="0"/>
          </a:p>
          <a:p>
            <a:pPr lvl="1"/>
            <a:r>
              <a:rPr lang="zh-CN" altLang="en-US" dirty="0" smtClean="0"/>
              <a:t>计时器合并</a:t>
            </a:r>
            <a:endParaRPr lang="en-US" dirty="0" smtClean="0"/>
          </a:p>
        </p:txBody>
      </p:sp>
    </p:spTree>
    <p:extLst>
      <p:ext uri="{BB962C8B-B14F-4D97-AF65-F5344CB8AC3E}">
        <p14:creationId xmlns:p14="http://schemas.microsoft.com/office/powerpoint/2010/main" xmlns="" val="428247464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6|3|1|1|1|1|1|1|1|1|1|2.3|0"/>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2173</Words>
  <Application>Microsoft Office PowerPoint</Application>
  <PresentationFormat>全屏显示(4:3)</PresentationFormat>
  <Paragraphs>560</Paragraphs>
  <Slides>47</Slides>
  <Notes>47</Notes>
  <HiddenSlides>0</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Windows Server 2008 R2中的虚拟化技术 底层原理深度剖析</vt:lpstr>
      <vt:lpstr>日程安排</vt:lpstr>
      <vt:lpstr>动态迁移</vt:lpstr>
      <vt:lpstr>动态迁移操作</vt:lpstr>
      <vt:lpstr>动态迁移内部机制</vt:lpstr>
      <vt:lpstr>动态迁移操作</vt:lpstr>
      <vt:lpstr>演 示</vt:lpstr>
      <vt:lpstr>日程安排</vt:lpstr>
      <vt:lpstr>高可用性存储及虚拟化</vt:lpstr>
      <vt:lpstr>群集共享卷</vt:lpstr>
      <vt:lpstr>群集共享卷的实现</vt:lpstr>
      <vt:lpstr>群集共享卷架构</vt:lpstr>
      <vt:lpstr>群集共享卷架构</vt:lpstr>
      <vt:lpstr>CSV伸缩性</vt:lpstr>
      <vt:lpstr>日程安排</vt:lpstr>
      <vt:lpstr>Server 2008 R2 Hyper-V 伸缩性改进:</vt:lpstr>
      <vt:lpstr>存储改进：</vt:lpstr>
      <vt:lpstr>网络改进：</vt:lpstr>
      <vt:lpstr>日程安排</vt:lpstr>
      <vt:lpstr> 超越传统虚拟机网络I/O的性能</vt:lpstr>
      <vt:lpstr>虚拟的网络I/O数据路径</vt:lpstr>
      <vt:lpstr>网络虚拟机队列</vt:lpstr>
      <vt:lpstr>使用VMQ的网络I/O数据路径</vt:lpstr>
      <vt:lpstr>VMQ性能</vt:lpstr>
      <vt:lpstr>日程安排</vt:lpstr>
      <vt:lpstr>虚拟机内存管理</vt:lpstr>
      <vt:lpstr>影子页面表 （Shadow Page Table）</vt:lpstr>
      <vt:lpstr>二级地址转换 (SLAT)</vt:lpstr>
      <vt:lpstr>日程安排</vt:lpstr>
      <vt:lpstr>分布式计时器执行</vt:lpstr>
      <vt:lpstr>分布式计时器执行</vt:lpstr>
      <vt:lpstr>日程安排</vt:lpstr>
      <vt:lpstr>Hyper-V电源管理</vt:lpstr>
      <vt:lpstr>日程安排</vt:lpstr>
      <vt:lpstr>内核停车（Core Parking）</vt:lpstr>
      <vt:lpstr>内核停车操作</vt:lpstr>
      <vt:lpstr>运转中的内核停车</vt:lpstr>
      <vt:lpstr>日程安排</vt:lpstr>
      <vt:lpstr>计时器合并</vt:lpstr>
      <vt:lpstr>计时器合并的实现</vt:lpstr>
      <vt:lpstr>计时器中断减少</vt:lpstr>
      <vt:lpstr>在CPU睡眠中使用的时间</vt:lpstr>
      <vt:lpstr>疑问和解答</vt:lpstr>
      <vt:lpstr>Ask the Expert (F4) In next 70 minutes, I will be available at the “Ask the Expert” area to answer your questions</vt:lpstr>
      <vt:lpstr>幻灯片 46</vt:lpstr>
      <vt:lpstr>幻灯片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2009-10-29T03:20:34Z</dcterms:created>
  <dcterms:modified xsi:type="dcterms:W3CDTF">2009-10-29T03:20:40Z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