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6" r:id="rId2"/>
    <p:sldId id="257" r:id="rId3"/>
    <p:sldId id="286" r:id="rId4"/>
    <p:sldId id="287" r:id="rId5"/>
    <p:sldId id="265" r:id="rId6"/>
    <p:sldId id="290" r:id="rId7"/>
    <p:sldId id="259" r:id="rId8"/>
    <p:sldId id="281" r:id="rId9"/>
    <p:sldId id="278" r:id="rId10"/>
    <p:sldId id="277" r:id="rId11"/>
    <p:sldId id="293" r:id="rId12"/>
    <p:sldId id="282" r:id="rId13"/>
    <p:sldId id="279" r:id="rId14"/>
    <p:sldId id="298" r:id="rId15"/>
    <p:sldId id="294" r:id="rId16"/>
    <p:sldId id="295" r:id="rId17"/>
    <p:sldId id="297" r:id="rId18"/>
    <p:sldId id="289" r:id="rId19"/>
    <p:sldId id="288" r:id="rId20"/>
    <p:sldId id="296" r:id="rId21"/>
    <p:sldId id="301" r:id="rId22"/>
    <p:sldId id="302" r:id="rId23"/>
    <p:sldId id="303" r:id="rId24"/>
    <p:sldId id="304" r:id="rId25"/>
    <p:sldId id="285" r:id="rId26"/>
    <p:sldId id="291" r:id="rId27"/>
    <p:sldId id="272" r:id="rId28"/>
    <p:sldId id="305" r:id="rId29"/>
    <p:sldId id="299" r:id="rId30"/>
    <p:sldId id="274" r:id="rId31"/>
    <p:sldId id="27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00" autoAdjust="0"/>
    <p:restoredTop sz="87654" autoAdjust="0"/>
  </p:normalViewPr>
  <p:slideViewPr>
    <p:cSldViewPr>
      <p:cViewPr>
        <p:scale>
          <a:sx n="80" d="100"/>
          <a:sy n="80" d="100"/>
        </p:scale>
        <p:origin x="0" y="42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accent1_2" csCatId="accent1" phldr="1"/>
      <dgm:spPr/>
    </dgm:pt>
    <dgm:pt modelId="{58F0B2C8-6958-4E08-A160-4749E6C28E6A}">
      <dgm:prSet custT="1"/>
      <dgm:spPr/>
      <dgm:t>
        <a:bodyPr/>
        <a:lstStyle/>
        <a:p>
          <a:r>
            <a:rPr lang="zh-CN" altLang="en-US" sz="1200" b="1" dirty="0" smtClean="0"/>
            <a:t>硬件供应</a:t>
          </a:r>
          <a:endParaRPr lang="en-US" sz="1200" b="1" dirty="0"/>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zh-CN" altLang="en-US" sz="1200" b="1" dirty="0" smtClean="0"/>
            <a:t>负载供应</a:t>
          </a:r>
          <a:endParaRPr lang="en-US" sz="1200" b="1" dirty="0"/>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zh-CN" altLang="en-US" sz="1200" b="1" dirty="0" smtClean="0"/>
            <a:t>监控</a:t>
          </a:r>
          <a:endParaRPr lang="en-US" sz="1200" b="1" dirty="0"/>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zh-CN" altLang="en-US" sz="1200" b="1" dirty="0" smtClean="0"/>
            <a:t>备份</a:t>
          </a:r>
          <a:endParaRPr lang="en-US" sz="1200" b="1" dirty="0" smtClean="0"/>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r>
            <a:rPr lang="zh-CN" altLang="en-US" sz="1200" b="1" dirty="0" smtClean="0"/>
            <a:t>补丁</a:t>
          </a:r>
          <a:endParaRPr lang="en-US" sz="1200" b="1" dirty="0"/>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zh-CN" altLang="en-US" sz="1200" b="1" dirty="0" smtClean="0"/>
            <a:t>灾难恢复</a:t>
          </a:r>
          <a:endParaRPr lang="en-US" sz="1200" b="1" dirty="0"/>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794" custLinFactNeighborY="827"/>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E19E0918-A8FB-42BB-9C49-818FA0BCC8A5}" type="presOf" srcId="{1E7F139F-A21E-4A3C-934A-88C5083BA195}" destId="{8E2FC425-FAC1-46F2-869A-034A0E32EC34}" srcOrd="0" destOrd="0" presId="urn:microsoft.com/office/officeart/2005/8/layout/cycle8"/>
    <dgm:cxn modelId="{5943144D-986F-4DCE-AC8A-FEAF30269CF7}" type="presOf" srcId="{6FF95E8F-5EA6-45C6-A199-076B6CC8C184}" destId="{B4743712-9F65-4A50-B0F1-491E208D1051}" srcOrd="0" destOrd="0" presId="urn:microsoft.com/office/officeart/2005/8/layout/cycle8"/>
    <dgm:cxn modelId="{705A462E-101D-45C8-AE20-7E5E67FA7B60}" type="presOf" srcId="{6FF95E8F-5EA6-45C6-A199-076B6CC8C184}" destId="{007A3F08-7969-472D-8652-FEE94211E0CA}" srcOrd="1"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B5B4E26E-D380-454C-8D24-E5E0603AF009}" type="presOf" srcId="{84BDB3DA-206D-4D58-9760-1B387C66AEE0}" destId="{26ACF9B6-A58D-45D3-AB0D-0CA49EBC4830}" srcOrd="0" destOrd="0" presId="urn:microsoft.com/office/officeart/2005/8/layout/cycle8"/>
    <dgm:cxn modelId="{3BAAA68C-8BD4-4A76-AB25-64823EB53672}" type="presOf" srcId="{1E7F139F-A21E-4A3C-934A-88C5083BA195}" destId="{B165DBEC-FFBA-4A8B-9AC3-176653FE5815}" srcOrd="1" destOrd="0" presId="urn:microsoft.com/office/officeart/2005/8/layout/cycle8"/>
    <dgm:cxn modelId="{64B018D1-8A46-4EA0-9237-CBB8FD06AEAF}" type="presOf" srcId="{26B501D8-7E4C-4AF6-B313-9FB924A2E3CE}" destId="{E7BA54F2-498A-41CE-A924-6D8AD216C5A0}" srcOrd="0" destOrd="0" presId="urn:microsoft.com/office/officeart/2005/8/layout/cycle8"/>
    <dgm:cxn modelId="{764B75F1-1FA1-46E2-A562-BD7C3ECB353E}" srcId="{25DF406A-F9E5-49CD-A616-21C5B61B2593}" destId="{8D521FA9-4AB5-4E88-9DAB-1962BE11D44F}" srcOrd="2" destOrd="0" parTransId="{6E39C7C6-A4E7-4952-AAE4-7DEE4A25F93C}" sibTransId="{EFC947D5-BD18-4C14-A9F5-ADC2347859C0}"/>
    <dgm:cxn modelId="{C9CA1B8E-3FF6-411E-B7CA-E6310EF4C93B}" type="presOf" srcId="{8D521FA9-4AB5-4E88-9DAB-1962BE11D44F}" destId="{EA8DC047-0722-49C8-87B1-A95729749B18}" srcOrd="1" destOrd="0" presId="urn:microsoft.com/office/officeart/2005/8/layout/cycle8"/>
    <dgm:cxn modelId="{885616B9-A62D-4C8E-BC23-5954167A98A2}" type="presOf" srcId="{58F0B2C8-6958-4E08-A160-4749E6C28E6A}" destId="{D2C24011-8F85-4456-87AC-F1CCA0454A45}" srcOrd="0" destOrd="0" presId="urn:microsoft.com/office/officeart/2005/8/layout/cycle8"/>
    <dgm:cxn modelId="{B026C1EC-9818-4AE2-9FDA-24E39EB5DB59}" type="presOf" srcId="{8D521FA9-4AB5-4E88-9DAB-1962BE11D44F}" destId="{7693313E-E2DF-4BA5-8AF7-DD0314A28720}" srcOrd="0"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9228CAC1-B526-4330-8586-B8FBF61E3E8F}" srcId="{25DF406A-F9E5-49CD-A616-21C5B61B2593}" destId="{58F0B2C8-6958-4E08-A160-4749E6C28E6A}" srcOrd="0" destOrd="0" parTransId="{F318699D-281E-4B70-8BFE-2BD958A40504}" sibTransId="{948C6A1D-28E3-4A83-B2D2-0877763146A8}"/>
    <dgm:cxn modelId="{1A061BC5-DD1C-4527-B03D-9D2F816BFBB9}" type="presOf" srcId="{25DF406A-F9E5-49CD-A616-21C5B61B2593}" destId="{A5CA2ACD-5F7A-4595-9D45-1843CC3F0A08}" srcOrd="0" destOrd="0" presId="urn:microsoft.com/office/officeart/2005/8/layout/cycle8"/>
    <dgm:cxn modelId="{3FAF4F01-326F-414D-BBF5-4CDFE4D4F077}" type="presOf" srcId="{58F0B2C8-6958-4E08-A160-4749E6C28E6A}" destId="{BE3CE6DA-864C-4B1B-B17C-A4F015E51EE2}" srcOrd="1" destOrd="0" presId="urn:microsoft.com/office/officeart/2005/8/layout/cycle8"/>
    <dgm:cxn modelId="{00044C68-E22A-4180-B3DD-D2FB0F40127E}" type="presOf" srcId="{26B501D8-7E4C-4AF6-B313-9FB924A2E3CE}" destId="{0B1800C8-A939-4BBA-8951-99C25E14CF76}" srcOrd="1" destOrd="0" presId="urn:microsoft.com/office/officeart/2005/8/layout/cycle8"/>
    <dgm:cxn modelId="{F884D4E3-D9C9-437A-BE26-011FAEAB347C}" type="presOf" srcId="{84BDB3DA-206D-4D58-9760-1B387C66AEE0}" destId="{C82741B3-6DA1-4BC6-B6A0-3AC329AF6476}" srcOrd="1"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D06A2CE1-C079-46ED-8957-557BCF0CA46D}" type="presParOf" srcId="{A5CA2ACD-5F7A-4595-9D45-1843CC3F0A08}" destId="{D2C24011-8F85-4456-87AC-F1CCA0454A45}" srcOrd="0" destOrd="0" presId="urn:microsoft.com/office/officeart/2005/8/layout/cycle8"/>
    <dgm:cxn modelId="{2EB3C6BA-7915-4088-863D-2704047AFEE8}" type="presParOf" srcId="{A5CA2ACD-5F7A-4595-9D45-1843CC3F0A08}" destId="{C4294C61-0DF2-4733-B7F6-BE2092C7B363}" srcOrd="1" destOrd="0" presId="urn:microsoft.com/office/officeart/2005/8/layout/cycle8"/>
    <dgm:cxn modelId="{B052B942-E28D-486D-B1EE-28D28119FCCF}" type="presParOf" srcId="{A5CA2ACD-5F7A-4595-9D45-1843CC3F0A08}" destId="{BA3C2571-C440-48C1-92C5-9458987A4984}" srcOrd="2" destOrd="0" presId="urn:microsoft.com/office/officeart/2005/8/layout/cycle8"/>
    <dgm:cxn modelId="{088494C9-F579-4C66-B7CB-5A09DA637F8E}" type="presParOf" srcId="{A5CA2ACD-5F7A-4595-9D45-1843CC3F0A08}" destId="{BE3CE6DA-864C-4B1B-B17C-A4F015E51EE2}" srcOrd="3" destOrd="0" presId="urn:microsoft.com/office/officeart/2005/8/layout/cycle8"/>
    <dgm:cxn modelId="{AA1C6410-152A-4329-B776-28C8757DDB4F}" type="presParOf" srcId="{A5CA2ACD-5F7A-4595-9D45-1843CC3F0A08}" destId="{B4743712-9F65-4A50-B0F1-491E208D1051}" srcOrd="4" destOrd="0" presId="urn:microsoft.com/office/officeart/2005/8/layout/cycle8"/>
    <dgm:cxn modelId="{00874A0E-EF85-4503-8C3C-3C8A807B7AE9}" type="presParOf" srcId="{A5CA2ACD-5F7A-4595-9D45-1843CC3F0A08}" destId="{73ED5F0E-AF4E-40AD-81B1-056C537F112D}" srcOrd="5" destOrd="0" presId="urn:microsoft.com/office/officeart/2005/8/layout/cycle8"/>
    <dgm:cxn modelId="{A8E5999E-F060-47A0-A018-C53DE5B316C7}" type="presParOf" srcId="{A5CA2ACD-5F7A-4595-9D45-1843CC3F0A08}" destId="{916FC6AE-5E61-4CA8-9452-753CC14FFB84}" srcOrd="6" destOrd="0" presId="urn:microsoft.com/office/officeart/2005/8/layout/cycle8"/>
    <dgm:cxn modelId="{E6818B3A-29A6-46D8-AFEF-1E3C65FA8794}" type="presParOf" srcId="{A5CA2ACD-5F7A-4595-9D45-1843CC3F0A08}" destId="{007A3F08-7969-472D-8652-FEE94211E0CA}" srcOrd="7" destOrd="0" presId="urn:microsoft.com/office/officeart/2005/8/layout/cycle8"/>
    <dgm:cxn modelId="{CC07FD80-B32A-4A95-891F-FBA56967FCF5}" type="presParOf" srcId="{A5CA2ACD-5F7A-4595-9D45-1843CC3F0A08}" destId="{7693313E-E2DF-4BA5-8AF7-DD0314A28720}" srcOrd="8" destOrd="0" presId="urn:microsoft.com/office/officeart/2005/8/layout/cycle8"/>
    <dgm:cxn modelId="{C3AFE107-BDC3-41D5-85F2-DA435C734042}" type="presParOf" srcId="{A5CA2ACD-5F7A-4595-9D45-1843CC3F0A08}" destId="{A5122160-9266-4707-A65B-C3E532A1E657}" srcOrd="9" destOrd="0" presId="urn:microsoft.com/office/officeart/2005/8/layout/cycle8"/>
    <dgm:cxn modelId="{5FC44252-DC0F-447E-9FC4-9D333ED62776}" type="presParOf" srcId="{A5CA2ACD-5F7A-4595-9D45-1843CC3F0A08}" destId="{1185805C-FEC7-434E-9B07-4BBFD94CBD33}" srcOrd="10" destOrd="0" presId="urn:microsoft.com/office/officeart/2005/8/layout/cycle8"/>
    <dgm:cxn modelId="{503212E1-500D-4E3A-AD16-271C63FC6D71}" type="presParOf" srcId="{A5CA2ACD-5F7A-4595-9D45-1843CC3F0A08}" destId="{EA8DC047-0722-49C8-87B1-A95729749B18}" srcOrd="11" destOrd="0" presId="urn:microsoft.com/office/officeart/2005/8/layout/cycle8"/>
    <dgm:cxn modelId="{B70897DA-B666-410D-9832-C45C15D8FC0F}" type="presParOf" srcId="{A5CA2ACD-5F7A-4595-9D45-1843CC3F0A08}" destId="{26ACF9B6-A58D-45D3-AB0D-0CA49EBC4830}" srcOrd="12" destOrd="0" presId="urn:microsoft.com/office/officeart/2005/8/layout/cycle8"/>
    <dgm:cxn modelId="{77AD5991-85BA-431E-A440-E0047A53B2FE}" type="presParOf" srcId="{A5CA2ACD-5F7A-4595-9D45-1843CC3F0A08}" destId="{EFDFF22F-D2AC-49A8-9599-9E5630DA7E23}" srcOrd="13" destOrd="0" presId="urn:microsoft.com/office/officeart/2005/8/layout/cycle8"/>
    <dgm:cxn modelId="{8989149D-6D65-4462-9D69-77E542C79A28}" type="presParOf" srcId="{A5CA2ACD-5F7A-4595-9D45-1843CC3F0A08}" destId="{EF96E2F6-AA83-44CE-B29C-9E58A636B8DC}" srcOrd="14" destOrd="0" presId="urn:microsoft.com/office/officeart/2005/8/layout/cycle8"/>
    <dgm:cxn modelId="{7602C32E-2697-445F-BF94-8754BC63F58E}" type="presParOf" srcId="{A5CA2ACD-5F7A-4595-9D45-1843CC3F0A08}" destId="{C82741B3-6DA1-4BC6-B6A0-3AC329AF6476}" srcOrd="15" destOrd="0" presId="urn:microsoft.com/office/officeart/2005/8/layout/cycle8"/>
    <dgm:cxn modelId="{34B8F027-96A5-4D6E-8381-3D8870AFEF51}" type="presParOf" srcId="{A5CA2ACD-5F7A-4595-9D45-1843CC3F0A08}" destId="{8E2FC425-FAC1-46F2-869A-034A0E32EC34}" srcOrd="16" destOrd="0" presId="urn:microsoft.com/office/officeart/2005/8/layout/cycle8"/>
    <dgm:cxn modelId="{6E3C9D9C-E91E-43BB-9455-68A97E293BFE}" type="presParOf" srcId="{A5CA2ACD-5F7A-4595-9D45-1843CC3F0A08}" destId="{59C16BCA-50C3-49EB-9F90-998B8E8B5A91}" srcOrd="17" destOrd="0" presId="urn:microsoft.com/office/officeart/2005/8/layout/cycle8"/>
    <dgm:cxn modelId="{DD952EE2-459D-4309-8F13-49F099D7628C}" type="presParOf" srcId="{A5CA2ACD-5F7A-4595-9D45-1843CC3F0A08}" destId="{B9D3AFD9-ABA4-466E-B65C-C4B52E1BDDDA}" srcOrd="18" destOrd="0" presId="urn:microsoft.com/office/officeart/2005/8/layout/cycle8"/>
    <dgm:cxn modelId="{CD9F8CAF-54B2-4ED0-930E-BB2E0AF85B48}" type="presParOf" srcId="{A5CA2ACD-5F7A-4595-9D45-1843CC3F0A08}" destId="{B165DBEC-FFBA-4A8B-9AC3-176653FE5815}" srcOrd="19" destOrd="0" presId="urn:microsoft.com/office/officeart/2005/8/layout/cycle8"/>
    <dgm:cxn modelId="{D1C20E2A-B9CD-4711-9845-5F44B5D79FE2}" type="presParOf" srcId="{A5CA2ACD-5F7A-4595-9D45-1843CC3F0A08}" destId="{E7BA54F2-498A-41CE-A924-6D8AD216C5A0}" srcOrd="20" destOrd="0" presId="urn:microsoft.com/office/officeart/2005/8/layout/cycle8"/>
    <dgm:cxn modelId="{D6526AEC-3D57-46BE-A255-06B01A77D93C}" type="presParOf" srcId="{A5CA2ACD-5F7A-4595-9D45-1843CC3F0A08}" destId="{AF8DA07A-C953-461A-84E3-C410CBA10D01}" srcOrd="21" destOrd="0" presId="urn:microsoft.com/office/officeart/2005/8/layout/cycle8"/>
    <dgm:cxn modelId="{15CF6095-5E15-4D99-B688-28A45178C712}" type="presParOf" srcId="{A5CA2ACD-5F7A-4595-9D45-1843CC3F0A08}" destId="{2E498787-156A-46A0-8CB6-B82E5D3CF1B2}" srcOrd="22" destOrd="0" presId="urn:microsoft.com/office/officeart/2005/8/layout/cycle8"/>
    <dgm:cxn modelId="{FBE077D5-F946-429F-ABB3-55DDB8867606}" type="presParOf" srcId="{A5CA2ACD-5F7A-4595-9D45-1843CC3F0A08}" destId="{0B1800C8-A939-4BBA-8951-99C25E14CF76}" srcOrd="23" destOrd="0" presId="urn:microsoft.com/office/officeart/2005/8/layout/cycle8"/>
    <dgm:cxn modelId="{0534E29F-83D9-4339-94D4-66886E407C91}" type="presParOf" srcId="{A5CA2ACD-5F7A-4595-9D45-1843CC3F0A08}" destId="{0B131173-8BEE-47A3-8559-B8DA05C00D99}" srcOrd="24" destOrd="0" presId="urn:microsoft.com/office/officeart/2005/8/layout/cycle8"/>
    <dgm:cxn modelId="{BCC5C00F-5EBB-4FCD-B521-AB31FE5C648B}" type="presParOf" srcId="{A5CA2ACD-5F7A-4595-9D45-1843CC3F0A08}" destId="{65403BA8-D7FC-44BA-838B-C1D4C9B251E7}" srcOrd="25" destOrd="0" presId="urn:microsoft.com/office/officeart/2005/8/layout/cycle8"/>
    <dgm:cxn modelId="{C8BE72F9-2FC0-4C2C-B8C4-C3CCB9FFB5C3}" type="presParOf" srcId="{A5CA2ACD-5F7A-4595-9D45-1843CC3F0A08}" destId="{15728776-34B2-44F1-8633-F58D69E6FC24}" srcOrd="26" destOrd="0" presId="urn:microsoft.com/office/officeart/2005/8/layout/cycle8"/>
    <dgm:cxn modelId="{F97A9666-42E7-4692-BBC9-35D0850D6C1B}" type="presParOf" srcId="{A5CA2ACD-5F7A-4595-9D45-1843CC3F0A08}" destId="{9BF01E7F-869C-499E-8E06-C2965EFAA6EC}" srcOrd="27" destOrd="0" presId="urn:microsoft.com/office/officeart/2005/8/layout/cycle8"/>
    <dgm:cxn modelId="{691E300B-4EDC-4485-BB33-5963F3AB9DD2}" type="presParOf" srcId="{A5CA2ACD-5F7A-4595-9D45-1843CC3F0A08}" destId="{07F415CA-9DC1-4AFC-B60B-6D96C6BE50FD}" srcOrd="28" destOrd="0" presId="urn:microsoft.com/office/officeart/2005/8/layout/cycle8"/>
    <dgm:cxn modelId="{0C0819DF-AD74-4726-BC31-316CC3B4B786}" type="presParOf" srcId="{A5CA2ACD-5F7A-4595-9D45-1843CC3F0A08}" destId="{B245BEEF-CC84-499F-8CD7-6E1A97005449}" srcOrd="29" destOrd="0" presId="urn:microsoft.com/office/officeart/2005/8/layout/cycle8"/>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C24011-8F85-4456-87AC-F1CCA0454A45}">
      <dsp:nvSpPr>
        <dsp:cNvPr id="0" name=""/>
        <dsp:cNvSpPr/>
      </dsp:nvSpPr>
      <dsp:spPr>
        <a:xfrm>
          <a:off x="1560927" y="300425"/>
          <a:ext cx="3840480" cy="3840480"/>
        </a:xfrm>
        <a:prstGeom prst="pie">
          <a:avLst>
            <a:gd name="adj1" fmla="val 16200000"/>
            <a:gd name="adj2" fmla="val 1980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硬件供应</a:t>
          </a:r>
          <a:endParaRPr lang="en-US" sz="1200" b="1" kern="1200" dirty="0"/>
        </a:p>
      </dsp:txBody>
      <dsp:txXfrm>
        <a:off x="3572607" y="791000"/>
        <a:ext cx="1005840" cy="777240"/>
      </dsp:txXfrm>
    </dsp:sp>
    <dsp:sp modelId="{B4743712-9F65-4A50-B0F1-491E208D1051}">
      <dsp:nvSpPr>
        <dsp:cNvPr id="0" name=""/>
        <dsp:cNvSpPr/>
      </dsp:nvSpPr>
      <dsp:spPr>
        <a:xfrm>
          <a:off x="1637140" y="347760"/>
          <a:ext cx="3840480" cy="3840480"/>
        </a:xfrm>
        <a:prstGeom prst="pie">
          <a:avLst>
            <a:gd name="adj1" fmla="val 19800000"/>
            <a:gd name="adj2" fmla="val 180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负载供应</a:t>
          </a:r>
          <a:endParaRPr lang="en-US" sz="1200" b="1" kern="1200" dirty="0"/>
        </a:p>
      </dsp:txBody>
      <dsp:txXfrm>
        <a:off x="4243180" y="1902240"/>
        <a:ext cx="1051560" cy="754380"/>
      </dsp:txXfrm>
    </dsp:sp>
    <dsp:sp modelId="{7693313E-E2DF-4BA5-8AF7-DD0314A28720}">
      <dsp:nvSpPr>
        <dsp:cNvPr id="0" name=""/>
        <dsp:cNvSpPr/>
      </dsp:nvSpPr>
      <dsp:spPr>
        <a:xfrm>
          <a:off x="1591420" y="426855"/>
          <a:ext cx="3840480" cy="3840480"/>
        </a:xfrm>
        <a:prstGeom prst="pie">
          <a:avLst>
            <a:gd name="adj1" fmla="val 1800000"/>
            <a:gd name="adj2" fmla="val 540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补丁</a:t>
          </a:r>
          <a:endParaRPr lang="en-US" sz="1200" b="1" kern="1200" dirty="0"/>
        </a:p>
      </dsp:txBody>
      <dsp:txXfrm>
        <a:off x="3603100" y="3022380"/>
        <a:ext cx="1005840" cy="777240"/>
      </dsp:txXfrm>
    </dsp:sp>
    <dsp:sp modelId="{26ACF9B6-A58D-45D3-AB0D-0CA49EBC4830}">
      <dsp:nvSpPr>
        <dsp:cNvPr id="0" name=""/>
        <dsp:cNvSpPr/>
      </dsp:nvSpPr>
      <dsp:spPr>
        <a:xfrm>
          <a:off x="1499980" y="426855"/>
          <a:ext cx="3840480" cy="3840480"/>
        </a:xfrm>
        <a:prstGeom prst="pie">
          <a:avLst>
            <a:gd name="adj1" fmla="val 5400000"/>
            <a:gd name="adj2" fmla="val 900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监控</a:t>
          </a:r>
          <a:endParaRPr lang="en-US" sz="1200" b="1" kern="1200" dirty="0"/>
        </a:p>
      </dsp:txBody>
      <dsp:txXfrm>
        <a:off x="2322940" y="3022380"/>
        <a:ext cx="1005840" cy="777240"/>
      </dsp:txXfrm>
    </dsp:sp>
    <dsp:sp modelId="{8E2FC425-FAC1-46F2-869A-034A0E32EC34}">
      <dsp:nvSpPr>
        <dsp:cNvPr id="0" name=""/>
        <dsp:cNvSpPr/>
      </dsp:nvSpPr>
      <dsp:spPr>
        <a:xfrm>
          <a:off x="1454260" y="347760"/>
          <a:ext cx="3840480" cy="3840480"/>
        </a:xfrm>
        <a:prstGeom prst="pie">
          <a:avLst>
            <a:gd name="adj1" fmla="val 9000000"/>
            <a:gd name="adj2" fmla="val 1260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灾难恢复</a:t>
          </a:r>
          <a:endParaRPr lang="en-US" sz="1200" b="1" kern="1200" dirty="0"/>
        </a:p>
      </dsp:txBody>
      <dsp:txXfrm>
        <a:off x="1637140" y="1902240"/>
        <a:ext cx="1051560" cy="754380"/>
      </dsp:txXfrm>
    </dsp:sp>
    <dsp:sp modelId="{E7BA54F2-498A-41CE-A924-6D8AD216C5A0}">
      <dsp:nvSpPr>
        <dsp:cNvPr id="0" name=""/>
        <dsp:cNvSpPr/>
      </dsp:nvSpPr>
      <dsp:spPr>
        <a:xfrm>
          <a:off x="1499980" y="268664"/>
          <a:ext cx="3840480" cy="3840480"/>
        </a:xfrm>
        <a:prstGeom prst="pie">
          <a:avLst>
            <a:gd name="adj1" fmla="val 12600000"/>
            <a:gd name="adj2" fmla="val 1620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备份</a:t>
          </a:r>
          <a:endParaRPr lang="en-US" sz="1200" b="1" kern="1200" dirty="0" smtClean="0"/>
        </a:p>
      </dsp:txBody>
      <dsp:txXfrm>
        <a:off x="2322940" y="759239"/>
        <a:ext cx="1005840" cy="777240"/>
      </dsp:txXfrm>
    </dsp:sp>
    <dsp:sp modelId="{0B131173-8BEE-47A3-8559-B8DA05C00D99}">
      <dsp:nvSpPr>
        <dsp:cNvPr id="0" name=""/>
        <dsp:cNvSpPr/>
      </dsp:nvSpPr>
      <dsp:spPr>
        <a:xfrm>
          <a:off x="1418598" y="62681"/>
          <a:ext cx="4124856" cy="4315968"/>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403BA8-D7FC-44BA-838B-C1D4C9B251E7}">
      <dsp:nvSpPr>
        <dsp:cNvPr id="0" name=""/>
        <dsp:cNvSpPr/>
      </dsp:nvSpPr>
      <dsp:spPr>
        <a:xfrm>
          <a:off x="1399256" y="110016"/>
          <a:ext cx="4315968" cy="4315968"/>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728776-34B2-44F1-8633-F58D69E6FC24}">
      <dsp:nvSpPr>
        <dsp:cNvPr id="0" name=""/>
        <dsp:cNvSpPr/>
      </dsp:nvSpPr>
      <dsp:spPr>
        <a:xfrm>
          <a:off x="1353536" y="189111"/>
          <a:ext cx="4315968" cy="4315968"/>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BF01E7F-869C-499E-8E06-C2965EFAA6EC}">
      <dsp:nvSpPr>
        <dsp:cNvPr id="0" name=""/>
        <dsp:cNvSpPr/>
      </dsp:nvSpPr>
      <dsp:spPr>
        <a:xfrm>
          <a:off x="1262376" y="189111"/>
          <a:ext cx="4315968" cy="4315968"/>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F415CA-9DC1-4AFC-B60B-6D96C6BE50FD}">
      <dsp:nvSpPr>
        <dsp:cNvPr id="0" name=""/>
        <dsp:cNvSpPr/>
      </dsp:nvSpPr>
      <dsp:spPr>
        <a:xfrm>
          <a:off x="1216656" y="110016"/>
          <a:ext cx="4315968" cy="4315968"/>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245BEEF-CC84-499F-8CD7-6E1A97005449}">
      <dsp:nvSpPr>
        <dsp:cNvPr id="0" name=""/>
        <dsp:cNvSpPr/>
      </dsp:nvSpPr>
      <dsp:spPr>
        <a:xfrm>
          <a:off x="1262376" y="30920"/>
          <a:ext cx="4315968" cy="4315968"/>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11:17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gra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609600"/>
          </a:xfrm>
          <a:prstGeom prst="rect">
            <a:avLst/>
          </a:prstGeom>
        </p:spPr>
        <p:txBody>
          <a:bodyPr/>
          <a:lstStyle>
            <a:lvl1pPr algn="l">
              <a:defRPr sz="3000">
                <a:solidFill>
                  <a:srgbClr val="007096"/>
                </a:solidFill>
              </a:defRPr>
            </a:lvl1pPr>
          </a:lstStyle>
          <a:p>
            <a:r>
              <a:rPr lang="en-US" dirty="0" smtClean="0"/>
              <a:t>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9.png"/><Relationship Id="rId7" Type="http://schemas.openxmlformats.org/officeDocument/2006/relationships/diagramData" Target="../diagrams/data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2.png"/><Relationship Id="rId11" Type="http://schemas.microsoft.com/office/2007/relationships/diagramDrawing" Target="../diagrams/drawing1.xml"/><Relationship Id="rId5" Type="http://schemas.openxmlformats.org/officeDocument/2006/relationships/image" Target="../media/image31.png"/><Relationship Id="rId10" Type="http://schemas.openxmlformats.org/officeDocument/2006/relationships/diagramColors" Target="../diagrams/colors1.xml"/><Relationship Id="rId4" Type="http://schemas.openxmlformats.org/officeDocument/2006/relationships/image" Target="../media/image30.png"/><Relationship Id="rId9"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29.png"/><Relationship Id="rId2" Type="http://schemas.openxmlformats.org/officeDocument/2006/relationships/notesSlide" Target="../notesSlides/notesSlide19.xml"/><Relationship Id="rId16"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6.xml"/><Relationship Id="rId16"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2.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微软应用程序虚拟化</a:t>
            </a:r>
            <a:endParaRPr lang="zh-CN" altLang="en-US" dirty="0"/>
          </a:p>
        </p:txBody>
      </p:sp>
      <p:pic>
        <p:nvPicPr>
          <p:cNvPr id="4" name="Picture 3"/>
          <p:cNvPicPr>
            <a:picLocks noChangeAspect="1" noChangeArrowheads="1"/>
          </p:cNvPicPr>
          <p:nvPr/>
        </p:nvPicPr>
        <p:blipFill>
          <a:blip r:embed="rId3" cstate="screen"/>
          <a:srcRect/>
          <a:stretch>
            <a:fillRect/>
          </a:stretch>
        </p:blipFill>
        <p:spPr bwMode="auto">
          <a:xfrm>
            <a:off x="1428728" y="1046182"/>
            <a:ext cx="6172200" cy="5240338"/>
          </a:xfrm>
          <a:prstGeom prst="rect">
            <a:avLst/>
          </a:prstGeom>
          <a:ln>
            <a:noFill/>
          </a:ln>
          <a:effectLst>
            <a:softEdge rad="112500"/>
          </a:effectLst>
        </p:spPr>
      </p:pic>
      <p:sp>
        <p:nvSpPr>
          <p:cNvPr id="7" name="Snip Diagonal Corner Rectangle 6"/>
          <p:cNvSpPr/>
          <p:nvPr/>
        </p:nvSpPr>
        <p:spPr>
          <a:xfrm>
            <a:off x="3000364" y="2500306"/>
            <a:ext cx="1357322" cy="642942"/>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smtClean="0">
                <a:solidFill>
                  <a:schemeClr val="bg1"/>
                </a:solidFill>
              </a:rPr>
              <a:t>App-V Server</a:t>
            </a:r>
            <a:endParaRPr lang="zh-CN" altLang="en-US" dirty="0">
              <a:solidFill>
                <a:schemeClr val="bg1"/>
              </a:solidFill>
            </a:endParaRPr>
          </a:p>
        </p:txBody>
      </p:sp>
      <p:sp>
        <p:nvSpPr>
          <p:cNvPr id="8" name="Snip Diagonal Corner Rectangle 7"/>
          <p:cNvSpPr/>
          <p:nvPr/>
        </p:nvSpPr>
        <p:spPr>
          <a:xfrm>
            <a:off x="1643042" y="4643446"/>
            <a:ext cx="1357322" cy="642942"/>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smtClean="0">
                <a:solidFill>
                  <a:schemeClr val="bg1"/>
                </a:solidFill>
              </a:rPr>
              <a:t>App-V Client</a:t>
            </a:r>
            <a:endParaRPr lang="zh-CN" altLang="en-US" dirty="0">
              <a:solidFill>
                <a:schemeClr val="bg1"/>
              </a:solidFill>
            </a:endParaRPr>
          </a:p>
        </p:txBody>
      </p:sp>
      <p:sp>
        <p:nvSpPr>
          <p:cNvPr id="9" name="Snip Diagonal Corner Rectangle 8"/>
          <p:cNvSpPr/>
          <p:nvPr/>
        </p:nvSpPr>
        <p:spPr>
          <a:xfrm>
            <a:off x="5286380" y="3357562"/>
            <a:ext cx="1285884" cy="642942"/>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smtClean="0">
                <a:solidFill>
                  <a:schemeClr val="bg1"/>
                </a:solidFill>
              </a:rPr>
              <a:t>App-V Sequencer</a:t>
            </a:r>
            <a:endParaRPr lang="zh-CN" altLang="en-US" dirty="0">
              <a:solidFill>
                <a:schemeClr val="bg1"/>
              </a:solidFill>
            </a:endParaRPr>
          </a:p>
        </p:txBody>
      </p:sp>
      <p:sp>
        <p:nvSpPr>
          <p:cNvPr id="10" name="Snip Diagonal Corner Rectangle 9"/>
          <p:cNvSpPr/>
          <p:nvPr/>
        </p:nvSpPr>
        <p:spPr>
          <a:xfrm>
            <a:off x="6429388" y="1214422"/>
            <a:ext cx="1285884" cy="642942"/>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solidFill>
                  <a:schemeClr val="bg1"/>
                </a:solidFill>
              </a:rPr>
              <a:t>App-V Console</a:t>
            </a:r>
            <a:endParaRPr lang="zh-CN" altLang="en-US" dirty="0">
              <a:solidFill>
                <a:schemeClr val="bg1"/>
              </a:solidFill>
            </a:endParaRPr>
          </a:p>
        </p:txBody>
      </p:sp>
      <p:sp>
        <p:nvSpPr>
          <p:cNvPr id="11" name="Snip Diagonal Corner Rectangle 10"/>
          <p:cNvSpPr/>
          <p:nvPr/>
        </p:nvSpPr>
        <p:spPr>
          <a:xfrm>
            <a:off x="5429256" y="2143116"/>
            <a:ext cx="1428760" cy="642942"/>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solidFill>
                  <a:schemeClr val="bg1"/>
                </a:solidFill>
              </a:rPr>
              <a:t>App-V Web Service</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sz="3600" dirty="0" smtClean="0"/>
              <a:t>微软应用程序虚拟化典型应用场景</a:t>
            </a:r>
            <a:endParaRPr lang="zh-CN" altLang="en-US" sz="3600" dirty="0"/>
          </a:p>
        </p:txBody>
      </p:sp>
      <p:sp>
        <p:nvSpPr>
          <p:cNvPr id="4" name="Content Placeholder 3"/>
          <p:cNvSpPr>
            <a:spLocks noGrp="1"/>
          </p:cNvSpPr>
          <p:nvPr>
            <p:ph idx="1"/>
          </p:nvPr>
        </p:nvSpPr>
        <p:spPr>
          <a:xfrm>
            <a:off x="457200" y="974739"/>
            <a:ext cx="8229600" cy="4525963"/>
          </a:xfrm>
        </p:spPr>
        <p:txBody>
          <a:bodyPr/>
          <a:lstStyle/>
          <a:p>
            <a:r>
              <a:rPr lang="zh-CN" altLang="en-US" dirty="0" smtClean="0"/>
              <a:t>难题</a:t>
            </a:r>
          </a:p>
          <a:p>
            <a:pPr lvl="1"/>
            <a:r>
              <a:rPr lang="zh-CN" altLang="en-US" dirty="0" smtClean="0"/>
              <a:t>应用程序间或应用程序与操作系统间不兼容问题</a:t>
            </a:r>
          </a:p>
          <a:p>
            <a:pPr lvl="1"/>
            <a:r>
              <a:rPr lang="zh-CN" altLang="en-US" dirty="0" smtClean="0"/>
              <a:t>花费较长时间进行上线前兼容性测试</a:t>
            </a:r>
          </a:p>
          <a:p>
            <a:r>
              <a:rPr lang="zh-CN" altLang="en-US" dirty="0" smtClean="0"/>
              <a:t> 优点</a:t>
            </a:r>
          </a:p>
          <a:p>
            <a:pPr lvl="1"/>
            <a:r>
              <a:rPr lang="zh-CN" altLang="en-US" dirty="0" smtClean="0"/>
              <a:t>无需为每个用户安装、卸载应用程序，登录即用</a:t>
            </a:r>
            <a:endParaRPr lang="en-US" altLang="zh-CN" dirty="0" smtClean="0"/>
          </a:p>
          <a:p>
            <a:pPr lvl="1"/>
            <a:r>
              <a:rPr lang="zh-CN" altLang="en-US" dirty="0" smtClean="0"/>
              <a:t>按用户组分发不同的应用程序组，与组织结构一致</a:t>
            </a:r>
            <a:endParaRPr lang="en-US" altLang="zh-CN" dirty="0" smtClean="0"/>
          </a:p>
          <a:p>
            <a:pPr lvl="1"/>
            <a:r>
              <a:rPr lang="zh-CN" altLang="en-US" dirty="0" smtClean="0"/>
              <a:t>进行统一管理</a:t>
            </a:r>
            <a:endParaRPr lang="en-US" altLang="zh-CN" dirty="0" smtClean="0"/>
          </a:p>
          <a:p>
            <a:r>
              <a:rPr lang="zh-CN" altLang="en-US" dirty="0" smtClean="0"/>
              <a:t>特性</a:t>
            </a:r>
          </a:p>
          <a:p>
            <a:pPr lvl="1"/>
            <a:r>
              <a:rPr lang="zh-CN" altLang="en-US" dirty="0" smtClean="0"/>
              <a:t>启动基于用户权限</a:t>
            </a:r>
          </a:p>
          <a:p>
            <a:pPr lvl="1"/>
            <a:r>
              <a:rPr lang="zh-CN" altLang="en-US" dirty="0" smtClean="0"/>
              <a:t>下载“</a:t>
            </a:r>
            <a:r>
              <a:rPr lang="en-US" altLang="zh-CN" dirty="0" smtClean="0"/>
              <a:t>Just Enough Code”(5%-20%)</a:t>
            </a:r>
          </a:p>
          <a:p>
            <a:pPr lvl="1"/>
            <a:r>
              <a:rPr lang="zh-CN" altLang="en-US" dirty="0" smtClean="0"/>
              <a:t>本地执行、本地缓存</a:t>
            </a:r>
          </a:p>
          <a:p>
            <a:pPr lvl="1"/>
            <a:r>
              <a:rPr lang="zh-CN" altLang="en-US" dirty="0" smtClean="0"/>
              <a:t>支持无网络环境</a:t>
            </a: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你桌面上的文档真的是存放</a:t>
            </a:r>
            <a:endParaRPr lang="en-US" altLang="zh-CN" dirty="0" smtClean="0"/>
          </a:p>
          <a:p>
            <a:r>
              <a:rPr lang="zh-CN" altLang="en-US" dirty="0" smtClean="0"/>
              <a:t>在本地的硬盘上面吗？</a:t>
            </a:r>
            <a:endParaRPr lang="en-US" altLang="zh-CN" dirty="0" smtClean="0"/>
          </a:p>
          <a:p>
            <a:r>
              <a:rPr lang="zh-CN" altLang="en-US" dirty="0" smtClean="0"/>
              <a:t>（用户配置文件虚拟化）</a:t>
            </a:r>
            <a:endParaRPr lang="en-US" altLang="zh-CN"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用户配置文件虚拟化应用场景</a:t>
            </a:r>
            <a:r>
              <a:rPr lang="en-US" altLang="zh-CN" sz="3200" dirty="0" smtClean="0"/>
              <a:t>——</a:t>
            </a:r>
            <a:r>
              <a:rPr lang="zh-CN" altLang="en-US" sz="3200" dirty="0" smtClean="0"/>
              <a:t>移动办公</a:t>
            </a:r>
            <a:endParaRPr lang="zh-CN" altLang="en-US" sz="3200" dirty="0"/>
          </a:p>
        </p:txBody>
      </p:sp>
      <p:sp>
        <p:nvSpPr>
          <p:cNvPr id="3" name="内容占位符 2"/>
          <p:cNvSpPr>
            <a:spLocks noGrp="1"/>
          </p:cNvSpPr>
          <p:nvPr>
            <p:ph idx="1"/>
          </p:nvPr>
        </p:nvSpPr>
        <p:spPr/>
        <p:txBody>
          <a:bodyPr/>
          <a:lstStyle/>
          <a:p>
            <a:r>
              <a:rPr lang="zh-CN" altLang="en-US" dirty="0" smtClean="0"/>
              <a:t>优点</a:t>
            </a:r>
            <a:endParaRPr lang="en-US" altLang="zh-CN" dirty="0" smtClean="0"/>
          </a:p>
          <a:p>
            <a:pPr lvl="1"/>
            <a:r>
              <a:rPr lang="zh-CN" altLang="en-US" dirty="0" smtClean="0"/>
              <a:t>早已存在的非常成熟的技术</a:t>
            </a:r>
            <a:endParaRPr lang="en-US" altLang="zh-CN" dirty="0" smtClean="0"/>
          </a:p>
          <a:p>
            <a:pPr lvl="1"/>
            <a:r>
              <a:rPr lang="zh-CN" altLang="en-US" dirty="0" smtClean="0"/>
              <a:t>统一备份、保证用户数据安全</a:t>
            </a:r>
            <a:endParaRPr lang="en-US" altLang="zh-CN" dirty="0" smtClean="0"/>
          </a:p>
          <a:p>
            <a:pPr lvl="1"/>
            <a:r>
              <a:rPr lang="zh-CN" altLang="en-US" dirty="0" smtClean="0"/>
              <a:t>使计算机成为通用设备而不是专属设备</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zh-CN" altLang="en-US" dirty="0"/>
          </a:p>
        </p:txBody>
      </p:sp>
      <p:sp>
        <p:nvSpPr>
          <p:cNvPr id="6" name="Text Placeholder 5"/>
          <p:cNvSpPr>
            <a:spLocks noGrp="1"/>
          </p:cNvSpPr>
          <p:nvPr>
            <p:ph type="body" sz="quarter" idx="10"/>
          </p:nvPr>
        </p:nvSpPr>
        <p:spPr/>
        <p:txBody>
          <a:bodyPr/>
          <a:lstStyle/>
          <a:p>
            <a:r>
              <a:rPr lang="zh-CN" altLang="en-US" dirty="0" smtClean="0"/>
              <a:t>这些虚拟化技术有什么区别？</a:t>
            </a: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zh-CN" sz="3600" dirty="0" smtClean="0"/>
              <a:t>App-V VS SBC(</a:t>
            </a:r>
            <a:r>
              <a:rPr lang="zh-CN" altLang="en-US" sz="3600" dirty="0" smtClean="0"/>
              <a:t>集中式运算系统</a:t>
            </a:r>
            <a:r>
              <a:rPr lang="en-US" altLang="zh-CN" sz="3600" dirty="0" smtClean="0"/>
              <a:t>)</a:t>
            </a:r>
          </a:p>
        </p:txBody>
      </p:sp>
      <p:sp>
        <p:nvSpPr>
          <p:cNvPr id="3" name="Content Placeholder 2"/>
          <p:cNvSpPr>
            <a:spLocks noGrp="1"/>
          </p:cNvSpPr>
          <p:nvPr>
            <p:ph idx="1"/>
          </p:nvPr>
        </p:nvSpPr>
        <p:spPr>
          <a:xfrm>
            <a:off x="457200" y="1331929"/>
            <a:ext cx="8229600" cy="4525963"/>
          </a:xfrm>
        </p:spPr>
        <p:txBody>
          <a:bodyPr>
            <a:noAutofit/>
          </a:bodyPr>
          <a:lstStyle/>
          <a:p>
            <a:pPr>
              <a:lnSpc>
                <a:spcPct val="110000"/>
              </a:lnSpc>
              <a:defRPr/>
            </a:pPr>
            <a:r>
              <a:rPr lang="en-US" altLang="zh-CN" sz="2800" b="0" dirty="0" smtClean="0">
                <a:latin typeface="Trebuchet MS" pitchFamily="34" charset="0"/>
                <a:ea typeface="微软雅黑" pitchFamily="34" charset="-122"/>
              </a:rPr>
              <a:t>App-V</a:t>
            </a:r>
          </a:p>
          <a:p>
            <a:pPr lvl="1">
              <a:lnSpc>
                <a:spcPct val="110000"/>
              </a:lnSpc>
              <a:defRPr/>
            </a:pPr>
            <a:r>
              <a:rPr lang="zh-CN" altLang="en-US" sz="2400" b="0" dirty="0" smtClean="0">
                <a:latin typeface="Trebuchet MS" pitchFamily="34" charset="0"/>
                <a:ea typeface="微软雅黑" pitchFamily="34" charset="-122"/>
              </a:rPr>
              <a:t>本地运行应用程序</a:t>
            </a:r>
            <a:endParaRPr lang="en-US" altLang="zh-CN" sz="2400" b="0" dirty="0" smtClean="0">
              <a:latin typeface="Trebuchet MS" pitchFamily="34" charset="0"/>
              <a:ea typeface="微软雅黑" pitchFamily="34" charset="-122"/>
            </a:endParaRPr>
          </a:p>
          <a:p>
            <a:pPr lvl="1">
              <a:lnSpc>
                <a:spcPct val="110000"/>
              </a:lnSpc>
              <a:defRPr/>
            </a:pPr>
            <a:r>
              <a:rPr lang="zh-CN" altLang="en-US" sz="2400" b="0" dirty="0" smtClean="0">
                <a:latin typeface="Trebuchet MS" pitchFamily="34" charset="0"/>
                <a:ea typeface="微软雅黑" pitchFamily="34" charset="-122"/>
              </a:rPr>
              <a:t>避免应用程序</a:t>
            </a:r>
            <a:r>
              <a:rPr lang="zh-CN" altLang="en-US" dirty="0" smtClean="0">
                <a:latin typeface="Trebuchet MS" pitchFamily="34" charset="0"/>
                <a:ea typeface="微软雅黑" pitchFamily="34" charset="-122"/>
              </a:rPr>
              <a:t>兼容性问题</a:t>
            </a:r>
            <a:endParaRPr lang="en-US" altLang="zh-CN" sz="2400" b="0" dirty="0" smtClean="0">
              <a:latin typeface="Trebuchet MS" pitchFamily="34" charset="0"/>
              <a:ea typeface="微软雅黑" pitchFamily="34" charset="-122"/>
            </a:endParaRPr>
          </a:p>
          <a:p>
            <a:pPr>
              <a:lnSpc>
                <a:spcPct val="110000"/>
              </a:lnSpc>
              <a:defRPr/>
            </a:pPr>
            <a:r>
              <a:rPr lang="en-US" altLang="zh-CN" sz="2800" b="0" dirty="0" smtClean="0">
                <a:latin typeface="Trebuchet MS" pitchFamily="34" charset="0"/>
                <a:ea typeface="微软雅黑" pitchFamily="34" charset="-122"/>
              </a:rPr>
              <a:t>SBC</a:t>
            </a:r>
            <a:r>
              <a:rPr lang="zh-CN" altLang="en-US" sz="2800" b="0" dirty="0" smtClean="0">
                <a:latin typeface="Trebuchet MS" pitchFamily="34" charset="0"/>
                <a:ea typeface="微软雅黑" pitchFamily="34" charset="-122"/>
              </a:rPr>
              <a:t>（集中式运算系统，例如</a:t>
            </a:r>
            <a:r>
              <a:rPr lang="en-US" altLang="zh-CN" sz="2800" b="0" dirty="0" smtClean="0">
                <a:latin typeface="Trebuchet MS" pitchFamily="34" charset="0"/>
                <a:ea typeface="微软雅黑" pitchFamily="34" charset="-122"/>
              </a:rPr>
              <a:t>TS</a:t>
            </a:r>
            <a:r>
              <a:rPr lang="zh-CN" altLang="en-US" sz="2800" b="0" dirty="0" smtClean="0">
                <a:latin typeface="Trebuchet MS" pitchFamily="34" charset="0"/>
                <a:ea typeface="微软雅黑" pitchFamily="34" charset="-122"/>
              </a:rPr>
              <a:t>、</a:t>
            </a:r>
            <a:r>
              <a:rPr lang="en-US" altLang="zh-CN" sz="2800" b="0" dirty="0" smtClean="0">
                <a:latin typeface="Trebuchet MS" pitchFamily="34" charset="0"/>
                <a:ea typeface="微软雅黑" pitchFamily="34" charset="-122"/>
              </a:rPr>
              <a:t>RDS</a:t>
            </a:r>
            <a:r>
              <a:rPr lang="zh-CN" altLang="en-US" sz="2800" b="0" dirty="0" smtClean="0">
                <a:latin typeface="Trebuchet MS" pitchFamily="34" charset="0"/>
                <a:ea typeface="微软雅黑" pitchFamily="34" charset="-122"/>
              </a:rPr>
              <a:t>）</a:t>
            </a:r>
            <a:endParaRPr lang="en-US" altLang="zh-CN" sz="2800" b="0" dirty="0" smtClean="0">
              <a:latin typeface="Trebuchet MS" pitchFamily="34" charset="0"/>
              <a:ea typeface="微软雅黑" pitchFamily="34" charset="-122"/>
            </a:endParaRPr>
          </a:p>
          <a:p>
            <a:pPr lvl="1">
              <a:defRPr/>
            </a:pPr>
            <a:r>
              <a:rPr lang="zh-CN" altLang="en-US" sz="2400" b="0" dirty="0" smtClean="0">
                <a:latin typeface="Trebuchet MS" pitchFamily="34" charset="0"/>
                <a:ea typeface="微软雅黑" pitchFamily="34" charset="-122"/>
              </a:rPr>
              <a:t>远程访问应用程序</a:t>
            </a:r>
            <a:endParaRPr lang="en-US" altLang="zh-CN" sz="2400" b="0" dirty="0" smtClean="0">
              <a:latin typeface="Trebuchet MS" pitchFamily="34" charset="0"/>
              <a:ea typeface="微软雅黑" pitchFamily="34" charset="-122"/>
            </a:endParaRPr>
          </a:p>
          <a:p>
            <a:pPr lvl="1">
              <a:defRPr/>
            </a:pPr>
            <a:r>
              <a:rPr lang="zh-CN" altLang="en-US" sz="2400" b="0" dirty="0" smtClean="0">
                <a:latin typeface="Trebuchet MS" pitchFamily="34" charset="0"/>
                <a:ea typeface="微软雅黑" pitchFamily="34" charset="-122"/>
              </a:rPr>
              <a:t>在中心服务器上运行</a:t>
            </a:r>
            <a:endParaRPr lang="en-US" altLang="zh-CN" dirty="0" smtClean="0">
              <a:latin typeface="Trebuchet MS" pitchFamily="34" charset="0"/>
              <a:ea typeface="微软雅黑" pitchFamily="34" charset="-122"/>
            </a:endParaRPr>
          </a:p>
          <a:p>
            <a:pPr lvl="1">
              <a:defRPr/>
            </a:pPr>
            <a:r>
              <a:rPr lang="zh-CN" altLang="en-US" sz="2400" b="0" dirty="0" smtClean="0">
                <a:latin typeface="Trebuchet MS" pitchFamily="34" charset="0"/>
                <a:ea typeface="微软雅黑" pitchFamily="34" charset="-122"/>
              </a:rPr>
              <a:t>依然有潜在的应用程序</a:t>
            </a:r>
            <a:r>
              <a:rPr lang="zh-CN" altLang="en-US" dirty="0" smtClean="0">
                <a:latin typeface="Trebuchet MS" pitchFamily="34" charset="0"/>
                <a:ea typeface="微软雅黑" pitchFamily="34" charset="-122"/>
              </a:rPr>
              <a:t>兼容性问题</a:t>
            </a:r>
            <a:endParaRPr lang="en-US" altLang="zh-CN" sz="2400" b="0" dirty="0" smtClean="0">
              <a:latin typeface="Trebuchet MS" pitchFamily="34" charset="0"/>
              <a:ea typeface="微软雅黑" pitchFamily="3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553998"/>
          </a:xfrm>
        </p:spPr>
        <p:txBody>
          <a:bodyPr>
            <a:noAutofit/>
          </a:bodyPr>
          <a:lstStyle/>
          <a:p>
            <a:pPr>
              <a:defRPr/>
            </a:pPr>
            <a:r>
              <a:rPr lang="en-US" altLang="zh-CN" sz="3600" dirty="0" smtClean="0"/>
              <a:t>App-V VS</a:t>
            </a:r>
            <a:r>
              <a:rPr lang="zh-CN" altLang="en-US" sz="3600" dirty="0" smtClean="0"/>
              <a:t> </a:t>
            </a:r>
            <a:r>
              <a:rPr lang="en-US" altLang="zh-CN" sz="3600" dirty="0" smtClean="0"/>
              <a:t>ESD(</a:t>
            </a:r>
            <a:r>
              <a:rPr lang="zh-CN" altLang="en-US" sz="3600" dirty="0" smtClean="0"/>
              <a:t>软件分发系统</a:t>
            </a:r>
            <a:r>
              <a:rPr lang="en-US" altLang="zh-CN" sz="3600" dirty="0" smtClean="0"/>
              <a:t>)</a:t>
            </a:r>
          </a:p>
        </p:txBody>
      </p:sp>
      <p:sp>
        <p:nvSpPr>
          <p:cNvPr id="3" name="Content Placeholder 2"/>
          <p:cNvSpPr>
            <a:spLocks noGrp="1"/>
          </p:cNvSpPr>
          <p:nvPr>
            <p:ph idx="1"/>
          </p:nvPr>
        </p:nvSpPr>
        <p:spPr>
          <a:xfrm>
            <a:off x="381000" y="1288681"/>
            <a:ext cx="8382000" cy="3354765"/>
          </a:xfrm>
        </p:spPr>
        <p:txBody>
          <a:bodyPr/>
          <a:lstStyle/>
          <a:p>
            <a:pPr>
              <a:defRPr/>
            </a:pPr>
            <a:r>
              <a:rPr lang="en-US" altLang="zh-CN" b="0" dirty="0" smtClean="0">
                <a:latin typeface="Trebuchet MS" pitchFamily="34" charset="0"/>
                <a:ea typeface="微软雅黑" pitchFamily="34" charset="-122"/>
              </a:rPr>
              <a:t>App-V</a:t>
            </a:r>
          </a:p>
          <a:p>
            <a:pPr lvl="1">
              <a:defRPr/>
            </a:pPr>
            <a:r>
              <a:rPr lang="zh-CN" altLang="en-US" b="0" dirty="0" smtClean="0">
                <a:latin typeface="Trebuchet MS" pitchFamily="34" charset="0"/>
                <a:ea typeface="微软雅黑" pitchFamily="34" charset="-122"/>
              </a:rPr>
              <a:t>重点在于应用程序管理，而不是系统管理</a:t>
            </a:r>
            <a:endParaRPr lang="en-US" altLang="zh-CN" b="0" dirty="0" smtClean="0">
              <a:latin typeface="Trebuchet MS" pitchFamily="34" charset="0"/>
              <a:ea typeface="微软雅黑" pitchFamily="34" charset="-122"/>
            </a:endParaRPr>
          </a:p>
          <a:p>
            <a:pPr lvl="1">
              <a:defRPr/>
            </a:pPr>
            <a:r>
              <a:rPr lang="zh-CN" altLang="en-US" b="0" dirty="0" smtClean="0">
                <a:latin typeface="Trebuchet MS" pitchFamily="34" charset="0"/>
                <a:ea typeface="微软雅黑" pitchFamily="34" charset="-122"/>
              </a:rPr>
              <a:t>部署、控制并管理应用程序</a:t>
            </a:r>
            <a:endParaRPr lang="en-US" altLang="zh-CN" b="0" dirty="0" smtClean="0">
              <a:latin typeface="Trebuchet MS" pitchFamily="34" charset="0"/>
              <a:ea typeface="微软雅黑" pitchFamily="34" charset="-122"/>
            </a:endParaRPr>
          </a:p>
          <a:p>
            <a:pPr lvl="1">
              <a:defRPr/>
            </a:pPr>
            <a:r>
              <a:rPr lang="zh-CN" altLang="en-US" b="0" dirty="0" smtClean="0">
                <a:latin typeface="Trebuchet MS" pitchFamily="34" charset="0"/>
                <a:ea typeface="微软雅黑" pitchFamily="34" charset="-122"/>
              </a:rPr>
              <a:t>对于</a:t>
            </a:r>
            <a:r>
              <a:rPr lang="en-US" altLang="zh-CN" b="0" dirty="0" smtClean="0">
                <a:latin typeface="Trebuchet MS" pitchFamily="34" charset="0"/>
                <a:ea typeface="微软雅黑" pitchFamily="34" charset="-122"/>
              </a:rPr>
              <a:t>ESD</a:t>
            </a:r>
            <a:r>
              <a:rPr lang="zh-CN" altLang="en-US" b="0" dirty="0" smtClean="0">
                <a:latin typeface="Trebuchet MS" pitchFamily="34" charset="0"/>
                <a:ea typeface="微软雅黑" pitchFamily="34" charset="-122"/>
              </a:rPr>
              <a:t>是一种补充</a:t>
            </a:r>
            <a:endParaRPr lang="en-US" altLang="zh-CN" b="0" dirty="0" smtClean="0">
              <a:latin typeface="Trebuchet MS" pitchFamily="34" charset="0"/>
              <a:ea typeface="微软雅黑" pitchFamily="34" charset="-122"/>
            </a:endParaRPr>
          </a:p>
          <a:p>
            <a:pPr>
              <a:defRPr/>
            </a:pPr>
            <a:r>
              <a:rPr lang="en-US" altLang="zh-CN" b="0" dirty="0" smtClean="0">
                <a:latin typeface="Trebuchet MS" pitchFamily="34" charset="0"/>
                <a:ea typeface="微软雅黑" pitchFamily="34" charset="-122"/>
              </a:rPr>
              <a:t>ESD(</a:t>
            </a:r>
            <a:r>
              <a:rPr lang="zh-CN" altLang="en-US" b="0" dirty="0" smtClean="0">
                <a:latin typeface="Trebuchet MS" pitchFamily="34" charset="0"/>
                <a:ea typeface="微软雅黑" pitchFamily="34" charset="-122"/>
              </a:rPr>
              <a:t>软件分发系统，例如</a:t>
            </a:r>
            <a:r>
              <a:rPr lang="en-US" altLang="zh-CN" b="0" dirty="0" smtClean="0">
                <a:latin typeface="Trebuchet MS" pitchFamily="34" charset="0"/>
                <a:ea typeface="微软雅黑" pitchFamily="34" charset="-122"/>
              </a:rPr>
              <a:t>SMS</a:t>
            </a:r>
            <a:r>
              <a:rPr lang="zh-CN" altLang="en-US" b="0" dirty="0" smtClean="0">
                <a:latin typeface="Trebuchet MS" pitchFamily="34" charset="0"/>
                <a:ea typeface="微软雅黑" pitchFamily="34" charset="-122"/>
              </a:rPr>
              <a:t>、</a:t>
            </a:r>
            <a:r>
              <a:rPr lang="en-US" altLang="zh-CN" b="0" dirty="0" smtClean="0">
                <a:latin typeface="Trebuchet MS" pitchFamily="34" charset="0"/>
                <a:ea typeface="微软雅黑" pitchFamily="34" charset="-122"/>
              </a:rPr>
              <a:t>SCCM)</a:t>
            </a:r>
          </a:p>
          <a:p>
            <a:pPr lvl="1">
              <a:defRPr/>
            </a:pPr>
            <a:r>
              <a:rPr lang="zh-CN" altLang="en-US" b="0" dirty="0" smtClean="0">
                <a:latin typeface="Trebuchet MS" pitchFamily="34" charset="0"/>
                <a:ea typeface="微软雅黑" pitchFamily="34" charset="-122"/>
              </a:rPr>
              <a:t>部署系统服务、更新、设备映像</a:t>
            </a:r>
            <a:endParaRPr lang="en-US" altLang="zh-CN" b="0" dirty="0" smtClean="0">
              <a:latin typeface="Trebuchet MS" pitchFamily="34" charset="0"/>
              <a:ea typeface="微软雅黑"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zh-CN" altLang="en-US" dirty="0"/>
          </a:p>
        </p:txBody>
      </p:sp>
      <p:sp>
        <p:nvSpPr>
          <p:cNvPr id="6" name="Text Placeholder 5"/>
          <p:cNvSpPr>
            <a:spLocks noGrp="1"/>
          </p:cNvSpPr>
          <p:nvPr>
            <p:ph type="body" sz="quarter" idx="10"/>
          </p:nvPr>
        </p:nvSpPr>
        <p:spPr/>
        <p:txBody>
          <a:bodyPr/>
          <a:lstStyle/>
          <a:p>
            <a:r>
              <a:rPr lang="zh-CN" altLang="en-US" dirty="0" smtClean="0"/>
              <a:t>如何管理这些混杂在一起的物理、虚拟资源？</a:t>
            </a:r>
            <a:endParaRPr lang="en-US" altLang="zh-CN" dirty="0" smtClean="0"/>
          </a:p>
          <a:p>
            <a:r>
              <a:rPr lang="zh-CN" altLang="en-US" dirty="0" smtClean="0"/>
              <a:t>（</a:t>
            </a:r>
            <a:r>
              <a:rPr lang="en-US" altLang="zh-CN" dirty="0" smtClean="0"/>
              <a:t>System Center IT</a:t>
            </a:r>
            <a:r>
              <a:rPr lang="zh-CN" altLang="en-US" dirty="0" smtClean="0"/>
              <a:t>运维管理解决方案）</a:t>
            </a:r>
            <a:endParaRPr lang="en-US" altLang="zh-CN" dirty="0" smtClean="0"/>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VMM" descr="SysCenter-VMM_bL_r"/>
          <p:cNvPicPr>
            <a:picLocks noChangeAspect="1" noChangeArrowheads="1"/>
          </p:cNvPicPr>
          <p:nvPr/>
        </p:nvPicPr>
        <p:blipFill>
          <a:blip r:embed="rId3" cstate="print">
            <a:lum bright="-100000"/>
          </a:blip>
          <a:stretch>
            <a:fillRect/>
          </a:stretch>
        </p:blipFill>
        <p:spPr bwMode="auto">
          <a:xfrm>
            <a:off x="6429388" y="1126992"/>
            <a:ext cx="2661671" cy="685800"/>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cstate="print">
            <a:lum bright="-100000"/>
          </a:blip>
          <a:stretch>
            <a:fillRect/>
          </a:stretch>
        </p:blipFill>
        <p:spPr bwMode="auto">
          <a:xfrm>
            <a:off x="6406129" y="5317992"/>
            <a:ext cx="2428879" cy="685800"/>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cstate="print">
            <a:lum bright="-100000"/>
          </a:blip>
          <a:stretch>
            <a:fillRect/>
          </a:stretch>
        </p:blipFill>
        <p:spPr bwMode="auto">
          <a:xfrm>
            <a:off x="233929" y="5320095"/>
            <a:ext cx="2538650" cy="679824"/>
          </a:xfrm>
          <a:prstGeom prst="rect">
            <a:avLst/>
          </a:prstGeom>
          <a:noFill/>
        </p:spPr>
      </p:pic>
      <p:pic>
        <p:nvPicPr>
          <p:cNvPr id="1028" name="PictureDPM" descr="C:\Users\agoodman\Desktop\scdpm2.png"/>
          <p:cNvPicPr>
            <a:picLocks noChangeAspect="1" noChangeArrowheads="1"/>
          </p:cNvPicPr>
          <p:nvPr/>
        </p:nvPicPr>
        <p:blipFill>
          <a:blip r:embed="rId6" cstate="print">
            <a:lum bright="-100000"/>
          </a:blip>
          <a:stretch>
            <a:fillRect/>
          </a:stretch>
        </p:blipFill>
        <p:spPr bwMode="auto">
          <a:xfrm>
            <a:off x="233929" y="1111962"/>
            <a:ext cx="2698673" cy="702933"/>
          </a:xfrm>
          <a:prstGeom prst="rect">
            <a:avLst/>
          </a:prstGeom>
          <a:noFill/>
        </p:spPr>
      </p:pic>
      <p:sp>
        <p:nvSpPr>
          <p:cNvPr id="13" name="Circular Arrow - VMM"/>
          <p:cNvSpPr/>
          <p:nvPr/>
        </p:nvSpPr>
        <p:spPr bwMode="blackGray">
          <a:xfrm rot="21162785">
            <a:off x="1892604" y="769395"/>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000" dirty="0">
              <a:solidFill>
                <a:schemeClr val="tx1"/>
              </a:solidFill>
              <a:latin typeface="微软雅黑" pitchFamily="34" charset="-122"/>
              <a:ea typeface="微软雅黑" pitchFamily="34" charset="-122"/>
            </a:endParaRPr>
          </a:p>
        </p:txBody>
      </p:sp>
      <p:sp>
        <p:nvSpPr>
          <p:cNvPr id="14" name="Circular Arrow - SMS"/>
          <p:cNvSpPr/>
          <p:nvPr/>
        </p:nvSpPr>
        <p:spPr bwMode="blackGray">
          <a:xfrm rot="4488984">
            <a:off x="1817725" y="842010"/>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000" dirty="0">
              <a:solidFill>
                <a:schemeClr val="tx1"/>
              </a:solidFill>
              <a:latin typeface="微软雅黑" pitchFamily="34" charset="-122"/>
              <a:ea typeface="微软雅黑" pitchFamily="34" charset="-122"/>
            </a:endParaRPr>
          </a:p>
        </p:txBody>
      </p:sp>
      <p:sp>
        <p:nvSpPr>
          <p:cNvPr id="15" name="Circular Arrow - MOM"/>
          <p:cNvSpPr/>
          <p:nvPr/>
        </p:nvSpPr>
        <p:spPr bwMode="blackGray">
          <a:xfrm rot="10293507">
            <a:off x="1816403" y="820532"/>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000" dirty="0">
              <a:solidFill>
                <a:schemeClr val="tx1"/>
              </a:solidFill>
              <a:latin typeface="微软雅黑" pitchFamily="34" charset="-122"/>
              <a:ea typeface="微软雅黑" pitchFamily="34" charset="-122"/>
            </a:endParaRPr>
          </a:p>
        </p:txBody>
      </p:sp>
      <p:sp>
        <p:nvSpPr>
          <p:cNvPr id="16" name="Circular Arrow - DPM"/>
          <p:cNvSpPr/>
          <p:nvPr/>
        </p:nvSpPr>
        <p:spPr bwMode="blackGray">
          <a:xfrm rot="14968484">
            <a:off x="1817725" y="865041"/>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000" dirty="0">
              <a:solidFill>
                <a:schemeClr val="tx1"/>
              </a:solidFill>
              <a:latin typeface="微软雅黑" pitchFamily="34" charset="-122"/>
              <a:ea typeface="微软雅黑" pitchFamily="34" charset="-122"/>
            </a:endParaRPr>
          </a:p>
        </p:txBody>
      </p:sp>
      <p:graphicFrame>
        <p:nvGraphicFramePr>
          <p:cNvPr id="5" name="PieChart"/>
          <p:cNvGraphicFramePr>
            <a:graphicFrameLocks noChangeAspect="1"/>
          </p:cNvGraphicFramePr>
          <p:nvPr/>
        </p:nvGraphicFramePr>
        <p:xfrm>
          <a:off x="1212019" y="1285892"/>
          <a:ext cx="693188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tangular Callout 16"/>
          <p:cNvSpPr/>
          <p:nvPr/>
        </p:nvSpPr>
        <p:spPr bwMode="auto">
          <a:xfrm>
            <a:off x="4840341" y="2328631"/>
            <a:ext cx="3726426" cy="1160206"/>
          </a:xfrm>
          <a:prstGeom prst="wedgeRectCallout">
            <a:avLst>
              <a:gd name="adj1" fmla="val 27774"/>
              <a:gd name="adj2" fmla="val -68428"/>
            </a:avLst>
          </a:prstGeom>
          <a:ln/>
        </p:spPr>
        <p:style>
          <a:lnRef idx="1">
            <a:schemeClr val="accent1"/>
          </a:lnRef>
          <a:fillRef idx="2">
            <a:schemeClr val="accent1"/>
          </a:fillRef>
          <a:effectRef idx="1">
            <a:schemeClr val="accent1"/>
          </a:effectRef>
          <a:fontRef idx="minor">
            <a:schemeClr val="dk1"/>
          </a:fontRef>
        </p:style>
        <p:txBody>
          <a:bodyPr tIns="73152" rtlCol="0" anchor="t"/>
          <a:lstStyle/>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虚拟机管理</a:t>
            </a:r>
            <a:endParaRPr lang="en-US" dirty="0" smtClean="0">
              <a:solidFill>
                <a:schemeClr val="tx1"/>
              </a:solidFill>
              <a:latin typeface="微软雅黑" pitchFamily="34" charset="-122"/>
              <a:ea typeface="微软雅黑" pitchFamily="34" charset="-122"/>
              <a:cs typeface="Segoe UI" pitchFamily="34" charset="0"/>
            </a:endParaRPr>
          </a:p>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服务器整合和资源使用优化</a:t>
            </a:r>
            <a:endParaRPr lang="en-US" dirty="0" smtClean="0">
              <a:solidFill>
                <a:schemeClr val="tx1"/>
              </a:solidFill>
              <a:latin typeface="微软雅黑" pitchFamily="34" charset="-122"/>
              <a:ea typeface="微软雅黑" pitchFamily="34" charset="-122"/>
              <a:cs typeface="Segoe UI" pitchFamily="34" charset="0"/>
            </a:endParaRPr>
          </a:p>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转换：</a:t>
            </a:r>
            <a:r>
              <a:rPr lang="en-US" dirty="0" err="1" smtClean="0">
                <a:solidFill>
                  <a:schemeClr val="tx1"/>
                </a:solidFill>
                <a:latin typeface="微软雅黑" pitchFamily="34" charset="-122"/>
                <a:ea typeface="微软雅黑" pitchFamily="34" charset="-122"/>
                <a:cs typeface="Segoe UI" pitchFamily="34" charset="0"/>
              </a:rPr>
              <a:t>P2V</a:t>
            </a:r>
            <a:r>
              <a:rPr lang="zh-CN" altLang="en-US" dirty="0" smtClean="0">
                <a:solidFill>
                  <a:schemeClr val="tx1"/>
                </a:solidFill>
                <a:latin typeface="微软雅黑" pitchFamily="34" charset="-122"/>
                <a:ea typeface="微软雅黑" pitchFamily="34" charset="-122"/>
                <a:cs typeface="Segoe UI" pitchFamily="34" charset="0"/>
              </a:rPr>
              <a:t>和</a:t>
            </a:r>
            <a:r>
              <a:rPr lang="en-US" dirty="0" err="1" smtClean="0">
                <a:solidFill>
                  <a:schemeClr val="tx1"/>
                </a:solidFill>
                <a:latin typeface="微软雅黑" pitchFamily="34" charset="-122"/>
                <a:ea typeface="微软雅黑" pitchFamily="34" charset="-122"/>
                <a:cs typeface="Segoe UI" pitchFamily="34" charset="0"/>
              </a:rPr>
              <a:t>V2V</a:t>
            </a:r>
            <a:endParaRPr lang="en-US" dirty="0" smtClean="0">
              <a:solidFill>
                <a:schemeClr val="tx1"/>
              </a:solidFill>
              <a:latin typeface="微软雅黑" pitchFamily="34" charset="-122"/>
              <a:ea typeface="微软雅黑" pitchFamily="34" charset="-122"/>
              <a:cs typeface="Segoe UI" pitchFamily="34" charset="0"/>
            </a:endParaRPr>
          </a:p>
        </p:txBody>
      </p:sp>
      <p:sp>
        <p:nvSpPr>
          <p:cNvPr id="18" name="Rectangular Callout 17"/>
          <p:cNvSpPr/>
          <p:nvPr/>
        </p:nvSpPr>
        <p:spPr bwMode="auto">
          <a:xfrm>
            <a:off x="4825594" y="3832966"/>
            <a:ext cx="3726426" cy="1128840"/>
          </a:xfrm>
          <a:prstGeom prst="wedgeRectCallout">
            <a:avLst>
              <a:gd name="adj1" fmla="val 27211"/>
              <a:gd name="adj2" fmla="val 78358"/>
            </a:avLst>
          </a:prstGeom>
          <a:ln/>
        </p:spPr>
        <p:style>
          <a:lnRef idx="1">
            <a:schemeClr val="accent1"/>
          </a:lnRef>
          <a:fillRef idx="2">
            <a:schemeClr val="accent1"/>
          </a:fillRef>
          <a:effectRef idx="1">
            <a:schemeClr val="accent1"/>
          </a:effectRef>
          <a:fontRef idx="minor">
            <a:schemeClr val="dk1"/>
          </a:fontRef>
        </p:style>
        <p:txBody>
          <a:bodyPr tIns="73152" rtlCol="0" anchor="t"/>
          <a:lstStyle/>
          <a:p>
            <a:pPr marL="137160" lvl="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补丁管理和部署</a:t>
            </a:r>
            <a:endParaRPr lang="en-US" dirty="0" smtClean="0">
              <a:solidFill>
                <a:schemeClr val="tx1"/>
              </a:solidFill>
              <a:latin typeface="微软雅黑" pitchFamily="34" charset="-122"/>
              <a:ea typeface="微软雅黑" pitchFamily="34" charset="-122"/>
              <a:cs typeface="Segoe UI" pitchFamily="34" charset="0"/>
            </a:endParaRPr>
          </a:p>
          <a:p>
            <a:pPr marL="137160" lvl="0" indent="-137160">
              <a:buFont typeface="Arial" pitchFamily="34" charset="0"/>
              <a:buChar char="•"/>
            </a:pPr>
            <a:r>
              <a:rPr lang="en-US" dirty="0" smtClean="0">
                <a:solidFill>
                  <a:schemeClr val="tx1"/>
                </a:solidFill>
                <a:latin typeface="微软雅黑" pitchFamily="34" charset="-122"/>
                <a:ea typeface="微软雅黑" pitchFamily="34" charset="-122"/>
                <a:cs typeface="Segoe UI" pitchFamily="34" charset="0"/>
              </a:rPr>
              <a:t>OS</a:t>
            </a:r>
            <a:r>
              <a:rPr lang="zh-CN" altLang="en-US" dirty="0" smtClean="0">
                <a:solidFill>
                  <a:schemeClr val="tx1"/>
                </a:solidFill>
                <a:latin typeface="微软雅黑" pitchFamily="34" charset="-122"/>
                <a:ea typeface="微软雅黑" pitchFamily="34" charset="-122"/>
                <a:cs typeface="Segoe UI" pitchFamily="34" charset="0"/>
              </a:rPr>
              <a:t>和应用程序配置管理</a:t>
            </a:r>
            <a:endParaRPr lang="en-US" dirty="0" smtClean="0">
              <a:solidFill>
                <a:schemeClr val="tx1"/>
              </a:solidFill>
              <a:latin typeface="微软雅黑" pitchFamily="34" charset="-122"/>
              <a:ea typeface="微软雅黑" pitchFamily="34" charset="-122"/>
              <a:cs typeface="Segoe UI" pitchFamily="34" charset="0"/>
            </a:endParaRPr>
          </a:p>
          <a:p>
            <a:pPr marL="137160" lvl="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软件升级</a:t>
            </a:r>
            <a:endParaRPr lang="en-US" dirty="0" smtClean="0">
              <a:solidFill>
                <a:schemeClr val="tx1"/>
              </a:solidFill>
              <a:latin typeface="微软雅黑" pitchFamily="34" charset="-122"/>
              <a:ea typeface="微软雅黑" pitchFamily="34" charset="-122"/>
              <a:cs typeface="Segoe UI" pitchFamily="34" charset="0"/>
            </a:endParaRPr>
          </a:p>
        </p:txBody>
      </p:sp>
      <p:sp>
        <p:nvSpPr>
          <p:cNvPr id="21" name="Rectangular Callout 20"/>
          <p:cNvSpPr/>
          <p:nvPr/>
        </p:nvSpPr>
        <p:spPr bwMode="auto">
          <a:xfrm>
            <a:off x="691128" y="2308966"/>
            <a:ext cx="3726426" cy="1160206"/>
          </a:xfrm>
          <a:prstGeom prst="wedgeRectCallout">
            <a:avLst>
              <a:gd name="adj1" fmla="val -28838"/>
              <a:gd name="adj2" fmla="val -72305"/>
            </a:avLst>
          </a:prstGeom>
          <a:ln/>
        </p:spPr>
        <p:style>
          <a:lnRef idx="1">
            <a:schemeClr val="accent1"/>
          </a:lnRef>
          <a:fillRef idx="2">
            <a:schemeClr val="accent1"/>
          </a:fillRef>
          <a:effectRef idx="1">
            <a:schemeClr val="accent1"/>
          </a:effectRef>
          <a:fontRef idx="minor">
            <a:schemeClr val="dk1"/>
          </a:fontRef>
        </p:style>
        <p:txBody>
          <a:bodyPr tIns="73152" rtlCol="0" anchor="t"/>
          <a:lstStyle/>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动态主机级虚拟机备份</a:t>
            </a:r>
            <a:endParaRPr lang="en-US" dirty="0" smtClean="0">
              <a:solidFill>
                <a:schemeClr val="tx1"/>
              </a:solidFill>
              <a:latin typeface="微软雅黑" pitchFamily="34" charset="-122"/>
              <a:ea typeface="微软雅黑" pitchFamily="34" charset="-122"/>
              <a:cs typeface="Segoe UI" pitchFamily="34" charset="0"/>
            </a:endParaRPr>
          </a:p>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一致性</a:t>
            </a:r>
            <a:endParaRPr lang="en-US" dirty="0" smtClean="0">
              <a:solidFill>
                <a:schemeClr val="tx1"/>
              </a:solidFill>
              <a:latin typeface="微软雅黑" pitchFamily="34" charset="-122"/>
              <a:ea typeface="微软雅黑" pitchFamily="34" charset="-122"/>
              <a:cs typeface="Segoe UI" pitchFamily="34" charset="0"/>
            </a:endParaRPr>
          </a:p>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快速恢复</a:t>
            </a:r>
            <a:endParaRPr lang="en-US" dirty="0" smtClean="0">
              <a:solidFill>
                <a:schemeClr val="tx1"/>
              </a:solidFill>
              <a:latin typeface="微软雅黑" pitchFamily="34" charset="-122"/>
              <a:ea typeface="微软雅黑" pitchFamily="34" charset="-122"/>
              <a:cs typeface="Segoe UI" pitchFamily="34" charset="0"/>
            </a:endParaRPr>
          </a:p>
        </p:txBody>
      </p:sp>
      <p:sp>
        <p:nvSpPr>
          <p:cNvPr id="22" name="Rectangular Callout 21"/>
          <p:cNvSpPr/>
          <p:nvPr/>
        </p:nvSpPr>
        <p:spPr bwMode="auto">
          <a:xfrm>
            <a:off x="676381" y="3813301"/>
            <a:ext cx="3748548" cy="1128840"/>
          </a:xfrm>
          <a:prstGeom prst="wedgeRectCallout">
            <a:avLst>
              <a:gd name="adj1" fmla="val -28263"/>
              <a:gd name="adj2" fmla="val 73038"/>
            </a:avLst>
          </a:prstGeom>
          <a:ln/>
        </p:spPr>
        <p:style>
          <a:lnRef idx="1">
            <a:schemeClr val="accent1"/>
          </a:lnRef>
          <a:fillRef idx="2">
            <a:schemeClr val="accent1"/>
          </a:fillRef>
          <a:effectRef idx="1">
            <a:schemeClr val="accent1"/>
          </a:effectRef>
          <a:fontRef idx="minor">
            <a:schemeClr val="dk1"/>
          </a:fontRef>
        </p:style>
        <p:txBody>
          <a:bodyPr tIns="73152" rtlCol="0" anchor="t"/>
          <a:lstStyle/>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端到端服务管理</a:t>
            </a:r>
            <a:endParaRPr lang="en-US" dirty="0" smtClean="0">
              <a:solidFill>
                <a:schemeClr val="tx1"/>
              </a:solidFill>
              <a:latin typeface="微软雅黑" pitchFamily="34" charset="-122"/>
              <a:ea typeface="微软雅黑" pitchFamily="34" charset="-122"/>
              <a:cs typeface="Segoe UI" pitchFamily="34" charset="0"/>
            </a:endParaRPr>
          </a:p>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服务器和应用健康监控和管理</a:t>
            </a:r>
            <a:endParaRPr lang="en-US" dirty="0" smtClean="0">
              <a:solidFill>
                <a:schemeClr val="tx1"/>
              </a:solidFill>
              <a:latin typeface="微软雅黑" pitchFamily="34" charset="-122"/>
              <a:ea typeface="微软雅黑" pitchFamily="34" charset="-122"/>
              <a:cs typeface="Segoe UI" pitchFamily="34" charset="0"/>
            </a:endParaRPr>
          </a:p>
          <a:p>
            <a:pPr marL="137160" indent="-137160">
              <a:buFont typeface="Arial" pitchFamily="34" charset="0"/>
              <a:buChar char="•"/>
            </a:pPr>
            <a:r>
              <a:rPr lang="zh-CN" altLang="en-US" dirty="0" smtClean="0">
                <a:solidFill>
                  <a:schemeClr val="tx1"/>
                </a:solidFill>
                <a:latin typeface="微软雅黑" pitchFamily="34" charset="-122"/>
                <a:ea typeface="微软雅黑" pitchFamily="34" charset="-122"/>
                <a:cs typeface="Segoe UI" pitchFamily="34" charset="0"/>
              </a:rPr>
              <a:t>性能报告和分析</a:t>
            </a:r>
            <a:endParaRPr lang="en-US" dirty="0" smtClean="0">
              <a:solidFill>
                <a:schemeClr val="tx1"/>
              </a:solidFill>
              <a:latin typeface="微软雅黑" pitchFamily="34" charset="-122"/>
              <a:ea typeface="微软雅黑" pitchFamily="34" charset="-122"/>
              <a:cs typeface="Segoe UI" pitchFamily="34" charset="0"/>
            </a:endParaRPr>
          </a:p>
        </p:txBody>
      </p:sp>
      <p:sp>
        <p:nvSpPr>
          <p:cNvPr id="20" name="Title 19"/>
          <p:cNvSpPr>
            <a:spLocks noGrp="1"/>
          </p:cNvSpPr>
          <p:nvPr>
            <p:ph type="title"/>
          </p:nvPr>
        </p:nvSpPr>
        <p:spPr>
          <a:xfrm>
            <a:off x="142844" y="142852"/>
            <a:ext cx="8229600" cy="654032"/>
          </a:xfrm>
        </p:spPr>
        <p:txBody>
          <a:bodyPr/>
          <a:lstStyle/>
          <a:p>
            <a:pPr algn="l"/>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使用</a:t>
            </a:r>
            <a:r>
              <a:rPr lang="en-US" altLang="zh-C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System Center</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进行</a:t>
            </a:r>
            <a:r>
              <a:rPr lang="en-US" altLang="zh-C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运维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3500"/>
                            </p:stCondLst>
                            <p:childTnLst>
                              <p:par>
                                <p:cTn id="16" presetID="22" presetClass="entr" presetSubtype="1"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4500"/>
                            </p:stCondLst>
                            <p:childTnLst>
                              <p:par>
                                <p:cTn id="23" presetID="22" presetClass="entr" presetSubtype="4"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ssolve">
                                      <p:cBhvr>
                                        <p:cTn id="28" dur="500"/>
                                        <p:tgtEl>
                                          <p:spTgt spid="1027"/>
                                        </p:tgtEl>
                                      </p:cBhvr>
                                    </p:animEffect>
                                  </p:childTnLst>
                                </p:cTn>
                              </p:par>
                            </p:childTnLst>
                          </p:cTn>
                        </p:par>
                        <p:par>
                          <p:cTn id="29" fill="hold">
                            <p:stCondLst>
                              <p:cond delay="5500"/>
                            </p:stCondLst>
                            <p:childTnLst>
                              <p:par>
                                <p:cTn id="30" presetID="22" presetClass="entr" presetSubtype="8" fill="hold" grpId="0"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dissolv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13"/>
                                        </p:tgtEl>
                                        <p:attrNameLst>
                                          <p:attrName>style.opacity</p:attrName>
                                        </p:attrNameLst>
                                      </p:cBhvr>
                                      <p:to>
                                        <p:strVal val="0.25"/>
                                      </p:to>
                                    </p:set>
                                    <p:animEffect filter="image" prLst="opacity: 0.25">
                                      <p:cBhvr rctx="IE">
                                        <p:cTn id="40" dur="indefinite"/>
                                        <p:tgtEl>
                                          <p:spTgt spid="13"/>
                                        </p:tgtEl>
                                      </p:cBhvr>
                                    </p:animEffect>
                                  </p:childTnLst>
                                </p:cTn>
                              </p:par>
                              <p:par>
                                <p:cTn id="41" presetID="9" presetClass="emph" presetSubtype="0" grpId="1"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par>
                                <p:cTn id="44" presetID="9" presetClass="emph" presetSubtype="0" grpId="1" nodeType="withEffect">
                                  <p:stCondLst>
                                    <p:cond delay="0"/>
                                  </p:stCondLst>
                                  <p:childTnLst>
                                    <p:set>
                                      <p:cBhvr rctx="PPT">
                                        <p:cTn id="45" dur="indefinite"/>
                                        <p:tgtEl>
                                          <p:spTgt spid="15"/>
                                        </p:tgtEl>
                                        <p:attrNameLst>
                                          <p:attrName>style.opacity</p:attrName>
                                        </p:attrNameLst>
                                      </p:cBhvr>
                                      <p:to>
                                        <p:strVal val="0.25"/>
                                      </p:to>
                                    </p:set>
                                    <p:animEffect filter="image" prLst="opacity: 0.25">
                                      <p:cBhvr rctx="IE">
                                        <p:cTn id="46" dur="indefinite"/>
                                        <p:tgtEl>
                                          <p:spTgt spid="15"/>
                                        </p:tgtEl>
                                      </p:cBhvr>
                                    </p:animEffect>
                                  </p:childTnLst>
                                </p:cTn>
                              </p:par>
                              <p:par>
                                <p:cTn id="47" presetID="9" presetClass="emph" presetSubtype="0" grpId="1" nodeType="withEffect">
                                  <p:stCondLst>
                                    <p:cond delay="0"/>
                                  </p:stCondLst>
                                  <p:childTnLst>
                                    <p:set>
                                      <p:cBhvr rctx="PPT">
                                        <p:cTn id="48" dur="indefinite"/>
                                        <p:tgtEl>
                                          <p:spTgt spid="16"/>
                                        </p:tgtEl>
                                        <p:attrNameLst>
                                          <p:attrName>style.opacity</p:attrName>
                                        </p:attrNameLst>
                                      </p:cBhvr>
                                      <p:to>
                                        <p:strVal val="0.25"/>
                                      </p:to>
                                    </p:set>
                                    <p:animEffect filter="image" prLst="opacity: 0.25">
                                      <p:cBhvr rctx="IE">
                                        <p:cTn id="49" dur="indefinite"/>
                                        <p:tgtEl>
                                          <p:spTgt spid="16"/>
                                        </p:tgtEl>
                                      </p:cBhvr>
                                    </p:animEffect>
                                  </p:childTnLst>
                                </p:cTn>
                              </p:par>
                              <p:par>
                                <p:cTn id="50" presetID="9" presetClass="emph" presetSubtype="0" grpId="1" nodeType="withEffect">
                                  <p:stCondLst>
                                    <p:cond delay="0"/>
                                  </p:stCondLst>
                                  <p:childTnLst>
                                    <p:set>
                                      <p:cBhvr rctx="PPT">
                                        <p:cTn id="51" dur="indefinite"/>
                                        <p:tgtEl>
                                          <p:spTgt spid="5"/>
                                        </p:tgtEl>
                                        <p:attrNameLst>
                                          <p:attrName>style.opacity</p:attrName>
                                        </p:attrNameLst>
                                      </p:cBhvr>
                                      <p:to>
                                        <p:strVal val="0.25"/>
                                      </p:to>
                                    </p:set>
                                    <p:animEffect filter="image" prLst="opacity: 0.25">
                                      <p:cBhvr rctx="IE">
                                        <p:cTn id="52" dur="indefinite"/>
                                        <p:tgtEl>
                                          <p:spTgt spid="5"/>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Graphic spid="5" grpId="0">
        <p:bldAsOne/>
      </p:bldGraphic>
      <p:bldGraphic spid="5" grpId="1">
        <p:bldAsOne/>
      </p:bldGraphic>
      <p:bldP spid="17" grpId="0" animBg="1"/>
      <p:bldP spid="18"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Program Files\Microsoft Resource DVD Artwork\DVD_ART\Artwork_Imagery\Shapes and Graphics\Box\Rectangle\legend box.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142844" y="1142984"/>
            <a:ext cx="4430300" cy="1295400"/>
          </a:xfrm>
          <a:prstGeom prst="rect">
            <a:avLst/>
          </a:prstGeom>
        </p:spPr>
      </p:pic>
      <p:sp>
        <p:nvSpPr>
          <p:cNvPr id="4" name="Title 1"/>
          <p:cNvSpPr txBox="1">
            <a:spLocks/>
          </p:cNvSpPr>
          <p:nvPr/>
        </p:nvSpPr>
        <p:spPr>
          <a:xfrm>
            <a:off x="219764" y="142852"/>
            <a:ext cx="862968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全面的对于物理机及虚拟机的管理</a:t>
            </a:r>
            <a:endPar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5" name="TextBox 4"/>
          <p:cNvSpPr txBox="1"/>
          <p:nvPr/>
        </p:nvSpPr>
        <p:spPr>
          <a:xfrm>
            <a:off x="219764" y="676252"/>
            <a:ext cx="8852830" cy="646331"/>
          </a:xfrm>
          <a:prstGeom prst="rect">
            <a:avLst/>
          </a:prstGeom>
          <a:noFill/>
        </p:spPr>
        <p:txBody>
          <a:bodyPr wrap="square" rtlCol="0">
            <a:spAutoFit/>
          </a:bodyPr>
          <a:lstStyle/>
          <a:p>
            <a:r>
              <a:rPr lang="zh-CN" altLang="en-US" b="1" i="1" dirty="0" smtClean="0">
                <a:latin typeface="微软雅黑" pitchFamily="34" charset="-122"/>
                <a:ea typeface="微软雅黑" pitchFamily="34" charset="-122"/>
              </a:rPr>
              <a:t>集中式的，端到端全方位管理方式</a:t>
            </a:r>
            <a:endParaRPr lang="en-US" b="1" i="1" dirty="0" smtClean="0">
              <a:latin typeface="微软雅黑" pitchFamily="34" charset="-122"/>
              <a:ea typeface="微软雅黑" pitchFamily="34" charset="-122"/>
            </a:endParaRPr>
          </a:p>
          <a:p>
            <a:endParaRPr lang="en-US" dirty="0">
              <a:latin typeface="微软雅黑" pitchFamily="34" charset="-122"/>
              <a:ea typeface="微软雅黑" pitchFamily="34" charset="-122"/>
            </a:endParaRPr>
          </a:p>
        </p:txBody>
      </p:sp>
      <p:pic>
        <p:nvPicPr>
          <p:cNvPr id="6" name="Picture 23" descr="Circular-Field"/>
          <p:cNvPicPr>
            <a:picLocks noChangeAspect="1" noChangeArrowheads="1"/>
          </p:cNvPicPr>
          <p:nvPr/>
        </p:nvPicPr>
        <p:blipFill>
          <a:blip r:embed="rId4" cstate="print">
            <a:duotone>
              <a:prstClr val="black"/>
              <a:schemeClr val="tx2">
                <a:tint val="45000"/>
                <a:satMod val="400000"/>
              </a:schemeClr>
            </a:duotone>
            <a:lum contrast="-100000"/>
          </a:blip>
          <a:srcRect/>
          <a:stretch>
            <a:fillRect/>
          </a:stretch>
        </p:blipFill>
        <p:spPr bwMode="auto">
          <a:xfrm>
            <a:off x="3202531" y="1628579"/>
            <a:ext cx="5562600" cy="3507761"/>
          </a:xfrm>
          <a:prstGeom prst="rect">
            <a:avLst/>
          </a:prstGeom>
          <a:noFill/>
          <a:ln w="9525">
            <a:noFill/>
            <a:miter lim="800000"/>
            <a:headEnd/>
            <a:tailEnd/>
          </a:ln>
        </p:spPr>
      </p:pic>
      <p:pic>
        <p:nvPicPr>
          <p:cNvPr id="7" name="Picture 4" descr="\\.PSF\Parallels Share\Virtualization Slides\Server-Physical-3U.png"/>
          <p:cNvPicPr>
            <a:picLocks noChangeAspect="1" noChangeArrowheads="1"/>
          </p:cNvPicPr>
          <p:nvPr/>
        </p:nvPicPr>
        <p:blipFill>
          <a:blip r:embed="rId5" cstate="print"/>
          <a:srcRect/>
          <a:stretch>
            <a:fillRect/>
          </a:stretch>
        </p:blipFill>
        <p:spPr bwMode="auto">
          <a:xfrm>
            <a:off x="6503312" y="2782553"/>
            <a:ext cx="1244915" cy="865309"/>
          </a:xfrm>
          <a:prstGeom prst="rect">
            <a:avLst/>
          </a:prstGeom>
          <a:noFill/>
        </p:spPr>
      </p:pic>
      <p:pic>
        <p:nvPicPr>
          <p:cNvPr id="8" name="Picture 5" descr="\\.PSF\Parallels Share\Virtualization Slides\Server-Physical-Dual.png"/>
          <p:cNvPicPr>
            <a:picLocks noChangeAspect="1" noChangeArrowheads="1"/>
          </p:cNvPicPr>
          <p:nvPr/>
        </p:nvPicPr>
        <p:blipFill>
          <a:blip r:embed="rId6" cstate="print"/>
          <a:srcRect/>
          <a:stretch>
            <a:fillRect/>
          </a:stretch>
        </p:blipFill>
        <p:spPr bwMode="auto">
          <a:xfrm>
            <a:off x="4955131" y="1849287"/>
            <a:ext cx="1313613" cy="994689"/>
          </a:xfrm>
          <a:prstGeom prst="rect">
            <a:avLst/>
          </a:prstGeom>
          <a:noFill/>
        </p:spPr>
      </p:pic>
      <p:pic>
        <p:nvPicPr>
          <p:cNvPr id="9" name="Picture 3" descr="\\.PSF\Parallels Share\Virtualization Slides\Server-Physical-Triple.png"/>
          <p:cNvPicPr>
            <a:picLocks noChangeAspect="1" noChangeArrowheads="1"/>
          </p:cNvPicPr>
          <p:nvPr/>
        </p:nvPicPr>
        <p:blipFill>
          <a:blip r:embed="rId7" cstate="print"/>
          <a:srcRect/>
          <a:stretch>
            <a:fillRect/>
          </a:stretch>
        </p:blipFill>
        <p:spPr bwMode="auto">
          <a:xfrm>
            <a:off x="5829254" y="2141821"/>
            <a:ext cx="1313613" cy="1139811"/>
          </a:xfrm>
          <a:prstGeom prst="rect">
            <a:avLst/>
          </a:prstGeom>
          <a:noFill/>
        </p:spPr>
      </p:pic>
      <p:pic>
        <p:nvPicPr>
          <p:cNvPr id="10" name="Picture 6" descr="\\.PSF\Parallels Share\Virtualization Slides\Server-Physical-Dual.png"/>
          <p:cNvPicPr>
            <a:picLocks noChangeAspect="1" noChangeArrowheads="1"/>
          </p:cNvPicPr>
          <p:nvPr/>
        </p:nvPicPr>
        <p:blipFill>
          <a:blip r:embed="rId6" cstate="print"/>
          <a:srcRect/>
          <a:stretch>
            <a:fillRect/>
          </a:stretch>
        </p:blipFill>
        <p:spPr bwMode="auto">
          <a:xfrm>
            <a:off x="7196613" y="3262773"/>
            <a:ext cx="1313613" cy="994689"/>
          </a:xfrm>
          <a:prstGeom prst="rect">
            <a:avLst/>
          </a:prstGeom>
          <a:noFill/>
        </p:spPr>
      </p:pic>
      <p:pic>
        <p:nvPicPr>
          <p:cNvPr id="11" name="Picture 8" descr="\\.PSF\Parallels Share\Virtualization Slides\Server-Virtual-Dual.png"/>
          <p:cNvPicPr>
            <a:picLocks noChangeAspect="1" noChangeArrowheads="1"/>
          </p:cNvPicPr>
          <p:nvPr/>
        </p:nvPicPr>
        <p:blipFill>
          <a:blip r:embed="rId8" cstate="print"/>
          <a:srcRect/>
          <a:stretch>
            <a:fillRect/>
          </a:stretch>
        </p:blipFill>
        <p:spPr bwMode="auto">
          <a:xfrm>
            <a:off x="5156224" y="1476179"/>
            <a:ext cx="884394" cy="768125"/>
          </a:xfrm>
          <a:prstGeom prst="rect">
            <a:avLst/>
          </a:prstGeom>
          <a:noFill/>
        </p:spPr>
      </p:pic>
      <p:pic>
        <p:nvPicPr>
          <p:cNvPr id="12" name="Picture 11" descr="\\.PSF\Parallels Share\Virtualization Slides\Server-Virtual-Single.png"/>
          <p:cNvPicPr>
            <a:picLocks noChangeAspect="1" noChangeArrowheads="1"/>
          </p:cNvPicPr>
          <p:nvPr/>
        </p:nvPicPr>
        <p:blipFill>
          <a:blip r:embed="rId9" cstate="print"/>
          <a:srcRect/>
          <a:stretch>
            <a:fillRect/>
          </a:stretch>
        </p:blipFill>
        <p:spPr bwMode="auto">
          <a:xfrm>
            <a:off x="6735266" y="2637856"/>
            <a:ext cx="884395" cy="629240"/>
          </a:xfrm>
          <a:prstGeom prst="rect">
            <a:avLst/>
          </a:prstGeom>
          <a:noFill/>
        </p:spPr>
      </p:pic>
      <p:pic>
        <p:nvPicPr>
          <p:cNvPr id="13" name="Picture 9" descr="\\.PSF\Parallels Share\Virtualization Slides\Server-Virtual-Triple.png"/>
          <p:cNvPicPr>
            <a:picLocks noChangeAspect="1" noChangeArrowheads="1"/>
          </p:cNvPicPr>
          <p:nvPr/>
        </p:nvPicPr>
        <p:blipFill>
          <a:blip r:embed="rId10" cstate="print"/>
          <a:srcRect/>
          <a:stretch>
            <a:fillRect/>
          </a:stretch>
        </p:blipFill>
        <p:spPr bwMode="auto">
          <a:xfrm>
            <a:off x="7415087" y="2819366"/>
            <a:ext cx="840300" cy="864102"/>
          </a:xfrm>
          <a:prstGeom prst="rect">
            <a:avLst/>
          </a:prstGeom>
          <a:noFill/>
        </p:spPr>
      </p:pic>
      <p:pic>
        <p:nvPicPr>
          <p:cNvPr id="14" name="Picture 8" descr="\\.PSF\Parallels Share\Virtualization Slides\Server-Virtual-Dual.png"/>
          <p:cNvPicPr>
            <a:picLocks noChangeAspect="1" noChangeArrowheads="1"/>
          </p:cNvPicPr>
          <p:nvPr/>
        </p:nvPicPr>
        <p:blipFill>
          <a:blip r:embed="rId8" cstate="print"/>
          <a:srcRect/>
          <a:stretch>
            <a:fillRect/>
          </a:stretch>
        </p:blipFill>
        <p:spPr bwMode="auto">
          <a:xfrm>
            <a:off x="6020076" y="1774665"/>
            <a:ext cx="884394" cy="768125"/>
          </a:xfrm>
          <a:prstGeom prst="rect">
            <a:avLst/>
          </a:prstGeom>
          <a:noFill/>
        </p:spPr>
      </p:pic>
      <p:sp>
        <p:nvSpPr>
          <p:cNvPr id="15" name="TextBox 14"/>
          <p:cNvSpPr txBox="1"/>
          <p:nvPr/>
        </p:nvSpPr>
        <p:spPr>
          <a:xfrm>
            <a:off x="2624134" y="2428868"/>
            <a:ext cx="1447800" cy="387798"/>
          </a:xfrm>
          <a:prstGeom prst="rect">
            <a:avLst/>
          </a:prstGeom>
          <a:noFill/>
        </p:spPr>
        <p:txBody>
          <a:bodyPr wrap="square" rtlCol="0">
            <a:spAutoFit/>
          </a:bodyPr>
          <a:lstStyle/>
          <a:p>
            <a:pPr algn="ctr" defTabSz="914400" fontAlgn="base">
              <a:lnSpc>
                <a:spcPct val="80000"/>
              </a:lnSpc>
              <a:spcBef>
                <a:spcPct val="0"/>
              </a:spcBef>
              <a:spcAft>
                <a:spcPct val="0"/>
              </a:spcAft>
            </a:pPr>
            <a:r>
              <a:rPr lang="zh-CN" altLang="en-US" sz="2400" spc="-100" dirty="0" smtClean="0">
                <a:latin typeface="微软雅黑" pitchFamily="34" charset="-122"/>
                <a:ea typeface="微软雅黑" pitchFamily="34" charset="-122"/>
              </a:rPr>
              <a:t>物理环境</a:t>
            </a:r>
            <a:endParaRPr lang="en-US" sz="2400" spc="-100" dirty="0" smtClean="0">
              <a:latin typeface="微软雅黑" pitchFamily="34" charset="-122"/>
              <a:ea typeface="微软雅黑" pitchFamily="34" charset="-122"/>
            </a:endParaRPr>
          </a:p>
        </p:txBody>
      </p:sp>
      <p:sp>
        <p:nvSpPr>
          <p:cNvPr id="16" name="TextBox 15"/>
          <p:cNvSpPr txBox="1"/>
          <p:nvPr/>
        </p:nvSpPr>
        <p:spPr>
          <a:xfrm>
            <a:off x="7643834" y="2357430"/>
            <a:ext cx="1371600" cy="387798"/>
          </a:xfrm>
          <a:prstGeom prst="rect">
            <a:avLst/>
          </a:prstGeom>
          <a:noFill/>
        </p:spPr>
        <p:txBody>
          <a:bodyPr wrap="square" rtlCol="0">
            <a:spAutoFit/>
          </a:bodyPr>
          <a:lstStyle/>
          <a:p>
            <a:pPr algn="ctr" defTabSz="914400" fontAlgn="base">
              <a:lnSpc>
                <a:spcPct val="80000"/>
              </a:lnSpc>
              <a:spcBef>
                <a:spcPct val="0"/>
              </a:spcBef>
              <a:spcAft>
                <a:spcPct val="0"/>
              </a:spcAft>
            </a:pPr>
            <a:r>
              <a:rPr lang="zh-CN" altLang="en-US" sz="2400" spc="-100" dirty="0" smtClean="0">
                <a:latin typeface="微软雅黑" pitchFamily="34" charset="-122"/>
                <a:ea typeface="微软雅黑" pitchFamily="34" charset="-122"/>
              </a:rPr>
              <a:t>虚拟环境</a:t>
            </a:r>
            <a:endParaRPr lang="en-US" sz="2400" spc="-100" dirty="0" smtClean="0">
              <a:latin typeface="微软雅黑" pitchFamily="34" charset="-122"/>
              <a:ea typeface="微软雅黑" pitchFamily="34" charset="-122"/>
            </a:endParaRPr>
          </a:p>
        </p:txBody>
      </p:sp>
      <p:pic>
        <p:nvPicPr>
          <p:cNvPr id="17" name="Picture 8" descr="\\.PSF\Parallels Share\Virtualization Slides\Server-Virtual-Dual.png"/>
          <p:cNvPicPr>
            <a:picLocks noChangeAspect="1" noChangeArrowheads="1"/>
          </p:cNvPicPr>
          <p:nvPr/>
        </p:nvPicPr>
        <p:blipFill>
          <a:blip r:embed="rId8" cstate="print"/>
          <a:srcRect/>
          <a:stretch>
            <a:fillRect/>
          </a:stretch>
        </p:blipFill>
        <p:spPr bwMode="auto">
          <a:xfrm>
            <a:off x="6740856" y="2348552"/>
            <a:ext cx="884394" cy="768125"/>
          </a:xfrm>
          <a:prstGeom prst="rect">
            <a:avLst/>
          </a:prstGeom>
          <a:noFill/>
        </p:spPr>
      </p:pic>
      <p:sp>
        <p:nvSpPr>
          <p:cNvPr id="18" name="Flowchart: Extract 17"/>
          <p:cNvSpPr/>
          <p:nvPr/>
        </p:nvSpPr>
        <p:spPr>
          <a:xfrm rot="3572137">
            <a:off x="2812946" y="2258336"/>
            <a:ext cx="2359651" cy="3566914"/>
          </a:xfrm>
          <a:prstGeom prst="flowChartExtract">
            <a:avLst/>
          </a:prstGeom>
          <a:solidFill>
            <a:schemeClr val="accent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itchFamily="34" charset="-122"/>
              <a:ea typeface="微软雅黑" pitchFamily="34" charset="-122"/>
            </a:endParaRPr>
          </a:p>
        </p:txBody>
      </p:sp>
      <p:pic>
        <p:nvPicPr>
          <p:cNvPr id="19" name="Picture 5" descr="G:\_eHOME ICONS\Server rack applicance large.png"/>
          <p:cNvPicPr>
            <a:picLocks noChangeAspect="1" noChangeArrowheads="1"/>
          </p:cNvPicPr>
          <p:nvPr/>
        </p:nvPicPr>
        <p:blipFill>
          <a:blip r:embed="rId11" cstate="print"/>
          <a:stretch>
            <a:fillRect/>
          </a:stretch>
        </p:blipFill>
        <p:spPr bwMode="auto">
          <a:xfrm>
            <a:off x="4084996" y="2514600"/>
            <a:ext cx="638497" cy="774950"/>
          </a:xfrm>
          <a:prstGeom prst="rect">
            <a:avLst/>
          </a:prstGeom>
          <a:noFill/>
        </p:spPr>
      </p:pic>
      <p:pic>
        <p:nvPicPr>
          <p:cNvPr id="20" name="Picture 1" descr="G:\_MISC ICONS\disk person pc laptop person blue.png"/>
          <p:cNvPicPr>
            <a:picLocks noChangeAspect="1" noChangeArrowheads="1"/>
          </p:cNvPicPr>
          <p:nvPr/>
        </p:nvPicPr>
        <p:blipFill>
          <a:blip r:embed="rId12" cstate="print"/>
          <a:srcRect/>
          <a:stretch>
            <a:fillRect/>
          </a:stretch>
        </p:blipFill>
        <p:spPr bwMode="auto">
          <a:xfrm>
            <a:off x="5072716" y="2762054"/>
            <a:ext cx="1558815" cy="1076325"/>
          </a:xfrm>
          <a:prstGeom prst="rect">
            <a:avLst/>
          </a:prstGeom>
          <a:noFill/>
        </p:spPr>
      </p:pic>
      <p:pic>
        <p:nvPicPr>
          <p:cNvPr id="21" name="Picture 3" descr="G:\_WINDOWS SERVER ICONS\Hardware\Virtual Servers 2.png"/>
          <p:cNvPicPr>
            <a:picLocks noChangeAspect="1" noChangeArrowheads="1"/>
          </p:cNvPicPr>
          <p:nvPr/>
        </p:nvPicPr>
        <p:blipFill>
          <a:blip r:embed="rId13" cstate="print"/>
          <a:srcRect/>
          <a:stretch>
            <a:fillRect/>
          </a:stretch>
        </p:blipFill>
        <p:spPr bwMode="auto">
          <a:xfrm>
            <a:off x="4572000" y="2759794"/>
            <a:ext cx="533400" cy="636366"/>
          </a:xfrm>
          <a:prstGeom prst="rect">
            <a:avLst/>
          </a:prstGeom>
          <a:noFill/>
        </p:spPr>
      </p:pic>
      <p:sp>
        <p:nvSpPr>
          <p:cNvPr id="24" name="Rectangle 23"/>
          <p:cNvSpPr/>
          <p:nvPr/>
        </p:nvSpPr>
        <p:spPr>
          <a:xfrm>
            <a:off x="304800" y="1371600"/>
            <a:ext cx="4114800" cy="830997"/>
          </a:xfrm>
          <a:prstGeom prst="rect">
            <a:avLst/>
          </a:prstGeom>
        </p:spPr>
        <p:txBody>
          <a:bodyPr wrap="square">
            <a:spAutoFit/>
          </a:bodyPr>
          <a:lstStyle/>
          <a:p>
            <a:pPr indent="-274320">
              <a:spcBef>
                <a:spcPct val="20000"/>
              </a:spcBef>
              <a:buClr>
                <a:schemeClr val="accent1"/>
              </a:buClr>
              <a:buSzPct val="80000"/>
              <a:defRPr/>
            </a:pPr>
            <a:r>
              <a:rPr lang="zh-CN" altLang="en-US" sz="1600" dirty="0" smtClean="0">
                <a:latin typeface="微软雅黑" pitchFamily="34" charset="-122"/>
                <a:ea typeface="微软雅黑" pitchFamily="34" charset="-122"/>
              </a:rPr>
              <a:t>完全支持跨平台和系统的物理机和虚拟机管理（完全支持</a:t>
            </a:r>
            <a:r>
              <a:rPr lang="en-US" altLang="zh-CN" sz="1600" dirty="0" smtClean="0">
                <a:latin typeface="微软雅黑" pitchFamily="34" charset="-122"/>
                <a:ea typeface="微软雅黑" pitchFamily="34" charset="-122"/>
              </a:rPr>
              <a:t>SUSE</a:t>
            </a:r>
            <a:r>
              <a:rPr lang="zh-CN" altLang="en-US" sz="1600" dirty="0" smtClean="0">
                <a:latin typeface="微软雅黑" pitchFamily="34" charset="-122"/>
                <a:ea typeface="微软雅黑" pitchFamily="34" charset="-122"/>
              </a:rPr>
              <a:t>，</a:t>
            </a:r>
            <a:r>
              <a:rPr lang="en-US" altLang="zh-CN" sz="1600" dirty="0" err="1" smtClean="0">
                <a:latin typeface="微软雅黑" pitchFamily="34" charset="-122"/>
                <a:ea typeface="微软雅黑" pitchFamily="34" charset="-122"/>
              </a:rPr>
              <a:t>RedHat</a:t>
            </a: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Linux</a:t>
            </a:r>
            <a:r>
              <a:rPr lang="zh-CN" altLang="en-US" sz="1600" dirty="0" smtClean="0">
                <a:latin typeface="微软雅黑" pitchFamily="34" charset="-122"/>
                <a:ea typeface="微软雅黑" pitchFamily="34" charset="-122"/>
              </a:rPr>
              <a:t>以及</a:t>
            </a:r>
            <a:r>
              <a:rPr lang="en-US" sz="1600" dirty="0" smtClean="0">
                <a:latin typeface="微软雅黑" pitchFamily="34" charset="-122"/>
                <a:ea typeface="微软雅黑" pitchFamily="34" charset="-122"/>
              </a:rPr>
              <a:t>VMware</a:t>
            </a:r>
            <a:r>
              <a:rPr lang="en-US" sz="1600" i="1" kern="0" baseline="30000" dirty="0" smtClean="0">
                <a:latin typeface="微软雅黑" pitchFamily="34" charset="-122"/>
                <a:ea typeface="微软雅黑" pitchFamily="34" charset="-122"/>
              </a:rPr>
              <a:t> ®</a:t>
            </a:r>
            <a:r>
              <a:rPr lang="en-US" sz="1600" dirty="0" smtClean="0">
                <a:latin typeface="微软雅黑" pitchFamily="34" charset="-122"/>
                <a:ea typeface="微软雅黑" pitchFamily="34" charset="-122"/>
              </a:rPr>
              <a:t> infrastructure</a:t>
            </a:r>
            <a:r>
              <a:rPr lang="zh-CN" altLang="en-US" sz="1600" dirty="0" smtClean="0">
                <a:latin typeface="微软雅黑" pitchFamily="34" charset="-122"/>
                <a:ea typeface="微软雅黑" pitchFamily="34" charset="-122"/>
              </a:rPr>
              <a:t>）</a:t>
            </a:r>
            <a:endParaRPr lang="en-US" sz="1600" dirty="0" smtClean="0">
              <a:latin typeface="微软雅黑" pitchFamily="34" charset="-122"/>
              <a:ea typeface="微软雅黑" pitchFamily="34" charset="-122"/>
            </a:endParaRPr>
          </a:p>
        </p:txBody>
      </p:sp>
      <p:sp>
        <p:nvSpPr>
          <p:cNvPr id="26" name="Slide Number Placeholder 3"/>
          <p:cNvSpPr txBox="1">
            <a:spLocks/>
          </p:cNvSpPr>
          <p:nvPr/>
        </p:nvSpPr>
        <p:spPr>
          <a:xfrm>
            <a:off x="8610600" y="6477000"/>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050354-581A-477B-8ECA-AC77555E3BD9}" type="slidenum">
              <a:rPr kumimoji="0" lang="en-US" sz="1400" b="0" i="0" u="none" strike="noStrike" kern="1200" cap="none" spc="0" normalizeH="0" baseline="0" noProof="0" smtClean="0">
                <a:ln>
                  <a:noFill/>
                </a:ln>
                <a:effectLst/>
                <a:uLnTx/>
                <a:uFillTx/>
                <a:latin typeface="微软雅黑" pitchFamily="34" charset="-122"/>
                <a:ea typeface="微软雅黑"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effectLst/>
              <a:uLnTx/>
              <a:uFillTx/>
              <a:latin typeface="微软雅黑" pitchFamily="34" charset="-122"/>
              <a:ea typeface="微软雅黑" pitchFamily="34" charset="-122"/>
            </a:endParaRPr>
          </a:p>
        </p:txBody>
      </p:sp>
      <p:grpSp>
        <p:nvGrpSpPr>
          <p:cNvPr id="31" name="Group 36"/>
          <p:cNvGrpSpPr/>
          <p:nvPr/>
        </p:nvGrpSpPr>
        <p:grpSpPr>
          <a:xfrm>
            <a:off x="1014410" y="3429000"/>
            <a:ext cx="2986086" cy="3079401"/>
            <a:chOff x="2189163" y="1752599"/>
            <a:chExt cx="2687637" cy="2743199"/>
          </a:xfrm>
        </p:grpSpPr>
        <p:grpSp>
          <p:nvGrpSpPr>
            <p:cNvPr id="32" name="Virtual Workload"/>
            <p:cNvGrpSpPr>
              <a:grpSpLocks/>
            </p:cNvGrpSpPr>
            <p:nvPr/>
          </p:nvGrpSpPr>
          <p:grpSpPr bwMode="auto">
            <a:xfrm>
              <a:off x="3714579" y="2621241"/>
              <a:ext cx="1162221" cy="1153636"/>
              <a:chOff x="4856335" y="2878437"/>
              <a:chExt cx="2031100" cy="2010384"/>
            </a:xfrm>
            <a:solidFill>
              <a:srgbClr val="7030A0"/>
            </a:solidFill>
            <a:effectLst/>
          </p:grpSpPr>
          <p:sp>
            <p:nvSpPr>
              <p:cNvPr id="59"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grp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60"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grp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61" name="TextBox 60"/>
              <p:cNvSpPr txBox="1"/>
              <p:nvPr/>
            </p:nvSpPr>
            <p:spPr>
              <a:xfrm>
                <a:off x="5128311" y="3450481"/>
                <a:ext cx="1355760" cy="596807"/>
              </a:xfrm>
              <a:prstGeom prst="rect">
                <a:avLst/>
              </a:prstGeom>
              <a:noFill/>
              <a:ln>
                <a:noFill/>
                <a:headEnd type="none" w="med" len="med"/>
                <a:tailEnd type="none" w="med" len="med"/>
              </a:ln>
              <a:effectLst/>
            </p:spPr>
            <p:txBody>
              <a:bodyPr wrap="square">
                <a:spAutoFit/>
              </a:bodyPr>
              <a:lstStyle/>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虚拟工作量</a:t>
                </a:r>
                <a:endParaRPr lang="en-US" altLang="zh-CN"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endParaRPr>
              </a:p>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配置预设</a:t>
                </a:r>
                <a:endPar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endParaRPr>
              </a:p>
            </p:txBody>
          </p:sp>
        </p:grpSp>
        <p:grpSp>
          <p:nvGrpSpPr>
            <p:cNvPr id="33" name="OS / Software"/>
            <p:cNvGrpSpPr>
              <a:grpSpLocks/>
            </p:cNvGrpSpPr>
            <p:nvPr/>
          </p:nvGrpSpPr>
          <p:grpSpPr bwMode="auto">
            <a:xfrm>
              <a:off x="3255567" y="3046241"/>
              <a:ext cx="1239754" cy="1449557"/>
              <a:chOff x="4039648" y="3637907"/>
              <a:chExt cx="2167823" cy="2528195"/>
            </a:xfrm>
          </p:grpSpPr>
          <p:sp>
            <p:nvSpPr>
              <p:cNvPr id="56"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bg1"/>
                  </a:solidFill>
                  <a:latin typeface="微软雅黑" pitchFamily="34" charset="-122"/>
                  <a:ea typeface="微软雅黑" pitchFamily="34" charset="-122"/>
                </a:endParaRPr>
              </a:p>
            </p:txBody>
          </p:sp>
          <p:sp>
            <p:nvSpPr>
              <p:cNvPr id="57"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58" name="TextBox 57"/>
              <p:cNvSpPr txBox="1"/>
              <p:nvPr/>
            </p:nvSpPr>
            <p:spPr>
              <a:xfrm>
                <a:off x="4231010" y="4571283"/>
                <a:ext cx="1976461" cy="808125"/>
              </a:xfrm>
              <a:prstGeom prst="rect">
                <a:avLst/>
              </a:prstGeom>
              <a:noFill/>
            </p:spPr>
            <p:txBody>
              <a:bodyPr wrap="square">
                <a:spAutoFit/>
              </a:bodyPr>
              <a:lstStyle/>
              <a:p>
                <a:pPr algn="ctr" fontAlgn="base">
                  <a:lnSpc>
                    <a:spcPct val="80000"/>
                  </a:lnSpc>
                  <a:spcBef>
                    <a:spcPct val="0"/>
                  </a:spcBef>
                  <a:spcAft>
                    <a:spcPct val="0"/>
                  </a:spcAft>
                  <a:defRPr/>
                </a:pPr>
                <a:r>
                  <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rPr>
                  <a:t>OS / </a:t>
                </a: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软件</a:t>
                </a:r>
                <a:endParaRPr lang="en-US" altLang="zh-CN"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endParaRPr>
              </a:p>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部署、打补丁</a:t>
                </a:r>
                <a:endParaRPr lang="en-US" altLang="zh-CN"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endParaRPr>
              </a:p>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和状态管理</a:t>
                </a:r>
                <a:endPar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endParaRPr>
              </a:p>
            </p:txBody>
          </p:sp>
        </p:grpSp>
        <p:grpSp>
          <p:nvGrpSpPr>
            <p:cNvPr id="34" name="Performance and Health Monitoring"/>
            <p:cNvGrpSpPr>
              <a:grpSpLocks/>
            </p:cNvGrpSpPr>
            <p:nvPr/>
          </p:nvGrpSpPr>
          <p:grpSpPr bwMode="auto">
            <a:xfrm>
              <a:off x="2536920" y="3356946"/>
              <a:ext cx="1329721" cy="993384"/>
              <a:chOff x="2797908" y="4160321"/>
              <a:chExt cx="2323783" cy="1732753"/>
            </a:xfrm>
          </p:grpSpPr>
          <p:sp>
            <p:nvSpPr>
              <p:cNvPr id="53" name="Freeform 5"/>
              <p:cNvSpPr>
                <a:spLocks/>
              </p:cNvSpPr>
              <p:nvPr/>
            </p:nvSpPr>
            <p:spPr bwMode="auto">
              <a:xfrm rot="19803781">
                <a:off x="3126713"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bg1"/>
                  </a:solidFill>
                  <a:latin typeface="微软雅黑" pitchFamily="34" charset="-122"/>
                  <a:ea typeface="微软雅黑" pitchFamily="34" charset="-122"/>
                </a:endParaRPr>
              </a:p>
            </p:txBody>
          </p:sp>
          <p:sp>
            <p:nvSpPr>
              <p:cNvPr id="54"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55" name="TextBox 54"/>
              <p:cNvSpPr txBox="1"/>
              <p:nvPr/>
            </p:nvSpPr>
            <p:spPr>
              <a:xfrm>
                <a:off x="3094315" y="4642151"/>
                <a:ext cx="1523295" cy="598346"/>
              </a:xfrm>
              <a:prstGeom prst="rect">
                <a:avLst/>
              </a:prstGeom>
              <a:noFill/>
            </p:spPr>
            <p:txBody>
              <a:bodyPr wrap="square">
                <a:spAutoFit/>
              </a:bodyPr>
              <a:lstStyle/>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性能和健康</a:t>
                </a:r>
                <a:endParaRPr lang="en-US" altLang="zh-CN"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endParaRPr>
              </a:p>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监控</a:t>
                </a:r>
                <a:endPar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endParaRPr>
              </a:p>
            </p:txBody>
          </p:sp>
        </p:grpSp>
        <p:grpSp>
          <p:nvGrpSpPr>
            <p:cNvPr id="35" name="Disaster Recovery"/>
            <p:cNvGrpSpPr>
              <a:grpSpLocks/>
            </p:cNvGrpSpPr>
            <p:nvPr/>
          </p:nvGrpSpPr>
          <p:grpSpPr bwMode="auto">
            <a:xfrm>
              <a:off x="2189163" y="2489215"/>
              <a:ext cx="1171301" cy="1144532"/>
              <a:chOff x="2189746" y="2647996"/>
              <a:chExt cx="2047291" cy="1994735"/>
            </a:xfrm>
            <a:effectLst/>
          </p:grpSpPr>
          <p:sp>
            <p:nvSpPr>
              <p:cNvPr id="50"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51"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52" name="TextBox 51"/>
              <p:cNvSpPr txBox="1"/>
              <p:nvPr/>
            </p:nvSpPr>
            <p:spPr>
              <a:xfrm>
                <a:off x="2688632" y="3599688"/>
                <a:ext cx="1215680" cy="387186"/>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灾备</a:t>
                </a:r>
                <a:r>
                  <a:rPr lang="en-US" altLang="zh-CN"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a:t>
                </a: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恢复</a:t>
                </a:r>
                <a:endPar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endParaRPr>
              </a:p>
            </p:txBody>
          </p:sp>
        </p:grpSp>
        <p:grpSp>
          <p:nvGrpSpPr>
            <p:cNvPr id="36" name="Hardware Provisioning"/>
            <p:cNvGrpSpPr>
              <a:grpSpLocks/>
            </p:cNvGrpSpPr>
            <p:nvPr/>
          </p:nvGrpSpPr>
          <p:grpSpPr bwMode="auto">
            <a:xfrm>
              <a:off x="3212460" y="1911031"/>
              <a:ext cx="1320210" cy="995205"/>
              <a:chOff x="3978621" y="1639115"/>
              <a:chExt cx="2307534" cy="1736526"/>
            </a:xfrm>
            <a:solidFill>
              <a:srgbClr val="C99393"/>
            </a:solidFill>
          </p:grpSpPr>
          <p:sp>
            <p:nvSpPr>
              <p:cNvPr id="47"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grp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48" name="TextBox 47"/>
              <p:cNvSpPr txBox="1"/>
              <p:nvPr/>
            </p:nvSpPr>
            <p:spPr>
              <a:xfrm>
                <a:off x="4477617" y="2249522"/>
                <a:ext cx="1523544" cy="598552"/>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硬件</a:t>
                </a:r>
                <a:endParaRPr lang="en-US" altLang="zh-CN"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endParaRPr>
              </a:p>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配置预设</a:t>
                </a:r>
                <a:endPar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endParaRPr>
              </a:p>
            </p:txBody>
          </p:sp>
          <p:sp>
            <p:nvSpPr>
              <p:cNvPr id="49"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grp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grpSp>
        <p:grpSp>
          <p:nvGrpSpPr>
            <p:cNvPr id="37" name="Backup"/>
            <p:cNvGrpSpPr>
              <a:grpSpLocks/>
            </p:cNvGrpSpPr>
            <p:nvPr/>
          </p:nvGrpSpPr>
          <p:grpSpPr bwMode="auto">
            <a:xfrm>
              <a:off x="2677659" y="1752599"/>
              <a:ext cx="1142246" cy="1446825"/>
              <a:chOff x="3043283" y="1363629"/>
              <a:chExt cx="1996864" cy="2522119"/>
            </a:xfrm>
          </p:grpSpPr>
          <p:sp>
            <p:nvSpPr>
              <p:cNvPr id="44"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gradFill flip="none" rotWithShape="1">
                <a:gsLst>
                  <a:gs pos="0">
                    <a:srgbClr val="77D24A">
                      <a:shade val="30000"/>
                      <a:satMod val="115000"/>
                    </a:srgbClr>
                  </a:gs>
                  <a:gs pos="50000">
                    <a:srgbClr val="77D24A">
                      <a:shade val="67500"/>
                      <a:satMod val="115000"/>
                    </a:srgbClr>
                  </a:gs>
                  <a:gs pos="100000">
                    <a:srgbClr val="77D24A">
                      <a:shade val="100000"/>
                      <a:satMod val="115000"/>
                    </a:srgbClr>
                  </a:gs>
                </a:gsLst>
                <a:lin ang="108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sp>
            <p:nvSpPr>
              <p:cNvPr id="45" name="TextBox 44"/>
              <p:cNvSpPr txBox="1"/>
              <p:nvPr/>
            </p:nvSpPr>
            <p:spPr>
              <a:xfrm>
                <a:off x="3211220" y="2334382"/>
                <a:ext cx="1215896" cy="387268"/>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zh-CN" altLang="en-US" sz="900" spc="-100" dirty="0" smtClean="0">
                    <a:solidFill>
                      <a:schemeClr val="bg1"/>
                    </a:solidFill>
                    <a:effectLst>
                      <a:outerShdw blurRad="241300" dir="5400000" algn="t" rotWithShape="0">
                        <a:prstClr val="black"/>
                      </a:outerShdw>
                    </a:effectLst>
                    <a:latin typeface="微软雅黑" pitchFamily="34" charset="-122"/>
                    <a:ea typeface="微软雅黑" pitchFamily="34" charset="-122"/>
                  </a:rPr>
                  <a:t>备份</a:t>
                </a:r>
                <a:endParaRPr lang="en-US" sz="900" spc="-100" dirty="0">
                  <a:solidFill>
                    <a:schemeClr val="bg1"/>
                  </a:solidFill>
                  <a:effectLst>
                    <a:outerShdw blurRad="241300" dir="5400000" algn="t" rotWithShape="0">
                      <a:prstClr val="black"/>
                    </a:outerShdw>
                  </a:effectLst>
                  <a:latin typeface="微软雅黑" pitchFamily="34" charset="-122"/>
                  <a:ea typeface="微软雅黑" pitchFamily="34" charset="-122"/>
                </a:endParaRPr>
              </a:p>
            </p:txBody>
          </p:sp>
          <p:sp>
            <p:nvSpPr>
              <p:cNvPr id="46"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latin typeface="微软雅黑" pitchFamily="34" charset="-122"/>
                  <a:ea typeface="微软雅黑" pitchFamily="34" charset="-122"/>
                </a:endParaRPr>
              </a:p>
            </p:txBody>
          </p:sp>
        </p:grpSp>
      </p:grpSp>
      <p:pic>
        <p:nvPicPr>
          <p:cNvPr id="27" name="Picture 2" descr="https://mediabank.partners.extranet.microsoft.com/transfer/rad61ED7/1/SysCnt-DataProMgr07_h_rgb.png"/>
          <p:cNvPicPr>
            <a:picLocks noChangeAspect="1" noChangeArrowheads="1"/>
          </p:cNvPicPr>
          <p:nvPr/>
        </p:nvPicPr>
        <p:blipFill>
          <a:blip r:embed="rId14" cstate="print">
            <a:lum bright="-100000"/>
          </a:blip>
          <a:srcRect/>
          <a:stretch>
            <a:fillRect/>
          </a:stretch>
        </p:blipFill>
        <p:spPr bwMode="auto">
          <a:xfrm>
            <a:off x="71406" y="3248027"/>
            <a:ext cx="2148094" cy="466725"/>
          </a:xfrm>
          <a:prstGeom prst="rect">
            <a:avLst/>
          </a:prstGeom>
          <a:noFill/>
        </p:spPr>
      </p:pic>
      <p:pic>
        <p:nvPicPr>
          <p:cNvPr id="28" name="Picture 4" descr="https://mediabank.partners.extranet.microsoft.com/transfer/rad61ED7/2/SysCnt-OprtnsMgr07R2_h_rgb.png"/>
          <p:cNvPicPr>
            <a:picLocks noChangeAspect="1" noChangeArrowheads="1"/>
          </p:cNvPicPr>
          <p:nvPr/>
        </p:nvPicPr>
        <p:blipFill>
          <a:blip r:embed="rId15" cstate="print">
            <a:lum bright="-100000"/>
          </a:blip>
          <a:srcRect/>
          <a:stretch>
            <a:fillRect/>
          </a:stretch>
        </p:blipFill>
        <p:spPr bwMode="auto">
          <a:xfrm>
            <a:off x="152400" y="5986820"/>
            <a:ext cx="1905000" cy="442576"/>
          </a:xfrm>
          <a:prstGeom prst="rect">
            <a:avLst/>
          </a:prstGeom>
          <a:noFill/>
        </p:spPr>
      </p:pic>
      <p:pic>
        <p:nvPicPr>
          <p:cNvPr id="29" name="Picture 6" descr="https://mediabank.partners.extranet.microsoft.com/transfer/rad61ED7/3/SysCnt-ConfigMgr07R2_h_rgb.png"/>
          <p:cNvPicPr>
            <a:picLocks noChangeAspect="1" noChangeArrowheads="1"/>
          </p:cNvPicPr>
          <p:nvPr/>
        </p:nvPicPr>
        <p:blipFill>
          <a:blip r:embed="rId16" cstate="print">
            <a:lum bright="-100000"/>
          </a:blip>
          <a:srcRect/>
          <a:stretch>
            <a:fillRect/>
          </a:stretch>
        </p:blipFill>
        <p:spPr bwMode="auto">
          <a:xfrm>
            <a:off x="3276600" y="6000768"/>
            <a:ext cx="2057400" cy="440086"/>
          </a:xfrm>
          <a:prstGeom prst="rect">
            <a:avLst/>
          </a:prstGeom>
          <a:noFill/>
        </p:spPr>
      </p:pic>
      <p:pic>
        <p:nvPicPr>
          <p:cNvPr id="63" name="PictureVMM" descr="SysCenter-VMM_bL_r"/>
          <p:cNvPicPr>
            <a:picLocks noChangeAspect="1" noChangeArrowheads="1"/>
          </p:cNvPicPr>
          <p:nvPr/>
        </p:nvPicPr>
        <p:blipFill>
          <a:blip r:embed="rId17" cstate="print">
            <a:lum bright="-100000"/>
          </a:blip>
          <a:stretch>
            <a:fillRect/>
          </a:stretch>
        </p:blipFill>
        <p:spPr bwMode="auto">
          <a:xfrm>
            <a:off x="3214678" y="3286124"/>
            <a:ext cx="1714512" cy="441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428868"/>
            <a:ext cx="8229600" cy="1143000"/>
          </a:xfrm>
        </p:spPr>
        <p:txBody>
          <a:bodyPr/>
          <a:lstStyle/>
          <a:p>
            <a:r>
              <a:rPr lang="zh-CN" altLang="en-US" dirty="0" smtClean="0"/>
              <a:t>眼见未必为实</a:t>
            </a:r>
            <a:r>
              <a:rPr lang="en-US" altLang="zh-CN" dirty="0" smtClean="0"/>
              <a:t/>
            </a:r>
            <a:br>
              <a:rPr lang="en-US" altLang="zh-CN" dirty="0" smtClean="0"/>
            </a:br>
            <a:r>
              <a:rPr lang="en-US" altLang="zh-CN" dirty="0" smtClean="0"/>
              <a:t>——</a:t>
            </a:r>
            <a:r>
              <a:rPr lang="zh-CN" altLang="en-US" dirty="0" smtClean="0"/>
              <a:t>微软虚拟世界漫游行</a:t>
            </a:r>
            <a:endParaRPr lang="zh-CN" altLang="en-US" dirty="0"/>
          </a:p>
        </p:txBody>
      </p:sp>
      <p:sp>
        <p:nvSpPr>
          <p:cNvPr id="5" name="文本占位符 4"/>
          <p:cNvSpPr>
            <a:spLocks noGrp="1"/>
          </p:cNvSpPr>
          <p:nvPr>
            <p:ph type="body" sz="quarter" idx="10"/>
          </p:nvPr>
        </p:nvSpPr>
        <p:spPr/>
        <p:txBody>
          <a:bodyPr/>
          <a:lstStyle/>
          <a:p>
            <a:r>
              <a:rPr lang="en-US" altLang="zh-CN" dirty="0" smtClean="0"/>
              <a:t>VIR200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VMM2008 R2</a:t>
            </a:r>
            <a:r>
              <a:rPr lang="zh-CN" altLang="en-US" dirty="0" smtClean="0"/>
              <a:t>界面</a:t>
            </a:r>
            <a:endParaRPr lang="zh-CN" altLang="en-US" dirty="0"/>
          </a:p>
        </p:txBody>
      </p:sp>
      <p:pic>
        <p:nvPicPr>
          <p:cNvPr id="6" name="Picture 2" descr="I:\Technical\System Center\SCVMM\R2\Configuration Snapshot\SANMigrate3.jpg"/>
          <p:cNvPicPr>
            <a:picLocks noChangeAspect="1" noChangeArrowheads="1"/>
          </p:cNvPicPr>
          <p:nvPr/>
        </p:nvPicPr>
        <p:blipFill rotWithShape="1">
          <a:blip r:embed="rId3" cstate="screen">
            <a:extLst>
              <a:ext uri="28A0092B-C50C-407e-A947-70E740481C1C">
                <a14:useLocalDpi xmlns:a14="http://schemas.microsoft.com/office/drawing/2007/7/7/main" xmlns=""/>
              </a:ext>
            </a:extLst>
          </a:blip>
          <a:srcRect/>
          <a:stretch/>
        </p:blipFill>
        <p:spPr bwMode="auto">
          <a:xfrm>
            <a:off x="571472" y="1000148"/>
            <a:ext cx="8102854"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543956" cy="1143000"/>
          </a:xfrm>
        </p:spPr>
        <p:txBody>
          <a:bodyPr/>
          <a:lstStyle/>
          <a:p>
            <a:r>
              <a:rPr lang="zh-CN" altLang="en-US" sz="3600" dirty="0" smtClean="0"/>
              <a:t>使用</a:t>
            </a:r>
            <a:r>
              <a:rPr lang="en-US" altLang="zh-CN" sz="3600" dirty="0" smtClean="0"/>
              <a:t>VMM2008 R2</a:t>
            </a:r>
            <a:r>
              <a:rPr lang="zh-CN" altLang="en-US" sz="3600" dirty="0" smtClean="0"/>
              <a:t>动态迁移虚拟机</a:t>
            </a:r>
            <a:endParaRPr lang="zh-CN" altLang="en-US" sz="3600" dirty="0"/>
          </a:p>
        </p:txBody>
      </p:sp>
      <p:pic>
        <p:nvPicPr>
          <p:cNvPr id="4098" name="Picture 2" descr="I:\Technical\System Center\SCVMM\R2\Configuration Snapshot\SANMigrate2.jpg"/>
          <p:cNvPicPr>
            <a:picLocks noChangeAspect="1" noChangeArrowheads="1"/>
          </p:cNvPicPr>
          <p:nvPr/>
        </p:nvPicPr>
        <p:blipFill rotWithShape="1">
          <a:blip r:embed="rId3" cstate="screen">
            <a:extLst>
              <a:ext uri="28A0092B-C50C-407e-A947-70E740481C1C">
                <a14:useLocalDpi xmlns:a14="http://schemas.microsoft.com/office/drawing/2007/7/7/main" xmlns=""/>
              </a:ext>
            </a:extLst>
          </a:blip>
          <a:srcRect/>
          <a:stretch/>
        </p:blipFill>
        <p:spPr bwMode="auto">
          <a:xfrm>
            <a:off x="971576" y="928670"/>
            <a:ext cx="7315200" cy="5672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5" name="Oval 4"/>
          <p:cNvSpPr/>
          <p:nvPr/>
        </p:nvSpPr>
        <p:spPr>
          <a:xfrm>
            <a:off x="2286000" y="2971800"/>
            <a:ext cx="2438400" cy="5334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07/7/12/main" xmlns="" val="3515366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VMM2008 R2</a:t>
            </a:r>
            <a:r>
              <a:rPr lang="zh-CN" altLang="en-US" dirty="0" smtClean="0"/>
              <a:t>网络视图</a:t>
            </a:r>
            <a:endParaRPr lang="zh-CN" altLang="en-US" dirty="0"/>
          </a:p>
        </p:txBody>
      </p:sp>
      <p:pic>
        <p:nvPicPr>
          <p:cNvPr id="4" name="Picture 7"/>
          <p:cNvPicPr>
            <a:picLocks noChangeAspect="1" noChangeArrowheads="1"/>
          </p:cNvPicPr>
          <p:nvPr/>
        </p:nvPicPr>
        <p:blipFill>
          <a:blip r:embed="rId3" cstate="print"/>
          <a:srcRect/>
          <a:stretch>
            <a:fillRect/>
          </a:stretch>
        </p:blipFill>
        <p:spPr>
          <a:xfrm>
            <a:off x="1071538" y="1182076"/>
            <a:ext cx="7000924" cy="5318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07/7/12/main" xmlns="" val="791052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a:prstGeom prst="rect">
            <a:avLst/>
          </a:prstGeom>
        </p:spPr>
        <p:txBody>
          <a:bodyPr/>
          <a:lstStyle/>
          <a:p>
            <a:pPr algn="ctr"/>
            <a:r>
              <a:rPr lang="en-US" altLang="zh-CN" dirty="0" smtClean="0"/>
              <a:t>VMM2008 R2</a:t>
            </a:r>
            <a:r>
              <a:rPr lang="zh-CN" altLang="en-US" dirty="0" smtClean="0"/>
              <a:t>自助站点</a:t>
            </a:r>
            <a:endParaRPr lang="en-US" dirty="0" smtClean="0"/>
          </a:p>
        </p:txBody>
      </p:sp>
      <p:sp>
        <p:nvSpPr>
          <p:cNvPr id="128003" name="Rectangle 3"/>
          <p:cNvSpPr>
            <a:spLocks noGrp="1"/>
          </p:cNvSpPr>
          <p:nvPr>
            <p:ph idx="1"/>
          </p:nvPr>
        </p:nvSpPr>
        <p:spPr>
          <a:prstGeom prst="rect">
            <a:avLst/>
          </a:prstGeom>
        </p:spPr>
        <p:txBody>
          <a:bodyPr/>
          <a:lstStyle/>
          <a:p>
            <a:r>
              <a:rPr lang="zh-CN" altLang="en-US" dirty="0" smtClean="0"/>
              <a:t>通过</a:t>
            </a:r>
            <a:r>
              <a:rPr lang="en-US" altLang="zh-CN" dirty="0" smtClean="0"/>
              <a:t>Web</a:t>
            </a:r>
            <a:r>
              <a:rPr lang="zh-CN" altLang="en-US" dirty="0" smtClean="0"/>
              <a:t>方式轻松管理服务器</a:t>
            </a:r>
            <a:endParaRPr lang="en-US" altLang="zh-CN" dirty="0" smtClean="0"/>
          </a:p>
          <a:p>
            <a:r>
              <a:rPr lang="zh-CN" altLang="en-US" dirty="0"/>
              <a:t>细</a:t>
            </a:r>
            <a:r>
              <a:rPr lang="zh-CN" altLang="en-US" dirty="0" smtClean="0"/>
              <a:t>致的权限划分和范围设定（</a:t>
            </a:r>
            <a:r>
              <a:rPr lang="en-US" altLang="zh-CN" dirty="0" smtClean="0"/>
              <a:t>Host Group</a:t>
            </a:r>
            <a:r>
              <a:rPr lang="zh-CN" altLang="en-US" dirty="0" smtClean="0"/>
              <a:t>）</a:t>
            </a:r>
            <a:endParaRPr lang="en-US" dirty="0" smtClean="0"/>
          </a:p>
          <a:p>
            <a:r>
              <a:rPr lang="zh-CN" altLang="en-US" dirty="0" smtClean="0"/>
              <a:t>虚拟机创建的配额管理</a:t>
            </a:r>
            <a:endParaRPr lang="en-US" dirty="0" smtClean="0"/>
          </a:p>
        </p:txBody>
      </p:sp>
      <p:pic>
        <p:nvPicPr>
          <p:cNvPr id="4" name="Picture 3"/>
          <p:cNvPicPr/>
          <p:nvPr/>
        </p:nvPicPr>
        <p:blipFill>
          <a:blip r:embed="rId3" cstate="print"/>
          <a:srcRect/>
          <a:stretch>
            <a:fillRect/>
          </a:stretch>
        </p:blipFill>
        <p:spPr bwMode="auto">
          <a:xfrm>
            <a:off x="228600" y="3048000"/>
            <a:ext cx="6248400" cy="3157441"/>
          </a:xfrm>
          <a:prstGeom prst="rect">
            <a:avLst/>
          </a:prstGeom>
          <a:ln>
            <a:noFill/>
          </a:ln>
          <a:effectLst>
            <a:outerShdw blurRad="292100" dist="139700" dir="2700000" algn="tl" rotWithShape="0">
              <a:srgbClr val="333333">
                <a:alpha val="65000"/>
              </a:srgbClr>
            </a:outerShdw>
          </a:effectLst>
        </p:spPr>
      </p:pic>
      <p:pic>
        <p:nvPicPr>
          <p:cNvPr id="5" name="Picture 3" descr="F:\temp\hyper-v-vmm\vmm-0197.png"/>
          <p:cNvPicPr>
            <a:picLocks noChangeAspect="1" noChangeArrowheads="1"/>
          </p:cNvPicPr>
          <p:nvPr/>
        </p:nvPicPr>
        <p:blipFill>
          <a:blip r:embed="rId4" cstate="print"/>
          <a:srcRect/>
          <a:stretch>
            <a:fillRect/>
          </a:stretch>
        </p:blipFill>
        <p:spPr bwMode="auto">
          <a:xfrm>
            <a:off x="3429000" y="4114800"/>
            <a:ext cx="5557203"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07/7/12/main" xmlns="" val="194845335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总结</a:t>
            </a:r>
            <a:endParaRPr lang="zh-CN" altLang="en-US" dirty="0"/>
          </a:p>
        </p:txBody>
      </p:sp>
      <p:sp>
        <p:nvSpPr>
          <p:cNvPr id="6" name="Text Placeholder 5"/>
          <p:cNvSpPr>
            <a:spLocks noGrp="1"/>
          </p:cNvSpPr>
          <p:nvPr>
            <p:ph type="body" sz="quarter" idx="10"/>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7"/>
          <p:cNvSpPr/>
          <p:nvPr/>
        </p:nvSpPr>
        <p:spPr>
          <a:xfrm>
            <a:off x="3357586" y="857232"/>
            <a:ext cx="5500694" cy="54292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2800" dirty="0" smtClean="0"/>
          </a:p>
          <a:p>
            <a:pPr algn="ctr"/>
            <a:r>
              <a:rPr lang="zh-CN" altLang="en-US" sz="2800" dirty="0" smtClean="0"/>
              <a:t>宿主机</a:t>
            </a:r>
            <a:endParaRPr lang="en-US" altLang="zh-CN" sz="2800" dirty="0" smtClean="0"/>
          </a:p>
        </p:txBody>
      </p:sp>
      <p:sp>
        <p:nvSpPr>
          <p:cNvPr id="31" name="圆角矩形 7"/>
          <p:cNvSpPr/>
          <p:nvPr/>
        </p:nvSpPr>
        <p:spPr>
          <a:xfrm>
            <a:off x="3500462" y="928670"/>
            <a:ext cx="5214974" cy="42862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1600" dirty="0" smtClean="0"/>
          </a:p>
          <a:p>
            <a:pPr algn="ctr"/>
            <a:endParaRPr lang="en-US" altLang="zh-CN" sz="2800" dirty="0" smtClean="0">
              <a:solidFill>
                <a:schemeClr val="bg1"/>
              </a:solidFill>
            </a:endParaRPr>
          </a:p>
          <a:p>
            <a:pPr algn="ctr"/>
            <a:r>
              <a:rPr lang="en-US" altLang="zh-CN" sz="2800" dirty="0" smtClean="0">
                <a:solidFill>
                  <a:schemeClr val="bg1"/>
                </a:solidFill>
              </a:rPr>
              <a:t>Hyper-V</a:t>
            </a:r>
          </a:p>
        </p:txBody>
      </p:sp>
      <p:sp>
        <p:nvSpPr>
          <p:cNvPr id="2" name="标题 1"/>
          <p:cNvSpPr>
            <a:spLocks noGrp="1"/>
          </p:cNvSpPr>
          <p:nvPr>
            <p:ph type="title"/>
          </p:nvPr>
        </p:nvSpPr>
        <p:spPr>
          <a:xfrm>
            <a:off x="457200" y="142852"/>
            <a:ext cx="8229600" cy="1143000"/>
          </a:xfrm>
        </p:spPr>
        <p:txBody>
          <a:bodyPr/>
          <a:lstStyle/>
          <a:p>
            <a:r>
              <a:rPr lang="zh-CN" altLang="en-US" dirty="0" smtClean="0"/>
              <a:t>虚拟化漫游行路线图</a:t>
            </a:r>
            <a:endParaRPr lang="zh-CN" altLang="en-US" dirty="0"/>
          </a:p>
        </p:txBody>
      </p:sp>
      <p:sp>
        <p:nvSpPr>
          <p:cNvPr id="15" name="圆角矩形 7"/>
          <p:cNvSpPr/>
          <p:nvPr/>
        </p:nvSpPr>
        <p:spPr>
          <a:xfrm>
            <a:off x="3643338" y="3357562"/>
            <a:ext cx="1785950"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dirty="0" smtClean="0"/>
              <a:t>RD Service</a:t>
            </a:r>
          </a:p>
          <a:p>
            <a:pPr algn="ctr"/>
            <a:r>
              <a:rPr lang="en-US" altLang="zh-CN" sz="1600" dirty="0" smtClean="0"/>
              <a:t>RD </a:t>
            </a:r>
            <a:r>
              <a:rPr lang="en-US" altLang="zh-CN" sz="1600" dirty="0" err="1" smtClean="0"/>
              <a:t>RemoteApp</a:t>
            </a:r>
            <a:endParaRPr lang="en-US" altLang="zh-CN" sz="1600" dirty="0" smtClean="0"/>
          </a:p>
          <a:p>
            <a:pPr algn="ctr"/>
            <a:r>
              <a:rPr lang="en-US" altLang="zh-CN" sz="1600" dirty="0" smtClean="0"/>
              <a:t>RD web access</a:t>
            </a:r>
          </a:p>
        </p:txBody>
      </p:sp>
      <p:sp>
        <p:nvSpPr>
          <p:cNvPr id="16" name="圆角矩形 7"/>
          <p:cNvSpPr/>
          <p:nvPr/>
        </p:nvSpPr>
        <p:spPr>
          <a:xfrm>
            <a:off x="5643602" y="3357562"/>
            <a:ext cx="1785950"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dirty="0" smtClean="0"/>
              <a:t>Application Virtualization Server</a:t>
            </a:r>
          </a:p>
        </p:txBody>
      </p:sp>
      <p:sp>
        <p:nvSpPr>
          <p:cNvPr id="17" name="圆角矩形 7"/>
          <p:cNvSpPr/>
          <p:nvPr/>
        </p:nvSpPr>
        <p:spPr>
          <a:xfrm>
            <a:off x="3643338" y="1214422"/>
            <a:ext cx="857256"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dirty="0" smtClean="0"/>
              <a:t>应用程序</a:t>
            </a:r>
            <a:endParaRPr lang="zh-CN" altLang="en-US" sz="1600" dirty="0"/>
          </a:p>
        </p:txBody>
      </p:sp>
      <p:sp>
        <p:nvSpPr>
          <p:cNvPr id="19" name="圆角矩形 7"/>
          <p:cNvSpPr/>
          <p:nvPr/>
        </p:nvSpPr>
        <p:spPr>
          <a:xfrm>
            <a:off x="5643602" y="1214422"/>
            <a:ext cx="857256"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dirty="0" smtClean="0"/>
              <a:t>应用程序</a:t>
            </a:r>
            <a:endParaRPr lang="zh-CN" altLang="en-US" sz="1600" dirty="0"/>
          </a:p>
        </p:txBody>
      </p:sp>
      <p:sp>
        <p:nvSpPr>
          <p:cNvPr id="21" name="圆角矩形 7"/>
          <p:cNvSpPr/>
          <p:nvPr/>
        </p:nvSpPr>
        <p:spPr>
          <a:xfrm>
            <a:off x="7786742" y="1142984"/>
            <a:ext cx="857256"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dirty="0" smtClean="0"/>
              <a:t>用户配置文件</a:t>
            </a:r>
            <a:endParaRPr lang="zh-CN" altLang="en-US" sz="1600" dirty="0"/>
          </a:p>
        </p:txBody>
      </p:sp>
      <p:sp>
        <p:nvSpPr>
          <p:cNvPr id="22" name="圆角矩形 7"/>
          <p:cNvSpPr/>
          <p:nvPr/>
        </p:nvSpPr>
        <p:spPr>
          <a:xfrm>
            <a:off x="7786742" y="2214554"/>
            <a:ext cx="857256"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dirty="0" smtClean="0"/>
              <a:t>用户配置文件</a:t>
            </a:r>
            <a:endParaRPr lang="zh-CN" altLang="en-US" sz="1600" dirty="0"/>
          </a:p>
        </p:txBody>
      </p:sp>
      <p:sp>
        <p:nvSpPr>
          <p:cNvPr id="24" name="Down Arrow 23"/>
          <p:cNvSpPr/>
          <p:nvPr/>
        </p:nvSpPr>
        <p:spPr>
          <a:xfrm>
            <a:off x="3658740" y="2000240"/>
            <a:ext cx="270318" cy="142876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5" name="Down Arrow 24"/>
          <p:cNvSpPr/>
          <p:nvPr/>
        </p:nvSpPr>
        <p:spPr>
          <a:xfrm>
            <a:off x="5659004" y="2000240"/>
            <a:ext cx="270318" cy="142876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9" name="Up-Down Arrow 28"/>
          <p:cNvSpPr/>
          <p:nvPr/>
        </p:nvSpPr>
        <p:spPr>
          <a:xfrm>
            <a:off x="7802144" y="1785926"/>
            <a:ext cx="270318" cy="571504"/>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3" name="Down Arrow 32"/>
          <p:cNvSpPr/>
          <p:nvPr/>
        </p:nvSpPr>
        <p:spPr>
          <a:xfrm rot="16200000">
            <a:off x="5375091" y="3786191"/>
            <a:ext cx="268511" cy="55426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8" name="圆角矩形 7"/>
          <p:cNvSpPr/>
          <p:nvPr/>
        </p:nvSpPr>
        <p:spPr>
          <a:xfrm>
            <a:off x="285720" y="1285860"/>
            <a:ext cx="1714512" cy="857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1600" dirty="0" smtClean="0"/>
              <a:t>虚拟机</a:t>
            </a:r>
            <a:r>
              <a:rPr lang="en-US" altLang="zh-CN" sz="1600" dirty="0" smtClean="0"/>
              <a:t>C</a:t>
            </a:r>
          </a:p>
          <a:p>
            <a:pPr algn="ctr"/>
            <a:r>
              <a:rPr lang="en-US" altLang="zh-CN" sz="1600" dirty="0" smtClean="0"/>
              <a:t>Windows 7 RTM</a:t>
            </a:r>
            <a:endParaRPr lang="zh-CN" altLang="en-US" sz="1600" dirty="0"/>
          </a:p>
        </p:txBody>
      </p:sp>
      <p:sp>
        <p:nvSpPr>
          <p:cNvPr id="9" name="圆角矩形 7"/>
          <p:cNvSpPr/>
          <p:nvPr/>
        </p:nvSpPr>
        <p:spPr>
          <a:xfrm>
            <a:off x="285720" y="2285992"/>
            <a:ext cx="1714512" cy="857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1600" dirty="0" smtClean="0"/>
              <a:t>虚拟机</a:t>
            </a:r>
            <a:r>
              <a:rPr lang="en-US" altLang="zh-CN" sz="1600" dirty="0" smtClean="0"/>
              <a:t>B</a:t>
            </a:r>
          </a:p>
          <a:p>
            <a:pPr algn="ctr"/>
            <a:r>
              <a:rPr lang="en-US" altLang="zh-CN" sz="1600" dirty="0" smtClean="0"/>
              <a:t>Windows 7 RTM</a:t>
            </a:r>
            <a:endParaRPr lang="zh-CN" altLang="en-US" sz="1600" dirty="0"/>
          </a:p>
        </p:txBody>
      </p:sp>
      <p:sp>
        <p:nvSpPr>
          <p:cNvPr id="11" name="圆角矩形 7"/>
          <p:cNvSpPr/>
          <p:nvPr/>
        </p:nvSpPr>
        <p:spPr>
          <a:xfrm>
            <a:off x="285720" y="5286388"/>
            <a:ext cx="1714512" cy="8572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600" dirty="0" smtClean="0"/>
              <a:t>物理机</a:t>
            </a:r>
            <a:endParaRPr lang="en-US" altLang="zh-CN" sz="1600" dirty="0" smtClean="0"/>
          </a:p>
          <a:p>
            <a:pPr algn="ctr"/>
            <a:r>
              <a:rPr lang="en-US" altLang="zh-CN" sz="1600" dirty="0" smtClean="0"/>
              <a:t>Windows Server 2008 R2 RTM</a:t>
            </a:r>
            <a:endParaRPr lang="zh-CN" altLang="en-US" sz="1600" dirty="0" smtClean="0"/>
          </a:p>
        </p:txBody>
      </p:sp>
      <p:sp>
        <p:nvSpPr>
          <p:cNvPr id="12" name="圆角矩形 7"/>
          <p:cNvSpPr/>
          <p:nvPr/>
        </p:nvSpPr>
        <p:spPr>
          <a:xfrm>
            <a:off x="285720" y="4286256"/>
            <a:ext cx="1714512" cy="857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600" dirty="0" smtClean="0"/>
              <a:t>VHD</a:t>
            </a:r>
            <a:r>
              <a:rPr lang="zh-CN" altLang="en-US" sz="1600" dirty="0" smtClean="0"/>
              <a:t>文件</a:t>
            </a:r>
            <a:endParaRPr lang="en-US" altLang="zh-CN" sz="1600" dirty="0" smtClean="0"/>
          </a:p>
          <a:p>
            <a:pPr algn="ctr"/>
            <a:r>
              <a:rPr lang="en-US" altLang="zh-CN" sz="1600" dirty="0" smtClean="0"/>
              <a:t>Windows Server 2008 R2 RTM</a:t>
            </a:r>
            <a:endParaRPr lang="zh-CN" altLang="en-US" sz="1600" dirty="0"/>
          </a:p>
        </p:txBody>
      </p:sp>
      <p:sp>
        <p:nvSpPr>
          <p:cNvPr id="13" name="圆角矩形 7"/>
          <p:cNvSpPr/>
          <p:nvPr/>
        </p:nvSpPr>
        <p:spPr>
          <a:xfrm>
            <a:off x="285720" y="3286124"/>
            <a:ext cx="1714512" cy="857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1600" dirty="0" smtClean="0"/>
              <a:t>虚拟机</a:t>
            </a:r>
            <a:r>
              <a:rPr lang="en-US" altLang="zh-CN" sz="1600" dirty="0" smtClean="0"/>
              <a:t>A</a:t>
            </a:r>
          </a:p>
          <a:p>
            <a:pPr algn="ctr"/>
            <a:r>
              <a:rPr lang="en-US" altLang="zh-CN" sz="1600" dirty="0" smtClean="0"/>
              <a:t>Windows Server 2008 R2 RTM</a:t>
            </a:r>
            <a:endParaRPr lang="zh-CN" altLang="en-US" sz="1600" dirty="0"/>
          </a:p>
        </p:txBody>
      </p:sp>
      <p:pic>
        <p:nvPicPr>
          <p:cNvPr id="4" name="Picture 15" descr="Server-Physical-Single"/>
          <p:cNvPicPr>
            <a:picLocks noChangeAspect="1" noChangeArrowheads="1"/>
          </p:cNvPicPr>
          <p:nvPr/>
        </p:nvPicPr>
        <p:blipFill>
          <a:blip r:embed="rId3" cstate="screen"/>
          <a:srcRect/>
          <a:stretch>
            <a:fillRect/>
          </a:stretch>
        </p:blipFill>
        <p:spPr bwMode="auto">
          <a:xfrm>
            <a:off x="1714448" y="5143512"/>
            <a:ext cx="1515120" cy="1285884"/>
          </a:xfrm>
          <a:prstGeom prst="rect">
            <a:avLst/>
          </a:prstGeom>
          <a:noFill/>
          <a:ln w="9525">
            <a:noFill/>
            <a:miter lim="800000"/>
            <a:headEnd/>
            <a:tailEnd/>
          </a:ln>
        </p:spPr>
      </p:pic>
      <p:pic>
        <p:nvPicPr>
          <p:cNvPr id="5" name="Picture 4" descr="\\.PSF\Parallels Share\Virtualization Slides\Server-Virtual-Single.png"/>
          <p:cNvPicPr>
            <a:picLocks noChangeAspect="1" noChangeArrowheads="1"/>
          </p:cNvPicPr>
          <p:nvPr/>
        </p:nvPicPr>
        <p:blipFill>
          <a:blip r:embed="rId4" cstate="print"/>
          <a:srcRect/>
          <a:stretch>
            <a:fillRect/>
          </a:stretch>
        </p:blipFill>
        <p:spPr bwMode="auto">
          <a:xfrm>
            <a:off x="1800808" y="2214554"/>
            <a:ext cx="1405683" cy="1000132"/>
          </a:xfrm>
          <a:prstGeom prst="rect">
            <a:avLst/>
          </a:prstGeom>
          <a:noFill/>
        </p:spPr>
      </p:pic>
      <p:pic>
        <p:nvPicPr>
          <p:cNvPr id="6" name="Picture 5" descr="\\.PSF\Parallels Share\Virtualization Slides\Server-Virtual-Single.png"/>
          <p:cNvPicPr>
            <a:picLocks noChangeAspect="1" noChangeArrowheads="1"/>
          </p:cNvPicPr>
          <p:nvPr/>
        </p:nvPicPr>
        <p:blipFill>
          <a:blip r:embed="rId4" cstate="print"/>
          <a:srcRect/>
          <a:stretch>
            <a:fillRect/>
          </a:stretch>
        </p:blipFill>
        <p:spPr bwMode="auto">
          <a:xfrm>
            <a:off x="1752447" y="3214686"/>
            <a:ext cx="1405683" cy="1000132"/>
          </a:xfrm>
          <a:prstGeom prst="rect">
            <a:avLst/>
          </a:prstGeom>
          <a:noFill/>
        </p:spPr>
      </p:pic>
      <p:pic>
        <p:nvPicPr>
          <p:cNvPr id="7" name="Picture 6" descr="\\.PSF\Parallels Share\Virtualization Slides\Server-Virtual-Single.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1729370" y="4214818"/>
            <a:ext cx="1405683" cy="1000132"/>
          </a:xfrm>
          <a:prstGeom prst="rect">
            <a:avLst/>
          </a:prstGeom>
          <a:noFill/>
        </p:spPr>
      </p:pic>
      <p:pic>
        <p:nvPicPr>
          <p:cNvPr id="14" name="Picture 13" descr="\\.PSF\Parallels Share\Virtualization Slides\Server-Virtual-Single.png"/>
          <p:cNvPicPr>
            <a:picLocks noChangeAspect="1" noChangeArrowheads="1"/>
          </p:cNvPicPr>
          <p:nvPr/>
        </p:nvPicPr>
        <p:blipFill>
          <a:blip r:embed="rId4" cstate="print"/>
          <a:srcRect/>
          <a:stretch>
            <a:fillRect/>
          </a:stretch>
        </p:blipFill>
        <p:spPr bwMode="auto">
          <a:xfrm>
            <a:off x="1823885" y="1214422"/>
            <a:ext cx="1405683" cy="10001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descr="5 white arrows.png"/>
          <p:cNvPicPr>
            <a:picLocks noChangeAspect="1"/>
          </p:cNvPicPr>
          <p:nvPr/>
        </p:nvPicPr>
        <p:blipFill>
          <a:blip r:embed="rId3" cstate="screen">
            <a:duotone>
              <a:prstClr val="black"/>
              <a:schemeClr val="accent1">
                <a:tint val="45000"/>
                <a:satMod val="400000"/>
              </a:schemeClr>
            </a:duotone>
            <a:lum bright="-100000"/>
          </a:blip>
          <a:srcRect/>
          <a:stretch>
            <a:fillRect/>
          </a:stretch>
        </p:blipFill>
        <p:spPr bwMode="auto">
          <a:xfrm>
            <a:off x="2957827" y="2574933"/>
            <a:ext cx="3254288" cy="1782763"/>
          </a:xfrm>
          <a:prstGeom prst="rect">
            <a:avLst/>
          </a:prstGeom>
          <a:noFill/>
          <a:ln w="9525">
            <a:noFill/>
            <a:miter lim="800000"/>
            <a:headEnd/>
            <a:tailEnd/>
          </a:ln>
        </p:spPr>
      </p:pic>
      <p:grpSp>
        <p:nvGrpSpPr>
          <p:cNvPr id="2" name="Group 40"/>
          <p:cNvGrpSpPr>
            <a:grpSpLocks/>
          </p:cNvGrpSpPr>
          <p:nvPr/>
        </p:nvGrpSpPr>
        <p:grpSpPr bwMode="auto">
          <a:xfrm>
            <a:off x="267141" y="1071546"/>
            <a:ext cx="3985130" cy="1857390"/>
            <a:chOff x="812747" y="1401337"/>
            <a:chExt cx="4804057" cy="2240101"/>
          </a:xfrm>
        </p:grpSpPr>
        <p:sp>
          <p:nvSpPr>
            <p:cNvPr id="3" name="Rounded Rectangle 2"/>
            <p:cNvSpPr/>
            <p:nvPr/>
          </p:nvSpPr>
          <p:spPr bwMode="invGray">
            <a:xfrm>
              <a:off x="838992" y="1672938"/>
              <a:ext cx="4043707" cy="1968500"/>
            </a:xfrm>
            <a:prstGeom prst="roundRect">
              <a:avLst>
                <a:gd name="adj" fmla="val 19677"/>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lIns="0" tIns="91440" rIns="0" bIns="0" anchor="ctr"/>
            <a:lstStyle/>
            <a:p>
              <a:pPr algn="ctr" rtl="0">
                <a:lnSpc>
                  <a:spcPct val="80000"/>
                </a:lnSpc>
                <a:defRPr/>
              </a:pPr>
              <a:endParaRPr lang="en-US" sz="2800" b="1" cap="all" spc="-40" dirty="0">
                <a:solidFill>
                  <a:prstClr val="white"/>
                </a:solidFill>
                <a:latin typeface="微软雅黑" pitchFamily="34" charset="-122"/>
                <a:ea typeface="微软雅黑" pitchFamily="34" charset="-122"/>
              </a:endParaRPr>
            </a:p>
          </p:txBody>
        </p:sp>
        <p:pic>
          <p:nvPicPr>
            <p:cNvPr id="4" name="Picture 6" descr="Desktop-TS-Client"/>
            <p:cNvPicPr>
              <a:picLocks noChangeAspect="1" noChangeArrowheads="1"/>
            </p:cNvPicPr>
            <p:nvPr/>
          </p:nvPicPr>
          <p:blipFill>
            <a:blip r:embed="rId4" cstate="screen"/>
            <a:srcRect/>
            <a:stretch>
              <a:fillRect/>
            </a:stretch>
          </p:blipFill>
          <p:spPr bwMode="invGray">
            <a:xfrm>
              <a:off x="3332572" y="1401337"/>
              <a:ext cx="2284232" cy="1423115"/>
            </a:xfrm>
            <a:prstGeom prst="rect">
              <a:avLst/>
            </a:prstGeom>
          </p:spPr>
        </p:pic>
        <p:sp>
          <p:nvSpPr>
            <p:cNvPr id="5" name="Rectangle 20"/>
            <p:cNvSpPr>
              <a:spLocks noChangeArrowheads="1"/>
            </p:cNvSpPr>
            <p:nvPr/>
          </p:nvSpPr>
          <p:spPr bwMode="invGray">
            <a:xfrm>
              <a:off x="812747" y="1930570"/>
              <a:ext cx="2864298" cy="237564"/>
            </a:xfrm>
            <a:prstGeom prst="rect">
              <a:avLst/>
            </a:prstGeom>
          </p:spPr>
          <p:txBody>
            <a:bodyPr lIns="0" tIns="0" rIns="0" bIns="0">
              <a:spAutoFit/>
            </a:bodyPr>
            <a:lstStyle/>
            <a:p>
              <a:pPr algn="ctr" rtl="0">
                <a:lnSpc>
                  <a:spcPct val="80000"/>
                </a:lnSpc>
                <a:defRPr/>
              </a:pPr>
              <a:r>
                <a:rPr lang="zh-CN" altLang="en-US" sz="1600" cap="all" spc="-40" dirty="0" smtClean="0">
                  <a:solidFill>
                    <a:prstClr val="white"/>
                  </a:solidFill>
                  <a:latin typeface="微软雅黑" pitchFamily="34" charset="-122"/>
                  <a:ea typeface="微软雅黑" pitchFamily="34" charset="-122"/>
                </a:rPr>
                <a:t>展现层虚拟化</a:t>
              </a:r>
              <a:endParaRPr lang="en-US" sz="1600" cap="all" spc="-40" dirty="0">
                <a:solidFill>
                  <a:prstClr val="white"/>
                </a:solidFill>
                <a:latin typeface="微软雅黑" pitchFamily="34" charset="-122"/>
                <a:ea typeface="微软雅黑" pitchFamily="34" charset="-122"/>
              </a:endParaRPr>
            </a:p>
          </p:txBody>
        </p:sp>
        <p:pic>
          <p:nvPicPr>
            <p:cNvPr id="6"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5" cstate="screen"/>
            <a:srcRect/>
            <a:stretch>
              <a:fillRect/>
            </a:stretch>
          </p:blipFill>
          <p:spPr bwMode="invGray">
            <a:xfrm>
              <a:off x="1007380" y="2693702"/>
              <a:ext cx="3012402" cy="775419"/>
            </a:xfrm>
            <a:prstGeom prst="rect">
              <a:avLst/>
            </a:prstGeom>
          </p:spPr>
        </p:pic>
      </p:grpSp>
      <p:sp>
        <p:nvSpPr>
          <p:cNvPr id="7" name="Title 1"/>
          <p:cNvSpPr txBox="1">
            <a:spLocks/>
          </p:cNvSpPr>
          <p:nvPr/>
        </p:nvSpPr>
        <p:spPr>
          <a:xfrm>
            <a:off x="152400" y="208002"/>
            <a:ext cx="9144000" cy="553998"/>
          </a:xfrm>
          <a:prstGeom prst="rect">
            <a:avLst/>
          </a:prstGeom>
        </p:spPr>
        <p:txBody>
          <a:bodyPr lIns="76197" tIns="38098" rIns="76197" bIns="38098"/>
          <a:lstStyle/>
          <a:p>
            <a:pPr marL="0" marR="0" lvl="0" indent="0" algn="l" defTabSz="914327" rtl="0" eaLnBrk="1" fontAlgn="auto" latinLnBrk="0" hangingPunct="1">
              <a:lnSpc>
                <a:spcPct val="100000"/>
              </a:lnSpc>
              <a:spcBef>
                <a:spcPct val="0"/>
              </a:spcBef>
              <a:spcAft>
                <a:spcPts val="0"/>
              </a:spcAft>
              <a:buClrTx/>
              <a:buSzTx/>
              <a:buFontTx/>
              <a:buNone/>
              <a:tabLst/>
              <a:defRPr/>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微软虚拟化解决方案家族</a:t>
            </a:r>
            <a:endParaRPr lang="en-GB"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pSp>
        <p:nvGrpSpPr>
          <p:cNvPr id="8" name="Group 24"/>
          <p:cNvGrpSpPr/>
          <p:nvPr/>
        </p:nvGrpSpPr>
        <p:grpSpPr>
          <a:xfrm>
            <a:off x="5344236" y="1142984"/>
            <a:ext cx="3364205" cy="2428892"/>
            <a:chOff x="5348298" y="1428736"/>
            <a:chExt cx="3600405" cy="2428892"/>
          </a:xfrm>
        </p:grpSpPr>
        <p:grpSp>
          <p:nvGrpSpPr>
            <p:cNvPr id="9" name="Group 37"/>
            <p:cNvGrpSpPr>
              <a:grpSpLocks/>
            </p:cNvGrpSpPr>
            <p:nvPr/>
          </p:nvGrpSpPr>
          <p:grpSpPr bwMode="auto">
            <a:xfrm>
              <a:off x="6524231" y="1428736"/>
              <a:ext cx="2424472" cy="2428892"/>
              <a:chOff x="8601075" y="991952"/>
              <a:chExt cx="2924175" cy="2928765"/>
            </a:xfrm>
          </p:grpSpPr>
          <p:sp>
            <p:nvSpPr>
              <p:cNvPr id="14" name="Rounded Rectangle 13"/>
              <p:cNvSpPr/>
              <p:nvPr/>
            </p:nvSpPr>
            <p:spPr bwMode="invGray">
              <a:xfrm>
                <a:off x="8601075" y="991952"/>
                <a:ext cx="2924175" cy="2928765"/>
              </a:xfrm>
              <a:prstGeom prst="roundRect">
                <a:avLst>
                  <a:gd name="adj" fmla="val 20968"/>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lIns="0" tIns="91440" rIns="0" bIns="0" anchor="ctr"/>
              <a:lstStyle/>
              <a:p>
                <a:pPr algn="ctr" rtl="0">
                  <a:lnSpc>
                    <a:spcPct val="80000"/>
                  </a:lnSpc>
                  <a:defRPr/>
                </a:pPr>
                <a:endParaRPr lang="en-US" sz="2800" b="1" cap="all" spc="-40" dirty="0">
                  <a:solidFill>
                    <a:prstClr val="white"/>
                  </a:solidFill>
                  <a:latin typeface="微软雅黑" pitchFamily="34" charset="-122"/>
                  <a:ea typeface="微软雅黑" pitchFamily="34" charset="-122"/>
                </a:endParaRPr>
              </a:p>
            </p:txBody>
          </p:sp>
          <p:sp>
            <p:nvSpPr>
              <p:cNvPr id="15" name="Rectangle 20"/>
              <p:cNvSpPr>
                <a:spLocks noChangeArrowheads="1"/>
              </p:cNvSpPr>
              <p:nvPr/>
            </p:nvSpPr>
            <p:spPr bwMode="invGray">
              <a:xfrm>
                <a:off x="8798070" y="1250372"/>
                <a:ext cx="2618120" cy="237515"/>
              </a:xfrm>
              <a:prstGeom prst="rect">
                <a:avLst/>
              </a:prstGeom>
            </p:spPr>
            <p:txBody>
              <a:bodyPr lIns="0" tIns="0" rIns="0" bIns="0">
                <a:spAutoFit/>
              </a:bodyPr>
              <a:lstStyle/>
              <a:p>
                <a:pPr algn="ctr" rtl="0">
                  <a:lnSpc>
                    <a:spcPct val="80000"/>
                  </a:lnSpc>
                  <a:defRPr/>
                </a:pPr>
                <a:r>
                  <a:rPr lang="zh-CN" altLang="en-US" sz="1600" cap="all" spc="-40" dirty="0" smtClean="0">
                    <a:solidFill>
                      <a:prstClr val="white"/>
                    </a:solidFill>
                    <a:latin typeface="微软雅黑" pitchFamily="34" charset="-122"/>
                    <a:ea typeface="微软雅黑" pitchFamily="34" charset="-122"/>
                  </a:rPr>
                  <a:t>服务虚拟化</a:t>
                </a:r>
                <a:endParaRPr lang="en-US" sz="1600" cap="all" spc="-40" dirty="0">
                  <a:solidFill>
                    <a:prstClr val="white"/>
                  </a:solidFill>
                  <a:latin typeface="微软雅黑" pitchFamily="34" charset="-122"/>
                  <a:ea typeface="微软雅黑" pitchFamily="34" charset="-122"/>
                </a:endParaRPr>
              </a:p>
            </p:txBody>
          </p:sp>
          <p:grpSp>
            <p:nvGrpSpPr>
              <p:cNvPr id="11" name="Group 48"/>
              <p:cNvGrpSpPr>
                <a:grpSpLocks/>
              </p:cNvGrpSpPr>
              <p:nvPr/>
            </p:nvGrpSpPr>
            <p:grpSpPr bwMode="auto">
              <a:xfrm>
                <a:off x="8745162" y="1796590"/>
                <a:ext cx="2584856" cy="1779566"/>
                <a:chOff x="8869931" y="802729"/>
                <a:chExt cx="3211891" cy="2211257"/>
              </a:xfrm>
            </p:grpSpPr>
            <p:pic>
              <p:nvPicPr>
                <p:cNvPr id="17" name="Picture 9" descr="C:\Program Files\Microsoft Resource DVD Artwork\DVD_ART\BoxShots_Logos\Virtual Server 2005 R2\Virtual Server 2005 R2 logo r.png"/>
                <p:cNvPicPr>
                  <a:picLocks noChangeAspect="1" noChangeArrowheads="1"/>
                </p:cNvPicPr>
                <p:nvPr/>
              </p:nvPicPr>
              <p:blipFill>
                <a:blip r:embed="rId6" cstate="screen"/>
                <a:srcRect/>
                <a:stretch>
                  <a:fillRect/>
                </a:stretch>
              </p:blipFill>
              <p:spPr bwMode="invGray">
                <a:xfrm>
                  <a:off x="9120246" y="2593710"/>
                  <a:ext cx="2854519" cy="420276"/>
                </a:xfrm>
                <a:prstGeom prst="rect">
                  <a:avLst/>
                </a:prstGeom>
                <a:noFill/>
                <a:ln w="9525">
                  <a:noFill/>
                  <a:miter lim="800000"/>
                  <a:headEnd/>
                  <a:tailEnd/>
                </a:ln>
              </p:spPr>
            </p:pic>
            <p:pic>
              <p:nvPicPr>
                <p:cNvPr id="18" name="Picture 56" descr="WS08-HypeV_h_rgb_r.png"/>
                <p:cNvPicPr>
                  <a:picLocks noChangeAspect="1"/>
                </p:cNvPicPr>
                <p:nvPr/>
              </p:nvPicPr>
              <p:blipFill>
                <a:blip r:embed="rId7" cstate="screen"/>
                <a:srcRect/>
                <a:stretch>
                  <a:fillRect/>
                </a:stretch>
              </p:blipFill>
              <p:spPr bwMode="invGray">
                <a:xfrm>
                  <a:off x="8869931" y="802729"/>
                  <a:ext cx="3211891" cy="712751"/>
                </a:xfrm>
                <a:prstGeom prst="rect">
                  <a:avLst/>
                </a:prstGeom>
                <a:noFill/>
                <a:ln w="9525">
                  <a:noFill/>
                  <a:miter lim="800000"/>
                  <a:headEnd/>
                  <a:tailEnd/>
                </a:ln>
              </p:spPr>
            </p:pic>
          </p:grpSp>
        </p:grpSp>
        <p:pic>
          <p:nvPicPr>
            <p:cNvPr id="10" name="Picture 2" descr="C:\Users\mmcspirt\Desktop\HyperV-Svr08_2_bL_r.png"/>
            <p:cNvPicPr>
              <a:picLocks noChangeAspect="1" noChangeArrowheads="1"/>
            </p:cNvPicPr>
            <p:nvPr/>
          </p:nvPicPr>
          <p:blipFill>
            <a:blip r:embed="rId8" cstate="screen"/>
            <a:srcRect/>
            <a:stretch>
              <a:fillRect/>
            </a:stretch>
          </p:blipFill>
          <p:spPr bwMode="auto">
            <a:xfrm>
              <a:off x="6858048" y="2663931"/>
              <a:ext cx="1857356" cy="479317"/>
            </a:xfrm>
            <a:prstGeom prst="rect">
              <a:avLst/>
            </a:prstGeom>
            <a:noFill/>
          </p:spPr>
        </p:pic>
        <p:grpSp>
          <p:nvGrpSpPr>
            <p:cNvPr id="16" name="Group 36"/>
            <p:cNvGrpSpPr/>
            <p:nvPr/>
          </p:nvGrpSpPr>
          <p:grpSpPr>
            <a:xfrm>
              <a:off x="5348298" y="1429706"/>
              <a:ext cx="1293846" cy="1570666"/>
              <a:chOff x="7844085" y="1214422"/>
              <a:chExt cx="1365252" cy="1657350"/>
            </a:xfrm>
          </p:grpSpPr>
          <p:pic>
            <p:nvPicPr>
              <p:cNvPr id="12" name="Picture 15" descr="Server-Physical-Single"/>
              <p:cNvPicPr>
                <a:picLocks noChangeAspect="1" noChangeArrowheads="1"/>
              </p:cNvPicPr>
              <p:nvPr/>
            </p:nvPicPr>
            <p:blipFill>
              <a:blip r:embed="rId9" cstate="screen"/>
              <a:srcRect/>
              <a:stretch>
                <a:fillRect/>
              </a:stretch>
            </p:blipFill>
            <p:spPr bwMode="auto">
              <a:xfrm>
                <a:off x="7844085" y="1789097"/>
                <a:ext cx="1365250" cy="1082675"/>
              </a:xfrm>
              <a:prstGeom prst="rect">
                <a:avLst/>
              </a:prstGeom>
              <a:noFill/>
              <a:ln w="9525">
                <a:noFill/>
                <a:miter lim="800000"/>
                <a:headEnd/>
                <a:tailEnd/>
              </a:ln>
            </p:spPr>
          </p:pic>
          <p:pic>
            <p:nvPicPr>
              <p:cNvPr id="13" name="Picture 16" descr="Servers-Virtual-Two"/>
              <p:cNvPicPr>
                <a:picLocks noChangeAspect="1" noChangeArrowheads="1"/>
              </p:cNvPicPr>
              <p:nvPr/>
            </p:nvPicPr>
            <p:blipFill>
              <a:blip r:embed="rId10" cstate="screen"/>
              <a:srcRect/>
              <a:stretch>
                <a:fillRect/>
              </a:stretch>
            </p:blipFill>
            <p:spPr bwMode="auto">
              <a:xfrm>
                <a:off x="7844087" y="1214422"/>
                <a:ext cx="1365250" cy="1265237"/>
              </a:xfrm>
              <a:prstGeom prst="rect">
                <a:avLst/>
              </a:prstGeom>
              <a:noFill/>
              <a:ln w="9525">
                <a:noFill/>
                <a:miter lim="800000"/>
                <a:headEnd/>
                <a:tailEnd/>
              </a:ln>
            </p:spPr>
          </p:pic>
        </p:grpSp>
      </p:grpSp>
      <p:grpSp>
        <p:nvGrpSpPr>
          <p:cNvPr id="19" name="Group 43"/>
          <p:cNvGrpSpPr/>
          <p:nvPr/>
        </p:nvGrpSpPr>
        <p:grpSpPr>
          <a:xfrm>
            <a:off x="277814" y="3746828"/>
            <a:ext cx="4079873" cy="2928959"/>
            <a:chOff x="285720" y="3643313"/>
            <a:chExt cx="4079873" cy="2928959"/>
          </a:xfrm>
        </p:grpSpPr>
        <p:grpSp>
          <p:nvGrpSpPr>
            <p:cNvPr id="20" name="Group 39"/>
            <p:cNvGrpSpPr>
              <a:grpSpLocks/>
            </p:cNvGrpSpPr>
            <p:nvPr/>
          </p:nvGrpSpPr>
          <p:grpSpPr bwMode="auto">
            <a:xfrm>
              <a:off x="285720" y="3643313"/>
              <a:ext cx="4079873" cy="2928959"/>
              <a:chOff x="455748" y="3816125"/>
              <a:chExt cx="4919035" cy="3528853"/>
            </a:xfrm>
          </p:grpSpPr>
          <p:sp>
            <p:nvSpPr>
              <p:cNvPr id="28" name="Rounded Rectangle 15"/>
              <p:cNvSpPr/>
              <p:nvPr/>
            </p:nvSpPr>
            <p:spPr bwMode="invGray">
              <a:xfrm>
                <a:off x="455748" y="4676822"/>
                <a:ext cx="4813164" cy="2668156"/>
              </a:xfrm>
              <a:prstGeom prst="roundRect">
                <a:avLst>
                  <a:gd name="adj" fmla="val 19677"/>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lIns="0" tIns="91440" rIns="0" bIns="0" anchor="ctr"/>
              <a:lstStyle/>
              <a:p>
                <a:pPr algn="ctr" rtl="0">
                  <a:lnSpc>
                    <a:spcPct val="80000"/>
                  </a:lnSpc>
                  <a:defRPr/>
                </a:pPr>
                <a:endParaRPr lang="en-US" sz="2800" b="1" cap="all" spc="-40" dirty="0">
                  <a:solidFill>
                    <a:prstClr val="white"/>
                  </a:solidFill>
                  <a:latin typeface="微软雅黑" pitchFamily="34" charset="-122"/>
                  <a:ea typeface="微软雅黑" pitchFamily="34" charset="-122"/>
                </a:endParaRPr>
              </a:p>
            </p:txBody>
          </p:sp>
          <p:sp>
            <p:nvSpPr>
              <p:cNvPr id="29" name="Rectangle 20"/>
              <p:cNvSpPr>
                <a:spLocks noChangeArrowheads="1"/>
              </p:cNvSpPr>
              <p:nvPr/>
            </p:nvSpPr>
            <p:spPr bwMode="invGray">
              <a:xfrm>
                <a:off x="2498759" y="4846604"/>
                <a:ext cx="2876024" cy="237321"/>
              </a:xfrm>
              <a:prstGeom prst="rect">
                <a:avLst/>
              </a:prstGeom>
            </p:spPr>
            <p:txBody>
              <a:bodyPr lIns="0" tIns="0" rIns="0" bIns="0">
                <a:spAutoFit/>
              </a:bodyPr>
              <a:lstStyle/>
              <a:p>
                <a:pPr algn="ctr" rtl="0">
                  <a:lnSpc>
                    <a:spcPct val="80000"/>
                  </a:lnSpc>
                  <a:defRPr/>
                </a:pPr>
                <a:r>
                  <a:rPr lang="zh-CN" altLang="en-US" sz="1600" cap="all" spc="-40" dirty="0" smtClean="0">
                    <a:solidFill>
                      <a:prstClr val="white"/>
                    </a:solidFill>
                    <a:latin typeface="微软雅黑" pitchFamily="34" charset="-122"/>
                    <a:ea typeface="微软雅黑" pitchFamily="34" charset="-122"/>
                  </a:rPr>
                  <a:t>桌面虚拟化</a:t>
                </a:r>
                <a:endParaRPr lang="en-US" sz="1600" cap="all" spc="-40" dirty="0">
                  <a:solidFill>
                    <a:prstClr val="white"/>
                  </a:solidFill>
                  <a:latin typeface="微软雅黑" pitchFamily="34" charset="-122"/>
                  <a:ea typeface="微软雅黑" pitchFamily="34" charset="-122"/>
                </a:endParaRPr>
              </a:p>
            </p:txBody>
          </p:sp>
          <p:pic>
            <p:nvPicPr>
              <p:cNvPr id="30" name="Picture 6" descr="Desktop-TS-Client"/>
              <p:cNvPicPr>
                <a:picLocks noChangeAspect="1" noChangeArrowheads="1"/>
              </p:cNvPicPr>
              <p:nvPr/>
            </p:nvPicPr>
            <p:blipFill>
              <a:blip r:embed="rId11" cstate="screen"/>
              <a:srcRect/>
              <a:stretch>
                <a:fillRect/>
              </a:stretch>
            </p:blipFill>
            <p:spPr bwMode="invGray">
              <a:xfrm>
                <a:off x="724273" y="3816125"/>
                <a:ext cx="2229292" cy="1388884"/>
              </a:xfrm>
              <a:prstGeom prst="rect">
                <a:avLst/>
              </a:prstGeom>
              <a:noFill/>
              <a:ln w="9525">
                <a:noFill/>
                <a:miter lim="800000"/>
                <a:headEnd/>
                <a:tailEnd/>
              </a:ln>
            </p:spPr>
          </p:pic>
        </p:grpSp>
        <p:pic>
          <p:nvPicPr>
            <p:cNvPr id="21" name="Picture 3" descr="C:\kidaro\review\images\logos\EDVwithicon_wht.png"/>
            <p:cNvPicPr>
              <a:picLocks noChangeAspect="1" noChangeArrowheads="1"/>
            </p:cNvPicPr>
            <p:nvPr/>
          </p:nvPicPr>
          <p:blipFill>
            <a:blip r:embed="rId12" cstate="screen"/>
            <a:srcRect/>
            <a:stretch>
              <a:fillRect/>
            </a:stretch>
          </p:blipFill>
          <p:spPr bwMode="auto">
            <a:xfrm>
              <a:off x="428596" y="5072074"/>
              <a:ext cx="2071702" cy="427506"/>
            </a:xfrm>
            <a:prstGeom prst="rect">
              <a:avLst/>
            </a:prstGeom>
            <a:noFill/>
          </p:spPr>
        </p:pic>
        <p:grpSp>
          <p:nvGrpSpPr>
            <p:cNvPr id="22" name="Group 15"/>
            <p:cNvGrpSpPr/>
            <p:nvPr/>
          </p:nvGrpSpPr>
          <p:grpSpPr>
            <a:xfrm>
              <a:off x="357160" y="5774312"/>
              <a:ext cx="2017899" cy="369332"/>
              <a:chOff x="3345752" y="203250"/>
              <a:chExt cx="2319773" cy="424583"/>
            </a:xfrm>
          </p:grpSpPr>
          <p:pic>
            <p:nvPicPr>
              <p:cNvPr id="25" name="Picture 24" descr="logo.png"/>
              <p:cNvPicPr>
                <a:picLocks noChangeAspect="1"/>
              </p:cNvPicPr>
              <p:nvPr/>
            </p:nvPicPr>
            <p:blipFill>
              <a:blip r:embed="rId13" cstate="screen"/>
              <a:stretch>
                <a:fillRect/>
              </a:stretch>
            </p:blipFill>
            <p:spPr>
              <a:xfrm>
                <a:off x="3345752" y="285728"/>
                <a:ext cx="1512000" cy="252000"/>
              </a:xfrm>
              <a:prstGeom prst="rect">
                <a:avLst/>
              </a:prstGeom>
              <a:noFill/>
              <a:ln>
                <a:noFill/>
              </a:ln>
            </p:spPr>
          </p:pic>
          <p:sp>
            <p:nvSpPr>
              <p:cNvPr id="26" name="Rectangle 25"/>
              <p:cNvSpPr/>
              <p:nvPr/>
            </p:nvSpPr>
            <p:spPr>
              <a:xfrm>
                <a:off x="4903339" y="203250"/>
                <a:ext cx="762186" cy="424583"/>
              </a:xfrm>
              <a:prstGeom prst="rect">
                <a:avLst/>
              </a:prstGeom>
            </p:spPr>
            <p:txBody>
              <a:bodyPr wrap="none">
                <a:spAutoFit/>
              </a:bodyPr>
              <a:lstStyle/>
              <a:p>
                <a:pPr algn="l" rtl="0"/>
                <a:r>
                  <a:rPr lang="en-GB" spc="20" dirty="0">
                    <a:solidFill>
                      <a:srgbClr val="4F81BD">
                        <a:lumMod val="20000"/>
                        <a:lumOff val="80000"/>
                      </a:srgbClr>
                    </a:solidFill>
                    <a:latin typeface="微软雅黑" pitchFamily="34" charset="-122"/>
                    <a:ea typeface="微软雅黑" pitchFamily="34" charset="-122"/>
                    <a:cs typeface="Tahoma" pitchFamily="34" charset="0"/>
                  </a:rPr>
                  <a:t> VDI</a:t>
                </a:r>
              </a:p>
            </p:txBody>
          </p:sp>
          <p:cxnSp>
            <p:nvCxnSpPr>
              <p:cNvPr id="27" name="Straight Connector 26"/>
              <p:cNvCxnSpPr/>
              <p:nvPr/>
            </p:nvCxnSpPr>
            <p:spPr>
              <a:xfrm rot="5400000">
                <a:off x="4756465" y="386665"/>
                <a:ext cx="347036" cy="1588"/>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grpSp>
        <p:pic>
          <p:nvPicPr>
            <p:cNvPr id="23" name="Picture 22" descr="Logo-Virtual-PC"/>
            <p:cNvPicPr>
              <a:picLocks noChangeAspect="1" noChangeArrowheads="1"/>
            </p:cNvPicPr>
            <p:nvPr/>
          </p:nvPicPr>
          <p:blipFill>
            <a:blip r:embed="rId14" cstate="screen"/>
            <a:srcRect/>
            <a:stretch>
              <a:fillRect/>
            </a:stretch>
          </p:blipFill>
          <p:spPr bwMode="auto">
            <a:xfrm>
              <a:off x="2643174" y="5072074"/>
              <a:ext cx="1181093" cy="556972"/>
            </a:xfrm>
            <a:prstGeom prst="rect">
              <a:avLst/>
            </a:prstGeom>
            <a:noFill/>
            <a:ln w="9525">
              <a:noFill/>
              <a:miter lim="800000"/>
              <a:headEnd/>
              <a:tailEnd/>
            </a:ln>
            <a:effectLst/>
          </p:spPr>
        </p:pic>
        <p:pic>
          <p:nvPicPr>
            <p:cNvPr id="24" name="Picture 23" descr="Picture1.png"/>
            <p:cNvPicPr>
              <a:picLocks noChangeAspect="1"/>
            </p:cNvPicPr>
            <p:nvPr/>
          </p:nvPicPr>
          <p:blipFill>
            <a:blip r:embed="rId15" cstate="screen"/>
            <a:srcRect r="25438"/>
            <a:stretch>
              <a:fillRect/>
            </a:stretch>
          </p:blipFill>
          <p:spPr bwMode="auto">
            <a:xfrm>
              <a:off x="2401708" y="5643578"/>
              <a:ext cx="1884540" cy="857256"/>
            </a:xfrm>
            <a:prstGeom prst="rect">
              <a:avLst/>
            </a:prstGeom>
            <a:noFill/>
            <a:ln>
              <a:noFill/>
            </a:ln>
          </p:spPr>
        </p:pic>
      </p:grpSp>
      <p:grpSp>
        <p:nvGrpSpPr>
          <p:cNvPr id="31" name="Group 43"/>
          <p:cNvGrpSpPr/>
          <p:nvPr/>
        </p:nvGrpSpPr>
        <p:grpSpPr>
          <a:xfrm>
            <a:off x="4681510" y="4284945"/>
            <a:ext cx="4267201" cy="1501511"/>
            <a:chOff x="6240386" y="4284943"/>
            <a:chExt cx="5688120" cy="1501511"/>
          </a:xfrm>
        </p:grpSpPr>
        <p:grpSp>
          <p:nvGrpSpPr>
            <p:cNvPr id="32" name="Group 38"/>
            <p:cNvGrpSpPr>
              <a:grpSpLocks/>
            </p:cNvGrpSpPr>
            <p:nvPr/>
          </p:nvGrpSpPr>
          <p:grpSpPr bwMode="auto">
            <a:xfrm>
              <a:off x="6240387" y="4284943"/>
              <a:ext cx="5688121" cy="1501511"/>
              <a:chOff x="5916805" y="4724399"/>
              <a:chExt cx="5144895" cy="1809400"/>
            </a:xfrm>
          </p:grpSpPr>
          <p:sp>
            <p:nvSpPr>
              <p:cNvPr id="34" name="Rounded Rectangle 21"/>
              <p:cNvSpPr/>
              <p:nvPr/>
            </p:nvSpPr>
            <p:spPr bwMode="invGray">
              <a:xfrm>
                <a:off x="8137526" y="4724399"/>
                <a:ext cx="2924174" cy="1809400"/>
              </a:xfrm>
              <a:prstGeom prst="roundRect">
                <a:avLst>
                  <a:gd name="adj" fmla="val 18387"/>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lIns="0" tIns="91440" rIns="0" bIns="0" anchor="ctr"/>
              <a:lstStyle/>
              <a:p>
                <a:pPr algn="ctr" rtl="0">
                  <a:lnSpc>
                    <a:spcPct val="80000"/>
                  </a:lnSpc>
                  <a:defRPr/>
                </a:pPr>
                <a:endParaRPr lang="en-US" sz="2800" b="1" cap="all" spc="-40" dirty="0">
                  <a:solidFill>
                    <a:prstClr val="white"/>
                  </a:solidFill>
                  <a:latin typeface="微软雅黑" pitchFamily="34" charset="-122"/>
                  <a:ea typeface="微软雅黑" pitchFamily="34" charset="-122"/>
                </a:endParaRPr>
              </a:p>
            </p:txBody>
          </p:sp>
          <p:sp>
            <p:nvSpPr>
              <p:cNvPr id="35" name="Rectangle 20"/>
              <p:cNvSpPr>
                <a:spLocks noChangeArrowheads="1"/>
              </p:cNvSpPr>
              <p:nvPr/>
            </p:nvSpPr>
            <p:spPr bwMode="invGray">
              <a:xfrm>
                <a:off x="8287665" y="4907044"/>
                <a:ext cx="2665008" cy="237368"/>
              </a:xfrm>
              <a:prstGeom prst="rect">
                <a:avLst/>
              </a:prstGeom>
            </p:spPr>
            <p:txBody>
              <a:bodyPr lIns="0" tIns="0" rIns="0" bIns="0">
                <a:spAutoFit/>
              </a:bodyPr>
              <a:lstStyle/>
              <a:p>
                <a:pPr algn="ctr" rtl="0">
                  <a:lnSpc>
                    <a:spcPct val="80000"/>
                  </a:lnSpc>
                  <a:defRPr/>
                </a:pPr>
                <a:r>
                  <a:rPr lang="zh-CN" altLang="en-US" sz="1600" cap="all" spc="-40" dirty="0" smtClean="0">
                    <a:solidFill>
                      <a:prstClr val="white"/>
                    </a:solidFill>
                    <a:latin typeface="微软雅黑" pitchFamily="34" charset="-122"/>
                    <a:ea typeface="微软雅黑" pitchFamily="34" charset="-122"/>
                  </a:rPr>
                  <a:t>应用程序虚拟化</a:t>
                </a:r>
                <a:endParaRPr lang="en-US" sz="1600" cap="all" spc="-40" dirty="0">
                  <a:solidFill>
                    <a:prstClr val="white"/>
                  </a:solidFill>
                  <a:latin typeface="微软雅黑" pitchFamily="34" charset="-122"/>
                  <a:ea typeface="微软雅黑" pitchFamily="34" charset="-122"/>
                </a:endParaRPr>
              </a:p>
            </p:txBody>
          </p:sp>
          <p:pic>
            <p:nvPicPr>
              <p:cNvPr id="36" name="Picture 62" descr="Virtual App.png"/>
              <p:cNvPicPr>
                <a:picLocks noChangeAspect="1"/>
              </p:cNvPicPr>
              <p:nvPr/>
            </p:nvPicPr>
            <p:blipFill>
              <a:blip r:embed="rId16" cstate="screen"/>
              <a:srcRect/>
              <a:stretch>
                <a:fillRect/>
              </a:stretch>
            </p:blipFill>
            <p:spPr bwMode="invGray">
              <a:xfrm>
                <a:off x="5916805" y="4862987"/>
                <a:ext cx="2547220" cy="1586958"/>
              </a:xfrm>
              <a:prstGeom prst="rect">
                <a:avLst/>
              </a:prstGeom>
              <a:noFill/>
              <a:ln w="9525">
                <a:noFill/>
                <a:miter lim="800000"/>
                <a:headEnd/>
                <a:tailEnd/>
              </a:ln>
            </p:spPr>
          </p:pic>
        </p:grpSp>
        <p:pic>
          <p:nvPicPr>
            <p:cNvPr id="33" name="Picture 78" descr="SGAV-White"/>
            <p:cNvPicPr>
              <a:picLocks noChangeArrowheads="1"/>
            </p:cNvPicPr>
            <p:nvPr/>
          </p:nvPicPr>
          <p:blipFill>
            <a:blip r:embed="rId17" cstate="print"/>
            <a:stretch>
              <a:fillRect/>
            </a:stretch>
          </p:blipFill>
          <p:spPr bwMode="auto">
            <a:xfrm>
              <a:off x="9588476" y="5059615"/>
              <a:ext cx="1629023" cy="581332"/>
            </a:xfrm>
            <a:prstGeom prst="rect">
              <a:avLst/>
            </a:prstGeom>
            <a:noFill/>
            <a:effectLst>
              <a:outerShdw blurRad="292100" dist="38100" dir="2700000" algn="tl" rotWithShape="0">
                <a:prstClr val="black">
                  <a:alpha val="87000"/>
                </a:prstClr>
              </a:outerShdw>
            </a:effectLst>
          </p:spPr>
        </p:pic>
      </p:grpSp>
      <p:sp>
        <p:nvSpPr>
          <p:cNvPr id="39" name="Rectangle 19"/>
          <p:cNvSpPr>
            <a:spLocks noChangeArrowheads="1"/>
          </p:cNvSpPr>
          <p:nvPr/>
        </p:nvSpPr>
        <p:spPr bwMode="auto">
          <a:xfrm>
            <a:off x="3228032" y="3091745"/>
            <a:ext cx="2844166" cy="480131"/>
          </a:xfrm>
          <a:prstGeom prst="rect">
            <a:avLst/>
          </a:prstGeom>
          <a:noFill/>
          <a:ln>
            <a:noFill/>
          </a:ln>
        </p:spPr>
        <p:txBody>
          <a:bodyPr>
            <a:spAutoFit/>
          </a:bodyPr>
          <a:lstStyle/>
          <a:p>
            <a:pPr algn="ctr" defTabSz="914290" eaLnBrk="0" hangingPunct="0">
              <a:lnSpc>
                <a:spcPct val="90000"/>
              </a:lnSpc>
              <a:defRPr/>
            </a:pPr>
            <a:r>
              <a:rPr lang="en-US" altLang="zh-CN" sz="2800" b="1" cap="all" spc="-40" dirty="0" smtClean="0">
                <a:solidFill>
                  <a:schemeClr val="bg2">
                    <a:lumMod val="75000"/>
                  </a:schemeClr>
                </a:solidFill>
                <a:latin typeface="微软雅黑" pitchFamily="34" charset="-122"/>
                <a:ea typeface="微软雅黑" pitchFamily="34" charset="-122"/>
              </a:rPr>
              <a:t>IT</a:t>
            </a:r>
            <a:r>
              <a:rPr lang="zh-CN" altLang="en-US" sz="2800" b="1" cap="all" spc="-40" dirty="0" smtClean="0">
                <a:solidFill>
                  <a:schemeClr val="bg2">
                    <a:lumMod val="75000"/>
                  </a:schemeClr>
                </a:solidFill>
                <a:latin typeface="微软雅黑" pitchFamily="34" charset="-122"/>
                <a:ea typeface="微软雅黑" pitchFamily="34" charset="-122"/>
              </a:rPr>
              <a:t>运维及管理</a:t>
            </a:r>
            <a:endParaRPr lang="en-US" altLang="en-US" sz="2800" b="1" cap="all" spc="-40" dirty="0" smtClean="0">
              <a:solidFill>
                <a:schemeClr val="bg2">
                  <a:lumMod val="75000"/>
                </a:schemeClr>
              </a:solidFill>
              <a:latin typeface="微软雅黑" pitchFamily="34" charset="-122"/>
              <a:ea typeface="微软雅黑" pitchFamily="34" charset="-122"/>
            </a:endParaRPr>
          </a:p>
        </p:txBody>
      </p:sp>
      <p:pic>
        <p:nvPicPr>
          <p:cNvPr id="40" name="Picture 2" descr="C:\Users\stevar.REDMOND\Documents\MediaBin_Items_1 (3)\SysCnt_h_rgb_r.png"/>
          <p:cNvPicPr>
            <a:picLocks noChangeAspect="1" noChangeArrowheads="1"/>
          </p:cNvPicPr>
          <p:nvPr/>
        </p:nvPicPr>
        <p:blipFill>
          <a:blip r:embed="rId18" cstate="print">
            <a:lum bright="-100000" contrast="-100000"/>
            <a:extLst>
              <a:ext uri="28A0092B-C50C-407e-A947-70E740481C1C">
                <a14:useLocalDpi xmlns="" xmlns:a14="http://schemas.microsoft.com/office/drawing/2007/7/7/main" val="0"/>
              </a:ext>
            </a:extLst>
          </a:blip>
          <a:srcRect/>
          <a:stretch>
            <a:fillRect/>
          </a:stretch>
        </p:blipFill>
        <p:spPr bwMode="auto">
          <a:xfrm>
            <a:off x="3074540" y="3429000"/>
            <a:ext cx="2997658" cy="635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62" y="-24"/>
            <a:ext cx="8229600" cy="428628"/>
          </a:xfrm>
        </p:spPr>
        <p:txBody>
          <a:bodyPr/>
          <a:lstStyle/>
          <a:p>
            <a:r>
              <a:rPr lang="zh-CN" altLang="en-US" sz="2400" b="1" dirty="0" smtClean="0"/>
              <a:t>欢迎您参加我们为您安排的其它虚拟化相关课程：</a:t>
            </a:r>
            <a:r>
              <a:rPr lang="en-US" altLang="zh-CN" sz="2400" b="1" dirty="0" smtClean="0"/>
              <a:t/>
            </a:r>
            <a:br>
              <a:rPr lang="en-US" altLang="zh-CN" sz="2400" b="1" dirty="0" smtClean="0"/>
            </a:br>
            <a:endParaRPr lang="zh-CN" altLang="en-US" sz="2400" dirty="0"/>
          </a:p>
        </p:txBody>
      </p:sp>
      <p:sp>
        <p:nvSpPr>
          <p:cNvPr id="3" name="TextBox 2"/>
          <p:cNvSpPr txBox="1"/>
          <p:nvPr/>
        </p:nvSpPr>
        <p:spPr>
          <a:xfrm>
            <a:off x="-32" y="440883"/>
            <a:ext cx="9425465" cy="6417141"/>
          </a:xfrm>
          <a:prstGeom prst="rect">
            <a:avLst/>
          </a:prstGeom>
          <a:noFill/>
        </p:spPr>
        <p:txBody>
          <a:bodyPr wrap="none" rtlCol="0">
            <a:spAutoFit/>
          </a:bodyPr>
          <a:lstStyle/>
          <a:p>
            <a:endParaRPr lang="en-US" altLang="zh-CN" sz="700" b="1"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Day1</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VIR221,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System Center Virtual Machine Manager 2008 R2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全新特性解析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,8:00-9:10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VIR403,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虚拟化技术深度剖析及监控、排错最佳实践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彭爱华</a:t>
            </a:r>
            <a:r>
              <a:rPr lang="zh-CN" altLang="en-US" sz="2000" dirty="0" smtClean="0">
                <a:solidFill>
                  <a:schemeClr val="bg1"/>
                </a:solidFill>
                <a:effectLst>
                  <a:outerShdw blurRad="38100" dist="38100" dir="2700000" algn="tl">
                    <a:srgbClr val="000000">
                      <a:alpha val="43137"/>
                    </a:srgbClr>
                  </a:outerShdw>
                </a:effectLst>
              </a:rPr>
              <a:t>，</a:t>
            </a:r>
            <a:r>
              <a:rPr lang="en-US" altLang="zh-CN" sz="2000" dirty="0" smtClean="0">
                <a:solidFill>
                  <a:schemeClr val="bg1"/>
                </a:solidFill>
                <a:effectLst>
                  <a:outerShdw blurRad="38100" dist="38100" dir="2700000" algn="tl">
                    <a:srgbClr val="000000">
                      <a:alpha val="43137"/>
                    </a:srgbClr>
                  </a:outerShdw>
                </a:effectLst>
              </a:rPr>
              <a:t>10:50-12:00</a:t>
            </a:r>
            <a:r>
              <a:rPr lang="zh-CN" altLang="en-US" sz="2000" dirty="0" smtClean="0">
                <a:solidFill>
                  <a:schemeClr val="bg1"/>
                </a:solidFill>
                <a:effectLst>
                  <a:outerShdw blurRad="38100" dist="38100" dir="2700000" algn="tl">
                    <a:srgbClr val="000000">
                      <a:alpha val="43137"/>
                    </a:srgbClr>
                  </a:outerShdw>
                </a:effectLst>
              </a:rPr>
              <a:t>，第</a:t>
            </a:r>
            <a:r>
              <a:rPr lang="en-US" altLang="zh-CN" sz="2000" dirty="0" smtClean="0">
                <a:solidFill>
                  <a:schemeClr val="bg1"/>
                </a:solidFill>
                <a:effectLst>
                  <a:outerShdw blurRad="38100" dist="38100" dir="2700000" algn="tl">
                    <a:srgbClr val="000000">
                      <a:alpha val="43137"/>
                    </a:srgbClr>
                  </a:outerShdw>
                </a:effectLst>
              </a:rPr>
              <a:t>10</a:t>
            </a:r>
            <a:r>
              <a:rPr lang="zh-CN" altLang="en-US" sz="2000" dirty="0" smtClean="0">
                <a:solidFill>
                  <a:schemeClr val="bg1"/>
                </a:solidFill>
                <a:effectLst>
                  <a:outerShdw blurRad="38100" dist="38100" dir="2700000" algn="tl">
                    <a:srgbClr val="000000">
                      <a:alpha val="43137"/>
                    </a:srgbClr>
                  </a:outerShdw>
                </a:effectLst>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VIR200,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眼见未必为实</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微软虚拟世界漫游行</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孔文达、沈旭，</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VIR322,</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System Center Virtual Machine Manager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性能资源优化（</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PRO</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架构设计、配置最佳实践及深度技术剖析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14:25-15:35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Day2</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Server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中的虚拟化技术以及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native VHD</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支持</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9:25-10:35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Virtual PC, Windows 7 XP Compatibility mode and Native VHD Support</a:t>
            </a: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的最佳拍档</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—SCVMM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全面接触</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VIR301,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服务器虚拟化解决方案在企业中的规划及实施最佳实践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牛可，</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endParaRPr lang="en-US" altLang="zh-CN" sz="700" dirty="0" smtClean="0">
              <a:solidFill>
                <a:schemeClr val="bg1"/>
              </a:solidFill>
              <a:effectLst>
                <a:outerShdw blurRad="38100" dist="38100" dir="2700000" algn="tl">
                  <a:srgbClr val="000000">
                    <a:alpha val="43137"/>
                  </a:srgbClr>
                </a:outerShdw>
              </a:effectLst>
              <a:latin typeface="+mj-lt"/>
              <a:ea typeface="+mj-ea"/>
              <a:cs typeface="+mj-cs"/>
            </a:endParaRPr>
          </a:p>
          <a:p>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以及</a:t>
            </a:r>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5</a:t>
            </a:r>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节虚拟化相关动手实验室课程。</a:t>
            </a:r>
            <a:endParaRPr lang="en-US" altLang="zh-CN" sz="24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07/7/12/main" xmlns="" val="171677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57200" y="1295400"/>
            <a:ext cx="1828800" cy="1828800"/>
          </a:xfrm>
          <a:prstGeom prst="rect">
            <a:avLst/>
          </a:prstGeom>
          <a:noFill/>
          <a:ln w="9525">
            <a:noFill/>
            <a:miter lim="800000"/>
            <a:headEnd/>
            <a:tailEnd/>
          </a:ln>
          <a:effectLst/>
        </p:spPr>
      </p:pic>
      <p:sp>
        <p:nvSpPr>
          <p:cNvPr id="3" name="Title 1"/>
          <p:cNvSpPr txBox="1">
            <a:spLocks/>
          </p:cNvSpPr>
          <p:nvPr/>
        </p:nvSpPr>
        <p:spPr>
          <a:xfrm>
            <a:off x="228600" y="228600"/>
            <a:ext cx="8915400" cy="57943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为什么我们要使用虚拟化技术？</a:t>
            </a:r>
            <a:r>
              <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r>
            <a:br>
              <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br>
            <a:endPar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4" name="TextBox 3"/>
          <p:cNvSpPr txBox="1"/>
          <p:nvPr/>
        </p:nvSpPr>
        <p:spPr>
          <a:xfrm>
            <a:off x="2209800" y="4753249"/>
            <a:ext cx="5943600" cy="1274195"/>
          </a:xfrm>
          <a:prstGeom prst="rect">
            <a:avLst/>
          </a:prstGeom>
          <a:noFill/>
        </p:spPr>
        <p:txBody>
          <a:bodyPr wrap="square" rtlCol="0">
            <a:spAutoFit/>
          </a:bodyPr>
          <a:lstStyle/>
          <a:p>
            <a:r>
              <a:rPr lang="en-US" altLang="en-US" sz="2400" b="1" dirty="0" smtClean="0">
                <a:solidFill>
                  <a:schemeClr val="accent1"/>
                </a:solidFill>
              </a:rPr>
              <a:t>IT </a:t>
            </a:r>
            <a:r>
              <a:rPr lang="zh-CN" altLang="en-US" sz="2400" b="1" dirty="0" smtClean="0">
                <a:solidFill>
                  <a:schemeClr val="accent1"/>
                </a:solidFill>
              </a:rPr>
              <a:t>管理对于业务发展的支持</a:t>
            </a:r>
            <a:endParaRPr lang="en-US" altLang="en-US" sz="2400" b="1" dirty="0" smtClean="0">
              <a:solidFill>
                <a:schemeClr val="accent1"/>
              </a:solidFill>
            </a:endParaRPr>
          </a:p>
          <a:p>
            <a:pPr marL="731520" lvl="2" indent="-274320">
              <a:lnSpc>
                <a:spcPct val="90000"/>
              </a:lnSpc>
              <a:spcBef>
                <a:spcPct val="20000"/>
              </a:spcBef>
              <a:buClr>
                <a:schemeClr val="accent1"/>
              </a:buClr>
              <a:buSzPct val="80000"/>
              <a:buFont typeface="Wingdings 2"/>
              <a:buChar char=""/>
              <a:defRPr/>
            </a:pPr>
            <a:r>
              <a:rPr lang="zh-CN" altLang="en-US" sz="2400" b="1" dirty="0" smtClean="0">
                <a:solidFill>
                  <a:schemeClr val="accent1"/>
                </a:solidFill>
              </a:rPr>
              <a:t>动态响应</a:t>
            </a:r>
            <a:endParaRPr lang="en-US" altLang="en-US" sz="2400" b="1" dirty="0" smtClean="0">
              <a:solidFill>
                <a:schemeClr val="accent1"/>
              </a:solidFill>
            </a:endParaRPr>
          </a:p>
          <a:p>
            <a:pPr marL="731520" lvl="2" indent="-274320">
              <a:lnSpc>
                <a:spcPct val="90000"/>
              </a:lnSpc>
              <a:spcBef>
                <a:spcPct val="20000"/>
              </a:spcBef>
              <a:buClr>
                <a:schemeClr val="accent1"/>
              </a:buClr>
              <a:buSzPct val="80000"/>
              <a:buFont typeface="Wingdings 2"/>
              <a:buChar char=""/>
              <a:defRPr/>
            </a:pPr>
            <a:r>
              <a:rPr lang="zh-CN" altLang="en-US" sz="2400" b="1" dirty="0" smtClean="0">
                <a:solidFill>
                  <a:schemeClr val="accent1"/>
                </a:solidFill>
              </a:rPr>
              <a:t>高可用性</a:t>
            </a:r>
            <a:endParaRPr lang="en-US" altLang="en-US" sz="2400" b="1" dirty="0" smtClean="0">
              <a:solidFill>
                <a:schemeClr val="accent1"/>
              </a:solidFill>
            </a:endParaRPr>
          </a:p>
        </p:txBody>
      </p:sp>
      <p:sp>
        <p:nvSpPr>
          <p:cNvPr id="5" name="TextBox 4"/>
          <p:cNvSpPr txBox="1"/>
          <p:nvPr/>
        </p:nvSpPr>
        <p:spPr>
          <a:xfrm>
            <a:off x="2209800" y="3094131"/>
            <a:ext cx="6858000" cy="1274195"/>
          </a:xfrm>
          <a:prstGeom prst="rect">
            <a:avLst/>
          </a:prstGeom>
          <a:noFill/>
        </p:spPr>
        <p:txBody>
          <a:bodyPr wrap="square" rtlCol="0">
            <a:spAutoFit/>
          </a:bodyPr>
          <a:lstStyle/>
          <a:p>
            <a:r>
              <a:rPr lang="en-US" altLang="zh-CN" sz="2400" b="1" dirty="0" smtClean="0">
                <a:solidFill>
                  <a:schemeClr val="accent1"/>
                </a:solidFill>
              </a:rPr>
              <a:t>IT</a:t>
            </a:r>
            <a:r>
              <a:rPr lang="zh-CN" altLang="en-US" sz="2400" b="1" dirty="0" smtClean="0">
                <a:solidFill>
                  <a:schemeClr val="accent1"/>
                </a:solidFill>
              </a:rPr>
              <a:t>运维成本升高</a:t>
            </a:r>
            <a:endParaRPr lang="en-US" altLang="en-US" sz="2400" b="1" dirty="0" smtClean="0">
              <a:solidFill>
                <a:schemeClr val="accent1"/>
              </a:solidFill>
            </a:endParaRPr>
          </a:p>
          <a:p>
            <a:pPr marL="731520" lvl="2" indent="-274320">
              <a:lnSpc>
                <a:spcPct val="90000"/>
              </a:lnSpc>
              <a:spcBef>
                <a:spcPct val="20000"/>
              </a:spcBef>
              <a:buClr>
                <a:schemeClr val="accent1"/>
              </a:buClr>
              <a:buSzPct val="80000"/>
              <a:buFont typeface="Wingdings 2"/>
              <a:buChar char=""/>
              <a:defRPr/>
            </a:pPr>
            <a:r>
              <a:rPr lang="zh-CN" altLang="en-US" sz="2400" b="1" dirty="0" smtClean="0">
                <a:solidFill>
                  <a:schemeClr val="accent1"/>
                </a:solidFill>
              </a:rPr>
              <a:t>耗电量大，占地面积增加</a:t>
            </a:r>
            <a:endParaRPr lang="en-US" altLang="zh-CN" sz="2400" b="1" dirty="0" smtClean="0">
              <a:solidFill>
                <a:schemeClr val="accent1"/>
              </a:solidFill>
            </a:endParaRPr>
          </a:p>
          <a:p>
            <a:pPr marL="731520" lvl="2" indent="-274320">
              <a:lnSpc>
                <a:spcPct val="90000"/>
              </a:lnSpc>
              <a:spcBef>
                <a:spcPct val="20000"/>
              </a:spcBef>
              <a:buClr>
                <a:schemeClr val="accent1"/>
              </a:buClr>
              <a:buSzPct val="80000"/>
              <a:buFont typeface="Wingdings 2"/>
              <a:buChar char=""/>
              <a:defRPr/>
            </a:pPr>
            <a:r>
              <a:rPr lang="en-US" altLang="zh-CN" sz="2400" b="1" dirty="0" smtClean="0">
                <a:solidFill>
                  <a:schemeClr val="accent1"/>
                </a:solidFill>
              </a:rPr>
              <a:t>IT</a:t>
            </a:r>
            <a:r>
              <a:rPr lang="zh-CN" altLang="en-US" sz="2400" b="1" dirty="0" smtClean="0">
                <a:solidFill>
                  <a:schemeClr val="accent1"/>
                </a:solidFill>
              </a:rPr>
              <a:t>维护管理人员工作量超负荷</a:t>
            </a:r>
            <a:endParaRPr lang="en-US" altLang="en-US" sz="2400" b="1" dirty="0" smtClean="0">
              <a:solidFill>
                <a:schemeClr val="accent1"/>
              </a:solidFill>
            </a:endParaRPr>
          </a:p>
        </p:txBody>
      </p:sp>
      <p:sp>
        <p:nvSpPr>
          <p:cNvPr id="6" name="TextBox 5"/>
          <p:cNvSpPr txBox="1"/>
          <p:nvPr/>
        </p:nvSpPr>
        <p:spPr>
          <a:xfrm>
            <a:off x="2209800" y="1347850"/>
            <a:ext cx="7010400" cy="1274195"/>
          </a:xfrm>
          <a:prstGeom prst="rect">
            <a:avLst/>
          </a:prstGeom>
          <a:noFill/>
        </p:spPr>
        <p:txBody>
          <a:bodyPr wrap="square" rtlCol="0">
            <a:spAutoFit/>
          </a:bodyPr>
          <a:lstStyle/>
          <a:p>
            <a:r>
              <a:rPr lang="zh-CN" altLang="en-US" sz="2400" b="1" dirty="0" smtClean="0">
                <a:solidFill>
                  <a:schemeClr val="accent1"/>
                </a:solidFill>
              </a:rPr>
              <a:t>采购计划和支出紧缩</a:t>
            </a:r>
            <a:endParaRPr lang="en-US" altLang="en-US" sz="2400" b="1" dirty="0" smtClean="0">
              <a:solidFill>
                <a:schemeClr val="accent1"/>
              </a:solidFill>
            </a:endParaRPr>
          </a:p>
          <a:p>
            <a:pPr marL="731520" lvl="2" indent="-274320">
              <a:lnSpc>
                <a:spcPct val="90000"/>
              </a:lnSpc>
              <a:spcBef>
                <a:spcPct val="20000"/>
              </a:spcBef>
              <a:buClr>
                <a:schemeClr val="accent1"/>
              </a:buClr>
              <a:buSzPct val="80000"/>
              <a:buFont typeface="Wingdings 2"/>
              <a:buChar char=""/>
              <a:defRPr/>
            </a:pPr>
            <a:r>
              <a:rPr lang="zh-CN" altLang="en-US" sz="2400" b="1" dirty="0" smtClean="0">
                <a:solidFill>
                  <a:schemeClr val="accent1"/>
                </a:solidFill>
              </a:rPr>
              <a:t>平衡预算和</a:t>
            </a:r>
            <a:r>
              <a:rPr lang="en-US" altLang="zh-CN" sz="2400" b="1" dirty="0" smtClean="0">
                <a:solidFill>
                  <a:schemeClr val="accent1"/>
                </a:solidFill>
              </a:rPr>
              <a:t>peak capacity</a:t>
            </a:r>
          </a:p>
          <a:p>
            <a:pPr marL="731520" lvl="2" indent="-274320">
              <a:lnSpc>
                <a:spcPct val="90000"/>
              </a:lnSpc>
              <a:spcBef>
                <a:spcPct val="20000"/>
              </a:spcBef>
              <a:buClr>
                <a:schemeClr val="accent1"/>
              </a:buClr>
              <a:buSzPct val="80000"/>
              <a:buFont typeface="Wingdings 2"/>
              <a:buChar char=""/>
              <a:defRPr/>
            </a:pPr>
            <a:r>
              <a:rPr lang="zh-CN" altLang="en-US" sz="2400" b="1" dirty="0" smtClean="0">
                <a:solidFill>
                  <a:schemeClr val="accent1"/>
                </a:solidFill>
              </a:rPr>
              <a:t>现有资源的利用率较低</a:t>
            </a:r>
            <a:endParaRPr lang="en-US" altLang="en-US" sz="2400" b="1" dirty="0" smtClean="0">
              <a:solidFill>
                <a:schemeClr val="accent1"/>
              </a:solidFill>
            </a:endParaRPr>
          </a:p>
        </p:txBody>
      </p:sp>
      <p:pic>
        <p:nvPicPr>
          <p:cNvPr id="7" name="Picture 4"/>
          <p:cNvPicPr>
            <a:picLocks noChangeAspect="1" noChangeArrowheads="1"/>
          </p:cNvPicPr>
          <p:nvPr/>
        </p:nvPicPr>
        <p:blipFill>
          <a:blip r:embed="rId4" cstate="print"/>
          <a:srcRect/>
          <a:stretch>
            <a:fillRect/>
          </a:stretch>
        </p:blipFill>
        <p:spPr bwMode="auto">
          <a:xfrm>
            <a:off x="361412" y="2971800"/>
            <a:ext cx="1910940" cy="2057400"/>
          </a:xfrm>
          <a:prstGeom prst="rect">
            <a:avLst/>
          </a:prstGeom>
          <a:noFill/>
          <a:ln w="9525">
            <a:noFill/>
            <a:miter lim="800000"/>
            <a:headEnd/>
            <a:tailEnd/>
          </a:ln>
          <a:effectLst/>
        </p:spPr>
      </p:pic>
      <p:pic>
        <p:nvPicPr>
          <p:cNvPr id="8" name="Picture 2" descr="C:\Users\jsafreed\Documents\Graphics\_MISC ICONS\operational efficiency.png"/>
          <p:cNvPicPr>
            <a:picLocks noChangeAspect="1" noChangeArrowheads="1"/>
          </p:cNvPicPr>
          <p:nvPr/>
        </p:nvPicPr>
        <p:blipFill>
          <a:blip r:embed="rId5" cstate="print"/>
          <a:srcRect/>
          <a:stretch>
            <a:fillRect/>
          </a:stretch>
        </p:blipFill>
        <p:spPr bwMode="auto">
          <a:xfrm>
            <a:off x="457200" y="4648200"/>
            <a:ext cx="1828800" cy="1828800"/>
          </a:xfrm>
          <a:prstGeom prst="rect">
            <a:avLst/>
          </a:prstGeom>
          <a:noFill/>
        </p:spPr>
      </p:pic>
      <p:sp>
        <p:nvSpPr>
          <p:cNvPr id="9" name="Slide Number Placeholder 3"/>
          <p:cNvSpPr txBox="1">
            <a:spLocks/>
          </p:cNvSpPr>
          <p:nvPr/>
        </p:nvSpPr>
        <p:spPr>
          <a:xfrm>
            <a:off x="8610600" y="6477000"/>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050354-581A-477B-8ECA-AC77555E3BD9}" type="slidenum">
              <a:rPr kumimoji="0" lang="en-US" sz="1400" b="0" i="0" u="none" strike="noStrike" kern="1200" cap="none" spc="0" normalizeH="0" baseline="0" noProof="0" smtClean="0">
                <a:ln>
                  <a:noFill/>
                </a:ln>
                <a:effectLst/>
                <a:uLnTx/>
                <a:uFillTx/>
                <a:latin typeface="微软雅黑" pitchFamily="34" charset="-122"/>
                <a:ea typeface="微软雅黑"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40013" y="1042825"/>
            <a:ext cx="1954925" cy="1121964"/>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Rectangle 2"/>
          <p:cNvSpPr/>
          <p:nvPr/>
        </p:nvSpPr>
        <p:spPr bwMode="auto">
          <a:xfrm>
            <a:off x="441433" y="1029673"/>
            <a:ext cx="2162503" cy="1150882"/>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Rectangle 3"/>
          <p:cNvSpPr/>
          <p:nvPr/>
        </p:nvSpPr>
        <p:spPr bwMode="auto">
          <a:xfrm>
            <a:off x="2711668" y="1042825"/>
            <a:ext cx="2057400" cy="1121965"/>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TextBox 4"/>
          <p:cNvSpPr txBox="1"/>
          <p:nvPr/>
        </p:nvSpPr>
        <p:spPr>
          <a:xfrm>
            <a:off x="7363160" y="1610013"/>
            <a:ext cx="1415772" cy="461665"/>
          </a:xfrm>
          <a:prstGeom prst="rect">
            <a:avLst/>
          </a:prstGeom>
          <a:noFill/>
        </p:spPr>
        <p:txBody>
          <a:bodyPr wrap="none" rtlCol="0">
            <a:spAutoFit/>
          </a:bodyPr>
          <a:lstStyle/>
          <a:p>
            <a:r>
              <a:rPr lang="zh-CN" altLang="en-US" sz="2400" b="1" dirty="0" smtClean="0">
                <a:latin typeface="微软雅黑" pitchFamily="34" charset="-122"/>
                <a:ea typeface="微软雅黑" pitchFamily="34" charset="-122"/>
              </a:rPr>
              <a:t>业务类别</a:t>
            </a:r>
            <a:endParaRPr lang="en-US" sz="2400" b="1" dirty="0">
              <a:latin typeface="微软雅黑" pitchFamily="34" charset="-122"/>
              <a:ea typeface="微软雅黑" pitchFamily="34" charset="-122"/>
            </a:endParaRPr>
          </a:p>
        </p:txBody>
      </p:sp>
      <p:sp>
        <p:nvSpPr>
          <p:cNvPr id="6" name="TextBox 5"/>
          <p:cNvSpPr txBox="1"/>
          <p:nvPr/>
        </p:nvSpPr>
        <p:spPr>
          <a:xfrm>
            <a:off x="7316996" y="3000372"/>
            <a:ext cx="1415772" cy="461665"/>
          </a:xfrm>
          <a:prstGeom prst="rect">
            <a:avLst/>
          </a:prstGeom>
          <a:noFill/>
        </p:spPr>
        <p:txBody>
          <a:bodyPr wrap="none" rtlCol="0">
            <a:spAutoFit/>
          </a:bodyPr>
          <a:lstStyle/>
          <a:p>
            <a:r>
              <a:rPr lang="zh-CN" altLang="en-US" sz="2400" b="1" dirty="0" smtClean="0">
                <a:latin typeface="微软雅黑" pitchFamily="34" charset="-122"/>
                <a:ea typeface="微软雅黑" pitchFamily="34" charset="-122"/>
              </a:rPr>
              <a:t>功能分类</a:t>
            </a:r>
            <a:endParaRPr lang="en-US" sz="2400" b="1" dirty="0">
              <a:latin typeface="微软雅黑" pitchFamily="34" charset="-122"/>
              <a:ea typeface="微软雅黑" pitchFamily="34" charset="-122"/>
            </a:endParaRPr>
          </a:p>
        </p:txBody>
      </p:sp>
      <p:sp>
        <p:nvSpPr>
          <p:cNvPr id="7" name="TextBox 6"/>
          <p:cNvSpPr txBox="1"/>
          <p:nvPr/>
        </p:nvSpPr>
        <p:spPr>
          <a:xfrm>
            <a:off x="7315200" y="5072074"/>
            <a:ext cx="1828800" cy="461665"/>
          </a:xfrm>
          <a:prstGeom prst="rect">
            <a:avLst/>
          </a:prstGeom>
          <a:noFill/>
        </p:spPr>
        <p:txBody>
          <a:bodyPr wrap="square" rtlCol="0">
            <a:spAutoFit/>
          </a:bodyPr>
          <a:lstStyle/>
          <a:p>
            <a:r>
              <a:rPr lang="en-US" altLang="zh-CN" sz="2400" b="1" dirty="0" smtClean="0">
                <a:latin typeface="微软雅黑" pitchFamily="34" charset="-122"/>
                <a:ea typeface="微软雅黑" pitchFamily="34" charset="-122"/>
              </a:rPr>
              <a:t>IT</a:t>
            </a:r>
            <a:r>
              <a:rPr lang="zh-CN" altLang="en-US" sz="2400" b="1" dirty="0" smtClean="0">
                <a:latin typeface="微软雅黑" pitchFamily="34" charset="-122"/>
                <a:ea typeface="微软雅黑" pitchFamily="34" charset="-122"/>
              </a:rPr>
              <a:t>基础架构</a:t>
            </a:r>
            <a:endParaRPr lang="en-US" sz="2400" b="1" dirty="0">
              <a:latin typeface="微软雅黑" pitchFamily="34" charset="-122"/>
              <a:ea typeface="微软雅黑" pitchFamily="34" charset="-122"/>
            </a:endParaRPr>
          </a:p>
        </p:txBody>
      </p:sp>
      <p:sp>
        <p:nvSpPr>
          <p:cNvPr id="9" name="TextBox 8"/>
          <p:cNvSpPr txBox="1"/>
          <p:nvPr/>
        </p:nvSpPr>
        <p:spPr>
          <a:xfrm>
            <a:off x="447518" y="1334495"/>
            <a:ext cx="2232617"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关键业务应用</a:t>
            </a:r>
            <a:endParaRPr lang="en-US" sz="1600" b="1" dirty="0" smtClean="0">
              <a:solidFill>
                <a:schemeClr val="bg1"/>
              </a:solidFill>
              <a:latin typeface="微软雅黑" pitchFamily="34" charset="-122"/>
              <a:ea typeface="微软雅黑" pitchFamily="34" charset="-122"/>
            </a:endParaRPr>
          </a:p>
        </p:txBody>
      </p:sp>
      <p:sp>
        <p:nvSpPr>
          <p:cNvPr id="10" name="TextBox 9"/>
          <p:cNvSpPr txBox="1"/>
          <p:nvPr/>
        </p:nvSpPr>
        <p:spPr>
          <a:xfrm>
            <a:off x="2995447" y="1302979"/>
            <a:ext cx="1529255"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远程及分支机构平台应用</a:t>
            </a:r>
            <a:endParaRPr lang="en-US" sz="1600" b="1" dirty="0" smtClean="0">
              <a:solidFill>
                <a:schemeClr val="bg1"/>
              </a:solidFill>
              <a:latin typeface="微软雅黑" pitchFamily="34" charset="-122"/>
              <a:ea typeface="微软雅黑" pitchFamily="34" charset="-122"/>
            </a:endParaRPr>
          </a:p>
        </p:txBody>
      </p:sp>
      <p:sp>
        <p:nvSpPr>
          <p:cNvPr id="11" name="TextBox 10"/>
          <p:cNvSpPr txBox="1"/>
          <p:nvPr/>
        </p:nvSpPr>
        <p:spPr>
          <a:xfrm>
            <a:off x="4846320" y="1326621"/>
            <a:ext cx="1905000" cy="3385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中小企业应用</a:t>
            </a:r>
            <a:endParaRPr lang="en-US" sz="1600" b="1" dirty="0" smtClean="0">
              <a:solidFill>
                <a:schemeClr val="bg1"/>
              </a:solidFill>
              <a:latin typeface="微软雅黑" pitchFamily="34" charset="-122"/>
              <a:ea typeface="微软雅黑" pitchFamily="34" charset="-122"/>
            </a:endParaRPr>
          </a:p>
        </p:txBody>
      </p:sp>
      <p:sp>
        <p:nvSpPr>
          <p:cNvPr id="12" name="Rectangle 11"/>
          <p:cNvSpPr/>
          <p:nvPr/>
        </p:nvSpPr>
        <p:spPr bwMode="auto">
          <a:xfrm>
            <a:off x="448377" y="3209908"/>
            <a:ext cx="6333424" cy="29915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Rectangle 12"/>
          <p:cNvSpPr/>
          <p:nvPr/>
        </p:nvSpPr>
        <p:spPr bwMode="auto">
          <a:xfrm>
            <a:off x="448377" y="2819444"/>
            <a:ext cx="6333424" cy="32855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Rectangle 13"/>
          <p:cNvSpPr/>
          <p:nvPr/>
        </p:nvSpPr>
        <p:spPr bwMode="auto">
          <a:xfrm>
            <a:off x="448377" y="2424090"/>
            <a:ext cx="6333424" cy="33020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 name="TextBox 15"/>
          <p:cNvSpPr txBox="1"/>
          <p:nvPr/>
        </p:nvSpPr>
        <p:spPr>
          <a:xfrm>
            <a:off x="307623" y="2467839"/>
            <a:ext cx="6605752" cy="338554"/>
          </a:xfrm>
          <a:prstGeom prst="rect">
            <a:avLst/>
          </a:prstGeom>
          <a:noFill/>
          <a:ln>
            <a:noFill/>
          </a:ln>
        </p:spPr>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高可用性</a:t>
            </a:r>
            <a:endParaRPr lang="en-US" sz="1600" b="1" dirty="0" smtClean="0">
              <a:solidFill>
                <a:schemeClr val="bg1"/>
              </a:solidFill>
              <a:latin typeface="微软雅黑" pitchFamily="34" charset="-122"/>
              <a:ea typeface="微软雅黑" pitchFamily="34" charset="-122"/>
            </a:endParaRPr>
          </a:p>
        </p:txBody>
      </p:sp>
      <p:sp>
        <p:nvSpPr>
          <p:cNvPr id="17" name="Pentagon 16"/>
          <p:cNvSpPr/>
          <p:nvPr/>
        </p:nvSpPr>
        <p:spPr bwMode="auto">
          <a:xfrm>
            <a:off x="346841" y="928670"/>
            <a:ext cx="6999890" cy="1332089"/>
          </a:xfrm>
          <a:prstGeom prst="homePlate">
            <a:avLst>
              <a:gd name="adj" fmla="val 35714"/>
            </a:avLst>
          </a:prstGeom>
          <a:noFill/>
          <a:ln w="31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18" name="Pentagon 17"/>
          <p:cNvSpPr/>
          <p:nvPr/>
        </p:nvSpPr>
        <p:spPr bwMode="auto">
          <a:xfrm>
            <a:off x="327378" y="2424090"/>
            <a:ext cx="7019353" cy="1571636"/>
          </a:xfrm>
          <a:prstGeom prst="homePlate">
            <a:avLst>
              <a:gd name="adj" fmla="val 35714"/>
            </a:avLst>
          </a:prstGeom>
          <a:noFill/>
          <a:ln w="31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smtClean="0">
              <a:latin typeface="微软雅黑" pitchFamily="34" charset="-122"/>
              <a:ea typeface="微软雅黑" pitchFamily="34" charset="-122"/>
            </a:endParaRPr>
          </a:p>
        </p:txBody>
      </p:sp>
      <p:sp>
        <p:nvSpPr>
          <p:cNvPr id="19" name="Pentagon 18"/>
          <p:cNvSpPr/>
          <p:nvPr/>
        </p:nvSpPr>
        <p:spPr bwMode="auto">
          <a:xfrm>
            <a:off x="331076" y="4143380"/>
            <a:ext cx="6999890" cy="2199546"/>
          </a:xfrm>
          <a:prstGeom prst="homePlate">
            <a:avLst>
              <a:gd name="adj" fmla="val 28025"/>
            </a:avLst>
          </a:prstGeom>
          <a:noFill/>
          <a:ln w="31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smtClean="0">
              <a:latin typeface="微软雅黑" pitchFamily="34" charset="-122"/>
              <a:ea typeface="微软雅黑" pitchFamily="34" charset="-122"/>
            </a:endParaRPr>
          </a:p>
        </p:txBody>
      </p:sp>
      <p:sp>
        <p:nvSpPr>
          <p:cNvPr id="20" name="TextBox 19"/>
          <p:cNvSpPr txBox="1"/>
          <p:nvPr/>
        </p:nvSpPr>
        <p:spPr>
          <a:xfrm>
            <a:off x="428596" y="3585734"/>
            <a:ext cx="6357982"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zh-CN" altLang="en-US" sz="1600" b="1" i="1" dirty="0" smtClean="0">
                <a:solidFill>
                  <a:schemeClr val="bg1"/>
                </a:solidFill>
                <a:latin typeface="微软雅黑" pitchFamily="34" charset="-122"/>
                <a:ea typeface="微软雅黑" pitchFamily="34" charset="-122"/>
              </a:rPr>
              <a:t>集中的桌面管理</a:t>
            </a:r>
            <a:endParaRPr lang="en-US" b="1" i="1" dirty="0" smtClean="0">
              <a:solidFill>
                <a:schemeClr val="bg1"/>
              </a:solidFill>
              <a:latin typeface="微软雅黑" pitchFamily="34" charset="-122"/>
              <a:ea typeface="微软雅黑" pitchFamily="34" charset="-122"/>
            </a:endParaRPr>
          </a:p>
        </p:txBody>
      </p:sp>
      <p:sp>
        <p:nvSpPr>
          <p:cNvPr id="21" name="TextBox 20"/>
          <p:cNvSpPr txBox="1"/>
          <p:nvPr/>
        </p:nvSpPr>
        <p:spPr>
          <a:xfrm>
            <a:off x="2265547" y="2852718"/>
            <a:ext cx="2736357" cy="338554"/>
          </a:xfrm>
          <a:prstGeom prst="rect">
            <a:avLst/>
          </a:prstGeom>
          <a:noFill/>
          <a:ln>
            <a:noFill/>
          </a:ln>
        </p:spPr>
        <p:txBody>
          <a:bodyPr wrap="square" rtlCol="0">
            <a:spAutoFit/>
          </a:bodyPr>
          <a:lstStyle/>
          <a:p>
            <a:pPr algn="ctr"/>
            <a:r>
              <a:rPr lang="en-US" altLang="zh-CN" sz="1600" b="1" dirty="0" smtClean="0">
                <a:solidFill>
                  <a:schemeClr val="bg1"/>
                </a:solidFill>
                <a:latin typeface="微软雅黑" pitchFamily="34" charset="-122"/>
                <a:ea typeface="微软雅黑" pitchFamily="34" charset="-122"/>
              </a:rPr>
              <a:t>IT</a:t>
            </a:r>
            <a:r>
              <a:rPr lang="zh-CN" altLang="en-US" sz="1600" b="1" dirty="0" smtClean="0">
                <a:solidFill>
                  <a:schemeClr val="bg1"/>
                </a:solidFill>
                <a:latin typeface="微软雅黑" pitchFamily="34" charset="-122"/>
                <a:ea typeface="微软雅黑" pitchFamily="34" charset="-122"/>
              </a:rPr>
              <a:t>整合</a:t>
            </a:r>
            <a:endParaRPr lang="en-US" sz="1600" b="1" dirty="0" smtClean="0">
              <a:solidFill>
                <a:schemeClr val="bg1"/>
              </a:solidFill>
              <a:latin typeface="微软雅黑" pitchFamily="34" charset="-122"/>
              <a:ea typeface="微软雅黑" pitchFamily="34" charset="-122"/>
            </a:endParaRPr>
          </a:p>
        </p:txBody>
      </p:sp>
      <p:sp>
        <p:nvSpPr>
          <p:cNvPr id="22" name="TextBox 21"/>
          <p:cNvSpPr txBox="1"/>
          <p:nvPr/>
        </p:nvSpPr>
        <p:spPr>
          <a:xfrm>
            <a:off x="457200" y="3209908"/>
            <a:ext cx="6248400" cy="338554"/>
          </a:xfrm>
          <a:prstGeom prst="rect">
            <a:avLst/>
          </a:prstGeom>
          <a:noFill/>
          <a:ln>
            <a:noFill/>
          </a:ln>
        </p:spPr>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自动化测试环境部署</a:t>
            </a:r>
            <a:endParaRPr lang="en-US" sz="1600" b="1" dirty="0" smtClean="0">
              <a:solidFill>
                <a:schemeClr val="bg1"/>
              </a:solidFill>
              <a:latin typeface="微软雅黑" pitchFamily="34" charset="-122"/>
              <a:ea typeface="微软雅黑" pitchFamily="34" charset="-122"/>
            </a:endParaRPr>
          </a:p>
        </p:txBody>
      </p:sp>
      <p:sp>
        <p:nvSpPr>
          <p:cNvPr id="23" name="Slide Number Placeholder 3"/>
          <p:cNvSpPr txBox="1">
            <a:spLocks/>
          </p:cNvSpPr>
          <p:nvPr/>
        </p:nvSpPr>
        <p:spPr>
          <a:xfrm>
            <a:off x="8610600" y="6477000"/>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050354-581A-477B-8ECA-AC77555E3BD9}" type="slidenum">
              <a:rPr kumimoji="0" lang="en-US" sz="1400" b="0" i="0" u="none" strike="noStrike" kern="1200" cap="none" spc="0" normalizeH="0" baseline="0" noProof="0" smtClean="0">
                <a:ln>
                  <a:noFill/>
                </a:ln>
                <a:solidFill>
                  <a:schemeClr val="tx1"/>
                </a:solidFill>
                <a:effectLst/>
                <a:uLnTx/>
                <a:uFillTx/>
                <a:latin typeface="微软雅黑" pitchFamily="34" charset="-122"/>
                <a:ea typeface="微软雅黑"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29" name="TextBox 28"/>
          <p:cNvSpPr txBox="1"/>
          <p:nvPr/>
        </p:nvSpPr>
        <p:spPr>
          <a:xfrm>
            <a:off x="428596" y="4214818"/>
            <a:ext cx="6286544" cy="369332"/>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安全</a:t>
            </a:r>
            <a:endParaRPr lang="en-US" b="1" dirty="0" smtClean="0">
              <a:solidFill>
                <a:schemeClr val="bg1"/>
              </a:solidFill>
              <a:latin typeface="微软雅黑" pitchFamily="34" charset="-122"/>
              <a:ea typeface="微软雅黑" pitchFamily="34" charset="-122"/>
            </a:endParaRPr>
          </a:p>
        </p:txBody>
      </p:sp>
      <p:sp>
        <p:nvSpPr>
          <p:cNvPr id="30" name="TextBox 29"/>
          <p:cNvSpPr txBox="1"/>
          <p:nvPr/>
        </p:nvSpPr>
        <p:spPr>
          <a:xfrm>
            <a:off x="428596" y="4572008"/>
            <a:ext cx="6286544" cy="338554"/>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存储</a:t>
            </a:r>
            <a:endParaRPr lang="en-US" sz="1600" b="1" dirty="0" smtClean="0">
              <a:solidFill>
                <a:schemeClr val="bg1"/>
              </a:solidFill>
              <a:latin typeface="微软雅黑" pitchFamily="34" charset="-122"/>
              <a:ea typeface="微软雅黑" pitchFamily="34" charset="-122"/>
            </a:endParaRPr>
          </a:p>
        </p:txBody>
      </p:sp>
      <p:sp>
        <p:nvSpPr>
          <p:cNvPr id="31" name="TextBox 30"/>
          <p:cNvSpPr txBox="1"/>
          <p:nvPr/>
        </p:nvSpPr>
        <p:spPr>
          <a:xfrm>
            <a:off x="428596" y="4929198"/>
            <a:ext cx="6286543" cy="338554"/>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系统管理</a:t>
            </a:r>
            <a:endParaRPr lang="en-US" sz="1600" b="1" dirty="0" smtClean="0">
              <a:solidFill>
                <a:schemeClr val="bg1"/>
              </a:solidFill>
              <a:latin typeface="微软雅黑" pitchFamily="34" charset="-122"/>
              <a:ea typeface="微软雅黑" pitchFamily="34" charset="-122"/>
            </a:endParaRPr>
          </a:p>
        </p:txBody>
      </p:sp>
      <p:sp>
        <p:nvSpPr>
          <p:cNvPr id="32" name="TextBox 31"/>
          <p:cNvSpPr txBox="1"/>
          <p:nvPr/>
        </p:nvSpPr>
        <p:spPr>
          <a:xfrm>
            <a:off x="428596" y="5286388"/>
            <a:ext cx="6286544" cy="338554"/>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zh-CN" altLang="en-US" sz="1600" b="1" dirty="0" smtClean="0">
                <a:solidFill>
                  <a:schemeClr val="bg1"/>
                </a:solidFill>
                <a:latin typeface="微软雅黑" pitchFamily="34" charset="-122"/>
                <a:ea typeface="微软雅黑" pitchFamily="34" charset="-122"/>
              </a:rPr>
              <a:t>主机</a:t>
            </a:r>
            <a:r>
              <a:rPr lang="en-US" altLang="zh-CN" sz="1600" b="1" dirty="0" smtClean="0">
                <a:solidFill>
                  <a:schemeClr val="bg1"/>
                </a:solidFill>
                <a:latin typeface="微软雅黑" pitchFamily="34" charset="-122"/>
                <a:ea typeface="微软雅黑" pitchFamily="34" charset="-122"/>
              </a:rPr>
              <a:t>/</a:t>
            </a:r>
            <a:r>
              <a:rPr lang="zh-CN" altLang="en-US" sz="1600" b="1" dirty="0" smtClean="0">
                <a:solidFill>
                  <a:schemeClr val="bg1"/>
                </a:solidFill>
                <a:latin typeface="微软雅黑" pitchFamily="34" charset="-122"/>
                <a:ea typeface="微软雅黑" pitchFamily="34" charset="-122"/>
              </a:rPr>
              <a:t>云计算</a:t>
            </a:r>
            <a:endParaRPr lang="en-US" sz="1600" b="1" dirty="0" smtClean="0">
              <a:solidFill>
                <a:schemeClr val="bg1"/>
              </a:solidFill>
              <a:latin typeface="微软雅黑" pitchFamily="34" charset="-122"/>
              <a:ea typeface="微软雅黑" pitchFamily="34" charset="-122"/>
            </a:endParaRPr>
          </a:p>
        </p:txBody>
      </p:sp>
      <p:sp>
        <p:nvSpPr>
          <p:cNvPr id="34" name="TextBox 33"/>
          <p:cNvSpPr txBox="1"/>
          <p:nvPr/>
        </p:nvSpPr>
        <p:spPr>
          <a:xfrm>
            <a:off x="428596" y="5929330"/>
            <a:ext cx="6286544" cy="338554"/>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spcBef>
                <a:spcPct val="0"/>
              </a:spcBef>
              <a:spcAft>
                <a:spcPct val="0"/>
              </a:spcAft>
            </a:pPr>
            <a:r>
              <a:rPr lang="zh-CN" altLang="en-US" sz="1600" b="1" i="1" dirty="0" smtClean="0">
                <a:solidFill>
                  <a:schemeClr val="bg1"/>
                </a:solidFill>
                <a:latin typeface="微软雅黑" pitchFamily="34" charset="-122"/>
                <a:ea typeface="微软雅黑" pitchFamily="34" charset="-122"/>
              </a:rPr>
              <a:t>网络</a:t>
            </a:r>
            <a:r>
              <a:rPr lang="en-US" sz="1600" b="1" i="1" dirty="0" smtClean="0">
                <a:solidFill>
                  <a:schemeClr val="bg1"/>
                </a:solidFill>
                <a:latin typeface="微软雅黑" pitchFamily="34" charset="-122"/>
                <a:ea typeface="微软雅黑" pitchFamily="34" charset="-122"/>
              </a:rPr>
              <a:t> </a:t>
            </a:r>
          </a:p>
        </p:txBody>
      </p:sp>
      <p:sp>
        <p:nvSpPr>
          <p:cNvPr id="35" name="Rectangle 34"/>
          <p:cNvSpPr/>
          <p:nvPr/>
        </p:nvSpPr>
        <p:spPr bwMode="auto">
          <a:xfrm>
            <a:off x="428596" y="5643396"/>
            <a:ext cx="6286544" cy="285934"/>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b="1" i="1" dirty="0" smtClean="0">
                <a:solidFill>
                  <a:schemeClr val="bg1"/>
                </a:solidFill>
                <a:latin typeface="微软雅黑" pitchFamily="34" charset="-122"/>
                <a:ea typeface="微软雅黑" pitchFamily="34" charset="-122"/>
              </a:rPr>
              <a:t>VHD</a:t>
            </a:r>
            <a:r>
              <a:rPr lang="zh-CN" altLang="en-US" sz="1600" b="1" i="1" dirty="0" smtClean="0">
                <a:solidFill>
                  <a:schemeClr val="bg1"/>
                </a:solidFill>
                <a:latin typeface="微软雅黑" pitchFamily="34" charset="-122"/>
                <a:ea typeface="微软雅黑" pitchFamily="34" charset="-122"/>
              </a:rPr>
              <a:t>容器</a:t>
            </a:r>
            <a:endParaRPr lang="en-US" sz="1600" b="1" i="1" dirty="0" smtClean="0">
              <a:solidFill>
                <a:schemeClr val="bg1"/>
              </a:solidFill>
              <a:latin typeface="微软雅黑" pitchFamily="34" charset="-122"/>
              <a:ea typeface="微软雅黑" pitchFamily="34" charset="-122"/>
            </a:endParaRPr>
          </a:p>
        </p:txBody>
      </p:sp>
      <p:sp>
        <p:nvSpPr>
          <p:cNvPr id="36" name="Title 35"/>
          <p:cNvSpPr>
            <a:spLocks noGrp="1"/>
          </p:cNvSpPr>
          <p:nvPr>
            <p:ph type="title"/>
          </p:nvPr>
        </p:nvSpPr>
        <p:spPr>
          <a:xfrm>
            <a:off x="357158" y="142852"/>
            <a:ext cx="8229600" cy="1143000"/>
          </a:xfrm>
        </p:spPr>
        <p:txBody>
          <a:bodyPr/>
          <a:lstStyle/>
          <a:p>
            <a:pPr lvl="0" algn="l"/>
            <a:r>
              <a:rPr lang="zh-CN" altLang="en-US" sz="4000" dirty="0" smtClean="0">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cs typeface="+mn-cs"/>
              </a:rPr>
              <a:t>虚拟化及其解决方案概览</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你使用的操作系统真的是安装</a:t>
            </a:r>
            <a:endParaRPr lang="en-US" altLang="zh-CN" dirty="0" smtClean="0"/>
          </a:p>
          <a:p>
            <a:r>
              <a:rPr lang="zh-CN" altLang="en-US" dirty="0" smtClean="0"/>
              <a:t>在物理机上面的吗？</a:t>
            </a:r>
            <a:endParaRPr lang="en-US" altLang="zh-CN" dirty="0" smtClean="0"/>
          </a:p>
          <a:p>
            <a:r>
              <a:rPr lang="zh-CN" altLang="en-US" dirty="0" smtClean="0"/>
              <a:t>（服务器虚拟化、展示层虚拟化）</a:t>
            </a:r>
            <a:endParaRPr lang="en-US" altLang="zh-C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14290"/>
            <a:ext cx="8229600" cy="642942"/>
          </a:xfrm>
        </p:spPr>
        <p:txBody>
          <a:bodyPr>
            <a:normAutofit/>
          </a:bodyPr>
          <a:lstStyle/>
          <a:p>
            <a:r>
              <a:rPr lang="zh-CN" altLang="en-US" sz="3200" dirty="0" smtClean="0"/>
              <a:t>服务器虚拟化典型应用场景</a:t>
            </a:r>
            <a:r>
              <a:rPr lang="en-US" altLang="zh-CN" sz="3200" dirty="0" smtClean="0"/>
              <a:t>——IT</a:t>
            </a:r>
            <a:r>
              <a:rPr lang="zh-CN" altLang="en-US" sz="3200" dirty="0" smtClean="0"/>
              <a:t>整合</a:t>
            </a:r>
            <a:endParaRPr lang="zh-CN" altLang="en-US" sz="3200" dirty="0"/>
          </a:p>
        </p:txBody>
      </p:sp>
      <p:sp>
        <p:nvSpPr>
          <p:cNvPr id="4" name="Content Placeholder 3"/>
          <p:cNvSpPr>
            <a:spLocks noGrp="1"/>
          </p:cNvSpPr>
          <p:nvPr>
            <p:ph idx="1"/>
          </p:nvPr>
        </p:nvSpPr>
        <p:spPr>
          <a:xfrm>
            <a:off x="457200" y="857232"/>
            <a:ext cx="8229600" cy="4525963"/>
          </a:xfrm>
        </p:spPr>
        <p:txBody>
          <a:bodyPr/>
          <a:lstStyle/>
          <a:p>
            <a:r>
              <a:rPr lang="zh-CN" altLang="en-US" sz="2000" dirty="0" smtClean="0"/>
              <a:t>挑战</a:t>
            </a:r>
          </a:p>
          <a:p>
            <a:pPr lvl="1"/>
            <a:r>
              <a:rPr lang="zh-CN" altLang="en-US" sz="2000" dirty="0" smtClean="0"/>
              <a:t>较低的硬件利用率</a:t>
            </a:r>
          </a:p>
          <a:p>
            <a:pPr lvl="1"/>
            <a:r>
              <a:rPr lang="zh-CN" altLang="en-US" sz="2000" dirty="0" smtClean="0"/>
              <a:t>过渡的能源消耗</a:t>
            </a:r>
          </a:p>
          <a:p>
            <a:pPr lvl="1"/>
            <a:r>
              <a:rPr lang="zh-CN" altLang="en-US" sz="2000" dirty="0" smtClean="0"/>
              <a:t>不可控的停机时间</a:t>
            </a:r>
          </a:p>
          <a:p>
            <a:r>
              <a:rPr lang="zh-CN" altLang="en-US" sz="2000" dirty="0" smtClean="0"/>
              <a:t>收益</a:t>
            </a:r>
            <a:endParaRPr lang="en-US" altLang="zh-CN" sz="2000" dirty="0" smtClean="0"/>
          </a:p>
          <a:p>
            <a:pPr lvl="1"/>
            <a:r>
              <a:rPr lang="zh-CN" altLang="en-US" sz="2000" dirty="0" smtClean="0"/>
              <a:t>节省大量成本：</a:t>
            </a:r>
          </a:p>
          <a:p>
            <a:pPr lvl="2"/>
            <a:r>
              <a:rPr lang="zh-CN" altLang="en-US" sz="1800" dirty="0" smtClean="0"/>
              <a:t>避免购置大量服务器硬件设备（物力成本）</a:t>
            </a:r>
          </a:p>
          <a:p>
            <a:pPr lvl="2"/>
            <a:r>
              <a:rPr lang="zh-CN" altLang="en-US" sz="1800" dirty="0" smtClean="0"/>
              <a:t>避免在不同位置管理多台服务器角色（人力成本）</a:t>
            </a:r>
          </a:p>
          <a:p>
            <a:pPr lvl="1"/>
            <a:r>
              <a:rPr lang="zh-CN" altLang="en-US" sz="2000" dirty="0" smtClean="0"/>
              <a:t>高效：</a:t>
            </a:r>
          </a:p>
          <a:p>
            <a:pPr lvl="2"/>
            <a:r>
              <a:rPr lang="zh-CN" altLang="en-US" sz="1800" dirty="0" smtClean="0"/>
              <a:t>避免服务器欠载运行</a:t>
            </a:r>
          </a:p>
          <a:p>
            <a:pPr lvl="2"/>
            <a:r>
              <a:rPr lang="zh-CN" altLang="en-US" sz="1800" dirty="0" smtClean="0"/>
              <a:t>按每服务器对其上负载进行统一维护</a:t>
            </a:r>
          </a:p>
          <a:p>
            <a:pPr lvl="1"/>
            <a:r>
              <a:rPr lang="zh-CN" altLang="en-US" sz="2000" dirty="0" smtClean="0"/>
              <a:t>管理：</a:t>
            </a:r>
          </a:p>
          <a:p>
            <a:pPr lvl="2"/>
            <a:r>
              <a:rPr lang="zh-CN" altLang="en-US" sz="1800" dirty="0" smtClean="0"/>
              <a:t>避免物理服务器的蔓延</a:t>
            </a:r>
          </a:p>
          <a:p>
            <a:pPr lvl="2"/>
            <a:r>
              <a:rPr lang="zh-CN" altLang="en-US" sz="1800" dirty="0" smtClean="0"/>
              <a:t>简化并加速服务器配置</a:t>
            </a:r>
          </a:p>
          <a:p>
            <a:endParaRPr lang="zh-CN" altLang="en-US" sz="2000" dirty="0"/>
          </a:p>
        </p:txBody>
      </p:sp>
      <p:pic>
        <p:nvPicPr>
          <p:cNvPr id="5" name="Picture 2" descr="C:\Program Files\Microsoft Resource DVD Artwork\DVD_ART\Artwork_Imagery\Shapes and Graphics\Arrows - arrow\Straight\arrow swoosh.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700862" y="1285860"/>
            <a:ext cx="1371600" cy="941696"/>
          </a:xfrm>
          <a:prstGeom prst="rect">
            <a:avLst/>
          </a:prstGeom>
          <a:noFill/>
        </p:spPr>
      </p:pic>
      <p:grpSp>
        <p:nvGrpSpPr>
          <p:cNvPr id="6" name="Group 5"/>
          <p:cNvGrpSpPr/>
          <p:nvPr/>
        </p:nvGrpSpPr>
        <p:grpSpPr>
          <a:xfrm>
            <a:off x="7748297" y="1200136"/>
            <a:ext cx="1295400" cy="1490990"/>
            <a:chOff x="6248400" y="364187"/>
            <a:chExt cx="2677363" cy="3064813"/>
          </a:xfrm>
        </p:grpSpPr>
        <p:pic>
          <p:nvPicPr>
            <p:cNvPr id="7" name="Picture 4" descr="\\.PSF\Parallels Share\Virtualization Slides\Server-Physical-3U.png"/>
            <p:cNvPicPr>
              <a:picLocks noChangeAspect="1" noChangeArrowheads="1"/>
            </p:cNvPicPr>
            <p:nvPr/>
          </p:nvPicPr>
          <p:blipFill>
            <a:blip r:embed="rId4" cstate="print"/>
            <a:srcRect/>
            <a:stretch>
              <a:fillRect/>
            </a:stretch>
          </p:blipFill>
          <p:spPr bwMode="auto">
            <a:xfrm>
              <a:off x="6248400" y="1374094"/>
              <a:ext cx="2677363" cy="2054906"/>
            </a:xfrm>
            <a:prstGeom prst="rect">
              <a:avLst/>
            </a:prstGeom>
            <a:noFill/>
          </p:spPr>
        </p:pic>
        <p:grpSp>
          <p:nvGrpSpPr>
            <p:cNvPr id="8" name="Group 27"/>
            <p:cNvGrpSpPr/>
            <p:nvPr/>
          </p:nvGrpSpPr>
          <p:grpSpPr>
            <a:xfrm>
              <a:off x="6918433" y="364195"/>
              <a:ext cx="1283645" cy="1978405"/>
              <a:chOff x="6918079" y="2467823"/>
              <a:chExt cx="1747998" cy="2918565"/>
            </a:xfrm>
          </p:grpSpPr>
          <p:grpSp>
            <p:nvGrpSpPr>
              <p:cNvPr id="9" name="Group 206"/>
              <p:cNvGrpSpPr/>
              <p:nvPr/>
            </p:nvGrpSpPr>
            <p:grpSpPr>
              <a:xfrm>
                <a:off x="6939551" y="4022458"/>
                <a:ext cx="1726526" cy="1363930"/>
                <a:chOff x="6846888" y="2864261"/>
                <a:chExt cx="1726526" cy="1363930"/>
              </a:xfrm>
            </p:grpSpPr>
            <p:pic>
              <p:nvPicPr>
                <p:cNvPr id="20" name="Picture 2" descr="\\.PSF\Parallels Share\DDC\Server-Virtual-2U.png"/>
                <p:cNvPicPr>
                  <a:picLocks noChangeAspect="1" noChangeArrowheads="1"/>
                </p:cNvPicPr>
                <p:nvPr/>
              </p:nvPicPr>
              <p:blipFill>
                <a:blip r:embed="rId5" cstate="print"/>
                <a:srcRect/>
                <a:stretch>
                  <a:fillRect/>
                </a:stretch>
              </p:blipFill>
              <p:spPr bwMode="auto">
                <a:xfrm>
                  <a:off x="6846888" y="2864261"/>
                  <a:ext cx="1726526" cy="1363930"/>
                </a:xfrm>
                <a:prstGeom prst="rect">
                  <a:avLst/>
                </a:prstGeom>
                <a:noFill/>
              </p:spPr>
            </p:pic>
            <p:pic>
              <p:nvPicPr>
                <p:cNvPr id="21" name="Picture 3" descr="\\showsrus\images\LOGOS\GEN_LOGO\L\Linux penguin.png"/>
                <p:cNvPicPr>
                  <a:picLocks noChangeAspect="1" noChangeArrowheads="1"/>
                </p:cNvPicPr>
                <p:nvPr/>
              </p:nvPicPr>
              <p:blipFill>
                <a:blip r:embed="rId6" cstate="print"/>
                <a:srcRect/>
                <a:stretch>
                  <a:fillRect/>
                </a:stretch>
              </p:blipFill>
              <p:spPr bwMode="auto">
                <a:xfrm>
                  <a:off x="7017662" y="3471886"/>
                  <a:ext cx="190809" cy="224154"/>
                </a:xfrm>
                <a:prstGeom prst="rect">
                  <a:avLst/>
                </a:prstGeom>
                <a:noFill/>
                <a:scene3d>
                  <a:camera prst="isometricOffAxis2Left"/>
                  <a:lightRig rig="threePt" dir="t"/>
                </a:scene3d>
              </p:spPr>
            </p:pic>
          </p:grpSp>
          <p:grpSp>
            <p:nvGrpSpPr>
              <p:cNvPr id="10" name="Group 205"/>
              <p:cNvGrpSpPr/>
              <p:nvPr/>
            </p:nvGrpSpPr>
            <p:grpSpPr>
              <a:xfrm>
                <a:off x="6939551" y="3628126"/>
                <a:ext cx="1726526" cy="1363930"/>
                <a:chOff x="6823723" y="2446076"/>
                <a:chExt cx="1726526" cy="1363930"/>
              </a:xfrm>
            </p:grpSpPr>
            <p:pic>
              <p:nvPicPr>
                <p:cNvPr id="18" name="Picture 2" descr="\\.PSF\Parallels Share\DDC\Server-Virtual-2U.png"/>
                <p:cNvPicPr>
                  <a:picLocks noChangeAspect="1" noChangeArrowheads="1"/>
                </p:cNvPicPr>
                <p:nvPr/>
              </p:nvPicPr>
              <p:blipFill>
                <a:blip r:embed="rId5" cstate="print"/>
                <a:srcRect/>
                <a:stretch>
                  <a:fillRect/>
                </a:stretch>
              </p:blipFill>
              <p:spPr bwMode="auto">
                <a:xfrm>
                  <a:off x="6823723" y="2446076"/>
                  <a:ext cx="1726526" cy="1363930"/>
                </a:xfrm>
                <a:prstGeom prst="rect">
                  <a:avLst/>
                </a:prstGeom>
                <a:noFill/>
              </p:spPr>
            </p:pic>
            <p:pic>
              <p:nvPicPr>
                <p:cNvPr id="19" name="Picture 18" descr="Windows_Vista3.png"/>
                <p:cNvPicPr>
                  <a:picLocks/>
                </p:cNvPicPr>
                <p:nvPr/>
              </p:nvPicPr>
              <p:blipFill>
                <a:blip r:embed="rId7" cstate="print"/>
                <a:srcRect r="76802" b="-2843"/>
                <a:stretch>
                  <a:fillRect/>
                </a:stretch>
              </p:blipFill>
              <p:spPr>
                <a:xfrm>
                  <a:off x="6977578" y="3066707"/>
                  <a:ext cx="207344" cy="192297"/>
                </a:xfrm>
                <a:prstGeom prst="rect">
                  <a:avLst/>
                </a:prstGeom>
                <a:scene3d>
                  <a:camera prst="isometricOffAxis2Left"/>
                  <a:lightRig rig="threePt" dir="t"/>
                </a:scene3d>
              </p:spPr>
            </p:pic>
          </p:grpSp>
          <p:grpSp>
            <p:nvGrpSpPr>
              <p:cNvPr id="11" name="Group 204"/>
              <p:cNvGrpSpPr/>
              <p:nvPr/>
            </p:nvGrpSpPr>
            <p:grpSpPr>
              <a:xfrm>
                <a:off x="6939551" y="3221052"/>
                <a:ext cx="1726526" cy="1363930"/>
                <a:chOff x="6794463" y="2007164"/>
                <a:chExt cx="1726526" cy="1363930"/>
              </a:xfrm>
            </p:grpSpPr>
            <p:pic>
              <p:nvPicPr>
                <p:cNvPr id="16" name="Picture 2" descr="\\.PSF\Parallels Share\DDC\Server-Virtual-2U.png"/>
                <p:cNvPicPr>
                  <a:picLocks noChangeAspect="1" noChangeArrowheads="1"/>
                </p:cNvPicPr>
                <p:nvPr/>
              </p:nvPicPr>
              <p:blipFill>
                <a:blip r:embed="rId5" cstate="print"/>
                <a:srcRect/>
                <a:stretch>
                  <a:fillRect/>
                </a:stretch>
              </p:blipFill>
              <p:spPr bwMode="auto">
                <a:xfrm>
                  <a:off x="6794463" y="2007164"/>
                  <a:ext cx="1726526" cy="1363930"/>
                </a:xfrm>
                <a:prstGeom prst="rect">
                  <a:avLst/>
                </a:prstGeom>
                <a:noFill/>
              </p:spPr>
            </p:pic>
            <p:pic>
              <p:nvPicPr>
                <p:cNvPr id="17" name="Picture 16" descr="Windows_Vista3.png"/>
                <p:cNvPicPr>
                  <a:picLocks/>
                </p:cNvPicPr>
                <p:nvPr/>
              </p:nvPicPr>
              <p:blipFill>
                <a:blip r:embed="rId7" cstate="print"/>
                <a:srcRect r="76802" b="-2843"/>
                <a:stretch>
                  <a:fillRect/>
                </a:stretch>
              </p:blipFill>
              <p:spPr>
                <a:xfrm>
                  <a:off x="6934585" y="2633465"/>
                  <a:ext cx="207344" cy="192297"/>
                </a:xfrm>
                <a:prstGeom prst="rect">
                  <a:avLst/>
                </a:prstGeom>
                <a:scene3d>
                  <a:camera prst="isometricOffAxis2Left"/>
                  <a:lightRig rig="threePt" dir="t"/>
                </a:scene3d>
              </p:spPr>
            </p:pic>
          </p:grpSp>
          <p:grpSp>
            <p:nvGrpSpPr>
              <p:cNvPr id="12" name="Group 203"/>
              <p:cNvGrpSpPr/>
              <p:nvPr/>
            </p:nvGrpSpPr>
            <p:grpSpPr>
              <a:xfrm>
                <a:off x="6918079" y="2467823"/>
                <a:ext cx="1747998" cy="1725969"/>
                <a:chOff x="6757146" y="1190380"/>
                <a:chExt cx="1747998" cy="1725969"/>
              </a:xfrm>
            </p:grpSpPr>
            <p:pic>
              <p:nvPicPr>
                <p:cNvPr id="13" name="Picture 2" descr="\\.PSF\Parallels Share\DDC\Server-Virtual-2U.png"/>
                <p:cNvPicPr>
                  <a:picLocks noChangeAspect="1" noChangeArrowheads="1"/>
                </p:cNvPicPr>
                <p:nvPr/>
              </p:nvPicPr>
              <p:blipFill>
                <a:blip r:embed="rId5" cstate="print"/>
                <a:srcRect/>
                <a:stretch>
                  <a:fillRect/>
                </a:stretch>
              </p:blipFill>
              <p:spPr bwMode="auto">
                <a:xfrm>
                  <a:off x="6778618" y="1552419"/>
                  <a:ext cx="1726526" cy="1363930"/>
                </a:xfrm>
                <a:prstGeom prst="rect">
                  <a:avLst/>
                </a:prstGeom>
                <a:noFill/>
              </p:spPr>
            </p:pic>
            <p:pic>
              <p:nvPicPr>
                <p:cNvPr id="14" name="Picture 13" descr="Windows_Vista3.png"/>
                <p:cNvPicPr>
                  <a:picLocks/>
                </p:cNvPicPr>
                <p:nvPr/>
              </p:nvPicPr>
              <p:blipFill>
                <a:blip r:embed="rId7" cstate="print"/>
                <a:srcRect r="76802" b="-2843"/>
                <a:stretch>
                  <a:fillRect/>
                </a:stretch>
              </p:blipFill>
              <p:spPr>
                <a:xfrm>
                  <a:off x="6972176" y="2183492"/>
                  <a:ext cx="207344" cy="192297"/>
                </a:xfrm>
                <a:prstGeom prst="rect">
                  <a:avLst/>
                </a:prstGeom>
                <a:scene3d>
                  <a:camera prst="isometricOffAxis2Left"/>
                  <a:lightRig rig="threePt" dir="t"/>
                </a:scene3d>
              </p:spPr>
            </p:pic>
            <p:pic>
              <p:nvPicPr>
                <p:cNvPr id="15" name="Picture 2" descr="\\.PSF\Parallels Share\DDC\Server-Virtual-2U.png"/>
                <p:cNvPicPr>
                  <a:picLocks noChangeAspect="1" noChangeArrowheads="1"/>
                </p:cNvPicPr>
                <p:nvPr/>
              </p:nvPicPr>
              <p:blipFill>
                <a:blip r:embed="rId5" cstate="print"/>
                <a:srcRect/>
                <a:stretch>
                  <a:fillRect/>
                </a:stretch>
              </p:blipFill>
              <p:spPr bwMode="auto">
                <a:xfrm>
                  <a:off x="6757146" y="1190380"/>
                  <a:ext cx="1726526" cy="1363930"/>
                </a:xfrm>
                <a:prstGeom prst="rect">
                  <a:avLst/>
                </a:prstGeom>
                <a:noFill/>
              </p:spPr>
            </p:pic>
          </p:grpSp>
        </p:grpSp>
      </p:grpSp>
      <p:grpSp>
        <p:nvGrpSpPr>
          <p:cNvPr id="22" name="Group 21"/>
          <p:cNvGrpSpPr/>
          <p:nvPr/>
        </p:nvGrpSpPr>
        <p:grpSpPr>
          <a:xfrm>
            <a:off x="4286264" y="1221430"/>
            <a:ext cx="2892910" cy="1578906"/>
            <a:chOff x="-71539" y="3221694"/>
            <a:chExt cx="4380007" cy="2506427"/>
          </a:xfrm>
        </p:grpSpPr>
        <p:grpSp>
          <p:nvGrpSpPr>
            <p:cNvPr id="23" name="Group 196"/>
            <p:cNvGrpSpPr/>
            <p:nvPr/>
          </p:nvGrpSpPr>
          <p:grpSpPr>
            <a:xfrm>
              <a:off x="813144" y="3225408"/>
              <a:ext cx="1666572" cy="1310154"/>
              <a:chOff x="848723" y="2033072"/>
              <a:chExt cx="2081977" cy="1636719"/>
            </a:xfrm>
          </p:grpSpPr>
          <p:pic>
            <p:nvPicPr>
              <p:cNvPr id="52" name="Picture 4" descr="\\.PSF\Parallels Share\Virtualization Slides\Server-Physical-3U.png"/>
              <p:cNvPicPr>
                <a:picLocks noChangeAspect="1" noChangeArrowheads="1"/>
              </p:cNvPicPr>
              <p:nvPr/>
            </p:nvPicPr>
            <p:blipFill>
              <a:blip r:embed="rId8" cstate="print"/>
              <a:srcRect/>
              <a:stretch>
                <a:fillRect/>
              </a:stretch>
            </p:blipFill>
            <p:spPr bwMode="auto">
              <a:xfrm>
                <a:off x="848723" y="2033072"/>
                <a:ext cx="2081977" cy="1636719"/>
              </a:xfrm>
              <a:prstGeom prst="rect">
                <a:avLst/>
              </a:prstGeom>
              <a:noFill/>
            </p:spPr>
          </p:pic>
          <p:pic>
            <p:nvPicPr>
              <p:cNvPr id="53" name="Picture 52" descr="exc.png"/>
              <p:cNvPicPr>
                <a:picLocks noChangeAspect="1"/>
              </p:cNvPicPr>
              <p:nvPr/>
            </p:nvPicPr>
            <p:blipFill>
              <a:blip r:embed="rId9" cstate="print"/>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54" name="Picture 53" descr="Windows_Vista3.png"/>
              <p:cNvPicPr>
                <a:picLocks/>
              </p:cNvPicPr>
              <p:nvPr/>
            </p:nvPicPr>
            <p:blipFill>
              <a:blip r:embed="rId10" cstate="print"/>
              <a:srcRect r="76802" b="-2843"/>
              <a:stretch>
                <a:fillRect/>
              </a:stretch>
            </p:blipFill>
            <p:spPr>
              <a:xfrm>
                <a:off x="1487520" y="2390052"/>
                <a:ext cx="207344" cy="192297"/>
              </a:xfrm>
              <a:prstGeom prst="rect">
                <a:avLst/>
              </a:prstGeom>
              <a:scene3d>
                <a:camera prst="isometricOffAxis2Left"/>
                <a:lightRig rig="threePt" dir="t"/>
              </a:scene3d>
            </p:spPr>
          </p:pic>
        </p:grpSp>
        <p:grpSp>
          <p:nvGrpSpPr>
            <p:cNvPr id="24" name="Group 197"/>
            <p:cNvGrpSpPr/>
            <p:nvPr/>
          </p:nvGrpSpPr>
          <p:grpSpPr>
            <a:xfrm>
              <a:off x="-71539" y="3848038"/>
              <a:ext cx="1666572" cy="1310154"/>
              <a:chOff x="-169310" y="2741427"/>
              <a:chExt cx="2081977" cy="1636719"/>
            </a:xfrm>
          </p:grpSpPr>
          <p:pic>
            <p:nvPicPr>
              <p:cNvPr id="49" name="Picture 4" descr="\\.PSF\Parallels Share\Virtualization Slides\Server-Physical-3U.png"/>
              <p:cNvPicPr>
                <a:picLocks noChangeAspect="1" noChangeArrowheads="1"/>
              </p:cNvPicPr>
              <p:nvPr/>
            </p:nvPicPr>
            <p:blipFill>
              <a:blip r:embed="rId8" cstate="print"/>
              <a:srcRect/>
              <a:stretch>
                <a:fillRect/>
              </a:stretch>
            </p:blipFill>
            <p:spPr bwMode="auto">
              <a:xfrm>
                <a:off x="-169310" y="2741427"/>
                <a:ext cx="2081977" cy="1636719"/>
              </a:xfrm>
              <a:prstGeom prst="rect">
                <a:avLst/>
              </a:prstGeom>
              <a:noFill/>
            </p:spPr>
          </p:pic>
          <p:pic>
            <p:nvPicPr>
              <p:cNvPr id="50" name="Picture 3" descr="\\showsrus\images\LOGOS\GEN_LOGO\L\Linux penguin.png"/>
              <p:cNvPicPr>
                <a:picLocks noChangeAspect="1" noChangeArrowheads="1"/>
              </p:cNvPicPr>
              <p:nvPr/>
            </p:nvPicPr>
            <p:blipFill>
              <a:blip r:embed="rId11" cstate="print"/>
              <a:srcRect/>
              <a:stretch>
                <a:fillRect/>
              </a:stretch>
            </p:blipFill>
            <p:spPr bwMode="auto">
              <a:xfrm>
                <a:off x="427886" y="3063453"/>
                <a:ext cx="190809" cy="224154"/>
              </a:xfrm>
              <a:prstGeom prst="rect">
                <a:avLst/>
              </a:prstGeom>
              <a:noFill/>
              <a:scene3d>
                <a:camera prst="isometricOffAxis2Left"/>
                <a:lightRig rig="threePt" dir="t"/>
              </a:scene3d>
            </p:spPr>
          </p:pic>
          <p:pic>
            <p:nvPicPr>
              <p:cNvPr id="51" name="Picture 50" descr="IIS.png"/>
              <p:cNvPicPr>
                <a:picLocks noChangeAspect="1"/>
              </p:cNvPicPr>
              <p:nvPr/>
            </p:nvPicPr>
            <p:blipFill>
              <a:blip r:embed="rId12" cstate="print"/>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25" name="Group 194"/>
            <p:cNvGrpSpPr/>
            <p:nvPr/>
          </p:nvGrpSpPr>
          <p:grpSpPr>
            <a:xfrm>
              <a:off x="2630742" y="4406813"/>
              <a:ext cx="1666572" cy="1310154"/>
              <a:chOff x="2511711" y="3366877"/>
              <a:chExt cx="2081977" cy="1636719"/>
            </a:xfrm>
          </p:grpSpPr>
          <p:pic>
            <p:nvPicPr>
              <p:cNvPr id="46" name="Picture 4" descr="\\.PSF\Parallels Share\Virtualization Slides\Server-Physical-3U.png"/>
              <p:cNvPicPr>
                <a:picLocks noChangeAspect="1" noChangeArrowheads="1"/>
              </p:cNvPicPr>
              <p:nvPr/>
            </p:nvPicPr>
            <p:blipFill>
              <a:blip r:embed="rId8" cstate="print"/>
              <a:srcRect/>
              <a:stretch>
                <a:fillRect/>
              </a:stretch>
            </p:blipFill>
            <p:spPr bwMode="auto">
              <a:xfrm>
                <a:off x="2511711" y="3366877"/>
                <a:ext cx="2081977" cy="1636719"/>
              </a:xfrm>
              <a:prstGeom prst="rect">
                <a:avLst/>
              </a:prstGeom>
              <a:noFill/>
            </p:spPr>
          </p:pic>
          <p:pic>
            <p:nvPicPr>
              <p:cNvPr id="47" name="Picture 46" descr="exc.png"/>
              <p:cNvPicPr>
                <a:picLocks noChangeAspect="1"/>
              </p:cNvPicPr>
              <p:nvPr/>
            </p:nvPicPr>
            <p:blipFill>
              <a:blip r:embed="rId13" cstate="print"/>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48" name="Picture 47" descr="Windows_Vista3.png"/>
              <p:cNvPicPr>
                <a:picLocks/>
              </p:cNvPicPr>
              <p:nvPr/>
            </p:nvPicPr>
            <p:blipFill>
              <a:blip r:embed="rId10" cstate="print"/>
              <a:srcRect r="76802" b="-2843"/>
              <a:stretch>
                <a:fillRect/>
              </a:stretch>
            </p:blipFill>
            <p:spPr>
              <a:xfrm>
                <a:off x="3146931" y="3722443"/>
                <a:ext cx="207344" cy="192297"/>
              </a:xfrm>
              <a:prstGeom prst="rect">
                <a:avLst/>
              </a:prstGeom>
              <a:scene3d>
                <a:camera prst="isometricOffAxis2Left"/>
                <a:lightRig rig="threePt" dir="t"/>
              </a:scene3d>
            </p:spPr>
          </p:pic>
        </p:grpSp>
        <p:grpSp>
          <p:nvGrpSpPr>
            <p:cNvPr id="26" name="Group 199"/>
            <p:cNvGrpSpPr/>
            <p:nvPr/>
          </p:nvGrpSpPr>
          <p:grpSpPr>
            <a:xfrm>
              <a:off x="1076361" y="4189400"/>
              <a:ext cx="1666572" cy="1310153"/>
              <a:chOff x="901789" y="3144854"/>
              <a:chExt cx="2081977" cy="1636718"/>
            </a:xfrm>
          </p:grpSpPr>
          <p:pic>
            <p:nvPicPr>
              <p:cNvPr id="43" name="Picture 4" descr="\\.PSF\Parallels Share\Virtualization Slides\Server-Physical-3U.png"/>
              <p:cNvPicPr>
                <a:picLocks noChangeAspect="1" noChangeArrowheads="1"/>
              </p:cNvPicPr>
              <p:nvPr/>
            </p:nvPicPr>
            <p:blipFill>
              <a:blip r:embed="rId8" cstate="print"/>
              <a:srcRect/>
              <a:stretch>
                <a:fillRect/>
              </a:stretch>
            </p:blipFill>
            <p:spPr bwMode="auto">
              <a:xfrm>
                <a:off x="901789" y="3144854"/>
                <a:ext cx="2081977" cy="1636718"/>
              </a:xfrm>
              <a:prstGeom prst="rect">
                <a:avLst/>
              </a:prstGeom>
              <a:noFill/>
            </p:spPr>
          </p:pic>
          <p:pic>
            <p:nvPicPr>
              <p:cNvPr id="44" name="Picture 43" descr="SQL.png"/>
              <p:cNvPicPr>
                <a:picLocks noChangeAspect="1"/>
              </p:cNvPicPr>
              <p:nvPr/>
            </p:nvPicPr>
            <p:blipFill>
              <a:blip r:embed="rId14" cstate="print"/>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45" name="Picture 44" descr="Windows_Vista3.png"/>
              <p:cNvPicPr>
                <a:picLocks/>
              </p:cNvPicPr>
              <p:nvPr/>
            </p:nvPicPr>
            <p:blipFill>
              <a:blip r:embed="rId10"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27" name="Group 195"/>
            <p:cNvGrpSpPr/>
            <p:nvPr/>
          </p:nvGrpSpPr>
          <p:grpSpPr>
            <a:xfrm>
              <a:off x="2083974" y="3527394"/>
              <a:ext cx="1666572" cy="1310154"/>
              <a:chOff x="1906197" y="2495617"/>
              <a:chExt cx="2081977" cy="1636719"/>
            </a:xfrm>
          </p:grpSpPr>
          <p:pic>
            <p:nvPicPr>
              <p:cNvPr id="40" name="Picture 4" descr="\\.PSF\Parallels Share\Virtualization Slides\Server-Physical-3U.png"/>
              <p:cNvPicPr>
                <a:picLocks noChangeAspect="1" noChangeArrowheads="1"/>
              </p:cNvPicPr>
              <p:nvPr/>
            </p:nvPicPr>
            <p:blipFill>
              <a:blip r:embed="rId8" cstate="print"/>
              <a:srcRect/>
              <a:stretch>
                <a:fillRect/>
              </a:stretch>
            </p:blipFill>
            <p:spPr bwMode="auto">
              <a:xfrm>
                <a:off x="1906197" y="2495617"/>
                <a:ext cx="2081977" cy="1636719"/>
              </a:xfrm>
              <a:prstGeom prst="rect">
                <a:avLst/>
              </a:prstGeom>
              <a:noFill/>
            </p:spPr>
          </p:pic>
          <p:pic>
            <p:nvPicPr>
              <p:cNvPr id="41" name="Picture 40" descr="IIS.png"/>
              <p:cNvPicPr>
                <a:picLocks noChangeAspect="1"/>
              </p:cNvPicPr>
              <p:nvPr/>
            </p:nvPicPr>
            <p:blipFill>
              <a:blip r:embed="rId15" cstate="print"/>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42" name="Picture 41" descr="Windows_Vista3.png"/>
              <p:cNvPicPr>
                <a:picLocks/>
              </p:cNvPicPr>
              <p:nvPr/>
            </p:nvPicPr>
            <p:blipFill>
              <a:blip r:embed="rId10" cstate="print"/>
              <a:srcRect r="76802" b="-2843"/>
              <a:stretch>
                <a:fillRect/>
              </a:stretch>
            </p:blipFill>
            <p:spPr>
              <a:xfrm>
                <a:off x="2574853" y="2857838"/>
                <a:ext cx="207344" cy="192297"/>
              </a:xfrm>
              <a:prstGeom prst="rect">
                <a:avLst/>
              </a:prstGeom>
              <a:scene3d>
                <a:camera prst="isometricOffAxis2Left"/>
                <a:lightRig rig="threePt" dir="t"/>
              </a:scene3d>
            </p:spPr>
          </p:pic>
        </p:grpSp>
        <p:pic>
          <p:nvPicPr>
            <p:cNvPr id="28" name="Picture 27" descr="Windows_Vista3.png"/>
            <p:cNvPicPr>
              <a:picLocks/>
            </p:cNvPicPr>
            <p:nvPr/>
          </p:nvPicPr>
          <p:blipFill>
            <a:blip r:embed="rId10" cstate="print"/>
            <a:srcRect r="76802" b="-2843"/>
            <a:stretch>
              <a:fillRect/>
            </a:stretch>
          </p:blipFill>
          <p:spPr>
            <a:xfrm>
              <a:off x="2622936" y="3813630"/>
              <a:ext cx="165975" cy="153930"/>
            </a:xfrm>
            <a:prstGeom prst="rect">
              <a:avLst/>
            </a:prstGeom>
            <a:scene3d>
              <a:camera prst="isometricOffAxis2Left"/>
              <a:lightRig rig="threePt" dir="t"/>
            </a:scene3d>
          </p:spPr>
        </p:pic>
        <p:pic>
          <p:nvPicPr>
            <p:cNvPr id="29" name="Picture 28" descr="Windows_Vista3.png"/>
            <p:cNvPicPr>
              <a:picLocks/>
            </p:cNvPicPr>
            <p:nvPr/>
          </p:nvPicPr>
          <p:blipFill>
            <a:blip r:embed="rId10" cstate="print"/>
            <a:srcRect r="76802" b="-2843"/>
            <a:stretch>
              <a:fillRect/>
            </a:stretch>
          </p:blipFill>
          <p:spPr>
            <a:xfrm>
              <a:off x="1583104" y="4517411"/>
              <a:ext cx="165975" cy="153930"/>
            </a:xfrm>
            <a:prstGeom prst="rect">
              <a:avLst/>
            </a:prstGeom>
            <a:scene3d>
              <a:camera prst="isometricOffAxis2Left"/>
              <a:lightRig rig="threePt" dir="t"/>
            </a:scene3d>
          </p:spPr>
        </p:pic>
        <p:pic>
          <p:nvPicPr>
            <p:cNvPr id="30" name="Picture 29" descr="IIS.png"/>
            <p:cNvPicPr>
              <a:picLocks noChangeAspect="1"/>
            </p:cNvPicPr>
            <p:nvPr/>
          </p:nvPicPr>
          <p:blipFill>
            <a:blip r:embed="rId12" cstate="print"/>
            <a:stretch>
              <a:fillRect/>
            </a:stretch>
          </p:blipFill>
          <p:spPr>
            <a:xfrm>
              <a:off x="469144" y="3945288"/>
              <a:ext cx="651441" cy="454973"/>
            </a:xfrm>
            <a:prstGeom prst="rect">
              <a:avLst/>
            </a:prstGeom>
            <a:effectLst>
              <a:outerShdw blurRad="50800" dist="38100" dir="2700000" algn="tl" rotWithShape="0">
                <a:prstClr val="black">
                  <a:alpha val="40000"/>
                </a:prstClr>
              </a:outerShdw>
            </a:effectLst>
          </p:spPr>
        </p:pic>
        <p:grpSp>
          <p:nvGrpSpPr>
            <p:cNvPr id="31" name="Group 224"/>
            <p:cNvGrpSpPr/>
            <p:nvPr/>
          </p:nvGrpSpPr>
          <p:grpSpPr>
            <a:xfrm>
              <a:off x="816864" y="3221694"/>
              <a:ext cx="1666572" cy="1310154"/>
              <a:chOff x="848723" y="2033072"/>
              <a:chExt cx="2081977" cy="1636719"/>
            </a:xfrm>
          </p:grpSpPr>
          <p:pic>
            <p:nvPicPr>
              <p:cNvPr id="37" name="Picture 4" descr="\\.PSF\Parallels Share\Virtualization Slides\Server-Physical-3U.png"/>
              <p:cNvPicPr>
                <a:picLocks noChangeAspect="1" noChangeArrowheads="1"/>
              </p:cNvPicPr>
              <p:nvPr/>
            </p:nvPicPr>
            <p:blipFill>
              <a:blip r:embed="rId8" cstate="print"/>
              <a:srcRect/>
              <a:stretch>
                <a:fillRect/>
              </a:stretch>
            </p:blipFill>
            <p:spPr bwMode="auto">
              <a:xfrm>
                <a:off x="848723" y="2033072"/>
                <a:ext cx="2081977" cy="1636719"/>
              </a:xfrm>
              <a:prstGeom prst="rect">
                <a:avLst/>
              </a:prstGeom>
              <a:noFill/>
            </p:spPr>
          </p:pic>
          <p:pic>
            <p:nvPicPr>
              <p:cNvPr id="38" name="Picture 37" descr="exc.png"/>
              <p:cNvPicPr>
                <a:picLocks noChangeAspect="1"/>
              </p:cNvPicPr>
              <p:nvPr/>
            </p:nvPicPr>
            <p:blipFill>
              <a:blip r:embed="rId9" cstate="print"/>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39" name="Picture 38" descr="Windows_Vista3.png"/>
              <p:cNvPicPr>
                <a:picLocks/>
              </p:cNvPicPr>
              <p:nvPr/>
            </p:nvPicPr>
            <p:blipFill>
              <a:blip r:embed="rId10" cstate="print"/>
              <a:srcRect r="76802" b="-2843"/>
              <a:stretch>
                <a:fillRect/>
              </a:stretch>
            </p:blipFill>
            <p:spPr>
              <a:xfrm>
                <a:off x="1487520" y="2390052"/>
                <a:ext cx="207344" cy="192297"/>
              </a:xfrm>
              <a:prstGeom prst="rect">
                <a:avLst/>
              </a:prstGeom>
              <a:scene3d>
                <a:camera prst="isometricOffAxis2Left"/>
                <a:lightRig rig="threePt" dir="t"/>
              </a:scene3d>
            </p:spPr>
          </p:pic>
        </p:grpSp>
        <p:pic>
          <p:nvPicPr>
            <p:cNvPr id="32" name="Picture 31" descr="Windows_Vista3.png"/>
            <p:cNvPicPr>
              <a:picLocks/>
            </p:cNvPicPr>
            <p:nvPr/>
          </p:nvPicPr>
          <p:blipFill>
            <a:blip r:embed="rId10" cstate="print"/>
            <a:srcRect r="76802" b="-2843"/>
            <a:stretch>
              <a:fillRect/>
            </a:stretch>
          </p:blipFill>
          <p:spPr>
            <a:xfrm>
              <a:off x="254374" y="4287125"/>
              <a:ext cx="165974" cy="153929"/>
            </a:xfrm>
            <a:prstGeom prst="rect">
              <a:avLst/>
            </a:prstGeom>
            <a:scene3d>
              <a:camera prst="isometricOffAxis2Left"/>
              <a:lightRig rig="threePt" dir="t"/>
            </a:scene3d>
          </p:spPr>
        </p:pic>
        <p:grpSp>
          <p:nvGrpSpPr>
            <p:cNvPr id="33" name="Group 232"/>
            <p:cNvGrpSpPr/>
            <p:nvPr/>
          </p:nvGrpSpPr>
          <p:grpSpPr>
            <a:xfrm>
              <a:off x="2641896" y="4417967"/>
              <a:ext cx="1666572" cy="1310154"/>
              <a:chOff x="2511711" y="3366877"/>
              <a:chExt cx="2081977" cy="1636719"/>
            </a:xfrm>
          </p:grpSpPr>
          <p:pic>
            <p:nvPicPr>
              <p:cNvPr id="34" name="Picture 4" descr="\\.PSF\Parallels Share\Virtualization Slides\Server-Physical-3U.png"/>
              <p:cNvPicPr>
                <a:picLocks noChangeAspect="1" noChangeArrowheads="1"/>
              </p:cNvPicPr>
              <p:nvPr/>
            </p:nvPicPr>
            <p:blipFill>
              <a:blip r:embed="rId8" cstate="print"/>
              <a:srcRect/>
              <a:stretch>
                <a:fillRect/>
              </a:stretch>
            </p:blipFill>
            <p:spPr bwMode="auto">
              <a:xfrm>
                <a:off x="2511711" y="3366877"/>
                <a:ext cx="2081977" cy="1636719"/>
              </a:xfrm>
              <a:prstGeom prst="rect">
                <a:avLst/>
              </a:prstGeom>
              <a:noFill/>
            </p:spPr>
          </p:pic>
          <p:pic>
            <p:nvPicPr>
              <p:cNvPr id="35" name="Picture 30" descr="exc.png"/>
              <p:cNvPicPr>
                <a:picLocks noChangeAspect="1"/>
              </p:cNvPicPr>
              <p:nvPr/>
            </p:nvPicPr>
            <p:blipFill>
              <a:blip r:embed="rId13" cstate="print"/>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36" name="Picture 31" descr="Windows_Vista3.png"/>
              <p:cNvPicPr>
                <a:picLocks/>
              </p:cNvPicPr>
              <p:nvPr/>
            </p:nvPicPr>
            <p:blipFill>
              <a:blip r:embed="rId10" cstate="print"/>
              <a:srcRect r="76802" b="-2843"/>
              <a:stretch>
                <a:fillRect/>
              </a:stretch>
            </p:blipFill>
            <p:spPr>
              <a:xfrm>
                <a:off x="3146931" y="3722443"/>
                <a:ext cx="207344" cy="192297"/>
              </a:xfrm>
              <a:prstGeom prst="rect">
                <a:avLst/>
              </a:prstGeom>
              <a:scene3d>
                <a:camera prst="isometricOffAxis2Left"/>
                <a:lightRig rig="threePt" dir="t"/>
              </a:scene3d>
            </p:spPr>
          </p:pic>
        </p:grpSp>
      </p:grpSp>
      <p:sp>
        <p:nvSpPr>
          <p:cNvPr id="55" name="TextBox 54"/>
          <p:cNvSpPr txBox="1"/>
          <p:nvPr/>
        </p:nvSpPr>
        <p:spPr>
          <a:xfrm>
            <a:off x="4237975" y="2071678"/>
            <a:ext cx="691215"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利用率</a:t>
            </a: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 </a:t>
            </a:r>
            <a:endParaRPr kumimoji="0" lang="en-US" sz="1200" b="0"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Arial" pitchFamily="34" charset="0"/>
            </a:endParaRPr>
          </a:p>
        </p:txBody>
      </p:sp>
      <p:sp>
        <p:nvSpPr>
          <p:cNvPr id="56" name="TextBox 55"/>
          <p:cNvSpPr txBox="1"/>
          <p:nvPr/>
        </p:nvSpPr>
        <p:spPr>
          <a:xfrm>
            <a:off x="4643438" y="1000108"/>
            <a:ext cx="646331"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利用率</a:t>
            </a:r>
            <a:endParaRPr kumimoji="0" lang="en-US" sz="1200" b="0"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Arial" pitchFamily="34" charset="0"/>
            </a:endParaRPr>
          </a:p>
        </p:txBody>
      </p:sp>
      <p:sp>
        <p:nvSpPr>
          <p:cNvPr id="57" name="TextBox 56"/>
          <p:cNvSpPr txBox="1"/>
          <p:nvPr/>
        </p:nvSpPr>
        <p:spPr>
          <a:xfrm>
            <a:off x="7649648" y="2419336"/>
            <a:ext cx="156582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00B050"/>
                </a:solidFill>
                <a:latin typeface="微软雅黑" pitchFamily="34" charset="-122"/>
                <a:ea typeface="微软雅黑" pitchFamily="34" charset="-122"/>
                <a:cs typeface="Arial" pitchFamily="34" charset="0"/>
              </a:rPr>
              <a:t>&gt;</a:t>
            </a:r>
            <a:r>
              <a:rPr kumimoji="0" lang="en-US" sz="1600" b="1" i="0" u="none" strike="noStrike" kern="0" cap="none" spc="0" normalizeH="0" baseline="0" noProof="0" dirty="0" smtClean="0">
                <a:ln>
                  <a:noFill/>
                </a:ln>
                <a:solidFill>
                  <a:srgbClr val="00B050"/>
                </a:solidFill>
                <a:effectLst/>
                <a:uLnTx/>
                <a:uFillTx/>
                <a:latin typeface="微软雅黑" pitchFamily="34" charset="-122"/>
                <a:ea typeface="微软雅黑" pitchFamily="34" charset="-122"/>
                <a:cs typeface="Arial" pitchFamily="34" charset="0"/>
              </a:rPr>
              <a:t>50% </a:t>
            </a:r>
            <a:r>
              <a:rPr kumimoji="0" lang="zh-CN" altLang="en-US" sz="1600" b="1" i="0" u="none" strike="noStrike" kern="0" cap="none" spc="0" normalizeH="0" baseline="0" noProof="0" dirty="0" smtClean="0">
                <a:ln>
                  <a:noFill/>
                </a:ln>
                <a:solidFill>
                  <a:srgbClr val="00B050"/>
                </a:solidFill>
                <a:effectLst/>
                <a:uLnTx/>
                <a:uFillTx/>
                <a:latin typeface="微软雅黑" pitchFamily="34" charset="-122"/>
                <a:ea typeface="微软雅黑" pitchFamily="34" charset="-122"/>
                <a:cs typeface="Arial" pitchFamily="34" charset="0"/>
              </a:rPr>
              <a:t>利用率</a:t>
            </a:r>
            <a:endParaRPr kumimoji="0" lang="en-US" sz="1600" b="1" i="0" u="none" strike="noStrike" kern="0" cap="none" spc="0" normalizeH="0" baseline="0" noProof="0" dirty="0">
              <a:ln>
                <a:noFill/>
              </a:ln>
              <a:solidFill>
                <a:srgbClr val="00B050"/>
              </a:solidFill>
              <a:effectLst/>
              <a:uLnTx/>
              <a:uFillTx/>
              <a:latin typeface="微软雅黑" pitchFamily="34" charset="-122"/>
              <a:ea typeface="微软雅黑" pitchFamily="34" charset="-122"/>
              <a:cs typeface="Arial" pitchFamily="34" charset="0"/>
            </a:endParaRPr>
          </a:p>
        </p:txBody>
      </p:sp>
      <p:sp>
        <p:nvSpPr>
          <p:cNvPr id="58" name="Rectangle 57"/>
          <p:cNvSpPr/>
          <p:nvPr/>
        </p:nvSpPr>
        <p:spPr>
          <a:xfrm>
            <a:off x="7748297" y="1243326"/>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itchFamily="34" charset="-122"/>
              <a:ea typeface="微软雅黑" pitchFamily="34" charset="-122"/>
            </a:endParaRPr>
          </a:p>
        </p:txBody>
      </p:sp>
      <p:sp>
        <p:nvSpPr>
          <p:cNvPr id="59" name="TextBox 58"/>
          <p:cNvSpPr txBox="1"/>
          <p:nvPr/>
        </p:nvSpPr>
        <p:spPr>
          <a:xfrm>
            <a:off x="5715008" y="1071546"/>
            <a:ext cx="691215"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利用率</a:t>
            </a: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 </a:t>
            </a:r>
            <a:endParaRPr kumimoji="0" lang="en-US" sz="1200" b="0"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Arial" pitchFamily="34" charset="0"/>
            </a:endParaRPr>
          </a:p>
        </p:txBody>
      </p:sp>
      <p:sp>
        <p:nvSpPr>
          <p:cNvPr id="60" name="TextBox 59"/>
          <p:cNvSpPr txBox="1"/>
          <p:nvPr/>
        </p:nvSpPr>
        <p:spPr>
          <a:xfrm>
            <a:off x="5572132" y="2285992"/>
            <a:ext cx="691215"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利用率</a:t>
            </a: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 </a:t>
            </a:r>
            <a:endParaRPr kumimoji="0" lang="en-US" sz="1200" b="0"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Arial" pitchFamily="34" charset="0"/>
            </a:endParaRPr>
          </a:p>
        </p:txBody>
      </p:sp>
      <p:sp>
        <p:nvSpPr>
          <p:cNvPr id="61" name="TextBox 60"/>
          <p:cNvSpPr txBox="1"/>
          <p:nvPr/>
        </p:nvSpPr>
        <p:spPr>
          <a:xfrm>
            <a:off x="6786578" y="2364430"/>
            <a:ext cx="646331"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14%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利用率</a:t>
            </a:r>
            <a:endParaRPr kumimoji="0" lang="en-US" sz="1200" b="0"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安装</a:t>
            </a:r>
            <a:r>
              <a:rPr lang="en-US" altLang="zh-CN" dirty="0" smtClean="0"/>
              <a:t>Hyper-V</a:t>
            </a:r>
            <a:r>
              <a:rPr lang="zh-CN" altLang="en-US" dirty="0" smtClean="0"/>
              <a:t>之后</a:t>
            </a:r>
            <a:endParaRPr lang="zh-CN" altLang="en-US" dirty="0"/>
          </a:p>
        </p:txBody>
      </p:sp>
      <p:grpSp>
        <p:nvGrpSpPr>
          <p:cNvPr id="4" name="Group 48"/>
          <p:cNvGrpSpPr/>
          <p:nvPr/>
        </p:nvGrpSpPr>
        <p:grpSpPr>
          <a:xfrm>
            <a:off x="1928794" y="4229125"/>
            <a:ext cx="5143536" cy="1285884"/>
            <a:chOff x="5246454" y="5136445"/>
            <a:chExt cx="2869742" cy="740097"/>
          </a:xfrm>
          <a:effectLst>
            <a:outerShdw blurRad="50800" dist="38100" dir="5400000" algn="t" rotWithShape="0">
              <a:prstClr val="black">
                <a:alpha val="40000"/>
              </a:prstClr>
            </a:outerShdw>
          </a:effectLst>
        </p:grpSpPr>
        <p:sp>
          <p:nvSpPr>
            <p:cNvPr id="5" name="AutoShape 29"/>
            <p:cNvSpPr>
              <a:spLocks noChangeArrowheads="1"/>
            </p:cNvSpPr>
            <p:nvPr/>
          </p:nvSpPr>
          <p:spPr bwMode="auto">
            <a:xfrm>
              <a:off x="5246454" y="5136445"/>
              <a:ext cx="2869742" cy="740097"/>
            </a:xfrm>
            <a:prstGeom prst="cube">
              <a:avLst>
                <a:gd name="adj" fmla="val 55769"/>
              </a:avLst>
            </a:prstGeom>
            <a:gradFill flip="none" rotWithShape="1">
              <a:gsLst>
                <a:gs pos="0">
                  <a:srgbClr val="00B050">
                    <a:alpha val="80000"/>
                  </a:srgbClr>
                </a:gs>
                <a:gs pos="50000">
                  <a:srgbClr val="92D050">
                    <a:alpha val="80000"/>
                  </a:srgbClr>
                </a:gs>
                <a:gs pos="100000">
                  <a:srgbClr val="00B050">
                    <a:alpha val="80000"/>
                  </a:srgbClr>
                </a:gs>
              </a:gsLst>
              <a:lin ang="135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lgn="ctr" rtl="0" eaLnBrk="0" fontAlgn="base" hangingPunct="0">
                <a:spcBef>
                  <a:spcPct val="0"/>
                </a:spcBef>
                <a:spcAft>
                  <a:spcPct val="0"/>
                </a:spcAft>
                <a:defRPr/>
              </a:pPr>
              <a:endParaRPr lang="en-US" kern="1200" dirty="0">
                <a:solidFill>
                  <a:srgbClr val="F8F8F8"/>
                </a:solidFill>
                <a:effectLst>
                  <a:outerShdw blurRad="38100" dist="38100" dir="2700000" algn="tl">
                    <a:srgbClr val="000000">
                      <a:alpha val="43137"/>
                    </a:srgbClr>
                  </a:outerShdw>
                </a:effectLst>
                <a:latin typeface="Segoe Semibold" pitchFamily="34" charset="0"/>
                <a:ea typeface="微软雅黑"/>
                <a:cs typeface="Arial" charset="0"/>
              </a:endParaRPr>
            </a:p>
          </p:txBody>
        </p:sp>
        <p:sp>
          <p:nvSpPr>
            <p:cNvPr id="6" name="TextBox 5"/>
            <p:cNvSpPr txBox="1"/>
            <p:nvPr/>
          </p:nvSpPr>
          <p:spPr>
            <a:xfrm>
              <a:off x="5366027" y="5575398"/>
              <a:ext cx="2235200" cy="301142"/>
            </a:xfrm>
            <a:prstGeom prst="rect">
              <a:avLst/>
            </a:prstGeom>
            <a:noFill/>
          </p:spPr>
          <p:txBody>
            <a:bodyPr>
              <a:spAutoFit/>
            </a:bodyPr>
            <a:lstStyle/>
            <a:p>
              <a:pPr algn="ctr" eaLnBrk="0" fontAlgn="base" hangingPunct="0">
                <a:spcBef>
                  <a:spcPct val="0"/>
                </a:spcBef>
                <a:spcAft>
                  <a:spcPct val="0"/>
                </a:spcAft>
                <a:defRPr/>
              </a:pPr>
              <a:r>
                <a:rPr lang="en-US" altLang="zh-CN" sz="2800" dirty="0" smtClean="0">
                  <a:solidFill>
                    <a:srgbClr val="F8F8F8"/>
                  </a:solidFill>
                  <a:effectLst>
                    <a:outerShdw blurRad="38100" dist="38100" dir="2700000" algn="tl">
                      <a:srgbClr val="000000">
                        <a:alpha val="43137"/>
                      </a:srgbClr>
                    </a:outerShdw>
                  </a:effectLst>
                  <a:latin typeface="Segoe Semibold" pitchFamily="34" charset="0"/>
                  <a:cs typeface="Arial" charset="0"/>
                </a:rPr>
                <a:t>Intel VT </a:t>
              </a:r>
              <a:r>
                <a:rPr lang="en-US" sz="2800" dirty="0" smtClean="0">
                  <a:solidFill>
                    <a:srgbClr val="F8F8F8"/>
                  </a:solidFill>
                  <a:effectLst>
                    <a:outerShdw blurRad="38100" dist="38100" dir="2700000" algn="tl">
                      <a:srgbClr val="000000">
                        <a:alpha val="43137"/>
                      </a:srgbClr>
                    </a:outerShdw>
                  </a:effectLst>
                  <a:latin typeface="Segoe Semibold" pitchFamily="34" charset="0"/>
                  <a:ea typeface="微软雅黑"/>
                  <a:cs typeface="Arial" charset="0"/>
                </a:rPr>
                <a:t>/ </a:t>
              </a:r>
              <a:r>
                <a:rPr lang="en-US" sz="2800" kern="1200" dirty="0" smtClean="0">
                  <a:solidFill>
                    <a:srgbClr val="F8F8F8"/>
                  </a:solidFill>
                  <a:effectLst>
                    <a:outerShdw blurRad="38100" dist="38100" dir="2700000" algn="tl">
                      <a:srgbClr val="000000">
                        <a:alpha val="43137"/>
                      </a:srgbClr>
                    </a:outerShdw>
                  </a:effectLst>
                  <a:latin typeface="Segoe Semibold" pitchFamily="34" charset="0"/>
                  <a:ea typeface="微软雅黑"/>
                  <a:cs typeface="Arial" charset="0"/>
                </a:rPr>
                <a:t>AMD-V</a:t>
              </a:r>
              <a:endParaRPr lang="en-US" sz="2800" kern="1200" dirty="0">
                <a:solidFill>
                  <a:srgbClr val="F8F8F8"/>
                </a:solidFill>
                <a:effectLst>
                  <a:outerShdw blurRad="38100" dist="38100" dir="2700000" algn="tl">
                    <a:srgbClr val="000000">
                      <a:alpha val="43137"/>
                    </a:srgbClr>
                  </a:outerShdw>
                </a:effectLst>
                <a:latin typeface="Segoe Semibold" pitchFamily="34" charset="0"/>
                <a:ea typeface="微软雅黑"/>
                <a:cs typeface="Arial" charset="0"/>
              </a:endParaRPr>
            </a:p>
          </p:txBody>
        </p:sp>
      </p:grpSp>
      <p:grpSp>
        <p:nvGrpSpPr>
          <p:cNvPr id="7" name="Group 50"/>
          <p:cNvGrpSpPr/>
          <p:nvPr/>
        </p:nvGrpSpPr>
        <p:grpSpPr>
          <a:xfrm>
            <a:off x="1928795" y="3357562"/>
            <a:ext cx="5000660" cy="1014439"/>
            <a:chOff x="5268824" y="4796408"/>
            <a:chExt cx="2920890" cy="730621"/>
          </a:xfrm>
          <a:effectLst>
            <a:outerShdw blurRad="50800" dist="38100" dir="5400000" algn="t" rotWithShape="0">
              <a:prstClr val="black">
                <a:alpha val="40000"/>
              </a:prstClr>
            </a:outerShdw>
          </a:effectLst>
        </p:grpSpPr>
        <p:sp>
          <p:nvSpPr>
            <p:cNvPr id="8" name="AutoShape 33"/>
            <p:cNvSpPr>
              <a:spLocks noChangeArrowheads="1"/>
            </p:cNvSpPr>
            <p:nvPr/>
          </p:nvSpPr>
          <p:spPr bwMode="auto">
            <a:xfrm>
              <a:off x="5268824" y="4796408"/>
              <a:ext cx="2920890" cy="713947"/>
            </a:xfrm>
            <a:prstGeom prst="cube">
              <a:avLst>
                <a:gd name="adj" fmla="val 55769"/>
              </a:avLst>
            </a:prstGeom>
            <a:gradFill rotWithShape="1">
              <a:gsLst>
                <a:gs pos="0">
                  <a:schemeClr val="folHlink">
                    <a:gamma/>
                    <a:shade val="66275"/>
                    <a:invGamma/>
                    <a:alpha val="80000"/>
                  </a:schemeClr>
                </a:gs>
                <a:gs pos="50000">
                  <a:schemeClr val="folHlink">
                    <a:alpha val="80000"/>
                  </a:schemeClr>
                </a:gs>
                <a:gs pos="100000">
                  <a:schemeClr val="folHlink">
                    <a:gamma/>
                    <a:shade val="66275"/>
                    <a:invGamma/>
                    <a:alpha val="80000"/>
                  </a:schemeClr>
                </a:gs>
              </a:gsLst>
              <a:lin ang="27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lgn="ctr" rtl="0" eaLnBrk="0" fontAlgn="base" hangingPunct="0">
                <a:spcBef>
                  <a:spcPct val="0"/>
                </a:spcBef>
                <a:spcAft>
                  <a:spcPct val="0"/>
                </a:spcAft>
                <a:defRPr/>
              </a:pPr>
              <a:endParaRPr lang="en-US" kern="1200" dirty="0">
                <a:solidFill>
                  <a:srgbClr val="F8F8F8"/>
                </a:solidFill>
                <a:effectLst>
                  <a:outerShdw blurRad="38100" dist="38100" dir="2700000" algn="tl">
                    <a:srgbClr val="000000">
                      <a:alpha val="43137"/>
                    </a:srgbClr>
                  </a:outerShdw>
                </a:effectLst>
                <a:latin typeface="Segoe Semibold" pitchFamily="34" charset="0"/>
                <a:ea typeface="微软雅黑"/>
                <a:cs typeface="Arial" charset="0"/>
              </a:endParaRPr>
            </a:p>
          </p:txBody>
        </p:sp>
        <p:sp>
          <p:nvSpPr>
            <p:cNvPr id="9" name="TextBox 8"/>
            <p:cNvSpPr txBox="1"/>
            <p:nvPr/>
          </p:nvSpPr>
          <p:spPr>
            <a:xfrm>
              <a:off x="5495712" y="5150195"/>
              <a:ext cx="2415822" cy="376834"/>
            </a:xfrm>
            <a:prstGeom prst="rect">
              <a:avLst/>
            </a:prstGeom>
            <a:noFill/>
          </p:spPr>
          <p:txBody>
            <a:bodyPr>
              <a:spAutoFit/>
            </a:bodyPr>
            <a:lstStyle/>
            <a:p>
              <a:pPr algn="ctr" rtl="0" eaLnBrk="0" fontAlgn="base" hangingPunct="0">
                <a:spcBef>
                  <a:spcPct val="0"/>
                </a:spcBef>
                <a:spcAft>
                  <a:spcPct val="0"/>
                </a:spcAft>
                <a:defRPr/>
              </a:pPr>
              <a:r>
                <a:rPr lang="en-US" sz="2800" kern="1200" dirty="0">
                  <a:solidFill>
                    <a:srgbClr val="F8F8F8"/>
                  </a:solidFill>
                  <a:effectLst>
                    <a:outerShdw blurRad="38100" dist="38100" dir="2700000" algn="tl">
                      <a:srgbClr val="000000">
                        <a:alpha val="43137"/>
                      </a:srgbClr>
                    </a:outerShdw>
                  </a:effectLst>
                  <a:latin typeface="Segoe Semibold" pitchFamily="34" charset="0"/>
                  <a:ea typeface="微软雅黑"/>
                  <a:cs typeface="Arial" charset="0"/>
                </a:rPr>
                <a:t>Windows Hypervisor</a:t>
              </a:r>
            </a:p>
          </p:txBody>
        </p:sp>
        <p:pic>
          <p:nvPicPr>
            <p:cNvPr id="10" name="Picture 46" descr="Windows XP Flag"/>
            <p:cNvPicPr>
              <a:picLocks noChangeAspect="1" noChangeArrowheads="1"/>
            </p:cNvPicPr>
            <p:nvPr/>
          </p:nvPicPr>
          <p:blipFill>
            <a:blip r:embed="rId3" cstate="print"/>
            <a:srcRect/>
            <a:stretch>
              <a:fillRect/>
            </a:stretch>
          </p:blipFill>
          <p:spPr bwMode="auto">
            <a:xfrm>
              <a:off x="5315187" y="5218322"/>
              <a:ext cx="279201" cy="246416"/>
            </a:xfrm>
            <a:prstGeom prst="rect">
              <a:avLst/>
            </a:prstGeom>
            <a:noFill/>
          </p:spPr>
        </p:pic>
      </p:grpSp>
      <p:sp>
        <p:nvSpPr>
          <p:cNvPr id="28" name="AutoShape 16"/>
          <p:cNvSpPr>
            <a:spLocks noChangeArrowheads="1"/>
          </p:cNvSpPr>
          <p:nvPr/>
        </p:nvSpPr>
        <p:spPr bwMode="auto">
          <a:xfrm>
            <a:off x="1928794" y="1714488"/>
            <a:ext cx="5072098" cy="1357322"/>
          </a:xfrm>
          <a:prstGeom prst="cube">
            <a:avLst>
              <a:gd name="adj" fmla="val 27986"/>
            </a:avLst>
          </a:prstGeom>
          <a:ln>
            <a:headEnd/>
            <a:tailEnd/>
          </a:ln>
        </p:spPr>
        <p:style>
          <a:lnRef idx="0">
            <a:schemeClr val="accent3"/>
          </a:lnRef>
          <a:fillRef idx="3">
            <a:schemeClr val="accent3"/>
          </a:fillRef>
          <a:effectRef idx="3">
            <a:schemeClr val="accent3"/>
          </a:effectRef>
          <a:fontRef idx="minor">
            <a:schemeClr val="lt1"/>
          </a:fontRef>
        </p:style>
        <p:txBody>
          <a:bodyPr wrap="none" lIns="91410" tIns="45707" rIns="91410" bIns="45707" anchor="ctr"/>
          <a:lstStyle/>
          <a:p>
            <a:pPr algn="ctr" eaLnBrk="0" fontAlgn="base" hangingPunct="0">
              <a:spcBef>
                <a:spcPct val="0"/>
              </a:spcBef>
              <a:spcAft>
                <a:spcPct val="0"/>
              </a:spcAft>
              <a:defRPr/>
            </a:pPr>
            <a:r>
              <a:rPr lang="zh-CN" altLang="en-US" b="1" dirty="0" smtClean="0">
                <a:latin typeface="+mj-ea"/>
                <a:ea typeface="+mj-ea"/>
                <a:cs typeface="+mj-cs"/>
              </a:rPr>
              <a:t>宿主机</a:t>
            </a:r>
            <a:r>
              <a:rPr lang="en-US" altLang="zh-CN" b="1" dirty="0" smtClean="0">
                <a:latin typeface="+mj-ea"/>
                <a:ea typeface="+mj-ea"/>
                <a:cs typeface="+mj-cs"/>
              </a:rPr>
              <a:t>OS</a:t>
            </a:r>
          </a:p>
        </p:txBody>
      </p:sp>
      <p:sp>
        <p:nvSpPr>
          <p:cNvPr id="30" name="AutoShape 16"/>
          <p:cNvSpPr>
            <a:spLocks noChangeArrowheads="1"/>
          </p:cNvSpPr>
          <p:nvPr/>
        </p:nvSpPr>
        <p:spPr bwMode="auto">
          <a:xfrm>
            <a:off x="1928794" y="1857364"/>
            <a:ext cx="1357322" cy="1214446"/>
          </a:xfrm>
          <a:prstGeom prst="cube">
            <a:avLst>
              <a:gd name="adj" fmla="val 25000"/>
            </a:avLst>
          </a:prstGeom>
          <a:ln>
            <a:headEnd/>
            <a:tailEnd/>
          </a:ln>
        </p:spPr>
        <p:style>
          <a:lnRef idx="0">
            <a:schemeClr val="accent3"/>
          </a:lnRef>
          <a:fillRef idx="3">
            <a:schemeClr val="accent3"/>
          </a:fillRef>
          <a:effectRef idx="3">
            <a:schemeClr val="accent3"/>
          </a:effectRef>
          <a:fontRef idx="minor">
            <a:schemeClr val="lt1"/>
          </a:fontRef>
        </p:style>
        <p:txBody>
          <a:bodyPr wrap="none" lIns="91410" tIns="45707" rIns="91410" bIns="45707" anchor="ctr"/>
          <a:lstStyle/>
          <a:p>
            <a:pPr algn="ctr" eaLnBrk="0" fontAlgn="base" hangingPunct="0">
              <a:spcBef>
                <a:spcPct val="0"/>
              </a:spcBef>
              <a:spcAft>
                <a:spcPct val="0"/>
              </a:spcAft>
              <a:defRPr/>
            </a:pPr>
            <a:r>
              <a:rPr lang="zh-CN" altLang="en-US" b="1" dirty="0" smtClean="0">
                <a:latin typeface="+mj-ea"/>
                <a:ea typeface="+mj-ea"/>
                <a:cs typeface="+mj-cs"/>
              </a:rPr>
              <a:t>宿主机</a:t>
            </a:r>
            <a:r>
              <a:rPr lang="en-US" altLang="zh-CN" b="1" dirty="0" smtClean="0">
                <a:latin typeface="+mj-ea"/>
                <a:ea typeface="+mj-ea"/>
                <a:cs typeface="+mj-cs"/>
              </a:rPr>
              <a:t>OS</a:t>
            </a:r>
          </a:p>
          <a:p>
            <a:pPr algn="ctr" eaLnBrk="0" fontAlgn="base" hangingPunct="0">
              <a:spcBef>
                <a:spcPct val="0"/>
              </a:spcBef>
              <a:spcAft>
                <a:spcPct val="0"/>
              </a:spcAft>
              <a:defRPr/>
            </a:pPr>
            <a:r>
              <a:rPr lang="en-US" altLang="zh-CN" b="1" dirty="0" smtClean="0">
                <a:latin typeface="+mj-ea"/>
                <a:ea typeface="+mj-ea"/>
                <a:cs typeface="+mj-cs"/>
              </a:rPr>
              <a:t>(</a:t>
            </a:r>
            <a:r>
              <a:rPr lang="zh-CN" altLang="en-US" b="1" dirty="0" smtClean="0">
                <a:latin typeface="+mj-ea"/>
                <a:ea typeface="+mj-ea"/>
                <a:cs typeface="+mj-cs"/>
              </a:rPr>
              <a:t>父分区</a:t>
            </a:r>
            <a:r>
              <a:rPr lang="en-US" altLang="zh-CN" b="1" dirty="0" smtClean="0">
                <a:latin typeface="+mj-ea"/>
                <a:ea typeface="+mj-ea"/>
                <a:cs typeface="+mj-cs"/>
              </a:rPr>
              <a:t>)</a:t>
            </a:r>
          </a:p>
        </p:txBody>
      </p:sp>
      <p:sp>
        <p:nvSpPr>
          <p:cNvPr id="16" name="AutoShape 16"/>
          <p:cNvSpPr>
            <a:spLocks noChangeArrowheads="1"/>
          </p:cNvSpPr>
          <p:nvPr/>
        </p:nvSpPr>
        <p:spPr bwMode="auto">
          <a:xfrm>
            <a:off x="5572132" y="1857364"/>
            <a:ext cx="1357322" cy="1214446"/>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lIns="91410" tIns="45707" rIns="91410" bIns="45707" anchor="ctr"/>
          <a:lstStyle/>
          <a:p>
            <a:pPr algn="ctr" eaLnBrk="0" fontAlgn="base" hangingPunct="0">
              <a:spcBef>
                <a:spcPct val="0"/>
              </a:spcBef>
              <a:spcAft>
                <a:spcPct val="0"/>
              </a:spcAft>
              <a:defRPr/>
            </a:pPr>
            <a:r>
              <a:rPr lang="zh-CN" altLang="en-US" b="1" dirty="0" smtClean="0">
                <a:latin typeface="+mj-ea"/>
                <a:ea typeface="+mj-ea"/>
                <a:cs typeface="+mj-cs"/>
              </a:rPr>
              <a:t>虚拟机</a:t>
            </a:r>
            <a:r>
              <a:rPr lang="en-US" altLang="zh-CN" b="1" dirty="0" smtClean="0">
                <a:latin typeface="+mj-ea"/>
                <a:ea typeface="+mj-ea"/>
                <a:cs typeface="+mj-cs"/>
              </a:rPr>
              <a:t>OS</a:t>
            </a:r>
          </a:p>
          <a:p>
            <a:pPr algn="ctr" eaLnBrk="0" fontAlgn="base" hangingPunct="0">
              <a:spcBef>
                <a:spcPct val="0"/>
              </a:spcBef>
              <a:spcAft>
                <a:spcPct val="0"/>
              </a:spcAft>
              <a:defRPr/>
            </a:pPr>
            <a:r>
              <a:rPr lang="en-US" altLang="zh-CN" b="1" dirty="0" smtClean="0">
                <a:latin typeface="+mj-ea"/>
                <a:ea typeface="+mj-ea"/>
                <a:cs typeface="+mj-cs"/>
              </a:rPr>
              <a:t>(</a:t>
            </a:r>
            <a:r>
              <a:rPr lang="zh-CN" altLang="en-US" b="1" dirty="0" smtClean="0">
                <a:latin typeface="+mj-ea"/>
                <a:ea typeface="+mj-ea"/>
                <a:cs typeface="+mj-cs"/>
              </a:rPr>
              <a:t>子分区</a:t>
            </a:r>
            <a:r>
              <a:rPr lang="en-US" altLang="zh-CN" b="1" dirty="0" smtClean="0">
                <a:latin typeface="+mj-ea"/>
                <a:ea typeface="+mj-ea"/>
                <a:cs typeface="+mj-cs"/>
              </a:rPr>
              <a:t>)</a:t>
            </a:r>
          </a:p>
        </p:txBody>
      </p:sp>
      <p:sp>
        <p:nvSpPr>
          <p:cNvPr id="27" name="AutoShape 16"/>
          <p:cNvSpPr>
            <a:spLocks noChangeArrowheads="1"/>
          </p:cNvSpPr>
          <p:nvPr/>
        </p:nvSpPr>
        <p:spPr bwMode="auto">
          <a:xfrm>
            <a:off x="3714744" y="1857364"/>
            <a:ext cx="1357322" cy="1214446"/>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lIns="91410" tIns="45707" rIns="91410" bIns="45707" anchor="ctr"/>
          <a:lstStyle/>
          <a:p>
            <a:pPr algn="ctr" eaLnBrk="0" fontAlgn="base" hangingPunct="0">
              <a:spcBef>
                <a:spcPct val="0"/>
              </a:spcBef>
              <a:spcAft>
                <a:spcPct val="0"/>
              </a:spcAft>
              <a:defRPr/>
            </a:pPr>
            <a:r>
              <a:rPr lang="zh-CN" altLang="en-US" b="1" dirty="0" smtClean="0">
                <a:latin typeface="+mj-ea"/>
                <a:ea typeface="+mj-ea"/>
                <a:cs typeface="+mj-cs"/>
              </a:rPr>
              <a:t>虚拟机</a:t>
            </a:r>
            <a:r>
              <a:rPr lang="en-US" altLang="zh-CN" b="1" dirty="0" smtClean="0">
                <a:latin typeface="+mj-ea"/>
                <a:ea typeface="+mj-ea"/>
                <a:cs typeface="+mj-cs"/>
              </a:rPr>
              <a:t>OS</a:t>
            </a:r>
          </a:p>
          <a:p>
            <a:pPr algn="ctr" eaLnBrk="0" fontAlgn="base" hangingPunct="0">
              <a:spcBef>
                <a:spcPct val="0"/>
              </a:spcBef>
              <a:spcAft>
                <a:spcPct val="0"/>
              </a:spcAft>
              <a:defRPr/>
            </a:pPr>
            <a:r>
              <a:rPr lang="en-US" altLang="zh-CN" b="1" dirty="0" smtClean="0">
                <a:latin typeface="+mj-ea"/>
                <a:ea typeface="+mj-ea"/>
                <a:cs typeface="+mj-cs"/>
              </a:rPr>
              <a:t>(</a:t>
            </a:r>
            <a:r>
              <a:rPr lang="zh-CN" altLang="en-US" b="1" dirty="0" smtClean="0">
                <a:latin typeface="+mj-ea"/>
                <a:ea typeface="+mj-ea"/>
                <a:cs typeface="+mj-cs"/>
              </a:rPr>
              <a:t>子分区</a:t>
            </a:r>
            <a:r>
              <a:rPr lang="en-US" altLang="zh-CN" b="1" dirty="0" smtClean="0">
                <a:latin typeface="+mj-ea"/>
                <a:ea typeface="+mj-ea"/>
                <a:cs typeface="+mj-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28"/>
                                        </p:tgtEl>
                                      </p:cBhvr>
                                    </p:animEffect>
                                    <p:set>
                                      <p:cBhvr>
                                        <p:cTn id="26" dur="1" fill="hold">
                                          <p:stCondLst>
                                            <p:cond delay="1999"/>
                                          </p:stCondLst>
                                        </p:cTn>
                                        <p:tgtEl>
                                          <p:spTgt spid="2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par>
                          <p:cTn id="37" fill="hold">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0" grpId="0" animBg="1"/>
      <p:bldP spid="1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微软展示层虚拟化</a:t>
            </a:r>
            <a:endParaRPr lang="zh-CN" altLang="en-US" dirty="0"/>
          </a:p>
        </p:txBody>
      </p:sp>
      <p:sp>
        <p:nvSpPr>
          <p:cNvPr id="3" name="内容占位符 2"/>
          <p:cNvSpPr>
            <a:spLocks noGrp="1"/>
          </p:cNvSpPr>
          <p:nvPr>
            <p:ph idx="1"/>
          </p:nvPr>
        </p:nvSpPr>
        <p:spPr/>
        <p:txBody>
          <a:bodyPr/>
          <a:lstStyle/>
          <a:p>
            <a:r>
              <a:rPr lang="zh-CN" altLang="en-US" dirty="0" smtClean="0"/>
              <a:t>在</a:t>
            </a:r>
            <a:r>
              <a:rPr lang="en-US" altLang="zh-CN" dirty="0" smtClean="0"/>
              <a:t>Windows Server 2008 R2 RTM</a:t>
            </a:r>
            <a:r>
              <a:rPr lang="zh-CN" altLang="en-US" dirty="0" smtClean="0"/>
              <a:t>中</a:t>
            </a:r>
            <a:r>
              <a:rPr lang="en-US" altLang="zh-CN" dirty="0" smtClean="0"/>
              <a:t>Terminal Services</a:t>
            </a:r>
            <a:r>
              <a:rPr lang="zh-CN" altLang="en-US" dirty="0" smtClean="0"/>
              <a:t>更名为</a:t>
            </a:r>
            <a:endParaRPr lang="en-US" altLang="zh-CN" dirty="0" smtClean="0"/>
          </a:p>
          <a:p>
            <a:pPr>
              <a:buNone/>
            </a:pPr>
            <a:r>
              <a:rPr lang="en-US" altLang="zh-CN" dirty="0" smtClean="0"/>
              <a:t>	Remote Desktop Services (RDS)</a:t>
            </a:r>
          </a:p>
          <a:p>
            <a:pPr marL="342900" lvl="1" indent="-342900">
              <a:buClr>
                <a:schemeClr val="accent1"/>
              </a:buClr>
              <a:buSzPct val="100000"/>
            </a:pPr>
            <a:r>
              <a:rPr lang="zh-CN" altLang="en-US" b="1" dirty="0" smtClean="0">
                <a:solidFill>
                  <a:schemeClr val="accent1"/>
                </a:solidFill>
              </a:rPr>
              <a:t>丰富的远程体验</a:t>
            </a:r>
            <a:endParaRPr lang="en-US" altLang="zh-CN" b="1" dirty="0" smtClean="0">
              <a:solidFill>
                <a:schemeClr val="accent1"/>
              </a:solidFill>
            </a:endParaRPr>
          </a:p>
          <a:p>
            <a:pPr marL="742950" lvl="2" indent="-342900">
              <a:buClr>
                <a:schemeClr val="accent1"/>
              </a:buClr>
              <a:buSzPct val="100000"/>
            </a:pPr>
            <a:r>
              <a:rPr lang="zh-CN" altLang="en-US" b="1" dirty="0" smtClean="0">
                <a:solidFill>
                  <a:schemeClr val="accent1"/>
                </a:solidFill>
              </a:rPr>
              <a:t>丰富的图形界面与改进的多显示器支持</a:t>
            </a:r>
          </a:p>
          <a:p>
            <a:pPr marL="742950" lvl="2" indent="-342900">
              <a:buClr>
                <a:schemeClr val="accent1"/>
              </a:buClr>
              <a:buSzPct val="100000"/>
            </a:pPr>
            <a:r>
              <a:rPr lang="zh-CN" altLang="en-US" b="1" dirty="0" smtClean="0">
                <a:solidFill>
                  <a:schemeClr val="accent1"/>
                </a:solidFill>
              </a:rPr>
              <a:t>使用语音电话及支持应用的麦克风</a:t>
            </a:r>
          </a:p>
          <a:p>
            <a:pPr marL="742950" lvl="2" indent="-342900">
              <a:buClr>
                <a:schemeClr val="accent1"/>
              </a:buClr>
              <a:buSzPct val="100000"/>
            </a:pPr>
            <a:r>
              <a:rPr lang="zh-CN" altLang="en-US" b="1" dirty="0" smtClean="0">
                <a:solidFill>
                  <a:schemeClr val="accent1"/>
                </a:solidFill>
              </a:rPr>
              <a:t>改进打印服务</a:t>
            </a:r>
            <a:endParaRPr lang="en-US" altLang="zh-CN" b="1" dirty="0" smtClean="0">
              <a:solidFill>
                <a:schemeClr val="accent1"/>
              </a:solidFill>
            </a:endParaRPr>
          </a:p>
          <a:p>
            <a:pPr marL="342900" lvl="1" indent="-342900">
              <a:buClr>
                <a:schemeClr val="accent1"/>
              </a:buClr>
              <a:buSzPct val="100000"/>
            </a:pPr>
            <a:r>
              <a:rPr lang="zh-CN" altLang="en-US" b="1" dirty="0" smtClean="0">
                <a:solidFill>
                  <a:schemeClr val="accent1"/>
                </a:solidFill>
              </a:rPr>
              <a:t>典型应用场景</a:t>
            </a:r>
            <a:endParaRPr lang="en-US" altLang="zh-CN" b="1" dirty="0" smtClean="0">
              <a:solidFill>
                <a:schemeClr val="accent1"/>
              </a:solidFill>
            </a:endParaRPr>
          </a:p>
          <a:p>
            <a:pPr marL="742950" lvl="2" indent="-342900">
              <a:buClr>
                <a:schemeClr val="accent1"/>
              </a:buClr>
              <a:buSzPct val="100000"/>
            </a:pPr>
            <a:r>
              <a:rPr lang="en-US" altLang="zh-CN" b="1" dirty="0" smtClean="0">
                <a:solidFill>
                  <a:schemeClr val="accent1"/>
                </a:solidFill>
              </a:rPr>
              <a:t>BS</a:t>
            </a:r>
            <a:r>
              <a:rPr lang="zh-CN" altLang="en-US" b="1" dirty="0" smtClean="0">
                <a:solidFill>
                  <a:schemeClr val="accent1"/>
                </a:solidFill>
              </a:rPr>
              <a:t>架构应用</a:t>
            </a:r>
            <a:endParaRPr lang="en-US" altLang="zh-CN" b="1" dirty="0" smtClean="0">
              <a:solidFill>
                <a:schemeClr val="accent1"/>
              </a:solidFill>
            </a:endParaRPr>
          </a:p>
          <a:p>
            <a:pPr marL="742950" lvl="2" indent="-342900">
              <a:buClr>
                <a:schemeClr val="accent1"/>
              </a:buClr>
              <a:buSzPct val="100000"/>
            </a:pPr>
            <a:r>
              <a:rPr lang="zh-CN" altLang="en-US" b="1" dirty="0" smtClean="0">
                <a:solidFill>
                  <a:schemeClr val="accent1"/>
                </a:solidFill>
              </a:rPr>
              <a:t>客户端应用要求配置不高</a:t>
            </a:r>
            <a:endParaRPr lang="en-US" altLang="zh-CN" b="1" dirty="0" smtClean="0">
              <a:solidFill>
                <a:schemeClr val="accent1"/>
              </a:solidFill>
            </a:endParaRPr>
          </a:p>
          <a:p>
            <a:pPr marL="742950" lvl="2" indent="-342900">
              <a:buClr>
                <a:schemeClr val="accent1"/>
              </a:buClr>
              <a:buSzPct val="100000"/>
            </a:pPr>
            <a:r>
              <a:rPr lang="zh-CN" altLang="en-US" b="1" dirty="0" smtClean="0">
                <a:solidFill>
                  <a:schemeClr val="accent1"/>
                </a:solidFill>
              </a:rPr>
              <a:t>出于</a:t>
            </a:r>
            <a:r>
              <a:rPr lang="zh-CN" altLang="en-US" b="1" smtClean="0">
                <a:solidFill>
                  <a:schemeClr val="accent1"/>
                </a:solidFill>
              </a:rPr>
              <a:t>安全考虑（</a:t>
            </a:r>
            <a:endParaRPr lang="en-US" altLang="zh-CN" b="1" dirty="0" smtClean="0">
              <a:solidFill>
                <a:schemeClr val="accent1"/>
              </a:solidFill>
            </a:endParaRPr>
          </a:p>
          <a:p>
            <a:pPr marL="742950" lvl="2" indent="-342900">
              <a:buClr>
                <a:schemeClr val="accent1"/>
              </a:buClr>
              <a:buSzPct val="100000"/>
            </a:pPr>
            <a:r>
              <a:rPr lang="zh-CN" altLang="en-US" b="1" dirty="0" smtClean="0">
                <a:solidFill>
                  <a:schemeClr val="accent1"/>
                </a:solidFill>
              </a:rPr>
              <a:t>出于网络限制（</a:t>
            </a:r>
            <a:r>
              <a:rPr lang="en-US" altLang="zh-CN" b="1" dirty="0" smtClean="0">
                <a:solidFill>
                  <a:schemeClr val="accent1"/>
                </a:solidFill>
              </a:rPr>
              <a:t>RD Web Access</a:t>
            </a:r>
            <a:r>
              <a:rPr lang="zh-CN" altLang="en-US" b="1" dirty="0" smtClean="0">
                <a:solidFill>
                  <a:schemeClr val="accent1"/>
                </a:solidFill>
              </a:rPr>
              <a:t>）</a:t>
            </a:r>
          </a:p>
        </p:txBody>
      </p:sp>
      <p:grpSp>
        <p:nvGrpSpPr>
          <p:cNvPr id="5" name="Group 147"/>
          <p:cNvGrpSpPr>
            <a:grpSpLocks/>
          </p:cNvGrpSpPr>
          <p:nvPr/>
        </p:nvGrpSpPr>
        <p:grpSpPr bwMode="ltGray">
          <a:xfrm>
            <a:off x="7572396" y="4892014"/>
            <a:ext cx="1852618" cy="1751696"/>
            <a:chOff x="7902702" y="3667125"/>
            <a:chExt cx="1974850" cy="1866900"/>
          </a:xfrm>
        </p:grpSpPr>
        <p:pic>
          <p:nvPicPr>
            <p:cNvPr id="6" name="Picture 3" descr="KVM-Physical"/>
            <p:cNvPicPr>
              <a:picLocks noChangeAspect="1" noChangeArrowheads="1"/>
            </p:cNvPicPr>
            <p:nvPr/>
          </p:nvPicPr>
          <p:blipFill>
            <a:blip r:embed="rId3" cstate="email"/>
            <a:srcRect/>
            <a:stretch>
              <a:fillRect/>
            </a:stretch>
          </p:blipFill>
          <p:spPr bwMode="ltGray">
            <a:xfrm>
              <a:off x="7902702" y="3667125"/>
              <a:ext cx="1974850" cy="1866900"/>
            </a:xfrm>
            <a:prstGeom prst="rect">
              <a:avLst/>
            </a:prstGeom>
            <a:noFill/>
            <a:ln w="9525">
              <a:noFill/>
              <a:miter lim="800000"/>
              <a:headEnd/>
              <a:tailEnd/>
            </a:ln>
          </p:spPr>
        </p:pic>
        <p:pic>
          <p:nvPicPr>
            <p:cNvPr id="7" name="Picture 55" descr="\\.PSF\Parallels Share\Virtualization PPT\Screen-Self-Provisioning-4.png"/>
            <p:cNvPicPr>
              <a:picLocks noChangeAspect="1" noChangeArrowheads="1"/>
            </p:cNvPicPr>
            <p:nvPr/>
          </p:nvPicPr>
          <p:blipFill>
            <a:blip r:embed="rId4" cstate="email"/>
            <a:srcRect/>
            <a:stretch>
              <a:fillRect/>
            </a:stretch>
          </p:blipFill>
          <p:spPr bwMode="ltGray">
            <a:xfrm>
              <a:off x="8730996" y="3824288"/>
              <a:ext cx="432054" cy="684086"/>
            </a:xfrm>
            <a:prstGeom prst="rect">
              <a:avLst/>
            </a:prstGeom>
            <a:noFill/>
            <a:ln w="9525">
              <a:noFill/>
              <a:miter lim="800000"/>
              <a:headEnd/>
              <a:tailEnd/>
            </a:ln>
          </p:spPr>
        </p:pic>
      </p:grpSp>
      <p:grpSp>
        <p:nvGrpSpPr>
          <p:cNvPr id="8" name="Group 147"/>
          <p:cNvGrpSpPr>
            <a:grpSpLocks/>
          </p:cNvGrpSpPr>
          <p:nvPr/>
        </p:nvGrpSpPr>
        <p:grpSpPr bwMode="ltGray">
          <a:xfrm>
            <a:off x="6357950" y="4892014"/>
            <a:ext cx="1852618" cy="1751696"/>
            <a:chOff x="7902702" y="3667125"/>
            <a:chExt cx="1974850" cy="1866900"/>
          </a:xfrm>
        </p:grpSpPr>
        <p:pic>
          <p:nvPicPr>
            <p:cNvPr id="9" name="Picture 3" descr="KVM-Physical"/>
            <p:cNvPicPr>
              <a:picLocks noChangeAspect="1" noChangeArrowheads="1"/>
            </p:cNvPicPr>
            <p:nvPr/>
          </p:nvPicPr>
          <p:blipFill>
            <a:blip r:embed="rId3" cstate="email"/>
            <a:srcRect/>
            <a:stretch>
              <a:fillRect/>
            </a:stretch>
          </p:blipFill>
          <p:spPr bwMode="ltGray">
            <a:xfrm>
              <a:off x="7902702" y="3667125"/>
              <a:ext cx="1974850" cy="1866900"/>
            </a:xfrm>
            <a:prstGeom prst="rect">
              <a:avLst/>
            </a:prstGeom>
            <a:noFill/>
            <a:ln w="9525">
              <a:noFill/>
              <a:miter lim="800000"/>
              <a:headEnd/>
              <a:tailEnd/>
            </a:ln>
          </p:spPr>
        </p:pic>
        <p:pic>
          <p:nvPicPr>
            <p:cNvPr id="10" name="Picture 55" descr="\\.PSF\Parallels Share\Virtualization PPT\Screen-Self-Provisioning-4.png"/>
            <p:cNvPicPr>
              <a:picLocks noChangeAspect="1" noChangeArrowheads="1"/>
            </p:cNvPicPr>
            <p:nvPr/>
          </p:nvPicPr>
          <p:blipFill>
            <a:blip r:embed="rId4" cstate="email"/>
            <a:srcRect/>
            <a:stretch>
              <a:fillRect/>
            </a:stretch>
          </p:blipFill>
          <p:spPr bwMode="ltGray">
            <a:xfrm>
              <a:off x="8730996" y="3824288"/>
              <a:ext cx="432054" cy="684086"/>
            </a:xfrm>
            <a:prstGeom prst="rect">
              <a:avLst/>
            </a:prstGeom>
            <a:noFill/>
            <a:ln w="9525">
              <a:noFill/>
              <a:miter lim="800000"/>
              <a:headEnd/>
              <a:tailEnd/>
            </a:ln>
          </p:spPr>
        </p:pic>
      </p:grpSp>
      <p:cxnSp>
        <p:nvCxnSpPr>
          <p:cNvPr id="13" name="Straight Arrow Connector 12"/>
          <p:cNvCxnSpPr>
            <a:endCxn id="9" idx="0"/>
          </p:cNvCxnSpPr>
          <p:nvPr/>
        </p:nvCxnSpPr>
        <p:spPr>
          <a:xfrm rot="5400000">
            <a:off x="7106858" y="4140724"/>
            <a:ext cx="928692" cy="573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0"/>
          </p:cNvCxnSpPr>
          <p:nvPr/>
        </p:nvCxnSpPr>
        <p:spPr>
          <a:xfrm rot="16200000" flipH="1">
            <a:off x="7711695" y="4105003"/>
            <a:ext cx="928695" cy="645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2" name="Group 147"/>
          <p:cNvGrpSpPr>
            <a:grpSpLocks/>
          </p:cNvGrpSpPr>
          <p:nvPr/>
        </p:nvGrpSpPr>
        <p:grpSpPr bwMode="ltGray">
          <a:xfrm>
            <a:off x="5072066" y="4820576"/>
            <a:ext cx="1852618" cy="1751696"/>
            <a:chOff x="7902702" y="3667125"/>
            <a:chExt cx="1974850" cy="1866900"/>
          </a:xfrm>
        </p:grpSpPr>
        <p:pic>
          <p:nvPicPr>
            <p:cNvPr id="23" name="Picture 3" descr="KVM-Physical"/>
            <p:cNvPicPr>
              <a:picLocks noChangeAspect="1" noChangeArrowheads="1"/>
            </p:cNvPicPr>
            <p:nvPr/>
          </p:nvPicPr>
          <p:blipFill>
            <a:blip r:embed="rId3" cstate="email"/>
            <a:srcRect/>
            <a:stretch>
              <a:fillRect/>
            </a:stretch>
          </p:blipFill>
          <p:spPr bwMode="ltGray">
            <a:xfrm>
              <a:off x="7902702" y="3667125"/>
              <a:ext cx="1974850" cy="1866900"/>
            </a:xfrm>
            <a:prstGeom prst="rect">
              <a:avLst/>
            </a:prstGeom>
            <a:noFill/>
            <a:ln w="9525">
              <a:noFill/>
              <a:miter lim="800000"/>
              <a:headEnd/>
              <a:tailEnd/>
            </a:ln>
          </p:spPr>
        </p:pic>
        <p:pic>
          <p:nvPicPr>
            <p:cNvPr id="24" name="Picture 55" descr="\\.PSF\Parallels Share\Virtualization PPT\Screen-Self-Provisioning-4.png"/>
            <p:cNvPicPr>
              <a:picLocks noChangeAspect="1" noChangeArrowheads="1"/>
            </p:cNvPicPr>
            <p:nvPr/>
          </p:nvPicPr>
          <p:blipFill>
            <a:blip r:embed="rId4" cstate="email"/>
            <a:srcRect/>
            <a:stretch>
              <a:fillRect/>
            </a:stretch>
          </p:blipFill>
          <p:spPr bwMode="ltGray">
            <a:xfrm>
              <a:off x="8730996" y="3824288"/>
              <a:ext cx="432054" cy="684086"/>
            </a:xfrm>
            <a:prstGeom prst="rect">
              <a:avLst/>
            </a:prstGeom>
            <a:noFill/>
            <a:ln w="9525">
              <a:noFill/>
              <a:miter lim="800000"/>
              <a:headEnd/>
              <a:tailEnd/>
            </a:ln>
          </p:spPr>
        </p:pic>
      </p:grpSp>
      <p:cxnSp>
        <p:nvCxnSpPr>
          <p:cNvPr id="25" name="Straight Arrow Connector 24"/>
          <p:cNvCxnSpPr>
            <a:endCxn id="23" idx="0"/>
          </p:cNvCxnSpPr>
          <p:nvPr/>
        </p:nvCxnSpPr>
        <p:spPr>
          <a:xfrm rot="10800000" flipV="1">
            <a:off x="5998375" y="3963320"/>
            <a:ext cx="1859774" cy="857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5" descr="\\.PSF\Parallels Share\Virtualization Slides\Server-Physical-Single.png"/>
          <p:cNvPicPr>
            <a:picLocks noChangeAspect="1" noChangeArrowheads="1"/>
          </p:cNvPicPr>
          <p:nvPr/>
        </p:nvPicPr>
        <p:blipFill>
          <a:blip r:embed="rId5" cstate="email"/>
          <a:srcRect/>
          <a:stretch>
            <a:fillRect/>
          </a:stretch>
        </p:blipFill>
        <p:spPr bwMode="auto">
          <a:xfrm>
            <a:off x="6858016" y="3391816"/>
            <a:ext cx="1934220" cy="14318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你使用的应用程序真的是安装</a:t>
            </a:r>
            <a:endParaRPr lang="en-US" altLang="zh-CN" dirty="0" smtClean="0"/>
          </a:p>
          <a:p>
            <a:r>
              <a:rPr lang="zh-CN" altLang="en-US" dirty="0" smtClean="0"/>
              <a:t>在本地操作系统上面的吗？</a:t>
            </a:r>
            <a:endParaRPr lang="en-US" altLang="zh-CN" dirty="0" smtClean="0"/>
          </a:p>
          <a:p>
            <a:r>
              <a:rPr lang="zh-CN" altLang="en-US" dirty="0" smtClean="0"/>
              <a:t>（展示层虚拟化、应用程序虚拟化）</a:t>
            </a:r>
            <a:endParaRPr lang="en-US" altLang="zh-CN"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全屏显示(4:3)</PresentationFormat>
  <Paragraphs>297</Paragraphs>
  <Slides>31</Slides>
  <Notes>31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眼见未必为实 ——微软虚拟世界漫游行</vt:lpstr>
      <vt:lpstr>幻灯片 3</vt:lpstr>
      <vt:lpstr>虚拟化及其解决方案概览</vt:lpstr>
      <vt:lpstr>演 示</vt:lpstr>
      <vt:lpstr>服务器虚拟化典型应用场景——IT整合</vt:lpstr>
      <vt:lpstr>安装Hyper-V之后</vt:lpstr>
      <vt:lpstr>微软展示层虚拟化</vt:lpstr>
      <vt:lpstr>演 示</vt:lpstr>
      <vt:lpstr>微软应用程序虚拟化</vt:lpstr>
      <vt:lpstr>微软应用程序虚拟化典型应用场景</vt:lpstr>
      <vt:lpstr>演 示</vt:lpstr>
      <vt:lpstr>用户配置文件虚拟化应用场景——移动办公</vt:lpstr>
      <vt:lpstr>幻灯片 14</vt:lpstr>
      <vt:lpstr>App-V VS SBC(集中式运算系统)</vt:lpstr>
      <vt:lpstr>App-V VS ESD(软件分发系统)</vt:lpstr>
      <vt:lpstr>幻灯片 17</vt:lpstr>
      <vt:lpstr>使用System Center进行IT运维</vt:lpstr>
      <vt:lpstr>幻灯片 19</vt:lpstr>
      <vt:lpstr>VMM2008 R2界面</vt:lpstr>
      <vt:lpstr>使用VMM2008 R2动态迁移虚拟机</vt:lpstr>
      <vt:lpstr>VMM2008 R2网络视图</vt:lpstr>
      <vt:lpstr>VMM2008 R2自助站点</vt:lpstr>
      <vt:lpstr>总结</vt:lpstr>
      <vt:lpstr>虚拟化漫游行路线图</vt:lpstr>
      <vt:lpstr>幻灯片 26</vt:lpstr>
      <vt:lpstr>疑问和解答</vt:lpstr>
      <vt:lpstr>欢迎您参加我们为您安排的其它虚拟化相关课程： </vt:lpstr>
      <vt:lpstr>专家问答区 (F4) 本课程结束后，我将在接下来的70分钟内于4层专家问答区与您交流答疑</vt:lpstr>
      <vt:lpstr>幻灯片 30</vt:lpstr>
      <vt:lpstr>幻灯片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2009-10-29T03:17:58Z</dcterms:created>
  <dcterms:modified xsi:type="dcterms:W3CDTF">2009-10-29T03:18:05Z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