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57" r:id="rId3"/>
    <p:sldId id="278" r:id="rId4"/>
    <p:sldId id="324" r:id="rId5"/>
    <p:sldId id="325" r:id="rId6"/>
    <p:sldId id="326" r:id="rId7"/>
    <p:sldId id="359" r:id="rId8"/>
    <p:sldId id="360" r:id="rId9"/>
    <p:sldId id="354" r:id="rId10"/>
    <p:sldId id="350" r:id="rId11"/>
    <p:sldId id="330" r:id="rId12"/>
    <p:sldId id="332" r:id="rId13"/>
    <p:sldId id="331" r:id="rId14"/>
    <p:sldId id="353" r:id="rId15"/>
    <p:sldId id="334" r:id="rId16"/>
    <p:sldId id="347" r:id="rId17"/>
    <p:sldId id="335" r:id="rId18"/>
    <p:sldId id="352" r:id="rId19"/>
    <p:sldId id="356" r:id="rId20"/>
    <p:sldId id="357" r:id="rId21"/>
    <p:sldId id="358" r:id="rId22"/>
    <p:sldId id="355" r:id="rId23"/>
    <p:sldId id="346" r:id="rId24"/>
    <p:sldId id="338" r:id="rId25"/>
    <p:sldId id="344" r:id="rId26"/>
    <p:sldId id="345" r:id="rId27"/>
    <p:sldId id="351" r:id="rId28"/>
    <p:sldId id="329" r:id="rId29"/>
    <p:sldId id="274" r:id="rId30"/>
    <p:sldId id="275"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616" autoAdjust="0"/>
  </p:normalViewPr>
  <p:slideViewPr>
    <p:cSldViewPr>
      <p:cViewPr varScale="1">
        <p:scale>
          <a:sx n="60" d="100"/>
          <a:sy n="60" d="100"/>
        </p:scale>
        <p:origin x="-70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4"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0592"/>
          <p:cNvSpPr>
            <a:spLocks noGrp="1" noRot="1" noChangeAspect="1" noChangeArrowheads="1" noTextEdit="1"/>
          </p:cNvSpPr>
          <p:nvPr>
            <p:ph type="sldImg"/>
          </p:nvPr>
        </p:nvSpPr>
        <p:spPr>
          <a:ln cap="flat">
            <a:headEnd type="none" w="med" len="med"/>
            <a:tailEnd type="none" w="med" len="med"/>
          </a:ln>
        </p:spPr>
      </p:sp>
      <p:sp>
        <p:nvSpPr>
          <p:cNvPr id="45059"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BCEAC0A0-26C9-421D-8F0E-8E7D2A492B23}" type="datetime8">
              <a:rPr lang="en-US" sz="1200">
                <a:latin typeface="Times New Roman" pitchFamily="18" charset="0"/>
              </a:rPr>
              <a:pPr algn="r"/>
              <a:t>10/29/2009 11:16 AM</a:t>
            </a:fld>
            <a:endParaRPr lang="en-US" sz="1200">
              <a:latin typeface="Times New Roman" pitchFamily="18" charset="0"/>
            </a:endParaRPr>
          </a:p>
        </p:txBody>
      </p:sp>
      <p:sp>
        <p:nvSpPr>
          <p:cNvPr id="46083" name="Rectangle 3"/>
          <p:cNvSpPr>
            <a:spLocks noGrp="1" noChangeArrowheads="1"/>
          </p:cNvSpPr>
          <p:nvPr>
            <p:ph type="body" idx="1"/>
          </p:nvPr>
        </p:nvSpPr>
        <p:spPr>
          <a:noFill/>
          <a:ln/>
        </p:spPr>
        <p:txBody>
          <a:bodyPr/>
          <a:lstStyle/>
          <a:p>
            <a:pPr marL="742950" lvl="1" indent="-285750"/>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ltLang="zh-CN" dirty="0" smtClean="0"/>
          </a:p>
        </p:txBody>
      </p:sp>
      <p:sp>
        <p:nvSpPr>
          <p:cNvPr id="46084" name="Slide Number Placeholder 3"/>
          <p:cNvSpPr>
            <a:spLocks noGrp="1"/>
          </p:cNvSpPr>
          <p:nvPr>
            <p:ph type="sldNum" sz="quarter" idx="5"/>
          </p:nvPr>
        </p:nvSpPr>
        <p:spPr>
          <a:noFill/>
        </p:spPr>
        <p:txBody>
          <a:bodyPr/>
          <a:lstStyle/>
          <a:p>
            <a:fld id="{1C46C0F3-87B9-4322-89FA-03E2720B8228}" type="slidenum">
              <a:rPr lang="en-US" altLang="zh-CN" smtClean="0"/>
              <a:pPr/>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668DD9C-8389-44E4-8151-586D2984F46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pPr>
              <a:defRPr/>
            </a:pPr>
            <a:fld id="{D668DD9C-8389-44E4-8151-586D2984F46C}"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3EEDA66-58B1-4E58-B6CA-15DC1C9FF99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11:16 AM</a:t>
            </a:fld>
            <a:endParaRPr lang="en-US" dirty="0"/>
          </a:p>
        </p:txBody>
      </p:sp>
      <p:sp>
        <p:nvSpPr>
          <p:cNvPr id="6" name="Footer Placeholder 5"/>
          <p:cNvSpPr>
            <a:spLocks noGrp="1"/>
          </p:cNvSpPr>
          <p:nvPr>
            <p:ph type="ftr" sz="quarter" idx="12"/>
          </p:nvPr>
        </p:nvSpPr>
        <p:spPr/>
        <p:txBody>
          <a:bodyPr/>
          <a:lstStyle/>
          <a:p>
            <a:r>
              <a:rPr lang="en-US" dirty="0" smtClean="0"/>
              <a:t>Microsoft Confidential - FTE only - not for customer use</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5296"/>
          <p:cNvSpPr>
            <a:spLocks noGrp="1" noRot="1" noChangeAspect="1" noTextEdit="1"/>
          </p:cNvSpPr>
          <p:nvPr>
            <p:ph type="sldImg"/>
          </p:nvPr>
        </p:nvSpPr>
        <p:spPr>
          <a:ln cap="flat">
            <a:headEnd type="none" w="med" len="med"/>
            <a:tailEnd type="none" w="med" len="med"/>
          </a:ln>
        </p:spPr>
      </p:sp>
      <p:sp>
        <p:nvSpPr>
          <p:cNvPr id="62467" name="Rectangle 55297"/>
          <p:cNvSpPr>
            <a:spLocks noGrp="1"/>
          </p:cNvSpPr>
          <p:nvPr>
            <p:ph type="body" idx="1"/>
          </p:nvPr>
        </p:nvSpPr>
        <p:spPr>
          <a:noFill/>
          <a:ln/>
        </p:spPr>
        <p:txBody>
          <a:bodyPr/>
          <a:lstStyle/>
          <a:p>
            <a:endParaRPr lang="en-AU" smtClean="0"/>
          </a:p>
        </p:txBody>
      </p:sp>
      <p:sp>
        <p:nvSpPr>
          <p:cNvPr id="62468" name="TextBox 3"/>
          <p:cNvSpPr txBox="1">
            <a:spLocks noGrp="1"/>
          </p:cNvSpPr>
          <p:nvPr/>
        </p:nvSpPr>
        <p:spPr bwMode="auto">
          <a:xfrm>
            <a:off x="3884613" y="8685213"/>
            <a:ext cx="2971800" cy="457200"/>
          </a:xfrm>
          <a:prstGeom prst="rect">
            <a:avLst/>
          </a:prstGeom>
          <a:noFill/>
          <a:ln w="9525" algn="ctr">
            <a:noFill/>
            <a:miter lim="800000"/>
            <a:headEnd/>
            <a:tailEnd/>
          </a:ln>
        </p:spPr>
        <p:txBody>
          <a:bodyPr lIns="91435" tIns="45718" rIns="91435" bIns="45718" anchor="b"/>
          <a:lstStyle/>
          <a:p>
            <a:pPr algn="r"/>
            <a:fld id="{856DA595-8F9F-4F4C-B7CE-1B64EAE76827}" type="slidenum">
              <a:rPr lang="en-US" sz="1200"/>
              <a:pPr algn="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E1CA5-03F4-4E1D-988A-8A6021867E07}" type="slidenum">
              <a:rPr lang="zh-CN" altLang="en-US"/>
              <a:pPr/>
              <a:t>25</a:t>
            </a:fld>
            <a:endParaRPr lang="en-US" altLang="zh-CN"/>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F8AE1BA8-260C-4A5A-868D-DCE1A293F74E}" type="datetime8">
              <a:rPr lang="en-US" sz="1200">
                <a:latin typeface="Times New Roman" pitchFamily="18" charset="0"/>
              </a:rPr>
              <a:pPr algn="r"/>
              <a:t>10/29/2009 11:16 AM</a:t>
            </a:fld>
            <a:endParaRPr lang="en-US" sz="1200" dirty="0">
              <a:latin typeface="Times New Roman" pitchFamily="18" charset="0"/>
            </a:endParaRPr>
          </a:p>
        </p:txBody>
      </p:sp>
      <p:sp>
        <p:nvSpPr>
          <p:cNvPr id="40963"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t>© 2004 Microsoft Corporation. All rights reserved.</a:t>
            </a:r>
          </a:p>
          <a:p>
            <a:pPr eaLnBrk="0" hangingPunct="0"/>
            <a:r>
              <a:rPr lang="en-US" sz="800" dirty="0"/>
              <a:t>This presentation is for informational purposes only. Microsoft makes no warranties, express or implied, in this summary.</a:t>
            </a:r>
          </a:p>
        </p:txBody>
      </p:sp>
      <p:sp>
        <p:nvSpPr>
          <p:cNvPr id="40964"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1C463134-C0B6-48F1-B8F4-7A5D20F1BFB5}" type="slidenum">
              <a:rPr lang="en-US" sz="1200">
                <a:latin typeface="Times New Roman" pitchFamily="18" charset="0"/>
              </a:rPr>
              <a:pPr algn="r"/>
              <a:t>27</a:t>
            </a:fld>
            <a:endParaRPr lang="en-US" sz="1200" dirty="0">
              <a:latin typeface="Times New Roman" pitchFamily="18" charset="0"/>
            </a:endParaRPr>
          </a:p>
        </p:txBody>
      </p:sp>
      <p:sp>
        <p:nvSpPr>
          <p:cNvPr id="409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F0D8C09F-75FA-424C-A852-6D44FC0F5972}" type="datetime8">
              <a:rPr lang="en-US" sz="1200">
                <a:latin typeface="Times New Roman" pitchFamily="18" charset="0"/>
              </a:rPr>
              <a:pPr algn="r"/>
              <a:t>10/29/2009 11:16 AM</a:t>
            </a:fld>
            <a:endParaRPr lang="en-US" sz="1200" dirty="0">
              <a:latin typeface="Times New Roman" pitchFamily="18" charset="0"/>
            </a:endParaRPr>
          </a:p>
        </p:txBody>
      </p:sp>
      <p:sp>
        <p:nvSpPr>
          <p:cNvPr id="39939"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t>© 2004 Microsoft Corporation. All rights reserved.</a:t>
            </a:r>
          </a:p>
          <a:p>
            <a:pPr eaLnBrk="0" hangingPunct="0"/>
            <a:r>
              <a:rPr lang="en-US" sz="800" dirty="0"/>
              <a:t>This presentation is for informational purposes only. Microsoft makes no warranties, express or implied, in this summary.</a:t>
            </a:r>
          </a:p>
        </p:txBody>
      </p:sp>
      <p:sp>
        <p:nvSpPr>
          <p:cNvPr id="39940"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E21F05B6-EE49-47D1-8DEA-CB9C2923F325}" type="slidenum">
              <a:rPr lang="en-US" sz="1200">
                <a:latin typeface="Times New Roman" pitchFamily="18" charset="0"/>
              </a:rPr>
              <a:pPr algn="r"/>
              <a:t>5</a:t>
            </a:fld>
            <a:endParaRPr lang="en-US" sz="1200" dirty="0">
              <a:latin typeface="Times New Roman" pitchFamily="18" charset="0"/>
            </a:endParaRPr>
          </a:p>
        </p:txBody>
      </p:sp>
      <p:sp>
        <p:nvSpPr>
          <p:cNvPr id="399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F8AE1BA8-260C-4A5A-868D-DCE1A293F74E}" type="datetime8">
              <a:rPr lang="en-US" sz="1200">
                <a:latin typeface="Times New Roman" pitchFamily="18" charset="0"/>
              </a:rPr>
              <a:pPr algn="r"/>
              <a:t>10/29/2009 11:16 AM</a:t>
            </a:fld>
            <a:endParaRPr lang="en-US" sz="1200" dirty="0">
              <a:latin typeface="Times New Roman" pitchFamily="18" charset="0"/>
            </a:endParaRPr>
          </a:p>
        </p:txBody>
      </p:sp>
      <p:sp>
        <p:nvSpPr>
          <p:cNvPr id="40963"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t>© 2004 Microsoft Corporation. All rights reserved.</a:t>
            </a:r>
          </a:p>
          <a:p>
            <a:pPr eaLnBrk="0" hangingPunct="0"/>
            <a:r>
              <a:rPr lang="en-US" sz="800" dirty="0"/>
              <a:t>This presentation is for informational purposes only. Microsoft makes no warranties, express or implied, in this summary.</a:t>
            </a:r>
          </a:p>
        </p:txBody>
      </p:sp>
      <p:sp>
        <p:nvSpPr>
          <p:cNvPr id="40964"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1C463134-C0B6-48F1-B8F4-7A5D20F1BFB5}" type="slidenum">
              <a:rPr lang="en-US" sz="1200">
                <a:latin typeface="Times New Roman" pitchFamily="18" charset="0"/>
              </a:rPr>
              <a:pPr algn="r"/>
              <a:t>6</a:t>
            </a:fld>
            <a:endParaRPr lang="en-US" sz="1200" dirty="0">
              <a:latin typeface="Times New Roman" pitchFamily="18" charset="0"/>
            </a:endParaRPr>
          </a:p>
        </p:txBody>
      </p:sp>
      <p:sp>
        <p:nvSpPr>
          <p:cNvPr id="409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D668DD9C-8389-44E4-8151-586D2984F46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Date Placeholder 3"/>
          <p:cNvSpPr>
            <a:spLocks noGrp="1"/>
          </p:cNvSpPr>
          <p:nvPr>
            <p:ph type="dt" sz="quarter" idx="1"/>
          </p:nvPr>
        </p:nvSpPr>
        <p:spPr>
          <a:noFill/>
        </p:spPr>
        <p:txBody>
          <a:bodyPr/>
          <a:lstStyle/>
          <a:p>
            <a:fld id="{C274E3EA-4087-4E19-9EB8-1595218648EE}" type="datetime8">
              <a:rPr lang="en-US" smtClean="0">
                <a:cs typeface="Arial" charset="0"/>
              </a:rPr>
              <a:pPr/>
              <a:t>10/29/2009 11:16 AM</a:t>
            </a:fld>
            <a:endParaRPr lang="en-US" smtClean="0">
              <a:cs typeface="Arial" charset="0"/>
            </a:endParaRPr>
          </a:p>
        </p:txBody>
      </p:sp>
      <p:sp>
        <p:nvSpPr>
          <p:cNvPr id="5" name="Footer Placeholder 4"/>
          <p:cNvSpPr>
            <a:spLocks noGrp="1"/>
          </p:cNvSpPr>
          <p:nvPr>
            <p:ph type="ftr" sz="quarter" idx="4"/>
          </p:nvPr>
        </p:nvSpPr>
        <p:spPr/>
        <p:txBody>
          <a:bodyPr/>
          <a:lstStyle/>
          <a:p>
            <a:pPr>
              <a:defRPr/>
            </a:pPr>
            <a: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8918" name="Slide Number Placeholder 5"/>
          <p:cNvSpPr>
            <a:spLocks noGrp="1"/>
          </p:cNvSpPr>
          <p:nvPr>
            <p:ph type="sldNum" sz="quarter" idx="5"/>
          </p:nvPr>
        </p:nvSpPr>
        <p:spPr>
          <a:noFill/>
        </p:spPr>
        <p:txBody>
          <a:bodyPr/>
          <a:lstStyle/>
          <a:p>
            <a:fld id="{4F0E5C9C-D0B4-4776-BF9E-1E852B961951}"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a:prstGeom prst="rect">
            <a:avLst/>
          </a:prstGeo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11733"/>
          </a:xfrm>
          <a:prstGeom prst="rect">
            <a:avLst/>
          </a:prstGeom>
        </p:spPr>
        <p:txBody>
          <a:bodyPr lIns="76197" tIns="38098" rIns="76197" bIns="38098"/>
          <a:lstStyle>
            <a:lvl1pPr algn="l" rtl="0" fontAlgn="base">
              <a:lnSpc>
                <a:spcPct val="90000"/>
              </a:lnSpc>
              <a:spcBef>
                <a:spcPct val="0"/>
              </a:spcBef>
              <a:spcAft>
                <a:spcPct val="0"/>
              </a:spcAft>
              <a:defRPr lang="en-US" sz="5000" spc="-125" dirty="0">
                <a:ln w="3175">
                  <a:noFill/>
                </a:ln>
                <a:solidFill>
                  <a:schemeClr val="tx2"/>
                </a:solidFill>
                <a:effectLst>
                  <a:outerShdw blurRad="38100" dist="38100" dir="2700000" algn="tl">
                    <a:srgbClr val="000000">
                      <a:alpha val="56000"/>
                    </a:srgbClr>
                  </a:outerShdw>
                </a:effectLst>
                <a:latin typeface="Segoe" pitchFamily="34" charset="0"/>
                <a:ea typeface="+mn-ea"/>
                <a:cs typeface="Arial" charset="0"/>
              </a:defRPr>
            </a:lvl1pPr>
          </a:lstStyle>
          <a:p>
            <a:pPr lvl="0" algn="l" defTabSz="911454" rtl="0" eaLnBrk="0" fontAlgn="base" hangingPunct="0">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395677"/>
            <a:ext cx="8380412" cy="2145887"/>
          </a:xfrm>
          <a:prstGeom prst="rect">
            <a:avLst/>
          </a:prstGeom>
        </p:spPr>
        <p:txBody>
          <a:bodyPr lIns="76197" tIns="38098" rIns="76197" bIns="38098"/>
          <a:lstStyle>
            <a:lvl1pPr>
              <a:spcBef>
                <a:spcPts val="75"/>
              </a:spcBef>
              <a:buFontTx/>
              <a:buBlip>
                <a:blip r:embed="rId2"/>
              </a:buBlip>
              <a:defRPr sz="3300"/>
            </a:lvl1pPr>
            <a:lvl2pPr>
              <a:spcBef>
                <a:spcPts val="75"/>
              </a:spcBef>
              <a:buFontTx/>
              <a:buBlip>
                <a:blip r:embed="rId3"/>
              </a:buBlip>
              <a:defRPr sz="3000"/>
            </a:lvl2pPr>
            <a:lvl3pPr>
              <a:spcBef>
                <a:spcPts val="75"/>
              </a:spcBef>
              <a:buFontTx/>
              <a:buBlip>
                <a:blip r:embed="rId3"/>
              </a:buBlip>
              <a:defRPr sz="2700"/>
            </a:lvl3pPr>
            <a:lvl4pPr>
              <a:spcBef>
                <a:spcPts val="75"/>
              </a:spcBef>
              <a:buFontTx/>
              <a:buBlip>
                <a:blip r:embed="rId3"/>
              </a:buBlip>
              <a:defRPr sz="2300"/>
            </a:lvl4pPr>
            <a:lvl5pPr>
              <a:spcBef>
                <a:spcPts val="75"/>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表格或图表">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28596" y="357174"/>
            <a:ext cx="8229600" cy="1143000"/>
          </a:xfrm>
          <a:prstGeom prst="rect">
            <a:avLst/>
          </a:prstGeom>
        </p:spPr>
        <p:txBody>
          <a:bodyPr/>
          <a:lstStyle>
            <a:lvl1pPr algn="l">
              <a:defRPr sz="40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 id="2147483673" r:id="rId21"/>
    <p:sldLayoutId id="2147483675" r:id="rId22"/>
    <p:sldLayoutId id="2147483676"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46.jpeg"/><Relationship Id="rId18" Type="http://schemas.openxmlformats.org/officeDocument/2006/relationships/image" Target="../media/image48.png"/><Relationship Id="rId3" Type="http://schemas.openxmlformats.org/officeDocument/2006/relationships/notesSlide" Target="../notesSlides/notesSlide16.xml"/><Relationship Id="rId7" Type="http://schemas.openxmlformats.org/officeDocument/2006/relationships/oleObject" Target="../embeddings/oleObject4.bin"/><Relationship Id="rId12" Type="http://schemas.openxmlformats.org/officeDocument/2006/relationships/image" Target="../media/image45.jpeg"/><Relationship Id="rId17" Type="http://schemas.openxmlformats.org/officeDocument/2006/relationships/image" Target="../media/image47.png"/><Relationship Id="rId2" Type="http://schemas.openxmlformats.org/officeDocument/2006/relationships/slideLayout" Target="../slideLayouts/slideLayout6.xml"/><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44.jpeg"/><Relationship Id="rId5" Type="http://schemas.openxmlformats.org/officeDocument/2006/relationships/oleObject" Target="../embeddings/oleObject2.bin"/><Relationship Id="rId15" Type="http://schemas.openxmlformats.org/officeDocument/2006/relationships/oleObject" Target="../embeddings/oleObject8.bin"/><Relationship Id="rId10" Type="http://schemas.openxmlformats.org/officeDocument/2006/relationships/image" Target="../media/image43.png"/><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wmf"/><Relationship Id="rId18" Type="http://schemas.openxmlformats.org/officeDocument/2006/relationships/image" Target="../media/image62.png"/><Relationship Id="rId3" Type="http://schemas.openxmlformats.org/officeDocument/2006/relationships/image" Target="../media/image49.png"/><Relationship Id="rId21" Type="http://schemas.openxmlformats.org/officeDocument/2006/relationships/image" Target="../media/image65.png"/><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18.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12.xml"/><Relationship Id="rId6" Type="http://schemas.openxmlformats.org/officeDocument/2006/relationships/image" Target="../media/image51.png"/><Relationship Id="rId11" Type="http://schemas.openxmlformats.org/officeDocument/2006/relationships/image" Target="../media/image55.png"/><Relationship Id="rId24" Type="http://schemas.openxmlformats.org/officeDocument/2006/relationships/image" Target="../media/image68.jpeg"/><Relationship Id="rId5" Type="http://schemas.openxmlformats.org/officeDocument/2006/relationships/image" Target="../media/image50.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48.png"/><Relationship Id="rId19" Type="http://schemas.openxmlformats.org/officeDocument/2006/relationships/image" Target="../media/image63.png"/><Relationship Id="rId4" Type="http://schemas.openxmlformats.org/officeDocument/2006/relationships/image" Target="../media/image47.png"/><Relationship Id="rId9" Type="http://schemas.openxmlformats.org/officeDocument/2006/relationships/image" Target="../media/image54.jpeg"/><Relationship Id="rId14" Type="http://schemas.openxmlformats.org/officeDocument/2006/relationships/image" Target="../media/image58.wmf"/><Relationship Id="rId22"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73.emf"/><Relationship Id="rId5" Type="http://schemas.openxmlformats.org/officeDocument/2006/relationships/image" Target="../media/image72.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pn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png"/><Relationship Id="rId9" Type="http://schemas.openxmlformats.org/officeDocument/2006/relationships/image" Target="../media/image82.jpeg"/></Relationships>
</file>

<file path=ppt/slides/_rels/slide2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87.png"/><Relationship Id="rId21" Type="http://schemas.openxmlformats.org/officeDocument/2006/relationships/image" Target="../media/image105.png"/><Relationship Id="rId7" Type="http://schemas.openxmlformats.org/officeDocument/2006/relationships/image" Target="../media/image91.png"/><Relationship Id="rId12" Type="http://schemas.openxmlformats.org/officeDocument/2006/relationships/image" Target="../media/image96.png"/><Relationship Id="rId17" Type="http://schemas.openxmlformats.org/officeDocument/2006/relationships/image" Target="../media/image101.gif"/><Relationship Id="rId2" Type="http://schemas.openxmlformats.org/officeDocument/2006/relationships/notesSlide" Target="../notesSlides/notesSlide26.xml"/><Relationship Id="rId16" Type="http://schemas.openxmlformats.org/officeDocument/2006/relationships/image" Target="../media/image100.gif"/><Relationship Id="rId20" Type="http://schemas.openxmlformats.org/officeDocument/2006/relationships/image" Target="../media/image104.png"/><Relationship Id="rId1" Type="http://schemas.openxmlformats.org/officeDocument/2006/relationships/slideLayout" Target="../slideLayouts/slideLayout12.xml"/><Relationship Id="rId6" Type="http://schemas.openxmlformats.org/officeDocument/2006/relationships/image" Target="../media/image90.png"/><Relationship Id="rId11" Type="http://schemas.openxmlformats.org/officeDocument/2006/relationships/image" Target="../media/image95.png"/><Relationship Id="rId24" Type="http://schemas.openxmlformats.org/officeDocument/2006/relationships/image" Target="../media/image108.png"/><Relationship Id="rId5" Type="http://schemas.openxmlformats.org/officeDocument/2006/relationships/image" Target="../media/image89.png"/><Relationship Id="rId15" Type="http://schemas.openxmlformats.org/officeDocument/2006/relationships/image" Target="../media/image99.png"/><Relationship Id="rId23" Type="http://schemas.openxmlformats.org/officeDocument/2006/relationships/image" Target="../media/image107.png"/><Relationship Id="rId10" Type="http://schemas.openxmlformats.org/officeDocument/2006/relationships/image" Target="../media/image94.png"/><Relationship Id="rId19" Type="http://schemas.openxmlformats.org/officeDocument/2006/relationships/image" Target="../media/image103.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 Id="rId22"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285728"/>
            <a:ext cx="8380412" cy="1084913"/>
          </a:xfrm>
        </p:spPr>
        <p:txBody>
          <a:bodyPr lIns="76197" tIns="38098" rIns="76197" bIns="38098"/>
          <a:lstStyle/>
          <a:p>
            <a:r>
              <a:rPr lang="zh-CN" altLang="en-US" sz="4000" dirty="0" smtClean="0"/>
              <a:t>使用</a:t>
            </a:r>
            <a:r>
              <a:rPr lang="en-US" sz="4000" dirty="0" smtClean="0"/>
              <a:t>LiveMeeting </a:t>
            </a:r>
            <a:r>
              <a:rPr lang="zh-CN" altLang="en-US" sz="4000" dirty="0" smtClean="0"/>
              <a:t>实现视频会议</a:t>
            </a:r>
            <a:r>
              <a:rPr lang="en-US" sz="4000" dirty="0" smtClean="0"/>
              <a:t/>
            </a:r>
            <a:br>
              <a:rPr lang="en-US" sz="4000" dirty="0" smtClean="0"/>
            </a:br>
            <a:endParaRPr lang="en-US" sz="4000" dirty="0" smtClean="0"/>
          </a:p>
        </p:txBody>
      </p:sp>
      <p:pic>
        <p:nvPicPr>
          <p:cNvPr id="22541" name="Picture 13"/>
          <p:cNvPicPr>
            <a:picLocks noChangeAspect="1" noChangeArrowheads="1"/>
          </p:cNvPicPr>
          <p:nvPr/>
        </p:nvPicPr>
        <p:blipFill>
          <a:blip r:embed="rId3" cstate="email"/>
          <a:srcRect/>
          <a:stretch>
            <a:fillRect/>
          </a:stretch>
        </p:blipFill>
        <p:spPr bwMode="auto">
          <a:xfrm>
            <a:off x="381000" y="1584519"/>
            <a:ext cx="8479896" cy="4786313"/>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round edge rectangle bar faded 3"/>
          <p:cNvPicPr>
            <a:picLocks noChangeAspect="1" noChangeArrowheads="1"/>
          </p:cNvPicPr>
          <p:nvPr/>
        </p:nvPicPr>
        <p:blipFill>
          <a:blip r:embed="rId4" cstate="email"/>
          <a:srcRect/>
          <a:stretch>
            <a:fillRect/>
          </a:stretch>
        </p:blipFill>
        <p:spPr bwMode="auto">
          <a:xfrm>
            <a:off x="5867136" y="2254520"/>
            <a:ext cx="3276864" cy="763323"/>
          </a:xfrm>
          <a:prstGeom prst="rect">
            <a:avLst/>
          </a:prstGeom>
          <a:noFill/>
          <a:ln w="9525">
            <a:noFill/>
            <a:miter lim="800000"/>
            <a:headEnd/>
            <a:tailEnd/>
          </a:ln>
        </p:spPr>
      </p:pic>
      <p:pic>
        <p:nvPicPr>
          <p:cNvPr id="19459" name="Picture 3" descr="Roundtable-screen"/>
          <p:cNvPicPr>
            <a:picLocks noChangeAspect="1" noChangeArrowheads="1"/>
          </p:cNvPicPr>
          <p:nvPr/>
        </p:nvPicPr>
        <p:blipFill>
          <a:blip r:embed="rId5" cstate="email"/>
          <a:srcRect/>
          <a:stretch>
            <a:fillRect/>
          </a:stretch>
        </p:blipFill>
        <p:spPr bwMode="auto">
          <a:xfrm>
            <a:off x="5249288" y="2871126"/>
            <a:ext cx="3513712" cy="3986874"/>
          </a:xfrm>
          <a:prstGeom prst="rect">
            <a:avLst/>
          </a:prstGeom>
          <a:noFill/>
          <a:ln w="9525">
            <a:noFill/>
            <a:miter lim="800000"/>
            <a:headEnd/>
            <a:tailEnd/>
          </a:ln>
        </p:spPr>
      </p:pic>
      <p:sp>
        <p:nvSpPr>
          <p:cNvPr id="17" name="Title 16"/>
          <p:cNvSpPr>
            <a:spLocks noGrp="1"/>
          </p:cNvSpPr>
          <p:nvPr>
            <p:ph type="title"/>
          </p:nvPr>
        </p:nvSpPr>
        <p:spPr/>
        <p:txBody>
          <a:bodyPr lIns="76197" tIns="38098" rIns="76197" bIns="38098"/>
          <a:lstStyle/>
          <a:p>
            <a:r>
              <a:rPr lang="zh-CN" altLang="en-US" dirty="0" smtClean="0"/>
              <a:t>结合</a:t>
            </a:r>
            <a:r>
              <a:rPr lang="en-GB" dirty="0" smtClean="0"/>
              <a:t>Office </a:t>
            </a:r>
            <a:r>
              <a:rPr lang="en-GB" dirty="0" err="1" smtClean="0"/>
              <a:t>RoundTable</a:t>
            </a:r>
            <a:r>
              <a:rPr lang="zh-CN" altLang="en-US" dirty="0" smtClean="0"/>
              <a:t>使用</a:t>
            </a:r>
            <a:endParaRPr lang="en-GB" dirty="0" smtClean="0"/>
          </a:p>
        </p:txBody>
      </p:sp>
      <p:sp>
        <p:nvSpPr>
          <p:cNvPr id="19461" name="Rectangle 5"/>
          <p:cNvSpPr>
            <a:spLocks noGrp="1" noChangeArrowheads="1"/>
          </p:cNvSpPr>
          <p:nvPr>
            <p:ph idx="1"/>
          </p:nvPr>
        </p:nvSpPr>
        <p:spPr>
          <a:xfrm>
            <a:off x="382588" y="1395677"/>
            <a:ext cx="8380412" cy="2310462"/>
          </a:xfrm>
        </p:spPr>
        <p:txBody>
          <a:bodyPr lIns="76197" tIns="38098" rIns="76197" bIns="38098"/>
          <a:lstStyle/>
          <a:p>
            <a:r>
              <a:rPr lang="zh-CN" altLang="en-US" sz="2700" dirty="0" smtClean="0"/>
              <a:t>围拟虚拟会议</a:t>
            </a:r>
            <a:endParaRPr lang="en-US" sz="2700" dirty="0" smtClean="0"/>
          </a:p>
          <a:p>
            <a:pPr lvl="1"/>
            <a:r>
              <a:rPr lang="zh-CN" altLang="en-US" sz="2300" dirty="0" smtClean="0"/>
              <a:t>可自动锁定演讲人及提供全景图像</a:t>
            </a:r>
            <a:endParaRPr lang="en-US" sz="2300" dirty="0" smtClean="0"/>
          </a:p>
          <a:p>
            <a:pPr lvl="1"/>
            <a:r>
              <a:rPr lang="zh-CN" altLang="en-US" sz="2300" dirty="0" smtClean="0"/>
              <a:t>数据同步查看</a:t>
            </a:r>
            <a:endParaRPr lang="en-US" sz="2300" dirty="0" smtClean="0"/>
          </a:p>
          <a:p>
            <a:r>
              <a:rPr lang="zh-CN" altLang="en-US" sz="2700" dirty="0" smtClean="0"/>
              <a:t>革命性的用户体验改善</a:t>
            </a:r>
            <a:endParaRPr lang="en-US" sz="2700" dirty="0" smtClean="0"/>
          </a:p>
          <a:p>
            <a:pPr lvl="1"/>
            <a:r>
              <a:rPr lang="zh-CN" altLang="en-US" sz="2300" dirty="0" smtClean="0"/>
              <a:t>可对会议进行录制及重复播放</a:t>
            </a:r>
            <a:endParaRPr lang="en-US" sz="2300" dirty="0" smtClean="0"/>
          </a:p>
          <a:p>
            <a:pPr lvl="1"/>
            <a:r>
              <a:rPr lang="zh-CN" altLang="en-US" sz="2300" dirty="0" smtClean="0"/>
              <a:t>随时随地即可召开会议</a:t>
            </a:r>
            <a:endParaRPr lang="en-US" sz="2300" dirty="0" smtClean="0"/>
          </a:p>
        </p:txBody>
      </p:sp>
      <p:pic>
        <p:nvPicPr>
          <p:cNvPr id="19462" name="Rectangle 27649"/>
          <p:cNvPicPr>
            <a:picLocks noChangeAspect="1" noChangeArrowheads="1"/>
          </p:cNvPicPr>
          <p:nvPr/>
        </p:nvPicPr>
        <p:blipFill>
          <a:blip r:embed="rId6" cstate="email"/>
          <a:srcRect/>
          <a:stretch>
            <a:fillRect/>
          </a:stretch>
        </p:blipFill>
        <p:spPr bwMode="auto">
          <a:xfrm>
            <a:off x="3794125" y="4959616"/>
            <a:ext cx="1079500" cy="1537229"/>
          </a:xfrm>
          <a:prstGeom prst="rect">
            <a:avLst/>
          </a:prstGeom>
          <a:noFill/>
          <a:ln w="9525">
            <a:noFill/>
            <a:miter lim="800000"/>
            <a:headEnd/>
            <a:tailEnd/>
          </a:ln>
        </p:spPr>
      </p:pic>
      <p:sp>
        <p:nvSpPr>
          <p:cNvPr id="98311" name="Text Box 7"/>
          <p:cNvSpPr txBox="1">
            <a:spLocks noChangeArrowheads="1"/>
          </p:cNvSpPr>
          <p:nvPr/>
        </p:nvSpPr>
        <p:spPr bwMode="gray">
          <a:xfrm>
            <a:off x="2246313" y="6102615"/>
            <a:ext cx="4352396" cy="563563"/>
          </a:xfrm>
          <a:prstGeom prst="rect">
            <a:avLst/>
          </a:prstGeom>
          <a:noFill/>
          <a:ln w="12700" algn="ctr">
            <a:noFill/>
            <a:miter lim="800000"/>
            <a:headEnd/>
            <a:tailEnd/>
          </a:ln>
          <a:effectLst/>
        </p:spPr>
        <p:txBody>
          <a:bodyPr lIns="91421" tIns="45712" rIns="91421" bIns="45712">
            <a:spAutoFit/>
          </a:bodyPr>
          <a:lstStyle/>
          <a:p>
            <a:pPr algn="ctr" eaLnBrk="0" hangingPunct="0">
              <a:lnSpc>
                <a:spcPct val="85000"/>
              </a:lnSpc>
              <a:spcBef>
                <a:spcPct val="50000"/>
              </a:spcBef>
              <a:defRPr/>
            </a:pPr>
            <a:endParaRPr lang="en-US" sz="3600" i="1" dirty="0">
              <a:effectLst>
                <a:outerShdw blurRad="38100" dist="38100" dir="2700000" algn="tl">
                  <a:srgbClr val="000000"/>
                </a:outerShdw>
              </a:effectLst>
              <a:latin typeface="Segoe" pitchFamily="34" charset="0"/>
            </a:endParaRPr>
          </a:p>
        </p:txBody>
      </p:sp>
      <p:pic>
        <p:nvPicPr>
          <p:cNvPr id="19464" name="Picture 26" descr="lm8b2-full">
            <a:hlinkClick r:id="" action="ppaction://noaction"/>
          </p:cNvPr>
          <p:cNvPicPr>
            <a:picLocks noChangeAspect="1" noChangeArrowheads="1"/>
          </p:cNvPicPr>
          <p:nvPr/>
        </p:nvPicPr>
        <p:blipFill>
          <a:blip r:embed="rId7" cstate="email"/>
          <a:srcRect/>
          <a:stretch>
            <a:fillRect/>
          </a:stretch>
        </p:blipFill>
        <p:spPr bwMode="auto">
          <a:xfrm>
            <a:off x="727604" y="4640792"/>
            <a:ext cx="2595563" cy="1948657"/>
          </a:xfrm>
          <a:prstGeom prst="rect">
            <a:avLst/>
          </a:prstGeom>
          <a:noFill/>
          <a:ln w="9525">
            <a:noFill/>
            <a:miter lim="800000"/>
            <a:headEnd/>
            <a:tailEnd/>
          </a:ln>
        </p:spPr>
      </p:pic>
      <p:sp>
        <p:nvSpPr>
          <p:cNvPr id="21" name="Text Box 23"/>
          <p:cNvSpPr txBox="1">
            <a:spLocks noChangeArrowheads="1"/>
          </p:cNvSpPr>
          <p:nvPr/>
        </p:nvSpPr>
        <p:spPr bwMode="auto">
          <a:xfrm>
            <a:off x="3317627" y="5228167"/>
            <a:ext cx="776553" cy="638622"/>
          </a:xfrm>
          <a:prstGeom prst="rect">
            <a:avLst/>
          </a:prstGeom>
          <a:noFill/>
          <a:ln w="12700" algn="ctr">
            <a:noFill/>
            <a:miter lim="800000"/>
            <a:headEnd/>
            <a:tailEnd/>
          </a:ln>
          <a:effectLst/>
        </p:spPr>
        <p:txBody>
          <a:bodyPr lIns="91425" tIns="45713" rIns="91425" bIns="45713">
            <a:spAutoFit/>
          </a:bodyPr>
          <a:lstStyle/>
          <a:p>
            <a:pPr algn="ctr">
              <a:lnSpc>
                <a:spcPct val="85000"/>
              </a:lnSpc>
              <a:spcBef>
                <a:spcPct val="50000"/>
              </a:spcBef>
              <a:defRPr/>
            </a:pPr>
            <a:r>
              <a:rPr lang="en-US" sz="4000" dirty="0">
                <a:effectLst>
                  <a:outerShdw blurRad="38100" dist="38100" dir="2700000" algn="tl">
                    <a:srgbClr val="000000"/>
                  </a:outerShdw>
                </a:effectLst>
                <a:latin typeface="Segoe Semibold" pitchFamily="34" charset="0"/>
              </a:rPr>
              <a:t>+ </a:t>
            </a:r>
          </a:p>
        </p:txBody>
      </p:sp>
      <p:sp>
        <p:nvSpPr>
          <p:cNvPr id="22" name="Text Box 24"/>
          <p:cNvSpPr txBox="1">
            <a:spLocks noChangeArrowheads="1"/>
          </p:cNvSpPr>
          <p:nvPr/>
        </p:nvSpPr>
        <p:spPr bwMode="auto">
          <a:xfrm>
            <a:off x="4707880" y="5287699"/>
            <a:ext cx="715698" cy="529362"/>
          </a:xfrm>
          <a:prstGeom prst="rect">
            <a:avLst/>
          </a:prstGeom>
          <a:noFill/>
          <a:ln w="12700" algn="ctr">
            <a:noFill/>
            <a:miter lim="800000"/>
            <a:headEnd/>
            <a:tailEnd/>
          </a:ln>
          <a:effectLst/>
        </p:spPr>
        <p:txBody>
          <a:bodyPr lIns="91425" tIns="45713" rIns="91425" bIns="45713">
            <a:spAutoFit/>
          </a:bodyPr>
          <a:lstStyle/>
          <a:p>
            <a:pPr algn="ctr">
              <a:lnSpc>
                <a:spcPct val="85000"/>
              </a:lnSpc>
              <a:spcBef>
                <a:spcPct val="50000"/>
              </a:spcBef>
              <a:defRPr/>
            </a:pPr>
            <a:r>
              <a:rPr lang="en-US" sz="3200" dirty="0">
                <a:effectLst>
                  <a:outerShdw blurRad="38100" dist="38100" dir="2700000" algn="tl">
                    <a:srgbClr val="000000"/>
                  </a:outerShdw>
                </a:effectLst>
                <a:latin typeface="Segoe Semibold" pitchFamily="34" charset="0"/>
              </a:rPr>
              <a:t>=</a:t>
            </a:r>
          </a:p>
        </p:txBody>
      </p:sp>
      <p:pic>
        <p:nvPicPr>
          <p:cNvPr id="23" name="Rectangle 446486"/>
          <p:cNvPicPr>
            <a:picLocks noChangeAspect="1" noChangeArrowheads="1"/>
          </p:cNvPicPr>
          <p:nvPr/>
        </p:nvPicPr>
        <p:blipFill>
          <a:blip r:embed="rId8" cstate="email"/>
          <a:srcRect/>
          <a:stretch>
            <a:fillRect/>
          </a:stretch>
        </p:blipFill>
        <p:spPr bwMode="auto">
          <a:xfrm>
            <a:off x="956425" y="5318125"/>
            <a:ext cx="2161646" cy="379678"/>
          </a:xfrm>
          <a:prstGeom prst="rect">
            <a:avLst/>
          </a:prstGeom>
          <a:noFill/>
          <a:ln w="9525">
            <a:noFill/>
            <a:miter lim="800000"/>
            <a:headEnd/>
            <a:tailEnd/>
          </a:ln>
        </p:spPr>
      </p:pic>
      <p:pic>
        <p:nvPicPr>
          <p:cNvPr id="19468" name="Picture 15" descr="C:\Users\bryanb\Desktop\RoundTable_bL.png"/>
          <p:cNvPicPr>
            <a:picLocks noChangeAspect="1" noChangeArrowheads="1"/>
          </p:cNvPicPr>
          <p:nvPr/>
        </p:nvPicPr>
        <p:blipFill>
          <a:blip r:embed="rId9" cstate="print"/>
          <a:srcRect/>
          <a:stretch>
            <a:fillRect/>
          </a:stretch>
        </p:blipFill>
        <p:spPr bwMode="auto">
          <a:xfrm>
            <a:off x="6299729" y="2334838"/>
            <a:ext cx="2386542" cy="52519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p:val>
                                            <p:fltVal val="0.5"/>
                                          </p:val>
                                        </p:tav>
                                        <p:tav tm="100000">
                                          <p:val>
                                            <p:strVal val="#ppt_x"/>
                                          </p:val>
                                        </p:tav>
                                      </p:tavLst>
                                    </p:anim>
                                    <p:anim calcmode="lin" valueType="num">
                                      <p:cBhvr>
                                        <p:cTn id="10" dur="10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82588" y="228600"/>
            <a:ext cx="8380412" cy="692498"/>
          </a:xfrm>
        </p:spPr>
        <p:txBody>
          <a:bodyPr lIns="76197" tIns="38098" rIns="76197" bIns="38098"/>
          <a:lstStyle/>
          <a:p>
            <a:r>
              <a:rPr lang="zh-CN" altLang="en-US" dirty="0" smtClean="0"/>
              <a:t>丰富的媒体介质</a:t>
            </a:r>
            <a:endParaRPr lang="en-US" dirty="0" smtClean="0"/>
          </a:p>
        </p:txBody>
      </p:sp>
      <p:sp>
        <p:nvSpPr>
          <p:cNvPr id="20483" name="Rectangle 3"/>
          <p:cNvSpPr>
            <a:spLocks noGrp="1" noChangeArrowheads="1"/>
          </p:cNvSpPr>
          <p:nvPr>
            <p:ph idx="1"/>
          </p:nvPr>
        </p:nvSpPr>
        <p:spPr>
          <a:xfrm>
            <a:off x="357158" y="1214422"/>
            <a:ext cx="5364700" cy="5257850"/>
          </a:xfrm>
        </p:spPr>
        <p:txBody>
          <a:bodyPr lIns="76197" tIns="38098" rIns="76197" bIns="38098"/>
          <a:lstStyle/>
          <a:p>
            <a:r>
              <a:rPr lang="zh-CN" altLang="en-US" sz="2300" dirty="0" smtClean="0"/>
              <a:t>语音</a:t>
            </a:r>
            <a:endParaRPr lang="en-US" sz="2300" dirty="0" smtClean="0"/>
          </a:p>
          <a:p>
            <a:pPr lvl="1"/>
            <a:r>
              <a:rPr lang="zh-CN" altLang="en-US" sz="2000" dirty="0" smtClean="0"/>
              <a:t>集成</a:t>
            </a:r>
            <a:r>
              <a:rPr lang="en-US" sz="2000" dirty="0" smtClean="0"/>
              <a:t>VOIP: </a:t>
            </a:r>
            <a:br>
              <a:rPr lang="en-US" sz="2000" dirty="0" smtClean="0"/>
            </a:br>
            <a:r>
              <a:rPr lang="zh-CN" altLang="en-US" sz="2000" dirty="0" smtClean="0"/>
              <a:t>多方音频</a:t>
            </a:r>
            <a:endParaRPr lang="en-US" sz="2000" dirty="0" smtClean="0"/>
          </a:p>
          <a:p>
            <a:pPr lvl="1"/>
            <a:r>
              <a:rPr lang="zh-CN" altLang="en-US" sz="2000" dirty="0" smtClean="0"/>
              <a:t>高质量</a:t>
            </a:r>
            <a:r>
              <a:rPr lang="en-US" sz="2000" dirty="0" smtClean="0"/>
              <a:t>, network adaptive</a:t>
            </a:r>
            <a:r>
              <a:rPr lang="zh-CN" altLang="en-US" sz="2000" dirty="0" smtClean="0"/>
              <a:t>编解码器</a:t>
            </a:r>
            <a:endParaRPr lang="en-US" sz="2000" dirty="0" smtClean="0"/>
          </a:p>
          <a:p>
            <a:r>
              <a:rPr lang="en-US" sz="2300" dirty="0" smtClean="0"/>
              <a:t>PSTN </a:t>
            </a:r>
          </a:p>
          <a:p>
            <a:pPr lvl="1"/>
            <a:r>
              <a:rPr lang="en-US" sz="2000" dirty="0" smtClean="0"/>
              <a:t>Support with ACP partners </a:t>
            </a:r>
          </a:p>
          <a:p>
            <a:pPr lvl="1"/>
            <a:r>
              <a:rPr lang="en-US" sz="2000" dirty="0" smtClean="0"/>
              <a:t>New hybrid VOIP-ACP </a:t>
            </a:r>
            <a:br>
              <a:rPr lang="en-US" sz="2000" dirty="0" smtClean="0"/>
            </a:br>
            <a:r>
              <a:rPr lang="en-US" sz="2000" dirty="0" smtClean="0"/>
              <a:t>functionality (</a:t>
            </a:r>
            <a:r>
              <a:rPr lang="zh-CN" altLang="en-US" sz="2000" dirty="0" smtClean="0"/>
              <a:t>仅限于服务</a:t>
            </a:r>
            <a:r>
              <a:rPr lang="en-US" sz="2000" dirty="0" smtClean="0"/>
              <a:t>) </a:t>
            </a:r>
          </a:p>
          <a:p>
            <a:r>
              <a:rPr lang="zh-CN" altLang="en-US" sz="2300" dirty="0" smtClean="0"/>
              <a:t>视频</a:t>
            </a:r>
            <a:endParaRPr lang="en-US" sz="2300" dirty="0" smtClean="0"/>
          </a:p>
          <a:p>
            <a:pPr lvl="1"/>
            <a:r>
              <a:rPr lang="zh-CN" altLang="en-US" sz="2000" dirty="0" smtClean="0"/>
              <a:t>整合多方摄像头视频</a:t>
            </a:r>
            <a:endParaRPr lang="en-US" sz="2000" dirty="0" smtClean="0"/>
          </a:p>
          <a:p>
            <a:pPr lvl="1"/>
            <a:r>
              <a:rPr lang="zh-CN" altLang="en-US" sz="2000" dirty="0" smtClean="0"/>
              <a:t>全屏及灵活的版式设计</a:t>
            </a:r>
            <a:endParaRPr lang="en-US" sz="2000" dirty="0" smtClean="0"/>
          </a:p>
          <a:p>
            <a:pPr lvl="1"/>
            <a:r>
              <a:rPr lang="zh-CN" altLang="en-US" sz="2000" dirty="0" smtClean="0"/>
              <a:t>全新的</a:t>
            </a:r>
            <a:r>
              <a:rPr lang="en-US" sz="2000" dirty="0" err="1" smtClean="0"/>
              <a:t>RoundTable</a:t>
            </a:r>
            <a:r>
              <a:rPr lang="zh-CN" altLang="en-US" sz="2000" dirty="0" smtClean="0"/>
              <a:t>视频</a:t>
            </a:r>
            <a:endParaRPr lang="en-US" sz="2000" dirty="0" smtClean="0"/>
          </a:p>
          <a:p>
            <a:r>
              <a:rPr lang="zh-CN" altLang="en-US" sz="2300" dirty="0" smtClean="0"/>
              <a:t>连通性</a:t>
            </a:r>
            <a:endParaRPr lang="en-US" sz="2300" dirty="0" smtClean="0"/>
          </a:p>
          <a:p>
            <a:pPr lvl="1"/>
            <a:r>
              <a:rPr lang="zh-CN" altLang="en-US" sz="2000" dirty="0" smtClean="0"/>
              <a:t>可穿越防火墙工作</a:t>
            </a:r>
            <a:endParaRPr lang="en-US" sz="2000" dirty="0" smtClean="0"/>
          </a:p>
        </p:txBody>
      </p:sp>
      <p:pic>
        <p:nvPicPr>
          <p:cNvPr id="7" name="Picture 3" descr="Roundtable-screen"/>
          <p:cNvPicPr>
            <a:picLocks noChangeAspect="1" noChangeArrowheads="1"/>
          </p:cNvPicPr>
          <p:nvPr/>
        </p:nvPicPr>
        <p:blipFill>
          <a:blip r:embed="rId3" cstate="email"/>
          <a:srcRect/>
          <a:stretch>
            <a:fillRect/>
          </a:stretch>
        </p:blipFill>
        <p:spPr bwMode="auto">
          <a:xfrm>
            <a:off x="5249288" y="2871126"/>
            <a:ext cx="3513712" cy="39868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285720" y="357166"/>
            <a:ext cx="7929618" cy="1246495"/>
          </a:xfrm>
        </p:spPr>
        <p:txBody>
          <a:bodyPr lIns="76197" tIns="38098" rIns="76197" bIns="38098">
            <a:noAutofit/>
          </a:bodyPr>
          <a:lstStyle/>
          <a:p>
            <a:r>
              <a:rPr lang="zh-CN" altLang="en-US" dirty="0" smtClean="0"/>
              <a:t>使用丰富的媒体格式对会议进行高保真录制</a:t>
            </a:r>
            <a:endParaRPr lang="en-US" dirty="0" smtClean="0"/>
          </a:p>
        </p:txBody>
      </p:sp>
      <p:sp>
        <p:nvSpPr>
          <p:cNvPr id="23555" name="Text Placeholder 5"/>
          <p:cNvSpPr>
            <a:spLocks noGrp="1"/>
          </p:cNvSpPr>
          <p:nvPr>
            <p:ph idx="1"/>
          </p:nvPr>
        </p:nvSpPr>
        <p:spPr>
          <a:xfrm>
            <a:off x="382589" y="1905000"/>
            <a:ext cx="4383140" cy="4648708"/>
          </a:xfrm>
        </p:spPr>
        <p:txBody>
          <a:bodyPr lIns="76197" tIns="38098" rIns="76197" bIns="38098"/>
          <a:lstStyle/>
          <a:p>
            <a:pPr marL="336007" indent="-336007"/>
            <a:r>
              <a:rPr lang="zh-CN" altLang="en-US" b="0" dirty="0" smtClean="0"/>
              <a:t>可对音频、视频、动画及演讲者切换进行存档记录</a:t>
            </a:r>
            <a:endParaRPr lang="en-US" b="0" dirty="0" smtClean="0"/>
          </a:p>
          <a:p>
            <a:pPr marL="336007" indent="-336007"/>
            <a:r>
              <a:rPr lang="zh-CN" altLang="en-US" b="0" dirty="0" smtClean="0"/>
              <a:t>可对存档记录进行搜索</a:t>
            </a:r>
            <a:r>
              <a:rPr lang="en-US" b="0" dirty="0" smtClean="0"/>
              <a:t> </a:t>
            </a:r>
            <a:r>
              <a:rPr lang="zh-CN" altLang="en-US" b="0" dirty="0" smtClean="0"/>
              <a:t>及实现共享</a:t>
            </a:r>
            <a:endParaRPr lang="en-US" b="0" dirty="0" smtClean="0"/>
          </a:p>
          <a:p>
            <a:pPr marL="336007" indent="-336007"/>
            <a:r>
              <a:rPr lang="zh-CN" altLang="en-US" b="0" dirty="0" smtClean="0"/>
              <a:t>可在</a:t>
            </a:r>
            <a:r>
              <a:rPr lang="en-US" altLang="zh-CN" b="0" dirty="0" smtClean="0"/>
              <a:t>IE</a:t>
            </a:r>
            <a:r>
              <a:rPr lang="zh-CN" altLang="en-US" b="0" dirty="0" smtClean="0"/>
              <a:t>游览器中直接查看录制结果</a:t>
            </a:r>
            <a:endParaRPr lang="en-US" b="0" dirty="0" smtClean="0"/>
          </a:p>
          <a:p>
            <a:pPr marL="336007" indent="-336007"/>
            <a:r>
              <a:rPr lang="zh-CN" altLang="en-US" b="0" dirty="0" smtClean="0"/>
              <a:t>可对时间线及演讲者和事件标题进行索引查找切换</a:t>
            </a:r>
            <a:endParaRPr lang="en-US" b="0" dirty="0" smtClean="0"/>
          </a:p>
        </p:txBody>
      </p:sp>
      <p:pic>
        <p:nvPicPr>
          <p:cNvPr id="1026" name="Picture 2"/>
          <p:cNvPicPr>
            <a:picLocks noChangeAspect="1" noChangeArrowheads="1"/>
          </p:cNvPicPr>
          <p:nvPr/>
        </p:nvPicPr>
        <p:blipFill>
          <a:blip r:embed="rId3" cstate="email"/>
          <a:srcRect/>
          <a:stretch>
            <a:fillRect/>
          </a:stretch>
        </p:blipFill>
        <p:spPr bwMode="auto">
          <a:xfrm>
            <a:off x="4944800" y="1905000"/>
            <a:ext cx="3818200" cy="33194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zh-CN" altLang="zh-CN" dirty="0"/>
              <a:t>OCS 2007 </a:t>
            </a:r>
            <a:r>
              <a:rPr lang="zh-CN" altLang="en-US" dirty="0"/>
              <a:t>用户场景</a:t>
            </a:r>
          </a:p>
        </p:txBody>
      </p:sp>
      <p:graphicFrame>
        <p:nvGraphicFramePr>
          <p:cNvPr id="3" name="Table 2"/>
          <p:cNvGraphicFramePr>
            <a:graphicFrameLocks noGrp="1"/>
          </p:cNvGraphicFramePr>
          <p:nvPr/>
        </p:nvGraphicFramePr>
        <p:xfrm>
          <a:off x="228600" y="945034"/>
          <a:ext cx="5181601" cy="5906474"/>
        </p:xfrm>
        <a:graphic>
          <a:graphicData uri="http://schemas.openxmlformats.org/drawingml/2006/table">
            <a:tbl>
              <a:tblPr/>
              <a:tblGrid>
                <a:gridCol w="992163"/>
                <a:gridCol w="1056693"/>
                <a:gridCol w="1622953"/>
                <a:gridCol w="1509792"/>
              </a:tblGrid>
              <a:tr h="3827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Segoe" pitchFamily="2" charset="0"/>
                          <a:ea typeface="宋体" charset="-122"/>
                          <a:cs typeface="Arial" charset="0"/>
                        </a:rPr>
                        <a:t>领域</a:t>
                      </a:r>
                    </a:p>
                  </a:txBody>
                  <a:tcPr marL="89464" marR="89464" marT="44732" marB="44732"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Segoe" pitchFamily="2" charset="0"/>
                          <a:ea typeface="宋体" charset="-122"/>
                          <a:cs typeface="Arial" charset="0"/>
                        </a:rPr>
                        <a:t>场景</a:t>
                      </a:r>
                    </a:p>
                  </a:txBody>
                  <a:tcPr marL="89464" marR="89464" marT="44732" marB="44732"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Segoe" pitchFamily="2" charset="0"/>
                          <a:ea typeface="宋体" charset="-122"/>
                          <a:cs typeface="Arial" charset="0"/>
                        </a:rPr>
                        <a:t>描述</a:t>
                      </a:r>
                    </a:p>
                  </a:txBody>
                  <a:tcPr marL="89464" marR="89464" marT="44732" marB="44732"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rgbClr val="FFFFFF"/>
                          </a:solidFill>
                          <a:effectLst/>
                          <a:latin typeface="Segoe" pitchFamily="2" charset="0"/>
                          <a:ea typeface="宋体" charset="-122"/>
                          <a:cs typeface="Arial" charset="0"/>
                        </a:rPr>
                        <a:t>用户端</a:t>
                      </a:r>
                    </a:p>
                  </a:txBody>
                  <a:tcPr marL="89464" marR="89464" marT="44732" marB="44732"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r>
              <a:tr h="62935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Segoe" pitchFamily="2" charset="0"/>
                          <a:ea typeface="宋体" charset="-122"/>
                          <a:cs typeface="Arial" charset="0"/>
                        </a:rPr>
                        <a:t>在线</a:t>
                      </a:r>
                      <a:r>
                        <a:rPr kumimoji="0" lang="en-US" altLang="zh-CN" sz="1400" b="0" i="0" u="none" strike="noStrike" cap="none" normalizeH="0" baseline="0" dirty="0" smtClean="0">
                          <a:ln>
                            <a:noFill/>
                          </a:ln>
                          <a:solidFill>
                            <a:schemeClr val="tx1"/>
                          </a:solidFill>
                          <a:effectLst/>
                          <a:latin typeface="Segoe" pitchFamily="2" charset="0"/>
                          <a:ea typeface="宋体" charset="-122"/>
                          <a:cs typeface="Arial" charset="0"/>
                        </a:rPr>
                        <a:t>/ IM</a:t>
                      </a:r>
                    </a:p>
                  </a:txBody>
                  <a:tcPr marL="89464" marR="89464" marT="44732" marB="44732" horzOverflow="overflow">
                    <a:lnL>
                      <a:noFill/>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丰富的在线状态</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e.g., l</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位置</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会议中</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自定义在线状态</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联系人卡片</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准入管理</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上下文集成</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Communicator</a:t>
                      </a:r>
                    </a:p>
                  </a:txBody>
                  <a:tcPr marL="89464" marR="89464" marT="44732" marB="44732" horzOverflow="overflow">
                    <a:lnL w="25400" cap="flat" cmpd="sng" algn="ctr">
                      <a:solidFill>
                        <a:schemeClr val="tx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r>
              <a:tr h="27080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rPr>
                        <a:t>Group IM</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联系人列表</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FFC000"/>
                    </a:solidFill>
                  </a:tcPr>
                </a:tc>
                <a:tc vMerge="1">
                  <a:txBody>
                    <a:bodyPr/>
                    <a:lstStyle/>
                    <a:p>
                      <a:endParaRPr lang="zh-CN" altLang="en-US"/>
                    </a:p>
                  </a:txBody>
                  <a:tcPr/>
                </a:tc>
              </a:tr>
              <a:tr h="355526">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rPr>
                        <a:t>Public IM </a:t>
                      </a: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连接</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连接到 </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AOL/MSN/Yahoo</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c vMerge="1">
                  <a:txBody>
                    <a:bodyPr/>
                    <a:lstStyle/>
                    <a:p>
                      <a:endParaRPr lang="zh-CN" altLang="en-US"/>
                    </a:p>
                  </a:txBody>
                  <a:tcPr/>
                </a:tc>
              </a:tr>
              <a:tr h="409990">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Segoe" pitchFamily="2" charset="0"/>
                          <a:ea typeface="宋体" charset="-122"/>
                          <a:cs typeface="Arial" charset="0"/>
                        </a:rPr>
                        <a:t>会议</a:t>
                      </a:r>
                    </a:p>
                  </a:txBody>
                  <a:tcPr marL="89464" marR="89464" marT="44732" marB="44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数据会议</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应用共享</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文档共享</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白板 投票</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交谈</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录制</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C000"/>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Live </a:t>
                      </a:r>
                      <a:r>
                        <a:rPr kumimoji="0" lang="zh-CN" altLang="en-US" sz="1400" b="1" i="0" u="none" strike="noStrike" cap="none" normalizeH="0" baseline="0" dirty="0" smtClean="0">
                          <a:ln>
                            <a:noFill/>
                          </a:ln>
                          <a:solidFill>
                            <a:schemeClr val="tx1"/>
                          </a:solidFill>
                          <a:effectLst/>
                          <a:latin typeface="Segoe" pitchFamily="2" charset="0"/>
                          <a:ea typeface="宋体" charset="-122"/>
                          <a:cs typeface="Arial" charset="0"/>
                        </a:rPr>
                        <a:t>会议</a:t>
                      </a: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 Console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Segoe" pitchFamily="2" charset="0"/>
                          <a:ea typeface="宋体" charset="-122"/>
                          <a:cs typeface="Arial" charset="0"/>
                        </a:rPr>
                        <a:t>(unified </a:t>
                      </a:r>
                      <a:r>
                        <a:rPr kumimoji="0" lang="zh-CN" altLang="en-US" sz="900" b="1" i="0" u="none" strike="noStrike" cap="none" normalizeH="0" baseline="0" dirty="0" smtClean="0">
                          <a:ln>
                            <a:noFill/>
                          </a:ln>
                          <a:solidFill>
                            <a:schemeClr val="tx1"/>
                          </a:solidFill>
                          <a:effectLst/>
                          <a:latin typeface="Segoe" pitchFamily="2" charset="0"/>
                          <a:ea typeface="宋体" charset="-122"/>
                          <a:cs typeface="Arial" charset="0"/>
                        </a:rPr>
                        <a:t>控制台</a:t>
                      </a:r>
                      <a:r>
                        <a:rPr kumimoji="0" lang="en-US" altLang="zh-CN" sz="900" b="1" i="0" u="none" strike="noStrike" cap="none" normalizeH="0" baseline="0" dirty="0" smtClean="0">
                          <a:ln>
                            <a:noFill/>
                          </a:ln>
                          <a:solidFill>
                            <a:schemeClr val="tx1"/>
                          </a:solidFill>
                          <a:effectLst/>
                          <a:latin typeface="Segoe" pitchFamily="2" charset="0"/>
                          <a:ea typeface="宋体" charset="-122"/>
                          <a:cs typeface="Arial" charset="0"/>
                        </a:rPr>
                        <a:t>for OCS and LM </a:t>
                      </a:r>
                      <a:r>
                        <a:rPr kumimoji="0" lang="zh-CN" altLang="en-US" sz="900" b="1" i="0" u="none" strike="noStrike" cap="none" normalizeH="0" baseline="0" dirty="0" smtClean="0">
                          <a:ln>
                            <a:noFill/>
                          </a:ln>
                          <a:solidFill>
                            <a:schemeClr val="tx1"/>
                          </a:solidFill>
                          <a:effectLst/>
                          <a:latin typeface="Segoe" pitchFamily="2" charset="0"/>
                          <a:ea typeface="宋体" charset="-122"/>
                          <a:cs typeface="Arial" charset="0"/>
                        </a:rPr>
                        <a:t>服务</a:t>
                      </a:r>
                      <a:r>
                        <a:rPr kumimoji="0" lang="en-US" altLang="zh-CN" sz="900" b="1" i="0" u="none" strike="noStrike" cap="none" normalizeH="0" baseline="0" dirty="0" smtClean="0">
                          <a:ln>
                            <a:noFill/>
                          </a:ln>
                          <a:solidFill>
                            <a:schemeClr val="tx1"/>
                          </a:solidFill>
                          <a:effectLst/>
                          <a:latin typeface="Segoe" pitchFamily="2" charset="0"/>
                          <a:ea typeface="宋体" charset="-122"/>
                          <a:cs typeface="Arial" charset="0"/>
                        </a:rPr>
                        <a:t>)</a:t>
                      </a:r>
                    </a:p>
                  </a:txBody>
                  <a:tcPr marL="89464" marR="89464" marT="44732" marB="44732" horzOverflow="overflow">
                    <a:lnL w="254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r>
              <a:tr h="520429">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Segoe" pitchFamily="2" charset="0"/>
                          <a:ea typeface="宋体" charset="-122"/>
                          <a:cs typeface="Arial" charset="0"/>
                        </a:rPr>
                        <a:t>PSTN </a:t>
                      </a:r>
                      <a:r>
                        <a:rPr kumimoji="0" lang="zh-CN" altLang="en-US" sz="1100" b="0" i="0" u="none" strike="noStrike" cap="none" normalizeH="0" baseline="0" smtClean="0">
                          <a:ln>
                            <a:noFill/>
                          </a:ln>
                          <a:solidFill>
                            <a:schemeClr val="tx1"/>
                          </a:solidFill>
                          <a:effectLst/>
                          <a:latin typeface="Segoe" pitchFamily="2" charset="0"/>
                          <a:ea typeface="宋体" charset="-122"/>
                          <a:cs typeface="Arial" charset="0"/>
                        </a:rPr>
                        <a:t>会议</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连接数据会议到电</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ACP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提供的电话</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CBCB79"/>
                    </a:solidFill>
                  </a:tcPr>
                </a:tc>
                <a:tc vMerge="1">
                  <a:txBody>
                    <a:bodyPr/>
                    <a:lstStyle/>
                    <a:p>
                      <a:endParaRPr lang="zh-CN" altLang="en-US"/>
                    </a:p>
                  </a:txBody>
                  <a:tcPr/>
                </a:tc>
              </a:tr>
              <a:tr h="1014769">
                <a:tc vMerge="1">
                  <a:txBody>
                    <a:bodyPr/>
                    <a:lstStyle/>
                    <a:p>
                      <a:endParaRPr lang="zh-CN"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语音</a:t>
                      </a:r>
                      <a:r>
                        <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rPr>
                        <a:t>/</a:t>
                      </a: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视频会议</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Segoe" pitchFamily="2" charset="0"/>
                          <a:ea typeface="宋体" charset="-122"/>
                          <a:cs typeface="Arial" charset="0"/>
                        </a:rPr>
                        <a:t>PC </a:t>
                      </a:r>
                      <a:r>
                        <a:rPr kumimoji="0" lang="zh-CN" altLang="en-US" sz="1200" b="0" i="0" u="none" strike="noStrike" cap="none" normalizeH="0" baseline="0" dirty="0" smtClean="0">
                          <a:ln>
                            <a:noFill/>
                          </a:ln>
                          <a:solidFill>
                            <a:schemeClr val="tx1"/>
                          </a:solidFill>
                          <a:effectLst/>
                          <a:latin typeface="Segoe" pitchFamily="2" charset="0"/>
                          <a:ea typeface="宋体" charset="-122"/>
                          <a:cs typeface="Arial" charset="0"/>
                        </a:rPr>
                        <a:t>语音</a:t>
                      </a:r>
                      <a:r>
                        <a:rPr kumimoji="0" lang="en-US" altLang="zh-CN" sz="12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en-US" altLang="zh-CN" sz="1200" b="0" i="0" u="none" strike="noStrike" cap="none" normalizeH="0" baseline="0" dirty="0" err="1" smtClean="0">
                          <a:ln>
                            <a:noFill/>
                          </a:ln>
                          <a:solidFill>
                            <a:schemeClr val="tx1"/>
                          </a:solidFill>
                          <a:effectLst/>
                          <a:latin typeface="Segoe" pitchFamily="2" charset="0"/>
                          <a:ea typeface="宋体" charset="-122"/>
                          <a:cs typeface="Arial" charset="0"/>
                        </a:rPr>
                        <a:t>WebCam</a:t>
                      </a:r>
                      <a:r>
                        <a:rPr kumimoji="0" lang="en-US" altLang="zh-CN" sz="12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200" b="0" i="0" u="none" strike="noStrike" cap="none" normalizeH="0" baseline="0" dirty="0" smtClean="0">
                          <a:ln>
                            <a:noFill/>
                          </a:ln>
                          <a:solidFill>
                            <a:schemeClr val="tx1"/>
                          </a:solidFill>
                          <a:effectLst/>
                          <a:latin typeface="Segoe" pitchFamily="2" charset="0"/>
                          <a:ea typeface="宋体" charset="-122"/>
                          <a:cs typeface="Arial" charset="0"/>
                        </a:rPr>
                        <a:t>或</a:t>
                      </a:r>
                      <a:r>
                        <a:rPr kumimoji="0" lang="en-US" altLang="zh-CN" sz="1200" b="0" i="0" u="none" strike="noStrike" cap="none" normalizeH="0" baseline="0" dirty="0" err="1" smtClean="0">
                          <a:ln>
                            <a:noFill/>
                          </a:ln>
                          <a:solidFill>
                            <a:schemeClr val="tx1"/>
                          </a:solidFill>
                          <a:effectLst/>
                          <a:latin typeface="Segoe" pitchFamily="2" charset="0"/>
                          <a:ea typeface="宋体" charset="-122"/>
                          <a:cs typeface="Arial" charset="0"/>
                        </a:rPr>
                        <a:t>RoundTable</a:t>
                      </a:r>
                      <a:r>
                        <a:rPr kumimoji="0" lang="en-US" altLang="zh-CN" sz="1200" b="0" i="0" u="none" strike="noStrike" cap="none" normalizeH="0" baseline="0" dirty="0" smtClean="0">
                          <a:ln>
                            <a:noFill/>
                          </a:ln>
                          <a:solidFill>
                            <a:schemeClr val="tx1"/>
                          </a:solidFill>
                          <a:effectLst/>
                          <a:latin typeface="Segoe" pitchFamily="2" charset="0"/>
                          <a:ea typeface="宋体" charset="-122"/>
                          <a:cs typeface="Arial" charset="0"/>
                        </a:rPr>
                        <a:t>  </a:t>
                      </a:r>
                      <a:r>
                        <a:rPr kumimoji="0" lang="zh-CN" altLang="en-US" sz="1200" b="0" i="0" u="none" strike="noStrike" cap="none" normalizeH="0" baseline="0" dirty="0" smtClean="0">
                          <a:ln>
                            <a:noFill/>
                          </a:ln>
                          <a:solidFill>
                            <a:schemeClr val="tx1"/>
                          </a:solidFill>
                          <a:effectLst/>
                          <a:latin typeface="Segoe" pitchFamily="2" charset="0"/>
                          <a:ea typeface="宋体" charset="-122"/>
                          <a:cs typeface="Arial" charset="0"/>
                        </a:rPr>
                        <a:t>视频</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Live </a:t>
                      </a:r>
                      <a:r>
                        <a:rPr kumimoji="0" lang="zh-CN" altLang="en-US" sz="1400" b="1" i="0" u="none" strike="noStrike" cap="none" normalizeH="0" baseline="0" dirty="0" smtClean="0">
                          <a:ln>
                            <a:noFill/>
                          </a:ln>
                          <a:solidFill>
                            <a:schemeClr val="tx1"/>
                          </a:solidFill>
                          <a:effectLst/>
                          <a:latin typeface="Segoe" pitchFamily="2" charset="0"/>
                          <a:ea typeface="宋体" charset="-122"/>
                          <a:cs typeface="Arial" charset="0"/>
                        </a:rPr>
                        <a:t>会议</a:t>
                      </a: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 Console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err="1" smtClean="0">
                          <a:ln>
                            <a:noFill/>
                          </a:ln>
                          <a:solidFill>
                            <a:schemeClr val="tx1"/>
                          </a:solidFill>
                          <a:effectLst/>
                          <a:latin typeface="Segoe" pitchFamily="2" charset="0"/>
                          <a:ea typeface="宋体" charset="-122"/>
                          <a:cs typeface="Arial" charset="0"/>
                        </a:rPr>
                        <a:t>RoundTable</a:t>
                      </a:r>
                      <a:endPar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Communicator</a:t>
                      </a:r>
                    </a:p>
                  </a:txBody>
                  <a:tcPr marL="89464" marR="89464" marT="44732" marB="44732" horzOverflow="overflow">
                    <a:lnL w="254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r>
              <a:tr h="493197">
                <a:tc vMerge="1">
                  <a:txBody>
                    <a:bodyPr/>
                    <a:lstStyle/>
                    <a:p>
                      <a:endParaRPr lang="zh-CN" alt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rPr>
                        <a:t>IM </a:t>
                      </a: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会议</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endParaRP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多方 </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IM</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Communicator</a:t>
                      </a:r>
                    </a:p>
                  </a:txBody>
                  <a:tcPr marL="89464" marR="89464" marT="44732" marB="44732" horzOverflow="overflow">
                    <a:lnL w="254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r>
              <a:tr h="355526">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会议安排</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安排数据或 </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A/V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会议</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Outlook</a:t>
                      </a:r>
                    </a:p>
                  </a:txBody>
                  <a:tcPr marL="89464" marR="89464" marT="44732" marB="44732" horzOverflow="overflow">
                    <a:lnL w="254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79"/>
                    </a:solidFill>
                  </a:tcPr>
                </a:tc>
              </a:tr>
              <a:tr h="40999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Segoe" pitchFamily="2" charset="0"/>
                          <a:ea typeface="宋体" charset="-122"/>
                          <a:cs typeface="Arial" charset="0"/>
                        </a:rPr>
                        <a:t>话音</a:t>
                      </a:r>
                    </a:p>
                  </a:txBody>
                  <a:tcPr marL="89464" marR="89464" marT="44732" marB="44732"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呼叫控制</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Hold/Transfer/Retrieve,  Forwarding,  Remote Call Control, etc.</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Communicator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Segoe" pitchFamily="2" charset="0"/>
                          <a:ea typeface="宋体" charset="-122"/>
                          <a:cs typeface="Arial" charset="0"/>
                        </a:rPr>
                        <a:t>“Hard” Phones</a:t>
                      </a:r>
                    </a:p>
                  </a:txBody>
                  <a:tcPr marL="89464" marR="89464" marT="44732" marB="44732" horzOverflow="overflow">
                    <a:lnL w="254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BCB79"/>
                    </a:solidFill>
                  </a:tcPr>
                </a:tc>
              </a:tr>
              <a:tr h="390254">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丰富的体验</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主题</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&amp;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重要 字段</a:t>
                      </a: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 Office </a:t>
                      </a:r>
                      <a:r>
                        <a:rPr kumimoji="0" lang="zh-CN" altLang="en-US" sz="1000" b="0" i="0" u="none" strike="noStrike" cap="none" normalizeH="0" baseline="0" dirty="0" smtClean="0">
                          <a:ln>
                            <a:noFill/>
                          </a:ln>
                          <a:solidFill>
                            <a:schemeClr val="tx1"/>
                          </a:solidFill>
                          <a:effectLst/>
                          <a:latin typeface="Segoe" pitchFamily="2" charset="0"/>
                          <a:ea typeface="宋体" charset="-122"/>
                          <a:cs typeface="Arial" charset="0"/>
                        </a:rPr>
                        <a:t> 集成</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FFC000"/>
                    </a:solidFill>
                  </a:tcPr>
                </a:tc>
                <a:tc vMerge="1">
                  <a:txBody>
                    <a:bodyPr/>
                    <a:lstStyle/>
                    <a:p>
                      <a:endParaRPr lang="zh-CN" altLang="en-US"/>
                    </a:p>
                  </a:txBody>
                  <a:tcPr/>
                </a:tc>
              </a:tr>
              <a:tr h="270805">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100" b="0" i="0" u="none" strike="noStrike" cap="none" normalizeH="0" baseline="0" dirty="0" smtClean="0">
                          <a:ln>
                            <a:noFill/>
                          </a:ln>
                          <a:solidFill>
                            <a:schemeClr val="tx1"/>
                          </a:solidFill>
                          <a:effectLst/>
                          <a:latin typeface="Segoe" pitchFamily="2" charset="0"/>
                          <a:ea typeface="宋体" charset="-122"/>
                          <a:cs typeface="Arial" charset="0"/>
                        </a:rPr>
                        <a:t>话音</a:t>
                      </a:r>
                      <a:r>
                        <a:rPr kumimoji="0" lang="en-US" altLang="zh-CN" sz="1100" b="0" i="0" u="none" strike="noStrike" cap="none" normalizeH="0" baseline="0" dirty="0" smtClean="0">
                          <a:ln>
                            <a:noFill/>
                          </a:ln>
                          <a:solidFill>
                            <a:schemeClr val="tx1"/>
                          </a:solidFill>
                          <a:effectLst/>
                          <a:latin typeface="Segoe" pitchFamily="2" charset="0"/>
                          <a:ea typeface="宋体" charset="-122"/>
                          <a:cs typeface="Arial" charset="0"/>
                        </a:rPr>
                        <a:t>mail/UM</a:t>
                      </a:r>
                    </a:p>
                  </a:txBody>
                  <a:tcPr marL="89464" marR="89464" marT="44732" marB="44732"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CBCB7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Segoe" pitchFamily="2" charset="0"/>
                          <a:ea typeface="宋体" charset="-122"/>
                          <a:cs typeface="Arial" charset="0"/>
                        </a:rPr>
                        <a:t>MWI, Missed Call Logs, etc.</a:t>
                      </a:r>
                    </a:p>
                  </a:txBody>
                  <a:tcPr marL="89464" marR="89464" marT="44732" marB="44732" anchor="ctr" horzOverflow="overflow">
                    <a:lnL>
                      <a:noFill/>
                    </a:lnL>
                    <a:lnR w="25400" cap="flat" cmpd="sng" algn="ctr">
                      <a:solidFill>
                        <a:schemeClr val="tx1"/>
                      </a:solidFill>
                      <a:prstDash val="solid"/>
                      <a:round/>
                      <a:headEnd type="none" w="med" len="med"/>
                      <a:tailEnd type="none" w="med" len="med"/>
                    </a:lnR>
                    <a:lnT>
                      <a:noFill/>
                    </a:lnT>
                    <a:lnB>
                      <a:noFill/>
                    </a:lnB>
                    <a:lnTlToBr>
                      <a:noFill/>
                    </a:lnTlToBr>
                    <a:lnBlToTr>
                      <a:noFill/>
                    </a:lnBlToTr>
                    <a:solidFill>
                      <a:srgbClr val="CBCB79"/>
                    </a:solidFill>
                  </a:tcPr>
                </a:tc>
                <a:tc vMerge="1">
                  <a:txBody>
                    <a:bodyPr/>
                    <a:lstStyle/>
                    <a:p>
                      <a:endParaRPr lang="zh-CN" altLang="en-US"/>
                    </a:p>
                  </a:txBody>
                  <a:tcPr/>
                </a:tc>
              </a:tr>
            </a:tbl>
          </a:graphicData>
        </a:graphic>
      </p:graphicFrame>
      <p:pic>
        <p:nvPicPr>
          <p:cNvPr id="8239" name="Picture 2" descr="C:\Program Files\Microsoft Resource DVD Artwork\DVD_ART\Artwork_Imagery\HARDWARE_IMAGERY\Photos - OEM Hardware\VoIP Web Phone\Unified Communications VoIP phone.png"/>
          <p:cNvPicPr>
            <a:picLocks noChangeAspect="1" noChangeArrowheads="1"/>
          </p:cNvPicPr>
          <p:nvPr/>
        </p:nvPicPr>
        <p:blipFill>
          <a:blip r:embed="rId3" cstate="print"/>
          <a:srcRect/>
          <a:stretch>
            <a:fillRect/>
          </a:stretch>
        </p:blipFill>
        <p:spPr bwMode="ltGray">
          <a:xfrm>
            <a:off x="7116763" y="5059363"/>
            <a:ext cx="1624012" cy="1328737"/>
          </a:xfrm>
          <a:prstGeom prst="rect">
            <a:avLst/>
          </a:prstGeom>
          <a:noFill/>
          <a:ln w="9525">
            <a:noFill/>
            <a:miter lim="800000"/>
            <a:headEnd/>
            <a:tailEnd/>
          </a:ln>
        </p:spPr>
      </p:pic>
      <p:pic>
        <p:nvPicPr>
          <p:cNvPr id="5" name="Rectangle 27649"/>
          <p:cNvPicPr>
            <a:picLocks noChangeAspect="1" noChangeArrowheads="1"/>
          </p:cNvPicPr>
          <p:nvPr/>
        </p:nvPicPr>
        <p:blipFill>
          <a:blip r:embed="rId4" cstate="print"/>
          <a:srcRect l="11259" t="13527" r="7193" b="9157"/>
          <a:stretch>
            <a:fillRect/>
          </a:stretch>
        </p:blipFill>
        <p:spPr bwMode="auto">
          <a:xfrm>
            <a:off x="5954713" y="4618038"/>
            <a:ext cx="1082675" cy="154146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6" descr="video1.JPG"/>
          <p:cNvPicPr>
            <a:picLocks noChangeAspect="1"/>
          </p:cNvPicPr>
          <p:nvPr/>
        </p:nvPicPr>
        <p:blipFill>
          <a:blip r:embed="rId5" cstate="print"/>
          <a:stretch>
            <a:fillRect/>
          </a:stretch>
        </p:blipFill>
        <p:spPr bwMode="ltGray">
          <a:xfrm>
            <a:off x="6999288" y="1366838"/>
            <a:ext cx="1066800" cy="1393825"/>
          </a:xfrm>
          <a:prstGeom prst="rect">
            <a:avLst/>
          </a:prstGeom>
          <a:effectLst>
            <a:outerShdw blurRad="50800" dist="38100" dir="2700000" algn="tl" rotWithShape="0">
              <a:prstClr val="black">
                <a:alpha val="40000"/>
              </a:prstClr>
            </a:outerShdw>
          </a:effectLst>
        </p:spPr>
      </p:pic>
      <p:pic>
        <p:nvPicPr>
          <p:cNvPr id="8" name="Picture 7" descr="call window.JPG"/>
          <p:cNvPicPr>
            <a:picLocks noChangeAspect="1"/>
          </p:cNvPicPr>
          <p:nvPr/>
        </p:nvPicPr>
        <p:blipFill>
          <a:blip r:embed="rId6" cstate="print"/>
          <a:stretch>
            <a:fillRect/>
          </a:stretch>
        </p:blipFill>
        <p:spPr>
          <a:xfrm>
            <a:off x="7011988" y="790575"/>
            <a:ext cx="1254125" cy="493713"/>
          </a:xfrm>
          <a:prstGeom prst="rect">
            <a:avLst/>
          </a:prstGeom>
          <a:effectLst>
            <a:outerShdw blurRad="50800" dist="38100" dir="2700000" algn="tl" rotWithShape="0">
              <a:prstClr val="black">
                <a:alpha val="40000"/>
              </a:prstClr>
            </a:outerShdw>
          </a:effectLst>
        </p:spPr>
      </p:pic>
      <p:pic>
        <p:nvPicPr>
          <p:cNvPr id="9" name="Picture 8" descr="cwa main ui.jpg"/>
          <p:cNvPicPr>
            <a:picLocks noChangeAspect="1"/>
          </p:cNvPicPr>
          <p:nvPr/>
        </p:nvPicPr>
        <p:blipFill>
          <a:blip r:embed="rId7" cstate="print"/>
          <a:stretch>
            <a:fillRect/>
          </a:stretch>
        </p:blipFill>
        <p:spPr>
          <a:xfrm>
            <a:off x="5772150" y="819150"/>
            <a:ext cx="1100138" cy="2022475"/>
          </a:xfrm>
          <a:prstGeom prst="rect">
            <a:avLst/>
          </a:prstGeom>
          <a:effectLst>
            <a:outerShdw blurRad="50800" dist="38100" dir="2700000" algn="tl" rotWithShape="0">
              <a:prstClr val="black">
                <a:alpha val="40000"/>
              </a:prstClr>
            </a:outerShdw>
          </a:effectLst>
        </p:spPr>
      </p:pic>
      <p:pic>
        <p:nvPicPr>
          <p:cNvPr id="8244" name="Picture 3"/>
          <p:cNvPicPr>
            <a:picLocks noChangeAspect="1" noChangeArrowheads="1"/>
          </p:cNvPicPr>
          <p:nvPr/>
        </p:nvPicPr>
        <p:blipFill>
          <a:blip r:embed="rId8" cstate="print"/>
          <a:srcRect l="71852" t="30412" r="9364" b="28062"/>
          <a:stretch>
            <a:fillRect/>
          </a:stretch>
        </p:blipFill>
        <p:spPr bwMode="auto">
          <a:xfrm>
            <a:off x="5394325" y="4078288"/>
            <a:ext cx="865188" cy="798512"/>
          </a:xfrm>
          <a:prstGeom prst="rect">
            <a:avLst/>
          </a:prstGeom>
          <a:noFill/>
          <a:ln w="9525">
            <a:noFill/>
            <a:miter lim="800000"/>
            <a:headEnd/>
            <a:tailEnd/>
          </a:ln>
        </p:spPr>
      </p:pic>
      <p:pic>
        <p:nvPicPr>
          <p:cNvPr id="6" name="Picture 5"/>
          <p:cNvPicPr>
            <a:picLocks noChangeAspect="1" noChangeArrowheads="1"/>
          </p:cNvPicPr>
          <p:nvPr/>
        </p:nvPicPr>
        <p:blipFill>
          <a:blip r:embed="rId9" cstate="print"/>
          <a:srcRect/>
          <a:stretch>
            <a:fillRect/>
          </a:stretch>
        </p:blipFill>
        <p:spPr bwMode="ltGray">
          <a:xfrm>
            <a:off x="6334125" y="3152775"/>
            <a:ext cx="2406650" cy="144780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advTm="140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使用</a:t>
            </a:r>
            <a:r>
              <a:rPr lang="en-US" altLang="zh-CN" dirty="0" smtClean="0"/>
              <a:t>OCS 20007 R2</a:t>
            </a:r>
            <a:r>
              <a:rPr lang="zh-CN" altLang="en-US" dirty="0" smtClean="0"/>
              <a:t>召开话音</a:t>
            </a:r>
            <a:r>
              <a:rPr lang="en-US" altLang="zh-CN" dirty="0" smtClean="0"/>
              <a:t>/</a:t>
            </a:r>
            <a:r>
              <a:rPr lang="zh-CN" altLang="en-US" dirty="0" smtClean="0"/>
              <a:t>视频会议</a:t>
            </a:r>
            <a:endParaRPr lang="zh-CN" altLang="en-US" dirty="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3" name="直接连接符 60"/>
          <p:cNvCxnSpPr/>
          <p:nvPr/>
        </p:nvCxnSpPr>
        <p:spPr>
          <a:xfrm rot="16200000" flipV="1">
            <a:off x="1928794" y="3571876"/>
            <a:ext cx="857256" cy="571504"/>
          </a:xfrm>
          <a:prstGeom prst="line">
            <a:avLst/>
          </a:prstGeom>
          <a:ln>
            <a:headEnd w="lg" len="med"/>
            <a:tailEnd type="none"/>
          </a:ln>
        </p:spPr>
        <p:style>
          <a:lnRef idx="2">
            <a:schemeClr val="accent4"/>
          </a:lnRef>
          <a:fillRef idx="0">
            <a:schemeClr val="accent4"/>
          </a:fillRef>
          <a:effectRef idx="1">
            <a:schemeClr val="accent4"/>
          </a:effectRef>
          <a:fontRef idx="minor">
            <a:schemeClr val="tx1"/>
          </a:fontRef>
        </p:style>
      </p:cxnSp>
      <p:cxnSp>
        <p:nvCxnSpPr>
          <p:cNvPr id="53" name="直接连接符 39"/>
          <p:cNvCxnSpPr/>
          <p:nvPr/>
        </p:nvCxnSpPr>
        <p:spPr>
          <a:xfrm rot="5400000">
            <a:off x="5893603" y="3821909"/>
            <a:ext cx="785818" cy="0"/>
          </a:xfrm>
          <a:prstGeom prst="line">
            <a:avLst/>
          </a:prstGeom>
          <a:ln>
            <a:headEnd w="lg" len="med"/>
            <a:tailEnd type="none"/>
          </a:ln>
        </p:spPr>
        <p:style>
          <a:lnRef idx="2">
            <a:schemeClr val="accent4"/>
          </a:lnRef>
          <a:fillRef idx="0">
            <a:schemeClr val="accent4"/>
          </a:fillRef>
          <a:effectRef idx="1">
            <a:schemeClr val="accent4"/>
          </a:effectRef>
          <a:fontRef idx="minor">
            <a:schemeClr val="tx1"/>
          </a:fontRef>
        </p:style>
      </p:cxnSp>
      <p:sp>
        <p:nvSpPr>
          <p:cNvPr id="84" name="椭圆 74"/>
          <p:cNvSpPr/>
          <p:nvPr/>
        </p:nvSpPr>
        <p:spPr>
          <a:xfrm>
            <a:off x="2627376" y="4383024"/>
            <a:ext cx="3517392" cy="2225040"/>
          </a:xfrm>
          <a:prstGeom prst="ellipse">
            <a:avLst/>
          </a:prstGeom>
          <a:solidFill>
            <a:schemeClr val="accent2">
              <a:lumMod val="60000"/>
              <a:lumOff val="40000"/>
              <a:alpha val="34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0" name="椭圆 29"/>
          <p:cNvSpPr/>
          <p:nvPr/>
        </p:nvSpPr>
        <p:spPr>
          <a:xfrm>
            <a:off x="4786314" y="2071678"/>
            <a:ext cx="3986784" cy="2596896"/>
          </a:xfrm>
          <a:prstGeom prst="ellipse">
            <a:avLst/>
          </a:prstGeom>
          <a:solidFill>
            <a:schemeClr val="accent2">
              <a:lumMod val="60000"/>
              <a:lumOff val="40000"/>
              <a:alpha val="34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5" name="椭圆 74"/>
          <p:cNvSpPr/>
          <p:nvPr/>
        </p:nvSpPr>
        <p:spPr>
          <a:xfrm>
            <a:off x="0" y="2048256"/>
            <a:ext cx="3718560" cy="2670048"/>
          </a:xfrm>
          <a:prstGeom prst="ellipse">
            <a:avLst/>
          </a:prstGeom>
          <a:solidFill>
            <a:schemeClr val="accent2">
              <a:lumMod val="60000"/>
              <a:lumOff val="40000"/>
              <a:alpha val="34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aphicFrame>
        <p:nvGraphicFramePr>
          <p:cNvPr id="21510" name="Object 6"/>
          <p:cNvGraphicFramePr>
            <a:graphicFrameLocks noChangeAspect="1"/>
          </p:cNvGraphicFramePr>
          <p:nvPr/>
        </p:nvGraphicFramePr>
        <p:xfrm>
          <a:off x="4937463" y="2879938"/>
          <a:ext cx="524225" cy="1064917"/>
        </p:xfrm>
        <a:graphic>
          <a:graphicData uri="http://schemas.openxmlformats.org/presentationml/2006/ole">
            <p:oleObj spid="_x0000_s69634" name="Visio" r:id="rId4" imgW="606552" imgH="1232154" progId="">
              <p:embed/>
            </p:oleObj>
          </a:graphicData>
        </a:graphic>
      </p:graphicFrame>
      <p:graphicFrame>
        <p:nvGraphicFramePr>
          <p:cNvPr id="21517" name="Object 13"/>
          <p:cNvGraphicFramePr>
            <a:graphicFrameLocks noChangeAspect="1"/>
          </p:cNvGraphicFramePr>
          <p:nvPr/>
        </p:nvGraphicFramePr>
        <p:xfrm>
          <a:off x="6997044" y="2362378"/>
          <a:ext cx="500065" cy="857256"/>
        </p:xfrm>
        <a:graphic>
          <a:graphicData uri="http://schemas.openxmlformats.org/presentationml/2006/ole">
            <p:oleObj spid="_x0000_s69635" name="Visio" r:id="rId5" imgW="619125" imgH="1058418" progId="">
              <p:embed/>
            </p:oleObj>
          </a:graphicData>
        </a:graphic>
      </p:graphicFrame>
      <p:sp>
        <p:nvSpPr>
          <p:cNvPr id="34" name="TextBox 33"/>
          <p:cNvSpPr txBox="1"/>
          <p:nvPr/>
        </p:nvSpPr>
        <p:spPr>
          <a:xfrm>
            <a:off x="3643306" y="3786190"/>
            <a:ext cx="1643074" cy="307777"/>
          </a:xfrm>
          <a:prstGeom prst="rect">
            <a:avLst/>
          </a:prstGeom>
          <a:noFill/>
        </p:spPr>
        <p:txBody>
          <a:bodyPr wrap="square" rtlCol="0">
            <a:spAutoFit/>
          </a:bodyPr>
          <a:lstStyle/>
          <a:p>
            <a:pPr algn="ctr"/>
            <a:r>
              <a:rPr lang="en-US" altLang="zh-CN" sz="1400" b="1" dirty="0" smtClean="0">
                <a:latin typeface="Arial Unicode MS" pitchFamily="34" charset="-122"/>
                <a:ea typeface="Arial Unicode MS" pitchFamily="34" charset="-122"/>
                <a:cs typeface="Arial Unicode MS" pitchFamily="34" charset="-122"/>
              </a:rPr>
              <a:t>OCS</a:t>
            </a:r>
            <a:endParaRPr lang="zh-CN" altLang="en-US" sz="1400" b="1" dirty="0" smtClean="0">
              <a:latin typeface="Arial Unicode MS" pitchFamily="34" charset="-122"/>
              <a:ea typeface="Arial Unicode MS" pitchFamily="34" charset="-122"/>
              <a:cs typeface="Arial Unicode MS" pitchFamily="34" charset="-122"/>
            </a:endParaRPr>
          </a:p>
        </p:txBody>
      </p:sp>
      <p:cxnSp>
        <p:nvCxnSpPr>
          <p:cNvPr id="38" name="直接连接符 37"/>
          <p:cNvCxnSpPr/>
          <p:nvPr/>
        </p:nvCxnSpPr>
        <p:spPr>
          <a:xfrm rot="10800000">
            <a:off x="6632448" y="3389376"/>
            <a:ext cx="853442" cy="1588"/>
          </a:xfrm>
          <a:prstGeom prst="line">
            <a:avLst/>
          </a:prstGeom>
          <a:ln>
            <a:headEnd w="lg" len="med"/>
            <a:tailEnd type="none"/>
          </a:ln>
        </p:spPr>
        <p:style>
          <a:lnRef idx="2">
            <a:schemeClr val="accent3"/>
          </a:lnRef>
          <a:fillRef idx="0">
            <a:schemeClr val="accent3"/>
          </a:fillRef>
          <a:effectRef idx="1">
            <a:schemeClr val="accent3"/>
          </a:effectRef>
          <a:fontRef idx="minor">
            <a:schemeClr val="tx1"/>
          </a:fontRef>
        </p:style>
      </p:cxnSp>
      <p:cxnSp>
        <p:nvCxnSpPr>
          <p:cNvPr id="40" name="直接连接符 39"/>
          <p:cNvCxnSpPr/>
          <p:nvPr/>
        </p:nvCxnSpPr>
        <p:spPr>
          <a:xfrm rot="10800000">
            <a:off x="5489441" y="3406380"/>
            <a:ext cx="571504" cy="12142"/>
          </a:xfrm>
          <a:prstGeom prst="line">
            <a:avLst/>
          </a:prstGeom>
          <a:ln>
            <a:headEnd w="lg" len="med"/>
            <a:tailEnd type="none"/>
          </a:ln>
        </p:spPr>
        <p:style>
          <a:lnRef idx="2">
            <a:schemeClr val="accent3"/>
          </a:lnRef>
          <a:fillRef idx="0">
            <a:schemeClr val="accent3"/>
          </a:fillRef>
          <a:effectRef idx="1">
            <a:schemeClr val="accent3"/>
          </a:effectRef>
          <a:fontRef idx="minor">
            <a:schemeClr val="tx1"/>
          </a:fontRef>
        </p:style>
      </p:cxnSp>
      <p:graphicFrame>
        <p:nvGraphicFramePr>
          <p:cNvPr id="21518" name="Object 14"/>
          <p:cNvGraphicFramePr>
            <a:graphicFrameLocks noChangeAspect="1"/>
          </p:cNvGraphicFramePr>
          <p:nvPr/>
        </p:nvGraphicFramePr>
        <p:xfrm>
          <a:off x="6025039" y="3909764"/>
          <a:ext cx="636741" cy="850654"/>
        </p:xfrm>
        <a:graphic>
          <a:graphicData uri="http://schemas.openxmlformats.org/presentationml/2006/ole">
            <p:oleObj spid="_x0000_s69636" name="Visio" r:id="rId6" imgW="1011936" imgH="1351026" progId="">
              <p:embed/>
            </p:oleObj>
          </a:graphicData>
        </a:graphic>
      </p:graphicFrame>
      <p:sp>
        <p:nvSpPr>
          <p:cNvPr id="47" name="TextBox 46"/>
          <p:cNvSpPr txBox="1"/>
          <p:nvPr/>
        </p:nvSpPr>
        <p:spPr>
          <a:xfrm>
            <a:off x="2928926" y="3774048"/>
            <a:ext cx="1214446" cy="307777"/>
          </a:xfrm>
          <a:prstGeom prst="rect">
            <a:avLst/>
          </a:prstGeom>
          <a:noFill/>
        </p:spPr>
        <p:txBody>
          <a:bodyPr wrap="square" rtlCol="0">
            <a:spAutoFit/>
          </a:bodyPr>
          <a:lstStyle/>
          <a:p>
            <a:r>
              <a:rPr lang="en-US" altLang="zh-CN" sz="1400" b="1" dirty="0" smtClean="0">
                <a:latin typeface="Arial Unicode MS" pitchFamily="34" charset="-122"/>
                <a:ea typeface="Arial Unicode MS" pitchFamily="34" charset="-122"/>
                <a:cs typeface="Arial Unicode MS" pitchFamily="34" charset="-122"/>
              </a:rPr>
              <a:t>Firewall</a:t>
            </a:r>
            <a:endParaRPr lang="zh-CN" altLang="en-US" sz="1400" b="1" dirty="0" smtClean="0">
              <a:latin typeface="Arial Unicode MS" pitchFamily="34" charset="-122"/>
              <a:ea typeface="Arial Unicode MS" pitchFamily="34" charset="-122"/>
              <a:cs typeface="Arial Unicode MS" pitchFamily="34" charset="-122"/>
            </a:endParaRPr>
          </a:p>
        </p:txBody>
      </p:sp>
      <p:cxnSp>
        <p:nvCxnSpPr>
          <p:cNvPr id="61" name="直接连接符 60"/>
          <p:cNvCxnSpPr/>
          <p:nvPr/>
        </p:nvCxnSpPr>
        <p:spPr>
          <a:xfrm rot="10800000">
            <a:off x="1225862" y="3272849"/>
            <a:ext cx="571504" cy="12142"/>
          </a:xfrm>
          <a:prstGeom prst="line">
            <a:avLst/>
          </a:prstGeom>
          <a:ln>
            <a:headEnd w="lg" len="med"/>
            <a:tailEnd type="none"/>
          </a:ln>
        </p:spPr>
        <p:style>
          <a:lnRef idx="2">
            <a:schemeClr val="accent3"/>
          </a:lnRef>
          <a:fillRef idx="0">
            <a:schemeClr val="accent3"/>
          </a:fillRef>
          <a:effectRef idx="1">
            <a:schemeClr val="accent3"/>
          </a:effectRef>
          <a:fontRef idx="minor">
            <a:schemeClr val="tx1"/>
          </a:fontRef>
        </p:style>
      </p:cxnSp>
      <p:graphicFrame>
        <p:nvGraphicFramePr>
          <p:cNvPr id="21523" name="Object 19"/>
          <p:cNvGraphicFramePr>
            <a:graphicFrameLocks noChangeAspect="1"/>
          </p:cNvGraphicFramePr>
          <p:nvPr/>
        </p:nvGraphicFramePr>
        <p:xfrm>
          <a:off x="2596896" y="3208851"/>
          <a:ext cx="2560320" cy="1065213"/>
        </p:xfrm>
        <a:graphic>
          <a:graphicData uri="http://schemas.openxmlformats.org/presentationml/2006/ole">
            <p:oleObj spid="_x0000_s69638" name="Visio" r:id="rId7" imgW="1702689" imgH="1258062" progId="">
              <p:embed/>
            </p:oleObj>
          </a:graphicData>
        </a:graphic>
      </p:graphicFrame>
      <p:graphicFrame>
        <p:nvGraphicFramePr>
          <p:cNvPr id="21520" name="Object 16"/>
          <p:cNvGraphicFramePr>
            <a:graphicFrameLocks noChangeAspect="1"/>
          </p:cNvGraphicFramePr>
          <p:nvPr/>
        </p:nvGraphicFramePr>
        <p:xfrm>
          <a:off x="2877862" y="2841876"/>
          <a:ext cx="523875" cy="1063625"/>
        </p:xfrm>
        <a:graphic>
          <a:graphicData uri="http://schemas.openxmlformats.org/presentationml/2006/ole">
            <p:oleObj spid="_x0000_s69637" name="Visio" r:id="rId8" imgW="606552" imgH="1232154" progId="">
              <p:embed/>
            </p:oleObj>
          </a:graphicData>
        </a:graphic>
      </p:graphicFrame>
      <p:sp>
        <p:nvSpPr>
          <p:cNvPr id="69" name="TextBox 68"/>
          <p:cNvSpPr txBox="1"/>
          <p:nvPr/>
        </p:nvSpPr>
        <p:spPr>
          <a:xfrm>
            <a:off x="2335140" y="4739462"/>
            <a:ext cx="642942" cy="307777"/>
          </a:xfrm>
          <a:prstGeom prst="rect">
            <a:avLst/>
          </a:prstGeom>
          <a:noFill/>
        </p:spPr>
        <p:txBody>
          <a:bodyPr wrap="square" rtlCol="0">
            <a:spAutoFit/>
          </a:bodyPr>
          <a:lstStyle/>
          <a:p>
            <a:r>
              <a:rPr lang="en-US" altLang="zh-CN" sz="1400" b="1" dirty="0" smtClean="0">
                <a:latin typeface="Arial Unicode MS" pitchFamily="34" charset="-122"/>
                <a:ea typeface="Arial Unicode MS" pitchFamily="34" charset="-122"/>
                <a:cs typeface="Arial Unicode MS" pitchFamily="34" charset="-122"/>
              </a:rPr>
              <a:t>PBX</a:t>
            </a:r>
            <a:endParaRPr lang="zh-CN" altLang="en-US" sz="1400" b="1" dirty="0" smtClean="0">
              <a:latin typeface="Arial Unicode MS" pitchFamily="34" charset="-122"/>
              <a:ea typeface="Arial Unicode MS" pitchFamily="34" charset="-122"/>
              <a:cs typeface="Arial Unicode MS" pitchFamily="34" charset="-122"/>
            </a:endParaRPr>
          </a:p>
        </p:txBody>
      </p:sp>
      <p:graphicFrame>
        <p:nvGraphicFramePr>
          <p:cNvPr id="21526" name="Object 22"/>
          <p:cNvGraphicFramePr>
            <a:graphicFrameLocks noChangeAspect="1"/>
          </p:cNvGraphicFramePr>
          <p:nvPr/>
        </p:nvGraphicFramePr>
        <p:xfrm>
          <a:off x="2329222" y="3924118"/>
          <a:ext cx="636587" cy="850900"/>
        </p:xfrm>
        <a:graphic>
          <a:graphicData uri="http://schemas.openxmlformats.org/presentationml/2006/ole">
            <p:oleObj spid="_x0000_s69639" name="Visio" r:id="rId9" imgW="1011936" imgH="1351026" progId="">
              <p:embed/>
            </p:oleObj>
          </a:graphicData>
        </a:graphic>
      </p:graphicFrame>
      <p:pic>
        <p:nvPicPr>
          <p:cNvPr id="21528" name="Picture 24"/>
          <p:cNvPicPr>
            <a:picLocks noChangeAspect="1" noChangeArrowheads="1"/>
          </p:cNvPicPr>
          <p:nvPr/>
        </p:nvPicPr>
        <p:blipFill>
          <a:blip r:embed="rId10" cstate="print"/>
          <a:srcRect/>
          <a:stretch>
            <a:fillRect/>
          </a:stretch>
        </p:blipFill>
        <p:spPr bwMode="auto">
          <a:xfrm>
            <a:off x="1378052" y="4070616"/>
            <a:ext cx="428628" cy="401414"/>
          </a:xfrm>
          <a:prstGeom prst="rect">
            <a:avLst/>
          </a:prstGeom>
          <a:solidFill>
            <a:schemeClr val="accent5">
              <a:lumMod val="40000"/>
              <a:lumOff val="60000"/>
            </a:schemeClr>
          </a:solidFill>
          <a:ln w="9525">
            <a:noFill/>
            <a:miter lim="800000"/>
            <a:headEnd/>
            <a:tailEnd/>
          </a:ln>
          <a:effectLst/>
        </p:spPr>
      </p:pic>
      <p:grpSp>
        <p:nvGrpSpPr>
          <p:cNvPr id="2" name="组合 50"/>
          <p:cNvGrpSpPr/>
          <p:nvPr/>
        </p:nvGrpSpPr>
        <p:grpSpPr>
          <a:xfrm>
            <a:off x="7521914" y="2387150"/>
            <a:ext cx="714380" cy="1714512"/>
            <a:chOff x="7715272" y="2643182"/>
            <a:chExt cx="714380" cy="1714512"/>
          </a:xfrm>
        </p:grpSpPr>
        <p:sp>
          <p:nvSpPr>
            <p:cNvPr id="49" name="矩形 48"/>
            <p:cNvSpPr/>
            <p:nvPr/>
          </p:nvSpPr>
          <p:spPr>
            <a:xfrm>
              <a:off x="7715272" y="2643182"/>
              <a:ext cx="714380" cy="171451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b="1">
                <a:solidFill>
                  <a:schemeClr val="tx1"/>
                </a:solidFill>
              </a:endParaRPr>
            </a:p>
          </p:txBody>
        </p:sp>
        <p:pic>
          <p:nvPicPr>
            <p:cNvPr id="63" name="Picture 2" descr="C:\Documents and Settings\Sunny\桌面\sub_communicator_cx100.jpg"/>
            <p:cNvPicPr>
              <a:picLocks noChangeAspect="1" noChangeArrowheads="1"/>
            </p:cNvPicPr>
            <p:nvPr/>
          </p:nvPicPr>
          <p:blipFill>
            <a:blip r:embed="rId11" cstate="print"/>
            <a:srcRect l="24107" t="6250" r="23660" b="24999"/>
            <a:stretch>
              <a:fillRect/>
            </a:stretch>
          </p:blipFill>
          <p:spPr bwMode="auto">
            <a:xfrm>
              <a:off x="7786710" y="2714620"/>
              <a:ext cx="590987" cy="500066"/>
            </a:xfrm>
            <a:prstGeom prst="rect">
              <a:avLst/>
            </a:prstGeom>
          </p:spPr>
          <p:style>
            <a:lnRef idx="1">
              <a:schemeClr val="accent4"/>
            </a:lnRef>
            <a:fillRef idx="2">
              <a:schemeClr val="accent4"/>
            </a:fillRef>
            <a:effectRef idx="1">
              <a:schemeClr val="accent4"/>
            </a:effectRef>
            <a:fontRef idx="minor">
              <a:schemeClr val="dk1"/>
            </a:fontRef>
          </p:style>
        </p:pic>
        <p:pic>
          <p:nvPicPr>
            <p:cNvPr id="64" name="Picture 6" descr="C:\Documents and Settings\Sunny\桌面\sub_communicator_cx700.jpg"/>
            <p:cNvPicPr>
              <a:picLocks noChangeAspect="1" noChangeArrowheads="1"/>
            </p:cNvPicPr>
            <p:nvPr/>
          </p:nvPicPr>
          <p:blipFill>
            <a:blip r:embed="rId12" cstate="print"/>
            <a:srcRect l="9552" t="12223" r="10090" b="6526"/>
            <a:stretch>
              <a:fillRect/>
            </a:stretch>
          </p:blipFill>
          <p:spPr bwMode="auto">
            <a:xfrm>
              <a:off x="7715272" y="3857628"/>
              <a:ext cx="637446" cy="414340"/>
            </a:xfrm>
            <a:prstGeom prst="rect">
              <a:avLst/>
            </a:prstGeom>
          </p:spPr>
          <p:style>
            <a:lnRef idx="1">
              <a:schemeClr val="accent4"/>
            </a:lnRef>
            <a:fillRef idx="2">
              <a:schemeClr val="accent4"/>
            </a:fillRef>
            <a:effectRef idx="1">
              <a:schemeClr val="accent4"/>
            </a:effectRef>
            <a:fontRef idx="minor">
              <a:schemeClr val="dk1"/>
            </a:fontRef>
          </p:style>
        </p:pic>
        <p:pic>
          <p:nvPicPr>
            <p:cNvPr id="68" name="Picture 17"/>
            <p:cNvPicPr>
              <a:picLocks noChangeAspect="1" noChangeArrowheads="1"/>
            </p:cNvPicPr>
            <p:nvPr/>
          </p:nvPicPr>
          <p:blipFill>
            <a:blip r:embed="rId13" cstate="print"/>
            <a:srcRect/>
            <a:stretch>
              <a:fillRect/>
            </a:stretch>
          </p:blipFill>
          <p:spPr bwMode="auto">
            <a:xfrm>
              <a:off x="7786710" y="3286124"/>
              <a:ext cx="500066" cy="516960"/>
            </a:xfrm>
            <a:prstGeom prst="rect">
              <a:avLst/>
            </a:prstGeom>
            <a:ln>
              <a:headEnd/>
              <a:tailEnd/>
            </a:ln>
          </p:spPr>
          <p:style>
            <a:lnRef idx="1">
              <a:schemeClr val="accent4"/>
            </a:lnRef>
            <a:fillRef idx="2">
              <a:schemeClr val="accent4"/>
            </a:fillRef>
            <a:effectRef idx="1">
              <a:schemeClr val="accent4"/>
            </a:effectRef>
            <a:fontRef idx="minor">
              <a:schemeClr val="dk1"/>
            </a:fontRef>
          </p:style>
        </p:pic>
      </p:grpSp>
      <p:grpSp>
        <p:nvGrpSpPr>
          <p:cNvPr id="3" name="组合 50"/>
          <p:cNvGrpSpPr/>
          <p:nvPr/>
        </p:nvGrpSpPr>
        <p:grpSpPr>
          <a:xfrm>
            <a:off x="432266" y="2490782"/>
            <a:ext cx="714380" cy="1714512"/>
            <a:chOff x="7715272" y="2643182"/>
            <a:chExt cx="714380" cy="1714512"/>
          </a:xfrm>
        </p:grpSpPr>
        <p:sp>
          <p:nvSpPr>
            <p:cNvPr id="55" name="矩形 48"/>
            <p:cNvSpPr/>
            <p:nvPr/>
          </p:nvSpPr>
          <p:spPr>
            <a:xfrm>
              <a:off x="7715272" y="2643182"/>
              <a:ext cx="714380" cy="171451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b="1">
                <a:solidFill>
                  <a:schemeClr val="tx1"/>
                </a:solidFill>
              </a:endParaRPr>
            </a:p>
          </p:txBody>
        </p:sp>
        <p:pic>
          <p:nvPicPr>
            <p:cNvPr id="56" name="Picture 2" descr="C:\Documents and Settings\Sunny\桌面\sub_communicator_cx100.jpg"/>
            <p:cNvPicPr>
              <a:picLocks noChangeAspect="1" noChangeArrowheads="1"/>
            </p:cNvPicPr>
            <p:nvPr/>
          </p:nvPicPr>
          <p:blipFill>
            <a:blip r:embed="rId11" cstate="print"/>
            <a:srcRect l="24107" t="6250" r="23660" b="24999"/>
            <a:stretch>
              <a:fillRect/>
            </a:stretch>
          </p:blipFill>
          <p:spPr bwMode="auto">
            <a:xfrm>
              <a:off x="7786710" y="2714620"/>
              <a:ext cx="590987" cy="500066"/>
            </a:xfrm>
            <a:prstGeom prst="rect">
              <a:avLst/>
            </a:prstGeom>
          </p:spPr>
          <p:style>
            <a:lnRef idx="1">
              <a:schemeClr val="accent4"/>
            </a:lnRef>
            <a:fillRef idx="2">
              <a:schemeClr val="accent4"/>
            </a:fillRef>
            <a:effectRef idx="1">
              <a:schemeClr val="accent4"/>
            </a:effectRef>
            <a:fontRef idx="minor">
              <a:schemeClr val="dk1"/>
            </a:fontRef>
          </p:style>
        </p:pic>
        <p:pic>
          <p:nvPicPr>
            <p:cNvPr id="57" name="Picture 6" descr="C:\Documents and Settings\Sunny\桌面\sub_communicator_cx700.jpg"/>
            <p:cNvPicPr>
              <a:picLocks noChangeAspect="1" noChangeArrowheads="1"/>
            </p:cNvPicPr>
            <p:nvPr/>
          </p:nvPicPr>
          <p:blipFill>
            <a:blip r:embed="rId12" cstate="print"/>
            <a:srcRect l="9552" t="12223" r="10090" b="6526"/>
            <a:stretch>
              <a:fillRect/>
            </a:stretch>
          </p:blipFill>
          <p:spPr bwMode="auto">
            <a:xfrm>
              <a:off x="7715272" y="3857628"/>
              <a:ext cx="637446" cy="414340"/>
            </a:xfrm>
            <a:prstGeom prst="rect">
              <a:avLst/>
            </a:prstGeom>
          </p:spPr>
          <p:style>
            <a:lnRef idx="1">
              <a:schemeClr val="accent4"/>
            </a:lnRef>
            <a:fillRef idx="2">
              <a:schemeClr val="accent4"/>
            </a:fillRef>
            <a:effectRef idx="1">
              <a:schemeClr val="accent4"/>
            </a:effectRef>
            <a:fontRef idx="minor">
              <a:schemeClr val="dk1"/>
            </a:fontRef>
          </p:style>
        </p:pic>
        <p:pic>
          <p:nvPicPr>
            <p:cNvPr id="58" name="Picture 17"/>
            <p:cNvPicPr>
              <a:picLocks noChangeAspect="1" noChangeArrowheads="1"/>
            </p:cNvPicPr>
            <p:nvPr/>
          </p:nvPicPr>
          <p:blipFill>
            <a:blip r:embed="rId13" cstate="print"/>
            <a:srcRect/>
            <a:stretch>
              <a:fillRect/>
            </a:stretch>
          </p:blipFill>
          <p:spPr bwMode="auto">
            <a:xfrm>
              <a:off x="7786710" y="3286124"/>
              <a:ext cx="500066" cy="516960"/>
            </a:xfrm>
            <a:prstGeom prst="rect">
              <a:avLst/>
            </a:prstGeom>
            <a:ln>
              <a:headEnd/>
              <a:tailEnd/>
            </a:ln>
          </p:spPr>
          <p:style>
            <a:lnRef idx="1">
              <a:schemeClr val="accent4"/>
            </a:lnRef>
            <a:fillRef idx="2">
              <a:schemeClr val="accent4"/>
            </a:fillRef>
            <a:effectRef idx="1">
              <a:schemeClr val="accent4"/>
            </a:effectRef>
            <a:fontRef idx="minor">
              <a:schemeClr val="dk1"/>
            </a:fontRef>
          </p:style>
        </p:pic>
      </p:grpSp>
      <p:cxnSp>
        <p:nvCxnSpPr>
          <p:cNvPr id="60" name="直接连接符 60"/>
          <p:cNvCxnSpPr/>
          <p:nvPr/>
        </p:nvCxnSpPr>
        <p:spPr>
          <a:xfrm rot="10800000">
            <a:off x="2353622" y="3266753"/>
            <a:ext cx="571504" cy="12142"/>
          </a:xfrm>
          <a:prstGeom prst="line">
            <a:avLst/>
          </a:prstGeom>
          <a:ln>
            <a:headEnd w="lg" len="med"/>
            <a:tailEnd type="none"/>
          </a:ln>
        </p:spPr>
        <p:style>
          <a:lnRef idx="2">
            <a:schemeClr val="accent3"/>
          </a:lnRef>
          <a:fillRef idx="0">
            <a:schemeClr val="accent3"/>
          </a:fillRef>
          <a:effectRef idx="1">
            <a:schemeClr val="accent3"/>
          </a:effectRef>
          <a:fontRef idx="minor">
            <a:schemeClr val="tx1"/>
          </a:fontRef>
        </p:style>
      </p:cxnSp>
      <p:sp>
        <p:nvSpPr>
          <p:cNvPr id="62" name="TextBox 61"/>
          <p:cNvSpPr txBox="1"/>
          <p:nvPr/>
        </p:nvSpPr>
        <p:spPr>
          <a:xfrm>
            <a:off x="6011028" y="4684598"/>
            <a:ext cx="642942" cy="307777"/>
          </a:xfrm>
          <a:prstGeom prst="rect">
            <a:avLst/>
          </a:prstGeom>
          <a:noFill/>
        </p:spPr>
        <p:txBody>
          <a:bodyPr wrap="square" rtlCol="0">
            <a:spAutoFit/>
          </a:bodyPr>
          <a:lstStyle/>
          <a:p>
            <a:r>
              <a:rPr lang="en-US" altLang="zh-CN" sz="1400" b="1" dirty="0" smtClean="0">
                <a:latin typeface="Arial Unicode MS" pitchFamily="34" charset="-122"/>
                <a:ea typeface="Arial Unicode MS" pitchFamily="34" charset="-122"/>
                <a:cs typeface="Arial Unicode MS" pitchFamily="34" charset="-122"/>
              </a:rPr>
              <a:t>PBX</a:t>
            </a:r>
            <a:endParaRPr lang="zh-CN" altLang="en-US" sz="1400" b="1" dirty="0" smtClean="0">
              <a:latin typeface="Arial Unicode MS" pitchFamily="34" charset="-122"/>
              <a:ea typeface="Arial Unicode MS" pitchFamily="34" charset="-122"/>
              <a:cs typeface="Arial Unicode MS" pitchFamily="34" charset="-122"/>
            </a:endParaRPr>
          </a:p>
        </p:txBody>
      </p:sp>
      <p:pic>
        <p:nvPicPr>
          <p:cNvPr id="65" name="Picture 24"/>
          <p:cNvPicPr>
            <a:picLocks noChangeAspect="1" noChangeArrowheads="1"/>
          </p:cNvPicPr>
          <p:nvPr/>
        </p:nvPicPr>
        <p:blipFill>
          <a:blip r:embed="rId10" cstate="print"/>
          <a:srcRect/>
          <a:stretch>
            <a:fillRect/>
          </a:stretch>
        </p:blipFill>
        <p:spPr bwMode="auto">
          <a:xfrm>
            <a:off x="7236308" y="4162056"/>
            <a:ext cx="428628" cy="401414"/>
          </a:xfrm>
          <a:prstGeom prst="rect">
            <a:avLst/>
          </a:prstGeom>
          <a:solidFill>
            <a:schemeClr val="accent5">
              <a:lumMod val="40000"/>
              <a:lumOff val="60000"/>
            </a:schemeClr>
          </a:solidFill>
          <a:ln w="9525">
            <a:noFill/>
            <a:miter lim="800000"/>
            <a:headEnd/>
            <a:tailEnd/>
          </a:ln>
          <a:effectLst/>
        </p:spPr>
      </p:pic>
      <p:cxnSp>
        <p:nvCxnSpPr>
          <p:cNvPr id="66" name="直接连接符 60"/>
          <p:cNvCxnSpPr/>
          <p:nvPr/>
        </p:nvCxnSpPr>
        <p:spPr>
          <a:xfrm rot="10800000">
            <a:off x="1768406" y="4229921"/>
            <a:ext cx="571504" cy="12142"/>
          </a:xfrm>
          <a:prstGeom prst="line">
            <a:avLst/>
          </a:prstGeom>
          <a:ln>
            <a:headEnd w="lg" len="med"/>
            <a:tailEnd type="none"/>
          </a:ln>
        </p:spPr>
        <p:style>
          <a:lnRef idx="2">
            <a:schemeClr val="accent4"/>
          </a:lnRef>
          <a:fillRef idx="0">
            <a:schemeClr val="accent4"/>
          </a:fillRef>
          <a:effectRef idx="1">
            <a:schemeClr val="accent4"/>
          </a:effectRef>
          <a:fontRef idx="minor">
            <a:schemeClr val="tx1"/>
          </a:fontRef>
        </p:style>
      </p:cxnSp>
      <p:graphicFrame>
        <p:nvGraphicFramePr>
          <p:cNvPr id="482322" name="Object 18"/>
          <p:cNvGraphicFramePr>
            <a:graphicFrameLocks noChangeAspect="1"/>
          </p:cNvGraphicFramePr>
          <p:nvPr/>
        </p:nvGraphicFramePr>
        <p:xfrm>
          <a:off x="3096768" y="4767295"/>
          <a:ext cx="923291" cy="1234125"/>
        </p:xfrm>
        <a:graphic>
          <a:graphicData uri="http://schemas.openxmlformats.org/presentationml/2006/ole">
            <p:oleObj spid="_x0000_s69640" name="Visio" r:id="rId14" imgW="1011936" imgH="1351026" progId="">
              <p:embed/>
            </p:oleObj>
          </a:graphicData>
        </a:graphic>
      </p:graphicFrame>
      <p:graphicFrame>
        <p:nvGraphicFramePr>
          <p:cNvPr id="482323" name="Object 19"/>
          <p:cNvGraphicFramePr>
            <a:graphicFrameLocks noChangeAspect="1"/>
          </p:cNvGraphicFramePr>
          <p:nvPr/>
        </p:nvGraphicFramePr>
        <p:xfrm>
          <a:off x="5045003" y="4777739"/>
          <a:ext cx="953461" cy="1274453"/>
        </p:xfrm>
        <a:graphic>
          <a:graphicData uri="http://schemas.openxmlformats.org/presentationml/2006/ole">
            <p:oleObj spid="_x0000_s69641" name="Visio" r:id="rId15" imgW="1011936" imgH="1351026" progId="">
              <p:embed/>
            </p:oleObj>
          </a:graphicData>
        </a:graphic>
      </p:graphicFrame>
      <p:cxnSp>
        <p:nvCxnSpPr>
          <p:cNvPr id="67" name="直接连接符 39"/>
          <p:cNvCxnSpPr/>
          <p:nvPr/>
        </p:nvCxnSpPr>
        <p:spPr>
          <a:xfrm rot="10800000">
            <a:off x="6595873" y="4279392"/>
            <a:ext cx="617217" cy="10858"/>
          </a:xfrm>
          <a:prstGeom prst="line">
            <a:avLst/>
          </a:prstGeom>
          <a:ln>
            <a:headEnd w="lg" len="med"/>
            <a:tailEnd type="none"/>
          </a:ln>
        </p:spPr>
        <p:style>
          <a:lnRef idx="2">
            <a:schemeClr val="accent4"/>
          </a:lnRef>
          <a:fillRef idx="0">
            <a:schemeClr val="accent4"/>
          </a:fillRef>
          <a:effectRef idx="1">
            <a:schemeClr val="accent4"/>
          </a:effectRef>
          <a:fontRef idx="minor">
            <a:schemeClr val="tx1"/>
          </a:fontRef>
        </p:style>
      </p:cxnSp>
      <p:cxnSp>
        <p:nvCxnSpPr>
          <p:cNvPr id="71" name="Straight Connector 70"/>
          <p:cNvCxnSpPr/>
          <p:nvPr/>
        </p:nvCxnSpPr>
        <p:spPr>
          <a:xfrm rot="16200000" flipH="1">
            <a:off x="2700528" y="4578096"/>
            <a:ext cx="646176" cy="438912"/>
          </a:xfrm>
          <a:prstGeom prst="line">
            <a:avLst/>
          </a:prstGeom>
        </p:spPr>
        <p:style>
          <a:lnRef idx="2">
            <a:schemeClr val="accent4"/>
          </a:lnRef>
          <a:fillRef idx="0">
            <a:schemeClr val="accent4"/>
          </a:fillRef>
          <a:effectRef idx="1">
            <a:schemeClr val="accent4"/>
          </a:effectRef>
          <a:fontRef idx="minor">
            <a:schemeClr val="tx1"/>
          </a:fontRef>
        </p:style>
      </p:cxnSp>
      <p:cxnSp>
        <p:nvCxnSpPr>
          <p:cNvPr id="74" name="Straight Connector 73"/>
          <p:cNvCxnSpPr/>
          <p:nvPr/>
        </p:nvCxnSpPr>
        <p:spPr>
          <a:xfrm rot="5400000">
            <a:off x="5644896" y="4559808"/>
            <a:ext cx="621792" cy="304800"/>
          </a:xfrm>
          <a:prstGeom prst="line">
            <a:avLst/>
          </a:prstGeom>
        </p:spPr>
        <p:style>
          <a:lnRef idx="2">
            <a:schemeClr val="accent4"/>
          </a:lnRef>
          <a:fillRef idx="0">
            <a:schemeClr val="accent4"/>
          </a:fillRef>
          <a:effectRef idx="1">
            <a:schemeClr val="accent4"/>
          </a:effectRef>
          <a:fontRef idx="minor">
            <a:schemeClr val="tx1"/>
          </a:fontRef>
        </p:style>
      </p:cxnSp>
      <p:cxnSp>
        <p:nvCxnSpPr>
          <p:cNvPr id="81" name="Straight Connector 80"/>
          <p:cNvCxnSpPr/>
          <p:nvPr/>
        </p:nvCxnSpPr>
        <p:spPr>
          <a:xfrm>
            <a:off x="3950208" y="5315712"/>
            <a:ext cx="1158240" cy="12192"/>
          </a:xfrm>
          <a:prstGeom prst="line">
            <a:avLst/>
          </a:prstGeom>
        </p:spPr>
        <p:style>
          <a:lnRef idx="3">
            <a:schemeClr val="accent6"/>
          </a:lnRef>
          <a:fillRef idx="0">
            <a:schemeClr val="accent6"/>
          </a:fillRef>
          <a:effectRef idx="2">
            <a:schemeClr val="accent6"/>
          </a:effectRef>
          <a:fontRef idx="minor">
            <a:schemeClr val="tx1"/>
          </a:fontRef>
        </p:style>
      </p:cxnSp>
      <p:sp>
        <p:nvSpPr>
          <p:cNvPr id="82" name="TextBox 81"/>
          <p:cNvSpPr txBox="1"/>
          <p:nvPr/>
        </p:nvSpPr>
        <p:spPr>
          <a:xfrm>
            <a:off x="2828544" y="5891606"/>
            <a:ext cx="1719072" cy="307777"/>
          </a:xfrm>
          <a:prstGeom prst="rect">
            <a:avLst/>
          </a:prstGeom>
          <a:noFill/>
        </p:spPr>
        <p:txBody>
          <a:bodyPr wrap="square" rtlCol="0">
            <a:spAutoFit/>
          </a:bodyPr>
          <a:lstStyle/>
          <a:p>
            <a:r>
              <a:rPr lang="zh-CN" altLang="en-US" sz="1400" b="1" dirty="0" smtClean="0">
                <a:latin typeface="Arial Unicode MS" pitchFamily="34" charset="-122"/>
                <a:ea typeface="Arial Unicode MS" pitchFamily="34" charset="-122"/>
                <a:cs typeface="Arial Unicode MS" pitchFamily="34" charset="-122"/>
              </a:rPr>
              <a:t>北京程控交换机</a:t>
            </a:r>
          </a:p>
        </p:txBody>
      </p:sp>
      <p:sp>
        <p:nvSpPr>
          <p:cNvPr id="83" name="TextBox 82"/>
          <p:cNvSpPr txBox="1"/>
          <p:nvPr/>
        </p:nvSpPr>
        <p:spPr>
          <a:xfrm>
            <a:off x="4797552" y="5873318"/>
            <a:ext cx="1542288" cy="307777"/>
          </a:xfrm>
          <a:prstGeom prst="rect">
            <a:avLst/>
          </a:prstGeom>
          <a:noFill/>
        </p:spPr>
        <p:txBody>
          <a:bodyPr wrap="square" rtlCol="0">
            <a:spAutoFit/>
          </a:bodyPr>
          <a:lstStyle/>
          <a:p>
            <a:r>
              <a:rPr lang="zh-CN" altLang="en-US" sz="1400" b="1" dirty="0" smtClean="0">
                <a:latin typeface="Arial Unicode MS" pitchFamily="34" charset="-122"/>
                <a:ea typeface="Arial Unicode MS" pitchFamily="34" charset="-122"/>
                <a:cs typeface="Arial Unicode MS" pitchFamily="34" charset="-122"/>
              </a:rPr>
              <a:t>上海程控交换机</a:t>
            </a:r>
          </a:p>
        </p:txBody>
      </p:sp>
      <p:graphicFrame>
        <p:nvGraphicFramePr>
          <p:cNvPr id="482324" name="Object 20"/>
          <p:cNvGraphicFramePr>
            <a:graphicFrameLocks noChangeAspect="1"/>
          </p:cNvGraphicFramePr>
          <p:nvPr/>
        </p:nvGraphicFramePr>
        <p:xfrm>
          <a:off x="1310132" y="2331720"/>
          <a:ext cx="500063" cy="857250"/>
        </p:xfrm>
        <a:graphic>
          <a:graphicData uri="http://schemas.openxmlformats.org/presentationml/2006/ole">
            <p:oleObj spid="_x0000_s69642" name="Visio" r:id="rId16" imgW="619125" imgH="1058418" progId="">
              <p:embed/>
            </p:oleObj>
          </a:graphicData>
        </a:graphic>
      </p:graphicFrame>
      <p:sp>
        <p:nvSpPr>
          <p:cNvPr id="45" name="Title 1"/>
          <p:cNvSpPr txBox="1">
            <a:spLocks/>
          </p:cNvSpPr>
          <p:nvPr/>
        </p:nvSpPr>
        <p:spPr>
          <a:xfrm>
            <a:off x="457200" y="381000"/>
            <a:ext cx="8229600" cy="1112838"/>
          </a:xfrm>
          <a:prstGeom prst="rect">
            <a:avLst/>
          </a:prstGeom>
        </p:spPr>
        <p:txBody>
          <a:bodyPr/>
          <a:lstStyle/>
          <a:p>
            <a:pPr marL="0" lvl="1"/>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降低企业的业务成本</a:t>
            </a:r>
            <a:endPar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a:p>
            <a:pPr marL="0" lvl="1"/>
            <a:endParaRPr lang="en-US" altLang="zh-C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a:p>
            <a:pPr marL="0" lvl="1"/>
            <a:endParaRPr lang="en-US" altLang="zh-CN" sz="2400" cap="all" dirty="0" smtClean="0">
              <a:solidFill>
                <a:schemeClr val="bg1"/>
              </a:solidFill>
              <a:effectLst>
                <a:reflection blurRad="6350" stA="55000" endA="300" endPos="45500" dir="5400000" sy="-100000" algn="bl" rotWithShape="0"/>
              </a:effectLst>
              <a:latin typeface="微软雅黑" pitchFamily="34" charset="-122"/>
              <a:ea typeface="微软雅黑" pitchFamily="34" charset="-122"/>
            </a:endParaRPr>
          </a:p>
          <a:p>
            <a:pPr marL="0" lvl="1"/>
            <a:endParaRPr lang="zh-CN" altLang="en-US" sz="2400" cap="all" dirty="0" smtClean="0">
              <a:solidFill>
                <a:schemeClr val="bg1"/>
              </a:solidFill>
              <a:effectLst>
                <a:reflection blurRad="6350" stA="55000" endA="300" endPos="45500" dir="5400000" sy="-100000" algn="bl" rotWithShape="0"/>
              </a:effectLst>
              <a:latin typeface="微软雅黑" pitchFamily="34" charset="-122"/>
              <a:ea typeface="微软雅黑" pitchFamily="34" charset="-122"/>
            </a:endParaRPr>
          </a:p>
          <a:p>
            <a:pPr marL="0" marR="0" lvl="1" indent="0" algn="l" defTabSz="914400" rtl="0" eaLnBrk="1" fontAlgn="base" latinLnBrk="0" hangingPunct="1">
              <a:lnSpc>
                <a:spcPct val="100000"/>
              </a:lnSpc>
              <a:spcBef>
                <a:spcPct val="0"/>
              </a:spcBef>
              <a:spcAft>
                <a:spcPct val="0"/>
              </a:spcAft>
              <a:buClrTx/>
              <a:buSzTx/>
              <a:buFontTx/>
              <a:buNone/>
              <a:tabLst/>
              <a:defRPr/>
            </a:pPr>
            <a:r>
              <a:rPr kumimoji="0" lang="en-US" altLang="zh-CN" sz="27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
            </a:r>
            <a:br>
              <a:rPr kumimoji="0" lang="en-US" altLang="zh-CN" sz="27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br>
            <a:endParaRPr kumimoji="0" lang="en-US" sz="2700" b="0" i="0" u="none" strike="noStrike" kern="0" cap="none" spc="0" normalizeH="0" baseline="0" noProof="0" dirty="0">
              <a:ln>
                <a:noFill/>
              </a:ln>
              <a:solidFill>
                <a:schemeClr val="bg1"/>
              </a:solidFill>
              <a:effectLst/>
              <a:uLnTx/>
              <a:uFillTx/>
              <a:latin typeface="Segoe Semibold" pitchFamily="34" charset="0"/>
            </a:endParaRPr>
          </a:p>
        </p:txBody>
      </p:sp>
      <p:grpSp>
        <p:nvGrpSpPr>
          <p:cNvPr id="4" name="Group 240"/>
          <p:cNvGrpSpPr/>
          <p:nvPr/>
        </p:nvGrpSpPr>
        <p:grpSpPr>
          <a:xfrm>
            <a:off x="1714480" y="2857496"/>
            <a:ext cx="714380" cy="1071570"/>
            <a:chOff x="5450810" y="5435675"/>
            <a:chExt cx="530225" cy="944563"/>
          </a:xfrm>
        </p:grpSpPr>
        <p:pic>
          <p:nvPicPr>
            <p:cNvPr id="46" name="Picture 25" descr="C:\Documents and Settings\alanshen.UNIFYSQUARE\My Documents\UnifySquare\TechEd\UNC251 Images\computer_plain.png"/>
            <p:cNvPicPr>
              <a:picLocks noChangeAspect="1" noChangeArrowheads="1"/>
            </p:cNvPicPr>
            <p:nvPr/>
          </p:nvPicPr>
          <p:blipFill>
            <a:blip r:embed="rId17" cstate="print"/>
            <a:srcRect/>
            <a:stretch>
              <a:fillRect/>
            </a:stretch>
          </p:blipFill>
          <p:spPr bwMode="auto">
            <a:xfrm>
              <a:off x="5450810" y="5435675"/>
              <a:ext cx="530225" cy="944563"/>
            </a:xfrm>
            <a:prstGeom prst="rect">
              <a:avLst/>
            </a:prstGeom>
            <a:noFill/>
          </p:spPr>
        </p:pic>
        <p:pic>
          <p:nvPicPr>
            <p:cNvPr id="48" name="Picture 7" descr="C:\Users\alanshen\Documents\UnifySquare\TechEd\2008\UNC251 Images\lm_logo.png"/>
            <p:cNvPicPr>
              <a:picLocks noChangeAspect="1" noChangeArrowheads="1"/>
            </p:cNvPicPr>
            <p:nvPr/>
          </p:nvPicPr>
          <p:blipFill>
            <a:blip r:embed="rId18" cstate="print"/>
            <a:srcRect/>
            <a:stretch>
              <a:fillRect/>
            </a:stretch>
          </p:blipFill>
          <p:spPr bwMode="auto">
            <a:xfrm>
              <a:off x="5739991" y="5956652"/>
              <a:ext cx="205873" cy="212112"/>
            </a:xfrm>
            <a:prstGeom prst="rect">
              <a:avLst/>
            </a:prstGeom>
            <a:noFill/>
          </p:spPr>
        </p:pic>
      </p:grpSp>
      <p:grpSp>
        <p:nvGrpSpPr>
          <p:cNvPr id="5" name="Group 240"/>
          <p:cNvGrpSpPr/>
          <p:nvPr/>
        </p:nvGrpSpPr>
        <p:grpSpPr>
          <a:xfrm>
            <a:off x="6000760" y="2857496"/>
            <a:ext cx="714380" cy="1071570"/>
            <a:chOff x="5450810" y="5435675"/>
            <a:chExt cx="530225" cy="944563"/>
          </a:xfrm>
        </p:grpSpPr>
        <p:pic>
          <p:nvPicPr>
            <p:cNvPr id="51" name="Picture 25" descr="C:\Documents and Settings\alanshen.UNIFYSQUARE\My Documents\UnifySquare\TechEd\UNC251 Images\computer_plain.png"/>
            <p:cNvPicPr>
              <a:picLocks noChangeAspect="1" noChangeArrowheads="1"/>
            </p:cNvPicPr>
            <p:nvPr/>
          </p:nvPicPr>
          <p:blipFill>
            <a:blip r:embed="rId17" cstate="print"/>
            <a:srcRect/>
            <a:stretch>
              <a:fillRect/>
            </a:stretch>
          </p:blipFill>
          <p:spPr bwMode="auto">
            <a:xfrm>
              <a:off x="5450810" y="5435675"/>
              <a:ext cx="530225" cy="944563"/>
            </a:xfrm>
            <a:prstGeom prst="rect">
              <a:avLst/>
            </a:prstGeom>
            <a:noFill/>
          </p:spPr>
        </p:pic>
        <p:pic>
          <p:nvPicPr>
            <p:cNvPr id="52" name="Picture 7" descr="C:\Users\alanshen\Documents\UnifySquare\TechEd\2008\UNC251 Images\lm_logo.png"/>
            <p:cNvPicPr>
              <a:picLocks noChangeAspect="1" noChangeArrowheads="1"/>
            </p:cNvPicPr>
            <p:nvPr/>
          </p:nvPicPr>
          <p:blipFill>
            <a:blip r:embed="rId18" cstate="print"/>
            <a:srcRect/>
            <a:stretch>
              <a:fillRect/>
            </a:stretch>
          </p:blipFill>
          <p:spPr bwMode="auto">
            <a:xfrm>
              <a:off x="5739991" y="5956652"/>
              <a:ext cx="205873" cy="212112"/>
            </a:xfrm>
            <a:prstGeom prst="rect">
              <a:avLst/>
            </a:prstGeom>
            <a:noFill/>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文本占位符 2"/>
          <p:cNvSpPr>
            <a:spLocks noGrp="1"/>
          </p:cNvSpPr>
          <p:nvPr>
            <p:ph type="body" sz="quarter" idx="10"/>
          </p:nvPr>
        </p:nvSpPr>
        <p:spPr/>
        <p:txBody>
          <a:bodyPr/>
          <a:lstStyle/>
          <a:p>
            <a:r>
              <a:rPr lang="zh-CN" altLang="en-US" dirty="0" smtClean="0"/>
              <a:t>部署和服务器配置</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1" name="Straight Connector 160"/>
          <p:cNvCxnSpPr/>
          <p:nvPr/>
        </p:nvCxnSpPr>
        <p:spPr bwMode="auto">
          <a:xfrm rot="10800000">
            <a:off x="7834961" y="3604375"/>
            <a:ext cx="168136" cy="28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5" name="Straight Connector 224"/>
          <p:cNvCxnSpPr/>
          <p:nvPr/>
        </p:nvCxnSpPr>
        <p:spPr bwMode="auto">
          <a:xfrm rot="16200000">
            <a:off x="3774268"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8" name="Straight Connector 227"/>
          <p:cNvCxnSpPr/>
          <p:nvPr/>
        </p:nvCxnSpPr>
        <p:spPr bwMode="auto">
          <a:xfrm rot="16200000">
            <a:off x="6923664" y="492219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35" name="Straight Connector 234"/>
          <p:cNvCxnSpPr/>
          <p:nvPr/>
        </p:nvCxnSpPr>
        <p:spPr bwMode="auto">
          <a:xfrm rot="16200000" flipV="1">
            <a:off x="5419127" y="4591651"/>
            <a:ext cx="465282" cy="6879"/>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29" name="Straight Connector 228"/>
          <p:cNvCxnSpPr/>
          <p:nvPr/>
        </p:nvCxnSpPr>
        <p:spPr bwMode="auto">
          <a:xfrm rot="16200000">
            <a:off x="7859043" y="4903145"/>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76" name="Straight Connector 175"/>
          <p:cNvCxnSpPr/>
          <p:nvPr/>
        </p:nvCxnSpPr>
        <p:spPr bwMode="auto">
          <a:xfrm rot="10800000" flipV="1">
            <a:off x="3846442" y="4829174"/>
            <a:ext cx="4097408" cy="12763"/>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84" name="Straight Connector 183"/>
          <p:cNvCxnSpPr/>
          <p:nvPr/>
        </p:nvCxnSpPr>
        <p:spPr bwMode="auto">
          <a:xfrm rot="10800000" flipV="1">
            <a:off x="1856614" y="5051880"/>
            <a:ext cx="328772" cy="260679"/>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190" name="Straight Connector 189"/>
          <p:cNvCxnSpPr/>
          <p:nvPr/>
        </p:nvCxnSpPr>
        <p:spPr bwMode="auto">
          <a:xfrm rot="10800000">
            <a:off x="1921080" y="5986925"/>
            <a:ext cx="255297" cy="253632"/>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06498" name="Rectangle 2"/>
          <p:cNvSpPr>
            <a:spLocks noGrp="1" noChangeArrowheads="1"/>
          </p:cNvSpPr>
          <p:nvPr>
            <p:ph type="title"/>
          </p:nvPr>
        </p:nvSpPr>
        <p:spPr/>
        <p:txBody>
          <a:bodyPr/>
          <a:lstStyle/>
          <a:p>
            <a:pPr algn="l">
              <a:defRPr/>
            </a:pPr>
            <a:r>
              <a:rPr lang="en-US" sz="3600" dirty="0" smtClean="0"/>
              <a:t>OCS 2007 R2 –</a:t>
            </a:r>
            <a:r>
              <a:rPr lang="zh-CN" altLang="en-US" sz="3600" dirty="0" smtClean="0">
                <a:sym typeface="Wingdings" pitchFamily="2" charset="2"/>
              </a:rPr>
              <a:t>微软网络会议部署</a:t>
            </a:r>
            <a:endParaRPr lang="en-US" sz="3600" dirty="0" smtClean="0"/>
          </a:p>
        </p:txBody>
      </p:sp>
      <p:cxnSp>
        <p:nvCxnSpPr>
          <p:cNvPr id="68" name="Straight Connector 67"/>
          <p:cNvCxnSpPr/>
          <p:nvPr/>
        </p:nvCxnSpPr>
        <p:spPr bwMode="auto">
          <a:xfrm rot="16200000" flipH="1">
            <a:off x="5448308" y="2577752"/>
            <a:ext cx="415384" cy="605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sp>
        <p:nvSpPr>
          <p:cNvPr id="77" name="Rounded Rectangle 76"/>
          <p:cNvSpPr/>
          <p:nvPr/>
        </p:nvSpPr>
        <p:spPr bwMode="auto">
          <a:xfrm>
            <a:off x="7990475" y="2806574"/>
            <a:ext cx="990651" cy="1613026"/>
          </a:xfrm>
          <a:prstGeom prst="roundRect">
            <a:avLst/>
          </a:prstGeom>
          <a:gradFill>
            <a:gsLst>
              <a:gs pos="0">
                <a:srgbClr val="036560"/>
              </a:gs>
              <a:gs pos="50000">
                <a:srgbClr val="11A19E"/>
              </a:gs>
              <a:gs pos="70000">
                <a:srgbClr val="22B4B8"/>
              </a:gs>
              <a:gs pos="100000">
                <a:srgbClr val="3FD5DD"/>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91436" tIns="27432" rIns="91436" bIns="45718"/>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Active</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Directory</a:t>
            </a:r>
          </a:p>
        </p:txBody>
      </p:sp>
      <p:sp>
        <p:nvSpPr>
          <p:cNvPr id="78" name="Rounded Rectangle 77"/>
          <p:cNvSpPr/>
          <p:nvPr/>
        </p:nvSpPr>
        <p:spPr bwMode="auto">
          <a:xfrm>
            <a:off x="3425589" y="1050553"/>
            <a:ext cx="4453701" cy="1311648"/>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lIns="91436" tIns="27432" rIns="91436" bIns="45718"/>
          <a:lstStyle/>
          <a:p>
            <a:pPr algn="ctr" defTabSz="914099">
              <a:lnSpc>
                <a:spcPct val="90000"/>
              </a:lnSpc>
              <a:defRPr/>
            </a:pPr>
            <a:r>
              <a:rPr lang="zh-CN" altLang="en-US" sz="1600" dirty="0" smtClean="0">
                <a:solidFill>
                  <a:srgbClr val="FFFFFF"/>
                </a:solidFill>
                <a:effectLst>
                  <a:outerShdw blurRad="38100" dist="38100" dir="2700000" algn="tl">
                    <a:srgbClr val="000000">
                      <a:alpha val="43137"/>
                    </a:srgbClr>
                  </a:outerShdw>
                </a:effectLst>
                <a:latin typeface="Segoe"/>
              </a:rPr>
              <a:t>信息工作者</a:t>
            </a:r>
            <a:r>
              <a:rPr lang="en-US" sz="1600" dirty="0" smtClean="0">
                <a:solidFill>
                  <a:srgbClr val="FFFFFF"/>
                </a:solidFill>
                <a:effectLst>
                  <a:outerShdw blurRad="38100" dist="38100" dir="2700000" algn="tl">
                    <a:srgbClr val="000000">
                      <a:alpha val="43137"/>
                    </a:srgbClr>
                  </a:outerShdw>
                </a:effectLst>
                <a:latin typeface="Segoe"/>
              </a:rPr>
              <a:t>(</a:t>
            </a:r>
            <a:r>
              <a:rPr lang="en-US" sz="1600" dirty="0">
                <a:solidFill>
                  <a:srgbClr val="FFFFFF"/>
                </a:solidFill>
                <a:effectLst>
                  <a:outerShdw blurRad="38100" dist="38100" dir="2700000" algn="tl">
                    <a:srgbClr val="000000">
                      <a:alpha val="43137"/>
                    </a:srgbClr>
                  </a:outerShdw>
                </a:effectLst>
                <a:latin typeface="Segoe"/>
              </a:rPr>
              <a:t>UC endpoints)</a:t>
            </a:r>
          </a:p>
        </p:txBody>
      </p:sp>
      <p:sp>
        <p:nvSpPr>
          <p:cNvPr id="80" name="Rounded Rectangle 79"/>
          <p:cNvSpPr/>
          <p:nvPr/>
        </p:nvSpPr>
        <p:spPr bwMode="auto">
          <a:xfrm>
            <a:off x="2270701" y="4905943"/>
            <a:ext cx="990651" cy="1736448"/>
          </a:xfrm>
          <a:prstGeom prst="roundRect">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0" tIns="0" rIns="0" bIns="0"/>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latin typeface="Segoe"/>
            </a:endParaRPr>
          </a:p>
        </p:txBody>
      </p:sp>
      <p:sp>
        <p:nvSpPr>
          <p:cNvPr id="88" name="Rounded Rectangle 87"/>
          <p:cNvSpPr/>
          <p:nvPr/>
        </p:nvSpPr>
        <p:spPr bwMode="auto">
          <a:xfrm>
            <a:off x="3429526" y="2788469"/>
            <a:ext cx="4419828" cy="1573981"/>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latin typeface="Segoe"/>
            </a:endParaRPr>
          </a:p>
        </p:txBody>
      </p:sp>
      <p:sp>
        <p:nvSpPr>
          <p:cNvPr id="92" name="Rounded Rectangle 91"/>
          <p:cNvSpPr/>
          <p:nvPr/>
        </p:nvSpPr>
        <p:spPr bwMode="auto">
          <a:xfrm>
            <a:off x="3425635" y="4909357"/>
            <a:ext cx="849675"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lIns="0" tIns="0" rIns="0" bIns="0"/>
          <a:lstStyle/>
          <a:p>
            <a:pPr algn="ctr" defTabSz="914099">
              <a:lnSpc>
                <a:spcPct val="90000"/>
              </a:lnSpc>
              <a:defRPr/>
            </a:pPr>
            <a:r>
              <a:rPr lang="en-US" sz="1200" b="1" dirty="0">
                <a:solidFill>
                  <a:srgbClr val="FFFFFF"/>
                </a:solidFill>
                <a:effectLst>
                  <a:outerShdw blurRad="38100" dist="38100" dir="2700000" algn="tl">
                    <a:srgbClr val="000000">
                      <a:alpha val="43137"/>
                    </a:srgbClr>
                  </a:outerShdw>
                </a:effectLst>
                <a:latin typeface="Segoe"/>
              </a:rPr>
              <a:t>Mediation</a:t>
            </a:r>
          </a:p>
          <a:p>
            <a:pPr algn="ctr" defTabSz="914099">
              <a:lnSpc>
                <a:spcPct val="90000"/>
              </a:lnSpc>
              <a:defRPr/>
            </a:pPr>
            <a:r>
              <a:rPr lang="en-US" sz="1200" b="1" dirty="0">
                <a:solidFill>
                  <a:srgbClr val="FFFFFF"/>
                </a:solidFill>
                <a:effectLst>
                  <a:outerShdw blurRad="38100" dist="38100" dir="2700000" algn="tl">
                    <a:srgbClr val="000000">
                      <a:alpha val="43137"/>
                    </a:srgbClr>
                  </a:outerShdw>
                </a:effectLst>
                <a:latin typeface="Segoe"/>
              </a:rPr>
              <a:t>Server</a:t>
            </a:r>
          </a:p>
        </p:txBody>
      </p:sp>
      <p:sp>
        <p:nvSpPr>
          <p:cNvPr id="114" name="TextBox 113"/>
          <p:cNvSpPr txBox="1"/>
          <p:nvPr/>
        </p:nvSpPr>
        <p:spPr bwMode="auto">
          <a:xfrm>
            <a:off x="4500562" y="2857496"/>
            <a:ext cx="492443" cy="276999"/>
          </a:xfrm>
          <a:prstGeom prst="rect">
            <a:avLst/>
          </a:prstGeom>
          <a:noFill/>
        </p:spPr>
        <p:txBody>
          <a:bodyPr wrap="none">
            <a:spAutoFit/>
          </a:bodyPr>
          <a:lstStyle/>
          <a:p>
            <a:pPr>
              <a:defRPr/>
            </a:pPr>
            <a:r>
              <a:rPr lang="zh-CN" altLang="en-US" sz="1200" b="1" dirty="0" smtClean="0">
                <a:solidFill>
                  <a:schemeClr val="bg1"/>
                </a:solidFill>
                <a:effectLst>
                  <a:outerShdw blurRad="38100" dist="38100" dir="2700000" algn="tl">
                    <a:srgbClr val="000000">
                      <a:alpha val="43137"/>
                    </a:srgbClr>
                  </a:outerShdw>
                </a:effectLst>
                <a:latin typeface="Segoe"/>
              </a:rPr>
              <a:t>前端</a:t>
            </a:r>
            <a:endParaRPr lang="en-US" sz="1200" b="1" dirty="0">
              <a:solidFill>
                <a:schemeClr val="bg1"/>
              </a:solidFill>
              <a:effectLst>
                <a:outerShdw blurRad="38100" dist="38100" dir="2700000" algn="tl">
                  <a:srgbClr val="000000">
                    <a:alpha val="43137"/>
                  </a:srgbClr>
                </a:outerShdw>
              </a:effectLst>
              <a:latin typeface="Segoe"/>
            </a:endParaRPr>
          </a:p>
        </p:txBody>
      </p:sp>
      <p:sp>
        <p:nvSpPr>
          <p:cNvPr id="115" name="TextBox 114"/>
          <p:cNvSpPr txBox="1"/>
          <p:nvPr/>
        </p:nvSpPr>
        <p:spPr bwMode="auto">
          <a:xfrm>
            <a:off x="6314757" y="2915483"/>
            <a:ext cx="492444" cy="276999"/>
          </a:xfrm>
          <a:prstGeom prst="rect">
            <a:avLst/>
          </a:prstGeom>
          <a:noFill/>
        </p:spPr>
        <p:txBody>
          <a:bodyPr wrap="none">
            <a:spAutoFit/>
          </a:bodyPr>
          <a:lstStyle/>
          <a:p>
            <a:pPr algn="ctr">
              <a:defRPr/>
            </a:pPr>
            <a:r>
              <a:rPr lang="zh-CN" altLang="en-US" sz="1200" b="1" dirty="0" smtClean="0">
                <a:solidFill>
                  <a:schemeClr val="bg1"/>
                </a:solidFill>
                <a:effectLst>
                  <a:outerShdw blurRad="38100" dist="38100" dir="2700000" algn="tl">
                    <a:srgbClr val="000000">
                      <a:alpha val="43137"/>
                    </a:srgbClr>
                  </a:outerShdw>
                </a:effectLst>
                <a:latin typeface="Segoe"/>
              </a:rPr>
              <a:t>后端</a:t>
            </a:r>
            <a:endParaRPr lang="en-US" sz="1200" b="1" dirty="0">
              <a:solidFill>
                <a:schemeClr val="bg1"/>
              </a:solidFill>
              <a:effectLst>
                <a:outerShdw blurRad="38100" dist="38100" dir="2700000" algn="tl">
                  <a:srgbClr val="000000">
                    <a:alpha val="43137"/>
                  </a:srgbClr>
                </a:outerShdw>
              </a:effectLst>
              <a:latin typeface="Segoe"/>
            </a:endParaRPr>
          </a:p>
        </p:txBody>
      </p:sp>
      <p:sp>
        <p:nvSpPr>
          <p:cNvPr id="116" name="TextBox 115"/>
          <p:cNvSpPr txBox="1"/>
          <p:nvPr/>
        </p:nvSpPr>
        <p:spPr bwMode="auto">
          <a:xfrm>
            <a:off x="6053067" y="4099713"/>
            <a:ext cx="1019831" cy="246221"/>
          </a:xfrm>
          <a:prstGeom prst="rect">
            <a:avLst/>
          </a:prstGeom>
          <a:noFill/>
        </p:spPr>
        <p:txBody>
          <a:bodyPr wrap="none">
            <a:spAutoFit/>
          </a:bodyPr>
          <a:lstStyle/>
          <a:p>
            <a:pPr algn="ctr">
              <a:defRPr/>
            </a:pPr>
            <a:r>
              <a:rPr lang="en-US" sz="1000" dirty="0">
                <a:effectLst>
                  <a:outerShdw blurRad="38100" dist="38100" dir="2700000" algn="tl">
                    <a:srgbClr val="000000">
                      <a:alpha val="43137"/>
                    </a:srgbClr>
                  </a:outerShdw>
                </a:effectLst>
                <a:latin typeface="Segoe"/>
              </a:rPr>
              <a:t>SQL </a:t>
            </a:r>
            <a:r>
              <a:rPr lang="en-US" sz="1000" dirty="0" smtClean="0">
                <a:effectLst>
                  <a:outerShdw blurRad="38100" dist="38100" dir="2700000" algn="tl">
                    <a:srgbClr val="000000">
                      <a:alpha val="43137"/>
                    </a:srgbClr>
                  </a:outerShdw>
                </a:effectLst>
                <a:latin typeface="Segoe"/>
              </a:rPr>
              <a:t>Database</a:t>
            </a:r>
            <a:endParaRPr lang="en-US" sz="1000" dirty="0">
              <a:effectLst>
                <a:outerShdw blurRad="38100" dist="38100" dir="2700000" algn="tl">
                  <a:srgbClr val="000000">
                    <a:alpha val="43137"/>
                  </a:srgbClr>
                </a:outerShdw>
              </a:effectLst>
              <a:latin typeface="Segoe"/>
            </a:endParaRPr>
          </a:p>
        </p:txBody>
      </p:sp>
      <p:sp>
        <p:nvSpPr>
          <p:cNvPr id="126" name="Rounded Rectangle 125"/>
          <p:cNvSpPr/>
          <p:nvPr/>
        </p:nvSpPr>
        <p:spPr bwMode="auto">
          <a:xfrm>
            <a:off x="6335486" y="4939004"/>
            <a:ext cx="2388044" cy="1736448"/>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0"/>
          <a:lstStyle/>
          <a:p>
            <a:pPr algn="ctr" defTabSz="914099">
              <a:lnSpc>
                <a:spcPct val="90000"/>
              </a:lnSpc>
              <a:defRPr/>
            </a:pPr>
            <a:r>
              <a:rPr lang="en-US" sz="1200" b="1" dirty="0" smtClean="0">
                <a:solidFill>
                  <a:srgbClr val="FFFFFF"/>
                </a:solidFill>
                <a:effectLst>
                  <a:outerShdw blurRad="38100" dist="38100" dir="2700000" algn="tl">
                    <a:srgbClr val="000000">
                      <a:alpha val="43137"/>
                    </a:srgbClr>
                  </a:outerShdw>
                </a:effectLst>
                <a:latin typeface="Segoe"/>
              </a:rPr>
              <a:t>MCUs</a:t>
            </a:r>
          </a:p>
        </p:txBody>
      </p:sp>
      <p:sp>
        <p:nvSpPr>
          <p:cNvPr id="128" name="TextBox 127"/>
          <p:cNvSpPr txBox="1"/>
          <p:nvPr/>
        </p:nvSpPr>
        <p:spPr bwMode="auto">
          <a:xfrm>
            <a:off x="6894401" y="6238352"/>
            <a:ext cx="1309974"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Audio / Video / Web</a:t>
            </a:r>
            <a:endParaRPr lang="en-US" sz="1000" dirty="0">
              <a:effectLst>
                <a:outerShdw blurRad="38100" dist="38100" dir="2700000" algn="tl">
                  <a:srgbClr val="000000">
                    <a:alpha val="43137"/>
                  </a:srgbClr>
                </a:outerShdw>
              </a:effectLst>
              <a:latin typeface="Segoe"/>
            </a:endParaRPr>
          </a:p>
        </p:txBody>
      </p:sp>
      <p:cxnSp>
        <p:nvCxnSpPr>
          <p:cNvPr id="171" name="Straight Connector 170"/>
          <p:cNvCxnSpPr/>
          <p:nvPr/>
        </p:nvCxnSpPr>
        <p:spPr bwMode="auto">
          <a:xfrm rot="10800000">
            <a:off x="2198456" y="6248672"/>
            <a:ext cx="561523" cy="1126"/>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sp>
        <p:nvSpPr>
          <p:cNvPr id="174" name="TextBox 173"/>
          <p:cNvSpPr txBox="1"/>
          <p:nvPr/>
        </p:nvSpPr>
        <p:spPr bwMode="auto">
          <a:xfrm>
            <a:off x="3447156" y="6229446"/>
            <a:ext cx="825868"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SIP / Media</a:t>
            </a:r>
          </a:p>
          <a:p>
            <a:pPr algn="ctr">
              <a:defRPr/>
            </a:pPr>
            <a:r>
              <a:rPr lang="en-US" sz="1000" dirty="0" smtClean="0">
                <a:effectLst>
                  <a:outerShdw blurRad="38100" dist="38100" dir="2700000" algn="tl">
                    <a:srgbClr val="000000">
                      <a:alpha val="43137"/>
                    </a:srgbClr>
                  </a:outerShdw>
                </a:effectLst>
                <a:latin typeface="Segoe"/>
              </a:rPr>
              <a:t>Translation</a:t>
            </a:r>
            <a:endParaRPr lang="en-US" sz="1000" dirty="0">
              <a:effectLst>
                <a:outerShdw blurRad="38100" dist="38100" dir="2700000" algn="tl">
                  <a:srgbClr val="000000">
                    <a:alpha val="43137"/>
                  </a:srgbClr>
                </a:outerShdw>
              </a:effectLst>
              <a:latin typeface="Segoe"/>
            </a:endParaRPr>
          </a:p>
        </p:txBody>
      </p:sp>
      <p:pic>
        <p:nvPicPr>
          <p:cNvPr id="3088" name="Picture 16" descr="C:\Documents and Settings\alanshen.UNIFYSQUARE\My Documents\UnifySquare\TechEd\UNC251 Images\computer_ad.png"/>
          <p:cNvPicPr>
            <a:picLocks noChangeAspect="1" noChangeArrowheads="1"/>
          </p:cNvPicPr>
          <p:nvPr/>
        </p:nvPicPr>
        <p:blipFill>
          <a:blip r:embed="rId3" cstate="print"/>
          <a:srcRect/>
          <a:stretch>
            <a:fillRect/>
          </a:stretch>
        </p:blipFill>
        <p:spPr bwMode="auto">
          <a:xfrm>
            <a:off x="8199257" y="3465527"/>
            <a:ext cx="573087" cy="938213"/>
          </a:xfrm>
          <a:prstGeom prst="rect">
            <a:avLst/>
          </a:prstGeom>
          <a:noFill/>
        </p:spPr>
      </p:pic>
      <p:pic>
        <p:nvPicPr>
          <p:cNvPr id="3097" name="Picture 25" descr="C:\Documents and Settings\alanshen.UNIFYSQUARE\My Documents\UnifySquare\TechEd\UNC251 Images\computer_plain.png"/>
          <p:cNvPicPr>
            <a:picLocks noChangeAspect="1" noChangeArrowheads="1"/>
          </p:cNvPicPr>
          <p:nvPr/>
        </p:nvPicPr>
        <p:blipFill>
          <a:blip r:embed="rId4" cstate="print"/>
          <a:srcRect/>
          <a:stretch>
            <a:fillRect/>
          </a:stretch>
        </p:blipFill>
        <p:spPr bwMode="auto">
          <a:xfrm>
            <a:off x="4493830" y="3176994"/>
            <a:ext cx="530225" cy="944563"/>
          </a:xfrm>
          <a:prstGeom prst="rect">
            <a:avLst/>
          </a:prstGeom>
          <a:noFill/>
        </p:spPr>
      </p:pic>
      <p:pic>
        <p:nvPicPr>
          <p:cNvPr id="3093" name="Picture 21" descr="C:\Documents and Settings\alanshen.UNIFYSQUARE\My Documents\UnifySquare\TechEd\UNC251 Images\computer_frontend.png"/>
          <p:cNvPicPr>
            <a:picLocks noChangeAspect="1" noChangeArrowheads="1"/>
          </p:cNvPicPr>
          <p:nvPr/>
        </p:nvPicPr>
        <p:blipFill>
          <a:blip r:embed="rId5" cstate="print"/>
          <a:srcRect/>
          <a:stretch>
            <a:fillRect/>
          </a:stretch>
        </p:blipFill>
        <p:spPr bwMode="auto">
          <a:xfrm>
            <a:off x="4609763" y="3421274"/>
            <a:ext cx="536575" cy="944562"/>
          </a:xfrm>
          <a:prstGeom prst="rect">
            <a:avLst/>
          </a:prstGeom>
          <a:noFill/>
        </p:spPr>
      </p:pic>
      <p:pic>
        <p:nvPicPr>
          <p:cNvPr id="125" name="Picture 25" descr="C:\Documents and Settings\alanshen.UNIFYSQUARE\My Documents\UnifySquare\TechEd\UNC251 Images\computer_plain.png"/>
          <p:cNvPicPr>
            <a:picLocks noChangeAspect="1" noChangeArrowheads="1"/>
          </p:cNvPicPr>
          <p:nvPr/>
        </p:nvPicPr>
        <p:blipFill>
          <a:blip r:embed="rId4" cstate="print"/>
          <a:srcRect/>
          <a:stretch>
            <a:fillRect/>
          </a:stretch>
        </p:blipFill>
        <p:spPr bwMode="auto">
          <a:xfrm>
            <a:off x="6197550" y="3152500"/>
            <a:ext cx="530225" cy="944563"/>
          </a:xfrm>
          <a:prstGeom prst="rect">
            <a:avLst/>
          </a:prstGeom>
          <a:noFill/>
        </p:spPr>
      </p:pic>
      <p:pic>
        <p:nvPicPr>
          <p:cNvPr id="3089" name="Picture 17" descr="C:\Documents and Settings\alanshen.UNIFYSQUARE\My Documents\UnifySquare\TechEd\UNC251 Images\computer_database.png"/>
          <p:cNvPicPr>
            <a:picLocks noChangeAspect="1" noChangeArrowheads="1"/>
          </p:cNvPicPr>
          <p:nvPr/>
        </p:nvPicPr>
        <p:blipFill>
          <a:blip r:embed="rId6" cstate="print"/>
          <a:srcRect/>
          <a:stretch>
            <a:fillRect/>
          </a:stretch>
        </p:blipFill>
        <p:spPr bwMode="auto">
          <a:xfrm>
            <a:off x="6329381" y="3396780"/>
            <a:ext cx="530225" cy="944562"/>
          </a:xfrm>
          <a:prstGeom prst="rect">
            <a:avLst/>
          </a:prstGeom>
          <a:noFill/>
        </p:spPr>
      </p:pic>
      <p:grpSp>
        <p:nvGrpSpPr>
          <p:cNvPr id="2" name="Group 162"/>
          <p:cNvGrpSpPr/>
          <p:nvPr/>
        </p:nvGrpSpPr>
        <p:grpSpPr>
          <a:xfrm>
            <a:off x="4020180" y="1380155"/>
            <a:ext cx="1016625" cy="928935"/>
            <a:chOff x="3722631" y="1385599"/>
            <a:chExt cx="1016625" cy="928935"/>
          </a:xfrm>
        </p:grpSpPr>
        <p:sp>
          <p:nvSpPr>
            <p:cNvPr id="141" name="TextBox 140"/>
            <p:cNvSpPr txBox="1"/>
            <p:nvPr/>
          </p:nvSpPr>
          <p:spPr bwMode="auto">
            <a:xfrm>
              <a:off x="3722631" y="1914424"/>
              <a:ext cx="1016625"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Communicator</a:t>
              </a:r>
            </a:p>
            <a:p>
              <a:pPr algn="ctr">
                <a:defRPr/>
              </a:pPr>
              <a:r>
                <a:rPr lang="en-US" sz="1000" dirty="0" smtClean="0">
                  <a:effectLst>
                    <a:outerShdw blurRad="38100" dist="38100" dir="2700000" algn="tl">
                      <a:srgbClr val="000000">
                        <a:alpha val="43137"/>
                      </a:srgbClr>
                    </a:outerShdw>
                  </a:effectLst>
                  <a:latin typeface="Segoe"/>
                </a:rPr>
                <a:t>Phone Edition</a:t>
              </a:r>
              <a:endParaRPr lang="en-US" sz="1000" dirty="0">
                <a:effectLst>
                  <a:outerShdw blurRad="38100" dist="38100" dir="2700000" algn="tl">
                    <a:srgbClr val="000000">
                      <a:alpha val="43137"/>
                    </a:srgbClr>
                  </a:outerShdw>
                </a:effectLst>
                <a:latin typeface="Segoe"/>
              </a:endParaRPr>
            </a:p>
          </p:txBody>
        </p:sp>
        <p:pic>
          <p:nvPicPr>
            <p:cNvPr id="119" name="Picture 9" descr="C:\Documents and Settings\alanshen.UNIFYSQUARE\My Documents\UnifySquare\TechEd\UNC251 Images\tanjay.png"/>
            <p:cNvPicPr>
              <a:picLocks noChangeAspect="1" noChangeArrowheads="1"/>
            </p:cNvPicPr>
            <p:nvPr/>
          </p:nvPicPr>
          <p:blipFill>
            <a:blip r:embed="rId7" cstate="print"/>
            <a:stretch>
              <a:fillRect/>
            </a:stretch>
          </p:blipFill>
          <p:spPr bwMode="auto">
            <a:xfrm>
              <a:off x="3915480" y="1385599"/>
              <a:ext cx="630926" cy="516773"/>
            </a:xfrm>
            <a:prstGeom prst="rect">
              <a:avLst/>
            </a:prstGeom>
            <a:noFill/>
            <a:ln>
              <a:noFill/>
            </a:ln>
          </p:spPr>
        </p:pic>
      </p:grpSp>
      <p:grpSp>
        <p:nvGrpSpPr>
          <p:cNvPr id="3" name="Group 163"/>
          <p:cNvGrpSpPr/>
          <p:nvPr/>
        </p:nvGrpSpPr>
        <p:grpSpPr>
          <a:xfrm>
            <a:off x="5139613" y="1338907"/>
            <a:ext cx="1141659" cy="816294"/>
            <a:chOff x="4799484" y="1344351"/>
            <a:chExt cx="1141659" cy="816294"/>
          </a:xfrm>
        </p:grpSpPr>
        <p:sp>
          <p:nvSpPr>
            <p:cNvPr id="220" name="TextBox 219"/>
            <p:cNvSpPr txBox="1"/>
            <p:nvPr/>
          </p:nvSpPr>
          <p:spPr bwMode="auto">
            <a:xfrm>
              <a:off x="4799484" y="1914424"/>
              <a:ext cx="1141659"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Meeting Console</a:t>
              </a:r>
              <a:endParaRPr lang="en-US" sz="1000" dirty="0">
                <a:effectLst>
                  <a:outerShdw blurRad="38100" dist="38100" dir="2700000" algn="tl">
                    <a:srgbClr val="000000">
                      <a:alpha val="43137"/>
                    </a:srgbClr>
                  </a:outerShdw>
                </a:effectLst>
                <a:latin typeface="Segoe"/>
              </a:endParaRPr>
            </a:p>
          </p:txBody>
        </p:sp>
        <p:grpSp>
          <p:nvGrpSpPr>
            <p:cNvPr id="4" name="Group 161"/>
            <p:cNvGrpSpPr/>
            <p:nvPr/>
          </p:nvGrpSpPr>
          <p:grpSpPr>
            <a:xfrm>
              <a:off x="5041227" y="1344351"/>
              <a:ext cx="650159" cy="650159"/>
              <a:chOff x="194200" y="1372632"/>
              <a:chExt cx="650159" cy="650159"/>
            </a:xfrm>
          </p:grpSpPr>
          <p:grpSp>
            <p:nvGrpSpPr>
              <p:cNvPr id="5" name="Group 156"/>
              <p:cNvGrpSpPr>
                <a:grpSpLocks noChangeAspect="1"/>
              </p:cNvGrpSpPr>
              <p:nvPr/>
            </p:nvGrpSpPr>
            <p:grpSpPr>
              <a:xfrm>
                <a:off x="194200" y="1372632"/>
                <a:ext cx="650159" cy="650159"/>
                <a:chOff x="2532046" y="1759130"/>
                <a:chExt cx="3250794" cy="3250794"/>
              </a:xfrm>
            </p:grpSpPr>
            <p:pic>
              <p:nvPicPr>
                <p:cNvPr id="144" name="Picture 19" descr="C:\Documents and Settings\alanshen.UNIFYSQUARE\My Documents\UnifySquare\TechEd\UNC251 Images\computer.png"/>
                <p:cNvPicPr>
                  <a:picLocks noChangeAspect="1" noChangeArrowheads="1"/>
                </p:cNvPicPr>
                <p:nvPr/>
              </p:nvPicPr>
              <p:blipFill>
                <a:blip r:embed="rId8" cstate="print"/>
                <a:srcRect/>
                <a:stretch>
                  <a:fillRect/>
                </a:stretch>
              </p:blipFill>
              <p:spPr bwMode="auto">
                <a:xfrm>
                  <a:off x="2532046" y="1759130"/>
                  <a:ext cx="3250794" cy="3250794"/>
                </a:xfrm>
                <a:prstGeom prst="rect">
                  <a:avLst/>
                </a:prstGeom>
                <a:noFill/>
              </p:spPr>
            </p:pic>
            <p:pic>
              <p:nvPicPr>
                <p:cNvPr id="147" name="Picture 7" descr="C:\Documents and Settings\alanshen.UNIFYSQUARE\My Documents\UnifySquare\TechEd\UNC251 Images\lm_shell.jpg"/>
                <p:cNvPicPr>
                  <a:picLocks noChangeAspect="1" noChangeArrowheads="1"/>
                </p:cNvPicPr>
                <p:nvPr/>
              </p:nvPicPr>
              <p:blipFill>
                <a:blip r:embed="rId9" cstate="print"/>
                <a:srcRect/>
                <a:stretch>
                  <a:fillRect/>
                </a:stretch>
              </p:blipFill>
              <p:spPr bwMode="auto">
                <a:xfrm>
                  <a:off x="2779915" y="2312991"/>
                  <a:ext cx="2800753" cy="1732920"/>
                </a:xfrm>
                <a:prstGeom prst="rect">
                  <a:avLst/>
                </a:prstGeom>
                <a:noFill/>
              </p:spPr>
            </p:pic>
          </p:grpSp>
          <p:pic>
            <p:nvPicPr>
              <p:cNvPr id="156" name="Picture 15" descr="C:\Documents and Settings\alanshen.UNIFYSQUARE\My Documents\UnifySquare\TechEd\UNC251 Images\lm_logo.png"/>
              <p:cNvPicPr>
                <a:picLocks noChangeAspect="1" noChangeArrowheads="1"/>
              </p:cNvPicPr>
              <p:nvPr/>
            </p:nvPicPr>
            <p:blipFill>
              <a:blip r:embed="rId10" cstate="print"/>
              <a:srcRect/>
              <a:stretch>
                <a:fillRect/>
              </a:stretch>
            </p:blipFill>
            <p:spPr bwMode="auto">
              <a:xfrm>
                <a:off x="569682" y="1489710"/>
                <a:ext cx="235744" cy="242888"/>
              </a:xfrm>
              <a:prstGeom prst="rect">
                <a:avLst/>
              </a:prstGeom>
              <a:noFill/>
            </p:spPr>
          </p:pic>
        </p:grpSp>
      </p:grpSp>
      <p:grpSp>
        <p:nvGrpSpPr>
          <p:cNvPr id="6" name="Group 168"/>
          <p:cNvGrpSpPr/>
          <p:nvPr/>
        </p:nvGrpSpPr>
        <p:grpSpPr>
          <a:xfrm>
            <a:off x="6376066" y="1338907"/>
            <a:ext cx="1016625" cy="816294"/>
            <a:chOff x="5939614" y="1344351"/>
            <a:chExt cx="1016625" cy="816294"/>
          </a:xfrm>
        </p:grpSpPr>
        <p:sp>
          <p:nvSpPr>
            <p:cNvPr id="221" name="TextBox 220"/>
            <p:cNvSpPr txBox="1"/>
            <p:nvPr/>
          </p:nvSpPr>
          <p:spPr bwMode="auto">
            <a:xfrm>
              <a:off x="5939614" y="1914424"/>
              <a:ext cx="1016625"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Communicator</a:t>
              </a:r>
              <a:endParaRPr lang="en-US" sz="1000" dirty="0">
                <a:effectLst>
                  <a:outerShdw blurRad="38100" dist="38100" dir="2700000" algn="tl">
                    <a:srgbClr val="000000">
                      <a:alpha val="43137"/>
                    </a:srgbClr>
                  </a:outerShdw>
                </a:effectLst>
                <a:latin typeface="Segoe"/>
              </a:endParaRPr>
            </a:p>
          </p:txBody>
        </p:sp>
        <p:grpSp>
          <p:nvGrpSpPr>
            <p:cNvPr id="7" name="Group 160"/>
            <p:cNvGrpSpPr/>
            <p:nvPr/>
          </p:nvGrpSpPr>
          <p:grpSpPr>
            <a:xfrm>
              <a:off x="6124450" y="1344351"/>
              <a:ext cx="650159" cy="650159"/>
              <a:chOff x="1278281" y="1174669"/>
              <a:chExt cx="650159" cy="650159"/>
            </a:xfrm>
          </p:grpSpPr>
          <p:grpSp>
            <p:nvGrpSpPr>
              <p:cNvPr id="8" name="Group 157"/>
              <p:cNvGrpSpPr>
                <a:grpSpLocks noChangeAspect="1"/>
              </p:cNvGrpSpPr>
              <p:nvPr/>
            </p:nvGrpSpPr>
            <p:grpSpPr>
              <a:xfrm>
                <a:off x="1278281" y="1174669"/>
                <a:ext cx="650159" cy="650159"/>
                <a:chOff x="5718305" y="920144"/>
                <a:chExt cx="3250794" cy="3250794"/>
              </a:xfrm>
            </p:grpSpPr>
            <p:pic>
              <p:nvPicPr>
                <p:cNvPr id="148" name="Picture 19" descr="C:\Documents and Settings\alanshen.UNIFYSQUARE\My Documents\UnifySquare\TechEd\UNC251 Images\computer.png"/>
                <p:cNvPicPr>
                  <a:picLocks noChangeAspect="1" noChangeArrowheads="1"/>
                </p:cNvPicPr>
                <p:nvPr/>
              </p:nvPicPr>
              <p:blipFill>
                <a:blip r:embed="rId8" cstate="print"/>
                <a:srcRect/>
                <a:stretch>
                  <a:fillRect/>
                </a:stretch>
              </p:blipFill>
              <p:spPr bwMode="auto">
                <a:xfrm>
                  <a:off x="5718305" y="920144"/>
                  <a:ext cx="3250794" cy="3250794"/>
                </a:xfrm>
                <a:prstGeom prst="rect">
                  <a:avLst/>
                </a:prstGeom>
                <a:noFill/>
              </p:spPr>
            </p:pic>
            <p:pic>
              <p:nvPicPr>
                <p:cNvPr id="149" name="Picture 2" descr="C:\Documents and Settings\alanshen.UNIFYSQUARE\My Documents\UnifySquare\TechEd\UNC251 Images\communicator_groups.png"/>
                <p:cNvPicPr>
                  <a:picLocks noChangeAspect="1" noChangeArrowheads="1"/>
                </p:cNvPicPr>
                <p:nvPr/>
              </p:nvPicPr>
              <p:blipFill>
                <a:blip r:embed="rId11" cstate="print"/>
                <a:srcRect/>
                <a:stretch>
                  <a:fillRect/>
                </a:stretch>
              </p:blipFill>
              <p:spPr bwMode="auto">
                <a:xfrm>
                  <a:off x="6047610" y="1439379"/>
                  <a:ext cx="1358490" cy="1763424"/>
                </a:xfrm>
                <a:prstGeom prst="rect">
                  <a:avLst/>
                </a:prstGeom>
                <a:noFill/>
              </p:spPr>
            </p:pic>
          </p:grpSp>
          <p:pic>
            <p:nvPicPr>
              <p:cNvPr id="159" name="Picture 14" descr="C:\Documents and Settings\alanshen.UNIFYSQUARE\My Documents\UnifySquare\TechEd\UNC251 Images\oc_logo.PNG"/>
              <p:cNvPicPr>
                <a:picLocks noChangeAspect="1" noChangeArrowheads="1"/>
              </p:cNvPicPr>
              <p:nvPr/>
            </p:nvPicPr>
            <p:blipFill>
              <a:blip r:embed="rId12" cstate="print"/>
              <a:srcRect/>
              <a:stretch>
                <a:fillRect/>
              </a:stretch>
            </p:blipFill>
            <p:spPr bwMode="auto">
              <a:xfrm>
                <a:off x="1641162" y="1297157"/>
                <a:ext cx="242888" cy="250031"/>
              </a:xfrm>
              <a:prstGeom prst="rect">
                <a:avLst/>
              </a:prstGeom>
              <a:noFill/>
            </p:spPr>
          </p:pic>
        </p:grpSp>
      </p:grpSp>
      <p:grpSp>
        <p:nvGrpSpPr>
          <p:cNvPr id="9" name="Group 240"/>
          <p:cNvGrpSpPr/>
          <p:nvPr/>
        </p:nvGrpSpPr>
        <p:grpSpPr>
          <a:xfrm>
            <a:off x="7528617" y="5313207"/>
            <a:ext cx="530225" cy="944563"/>
            <a:chOff x="5450810" y="5435675"/>
            <a:chExt cx="530225" cy="944563"/>
          </a:xfrm>
        </p:grpSpPr>
        <p:pic>
          <p:nvPicPr>
            <p:cNvPr id="146" name="Picture 25" descr="C:\Documents and Settings\alanshen.UNIFYSQUARE\My Documents\UnifySquare\TechEd\UNC251 Images\computer_plain.png"/>
            <p:cNvPicPr>
              <a:picLocks noChangeAspect="1" noChangeArrowheads="1"/>
            </p:cNvPicPr>
            <p:nvPr/>
          </p:nvPicPr>
          <p:blipFill>
            <a:blip r:embed="rId4" cstate="print"/>
            <a:srcRect/>
            <a:stretch>
              <a:fillRect/>
            </a:stretch>
          </p:blipFill>
          <p:spPr bwMode="auto">
            <a:xfrm>
              <a:off x="5450810" y="5435675"/>
              <a:ext cx="530225" cy="944563"/>
            </a:xfrm>
            <a:prstGeom prst="rect">
              <a:avLst/>
            </a:prstGeom>
            <a:noFill/>
          </p:spPr>
        </p:pic>
        <p:pic>
          <p:nvPicPr>
            <p:cNvPr id="4103" name="Picture 7" descr="C:\Users\alanshen\Documents\UnifySquare\TechEd\2008\UNC251 Images\lm_logo.png"/>
            <p:cNvPicPr>
              <a:picLocks noChangeAspect="1" noChangeArrowheads="1"/>
            </p:cNvPicPr>
            <p:nvPr/>
          </p:nvPicPr>
          <p:blipFill>
            <a:blip r:embed="rId10" cstate="print"/>
            <a:srcRect/>
            <a:stretch>
              <a:fillRect/>
            </a:stretch>
          </p:blipFill>
          <p:spPr bwMode="auto">
            <a:xfrm>
              <a:off x="5739991" y="5956652"/>
              <a:ext cx="205873" cy="212112"/>
            </a:xfrm>
            <a:prstGeom prst="rect">
              <a:avLst/>
            </a:prstGeom>
            <a:noFill/>
          </p:spPr>
        </p:pic>
      </p:grpSp>
      <p:grpSp>
        <p:nvGrpSpPr>
          <p:cNvPr id="10" name="Group 244"/>
          <p:cNvGrpSpPr/>
          <p:nvPr/>
        </p:nvGrpSpPr>
        <p:grpSpPr>
          <a:xfrm>
            <a:off x="6974248" y="5367637"/>
            <a:ext cx="586856" cy="944563"/>
            <a:chOff x="4515431" y="5435675"/>
            <a:chExt cx="586856" cy="944563"/>
          </a:xfrm>
        </p:grpSpPr>
        <p:pic>
          <p:nvPicPr>
            <p:cNvPr id="143" name="Picture 25" descr="C:\Documents and Settings\alanshen.UNIFYSQUARE\My Documents\UnifySquare\TechEd\UNC251 Images\computer_plain.png"/>
            <p:cNvPicPr>
              <a:picLocks noChangeAspect="1" noChangeArrowheads="1"/>
            </p:cNvPicPr>
            <p:nvPr/>
          </p:nvPicPr>
          <p:blipFill>
            <a:blip r:embed="rId4" cstate="print"/>
            <a:srcRect/>
            <a:stretch>
              <a:fillRect/>
            </a:stretch>
          </p:blipFill>
          <p:spPr bwMode="auto">
            <a:xfrm>
              <a:off x="4515431" y="5435675"/>
              <a:ext cx="530225" cy="944563"/>
            </a:xfrm>
            <a:prstGeom prst="rect">
              <a:avLst/>
            </a:prstGeom>
            <a:noFill/>
          </p:spPr>
        </p:pic>
        <p:pic>
          <p:nvPicPr>
            <p:cNvPr id="4099" name="Picture 3" descr="C:\Users\alanshen\AppData\Local\Microsoft\Windows\Temporary Internet Files\Content.IE5\VMHUQO7L\MCj03984750000[1].wmf"/>
            <p:cNvPicPr>
              <a:picLocks noChangeAspect="1" noChangeArrowheads="1"/>
            </p:cNvPicPr>
            <p:nvPr/>
          </p:nvPicPr>
          <p:blipFill>
            <a:blip r:embed="rId13" cstate="print"/>
            <a:srcRect/>
            <a:stretch>
              <a:fillRect/>
            </a:stretch>
          </p:blipFill>
          <p:spPr bwMode="auto">
            <a:xfrm>
              <a:off x="4865215" y="5949738"/>
              <a:ext cx="237072" cy="261552"/>
            </a:xfrm>
            <a:prstGeom prst="rect">
              <a:avLst/>
            </a:prstGeom>
            <a:noFill/>
          </p:spPr>
        </p:pic>
        <p:pic>
          <p:nvPicPr>
            <p:cNvPr id="4100" name="Picture 4" descr="C:\Users\alanshen\AppData\Local\Microsoft\Windows\Temporary Internet Files\Content.IE5\TF2ITYLP\MCj04247940000[1].wmf"/>
            <p:cNvPicPr>
              <a:picLocks noChangeAspect="1" noChangeArrowheads="1"/>
            </p:cNvPicPr>
            <p:nvPr/>
          </p:nvPicPr>
          <p:blipFill>
            <a:blip r:embed="rId14" cstate="print"/>
            <a:srcRect/>
            <a:stretch>
              <a:fillRect/>
            </a:stretch>
          </p:blipFill>
          <p:spPr bwMode="auto">
            <a:xfrm>
              <a:off x="4846250" y="5685405"/>
              <a:ext cx="242217" cy="256138"/>
            </a:xfrm>
            <a:prstGeom prst="rect">
              <a:avLst/>
            </a:prstGeom>
            <a:noFill/>
          </p:spPr>
        </p:pic>
      </p:grpSp>
      <p:sp>
        <p:nvSpPr>
          <p:cNvPr id="154" name="TextBox 153"/>
          <p:cNvSpPr txBox="1"/>
          <p:nvPr/>
        </p:nvSpPr>
        <p:spPr bwMode="auto">
          <a:xfrm>
            <a:off x="2484590" y="6381186"/>
            <a:ext cx="595036"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IP PBX</a:t>
            </a:r>
            <a:endParaRPr lang="en-US" sz="1000" dirty="0">
              <a:effectLst>
                <a:outerShdw blurRad="38100" dist="38100" dir="2700000" algn="tl">
                  <a:srgbClr val="000000">
                    <a:alpha val="43137"/>
                  </a:srgbClr>
                </a:outerShdw>
              </a:effectLst>
              <a:latin typeface="Segoe"/>
            </a:endParaRPr>
          </a:p>
        </p:txBody>
      </p:sp>
      <p:sp>
        <p:nvSpPr>
          <p:cNvPr id="157" name="TextBox 156"/>
          <p:cNvSpPr txBox="1"/>
          <p:nvPr/>
        </p:nvSpPr>
        <p:spPr bwMode="auto">
          <a:xfrm>
            <a:off x="2277735" y="5743844"/>
            <a:ext cx="463588"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TDM</a:t>
            </a:r>
          </a:p>
          <a:p>
            <a:pPr algn="ctr">
              <a:defRPr/>
            </a:pPr>
            <a:r>
              <a:rPr lang="en-US" sz="1000" dirty="0" smtClean="0">
                <a:effectLst>
                  <a:outerShdw blurRad="38100" dist="38100" dir="2700000" algn="tl">
                    <a:srgbClr val="000000">
                      <a:alpha val="43137"/>
                    </a:srgbClr>
                  </a:outerShdw>
                </a:effectLst>
                <a:latin typeface="Segoe"/>
              </a:rPr>
              <a:t>PBX</a:t>
            </a:r>
            <a:endParaRPr lang="en-US" sz="1000" dirty="0">
              <a:effectLst>
                <a:outerShdw blurRad="38100" dist="38100" dir="2700000" algn="tl">
                  <a:srgbClr val="000000">
                    <a:alpha val="43137"/>
                  </a:srgbClr>
                </a:outerShdw>
              </a:effectLst>
              <a:latin typeface="Segoe"/>
            </a:endParaRPr>
          </a:p>
        </p:txBody>
      </p:sp>
      <p:sp>
        <p:nvSpPr>
          <p:cNvPr id="158" name="TextBox 157"/>
          <p:cNvSpPr txBox="1"/>
          <p:nvPr/>
        </p:nvSpPr>
        <p:spPr bwMode="auto">
          <a:xfrm>
            <a:off x="2733611" y="5735455"/>
            <a:ext cx="526106" cy="400110"/>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PSTN</a:t>
            </a:r>
          </a:p>
          <a:p>
            <a:pPr algn="ctr">
              <a:defRPr/>
            </a:pPr>
            <a:r>
              <a:rPr lang="en-US" sz="1000" dirty="0" smtClean="0">
                <a:effectLst>
                  <a:outerShdw blurRad="38100" dist="38100" dir="2700000" algn="tl">
                    <a:srgbClr val="000000">
                      <a:alpha val="43137"/>
                    </a:srgbClr>
                  </a:outerShdw>
                </a:effectLst>
                <a:latin typeface="Segoe"/>
              </a:rPr>
              <a:t>GW</a:t>
            </a:r>
            <a:endParaRPr lang="en-US" sz="1000" dirty="0">
              <a:effectLst>
                <a:outerShdw blurRad="38100" dist="38100" dir="2700000" algn="tl">
                  <a:srgbClr val="000000">
                    <a:alpha val="43137"/>
                  </a:srgbClr>
                </a:outerShdw>
              </a:effectLst>
              <a:latin typeface="Segoe"/>
            </a:endParaRPr>
          </a:p>
        </p:txBody>
      </p:sp>
      <p:sp>
        <p:nvSpPr>
          <p:cNvPr id="160" name="TextBox 159"/>
          <p:cNvSpPr txBox="1"/>
          <p:nvPr/>
        </p:nvSpPr>
        <p:spPr bwMode="auto">
          <a:xfrm>
            <a:off x="2392311" y="5055725"/>
            <a:ext cx="752130" cy="246221"/>
          </a:xfrm>
          <a:prstGeom prst="rect">
            <a:avLst/>
          </a:prstGeom>
          <a:noFill/>
        </p:spPr>
        <p:txBody>
          <a:bodyPr wrap="none">
            <a:spAutoFit/>
          </a:bodyPr>
          <a:lstStyle/>
          <a:p>
            <a:pPr algn="ctr">
              <a:defRPr/>
            </a:pPr>
            <a:r>
              <a:rPr lang="en-US" sz="1000" dirty="0" smtClean="0">
                <a:effectLst>
                  <a:outerShdw blurRad="38100" dist="38100" dir="2700000" algn="tl">
                    <a:srgbClr val="000000">
                      <a:alpha val="43137"/>
                    </a:srgbClr>
                  </a:outerShdw>
                </a:effectLst>
                <a:latin typeface="Segoe"/>
              </a:rPr>
              <a:t>SIP Trunk</a:t>
            </a:r>
            <a:endParaRPr lang="en-US" sz="1000" dirty="0">
              <a:effectLst>
                <a:outerShdw blurRad="38100" dist="38100" dir="2700000" algn="tl">
                  <a:srgbClr val="000000">
                    <a:alpha val="43137"/>
                  </a:srgbClr>
                </a:outerShdw>
              </a:effectLst>
              <a:latin typeface="Segoe"/>
            </a:endParaRPr>
          </a:p>
        </p:txBody>
      </p:sp>
      <p:cxnSp>
        <p:nvCxnSpPr>
          <p:cNvPr id="180" name="Straight Connector 179"/>
          <p:cNvCxnSpPr/>
          <p:nvPr/>
        </p:nvCxnSpPr>
        <p:spPr bwMode="auto">
          <a:xfrm rot="10800000" flipV="1">
            <a:off x="1960505" y="5543080"/>
            <a:ext cx="964735" cy="1"/>
          </a:xfrm>
          <a:prstGeom prst="line">
            <a:avLst/>
          </a:prstGeom>
          <a:solidFill>
            <a:srgbClr val="92D050"/>
          </a:solidFill>
          <a:ln w="19050" cap="rnd" cmpd="sng" algn="ctr">
            <a:solidFill>
              <a:schemeClr val="tx1"/>
            </a:solidFill>
            <a:prstDash val="sysDash"/>
          </a:ln>
          <a:effectLst>
            <a:outerShdw blurRad="39000" dist="25400" dir="5400000">
              <a:srgbClr val="000000">
                <a:alpha val="35000"/>
              </a:srgbClr>
            </a:outerShdw>
          </a:effectLst>
        </p:spPr>
      </p:cxnSp>
      <p:pic>
        <p:nvPicPr>
          <p:cNvPr id="4106" name="Picture 10"/>
          <p:cNvPicPr>
            <a:picLocks noChangeAspect="1" noChangeArrowheads="1"/>
          </p:cNvPicPr>
          <p:nvPr/>
        </p:nvPicPr>
        <p:blipFill>
          <a:blip r:embed="rId15" cstate="print"/>
          <a:srcRect/>
          <a:stretch>
            <a:fillRect/>
          </a:stretch>
        </p:blipFill>
        <p:spPr bwMode="auto">
          <a:xfrm>
            <a:off x="2315859" y="5322381"/>
            <a:ext cx="387340" cy="541524"/>
          </a:xfrm>
          <a:prstGeom prst="rect">
            <a:avLst/>
          </a:prstGeom>
          <a:noFill/>
          <a:ln w="9525">
            <a:noFill/>
            <a:miter lim="800000"/>
            <a:headEnd/>
            <a:tailEnd/>
          </a:ln>
          <a:effectLst/>
        </p:spPr>
      </p:pic>
      <p:cxnSp>
        <p:nvCxnSpPr>
          <p:cNvPr id="200" name="Straight Connector 199"/>
          <p:cNvCxnSpPr/>
          <p:nvPr/>
        </p:nvCxnSpPr>
        <p:spPr bwMode="auto">
          <a:xfrm rot="10800000">
            <a:off x="2785146" y="6249798"/>
            <a:ext cx="624077" cy="1070"/>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153" name="Picture 11"/>
          <p:cNvPicPr>
            <a:picLocks noChangeAspect="1" noChangeArrowheads="1"/>
          </p:cNvPicPr>
          <p:nvPr/>
        </p:nvPicPr>
        <p:blipFill>
          <a:blip r:embed="rId16" cstate="print"/>
          <a:srcRect/>
          <a:stretch>
            <a:fillRect/>
          </a:stretch>
        </p:blipFill>
        <p:spPr bwMode="auto">
          <a:xfrm>
            <a:off x="2541865" y="6086135"/>
            <a:ext cx="402671" cy="466460"/>
          </a:xfrm>
          <a:prstGeom prst="rect">
            <a:avLst/>
          </a:prstGeom>
          <a:noFill/>
          <a:ln w="9525">
            <a:noFill/>
            <a:miter lim="800000"/>
            <a:headEnd/>
            <a:tailEnd/>
          </a:ln>
          <a:effectLst/>
        </p:spPr>
      </p:pic>
      <p:cxnSp>
        <p:nvCxnSpPr>
          <p:cNvPr id="203" name="Straight Connector 202"/>
          <p:cNvCxnSpPr/>
          <p:nvPr/>
        </p:nvCxnSpPr>
        <p:spPr bwMode="auto">
          <a:xfrm rot="10800000">
            <a:off x="3017868" y="5545507"/>
            <a:ext cx="410176" cy="975"/>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204" name="Straight Connector 203"/>
          <p:cNvCxnSpPr/>
          <p:nvPr/>
        </p:nvCxnSpPr>
        <p:spPr bwMode="auto">
          <a:xfrm rot="10800000">
            <a:off x="2169528" y="5055276"/>
            <a:ext cx="1255127" cy="6956"/>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4107" name="Picture 11"/>
          <p:cNvPicPr>
            <a:picLocks noChangeAspect="1" noChangeArrowheads="1"/>
          </p:cNvPicPr>
          <p:nvPr/>
        </p:nvPicPr>
        <p:blipFill>
          <a:blip r:embed="rId16" cstate="print"/>
          <a:srcRect/>
          <a:stretch>
            <a:fillRect/>
          </a:stretch>
        </p:blipFill>
        <p:spPr bwMode="auto">
          <a:xfrm>
            <a:off x="2795329" y="5389628"/>
            <a:ext cx="402671" cy="466460"/>
          </a:xfrm>
          <a:prstGeom prst="rect">
            <a:avLst/>
          </a:prstGeom>
          <a:noFill/>
          <a:ln w="9525">
            <a:noFill/>
            <a:miter lim="800000"/>
            <a:headEnd/>
            <a:tailEnd/>
          </a:ln>
          <a:effectLst/>
        </p:spPr>
      </p:pic>
      <p:sp>
        <p:nvSpPr>
          <p:cNvPr id="82" name="Cloud 81"/>
          <p:cNvSpPr/>
          <p:nvPr/>
        </p:nvSpPr>
        <p:spPr bwMode="auto">
          <a:xfrm>
            <a:off x="365602" y="5239531"/>
            <a:ext cx="1752691" cy="1185290"/>
          </a:xfrm>
          <a:prstGeom prst="cloud">
            <a:avLst/>
          </a:prstGeom>
          <a:gradFill>
            <a:gsLst>
              <a:gs pos="0">
                <a:srgbClr val="7030A0"/>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PSTN and</a:t>
            </a:r>
          </a:p>
          <a:p>
            <a:pPr algn="ctr" defTabSz="914099">
              <a:lnSpc>
                <a:spcPct val="90000"/>
              </a:lnSpc>
              <a:defRPr/>
            </a:pPr>
            <a:r>
              <a:rPr lang="en-US" sz="1200" dirty="0">
                <a:solidFill>
                  <a:srgbClr val="FFFFFF"/>
                </a:solidFill>
                <a:effectLst>
                  <a:outerShdw blurRad="38100" dist="38100" dir="2700000" algn="tl">
                    <a:srgbClr val="000000">
                      <a:alpha val="43137"/>
                    </a:srgbClr>
                  </a:outerShdw>
                </a:effectLst>
                <a:latin typeface="Segoe"/>
              </a:rPr>
              <a:t>Mobile Phones</a:t>
            </a:r>
          </a:p>
        </p:txBody>
      </p:sp>
      <p:pic>
        <p:nvPicPr>
          <p:cNvPr id="2068" name="Picture 20"/>
          <p:cNvPicPr>
            <a:picLocks noChangeAspect="1" noChangeArrowheads="1"/>
          </p:cNvPicPr>
          <p:nvPr/>
        </p:nvPicPr>
        <p:blipFill>
          <a:blip r:embed="rId17" cstate="print"/>
          <a:srcRect/>
          <a:stretch>
            <a:fillRect/>
          </a:stretch>
        </p:blipFill>
        <p:spPr bwMode="auto">
          <a:xfrm>
            <a:off x="605974" y="4999137"/>
            <a:ext cx="600075" cy="800100"/>
          </a:xfrm>
          <a:prstGeom prst="rect">
            <a:avLst/>
          </a:prstGeom>
          <a:noFill/>
          <a:ln w="9525">
            <a:noFill/>
            <a:miter lim="800000"/>
            <a:headEnd/>
            <a:tailEnd/>
          </a:ln>
          <a:effectLst/>
        </p:spPr>
      </p:pic>
      <p:pic>
        <p:nvPicPr>
          <p:cNvPr id="2069" name="Picture 21"/>
          <p:cNvPicPr>
            <a:picLocks noChangeAspect="1" noChangeArrowheads="1"/>
          </p:cNvPicPr>
          <p:nvPr/>
        </p:nvPicPr>
        <p:blipFill>
          <a:blip r:embed="rId18" cstate="print"/>
          <a:srcRect/>
          <a:stretch>
            <a:fillRect/>
          </a:stretch>
        </p:blipFill>
        <p:spPr bwMode="auto">
          <a:xfrm>
            <a:off x="395506" y="5514870"/>
            <a:ext cx="1104900" cy="1390650"/>
          </a:xfrm>
          <a:prstGeom prst="rect">
            <a:avLst/>
          </a:prstGeom>
          <a:noFill/>
          <a:ln w="9525">
            <a:noFill/>
            <a:miter lim="800000"/>
            <a:headEnd/>
            <a:tailEnd/>
          </a:ln>
          <a:effectLst/>
        </p:spPr>
      </p:pic>
      <p:pic>
        <p:nvPicPr>
          <p:cNvPr id="233" name="Picture 25" descr="C:\Documents and Settings\alanshen.UNIFYSQUARE\My Documents\UnifySquare\TechEd\UNC251 Images\computer_plain.png"/>
          <p:cNvPicPr>
            <a:picLocks noChangeAspect="1" noChangeArrowheads="1"/>
          </p:cNvPicPr>
          <p:nvPr/>
        </p:nvPicPr>
        <p:blipFill>
          <a:blip r:embed="rId4" cstate="print"/>
          <a:srcRect/>
          <a:stretch>
            <a:fillRect/>
          </a:stretch>
        </p:blipFill>
        <p:spPr bwMode="auto">
          <a:xfrm>
            <a:off x="3579677" y="5435675"/>
            <a:ext cx="530225" cy="944563"/>
          </a:xfrm>
          <a:prstGeom prst="rect">
            <a:avLst/>
          </a:prstGeom>
          <a:noFill/>
        </p:spPr>
      </p:pic>
      <p:pic>
        <p:nvPicPr>
          <p:cNvPr id="4108" name="Picture 12" descr="C:\Users\alanshen\AppData\Local\Microsoft\Windows\Temporary Internet Files\Content.IE5\10UM39TR\MCj04398030000[1].png"/>
          <p:cNvPicPr>
            <a:picLocks noChangeAspect="1" noChangeArrowheads="1"/>
          </p:cNvPicPr>
          <p:nvPr/>
        </p:nvPicPr>
        <p:blipFill>
          <a:blip r:embed="rId19" cstate="print"/>
          <a:srcRect/>
          <a:stretch>
            <a:fillRect/>
          </a:stretch>
        </p:blipFill>
        <p:spPr bwMode="auto">
          <a:xfrm>
            <a:off x="3793065" y="5867400"/>
            <a:ext cx="338667" cy="338667"/>
          </a:xfrm>
          <a:prstGeom prst="rect">
            <a:avLst/>
          </a:prstGeom>
          <a:noFill/>
        </p:spPr>
      </p:pic>
      <p:pic>
        <p:nvPicPr>
          <p:cNvPr id="173" name="Picture 2" descr="C:\Users\alanshen\AppData\Local\Microsoft\Windows\Temporary Internet Files\Content.IE5\8KLTL2JK\MCj04397980000[1].png"/>
          <p:cNvPicPr>
            <a:picLocks noChangeAspect="1" noChangeArrowheads="1"/>
          </p:cNvPicPr>
          <p:nvPr/>
        </p:nvPicPr>
        <p:blipFill>
          <a:blip r:embed="rId20" cstate="print"/>
          <a:srcRect/>
          <a:stretch>
            <a:fillRect/>
          </a:stretch>
        </p:blipFill>
        <p:spPr bwMode="auto">
          <a:xfrm>
            <a:off x="1219200" y="5033764"/>
            <a:ext cx="564932" cy="564932"/>
          </a:xfrm>
          <a:prstGeom prst="rect">
            <a:avLst/>
          </a:prstGeom>
          <a:noFill/>
        </p:spPr>
      </p:pic>
      <p:sp>
        <p:nvSpPr>
          <p:cNvPr id="79" name="Cloud 78"/>
          <p:cNvSpPr/>
          <p:nvPr/>
        </p:nvSpPr>
        <p:spPr bwMode="auto">
          <a:xfrm>
            <a:off x="384456" y="3132064"/>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zh-CN" altLang="en-US" sz="1200" dirty="0" smtClean="0">
                <a:solidFill>
                  <a:schemeClr val="bg1"/>
                </a:solidFill>
                <a:effectLst>
                  <a:outerShdw blurRad="38100" dist="38100" dir="2700000" algn="tl">
                    <a:srgbClr val="000000">
                      <a:alpha val="43137"/>
                    </a:srgbClr>
                  </a:outerShdw>
                </a:effectLst>
              </a:rPr>
              <a:t>合作伙伴</a:t>
            </a:r>
            <a:endParaRPr lang="en-US" sz="1200" dirty="0">
              <a:solidFill>
                <a:schemeClr val="bg1"/>
              </a:solidFill>
              <a:effectLst>
                <a:outerShdw blurRad="38100" dist="38100" dir="2700000" algn="tl">
                  <a:srgbClr val="000000">
                    <a:alpha val="43137"/>
                  </a:srgbClr>
                </a:outerShdw>
              </a:effectLst>
            </a:endParaRPr>
          </a:p>
        </p:txBody>
      </p:sp>
      <p:sp>
        <p:nvSpPr>
          <p:cNvPr id="81" name="Rounded Rectangle 80"/>
          <p:cNvSpPr/>
          <p:nvPr/>
        </p:nvSpPr>
        <p:spPr bwMode="auto">
          <a:xfrm>
            <a:off x="2270701" y="887240"/>
            <a:ext cx="990651" cy="3869317"/>
          </a:xfrm>
          <a:prstGeom prst="roundRect">
            <a:avLst/>
          </a:prstGeom>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lstStyle/>
          <a:p>
            <a:pPr algn="ctr" defTabSz="914099">
              <a:lnSpc>
                <a:spcPct val="90000"/>
              </a:lnSpc>
              <a:defRPr/>
            </a:pPr>
            <a:endParaRPr lang="en-US" sz="1200" dirty="0">
              <a:solidFill>
                <a:schemeClr val="bg1"/>
              </a:solidFill>
            </a:endParaRPr>
          </a:p>
        </p:txBody>
      </p:sp>
      <p:sp>
        <p:nvSpPr>
          <p:cNvPr id="83" name="Cloud 82"/>
          <p:cNvSpPr/>
          <p:nvPr/>
        </p:nvSpPr>
        <p:spPr bwMode="auto">
          <a:xfrm>
            <a:off x="365602" y="1246703"/>
            <a:ext cx="1752691" cy="1166556"/>
          </a:xfrm>
          <a:prstGeom prst="cloud">
            <a:avLst/>
          </a:prstGeom>
          <a:gradFill flip="none" rotWithShape="1">
            <a:lin ang="5400000" scaled="1"/>
            <a:tileRec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lIns="91436" tIns="27432" rIns="91436" bIns="45718" anchor="ctr"/>
          <a:lstStyle/>
          <a:p>
            <a:pPr algn="ctr" defTabSz="914099">
              <a:lnSpc>
                <a:spcPct val="90000"/>
              </a:lnSpc>
              <a:defRPr/>
            </a:pPr>
            <a:r>
              <a:rPr lang="zh-CN" altLang="en-US" sz="1200" dirty="0" smtClean="0">
                <a:solidFill>
                  <a:schemeClr val="bg1"/>
                </a:solidFill>
                <a:effectLst>
                  <a:outerShdw blurRad="38100" dist="38100" dir="2700000" algn="tl">
                    <a:srgbClr val="000000">
                      <a:alpha val="43137"/>
                    </a:srgbClr>
                  </a:outerShdw>
                </a:effectLst>
              </a:rPr>
              <a:t>远程用户</a:t>
            </a:r>
            <a:endParaRPr lang="en-US" sz="1200" dirty="0">
              <a:solidFill>
                <a:schemeClr val="bg1"/>
              </a:solidFill>
              <a:effectLst>
                <a:outerShdw blurRad="38100" dist="38100" dir="2700000" algn="tl">
                  <a:srgbClr val="000000">
                    <a:alpha val="43137"/>
                  </a:srgbClr>
                </a:outerShdw>
              </a:effectLst>
            </a:endParaRPr>
          </a:p>
        </p:txBody>
      </p:sp>
      <p:cxnSp>
        <p:nvCxnSpPr>
          <p:cNvPr id="84" name="Straight Connector 83"/>
          <p:cNvCxnSpPr/>
          <p:nvPr/>
        </p:nvCxnSpPr>
        <p:spPr bwMode="auto">
          <a:xfrm rot="10800000">
            <a:off x="2120676" y="3643730"/>
            <a:ext cx="146056" cy="1587"/>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85" name="Straight Connector 84"/>
          <p:cNvCxnSpPr/>
          <p:nvPr/>
        </p:nvCxnSpPr>
        <p:spPr bwMode="auto">
          <a:xfrm rot="10800000" flipV="1">
            <a:off x="2123977" y="1741790"/>
            <a:ext cx="142755" cy="794"/>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cxnSp>
        <p:nvCxnSpPr>
          <p:cNvPr id="86" name="Straight Connector 85"/>
          <p:cNvCxnSpPr/>
          <p:nvPr/>
        </p:nvCxnSpPr>
        <p:spPr bwMode="auto">
          <a:xfrm rot="10800000">
            <a:off x="3261354" y="3624706"/>
            <a:ext cx="152409" cy="1588"/>
          </a:xfrm>
          <a:prstGeom prst="line">
            <a:avLst/>
          </a:prstGeom>
          <a:noFill/>
          <a:ln w="38100" algn="ctr">
            <a:solidFill>
              <a:schemeClr val="tx1"/>
            </a:solidFill>
            <a:round/>
            <a:headEnd/>
            <a:tailEnd/>
          </a:ln>
          <a:effectLst>
            <a:outerShdw blurRad="127000" dist="38100" dir="2700000" algn="tl" rotWithShape="0">
              <a:srgbClr val="000000">
                <a:alpha val="39999"/>
              </a:srgbClr>
            </a:outerShdw>
          </a:effectLst>
          <a:scene3d>
            <a:camera prst="orthographicFront"/>
            <a:lightRig rig="soft" dir="t"/>
          </a:scene3d>
          <a:sp3d prstMaterial="matte">
            <a:bevelT w="38100" h="38100"/>
          </a:sp3d>
        </p:spPr>
      </p:cxnSp>
      <p:pic>
        <p:nvPicPr>
          <p:cNvPr id="93" name="Picture 20" descr="C:\Documents and Settings\alanshen.UNIFYSQUARE\My Documents\UnifySquare\TechEd\UNC251 Images\computer_firewall.png"/>
          <p:cNvPicPr>
            <a:picLocks noChangeAspect="1" noChangeArrowheads="1"/>
          </p:cNvPicPr>
          <p:nvPr/>
        </p:nvPicPr>
        <p:blipFill>
          <a:blip r:embed="rId21" cstate="print"/>
          <a:srcRect/>
          <a:stretch>
            <a:fillRect/>
          </a:stretch>
        </p:blipFill>
        <p:spPr bwMode="auto">
          <a:xfrm>
            <a:off x="1754486" y="3364256"/>
            <a:ext cx="376755" cy="671165"/>
          </a:xfrm>
          <a:prstGeom prst="rect">
            <a:avLst/>
          </a:prstGeom>
          <a:noFill/>
        </p:spPr>
      </p:pic>
      <p:grpSp>
        <p:nvGrpSpPr>
          <p:cNvPr id="11" name="Group 159"/>
          <p:cNvGrpSpPr/>
          <p:nvPr/>
        </p:nvGrpSpPr>
        <p:grpSpPr>
          <a:xfrm>
            <a:off x="1443087" y="1448262"/>
            <a:ext cx="621714" cy="621714"/>
            <a:chOff x="990600" y="1935161"/>
            <a:chExt cx="621714" cy="621714"/>
          </a:xfrm>
        </p:grpSpPr>
        <p:pic>
          <p:nvPicPr>
            <p:cNvPr id="95" name="Picture 19" descr="C:\Users\alanshen\AppData\Local\Microsoft\Windows\Temporary Internet Files\Content.IE5\38WWTK5C\MCj04338690000[1].png"/>
            <p:cNvPicPr>
              <a:picLocks noChangeAspect="1" noChangeArrowheads="1"/>
            </p:cNvPicPr>
            <p:nvPr/>
          </p:nvPicPr>
          <p:blipFill>
            <a:blip r:embed="rId22" cstate="print"/>
            <a:srcRect/>
            <a:stretch>
              <a:fillRect/>
            </a:stretch>
          </p:blipFill>
          <p:spPr bwMode="auto">
            <a:xfrm>
              <a:off x="990600" y="1935161"/>
              <a:ext cx="621714" cy="621714"/>
            </a:xfrm>
            <a:prstGeom prst="rect">
              <a:avLst/>
            </a:prstGeom>
            <a:noFill/>
          </p:spPr>
        </p:pic>
        <p:pic>
          <p:nvPicPr>
            <p:cNvPr id="96" name="Picture 14" descr="C:\Documents and Settings\alanshen.UNIFYSQUARE\My Documents\UnifySquare\TechEd\UNC251 Images\oc_logo.PNG"/>
            <p:cNvPicPr>
              <a:picLocks noChangeAspect="1" noChangeArrowheads="1"/>
            </p:cNvPicPr>
            <p:nvPr/>
          </p:nvPicPr>
          <p:blipFill>
            <a:blip r:embed="rId12" cstate="print"/>
            <a:srcRect/>
            <a:stretch>
              <a:fillRect/>
            </a:stretch>
          </p:blipFill>
          <p:spPr bwMode="auto">
            <a:xfrm>
              <a:off x="1185505" y="2100023"/>
              <a:ext cx="242888" cy="250031"/>
            </a:xfrm>
            <a:prstGeom prst="rect">
              <a:avLst/>
            </a:prstGeom>
            <a:noFill/>
          </p:spPr>
        </p:pic>
      </p:grpSp>
      <p:grpSp>
        <p:nvGrpSpPr>
          <p:cNvPr id="12" name="Group 168"/>
          <p:cNvGrpSpPr/>
          <p:nvPr/>
        </p:nvGrpSpPr>
        <p:grpSpPr>
          <a:xfrm>
            <a:off x="1045587" y="2037263"/>
            <a:ext cx="650159" cy="650159"/>
            <a:chOff x="1278281" y="1174669"/>
            <a:chExt cx="650159" cy="650159"/>
          </a:xfrm>
        </p:grpSpPr>
        <p:grpSp>
          <p:nvGrpSpPr>
            <p:cNvPr id="13" name="Group 169"/>
            <p:cNvGrpSpPr>
              <a:grpSpLocks noChangeAspect="1"/>
            </p:cNvGrpSpPr>
            <p:nvPr/>
          </p:nvGrpSpPr>
          <p:grpSpPr>
            <a:xfrm>
              <a:off x="1278281" y="1174669"/>
              <a:ext cx="650159" cy="650159"/>
              <a:chOff x="5718305" y="920144"/>
              <a:chExt cx="3250794" cy="3250794"/>
            </a:xfrm>
          </p:grpSpPr>
          <p:pic>
            <p:nvPicPr>
              <p:cNvPr id="105" name="Picture 19" descr="C:\Documents and Settings\alanshen.UNIFYSQUARE\My Documents\UnifySquare\TechEd\UNC251 Images\computer.png"/>
              <p:cNvPicPr>
                <a:picLocks noChangeAspect="1" noChangeArrowheads="1"/>
              </p:cNvPicPr>
              <p:nvPr/>
            </p:nvPicPr>
            <p:blipFill>
              <a:blip r:embed="rId8" cstate="print"/>
              <a:srcRect/>
              <a:stretch>
                <a:fillRect/>
              </a:stretch>
            </p:blipFill>
            <p:spPr bwMode="auto">
              <a:xfrm>
                <a:off x="5718305" y="920144"/>
                <a:ext cx="3250794" cy="3250794"/>
              </a:xfrm>
              <a:prstGeom prst="rect">
                <a:avLst/>
              </a:prstGeom>
              <a:noFill/>
            </p:spPr>
          </p:pic>
          <p:pic>
            <p:nvPicPr>
              <p:cNvPr id="106" name="Picture 2" descr="C:\Documents and Settings\alanshen.UNIFYSQUARE\My Documents\UnifySquare\TechEd\UNC251 Images\communicator_groups.png"/>
              <p:cNvPicPr>
                <a:picLocks noChangeAspect="1" noChangeArrowheads="1"/>
              </p:cNvPicPr>
              <p:nvPr/>
            </p:nvPicPr>
            <p:blipFill>
              <a:blip r:embed="rId11" cstate="print"/>
              <a:srcRect/>
              <a:stretch>
                <a:fillRect/>
              </a:stretch>
            </p:blipFill>
            <p:spPr bwMode="auto">
              <a:xfrm>
                <a:off x="6047610" y="1439379"/>
                <a:ext cx="1358490" cy="1763424"/>
              </a:xfrm>
              <a:prstGeom prst="rect">
                <a:avLst/>
              </a:prstGeom>
              <a:noFill/>
            </p:spPr>
          </p:pic>
        </p:grpSp>
        <p:pic>
          <p:nvPicPr>
            <p:cNvPr id="104" name="Picture 14" descr="C:\Documents and Settings\alanshen.UNIFYSQUARE\My Documents\UnifySquare\TechEd\UNC251 Images\oc_logo.PNG"/>
            <p:cNvPicPr>
              <a:picLocks noChangeAspect="1" noChangeArrowheads="1"/>
            </p:cNvPicPr>
            <p:nvPr/>
          </p:nvPicPr>
          <p:blipFill>
            <a:blip r:embed="rId12" cstate="print"/>
            <a:srcRect/>
            <a:stretch>
              <a:fillRect/>
            </a:stretch>
          </p:blipFill>
          <p:spPr bwMode="auto">
            <a:xfrm>
              <a:off x="1641162" y="1297157"/>
              <a:ext cx="242888" cy="250031"/>
            </a:xfrm>
            <a:prstGeom prst="rect">
              <a:avLst/>
            </a:prstGeom>
            <a:noFill/>
          </p:spPr>
        </p:pic>
      </p:grpSp>
      <p:grpSp>
        <p:nvGrpSpPr>
          <p:cNvPr id="14" name="Group 183"/>
          <p:cNvGrpSpPr/>
          <p:nvPr/>
        </p:nvGrpSpPr>
        <p:grpSpPr>
          <a:xfrm>
            <a:off x="1121789" y="3899006"/>
            <a:ext cx="650159" cy="650159"/>
            <a:chOff x="1278281" y="1174669"/>
            <a:chExt cx="650159" cy="650159"/>
          </a:xfrm>
        </p:grpSpPr>
        <p:grpSp>
          <p:nvGrpSpPr>
            <p:cNvPr id="15" name="Group 184"/>
            <p:cNvGrpSpPr>
              <a:grpSpLocks noChangeAspect="1"/>
            </p:cNvGrpSpPr>
            <p:nvPr/>
          </p:nvGrpSpPr>
          <p:grpSpPr>
            <a:xfrm>
              <a:off x="1278281" y="1174669"/>
              <a:ext cx="650159" cy="650159"/>
              <a:chOff x="5718305" y="920144"/>
              <a:chExt cx="3250794" cy="3250794"/>
            </a:xfrm>
          </p:grpSpPr>
          <p:pic>
            <p:nvPicPr>
              <p:cNvPr id="120" name="Picture 19" descr="C:\Documents and Settings\alanshen.UNIFYSQUARE\My Documents\UnifySquare\TechEd\UNC251 Images\computer.png"/>
              <p:cNvPicPr>
                <a:picLocks noChangeAspect="1" noChangeArrowheads="1"/>
              </p:cNvPicPr>
              <p:nvPr/>
            </p:nvPicPr>
            <p:blipFill>
              <a:blip r:embed="rId8" cstate="print"/>
              <a:srcRect/>
              <a:stretch>
                <a:fillRect/>
              </a:stretch>
            </p:blipFill>
            <p:spPr bwMode="auto">
              <a:xfrm>
                <a:off x="5718305" y="920144"/>
                <a:ext cx="3250794" cy="3250794"/>
              </a:xfrm>
              <a:prstGeom prst="rect">
                <a:avLst/>
              </a:prstGeom>
              <a:noFill/>
            </p:spPr>
          </p:pic>
          <p:pic>
            <p:nvPicPr>
              <p:cNvPr id="121" name="Picture 2" descr="C:\Documents and Settings\alanshen.UNIFYSQUARE\My Documents\UnifySquare\TechEd\UNC251 Images\communicator_groups.png"/>
              <p:cNvPicPr>
                <a:picLocks noChangeAspect="1" noChangeArrowheads="1"/>
              </p:cNvPicPr>
              <p:nvPr/>
            </p:nvPicPr>
            <p:blipFill>
              <a:blip r:embed="rId11" cstate="print"/>
              <a:srcRect/>
              <a:stretch>
                <a:fillRect/>
              </a:stretch>
            </p:blipFill>
            <p:spPr bwMode="auto">
              <a:xfrm>
                <a:off x="6047610" y="1439379"/>
                <a:ext cx="1358490" cy="1763424"/>
              </a:xfrm>
              <a:prstGeom prst="rect">
                <a:avLst/>
              </a:prstGeom>
              <a:noFill/>
            </p:spPr>
          </p:pic>
        </p:grpSp>
        <p:pic>
          <p:nvPicPr>
            <p:cNvPr id="118" name="Picture 14" descr="C:\Documents and Settings\alanshen.UNIFYSQUARE\My Documents\UnifySquare\TechEd\UNC251 Images\oc_logo.PNG"/>
            <p:cNvPicPr>
              <a:picLocks noChangeAspect="1" noChangeArrowheads="1"/>
            </p:cNvPicPr>
            <p:nvPr/>
          </p:nvPicPr>
          <p:blipFill>
            <a:blip r:embed="rId12" cstate="print"/>
            <a:srcRect/>
            <a:stretch>
              <a:fillRect/>
            </a:stretch>
          </p:blipFill>
          <p:spPr bwMode="auto">
            <a:xfrm>
              <a:off x="1641162" y="1297157"/>
              <a:ext cx="242888" cy="250031"/>
            </a:xfrm>
            <a:prstGeom prst="rect">
              <a:avLst/>
            </a:prstGeom>
            <a:noFill/>
          </p:spPr>
        </p:pic>
      </p:grpSp>
      <p:grpSp>
        <p:nvGrpSpPr>
          <p:cNvPr id="16" name="Group 203"/>
          <p:cNvGrpSpPr/>
          <p:nvPr/>
        </p:nvGrpSpPr>
        <p:grpSpPr>
          <a:xfrm>
            <a:off x="155670" y="1297672"/>
            <a:ext cx="650240" cy="650240"/>
            <a:chOff x="5189472" y="994331"/>
            <a:chExt cx="650240" cy="650240"/>
          </a:xfrm>
        </p:grpSpPr>
        <p:grpSp>
          <p:nvGrpSpPr>
            <p:cNvPr id="17" name="Group 202"/>
            <p:cNvGrpSpPr>
              <a:grpSpLocks noChangeAspect="1"/>
            </p:cNvGrpSpPr>
            <p:nvPr/>
          </p:nvGrpSpPr>
          <p:grpSpPr>
            <a:xfrm>
              <a:off x="5189472" y="994331"/>
              <a:ext cx="650240" cy="650240"/>
              <a:chOff x="5189472" y="994331"/>
              <a:chExt cx="3251200" cy="3251200"/>
            </a:xfrm>
          </p:grpSpPr>
          <p:pic>
            <p:nvPicPr>
              <p:cNvPr id="127" name="Picture 21" descr="C:\Documents and Settings\alanshen.UNIFYSQUARE\My Documents\UnifySquare\TechEd\UNC251 Images\computer_dark_green_256.png"/>
              <p:cNvPicPr>
                <a:picLocks noChangeAspect="1" noChangeArrowheads="1"/>
              </p:cNvPicPr>
              <p:nvPr/>
            </p:nvPicPr>
            <p:blipFill>
              <a:blip r:embed="rId23" cstate="print"/>
              <a:srcRect/>
              <a:stretch>
                <a:fillRect/>
              </a:stretch>
            </p:blipFill>
            <p:spPr bwMode="auto">
              <a:xfrm>
                <a:off x="5189472" y="994331"/>
                <a:ext cx="3251200" cy="3251200"/>
              </a:xfrm>
              <a:prstGeom prst="rect">
                <a:avLst/>
              </a:prstGeom>
              <a:noFill/>
            </p:spPr>
          </p:pic>
          <p:pic>
            <p:nvPicPr>
              <p:cNvPr id="129" name="Picture 11" descr="C:\Documents and Settings\alanshen.UNIFYSQUARE\My Documents\UnifySquare\TechEd\UNC251 Images\cwa2.JPG"/>
              <p:cNvPicPr>
                <a:picLocks noChangeAspect="1" noChangeArrowheads="1"/>
              </p:cNvPicPr>
              <p:nvPr/>
            </p:nvPicPr>
            <p:blipFill>
              <a:blip r:embed="rId24" cstate="print"/>
              <a:srcRect/>
              <a:stretch>
                <a:fillRect/>
              </a:stretch>
            </p:blipFill>
            <p:spPr bwMode="auto">
              <a:xfrm>
                <a:off x="5378232" y="1515981"/>
                <a:ext cx="1229955" cy="1761295"/>
              </a:xfrm>
              <a:prstGeom prst="rect">
                <a:avLst/>
              </a:prstGeom>
              <a:noFill/>
            </p:spPr>
          </p:pic>
        </p:grpSp>
        <p:pic>
          <p:nvPicPr>
            <p:cNvPr id="124" name="Picture 16" descr="C:\Documents and Settings\alanshen.UNIFYSQUARE\My Documents\UnifySquare\TechEd\UNC251 Images\logo_cwa.png"/>
            <p:cNvPicPr>
              <a:picLocks noChangeAspect="1" noChangeArrowheads="1"/>
            </p:cNvPicPr>
            <p:nvPr/>
          </p:nvPicPr>
          <p:blipFill>
            <a:blip r:embed="rId25" cstate="print"/>
            <a:srcRect/>
            <a:stretch>
              <a:fillRect/>
            </a:stretch>
          </p:blipFill>
          <p:spPr bwMode="auto">
            <a:xfrm>
              <a:off x="5467236" y="1103666"/>
              <a:ext cx="342900" cy="342900"/>
            </a:xfrm>
            <a:prstGeom prst="rect">
              <a:avLst/>
            </a:prstGeom>
            <a:noFill/>
          </p:spPr>
        </p:pic>
      </p:grpSp>
      <p:pic>
        <p:nvPicPr>
          <p:cNvPr id="131" name="Picture 9" descr="C:\Documents and Settings\alanshen.UNIFYSQUARE\My Documents\UnifySquare\TechEd\UNC251 Images\tanjay.png"/>
          <p:cNvPicPr>
            <a:picLocks noChangeAspect="1" noChangeArrowheads="1"/>
          </p:cNvPicPr>
          <p:nvPr/>
        </p:nvPicPr>
        <p:blipFill>
          <a:blip r:embed="rId7" cstate="print"/>
          <a:stretch>
            <a:fillRect/>
          </a:stretch>
        </p:blipFill>
        <p:spPr bwMode="auto">
          <a:xfrm>
            <a:off x="231992" y="3208392"/>
            <a:ext cx="630926" cy="516773"/>
          </a:xfrm>
          <a:prstGeom prst="rect">
            <a:avLst/>
          </a:prstGeom>
          <a:noFill/>
          <a:ln>
            <a:noFill/>
          </a:ln>
        </p:spPr>
      </p:pic>
      <p:pic>
        <p:nvPicPr>
          <p:cNvPr id="132" name="Picture 20" descr="C:\Documents and Settings\alanshen.UNIFYSQUARE\My Documents\UnifySquare\TechEd\UNC251 Images\computer_firewall.png"/>
          <p:cNvPicPr>
            <a:picLocks noChangeAspect="1" noChangeArrowheads="1"/>
          </p:cNvPicPr>
          <p:nvPr/>
        </p:nvPicPr>
        <p:blipFill>
          <a:blip r:embed="rId21" cstate="print"/>
          <a:srcRect/>
          <a:stretch>
            <a:fillRect/>
          </a:stretch>
        </p:blipFill>
        <p:spPr bwMode="auto">
          <a:xfrm>
            <a:off x="2496307" y="1803428"/>
            <a:ext cx="530225" cy="944562"/>
          </a:xfrm>
          <a:prstGeom prst="rect">
            <a:avLst/>
          </a:prstGeom>
          <a:noFill/>
        </p:spPr>
      </p:pic>
      <p:pic>
        <p:nvPicPr>
          <p:cNvPr id="133" name="Picture 20" descr="C:\Documents and Settings\alanshen.UNIFYSQUARE\My Documents\UnifySquare\TechEd\UNC251 Images\computer_firewall.png"/>
          <p:cNvPicPr>
            <a:picLocks noChangeAspect="1" noChangeArrowheads="1"/>
          </p:cNvPicPr>
          <p:nvPr/>
        </p:nvPicPr>
        <p:blipFill>
          <a:blip r:embed="rId21" cstate="print"/>
          <a:srcRect/>
          <a:stretch>
            <a:fillRect/>
          </a:stretch>
        </p:blipFill>
        <p:spPr bwMode="auto">
          <a:xfrm>
            <a:off x="2487840" y="2055869"/>
            <a:ext cx="530225" cy="944562"/>
          </a:xfrm>
          <a:prstGeom prst="rect">
            <a:avLst/>
          </a:prstGeom>
          <a:noFill/>
        </p:spPr>
      </p:pic>
      <p:pic>
        <p:nvPicPr>
          <p:cNvPr id="134" name="Picture 20" descr="C:\Documents and Settings\alanshen.UNIFYSQUARE\My Documents\UnifySquare\TechEd\UNC251 Images\computer_firewall.png"/>
          <p:cNvPicPr>
            <a:picLocks noChangeAspect="1" noChangeArrowheads="1"/>
          </p:cNvPicPr>
          <p:nvPr/>
        </p:nvPicPr>
        <p:blipFill>
          <a:blip r:embed="rId21" cstate="print"/>
          <a:srcRect/>
          <a:stretch>
            <a:fillRect/>
          </a:stretch>
        </p:blipFill>
        <p:spPr bwMode="auto">
          <a:xfrm>
            <a:off x="2487840" y="2344270"/>
            <a:ext cx="530225" cy="944562"/>
          </a:xfrm>
          <a:prstGeom prst="rect">
            <a:avLst/>
          </a:prstGeom>
          <a:noFill/>
        </p:spPr>
      </p:pic>
      <p:pic>
        <p:nvPicPr>
          <p:cNvPr id="135" name="Picture 20" descr="C:\Documents and Settings\alanshen.UNIFYSQUARE\My Documents\UnifySquare\TechEd\UNC251 Images\computer_firewall.png"/>
          <p:cNvPicPr>
            <a:picLocks noChangeAspect="1" noChangeArrowheads="1"/>
          </p:cNvPicPr>
          <p:nvPr/>
        </p:nvPicPr>
        <p:blipFill>
          <a:blip r:embed="rId21" cstate="print"/>
          <a:srcRect/>
          <a:stretch>
            <a:fillRect/>
          </a:stretch>
        </p:blipFill>
        <p:spPr bwMode="auto">
          <a:xfrm>
            <a:off x="2487840" y="2608256"/>
            <a:ext cx="530225" cy="944562"/>
          </a:xfrm>
          <a:prstGeom prst="rect">
            <a:avLst/>
          </a:prstGeom>
          <a:noFill/>
        </p:spPr>
      </p:pic>
      <p:sp>
        <p:nvSpPr>
          <p:cNvPr id="117" name="TextBox 116"/>
          <p:cNvSpPr txBox="1"/>
          <p:nvPr/>
        </p:nvSpPr>
        <p:spPr bwMode="auto">
          <a:xfrm>
            <a:off x="2289743" y="3799954"/>
            <a:ext cx="943314" cy="461665"/>
          </a:xfrm>
          <a:prstGeom prst="rect">
            <a:avLst/>
          </a:prstGeom>
          <a:noFill/>
        </p:spPr>
        <p:txBody>
          <a:bodyPr wrap="square">
            <a:spAutoFit/>
          </a:bodyPr>
          <a:lstStyle/>
          <a:p>
            <a:pPr algn="ctr">
              <a:defRPr/>
            </a:pPr>
            <a:r>
              <a:rPr lang="zh-CN" altLang="en-US" sz="1200" dirty="0" smtClean="0">
                <a:solidFill>
                  <a:schemeClr val="bg1"/>
                </a:solidFill>
                <a:effectLst>
                  <a:outerShdw blurRad="38100" dist="38100" dir="2700000" algn="tl">
                    <a:srgbClr val="000000">
                      <a:alpha val="43137"/>
                    </a:srgbClr>
                  </a:outerShdw>
                </a:effectLst>
                <a:latin typeface="Segoe"/>
              </a:rPr>
              <a:t>边缘服务器</a:t>
            </a:r>
            <a:endParaRPr lang="en-US" sz="1200" dirty="0">
              <a:solidFill>
                <a:schemeClr val="bg1"/>
              </a:solidFill>
              <a:effectLst>
                <a:outerShdw blurRad="38100" dist="38100" dir="2700000" algn="tl">
                  <a:srgbClr val="000000">
                    <a:alpha val="43137"/>
                  </a:srgbClr>
                </a:outerShdw>
              </a:effectLst>
              <a:latin typeface="Segoe"/>
            </a:endParaRPr>
          </a:p>
        </p:txBody>
      </p:sp>
    </p:spTree>
  </p:cSld>
  <p:clrMapOvr>
    <a:masterClrMapping/>
  </p:clrMapOvr>
  <p:transition advTm="343921"/>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语音框架</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995363" y="1438275"/>
            <a:ext cx="6962775" cy="4648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928934"/>
            <a:ext cx="8229600" cy="1143000"/>
          </a:xfrm>
        </p:spPr>
        <p:txBody>
          <a:bodyPr/>
          <a:lstStyle/>
          <a:p>
            <a:r>
              <a:rPr lang="zh-CN" altLang="en-US" dirty="0" smtClean="0"/>
              <a:t>利用</a:t>
            </a:r>
            <a:r>
              <a:rPr lang="en-US" altLang="zh-CN" dirty="0" smtClean="0"/>
              <a:t>Office Communications Server R2</a:t>
            </a:r>
            <a:r>
              <a:rPr lang="zh-CN" altLang="en-US" dirty="0" smtClean="0"/>
              <a:t>构建网络会议平台</a:t>
            </a:r>
            <a:endParaRPr lang="zh-CN" altLang="en-US" dirty="0"/>
          </a:p>
        </p:txBody>
      </p:sp>
      <p:sp>
        <p:nvSpPr>
          <p:cNvPr id="5" name="文本占位符 4"/>
          <p:cNvSpPr>
            <a:spLocks noGrp="1"/>
          </p:cNvSpPr>
          <p:nvPr>
            <p:ph type="body" sz="quarter" idx="10"/>
          </p:nvPr>
        </p:nvSpPr>
        <p:spPr>
          <a:xfrm>
            <a:off x="357158" y="1857364"/>
            <a:ext cx="2571750" cy="642938"/>
          </a:xfrm>
        </p:spPr>
        <p:txBody>
          <a:bodyPr/>
          <a:lstStyle/>
          <a:p>
            <a:r>
              <a:rPr lang="en-US" altLang="zh-CN" dirty="0" smtClean="0"/>
              <a:t>UNC321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87"/>
          <p:cNvSpPr/>
          <p:nvPr/>
        </p:nvSpPr>
        <p:spPr bwMode="auto">
          <a:xfrm>
            <a:off x="0" y="1357298"/>
            <a:ext cx="3643306" cy="4500594"/>
          </a:xfrm>
          <a:prstGeom prst="roundRect">
            <a:avLst/>
          </a:prstGeom>
          <a:gradFill>
            <a:gsLst>
              <a:gs pos="0">
                <a:srgbClr val="076138"/>
              </a:gs>
              <a:gs pos="50000">
                <a:srgbClr val="11A160"/>
              </a:gs>
              <a:gs pos="70000">
                <a:srgbClr val="24B66A"/>
              </a:gs>
              <a:gs pos="100000">
                <a:srgbClr val="40DC53"/>
              </a:gs>
            </a:gsLst>
          </a:gradFill>
          <a:ln>
            <a:headEnd type="none" w="med" len="med"/>
            <a:tailEnd type="none" w="med" len="med"/>
          </a:ln>
          <a:scene3d>
            <a:camera prst="orthographicFront">
              <a:rot lat="0" lon="0" rev="0"/>
            </a:camera>
            <a:lightRig rig="glow" dir="t">
              <a:rot lat="0" lon="0" rev="6000000"/>
            </a:lightRig>
          </a:scene3d>
          <a:sp3d contourW="1000" prstMaterial="powder">
            <a:bevelT w="82550" h="889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wrap="none" lIns="91436" tIns="27432" rIns="91436" bIns="45718"/>
          <a:lstStyle/>
          <a:p>
            <a:pPr algn="ctr" defTabSz="914099">
              <a:lnSpc>
                <a:spcPct val="90000"/>
              </a:lnSpc>
              <a:defRPr/>
            </a:pPr>
            <a:endParaRPr lang="en-US" sz="1200" dirty="0">
              <a:solidFill>
                <a:srgbClr val="FFFFFF"/>
              </a:solidFill>
              <a:effectLst>
                <a:outerShdw blurRad="38100" dist="38100" dir="2700000" algn="tl">
                  <a:srgbClr val="000000">
                    <a:alpha val="43137"/>
                  </a:srgbClr>
                </a:outerShdw>
              </a:effectLst>
              <a:latin typeface="Segoe"/>
            </a:endParaRPr>
          </a:p>
        </p:txBody>
      </p:sp>
      <p:sp>
        <p:nvSpPr>
          <p:cNvPr id="18459" name="Rectangle 27"/>
          <p:cNvSpPr>
            <a:spLocks noGrp="1" noChangeArrowheads="1"/>
          </p:cNvSpPr>
          <p:nvPr>
            <p:ph type="title"/>
          </p:nvPr>
        </p:nvSpPr>
        <p:spPr/>
        <p:txBody>
          <a:bodyPr/>
          <a:lstStyle/>
          <a:p>
            <a:r>
              <a:rPr lang="zh-CN" altLang="en-US" dirty="0" smtClean="0"/>
              <a:t>边缘网络中的服务器</a:t>
            </a:r>
            <a:endParaRPr lang="en-US" dirty="0" smtClean="0"/>
          </a:p>
        </p:txBody>
      </p:sp>
      <p:graphicFrame>
        <p:nvGraphicFramePr>
          <p:cNvPr id="18483" name="Group 51"/>
          <p:cNvGraphicFramePr>
            <a:graphicFrameLocks noGrp="1"/>
          </p:cNvGraphicFramePr>
          <p:nvPr>
            <p:ph idx="4294967295"/>
          </p:nvPr>
        </p:nvGraphicFramePr>
        <p:xfrm>
          <a:off x="3806825" y="1968500"/>
          <a:ext cx="5337175" cy="2468880"/>
        </p:xfrm>
        <a:graphic>
          <a:graphicData uri="http://schemas.openxmlformats.org/drawingml/2006/table">
            <a:tbl>
              <a:tblPr>
                <a:tableStyleId>{3C2FFA5D-87B4-456A-9821-1D502468CF0F}</a:tableStyleId>
              </a:tblPr>
              <a:tblGrid>
                <a:gridCol w="1620838"/>
                <a:gridCol w="3716337"/>
              </a:tblGrid>
              <a:tr h="2733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outerShdw blurRad="38100" dist="38100" dir="2700000" algn="tl">
                              <a:srgbClr val="000000">
                                <a:alpha val="43137"/>
                              </a:srgbClr>
                            </a:outerShdw>
                          </a:effectLst>
                        </a:rPr>
                        <a:t>服务</a:t>
                      </a:r>
                      <a:endParaRPr kumimoji="0" lang="en-US" sz="1800" b="1" i="0" u="none" strike="noStrike" cap="none" normalizeH="0" baseline="0" dirty="0" smtClean="0">
                        <a:ln>
                          <a:noFill/>
                        </a:ln>
                        <a:solidFill>
                          <a:schemeClr val="tx2"/>
                        </a:solidFill>
                        <a:effectLst>
                          <a:outerShdw blurRad="38100" dist="38100" dir="2700000" algn="tl">
                            <a:srgbClr val="000000">
                              <a:alpha val="43137"/>
                            </a:srgbClr>
                          </a:outerShdw>
                        </a:effectLst>
                        <a:latin typeface="Segoe"/>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u="none" strike="noStrike" cap="none" normalizeH="0" baseline="0" dirty="0" smtClean="0">
                          <a:ln>
                            <a:noFill/>
                          </a:ln>
                          <a:effectLst>
                            <a:outerShdw blurRad="38100" dist="38100" dir="2700000" algn="tl">
                              <a:srgbClr val="000000">
                                <a:alpha val="43137"/>
                              </a:srgbClr>
                            </a:outerShdw>
                          </a:effectLst>
                        </a:rPr>
                        <a:t>场景</a:t>
                      </a:r>
                      <a:endParaRPr kumimoji="0" lang="en-US" sz="1800" b="1" i="0" u="none" strike="noStrike" cap="none" normalizeH="0" baseline="0" dirty="0" smtClean="0">
                        <a:ln>
                          <a:noFill/>
                        </a:ln>
                        <a:solidFill>
                          <a:schemeClr val="tx2"/>
                        </a:solidFill>
                        <a:effectLst>
                          <a:outerShdw blurRad="38100" dist="38100" dir="2700000" algn="tl">
                            <a:srgbClr val="000000">
                              <a:alpha val="43137"/>
                            </a:srgbClr>
                          </a:outerShdw>
                        </a:effectLst>
                        <a:latin typeface="Segoe"/>
                        <a:cs typeface="Arial" charset="0"/>
                      </a:endParaRPr>
                    </a:p>
                  </a:txBody>
                  <a:tcPr anchor="ctr" horzOverflow="overflow"/>
                </a:tc>
              </a:tr>
              <a:tr h="5388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OCS</a:t>
                      </a:r>
                      <a:r>
                        <a:rPr kumimoji="0" lang="zh-CN" altLang="en-US" sz="1400" u="none" strike="noStrike" cap="none" normalizeH="0" baseline="0" dirty="0" smtClean="0">
                          <a:ln>
                            <a:noFill/>
                          </a:ln>
                          <a:effectLst/>
                        </a:rPr>
                        <a:t>访问边缘服务器</a:t>
                      </a:r>
                      <a:endParaRPr kumimoji="0" lang="en-US" sz="1400" b="1" i="0" u="none" strike="noStrike" cap="none" normalizeH="0" baseline="0" dirty="0" smtClean="0">
                        <a:ln>
                          <a:noFill/>
                        </a:ln>
                        <a:solidFill>
                          <a:schemeClr val="bg2"/>
                        </a:solidFill>
                        <a:effectLst/>
                        <a:latin typeface="Segoe"/>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远程访问</a:t>
                      </a:r>
                      <a:r>
                        <a:rPr kumimoji="0" lang="en-US" sz="1400" u="none" strike="noStrike" cap="none" normalizeH="0" baseline="0" dirty="0" smtClean="0">
                          <a:ln>
                            <a:noFill/>
                          </a:ln>
                          <a:effectLst/>
                        </a:rPr>
                        <a:t>, PIC*, </a:t>
                      </a:r>
                      <a:r>
                        <a:rPr kumimoji="0" lang="zh-CN" altLang="en-US" sz="1400" u="none" strike="noStrike" cap="none" normalizeH="0" baseline="0" dirty="0" smtClean="0">
                          <a:ln>
                            <a:noFill/>
                          </a:ln>
                          <a:effectLst/>
                        </a:rPr>
                        <a:t>联盟</a:t>
                      </a:r>
                      <a:endParaRPr kumimoji="0" lang="en-US" altLang="zh-CN" sz="1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kern="1200" cap="none" normalizeH="0" baseline="0" dirty="0" smtClean="0">
                          <a:ln>
                            <a:noFill/>
                          </a:ln>
                          <a:effectLst/>
                        </a:rPr>
                        <a:t>远程用户访问</a:t>
                      </a:r>
                      <a:endParaRPr kumimoji="0" lang="en-US" altLang="zh-CN" sz="1400" u="none" strike="noStrike" kern="1200" cap="none" normalizeH="0" baseline="0" dirty="0" smtClean="0">
                        <a:ln>
                          <a:noFill/>
                        </a:ln>
                        <a:effectLst/>
                      </a:endParaRPr>
                    </a:p>
                    <a:p>
                      <a:pPr marL="457182" marR="0" lvl="1"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zh-CN" altLang="en-US" sz="1400" u="none" strike="noStrike" kern="1200" cap="none" normalizeH="0" baseline="0" dirty="0" smtClean="0">
                          <a:ln>
                            <a:noFill/>
                          </a:ln>
                          <a:effectLst/>
                        </a:rPr>
                        <a:t>即时消息</a:t>
                      </a:r>
                      <a:endParaRPr kumimoji="0" lang="en-US" altLang="zh-CN" sz="1400" u="none" strike="noStrike" kern="1200" cap="none" normalizeH="0" baseline="0" dirty="0" smtClean="0">
                        <a:ln>
                          <a:noFill/>
                        </a:ln>
                        <a:effectLst/>
                      </a:endParaRPr>
                    </a:p>
                    <a:p>
                      <a:pPr marL="457182" marR="0" lvl="1"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1400" u="none" strike="noStrike" kern="1200" cap="none" normalizeH="0" baseline="0" dirty="0" smtClean="0">
                          <a:ln>
                            <a:noFill/>
                          </a:ln>
                          <a:effectLst/>
                        </a:rPr>
                        <a:t>A/V</a:t>
                      </a:r>
                    </a:p>
                    <a:p>
                      <a:pPr marL="457182" marR="0" lvl="1"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zh-CN" altLang="en-US" sz="1400" u="none" strike="noStrike" kern="1200" cap="none" normalizeH="0" baseline="0" dirty="0" smtClean="0">
                          <a:ln>
                            <a:noFill/>
                          </a:ln>
                          <a:effectLst/>
                        </a:rPr>
                        <a:t>网络会议</a:t>
                      </a:r>
                      <a:endParaRPr kumimoji="0" lang="en-US" altLang="en-US" sz="1400" u="none" strike="noStrike" kern="1200" cap="none" normalizeH="0" baseline="0" dirty="0" smtClean="0">
                        <a:ln>
                          <a:noFill/>
                        </a:ln>
                        <a:solidFill>
                          <a:schemeClr val="dk1"/>
                        </a:solidFill>
                        <a:effectLst/>
                        <a:latin typeface="+mn-lt"/>
                        <a:ea typeface="+mn-ea"/>
                        <a:cs typeface="+mn-cs"/>
                      </a:endParaRPr>
                    </a:p>
                  </a:txBody>
                  <a:tcPr anchor="ctr" horzOverflow="overflow"/>
                </a:tc>
              </a:tr>
              <a:tr h="5281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反向代理</a:t>
                      </a:r>
                      <a:endParaRPr kumimoji="0" lang="en-US" sz="1400" b="1" i="0" u="none" strike="noStrike" cap="none" normalizeH="0" baseline="0" dirty="0" smtClean="0">
                        <a:ln>
                          <a:noFill/>
                        </a:ln>
                        <a:solidFill>
                          <a:schemeClr val="bg2"/>
                        </a:solidFill>
                        <a:effectLst/>
                        <a:latin typeface="Segoe"/>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访问</a:t>
                      </a:r>
                      <a:r>
                        <a:rPr kumimoji="0" lang="en-US" sz="1400" u="none" strike="noStrike" cap="none" normalizeH="0" baseline="0" dirty="0" smtClean="0">
                          <a:ln>
                            <a:noFill/>
                          </a:ln>
                          <a:effectLst/>
                        </a:rPr>
                        <a:t> Web Services </a:t>
                      </a:r>
                      <a:br>
                        <a:rPr kumimoji="0" lang="en-US" sz="1400" u="none" strike="noStrike" cap="none" normalizeH="0" baseline="0" dirty="0" smtClean="0">
                          <a:ln>
                            <a:noFill/>
                          </a:ln>
                          <a:effectLst/>
                        </a:rPr>
                      </a:br>
                      <a:r>
                        <a:rPr kumimoji="0" lang="en-US" sz="1400" u="none" strike="noStrike" cap="none" normalizeH="0" baseline="0" dirty="0" smtClean="0">
                          <a:ln>
                            <a:noFill/>
                          </a:ln>
                          <a:effectLst/>
                        </a:rPr>
                        <a:t>(ABS, DL </a:t>
                      </a:r>
                      <a:r>
                        <a:rPr kumimoji="0" lang="zh-CN" altLang="en-US" sz="1400" u="none" strike="noStrike" cap="none" normalizeH="0" baseline="0" dirty="0" smtClean="0">
                          <a:ln>
                            <a:noFill/>
                          </a:ln>
                          <a:effectLst/>
                        </a:rPr>
                        <a:t>扩展，忙</a:t>
                      </a:r>
                      <a:r>
                        <a:rPr kumimoji="0" lang="en-US" altLang="zh-CN" sz="1400" u="none" strike="noStrike" cap="none" normalizeH="0" baseline="0" dirty="0" smtClean="0">
                          <a:ln>
                            <a:noFill/>
                          </a:ln>
                          <a:effectLst/>
                        </a:rPr>
                        <a:t>/</a:t>
                      </a:r>
                      <a:r>
                        <a:rPr kumimoji="0" lang="zh-CN" altLang="en-US" sz="1400" u="none" strike="noStrike" cap="none" normalizeH="0" baseline="0" dirty="0" smtClean="0">
                          <a:ln>
                            <a:noFill/>
                          </a:ln>
                          <a:effectLst/>
                        </a:rPr>
                        <a:t>闲</a:t>
                      </a:r>
                      <a:r>
                        <a:rPr kumimoji="0" lang="en-US" sz="1400" u="none" strike="noStrike" cap="none" normalizeH="0" baseline="0" dirty="0" smtClean="0">
                          <a:ln>
                            <a:noFill/>
                          </a:ln>
                          <a:effectLst/>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cap="none" normalizeH="0" baseline="0" dirty="0" smtClean="0">
                          <a:ln>
                            <a:noFill/>
                          </a:ln>
                          <a:effectLst/>
                        </a:rPr>
                        <a:t>外部参加者内容下载</a:t>
                      </a:r>
                      <a:endParaRPr kumimoji="0" lang="en-US" altLang="zh-CN" sz="14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u="none" strike="noStrike" kern="1200" cap="none" normalizeH="0" baseline="0" dirty="0" smtClean="0">
                          <a:ln>
                            <a:noFill/>
                          </a:ln>
                          <a:effectLst/>
                        </a:rPr>
                        <a:t>外部</a:t>
                      </a:r>
                      <a:r>
                        <a:rPr kumimoji="0" lang="en-US" altLang="zh-CN" sz="1400" u="none" strike="noStrike" kern="1200" cap="none" normalizeH="0" baseline="0" dirty="0" smtClean="0">
                          <a:ln>
                            <a:noFill/>
                          </a:ln>
                          <a:effectLst/>
                        </a:rPr>
                        <a:t>Outlook</a:t>
                      </a:r>
                      <a:r>
                        <a:rPr kumimoji="0" lang="zh-CN" altLang="en-US" sz="1400" u="none" strike="noStrike" kern="1200" cap="none" normalizeH="0" baseline="0" dirty="0" smtClean="0">
                          <a:ln>
                            <a:noFill/>
                          </a:ln>
                          <a:effectLst/>
                        </a:rPr>
                        <a:t>访问，移动邮件，</a:t>
                      </a:r>
                      <a:r>
                        <a:rPr kumimoji="0" lang="en-US" altLang="zh-CN" sz="1400" u="none" strike="noStrike" kern="1200" cap="none" normalizeH="0" baseline="0" dirty="0" smtClean="0">
                          <a:ln>
                            <a:noFill/>
                          </a:ln>
                          <a:effectLst/>
                        </a:rPr>
                        <a:t>OWA</a:t>
                      </a:r>
                      <a:r>
                        <a:rPr kumimoji="0" lang="zh-CN" altLang="en-US" sz="1400" u="none" strike="noStrike" kern="1200" cap="none" normalizeH="0" baseline="0" dirty="0" smtClean="0">
                          <a:ln>
                            <a:noFill/>
                          </a:ln>
                          <a:effectLst/>
                        </a:rPr>
                        <a:t>，</a:t>
                      </a:r>
                      <a:r>
                        <a:rPr kumimoji="0" lang="en-US" altLang="zh-CN" sz="1400" u="none" strike="noStrike" kern="1200" cap="none" normalizeH="0" baseline="0" dirty="0" smtClean="0">
                          <a:ln>
                            <a:noFill/>
                          </a:ln>
                          <a:effectLst/>
                        </a:rPr>
                        <a:t>CWA</a:t>
                      </a:r>
                      <a:endParaRPr kumimoji="0" lang="en-US" sz="1400" u="none" strike="noStrike" kern="1200" cap="none" normalizeH="0" baseline="0" dirty="0" smtClean="0">
                        <a:ln>
                          <a:noFill/>
                        </a:ln>
                        <a:solidFill>
                          <a:schemeClr val="dk1"/>
                        </a:solidFill>
                        <a:effectLst/>
                        <a:latin typeface="+mn-lt"/>
                        <a:ea typeface="+mn-ea"/>
                        <a:cs typeface="+mn-cs"/>
                      </a:endParaRPr>
                    </a:p>
                  </a:txBody>
                  <a:tcPr anchor="ctr" horzOverflow="overflow"/>
                </a:tc>
              </a:tr>
            </a:tbl>
          </a:graphicData>
        </a:graphic>
      </p:graphicFrame>
      <p:sp>
        <p:nvSpPr>
          <p:cNvPr id="27672" name="Rectangle 6"/>
          <p:cNvSpPr>
            <a:spLocks noChangeArrowheads="1"/>
          </p:cNvSpPr>
          <p:nvPr/>
        </p:nvSpPr>
        <p:spPr bwMode="auto">
          <a:xfrm>
            <a:off x="4790954" y="5357826"/>
            <a:ext cx="4353046" cy="751488"/>
          </a:xfrm>
          <a:prstGeom prst="rect">
            <a:avLst/>
          </a:prstGeom>
          <a:noFill/>
          <a:ln w="9525">
            <a:noFill/>
            <a:miter lim="800000"/>
            <a:headEnd/>
            <a:tailEnd/>
          </a:ln>
          <a:effectLst/>
        </p:spPr>
        <p:txBody>
          <a:bodyPr wrap="square" lIns="0" tIns="0" rIns="0" bIns="0">
            <a:spAutoFit/>
          </a:bodyPr>
          <a:lstStyle/>
          <a:p>
            <a:pPr marL="287338" indent="-287338" defTabSz="911382" eaLnBrk="0" hangingPunct="0">
              <a:lnSpc>
                <a:spcPct val="80000"/>
              </a:lnSpc>
              <a:spcBef>
                <a:spcPts val="75"/>
              </a:spcBef>
              <a:spcAft>
                <a:spcPts val="25"/>
              </a:spcAft>
              <a:buClr>
                <a:schemeClr val="tx2"/>
              </a:buClr>
              <a:buSzPct val="95000"/>
              <a:buBlip>
                <a:blip r:embed="rId4"/>
              </a:buBlip>
              <a:defRPr/>
            </a:pPr>
            <a:r>
              <a:rPr lang="zh-CN" altLang="en-US" sz="2000" dirty="0" smtClean="0">
                <a:latin typeface="+mn-lt"/>
                <a:cs typeface="+mn-cs"/>
              </a:rPr>
              <a:t>服务可以整合到一台服务器中</a:t>
            </a:r>
            <a:endParaRPr lang="en-US" sz="2000" dirty="0">
              <a:latin typeface="+mn-lt"/>
              <a:cs typeface="+mn-cs"/>
            </a:endParaRPr>
          </a:p>
          <a:p>
            <a:pPr marL="287338" indent="-287338" defTabSz="911382" eaLnBrk="0" hangingPunct="0">
              <a:lnSpc>
                <a:spcPct val="80000"/>
              </a:lnSpc>
              <a:spcBef>
                <a:spcPts val="75"/>
              </a:spcBef>
              <a:spcAft>
                <a:spcPts val="25"/>
              </a:spcAft>
              <a:buClr>
                <a:schemeClr val="tx2"/>
              </a:buClr>
              <a:buSzPct val="95000"/>
              <a:buBlip>
                <a:blip r:embed="rId4"/>
              </a:buBlip>
              <a:defRPr/>
            </a:pPr>
            <a:r>
              <a:rPr lang="en-US" altLang="zh-CN" sz="2000" dirty="0" smtClean="0">
                <a:latin typeface="+mn-lt"/>
                <a:cs typeface="+mn-cs"/>
              </a:rPr>
              <a:t>OCS</a:t>
            </a:r>
            <a:r>
              <a:rPr lang="zh-CN" altLang="en-US" sz="2000" dirty="0" smtClean="0">
                <a:latin typeface="+mn-lt"/>
                <a:cs typeface="+mn-cs"/>
              </a:rPr>
              <a:t>需要通过硬件负载均衡器实现高可用性</a:t>
            </a:r>
            <a:endParaRPr lang="en-US" sz="2000" dirty="0">
              <a:latin typeface="+mn-lt"/>
              <a:cs typeface="+mn-cs"/>
            </a:endParaRPr>
          </a:p>
        </p:txBody>
      </p:sp>
      <p:sp>
        <p:nvSpPr>
          <p:cNvPr id="27673" name="AutoShape 25"/>
          <p:cNvSpPr>
            <a:spLocks noChangeAspect="1" noChangeArrowheads="1"/>
          </p:cNvSpPr>
          <p:nvPr/>
        </p:nvSpPr>
        <p:spPr bwMode="auto">
          <a:xfrm>
            <a:off x="381000" y="1538287"/>
            <a:ext cx="2946400" cy="3781425"/>
          </a:xfrm>
          <a:prstGeom prst="rect">
            <a:avLst/>
          </a:prstGeom>
          <a:noFill/>
          <a:ln w="9525">
            <a:noFill/>
            <a:miter lim="800000"/>
            <a:headEnd/>
            <a:tailEnd/>
          </a:ln>
        </p:spPr>
        <p:txBody>
          <a:bodyPr lIns="91432" tIns="45717" rIns="91432" bIns="45717"/>
          <a:lstStyle/>
          <a:p>
            <a:endParaRPr lang="en-US" dirty="0"/>
          </a:p>
        </p:txBody>
      </p:sp>
      <p:sp>
        <p:nvSpPr>
          <p:cNvPr id="27674" name="AutoShape 826"/>
          <p:cNvSpPr>
            <a:spLocks noChangeAspect="1" noChangeArrowheads="1"/>
          </p:cNvSpPr>
          <p:nvPr/>
        </p:nvSpPr>
        <p:spPr bwMode="auto">
          <a:xfrm>
            <a:off x="381000" y="1030147"/>
            <a:ext cx="2946400" cy="4289565"/>
          </a:xfrm>
          <a:prstGeom prst="rect">
            <a:avLst/>
          </a:prstGeom>
          <a:noFill/>
          <a:ln w="9525">
            <a:noFill/>
            <a:miter lim="800000"/>
            <a:headEnd/>
            <a:tailEnd/>
          </a:ln>
        </p:spPr>
        <p:txBody>
          <a:bodyPr lIns="91432" tIns="45717" rIns="91432" bIns="45717"/>
          <a:lstStyle/>
          <a:p>
            <a:endParaRPr lang="en-US" dirty="0"/>
          </a:p>
        </p:txBody>
      </p:sp>
      <p:grpSp>
        <p:nvGrpSpPr>
          <p:cNvPr id="2" name="组合 17"/>
          <p:cNvGrpSpPr/>
          <p:nvPr/>
        </p:nvGrpSpPr>
        <p:grpSpPr>
          <a:xfrm>
            <a:off x="950088" y="1520140"/>
            <a:ext cx="1209675" cy="2855089"/>
            <a:chOff x="2489521" y="2075726"/>
            <a:chExt cx="1209675" cy="2370228"/>
          </a:xfrm>
        </p:grpSpPr>
        <p:sp>
          <p:nvSpPr>
            <p:cNvPr id="11" name="Rectangle 37"/>
            <p:cNvSpPr/>
            <p:nvPr/>
          </p:nvSpPr>
          <p:spPr bwMode="auto">
            <a:xfrm rot="10800000">
              <a:off x="2565721" y="2075726"/>
              <a:ext cx="1066800" cy="2370228"/>
            </a:xfrm>
            <a:prstGeom prst="rect">
              <a:avLst/>
            </a:prstGeom>
            <a:solidFill>
              <a:schemeClr val="accent5">
                <a:lumMod val="40000"/>
                <a:lumOff val="60000"/>
              </a:schemeClr>
            </a:solidFill>
            <a:ln w="38100">
              <a:noFill/>
              <a:headEnd type="none" w="med" len="med"/>
              <a:tailEnd type="none" w="med" len="med"/>
            </a:ln>
            <a:effectLst>
              <a:outerShdw blurRad="63500" algn="ctr" rotWithShape="0">
                <a:schemeClr val="accent5">
                  <a:lumMod val="40000"/>
                  <a:lumOff val="60000"/>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000" dirty="0">
                <a:solidFill>
                  <a:schemeClr val="tx1"/>
                </a:solidFill>
                <a:latin typeface="Segoe" pitchFamily="34" charset="0"/>
              </a:endParaRPr>
            </a:p>
          </p:txBody>
        </p:sp>
        <p:pic>
          <p:nvPicPr>
            <p:cNvPr id="14" name="Picture 25"/>
            <p:cNvPicPr>
              <a:picLocks noChangeAspect="1" noChangeArrowheads="1"/>
            </p:cNvPicPr>
            <p:nvPr/>
          </p:nvPicPr>
          <p:blipFill>
            <a:blip r:embed="rId5" cstate="print"/>
            <a:srcRect/>
            <a:stretch>
              <a:fillRect/>
            </a:stretch>
          </p:blipFill>
          <p:spPr bwMode="auto">
            <a:xfrm rot="16200000">
              <a:off x="2001689" y="3096959"/>
              <a:ext cx="1118539" cy="142875"/>
            </a:xfrm>
            <a:prstGeom prst="rect">
              <a:avLst/>
            </a:prstGeom>
            <a:noFill/>
            <a:ln w="9525">
              <a:noFill/>
              <a:miter lim="800000"/>
              <a:headEnd/>
              <a:tailEnd/>
            </a:ln>
          </p:spPr>
        </p:pic>
        <p:pic>
          <p:nvPicPr>
            <p:cNvPr id="15" name="Picture 25"/>
            <p:cNvPicPr>
              <a:picLocks noChangeAspect="1" noChangeArrowheads="1"/>
            </p:cNvPicPr>
            <p:nvPr/>
          </p:nvPicPr>
          <p:blipFill>
            <a:blip r:embed="rId5" cstate="print"/>
            <a:srcRect/>
            <a:stretch>
              <a:fillRect/>
            </a:stretch>
          </p:blipFill>
          <p:spPr bwMode="auto">
            <a:xfrm rot="16200000">
              <a:off x="3068489" y="3096959"/>
              <a:ext cx="1118539" cy="142875"/>
            </a:xfrm>
            <a:prstGeom prst="rect">
              <a:avLst/>
            </a:prstGeom>
            <a:noFill/>
            <a:ln w="9525">
              <a:noFill/>
              <a:miter lim="800000"/>
              <a:headEnd/>
              <a:tailEnd/>
            </a:ln>
          </p:spPr>
        </p:pic>
      </p:grpSp>
      <p:sp>
        <p:nvSpPr>
          <p:cNvPr id="13" name="Rounded Rectangle 39"/>
          <p:cNvSpPr/>
          <p:nvPr/>
        </p:nvSpPr>
        <p:spPr>
          <a:xfrm>
            <a:off x="1067764" y="3742480"/>
            <a:ext cx="877171" cy="374571"/>
          </a:xfrm>
          <a:prstGeom prst="roundRect">
            <a:avLst/>
          </a:prstGeom>
          <a:solidFill>
            <a:schemeClr val="bg1">
              <a:alpha val="50000"/>
            </a:schemeClr>
          </a:solidFill>
        </p:spPr>
        <p:txBody>
          <a:bodyPr wrap="square">
            <a:spAutoFit/>
          </a:bodyPr>
          <a:lstStyle/>
          <a:p>
            <a:pPr algn="ctr" defTabSz="1096963" fontAlgn="base">
              <a:spcBef>
                <a:spcPct val="0"/>
              </a:spcBef>
              <a:spcAft>
                <a:spcPct val="0"/>
              </a:spcAft>
              <a:defRPr/>
            </a:pPr>
            <a:r>
              <a:rPr lang="en-US" sz="800" b="1" dirty="0" smtClean="0">
                <a:latin typeface="Segoe" pitchFamily="34" charset="0"/>
              </a:rPr>
              <a:t>OCS </a:t>
            </a:r>
          </a:p>
          <a:p>
            <a:pPr algn="ctr" defTabSz="1096963" fontAlgn="base">
              <a:spcBef>
                <a:spcPct val="0"/>
              </a:spcBef>
              <a:spcAft>
                <a:spcPct val="0"/>
              </a:spcAft>
              <a:defRPr/>
            </a:pPr>
            <a:r>
              <a:rPr lang="zh-CN" altLang="en-US" sz="800" b="1" dirty="0" smtClean="0">
                <a:latin typeface="Segoe" pitchFamily="34" charset="0"/>
              </a:rPr>
              <a:t>边缘服务器</a:t>
            </a:r>
            <a:endParaRPr lang="en-US" sz="800" b="1" dirty="0">
              <a:latin typeface="Segoe" pitchFamily="34" charset="0"/>
            </a:endParaRPr>
          </a:p>
        </p:txBody>
      </p:sp>
      <p:grpSp>
        <p:nvGrpSpPr>
          <p:cNvPr id="3" name="组合 18"/>
          <p:cNvGrpSpPr/>
          <p:nvPr/>
        </p:nvGrpSpPr>
        <p:grpSpPr>
          <a:xfrm>
            <a:off x="1296364" y="2807652"/>
            <a:ext cx="476603" cy="838546"/>
            <a:chOff x="1192192" y="2853951"/>
            <a:chExt cx="476603" cy="838546"/>
          </a:xfrm>
        </p:grpSpPr>
        <p:pic>
          <p:nvPicPr>
            <p:cNvPr id="12" name="Picture 33"/>
            <p:cNvPicPr>
              <a:picLocks noChangeAspect="1" noChangeArrowheads="1"/>
            </p:cNvPicPr>
            <p:nvPr/>
          </p:nvPicPr>
          <p:blipFill>
            <a:blip r:embed="rId6" cstate="print"/>
            <a:srcRect/>
            <a:stretch>
              <a:fillRect/>
            </a:stretch>
          </p:blipFill>
          <p:spPr bwMode="auto">
            <a:xfrm>
              <a:off x="1192192" y="2853951"/>
              <a:ext cx="476603" cy="685973"/>
            </a:xfrm>
            <a:prstGeom prst="rect">
              <a:avLst/>
            </a:prstGeom>
            <a:noFill/>
            <a:ln w="9525">
              <a:noFill/>
              <a:miter lim="800000"/>
              <a:headEnd/>
              <a:tailEnd/>
            </a:ln>
          </p:spPr>
        </p:pic>
        <p:pic>
          <p:nvPicPr>
            <p:cNvPr id="16" name="Picture 33"/>
            <p:cNvPicPr>
              <a:picLocks noChangeAspect="1" noChangeArrowheads="1"/>
            </p:cNvPicPr>
            <p:nvPr/>
          </p:nvPicPr>
          <p:blipFill>
            <a:blip r:embed="rId6" cstate="print"/>
            <a:srcRect/>
            <a:stretch>
              <a:fillRect/>
            </a:stretch>
          </p:blipFill>
          <p:spPr bwMode="auto">
            <a:xfrm>
              <a:off x="1192192" y="2930151"/>
              <a:ext cx="476603" cy="685973"/>
            </a:xfrm>
            <a:prstGeom prst="rect">
              <a:avLst/>
            </a:prstGeom>
            <a:noFill/>
            <a:ln w="9525">
              <a:noFill/>
              <a:miter lim="800000"/>
              <a:headEnd/>
              <a:tailEnd/>
            </a:ln>
          </p:spPr>
        </p:pic>
        <p:pic>
          <p:nvPicPr>
            <p:cNvPr id="17" name="Picture 33"/>
            <p:cNvPicPr>
              <a:picLocks noChangeAspect="1" noChangeArrowheads="1"/>
            </p:cNvPicPr>
            <p:nvPr/>
          </p:nvPicPr>
          <p:blipFill>
            <a:blip r:embed="rId6" cstate="print"/>
            <a:srcRect/>
            <a:stretch>
              <a:fillRect/>
            </a:stretch>
          </p:blipFill>
          <p:spPr bwMode="auto">
            <a:xfrm>
              <a:off x="1192192" y="3006524"/>
              <a:ext cx="476603" cy="685973"/>
            </a:xfrm>
            <a:prstGeom prst="rect">
              <a:avLst/>
            </a:prstGeom>
            <a:noFill/>
            <a:ln w="9525">
              <a:noFill/>
              <a:miter lim="800000"/>
              <a:headEnd/>
              <a:tailEnd/>
            </a:ln>
          </p:spPr>
        </p:pic>
      </p:grpSp>
      <p:grpSp>
        <p:nvGrpSpPr>
          <p:cNvPr id="4" name="组合 23"/>
          <p:cNvGrpSpPr/>
          <p:nvPr/>
        </p:nvGrpSpPr>
        <p:grpSpPr>
          <a:xfrm>
            <a:off x="1296364" y="1546012"/>
            <a:ext cx="476603" cy="838546"/>
            <a:chOff x="1192192" y="2853951"/>
            <a:chExt cx="476603" cy="838546"/>
          </a:xfrm>
        </p:grpSpPr>
        <p:pic>
          <p:nvPicPr>
            <p:cNvPr id="25" name="Picture 33"/>
            <p:cNvPicPr>
              <a:picLocks noChangeAspect="1" noChangeArrowheads="1"/>
            </p:cNvPicPr>
            <p:nvPr/>
          </p:nvPicPr>
          <p:blipFill>
            <a:blip r:embed="rId6" cstate="print"/>
            <a:srcRect/>
            <a:stretch>
              <a:fillRect/>
            </a:stretch>
          </p:blipFill>
          <p:spPr bwMode="auto">
            <a:xfrm>
              <a:off x="1192192" y="2853951"/>
              <a:ext cx="476603" cy="685973"/>
            </a:xfrm>
            <a:prstGeom prst="rect">
              <a:avLst/>
            </a:prstGeom>
            <a:noFill/>
            <a:ln w="9525">
              <a:noFill/>
              <a:miter lim="800000"/>
              <a:headEnd/>
              <a:tailEnd/>
            </a:ln>
          </p:spPr>
        </p:pic>
        <p:pic>
          <p:nvPicPr>
            <p:cNvPr id="26" name="Picture 33"/>
            <p:cNvPicPr>
              <a:picLocks noChangeAspect="1" noChangeArrowheads="1"/>
            </p:cNvPicPr>
            <p:nvPr/>
          </p:nvPicPr>
          <p:blipFill>
            <a:blip r:embed="rId6" cstate="print"/>
            <a:srcRect/>
            <a:stretch>
              <a:fillRect/>
            </a:stretch>
          </p:blipFill>
          <p:spPr bwMode="auto">
            <a:xfrm>
              <a:off x="1192192" y="2930151"/>
              <a:ext cx="476603" cy="685973"/>
            </a:xfrm>
            <a:prstGeom prst="rect">
              <a:avLst/>
            </a:prstGeom>
            <a:noFill/>
            <a:ln w="9525">
              <a:noFill/>
              <a:miter lim="800000"/>
              <a:headEnd/>
              <a:tailEnd/>
            </a:ln>
          </p:spPr>
        </p:pic>
        <p:pic>
          <p:nvPicPr>
            <p:cNvPr id="27" name="Picture 33"/>
            <p:cNvPicPr>
              <a:picLocks noChangeAspect="1" noChangeArrowheads="1"/>
            </p:cNvPicPr>
            <p:nvPr/>
          </p:nvPicPr>
          <p:blipFill>
            <a:blip r:embed="rId6" cstate="print"/>
            <a:srcRect/>
            <a:stretch>
              <a:fillRect/>
            </a:stretch>
          </p:blipFill>
          <p:spPr bwMode="auto">
            <a:xfrm>
              <a:off x="1192192" y="3006524"/>
              <a:ext cx="476603" cy="685973"/>
            </a:xfrm>
            <a:prstGeom prst="rect">
              <a:avLst/>
            </a:prstGeom>
            <a:noFill/>
            <a:ln w="9525">
              <a:noFill/>
              <a:miter lim="800000"/>
              <a:headEnd/>
              <a:tailEnd/>
            </a:ln>
          </p:spPr>
        </p:pic>
      </p:grpSp>
      <p:sp>
        <p:nvSpPr>
          <p:cNvPr id="28" name="Rounded Rectangle 39"/>
          <p:cNvSpPr/>
          <p:nvPr/>
        </p:nvSpPr>
        <p:spPr>
          <a:xfrm>
            <a:off x="1067764" y="2422967"/>
            <a:ext cx="877171" cy="374571"/>
          </a:xfrm>
          <a:prstGeom prst="roundRect">
            <a:avLst/>
          </a:prstGeom>
          <a:solidFill>
            <a:schemeClr val="bg1">
              <a:alpha val="50000"/>
            </a:schemeClr>
          </a:solidFill>
        </p:spPr>
        <p:txBody>
          <a:bodyPr wrap="square">
            <a:spAutoFit/>
          </a:bodyPr>
          <a:lstStyle/>
          <a:p>
            <a:pPr algn="ctr" defTabSz="1096963" fontAlgn="base">
              <a:spcBef>
                <a:spcPct val="0"/>
              </a:spcBef>
              <a:spcAft>
                <a:spcPct val="0"/>
              </a:spcAft>
              <a:defRPr/>
            </a:pPr>
            <a:r>
              <a:rPr lang="en-US" sz="800" b="1" dirty="0" smtClean="0">
                <a:latin typeface="Segoe" pitchFamily="34" charset="0"/>
              </a:rPr>
              <a:t>Exchange</a:t>
            </a:r>
          </a:p>
          <a:p>
            <a:pPr algn="ctr" defTabSz="1096963" fontAlgn="base">
              <a:spcBef>
                <a:spcPct val="0"/>
              </a:spcBef>
              <a:spcAft>
                <a:spcPct val="0"/>
              </a:spcAft>
              <a:defRPr/>
            </a:pPr>
            <a:r>
              <a:rPr lang="zh-CN" altLang="en-US" sz="800" b="1" dirty="0" smtClean="0">
                <a:latin typeface="Segoe" pitchFamily="34" charset="0"/>
              </a:rPr>
              <a:t>边缘服务器</a:t>
            </a:r>
            <a:endParaRPr lang="en-US" sz="800" b="1" dirty="0">
              <a:latin typeface="Segoe" pitchFamily="34" charset="0"/>
            </a:endParaRPr>
          </a:p>
        </p:txBody>
      </p:sp>
      <p:sp>
        <p:nvSpPr>
          <p:cNvPr id="29" name="Rounded Rectangle 39"/>
          <p:cNvSpPr/>
          <p:nvPr/>
        </p:nvSpPr>
        <p:spPr>
          <a:xfrm>
            <a:off x="1071538" y="5286388"/>
            <a:ext cx="877171" cy="238363"/>
          </a:xfrm>
          <a:prstGeom prst="roundRect">
            <a:avLst/>
          </a:prstGeom>
          <a:solidFill>
            <a:schemeClr val="bg1">
              <a:alpha val="50000"/>
            </a:schemeClr>
          </a:solidFill>
        </p:spPr>
        <p:txBody>
          <a:bodyPr wrap="square">
            <a:spAutoFit/>
          </a:bodyPr>
          <a:lstStyle/>
          <a:p>
            <a:pPr algn="ctr" defTabSz="1096963" fontAlgn="base">
              <a:spcBef>
                <a:spcPct val="0"/>
              </a:spcBef>
              <a:spcAft>
                <a:spcPct val="0"/>
              </a:spcAft>
              <a:defRPr/>
            </a:pPr>
            <a:r>
              <a:rPr lang="zh-CN" altLang="en-US" sz="800" b="1" dirty="0" smtClean="0">
                <a:latin typeface="Segoe" pitchFamily="34" charset="0"/>
              </a:rPr>
              <a:t>反向代理</a:t>
            </a:r>
            <a:endParaRPr lang="en-US" sz="800" b="1" dirty="0" smtClean="0">
              <a:latin typeface="Segoe" pitchFamily="34" charset="0"/>
            </a:endParaRPr>
          </a:p>
        </p:txBody>
      </p:sp>
      <p:graphicFrame>
        <p:nvGraphicFramePr>
          <p:cNvPr id="306180" name="Object 4"/>
          <p:cNvGraphicFramePr>
            <a:graphicFrameLocks noChangeAspect="1"/>
          </p:cNvGraphicFramePr>
          <p:nvPr/>
        </p:nvGraphicFramePr>
        <p:xfrm>
          <a:off x="1250065" y="4443218"/>
          <a:ext cx="497711" cy="805761"/>
        </p:xfrm>
        <a:graphic>
          <a:graphicData uri="http://schemas.openxmlformats.org/presentationml/2006/ole">
            <p:oleObj spid="_x0000_s124932" name="Visio" r:id="rId7" imgW="757428" imgH="1225677" progId="">
              <p:embed/>
            </p:oleObj>
          </a:graphicData>
        </a:graphic>
      </p:graphicFrame>
      <p:cxnSp>
        <p:nvCxnSpPr>
          <p:cNvPr id="43" name="直接连接符 42"/>
          <p:cNvCxnSpPr/>
          <p:nvPr/>
        </p:nvCxnSpPr>
        <p:spPr>
          <a:xfrm rot="5400000">
            <a:off x="-960700" y="3275635"/>
            <a:ext cx="3495555"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798654" y="3275636"/>
            <a:ext cx="3495555"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8896" y="3113590"/>
            <a:ext cx="705642" cy="276999"/>
          </a:xfrm>
          <a:prstGeom prst="rect">
            <a:avLst/>
          </a:prstGeom>
          <a:noFill/>
        </p:spPr>
        <p:txBody>
          <a:bodyPr wrap="none" rtlCol="0">
            <a:spAutoFit/>
          </a:bodyPr>
          <a:lstStyle/>
          <a:p>
            <a:r>
              <a:rPr lang="en-US" altLang="zh-CN" sz="1200" dirty="0" smtClean="0">
                <a:solidFill>
                  <a:schemeClr val="bg1"/>
                </a:solidFill>
              </a:rPr>
              <a:t>Internet</a:t>
            </a:r>
            <a:endParaRPr lang="en-US" sz="1200" dirty="0">
              <a:solidFill>
                <a:schemeClr val="bg1"/>
              </a:solidFill>
            </a:endParaRPr>
          </a:p>
        </p:txBody>
      </p:sp>
      <p:sp>
        <p:nvSpPr>
          <p:cNvPr id="46" name="TextBox 45"/>
          <p:cNvSpPr txBox="1"/>
          <p:nvPr/>
        </p:nvSpPr>
        <p:spPr>
          <a:xfrm>
            <a:off x="2650601" y="3078866"/>
            <a:ext cx="646331" cy="276999"/>
          </a:xfrm>
          <a:prstGeom prst="rect">
            <a:avLst/>
          </a:prstGeom>
          <a:noFill/>
        </p:spPr>
        <p:txBody>
          <a:bodyPr wrap="none" rtlCol="0">
            <a:spAutoFit/>
          </a:bodyPr>
          <a:lstStyle/>
          <a:p>
            <a:r>
              <a:rPr lang="zh-CN" altLang="en-US" sz="1200" dirty="0" smtClean="0">
                <a:solidFill>
                  <a:schemeClr val="bg1"/>
                </a:solidFill>
              </a:rPr>
              <a:t>内部网</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147638"/>
            <a:ext cx="9144000" cy="553998"/>
          </a:xfrm>
          <a:noFill/>
          <a:ln/>
        </p:spPr>
        <p:txBody>
          <a:bodyPr anchor="t">
            <a:normAutofit fontScale="90000"/>
          </a:bodyPr>
          <a:lstStyle/>
          <a:p>
            <a:pPr marL="0" indent="0" defTabSz="179388"/>
            <a:r>
              <a:rPr lang="zh-CN" altLang="en-US" sz="4000" dirty="0" smtClean="0"/>
              <a:t>防火墙设置 </a:t>
            </a:r>
            <a:r>
              <a:rPr lang="en-US" altLang="zh-CN" sz="4000" dirty="0" smtClean="0"/>
              <a:t>–</a:t>
            </a:r>
            <a:r>
              <a:rPr lang="zh-CN" altLang="en-US" sz="4000" dirty="0" smtClean="0"/>
              <a:t> </a:t>
            </a:r>
            <a:r>
              <a:rPr altLang="zh-CN" sz="4000" dirty="0" smtClean="0"/>
              <a:t>OCS</a:t>
            </a:r>
            <a:r>
              <a:rPr lang="zh-CN" altLang="en-US" sz="4000" dirty="0" smtClean="0"/>
              <a:t>边缘服务器</a:t>
            </a:r>
            <a:endParaRPr lang="en-US" sz="4000" dirty="0" smtClean="0"/>
          </a:p>
        </p:txBody>
      </p:sp>
      <p:pic>
        <p:nvPicPr>
          <p:cNvPr id="121859" name="Picture 3" descr="Fig7 - Firewall ports for the perimeter network1"/>
          <p:cNvPicPr>
            <a:picLocks noChangeAspect="1" noChangeArrowheads="1"/>
          </p:cNvPicPr>
          <p:nvPr/>
        </p:nvPicPr>
        <p:blipFill>
          <a:blip r:embed="rId3" cstate="print"/>
          <a:srcRect/>
          <a:stretch>
            <a:fillRect/>
          </a:stretch>
        </p:blipFill>
        <p:spPr bwMode="auto">
          <a:xfrm>
            <a:off x="1666875" y="781050"/>
            <a:ext cx="5200650" cy="6076950"/>
          </a:xfrm>
          <a:prstGeom prst="rect">
            <a:avLst/>
          </a:prstGeom>
          <a:noFill/>
          <a:ln w="9525">
            <a:noFill/>
            <a:miter lim="800000"/>
            <a:headEnd/>
            <a:tailEnd/>
          </a:ln>
        </p:spPr>
      </p:pic>
      <p:sp>
        <p:nvSpPr>
          <p:cNvPr id="200710" name="AutoShape 6" descr="mk:@MSITStore:F:\software\OCS\OCSR2\Documentation\OCSDocumentation.chm::/local/e8cae4e4-4b71-45aa-9b07-676cd581d7e0.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0716" name="Picture 12"/>
          <p:cNvPicPr>
            <a:picLocks noChangeAspect="1" noChangeArrowheads="1"/>
          </p:cNvPicPr>
          <p:nvPr/>
        </p:nvPicPr>
        <p:blipFill>
          <a:blip r:embed="rId4" cstate="print"/>
          <a:srcRect/>
          <a:stretch>
            <a:fillRect/>
          </a:stretch>
        </p:blipFill>
        <p:spPr bwMode="auto">
          <a:xfrm>
            <a:off x="1183331" y="765737"/>
            <a:ext cx="7017652" cy="56582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1859"/>
                                        </p:tgtEl>
                                      </p:cBhvr>
                                    </p:animEffect>
                                    <p:set>
                                      <p:cBhvr>
                                        <p:cTn id="7" dur="1" fill="hold">
                                          <p:stCondLst>
                                            <p:cond delay="499"/>
                                          </p:stCondLst>
                                        </p:cTn>
                                        <p:tgtEl>
                                          <p:spTgt spid="121859"/>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0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200716"/>
                                        </p:tgtEl>
                                        <p:attrNameLst>
                                          <p:attrName>style.visibility</p:attrName>
                                        </p:attrNameLst>
                                      </p:cBhvr>
                                      <p:to>
                                        <p:strVal val="visible"/>
                                      </p:to>
                                    </p:set>
                                    <p:anim calcmode="lin" valueType="num">
                                      <p:cBhvr>
                                        <p:cTn id="15" dur="1000" fill="hold"/>
                                        <p:tgtEl>
                                          <p:spTgt spid="200716"/>
                                        </p:tgtEl>
                                        <p:attrNameLst>
                                          <p:attrName>ppt_w</p:attrName>
                                        </p:attrNameLst>
                                      </p:cBhvr>
                                      <p:tavLst>
                                        <p:tav tm="0">
                                          <p:val>
                                            <p:strVal val="#ppt_w*0.70"/>
                                          </p:val>
                                        </p:tav>
                                        <p:tav tm="100000">
                                          <p:val>
                                            <p:strVal val="#ppt_w"/>
                                          </p:val>
                                        </p:tav>
                                      </p:tavLst>
                                    </p:anim>
                                    <p:anim calcmode="lin" valueType="num">
                                      <p:cBhvr>
                                        <p:cTn id="16" dur="1000" fill="hold"/>
                                        <p:tgtEl>
                                          <p:spTgt spid="200716"/>
                                        </p:tgtEl>
                                        <p:attrNameLst>
                                          <p:attrName>ppt_h</p:attrName>
                                        </p:attrNameLst>
                                      </p:cBhvr>
                                      <p:tavLst>
                                        <p:tav tm="0">
                                          <p:val>
                                            <p:strVal val="#ppt_h"/>
                                          </p:val>
                                        </p:tav>
                                        <p:tav tm="100000">
                                          <p:val>
                                            <p:strVal val="#ppt_h"/>
                                          </p:val>
                                        </p:tav>
                                      </p:tavLst>
                                    </p:anim>
                                    <p:animEffect transition="in" filter="fade">
                                      <p:cBhvr>
                                        <p:cTn id="17" dur="1000"/>
                                        <p:tgtEl>
                                          <p:spTgt spid="200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CN" dirty="0" smtClean="0"/>
              <a:t>OCS</a:t>
            </a:r>
            <a:r>
              <a:rPr lang="zh-CN" altLang="en-US" dirty="0" smtClean="0"/>
              <a:t>网络流量</a:t>
            </a:r>
            <a:endParaRPr lang="en-US" dirty="0"/>
          </a:p>
        </p:txBody>
      </p:sp>
      <p:sp>
        <p:nvSpPr>
          <p:cNvPr id="9" name="Content Placeholder 8"/>
          <p:cNvSpPr>
            <a:spLocks noGrp="1"/>
          </p:cNvSpPr>
          <p:nvPr>
            <p:ph sz="half" idx="1"/>
          </p:nvPr>
        </p:nvSpPr>
        <p:spPr>
          <a:xfrm>
            <a:off x="408378" y="4737717"/>
            <a:ext cx="8593584" cy="1144929"/>
          </a:xfrm>
        </p:spPr>
        <p:txBody>
          <a:bodyPr>
            <a:normAutofit fontScale="92500" lnSpcReduction="10000"/>
          </a:bodyPr>
          <a:lstStyle/>
          <a:p>
            <a:r>
              <a:rPr lang="zh-CN" altLang="en-US" sz="2400" dirty="0" smtClean="0"/>
              <a:t>规划时确定使用类型很重要</a:t>
            </a:r>
            <a:endParaRPr lang="en-US" sz="2400" dirty="0" smtClean="0"/>
          </a:p>
          <a:p>
            <a:r>
              <a:rPr lang="zh-CN" altLang="en-US" sz="2400" dirty="0" smtClean="0"/>
              <a:t>媒体堆栈每</a:t>
            </a:r>
            <a:r>
              <a:rPr lang="en-US" altLang="zh-CN" sz="2400" dirty="0" smtClean="0"/>
              <a:t>5</a:t>
            </a:r>
            <a:r>
              <a:rPr lang="zh-CN" altLang="en-US" sz="2400" dirty="0" smtClean="0"/>
              <a:t>分钟按可用带宽动态调整</a:t>
            </a:r>
            <a:endParaRPr lang="en-US" sz="2400" dirty="0" smtClean="0"/>
          </a:p>
          <a:p>
            <a:r>
              <a:rPr lang="zh-CN" altLang="en-US" sz="2400" dirty="0" smtClean="0"/>
              <a:t>考虑端到端整个路径的带宽</a:t>
            </a:r>
            <a:endParaRPr lang="en-US" sz="2400" dirty="0" smtClean="0"/>
          </a:p>
        </p:txBody>
      </p:sp>
      <p:graphicFrame>
        <p:nvGraphicFramePr>
          <p:cNvPr id="13" name="Content Placeholder 5"/>
          <p:cNvGraphicFramePr>
            <a:graphicFrameLocks/>
          </p:cNvGraphicFramePr>
          <p:nvPr/>
        </p:nvGraphicFramePr>
        <p:xfrm>
          <a:off x="1886390" y="1294059"/>
          <a:ext cx="4887281" cy="3230721"/>
        </p:xfrm>
        <a:graphic>
          <a:graphicData uri="http://schemas.openxmlformats.org/drawingml/2006/table">
            <a:tbl>
              <a:tblPr firstRow="1" bandRow="1">
                <a:tableStyleId>{5A111915-BE36-4E01-A7E5-04B1672EAD32}</a:tableStyleId>
              </a:tblPr>
              <a:tblGrid>
                <a:gridCol w="1937258"/>
                <a:gridCol w="2950023"/>
              </a:tblGrid>
              <a:tr h="339447">
                <a:tc>
                  <a:txBody>
                    <a:bodyPr/>
                    <a:lstStyle/>
                    <a:p>
                      <a:r>
                        <a:rPr lang="zh-CN" altLang="en-US" sz="2000" b="1" dirty="0" smtClean="0">
                          <a:solidFill>
                            <a:schemeClr val="tx1"/>
                          </a:solidFill>
                        </a:rPr>
                        <a:t>媒体类型</a:t>
                      </a:r>
                      <a:endParaRPr lang="en-US" sz="2000" b="1" dirty="0">
                        <a:solidFill>
                          <a:schemeClr val="tx1"/>
                        </a:solidFill>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c>
                  <a:txBody>
                    <a:bodyPr/>
                    <a:lstStyle/>
                    <a:p>
                      <a:pPr marL="0" algn="l" defTabSz="914327" rtl="0" eaLnBrk="1" latinLnBrk="0" hangingPunct="1"/>
                      <a:r>
                        <a:rPr lang="zh-CN" altLang="en-US" sz="2000" b="1" kern="1200" dirty="0" smtClean="0">
                          <a:solidFill>
                            <a:schemeClr val="tx1"/>
                          </a:solidFill>
                          <a:latin typeface="+mn-lt"/>
                          <a:ea typeface="+mn-ea"/>
                          <a:cs typeface="+mn-cs"/>
                        </a:rPr>
                        <a:t>带宽需求</a:t>
                      </a:r>
                      <a:endParaRPr lang="en-US" sz="2000" b="1" kern="1200" dirty="0">
                        <a:solidFill>
                          <a:schemeClr val="tx1"/>
                        </a:solidFill>
                        <a:latin typeface="+mn-lt"/>
                        <a:ea typeface="+mn-ea"/>
                        <a:cs typeface="+mn-cs"/>
                      </a:endParaRPr>
                    </a:p>
                  </a:txBody>
                  <a:tcPr marL="75501" marR="75501" marT="38100" marB="381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2">
                            <a:alpha val="25000"/>
                          </a:schemeClr>
                        </a:gs>
                        <a:gs pos="80000">
                          <a:schemeClr val="bg1">
                            <a:alpha val="0"/>
                          </a:schemeClr>
                        </a:gs>
                      </a:gsLst>
                      <a:lin ang="16200000" scaled="0"/>
                    </a:gradFill>
                  </a:tcPr>
                </a:tc>
              </a:tr>
              <a:tr h="554073">
                <a:tc>
                  <a:txBody>
                    <a:bodyPr/>
                    <a:lstStyle/>
                    <a:p>
                      <a:r>
                        <a:rPr lang="zh-CN" altLang="en-US" sz="1800" dirty="0" smtClean="0"/>
                        <a:t>语音</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zh-CN" altLang="en-US" sz="1800" dirty="0" smtClean="0"/>
                        <a:t>视频</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250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554073">
                <a:tc>
                  <a:txBody>
                    <a:bodyPr/>
                    <a:lstStyle/>
                    <a:p>
                      <a:r>
                        <a:rPr lang="zh-CN" altLang="en-US" sz="1800" dirty="0" smtClean="0"/>
                        <a:t>数据</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en-US" sz="1800" kern="1200" dirty="0" smtClean="0"/>
                        <a:t>~45 Kbps</a:t>
                      </a:r>
                      <a:endParaRPr lang="en-US" sz="1800" kern="1200" dirty="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r h="554073">
                <a:tc>
                  <a:txBody>
                    <a:bodyPr/>
                    <a:lstStyle/>
                    <a:p>
                      <a:r>
                        <a:rPr lang="zh-CN" altLang="en-US" sz="1800" dirty="0" smtClean="0"/>
                        <a:t>信号</a:t>
                      </a:r>
                      <a:endParaRPr lang="en-US" sz="1800"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c>
                  <a:txBody>
                    <a:bodyPr/>
                    <a:lstStyle/>
                    <a:p>
                      <a:pPr marL="0" algn="l" defTabSz="914327" rtl="0" eaLnBrk="1" latinLnBrk="0" hangingPunct="1"/>
                      <a:r>
                        <a:rPr lang="en-US" sz="1800" kern="1200" dirty="0" smtClean="0"/>
                        <a:t>10 Kbps</a:t>
                      </a:r>
                      <a:endParaRPr lang="en-US" sz="1800" kern="1200" dirty="0" smtClean="0">
                        <a:solidFill>
                          <a:schemeClr val="lt1"/>
                        </a:solidFill>
                        <a:latin typeface="+mn-lt"/>
                        <a:ea typeface="+mn-ea"/>
                        <a:cs typeface="+mn-cs"/>
                      </a:endParaRP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25000"/>
                      </a:schemeClr>
                    </a:solidFill>
                  </a:tcPr>
                </a:tc>
              </a:tr>
              <a:tr h="633429">
                <a:tc>
                  <a:txBody>
                    <a:bodyPr/>
                    <a:lstStyle/>
                    <a:p>
                      <a:r>
                        <a:rPr lang="zh-CN" altLang="en-US" sz="2000" b="1" dirty="0" smtClean="0"/>
                        <a:t>总共</a:t>
                      </a:r>
                      <a:endParaRPr lang="en-US" sz="2000" b="1" dirty="0"/>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c>
                  <a:txBody>
                    <a:bodyPr/>
                    <a:lstStyle/>
                    <a:p>
                      <a:pPr marL="0" algn="l" defTabSz="914327" rtl="0" eaLnBrk="1" latinLnBrk="0" hangingPunct="1"/>
                      <a:r>
                        <a:rPr lang="zh-CN" altLang="en-US" sz="2000" b="1" kern="1200" dirty="0" smtClean="0">
                          <a:solidFill>
                            <a:schemeClr val="tx1"/>
                          </a:solidFill>
                          <a:latin typeface="+mn-lt"/>
                          <a:ea typeface="+mn-ea"/>
                          <a:cs typeface="+mn-cs"/>
                        </a:rPr>
                        <a:t>单向</a:t>
                      </a:r>
                      <a:r>
                        <a:rPr lang="en-US" sz="2000" b="1" kern="1200" dirty="0" smtClean="0">
                          <a:solidFill>
                            <a:schemeClr val="tx1"/>
                          </a:solidFill>
                          <a:latin typeface="+mn-lt"/>
                          <a:ea typeface="+mn-ea"/>
                          <a:cs typeface="+mn-cs"/>
                        </a:rPr>
                        <a:t>350 Kbps</a:t>
                      </a:r>
                    </a:p>
                  </a:txBody>
                  <a:tcPr marL="75501" marR="75501"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alpha val="25000"/>
                      </a:schemeClr>
                    </a:solid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380412" cy="1084913"/>
          </a:xfrm>
        </p:spPr>
        <p:txBody>
          <a:bodyPr/>
          <a:lstStyle/>
          <a:p>
            <a:r>
              <a:rPr lang="zh-CN" altLang="en-US" sz="40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网络设计和管理</a:t>
            </a:r>
            <a:r>
              <a:rPr lang="en-US" sz="4500" dirty="0" smtClean="0"/>
              <a:t/>
            </a:r>
            <a:br>
              <a:rPr lang="en-US" sz="4500" dirty="0" smtClean="0"/>
            </a:br>
            <a:endParaRPr lang="en-US" sz="3300" dirty="0" smtClean="0">
              <a:solidFill>
                <a:schemeClr val="accent1"/>
              </a:solidFill>
            </a:endParaRPr>
          </a:p>
        </p:txBody>
      </p:sp>
      <p:sp>
        <p:nvSpPr>
          <p:cNvPr id="34819" name="Text Placeholder 6"/>
          <p:cNvSpPr>
            <a:spLocks noGrp="1"/>
          </p:cNvSpPr>
          <p:nvPr>
            <p:ph type="body" idx="1"/>
          </p:nvPr>
        </p:nvSpPr>
        <p:spPr>
          <a:xfrm>
            <a:off x="285720" y="1357298"/>
            <a:ext cx="8380412" cy="4572032"/>
          </a:xfrm>
        </p:spPr>
        <p:txBody>
          <a:bodyPr/>
          <a:lstStyle/>
          <a:p>
            <a:pPr>
              <a:spcBef>
                <a:spcPct val="20000"/>
              </a:spcBef>
              <a:buFont typeface="Wingdings" pitchFamily="2" charset="2"/>
              <a:buChar char="l"/>
            </a:pPr>
            <a:r>
              <a:rPr lang="zh-CN" altLang="en-US" sz="2400" b="1" dirty="0" smtClean="0">
                <a:solidFill>
                  <a:schemeClr val="accent1"/>
                </a:solidFill>
              </a:rPr>
              <a:t>微软</a:t>
            </a:r>
            <a:r>
              <a:rPr lang="en-US" altLang="zh-CN" sz="2400" b="1" dirty="0" smtClean="0">
                <a:solidFill>
                  <a:schemeClr val="accent1"/>
                </a:solidFill>
              </a:rPr>
              <a:t>UC</a:t>
            </a:r>
            <a:r>
              <a:rPr lang="zh-CN" altLang="en-US" sz="2400" b="1" dirty="0" smtClean="0">
                <a:solidFill>
                  <a:schemeClr val="accent1"/>
                </a:solidFill>
              </a:rPr>
              <a:t>可以运行在任何网络上，但是好的网络设计很重要，尤其是带宽和延迟</a:t>
            </a:r>
            <a:endParaRPr lang="en-US" sz="2400" b="1" dirty="0" smtClean="0">
              <a:solidFill>
                <a:schemeClr val="accent1"/>
              </a:solidFill>
            </a:endParaRPr>
          </a:p>
          <a:p>
            <a:pPr>
              <a:spcBef>
                <a:spcPct val="20000"/>
              </a:spcBef>
              <a:buFont typeface="Wingdings" pitchFamily="2" charset="2"/>
              <a:buChar char="l"/>
            </a:pPr>
            <a:r>
              <a:rPr lang="zh-CN" altLang="en-US" sz="2400" b="1" dirty="0" smtClean="0">
                <a:solidFill>
                  <a:schemeClr val="accent1"/>
                </a:solidFill>
              </a:rPr>
              <a:t>只要有可能，尽量将钱花在物理带宽上，而不是带宽管理</a:t>
            </a:r>
            <a:endParaRPr lang="en-US" altLang="zh-CN" sz="2400" b="1" dirty="0" smtClean="0">
              <a:solidFill>
                <a:schemeClr val="accent1"/>
              </a:solidFill>
            </a:endParaRPr>
          </a:p>
          <a:p>
            <a:pPr>
              <a:spcBef>
                <a:spcPct val="20000"/>
              </a:spcBef>
              <a:buFont typeface="Wingdings" pitchFamily="2" charset="2"/>
              <a:buChar char="l"/>
            </a:pPr>
            <a:r>
              <a:rPr lang="en-US" sz="2400" b="1" dirty="0" err="1" smtClean="0">
                <a:solidFill>
                  <a:schemeClr val="accent1"/>
                </a:solidFill>
              </a:rPr>
              <a:t>RTAudio</a:t>
            </a:r>
            <a:r>
              <a:rPr lang="en-US" sz="2400" b="1" dirty="0" smtClean="0">
                <a:solidFill>
                  <a:schemeClr val="accent1"/>
                </a:solidFill>
              </a:rPr>
              <a:t> </a:t>
            </a:r>
            <a:r>
              <a:rPr lang="zh-CN" altLang="en-US" sz="2400" b="1" dirty="0" smtClean="0">
                <a:solidFill>
                  <a:schemeClr val="accent1"/>
                </a:solidFill>
              </a:rPr>
              <a:t>比传统编码更有效</a:t>
            </a:r>
            <a:endParaRPr lang="en-US" sz="2400" b="1" dirty="0" smtClean="0">
              <a:solidFill>
                <a:schemeClr val="accent1"/>
              </a:solidFill>
            </a:endParaRPr>
          </a:p>
          <a:p>
            <a:pPr>
              <a:spcBef>
                <a:spcPct val="20000"/>
              </a:spcBef>
              <a:buFont typeface="Wingdings" pitchFamily="2" charset="2"/>
              <a:buChar char="l"/>
            </a:pPr>
            <a:r>
              <a:rPr lang="zh-CN" altLang="en-US" sz="2400" b="1" dirty="0" smtClean="0">
                <a:solidFill>
                  <a:schemeClr val="accent1"/>
                </a:solidFill>
              </a:rPr>
              <a:t>灵活的应付预料之外的变化和突然的拥堵，对低带宽则不作处理</a:t>
            </a:r>
            <a:endParaRPr lang="en-US" sz="2400" b="1" dirty="0" smtClean="0">
              <a:solidFill>
                <a:schemeClr val="accent1"/>
              </a:solidFill>
            </a:endParaRPr>
          </a:p>
          <a:p>
            <a:pPr>
              <a:spcBef>
                <a:spcPct val="20000"/>
              </a:spcBef>
              <a:buFont typeface="Wingdings" pitchFamily="2" charset="2"/>
              <a:buChar char="l"/>
            </a:pPr>
            <a:r>
              <a:rPr lang="zh-CN" altLang="en-US" sz="2400" b="1" dirty="0" smtClean="0">
                <a:solidFill>
                  <a:schemeClr val="accent1"/>
                </a:solidFill>
              </a:rPr>
              <a:t>若延迟超过</a:t>
            </a:r>
            <a:r>
              <a:rPr lang="en-US" altLang="zh-CN" sz="2400" b="1" dirty="0" smtClean="0">
                <a:solidFill>
                  <a:schemeClr val="accent1"/>
                </a:solidFill>
              </a:rPr>
              <a:t>150</a:t>
            </a:r>
            <a:r>
              <a:rPr lang="zh-CN" altLang="en-US" sz="2400" b="1" dirty="0" smtClean="0">
                <a:solidFill>
                  <a:schemeClr val="accent1"/>
                </a:solidFill>
              </a:rPr>
              <a:t>毫秒，需要注意</a:t>
            </a:r>
            <a:endParaRPr lang="en-US" sz="2400" b="1" dirty="0" smtClean="0">
              <a:solidFill>
                <a:schemeClr val="accent1"/>
              </a:solidFill>
            </a:endParaRPr>
          </a:p>
          <a:p>
            <a:pPr lvl="1">
              <a:spcBef>
                <a:spcPct val="20000"/>
              </a:spcBef>
              <a:buFont typeface="Wingdings" pitchFamily="2" charset="2"/>
              <a:buChar char="l"/>
            </a:pPr>
            <a:r>
              <a:rPr lang="zh-CN" altLang="en-US" sz="2000" dirty="0" smtClean="0">
                <a:solidFill>
                  <a:schemeClr val="bg1"/>
                </a:solidFill>
              </a:rPr>
              <a:t>找出瓶颈，移除不必要和差的点</a:t>
            </a:r>
            <a:endParaRPr lang="en-US" sz="2000" dirty="0"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文本占位符 2"/>
          <p:cNvSpPr>
            <a:spLocks noGrp="1"/>
          </p:cNvSpPr>
          <p:nvPr>
            <p:ph type="body" sz="quarter" idx="10"/>
          </p:nvPr>
        </p:nvSpPr>
        <p:spPr/>
        <p:txBody>
          <a:bodyPr/>
          <a:lstStyle/>
          <a:p>
            <a:r>
              <a:rPr lang="zh-CN" altLang="en-US" dirty="0" smtClean="0"/>
              <a:t>同其他基于硬件会议厂商的合作</a:t>
            </a:r>
            <a:endParaRPr lang="en-US" altLang="zh-CN"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154" name="Picture 2" descr="x-1l"/>
          <p:cNvPicPr>
            <a:picLocks noChangeAspect="1" noChangeArrowheads="1"/>
          </p:cNvPicPr>
          <p:nvPr/>
        </p:nvPicPr>
        <p:blipFill>
          <a:blip r:embed="rId3" cstate="print"/>
          <a:srcRect/>
          <a:stretch>
            <a:fillRect/>
          </a:stretch>
        </p:blipFill>
        <p:spPr bwMode="auto">
          <a:xfrm>
            <a:off x="615950" y="3405188"/>
            <a:ext cx="3867150" cy="2995612"/>
          </a:xfrm>
          <a:prstGeom prst="rect">
            <a:avLst/>
          </a:prstGeom>
          <a:noFill/>
        </p:spPr>
      </p:pic>
      <p:sp>
        <p:nvSpPr>
          <p:cNvPr id="561155" name="Rectangle 3"/>
          <p:cNvSpPr>
            <a:spLocks noGrp="1" noChangeArrowheads="1"/>
          </p:cNvSpPr>
          <p:nvPr>
            <p:ph type="title"/>
          </p:nvPr>
        </p:nvSpPr>
        <p:spPr/>
        <p:txBody>
          <a:bodyPr>
            <a:normAutofit fontScale="90000"/>
          </a:bodyPr>
          <a:lstStyle/>
          <a:p>
            <a:r>
              <a:rPr lang="zh-CN" altLang="en-US" dirty="0" smtClean="0">
                <a:ea typeface="宋体" pitchFamily="2" charset="-122"/>
              </a:rPr>
              <a:t>成功案例：</a:t>
            </a:r>
            <a:r>
              <a:rPr lang="en-US" altLang="zh-CN" dirty="0" smtClean="0">
                <a:ea typeface="宋体" pitchFamily="2" charset="-122"/>
              </a:rPr>
              <a:t/>
            </a:r>
            <a:br>
              <a:rPr lang="en-US" altLang="zh-CN" dirty="0" smtClean="0">
                <a:ea typeface="宋体" pitchFamily="2" charset="-122"/>
              </a:rPr>
            </a:br>
            <a:r>
              <a:rPr lang="zh-CN" altLang="en-US" dirty="0" smtClean="0">
                <a:ea typeface="宋体" pitchFamily="2" charset="-122"/>
              </a:rPr>
              <a:t>博</a:t>
            </a:r>
            <a:r>
              <a:rPr lang="zh-CN" altLang="en-US" dirty="0">
                <a:ea typeface="宋体" pitchFamily="2" charset="-122"/>
              </a:rPr>
              <a:t>时基金 </a:t>
            </a:r>
            <a:r>
              <a:rPr lang="zh-CN" altLang="en-US" dirty="0" smtClean="0">
                <a:ea typeface="宋体" pitchFamily="2" charset="-122"/>
              </a:rPr>
              <a:t>集成架构</a:t>
            </a:r>
            <a:r>
              <a:rPr lang="en-US" altLang="zh-CN" dirty="0" smtClean="0">
                <a:ea typeface="宋体" pitchFamily="2" charset="-122"/>
              </a:rPr>
              <a:t> </a:t>
            </a:r>
            <a:r>
              <a:rPr lang="zh-CN" altLang="en-US" dirty="0" smtClean="0">
                <a:ea typeface="宋体" pitchFamily="2" charset="-122"/>
              </a:rPr>
              <a:t>环境</a:t>
            </a:r>
            <a:endParaRPr lang="zh-CN" altLang="en-US" dirty="0">
              <a:ea typeface="宋体" pitchFamily="2" charset="-122"/>
            </a:endParaRPr>
          </a:p>
        </p:txBody>
      </p:sp>
      <p:sp>
        <p:nvSpPr>
          <p:cNvPr id="561156" name="Line 4"/>
          <p:cNvSpPr>
            <a:spLocks noChangeShapeType="1"/>
          </p:cNvSpPr>
          <p:nvPr/>
        </p:nvSpPr>
        <p:spPr bwMode="auto">
          <a:xfrm flipH="1" flipV="1">
            <a:off x="5192713" y="3711575"/>
            <a:ext cx="1322387" cy="0"/>
          </a:xfrm>
          <a:prstGeom prst="line">
            <a:avLst/>
          </a:prstGeom>
          <a:noFill/>
          <a:ln w="38100">
            <a:solidFill>
              <a:schemeClr val="accent1"/>
            </a:solidFill>
            <a:prstDash val="sysDot"/>
            <a:round/>
            <a:headEnd type="arrow" w="med" len="sm"/>
            <a:tailEnd type="arrow" w="med" len="sm"/>
          </a:ln>
          <a:effectLst/>
        </p:spPr>
        <p:txBody>
          <a:bodyPr/>
          <a:lstStyle/>
          <a:p>
            <a:endParaRPr lang="en-US"/>
          </a:p>
        </p:txBody>
      </p:sp>
      <p:grpSp>
        <p:nvGrpSpPr>
          <p:cNvPr id="2" name="Group 5"/>
          <p:cNvGrpSpPr>
            <a:grpSpLocks/>
          </p:cNvGrpSpPr>
          <p:nvPr/>
        </p:nvGrpSpPr>
        <p:grpSpPr bwMode="auto">
          <a:xfrm>
            <a:off x="4924425" y="5262563"/>
            <a:ext cx="1004888" cy="1122362"/>
            <a:chOff x="4427" y="912"/>
            <a:chExt cx="633" cy="707"/>
          </a:xfrm>
        </p:grpSpPr>
        <p:sp>
          <p:nvSpPr>
            <p:cNvPr id="561158" name="Text Box 6"/>
            <p:cNvSpPr txBox="1">
              <a:spLocks noChangeArrowheads="1"/>
            </p:cNvSpPr>
            <p:nvPr/>
          </p:nvSpPr>
          <p:spPr bwMode="auto">
            <a:xfrm>
              <a:off x="4427" y="912"/>
              <a:ext cx="633" cy="288"/>
            </a:xfrm>
            <a:prstGeom prst="rect">
              <a:avLst/>
            </a:prstGeom>
            <a:noFill/>
            <a:ln w="9525">
              <a:noFill/>
              <a:miter lim="800000"/>
              <a:headEnd/>
              <a:tailEnd/>
            </a:ln>
            <a:effectLst/>
          </p:spPr>
          <p:txBody>
            <a:bodyPr wrap="none">
              <a:spAutoFit/>
            </a:bodyPr>
            <a:lstStyle/>
            <a:p>
              <a:pPr>
                <a:lnSpc>
                  <a:spcPct val="100000"/>
                </a:lnSpc>
                <a:spcBef>
                  <a:spcPct val="0"/>
                </a:spcBef>
              </a:pPr>
              <a:r>
                <a:rPr lang="en-US" altLang="zh-CN" sz="1200">
                  <a:solidFill>
                    <a:schemeClr val="tx1"/>
                  </a:solidFill>
                  <a:ea typeface="宋体" pitchFamily="2" charset="-122"/>
                </a:rPr>
                <a:t>one-X</a:t>
              </a:r>
            </a:p>
            <a:p>
              <a:pPr>
                <a:lnSpc>
                  <a:spcPct val="100000"/>
                </a:lnSpc>
                <a:spcBef>
                  <a:spcPct val="0"/>
                </a:spcBef>
              </a:pPr>
              <a:r>
                <a:rPr lang="en-US" altLang="zh-CN" sz="1200">
                  <a:solidFill>
                    <a:schemeClr val="tx1"/>
                  </a:solidFill>
                  <a:ea typeface="宋体" pitchFamily="2" charset="-122"/>
                </a:rPr>
                <a:t>Deskphone</a:t>
              </a:r>
            </a:p>
          </p:txBody>
        </p:sp>
        <p:pic>
          <p:nvPicPr>
            <p:cNvPr id="561159" name="Picture 7" descr="deskphone"/>
            <p:cNvPicPr>
              <a:picLocks noChangeAspect="1" noChangeArrowheads="1"/>
            </p:cNvPicPr>
            <p:nvPr/>
          </p:nvPicPr>
          <p:blipFill>
            <a:blip r:embed="rId4" cstate="print"/>
            <a:srcRect/>
            <a:stretch>
              <a:fillRect/>
            </a:stretch>
          </p:blipFill>
          <p:spPr bwMode="auto">
            <a:xfrm>
              <a:off x="4539" y="1175"/>
              <a:ext cx="410" cy="444"/>
            </a:xfrm>
            <a:prstGeom prst="rect">
              <a:avLst/>
            </a:prstGeom>
            <a:noFill/>
          </p:spPr>
        </p:pic>
      </p:grpSp>
      <p:pic>
        <p:nvPicPr>
          <p:cNvPr id="561176" name="Picture 24" descr="Dell Server"/>
          <p:cNvPicPr>
            <a:picLocks noChangeAspect="1" noChangeArrowheads="1"/>
          </p:cNvPicPr>
          <p:nvPr/>
        </p:nvPicPr>
        <p:blipFill>
          <a:blip r:embed="rId5" cstate="print"/>
          <a:srcRect/>
          <a:stretch>
            <a:fillRect/>
          </a:stretch>
        </p:blipFill>
        <p:spPr bwMode="auto">
          <a:xfrm>
            <a:off x="1554163" y="1539875"/>
            <a:ext cx="612775" cy="828675"/>
          </a:xfrm>
          <a:prstGeom prst="rect">
            <a:avLst/>
          </a:prstGeom>
          <a:noFill/>
        </p:spPr>
      </p:pic>
      <p:sp>
        <p:nvSpPr>
          <p:cNvPr id="561177" name="Text Box 25"/>
          <p:cNvSpPr txBox="1">
            <a:spLocks noChangeArrowheads="1"/>
          </p:cNvSpPr>
          <p:nvPr/>
        </p:nvSpPr>
        <p:spPr bwMode="auto">
          <a:xfrm rot="-5400000">
            <a:off x="1094582" y="2766218"/>
            <a:ext cx="1123950" cy="265113"/>
          </a:xfrm>
          <a:prstGeom prst="rect">
            <a:avLst/>
          </a:prstGeom>
          <a:noFill/>
          <a:ln w="9525">
            <a:noFill/>
            <a:miter lim="800000"/>
            <a:headEnd/>
            <a:tailEnd/>
          </a:ln>
          <a:effectLst/>
        </p:spPr>
        <p:txBody>
          <a:bodyPr>
            <a:spAutoFit/>
          </a:bodyPr>
          <a:lstStyle/>
          <a:p>
            <a:pPr algn="r">
              <a:lnSpc>
                <a:spcPct val="95000"/>
              </a:lnSpc>
              <a:spcBef>
                <a:spcPct val="0"/>
              </a:spcBef>
            </a:pPr>
            <a:r>
              <a:rPr lang="en-US" altLang="zh-CN" sz="1200">
                <a:solidFill>
                  <a:schemeClr val="tx1"/>
                </a:solidFill>
                <a:ea typeface="宋体" pitchFamily="2" charset="-122"/>
              </a:rPr>
              <a:t>SIP/SIMPLE</a:t>
            </a:r>
          </a:p>
        </p:txBody>
      </p:sp>
      <p:sp>
        <p:nvSpPr>
          <p:cNvPr id="561178" name="Line 26"/>
          <p:cNvSpPr>
            <a:spLocks noChangeShapeType="1"/>
          </p:cNvSpPr>
          <p:nvPr/>
        </p:nvSpPr>
        <p:spPr bwMode="auto">
          <a:xfrm flipV="1">
            <a:off x="1900238" y="2368550"/>
            <a:ext cx="23812" cy="1365250"/>
          </a:xfrm>
          <a:prstGeom prst="line">
            <a:avLst/>
          </a:prstGeom>
          <a:noFill/>
          <a:ln w="38100">
            <a:solidFill>
              <a:schemeClr val="hlink"/>
            </a:solidFill>
            <a:prstDash val="sysDot"/>
            <a:round/>
            <a:headEnd type="arrow" w="med" len="sm"/>
            <a:tailEnd type="arrow" w="med" len="sm"/>
          </a:ln>
          <a:effectLst/>
        </p:spPr>
        <p:txBody>
          <a:bodyPr/>
          <a:lstStyle/>
          <a:p>
            <a:endParaRPr lang="en-US"/>
          </a:p>
        </p:txBody>
      </p:sp>
      <p:sp>
        <p:nvSpPr>
          <p:cNvPr id="561179" name="Text Box 27"/>
          <p:cNvSpPr txBox="1">
            <a:spLocks noChangeArrowheads="1"/>
          </p:cNvSpPr>
          <p:nvPr/>
        </p:nvSpPr>
        <p:spPr bwMode="auto">
          <a:xfrm rot="-5400000">
            <a:off x="1751806" y="2799557"/>
            <a:ext cx="976313" cy="438150"/>
          </a:xfrm>
          <a:prstGeom prst="rect">
            <a:avLst/>
          </a:prstGeom>
          <a:noFill/>
          <a:ln w="9525" algn="ctr">
            <a:noFill/>
            <a:miter lim="800000"/>
            <a:headEnd type="none" w="med" len="sm"/>
            <a:tailEnd type="none" w="med" len="sm"/>
          </a:ln>
          <a:effectLst/>
        </p:spPr>
        <p:txBody>
          <a:bodyPr>
            <a:spAutoFit/>
          </a:bodyPr>
          <a:lstStyle/>
          <a:p>
            <a:pPr>
              <a:lnSpc>
                <a:spcPct val="95000"/>
              </a:lnSpc>
              <a:spcBef>
                <a:spcPct val="0"/>
              </a:spcBef>
            </a:pPr>
            <a:r>
              <a:rPr lang="en-US" altLang="zh-CN" sz="1200">
                <a:solidFill>
                  <a:srgbClr val="0000CC"/>
                </a:solidFill>
                <a:ea typeface="宋体" pitchFamily="2" charset="-122"/>
              </a:rPr>
              <a:t>(CSTA </a:t>
            </a:r>
          </a:p>
          <a:p>
            <a:pPr>
              <a:lnSpc>
                <a:spcPct val="95000"/>
              </a:lnSpc>
              <a:spcBef>
                <a:spcPct val="0"/>
              </a:spcBef>
            </a:pPr>
            <a:r>
              <a:rPr lang="en-US" altLang="zh-CN" sz="1200">
                <a:solidFill>
                  <a:srgbClr val="0000CC"/>
                </a:solidFill>
                <a:ea typeface="宋体" pitchFamily="2" charset="-122"/>
              </a:rPr>
              <a:t>Over SIP)</a:t>
            </a:r>
          </a:p>
        </p:txBody>
      </p:sp>
      <p:sp>
        <p:nvSpPr>
          <p:cNvPr id="561180" name="Text Box 28"/>
          <p:cNvSpPr txBox="1">
            <a:spLocks noChangeArrowheads="1"/>
          </p:cNvSpPr>
          <p:nvPr/>
        </p:nvSpPr>
        <p:spPr bwMode="auto">
          <a:xfrm>
            <a:off x="2049463" y="1484313"/>
            <a:ext cx="1835150" cy="438150"/>
          </a:xfrm>
          <a:prstGeom prst="rect">
            <a:avLst/>
          </a:prstGeom>
          <a:noFill/>
          <a:ln w="9525">
            <a:noFill/>
            <a:miter lim="800000"/>
            <a:headEnd/>
            <a:tailEnd/>
          </a:ln>
          <a:effectLst/>
        </p:spPr>
        <p:txBody>
          <a:bodyPr>
            <a:spAutoFit/>
          </a:bodyPr>
          <a:lstStyle/>
          <a:p>
            <a:pPr algn="l">
              <a:lnSpc>
                <a:spcPct val="95000"/>
              </a:lnSpc>
              <a:spcBef>
                <a:spcPct val="0"/>
              </a:spcBef>
            </a:pPr>
            <a:r>
              <a:rPr lang="en-US" altLang="zh-CN" sz="1200">
                <a:solidFill>
                  <a:schemeClr val="tx1"/>
                </a:solidFill>
                <a:ea typeface="宋体" pitchFamily="2" charset="-122"/>
              </a:rPr>
              <a:t>Microsoft</a:t>
            </a:r>
            <a:br>
              <a:rPr lang="en-US" altLang="zh-CN" sz="1200">
                <a:solidFill>
                  <a:schemeClr val="tx1"/>
                </a:solidFill>
                <a:ea typeface="宋体" pitchFamily="2" charset="-122"/>
              </a:rPr>
            </a:br>
            <a:r>
              <a:rPr lang="en-US" altLang="zh-CN" sz="1200">
                <a:solidFill>
                  <a:schemeClr val="tx1"/>
                </a:solidFill>
                <a:ea typeface="宋体" pitchFamily="2" charset="-122"/>
              </a:rPr>
              <a:t>OCS 2007</a:t>
            </a:r>
          </a:p>
        </p:txBody>
      </p:sp>
      <p:sp>
        <p:nvSpPr>
          <p:cNvPr id="561181" name="Text Box 29"/>
          <p:cNvSpPr txBox="1">
            <a:spLocks noChangeArrowheads="1"/>
          </p:cNvSpPr>
          <p:nvPr/>
        </p:nvSpPr>
        <p:spPr bwMode="auto">
          <a:xfrm>
            <a:off x="5156200" y="3779838"/>
            <a:ext cx="1371600" cy="639762"/>
          </a:xfrm>
          <a:prstGeom prst="rect">
            <a:avLst/>
          </a:prstGeom>
          <a:noFill/>
          <a:ln w="9525">
            <a:noFill/>
            <a:miter lim="800000"/>
            <a:headEnd/>
            <a:tailEnd/>
          </a:ln>
          <a:effectLst/>
        </p:spPr>
        <p:txBody>
          <a:bodyPr>
            <a:spAutoFit/>
          </a:bodyPr>
          <a:lstStyle/>
          <a:p>
            <a:pPr algn="l">
              <a:lnSpc>
                <a:spcPct val="100000"/>
              </a:lnSpc>
              <a:spcBef>
                <a:spcPct val="0"/>
              </a:spcBef>
            </a:pPr>
            <a:r>
              <a:rPr lang="en-US" altLang="zh-CN" sz="1200">
                <a:solidFill>
                  <a:schemeClr val="tx1"/>
                </a:solidFill>
                <a:ea typeface="宋体" pitchFamily="2" charset="-122"/>
              </a:rPr>
              <a:t>Avaya</a:t>
            </a:r>
          </a:p>
          <a:p>
            <a:pPr algn="l">
              <a:lnSpc>
                <a:spcPct val="100000"/>
              </a:lnSpc>
              <a:spcBef>
                <a:spcPct val="0"/>
              </a:spcBef>
            </a:pPr>
            <a:r>
              <a:rPr lang="en-US" altLang="zh-CN" sz="1200">
                <a:solidFill>
                  <a:schemeClr val="tx1"/>
                </a:solidFill>
                <a:ea typeface="宋体" pitchFamily="2" charset="-122"/>
              </a:rPr>
              <a:t>Communication</a:t>
            </a:r>
          </a:p>
          <a:p>
            <a:pPr algn="l">
              <a:lnSpc>
                <a:spcPct val="100000"/>
              </a:lnSpc>
              <a:spcBef>
                <a:spcPct val="0"/>
              </a:spcBef>
            </a:pPr>
            <a:r>
              <a:rPr lang="en-US" altLang="zh-CN" sz="1200">
                <a:solidFill>
                  <a:schemeClr val="tx1"/>
                </a:solidFill>
                <a:ea typeface="宋体" pitchFamily="2" charset="-122"/>
              </a:rPr>
              <a:t>Manager </a:t>
            </a:r>
          </a:p>
        </p:txBody>
      </p:sp>
      <p:pic>
        <p:nvPicPr>
          <p:cNvPr id="561182" name="Picture 108" descr="npo00003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18000" y="2108200"/>
            <a:ext cx="1535113" cy="260350"/>
          </a:xfrm>
          <a:prstGeom prst="rect">
            <a:avLst/>
          </a:prstGeom>
          <a:noFill/>
          <a:ln w="9525" algn="ctr">
            <a:noFill/>
            <a:miter lim="800000"/>
            <a:headEnd/>
            <a:tailEnd/>
          </a:ln>
          <a:effectLst/>
        </p:spPr>
      </p:pic>
      <p:sp>
        <p:nvSpPr>
          <p:cNvPr id="561183" name="Line 31"/>
          <p:cNvSpPr>
            <a:spLocks noChangeShapeType="1"/>
          </p:cNvSpPr>
          <p:nvPr/>
        </p:nvSpPr>
        <p:spPr bwMode="auto">
          <a:xfrm>
            <a:off x="2255838" y="2195513"/>
            <a:ext cx="1989137" cy="0"/>
          </a:xfrm>
          <a:prstGeom prst="line">
            <a:avLst/>
          </a:prstGeom>
          <a:noFill/>
          <a:ln w="38100">
            <a:solidFill>
              <a:schemeClr val="hlink"/>
            </a:solidFill>
            <a:prstDash val="sysDot"/>
            <a:round/>
            <a:headEnd type="arrow" w="med" len="sm"/>
            <a:tailEnd type="arrow" w="med" len="sm"/>
          </a:ln>
          <a:effectLst/>
        </p:spPr>
        <p:txBody>
          <a:bodyPr/>
          <a:lstStyle/>
          <a:p>
            <a:endParaRPr lang="en-US"/>
          </a:p>
        </p:txBody>
      </p:sp>
      <p:sp>
        <p:nvSpPr>
          <p:cNvPr id="561184" name="Text Box 32"/>
          <p:cNvSpPr txBox="1">
            <a:spLocks noChangeArrowheads="1"/>
          </p:cNvSpPr>
          <p:nvPr/>
        </p:nvSpPr>
        <p:spPr bwMode="auto">
          <a:xfrm>
            <a:off x="2266950" y="2351088"/>
            <a:ext cx="1871663" cy="265112"/>
          </a:xfrm>
          <a:prstGeom prst="rect">
            <a:avLst/>
          </a:prstGeom>
          <a:noFill/>
          <a:ln w="9525">
            <a:noFill/>
            <a:miter lim="800000"/>
            <a:headEnd/>
            <a:tailEnd/>
          </a:ln>
          <a:effectLst/>
        </p:spPr>
        <p:txBody>
          <a:bodyPr>
            <a:spAutoFit/>
          </a:bodyPr>
          <a:lstStyle/>
          <a:p>
            <a:pPr>
              <a:lnSpc>
                <a:spcPct val="95000"/>
              </a:lnSpc>
              <a:spcBef>
                <a:spcPct val="0"/>
              </a:spcBef>
            </a:pPr>
            <a:r>
              <a:rPr lang="en-US" altLang="zh-CN" sz="1200">
                <a:solidFill>
                  <a:srgbClr val="0000CC"/>
                </a:solidFill>
                <a:ea typeface="宋体" pitchFamily="2" charset="-122"/>
              </a:rPr>
              <a:t>(CSTA over SIP)</a:t>
            </a:r>
          </a:p>
        </p:txBody>
      </p:sp>
      <p:sp>
        <p:nvSpPr>
          <p:cNvPr id="561185" name="Text Box 33"/>
          <p:cNvSpPr txBox="1">
            <a:spLocks noChangeArrowheads="1"/>
          </p:cNvSpPr>
          <p:nvPr/>
        </p:nvSpPr>
        <p:spPr bwMode="auto">
          <a:xfrm>
            <a:off x="4924425" y="2655888"/>
            <a:ext cx="1068388" cy="274637"/>
          </a:xfrm>
          <a:prstGeom prst="rect">
            <a:avLst/>
          </a:prstGeom>
          <a:noFill/>
          <a:ln w="9525">
            <a:noFill/>
            <a:miter lim="800000"/>
            <a:headEnd/>
            <a:tailEnd/>
          </a:ln>
          <a:effectLst/>
        </p:spPr>
        <p:txBody>
          <a:bodyPr>
            <a:spAutoFit/>
          </a:bodyPr>
          <a:lstStyle/>
          <a:p>
            <a:pPr algn="l">
              <a:lnSpc>
                <a:spcPct val="100000"/>
              </a:lnSpc>
            </a:pPr>
            <a:r>
              <a:rPr lang="en-US" altLang="zh-CN" sz="1200">
                <a:solidFill>
                  <a:schemeClr val="tx1"/>
                </a:solidFill>
                <a:ea typeface="宋体" pitchFamily="2" charset="-122"/>
              </a:rPr>
              <a:t>Avaya CTI</a:t>
            </a:r>
          </a:p>
        </p:txBody>
      </p:sp>
      <p:sp>
        <p:nvSpPr>
          <p:cNvPr id="561186" name="Text Box 34"/>
          <p:cNvSpPr txBox="1">
            <a:spLocks noChangeArrowheads="1"/>
          </p:cNvSpPr>
          <p:nvPr/>
        </p:nvSpPr>
        <p:spPr bwMode="auto">
          <a:xfrm>
            <a:off x="4516438" y="1798638"/>
            <a:ext cx="1323975" cy="274637"/>
          </a:xfrm>
          <a:prstGeom prst="rect">
            <a:avLst/>
          </a:prstGeom>
          <a:noFill/>
          <a:ln w="9525">
            <a:noFill/>
            <a:miter lim="800000"/>
            <a:headEnd/>
            <a:tailEnd/>
          </a:ln>
          <a:effectLst/>
        </p:spPr>
        <p:txBody>
          <a:bodyPr>
            <a:spAutoFit/>
          </a:bodyPr>
          <a:lstStyle/>
          <a:p>
            <a:pPr algn="l">
              <a:lnSpc>
                <a:spcPct val="100000"/>
              </a:lnSpc>
              <a:spcBef>
                <a:spcPct val="0"/>
              </a:spcBef>
            </a:pPr>
            <a:r>
              <a:rPr lang="en-US" altLang="zh-CN" sz="1200">
                <a:solidFill>
                  <a:schemeClr val="tx1"/>
                </a:solidFill>
                <a:ea typeface="宋体" pitchFamily="2" charset="-122"/>
              </a:rPr>
              <a:t>AE Services 4.1</a:t>
            </a:r>
          </a:p>
        </p:txBody>
      </p:sp>
      <p:sp>
        <p:nvSpPr>
          <p:cNvPr id="561187" name="Line 35"/>
          <p:cNvSpPr>
            <a:spLocks noChangeShapeType="1"/>
          </p:cNvSpPr>
          <p:nvPr/>
        </p:nvSpPr>
        <p:spPr bwMode="auto">
          <a:xfrm flipV="1">
            <a:off x="1757363" y="2368550"/>
            <a:ext cx="28575" cy="1382713"/>
          </a:xfrm>
          <a:prstGeom prst="line">
            <a:avLst/>
          </a:prstGeom>
          <a:noFill/>
          <a:ln w="12700">
            <a:solidFill>
              <a:srgbClr val="808000"/>
            </a:solidFill>
            <a:prstDash val="dash"/>
            <a:round/>
            <a:headEnd type="triangle" w="med" len="med"/>
            <a:tailEnd type="triangle" w="med" len="med"/>
          </a:ln>
          <a:effectLst/>
        </p:spPr>
        <p:txBody>
          <a:bodyPr/>
          <a:lstStyle/>
          <a:p>
            <a:endParaRPr lang="en-US"/>
          </a:p>
        </p:txBody>
      </p:sp>
      <p:sp>
        <p:nvSpPr>
          <p:cNvPr id="561188" name="Text Box 36"/>
          <p:cNvSpPr txBox="1">
            <a:spLocks noChangeArrowheads="1"/>
          </p:cNvSpPr>
          <p:nvPr/>
        </p:nvSpPr>
        <p:spPr bwMode="auto">
          <a:xfrm>
            <a:off x="2144713" y="3762375"/>
            <a:ext cx="1652587" cy="639763"/>
          </a:xfrm>
          <a:prstGeom prst="rect">
            <a:avLst/>
          </a:prstGeom>
          <a:noFill/>
          <a:ln w="9525">
            <a:noFill/>
            <a:miter lim="800000"/>
            <a:headEnd/>
            <a:tailEnd/>
          </a:ln>
          <a:effectLst/>
        </p:spPr>
        <p:txBody>
          <a:bodyPr>
            <a:spAutoFit/>
          </a:bodyPr>
          <a:lstStyle/>
          <a:p>
            <a:pPr algn="l">
              <a:lnSpc>
                <a:spcPct val="100000"/>
              </a:lnSpc>
              <a:spcBef>
                <a:spcPct val="0"/>
              </a:spcBef>
            </a:pPr>
            <a:r>
              <a:rPr lang="en-US" altLang="zh-CN" sz="1200">
                <a:solidFill>
                  <a:schemeClr val="bg1"/>
                </a:solidFill>
                <a:ea typeface="宋体" pitchFamily="2" charset="-122"/>
              </a:rPr>
              <a:t>Microsoft Office Communicator</a:t>
            </a:r>
          </a:p>
          <a:p>
            <a:pPr algn="l">
              <a:lnSpc>
                <a:spcPct val="100000"/>
              </a:lnSpc>
              <a:spcBef>
                <a:spcPct val="0"/>
              </a:spcBef>
            </a:pPr>
            <a:r>
              <a:rPr lang="en-US" altLang="zh-CN" sz="1200">
                <a:solidFill>
                  <a:schemeClr val="bg1"/>
                </a:solidFill>
                <a:ea typeface="宋体" pitchFamily="2" charset="-122"/>
              </a:rPr>
              <a:t>2007</a:t>
            </a:r>
          </a:p>
        </p:txBody>
      </p:sp>
      <p:pic>
        <p:nvPicPr>
          <p:cNvPr id="561189" name="Picture 37" descr="ocs_2007_avaya_onex - tab_rev"/>
          <p:cNvPicPr>
            <a:picLocks noChangeAspect="1" noChangeArrowheads="1"/>
          </p:cNvPicPr>
          <p:nvPr/>
        </p:nvPicPr>
        <p:blipFill>
          <a:blip r:embed="rId7" cstate="print"/>
          <a:srcRect b="47392"/>
          <a:stretch>
            <a:fillRect/>
          </a:stretch>
        </p:blipFill>
        <p:spPr bwMode="auto">
          <a:xfrm>
            <a:off x="1555750" y="3768725"/>
            <a:ext cx="631825" cy="720725"/>
          </a:xfrm>
          <a:prstGeom prst="rect">
            <a:avLst/>
          </a:prstGeom>
          <a:noFill/>
        </p:spPr>
      </p:pic>
      <p:grpSp>
        <p:nvGrpSpPr>
          <p:cNvPr id="3" name="Group 42"/>
          <p:cNvGrpSpPr>
            <a:grpSpLocks/>
          </p:cNvGrpSpPr>
          <p:nvPr/>
        </p:nvGrpSpPr>
        <p:grpSpPr bwMode="auto">
          <a:xfrm>
            <a:off x="4483100" y="3238500"/>
            <a:ext cx="685800" cy="288925"/>
            <a:chOff x="432" y="2092"/>
            <a:chExt cx="480" cy="212"/>
          </a:xfrm>
        </p:grpSpPr>
        <p:pic>
          <p:nvPicPr>
            <p:cNvPr id="561195" name="Picture 43" descr="S8710_front"/>
            <p:cNvPicPr>
              <a:picLocks noChangeAspect="1" noChangeArrowheads="1"/>
            </p:cNvPicPr>
            <p:nvPr/>
          </p:nvPicPr>
          <p:blipFill>
            <a:blip r:embed="rId8" cstate="print"/>
            <a:srcRect/>
            <a:stretch>
              <a:fillRect/>
            </a:stretch>
          </p:blipFill>
          <p:spPr bwMode="auto">
            <a:xfrm>
              <a:off x="432" y="2092"/>
              <a:ext cx="480" cy="96"/>
            </a:xfrm>
            <a:prstGeom prst="rect">
              <a:avLst/>
            </a:prstGeom>
            <a:noFill/>
          </p:spPr>
        </p:pic>
        <p:pic>
          <p:nvPicPr>
            <p:cNvPr id="561196" name="Picture 44" descr="S8710_front"/>
            <p:cNvPicPr>
              <a:picLocks noChangeAspect="1" noChangeArrowheads="1"/>
            </p:cNvPicPr>
            <p:nvPr/>
          </p:nvPicPr>
          <p:blipFill>
            <a:blip r:embed="rId8" cstate="print"/>
            <a:srcRect/>
            <a:stretch>
              <a:fillRect/>
            </a:stretch>
          </p:blipFill>
          <p:spPr bwMode="auto">
            <a:xfrm>
              <a:off x="432" y="2208"/>
              <a:ext cx="480" cy="96"/>
            </a:xfrm>
            <a:prstGeom prst="rect">
              <a:avLst/>
            </a:prstGeom>
            <a:noFill/>
          </p:spPr>
        </p:pic>
      </p:grpSp>
      <p:pic>
        <p:nvPicPr>
          <p:cNvPr id="561197" name="Picture 45"/>
          <p:cNvPicPr>
            <a:picLocks noChangeAspect="1" noChangeArrowheads="1"/>
          </p:cNvPicPr>
          <p:nvPr/>
        </p:nvPicPr>
        <p:blipFill>
          <a:blip r:embed="rId9" cstate="print"/>
          <a:srcRect/>
          <a:stretch>
            <a:fillRect/>
          </a:stretch>
        </p:blipFill>
        <p:spPr bwMode="auto">
          <a:xfrm>
            <a:off x="4464050" y="3560763"/>
            <a:ext cx="762000" cy="565150"/>
          </a:xfrm>
          <a:prstGeom prst="rect">
            <a:avLst/>
          </a:prstGeom>
          <a:noFill/>
        </p:spPr>
      </p:pic>
      <p:pic>
        <p:nvPicPr>
          <p:cNvPr id="561198" name="Picture 46"/>
          <p:cNvPicPr>
            <a:picLocks noChangeAspect="1" noChangeArrowheads="1"/>
          </p:cNvPicPr>
          <p:nvPr/>
        </p:nvPicPr>
        <p:blipFill>
          <a:blip r:embed="rId9" cstate="print"/>
          <a:srcRect/>
          <a:stretch>
            <a:fillRect/>
          </a:stretch>
        </p:blipFill>
        <p:spPr bwMode="auto">
          <a:xfrm>
            <a:off x="4467225" y="4122738"/>
            <a:ext cx="762000" cy="565150"/>
          </a:xfrm>
          <a:prstGeom prst="rect">
            <a:avLst/>
          </a:prstGeom>
          <a:noFill/>
        </p:spPr>
      </p:pic>
      <p:sp>
        <p:nvSpPr>
          <p:cNvPr id="561199" name="Line 47"/>
          <p:cNvSpPr>
            <a:spLocks noChangeShapeType="1"/>
          </p:cNvSpPr>
          <p:nvPr/>
        </p:nvSpPr>
        <p:spPr bwMode="auto">
          <a:xfrm>
            <a:off x="4876800" y="2438400"/>
            <a:ext cx="0" cy="744538"/>
          </a:xfrm>
          <a:prstGeom prst="line">
            <a:avLst/>
          </a:prstGeom>
          <a:noFill/>
          <a:ln w="38100">
            <a:solidFill>
              <a:schemeClr val="accent1"/>
            </a:solidFill>
            <a:prstDash val="sysDot"/>
            <a:round/>
            <a:headEnd type="arrow" w="med" len="sm"/>
            <a:tailEnd type="arrow" w="med" len="sm"/>
          </a:ln>
          <a:effectLst/>
        </p:spPr>
        <p:txBody>
          <a:bodyPr/>
          <a:lstStyle/>
          <a:p>
            <a:endParaRPr lang="en-US"/>
          </a:p>
        </p:txBody>
      </p:sp>
      <p:sp>
        <p:nvSpPr>
          <p:cNvPr id="561200" name="Line 48"/>
          <p:cNvSpPr>
            <a:spLocks noChangeShapeType="1"/>
          </p:cNvSpPr>
          <p:nvPr/>
        </p:nvSpPr>
        <p:spPr bwMode="auto">
          <a:xfrm>
            <a:off x="4876800" y="4718050"/>
            <a:ext cx="261938" cy="622300"/>
          </a:xfrm>
          <a:prstGeom prst="line">
            <a:avLst/>
          </a:prstGeom>
          <a:noFill/>
          <a:ln w="9525">
            <a:noFill/>
            <a:round/>
            <a:headEnd/>
            <a:tailEnd/>
          </a:ln>
          <a:effectLst/>
        </p:spPr>
        <p:txBody>
          <a:bodyPr vert="eaVert" anchor="ctr"/>
          <a:lstStyle/>
          <a:p>
            <a:endParaRPr lang="en-US"/>
          </a:p>
        </p:txBody>
      </p:sp>
      <p:sp>
        <p:nvSpPr>
          <p:cNvPr id="561201" name="Line 49"/>
          <p:cNvSpPr>
            <a:spLocks noChangeShapeType="1"/>
          </p:cNvSpPr>
          <p:nvPr/>
        </p:nvSpPr>
        <p:spPr bwMode="auto">
          <a:xfrm>
            <a:off x="4992688" y="4789488"/>
            <a:ext cx="115887" cy="304800"/>
          </a:xfrm>
          <a:prstGeom prst="line">
            <a:avLst/>
          </a:prstGeom>
          <a:noFill/>
          <a:ln w="9525">
            <a:noFill/>
            <a:round/>
            <a:headEnd/>
            <a:tailEnd/>
          </a:ln>
          <a:effectLst/>
        </p:spPr>
        <p:txBody>
          <a:bodyPr vert="eaVert" anchor="ctr"/>
          <a:lstStyle/>
          <a:p>
            <a:endParaRPr lang="en-US"/>
          </a:p>
        </p:txBody>
      </p:sp>
      <p:sp>
        <p:nvSpPr>
          <p:cNvPr id="561203" name="Line 51"/>
          <p:cNvSpPr>
            <a:spLocks noChangeShapeType="1"/>
          </p:cNvSpPr>
          <p:nvPr/>
        </p:nvSpPr>
        <p:spPr bwMode="auto">
          <a:xfrm>
            <a:off x="4875213" y="4760913"/>
            <a:ext cx="247650" cy="523875"/>
          </a:xfrm>
          <a:prstGeom prst="line">
            <a:avLst/>
          </a:prstGeom>
          <a:noFill/>
          <a:ln w="9525">
            <a:solidFill>
              <a:schemeClr val="tx1"/>
            </a:solidFill>
            <a:round/>
            <a:headEnd/>
            <a:tailEnd/>
          </a:ln>
          <a:effectLst/>
        </p:spPr>
        <p:txBody>
          <a:bodyPr vert="eaVert" anchor="ctr"/>
          <a:lstStyle/>
          <a:p>
            <a:endParaRPr lang="en-US"/>
          </a:p>
        </p:txBody>
      </p:sp>
      <p:sp>
        <p:nvSpPr>
          <p:cNvPr id="561204" name="Line 52"/>
          <p:cNvSpPr>
            <a:spLocks noChangeShapeType="1"/>
          </p:cNvSpPr>
          <p:nvPr/>
        </p:nvSpPr>
        <p:spPr bwMode="auto">
          <a:xfrm>
            <a:off x="4543425" y="5864225"/>
            <a:ext cx="550863" cy="14288"/>
          </a:xfrm>
          <a:prstGeom prst="line">
            <a:avLst/>
          </a:prstGeom>
          <a:noFill/>
          <a:ln w="9525">
            <a:solidFill>
              <a:schemeClr val="tx1"/>
            </a:solidFill>
            <a:round/>
            <a:headEnd/>
            <a:tailEnd/>
          </a:ln>
          <a:effectLst/>
        </p:spPr>
        <p:txBody>
          <a:bodyPr vert="eaVert" anchor="ctr"/>
          <a:lstStyle/>
          <a:p>
            <a:endParaRPr lang="en-US"/>
          </a:p>
        </p:txBody>
      </p:sp>
      <p:graphicFrame>
        <p:nvGraphicFramePr>
          <p:cNvPr id="561214" name="Group 62"/>
          <p:cNvGraphicFramePr>
            <a:graphicFrameLocks noGrp="1"/>
          </p:cNvGraphicFramePr>
          <p:nvPr/>
        </p:nvGraphicFramePr>
        <p:xfrm>
          <a:off x="3459163" y="3148013"/>
          <a:ext cx="1581150" cy="655638"/>
        </p:xfrm>
        <a:graphic>
          <a:graphicData uri="http://schemas.openxmlformats.org/drawingml/2006/table">
            <a:tbl>
              <a:tblPr/>
              <a:tblGrid>
                <a:gridCol w="1581150"/>
              </a:tblGrid>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900" b="0" i="0" u="none" strike="noStrike" cap="none" normalizeH="0" baseline="0" smtClean="0">
                          <a:ln>
                            <a:noFill/>
                          </a:ln>
                          <a:solidFill>
                            <a:schemeClr val="tx1"/>
                          </a:solidFill>
                          <a:effectLst/>
                          <a:latin typeface="Arial" charset="0"/>
                          <a:ea typeface="宋体" pitchFamily="2" charset="-122"/>
                        </a:rPr>
                        <a:t>  </a:t>
                      </a:r>
                      <a:r>
                        <a:rPr kumimoji="0" lang="zh-CN" altLang="en-US" sz="2800" b="0" i="0" u="none" strike="noStrike" cap="none" normalizeH="0" baseline="0" smtClean="0">
                          <a:ln>
                            <a:noFill/>
                          </a:ln>
                          <a:solidFill>
                            <a:schemeClr val="tx1"/>
                          </a:solidFill>
                          <a:effectLst/>
                          <a:latin typeface="Arial" charset="0"/>
                          <a:ea typeface="宋体" pitchFamily="2" charset="-122"/>
                        </a:rPr>
                        <a:t> </a:t>
                      </a:r>
                      <a:r>
                        <a:rPr kumimoji="0" lang="zh-CN" altLang="en-US" sz="900" b="0" i="0" u="none" strike="noStrike" cap="none" normalizeH="0" baseline="0" smtClean="0">
                          <a:ln>
                            <a:noFill/>
                          </a:ln>
                          <a:solidFill>
                            <a:schemeClr val="tx1"/>
                          </a:solidFill>
                          <a:effectLst/>
                          <a:latin typeface="Arial" charset="0"/>
                          <a:ea typeface="宋体" pitchFamily="2" charset="-122"/>
                        </a:rPr>
                        <a:t>                                                    </a:t>
                      </a:r>
                    </a:p>
                  </a:txBody>
                  <a:tcPr vert="eaVert" anchor="ctr" horzOverflow="overflow">
                    <a:lnL cap="flat">
                      <a:noFill/>
                    </a:lnL>
                    <a:lnR cap="flat">
                      <a:noFill/>
                    </a:lnR>
                    <a:lnT cap="flat">
                      <a:noFill/>
                    </a:lnT>
                    <a:lnB cap="flat">
                      <a:noFill/>
                    </a:lnB>
                    <a:lnTlToBr>
                      <a:noFill/>
                    </a:lnTlToBr>
                    <a:lnBlToTr>
                      <a:noFill/>
                    </a:lnBlToTr>
                    <a:noFill/>
                  </a:tcPr>
                </a:tc>
              </a:tr>
            </a:tbl>
          </a:graphicData>
        </a:graphic>
      </p:graphicFrame>
      <p:pic>
        <p:nvPicPr>
          <p:cNvPr id="561206" name="Picture 54" descr="logo"/>
          <p:cNvPicPr>
            <a:picLocks noChangeAspect="1" noChangeArrowheads="1"/>
          </p:cNvPicPr>
          <p:nvPr/>
        </p:nvPicPr>
        <p:blipFill>
          <a:blip r:embed="rId10" cstate="print"/>
          <a:srcRect/>
          <a:stretch>
            <a:fillRect/>
          </a:stretch>
        </p:blipFill>
        <p:spPr bwMode="auto">
          <a:xfrm>
            <a:off x="6921500" y="5826125"/>
            <a:ext cx="1685925" cy="457200"/>
          </a:xfrm>
          <a:prstGeom prst="rect">
            <a:avLst/>
          </a:prstGeom>
          <a:noFill/>
        </p:spPr>
      </p:pic>
      <p:pic>
        <p:nvPicPr>
          <p:cNvPr id="34" name="Picture 26"/>
          <p:cNvPicPr>
            <a:picLocks noChangeAspect="1" noChangeArrowheads="1"/>
          </p:cNvPicPr>
          <p:nvPr/>
        </p:nvPicPr>
        <p:blipFill>
          <a:blip r:embed="rId11" cstate="print"/>
          <a:srcRect/>
          <a:stretch>
            <a:fillRect/>
          </a:stretch>
        </p:blipFill>
        <p:spPr bwMode="auto">
          <a:xfrm>
            <a:off x="6572264" y="3071810"/>
            <a:ext cx="1416050" cy="1568450"/>
          </a:xfrm>
          <a:prstGeom prst="rect">
            <a:avLst/>
          </a:prstGeom>
          <a:noFill/>
        </p:spPr>
      </p:pic>
      <p:pic>
        <p:nvPicPr>
          <p:cNvPr id="35" name="Picture 24" descr="HDX_Group"/>
          <p:cNvPicPr>
            <a:picLocks noChangeAspect="1" noChangeArrowheads="1"/>
          </p:cNvPicPr>
          <p:nvPr/>
        </p:nvPicPr>
        <p:blipFill>
          <a:blip r:embed="rId12" cstate="print"/>
          <a:srcRect/>
          <a:stretch>
            <a:fillRect/>
          </a:stretch>
        </p:blipFill>
        <p:spPr bwMode="auto">
          <a:xfrm>
            <a:off x="7000892" y="4643446"/>
            <a:ext cx="1762125" cy="703263"/>
          </a:xfrm>
          <a:prstGeom prst="rect">
            <a:avLst/>
          </a:prstGeom>
          <a:noFill/>
        </p:spPr>
      </p:pic>
      <p:pic>
        <p:nvPicPr>
          <p:cNvPr id="36" name="Picture 25"/>
          <p:cNvPicPr>
            <a:picLocks noChangeAspect="1" noChangeArrowheads="1"/>
          </p:cNvPicPr>
          <p:nvPr/>
        </p:nvPicPr>
        <p:blipFill>
          <a:blip r:embed="rId13" cstate="print"/>
          <a:srcRect/>
          <a:stretch>
            <a:fillRect/>
          </a:stretch>
        </p:blipFill>
        <p:spPr bwMode="auto">
          <a:xfrm>
            <a:off x="6870717" y="5300671"/>
            <a:ext cx="771525" cy="45878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Microsoft Resource DVD Artwork\DVD_ART\Artwork_Imagery\Shapes and Graphics\Glow\white oval shaped glow.png"/>
          <p:cNvPicPr>
            <a:picLocks noChangeAspect="1" noChangeArrowheads="1"/>
          </p:cNvPicPr>
          <p:nvPr/>
        </p:nvPicPr>
        <p:blipFill>
          <a:blip r:embed="rId3" cstate="print"/>
          <a:srcRect/>
          <a:stretch>
            <a:fillRect/>
          </a:stretch>
        </p:blipFill>
        <p:spPr bwMode="auto">
          <a:xfrm>
            <a:off x="-882869" y="-2364828"/>
            <a:ext cx="10902367" cy="10774436"/>
          </a:xfrm>
          <a:prstGeom prst="rect">
            <a:avLst/>
          </a:prstGeom>
          <a:noFill/>
        </p:spPr>
      </p:pic>
      <p:pic>
        <p:nvPicPr>
          <p:cNvPr id="22" name="Picture 21" descr="401105_Slide-13-4.png"/>
          <p:cNvPicPr>
            <a:picLocks noChangeAspect="1"/>
          </p:cNvPicPr>
          <p:nvPr/>
        </p:nvPicPr>
        <p:blipFill>
          <a:blip r:embed="rId4" cstate="print"/>
          <a:stretch>
            <a:fillRect/>
          </a:stretch>
        </p:blipFill>
        <p:spPr>
          <a:xfrm>
            <a:off x="-157656" y="-691056"/>
            <a:ext cx="9459311" cy="9459311"/>
          </a:xfrm>
          <a:prstGeom prst="rect">
            <a:avLst/>
          </a:prstGeom>
        </p:spPr>
      </p:pic>
      <p:pic>
        <p:nvPicPr>
          <p:cNvPr id="3" name="Picture 2" descr="unisys_tag_S.png"/>
          <p:cNvPicPr>
            <a:picLocks noChangeAspect="1"/>
          </p:cNvPicPr>
          <p:nvPr/>
        </p:nvPicPr>
        <p:blipFill>
          <a:blip r:embed="rId5" cstate="print"/>
          <a:stretch>
            <a:fillRect/>
          </a:stretch>
        </p:blipFill>
        <p:spPr>
          <a:xfrm>
            <a:off x="414458" y="2964758"/>
            <a:ext cx="2035212" cy="949063"/>
          </a:xfrm>
          <a:prstGeom prst="rect">
            <a:avLst/>
          </a:prstGeom>
          <a:effectLst>
            <a:outerShdw blurRad="25400" algn="ctr" rotWithShape="0">
              <a:schemeClr val="tx1"/>
            </a:outerShdw>
          </a:effectLst>
        </p:spPr>
      </p:pic>
      <p:pic>
        <p:nvPicPr>
          <p:cNvPr id="4" name="Picture 3" descr="EMC_Logo-[Converted].png"/>
          <p:cNvPicPr>
            <a:picLocks noChangeAspect="1"/>
          </p:cNvPicPr>
          <p:nvPr/>
        </p:nvPicPr>
        <p:blipFill>
          <a:blip r:embed="rId6" cstate="print"/>
          <a:stretch>
            <a:fillRect/>
          </a:stretch>
        </p:blipFill>
        <p:spPr>
          <a:xfrm>
            <a:off x="5736509" y="4959204"/>
            <a:ext cx="1697467" cy="642520"/>
          </a:xfrm>
          <a:prstGeom prst="rect">
            <a:avLst/>
          </a:prstGeom>
          <a:effectLst>
            <a:outerShdw blurRad="50800" algn="ctr" rotWithShape="0">
              <a:schemeClr val="tx1"/>
            </a:outerShdw>
          </a:effectLst>
        </p:spPr>
      </p:pic>
      <p:pic>
        <p:nvPicPr>
          <p:cNvPr id="10" name="Picture 9" descr="QuestSoftware_Logo-[Converted].png"/>
          <p:cNvPicPr>
            <a:picLocks noChangeAspect="1"/>
          </p:cNvPicPr>
          <p:nvPr/>
        </p:nvPicPr>
        <p:blipFill>
          <a:blip r:embed="rId7" cstate="print"/>
          <a:stretch>
            <a:fillRect/>
          </a:stretch>
        </p:blipFill>
        <p:spPr>
          <a:xfrm>
            <a:off x="5129185" y="1507992"/>
            <a:ext cx="3400098" cy="624354"/>
          </a:xfrm>
          <a:prstGeom prst="rect">
            <a:avLst/>
          </a:prstGeom>
          <a:effectLst>
            <a:outerShdw blurRad="50800" algn="ctr" rotWithShape="0">
              <a:schemeClr val="tx1"/>
            </a:outerShdw>
          </a:effectLst>
        </p:spPr>
      </p:pic>
      <p:pic>
        <p:nvPicPr>
          <p:cNvPr id="13" name="Picture 12" descr="NortelBlue-[Converted].png"/>
          <p:cNvPicPr>
            <a:picLocks noChangeAspect="1"/>
          </p:cNvPicPr>
          <p:nvPr/>
        </p:nvPicPr>
        <p:blipFill>
          <a:blip r:embed="rId8" cstate="print"/>
          <a:stretch>
            <a:fillRect/>
          </a:stretch>
        </p:blipFill>
        <p:spPr>
          <a:xfrm>
            <a:off x="3261361" y="785868"/>
            <a:ext cx="2448284" cy="589851"/>
          </a:xfrm>
          <a:prstGeom prst="roundRect">
            <a:avLst/>
          </a:prstGeom>
          <a:effectLst>
            <a:outerShdw blurRad="25400" algn="ctr" rotWithShape="0">
              <a:schemeClr val="tx1"/>
            </a:outerShdw>
          </a:effectLst>
        </p:spPr>
      </p:pic>
      <p:pic>
        <p:nvPicPr>
          <p:cNvPr id="14" name="Picture 13" descr="(4c)delltm1v-[Converted].png"/>
          <p:cNvPicPr>
            <a:picLocks noChangeAspect="1"/>
          </p:cNvPicPr>
          <p:nvPr/>
        </p:nvPicPr>
        <p:blipFill>
          <a:blip r:embed="rId9" cstate="print"/>
          <a:stretch>
            <a:fillRect/>
          </a:stretch>
        </p:blipFill>
        <p:spPr>
          <a:xfrm>
            <a:off x="3198099" y="3249827"/>
            <a:ext cx="2536062" cy="744216"/>
          </a:xfrm>
          <a:prstGeom prst="roundRect">
            <a:avLst/>
          </a:prstGeom>
          <a:effectLst>
            <a:outerShdw blurRad="25400" algn="ctr" rotWithShape="0">
              <a:schemeClr val="tx1"/>
            </a:outerShdw>
          </a:effectLst>
        </p:spPr>
      </p:pic>
      <p:pic>
        <p:nvPicPr>
          <p:cNvPr id="15" name="Picture 14" descr="BT_mark_4col_pos-[Converted].png"/>
          <p:cNvPicPr>
            <a:picLocks noChangeAspect="1"/>
          </p:cNvPicPr>
          <p:nvPr/>
        </p:nvPicPr>
        <p:blipFill>
          <a:blip r:embed="rId10" cstate="print"/>
          <a:stretch>
            <a:fillRect/>
          </a:stretch>
        </p:blipFill>
        <p:spPr>
          <a:xfrm>
            <a:off x="4679374" y="2289122"/>
            <a:ext cx="1601329" cy="761901"/>
          </a:xfrm>
          <a:prstGeom prst="roundRect">
            <a:avLst/>
          </a:prstGeom>
          <a:effectLst>
            <a:outerShdw blurRad="25400" algn="ctr" rotWithShape="0">
              <a:schemeClr val="tx1"/>
            </a:outerShdw>
          </a:effectLst>
        </p:spPr>
      </p:pic>
      <p:pic>
        <p:nvPicPr>
          <p:cNvPr id="17" name="Picture 16" descr="HP_Logo-[Converted].png"/>
          <p:cNvPicPr>
            <a:picLocks noChangeAspect="1"/>
          </p:cNvPicPr>
          <p:nvPr/>
        </p:nvPicPr>
        <p:blipFill>
          <a:blip r:embed="rId11" cstate="print"/>
          <a:stretch>
            <a:fillRect/>
          </a:stretch>
        </p:blipFill>
        <p:spPr>
          <a:xfrm>
            <a:off x="3335815" y="2009169"/>
            <a:ext cx="1077989" cy="859719"/>
          </a:xfrm>
          <a:prstGeom prst="roundRect">
            <a:avLst/>
          </a:prstGeom>
          <a:effectLst>
            <a:outerShdw blurRad="25400" algn="ctr" rotWithShape="0">
              <a:schemeClr val="tx1"/>
            </a:outerShdw>
          </a:effectLst>
        </p:spPr>
      </p:pic>
      <p:pic>
        <p:nvPicPr>
          <p:cNvPr id="18" name="Picture 17" descr="SAP-Logo.png"/>
          <p:cNvPicPr>
            <a:picLocks noChangeAspect="1"/>
          </p:cNvPicPr>
          <p:nvPr/>
        </p:nvPicPr>
        <p:blipFill>
          <a:blip r:embed="rId12" cstate="print"/>
          <a:stretch>
            <a:fillRect/>
          </a:stretch>
        </p:blipFill>
        <p:spPr>
          <a:xfrm>
            <a:off x="1629930" y="4938258"/>
            <a:ext cx="948545" cy="470733"/>
          </a:xfrm>
          <a:prstGeom prst="rect">
            <a:avLst/>
          </a:prstGeom>
          <a:effectLst>
            <a:outerShdw blurRad="25400" algn="ctr" rotWithShape="0">
              <a:schemeClr val="tx1"/>
            </a:outerShdw>
          </a:effectLst>
        </p:spPr>
      </p:pic>
      <p:pic>
        <p:nvPicPr>
          <p:cNvPr id="19" name="Picture 18" descr="dialogic_4C-[Converted].png"/>
          <p:cNvPicPr>
            <a:picLocks noChangeAspect="1"/>
          </p:cNvPicPr>
          <p:nvPr/>
        </p:nvPicPr>
        <p:blipFill>
          <a:blip r:embed="rId13" cstate="print"/>
          <a:stretch>
            <a:fillRect/>
          </a:stretch>
        </p:blipFill>
        <p:spPr>
          <a:xfrm>
            <a:off x="338072" y="4153364"/>
            <a:ext cx="2603087" cy="699645"/>
          </a:xfrm>
          <a:prstGeom prst="rect">
            <a:avLst/>
          </a:prstGeom>
          <a:effectLst>
            <a:outerShdw blurRad="25400" algn="ctr" rotWithShape="0">
              <a:schemeClr val="tx1"/>
            </a:outerShdw>
          </a:effectLst>
        </p:spPr>
      </p:pic>
      <p:pic>
        <p:nvPicPr>
          <p:cNvPr id="20" name="Picture 19" descr="GN_Logo.png"/>
          <p:cNvPicPr>
            <a:picLocks noChangeAspect="1"/>
          </p:cNvPicPr>
          <p:nvPr/>
        </p:nvPicPr>
        <p:blipFill>
          <a:blip r:embed="rId14" cstate="print"/>
          <a:stretch>
            <a:fillRect/>
          </a:stretch>
        </p:blipFill>
        <p:spPr>
          <a:xfrm>
            <a:off x="7202511" y="4057105"/>
            <a:ext cx="1123155" cy="730508"/>
          </a:xfrm>
          <a:prstGeom prst="rect">
            <a:avLst/>
          </a:prstGeom>
          <a:effectLst>
            <a:outerShdw blurRad="25400" algn="ctr" rotWithShape="0">
              <a:schemeClr val="tx1"/>
            </a:outerShdw>
          </a:effectLst>
        </p:spPr>
      </p:pic>
      <p:pic>
        <p:nvPicPr>
          <p:cNvPr id="11" name="Picture 10" descr="Untitled-2.png"/>
          <p:cNvPicPr>
            <a:picLocks noChangeAspect="1"/>
          </p:cNvPicPr>
          <p:nvPr/>
        </p:nvPicPr>
        <p:blipFill>
          <a:blip r:embed="rId15" cstate="print"/>
          <a:stretch>
            <a:fillRect/>
          </a:stretch>
        </p:blipFill>
        <p:spPr>
          <a:xfrm>
            <a:off x="2743823" y="4917025"/>
            <a:ext cx="2886202" cy="811441"/>
          </a:xfrm>
          <a:prstGeom prst="roundRect">
            <a:avLst/>
          </a:prstGeom>
          <a:effectLst>
            <a:outerShdw blurRad="25400" algn="ctr" rotWithShape="0">
              <a:schemeClr val="tx1"/>
            </a:outerShdw>
          </a:effectLst>
        </p:spPr>
      </p:pic>
      <p:pic>
        <p:nvPicPr>
          <p:cNvPr id="25" name="Picture 24" descr="avanade.gif"/>
          <p:cNvPicPr>
            <a:picLocks noChangeAspect="1"/>
          </p:cNvPicPr>
          <p:nvPr/>
        </p:nvPicPr>
        <p:blipFill>
          <a:blip r:embed="rId16" cstate="print">
            <a:clrChange>
              <a:clrFrom>
                <a:srgbClr val="FFFFFF"/>
              </a:clrFrom>
              <a:clrTo>
                <a:srgbClr val="FFFFFF">
                  <a:alpha val="0"/>
                </a:srgbClr>
              </a:clrTo>
            </a:clrChange>
          </a:blip>
          <a:stretch>
            <a:fillRect/>
          </a:stretch>
        </p:blipFill>
        <p:spPr>
          <a:xfrm>
            <a:off x="643753" y="1375719"/>
            <a:ext cx="2564166" cy="924353"/>
          </a:xfrm>
          <a:prstGeom prst="rect">
            <a:avLst/>
          </a:prstGeom>
          <a:effectLst/>
        </p:spPr>
      </p:pic>
      <p:pic>
        <p:nvPicPr>
          <p:cNvPr id="27" name="Picture 26" descr="acc.gif"/>
          <p:cNvPicPr>
            <a:picLocks noChangeAspect="1"/>
          </p:cNvPicPr>
          <p:nvPr/>
        </p:nvPicPr>
        <p:blipFill>
          <a:blip r:embed="rId17" cstate="print">
            <a:clrChange>
              <a:clrFrom>
                <a:srgbClr val="FFFFFF"/>
              </a:clrFrom>
              <a:clrTo>
                <a:srgbClr val="FFFFFF">
                  <a:alpha val="0"/>
                </a:srgbClr>
              </a:clrTo>
            </a:clrChange>
          </a:blip>
          <a:stretch>
            <a:fillRect/>
          </a:stretch>
        </p:blipFill>
        <p:spPr>
          <a:xfrm>
            <a:off x="6279457" y="1917681"/>
            <a:ext cx="2419230" cy="1347984"/>
          </a:xfrm>
          <a:prstGeom prst="rect">
            <a:avLst/>
          </a:prstGeom>
        </p:spPr>
      </p:pic>
      <p:pic>
        <p:nvPicPr>
          <p:cNvPr id="1026" name="Picture 2" descr="C:\Documents and Settings\kikof08a\桌面\AVAYA logo.png"/>
          <p:cNvPicPr>
            <a:picLocks noChangeAspect="1" noChangeArrowheads="1"/>
          </p:cNvPicPr>
          <p:nvPr/>
        </p:nvPicPr>
        <p:blipFill>
          <a:blip r:embed="rId18" cstate="print"/>
          <a:srcRect/>
          <a:stretch>
            <a:fillRect/>
          </a:stretch>
        </p:blipFill>
        <p:spPr bwMode="auto">
          <a:xfrm>
            <a:off x="3160721" y="4339007"/>
            <a:ext cx="2063666" cy="585433"/>
          </a:xfrm>
          <a:prstGeom prst="rect">
            <a:avLst/>
          </a:prstGeom>
          <a:noFill/>
        </p:spPr>
      </p:pic>
      <p:pic>
        <p:nvPicPr>
          <p:cNvPr id="6" name="Picture 2" descr="C:\Documents and Settings\kikof08a\桌面\uc后加Logo_PNG\uc后加Logo\satyamlogo.png"/>
          <p:cNvPicPr>
            <a:picLocks noChangeAspect="1" noChangeArrowheads="1"/>
          </p:cNvPicPr>
          <p:nvPr/>
        </p:nvPicPr>
        <p:blipFill>
          <a:blip r:embed="rId19" cstate="print"/>
          <a:srcRect/>
          <a:stretch>
            <a:fillRect/>
          </a:stretch>
        </p:blipFill>
        <p:spPr bwMode="auto">
          <a:xfrm>
            <a:off x="1432804" y="543268"/>
            <a:ext cx="1026186" cy="1011755"/>
          </a:xfrm>
          <a:prstGeom prst="rect">
            <a:avLst/>
          </a:prstGeom>
          <a:noFill/>
        </p:spPr>
      </p:pic>
      <p:pic>
        <p:nvPicPr>
          <p:cNvPr id="1027" name="Picture 3" descr="C:\Documents and Settings\kikof08a\桌面\uc后加Logo_PNG\uc后加Logo\成都东谷.png"/>
          <p:cNvPicPr>
            <a:picLocks noChangeAspect="1" noChangeArrowheads="1"/>
          </p:cNvPicPr>
          <p:nvPr/>
        </p:nvPicPr>
        <p:blipFill>
          <a:blip r:embed="rId20" cstate="print"/>
          <a:srcRect/>
          <a:stretch>
            <a:fillRect/>
          </a:stretch>
        </p:blipFill>
        <p:spPr bwMode="auto">
          <a:xfrm>
            <a:off x="294502" y="2113180"/>
            <a:ext cx="1578429" cy="710340"/>
          </a:xfrm>
          <a:prstGeom prst="rect">
            <a:avLst/>
          </a:prstGeom>
          <a:noFill/>
        </p:spPr>
      </p:pic>
      <p:pic>
        <p:nvPicPr>
          <p:cNvPr id="1028" name="Picture 4" descr="C:\Documents and Settings\kikof08a\桌面\uc后加Logo_PNG\uc后加Logo\广州方欣科技.png"/>
          <p:cNvPicPr>
            <a:picLocks noChangeAspect="1" noChangeArrowheads="1"/>
          </p:cNvPicPr>
          <p:nvPr/>
        </p:nvPicPr>
        <p:blipFill>
          <a:blip r:embed="rId21" cstate="print"/>
          <a:srcRect/>
          <a:stretch>
            <a:fillRect/>
          </a:stretch>
        </p:blipFill>
        <p:spPr bwMode="auto">
          <a:xfrm>
            <a:off x="5934566" y="840001"/>
            <a:ext cx="1756618" cy="535718"/>
          </a:xfrm>
          <a:prstGeom prst="rect">
            <a:avLst/>
          </a:prstGeom>
          <a:noFill/>
        </p:spPr>
      </p:pic>
      <p:pic>
        <p:nvPicPr>
          <p:cNvPr id="1029" name="Picture 5" descr="C:\Documents and Settings\kikof08a\桌面\uc后加Logo_PNG\uc后加Logo\品高 logo 副本.png"/>
          <p:cNvPicPr>
            <a:picLocks noChangeAspect="1" noChangeArrowheads="1"/>
          </p:cNvPicPr>
          <p:nvPr/>
        </p:nvPicPr>
        <p:blipFill>
          <a:blip r:embed="rId22" cstate="print"/>
          <a:srcRect/>
          <a:stretch>
            <a:fillRect/>
          </a:stretch>
        </p:blipFill>
        <p:spPr bwMode="auto">
          <a:xfrm>
            <a:off x="2076366" y="2163573"/>
            <a:ext cx="986835" cy="659946"/>
          </a:xfrm>
          <a:prstGeom prst="rect">
            <a:avLst/>
          </a:prstGeom>
          <a:noFill/>
        </p:spPr>
      </p:pic>
      <p:pic>
        <p:nvPicPr>
          <p:cNvPr id="1030" name="Picture 6" descr="C:\Documents and Settings\kikof08a\桌面\uc后加Logo_PNG\uc后加Logo\上海致腾logo.png"/>
          <p:cNvPicPr>
            <a:picLocks noChangeAspect="1" noChangeArrowheads="1"/>
          </p:cNvPicPr>
          <p:nvPr/>
        </p:nvPicPr>
        <p:blipFill>
          <a:blip r:embed="rId23" cstate="print"/>
          <a:srcRect/>
          <a:stretch>
            <a:fillRect/>
          </a:stretch>
        </p:blipFill>
        <p:spPr bwMode="auto">
          <a:xfrm>
            <a:off x="6317467" y="3153487"/>
            <a:ext cx="2359036" cy="677737"/>
          </a:xfrm>
          <a:prstGeom prst="rect">
            <a:avLst/>
          </a:prstGeom>
          <a:noFill/>
        </p:spPr>
      </p:pic>
      <p:pic>
        <p:nvPicPr>
          <p:cNvPr id="5" name="Picture 2" descr="D:\中科领航科技有限公司 logo.png"/>
          <p:cNvPicPr>
            <a:picLocks noChangeAspect="1" noChangeArrowheads="1"/>
          </p:cNvPicPr>
          <p:nvPr/>
        </p:nvPicPr>
        <p:blipFill>
          <a:blip r:embed="rId24" cstate="print"/>
          <a:srcRect/>
          <a:stretch>
            <a:fillRect/>
          </a:stretch>
        </p:blipFill>
        <p:spPr bwMode="auto">
          <a:xfrm>
            <a:off x="5056549" y="4015999"/>
            <a:ext cx="2041525" cy="66303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 calcmode="lin" valueType="num">
                                      <p:cBhvr>
                                        <p:cTn id="21" dur="500" fill="hold"/>
                                        <p:tgtEl>
                                          <p:spTgt spid="10"/>
                                        </p:tgtEl>
                                        <p:attrNameLst>
                                          <p:attrName>ppt_x</p:attrName>
                                        </p:attrNameLst>
                                      </p:cBhvr>
                                      <p:tavLst>
                                        <p:tav tm="0">
                                          <p:val>
                                            <p:fltVal val="0.5"/>
                                          </p:val>
                                        </p:tav>
                                        <p:tav tm="100000">
                                          <p:val>
                                            <p:strVal val="#ppt_x"/>
                                          </p:val>
                                        </p:tav>
                                      </p:tavLst>
                                    </p:anim>
                                    <p:anim calcmode="lin" valueType="num">
                                      <p:cBhvr>
                                        <p:cTn id="22" dur="500" fill="hold"/>
                                        <p:tgtEl>
                                          <p:spTgt spid="10"/>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 calcmode="lin" valueType="num">
                                      <p:cBhvr>
                                        <p:cTn id="33" dur="500" fill="hold"/>
                                        <p:tgtEl>
                                          <p:spTgt spid="13"/>
                                        </p:tgtEl>
                                        <p:attrNameLst>
                                          <p:attrName>ppt_x</p:attrName>
                                        </p:attrNameLst>
                                      </p:cBhvr>
                                      <p:tavLst>
                                        <p:tav tm="0">
                                          <p:val>
                                            <p:fltVal val="0.5"/>
                                          </p:val>
                                        </p:tav>
                                        <p:tav tm="100000">
                                          <p:val>
                                            <p:strVal val="#ppt_x"/>
                                          </p:val>
                                        </p:tav>
                                      </p:tavLst>
                                    </p:anim>
                                    <p:anim calcmode="lin" valueType="num">
                                      <p:cBhvr>
                                        <p:cTn id="34" dur="500" fill="hold"/>
                                        <p:tgtEl>
                                          <p:spTgt spid="13"/>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ppt_x</p:attrName>
                                        </p:attrNameLst>
                                      </p:cBhvr>
                                      <p:tavLst>
                                        <p:tav tm="0">
                                          <p:val>
                                            <p:fltVal val="0.5"/>
                                          </p:val>
                                        </p:tav>
                                        <p:tav tm="100000">
                                          <p:val>
                                            <p:strVal val="#ppt_x"/>
                                          </p:val>
                                        </p:tav>
                                      </p:tavLst>
                                    </p:anim>
                                    <p:anim calcmode="lin" valueType="num">
                                      <p:cBhvr>
                                        <p:cTn id="52" dur="500" fill="hold"/>
                                        <p:tgtEl>
                                          <p:spTgt spid="17"/>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ppt_x</p:attrName>
                                        </p:attrNameLst>
                                      </p:cBhvr>
                                      <p:tavLst>
                                        <p:tav tm="0">
                                          <p:val>
                                            <p:fltVal val="0.5"/>
                                          </p:val>
                                        </p:tav>
                                        <p:tav tm="100000">
                                          <p:val>
                                            <p:strVal val="#ppt_x"/>
                                          </p:val>
                                        </p:tav>
                                      </p:tavLst>
                                    </p:anim>
                                    <p:anim calcmode="lin" valueType="num">
                                      <p:cBhvr>
                                        <p:cTn id="58" dur="500" fill="hold"/>
                                        <p:tgtEl>
                                          <p:spTgt spid="18"/>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 calcmode="lin" valueType="num">
                                      <p:cBhvr>
                                        <p:cTn id="63" dur="500" fill="hold"/>
                                        <p:tgtEl>
                                          <p:spTgt spid="19"/>
                                        </p:tgtEl>
                                        <p:attrNameLst>
                                          <p:attrName>ppt_x</p:attrName>
                                        </p:attrNameLst>
                                      </p:cBhvr>
                                      <p:tavLst>
                                        <p:tav tm="0">
                                          <p:val>
                                            <p:fltVal val="0.5"/>
                                          </p:val>
                                        </p:tav>
                                        <p:tav tm="100000">
                                          <p:val>
                                            <p:strVal val="#ppt_x"/>
                                          </p:val>
                                        </p:tav>
                                      </p:tavLst>
                                    </p:anim>
                                    <p:anim calcmode="lin" valueType="num">
                                      <p:cBhvr>
                                        <p:cTn id="64" dur="500" fill="hold"/>
                                        <p:tgtEl>
                                          <p:spTgt spid="19"/>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 calcmode="lin" valueType="num">
                                      <p:cBhvr>
                                        <p:cTn id="69" dur="500" fill="hold"/>
                                        <p:tgtEl>
                                          <p:spTgt spid="20"/>
                                        </p:tgtEl>
                                        <p:attrNameLst>
                                          <p:attrName>ppt_x</p:attrName>
                                        </p:attrNameLst>
                                      </p:cBhvr>
                                      <p:tavLst>
                                        <p:tav tm="0">
                                          <p:val>
                                            <p:fltVal val="0.5"/>
                                          </p:val>
                                        </p:tav>
                                        <p:tav tm="100000">
                                          <p:val>
                                            <p:strVal val="#ppt_x"/>
                                          </p:val>
                                        </p:tav>
                                      </p:tavLst>
                                    </p:anim>
                                    <p:anim calcmode="lin" valueType="num">
                                      <p:cBhvr>
                                        <p:cTn id="70" dur="500" fill="hold"/>
                                        <p:tgtEl>
                                          <p:spTgt spid="20"/>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0"/>
                                  </p:stCondLst>
                                  <p:childTnLst>
                                    <p:set>
                                      <p:cBhvr>
                                        <p:cTn id="72" dur="1" fill="hold">
                                          <p:stCondLst>
                                            <p:cond delay="0"/>
                                          </p:stCondLst>
                                        </p:cTn>
                                        <p:tgtEl>
                                          <p:spTgt spid="4098"/>
                                        </p:tgtEl>
                                        <p:attrNameLst>
                                          <p:attrName>style.visibility</p:attrName>
                                        </p:attrNameLst>
                                      </p:cBhvr>
                                      <p:to>
                                        <p:strVal val="visible"/>
                                      </p:to>
                                    </p:set>
                                    <p:anim calcmode="lin" valueType="num">
                                      <p:cBhvr>
                                        <p:cTn id="73" dur="500" fill="hold"/>
                                        <p:tgtEl>
                                          <p:spTgt spid="4098"/>
                                        </p:tgtEl>
                                        <p:attrNameLst>
                                          <p:attrName>ppt_w</p:attrName>
                                        </p:attrNameLst>
                                      </p:cBhvr>
                                      <p:tavLst>
                                        <p:tav tm="0">
                                          <p:val>
                                            <p:fltVal val="0"/>
                                          </p:val>
                                        </p:tav>
                                        <p:tav tm="100000">
                                          <p:val>
                                            <p:strVal val="#ppt_w"/>
                                          </p:val>
                                        </p:tav>
                                      </p:tavLst>
                                    </p:anim>
                                    <p:anim calcmode="lin" valueType="num">
                                      <p:cBhvr>
                                        <p:cTn id="74" dur="500" fill="hold"/>
                                        <p:tgtEl>
                                          <p:spTgt spid="4098"/>
                                        </p:tgtEl>
                                        <p:attrNameLst>
                                          <p:attrName>ppt_h</p:attrName>
                                        </p:attrNameLst>
                                      </p:cBhvr>
                                      <p:tavLst>
                                        <p:tav tm="0">
                                          <p:val>
                                            <p:fltVal val="0"/>
                                          </p:val>
                                        </p:tav>
                                        <p:tav tm="100000">
                                          <p:val>
                                            <p:strVal val="#ppt_h"/>
                                          </p:val>
                                        </p:tav>
                                      </p:tavLst>
                                    </p:anim>
                                    <p:anim calcmode="lin" valueType="num">
                                      <p:cBhvr>
                                        <p:cTn id="75" dur="500" fill="hold"/>
                                        <p:tgtEl>
                                          <p:spTgt spid="4098"/>
                                        </p:tgtEl>
                                        <p:attrNameLst>
                                          <p:attrName>ppt_x</p:attrName>
                                        </p:attrNameLst>
                                      </p:cBhvr>
                                      <p:tavLst>
                                        <p:tav tm="0">
                                          <p:val>
                                            <p:fltVal val="0.5"/>
                                          </p:val>
                                        </p:tav>
                                        <p:tav tm="100000">
                                          <p:val>
                                            <p:strVal val="#ppt_x"/>
                                          </p:val>
                                        </p:tav>
                                      </p:tavLst>
                                    </p:anim>
                                    <p:anim calcmode="lin" valueType="num">
                                      <p:cBhvr>
                                        <p:cTn id="76" dur="500" fill="hold"/>
                                        <p:tgtEl>
                                          <p:spTgt spid="4098"/>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 calcmode="lin" valueType="num">
                                      <p:cBhvr>
                                        <p:cTn id="81" dur="500" fill="hold"/>
                                        <p:tgtEl>
                                          <p:spTgt spid="22"/>
                                        </p:tgtEl>
                                        <p:attrNameLst>
                                          <p:attrName>ppt_x</p:attrName>
                                        </p:attrNameLst>
                                      </p:cBhvr>
                                      <p:tavLst>
                                        <p:tav tm="0">
                                          <p:val>
                                            <p:fltVal val="0.5"/>
                                          </p:val>
                                        </p:tav>
                                        <p:tav tm="100000">
                                          <p:val>
                                            <p:strVal val="#ppt_x"/>
                                          </p:val>
                                        </p:tav>
                                      </p:tavLst>
                                    </p:anim>
                                    <p:anim calcmode="lin" valueType="num">
                                      <p:cBhvr>
                                        <p:cTn id="82" dur="500" fill="hold"/>
                                        <p:tgtEl>
                                          <p:spTgt spid="22"/>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 calcmode="lin" valueType="num">
                                      <p:cBhvr>
                                        <p:cTn id="87" dur="500" fill="hold"/>
                                        <p:tgtEl>
                                          <p:spTgt spid="25"/>
                                        </p:tgtEl>
                                        <p:attrNameLst>
                                          <p:attrName>ppt_x</p:attrName>
                                        </p:attrNameLst>
                                      </p:cBhvr>
                                      <p:tavLst>
                                        <p:tav tm="0">
                                          <p:val>
                                            <p:fltVal val="0.5"/>
                                          </p:val>
                                        </p:tav>
                                        <p:tav tm="100000">
                                          <p:val>
                                            <p:strVal val="#ppt_x"/>
                                          </p:val>
                                        </p:tav>
                                      </p:tavLst>
                                    </p:anim>
                                    <p:anim calcmode="lin" valueType="num">
                                      <p:cBhvr>
                                        <p:cTn id="88" dur="500" fill="hold"/>
                                        <p:tgtEl>
                                          <p:spTgt spid="25"/>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fltVal val="0"/>
                                          </p:val>
                                        </p:tav>
                                        <p:tav tm="100000">
                                          <p:val>
                                            <p:strVal val="#ppt_w"/>
                                          </p:val>
                                        </p:tav>
                                      </p:tavLst>
                                    </p:anim>
                                    <p:anim calcmode="lin" valueType="num">
                                      <p:cBhvr>
                                        <p:cTn id="92" dur="500" fill="hold"/>
                                        <p:tgtEl>
                                          <p:spTgt spid="27"/>
                                        </p:tgtEl>
                                        <p:attrNameLst>
                                          <p:attrName>ppt_h</p:attrName>
                                        </p:attrNameLst>
                                      </p:cBhvr>
                                      <p:tavLst>
                                        <p:tav tm="0">
                                          <p:val>
                                            <p:fltVal val="0"/>
                                          </p:val>
                                        </p:tav>
                                        <p:tav tm="100000">
                                          <p:val>
                                            <p:strVal val="#ppt_h"/>
                                          </p:val>
                                        </p:tav>
                                      </p:tavLst>
                                    </p:anim>
                                    <p:anim calcmode="lin" valueType="num">
                                      <p:cBhvr>
                                        <p:cTn id="93" dur="500" fill="hold"/>
                                        <p:tgtEl>
                                          <p:spTgt spid="27"/>
                                        </p:tgtEl>
                                        <p:attrNameLst>
                                          <p:attrName>ppt_x</p:attrName>
                                        </p:attrNameLst>
                                      </p:cBhvr>
                                      <p:tavLst>
                                        <p:tav tm="0">
                                          <p:val>
                                            <p:fltVal val="0.5"/>
                                          </p:val>
                                        </p:tav>
                                        <p:tav tm="100000">
                                          <p:val>
                                            <p:strVal val="#ppt_x"/>
                                          </p:val>
                                        </p:tav>
                                      </p:tavLst>
                                    </p:anim>
                                    <p:anim calcmode="lin" valueType="num">
                                      <p:cBhvr>
                                        <p:cTn id="94" dur="500" fill="hold"/>
                                        <p:tgtEl>
                                          <p:spTgt spid="27"/>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0"/>
                                  </p:stCondLst>
                                  <p:childTnLst>
                                    <p:set>
                                      <p:cBhvr>
                                        <p:cTn id="96" dur="1" fill="hold">
                                          <p:stCondLst>
                                            <p:cond delay="0"/>
                                          </p:stCondLst>
                                        </p:cTn>
                                        <p:tgtEl>
                                          <p:spTgt spid="1026"/>
                                        </p:tgtEl>
                                        <p:attrNameLst>
                                          <p:attrName>style.visibility</p:attrName>
                                        </p:attrNameLst>
                                      </p:cBhvr>
                                      <p:to>
                                        <p:strVal val="visible"/>
                                      </p:to>
                                    </p:set>
                                    <p:anim calcmode="lin" valueType="num">
                                      <p:cBhvr>
                                        <p:cTn id="97" dur="500" fill="hold"/>
                                        <p:tgtEl>
                                          <p:spTgt spid="1026"/>
                                        </p:tgtEl>
                                        <p:attrNameLst>
                                          <p:attrName>ppt_w</p:attrName>
                                        </p:attrNameLst>
                                      </p:cBhvr>
                                      <p:tavLst>
                                        <p:tav tm="0">
                                          <p:val>
                                            <p:fltVal val="0"/>
                                          </p:val>
                                        </p:tav>
                                        <p:tav tm="100000">
                                          <p:val>
                                            <p:strVal val="#ppt_w"/>
                                          </p:val>
                                        </p:tav>
                                      </p:tavLst>
                                    </p:anim>
                                    <p:anim calcmode="lin" valueType="num">
                                      <p:cBhvr>
                                        <p:cTn id="98" dur="500" fill="hold"/>
                                        <p:tgtEl>
                                          <p:spTgt spid="1026"/>
                                        </p:tgtEl>
                                        <p:attrNameLst>
                                          <p:attrName>ppt_h</p:attrName>
                                        </p:attrNameLst>
                                      </p:cBhvr>
                                      <p:tavLst>
                                        <p:tav tm="0">
                                          <p:val>
                                            <p:fltVal val="0"/>
                                          </p:val>
                                        </p:tav>
                                        <p:tav tm="100000">
                                          <p:val>
                                            <p:strVal val="#ppt_h"/>
                                          </p:val>
                                        </p:tav>
                                      </p:tavLst>
                                    </p:anim>
                                    <p:anim calcmode="lin" valueType="num">
                                      <p:cBhvr>
                                        <p:cTn id="99" dur="500" fill="hold"/>
                                        <p:tgtEl>
                                          <p:spTgt spid="1026"/>
                                        </p:tgtEl>
                                        <p:attrNameLst>
                                          <p:attrName>ppt_x</p:attrName>
                                        </p:attrNameLst>
                                      </p:cBhvr>
                                      <p:tavLst>
                                        <p:tav tm="0">
                                          <p:val>
                                            <p:fltVal val="0.5"/>
                                          </p:val>
                                        </p:tav>
                                        <p:tav tm="100000">
                                          <p:val>
                                            <p:strVal val="#ppt_x"/>
                                          </p:val>
                                        </p:tav>
                                      </p:tavLst>
                                    </p:anim>
                                    <p:anim calcmode="lin" valueType="num">
                                      <p:cBhvr>
                                        <p:cTn id="100" dur="500" fill="hold"/>
                                        <p:tgtEl>
                                          <p:spTgt spid="1026"/>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 calcmode="lin" valueType="num">
                                      <p:cBhvr>
                                        <p:cTn id="105" dur="500" fill="hold"/>
                                        <p:tgtEl>
                                          <p:spTgt spid="6"/>
                                        </p:tgtEl>
                                        <p:attrNameLst>
                                          <p:attrName>ppt_x</p:attrName>
                                        </p:attrNameLst>
                                      </p:cBhvr>
                                      <p:tavLst>
                                        <p:tav tm="0">
                                          <p:val>
                                            <p:fltVal val="0.5"/>
                                          </p:val>
                                        </p:tav>
                                        <p:tav tm="100000">
                                          <p:val>
                                            <p:strVal val="#ppt_x"/>
                                          </p:val>
                                        </p:tav>
                                      </p:tavLst>
                                    </p:anim>
                                    <p:anim calcmode="lin" valueType="num">
                                      <p:cBhvr>
                                        <p:cTn id="106" dur="500" fill="hold"/>
                                        <p:tgtEl>
                                          <p:spTgt spid="6"/>
                                        </p:tgtEl>
                                        <p:attrNameLst>
                                          <p:attrName>ppt_y</p:attrName>
                                        </p:attrNameLst>
                                      </p:cBhvr>
                                      <p:tavLst>
                                        <p:tav tm="0">
                                          <p:val>
                                            <p:fltVal val="0.5"/>
                                          </p:val>
                                        </p:tav>
                                        <p:tav tm="100000">
                                          <p:val>
                                            <p:strVal val="#ppt_y"/>
                                          </p:val>
                                        </p:tav>
                                      </p:tavLst>
                                    </p:anim>
                                  </p:childTnLst>
                                </p:cTn>
                              </p:par>
                              <p:par>
                                <p:cTn id="107" presetID="23" presetClass="entr" presetSubtype="528" fill="hold" nodeType="withEffect">
                                  <p:stCondLst>
                                    <p:cond delay="0"/>
                                  </p:stCondLst>
                                  <p:childTnLst>
                                    <p:set>
                                      <p:cBhvr>
                                        <p:cTn id="108" dur="1" fill="hold">
                                          <p:stCondLst>
                                            <p:cond delay="0"/>
                                          </p:stCondLst>
                                        </p:cTn>
                                        <p:tgtEl>
                                          <p:spTgt spid="1027"/>
                                        </p:tgtEl>
                                        <p:attrNameLst>
                                          <p:attrName>style.visibility</p:attrName>
                                        </p:attrNameLst>
                                      </p:cBhvr>
                                      <p:to>
                                        <p:strVal val="visible"/>
                                      </p:to>
                                    </p:set>
                                    <p:anim calcmode="lin" valueType="num">
                                      <p:cBhvr>
                                        <p:cTn id="109" dur="500" fill="hold"/>
                                        <p:tgtEl>
                                          <p:spTgt spid="1027"/>
                                        </p:tgtEl>
                                        <p:attrNameLst>
                                          <p:attrName>ppt_w</p:attrName>
                                        </p:attrNameLst>
                                      </p:cBhvr>
                                      <p:tavLst>
                                        <p:tav tm="0">
                                          <p:val>
                                            <p:fltVal val="0"/>
                                          </p:val>
                                        </p:tav>
                                        <p:tav tm="100000">
                                          <p:val>
                                            <p:strVal val="#ppt_w"/>
                                          </p:val>
                                        </p:tav>
                                      </p:tavLst>
                                    </p:anim>
                                    <p:anim calcmode="lin" valueType="num">
                                      <p:cBhvr>
                                        <p:cTn id="110" dur="500" fill="hold"/>
                                        <p:tgtEl>
                                          <p:spTgt spid="1027"/>
                                        </p:tgtEl>
                                        <p:attrNameLst>
                                          <p:attrName>ppt_h</p:attrName>
                                        </p:attrNameLst>
                                      </p:cBhvr>
                                      <p:tavLst>
                                        <p:tav tm="0">
                                          <p:val>
                                            <p:fltVal val="0"/>
                                          </p:val>
                                        </p:tav>
                                        <p:tav tm="100000">
                                          <p:val>
                                            <p:strVal val="#ppt_h"/>
                                          </p:val>
                                        </p:tav>
                                      </p:tavLst>
                                    </p:anim>
                                    <p:anim calcmode="lin" valueType="num">
                                      <p:cBhvr>
                                        <p:cTn id="111" dur="500" fill="hold"/>
                                        <p:tgtEl>
                                          <p:spTgt spid="1027"/>
                                        </p:tgtEl>
                                        <p:attrNameLst>
                                          <p:attrName>ppt_x</p:attrName>
                                        </p:attrNameLst>
                                      </p:cBhvr>
                                      <p:tavLst>
                                        <p:tav tm="0">
                                          <p:val>
                                            <p:fltVal val="0.5"/>
                                          </p:val>
                                        </p:tav>
                                        <p:tav tm="100000">
                                          <p:val>
                                            <p:strVal val="#ppt_x"/>
                                          </p:val>
                                        </p:tav>
                                      </p:tavLst>
                                    </p:anim>
                                    <p:anim calcmode="lin" valueType="num">
                                      <p:cBhvr>
                                        <p:cTn id="112" dur="500" fill="hold"/>
                                        <p:tgtEl>
                                          <p:spTgt spid="1027"/>
                                        </p:tgtEl>
                                        <p:attrNameLst>
                                          <p:attrName>ppt_y</p:attrName>
                                        </p:attrNameLst>
                                      </p:cBhvr>
                                      <p:tavLst>
                                        <p:tav tm="0">
                                          <p:val>
                                            <p:fltVal val="0.5"/>
                                          </p:val>
                                        </p:tav>
                                        <p:tav tm="100000">
                                          <p:val>
                                            <p:strVal val="#ppt_y"/>
                                          </p:val>
                                        </p:tav>
                                      </p:tavLst>
                                    </p:anim>
                                  </p:childTnLst>
                                </p:cTn>
                              </p:par>
                              <p:par>
                                <p:cTn id="113" presetID="23" presetClass="entr" presetSubtype="528" fill="hold" nodeType="withEffect">
                                  <p:stCondLst>
                                    <p:cond delay="0"/>
                                  </p:stCondLst>
                                  <p:childTnLst>
                                    <p:set>
                                      <p:cBhvr>
                                        <p:cTn id="114" dur="1" fill="hold">
                                          <p:stCondLst>
                                            <p:cond delay="0"/>
                                          </p:stCondLst>
                                        </p:cTn>
                                        <p:tgtEl>
                                          <p:spTgt spid="1028"/>
                                        </p:tgtEl>
                                        <p:attrNameLst>
                                          <p:attrName>style.visibility</p:attrName>
                                        </p:attrNameLst>
                                      </p:cBhvr>
                                      <p:to>
                                        <p:strVal val="visible"/>
                                      </p:to>
                                    </p:set>
                                    <p:anim calcmode="lin" valueType="num">
                                      <p:cBhvr>
                                        <p:cTn id="115" dur="500" fill="hold"/>
                                        <p:tgtEl>
                                          <p:spTgt spid="1028"/>
                                        </p:tgtEl>
                                        <p:attrNameLst>
                                          <p:attrName>ppt_w</p:attrName>
                                        </p:attrNameLst>
                                      </p:cBhvr>
                                      <p:tavLst>
                                        <p:tav tm="0">
                                          <p:val>
                                            <p:fltVal val="0"/>
                                          </p:val>
                                        </p:tav>
                                        <p:tav tm="100000">
                                          <p:val>
                                            <p:strVal val="#ppt_w"/>
                                          </p:val>
                                        </p:tav>
                                      </p:tavLst>
                                    </p:anim>
                                    <p:anim calcmode="lin" valueType="num">
                                      <p:cBhvr>
                                        <p:cTn id="116" dur="500" fill="hold"/>
                                        <p:tgtEl>
                                          <p:spTgt spid="1028"/>
                                        </p:tgtEl>
                                        <p:attrNameLst>
                                          <p:attrName>ppt_h</p:attrName>
                                        </p:attrNameLst>
                                      </p:cBhvr>
                                      <p:tavLst>
                                        <p:tav tm="0">
                                          <p:val>
                                            <p:fltVal val="0"/>
                                          </p:val>
                                        </p:tav>
                                        <p:tav tm="100000">
                                          <p:val>
                                            <p:strVal val="#ppt_h"/>
                                          </p:val>
                                        </p:tav>
                                      </p:tavLst>
                                    </p:anim>
                                    <p:anim calcmode="lin" valueType="num">
                                      <p:cBhvr>
                                        <p:cTn id="117" dur="500" fill="hold"/>
                                        <p:tgtEl>
                                          <p:spTgt spid="1028"/>
                                        </p:tgtEl>
                                        <p:attrNameLst>
                                          <p:attrName>ppt_x</p:attrName>
                                        </p:attrNameLst>
                                      </p:cBhvr>
                                      <p:tavLst>
                                        <p:tav tm="0">
                                          <p:val>
                                            <p:fltVal val="0.5"/>
                                          </p:val>
                                        </p:tav>
                                        <p:tav tm="100000">
                                          <p:val>
                                            <p:strVal val="#ppt_x"/>
                                          </p:val>
                                        </p:tav>
                                      </p:tavLst>
                                    </p:anim>
                                    <p:anim calcmode="lin" valueType="num">
                                      <p:cBhvr>
                                        <p:cTn id="118" dur="500" fill="hold"/>
                                        <p:tgtEl>
                                          <p:spTgt spid="1028"/>
                                        </p:tgtEl>
                                        <p:attrNameLst>
                                          <p:attrName>ppt_y</p:attrName>
                                        </p:attrNameLst>
                                      </p:cBhvr>
                                      <p:tavLst>
                                        <p:tav tm="0">
                                          <p:val>
                                            <p:fltVal val="0.5"/>
                                          </p:val>
                                        </p:tav>
                                        <p:tav tm="100000">
                                          <p:val>
                                            <p:strVal val="#ppt_y"/>
                                          </p:val>
                                        </p:tav>
                                      </p:tavLst>
                                    </p:anim>
                                  </p:childTnLst>
                                </p:cTn>
                              </p:par>
                              <p:par>
                                <p:cTn id="119" presetID="23" presetClass="entr" presetSubtype="528" fill="hold" nodeType="withEffect">
                                  <p:stCondLst>
                                    <p:cond delay="0"/>
                                  </p:stCondLst>
                                  <p:childTnLst>
                                    <p:set>
                                      <p:cBhvr>
                                        <p:cTn id="120" dur="1" fill="hold">
                                          <p:stCondLst>
                                            <p:cond delay="0"/>
                                          </p:stCondLst>
                                        </p:cTn>
                                        <p:tgtEl>
                                          <p:spTgt spid="1030"/>
                                        </p:tgtEl>
                                        <p:attrNameLst>
                                          <p:attrName>style.visibility</p:attrName>
                                        </p:attrNameLst>
                                      </p:cBhvr>
                                      <p:to>
                                        <p:strVal val="visible"/>
                                      </p:to>
                                    </p:set>
                                    <p:anim calcmode="lin" valueType="num">
                                      <p:cBhvr>
                                        <p:cTn id="121" dur="500" fill="hold"/>
                                        <p:tgtEl>
                                          <p:spTgt spid="1030"/>
                                        </p:tgtEl>
                                        <p:attrNameLst>
                                          <p:attrName>ppt_w</p:attrName>
                                        </p:attrNameLst>
                                      </p:cBhvr>
                                      <p:tavLst>
                                        <p:tav tm="0">
                                          <p:val>
                                            <p:fltVal val="0"/>
                                          </p:val>
                                        </p:tav>
                                        <p:tav tm="100000">
                                          <p:val>
                                            <p:strVal val="#ppt_w"/>
                                          </p:val>
                                        </p:tav>
                                      </p:tavLst>
                                    </p:anim>
                                    <p:anim calcmode="lin" valueType="num">
                                      <p:cBhvr>
                                        <p:cTn id="122" dur="500" fill="hold"/>
                                        <p:tgtEl>
                                          <p:spTgt spid="1030"/>
                                        </p:tgtEl>
                                        <p:attrNameLst>
                                          <p:attrName>ppt_h</p:attrName>
                                        </p:attrNameLst>
                                      </p:cBhvr>
                                      <p:tavLst>
                                        <p:tav tm="0">
                                          <p:val>
                                            <p:fltVal val="0"/>
                                          </p:val>
                                        </p:tav>
                                        <p:tav tm="100000">
                                          <p:val>
                                            <p:strVal val="#ppt_h"/>
                                          </p:val>
                                        </p:tav>
                                      </p:tavLst>
                                    </p:anim>
                                    <p:anim calcmode="lin" valueType="num">
                                      <p:cBhvr>
                                        <p:cTn id="123" dur="500" fill="hold"/>
                                        <p:tgtEl>
                                          <p:spTgt spid="1030"/>
                                        </p:tgtEl>
                                        <p:attrNameLst>
                                          <p:attrName>ppt_x</p:attrName>
                                        </p:attrNameLst>
                                      </p:cBhvr>
                                      <p:tavLst>
                                        <p:tav tm="0">
                                          <p:val>
                                            <p:fltVal val="0.5"/>
                                          </p:val>
                                        </p:tav>
                                        <p:tav tm="100000">
                                          <p:val>
                                            <p:strVal val="#ppt_x"/>
                                          </p:val>
                                        </p:tav>
                                      </p:tavLst>
                                    </p:anim>
                                    <p:anim calcmode="lin" valueType="num">
                                      <p:cBhvr>
                                        <p:cTn id="124" dur="500" fill="hold"/>
                                        <p:tgtEl>
                                          <p:spTgt spid="1030"/>
                                        </p:tgtEl>
                                        <p:attrNameLst>
                                          <p:attrName>ppt_y</p:attrName>
                                        </p:attrNameLst>
                                      </p:cBhvr>
                                      <p:tavLst>
                                        <p:tav tm="0">
                                          <p:val>
                                            <p:fltVal val="0.5"/>
                                          </p:val>
                                        </p:tav>
                                        <p:tav tm="100000">
                                          <p:val>
                                            <p:strVal val="#ppt_y"/>
                                          </p:val>
                                        </p:tav>
                                      </p:tavLst>
                                    </p:anim>
                                  </p:childTnLst>
                                </p:cTn>
                              </p:par>
                              <p:par>
                                <p:cTn id="125" presetID="23" presetClass="entr" presetSubtype="528" fill="hold" nodeType="withEffect">
                                  <p:stCondLst>
                                    <p:cond delay="0"/>
                                  </p:stCondLst>
                                  <p:childTnLst>
                                    <p:set>
                                      <p:cBhvr>
                                        <p:cTn id="126" dur="1" fill="hold">
                                          <p:stCondLst>
                                            <p:cond delay="0"/>
                                          </p:stCondLst>
                                        </p:cTn>
                                        <p:tgtEl>
                                          <p:spTgt spid="1029"/>
                                        </p:tgtEl>
                                        <p:attrNameLst>
                                          <p:attrName>style.visibility</p:attrName>
                                        </p:attrNameLst>
                                      </p:cBhvr>
                                      <p:to>
                                        <p:strVal val="visible"/>
                                      </p:to>
                                    </p:set>
                                    <p:anim calcmode="lin" valueType="num">
                                      <p:cBhvr>
                                        <p:cTn id="127" dur="500" fill="hold"/>
                                        <p:tgtEl>
                                          <p:spTgt spid="1029"/>
                                        </p:tgtEl>
                                        <p:attrNameLst>
                                          <p:attrName>ppt_w</p:attrName>
                                        </p:attrNameLst>
                                      </p:cBhvr>
                                      <p:tavLst>
                                        <p:tav tm="0">
                                          <p:val>
                                            <p:fltVal val="0"/>
                                          </p:val>
                                        </p:tav>
                                        <p:tav tm="100000">
                                          <p:val>
                                            <p:strVal val="#ppt_w"/>
                                          </p:val>
                                        </p:tav>
                                      </p:tavLst>
                                    </p:anim>
                                    <p:anim calcmode="lin" valueType="num">
                                      <p:cBhvr>
                                        <p:cTn id="128" dur="500" fill="hold"/>
                                        <p:tgtEl>
                                          <p:spTgt spid="1029"/>
                                        </p:tgtEl>
                                        <p:attrNameLst>
                                          <p:attrName>ppt_h</p:attrName>
                                        </p:attrNameLst>
                                      </p:cBhvr>
                                      <p:tavLst>
                                        <p:tav tm="0">
                                          <p:val>
                                            <p:fltVal val="0"/>
                                          </p:val>
                                        </p:tav>
                                        <p:tav tm="100000">
                                          <p:val>
                                            <p:strVal val="#ppt_h"/>
                                          </p:val>
                                        </p:tav>
                                      </p:tavLst>
                                    </p:anim>
                                    <p:anim calcmode="lin" valueType="num">
                                      <p:cBhvr>
                                        <p:cTn id="129" dur="500" fill="hold"/>
                                        <p:tgtEl>
                                          <p:spTgt spid="1029"/>
                                        </p:tgtEl>
                                        <p:attrNameLst>
                                          <p:attrName>ppt_x</p:attrName>
                                        </p:attrNameLst>
                                      </p:cBhvr>
                                      <p:tavLst>
                                        <p:tav tm="0">
                                          <p:val>
                                            <p:fltVal val="0.5"/>
                                          </p:val>
                                        </p:tav>
                                        <p:tav tm="100000">
                                          <p:val>
                                            <p:strVal val="#ppt_x"/>
                                          </p:val>
                                        </p:tav>
                                      </p:tavLst>
                                    </p:anim>
                                    <p:anim calcmode="lin" valueType="num">
                                      <p:cBhvr>
                                        <p:cTn id="130" dur="500" fill="hold"/>
                                        <p:tgtEl>
                                          <p:spTgt spid="1029"/>
                                        </p:tgtEl>
                                        <p:attrNameLst>
                                          <p:attrName>ppt_y</p:attrName>
                                        </p:attrNameLst>
                                      </p:cBhvr>
                                      <p:tavLst>
                                        <p:tav tm="0">
                                          <p:val>
                                            <p:fltVal val="0.5"/>
                                          </p:val>
                                        </p:tav>
                                        <p:tav tm="100000">
                                          <p:val>
                                            <p:strVal val="#ppt_y"/>
                                          </p:val>
                                        </p:tav>
                                      </p:tavLst>
                                    </p:anim>
                                  </p:childTnLst>
                                </p:cTn>
                              </p:par>
                              <p:par>
                                <p:cTn id="131" presetID="23" presetClass="entr" presetSubtype="528" fill="hold" nodeType="withEffect">
                                  <p:stCondLst>
                                    <p:cond delay="0"/>
                                  </p:stCondLst>
                                  <p:childTnLst>
                                    <p:set>
                                      <p:cBhvr>
                                        <p:cTn id="132" dur="1" fill="hold">
                                          <p:stCondLst>
                                            <p:cond delay="0"/>
                                          </p:stCondLst>
                                        </p:cTn>
                                        <p:tgtEl>
                                          <p:spTgt spid="5"/>
                                        </p:tgtEl>
                                        <p:attrNameLst>
                                          <p:attrName>style.visibility</p:attrName>
                                        </p:attrNameLst>
                                      </p:cBhvr>
                                      <p:to>
                                        <p:strVal val="visible"/>
                                      </p:to>
                                    </p:set>
                                    <p:anim calcmode="lin" valueType="num">
                                      <p:cBhvr>
                                        <p:cTn id="133" dur="500" fill="hold"/>
                                        <p:tgtEl>
                                          <p:spTgt spid="5"/>
                                        </p:tgtEl>
                                        <p:attrNameLst>
                                          <p:attrName>ppt_w</p:attrName>
                                        </p:attrNameLst>
                                      </p:cBhvr>
                                      <p:tavLst>
                                        <p:tav tm="0">
                                          <p:val>
                                            <p:fltVal val="0"/>
                                          </p:val>
                                        </p:tav>
                                        <p:tav tm="100000">
                                          <p:val>
                                            <p:strVal val="#ppt_w"/>
                                          </p:val>
                                        </p:tav>
                                      </p:tavLst>
                                    </p:anim>
                                    <p:anim calcmode="lin" valueType="num">
                                      <p:cBhvr>
                                        <p:cTn id="134" dur="500" fill="hold"/>
                                        <p:tgtEl>
                                          <p:spTgt spid="5"/>
                                        </p:tgtEl>
                                        <p:attrNameLst>
                                          <p:attrName>ppt_h</p:attrName>
                                        </p:attrNameLst>
                                      </p:cBhvr>
                                      <p:tavLst>
                                        <p:tav tm="0">
                                          <p:val>
                                            <p:fltVal val="0"/>
                                          </p:val>
                                        </p:tav>
                                        <p:tav tm="100000">
                                          <p:val>
                                            <p:strVal val="#ppt_h"/>
                                          </p:val>
                                        </p:tav>
                                      </p:tavLst>
                                    </p:anim>
                                    <p:anim calcmode="lin" valueType="num">
                                      <p:cBhvr>
                                        <p:cTn id="135" dur="500" fill="hold"/>
                                        <p:tgtEl>
                                          <p:spTgt spid="5"/>
                                        </p:tgtEl>
                                        <p:attrNameLst>
                                          <p:attrName>ppt_x</p:attrName>
                                        </p:attrNameLst>
                                      </p:cBhvr>
                                      <p:tavLst>
                                        <p:tav tm="0">
                                          <p:val>
                                            <p:fltVal val="0.5"/>
                                          </p:val>
                                        </p:tav>
                                        <p:tav tm="100000">
                                          <p:val>
                                            <p:strVal val="#ppt_x"/>
                                          </p:val>
                                        </p:tav>
                                      </p:tavLst>
                                    </p:anim>
                                    <p:anim calcmode="lin" valueType="num">
                                      <p:cBhvr>
                                        <p:cTn id="13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2908" y="1414458"/>
            <a:ext cx="9429816" cy="1285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33" name="Rectangle 32"/>
          <p:cNvSpPr/>
          <p:nvPr/>
        </p:nvSpPr>
        <p:spPr bwMode="auto">
          <a:xfrm>
            <a:off x="0" y="4429132"/>
            <a:ext cx="9144000" cy="1279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1" name="Rectangle 30"/>
          <p:cNvSpPr/>
          <p:nvPr/>
        </p:nvSpPr>
        <p:spPr bwMode="auto">
          <a:xfrm>
            <a:off x="0" y="2914657"/>
            <a:ext cx="9144000" cy="12795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1026060" name="Rectangle 1026059"/>
          <p:cNvSpPr>
            <a:spLocks noChangeArrowheads="1"/>
          </p:cNvSpPr>
          <p:nvPr/>
        </p:nvSpPr>
        <p:spPr bwMode="auto">
          <a:xfrm>
            <a:off x="1055688" y="3133732"/>
            <a:ext cx="6386512"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集成现在电话系统</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软件驱动的</a:t>
            </a:r>
            <a:r>
              <a:rPr lang="en-US" sz="2000" dirty="0" smtClean="0">
                <a:solidFill>
                  <a:schemeClr val="bg1"/>
                </a:solidFill>
                <a:effectLst>
                  <a:outerShdw blurRad="38100" dist="38100" dir="2700000" algn="tl">
                    <a:srgbClr val="000000">
                      <a:alpha val="43137"/>
                    </a:srgbClr>
                  </a:outerShdw>
                </a:effectLst>
                <a:latin typeface="+mn-lt"/>
                <a:cs typeface="+mn-cs"/>
              </a:rPr>
              <a:t> </a:t>
            </a:r>
            <a:r>
              <a:rPr lang="en-US" sz="2000" dirty="0">
                <a:solidFill>
                  <a:schemeClr val="bg1"/>
                </a:solidFill>
                <a:effectLst>
                  <a:outerShdw blurRad="38100" dist="38100" dir="2700000" algn="tl">
                    <a:srgbClr val="000000">
                      <a:alpha val="43137"/>
                    </a:srgbClr>
                  </a:outerShdw>
                </a:effectLst>
                <a:latin typeface="+mn-lt"/>
                <a:cs typeface="+mn-cs"/>
              </a:rPr>
              <a:t>VoIP</a:t>
            </a: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丰富的开发平台</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165942" name="TextBox 1026063"/>
          <p:cNvSpPr txBox="1">
            <a:spLocks noChangeArrowheads="1"/>
          </p:cNvSpPr>
          <p:nvPr/>
        </p:nvSpPr>
        <p:spPr bwMode="auto">
          <a:xfrm>
            <a:off x="6691313" y="3231363"/>
            <a:ext cx="2247900" cy="646327"/>
          </a:xfrm>
          <a:prstGeom prst="rect">
            <a:avLst/>
          </a:prstGeom>
          <a:noFill/>
          <a:ln w="9525">
            <a:noFill/>
            <a:miter lim="800000"/>
            <a:headEnd/>
            <a:tailEnd/>
          </a:ln>
        </p:spPr>
        <p:txBody>
          <a:bodyPr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软件驱动</a:t>
            </a:r>
            <a:r>
              <a:rPr lang="en-US" sz="2000" dirty="0" smtClean="0">
                <a:solidFill>
                  <a:schemeClr val="bg1"/>
                </a:solidFill>
                <a:effectLst>
                  <a:outerShdw blurRad="38100" dist="38100" dir="2700000" algn="tl">
                    <a:srgbClr val="000000">
                      <a:alpha val="43137"/>
                    </a:srgbClr>
                  </a:outerShdw>
                </a:effectLst>
                <a:latin typeface="+mn-lt"/>
                <a:cs typeface="Arial" pitchFamily="34" charset="0"/>
              </a:rPr>
              <a:t>VoIP </a:t>
            </a: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的基础</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29" name="Chevron 28"/>
          <p:cNvSpPr/>
          <p:nvPr/>
        </p:nvSpPr>
        <p:spPr bwMode="auto">
          <a:xfrm flipH="1">
            <a:off x="6200775" y="2921007"/>
            <a:ext cx="600075" cy="1252538"/>
          </a:xfrm>
          <a:prstGeom prst="chevr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pic>
        <p:nvPicPr>
          <p:cNvPr id="13320" name="Rectangle 833584"/>
          <p:cNvPicPr>
            <a:picLocks noChangeAspect="1" noChangeArrowheads="1"/>
          </p:cNvPicPr>
          <p:nvPr/>
        </p:nvPicPr>
        <p:blipFill>
          <a:blip r:embed="rId4" cstate="print"/>
          <a:srcRect/>
          <a:stretch>
            <a:fillRect/>
          </a:stretch>
        </p:blipFill>
        <p:spPr bwMode="auto">
          <a:xfrm>
            <a:off x="198438" y="1638307"/>
            <a:ext cx="1289050" cy="930275"/>
          </a:xfrm>
          <a:prstGeom prst="rect">
            <a:avLst/>
          </a:prstGeom>
          <a:noFill/>
          <a:ln w="9525">
            <a:noFill/>
            <a:miter lim="800000"/>
            <a:headEnd/>
            <a:tailEnd/>
          </a:ln>
        </p:spPr>
      </p:pic>
      <p:sp>
        <p:nvSpPr>
          <p:cNvPr id="14348" name="Rectangle 1026060"/>
          <p:cNvSpPr>
            <a:spLocks noChangeArrowheads="1"/>
          </p:cNvSpPr>
          <p:nvPr/>
        </p:nvSpPr>
        <p:spPr bwMode="auto">
          <a:xfrm>
            <a:off x="1055688" y="1642579"/>
            <a:ext cx="6775450"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沟通从内部应用发起</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集成化的沟通工具</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在任何地点访问</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45" name="TextBox 1026063"/>
          <p:cNvSpPr txBox="1">
            <a:spLocks noChangeArrowheads="1"/>
          </p:cNvSpPr>
          <p:nvPr/>
        </p:nvSpPr>
        <p:spPr bwMode="auto">
          <a:xfrm>
            <a:off x="6887059" y="1850004"/>
            <a:ext cx="1723541" cy="369328"/>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流线化的沟通</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46" name="Chevron 45"/>
          <p:cNvSpPr/>
          <p:nvPr/>
        </p:nvSpPr>
        <p:spPr bwMode="auto">
          <a:xfrm flipH="1">
            <a:off x="6200775" y="1436695"/>
            <a:ext cx="600075" cy="1252537"/>
          </a:xfrm>
          <a:prstGeom prst="chevro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14350" name="Rectangle 1026064"/>
          <p:cNvSpPr>
            <a:spLocks noChangeArrowheads="1"/>
          </p:cNvSpPr>
          <p:nvPr/>
        </p:nvSpPr>
        <p:spPr bwMode="auto">
          <a:xfrm>
            <a:off x="1004888" y="4610410"/>
            <a:ext cx="7369175"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可控的用于实现会议的成本支出</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集中化的供给性</a:t>
            </a:r>
            <a:r>
              <a:rPr lang="en-US" sz="2000" dirty="0" smtClean="0">
                <a:solidFill>
                  <a:schemeClr val="bg1"/>
                </a:solidFill>
                <a:effectLst>
                  <a:outerShdw blurRad="38100" dist="38100" dir="2700000" algn="tl">
                    <a:srgbClr val="000000">
                      <a:alpha val="43137"/>
                    </a:srgbClr>
                  </a:outerShdw>
                </a:effectLst>
                <a:latin typeface="+mn-lt"/>
                <a:cs typeface="+mn-cs"/>
              </a:rPr>
              <a:t> </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一致的管理工具</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38" name="Chevron 37"/>
          <p:cNvSpPr/>
          <p:nvPr/>
        </p:nvSpPr>
        <p:spPr bwMode="auto">
          <a:xfrm flipH="1">
            <a:off x="6215073" y="4414854"/>
            <a:ext cx="600075" cy="1285884"/>
          </a:xfrm>
          <a:prstGeom prst="chevr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40" name="TextBox 1026063"/>
          <p:cNvSpPr txBox="1">
            <a:spLocks noChangeArrowheads="1"/>
          </p:cNvSpPr>
          <p:nvPr/>
        </p:nvSpPr>
        <p:spPr bwMode="auto">
          <a:xfrm>
            <a:off x="7058025" y="4821804"/>
            <a:ext cx="1210580" cy="369328"/>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运营控制</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grpSp>
        <p:nvGrpSpPr>
          <p:cNvPr id="2" name="Group 29"/>
          <p:cNvGrpSpPr>
            <a:grpSpLocks/>
          </p:cNvGrpSpPr>
          <p:nvPr/>
        </p:nvGrpSpPr>
        <p:grpSpPr bwMode="auto">
          <a:xfrm>
            <a:off x="109538" y="4700595"/>
            <a:ext cx="987425" cy="877887"/>
            <a:chOff x="1789113" y="5010151"/>
            <a:chExt cx="987425" cy="877888"/>
          </a:xfrm>
        </p:grpSpPr>
        <p:grpSp>
          <p:nvGrpSpPr>
            <p:cNvPr id="3" name="Group 57"/>
            <p:cNvGrpSpPr>
              <a:grpSpLocks/>
            </p:cNvGrpSpPr>
            <p:nvPr/>
          </p:nvGrpSpPr>
          <p:grpSpPr bwMode="auto">
            <a:xfrm>
              <a:off x="1789113" y="5010151"/>
              <a:ext cx="987425" cy="877888"/>
              <a:chOff x="2460" y="1628"/>
              <a:chExt cx="621" cy="576"/>
            </a:xfrm>
            <a:effectLst>
              <a:outerShdw blurRad="76200" dir="18900000" sy="23000" kx="-1200000" algn="bl" rotWithShape="0">
                <a:prstClr val="black">
                  <a:alpha val="20000"/>
                </a:prstClr>
              </a:outerShdw>
            </a:effectLst>
          </p:grpSpPr>
          <p:sp>
            <p:nvSpPr>
              <p:cNvPr id="27" name="Oval 5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latin typeface="Arial" pitchFamily="34" charset="0"/>
                  <a:cs typeface="Arial" pitchFamily="34" charset="0"/>
                </a:endParaRPr>
              </a:p>
            </p:txBody>
          </p:sp>
          <p:pic>
            <p:nvPicPr>
              <p:cNvPr id="28" name="Picture 59" descr="server_03"/>
              <p:cNvPicPr>
                <a:picLocks noChangeAspect="1" noChangeArrowheads="1"/>
              </p:cNvPicPr>
              <p:nvPr/>
            </p:nvPicPr>
            <p:blipFill>
              <a:blip r:embed="rId5" cstate="screen"/>
              <a:srcRect/>
              <a:stretch>
                <a:fillRect/>
              </a:stretch>
            </p:blipFill>
            <p:spPr bwMode="auto">
              <a:xfrm>
                <a:off x="2648" y="1628"/>
                <a:ext cx="236" cy="489"/>
              </a:xfrm>
              <a:prstGeom prst="rect">
                <a:avLst/>
              </a:prstGeom>
              <a:noFill/>
              <a:ln w="9525">
                <a:noFill/>
                <a:miter lim="800000"/>
                <a:headEnd/>
                <a:tailEnd/>
              </a:ln>
            </p:spPr>
          </p:pic>
        </p:grpSp>
        <p:pic>
          <p:nvPicPr>
            <p:cNvPr id="13333" name="Picture 25" descr="C:\Program Files\Microsoft Resource DVD Artwork\DVD_ART\Artwork_Imagery\Shapes and Graphics\Symbols\dollar sign thin.png"/>
            <p:cNvPicPr>
              <a:picLocks noChangeAspect="1" noChangeArrowheads="1"/>
            </p:cNvPicPr>
            <p:nvPr/>
          </p:nvPicPr>
          <p:blipFill>
            <a:blip r:embed="rId6" cstate="print"/>
            <a:srcRect/>
            <a:stretch>
              <a:fillRect/>
            </a:stretch>
          </p:blipFill>
          <p:spPr bwMode="auto">
            <a:xfrm>
              <a:off x="2271713" y="5168900"/>
              <a:ext cx="334028" cy="579437"/>
            </a:xfrm>
            <a:prstGeom prst="rect">
              <a:avLst/>
            </a:prstGeom>
            <a:noFill/>
            <a:ln w="9525">
              <a:noFill/>
              <a:miter lim="800000"/>
              <a:headEnd/>
              <a:tailEnd/>
            </a:ln>
          </p:spPr>
        </p:pic>
      </p:grpSp>
      <p:grpSp>
        <p:nvGrpSpPr>
          <p:cNvPr id="4" name="Group 67"/>
          <p:cNvGrpSpPr>
            <a:grpSpLocks/>
          </p:cNvGrpSpPr>
          <p:nvPr/>
        </p:nvGrpSpPr>
        <p:grpSpPr bwMode="auto">
          <a:xfrm>
            <a:off x="109538" y="3078170"/>
            <a:ext cx="987425" cy="876300"/>
            <a:chOff x="2460" y="1628"/>
            <a:chExt cx="621" cy="576"/>
          </a:xfrm>
        </p:grpSpPr>
        <p:sp>
          <p:nvSpPr>
            <p:cNvPr id="13330" name="Oval 6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pPr>
              <a:endParaRPr lang="en-US"/>
            </a:p>
          </p:txBody>
        </p:sp>
        <p:pic>
          <p:nvPicPr>
            <p:cNvPr id="13331" name="Picture 69" descr="server_03"/>
            <p:cNvPicPr>
              <a:picLocks noChangeAspect="1" noChangeArrowheads="1"/>
            </p:cNvPicPr>
            <p:nvPr/>
          </p:nvPicPr>
          <p:blipFill>
            <a:blip r:embed="rId5" cstate="print"/>
            <a:srcRect/>
            <a:stretch>
              <a:fillRect/>
            </a:stretch>
          </p:blipFill>
          <p:spPr bwMode="auto">
            <a:xfrm>
              <a:off x="2648" y="1628"/>
              <a:ext cx="236" cy="489"/>
            </a:xfrm>
            <a:prstGeom prst="rect">
              <a:avLst/>
            </a:prstGeom>
            <a:noFill/>
            <a:ln w="9525">
              <a:noFill/>
              <a:miter lim="800000"/>
              <a:headEnd/>
              <a:tailEnd/>
            </a:ln>
          </p:spPr>
        </p:pic>
      </p:grpSp>
      <p:sp>
        <p:nvSpPr>
          <p:cNvPr id="24" name="Title 23"/>
          <p:cNvSpPr>
            <a:spLocks noGrp="1"/>
          </p:cNvSpPr>
          <p:nvPr>
            <p:ph type="title"/>
          </p:nvPr>
        </p:nvSpPr>
        <p:spPr>
          <a:xfrm>
            <a:off x="285720" y="285728"/>
            <a:ext cx="8380412" cy="1246495"/>
          </a:xfrm>
        </p:spPr>
        <p:txBody>
          <a:bodyPr/>
          <a:lstStyle/>
          <a:p>
            <a:r>
              <a:rPr lang="zh-CN" altLang="en-US" sz="3600" dirty="0" smtClean="0">
                <a:ea typeface="宋体" pitchFamily="2" charset="-122"/>
                <a:sym typeface="Wingdings" pitchFamily="2" charset="2"/>
              </a:rPr>
              <a:t>总结</a:t>
            </a:r>
            <a:endParaRPr lang="en-US" altLang="en-US" sz="3600" dirty="0">
              <a:ea typeface="宋体" pitchFamily="2"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议程</a:t>
            </a:r>
            <a:endPar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Placeholder 5"/>
          <p:cNvSpPr>
            <a:spLocks noGrp="1"/>
          </p:cNvSpPr>
          <p:nvPr>
            <p:ph type="body" sz="quarter" idx="10"/>
          </p:nvPr>
        </p:nvSpPr>
        <p:spPr/>
        <p:txBody>
          <a:bodyPr/>
          <a:lstStyle/>
          <a:p>
            <a:r>
              <a:rPr lang="zh-CN" altLang="en-US" dirty="0" smtClean="0"/>
              <a:t>特性概览</a:t>
            </a:r>
            <a:endParaRPr lang="en-US" altLang="zh-CN" dirty="0" smtClean="0"/>
          </a:p>
          <a:p>
            <a:pPr lvl="1"/>
            <a:r>
              <a:rPr lang="zh-CN" altLang="en-US" dirty="0" smtClean="0"/>
              <a:t>现状综述</a:t>
            </a:r>
            <a:endParaRPr lang="en-US" altLang="zh-CN" dirty="0" smtClean="0"/>
          </a:p>
          <a:p>
            <a:pPr lvl="1"/>
            <a:r>
              <a:rPr lang="zh-CN" altLang="en-US" dirty="0" smtClean="0"/>
              <a:t>利用</a:t>
            </a:r>
            <a:r>
              <a:rPr lang="en-US" altLang="zh-CN" dirty="0" smtClean="0"/>
              <a:t>OCS</a:t>
            </a:r>
            <a:r>
              <a:rPr lang="zh-CN" altLang="en-US" dirty="0" smtClean="0"/>
              <a:t> </a:t>
            </a:r>
            <a:r>
              <a:rPr lang="en-US" altLang="zh-CN" dirty="0" smtClean="0"/>
              <a:t>2007</a:t>
            </a:r>
            <a:r>
              <a:rPr lang="zh-CN" altLang="en-US" dirty="0" smtClean="0"/>
              <a:t> </a:t>
            </a:r>
            <a:r>
              <a:rPr lang="en-US" altLang="zh-CN" dirty="0" smtClean="0"/>
              <a:t>R2</a:t>
            </a:r>
            <a:r>
              <a:rPr lang="zh-CN" altLang="en-US" dirty="0" smtClean="0"/>
              <a:t> 帮助企业节省成本</a:t>
            </a:r>
            <a:endParaRPr lang="en-US" altLang="zh-CN" dirty="0" smtClean="0"/>
          </a:p>
          <a:p>
            <a:pPr lvl="1"/>
            <a:r>
              <a:rPr lang="en-US" altLang="zh-CN" dirty="0" smtClean="0"/>
              <a:t>OCS</a:t>
            </a:r>
            <a:r>
              <a:rPr lang="zh-CN" altLang="en-US" dirty="0" smtClean="0"/>
              <a:t> </a:t>
            </a:r>
            <a:r>
              <a:rPr lang="en-US" altLang="zh-CN" dirty="0" smtClean="0"/>
              <a:t>2007</a:t>
            </a:r>
            <a:r>
              <a:rPr lang="zh-CN" altLang="en-US" dirty="0" smtClean="0"/>
              <a:t> </a:t>
            </a:r>
            <a:r>
              <a:rPr lang="en-US" altLang="zh-CN" dirty="0" smtClean="0"/>
              <a:t>R2</a:t>
            </a:r>
            <a:r>
              <a:rPr lang="zh-CN" altLang="en-US" dirty="0" smtClean="0"/>
              <a:t> 会议功能概述</a:t>
            </a:r>
            <a:endParaRPr lang="en-US" altLang="zh-CN" dirty="0" smtClean="0"/>
          </a:p>
          <a:p>
            <a:r>
              <a:rPr lang="zh-CN" altLang="en-US" dirty="0" smtClean="0"/>
              <a:t>部署和服务器配置</a:t>
            </a:r>
            <a:endParaRPr lang="en-US" dirty="0" smtClean="0"/>
          </a:p>
          <a:p>
            <a:r>
              <a:rPr lang="zh-CN" altLang="en-US" dirty="0" smtClean="0"/>
              <a:t>同其他厂商的密切合作</a:t>
            </a:r>
            <a:endParaRPr lang="en-US" altLang="zh-CN" dirty="0" smtClean="0"/>
          </a:p>
          <a:p>
            <a:r>
              <a:rPr lang="zh-CN" altLang="en-US" dirty="0" smtClean="0"/>
              <a:t>提问和解答</a:t>
            </a:r>
            <a:endParaRPr lang="en-US" dirty="0" smtClean="0"/>
          </a:p>
        </p:txBody>
      </p:sp>
    </p:spTree>
  </p:cSld>
  <p:clrMapOvr>
    <a:masterClrMapping/>
  </p:clrMapOvr>
  <p:transition advTm="152343">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文本占位符 2"/>
          <p:cNvSpPr>
            <a:spLocks noGrp="1"/>
          </p:cNvSpPr>
          <p:nvPr>
            <p:ph type="body" sz="quarter" idx="10"/>
          </p:nvPr>
        </p:nvSpPr>
        <p:spPr/>
        <p:txBody>
          <a:bodyPr/>
          <a:lstStyle/>
          <a:p>
            <a:r>
              <a:rPr lang="zh-CN" altLang="en-US" dirty="0" smtClean="0"/>
              <a:t>特性概览</a:t>
            </a:r>
            <a:endParaRPr lang="en-US" altLang="zh-CN" dirty="0" smtClean="0"/>
          </a:p>
          <a:p>
            <a:pPr>
              <a:buFont typeface="Arial" pitchFamily="34" charset="0"/>
              <a:buChar char="•"/>
            </a:pPr>
            <a:r>
              <a:rPr lang="zh-CN" altLang="en-US" sz="2800" dirty="0" smtClean="0"/>
              <a:t>现状综述</a:t>
            </a:r>
            <a:endParaRPr lang="en-US" altLang="zh-CN" sz="2800" dirty="0" smtClean="0"/>
          </a:p>
          <a:p>
            <a:pPr>
              <a:buFont typeface="Arial" pitchFamily="34" charset="0"/>
              <a:buChar char="•"/>
            </a:pPr>
            <a:r>
              <a:rPr lang="zh-CN" altLang="en-US" sz="2800" dirty="0" smtClean="0"/>
              <a:t>利用</a:t>
            </a:r>
            <a:r>
              <a:rPr lang="en-US" altLang="zh-CN" sz="2800" dirty="0" smtClean="0"/>
              <a:t>OCS</a:t>
            </a:r>
            <a:r>
              <a:rPr lang="zh-CN" altLang="en-US" sz="2800" dirty="0" smtClean="0"/>
              <a:t> </a:t>
            </a:r>
            <a:r>
              <a:rPr lang="en-US" altLang="zh-CN" sz="2800" dirty="0" smtClean="0"/>
              <a:t>2007</a:t>
            </a:r>
            <a:r>
              <a:rPr lang="zh-CN" altLang="en-US" sz="2800" dirty="0" smtClean="0"/>
              <a:t> </a:t>
            </a:r>
            <a:r>
              <a:rPr lang="en-US" altLang="zh-CN" sz="2800" dirty="0" smtClean="0"/>
              <a:t>R2</a:t>
            </a:r>
            <a:r>
              <a:rPr lang="zh-CN" altLang="en-US" sz="2800" dirty="0" smtClean="0"/>
              <a:t> 帮助企业节省成本</a:t>
            </a:r>
            <a:endParaRPr lang="en-US" altLang="zh-CN" sz="2800" dirty="0" smtClean="0"/>
          </a:p>
          <a:p>
            <a:pPr>
              <a:buFont typeface="Arial" pitchFamily="34" charset="0"/>
              <a:buChar char="•"/>
            </a:pPr>
            <a:r>
              <a:rPr lang="en-US" altLang="zh-CN" sz="2800" dirty="0" smtClean="0"/>
              <a:t>OCS</a:t>
            </a:r>
            <a:r>
              <a:rPr lang="zh-CN" altLang="en-US" sz="2800" dirty="0" smtClean="0"/>
              <a:t> </a:t>
            </a:r>
            <a:r>
              <a:rPr lang="en-US" altLang="zh-CN" sz="2800" dirty="0" smtClean="0"/>
              <a:t>2007</a:t>
            </a:r>
            <a:r>
              <a:rPr lang="zh-CN" altLang="en-US" sz="2800" dirty="0" smtClean="0"/>
              <a:t> </a:t>
            </a:r>
            <a:r>
              <a:rPr lang="en-US" altLang="zh-CN" sz="2800" dirty="0" smtClean="0"/>
              <a:t>R2</a:t>
            </a:r>
            <a:r>
              <a:rPr lang="zh-CN" altLang="en-US" sz="2800" dirty="0" smtClean="0"/>
              <a:t> 会议功能概述</a:t>
            </a:r>
            <a:endParaRPr lang="en-US" altLang="zh-CN"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762000" y="4770438"/>
            <a:ext cx="8382000" cy="1279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1" name="Picture 11" descr="\\showsrus\Images\Branding_Photography\FY05 Partner Program OEM Photos - no expiration\Low res JPGs\OEM_Wiring_Closet.tif.jpg"/>
          <p:cNvPicPr>
            <a:picLocks noChangeAspect="1" noChangeArrowheads="1"/>
          </p:cNvPicPr>
          <p:nvPr/>
        </p:nvPicPr>
        <p:blipFill>
          <a:blip r:embed="rId3" cstate="screen">
            <a:duotone>
              <a:prstClr val="black"/>
              <a:srgbClr val="92D050">
                <a:tint val="45000"/>
                <a:satMod val="400000"/>
              </a:srgbClr>
            </a:duotone>
          </a:blip>
          <a:srcRect/>
          <a:stretch>
            <a:fillRect/>
          </a:stretch>
        </p:blipFill>
        <p:spPr bwMode="auto">
          <a:xfrm>
            <a:off x="377825" y="4769250"/>
            <a:ext cx="1920240" cy="1280160"/>
          </a:xfrm>
          <a:prstGeom prst="roundRect">
            <a:avLst/>
          </a:prstGeom>
          <a:noFill/>
          <a:ln>
            <a:solidFill>
              <a:srgbClr val="92D050"/>
            </a:solidFill>
          </a:ln>
          <a:effectLst>
            <a:outerShdw blurRad="50800" dist="38100" dir="5400000" algn="ctr" rotWithShape="0">
              <a:srgbClr val="000000">
                <a:alpha val="35000"/>
              </a:srgbClr>
            </a:outerShdw>
          </a:effectLst>
        </p:spPr>
      </p:pic>
      <p:sp>
        <p:nvSpPr>
          <p:cNvPr id="31" name="Rectangle 30"/>
          <p:cNvSpPr/>
          <p:nvPr/>
        </p:nvSpPr>
        <p:spPr bwMode="auto">
          <a:xfrm>
            <a:off x="762000" y="3284538"/>
            <a:ext cx="8382000" cy="12795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pic>
        <p:nvPicPr>
          <p:cNvPr id="138250" name="Picture 10" descr="\\showsrus\Images\Branding_Photography\FY05 Partner Program OEM Photos - no expiration\Low res JPGs\OEM_Euro_Africa_Americas4.tif.jpg"/>
          <p:cNvPicPr>
            <a:picLocks noChangeAspect="1" noChangeArrowheads="1"/>
          </p:cNvPicPr>
          <p:nvPr/>
        </p:nvPicPr>
        <p:blipFill>
          <a:blip r:embed="rId4" cstate="screen">
            <a:duotone>
              <a:prstClr val="black"/>
              <a:schemeClr val="bg1">
                <a:lumMod val="40000"/>
                <a:lumOff val="60000"/>
                <a:tint val="45000"/>
                <a:satMod val="400000"/>
              </a:schemeClr>
            </a:duotone>
          </a:blip>
          <a:srcRect/>
          <a:stretch>
            <a:fillRect/>
          </a:stretch>
        </p:blipFill>
        <p:spPr bwMode="auto">
          <a:xfrm>
            <a:off x="377825" y="3280777"/>
            <a:ext cx="1924050" cy="1280562"/>
          </a:xfrm>
          <a:prstGeom prst="roundRect">
            <a:avLst/>
          </a:prstGeom>
          <a:noFill/>
          <a:ln>
            <a:solidFill>
              <a:schemeClr val="bg1">
                <a:lumMod val="40000"/>
                <a:lumOff val="60000"/>
              </a:schemeClr>
            </a:solidFill>
          </a:ln>
          <a:effectLst>
            <a:outerShdw blurRad="50800" dist="38100" dir="5400000" algn="ctr" rotWithShape="0">
              <a:srgbClr val="000000">
                <a:alpha val="35000"/>
              </a:srgbClr>
            </a:outerShdw>
          </a:effectLst>
        </p:spPr>
      </p:pic>
      <p:sp>
        <p:nvSpPr>
          <p:cNvPr id="13330" name="Rectangle 11"/>
          <p:cNvSpPr>
            <a:spLocks noChangeArrowheads="1"/>
          </p:cNvSpPr>
          <p:nvPr/>
        </p:nvSpPr>
        <p:spPr bwMode="auto">
          <a:xfrm>
            <a:off x="319088" y="3975100"/>
            <a:ext cx="2070100" cy="714375"/>
          </a:xfrm>
          <a:prstGeom prst="rect">
            <a:avLst/>
          </a:prstGeom>
          <a:noFill/>
          <a:ln w="9525">
            <a:noFill/>
            <a:miter lim="800000"/>
            <a:headEnd/>
            <a:tailEnd/>
          </a:ln>
        </p:spPr>
        <p:txBody>
          <a:bodyPr lIns="0" tIns="0" rIns="0" bIns="0" anchor="ctr"/>
          <a:lstStyle/>
          <a:p>
            <a:pPr algn="ctr">
              <a:lnSpc>
                <a:spcPct val="90000"/>
              </a:lnSpc>
              <a:defRPr/>
            </a:pPr>
            <a:r>
              <a:rPr lang="en-US" altLang="zh-CN" sz="1600" b="1" dirty="0" smtClean="0">
                <a:solidFill>
                  <a:schemeClr val="bg1"/>
                </a:solidFill>
                <a:effectLst>
                  <a:outerShdw blurRad="38100" dist="38100" dir="2700000" algn="tl">
                    <a:srgbClr val="000000">
                      <a:alpha val="43137"/>
                    </a:srgbClr>
                  </a:outerShdw>
                </a:effectLst>
                <a:latin typeface="+mn-lt"/>
                <a:ea typeface="SimSun" pitchFamily="2" charset="-122"/>
                <a:cs typeface="Times New Roman" pitchFamily="18" charset="0"/>
                <a:sym typeface="Wingdings" pitchFamily="2" charset="2"/>
              </a:rPr>
              <a:t>IT</a:t>
            </a:r>
            <a:r>
              <a:rPr lang="zh-CN" altLang="en-US" sz="1600" b="1" dirty="0" smtClean="0">
                <a:solidFill>
                  <a:schemeClr val="bg1"/>
                </a:solidFill>
                <a:effectLst>
                  <a:outerShdw blurRad="38100" dist="38100" dir="2700000" algn="tl">
                    <a:srgbClr val="000000">
                      <a:alpha val="43137"/>
                    </a:srgbClr>
                  </a:outerShdw>
                </a:effectLst>
                <a:latin typeface="+mn-lt"/>
                <a:ea typeface="SimSun" pitchFamily="2" charset="-122"/>
                <a:cs typeface="Times New Roman" pitchFamily="18" charset="0"/>
                <a:sym typeface="Wingdings" pitchFamily="2" charset="2"/>
              </a:rPr>
              <a:t> </a:t>
            </a:r>
            <a:r>
              <a:rPr lang="zh-CN" altLang="en-US" sz="1600" b="1" dirty="0" smtClean="0">
                <a:solidFill>
                  <a:schemeClr val="bg1"/>
                </a:solidFill>
                <a:effectLst>
                  <a:outerShdw blurRad="38100" dist="38100" dir="2700000" algn="tl">
                    <a:srgbClr val="000000">
                      <a:alpha val="43137"/>
                    </a:srgbClr>
                  </a:outerShdw>
                </a:effectLst>
                <a:ea typeface="SimSun" pitchFamily="2" charset="-122"/>
                <a:cs typeface="Times New Roman" pitchFamily="18" charset="0"/>
                <a:sym typeface="Wingdings" pitchFamily="2" charset="2"/>
              </a:rPr>
              <a:t>主管</a:t>
            </a:r>
            <a:r>
              <a:rPr lang="en-US" altLang="zh-CN" sz="1600" b="1" dirty="0" smtClean="0">
                <a:solidFill>
                  <a:schemeClr val="bg1"/>
                </a:solidFill>
                <a:effectLst>
                  <a:outerShdw blurRad="38100" dist="38100" dir="2700000" algn="tl">
                    <a:srgbClr val="000000">
                      <a:alpha val="43137"/>
                    </a:srgbClr>
                  </a:outerShdw>
                </a:effectLst>
                <a:ea typeface="SimSun" pitchFamily="2" charset="-122"/>
                <a:cs typeface="Times New Roman" pitchFamily="18" charset="0"/>
                <a:sym typeface="Wingdings" pitchFamily="2" charset="2"/>
              </a:rPr>
              <a:t>/CIO</a:t>
            </a:r>
            <a:endParaRPr lang="en-US" sz="1600" b="1" dirty="0">
              <a:solidFill>
                <a:schemeClr val="bg1"/>
              </a:solidFill>
              <a:effectLst>
                <a:outerShdw blurRad="38100" dist="38100" dir="2700000" algn="tl">
                  <a:srgbClr val="000000">
                    <a:alpha val="43137"/>
                  </a:srgbClr>
                </a:outerShdw>
              </a:effectLst>
              <a:latin typeface="+mn-lt"/>
              <a:ea typeface="SimSun" pitchFamily="2" charset="-122"/>
              <a:cs typeface="Times New Roman" pitchFamily="18" charset="0"/>
              <a:sym typeface="Wingdings" pitchFamily="2" charset="2"/>
            </a:endParaRPr>
          </a:p>
        </p:txBody>
      </p:sp>
      <p:sp>
        <p:nvSpPr>
          <p:cNvPr id="39" name="Rectangle 11"/>
          <p:cNvSpPr>
            <a:spLocks noChangeArrowheads="1"/>
          </p:cNvSpPr>
          <p:nvPr/>
        </p:nvSpPr>
        <p:spPr bwMode="auto">
          <a:xfrm>
            <a:off x="319088" y="5421313"/>
            <a:ext cx="2070100" cy="714375"/>
          </a:xfrm>
          <a:prstGeom prst="rect">
            <a:avLst/>
          </a:prstGeom>
          <a:noFill/>
          <a:ln w="9525">
            <a:noFill/>
            <a:miter lim="800000"/>
            <a:headEnd/>
            <a:tailEnd/>
          </a:ln>
        </p:spPr>
        <p:txBody>
          <a:bodyPr lIns="0" tIns="0" rIns="0" bIns="0" anchor="ctr"/>
          <a:lstStyle/>
          <a:p>
            <a:pPr algn="ctr">
              <a:lnSpc>
                <a:spcPct val="90000"/>
              </a:lnSpc>
              <a:defRPr/>
            </a:pPr>
            <a:r>
              <a:rPr lang="en-US" altLang="zh-CN" sz="1600" b="1" dirty="0" smtClean="0">
                <a:solidFill>
                  <a:schemeClr val="bg1"/>
                </a:solidFill>
                <a:latin typeface="+mn-lt"/>
                <a:ea typeface="SimSun" pitchFamily="2" charset="-122"/>
                <a:cs typeface="Times New Roman" pitchFamily="18" charset="0"/>
                <a:sym typeface="Wingdings" pitchFamily="2" charset="2"/>
              </a:rPr>
              <a:t>IT</a:t>
            </a:r>
            <a:r>
              <a:rPr lang="zh-CN" altLang="en-US" sz="1600" b="1" dirty="0" smtClean="0">
                <a:solidFill>
                  <a:schemeClr val="bg1"/>
                </a:solidFill>
                <a:latin typeface="+mn-lt"/>
                <a:ea typeface="SimSun" pitchFamily="2" charset="-122"/>
                <a:cs typeface="Times New Roman" pitchFamily="18" charset="0"/>
                <a:sym typeface="Wingdings" pitchFamily="2" charset="2"/>
              </a:rPr>
              <a:t>管理员</a:t>
            </a:r>
            <a:endParaRPr lang="en-US" sz="1600" b="1" dirty="0">
              <a:solidFill>
                <a:schemeClr val="bg1"/>
              </a:solidFill>
              <a:latin typeface="+mn-lt"/>
              <a:ea typeface="SimSun" pitchFamily="2" charset="-122"/>
              <a:cs typeface="Times New Roman" pitchFamily="18" charset="0"/>
              <a:sym typeface="Wingdings" pitchFamily="2" charset="2"/>
            </a:endParaRPr>
          </a:p>
        </p:txBody>
      </p:sp>
      <p:sp>
        <p:nvSpPr>
          <p:cNvPr id="14350" name="Rectangle 1026064"/>
          <p:cNvSpPr>
            <a:spLocks noChangeArrowheads="1"/>
          </p:cNvSpPr>
          <p:nvPr/>
        </p:nvSpPr>
        <p:spPr bwMode="auto">
          <a:xfrm>
            <a:off x="2590800" y="4981878"/>
            <a:ext cx="5943600"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软件无处不在</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多个目录分布在多个系统中</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太多的管理工具</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1026060" name="Rectangle 1026059"/>
          <p:cNvSpPr>
            <a:spLocks noChangeArrowheads="1"/>
          </p:cNvSpPr>
          <p:nvPr/>
        </p:nvSpPr>
        <p:spPr bwMode="auto">
          <a:xfrm>
            <a:off x="2590799" y="3495978"/>
            <a:ext cx="5943600"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高额的差旅费用以及用于日常电话费用</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rPr>
              <a:t>需要</a:t>
            </a:r>
            <a:r>
              <a:rPr lang="zh-CN" altLang="en-US" sz="2000" dirty="0" smtClean="0">
                <a:solidFill>
                  <a:schemeClr val="bg1"/>
                </a:solidFill>
                <a:effectLst>
                  <a:outerShdw blurRad="38100" dist="38100" dir="2700000" algn="tl">
                    <a:srgbClr val="000000">
                      <a:alpha val="43137"/>
                    </a:srgbClr>
                  </a:outerShdw>
                </a:effectLst>
                <a:latin typeface="+mn-lt"/>
                <a:cs typeface="+mn-cs"/>
              </a:rPr>
              <a:t>提供除了省钱之外更多的价值</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确保灵活性</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15" name="Title 14"/>
          <p:cNvSpPr>
            <a:spLocks noGrp="1"/>
          </p:cNvSpPr>
          <p:nvPr>
            <p:ph type="title"/>
          </p:nvPr>
        </p:nvSpPr>
        <p:spPr>
          <a:xfrm>
            <a:off x="382588" y="228600"/>
            <a:ext cx="8380412" cy="1246495"/>
          </a:xfrm>
        </p:spPr>
        <p:txBody>
          <a:bodyPr/>
          <a:lstStyle/>
          <a:p>
            <a:r>
              <a:rPr lang="zh-CN" altLang="en-US" dirty="0" smtClean="0">
                <a:sym typeface="Wingdings" pitchFamily="2" charset="2"/>
              </a:rPr>
              <a:t>当前的商业环境</a:t>
            </a:r>
            <a:r>
              <a:rPr lang="en-US" dirty="0" smtClean="0">
                <a:sym typeface="Wingdings" pitchFamily="2" charset="2"/>
              </a:rPr>
              <a:t/>
            </a:r>
            <a:br>
              <a:rPr lang="en-US" dirty="0" smtClean="0">
                <a:sym typeface="Wingdings" pitchFamily="2" charset="2"/>
              </a:rPr>
            </a:br>
            <a:r>
              <a:rPr lang="zh-CN" altLang="en-US" sz="3600" dirty="0" smtClean="0">
                <a:solidFill>
                  <a:schemeClr val="tx1"/>
                </a:solidFill>
                <a:effectLst/>
                <a:sym typeface="Wingdings" pitchFamily="2" charset="2"/>
              </a:rPr>
              <a:t>用户告诉我们</a:t>
            </a:r>
            <a:endParaRPr lang="en-US" dirty="0">
              <a:solidFill>
                <a:schemeClr val="tx1"/>
              </a:solidFill>
              <a:effectLst/>
            </a:endParaRPr>
          </a:p>
        </p:txBody>
      </p:sp>
      <p:sp>
        <p:nvSpPr>
          <p:cNvPr id="16" name="圆角矩形 15"/>
          <p:cNvSpPr/>
          <p:nvPr/>
        </p:nvSpPr>
        <p:spPr>
          <a:xfrm>
            <a:off x="1714448" y="1785926"/>
            <a:ext cx="7572460" cy="1285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pic>
        <p:nvPicPr>
          <p:cNvPr id="23" name="Picture 12" descr="\\showsrus\Images\Branding_Photography\FY05 Partner Program OEM Photos - no expiration\Low res JPGs\OEM_2men_warehouse.tif.jpg"/>
          <p:cNvPicPr>
            <a:picLocks noChangeAspect="1" noChangeArrowheads="1"/>
          </p:cNvPicPr>
          <p:nvPr/>
        </p:nvPicPr>
        <p:blipFill>
          <a:blip r:embed="rId6" cstate="print">
            <a:duotone>
              <a:prstClr val="black"/>
              <a:srgbClr val="FFB77A">
                <a:tint val="45000"/>
                <a:satMod val="400000"/>
              </a:srgbClr>
            </a:duotone>
          </a:blip>
          <a:srcRect/>
          <a:stretch>
            <a:fillRect/>
          </a:stretch>
        </p:blipFill>
        <p:spPr bwMode="auto">
          <a:xfrm>
            <a:off x="357158" y="1785926"/>
            <a:ext cx="1910687" cy="1280160"/>
          </a:xfrm>
          <a:prstGeom prst="roundRect">
            <a:avLst/>
          </a:prstGeom>
          <a:noFill/>
          <a:ln>
            <a:solidFill>
              <a:srgbClr val="FFAF6D"/>
            </a:solidFill>
          </a:ln>
          <a:effectLst>
            <a:outerShdw blurRad="50800" dist="38100" dir="5400000" algn="ctr" rotWithShape="0">
              <a:srgbClr val="000000">
                <a:alpha val="35000"/>
              </a:srgbClr>
            </a:outerShdw>
          </a:effectLst>
        </p:spPr>
      </p:pic>
      <p:sp>
        <p:nvSpPr>
          <p:cNvPr id="19" name="Rectangle 1026060"/>
          <p:cNvSpPr>
            <a:spLocks noChangeArrowheads="1"/>
          </p:cNvSpPr>
          <p:nvPr/>
        </p:nvSpPr>
        <p:spPr bwMode="auto">
          <a:xfrm>
            <a:off x="2590799" y="1971848"/>
            <a:ext cx="5943600" cy="9489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浪费太多的时间在寻找开会所需要的资源</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多种通讯工具不能一起工作</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spcBef>
                <a:spcPts val="75"/>
              </a:spcBef>
              <a:spcAft>
                <a:spcPts val="25"/>
              </a:spcAft>
              <a:buClr>
                <a:schemeClr val="tx2"/>
              </a:buClr>
              <a:buSzPct val="95000"/>
              <a:buBlip>
                <a:blip r:embed="rId5"/>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用户希望在任何地方都可以工作</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25" name="Rectangle 11"/>
          <p:cNvSpPr>
            <a:spLocks noChangeArrowheads="1"/>
          </p:cNvSpPr>
          <p:nvPr/>
        </p:nvSpPr>
        <p:spPr bwMode="auto">
          <a:xfrm>
            <a:off x="228600" y="2513013"/>
            <a:ext cx="2070100" cy="714375"/>
          </a:xfrm>
          <a:prstGeom prst="rect">
            <a:avLst/>
          </a:prstGeom>
          <a:noFill/>
          <a:ln w="9525">
            <a:noFill/>
            <a:miter lim="800000"/>
            <a:headEnd/>
            <a:tailEnd/>
          </a:ln>
        </p:spPr>
        <p:txBody>
          <a:bodyPr lIns="0" tIns="0" rIns="0" bIns="0" anchor="ctr"/>
          <a:lstStyle/>
          <a:p>
            <a:pPr algn="ctr">
              <a:lnSpc>
                <a:spcPct val="90000"/>
              </a:lnSpc>
              <a:defRPr/>
            </a:pPr>
            <a:r>
              <a:rPr lang="zh-CN" altLang="en-US" sz="1600" b="1" dirty="0" smtClean="0">
                <a:solidFill>
                  <a:schemeClr val="bg1"/>
                </a:solidFill>
                <a:latin typeface="+mn-lt"/>
                <a:ea typeface="SimSun" pitchFamily="2" charset="-122"/>
                <a:cs typeface="Times New Roman" pitchFamily="18" charset="0"/>
                <a:sym typeface="Wingdings" pitchFamily="2" charset="2"/>
              </a:rPr>
              <a:t>公司员工</a:t>
            </a:r>
            <a:endParaRPr lang="en-US" sz="1600" b="1" dirty="0">
              <a:solidFill>
                <a:schemeClr val="bg1"/>
              </a:solidFill>
              <a:latin typeface="+mn-lt"/>
              <a:ea typeface="SimSun" pitchFamily="2" charset="-122"/>
              <a:cs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42908" y="1785926"/>
            <a:ext cx="9429816" cy="128588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dirty="0"/>
          </a:p>
        </p:txBody>
      </p:sp>
      <p:sp>
        <p:nvSpPr>
          <p:cNvPr id="33" name="Rectangle 32"/>
          <p:cNvSpPr/>
          <p:nvPr/>
        </p:nvSpPr>
        <p:spPr bwMode="auto">
          <a:xfrm>
            <a:off x="0" y="4800600"/>
            <a:ext cx="9144000" cy="127952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31" name="Rectangle 30"/>
          <p:cNvSpPr/>
          <p:nvPr/>
        </p:nvSpPr>
        <p:spPr bwMode="auto">
          <a:xfrm>
            <a:off x="0" y="3286125"/>
            <a:ext cx="9144000" cy="12795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6" tIns="45718" rIns="91436" bIns="45718"/>
          <a:lstStyle/>
          <a:p>
            <a:pPr eaLnBrk="0" hangingPunct="0">
              <a:defRPr/>
            </a:pPr>
            <a:endParaRPr lang="en-US" sz="2400" dirty="0">
              <a:solidFill>
                <a:schemeClr val="tx1"/>
              </a:solidFill>
            </a:endParaRPr>
          </a:p>
        </p:txBody>
      </p:sp>
      <p:sp>
        <p:nvSpPr>
          <p:cNvPr id="1026060" name="Rectangle 1026059"/>
          <p:cNvSpPr>
            <a:spLocks noChangeArrowheads="1"/>
          </p:cNvSpPr>
          <p:nvPr/>
        </p:nvSpPr>
        <p:spPr bwMode="auto">
          <a:xfrm>
            <a:off x="1055688" y="3505200"/>
            <a:ext cx="6386512"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集成现在电话系统</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软件驱动的</a:t>
            </a:r>
            <a:r>
              <a:rPr lang="en-US" sz="2000" dirty="0" smtClean="0">
                <a:solidFill>
                  <a:schemeClr val="bg1"/>
                </a:solidFill>
                <a:effectLst>
                  <a:outerShdw blurRad="38100" dist="38100" dir="2700000" algn="tl">
                    <a:srgbClr val="000000">
                      <a:alpha val="43137"/>
                    </a:srgbClr>
                  </a:outerShdw>
                </a:effectLst>
                <a:latin typeface="+mn-lt"/>
                <a:cs typeface="+mn-cs"/>
              </a:rPr>
              <a:t> </a:t>
            </a:r>
            <a:r>
              <a:rPr lang="en-US" sz="2000" dirty="0">
                <a:solidFill>
                  <a:schemeClr val="bg1"/>
                </a:solidFill>
                <a:effectLst>
                  <a:outerShdw blurRad="38100" dist="38100" dir="2700000" algn="tl">
                    <a:srgbClr val="000000">
                      <a:alpha val="43137"/>
                    </a:srgbClr>
                  </a:outerShdw>
                </a:effectLst>
                <a:latin typeface="+mn-lt"/>
                <a:cs typeface="+mn-cs"/>
              </a:rPr>
              <a:t>VoIP</a:t>
            </a: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丰富的开发平台</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165942" name="TextBox 1026063"/>
          <p:cNvSpPr txBox="1">
            <a:spLocks noChangeArrowheads="1"/>
          </p:cNvSpPr>
          <p:nvPr/>
        </p:nvSpPr>
        <p:spPr bwMode="auto">
          <a:xfrm>
            <a:off x="6691313" y="3602831"/>
            <a:ext cx="2247900" cy="646327"/>
          </a:xfrm>
          <a:prstGeom prst="rect">
            <a:avLst/>
          </a:prstGeom>
          <a:noFill/>
          <a:ln w="9525">
            <a:noFill/>
            <a:miter lim="800000"/>
            <a:headEnd/>
            <a:tailEnd/>
          </a:ln>
        </p:spPr>
        <p:txBody>
          <a:bodyPr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软件驱动</a:t>
            </a:r>
            <a:r>
              <a:rPr lang="en-US" sz="2000" dirty="0" smtClean="0">
                <a:solidFill>
                  <a:schemeClr val="bg1"/>
                </a:solidFill>
                <a:effectLst>
                  <a:outerShdw blurRad="38100" dist="38100" dir="2700000" algn="tl">
                    <a:srgbClr val="000000">
                      <a:alpha val="43137"/>
                    </a:srgbClr>
                  </a:outerShdw>
                </a:effectLst>
                <a:latin typeface="+mn-lt"/>
                <a:cs typeface="Arial" pitchFamily="34" charset="0"/>
              </a:rPr>
              <a:t>VoIP </a:t>
            </a: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的基础</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29" name="Chevron 28"/>
          <p:cNvSpPr/>
          <p:nvPr/>
        </p:nvSpPr>
        <p:spPr bwMode="auto">
          <a:xfrm flipH="1">
            <a:off x="6200775" y="3292475"/>
            <a:ext cx="600075" cy="1252538"/>
          </a:xfrm>
          <a:prstGeom prst="chevr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pic>
        <p:nvPicPr>
          <p:cNvPr id="13320" name="Rectangle 833584"/>
          <p:cNvPicPr>
            <a:picLocks noChangeAspect="1" noChangeArrowheads="1"/>
          </p:cNvPicPr>
          <p:nvPr/>
        </p:nvPicPr>
        <p:blipFill>
          <a:blip r:embed="rId4" cstate="print"/>
          <a:srcRect/>
          <a:stretch>
            <a:fillRect/>
          </a:stretch>
        </p:blipFill>
        <p:spPr bwMode="auto">
          <a:xfrm>
            <a:off x="198438" y="2009775"/>
            <a:ext cx="1289050" cy="930275"/>
          </a:xfrm>
          <a:prstGeom prst="rect">
            <a:avLst/>
          </a:prstGeom>
          <a:noFill/>
          <a:ln w="9525">
            <a:noFill/>
            <a:miter lim="800000"/>
            <a:headEnd/>
            <a:tailEnd/>
          </a:ln>
        </p:spPr>
      </p:pic>
      <p:sp>
        <p:nvSpPr>
          <p:cNvPr id="14348" name="Rectangle 1026060"/>
          <p:cNvSpPr>
            <a:spLocks noChangeArrowheads="1"/>
          </p:cNvSpPr>
          <p:nvPr/>
        </p:nvSpPr>
        <p:spPr bwMode="auto">
          <a:xfrm>
            <a:off x="1055688" y="2014047"/>
            <a:ext cx="6775450"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沟通从内部应用发起</a:t>
            </a:r>
            <a:endParaRPr lang="en-US" altLang="zh-CN" sz="2000" dirty="0" smtClean="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集成化的沟通工具</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在任何地点访问</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45" name="TextBox 1026063"/>
          <p:cNvSpPr txBox="1">
            <a:spLocks noChangeArrowheads="1"/>
          </p:cNvSpPr>
          <p:nvPr/>
        </p:nvSpPr>
        <p:spPr bwMode="auto">
          <a:xfrm>
            <a:off x="6887059" y="2221472"/>
            <a:ext cx="1723541" cy="369328"/>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流线化的沟通</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46" name="Chevron 45"/>
          <p:cNvSpPr/>
          <p:nvPr/>
        </p:nvSpPr>
        <p:spPr bwMode="auto">
          <a:xfrm flipH="1">
            <a:off x="6200775" y="1808163"/>
            <a:ext cx="600075" cy="1252537"/>
          </a:xfrm>
          <a:prstGeom prst="chevron">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14350" name="Rectangle 1026064"/>
          <p:cNvSpPr>
            <a:spLocks noChangeArrowheads="1"/>
          </p:cNvSpPr>
          <p:nvPr/>
        </p:nvSpPr>
        <p:spPr bwMode="auto">
          <a:xfrm>
            <a:off x="1004888" y="4981878"/>
            <a:ext cx="7369175" cy="85664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可控的用于实现会议的成本支出</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集中化的供给性</a:t>
            </a:r>
            <a:r>
              <a:rPr lang="en-US" sz="2000" dirty="0" smtClean="0">
                <a:solidFill>
                  <a:schemeClr val="bg1"/>
                </a:solidFill>
                <a:effectLst>
                  <a:outerShdw blurRad="38100" dist="38100" dir="2700000" algn="tl">
                    <a:srgbClr val="000000">
                      <a:alpha val="43137"/>
                    </a:srgbClr>
                  </a:outerShdw>
                </a:effectLst>
                <a:latin typeface="+mn-lt"/>
                <a:cs typeface="+mn-cs"/>
              </a:rPr>
              <a:t> </a:t>
            </a:r>
            <a:endParaRPr lang="en-US" sz="2000" dirty="0">
              <a:solidFill>
                <a:schemeClr val="bg1"/>
              </a:solidFill>
              <a:effectLst>
                <a:outerShdw blurRad="38100" dist="38100" dir="2700000" algn="tl">
                  <a:srgbClr val="000000">
                    <a:alpha val="43137"/>
                  </a:srgbClr>
                </a:outerShdw>
              </a:effectLst>
              <a:latin typeface="+mn-lt"/>
              <a:cs typeface="+mn-cs"/>
            </a:endParaRPr>
          </a:p>
          <a:p>
            <a:pPr marL="342900" indent="-342900" defTabSz="911454" eaLnBrk="0" hangingPunct="0">
              <a:lnSpc>
                <a:spcPct val="90000"/>
              </a:lnSpc>
              <a:spcBef>
                <a:spcPts val="75"/>
              </a:spcBef>
              <a:spcAft>
                <a:spcPts val="25"/>
              </a:spcAft>
              <a:buClr>
                <a:schemeClr val="tx2"/>
              </a:buClr>
              <a:buSzPct val="95000"/>
              <a:buBlip>
                <a:blip r:embed="rId3"/>
              </a:buBlip>
              <a:defRPr/>
            </a:pPr>
            <a:r>
              <a:rPr lang="zh-CN" altLang="en-US" sz="2000" dirty="0" smtClean="0">
                <a:solidFill>
                  <a:schemeClr val="bg1"/>
                </a:solidFill>
                <a:effectLst>
                  <a:outerShdw blurRad="38100" dist="38100" dir="2700000" algn="tl">
                    <a:srgbClr val="000000">
                      <a:alpha val="43137"/>
                    </a:srgbClr>
                  </a:outerShdw>
                </a:effectLst>
                <a:latin typeface="+mn-lt"/>
                <a:cs typeface="+mn-cs"/>
              </a:rPr>
              <a:t>一致的管理工具</a:t>
            </a:r>
            <a:endParaRPr lang="en-US" sz="2000" dirty="0">
              <a:solidFill>
                <a:schemeClr val="bg1"/>
              </a:solidFill>
              <a:effectLst>
                <a:outerShdw blurRad="38100" dist="38100" dir="2700000" algn="tl">
                  <a:srgbClr val="000000">
                    <a:alpha val="43137"/>
                  </a:srgbClr>
                </a:outerShdw>
              </a:effectLst>
              <a:latin typeface="+mn-lt"/>
              <a:cs typeface="+mn-cs"/>
            </a:endParaRPr>
          </a:p>
        </p:txBody>
      </p:sp>
      <p:sp>
        <p:nvSpPr>
          <p:cNvPr id="38" name="Chevron 37"/>
          <p:cNvSpPr/>
          <p:nvPr/>
        </p:nvSpPr>
        <p:spPr bwMode="auto">
          <a:xfrm flipH="1">
            <a:off x="6215073" y="4786322"/>
            <a:ext cx="600075" cy="1285884"/>
          </a:xfrm>
          <a:prstGeom prst="chevron">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36" tIns="45718" rIns="91436" bIns="45718"/>
          <a:lstStyle/>
          <a:p>
            <a:pPr eaLnBrk="0" hangingPunct="0">
              <a:defRPr/>
            </a:pPr>
            <a:endParaRPr lang="en-US" sz="2400" dirty="0">
              <a:solidFill>
                <a:schemeClr val="tx1"/>
              </a:solidFill>
              <a:latin typeface="Arial" pitchFamily="34" charset="0"/>
            </a:endParaRPr>
          </a:p>
        </p:txBody>
      </p:sp>
      <p:sp>
        <p:nvSpPr>
          <p:cNvPr id="40" name="TextBox 1026063"/>
          <p:cNvSpPr txBox="1">
            <a:spLocks noChangeArrowheads="1"/>
          </p:cNvSpPr>
          <p:nvPr/>
        </p:nvSpPr>
        <p:spPr bwMode="auto">
          <a:xfrm>
            <a:off x="7058025" y="5193272"/>
            <a:ext cx="1210580" cy="369328"/>
          </a:xfrm>
          <a:prstGeom prst="rect">
            <a:avLst/>
          </a:prstGeom>
          <a:noFill/>
          <a:ln w="9525">
            <a:noFill/>
            <a:miter lim="800000"/>
            <a:headEnd/>
            <a:tailEnd/>
          </a:ln>
        </p:spPr>
        <p:txBody>
          <a:bodyPr wrap="none" lIns="91436" tIns="45718" rIns="91436" bIns="45718">
            <a:spAutoFit/>
          </a:bodyPr>
          <a:lstStyle/>
          <a:p>
            <a:pPr algn="ctr" defTabSz="912777">
              <a:lnSpc>
                <a:spcPct val="90000"/>
              </a:lnSpc>
              <a:spcBef>
                <a:spcPts val="667"/>
              </a:spcBef>
              <a:buClr>
                <a:schemeClr val="tx2"/>
              </a:buClr>
              <a:buSzPct val="95000"/>
              <a:defRPr/>
            </a:pPr>
            <a:r>
              <a:rPr lang="zh-CN" altLang="en-US" sz="2000" dirty="0" smtClean="0">
                <a:solidFill>
                  <a:schemeClr val="bg1"/>
                </a:solidFill>
                <a:effectLst>
                  <a:outerShdw blurRad="38100" dist="38100" dir="2700000" algn="tl">
                    <a:srgbClr val="000000">
                      <a:alpha val="43137"/>
                    </a:srgbClr>
                  </a:outerShdw>
                </a:effectLst>
                <a:latin typeface="+mn-lt"/>
                <a:cs typeface="Arial" pitchFamily="34" charset="0"/>
              </a:rPr>
              <a:t>运营控制</a:t>
            </a:r>
            <a:endParaRPr lang="en-US" sz="2000" dirty="0">
              <a:solidFill>
                <a:schemeClr val="bg1"/>
              </a:solidFill>
              <a:effectLst>
                <a:outerShdw blurRad="38100" dist="38100" dir="2700000" algn="tl">
                  <a:srgbClr val="000000">
                    <a:alpha val="43137"/>
                  </a:srgbClr>
                </a:outerShdw>
              </a:effectLst>
              <a:latin typeface="+mn-lt"/>
              <a:cs typeface="Arial" pitchFamily="34" charset="0"/>
            </a:endParaRPr>
          </a:p>
        </p:txBody>
      </p:sp>
      <p:grpSp>
        <p:nvGrpSpPr>
          <p:cNvPr id="2" name="Group 29"/>
          <p:cNvGrpSpPr>
            <a:grpSpLocks/>
          </p:cNvGrpSpPr>
          <p:nvPr/>
        </p:nvGrpSpPr>
        <p:grpSpPr bwMode="auto">
          <a:xfrm>
            <a:off x="109538" y="5072063"/>
            <a:ext cx="987425" cy="877887"/>
            <a:chOff x="1789113" y="5010151"/>
            <a:chExt cx="987425" cy="877888"/>
          </a:xfrm>
        </p:grpSpPr>
        <p:grpSp>
          <p:nvGrpSpPr>
            <p:cNvPr id="3" name="Group 57"/>
            <p:cNvGrpSpPr>
              <a:grpSpLocks/>
            </p:cNvGrpSpPr>
            <p:nvPr/>
          </p:nvGrpSpPr>
          <p:grpSpPr bwMode="auto">
            <a:xfrm>
              <a:off x="1789113" y="5010151"/>
              <a:ext cx="987425" cy="877888"/>
              <a:chOff x="2460" y="1628"/>
              <a:chExt cx="621" cy="576"/>
            </a:xfrm>
            <a:effectLst>
              <a:outerShdw blurRad="76200" dir="18900000" sy="23000" kx="-1200000" algn="bl" rotWithShape="0">
                <a:prstClr val="black">
                  <a:alpha val="20000"/>
                </a:prstClr>
              </a:outerShdw>
            </a:effectLst>
          </p:grpSpPr>
          <p:sp>
            <p:nvSpPr>
              <p:cNvPr id="27" name="Oval 5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defRPr/>
                </a:pPr>
                <a:endParaRPr lang="en-US" dirty="0">
                  <a:latin typeface="Arial" pitchFamily="34" charset="0"/>
                  <a:cs typeface="Arial" pitchFamily="34" charset="0"/>
                </a:endParaRPr>
              </a:p>
            </p:txBody>
          </p:sp>
          <p:pic>
            <p:nvPicPr>
              <p:cNvPr id="28" name="Picture 59" descr="server_03"/>
              <p:cNvPicPr>
                <a:picLocks noChangeAspect="1" noChangeArrowheads="1"/>
              </p:cNvPicPr>
              <p:nvPr/>
            </p:nvPicPr>
            <p:blipFill>
              <a:blip r:embed="rId5" cstate="screen"/>
              <a:srcRect/>
              <a:stretch>
                <a:fillRect/>
              </a:stretch>
            </p:blipFill>
            <p:spPr bwMode="auto">
              <a:xfrm>
                <a:off x="2648" y="1628"/>
                <a:ext cx="236" cy="489"/>
              </a:xfrm>
              <a:prstGeom prst="rect">
                <a:avLst/>
              </a:prstGeom>
              <a:noFill/>
              <a:ln w="9525">
                <a:noFill/>
                <a:miter lim="800000"/>
                <a:headEnd/>
                <a:tailEnd/>
              </a:ln>
            </p:spPr>
          </p:pic>
        </p:grpSp>
        <p:pic>
          <p:nvPicPr>
            <p:cNvPr id="13333" name="Picture 25" descr="C:\Program Files\Microsoft Resource DVD Artwork\DVD_ART\Artwork_Imagery\Shapes and Graphics\Symbols\dollar sign thin.png"/>
            <p:cNvPicPr>
              <a:picLocks noChangeAspect="1" noChangeArrowheads="1"/>
            </p:cNvPicPr>
            <p:nvPr/>
          </p:nvPicPr>
          <p:blipFill>
            <a:blip r:embed="rId6" cstate="print"/>
            <a:srcRect/>
            <a:stretch>
              <a:fillRect/>
            </a:stretch>
          </p:blipFill>
          <p:spPr bwMode="auto">
            <a:xfrm>
              <a:off x="2271713" y="5168900"/>
              <a:ext cx="334028" cy="579437"/>
            </a:xfrm>
            <a:prstGeom prst="rect">
              <a:avLst/>
            </a:prstGeom>
            <a:noFill/>
            <a:ln w="9525">
              <a:noFill/>
              <a:miter lim="800000"/>
              <a:headEnd/>
              <a:tailEnd/>
            </a:ln>
          </p:spPr>
        </p:pic>
      </p:grpSp>
      <p:grpSp>
        <p:nvGrpSpPr>
          <p:cNvPr id="4" name="Group 67"/>
          <p:cNvGrpSpPr>
            <a:grpSpLocks/>
          </p:cNvGrpSpPr>
          <p:nvPr/>
        </p:nvGrpSpPr>
        <p:grpSpPr bwMode="auto">
          <a:xfrm>
            <a:off x="109538" y="3449638"/>
            <a:ext cx="987425" cy="876300"/>
            <a:chOff x="2460" y="1628"/>
            <a:chExt cx="621" cy="576"/>
          </a:xfrm>
        </p:grpSpPr>
        <p:sp>
          <p:nvSpPr>
            <p:cNvPr id="13330" name="Oval 68"/>
            <p:cNvSpPr>
              <a:spLocks noChangeArrowheads="1"/>
            </p:cNvSpPr>
            <p:nvPr/>
          </p:nvSpPr>
          <p:spPr bwMode="auto">
            <a:xfrm>
              <a:off x="2460" y="1975"/>
              <a:ext cx="621" cy="229"/>
            </a:xfrm>
            <a:prstGeom prst="ellipse">
              <a:avLst/>
            </a:prstGeom>
            <a:gradFill rotWithShape="1">
              <a:gsLst>
                <a:gs pos="0">
                  <a:schemeClr val="bg2">
                    <a:alpha val="57999"/>
                  </a:schemeClr>
                </a:gs>
                <a:gs pos="100000">
                  <a:schemeClr val="accent1">
                    <a:alpha val="0"/>
                  </a:schemeClr>
                </a:gs>
              </a:gsLst>
              <a:path path="shape">
                <a:fillToRect l="50000" t="50000" r="50000" b="50000"/>
              </a:path>
            </a:gradFill>
            <a:ln w="9525">
              <a:noFill/>
              <a:round/>
              <a:headEnd/>
              <a:tailEnd/>
            </a:ln>
          </p:spPr>
          <p:txBody>
            <a:bodyPr wrap="none" anchor="ctr"/>
            <a:lstStyle/>
            <a:p>
              <a:pPr algn="ctr" eaLnBrk="0" hangingPunct="0">
                <a:lnSpc>
                  <a:spcPct val="85000"/>
                </a:lnSpc>
                <a:spcBef>
                  <a:spcPct val="20000"/>
                </a:spcBef>
              </a:pPr>
              <a:endParaRPr lang="en-US"/>
            </a:p>
          </p:txBody>
        </p:sp>
        <p:pic>
          <p:nvPicPr>
            <p:cNvPr id="13331" name="Picture 69" descr="server_03"/>
            <p:cNvPicPr>
              <a:picLocks noChangeAspect="1" noChangeArrowheads="1"/>
            </p:cNvPicPr>
            <p:nvPr/>
          </p:nvPicPr>
          <p:blipFill>
            <a:blip r:embed="rId5" cstate="print"/>
            <a:srcRect/>
            <a:stretch>
              <a:fillRect/>
            </a:stretch>
          </p:blipFill>
          <p:spPr bwMode="auto">
            <a:xfrm>
              <a:off x="2648" y="1628"/>
              <a:ext cx="236" cy="489"/>
            </a:xfrm>
            <a:prstGeom prst="rect">
              <a:avLst/>
            </a:prstGeom>
            <a:noFill/>
            <a:ln w="9525">
              <a:noFill/>
              <a:miter lim="800000"/>
              <a:headEnd/>
              <a:tailEnd/>
            </a:ln>
          </p:spPr>
        </p:pic>
      </p:grpSp>
      <p:sp>
        <p:nvSpPr>
          <p:cNvPr id="24" name="Title 23"/>
          <p:cNvSpPr>
            <a:spLocks noGrp="1"/>
          </p:cNvSpPr>
          <p:nvPr>
            <p:ph type="title"/>
          </p:nvPr>
        </p:nvSpPr>
        <p:spPr>
          <a:xfrm>
            <a:off x="382588" y="228600"/>
            <a:ext cx="8380412" cy="1246495"/>
          </a:xfrm>
        </p:spPr>
        <p:txBody>
          <a:bodyPr/>
          <a:lstStyle/>
          <a:p>
            <a:r>
              <a:rPr lang="zh-CN" altLang="en-US" dirty="0" smtClean="0">
                <a:sym typeface="Wingdings" pitchFamily="2" charset="2"/>
              </a:rPr>
              <a:t>当前的商业环境</a:t>
            </a:r>
            <a:r>
              <a:rPr lang="en-US" dirty="0" smtClean="0">
                <a:sym typeface="Wingdings" pitchFamily="2" charset="2"/>
              </a:rPr>
              <a:t/>
            </a:r>
            <a:br>
              <a:rPr lang="en-US" dirty="0" smtClean="0">
                <a:sym typeface="Wingdings" pitchFamily="2" charset="2"/>
              </a:rPr>
            </a:br>
            <a:r>
              <a:rPr lang="zh-CN" altLang="en-US" sz="4000" dirty="0" smtClean="0">
                <a:solidFill>
                  <a:schemeClr val="accent1"/>
                </a:solidFill>
                <a:sym typeface="Wingdings" pitchFamily="2" charset="2"/>
              </a:rPr>
              <a:t>投资主旋律</a:t>
            </a:r>
            <a:endParaRPr lang="en-US" dirty="0">
              <a:solidFill>
                <a:schemeClr val="accent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382000" cy="997196"/>
          </a:xfrm>
        </p:spPr>
        <p:txBody>
          <a:bodyPr/>
          <a:lstStyle/>
          <a:p>
            <a:r>
              <a:rPr lang="zh-CN" altLang="en-US" dirty="0" smtClean="0"/>
              <a:t>可回收成本</a:t>
            </a:r>
            <a:r>
              <a:rPr lang="en-US" dirty="0" smtClean="0"/>
              <a:t/>
            </a:r>
            <a:br>
              <a:rPr lang="en-US" dirty="0" smtClean="0"/>
            </a:br>
            <a:r>
              <a:rPr lang="zh-CN" altLang="en-US" sz="2400" b="0" dirty="0" smtClean="0">
                <a:solidFill>
                  <a:schemeClr val="tx1"/>
                </a:solidFill>
                <a:latin typeface="+mn-ea"/>
                <a:ea typeface="+mn-ea"/>
              </a:rPr>
              <a:t>典型结果：某公司部署了</a:t>
            </a:r>
            <a:r>
              <a:rPr lang="en-US" altLang="zh-CN" sz="2400" b="0" dirty="0" smtClean="0">
                <a:solidFill>
                  <a:schemeClr val="tx1"/>
                </a:solidFill>
                <a:latin typeface="+mn-ea"/>
                <a:ea typeface="+mn-ea"/>
              </a:rPr>
              <a:t>500</a:t>
            </a:r>
            <a:r>
              <a:rPr lang="zh-CN" altLang="en-US" sz="2400" b="0" dirty="0" smtClean="0">
                <a:solidFill>
                  <a:schemeClr val="tx1"/>
                </a:solidFill>
                <a:latin typeface="+mn-ea"/>
                <a:ea typeface="+mn-ea"/>
              </a:rPr>
              <a:t>个客户端</a:t>
            </a:r>
            <a:endParaRPr lang="en-US" sz="2000" b="0" dirty="0">
              <a:solidFill>
                <a:schemeClr val="tx1"/>
              </a:solidFill>
              <a:latin typeface="+mn-ea"/>
              <a:ea typeface="+mn-ea"/>
            </a:endParaRPr>
          </a:p>
        </p:txBody>
      </p:sp>
      <p:grpSp>
        <p:nvGrpSpPr>
          <p:cNvPr id="3" name="Group 36"/>
          <p:cNvGrpSpPr/>
          <p:nvPr/>
        </p:nvGrpSpPr>
        <p:grpSpPr>
          <a:xfrm>
            <a:off x="500034" y="1714488"/>
            <a:ext cx="7992128" cy="4176442"/>
            <a:chOff x="152400" y="1599443"/>
            <a:chExt cx="6896100" cy="4486578"/>
          </a:xfrm>
        </p:grpSpPr>
        <p:sp>
          <p:nvSpPr>
            <p:cNvPr id="7" name="TextBox 6"/>
            <p:cNvSpPr txBox="1"/>
            <p:nvPr/>
          </p:nvSpPr>
          <p:spPr>
            <a:xfrm>
              <a:off x="1676400" y="1599443"/>
              <a:ext cx="2209800" cy="892705"/>
            </a:xfrm>
            <a:prstGeom prst="rect">
              <a:avLst/>
            </a:prstGeom>
            <a:noFill/>
          </p:spPr>
          <p:txBody>
            <a:bodyPr wrap="square" rtlCol="0">
              <a:spAutoFit/>
            </a:bodyPr>
            <a:lstStyle/>
            <a:p>
              <a:pPr algn="ctr"/>
              <a:r>
                <a:rPr lang="en-US" sz="1600" b="1" dirty="0" smtClean="0"/>
                <a:t>3</a:t>
              </a:r>
              <a:r>
                <a:rPr lang="zh-CN" altLang="en-US" sz="1600" b="1" dirty="0" smtClean="0"/>
                <a:t>年</a:t>
              </a:r>
              <a:r>
                <a:rPr lang="en-US" sz="1600" b="1" dirty="0" smtClean="0"/>
                <a:t> </a:t>
              </a:r>
              <a:br>
                <a:rPr lang="en-US" sz="1600" b="1" dirty="0" smtClean="0"/>
              </a:br>
              <a:r>
                <a:rPr lang="zh-CN" altLang="en-US" sz="1600" b="1" dirty="0" smtClean="0"/>
                <a:t>每年投资成本</a:t>
              </a:r>
              <a:r>
                <a:rPr lang="en-US" sz="1600" b="1" dirty="0" smtClean="0"/>
                <a:t> </a:t>
              </a:r>
            </a:p>
            <a:p>
              <a:pPr algn="ctr"/>
              <a:r>
                <a:rPr lang="en-US" sz="1600" b="1" dirty="0" smtClean="0"/>
                <a:t>($497,278)</a:t>
              </a:r>
              <a:endParaRPr lang="en-US" sz="1600" b="1" dirty="0"/>
            </a:p>
          </p:txBody>
        </p:sp>
        <p:sp>
          <p:nvSpPr>
            <p:cNvPr id="8" name="TextBox 7"/>
            <p:cNvSpPr txBox="1"/>
            <p:nvPr/>
          </p:nvSpPr>
          <p:spPr>
            <a:xfrm>
              <a:off x="4724400" y="1599443"/>
              <a:ext cx="2286000" cy="892706"/>
            </a:xfrm>
            <a:prstGeom prst="rect">
              <a:avLst/>
            </a:prstGeom>
            <a:noFill/>
          </p:spPr>
          <p:txBody>
            <a:bodyPr wrap="square" rtlCol="0">
              <a:spAutoFit/>
            </a:bodyPr>
            <a:lstStyle/>
            <a:p>
              <a:pPr algn="ctr"/>
              <a:r>
                <a:rPr lang="zh-CN" altLang="en-US" sz="1600" b="1" dirty="0" smtClean="0"/>
                <a:t>完全部署后</a:t>
              </a:r>
              <a:endParaRPr lang="en-US" altLang="zh-CN" sz="1600" b="1" dirty="0" smtClean="0"/>
            </a:p>
            <a:p>
              <a:pPr algn="ctr"/>
              <a:r>
                <a:rPr lang="zh-CN" altLang="en-US" sz="1600" b="1" dirty="0" smtClean="0"/>
                <a:t>每年获利</a:t>
              </a:r>
              <a:endParaRPr lang="en-US" altLang="zh-CN" sz="1600" b="1" dirty="0" smtClean="0"/>
            </a:p>
            <a:p>
              <a:pPr algn="ctr"/>
              <a:r>
                <a:rPr lang="en-US" sz="1600" b="1" dirty="0" smtClean="0"/>
                <a:t>($1,989,948)</a:t>
              </a:r>
              <a:endParaRPr lang="en-US" sz="1600" b="1" dirty="0"/>
            </a:p>
          </p:txBody>
        </p:sp>
        <p:grpSp>
          <p:nvGrpSpPr>
            <p:cNvPr id="4" name="Group 61"/>
            <p:cNvGrpSpPr/>
            <p:nvPr/>
          </p:nvGrpSpPr>
          <p:grpSpPr>
            <a:xfrm>
              <a:off x="935037" y="4791075"/>
              <a:ext cx="6113463" cy="9525"/>
              <a:chOff x="1582737" y="5529262"/>
              <a:chExt cx="6113463" cy="9525"/>
            </a:xfrm>
          </p:grpSpPr>
          <p:sp>
            <p:nvSpPr>
              <p:cNvPr id="36" name="Rectangle 15"/>
              <p:cNvSpPr>
                <a:spLocks noChangeArrowheads="1"/>
              </p:cNvSpPr>
              <p:nvPr/>
            </p:nvSpPr>
            <p:spPr bwMode="auto">
              <a:xfrm rot="16200000">
                <a:off x="3402012" y="3709987"/>
                <a:ext cx="9525" cy="3648075"/>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5"/>
              <p:cNvSpPr>
                <a:spLocks noChangeArrowheads="1"/>
              </p:cNvSpPr>
              <p:nvPr/>
            </p:nvSpPr>
            <p:spPr bwMode="auto">
              <a:xfrm rot="16200000">
                <a:off x="5867400" y="3709987"/>
                <a:ext cx="9525" cy="3648075"/>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0" name="Straight Connector 9"/>
            <p:cNvCxnSpPr/>
            <p:nvPr/>
          </p:nvCxnSpPr>
          <p:spPr>
            <a:xfrm rot="5400000" flipH="1" flipV="1">
              <a:off x="2721996" y="3558906"/>
              <a:ext cx="3318101" cy="2313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15375" y="5590072"/>
              <a:ext cx="582093" cy="495948"/>
            </a:xfrm>
            <a:prstGeom prst="rect">
              <a:avLst/>
            </a:prstGeom>
            <a:noFill/>
          </p:spPr>
          <p:txBody>
            <a:bodyPr wrap="none" rtlCol="0">
              <a:spAutoFit/>
            </a:bodyPr>
            <a:lstStyle/>
            <a:p>
              <a:pPr algn="ctr"/>
              <a:r>
                <a:rPr lang="zh-CN" altLang="en-US" sz="1200" dirty="0" smtClean="0"/>
                <a:t>软件</a:t>
              </a:r>
              <a:endParaRPr lang="en-US" sz="1200" dirty="0" smtClean="0"/>
            </a:p>
            <a:p>
              <a:pPr algn="ctr"/>
              <a:r>
                <a:rPr lang="en-US" sz="1200" dirty="0" smtClean="0"/>
                <a:t>($213K)</a:t>
              </a:r>
              <a:endParaRPr lang="en-US" sz="1200" dirty="0"/>
            </a:p>
          </p:txBody>
        </p:sp>
        <p:sp>
          <p:nvSpPr>
            <p:cNvPr id="12" name="TextBox 11"/>
            <p:cNvSpPr txBox="1"/>
            <p:nvPr/>
          </p:nvSpPr>
          <p:spPr>
            <a:xfrm>
              <a:off x="1939992" y="5590072"/>
              <a:ext cx="512050" cy="495948"/>
            </a:xfrm>
            <a:prstGeom prst="rect">
              <a:avLst/>
            </a:prstGeom>
            <a:noFill/>
          </p:spPr>
          <p:txBody>
            <a:bodyPr wrap="none" rtlCol="0">
              <a:spAutoFit/>
            </a:bodyPr>
            <a:lstStyle/>
            <a:p>
              <a:pPr algn="ctr"/>
              <a:r>
                <a:rPr lang="zh-CN" altLang="en-US" sz="1200" dirty="0" smtClean="0"/>
                <a:t>硬件</a:t>
              </a:r>
              <a:endParaRPr lang="en-US" sz="1200" dirty="0" smtClean="0"/>
            </a:p>
            <a:p>
              <a:pPr algn="ctr"/>
              <a:r>
                <a:rPr lang="en-US" sz="1200" dirty="0" smtClean="0"/>
                <a:t>($37K)</a:t>
              </a:r>
              <a:endParaRPr lang="en-US" sz="1200" dirty="0"/>
            </a:p>
          </p:txBody>
        </p:sp>
        <p:sp>
          <p:nvSpPr>
            <p:cNvPr id="13" name="TextBox 12"/>
            <p:cNvSpPr txBox="1"/>
            <p:nvPr/>
          </p:nvSpPr>
          <p:spPr>
            <a:xfrm>
              <a:off x="2802967" y="5590073"/>
              <a:ext cx="512050" cy="495948"/>
            </a:xfrm>
            <a:prstGeom prst="rect">
              <a:avLst/>
            </a:prstGeom>
            <a:noFill/>
          </p:spPr>
          <p:txBody>
            <a:bodyPr wrap="none" rtlCol="0">
              <a:spAutoFit/>
            </a:bodyPr>
            <a:lstStyle/>
            <a:p>
              <a:pPr algn="ctr"/>
              <a:r>
                <a:rPr lang="zh-CN" altLang="en-US" sz="1200" dirty="0" smtClean="0"/>
                <a:t>部署</a:t>
              </a:r>
              <a:endParaRPr lang="en-US" altLang="zh-CN" sz="1200" dirty="0" smtClean="0"/>
            </a:p>
            <a:p>
              <a:pPr algn="ctr"/>
              <a:r>
                <a:rPr lang="en-US" sz="1200" dirty="0" smtClean="0"/>
                <a:t>($36K)</a:t>
              </a:r>
              <a:endParaRPr lang="en-US" sz="1200" dirty="0"/>
            </a:p>
          </p:txBody>
        </p:sp>
        <p:sp>
          <p:nvSpPr>
            <p:cNvPr id="14" name="TextBox 13"/>
            <p:cNvSpPr txBox="1"/>
            <p:nvPr/>
          </p:nvSpPr>
          <p:spPr>
            <a:xfrm>
              <a:off x="3727584" y="5590072"/>
              <a:ext cx="512050" cy="495947"/>
            </a:xfrm>
            <a:prstGeom prst="rect">
              <a:avLst/>
            </a:prstGeom>
            <a:noFill/>
          </p:spPr>
          <p:txBody>
            <a:bodyPr wrap="none" rtlCol="0">
              <a:spAutoFit/>
            </a:bodyPr>
            <a:lstStyle/>
            <a:p>
              <a:pPr algn="ctr"/>
              <a:r>
                <a:rPr lang="zh-CN" altLang="en-US" sz="1200" dirty="0" smtClean="0"/>
                <a:t>维护</a:t>
              </a:r>
              <a:endParaRPr lang="en-US" altLang="zh-CN" sz="1200" dirty="0" smtClean="0"/>
            </a:p>
            <a:p>
              <a:pPr algn="ctr"/>
              <a:r>
                <a:rPr lang="en-US" sz="1200" dirty="0" smtClean="0"/>
                <a:t>($63K)</a:t>
              </a:r>
              <a:endParaRPr lang="en-US" sz="1200" dirty="0"/>
            </a:p>
          </p:txBody>
        </p:sp>
        <p:sp>
          <p:nvSpPr>
            <p:cNvPr id="15" name="TextBox 14"/>
            <p:cNvSpPr txBox="1"/>
            <p:nvPr/>
          </p:nvSpPr>
          <p:spPr>
            <a:xfrm>
              <a:off x="4467277" y="5590072"/>
              <a:ext cx="690478" cy="495948"/>
            </a:xfrm>
            <a:prstGeom prst="rect">
              <a:avLst/>
            </a:prstGeom>
            <a:noFill/>
          </p:spPr>
          <p:txBody>
            <a:bodyPr wrap="none" rtlCol="0">
              <a:spAutoFit/>
            </a:bodyPr>
            <a:lstStyle/>
            <a:p>
              <a:pPr algn="ctr"/>
              <a:r>
                <a:rPr lang="zh-CN" altLang="en-US" sz="1200" dirty="0" smtClean="0"/>
                <a:t>成本节约</a:t>
              </a:r>
              <a:endParaRPr lang="en-US" altLang="zh-CN" sz="1200" dirty="0" smtClean="0"/>
            </a:p>
            <a:p>
              <a:pPr algn="ctr"/>
              <a:r>
                <a:rPr lang="en-US" sz="1200" dirty="0" smtClean="0"/>
                <a:t>($698K)</a:t>
              </a:r>
              <a:endParaRPr lang="en-US" sz="1200" dirty="0"/>
            </a:p>
          </p:txBody>
        </p:sp>
        <p:sp>
          <p:nvSpPr>
            <p:cNvPr id="16" name="TextBox 15"/>
            <p:cNvSpPr txBox="1"/>
            <p:nvPr/>
          </p:nvSpPr>
          <p:spPr>
            <a:xfrm>
              <a:off x="5330253" y="5590072"/>
              <a:ext cx="690478" cy="495948"/>
            </a:xfrm>
            <a:prstGeom prst="rect">
              <a:avLst/>
            </a:prstGeom>
            <a:noFill/>
          </p:spPr>
          <p:txBody>
            <a:bodyPr wrap="none" rtlCol="0">
              <a:spAutoFit/>
            </a:bodyPr>
            <a:lstStyle/>
            <a:p>
              <a:pPr algn="ctr"/>
              <a:r>
                <a:rPr lang="zh-CN" altLang="en-US" sz="1200" dirty="0" smtClean="0"/>
                <a:t>生产效率</a:t>
              </a:r>
              <a:endParaRPr lang="en-US" altLang="zh-CN" sz="1200" dirty="0" smtClean="0"/>
            </a:p>
            <a:p>
              <a:pPr algn="ctr"/>
              <a:r>
                <a:rPr lang="en-US" sz="1200" dirty="0" smtClean="0"/>
                <a:t>($1,265K)</a:t>
              </a:r>
              <a:endParaRPr lang="en-US" sz="1200" dirty="0"/>
            </a:p>
          </p:txBody>
        </p:sp>
        <p:sp>
          <p:nvSpPr>
            <p:cNvPr id="17" name="TextBox 16"/>
            <p:cNvSpPr txBox="1"/>
            <p:nvPr/>
          </p:nvSpPr>
          <p:spPr>
            <a:xfrm>
              <a:off x="6316510" y="5590072"/>
              <a:ext cx="512050" cy="495948"/>
            </a:xfrm>
            <a:prstGeom prst="rect">
              <a:avLst/>
            </a:prstGeom>
            <a:noFill/>
          </p:spPr>
          <p:txBody>
            <a:bodyPr wrap="none" rtlCol="0">
              <a:spAutoFit/>
            </a:bodyPr>
            <a:lstStyle/>
            <a:p>
              <a:pPr algn="ctr"/>
              <a:r>
                <a:rPr lang="zh-CN" altLang="en-US" sz="1200" dirty="0" smtClean="0"/>
                <a:t>环境</a:t>
              </a:r>
              <a:endParaRPr lang="en-US" sz="1200" dirty="0" smtClean="0"/>
            </a:p>
            <a:p>
              <a:pPr algn="ctr"/>
              <a:r>
                <a:rPr lang="en-US" sz="1200" dirty="0" smtClean="0"/>
                <a:t>($26K)</a:t>
              </a:r>
              <a:endParaRPr lang="en-US" sz="1200" dirty="0"/>
            </a:p>
          </p:txBody>
        </p:sp>
        <p:grpSp>
          <p:nvGrpSpPr>
            <p:cNvPr id="5" name="Group 95"/>
            <p:cNvGrpSpPr/>
            <p:nvPr/>
          </p:nvGrpSpPr>
          <p:grpSpPr>
            <a:xfrm>
              <a:off x="967861" y="4857751"/>
              <a:ext cx="3348037" cy="400049"/>
              <a:chOff x="967861" y="4857751"/>
              <a:chExt cx="3348037" cy="400049"/>
            </a:xfrm>
          </p:grpSpPr>
          <p:sp>
            <p:nvSpPr>
              <p:cNvPr id="32" name="Rectangle 7"/>
              <p:cNvSpPr>
                <a:spLocks noChangeArrowheads="1"/>
              </p:cNvSpPr>
              <p:nvPr/>
            </p:nvSpPr>
            <p:spPr bwMode="auto">
              <a:xfrm>
                <a:off x="967861" y="4857751"/>
                <a:ext cx="778065" cy="247650"/>
              </a:xfrm>
              <a:prstGeom prst="rect">
                <a:avLst/>
              </a:prstGeom>
              <a:solidFill>
                <a:srgbClr val="4572A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8"/>
              <p:cNvSpPr>
                <a:spLocks noChangeArrowheads="1"/>
              </p:cNvSpPr>
              <p:nvPr/>
            </p:nvSpPr>
            <p:spPr bwMode="auto">
              <a:xfrm>
                <a:off x="1816659" y="5105400"/>
                <a:ext cx="801643" cy="42496"/>
              </a:xfrm>
              <a:prstGeom prst="rect">
                <a:avLst/>
              </a:prstGeom>
              <a:solidFill>
                <a:srgbClr val="AA464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9"/>
              <p:cNvSpPr>
                <a:spLocks noChangeArrowheads="1"/>
              </p:cNvSpPr>
              <p:nvPr/>
            </p:nvSpPr>
            <p:spPr bwMode="auto">
              <a:xfrm>
                <a:off x="2665457" y="5147896"/>
                <a:ext cx="801643" cy="42496"/>
              </a:xfrm>
              <a:prstGeom prst="rect">
                <a:avLst/>
              </a:prstGeom>
              <a:solidFill>
                <a:srgbClr val="89A54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0"/>
              <p:cNvSpPr>
                <a:spLocks noChangeArrowheads="1"/>
              </p:cNvSpPr>
              <p:nvPr/>
            </p:nvSpPr>
            <p:spPr bwMode="auto">
              <a:xfrm>
                <a:off x="3537833" y="5190393"/>
                <a:ext cx="778065" cy="67407"/>
              </a:xfrm>
              <a:prstGeom prst="rect">
                <a:avLst/>
              </a:prstGeom>
              <a:solidFill>
                <a:srgbClr val="71588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Rectangle 16"/>
            <p:cNvSpPr>
              <a:spLocks noChangeArrowheads="1"/>
            </p:cNvSpPr>
            <p:nvPr/>
          </p:nvSpPr>
          <p:spPr bwMode="auto">
            <a:xfrm>
              <a:off x="914400" y="1752600"/>
              <a:ext cx="9525" cy="3716126"/>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US" sz="1200"/>
            </a:p>
          </p:txBody>
        </p:sp>
        <p:sp>
          <p:nvSpPr>
            <p:cNvPr id="20" name="Rectangle 21"/>
            <p:cNvSpPr>
              <a:spLocks noChangeArrowheads="1"/>
            </p:cNvSpPr>
            <p:nvPr/>
          </p:nvSpPr>
          <p:spPr bwMode="auto">
            <a:xfrm>
              <a:off x="269418" y="5256312"/>
              <a:ext cx="50762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$500,000</a:t>
              </a:r>
            </a:p>
          </p:txBody>
        </p:sp>
        <p:sp>
          <p:nvSpPr>
            <p:cNvPr id="21" name="Rectangle 22"/>
            <p:cNvSpPr>
              <a:spLocks noChangeArrowheads="1"/>
            </p:cNvSpPr>
            <p:nvPr/>
          </p:nvSpPr>
          <p:spPr bwMode="auto">
            <a:xfrm>
              <a:off x="719863" y="4699056"/>
              <a:ext cx="135550"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effectLst/>
                  <a:cs typeface="Arial" pitchFamily="34" charset="0"/>
                </a:rPr>
                <a:t>$0</a:t>
              </a:r>
            </a:p>
          </p:txBody>
        </p:sp>
        <p:sp>
          <p:nvSpPr>
            <p:cNvPr id="22" name="Rectangle 23"/>
            <p:cNvSpPr>
              <a:spLocks noChangeArrowheads="1"/>
            </p:cNvSpPr>
            <p:nvPr/>
          </p:nvSpPr>
          <p:spPr bwMode="auto">
            <a:xfrm>
              <a:off x="269418" y="4158735"/>
              <a:ext cx="50762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$500,000</a:t>
              </a:r>
            </a:p>
          </p:txBody>
        </p:sp>
        <p:sp>
          <p:nvSpPr>
            <p:cNvPr id="23" name="Rectangle 24"/>
            <p:cNvSpPr>
              <a:spLocks noChangeArrowheads="1"/>
            </p:cNvSpPr>
            <p:nvPr/>
          </p:nvSpPr>
          <p:spPr bwMode="auto">
            <a:xfrm>
              <a:off x="152400" y="3604410"/>
              <a:ext cx="60859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$1,000,000</a:t>
              </a:r>
            </a:p>
          </p:txBody>
        </p:sp>
        <p:sp>
          <p:nvSpPr>
            <p:cNvPr id="24" name="Rectangle 25"/>
            <p:cNvSpPr>
              <a:spLocks noChangeArrowheads="1"/>
            </p:cNvSpPr>
            <p:nvPr/>
          </p:nvSpPr>
          <p:spPr bwMode="auto">
            <a:xfrm>
              <a:off x="152400" y="3063340"/>
              <a:ext cx="60859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$1,500,000</a:t>
              </a:r>
            </a:p>
          </p:txBody>
        </p:sp>
        <p:sp>
          <p:nvSpPr>
            <p:cNvPr id="25" name="Rectangle 26"/>
            <p:cNvSpPr>
              <a:spLocks noChangeArrowheads="1"/>
            </p:cNvSpPr>
            <p:nvPr/>
          </p:nvSpPr>
          <p:spPr bwMode="auto">
            <a:xfrm>
              <a:off x="152400" y="2522270"/>
              <a:ext cx="60859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$2,000,000</a:t>
              </a:r>
            </a:p>
          </p:txBody>
        </p:sp>
        <p:sp>
          <p:nvSpPr>
            <p:cNvPr id="26" name="Rectangle 27"/>
            <p:cNvSpPr>
              <a:spLocks noChangeArrowheads="1"/>
            </p:cNvSpPr>
            <p:nvPr/>
          </p:nvSpPr>
          <p:spPr bwMode="auto">
            <a:xfrm>
              <a:off x="152400" y="1981200"/>
              <a:ext cx="608594" cy="1983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effectLst/>
                  <a:cs typeface="Arial" pitchFamily="34" charset="0"/>
                </a:rPr>
                <a:t>$2,500,000</a:t>
              </a:r>
            </a:p>
          </p:txBody>
        </p:sp>
        <p:grpSp>
          <p:nvGrpSpPr>
            <p:cNvPr id="6" name="Group 93"/>
            <p:cNvGrpSpPr/>
            <p:nvPr/>
          </p:nvGrpSpPr>
          <p:grpSpPr>
            <a:xfrm>
              <a:off x="4411661" y="2667000"/>
              <a:ext cx="2495551" cy="2105323"/>
              <a:chOff x="4411661" y="2667000"/>
              <a:chExt cx="2495551" cy="2105323"/>
            </a:xfrm>
          </p:grpSpPr>
          <p:sp>
            <p:nvSpPr>
              <p:cNvPr id="29" name="Rectangle 12"/>
              <p:cNvSpPr>
                <a:spLocks noChangeArrowheads="1"/>
              </p:cNvSpPr>
              <p:nvPr/>
            </p:nvSpPr>
            <p:spPr bwMode="auto">
              <a:xfrm>
                <a:off x="4411661" y="4038600"/>
                <a:ext cx="782918" cy="733723"/>
              </a:xfrm>
              <a:prstGeom prst="rect">
                <a:avLst/>
              </a:prstGeom>
              <a:solidFill>
                <a:srgbClr val="DB843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3"/>
              <p:cNvSpPr>
                <a:spLocks noChangeArrowheads="1"/>
              </p:cNvSpPr>
              <p:nvPr/>
            </p:nvSpPr>
            <p:spPr bwMode="auto">
              <a:xfrm>
                <a:off x="5267978" y="2743200"/>
                <a:ext cx="782918" cy="1283053"/>
              </a:xfrm>
              <a:prstGeom prst="rect">
                <a:avLst/>
              </a:prstGeom>
              <a:solidFill>
                <a:srgbClr val="93A9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4"/>
              <p:cNvSpPr>
                <a:spLocks noChangeArrowheads="1"/>
              </p:cNvSpPr>
              <p:nvPr/>
            </p:nvSpPr>
            <p:spPr bwMode="auto">
              <a:xfrm>
                <a:off x="6124294" y="2667000"/>
                <a:ext cx="782918" cy="27911"/>
              </a:xfrm>
              <a:prstGeom prst="rect">
                <a:avLst/>
              </a:prstGeom>
              <a:solidFill>
                <a:srgbClr val="D1939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8" name="Rounded Rectangular Callout 27"/>
            <p:cNvSpPr/>
            <p:nvPr/>
          </p:nvSpPr>
          <p:spPr bwMode="auto">
            <a:xfrm>
              <a:off x="1143000" y="3657600"/>
              <a:ext cx="3048000" cy="914400"/>
            </a:xfrm>
            <a:prstGeom prst="wedgeRoundRectCallout">
              <a:avLst>
                <a:gd name="adj1" fmla="val 70110"/>
                <a:gd name="adj2" fmla="val 40519"/>
                <a:gd name="adj3" fmla="val 16667"/>
              </a:avLst>
            </a:prstGeom>
            <a:solidFill>
              <a:srgbClr val="FFFF99"/>
            </a:solidFill>
            <a:ln>
              <a:solidFill>
                <a:srgbClr val="FF99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368" tIns="45688" rIns="91368" bIns="45688" numCol="1" rtlCol="0" anchor="ctr" anchorCtr="0" compatLnSpc="1">
              <a:prstTxWarp prst="textNoShape">
                <a:avLst/>
              </a:prstTxWarp>
            </a:bodyPr>
            <a:lstStyle/>
            <a:p>
              <a:pPr defTabSz="913440"/>
              <a:r>
                <a:rPr lang="en-US" sz="1200" dirty="0" smtClean="0">
                  <a:solidFill>
                    <a:schemeClr val="tx1"/>
                  </a:solidFill>
                  <a:latin typeface="Segoe" pitchFamily="34" charset="0"/>
                </a:rPr>
                <a:t>$698K </a:t>
              </a:r>
              <a:r>
                <a:rPr lang="zh-CN" altLang="en-US" sz="1200" dirty="0" smtClean="0">
                  <a:solidFill>
                    <a:schemeClr val="tx1"/>
                  </a:solidFill>
                  <a:latin typeface="Segoe" pitchFamily="34" charset="0"/>
                </a:rPr>
                <a:t>成本节约包括</a:t>
              </a:r>
              <a:r>
                <a:rPr lang="en-US" sz="1200" dirty="0" smtClean="0">
                  <a:solidFill>
                    <a:schemeClr val="tx1"/>
                  </a:solidFill>
                  <a:latin typeface="Segoe" pitchFamily="34" charset="0"/>
                </a:rPr>
                <a:t>: </a:t>
              </a:r>
            </a:p>
            <a:p>
              <a:pPr marL="53975" indent="-53975" defTabSz="913440">
                <a:buFont typeface="Arial" pitchFamily="34" charset="0"/>
                <a:buChar char="•"/>
              </a:pPr>
              <a:r>
                <a:rPr lang="en-US" sz="1200" dirty="0" smtClean="0">
                  <a:solidFill>
                    <a:schemeClr val="tx1"/>
                  </a:solidFill>
                  <a:latin typeface="Segoe" pitchFamily="34" charset="0"/>
                </a:rPr>
                <a:t>$495K</a:t>
              </a:r>
              <a:r>
                <a:rPr lang="zh-CN" altLang="en-US" sz="1200" dirty="0" smtClean="0">
                  <a:solidFill>
                    <a:schemeClr val="tx1"/>
                  </a:solidFill>
                  <a:latin typeface="Segoe" pitchFamily="34" charset="0"/>
                </a:rPr>
                <a:t>差旅费用</a:t>
              </a:r>
              <a:endParaRPr lang="en-US" sz="1200" dirty="0" smtClean="0">
                <a:solidFill>
                  <a:schemeClr val="tx1"/>
                </a:solidFill>
                <a:latin typeface="Segoe" pitchFamily="34" charset="0"/>
              </a:endParaRPr>
            </a:p>
            <a:p>
              <a:pPr marL="53975" indent="-53975" defTabSz="913440">
                <a:buFont typeface="Arial" pitchFamily="34" charset="0"/>
                <a:buChar char="•"/>
              </a:pPr>
              <a:r>
                <a:rPr lang="en-US" sz="1200" dirty="0" smtClean="0">
                  <a:solidFill>
                    <a:schemeClr val="tx1"/>
                  </a:solidFill>
                  <a:latin typeface="Segoe" pitchFamily="34" charset="0"/>
                </a:rPr>
                <a:t>$203K</a:t>
              </a:r>
              <a:r>
                <a:rPr lang="zh-CN" altLang="en-US" sz="1200" dirty="0" smtClean="0">
                  <a:solidFill>
                    <a:schemeClr val="tx1"/>
                  </a:solidFill>
                  <a:latin typeface="Segoe" pitchFamily="34" charset="0"/>
                </a:rPr>
                <a:t>会议各项支出</a:t>
              </a:r>
              <a:endParaRPr lang="en-US" sz="1200" dirty="0" smtClean="0">
                <a:solidFill>
                  <a:schemeClr val="tx1"/>
                </a:solidFill>
                <a:latin typeface="Segoe" pitchFamily="34" charset="0"/>
              </a:endParaRPr>
            </a:p>
          </p:txBody>
        </p:sp>
      </p:grpSp>
    </p:spTree>
  </p:cSld>
  <p:clrMapOvr>
    <a:masterClrMapping/>
  </p:clrMapOvr>
  <p:transition advTm="1609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552" y="214290"/>
            <a:ext cx="8229600" cy="1143000"/>
          </a:xfrm>
        </p:spPr>
        <p:txBody>
          <a:bodyPr/>
          <a:lstStyle/>
          <a:p>
            <a:r>
              <a:rPr lang="zh-CN" altLang="zh-CN" dirty="0" smtClean="0"/>
              <a:t>TEI </a:t>
            </a:r>
            <a:r>
              <a:rPr lang="zh-CN" altLang="en-US" dirty="0" smtClean="0"/>
              <a:t>报告</a:t>
            </a:r>
            <a:endParaRPr lang="zh-CN" altLang="en-US" dirty="0"/>
          </a:p>
        </p:txBody>
      </p:sp>
      <p:pic>
        <p:nvPicPr>
          <p:cNvPr id="401410" name="Picture 2"/>
          <p:cNvPicPr>
            <a:picLocks noChangeAspect="1" noChangeArrowheads="1"/>
          </p:cNvPicPr>
          <p:nvPr/>
        </p:nvPicPr>
        <p:blipFill>
          <a:blip r:embed="rId3" cstate="print"/>
          <a:srcRect/>
          <a:stretch>
            <a:fillRect/>
          </a:stretch>
        </p:blipFill>
        <p:spPr bwMode="auto">
          <a:xfrm>
            <a:off x="3943350" y="273023"/>
            <a:ext cx="5200650" cy="2505075"/>
          </a:xfrm>
          <a:prstGeom prst="rect">
            <a:avLst/>
          </a:prstGeom>
          <a:noFill/>
          <a:ln w="9525">
            <a:noFill/>
            <a:miter lim="800000"/>
            <a:headEnd/>
            <a:tailEnd/>
          </a:ln>
          <a:effectLst/>
        </p:spPr>
      </p:pic>
      <p:pic>
        <p:nvPicPr>
          <p:cNvPr id="4" name="Picture 1"/>
          <p:cNvPicPr>
            <a:picLocks noChangeAspect="1" noChangeArrowheads="1"/>
          </p:cNvPicPr>
          <p:nvPr/>
        </p:nvPicPr>
        <p:blipFill>
          <a:blip r:embed="rId4" cstate="print"/>
          <a:srcRect/>
          <a:stretch>
            <a:fillRect/>
          </a:stretch>
        </p:blipFill>
        <p:spPr bwMode="auto">
          <a:xfrm>
            <a:off x="142844" y="1142984"/>
            <a:ext cx="3531480" cy="1857388"/>
          </a:xfrm>
          <a:prstGeom prst="rect">
            <a:avLst/>
          </a:prstGeom>
          <a:noFill/>
          <a:ln w="9525">
            <a:noFill/>
            <a:miter lim="800000"/>
            <a:headEnd/>
            <a:tailEnd/>
          </a:ln>
          <a:effectLst/>
        </p:spPr>
      </p:pic>
      <p:pic>
        <p:nvPicPr>
          <p:cNvPr id="401411" name="Picture 3"/>
          <p:cNvPicPr>
            <a:picLocks noChangeAspect="1" noChangeArrowheads="1"/>
          </p:cNvPicPr>
          <p:nvPr/>
        </p:nvPicPr>
        <p:blipFill>
          <a:blip r:embed="rId5" cstate="print"/>
          <a:srcRect/>
          <a:stretch>
            <a:fillRect/>
          </a:stretch>
        </p:blipFill>
        <p:spPr bwMode="auto">
          <a:xfrm>
            <a:off x="3966583" y="2944862"/>
            <a:ext cx="5172075" cy="1657350"/>
          </a:xfrm>
          <a:prstGeom prst="rect">
            <a:avLst/>
          </a:prstGeom>
          <a:noFill/>
          <a:ln w="9525">
            <a:noFill/>
            <a:miter lim="800000"/>
            <a:headEnd/>
            <a:tailEnd/>
          </a:ln>
          <a:effectLst/>
        </p:spPr>
      </p:pic>
      <p:pic>
        <p:nvPicPr>
          <p:cNvPr id="401412" name="Picture 4"/>
          <p:cNvPicPr>
            <a:picLocks noChangeAspect="1" noChangeArrowheads="1"/>
          </p:cNvPicPr>
          <p:nvPr/>
        </p:nvPicPr>
        <p:blipFill>
          <a:blip r:embed="rId6" cstate="print"/>
          <a:srcRect/>
          <a:stretch>
            <a:fillRect/>
          </a:stretch>
        </p:blipFill>
        <p:spPr bwMode="auto">
          <a:xfrm>
            <a:off x="4019550" y="4667250"/>
            <a:ext cx="5124450" cy="2190750"/>
          </a:xfrm>
          <a:prstGeom prst="rect">
            <a:avLst/>
          </a:prstGeom>
          <a:noFill/>
          <a:ln w="9525">
            <a:noFill/>
            <a:miter lim="800000"/>
            <a:headEnd/>
            <a:tailEnd/>
          </a:ln>
          <a:effectLst/>
        </p:spPr>
      </p:pic>
      <p:sp>
        <p:nvSpPr>
          <p:cNvPr id="7" name="TextBox 6"/>
          <p:cNvSpPr txBox="1"/>
          <p:nvPr/>
        </p:nvSpPr>
        <p:spPr>
          <a:xfrm>
            <a:off x="0" y="3043450"/>
            <a:ext cx="4378122" cy="2616101"/>
          </a:xfrm>
          <a:prstGeom prst="rect">
            <a:avLst/>
          </a:prstGeom>
          <a:noFill/>
        </p:spPr>
        <p:txBody>
          <a:bodyPr wrap="none" rtlCol="0">
            <a:spAutoFit/>
          </a:bodyPr>
          <a:lstStyle/>
          <a:p>
            <a:pPr marL="342900" indent="-342900">
              <a:spcBef>
                <a:spcPct val="20000"/>
              </a:spcBef>
              <a:buClr>
                <a:schemeClr val="accent1"/>
              </a:buClr>
              <a:buSzPct val="100000"/>
            </a:pPr>
            <a:r>
              <a:rPr lang="zh-CN" altLang="en-US" sz="2000" b="1" dirty="0" smtClean="0">
                <a:solidFill>
                  <a:schemeClr val="accent1"/>
                </a:solidFill>
              </a:rPr>
              <a:t>总收益</a:t>
            </a:r>
            <a:r>
              <a:rPr lang="en-US" altLang="zh-CN" sz="2000" b="1" dirty="0" smtClean="0">
                <a:solidFill>
                  <a:schemeClr val="accent1"/>
                </a:solidFill>
              </a:rPr>
              <a:t>:</a:t>
            </a: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各类工作人员递增的产出</a:t>
            </a:r>
            <a:endParaRPr lang="en-US" altLang="zh-CN" sz="20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节省的差旅费</a:t>
            </a:r>
            <a:endParaRPr lang="en-US" altLang="zh-CN" sz="20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缩短的项目完成时间</a:t>
            </a:r>
            <a:endParaRPr lang="en-US" altLang="zh-CN" sz="20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缩短一销售周期</a:t>
            </a:r>
            <a:r>
              <a:rPr lang="en-US" altLang="zh-CN" sz="2000" b="1" dirty="0" smtClean="0">
                <a:solidFill>
                  <a:schemeClr val="accent1"/>
                </a:solidFill>
              </a:rPr>
              <a:t>(</a:t>
            </a:r>
            <a:r>
              <a:rPr lang="zh-CN" altLang="en-US" sz="2000" b="1" dirty="0" smtClean="0">
                <a:solidFill>
                  <a:schemeClr val="accent1"/>
                </a:solidFill>
              </a:rPr>
              <a:t>毛利</a:t>
            </a:r>
            <a:r>
              <a:rPr lang="en-US" altLang="zh-CN" sz="2000" b="1" dirty="0" smtClean="0">
                <a:solidFill>
                  <a:schemeClr val="accent1"/>
                </a:solidFill>
              </a:rPr>
              <a:t>)</a:t>
            </a: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降低的按分钟计费的拨号会议费用</a:t>
            </a:r>
            <a:endParaRPr lang="en-US" altLang="zh-CN" sz="2000" b="1" dirty="0" smtClean="0">
              <a:solidFill>
                <a:schemeClr val="accent1"/>
              </a:solidFill>
            </a:endParaRPr>
          </a:p>
          <a:p>
            <a:pPr marL="342900" indent="-342900">
              <a:spcBef>
                <a:spcPct val="20000"/>
              </a:spcBef>
              <a:buClr>
                <a:schemeClr val="accent1"/>
              </a:buClr>
              <a:buSzPct val="100000"/>
              <a:buFont typeface="Wingdings" pitchFamily="2" charset="2"/>
              <a:buChar char="l"/>
            </a:pPr>
            <a:r>
              <a:rPr lang="zh-CN" altLang="en-US" sz="2000" b="1" dirty="0" smtClean="0">
                <a:solidFill>
                  <a:schemeClr val="accent1"/>
                </a:solidFill>
              </a:rPr>
              <a:t>降低的国际／长途电话费用</a:t>
            </a:r>
            <a:endParaRPr lang="zh-CN" alt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1410"/>
                                        </p:tgtEl>
                                        <p:attrNameLst>
                                          <p:attrName>style.visibility</p:attrName>
                                        </p:attrNameLst>
                                      </p:cBhvr>
                                      <p:to>
                                        <p:strVal val="visible"/>
                                      </p:to>
                                    </p:set>
                                    <p:anim calcmode="lin" valueType="num">
                                      <p:cBhvr additive="base">
                                        <p:cTn id="13" dur="500" fill="hold"/>
                                        <p:tgtEl>
                                          <p:spTgt spid="401410"/>
                                        </p:tgtEl>
                                        <p:attrNameLst>
                                          <p:attrName>ppt_x</p:attrName>
                                        </p:attrNameLst>
                                      </p:cBhvr>
                                      <p:tavLst>
                                        <p:tav tm="0">
                                          <p:val>
                                            <p:strVal val="#ppt_x"/>
                                          </p:val>
                                        </p:tav>
                                        <p:tav tm="100000">
                                          <p:val>
                                            <p:strVal val="#ppt_x"/>
                                          </p:val>
                                        </p:tav>
                                      </p:tavLst>
                                    </p:anim>
                                    <p:anim calcmode="lin" valueType="num">
                                      <p:cBhvr additive="base">
                                        <p:cTn id="14" dur="500" fill="hold"/>
                                        <p:tgtEl>
                                          <p:spTgt spid="4014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1411"/>
                                        </p:tgtEl>
                                        <p:attrNameLst>
                                          <p:attrName>style.visibility</p:attrName>
                                        </p:attrNameLst>
                                      </p:cBhvr>
                                      <p:to>
                                        <p:strVal val="visible"/>
                                      </p:to>
                                    </p:set>
                                    <p:anim calcmode="lin" valueType="num">
                                      <p:cBhvr additive="base">
                                        <p:cTn id="19" dur="500" fill="hold"/>
                                        <p:tgtEl>
                                          <p:spTgt spid="401411"/>
                                        </p:tgtEl>
                                        <p:attrNameLst>
                                          <p:attrName>ppt_x</p:attrName>
                                        </p:attrNameLst>
                                      </p:cBhvr>
                                      <p:tavLst>
                                        <p:tav tm="0">
                                          <p:val>
                                            <p:strVal val="#ppt_x"/>
                                          </p:val>
                                        </p:tav>
                                        <p:tav tm="100000">
                                          <p:val>
                                            <p:strVal val="#ppt_x"/>
                                          </p:val>
                                        </p:tav>
                                      </p:tavLst>
                                    </p:anim>
                                    <p:anim calcmode="lin" valueType="num">
                                      <p:cBhvr additive="base">
                                        <p:cTn id="20" dur="500" fill="hold"/>
                                        <p:tgtEl>
                                          <p:spTgt spid="4014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1412"/>
                                        </p:tgtEl>
                                        <p:attrNameLst>
                                          <p:attrName>style.visibility</p:attrName>
                                        </p:attrNameLst>
                                      </p:cBhvr>
                                      <p:to>
                                        <p:strVal val="visible"/>
                                      </p:to>
                                    </p:set>
                                    <p:anim calcmode="lin" valueType="num">
                                      <p:cBhvr additive="base">
                                        <p:cTn id="23" dur="500" fill="hold"/>
                                        <p:tgtEl>
                                          <p:spTgt spid="401412"/>
                                        </p:tgtEl>
                                        <p:attrNameLst>
                                          <p:attrName>ppt_x</p:attrName>
                                        </p:attrNameLst>
                                      </p:cBhvr>
                                      <p:tavLst>
                                        <p:tav tm="0">
                                          <p:val>
                                            <p:strVal val="#ppt_x"/>
                                          </p:val>
                                        </p:tav>
                                        <p:tav tm="100000">
                                          <p:val>
                                            <p:strVal val="#ppt_x"/>
                                          </p:val>
                                        </p:tav>
                                      </p:tavLst>
                                    </p:anim>
                                    <p:anim calcmode="lin" valueType="num">
                                      <p:cBhvr additive="base">
                                        <p:cTn id="24" dur="500" fill="hold"/>
                                        <p:tgtEl>
                                          <p:spTgt spid="4014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8604"/>
            <a:ext cx="8380412" cy="1246495"/>
          </a:xfrm>
        </p:spPr>
        <p:txBody>
          <a:bodyPr lIns="76197" tIns="38098" rIns="76197" bIns="38098">
            <a:normAutofit/>
          </a:bodyPr>
          <a:lstStyle/>
          <a:p>
            <a:r>
              <a:rPr lang="zh-CN" altLang="en-US" dirty="0" smtClean="0"/>
              <a:t>使用</a:t>
            </a:r>
            <a:r>
              <a:rPr lang="en-US" dirty="0" smtClean="0"/>
              <a:t>Communicator</a:t>
            </a:r>
            <a:r>
              <a:rPr lang="zh-CN" altLang="en-US" dirty="0" smtClean="0"/>
              <a:t>召开即时消息会议</a:t>
            </a:r>
            <a:endParaRPr lang="en-US" dirty="0" smtClean="0"/>
          </a:p>
        </p:txBody>
      </p:sp>
      <p:sp>
        <p:nvSpPr>
          <p:cNvPr id="13315" name="Content Placeholder 2"/>
          <p:cNvSpPr>
            <a:spLocks noGrp="1"/>
          </p:cNvSpPr>
          <p:nvPr>
            <p:ph idx="1"/>
          </p:nvPr>
        </p:nvSpPr>
        <p:spPr>
          <a:xfrm>
            <a:off x="428596" y="1285860"/>
            <a:ext cx="8380412" cy="4693593"/>
          </a:xfrm>
        </p:spPr>
        <p:txBody>
          <a:bodyPr lIns="76197" tIns="38098" rIns="76197" bIns="38098"/>
          <a:lstStyle/>
          <a:p>
            <a:pPr marL="284416" indent="-284416"/>
            <a:r>
              <a:rPr lang="zh-CN" altLang="en-US" sz="2300" dirty="0" smtClean="0"/>
              <a:t>全新的用户体验</a:t>
            </a:r>
            <a:endParaRPr lang="en-US" sz="2300" dirty="0" smtClean="0"/>
          </a:p>
          <a:p>
            <a:pPr marL="568831" lvl="1" indent="-284416"/>
            <a:r>
              <a:rPr lang="zh-CN" altLang="en-US" sz="2000" dirty="0" smtClean="0"/>
              <a:t>不需要运行音频</a:t>
            </a:r>
            <a:r>
              <a:rPr lang="en-US" altLang="zh-CN" sz="2000" dirty="0" smtClean="0"/>
              <a:t>/</a:t>
            </a:r>
            <a:r>
              <a:rPr lang="zh-CN" altLang="en-US" sz="2000" dirty="0" smtClean="0"/>
              <a:t>视频调整向导</a:t>
            </a:r>
            <a:endParaRPr lang="en-US" sz="2000" dirty="0" smtClean="0"/>
          </a:p>
          <a:p>
            <a:pPr marL="284416" indent="-284416"/>
            <a:r>
              <a:rPr lang="zh-CN" altLang="en-US" sz="2300" dirty="0" smtClean="0"/>
              <a:t>一对多视频会议</a:t>
            </a:r>
            <a:endParaRPr lang="en-US" sz="2300" dirty="0" smtClean="0"/>
          </a:p>
          <a:p>
            <a:pPr marL="568831" lvl="1" indent="-284416"/>
            <a:r>
              <a:rPr lang="zh-CN" altLang="en-US" sz="2000" dirty="0" smtClean="0"/>
              <a:t>音频</a:t>
            </a:r>
            <a:r>
              <a:rPr lang="en-US" sz="2000" dirty="0" smtClean="0"/>
              <a:t>/</a:t>
            </a:r>
            <a:r>
              <a:rPr lang="zh-CN" altLang="en-US" sz="2000" dirty="0" smtClean="0"/>
              <a:t>视频流通过</a:t>
            </a:r>
            <a:r>
              <a:rPr lang="en-US" altLang="zh-CN" sz="2000" dirty="0" smtClean="0"/>
              <a:t>OCS</a:t>
            </a:r>
            <a:r>
              <a:rPr lang="zh-CN" altLang="en-US" sz="2000" dirty="0" smtClean="0"/>
              <a:t>服务器（</a:t>
            </a:r>
            <a:r>
              <a:rPr lang="en-US" altLang="zh-CN" sz="2000" dirty="0" smtClean="0"/>
              <a:t>MCU</a:t>
            </a:r>
            <a:r>
              <a:rPr lang="zh-CN" altLang="en-US" sz="2000" dirty="0" smtClean="0"/>
              <a:t>）</a:t>
            </a:r>
            <a:r>
              <a:rPr lang="en-US" altLang="zh-CN" sz="2000" dirty="0" smtClean="0"/>
              <a:t/>
            </a:r>
            <a:br>
              <a:rPr lang="en-US" altLang="zh-CN" sz="2000" dirty="0" smtClean="0"/>
            </a:br>
            <a:r>
              <a:rPr lang="zh-CN" altLang="en-US" sz="2000" dirty="0" smtClean="0"/>
              <a:t>进行混合</a:t>
            </a:r>
            <a:endParaRPr lang="en-US" sz="2000" dirty="0" smtClean="0"/>
          </a:p>
          <a:p>
            <a:pPr marL="284416" indent="-284416"/>
            <a:r>
              <a:rPr lang="zh-CN" altLang="en-US" sz="2300" dirty="0" smtClean="0"/>
              <a:t>语音效果最优化</a:t>
            </a:r>
            <a:endParaRPr lang="en-US" sz="2300" dirty="0" smtClean="0"/>
          </a:p>
          <a:p>
            <a:pPr marL="529146" lvl="1" indent="-244730"/>
            <a:r>
              <a:rPr lang="zh-CN" altLang="en-US" sz="2000" dirty="0" smtClean="0"/>
              <a:t>噪音低，声音效果清晰</a:t>
            </a:r>
            <a:r>
              <a:rPr lang="en-US" sz="2000" dirty="0" smtClean="0"/>
              <a:t>,</a:t>
            </a:r>
          </a:p>
          <a:p>
            <a:pPr marL="284416" indent="-284416"/>
            <a:r>
              <a:rPr lang="zh-CN" altLang="en-US" sz="2300" dirty="0" smtClean="0"/>
              <a:t>能直接穿越</a:t>
            </a:r>
            <a:r>
              <a:rPr lang="en-US" sz="2300" dirty="0" smtClean="0"/>
              <a:t>NAT</a:t>
            </a:r>
            <a:r>
              <a:rPr lang="zh-CN" altLang="en-US" sz="2300" dirty="0" smtClean="0"/>
              <a:t>转换、防火墙及代理</a:t>
            </a:r>
            <a:endParaRPr lang="en-US" sz="2300" dirty="0" smtClean="0"/>
          </a:p>
          <a:p>
            <a:pPr marL="568831" lvl="1" indent="-284416"/>
            <a:r>
              <a:rPr lang="en-US" sz="2000" dirty="0" smtClean="0"/>
              <a:t>ICE</a:t>
            </a:r>
          </a:p>
          <a:p>
            <a:pPr marL="568831" lvl="1" indent="-284416"/>
            <a:r>
              <a:rPr lang="zh-CN" altLang="en-US" sz="2000" dirty="0" smtClean="0"/>
              <a:t>媒体中继</a:t>
            </a:r>
            <a:endParaRPr lang="en-US" sz="2000" dirty="0" smtClean="0"/>
          </a:p>
          <a:p>
            <a:pPr marL="568831" lvl="1" indent="-284416"/>
            <a:r>
              <a:rPr lang="en-US" sz="2000" dirty="0" smtClean="0"/>
              <a:t>HTTP </a:t>
            </a:r>
            <a:r>
              <a:rPr lang="zh-CN" altLang="en-US" sz="2000" dirty="0" smtClean="0"/>
              <a:t>隧道</a:t>
            </a:r>
            <a:endParaRPr lang="en-US" sz="2000" dirty="0" smtClean="0"/>
          </a:p>
          <a:p>
            <a:pPr marL="284416" indent="-284416"/>
            <a:r>
              <a:rPr lang="zh-CN" altLang="en-US" sz="2300" dirty="0" smtClean="0"/>
              <a:t>高质量</a:t>
            </a:r>
            <a:endParaRPr lang="en-US" sz="2300" dirty="0" smtClean="0"/>
          </a:p>
          <a:p>
            <a:pPr marL="568831" lvl="1" indent="-284416"/>
            <a:r>
              <a:rPr lang="zh-CN" altLang="en-US" sz="2000" dirty="0" smtClean="0"/>
              <a:t>包含各种多媒体信号解码器</a:t>
            </a:r>
            <a:endParaRPr lang="en-US" sz="2000" dirty="0" smtClean="0"/>
          </a:p>
          <a:p>
            <a:pPr marL="568831" lvl="1" indent="-284416"/>
            <a:r>
              <a:rPr lang="zh-CN" altLang="en-US" sz="2000" dirty="0" smtClean="0"/>
              <a:t>多样化的视频格式</a:t>
            </a:r>
            <a:endParaRPr lang="en-US" sz="2000" dirty="0" smtClean="0"/>
          </a:p>
        </p:txBody>
      </p:sp>
      <p:pic>
        <p:nvPicPr>
          <p:cNvPr id="5" name="图片 4"/>
          <p:cNvPicPr/>
          <p:nvPr/>
        </p:nvPicPr>
        <p:blipFill>
          <a:blip r:embed="rId3" cstate="print"/>
          <a:srcRect/>
          <a:stretch>
            <a:fillRect/>
          </a:stretch>
        </p:blipFill>
        <p:spPr bwMode="auto">
          <a:xfrm>
            <a:off x="5429256" y="1285860"/>
            <a:ext cx="3954463" cy="5254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1|1"/>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1428</Words>
  <Application>Microsoft Office PowerPoint</Application>
  <PresentationFormat>全屏显示(4:3)</PresentationFormat>
  <Paragraphs>327</Paragraphs>
  <Slides>30</Slides>
  <Notes>30</Notes>
  <HiddenSlides>2</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2" baseType="lpstr">
      <vt:lpstr>Office 主题</vt:lpstr>
      <vt:lpstr>Visio</vt:lpstr>
      <vt:lpstr>幻灯片 1</vt:lpstr>
      <vt:lpstr>利用Office Communications Server R2构建网络会议平台</vt:lpstr>
      <vt:lpstr>议程</vt:lpstr>
      <vt:lpstr>议程</vt:lpstr>
      <vt:lpstr>当前的商业环境 用户告诉我们</vt:lpstr>
      <vt:lpstr>当前的商业环境 投资主旋律</vt:lpstr>
      <vt:lpstr>可回收成本 典型结果：某公司部署了500个客户端</vt:lpstr>
      <vt:lpstr>TEI 报告</vt:lpstr>
      <vt:lpstr>使用Communicator召开即时消息会议</vt:lpstr>
      <vt:lpstr>使用LiveMeeting 实现视频会议 </vt:lpstr>
      <vt:lpstr>结合Office RoundTable使用</vt:lpstr>
      <vt:lpstr>丰富的媒体介质</vt:lpstr>
      <vt:lpstr>使用丰富的媒体格式对会议进行高保真录制</vt:lpstr>
      <vt:lpstr>OCS 2007 用户场景</vt:lpstr>
      <vt:lpstr>演 示</vt:lpstr>
      <vt:lpstr>幻灯片 16</vt:lpstr>
      <vt:lpstr>议程</vt:lpstr>
      <vt:lpstr>OCS 2007 R2 –微软网络会议部署</vt:lpstr>
      <vt:lpstr>语音框架</vt:lpstr>
      <vt:lpstr>边缘网络中的服务器</vt:lpstr>
      <vt:lpstr>防火墙设置 – OCS边缘服务器</vt:lpstr>
      <vt:lpstr>OCS网络流量</vt:lpstr>
      <vt:lpstr>网络设计和管理 </vt:lpstr>
      <vt:lpstr>议程</vt:lpstr>
      <vt:lpstr>成功案例： 博时基金 集成架构 环境</vt:lpstr>
      <vt:lpstr>幻灯片 26</vt:lpstr>
      <vt:lpstr>总结</vt:lpstr>
      <vt:lpstr>疑问和解答</vt:lpstr>
      <vt:lpstr>幻灯片 29</vt:lpstr>
      <vt:lpstr>幻灯片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2009-10-29T03:17:04Z</dcterms:created>
  <dcterms:modified xsi:type="dcterms:W3CDTF">2009-10-29T03:17:12Z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