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5"/>
  </p:notesMasterIdLst>
  <p:sldIdLst>
    <p:sldId id="256" r:id="rId2"/>
    <p:sldId id="257" r:id="rId3"/>
    <p:sldId id="287" r:id="rId4"/>
    <p:sldId id="286" r:id="rId5"/>
    <p:sldId id="285" r:id="rId6"/>
    <p:sldId id="284" r:id="rId7"/>
    <p:sldId id="288" r:id="rId8"/>
    <p:sldId id="294" r:id="rId9"/>
    <p:sldId id="277" r:id="rId10"/>
    <p:sldId id="283" r:id="rId11"/>
    <p:sldId id="281" r:id="rId12"/>
    <p:sldId id="282" r:id="rId13"/>
    <p:sldId id="289" r:id="rId14"/>
    <p:sldId id="291" r:id="rId15"/>
    <p:sldId id="290" r:id="rId16"/>
    <p:sldId id="292" r:id="rId17"/>
    <p:sldId id="293" r:id="rId18"/>
    <p:sldId id="295" r:id="rId19"/>
    <p:sldId id="279" r:id="rId20"/>
    <p:sldId id="272" r:id="rId21"/>
    <p:sldId id="273" r:id="rId22"/>
    <p:sldId id="274" r:id="rId23"/>
    <p:sldId id="275" r:id="rId2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149" autoAdjust="0"/>
    <p:restoredTop sz="94660"/>
  </p:normalViewPr>
  <p:slideViewPr>
    <p:cSldViewPr>
      <p:cViewPr varScale="1">
        <p:scale>
          <a:sx n="63" d="100"/>
          <a:sy n="63" d="100"/>
        </p:scale>
        <p:origin x="-660" y="-102"/>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mail.alibaba-inc.com/autodiscover/autodiscover.xml"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mail.alibaba-inc.com/autodiscover/autodiscover.xml"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mail.alibaba-inc.com/autodiscover/autodiscover.xml"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technet.microsoft.com/zh-cn/library/bb124558(en-us,EXCHG.140).aspx"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go.microsoft.com/fwlink/?LinkID=107396" TargetMode="External"/><Relationship Id="rId5" Type="http://schemas.openxmlformats.org/officeDocument/2006/relationships/hyperlink" Target="http://go.microsoft.com/fwlink/?LinkID=96339" TargetMode="External"/><Relationship Id="rId4" Type="http://schemas.openxmlformats.org/officeDocument/2006/relationships/hyperlink" Target="http://go.microsoft.com/fwlink/?LinkID=104222"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p:nvPr/>
        </p:nvPicPr>
        <p:blipFill>
          <a:blip r:embed="rId3" cstate="print"/>
          <a:srcRect/>
          <a:stretch>
            <a:fillRect/>
          </a:stretch>
        </p:blipFill>
        <p:spPr bwMode="auto">
          <a:xfrm>
            <a:off x="4214810" y="2143116"/>
            <a:ext cx="4357718" cy="3571900"/>
          </a:xfrm>
          <a:prstGeom prst="rect">
            <a:avLst/>
          </a:prstGeom>
          <a:noFill/>
          <a:ln w="9525">
            <a:solidFill>
              <a:schemeClr val="tx1"/>
            </a:solidFill>
            <a:miter lim="800000"/>
            <a:headEnd/>
            <a:tailEnd/>
          </a:ln>
        </p:spPr>
      </p:pic>
      <p:sp>
        <p:nvSpPr>
          <p:cNvPr id="2" name="标题 1"/>
          <p:cNvSpPr>
            <a:spLocks noGrp="1"/>
          </p:cNvSpPr>
          <p:nvPr>
            <p:ph type="title"/>
          </p:nvPr>
        </p:nvSpPr>
        <p:spPr>
          <a:xfrm>
            <a:off x="357158" y="285728"/>
            <a:ext cx="8229600" cy="1143000"/>
          </a:xfrm>
        </p:spPr>
        <p:txBody>
          <a:bodyPr/>
          <a:lstStyle/>
          <a:p>
            <a:r>
              <a:rPr lang="zh-CN" altLang="en-US" dirty="0" smtClean="0"/>
              <a:t>功能亮点</a:t>
            </a:r>
            <a:endParaRPr lang="zh-CN" altLang="en-US" dirty="0"/>
          </a:p>
        </p:txBody>
      </p:sp>
      <p:sp>
        <p:nvSpPr>
          <p:cNvPr id="3" name="内容占位符 2"/>
          <p:cNvSpPr>
            <a:spLocks noGrp="1"/>
          </p:cNvSpPr>
          <p:nvPr>
            <p:ph idx="1"/>
          </p:nvPr>
        </p:nvSpPr>
        <p:spPr/>
        <p:txBody>
          <a:bodyPr/>
          <a:lstStyle/>
          <a:p>
            <a:r>
              <a:rPr lang="zh-CN" altLang="en-US" dirty="0" smtClean="0"/>
              <a:t>支持多台平的</a:t>
            </a:r>
            <a:r>
              <a:rPr lang="en-US" altLang="zh-CN" dirty="0" smtClean="0"/>
              <a:t>OWA</a:t>
            </a:r>
            <a:endParaRPr lang="zh-CN" altLang="en-US" dirty="0" smtClean="0"/>
          </a:p>
          <a:p>
            <a:endParaRPr lang="zh-CN" altLang="en-US" dirty="0"/>
          </a:p>
        </p:txBody>
      </p:sp>
      <p:pic>
        <p:nvPicPr>
          <p:cNvPr id="4" name="图片 3"/>
          <p:cNvPicPr/>
          <p:nvPr/>
        </p:nvPicPr>
        <p:blipFill>
          <a:blip r:embed="rId4" cstate="print"/>
          <a:srcRect/>
          <a:stretch>
            <a:fillRect/>
          </a:stretch>
        </p:blipFill>
        <p:spPr bwMode="auto">
          <a:xfrm>
            <a:off x="214282" y="2143116"/>
            <a:ext cx="3857652" cy="3571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158" y="285728"/>
            <a:ext cx="8229600" cy="1143000"/>
          </a:xfrm>
        </p:spPr>
        <p:txBody>
          <a:bodyPr/>
          <a:lstStyle/>
          <a:p>
            <a:r>
              <a:rPr lang="zh-CN" altLang="en-US" dirty="0" smtClean="0"/>
              <a:t>功能亮点</a:t>
            </a:r>
            <a:endParaRPr lang="zh-CN" altLang="en-US" dirty="0"/>
          </a:p>
        </p:txBody>
      </p:sp>
      <p:sp>
        <p:nvSpPr>
          <p:cNvPr id="3" name="内容占位符 2"/>
          <p:cNvSpPr>
            <a:spLocks noGrp="1"/>
          </p:cNvSpPr>
          <p:nvPr>
            <p:ph idx="1"/>
          </p:nvPr>
        </p:nvSpPr>
        <p:spPr/>
        <p:txBody>
          <a:bodyPr>
            <a:normAutofit/>
          </a:bodyPr>
          <a:lstStyle/>
          <a:p>
            <a:r>
              <a:rPr lang="zh-CN" altLang="en-US" dirty="0" smtClean="0"/>
              <a:t>增强的</a:t>
            </a:r>
            <a:r>
              <a:rPr lang="en-US" altLang="zh-CN" dirty="0" smtClean="0"/>
              <a:t>UM</a:t>
            </a:r>
            <a:endParaRPr lang="zh-CN" altLang="en-US" dirty="0" smtClean="0"/>
          </a:p>
          <a:p>
            <a:pPr lvl="1"/>
            <a:r>
              <a:rPr lang="zh-CN" altLang="en-US" dirty="0" smtClean="0"/>
              <a:t>来电自动应答</a:t>
            </a:r>
            <a:endParaRPr lang="en-US" altLang="zh-CN" dirty="0" smtClean="0"/>
          </a:p>
          <a:p>
            <a:pPr lvl="1"/>
            <a:r>
              <a:rPr lang="zh-CN" altLang="en-US" dirty="0" smtClean="0"/>
              <a:t>更多的语音支持（支持中文控制）</a:t>
            </a:r>
            <a:endParaRPr lang="en-US" altLang="zh-CN" dirty="0" smtClean="0"/>
          </a:p>
          <a:p>
            <a:pPr lvl="1"/>
            <a:r>
              <a:rPr lang="zh-CN" altLang="en-US" dirty="0" smtClean="0"/>
              <a:t>通过来电者</a:t>
            </a:r>
            <a:r>
              <a:rPr lang="en-US" altLang="zh-CN" dirty="0" smtClean="0"/>
              <a:t>id</a:t>
            </a:r>
            <a:r>
              <a:rPr lang="zh-CN" altLang="en-US" dirty="0" smtClean="0"/>
              <a:t>来进行查询 </a:t>
            </a:r>
          </a:p>
          <a:p>
            <a:pPr lvl="1"/>
            <a:r>
              <a:rPr lang="zh-CN" altLang="en-US" dirty="0" smtClean="0"/>
              <a:t>语音邮件预览 </a:t>
            </a:r>
          </a:p>
          <a:p>
            <a:pPr lvl="1"/>
            <a:r>
              <a:rPr lang="zh-CN" altLang="en-US" dirty="0" smtClean="0"/>
              <a:t>邮件等待指示器 </a:t>
            </a:r>
          </a:p>
          <a:p>
            <a:pPr lvl="1"/>
            <a:r>
              <a:rPr lang="en-US" altLang="zh-CN" dirty="0" smtClean="0"/>
              <a:t>SMS</a:t>
            </a:r>
            <a:r>
              <a:rPr lang="zh-CN" altLang="en-US" dirty="0" smtClean="0"/>
              <a:t>提醒遗漏的电话和语音邮件 </a:t>
            </a:r>
          </a:p>
          <a:p>
            <a:pPr lvl="1"/>
            <a:r>
              <a:rPr lang="zh-CN" altLang="en-US" dirty="0" smtClean="0"/>
              <a:t>受保护的语音邮件 </a:t>
            </a:r>
          </a:p>
          <a:p>
            <a:pPr lvl="1"/>
            <a:r>
              <a:rPr lang="zh-CN" altLang="en-US" dirty="0" smtClean="0"/>
              <a:t>内置了</a:t>
            </a:r>
            <a:r>
              <a:rPr lang="en-US" altLang="zh-CN" dirty="0" smtClean="0"/>
              <a:t>UM</a:t>
            </a:r>
            <a:r>
              <a:rPr lang="zh-CN" altLang="en-US" dirty="0" smtClean="0"/>
              <a:t>管理角色</a:t>
            </a:r>
          </a:p>
          <a:p>
            <a:pPr lvl="1"/>
            <a:endParaRPr lang="en-US" altLang="zh-CN" dirty="0" smtClean="0"/>
          </a:p>
          <a:p>
            <a:pPr lvl="1"/>
            <a:endParaRPr lang="en-US" altLang="zh-CN"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IMAG0024.jpg"/>
          <p:cNvPicPr>
            <a:picLocks noChangeAspect="1"/>
          </p:cNvPicPr>
          <p:nvPr/>
        </p:nvPicPr>
        <p:blipFill>
          <a:blip r:embed="rId3" cstate="print">
            <a:lum bright="20000"/>
          </a:blip>
          <a:srcRect t="13333" r="1852" b="26667"/>
          <a:stretch>
            <a:fillRect/>
          </a:stretch>
        </p:blipFill>
        <p:spPr>
          <a:xfrm>
            <a:off x="214282" y="2285992"/>
            <a:ext cx="3786214" cy="3786214"/>
          </a:xfrm>
          <a:prstGeom prst="rect">
            <a:avLst/>
          </a:prstGeom>
        </p:spPr>
      </p:pic>
      <p:sp>
        <p:nvSpPr>
          <p:cNvPr id="2" name="标题 1"/>
          <p:cNvSpPr>
            <a:spLocks noGrp="1"/>
          </p:cNvSpPr>
          <p:nvPr>
            <p:ph type="title"/>
          </p:nvPr>
        </p:nvSpPr>
        <p:spPr>
          <a:xfrm>
            <a:off x="357158" y="285728"/>
            <a:ext cx="8229600" cy="1143000"/>
          </a:xfrm>
        </p:spPr>
        <p:txBody>
          <a:bodyPr/>
          <a:lstStyle/>
          <a:p>
            <a:r>
              <a:rPr lang="zh-CN" altLang="en-US" dirty="0" smtClean="0"/>
              <a:t>功能亮点</a:t>
            </a:r>
            <a:endParaRPr lang="zh-CN" altLang="en-US" dirty="0"/>
          </a:p>
        </p:txBody>
      </p:sp>
      <p:sp>
        <p:nvSpPr>
          <p:cNvPr id="3" name="内容占位符 2"/>
          <p:cNvSpPr>
            <a:spLocks noGrp="1"/>
          </p:cNvSpPr>
          <p:nvPr>
            <p:ph idx="1"/>
          </p:nvPr>
        </p:nvSpPr>
        <p:spPr/>
        <p:txBody>
          <a:bodyPr>
            <a:normAutofit/>
          </a:bodyPr>
          <a:lstStyle/>
          <a:p>
            <a:r>
              <a:rPr lang="zh-CN" altLang="en-US" dirty="0" smtClean="0"/>
              <a:t>增强的</a:t>
            </a:r>
            <a:r>
              <a:rPr lang="en-US" altLang="zh-CN" dirty="0" smtClean="0"/>
              <a:t>UM</a:t>
            </a:r>
            <a:endParaRPr lang="zh-CN" altLang="en-US" dirty="0" smtClean="0"/>
          </a:p>
          <a:p>
            <a:pPr lvl="1"/>
            <a:endParaRPr lang="en-US" altLang="zh-CN" dirty="0" smtClean="0"/>
          </a:p>
          <a:p>
            <a:pPr lvl="1"/>
            <a:endParaRPr lang="en-US" altLang="zh-CN" dirty="0" smtClean="0"/>
          </a:p>
        </p:txBody>
      </p:sp>
      <p:pic>
        <p:nvPicPr>
          <p:cNvPr id="6" name="图片 5" descr="um.JPG"/>
          <p:cNvPicPr>
            <a:picLocks noChangeAspect="1"/>
          </p:cNvPicPr>
          <p:nvPr/>
        </p:nvPicPr>
        <p:blipFill>
          <a:blip r:embed="rId4" cstate="print"/>
          <a:stretch>
            <a:fillRect/>
          </a:stretch>
        </p:blipFill>
        <p:spPr>
          <a:xfrm>
            <a:off x="4148165" y="857232"/>
            <a:ext cx="4352925" cy="52197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smtClean="0"/>
              <a:t>经验分享</a:t>
            </a:r>
            <a:r>
              <a:rPr lang="en-US" altLang="zh-CN" dirty="0" smtClean="0"/>
              <a:t>-</a:t>
            </a:r>
            <a:r>
              <a:rPr lang="zh-CN" altLang="en-US" dirty="0" smtClean="0"/>
              <a:t>证书</a:t>
            </a:r>
            <a:endParaRPr lang="zh-CN" altLang="en-US" dirty="0"/>
          </a:p>
        </p:txBody>
      </p:sp>
      <p:sp>
        <p:nvSpPr>
          <p:cNvPr id="7" name="内容占位符 6"/>
          <p:cNvSpPr>
            <a:spLocks noGrp="1"/>
          </p:cNvSpPr>
          <p:nvPr>
            <p:ph idx="1"/>
          </p:nvPr>
        </p:nvSpPr>
        <p:spPr>
          <a:xfrm>
            <a:off x="428596" y="1071546"/>
            <a:ext cx="8229600" cy="5500726"/>
          </a:xfrm>
        </p:spPr>
        <p:txBody>
          <a:bodyPr/>
          <a:lstStyle/>
          <a:p>
            <a:r>
              <a:rPr lang="zh-CN" altLang="en-US" dirty="0" smtClean="0"/>
              <a:t>标准证书</a:t>
            </a:r>
            <a:r>
              <a:rPr lang="en-US" altLang="zh-CN" dirty="0" smtClean="0"/>
              <a:t>:</a:t>
            </a:r>
          </a:p>
          <a:p>
            <a:pPr marL="1257300" lvl="2" indent="-457200">
              <a:buClr>
                <a:schemeClr val="accent6"/>
              </a:buClr>
            </a:pPr>
            <a:r>
              <a:rPr lang="zh-CN" altLang="en-US" dirty="0" smtClean="0"/>
              <a:t>包含</a:t>
            </a:r>
            <a:r>
              <a:rPr lang="en-US" altLang="zh-CN" dirty="0" smtClean="0"/>
              <a:t>OWA</a:t>
            </a:r>
            <a:r>
              <a:rPr lang="zh-CN" altLang="en-US" dirty="0" smtClean="0"/>
              <a:t>的外部</a:t>
            </a:r>
            <a:r>
              <a:rPr lang="en-US" altLang="zh-CN" dirty="0" smtClean="0"/>
              <a:t>FQDN</a:t>
            </a:r>
          </a:p>
          <a:p>
            <a:pPr marL="1257300" lvl="2" indent="-457200">
              <a:buClr>
                <a:schemeClr val="accent6"/>
              </a:buClr>
            </a:pPr>
            <a:endParaRPr lang="en-US" altLang="zh-CN" dirty="0" smtClean="0"/>
          </a:p>
          <a:p>
            <a:pPr marL="1257300" lvl="2" indent="-457200">
              <a:buClr>
                <a:schemeClr val="accent6"/>
              </a:buClr>
            </a:pPr>
            <a:r>
              <a:rPr lang="zh-CN" altLang="en-US" dirty="0" smtClean="0"/>
              <a:t>包含</a:t>
            </a:r>
            <a:r>
              <a:rPr lang="en-US" altLang="zh-CN" dirty="0" smtClean="0"/>
              <a:t>CAS</a:t>
            </a:r>
            <a:r>
              <a:rPr lang="zh-CN" altLang="en-US" dirty="0" smtClean="0"/>
              <a:t>的内部</a:t>
            </a:r>
            <a:r>
              <a:rPr lang="en-US" altLang="zh-CN" dirty="0" smtClean="0"/>
              <a:t>FQDN</a:t>
            </a:r>
            <a:r>
              <a:rPr lang="zh-CN" altLang="en-US" dirty="0" smtClean="0"/>
              <a:t>及</a:t>
            </a:r>
            <a:r>
              <a:rPr lang="en-US" altLang="zh-CN" dirty="0" err="1" smtClean="0"/>
              <a:t>Netbios</a:t>
            </a:r>
            <a:r>
              <a:rPr lang="zh-CN" altLang="en-US" dirty="0" smtClean="0"/>
              <a:t>名</a:t>
            </a:r>
            <a:endParaRPr lang="en-US" altLang="zh-CN" dirty="0" smtClean="0"/>
          </a:p>
          <a:p>
            <a:pPr marL="1257300" lvl="2" indent="-457200">
              <a:buClr>
                <a:schemeClr val="accent6"/>
              </a:buClr>
            </a:pPr>
            <a:endParaRPr lang="en-US" altLang="zh-CN" dirty="0" smtClean="0">
              <a:solidFill>
                <a:schemeClr val="tx1"/>
              </a:solidFill>
            </a:endParaRPr>
          </a:p>
          <a:p>
            <a:pPr marL="1257300" lvl="2" indent="-457200">
              <a:buClr>
                <a:schemeClr val="accent6"/>
              </a:buClr>
            </a:pPr>
            <a:r>
              <a:rPr lang="en-US" altLang="zh-CN" dirty="0" err="1" smtClean="0">
                <a:solidFill>
                  <a:schemeClr val="tx1"/>
                </a:solidFill>
              </a:rPr>
              <a:t>OutlookAnyWhere</a:t>
            </a:r>
            <a:r>
              <a:rPr lang="zh-CN" altLang="en-US" b="0" dirty="0" smtClean="0">
                <a:solidFill>
                  <a:schemeClr val="tx1"/>
                </a:solidFill>
              </a:rPr>
              <a:t>（</a:t>
            </a:r>
            <a:r>
              <a:rPr lang="en-US" altLang="zh-CN" dirty="0" smtClean="0"/>
              <a:t>ActiveSync</a:t>
            </a:r>
            <a:r>
              <a:rPr lang="zh-CN" altLang="en-US" b="0" dirty="0" smtClean="0">
                <a:solidFill>
                  <a:schemeClr val="tx1"/>
                </a:solidFill>
              </a:rPr>
              <a:t>）</a:t>
            </a:r>
            <a:r>
              <a:rPr lang="zh-CN" altLang="en-US" dirty="0" smtClean="0"/>
              <a:t>地址</a:t>
            </a:r>
            <a:endParaRPr lang="en-US" altLang="zh-CN" dirty="0" smtClean="0"/>
          </a:p>
          <a:p>
            <a:pPr marL="1257300" lvl="2" indent="-457200">
              <a:buClr>
                <a:schemeClr val="accent6"/>
              </a:buClr>
            </a:pPr>
            <a:endParaRPr lang="en-US" altLang="zh-CN" b="0" dirty="0" smtClean="0">
              <a:solidFill>
                <a:schemeClr val="tx1"/>
              </a:solidFill>
            </a:endParaRPr>
          </a:p>
          <a:p>
            <a:pPr marL="1257300" lvl="2" indent="-457200">
              <a:buClr>
                <a:schemeClr val="accent6"/>
              </a:buClr>
            </a:pPr>
            <a:r>
              <a:rPr lang="en-US" altLang="zh-CN" dirty="0" err="1" smtClean="0"/>
              <a:t>Autodiscover</a:t>
            </a:r>
            <a:r>
              <a:rPr lang="zh-CN" altLang="en-US" dirty="0" smtClean="0"/>
              <a:t>地址（如多个后缀，需要多条纪录）</a:t>
            </a:r>
            <a:endParaRPr lang="en-US" altLang="zh-CN" b="0" dirty="0" smtClean="0">
              <a:solidFill>
                <a:schemeClr val="tx1"/>
              </a:solidFill>
            </a:endParaRPr>
          </a:p>
          <a:p>
            <a:pPr marL="1257300" lvl="2" indent="-457200">
              <a:buClr>
                <a:schemeClr val="accent6"/>
              </a:buClr>
              <a:buNone/>
            </a:pPr>
            <a:endParaRPr lang="en-US" altLang="zh-CN" b="0" dirty="0" smtClean="0">
              <a:solidFill>
                <a:schemeClr val="tx1"/>
              </a:solidFill>
            </a:endParaRPr>
          </a:p>
          <a:p>
            <a:pPr marL="1257300" lvl="2" indent="-457200">
              <a:buClr>
                <a:schemeClr val="accent6"/>
              </a:buClr>
            </a:pPr>
            <a:r>
              <a:rPr lang="en-US" altLang="zh-CN" b="0" dirty="0" smtClean="0">
                <a:solidFill>
                  <a:schemeClr val="tx1"/>
                </a:solidFill>
              </a:rPr>
              <a:t>HUB</a:t>
            </a:r>
            <a:r>
              <a:rPr lang="zh-CN" altLang="en-US" b="0" dirty="0" smtClean="0">
                <a:solidFill>
                  <a:schemeClr val="tx1"/>
                </a:solidFill>
              </a:rPr>
              <a:t>的</a:t>
            </a:r>
            <a:r>
              <a:rPr lang="en-US" altLang="zh-CN" b="0" dirty="0" smtClean="0">
                <a:solidFill>
                  <a:schemeClr val="tx1"/>
                </a:solidFill>
              </a:rPr>
              <a:t>FQDN</a:t>
            </a:r>
            <a:r>
              <a:rPr lang="zh-CN" altLang="en-US" b="0" dirty="0" smtClean="0">
                <a:solidFill>
                  <a:schemeClr val="tx1"/>
                </a:solidFill>
              </a:rPr>
              <a:t>及</a:t>
            </a:r>
            <a:r>
              <a:rPr lang="en-US" altLang="zh-CN" b="0" dirty="0" err="1" smtClean="0">
                <a:solidFill>
                  <a:schemeClr val="tx1"/>
                </a:solidFill>
              </a:rPr>
              <a:t>NetBios</a:t>
            </a:r>
            <a:r>
              <a:rPr lang="zh-CN" altLang="en-US" b="0" dirty="0" smtClean="0">
                <a:solidFill>
                  <a:schemeClr val="tx1"/>
                </a:solidFill>
              </a:rPr>
              <a:t>名（可选）</a:t>
            </a:r>
            <a:endParaRPr lang="en-US" altLang="zh-CN" b="0" dirty="0" smtClean="0">
              <a:solidFill>
                <a:schemeClr val="tx1"/>
              </a:solidFill>
            </a:endParaRPr>
          </a:p>
          <a:p>
            <a:pPr marL="1257300" lvl="2" indent="-457200">
              <a:buClr>
                <a:schemeClr val="accent6"/>
              </a:buClr>
            </a:pPr>
            <a:endParaRPr lang="en-US" altLang="zh-CN" b="0" dirty="0" smtClean="0">
              <a:solidFill>
                <a:schemeClr val="tx1"/>
              </a:solidFill>
            </a:endParaRPr>
          </a:p>
          <a:p>
            <a:pPr marL="1257300" lvl="2" indent="-457200">
              <a:buClr>
                <a:schemeClr val="accent6"/>
              </a:buClr>
            </a:pPr>
            <a:r>
              <a:rPr lang="en-US" altLang="zh-CN" b="0" dirty="0" smtClean="0">
                <a:solidFill>
                  <a:schemeClr val="tx1"/>
                </a:solidFill>
              </a:rPr>
              <a:t>POP3</a:t>
            </a:r>
            <a:r>
              <a:rPr lang="zh-CN" altLang="en-US" b="0" dirty="0" smtClean="0">
                <a:solidFill>
                  <a:schemeClr val="tx1"/>
                </a:solidFill>
              </a:rPr>
              <a:t>和</a:t>
            </a:r>
            <a:r>
              <a:rPr lang="en-US" altLang="zh-CN" b="0" dirty="0" smtClean="0">
                <a:solidFill>
                  <a:schemeClr val="tx1"/>
                </a:solidFill>
              </a:rPr>
              <a:t>IMAP4</a:t>
            </a:r>
            <a:r>
              <a:rPr lang="zh-CN" altLang="en-US" b="0" dirty="0" smtClean="0">
                <a:solidFill>
                  <a:schemeClr val="tx1"/>
                </a:solidFill>
              </a:rPr>
              <a:t>公网地址</a:t>
            </a:r>
            <a:r>
              <a:rPr lang="en-US" altLang="zh-CN" b="0" dirty="0" smtClean="0">
                <a:solidFill>
                  <a:schemeClr val="tx1"/>
                </a:solidFill>
              </a:rPr>
              <a:t>FQDN</a:t>
            </a:r>
            <a:r>
              <a:rPr lang="zh-CN" altLang="en-US" b="0" dirty="0" smtClean="0">
                <a:solidFill>
                  <a:schemeClr val="tx1"/>
                </a:solidFill>
              </a:rPr>
              <a:t>（可选）</a:t>
            </a:r>
            <a:endParaRPr lang="en-US" altLang="zh-CN" b="0" dirty="0" smtClean="0">
              <a:solidFill>
                <a:schemeClr val="tx1"/>
              </a:solidFill>
            </a:endParaRPr>
          </a:p>
          <a:p>
            <a:pPr marL="1257300" lvl="2" indent="-457200">
              <a:buClr>
                <a:schemeClr val="accent6"/>
              </a:buClr>
            </a:pPr>
            <a:endParaRPr lang="en-US" altLang="zh-CN" b="0" dirty="0" smtClean="0">
              <a:solidFill>
                <a:schemeClr val="tx1"/>
              </a:solidFill>
            </a:endParaRPr>
          </a:p>
          <a:p>
            <a:pPr marL="1257300" lvl="2" indent="-457200">
              <a:buClr>
                <a:schemeClr val="accent6"/>
              </a:buClr>
            </a:pPr>
            <a:r>
              <a:rPr lang="en-US" altLang="zh-CN" b="0" dirty="0" smtClean="0">
                <a:solidFill>
                  <a:schemeClr val="tx1"/>
                </a:solidFill>
              </a:rPr>
              <a:t>SMTP</a:t>
            </a:r>
            <a:r>
              <a:rPr lang="zh-CN" altLang="en-US" b="0" dirty="0" smtClean="0">
                <a:solidFill>
                  <a:schemeClr val="tx1"/>
                </a:solidFill>
              </a:rPr>
              <a:t>公网地址</a:t>
            </a:r>
            <a:r>
              <a:rPr lang="en-US" altLang="zh-CN" b="0" dirty="0" smtClean="0">
                <a:solidFill>
                  <a:schemeClr val="tx1"/>
                </a:solidFill>
              </a:rPr>
              <a:t>FQDN</a:t>
            </a:r>
            <a:r>
              <a:rPr lang="zh-CN" altLang="en-US" b="0" dirty="0" smtClean="0">
                <a:solidFill>
                  <a:schemeClr val="tx1"/>
                </a:solidFill>
              </a:rPr>
              <a:t>（可选）</a:t>
            </a:r>
            <a:endParaRPr lang="en-US" altLang="zh-CN" b="0" dirty="0" smtClean="0">
              <a:solidFill>
                <a:schemeClr val="tx1"/>
              </a:solidFill>
            </a:endParaRPr>
          </a:p>
          <a:p>
            <a:pPr marL="1257300" lvl="2" indent="-457200">
              <a:buClr>
                <a:schemeClr val="accent6"/>
              </a:buClr>
              <a:buNone/>
            </a:pPr>
            <a:r>
              <a:rPr lang="en-US" altLang="zh-CN" b="0" dirty="0" smtClean="0">
                <a:solidFill>
                  <a:schemeClr val="tx1"/>
                </a:solidFill>
              </a:rPr>
              <a:t>  </a:t>
            </a:r>
            <a:endParaRPr lang="zh-CN" altLang="en-US" b="0"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smtClean="0"/>
              <a:t>经验分享</a:t>
            </a:r>
            <a:r>
              <a:rPr lang="en-US" altLang="zh-CN" dirty="0" smtClean="0"/>
              <a:t>-</a:t>
            </a:r>
            <a:r>
              <a:rPr lang="zh-CN" altLang="en-US" dirty="0" smtClean="0"/>
              <a:t>证书</a:t>
            </a:r>
            <a:endParaRPr lang="zh-CN" altLang="en-US" dirty="0"/>
          </a:p>
        </p:txBody>
      </p:sp>
      <p:sp>
        <p:nvSpPr>
          <p:cNvPr id="7" name="内容占位符 6"/>
          <p:cNvSpPr>
            <a:spLocks noGrp="1"/>
          </p:cNvSpPr>
          <p:nvPr>
            <p:ph idx="1"/>
          </p:nvPr>
        </p:nvSpPr>
        <p:spPr>
          <a:xfrm>
            <a:off x="2285984" y="1785926"/>
            <a:ext cx="3357586" cy="2786082"/>
          </a:xfrm>
        </p:spPr>
        <p:txBody>
          <a:bodyPr/>
          <a:lstStyle/>
          <a:p>
            <a:r>
              <a:rPr lang="zh-CN" altLang="en-US" sz="4000" dirty="0" smtClean="0"/>
              <a:t>证书举例</a:t>
            </a:r>
            <a:endParaRPr lang="en-US" altLang="zh-CN" sz="4000" dirty="0" smtClean="0"/>
          </a:p>
          <a:p>
            <a:endParaRPr lang="zh-CN" altLang="en-US" b="0"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smtClean="0"/>
              <a:t>经验分享</a:t>
            </a:r>
            <a:r>
              <a:rPr lang="en-US" altLang="zh-CN" dirty="0" smtClean="0"/>
              <a:t>-</a:t>
            </a:r>
            <a:r>
              <a:rPr lang="zh-CN" altLang="en-US" dirty="0" smtClean="0"/>
              <a:t>购买证书</a:t>
            </a:r>
            <a:endParaRPr lang="zh-CN" altLang="en-US" dirty="0"/>
          </a:p>
        </p:txBody>
      </p:sp>
      <p:sp>
        <p:nvSpPr>
          <p:cNvPr id="7" name="内容占位符 6"/>
          <p:cNvSpPr>
            <a:spLocks noGrp="1"/>
          </p:cNvSpPr>
          <p:nvPr>
            <p:ph idx="1"/>
          </p:nvPr>
        </p:nvSpPr>
        <p:spPr>
          <a:xfrm>
            <a:off x="428596" y="1000108"/>
            <a:ext cx="8501122" cy="5500726"/>
          </a:xfrm>
        </p:spPr>
        <p:txBody>
          <a:bodyPr/>
          <a:lstStyle/>
          <a:p>
            <a:r>
              <a:rPr lang="zh-CN" altLang="en-US" dirty="0" smtClean="0"/>
              <a:t>统一内外部</a:t>
            </a:r>
            <a:r>
              <a:rPr lang="en-US" altLang="zh-CN" dirty="0" smtClean="0"/>
              <a:t>URL:</a:t>
            </a:r>
          </a:p>
          <a:p>
            <a:pPr marL="1257300" lvl="2" indent="-457200">
              <a:buClr>
                <a:schemeClr val="accent6"/>
              </a:buClr>
              <a:buNone/>
            </a:pPr>
            <a:endParaRPr lang="en-US" altLang="zh-CN" dirty="0" smtClean="0"/>
          </a:p>
          <a:p>
            <a:pPr marL="1257300" lvl="2" indent="-457200">
              <a:buClr>
                <a:schemeClr val="accent6"/>
              </a:buClr>
            </a:pPr>
            <a:r>
              <a:rPr lang="en-US" altLang="zh-CN" dirty="0" smtClean="0">
                <a:latin typeface="+mn-ea"/>
              </a:rPr>
              <a:t>1</a:t>
            </a:r>
            <a:r>
              <a:rPr lang="en-US" altLang="zh-CN" dirty="0" smtClean="0"/>
              <a:t>.</a:t>
            </a:r>
            <a:r>
              <a:rPr lang="zh-CN" altLang="en-US" b="1" dirty="0" smtClean="0">
                <a:latin typeface="+mn-ea"/>
              </a:rPr>
              <a:t> 配置</a:t>
            </a:r>
            <a:r>
              <a:rPr lang="en-US" altLang="zh-CN" b="1" dirty="0" smtClean="0">
                <a:latin typeface="+mn-ea"/>
              </a:rPr>
              <a:t>OWA</a:t>
            </a:r>
            <a:r>
              <a:rPr lang="zh-CN" altLang="en-US" b="1" dirty="0" smtClean="0">
                <a:latin typeface="+mn-ea"/>
              </a:rPr>
              <a:t>内外部</a:t>
            </a:r>
            <a:r>
              <a:rPr lang="en-US" altLang="zh-CN" b="1" dirty="0" smtClean="0">
                <a:latin typeface="+mn-ea"/>
              </a:rPr>
              <a:t>URL</a:t>
            </a:r>
            <a:r>
              <a:rPr lang="zh-CN" altLang="en-US" dirty="0" smtClean="0"/>
              <a:t>：</a:t>
            </a:r>
          </a:p>
          <a:p>
            <a:pPr marL="1714500" lvl="3" indent="-457200">
              <a:buClr>
                <a:schemeClr val="accent6"/>
              </a:buClr>
              <a:buNone/>
            </a:pPr>
            <a:r>
              <a:rPr lang="en-US" altLang="zh-CN" dirty="0" smtClean="0"/>
              <a:t>   Set-</a:t>
            </a:r>
            <a:r>
              <a:rPr lang="en-US" altLang="zh-CN" dirty="0" err="1" smtClean="0"/>
              <a:t>OWAVirtualDirectory</a:t>
            </a:r>
            <a:r>
              <a:rPr lang="en-US" altLang="zh-CN" dirty="0" smtClean="0"/>
              <a:t> -identity "</a:t>
            </a:r>
            <a:r>
              <a:rPr lang="en-US" altLang="zh-CN" dirty="0" err="1" smtClean="0">
                <a:solidFill>
                  <a:schemeClr val="accent4">
                    <a:lumMod val="60000"/>
                    <a:lumOff val="40000"/>
                  </a:schemeClr>
                </a:solidFill>
              </a:rPr>
              <a:t>CAS_Netbios</a:t>
            </a:r>
            <a:r>
              <a:rPr lang="en-US" altLang="zh-CN" dirty="0" smtClean="0"/>
              <a:t>\OWA (Default Web Site)" -</a:t>
            </a:r>
            <a:r>
              <a:rPr lang="en-US" altLang="zh-CN" dirty="0" err="1" smtClean="0"/>
              <a:t>externalurl</a:t>
            </a:r>
            <a:r>
              <a:rPr lang="en-US" altLang="zh-CN" dirty="0" smtClean="0"/>
              <a:t> </a:t>
            </a:r>
            <a:r>
              <a:rPr lang="zh-CN" altLang="en-US" dirty="0" smtClean="0">
                <a:hlinkClick r:id="rId3"/>
              </a:rPr>
              <a:t>外部</a:t>
            </a:r>
            <a:r>
              <a:rPr lang="en-US" altLang="zh-CN" dirty="0" smtClean="0">
                <a:hlinkClick r:id="rId3"/>
              </a:rPr>
              <a:t>URL</a:t>
            </a:r>
            <a:r>
              <a:rPr lang="en-US" altLang="zh-CN" dirty="0" smtClean="0"/>
              <a:t> -</a:t>
            </a:r>
            <a:r>
              <a:rPr lang="en-US" altLang="zh-CN" dirty="0" err="1" smtClean="0"/>
              <a:t>internalurl</a:t>
            </a:r>
            <a:r>
              <a:rPr lang="en-US" altLang="zh-CN" dirty="0" smtClean="0"/>
              <a:t> </a:t>
            </a:r>
            <a:r>
              <a:rPr lang="zh-CN" altLang="en-US" dirty="0" smtClean="0">
                <a:hlinkClick r:id="rId3"/>
              </a:rPr>
              <a:t>外部</a:t>
            </a:r>
            <a:r>
              <a:rPr lang="en-US" altLang="zh-CN" dirty="0" smtClean="0">
                <a:hlinkClick r:id="rId3"/>
              </a:rPr>
              <a:t>URL</a:t>
            </a:r>
          </a:p>
          <a:p>
            <a:pPr marL="1714500" lvl="3" indent="-457200">
              <a:buClr>
                <a:schemeClr val="accent6"/>
              </a:buClr>
              <a:buNone/>
            </a:pPr>
            <a:endParaRPr lang="en-US" altLang="zh-CN" dirty="0" smtClean="0">
              <a:solidFill>
                <a:schemeClr val="accent4">
                  <a:lumMod val="60000"/>
                  <a:lumOff val="40000"/>
                </a:schemeClr>
              </a:solidFill>
            </a:endParaRPr>
          </a:p>
          <a:p>
            <a:pPr marL="1257300" lvl="2" indent="-457200">
              <a:buClr>
                <a:schemeClr val="accent6"/>
              </a:buClr>
            </a:pPr>
            <a:r>
              <a:rPr lang="en-US" altLang="zh-CN" b="1" dirty="0" smtClean="0">
                <a:latin typeface="+mn-ea"/>
              </a:rPr>
              <a:t>2</a:t>
            </a:r>
            <a:r>
              <a:rPr lang="en-US" altLang="zh-CN" dirty="0" smtClean="0"/>
              <a:t>.</a:t>
            </a:r>
            <a:r>
              <a:rPr lang="zh-CN" altLang="en-US" b="1" dirty="0" smtClean="0">
                <a:latin typeface="+mn-ea"/>
              </a:rPr>
              <a:t> 配置脱机通讯簿的外部</a:t>
            </a:r>
            <a:r>
              <a:rPr lang="en-US" altLang="zh-CN" b="1" dirty="0" smtClean="0">
                <a:latin typeface="+mn-ea"/>
              </a:rPr>
              <a:t>URL:</a:t>
            </a:r>
          </a:p>
          <a:p>
            <a:pPr marL="1714500" lvl="3" indent="-457200">
              <a:buClr>
                <a:schemeClr val="accent6"/>
              </a:buClr>
              <a:buNone/>
            </a:pPr>
            <a:r>
              <a:rPr lang="en-US" altLang="zh-CN" b="1" dirty="0" smtClean="0">
                <a:latin typeface="+mn-ea"/>
              </a:rPr>
              <a:t>      </a:t>
            </a:r>
            <a:r>
              <a:rPr lang="en-US" altLang="zh-CN" dirty="0" smtClean="0"/>
              <a:t>Set-</a:t>
            </a:r>
            <a:r>
              <a:rPr lang="en-US" altLang="zh-CN" dirty="0" err="1" smtClean="0"/>
              <a:t>OABVirtualDirectory</a:t>
            </a:r>
            <a:r>
              <a:rPr lang="en-US" altLang="zh-CN" dirty="0" smtClean="0"/>
              <a:t> -identity "</a:t>
            </a:r>
            <a:r>
              <a:rPr lang="en-US" altLang="zh-CN" dirty="0" err="1" smtClean="0">
                <a:solidFill>
                  <a:schemeClr val="accent4">
                    <a:lumMod val="60000"/>
                    <a:lumOff val="40000"/>
                  </a:schemeClr>
                </a:solidFill>
              </a:rPr>
              <a:t>CAS_Netbios</a:t>
            </a:r>
            <a:r>
              <a:rPr lang="en-US" altLang="zh-CN" dirty="0" smtClean="0"/>
              <a:t>\OAB (Default Web Site)" -</a:t>
            </a:r>
            <a:r>
              <a:rPr lang="en-US" altLang="zh-CN" dirty="0" err="1" smtClean="0"/>
              <a:t>externalurl</a:t>
            </a:r>
            <a:r>
              <a:rPr lang="en-US" altLang="zh-CN" dirty="0" smtClean="0"/>
              <a:t> </a:t>
            </a:r>
            <a:r>
              <a:rPr lang="zh-CN" altLang="en-US" dirty="0" smtClean="0">
                <a:hlinkClick r:id="rId3"/>
              </a:rPr>
              <a:t>外部</a:t>
            </a:r>
            <a:r>
              <a:rPr lang="en-US" altLang="zh-CN" dirty="0" smtClean="0">
                <a:hlinkClick r:id="rId3"/>
              </a:rPr>
              <a:t>URL/OAB</a:t>
            </a:r>
            <a:r>
              <a:rPr lang="en-US" altLang="zh-CN" dirty="0" smtClean="0"/>
              <a:t> –</a:t>
            </a:r>
            <a:r>
              <a:rPr lang="en-US" altLang="zh-CN" dirty="0" err="1" smtClean="0"/>
              <a:t>InternalUrl</a:t>
            </a:r>
            <a:r>
              <a:rPr lang="en-US" altLang="zh-CN" dirty="0" smtClean="0"/>
              <a:t> </a:t>
            </a:r>
          </a:p>
          <a:p>
            <a:pPr marL="1714500" lvl="3" indent="-457200">
              <a:buClr>
                <a:schemeClr val="accent6"/>
              </a:buClr>
              <a:buNone/>
            </a:pPr>
            <a:r>
              <a:rPr lang="en-US" altLang="zh-CN" dirty="0" smtClean="0">
                <a:solidFill>
                  <a:schemeClr val="accent4">
                    <a:lumMod val="60000"/>
                    <a:lumOff val="40000"/>
                  </a:schemeClr>
                </a:solidFill>
              </a:rPr>
              <a:t>   </a:t>
            </a:r>
            <a:r>
              <a:rPr lang="zh-CN" altLang="en-US" dirty="0" smtClean="0">
                <a:hlinkClick r:id="rId3"/>
              </a:rPr>
              <a:t>外部</a:t>
            </a:r>
            <a:r>
              <a:rPr lang="en-US" altLang="zh-CN" dirty="0" smtClean="0">
                <a:hlinkClick r:id="rId3"/>
              </a:rPr>
              <a:t>URL/OAB</a:t>
            </a:r>
            <a:endParaRPr lang="zh-CN" altLang="en-US" dirty="0">
              <a:hlinkClick r:id="rId3"/>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smtClean="0"/>
              <a:t>经验分享</a:t>
            </a:r>
            <a:r>
              <a:rPr lang="en-US" altLang="zh-CN" dirty="0" smtClean="0"/>
              <a:t>-</a:t>
            </a:r>
            <a:r>
              <a:rPr lang="zh-CN" altLang="en-US" dirty="0" smtClean="0"/>
              <a:t>购买证书</a:t>
            </a:r>
            <a:endParaRPr lang="zh-CN" altLang="en-US" dirty="0"/>
          </a:p>
        </p:txBody>
      </p:sp>
      <p:sp>
        <p:nvSpPr>
          <p:cNvPr id="7" name="内容占位符 6"/>
          <p:cNvSpPr>
            <a:spLocks noGrp="1"/>
          </p:cNvSpPr>
          <p:nvPr>
            <p:ph idx="1"/>
          </p:nvPr>
        </p:nvSpPr>
        <p:spPr>
          <a:xfrm>
            <a:off x="428596" y="1000108"/>
            <a:ext cx="8501122" cy="5500726"/>
          </a:xfrm>
        </p:spPr>
        <p:txBody>
          <a:bodyPr/>
          <a:lstStyle/>
          <a:p>
            <a:r>
              <a:rPr lang="zh-CN" altLang="en-US" dirty="0" smtClean="0"/>
              <a:t>统一内外部</a:t>
            </a:r>
            <a:r>
              <a:rPr lang="en-US" altLang="zh-CN" dirty="0" smtClean="0"/>
              <a:t>URL:</a:t>
            </a:r>
          </a:p>
          <a:p>
            <a:pPr marL="1257300" lvl="2" indent="-457200">
              <a:buClr>
                <a:schemeClr val="accent6"/>
              </a:buClr>
              <a:buNone/>
            </a:pPr>
            <a:endParaRPr lang="en-US" altLang="zh-CN" dirty="0" smtClean="0"/>
          </a:p>
          <a:p>
            <a:pPr marL="1257300" lvl="2" indent="-457200">
              <a:buClr>
                <a:schemeClr val="accent6"/>
              </a:buClr>
            </a:pPr>
            <a:r>
              <a:rPr lang="en-US" altLang="zh-CN" dirty="0" smtClean="0">
                <a:latin typeface="+mn-ea"/>
              </a:rPr>
              <a:t>3</a:t>
            </a:r>
            <a:r>
              <a:rPr lang="en-US" altLang="zh-CN" dirty="0" smtClean="0"/>
              <a:t>.</a:t>
            </a:r>
            <a:r>
              <a:rPr lang="zh-CN" altLang="en-US" b="1" dirty="0" smtClean="0">
                <a:latin typeface="+mn-ea"/>
              </a:rPr>
              <a:t> 配置</a:t>
            </a:r>
            <a:r>
              <a:rPr lang="en-US" altLang="zh-CN" b="1" dirty="0" smtClean="0">
                <a:latin typeface="+mn-ea"/>
              </a:rPr>
              <a:t>Exchange ActiveSync</a:t>
            </a:r>
            <a:r>
              <a:rPr lang="zh-CN" altLang="en-US" b="1" dirty="0" smtClean="0">
                <a:latin typeface="+mn-ea"/>
              </a:rPr>
              <a:t>的内外部</a:t>
            </a:r>
            <a:r>
              <a:rPr lang="en-US" altLang="zh-CN" b="1" dirty="0" smtClean="0">
                <a:latin typeface="+mn-ea"/>
              </a:rPr>
              <a:t>URL </a:t>
            </a:r>
            <a:r>
              <a:rPr lang="zh-CN" altLang="en-US" dirty="0" smtClean="0"/>
              <a:t>：</a:t>
            </a:r>
          </a:p>
          <a:p>
            <a:pPr marL="1714500" lvl="3" indent="-457200">
              <a:buClr>
                <a:schemeClr val="accent6"/>
              </a:buClr>
              <a:buNone/>
            </a:pPr>
            <a:r>
              <a:rPr lang="en-US" altLang="zh-CN" dirty="0" smtClean="0"/>
              <a:t>   Set-</a:t>
            </a:r>
            <a:r>
              <a:rPr lang="en-US" altLang="zh-CN" dirty="0" err="1" smtClean="0"/>
              <a:t>ActiveSyncVirtualDirectory</a:t>
            </a:r>
            <a:r>
              <a:rPr lang="en-US" altLang="zh-CN" dirty="0" smtClean="0"/>
              <a:t> -Identity "</a:t>
            </a:r>
            <a:r>
              <a:rPr lang="en-US" altLang="zh-CN" dirty="0" err="1" smtClean="0">
                <a:solidFill>
                  <a:schemeClr val="accent4">
                    <a:lumMod val="60000"/>
                    <a:lumOff val="40000"/>
                  </a:schemeClr>
                </a:solidFill>
              </a:rPr>
              <a:t>CAS_Netbios</a:t>
            </a:r>
            <a:r>
              <a:rPr lang="en-US" altLang="zh-CN" dirty="0" smtClean="0"/>
              <a:t>\Microsoft-Server-ActiveSync (Default Web Site)"  –</a:t>
            </a:r>
            <a:r>
              <a:rPr lang="en-US" altLang="zh-CN" dirty="0" err="1" smtClean="0"/>
              <a:t>ExternalURL</a:t>
            </a:r>
            <a:r>
              <a:rPr lang="en-US" altLang="zh-CN" dirty="0" smtClean="0"/>
              <a:t> </a:t>
            </a:r>
            <a:r>
              <a:rPr lang="zh-CN" altLang="en-US" dirty="0" smtClean="0">
                <a:hlinkClick r:id="rId3"/>
              </a:rPr>
              <a:t>外部</a:t>
            </a:r>
            <a:r>
              <a:rPr lang="en-US" altLang="zh-CN" dirty="0" smtClean="0">
                <a:hlinkClick r:id="rId3"/>
              </a:rPr>
              <a:t>URL  </a:t>
            </a:r>
            <a:r>
              <a:rPr lang="en-US" altLang="zh-CN" dirty="0" smtClean="0"/>
              <a:t>–</a:t>
            </a:r>
            <a:r>
              <a:rPr lang="en-US" altLang="zh-CN" dirty="0" err="1" smtClean="0"/>
              <a:t>InternalURL</a:t>
            </a:r>
            <a:r>
              <a:rPr lang="en-US" altLang="zh-CN" dirty="0" smtClean="0"/>
              <a:t> </a:t>
            </a:r>
            <a:r>
              <a:rPr lang="zh-CN" altLang="en-US" dirty="0" smtClean="0">
                <a:hlinkClick r:id="rId3"/>
              </a:rPr>
              <a:t>外部</a:t>
            </a:r>
            <a:r>
              <a:rPr lang="en-US" altLang="zh-CN" dirty="0" smtClean="0">
                <a:hlinkClick r:id="rId3"/>
              </a:rPr>
              <a:t>URL</a:t>
            </a:r>
          </a:p>
          <a:p>
            <a:pPr marL="1714500" lvl="3" indent="-457200">
              <a:buClr>
                <a:schemeClr val="accent6"/>
              </a:buClr>
              <a:buNone/>
            </a:pPr>
            <a:endParaRPr lang="en-US" altLang="zh-CN" dirty="0" smtClean="0">
              <a:solidFill>
                <a:schemeClr val="accent4">
                  <a:lumMod val="60000"/>
                  <a:lumOff val="40000"/>
                </a:schemeClr>
              </a:solidFill>
            </a:endParaRPr>
          </a:p>
          <a:p>
            <a:pPr marL="1257300" lvl="2" indent="-457200">
              <a:buClr>
                <a:schemeClr val="accent6"/>
              </a:buClr>
            </a:pPr>
            <a:r>
              <a:rPr lang="en-US" altLang="zh-CN" b="1" dirty="0" smtClean="0">
                <a:latin typeface="+mn-ea"/>
              </a:rPr>
              <a:t>4</a:t>
            </a:r>
            <a:r>
              <a:rPr lang="en-US" altLang="zh-CN" dirty="0" smtClean="0"/>
              <a:t>.</a:t>
            </a:r>
            <a:r>
              <a:rPr lang="zh-CN" altLang="en-US" b="1" dirty="0" smtClean="0">
                <a:latin typeface="+mn-ea"/>
              </a:rPr>
              <a:t> 配置</a:t>
            </a:r>
            <a:r>
              <a:rPr lang="en-US" altLang="zh-CN" b="1" dirty="0" smtClean="0">
                <a:latin typeface="+mn-ea"/>
              </a:rPr>
              <a:t>Exchange </a:t>
            </a:r>
            <a:r>
              <a:rPr lang="en-US" altLang="zh-CN" b="1" dirty="0" err="1" smtClean="0">
                <a:latin typeface="+mn-ea"/>
              </a:rPr>
              <a:t>Autodiscover</a:t>
            </a:r>
            <a:r>
              <a:rPr lang="zh-CN" altLang="en-US" b="1" dirty="0" smtClean="0">
                <a:latin typeface="+mn-ea"/>
              </a:rPr>
              <a:t>服务的</a:t>
            </a:r>
            <a:r>
              <a:rPr lang="en-US" altLang="zh-CN" b="1" dirty="0" smtClean="0">
                <a:latin typeface="+mn-ea"/>
              </a:rPr>
              <a:t>URL :</a:t>
            </a:r>
          </a:p>
          <a:p>
            <a:pPr marL="1714500" lvl="3" indent="-457200">
              <a:buClr>
                <a:schemeClr val="accent6"/>
              </a:buClr>
              <a:buNone/>
            </a:pPr>
            <a:r>
              <a:rPr lang="en-US" altLang="zh-CN" b="1" dirty="0" smtClean="0">
                <a:latin typeface="+mn-ea"/>
              </a:rPr>
              <a:t>      </a:t>
            </a:r>
            <a:r>
              <a:rPr lang="en-US" altLang="zh-CN" dirty="0" smtClean="0"/>
              <a:t>Set-</a:t>
            </a:r>
            <a:r>
              <a:rPr lang="en-US" altLang="zh-CN" dirty="0" err="1" smtClean="0"/>
              <a:t>ClientAccessServer</a:t>
            </a:r>
            <a:r>
              <a:rPr lang="en-US" altLang="zh-CN" dirty="0" smtClean="0"/>
              <a:t> -Identity "</a:t>
            </a:r>
            <a:r>
              <a:rPr lang="en-US" altLang="zh-CN" dirty="0" err="1" smtClean="0">
                <a:solidFill>
                  <a:schemeClr val="accent4">
                    <a:lumMod val="60000"/>
                    <a:lumOff val="40000"/>
                  </a:schemeClr>
                </a:solidFill>
              </a:rPr>
              <a:t>CAS_Netbios</a:t>
            </a:r>
            <a:r>
              <a:rPr lang="en-US" altLang="zh-CN" dirty="0" smtClean="0"/>
              <a:t>"                              -</a:t>
            </a:r>
            <a:r>
              <a:rPr lang="en-US" altLang="zh-CN" dirty="0" err="1" smtClean="0"/>
              <a:t>AutoDiscoverServiceInternalUri</a:t>
            </a:r>
            <a:r>
              <a:rPr lang="en-US" altLang="zh-CN" dirty="0" smtClean="0"/>
              <a:t>            </a:t>
            </a:r>
            <a:r>
              <a:rPr lang="zh-CN" altLang="en-US" dirty="0" smtClean="0">
                <a:hlinkClick r:id="rId3"/>
              </a:rPr>
              <a:t>外部</a:t>
            </a:r>
            <a:r>
              <a:rPr lang="en-US" altLang="zh-CN" dirty="0" smtClean="0">
                <a:hlinkClick r:id="rId3"/>
              </a:rPr>
              <a:t>URL/</a:t>
            </a:r>
            <a:r>
              <a:rPr lang="en-US" altLang="zh-CN" dirty="0" err="1" smtClean="0">
                <a:hlinkClick r:id="rId3"/>
              </a:rPr>
              <a:t>autodiscover</a:t>
            </a:r>
            <a:r>
              <a:rPr lang="en-US" altLang="zh-CN" dirty="0" smtClean="0">
                <a:hlinkClick r:id="rId3"/>
              </a:rPr>
              <a:t>/autodiscover.xml</a:t>
            </a:r>
          </a:p>
          <a:p>
            <a:pPr marL="1714500" lvl="3" indent="-457200">
              <a:buClr>
                <a:schemeClr val="accent6"/>
              </a:buClr>
              <a:buNone/>
            </a:pPr>
            <a:endParaRPr lang="zh-CN"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smtClean="0"/>
              <a:t>经验分享</a:t>
            </a:r>
            <a:r>
              <a:rPr lang="en-US" altLang="zh-CN" dirty="0" smtClean="0"/>
              <a:t>-</a:t>
            </a:r>
            <a:r>
              <a:rPr lang="zh-CN" altLang="en-US" dirty="0" smtClean="0"/>
              <a:t>购买证书</a:t>
            </a:r>
            <a:endParaRPr lang="zh-CN" altLang="en-US" dirty="0"/>
          </a:p>
        </p:txBody>
      </p:sp>
      <p:sp>
        <p:nvSpPr>
          <p:cNvPr id="7" name="内容占位符 6"/>
          <p:cNvSpPr>
            <a:spLocks noGrp="1"/>
          </p:cNvSpPr>
          <p:nvPr>
            <p:ph idx="1"/>
          </p:nvPr>
        </p:nvSpPr>
        <p:spPr>
          <a:xfrm>
            <a:off x="428596" y="1000108"/>
            <a:ext cx="8501122" cy="5500726"/>
          </a:xfrm>
        </p:spPr>
        <p:txBody>
          <a:bodyPr/>
          <a:lstStyle/>
          <a:p>
            <a:r>
              <a:rPr lang="zh-CN" altLang="en-US" dirty="0" smtClean="0"/>
              <a:t>统一内外部</a:t>
            </a:r>
            <a:r>
              <a:rPr lang="en-US" altLang="zh-CN" dirty="0" smtClean="0"/>
              <a:t>URL</a:t>
            </a:r>
            <a:r>
              <a:rPr lang="zh-CN" altLang="en-US" dirty="0" smtClean="0"/>
              <a:t>（可选）</a:t>
            </a:r>
            <a:r>
              <a:rPr lang="en-US" altLang="zh-CN" dirty="0" smtClean="0"/>
              <a:t>:</a:t>
            </a:r>
          </a:p>
          <a:p>
            <a:pPr marL="1257300" lvl="2" indent="-457200">
              <a:buClr>
                <a:schemeClr val="accent6"/>
              </a:buClr>
              <a:buNone/>
            </a:pPr>
            <a:endParaRPr lang="en-US" altLang="zh-CN" dirty="0" smtClean="0"/>
          </a:p>
          <a:p>
            <a:pPr marL="1257300" lvl="2" indent="-457200">
              <a:buClr>
                <a:schemeClr val="accent6"/>
              </a:buClr>
            </a:pPr>
            <a:r>
              <a:rPr lang="en-US" altLang="zh-CN" dirty="0" smtClean="0">
                <a:latin typeface="+mn-ea"/>
              </a:rPr>
              <a:t>5</a:t>
            </a:r>
            <a:r>
              <a:rPr lang="en-US" altLang="zh-CN" dirty="0" smtClean="0"/>
              <a:t>.</a:t>
            </a:r>
            <a:r>
              <a:rPr lang="zh-CN" altLang="en-US" b="1" dirty="0" smtClean="0">
                <a:latin typeface="+mn-ea"/>
              </a:rPr>
              <a:t>为启用</a:t>
            </a:r>
            <a:r>
              <a:rPr lang="en-US" altLang="zh-CN" b="1" dirty="0" smtClean="0">
                <a:latin typeface="+mn-ea"/>
              </a:rPr>
              <a:t>NLB</a:t>
            </a:r>
            <a:r>
              <a:rPr lang="zh-CN" altLang="en-US" b="1" dirty="0" smtClean="0">
                <a:latin typeface="+mn-ea"/>
              </a:rPr>
              <a:t>的</a:t>
            </a:r>
            <a:r>
              <a:rPr lang="en-US" altLang="zh-CN" b="1" dirty="0" smtClean="0">
                <a:latin typeface="+mn-ea"/>
              </a:rPr>
              <a:t>Exchange Web</a:t>
            </a:r>
            <a:r>
              <a:rPr lang="zh-CN" altLang="en-US" b="1" dirty="0" smtClean="0">
                <a:latin typeface="+mn-ea"/>
              </a:rPr>
              <a:t>配置内外部</a:t>
            </a:r>
            <a:r>
              <a:rPr lang="en-US" altLang="zh-CN" b="1" dirty="0" smtClean="0">
                <a:latin typeface="+mn-ea"/>
              </a:rPr>
              <a:t>URL </a:t>
            </a:r>
            <a:r>
              <a:rPr lang="zh-CN" altLang="en-US" dirty="0" smtClean="0"/>
              <a:t>：</a:t>
            </a:r>
          </a:p>
          <a:p>
            <a:pPr marL="1714500" lvl="3" indent="-457200">
              <a:buClr>
                <a:schemeClr val="accent6"/>
              </a:buClr>
              <a:buNone/>
            </a:pPr>
            <a:r>
              <a:rPr lang="en-US" altLang="zh-CN" dirty="0" smtClean="0"/>
              <a:t>   Set-</a:t>
            </a:r>
            <a:r>
              <a:rPr lang="en-US" altLang="zh-CN" dirty="0" err="1" smtClean="0"/>
              <a:t>WebServicesVirtualDirectory</a:t>
            </a:r>
            <a:r>
              <a:rPr lang="en-US" altLang="zh-CN" dirty="0" smtClean="0"/>
              <a:t> –identity  "</a:t>
            </a:r>
            <a:r>
              <a:rPr lang="en-US" altLang="zh-CN" dirty="0" err="1" smtClean="0">
                <a:solidFill>
                  <a:schemeClr val="accent4">
                    <a:lumMod val="60000"/>
                    <a:lumOff val="40000"/>
                  </a:schemeClr>
                </a:solidFill>
              </a:rPr>
              <a:t>CAS_Netbios</a:t>
            </a:r>
            <a:r>
              <a:rPr lang="en-US" altLang="zh-CN" dirty="0" smtClean="0"/>
              <a:t>\EWS (Default Web Site)"       –</a:t>
            </a:r>
            <a:r>
              <a:rPr lang="en-US" altLang="zh-CN" dirty="0" err="1" smtClean="0"/>
              <a:t>externalurl</a:t>
            </a:r>
            <a:r>
              <a:rPr lang="en-US" altLang="zh-CN" dirty="0" smtClean="0"/>
              <a:t> </a:t>
            </a:r>
            <a:r>
              <a:rPr lang="zh-CN" altLang="en-US" dirty="0" smtClean="0">
                <a:hlinkClick r:id="rId3"/>
              </a:rPr>
              <a:t>外部</a:t>
            </a:r>
            <a:r>
              <a:rPr lang="en-US" altLang="zh-CN" dirty="0" smtClean="0">
                <a:hlinkClick r:id="rId3"/>
              </a:rPr>
              <a:t>URL/EWS/Exchange.asmx</a:t>
            </a:r>
            <a:r>
              <a:rPr lang="en-US" altLang="zh-CN" dirty="0" smtClean="0"/>
              <a:t>     –</a:t>
            </a:r>
            <a:r>
              <a:rPr lang="en-US" altLang="zh-CN" dirty="0" err="1" smtClean="0"/>
              <a:t>internalurl</a:t>
            </a:r>
            <a:r>
              <a:rPr lang="en-US" altLang="zh-CN" dirty="0" smtClean="0"/>
              <a:t> </a:t>
            </a:r>
            <a:r>
              <a:rPr lang="zh-CN" altLang="en-US" dirty="0" smtClean="0">
                <a:hlinkClick r:id="rId3"/>
              </a:rPr>
              <a:t>外部</a:t>
            </a:r>
            <a:r>
              <a:rPr lang="en-US" altLang="zh-CN" dirty="0" smtClean="0">
                <a:hlinkClick r:id="rId3"/>
              </a:rPr>
              <a:t>URL/EWS/Exchange.asmx</a:t>
            </a:r>
          </a:p>
          <a:p>
            <a:pPr marL="1714500" lvl="3" indent="-457200">
              <a:buClr>
                <a:schemeClr val="accent6"/>
              </a:buClr>
              <a:buNone/>
            </a:pPr>
            <a:endParaRPr lang="en-US" altLang="zh-CN" dirty="0" smtClean="0">
              <a:solidFill>
                <a:schemeClr val="accent4">
                  <a:lumMod val="60000"/>
                  <a:lumOff val="40000"/>
                </a:schemeClr>
              </a:solidFill>
            </a:endParaRPr>
          </a:p>
          <a:p>
            <a:pPr marL="1257300" lvl="2" indent="-457200">
              <a:buClr>
                <a:schemeClr val="accent6"/>
              </a:buClr>
            </a:pPr>
            <a:r>
              <a:rPr lang="en-US" altLang="zh-CN" b="1" dirty="0" smtClean="0">
                <a:latin typeface="+mn-ea"/>
              </a:rPr>
              <a:t>6</a:t>
            </a:r>
            <a:r>
              <a:rPr lang="en-US" altLang="zh-CN" dirty="0" smtClean="0"/>
              <a:t>.</a:t>
            </a:r>
            <a:r>
              <a:rPr lang="zh-CN" altLang="en-US" b="1" dirty="0" smtClean="0">
                <a:latin typeface="+mn-ea"/>
              </a:rPr>
              <a:t> 配置</a:t>
            </a:r>
            <a:r>
              <a:rPr lang="en-US" altLang="zh-CN" b="1" dirty="0" smtClean="0">
                <a:latin typeface="+mn-ea"/>
              </a:rPr>
              <a:t>Exchange ECP</a:t>
            </a:r>
            <a:r>
              <a:rPr lang="zh-CN" altLang="en-US" b="1" dirty="0" smtClean="0">
                <a:latin typeface="+mn-ea"/>
              </a:rPr>
              <a:t>的内外部</a:t>
            </a:r>
            <a:r>
              <a:rPr lang="en-US" altLang="zh-CN" b="1" dirty="0" smtClean="0">
                <a:latin typeface="+mn-ea"/>
              </a:rPr>
              <a:t>URL</a:t>
            </a:r>
            <a:r>
              <a:rPr lang="zh-CN" altLang="en-US" b="1" dirty="0" smtClean="0">
                <a:latin typeface="+mn-ea"/>
              </a:rPr>
              <a:t>（</a:t>
            </a:r>
            <a:r>
              <a:rPr lang="en-US" altLang="zh-CN" b="1" dirty="0" smtClean="0">
                <a:latin typeface="+mn-ea"/>
              </a:rPr>
              <a:t>Exchange 2010</a:t>
            </a:r>
            <a:r>
              <a:rPr lang="zh-CN" altLang="en-US" b="1" dirty="0" smtClean="0">
                <a:latin typeface="+mn-ea"/>
              </a:rPr>
              <a:t>）</a:t>
            </a:r>
            <a:r>
              <a:rPr lang="en-US" altLang="zh-CN" b="1" dirty="0" smtClean="0">
                <a:latin typeface="+mn-ea"/>
              </a:rPr>
              <a:t> :</a:t>
            </a:r>
          </a:p>
          <a:p>
            <a:pPr marL="1714500" lvl="3" indent="-457200">
              <a:buClr>
                <a:schemeClr val="accent6"/>
              </a:buClr>
              <a:buNone/>
            </a:pPr>
            <a:r>
              <a:rPr lang="en-US" altLang="zh-CN" b="1" dirty="0" smtClean="0">
                <a:latin typeface="+mn-ea"/>
              </a:rPr>
              <a:t>      </a:t>
            </a:r>
            <a:r>
              <a:rPr lang="en-US" altLang="zh-CN" dirty="0" smtClean="0"/>
              <a:t>Set-</a:t>
            </a:r>
            <a:r>
              <a:rPr lang="en-US" altLang="zh-CN" dirty="0" err="1" smtClean="0"/>
              <a:t>EcpVirtualDirectory</a:t>
            </a:r>
            <a:r>
              <a:rPr lang="en-US" altLang="zh-CN" dirty="0" smtClean="0"/>
              <a:t> –identity  "</a:t>
            </a:r>
            <a:r>
              <a:rPr lang="en-US" altLang="zh-CN" dirty="0" err="1" smtClean="0">
                <a:solidFill>
                  <a:schemeClr val="accent4">
                    <a:lumMod val="60000"/>
                    <a:lumOff val="40000"/>
                  </a:schemeClr>
                </a:solidFill>
              </a:rPr>
              <a:t>CAS_Netbios</a:t>
            </a:r>
            <a:r>
              <a:rPr lang="en-US" altLang="zh-CN" dirty="0" smtClean="0"/>
              <a:t>" -</a:t>
            </a:r>
            <a:r>
              <a:rPr lang="en-US" altLang="zh-CN" dirty="0" err="1" smtClean="0"/>
              <a:t>InternalUrl</a:t>
            </a:r>
            <a:r>
              <a:rPr lang="en-US" altLang="zh-CN" dirty="0" smtClean="0"/>
              <a:t> "</a:t>
            </a:r>
            <a:r>
              <a:rPr lang="zh-CN" altLang="en-US" dirty="0" smtClean="0">
                <a:hlinkClick r:id="rId3"/>
              </a:rPr>
              <a:t>外部</a:t>
            </a:r>
            <a:r>
              <a:rPr lang="en-US" altLang="zh-CN" dirty="0" smtClean="0">
                <a:hlinkClick r:id="rId3"/>
              </a:rPr>
              <a:t>URL/</a:t>
            </a:r>
            <a:r>
              <a:rPr lang="en-US" altLang="zh-CN" dirty="0" err="1" smtClean="0">
                <a:hlinkClick r:id="rId3"/>
              </a:rPr>
              <a:t>ecp</a:t>
            </a:r>
            <a:r>
              <a:rPr lang="en-US" altLang="zh-CN" dirty="0" smtClean="0"/>
              <a:t>"    -</a:t>
            </a:r>
            <a:r>
              <a:rPr lang="en-US" altLang="zh-CN" dirty="0" err="1" smtClean="0"/>
              <a:t>ExternalUrl</a:t>
            </a:r>
            <a:r>
              <a:rPr lang="en-US" altLang="zh-CN" dirty="0" smtClean="0"/>
              <a:t> "</a:t>
            </a:r>
            <a:r>
              <a:rPr lang="zh-CN" altLang="en-US" dirty="0" smtClean="0">
                <a:hlinkClick r:id="rId3"/>
              </a:rPr>
              <a:t>外部</a:t>
            </a:r>
            <a:r>
              <a:rPr lang="en-US" altLang="zh-CN" dirty="0" smtClean="0">
                <a:hlinkClick r:id="rId3"/>
              </a:rPr>
              <a:t>URL/</a:t>
            </a:r>
            <a:r>
              <a:rPr lang="en-US" altLang="zh-CN" dirty="0" err="1" smtClean="0">
                <a:hlinkClick r:id="rId3"/>
              </a:rPr>
              <a:t>ecp</a:t>
            </a:r>
            <a:r>
              <a:rPr lang="en-US" altLang="zh-CN" dirty="0" smtClean="0"/>
              <a:t>"</a:t>
            </a:r>
          </a:p>
          <a:p>
            <a:pPr marL="1714500" lvl="3" indent="-457200">
              <a:buClr>
                <a:schemeClr val="accent6"/>
              </a:buClr>
              <a:buNone/>
            </a:pPr>
            <a:endParaRPr lang="zh-CN"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smtClean="0"/>
              <a:t>经验分享</a:t>
            </a:r>
            <a:r>
              <a:rPr lang="en-US" altLang="zh-CN" dirty="0" smtClean="0"/>
              <a:t>-</a:t>
            </a:r>
            <a:r>
              <a:rPr lang="zh-CN" altLang="en-US" dirty="0" smtClean="0"/>
              <a:t>批量创建用户</a:t>
            </a:r>
            <a:endParaRPr lang="zh-CN" altLang="en-US" dirty="0"/>
          </a:p>
        </p:txBody>
      </p:sp>
      <p:sp>
        <p:nvSpPr>
          <p:cNvPr id="7" name="内容占位符 6"/>
          <p:cNvSpPr>
            <a:spLocks noGrp="1"/>
          </p:cNvSpPr>
          <p:nvPr>
            <p:ph idx="1"/>
          </p:nvPr>
        </p:nvSpPr>
        <p:spPr>
          <a:xfrm>
            <a:off x="457200" y="1000108"/>
            <a:ext cx="8229600" cy="5500726"/>
          </a:xfrm>
        </p:spPr>
        <p:txBody>
          <a:bodyPr/>
          <a:lstStyle/>
          <a:p>
            <a:r>
              <a:rPr lang="zh-CN" altLang="en-US" dirty="0" smtClean="0"/>
              <a:t>启用单个邮箱</a:t>
            </a:r>
            <a:endParaRPr lang="en-US" altLang="zh-CN" dirty="0" smtClean="0"/>
          </a:p>
          <a:p>
            <a:pPr>
              <a:buNone/>
            </a:pPr>
            <a:r>
              <a:rPr lang="en-US" altLang="zh-CN" dirty="0" smtClean="0"/>
              <a:t>	Exchange </a:t>
            </a:r>
            <a:r>
              <a:rPr lang="en-US" altLang="zh-CN" sz="2000" dirty="0" smtClean="0">
                <a:solidFill>
                  <a:srgbClr val="075198"/>
                </a:solidFill>
              </a:rPr>
              <a:t>2007</a:t>
            </a:r>
            <a:r>
              <a:rPr lang="en-US" altLang="zh-CN" dirty="0" smtClean="0"/>
              <a:t>:</a:t>
            </a:r>
            <a:r>
              <a:rPr lang="en-US" altLang="zh-CN" sz="2000" dirty="0" smtClean="0">
                <a:solidFill>
                  <a:schemeClr val="tx1"/>
                </a:solidFill>
              </a:rPr>
              <a:t>Enable-Mailbox –Identity ‘</a:t>
            </a:r>
            <a:r>
              <a:rPr lang="en-US" altLang="zh-CN" sz="2000" dirty="0" smtClean="0">
                <a:solidFill>
                  <a:srgbClr val="FF0000"/>
                </a:solidFill>
              </a:rPr>
              <a:t>Domain/User</a:t>
            </a:r>
            <a:r>
              <a:rPr lang="en-US" altLang="zh-CN" sz="2000" dirty="0" smtClean="0">
                <a:solidFill>
                  <a:schemeClr val="tx1"/>
                </a:solidFill>
              </a:rPr>
              <a:t>’ –Alias ‘</a:t>
            </a:r>
            <a:r>
              <a:rPr lang="en-US" altLang="zh-CN" sz="2000" dirty="0" smtClean="0">
                <a:solidFill>
                  <a:srgbClr val="FF0000"/>
                </a:solidFill>
              </a:rPr>
              <a:t>user</a:t>
            </a:r>
            <a:r>
              <a:rPr lang="en-US" altLang="zh-CN" sz="2000" dirty="0" smtClean="0">
                <a:solidFill>
                  <a:schemeClr val="tx1"/>
                </a:solidFill>
              </a:rPr>
              <a:t>’ –Database ‘</a:t>
            </a:r>
            <a:r>
              <a:rPr lang="en-US" altLang="zh-CN" sz="2000" dirty="0" smtClean="0">
                <a:solidFill>
                  <a:srgbClr val="FF0000"/>
                </a:solidFill>
              </a:rPr>
              <a:t>MD01</a:t>
            </a:r>
            <a:r>
              <a:rPr lang="en-US" altLang="zh-CN" sz="2000" dirty="0" smtClean="0">
                <a:solidFill>
                  <a:schemeClr val="tx1"/>
                </a:solidFill>
              </a:rPr>
              <a:t>’</a:t>
            </a:r>
          </a:p>
          <a:p>
            <a:pPr>
              <a:buNone/>
            </a:pPr>
            <a:r>
              <a:rPr lang="en-US" altLang="zh-CN" sz="2000" dirty="0" smtClean="0">
                <a:solidFill>
                  <a:schemeClr val="tx1"/>
                </a:solidFill>
              </a:rPr>
              <a:t>  </a:t>
            </a:r>
            <a:r>
              <a:rPr lang="en-US" altLang="zh-CN" sz="2000" dirty="0" smtClean="0"/>
              <a:t>Exchange 2010:</a:t>
            </a:r>
            <a:r>
              <a:rPr lang="en-US" altLang="zh-CN" sz="2000" dirty="0" smtClean="0">
                <a:solidFill>
                  <a:schemeClr val="tx1"/>
                </a:solidFill>
              </a:rPr>
              <a:t>Enable-Mailbox –Identity ‘</a:t>
            </a:r>
            <a:r>
              <a:rPr lang="en-US" altLang="zh-CN" sz="2000" dirty="0" smtClean="0">
                <a:solidFill>
                  <a:srgbClr val="FF0000"/>
                </a:solidFill>
              </a:rPr>
              <a:t>Domain/User</a:t>
            </a:r>
            <a:r>
              <a:rPr lang="en-US" altLang="zh-CN" sz="2000" dirty="0" smtClean="0">
                <a:solidFill>
                  <a:schemeClr val="tx1"/>
                </a:solidFill>
              </a:rPr>
              <a:t>’ –Alias ‘</a:t>
            </a:r>
            <a:r>
              <a:rPr lang="en-US" altLang="zh-CN" sz="2000" dirty="0" smtClean="0">
                <a:solidFill>
                  <a:srgbClr val="FF0000"/>
                </a:solidFill>
              </a:rPr>
              <a:t>user</a:t>
            </a:r>
            <a:r>
              <a:rPr lang="en-US" altLang="zh-CN" sz="2000" dirty="0" smtClean="0">
                <a:solidFill>
                  <a:schemeClr val="tx1"/>
                </a:solidFill>
              </a:rPr>
              <a:t>’</a:t>
            </a:r>
          </a:p>
          <a:p>
            <a:pPr>
              <a:buNone/>
            </a:pPr>
            <a:endParaRPr lang="en-US" altLang="zh-CN" sz="2000" dirty="0" smtClean="0">
              <a:solidFill>
                <a:schemeClr val="tx1"/>
              </a:solidFill>
            </a:endParaRPr>
          </a:p>
          <a:p>
            <a:r>
              <a:rPr lang="zh-CN" altLang="en-US" dirty="0" smtClean="0"/>
              <a:t>启用所有用户邮箱</a:t>
            </a:r>
          </a:p>
          <a:p>
            <a:pPr>
              <a:buNone/>
            </a:pPr>
            <a:r>
              <a:rPr lang="en-US" altLang="zh-CN" dirty="0" smtClean="0"/>
              <a:t>	</a:t>
            </a:r>
            <a:r>
              <a:rPr lang="en-US" altLang="zh-CN" sz="2000" dirty="0" smtClean="0">
                <a:solidFill>
                  <a:schemeClr val="tx1"/>
                </a:solidFill>
              </a:rPr>
              <a:t>Get-User | Enable-Mailbox  –Database ‘</a:t>
            </a:r>
            <a:r>
              <a:rPr lang="en-US" altLang="zh-CN" sz="2000" dirty="0" smtClean="0">
                <a:solidFill>
                  <a:srgbClr val="FF0000"/>
                </a:solidFill>
              </a:rPr>
              <a:t>MD01</a:t>
            </a:r>
            <a:r>
              <a:rPr lang="en-US" altLang="zh-CN" sz="2000" dirty="0" smtClean="0">
                <a:solidFill>
                  <a:schemeClr val="tx1"/>
                </a:solidFill>
              </a:rPr>
              <a:t>’</a:t>
            </a:r>
            <a:endParaRPr lang="zh-CN" altLang="zh-CN" sz="2000" dirty="0" smtClean="0">
              <a:solidFill>
                <a:schemeClr val="tx1"/>
              </a:solidFill>
            </a:endParaRPr>
          </a:p>
          <a:p>
            <a:pPr>
              <a:buNone/>
            </a:pPr>
            <a:endParaRPr lang="en-US" altLang="zh-CN" sz="2000" dirty="0" smtClean="0">
              <a:solidFill>
                <a:schemeClr val="tx1"/>
              </a:solidFill>
            </a:endParaRPr>
          </a:p>
          <a:p>
            <a:pPr>
              <a:buNone/>
            </a:pPr>
            <a:endParaRPr lang="en-US" altLang="zh-CN" sz="2000" dirty="0" smtClean="0">
              <a:solidFill>
                <a:schemeClr val="tx1"/>
              </a:solidFill>
            </a:endParaRPr>
          </a:p>
          <a:p>
            <a:pPr>
              <a:buNone/>
            </a:pPr>
            <a:r>
              <a:rPr lang="en-US" altLang="zh-CN" dirty="0" smtClean="0"/>
              <a:t>	</a:t>
            </a:r>
            <a:endParaRPr lang="zh-CN" altLang="en-US" dirty="0" smtClean="0"/>
          </a:p>
        </p:txBody>
      </p:sp>
      <p:sp>
        <p:nvSpPr>
          <p:cNvPr id="4" name="TextBox 3"/>
          <p:cNvSpPr txBox="1"/>
          <p:nvPr/>
        </p:nvSpPr>
        <p:spPr>
          <a:xfrm>
            <a:off x="714348" y="5072074"/>
            <a:ext cx="71438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zh-CN" altLang="en-US" sz="2400" b="1" dirty="0" smtClean="0">
                <a:solidFill>
                  <a:srgbClr val="FF0000"/>
                </a:solidFill>
              </a:rPr>
              <a:t>批量处理难点：在多</a:t>
            </a:r>
            <a:r>
              <a:rPr lang="en-US" altLang="zh-CN" sz="2400" b="1" dirty="0" smtClean="0">
                <a:solidFill>
                  <a:srgbClr val="FF0000"/>
                </a:solidFill>
              </a:rPr>
              <a:t>DB</a:t>
            </a:r>
            <a:r>
              <a:rPr lang="zh-CN" altLang="en-US" sz="2400" b="1" dirty="0" smtClean="0">
                <a:solidFill>
                  <a:srgbClr val="FF0000"/>
                </a:solidFill>
              </a:rPr>
              <a:t>下用户邮箱存放的合理分配 </a:t>
            </a:r>
            <a:endParaRPr lang="zh-CN" altLang="en-US"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smtClean="0"/>
              <a:t>经验分享</a:t>
            </a:r>
            <a:r>
              <a:rPr lang="en-US" altLang="zh-CN" dirty="0" smtClean="0"/>
              <a:t>-</a:t>
            </a:r>
            <a:r>
              <a:rPr lang="zh-CN" altLang="en-US" dirty="0" smtClean="0"/>
              <a:t>批量创建用户</a:t>
            </a:r>
            <a:endParaRPr lang="zh-CN" altLang="en-US" dirty="0"/>
          </a:p>
        </p:txBody>
      </p:sp>
      <p:sp>
        <p:nvSpPr>
          <p:cNvPr id="7" name="内容占位符 6"/>
          <p:cNvSpPr>
            <a:spLocks noGrp="1"/>
          </p:cNvSpPr>
          <p:nvPr>
            <p:ph idx="1"/>
          </p:nvPr>
        </p:nvSpPr>
        <p:spPr>
          <a:xfrm>
            <a:off x="457200" y="1000108"/>
            <a:ext cx="8229600" cy="5500726"/>
          </a:xfrm>
        </p:spPr>
        <p:txBody>
          <a:bodyPr/>
          <a:lstStyle/>
          <a:p>
            <a:r>
              <a:rPr lang="en-US" altLang="zh-CN" dirty="0" smtClean="0"/>
              <a:t>Set Domain</a:t>
            </a:r>
          </a:p>
          <a:p>
            <a:pPr>
              <a:buNone/>
            </a:pPr>
            <a:r>
              <a:rPr lang="en-US" altLang="zh-CN" dirty="0" smtClean="0"/>
              <a:t>	</a:t>
            </a:r>
            <a:r>
              <a:rPr lang="en-US" altLang="zh-CN" sz="2000" dirty="0" smtClean="0">
                <a:solidFill>
                  <a:schemeClr val="tx1"/>
                </a:solidFill>
              </a:rPr>
              <a:t>Set-</a:t>
            </a:r>
            <a:r>
              <a:rPr lang="en-US" altLang="zh-CN" sz="2000" dirty="0" err="1" smtClean="0">
                <a:solidFill>
                  <a:schemeClr val="tx1"/>
                </a:solidFill>
              </a:rPr>
              <a:t>AdServerSettings</a:t>
            </a:r>
            <a:r>
              <a:rPr lang="en-US" altLang="zh-CN" sz="2000" dirty="0" smtClean="0">
                <a:solidFill>
                  <a:schemeClr val="tx1"/>
                </a:solidFill>
              </a:rPr>
              <a:t> -</a:t>
            </a:r>
            <a:r>
              <a:rPr lang="en-US" altLang="zh-CN" sz="2000" dirty="0" err="1" smtClean="0">
                <a:solidFill>
                  <a:schemeClr val="tx1"/>
                </a:solidFill>
              </a:rPr>
              <a:t>RecipientViewRoot</a:t>
            </a:r>
            <a:r>
              <a:rPr lang="en-US" altLang="zh-CN" sz="2000" dirty="0" smtClean="0">
                <a:solidFill>
                  <a:schemeClr val="tx1"/>
                </a:solidFill>
              </a:rPr>
              <a:t> “Domain“</a:t>
            </a:r>
          </a:p>
          <a:p>
            <a:pPr>
              <a:buNone/>
            </a:pPr>
            <a:endParaRPr lang="en-US" altLang="zh-CN" sz="2000" dirty="0" smtClean="0">
              <a:solidFill>
                <a:schemeClr val="tx1"/>
              </a:solidFill>
            </a:endParaRPr>
          </a:p>
          <a:p>
            <a:r>
              <a:rPr lang="zh-CN" altLang="en-US" dirty="0" smtClean="0"/>
              <a:t>将用户的字段输入相应参数</a:t>
            </a:r>
          </a:p>
          <a:p>
            <a:pPr>
              <a:buNone/>
            </a:pPr>
            <a:r>
              <a:rPr lang="en-US" altLang="zh-CN" dirty="0" smtClean="0"/>
              <a:t>	</a:t>
            </a:r>
            <a:r>
              <a:rPr lang="en-US" altLang="zh-CN" sz="2000" dirty="0" smtClean="0">
                <a:solidFill>
                  <a:schemeClr val="tx1"/>
                </a:solidFill>
              </a:rPr>
              <a:t>Import-</a:t>
            </a:r>
            <a:r>
              <a:rPr lang="en-US" altLang="zh-CN" sz="2000" dirty="0" err="1" smtClean="0">
                <a:solidFill>
                  <a:schemeClr val="tx1"/>
                </a:solidFill>
              </a:rPr>
              <a:t>Csv</a:t>
            </a:r>
            <a:r>
              <a:rPr lang="en-US" altLang="zh-CN" sz="2000" dirty="0" smtClean="0">
                <a:solidFill>
                  <a:schemeClr val="tx1"/>
                </a:solidFill>
              </a:rPr>
              <a:t> -path “c:\user.csv" | </a:t>
            </a:r>
            <a:r>
              <a:rPr lang="en-US" altLang="zh-CN" sz="2000" dirty="0" err="1" smtClean="0">
                <a:solidFill>
                  <a:schemeClr val="tx1"/>
                </a:solidFill>
              </a:rPr>
              <a:t>ForEach</a:t>
            </a:r>
            <a:r>
              <a:rPr lang="en-US" altLang="zh-CN" sz="2000" dirty="0" smtClean="0">
                <a:solidFill>
                  <a:schemeClr val="tx1"/>
                </a:solidFill>
              </a:rPr>
              <a:t> {Set-User -Identity $_.Identity -Company $_.Company -Department $_.Department -Manager $_.Manager -Phone $_.Phone}</a:t>
            </a:r>
          </a:p>
          <a:p>
            <a:pPr>
              <a:buNone/>
            </a:pPr>
            <a:endParaRPr lang="en-US" altLang="zh-CN" sz="2000" dirty="0" smtClean="0">
              <a:solidFill>
                <a:schemeClr val="tx1"/>
              </a:solidFill>
            </a:endParaRPr>
          </a:p>
          <a:p>
            <a:r>
              <a:rPr lang="zh-CN" altLang="en-US" dirty="0" smtClean="0"/>
              <a:t>批量将公司字段为</a:t>
            </a:r>
            <a:r>
              <a:rPr lang="en-US" altLang="zh-CN" dirty="0" smtClean="0"/>
              <a:t>“</a:t>
            </a:r>
            <a:r>
              <a:rPr lang="en-US" altLang="zh-CN" dirty="0" err="1" smtClean="0"/>
              <a:t>abc</a:t>
            </a:r>
            <a:r>
              <a:rPr lang="en-US" altLang="zh-CN" dirty="0" smtClean="0"/>
              <a:t>”</a:t>
            </a:r>
            <a:r>
              <a:rPr lang="zh-CN" altLang="en-US" dirty="0" smtClean="0"/>
              <a:t>的</a:t>
            </a:r>
            <a:r>
              <a:rPr lang="en-US" altLang="zh-CN" dirty="0" smtClean="0"/>
              <a:t>”AD</a:t>
            </a:r>
            <a:r>
              <a:rPr lang="zh-CN" altLang="en-US" dirty="0" smtClean="0"/>
              <a:t>用户</a:t>
            </a:r>
            <a:r>
              <a:rPr lang="en-US" altLang="zh-CN" dirty="0" smtClean="0"/>
              <a:t>”</a:t>
            </a:r>
            <a:r>
              <a:rPr lang="zh-CN" altLang="en-US" dirty="0" smtClean="0"/>
              <a:t>启用邮箱</a:t>
            </a:r>
            <a:endParaRPr lang="en-US" altLang="zh-CN" dirty="0" smtClean="0"/>
          </a:p>
          <a:p>
            <a:pPr>
              <a:buNone/>
            </a:pPr>
            <a:r>
              <a:rPr lang="en-US" altLang="zh-CN" dirty="0" smtClean="0"/>
              <a:t>	"</a:t>
            </a:r>
            <a:r>
              <a:rPr lang="en-US" altLang="zh-CN" dirty="0" smtClean="0">
                <a:solidFill>
                  <a:schemeClr val="tx1"/>
                </a:solidFill>
              </a:rPr>
              <a:t>Get-User | where-object{$_.</a:t>
            </a:r>
            <a:r>
              <a:rPr lang="en-US" altLang="zh-CN" dirty="0" err="1" smtClean="0">
                <a:solidFill>
                  <a:schemeClr val="tx1"/>
                </a:solidFill>
              </a:rPr>
              <a:t>RecipientType</a:t>
            </a:r>
            <a:r>
              <a:rPr lang="en-US" altLang="zh-CN" dirty="0" smtClean="0">
                <a:solidFill>
                  <a:schemeClr val="tx1"/>
                </a:solidFill>
              </a:rPr>
              <a:t> -</a:t>
            </a:r>
            <a:r>
              <a:rPr lang="en-US" altLang="zh-CN" dirty="0" err="1" smtClean="0">
                <a:solidFill>
                  <a:schemeClr val="tx1"/>
                </a:solidFill>
              </a:rPr>
              <a:t>eq</a:t>
            </a:r>
            <a:r>
              <a:rPr lang="en-US" altLang="zh-CN" dirty="0" smtClean="0">
                <a:solidFill>
                  <a:schemeClr val="tx1"/>
                </a:solidFill>
              </a:rPr>
              <a:t> "User" -and $_.company -</a:t>
            </a:r>
            <a:r>
              <a:rPr lang="en-US" altLang="zh-CN" dirty="0" err="1" smtClean="0">
                <a:solidFill>
                  <a:schemeClr val="tx1"/>
                </a:solidFill>
              </a:rPr>
              <a:t>eq</a:t>
            </a:r>
            <a:r>
              <a:rPr lang="en-US" altLang="zh-CN" dirty="0" smtClean="0">
                <a:solidFill>
                  <a:schemeClr val="tx1"/>
                </a:solidFill>
              </a:rPr>
              <a:t> “</a:t>
            </a:r>
            <a:r>
              <a:rPr lang="en-US" altLang="zh-CN" dirty="0" err="1" smtClean="0">
                <a:solidFill>
                  <a:schemeClr val="tx1"/>
                </a:solidFill>
              </a:rPr>
              <a:t>abc</a:t>
            </a:r>
            <a:r>
              <a:rPr lang="en-US" altLang="zh-CN" dirty="0" smtClean="0">
                <a:solidFill>
                  <a:schemeClr val="tx1"/>
                </a:solidFill>
              </a:rPr>
              <a:t>"} | Enable-Mailbox -Database “MD01”</a:t>
            </a:r>
            <a:endParaRPr lang="zh-CN" alt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smtClean="0"/>
              <a:t>Exchange 2010 </a:t>
            </a:r>
            <a:r>
              <a:rPr lang="zh-CN" altLang="zh-CN" dirty="0" smtClean="0"/>
              <a:t>项目实施经验分享</a:t>
            </a:r>
            <a:endParaRPr lang="zh-CN" altLang="en-US" dirty="0"/>
          </a:p>
        </p:txBody>
      </p:sp>
      <p:sp>
        <p:nvSpPr>
          <p:cNvPr id="5" name="文本占位符 4"/>
          <p:cNvSpPr>
            <a:spLocks noGrp="1"/>
          </p:cNvSpPr>
          <p:nvPr>
            <p:ph type="body" sz="quarter" idx="10"/>
          </p:nvPr>
        </p:nvSpPr>
        <p:spPr/>
        <p:txBody>
          <a:bodyPr/>
          <a:lstStyle/>
          <a:p>
            <a:r>
              <a:rPr lang="en-US" altLang="zh-CN" dirty="0" smtClean="0"/>
              <a:t>UNC305</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57158" y="642918"/>
            <a:ext cx="8229600" cy="1143000"/>
          </a:xfrm>
        </p:spPr>
        <p:txBody>
          <a:bodyPr/>
          <a:lstStyle/>
          <a:p>
            <a:r>
              <a:rPr lang="zh-CN" altLang="en-US" dirty="0" smtClean="0"/>
              <a:t>参考资源</a:t>
            </a:r>
            <a:endParaRPr lang="zh-CN" altLang="en-US" dirty="0"/>
          </a:p>
        </p:txBody>
      </p:sp>
      <p:sp>
        <p:nvSpPr>
          <p:cNvPr id="3" name="矩形 2"/>
          <p:cNvSpPr/>
          <p:nvPr/>
        </p:nvSpPr>
        <p:spPr>
          <a:xfrm>
            <a:off x="928662" y="1714488"/>
            <a:ext cx="6858048" cy="3908762"/>
          </a:xfrm>
          <a:prstGeom prst="rect">
            <a:avLst/>
          </a:prstGeom>
        </p:spPr>
        <p:txBody>
          <a:bodyPr wrap="square">
            <a:spAutoFit/>
          </a:bodyPr>
          <a:lstStyle/>
          <a:p>
            <a:r>
              <a:rPr lang="en-US" altLang="zh-CN" sz="2000" dirty="0" smtClean="0">
                <a:solidFill>
                  <a:schemeClr val="bg1"/>
                </a:solidFill>
                <a:latin typeface="Arial Unicode MS" pitchFamily="34" charset="-122"/>
                <a:ea typeface="Arial Unicode MS" pitchFamily="34" charset="-122"/>
                <a:cs typeface="Arial Unicode MS" pitchFamily="34" charset="-122"/>
              </a:rPr>
              <a:t>Exchange Server 2010</a:t>
            </a:r>
            <a:endParaRPr lang="en-US" altLang="zh-CN" sz="2000" dirty="0" smtClean="0">
              <a:solidFill>
                <a:schemeClr val="bg1"/>
              </a:solidFill>
              <a:latin typeface="Arial Unicode MS" pitchFamily="34" charset="-122"/>
              <a:ea typeface="Arial Unicode MS" pitchFamily="34" charset="-122"/>
              <a:cs typeface="Arial Unicode MS" pitchFamily="34" charset="-122"/>
              <a:hlinkClick r:id="rId3"/>
            </a:endParaRPr>
          </a:p>
          <a:p>
            <a:r>
              <a:rPr lang="en-US" altLang="zh-CN" sz="2000" dirty="0" smtClean="0">
                <a:solidFill>
                  <a:srgbClr val="FFFFFF"/>
                </a:solidFill>
                <a:latin typeface="Arial"/>
                <a:hlinkClick r:id="rId3"/>
              </a:rPr>
              <a:t>http://technet.microsoft.com/zh-cn/library/bb124558(en-us,EXCHG.140).aspx</a:t>
            </a:r>
            <a:endParaRPr lang="en-US" altLang="zh-CN" sz="2000" dirty="0" smtClean="0">
              <a:solidFill>
                <a:srgbClr val="FFFFFF"/>
              </a:solidFill>
              <a:latin typeface="Arial"/>
            </a:endParaRPr>
          </a:p>
          <a:p>
            <a:endParaRPr lang="en-US" altLang="zh-CN" sz="2000" dirty="0" smtClean="0">
              <a:solidFill>
                <a:srgbClr val="FFFFFF"/>
              </a:solidFill>
              <a:latin typeface="Arial"/>
            </a:endParaRPr>
          </a:p>
          <a:p>
            <a:r>
              <a:rPr lang="en-US" altLang="zh-CN" sz="2000" dirty="0" err="1" smtClean="0">
                <a:solidFill>
                  <a:srgbClr val="FFFFFF"/>
                </a:solidFill>
                <a:latin typeface="Arial"/>
              </a:rPr>
              <a:t>PowerShell</a:t>
            </a:r>
            <a:r>
              <a:rPr lang="en-US" altLang="zh-CN" sz="2000" dirty="0" smtClean="0">
                <a:solidFill>
                  <a:srgbClr val="FFFFFF"/>
                </a:solidFill>
                <a:latin typeface="Arial"/>
              </a:rPr>
              <a:t> Version 2</a:t>
            </a:r>
          </a:p>
          <a:p>
            <a:r>
              <a:rPr lang="en-US" altLang="zh-CN" dirty="0" smtClean="0">
                <a:solidFill>
                  <a:srgbClr val="F3C950"/>
                </a:solidFill>
                <a:latin typeface="Arial"/>
                <a:hlinkClick r:id="rId4"/>
              </a:rPr>
              <a:t>http://go.microsoft.com/fwlink/?LinkID=104222</a:t>
            </a:r>
            <a:endParaRPr lang="en-US" altLang="zh-CN" dirty="0" smtClean="0">
              <a:solidFill>
                <a:srgbClr val="F3C950"/>
              </a:solidFill>
              <a:latin typeface="Arial"/>
            </a:endParaRPr>
          </a:p>
          <a:p>
            <a:endParaRPr lang="en-US" altLang="zh-CN" dirty="0" smtClean="0">
              <a:solidFill>
                <a:srgbClr val="F3C950"/>
              </a:solidFill>
              <a:latin typeface="Arial"/>
            </a:endParaRPr>
          </a:p>
          <a:p>
            <a:r>
              <a:rPr lang="en-US" altLang="zh-CN" sz="2000" dirty="0" smtClean="0">
                <a:solidFill>
                  <a:srgbClr val="FFFFFF"/>
                </a:solidFill>
                <a:latin typeface="Arial"/>
              </a:rPr>
              <a:t>.NET Framework 3.5</a:t>
            </a:r>
          </a:p>
          <a:p>
            <a:r>
              <a:rPr lang="en-US" altLang="zh-CN" dirty="0" smtClean="0">
                <a:solidFill>
                  <a:srgbClr val="F3C950"/>
                </a:solidFill>
                <a:latin typeface="Arial"/>
                <a:hlinkClick r:id="rId5"/>
              </a:rPr>
              <a:t>http://go.microsoft.com/fwlink/?LinkID=96339</a:t>
            </a:r>
            <a:endParaRPr lang="en-US" altLang="zh-CN" dirty="0" smtClean="0">
              <a:solidFill>
                <a:srgbClr val="F3C950"/>
              </a:solidFill>
              <a:latin typeface="Arial"/>
            </a:endParaRPr>
          </a:p>
          <a:p>
            <a:endParaRPr lang="en-US" altLang="zh-CN" dirty="0" smtClean="0">
              <a:solidFill>
                <a:srgbClr val="F3C950"/>
              </a:solidFill>
              <a:latin typeface="Arial"/>
            </a:endParaRPr>
          </a:p>
          <a:p>
            <a:r>
              <a:rPr lang="en-US" altLang="zh-CN" sz="2000" dirty="0" smtClean="0">
                <a:solidFill>
                  <a:srgbClr val="FFFFFF"/>
                </a:solidFill>
                <a:latin typeface="Arial"/>
              </a:rPr>
              <a:t>Windows Remote Management 2.0</a:t>
            </a:r>
          </a:p>
          <a:p>
            <a:r>
              <a:rPr lang="en-US" altLang="zh-CN" dirty="0" smtClean="0">
                <a:solidFill>
                  <a:srgbClr val="F3C950"/>
                </a:solidFill>
                <a:latin typeface="Arial"/>
                <a:hlinkClick r:id="rId6"/>
              </a:rPr>
              <a:t>http://go.microsoft.com/fwlink/?LinkID=107396</a:t>
            </a:r>
            <a:endParaRPr lang="en-US" altLang="zh-CN" dirty="0" smtClean="0">
              <a:solidFill>
                <a:srgbClr val="F3C950"/>
              </a:solidFill>
              <a:latin typeface="Arial"/>
            </a:endParaRPr>
          </a:p>
          <a:p>
            <a:endParaRPr lang="zh-CN"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158" y="285728"/>
            <a:ext cx="8229600" cy="1143000"/>
          </a:xfrm>
        </p:spPr>
        <p:txBody>
          <a:bodyPr/>
          <a:lstStyle/>
          <a:p>
            <a:r>
              <a:rPr lang="zh-CN" altLang="en-US" dirty="0" smtClean="0"/>
              <a:t>课程内容</a:t>
            </a:r>
            <a:endParaRPr lang="zh-CN" altLang="en-US" dirty="0"/>
          </a:p>
        </p:txBody>
      </p:sp>
      <p:sp>
        <p:nvSpPr>
          <p:cNvPr id="3" name="内容占位符 2"/>
          <p:cNvSpPr>
            <a:spLocks noGrp="1"/>
          </p:cNvSpPr>
          <p:nvPr>
            <p:ph idx="1"/>
          </p:nvPr>
        </p:nvSpPr>
        <p:spPr>
          <a:xfrm>
            <a:off x="500034" y="1142984"/>
            <a:ext cx="8229600" cy="4525963"/>
          </a:xfrm>
        </p:spPr>
        <p:txBody>
          <a:bodyPr/>
          <a:lstStyle/>
          <a:p>
            <a:r>
              <a:rPr lang="zh-CN" altLang="en-US" dirty="0" smtClean="0"/>
              <a:t>功能亮点</a:t>
            </a:r>
            <a:endParaRPr lang="en-US" altLang="zh-CN" dirty="0" smtClean="0"/>
          </a:p>
          <a:p>
            <a:pPr lvl="1"/>
            <a:r>
              <a:rPr lang="zh-CN" altLang="en-US" dirty="0" smtClean="0"/>
              <a:t>架构优化</a:t>
            </a:r>
            <a:endParaRPr lang="en-US" altLang="zh-CN" dirty="0" smtClean="0"/>
          </a:p>
          <a:p>
            <a:pPr lvl="1"/>
            <a:r>
              <a:rPr lang="en-US" altLang="zh-CN" dirty="0" smtClean="0"/>
              <a:t>Database Availability Group(DAG</a:t>
            </a:r>
            <a:r>
              <a:rPr lang="zh-CN" altLang="en-US" dirty="0" smtClean="0"/>
              <a:t>）</a:t>
            </a:r>
            <a:endParaRPr lang="en-US" altLang="zh-CN" dirty="0" smtClean="0"/>
          </a:p>
          <a:p>
            <a:pPr lvl="1"/>
            <a:r>
              <a:rPr lang="zh-CN" altLang="en-US" dirty="0" smtClean="0"/>
              <a:t>邮件审批</a:t>
            </a:r>
          </a:p>
          <a:p>
            <a:pPr lvl="1"/>
            <a:r>
              <a:rPr lang="zh-CN" altLang="en-US" dirty="0" smtClean="0"/>
              <a:t>支持多台平的</a:t>
            </a:r>
            <a:r>
              <a:rPr lang="en-US" altLang="zh-CN" dirty="0" smtClean="0"/>
              <a:t>OWA</a:t>
            </a:r>
            <a:endParaRPr lang="zh-CN" altLang="en-US" dirty="0" smtClean="0"/>
          </a:p>
          <a:p>
            <a:pPr lvl="1"/>
            <a:r>
              <a:rPr lang="zh-CN" altLang="en-US" dirty="0" smtClean="0"/>
              <a:t>增强的</a:t>
            </a:r>
            <a:r>
              <a:rPr lang="en-US" altLang="zh-CN" dirty="0" smtClean="0"/>
              <a:t>UM</a:t>
            </a:r>
          </a:p>
          <a:p>
            <a:pPr lvl="1"/>
            <a:endParaRPr lang="zh-CN" altLang="en-US" dirty="0" smtClean="0"/>
          </a:p>
          <a:p>
            <a:r>
              <a:rPr lang="zh-CN" altLang="en-US" dirty="0" smtClean="0"/>
              <a:t>经验分享</a:t>
            </a:r>
          </a:p>
          <a:p>
            <a:pPr lvl="1"/>
            <a:r>
              <a:rPr lang="zh-CN" altLang="en-US" dirty="0" smtClean="0"/>
              <a:t>证书注意事项</a:t>
            </a:r>
            <a:endParaRPr lang="en-US" altLang="zh-CN" dirty="0" smtClean="0"/>
          </a:p>
          <a:p>
            <a:pPr lvl="1"/>
            <a:r>
              <a:rPr lang="zh-CN" altLang="en-US" dirty="0" smtClean="0"/>
              <a:t>批量初始化</a:t>
            </a:r>
          </a:p>
          <a:p>
            <a:pPr lvl="2">
              <a:buNone/>
            </a:pPr>
            <a:endParaRPr lang="zh-CN" altLang="en-US" dirty="0" smtClean="0"/>
          </a:p>
          <a:p>
            <a:endParaRPr lang="zh-CN"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158" y="285728"/>
            <a:ext cx="8229600" cy="1143000"/>
          </a:xfrm>
        </p:spPr>
        <p:txBody>
          <a:bodyPr/>
          <a:lstStyle/>
          <a:p>
            <a:r>
              <a:rPr lang="en-US" altLang="zh-CN" dirty="0" smtClean="0"/>
              <a:t> </a:t>
            </a:r>
            <a:r>
              <a:rPr lang="zh-CN" altLang="en-US" dirty="0" smtClean="0"/>
              <a:t>功能亮点</a:t>
            </a:r>
            <a:endParaRPr lang="zh-CN" altLang="en-US" dirty="0"/>
          </a:p>
        </p:txBody>
      </p:sp>
      <p:sp>
        <p:nvSpPr>
          <p:cNvPr id="3" name="内容占位符 2"/>
          <p:cNvSpPr>
            <a:spLocks noGrp="1"/>
          </p:cNvSpPr>
          <p:nvPr>
            <p:ph idx="1"/>
          </p:nvPr>
        </p:nvSpPr>
        <p:spPr>
          <a:xfrm>
            <a:off x="428596" y="1214422"/>
            <a:ext cx="8229600" cy="4525963"/>
          </a:xfrm>
        </p:spPr>
        <p:txBody>
          <a:bodyPr/>
          <a:lstStyle/>
          <a:p>
            <a:r>
              <a:rPr lang="en-US" altLang="zh-CN" dirty="0" smtClean="0"/>
              <a:t>Database Availability Group(DAG)</a:t>
            </a:r>
          </a:p>
          <a:p>
            <a:endParaRPr lang="en-US" altLang="zh-CN" dirty="0" smtClean="0"/>
          </a:p>
        </p:txBody>
      </p:sp>
      <p:grpSp>
        <p:nvGrpSpPr>
          <p:cNvPr id="4" name="Group 106"/>
          <p:cNvGrpSpPr/>
          <p:nvPr/>
        </p:nvGrpSpPr>
        <p:grpSpPr>
          <a:xfrm>
            <a:off x="887505" y="1714488"/>
            <a:ext cx="2574942" cy="1107969"/>
            <a:chOff x="614459" y="1144426"/>
            <a:chExt cx="2686876" cy="1696690"/>
          </a:xfrm>
        </p:grpSpPr>
        <p:sp>
          <p:nvSpPr>
            <p:cNvPr id="221" name="Cloud 6"/>
            <p:cNvSpPr/>
            <p:nvPr/>
          </p:nvSpPr>
          <p:spPr>
            <a:xfrm>
              <a:off x="614459" y="1144426"/>
              <a:ext cx="2686876" cy="1696690"/>
            </a:xfrm>
            <a:prstGeom prst="cloud">
              <a:avLst/>
            </a:prstGeom>
          </p:spPr>
          <p:style>
            <a:lnRef idx="1">
              <a:schemeClr val="accent1"/>
            </a:lnRef>
            <a:fillRef idx="2">
              <a:schemeClr val="accent1"/>
            </a:fillRef>
            <a:effectRef idx="1">
              <a:schemeClr val="accent1"/>
            </a:effectRef>
            <a:fontRef idx="minor">
              <a:schemeClr val="dk1"/>
            </a:fontRef>
          </p:style>
          <p:txBody>
            <a:bodyPr lIns="0" rIns="0" rtlCol="0" anchor="t"/>
            <a:lstStyle/>
            <a:p>
              <a:pPr algn="ctr"/>
              <a:r>
                <a:rPr lang="en-US" sz="1400" b="1" dirty="0" smtClean="0"/>
                <a:t>Outlook Clients</a:t>
              </a:r>
              <a:endParaRPr lang="en-US" sz="1400" b="1" dirty="0"/>
            </a:p>
          </p:txBody>
        </p:sp>
        <p:pic>
          <p:nvPicPr>
            <p:cNvPr id="222" name="Picture 2"/>
            <p:cNvPicPr>
              <a:picLocks noChangeAspect="1" noChangeArrowheads="1"/>
            </p:cNvPicPr>
            <p:nvPr/>
          </p:nvPicPr>
          <p:blipFill>
            <a:blip r:embed="rId3" cstate="print"/>
            <a:srcRect/>
            <a:stretch>
              <a:fillRect/>
            </a:stretch>
          </p:blipFill>
          <p:spPr bwMode="auto">
            <a:xfrm>
              <a:off x="1428003" y="1846796"/>
              <a:ext cx="285750" cy="285750"/>
            </a:xfrm>
            <a:prstGeom prst="rect">
              <a:avLst/>
            </a:prstGeom>
            <a:noFill/>
            <a:ln w="9525">
              <a:noFill/>
              <a:miter lim="800000"/>
              <a:headEnd/>
              <a:tailEnd/>
            </a:ln>
            <a:effectLst/>
          </p:spPr>
        </p:pic>
        <p:pic>
          <p:nvPicPr>
            <p:cNvPr id="223" name="Picture 3"/>
            <p:cNvPicPr>
              <a:picLocks noChangeAspect="1" noChangeArrowheads="1"/>
            </p:cNvPicPr>
            <p:nvPr/>
          </p:nvPicPr>
          <p:blipFill>
            <a:blip r:embed="rId3" cstate="print"/>
            <a:srcRect/>
            <a:stretch>
              <a:fillRect/>
            </a:stretch>
          </p:blipFill>
          <p:spPr bwMode="auto">
            <a:xfrm>
              <a:off x="1570878" y="2132546"/>
              <a:ext cx="285750" cy="285750"/>
            </a:xfrm>
            <a:prstGeom prst="rect">
              <a:avLst/>
            </a:prstGeom>
            <a:noFill/>
            <a:ln w="9525">
              <a:noFill/>
              <a:miter lim="800000"/>
              <a:headEnd/>
              <a:tailEnd/>
            </a:ln>
            <a:effectLst/>
          </p:spPr>
        </p:pic>
        <p:pic>
          <p:nvPicPr>
            <p:cNvPr id="224" name="Picture 4"/>
            <p:cNvPicPr>
              <a:picLocks noChangeAspect="1" noChangeArrowheads="1"/>
            </p:cNvPicPr>
            <p:nvPr/>
          </p:nvPicPr>
          <p:blipFill>
            <a:blip r:embed="rId3" cstate="print"/>
            <a:srcRect/>
            <a:stretch>
              <a:fillRect/>
            </a:stretch>
          </p:blipFill>
          <p:spPr bwMode="auto">
            <a:xfrm>
              <a:off x="1856628" y="1846796"/>
              <a:ext cx="285750" cy="285750"/>
            </a:xfrm>
            <a:prstGeom prst="rect">
              <a:avLst/>
            </a:prstGeom>
            <a:noFill/>
            <a:ln w="9525">
              <a:noFill/>
              <a:miter lim="800000"/>
              <a:headEnd/>
              <a:tailEnd/>
            </a:ln>
            <a:effectLst/>
          </p:spPr>
        </p:pic>
        <p:pic>
          <p:nvPicPr>
            <p:cNvPr id="225" name="Picture 5"/>
            <p:cNvPicPr>
              <a:picLocks noChangeAspect="1" noChangeArrowheads="1"/>
            </p:cNvPicPr>
            <p:nvPr/>
          </p:nvPicPr>
          <p:blipFill>
            <a:blip r:embed="rId3" cstate="print"/>
            <a:srcRect/>
            <a:stretch>
              <a:fillRect/>
            </a:stretch>
          </p:blipFill>
          <p:spPr bwMode="auto">
            <a:xfrm>
              <a:off x="2142378" y="2132546"/>
              <a:ext cx="285750" cy="285750"/>
            </a:xfrm>
            <a:prstGeom prst="rect">
              <a:avLst/>
            </a:prstGeom>
            <a:noFill/>
            <a:ln w="9525">
              <a:noFill/>
              <a:miter lim="800000"/>
              <a:headEnd/>
              <a:tailEnd/>
            </a:ln>
            <a:effectLst/>
          </p:spPr>
        </p:pic>
        <p:pic>
          <p:nvPicPr>
            <p:cNvPr id="226" name="Picture 6"/>
            <p:cNvPicPr>
              <a:picLocks noChangeAspect="1" noChangeArrowheads="1"/>
            </p:cNvPicPr>
            <p:nvPr/>
          </p:nvPicPr>
          <p:blipFill>
            <a:blip r:embed="rId3" cstate="print"/>
            <a:srcRect/>
            <a:stretch>
              <a:fillRect/>
            </a:stretch>
          </p:blipFill>
          <p:spPr bwMode="auto">
            <a:xfrm>
              <a:off x="1856628" y="2418296"/>
              <a:ext cx="285750" cy="285750"/>
            </a:xfrm>
            <a:prstGeom prst="rect">
              <a:avLst/>
            </a:prstGeom>
            <a:noFill/>
            <a:ln w="9525">
              <a:noFill/>
              <a:miter lim="800000"/>
              <a:headEnd/>
              <a:tailEnd/>
            </a:ln>
            <a:effectLst/>
          </p:spPr>
        </p:pic>
        <p:pic>
          <p:nvPicPr>
            <p:cNvPr id="227" name="Picture 7"/>
            <p:cNvPicPr>
              <a:picLocks noChangeAspect="1" noChangeArrowheads="1"/>
            </p:cNvPicPr>
            <p:nvPr/>
          </p:nvPicPr>
          <p:blipFill>
            <a:blip r:embed="rId3" cstate="print"/>
            <a:srcRect/>
            <a:stretch>
              <a:fillRect/>
            </a:stretch>
          </p:blipFill>
          <p:spPr bwMode="auto">
            <a:xfrm>
              <a:off x="1174176" y="2418296"/>
              <a:ext cx="285750" cy="285750"/>
            </a:xfrm>
            <a:prstGeom prst="rect">
              <a:avLst/>
            </a:prstGeom>
            <a:noFill/>
            <a:ln w="9525">
              <a:noFill/>
              <a:miter lim="800000"/>
              <a:headEnd/>
              <a:tailEnd/>
            </a:ln>
            <a:effectLst/>
          </p:spPr>
        </p:pic>
        <p:pic>
          <p:nvPicPr>
            <p:cNvPr id="228" name="Picture 8"/>
            <p:cNvPicPr>
              <a:picLocks noChangeAspect="1" noChangeArrowheads="1"/>
            </p:cNvPicPr>
            <p:nvPr/>
          </p:nvPicPr>
          <p:blipFill>
            <a:blip r:embed="rId3" cstate="print"/>
            <a:srcRect/>
            <a:stretch>
              <a:fillRect/>
            </a:stretch>
          </p:blipFill>
          <p:spPr bwMode="auto">
            <a:xfrm>
              <a:off x="999378" y="1989671"/>
              <a:ext cx="285750" cy="285750"/>
            </a:xfrm>
            <a:prstGeom prst="rect">
              <a:avLst/>
            </a:prstGeom>
            <a:noFill/>
            <a:ln w="9525">
              <a:noFill/>
              <a:miter lim="800000"/>
              <a:headEnd/>
              <a:tailEnd/>
            </a:ln>
            <a:effectLst/>
          </p:spPr>
        </p:pic>
      </p:grpSp>
      <p:grpSp>
        <p:nvGrpSpPr>
          <p:cNvPr id="5" name="Group 29"/>
          <p:cNvGrpSpPr/>
          <p:nvPr/>
        </p:nvGrpSpPr>
        <p:grpSpPr>
          <a:xfrm>
            <a:off x="979563" y="4394807"/>
            <a:ext cx="813933" cy="877357"/>
            <a:chOff x="2308262" y="3581400"/>
            <a:chExt cx="1072891" cy="1447800"/>
          </a:xfrm>
        </p:grpSpPr>
        <p:sp>
          <p:nvSpPr>
            <p:cNvPr id="230" name="Rounded Rectangle 15"/>
            <p:cNvSpPr/>
            <p:nvPr/>
          </p:nvSpPr>
          <p:spPr>
            <a:xfrm>
              <a:off x="2308262" y="3581400"/>
              <a:ext cx="1072891"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pPr algn="ctr"/>
              <a:r>
                <a:rPr lang="en-US" sz="1600" b="1" dirty="0" smtClean="0">
                  <a:solidFill>
                    <a:schemeClr val="tx1"/>
                  </a:solidFill>
                </a:rPr>
                <a:t>MBX</a:t>
              </a:r>
            </a:p>
            <a:p>
              <a:pPr algn="ctr"/>
              <a:endParaRPr lang="en-US" sz="1600" b="1" dirty="0">
                <a:solidFill>
                  <a:schemeClr val="tx1"/>
                </a:solidFill>
              </a:endParaRPr>
            </a:p>
          </p:txBody>
        </p:sp>
        <p:cxnSp>
          <p:nvCxnSpPr>
            <p:cNvPr id="231" name="Straight Connector 16"/>
            <p:cNvCxnSpPr/>
            <p:nvPr/>
          </p:nvCxnSpPr>
          <p:spPr>
            <a:xfrm>
              <a:off x="2808363" y="4572000"/>
              <a:ext cx="416751" cy="1588"/>
            </a:xfrm>
            <a:prstGeom prst="line">
              <a:avLst/>
            </a:prstGeom>
            <a:ln w="25400"/>
          </p:spPr>
          <p:style>
            <a:lnRef idx="1">
              <a:schemeClr val="dk1"/>
            </a:lnRef>
            <a:fillRef idx="0">
              <a:schemeClr val="dk1"/>
            </a:fillRef>
            <a:effectRef idx="0">
              <a:schemeClr val="dk1"/>
            </a:effectRef>
            <a:fontRef idx="minor">
              <a:schemeClr val="tx1"/>
            </a:fontRef>
          </p:style>
        </p:cxnSp>
        <p:pic>
          <p:nvPicPr>
            <p:cNvPr id="232" name="Picture 24" descr="server"/>
            <p:cNvPicPr>
              <a:picLocks noChangeAspect="1" noChangeArrowheads="1"/>
            </p:cNvPicPr>
            <p:nvPr/>
          </p:nvPicPr>
          <p:blipFill>
            <a:blip r:embed="rId4" cstate="print">
              <a:clrChange>
                <a:clrFrom>
                  <a:srgbClr val="08369A"/>
                </a:clrFrom>
                <a:clrTo>
                  <a:srgbClr val="08369A">
                    <a:alpha val="0"/>
                  </a:srgbClr>
                </a:clrTo>
              </a:clrChange>
            </a:blip>
            <a:srcRect/>
            <a:stretch>
              <a:fillRect/>
            </a:stretch>
          </p:blipFill>
          <p:spPr bwMode="auto">
            <a:xfrm>
              <a:off x="2308262" y="4114800"/>
              <a:ext cx="694584" cy="838200"/>
            </a:xfrm>
            <a:prstGeom prst="rect">
              <a:avLst/>
            </a:prstGeom>
            <a:noFill/>
            <a:ln w="9525">
              <a:noFill/>
              <a:miter lim="800000"/>
              <a:headEnd/>
              <a:tailEnd/>
            </a:ln>
          </p:spPr>
        </p:pic>
        <p:pic>
          <p:nvPicPr>
            <p:cNvPr id="233" name="Rectangle 44035"/>
            <p:cNvPicPr>
              <a:picLocks noChangeAspect="1" noChangeArrowheads="1"/>
            </p:cNvPicPr>
            <p:nvPr/>
          </p:nvPicPr>
          <p:blipFill>
            <a:blip r:embed="rId5" cstate="print">
              <a:clrChange>
                <a:clrFrom>
                  <a:srgbClr val="08369A"/>
                </a:clrFrom>
                <a:clrTo>
                  <a:srgbClr val="08369A">
                    <a:alpha val="0"/>
                  </a:srgbClr>
                </a:clrTo>
              </a:clrChange>
              <a:duotone>
                <a:schemeClr val="accent2">
                  <a:shade val="45000"/>
                  <a:satMod val="135000"/>
                </a:schemeClr>
                <a:prstClr val="white"/>
              </a:duotone>
            </a:blip>
            <a:srcRect/>
            <a:stretch>
              <a:fillRect/>
            </a:stretch>
          </p:blipFill>
          <p:spPr bwMode="auto">
            <a:xfrm>
              <a:off x="2917862" y="4114800"/>
              <a:ext cx="463291" cy="609200"/>
            </a:xfrm>
            <a:prstGeom prst="rect">
              <a:avLst/>
            </a:prstGeom>
            <a:noFill/>
            <a:ln w="9525">
              <a:noFill/>
              <a:miter lim="800000"/>
              <a:headEnd/>
              <a:tailEnd/>
            </a:ln>
          </p:spPr>
        </p:pic>
      </p:grpSp>
      <p:grpSp>
        <p:nvGrpSpPr>
          <p:cNvPr id="6" name="Group 143"/>
          <p:cNvGrpSpPr/>
          <p:nvPr/>
        </p:nvGrpSpPr>
        <p:grpSpPr>
          <a:xfrm>
            <a:off x="1366419" y="2288309"/>
            <a:ext cx="1122277" cy="2035060"/>
            <a:chOff x="1393315" y="1831869"/>
            <a:chExt cx="1122275" cy="2790606"/>
          </a:xfrm>
        </p:grpSpPr>
        <p:cxnSp>
          <p:nvCxnSpPr>
            <p:cNvPr id="235" name="Straight Arrow Connector 20"/>
            <p:cNvCxnSpPr>
              <a:stCxn id="228" idx="2"/>
              <a:endCxn id="230" idx="0"/>
            </p:cNvCxnSpPr>
            <p:nvPr/>
          </p:nvCxnSpPr>
          <p:spPr>
            <a:xfrm rot="5400000">
              <a:off x="85485" y="3287751"/>
              <a:ext cx="2662665" cy="6781"/>
            </a:xfrm>
            <a:prstGeom prst="straightConnector1">
              <a:avLst/>
            </a:prstGeom>
            <a:ln w="127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236" name="Straight Arrow Connector 21"/>
            <p:cNvCxnSpPr>
              <a:stCxn id="226" idx="2"/>
            </p:cNvCxnSpPr>
            <p:nvPr/>
          </p:nvCxnSpPr>
          <p:spPr>
            <a:xfrm rot="5400000">
              <a:off x="1105773" y="3034630"/>
              <a:ext cx="1396618" cy="821533"/>
            </a:xfrm>
            <a:prstGeom prst="straightConnector1">
              <a:avLst/>
            </a:prstGeom>
            <a:ln w="127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237" name="Straight Arrow Connector 22"/>
            <p:cNvCxnSpPr>
              <a:stCxn id="225" idx="2"/>
              <a:endCxn id="230" idx="0"/>
            </p:cNvCxnSpPr>
            <p:nvPr/>
          </p:nvCxnSpPr>
          <p:spPr>
            <a:xfrm rot="5400000">
              <a:off x="697145" y="2804030"/>
              <a:ext cx="2534727" cy="1102163"/>
            </a:xfrm>
            <a:prstGeom prst="straightConnector1">
              <a:avLst/>
            </a:prstGeom>
            <a:ln w="127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238" name="Straight Arrow Connector 23"/>
            <p:cNvCxnSpPr>
              <a:stCxn id="224" idx="2"/>
              <a:endCxn id="230" idx="0"/>
            </p:cNvCxnSpPr>
            <p:nvPr/>
          </p:nvCxnSpPr>
          <p:spPr>
            <a:xfrm rot="5400000">
              <a:off x="432283" y="2813014"/>
              <a:ext cx="2790605" cy="828318"/>
            </a:xfrm>
            <a:prstGeom prst="straightConnector1">
              <a:avLst/>
            </a:prstGeom>
            <a:ln w="127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239" name="Straight Arrow Connector 24"/>
            <p:cNvCxnSpPr>
              <a:stCxn id="223" idx="2"/>
              <a:endCxn id="230" idx="0"/>
            </p:cNvCxnSpPr>
            <p:nvPr/>
          </p:nvCxnSpPr>
          <p:spPr>
            <a:xfrm rot="5400000">
              <a:off x="423300" y="3077875"/>
              <a:ext cx="2534727" cy="554472"/>
            </a:xfrm>
            <a:prstGeom prst="straightConnector1">
              <a:avLst/>
            </a:prstGeom>
            <a:ln w="127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240" name="Straight Arrow Connector 25"/>
            <p:cNvCxnSpPr>
              <a:stCxn id="227" idx="2"/>
              <a:endCxn id="230" idx="0"/>
            </p:cNvCxnSpPr>
            <p:nvPr/>
          </p:nvCxnSpPr>
          <p:spPr>
            <a:xfrm rot="5400000">
              <a:off x="361151" y="3395902"/>
              <a:ext cx="2278849" cy="174297"/>
            </a:xfrm>
            <a:prstGeom prst="straightConnector1">
              <a:avLst/>
            </a:prstGeom>
            <a:ln w="127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241" name="Straight Arrow Connector 26"/>
            <p:cNvCxnSpPr>
              <a:stCxn id="222" idx="2"/>
              <a:endCxn id="230" idx="0"/>
            </p:cNvCxnSpPr>
            <p:nvPr/>
          </p:nvCxnSpPr>
          <p:spPr>
            <a:xfrm rot="5400000">
              <a:off x="226899" y="3018397"/>
              <a:ext cx="2790605" cy="417549"/>
            </a:xfrm>
            <a:prstGeom prst="straightConnector1">
              <a:avLst/>
            </a:prstGeom>
            <a:ln w="127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 name="Group 59"/>
          <p:cNvGrpSpPr/>
          <p:nvPr/>
        </p:nvGrpSpPr>
        <p:grpSpPr>
          <a:xfrm>
            <a:off x="2222260" y="4394807"/>
            <a:ext cx="813933" cy="877357"/>
            <a:chOff x="2308262" y="3581400"/>
            <a:chExt cx="1072891" cy="1447800"/>
          </a:xfrm>
        </p:grpSpPr>
        <p:sp>
          <p:nvSpPr>
            <p:cNvPr id="243" name="Rounded Rectangle 28"/>
            <p:cNvSpPr/>
            <p:nvPr/>
          </p:nvSpPr>
          <p:spPr>
            <a:xfrm>
              <a:off x="2308262" y="3581400"/>
              <a:ext cx="1072891"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pPr algn="ctr"/>
              <a:r>
                <a:rPr lang="en-US" sz="1600" b="1" dirty="0" smtClean="0">
                  <a:solidFill>
                    <a:schemeClr val="tx1"/>
                  </a:solidFill>
                </a:rPr>
                <a:t>MBX</a:t>
              </a:r>
            </a:p>
            <a:p>
              <a:pPr algn="ctr"/>
              <a:endParaRPr lang="en-US" sz="1600" b="1" dirty="0">
                <a:solidFill>
                  <a:schemeClr val="tx1"/>
                </a:solidFill>
              </a:endParaRPr>
            </a:p>
          </p:txBody>
        </p:sp>
        <p:cxnSp>
          <p:nvCxnSpPr>
            <p:cNvPr id="244" name="Straight Connector 29"/>
            <p:cNvCxnSpPr/>
            <p:nvPr/>
          </p:nvCxnSpPr>
          <p:spPr>
            <a:xfrm>
              <a:off x="2808363" y="4572000"/>
              <a:ext cx="416751" cy="1588"/>
            </a:xfrm>
            <a:prstGeom prst="line">
              <a:avLst/>
            </a:prstGeom>
            <a:ln w="25400"/>
          </p:spPr>
          <p:style>
            <a:lnRef idx="1">
              <a:schemeClr val="dk1"/>
            </a:lnRef>
            <a:fillRef idx="0">
              <a:schemeClr val="dk1"/>
            </a:fillRef>
            <a:effectRef idx="0">
              <a:schemeClr val="dk1"/>
            </a:effectRef>
            <a:fontRef idx="minor">
              <a:schemeClr val="tx1"/>
            </a:fontRef>
          </p:style>
        </p:cxnSp>
        <p:pic>
          <p:nvPicPr>
            <p:cNvPr id="245" name="Picture 24" descr="server"/>
            <p:cNvPicPr>
              <a:picLocks noChangeAspect="1" noChangeArrowheads="1"/>
            </p:cNvPicPr>
            <p:nvPr/>
          </p:nvPicPr>
          <p:blipFill>
            <a:blip r:embed="rId4" cstate="print">
              <a:clrChange>
                <a:clrFrom>
                  <a:srgbClr val="08369A"/>
                </a:clrFrom>
                <a:clrTo>
                  <a:srgbClr val="08369A">
                    <a:alpha val="0"/>
                  </a:srgbClr>
                </a:clrTo>
              </a:clrChange>
            </a:blip>
            <a:srcRect/>
            <a:stretch>
              <a:fillRect/>
            </a:stretch>
          </p:blipFill>
          <p:spPr bwMode="auto">
            <a:xfrm>
              <a:off x="2308262" y="4114800"/>
              <a:ext cx="694584" cy="838200"/>
            </a:xfrm>
            <a:prstGeom prst="rect">
              <a:avLst/>
            </a:prstGeom>
            <a:noFill/>
            <a:ln w="9525">
              <a:noFill/>
              <a:miter lim="800000"/>
              <a:headEnd/>
              <a:tailEnd/>
            </a:ln>
          </p:spPr>
        </p:pic>
        <p:pic>
          <p:nvPicPr>
            <p:cNvPr id="246" name="Rectangle 44035"/>
            <p:cNvPicPr>
              <a:picLocks noChangeAspect="1" noChangeArrowheads="1"/>
            </p:cNvPicPr>
            <p:nvPr/>
          </p:nvPicPr>
          <p:blipFill>
            <a:blip r:embed="rId5" cstate="print">
              <a:clrChange>
                <a:clrFrom>
                  <a:srgbClr val="08369A"/>
                </a:clrFrom>
                <a:clrTo>
                  <a:srgbClr val="08369A">
                    <a:alpha val="0"/>
                  </a:srgbClr>
                </a:clrTo>
              </a:clrChange>
              <a:duotone>
                <a:schemeClr val="accent2">
                  <a:shade val="45000"/>
                  <a:satMod val="135000"/>
                </a:schemeClr>
                <a:prstClr val="white"/>
              </a:duotone>
            </a:blip>
            <a:srcRect/>
            <a:stretch>
              <a:fillRect/>
            </a:stretch>
          </p:blipFill>
          <p:spPr bwMode="auto">
            <a:xfrm>
              <a:off x="2917862" y="4114800"/>
              <a:ext cx="463291" cy="609200"/>
            </a:xfrm>
            <a:prstGeom prst="rect">
              <a:avLst/>
            </a:prstGeom>
            <a:noFill/>
            <a:ln w="9525">
              <a:noFill/>
              <a:miter lim="800000"/>
              <a:headEnd/>
              <a:tailEnd/>
            </a:ln>
          </p:spPr>
        </p:pic>
      </p:grpSp>
      <p:sp>
        <p:nvSpPr>
          <p:cNvPr id="247" name="Rounded Rectangle 32"/>
          <p:cNvSpPr/>
          <p:nvPr/>
        </p:nvSpPr>
        <p:spPr>
          <a:xfrm>
            <a:off x="4516498" y="2566848"/>
            <a:ext cx="4219607" cy="3948240"/>
          </a:xfrm>
          <a:prstGeom prst="roundRect">
            <a:avLst/>
          </a:prstGeom>
        </p:spPr>
        <p:style>
          <a:lnRef idx="1">
            <a:schemeClr val="dk1"/>
          </a:lnRef>
          <a:fillRef idx="2">
            <a:schemeClr val="dk1"/>
          </a:fillRef>
          <a:effectRef idx="1">
            <a:schemeClr val="dk1"/>
          </a:effectRef>
          <a:fontRef idx="minor">
            <a:schemeClr val="dk1"/>
          </a:fontRef>
        </p:style>
        <p:txBody>
          <a:bodyPr bIns="0" rtlCol="0" anchor="b"/>
          <a:lstStyle/>
          <a:p>
            <a:pPr algn="ctr"/>
            <a:r>
              <a:rPr lang="en-US" sz="2000" dirty="0" smtClean="0"/>
              <a:t>Exchange 2010</a:t>
            </a:r>
            <a:endParaRPr lang="en-US" sz="2000" dirty="0"/>
          </a:p>
        </p:txBody>
      </p:sp>
      <p:grpSp>
        <p:nvGrpSpPr>
          <p:cNvPr id="8" name="Group 83"/>
          <p:cNvGrpSpPr/>
          <p:nvPr/>
        </p:nvGrpSpPr>
        <p:grpSpPr>
          <a:xfrm>
            <a:off x="4791907" y="3478392"/>
            <a:ext cx="3762392" cy="702131"/>
            <a:chOff x="6467770" y="-980423"/>
            <a:chExt cx="4424329" cy="1295400"/>
          </a:xfrm>
        </p:grpSpPr>
        <p:sp>
          <p:nvSpPr>
            <p:cNvPr id="249" name="Rounded Rectangle 34"/>
            <p:cNvSpPr/>
            <p:nvPr/>
          </p:nvSpPr>
          <p:spPr>
            <a:xfrm>
              <a:off x="6467770" y="-980423"/>
              <a:ext cx="4424329"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pPr algn="ctr"/>
              <a:r>
                <a:rPr lang="en-US" sz="1400" b="1" dirty="0" smtClean="0">
                  <a:solidFill>
                    <a:schemeClr val="tx1"/>
                  </a:solidFill>
                </a:rPr>
                <a:t>Exchange CAS NLB</a:t>
              </a:r>
            </a:p>
            <a:p>
              <a:pPr algn="ctr"/>
              <a:endParaRPr lang="en-US" sz="1600" b="1" dirty="0">
                <a:solidFill>
                  <a:schemeClr val="tx1"/>
                </a:solidFill>
              </a:endParaRPr>
            </a:p>
          </p:txBody>
        </p:sp>
        <p:pic>
          <p:nvPicPr>
            <p:cNvPr id="250" name="Picture 9" descr="webServiceserver"/>
            <p:cNvPicPr>
              <a:picLocks noChangeAspect="1" noChangeArrowheads="1"/>
            </p:cNvPicPr>
            <p:nvPr/>
          </p:nvPicPr>
          <p:blipFill>
            <a:blip r:embed="rId6" cstate="print">
              <a:clrChange>
                <a:clrFrom>
                  <a:srgbClr val="08369A"/>
                </a:clrFrom>
                <a:clrTo>
                  <a:srgbClr val="08369A">
                    <a:alpha val="0"/>
                  </a:srgbClr>
                </a:clrTo>
              </a:clrChange>
            </a:blip>
            <a:srcRect/>
            <a:stretch>
              <a:fillRect/>
            </a:stretch>
          </p:blipFill>
          <p:spPr bwMode="auto">
            <a:xfrm>
              <a:off x="9297152" y="-548456"/>
              <a:ext cx="685799" cy="863433"/>
            </a:xfrm>
            <a:prstGeom prst="rect">
              <a:avLst/>
            </a:prstGeom>
            <a:noFill/>
            <a:ln w="9525">
              <a:noFill/>
              <a:miter lim="800000"/>
              <a:headEnd/>
              <a:tailEnd/>
            </a:ln>
          </p:spPr>
        </p:pic>
        <p:pic>
          <p:nvPicPr>
            <p:cNvPr id="251" name="Picture 9" descr="webServiceserver"/>
            <p:cNvPicPr>
              <a:picLocks noChangeAspect="1" noChangeArrowheads="1"/>
            </p:cNvPicPr>
            <p:nvPr/>
          </p:nvPicPr>
          <p:blipFill>
            <a:blip r:embed="rId6" cstate="print">
              <a:clrChange>
                <a:clrFrom>
                  <a:srgbClr val="08369A"/>
                </a:clrFrom>
                <a:clrTo>
                  <a:srgbClr val="08369A">
                    <a:alpha val="0"/>
                  </a:srgbClr>
                </a:clrTo>
              </a:clrChange>
            </a:blip>
            <a:srcRect/>
            <a:stretch>
              <a:fillRect/>
            </a:stretch>
          </p:blipFill>
          <p:spPr bwMode="auto">
            <a:xfrm>
              <a:off x="8611354" y="-548456"/>
              <a:ext cx="685799" cy="863433"/>
            </a:xfrm>
            <a:prstGeom prst="rect">
              <a:avLst/>
            </a:prstGeom>
            <a:noFill/>
            <a:ln w="9525">
              <a:noFill/>
              <a:miter lim="800000"/>
              <a:headEnd/>
              <a:tailEnd/>
            </a:ln>
          </p:spPr>
        </p:pic>
        <p:pic>
          <p:nvPicPr>
            <p:cNvPr id="252" name="Picture 9" descr="webServiceserver"/>
            <p:cNvPicPr>
              <a:picLocks noChangeAspect="1" noChangeArrowheads="1"/>
            </p:cNvPicPr>
            <p:nvPr/>
          </p:nvPicPr>
          <p:blipFill>
            <a:blip r:embed="rId6" cstate="print">
              <a:clrChange>
                <a:clrFrom>
                  <a:srgbClr val="08369A"/>
                </a:clrFrom>
                <a:clrTo>
                  <a:srgbClr val="08369A">
                    <a:alpha val="0"/>
                  </a:srgbClr>
                </a:clrTo>
              </a:clrChange>
            </a:blip>
            <a:srcRect/>
            <a:stretch>
              <a:fillRect/>
            </a:stretch>
          </p:blipFill>
          <p:spPr bwMode="auto">
            <a:xfrm>
              <a:off x="7925552" y="-548456"/>
              <a:ext cx="685799" cy="863433"/>
            </a:xfrm>
            <a:prstGeom prst="rect">
              <a:avLst/>
            </a:prstGeom>
            <a:noFill/>
            <a:ln w="9525">
              <a:noFill/>
              <a:miter lim="800000"/>
              <a:headEnd/>
              <a:tailEnd/>
            </a:ln>
          </p:spPr>
        </p:pic>
        <p:pic>
          <p:nvPicPr>
            <p:cNvPr id="253" name="Picture 9" descr="webServiceserver"/>
            <p:cNvPicPr>
              <a:picLocks noChangeAspect="1" noChangeArrowheads="1"/>
            </p:cNvPicPr>
            <p:nvPr/>
          </p:nvPicPr>
          <p:blipFill>
            <a:blip r:embed="rId6" cstate="print">
              <a:clrChange>
                <a:clrFrom>
                  <a:srgbClr val="08369A"/>
                </a:clrFrom>
                <a:clrTo>
                  <a:srgbClr val="08369A">
                    <a:alpha val="0"/>
                  </a:srgbClr>
                </a:clrTo>
              </a:clrChange>
            </a:blip>
            <a:srcRect/>
            <a:stretch>
              <a:fillRect/>
            </a:stretch>
          </p:blipFill>
          <p:spPr bwMode="auto">
            <a:xfrm>
              <a:off x="7264557" y="-548456"/>
              <a:ext cx="685799" cy="863433"/>
            </a:xfrm>
            <a:prstGeom prst="rect">
              <a:avLst/>
            </a:prstGeom>
            <a:noFill/>
            <a:ln w="9525">
              <a:noFill/>
              <a:miter lim="800000"/>
              <a:headEnd/>
              <a:tailEnd/>
            </a:ln>
          </p:spPr>
        </p:pic>
      </p:grpSp>
      <p:grpSp>
        <p:nvGrpSpPr>
          <p:cNvPr id="9" name="Group 91"/>
          <p:cNvGrpSpPr/>
          <p:nvPr/>
        </p:nvGrpSpPr>
        <p:grpSpPr>
          <a:xfrm>
            <a:off x="5383305" y="1790688"/>
            <a:ext cx="2809421" cy="1107969"/>
            <a:chOff x="710518" y="1090781"/>
            <a:chExt cx="2209801" cy="1696690"/>
          </a:xfrm>
        </p:grpSpPr>
        <p:sp>
          <p:nvSpPr>
            <p:cNvPr id="255" name="Cloud 40"/>
            <p:cNvSpPr/>
            <p:nvPr/>
          </p:nvSpPr>
          <p:spPr>
            <a:xfrm>
              <a:off x="710518" y="1090781"/>
              <a:ext cx="2209801" cy="1696690"/>
            </a:xfrm>
            <a:prstGeom prst="cloud">
              <a:avLst/>
            </a:prstGeom>
          </p:spPr>
          <p:style>
            <a:lnRef idx="1">
              <a:schemeClr val="accent1"/>
            </a:lnRef>
            <a:fillRef idx="2">
              <a:schemeClr val="accent1"/>
            </a:fillRef>
            <a:effectRef idx="1">
              <a:schemeClr val="accent1"/>
            </a:effectRef>
            <a:fontRef idx="minor">
              <a:schemeClr val="dk1"/>
            </a:fontRef>
          </p:style>
          <p:txBody>
            <a:bodyPr lIns="0" rIns="0" rtlCol="0" anchor="t"/>
            <a:lstStyle/>
            <a:p>
              <a:pPr algn="ctr"/>
              <a:r>
                <a:rPr lang="en-US" sz="1400" b="1" dirty="0" smtClean="0"/>
                <a:t>Outlook Clients</a:t>
              </a:r>
              <a:endParaRPr lang="en-US" sz="1400" b="1" dirty="0"/>
            </a:p>
          </p:txBody>
        </p:sp>
        <p:pic>
          <p:nvPicPr>
            <p:cNvPr id="256" name="Picture 2"/>
            <p:cNvPicPr>
              <a:picLocks noChangeAspect="1" noChangeArrowheads="1"/>
            </p:cNvPicPr>
            <p:nvPr/>
          </p:nvPicPr>
          <p:blipFill>
            <a:blip r:embed="rId3" cstate="print"/>
            <a:srcRect/>
            <a:stretch>
              <a:fillRect/>
            </a:stretch>
          </p:blipFill>
          <p:spPr bwMode="auto">
            <a:xfrm>
              <a:off x="1428003" y="1846796"/>
              <a:ext cx="285750" cy="285750"/>
            </a:xfrm>
            <a:prstGeom prst="rect">
              <a:avLst/>
            </a:prstGeom>
            <a:noFill/>
            <a:ln w="9525">
              <a:noFill/>
              <a:miter lim="800000"/>
              <a:headEnd/>
              <a:tailEnd/>
            </a:ln>
            <a:effectLst/>
          </p:spPr>
        </p:pic>
        <p:pic>
          <p:nvPicPr>
            <p:cNvPr id="257" name="Picture 3"/>
            <p:cNvPicPr>
              <a:picLocks noChangeAspect="1" noChangeArrowheads="1"/>
            </p:cNvPicPr>
            <p:nvPr/>
          </p:nvPicPr>
          <p:blipFill>
            <a:blip r:embed="rId3" cstate="print"/>
            <a:srcRect/>
            <a:stretch>
              <a:fillRect/>
            </a:stretch>
          </p:blipFill>
          <p:spPr bwMode="auto">
            <a:xfrm>
              <a:off x="1570878" y="2132546"/>
              <a:ext cx="285750" cy="285750"/>
            </a:xfrm>
            <a:prstGeom prst="rect">
              <a:avLst/>
            </a:prstGeom>
            <a:noFill/>
            <a:ln w="9525">
              <a:noFill/>
              <a:miter lim="800000"/>
              <a:headEnd/>
              <a:tailEnd/>
            </a:ln>
            <a:effectLst/>
          </p:spPr>
        </p:pic>
        <p:pic>
          <p:nvPicPr>
            <p:cNvPr id="258" name="Picture 4"/>
            <p:cNvPicPr>
              <a:picLocks noChangeAspect="1" noChangeArrowheads="1"/>
            </p:cNvPicPr>
            <p:nvPr/>
          </p:nvPicPr>
          <p:blipFill>
            <a:blip r:embed="rId3" cstate="print"/>
            <a:srcRect/>
            <a:stretch>
              <a:fillRect/>
            </a:stretch>
          </p:blipFill>
          <p:spPr bwMode="auto">
            <a:xfrm>
              <a:off x="1856628" y="1846796"/>
              <a:ext cx="285750" cy="285750"/>
            </a:xfrm>
            <a:prstGeom prst="rect">
              <a:avLst/>
            </a:prstGeom>
            <a:noFill/>
            <a:ln w="9525">
              <a:noFill/>
              <a:miter lim="800000"/>
              <a:headEnd/>
              <a:tailEnd/>
            </a:ln>
            <a:effectLst/>
          </p:spPr>
        </p:pic>
        <p:pic>
          <p:nvPicPr>
            <p:cNvPr id="259" name="Picture 5"/>
            <p:cNvPicPr>
              <a:picLocks noChangeAspect="1" noChangeArrowheads="1"/>
            </p:cNvPicPr>
            <p:nvPr/>
          </p:nvPicPr>
          <p:blipFill>
            <a:blip r:embed="rId3" cstate="print"/>
            <a:srcRect/>
            <a:stretch>
              <a:fillRect/>
            </a:stretch>
          </p:blipFill>
          <p:spPr bwMode="auto">
            <a:xfrm>
              <a:off x="2142378" y="2132546"/>
              <a:ext cx="285750" cy="285750"/>
            </a:xfrm>
            <a:prstGeom prst="rect">
              <a:avLst/>
            </a:prstGeom>
            <a:noFill/>
            <a:ln w="9525">
              <a:noFill/>
              <a:miter lim="800000"/>
              <a:headEnd/>
              <a:tailEnd/>
            </a:ln>
            <a:effectLst/>
          </p:spPr>
        </p:pic>
        <p:pic>
          <p:nvPicPr>
            <p:cNvPr id="260" name="Picture 6"/>
            <p:cNvPicPr>
              <a:picLocks noChangeAspect="1" noChangeArrowheads="1"/>
            </p:cNvPicPr>
            <p:nvPr/>
          </p:nvPicPr>
          <p:blipFill>
            <a:blip r:embed="rId3" cstate="print"/>
            <a:srcRect/>
            <a:stretch>
              <a:fillRect/>
            </a:stretch>
          </p:blipFill>
          <p:spPr bwMode="auto">
            <a:xfrm>
              <a:off x="1856628" y="2418296"/>
              <a:ext cx="285750" cy="285750"/>
            </a:xfrm>
            <a:prstGeom prst="rect">
              <a:avLst/>
            </a:prstGeom>
            <a:noFill/>
            <a:ln w="9525">
              <a:noFill/>
              <a:miter lim="800000"/>
              <a:headEnd/>
              <a:tailEnd/>
            </a:ln>
            <a:effectLst/>
          </p:spPr>
        </p:pic>
        <p:pic>
          <p:nvPicPr>
            <p:cNvPr id="261" name="Picture 7"/>
            <p:cNvPicPr>
              <a:picLocks noChangeAspect="1" noChangeArrowheads="1"/>
            </p:cNvPicPr>
            <p:nvPr/>
          </p:nvPicPr>
          <p:blipFill>
            <a:blip r:embed="rId3" cstate="print"/>
            <a:srcRect/>
            <a:stretch>
              <a:fillRect/>
            </a:stretch>
          </p:blipFill>
          <p:spPr bwMode="auto">
            <a:xfrm>
              <a:off x="1285128" y="2418296"/>
              <a:ext cx="285750" cy="285750"/>
            </a:xfrm>
            <a:prstGeom prst="rect">
              <a:avLst/>
            </a:prstGeom>
            <a:noFill/>
            <a:ln w="9525">
              <a:noFill/>
              <a:miter lim="800000"/>
              <a:headEnd/>
              <a:tailEnd/>
            </a:ln>
            <a:effectLst/>
          </p:spPr>
        </p:pic>
        <p:pic>
          <p:nvPicPr>
            <p:cNvPr id="262" name="Picture 8"/>
            <p:cNvPicPr>
              <a:picLocks noChangeAspect="1" noChangeArrowheads="1"/>
            </p:cNvPicPr>
            <p:nvPr/>
          </p:nvPicPr>
          <p:blipFill>
            <a:blip r:embed="rId3" cstate="print"/>
            <a:srcRect/>
            <a:stretch>
              <a:fillRect/>
            </a:stretch>
          </p:blipFill>
          <p:spPr bwMode="auto">
            <a:xfrm>
              <a:off x="999378" y="1989671"/>
              <a:ext cx="285750" cy="285750"/>
            </a:xfrm>
            <a:prstGeom prst="rect">
              <a:avLst/>
            </a:prstGeom>
            <a:noFill/>
            <a:ln w="9525">
              <a:noFill/>
              <a:miter lim="800000"/>
              <a:headEnd/>
              <a:tailEnd/>
            </a:ln>
            <a:effectLst/>
          </p:spPr>
        </p:pic>
      </p:grpSp>
      <p:cxnSp>
        <p:nvCxnSpPr>
          <p:cNvPr id="263" name="Straight Arrow Connector 48"/>
          <p:cNvCxnSpPr/>
          <p:nvPr/>
        </p:nvCxnSpPr>
        <p:spPr>
          <a:xfrm rot="5400000">
            <a:off x="6275421" y="2868443"/>
            <a:ext cx="795364" cy="1588"/>
          </a:xfrm>
          <a:prstGeom prst="straightConnector1">
            <a:avLst/>
          </a:prstGeom>
          <a:ln w="127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264" name="Straight Arrow Connector 49"/>
          <p:cNvCxnSpPr/>
          <p:nvPr/>
        </p:nvCxnSpPr>
        <p:spPr>
          <a:xfrm rot="5400000">
            <a:off x="6462021" y="3055043"/>
            <a:ext cx="422164" cy="1588"/>
          </a:xfrm>
          <a:prstGeom prst="straightConnector1">
            <a:avLst/>
          </a:prstGeom>
          <a:ln w="127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265" name="Straight Arrow Connector 50"/>
          <p:cNvCxnSpPr/>
          <p:nvPr/>
        </p:nvCxnSpPr>
        <p:spPr>
          <a:xfrm rot="16200000" flipH="1">
            <a:off x="6368720" y="2961740"/>
            <a:ext cx="608766" cy="1"/>
          </a:xfrm>
          <a:prstGeom prst="straightConnector1">
            <a:avLst/>
          </a:prstGeom>
          <a:ln w="127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266" name="Straight Arrow Connector 51"/>
          <p:cNvCxnSpPr/>
          <p:nvPr/>
        </p:nvCxnSpPr>
        <p:spPr>
          <a:xfrm rot="16200000" flipH="1">
            <a:off x="6085869" y="2678891"/>
            <a:ext cx="795366" cy="379100"/>
          </a:xfrm>
          <a:prstGeom prst="straightConnector1">
            <a:avLst/>
          </a:prstGeom>
          <a:ln w="127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267" name="Straight Arrow Connector 52"/>
          <p:cNvCxnSpPr/>
          <p:nvPr/>
        </p:nvCxnSpPr>
        <p:spPr>
          <a:xfrm>
            <a:off x="5883235" y="2564059"/>
            <a:ext cx="789866" cy="702065"/>
          </a:xfrm>
          <a:prstGeom prst="straightConnector1">
            <a:avLst/>
          </a:prstGeom>
          <a:ln w="127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268" name="Straight Arrow Connector 53"/>
          <p:cNvCxnSpPr/>
          <p:nvPr/>
        </p:nvCxnSpPr>
        <p:spPr>
          <a:xfrm>
            <a:off x="6157081" y="2843960"/>
            <a:ext cx="516020" cy="422164"/>
          </a:xfrm>
          <a:prstGeom prst="straightConnector1">
            <a:avLst/>
          </a:prstGeom>
          <a:ln w="127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269" name="Multiply 54"/>
          <p:cNvSpPr/>
          <p:nvPr/>
        </p:nvSpPr>
        <p:spPr>
          <a:xfrm>
            <a:off x="1002860" y="4259946"/>
            <a:ext cx="767340" cy="119169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solidFill>
            </a:endParaRPr>
          </a:p>
        </p:txBody>
      </p:sp>
      <p:grpSp>
        <p:nvGrpSpPr>
          <p:cNvPr id="10" name="Group 168"/>
          <p:cNvGrpSpPr/>
          <p:nvPr/>
        </p:nvGrpSpPr>
        <p:grpSpPr>
          <a:xfrm>
            <a:off x="1393312" y="2288309"/>
            <a:ext cx="1235916" cy="2035059"/>
            <a:chOff x="1420208" y="1831866"/>
            <a:chExt cx="1235916" cy="2790605"/>
          </a:xfrm>
        </p:grpSpPr>
        <p:cxnSp>
          <p:nvCxnSpPr>
            <p:cNvPr id="271" name="Straight Arrow Connector 56"/>
            <p:cNvCxnSpPr>
              <a:stCxn id="227" idx="2"/>
              <a:endCxn id="243" idx="0"/>
            </p:cNvCxnSpPr>
            <p:nvPr/>
          </p:nvCxnSpPr>
          <p:spPr>
            <a:xfrm rot="16200000" flipH="1">
              <a:off x="982499" y="2948847"/>
              <a:ext cx="2278848" cy="1068400"/>
            </a:xfrm>
            <a:prstGeom prst="straightConnector1">
              <a:avLst/>
            </a:prstGeom>
            <a:ln w="127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272" name="Straight Arrow Connector 57"/>
            <p:cNvCxnSpPr>
              <a:stCxn id="224" idx="2"/>
              <a:endCxn id="243" idx="0"/>
            </p:cNvCxnSpPr>
            <p:nvPr/>
          </p:nvCxnSpPr>
          <p:spPr>
            <a:xfrm rot="16200000" flipH="1">
              <a:off x="1053632" y="3019980"/>
              <a:ext cx="2790604" cy="414378"/>
            </a:xfrm>
            <a:prstGeom prst="straightConnector1">
              <a:avLst/>
            </a:prstGeom>
            <a:ln w="127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273" name="Straight Arrow Connector 58"/>
            <p:cNvCxnSpPr>
              <a:stCxn id="225" idx="2"/>
              <a:endCxn id="243" idx="0"/>
            </p:cNvCxnSpPr>
            <p:nvPr/>
          </p:nvCxnSpPr>
          <p:spPr>
            <a:xfrm rot="16200000" flipH="1">
              <a:off x="1318494" y="3284842"/>
              <a:ext cx="2534726" cy="140532"/>
            </a:xfrm>
            <a:prstGeom prst="straightConnector1">
              <a:avLst/>
            </a:prstGeom>
            <a:ln w="127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274" name="Straight Arrow Connector 59"/>
            <p:cNvCxnSpPr>
              <a:stCxn id="226" idx="2"/>
              <a:endCxn id="243" idx="0"/>
            </p:cNvCxnSpPr>
            <p:nvPr/>
          </p:nvCxnSpPr>
          <p:spPr>
            <a:xfrm rot="16200000" flipH="1">
              <a:off x="1309510" y="3275858"/>
              <a:ext cx="2278848" cy="414378"/>
            </a:xfrm>
            <a:prstGeom prst="straightConnector1">
              <a:avLst/>
            </a:prstGeom>
            <a:ln w="127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275" name="Straight Arrow Connector 60"/>
            <p:cNvCxnSpPr>
              <a:stCxn id="223" idx="2"/>
              <a:endCxn id="243" idx="0"/>
            </p:cNvCxnSpPr>
            <p:nvPr/>
          </p:nvCxnSpPr>
          <p:spPr>
            <a:xfrm rot="16200000" flipH="1">
              <a:off x="1044648" y="3010996"/>
              <a:ext cx="2534726" cy="688224"/>
            </a:xfrm>
            <a:prstGeom prst="straightConnector1">
              <a:avLst/>
            </a:prstGeom>
            <a:ln w="127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276" name="Straight Arrow Connector 61"/>
            <p:cNvCxnSpPr>
              <a:stCxn id="228" idx="2"/>
              <a:endCxn id="243" idx="0"/>
            </p:cNvCxnSpPr>
            <p:nvPr/>
          </p:nvCxnSpPr>
          <p:spPr>
            <a:xfrm rot="16200000" flipH="1">
              <a:off x="706833" y="2673180"/>
              <a:ext cx="2662665" cy="1235916"/>
            </a:xfrm>
            <a:prstGeom prst="straightConnector1">
              <a:avLst/>
            </a:prstGeom>
            <a:ln w="127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277" name="Straight Arrow Connector 62"/>
            <p:cNvCxnSpPr>
              <a:stCxn id="222" idx="2"/>
              <a:endCxn id="243" idx="0"/>
            </p:cNvCxnSpPr>
            <p:nvPr/>
          </p:nvCxnSpPr>
          <p:spPr>
            <a:xfrm rot="16200000" flipH="1">
              <a:off x="848247" y="2814595"/>
              <a:ext cx="2790605" cy="825147"/>
            </a:xfrm>
            <a:prstGeom prst="straightConnector1">
              <a:avLst/>
            </a:prstGeom>
            <a:ln w="127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grpSp>
      <p:sp>
        <p:nvSpPr>
          <p:cNvPr id="278" name="Right Arrow 63"/>
          <p:cNvSpPr/>
          <p:nvPr/>
        </p:nvSpPr>
        <p:spPr>
          <a:xfrm>
            <a:off x="1804081" y="4536156"/>
            <a:ext cx="410767" cy="39989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79" name="Rectangular Callout 64"/>
          <p:cNvSpPr/>
          <p:nvPr/>
        </p:nvSpPr>
        <p:spPr>
          <a:xfrm>
            <a:off x="2934250" y="2663016"/>
            <a:ext cx="1551548" cy="738218"/>
          </a:xfrm>
          <a:prstGeom prst="wedgeRectCallout">
            <a:avLst>
              <a:gd name="adj1" fmla="val -147142"/>
              <a:gd name="adj2" fmla="val 17465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1200" dirty="0" smtClean="0"/>
              <a:t>故障转移</a:t>
            </a:r>
            <a:r>
              <a:rPr lang="en-US" sz="1200" dirty="0" smtClean="0"/>
              <a:t>:</a:t>
            </a:r>
            <a:br>
              <a:rPr lang="en-US" sz="1200" dirty="0" smtClean="0"/>
            </a:br>
            <a:r>
              <a:rPr lang="zh-CN" altLang="en-US" sz="1200" dirty="0" smtClean="0"/>
              <a:t>客户端断开</a:t>
            </a:r>
            <a:r>
              <a:rPr lang="en-US" altLang="zh-CN" sz="1200" dirty="0" smtClean="0"/>
              <a:t>1-15</a:t>
            </a:r>
            <a:r>
              <a:rPr lang="zh-CN" altLang="en-US" sz="1200" dirty="0" smtClean="0"/>
              <a:t>分钟</a:t>
            </a:r>
            <a:endParaRPr lang="en-US" sz="1200" dirty="0"/>
          </a:p>
        </p:txBody>
      </p:sp>
      <p:cxnSp>
        <p:nvCxnSpPr>
          <p:cNvPr id="280" name="Straight Arrow Connector 65"/>
          <p:cNvCxnSpPr/>
          <p:nvPr/>
        </p:nvCxnSpPr>
        <p:spPr>
          <a:xfrm rot="16200000" flipH="1">
            <a:off x="6247630" y="2840651"/>
            <a:ext cx="608766" cy="242177"/>
          </a:xfrm>
          <a:prstGeom prst="straightConnector1">
            <a:avLst/>
          </a:prstGeom>
          <a:ln w="127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281" name="Multiply 66"/>
          <p:cNvSpPr/>
          <p:nvPr/>
        </p:nvSpPr>
        <p:spPr>
          <a:xfrm>
            <a:off x="6121009" y="3600038"/>
            <a:ext cx="446839" cy="81522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FF0000"/>
              </a:solidFill>
            </a:endParaRPr>
          </a:p>
        </p:txBody>
      </p:sp>
      <p:sp>
        <p:nvSpPr>
          <p:cNvPr id="282" name="Up-Down Arrow 67"/>
          <p:cNvSpPr/>
          <p:nvPr/>
        </p:nvSpPr>
        <p:spPr>
          <a:xfrm>
            <a:off x="5469484" y="4298315"/>
            <a:ext cx="296198" cy="284107"/>
          </a:xfrm>
          <a:prstGeom prst="upDownArrow">
            <a:avLst>
              <a:gd name="adj1" fmla="val 42820"/>
              <a:gd name="adj2" fmla="val 392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83" name="Up-Down Arrow 68"/>
          <p:cNvSpPr/>
          <p:nvPr/>
        </p:nvSpPr>
        <p:spPr>
          <a:xfrm>
            <a:off x="7484974" y="4298315"/>
            <a:ext cx="296198" cy="284107"/>
          </a:xfrm>
          <a:prstGeom prst="upDownArrow">
            <a:avLst>
              <a:gd name="adj1" fmla="val 42820"/>
              <a:gd name="adj2" fmla="val 392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11" name="Group 209"/>
          <p:cNvGrpSpPr/>
          <p:nvPr/>
        </p:nvGrpSpPr>
        <p:grpSpPr>
          <a:xfrm>
            <a:off x="5065753" y="4864354"/>
            <a:ext cx="1055256" cy="877357"/>
            <a:chOff x="5265641" y="4558966"/>
            <a:chExt cx="1055256" cy="1142600"/>
          </a:xfrm>
        </p:grpSpPr>
        <p:sp>
          <p:nvSpPr>
            <p:cNvPr id="285" name="Rounded Rectangle 70"/>
            <p:cNvSpPr/>
            <p:nvPr/>
          </p:nvSpPr>
          <p:spPr>
            <a:xfrm>
              <a:off x="5265641" y="4558966"/>
              <a:ext cx="1055256" cy="114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pPr algn="ctr"/>
              <a:r>
                <a:rPr lang="en-US" sz="1600" b="1" dirty="0" smtClean="0">
                  <a:solidFill>
                    <a:schemeClr val="tx1"/>
                  </a:solidFill>
                </a:rPr>
                <a:t>MBX1</a:t>
              </a:r>
            </a:p>
            <a:p>
              <a:pPr algn="ctr"/>
              <a:endParaRPr lang="en-US" sz="1600" b="1" dirty="0">
                <a:solidFill>
                  <a:schemeClr val="tx1"/>
                </a:solidFill>
              </a:endParaRPr>
            </a:p>
          </p:txBody>
        </p:sp>
        <p:cxnSp>
          <p:nvCxnSpPr>
            <p:cNvPr id="286" name="Straight Connector 71"/>
            <p:cNvCxnSpPr/>
            <p:nvPr/>
          </p:nvCxnSpPr>
          <p:spPr>
            <a:xfrm>
              <a:off x="5645035" y="5340745"/>
              <a:ext cx="316162" cy="1253"/>
            </a:xfrm>
            <a:prstGeom prst="line">
              <a:avLst/>
            </a:prstGeom>
            <a:ln w="25400"/>
          </p:spPr>
          <p:style>
            <a:lnRef idx="1">
              <a:schemeClr val="dk1"/>
            </a:lnRef>
            <a:fillRef idx="0">
              <a:schemeClr val="dk1"/>
            </a:fillRef>
            <a:effectRef idx="0">
              <a:schemeClr val="dk1"/>
            </a:effectRef>
            <a:fontRef idx="minor">
              <a:schemeClr val="tx1"/>
            </a:fontRef>
          </p:style>
        </p:cxnSp>
        <p:pic>
          <p:nvPicPr>
            <p:cNvPr id="287" name="Picture 24" descr="server"/>
            <p:cNvPicPr>
              <a:picLocks noChangeAspect="1" noChangeArrowheads="1"/>
            </p:cNvPicPr>
            <p:nvPr/>
          </p:nvPicPr>
          <p:blipFill>
            <a:blip r:embed="rId4" cstate="print">
              <a:clrChange>
                <a:clrFrom>
                  <a:srgbClr val="08369A"/>
                </a:clrFrom>
                <a:clrTo>
                  <a:srgbClr val="08369A">
                    <a:alpha val="0"/>
                  </a:srgbClr>
                </a:clrTo>
              </a:clrChange>
            </a:blip>
            <a:srcRect/>
            <a:stretch>
              <a:fillRect/>
            </a:stretch>
          </p:blipFill>
          <p:spPr bwMode="auto">
            <a:xfrm>
              <a:off x="5265641" y="4979924"/>
              <a:ext cx="526936" cy="661505"/>
            </a:xfrm>
            <a:prstGeom prst="rect">
              <a:avLst/>
            </a:prstGeom>
            <a:noFill/>
            <a:ln w="9525">
              <a:noFill/>
              <a:miter lim="800000"/>
              <a:headEnd/>
              <a:tailEnd/>
            </a:ln>
          </p:spPr>
        </p:pic>
        <p:pic>
          <p:nvPicPr>
            <p:cNvPr id="288" name="Rectangle 44035"/>
            <p:cNvPicPr>
              <a:picLocks noChangeAspect="1" noChangeArrowheads="1"/>
            </p:cNvPicPr>
            <p:nvPr/>
          </p:nvPicPr>
          <p:blipFill>
            <a:blip r:embed="rId5" cstate="print">
              <a:clrChange>
                <a:clrFrom>
                  <a:srgbClr val="08369A"/>
                </a:clrFrom>
                <a:clrTo>
                  <a:srgbClr val="08369A">
                    <a:alpha val="0"/>
                  </a:srgbClr>
                </a:clrTo>
              </a:clrChange>
              <a:duotone>
                <a:schemeClr val="accent2">
                  <a:shade val="45000"/>
                  <a:satMod val="135000"/>
                </a:schemeClr>
                <a:prstClr val="white"/>
              </a:duotone>
            </a:blip>
            <a:srcRect/>
            <a:stretch>
              <a:fillRect/>
            </a:stretch>
          </p:blipFill>
          <p:spPr bwMode="auto">
            <a:xfrm>
              <a:off x="5728105" y="4979924"/>
              <a:ext cx="351469" cy="480779"/>
            </a:xfrm>
            <a:prstGeom prst="rect">
              <a:avLst/>
            </a:prstGeom>
            <a:noFill/>
            <a:ln w="9525">
              <a:noFill/>
              <a:miter lim="800000"/>
              <a:headEnd/>
              <a:tailEnd/>
            </a:ln>
          </p:spPr>
        </p:pic>
        <p:sp>
          <p:nvSpPr>
            <p:cNvPr id="289" name="Flowchart: Magnetic Disk 74"/>
            <p:cNvSpPr/>
            <p:nvPr/>
          </p:nvSpPr>
          <p:spPr>
            <a:xfrm>
              <a:off x="5781944" y="5036489"/>
              <a:ext cx="173775" cy="377064"/>
            </a:xfrm>
            <a:prstGeom prst="flowChartMagneticDisk">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600" b="1" dirty="0">
                <a:solidFill>
                  <a:schemeClr val="tx1"/>
                </a:solidFill>
              </a:endParaRPr>
            </a:p>
          </p:txBody>
        </p:sp>
        <p:sp>
          <p:nvSpPr>
            <p:cNvPr id="290" name="Flowchart: Magnetic Disk 75"/>
            <p:cNvSpPr/>
            <p:nvPr/>
          </p:nvSpPr>
          <p:spPr>
            <a:xfrm>
              <a:off x="5963496" y="5036489"/>
              <a:ext cx="173775" cy="377064"/>
            </a:xfrm>
            <a:prstGeom prst="flowChartMagneticDisk">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600" b="1" dirty="0">
                <a:solidFill>
                  <a:schemeClr val="tx1"/>
                </a:solidFill>
              </a:endParaRPr>
            </a:p>
          </p:txBody>
        </p:sp>
        <p:sp>
          <p:nvSpPr>
            <p:cNvPr id="291" name="Flowchart: Magnetic Disk 76"/>
            <p:cNvSpPr/>
            <p:nvPr/>
          </p:nvSpPr>
          <p:spPr>
            <a:xfrm>
              <a:off x="5868831" y="5152213"/>
              <a:ext cx="173775" cy="377064"/>
            </a:xfrm>
            <a:prstGeom prst="flowChartMagneticDisk">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600" b="1" dirty="0">
                <a:solidFill>
                  <a:schemeClr val="tx1"/>
                </a:solidFill>
              </a:endParaRPr>
            </a:p>
          </p:txBody>
        </p:sp>
      </p:grpSp>
      <p:grpSp>
        <p:nvGrpSpPr>
          <p:cNvPr id="12" name="Group 210"/>
          <p:cNvGrpSpPr/>
          <p:nvPr/>
        </p:nvGrpSpPr>
        <p:grpSpPr>
          <a:xfrm>
            <a:off x="7115540" y="4864354"/>
            <a:ext cx="1055256" cy="877357"/>
            <a:chOff x="5265641" y="4558966"/>
            <a:chExt cx="1055256" cy="1142600"/>
          </a:xfrm>
        </p:grpSpPr>
        <p:sp>
          <p:nvSpPr>
            <p:cNvPr id="293" name="Rounded Rectangle 78"/>
            <p:cNvSpPr/>
            <p:nvPr/>
          </p:nvSpPr>
          <p:spPr>
            <a:xfrm>
              <a:off x="5265641" y="4558966"/>
              <a:ext cx="1055256" cy="114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pPr algn="ctr"/>
              <a:r>
                <a:rPr lang="en-US" sz="1600" b="1" dirty="0" smtClean="0">
                  <a:solidFill>
                    <a:schemeClr val="tx1"/>
                  </a:solidFill>
                </a:rPr>
                <a:t>MBX2</a:t>
              </a:r>
            </a:p>
            <a:p>
              <a:pPr algn="ctr"/>
              <a:endParaRPr lang="en-US" sz="1600" b="1" dirty="0">
                <a:solidFill>
                  <a:schemeClr val="tx1"/>
                </a:solidFill>
              </a:endParaRPr>
            </a:p>
          </p:txBody>
        </p:sp>
        <p:cxnSp>
          <p:nvCxnSpPr>
            <p:cNvPr id="294" name="Straight Connector 79"/>
            <p:cNvCxnSpPr/>
            <p:nvPr/>
          </p:nvCxnSpPr>
          <p:spPr>
            <a:xfrm>
              <a:off x="5645035" y="5340745"/>
              <a:ext cx="316162" cy="1253"/>
            </a:xfrm>
            <a:prstGeom prst="line">
              <a:avLst/>
            </a:prstGeom>
            <a:ln w="25400"/>
          </p:spPr>
          <p:style>
            <a:lnRef idx="1">
              <a:schemeClr val="dk1"/>
            </a:lnRef>
            <a:fillRef idx="0">
              <a:schemeClr val="dk1"/>
            </a:fillRef>
            <a:effectRef idx="0">
              <a:schemeClr val="dk1"/>
            </a:effectRef>
            <a:fontRef idx="minor">
              <a:schemeClr val="tx1"/>
            </a:fontRef>
          </p:style>
        </p:cxnSp>
        <p:pic>
          <p:nvPicPr>
            <p:cNvPr id="295" name="Picture 24" descr="server"/>
            <p:cNvPicPr>
              <a:picLocks noChangeAspect="1" noChangeArrowheads="1"/>
            </p:cNvPicPr>
            <p:nvPr/>
          </p:nvPicPr>
          <p:blipFill>
            <a:blip r:embed="rId4" cstate="print">
              <a:clrChange>
                <a:clrFrom>
                  <a:srgbClr val="08369A"/>
                </a:clrFrom>
                <a:clrTo>
                  <a:srgbClr val="08369A">
                    <a:alpha val="0"/>
                  </a:srgbClr>
                </a:clrTo>
              </a:clrChange>
            </a:blip>
            <a:srcRect/>
            <a:stretch>
              <a:fillRect/>
            </a:stretch>
          </p:blipFill>
          <p:spPr bwMode="auto">
            <a:xfrm>
              <a:off x="5265641" y="4979924"/>
              <a:ext cx="526936" cy="661505"/>
            </a:xfrm>
            <a:prstGeom prst="rect">
              <a:avLst/>
            </a:prstGeom>
            <a:noFill/>
            <a:ln w="9525">
              <a:noFill/>
              <a:miter lim="800000"/>
              <a:headEnd/>
              <a:tailEnd/>
            </a:ln>
          </p:spPr>
        </p:pic>
        <p:pic>
          <p:nvPicPr>
            <p:cNvPr id="296" name="Rectangle 44035"/>
            <p:cNvPicPr>
              <a:picLocks noChangeAspect="1" noChangeArrowheads="1"/>
            </p:cNvPicPr>
            <p:nvPr/>
          </p:nvPicPr>
          <p:blipFill>
            <a:blip r:embed="rId5" cstate="print">
              <a:clrChange>
                <a:clrFrom>
                  <a:srgbClr val="08369A"/>
                </a:clrFrom>
                <a:clrTo>
                  <a:srgbClr val="08369A">
                    <a:alpha val="0"/>
                  </a:srgbClr>
                </a:clrTo>
              </a:clrChange>
              <a:duotone>
                <a:schemeClr val="accent2">
                  <a:shade val="45000"/>
                  <a:satMod val="135000"/>
                </a:schemeClr>
                <a:prstClr val="white"/>
              </a:duotone>
            </a:blip>
            <a:srcRect/>
            <a:stretch>
              <a:fillRect/>
            </a:stretch>
          </p:blipFill>
          <p:spPr bwMode="auto">
            <a:xfrm>
              <a:off x="5728105" y="4979924"/>
              <a:ext cx="351469" cy="480779"/>
            </a:xfrm>
            <a:prstGeom prst="rect">
              <a:avLst/>
            </a:prstGeom>
            <a:noFill/>
            <a:ln w="9525">
              <a:noFill/>
              <a:miter lim="800000"/>
              <a:headEnd/>
              <a:tailEnd/>
            </a:ln>
          </p:spPr>
        </p:pic>
        <p:sp>
          <p:nvSpPr>
            <p:cNvPr id="297" name="Flowchart: Magnetic Disk 82"/>
            <p:cNvSpPr/>
            <p:nvPr/>
          </p:nvSpPr>
          <p:spPr>
            <a:xfrm>
              <a:off x="5792577" y="5036489"/>
              <a:ext cx="173775" cy="377064"/>
            </a:xfrm>
            <a:prstGeom prst="flowChartMagneticDisk">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600" b="1" dirty="0">
                <a:solidFill>
                  <a:schemeClr val="tx1"/>
                </a:solidFill>
              </a:endParaRPr>
            </a:p>
          </p:txBody>
        </p:sp>
        <p:sp>
          <p:nvSpPr>
            <p:cNvPr id="298" name="Flowchart: Magnetic Disk 83"/>
            <p:cNvSpPr/>
            <p:nvPr/>
          </p:nvSpPr>
          <p:spPr>
            <a:xfrm>
              <a:off x="5974129" y="5036489"/>
              <a:ext cx="173775" cy="377064"/>
            </a:xfrm>
            <a:prstGeom prst="flowChartMagneticDisk">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600" b="1" dirty="0">
                <a:solidFill>
                  <a:schemeClr val="tx1"/>
                </a:solidFill>
              </a:endParaRPr>
            </a:p>
          </p:txBody>
        </p:sp>
        <p:sp>
          <p:nvSpPr>
            <p:cNvPr id="299" name="Flowchart: Magnetic Disk 84"/>
            <p:cNvSpPr/>
            <p:nvPr/>
          </p:nvSpPr>
          <p:spPr>
            <a:xfrm>
              <a:off x="5879464" y="5152213"/>
              <a:ext cx="173775" cy="377064"/>
            </a:xfrm>
            <a:prstGeom prst="flowChartMagneticDisk">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600" b="1" dirty="0">
                <a:solidFill>
                  <a:schemeClr val="tx1"/>
                </a:solidFill>
              </a:endParaRPr>
            </a:p>
          </p:txBody>
        </p:sp>
      </p:grpSp>
      <p:sp>
        <p:nvSpPr>
          <p:cNvPr id="300" name="Right Arrow 85"/>
          <p:cNvSpPr/>
          <p:nvPr/>
        </p:nvSpPr>
        <p:spPr>
          <a:xfrm>
            <a:off x="5842717" y="5303743"/>
            <a:ext cx="1886645" cy="221154"/>
          </a:xfrm>
          <a:prstGeom prst="rightArrow">
            <a:avLst>
              <a:gd name="adj1" fmla="val 50000"/>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01" name="Flowchart: Magnetic Disk 86"/>
          <p:cNvSpPr/>
          <p:nvPr/>
        </p:nvSpPr>
        <p:spPr>
          <a:xfrm>
            <a:off x="7724208" y="5279891"/>
            <a:ext cx="173775" cy="289532"/>
          </a:xfrm>
          <a:prstGeom prst="flowChartMagneticDisk">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600" dirty="0"/>
          </a:p>
        </p:txBody>
      </p:sp>
      <p:sp>
        <p:nvSpPr>
          <p:cNvPr id="302" name="Flowchart: Magnetic Disk 87"/>
          <p:cNvSpPr/>
          <p:nvPr/>
        </p:nvSpPr>
        <p:spPr>
          <a:xfrm>
            <a:off x="5663788" y="5281144"/>
            <a:ext cx="173775" cy="289532"/>
          </a:xfrm>
          <a:prstGeom prst="flowChartMagneticDisk">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600" dirty="0"/>
          </a:p>
        </p:txBody>
      </p:sp>
      <p:sp>
        <p:nvSpPr>
          <p:cNvPr id="303" name="Rectangular Callout 88"/>
          <p:cNvSpPr/>
          <p:nvPr/>
        </p:nvSpPr>
        <p:spPr>
          <a:xfrm>
            <a:off x="3478306" y="5644184"/>
            <a:ext cx="1587448" cy="870904"/>
          </a:xfrm>
          <a:prstGeom prst="wedgeRectCallout">
            <a:avLst>
              <a:gd name="adj1" fmla="val 170563"/>
              <a:gd name="adj2" fmla="val -4903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1200" dirty="0" smtClean="0"/>
              <a:t>故障转移</a:t>
            </a:r>
            <a:r>
              <a:rPr lang="en-US" sz="1200" dirty="0" smtClean="0"/>
              <a:t>:</a:t>
            </a:r>
            <a:br>
              <a:rPr lang="en-US" sz="1200" dirty="0" smtClean="0"/>
            </a:br>
            <a:r>
              <a:rPr lang="zh-CN" altLang="en-US" sz="1200" dirty="0" smtClean="0"/>
              <a:t>已连接的客户端断开</a:t>
            </a:r>
            <a:r>
              <a:rPr lang="en-US" sz="1200" dirty="0" smtClean="0"/>
              <a:t>60-90 </a:t>
            </a:r>
            <a:r>
              <a:rPr lang="zh-CN" altLang="en-US" sz="1200" dirty="0" smtClean="0"/>
              <a:t>秒</a:t>
            </a:r>
            <a:endParaRPr lang="en-US" sz="1200" dirty="0"/>
          </a:p>
        </p:txBody>
      </p:sp>
      <p:sp>
        <p:nvSpPr>
          <p:cNvPr id="304" name="Rectangular Callout 89"/>
          <p:cNvSpPr/>
          <p:nvPr/>
        </p:nvSpPr>
        <p:spPr>
          <a:xfrm>
            <a:off x="3746046" y="4301684"/>
            <a:ext cx="1171353" cy="569331"/>
          </a:xfrm>
          <a:prstGeom prst="wedgeRectCallout">
            <a:avLst>
              <a:gd name="adj1" fmla="val 169787"/>
              <a:gd name="adj2" fmla="val -8273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smtClean="0"/>
              <a:t>CAS</a:t>
            </a:r>
            <a:r>
              <a:rPr lang="zh-CN" altLang="en-US" sz="1200" dirty="0" smtClean="0"/>
              <a:t>故障转移</a:t>
            </a:r>
            <a:r>
              <a:rPr lang="en-US" sz="1200" dirty="0" smtClean="0"/>
              <a:t>:</a:t>
            </a:r>
            <a:br>
              <a:rPr lang="en-US" sz="1200" dirty="0" smtClean="0"/>
            </a:br>
            <a:r>
              <a:rPr lang="zh-CN" altLang="en-US" sz="1200" dirty="0" smtClean="0"/>
              <a:t>客户端重新连接</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9"/>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278"/>
                                        </p:tgtEl>
                                        <p:attrNameLst>
                                          <p:attrName>style.visibility</p:attrName>
                                        </p:attrNameLst>
                                      </p:cBhvr>
                                      <p:to>
                                        <p:strVal val="visible"/>
                                      </p:to>
                                    </p:set>
                                    <p:animEffect transition="in" filter="wipe(left)">
                                      <p:cBhvr>
                                        <p:cTn id="9" dur="2000"/>
                                        <p:tgtEl>
                                          <p:spTgt spid="278"/>
                                        </p:tgtEl>
                                      </p:cBhvr>
                                    </p:animEffec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279"/>
                                        </p:tgtEl>
                                        <p:attrNameLst>
                                          <p:attrName>style.visibility</p:attrName>
                                        </p:attrNameLst>
                                      </p:cBhvr>
                                      <p:to>
                                        <p:strVal val="visible"/>
                                      </p:to>
                                    </p:set>
                                  </p:childTnLst>
                                </p:cTn>
                              </p:par>
                            </p:childTnLst>
                          </p:cTn>
                        </p:par>
                        <p:par>
                          <p:cTn id="13" fill="hold">
                            <p:stCondLst>
                              <p:cond delay="2000"/>
                            </p:stCondLst>
                            <p:childTnLst>
                              <p:par>
                                <p:cTn id="14" presetID="1" presetClass="exit" presetSubtype="0" fill="hold" nodeType="afterEffect">
                                  <p:stCondLst>
                                    <p:cond delay="0"/>
                                  </p:stCondLst>
                                  <p:childTnLst>
                                    <p:set>
                                      <p:cBhvr>
                                        <p:cTn id="15" dur="1" fill="hold">
                                          <p:stCondLst>
                                            <p:cond delay="0"/>
                                          </p:stCondLst>
                                        </p:cTn>
                                        <p:tgtEl>
                                          <p:spTgt spid="6"/>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8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0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00"/>
                                        </p:tgtEl>
                                        <p:attrNameLst>
                                          <p:attrName>style.visibility</p:attrName>
                                        </p:attrNameLst>
                                      </p:cBhvr>
                                      <p:to>
                                        <p:strVal val="visible"/>
                                      </p:to>
                                    </p:set>
                                    <p:animEffect transition="in" filter="wipe(left)">
                                      <p:cBhvr>
                                        <p:cTn id="28" dur="1000"/>
                                        <p:tgtEl>
                                          <p:spTgt spid="300"/>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03"/>
                                        </p:tgtEl>
                                        <p:attrNameLst>
                                          <p:attrName>style.visibility</p:attrName>
                                        </p:attrNameLst>
                                      </p:cBhvr>
                                      <p:to>
                                        <p:strVal val="visible"/>
                                      </p:to>
                                    </p:set>
                                  </p:child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0"/>
                                          </p:stCondLst>
                                        </p:cTn>
                                        <p:tgtEl>
                                          <p:spTgt spid="301"/>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 grpId="0" animBg="1"/>
      <p:bldP spid="278" grpId="0" animBg="1"/>
      <p:bldP spid="279" grpId="0" animBg="1"/>
      <p:bldP spid="281" grpId="0" animBg="1"/>
      <p:bldP spid="300" grpId="0" animBg="1"/>
      <p:bldP spid="301" grpId="0" animBg="1"/>
      <p:bldP spid="302" grpId="0" animBg="1"/>
      <p:bldP spid="303" grpId="0" animBg="1"/>
      <p:bldP spid="30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158" y="285728"/>
            <a:ext cx="8229600" cy="1143000"/>
          </a:xfrm>
        </p:spPr>
        <p:txBody>
          <a:bodyPr/>
          <a:lstStyle/>
          <a:p>
            <a:r>
              <a:rPr lang="en-US" altLang="zh-CN" dirty="0" smtClean="0"/>
              <a:t> </a:t>
            </a:r>
            <a:r>
              <a:rPr lang="zh-CN" altLang="en-US" dirty="0" smtClean="0"/>
              <a:t>功能亮点</a:t>
            </a:r>
            <a:endParaRPr lang="zh-CN" altLang="en-US" dirty="0"/>
          </a:p>
        </p:txBody>
      </p:sp>
      <p:sp>
        <p:nvSpPr>
          <p:cNvPr id="3" name="内容占位符 2"/>
          <p:cNvSpPr>
            <a:spLocks noGrp="1"/>
          </p:cNvSpPr>
          <p:nvPr>
            <p:ph idx="1"/>
          </p:nvPr>
        </p:nvSpPr>
        <p:spPr>
          <a:xfrm>
            <a:off x="2786050" y="428604"/>
            <a:ext cx="4786346" cy="500066"/>
          </a:xfrm>
        </p:spPr>
        <p:txBody>
          <a:bodyPr/>
          <a:lstStyle/>
          <a:p>
            <a:r>
              <a:rPr lang="en-US" altLang="zh-CN" dirty="0" smtClean="0"/>
              <a:t>Database Availability Group(DAG)</a:t>
            </a:r>
          </a:p>
          <a:p>
            <a:endParaRPr lang="zh-CN" altLang="en-US" dirty="0"/>
          </a:p>
        </p:txBody>
      </p:sp>
      <p:graphicFrame>
        <p:nvGraphicFramePr>
          <p:cNvPr id="135" name="Object 39"/>
          <p:cNvGraphicFramePr>
            <a:graphicFrameLocks noChangeAspect="1"/>
          </p:cNvGraphicFramePr>
          <p:nvPr/>
        </p:nvGraphicFramePr>
        <p:xfrm>
          <a:off x="1905000" y="1485411"/>
          <a:ext cx="990600" cy="696175"/>
        </p:xfrm>
        <a:graphic>
          <a:graphicData uri="http://schemas.openxmlformats.org/presentationml/2006/ole">
            <p:oleObj spid="_x0000_s1027" name="Visio" r:id="rId4" imgW="1198067" imgH="891642" progId="">
              <p:embed/>
            </p:oleObj>
          </a:graphicData>
        </a:graphic>
      </p:graphicFrame>
      <p:sp>
        <p:nvSpPr>
          <p:cNvPr id="136" name="Can 5"/>
          <p:cNvSpPr/>
          <p:nvPr/>
        </p:nvSpPr>
        <p:spPr>
          <a:xfrm>
            <a:off x="1593192" y="5368336"/>
            <a:ext cx="682175" cy="1065592"/>
          </a:xfrm>
          <a:prstGeom prst="can">
            <a:avLst/>
          </a:prstGeom>
          <a:ln w="38100" cmpd="sng">
            <a:solidFill>
              <a:srgbClr val="385D8A"/>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137" name="Straight Connector 6"/>
          <p:cNvCxnSpPr/>
          <p:nvPr/>
        </p:nvCxnSpPr>
        <p:spPr>
          <a:xfrm>
            <a:off x="1589567" y="6145804"/>
            <a:ext cx="673126" cy="1728"/>
          </a:xfrm>
          <a:prstGeom prst="line">
            <a:avLst/>
          </a:prstGeom>
          <a:ln w="22225">
            <a:solidFill>
              <a:srgbClr val="385D8A"/>
            </a:solidFill>
          </a:ln>
        </p:spPr>
        <p:style>
          <a:lnRef idx="1">
            <a:schemeClr val="dk1"/>
          </a:lnRef>
          <a:fillRef idx="0">
            <a:schemeClr val="dk1"/>
          </a:fillRef>
          <a:effectRef idx="0">
            <a:schemeClr val="dk1"/>
          </a:effectRef>
          <a:fontRef idx="minor">
            <a:schemeClr val="tx1"/>
          </a:fontRef>
        </p:style>
      </p:cxnSp>
      <p:cxnSp>
        <p:nvCxnSpPr>
          <p:cNvPr id="138" name="Straight Connector 7"/>
          <p:cNvCxnSpPr/>
          <p:nvPr/>
        </p:nvCxnSpPr>
        <p:spPr>
          <a:xfrm>
            <a:off x="1596577" y="6403415"/>
            <a:ext cx="673126" cy="1728"/>
          </a:xfrm>
          <a:prstGeom prst="line">
            <a:avLst/>
          </a:prstGeom>
          <a:ln w="22225">
            <a:solidFill>
              <a:srgbClr val="385D8A"/>
            </a:solidFill>
          </a:ln>
        </p:spPr>
        <p:style>
          <a:lnRef idx="1">
            <a:schemeClr val="dk1"/>
          </a:lnRef>
          <a:fillRef idx="0">
            <a:schemeClr val="dk1"/>
          </a:fillRef>
          <a:effectRef idx="0">
            <a:schemeClr val="dk1"/>
          </a:effectRef>
          <a:fontRef idx="minor">
            <a:schemeClr val="tx1"/>
          </a:fontRef>
        </p:style>
      </p:cxnSp>
      <p:sp>
        <p:nvSpPr>
          <p:cNvPr id="139" name="TextBox 138"/>
          <p:cNvSpPr txBox="1"/>
          <p:nvPr/>
        </p:nvSpPr>
        <p:spPr>
          <a:xfrm>
            <a:off x="1687338" y="5891071"/>
            <a:ext cx="522462" cy="276999"/>
          </a:xfrm>
          <a:prstGeom prst="rect">
            <a:avLst/>
          </a:prstGeom>
          <a:noFill/>
        </p:spPr>
        <p:txBody>
          <a:bodyPr wrap="square" rtlCol="0">
            <a:spAutoFit/>
          </a:bodyPr>
          <a:lstStyle/>
          <a:p>
            <a:r>
              <a:rPr lang="en-US" sz="1200" b="1" dirty="0" smtClean="0">
                <a:solidFill>
                  <a:srgbClr val="385D8A"/>
                </a:solidFill>
                <a:effectLst/>
              </a:rPr>
              <a:t>DB2</a:t>
            </a:r>
            <a:endParaRPr lang="en-US" sz="1200" b="1" dirty="0">
              <a:solidFill>
                <a:srgbClr val="385D8A"/>
              </a:solidFill>
              <a:effectLst/>
            </a:endParaRPr>
          </a:p>
        </p:txBody>
      </p:sp>
      <p:sp>
        <p:nvSpPr>
          <p:cNvPr id="140" name="TextBox 139"/>
          <p:cNvSpPr txBox="1"/>
          <p:nvPr/>
        </p:nvSpPr>
        <p:spPr>
          <a:xfrm>
            <a:off x="1687033" y="6171029"/>
            <a:ext cx="536376" cy="276999"/>
          </a:xfrm>
          <a:prstGeom prst="rect">
            <a:avLst/>
          </a:prstGeom>
          <a:noFill/>
        </p:spPr>
        <p:txBody>
          <a:bodyPr wrap="square" rtlCol="0">
            <a:spAutoFit/>
          </a:bodyPr>
          <a:lstStyle/>
          <a:p>
            <a:r>
              <a:rPr lang="en-US" sz="1200" b="1" dirty="0" smtClean="0">
                <a:solidFill>
                  <a:srgbClr val="00B050"/>
                </a:solidFill>
              </a:rPr>
              <a:t>DB3</a:t>
            </a:r>
            <a:endParaRPr lang="en-US" sz="1200" b="1" dirty="0">
              <a:solidFill>
                <a:srgbClr val="00B050"/>
              </a:solidFill>
            </a:endParaRPr>
          </a:p>
        </p:txBody>
      </p:sp>
      <p:grpSp>
        <p:nvGrpSpPr>
          <p:cNvPr id="141" name="Group 164"/>
          <p:cNvGrpSpPr/>
          <p:nvPr/>
        </p:nvGrpSpPr>
        <p:grpSpPr>
          <a:xfrm>
            <a:off x="4224668" y="5377761"/>
            <a:ext cx="685800" cy="1280160"/>
            <a:chOff x="892596" y="5068174"/>
            <a:chExt cx="685800" cy="1280160"/>
          </a:xfrm>
        </p:grpSpPr>
        <p:sp>
          <p:nvSpPr>
            <p:cNvPr id="142" name="Can 11"/>
            <p:cNvSpPr/>
            <p:nvPr/>
          </p:nvSpPr>
          <p:spPr>
            <a:xfrm>
              <a:off x="896221" y="5068174"/>
              <a:ext cx="682175" cy="1280160"/>
            </a:xfrm>
            <a:prstGeom prst="can">
              <a:avLst/>
            </a:prstGeom>
            <a:ln w="38100" cmpd="sng">
              <a:solidFill>
                <a:srgbClr val="385D8A"/>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143" name="Straight Connector 12"/>
            <p:cNvCxnSpPr/>
            <p:nvPr/>
          </p:nvCxnSpPr>
          <p:spPr>
            <a:xfrm>
              <a:off x="894000" y="5577397"/>
              <a:ext cx="673126" cy="1728"/>
            </a:xfrm>
            <a:prstGeom prst="line">
              <a:avLst/>
            </a:prstGeom>
            <a:ln w="22225" cmpd="sng">
              <a:solidFill>
                <a:srgbClr val="385D8A"/>
              </a:solidFill>
            </a:ln>
          </p:spPr>
          <p:style>
            <a:lnRef idx="1">
              <a:schemeClr val="dk1"/>
            </a:lnRef>
            <a:fillRef idx="0">
              <a:schemeClr val="dk1"/>
            </a:fillRef>
            <a:effectRef idx="0">
              <a:schemeClr val="dk1"/>
            </a:effectRef>
            <a:fontRef idx="minor">
              <a:schemeClr val="tx1"/>
            </a:fontRef>
          </p:style>
        </p:cxnSp>
        <p:cxnSp>
          <p:nvCxnSpPr>
            <p:cNvPr id="144" name="Straight Connector 13"/>
            <p:cNvCxnSpPr/>
            <p:nvPr/>
          </p:nvCxnSpPr>
          <p:spPr>
            <a:xfrm>
              <a:off x="892596" y="5845642"/>
              <a:ext cx="673126" cy="1728"/>
            </a:xfrm>
            <a:prstGeom prst="line">
              <a:avLst/>
            </a:prstGeom>
            <a:ln w="22225" cmpd="sng">
              <a:solidFill>
                <a:srgbClr val="385D8A"/>
              </a:solidFill>
            </a:ln>
          </p:spPr>
          <p:style>
            <a:lnRef idx="1">
              <a:schemeClr val="dk1"/>
            </a:lnRef>
            <a:fillRef idx="0">
              <a:schemeClr val="dk1"/>
            </a:fillRef>
            <a:effectRef idx="0">
              <a:schemeClr val="dk1"/>
            </a:effectRef>
            <a:fontRef idx="minor">
              <a:schemeClr val="tx1"/>
            </a:fontRef>
          </p:style>
        </p:cxnSp>
        <p:cxnSp>
          <p:nvCxnSpPr>
            <p:cNvPr id="145" name="Straight Connector 14"/>
            <p:cNvCxnSpPr/>
            <p:nvPr/>
          </p:nvCxnSpPr>
          <p:spPr>
            <a:xfrm>
              <a:off x="899606" y="6103253"/>
              <a:ext cx="673126" cy="1728"/>
            </a:xfrm>
            <a:prstGeom prst="line">
              <a:avLst/>
            </a:prstGeom>
            <a:ln w="22225" cmpd="sng">
              <a:solidFill>
                <a:srgbClr val="385D8A"/>
              </a:solidFill>
            </a:ln>
          </p:spPr>
          <p:style>
            <a:lnRef idx="1">
              <a:schemeClr val="dk1"/>
            </a:lnRef>
            <a:fillRef idx="0">
              <a:schemeClr val="dk1"/>
            </a:fillRef>
            <a:effectRef idx="0">
              <a:schemeClr val="dk1"/>
            </a:effectRef>
            <a:fontRef idx="minor">
              <a:schemeClr val="tx1"/>
            </a:fontRef>
          </p:style>
        </p:cxnSp>
        <p:sp>
          <p:nvSpPr>
            <p:cNvPr id="146" name="TextBox 145"/>
            <p:cNvSpPr txBox="1"/>
            <p:nvPr/>
          </p:nvSpPr>
          <p:spPr>
            <a:xfrm>
              <a:off x="1006294" y="5325648"/>
              <a:ext cx="538433" cy="276999"/>
            </a:xfrm>
            <a:prstGeom prst="rect">
              <a:avLst/>
            </a:prstGeom>
            <a:noFill/>
            <a:ln w="38100" cmpd="sng">
              <a:noFill/>
            </a:ln>
          </p:spPr>
          <p:txBody>
            <a:bodyPr wrap="square" rtlCol="0">
              <a:spAutoFit/>
            </a:bodyPr>
            <a:lstStyle/>
            <a:p>
              <a:r>
                <a:rPr lang="en-US" sz="1200" b="1" dirty="0" smtClean="0">
                  <a:solidFill>
                    <a:srgbClr val="00B050"/>
                  </a:solidFill>
                </a:rPr>
                <a:t>DB2</a:t>
              </a:r>
              <a:endParaRPr lang="en-US" sz="1200" b="1" dirty="0">
                <a:solidFill>
                  <a:srgbClr val="00B050"/>
                </a:solidFill>
              </a:endParaRPr>
            </a:p>
          </p:txBody>
        </p:sp>
        <p:sp>
          <p:nvSpPr>
            <p:cNvPr id="147" name="TextBox 146"/>
            <p:cNvSpPr txBox="1"/>
            <p:nvPr/>
          </p:nvSpPr>
          <p:spPr>
            <a:xfrm>
              <a:off x="990366" y="5590910"/>
              <a:ext cx="554361" cy="276999"/>
            </a:xfrm>
            <a:prstGeom prst="rect">
              <a:avLst/>
            </a:prstGeom>
            <a:noFill/>
            <a:ln w="38100" cmpd="sng">
              <a:noFill/>
            </a:ln>
          </p:spPr>
          <p:txBody>
            <a:bodyPr wrap="square" rtlCol="0">
              <a:spAutoFit/>
            </a:bodyPr>
            <a:lstStyle/>
            <a:p>
              <a:r>
                <a:rPr lang="en-US" sz="1200" b="1" dirty="0" smtClean="0">
                  <a:solidFill>
                    <a:srgbClr val="385D8A"/>
                  </a:solidFill>
                  <a:effectLst/>
                </a:rPr>
                <a:t>DB3</a:t>
              </a:r>
              <a:endParaRPr lang="en-US" sz="1200" b="1" dirty="0">
                <a:solidFill>
                  <a:srgbClr val="385D8A"/>
                </a:solidFill>
                <a:effectLst/>
              </a:endParaRPr>
            </a:p>
          </p:txBody>
        </p:sp>
        <p:cxnSp>
          <p:nvCxnSpPr>
            <p:cNvPr id="148" name="Straight Connector 17"/>
            <p:cNvCxnSpPr/>
            <p:nvPr/>
          </p:nvCxnSpPr>
          <p:spPr>
            <a:xfrm>
              <a:off x="901994" y="5334000"/>
              <a:ext cx="666376" cy="1728"/>
            </a:xfrm>
            <a:prstGeom prst="line">
              <a:avLst/>
            </a:prstGeom>
            <a:ln w="22225" cmpd="sng">
              <a:solidFill>
                <a:srgbClr val="385D8A"/>
              </a:solidFill>
            </a:ln>
          </p:spPr>
          <p:style>
            <a:lnRef idx="1">
              <a:schemeClr val="dk1"/>
            </a:lnRef>
            <a:fillRef idx="0">
              <a:schemeClr val="dk1"/>
            </a:fillRef>
            <a:effectRef idx="0">
              <a:schemeClr val="dk1"/>
            </a:effectRef>
            <a:fontRef idx="minor">
              <a:schemeClr val="tx1"/>
            </a:fontRef>
          </p:style>
        </p:cxnSp>
        <p:sp>
          <p:nvSpPr>
            <p:cNvPr id="149" name="TextBox 148"/>
            <p:cNvSpPr txBox="1"/>
            <p:nvPr/>
          </p:nvSpPr>
          <p:spPr>
            <a:xfrm>
              <a:off x="990062" y="5870867"/>
              <a:ext cx="536376" cy="276999"/>
            </a:xfrm>
            <a:prstGeom prst="rect">
              <a:avLst/>
            </a:prstGeom>
            <a:noFill/>
            <a:ln w="38100" cmpd="sng">
              <a:noFill/>
            </a:ln>
          </p:spPr>
          <p:txBody>
            <a:bodyPr wrap="square" rtlCol="0">
              <a:spAutoFit/>
            </a:bodyPr>
            <a:lstStyle/>
            <a:p>
              <a:r>
                <a:rPr lang="en-US" sz="1200" b="1" dirty="0" smtClean="0">
                  <a:solidFill>
                    <a:srgbClr val="385D8A"/>
                  </a:solidFill>
                </a:rPr>
                <a:t>DB4</a:t>
              </a:r>
              <a:endParaRPr lang="en-US" sz="1200" b="1" dirty="0">
                <a:solidFill>
                  <a:srgbClr val="385D8A"/>
                </a:solidFill>
              </a:endParaRPr>
            </a:p>
          </p:txBody>
        </p:sp>
      </p:grpSp>
      <p:sp>
        <p:nvSpPr>
          <p:cNvPr id="150" name="Can 19"/>
          <p:cNvSpPr/>
          <p:nvPr/>
        </p:nvSpPr>
        <p:spPr>
          <a:xfrm>
            <a:off x="2909858" y="5367128"/>
            <a:ext cx="682175" cy="1143000"/>
          </a:xfrm>
          <a:prstGeom prst="can">
            <a:avLst/>
          </a:prstGeom>
          <a:ln w="38100" cmpd="sng">
            <a:solidFill>
              <a:srgbClr val="385D8A"/>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151" name="Straight Connector 20"/>
          <p:cNvCxnSpPr/>
          <p:nvPr/>
        </p:nvCxnSpPr>
        <p:spPr>
          <a:xfrm>
            <a:off x="2907637" y="5876351"/>
            <a:ext cx="673126" cy="1728"/>
          </a:xfrm>
          <a:prstGeom prst="line">
            <a:avLst/>
          </a:prstGeom>
          <a:ln w="22225">
            <a:solidFill>
              <a:srgbClr val="385D8A"/>
            </a:solidFill>
          </a:ln>
        </p:spPr>
        <p:style>
          <a:lnRef idx="1">
            <a:schemeClr val="dk1"/>
          </a:lnRef>
          <a:fillRef idx="0">
            <a:schemeClr val="dk1"/>
          </a:fillRef>
          <a:effectRef idx="0">
            <a:schemeClr val="dk1"/>
          </a:effectRef>
          <a:fontRef idx="minor">
            <a:schemeClr val="tx1"/>
          </a:fontRef>
        </p:style>
      </p:cxnSp>
      <p:cxnSp>
        <p:nvCxnSpPr>
          <p:cNvPr id="152" name="Straight Connector 21"/>
          <p:cNvCxnSpPr/>
          <p:nvPr/>
        </p:nvCxnSpPr>
        <p:spPr>
          <a:xfrm>
            <a:off x="2906233" y="6144596"/>
            <a:ext cx="673126" cy="1728"/>
          </a:xfrm>
          <a:prstGeom prst="line">
            <a:avLst/>
          </a:prstGeom>
          <a:ln w="22225">
            <a:solidFill>
              <a:srgbClr val="385D8A"/>
            </a:solidFill>
          </a:ln>
        </p:spPr>
        <p:style>
          <a:lnRef idx="1">
            <a:schemeClr val="dk1"/>
          </a:lnRef>
          <a:fillRef idx="0">
            <a:schemeClr val="dk1"/>
          </a:fillRef>
          <a:effectRef idx="0">
            <a:schemeClr val="dk1"/>
          </a:effectRef>
          <a:fontRef idx="minor">
            <a:schemeClr val="tx1"/>
          </a:fontRef>
        </p:style>
      </p:cxnSp>
      <p:cxnSp>
        <p:nvCxnSpPr>
          <p:cNvPr id="153" name="Straight Connector 22"/>
          <p:cNvCxnSpPr/>
          <p:nvPr/>
        </p:nvCxnSpPr>
        <p:spPr>
          <a:xfrm>
            <a:off x="2913243" y="6402207"/>
            <a:ext cx="673126" cy="1728"/>
          </a:xfrm>
          <a:prstGeom prst="line">
            <a:avLst/>
          </a:prstGeom>
          <a:ln w="22225">
            <a:solidFill>
              <a:srgbClr val="385D8A"/>
            </a:solidFill>
          </a:ln>
        </p:spPr>
        <p:style>
          <a:lnRef idx="1">
            <a:schemeClr val="dk1"/>
          </a:lnRef>
          <a:fillRef idx="0">
            <a:schemeClr val="dk1"/>
          </a:fillRef>
          <a:effectRef idx="0">
            <a:schemeClr val="dk1"/>
          </a:effectRef>
          <a:fontRef idx="minor">
            <a:schemeClr val="tx1"/>
          </a:fontRef>
        </p:style>
      </p:cxnSp>
      <p:sp>
        <p:nvSpPr>
          <p:cNvPr id="154" name="TextBox 153"/>
          <p:cNvSpPr txBox="1"/>
          <p:nvPr/>
        </p:nvSpPr>
        <p:spPr>
          <a:xfrm>
            <a:off x="3019932" y="5624601"/>
            <a:ext cx="561468" cy="276999"/>
          </a:xfrm>
          <a:prstGeom prst="rect">
            <a:avLst/>
          </a:prstGeom>
          <a:noFill/>
        </p:spPr>
        <p:txBody>
          <a:bodyPr wrap="square" rtlCol="0">
            <a:spAutoFit/>
          </a:bodyPr>
          <a:lstStyle/>
          <a:p>
            <a:r>
              <a:rPr lang="en-US" sz="1200" b="1" dirty="0" smtClean="0">
                <a:solidFill>
                  <a:srgbClr val="385D8A"/>
                </a:solidFill>
                <a:effectLst/>
              </a:rPr>
              <a:t>DB4</a:t>
            </a:r>
            <a:endParaRPr lang="en-US" sz="1200" b="1" dirty="0">
              <a:solidFill>
                <a:srgbClr val="385D8A"/>
              </a:solidFill>
              <a:effectLst/>
            </a:endParaRPr>
          </a:p>
        </p:txBody>
      </p:sp>
      <p:sp>
        <p:nvSpPr>
          <p:cNvPr id="155" name="TextBox 154"/>
          <p:cNvSpPr txBox="1"/>
          <p:nvPr/>
        </p:nvSpPr>
        <p:spPr>
          <a:xfrm>
            <a:off x="3004004" y="5889863"/>
            <a:ext cx="577396" cy="276999"/>
          </a:xfrm>
          <a:prstGeom prst="rect">
            <a:avLst/>
          </a:prstGeom>
          <a:noFill/>
        </p:spPr>
        <p:txBody>
          <a:bodyPr wrap="square" rtlCol="0">
            <a:spAutoFit/>
          </a:bodyPr>
          <a:lstStyle/>
          <a:p>
            <a:r>
              <a:rPr lang="en-US" sz="1200" b="1" dirty="0" smtClean="0">
                <a:solidFill>
                  <a:srgbClr val="385D8A"/>
                </a:solidFill>
              </a:rPr>
              <a:t>DB5</a:t>
            </a:r>
            <a:endParaRPr lang="en-US" sz="1200" b="1" dirty="0">
              <a:solidFill>
                <a:srgbClr val="385D8A"/>
              </a:solidFill>
            </a:endParaRPr>
          </a:p>
        </p:txBody>
      </p:sp>
      <p:cxnSp>
        <p:nvCxnSpPr>
          <p:cNvPr id="156" name="Straight Connector 25"/>
          <p:cNvCxnSpPr/>
          <p:nvPr/>
        </p:nvCxnSpPr>
        <p:spPr>
          <a:xfrm>
            <a:off x="2915631" y="5632954"/>
            <a:ext cx="666376" cy="1728"/>
          </a:xfrm>
          <a:prstGeom prst="line">
            <a:avLst/>
          </a:prstGeom>
          <a:ln w="22225">
            <a:solidFill>
              <a:srgbClr val="385D8A"/>
            </a:solidFill>
          </a:ln>
        </p:spPr>
        <p:style>
          <a:lnRef idx="1">
            <a:schemeClr val="dk1"/>
          </a:lnRef>
          <a:fillRef idx="0">
            <a:schemeClr val="dk1"/>
          </a:fillRef>
          <a:effectRef idx="0">
            <a:schemeClr val="dk1"/>
          </a:effectRef>
          <a:fontRef idx="minor">
            <a:schemeClr val="tx1"/>
          </a:fontRef>
        </p:style>
      </p:cxnSp>
      <p:sp>
        <p:nvSpPr>
          <p:cNvPr id="157" name="Rectangle 26"/>
          <p:cNvSpPr/>
          <p:nvPr/>
        </p:nvSpPr>
        <p:spPr>
          <a:xfrm>
            <a:off x="1752600" y="2471528"/>
            <a:ext cx="1295400" cy="457200"/>
          </a:xfrm>
          <a:prstGeom prst="rect">
            <a:avLst/>
          </a:prstGeom>
          <a:ln w="3175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CAS/HUB</a:t>
            </a:r>
          </a:p>
        </p:txBody>
      </p:sp>
      <p:sp>
        <p:nvSpPr>
          <p:cNvPr id="158" name="Rectangle 27"/>
          <p:cNvSpPr/>
          <p:nvPr/>
        </p:nvSpPr>
        <p:spPr>
          <a:xfrm>
            <a:off x="1425996" y="4415503"/>
            <a:ext cx="1007253" cy="575188"/>
          </a:xfrm>
          <a:prstGeom prst="rect">
            <a:avLst/>
          </a:prstGeom>
          <a:ln w="3175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Mailbox Server 1</a:t>
            </a:r>
            <a:endParaRPr lang="en-US" sz="1600" dirty="0">
              <a:solidFill>
                <a:schemeClr val="tx1"/>
              </a:solidFill>
            </a:endParaRPr>
          </a:p>
        </p:txBody>
      </p:sp>
      <p:sp>
        <p:nvSpPr>
          <p:cNvPr id="159" name="Rectangle 28"/>
          <p:cNvSpPr/>
          <p:nvPr/>
        </p:nvSpPr>
        <p:spPr>
          <a:xfrm>
            <a:off x="2743200" y="4415503"/>
            <a:ext cx="1005840" cy="575188"/>
          </a:xfrm>
          <a:prstGeom prst="rect">
            <a:avLst/>
          </a:prstGeom>
          <a:ln w="3175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Mailbox Server 2</a:t>
            </a:r>
            <a:endParaRPr lang="en-US" sz="1600" dirty="0">
              <a:solidFill>
                <a:schemeClr val="tx1"/>
              </a:solidFill>
            </a:endParaRPr>
          </a:p>
        </p:txBody>
      </p:sp>
      <p:sp>
        <p:nvSpPr>
          <p:cNvPr id="160" name="Rectangle 29"/>
          <p:cNvSpPr/>
          <p:nvPr/>
        </p:nvSpPr>
        <p:spPr>
          <a:xfrm>
            <a:off x="4059866" y="4415503"/>
            <a:ext cx="1005840" cy="575188"/>
          </a:xfrm>
          <a:prstGeom prst="rect">
            <a:avLst/>
          </a:prstGeom>
          <a:ln w="3175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Mailbox Server 3</a:t>
            </a:r>
            <a:endParaRPr lang="en-US" sz="1600" dirty="0">
              <a:solidFill>
                <a:schemeClr val="tx1"/>
              </a:solidFill>
            </a:endParaRPr>
          </a:p>
        </p:txBody>
      </p:sp>
      <p:cxnSp>
        <p:nvCxnSpPr>
          <p:cNvPr id="161" name="Straight Arrow Connector 30"/>
          <p:cNvCxnSpPr>
            <a:stCxn id="158" idx="2"/>
            <a:endCxn id="136" idx="1"/>
          </p:cNvCxnSpPr>
          <p:nvPr/>
        </p:nvCxnSpPr>
        <p:spPr>
          <a:xfrm rot="16200000" flipH="1">
            <a:off x="1743129" y="5177184"/>
            <a:ext cx="377645" cy="4657"/>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2" name="Straight Arrow Connector 31"/>
          <p:cNvCxnSpPr>
            <a:stCxn id="159" idx="2"/>
            <a:endCxn id="150" idx="1"/>
          </p:cNvCxnSpPr>
          <p:nvPr/>
        </p:nvCxnSpPr>
        <p:spPr>
          <a:xfrm rot="16200000" flipH="1">
            <a:off x="3060315" y="5176496"/>
            <a:ext cx="376437" cy="4826"/>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3" name="Straight Arrow Connector 32"/>
          <p:cNvCxnSpPr>
            <a:stCxn id="160" idx="2"/>
          </p:cNvCxnSpPr>
          <p:nvPr/>
        </p:nvCxnSpPr>
        <p:spPr>
          <a:xfrm rot="16200000" flipH="1">
            <a:off x="4372548" y="5180928"/>
            <a:ext cx="387070" cy="6595"/>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4" name="Straight Arrow Connector 33"/>
          <p:cNvCxnSpPr>
            <a:endCxn id="157" idx="0"/>
          </p:cNvCxnSpPr>
          <p:nvPr/>
        </p:nvCxnSpPr>
        <p:spPr>
          <a:xfrm rot="16200000" flipH="1">
            <a:off x="1962152" y="2033380"/>
            <a:ext cx="838198" cy="38098"/>
          </a:xfrm>
          <a:prstGeom prst="straightConnector1">
            <a:avLst/>
          </a:prstGeom>
          <a:ln w="19050">
            <a:solidFill>
              <a:schemeClr val="tx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5" name="Straight Arrow Connector 34"/>
          <p:cNvCxnSpPr>
            <a:stCxn id="157" idx="2"/>
            <a:endCxn id="158" idx="0"/>
          </p:cNvCxnSpPr>
          <p:nvPr/>
        </p:nvCxnSpPr>
        <p:spPr>
          <a:xfrm rot="5400000">
            <a:off x="1421575" y="3436777"/>
            <a:ext cx="1486775" cy="470677"/>
          </a:xfrm>
          <a:prstGeom prst="straightConnector1">
            <a:avLst/>
          </a:prstGeom>
          <a:ln w="19050">
            <a:solidFill>
              <a:schemeClr val="tx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6" name="Straight Arrow Connector 35"/>
          <p:cNvCxnSpPr>
            <a:stCxn id="157" idx="2"/>
            <a:endCxn id="159" idx="0"/>
          </p:cNvCxnSpPr>
          <p:nvPr/>
        </p:nvCxnSpPr>
        <p:spPr>
          <a:xfrm rot="16200000" flipH="1">
            <a:off x="2079823" y="3249205"/>
            <a:ext cx="1486775" cy="845820"/>
          </a:xfrm>
          <a:prstGeom prst="straightConnector1">
            <a:avLst/>
          </a:prstGeom>
          <a:ln w="19050">
            <a:solidFill>
              <a:schemeClr val="tx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36"/>
          <p:cNvCxnSpPr>
            <a:endCxn id="160" idx="0"/>
          </p:cNvCxnSpPr>
          <p:nvPr/>
        </p:nvCxnSpPr>
        <p:spPr>
          <a:xfrm>
            <a:off x="2743200" y="2852528"/>
            <a:ext cx="1819586" cy="1562975"/>
          </a:xfrm>
          <a:prstGeom prst="straightConnector1">
            <a:avLst/>
          </a:prstGeom>
          <a:ln w="19050">
            <a:solidFill>
              <a:schemeClr val="tx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8" name="Straight Arrow Connector 37"/>
          <p:cNvCxnSpPr>
            <a:stCxn id="158" idx="3"/>
            <a:endCxn id="159" idx="1"/>
          </p:cNvCxnSpPr>
          <p:nvPr/>
        </p:nvCxnSpPr>
        <p:spPr>
          <a:xfrm>
            <a:off x="2433249" y="4703097"/>
            <a:ext cx="309951" cy="1588"/>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9" name="Straight Arrow Connector 38"/>
          <p:cNvCxnSpPr>
            <a:stCxn id="159" idx="3"/>
            <a:endCxn id="160" idx="1"/>
          </p:cNvCxnSpPr>
          <p:nvPr/>
        </p:nvCxnSpPr>
        <p:spPr>
          <a:xfrm>
            <a:off x="3749040" y="4703097"/>
            <a:ext cx="310826" cy="1588"/>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0" name="Shape 39"/>
          <p:cNvCxnSpPr/>
          <p:nvPr/>
        </p:nvCxnSpPr>
        <p:spPr>
          <a:xfrm rot="10800000" flipH="1">
            <a:off x="1415761" y="3980741"/>
            <a:ext cx="118872" cy="548640"/>
          </a:xfrm>
          <a:prstGeom prst="curvedConnector4">
            <a:avLst>
              <a:gd name="adj1" fmla="val -185405"/>
              <a:gd name="adj2" fmla="val 99198"/>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71" name="Shape 40"/>
          <p:cNvCxnSpPr/>
          <p:nvPr/>
        </p:nvCxnSpPr>
        <p:spPr>
          <a:xfrm flipH="1" flipV="1">
            <a:off x="7577328" y="3995528"/>
            <a:ext cx="118872" cy="544169"/>
          </a:xfrm>
          <a:prstGeom prst="curvedConnector4">
            <a:avLst>
              <a:gd name="adj1" fmla="val -217366"/>
              <a:gd name="adj2" fmla="val 99530"/>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72" name="Straight Connector 41"/>
          <p:cNvCxnSpPr/>
          <p:nvPr/>
        </p:nvCxnSpPr>
        <p:spPr>
          <a:xfrm>
            <a:off x="1527000" y="3979569"/>
            <a:ext cx="6093000" cy="159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Arrow Connector 42"/>
          <p:cNvCxnSpPr/>
          <p:nvPr/>
        </p:nvCxnSpPr>
        <p:spPr>
          <a:xfrm rot="16200000" flipH="1">
            <a:off x="2107498" y="2178726"/>
            <a:ext cx="542726" cy="4287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4" name="Straight Arrow Connector 43"/>
          <p:cNvCxnSpPr>
            <a:stCxn id="157" idx="2"/>
            <a:endCxn id="159" idx="0"/>
          </p:cNvCxnSpPr>
          <p:nvPr/>
        </p:nvCxnSpPr>
        <p:spPr>
          <a:xfrm rot="16200000" flipH="1">
            <a:off x="2079823" y="3249205"/>
            <a:ext cx="1486775" cy="84582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5" name="Straight Arrow Connector 44"/>
          <p:cNvCxnSpPr>
            <a:stCxn id="157" idx="2"/>
            <a:endCxn id="158" idx="0"/>
          </p:cNvCxnSpPr>
          <p:nvPr/>
        </p:nvCxnSpPr>
        <p:spPr>
          <a:xfrm rot="5400000">
            <a:off x="1421575" y="3436777"/>
            <a:ext cx="1486775" cy="47067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6" name="Rectangle 45"/>
          <p:cNvSpPr/>
          <p:nvPr/>
        </p:nvSpPr>
        <p:spPr>
          <a:xfrm>
            <a:off x="6934200" y="1938128"/>
            <a:ext cx="1005840" cy="575188"/>
          </a:xfrm>
          <a:prstGeom prst="rect">
            <a:avLst/>
          </a:prstGeom>
          <a:ln w="3175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Mailbox Server 6</a:t>
            </a:r>
            <a:endParaRPr lang="en-US" sz="1600" dirty="0">
              <a:solidFill>
                <a:schemeClr val="tx1"/>
              </a:solidFill>
            </a:endParaRPr>
          </a:p>
        </p:txBody>
      </p:sp>
      <p:sp>
        <p:nvSpPr>
          <p:cNvPr id="177" name="Rectangle 46"/>
          <p:cNvSpPr/>
          <p:nvPr/>
        </p:nvSpPr>
        <p:spPr>
          <a:xfrm>
            <a:off x="5383070" y="4415503"/>
            <a:ext cx="1005840" cy="575188"/>
          </a:xfrm>
          <a:prstGeom prst="rect">
            <a:avLst/>
          </a:prstGeom>
          <a:ln w="3175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Mailbox Server 4</a:t>
            </a:r>
            <a:endParaRPr lang="en-US" sz="1600" dirty="0">
              <a:solidFill>
                <a:schemeClr val="tx1"/>
              </a:solidFill>
            </a:endParaRPr>
          </a:p>
        </p:txBody>
      </p:sp>
      <p:cxnSp>
        <p:nvCxnSpPr>
          <p:cNvPr id="178" name="Straight Arrow Connector 47"/>
          <p:cNvCxnSpPr/>
          <p:nvPr/>
        </p:nvCxnSpPr>
        <p:spPr>
          <a:xfrm rot="10800000">
            <a:off x="6477000" y="1938128"/>
            <a:ext cx="454449" cy="15787"/>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9" name="Straight Arrow Connector 48"/>
          <p:cNvCxnSpPr>
            <a:stCxn id="160" idx="3"/>
            <a:endCxn id="177" idx="1"/>
          </p:cNvCxnSpPr>
          <p:nvPr/>
        </p:nvCxnSpPr>
        <p:spPr>
          <a:xfrm>
            <a:off x="5065706" y="4703097"/>
            <a:ext cx="317364" cy="1588"/>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0" name="TextBox 179"/>
          <p:cNvSpPr txBox="1"/>
          <p:nvPr/>
        </p:nvSpPr>
        <p:spPr>
          <a:xfrm>
            <a:off x="6781800" y="1126823"/>
            <a:ext cx="1410964" cy="307777"/>
          </a:xfrm>
          <a:prstGeom prst="rect">
            <a:avLst/>
          </a:prstGeom>
          <a:noFill/>
        </p:spPr>
        <p:txBody>
          <a:bodyPr wrap="none" rtlCol="0">
            <a:spAutoFit/>
          </a:bodyPr>
          <a:lstStyle/>
          <a:p>
            <a:r>
              <a:rPr lang="en-US" sz="1400" dirty="0" smtClean="0"/>
              <a:t>AD site: Dallas </a:t>
            </a:r>
            <a:endParaRPr lang="en-US" sz="1400" dirty="0"/>
          </a:p>
        </p:txBody>
      </p:sp>
      <p:sp>
        <p:nvSpPr>
          <p:cNvPr id="181" name="TextBox 180"/>
          <p:cNvSpPr txBox="1"/>
          <p:nvPr/>
        </p:nvSpPr>
        <p:spPr>
          <a:xfrm>
            <a:off x="195969" y="1782751"/>
            <a:ext cx="1609736" cy="307777"/>
          </a:xfrm>
          <a:prstGeom prst="rect">
            <a:avLst/>
          </a:prstGeom>
          <a:noFill/>
        </p:spPr>
        <p:txBody>
          <a:bodyPr wrap="none" rtlCol="0">
            <a:spAutoFit/>
          </a:bodyPr>
          <a:lstStyle/>
          <a:p>
            <a:r>
              <a:rPr lang="en-US" sz="1400" dirty="0" smtClean="0"/>
              <a:t>AD site: San Jose</a:t>
            </a:r>
            <a:endParaRPr lang="en-US" sz="1400" dirty="0"/>
          </a:p>
        </p:txBody>
      </p:sp>
      <p:cxnSp>
        <p:nvCxnSpPr>
          <p:cNvPr id="182" name="Straight Connector 51"/>
          <p:cNvCxnSpPr/>
          <p:nvPr/>
        </p:nvCxnSpPr>
        <p:spPr>
          <a:xfrm rot="5400000">
            <a:off x="-2247106" y="4261434"/>
            <a:ext cx="4953000" cy="1588"/>
          </a:xfrm>
          <a:prstGeom prst="line">
            <a:avLst/>
          </a:prstGeom>
          <a:noFill/>
          <a:ln cmpd="sng">
            <a:solidFill>
              <a:srgbClr val="536E71"/>
            </a:solidFill>
          </a:ln>
        </p:spPr>
        <p:style>
          <a:lnRef idx="2">
            <a:schemeClr val="accent1">
              <a:shade val="50000"/>
            </a:schemeClr>
          </a:lnRef>
          <a:fillRef idx="1">
            <a:schemeClr val="accent1"/>
          </a:fillRef>
          <a:effectRef idx="0">
            <a:schemeClr val="accent1"/>
          </a:effectRef>
          <a:fontRef idx="minor">
            <a:schemeClr val="lt1"/>
          </a:fontRef>
        </p:style>
      </p:cxnSp>
      <p:cxnSp>
        <p:nvCxnSpPr>
          <p:cNvPr id="183" name="Straight Connector 52"/>
          <p:cNvCxnSpPr/>
          <p:nvPr/>
        </p:nvCxnSpPr>
        <p:spPr>
          <a:xfrm>
            <a:off x="217967" y="6749361"/>
            <a:ext cx="8708066" cy="37225"/>
          </a:xfrm>
          <a:prstGeom prst="line">
            <a:avLst/>
          </a:prstGeom>
          <a:noFill/>
          <a:ln cmpd="sng">
            <a:solidFill>
              <a:srgbClr val="536E71"/>
            </a:solidFill>
          </a:ln>
        </p:spPr>
        <p:style>
          <a:lnRef idx="2">
            <a:schemeClr val="accent1">
              <a:shade val="50000"/>
            </a:schemeClr>
          </a:lnRef>
          <a:fillRef idx="1">
            <a:schemeClr val="accent1"/>
          </a:fillRef>
          <a:effectRef idx="0">
            <a:schemeClr val="accent1"/>
          </a:effectRef>
          <a:fontRef idx="minor">
            <a:schemeClr val="lt1"/>
          </a:fontRef>
        </p:style>
      </p:cxnSp>
      <p:cxnSp>
        <p:nvCxnSpPr>
          <p:cNvPr id="184" name="Straight Connector 53"/>
          <p:cNvCxnSpPr/>
          <p:nvPr/>
        </p:nvCxnSpPr>
        <p:spPr>
          <a:xfrm rot="5400000" flipH="1" flipV="1">
            <a:off x="7277100" y="5100428"/>
            <a:ext cx="3276600" cy="1588"/>
          </a:xfrm>
          <a:prstGeom prst="line">
            <a:avLst/>
          </a:prstGeom>
          <a:noFill/>
          <a:ln cmpd="sng">
            <a:solidFill>
              <a:srgbClr val="536E71"/>
            </a:solidFill>
          </a:ln>
        </p:spPr>
        <p:style>
          <a:lnRef idx="2">
            <a:schemeClr val="accent1">
              <a:shade val="50000"/>
            </a:schemeClr>
          </a:lnRef>
          <a:fillRef idx="1">
            <a:schemeClr val="accent1"/>
          </a:fillRef>
          <a:effectRef idx="0">
            <a:schemeClr val="accent1"/>
          </a:effectRef>
          <a:fontRef idx="minor">
            <a:schemeClr val="lt1"/>
          </a:fontRef>
        </p:style>
      </p:cxnSp>
      <p:cxnSp>
        <p:nvCxnSpPr>
          <p:cNvPr id="185" name="Straight Connector 54"/>
          <p:cNvCxnSpPr/>
          <p:nvPr/>
        </p:nvCxnSpPr>
        <p:spPr>
          <a:xfrm rot="10800000">
            <a:off x="3940596" y="3458572"/>
            <a:ext cx="4974804" cy="3557"/>
          </a:xfrm>
          <a:prstGeom prst="line">
            <a:avLst/>
          </a:prstGeom>
          <a:noFill/>
          <a:ln cmpd="sng">
            <a:solidFill>
              <a:srgbClr val="536E71"/>
            </a:solidFill>
          </a:ln>
        </p:spPr>
        <p:style>
          <a:lnRef idx="2">
            <a:schemeClr val="accent1">
              <a:shade val="50000"/>
            </a:schemeClr>
          </a:lnRef>
          <a:fillRef idx="1">
            <a:schemeClr val="accent1"/>
          </a:fillRef>
          <a:effectRef idx="0">
            <a:schemeClr val="accent1"/>
          </a:effectRef>
          <a:fontRef idx="minor">
            <a:schemeClr val="lt1"/>
          </a:fontRef>
        </p:style>
      </p:cxnSp>
      <p:cxnSp>
        <p:nvCxnSpPr>
          <p:cNvPr id="186" name="Straight Connector 55"/>
          <p:cNvCxnSpPr/>
          <p:nvPr/>
        </p:nvCxnSpPr>
        <p:spPr>
          <a:xfrm rot="5400000" flipH="1" flipV="1">
            <a:off x="3117239" y="2618924"/>
            <a:ext cx="1645920" cy="794"/>
          </a:xfrm>
          <a:prstGeom prst="line">
            <a:avLst/>
          </a:prstGeom>
          <a:noFill/>
          <a:ln cmpd="sng">
            <a:solidFill>
              <a:srgbClr val="536E71"/>
            </a:solidFill>
          </a:ln>
        </p:spPr>
        <p:style>
          <a:lnRef idx="2">
            <a:schemeClr val="accent1">
              <a:shade val="50000"/>
            </a:schemeClr>
          </a:lnRef>
          <a:fillRef idx="1">
            <a:schemeClr val="accent1"/>
          </a:fillRef>
          <a:effectRef idx="0">
            <a:schemeClr val="accent1"/>
          </a:effectRef>
          <a:fontRef idx="minor">
            <a:schemeClr val="lt1"/>
          </a:fontRef>
        </p:style>
      </p:cxnSp>
      <p:cxnSp>
        <p:nvCxnSpPr>
          <p:cNvPr id="187" name="Straight Connector 56"/>
          <p:cNvCxnSpPr/>
          <p:nvPr/>
        </p:nvCxnSpPr>
        <p:spPr>
          <a:xfrm rot="10800000">
            <a:off x="207334" y="1785728"/>
            <a:ext cx="3755066" cy="1588"/>
          </a:xfrm>
          <a:prstGeom prst="line">
            <a:avLst/>
          </a:prstGeom>
          <a:noFill/>
          <a:ln cmpd="sng">
            <a:solidFill>
              <a:srgbClr val="536E71"/>
            </a:solidFill>
          </a:ln>
        </p:spPr>
        <p:style>
          <a:lnRef idx="2">
            <a:schemeClr val="accent1">
              <a:shade val="50000"/>
            </a:schemeClr>
          </a:lnRef>
          <a:fillRef idx="1">
            <a:schemeClr val="accent1"/>
          </a:fillRef>
          <a:effectRef idx="0">
            <a:schemeClr val="accent1"/>
          </a:effectRef>
          <a:fontRef idx="minor">
            <a:schemeClr val="lt1"/>
          </a:fontRef>
        </p:style>
      </p:cxnSp>
      <p:sp>
        <p:nvSpPr>
          <p:cNvPr id="188" name="Rectangle 57"/>
          <p:cNvSpPr/>
          <p:nvPr/>
        </p:nvSpPr>
        <p:spPr>
          <a:xfrm>
            <a:off x="5486400" y="1409211"/>
            <a:ext cx="2743200" cy="1676400"/>
          </a:xfrm>
          <a:prstGeom prst="rect">
            <a:avLst/>
          </a:prstGeom>
          <a:noFill/>
          <a:ln cmpd="sng">
            <a:solidFill>
              <a:srgbClr val="536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Rectangle 58"/>
          <p:cNvSpPr/>
          <p:nvPr/>
        </p:nvSpPr>
        <p:spPr>
          <a:xfrm>
            <a:off x="6703993" y="4415503"/>
            <a:ext cx="1005840" cy="575188"/>
          </a:xfrm>
          <a:prstGeom prst="rect">
            <a:avLst/>
          </a:prstGeom>
          <a:ln w="3175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Mailbox Server 5</a:t>
            </a:r>
            <a:endParaRPr lang="en-US" sz="1600" dirty="0">
              <a:solidFill>
                <a:schemeClr val="tx1"/>
              </a:solidFill>
            </a:endParaRPr>
          </a:p>
        </p:txBody>
      </p:sp>
      <p:cxnSp>
        <p:nvCxnSpPr>
          <p:cNvPr id="190" name="Straight Arrow Connector 59"/>
          <p:cNvCxnSpPr>
            <a:stCxn id="177" idx="3"/>
            <a:endCxn id="189" idx="1"/>
          </p:cNvCxnSpPr>
          <p:nvPr/>
        </p:nvCxnSpPr>
        <p:spPr>
          <a:xfrm>
            <a:off x="6388910" y="4703097"/>
            <a:ext cx="315083" cy="1588"/>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1" name="Can 60"/>
          <p:cNvSpPr/>
          <p:nvPr/>
        </p:nvSpPr>
        <p:spPr>
          <a:xfrm>
            <a:off x="5544959" y="5377761"/>
            <a:ext cx="682175" cy="1280160"/>
          </a:xfrm>
          <a:prstGeom prst="can">
            <a:avLst/>
          </a:prstGeom>
          <a:ln w="38100" cmpd="sng">
            <a:solidFill>
              <a:srgbClr val="385D8A"/>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192" name="Straight Connector 61"/>
          <p:cNvCxnSpPr/>
          <p:nvPr/>
        </p:nvCxnSpPr>
        <p:spPr>
          <a:xfrm>
            <a:off x="5542738" y="5886984"/>
            <a:ext cx="673126" cy="1728"/>
          </a:xfrm>
          <a:prstGeom prst="line">
            <a:avLst/>
          </a:prstGeom>
          <a:ln w="22225">
            <a:solidFill>
              <a:srgbClr val="385D8A"/>
            </a:solidFill>
          </a:ln>
        </p:spPr>
        <p:style>
          <a:lnRef idx="1">
            <a:schemeClr val="dk1"/>
          </a:lnRef>
          <a:fillRef idx="0">
            <a:schemeClr val="dk1"/>
          </a:fillRef>
          <a:effectRef idx="0">
            <a:schemeClr val="dk1"/>
          </a:effectRef>
          <a:fontRef idx="minor">
            <a:schemeClr val="tx1"/>
          </a:fontRef>
        </p:style>
      </p:cxnSp>
      <p:cxnSp>
        <p:nvCxnSpPr>
          <p:cNvPr id="193" name="Straight Connector 62"/>
          <p:cNvCxnSpPr/>
          <p:nvPr/>
        </p:nvCxnSpPr>
        <p:spPr>
          <a:xfrm>
            <a:off x="5541334" y="6155229"/>
            <a:ext cx="673126" cy="1728"/>
          </a:xfrm>
          <a:prstGeom prst="line">
            <a:avLst/>
          </a:prstGeom>
          <a:ln w="22225">
            <a:solidFill>
              <a:srgbClr val="385D8A"/>
            </a:solidFill>
          </a:ln>
        </p:spPr>
        <p:style>
          <a:lnRef idx="1">
            <a:schemeClr val="dk1"/>
          </a:lnRef>
          <a:fillRef idx="0">
            <a:schemeClr val="dk1"/>
          </a:fillRef>
          <a:effectRef idx="0">
            <a:schemeClr val="dk1"/>
          </a:effectRef>
          <a:fontRef idx="minor">
            <a:schemeClr val="tx1"/>
          </a:fontRef>
        </p:style>
      </p:cxnSp>
      <p:cxnSp>
        <p:nvCxnSpPr>
          <p:cNvPr id="194" name="Straight Connector 63"/>
          <p:cNvCxnSpPr/>
          <p:nvPr/>
        </p:nvCxnSpPr>
        <p:spPr>
          <a:xfrm>
            <a:off x="5548344" y="6412840"/>
            <a:ext cx="673126" cy="1728"/>
          </a:xfrm>
          <a:prstGeom prst="line">
            <a:avLst/>
          </a:prstGeom>
          <a:ln w="22225">
            <a:solidFill>
              <a:srgbClr val="385D8A"/>
            </a:solidFill>
          </a:ln>
        </p:spPr>
        <p:style>
          <a:lnRef idx="1">
            <a:schemeClr val="dk1"/>
          </a:lnRef>
          <a:fillRef idx="0">
            <a:schemeClr val="dk1"/>
          </a:fillRef>
          <a:effectRef idx="0">
            <a:schemeClr val="dk1"/>
          </a:effectRef>
          <a:fontRef idx="minor">
            <a:schemeClr val="tx1"/>
          </a:fontRef>
        </p:style>
      </p:cxnSp>
      <p:sp>
        <p:nvSpPr>
          <p:cNvPr id="195" name="TextBox 194"/>
          <p:cNvSpPr txBox="1"/>
          <p:nvPr/>
        </p:nvSpPr>
        <p:spPr>
          <a:xfrm>
            <a:off x="5655032" y="5635234"/>
            <a:ext cx="593367" cy="276999"/>
          </a:xfrm>
          <a:prstGeom prst="rect">
            <a:avLst/>
          </a:prstGeom>
          <a:noFill/>
        </p:spPr>
        <p:txBody>
          <a:bodyPr wrap="square" rtlCol="0">
            <a:spAutoFit/>
          </a:bodyPr>
          <a:lstStyle/>
          <a:p>
            <a:r>
              <a:rPr lang="en-US" sz="1200" b="1" dirty="0" smtClean="0">
                <a:solidFill>
                  <a:srgbClr val="00B050"/>
                </a:solidFill>
                <a:effectLst/>
              </a:rPr>
              <a:t>DB5</a:t>
            </a:r>
            <a:endParaRPr lang="en-US" sz="1200" b="1" dirty="0">
              <a:solidFill>
                <a:srgbClr val="00B050"/>
              </a:solidFill>
              <a:effectLst/>
            </a:endParaRPr>
          </a:p>
        </p:txBody>
      </p:sp>
      <p:cxnSp>
        <p:nvCxnSpPr>
          <p:cNvPr id="196" name="Straight Connector 65"/>
          <p:cNvCxnSpPr/>
          <p:nvPr/>
        </p:nvCxnSpPr>
        <p:spPr>
          <a:xfrm>
            <a:off x="5550732" y="5643587"/>
            <a:ext cx="666376" cy="1728"/>
          </a:xfrm>
          <a:prstGeom prst="line">
            <a:avLst/>
          </a:prstGeom>
          <a:ln w="22225">
            <a:solidFill>
              <a:srgbClr val="385D8A"/>
            </a:solidFill>
          </a:ln>
        </p:spPr>
        <p:style>
          <a:lnRef idx="1">
            <a:schemeClr val="dk1"/>
          </a:lnRef>
          <a:fillRef idx="0">
            <a:schemeClr val="dk1"/>
          </a:fillRef>
          <a:effectRef idx="0">
            <a:schemeClr val="dk1"/>
          </a:effectRef>
          <a:fontRef idx="minor">
            <a:schemeClr val="tx1"/>
          </a:fontRef>
        </p:style>
      </p:cxnSp>
      <p:sp>
        <p:nvSpPr>
          <p:cNvPr id="197" name="TextBox 196"/>
          <p:cNvSpPr txBox="1"/>
          <p:nvPr/>
        </p:nvSpPr>
        <p:spPr>
          <a:xfrm>
            <a:off x="5638800" y="6180454"/>
            <a:ext cx="536376" cy="276999"/>
          </a:xfrm>
          <a:prstGeom prst="rect">
            <a:avLst/>
          </a:prstGeom>
          <a:noFill/>
        </p:spPr>
        <p:txBody>
          <a:bodyPr wrap="square" rtlCol="0">
            <a:spAutoFit/>
          </a:bodyPr>
          <a:lstStyle/>
          <a:p>
            <a:r>
              <a:rPr lang="en-US" sz="1200" b="1" dirty="0" smtClean="0">
                <a:solidFill>
                  <a:srgbClr val="385D8A"/>
                </a:solidFill>
                <a:cs typeface="Arial" pitchFamily="34" charset="0"/>
              </a:rPr>
              <a:t>DB2</a:t>
            </a:r>
            <a:endParaRPr lang="en-US" sz="1200" b="1" dirty="0">
              <a:solidFill>
                <a:srgbClr val="385D8A"/>
              </a:solidFill>
              <a:cs typeface="Arial" pitchFamily="34" charset="0"/>
            </a:endParaRPr>
          </a:p>
        </p:txBody>
      </p:sp>
      <p:grpSp>
        <p:nvGrpSpPr>
          <p:cNvPr id="198" name="Group 184"/>
          <p:cNvGrpSpPr/>
          <p:nvPr/>
        </p:nvGrpSpPr>
        <p:grpSpPr>
          <a:xfrm>
            <a:off x="6858000" y="5367128"/>
            <a:ext cx="685800" cy="1143000"/>
            <a:chOff x="892596" y="5068174"/>
            <a:chExt cx="685800" cy="1129553"/>
          </a:xfrm>
        </p:grpSpPr>
        <p:sp>
          <p:nvSpPr>
            <p:cNvPr id="199" name="Can 68"/>
            <p:cNvSpPr/>
            <p:nvPr/>
          </p:nvSpPr>
          <p:spPr>
            <a:xfrm>
              <a:off x="896221" y="5068174"/>
              <a:ext cx="682175" cy="1129553"/>
            </a:xfrm>
            <a:prstGeom prst="can">
              <a:avLst/>
            </a:prstGeom>
            <a:ln w="38100" cmpd="sng">
              <a:solidFill>
                <a:srgbClr val="385D8A"/>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200" name="Straight Connector 69"/>
            <p:cNvCxnSpPr/>
            <p:nvPr/>
          </p:nvCxnSpPr>
          <p:spPr>
            <a:xfrm>
              <a:off x="894000" y="5577397"/>
              <a:ext cx="673126" cy="1728"/>
            </a:xfrm>
            <a:prstGeom prst="line">
              <a:avLst/>
            </a:prstGeom>
            <a:ln w="22225" cmpd="sng">
              <a:solidFill>
                <a:srgbClr val="385D8A"/>
              </a:solidFill>
            </a:ln>
          </p:spPr>
          <p:style>
            <a:lnRef idx="1">
              <a:schemeClr val="dk1"/>
            </a:lnRef>
            <a:fillRef idx="0">
              <a:schemeClr val="dk1"/>
            </a:fillRef>
            <a:effectRef idx="0">
              <a:schemeClr val="dk1"/>
            </a:effectRef>
            <a:fontRef idx="minor">
              <a:schemeClr val="tx1"/>
            </a:fontRef>
          </p:style>
        </p:cxnSp>
        <p:cxnSp>
          <p:nvCxnSpPr>
            <p:cNvPr id="201" name="Straight Connector 70"/>
            <p:cNvCxnSpPr/>
            <p:nvPr/>
          </p:nvCxnSpPr>
          <p:spPr>
            <a:xfrm>
              <a:off x="892596" y="5845642"/>
              <a:ext cx="673126" cy="1728"/>
            </a:xfrm>
            <a:prstGeom prst="line">
              <a:avLst/>
            </a:prstGeom>
            <a:ln w="22225" cmpd="sng">
              <a:solidFill>
                <a:srgbClr val="385D8A"/>
              </a:solidFill>
            </a:ln>
          </p:spPr>
          <p:style>
            <a:lnRef idx="1">
              <a:schemeClr val="dk1"/>
            </a:lnRef>
            <a:fillRef idx="0">
              <a:schemeClr val="dk1"/>
            </a:fillRef>
            <a:effectRef idx="0">
              <a:schemeClr val="dk1"/>
            </a:effectRef>
            <a:fontRef idx="minor">
              <a:schemeClr val="tx1"/>
            </a:fontRef>
          </p:style>
        </p:cxnSp>
        <p:cxnSp>
          <p:nvCxnSpPr>
            <p:cNvPr id="202" name="Straight Connector 71"/>
            <p:cNvCxnSpPr/>
            <p:nvPr/>
          </p:nvCxnSpPr>
          <p:spPr>
            <a:xfrm>
              <a:off x="899606" y="6103253"/>
              <a:ext cx="673126" cy="1728"/>
            </a:xfrm>
            <a:prstGeom prst="line">
              <a:avLst/>
            </a:prstGeom>
            <a:ln w="22225" cmpd="sng">
              <a:solidFill>
                <a:srgbClr val="385D8A"/>
              </a:solidFill>
            </a:ln>
          </p:spPr>
          <p:style>
            <a:lnRef idx="1">
              <a:schemeClr val="dk1"/>
            </a:lnRef>
            <a:fillRef idx="0">
              <a:schemeClr val="dk1"/>
            </a:fillRef>
            <a:effectRef idx="0">
              <a:schemeClr val="dk1"/>
            </a:effectRef>
            <a:fontRef idx="minor">
              <a:schemeClr val="tx1"/>
            </a:fontRef>
          </p:style>
        </p:cxnSp>
        <p:sp>
          <p:nvSpPr>
            <p:cNvPr id="203" name="TextBox 202"/>
            <p:cNvSpPr txBox="1"/>
            <p:nvPr/>
          </p:nvSpPr>
          <p:spPr>
            <a:xfrm>
              <a:off x="1006294" y="5325647"/>
              <a:ext cx="495901" cy="276999"/>
            </a:xfrm>
            <a:prstGeom prst="rect">
              <a:avLst/>
            </a:prstGeom>
            <a:noFill/>
            <a:ln w="38100" cmpd="sng">
              <a:noFill/>
            </a:ln>
          </p:spPr>
          <p:txBody>
            <a:bodyPr wrap="square" rtlCol="0">
              <a:spAutoFit/>
            </a:bodyPr>
            <a:lstStyle/>
            <a:p>
              <a:r>
                <a:rPr lang="en-US" sz="1200" b="1" dirty="0" smtClean="0">
                  <a:solidFill>
                    <a:srgbClr val="385D8A"/>
                  </a:solidFill>
                  <a:effectLst/>
                </a:rPr>
                <a:t>DB3</a:t>
              </a:r>
              <a:endParaRPr lang="en-US" sz="1200" b="1" dirty="0">
                <a:solidFill>
                  <a:srgbClr val="385D8A"/>
                </a:solidFill>
                <a:effectLst/>
              </a:endParaRPr>
            </a:p>
          </p:txBody>
        </p:sp>
        <p:sp>
          <p:nvSpPr>
            <p:cNvPr id="204" name="TextBox 203"/>
            <p:cNvSpPr txBox="1"/>
            <p:nvPr/>
          </p:nvSpPr>
          <p:spPr>
            <a:xfrm>
              <a:off x="990366" y="5590909"/>
              <a:ext cx="511829" cy="276999"/>
            </a:xfrm>
            <a:prstGeom prst="rect">
              <a:avLst/>
            </a:prstGeom>
            <a:noFill/>
            <a:ln w="38100" cmpd="sng">
              <a:noFill/>
            </a:ln>
          </p:spPr>
          <p:txBody>
            <a:bodyPr wrap="square" rtlCol="0">
              <a:spAutoFit/>
            </a:bodyPr>
            <a:lstStyle/>
            <a:p>
              <a:r>
                <a:rPr lang="en-US" sz="1200" b="1" dirty="0" smtClean="0">
                  <a:solidFill>
                    <a:srgbClr val="00B050"/>
                  </a:solidFill>
                  <a:effectLst/>
                </a:rPr>
                <a:t>DB4</a:t>
              </a:r>
              <a:endParaRPr lang="en-US" sz="1200" b="1" dirty="0">
                <a:solidFill>
                  <a:srgbClr val="00B050"/>
                </a:solidFill>
                <a:effectLst/>
              </a:endParaRPr>
            </a:p>
          </p:txBody>
        </p:sp>
        <p:cxnSp>
          <p:nvCxnSpPr>
            <p:cNvPr id="205" name="Straight Connector 74"/>
            <p:cNvCxnSpPr/>
            <p:nvPr/>
          </p:nvCxnSpPr>
          <p:spPr>
            <a:xfrm>
              <a:off x="901994" y="5334000"/>
              <a:ext cx="666376" cy="1728"/>
            </a:xfrm>
            <a:prstGeom prst="line">
              <a:avLst/>
            </a:prstGeom>
            <a:ln w="22225" cmpd="sng">
              <a:solidFill>
                <a:srgbClr val="385D8A"/>
              </a:solidFill>
            </a:ln>
          </p:spPr>
          <p:style>
            <a:lnRef idx="1">
              <a:schemeClr val="dk1"/>
            </a:lnRef>
            <a:fillRef idx="0">
              <a:schemeClr val="dk1"/>
            </a:fillRef>
            <a:effectRef idx="0">
              <a:schemeClr val="dk1"/>
            </a:effectRef>
            <a:fontRef idx="minor">
              <a:schemeClr val="tx1"/>
            </a:fontRef>
          </p:style>
        </p:cxnSp>
        <p:sp>
          <p:nvSpPr>
            <p:cNvPr id="206" name="TextBox 205"/>
            <p:cNvSpPr txBox="1"/>
            <p:nvPr/>
          </p:nvSpPr>
          <p:spPr>
            <a:xfrm>
              <a:off x="990062" y="5870867"/>
              <a:ext cx="536376" cy="276999"/>
            </a:xfrm>
            <a:prstGeom prst="rect">
              <a:avLst/>
            </a:prstGeom>
            <a:noFill/>
            <a:ln w="38100" cmpd="sng">
              <a:noFill/>
            </a:ln>
          </p:spPr>
          <p:txBody>
            <a:bodyPr wrap="square" rtlCol="0">
              <a:spAutoFit/>
            </a:bodyPr>
            <a:lstStyle/>
            <a:p>
              <a:r>
                <a:rPr lang="en-US" sz="1200" b="1" dirty="0" smtClean="0">
                  <a:solidFill>
                    <a:srgbClr val="385D8A"/>
                  </a:solidFill>
                  <a:cs typeface="Arial" pitchFamily="34" charset="0"/>
                </a:rPr>
                <a:t>DB5</a:t>
              </a:r>
              <a:endParaRPr lang="en-US" sz="1200" b="1" dirty="0">
                <a:solidFill>
                  <a:srgbClr val="385D8A"/>
                </a:solidFill>
                <a:cs typeface="Arial" pitchFamily="34" charset="0"/>
              </a:endParaRPr>
            </a:p>
          </p:txBody>
        </p:sp>
      </p:grpSp>
      <p:cxnSp>
        <p:nvCxnSpPr>
          <p:cNvPr id="207" name="Straight Arrow Connector 76"/>
          <p:cNvCxnSpPr>
            <a:stCxn id="177" idx="2"/>
          </p:cNvCxnSpPr>
          <p:nvPr/>
        </p:nvCxnSpPr>
        <p:spPr>
          <a:xfrm rot="16200000" flipH="1">
            <a:off x="5692483" y="5184197"/>
            <a:ext cx="387070" cy="57"/>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8" name="Straight Arrow Connector 77"/>
          <p:cNvCxnSpPr>
            <a:stCxn id="189" idx="2"/>
          </p:cNvCxnSpPr>
          <p:nvPr/>
        </p:nvCxnSpPr>
        <p:spPr>
          <a:xfrm rot="5400000">
            <a:off x="7010394" y="5183010"/>
            <a:ext cx="388839" cy="420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09" name="Picture 5"/>
          <p:cNvPicPr>
            <a:picLocks noChangeAspect="1" noChangeArrowheads="1"/>
          </p:cNvPicPr>
          <p:nvPr/>
        </p:nvPicPr>
        <p:blipFill>
          <a:blip r:embed="rId5" cstate="print"/>
          <a:srcRect/>
          <a:stretch>
            <a:fillRect/>
          </a:stretch>
        </p:blipFill>
        <p:spPr bwMode="auto">
          <a:xfrm>
            <a:off x="5486400" y="5891003"/>
            <a:ext cx="352425" cy="314325"/>
          </a:xfrm>
          <a:prstGeom prst="rect">
            <a:avLst/>
          </a:prstGeom>
          <a:noFill/>
          <a:ln w="9525">
            <a:noFill/>
            <a:miter lim="800000"/>
            <a:headEnd/>
            <a:tailEnd/>
          </a:ln>
          <a:effectLst/>
        </p:spPr>
      </p:pic>
      <p:pic>
        <p:nvPicPr>
          <p:cNvPr id="210" name="Picture 5"/>
          <p:cNvPicPr>
            <a:picLocks noChangeAspect="1" noChangeArrowheads="1"/>
          </p:cNvPicPr>
          <p:nvPr/>
        </p:nvPicPr>
        <p:blipFill>
          <a:blip r:embed="rId5" cstate="print"/>
          <a:srcRect/>
          <a:stretch>
            <a:fillRect/>
          </a:stretch>
        </p:blipFill>
        <p:spPr bwMode="auto">
          <a:xfrm>
            <a:off x="2819400" y="6129128"/>
            <a:ext cx="352425" cy="314325"/>
          </a:xfrm>
          <a:prstGeom prst="rect">
            <a:avLst/>
          </a:prstGeom>
          <a:noFill/>
          <a:ln w="9525">
            <a:noFill/>
            <a:miter lim="800000"/>
            <a:headEnd/>
            <a:tailEnd/>
          </a:ln>
          <a:effectLst/>
        </p:spPr>
      </p:pic>
      <p:pic>
        <p:nvPicPr>
          <p:cNvPr id="211" name="Picture 5"/>
          <p:cNvPicPr>
            <a:picLocks noChangeAspect="1" noChangeArrowheads="1"/>
          </p:cNvPicPr>
          <p:nvPr/>
        </p:nvPicPr>
        <p:blipFill>
          <a:blip r:embed="rId5" cstate="print">
            <a:duotone>
              <a:prstClr val="black"/>
              <a:schemeClr val="accent4">
                <a:tint val="45000"/>
                <a:satMod val="400000"/>
              </a:schemeClr>
            </a:duotone>
          </a:blip>
          <a:srcRect/>
          <a:stretch>
            <a:fillRect/>
          </a:stretch>
        </p:blipFill>
        <p:spPr bwMode="auto">
          <a:xfrm flipH="1">
            <a:off x="2368227" y="1082724"/>
            <a:ext cx="529240" cy="472023"/>
          </a:xfrm>
          <a:prstGeom prst="rect">
            <a:avLst/>
          </a:prstGeom>
          <a:noFill/>
          <a:ln w="9525">
            <a:noFill/>
            <a:miter lim="800000"/>
            <a:headEnd/>
            <a:tailEnd/>
          </a:ln>
          <a:effectLst/>
        </p:spPr>
      </p:pic>
      <p:cxnSp>
        <p:nvCxnSpPr>
          <p:cNvPr id="212" name="Straight Arrow Connector 81"/>
          <p:cNvCxnSpPr>
            <a:endCxn id="177" idx="0"/>
          </p:cNvCxnSpPr>
          <p:nvPr/>
        </p:nvCxnSpPr>
        <p:spPr>
          <a:xfrm>
            <a:off x="2819400" y="2852528"/>
            <a:ext cx="3066590" cy="1562975"/>
          </a:xfrm>
          <a:prstGeom prst="straightConnector1">
            <a:avLst/>
          </a:prstGeom>
          <a:ln w="19050">
            <a:solidFill>
              <a:schemeClr val="tx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213" name="Group 234"/>
          <p:cNvGrpSpPr/>
          <p:nvPr/>
        </p:nvGrpSpPr>
        <p:grpSpPr>
          <a:xfrm>
            <a:off x="5791200" y="1709528"/>
            <a:ext cx="685800" cy="1280160"/>
            <a:chOff x="892596" y="5068174"/>
            <a:chExt cx="685800" cy="1280160"/>
          </a:xfrm>
        </p:grpSpPr>
        <p:sp>
          <p:nvSpPr>
            <p:cNvPr id="214" name="Can 83"/>
            <p:cNvSpPr/>
            <p:nvPr/>
          </p:nvSpPr>
          <p:spPr>
            <a:xfrm>
              <a:off x="896221" y="5068174"/>
              <a:ext cx="682175" cy="1280160"/>
            </a:xfrm>
            <a:prstGeom prst="can">
              <a:avLst/>
            </a:prstGeom>
            <a:ln w="38100" cmpd="sng">
              <a:solidFill>
                <a:srgbClr val="385D8A"/>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215" name="Straight Connector 84"/>
            <p:cNvCxnSpPr/>
            <p:nvPr/>
          </p:nvCxnSpPr>
          <p:spPr>
            <a:xfrm>
              <a:off x="894000" y="5577397"/>
              <a:ext cx="673126" cy="1728"/>
            </a:xfrm>
            <a:prstGeom prst="line">
              <a:avLst/>
            </a:prstGeom>
            <a:ln w="22225" cmpd="sng">
              <a:solidFill>
                <a:srgbClr val="385D8A"/>
              </a:solidFill>
            </a:ln>
          </p:spPr>
          <p:style>
            <a:lnRef idx="1">
              <a:schemeClr val="dk1"/>
            </a:lnRef>
            <a:fillRef idx="0">
              <a:schemeClr val="dk1"/>
            </a:fillRef>
            <a:effectRef idx="0">
              <a:schemeClr val="dk1"/>
            </a:effectRef>
            <a:fontRef idx="minor">
              <a:schemeClr val="tx1"/>
            </a:fontRef>
          </p:style>
        </p:cxnSp>
        <p:cxnSp>
          <p:nvCxnSpPr>
            <p:cNvPr id="216" name="Straight Connector 85"/>
            <p:cNvCxnSpPr/>
            <p:nvPr/>
          </p:nvCxnSpPr>
          <p:spPr>
            <a:xfrm>
              <a:off x="892596" y="5845642"/>
              <a:ext cx="673126" cy="1728"/>
            </a:xfrm>
            <a:prstGeom prst="line">
              <a:avLst/>
            </a:prstGeom>
            <a:ln w="22225" cmpd="sng">
              <a:solidFill>
                <a:srgbClr val="385D8A"/>
              </a:solidFill>
            </a:ln>
          </p:spPr>
          <p:style>
            <a:lnRef idx="1">
              <a:schemeClr val="dk1"/>
            </a:lnRef>
            <a:fillRef idx="0">
              <a:schemeClr val="dk1"/>
            </a:fillRef>
            <a:effectRef idx="0">
              <a:schemeClr val="dk1"/>
            </a:effectRef>
            <a:fontRef idx="minor">
              <a:schemeClr val="tx1"/>
            </a:fontRef>
          </p:style>
        </p:cxnSp>
        <p:cxnSp>
          <p:nvCxnSpPr>
            <p:cNvPr id="217" name="Straight Connector 86"/>
            <p:cNvCxnSpPr/>
            <p:nvPr/>
          </p:nvCxnSpPr>
          <p:spPr>
            <a:xfrm>
              <a:off x="899606" y="6103253"/>
              <a:ext cx="673126" cy="1728"/>
            </a:xfrm>
            <a:prstGeom prst="line">
              <a:avLst/>
            </a:prstGeom>
            <a:ln w="22225" cmpd="sng">
              <a:solidFill>
                <a:srgbClr val="385D8A"/>
              </a:solidFill>
            </a:ln>
          </p:spPr>
          <p:style>
            <a:lnRef idx="1">
              <a:schemeClr val="dk1"/>
            </a:lnRef>
            <a:fillRef idx="0">
              <a:schemeClr val="dk1"/>
            </a:fillRef>
            <a:effectRef idx="0">
              <a:schemeClr val="dk1"/>
            </a:effectRef>
            <a:fontRef idx="minor">
              <a:schemeClr val="tx1"/>
            </a:fontRef>
          </p:style>
        </p:cxnSp>
        <p:sp>
          <p:nvSpPr>
            <p:cNvPr id="218" name="TextBox 217"/>
            <p:cNvSpPr txBox="1"/>
            <p:nvPr/>
          </p:nvSpPr>
          <p:spPr>
            <a:xfrm>
              <a:off x="1006294" y="5325647"/>
              <a:ext cx="495901" cy="276999"/>
            </a:xfrm>
            <a:prstGeom prst="rect">
              <a:avLst/>
            </a:prstGeom>
            <a:noFill/>
            <a:ln w="38100" cmpd="sng">
              <a:noFill/>
            </a:ln>
          </p:spPr>
          <p:txBody>
            <a:bodyPr wrap="square" rtlCol="0">
              <a:spAutoFit/>
            </a:bodyPr>
            <a:lstStyle/>
            <a:p>
              <a:r>
                <a:rPr lang="en-US" sz="1200" b="1" dirty="0" smtClean="0">
                  <a:solidFill>
                    <a:srgbClr val="385D8A"/>
                  </a:solidFill>
                  <a:effectLst/>
                </a:rPr>
                <a:t>DB1</a:t>
              </a:r>
              <a:endParaRPr lang="en-US" sz="1200" b="1" dirty="0">
                <a:solidFill>
                  <a:srgbClr val="385D8A"/>
                </a:solidFill>
                <a:effectLst/>
              </a:endParaRPr>
            </a:p>
          </p:txBody>
        </p:sp>
        <p:sp>
          <p:nvSpPr>
            <p:cNvPr id="219" name="TextBox 218"/>
            <p:cNvSpPr txBox="1"/>
            <p:nvPr/>
          </p:nvSpPr>
          <p:spPr>
            <a:xfrm>
              <a:off x="990366" y="5590909"/>
              <a:ext cx="511829" cy="276999"/>
            </a:xfrm>
            <a:prstGeom prst="rect">
              <a:avLst/>
            </a:prstGeom>
            <a:noFill/>
            <a:ln w="38100" cmpd="sng">
              <a:noFill/>
            </a:ln>
          </p:spPr>
          <p:txBody>
            <a:bodyPr wrap="square" rtlCol="0">
              <a:spAutoFit/>
            </a:bodyPr>
            <a:lstStyle/>
            <a:p>
              <a:r>
                <a:rPr lang="en-US" sz="1200" b="1" dirty="0" smtClean="0">
                  <a:solidFill>
                    <a:srgbClr val="385D8A"/>
                  </a:solidFill>
                  <a:effectLst/>
                </a:rPr>
                <a:t>DB3</a:t>
              </a:r>
              <a:endParaRPr lang="en-US" sz="1200" b="1" dirty="0">
                <a:solidFill>
                  <a:srgbClr val="385D8A"/>
                </a:solidFill>
                <a:effectLst/>
              </a:endParaRPr>
            </a:p>
          </p:txBody>
        </p:sp>
        <p:cxnSp>
          <p:nvCxnSpPr>
            <p:cNvPr id="220" name="Straight Connector 89"/>
            <p:cNvCxnSpPr/>
            <p:nvPr/>
          </p:nvCxnSpPr>
          <p:spPr>
            <a:xfrm>
              <a:off x="901994" y="5334000"/>
              <a:ext cx="666376" cy="1728"/>
            </a:xfrm>
            <a:prstGeom prst="line">
              <a:avLst/>
            </a:prstGeom>
            <a:ln w="22225" cmpd="sng">
              <a:solidFill>
                <a:srgbClr val="385D8A"/>
              </a:solidFill>
            </a:ln>
          </p:spPr>
          <p:style>
            <a:lnRef idx="1">
              <a:schemeClr val="dk1"/>
            </a:lnRef>
            <a:fillRef idx="0">
              <a:schemeClr val="dk1"/>
            </a:fillRef>
            <a:effectRef idx="0">
              <a:schemeClr val="dk1"/>
            </a:effectRef>
            <a:fontRef idx="minor">
              <a:schemeClr val="tx1"/>
            </a:fontRef>
          </p:style>
        </p:cxnSp>
        <p:sp>
          <p:nvSpPr>
            <p:cNvPr id="221" name="TextBox 220"/>
            <p:cNvSpPr txBox="1"/>
            <p:nvPr/>
          </p:nvSpPr>
          <p:spPr>
            <a:xfrm>
              <a:off x="990062" y="5870867"/>
              <a:ext cx="512134" cy="276999"/>
            </a:xfrm>
            <a:prstGeom prst="rect">
              <a:avLst/>
            </a:prstGeom>
            <a:noFill/>
            <a:ln w="38100" cmpd="sng">
              <a:noFill/>
            </a:ln>
          </p:spPr>
          <p:txBody>
            <a:bodyPr wrap="square" rtlCol="0">
              <a:spAutoFit/>
            </a:bodyPr>
            <a:lstStyle/>
            <a:p>
              <a:r>
                <a:rPr lang="en-US" sz="1200" b="1" dirty="0" smtClean="0">
                  <a:solidFill>
                    <a:srgbClr val="385D8A"/>
                  </a:solidFill>
                  <a:cs typeface="Arial" pitchFamily="34" charset="0"/>
                </a:rPr>
                <a:t>DB5</a:t>
              </a:r>
              <a:endParaRPr lang="en-US" sz="1200" b="1" dirty="0">
                <a:solidFill>
                  <a:srgbClr val="385D8A"/>
                </a:solidFill>
                <a:cs typeface="Arial" pitchFamily="34" charset="0"/>
              </a:endParaRPr>
            </a:p>
          </p:txBody>
        </p:sp>
      </p:grpSp>
      <p:sp>
        <p:nvSpPr>
          <p:cNvPr id="222" name="Rounded Rectangle 91"/>
          <p:cNvSpPr/>
          <p:nvPr/>
        </p:nvSpPr>
        <p:spPr>
          <a:xfrm>
            <a:off x="990600" y="3766928"/>
            <a:ext cx="7086600" cy="1306689"/>
          </a:xfrm>
          <a:prstGeom prst="roundRect">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3" name="Rounded Rectangle 92"/>
          <p:cNvSpPr/>
          <p:nvPr/>
        </p:nvSpPr>
        <p:spPr>
          <a:xfrm>
            <a:off x="1535289" y="5595729"/>
            <a:ext cx="826911" cy="304800"/>
          </a:xfrm>
          <a:prstGeom prst="roundRect">
            <a:avLst/>
          </a:prstGeom>
          <a:noFill/>
          <a:ln w="381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4" name="Picture 5"/>
          <p:cNvPicPr>
            <a:picLocks noChangeAspect="1" noChangeArrowheads="1"/>
          </p:cNvPicPr>
          <p:nvPr/>
        </p:nvPicPr>
        <p:blipFill>
          <a:blip r:embed="rId5" cstate="print"/>
          <a:srcRect/>
          <a:stretch>
            <a:fillRect/>
          </a:stretch>
        </p:blipFill>
        <p:spPr bwMode="auto">
          <a:xfrm flipH="1">
            <a:off x="1653989" y="1090962"/>
            <a:ext cx="561837" cy="473478"/>
          </a:xfrm>
          <a:prstGeom prst="rect">
            <a:avLst/>
          </a:prstGeom>
          <a:noFill/>
          <a:ln w="9525">
            <a:noFill/>
            <a:miter lim="800000"/>
            <a:headEnd/>
            <a:tailEnd/>
          </a:ln>
          <a:effectLst/>
        </p:spPr>
      </p:pic>
      <p:cxnSp>
        <p:nvCxnSpPr>
          <p:cNvPr id="225" name="Straight Arrow Connector 94"/>
          <p:cNvCxnSpPr>
            <a:endCxn id="189" idx="0"/>
          </p:cNvCxnSpPr>
          <p:nvPr/>
        </p:nvCxnSpPr>
        <p:spPr>
          <a:xfrm>
            <a:off x="2819402" y="2776328"/>
            <a:ext cx="4387511" cy="1639175"/>
          </a:xfrm>
          <a:prstGeom prst="straightConnector1">
            <a:avLst/>
          </a:prstGeom>
          <a:ln w="19050">
            <a:solidFill>
              <a:schemeClr val="tx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226" name="Rounded Rectangle 95"/>
          <p:cNvSpPr/>
          <p:nvPr/>
        </p:nvSpPr>
        <p:spPr>
          <a:xfrm>
            <a:off x="2819400" y="6129128"/>
            <a:ext cx="838200" cy="304800"/>
          </a:xfrm>
          <a:prstGeom prst="roundRect">
            <a:avLst/>
          </a:prstGeom>
          <a:noFill/>
          <a:ln w="381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Rounded Rectangle 96"/>
          <p:cNvSpPr/>
          <p:nvPr/>
        </p:nvSpPr>
        <p:spPr>
          <a:xfrm>
            <a:off x="5468112" y="5870048"/>
            <a:ext cx="838200" cy="304800"/>
          </a:xfrm>
          <a:prstGeom prst="roundRect">
            <a:avLst/>
          </a:prstGeom>
          <a:noFill/>
          <a:ln w="381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 name="TextBox 227"/>
          <p:cNvSpPr txBox="1"/>
          <p:nvPr/>
        </p:nvSpPr>
        <p:spPr>
          <a:xfrm>
            <a:off x="3003699" y="6169821"/>
            <a:ext cx="536376" cy="276999"/>
          </a:xfrm>
          <a:prstGeom prst="rect">
            <a:avLst/>
          </a:prstGeom>
          <a:noFill/>
        </p:spPr>
        <p:txBody>
          <a:bodyPr wrap="square" rtlCol="0">
            <a:spAutoFit/>
          </a:bodyPr>
          <a:lstStyle/>
          <a:p>
            <a:r>
              <a:rPr lang="en-US" sz="1200" b="1" dirty="0" smtClean="0">
                <a:solidFill>
                  <a:srgbClr val="385D8A"/>
                </a:solidFill>
                <a:cs typeface="Arial" pitchFamily="34" charset="0"/>
              </a:rPr>
              <a:t>DB1</a:t>
            </a:r>
            <a:endParaRPr lang="en-US" sz="1200" b="1" dirty="0">
              <a:solidFill>
                <a:srgbClr val="385D8A"/>
              </a:solidFill>
              <a:cs typeface="Arial" pitchFamily="34" charset="0"/>
            </a:endParaRPr>
          </a:p>
        </p:txBody>
      </p:sp>
      <p:cxnSp>
        <p:nvCxnSpPr>
          <p:cNvPr id="229" name="Straight Connector 98"/>
          <p:cNvCxnSpPr/>
          <p:nvPr/>
        </p:nvCxnSpPr>
        <p:spPr>
          <a:xfrm>
            <a:off x="1590971" y="5877559"/>
            <a:ext cx="673126" cy="1728"/>
          </a:xfrm>
          <a:prstGeom prst="line">
            <a:avLst/>
          </a:prstGeom>
          <a:ln w="22225">
            <a:solidFill>
              <a:srgbClr val="385D8A"/>
            </a:solidFill>
          </a:ln>
        </p:spPr>
        <p:style>
          <a:lnRef idx="1">
            <a:schemeClr val="dk1"/>
          </a:lnRef>
          <a:fillRef idx="0">
            <a:schemeClr val="dk1"/>
          </a:fillRef>
          <a:effectRef idx="0">
            <a:schemeClr val="dk1"/>
          </a:effectRef>
          <a:fontRef idx="minor">
            <a:schemeClr val="tx1"/>
          </a:fontRef>
        </p:style>
      </p:cxnSp>
      <p:sp>
        <p:nvSpPr>
          <p:cNvPr id="230" name="TextBox 229"/>
          <p:cNvSpPr txBox="1"/>
          <p:nvPr/>
        </p:nvSpPr>
        <p:spPr>
          <a:xfrm>
            <a:off x="1703266" y="5625809"/>
            <a:ext cx="582734" cy="274719"/>
          </a:xfrm>
          <a:prstGeom prst="rect">
            <a:avLst/>
          </a:prstGeom>
          <a:noFill/>
        </p:spPr>
        <p:txBody>
          <a:bodyPr wrap="square" rtlCol="0">
            <a:spAutoFit/>
          </a:bodyPr>
          <a:lstStyle/>
          <a:p>
            <a:r>
              <a:rPr lang="en-US" sz="1200" b="1" dirty="0" smtClean="0">
                <a:solidFill>
                  <a:srgbClr val="00B050"/>
                </a:solidFill>
                <a:effectLst/>
              </a:rPr>
              <a:t>DB1</a:t>
            </a:r>
            <a:endParaRPr lang="en-US" sz="1200" b="1" dirty="0">
              <a:solidFill>
                <a:srgbClr val="00B050"/>
              </a:solidFill>
              <a:effectLst/>
            </a:endParaRPr>
          </a:p>
        </p:txBody>
      </p:sp>
      <p:cxnSp>
        <p:nvCxnSpPr>
          <p:cNvPr id="231" name="Straight Connector 100"/>
          <p:cNvCxnSpPr/>
          <p:nvPr/>
        </p:nvCxnSpPr>
        <p:spPr>
          <a:xfrm>
            <a:off x="1598965" y="5634162"/>
            <a:ext cx="666376" cy="1728"/>
          </a:xfrm>
          <a:prstGeom prst="line">
            <a:avLst/>
          </a:prstGeom>
          <a:ln w="22225">
            <a:solidFill>
              <a:srgbClr val="385D8A"/>
            </a:solidFill>
          </a:ln>
        </p:spPr>
        <p:style>
          <a:lnRef idx="1">
            <a:schemeClr val="dk1"/>
          </a:lnRef>
          <a:fillRef idx="0">
            <a:schemeClr val="dk1"/>
          </a:fillRef>
          <a:effectRef idx="0">
            <a:schemeClr val="dk1"/>
          </a:effectRef>
          <a:fontRef idx="minor">
            <a:schemeClr val="tx1"/>
          </a:fontRef>
        </p:style>
      </p:cxnSp>
      <p:sp>
        <p:nvSpPr>
          <p:cNvPr id="232" name="TextBox 231"/>
          <p:cNvSpPr txBox="1"/>
          <p:nvPr/>
        </p:nvSpPr>
        <p:spPr>
          <a:xfrm>
            <a:off x="1700784" y="5623160"/>
            <a:ext cx="509016" cy="277368"/>
          </a:xfrm>
          <a:prstGeom prst="rect">
            <a:avLst/>
          </a:prstGeom>
          <a:noFill/>
        </p:spPr>
        <p:txBody>
          <a:bodyPr wrap="square" rtlCol="0">
            <a:spAutoFit/>
          </a:bodyPr>
          <a:lstStyle/>
          <a:p>
            <a:r>
              <a:rPr lang="en-US" sz="1200" b="1" dirty="0" smtClean="0">
                <a:solidFill>
                  <a:srgbClr val="FF0000"/>
                </a:solidFill>
                <a:effectLst/>
              </a:rPr>
              <a:t>DB1</a:t>
            </a:r>
            <a:endParaRPr lang="en-US" sz="1200" b="1" dirty="0">
              <a:solidFill>
                <a:srgbClr val="FF0000"/>
              </a:solidFill>
              <a:effectLst/>
            </a:endParaRPr>
          </a:p>
        </p:txBody>
      </p:sp>
      <p:cxnSp>
        <p:nvCxnSpPr>
          <p:cNvPr id="233" name="Straight Connector 102"/>
          <p:cNvCxnSpPr/>
          <p:nvPr/>
        </p:nvCxnSpPr>
        <p:spPr>
          <a:xfrm rot="10800000" flipH="1">
            <a:off x="1792224" y="5761660"/>
            <a:ext cx="274320" cy="1588"/>
          </a:xfrm>
          <a:prstGeom prst="line">
            <a:avLst/>
          </a:prstGeom>
          <a:ln w="22225" cmpd="sng">
            <a:solidFill>
              <a:schemeClr val="tx1"/>
            </a:solidFill>
          </a:ln>
        </p:spPr>
        <p:style>
          <a:lnRef idx="1">
            <a:schemeClr val="accent1"/>
          </a:lnRef>
          <a:fillRef idx="0">
            <a:schemeClr val="accent1"/>
          </a:fillRef>
          <a:effectRef idx="0">
            <a:schemeClr val="accent1"/>
          </a:effectRef>
          <a:fontRef idx="minor">
            <a:schemeClr val="tx1"/>
          </a:fontRef>
        </p:style>
      </p:cxnSp>
      <p:pic>
        <p:nvPicPr>
          <p:cNvPr id="234" name="Picture 5"/>
          <p:cNvPicPr>
            <a:picLocks noChangeAspect="1" noChangeArrowheads="1"/>
          </p:cNvPicPr>
          <p:nvPr/>
        </p:nvPicPr>
        <p:blipFill>
          <a:blip r:embed="rId5" cstate="print">
            <a:duotone>
              <a:prstClr val="black"/>
              <a:schemeClr val="accent4">
                <a:tint val="45000"/>
                <a:satMod val="400000"/>
              </a:schemeClr>
            </a:duotone>
          </a:blip>
          <a:srcRect/>
          <a:stretch>
            <a:fillRect/>
          </a:stretch>
        </p:blipFill>
        <p:spPr bwMode="auto">
          <a:xfrm>
            <a:off x="5972175" y="5900528"/>
            <a:ext cx="352425" cy="314325"/>
          </a:xfrm>
          <a:prstGeom prst="rect">
            <a:avLst/>
          </a:prstGeom>
          <a:noFill/>
          <a:ln w="9525">
            <a:noFill/>
            <a:miter lim="800000"/>
            <a:headEnd/>
            <a:tailEnd/>
          </a:ln>
          <a:effectLst/>
        </p:spPr>
      </p:pic>
      <p:sp>
        <p:nvSpPr>
          <p:cNvPr id="235" name="TextBox 234"/>
          <p:cNvSpPr txBox="1"/>
          <p:nvPr/>
        </p:nvSpPr>
        <p:spPr>
          <a:xfrm>
            <a:off x="5639104" y="5900496"/>
            <a:ext cx="533095" cy="276999"/>
          </a:xfrm>
          <a:prstGeom prst="rect">
            <a:avLst/>
          </a:prstGeom>
          <a:noFill/>
        </p:spPr>
        <p:txBody>
          <a:bodyPr wrap="square" rtlCol="0">
            <a:spAutoFit/>
          </a:bodyPr>
          <a:lstStyle/>
          <a:p>
            <a:r>
              <a:rPr lang="en-US" sz="1200" b="1" dirty="0" smtClean="0">
                <a:solidFill>
                  <a:srgbClr val="385D8A"/>
                </a:solidFill>
                <a:effectLst/>
              </a:rPr>
              <a:t>DB1</a:t>
            </a:r>
            <a:endParaRPr lang="en-US" sz="1200" b="1" dirty="0">
              <a:solidFill>
                <a:srgbClr val="385D8A"/>
              </a:solidFill>
              <a:effectLst/>
            </a:endParaRPr>
          </a:p>
        </p:txBody>
      </p:sp>
      <p:grpSp>
        <p:nvGrpSpPr>
          <p:cNvPr id="236" name="Group 140"/>
          <p:cNvGrpSpPr/>
          <p:nvPr/>
        </p:nvGrpSpPr>
        <p:grpSpPr>
          <a:xfrm>
            <a:off x="990600" y="1785728"/>
            <a:ext cx="7087394" cy="3354388"/>
            <a:chOff x="989806" y="1371600"/>
            <a:chExt cx="7087394" cy="3354388"/>
          </a:xfrm>
        </p:grpSpPr>
        <p:cxnSp>
          <p:nvCxnSpPr>
            <p:cNvPr id="237" name="Straight Connector 106"/>
            <p:cNvCxnSpPr/>
            <p:nvPr/>
          </p:nvCxnSpPr>
          <p:spPr>
            <a:xfrm rot="10800000">
              <a:off x="6781006" y="1371600"/>
              <a:ext cx="1295400" cy="158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8" name="Straight Connector 107"/>
            <p:cNvCxnSpPr/>
            <p:nvPr/>
          </p:nvCxnSpPr>
          <p:spPr>
            <a:xfrm rot="5400000">
              <a:off x="5751909" y="2400697"/>
              <a:ext cx="2058194" cy="158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9" name="Straight Connector 108"/>
            <p:cNvCxnSpPr/>
            <p:nvPr/>
          </p:nvCxnSpPr>
          <p:spPr>
            <a:xfrm rot="5400000">
              <a:off x="6399609" y="3047603"/>
              <a:ext cx="3352800" cy="79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0" name="Straight Connector 109"/>
            <p:cNvCxnSpPr/>
            <p:nvPr/>
          </p:nvCxnSpPr>
          <p:spPr>
            <a:xfrm rot="10800000">
              <a:off x="990600" y="4724400"/>
              <a:ext cx="7086600" cy="158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1" name="Straight Connector 110"/>
            <p:cNvCxnSpPr/>
            <p:nvPr/>
          </p:nvCxnSpPr>
          <p:spPr>
            <a:xfrm rot="5400000" flipH="1" flipV="1">
              <a:off x="342106" y="4076700"/>
              <a:ext cx="1296194" cy="79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2" name="Straight Connector 111"/>
            <p:cNvCxnSpPr/>
            <p:nvPr/>
          </p:nvCxnSpPr>
          <p:spPr>
            <a:xfrm>
              <a:off x="990600" y="3429000"/>
              <a:ext cx="5791200" cy="158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73"/>
                                        </p:tgtEl>
                                        <p:attrNameLst>
                                          <p:attrName>style.visibility</p:attrName>
                                        </p:attrNameLst>
                                      </p:cBhvr>
                                      <p:to>
                                        <p:strVal val="visible"/>
                                      </p:to>
                                    </p:set>
                                    <p:animEffect transition="in" filter="wipe(up)">
                                      <p:cBhvr>
                                        <p:cTn id="19" dur="500"/>
                                        <p:tgtEl>
                                          <p:spTgt spid="17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75"/>
                                        </p:tgtEl>
                                        <p:attrNameLst>
                                          <p:attrName>style.visibility</p:attrName>
                                        </p:attrNameLst>
                                      </p:cBhvr>
                                      <p:to>
                                        <p:strVal val="visible"/>
                                      </p:to>
                                    </p:set>
                                    <p:animEffect transition="in" filter="wipe(up)">
                                      <p:cBhvr>
                                        <p:cTn id="24" dur="1000"/>
                                        <p:tgtEl>
                                          <p:spTgt spid="175"/>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224"/>
                                        </p:tgtEl>
                                        <p:attrNameLst>
                                          <p:attrName>style.visibility</p:attrName>
                                        </p:attrNameLst>
                                      </p:cBhvr>
                                      <p:to>
                                        <p:strVal val="visible"/>
                                      </p:to>
                                    </p:set>
                                    <p:animEffect transition="in" filter="blinds(horizontal)">
                                      <p:cBhvr>
                                        <p:cTn id="29" dur="500"/>
                                        <p:tgtEl>
                                          <p:spTgt spid="224"/>
                                        </p:tgtEl>
                                      </p:cBhvr>
                                    </p:animEffect>
                                  </p:childTnLst>
                                </p:cTn>
                              </p:par>
                            </p:childTnLst>
                          </p:cTn>
                        </p:par>
                        <p:par>
                          <p:cTn id="30" fill="hold">
                            <p:stCondLst>
                              <p:cond delay="500"/>
                            </p:stCondLst>
                            <p:childTnLst>
                              <p:par>
                                <p:cTn id="31" presetID="0" presetClass="path" presetSubtype="0" accel="50000" decel="50000" fill="hold" nodeType="afterEffect">
                                  <p:stCondLst>
                                    <p:cond delay="0"/>
                                  </p:stCondLst>
                                  <p:childTnLst>
                                    <p:animMotion origin="layout" path="M -3.33333E-6 2.22222E-6 L -0.01666 0.2 " pathEditMode="relative" rAng="0" ptsTypes="AA">
                                      <p:cBhvr>
                                        <p:cTn id="32" dur="1000" fill="hold"/>
                                        <p:tgtEl>
                                          <p:spTgt spid="224"/>
                                        </p:tgtEl>
                                        <p:attrNameLst>
                                          <p:attrName>ppt_x</p:attrName>
                                          <p:attrName>ppt_y</p:attrName>
                                        </p:attrNameLst>
                                      </p:cBhvr>
                                      <p:rCtr x="-8" y="100"/>
                                    </p:animMotion>
                                  </p:childTnLst>
                                </p:cTn>
                              </p:par>
                            </p:childTnLst>
                          </p:cTn>
                        </p:par>
                        <p:par>
                          <p:cTn id="33" fill="hold">
                            <p:stCondLst>
                              <p:cond delay="1500"/>
                            </p:stCondLst>
                            <p:childTnLst>
                              <p:par>
                                <p:cTn id="34" presetID="0" presetClass="path" presetSubtype="0" accel="50000" decel="50000" fill="hold" nodeType="afterEffect">
                                  <p:stCondLst>
                                    <p:cond delay="0"/>
                                  </p:stCondLst>
                                  <p:childTnLst>
                                    <p:animMotion origin="layout" path="M -0.01666 0.2 L -0.04166 0.55555 " pathEditMode="relative" rAng="0" ptsTypes="AA">
                                      <p:cBhvr>
                                        <p:cTn id="35" dur="1000" fill="hold"/>
                                        <p:tgtEl>
                                          <p:spTgt spid="224"/>
                                        </p:tgtEl>
                                        <p:attrNameLst>
                                          <p:attrName>ppt_x</p:attrName>
                                          <p:attrName>ppt_y</p:attrName>
                                        </p:attrNameLst>
                                      </p:cBhvr>
                                      <p:rCtr x="-13" y="178"/>
                                    </p:animMotion>
                                  </p:childTnLst>
                                </p:cTn>
                              </p:par>
                            </p:childTnLst>
                          </p:cTn>
                        </p:par>
                        <p:par>
                          <p:cTn id="36" fill="hold">
                            <p:stCondLst>
                              <p:cond delay="2500"/>
                            </p:stCondLst>
                            <p:childTnLst>
                              <p:par>
                                <p:cTn id="37" presetID="0" presetClass="path" presetSubtype="0" accel="50000" decel="50000" fill="hold" nodeType="afterEffect">
                                  <p:stCondLst>
                                    <p:cond delay="0"/>
                                  </p:stCondLst>
                                  <p:childTnLst>
                                    <p:animMotion origin="layout" path="M -0.04167 0.55555 L -0.06094 0.66736 " pathEditMode="relative" rAng="0" ptsTypes="AA">
                                      <p:cBhvr>
                                        <p:cTn id="38" dur="1000" fill="hold"/>
                                        <p:tgtEl>
                                          <p:spTgt spid="224"/>
                                        </p:tgtEl>
                                        <p:attrNameLst>
                                          <p:attrName>ppt_x</p:attrName>
                                          <p:attrName>ppt_y</p:attrName>
                                        </p:attrNameLst>
                                      </p:cBhvr>
                                      <p:rCtr x="-10" y="56"/>
                                    </p:animMotion>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210"/>
                                        </p:tgtEl>
                                        <p:attrNameLst>
                                          <p:attrName>style.visibility</p:attrName>
                                        </p:attrNameLst>
                                      </p:cBhvr>
                                      <p:to>
                                        <p:strVal val="visible"/>
                                      </p:to>
                                    </p:set>
                                    <p:animEffect transition="in" filter="blinds(horizontal)">
                                      <p:cBhvr>
                                        <p:cTn id="43" dur="500"/>
                                        <p:tgtEl>
                                          <p:spTgt spid="210"/>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209"/>
                                        </p:tgtEl>
                                        <p:attrNameLst>
                                          <p:attrName>style.visibility</p:attrName>
                                        </p:attrNameLst>
                                      </p:cBhvr>
                                      <p:to>
                                        <p:strVal val="visible"/>
                                      </p:to>
                                    </p:set>
                                    <p:animEffect transition="in" filter="blinds(horizontal)">
                                      <p:cBhvr>
                                        <p:cTn id="48" dur="500"/>
                                        <p:tgtEl>
                                          <p:spTgt spid="209"/>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1" nodeType="clickEffect">
                                  <p:stCondLst>
                                    <p:cond delay="0"/>
                                  </p:stCondLst>
                                  <p:childTnLst>
                                    <p:set>
                                      <p:cBhvr>
                                        <p:cTn id="52" dur="1" fill="hold">
                                          <p:stCondLst>
                                            <p:cond delay="0"/>
                                          </p:stCondLst>
                                        </p:cTn>
                                        <p:tgtEl>
                                          <p:spTgt spid="232"/>
                                        </p:tgtEl>
                                        <p:attrNameLst>
                                          <p:attrName>style.visibility</p:attrName>
                                        </p:attrNameLst>
                                      </p:cBhvr>
                                      <p:to>
                                        <p:strVal val="visible"/>
                                      </p:to>
                                    </p:set>
                                  </p:childTnLst>
                                </p:cTn>
                              </p:par>
                              <p:par>
                                <p:cTn id="53" presetID="3" presetClass="emph" presetSubtype="2" fill="hold" grpId="0" nodeType="withEffect">
                                  <p:stCondLst>
                                    <p:cond delay="0"/>
                                  </p:stCondLst>
                                  <p:childTnLst>
                                    <p:animClr clrSpc="rgb">
                                      <p:cBhvr override="childStyle">
                                        <p:cTn id="54" dur="2000" fill="hold"/>
                                        <p:tgtEl>
                                          <p:spTgt spid="232"/>
                                        </p:tgtEl>
                                        <p:attrNameLst>
                                          <p:attrName>style.color</p:attrName>
                                        </p:attrNameLst>
                                      </p:cBhvr>
                                      <p:to>
                                        <a:srgbClr val="ED0526"/>
                                      </p:to>
                                    </p:animClr>
                                  </p:childTnLst>
                                </p:cTn>
                              </p:par>
                              <p:par>
                                <p:cTn id="55" presetID="3" presetClass="entr" presetSubtype="10" fill="hold" nodeType="withEffect">
                                  <p:stCondLst>
                                    <p:cond delay="0"/>
                                  </p:stCondLst>
                                  <p:childTnLst>
                                    <p:set>
                                      <p:cBhvr>
                                        <p:cTn id="56" dur="1" fill="hold">
                                          <p:stCondLst>
                                            <p:cond delay="0"/>
                                          </p:stCondLst>
                                        </p:cTn>
                                        <p:tgtEl>
                                          <p:spTgt spid="233"/>
                                        </p:tgtEl>
                                        <p:attrNameLst>
                                          <p:attrName>style.visibility</p:attrName>
                                        </p:attrNameLst>
                                      </p:cBhvr>
                                      <p:to>
                                        <p:strVal val="visible"/>
                                      </p:to>
                                    </p:set>
                                    <p:animEffect transition="in" filter="blinds(horizontal)">
                                      <p:cBhvr>
                                        <p:cTn id="57" dur="1000"/>
                                        <p:tgtEl>
                                          <p:spTgt spid="233"/>
                                        </p:tgtEl>
                                      </p:cBhvr>
                                    </p:animEffect>
                                  </p:childTnLst>
                                </p:cTn>
                              </p:par>
                              <p:par>
                                <p:cTn id="58" presetID="35" presetClass="emph" presetSubtype="0" repeatCount="3000" fill="hold" nodeType="withEffect">
                                  <p:stCondLst>
                                    <p:cond delay="0"/>
                                  </p:stCondLst>
                                  <p:childTnLst>
                                    <p:anim calcmode="discrete" valueType="str">
                                      <p:cBhvr>
                                        <p:cTn id="59" dur="1000" fill="hold"/>
                                        <p:tgtEl>
                                          <p:spTgt spid="233"/>
                                        </p:tgtEl>
                                        <p:attrNameLst>
                                          <p:attrName>style.visibility</p:attrName>
                                        </p:attrNameLst>
                                      </p:cBhvr>
                                      <p:tavLst>
                                        <p:tav tm="0">
                                          <p:val>
                                            <p:strVal val="hidden"/>
                                          </p:val>
                                        </p:tav>
                                        <p:tav tm="50000">
                                          <p:val>
                                            <p:strVal val="visible"/>
                                          </p:val>
                                        </p:tav>
                                      </p:tavLst>
                                    </p:anim>
                                  </p:childTnLst>
                                </p:cTn>
                              </p:par>
                            </p:childTnLst>
                          </p:cTn>
                        </p:par>
                        <p:par>
                          <p:cTn id="60" fill="hold">
                            <p:stCondLst>
                              <p:cond delay="3000"/>
                            </p:stCondLst>
                            <p:childTnLst>
                              <p:par>
                                <p:cTn id="61" presetID="3" presetClass="emph" presetSubtype="2" fill="hold" grpId="0" nodeType="afterEffect">
                                  <p:stCondLst>
                                    <p:cond delay="0"/>
                                  </p:stCondLst>
                                  <p:childTnLst>
                                    <p:animClr clrSpc="rgb">
                                      <p:cBhvr override="childStyle">
                                        <p:cTn id="62" dur="500" fill="hold"/>
                                        <p:tgtEl>
                                          <p:spTgt spid="228"/>
                                        </p:tgtEl>
                                        <p:attrNameLst>
                                          <p:attrName>style.color</p:attrName>
                                        </p:attrNameLst>
                                      </p:cBhvr>
                                      <p:to>
                                        <a:srgbClr val="0FCB33"/>
                                      </p:to>
                                    </p:animClr>
                                  </p:childTnLst>
                                </p:cTn>
                              </p:par>
                              <p:par>
                                <p:cTn id="63" presetID="5" presetClass="emph" presetSubtype="1" grpId="1" nodeType="withEffect">
                                  <p:stCondLst>
                                    <p:cond delay="0"/>
                                  </p:stCondLst>
                                  <p:childTnLst>
                                    <p:set>
                                      <p:cBhvr override="childStyle">
                                        <p:cTn id="64" dur="indefinite"/>
                                        <p:tgtEl>
                                          <p:spTgt spid="228"/>
                                        </p:tgtEl>
                                        <p:attrNameLst>
                                          <p:attrName>style.fontStyle</p:attrName>
                                        </p:attrNameLst>
                                      </p:cBhvr>
                                      <p:to>
                                        <p:strVal val="normal"/>
                                      </p:to>
                                    </p:set>
                                    <p:set>
                                      <p:cBhvr override="childStyle">
                                        <p:cTn id="65" dur="indefinite"/>
                                        <p:tgtEl>
                                          <p:spTgt spid="228"/>
                                        </p:tgtEl>
                                        <p:attrNameLst>
                                          <p:attrName>style.fontWeight</p:attrName>
                                        </p:attrNameLst>
                                      </p:cBhvr>
                                      <p:to>
                                        <p:strVal val="bold"/>
                                      </p:to>
                                    </p:set>
                                    <p:set>
                                      <p:cBhvr override="childStyle">
                                        <p:cTn id="66" dur="indefinite"/>
                                        <p:tgtEl>
                                          <p:spTgt spid="228"/>
                                        </p:tgtEl>
                                        <p:attrNameLst>
                                          <p:attrName>style.textDecorationUnderline</p:attrName>
                                        </p:attrNameLst>
                                      </p:cBhvr>
                                      <p:to>
                                        <p:strVal val="false"/>
                                      </p:to>
                                    </p:set>
                                  </p:childTnLst>
                                </p:cTn>
                              </p:par>
                            </p:childTnLst>
                          </p:cTn>
                        </p:par>
                      </p:childTnLst>
                    </p:cTn>
                  </p:par>
                  <p:par>
                    <p:cTn id="67" fill="hold">
                      <p:stCondLst>
                        <p:cond delay="indefinite"/>
                      </p:stCondLst>
                      <p:childTnLst>
                        <p:par>
                          <p:cTn id="68" fill="hold">
                            <p:stCondLst>
                              <p:cond delay="0"/>
                            </p:stCondLst>
                            <p:childTnLst>
                              <p:par>
                                <p:cTn id="69" presetID="3" presetClass="exit" presetSubtype="10" fill="hold" nodeType="clickEffect">
                                  <p:stCondLst>
                                    <p:cond delay="0"/>
                                  </p:stCondLst>
                                  <p:childTnLst>
                                    <p:animEffect transition="out" filter="blinds(horizontal)">
                                      <p:cBhvr>
                                        <p:cTn id="70" dur="500"/>
                                        <p:tgtEl>
                                          <p:spTgt spid="223"/>
                                        </p:tgtEl>
                                      </p:cBhvr>
                                    </p:animEffect>
                                    <p:set>
                                      <p:cBhvr>
                                        <p:cTn id="71" dur="1" fill="hold">
                                          <p:stCondLst>
                                            <p:cond delay="499"/>
                                          </p:stCondLst>
                                        </p:cTn>
                                        <p:tgtEl>
                                          <p:spTgt spid="223"/>
                                        </p:tgtEl>
                                        <p:attrNameLst>
                                          <p:attrName>style.visibility</p:attrName>
                                        </p:attrNameLst>
                                      </p:cBhvr>
                                      <p:to>
                                        <p:strVal val="hidden"/>
                                      </p:to>
                                    </p:set>
                                  </p:childTnLst>
                                </p:cTn>
                              </p:par>
                              <p:par>
                                <p:cTn id="72" presetID="22" presetClass="exit" presetSubtype="4" fill="hold" nodeType="withEffect">
                                  <p:stCondLst>
                                    <p:cond delay="0"/>
                                  </p:stCondLst>
                                  <p:childTnLst>
                                    <p:animEffect transition="out" filter="wipe(down)">
                                      <p:cBhvr>
                                        <p:cTn id="73" dur="1000"/>
                                        <p:tgtEl>
                                          <p:spTgt spid="175"/>
                                        </p:tgtEl>
                                      </p:cBhvr>
                                    </p:animEffect>
                                    <p:set>
                                      <p:cBhvr>
                                        <p:cTn id="74" dur="1" fill="hold">
                                          <p:stCondLst>
                                            <p:cond delay="999"/>
                                          </p:stCondLst>
                                        </p:cTn>
                                        <p:tgtEl>
                                          <p:spTgt spid="17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nodeType="clickEffect">
                                  <p:stCondLst>
                                    <p:cond delay="0"/>
                                  </p:stCondLst>
                                  <p:childTnLst>
                                    <p:set>
                                      <p:cBhvr>
                                        <p:cTn id="78" dur="1" fill="hold">
                                          <p:stCondLst>
                                            <p:cond delay="0"/>
                                          </p:stCondLst>
                                        </p:cTn>
                                        <p:tgtEl>
                                          <p:spTgt spid="174"/>
                                        </p:tgtEl>
                                        <p:attrNameLst>
                                          <p:attrName>style.visibility</p:attrName>
                                        </p:attrNameLst>
                                      </p:cBhvr>
                                      <p:to>
                                        <p:strVal val="visible"/>
                                      </p:to>
                                    </p:set>
                                    <p:animEffect transition="in" filter="wipe(up)">
                                      <p:cBhvr>
                                        <p:cTn id="79" dur="1000"/>
                                        <p:tgtEl>
                                          <p:spTgt spid="174"/>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nodeType="clickEffect">
                                  <p:stCondLst>
                                    <p:cond delay="0"/>
                                  </p:stCondLst>
                                  <p:childTnLst>
                                    <p:set>
                                      <p:cBhvr>
                                        <p:cTn id="83" dur="1" fill="hold">
                                          <p:stCondLst>
                                            <p:cond delay="0"/>
                                          </p:stCondLst>
                                        </p:cTn>
                                        <p:tgtEl>
                                          <p:spTgt spid="211"/>
                                        </p:tgtEl>
                                        <p:attrNameLst>
                                          <p:attrName>style.visibility</p:attrName>
                                        </p:attrNameLst>
                                      </p:cBhvr>
                                      <p:to>
                                        <p:strVal val="visible"/>
                                      </p:to>
                                    </p:set>
                                    <p:animEffect transition="in" filter="blinds(horizontal)">
                                      <p:cBhvr>
                                        <p:cTn id="84" dur="500"/>
                                        <p:tgtEl>
                                          <p:spTgt spid="211"/>
                                        </p:tgtEl>
                                      </p:cBhvr>
                                    </p:animEffect>
                                  </p:childTnLst>
                                </p:cTn>
                              </p:par>
                            </p:childTnLst>
                          </p:cTn>
                        </p:par>
                        <p:par>
                          <p:cTn id="85" fill="hold">
                            <p:stCondLst>
                              <p:cond delay="500"/>
                            </p:stCondLst>
                            <p:childTnLst>
                              <p:par>
                                <p:cTn id="86" presetID="0" presetClass="path" presetSubtype="0" accel="50000" decel="50000" fill="hold" nodeType="afterEffect">
                                  <p:stCondLst>
                                    <p:cond delay="0"/>
                                  </p:stCondLst>
                                  <p:childTnLst>
                                    <p:animMotion origin="layout" path="M 0 4.44444E-6 L 0.01094 0.21921 " pathEditMode="relative" rAng="0" ptsTypes="AA">
                                      <p:cBhvr>
                                        <p:cTn id="87" dur="1000" fill="hold"/>
                                        <p:tgtEl>
                                          <p:spTgt spid="211"/>
                                        </p:tgtEl>
                                        <p:attrNameLst>
                                          <p:attrName>ppt_x</p:attrName>
                                          <p:attrName>ppt_y</p:attrName>
                                        </p:attrNameLst>
                                      </p:cBhvr>
                                      <p:rCtr x="5" y="109"/>
                                    </p:animMotion>
                                  </p:childTnLst>
                                </p:cTn>
                              </p:par>
                            </p:childTnLst>
                          </p:cTn>
                        </p:par>
                        <p:par>
                          <p:cTn id="88" fill="hold">
                            <p:stCondLst>
                              <p:cond delay="1500"/>
                            </p:stCondLst>
                            <p:childTnLst>
                              <p:par>
                                <p:cTn id="89" presetID="0" presetClass="path" presetSubtype="0" accel="50000" decel="50000" fill="hold" nodeType="afterEffect">
                                  <p:stCondLst>
                                    <p:cond delay="0"/>
                                  </p:stCondLst>
                                  <p:childTnLst>
                                    <p:animMotion origin="layout" path="M 0.01094 0.21921 L 0.0724 0.54375 " pathEditMode="relative" rAng="0" ptsTypes="AA">
                                      <p:cBhvr>
                                        <p:cTn id="90" dur="1000" fill="hold"/>
                                        <p:tgtEl>
                                          <p:spTgt spid="211"/>
                                        </p:tgtEl>
                                        <p:attrNameLst>
                                          <p:attrName>ppt_x</p:attrName>
                                          <p:attrName>ppt_y</p:attrName>
                                        </p:attrNameLst>
                                      </p:cBhvr>
                                      <p:rCtr x="31" y="162"/>
                                    </p:animMotion>
                                  </p:childTnLst>
                                </p:cTn>
                              </p:par>
                            </p:childTnLst>
                          </p:cTn>
                        </p:par>
                        <p:par>
                          <p:cTn id="91" fill="hold">
                            <p:stCondLst>
                              <p:cond delay="2500"/>
                            </p:stCondLst>
                            <p:childTnLst>
                              <p:par>
                                <p:cTn id="92" presetID="0" presetClass="path" presetSubtype="0" accel="50000" decel="50000" fill="hold" nodeType="afterEffect">
                                  <p:stCondLst>
                                    <p:cond delay="0"/>
                                  </p:stCondLst>
                                  <p:childTnLst>
                                    <p:animMotion origin="layout" path="M 0.0724 0.54375 L 0.0974 0.74514 " pathEditMode="relative" rAng="0" ptsTypes="AA">
                                      <p:cBhvr>
                                        <p:cTn id="93" dur="1000" fill="hold"/>
                                        <p:tgtEl>
                                          <p:spTgt spid="211"/>
                                        </p:tgtEl>
                                        <p:attrNameLst>
                                          <p:attrName>ppt_x</p:attrName>
                                          <p:attrName>ppt_y</p:attrName>
                                        </p:attrNameLst>
                                      </p:cBhvr>
                                      <p:rCtr x="13" y="101"/>
                                    </p:animMotion>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234"/>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180"/>
                                        </p:tgtEl>
                                        <p:attrNameLst>
                                          <p:attrName>style.visibility</p:attrName>
                                        </p:attrNameLst>
                                      </p:cBhvr>
                                      <p:to>
                                        <p:strVal val="visible"/>
                                      </p:to>
                                    </p:set>
                                  </p:childTnLst>
                                </p:cTn>
                              </p:par>
                              <p:par>
                                <p:cTn id="102" presetID="3" presetClass="entr" presetSubtype="10" fill="hold" grpId="0" nodeType="withEffect">
                                  <p:stCondLst>
                                    <p:cond delay="0"/>
                                  </p:stCondLst>
                                  <p:childTnLst>
                                    <p:set>
                                      <p:cBhvr>
                                        <p:cTn id="103" dur="1" fill="hold">
                                          <p:stCondLst>
                                            <p:cond delay="0"/>
                                          </p:stCondLst>
                                        </p:cTn>
                                        <p:tgtEl>
                                          <p:spTgt spid="176"/>
                                        </p:tgtEl>
                                        <p:attrNameLst>
                                          <p:attrName>style.visibility</p:attrName>
                                        </p:attrNameLst>
                                      </p:cBhvr>
                                      <p:to>
                                        <p:strVal val="visible"/>
                                      </p:to>
                                    </p:set>
                                    <p:animEffect transition="in" filter="blinds(horizontal)">
                                      <p:cBhvr>
                                        <p:cTn id="104" dur="500"/>
                                        <p:tgtEl>
                                          <p:spTgt spid="176"/>
                                        </p:tgtEl>
                                      </p:cBhvr>
                                    </p:animEffect>
                                  </p:childTnLst>
                                </p:cTn>
                              </p:par>
                              <p:par>
                                <p:cTn id="105" presetID="1" presetClass="entr" presetSubtype="0" fill="hold" nodeType="withEffect">
                                  <p:stCondLst>
                                    <p:cond delay="0"/>
                                  </p:stCondLst>
                                  <p:childTnLst>
                                    <p:set>
                                      <p:cBhvr>
                                        <p:cTn id="106" dur="1" fill="hold">
                                          <p:stCondLst>
                                            <p:cond delay="0"/>
                                          </p:stCondLst>
                                        </p:cTn>
                                        <p:tgtEl>
                                          <p:spTgt spid="188"/>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3" presetClass="exit" presetSubtype="10" fill="hold" grpId="1" nodeType="clickEffect">
                                  <p:stCondLst>
                                    <p:cond delay="0"/>
                                  </p:stCondLst>
                                  <p:childTnLst>
                                    <p:animEffect transition="out" filter="blinds(horizontal)">
                                      <p:cBhvr>
                                        <p:cTn id="110" dur="500"/>
                                        <p:tgtEl>
                                          <p:spTgt spid="222"/>
                                        </p:tgtEl>
                                      </p:cBhvr>
                                    </p:animEffect>
                                    <p:set>
                                      <p:cBhvr>
                                        <p:cTn id="111" dur="1" fill="hold">
                                          <p:stCondLst>
                                            <p:cond delay="499"/>
                                          </p:stCondLst>
                                        </p:cTn>
                                        <p:tgtEl>
                                          <p:spTgt spid="222"/>
                                        </p:tgtEl>
                                        <p:attrNameLst>
                                          <p:attrName>style.visibility</p:attrName>
                                        </p:attrNameLst>
                                      </p:cBhvr>
                                      <p:to>
                                        <p:strVal val="hidden"/>
                                      </p:to>
                                    </p:set>
                                  </p:childTnLst>
                                </p:cTn>
                              </p:par>
                              <p:par>
                                <p:cTn id="112" presetID="3" presetClass="entr" presetSubtype="10" fill="hold" nodeType="withEffect">
                                  <p:stCondLst>
                                    <p:cond delay="0"/>
                                  </p:stCondLst>
                                  <p:childTnLst>
                                    <p:set>
                                      <p:cBhvr>
                                        <p:cTn id="113" dur="1" fill="hold">
                                          <p:stCondLst>
                                            <p:cond delay="0"/>
                                          </p:stCondLst>
                                        </p:cTn>
                                        <p:tgtEl>
                                          <p:spTgt spid="236"/>
                                        </p:tgtEl>
                                        <p:attrNameLst>
                                          <p:attrName>style.visibility</p:attrName>
                                        </p:attrNameLst>
                                      </p:cBhvr>
                                      <p:to>
                                        <p:strVal val="visible"/>
                                      </p:to>
                                    </p:set>
                                    <p:animEffect transition="in" filter="blinds(horizontal)">
                                      <p:cBhvr>
                                        <p:cTn id="114" dur="500"/>
                                        <p:tgtEl>
                                          <p:spTgt spid="236"/>
                                        </p:tgtEl>
                                      </p:cBhvr>
                                    </p:animEffec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213"/>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animBg="1"/>
      <p:bldP spid="180" grpId="0"/>
      <p:bldP spid="222" grpId="0" animBg="1"/>
      <p:bldP spid="222" grpId="1" animBg="1"/>
      <p:bldP spid="223" grpId="0" animBg="1"/>
      <p:bldP spid="226" grpId="0" animBg="1"/>
      <p:bldP spid="227" grpId="0" animBg="1"/>
      <p:bldP spid="228" grpId="0"/>
      <p:bldP spid="228" grpId="1"/>
      <p:bldP spid="232" grpId="0"/>
      <p:bldP spid="23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158" y="285728"/>
            <a:ext cx="8229600" cy="1143000"/>
          </a:xfrm>
        </p:spPr>
        <p:txBody>
          <a:bodyPr/>
          <a:lstStyle/>
          <a:p>
            <a:r>
              <a:rPr lang="zh-CN" altLang="en-US" dirty="0" smtClean="0"/>
              <a:t>功能亮点</a:t>
            </a:r>
            <a:endParaRPr lang="zh-CN" altLang="en-US" dirty="0"/>
          </a:p>
        </p:txBody>
      </p:sp>
      <p:sp>
        <p:nvSpPr>
          <p:cNvPr id="3" name="内容占位符 2"/>
          <p:cNvSpPr>
            <a:spLocks noGrp="1"/>
          </p:cNvSpPr>
          <p:nvPr>
            <p:ph idx="1"/>
          </p:nvPr>
        </p:nvSpPr>
        <p:spPr/>
        <p:txBody>
          <a:bodyPr/>
          <a:lstStyle/>
          <a:p>
            <a:r>
              <a:rPr lang="zh-CN" altLang="en-US" dirty="0" smtClean="0"/>
              <a:t>邮件审批</a:t>
            </a:r>
          </a:p>
          <a:p>
            <a:endParaRPr lang="zh-CN" altLang="en-US" dirty="0"/>
          </a:p>
        </p:txBody>
      </p:sp>
      <p:pic>
        <p:nvPicPr>
          <p:cNvPr id="4" name="图片 3" descr="审批.JPG"/>
          <p:cNvPicPr>
            <a:picLocks noChangeAspect="1"/>
          </p:cNvPicPr>
          <p:nvPr/>
        </p:nvPicPr>
        <p:blipFill>
          <a:blip r:embed="rId3" cstate="print"/>
          <a:stretch>
            <a:fillRect/>
          </a:stretch>
        </p:blipFill>
        <p:spPr>
          <a:xfrm>
            <a:off x="857224" y="2071678"/>
            <a:ext cx="7429552" cy="3419475"/>
          </a:xfrm>
          <a:prstGeom prst="rect">
            <a:avLst/>
          </a:prstGeom>
          <a:ln>
            <a:solidFill>
              <a:schemeClr val="tx1"/>
            </a:solidFill>
          </a:ln>
        </p:spPr>
      </p:pic>
      <p:sp>
        <p:nvSpPr>
          <p:cNvPr id="5" name="TextBox 4"/>
          <p:cNvSpPr txBox="1"/>
          <p:nvPr/>
        </p:nvSpPr>
        <p:spPr>
          <a:xfrm>
            <a:off x="928662" y="4071942"/>
            <a:ext cx="714380" cy="276999"/>
          </a:xfrm>
          <a:prstGeom prst="rect">
            <a:avLst/>
          </a:prstGeom>
          <a:noFill/>
        </p:spPr>
        <p:txBody>
          <a:bodyPr wrap="square" rtlCol="0">
            <a:spAutoFit/>
          </a:bodyPr>
          <a:lstStyle/>
          <a:p>
            <a:r>
              <a:rPr lang="zh-CN" altLang="en-US" sz="1200" dirty="0" smtClean="0"/>
              <a:t>发件人</a:t>
            </a:r>
            <a:endParaRPr lang="zh-CN" altLang="en-US" sz="1200" dirty="0"/>
          </a:p>
        </p:txBody>
      </p:sp>
      <p:sp>
        <p:nvSpPr>
          <p:cNvPr id="6" name="TextBox 5"/>
          <p:cNvSpPr txBox="1"/>
          <p:nvPr/>
        </p:nvSpPr>
        <p:spPr>
          <a:xfrm>
            <a:off x="3286116" y="5143512"/>
            <a:ext cx="714380" cy="276999"/>
          </a:xfrm>
          <a:prstGeom prst="rect">
            <a:avLst/>
          </a:prstGeom>
          <a:noFill/>
        </p:spPr>
        <p:txBody>
          <a:bodyPr wrap="square" rtlCol="0">
            <a:spAutoFit/>
          </a:bodyPr>
          <a:lstStyle/>
          <a:p>
            <a:r>
              <a:rPr lang="zh-CN" altLang="en-US" sz="1200" dirty="0" smtClean="0"/>
              <a:t>收件人</a:t>
            </a:r>
            <a:endParaRPr lang="zh-CN" altLang="en-US" sz="1200" dirty="0"/>
          </a:p>
        </p:txBody>
      </p:sp>
      <p:sp>
        <p:nvSpPr>
          <p:cNvPr id="7" name="TextBox 6"/>
          <p:cNvSpPr txBox="1"/>
          <p:nvPr/>
        </p:nvSpPr>
        <p:spPr>
          <a:xfrm>
            <a:off x="3357554" y="2214554"/>
            <a:ext cx="714380" cy="276999"/>
          </a:xfrm>
          <a:prstGeom prst="rect">
            <a:avLst/>
          </a:prstGeom>
          <a:noFill/>
        </p:spPr>
        <p:txBody>
          <a:bodyPr wrap="square" rtlCol="0">
            <a:spAutoFit/>
          </a:bodyPr>
          <a:lstStyle/>
          <a:p>
            <a:r>
              <a:rPr lang="zh-CN" altLang="en-US" sz="1200" dirty="0" smtClean="0"/>
              <a:t>审批人</a:t>
            </a:r>
            <a:endParaRPr lang="zh-CN" altLang="en-US" sz="1200" dirty="0"/>
          </a:p>
        </p:txBody>
      </p:sp>
      <p:sp>
        <p:nvSpPr>
          <p:cNvPr id="8" name="TextBox 7"/>
          <p:cNvSpPr txBox="1"/>
          <p:nvPr/>
        </p:nvSpPr>
        <p:spPr>
          <a:xfrm>
            <a:off x="7215206" y="4143380"/>
            <a:ext cx="857256" cy="276999"/>
          </a:xfrm>
          <a:prstGeom prst="rect">
            <a:avLst/>
          </a:prstGeom>
          <a:noFill/>
        </p:spPr>
        <p:txBody>
          <a:bodyPr wrap="square" rtlCol="0">
            <a:spAutoFit/>
          </a:bodyPr>
          <a:lstStyle/>
          <a:p>
            <a:r>
              <a:rPr lang="zh-CN" altLang="en-US" sz="1200" dirty="0" smtClean="0"/>
              <a:t>仲裁邮箱</a:t>
            </a:r>
            <a:endParaRPr lang="zh-CN" altLang="en-US" sz="1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158" y="285728"/>
            <a:ext cx="8229600" cy="1143000"/>
          </a:xfrm>
        </p:spPr>
        <p:txBody>
          <a:bodyPr/>
          <a:lstStyle/>
          <a:p>
            <a:r>
              <a:rPr lang="zh-CN" altLang="en-US" dirty="0" smtClean="0"/>
              <a:t>功能亮点</a:t>
            </a:r>
            <a:endParaRPr lang="zh-CN" altLang="en-US" dirty="0"/>
          </a:p>
        </p:txBody>
      </p:sp>
      <p:sp>
        <p:nvSpPr>
          <p:cNvPr id="3" name="内容占位符 2"/>
          <p:cNvSpPr>
            <a:spLocks noGrp="1"/>
          </p:cNvSpPr>
          <p:nvPr>
            <p:ph idx="1"/>
          </p:nvPr>
        </p:nvSpPr>
        <p:spPr>
          <a:xfrm>
            <a:off x="500034" y="1071546"/>
            <a:ext cx="8229600" cy="4525963"/>
          </a:xfrm>
        </p:spPr>
        <p:txBody>
          <a:bodyPr/>
          <a:lstStyle/>
          <a:p>
            <a:r>
              <a:rPr lang="zh-CN" altLang="en-US" dirty="0" smtClean="0"/>
              <a:t>邮件审批</a:t>
            </a:r>
          </a:p>
          <a:p>
            <a:endParaRPr lang="zh-CN" altLang="en-US" dirty="0"/>
          </a:p>
        </p:txBody>
      </p:sp>
      <p:pic>
        <p:nvPicPr>
          <p:cNvPr id="10" name="图片 9" descr="审批2.JPG"/>
          <p:cNvPicPr>
            <a:picLocks noChangeAspect="1"/>
          </p:cNvPicPr>
          <p:nvPr/>
        </p:nvPicPr>
        <p:blipFill>
          <a:blip r:embed="rId3" cstate="print"/>
          <a:stretch>
            <a:fillRect/>
          </a:stretch>
        </p:blipFill>
        <p:spPr>
          <a:xfrm>
            <a:off x="428596" y="1571612"/>
            <a:ext cx="8215370" cy="528638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158" y="285728"/>
            <a:ext cx="8229600" cy="1143000"/>
          </a:xfrm>
        </p:spPr>
        <p:txBody>
          <a:bodyPr/>
          <a:lstStyle/>
          <a:p>
            <a:r>
              <a:rPr lang="zh-CN" altLang="en-US" dirty="0" smtClean="0"/>
              <a:t>功能亮点</a:t>
            </a:r>
            <a:endParaRPr lang="zh-CN" altLang="en-US" dirty="0"/>
          </a:p>
        </p:txBody>
      </p:sp>
      <p:sp>
        <p:nvSpPr>
          <p:cNvPr id="3" name="内容占位符 2"/>
          <p:cNvSpPr>
            <a:spLocks noGrp="1"/>
          </p:cNvSpPr>
          <p:nvPr>
            <p:ph idx="1"/>
          </p:nvPr>
        </p:nvSpPr>
        <p:spPr>
          <a:xfrm>
            <a:off x="500034" y="1071546"/>
            <a:ext cx="8229600" cy="4525963"/>
          </a:xfrm>
        </p:spPr>
        <p:txBody>
          <a:bodyPr/>
          <a:lstStyle/>
          <a:p>
            <a:r>
              <a:rPr lang="zh-CN" altLang="en-US" dirty="0" smtClean="0"/>
              <a:t>邮件审批</a:t>
            </a:r>
          </a:p>
          <a:p>
            <a:endParaRPr lang="zh-CN" altLang="en-US" dirty="0"/>
          </a:p>
        </p:txBody>
      </p:sp>
      <p:pic>
        <p:nvPicPr>
          <p:cNvPr id="29698" name="图片 1" descr="image001"/>
          <p:cNvPicPr>
            <a:picLocks noChangeAspect="1" noChangeArrowheads="1"/>
          </p:cNvPicPr>
          <p:nvPr/>
        </p:nvPicPr>
        <p:blipFill>
          <a:blip r:embed="rId3" cstate="print"/>
          <a:srcRect/>
          <a:stretch>
            <a:fillRect/>
          </a:stretch>
        </p:blipFill>
        <p:spPr bwMode="auto">
          <a:xfrm>
            <a:off x="428596" y="1857364"/>
            <a:ext cx="4086225" cy="3390900"/>
          </a:xfrm>
          <a:prstGeom prst="rect">
            <a:avLst/>
          </a:prstGeom>
          <a:noFill/>
          <a:ln w="9525">
            <a:noFill/>
            <a:miter lim="800000"/>
            <a:headEnd/>
            <a:tailEnd/>
          </a:ln>
        </p:spPr>
      </p:pic>
      <p:pic>
        <p:nvPicPr>
          <p:cNvPr id="29699" name="Picture 3" descr="081064412@12102009-2464"/>
          <p:cNvPicPr>
            <a:picLocks noChangeAspect="1" noChangeArrowheads="1"/>
          </p:cNvPicPr>
          <p:nvPr/>
        </p:nvPicPr>
        <p:blipFill>
          <a:blip r:embed="rId4" cstate="print"/>
          <a:srcRect/>
          <a:stretch>
            <a:fillRect/>
          </a:stretch>
        </p:blipFill>
        <p:spPr bwMode="auto">
          <a:xfrm>
            <a:off x="4714876" y="1285860"/>
            <a:ext cx="40767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158" y="285728"/>
            <a:ext cx="8229600" cy="1143000"/>
          </a:xfrm>
        </p:spPr>
        <p:txBody>
          <a:bodyPr/>
          <a:lstStyle/>
          <a:p>
            <a:r>
              <a:rPr lang="zh-CN" altLang="en-US" dirty="0" smtClean="0"/>
              <a:t>功能亮点</a:t>
            </a:r>
            <a:endParaRPr lang="zh-CN" altLang="en-US" dirty="0"/>
          </a:p>
        </p:txBody>
      </p:sp>
      <p:sp>
        <p:nvSpPr>
          <p:cNvPr id="3" name="内容占位符 2"/>
          <p:cNvSpPr>
            <a:spLocks noGrp="1"/>
          </p:cNvSpPr>
          <p:nvPr>
            <p:ph idx="1"/>
          </p:nvPr>
        </p:nvSpPr>
        <p:spPr/>
        <p:txBody>
          <a:bodyPr/>
          <a:lstStyle/>
          <a:p>
            <a:r>
              <a:rPr lang="zh-CN" altLang="en-US" dirty="0" smtClean="0"/>
              <a:t>支持多台平的</a:t>
            </a:r>
            <a:r>
              <a:rPr lang="en-US" altLang="zh-CN" dirty="0" smtClean="0"/>
              <a:t>OWA</a:t>
            </a:r>
            <a:endParaRPr lang="zh-CN" altLang="en-US" dirty="0" smtClean="0"/>
          </a:p>
          <a:p>
            <a:pPr lvl="1"/>
            <a:endParaRPr lang="en-US" altLang="zh-CN" dirty="0" smtClean="0"/>
          </a:p>
          <a:p>
            <a:pPr lvl="1"/>
            <a:r>
              <a:rPr lang="en-US" altLang="zh-CN" dirty="0" smtClean="0"/>
              <a:t>IE 7 </a:t>
            </a:r>
            <a:r>
              <a:rPr lang="zh-CN" altLang="en-US" dirty="0" smtClean="0"/>
              <a:t>及以上版本</a:t>
            </a:r>
            <a:endParaRPr lang="en-US" altLang="zh-CN" dirty="0" smtClean="0"/>
          </a:p>
          <a:p>
            <a:pPr lvl="1"/>
            <a:endParaRPr lang="en-US" altLang="zh-CN" dirty="0" smtClean="0"/>
          </a:p>
          <a:p>
            <a:pPr lvl="1"/>
            <a:r>
              <a:rPr lang="en-US" altLang="zh-CN" dirty="0" smtClean="0"/>
              <a:t>Firefox 3</a:t>
            </a:r>
            <a:r>
              <a:rPr lang="zh-CN" altLang="en-US" dirty="0" smtClean="0"/>
              <a:t>及以上的版本</a:t>
            </a:r>
            <a:endParaRPr lang="en-US" altLang="zh-CN" dirty="0" smtClean="0"/>
          </a:p>
          <a:p>
            <a:pPr lvl="1"/>
            <a:endParaRPr lang="en-US" altLang="zh-CN" dirty="0" smtClean="0"/>
          </a:p>
          <a:p>
            <a:pPr lvl="1"/>
            <a:r>
              <a:rPr lang="en-US" altLang="zh-CN" dirty="0" smtClean="0"/>
              <a:t>Safari 3</a:t>
            </a:r>
            <a:r>
              <a:rPr lang="zh-CN" altLang="en-US" dirty="0" smtClean="0"/>
              <a:t>及以上版本</a:t>
            </a:r>
            <a:endParaRPr lang="en-US" altLang="zh-CN" dirty="0" smtClean="0"/>
          </a:p>
          <a:p>
            <a:pPr lvl="1"/>
            <a:endParaRPr lang="en-US" altLang="zh-CN" dirty="0" smtClean="0"/>
          </a:p>
          <a:p>
            <a:pPr lvl="1">
              <a:buNone/>
            </a:pPr>
            <a:r>
              <a:rPr lang="zh-CN" altLang="en-US" dirty="0" smtClean="0"/>
              <a:t>低版本将只能访问“</a:t>
            </a:r>
            <a:r>
              <a:rPr lang="en-US" altLang="zh-CN" dirty="0" smtClean="0"/>
              <a:t>Outlook Web App Light</a:t>
            </a:r>
            <a:r>
              <a:rPr lang="zh-CN" altLang="en-US" dirty="0" smtClean="0"/>
              <a:t>”</a:t>
            </a:r>
            <a:endParaRPr lang="en-US" altLang="zh-CN" dirty="0" smtClean="0"/>
          </a:p>
          <a:p>
            <a:pPr lvl="1"/>
            <a:endParaRPr lang="zh-CN" altLang="en-US" dirty="0" smtClean="0"/>
          </a:p>
          <a:p>
            <a:pPr lvl="2">
              <a:buNone/>
            </a:pPr>
            <a:endParaRPr lang="zh-CN" altLang="en-US" dirty="0" smtClean="0"/>
          </a:p>
          <a:p>
            <a:endParaRPr lang="zh-CN"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581</Words>
  <Application>Microsoft Office PowerPoint</Application>
  <PresentationFormat>全屏显示(4:3)</PresentationFormat>
  <Paragraphs>190</Paragraphs>
  <Slides>23</Slides>
  <Notes>23</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23</vt:i4>
      </vt:variant>
    </vt:vector>
  </HeadingPairs>
  <TitlesOfParts>
    <vt:vector size="25" baseType="lpstr">
      <vt:lpstr>Office 主题</vt:lpstr>
      <vt:lpstr>Visio</vt:lpstr>
      <vt:lpstr>幻灯片 1</vt:lpstr>
      <vt:lpstr>Exchange 2010 项目实施经验分享</vt:lpstr>
      <vt:lpstr>课程内容</vt:lpstr>
      <vt:lpstr> 功能亮点</vt:lpstr>
      <vt:lpstr> 功能亮点</vt:lpstr>
      <vt:lpstr>功能亮点</vt:lpstr>
      <vt:lpstr>功能亮点</vt:lpstr>
      <vt:lpstr>功能亮点</vt:lpstr>
      <vt:lpstr>功能亮点</vt:lpstr>
      <vt:lpstr>功能亮点</vt:lpstr>
      <vt:lpstr>功能亮点</vt:lpstr>
      <vt:lpstr>功能亮点</vt:lpstr>
      <vt:lpstr>经验分享-证书</vt:lpstr>
      <vt:lpstr>经验分享-证书</vt:lpstr>
      <vt:lpstr>经验分享-购买证书</vt:lpstr>
      <vt:lpstr>经验分享-购买证书</vt:lpstr>
      <vt:lpstr>经验分享-购买证书</vt:lpstr>
      <vt:lpstr>经验分享-批量创建用户</vt:lpstr>
      <vt:lpstr>经验分享-批量创建用户</vt:lpstr>
      <vt:lpstr>疑问和解答</vt:lpstr>
      <vt:lpstr>参考资源</vt:lpstr>
      <vt:lpstr>幻灯片 22</vt:lpstr>
      <vt:lpstr>幻灯片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2009-10-29T03:14:20Z</dcterms:created>
  <dcterms:modified xsi:type="dcterms:W3CDTF">2009-10-29T03:14:25Z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