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308" r:id="rId4"/>
    <p:sldId id="278" r:id="rId5"/>
    <p:sldId id="279" r:id="rId6"/>
    <p:sldId id="280" r:id="rId7"/>
    <p:sldId id="281" r:id="rId8"/>
    <p:sldId id="282" r:id="rId9"/>
    <p:sldId id="283" r:id="rId10"/>
    <p:sldId id="304" r:id="rId11"/>
    <p:sldId id="305" r:id="rId12"/>
    <p:sldId id="306" r:id="rId13"/>
    <p:sldId id="284" r:id="rId14"/>
    <p:sldId id="285" r:id="rId15"/>
    <p:sldId id="296" r:id="rId16"/>
    <p:sldId id="288" r:id="rId17"/>
    <p:sldId id="290" r:id="rId18"/>
    <p:sldId id="291" r:id="rId19"/>
    <p:sldId id="300" r:id="rId20"/>
    <p:sldId id="298" r:id="rId21"/>
    <p:sldId id="292" r:id="rId22"/>
    <p:sldId id="293" r:id="rId23"/>
    <p:sldId id="299" r:id="rId24"/>
    <p:sldId id="307" r:id="rId25"/>
    <p:sldId id="302" r:id="rId26"/>
    <p:sldId id="303"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826" autoAdjust="0"/>
  </p:normalViewPr>
  <p:slideViewPr>
    <p:cSldViewPr>
      <p:cViewPr varScale="1">
        <p:scale>
          <a:sx n="64" d="100"/>
          <a:sy n="64" d="100"/>
        </p:scale>
        <p:origin x="-618" y="-10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indent="-103844" defTabSz="897214">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393BF15-6B9D-465B-ACFF-060CBD841086}" type="datetime8">
              <a:rPr lang="en-US"/>
              <a:pPr/>
              <a:t>10/29/2009 11:06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6B675A7-5610-476F-9DC8-374BF9230BB9}" type="slidenum">
              <a:rPr lang="en-US"/>
              <a:pPr/>
              <a:t>14</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xfrm>
            <a:off x="685800" y="4343400"/>
            <a:ext cx="5486400" cy="4114800"/>
          </a:xfrm>
          <a:prstGeom prst="rect">
            <a:avLst/>
          </a:prstGeom>
        </p:spPr>
        <p:txBody>
          <a:bodyPr/>
          <a:lstStyle/>
          <a:p>
            <a:pPr marL="228600" indent="-228600">
              <a:lnSpc>
                <a:spcPct val="80000"/>
              </a:lnSpc>
            </a:pPr>
            <a:endParaRPr lang="en-US"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393BF15-6B9D-465B-ACFF-060CBD841086}" type="datetime8">
              <a:rPr lang="en-US"/>
              <a:pPr/>
              <a:t>10/29/2009 11:06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16B675A7-5610-476F-9DC8-374BF9230BB9}" type="slidenum">
              <a:rPr lang="en-US"/>
              <a:pPr/>
              <a:t>16</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xfrm>
            <a:off x="685800" y="4343400"/>
            <a:ext cx="5486400" cy="4114800"/>
          </a:xfrm>
          <a:prstGeom prst="rect">
            <a:avLst/>
          </a:prstGeom>
        </p:spPr>
        <p:txBody>
          <a:bodyPr/>
          <a:lstStyle/>
          <a:p>
            <a:pPr marL="228600" indent="-228600">
              <a:lnSpc>
                <a:spcPct val="80000"/>
              </a:lnSpc>
            </a:pPr>
            <a:endParaRPr lang="en-US"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1">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indent="-103844" defTabSz="897214">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indent="-103844" defTabSz="897214">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headEnd/>
            <a:tailEnd/>
          </a:ln>
        </p:spPr>
        <p:txBody>
          <a:bodyPr/>
          <a:lstStyle/>
          <a:p>
            <a:fld id="{AB260DED-D23C-4C10-9B87-280C4D75C878}" type="slidenum">
              <a:rPr lang="en-US" altLang="zh-CN" smtClean="0">
                <a:ea typeface="宋体" charset="-122"/>
                <a:cs typeface="Arial" charset="0"/>
              </a:rPr>
              <a:pPr/>
              <a:t>24</a:t>
            </a:fld>
            <a:endParaRPr lang="en-US" altLang="zh-CN" smtClean="0">
              <a:ea typeface="宋体" charset="-122"/>
              <a:cs typeface="Arial" charset="0"/>
            </a:endParaRPr>
          </a:p>
        </p:txBody>
      </p:sp>
      <p:sp>
        <p:nvSpPr>
          <p:cNvPr id="43011" name="Shape 3"/>
          <p:cNvSpPr txBox="1">
            <a:spLocks noGrp="1" noChangeArrowheads="1"/>
          </p:cNvSpPr>
          <p:nvPr/>
        </p:nvSpPr>
        <p:spPr bwMode="auto">
          <a:xfrm>
            <a:off x="3884613" y="0"/>
            <a:ext cx="2971800" cy="457513"/>
          </a:xfrm>
          <a:prstGeom prst="rect">
            <a:avLst/>
          </a:prstGeom>
          <a:noFill/>
          <a:ln w="9525">
            <a:noFill/>
            <a:miter lim="800000"/>
            <a:headEnd/>
            <a:tailEnd/>
          </a:ln>
        </p:spPr>
        <p:txBody>
          <a:bodyPr lIns="91435" tIns="45718" rIns="91435" bIns="45718"/>
          <a:lstStyle/>
          <a:p>
            <a:pPr algn="r"/>
            <a:fld id="{7126471D-14B7-4BDF-9680-57A2F5077CFD}" type="datetime8">
              <a:rPr lang="en-US" altLang="zh-CN">
                <a:latin typeface="Times New Roman" pitchFamily="18" charset="0"/>
              </a:rPr>
              <a:pPr algn="r"/>
              <a:t>10/29/2009 11:06 AM</a:t>
            </a:fld>
            <a:endParaRPr lang="en-US" altLang="zh-CN">
              <a:latin typeface="Times New Roman" pitchFamily="18" charset="0"/>
            </a:endParaRPr>
          </a:p>
        </p:txBody>
      </p:sp>
      <p:sp>
        <p:nvSpPr>
          <p:cNvPr id="43012" name="Shape 4"/>
          <p:cNvSpPr txBox="1">
            <a:spLocks noGrp="1" noChangeArrowheads="1"/>
          </p:cNvSpPr>
          <p:nvPr/>
        </p:nvSpPr>
        <p:spPr bwMode="auto">
          <a:xfrm>
            <a:off x="5583239" y="8684926"/>
            <a:ext cx="1273175" cy="457513"/>
          </a:xfrm>
          <a:prstGeom prst="rect">
            <a:avLst/>
          </a:prstGeom>
          <a:noFill/>
          <a:ln w="9525">
            <a:noFill/>
            <a:miter lim="800000"/>
            <a:headEnd/>
            <a:tailEnd/>
          </a:ln>
        </p:spPr>
        <p:txBody>
          <a:bodyPr lIns="91435" tIns="45718" rIns="91435" bIns="45718" anchor="b"/>
          <a:lstStyle/>
          <a:p>
            <a:pPr algn="r"/>
            <a:fld id="{602D3080-4489-49DD-B39C-41FFA9D92E45}" type="slidenum">
              <a:rPr lang="en-US" altLang="zh-CN">
                <a:latin typeface="Times New Roman" pitchFamily="18" charset="0"/>
              </a:rPr>
              <a:pPr algn="r"/>
              <a:t>24</a:t>
            </a:fld>
            <a:endParaRPr lang="en-US" altLang="zh-CN">
              <a:latin typeface="Times New Roman" pitchFamily="18" charset="0"/>
            </a:endParaRPr>
          </a:p>
        </p:txBody>
      </p:sp>
      <p:sp>
        <p:nvSpPr>
          <p:cNvPr id="43013" name="Shape 5"/>
          <p:cNvSpPr txBox="1">
            <a:spLocks noGrp="1" noChangeArrowheads="1"/>
          </p:cNvSpPr>
          <p:nvPr/>
        </p:nvSpPr>
        <p:spPr bwMode="auto">
          <a:xfrm>
            <a:off x="1" y="8791107"/>
            <a:ext cx="5667375" cy="351332"/>
          </a:xfrm>
          <a:prstGeom prst="rect">
            <a:avLst/>
          </a:prstGeom>
          <a:noFill/>
          <a:ln w="9525">
            <a:noFill/>
            <a:miter lim="800000"/>
            <a:headEnd/>
            <a:tailEnd/>
          </a:ln>
        </p:spPr>
        <p:txBody>
          <a:bodyPr lIns="91435" tIns="45718" rIns="91435" bIns="45718" anchor="b"/>
          <a:lstStyle/>
          <a:p>
            <a:r>
              <a:rPr lang="en-US" altLang="zh-CN" sz="700">
                <a:latin typeface="Segoe Semibold" pitchFamily="34" charset="0"/>
              </a:rPr>
              <a:t>© 2006 Microsoft Corporation. All rights reserved. Microsoft, Windows, Windows Vista and other product names are or may be registered trademarks and/or trademarks in the U.S. and/or other countries.</a:t>
            </a:r>
          </a:p>
          <a:p>
            <a:r>
              <a:rPr lang="en-US" altLang="zh-CN"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sz="700">
                <a:latin typeface="Segoe Semibold" pitchFamily="34" charset="0"/>
              </a:rPr>
            </a:br>
            <a:r>
              <a:rPr lang="en-US" altLang="zh-CN" sz="700">
                <a:latin typeface="Segoe Semibold" pitchFamily="34" charset="0"/>
              </a:rPr>
              <a:t>MICROSOFT MAKES NO WARRANTIES, EXPRESS, IMPLIED OR STATUTORY, AS TO THE INFORMATION IN THIS PRESENTATION.</a:t>
            </a:r>
          </a:p>
        </p:txBody>
      </p:sp>
      <p:sp>
        <p:nvSpPr>
          <p:cNvPr id="43014" name="Rectangle 510977"/>
          <p:cNvSpPr>
            <a:spLocks noGrp="1" noRot="1" noChangeAspect="1" noChangeArrowheads="1" noTextEdit="1"/>
          </p:cNvSpPr>
          <p:nvPr>
            <p:ph type="sldImg"/>
          </p:nvPr>
        </p:nvSpPr>
        <p:spPr>
          <a:ln cap="flat">
            <a:headEnd type="none" w="med" len="med"/>
            <a:tailEnd type="none" w="med" len="med"/>
          </a:ln>
        </p:spPr>
      </p:sp>
      <p:sp>
        <p:nvSpPr>
          <p:cNvPr id="43015" name="Rectangle 510978"/>
          <p:cNvSpPr>
            <a:spLocks noGrp="1" noChangeArrowheads="1"/>
          </p:cNvSpPr>
          <p:nvPr>
            <p:ph type="body" idx="1"/>
          </p:nvPr>
        </p:nvSpPr>
        <p:spPr>
          <a:xfrm>
            <a:off x="457200" y="3277537"/>
            <a:ext cx="6019800" cy="635520"/>
          </a:xfrm>
          <a:noFill/>
          <a:ln/>
        </p:spPr>
        <p:txBody>
          <a:bodyPr lIns="91435" tIns="45718" rIns="91435" bIns="45718"/>
          <a:lstStyle/>
          <a:p>
            <a:pPr eaLnBrk="1" hangingPunct="1"/>
            <a:endParaRPr lang="en-US" altLang="zh-CN" dirty="0" smtClean="0">
              <a:latin typeface="Segoe" pitchFamily="2" charset="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190500" indent="-190500" eaLnBrk="1" hangingPunct="1">
              <a:lnSpc>
                <a:spcPct val="80000"/>
              </a:lnSpc>
            </a:pPr>
            <a:endParaRPr lang="en-US" dirty="0" smtClean="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10/29/2009 11:06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48A3A69-8B2E-40A3-BF37-C2736176C78A}" type="datetime8">
              <a:rPr lang="en-US"/>
              <a:pPr/>
              <a:t>10/29/2009 11:06 AM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7402E18A-FE3B-4473-A221-9DF11D20F5D7}" type="slidenum">
              <a:rPr lang="en-US"/>
              <a:pPr/>
              <a:t>6</a:t>
            </a:fld>
            <a:endParaRPr lang="en-US"/>
          </a:p>
        </p:txBody>
      </p:sp>
      <p:sp>
        <p:nvSpPr>
          <p:cNvPr id="488450" name="Rectangle 2"/>
          <p:cNvSpPr>
            <a:spLocks noGrp="1" noRot="1" noChangeAspect="1" noChangeArrowheads="1" noTextEdit="1"/>
          </p:cNvSpPr>
          <p:nvPr>
            <p:ph type="sldImg"/>
          </p:nvPr>
        </p:nvSpPr>
        <p:spPr>
          <a:xfrm>
            <a:off x="1143000" y="688975"/>
            <a:ext cx="4570413" cy="3427413"/>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228600" indent="-22860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E5146E7-1A77-4DC7-82DB-5B1B9012FF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normAutofit fontScale="90000"/>
          </a:bodyPr>
          <a:lstStyle/>
          <a:p>
            <a:pPr algn="l"/>
            <a:r>
              <a:rPr lang="zh-CN" altLang="en-US" dirty="0" smtClean="0"/>
              <a:t>全新的</a:t>
            </a:r>
            <a:r>
              <a:rPr lang="en-US" sz="4400" dirty="0" smtClean="0"/>
              <a:t>Exchange 2010</a:t>
            </a:r>
            <a:r>
              <a:rPr lang="zh-CN" altLang="en-US" sz="4400" dirty="0" smtClean="0"/>
              <a:t>传输规则</a:t>
            </a:r>
            <a:r>
              <a:rPr lang="en-US" sz="4400" dirty="0" smtClean="0"/>
              <a:t> </a:t>
            </a:r>
            <a:br>
              <a:rPr lang="en-US" sz="4400" dirty="0" smtClean="0"/>
            </a:br>
            <a:endParaRPr lang="en-US" sz="3600" dirty="0">
              <a:solidFill>
                <a:schemeClr val="tx2"/>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494864" y="1401608"/>
          <a:ext cx="8270544" cy="3785798"/>
        </p:xfrm>
        <a:graphic>
          <a:graphicData uri="http://schemas.openxmlformats.org/drawingml/2006/table">
            <a:tbl>
              <a:tblPr firstRow="1" bandRow="1">
                <a:tableStyleId>{21E4AEA4-8DFA-4A89-87EB-49C32662AFE0}</a:tableStyleId>
              </a:tblPr>
              <a:tblGrid>
                <a:gridCol w="2319588"/>
                <a:gridCol w="1897570"/>
                <a:gridCol w="4053386"/>
              </a:tblGrid>
              <a:tr h="370840">
                <a:tc>
                  <a:txBody>
                    <a:bodyPr/>
                    <a:lstStyle/>
                    <a:p>
                      <a:r>
                        <a:rPr lang="zh-CN" altLang="en-US" b="1" dirty="0" smtClean="0"/>
                        <a:t>改进</a:t>
                      </a:r>
                      <a:endParaRPr lang="en-US" b="1" dirty="0"/>
                    </a:p>
                  </a:txBody>
                  <a:tcPr/>
                </a:tc>
                <a:tc>
                  <a:txBody>
                    <a:bodyPr/>
                    <a:lstStyle/>
                    <a:p>
                      <a:r>
                        <a:rPr lang="en-US" dirty="0" smtClean="0"/>
                        <a:t>E2007 </a:t>
                      </a:r>
                      <a:endParaRPr lang="en-US" dirty="0"/>
                    </a:p>
                  </a:txBody>
                  <a:tcPr/>
                </a:tc>
                <a:tc>
                  <a:txBody>
                    <a:bodyPr/>
                    <a:lstStyle/>
                    <a:p>
                      <a:r>
                        <a:rPr lang="en-US" dirty="0" smtClean="0"/>
                        <a:t>E2010 </a:t>
                      </a:r>
                      <a:endParaRPr lang="en-US" dirty="0"/>
                    </a:p>
                  </a:txBody>
                  <a:tcPr/>
                </a:tc>
              </a:tr>
              <a:tr h="448238">
                <a:tc>
                  <a:txBody>
                    <a:bodyPr/>
                    <a:lstStyle/>
                    <a:p>
                      <a:r>
                        <a:rPr lang="zh-CN" altLang="en-US" sz="1600" dirty="0" smtClean="0"/>
                        <a:t>声明</a:t>
                      </a:r>
                      <a:r>
                        <a:rPr lang="en-US" altLang="zh-CN" sz="1600" dirty="0" smtClean="0"/>
                        <a:t>/</a:t>
                      </a:r>
                      <a:r>
                        <a:rPr lang="zh-CN" altLang="en-US" sz="1600" dirty="0" smtClean="0"/>
                        <a:t>签名</a:t>
                      </a:r>
                      <a:endParaRPr lang="en-US" sz="1600" b="1" dirty="0"/>
                    </a:p>
                  </a:txBody>
                  <a:tcPr/>
                </a:tc>
                <a:tc>
                  <a:txBody>
                    <a:bodyPr/>
                    <a:lstStyle/>
                    <a:p>
                      <a:r>
                        <a:rPr lang="zh-CN" altLang="en-US" sz="1600" dirty="0" smtClean="0"/>
                        <a:t>文本格式</a:t>
                      </a:r>
                      <a:endParaRPr lang="en-US" sz="16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zh-CN" altLang="en-US" sz="1600" dirty="0" smtClean="0"/>
                        <a:t>添加</a:t>
                      </a:r>
                      <a:r>
                        <a:rPr lang="en-US" sz="1600" dirty="0" smtClean="0"/>
                        <a:t>AD</a:t>
                      </a:r>
                      <a:r>
                        <a:rPr lang="zh-CN" altLang="en-US" sz="1600" dirty="0" smtClean="0"/>
                        <a:t>属性</a:t>
                      </a:r>
                      <a:r>
                        <a:rPr lang="en-US" altLang="zh-CN" sz="1600" dirty="0" smtClean="0"/>
                        <a:t>+</a:t>
                      </a:r>
                      <a:r>
                        <a:rPr lang="en-US" sz="1600" baseline="0" dirty="0" smtClean="0"/>
                        <a:t>HTML </a:t>
                      </a:r>
                      <a:endParaRPr lang="en-US" sz="1600" dirty="0" smtClean="0"/>
                    </a:p>
                  </a:txBody>
                  <a:tcPr/>
                </a:tc>
              </a:tr>
              <a:tr h="370840">
                <a:tc>
                  <a:txBody>
                    <a:bodyPr/>
                    <a:lstStyle/>
                    <a:p>
                      <a:r>
                        <a:rPr lang="zh-CN" altLang="en-US" sz="1600" dirty="0" smtClean="0"/>
                        <a:t>附件</a:t>
                      </a:r>
                      <a:endParaRPr lang="en-US" sz="1600" b="1" dirty="0"/>
                    </a:p>
                  </a:txBody>
                  <a:tcPr/>
                </a:tc>
                <a:tc>
                  <a:txBody>
                    <a:bodyPr/>
                    <a:lstStyle/>
                    <a:p>
                      <a:r>
                        <a:rPr lang="zh-CN" altLang="en-US" sz="1600" dirty="0" smtClean="0"/>
                        <a:t>大小、名称</a:t>
                      </a:r>
                      <a:endParaRPr lang="en-US" sz="1600" dirty="0"/>
                    </a:p>
                  </a:txBody>
                  <a:tcPr/>
                </a:tc>
                <a:tc>
                  <a:txBody>
                    <a:bodyPr/>
                    <a:lstStyle/>
                    <a:p>
                      <a:r>
                        <a:rPr lang="en-US" sz="1600" dirty="0" smtClean="0"/>
                        <a:t>+</a:t>
                      </a:r>
                      <a:r>
                        <a:rPr lang="zh-CN" altLang="en-US" sz="1600" dirty="0" smtClean="0"/>
                        <a:t>内容</a:t>
                      </a:r>
                      <a:r>
                        <a:rPr lang="en-US" sz="1600" dirty="0" smtClean="0"/>
                        <a:t> (Office</a:t>
                      </a:r>
                      <a:r>
                        <a:rPr lang="zh-CN" altLang="en-US" sz="1600" dirty="0" smtClean="0"/>
                        <a:t>文档</a:t>
                      </a:r>
                      <a:r>
                        <a:rPr lang="en-US" sz="1600" dirty="0" smtClean="0"/>
                        <a:t>)</a:t>
                      </a:r>
                      <a:r>
                        <a:rPr lang="en-US" sz="1600" baseline="0" dirty="0" smtClean="0"/>
                        <a:t> </a:t>
                      </a:r>
                      <a:endParaRPr lang="en-US" sz="1600" dirty="0"/>
                    </a:p>
                  </a:txBody>
                  <a:tcPr/>
                </a:tc>
              </a:tr>
              <a:tr h="370840">
                <a:tc>
                  <a:txBody>
                    <a:bodyPr/>
                    <a:lstStyle/>
                    <a:p>
                      <a:r>
                        <a:rPr lang="zh-CN" altLang="en-US" sz="1600" dirty="0" smtClean="0"/>
                        <a:t>分类</a:t>
                      </a:r>
                      <a:endParaRPr lang="en-US" sz="1600" b="1" dirty="0"/>
                    </a:p>
                  </a:txBody>
                  <a:tcPr/>
                </a:tc>
                <a:tc>
                  <a:txBody>
                    <a:bodyPr/>
                    <a:lstStyle/>
                    <a:p>
                      <a:r>
                        <a:rPr lang="zh-CN" altLang="en-US" sz="1600" dirty="0" smtClean="0"/>
                        <a:t>基于分类操作</a:t>
                      </a:r>
                      <a:endParaRPr lang="en-US" sz="1600" dirty="0"/>
                    </a:p>
                  </a:txBody>
                  <a:tcPr/>
                </a:tc>
                <a:tc>
                  <a:txBody>
                    <a:bodyPr/>
                    <a:lstStyle/>
                    <a:p>
                      <a:r>
                        <a:rPr lang="zh-CN" altLang="en-US" sz="1600" dirty="0" smtClean="0"/>
                        <a:t>可以针对无类别操作</a:t>
                      </a:r>
                      <a:endParaRPr lang="en-US" sz="1600" dirty="0"/>
                    </a:p>
                  </a:txBody>
                  <a:tcPr/>
                </a:tc>
              </a:tr>
              <a:tr h="370840">
                <a:tc>
                  <a:txBody>
                    <a:bodyPr/>
                    <a:lstStyle/>
                    <a:p>
                      <a:r>
                        <a:rPr lang="zh-CN" altLang="en-US" sz="1600" b="1" dirty="0" smtClean="0">
                          <a:solidFill>
                            <a:schemeClr val="bg1"/>
                          </a:solidFill>
                        </a:rPr>
                        <a:t>全新的</a:t>
                      </a:r>
                      <a:endParaRPr lang="en-US" sz="1600" b="1" dirty="0" smtClean="0">
                        <a:solidFill>
                          <a:schemeClr val="bg1"/>
                        </a:solidFill>
                      </a:endParaRPr>
                    </a:p>
                  </a:txBody>
                  <a:tcPr>
                    <a:solidFill>
                      <a:schemeClr val="accent2"/>
                    </a:solidFill>
                  </a:tcPr>
                </a:tc>
                <a:tc>
                  <a:txBody>
                    <a:bodyPr/>
                    <a:lstStyle/>
                    <a:p>
                      <a:endParaRPr lang="en-US" sz="1600" b="1" dirty="0">
                        <a:solidFill>
                          <a:schemeClr val="tx1"/>
                        </a:solidFill>
                      </a:endParaRPr>
                    </a:p>
                  </a:txBody>
                  <a:tcPr>
                    <a:solidFill>
                      <a:schemeClr val="accent2"/>
                    </a:solidFill>
                  </a:tcPr>
                </a:tc>
                <a:tc>
                  <a:txBody>
                    <a:bodyPr/>
                    <a:lstStyle/>
                    <a:p>
                      <a:r>
                        <a:rPr lang="en-US" sz="1600" b="1" dirty="0" smtClean="0">
                          <a:solidFill>
                            <a:schemeClr val="tx1"/>
                          </a:solidFill>
                        </a:rPr>
                        <a:t>E2010 </a:t>
                      </a:r>
                      <a:endParaRPr lang="en-US" sz="1600" b="1" dirty="0">
                        <a:solidFill>
                          <a:schemeClr val="tx1"/>
                        </a:solidFill>
                      </a:endParaRPr>
                    </a:p>
                  </a:txBody>
                  <a:tcPr>
                    <a:solidFill>
                      <a:schemeClr val="accent2"/>
                    </a:solidFill>
                  </a:tcPr>
                </a:tc>
              </a:tr>
              <a:tr h="370840">
                <a:tc>
                  <a:txBody>
                    <a:bodyPr/>
                    <a:lstStyle/>
                    <a:p>
                      <a:r>
                        <a:rPr lang="zh-CN" altLang="en-US" sz="1600" b="0" dirty="0" smtClean="0"/>
                        <a:t>应用</a:t>
                      </a:r>
                      <a:r>
                        <a:rPr lang="en-US" sz="1600" b="0" baseline="0" dirty="0" smtClean="0"/>
                        <a:t>RMS</a:t>
                      </a:r>
                      <a:endParaRPr lang="en-US" sz="1600" b="0" dirty="0"/>
                    </a:p>
                  </a:txBody>
                  <a:tcPr/>
                </a:tc>
                <a:tc>
                  <a:txBody>
                    <a:bodyPr/>
                    <a:lstStyle/>
                    <a:p>
                      <a:endParaRPr lang="en-US" sz="1600" dirty="0"/>
                    </a:p>
                  </a:txBody>
                  <a:tcPr/>
                </a:tc>
                <a:tc>
                  <a:txBody>
                    <a:bodyPr/>
                    <a:lstStyle/>
                    <a:p>
                      <a:r>
                        <a:rPr lang="zh-CN" altLang="en-US" sz="1600" dirty="0" smtClean="0"/>
                        <a:t>应用</a:t>
                      </a:r>
                      <a:r>
                        <a:rPr lang="en-US" sz="1600" baseline="0" dirty="0" smtClean="0"/>
                        <a:t>RMS</a:t>
                      </a:r>
                      <a:r>
                        <a:rPr lang="zh-CN" altLang="en-US" sz="1600" baseline="0" dirty="0" smtClean="0"/>
                        <a:t>加密</a:t>
                      </a:r>
                      <a:endParaRPr lang="en-US" sz="1600" dirty="0"/>
                    </a:p>
                  </a:txBody>
                  <a:tcPr/>
                </a:tc>
              </a:tr>
              <a:tr h="370840">
                <a:tc>
                  <a:txBody>
                    <a:bodyPr/>
                    <a:lstStyle/>
                    <a:p>
                      <a:r>
                        <a:rPr lang="en-US" sz="1600" dirty="0" smtClean="0"/>
                        <a:t>Moderation </a:t>
                      </a:r>
                      <a:endParaRPr lang="en-US" sz="1600" b="1" dirty="0"/>
                    </a:p>
                  </a:txBody>
                  <a:tcPr/>
                </a:tc>
                <a:tc>
                  <a:txBody>
                    <a:bodyPr/>
                    <a:lstStyle/>
                    <a:p>
                      <a:endParaRPr lang="en-US" sz="1600" dirty="0"/>
                    </a:p>
                  </a:txBody>
                  <a:tcPr/>
                </a:tc>
                <a:tc>
                  <a:txBody>
                    <a:bodyPr/>
                    <a:lstStyle/>
                    <a:p>
                      <a:r>
                        <a:rPr lang="en-US" sz="1600" dirty="0" smtClean="0"/>
                        <a:t>Review</a:t>
                      </a:r>
                      <a:r>
                        <a:rPr lang="zh-CN" altLang="en-US" sz="1600" dirty="0" smtClean="0"/>
                        <a:t>和审批流程</a:t>
                      </a:r>
                      <a:r>
                        <a:rPr lang="en-US" sz="1600" baseline="0" dirty="0" smtClean="0"/>
                        <a:t> </a:t>
                      </a:r>
                      <a:endParaRPr lang="en-US" sz="1600" dirty="0"/>
                    </a:p>
                  </a:txBody>
                  <a:tcPr/>
                </a:tc>
              </a:tr>
              <a:tr h="370840">
                <a:tc>
                  <a:txBody>
                    <a:bodyPr/>
                    <a:lstStyle/>
                    <a:p>
                      <a:r>
                        <a:rPr lang="zh-CN" altLang="en-US" sz="1600" b="0" dirty="0" smtClean="0"/>
                        <a:t>邮件类型</a:t>
                      </a:r>
                      <a:endParaRPr lang="en-US" sz="1600" b="0" dirty="0"/>
                    </a:p>
                  </a:txBody>
                  <a:tcPr/>
                </a:tc>
                <a:tc>
                  <a:txBody>
                    <a:bodyPr/>
                    <a:lstStyle/>
                    <a:p>
                      <a:endParaRPr lang="en-US" sz="1600" dirty="0"/>
                    </a:p>
                  </a:txBody>
                  <a:tcPr/>
                </a:tc>
                <a:tc>
                  <a:txBody>
                    <a:bodyPr/>
                    <a:lstStyle/>
                    <a:p>
                      <a:r>
                        <a:rPr lang="en-US" sz="1600" dirty="0" smtClean="0"/>
                        <a:t>RMS</a:t>
                      </a:r>
                      <a:r>
                        <a:rPr lang="zh-CN" altLang="en-US" sz="1600" dirty="0" smtClean="0"/>
                        <a:t>加密、自动回复、语音邮件、批准申请</a:t>
                      </a:r>
                      <a:endParaRPr lang="en-US" sz="1600" dirty="0"/>
                    </a:p>
                  </a:txBody>
                  <a:tcPr/>
                </a:tc>
              </a:tr>
              <a:tr h="370840">
                <a:tc>
                  <a:txBody>
                    <a:bodyPr/>
                    <a:lstStyle/>
                    <a:p>
                      <a:r>
                        <a:rPr lang="en-US" sz="1600" dirty="0" smtClean="0"/>
                        <a:t>Supervision</a:t>
                      </a:r>
                      <a:r>
                        <a:rPr lang="en-US" sz="1600" baseline="0" dirty="0" smtClean="0"/>
                        <a:t> Lists </a:t>
                      </a:r>
                      <a:endParaRPr lang="en-US" sz="1600" b="1" dirty="0"/>
                    </a:p>
                  </a:txBody>
                  <a:tcPr/>
                </a:tc>
                <a:tc>
                  <a:txBody>
                    <a:bodyPr/>
                    <a:lstStyle/>
                    <a:p>
                      <a:endParaRPr lang="en-US" sz="1600" dirty="0"/>
                    </a:p>
                  </a:txBody>
                  <a:tcPr/>
                </a:tc>
                <a:tc>
                  <a:txBody>
                    <a:bodyPr/>
                    <a:lstStyle/>
                    <a:p>
                      <a:r>
                        <a:rPr lang="en-US" sz="1600" dirty="0" smtClean="0"/>
                        <a:t>Allows/Blocks based on listed recipients </a:t>
                      </a:r>
                      <a:endParaRPr lang="en-US" sz="1600" dirty="0"/>
                    </a:p>
                  </a:txBody>
                  <a:tcPr/>
                </a:tc>
              </a:tr>
              <a:tr h="370840">
                <a:tc>
                  <a:txBody>
                    <a:bodyPr/>
                    <a:lstStyle/>
                    <a:p>
                      <a:r>
                        <a:rPr lang="zh-CN" altLang="en-US" sz="1600" dirty="0" smtClean="0"/>
                        <a:t>管理属性</a:t>
                      </a:r>
                      <a:endParaRPr lang="en-US" sz="1600" b="1" dirty="0"/>
                    </a:p>
                  </a:txBody>
                  <a:tcPr/>
                </a:tc>
                <a:tc>
                  <a:txBody>
                    <a:bodyPr/>
                    <a:lstStyle/>
                    <a:p>
                      <a:endParaRPr lang="en-US" sz="1600" dirty="0"/>
                    </a:p>
                  </a:txBody>
                  <a:tcPr/>
                </a:tc>
                <a:tc>
                  <a:txBody>
                    <a:bodyPr/>
                    <a:lstStyle/>
                    <a:p>
                      <a:r>
                        <a:rPr lang="zh-CN" altLang="en-US" sz="1600" dirty="0" smtClean="0"/>
                        <a:t>自动识别管理者并且应用策略</a:t>
                      </a:r>
                      <a:endParaRPr lang="en-US" sz="1600" dirty="0"/>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cstate="print"/>
          <a:srcRect b="48825"/>
          <a:stretch>
            <a:fillRect/>
          </a:stretch>
        </p:blipFill>
        <p:spPr bwMode="auto">
          <a:xfrm>
            <a:off x="685800" y="2362200"/>
            <a:ext cx="7496175" cy="3319462"/>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en-US" sz="4400" dirty="0" smtClean="0"/>
              <a:t>Moderation</a:t>
            </a:r>
            <a:r>
              <a:rPr lang="en-US" dirty="0"/>
              <a:t/>
            </a:r>
            <a:br>
              <a:rPr lang="en-US" dirty="0"/>
            </a:br>
            <a:r>
              <a:rPr lang="zh-CN" altLang="en-US" sz="3200" dirty="0" smtClean="0">
                <a:solidFill>
                  <a:schemeClr val="tx2"/>
                </a:solidFill>
                <a:effectLst>
                  <a:outerShdw blurRad="38100" dist="38100" dir="2700000" algn="tl">
                    <a:srgbClr val="000000">
                      <a:alpha val="43137"/>
                    </a:srgbClr>
                  </a:outerShdw>
                </a:effectLst>
              </a:rPr>
              <a:t>增强的消息控制</a:t>
            </a:r>
            <a:r>
              <a:rPr lang="en-US" sz="3200" dirty="0" smtClean="0">
                <a:solidFill>
                  <a:schemeClr val="tx2"/>
                </a:solidFill>
                <a:effectLst>
                  <a:outerShdw blurRad="38100" dist="38100" dir="2700000" algn="tl">
                    <a:srgbClr val="000000">
                      <a:alpha val="43137"/>
                    </a:srgbClr>
                  </a:outerShdw>
                </a:effectLst>
              </a:rPr>
              <a:t> </a:t>
            </a:r>
            <a:endParaRPr lang="en-US" sz="3200" dirty="0">
              <a:solidFill>
                <a:schemeClr val="tx2"/>
              </a:solidFill>
            </a:endParaRPr>
          </a:p>
        </p:txBody>
      </p:sp>
      <p:sp>
        <p:nvSpPr>
          <p:cNvPr id="5" name="TextBox 4"/>
          <p:cNvSpPr txBox="1"/>
          <p:nvPr/>
        </p:nvSpPr>
        <p:spPr>
          <a:xfrm>
            <a:off x="381000" y="5929330"/>
            <a:ext cx="2819400" cy="646331"/>
          </a:xfrm>
          <a:prstGeom prst="rect">
            <a:avLst/>
          </a:prstGeom>
          <a:noFill/>
        </p:spPr>
        <p:txBody>
          <a:bodyPr wrap="square" rtlCol="0">
            <a:spAutoFit/>
          </a:bodyPr>
          <a:lstStyle/>
          <a:p>
            <a:r>
              <a:rPr lang="en-US" dirty="0" smtClean="0"/>
              <a:t>Moderate</a:t>
            </a:r>
            <a:r>
              <a:rPr lang="zh-CN" altLang="en-US" dirty="0" smtClean="0"/>
              <a:t>基于发件人、</a:t>
            </a:r>
            <a:r>
              <a:rPr lang="en-US" altLang="zh-CN" dirty="0" smtClean="0"/>
              <a:t>DL</a:t>
            </a:r>
            <a:r>
              <a:rPr lang="zh-CN" altLang="en-US" dirty="0" smtClean="0"/>
              <a:t>、内容</a:t>
            </a:r>
            <a:endParaRPr lang="en-US" dirty="0" smtClean="0"/>
          </a:p>
        </p:txBody>
      </p:sp>
      <p:cxnSp>
        <p:nvCxnSpPr>
          <p:cNvPr id="6" name="Straight Arrow Connector 5"/>
          <p:cNvCxnSpPr/>
          <p:nvPr/>
        </p:nvCxnSpPr>
        <p:spPr>
          <a:xfrm rot="5400000">
            <a:off x="495300" y="4762500"/>
            <a:ext cx="1905000" cy="6096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785786" y="1857364"/>
            <a:ext cx="3124200" cy="369332"/>
          </a:xfrm>
          <a:prstGeom prst="rect">
            <a:avLst/>
          </a:prstGeom>
          <a:noFill/>
        </p:spPr>
        <p:txBody>
          <a:bodyPr wrap="square" rtlCol="0">
            <a:spAutoFit/>
          </a:bodyPr>
          <a:lstStyle/>
          <a:p>
            <a:r>
              <a:rPr lang="zh-CN" altLang="en-US" dirty="0" smtClean="0"/>
              <a:t>批准或拒绝请求</a:t>
            </a:r>
            <a:endParaRPr lang="en-US" dirty="0" smtClean="0"/>
          </a:p>
        </p:txBody>
      </p:sp>
      <p:cxnSp>
        <p:nvCxnSpPr>
          <p:cNvPr id="14" name="Straight Arrow Connector 13"/>
          <p:cNvCxnSpPr/>
          <p:nvPr/>
        </p:nvCxnSpPr>
        <p:spPr>
          <a:xfrm rot="5400000" flipH="1" flipV="1">
            <a:off x="1333500" y="2324100"/>
            <a:ext cx="533400" cy="3048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16200000" flipV="1">
            <a:off x="1447800" y="2514600"/>
            <a:ext cx="762000" cy="1524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pic>
        <p:nvPicPr>
          <p:cNvPr id="1026" name="Picture 2"/>
          <p:cNvPicPr>
            <a:picLocks noChangeAspect="1" noChangeArrowheads="1"/>
          </p:cNvPicPr>
          <p:nvPr/>
        </p:nvPicPr>
        <p:blipFill>
          <a:blip r:embed="rId4" cstate="print"/>
          <a:srcRect l="7747" t="17508" r="58956" b="36703"/>
          <a:stretch>
            <a:fillRect/>
          </a:stretch>
        </p:blipFill>
        <p:spPr bwMode="auto">
          <a:xfrm>
            <a:off x="5410200" y="1860698"/>
            <a:ext cx="3420533" cy="2939902"/>
          </a:xfrm>
          <a:prstGeom prst="rect">
            <a:avLst/>
          </a:prstGeom>
          <a:noFill/>
          <a:ln w="9525">
            <a:noFill/>
            <a:miter lim="800000"/>
            <a:headEnd/>
            <a:tailEnd/>
          </a:ln>
          <a:effectLst/>
        </p:spPr>
      </p:pic>
      <p:sp>
        <p:nvSpPr>
          <p:cNvPr id="11" name="TextBox 10"/>
          <p:cNvSpPr txBox="1"/>
          <p:nvPr/>
        </p:nvSpPr>
        <p:spPr>
          <a:xfrm>
            <a:off x="4648200" y="5857892"/>
            <a:ext cx="3200400" cy="646331"/>
          </a:xfrm>
          <a:prstGeom prst="rect">
            <a:avLst/>
          </a:prstGeom>
          <a:noFill/>
        </p:spPr>
        <p:txBody>
          <a:bodyPr wrap="square" rtlCol="0">
            <a:spAutoFit/>
          </a:bodyPr>
          <a:lstStyle/>
          <a:p>
            <a:r>
              <a:rPr lang="en-US" dirty="0" smtClean="0"/>
              <a:t>Moderator</a:t>
            </a:r>
            <a:r>
              <a:rPr lang="zh-CN" altLang="en-US" dirty="0" smtClean="0"/>
              <a:t>可以指定特定的用户或发件人的管理者</a:t>
            </a:r>
            <a:endParaRPr lang="en-US" dirty="0" smtClean="0"/>
          </a:p>
        </p:txBody>
      </p:sp>
      <p:pic>
        <p:nvPicPr>
          <p:cNvPr id="1027" name="Picture 3"/>
          <p:cNvPicPr>
            <a:picLocks noChangeAspect="1" noChangeArrowheads="1"/>
          </p:cNvPicPr>
          <p:nvPr/>
        </p:nvPicPr>
        <p:blipFill>
          <a:blip r:embed="rId5" cstate="print"/>
          <a:srcRect l="11346" t="28197" r="72163" b="66173"/>
          <a:stretch>
            <a:fillRect/>
          </a:stretch>
        </p:blipFill>
        <p:spPr bwMode="auto">
          <a:xfrm>
            <a:off x="5029200" y="2667000"/>
            <a:ext cx="3787030" cy="808074"/>
          </a:xfrm>
          <a:prstGeom prst="rect">
            <a:avLst/>
          </a:prstGeom>
          <a:noFill/>
          <a:ln w="38100">
            <a:solidFill>
              <a:srgbClr val="FF0000"/>
            </a:solidFill>
            <a:miter lim="800000"/>
            <a:headEnd/>
            <a:tailEnd/>
          </a:ln>
          <a:effectLst/>
        </p:spPr>
      </p:pic>
      <p:cxnSp>
        <p:nvCxnSpPr>
          <p:cNvPr id="12" name="Straight Arrow Connector 11"/>
          <p:cNvCxnSpPr/>
          <p:nvPr/>
        </p:nvCxnSpPr>
        <p:spPr>
          <a:xfrm rot="5400000">
            <a:off x="4152900" y="4229100"/>
            <a:ext cx="2895600" cy="5334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传输规则</a:t>
            </a:r>
            <a:endParaRPr lang="en-US" altLang="zh-CN" dirty="0" smtClean="0"/>
          </a:p>
          <a:p>
            <a:r>
              <a:rPr lang="en-US" altLang="zh-CN" dirty="0" smtClean="0"/>
              <a:t>Moderation</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163" t="19015" r="55606" b="34923"/>
          <a:stretch>
            <a:fillRect/>
          </a:stretch>
        </p:blipFill>
        <p:spPr bwMode="auto">
          <a:xfrm>
            <a:off x="1981200" y="1981200"/>
            <a:ext cx="4051496" cy="3509890"/>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l="20279" t="28995" r="58122" b="62277"/>
          <a:stretch>
            <a:fillRect/>
          </a:stretch>
        </p:blipFill>
        <p:spPr bwMode="auto">
          <a:xfrm>
            <a:off x="3108960" y="2865120"/>
            <a:ext cx="3430172" cy="866335"/>
          </a:xfrm>
          <a:prstGeom prst="rect">
            <a:avLst/>
          </a:prstGeom>
          <a:noFill/>
          <a:ln w="28575">
            <a:solidFill>
              <a:srgbClr val="FF0000"/>
            </a:solidFill>
            <a:miter lim="800000"/>
            <a:headEnd/>
            <a:tailEnd/>
          </a:ln>
          <a:effectLst/>
        </p:spPr>
      </p:pic>
      <p:sp>
        <p:nvSpPr>
          <p:cNvPr id="11" name="Title 1"/>
          <p:cNvSpPr>
            <a:spLocks noGrp="1"/>
          </p:cNvSpPr>
          <p:nvPr>
            <p:ph type="title"/>
          </p:nvPr>
        </p:nvSpPr>
        <p:spPr>
          <a:xfrm>
            <a:off x="381000" y="230188"/>
            <a:ext cx="8382000" cy="664797"/>
          </a:xfrm>
        </p:spPr>
        <p:txBody>
          <a:bodyPr>
            <a:normAutofit fontScale="90000"/>
          </a:bodyPr>
          <a:lstStyle/>
          <a:p>
            <a:pPr algn="l"/>
            <a:r>
              <a:rPr lang="zh-CN" altLang="en-US" b="1" dirty="0" smtClean="0">
                <a:latin typeface="+mn-ea"/>
                <a:ea typeface="+mn-ea"/>
              </a:rPr>
              <a:t>传输保护规则</a:t>
            </a:r>
            <a:r>
              <a:rPr b="1" dirty="0" smtClean="0">
                <a:latin typeface="+mn-ea"/>
                <a:ea typeface="+mn-ea"/>
              </a:rPr>
              <a:t> </a:t>
            </a:r>
            <a:r>
              <a:rPr dirty="0" smtClean="0">
                <a:latin typeface="+mn-ea"/>
                <a:ea typeface="+mn-ea"/>
              </a:rPr>
              <a:t/>
            </a:r>
            <a:br>
              <a:rPr dirty="0" smtClean="0">
                <a:latin typeface="+mn-ea"/>
                <a:ea typeface="+mn-ea"/>
              </a:rPr>
            </a:br>
            <a:r>
              <a:rPr lang="zh-CN" altLang="en-US" sz="3600" dirty="0" smtClean="0">
                <a:latin typeface="+mn-ea"/>
                <a:ea typeface="+mn-ea"/>
              </a:rPr>
              <a:t>降低风险：自动应用</a:t>
            </a:r>
            <a:r>
              <a:rPr lang="en-US" altLang="zh-CN" sz="3600" dirty="0" smtClean="0">
                <a:latin typeface="+mn-ea"/>
                <a:ea typeface="+mn-ea"/>
              </a:rPr>
              <a:t>IRM</a:t>
            </a:r>
            <a:r>
              <a:rPr lang="zh-CN" altLang="en-US" sz="3600" dirty="0" smtClean="0">
                <a:latin typeface="+mn-ea"/>
                <a:ea typeface="+mn-ea"/>
              </a:rPr>
              <a:t>保护</a:t>
            </a:r>
            <a:endParaRPr lang="en-US" sz="3600" dirty="0">
              <a:solidFill>
                <a:schemeClr val="tx2"/>
              </a:solidFill>
              <a:effectLst>
                <a:outerShdw blurRad="38100" dist="38100" dir="2700000" algn="tl">
                  <a:srgbClr val="000000">
                    <a:alpha val="43137"/>
                  </a:srgbClr>
                </a:outerShdw>
              </a:effectLst>
              <a:latin typeface="+mn-ea"/>
              <a:ea typeface="+mn-ea"/>
            </a:endParaRPr>
          </a:p>
        </p:txBody>
      </p:sp>
      <p:cxnSp>
        <p:nvCxnSpPr>
          <p:cNvPr id="15" name="Straight Arrow Connector 14"/>
          <p:cNvCxnSpPr/>
          <p:nvPr/>
        </p:nvCxnSpPr>
        <p:spPr>
          <a:xfrm>
            <a:off x="4724400" y="4495800"/>
            <a:ext cx="1752600" cy="6096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5867400" y="2286000"/>
            <a:ext cx="1143000" cy="1092368"/>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6943756" y="1828800"/>
            <a:ext cx="2057400" cy="646331"/>
          </a:xfrm>
          <a:prstGeom prst="rect">
            <a:avLst/>
          </a:prstGeom>
          <a:noFill/>
        </p:spPr>
        <p:txBody>
          <a:bodyPr wrap="square" rtlCol="0">
            <a:spAutoFit/>
          </a:bodyPr>
          <a:lstStyle/>
          <a:p>
            <a:r>
              <a:rPr lang="zh-CN" altLang="en-US" dirty="0" smtClean="0"/>
              <a:t>使用传输规则自动应用</a:t>
            </a:r>
            <a:r>
              <a:rPr lang="en-US" altLang="zh-CN" dirty="0" smtClean="0"/>
              <a:t>RMS</a:t>
            </a:r>
            <a:r>
              <a:rPr lang="zh-CN" altLang="en-US" dirty="0" smtClean="0"/>
              <a:t>策略</a:t>
            </a:r>
            <a:endParaRPr lang="en-US" dirty="0" smtClean="0"/>
          </a:p>
        </p:txBody>
      </p:sp>
      <p:sp>
        <p:nvSpPr>
          <p:cNvPr id="23" name="TextBox 22"/>
          <p:cNvSpPr txBox="1"/>
          <p:nvPr/>
        </p:nvSpPr>
        <p:spPr>
          <a:xfrm>
            <a:off x="6500826" y="4648810"/>
            <a:ext cx="2209800" cy="923330"/>
          </a:xfrm>
          <a:prstGeom prst="rect">
            <a:avLst/>
          </a:prstGeom>
          <a:noFill/>
        </p:spPr>
        <p:txBody>
          <a:bodyPr wrap="square" rtlCol="0">
            <a:spAutoFit/>
          </a:bodyPr>
          <a:lstStyle/>
          <a:p>
            <a:r>
              <a:rPr lang="zh-CN" altLang="en-US" dirty="0" smtClean="0"/>
              <a:t>应用不能转发、</a:t>
            </a:r>
            <a:r>
              <a:rPr lang="en-US" altLang="zh-CN" dirty="0" smtClean="0"/>
              <a:t>Internet</a:t>
            </a:r>
            <a:r>
              <a:rPr lang="zh-CN" altLang="en-US" dirty="0" smtClean="0"/>
              <a:t>保密或</a:t>
            </a:r>
            <a:r>
              <a:rPr lang="en-US" altLang="zh-CN" dirty="0" smtClean="0"/>
              <a:t>RMS</a:t>
            </a:r>
            <a:r>
              <a:rPr lang="zh-CN" altLang="en-US" dirty="0" smtClean="0"/>
              <a:t>模板</a:t>
            </a:r>
            <a:endParaRPr lang="en-US" dirty="0" smtClean="0"/>
          </a:p>
        </p:txBody>
      </p:sp>
      <p:sp>
        <p:nvSpPr>
          <p:cNvPr id="24" name="TextBox 23"/>
          <p:cNvSpPr txBox="1"/>
          <p:nvPr/>
        </p:nvSpPr>
        <p:spPr>
          <a:xfrm>
            <a:off x="2357422" y="5559998"/>
            <a:ext cx="3158837" cy="369332"/>
          </a:xfrm>
          <a:prstGeom prst="rect">
            <a:avLst/>
          </a:prstGeom>
          <a:noFill/>
        </p:spPr>
        <p:txBody>
          <a:bodyPr wrap="square" rtlCol="0">
            <a:spAutoFit/>
          </a:bodyPr>
          <a:lstStyle/>
          <a:p>
            <a:pPr algn="ctr"/>
            <a:r>
              <a:rPr lang="en-US" dirty="0" smtClean="0"/>
              <a:t>RMS</a:t>
            </a:r>
            <a:r>
              <a:rPr lang="zh-CN" altLang="en-US" dirty="0" smtClean="0"/>
              <a:t>保护应用给</a:t>
            </a:r>
            <a:r>
              <a:rPr lang="en-US" altLang="zh-CN" dirty="0" smtClean="0"/>
              <a:t>Office</a:t>
            </a:r>
            <a:r>
              <a:rPr lang="zh-CN" altLang="en-US" dirty="0" smtClean="0"/>
              <a:t>附件</a:t>
            </a:r>
            <a:endParaRPr lang="en-US" dirty="0" smtClean="0"/>
          </a:p>
        </p:txBody>
      </p:sp>
      <p:sp>
        <p:nvSpPr>
          <p:cNvPr id="25" name="Rectangle 24"/>
          <p:cNvSpPr/>
          <p:nvPr/>
        </p:nvSpPr>
        <p:spPr>
          <a:xfrm>
            <a:off x="166670" y="3048000"/>
            <a:ext cx="1905000" cy="923330"/>
          </a:xfrm>
          <a:prstGeom prst="rect">
            <a:avLst/>
          </a:prstGeom>
        </p:spPr>
        <p:txBody>
          <a:bodyPr wrap="square">
            <a:spAutoFit/>
          </a:bodyPr>
          <a:lstStyle/>
          <a:p>
            <a:r>
              <a:rPr lang="en-US" dirty="0" smtClean="0"/>
              <a:t>RMS</a:t>
            </a:r>
            <a:r>
              <a:rPr lang="zh-CN" altLang="en-US" dirty="0" smtClean="0"/>
              <a:t>保护可以基于发件人、分发列表或关键字</a:t>
            </a: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407581" y="351528"/>
            <a:ext cx="7407349" cy="1052596"/>
          </a:xfrm>
          <a:noFill/>
          <a:ln/>
        </p:spPr>
        <p:txBody>
          <a:bodyPr anchor="ctr">
            <a:normAutofit fontScale="90000"/>
          </a:bodyPr>
          <a:lstStyle/>
          <a:p>
            <a:r>
              <a:rPr lang="en-US" sz="4400" dirty="0" smtClean="0"/>
              <a:t>Rights Management Services </a:t>
            </a:r>
            <a:r>
              <a:rPr lang="en-US" sz="4000" dirty="0" smtClean="0"/>
              <a:t/>
            </a:r>
            <a:br>
              <a:rPr lang="en-US" sz="4000" dirty="0" smtClean="0"/>
            </a:br>
            <a:endParaRPr lang="en-US" sz="3200" b="1" dirty="0">
              <a:solidFill>
                <a:srgbClr val="CCCCCC"/>
              </a:solidFill>
              <a:effectLst>
                <a:outerShdw blurRad="38100" dist="38100" dir="2700000" algn="tl">
                  <a:srgbClr val="000000">
                    <a:alpha val="43137"/>
                  </a:srgbClr>
                </a:outerShdw>
              </a:effectLst>
            </a:endParaRPr>
          </a:p>
        </p:txBody>
      </p:sp>
      <p:sp>
        <p:nvSpPr>
          <p:cNvPr id="8" name="Content Placeholder 2"/>
          <p:cNvSpPr>
            <a:spLocks noGrp="1"/>
          </p:cNvSpPr>
          <p:nvPr>
            <p:ph idx="1"/>
          </p:nvPr>
        </p:nvSpPr>
        <p:spPr>
          <a:xfrm>
            <a:off x="340234" y="1603985"/>
            <a:ext cx="7861171" cy="5626156"/>
          </a:xfrm>
        </p:spPr>
        <p:txBody>
          <a:bodyPr/>
          <a:lstStyle/>
          <a:p>
            <a:pPr>
              <a:buNone/>
            </a:pPr>
            <a:endParaRPr lang="en-US" sz="2400" dirty="0" smtClean="0"/>
          </a:p>
          <a:p>
            <a:r>
              <a:rPr lang="zh-CN" altLang="en-US" b="1" dirty="0" smtClean="0"/>
              <a:t>持续保护</a:t>
            </a:r>
            <a:r>
              <a:rPr lang="en-US" b="1" dirty="0" smtClean="0"/>
              <a:t> </a:t>
            </a:r>
          </a:p>
          <a:p>
            <a:pPr lvl="1"/>
            <a:r>
              <a:rPr lang="zh-CN" altLang="en-US" sz="2000" dirty="0" smtClean="0"/>
              <a:t>随时随地保护敏感信息</a:t>
            </a:r>
            <a:endParaRPr lang="en-US" sz="2000" dirty="0" smtClean="0"/>
          </a:p>
          <a:p>
            <a:pPr lvl="1"/>
            <a:r>
              <a:rPr lang="zh-CN" altLang="en-US" sz="2000" dirty="0" smtClean="0"/>
              <a:t>在文档内部实现使用权限锁定</a:t>
            </a:r>
            <a:endParaRPr lang="en-US" sz="2000" dirty="0" smtClean="0"/>
          </a:p>
          <a:p>
            <a:pPr lvl="1"/>
            <a:r>
              <a:rPr lang="zh-CN" altLang="en-US" sz="2000" dirty="0" smtClean="0"/>
              <a:t>在线和脱机保护，无论内外网</a:t>
            </a:r>
            <a:endParaRPr lang="en-US" sz="2000" dirty="0" smtClean="0"/>
          </a:p>
          <a:p>
            <a:pPr lvl="1"/>
            <a:endParaRPr lang="en-US" sz="2000" dirty="0" smtClean="0"/>
          </a:p>
          <a:p>
            <a:r>
              <a:rPr lang="zh-CN" altLang="en-US" b="1" dirty="0" smtClean="0"/>
              <a:t>粒度控制</a:t>
            </a:r>
            <a:r>
              <a:rPr lang="en-US" b="1" dirty="0" smtClean="0"/>
              <a:t> </a:t>
            </a:r>
          </a:p>
          <a:p>
            <a:pPr lvl="1"/>
            <a:r>
              <a:rPr lang="zh-CN" altLang="en-US" sz="2000" dirty="0" smtClean="0"/>
              <a:t>用户可以在电子邮件中直接应用</a:t>
            </a:r>
            <a:r>
              <a:rPr lang="en-US" altLang="zh-CN" sz="2000" dirty="0" smtClean="0"/>
              <a:t>IRM</a:t>
            </a:r>
            <a:r>
              <a:rPr lang="zh-CN" altLang="en-US" sz="2000" dirty="0" smtClean="0"/>
              <a:t>保护</a:t>
            </a:r>
            <a:endParaRPr lang="en-US" sz="2000" dirty="0" smtClean="0"/>
          </a:p>
          <a:p>
            <a:pPr lvl="1"/>
            <a:r>
              <a:rPr lang="zh-CN" altLang="en-US" sz="2000" dirty="0" smtClean="0"/>
              <a:t>用户可以定义谁能够打开、修改、打印、转发电子邮件</a:t>
            </a:r>
            <a:endParaRPr lang="en-US" sz="2000" dirty="0" smtClean="0"/>
          </a:p>
          <a:p>
            <a:pPr lvl="1"/>
            <a:r>
              <a:rPr lang="zh-CN" altLang="en-US" sz="2000" dirty="0" smtClean="0"/>
              <a:t>企业可以创建使用策略的模板，如</a:t>
            </a:r>
            <a:r>
              <a:rPr lang="en-US" sz="2000" dirty="0" smtClean="0"/>
              <a:t>"Confidential—Read Only"</a:t>
            </a:r>
          </a:p>
          <a:p>
            <a:pPr lvl="1"/>
            <a:r>
              <a:rPr lang="zh-CN" altLang="en-US" sz="2000" dirty="0" smtClean="0"/>
              <a:t>限制仅授权用户可以访问文件</a:t>
            </a:r>
            <a:endParaRPr lang="en-US" sz="2000" dirty="0" smtClean="0"/>
          </a:p>
          <a:p>
            <a:pPr lvl="1"/>
            <a:endParaRPr lang="en-US" sz="2000" dirty="0" smtClean="0"/>
          </a:p>
          <a:p>
            <a:pPr lvl="1">
              <a:buNone/>
            </a:pPr>
            <a:endParaRPr lang="en-US" sz="2000" dirty="0" smtClean="0"/>
          </a:p>
          <a:p>
            <a:pPr lvl="1"/>
            <a:endParaRPr lang="en-US" sz="2000" dirty="0" smtClean="0"/>
          </a:p>
          <a:p>
            <a:pPr lvl="1">
              <a:buNone/>
            </a:pPr>
            <a:endParaRPr lang="en-US" sz="2000" dirty="0" smtClean="0"/>
          </a:p>
          <a:p>
            <a:pPr lvl="1"/>
            <a:endParaRPr lang="en-US" sz="1600" dirty="0" smtClean="0"/>
          </a:p>
          <a:p>
            <a:pPr lvl="2">
              <a:buNone/>
            </a:pPr>
            <a:r>
              <a:rPr lang="en-US" sz="1600" dirty="0" smtClean="0"/>
              <a:t>				=</a:t>
            </a:r>
            <a:endParaRPr lang="en-US" dirty="0" smtClean="0"/>
          </a:p>
          <a:p>
            <a:pPr lvl="1"/>
            <a:endParaRPr lang="en-US"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RMS</a:t>
            </a:r>
            <a:r>
              <a:rPr lang="zh-CN" altLang="en-US" dirty="0" smtClean="0"/>
              <a:t>电子邮件控制</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65051" y="277100"/>
            <a:ext cx="8991600" cy="1052596"/>
          </a:xfrm>
          <a:noFill/>
          <a:ln/>
        </p:spPr>
        <p:txBody>
          <a:bodyPr anchor="ctr">
            <a:normAutofit fontScale="90000"/>
          </a:bodyPr>
          <a:lstStyle/>
          <a:p>
            <a:r>
              <a:rPr lang="zh-CN" altLang="en-US" sz="4400" dirty="0" smtClean="0"/>
              <a:t>有效的保护</a:t>
            </a:r>
            <a:r>
              <a:rPr lang="en-US" sz="4000" dirty="0" smtClean="0"/>
              <a:t/>
            </a:r>
            <a:br>
              <a:rPr lang="en-US" sz="4000" dirty="0" smtClean="0"/>
            </a:br>
            <a:r>
              <a:rPr lang="zh-CN" altLang="en-US" sz="3200" dirty="0" smtClean="0">
                <a:solidFill>
                  <a:srgbClr val="CCCCCC"/>
                </a:solidFill>
                <a:effectLst>
                  <a:outerShdw blurRad="38100" dist="38100" dir="2700000" algn="tl">
                    <a:srgbClr val="000000">
                      <a:alpha val="43137"/>
                    </a:srgbClr>
                  </a:outerShdw>
                </a:effectLst>
              </a:rPr>
              <a:t>搜索、扫描、过滤、日记保护电子邮件</a:t>
            </a:r>
            <a:endParaRPr lang="en-US" sz="3200" b="1" dirty="0">
              <a:solidFill>
                <a:srgbClr val="CCCCCC"/>
              </a:solidFill>
              <a:effectLst>
                <a:outerShdw blurRad="38100" dist="38100" dir="2700000" algn="tl">
                  <a:srgbClr val="000000">
                    <a:alpha val="43137"/>
                  </a:srgbClr>
                </a:outerShdw>
              </a:effectLst>
            </a:endParaRPr>
          </a:p>
        </p:txBody>
      </p:sp>
      <p:sp>
        <p:nvSpPr>
          <p:cNvPr id="8" name="Content Placeholder 2"/>
          <p:cNvSpPr>
            <a:spLocks noGrp="1"/>
          </p:cNvSpPr>
          <p:nvPr>
            <p:ph idx="1"/>
          </p:nvPr>
        </p:nvSpPr>
        <p:spPr>
          <a:xfrm>
            <a:off x="457192" y="1593351"/>
            <a:ext cx="7861171" cy="5626156"/>
          </a:xfrm>
        </p:spPr>
        <p:txBody>
          <a:bodyPr/>
          <a:lstStyle/>
          <a:p>
            <a:pPr>
              <a:buNone/>
            </a:pPr>
            <a:endParaRPr lang="en-US" sz="2400" dirty="0" smtClean="0"/>
          </a:p>
          <a:p>
            <a:r>
              <a:rPr lang="en-US" b="1" dirty="0" smtClean="0"/>
              <a:t>IRM</a:t>
            </a:r>
            <a:r>
              <a:rPr lang="zh-CN" altLang="en-US" b="1" dirty="0" smtClean="0"/>
              <a:t>搜索</a:t>
            </a:r>
            <a:r>
              <a:rPr lang="en-US" b="1" dirty="0" smtClean="0"/>
              <a:t> </a:t>
            </a:r>
          </a:p>
          <a:p>
            <a:pPr lvl="1">
              <a:spcAft>
                <a:spcPts val="1800"/>
              </a:spcAft>
            </a:pPr>
            <a:r>
              <a:rPr lang="zh-CN" altLang="en-US" sz="2000" dirty="0" smtClean="0"/>
              <a:t>在</a:t>
            </a:r>
            <a:r>
              <a:rPr lang="en-US" altLang="zh-CN" sz="2000" dirty="0" smtClean="0"/>
              <a:t>OWA</a:t>
            </a:r>
            <a:r>
              <a:rPr lang="zh-CN" altLang="en-US" sz="2000" dirty="0" smtClean="0"/>
              <a:t>和</a:t>
            </a:r>
            <a:r>
              <a:rPr lang="en-US" altLang="zh-CN" sz="2000" dirty="0" smtClean="0"/>
              <a:t>Outlook</a:t>
            </a:r>
            <a:r>
              <a:rPr lang="zh-CN" altLang="en-US" sz="2000" dirty="0" smtClean="0"/>
              <a:t>中全文搜索</a:t>
            </a:r>
            <a:r>
              <a:rPr lang="en-US" altLang="zh-CN" sz="2000" dirty="0" smtClean="0"/>
              <a:t>IRM</a:t>
            </a:r>
            <a:r>
              <a:rPr lang="zh-CN" altLang="en-US" sz="2000" dirty="0" smtClean="0"/>
              <a:t>保护的消息：可以在</a:t>
            </a:r>
            <a:r>
              <a:rPr lang="en-US" altLang="zh-CN" sz="2000" dirty="0" smtClean="0"/>
              <a:t>Exchange</a:t>
            </a:r>
            <a:r>
              <a:rPr lang="zh-CN" altLang="en-US" sz="2000" dirty="0" smtClean="0"/>
              <a:t>存储中保护邮件</a:t>
            </a:r>
            <a:endParaRPr lang="en-US" sz="2000" dirty="0" smtClean="0"/>
          </a:p>
          <a:p>
            <a:r>
              <a:rPr lang="zh-CN" altLang="en-US" b="1" dirty="0" smtClean="0"/>
              <a:t>传输解密</a:t>
            </a:r>
            <a:r>
              <a:rPr lang="en-US" b="1" dirty="0" smtClean="0"/>
              <a:t> </a:t>
            </a:r>
            <a:endParaRPr lang="en-US" sz="2200" b="1" dirty="0" smtClean="0"/>
          </a:p>
          <a:p>
            <a:pPr lvl="1">
              <a:spcAft>
                <a:spcPts val="1800"/>
              </a:spcAft>
            </a:pPr>
            <a:r>
              <a:rPr lang="zh-CN" altLang="en-US" sz="2000" dirty="0" smtClean="0"/>
              <a:t>通过传输代理访问</a:t>
            </a:r>
            <a:r>
              <a:rPr lang="en-US" altLang="zh-CN" sz="2000" dirty="0" smtClean="0"/>
              <a:t>IRM</a:t>
            </a:r>
            <a:r>
              <a:rPr lang="zh-CN" altLang="en-US" sz="2000" dirty="0" smtClean="0"/>
              <a:t>保护的消息，如内容过滤、反病毒</a:t>
            </a:r>
            <a:r>
              <a:rPr lang="en-US" altLang="zh-CN" sz="2000" dirty="0" smtClean="0"/>
              <a:t>/</a:t>
            </a:r>
            <a:r>
              <a:rPr lang="zh-CN" altLang="en-US" sz="2000" dirty="0" smtClean="0"/>
              <a:t>反垃圾</a:t>
            </a:r>
            <a:endParaRPr lang="en-US" sz="2000" dirty="0" smtClean="0"/>
          </a:p>
          <a:p>
            <a:r>
              <a:rPr lang="zh-CN" altLang="en-US" b="1" dirty="0" smtClean="0"/>
              <a:t>日记报告解密</a:t>
            </a:r>
            <a:endParaRPr lang="en-US" sz="2200" b="1" dirty="0" smtClean="0"/>
          </a:p>
          <a:p>
            <a:pPr lvl="1" defTabSz="914099"/>
            <a:r>
              <a:rPr lang="zh-CN" altLang="en-US" sz="2000" dirty="0" smtClean="0"/>
              <a:t>日记报告解密代理解密</a:t>
            </a:r>
            <a:r>
              <a:rPr lang="en-US" altLang="zh-CN" sz="2000" dirty="0" smtClean="0"/>
              <a:t>IRM</a:t>
            </a:r>
            <a:r>
              <a:rPr lang="zh-CN" altLang="en-US" sz="2000" dirty="0" smtClean="0"/>
              <a:t>保护的消息，并且存储到日记邮箱中</a:t>
            </a:r>
            <a:endParaRPr lang="en-US" sz="2000" dirty="0" smtClean="0"/>
          </a:p>
          <a:p>
            <a:pPr lvl="1">
              <a:spcAft>
                <a:spcPts val="1800"/>
              </a:spcAft>
            </a:pPr>
            <a:endParaRPr lang="en-US" sz="2000" dirty="0" smtClean="0"/>
          </a:p>
          <a:p>
            <a:pPr lvl="1">
              <a:buNone/>
            </a:pPr>
            <a:endParaRPr lang="en-US" sz="2000" dirty="0" smtClean="0"/>
          </a:p>
          <a:p>
            <a:pPr lvl="1"/>
            <a:endParaRPr lang="en-US" sz="2000" dirty="0" smtClean="0"/>
          </a:p>
          <a:p>
            <a:pPr lvl="1">
              <a:buNone/>
            </a:pPr>
            <a:endParaRPr lang="en-US" sz="2000" dirty="0" smtClean="0"/>
          </a:p>
          <a:p>
            <a:pPr lvl="1"/>
            <a:endParaRPr lang="en-US" sz="1600" dirty="0" smtClean="0"/>
          </a:p>
          <a:p>
            <a:pPr lvl="2">
              <a:buNone/>
            </a:pPr>
            <a:r>
              <a:rPr lang="en-US" sz="1600" dirty="0" smtClean="0"/>
              <a:t>				=</a:t>
            </a:r>
            <a:endParaRPr lang="en-US" dirty="0" smtClean="0"/>
          </a:p>
          <a:p>
            <a:pPr lvl="1"/>
            <a:endParaRPr lang="en-US" sz="2000"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sz="4000" dirty="0" smtClean="0"/>
              <a:t>随时随地访问</a:t>
            </a:r>
            <a:r>
              <a:rPr sz="4000" dirty="0" smtClean="0"/>
              <a:t> </a:t>
            </a:r>
            <a:r>
              <a:rPr dirty="0" smtClean="0"/>
              <a:t/>
            </a:r>
            <a:br>
              <a:rPr dirty="0" smtClean="0"/>
            </a:br>
            <a:endParaRPr lang="en-US" sz="32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b="1" dirty="0" smtClean="0"/>
              <a:t>OWA</a:t>
            </a:r>
            <a:r>
              <a:rPr lang="zh-CN" altLang="en-US" sz="2800" b="1" dirty="0" smtClean="0"/>
              <a:t>支持：</a:t>
            </a:r>
            <a:r>
              <a:rPr lang="en-US" sz="2800" b="1" dirty="0" smtClean="0"/>
              <a:t> </a:t>
            </a:r>
          </a:p>
          <a:p>
            <a:pPr lvl="1"/>
            <a:r>
              <a:rPr lang="zh-CN" altLang="en-US" sz="2400" dirty="0" smtClean="0"/>
              <a:t>不再需要</a:t>
            </a:r>
            <a:r>
              <a:rPr lang="en-US" altLang="zh-CN" sz="2400" dirty="0" smtClean="0"/>
              <a:t>IE</a:t>
            </a:r>
            <a:r>
              <a:rPr lang="zh-CN" altLang="en-US" sz="2400" dirty="0" smtClean="0"/>
              <a:t>权限管理插件</a:t>
            </a:r>
            <a:endParaRPr lang="en-US" sz="2400" dirty="0" smtClean="0"/>
          </a:p>
          <a:p>
            <a:pPr lvl="1"/>
            <a:r>
              <a:rPr lang="zh-CN" altLang="en-US" sz="2400" dirty="0" smtClean="0"/>
              <a:t>跨浏览器支持，</a:t>
            </a:r>
            <a:r>
              <a:rPr lang="en-US" sz="2400" dirty="0" smtClean="0"/>
              <a:t>Firefox</a:t>
            </a:r>
            <a:r>
              <a:rPr lang="zh-CN" altLang="en-US" sz="2400" dirty="0" smtClean="0"/>
              <a:t>和</a:t>
            </a:r>
            <a:r>
              <a:rPr lang="en-US" sz="2400" dirty="0" smtClean="0"/>
              <a:t>Safari</a:t>
            </a:r>
            <a:r>
              <a:rPr lang="zh-CN" altLang="en-US" sz="2400" dirty="0" smtClean="0"/>
              <a:t>用户能够创建</a:t>
            </a:r>
            <a:r>
              <a:rPr lang="en-US" altLang="zh-CN" sz="2400" dirty="0" smtClean="0"/>
              <a:t>/</a:t>
            </a:r>
            <a:r>
              <a:rPr lang="zh-CN" altLang="en-US" sz="2400" dirty="0" smtClean="0"/>
              <a:t>使用</a:t>
            </a:r>
            <a:r>
              <a:rPr lang="en-US" altLang="zh-CN" sz="2400" dirty="0" smtClean="0"/>
              <a:t>RMS</a:t>
            </a:r>
            <a:r>
              <a:rPr lang="zh-CN" altLang="en-US" sz="2400" dirty="0" smtClean="0"/>
              <a:t>保护的消息</a:t>
            </a:r>
            <a:endParaRPr lang="en-US" sz="2400" dirty="0" smtClean="0"/>
          </a:p>
          <a:p>
            <a:pPr lvl="1"/>
            <a:r>
              <a:rPr lang="en-US" sz="2400" dirty="0" smtClean="0"/>
              <a:t>Mac</a:t>
            </a:r>
            <a:r>
              <a:rPr lang="zh-CN" altLang="en-US" sz="2400" dirty="0" smtClean="0"/>
              <a:t>用户可以创建</a:t>
            </a:r>
            <a:r>
              <a:rPr lang="en-US" altLang="zh-CN" sz="2400" dirty="0" smtClean="0"/>
              <a:t>/</a:t>
            </a:r>
            <a:r>
              <a:rPr lang="zh-CN" altLang="en-US" sz="2400" dirty="0" smtClean="0"/>
              <a:t>使用</a:t>
            </a:r>
            <a:r>
              <a:rPr lang="en-US" sz="2400" dirty="0" smtClean="0"/>
              <a:t>RMS</a:t>
            </a:r>
            <a:r>
              <a:rPr lang="zh-CN" altLang="en-US" sz="2400" dirty="0" smtClean="0"/>
              <a:t>保护的消息</a:t>
            </a:r>
            <a:endParaRPr lang="en-US" sz="2400" dirty="0" smtClean="0"/>
          </a:p>
          <a:p>
            <a:r>
              <a:rPr lang="en-US" sz="2800" dirty="0" smtClean="0"/>
              <a:t>IRM</a:t>
            </a:r>
            <a:r>
              <a:rPr lang="zh-CN" altLang="en-US" sz="2800" dirty="0" smtClean="0"/>
              <a:t>搜索</a:t>
            </a:r>
            <a:endParaRPr lang="en-US" sz="2800" dirty="0" smtClean="0"/>
          </a:p>
          <a:p>
            <a:pPr lvl="1"/>
            <a:r>
              <a:rPr lang="zh-CN" altLang="en-US" sz="2400" dirty="0" smtClean="0"/>
              <a:t>在</a:t>
            </a:r>
            <a:r>
              <a:rPr lang="en-US" altLang="zh-CN" sz="2400" dirty="0" smtClean="0"/>
              <a:t>OWA</a:t>
            </a:r>
            <a:r>
              <a:rPr lang="zh-CN" altLang="en-US" sz="2400" dirty="0" smtClean="0"/>
              <a:t>中全文搜索</a:t>
            </a:r>
            <a:r>
              <a:rPr lang="en-US" altLang="zh-CN" sz="2400" dirty="0" smtClean="0"/>
              <a:t>RMS</a:t>
            </a:r>
            <a:r>
              <a:rPr lang="zh-CN" altLang="en-US" sz="2400" dirty="0" smtClean="0"/>
              <a:t>保护的消息</a:t>
            </a:r>
            <a:endParaRPr lang="en-US" sz="2400" dirty="0" smtClean="0"/>
          </a:p>
          <a:p>
            <a:r>
              <a:rPr lang="en-US" sz="2800" dirty="0" smtClean="0"/>
              <a:t>Windows Mobile 6.x </a:t>
            </a:r>
          </a:p>
          <a:p>
            <a:pPr lvl="1"/>
            <a:r>
              <a:rPr lang="zh-CN" altLang="en-US" sz="2400" dirty="0" smtClean="0"/>
              <a:t>内置支持创建</a:t>
            </a:r>
            <a:r>
              <a:rPr lang="en-US" altLang="zh-CN" sz="2400" dirty="0" smtClean="0"/>
              <a:t>/</a:t>
            </a:r>
            <a:r>
              <a:rPr lang="zh-CN" altLang="en-US" sz="2400" dirty="0" smtClean="0"/>
              <a:t>使用</a:t>
            </a:r>
            <a:r>
              <a:rPr lang="en-US" altLang="zh-CN" sz="2400" dirty="0" smtClean="0"/>
              <a:t>RMS</a:t>
            </a:r>
            <a:r>
              <a:rPr lang="zh-CN" altLang="en-US" sz="2400" dirty="0" smtClean="0"/>
              <a:t>保护的消息</a:t>
            </a:r>
            <a:endParaRPr lang="en-US" sz="2400" dirty="0" smtClean="0"/>
          </a:p>
          <a:p>
            <a:pPr lvl="2"/>
            <a:endParaRPr lang="en-US" sz="2000" dirty="0" smtClean="0"/>
          </a:p>
          <a:p>
            <a:pPr lvl="1"/>
            <a:endParaRPr lang="en-US" sz="1600" dirty="0" smtClean="0"/>
          </a:p>
          <a:p>
            <a:pPr lvl="2">
              <a:buNone/>
            </a:pPr>
            <a:r>
              <a:rPr lang="en-US" sz="1600" dirty="0" smtClean="0"/>
              <a:t>				</a:t>
            </a:r>
            <a:endParaRPr lang="en-US" dirty="0" smtClean="0"/>
          </a:p>
          <a:p>
            <a:pPr lvl="1"/>
            <a:endParaRPr lang="en-US" sz="2000" dirty="0" smtClean="0"/>
          </a:p>
        </p:txBody>
      </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784957" y="3932207"/>
            <a:ext cx="2053938" cy="1969827"/>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647699" y="2774372"/>
            <a:ext cx="2715491" cy="110836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613552" y="1497394"/>
            <a:ext cx="2715491" cy="122861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052596"/>
          </a:xfrm>
        </p:spPr>
        <p:txBody>
          <a:bodyPr/>
          <a:lstStyle/>
          <a:p>
            <a:pPr algn="l"/>
            <a:r>
              <a:rPr sz="4400" dirty="0" err="1" smtClean="0"/>
              <a:t>MailTips</a:t>
            </a:r>
            <a:r>
              <a:rPr dirty="0" smtClean="0"/>
              <a:t/>
            </a:r>
            <a:br>
              <a:rPr dirty="0" smtClean="0"/>
            </a:br>
            <a:r>
              <a:rPr lang="zh-CN" altLang="en-US" sz="3200" dirty="0" smtClean="0">
                <a:solidFill>
                  <a:schemeClr val="tx2"/>
                </a:solidFill>
                <a:effectLst>
                  <a:outerShdw blurRad="38100" dist="38100" dir="2700000" algn="tl">
                    <a:srgbClr val="000000">
                      <a:alpha val="43137"/>
                    </a:srgbClr>
                  </a:outerShdw>
                </a:effectLst>
              </a:rPr>
              <a:t>防止违反策略</a:t>
            </a:r>
            <a:endParaRPr lang="en-US" sz="3200" dirty="0">
              <a:solidFill>
                <a:schemeClr val="tx2"/>
              </a:solidFill>
              <a:effectLst>
                <a:outerShdw blurRad="38100" dist="38100" dir="2700000" algn="tl">
                  <a:srgbClr val="000000">
                    <a:alpha val="43137"/>
                  </a:srgbClr>
                </a:outerShdw>
              </a:effectLst>
            </a:endParaRPr>
          </a:p>
        </p:txBody>
      </p:sp>
      <p:pic>
        <p:nvPicPr>
          <p:cNvPr id="21" name="Picture 2"/>
          <p:cNvPicPr>
            <a:picLocks noChangeAspect="1" noChangeArrowheads="1"/>
          </p:cNvPicPr>
          <p:nvPr/>
        </p:nvPicPr>
        <p:blipFill>
          <a:blip r:embed="rId3" cstate="print"/>
          <a:srcRect l="1257" t="28408" r="1589" b="28302"/>
          <a:stretch>
            <a:fillRect/>
          </a:stretch>
        </p:blipFill>
        <p:spPr bwMode="auto">
          <a:xfrm>
            <a:off x="2743200" y="3962400"/>
            <a:ext cx="5658550" cy="1875684"/>
          </a:xfrm>
          <a:prstGeom prst="rect">
            <a:avLst/>
          </a:prstGeom>
          <a:noFill/>
          <a:ln w="9525">
            <a:noFill/>
            <a:miter lim="800000"/>
            <a:headEnd/>
            <a:tailEnd/>
          </a:ln>
          <a:effectLst/>
        </p:spPr>
      </p:pic>
      <p:sp>
        <p:nvSpPr>
          <p:cNvPr id="18" name="TextBox 17"/>
          <p:cNvSpPr txBox="1"/>
          <p:nvPr/>
        </p:nvSpPr>
        <p:spPr>
          <a:xfrm>
            <a:off x="680178" y="1613117"/>
            <a:ext cx="2590800" cy="707886"/>
          </a:xfrm>
          <a:prstGeom prst="rect">
            <a:avLst/>
          </a:prstGeom>
          <a:noFill/>
        </p:spPr>
        <p:txBody>
          <a:bodyPr wrap="square" rtlCol="0">
            <a:spAutoFit/>
          </a:bodyPr>
          <a:lstStyle/>
          <a:p>
            <a:pPr algn="ctr"/>
            <a:r>
              <a:rPr lang="zh-CN" altLang="en-US" sz="2000" b="1" dirty="0" smtClean="0">
                <a:solidFill>
                  <a:schemeClr val="bg1"/>
                </a:solidFill>
              </a:rPr>
              <a:t>保护敏感数据，以防泄露</a:t>
            </a:r>
            <a:endParaRPr lang="en-US" sz="2000" b="1" dirty="0" smtClean="0">
              <a:solidFill>
                <a:schemeClr val="bg1"/>
              </a:solidFill>
            </a:endParaRPr>
          </a:p>
        </p:txBody>
      </p:sp>
      <p:pic>
        <p:nvPicPr>
          <p:cNvPr id="2051" name="Picture 3"/>
          <p:cNvPicPr>
            <a:picLocks noChangeAspect="1" noChangeArrowheads="1"/>
          </p:cNvPicPr>
          <p:nvPr/>
        </p:nvPicPr>
        <p:blipFill>
          <a:blip r:embed="rId4" cstate="print"/>
          <a:srcRect l="18125" t="30000" r="42230" b="56000"/>
          <a:stretch>
            <a:fillRect/>
          </a:stretch>
        </p:blipFill>
        <p:spPr bwMode="auto">
          <a:xfrm>
            <a:off x="3285346" y="1541370"/>
            <a:ext cx="5060133" cy="1143000"/>
          </a:xfrm>
          <a:prstGeom prst="rect">
            <a:avLst/>
          </a:prstGeom>
          <a:noFill/>
          <a:ln w="9525">
            <a:noFill/>
            <a:miter lim="800000"/>
            <a:headEnd/>
            <a:tailEnd/>
          </a:ln>
          <a:effectLst/>
        </p:spPr>
      </p:pic>
      <p:sp>
        <p:nvSpPr>
          <p:cNvPr id="25" name="TextBox 24"/>
          <p:cNvSpPr txBox="1"/>
          <p:nvPr/>
        </p:nvSpPr>
        <p:spPr>
          <a:xfrm>
            <a:off x="717707" y="2819400"/>
            <a:ext cx="2590800" cy="707886"/>
          </a:xfrm>
          <a:prstGeom prst="rect">
            <a:avLst/>
          </a:prstGeom>
          <a:noFill/>
        </p:spPr>
        <p:txBody>
          <a:bodyPr wrap="square" rtlCol="0">
            <a:spAutoFit/>
          </a:bodyPr>
          <a:lstStyle/>
          <a:p>
            <a:pPr algn="ctr"/>
            <a:r>
              <a:rPr lang="zh-CN" altLang="en-US" sz="2000" b="1" dirty="0" smtClean="0">
                <a:solidFill>
                  <a:schemeClr val="bg1"/>
                </a:solidFill>
              </a:rPr>
              <a:t>自定义</a:t>
            </a:r>
            <a:r>
              <a:rPr lang="en-US" sz="2000" b="1" dirty="0" err="1" smtClean="0">
                <a:solidFill>
                  <a:schemeClr val="bg1"/>
                </a:solidFill>
              </a:rPr>
              <a:t>MailTips</a:t>
            </a:r>
            <a:r>
              <a:rPr lang="zh-CN" altLang="en-US" sz="2000" b="1" dirty="0" smtClean="0">
                <a:solidFill>
                  <a:schemeClr val="bg1"/>
                </a:solidFill>
              </a:rPr>
              <a:t>进行提示</a:t>
            </a:r>
            <a:endParaRPr lang="en-US" sz="2000" b="1" dirty="0" smtClean="0">
              <a:solidFill>
                <a:schemeClr val="bg1"/>
              </a:solidFill>
            </a:endParaRPr>
          </a:p>
        </p:txBody>
      </p:sp>
      <p:sp>
        <p:nvSpPr>
          <p:cNvPr id="26" name="TextBox 25"/>
          <p:cNvSpPr txBox="1"/>
          <p:nvPr/>
        </p:nvSpPr>
        <p:spPr>
          <a:xfrm>
            <a:off x="685799" y="4462631"/>
            <a:ext cx="2057400" cy="400110"/>
          </a:xfrm>
          <a:prstGeom prst="rect">
            <a:avLst/>
          </a:prstGeom>
          <a:noFill/>
        </p:spPr>
        <p:txBody>
          <a:bodyPr wrap="square" rtlCol="0">
            <a:spAutoFit/>
          </a:bodyPr>
          <a:lstStyle/>
          <a:p>
            <a:pPr algn="ctr"/>
            <a:r>
              <a:rPr lang="zh-CN" altLang="en-US" sz="2000" b="1" dirty="0" smtClean="0">
                <a:solidFill>
                  <a:schemeClr val="bg1"/>
                </a:solidFill>
              </a:rPr>
              <a:t>应用过个警告</a:t>
            </a:r>
            <a:endParaRPr lang="en-US" sz="2000" b="1" dirty="0" smtClean="0">
              <a:solidFill>
                <a:schemeClr val="bg1"/>
              </a:solidFill>
            </a:endParaRPr>
          </a:p>
        </p:txBody>
      </p:sp>
      <p:pic>
        <p:nvPicPr>
          <p:cNvPr id="1026" name="Picture 2"/>
          <p:cNvPicPr>
            <a:picLocks noChangeAspect="1" noChangeArrowheads="1"/>
          </p:cNvPicPr>
          <p:nvPr/>
        </p:nvPicPr>
        <p:blipFill>
          <a:blip r:embed="rId5" cstate="print"/>
          <a:srcRect l="7327" t="23465" r="53614" b="63465"/>
          <a:stretch>
            <a:fillRect/>
          </a:stretch>
        </p:blipFill>
        <p:spPr bwMode="auto">
          <a:xfrm>
            <a:off x="3341792" y="2797510"/>
            <a:ext cx="5029200" cy="1051735"/>
          </a:xfrm>
          <a:prstGeom prst="rect">
            <a:avLst/>
          </a:prstGeom>
          <a:noFill/>
          <a:ln w="9525">
            <a:noFill/>
            <a:miter lim="800000"/>
            <a:headEnd/>
            <a:tailEnd/>
          </a:ln>
          <a:effectLst/>
        </p:spPr>
      </p:pic>
      <p:sp>
        <p:nvSpPr>
          <p:cNvPr id="13" name="矩形 12"/>
          <p:cNvSpPr/>
          <p:nvPr/>
        </p:nvSpPr>
        <p:spPr>
          <a:xfrm>
            <a:off x="3984178" y="3244334"/>
            <a:ext cx="1175643" cy="369332"/>
          </a:xfrm>
          <a:prstGeom prst="rect">
            <a:avLst/>
          </a:prstGeom>
        </p:spPr>
        <p:txBody>
          <a:bodyPr wrap="none">
            <a:spAutoFit/>
          </a:bodyPr>
          <a:lstStyle/>
          <a:p>
            <a:r>
              <a:rPr lang="en-US" altLang="zh-CN" dirty="0" smtClean="0">
                <a:solidFill>
                  <a:schemeClr val="tx2"/>
                </a:solidFill>
                <a:effectLst>
                  <a:outerShdw blurRad="38100" dist="38100" dir="2700000" algn="tl">
                    <a:srgbClr val="000000">
                      <a:alpha val="43137"/>
                    </a:srgbClr>
                  </a:outerShdw>
                </a:effectLst>
              </a:rPr>
              <a:t>infractions</a:t>
            </a:r>
            <a:endParaRPr lang="zh-CN"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err="1" smtClean="0"/>
              <a:t>MailTips</a:t>
            </a:r>
            <a:r>
              <a:rPr lang="en-US" altLang="zh-CN" dirty="0" smtClean="0"/>
              <a:t/>
            </a:r>
            <a:br>
              <a:rPr lang="en-US" altLang="zh-CN" dirty="0" smtClean="0"/>
            </a:br>
            <a:r>
              <a:rPr lang="zh-CN" altLang="en-US" sz="3200" dirty="0" smtClean="0">
                <a:solidFill>
                  <a:schemeClr val="tx2"/>
                </a:solidFill>
                <a:effectLst>
                  <a:outerShdw blurRad="38100" dist="38100" dir="2700000" algn="tl">
                    <a:srgbClr val="000000">
                      <a:alpha val="43137"/>
                    </a:srgbClr>
                  </a:outerShdw>
                </a:effectLst>
              </a:rPr>
              <a:t>防止违反策略</a:t>
            </a:r>
            <a:endParaRPr lang="zh-CN" altLang="en-US" dirty="0"/>
          </a:p>
        </p:txBody>
      </p:sp>
      <p:sp>
        <p:nvSpPr>
          <p:cNvPr id="3" name="文本占位符 2"/>
          <p:cNvSpPr>
            <a:spLocks noGrp="1"/>
          </p:cNvSpPr>
          <p:nvPr>
            <p:ph type="body" sz="quarter" idx="10"/>
          </p:nvPr>
        </p:nvSpPr>
        <p:spPr>
          <a:xfrm>
            <a:off x="381000" y="1646766"/>
            <a:ext cx="8382000" cy="2210862"/>
          </a:xfrm>
        </p:spPr>
        <p:txBody>
          <a:bodyPr/>
          <a:lstStyle/>
          <a:p>
            <a:pPr>
              <a:buNone/>
            </a:pPr>
            <a:r>
              <a:rPr lang="en-US" altLang="zh-CN" sz="2600" dirty="0" smtClean="0"/>
              <a:t>1</a:t>
            </a:r>
            <a:r>
              <a:rPr lang="zh-CN" altLang="en-US" sz="2600" dirty="0" smtClean="0"/>
              <a:t>、公司外</a:t>
            </a:r>
            <a:endParaRPr lang="en-US" altLang="zh-CN" sz="2600" dirty="0" smtClean="0"/>
          </a:p>
          <a:p>
            <a:pPr>
              <a:buNone/>
            </a:pPr>
            <a:r>
              <a:rPr lang="en-US" altLang="zh-CN" sz="2600" dirty="0" smtClean="0"/>
              <a:t>2</a:t>
            </a:r>
            <a:r>
              <a:rPr lang="zh-CN" altLang="en-US" sz="2600" dirty="0" smtClean="0"/>
              <a:t>、大量邮件</a:t>
            </a:r>
            <a:endParaRPr lang="en-US" altLang="zh-CN" sz="2600" dirty="0" smtClean="0"/>
          </a:p>
          <a:p>
            <a:pPr>
              <a:buNone/>
            </a:pPr>
            <a:r>
              <a:rPr lang="en-US" altLang="zh-CN" sz="2600" dirty="0" smtClean="0"/>
              <a:t>3</a:t>
            </a:r>
            <a:r>
              <a:rPr lang="zh-CN" altLang="en-US" sz="2600" dirty="0" smtClean="0"/>
              <a:t>、</a:t>
            </a:r>
            <a:r>
              <a:rPr lang="en-US" altLang="zh-CN" sz="2600" dirty="0" smtClean="0"/>
              <a:t>BCC</a:t>
            </a:r>
          </a:p>
          <a:p>
            <a:pPr>
              <a:buNone/>
            </a:pPr>
            <a:r>
              <a:rPr lang="en-US" altLang="zh-CN" sz="2600" dirty="0" smtClean="0"/>
              <a:t>4</a:t>
            </a:r>
            <a:r>
              <a:rPr lang="zh-CN" altLang="en-US" sz="2600" dirty="0" smtClean="0"/>
              <a:t>、组织外</a:t>
            </a:r>
            <a:endParaRPr lang="en-US" altLang="zh-CN" sz="2600" dirty="0" smtClean="0"/>
          </a:p>
          <a:p>
            <a:pPr>
              <a:buNone/>
            </a:pPr>
            <a:r>
              <a:rPr lang="en-US" altLang="zh-CN" sz="2600" dirty="0" smtClean="0"/>
              <a:t>5</a:t>
            </a:r>
            <a:r>
              <a:rPr lang="zh-CN" altLang="en-US" sz="2600" dirty="0" smtClean="0"/>
              <a:t>、信箱满</a:t>
            </a:r>
            <a:endParaRPr lang="en-US" altLang="zh-CN" sz="2600" dirty="0" smtClean="0"/>
          </a:p>
          <a:p>
            <a:pPr>
              <a:buNone/>
            </a:pPr>
            <a:r>
              <a:rPr lang="en-US" altLang="zh-CN" sz="2600" dirty="0" smtClean="0"/>
              <a:t>6</a:t>
            </a:r>
            <a:r>
              <a:rPr lang="zh-CN" altLang="en-US" sz="2600" dirty="0" smtClean="0"/>
              <a:t>、大邮件</a:t>
            </a:r>
            <a:endParaRPr lang="en-US" altLang="zh-CN" sz="2600" dirty="0" smtClean="0"/>
          </a:p>
          <a:p>
            <a:pPr>
              <a:buNone/>
            </a:pPr>
            <a:r>
              <a:rPr lang="en-US" altLang="zh-CN" sz="2600" dirty="0" smtClean="0"/>
              <a:t>7</a:t>
            </a:r>
            <a:r>
              <a:rPr lang="zh-CN" altLang="en-US" sz="2600" dirty="0" smtClean="0"/>
              <a:t>、受限的收件人</a:t>
            </a:r>
            <a:endParaRPr lang="en-US" altLang="zh-CN" sz="2600" dirty="0" smtClean="0"/>
          </a:p>
          <a:p>
            <a:pPr>
              <a:buNone/>
            </a:pPr>
            <a:r>
              <a:rPr lang="en-US" altLang="zh-CN" sz="2600" dirty="0" smtClean="0"/>
              <a:t>8</a:t>
            </a:r>
            <a:r>
              <a:rPr lang="zh-CN" altLang="en-US" sz="2600" dirty="0" smtClean="0"/>
              <a:t>、无效的收件人</a:t>
            </a:r>
            <a:endParaRPr lang="en-US" altLang="zh-CN" sz="26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504"/>
            <a:ext cx="8229600" cy="1143000"/>
          </a:xfrm>
        </p:spPr>
        <p:txBody>
          <a:bodyPr/>
          <a:lstStyle/>
          <a:p>
            <a:r>
              <a:rPr lang="zh-CN" altLang="en-US" dirty="0" smtClean="0"/>
              <a:t>百密无一疏，安全有防护</a:t>
            </a:r>
            <a:r>
              <a:rPr lang="en-US" altLang="zh-CN" dirty="0" smtClean="0"/>
              <a:t/>
            </a:r>
            <a:br>
              <a:rPr lang="en-US" altLang="zh-CN" dirty="0" smtClean="0"/>
            </a:br>
            <a:r>
              <a:rPr lang="en-US" altLang="zh-CN" dirty="0" smtClean="0"/>
              <a:t>       </a:t>
            </a:r>
            <a:r>
              <a:rPr lang="en-US" altLang="zh-CN" sz="2800" dirty="0" smtClean="0"/>
              <a:t>---Exchange Server 2010</a:t>
            </a:r>
            <a:r>
              <a:rPr lang="zh-CN" altLang="en-US" sz="2800" dirty="0" smtClean="0"/>
              <a:t>信息保护、控制及合规</a:t>
            </a:r>
            <a:endParaRPr lang="zh-CN" altLang="en-US" sz="2800" dirty="0"/>
          </a:p>
        </p:txBody>
      </p:sp>
      <p:sp>
        <p:nvSpPr>
          <p:cNvPr id="5" name="文本占位符 4"/>
          <p:cNvSpPr>
            <a:spLocks noGrp="1"/>
          </p:cNvSpPr>
          <p:nvPr>
            <p:ph type="body" sz="quarter" idx="10"/>
          </p:nvPr>
        </p:nvSpPr>
        <p:spPr/>
        <p:txBody>
          <a:bodyPr/>
          <a:lstStyle/>
          <a:p>
            <a:r>
              <a:rPr lang="en-US" altLang="zh-CN" dirty="0" smtClean="0"/>
              <a:t>UNC201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err="1" smtClean="0"/>
              <a:t>MailTips</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27154" t="11446" r="19375" b="52000"/>
          <a:stretch>
            <a:fillRect/>
          </a:stretch>
        </p:blipFill>
        <p:spPr bwMode="auto">
          <a:xfrm>
            <a:off x="533400" y="2667000"/>
            <a:ext cx="6519203" cy="2785403"/>
          </a:xfrm>
          <a:prstGeom prst="rect">
            <a:avLst/>
          </a:prstGeom>
          <a:noFill/>
          <a:ln w="9525">
            <a:noFill/>
            <a:miter lim="800000"/>
            <a:headEnd/>
            <a:tailEnd/>
          </a:ln>
          <a:effectLst/>
        </p:spPr>
      </p:pic>
      <p:sp>
        <p:nvSpPr>
          <p:cNvPr id="11" name="Title 1"/>
          <p:cNvSpPr>
            <a:spLocks noGrp="1"/>
          </p:cNvSpPr>
          <p:nvPr>
            <p:ph type="title"/>
          </p:nvPr>
        </p:nvSpPr>
        <p:spPr>
          <a:xfrm>
            <a:off x="381000" y="230188"/>
            <a:ext cx="8382000" cy="664797"/>
          </a:xfrm>
        </p:spPr>
        <p:txBody>
          <a:bodyPr>
            <a:normAutofit fontScale="90000"/>
          </a:bodyPr>
          <a:lstStyle/>
          <a:p>
            <a:pPr algn="l"/>
            <a:r>
              <a:rPr b="1" dirty="0" smtClean="0"/>
              <a:t>Outlook</a:t>
            </a:r>
            <a:r>
              <a:rPr lang="zh-CN" altLang="en-US" b="1" dirty="0" smtClean="0"/>
              <a:t>保护规则</a:t>
            </a:r>
            <a:r>
              <a:rPr b="1" dirty="0" smtClean="0"/>
              <a:t> </a:t>
            </a:r>
            <a:r>
              <a:rPr dirty="0" smtClean="0"/>
              <a:t/>
            </a:r>
            <a:br>
              <a:rPr dirty="0" smtClean="0"/>
            </a:br>
            <a:r>
              <a:rPr lang="zh-CN" altLang="en-US" sz="3600" dirty="0" smtClean="0">
                <a:solidFill>
                  <a:schemeClr val="tx2"/>
                </a:solidFill>
                <a:effectLst>
                  <a:outerShdw blurRad="38100" dist="38100" dir="2700000" algn="tl">
                    <a:srgbClr val="000000">
                      <a:alpha val="43137"/>
                    </a:srgbClr>
                  </a:outerShdw>
                </a:effectLst>
              </a:rPr>
              <a:t>自动在客户端应用</a:t>
            </a:r>
            <a:r>
              <a:rPr lang="en-US" altLang="zh-CN" sz="3600" dirty="0" smtClean="0">
                <a:solidFill>
                  <a:schemeClr val="tx2"/>
                </a:solidFill>
                <a:effectLst>
                  <a:outerShdw blurRad="38100" dist="38100" dir="2700000" algn="tl">
                    <a:srgbClr val="000000">
                      <a:alpha val="43137"/>
                    </a:srgbClr>
                  </a:outerShdw>
                </a:effectLst>
              </a:rPr>
              <a:t>IRM</a:t>
            </a:r>
            <a:r>
              <a:rPr lang="zh-CN" altLang="en-US" sz="3600" dirty="0" smtClean="0">
                <a:solidFill>
                  <a:schemeClr val="tx2"/>
                </a:solidFill>
                <a:effectLst>
                  <a:outerShdw blurRad="38100" dist="38100" dir="2700000" algn="tl">
                    <a:srgbClr val="000000">
                      <a:alpha val="43137"/>
                    </a:srgbClr>
                  </a:outerShdw>
                </a:effectLst>
              </a:rPr>
              <a:t>保护</a:t>
            </a:r>
            <a:endParaRPr lang="en-US" sz="3600" dirty="0">
              <a:solidFill>
                <a:schemeClr val="tx2"/>
              </a:solidFill>
              <a:effectLst>
                <a:outerShdw blurRad="38100" dist="38100" dir="2700000" algn="tl">
                  <a:srgbClr val="000000">
                    <a:alpha val="43137"/>
                  </a:srgbClr>
                </a:outerShdw>
              </a:effectLst>
            </a:endParaRPr>
          </a:p>
        </p:txBody>
      </p:sp>
      <p:cxnSp>
        <p:nvCxnSpPr>
          <p:cNvPr id="17" name="Straight Arrow Connector 16"/>
          <p:cNvCxnSpPr/>
          <p:nvPr/>
        </p:nvCxnSpPr>
        <p:spPr>
          <a:xfrm rot="5400000" flipH="1" flipV="1">
            <a:off x="876300" y="3162300"/>
            <a:ext cx="1752600" cy="1524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rot="5400000">
            <a:off x="1354282" y="5108864"/>
            <a:ext cx="706582" cy="90055"/>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827809" y="1634837"/>
            <a:ext cx="2815497" cy="646331"/>
          </a:xfrm>
          <a:prstGeom prst="rect">
            <a:avLst/>
          </a:prstGeom>
          <a:noFill/>
        </p:spPr>
        <p:txBody>
          <a:bodyPr wrap="square" rtlCol="0">
            <a:spAutoFit/>
          </a:bodyPr>
          <a:lstStyle/>
          <a:p>
            <a:r>
              <a:rPr lang="en-US" dirty="0" smtClean="0"/>
              <a:t>IRM</a:t>
            </a:r>
            <a:r>
              <a:rPr lang="zh-CN" altLang="en-US" dirty="0" smtClean="0"/>
              <a:t>保护根据发件人</a:t>
            </a:r>
            <a:r>
              <a:rPr lang="en-US" altLang="zh-CN" dirty="0" smtClean="0"/>
              <a:t>/</a:t>
            </a:r>
            <a:r>
              <a:rPr lang="zh-CN" altLang="en-US" dirty="0" smtClean="0"/>
              <a:t>收件人属性自动开启</a:t>
            </a:r>
            <a:endParaRPr lang="en-US" dirty="0" smtClean="0"/>
          </a:p>
        </p:txBody>
      </p:sp>
      <p:sp>
        <p:nvSpPr>
          <p:cNvPr id="28" name="TextBox 27"/>
          <p:cNvSpPr txBox="1"/>
          <p:nvPr/>
        </p:nvSpPr>
        <p:spPr>
          <a:xfrm>
            <a:off x="838200" y="5555673"/>
            <a:ext cx="1947850" cy="369332"/>
          </a:xfrm>
          <a:prstGeom prst="rect">
            <a:avLst/>
          </a:prstGeom>
          <a:noFill/>
        </p:spPr>
        <p:txBody>
          <a:bodyPr wrap="square" rtlCol="0">
            <a:spAutoFit/>
          </a:bodyPr>
          <a:lstStyle/>
          <a:p>
            <a:r>
              <a:rPr lang="en-US" dirty="0" smtClean="0"/>
              <a:t>Office</a:t>
            </a:r>
            <a:r>
              <a:rPr lang="zh-CN" altLang="en-US" dirty="0" smtClean="0"/>
              <a:t>文档被保护</a:t>
            </a:r>
            <a:endParaRPr lang="en-US" dirty="0" smtClean="0"/>
          </a:p>
        </p:txBody>
      </p:sp>
      <p:sp>
        <p:nvSpPr>
          <p:cNvPr id="32" name="TextBox 31"/>
          <p:cNvSpPr txBox="1"/>
          <p:nvPr/>
        </p:nvSpPr>
        <p:spPr>
          <a:xfrm>
            <a:off x="4800600" y="5555673"/>
            <a:ext cx="2700358" cy="646331"/>
          </a:xfrm>
          <a:prstGeom prst="rect">
            <a:avLst/>
          </a:prstGeom>
          <a:noFill/>
        </p:spPr>
        <p:txBody>
          <a:bodyPr wrap="square" rtlCol="0">
            <a:spAutoFit/>
          </a:bodyPr>
          <a:lstStyle/>
          <a:p>
            <a:r>
              <a:rPr lang="en-US" dirty="0" smtClean="0"/>
              <a:t>Outlook</a:t>
            </a:r>
            <a:r>
              <a:rPr lang="zh-CN" altLang="en-US" dirty="0" smtClean="0"/>
              <a:t>针对邮件头</a:t>
            </a:r>
            <a:r>
              <a:rPr lang="en-US" altLang="zh-CN" dirty="0" smtClean="0"/>
              <a:t>/</a:t>
            </a:r>
            <a:r>
              <a:rPr lang="zh-CN" altLang="en-US" dirty="0" smtClean="0"/>
              <a:t>主题的多邮箱搜索</a:t>
            </a:r>
            <a:endParaRPr lang="en-US" dirty="0" smtClean="0"/>
          </a:p>
        </p:txBody>
      </p:sp>
      <p:sp>
        <p:nvSpPr>
          <p:cNvPr id="33" name="TextBox 32"/>
          <p:cNvSpPr txBox="1"/>
          <p:nvPr/>
        </p:nvSpPr>
        <p:spPr>
          <a:xfrm>
            <a:off x="5482936" y="1845222"/>
            <a:ext cx="2667000" cy="369332"/>
          </a:xfrm>
          <a:prstGeom prst="rect">
            <a:avLst/>
          </a:prstGeom>
          <a:noFill/>
        </p:spPr>
        <p:txBody>
          <a:bodyPr wrap="square" rtlCol="0">
            <a:spAutoFit/>
          </a:bodyPr>
          <a:lstStyle/>
          <a:p>
            <a:r>
              <a:rPr lang="zh-CN" altLang="en-US" dirty="0" smtClean="0"/>
              <a:t>授权用户能够关闭保护</a:t>
            </a:r>
            <a:endParaRPr lang="en-US" dirty="0" smtClean="0"/>
          </a:p>
        </p:txBody>
      </p:sp>
      <p:cxnSp>
        <p:nvCxnSpPr>
          <p:cNvPr id="34" name="Straight Arrow Connector 33"/>
          <p:cNvCxnSpPr/>
          <p:nvPr/>
        </p:nvCxnSpPr>
        <p:spPr>
          <a:xfrm rot="5400000" flipH="1" flipV="1">
            <a:off x="4800600" y="2438400"/>
            <a:ext cx="914400" cy="7620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7286644" y="3169507"/>
            <a:ext cx="1600200" cy="830997"/>
          </a:xfrm>
          <a:prstGeom prst="rect">
            <a:avLst/>
          </a:prstGeom>
          <a:noFill/>
        </p:spPr>
        <p:txBody>
          <a:bodyPr wrap="square" rtlCol="0">
            <a:spAutoFit/>
          </a:bodyPr>
          <a:lstStyle/>
          <a:p>
            <a:r>
              <a:rPr lang="zh-CN" altLang="en-US" sz="1600" dirty="0" smtClean="0"/>
              <a:t>阻止内部管理员及其他人员访问敏感邮件</a:t>
            </a:r>
            <a:endParaRPr lang="en-US" sz="16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cstate="print"/>
          <a:srcRect l="10098" t="22487" r="49973" b="43297"/>
          <a:stretch>
            <a:fillRect/>
          </a:stretch>
        </p:blipFill>
        <p:spPr bwMode="auto">
          <a:xfrm>
            <a:off x="1219200" y="2438400"/>
            <a:ext cx="6117887" cy="3276600"/>
          </a:xfrm>
          <a:prstGeom prst="rect">
            <a:avLst/>
          </a:prstGeom>
          <a:noFill/>
          <a:ln w="9525">
            <a:noFill/>
            <a:miter lim="800000"/>
            <a:headEnd/>
            <a:tailEnd/>
          </a:ln>
          <a:effectLst/>
        </p:spPr>
      </p:pic>
      <p:sp>
        <p:nvSpPr>
          <p:cNvPr id="11" name="Title 1"/>
          <p:cNvSpPr>
            <a:spLocks noGrp="1"/>
          </p:cNvSpPr>
          <p:nvPr>
            <p:ph type="title"/>
          </p:nvPr>
        </p:nvSpPr>
        <p:spPr/>
        <p:txBody>
          <a:bodyPr>
            <a:normAutofit fontScale="90000"/>
          </a:bodyPr>
          <a:lstStyle/>
          <a:p>
            <a:r>
              <a:rPr lang="zh-CN" altLang="en-US" dirty="0" smtClean="0"/>
              <a:t>受保护的语音邮件</a:t>
            </a:r>
            <a:r>
              <a:rPr dirty="0" smtClean="0"/>
              <a:t> </a:t>
            </a:r>
            <a:br>
              <a:rPr dirty="0" smtClean="0"/>
            </a:br>
            <a:r>
              <a:rPr lang="zh-CN" altLang="en-US" sz="3100" dirty="0" smtClean="0">
                <a:solidFill>
                  <a:schemeClr val="tx2"/>
                </a:solidFill>
                <a:effectLst>
                  <a:outerShdw blurRad="38100" dist="38100" dir="2700000" algn="tl">
                    <a:srgbClr val="000000">
                      <a:alpha val="43137"/>
                    </a:srgbClr>
                  </a:outerShdw>
                </a:effectLst>
              </a:rPr>
              <a:t>阻止受保护的语音邮件转发</a:t>
            </a:r>
            <a:endParaRPr lang="en-US" sz="3100" dirty="0">
              <a:solidFill>
                <a:schemeClr val="tx2"/>
              </a:solidFill>
              <a:effectLst>
                <a:outerShdw blurRad="38100" dist="38100" dir="2700000" algn="tl">
                  <a:srgbClr val="000000">
                    <a:alpha val="43137"/>
                  </a:srgbClr>
                </a:outerShdw>
              </a:effectLst>
            </a:endParaRPr>
          </a:p>
        </p:txBody>
      </p:sp>
      <p:sp>
        <p:nvSpPr>
          <p:cNvPr id="18" name="TextBox 17"/>
          <p:cNvSpPr txBox="1"/>
          <p:nvPr/>
        </p:nvSpPr>
        <p:spPr>
          <a:xfrm>
            <a:off x="844264" y="1832264"/>
            <a:ext cx="3370546" cy="369332"/>
          </a:xfrm>
          <a:prstGeom prst="rect">
            <a:avLst/>
          </a:prstGeom>
          <a:noFill/>
        </p:spPr>
        <p:txBody>
          <a:bodyPr wrap="square" rtlCol="0">
            <a:spAutoFit/>
          </a:bodyPr>
          <a:lstStyle/>
          <a:p>
            <a:r>
              <a:rPr lang="zh-CN" altLang="en-US" dirty="0" smtClean="0"/>
              <a:t>集成</a:t>
            </a:r>
            <a:r>
              <a:rPr lang="en-US" dirty="0" smtClean="0"/>
              <a:t>AD RMS</a:t>
            </a:r>
            <a:r>
              <a:rPr lang="zh-CN" altLang="en-US" dirty="0" smtClean="0"/>
              <a:t>和</a:t>
            </a:r>
            <a:r>
              <a:rPr lang="en-US" dirty="0" smtClean="0"/>
              <a:t>Exchange UM </a:t>
            </a:r>
          </a:p>
        </p:txBody>
      </p:sp>
      <p:sp>
        <p:nvSpPr>
          <p:cNvPr id="33" name="TextBox 32"/>
          <p:cNvSpPr txBox="1"/>
          <p:nvPr/>
        </p:nvSpPr>
        <p:spPr>
          <a:xfrm>
            <a:off x="5486400" y="1916660"/>
            <a:ext cx="2133600" cy="369332"/>
          </a:xfrm>
          <a:prstGeom prst="rect">
            <a:avLst/>
          </a:prstGeom>
          <a:noFill/>
        </p:spPr>
        <p:txBody>
          <a:bodyPr wrap="square" rtlCol="0">
            <a:spAutoFit/>
          </a:bodyPr>
          <a:lstStyle/>
          <a:p>
            <a:r>
              <a:rPr lang="zh-CN" altLang="en-US" dirty="0" smtClean="0"/>
              <a:t>不能转发模板</a:t>
            </a:r>
            <a:endParaRPr lang="en-US" dirty="0" smtClean="0"/>
          </a:p>
        </p:txBody>
      </p:sp>
      <p:cxnSp>
        <p:nvCxnSpPr>
          <p:cNvPr id="34" name="Straight Arrow Connector 33"/>
          <p:cNvCxnSpPr/>
          <p:nvPr/>
        </p:nvCxnSpPr>
        <p:spPr>
          <a:xfrm rot="5400000" flipH="1" flipV="1">
            <a:off x="4686300" y="2552700"/>
            <a:ext cx="1143000" cy="76200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7408718" y="2680854"/>
            <a:ext cx="1735282" cy="2062103"/>
          </a:xfrm>
          <a:prstGeom prst="rect">
            <a:avLst/>
          </a:prstGeom>
          <a:noFill/>
        </p:spPr>
        <p:txBody>
          <a:bodyPr wrap="square" rtlCol="0">
            <a:spAutoFit/>
          </a:bodyPr>
          <a:lstStyle/>
          <a:p>
            <a:r>
              <a:rPr lang="en-US" sz="1600" dirty="0" smtClean="0">
                <a:latin typeface="Segoe" pitchFamily="34" charset="0"/>
              </a:rPr>
              <a:t>Permissions designated by sender (by marking the message as private) or by administrative policy. </a:t>
            </a:r>
            <a:endParaRPr lang="en-US" sz="16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个人邮件归档</a:t>
            </a:r>
            <a:endParaRPr lang="zh-CN" altLang="en-US" sz="3600" dirty="0"/>
          </a:p>
        </p:txBody>
      </p:sp>
      <p:sp>
        <p:nvSpPr>
          <p:cNvPr id="3" name="内容占位符 2"/>
          <p:cNvSpPr>
            <a:spLocks noGrp="1"/>
          </p:cNvSpPr>
          <p:nvPr>
            <p:ph idx="1"/>
          </p:nvPr>
        </p:nvSpPr>
        <p:spPr/>
        <p:txBody>
          <a:bodyPr/>
          <a:lstStyle/>
          <a:p>
            <a:r>
              <a:rPr lang="zh-CN" altLang="en-US" dirty="0" smtClean="0">
                <a:solidFill>
                  <a:schemeClr val="tx1"/>
                </a:solidFill>
              </a:rPr>
              <a:t>个人邮件联机归档</a:t>
            </a:r>
            <a:endParaRPr lang="en-US" altLang="zh-CN" dirty="0" smtClean="0">
              <a:solidFill>
                <a:schemeClr val="tx1"/>
              </a:solidFill>
            </a:endParaRPr>
          </a:p>
          <a:p>
            <a:r>
              <a:rPr lang="zh-CN" altLang="en-US" dirty="0" smtClean="0">
                <a:solidFill>
                  <a:schemeClr val="tx1"/>
                </a:solidFill>
              </a:rPr>
              <a:t>不再依赖于</a:t>
            </a:r>
            <a:r>
              <a:rPr lang="en-US" altLang="zh-CN" dirty="0" smtClean="0">
                <a:solidFill>
                  <a:schemeClr val="tx1"/>
                </a:solidFill>
              </a:rPr>
              <a:t>PST</a:t>
            </a:r>
            <a:r>
              <a:rPr lang="zh-CN" altLang="en-US" dirty="0" smtClean="0">
                <a:solidFill>
                  <a:schemeClr val="tx1"/>
                </a:solidFill>
              </a:rPr>
              <a:t>文件</a:t>
            </a:r>
            <a:endParaRPr lang="en-US" altLang="zh-CN" dirty="0" smtClean="0">
              <a:solidFill>
                <a:schemeClr val="tx1"/>
              </a:solidFill>
            </a:endParaRPr>
          </a:p>
          <a:p>
            <a:r>
              <a:rPr lang="zh-CN" altLang="en-US" dirty="0" smtClean="0">
                <a:solidFill>
                  <a:schemeClr val="tx1"/>
                </a:solidFill>
              </a:rPr>
              <a:t>手动或自动个人邮件存档</a:t>
            </a:r>
            <a:endParaRPr lang="en-US" altLang="zh-CN" dirty="0" smtClean="0">
              <a:solidFill>
                <a:schemeClr val="tx1"/>
              </a:solidFill>
            </a:endParaRPr>
          </a:p>
          <a:p>
            <a:r>
              <a:rPr lang="zh-CN" altLang="en-US" dirty="0" smtClean="0">
                <a:solidFill>
                  <a:schemeClr val="tx1"/>
                </a:solidFill>
              </a:rPr>
              <a:t>默认存档策略</a:t>
            </a:r>
            <a:endParaRPr lang="en-US" altLang="zh-CN" dirty="0" smtClean="0">
              <a:solidFill>
                <a:schemeClr val="tx1"/>
              </a:solidFill>
            </a:endParaRPr>
          </a:p>
          <a:p>
            <a:pPr>
              <a:buNone/>
            </a:pPr>
            <a:r>
              <a:rPr lang="en-US" altLang="zh-CN" dirty="0" smtClean="0">
                <a:solidFill>
                  <a:schemeClr val="tx1"/>
                </a:solidFill>
              </a:rPr>
              <a:t>    </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490" name="Group 2"/>
          <p:cNvGraphicFramePr>
            <a:graphicFrameLocks noGrp="1"/>
          </p:cNvGraphicFramePr>
          <p:nvPr/>
        </p:nvGraphicFramePr>
        <p:xfrm>
          <a:off x="214282" y="1142987"/>
          <a:ext cx="8226451" cy="5143533"/>
        </p:xfrm>
        <a:graphic>
          <a:graphicData uri="http://schemas.openxmlformats.org/drawingml/2006/table">
            <a:tbl>
              <a:tblPr/>
              <a:tblGrid>
                <a:gridCol w="5135208"/>
                <a:gridCol w="3091243"/>
              </a:tblGrid>
              <a:tr h="764170">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zh-CN" altLang="en-US" sz="1700" b="1" i="0" u="none" strike="noStrike" cap="none" normalizeH="0" baseline="0" dirty="0" smtClean="0">
                          <a:ln>
                            <a:noFill/>
                          </a:ln>
                          <a:solidFill>
                            <a:srgbClr val="FFFFFF"/>
                          </a:solidFill>
                          <a:effectLst/>
                          <a:latin typeface="+mn-ea"/>
                          <a:ea typeface="+mn-ea"/>
                          <a:cs typeface="Arial" pitchFamily="34" charset="0"/>
                        </a:rPr>
                        <a:t>防垃圾邮件特性</a:t>
                      </a:r>
                    </a:p>
                  </a:txBody>
                  <a:tcPr anchor="ctr" horzOverflow="overflow">
                    <a:lnL>
                      <a:noFill/>
                    </a:lnL>
                    <a:lnR w="12700" cap="flat" cmpd="sng" algn="ctr">
                      <a:solidFill>
                        <a:srgbClr val="777777"/>
                      </a:solidFill>
                      <a:prstDash val="solid"/>
                      <a:round/>
                      <a:headEnd type="none" w="med" len="med"/>
                      <a:tailEnd type="none" w="med" len="med"/>
                    </a:lnR>
                    <a:lnT>
                      <a:noFill/>
                    </a:lnT>
                    <a:lnB w="12700" cap="flat" cmpd="sng" algn="ctr">
                      <a:solidFill>
                        <a:srgbClr val="777777"/>
                      </a:solidFill>
                      <a:prstDash val="solid"/>
                      <a:round/>
                      <a:headEnd type="none" w="med" len="med"/>
                      <a:tailEnd type="none" w="med" len="med"/>
                    </a:lnB>
                    <a:lnTlToBr>
                      <a:noFill/>
                    </a:lnTlToBr>
                    <a:lnBlToTr>
                      <a:noFill/>
                    </a:lnBlToTr>
                    <a:solidFill>
                      <a:srgbClr val="595959"/>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700" b="1" i="0" u="none" strike="noStrike" cap="none" normalizeH="0" baseline="0" dirty="0" smtClean="0">
                          <a:ln>
                            <a:noFill/>
                          </a:ln>
                          <a:solidFill>
                            <a:srgbClr val="FFFFFF"/>
                          </a:solidFill>
                          <a:effectLst/>
                          <a:latin typeface="+mn-ea"/>
                          <a:ea typeface="+mn-ea"/>
                          <a:cs typeface="Arial" pitchFamily="34" charset="0"/>
                        </a:rPr>
                        <a:t>Exchange 2010</a:t>
                      </a:r>
                    </a:p>
                  </a:txBody>
                  <a:tcPr anchor="ctr" horzOverflow="overflow">
                    <a:lnL w="12700" cap="flat" cmpd="sng" algn="ctr">
                      <a:solidFill>
                        <a:srgbClr val="777777"/>
                      </a:solidFill>
                      <a:prstDash val="solid"/>
                      <a:round/>
                      <a:headEnd type="none" w="med" len="med"/>
                      <a:tailEnd type="none" w="med" len="med"/>
                    </a:lnL>
                    <a:lnR>
                      <a:noFill/>
                    </a:lnR>
                    <a:lnT>
                      <a:noFill/>
                    </a:lnT>
                    <a:lnB w="12700" cap="flat" cmpd="sng" algn="ctr">
                      <a:solidFill>
                        <a:srgbClr val="777777"/>
                      </a:solidFill>
                      <a:prstDash val="solid"/>
                      <a:round/>
                      <a:headEnd type="none" w="med" len="med"/>
                      <a:tailEnd type="none" w="med" len="med"/>
                    </a:lnB>
                    <a:lnTlToBr>
                      <a:noFill/>
                    </a:lnTlToBr>
                    <a:lnBlToTr>
                      <a:noFill/>
                    </a:lnBlToTr>
                    <a:solidFill>
                      <a:srgbClr val="595959"/>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IP </a:t>
                      </a:r>
                      <a:r>
                        <a:rPr kumimoji="0" lang="zh-CN" altLang="en-US" sz="1300" b="0" i="0" u="none" strike="noStrike" cap="none" normalizeH="0" baseline="0" dirty="0" smtClean="0">
                          <a:ln>
                            <a:noFill/>
                          </a:ln>
                          <a:solidFill>
                            <a:srgbClr val="FFFFFF"/>
                          </a:solidFill>
                          <a:effectLst/>
                          <a:latin typeface="+mn-ea"/>
                          <a:ea typeface="+mn-ea"/>
                          <a:cs typeface="Arial" pitchFamily="34" charset="0"/>
                        </a:rPr>
                        <a:t>黑白名单</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IP DNS </a:t>
                      </a:r>
                      <a:r>
                        <a:rPr kumimoji="0" lang="zh-CN" altLang="en-US" sz="1300" b="0" i="0" u="none" strike="noStrike" cap="none" normalizeH="0" baseline="0" dirty="0" smtClean="0">
                          <a:ln>
                            <a:noFill/>
                          </a:ln>
                          <a:solidFill>
                            <a:srgbClr val="FFFFFF"/>
                          </a:solidFill>
                          <a:effectLst/>
                          <a:latin typeface="+mn-ea"/>
                          <a:ea typeface="+mn-ea"/>
                          <a:cs typeface="Arial" pitchFamily="34" charset="0"/>
                        </a:rPr>
                        <a:t>阻止列表</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dirty="0" smtClean="0">
                          <a:ln>
                            <a:noFill/>
                          </a:ln>
                          <a:solidFill>
                            <a:srgbClr val="FFFFFF"/>
                          </a:solidFill>
                          <a:effectLst/>
                          <a:latin typeface="+mn-ea"/>
                          <a:ea typeface="+mn-ea"/>
                          <a:cs typeface="Arial" pitchFamily="34" charset="0"/>
                        </a:rPr>
                        <a:t>收件人筛选</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dirty="0" smtClean="0">
                          <a:ln>
                            <a:noFill/>
                          </a:ln>
                          <a:solidFill>
                            <a:srgbClr val="FFFFFF"/>
                          </a:solidFill>
                          <a:effectLst/>
                          <a:latin typeface="+mn-ea"/>
                          <a:ea typeface="+mn-ea"/>
                          <a:cs typeface="Arial" pitchFamily="34" charset="0"/>
                        </a:rPr>
                        <a:t>发件人筛选</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dirty="0" smtClean="0">
                          <a:ln>
                            <a:noFill/>
                          </a:ln>
                          <a:solidFill>
                            <a:srgbClr val="FFFFFF"/>
                          </a:solidFill>
                          <a:effectLst/>
                          <a:latin typeface="+mn-ea"/>
                          <a:ea typeface="+mn-ea"/>
                          <a:cs typeface="Arial" pitchFamily="34" charset="0"/>
                        </a:rPr>
                        <a:t>内容筛选</a:t>
                      </a:r>
                      <a:r>
                        <a:rPr kumimoji="0" lang="en-US" altLang="zh-CN" sz="1300" b="0" i="0" u="none" strike="noStrike" cap="none" normalizeH="0" baseline="0" dirty="0" smtClean="0">
                          <a:ln>
                            <a:noFill/>
                          </a:ln>
                          <a:solidFill>
                            <a:srgbClr val="FFFFFF"/>
                          </a:solidFill>
                          <a:effectLst/>
                          <a:latin typeface="+mn-ea"/>
                          <a:ea typeface="+mn-ea"/>
                          <a:cs typeface="Arial" pitchFamily="34" charset="0"/>
                        </a:rPr>
                        <a:t>(</a:t>
                      </a:r>
                      <a:r>
                        <a:rPr kumimoji="0" lang="en-US" altLang="zh-CN" sz="1300" b="0" i="0" u="none" strike="noStrike" cap="none" normalizeH="0" baseline="0" dirty="0" err="1" smtClean="0">
                          <a:ln>
                            <a:noFill/>
                          </a:ln>
                          <a:solidFill>
                            <a:srgbClr val="FFFFFF"/>
                          </a:solidFill>
                          <a:effectLst/>
                          <a:latin typeface="+mn-ea"/>
                          <a:ea typeface="+mn-ea"/>
                          <a:cs typeface="Arial" pitchFamily="34" charset="0"/>
                        </a:rPr>
                        <a:t>Smartscreen</a:t>
                      </a:r>
                      <a:r>
                        <a:rPr kumimoji="0" lang="en-US" altLang="zh-CN" sz="1300" b="0" i="0" u="none" strike="noStrike" cap="none" normalizeH="0" baseline="0" dirty="0" smtClean="0">
                          <a:ln>
                            <a:noFill/>
                          </a:ln>
                          <a:solidFill>
                            <a:srgbClr val="FFFFFF"/>
                          </a:solidFill>
                          <a:effectLst/>
                          <a:latin typeface="+mn-ea"/>
                          <a:ea typeface="+mn-ea"/>
                          <a:cs typeface="Arial" pitchFamily="34" charset="0"/>
                        </a:rPr>
                        <a:t>)</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dirty="0" smtClean="0">
                          <a:ln>
                            <a:noFill/>
                          </a:ln>
                          <a:solidFill>
                            <a:srgbClr val="FFFFFF"/>
                          </a:solidFill>
                          <a:effectLst/>
                          <a:latin typeface="+mn-ea"/>
                          <a:ea typeface="+mn-ea"/>
                          <a:cs typeface="Arial" pitchFamily="34" charset="0"/>
                        </a:rPr>
                        <a:t>内容筛选更新</a:t>
                      </a:r>
                      <a:r>
                        <a:rPr kumimoji="0" lang="en-US" altLang="zh-CN" sz="1300" b="0" i="0" u="none" strike="noStrike" cap="none" normalizeH="0" baseline="0" dirty="0" smtClean="0">
                          <a:ln>
                            <a:noFill/>
                          </a:ln>
                          <a:solidFill>
                            <a:srgbClr val="FFFFFF"/>
                          </a:solidFill>
                          <a:effectLst/>
                          <a:latin typeface="+mn-ea"/>
                          <a:ea typeface="+mn-ea"/>
                          <a:cs typeface="Arial" pitchFamily="34" charset="0"/>
                        </a:rPr>
                        <a:t>(</a:t>
                      </a:r>
                      <a:r>
                        <a:rPr kumimoji="0" lang="en-US" altLang="zh-CN" sz="1300" b="0" i="0" u="none" strike="noStrike" cap="none" normalizeH="0" baseline="0" dirty="0" err="1" smtClean="0">
                          <a:ln>
                            <a:noFill/>
                          </a:ln>
                          <a:solidFill>
                            <a:srgbClr val="FFFFFF"/>
                          </a:solidFill>
                          <a:effectLst/>
                          <a:latin typeface="+mn-ea"/>
                          <a:ea typeface="+mn-ea"/>
                          <a:cs typeface="Arial" pitchFamily="34" charset="0"/>
                        </a:rPr>
                        <a:t>Smartscreen</a:t>
                      </a:r>
                      <a:r>
                        <a:rPr kumimoji="0" lang="en-US" altLang="zh-CN" sz="1300" b="0" i="0" u="none" strike="noStrike" cap="none" normalizeH="0" baseline="0" dirty="0" smtClean="0">
                          <a:ln>
                            <a:noFill/>
                          </a:ln>
                          <a:solidFill>
                            <a:srgbClr val="FFFFFF"/>
                          </a:solidFill>
                          <a:effectLst/>
                          <a:latin typeface="+mn-ea"/>
                          <a:ea typeface="+mn-ea"/>
                          <a:cs typeface="Arial" pitchFamily="34" charset="0"/>
                        </a:rPr>
                        <a:t>)</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Daily</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dirty="0" smtClean="0">
                          <a:ln>
                            <a:noFill/>
                          </a:ln>
                          <a:solidFill>
                            <a:srgbClr val="FFFFFF"/>
                          </a:solidFill>
                          <a:effectLst/>
                          <a:latin typeface="+mn-ea"/>
                          <a:ea typeface="+mn-ea"/>
                          <a:cs typeface="Arial" pitchFamily="34" charset="0"/>
                        </a:rPr>
                        <a:t>发件人</a:t>
                      </a:r>
                      <a:r>
                        <a:rPr kumimoji="0" lang="en-US" altLang="zh-CN" sz="1300" b="0" i="0" u="none" strike="noStrike" cap="none" normalizeH="0" baseline="0" dirty="0" smtClean="0">
                          <a:ln>
                            <a:noFill/>
                          </a:ln>
                          <a:solidFill>
                            <a:srgbClr val="FFFFFF"/>
                          </a:solidFill>
                          <a:effectLst/>
                          <a:latin typeface="+mn-ea"/>
                          <a:ea typeface="+mn-ea"/>
                          <a:cs typeface="Arial" pitchFamily="34" charset="0"/>
                        </a:rPr>
                        <a:t>ID</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IP </a:t>
                      </a:r>
                      <a:r>
                        <a:rPr kumimoji="0" lang="zh-CN" altLang="en-US" sz="1300" b="0" i="0" u="none" strike="noStrike" cap="none" normalizeH="0" baseline="0" dirty="0" smtClean="0">
                          <a:ln>
                            <a:noFill/>
                          </a:ln>
                          <a:solidFill>
                            <a:srgbClr val="FFFFFF"/>
                          </a:solidFill>
                          <a:effectLst/>
                          <a:latin typeface="+mn-ea"/>
                          <a:ea typeface="+mn-ea"/>
                          <a:cs typeface="Arial" pitchFamily="34" charset="0"/>
                        </a:rPr>
                        <a:t>安全列表</a:t>
                      </a:r>
                      <a:r>
                        <a:rPr kumimoji="0" lang="en-US" altLang="zh-CN" sz="1300" b="0" i="0" u="none" strike="noStrike" cap="none" normalizeH="0" baseline="0" dirty="0" smtClean="0">
                          <a:ln>
                            <a:noFill/>
                          </a:ln>
                          <a:solidFill>
                            <a:srgbClr val="FFFFFF"/>
                          </a:solidFill>
                          <a:effectLst/>
                          <a:latin typeface="+mn-ea"/>
                          <a:ea typeface="+mn-ea"/>
                          <a:cs typeface="Arial" pitchFamily="34" charset="0"/>
                        </a:rPr>
                        <a:t>(aka Bonded Sender)</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Outlook Postmark </a:t>
                      </a:r>
                      <a:r>
                        <a:rPr kumimoji="0" lang="zh-CN" altLang="en-US" sz="1300" b="0" i="0" u="none" strike="noStrike" cap="none" normalizeH="0" baseline="0" smtClean="0">
                          <a:ln>
                            <a:noFill/>
                          </a:ln>
                          <a:solidFill>
                            <a:srgbClr val="FFFFFF"/>
                          </a:solidFill>
                          <a:effectLst/>
                          <a:latin typeface="+mn-ea"/>
                          <a:ea typeface="+mn-ea"/>
                          <a:cs typeface="Arial" pitchFamily="34" charset="0"/>
                        </a:rPr>
                        <a:t>验证</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协议分析数据收集</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发件人信誉</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开放代理验证</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动态垃圾邮件数据更新服务</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每用户</a:t>
                      </a:r>
                      <a:r>
                        <a:rPr kumimoji="0" lang="en-US" altLang="zh-CN" sz="1300" b="0" i="0" u="none" strike="noStrike" cap="none" normalizeH="0" baseline="0" smtClean="0">
                          <a:ln>
                            <a:noFill/>
                          </a:ln>
                          <a:solidFill>
                            <a:srgbClr val="FFFFFF"/>
                          </a:solidFill>
                          <a:effectLst/>
                          <a:latin typeface="+mn-ea"/>
                          <a:ea typeface="+mn-ea"/>
                          <a:cs typeface="Arial" pitchFamily="34" charset="0"/>
                        </a:rPr>
                        <a:t>/</a:t>
                      </a:r>
                      <a:r>
                        <a:rPr kumimoji="0" lang="zh-CN" altLang="en-US" sz="1300" b="0" i="0" u="none" strike="noStrike" cap="none" normalizeH="0" baseline="0" smtClean="0">
                          <a:ln>
                            <a:noFill/>
                          </a:ln>
                          <a:solidFill>
                            <a:srgbClr val="FFFFFF"/>
                          </a:solidFill>
                          <a:effectLst/>
                          <a:latin typeface="+mn-ea"/>
                          <a:ea typeface="+mn-ea"/>
                          <a:cs typeface="Arial" pitchFamily="34" charset="0"/>
                        </a:rPr>
                        <a:t>组织单元垃圾邮件设置</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4442">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管理垃圾邮件隔离区</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D1503A"/>
                    </a:solidFill>
                  </a:tcPr>
                </a:tc>
              </a:tr>
              <a:tr h="273141">
                <a:tc>
                  <a:txBody>
                    <a:bodyPr/>
                    <a:lstStyle/>
                    <a:p>
                      <a:pPr marL="0" marR="0" lvl="0" indent="0" algn="l" defTabSz="914400" rtl="0" eaLnBrk="1" fontAlgn="b" latinLnBrk="0" hangingPunct="1">
                        <a:lnSpc>
                          <a:spcPct val="90000"/>
                        </a:lnSpc>
                        <a:spcBef>
                          <a:spcPct val="0"/>
                        </a:spcBef>
                        <a:spcAft>
                          <a:spcPct val="0"/>
                        </a:spcAft>
                        <a:buClr>
                          <a:schemeClr val="hlink"/>
                        </a:buClr>
                        <a:buSzTx/>
                        <a:buFontTx/>
                        <a:buNone/>
                        <a:tabLst/>
                      </a:pPr>
                      <a:r>
                        <a:rPr kumimoji="0" lang="zh-CN" altLang="en-US" sz="1300" b="0" i="0" u="none" strike="noStrike" cap="none" normalizeH="0" baseline="0" smtClean="0">
                          <a:ln>
                            <a:noFill/>
                          </a:ln>
                          <a:solidFill>
                            <a:srgbClr val="FFFFFF"/>
                          </a:solidFill>
                          <a:effectLst/>
                          <a:latin typeface="+mn-ea"/>
                          <a:ea typeface="+mn-ea"/>
                          <a:cs typeface="Arial" pitchFamily="34" charset="0"/>
                        </a:rPr>
                        <a:t>自动</a:t>
                      </a:r>
                      <a:r>
                        <a:rPr kumimoji="0" lang="en-US" altLang="zh-CN" sz="1300" b="0" i="0" u="none" strike="noStrike" cap="none" normalizeH="0" baseline="0" smtClean="0">
                          <a:ln>
                            <a:noFill/>
                          </a:ln>
                          <a:solidFill>
                            <a:srgbClr val="FFFFFF"/>
                          </a:solidFill>
                          <a:effectLst/>
                          <a:latin typeface="+mn-ea"/>
                          <a:ea typeface="+mn-ea"/>
                          <a:cs typeface="Arial" pitchFamily="34" charset="0"/>
                        </a:rPr>
                        <a:t>DNS</a:t>
                      </a:r>
                      <a:r>
                        <a:rPr kumimoji="0" lang="zh-CN" altLang="en-US" sz="1300" b="0" i="0" u="none" strike="noStrike" cap="none" normalizeH="0" baseline="0" smtClean="0">
                          <a:ln>
                            <a:noFill/>
                          </a:ln>
                          <a:solidFill>
                            <a:srgbClr val="FFFFFF"/>
                          </a:solidFill>
                          <a:effectLst/>
                          <a:latin typeface="+mn-ea"/>
                          <a:ea typeface="+mn-ea"/>
                          <a:cs typeface="Arial" pitchFamily="34" charset="0"/>
                        </a:rPr>
                        <a:t>阻止列表</a:t>
                      </a:r>
                    </a:p>
                  </a:txBody>
                  <a:tcPr anchor="ctr" horzOverflow="overflow">
                    <a:lnL>
                      <a:noFill/>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a:noFill/>
                    </a:lnB>
                    <a:lnTlToBr>
                      <a:noFill/>
                    </a:lnTlToBr>
                    <a:lnBlToTr>
                      <a:noFill/>
                    </a:lnBlToTr>
                    <a:solidFill>
                      <a:srgbClr val="7F7F7F"/>
                    </a:solidFill>
                  </a:tcPr>
                </a:tc>
                <a:tc>
                  <a:txBody>
                    <a:bodyPr/>
                    <a:lstStyle/>
                    <a:p>
                      <a:pPr marL="0" marR="0" lvl="0" indent="0" algn="ctr" defTabSz="914400" rtl="0" eaLnBrk="1" fontAlgn="b" latinLnBrk="0" hangingPunct="1">
                        <a:lnSpc>
                          <a:spcPct val="90000"/>
                        </a:lnSpc>
                        <a:spcBef>
                          <a:spcPct val="0"/>
                        </a:spcBef>
                        <a:spcAft>
                          <a:spcPct val="0"/>
                        </a:spcAft>
                        <a:buClr>
                          <a:schemeClr val="hlink"/>
                        </a:buClr>
                        <a:buSzTx/>
                        <a:buFontTx/>
                        <a:buNone/>
                        <a:tabLst/>
                      </a:pPr>
                      <a:r>
                        <a:rPr kumimoji="0" lang="en-US" altLang="zh-CN" sz="1300" b="0" i="0" u="none" strike="noStrike" cap="none" normalizeH="0" baseline="0" dirty="0" smtClean="0">
                          <a:ln>
                            <a:noFill/>
                          </a:ln>
                          <a:solidFill>
                            <a:srgbClr val="FFFFFF"/>
                          </a:solidFill>
                          <a:effectLst/>
                          <a:latin typeface="+mn-ea"/>
                          <a:ea typeface="+mn-ea"/>
                          <a:cs typeface="Arial" pitchFamily="34" charset="0"/>
                        </a:rPr>
                        <a:t>Yes</a:t>
                      </a:r>
                    </a:p>
                  </a:txBody>
                  <a:tcPr anchor="ctr" horzOverflow="overflow">
                    <a:lnL w="12700" cap="flat" cmpd="sng" algn="ctr">
                      <a:solidFill>
                        <a:srgbClr val="777777"/>
                      </a:solidFill>
                      <a:prstDash val="solid"/>
                      <a:round/>
                      <a:headEnd type="none" w="med" len="med"/>
                      <a:tailEnd type="none" w="med" len="med"/>
                    </a:lnL>
                    <a:lnR>
                      <a:noFill/>
                    </a:lnR>
                    <a:lnT w="12700" cap="flat" cmpd="sng" algn="ctr">
                      <a:solidFill>
                        <a:srgbClr val="777777"/>
                      </a:solidFill>
                      <a:prstDash val="solid"/>
                      <a:round/>
                      <a:headEnd type="none" w="med" len="med"/>
                      <a:tailEnd type="none" w="med" len="med"/>
                    </a:lnT>
                    <a:lnB>
                      <a:noFill/>
                    </a:lnB>
                    <a:lnTlToBr>
                      <a:noFill/>
                    </a:lnTlToBr>
                    <a:lnBlToTr>
                      <a:noFill/>
                    </a:lnBlToTr>
                    <a:solidFill>
                      <a:srgbClr val="D1503A"/>
                    </a:solidFill>
                  </a:tcPr>
                </a:tc>
              </a:tr>
            </a:tbl>
          </a:graphicData>
        </a:graphic>
      </p:graphicFrame>
      <p:sp>
        <p:nvSpPr>
          <p:cNvPr id="14444" name="Rectangle 108"/>
          <p:cNvSpPr>
            <a:spLocks noGrp="1" noChangeArrowheads="1"/>
          </p:cNvSpPr>
          <p:nvPr>
            <p:ph type="title"/>
          </p:nvPr>
        </p:nvSpPr>
        <p:spPr>
          <a:xfrm>
            <a:off x="219075" y="250825"/>
            <a:ext cx="8763000" cy="590550"/>
          </a:xfrm>
        </p:spPr>
        <p:txBody>
          <a:bodyPr/>
          <a:lstStyle/>
          <a:p>
            <a:pPr marL="341313" indent="-341313" algn="l" defTabSz="-13871575"/>
            <a:r>
              <a:rPr lang="en-US" altLang="zh-CN" sz="4000" dirty="0" smtClean="0"/>
              <a:t>Exchange 2010</a:t>
            </a:r>
            <a:r>
              <a:rPr lang="zh-CN" altLang="en-US" sz="4000" dirty="0" smtClean="0"/>
              <a:t>反垃圾邮件</a:t>
            </a:r>
            <a:endParaRPr lang="en-US" altLang="zh-CN" sz="4000" dirty="0" smtClean="0">
              <a:solidFill>
                <a:schemeClr val="bg1"/>
              </a:solidFill>
              <a:ea typeface="宋体" charset="-122"/>
              <a:cs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文本占位符 2"/>
          <p:cNvSpPr>
            <a:spLocks noGrp="1"/>
          </p:cNvSpPr>
          <p:nvPr>
            <p:ph type="body" sz="quarter" idx="10"/>
          </p:nvPr>
        </p:nvSpPr>
        <p:spPr/>
        <p:txBody>
          <a:bodyPr/>
          <a:lstStyle/>
          <a:p>
            <a:pPr>
              <a:buFont typeface="Arial" pitchFamily="34" charset="0"/>
              <a:buChar char="•"/>
            </a:pPr>
            <a:r>
              <a:rPr lang="en-US" altLang="zh-CN" dirty="0" smtClean="0"/>
              <a:t>Exchange Server 2010</a:t>
            </a:r>
            <a:r>
              <a:rPr lang="zh-CN" altLang="en-US" dirty="0" smtClean="0"/>
              <a:t>信息控制及合规</a:t>
            </a:r>
            <a:endParaRPr lang="en-US" altLang="zh-CN" dirty="0" smtClean="0"/>
          </a:p>
          <a:p>
            <a:pPr>
              <a:buFont typeface="Arial" pitchFamily="34" charset="0"/>
              <a:buChar char="•"/>
            </a:pPr>
            <a:r>
              <a:rPr lang="en-US" altLang="zh-CN" dirty="0" smtClean="0"/>
              <a:t>Exchange</a:t>
            </a:r>
            <a:r>
              <a:rPr lang="zh-CN" altLang="en-US" dirty="0" smtClean="0"/>
              <a:t>、</a:t>
            </a:r>
            <a:r>
              <a:rPr lang="en-US" altLang="zh-CN" dirty="0" smtClean="0"/>
              <a:t>AD RMS</a:t>
            </a:r>
            <a:r>
              <a:rPr lang="zh-CN" altLang="en-US" dirty="0" smtClean="0"/>
              <a:t>集成信息保护</a:t>
            </a:r>
            <a:endParaRPr lang="en-US" altLang="zh-CN" dirty="0" smtClean="0"/>
          </a:p>
          <a:p>
            <a:pPr>
              <a:buFont typeface="Arial" pitchFamily="34" charset="0"/>
              <a:buChar char="•"/>
            </a:pPr>
            <a:r>
              <a:rPr lang="zh-CN" altLang="en-US" dirty="0" smtClean="0"/>
              <a:t>邮件归档及发垃圾邮件</a:t>
            </a:r>
            <a:endParaRPr lang="en-US" altLang="zh-CN" dirty="0" smtClean="0"/>
          </a:p>
          <a:p>
            <a:pPr>
              <a:buFont typeface="Arial" pitchFamily="34" charset="0"/>
              <a:buChar char="•"/>
            </a:pPr>
            <a:endParaRPr lang="en-US" altLang="zh-CN" dirty="0" smtClean="0"/>
          </a:p>
          <a:p>
            <a:pPr>
              <a:buFont typeface="Arial" pitchFamily="34" charset="0"/>
              <a:buChar char="•"/>
            </a:pP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18209"/>
            <a:ext cx="8382000" cy="997196"/>
          </a:xfrm>
        </p:spPr>
        <p:txBody>
          <a:bodyPr/>
          <a:lstStyle/>
          <a:p>
            <a:pPr algn="l"/>
            <a:r>
              <a:rPr lang="zh-CN" altLang="en-US" sz="4000" dirty="0" smtClean="0">
                <a:solidFill>
                  <a:schemeClr val="bg2"/>
                </a:solidFill>
                <a:effectLst/>
              </a:rPr>
              <a:t>信息泄露</a:t>
            </a:r>
            <a:endParaRPr lang="en-US" sz="3200" dirty="0">
              <a:solidFill>
                <a:schemeClr val="tx2"/>
              </a:solidFill>
              <a:effectLst>
                <a:outerShdw blurRad="38100" dist="38100" dir="2700000" algn="tl">
                  <a:srgbClr val="000000">
                    <a:alpha val="43137"/>
                  </a:srgbClr>
                </a:outerShdw>
              </a:effectLst>
            </a:endParaRPr>
          </a:p>
        </p:txBody>
      </p:sp>
      <p:sp>
        <p:nvSpPr>
          <p:cNvPr id="5" name="Rectangle 17"/>
          <p:cNvSpPr>
            <a:spLocks noChangeArrowheads="1"/>
          </p:cNvSpPr>
          <p:nvPr/>
        </p:nvSpPr>
        <p:spPr bwMode="auto">
          <a:xfrm>
            <a:off x="1799359" y="4937298"/>
            <a:ext cx="6296025" cy="325438"/>
          </a:xfrm>
          <a:prstGeom prst="rect">
            <a:avLst/>
          </a:prstGeom>
          <a:noFill/>
          <a:ln w="9525">
            <a:noFill/>
            <a:miter lim="800000"/>
            <a:headEnd/>
            <a:tailEnd/>
          </a:ln>
          <a:effectLst/>
        </p:spPr>
        <p:txBody>
          <a:bodyPr lIns="92075" tIns="46038" rIns="92075" bIns="46038">
            <a:spAutoFit/>
          </a:bodyPr>
          <a:lstStyle/>
          <a:p>
            <a:pPr marL="280988" indent="-280988">
              <a:lnSpc>
                <a:spcPct val="85000"/>
              </a:lnSpc>
              <a:spcBef>
                <a:spcPct val="25000"/>
              </a:spcBef>
              <a:buClr>
                <a:schemeClr val="tx2"/>
              </a:buClr>
              <a:buSzPct val="95000"/>
              <a:buFont typeface="Wingdings" pitchFamily="2" charset="2"/>
              <a:buBlip>
                <a:blip r:embed="rId3"/>
              </a:buBlip>
              <a:defRPr/>
            </a:pPr>
            <a:endParaRPr lang="en-US" b="0" dirty="0">
              <a:effectLst>
                <a:outerShdw blurRad="38100" dist="38100" dir="2700000" algn="tl">
                  <a:srgbClr val="000000"/>
                </a:outerShdw>
              </a:effectLst>
              <a:latin typeface="Segoe" pitchFamily="34" charset="0"/>
            </a:endParaRPr>
          </a:p>
        </p:txBody>
      </p:sp>
      <p:grpSp>
        <p:nvGrpSpPr>
          <p:cNvPr id="3" name="Group 27"/>
          <p:cNvGrpSpPr/>
          <p:nvPr/>
        </p:nvGrpSpPr>
        <p:grpSpPr>
          <a:xfrm>
            <a:off x="-429492" y="1385454"/>
            <a:ext cx="9573492" cy="1744618"/>
            <a:chOff x="0" y="1356360"/>
            <a:chExt cx="9144001" cy="1744618"/>
          </a:xfrm>
        </p:grpSpPr>
        <p:pic>
          <p:nvPicPr>
            <p:cNvPr id="7" name="Picture 16" descr="C:\Program Files\Microsoft Resource DVD Artwork\DVD_ART\Artwork_Imagery\Shapes and Graphics\Box\Rectangle\glass straight bar.png"/>
            <p:cNvPicPr>
              <a:picLocks noChangeAspect="1" noChangeArrowheads="1"/>
            </p:cNvPicPr>
            <p:nvPr/>
          </p:nvPicPr>
          <p:blipFill>
            <a:blip r:embed="rId4" cstate="print"/>
            <a:srcRect/>
            <a:stretch>
              <a:fillRect/>
            </a:stretch>
          </p:blipFill>
          <p:spPr bwMode="auto">
            <a:xfrm>
              <a:off x="0" y="1356360"/>
              <a:ext cx="9144000" cy="1653540"/>
            </a:xfrm>
            <a:prstGeom prst="rect">
              <a:avLst/>
            </a:prstGeom>
            <a:noFill/>
          </p:spPr>
        </p:pic>
        <p:sp>
          <p:nvSpPr>
            <p:cNvPr id="8" name="Rectangle 15"/>
            <p:cNvSpPr>
              <a:spLocks noChangeArrowheads="1"/>
            </p:cNvSpPr>
            <p:nvPr/>
          </p:nvSpPr>
          <p:spPr bwMode="auto">
            <a:xfrm>
              <a:off x="2093479" y="1382943"/>
              <a:ext cx="7050522" cy="1718035"/>
            </a:xfrm>
            <a:prstGeom prst="rect">
              <a:avLst/>
            </a:prstGeom>
            <a:noFill/>
            <a:ln w="9525">
              <a:noFill/>
              <a:miter lim="800000"/>
              <a:headEnd/>
              <a:tailEnd/>
            </a:ln>
            <a:effectLst/>
          </p:spPr>
          <p:txBody>
            <a:bodyPr wrap="square" lIns="92075" tIns="46038" rIns="92075" bIns="46038">
              <a:spAutoFit/>
            </a:bodyPr>
            <a:lstStyle/>
            <a:p>
              <a:pPr marL="347914" indent="-347914" defTabSz="914363">
                <a:lnSpc>
                  <a:spcPct val="90000"/>
                </a:lnSpc>
                <a:spcBef>
                  <a:spcPct val="20000"/>
                </a:spcBef>
                <a:buClr>
                  <a:schemeClr val="tx2"/>
                </a:buClr>
                <a:buSzPct val="95000"/>
                <a:defRPr/>
              </a:pPr>
              <a:r>
                <a:rPr lang="zh-CN" altLang="en-US" sz="2400" b="1" dirty="0" smtClean="0">
                  <a:latin typeface="+mn-lt"/>
                </a:rPr>
                <a:t>法律、管理和经济影响</a:t>
              </a:r>
              <a:endParaRPr lang="en-US" sz="2400" b="1"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b="0" dirty="0" smtClean="0">
                  <a:latin typeface="+mn-lt"/>
                </a:rPr>
                <a:t>每年电子信息泄露所带来的损失数以十亿计</a:t>
              </a:r>
              <a:endParaRPr lang="en-US" sz="2000" b="0"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dirty="0" smtClean="0"/>
                <a:t>增加了大量的法律法规，如</a:t>
              </a:r>
              <a:r>
                <a:rPr lang="en-US" sz="2000" b="0" dirty="0" smtClean="0">
                  <a:latin typeface="+mn-lt"/>
                </a:rPr>
                <a:t>GLBA, SOX, CA SB 1386, NASD, HIPAA</a:t>
              </a:r>
              <a:r>
                <a:rPr lang="zh-CN" altLang="en-US" sz="2000" b="0" dirty="0" smtClean="0">
                  <a:latin typeface="+mn-lt"/>
                </a:rPr>
                <a:t>等</a:t>
              </a:r>
              <a:endParaRPr lang="en-US" sz="2000" b="0"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b="0" dirty="0" smtClean="0">
                  <a:latin typeface="+mn-lt"/>
                </a:rPr>
                <a:t>不合规导致了大量不必要的法律费用支出</a:t>
              </a:r>
              <a:endParaRPr lang="en-US" sz="2000" b="0" dirty="0" smtClean="0">
                <a:latin typeface="+mn-lt"/>
              </a:endParaRPr>
            </a:p>
          </p:txBody>
        </p:sp>
        <p:grpSp>
          <p:nvGrpSpPr>
            <p:cNvPr id="4" name="Group 42"/>
            <p:cNvGrpSpPr/>
            <p:nvPr/>
          </p:nvGrpSpPr>
          <p:grpSpPr>
            <a:xfrm>
              <a:off x="577850" y="1485900"/>
              <a:ext cx="1371600" cy="1371600"/>
              <a:chOff x="-1637101" y="444500"/>
              <a:chExt cx="1701800" cy="1701800"/>
            </a:xfrm>
          </p:grpSpPr>
          <p:grpSp>
            <p:nvGrpSpPr>
              <p:cNvPr id="6" name="Group 41"/>
              <p:cNvGrpSpPr/>
              <p:nvPr/>
            </p:nvGrpSpPr>
            <p:grpSpPr>
              <a:xfrm>
                <a:off x="-1637101" y="444500"/>
                <a:ext cx="1701800" cy="1701800"/>
                <a:chOff x="-2350408" y="5678424"/>
                <a:chExt cx="1901952" cy="1901952"/>
              </a:xfrm>
            </p:grpSpPr>
            <p:pic>
              <p:nvPicPr>
                <p:cNvPr id="12" name="Picture 10" descr="C:\Program Files\Microsoft Resource DVD Artwork\DVD_ART\Artwork_Imagery\Shapes and Graphics\circular shapes\MGX 06 Circles\MGX small Circles Blue.png"/>
                <p:cNvPicPr>
                  <a:picLocks noChangeAspect="1" noChangeArrowheads="1"/>
                </p:cNvPicPr>
                <p:nvPr/>
              </p:nvPicPr>
              <p:blipFill>
                <a:blip r:embed="rId6" cstate="print"/>
                <a:srcRect/>
                <a:stretch>
                  <a:fillRect/>
                </a:stretch>
              </p:blipFill>
              <p:spPr bwMode="auto">
                <a:xfrm>
                  <a:off x="-2350408" y="5678424"/>
                  <a:ext cx="1901952" cy="1901952"/>
                </a:xfrm>
                <a:prstGeom prst="rect">
                  <a:avLst/>
                </a:prstGeom>
                <a:noFill/>
              </p:spPr>
            </p:pic>
            <p:pic>
              <p:nvPicPr>
                <p:cNvPr id="13" name="Picture 4" descr="C:\Program Files\Microsoft Resource DVD Artwork\DVD_ART\Artwork_Imagery\Shapes and Graphics\circular shapes\sphere ball\blue sphere2.png"/>
                <p:cNvPicPr>
                  <a:picLocks noChangeAspect="1" noChangeArrowheads="1"/>
                </p:cNvPicPr>
                <p:nvPr/>
              </p:nvPicPr>
              <p:blipFill>
                <a:blip r:embed="rId7" cstate="print"/>
                <a:srcRect/>
                <a:stretch>
                  <a:fillRect/>
                </a:stretch>
              </p:blipFill>
              <p:spPr bwMode="auto">
                <a:xfrm>
                  <a:off x="-2273918" y="5769323"/>
                  <a:ext cx="1748972" cy="1748972"/>
                </a:xfrm>
                <a:prstGeom prst="rect">
                  <a:avLst/>
                </a:prstGeom>
                <a:noFill/>
              </p:spPr>
            </p:pic>
          </p:grpSp>
          <p:pic>
            <p:nvPicPr>
              <p:cNvPr id="11" name="Picture 19" descr="C:\Program Files\Microsoft Resource DVD Artwork\DVD_ART\Artwork_Imagery\Shapes and Graphics\Misc\scale.png"/>
              <p:cNvPicPr>
                <a:picLocks noChangeAspect="1" noChangeArrowheads="1"/>
              </p:cNvPicPr>
              <p:nvPr/>
            </p:nvPicPr>
            <p:blipFill>
              <a:blip r:embed="rId8" cstate="print"/>
              <a:srcRect/>
              <a:stretch>
                <a:fillRect/>
              </a:stretch>
            </p:blipFill>
            <p:spPr bwMode="auto">
              <a:xfrm>
                <a:off x="-1448412" y="868274"/>
                <a:ext cx="1324423" cy="854252"/>
              </a:xfrm>
              <a:prstGeom prst="rect">
                <a:avLst/>
              </a:prstGeom>
              <a:noFill/>
            </p:spPr>
          </p:pic>
        </p:grpSp>
      </p:grpSp>
      <p:grpSp>
        <p:nvGrpSpPr>
          <p:cNvPr id="9" name="Group 28"/>
          <p:cNvGrpSpPr/>
          <p:nvPr/>
        </p:nvGrpSpPr>
        <p:grpSpPr>
          <a:xfrm>
            <a:off x="-429492" y="3000372"/>
            <a:ext cx="9573491" cy="1653540"/>
            <a:chOff x="0" y="2971800"/>
            <a:chExt cx="9144000" cy="1653540"/>
          </a:xfrm>
        </p:grpSpPr>
        <p:pic>
          <p:nvPicPr>
            <p:cNvPr id="15" name="Picture 16" descr="C:\Program Files\Microsoft Resource DVD Artwork\DVD_ART\Artwork_Imagery\Shapes and Graphics\Box\Rectangle\glass straight bar.png"/>
            <p:cNvPicPr>
              <a:picLocks noChangeAspect="1" noChangeArrowheads="1"/>
            </p:cNvPicPr>
            <p:nvPr/>
          </p:nvPicPr>
          <p:blipFill>
            <a:blip r:embed="rId4" cstate="print"/>
            <a:srcRect/>
            <a:stretch>
              <a:fillRect/>
            </a:stretch>
          </p:blipFill>
          <p:spPr bwMode="auto">
            <a:xfrm>
              <a:off x="0" y="2971800"/>
              <a:ext cx="9144000" cy="1653540"/>
            </a:xfrm>
            <a:prstGeom prst="rect">
              <a:avLst/>
            </a:prstGeom>
            <a:noFill/>
          </p:spPr>
        </p:pic>
        <p:sp>
          <p:nvSpPr>
            <p:cNvPr id="16" name="Rectangle 14"/>
            <p:cNvSpPr>
              <a:spLocks noChangeArrowheads="1"/>
            </p:cNvSpPr>
            <p:nvPr/>
          </p:nvSpPr>
          <p:spPr bwMode="auto">
            <a:xfrm>
              <a:off x="2222500" y="3155202"/>
              <a:ext cx="6534150" cy="1102482"/>
            </a:xfrm>
            <a:prstGeom prst="rect">
              <a:avLst/>
            </a:prstGeom>
            <a:noFill/>
            <a:ln w="9525">
              <a:noFill/>
              <a:miter lim="800000"/>
              <a:headEnd/>
              <a:tailEnd/>
            </a:ln>
            <a:effectLst/>
          </p:spPr>
          <p:txBody>
            <a:bodyPr wrap="square" lIns="92075" tIns="46038" rIns="92075" bIns="46038">
              <a:spAutoFit/>
            </a:bodyPr>
            <a:lstStyle/>
            <a:p>
              <a:pPr marL="347914" indent="-347914" defTabSz="914363">
                <a:lnSpc>
                  <a:spcPct val="90000"/>
                </a:lnSpc>
                <a:spcBef>
                  <a:spcPct val="20000"/>
                </a:spcBef>
                <a:buClr>
                  <a:schemeClr val="tx2"/>
                </a:buClr>
                <a:buSzPct val="95000"/>
                <a:defRPr/>
              </a:pPr>
              <a:r>
                <a:rPr lang="zh-CN" altLang="en-US" sz="2400" b="1" dirty="0" smtClean="0">
                  <a:latin typeface="+mn-lt"/>
                </a:rPr>
                <a:t>对影响和信用的破坏</a:t>
              </a:r>
              <a:endParaRPr lang="en-US" sz="2400" b="1"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b="0" dirty="0" smtClean="0">
                  <a:latin typeface="+mn-lt"/>
                </a:rPr>
                <a:t>破坏了与客户之间的印象和信用</a:t>
              </a:r>
              <a:endParaRPr lang="en-US" sz="2000" b="0"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b="0" dirty="0" smtClean="0">
                  <a:latin typeface="+mn-lt"/>
                </a:rPr>
                <a:t>经济损失</a:t>
              </a:r>
              <a:endParaRPr lang="en-US" sz="2000" b="0" dirty="0" smtClean="0">
                <a:latin typeface="+mn-lt"/>
              </a:endParaRPr>
            </a:p>
          </p:txBody>
        </p:sp>
        <p:grpSp>
          <p:nvGrpSpPr>
            <p:cNvPr id="10" name="Group 49"/>
            <p:cNvGrpSpPr/>
            <p:nvPr/>
          </p:nvGrpSpPr>
          <p:grpSpPr>
            <a:xfrm>
              <a:off x="577850" y="3087370"/>
              <a:ext cx="1371600" cy="1371600"/>
              <a:chOff x="-1600200" y="1485900"/>
              <a:chExt cx="1371600" cy="1371600"/>
            </a:xfrm>
          </p:grpSpPr>
          <p:grpSp>
            <p:nvGrpSpPr>
              <p:cNvPr id="14" name="Group 44"/>
              <p:cNvGrpSpPr/>
              <p:nvPr/>
            </p:nvGrpSpPr>
            <p:grpSpPr>
              <a:xfrm>
                <a:off x="-1600200" y="1485900"/>
                <a:ext cx="1371600" cy="1371600"/>
                <a:chOff x="-2350408" y="5678424"/>
                <a:chExt cx="1901952" cy="1901952"/>
              </a:xfrm>
            </p:grpSpPr>
            <p:pic>
              <p:nvPicPr>
                <p:cNvPr id="20" name="Picture 10" descr="C:\Program Files\Microsoft Resource DVD Artwork\DVD_ART\Artwork_Imagery\Shapes and Graphics\circular shapes\MGX 06 Circles\MGX small Circles Blue.png"/>
                <p:cNvPicPr>
                  <a:picLocks noChangeAspect="1" noChangeArrowheads="1"/>
                </p:cNvPicPr>
                <p:nvPr/>
              </p:nvPicPr>
              <p:blipFill>
                <a:blip r:embed="rId6" cstate="print"/>
                <a:srcRect/>
                <a:stretch>
                  <a:fillRect/>
                </a:stretch>
              </p:blipFill>
              <p:spPr bwMode="auto">
                <a:xfrm>
                  <a:off x="-2350408" y="5678424"/>
                  <a:ext cx="1901952" cy="1901952"/>
                </a:xfrm>
                <a:prstGeom prst="rect">
                  <a:avLst/>
                </a:prstGeom>
                <a:noFill/>
              </p:spPr>
            </p:pic>
            <p:pic>
              <p:nvPicPr>
                <p:cNvPr id="21" name="Picture 4" descr="C:\Program Files\Microsoft Resource DVD Artwork\DVD_ART\Artwork_Imagery\Shapes and Graphics\circular shapes\sphere ball\blue sphere2.png"/>
                <p:cNvPicPr>
                  <a:picLocks noChangeAspect="1" noChangeArrowheads="1"/>
                </p:cNvPicPr>
                <p:nvPr/>
              </p:nvPicPr>
              <p:blipFill>
                <a:blip r:embed="rId7" cstate="print"/>
                <a:srcRect/>
                <a:stretch>
                  <a:fillRect/>
                </a:stretch>
              </p:blipFill>
              <p:spPr bwMode="auto">
                <a:xfrm>
                  <a:off x="-2273918" y="5754914"/>
                  <a:ext cx="1748972" cy="1748972"/>
                </a:xfrm>
                <a:prstGeom prst="rect">
                  <a:avLst/>
                </a:prstGeom>
                <a:noFill/>
              </p:spPr>
            </p:pic>
          </p:grpSp>
          <p:pic>
            <p:nvPicPr>
              <p:cNvPr id="19" name="Picture 35" descr="C:\Documents and Settings\chrisw\Local Settings\Temporary Internet Files\Content.IE5\I01SS1IH\MPj04069240000[1].jpg"/>
              <p:cNvPicPr>
                <a:picLocks noChangeAspect="1" noChangeArrowheads="1"/>
              </p:cNvPicPr>
              <p:nvPr/>
            </p:nvPicPr>
            <p:blipFill>
              <a:blip r:embed="rId9" cstate="print"/>
              <a:srcRect l="23076" r="10897"/>
              <a:stretch>
                <a:fillRect/>
              </a:stretch>
            </p:blipFill>
            <p:spPr bwMode="auto">
              <a:xfrm>
                <a:off x="-1473200" y="1607695"/>
                <a:ext cx="1117600" cy="1128010"/>
              </a:xfrm>
              <a:prstGeom prst="ellipse">
                <a:avLst/>
              </a:prstGeom>
              <a:noFill/>
              <a:effectLst>
                <a:softEdge rad="63500"/>
              </a:effectLst>
            </p:spPr>
          </p:pic>
        </p:grpSp>
      </p:grpSp>
      <p:grpSp>
        <p:nvGrpSpPr>
          <p:cNvPr id="17" name="Group 29"/>
          <p:cNvGrpSpPr/>
          <p:nvPr/>
        </p:nvGrpSpPr>
        <p:grpSpPr>
          <a:xfrm>
            <a:off x="-436418" y="4642658"/>
            <a:ext cx="9580417" cy="1653540"/>
            <a:chOff x="0" y="4572000"/>
            <a:chExt cx="9144001" cy="1653540"/>
          </a:xfrm>
        </p:grpSpPr>
        <p:pic>
          <p:nvPicPr>
            <p:cNvPr id="23" name="Picture 16" descr="C:\Program Files\Microsoft Resource DVD Artwork\DVD_ART\Artwork_Imagery\Shapes and Graphics\Box\Rectangle\glass straight bar.png"/>
            <p:cNvPicPr>
              <a:picLocks noChangeAspect="1" noChangeArrowheads="1"/>
            </p:cNvPicPr>
            <p:nvPr/>
          </p:nvPicPr>
          <p:blipFill>
            <a:blip r:embed="rId4" cstate="print"/>
            <a:srcRect/>
            <a:stretch>
              <a:fillRect/>
            </a:stretch>
          </p:blipFill>
          <p:spPr bwMode="auto">
            <a:xfrm>
              <a:off x="0" y="4572000"/>
              <a:ext cx="9144000" cy="1653540"/>
            </a:xfrm>
            <a:prstGeom prst="rect">
              <a:avLst/>
            </a:prstGeom>
            <a:noFill/>
          </p:spPr>
        </p:pic>
        <p:sp>
          <p:nvSpPr>
            <p:cNvPr id="24" name="Rectangle 18"/>
            <p:cNvSpPr>
              <a:spLocks noChangeArrowheads="1"/>
            </p:cNvSpPr>
            <p:nvPr/>
          </p:nvSpPr>
          <p:spPr bwMode="auto">
            <a:xfrm>
              <a:off x="2222500" y="4735191"/>
              <a:ext cx="6921501" cy="763928"/>
            </a:xfrm>
            <a:prstGeom prst="rect">
              <a:avLst/>
            </a:prstGeom>
            <a:noFill/>
            <a:ln w="9525">
              <a:noFill/>
              <a:miter lim="800000"/>
              <a:headEnd/>
              <a:tailEnd/>
            </a:ln>
            <a:effectLst/>
          </p:spPr>
          <p:txBody>
            <a:bodyPr wrap="square" lIns="92075" tIns="46038" rIns="92075" bIns="46038">
              <a:spAutoFit/>
            </a:bodyPr>
            <a:lstStyle/>
            <a:p>
              <a:pPr marL="347914" indent="-347914" defTabSz="914363">
                <a:lnSpc>
                  <a:spcPct val="90000"/>
                </a:lnSpc>
                <a:spcBef>
                  <a:spcPct val="20000"/>
                </a:spcBef>
                <a:buClr>
                  <a:schemeClr val="tx2"/>
                </a:buClr>
                <a:buSzPct val="95000"/>
                <a:defRPr/>
              </a:pPr>
              <a:r>
                <a:rPr lang="zh-CN" altLang="en-US" sz="2400" b="1" dirty="0" smtClean="0">
                  <a:latin typeface="+mn-lt"/>
                </a:rPr>
                <a:t>丧失竞争机会</a:t>
              </a:r>
              <a:endParaRPr lang="en-US" sz="2400" b="1" dirty="0" smtClean="0">
                <a:latin typeface="+mn-lt"/>
              </a:endParaRPr>
            </a:p>
            <a:p>
              <a:pPr marL="339976" lvl="1" indent="-339976" defTabSz="914363">
                <a:lnSpc>
                  <a:spcPct val="90000"/>
                </a:lnSpc>
                <a:spcBef>
                  <a:spcPct val="20000"/>
                </a:spcBef>
                <a:buClr>
                  <a:schemeClr val="tx2"/>
                </a:buClr>
                <a:buSzPct val="95000"/>
                <a:buBlip>
                  <a:blip r:embed="rId5"/>
                </a:buBlip>
                <a:defRPr/>
              </a:pPr>
              <a:r>
                <a:rPr lang="zh-CN" altLang="en-US" sz="2000" b="0" dirty="0" smtClean="0">
                  <a:latin typeface="+mn-lt"/>
                </a:rPr>
                <a:t>失去大量研究、分析数据，丧失了竞争的机会</a:t>
              </a:r>
              <a:endParaRPr lang="en-US" sz="2000" b="0" dirty="0" smtClean="0">
                <a:latin typeface="+mn-lt"/>
              </a:endParaRPr>
            </a:p>
          </p:txBody>
        </p:sp>
        <p:grpSp>
          <p:nvGrpSpPr>
            <p:cNvPr id="18" name="Group 73"/>
            <p:cNvGrpSpPr/>
            <p:nvPr/>
          </p:nvGrpSpPr>
          <p:grpSpPr>
            <a:xfrm>
              <a:off x="577850" y="4673600"/>
              <a:ext cx="1371600" cy="1371600"/>
              <a:chOff x="635000" y="4886960"/>
              <a:chExt cx="1371600" cy="1371600"/>
            </a:xfrm>
          </p:grpSpPr>
          <p:grpSp>
            <p:nvGrpSpPr>
              <p:cNvPr id="22" name="Group 60"/>
              <p:cNvGrpSpPr/>
              <p:nvPr/>
            </p:nvGrpSpPr>
            <p:grpSpPr>
              <a:xfrm>
                <a:off x="635000" y="4886960"/>
                <a:ext cx="1371600" cy="1371600"/>
                <a:chOff x="-2350408" y="5678424"/>
                <a:chExt cx="1901952" cy="1901952"/>
              </a:xfrm>
            </p:grpSpPr>
            <p:pic>
              <p:nvPicPr>
                <p:cNvPr id="31" name="Picture 10" descr="C:\Program Files\Microsoft Resource DVD Artwork\DVD_ART\Artwork_Imagery\Shapes and Graphics\circular shapes\MGX 06 Circles\MGX small Circles Blue.png"/>
                <p:cNvPicPr>
                  <a:picLocks noChangeAspect="1" noChangeArrowheads="1"/>
                </p:cNvPicPr>
                <p:nvPr/>
              </p:nvPicPr>
              <p:blipFill>
                <a:blip r:embed="rId6" cstate="print"/>
                <a:srcRect/>
                <a:stretch>
                  <a:fillRect/>
                </a:stretch>
              </p:blipFill>
              <p:spPr bwMode="auto">
                <a:xfrm>
                  <a:off x="-2350408" y="5678424"/>
                  <a:ext cx="1901952" cy="1901952"/>
                </a:xfrm>
                <a:prstGeom prst="rect">
                  <a:avLst/>
                </a:prstGeom>
                <a:noFill/>
              </p:spPr>
            </p:pic>
            <p:pic>
              <p:nvPicPr>
                <p:cNvPr id="32" name="Picture 4" descr="C:\Program Files\Microsoft Resource DVD Artwork\DVD_ART\Artwork_Imagery\Shapes and Graphics\circular shapes\sphere ball\blue sphere2.png"/>
                <p:cNvPicPr>
                  <a:picLocks noChangeAspect="1" noChangeArrowheads="1"/>
                </p:cNvPicPr>
                <p:nvPr/>
              </p:nvPicPr>
              <p:blipFill>
                <a:blip r:embed="rId7" cstate="print"/>
                <a:srcRect/>
                <a:stretch>
                  <a:fillRect/>
                </a:stretch>
              </p:blipFill>
              <p:spPr bwMode="auto">
                <a:xfrm>
                  <a:off x="-2273918" y="5754914"/>
                  <a:ext cx="1748972" cy="1748972"/>
                </a:xfrm>
                <a:prstGeom prst="rect">
                  <a:avLst/>
                </a:prstGeom>
                <a:noFill/>
              </p:spPr>
            </p:pic>
          </p:grpSp>
          <p:grpSp>
            <p:nvGrpSpPr>
              <p:cNvPr id="25" name="Group 72"/>
              <p:cNvGrpSpPr/>
              <p:nvPr/>
            </p:nvGrpSpPr>
            <p:grpSpPr>
              <a:xfrm>
                <a:off x="884239" y="5276850"/>
                <a:ext cx="904954" cy="614362"/>
                <a:chOff x="2722562" y="871537"/>
                <a:chExt cx="7534275" cy="5114925"/>
              </a:xfrm>
            </p:grpSpPr>
            <p:pic>
              <p:nvPicPr>
                <p:cNvPr id="28" name="Picture 21" descr="C:\Program Files\Microsoft Resource DVD Artwork\DVD_ART\Artwork_Imagery\Shapes and Graphics\Charts and Graphs\Graph Backgrounds\chart base no lines.png"/>
                <p:cNvPicPr>
                  <a:picLocks noChangeAspect="1" noChangeArrowheads="1"/>
                </p:cNvPicPr>
                <p:nvPr/>
              </p:nvPicPr>
              <p:blipFill>
                <a:blip r:embed="rId10" cstate="print"/>
                <a:srcRect/>
                <a:stretch>
                  <a:fillRect/>
                </a:stretch>
              </p:blipFill>
              <p:spPr bwMode="auto">
                <a:xfrm>
                  <a:off x="2722562" y="871537"/>
                  <a:ext cx="7534275" cy="5114925"/>
                </a:xfrm>
                <a:prstGeom prst="rect">
                  <a:avLst/>
                </a:prstGeom>
                <a:noFill/>
              </p:spPr>
            </p:pic>
            <p:pic>
              <p:nvPicPr>
                <p:cNvPr id="29" name="Picture 28" descr="C:\Program Files\Microsoft Resource DVD Artwork\DVD_ART\Artwork_Imagery\Shapes and Graphics\Charts and Graphs\Grid Lines\0 to 8 grid lines.png"/>
                <p:cNvPicPr>
                  <a:picLocks noChangeAspect="1" noChangeArrowheads="1"/>
                </p:cNvPicPr>
                <p:nvPr/>
              </p:nvPicPr>
              <p:blipFill>
                <a:blip r:embed="rId11" cstate="print"/>
                <a:srcRect b="19710"/>
                <a:stretch>
                  <a:fillRect/>
                </a:stretch>
              </p:blipFill>
              <p:spPr bwMode="auto">
                <a:xfrm>
                  <a:off x="3416300" y="1272694"/>
                  <a:ext cx="6134100" cy="3731106"/>
                </a:xfrm>
                <a:prstGeom prst="rect">
                  <a:avLst/>
                </a:prstGeom>
                <a:noFill/>
              </p:spPr>
            </p:pic>
            <p:pic>
              <p:nvPicPr>
                <p:cNvPr id="30" name="Picture 13" descr="C:\Program Files\Microsoft Resource DVD Artwork\DVD_ART\Artwork_Imagery\Shapes and Graphics\Arrows - arrow\Straight\arrow 14 red down arrow jaggy.png"/>
                <p:cNvPicPr>
                  <a:picLocks noChangeAspect="1" noChangeArrowheads="1"/>
                </p:cNvPicPr>
                <p:nvPr/>
              </p:nvPicPr>
              <p:blipFill>
                <a:blip r:embed="rId12" cstate="print"/>
                <a:srcRect/>
                <a:stretch>
                  <a:fillRect/>
                </a:stretch>
              </p:blipFill>
              <p:spPr bwMode="auto">
                <a:xfrm>
                  <a:off x="3849064" y="1416047"/>
                  <a:ext cx="5142542" cy="3726067"/>
                </a:xfrm>
                <a:prstGeom prst="rect">
                  <a:avLst/>
                </a:prstGeom>
                <a:noFill/>
              </p:spPr>
            </p:pic>
          </p:gr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zh-CN" altLang="en-US" sz="4400" dirty="0" smtClean="0"/>
              <a:t>信息保护和控制</a:t>
            </a:r>
            <a:r>
              <a:rPr lang="en-US" sz="4400" dirty="0" smtClean="0"/>
              <a:t>  </a:t>
            </a:r>
            <a:r>
              <a:rPr lang="en-US" dirty="0" smtClean="0"/>
              <a:t/>
            </a:r>
            <a:br>
              <a:rPr lang="en-US" dirty="0" smtClean="0"/>
            </a:br>
            <a:r>
              <a:rPr lang="zh-CN" altLang="en-US" sz="3100" dirty="0" smtClean="0">
                <a:solidFill>
                  <a:schemeClr val="tx2"/>
                </a:solidFill>
              </a:rPr>
              <a:t>定义</a:t>
            </a:r>
            <a:r>
              <a:rPr lang="en-US" sz="3600" dirty="0" smtClean="0">
                <a:solidFill>
                  <a:schemeClr val="tx2"/>
                </a:solidFill>
              </a:rPr>
              <a:t> </a:t>
            </a:r>
            <a:endParaRPr lang="en-US" sz="3600" dirty="0">
              <a:solidFill>
                <a:schemeClr val="tx2"/>
              </a:solidFill>
            </a:endParaRPr>
          </a:p>
        </p:txBody>
      </p:sp>
      <p:sp>
        <p:nvSpPr>
          <p:cNvPr id="3" name="Content Placeholder 2"/>
          <p:cNvSpPr>
            <a:spLocks noGrp="1"/>
          </p:cNvSpPr>
          <p:nvPr>
            <p:ph idx="1"/>
          </p:nvPr>
        </p:nvSpPr>
        <p:spPr/>
        <p:txBody>
          <a:bodyPr/>
          <a:lstStyle/>
          <a:p>
            <a:r>
              <a:rPr lang="zh-CN" altLang="en-US" dirty="0" smtClean="0"/>
              <a:t>定义</a:t>
            </a:r>
            <a:endParaRPr lang="en-US" dirty="0" smtClean="0"/>
          </a:p>
          <a:p>
            <a:pPr lvl="1"/>
            <a:r>
              <a:rPr lang="zh-CN" altLang="en-US" dirty="0" smtClean="0"/>
              <a:t>数据泄漏保护</a:t>
            </a:r>
            <a:endParaRPr lang="en-US" altLang="zh-CN" dirty="0" smtClean="0"/>
          </a:p>
          <a:p>
            <a:pPr lvl="1"/>
            <a:r>
              <a:rPr lang="zh-CN" altLang="en-US" dirty="0" smtClean="0"/>
              <a:t>信息泄露检测和保护</a:t>
            </a:r>
            <a:r>
              <a:rPr lang="en-US" dirty="0" smtClean="0"/>
              <a:t> (ILDP)</a:t>
            </a:r>
          </a:p>
          <a:p>
            <a:pPr lvl="1"/>
            <a:r>
              <a:rPr lang="zh-CN" altLang="en-US" dirty="0" smtClean="0"/>
              <a:t>内容监视和过滤</a:t>
            </a:r>
            <a:r>
              <a:rPr lang="en-US" dirty="0" smtClean="0"/>
              <a:t> (CMF) </a:t>
            </a:r>
          </a:p>
          <a:p>
            <a:r>
              <a:rPr lang="zh-CN" altLang="en-US" dirty="0" smtClean="0"/>
              <a:t>目标</a:t>
            </a:r>
            <a:endParaRPr lang="en-US" dirty="0" smtClean="0"/>
          </a:p>
          <a:p>
            <a:pPr lvl="1"/>
            <a:r>
              <a:rPr lang="zh-CN" altLang="en-US" dirty="0" smtClean="0"/>
              <a:t>防止敏感信息丢失或者被非授权地发布</a:t>
            </a: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Rectangle-Sm-07"/>
          <p:cNvPicPr>
            <a:picLocks noChangeAspect="1" noChangeArrowheads="1"/>
          </p:cNvPicPr>
          <p:nvPr/>
        </p:nvPicPr>
        <p:blipFill>
          <a:blip r:embed="rId3" cstate="print"/>
          <a:srcRect/>
          <a:stretch>
            <a:fillRect/>
          </a:stretch>
        </p:blipFill>
        <p:spPr bwMode="auto">
          <a:xfrm>
            <a:off x="979968" y="1080164"/>
            <a:ext cx="6096000" cy="4321175"/>
          </a:xfrm>
          <a:prstGeom prst="rect">
            <a:avLst/>
          </a:prstGeom>
          <a:noFill/>
        </p:spPr>
      </p:pic>
      <p:sp>
        <p:nvSpPr>
          <p:cNvPr id="487427" name="Rectangle 3"/>
          <p:cNvSpPr>
            <a:spLocks noGrp="1" noChangeArrowheads="1"/>
          </p:cNvSpPr>
          <p:nvPr>
            <p:ph type="title"/>
          </p:nvPr>
        </p:nvSpPr>
        <p:spPr>
          <a:xfrm>
            <a:off x="357158" y="274638"/>
            <a:ext cx="8229600" cy="1143000"/>
          </a:xfrm>
        </p:spPr>
        <p:txBody>
          <a:bodyPr/>
          <a:lstStyle/>
          <a:p>
            <a:pPr algn="l"/>
            <a:r>
              <a:rPr lang="zh-CN" altLang="en-US" sz="4000" dirty="0" smtClean="0"/>
              <a:t>传统的解决方案仅保护初始访问</a:t>
            </a:r>
            <a:endParaRPr lang="en-US" sz="4000" dirty="0"/>
          </a:p>
        </p:txBody>
      </p:sp>
      <p:pic>
        <p:nvPicPr>
          <p:cNvPr id="487428" name="Picture 4"/>
          <p:cNvPicPr>
            <a:picLocks noChangeAspect="1" noChangeArrowheads="1"/>
          </p:cNvPicPr>
          <p:nvPr/>
        </p:nvPicPr>
        <p:blipFill>
          <a:blip r:embed="rId4" cstate="print"/>
          <a:srcRect/>
          <a:stretch>
            <a:fillRect/>
          </a:stretch>
        </p:blipFill>
        <p:spPr bwMode="auto">
          <a:xfrm>
            <a:off x="1724506" y="2021552"/>
            <a:ext cx="808037" cy="1382712"/>
          </a:xfrm>
          <a:prstGeom prst="rect">
            <a:avLst/>
          </a:prstGeom>
          <a:noFill/>
        </p:spPr>
      </p:pic>
      <p:sp>
        <p:nvSpPr>
          <p:cNvPr id="487429" name="AutoShape 5"/>
          <p:cNvSpPr>
            <a:spLocks noChangeArrowheads="1"/>
          </p:cNvSpPr>
          <p:nvPr/>
        </p:nvSpPr>
        <p:spPr bwMode="auto">
          <a:xfrm rot="5400000">
            <a:off x="1202218" y="1751677"/>
            <a:ext cx="1908175" cy="1590675"/>
          </a:xfrm>
          <a:prstGeom prst="roundRect">
            <a:avLst>
              <a:gd name="adj" fmla="val 16667"/>
            </a:avLst>
          </a:prstGeom>
          <a:noFill/>
          <a:ln w="50800" cmpd="dbl">
            <a:solidFill>
              <a:schemeClr val="bg1"/>
            </a:solidFill>
            <a:round/>
            <a:headEnd/>
            <a:tailEnd/>
          </a:ln>
          <a:effectLst/>
        </p:spPr>
        <p:txBody>
          <a:bodyPr wrap="none" anchor="ctr"/>
          <a:lstStyle/>
          <a:p>
            <a:endParaRPr lang="en-US"/>
          </a:p>
        </p:txBody>
      </p:sp>
      <p:sp>
        <p:nvSpPr>
          <p:cNvPr id="487430" name="Text Box 6"/>
          <p:cNvSpPr txBox="1">
            <a:spLocks noChangeArrowheads="1"/>
          </p:cNvSpPr>
          <p:nvPr/>
        </p:nvSpPr>
        <p:spPr bwMode="auto">
          <a:xfrm>
            <a:off x="1208568" y="3571876"/>
            <a:ext cx="1971675" cy="369332"/>
          </a:xfrm>
          <a:prstGeom prst="rect">
            <a:avLst/>
          </a:prstGeom>
          <a:noFill/>
          <a:ln w="9525">
            <a:noFill/>
            <a:miter lim="800000"/>
            <a:headEnd/>
            <a:tailEnd/>
          </a:ln>
          <a:effectLst/>
        </p:spPr>
        <p:txBody>
          <a:bodyPr>
            <a:spAutoFit/>
          </a:bodyPr>
          <a:lstStyle/>
          <a:p>
            <a:pPr>
              <a:lnSpc>
                <a:spcPct val="100000"/>
              </a:lnSpc>
              <a:spcBef>
                <a:spcPct val="0"/>
              </a:spcBef>
            </a:pPr>
            <a:r>
              <a:rPr lang="zh-CN" altLang="en-US" sz="1800" b="1" dirty="0" smtClean="0">
                <a:solidFill>
                  <a:schemeClr val="bg1"/>
                </a:solidFill>
                <a:cs typeface="Arial" charset="0"/>
              </a:rPr>
              <a:t>访问控制列表</a:t>
            </a:r>
            <a:endParaRPr lang="en-US" sz="1800" b="1" dirty="0">
              <a:solidFill>
                <a:schemeClr val="bg1"/>
              </a:solidFill>
              <a:cs typeface="Arial" charset="0"/>
            </a:endParaRPr>
          </a:p>
        </p:txBody>
      </p:sp>
      <p:sp>
        <p:nvSpPr>
          <p:cNvPr id="487431" name="Line 7"/>
          <p:cNvSpPr>
            <a:spLocks noChangeShapeType="1"/>
          </p:cNvSpPr>
          <p:nvPr/>
        </p:nvSpPr>
        <p:spPr bwMode="auto">
          <a:xfrm rot="-265876">
            <a:off x="2543656" y="2953414"/>
            <a:ext cx="2263775" cy="1330325"/>
          </a:xfrm>
          <a:prstGeom prst="line">
            <a:avLst/>
          </a:prstGeom>
          <a:noFill/>
          <a:ln w="38100">
            <a:solidFill>
              <a:schemeClr val="bg2"/>
            </a:solidFill>
            <a:round/>
            <a:headEnd/>
            <a:tailEnd type="triangle" w="med" len="med"/>
          </a:ln>
          <a:effectLst/>
        </p:spPr>
        <p:txBody>
          <a:bodyPr/>
          <a:lstStyle/>
          <a:p>
            <a:endParaRPr lang="en-US"/>
          </a:p>
        </p:txBody>
      </p:sp>
      <p:sp>
        <p:nvSpPr>
          <p:cNvPr id="487432" name="Text Box 8"/>
          <p:cNvSpPr txBox="1">
            <a:spLocks noChangeArrowheads="1"/>
          </p:cNvSpPr>
          <p:nvPr/>
        </p:nvSpPr>
        <p:spPr bwMode="auto">
          <a:xfrm rot="1470488">
            <a:off x="2351568" y="3024852"/>
            <a:ext cx="1768475" cy="396875"/>
          </a:xfrm>
          <a:prstGeom prst="rect">
            <a:avLst/>
          </a:prstGeom>
          <a:noFill/>
          <a:ln w="9525">
            <a:noFill/>
            <a:miter lim="800000"/>
            <a:headEnd/>
            <a:tailEnd/>
          </a:ln>
          <a:effectLst/>
        </p:spPr>
        <p:txBody>
          <a:bodyPr>
            <a:spAutoFit/>
          </a:bodyPr>
          <a:lstStyle/>
          <a:p>
            <a:pPr algn="ctr">
              <a:lnSpc>
                <a:spcPct val="100000"/>
              </a:lnSpc>
              <a:spcBef>
                <a:spcPct val="50000"/>
              </a:spcBef>
            </a:pPr>
            <a:r>
              <a:rPr lang="en-US" sz="2000" dirty="0">
                <a:solidFill>
                  <a:schemeClr val="bg2"/>
                </a:solidFill>
                <a:effectLst>
                  <a:outerShdw blurRad="38100" dist="38100" dir="2700000" algn="tl">
                    <a:srgbClr val="FFFFFF"/>
                  </a:outerShdw>
                </a:effectLst>
                <a:cs typeface="Arial" charset="0"/>
              </a:rPr>
              <a:t>No</a:t>
            </a:r>
          </a:p>
        </p:txBody>
      </p:sp>
      <p:sp>
        <p:nvSpPr>
          <p:cNvPr id="487433" name="Line 9"/>
          <p:cNvSpPr>
            <a:spLocks noChangeShapeType="1"/>
          </p:cNvSpPr>
          <p:nvPr/>
        </p:nvSpPr>
        <p:spPr bwMode="auto">
          <a:xfrm rot="977646" flipV="1">
            <a:off x="2767493" y="1656427"/>
            <a:ext cx="1881188" cy="1223962"/>
          </a:xfrm>
          <a:prstGeom prst="line">
            <a:avLst/>
          </a:prstGeom>
          <a:noFill/>
          <a:ln w="38100">
            <a:solidFill>
              <a:schemeClr val="bg2"/>
            </a:solidFill>
            <a:round/>
            <a:headEnd/>
            <a:tailEnd type="triangle" w="med" len="med"/>
          </a:ln>
          <a:effectLst/>
        </p:spPr>
        <p:txBody>
          <a:bodyPr/>
          <a:lstStyle/>
          <a:p>
            <a:endParaRPr lang="en-US"/>
          </a:p>
        </p:txBody>
      </p:sp>
      <p:sp>
        <p:nvSpPr>
          <p:cNvPr id="487434" name="Text Box 10"/>
          <p:cNvSpPr txBox="1">
            <a:spLocks noChangeArrowheads="1"/>
          </p:cNvSpPr>
          <p:nvPr/>
        </p:nvSpPr>
        <p:spPr bwMode="auto">
          <a:xfrm rot="-918828">
            <a:off x="2199168" y="2033428"/>
            <a:ext cx="2078038" cy="400110"/>
          </a:xfrm>
          <a:prstGeom prst="rect">
            <a:avLst/>
          </a:prstGeom>
          <a:noFill/>
          <a:ln w="9525">
            <a:noFill/>
            <a:miter lim="800000"/>
            <a:headEnd/>
            <a:tailEnd/>
          </a:ln>
          <a:effectLst/>
        </p:spPr>
        <p:txBody>
          <a:bodyPr>
            <a:spAutoFit/>
          </a:bodyPr>
          <a:lstStyle/>
          <a:p>
            <a:pPr algn="ctr">
              <a:lnSpc>
                <a:spcPct val="100000"/>
              </a:lnSpc>
              <a:spcBef>
                <a:spcPct val="50000"/>
              </a:spcBef>
            </a:pPr>
            <a:r>
              <a:rPr lang="en-US" sz="2000" dirty="0">
                <a:solidFill>
                  <a:schemeClr val="bg2"/>
                </a:solidFill>
                <a:effectLst>
                  <a:outerShdw blurRad="38100" dist="38100" dir="2700000" algn="tl">
                    <a:srgbClr val="FFFFFF"/>
                  </a:outerShdw>
                </a:effectLst>
                <a:cs typeface="Arial" charset="0"/>
              </a:rPr>
              <a:t>Yes</a:t>
            </a:r>
          </a:p>
        </p:txBody>
      </p:sp>
      <p:sp>
        <p:nvSpPr>
          <p:cNvPr id="487435" name="Text Box 11"/>
          <p:cNvSpPr txBox="1">
            <a:spLocks noChangeArrowheads="1"/>
          </p:cNvSpPr>
          <p:nvPr/>
        </p:nvSpPr>
        <p:spPr bwMode="auto">
          <a:xfrm>
            <a:off x="981740" y="5214950"/>
            <a:ext cx="3600450" cy="400110"/>
          </a:xfrm>
          <a:prstGeom prst="rect">
            <a:avLst/>
          </a:prstGeom>
          <a:noFill/>
          <a:ln w="9525">
            <a:noFill/>
            <a:miter lim="800000"/>
            <a:headEnd/>
            <a:tailEnd/>
          </a:ln>
          <a:effectLst/>
        </p:spPr>
        <p:txBody>
          <a:bodyPr>
            <a:spAutoFit/>
          </a:bodyPr>
          <a:lstStyle/>
          <a:p>
            <a:pPr>
              <a:lnSpc>
                <a:spcPct val="100000"/>
              </a:lnSpc>
              <a:spcBef>
                <a:spcPct val="50000"/>
              </a:spcBef>
            </a:pPr>
            <a:r>
              <a:rPr lang="zh-CN" altLang="en-US" sz="2000" dirty="0" smtClean="0">
                <a:cs typeface="Arial" charset="0"/>
              </a:rPr>
              <a:t>内部网络</a:t>
            </a:r>
            <a:endParaRPr lang="en-US" sz="2000" dirty="0">
              <a:cs typeface="Arial" charset="0"/>
            </a:endParaRPr>
          </a:p>
        </p:txBody>
      </p:sp>
      <p:grpSp>
        <p:nvGrpSpPr>
          <p:cNvPr id="2" name="Group 12"/>
          <p:cNvGrpSpPr>
            <a:grpSpLocks/>
          </p:cNvGrpSpPr>
          <p:nvPr/>
        </p:nvGrpSpPr>
        <p:grpSpPr bwMode="auto">
          <a:xfrm rot="-21600000">
            <a:off x="4761393" y="1164302"/>
            <a:ext cx="1241425" cy="1350962"/>
            <a:chOff x="267" y="3165"/>
            <a:chExt cx="1250" cy="1155"/>
          </a:xfrm>
        </p:grpSpPr>
        <p:pic>
          <p:nvPicPr>
            <p:cNvPr id="487437" name="Picture 13"/>
            <p:cNvPicPr>
              <a:picLocks noChangeAspect="1" noChangeArrowheads="1"/>
            </p:cNvPicPr>
            <p:nvPr/>
          </p:nvPicPr>
          <p:blipFill>
            <a:blip r:embed="rId5" cstate="print"/>
            <a:srcRect/>
            <a:stretch>
              <a:fillRect/>
            </a:stretch>
          </p:blipFill>
          <p:spPr bwMode="auto">
            <a:xfrm>
              <a:off x="346" y="3165"/>
              <a:ext cx="900" cy="720"/>
            </a:xfrm>
            <a:prstGeom prst="rect">
              <a:avLst/>
            </a:prstGeom>
            <a:noFill/>
          </p:spPr>
        </p:pic>
        <p:pic>
          <p:nvPicPr>
            <p:cNvPr id="487438" name="Picture 14"/>
            <p:cNvPicPr>
              <a:picLocks noChangeAspect="1" noChangeArrowheads="1"/>
            </p:cNvPicPr>
            <p:nvPr/>
          </p:nvPicPr>
          <p:blipFill>
            <a:blip r:embed="rId5" cstate="print"/>
            <a:srcRect/>
            <a:stretch>
              <a:fillRect/>
            </a:stretch>
          </p:blipFill>
          <p:spPr bwMode="auto">
            <a:xfrm>
              <a:off x="617" y="3389"/>
              <a:ext cx="900" cy="720"/>
            </a:xfrm>
            <a:prstGeom prst="rect">
              <a:avLst/>
            </a:prstGeom>
            <a:noFill/>
          </p:spPr>
        </p:pic>
        <p:pic>
          <p:nvPicPr>
            <p:cNvPr id="487439" name="Picture 15"/>
            <p:cNvPicPr>
              <a:picLocks noChangeAspect="1" noChangeArrowheads="1"/>
            </p:cNvPicPr>
            <p:nvPr/>
          </p:nvPicPr>
          <p:blipFill>
            <a:blip r:embed="rId5" cstate="print"/>
            <a:srcRect/>
            <a:stretch>
              <a:fillRect/>
            </a:stretch>
          </p:blipFill>
          <p:spPr bwMode="auto">
            <a:xfrm>
              <a:off x="267" y="3600"/>
              <a:ext cx="900" cy="720"/>
            </a:xfrm>
            <a:prstGeom prst="rect">
              <a:avLst/>
            </a:prstGeom>
            <a:noFill/>
          </p:spPr>
        </p:pic>
      </p:grpSp>
      <p:pic>
        <p:nvPicPr>
          <p:cNvPr id="487440" name="Picture 16"/>
          <p:cNvPicPr>
            <a:picLocks noChangeAspect="1" noChangeArrowheads="1"/>
          </p:cNvPicPr>
          <p:nvPr/>
        </p:nvPicPr>
        <p:blipFill>
          <a:blip r:embed="rId6" cstate="print"/>
          <a:srcRect l="57730" t="-2576" r="13254" b="54068"/>
          <a:stretch>
            <a:fillRect/>
          </a:stretch>
        </p:blipFill>
        <p:spPr bwMode="auto">
          <a:xfrm>
            <a:off x="2311881" y="2585114"/>
            <a:ext cx="350837" cy="487363"/>
          </a:xfrm>
          <a:prstGeom prst="rect">
            <a:avLst/>
          </a:prstGeom>
          <a:noFill/>
        </p:spPr>
      </p:pic>
      <p:pic>
        <p:nvPicPr>
          <p:cNvPr id="487441" name="Picture 17"/>
          <p:cNvPicPr>
            <a:picLocks noChangeAspect="1" noChangeArrowheads="1"/>
          </p:cNvPicPr>
          <p:nvPr/>
        </p:nvPicPr>
        <p:blipFill>
          <a:blip r:embed="rId6" cstate="print"/>
          <a:srcRect l="57730" t="-2576" r="13254" b="54068"/>
          <a:stretch>
            <a:fillRect/>
          </a:stretch>
        </p:blipFill>
        <p:spPr bwMode="auto">
          <a:xfrm>
            <a:off x="2351568" y="2551777"/>
            <a:ext cx="350838" cy="487362"/>
          </a:xfrm>
          <a:prstGeom prst="rect">
            <a:avLst/>
          </a:prstGeom>
          <a:noFill/>
        </p:spPr>
      </p:pic>
      <p:sp>
        <p:nvSpPr>
          <p:cNvPr id="487442" name="Line 18"/>
          <p:cNvSpPr>
            <a:spLocks noChangeShapeType="1"/>
          </p:cNvSpPr>
          <p:nvPr/>
        </p:nvSpPr>
        <p:spPr bwMode="auto">
          <a:xfrm>
            <a:off x="5304318" y="2605752"/>
            <a:ext cx="1588" cy="1093787"/>
          </a:xfrm>
          <a:prstGeom prst="line">
            <a:avLst/>
          </a:prstGeom>
          <a:noFill/>
          <a:ln w="28575">
            <a:solidFill>
              <a:schemeClr val="bg2"/>
            </a:solidFill>
            <a:prstDash val="dash"/>
            <a:round/>
            <a:headEnd/>
            <a:tailEnd type="triangle" w="med" len="med"/>
          </a:ln>
          <a:effectLst/>
        </p:spPr>
        <p:txBody>
          <a:bodyPr/>
          <a:lstStyle/>
          <a:p>
            <a:endParaRPr lang="en-US"/>
          </a:p>
        </p:txBody>
      </p:sp>
      <p:grpSp>
        <p:nvGrpSpPr>
          <p:cNvPr id="3" name="Group 19"/>
          <p:cNvGrpSpPr>
            <a:grpSpLocks/>
          </p:cNvGrpSpPr>
          <p:nvPr/>
        </p:nvGrpSpPr>
        <p:grpSpPr bwMode="auto">
          <a:xfrm rot="-21600000">
            <a:off x="4867756" y="3691602"/>
            <a:ext cx="1241425" cy="1349375"/>
            <a:chOff x="267" y="3165"/>
            <a:chExt cx="1250" cy="1155"/>
          </a:xfrm>
        </p:grpSpPr>
        <p:pic>
          <p:nvPicPr>
            <p:cNvPr id="487444" name="Picture 20"/>
            <p:cNvPicPr>
              <a:picLocks noChangeAspect="1" noChangeArrowheads="1"/>
            </p:cNvPicPr>
            <p:nvPr/>
          </p:nvPicPr>
          <p:blipFill>
            <a:blip r:embed="rId5" cstate="print"/>
            <a:srcRect/>
            <a:stretch>
              <a:fillRect/>
            </a:stretch>
          </p:blipFill>
          <p:spPr bwMode="auto">
            <a:xfrm>
              <a:off x="346" y="3165"/>
              <a:ext cx="900" cy="720"/>
            </a:xfrm>
            <a:prstGeom prst="rect">
              <a:avLst/>
            </a:prstGeom>
            <a:noFill/>
          </p:spPr>
        </p:pic>
        <p:pic>
          <p:nvPicPr>
            <p:cNvPr id="487445" name="Picture 21"/>
            <p:cNvPicPr>
              <a:picLocks noChangeAspect="1" noChangeArrowheads="1"/>
            </p:cNvPicPr>
            <p:nvPr/>
          </p:nvPicPr>
          <p:blipFill>
            <a:blip r:embed="rId5" cstate="print"/>
            <a:srcRect/>
            <a:stretch>
              <a:fillRect/>
            </a:stretch>
          </p:blipFill>
          <p:spPr bwMode="auto">
            <a:xfrm>
              <a:off x="617" y="3389"/>
              <a:ext cx="900" cy="720"/>
            </a:xfrm>
            <a:prstGeom prst="rect">
              <a:avLst/>
            </a:prstGeom>
            <a:noFill/>
          </p:spPr>
        </p:pic>
        <p:pic>
          <p:nvPicPr>
            <p:cNvPr id="487446" name="Picture 22"/>
            <p:cNvPicPr>
              <a:picLocks noChangeAspect="1" noChangeArrowheads="1"/>
            </p:cNvPicPr>
            <p:nvPr/>
          </p:nvPicPr>
          <p:blipFill>
            <a:blip r:embed="rId5" cstate="print"/>
            <a:srcRect/>
            <a:stretch>
              <a:fillRect/>
            </a:stretch>
          </p:blipFill>
          <p:spPr bwMode="auto">
            <a:xfrm>
              <a:off x="267" y="3600"/>
              <a:ext cx="900" cy="720"/>
            </a:xfrm>
            <a:prstGeom prst="rect">
              <a:avLst/>
            </a:prstGeom>
            <a:noFill/>
          </p:spPr>
        </p:pic>
      </p:grpSp>
      <p:sp>
        <p:nvSpPr>
          <p:cNvPr id="487447" name="Text Box 23"/>
          <p:cNvSpPr txBox="1">
            <a:spLocks noChangeArrowheads="1"/>
          </p:cNvSpPr>
          <p:nvPr/>
        </p:nvSpPr>
        <p:spPr bwMode="auto">
          <a:xfrm>
            <a:off x="3494568" y="1345156"/>
            <a:ext cx="1463675" cy="369332"/>
          </a:xfrm>
          <a:prstGeom prst="rect">
            <a:avLst/>
          </a:prstGeom>
          <a:noFill/>
          <a:ln w="9525">
            <a:noFill/>
            <a:miter lim="800000"/>
            <a:headEnd/>
            <a:tailEnd/>
          </a:ln>
          <a:effectLst/>
        </p:spPr>
        <p:txBody>
          <a:bodyPr>
            <a:spAutoFit/>
          </a:bodyPr>
          <a:lstStyle/>
          <a:p>
            <a:pPr algn="ctr">
              <a:lnSpc>
                <a:spcPct val="100000"/>
              </a:lnSpc>
              <a:spcBef>
                <a:spcPct val="50000"/>
              </a:spcBef>
            </a:pPr>
            <a:r>
              <a:rPr lang="zh-CN" altLang="en-US" sz="1800" b="1" dirty="0" smtClean="0">
                <a:solidFill>
                  <a:srgbClr val="006600"/>
                </a:solidFill>
                <a:cs typeface="Arial" charset="0"/>
              </a:rPr>
              <a:t>授权用户</a:t>
            </a:r>
            <a:endParaRPr lang="en-US" sz="1800" b="1" dirty="0">
              <a:solidFill>
                <a:srgbClr val="006600"/>
              </a:solidFill>
              <a:cs typeface="Arial" charset="0"/>
            </a:endParaRPr>
          </a:p>
        </p:txBody>
      </p:sp>
      <p:sp>
        <p:nvSpPr>
          <p:cNvPr id="487448" name="Text Box 24"/>
          <p:cNvSpPr txBox="1">
            <a:spLocks noChangeArrowheads="1"/>
          </p:cNvSpPr>
          <p:nvPr/>
        </p:nvSpPr>
        <p:spPr bwMode="auto">
          <a:xfrm>
            <a:off x="3189768" y="4440902"/>
            <a:ext cx="1993900" cy="369332"/>
          </a:xfrm>
          <a:prstGeom prst="rect">
            <a:avLst/>
          </a:prstGeom>
          <a:noFill/>
          <a:ln w="9525">
            <a:noFill/>
            <a:miter lim="800000"/>
            <a:headEnd/>
            <a:tailEnd/>
          </a:ln>
          <a:effectLst/>
        </p:spPr>
        <p:txBody>
          <a:bodyPr>
            <a:spAutoFit/>
          </a:bodyPr>
          <a:lstStyle/>
          <a:p>
            <a:pPr algn="ctr">
              <a:lnSpc>
                <a:spcPct val="100000"/>
              </a:lnSpc>
              <a:spcBef>
                <a:spcPct val="50000"/>
              </a:spcBef>
            </a:pPr>
            <a:r>
              <a:rPr lang="zh-CN" altLang="en-US" b="1" dirty="0" smtClean="0">
                <a:solidFill>
                  <a:srgbClr val="FF0000"/>
                </a:solidFill>
                <a:cs typeface="Arial" charset="0"/>
              </a:rPr>
              <a:t>非授权用户</a:t>
            </a:r>
            <a:endParaRPr lang="en-US" sz="1800" b="1" dirty="0">
              <a:solidFill>
                <a:srgbClr val="FF0000"/>
              </a:solidFill>
              <a:cs typeface="Arial" charset="0"/>
            </a:endParaRPr>
          </a:p>
        </p:txBody>
      </p:sp>
      <p:sp>
        <p:nvSpPr>
          <p:cNvPr id="487449" name="Text Box 25"/>
          <p:cNvSpPr txBox="1">
            <a:spLocks noChangeArrowheads="1"/>
          </p:cNvSpPr>
          <p:nvPr/>
        </p:nvSpPr>
        <p:spPr bwMode="auto">
          <a:xfrm>
            <a:off x="5323368" y="2932777"/>
            <a:ext cx="1462088" cy="369332"/>
          </a:xfrm>
          <a:prstGeom prst="rect">
            <a:avLst/>
          </a:prstGeom>
          <a:noFill/>
          <a:ln w="9525">
            <a:noFill/>
            <a:miter lim="800000"/>
            <a:headEnd/>
            <a:tailEnd/>
          </a:ln>
          <a:effectLst/>
        </p:spPr>
        <p:txBody>
          <a:bodyPr>
            <a:spAutoFit/>
          </a:bodyPr>
          <a:lstStyle/>
          <a:p>
            <a:pPr algn="ctr">
              <a:lnSpc>
                <a:spcPct val="100000"/>
              </a:lnSpc>
              <a:spcBef>
                <a:spcPct val="50000"/>
              </a:spcBef>
            </a:pPr>
            <a:r>
              <a:rPr lang="zh-CN" altLang="en-US" sz="1800" dirty="0" smtClean="0">
                <a:solidFill>
                  <a:schemeClr val="bg2"/>
                </a:solidFill>
                <a:cs typeface="Arial" charset="0"/>
              </a:rPr>
              <a:t>信息泄露</a:t>
            </a:r>
            <a:endParaRPr lang="en-US" sz="1800" dirty="0">
              <a:solidFill>
                <a:schemeClr val="bg2"/>
              </a:solidFill>
              <a:cs typeface="Arial" charset="0"/>
            </a:endParaRPr>
          </a:p>
        </p:txBody>
      </p:sp>
      <p:grpSp>
        <p:nvGrpSpPr>
          <p:cNvPr id="4" name="Group 26"/>
          <p:cNvGrpSpPr>
            <a:grpSpLocks/>
          </p:cNvGrpSpPr>
          <p:nvPr/>
        </p:nvGrpSpPr>
        <p:grpSpPr bwMode="auto">
          <a:xfrm rot="-21600000">
            <a:off x="7127174" y="2508730"/>
            <a:ext cx="1241425" cy="1349375"/>
            <a:chOff x="267" y="3165"/>
            <a:chExt cx="1250" cy="1155"/>
          </a:xfrm>
        </p:grpSpPr>
        <p:pic>
          <p:nvPicPr>
            <p:cNvPr id="487451" name="Picture 27"/>
            <p:cNvPicPr>
              <a:picLocks noChangeAspect="1" noChangeArrowheads="1"/>
            </p:cNvPicPr>
            <p:nvPr/>
          </p:nvPicPr>
          <p:blipFill>
            <a:blip r:embed="rId5" cstate="print"/>
            <a:srcRect/>
            <a:stretch>
              <a:fillRect/>
            </a:stretch>
          </p:blipFill>
          <p:spPr bwMode="auto">
            <a:xfrm>
              <a:off x="346" y="3165"/>
              <a:ext cx="900" cy="720"/>
            </a:xfrm>
            <a:prstGeom prst="rect">
              <a:avLst/>
            </a:prstGeom>
            <a:noFill/>
          </p:spPr>
        </p:pic>
        <p:pic>
          <p:nvPicPr>
            <p:cNvPr id="487452" name="Picture 28"/>
            <p:cNvPicPr>
              <a:picLocks noChangeAspect="1" noChangeArrowheads="1"/>
            </p:cNvPicPr>
            <p:nvPr/>
          </p:nvPicPr>
          <p:blipFill>
            <a:blip r:embed="rId5" cstate="print"/>
            <a:srcRect/>
            <a:stretch>
              <a:fillRect/>
            </a:stretch>
          </p:blipFill>
          <p:spPr bwMode="auto">
            <a:xfrm>
              <a:off x="617" y="3389"/>
              <a:ext cx="900" cy="720"/>
            </a:xfrm>
            <a:prstGeom prst="rect">
              <a:avLst/>
            </a:prstGeom>
            <a:noFill/>
          </p:spPr>
        </p:pic>
        <p:pic>
          <p:nvPicPr>
            <p:cNvPr id="487453" name="Picture 29"/>
            <p:cNvPicPr>
              <a:picLocks noChangeAspect="1" noChangeArrowheads="1"/>
            </p:cNvPicPr>
            <p:nvPr/>
          </p:nvPicPr>
          <p:blipFill>
            <a:blip r:embed="rId5" cstate="print"/>
            <a:srcRect/>
            <a:stretch>
              <a:fillRect/>
            </a:stretch>
          </p:blipFill>
          <p:spPr bwMode="auto">
            <a:xfrm>
              <a:off x="267" y="3600"/>
              <a:ext cx="900" cy="720"/>
            </a:xfrm>
            <a:prstGeom prst="rect">
              <a:avLst/>
            </a:prstGeom>
            <a:noFill/>
          </p:spPr>
        </p:pic>
      </p:grpSp>
      <p:sp>
        <p:nvSpPr>
          <p:cNvPr id="487454" name="Text Box 30"/>
          <p:cNvSpPr txBox="1">
            <a:spLocks noChangeArrowheads="1"/>
          </p:cNvSpPr>
          <p:nvPr/>
        </p:nvSpPr>
        <p:spPr bwMode="auto">
          <a:xfrm>
            <a:off x="6748491" y="3863495"/>
            <a:ext cx="1895475" cy="369332"/>
          </a:xfrm>
          <a:prstGeom prst="rect">
            <a:avLst/>
          </a:prstGeom>
          <a:noFill/>
          <a:ln w="9525">
            <a:noFill/>
            <a:miter lim="800000"/>
            <a:headEnd/>
            <a:tailEnd/>
          </a:ln>
          <a:effectLst/>
        </p:spPr>
        <p:txBody>
          <a:bodyPr>
            <a:spAutoFit/>
          </a:bodyPr>
          <a:lstStyle/>
          <a:p>
            <a:pPr algn="ctr">
              <a:lnSpc>
                <a:spcPct val="100000"/>
              </a:lnSpc>
              <a:spcBef>
                <a:spcPct val="50000"/>
              </a:spcBef>
            </a:pPr>
            <a:r>
              <a:rPr lang="zh-CN" altLang="en-US" sz="1800" dirty="0" smtClean="0">
                <a:solidFill>
                  <a:srgbClr val="FF0000"/>
                </a:solidFill>
                <a:effectLst>
                  <a:outerShdw blurRad="38100" dist="38100" dir="2700000" algn="tl">
                    <a:srgbClr val="000000"/>
                  </a:outerShdw>
                </a:effectLst>
                <a:cs typeface="Arial" charset="0"/>
              </a:rPr>
              <a:t>非授权用户</a:t>
            </a:r>
            <a:endParaRPr lang="en-US" sz="1800" dirty="0">
              <a:solidFill>
                <a:srgbClr val="FF0000"/>
              </a:solidFill>
              <a:effectLst>
                <a:outerShdw blurRad="38100" dist="38100" dir="2700000" algn="tl">
                  <a:srgbClr val="000000"/>
                </a:outerShdw>
              </a:effectLst>
              <a:cs typeface="Arial" charset="0"/>
            </a:endParaRPr>
          </a:p>
        </p:txBody>
      </p:sp>
      <p:sp>
        <p:nvSpPr>
          <p:cNvPr id="487455" name="Line 31"/>
          <p:cNvSpPr>
            <a:spLocks noChangeShapeType="1"/>
          </p:cNvSpPr>
          <p:nvPr/>
        </p:nvSpPr>
        <p:spPr bwMode="auto">
          <a:xfrm>
            <a:off x="5517043" y="2440652"/>
            <a:ext cx="1558925" cy="447675"/>
          </a:xfrm>
          <a:prstGeom prst="line">
            <a:avLst/>
          </a:prstGeom>
          <a:noFill/>
          <a:ln w="28575">
            <a:solidFill>
              <a:schemeClr val="bg2"/>
            </a:solidFill>
            <a:prstDash val="dash"/>
            <a:round/>
            <a:headEnd/>
            <a:tailEnd type="triangle" w="med" len="med"/>
          </a:ln>
          <a:effectLst/>
        </p:spPr>
        <p:txBody>
          <a:bodyPr/>
          <a:lstStyle/>
          <a:p>
            <a:endParaRPr lang="en-US"/>
          </a:p>
        </p:txBody>
      </p:sp>
      <p:pic>
        <p:nvPicPr>
          <p:cNvPr id="487456" name="Picture 32"/>
          <p:cNvPicPr>
            <a:picLocks noChangeAspect="1" noChangeArrowheads="1"/>
          </p:cNvPicPr>
          <p:nvPr/>
        </p:nvPicPr>
        <p:blipFill>
          <a:blip r:embed="rId6" cstate="print"/>
          <a:srcRect l="57730" t="-2576" r="13254" b="54068"/>
          <a:stretch>
            <a:fillRect/>
          </a:stretch>
        </p:blipFill>
        <p:spPr bwMode="auto">
          <a:xfrm>
            <a:off x="5264631" y="2329527"/>
            <a:ext cx="349250" cy="485775"/>
          </a:xfrm>
          <a:prstGeom prst="rect">
            <a:avLst/>
          </a:prstGeom>
          <a:noFill/>
        </p:spPr>
      </p:pic>
      <p:pic>
        <p:nvPicPr>
          <p:cNvPr id="487457" name="Picture 33"/>
          <p:cNvPicPr>
            <a:picLocks noChangeAspect="1" noChangeArrowheads="1"/>
          </p:cNvPicPr>
          <p:nvPr/>
        </p:nvPicPr>
        <p:blipFill>
          <a:blip r:embed="rId6" cstate="print"/>
          <a:srcRect l="57730" t="-2576" r="13254" b="54068"/>
          <a:stretch>
            <a:fillRect/>
          </a:stretch>
        </p:blipFill>
        <p:spPr bwMode="auto">
          <a:xfrm>
            <a:off x="5424968" y="2113627"/>
            <a:ext cx="350838" cy="487362"/>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79" y="157348"/>
            <a:ext cx="8375946" cy="1052596"/>
          </a:xfrm>
        </p:spPr>
        <p:txBody>
          <a:bodyPr>
            <a:normAutofit/>
          </a:bodyPr>
          <a:lstStyle/>
          <a:p>
            <a:r>
              <a:rPr lang="zh-CN" altLang="en-US" sz="4400" dirty="0" smtClean="0"/>
              <a:t>信息保护</a:t>
            </a:r>
            <a:r>
              <a:rPr sz="4400" dirty="0" smtClean="0"/>
              <a:t> </a:t>
            </a:r>
            <a:r>
              <a:rPr sz="3200" dirty="0" smtClean="0">
                <a:solidFill>
                  <a:schemeClr val="tx2"/>
                </a:solidFill>
                <a:effectLst>
                  <a:outerShdw blurRad="38100" dist="38100" dir="2700000" algn="tl">
                    <a:srgbClr val="000000">
                      <a:alpha val="43137"/>
                    </a:srgbClr>
                  </a:outerShdw>
                </a:effectLst>
              </a:rPr>
              <a:t> </a:t>
            </a:r>
            <a:endParaRPr lang="en-US" sz="3200" dirty="0">
              <a:solidFill>
                <a:schemeClr val="tx2"/>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186543" y="1530927"/>
            <a:ext cx="6429375" cy="43815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auto">
          <a:xfrm>
            <a:off x="594756" y="4783777"/>
            <a:ext cx="7315200" cy="914400"/>
          </a:xfrm>
          <a:prstGeom prst="ellipse">
            <a:avLst/>
          </a:prstGeom>
          <a:noFill/>
          <a:ln w="38100">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555738"/>
          </a:xfrm>
        </p:spPr>
        <p:txBody>
          <a:bodyPr>
            <a:normAutofit/>
          </a:bodyPr>
          <a:lstStyle/>
          <a:p>
            <a:r>
              <a:rPr lang="zh-CN" altLang="en-US" dirty="0" smtClean="0"/>
              <a:t>偶然事件</a:t>
            </a:r>
            <a:r>
              <a:rPr lang="en-US" dirty="0" smtClean="0"/>
              <a:t/>
            </a:r>
            <a:br>
              <a:rPr lang="en-US" dirty="0" smtClean="0"/>
            </a:br>
            <a:r>
              <a:rPr lang="zh-CN" altLang="en-US" sz="3200" dirty="0" smtClean="0"/>
              <a:t>无法依赖用户来保护数据</a:t>
            </a:r>
            <a:r>
              <a:rPr lang="en-US" sz="3200" dirty="0" smtClean="0">
                <a:solidFill>
                  <a:schemeClr val="tx2"/>
                </a:solidFill>
              </a:rPr>
              <a:t> </a:t>
            </a:r>
            <a:endParaRPr lang="en-US" sz="3200" dirty="0"/>
          </a:p>
        </p:txBody>
      </p:sp>
      <p:grpSp>
        <p:nvGrpSpPr>
          <p:cNvPr id="3" name="Group 3"/>
          <p:cNvGrpSpPr>
            <a:grpSpLocks/>
          </p:cNvGrpSpPr>
          <p:nvPr/>
        </p:nvGrpSpPr>
        <p:grpSpPr bwMode="auto">
          <a:xfrm rot="21400149">
            <a:off x="1387294" y="1611320"/>
            <a:ext cx="5899135" cy="4444820"/>
            <a:chOff x="3236" y="3170"/>
            <a:chExt cx="2596" cy="1146"/>
          </a:xfrm>
        </p:grpSpPr>
        <p:pic>
          <p:nvPicPr>
            <p:cNvPr id="5" name="Picture 4" descr="Blank Headline 6"/>
            <p:cNvPicPr>
              <a:picLocks noChangeAspect="1" noChangeArrowheads="1"/>
            </p:cNvPicPr>
            <p:nvPr/>
          </p:nvPicPr>
          <p:blipFill>
            <a:blip r:embed="rId3" cstate="print"/>
            <a:srcRect/>
            <a:stretch>
              <a:fillRect/>
            </a:stretch>
          </p:blipFill>
          <p:spPr bwMode="auto">
            <a:xfrm>
              <a:off x="3236" y="3170"/>
              <a:ext cx="2596" cy="1146"/>
            </a:xfrm>
            <a:prstGeom prst="rect">
              <a:avLst/>
            </a:prstGeom>
            <a:noFill/>
          </p:spPr>
        </p:pic>
        <p:sp>
          <p:nvSpPr>
            <p:cNvPr id="6" name="Rectangle 5"/>
            <p:cNvSpPr>
              <a:spLocks noChangeArrowheads="1"/>
            </p:cNvSpPr>
            <p:nvPr/>
          </p:nvSpPr>
          <p:spPr bwMode="auto">
            <a:xfrm rot="199851">
              <a:off x="3490" y="3262"/>
              <a:ext cx="2116" cy="659"/>
            </a:xfrm>
            <a:prstGeom prst="rect">
              <a:avLst/>
            </a:prstGeom>
            <a:noFill/>
            <a:ln w="9525" algn="ctr">
              <a:noFill/>
              <a:miter lim="800000"/>
              <a:headEnd/>
              <a:tailEnd/>
            </a:ln>
            <a:effectLst/>
          </p:spPr>
          <p:txBody>
            <a:bodyPr wrap="square">
              <a:spAutoFit/>
            </a:bodyPr>
            <a:lstStyle/>
            <a:p>
              <a:pPr algn="r">
                <a:buNone/>
              </a:pPr>
              <a:r>
                <a:rPr lang="en-US" sz="3200" dirty="0" smtClean="0"/>
                <a:t>80%</a:t>
              </a:r>
              <a:r>
                <a:rPr lang="zh-CN" altLang="en-US" sz="3200" dirty="0" smtClean="0"/>
                <a:t>的数据泄漏在偶然情况下发生</a:t>
              </a:r>
              <a:r>
                <a:rPr lang="en-US" sz="3200" dirty="0" smtClean="0"/>
                <a:t> — </a:t>
              </a:r>
              <a:r>
                <a:rPr lang="zh-CN" altLang="en-US" sz="3200" dirty="0" smtClean="0"/>
                <a:t>用户通常没有意识到数据安全策略，无意中造成了数据泄漏</a:t>
              </a:r>
              <a:r>
                <a:rPr lang="en-US" sz="3200" dirty="0" smtClean="0"/>
                <a:t> - Forrester, 2008 </a:t>
              </a:r>
              <a:endParaRPr lang="en-US" sz="3200" dirty="0"/>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fontScale="90000"/>
          </a:bodyPr>
          <a:lstStyle/>
          <a:p>
            <a:r>
              <a:rPr lang="zh-CN" altLang="en-US" sz="4400" dirty="0" smtClean="0"/>
              <a:t>自动保护</a:t>
            </a:r>
            <a:r>
              <a:rPr sz="4000" dirty="0" smtClean="0"/>
              <a:t/>
            </a:r>
            <a:br>
              <a:rPr sz="4000" dirty="0" smtClean="0"/>
            </a:br>
            <a:r>
              <a:rPr lang="zh-CN" altLang="en-US" sz="3600" dirty="0" smtClean="0"/>
              <a:t>传输保护规则</a:t>
            </a:r>
            <a:endParaRPr lang="en-US" sz="3600" dirty="0">
              <a:solidFill>
                <a:schemeClr val="tx2"/>
              </a:solidFill>
            </a:endParaRPr>
          </a:p>
        </p:txBody>
      </p:sp>
      <p:sp>
        <p:nvSpPr>
          <p:cNvPr id="5" name="Content Placeholder 2"/>
          <p:cNvSpPr>
            <a:spLocks noGrp="1"/>
          </p:cNvSpPr>
          <p:nvPr>
            <p:ph idx="1"/>
          </p:nvPr>
        </p:nvSpPr>
        <p:spPr>
          <a:xfrm>
            <a:off x="298506" y="1841579"/>
            <a:ext cx="3220871" cy="1330326"/>
          </a:xfrm>
        </p:spPr>
        <p:txBody>
          <a:bodyPr/>
          <a:lstStyle/>
          <a:p>
            <a:pPr marL="0" indent="0">
              <a:spcAft>
                <a:spcPts val="600"/>
              </a:spcAft>
              <a:buNone/>
            </a:pPr>
            <a:r>
              <a:rPr lang="en-US" sz="2400" dirty="0" smtClean="0"/>
              <a:t>Exchange Server 2010</a:t>
            </a:r>
            <a:r>
              <a:rPr lang="zh-CN" altLang="en-US" sz="2400" dirty="0" smtClean="0"/>
              <a:t>提供了控制和保护电子邮件信息的唯一途径</a:t>
            </a:r>
            <a:endParaRPr lang="en-US" sz="2400" dirty="0" smtClean="0"/>
          </a:p>
          <a:p>
            <a:pPr>
              <a:spcAft>
                <a:spcPts val="600"/>
              </a:spcAft>
              <a:buNone/>
            </a:pPr>
            <a:endParaRPr lang="en-US" sz="3300" dirty="0" smtClean="0"/>
          </a:p>
        </p:txBody>
      </p:sp>
      <p:pic>
        <p:nvPicPr>
          <p:cNvPr id="8" name="Picture 5" descr="C:\Users\yannk\Pictures\DVD_ART34\Artwork_Imagery\Icons - Illustrations\_XML ICONS\Servers Exchange email computer.png"/>
          <p:cNvPicPr>
            <a:picLocks noChangeAspect="1" noChangeArrowheads="1"/>
          </p:cNvPicPr>
          <p:nvPr/>
        </p:nvPicPr>
        <p:blipFill>
          <a:blip r:embed="rId3" cstate="print"/>
          <a:srcRect/>
          <a:stretch>
            <a:fillRect/>
          </a:stretch>
        </p:blipFill>
        <p:spPr bwMode="auto">
          <a:xfrm>
            <a:off x="3657600" y="2743200"/>
            <a:ext cx="914400" cy="1459149"/>
          </a:xfrm>
          <a:prstGeom prst="rect">
            <a:avLst/>
          </a:prstGeom>
          <a:noFill/>
        </p:spPr>
      </p:pic>
      <p:grpSp>
        <p:nvGrpSpPr>
          <p:cNvPr id="3" name="Group 17"/>
          <p:cNvGrpSpPr/>
          <p:nvPr/>
        </p:nvGrpSpPr>
        <p:grpSpPr>
          <a:xfrm>
            <a:off x="1516906" y="4495800"/>
            <a:ext cx="2313387" cy="523118"/>
            <a:chOff x="1516906" y="4495800"/>
            <a:chExt cx="2313387" cy="523118"/>
          </a:xfrm>
        </p:grpSpPr>
        <p:sp>
          <p:nvSpPr>
            <p:cNvPr id="9" name="Right Arrow 8"/>
            <p:cNvSpPr/>
            <p:nvPr/>
          </p:nvSpPr>
          <p:spPr bwMode="auto">
            <a:xfrm rot="19525461">
              <a:off x="1516906" y="4504956"/>
              <a:ext cx="2313387" cy="426452"/>
            </a:xfrm>
            <a:prstGeom prst="rightArrow">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10" name="Picture 6" descr="C:\Users\yannk\AppData\Local\Microsoft\Windows\Temporary Internet Files\Content.IE5\ZKNDO2Z0\MCj04352410000[1].png"/>
            <p:cNvPicPr>
              <a:picLocks noChangeAspect="1" noChangeArrowheads="1"/>
            </p:cNvPicPr>
            <p:nvPr/>
          </p:nvPicPr>
          <p:blipFill>
            <a:blip r:embed="rId4" cstate="print"/>
            <a:srcRect/>
            <a:stretch>
              <a:fillRect/>
            </a:stretch>
          </p:blipFill>
          <p:spPr bwMode="auto">
            <a:xfrm>
              <a:off x="1905000" y="4495800"/>
              <a:ext cx="1219200" cy="523118"/>
            </a:xfrm>
            <a:prstGeom prst="rect">
              <a:avLst/>
            </a:prstGeom>
            <a:noFill/>
          </p:spPr>
        </p:pic>
      </p:grpSp>
      <p:sp>
        <p:nvSpPr>
          <p:cNvPr id="14" name="Rectangular Callout 13"/>
          <p:cNvSpPr/>
          <p:nvPr/>
        </p:nvSpPr>
        <p:spPr bwMode="auto">
          <a:xfrm>
            <a:off x="4038600" y="4800599"/>
            <a:ext cx="4648200" cy="1913021"/>
          </a:xfrm>
          <a:prstGeom prst="wedgeRectCallout">
            <a:avLst>
              <a:gd name="adj1" fmla="val -37071"/>
              <a:gd name="adj2" fmla="val -84685"/>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zh-CN" altLang="en-US" sz="1600" b="1" dirty="0" smtClean="0">
                <a:solidFill>
                  <a:schemeClr val="tx1"/>
                </a:solidFill>
                <a:latin typeface="Segoe" pitchFamily="34" charset="0"/>
              </a:rPr>
              <a:t>自动基于内容的隐私保护</a:t>
            </a:r>
            <a:r>
              <a:rPr lang="en-US" sz="1600" b="1" dirty="0" smtClean="0">
                <a:solidFill>
                  <a:schemeClr val="tx1"/>
                </a:solidFill>
                <a:latin typeface="Segoe" pitchFamily="34" charset="0"/>
              </a:rPr>
              <a:t>:</a:t>
            </a:r>
          </a:p>
          <a:p>
            <a:pPr defTabSz="914099">
              <a:buFont typeface="Arial" pitchFamily="34" charset="0"/>
              <a:buChar char="•"/>
            </a:pPr>
            <a:r>
              <a:rPr lang="en-US" sz="1600" dirty="0" smtClean="0">
                <a:solidFill>
                  <a:schemeClr val="tx1"/>
                </a:solidFill>
              </a:rPr>
              <a:t> </a:t>
            </a:r>
            <a:r>
              <a:rPr lang="zh-CN" altLang="en-US" sz="1600" dirty="0" smtClean="0">
                <a:solidFill>
                  <a:schemeClr val="tx1"/>
                </a:solidFill>
              </a:rPr>
              <a:t>传输规则为电子邮件信息应用</a:t>
            </a:r>
            <a:r>
              <a:rPr lang="en-US" altLang="zh-CN" sz="1600" dirty="0" smtClean="0">
                <a:solidFill>
                  <a:schemeClr val="tx1"/>
                </a:solidFill>
              </a:rPr>
              <a:t>RMS</a:t>
            </a:r>
            <a:r>
              <a:rPr lang="zh-CN" altLang="en-US" sz="1600" dirty="0" smtClean="0">
                <a:solidFill>
                  <a:schemeClr val="tx1"/>
                </a:solidFill>
              </a:rPr>
              <a:t>模板</a:t>
            </a:r>
            <a:endParaRPr lang="en-US" sz="1600" dirty="0" smtClean="0">
              <a:solidFill>
                <a:schemeClr val="tx1"/>
              </a:solidFill>
            </a:endParaRPr>
          </a:p>
          <a:p>
            <a:pPr defTabSz="914099">
              <a:buFont typeface="Arial" pitchFamily="34" charset="0"/>
              <a:buChar char="•"/>
            </a:pPr>
            <a:r>
              <a:rPr lang="en-US" sz="1600" dirty="0" smtClean="0">
                <a:solidFill>
                  <a:schemeClr val="tx1"/>
                </a:solidFill>
              </a:rPr>
              <a:t> </a:t>
            </a:r>
            <a:r>
              <a:rPr lang="zh-CN" altLang="en-US" sz="1600" dirty="0" smtClean="0">
                <a:solidFill>
                  <a:schemeClr val="tx1"/>
                </a:solidFill>
              </a:rPr>
              <a:t>在</a:t>
            </a:r>
            <a:r>
              <a:rPr lang="en-US" altLang="zh-CN" sz="1600" dirty="0" smtClean="0">
                <a:solidFill>
                  <a:schemeClr val="tx1"/>
                </a:solidFill>
              </a:rPr>
              <a:t>Exchange 2010</a:t>
            </a:r>
            <a:r>
              <a:rPr lang="zh-CN" altLang="en-US" sz="1600" dirty="0" smtClean="0">
                <a:solidFill>
                  <a:schemeClr val="tx1"/>
                </a:solidFill>
              </a:rPr>
              <a:t>中传输规则支持对附件的</a:t>
            </a:r>
            <a:r>
              <a:rPr lang="en-US" sz="1600" dirty="0" err="1" smtClean="0">
                <a:solidFill>
                  <a:schemeClr val="tx1"/>
                </a:solidFill>
              </a:rPr>
              <a:t>regex</a:t>
            </a:r>
            <a:r>
              <a:rPr lang="zh-CN" altLang="en-US" sz="1600" dirty="0" smtClean="0">
                <a:solidFill>
                  <a:schemeClr val="tx1"/>
                </a:solidFill>
              </a:rPr>
              <a:t>扫描</a:t>
            </a:r>
            <a:endParaRPr lang="en-US" sz="1600" dirty="0" smtClean="0">
              <a:solidFill>
                <a:schemeClr val="tx1"/>
              </a:solidFill>
            </a:endParaRPr>
          </a:p>
          <a:p>
            <a:pPr defTabSz="914099">
              <a:buFont typeface="Arial" pitchFamily="34" charset="0"/>
              <a:buChar char="•"/>
            </a:pPr>
            <a:r>
              <a:rPr lang="en-US" sz="1600" dirty="0" smtClean="0">
                <a:solidFill>
                  <a:schemeClr val="tx1"/>
                </a:solidFill>
              </a:rPr>
              <a:t> </a:t>
            </a:r>
            <a:r>
              <a:rPr lang="zh-CN" altLang="en-US" sz="1600" dirty="0" smtClean="0">
                <a:solidFill>
                  <a:schemeClr val="tx1"/>
                </a:solidFill>
              </a:rPr>
              <a:t>默认提供不能转发策略</a:t>
            </a:r>
            <a:endParaRPr lang="en-US" sz="1600" dirty="0" smtClean="0">
              <a:solidFill>
                <a:schemeClr val="tx1"/>
              </a:solidFill>
            </a:endParaRPr>
          </a:p>
          <a:p>
            <a:pPr defTabSz="914099"/>
            <a:endParaRPr lang="en-US" sz="1600" dirty="0" smtClean="0">
              <a:solidFill>
                <a:schemeClr val="tx1"/>
              </a:solidFill>
              <a:latin typeface="Segoe" pitchFamily="34" charset="0"/>
            </a:endParaRPr>
          </a:p>
        </p:txBody>
      </p:sp>
      <p:grpSp>
        <p:nvGrpSpPr>
          <p:cNvPr id="4" name="Group 27"/>
          <p:cNvGrpSpPr/>
          <p:nvPr/>
        </p:nvGrpSpPr>
        <p:grpSpPr>
          <a:xfrm>
            <a:off x="4648200" y="2514600"/>
            <a:ext cx="2313387" cy="980318"/>
            <a:chOff x="4648200" y="2514600"/>
            <a:chExt cx="2313387" cy="980318"/>
          </a:xfrm>
        </p:grpSpPr>
        <p:sp>
          <p:nvSpPr>
            <p:cNvPr id="11" name="Right Arrow 10"/>
            <p:cNvSpPr/>
            <p:nvPr/>
          </p:nvSpPr>
          <p:spPr bwMode="auto">
            <a:xfrm>
              <a:off x="4648200" y="3048000"/>
              <a:ext cx="2313387" cy="426452"/>
            </a:xfrm>
            <a:prstGeom prst="rightArrow">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6" name="Group 26"/>
            <p:cNvGrpSpPr/>
            <p:nvPr/>
          </p:nvGrpSpPr>
          <p:grpSpPr>
            <a:xfrm>
              <a:off x="5105400" y="2514600"/>
              <a:ext cx="1219200" cy="980318"/>
              <a:chOff x="5105400" y="2514600"/>
              <a:chExt cx="1219200" cy="980318"/>
            </a:xfrm>
          </p:grpSpPr>
          <p:pic>
            <p:nvPicPr>
              <p:cNvPr id="12" name="Picture 6" descr="C:\Users\yannk\AppData\Local\Microsoft\Windows\Temporary Internet Files\Content.IE5\ZKNDO2Z0\MCj04352410000[1].png"/>
              <p:cNvPicPr>
                <a:picLocks noChangeAspect="1" noChangeArrowheads="1"/>
              </p:cNvPicPr>
              <p:nvPr/>
            </p:nvPicPr>
            <p:blipFill>
              <a:blip r:embed="rId4" cstate="print"/>
              <a:srcRect/>
              <a:stretch>
                <a:fillRect/>
              </a:stretch>
            </p:blipFill>
            <p:spPr bwMode="auto">
              <a:xfrm>
                <a:off x="5105400" y="2971800"/>
                <a:ext cx="1219200" cy="523118"/>
              </a:xfrm>
              <a:prstGeom prst="rect">
                <a:avLst/>
              </a:prstGeom>
              <a:noFill/>
            </p:spPr>
          </p:pic>
          <p:pic>
            <p:nvPicPr>
              <p:cNvPr id="13" name="Picture 1" descr="C:\Users\yannk\AppData\Local\Microsoft\Windows\Temporary Internet Files\Content.IE5\SL453NAT\MCj04315990000[1].png"/>
              <p:cNvPicPr>
                <a:picLocks noChangeAspect="1" noChangeArrowheads="1"/>
              </p:cNvPicPr>
              <p:nvPr/>
            </p:nvPicPr>
            <p:blipFill>
              <a:blip r:embed="rId5" cstate="print"/>
              <a:srcRect/>
              <a:stretch>
                <a:fillRect/>
              </a:stretch>
            </p:blipFill>
            <p:spPr bwMode="auto">
              <a:xfrm>
                <a:off x="5334000" y="2590800"/>
                <a:ext cx="838200" cy="838200"/>
              </a:xfrm>
              <a:prstGeom prst="rect">
                <a:avLst/>
              </a:prstGeom>
              <a:noFill/>
            </p:spPr>
          </p:pic>
          <p:sp>
            <p:nvSpPr>
              <p:cNvPr id="15" name="Explosion 1 14"/>
              <p:cNvSpPr/>
              <p:nvPr/>
            </p:nvSpPr>
            <p:spPr bwMode="auto">
              <a:xfrm>
                <a:off x="5715000" y="2514600"/>
                <a:ext cx="381000" cy="381000"/>
              </a:xfrm>
              <a:prstGeom prst="irregularSeal1">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grpSp>
      <p:grpSp>
        <p:nvGrpSpPr>
          <p:cNvPr id="17" name="Group 16"/>
          <p:cNvGrpSpPr/>
          <p:nvPr/>
        </p:nvGrpSpPr>
        <p:grpSpPr>
          <a:xfrm>
            <a:off x="304800" y="4724400"/>
            <a:ext cx="1295400" cy="1497991"/>
            <a:chOff x="304800" y="4724400"/>
            <a:chExt cx="1295400" cy="1497991"/>
          </a:xfrm>
        </p:grpSpPr>
        <p:pic>
          <p:nvPicPr>
            <p:cNvPr id="7" name="Picture 4" descr="C:\Users\yannk\Pictures\DVD_ART34\Artwork_Imagery\Icons - Illustrations\_XML ICONS\PC with flat panel.png"/>
            <p:cNvPicPr>
              <a:picLocks noChangeAspect="1" noChangeArrowheads="1"/>
            </p:cNvPicPr>
            <p:nvPr/>
          </p:nvPicPr>
          <p:blipFill>
            <a:blip r:embed="rId6" cstate="print"/>
            <a:srcRect/>
            <a:stretch>
              <a:fillRect/>
            </a:stretch>
          </p:blipFill>
          <p:spPr bwMode="auto">
            <a:xfrm>
              <a:off x="304800" y="4724400"/>
              <a:ext cx="1295400" cy="1301688"/>
            </a:xfrm>
            <a:prstGeom prst="rect">
              <a:avLst/>
            </a:prstGeom>
            <a:noFill/>
          </p:spPr>
        </p:pic>
        <p:pic>
          <p:nvPicPr>
            <p:cNvPr id="16" name="Picture 15" descr="j0431641.png"/>
            <p:cNvPicPr>
              <a:picLocks noChangeAspect="1"/>
            </p:cNvPicPr>
            <p:nvPr/>
          </p:nvPicPr>
          <p:blipFill>
            <a:blip r:embed="rId7" cstate="print"/>
            <a:stretch>
              <a:fillRect/>
            </a:stretch>
          </p:blipFill>
          <p:spPr>
            <a:xfrm>
              <a:off x="844810" y="5688991"/>
              <a:ext cx="723589" cy="533400"/>
            </a:xfrm>
            <a:prstGeom prst="rect">
              <a:avLst/>
            </a:prstGeom>
          </p:spPr>
        </p:pic>
      </p:grpSp>
      <p:grpSp>
        <p:nvGrpSpPr>
          <p:cNvPr id="18" name="Group 22"/>
          <p:cNvGrpSpPr/>
          <p:nvPr/>
        </p:nvGrpSpPr>
        <p:grpSpPr>
          <a:xfrm>
            <a:off x="7054100" y="2414337"/>
            <a:ext cx="1416613" cy="1497991"/>
            <a:chOff x="7054100" y="2414337"/>
            <a:chExt cx="1416613" cy="1497991"/>
          </a:xfrm>
        </p:grpSpPr>
        <p:pic>
          <p:nvPicPr>
            <p:cNvPr id="81922" name="Picture 2"/>
            <p:cNvPicPr>
              <a:picLocks noChangeAspect="1" noChangeArrowheads="1"/>
            </p:cNvPicPr>
            <p:nvPr/>
          </p:nvPicPr>
          <p:blipFill>
            <a:blip r:embed="rId8" cstate="print"/>
            <a:srcRect/>
            <a:stretch>
              <a:fillRect/>
            </a:stretch>
          </p:blipFill>
          <p:spPr bwMode="auto">
            <a:xfrm>
              <a:off x="7054100" y="2691131"/>
              <a:ext cx="498779" cy="485207"/>
            </a:xfrm>
            <a:prstGeom prst="rect">
              <a:avLst/>
            </a:prstGeom>
            <a:noFill/>
            <a:ln w="9525">
              <a:noFill/>
              <a:miter lim="800000"/>
              <a:headEnd/>
              <a:tailEnd/>
            </a:ln>
            <a:effectLst/>
          </p:spPr>
        </p:pic>
        <p:pic>
          <p:nvPicPr>
            <p:cNvPr id="21" name="Picture 4" descr="C:\Users\yannk\Pictures\DVD_ART34\Artwork_Imagery\Icons - Illustrations\_XML ICONS\PC with flat panel.png"/>
            <p:cNvPicPr>
              <a:picLocks noChangeAspect="1" noChangeArrowheads="1"/>
            </p:cNvPicPr>
            <p:nvPr/>
          </p:nvPicPr>
          <p:blipFill>
            <a:blip r:embed="rId6" cstate="print"/>
            <a:srcRect/>
            <a:stretch>
              <a:fillRect/>
            </a:stretch>
          </p:blipFill>
          <p:spPr bwMode="auto">
            <a:xfrm>
              <a:off x="7175313" y="2414337"/>
              <a:ext cx="1295400" cy="1301688"/>
            </a:xfrm>
            <a:prstGeom prst="rect">
              <a:avLst/>
            </a:prstGeom>
            <a:noFill/>
          </p:spPr>
        </p:pic>
        <p:pic>
          <p:nvPicPr>
            <p:cNvPr id="22" name="Picture 21" descr="j0431641.png"/>
            <p:cNvPicPr>
              <a:picLocks noChangeAspect="1"/>
            </p:cNvPicPr>
            <p:nvPr/>
          </p:nvPicPr>
          <p:blipFill>
            <a:blip r:embed="rId7" cstate="print"/>
            <a:stretch>
              <a:fillRect/>
            </a:stretch>
          </p:blipFill>
          <p:spPr>
            <a:xfrm>
              <a:off x="7715323" y="3378928"/>
              <a:ext cx="723589" cy="533400"/>
            </a:xfrm>
            <a:prstGeom prst="rect">
              <a:avLst/>
            </a:prstGeom>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全屏显示(4:3)</PresentationFormat>
  <Paragraphs>233</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百密无一疏，安全有防护        ---Exchange Server 2010信息保护、控制及合规</vt:lpstr>
      <vt:lpstr>议程</vt:lpstr>
      <vt:lpstr>信息泄露</vt:lpstr>
      <vt:lpstr>信息保护和控制   定义 </vt:lpstr>
      <vt:lpstr>传统的解决方案仅保护初始访问</vt:lpstr>
      <vt:lpstr>信息保护  </vt:lpstr>
      <vt:lpstr>偶然事件 无法依赖用户来保护数据 </vt:lpstr>
      <vt:lpstr>自动保护 传输保护规则</vt:lpstr>
      <vt:lpstr>全新的Exchange 2010传输规则  </vt:lpstr>
      <vt:lpstr>Moderation 增强的消息控制 </vt:lpstr>
      <vt:lpstr>演 示</vt:lpstr>
      <vt:lpstr>传输保护规则  降低风险：自动应用IRM保护</vt:lpstr>
      <vt:lpstr>Rights Management Services  </vt:lpstr>
      <vt:lpstr>演 示</vt:lpstr>
      <vt:lpstr>有效的保护 搜索、扫描、过滤、日记保护电子邮件</vt:lpstr>
      <vt:lpstr>随时随地访问  </vt:lpstr>
      <vt:lpstr>MailTips 防止违反策略</vt:lpstr>
      <vt:lpstr>MailTips 防止违反策略</vt:lpstr>
      <vt:lpstr>演 示</vt:lpstr>
      <vt:lpstr>Outlook保护规则  自动在客户端应用IRM保护</vt:lpstr>
      <vt:lpstr>受保护的语音邮件  阻止受保护的语音邮件转发</vt:lpstr>
      <vt:lpstr>个人邮件归档</vt:lpstr>
      <vt:lpstr>Exchange 2010反垃圾邮件</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2009-10-29T03:07:03Z</dcterms:created>
  <dcterms:modified xsi:type="dcterms:W3CDTF">2009-10-29T03:07:08Z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