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2"/>
    <p:sldMasterId id="2147483736" r:id="rId3"/>
    <p:sldMasterId id="2147483718" r:id="rId4"/>
    <p:sldMasterId id="2147483723" r:id="rId5"/>
    <p:sldMasterId id="2147483750" r:id="rId6"/>
  </p:sldMasterIdLst>
  <p:notesMasterIdLst>
    <p:notesMasterId r:id="rId23"/>
  </p:notesMasterIdLst>
  <p:handoutMasterIdLst>
    <p:handoutMasterId r:id="rId24"/>
  </p:handoutMasterIdLst>
  <p:sldIdLst>
    <p:sldId id="484" r:id="rId7"/>
    <p:sldId id="485" r:id="rId8"/>
    <p:sldId id="471" r:id="rId9"/>
    <p:sldId id="452" r:id="rId10"/>
    <p:sldId id="453" r:id="rId11"/>
    <p:sldId id="474" r:id="rId12"/>
    <p:sldId id="483" r:id="rId13"/>
    <p:sldId id="476" r:id="rId14"/>
    <p:sldId id="482" r:id="rId15"/>
    <p:sldId id="477" r:id="rId16"/>
    <p:sldId id="456" r:id="rId17"/>
    <p:sldId id="481" r:id="rId18"/>
    <p:sldId id="475" r:id="rId19"/>
    <p:sldId id="486" r:id="rId20"/>
    <p:sldId id="487" r:id="rId21"/>
    <p:sldId id="488" r:id="rId22"/>
  </p:sldIdLst>
  <p:sldSz cx="9144000" cy="6858000" type="screen4x3"/>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7F7F"/>
    <a:srgbClr val="8F7F7F"/>
    <a:srgbClr val="000000"/>
    <a:srgbClr val="FFFFFF"/>
    <a:srgbClr val="9CB86E"/>
    <a:srgbClr val="005C2A"/>
    <a:srgbClr val="00863D"/>
    <a:srgbClr val="162536"/>
    <a:srgbClr val="00AC4E"/>
    <a:srgbClr val="192B3F"/>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70" autoAdjust="0"/>
    <p:restoredTop sz="97268" autoAdjust="0"/>
  </p:normalViewPr>
  <p:slideViewPr>
    <p:cSldViewPr snapToGrid="0">
      <p:cViewPr varScale="1">
        <p:scale>
          <a:sx n="66" d="100"/>
          <a:sy n="66" d="100"/>
        </p:scale>
        <p:origin x="-588" y="-102"/>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7" d="100"/>
          <a:sy n="97" d="100"/>
        </p:scale>
        <p:origin x="-3534" y="-9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4" cy="465456"/>
          </a:xfrm>
          <a:prstGeom prst="rect">
            <a:avLst/>
          </a:prstGeom>
        </p:spPr>
        <p:txBody>
          <a:bodyPr vert="horz" lIns="93298" tIns="46650" rIns="93298" bIns="46650"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978132" y="1"/>
            <a:ext cx="3043344" cy="465456"/>
          </a:xfrm>
          <a:prstGeom prst="rect">
            <a:avLst/>
          </a:prstGeom>
        </p:spPr>
        <p:txBody>
          <a:bodyPr vert="horz" lIns="93298" tIns="46650" rIns="93298" bIns="46650" rtlCol="0"/>
          <a:lstStyle>
            <a:lvl1pPr algn="r">
              <a:defRPr sz="1200"/>
            </a:lvl1pPr>
          </a:lstStyle>
          <a:p>
            <a:fld id="{1C3F5198-D814-4F07-A84F-942E63C84983}" type="datetimeFigureOut">
              <a:rPr lang="en-US" smtClean="0">
                <a:latin typeface="Segoe" pitchFamily="34" charset="0"/>
              </a:rPr>
              <a:pPr/>
              <a:t>10/29/2009</a:t>
            </a:fld>
            <a:endParaRPr lang="en-US" dirty="0">
              <a:latin typeface="Segoe" pitchFamily="34" charset="0"/>
            </a:endParaRPr>
          </a:p>
        </p:txBody>
      </p:sp>
      <p:sp>
        <p:nvSpPr>
          <p:cNvPr id="4" name="Footer Placeholder 3"/>
          <p:cNvSpPr>
            <a:spLocks noGrp="1"/>
          </p:cNvSpPr>
          <p:nvPr>
            <p:ph type="ftr" sz="quarter" idx="2"/>
          </p:nvPr>
        </p:nvSpPr>
        <p:spPr>
          <a:xfrm>
            <a:off x="0" y="8842029"/>
            <a:ext cx="6398825" cy="465456"/>
          </a:xfrm>
          <a:prstGeom prst="rect">
            <a:avLst/>
          </a:prstGeom>
        </p:spPr>
        <p:txBody>
          <a:bodyPr vert="horz" lIns="93298" tIns="46650" rIns="93298" bIns="4665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5" y="8842029"/>
            <a:ext cx="622650" cy="465456"/>
          </a:xfrm>
          <a:prstGeom prst="rect">
            <a:avLst/>
          </a:prstGeom>
        </p:spPr>
        <p:txBody>
          <a:bodyPr vert="horz" lIns="93298" tIns="46650" rIns="93298" bIns="4665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extLst>
      <p:ext uri="{BB962C8B-B14F-4D97-AF65-F5344CB8AC3E}">
        <p14:creationId xmlns="" xmlns:p14="http://schemas.microsoft.com/office/powerpoint/2007/7/12/main" val="1434565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3298" tIns="46650" rIns="93298" bIns="46650" rtlCol="0" anchor="ctr"/>
          <a:lstStyle/>
          <a:p>
            <a:endParaRPr lang="en-US" dirty="0"/>
          </a:p>
        </p:txBody>
      </p:sp>
      <p:sp>
        <p:nvSpPr>
          <p:cNvPr id="8" name="Header Placeholder 1"/>
          <p:cNvSpPr>
            <a:spLocks noGrp="1"/>
          </p:cNvSpPr>
          <p:nvPr>
            <p:ph type="hdr" sz="quarter"/>
          </p:nvPr>
        </p:nvSpPr>
        <p:spPr>
          <a:xfrm>
            <a:off x="1" y="1"/>
            <a:ext cx="3043344" cy="465456"/>
          </a:xfrm>
          <a:prstGeom prst="rect">
            <a:avLst/>
          </a:prstGeom>
        </p:spPr>
        <p:txBody>
          <a:bodyPr vert="horz" lIns="93298" tIns="46650" rIns="93298" bIns="46650"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978132" y="1"/>
            <a:ext cx="3043344" cy="465456"/>
          </a:xfrm>
          <a:prstGeom prst="rect">
            <a:avLst/>
          </a:prstGeom>
        </p:spPr>
        <p:txBody>
          <a:bodyPr vert="horz" lIns="93298" tIns="46650" rIns="93298" bIns="46650" rtlCol="0"/>
          <a:lstStyle>
            <a:lvl1pPr algn="r">
              <a:defRPr sz="1200"/>
            </a:lvl1pPr>
          </a:lstStyle>
          <a:p>
            <a:fld id="{1C3F5198-D814-4F07-A84F-942E63C84983}" type="datetimeFigureOut">
              <a:rPr lang="en-US" smtClean="0">
                <a:latin typeface="Segoe" pitchFamily="34" charset="0"/>
              </a:rPr>
              <a:pPr/>
              <a:t>10/29/2009</a:t>
            </a:fld>
            <a:endParaRPr lang="en-US" dirty="0">
              <a:latin typeface="Segoe" pitchFamily="34" charset="0"/>
            </a:endParaRPr>
          </a:p>
        </p:txBody>
      </p:sp>
      <p:sp>
        <p:nvSpPr>
          <p:cNvPr id="10" name="Footer Placeholder 3"/>
          <p:cNvSpPr>
            <a:spLocks noGrp="1"/>
          </p:cNvSpPr>
          <p:nvPr>
            <p:ph type="ftr" sz="quarter" idx="4"/>
          </p:nvPr>
        </p:nvSpPr>
        <p:spPr>
          <a:xfrm>
            <a:off x="0" y="8842029"/>
            <a:ext cx="6398825" cy="465456"/>
          </a:xfrm>
          <a:prstGeom prst="rect">
            <a:avLst/>
          </a:prstGeom>
        </p:spPr>
        <p:txBody>
          <a:bodyPr vert="horz" lIns="93298" tIns="46650" rIns="93298" bIns="4665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398825" y="8842029"/>
            <a:ext cx="622650" cy="465456"/>
          </a:xfrm>
          <a:prstGeom prst="rect">
            <a:avLst/>
          </a:prstGeom>
        </p:spPr>
        <p:txBody>
          <a:bodyPr vert="horz" lIns="93298" tIns="46650" rIns="93298" bIns="4665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extLst>
      <p:ext uri="{BB962C8B-B14F-4D97-AF65-F5344CB8AC3E}">
        <p14:creationId xmlns="" xmlns:p14="http://schemas.microsoft.com/office/powerpoint/2007/7/12/main" val="247422083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1675" y="4421188"/>
            <a:ext cx="5619750" cy="4189412"/>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980CB99-47E3-46F4-AAEB-3919FBEFC014}" type="slidenum">
              <a:rPr lang="en-US" smtClean="0">
                <a:latin typeface="Segoe" pitchFamily="34" charset="0"/>
              </a:rPr>
              <a:pPr/>
              <a:t>1</a:t>
            </a:fld>
            <a:endParaRPr lang="en-US" dirty="0">
              <a:latin typeface="Segoe"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dirty="0">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55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dirty="0">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dirty="0">
              <a:latin typeface="Sego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70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13</a:t>
            </a:fld>
            <a:endParaRPr lang="en-US" dirty="0">
              <a:latin typeface="Sego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1675" y="4421188"/>
            <a:ext cx="5619750" cy="4189412"/>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980CB99-47E3-46F4-AAEB-3919FBEFC014}" type="slidenum">
              <a:rPr lang="en-US" smtClean="0">
                <a:latin typeface="Segoe" pitchFamily="34" charset="0"/>
              </a:rPr>
              <a:pPr/>
              <a:t>14</a:t>
            </a:fld>
            <a:endParaRPr lang="en-US" dirty="0">
              <a:latin typeface="Sego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1675" y="4421188"/>
            <a:ext cx="5619750" cy="4189412"/>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980CB99-47E3-46F4-AAEB-3919FBEFC014}" type="slidenum">
              <a:rPr lang="en-US" smtClean="0">
                <a:latin typeface="Segoe" pitchFamily="34" charset="0"/>
              </a:rPr>
              <a:pPr/>
              <a:t>15</a:t>
            </a:fld>
            <a:endParaRPr lang="en-US" dirty="0">
              <a:latin typeface="Sego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1675" y="4421188"/>
            <a:ext cx="5619750" cy="4189412"/>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980CB99-47E3-46F4-AAEB-3919FBEFC014}" type="slidenum">
              <a:rPr lang="en-US" smtClean="0">
                <a:latin typeface="Segoe" pitchFamily="34" charset="0"/>
              </a:rPr>
              <a:pPr/>
              <a:t>16</a:t>
            </a:fld>
            <a:endParaRPr lang="en-US" dirty="0">
              <a:latin typeface="Sego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701675" y="4421188"/>
            <a:ext cx="5619750" cy="4189412"/>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980CB99-47E3-46F4-AAEB-3919FBEFC014}" type="slidenum">
              <a:rPr lang="en-US" smtClean="0">
                <a:latin typeface="Segoe" pitchFamily="34" charset="0"/>
              </a:rPr>
              <a:pPr/>
              <a:t>2</a:t>
            </a:fld>
            <a:endParaRPr lang="en-US" dirty="0">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25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a:t>
            </a:fld>
            <a:endParaRPr lang="en-US" dirty="0">
              <a:latin typeface="Sego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2617"/>
            <a:ext cx="5618480" cy="4189096"/>
          </a:xfrm>
          <a:prstGeom prst="rect">
            <a:avLst/>
          </a:prstGeom>
        </p:spPr>
        <p:txBody>
          <a:bodyPr lIns="91495" tIns="45748" rIns="91495" bIns="45748">
            <a:normAutofit fontScale="70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a:t>
            </a:fld>
            <a:endParaRPr lang="en-US" dirty="0">
              <a:latin typeface="Sego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5</a:t>
            </a:fld>
            <a:endParaRPr lang="en-US" dirty="0">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9"/>
            <a:ext cx="5619750" cy="4189412"/>
          </a:xfrm>
          <a:prstGeom prst="rect">
            <a:avLst/>
          </a:prstGeom>
        </p:spPr>
        <p:txBody>
          <a:bodyPr lIns="93324" tIns="46662" rIns="93324" bIns="46662">
            <a:normAutofit fontScale="25000" lnSpcReduction="20000"/>
          </a:bodyPr>
          <a:lstStyle/>
          <a:p>
            <a:pPr marL="0" marR="0">
              <a:lnSpc>
                <a:spcPct val="115000"/>
              </a:lnSpc>
              <a:spcBef>
                <a:spcPts val="0"/>
              </a:spcBef>
              <a:spcAft>
                <a:spcPts val="1000"/>
              </a:spcAft>
            </a:pPr>
            <a:endParaRPr lang="en-US" dirty="0" smtClean="0"/>
          </a:p>
        </p:txBody>
      </p:sp>
      <p:sp>
        <p:nvSpPr>
          <p:cNvPr id="4" name="Slide Number Placeholder 3"/>
          <p:cNvSpPr>
            <a:spLocks noGrp="1"/>
          </p:cNvSpPr>
          <p:nvPr>
            <p:ph type="sldNum" sz="quarter" idx="10"/>
          </p:nvPr>
        </p:nvSpPr>
        <p:spPr/>
        <p:txBody>
          <a:bodyPr/>
          <a:lstStyle/>
          <a:p>
            <a:pPr defTabSz="914255"/>
            <a:fld id="{8980CB99-47E3-46F4-AAEB-3919FBEFC014}" type="slidenum">
              <a:rPr lang="en-US">
                <a:solidFill>
                  <a:prstClr val="black"/>
                </a:solidFill>
                <a:latin typeface="Segoe" pitchFamily="34" charset="0"/>
              </a:rPr>
              <a:pPr defTabSz="914255"/>
              <a:t>6</a:t>
            </a:fld>
            <a:endParaRPr lang="en-US" dirty="0">
              <a:solidFill>
                <a:prstClr val="black"/>
              </a:solidFill>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47500" lnSpcReduction="20000"/>
          </a:bodyPr>
          <a:lstStyle/>
          <a:p>
            <a:pPr marL="0" marR="0">
              <a:lnSpc>
                <a:spcPct val="115000"/>
              </a:lnSpc>
              <a:spcBef>
                <a:spcPts val="0"/>
              </a:spcBef>
              <a:spcAft>
                <a:spcPts val="1000"/>
              </a:spcAft>
            </a:pPr>
            <a:endParaRPr lang="en-US"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7</a:t>
            </a:fld>
            <a:endParaRPr lang="en-US" dirty="0">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dirty="0">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189412"/>
          </a:xfrm>
          <a:prstGeom prst="rect">
            <a:avLst/>
          </a:prstGeom>
        </p:spPr>
        <p:txBody>
          <a:bodyPr>
            <a:normAutofit fontScale="775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dirty="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5400" b="0" i="0" kern="0" cap="none" spc="-150" dirty="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Title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Forefront\Forefront\Forefront_h_rgb.png"/>
          <p:cNvPicPr>
            <a:picLocks noChangeAspect="1" noChangeArrowheads="1"/>
          </p:cNvPicPr>
          <p:nvPr userDrawn="1"/>
        </p:nvPicPr>
        <p:blipFill>
          <a:blip r:embed="rId3" cstate="email"/>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19138" y="2132013"/>
            <a:ext cx="8158162" cy="757130"/>
          </a:xfrm>
        </p:spPr>
        <p:txBody>
          <a:bodyPr anchor="ctr"/>
          <a:lstStyle>
            <a:lvl1pPr>
              <a:buClr>
                <a:srgbClr val="C00000"/>
              </a:buClr>
              <a:buFont typeface="Arial" pitchFamily="34" charset="0"/>
              <a:buNone/>
              <a:defRPr/>
            </a:lvl1pPr>
          </a:lstStyle>
          <a:p>
            <a:r>
              <a:rPr lang="en-US" dirty="0"/>
              <a:t>Click to edit Master title style</a:t>
            </a:r>
          </a:p>
        </p:txBody>
      </p:sp>
      <p:sp>
        <p:nvSpPr>
          <p:cNvPr id="18435" name="Rectangle 3"/>
          <p:cNvSpPr>
            <a:spLocks noGrp="1" noChangeArrowheads="1"/>
          </p:cNvSpPr>
          <p:nvPr>
            <p:ph type="subTitle" idx="1"/>
          </p:nvPr>
        </p:nvSpPr>
        <p:spPr>
          <a:xfrm>
            <a:off x="719138" y="4154488"/>
            <a:ext cx="8158162" cy="506412"/>
          </a:xfrm>
        </p:spPr>
        <p:txBody>
          <a:bodyPr/>
          <a:lstStyle>
            <a:lvl1pPr marL="0" indent="0">
              <a:spcBef>
                <a:spcPct val="0"/>
              </a:spcBef>
              <a:buFont typeface="Wingdings 2" pitchFamily="18" charset="2"/>
              <a:buNone/>
              <a:defRPr/>
            </a:lvl1pPr>
          </a:lstStyle>
          <a:p>
            <a:r>
              <a:rPr lang="en-US"/>
              <a:t>Click to edit Master subtitle style</a:t>
            </a:r>
          </a:p>
        </p:txBody>
      </p:sp>
      <p:pic>
        <p:nvPicPr>
          <p:cNvPr id="18444" name="Picture 12" descr="Microsoft logo and tagline"/>
          <p:cNvPicPr>
            <a:picLocks noChangeAspect="1" noChangeArrowheads="1"/>
          </p:cNvPicPr>
          <p:nvPr/>
        </p:nvPicPr>
        <p:blipFill>
          <a:blip r:embed="rId3" cstate="email"/>
          <a:srcRect/>
          <a:stretch>
            <a:fillRect/>
          </a:stretch>
        </p:blipFill>
        <p:spPr bwMode="auto">
          <a:xfrm>
            <a:off x="6062663" y="171450"/>
            <a:ext cx="1190625" cy="22542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24008"/>
              </a:buClr>
              <a:defRPr/>
            </a:lvl1pPr>
            <a:lvl2pPr>
              <a:buClr>
                <a:srgbClr val="F24008"/>
              </a:buClr>
              <a:defRPr/>
            </a:lvl2pPr>
            <a:lvl3pPr>
              <a:buClr>
                <a:srgbClr val="F24008"/>
              </a:buClr>
              <a:defRPr/>
            </a:lvl3pPr>
            <a:lvl4pPr>
              <a:buClr>
                <a:srgbClr val="F24008"/>
              </a:buClr>
              <a:defRPr/>
            </a:lvl4pPr>
            <a:lvl5pPr>
              <a:buClr>
                <a:srgbClr val="F2400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17" descr="Forefront_bL"/>
          <p:cNvPicPr>
            <a:picLocks noChangeAspect="1" noChangeArrowheads="1"/>
          </p:cNvPicPr>
          <p:nvPr userDrawn="1"/>
        </p:nvPicPr>
        <p:blipFill>
          <a:blip r:embed="rId2" cstate="email">
            <a:clrChange>
              <a:clrFrom>
                <a:srgbClr val="FFFFFF"/>
              </a:clrFrom>
              <a:clrTo>
                <a:srgbClr val="FFFFFF">
                  <a:alpha val="0"/>
                </a:srgbClr>
              </a:clrTo>
            </a:clrChange>
          </a:blip>
          <a:srcRect/>
          <a:stretch>
            <a:fillRect/>
          </a:stretch>
        </p:blipFill>
        <p:spPr bwMode="auto">
          <a:xfrm>
            <a:off x="153828" y="6399927"/>
            <a:ext cx="1492250" cy="414337"/>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24F6C8D3-2CDD-447C-AB40-F3C5AB7F27D7}"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6050"/>
            <a:ext cx="4117975" cy="212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16050"/>
            <a:ext cx="4117975" cy="212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8" name="Picture 7"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514" y="649805"/>
            <a:ext cx="7043208" cy="1523494"/>
          </a:xfrm>
        </p:spPr>
        <p:txBody>
          <a:bodyPr anchor="ctr" anchorCtr="0">
            <a:noAutofit/>
          </a:bodyPr>
          <a:lstStyle>
            <a:lvl1pPr marL="0" algn="l" defTabSz="914400" rtl="0" eaLnBrk="1" latinLnBrk="0" hangingPunct="1">
              <a:lnSpc>
                <a:spcPct val="90000"/>
              </a:lnSpc>
              <a:spcBef>
                <a:spcPct val="0"/>
              </a:spcBef>
              <a:buNone/>
              <a:tabLst>
                <a:tab pos="1427163" algn="l"/>
              </a:tabLst>
              <a:defRPr lang="en-US" sz="5400" b="0" i="0" kern="0" cap="none" spc="-150" dirty="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28600"/>
            <a:ext cx="2097088" cy="330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43625" cy="330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750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6050"/>
            <a:ext cx="4117975"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1375" y="1416050"/>
            <a:ext cx="4117975" cy="98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1375" y="2552700"/>
            <a:ext cx="4117975" cy="98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 y="1584325"/>
            <a:ext cx="4381500"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4325"/>
            <a:ext cx="4381500"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W:\TRANSFER\MBupload\SERVER-new\Logo\Forefront\Forefront\Forefront_h_rgb.png"/>
          <p:cNvPicPr>
            <a:picLocks noChangeAspect="1" noChangeArrowheads="1"/>
          </p:cNvPicPr>
          <p:nvPr userDrawn="1"/>
        </p:nvPicPr>
        <p:blipFill>
          <a:blip r:embed="rId4"/>
          <a:srcRect/>
          <a:stretch>
            <a:fillRect/>
          </a:stretch>
        </p:blipFill>
        <p:spPr bwMode="auto">
          <a:xfrm>
            <a:off x="609600" y="381000"/>
            <a:ext cx="3535264" cy="990600"/>
          </a:xfrm>
          <a:prstGeom prst="rect">
            <a:avLst/>
          </a:prstGeom>
          <a:noFill/>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8" name="Picture 7"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6"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
          <p:cNvSpPr>
            <a:spLocks noGrp="1"/>
          </p:cNvSpPr>
          <p:nvPr>
            <p:ph type="ftr" sz="quarter" idx="10"/>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8" name="Slide Number Placeholder 4"/>
          <p:cNvSpPr>
            <a:spLocks noGrp="1"/>
          </p:cNvSpPr>
          <p:nvPr>
            <p:ph type="sldNum" sz="quarter" idx="11"/>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4"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3"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5" descr="photo_GREEN_Delores.jpg"/>
          <p:cNvPicPr>
            <a:picLocks noChangeAspect="1"/>
          </p:cNvPicPr>
          <p:nvPr userDrawn="1"/>
        </p:nvPicPr>
        <p:blipFill>
          <a:blip r:embed="rId3"/>
          <a:stretch>
            <a:fillRect/>
          </a:stretch>
        </p:blipFill>
        <p:spPr>
          <a:xfrm>
            <a:off x="0" y="3185827"/>
            <a:ext cx="3371850" cy="2315145"/>
          </a:xfrm>
          <a:prstGeom prst="rect">
            <a:avLst/>
          </a:prstGeom>
        </p:spPr>
      </p:pic>
      <p:pic>
        <p:nvPicPr>
          <p:cNvPr id="1026" name="Picture 2" descr="W:\TRANSFER\MBupload\SERVER-new\Logo\Forefront\Forefront\Forefront_h_rgb.png"/>
          <p:cNvPicPr>
            <a:picLocks noChangeAspect="1" noChangeArrowheads="1"/>
          </p:cNvPicPr>
          <p:nvPr userDrawn="1"/>
        </p:nvPicPr>
        <p:blipFill>
          <a:blip r:embed="rId4" cstate="email"/>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Title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Forefront\Forefront\Forefront_h_rgb.png"/>
          <p:cNvPicPr>
            <a:picLocks noChangeAspect="1" noChangeArrowheads="1"/>
          </p:cNvPicPr>
          <p:nvPr userDrawn="1"/>
        </p:nvPicPr>
        <p:blipFill>
          <a:blip r:embed="rId3" cstate="email"/>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a:stretch>
            <a:fillRect/>
          </a:stretch>
        </p:blipFill>
        <p:spPr>
          <a:xfrm>
            <a:off x="2035771" y="2743200"/>
            <a:ext cx="5035063" cy="1129766"/>
          </a:xfrm>
          <a:prstGeom prst="rect">
            <a:avLst/>
          </a:prstGeom>
        </p:spPr>
      </p:pic>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5" descr="photo_GREEN_Delores.jpg"/>
          <p:cNvPicPr>
            <a:picLocks noChangeAspect="1"/>
          </p:cNvPicPr>
          <p:nvPr userDrawn="1"/>
        </p:nvPicPr>
        <p:blipFill>
          <a:blip r:embed="rId3"/>
          <a:stretch>
            <a:fillRect/>
          </a:stretch>
        </p:blipFill>
        <p:spPr>
          <a:xfrm>
            <a:off x="0" y="3185827"/>
            <a:ext cx="3371850" cy="2315145"/>
          </a:xfrm>
          <a:prstGeom prst="rect">
            <a:avLst/>
          </a:prstGeom>
        </p:spPr>
      </p:pic>
      <p:pic>
        <p:nvPicPr>
          <p:cNvPr id="1026" name="Picture 2" descr="W:\TRANSFER\MBupload\SERVER-new\Logo\Forefront\Forefront\Forefront_h_rgb.png"/>
          <p:cNvPicPr>
            <a:picLocks noChangeAspect="1" noChangeArrowheads="1"/>
          </p:cNvPicPr>
          <p:nvPr userDrawn="1"/>
        </p:nvPicPr>
        <p:blipFill>
          <a:blip r:embed="rId4" cstate="email"/>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3.jpe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0" y="6657945"/>
            <a:ext cx="9144000" cy="200055"/>
          </a:xfrm>
          <a:prstGeom prst="rect">
            <a:avLst/>
          </a:prstGeom>
          <a:noFill/>
        </p:spPr>
        <p:txBody>
          <a:bodyPr wrap="square" rtlCol="0">
            <a:spAutoFit/>
          </a:bodyPr>
          <a:lstStyle/>
          <a:p>
            <a:pPr algn="ctr"/>
            <a:r>
              <a:rPr lang="en-US" sz="700" dirty="0" smtClean="0"/>
              <a:t>Microsoft NDA Material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Lst>
  <p:transition>
    <p:fade/>
  </p:transition>
  <p:timing>
    <p:tnLst>
      <p:par>
        <p:cTn id="1" dur="indefinite" restart="never" nodeType="tmRoot"/>
      </p:par>
    </p:tnLst>
  </p:timing>
  <p:hf hdr="0" ftr="0" dt="0"/>
  <p:txStyles>
    <p:titleStyle>
      <a:lvl1pPr marL="0" algn="l" defTabSz="914400" rtl="0" eaLnBrk="1" latinLnBrk="0" hangingPunct="1">
        <a:lnSpc>
          <a:spcPct val="90000"/>
        </a:lnSpc>
        <a:spcBef>
          <a:spcPct val="0"/>
        </a:spcBef>
        <a:buNone/>
        <a:tabLst>
          <a:tab pos="1427163" algn="l"/>
        </a:tabLst>
        <a:defRPr lang="en-US" sz="4800" b="0" i="0" kern="0" cap="none" spc="-150" dirty="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latin typeface="+mn-lt"/>
          <a:ea typeface="+mn-ea"/>
          <a:cs typeface="+mn-cs"/>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93113" cy="75088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81000" y="1416050"/>
            <a:ext cx="8388350" cy="2120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806441" y="6492875"/>
            <a:ext cx="337559"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24F6C8D3-2CDD-447C-AB40-F3C5AB7F27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p:fade/>
  </p:transition>
  <p:timing>
    <p:tnLst>
      <p:par>
        <p:cTn id="1" dur="indefinite" restart="never" nodeType="tmRoot"/>
      </p:par>
    </p:tnLst>
  </p:timing>
  <p:hf hdr="0" ftr="0" dt="0"/>
  <p:txStyles>
    <p:titleStyle>
      <a:lvl1pPr algn="l" rtl="0" fontAlgn="base">
        <a:lnSpc>
          <a:spcPct val="90000"/>
        </a:lnSpc>
        <a:spcBef>
          <a:spcPct val="0"/>
        </a:spcBef>
        <a:spcAft>
          <a:spcPct val="0"/>
        </a:spcAft>
        <a:defRPr sz="4800">
          <a:solidFill>
            <a:schemeClr val="tx2"/>
          </a:solidFill>
          <a:latin typeface="+mj-lt"/>
          <a:ea typeface="+mj-ea"/>
          <a:cs typeface="+mj-cs"/>
        </a:defRPr>
      </a:lvl1pPr>
      <a:lvl2pPr algn="l" rtl="0" fontAlgn="base">
        <a:lnSpc>
          <a:spcPct val="90000"/>
        </a:lnSpc>
        <a:spcBef>
          <a:spcPct val="0"/>
        </a:spcBef>
        <a:spcAft>
          <a:spcPct val="0"/>
        </a:spcAft>
        <a:defRPr sz="4800">
          <a:solidFill>
            <a:schemeClr val="tx2"/>
          </a:solidFill>
          <a:latin typeface="Segoe Semibold" pitchFamily="34" charset="0"/>
        </a:defRPr>
      </a:lvl2pPr>
      <a:lvl3pPr algn="l" rtl="0" fontAlgn="base">
        <a:lnSpc>
          <a:spcPct val="90000"/>
        </a:lnSpc>
        <a:spcBef>
          <a:spcPct val="0"/>
        </a:spcBef>
        <a:spcAft>
          <a:spcPct val="0"/>
        </a:spcAft>
        <a:defRPr sz="4800">
          <a:solidFill>
            <a:schemeClr val="tx2"/>
          </a:solidFill>
          <a:latin typeface="Segoe Semibold" pitchFamily="34" charset="0"/>
        </a:defRPr>
      </a:lvl3pPr>
      <a:lvl4pPr algn="l" rtl="0" fontAlgn="base">
        <a:lnSpc>
          <a:spcPct val="90000"/>
        </a:lnSpc>
        <a:spcBef>
          <a:spcPct val="0"/>
        </a:spcBef>
        <a:spcAft>
          <a:spcPct val="0"/>
        </a:spcAft>
        <a:defRPr sz="4800">
          <a:solidFill>
            <a:schemeClr val="tx2"/>
          </a:solidFill>
          <a:latin typeface="Segoe Semibold" pitchFamily="34" charset="0"/>
        </a:defRPr>
      </a:lvl4pPr>
      <a:lvl5pPr algn="l" rtl="0" fontAlgn="base">
        <a:lnSpc>
          <a:spcPct val="90000"/>
        </a:lnSpc>
        <a:spcBef>
          <a:spcPct val="0"/>
        </a:spcBef>
        <a:spcAft>
          <a:spcPct val="0"/>
        </a:spcAft>
        <a:defRPr sz="4800">
          <a:solidFill>
            <a:schemeClr val="tx2"/>
          </a:solidFill>
          <a:latin typeface="Segoe Semibold" pitchFamily="34" charset="0"/>
        </a:defRPr>
      </a:lvl5pPr>
      <a:lvl6pPr marL="457200" algn="l" rtl="0" fontAlgn="base">
        <a:lnSpc>
          <a:spcPct val="90000"/>
        </a:lnSpc>
        <a:spcBef>
          <a:spcPct val="0"/>
        </a:spcBef>
        <a:spcAft>
          <a:spcPct val="0"/>
        </a:spcAft>
        <a:defRPr sz="4800">
          <a:solidFill>
            <a:schemeClr val="tx2"/>
          </a:solidFill>
          <a:latin typeface="Segoe Semibold" pitchFamily="34" charset="0"/>
        </a:defRPr>
      </a:lvl6pPr>
      <a:lvl7pPr marL="914400" algn="l" rtl="0" fontAlgn="base">
        <a:lnSpc>
          <a:spcPct val="90000"/>
        </a:lnSpc>
        <a:spcBef>
          <a:spcPct val="0"/>
        </a:spcBef>
        <a:spcAft>
          <a:spcPct val="0"/>
        </a:spcAft>
        <a:defRPr sz="4800">
          <a:solidFill>
            <a:schemeClr val="tx2"/>
          </a:solidFill>
          <a:latin typeface="Segoe Semibold" pitchFamily="34" charset="0"/>
        </a:defRPr>
      </a:lvl7pPr>
      <a:lvl8pPr marL="1371600" algn="l" rtl="0" fontAlgn="base">
        <a:lnSpc>
          <a:spcPct val="90000"/>
        </a:lnSpc>
        <a:spcBef>
          <a:spcPct val="0"/>
        </a:spcBef>
        <a:spcAft>
          <a:spcPct val="0"/>
        </a:spcAft>
        <a:defRPr sz="4800">
          <a:solidFill>
            <a:schemeClr val="tx2"/>
          </a:solidFill>
          <a:latin typeface="Segoe Semibold" pitchFamily="34" charset="0"/>
        </a:defRPr>
      </a:lvl8pPr>
      <a:lvl9pPr marL="1828800" algn="l" rtl="0" fontAlgn="base">
        <a:lnSpc>
          <a:spcPct val="90000"/>
        </a:lnSpc>
        <a:spcBef>
          <a:spcPct val="0"/>
        </a:spcBef>
        <a:spcAft>
          <a:spcPct val="0"/>
        </a:spcAft>
        <a:defRPr sz="4800">
          <a:solidFill>
            <a:schemeClr val="tx2"/>
          </a:solidFill>
          <a:latin typeface="Segoe Semibold" pitchFamily="34" charset="0"/>
        </a:defRPr>
      </a:lvl9pPr>
    </p:titleStyle>
    <p:bodyStyle>
      <a:lvl1pPr marL="498475" indent="-498475" algn="l" rtl="0" fontAlgn="base">
        <a:lnSpc>
          <a:spcPct val="85000"/>
        </a:lnSpc>
        <a:spcBef>
          <a:spcPct val="30000"/>
        </a:spcBef>
        <a:spcAft>
          <a:spcPct val="0"/>
        </a:spcAft>
        <a:buClr>
          <a:srgbClr val="F24008"/>
        </a:buClr>
        <a:buSzPct val="75000"/>
        <a:buFont typeface="Wingdings 2" pitchFamily="18" charset="2"/>
        <a:buChar char="¢"/>
        <a:defRPr sz="3200">
          <a:solidFill>
            <a:schemeClr val="tx1"/>
          </a:solidFill>
          <a:latin typeface="+mn-lt"/>
          <a:ea typeface="+mn-ea"/>
          <a:cs typeface="+mn-cs"/>
        </a:defRPr>
      </a:lvl1pPr>
      <a:lvl2pPr marL="884238" indent="-384175" algn="l" rtl="0" fontAlgn="base">
        <a:lnSpc>
          <a:spcPct val="85000"/>
        </a:lnSpc>
        <a:spcBef>
          <a:spcPct val="30000"/>
        </a:spcBef>
        <a:spcAft>
          <a:spcPct val="0"/>
        </a:spcAft>
        <a:buClr>
          <a:srgbClr val="F24008"/>
        </a:buClr>
        <a:buSzPct val="60000"/>
        <a:buFont typeface="Wingdings" pitchFamily="2" charset="2"/>
        <a:buChar char="n"/>
        <a:defRPr sz="2800">
          <a:solidFill>
            <a:schemeClr val="tx1"/>
          </a:solidFill>
          <a:latin typeface="+mn-lt"/>
        </a:defRPr>
      </a:lvl2pPr>
      <a:lvl3pPr marL="1228725" indent="-342900" algn="l" rtl="0" fontAlgn="base">
        <a:lnSpc>
          <a:spcPct val="85000"/>
        </a:lnSpc>
        <a:spcBef>
          <a:spcPct val="30000"/>
        </a:spcBef>
        <a:spcAft>
          <a:spcPct val="0"/>
        </a:spcAft>
        <a:buClr>
          <a:srgbClr val="F24008"/>
        </a:buClr>
        <a:buSzPct val="75000"/>
        <a:buFont typeface="Wingdings 3" pitchFamily="18" charset="2"/>
        <a:buChar char=""/>
        <a:defRPr sz="2400">
          <a:solidFill>
            <a:schemeClr val="tx1"/>
          </a:solidFill>
          <a:latin typeface="+mn-lt"/>
        </a:defRPr>
      </a:lvl3pPr>
      <a:lvl4pPr marL="1533525" indent="-303213" algn="l" rtl="0" fontAlgn="base">
        <a:lnSpc>
          <a:spcPct val="85000"/>
        </a:lnSpc>
        <a:spcBef>
          <a:spcPct val="30000"/>
        </a:spcBef>
        <a:spcAft>
          <a:spcPct val="0"/>
        </a:spcAft>
        <a:buClr>
          <a:srgbClr val="F24008"/>
        </a:buClr>
        <a:buSzPct val="55000"/>
        <a:buFont typeface="Wingdings 3" pitchFamily="18" charset="2"/>
        <a:buChar char="w"/>
        <a:defRPr sz="2000">
          <a:solidFill>
            <a:schemeClr val="tx1"/>
          </a:solidFill>
          <a:latin typeface="+mn-lt"/>
        </a:defRPr>
      </a:lvl4pPr>
      <a:lvl5pPr marL="1828800" indent="-284163" algn="l" rtl="0" fontAlgn="base">
        <a:lnSpc>
          <a:spcPct val="85000"/>
        </a:lnSpc>
        <a:spcBef>
          <a:spcPct val="30000"/>
        </a:spcBef>
        <a:spcAft>
          <a:spcPct val="0"/>
        </a:spcAft>
        <a:buClr>
          <a:srgbClr val="F24008"/>
        </a:buClr>
        <a:buSzPct val="60000"/>
        <a:buFont typeface="Wingdings 3" pitchFamily="18" charset="2"/>
        <a:buChar char=""/>
        <a:defRPr sz="2000">
          <a:solidFill>
            <a:schemeClr val="tx1"/>
          </a:solidFill>
          <a:latin typeface="+mn-lt"/>
        </a:defRPr>
      </a:lvl5pPr>
      <a:lvl6pPr marL="2286000" indent="-284163" algn="l" rtl="0" fontAlgn="base">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6pPr>
      <a:lvl7pPr marL="2743200" indent="-284163" algn="l" rtl="0" fontAlgn="base">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7pPr>
      <a:lvl8pPr marL="3200400" indent="-284163" algn="l" rtl="0" fontAlgn="base">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8pPr>
      <a:lvl9pPr marL="3657600" indent="-284163" algn="l" rtl="0" fontAlgn="base">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solidFill>
            <a:schemeClr val="tx1">
              <a:lumMod val="50000"/>
              <a:lumOff val="50000"/>
            </a:schemeClr>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pPr defTabSz="914363" rtl="0"/>
            <a:endParaRPr lang="en-US" kern="1200" dirty="0">
              <a:solidFill>
                <a:srgbClr val="000000">
                  <a:tint val="75000"/>
                </a:srgbClr>
              </a:solidFill>
              <a:ea typeface="+mn-ea"/>
              <a:cs typeface="+mn-cs"/>
            </a:endParaRP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pPr defTabSz="914363" rtl="0"/>
            <a:fld id="{813867BD-573A-4D12-AE05-199CE3EF10CB}" type="slidenum">
              <a:rPr lang="en-US" kern="1200" smtClean="0">
                <a:solidFill>
                  <a:srgbClr val="000000">
                    <a:tint val="75000"/>
                  </a:srgbClr>
                </a:solidFill>
                <a:ea typeface="+mn-ea"/>
                <a:cs typeface="+mn-cs"/>
              </a:rPr>
              <a:pPr defTabSz="914363" rtl="0"/>
              <a:t>‹#›</a:t>
            </a:fld>
            <a:endParaRPr lang="en-US" kern="1200" dirty="0">
              <a:solidFill>
                <a:srgbClr val="000000">
                  <a:tint val="75000"/>
                </a:srgbClr>
              </a:solidFill>
              <a:ea typeface="+mn-ea"/>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777777"/>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p:cNvSpPr>
          <p:nvPr/>
        </p:nvSpPr>
        <p:spPr bwMode="auto">
          <a:xfrm flipV="1">
            <a:off x="0" y="7951"/>
            <a:ext cx="9144000" cy="6858000"/>
          </a:xfrm>
          <a:prstGeom prst="rect">
            <a:avLst/>
          </a:prstGeom>
          <a:gradFill flip="none" rotWithShape="1">
            <a:gsLst>
              <a:gs pos="20000">
                <a:schemeClr val="tx1">
                  <a:alpha val="80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defTabSz="914363">
              <a:defRPr/>
            </a:pPr>
            <a:endParaRPr lang="en-US" dirty="0" smtClean="0">
              <a:solidFill>
                <a:srgbClr val="FFFFFF"/>
              </a:solidFill>
              <a:latin typeface="Segoe"/>
            </a:endParaRPr>
          </a:p>
        </p:txBody>
      </p:sp>
      <p:sp>
        <p:nvSpPr>
          <p:cNvPr id="8" name="Freeform 7"/>
          <p:cNvSpPr>
            <a:spLocks/>
          </p:cNvSpPr>
          <p:nvPr/>
        </p:nvSpPr>
        <p:spPr bwMode="auto">
          <a:xfrm flipV="1">
            <a:off x="0" y="-1"/>
            <a:ext cx="9144000" cy="2843784"/>
          </a:xfrm>
          <a:custGeom>
            <a:avLst/>
            <a:gdLst/>
            <a:ahLst/>
            <a:cxnLst>
              <a:cxn ang="0">
                <a:pos x="6912" y="1509"/>
              </a:cxn>
              <a:cxn ang="0">
                <a:pos x="0" y="1509"/>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4"/>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4"/>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09"/>
              </a:cxn>
            </a:cxnLst>
            <a:rect l="0" t="0" r="r" b="b"/>
            <a:pathLst>
              <a:path w="6912" h="1509">
                <a:moveTo>
                  <a:pt x="6912" y="1509"/>
                </a:moveTo>
                <a:lnTo>
                  <a:pt x="0" y="1509"/>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4"/>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4"/>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09"/>
                </a:lnTo>
                <a:close/>
              </a:path>
            </a:pathLst>
          </a:custGeom>
          <a:gradFill flip="none" rotWithShape="1">
            <a:gsLst>
              <a:gs pos="20000">
                <a:schemeClr val="tx1">
                  <a:alpha val="80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a:defRPr/>
            </a:pPr>
            <a:endParaRPr lang="en-US" dirty="0" smtClean="0">
              <a:solidFill>
                <a:srgbClr val="FFFFFF"/>
              </a:solidFill>
              <a:latin typeface="Segoe"/>
            </a:endParaRPr>
          </a:p>
        </p:txBody>
      </p:sp>
      <p:sp>
        <p:nvSpPr>
          <p:cNvPr id="12" name="TextBox 11"/>
          <p:cNvSpPr txBox="1"/>
          <p:nvPr/>
        </p:nvSpPr>
        <p:spPr>
          <a:xfrm>
            <a:off x="0" y="0"/>
            <a:ext cx="8747126" cy="646331"/>
          </a:xfrm>
          <a:prstGeom prst="rect">
            <a:avLst/>
          </a:prstGeom>
        </p:spPr>
        <p:txBody>
          <a:bodyPr vert="horz" wrap="square" lIns="0" tIns="0" rIns="0" bIns="0" rtlCol="0" anchor="ctr" anchorCtr="0">
            <a:noAutofit/>
          </a:bodyPr>
          <a:lstStyle/>
          <a:p>
            <a:pPr marL="228600" defTabSz="914400">
              <a:lnSpc>
                <a:spcPct val="90000"/>
              </a:lnSpc>
              <a:spcBef>
                <a:spcPct val="0"/>
              </a:spcBef>
              <a:tabLst>
                <a:tab pos="1427163" algn="l"/>
              </a:tabLst>
              <a:defRPr/>
            </a:pPr>
            <a:endParaRPr lang="en-US" sz="4400" kern="0" spc="-150" dirty="0" smtClean="0">
              <a:ln w="3175" cmpd="sng">
                <a:solidFill>
                  <a:schemeClr val="accent3">
                    <a:lumMod val="50000"/>
                    <a:alpha val="74000"/>
                  </a:schemeClr>
                </a:solidFill>
              </a:ln>
              <a:gradFill flip="none" rotWithShape="1">
                <a:gsLst>
                  <a:gs pos="0">
                    <a:schemeClr val="accent3">
                      <a:lumMod val="20000"/>
                      <a:lumOff val="80000"/>
                    </a:schemeClr>
                  </a:gs>
                  <a:gs pos="100000">
                    <a:schemeClr val="accent3"/>
                  </a:gs>
                </a:gsLst>
                <a:lin ang="5400000" scaled="1"/>
                <a:tileRect/>
              </a:gradFill>
              <a:effectLst>
                <a:outerShdw blurRad="38100" dist="38100" dir="2700000" algn="tl">
                  <a:srgbClr val="000000">
                    <a:alpha val="43137"/>
                  </a:srgbClr>
                </a:outerShdw>
              </a:effectLst>
            </a:endParaRPr>
          </a:p>
        </p:txBody>
      </p:sp>
      <p:grpSp>
        <p:nvGrpSpPr>
          <p:cNvPr id="40" name="Group 39"/>
          <p:cNvGrpSpPr/>
          <p:nvPr/>
        </p:nvGrpSpPr>
        <p:grpSpPr>
          <a:xfrm>
            <a:off x="1553975" y="324310"/>
            <a:ext cx="5539532" cy="1301426"/>
            <a:chOff x="2112662" y="753924"/>
            <a:chExt cx="6009845" cy="1411918"/>
          </a:xfrm>
        </p:grpSpPr>
        <p:pic>
          <p:nvPicPr>
            <p:cNvPr id="14" name="Picture 13" descr="Forefront-Stirling_h_rgb_r.png"/>
            <p:cNvPicPr>
              <a:picLocks noChangeAspect="1"/>
            </p:cNvPicPr>
            <p:nvPr/>
          </p:nvPicPr>
          <p:blipFill>
            <a:blip r:embed="rId3"/>
            <a:stretch>
              <a:fillRect/>
            </a:stretch>
          </p:blipFill>
          <p:spPr>
            <a:xfrm>
              <a:off x="2112662" y="753924"/>
              <a:ext cx="4516340" cy="1280160"/>
            </a:xfrm>
            <a:prstGeom prst="rect">
              <a:avLst/>
            </a:prstGeom>
          </p:spPr>
        </p:pic>
        <p:sp>
          <p:nvSpPr>
            <p:cNvPr id="15" name="TextBox 14"/>
            <p:cNvSpPr txBox="1"/>
            <p:nvPr/>
          </p:nvSpPr>
          <p:spPr>
            <a:xfrm>
              <a:off x="6636967" y="1531419"/>
              <a:ext cx="1485540" cy="634423"/>
            </a:xfrm>
            <a:prstGeom prst="rect">
              <a:avLst/>
            </a:prstGeom>
            <a:noFill/>
          </p:spPr>
          <p:txBody>
            <a:bodyPr wrap="none" rtlCol="0">
              <a:spAutoFit/>
            </a:bodyPr>
            <a:lstStyle/>
            <a:p>
              <a:r>
                <a:rPr lang="en-US" sz="3200" dirty="0" smtClean="0">
                  <a:solidFill>
                    <a:schemeClr val="bg1"/>
                  </a:solidFill>
                  <a:latin typeface="Segoe Semibold"/>
                </a:rPr>
                <a:t>Beta 2</a:t>
              </a:r>
            </a:p>
          </p:txBody>
        </p:sp>
      </p:grpSp>
      <p:sp>
        <p:nvSpPr>
          <p:cNvPr id="16" name="Rectangle 15"/>
          <p:cNvSpPr/>
          <p:nvPr/>
        </p:nvSpPr>
        <p:spPr>
          <a:xfrm>
            <a:off x="0" y="3024338"/>
            <a:ext cx="9144000" cy="584775"/>
          </a:xfrm>
          <a:prstGeom prst="rect">
            <a:avLst/>
          </a:prstGeom>
        </p:spPr>
        <p:txBody>
          <a:bodyPr wrap="square">
            <a:spAutoFit/>
          </a:bodyPr>
          <a:lstStyle/>
          <a:p>
            <a:r>
              <a:rPr lang="zh-CN" altLang="en-US" sz="32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集成的保护套件，管理及控制简单</a:t>
            </a:r>
            <a:endParaRPr lang="en-US" sz="32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42" name="Title 41"/>
          <p:cNvSpPr>
            <a:spLocks noGrp="1"/>
          </p:cNvSpPr>
          <p:nvPr>
            <p:ph type="title"/>
          </p:nvPr>
        </p:nvSpPr>
        <p:spPr>
          <a:xfrm>
            <a:off x="95537" y="300250"/>
            <a:ext cx="8843748" cy="1555845"/>
          </a:xfrm>
        </p:spPr>
        <p:txBody>
          <a:bodyPr/>
          <a:lstStyle/>
          <a:p>
            <a:r>
              <a:rPr lang="zh-CN" altLang="en-US" dirty="0" smtClean="0"/>
              <a:t>介绍</a:t>
            </a:r>
            <a:endParaRPr lang="en-US" dirty="0"/>
          </a:p>
        </p:txBody>
      </p:sp>
      <p:sp>
        <p:nvSpPr>
          <p:cNvPr id="10" name="Rectangle 8"/>
          <p:cNvSpPr>
            <a:spLocks noChangeArrowheads="1"/>
          </p:cNvSpPr>
          <p:nvPr/>
        </p:nvSpPr>
        <p:spPr bwMode="auto">
          <a:xfrm>
            <a:off x="242371" y="4701124"/>
            <a:ext cx="6310829" cy="1138773"/>
          </a:xfrm>
          <a:prstGeom prst="rect">
            <a:avLst/>
          </a:prstGeom>
          <a:noFill/>
          <a:ln w="9525" algn="ctr">
            <a:noFill/>
            <a:miter lim="800000"/>
            <a:headEnd/>
            <a:tailEnd/>
          </a:ln>
          <a:effectLst/>
        </p:spPr>
        <p:txBody>
          <a:bodyPr wrap="square">
            <a:spAutoFit/>
          </a:bodyPr>
          <a:lstStyle/>
          <a:p>
            <a:pPr marL="228600" lvl="1" indent="-228600" defTabSz="914099" fontAlgn="base">
              <a:lnSpc>
                <a:spcPct val="90000"/>
              </a:lnSpc>
              <a:spcBef>
                <a:spcPts val="300"/>
              </a:spcBef>
              <a:spcAft>
                <a:spcPts val="300"/>
              </a:spcAft>
              <a:buFont typeface="Arial" pitchFamily="34" charset="0"/>
              <a:buChar char="•"/>
              <a:defRPr/>
            </a:pPr>
            <a:r>
              <a:rPr lang="zh-CN" altLang="en-US" sz="2000" dirty="0" smtClean="0">
                <a:solidFill>
                  <a:schemeClr val="bg1"/>
                </a:solidFill>
              </a:rPr>
              <a:t>单一控制台管理全面的安全产品</a:t>
            </a:r>
            <a:endParaRPr lang="en-US" sz="2000" dirty="0" smtClean="0">
              <a:solidFill>
                <a:schemeClr val="bg1"/>
              </a:solidFill>
            </a:endParaRPr>
          </a:p>
          <a:p>
            <a:pPr marL="228600" lvl="0" indent="-228600">
              <a:spcBef>
                <a:spcPts val="300"/>
              </a:spcBef>
              <a:spcAft>
                <a:spcPts val="300"/>
              </a:spcAft>
              <a:buFont typeface="Arial" pitchFamily="34" charset="0"/>
              <a:buChar char="•"/>
            </a:pPr>
            <a:r>
              <a:rPr lang="zh-CN" altLang="en-US" sz="2000" dirty="0" smtClean="0">
                <a:solidFill>
                  <a:schemeClr val="bg1"/>
                </a:solidFill>
              </a:rPr>
              <a:t>透视和报告企业环境状况来帮助实现一致性</a:t>
            </a:r>
            <a:endParaRPr lang="en-US" sz="2000" dirty="0" smtClean="0">
              <a:solidFill>
                <a:schemeClr val="bg1"/>
              </a:solidFill>
            </a:endParaRPr>
          </a:p>
          <a:p>
            <a:pPr marL="228600" lvl="0" indent="-228600">
              <a:spcBef>
                <a:spcPts val="300"/>
              </a:spcBef>
              <a:spcAft>
                <a:spcPts val="300"/>
              </a:spcAft>
              <a:buFont typeface="Arial" pitchFamily="34" charset="0"/>
              <a:buChar char="•"/>
            </a:pPr>
            <a:r>
              <a:rPr lang="zh-CN" altLang="en-US" sz="2000" dirty="0" smtClean="0">
                <a:solidFill>
                  <a:schemeClr val="bg1"/>
                </a:solidFill>
              </a:rPr>
              <a:t>集中的风险威胁等级评估视图便于调查和审计</a:t>
            </a:r>
            <a:endParaRPr lang="en-US" sz="20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 y="5505450"/>
            <a:ext cx="5295331" cy="1352550"/>
          </a:xfrm>
          <a:prstGeom prst="rect">
            <a:avLst/>
          </a:prstGeom>
          <a:solidFill>
            <a:schemeClr val="bg1">
              <a:lumMod val="50000"/>
            </a:schemeClr>
          </a:solidFill>
          <a:ln w="19050">
            <a:noFill/>
            <a:round/>
            <a:headEnd/>
            <a:tailEnd/>
          </a:ln>
        </p:spPr>
        <p:txBody>
          <a:bodyPr vert="horz" wrap="square" lIns="0" tIns="64008" rIns="91440" bIns="45720" numCol="1" anchor="t" anchorCtr="0" compatLnSpc="1">
            <a:prstTxWarp prst="textNoShape">
              <a:avLst/>
            </a:prstTxWarp>
          </a:bodyPr>
          <a:lstStyle/>
          <a:p>
            <a:pPr marL="228600" indent="3175">
              <a:spcBef>
                <a:spcPts val="200"/>
              </a:spcBef>
              <a:defRPr/>
            </a:pPr>
            <a:endParaRPr lang="en-US" sz="1400" dirty="0" smtClean="0">
              <a:solidFill>
                <a:schemeClr val="bg1"/>
              </a:solidFill>
              <a:latin typeface="+mj-lt"/>
            </a:endParaRPr>
          </a:p>
        </p:txBody>
      </p:sp>
      <p:pic>
        <p:nvPicPr>
          <p:cNvPr id="76802" name="Picture 2"/>
          <p:cNvPicPr>
            <a:picLocks noChangeAspect="1" noChangeArrowheads="1"/>
          </p:cNvPicPr>
          <p:nvPr/>
        </p:nvPicPr>
        <p:blipFill>
          <a:blip r:embed="rId3"/>
          <a:srcRect/>
          <a:stretch>
            <a:fillRect/>
          </a:stretch>
        </p:blipFill>
        <p:spPr bwMode="auto">
          <a:xfrm>
            <a:off x="5355314" y="1398677"/>
            <a:ext cx="3598186" cy="3514818"/>
          </a:xfrm>
          <a:prstGeom prst="rect">
            <a:avLst/>
          </a:prstGeom>
          <a:ln>
            <a:noFill/>
          </a:ln>
          <a:effectLst>
            <a:outerShdw blurRad="292100" dist="139700" dir="2700000" algn="tl" rotWithShape="0">
              <a:srgbClr val="333333">
                <a:alpha val="65000"/>
              </a:srgbClr>
            </a:outerShdw>
          </a:effectLst>
        </p:spPr>
      </p:pic>
      <p:sp>
        <p:nvSpPr>
          <p:cNvPr id="21" name="Light purple"/>
          <p:cNvSpPr/>
          <p:nvPr/>
        </p:nvSpPr>
        <p:spPr bwMode="auto">
          <a:xfrm>
            <a:off x="-1" y="724215"/>
            <a:ext cx="5936567" cy="495140"/>
          </a:xfrm>
          <a:prstGeom prst="rect">
            <a:avLst/>
          </a:prstGeom>
          <a:gradFill flip="none" rotWithShape="1">
            <a:gsLst>
              <a:gs pos="20000">
                <a:schemeClr val="tx1">
                  <a:lumMod val="50000"/>
                  <a:lumOff val="50000"/>
                  <a:alpha val="0"/>
                </a:schemeClr>
              </a:gs>
              <a:gs pos="50000">
                <a:schemeClr val="bg1">
                  <a:alpha val="61000"/>
                </a:schemeClr>
              </a:gs>
              <a:gs pos="100000">
                <a:srgbClr val="ADADAD">
                  <a:alpha val="0"/>
                </a:srgbClr>
              </a:gs>
            </a:gsLst>
            <a:lin ang="0" scaled="1"/>
            <a:tileRect/>
          </a:gradFill>
          <a:ln w="152400">
            <a:noFill/>
            <a:round/>
            <a:headEnd/>
            <a:tailEnd/>
          </a:ln>
        </p:spPr>
        <p:txBody>
          <a:bodyPr vert="horz" wrap="square" lIns="76197" tIns="38098" rIns="76197" bIns="38098" numCol="1" anchor="t" anchorCtr="0" compatLnSpc="1">
            <a:prstTxWarp prst="textNoShape">
              <a:avLst/>
            </a:prstTxWarp>
          </a:bodyPr>
          <a:lstStyle/>
          <a:p>
            <a:pPr fontAlgn="base">
              <a:lnSpc>
                <a:spcPct val="85000"/>
              </a:lnSpc>
              <a:spcBef>
                <a:spcPct val="0"/>
              </a:spcBef>
              <a:spcAft>
                <a:spcPct val="0"/>
              </a:spcAft>
              <a:defRPr/>
            </a:pPr>
            <a:endParaRPr lang="en-US" altLang="zh-CN" dirty="0" smtClean="0">
              <a:solidFill>
                <a:srgbClr val="FFFFFF"/>
              </a:solidFill>
              <a:latin typeface="+mj-lt"/>
            </a:endParaRPr>
          </a:p>
        </p:txBody>
      </p:sp>
      <p:sp>
        <p:nvSpPr>
          <p:cNvPr id="50185" name="Rectangle 13"/>
          <p:cNvSpPr>
            <a:spLocks noChangeArrowheads="1"/>
          </p:cNvSpPr>
          <p:nvPr/>
        </p:nvSpPr>
        <p:spPr bwMode="auto">
          <a:xfrm>
            <a:off x="286608" y="777920"/>
            <a:ext cx="5513691" cy="353943"/>
          </a:xfrm>
          <a:prstGeom prst="rect">
            <a:avLst/>
          </a:prstGeom>
          <a:noFill/>
          <a:ln w="9525">
            <a:noFill/>
            <a:miter lim="800000"/>
            <a:headEnd/>
            <a:tailEnd/>
          </a:ln>
        </p:spPr>
        <p:txBody>
          <a:bodyPr wrap="square">
            <a:spAutoFit/>
          </a:bodyPr>
          <a:lstStyle/>
          <a:p>
            <a:r>
              <a:rPr lang="zh-CN" altLang="en-US" sz="1700" b="1" i="1" spc="-50" dirty="0" smtClean="0">
                <a:solidFill>
                  <a:schemeClr val="tx1">
                    <a:lumMod val="75000"/>
                    <a:lumOff val="25000"/>
                  </a:schemeClr>
                </a:solidFill>
                <a:effectLst>
                  <a:outerShdw blurRad="431800" dir="5400000" algn="ctr" rotWithShape="0">
                    <a:schemeClr val="bg1"/>
                  </a:outerShdw>
                </a:effectLst>
                <a:latin typeface="+mj-lt"/>
              </a:rPr>
              <a:t>为航空及国防单位提供安全基础架构并实现协作</a:t>
            </a:r>
            <a:endParaRPr lang="en-US" sz="1700" b="1" i="1" spc="-50" dirty="0">
              <a:solidFill>
                <a:schemeClr val="tx1">
                  <a:lumMod val="75000"/>
                  <a:lumOff val="25000"/>
                </a:schemeClr>
              </a:solidFill>
              <a:effectLst>
                <a:outerShdw blurRad="431800" dir="5400000" algn="ctr" rotWithShape="0">
                  <a:schemeClr val="bg1"/>
                </a:outerShdw>
              </a:effectLst>
              <a:latin typeface="+mj-lt"/>
            </a:endParaRPr>
          </a:p>
        </p:txBody>
      </p:sp>
      <p:sp>
        <p:nvSpPr>
          <p:cNvPr id="23" name="Rectangle 22"/>
          <p:cNvSpPr/>
          <p:nvPr/>
        </p:nvSpPr>
        <p:spPr bwMode="auto">
          <a:xfrm flipH="1">
            <a:off x="0" y="1445167"/>
            <a:ext cx="5295331" cy="288383"/>
          </a:xfrm>
          <a:prstGeom prst="rect">
            <a:avLst/>
          </a:prstGeom>
          <a:gradFill flip="none" rotWithShape="1">
            <a:gsLst>
              <a:gs pos="0">
                <a:schemeClr val="accent3">
                  <a:lumMod val="50000"/>
                </a:schemeClr>
              </a:gs>
              <a:gs pos="35000">
                <a:srgbClr val="229D05"/>
              </a:gs>
              <a:gs pos="100000">
                <a:schemeClr val="bg1">
                  <a:lumMod val="85000"/>
                  <a:alpha val="0"/>
                </a:schemeClr>
              </a:gs>
            </a:gsLst>
            <a:lin ang="10800000" scaled="1"/>
            <a:tileRect/>
          </a:gradFill>
          <a:ln w="19050">
            <a:noFill/>
            <a:round/>
            <a:headEnd/>
            <a:tailEnd/>
          </a:ln>
        </p:spPr>
        <p:txBody>
          <a:bodyPr vert="horz" wrap="square" lIns="1554480" tIns="45720" rIns="91440" bIns="45720" numCol="1" anchor="ctr" anchorCtr="0" compatLnSpc="1">
            <a:prstTxWarp prst="textNoShape">
              <a:avLst/>
            </a:prstTxWarp>
          </a:bodyPr>
          <a:lstStyle/>
          <a:p>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24" name="Rectangle 23"/>
          <p:cNvSpPr/>
          <p:nvPr/>
        </p:nvSpPr>
        <p:spPr bwMode="auto">
          <a:xfrm>
            <a:off x="-2" y="1768515"/>
            <a:ext cx="5295331" cy="612736"/>
          </a:xfrm>
          <a:prstGeom prst="rect">
            <a:avLst/>
          </a:prstGeom>
          <a:solidFill>
            <a:schemeClr val="bg1">
              <a:lumMod val="50000"/>
            </a:schemeClr>
          </a:solidFill>
          <a:ln w="19050">
            <a:noFill/>
            <a:round/>
            <a:headEnd/>
            <a:tailEnd/>
          </a:ln>
        </p:spPr>
        <p:txBody>
          <a:bodyPr vert="horz" wrap="square" lIns="0" tIns="64008" rIns="91440" bIns="45720" numCol="1" anchor="ctr" anchorCtr="0" compatLnSpc="1">
            <a:prstTxWarp prst="textNoShape">
              <a:avLst/>
            </a:prstTxWarp>
          </a:bodyPr>
          <a:lstStyle/>
          <a:p>
            <a:pPr marL="231775">
              <a:spcBef>
                <a:spcPts val="300"/>
              </a:spcBef>
              <a:defRPr/>
            </a:pPr>
            <a:r>
              <a:rPr lang="zh-CN" altLang="en-US" sz="1400" dirty="0" smtClean="0">
                <a:solidFill>
                  <a:schemeClr val="bg1"/>
                </a:solidFill>
                <a:latin typeface="+mj-lt"/>
              </a:rPr>
              <a:t>为航空及国防行业提供所需的身份管理，协作和供应链软件解决方案</a:t>
            </a:r>
            <a:endParaRPr lang="en-US" sz="1400" dirty="0">
              <a:solidFill>
                <a:schemeClr val="bg1"/>
              </a:solidFill>
              <a:latin typeface="+mj-lt"/>
            </a:endParaRPr>
          </a:p>
        </p:txBody>
      </p:sp>
      <p:pic>
        <p:nvPicPr>
          <p:cNvPr id="50184" name="Picture 12" descr="Exostar logo"/>
          <p:cNvPicPr>
            <a:picLocks noChangeAspect="1"/>
          </p:cNvPicPr>
          <p:nvPr/>
        </p:nvPicPr>
        <p:blipFill>
          <a:blip r:embed="rId4" cstate="email"/>
          <a:stretch>
            <a:fillRect/>
          </a:stretch>
        </p:blipFill>
        <p:spPr bwMode="auto">
          <a:xfrm>
            <a:off x="0" y="65017"/>
            <a:ext cx="3982783" cy="744608"/>
          </a:xfrm>
          <a:prstGeom prst="rect">
            <a:avLst/>
          </a:prstGeom>
          <a:noFill/>
          <a:ln>
            <a:noFill/>
          </a:ln>
        </p:spPr>
      </p:pic>
      <p:sp>
        <p:nvSpPr>
          <p:cNvPr id="26" name="Rectangle 25"/>
          <p:cNvSpPr/>
          <p:nvPr/>
        </p:nvSpPr>
        <p:spPr bwMode="auto">
          <a:xfrm>
            <a:off x="-1" y="2750887"/>
            <a:ext cx="5295331" cy="1030537"/>
          </a:xfrm>
          <a:prstGeom prst="rect">
            <a:avLst/>
          </a:prstGeom>
          <a:solidFill>
            <a:schemeClr val="bg1">
              <a:lumMod val="50000"/>
            </a:schemeClr>
          </a:solidFill>
          <a:ln w="19050">
            <a:noFill/>
            <a:round/>
            <a:headEnd/>
            <a:tailEnd/>
          </a:ln>
        </p:spPr>
        <p:txBody>
          <a:bodyPr vert="horz" wrap="square" lIns="0" tIns="64008" rIns="91440" bIns="45720" numCol="1" anchor="t" anchorCtr="0" compatLnSpc="1">
            <a:prstTxWarp prst="textNoShape">
              <a:avLst/>
            </a:prstTxWarp>
          </a:bodyPr>
          <a:lstStyle/>
          <a:p>
            <a:pPr marL="231775" lvl="1">
              <a:spcBef>
                <a:spcPts val="300"/>
              </a:spcBef>
              <a:defRPr/>
            </a:pPr>
            <a:r>
              <a:rPr lang="zh-CN" altLang="en-US" sz="1400" dirty="0" smtClean="0">
                <a:solidFill>
                  <a:schemeClr val="bg1"/>
                </a:solidFill>
                <a:latin typeface="+mj-lt"/>
              </a:rPr>
              <a:t>所需的</a:t>
            </a:r>
            <a:r>
              <a:rPr lang="en-US" altLang="en-US" sz="1400" dirty="0" smtClean="0">
                <a:solidFill>
                  <a:schemeClr val="bg1"/>
                </a:solidFill>
                <a:latin typeface="+mj-lt"/>
              </a:rPr>
              <a:t> </a:t>
            </a:r>
            <a:r>
              <a:rPr lang="en-US" sz="1400" dirty="0" smtClean="0">
                <a:ln w="12700">
                  <a:noFill/>
                  <a:prstDash val="solid"/>
                </a:ln>
                <a:solidFill>
                  <a:schemeClr val="bg1"/>
                </a:solidFill>
                <a:latin typeface="+mj-lt"/>
                <a:ea typeface="ＭＳ Ｐゴシック" pitchFamily="34" charset="-128"/>
              </a:rPr>
              <a:t>ForumPass :</a:t>
            </a:r>
          </a:p>
          <a:p>
            <a:pPr marL="395288" indent="-163513">
              <a:spcBef>
                <a:spcPts val="300"/>
              </a:spcBef>
              <a:buFont typeface="Arial" pitchFamily="34" charset="0"/>
              <a:buChar char="•"/>
              <a:defRPr/>
            </a:pPr>
            <a:r>
              <a:rPr lang="zh-CN" altLang="en-US" sz="1400" dirty="0" smtClean="0">
                <a:solidFill>
                  <a:schemeClr val="bg1"/>
                </a:solidFill>
                <a:latin typeface="+mj-lt"/>
              </a:rPr>
              <a:t>为不同公司之间提供更加强大的合作</a:t>
            </a:r>
            <a:endParaRPr lang="en-US" sz="1400" dirty="0" smtClean="0">
              <a:solidFill>
                <a:schemeClr val="bg1"/>
              </a:solidFill>
              <a:latin typeface="+mj-lt"/>
            </a:endParaRPr>
          </a:p>
          <a:p>
            <a:pPr marL="395288" indent="-163513">
              <a:spcBef>
                <a:spcPts val="300"/>
              </a:spcBef>
              <a:buFont typeface="Arial" pitchFamily="34" charset="0"/>
              <a:buChar char="•"/>
              <a:defRPr/>
            </a:pPr>
            <a:r>
              <a:rPr lang="zh-CN" altLang="en-US" sz="1400" dirty="0" smtClean="0">
                <a:solidFill>
                  <a:schemeClr val="bg1"/>
                </a:solidFill>
                <a:latin typeface="+mj-lt"/>
              </a:rPr>
              <a:t>最好能满足不断变化的法规遵从需求</a:t>
            </a:r>
            <a:endParaRPr lang="en-US" sz="1400" dirty="0" smtClean="0">
              <a:ln w="12700">
                <a:noFill/>
                <a:prstDash val="solid"/>
              </a:ln>
              <a:solidFill>
                <a:schemeClr val="bg1"/>
              </a:solidFill>
              <a:latin typeface="+mj-lt"/>
              <a:ea typeface="ＭＳ Ｐゴシック" pitchFamily="34" charset="-128"/>
            </a:endParaRPr>
          </a:p>
          <a:p>
            <a:pPr marL="395288" indent="-163513">
              <a:spcBef>
                <a:spcPts val="300"/>
              </a:spcBef>
              <a:buFont typeface="Arial" pitchFamily="34" charset="0"/>
              <a:buChar char="•"/>
              <a:defRPr/>
            </a:pPr>
            <a:r>
              <a:rPr lang="zh-CN" altLang="en-US" sz="1400" dirty="0" smtClean="0">
                <a:solidFill>
                  <a:schemeClr val="bg1"/>
                </a:solidFill>
                <a:latin typeface="+mj-lt"/>
              </a:rPr>
              <a:t>保护机密信息</a:t>
            </a:r>
            <a:endParaRPr lang="en-US" altLang="en-US" sz="1400" dirty="0" smtClean="0">
              <a:solidFill>
                <a:schemeClr val="bg1"/>
              </a:solidFill>
              <a:latin typeface="+mj-lt"/>
            </a:endParaRPr>
          </a:p>
          <a:p>
            <a:pPr marL="231775">
              <a:spcBef>
                <a:spcPts val="300"/>
              </a:spcBef>
              <a:defRPr/>
            </a:pPr>
            <a:endParaRPr lang="en-US" sz="1400" spc="-50" dirty="0">
              <a:solidFill>
                <a:schemeClr val="bg1"/>
              </a:solidFill>
              <a:latin typeface="+mj-lt"/>
            </a:endParaRPr>
          </a:p>
        </p:txBody>
      </p:sp>
      <p:sp>
        <p:nvSpPr>
          <p:cNvPr id="30" name="Rectangle 29"/>
          <p:cNvSpPr/>
          <p:nvPr/>
        </p:nvSpPr>
        <p:spPr bwMode="auto">
          <a:xfrm>
            <a:off x="0" y="4148619"/>
            <a:ext cx="5295331" cy="994881"/>
          </a:xfrm>
          <a:prstGeom prst="rect">
            <a:avLst/>
          </a:prstGeom>
          <a:solidFill>
            <a:schemeClr val="bg1">
              <a:lumMod val="50000"/>
            </a:schemeClr>
          </a:solidFill>
          <a:ln w="19050">
            <a:noFill/>
            <a:round/>
            <a:headEnd/>
            <a:tailEnd/>
          </a:ln>
        </p:spPr>
        <p:txBody>
          <a:bodyPr vert="horz" wrap="square" lIns="0" tIns="64008" rIns="91440" bIns="45720" numCol="1" anchor="t" anchorCtr="0" compatLnSpc="1">
            <a:prstTxWarp prst="textNoShape">
              <a:avLst/>
            </a:prstTxWarp>
          </a:bodyPr>
          <a:lstStyle/>
          <a:p>
            <a:pPr marL="231775">
              <a:spcBef>
                <a:spcPts val="200"/>
              </a:spcBef>
              <a:defRPr/>
            </a:pPr>
            <a:r>
              <a:rPr lang="en-US" sz="1400" dirty="0" smtClean="0">
                <a:solidFill>
                  <a:schemeClr val="bg1"/>
                </a:solidFill>
                <a:latin typeface="+mj-lt"/>
              </a:rPr>
              <a:t>ForumPass</a:t>
            </a:r>
            <a:r>
              <a:rPr lang="zh-CN" altLang="en-US" sz="1400" dirty="0" smtClean="0">
                <a:solidFill>
                  <a:schemeClr val="bg1"/>
                </a:solidFill>
                <a:latin typeface="+mj-lt"/>
              </a:rPr>
              <a:t>整体使用</a:t>
            </a:r>
            <a:r>
              <a:rPr lang="en-US" sz="1400" dirty="0" smtClean="0">
                <a:solidFill>
                  <a:schemeClr val="bg1"/>
                </a:solidFill>
                <a:latin typeface="+mj-lt"/>
              </a:rPr>
              <a:t>: </a:t>
            </a:r>
          </a:p>
          <a:p>
            <a:pPr marL="395288" indent="-163513">
              <a:spcBef>
                <a:spcPts val="200"/>
              </a:spcBef>
              <a:buFont typeface="Arial" pitchFamily="34" charset="0"/>
              <a:buChar char="•"/>
              <a:defRPr/>
            </a:pPr>
            <a:r>
              <a:rPr lang="en-US" sz="1400" dirty="0" smtClean="0">
                <a:solidFill>
                  <a:schemeClr val="bg1"/>
                </a:solidFill>
                <a:latin typeface="+mj-lt"/>
              </a:rPr>
              <a:t> Active Directory</a:t>
            </a:r>
            <a:r>
              <a:rPr lang="en-US" sz="1200" baseline="50000" dirty="0" smtClean="0">
                <a:solidFill>
                  <a:schemeClr val="bg1"/>
                </a:solidFill>
                <a:latin typeface="+mj-lt"/>
              </a:rPr>
              <a:t>®</a:t>
            </a:r>
            <a:r>
              <a:rPr lang="en-US" sz="1400" dirty="0" smtClean="0">
                <a:solidFill>
                  <a:schemeClr val="bg1"/>
                </a:solidFill>
                <a:latin typeface="+mj-lt"/>
              </a:rPr>
              <a:t> Federation Services</a:t>
            </a:r>
          </a:p>
          <a:p>
            <a:pPr marL="395288" indent="-163513">
              <a:spcBef>
                <a:spcPts val="200"/>
              </a:spcBef>
              <a:buFont typeface="Arial" pitchFamily="34" charset="0"/>
              <a:buChar char="•"/>
              <a:defRPr/>
            </a:pPr>
            <a:r>
              <a:rPr lang="en-US" sz="1400" dirty="0" smtClean="0">
                <a:solidFill>
                  <a:schemeClr val="bg1"/>
                </a:solidFill>
                <a:latin typeface="+mj-lt"/>
              </a:rPr>
              <a:t> Microsoft</a:t>
            </a:r>
            <a:r>
              <a:rPr lang="en-US" sz="1200" baseline="50000" dirty="0" smtClean="0">
                <a:solidFill>
                  <a:schemeClr val="bg1"/>
                </a:solidFill>
                <a:latin typeface="+mj-lt"/>
              </a:rPr>
              <a:t>® </a:t>
            </a:r>
            <a:r>
              <a:rPr lang="en-US" sz="1400" dirty="0" smtClean="0">
                <a:solidFill>
                  <a:schemeClr val="bg1"/>
                </a:solidFill>
                <a:latin typeface="+mj-lt"/>
              </a:rPr>
              <a:t>Office SharePoint</a:t>
            </a:r>
            <a:r>
              <a:rPr lang="en-US" sz="1200" baseline="50000" dirty="0" smtClean="0">
                <a:solidFill>
                  <a:schemeClr val="bg1"/>
                </a:solidFill>
                <a:latin typeface="+mj-lt"/>
              </a:rPr>
              <a:t>®</a:t>
            </a:r>
            <a:r>
              <a:rPr lang="en-US" sz="1400" dirty="0" smtClean="0">
                <a:solidFill>
                  <a:schemeClr val="bg1"/>
                </a:solidFill>
                <a:latin typeface="+mj-lt"/>
              </a:rPr>
              <a:t> Server 2007</a:t>
            </a:r>
          </a:p>
          <a:p>
            <a:pPr marL="395288" indent="-163513">
              <a:spcBef>
                <a:spcPts val="200"/>
              </a:spcBef>
              <a:buFont typeface="Arial" pitchFamily="34" charset="0"/>
              <a:buChar char="•"/>
              <a:defRPr/>
            </a:pPr>
            <a:r>
              <a:rPr lang="en-US" sz="1400" dirty="0" smtClean="0">
                <a:solidFill>
                  <a:schemeClr val="bg1"/>
                </a:solidFill>
                <a:latin typeface="+mj-lt"/>
              </a:rPr>
              <a:t> Microsoft Forefront</a:t>
            </a:r>
            <a:r>
              <a:rPr lang="en-US" sz="1200" baseline="50000" dirty="0" smtClean="0">
                <a:solidFill>
                  <a:schemeClr val="bg1"/>
                </a:solidFill>
                <a:latin typeface="+mj-lt"/>
              </a:rPr>
              <a:t>™</a:t>
            </a:r>
            <a:r>
              <a:rPr lang="en-US" sz="1400" dirty="0" smtClean="0">
                <a:solidFill>
                  <a:schemeClr val="bg1"/>
                </a:solidFill>
                <a:latin typeface="+mj-lt"/>
              </a:rPr>
              <a:t> Security for SharePoint</a:t>
            </a:r>
          </a:p>
        </p:txBody>
      </p:sp>
      <p:sp>
        <p:nvSpPr>
          <p:cNvPr id="27" name="Rectangle 26"/>
          <p:cNvSpPr/>
          <p:nvPr/>
        </p:nvSpPr>
        <p:spPr bwMode="auto">
          <a:xfrm flipH="1">
            <a:off x="1776" y="2416717"/>
            <a:ext cx="5295331" cy="288383"/>
          </a:xfrm>
          <a:prstGeom prst="rect">
            <a:avLst/>
          </a:prstGeom>
          <a:gradFill flip="none" rotWithShape="1">
            <a:gsLst>
              <a:gs pos="0">
                <a:schemeClr val="accent3">
                  <a:lumMod val="50000"/>
                </a:schemeClr>
              </a:gs>
              <a:gs pos="35000">
                <a:srgbClr val="229D05"/>
              </a:gs>
              <a:gs pos="100000">
                <a:schemeClr val="bg1">
                  <a:lumMod val="85000"/>
                  <a:alpha val="0"/>
                </a:schemeClr>
              </a:gs>
            </a:gsLst>
            <a:lin ang="10800000" scaled="1"/>
            <a:tileRect/>
          </a:gradFill>
          <a:ln w="19050">
            <a:noFill/>
            <a:round/>
            <a:headEnd/>
            <a:tailEnd/>
          </a:ln>
        </p:spPr>
        <p:txBody>
          <a:bodyPr vert="horz" wrap="square" lIns="1554480" tIns="45720" rIns="91440" bIns="45720" numCol="1" anchor="ctr" anchorCtr="0" compatLnSpc="1">
            <a:prstTxWarp prst="textNoShape">
              <a:avLst/>
            </a:prstTxWarp>
          </a:bodyPr>
          <a:lstStyle/>
          <a:p>
            <a:pPr algn="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33" name="Rectangle 32"/>
          <p:cNvSpPr/>
          <p:nvPr/>
        </p:nvSpPr>
        <p:spPr bwMode="auto">
          <a:xfrm flipH="1">
            <a:off x="0" y="3825271"/>
            <a:ext cx="5295331" cy="288383"/>
          </a:xfrm>
          <a:prstGeom prst="rect">
            <a:avLst/>
          </a:prstGeom>
          <a:gradFill flip="none" rotWithShape="1">
            <a:gsLst>
              <a:gs pos="0">
                <a:schemeClr val="accent3">
                  <a:lumMod val="50000"/>
                </a:schemeClr>
              </a:gs>
              <a:gs pos="35000">
                <a:srgbClr val="229D05"/>
              </a:gs>
              <a:gs pos="100000">
                <a:schemeClr val="bg1">
                  <a:lumMod val="85000"/>
                  <a:alpha val="0"/>
                </a:schemeClr>
              </a:gs>
            </a:gsLst>
            <a:lin ang="10800000" scaled="1"/>
            <a:tileRect/>
          </a:gradFill>
          <a:ln w="19050">
            <a:noFill/>
            <a:round/>
            <a:headEnd/>
            <a:tailEnd/>
          </a:ln>
        </p:spPr>
        <p:txBody>
          <a:bodyPr vert="horz" wrap="square" lIns="1554480" tIns="45720" rIns="91440" bIns="45720" numCol="1" anchor="ctr" anchorCtr="0" compatLnSpc="1">
            <a:prstTxWarp prst="textNoShape">
              <a:avLst/>
            </a:prstTxWarp>
          </a:bodyPr>
          <a:lstStyle/>
          <a:p>
            <a:pPr algn="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34" name="Rectangle 33"/>
          <p:cNvSpPr/>
          <p:nvPr/>
        </p:nvSpPr>
        <p:spPr bwMode="auto">
          <a:xfrm flipH="1">
            <a:off x="0" y="5180452"/>
            <a:ext cx="5295331" cy="288383"/>
          </a:xfrm>
          <a:prstGeom prst="rect">
            <a:avLst/>
          </a:prstGeom>
          <a:gradFill flip="none" rotWithShape="1">
            <a:gsLst>
              <a:gs pos="0">
                <a:schemeClr val="accent3">
                  <a:lumMod val="50000"/>
                </a:schemeClr>
              </a:gs>
              <a:gs pos="35000">
                <a:srgbClr val="229D05"/>
              </a:gs>
              <a:gs pos="100000">
                <a:schemeClr val="bg1">
                  <a:lumMod val="85000"/>
                  <a:alpha val="0"/>
                </a:schemeClr>
              </a:gs>
            </a:gsLst>
            <a:lin ang="10800000" scaled="1"/>
            <a:tileRect/>
          </a:gradFill>
          <a:ln w="19050">
            <a:noFill/>
            <a:round/>
            <a:headEnd/>
            <a:tailEnd/>
          </a:ln>
        </p:spPr>
        <p:txBody>
          <a:bodyPr vert="horz" wrap="square" lIns="1554480" tIns="45720" rIns="91440" bIns="45720" numCol="1" anchor="ctr" anchorCtr="0" compatLnSpc="1">
            <a:prstTxWarp prst="textNoShape">
              <a:avLst/>
            </a:prstTxWarp>
          </a:bodyPr>
          <a:lstStyle/>
          <a:p>
            <a:pPr algn="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19" name="Rectangle 18"/>
          <p:cNvSpPr/>
          <p:nvPr/>
        </p:nvSpPr>
        <p:spPr bwMode="auto">
          <a:xfrm>
            <a:off x="0" y="5505450"/>
            <a:ext cx="4402925" cy="1352550"/>
          </a:xfrm>
          <a:prstGeom prst="rect">
            <a:avLst/>
          </a:prstGeom>
          <a:solidFill>
            <a:schemeClr val="bg1">
              <a:lumMod val="50000"/>
            </a:schemeClr>
          </a:solidFill>
          <a:ln w="19050">
            <a:noFill/>
            <a:round/>
            <a:headEnd/>
            <a:tailEnd/>
          </a:ln>
        </p:spPr>
        <p:txBody>
          <a:bodyPr vert="horz" wrap="square" lIns="0" tIns="64008" rIns="91440" bIns="45720" numCol="1" anchor="t" anchorCtr="0" compatLnSpc="1">
            <a:prstTxWarp prst="textNoShape">
              <a:avLst/>
            </a:prstTxWarp>
          </a:bodyPr>
          <a:lstStyle/>
          <a:p>
            <a:pPr marL="228600" indent="3175">
              <a:spcBef>
                <a:spcPts val="200"/>
              </a:spcBef>
              <a:defRPr/>
            </a:pPr>
            <a:r>
              <a:rPr lang="en-US" sz="1400" dirty="0" smtClean="0">
                <a:solidFill>
                  <a:schemeClr val="bg1"/>
                </a:solidFill>
                <a:latin typeface="+mj-lt"/>
              </a:rPr>
              <a:t> ForumPass </a:t>
            </a:r>
            <a:r>
              <a:rPr lang="zh-CN" altLang="en-US" sz="1400" dirty="0" smtClean="0">
                <a:solidFill>
                  <a:schemeClr val="bg1"/>
                </a:solidFill>
                <a:latin typeface="+mj-lt"/>
              </a:rPr>
              <a:t>整合的解决方案提供：</a:t>
            </a:r>
            <a:endParaRPr lang="en-US" sz="1400" dirty="0" smtClean="0">
              <a:solidFill>
                <a:schemeClr val="bg1"/>
              </a:solidFill>
              <a:latin typeface="+mj-lt"/>
            </a:endParaRPr>
          </a:p>
          <a:p>
            <a:pPr marL="395288" indent="-163513">
              <a:spcBef>
                <a:spcPts val="200"/>
              </a:spcBef>
              <a:buFont typeface="Arial" pitchFamily="34" charset="0"/>
              <a:buChar char="•"/>
              <a:defRPr/>
            </a:pPr>
            <a:r>
              <a:rPr lang="zh-CN" altLang="en-US" sz="1400" dirty="0" smtClean="0">
                <a:solidFill>
                  <a:schemeClr val="bg1"/>
                </a:solidFill>
                <a:latin typeface="+mj-lt"/>
              </a:rPr>
              <a:t>更强的保护和更加简易的信息访问</a:t>
            </a:r>
            <a:endParaRPr lang="en-US" sz="1400" dirty="0" smtClean="0">
              <a:solidFill>
                <a:schemeClr val="bg1"/>
              </a:solidFill>
              <a:latin typeface="+mj-lt"/>
            </a:endParaRPr>
          </a:p>
          <a:p>
            <a:pPr marL="395288" indent="-163513">
              <a:spcBef>
                <a:spcPts val="200"/>
              </a:spcBef>
              <a:buFont typeface="Arial" pitchFamily="34" charset="0"/>
              <a:buChar char="•"/>
              <a:defRPr/>
            </a:pPr>
            <a:r>
              <a:rPr lang="zh-CN" altLang="en-US" sz="1400" dirty="0" smtClean="0">
                <a:solidFill>
                  <a:schemeClr val="bg1"/>
                </a:solidFill>
                <a:latin typeface="+mj-lt"/>
              </a:rPr>
              <a:t>提高法规遵从</a:t>
            </a:r>
            <a:endParaRPr lang="en-US" sz="1400" dirty="0" smtClean="0">
              <a:solidFill>
                <a:schemeClr val="bg1"/>
              </a:solidFill>
              <a:latin typeface="+mj-lt"/>
            </a:endParaRPr>
          </a:p>
          <a:p>
            <a:pPr marL="395288" indent="-163513">
              <a:spcBef>
                <a:spcPts val="200"/>
              </a:spcBef>
              <a:buFont typeface="Arial" pitchFamily="34" charset="0"/>
              <a:buChar char="•"/>
              <a:defRPr/>
            </a:pPr>
            <a:r>
              <a:rPr lang="zh-CN" altLang="en-US" sz="1400" dirty="0" smtClean="0">
                <a:solidFill>
                  <a:schemeClr val="bg1"/>
                </a:solidFill>
                <a:latin typeface="+mj-lt"/>
              </a:rPr>
              <a:t>云端服务</a:t>
            </a:r>
            <a:endParaRPr lang="en-US" altLang="en-US" sz="1400" dirty="0" smtClean="0">
              <a:solidFill>
                <a:schemeClr val="bg1"/>
              </a:solidFill>
              <a:latin typeface="+mj-lt"/>
            </a:endParaRPr>
          </a:p>
        </p:txBody>
      </p:sp>
      <p:sp>
        <p:nvSpPr>
          <p:cNvPr id="22" name="Rectangle 21"/>
          <p:cNvSpPr/>
          <p:nvPr/>
        </p:nvSpPr>
        <p:spPr>
          <a:xfrm>
            <a:off x="76200" y="1400035"/>
            <a:ext cx="1643418" cy="400110"/>
          </a:xfrm>
          <a:prstGeom prst="rect">
            <a:avLst/>
          </a:prstGeom>
        </p:spPr>
        <p:txBody>
          <a:bodyPr wrap="square">
            <a:spAutoFit/>
          </a:bodyPr>
          <a:lstStyle/>
          <a:p>
            <a:r>
              <a:rPr lang="zh-CN" altLang="en-US" sz="2000" b="1" dirty="0" smtClean="0">
                <a:gradFill>
                  <a:gsLst>
                    <a:gs pos="0">
                      <a:schemeClr val="bg1"/>
                    </a:gs>
                    <a:gs pos="50000">
                      <a:schemeClr val="bg1">
                        <a:lumMod val="95000"/>
                      </a:schemeClr>
                    </a:gs>
                    <a:gs pos="100000">
                      <a:schemeClr val="bg1">
                        <a:lumMod val="85000"/>
                      </a:schemeClr>
                    </a:gs>
                  </a:gsLst>
                  <a:lin ang="5400000" scaled="1"/>
                </a:gradFill>
                <a:latin typeface="+mj-lt"/>
              </a:rPr>
              <a:t>客户概况</a:t>
            </a: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25" name="Rectangle 24"/>
          <p:cNvSpPr/>
          <p:nvPr/>
        </p:nvSpPr>
        <p:spPr>
          <a:xfrm>
            <a:off x="-27304" y="2376429"/>
            <a:ext cx="1364775" cy="400110"/>
          </a:xfrm>
          <a:prstGeom prst="rect">
            <a:avLst/>
          </a:prstGeom>
        </p:spPr>
        <p:txBody>
          <a:bodyPr wrap="square">
            <a:spAutoFit/>
          </a:bodyPr>
          <a:lstStyle/>
          <a:p>
            <a:pPr algn="r"/>
            <a:r>
              <a:rPr lang="zh-CN" altLang="en-US" sz="2000" b="1" dirty="0" smtClean="0">
                <a:gradFill>
                  <a:gsLst>
                    <a:gs pos="0">
                      <a:schemeClr val="bg1"/>
                    </a:gs>
                    <a:gs pos="50000">
                      <a:schemeClr val="bg1">
                        <a:lumMod val="95000"/>
                      </a:schemeClr>
                    </a:gs>
                    <a:gs pos="100000">
                      <a:schemeClr val="bg1">
                        <a:lumMod val="85000"/>
                      </a:schemeClr>
                    </a:gs>
                  </a:gsLst>
                  <a:lin ang="5400000" scaled="1"/>
                </a:gradFill>
                <a:latin typeface="+mj-lt"/>
              </a:rPr>
              <a:t>业务情况</a:t>
            </a: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28" name="Rectangle 27"/>
          <p:cNvSpPr/>
          <p:nvPr/>
        </p:nvSpPr>
        <p:spPr>
          <a:xfrm>
            <a:off x="-40949" y="3775780"/>
            <a:ext cx="1364776" cy="400110"/>
          </a:xfrm>
          <a:prstGeom prst="rect">
            <a:avLst/>
          </a:prstGeom>
        </p:spPr>
        <p:txBody>
          <a:bodyPr wrap="square">
            <a:spAutoFit/>
          </a:bodyPr>
          <a:lstStyle/>
          <a:p>
            <a:pPr algn="r"/>
            <a:r>
              <a:rPr lang="zh-CN" altLang="en-US" sz="2000" b="1" dirty="0" smtClean="0">
                <a:gradFill>
                  <a:gsLst>
                    <a:gs pos="0">
                      <a:schemeClr val="bg1"/>
                    </a:gs>
                    <a:gs pos="50000">
                      <a:schemeClr val="bg1">
                        <a:lumMod val="95000"/>
                      </a:schemeClr>
                    </a:gs>
                    <a:gs pos="100000">
                      <a:schemeClr val="bg1">
                        <a:lumMod val="85000"/>
                      </a:schemeClr>
                    </a:gs>
                  </a:gsLst>
                  <a:lin ang="5400000" scaled="1"/>
                </a:gradFill>
                <a:latin typeface="+mj-lt"/>
              </a:rPr>
              <a:t>解决方案</a:t>
            </a: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
        <p:nvSpPr>
          <p:cNvPr id="29" name="Rectangle 28"/>
          <p:cNvSpPr/>
          <p:nvPr/>
        </p:nvSpPr>
        <p:spPr>
          <a:xfrm>
            <a:off x="13643" y="5134588"/>
            <a:ext cx="1610436" cy="400110"/>
          </a:xfrm>
          <a:prstGeom prst="rect">
            <a:avLst/>
          </a:prstGeom>
        </p:spPr>
        <p:txBody>
          <a:bodyPr wrap="square">
            <a:spAutoFit/>
          </a:bodyPr>
          <a:lstStyle/>
          <a:p>
            <a:pPr algn="r"/>
            <a:r>
              <a:rPr lang="zh-CN" altLang="en-US" sz="2000" b="1" dirty="0" smtClean="0">
                <a:gradFill>
                  <a:gsLst>
                    <a:gs pos="0">
                      <a:schemeClr val="bg1"/>
                    </a:gs>
                    <a:gs pos="50000">
                      <a:schemeClr val="bg1">
                        <a:lumMod val="95000"/>
                      </a:schemeClr>
                    </a:gs>
                    <a:gs pos="100000">
                      <a:schemeClr val="bg1">
                        <a:lumMod val="85000"/>
                      </a:schemeClr>
                    </a:gs>
                  </a:gsLst>
                  <a:lin ang="5400000" scaled="1"/>
                </a:gradFill>
                <a:latin typeface="+mj-lt"/>
              </a:rPr>
              <a:t>获得的收益</a:t>
            </a:r>
            <a:endParaRPr lang="en-US" sz="2000" b="1" dirty="0" smtClean="0">
              <a:gradFill>
                <a:gsLst>
                  <a:gs pos="0">
                    <a:schemeClr val="bg1"/>
                  </a:gs>
                  <a:gs pos="50000">
                    <a:schemeClr val="bg1">
                      <a:lumMod val="95000"/>
                    </a:schemeClr>
                  </a:gs>
                  <a:gs pos="100000">
                    <a:schemeClr val="bg1">
                      <a:lumMod val="85000"/>
                    </a:schemeClr>
                  </a:gs>
                </a:gsLst>
                <a:lin ang="5400000" scaled="1"/>
              </a:gradFill>
              <a:latin typeface="+mj-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4"/>
          <p:cNvSpPr>
            <a:spLocks/>
          </p:cNvSpPr>
          <p:nvPr/>
        </p:nvSpPr>
        <p:spPr bwMode="auto">
          <a:xfrm>
            <a:off x="0" y="4769320"/>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45" name="Freeform 4"/>
          <p:cNvSpPr>
            <a:spLocks/>
          </p:cNvSpPr>
          <p:nvPr/>
        </p:nvSpPr>
        <p:spPr bwMode="auto">
          <a:xfrm>
            <a:off x="0" y="1025753"/>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52" name="Pentagon 51"/>
          <p:cNvSpPr/>
          <p:nvPr/>
        </p:nvSpPr>
        <p:spPr bwMode="auto">
          <a:xfrm>
            <a:off x="0" y="1140300"/>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ctr"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管理</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sp>
        <p:nvSpPr>
          <p:cNvPr id="41" name="Freeform 4"/>
          <p:cNvSpPr>
            <a:spLocks/>
          </p:cNvSpPr>
          <p:nvPr/>
        </p:nvSpPr>
        <p:spPr bwMode="auto">
          <a:xfrm>
            <a:off x="0" y="2897665"/>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42" name="Pentagon 41"/>
          <p:cNvSpPr/>
          <p:nvPr/>
        </p:nvSpPr>
        <p:spPr bwMode="auto">
          <a:xfrm>
            <a:off x="0" y="3011976"/>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ctr"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解决方案</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sp>
        <p:nvSpPr>
          <p:cNvPr id="46" name="Title 45"/>
          <p:cNvSpPr>
            <a:spLocks noGrp="1"/>
          </p:cNvSpPr>
          <p:nvPr>
            <p:ph type="title"/>
          </p:nvPr>
        </p:nvSpPr>
        <p:spPr>
          <a:xfrm>
            <a:off x="102352" y="83566"/>
            <a:ext cx="8229600" cy="1143000"/>
          </a:xfrm>
        </p:spPr>
        <p:txBody>
          <a:bodyPr/>
          <a:lstStyle/>
          <a:p>
            <a:r>
              <a:rPr lang="zh-CN" altLang="en-US" sz="4000" dirty="0" smtClean="0"/>
              <a:t>身份和安全全套方案 </a:t>
            </a:r>
            <a:endParaRPr lang="en-US" sz="4000" dirty="0"/>
          </a:p>
        </p:txBody>
      </p:sp>
      <p:sp>
        <p:nvSpPr>
          <p:cNvPr id="27" name="Freeform 13"/>
          <p:cNvSpPr>
            <a:spLocks/>
          </p:cNvSpPr>
          <p:nvPr/>
        </p:nvSpPr>
        <p:spPr bwMode="auto">
          <a:xfrm>
            <a:off x="3495347" y="4903470"/>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Microsoft “Geneva”; Security Assessment Sharing</a:t>
            </a:r>
          </a:p>
        </p:txBody>
      </p:sp>
      <p:sp>
        <p:nvSpPr>
          <p:cNvPr id="28" name="Freeform 14"/>
          <p:cNvSpPr>
            <a:spLocks/>
          </p:cNvSpPr>
          <p:nvPr/>
        </p:nvSpPr>
        <p:spPr bwMode="auto">
          <a:xfrm>
            <a:off x="3495347" y="5398959"/>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endParaRPr lang="en-US"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Segoe" pitchFamily="34" charset="0"/>
            </a:endParaRPr>
          </a:p>
        </p:txBody>
      </p:sp>
      <p:sp>
        <p:nvSpPr>
          <p:cNvPr id="29" name="Pentagon 28"/>
          <p:cNvSpPr/>
          <p:nvPr/>
        </p:nvSpPr>
        <p:spPr bwMode="auto">
          <a:xfrm>
            <a:off x="0" y="4883631"/>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ctr"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平台</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sp>
        <p:nvSpPr>
          <p:cNvPr id="31" name="Flowchart: Alternate Process 30"/>
          <p:cNvSpPr/>
          <p:nvPr/>
        </p:nvSpPr>
        <p:spPr bwMode="auto">
          <a:xfrm>
            <a:off x="3483719"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endParaRPr>
          </a:p>
        </p:txBody>
      </p:sp>
      <p:sp>
        <p:nvSpPr>
          <p:cNvPr id="33" name="Flowchart: Alternate Process 32"/>
          <p:cNvSpPr/>
          <p:nvPr/>
        </p:nvSpPr>
        <p:spPr bwMode="auto">
          <a:xfrm>
            <a:off x="6198515"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endParaRPr>
          </a:p>
        </p:txBody>
      </p:sp>
      <p:sp>
        <p:nvSpPr>
          <p:cNvPr id="62" name="Flowchart: Alternate Process 61"/>
          <p:cNvSpPr/>
          <p:nvPr/>
        </p:nvSpPr>
        <p:spPr bwMode="auto">
          <a:xfrm>
            <a:off x="3483719"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endParaRPr>
          </a:p>
        </p:txBody>
      </p:sp>
      <p:sp>
        <p:nvSpPr>
          <p:cNvPr id="64" name="Chevron 63"/>
          <p:cNvSpPr/>
          <p:nvPr/>
        </p:nvSpPr>
        <p:spPr bwMode="auto">
          <a:xfrm>
            <a:off x="6198515"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defRPr/>
            </a:pPr>
            <a:endParaRPr lang="en-US" dirty="0" smtClean="0">
              <a:solidFill>
                <a:prstClr val="white"/>
              </a:solidFill>
            </a:endParaRPr>
          </a:p>
        </p:txBody>
      </p:sp>
      <p:sp>
        <p:nvSpPr>
          <p:cNvPr id="77" name="Freeform 14"/>
          <p:cNvSpPr>
            <a:spLocks/>
          </p:cNvSpPr>
          <p:nvPr/>
        </p:nvSpPr>
        <p:spPr bwMode="auto">
          <a:xfrm>
            <a:off x="3495347" y="5894448"/>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628650" algn="ctr" fontAlgn="base">
              <a:lnSpc>
                <a:spcPct val="90000"/>
              </a:lnSpc>
              <a:spcBef>
                <a:spcPts val="2400"/>
              </a:spcBef>
              <a:spcAft>
                <a:spcPct val="0"/>
              </a:spcAft>
              <a:buClr>
                <a:schemeClr val="tx2"/>
              </a:buClr>
              <a:buSzPct val="76000"/>
              <a:buFontTx/>
              <a:buNone/>
              <a:tabLst/>
              <a:defRPr/>
            </a:pPr>
            <a:r>
              <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Microsoft</a:t>
            </a:r>
            <a:r>
              <a:rPr lang="en-US" sz="1100" kern="0" baseline="3000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a:t>
            </a:r>
            <a:r>
              <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 </a:t>
            </a:r>
            <a:r>
              <a:rPr lang="zh-CN" alt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rPr>
              <a:t>恶意软件响应中心</a:t>
            </a:r>
            <a:endParaRPr lang="en-US" sz="160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mj-lt"/>
            </a:endParaRPr>
          </a:p>
        </p:txBody>
      </p:sp>
      <p:sp>
        <p:nvSpPr>
          <p:cNvPr id="30" name="Rounded Rectangle 29"/>
          <p:cNvSpPr/>
          <p:nvPr/>
        </p:nvSpPr>
        <p:spPr>
          <a:xfrm>
            <a:off x="6387744" y="1286971"/>
            <a:ext cx="2218439" cy="1120481"/>
          </a:xfrm>
          <a:prstGeom prst="roundRect">
            <a:avLst>
              <a:gd name="adj" fmla="val 164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32" name="Rounded Rectangle 31"/>
          <p:cNvSpPr/>
          <p:nvPr/>
        </p:nvSpPr>
        <p:spPr>
          <a:xfrm>
            <a:off x="3672948" y="1286971"/>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35" name="Rounded Rectangle 34"/>
          <p:cNvSpPr/>
          <p:nvPr/>
        </p:nvSpPr>
        <p:spPr>
          <a:xfrm>
            <a:off x="6387744" y="3173114"/>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sp>
        <p:nvSpPr>
          <p:cNvPr id="37" name="Rounded Rectangle 36"/>
          <p:cNvSpPr/>
          <p:nvPr/>
        </p:nvSpPr>
        <p:spPr>
          <a:xfrm>
            <a:off x="3672948" y="3173114"/>
            <a:ext cx="2218439" cy="1120481"/>
          </a:xfrm>
          <a:prstGeom prst="roundRect">
            <a:avLst>
              <a:gd name="adj" fmla="val 1900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endParaRPr>
          </a:p>
        </p:txBody>
      </p:sp>
      <p:pic>
        <p:nvPicPr>
          <p:cNvPr id="44" name="Picture 43" descr="Forefront-Stirling_h_rgb.png"/>
          <p:cNvPicPr>
            <a:picLocks noChangeAspect="1"/>
          </p:cNvPicPr>
          <p:nvPr/>
        </p:nvPicPr>
        <p:blipFill>
          <a:blip r:embed="rId3"/>
          <a:stretch>
            <a:fillRect/>
          </a:stretch>
        </p:blipFill>
        <p:spPr>
          <a:xfrm>
            <a:off x="6413244" y="1492405"/>
            <a:ext cx="2167438" cy="614362"/>
          </a:xfrm>
          <a:prstGeom prst="rect">
            <a:avLst/>
          </a:prstGeom>
        </p:spPr>
      </p:pic>
      <p:pic>
        <p:nvPicPr>
          <p:cNvPr id="47" name="Picture 46" descr="Forefront-IM2010_h_rgb.png"/>
          <p:cNvPicPr>
            <a:picLocks noChangeAspect="1"/>
          </p:cNvPicPr>
          <p:nvPr/>
        </p:nvPicPr>
        <p:blipFill>
          <a:blip r:embed="rId4"/>
          <a:srcRect r="14600"/>
          <a:stretch>
            <a:fillRect/>
          </a:stretch>
        </p:blipFill>
        <p:spPr>
          <a:xfrm>
            <a:off x="3856005" y="1493262"/>
            <a:ext cx="1852325" cy="612648"/>
          </a:xfrm>
          <a:prstGeom prst="rect">
            <a:avLst/>
          </a:prstGeom>
        </p:spPr>
      </p:pic>
      <p:pic>
        <p:nvPicPr>
          <p:cNvPr id="48" name="Picture 47" descr="ADRMS Logo.jpg"/>
          <p:cNvPicPr>
            <a:picLocks noChangeAspect="1"/>
          </p:cNvPicPr>
          <p:nvPr/>
        </p:nvPicPr>
        <p:blipFill>
          <a:blip r:embed="rId5">
            <a:clrChange>
              <a:clrFrom>
                <a:srgbClr val="FDFDFD"/>
              </a:clrFrom>
              <a:clrTo>
                <a:srgbClr val="FDFDFD">
                  <a:alpha val="0"/>
                </a:srgbClr>
              </a:clrTo>
            </a:clrChange>
          </a:blip>
          <a:stretch>
            <a:fillRect/>
          </a:stretch>
        </p:blipFill>
        <p:spPr>
          <a:xfrm>
            <a:off x="3656514" y="3713226"/>
            <a:ext cx="2230863" cy="392049"/>
          </a:xfrm>
          <a:prstGeom prst="rect">
            <a:avLst/>
          </a:prstGeom>
        </p:spPr>
      </p:pic>
      <p:pic>
        <p:nvPicPr>
          <p:cNvPr id="50" name="Picture 49" descr="Forefront-CS_h_rgb.png"/>
          <p:cNvPicPr>
            <a:picLocks noChangeAspect="1"/>
          </p:cNvPicPr>
          <p:nvPr/>
        </p:nvPicPr>
        <p:blipFill>
          <a:blip r:embed="rId6"/>
          <a:stretch>
            <a:fillRect/>
          </a:stretch>
        </p:blipFill>
        <p:spPr>
          <a:xfrm>
            <a:off x="6443662" y="3167063"/>
            <a:ext cx="710506" cy="274320"/>
          </a:xfrm>
          <a:prstGeom prst="rect">
            <a:avLst/>
          </a:prstGeom>
        </p:spPr>
      </p:pic>
      <p:pic>
        <p:nvPicPr>
          <p:cNvPr id="51" name="Picture 50" descr="Forefront-OSE_h_rgb.png"/>
          <p:cNvPicPr>
            <a:picLocks noChangeAspect="1"/>
          </p:cNvPicPr>
          <p:nvPr/>
        </p:nvPicPr>
        <p:blipFill>
          <a:blip r:embed="rId7"/>
          <a:stretch>
            <a:fillRect/>
          </a:stretch>
        </p:blipFill>
        <p:spPr>
          <a:xfrm>
            <a:off x="7329489" y="3903227"/>
            <a:ext cx="1237826" cy="274320"/>
          </a:xfrm>
          <a:prstGeom prst="rect">
            <a:avLst/>
          </a:prstGeom>
        </p:spPr>
      </p:pic>
      <p:pic>
        <p:nvPicPr>
          <p:cNvPr id="34" name="Picture 33" descr="wVista_h_rgb.png"/>
          <p:cNvPicPr>
            <a:picLocks noChangeAspect="1"/>
          </p:cNvPicPr>
          <p:nvPr/>
        </p:nvPicPr>
        <p:blipFill>
          <a:blip r:embed="rId8"/>
          <a:srcRect r="25413"/>
          <a:stretch>
            <a:fillRect/>
          </a:stretch>
        </p:blipFill>
        <p:spPr>
          <a:xfrm>
            <a:off x="4071936" y="5425440"/>
            <a:ext cx="1023038" cy="274320"/>
          </a:xfrm>
          <a:prstGeom prst="rect">
            <a:avLst/>
          </a:prstGeom>
        </p:spPr>
      </p:pic>
      <p:pic>
        <p:nvPicPr>
          <p:cNvPr id="36" name="Picture 35" descr="WS08_h_rgb.png"/>
          <p:cNvPicPr>
            <a:picLocks noChangeAspect="1"/>
          </p:cNvPicPr>
          <p:nvPr/>
        </p:nvPicPr>
        <p:blipFill>
          <a:blip r:embed="rId9"/>
          <a:srcRect r="14276"/>
          <a:stretch>
            <a:fillRect/>
          </a:stretch>
        </p:blipFill>
        <p:spPr>
          <a:xfrm>
            <a:off x="5342915" y="5425440"/>
            <a:ext cx="1548131" cy="274320"/>
          </a:xfrm>
          <a:prstGeom prst="rect">
            <a:avLst/>
          </a:prstGeom>
        </p:spPr>
      </p:pic>
      <p:pic>
        <p:nvPicPr>
          <p:cNvPr id="38" name="Picture 37" descr="WS08-ActiveD_h_rgb.png"/>
          <p:cNvPicPr>
            <a:picLocks noChangeAspect="1"/>
          </p:cNvPicPr>
          <p:nvPr/>
        </p:nvPicPr>
        <p:blipFill>
          <a:blip r:embed="rId10"/>
          <a:srcRect r="14416"/>
          <a:stretch>
            <a:fillRect/>
          </a:stretch>
        </p:blipFill>
        <p:spPr>
          <a:xfrm>
            <a:off x="7138987" y="5410200"/>
            <a:ext cx="1173866" cy="304800"/>
          </a:xfrm>
          <a:prstGeom prst="rect">
            <a:avLst/>
          </a:prstGeom>
        </p:spPr>
      </p:pic>
      <p:pic>
        <p:nvPicPr>
          <p:cNvPr id="39" name="Picture 38"/>
          <p:cNvPicPr>
            <a:picLocks noChangeAspect="1" noChangeArrowheads="1"/>
          </p:cNvPicPr>
          <p:nvPr/>
        </p:nvPicPr>
        <p:blipFill>
          <a:blip r:embed="rId11"/>
          <a:srcRect/>
          <a:stretch>
            <a:fillRect/>
          </a:stretch>
        </p:blipFill>
        <p:spPr bwMode="auto">
          <a:xfrm>
            <a:off x="7329489" y="3303588"/>
            <a:ext cx="1193566" cy="457200"/>
          </a:xfrm>
          <a:prstGeom prst="rect">
            <a:avLst/>
          </a:prstGeom>
          <a:noFill/>
          <a:ln w="9525">
            <a:noFill/>
            <a:miter lim="800000"/>
            <a:headEnd/>
            <a:tailEnd/>
          </a:ln>
          <a:effectLst/>
        </p:spPr>
      </p:pic>
      <p:pic>
        <p:nvPicPr>
          <p:cNvPr id="40" name="Picture 39" descr="Forefront-UAG_h_rgb.png"/>
          <p:cNvPicPr>
            <a:picLocks noChangeAspect="1"/>
          </p:cNvPicPr>
          <p:nvPr/>
        </p:nvPicPr>
        <p:blipFill>
          <a:blip r:embed="rId12"/>
          <a:stretch>
            <a:fillRect/>
          </a:stretch>
        </p:blipFill>
        <p:spPr>
          <a:xfrm>
            <a:off x="3685089" y="3303588"/>
            <a:ext cx="1410788" cy="365760"/>
          </a:xfrm>
          <a:prstGeom prst="rect">
            <a:avLst/>
          </a:prstGeom>
        </p:spPr>
      </p:pic>
      <p:pic>
        <p:nvPicPr>
          <p:cNvPr id="43" name="Picture 42" descr="Forefront-TMG_h_rgb.png"/>
          <p:cNvPicPr>
            <a:picLocks noChangeAspect="1"/>
          </p:cNvPicPr>
          <p:nvPr/>
        </p:nvPicPr>
        <p:blipFill>
          <a:blip r:embed="rId13"/>
          <a:stretch>
            <a:fillRect/>
          </a:stretch>
        </p:blipFill>
        <p:spPr>
          <a:xfrm>
            <a:off x="6443662" y="3600450"/>
            <a:ext cx="1286407" cy="27432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8" y="69918"/>
            <a:ext cx="8229600" cy="926369"/>
          </a:xfrm>
        </p:spPr>
        <p:txBody>
          <a:bodyPr/>
          <a:lstStyle/>
          <a:p>
            <a:r>
              <a:rPr lang="zh-CN" altLang="en-US" dirty="0" smtClean="0">
                <a:latin typeface="+mn-ea"/>
                <a:ea typeface="+mn-ea"/>
              </a:rPr>
              <a:t>前景规划</a:t>
            </a:r>
            <a:r>
              <a:rPr lang="en-US" dirty="0" smtClean="0">
                <a:latin typeface="+mn-ea"/>
                <a:ea typeface="+mn-ea"/>
              </a:rPr>
              <a:t>…</a:t>
            </a:r>
            <a:endParaRPr lang="en-US" dirty="0">
              <a:latin typeface="+mn-ea"/>
              <a:ea typeface="+mn-ea"/>
            </a:endParaRPr>
          </a:p>
        </p:txBody>
      </p:sp>
      <p:sp>
        <p:nvSpPr>
          <p:cNvPr id="32" name="Pentagon 31"/>
          <p:cNvSpPr/>
          <p:nvPr/>
        </p:nvSpPr>
        <p:spPr bwMode="auto">
          <a:xfrm>
            <a:off x="218363" y="3632584"/>
            <a:ext cx="8802805" cy="1219200"/>
          </a:xfrm>
          <a:prstGeom prst="homePlate">
            <a:avLst>
              <a:gd name="adj" fmla="val 21714"/>
            </a:avLst>
          </a:prstGeom>
          <a:gradFill flip="none" rotWithShape="1">
            <a:gsLst>
              <a:gs pos="0">
                <a:srgbClr val="000000"/>
              </a:gs>
              <a:gs pos="16000">
                <a:srgbClr val="000000">
                  <a:alpha val="36863"/>
                </a:srgbClr>
              </a:gs>
              <a:gs pos="100000">
                <a:schemeClr val="tx1">
                  <a:alpha val="9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mn-ea"/>
            </a:endParaRPr>
          </a:p>
        </p:txBody>
      </p:sp>
      <p:sp>
        <p:nvSpPr>
          <p:cNvPr id="43" name="Pentagon 42"/>
          <p:cNvSpPr/>
          <p:nvPr/>
        </p:nvSpPr>
        <p:spPr bwMode="auto">
          <a:xfrm>
            <a:off x="218363" y="2199569"/>
            <a:ext cx="8802805" cy="1219200"/>
          </a:xfrm>
          <a:prstGeom prst="homePlate">
            <a:avLst>
              <a:gd name="adj" fmla="val 21714"/>
            </a:avLst>
          </a:prstGeom>
          <a:gradFill flip="none" rotWithShape="1">
            <a:gsLst>
              <a:gs pos="0">
                <a:srgbClr val="000000"/>
              </a:gs>
              <a:gs pos="16000">
                <a:srgbClr val="000000">
                  <a:alpha val="36863"/>
                </a:srgbClr>
              </a:gs>
              <a:gs pos="100000">
                <a:schemeClr val="tx1">
                  <a:alpha val="9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mn-ea"/>
            </a:endParaRPr>
          </a:p>
        </p:txBody>
      </p:sp>
      <p:sp>
        <p:nvSpPr>
          <p:cNvPr id="44" name="Pentagon 43"/>
          <p:cNvSpPr/>
          <p:nvPr/>
        </p:nvSpPr>
        <p:spPr bwMode="auto">
          <a:xfrm>
            <a:off x="218363" y="5024656"/>
            <a:ext cx="8802805" cy="1219200"/>
          </a:xfrm>
          <a:prstGeom prst="homePlate">
            <a:avLst>
              <a:gd name="adj" fmla="val 21714"/>
            </a:avLst>
          </a:prstGeom>
          <a:gradFill flip="none" rotWithShape="1">
            <a:gsLst>
              <a:gs pos="0">
                <a:srgbClr val="000000"/>
              </a:gs>
              <a:gs pos="16000">
                <a:srgbClr val="000000">
                  <a:alpha val="36863"/>
                </a:srgbClr>
              </a:gs>
              <a:gs pos="100000">
                <a:schemeClr val="tx1">
                  <a:alpha val="9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a:solidFill>
                <a:srgbClr val="FFFFFF"/>
              </a:solidFill>
              <a:effectLst>
                <a:outerShdw blurRad="38100" dist="38100" dir="2700000" algn="tl">
                  <a:srgbClr val="000000">
                    <a:alpha val="43137"/>
                  </a:srgbClr>
                </a:outerShdw>
              </a:effectLst>
              <a:latin typeface="+mn-ea"/>
            </a:endParaRPr>
          </a:p>
        </p:txBody>
      </p:sp>
      <p:sp>
        <p:nvSpPr>
          <p:cNvPr id="46" name="Pentagon 45"/>
          <p:cNvSpPr/>
          <p:nvPr/>
        </p:nvSpPr>
        <p:spPr bwMode="auto">
          <a:xfrm>
            <a:off x="220635" y="2201841"/>
            <a:ext cx="625523" cy="1219200"/>
          </a:xfrm>
          <a:prstGeom prst="homePlate">
            <a:avLst>
              <a:gd name="adj" fmla="val 0"/>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endParaRPr lang="en-US" sz="1400" kern="1200" dirty="0">
              <a:solidFill>
                <a:srgbClr val="FFFFFF"/>
              </a:solidFill>
              <a:latin typeface="+mn-ea"/>
              <a:cs typeface="+mn-cs"/>
            </a:endParaRPr>
          </a:p>
        </p:txBody>
      </p:sp>
      <p:sp>
        <p:nvSpPr>
          <p:cNvPr id="47" name="Rounded Rectangle 46"/>
          <p:cNvSpPr/>
          <p:nvPr/>
        </p:nvSpPr>
        <p:spPr bwMode="auto">
          <a:xfrm rot="16200000">
            <a:off x="-170027" y="2656201"/>
            <a:ext cx="1371600" cy="333233"/>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r>
              <a:rPr lang="zh-CN" altLang="en-US" sz="1400" kern="1200" dirty="0" smtClean="0">
                <a:solidFill>
                  <a:srgbClr val="FFFFFF"/>
                </a:solidFill>
                <a:latin typeface="+mn-ea"/>
                <a:cs typeface="+mn-cs"/>
              </a:rPr>
              <a:t>管理</a:t>
            </a:r>
            <a:endParaRPr lang="en-US" sz="1400" kern="1200" dirty="0">
              <a:solidFill>
                <a:srgbClr val="FFFFFF"/>
              </a:solidFill>
              <a:latin typeface="+mn-ea"/>
              <a:cs typeface="+mn-cs"/>
            </a:endParaRPr>
          </a:p>
        </p:txBody>
      </p:sp>
      <p:sp>
        <p:nvSpPr>
          <p:cNvPr id="48" name="Pentagon 47"/>
          <p:cNvSpPr/>
          <p:nvPr/>
        </p:nvSpPr>
        <p:spPr bwMode="auto">
          <a:xfrm>
            <a:off x="220635" y="3624549"/>
            <a:ext cx="625523" cy="1232140"/>
          </a:xfrm>
          <a:prstGeom prst="homePlate">
            <a:avLst>
              <a:gd name="adj" fmla="val 0"/>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endParaRPr lang="en-US" sz="1400" kern="1200" dirty="0">
              <a:solidFill>
                <a:srgbClr val="FFFFFF"/>
              </a:solidFill>
              <a:latin typeface="+mn-ea"/>
              <a:cs typeface="+mn-cs"/>
            </a:endParaRPr>
          </a:p>
        </p:txBody>
      </p:sp>
      <p:sp>
        <p:nvSpPr>
          <p:cNvPr id="49" name="Rounded Rectangle 48"/>
          <p:cNvSpPr/>
          <p:nvPr/>
        </p:nvSpPr>
        <p:spPr bwMode="auto">
          <a:xfrm rot="16200000">
            <a:off x="-170027" y="4102866"/>
            <a:ext cx="1371600" cy="333233"/>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r>
              <a:rPr lang="zh-CN" altLang="en-US" sz="1400" kern="1200" dirty="0" smtClean="0">
                <a:solidFill>
                  <a:srgbClr val="FFFFFF"/>
                </a:solidFill>
                <a:latin typeface="+mn-ea"/>
                <a:cs typeface="+mn-cs"/>
              </a:rPr>
              <a:t>解决方案</a:t>
            </a:r>
            <a:endParaRPr lang="en-US" sz="1400" kern="1200" dirty="0">
              <a:solidFill>
                <a:srgbClr val="FFFFFF"/>
              </a:solidFill>
              <a:latin typeface="+mn-ea"/>
              <a:cs typeface="+mn-cs"/>
            </a:endParaRPr>
          </a:p>
        </p:txBody>
      </p:sp>
      <p:sp>
        <p:nvSpPr>
          <p:cNvPr id="50" name="Pentagon 49"/>
          <p:cNvSpPr/>
          <p:nvPr/>
        </p:nvSpPr>
        <p:spPr bwMode="auto">
          <a:xfrm>
            <a:off x="220635" y="5018544"/>
            <a:ext cx="625523" cy="1228020"/>
          </a:xfrm>
          <a:prstGeom prst="homePlate">
            <a:avLst>
              <a:gd name="adj" fmla="val 0"/>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endParaRPr lang="en-US" sz="1400" kern="1200" dirty="0">
              <a:solidFill>
                <a:srgbClr val="FFFFFF"/>
              </a:solidFill>
              <a:latin typeface="+mn-ea"/>
              <a:cs typeface="+mn-cs"/>
            </a:endParaRPr>
          </a:p>
        </p:txBody>
      </p:sp>
      <p:sp>
        <p:nvSpPr>
          <p:cNvPr id="51" name="Rounded Rectangle 50"/>
          <p:cNvSpPr/>
          <p:nvPr/>
        </p:nvSpPr>
        <p:spPr bwMode="auto">
          <a:xfrm rot="16200000">
            <a:off x="-170027" y="5494938"/>
            <a:ext cx="1371600" cy="333233"/>
          </a:xfrm>
          <a:prstGeom prst="roundRect">
            <a:avLst/>
          </a:prstGeom>
          <a:no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defRPr/>
            </a:pPr>
            <a:r>
              <a:rPr lang="zh-CN" altLang="en-US" sz="1400" kern="1200" dirty="0" smtClean="0">
                <a:solidFill>
                  <a:srgbClr val="FFFFFF"/>
                </a:solidFill>
                <a:latin typeface="+mn-ea"/>
                <a:cs typeface="+mn-cs"/>
              </a:rPr>
              <a:t>平台</a:t>
            </a:r>
            <a:endParaRPr lang="en-US" sz="1400" kern="1200" dirty="0">
              <a:solidFill>
                <a:srgbClr val="FFFFFF"/>
              </a:solidFill>
              <a:latin typeface="+mn-ea"/>
              <a:cs typeface="+mn-cs"/>
            </a:endParaRPr>
          </a:p>
        </p:txBody>
      </p:sp>
      <p:sp>
        <p:nvSpPr>
          <p:cNvPr id="52" name="Wave 51"/>
          <p:cNvSpPr/>
          <p:nvPr/>
        </p:nvSpPr>
        <p:spPr bwMode="auto">
          <a:xfrm rot="5400000">
            <a:off x="5187091" y="3001170"/>
            <a:ext cx="4507173" cy="2651486"/>
          </a:xfrm>
          <a:prstGeom prst="wave">
            <a:avLst>
              <a:gd name="adj1" fmla="val 5809"/>
              <a:gd name="adj2" fmla="val 0"/>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rtl="0"/>
            <a:endParaRPr lang="en-US" sz="1400" b="1" kern="1200" dirty="0">
              <a:solidFill>
                <a:srgbClr val="000000"/>
              </a:solidFill>
              <a:latin typeface="+mn-ea"/>
              <a:cs typeface="+mn-cs"/>
            </a:endParaRPr>
          </a:p>
        </p:txBody>
      </p:sp>
      <p:sp>
        <p:nvSpPr>
          <p:cNvPr id="53" name="Wave 52"/>
          <p:cNvSpPr/>
          <p:nvPr/>
        </p:nvSpPr>
        <p:spPr bwMode="auto">
          <a:xfrm rot="5400000">
            <a:off x="2550798" y="3001170"/>
            <a:ext cx="4507173" cy="2651486"/>
          </a:xfrm>
          <a:prstGeom prst="wave">
            <a:avLst>
              <a:gd name="adj1" fmla="val 5809"/>
              <a:gd name="adj2" fmla="val 0"/>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rtl="0"/>
            <a:endParaRPr lang="en-US" sz="1400" b="1" kern="1200" dirty="0">
              <a:solidFill>
                <a:srgbClr val="000000"/>
              </a:solidFill>
              <a:latin typeface="+mn-ea"/>
              <a:cs typeface="+mn-cs"/>
            </a:endParaRPr>
          </a:p>
        </p:txBody>
      </p:sp>
      <p:sp>
        <p:nvSpPr>
          <p:cNvPr id="54" name="Round Same Side Corner Rectangle 53"/>
          <p:cNvSpPr/>
          <p:nvPr/>
        </p:nvSpPr>
        <p:spPr bwMode="auto">
          <a:xfrm>
            <a:off x="3662717" y="1009930"/>
            <a:ext cx="2350008" cy="1091824"/>
          </a:xfrm>
          <a:prstGeom prst="round2SameRect">
            <a:avLst>
              <a:gd name="adj1" fmla="val 23214"/>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139700" dist="38100" dir="5400000" algn="t" rotWithShape="0">
              <a:prstClr val="black">
                <a:alpha val="40000"/>
              </a:prstClr>
            </a:outerShdw>
          </a:effectLst>
        </p:spPr>
        <p:txBody>
          <a:bodyPr vert="horz" wrap="square" lIns="0" tIns="45720" rIns="365760" bIns="45720" numCol="1" anchor="t" anchorCtr="0" compatLnSpc="1">
            <a:prstTxWarp prst="textNoShape">
              <a:avLst/>
            </a:prstTxWarp>
          </a:bodyPr>
          <a:lstStyle/>
          <a:p>
            <a:pPr algn="ctr">
              <a:defRPr/>
            </a:pPr>
            <a:endParaRPr lang="en-US" sz="2400" b="1" dirty="0">
              <a:gradFill>
                <a:gsLst>
                  <a:gs pos="0">
                    <a:schemeClr val="bg1"/>
                  </a:gs>
                  <a:gs pos="50000">
                    <a:schemeClr val="bg1">
                      <a:lumMod val="75000"/>
                    </a:schemeClr>
                  </a:gs>
                  <a:gs pos="100000">
                    <a:schemeClr val="bg1">
                      <a:lumMod val="65000"/>
                    </a:schemeClr>
                  </a:gs>
                </a:gsLst>
                <a:lin ang="5400000" scaled="1"/>
              </a:gradFill>
              <a:effectLst>
                <a:glow rad="63500">
                  <a:schemeClr val="accent2">
                    <a:satMod val="175000"/>
                    <a:alpha val="40000"/>
                  </a:schemeClr>
                </a:glow>
              </a:effectLst>
              <a:latin typeface="+mn-ea"/>
            </a:endParaRPr>
          </a:p>
        </p:txBody>
      </p:sp>
      <p:sp>
        <p:nvSpPr>
          <p:cNvPr id="55" name="Round Same Side Corner Rectangle 54"/>
          <p:cNvSpPr/>
          <p:nvPr/>
        </p:nvSpPr>
        <p:spPr bwMode="auto">
          <a:xfrm>
            <a:off x="6283085" y="1009930"/>
            <a:ext cx="2350008" cy="1091824"/>
          </a:xfrm>
          <a:prstGeom prst="round2SameRect">
            <a:avLst>
              <a:gd name="adj1" fmla="val 23214"/>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139700" dist="38100" dir="5400000" algn="t" rotWithShape="0">
              <a:prstClr val="black">
                <a:alpha val="40000"/>
              </a:prstClr>
            </a:outerShdw>
          </a:effectLst>
        </p:spPr>
        <p:txBody>
          <a:bodyPr vert="horz" wrap="square" lIns="0" tIns="45720" rIns="365760" bIns="45720" numCol="1" anchor="t" anchorCtr="0" compatLnSpc="1">
            <a:prstTxWarp prst="textNoShape">
              <a:avLst/>
            </a:prstTxWarp>
          </a:bodyPr>
          <a:lstStyle/>
          <a:p>
            <a:pPr algn="ctr">
              <a:defRPr/>
            </a:pPr>
            <a:endParaRPr lang="en-US" sz="2400" b="1" dirty="0">
              <a:gradFill>
                <a:gsLst>
                  <a:gs pos="0">
                    <a:schemeClr val="bg1"/>
                  </a:gs>
                  <a:gs pos="50000">
                    <a:schemeClr val="bg1">
                      <a:lumMod val="75000"/>
                    </a:schemeClr>
                  </a:gs>
                  <a:gs pos="100000">
                    <a:schemeClr val="bg1">
                      <a:lumMod val="65000"/>
                    </a:schemeClr>
                  </a:gs>
                </a:gsLst>
                <a:lin ang="5400000" scaled="1"/>
              </a:gradFill>
              <a:effectLst>
                <a:glow rad="63500">
                  <a:schemeClr val="accent2">
                    <a:satMod val="175000"/>
                    <a:alpha val="40000"/>
                  </a:schemeClr>
                </a:glow>
              </a:effectLst>
              <a:latin typeface="+mn-ea"/>
            </a:endParaRPr>
          </a:p>
        </p:txBody>
      </p:sp>
      <p:sp>
        <p:nvSpPr>
          <p:cNvPr id="56" name="Wave 55"/>
          <p:cNvSpPr/>
          <p:nvPr/>
        </p:nvSpPr>
        <p:spPr bwMode="auto">
          <a:xfrm rot="5400000">
            <a:off x="-30912" y="3001170"/>
            <a:ext cx="4507173" cy="2651486"/>
          </a:xfrm>
          <a:prstGeom prst="wave">
            <a:avLst>
              <a:gd name="adj1" fmla="val 5809"/>
              <a:gd name="adj2" fmla="val 0"/>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rtl="0"/>
            <a:endParaRPr lang="en-US" sz="1400" b="1" kern="1200" dirty="0">
              <a:solidFill>
                <a:srgbClr val="000000"/>
              </a:solidFill>
              <a:latin typeface="+mn-ea"/>
              <a:cs typeface="+mn-cs"/>
            </a:endParaRPr>
          </a:p>
        </p:txBody>
      </p:sp>
      <p:sp>
        <p:nvSpPr>
          <p:cNvPr id="57" name="TextBox 56"/>
          <p:cNvSpPr txBox="1"/>
          <p:nvPr/>
        </p:nvSpPr>
        <p:spPr>
          <a:xfrm>
            <a:off x="3671248" y="1270033"/>
            <a:ext cx="2415654" cy="769441"/>
          </a:xfrm>
          <a:prstGeom prst="rect">
            <a:avLst/>
          </a:prstGeom>
          <a:noFill/>
        </p:spPr>
        <p:txBody>
          <a:bodyPr wrap="square" rtlCol="0">
            <a:spAutoFit/>
          </a:bodyPr>
          <a:lstStyle/>
          <a:p>
            <a:pPr algn="ctr" rtl="0"/>
            <a:r>
              <a:rPr lang="zh-CN" alt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rPr>
              <a:t>加强信息保护并提高服务</a:t>
            </a:r>
            <a:r>
              <a:rPr lang="en-US" sz="1400" b="1" kern="1200" dirty="0" smtClean="0">
                <a:solidFill>
                  <a:srgbClr val="FFFFFF"/>
                </a:solidFill>
                <a:effectLst>
                  <a:outerShdw blurRad="38100" dist="38100" dir="2700000" algn="tl">
                    <a:srgbClr val="000000">
                      <a:alpha val="43137"/>
                    </a:srgbClr>
                  </a:outerShdw>
                </a:effectLst>
                <a:latin typeface="+mn-ea"/>
                <a:cs typeface="+mn-cs"/>
              </a:rPr>
              <a:t/>
            </a:r>
            <a:br>
              <a:rPr lang="en-US" sz="1400" b="1" kern="1200" dirty="0" smtClean="0">
                <a:solidFill>
                  <a:srgbClr val="FFFFFF"/>
                </a:solidFill>
                <a:effectLst>
                  <a:outerShdw blurRad="38100" dist="38100" dir="2700000" algn="tl">
                    <a:srgbClr val="000000">
                      <a:alpha val="43137"/>
                    </a:srgbClr>
                  </a:outerShdw>
                </a:effectLst>
                <a:latin typeface="+mn-ea"/>
                <a:cs typeface="+mn-cs"/>
              </a:rPr>
            </a:br>
            <a:endParaRPr lang="en-US" sz="1200" i="1" kern="1200" dirty="0">
              <a:solidFill>
                <a:srgbClr val="FFFFFF"/>
              </a:solidFill>
              <a:effectLst>
                <a:outerShdw blurRad="38100" dist="38100" dir="2700000" algn="tl">
                  <a:srgbClr val="000000">
                    <a:alpha val="43137"/>
                  </a:srgbClr>
                </a:outerShdw>
              </a:effectLst>
              <a:latin typeface="+mn-ea"/>
              <a:cs typeface="+mn-cs"/>
            </a:endParaRPr>
          </a:p>
        </p:txBody>
      </p:sp>
      <p:sp>
        <p:nvSpPr>
          <p:cNvPr id="58" name="TextBox 57"/>
          <p:cNvSpPr txBox="1"/>
          <p:nvPr/>
        </p:nvSpPr>
        <p:spPr>
          <a:xfrm>
            <a:off x="6548505" y="1270033"/>
            <a:ext cx="1862070" cy="338554"/>
          </a:xfrm>
          <a:prstGeom prst="rect">
            <a:avLst/>
          </a:prstGeom>
          <a:noFill/>
        </p:spPr>
        <p:txBody>
          <a:bodyPr wrap="square" rtlCol="0">
            <a:spAutoFit/>
          </a:bodyPr>
          <a:lstStyle/>
          <a:p>
            <a:pPr algn="ctr">
              <a:defRPr/>
            </a:pPr>
            <a:r>
              <a:rPr lang="zh-CN" alt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rPr>
              <a:t>统一安全套件</a:t>
            </a:r>
            <a:endParaRPr lang="en-US" sz="16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endParaRPr>
          </a:p>
        </p:txBody>
      </p:sp>
      <p:sp>
        <p:nvSpPr>
          <p:cNvPr id="59" name="Round Same Side Corner Rectangle 58"/>
          <p:cNvSpPr/>
          <p:nvPr/>
        </p:nvSpPr>
        <p:spPr bwMode="auto">
          <a:xfrm>
            <a:off x="1069642" y="1009930"/>
            <a:ext cx="2350008" cy="1091824"/>
          </a:xfrm>
          <a:prstGeom prst="round2SameRect">
            <a:avLst>
              <a:gd name="adj1" fmla="val 23214"/>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139700" dist="38100" dir="5400000" algn="t" rotWithShape="0">
              <a:prstClr val="black">
                <a:alpha val="40000"/>
              </a:prstClr>
            </a:outerShdw>
          </a:effectLst>
        </p:spPr>
        <p:txBody>
          <a:bodyPr vert="horz" wrap="square" lIns="0" tIns="45720" rIns="365760" bIns="45720" numCol="1" anchor="t" anchorCtr="0" compatLnSpc="1">
            <a:prstTxWarp prst="textNoShape">
              <a:avLst/>
            </a:prstTxWarp>
          </a:bodyPr>
          <a:lstStyle/>
          <a:p>
            <a:pPr algn="ctr">
              <a:defRPr/>
            </a:pPr>
            <a:endParaRPr lang="en-US" sz="2400" b="1" dirty="0">
              <a:gradFill>
                <a:gsLst>
                  <a:gs pos="0">
                    <a:schemeClr val="bg1"/>
                  </a:gs>
                  <a:gs pos="50000">
                    <a:schemeClr val="bg1">
                      <a:lumMod val="75000"/>
                    </a:schemeClr>
                  </a:gs>
                  <a:gs pos="100000">
                    <a:schemeClr val="bg1">
                      <a:lumMod val="65000"/>
                    </a:schemeClr>
                  </a:gs>
                </a:gsLst>
                <a:lin ang="5400000" scaled="1"/>
              </a:gradFill>
              <a:effectLst>
                <a:glow rad="63500">
                  <a:schemeClr val="accent2">
                    <a:satMod val="175000"/>
                    <a:alpha val="40000"/>
                  </a:schemeClr>
                </a:glow>
              </a:effectLst>
              <a:latin typeface="+mn-ea"/>
            </a:endParaRPr>
          </a:p>
        </p:txBody>
      </p:sp>
      <p:sp>
        <p:nvSpPr>
          <p:cNvPr id="60" name="TextBox 59"/>
          <p:cNvSpPr txBox="1"/>
          <p:nvPr/>
        </p:nvSpPr>
        <p:spPr>
          <a:xfrm>
            <a:off x="1245352" y="1270033"/>
            <a:ext cx="1981200" cy="338554"/>
          </a:xfrm>
          <a:prstGeom prst="rect">
            <a:avLst/>
          </a:prstGeom>
          <a:noFill/>
        </p:spPr>
        <p:txBody>
          <a:bodyPr wrap="square" lIns="0" rIns="0" rtlCol="0">
            <a:spAutoFit/>
          </a:bodyPr>
          <a:lstStyle/>
          <a:p>
            <a:pPr algn="ctr">
              <a:defRPr/>
            </a:pPr>
            <a:r>
              <a:rPr lang="zh-CN" alt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rPr>
              <a:t>管理整合</a:t>
            </a:r>
            <a:endPar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n-ea"/>
            </a:endParaRPr>
          </a:p>
        </p:txBody>
      </p:sp>
      <p:sp>
        <p:nvSpPr>
          <p:cNvPr id="61" name="TextBox 60"/>
          <p:cNvSpPr txBox="1"/>
          <p:nvPr/>
        </p:nvSpPr>
        <p:spPr>
          <a:xfrm>
            <a:off x="3757680" y="3657600"/>
            <a:ext cx="2236720" cy="634020"/>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防止信息泄露</a:t>
            </a:r>
            <a:endParaRPr lang="en-US" altLang="zh-CN" sz="1400" kern="1200" dirty="0" smtClean="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客户端保护软件</a:t>
            </a:r>
            <a:r>
              <a:rPr lang="en-US" altLang="zh-CN" sz="1400" kern="1200" dirty="0" smtClean="0">
                <a:solidFill>
                  <a:srgbClr val="000000"/>
                </a:solidFill>
                <a:latin typeface="+mn-ea"/>
                <a:cs typeface="+mn-cs"/>
              </a:rPr>
              <a:t>+</a:t>
            </a:r>
            <a:r>
              <a:rPr lang="zh-CN" altLang="en-US" sz="1400" kern="1200" dirty="0" smtClean="0">
                <a:solidFill>
                  <a:srgbClr val="000000"/>
                </a:solidFill>
                <a:latin typeface="+mn-ea"/>
                <a:cs typeface="+mn-cs"/>
              </a:rPr>
              <a:t>服务</a:t>
            </a:r>
            <a:endParaRPr lang="en-US" sz="1400" kern="1200" dirty="0">
              <a:solidFill>
                <a:srgbClr val="000000"/>
              </a:solidFill>
              <a:latin typeface="+mn-ea"/>
              <a:cs typeface="+mn-cs"/>
            </a:endParaRPr>
          </a:p>
        </p:txBody>
      </p:sp>
      <p:sp>
        <p:nvSpPr>
          <p:cNvPr id="62" name="TextBox 61"/>
          <p:cNvSpPr txBox="1"/>
          <p:nvPr/>
        </p:nvSpPr>
        <p:spPr>
          <a:xfrm>
            <a:off x="6398527" y="2262120"/>
            <a:ext cx="2212073" cy="789447"/>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整合的安全管理</a:t>
            </a:r>
            <a:endParaRPr lang="en-US" sz="1400" kern="1200" dirty="0" smtClean="0">
              <a:solidFill>
                <a:srgbClr val="000000"/>
              </a:solidFill>
              <a:latin typeface="+mn-ea"/>
              <a:cs typeface="+mn-cs"/>
            </a:endParaRPr>
          </a:p>
          <a:p>
            <a:pPr marL="171450" indent="-171450" algn="l" rtl="0">
              <a:lnSpc>
                <a:spcPct val="90000"/>
              </a:lnSpc>
              <a:spcBef>
                <a:spcPts val="900"/>
              </a:spcBef>
              <a:buClr>
                <a:srgbClr val="777777"/>
              </a:buClr>
              <a:buSzPct val="100000"/>
              <a:buBlip>
                <a:blip r:embed="rId4"/>
              </a:buBlip>
            </a:pPr>
            <a:r>
              <a:rPr lang="zh-CN" altLang="en-US" sz="1400" dirty="0" smtClean="0">
                <a:solidFill>
                  <a:srgbClr val="000000"/>
                </a:solidFill>
                <a:latin typeface="+mn-ea"/>
              </a:rPr>
              <a:t>无缝内部使用和在线管理</a:t>
            </a:r>
            <a:endParaRPr lang="en-US" sz="1400" kern="1200" dirty="0">
              <a:solidFill>
                <a:srgbClr val="000000"/>
              </a:solidFill>
              <a:latin typeface="+mn-ea"/>
              <a:cs typeface="+mn-cs"/>
            </a:endParaRPr>
          </a:p>
        </p:txBody>
      </p:sp>
      <p:sp>
        <p:nvSpPr>
          <p:cNvPr id="63" name="TextBox 62"/>
          <p:cNvSpPr txBox="1"/>
          <p:nvPr/>
        </p:nvSpPr>
        <p:spPr>
          <a:xfrm>
            <a:off x="3757680" y="2262120"/>
            <a:ext cx="2221994" cy="286232"/>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一致的身份和访问保护</a:t>
            </a:r>
            <a:endParaRPr lang="en-US" sz="1400" kern="1200" dirty="0">
              <a:solidFill>
                <a:srgbClr val="000000"/>
              </a:solidFill>
              <a:latin typeface="+mn-ea"/>
              <a:cs typeface="+mn-cs"/>
            </a:endParaRPr>
          </a:p>
        </p:txBody>
      </p:sp>
      <p:sp>
        <p:nvSpPr>
          <p:cNvPr id="65" name="TextBox 64"/>
          <p:cNvSpPr txBox="1"/>
          <p:nvPr/>
        </p:nvSpPr>
        <p:spPr>
          <a:xfrm>
            <a:off x="1066800" y="5026306"/>
            <a:ext cx="2057401" cy="827919"/>
          </a:xfrm>
          <a:prstGeom prst="rect">
            <a:avLst/>
          </a:prstGeom>
          <a:noFill/>
        </p:spPr>
        <p:txBody>
          <a:bodyPr wrap="square" rtlCol="0">
            <a:spAutoFit/>
          </a:bodyPr>
          <a:lstStyle/>
          <a:p>
            <a:pPr marL="171450" indent="-171450">
              <a:lnSpc>
                <a:spcPct val="90000"/>
              </a:lnSpc>
              <a:spcBef>
                <a:spcPts val="1200"/>
              </a:spcBef>
              <a:buClr>
                <a:srgbClr val="777777"/>
              </a:buClr>
              <a:buSzPct val="100000"/>
              <a:buBlip>
                <a:blip r:embed="rId4"/>
              </a:buBlip>
            </a:pPr>
            <a:r>
              <a:rPr lang="zh-CN" altLang="en-US" sz="1400" dirty="0" smtClean="0">
                <a:solidFill>
                  <a:srgbClr val="000000"/>
                </a:solidFill>
                <a:latin typeface="+mn-ea"/>
              </a:rPr>
              <a:t>开放的身份和访问平台</a:t>
            </a:r>
            <a:endParaRPr lang="en-US" sz="1400" dirty="0">
              <a:solidFill>
                <a:srgbClr val="000000"/>
              </a:solidFill>
              <a:latin typeface="+mn-ea"/>
            </a:endParaRPr>
          </a:p>
          <a:p>
            <a:pPr marL="171450" indent="-171450" algn="l" rtl="0">
              <a:lnSpc>
                <a:spcPct val="90000"/>
              </a:lnSpc>
              <a:spcBef>
                <a:spcPts val="1200"/>
              </a:spcBef>
              <a:buClr>
                <a:srgbClr val="777777"/>
              </a:buClr>
              <a:buSzPct val="100000"/>
              <a:buBlip>
                <a:blip r:embed="rId4"/>
              </a:buBlip>
            </a:pPr>
            <a:r>
              <a:rPr lang="zh-CN" altLang="en-US" sz="1400" dirty="0" smtClean="0">
                <a:solidFill>
                  <a:srgbClr val="000000"/>
                </a:solidFill>
                <a:latin typeface="+mn-ea"/>
              </a:rPr>
              <a:t>简化活动目录管理</a:t>
            </a:r>
            <a:endParaRPr lang="en-US" sz="1400" kern="1200" dirty="0">
              <a:solidFill>
                <a:srgbClr val="000000"/>
              </a:solidFill>
              <a:latin typeface="+mn-ea"/>
              <a:cs typeface="+mn-cs"/>
            </a:endParaRPr>
          </a:p>
        </p:txBody>
      </p:sp>
      <p:sp>
        <p:nvSpPr>
          <p:cNvPr id="66" name="TextBox 65"/>
          <p:cNvSpPr txBox="1"/>
          <p:nvPr/>
        </p:nvSpPr>
        <p:spPr>
          <a:xfrm>
            <a:off x="1205551" y="2262120"/>
            <a:ext cx="2057401" cy="634020"/>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整合的保护管理</a:t>
            </a:r>
            <a:endParaRPr lang="en-US" sz="1400" kern="1200" dirty="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整合的身份管理</a:t>
            </a:r>
            <a:endParaRPr lang="en-US" sz="1400" kern="1200" dirty="0">
              <a:solidFill>
                <a:srgbClr val="000000"/>
              </a:solidFill>
              <a:latin typeface="+mn-ea"/>
              <a:cs typeface="+mn-cs"/>
            </a:endParaRPr>
          </a:p>
        </p:txBody>
      </p:sp>
      <p:sp>
        <p:nvSpPr>
          <p:cNvPr id="67" name="TextBox 66"/>
          <p:cNvSpPr txBox="1"/>
          <p:nvPr/>
        </p:nvSpPr>
        <p:spPr>
          <a:xfrm>
            <a:off x="1143001" y="3657600"/>
            <a:ext cx="2202248" cy="1021818"/>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下一代保护和 访问解决方案，包括直接访问</a:t>
            </a:r>
            <a:endParaRPr lang="en-US" sz="1400" kern="1200" dirty="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en-US" sz="1400" kern="1200" dirty="0" smtClean="0">
                <a:solidFill>
                  <a:srgbClr val="000000"/>
                </a:solidFill>
                <a:latin typeface="+mn-ea"/>
                <a:cs typeface="+mn-cs"/>
              </a:rPr>
              <a:t>Exchange</a:t>
            </a:r>
            <a:r>
              <a:rPr lang="zh-CN" altLang="en-US" sz="1400" kern="1200" dirty="0" smtClean="0">
                <a:solidFill>
                  <a:srgbClr val="000000"/>
                </a:solidFill>
                <a:latin typeface="+mn-ea"/>
                <a:cs typeface="+mn-cs"/>
              </a:rPr>
              <a:t>保护软件</a:t>
            </a:r>
            <a:r>
              <a:rPr lang="en-US" altLang="zh-CN" sz="1400" kern="1200" dirty="0" smtClean="0">
                <a:solidFill>
                  <a:srgbClr val="000000"/>
                </a:solidFill>
                <a:latin typeface="+mn-ea"/>
                <a:cs typeface="+mn-cs"/>
              </a:rPr>
              <a:t>+</a:t>
            </a:r>
            <a:r>
              <a:rPr lang="zh-CN" altLang="en-US" sz="1400" kern="1200" dirty="0" smtClean="0">
                <a:solidFill>
                  <a:srgbClr val="000000"/>
                </a:solidFill>
                <a:latin typeface="+mn-ea"/>
                <a:cs typeface="+mn-cs"/>
              </a:rPr>
              <a:t>服务器</a:t>
            </a:r>
            <a:endParaRPr lang="en-US" sz="1400" kern="1200" dirty="0">
              <a:solidFill>
                <a:srgbClr val="000000"/>
              </a:solidFill>
              <a:latin typeface="+mn-ea"/>
              <a:cs typeface="+mn-cs"/>
            </a:endParaRPr>
          </a:p>
        </p:txBody>
      </p:sp>
      <p:sp>
        <p:nvSpPr>
          <p:cNvPr id="68" name="TextBox 67"/>
          <p:cNvSpPr txBox="1"/>
          <p:nvPr/>
        </p:nvSpPr>
        <p:spPr>
          <a:xfrm>
            <a:off x="6248399" y="5071154"/>
            <a:ext cx="2019301" cy="983346"/>
          </a:xfrm>
          <a:prstGeom prst="rect">
            <a:avLst/>
          </a:prstGeom>
          <a:noFill/>
        </p:spPr>
        <p:txBody>
          <a:bodyPr wrap="square" rtlCol="0">
            <a:spAutoFit/>
          </a:bodyPr>
          <a:lstStyle/>
          <a:p>
            <a:pPr marL="171450" indent="-17145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统一内部使用和在线平台</a:t>
            </a:r>
            <a:endParaRPr lang="en-US" sz="1400" kern="1200" dirty="0">
              <a:solidFill>
                <a:srgbClr val="000000"/>
              </a:solidFill>
              <a:latin typeface="+mn-ea"/>
              <a:cs typeface="+mn-cs"/>
            </a:endParaRPr>
          </a:p>
          <a:p>
            <a:pPr marL="171450" indent="-171450" algn="l" rtl="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统一安全策略和基础架构</a:t>
            </a:r>
            <a:endParaRPr lang="en-US" sz="1400" kern="1200" dirty="0">
              <a:solidFill>
                <a:srgbClr val="000000"/>
              </a:solidFill>
              <a:latin typeface="+mn-ea"/>
              <a:cs typeface="+mn-cs"/>
            </a:endParaRPr>
          </a:p>
        </p:txBody>
      </p:sp>
      <p:sp>
        <p:nvSpPr>
          <p:cNvPr id="69" name="TextBox 68"/>
          <p:cNvSpPr txBox="1"/>
          <p:nvPr/>
        </p:nvSpPr>
        <p:spPr>
          <a:xfrm>
            <a:off x="6398527" y="3657600"/>
            <a:ext cx="2139697" cy="1021818"/>
          </a:xfrm>
          <a:prstGeom prst="rect">
            <a:avLst/>
          </a:prstGeom>
          <a:noFill/>
        </p:spPr>
        <p:txBody>
          <a:bodyPr wrap="square" rtlCol="0">
            <a:spAutoFit/>
          </a:bodyPr>
          <a:lstStyle/>
          <a:p>
            <a:pPr marL="171450" indent="-171450" algn="l" rtl="0">
              <a:lnSpc>
                <a:spcPct val="90000"/>
              </a:lnSpc>
              <a:spcBef>
                <a:spcPts val="1200"/>
              </a:spcBef>
              <a:buClr>
                <a:srgbClr val="777777"/>
              </a:buClr>
              <a:buSzPct val="100000"/>
              <a:buBlip>
                <a:blip r:embed="rId4"/>
              </a:buBlip>
            </a:pPr>
            <a:r>
              <a:rPr lang="zh-CN" altLang="en-US" sz="1400" kern="1200" dirty="0" smtClean="0">
                <a:solidFill>
                  <a:srgbClr val="000000"/>
                </a:solidFill>
                <a:latin typeface="+mn-ea"/>
                <a:cs typeface="+mn-cs"/>
              </a:rPr>
              <a:t>统一应用程序</a:t>
            </a:r>
            <a:r>
              <a:rPr lang="en-US" altLang="zh-CN" sz="1400" kern="1200" dirty="0" smtClean="0">
                <a:solidFill>
                  <a:srgbClr val="000000"/>
                </a:solidFill>
                <a:latin typeface="+mn-ea"/>
                <a:cs typeface="+mn-cs"/>
              </a:rPr>
              <a:t>&amp;</a:t>
            </a:r>
            <a:r>
              <a:rPr lang="zh-CN" altLang="en-US" sz="1400" kern="1200" dirty="0" smtClean="0">
                <a:solidFill>
                  <a:srgbClr val="000000"/>
                </a:solidFill>
                <a:latin typeface="+mn-ea"/>
                <a:cs typeface="+mn-cs"/>
              </a:rPr>
              <a:t>主机访问解决方案和平台</a:t>
            </a:r>
            <a:endParaRPr lang="en-US" sz="1400" kern="1200" dirty="0">
              <a:solidFill>
                <a:srgbClr val="000000"/>
              </a:solidFill>
              <a:latin typeface="+mn-ea"/>
              <a:cs typeface="+mn-cs"/>
            </a:endParaRPr>
          </a:p>
          <a:p>
            <a:pPr marL="171450" indent="-171450" algn="l" rtl="0">
              <a:lnSpc>
                <a:spcPct val="90000"/>
              </a:lnSpc>
              <a:spcBef>
                <a:spcPts val="1200"/>
              </a:spcBef>
              <a:buClr>
                <a:srgbClr val="777777"/>
              </a:buClr>
              <a:buSzPct val="100000"/>
              <a:buBlip>
                <a:blip r:embed="rId4"/>
              </a:buBlip>
            </a:pPr>
            <a:r>
              <a:rPr lang="zh-CN" altLang="en-US" sz="1400" dirty="0" smtClean="0">
                <a:solidFill>
                  <a:srgbClr val="000000"/>
                </a:solidFill>
                <a:latin typeface="+mn-ea"/>
              </a:rPr>
              <a:t>全面的</a:t>
            </a:r>
            <a:r>
              <a:rPr lang="zh-CN" altLang="en-US" sz="1400" kern="1200" dirty="0" smtClean="0">
                <a:solidFill>
                  <a:srgbClr val="000000"/>
                </a:solidFill>
                <a:latin typeface="+mn-ea"/>
                <a:cs typeface="+mn-cs"/>
              </a:rPr>
              <a:t>工作负载的软件</a:t>
            </a:r>
            <a:r>
              <a:rPr lang="en-US" altLang="zh-CN" sz="1400" kern="1200" dirty="0" smtClean="0">
                <a:solidFill>
                  <a:srgbClr val="000000"/>
                </a:solidFill>
                <a:latin typeface="+mn-ea"/>
                <a:cs typeface="+mn-cs"/>
              </a:rPr>
              <a:t>+</a:t>
            </a:r>
            <a:r>
              <a:rPr lang="zh-CN" altLang="en-US" sz="1400" kern="1200" dirty="0" smtClean="0">
                <a:solidFill>
                  <a:srgbClr val="000000"/>
                </a:solidFill>
                <a:latin typeface="+mn-ea"/>
                <a:cs typeface="+mn-cs"/>
              </a:rPr>
              <a:t>服务</a:t>
            </a:r>
            <a:r>
              <a:rPr lang="en-US" sz="1400" kern="1200" dirty="0" smtClean="0">
                <a:solidFill>
                  <a:srgbClr val="000000"/>
                </a:solidFill>
                <a:latin typeface="+mn-ea"/>
                <a:cs typeface="+mn-cs"/>
              </a:rPr>
              <a:t> </a:t>
            </a:r>
            <a:endParaRPr lang="en-US" sz="1400" kern="1200" dirty="0">
              <a:solidFill>
                <a:srgbClr val="000000"/>
              </a:solidFill>
              <a:latin typeface="+mn-ea"/>
              <a:cs typeface="+mn-cs"/>
            </a:endParaRPr>
          </a:p>
        </p:txBody>
      </p:sp>
      <p:sp>
        <p:nvSpPr>
          <p:cNvPr id="81" name="TextBox 80"/>
          <p:cNvSpPr txBox="1"/>
          <p:nvPr/>
        </p:nvSpPr>
        <p:spPr>
          <a:xfrm>
            <a:off x="3581400" y="5071155"/>
            <a:ext cx="2209800" cy="789447"/>
          </a:xfrm>
          <a:prstGeom prst="rect">
            <a:avLst/>
          </a:prstGeom>
          <a:noFill/>
        </p:spPr>
        <p:txBody>
          <a:bodyPr wrap="square" rtlCol="0">
            <a:spAutoFit/>
          </a:bodyPr>
          <a:lstStyle/>
          <a:p>
            <a:pPr marL="171450" indent="-171450" algn="l" rtl="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下一代主动防御技术</a:t>
            </a:r>
            <a:endParaRPr lang="en-US" sz="1400" kern="1200" dirty="0">
              <a:solidFill>
                <a:srgbClr val="000000"/>
              </a:solidFill>
              <a:latin typeface="+mn-ea"/>
              <a:cs typeface="+mn-cs"/>
            </a:endParaRPr>
          </a:p>
          <a:p>
            <a:pPr marL="171450" indent="-171450" algn="l" rtl="0">
              <a:lnSpc>
                <a:spcPct val="90000"/>
              </a:lnSpc>
              <a:spcBef>
                <a:spcPts val="900"/>
              </a:spcBef>
              <a:buClr>
                <a:srgbClr val="777777"/>
              </a:buClr>
              <a:buSzPct val="100000"/>
              <a:buBlip>
                <a:blip r:embed="rId4"/>
              </a:buBlip>
            </a:pPr>
            <a:r>
              <a:rPr lang="zh-CN" altLang="en-US" sz="1400" kern="1200" dirty="0" smtClean="0">
                <a:solidFill>
                  <a:srgbClr val="000000"/>
                </a:solidFill>
                <a:latin typeface="+mn-ea"/>
                <a:cs typeface="+mn-cs"/>
              </a:rPr>
              <a:t>扩展的身份和防御合作伙伴平台</a:t>
            </a:r>
            <a:endParaRPr lang="en-US" sz="1400" kern="1200" dirty="0">
              <a:solidFill>
                <a:srgbClr val="000000"/>
              </a:solidFill>
              <a:latin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围绕公司业务展开安全治理</a:t>
            </a:r>
            <a:r>
              <a:rPr lang="en-US" altLang="zh-CN" dirty="0" smtClean="0"/>
              <a:t/>
            </a:r>
            <a:br>
              <a:rPr lang="en-US" altLang="zh-CN" dirty="0" smtClean="0"/>
            </a:br>
            <a:r>
              <a:rPr lang="zh-CN" altLang="en-US" sz="2800" dirty="0" smtClean="0"/>
              <a:t>微软身份</a:t>
            </a:r>
            <a:r>
              <a:rPr lang="en-US" altLang="zh-CN" sz="2800" dirty="0" smtClean="0"/>
              <a:t>&amp;</a:t>
            </a:r>
            <a:r>
              <a:rPr lang="zh-CN" altLang="en-US" sz="2800" dirty="0" smtClean="0"/>
              <a:t>安全方案</a:t>
            </a:r>
            <a:r>
              <a:rPr lang="en-US" altLang="zh-CN" dirty="0" smtClean="0"/>
              <a:t/>
            </a:r>
            <a:br>
              <a:rPr lang="en-US" altLang="zh-CN" dirty="0" smtClean="0"/>
            </a:br>
            <a:r>
              <a:rPr lang="zh-CN" altLang="en-US" dirty="0" smtClean="0"/>
              <a:t> </a:t>
            </a:r>
            <a:endParaRPr lang="zh-CN" altLang="en-US" dirty="0"/>
          </a:p>
        </p:txBody>
      </p:sp>
      <p:sp>
        <p:nvSpPr>
          <p:cNvPr id="5" name="文本占位符 4"/>
          <p:cNvSpPr>
            <a:spLocks noGrp="1"/>
          </p:cNvSpPr>
          <p:nvPr>
            <p:ph type="body" sz="quarter" idx="10"/>
          </p:nvPr>
        </p:nvSpPr>
        <p:spPr/>
        <p:txBody>
          <a:bodyPr/>
          <a:lstStyle/>
          <a:p>
            <a:r>
              <a:rPr lang="en-US" altLang="zh-CN" dirty="0" smtClean="0"/>
              <a:t>SEC211</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quot;GLASS&quot;; Black to Transparent"/>
          <p:cNvSpPr/>
          <p:nvPr/>
        </p:nvSpPr>
        <p:spPr bwMode="auto">
          <a:xfrm rot="16200000" flipH="1">
            <a:off x="430173" y="853407"/>
            <a:ext cx="3612498" cy="4472847"/>
          </a:xfrm>
          <a:prstGeom prst="roundRect">
            <a:avLst/>
          </a:prstGeom>
          <a:gradFill rotWithShape="1">
            <a:gsLst>
              <a:gs pos="0">
                <a:srgbClr val="917F7F"/>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rgbClr val="000000"/>
              </a:solidFill>
              <a:latin typeface="Arial" pitchFamily="34" charset="0"/>
            </a:endParaRPr>
          </a:p>
        </p:txBody>
      </p:sp>
      <p:sp>
        <p:nvSpPr>
          <p:cNvPr id="78" name="&quot;GLASS&quot;; Black to Transparent"/>
          <p:cNvSpPr/>
          <p:nvPr/>
        </p:nvSpPr>
        <p:spPr bwMode="auto">
          <a:xfrm rot="5400000">
            <a:off x="5101326" y="853407"/>
            <a:ext cx="3612498" cy="4472847"/>
          </a:xfrm>
          <a:prstGeom prst="roundRect">
            <a:avLst/>
          </a:prstGeom>
          <a:gradFill rotWithShape="1">
            <a:gsLst>
              <a:gs pos="0">
                <a:srgbClr val="917F7F"/>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solidFill>
                <a:srgbClr val="000000"/>
              </a:solidFill>
              <a:latin typeface="Arial" pitchFamily="34" charset="0"/>
            </a:endParaRPr>
          </a:p>
        </p:txBody>
      </p:sp>
      <p:sp>
        <p:nvSpPr>
          <p:cNvPr id="13314" name="AutoShape 2"/>
          <p:cNvSpPr>
            <a:spLocks noChangeAspect="1" noChangeArrowheads="1" noTextEdit="1"/>
          </p:cNvSpPr>
          <p:nvPr/>
        </p:nvSpPr>
        <p:spPr bwMode="auto">
          <a:xfrm>
            <a:off x="1588" y="0"/>
            <a:ext cx="914082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42"/>
          <p:cNvSpPr/>
          <p:nvPr/>
        </p:nvSpPr>
        <p:spPr bwMode="auto">
          <a:xfrm rot="16200000">
            <a:off x="3344593" y="2347704"/>
            <a:ext cx="2454815" cy="9144000"/>
          </a:xfrm>
          <a:prstGeom prst="rect">
            <a:avLst/>
          </a:prstGeom>
          <a:gradFill flip="none" rotWithShape="1">
            <a:gsLst>
              <a:gs pos="0">
                <a:schemeClr val="tx1">
                  <a:alpha val="84000"/>
                </a:schemeClr>
              </a:gs>
              <a:gs pos="50000">
                <a:schemeClr val="tx1">
                  <a:alpha val="65000"/>
                </a:schemeClr>
              </a:gs>
              <a:gs pos="100000">
                <a:schemeClr val="tx1">
                  <a:alpha val="0"/>
                </a:schemeClr>
              </a:gs>
            </a:gsLst>
            <a:lin ang="10800000" scaled="1"/>
            <a:tileRect/>
          </a:gradFill>
          <a:ln>
            <a:headEnd type="none" w="med" len="med"/>
            <a:tailEnd type="none" w="med" len="med"/>
          </a:ln>
          <a:scene3d>
            <a:camera prst="orthographicFront">
              <a:rot lat="0" lon="0" rev="0"/>
            </a:camera>
            <a:lightRig rig="threePt" dir="t">
              <a:rot lat="0" lon="0" rev="12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2" name="Freeform 9"/>
          <p:cNvSpPr>
            <a:spLocks/>
          </p:cNvSpPr>
          <p:nvPr/>
        </p:nvSpPr>
        <p:spPr bwMode="auto">
          <a:xfrm>
            <a:off x="0" y="5679588"/>
            <a:ext cx="9144000" cy="554949"/>
          </a:xfrm>
          <a:custGeom>
            <a:avLst/>
            <a:gdLst/>
            <a:ahLst/>
            <a:cxnLst>
              <a:cxn ang="0">
                <a:pos x="0" y="1"/>
              </a:cxn>
              <a:cxn ang="0">
                <a:pos x="4867" y="1008"/>
              </a:cxn>
              <a:cxn ang="0">
                <a:pos x="10000" y="0"/>
              </a:cxn>
              <a:cxn ang="0">
                <a:pos x="0" y="1"/>
              </a:cxn>
            </a:cxnLst>
            <a:rect l="0" t="0" r="r" b="b"/>
            <a:pathLst>
              <a:path w="10000" h="1008">
                <a:moveTo>
                  <a:pt x="0" y="1"/>
                </a:moveTo>
                <a:cubicBezTo>
                  <a:pt x="0" y="1"/>
                  <a:pt x="3380" y="601"/>
                  <a:pt x="4867" y="1008"/>
                </a:cubicBezTo>
                <a:cubicBezTo>
                  <a:pt x="6372" y="577"/>
                  <a:pt x="10000" y="0"/>
                  <a:pt x="10000" y="0"/>
                </a:cubicBezTo>
                <a:lnTo>
                  <a:pt x="0" y="1"/>
                </a:lnTo>
                <a:close/>
              </a:path>
            </a:pathLst>
          </a:custGeom>
          <a:gradFill flip="none" rotWithShape="1">
            <a:gsLst>
              <a:gs pos="0">
                <a:schemeClr val="bg1">
                  <a:alpha val="50000"/>
                </a:schemeClr>
              </a:gs>
              <a:gs pos="77000">
                <a:schemeClr val="bg1">
                  <a:alpha val="17000"/>
                </a:schemeClr>
              </a:gs>
              <a:gs pos="100000">
                <a:schemeClr val="bg1">
                  <a:alpha val="0"/>
                </a:schemeClr>
              </a:gs>
            </a:gsLst>
            <a:lin ang="16200000" scaled="0"/>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dirty="0" smtClean="0"/>
          </a:p>
        </p:txBody>
      </p:sp>
      <p:sp>
        <p:nvSpPr>
          <p:cNvPr id="5" name="TextBox 4"/>
          <p:cNvSpPr txBox="1"/>
          <p:nvPr/>
        </p:nvSpPr>
        <p:spPr>
          <a:xfrm>
            <a:off x="1" y="6229853"/>
            <a:ext cx="9122958" cy="369332"/>
          </a:xfrm>
          <a:prstGeom prst="rect">
            <a:avLst/>
          </a:prstGeom>
        </p:spPr>
        <p:txBody>
          <a:bodyPr wrap="square" rtlCol="0">
            <a:spAutoFit/>
          </a:bodyPr>
          <a:lstStyle/>
          <a:p>
            <a:pPr algn="ctr"/>
            <a:r>
              <a:rPr lang="zh-CN" altLang="en-US"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rPr>
              <a:t>安全治理无法与企业需求以及新生机会同步发展</a:t>
            </a:r>
            <a:endParaRPr lang="en-US" sz="2000" b="1" dirty="0" smtClean="0">
              <a:gradFill>
                <a:gsLst>
                  <a:gs pos="0">
                    <a:schemeClr val="bg1"/>
                  </a:gs>
                  <a:gs pos="50000">
                    <a:schemeClr val="bg1">
                      <a:lumMod val="75000"/>
                    </a:schemeClr>
                  </a:gs>
                  <a:gs pos="100000">
                    <a:schemeClr val="bg1">
                      <a:lumMod val="65000"/>
                    </a:schemeClr>
                  </a:gs>
                </a:gsLst>
                <a:lin ang="5400000" scaled="1"/>
              </a:gradFill>
              <a:latin typeface="Segoe Light" pitchFamily="34" charset="0"/>
            </a:endParaRPr>
          </a:p>
        </p:txBody>
      </p:sp>
      <p:sp>
        <p:nvSpPr>
          <p:cNvPr id="55" name="TextBox 54"/>
          <p:cNvSpPr txBox="1"/>
          <p:nvPr/>
        </p:nvSpPr>
        <p:spPr>
          <a:xfrm>
            <a:off x="160136" y="2118317"/>
            <a:ext cx="1473554" cy="535531"/>
          </a:xfrm>
          <a:prstGeom prst="rect">
            <a:avLst/>
          </a:prstGeom>
          <a:noFill/>
        </p:spPr>
        <p:txBody>
          <a:bodyPr wrap="square" rtlCol="0">
            <a:spAutoFit/>
          </a:bodyPr>
          <a:lstStyle/>
          <a:p>
            <a:pPr algn="ctr" defTabSz="914400">
              <a:lnSpc>
                <a:spcPct val="8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chemeClr val="bg1">
                      <a:alpha val="40000"/>
                    </a:schemeClr>
                  </a:glow>
                  <a:innerShdw blurRad="114300">
                    <a:prstClr val="black"/>
                  </a:innerShdw>
                </a:effectLst>
                <a:latin typeface="Segoe" pitchFamily="34" charset="0"/>
              </a:rPr>
              <a:t>种类和数量同时增加</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chemeClr val="bg1">
                    <a:alpha val="40000"/>
                  </a:schemeClr>
                </a:glow>
                <a:innerShdw blurRad="114300">
                  <a:prstClr val="black"/>
                </a:innerShdw>
              </a:effectLst>
              <a:latin typeface="Segoe" pitchFamily="34" charset="0"/>
            </a:endParaRPr>
          </a:p>
        </p:txBody>
      </p:sp>
      <p:sp>
        <p:nvSpPr>
          <p:cNvPr id="56" name="TextBox 55"/>
          <p:cNvSpPr txBox="1"/>
          <p:nvPr/>
        </p:nvSpPr>
        <p:spPr>
          <a:xfrm>
            <a:off x="217025" y="3171063"/>
            <a:ext cx="1588376" cy="313932"/>
          </a:xfrm>
          <a:prstGeom prst="rect">
            <a:avLst/>
          </a:prstGeom>
          <a:noFill/>
        </p:spPr>
        <p:txBody>
          <a:bodyPr wrap="square" rtlCol="0">
            <a:spAutoFit/>
          </a:bodyPr>
          <a:lstStyle/>
          <a:p>
            <a:pPr indent="-114300" algn="ctr" defTabSz="914400">
              <a:lnSpc>
                <a:spcPct val="8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chemeClr val="bg1">
                      <a:alpha val="40000"/>
                    </a:schemeClr>
                  </a:glow>
                  <a:innerShdw blurRad="114300">
                    <a:prstClr val="black"/>
                  </a:innerShdw>
                </a:effectLst>
                <a:latin typeface="Segoe" pitchFamily="34" charset="0"/>
              </a:rPr>
              <a:t>复杂程度增加</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chemeClr val="bg1">
                    <a:alpha val="40000"/>
                  </a:schemeClr>
                </a:glow>
                <a:innerShdw blurRad="114300">
                  <a:prstClr val="black"/>
                </a:innerShdw>
              </a:effectLst>
              <a:latin typeface="Segoe" pitchFamily="34" charset="0"/>
            </a:endParaRPr>
          </a:p>
        </p:txBody>
      </p:sp>
      <p:sp>
        <p:nvSpPr>
          <p:cNvPr id="57" name="TextBox 56"/>
          <p:cNvSpPr txBox="1"/>
          <p:nvPr/>
        </p:nvSpPr>
        <p:spPr>
          <a:xfrm>
            <a:off x="96283" y="4096810"/>
            <a:ext cx="1592817" cy="313932"/>
          </a:xfrm>
          <a:prstGeom prst="rect">
            <a:avLst/>
          </a:prstGeom>
          <a:noFill/>
        </p:spPr>
        <p:txBody>
          <a:bodyPr wrap="square" rtlCol="0">
            <a:spAutoFit/>
          </a:bodyPr>
          <a:lstStyle/>
          <a:p>
            <a:pPr indent="-114300" algn="ctr" defTabSz="914400">
              <a:lnSpc>
                <a:spcPct val="8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chemeClr val="bg1">
                      <a:alpha val="40000"/>
                    </a:schemeClr>
                  </a:glow>
                  <a:innerShdw blurRad="114300">
                    <a:prstClr val="black"/>
                  </a:innerShdw>
                </a:effectLst>
                <a:latin typeface="Segoe" pitchFamily="34" charset="0"/>
              </a:rPr>
              <a:t>利益所驱使</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chemeClr val="bg1">
                    <a:alpha val="40000"/>
                  </a:schemeClr>
                </a:glow>
                <a:innerShdw blurRad="114300">
                  <a:prstClr val="black"/>
                </a:innerShdw>
              </a:effectLst>
              <a:latin typeface="Segoe" pitchFamily="34" charset="0"/>
            </a:endParaRPr>
          </a:p>
        </p:txBody>
      </p:sp>
      <p:sp>
        <p:nvSpPr>
          <p:cNvPr id="64" name="Rounded Rectangle 63"/>
          <p:cNvSpPr>
            <a:spLocks noChangeAspect="1"/>
          </p:cNvSpPr>
          <p:nvPr/>
        </p:nvSpPr>
        <p:spPr bwMode="auto">
          <a:xfrm>
            <a:off x="1797175" y="1663146"/>
            <a:ext cx="5312979" cy="2853368"/>
          </a:xfrm>
          <a:prstGeom prst="roundRect">
            <a:avLst/>
          </a:prstGeom>
          <a:gradFill>
            <a:gsLst>
              <a:gs pos="0">
                <a:srgbClr val="FFFFFF"/>
              </a:gs>
              <a:gs pos="76000">
                <a:srgbClr val="FFFFFF">
                  <a:alpha val="26000"/>
                </a:srgbClr>
              </a:gs>
            </a:gsLst>
            <a:path path="circle">
              <a:fillToRect r="100000" b="100000"/>
            </a:path>
          </a:gradFill>
          <a:ln w="19050">
            <a:solidFill>
              <a:schemeClr val="tx1">
                <a:alpha val="23000"/>
              </a:schemeClr>
            </a:solidFill>
          </a:ln>
          <a:effectLst>
            <a:innerShdw blurRad="393700">
              <a:schemeClr val="tx1">
                <a:alpha val="50000"/>
              </a:scheme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963" fontAlgn="base">
              <a:lnSpc>
                <a:spcPct val="90000"/>
              </a:lnSpc>
              <a:spcBef>
                <a:spcPct val="0"/>
              </a:spcBef>
              <a:spcAft>
                <a:spcPct val="0"/>
              </a:spcAft>
              <a:defRPr/>
            </a:pPr>
            <a:endParaRPr lang="en-US" sz="2400" dirty="0" smtClean="0">
              <a:solidFill>
                <a:schemeClr val="lt1"/>
              </a:solidFill>
              <a:effectLst>
                <a:outerShdw blurRad="38100" dist="38100" dir="2700000" algn="tl">
                  <a:srgbClr val="000000">
                    <a:alpha val="43137"/>
                  </a:srgbClr>
                </a:outerShdw>
              </a:effectLst>
            </a:endParaRPr>
          </a:p>
        </p:txBody>
      </p:sp>
      <p:sp>
        <p:nvSpPr>
          <p:cNvPr id="65" name="Rectangle 64"/>
          <p:cNvSpPr/>
          <p:nvPr/>
        </p:nvSpPr>
        <p:spPr>
          <a:xfrm>
            <a:off x="1899648" y="2319509"/>
            <a:ext cx="5147444" cy="1717393"/>
          </a:xfrm>
          <a:prstGeom prst="rect">
            <a:avLst/>
          </a:prstGeom>
        </p:spPr>
        <p:txBody>
          <a:bodyPr wrap="square">
            <a:spAutoFit/>
          </a:bodyPr>
          <a:lstStyle/>
          <a:p>
            <a:pPr marL="228600" lvl="1" indent="-228600">
              <a:lnSpc>
                <a:spcPct val="150000"/>
              </a:lnSpc>
              <a:spcBef>
                <a:spcPct val="20000"/>
              </a:spcBef>
              <a:buSzPct val="100000"/>
              <a:buBlip>
                <a:blip r:embed="rId3"/>
              </a:buBlip>
            </a:pPr>
            <a:r>
              <a:rPr lang="zh-CN" altLang="en-US" sz="1600" dirty="0" smtClean="0"/>
              <a:t>法规遵从和一致性带来的压力逐日增大</a:t>
            </a:r>
            <a:endParaRPr lang="en-US" sz="1600" dirty="0" smtClean="0"/>
          </a:p>
          <a:p>
            <a:pPr marL="228600" lvl="1" indent="-228600">
              <a:lnSpc>
                <a:spcPct val="150000"/>
              </a:lnSpc>
              <a:spcBef>
                <a:spcPct val="20000"/>
              </a:spcBef>
              <a:buSzPct val="100000"/>
              <a:buBlip>
                <a:blip r:embed="rId3"/>
              </a:buBlip>
            </a:pPr>
            <a:r>
              <a:rPr lang="zh-CN" altLang="en-US" sz="1600" dirty="0" smtClean="0"/>
              <a:t>无处不在、更加频繁的互通与协作</a:t>
            </a:r>
            <a:endParaRPr lang="en-US" sz="1600" dirty="0" smtClean="0"/>
          </a:p>
          <a:p>
            <a:pPr marL="228600" lvl="1" indent="-228600">
              <a:lnSpc>
                <a:spcPct val="150000"/>
              </a:lnSpc>
              <a:spcBef>
                <a:spcPct val="20000"/>
              </a:spcBef>
              <a:buSzPct val="100000"/>
              <a:buBlip>
                <a:blip r:embed="rId3"/>
              </a:buBlip>
            </a:pPr>
            <a:r>
              <a:rPr lang="zh-CN" altLang="en-US" sz="1600" dirty="0" smtClean="0"/>
              <a:t>保护和访问需求日益急迫</a:t>
            </a:r>
            <a:endParaRPr lang="en-US" sz="1600" dirty="0" smtClean="0"/>
          </a:p>
          <a:p>
            <a:pPr marL="228600" lvl="1" indent="-228600">
              <a:lnSpc>
                <a:spcPct val="150000"/>
              </a:lnSpc>
              <a:spcBef>
                <a:spcPct val="20000"/>
              </a:spcBef>
              <a:buSzPct val="100000"/>
              <a:buBlip>
                <a:blip r:embed="rId3"/>
              </a:buBlip>
            </a:pPr>
            <a:r>
              <a:rPr lang="zh-CN" altLang="en-US" sz="1600" dirty="0" smtClean="0"/>
              <a:t>明智</a:t>
            </a:r>
            <a:r>
              <a:rPr lang="en-US" altLang="zh-CN" sz="1600" dirty="0" smtClean="0"/>
              <a:t>IT</a:t>
            </a:r>
            <a:r>
              <a:rPr lang="zh-CN" altLang="en-US" sz="1600" dirty="0" smtClean="0"/>
              <a:t>选择；降低预算</a:t>
            </a:r>
            <a:endParaRPr lang="en-US" dirty="0" smtClean="0"/>
          </a:p>
        </p:txBody>
      </p:sp>
      <p:sp>
        <p:nvSpPr>
          <p:cNvPr id="66" name="TextBox 65"/>
          <p:cNvSpPr txBox="1"/>
          <p:nvPr/>
        </p:nvSpPr>
        <p:spPr>
          <a:xfrm>
            <a:off x="1781408" y="1857502"/>
            <a:ext cx="5328745" cy="369332"/>
          </a:xfrm>
          <a:prstGeom prst="rect">
            <a:avLst/>
          </a:prstGeom>
          <a:noFill/>
        </p:spPr>
        <p:txBody>
          <a:bodyPr wrap="square" rtlCol="0">
            <a:spAutoFit/>
          </a:bodyPr>
          <a:lstStyle/>
          <a:p>
            <a:pPr algn="ctr"/>
            <a:r>
              <a:rPr lang="zh-CN" altLang="en-US" b="1" dirty="0" smtClean="0">
                <a:ln w="17780" cmpd="sng">
                  <a:noFill/>
                  <a:prstDash val="solid"/>
                  <a:miter lim="800000"/>
                </a:ln>
                <a:latin typeface="微软雅黑" pitchFamily="34" charset="-122"/>
                <a:ea typeface="微软雅黑" pitchFamily="34" charset="-122"/>
              </a:rPr>
              <a:t>业务愿景</a:t>
            </a:r>
            <a:endParaRPr lang="en-US" b="1" dirty="0" smtClean="0">
              <a:ln w="17780" cmpd="sng">
                <a:noFill/>
                <a:prstDash val="solid"/>
                <a:miter lim="800000"/>
              </a:ln>
              <a:latin typeface="微软雅黑" pitchFamily="34" charset="-122"/>
              <a:ea typeface="微软雅黑" pitchFamily="34" charset="-122"/>
            </a:endParaRPr>
          </a:p>
        </p:txBody>
      </p:sp>
      <p:sp>
        <p:nvSpPr>
          <p:cNvPr id="67" name="TextBox 66"/>
          <p:cNvSpPr txBox="1"/>
          <p:nvPr/>
        </p:nvSpPr>
        <p:spPr>
          <a:xfrm>
            <a:off x="7373416" y="2118317"/>
            <a:ext cx="1541984" cy="535531"/>
          </a:xfrm>
          <a:prstGeom prst="rect">
            <a:avLst/>
          </a:prstGeom>
          <a:noFill/>
        </p:spPr>
        <p:txBody>
          <a:bodyPr wrap="square" rtlCol="0">
            <a:spAutoFit/>
          </a:bodyPr>
          <a:lstStyle/>
          <a:p>
            <a:pPr indent="-114300" algn="ctr" defTabSz="914400">
              <a:lnSpc>
                <a:spcPct val="8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新产品不断问世</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68" name="TextBox 67"/>
          <p:cNvSpPr txBox="1"/>
          <p:nvPr/>
        </p:nvSpPr>
        <p:spPr>
          <a:xfrm>
            <a:off x="7276254" y="3158363"/>
            <a:ext cx="1613746" cy="313932"/>
          </a:xfrm>
          <a:prstGeom prst="rect">
            <a:avLst/>
          </a:prstGeom>
          <a:noFill/>
        </p:spPr>
        <p:txBody>
          <a:bodyPr wrap="square" rtlCol="0">
            <a:spAutoFit/>
          </a:bodyPr>
          <a:lstStyle/>
          <a:p>
            <a:pPr indent="-114300" algn="ctr" defTabSz="914400">
              <a:lnSpc>
                <a:spcPct val="8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集成性松散</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69" name="TextBox 68"/>
          <p:cNvSpPr txBox="1"/>
          <p:nvPr/>
        </p:nvSpPr>
        <p:spPr>
          <a:xfrm>
            <a:off x="7104406" y="4122210"/>
            <a:ext cx="2065020" cy="313932"/>
          </a:xfrm>
          <a:prstGeom prst="rect">
            <a:avLst/>
          </a:prstGeom>
          <a:noFill/>
        </p:spPr>
        <p:txBody>
          <a:bodyPr wrap="square" rtlCol="0">
            <a:spAutoFit/>
          </a:bodyPr>
          <a:lstStyle/>
          <a:p>
            <a:pPr indent="-114300" algn="ctr" defTabSz="914400">
              <a:lnSpc>
                <a:spcPct val="8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总体成本过高</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73" name="Title 72"/>
          <p:cNvSpPr>
            <a:spLocks noGrp="1"/>
          </p:cNvSpPr>
          <p:nvPr>
            <p:ph type="title"/>
          </p:nvPr>
        </p:nvSpPr>
        <p:spPr>
          <a:xfrm>
            <a:off x="-204727" y="151805"/>
            <a:ext cx="6209731" cy="1143000"/>
          </a:xfrm>
        </p:spPr>
        <p:txBody>
          <a:bodyPr/>
          <a:lstStyle/>
          <a:p>
            <a:pPr lvl="0"/>
            <a:r>
              <a:rPr lang="zh-CN" altLang="en-US" sz="4000" dirty="0" smtClean="0"/>
              <a:t>现今企业业务面临的难题</a:t>
            </a:r>
            <a:endParaRPr lang="en-US" sz="4000" dirty="0"/>
          </a:p>
        </p:txBody>
      </p:sp>
      <p:sp>
        <p:nvSpPr>
          <p:cNvPr id="71" name="TextBox 70"/>
          <p:cNvSpPr txBox="1"/>
          <p:nvPr/>
        </p:nvSpPr>
        <p:spPr>
          <a:xfrm>
            <a:off x="210936" y="1469818"/>
            <a:ext cx="1473554" cy="338554"/>
          </a:xfrm>
          <a:prstGeom prst="rect">
            <a:avLst/>
          </a:prstGeom>
          <a:noFill/>
        </p:spPr>
        <p:txBody>
          <a:bodyPr wrap="square" rtlCol="0">
            <a:spAutoFit/>
          </a:bodyPr>
          <a:lstStyle/>
          <a:p>
            <a:pPr algn="ctr" defTabSz="914400">
              <a:lnSpc>
                <a:spcPct val="80000"/>
              </a:lnSpc>
              <a:defRPr/>
            </a:pPr>
            <a:r>
              <a:rPr lang="zh-CN" altLang="en-US" sz="2000" b="1" dirty="0" smtClean="0">
                <a:ln w="17780" cmpd="sng">
                  <a:noFill/>
                  <a:prstDash val="solid"/>
                  <a:miter lim="800000"/>
                </a:ln>
                <a:latin typeface="微软雅黑" pitchFamily="34" charset="-122"/>
                <a:ea typeface="微软雅黑" pitchFamily="34" charset="-122"/>
              </a:rPr>
              <a:t>威胁</a:t>
            </a:r>
            <a:endParaRPr lang="en-US" sz="2000" b="1" dirty="0" smtClean="0">
              <a:ln w="17780" cmpd="sng">
                <a:noFill/>
                <a:prstDash val="solid"/>
                <a:miter lim="800000"/>
              </a:ln>
              <a:latin typeface="微软雅黑" pitchFamily="34" charset="-122"/>
              <a:ea typeface="微软雅黑" pitchFamily="34" charset="-122"/>
            </a:endParaRPr>
          </a:p>
        </p:txBody>
      </p:sp>
      <p:sp>
        <p:nvSpPr>
          <p:cNvPr id="72" name="TextBox 71"/>
          <p:cNvSpPr txBox="1"/>
          <p:nvPr/>
        </p:nvSpPr>
        <p:spPr>
          <a:xfrm>
            <a:off x="7167994" y="1469818"/>
            <a:ext cx="1747405" cy="338554"/>
          </a:xfrm>
          <a:prstGeom prst="rect">
            <a:avLst/>
          </a:prstGeom>
          <a:noFill/>
        </p:spPr>
        <p:txBody>
          <a:bodyPr wrap="square" rtlCol="0">
            <a:spAutoFit/>
          </a:bodyPr>
          <a:lstStyle/>
          <a:p>
            <a:pPr algn="ctr">
              <a:lnSpc>
                <a:spcPct val="80000"/>
              </a:lnSpc>
              <a:defRPr/>
            </a:pPr>
            <a:r>
              <a:rPr lang="zh-CN" altLang="en-US" sz="2000" b="1" dirty="0" smtClean="0">
                <a:ln w="17780" cmpd="sng">
                  <a:noFill/>
                  <a:prstDash val="solid"/>
                  <a:miter lim="800000"/>
                </a:ln>
                <a:latin typeface="微软雅黑" pitchFamily="34" charset="-122"/>
                <a:ea typeface="微软雅黑" pitchFamily="34" charset="-122"/>
              </a:rPr>
              <a:t>当前应对方案</a:t>
            </a:r>
            <a:endParaRPr lang="en-US" sz="2000" b="1" dirty="0" smtClean="0">
              <a:ln w="17780" cmpd="sng">
                <a:noFill/>
                <a:prstDash val="solid"/>
                <a:miter lim="800000"/>
              </a:ln>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9"/>
          <p:cNvSpPr>
            <a:spLocks/>
          </p:cNvSpPr>
          <p:nvPr/>
        </p:nvSpPr>
        <p:spPr bwMode="auto">
          <a:xfrm>
            <a:off x="0" y="875242"/>
            <a:ext cx="9144000" cy="4648200"/>
          </a:xfrm>
          <a:custGeom>
            <a:avLst/>
            <a:gdLst/>
            <a:ahLst/>
            <a:cxnLst>
              <a:cxn ang="0">
                <a:pos x="0" y="8"/>
              </a:cxn>
              <a:cxn ang="0">
                <a:pos x="4736" y="1328"/>
              </a:cxn>
              <a:cxn ang="0">
                <a:pos x="9816" y="0"/>
              </a:cxn>
              <a:cxn ang="0">
                <a:pos x="9816" y="4174"/>
              </a:cxn>
              <a:cxn ang="0">
                <a:pos x="4736" y="2982"/>
              </a:cxn>
              <a:cxn ang="0">
                <a:pos x="0" y="4190"/>
              </a:cxn>
              <a:cxn ang="0">
                <a:pos x="0" y="8"/>
              </a:cxn>
            </a:cxnLst>
            <a:rect l="0" t="0" r="r" b="b"/>
            <a:pathLst>
              <a:path w="9816" h="4190">
                <a:moveTo>
                  <a:pt x="0" y="8"/>
                </a:moveTo>
                <a:cubicBezTo>
                  <a:pt x="0" y="8"/>
                  <a:pt x="2341" y="1328"/>
                  <a:pt x="4736" y="1328"/>
                </a:cubicBezTo>
                <a:cubicBezTo>
                  <a:pt x="7246" y="1328"/>
                  <a:pt x="9816" y="0"/>
                  <a:pt x="9816" y="0"/>
                </a:cubicBezTo>
                <a:cubicBezTo>
                  <a:pt x="9816" y="4174"/>
                  <a:pt x="9816" y="4174"/>
                  <a:pt x="9816" y="4174"/>
                </a:cubicBezTo>
                <a:cubicBezTo>
                  <a:pt x="9816" y="4174"/>
                  <a:pt x="7246" y="2982"/>
                  <a:pt x="4736" y="2982"/>
                </a:cubicBezTo>
                <a:cubicBezTo>
                  <a:pt x="2341" y="2982"/>
                  <a:pt x="0" y="4190"/>
                  <a:pt x="0" y="4190"/>
                </a:cubicBezTo>
                <a:lnTo>
                  <a:pt x="0" y="8"/>
                </a:lnTo>
                <a:close/>
              </a:path>
            </a:pathLst>
          </a:custGeom>
          <a:gradFill flip="none" rotWithShape="1">
            <a:gsLst>
              <a:gs pos="0">
                <a:srgbClr val="000000">
                  <a:alpha val="0"/>
                </a:srgbClr>
              </a:gs>
              <a:gs pos="69000">
                <a:srgbClr val="000000">
                  <a:alpha val="45000"/>
                </a:srgbClr>
              </a:gs>
              <a:gs pos="100000">
                <a:srgbClr val="000000">
                  <a:alpha val="76000"/>
                </a:srgbClr>
              </a:gs>
            </a:gsLst>
            <a:path path="circle">
              <a:fillToRect l="50000" t="50000" r="50000" b="50000"/>
            </a:path>
            <a:tileRect/>
          </a:gradFill>
          <a:ln w="6350">
            <a:noFill/>
          </a:ln>
          <a:effectLst>
            <a:glow rad="228600">
              <a:srgbClr val="000000">
                <a:alpha val="27843"/>
              </a:srgbClr>
            </a:glow>
            <a:innerShdw blurRad="393700">
              <a:srgbClr val="000000">
                <a:alpha val="48000"/>
              </a:srgbClr>
            </a:innerShdw>
          </a:effectLst>
          <a:scene3d>
            <a:camera prst="orthographicFront"/>
            <a:lightRig rig="threePt" dir="t"/>
          </a:scene3d>
          <a:sp3d contourW="6350">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628625" indent="-628625" algn="ctr" defTabSz="1095332" eaLnBrk="0" fontAlgn="base" hangingPunct="0">
              <a:lnSpc>
                <a:spcPct val="85000"/>
              </a:lnSpc>
              <a:spcBef>
                <a:spcPct val="0"/>
              </a:spcBef>
              <a:spcAft>
                <a:spcPct val="0"/>
              </a:spcAft>
              <a:buClr>
                <a:schemeClr val="tx2"/>
              </a:buClr>
              <a:buSzPct val="76000"/>
              <a:defRPr/>
            </a:pPr>
            <a:endParaRPr lang="en-US" sz="3600" i="1" spc="-60" dirty="0"/>
          </a:p>
        </p:txBody>
      </p:sp>
      <p:sp>
        <p:nvSpPr>
          <p:cNvPr id="106" name="Freeform 4"/>
          <p:cNvSpPr>
            <a:spLocks/>
          </p:cNvSpPr>
          <p:nvPr/>
        </p:nvSpPr>
        <p:spPr bwMode="auto">
          <a:xfrm rot="16200000">
            <a:off x="1142999" y="-1143000"/>
            <a:ext cx="6858002" cy="9144000"/>
          </a:xfrm>
          <a:prstGeom prst="rect">
            <a:avLst/>
          </a:prstGeom>
          <a:gradFill flip="none" rotWithShape="1">
            <a:gsLst>
              <a:gs pos="0">
                <a:schemeClr val="tx1">
                  <a:lumMod val="95000"/>
                  <a:lumOff val="5000"/>
                </a:schemeClr>
              </a:gs>
              <a:gs pos="50000">
                <a:schemeClr val="tx1">
                  <a:lumMod val="65000"/>
                  <a:lumOff val="35000"/>
                  <a:alpha val="0"/>
                </a:schemeClr>
              </a:gs>
              <a:gs pos="100000">
                <a:schemeClr val="tx1">
                  <a:lumMod val="65000"/>
                  <a:lumOff val="35000"/>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Pentagon 46"/>
          <p:cNvSpPr/>
          <p:nvPr/>
        </p:nvSpPr>
        <p:spPr bwMode="auto">
          <a:xfrm>
            <a:off x="-1" y="5637476"/>
            <a:ext cx="6225871" cy="795129"/>
          </a:xfrm>
          <a:prstGeom prst="homePlate">
            <a:avLst>
              <a:gd name="adj" fmla="val 35857"/>
            </a:avLst>
          </a:prstGeom>
          <a:gradFill flip="none" rotWithShape="1">
            <a:gsLst>
              <a:gs pos="0">
                <a:schemeClr val="tx1">
                  <a:alpha val="48000"/>
                </a:schemeClr>
              </a:gs>
              <a:gs pos="0">
                <a:schemeClr val="bg1">
                  <a:lumMod val="50000"/>
                  <a:alpha val="31000"/>
                </a:schemeClr>
              </a:gs>
              <a:gs pos="78000">
                <a:schemeClr val="bg1">
                  <a:lumMod val="50000"/>
                  <a:alpha val="25000"/>
                </a:schemeClr>
              </a:gs>
            </a:gsLst>
            <a:path path="circle">
              <a:fillToRect l="100000" t="100000"/>
            </a:path>
            <a:tileRect r="-100000" b="-100000"/>
          </a:gradFill>
          <a:ln w="22225">
            <a:noFill/>
            <a:round/>
            <a:headEnd/>
            <a:tailEnd/>
          </a:ln>
        </p:spPr>
        <p:txBody>
          <a:bodyPr vert="horz" wrap="square" lIns="0" tIns="45720" rIns="365760" bIns="45720" numCol="1" anchor="t"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effectLst>
                <a:glow rad="63500">
                  <a:schemeClr val="tx1">
                    <a:alpha val="40000"/>
                  </a:schemeClr>
                </a:glow>
              </a:effectLst>
              <a:latin typeface="Segoe Light" pitchFamily="34" charset="0"/>
            </a:endParaRPr>
          </a:p>
        </p:txBody>
      </p:sp>
      <p:grpSp>
        <p:nvGrpSpPr>
          <p:cNvPr id="51" name="Group 50"/>
          <p:cNvGrpSpPr/>
          <p:nvPr/>
        </p:nvGrpSpPr>
        <p:grpSpPr>
          <a:xfrm>
            <a:off x="3381134" y="1905910"/>
            <a:ext cx="2411695" cy="2437764"/>
            <a:chOff x="3428759" y="1905910"/>
            <a:chExt cx="2411695" cy="2437764"/>
          </a:xfrm>
        </p:grpSpPr>
        <p:sp>
          <p:nvSpPr>
            <p:cNvPr id="77" name="Round Same Side Corner Rectangle 76"/>
            <p:cNvSpPr/>
            <p:nvPr/>
          </p:nvSpPr>
          <p:spPr bwMode="auto">
            <a:xfrm>
              <a:off x="3440334" y="1905910"/>
              <a:ext cx="2381064" cy="2070038"/>
            </a:xfrm>
            <a:prstGeom prst="round2SameRect">
              <a:avLst>
                <a:gd name="adj1" fmla="val 6925"/>
                <a:gd name="adj2" fmla="val 0"/>
              </a:avLst>
            </a:prstGeom>
            <a:gradFill flip="none" rotWithShape="1">
              <a:gsLst>
                <a:gs pos="0">
                  <a:schemeClr val="tx1">
                    <a:lumMod val="75000"/>
                    <a:lumOff val="25000"/>
                  </a:schemeClr>
                </a:gs>
                <a:gs pos="80000">
                  <a:schemeClr val="tx1">
                    <a:lumMod val="85000"/>
                    <a:lumOff val="15000"/>
                  </a:schemeClr>
                </a:gs>
                <a:gs pos="100000">
                  <a:schemeClr val="dk1">
                    <a:shade val="94000"/>
                    <a:satMod val="135000"/>
                  </a:schemeClr>
                </a:gs>
              </a:gsLst>
              <a:lin ang="0" scaled="0"/>
              <a:tileRect/>
            </a:gradFill>
            <a:ln/>
          </p:spPr>
          <p:style>
            <a:lnRef idx="0">
              <a:schemeClr val="dk1"/>
            </a:lnRef>
            <a:fillRef idx="3">
              <a:schemeClr val="dk1"/>
            </a:fillRef>
            <a:effectRef idx="3">
              <a:schemeClr val="dk1"/>
            </a:effectRef>
            <a:fontRef idx="minor">
              <a:schemeClr val="lt1"/>
            </a:fontRef>
          </p:style>
          <p:txBody>
            <a:bodyPr lIns="0" tIns="0" rIns="0" bIns="0" rtlCol="0" anchor="ctr" anchorCtr="0"/>
            <a:lstStyle/>
            <a:p>
              <a:pPr marL="223838" lvl="1" indent="-212725" algn="ctr" fontAlgn="base">
                <a:lnSpc>
                  <a:spcPct val="90000"/>
                </a:lnSpc>
                <a:spcBef>
                  <a:spcPct val="0"/>
                </a:spcBef>
                <a:spcAft>
                  <a:spcPts val="300"/>
                </a:spcAft>
                <a:buSzPct val="80000"/>
                <a:buBlip>
                  <a:blip r:embed="rId3"/>
                </a:buBlip>
                <a:defRPr/>
              </a:pPr>
              <a:endParaRPr lang="en-US" altLang="zh-CN" sz="1100" dirty="0">
                <a:solidFill>
                  <a:srgbClr val="FFFFFF"/>
                </a:solidFill>
                <a:effectLst>
                  <a:outerShdw blurRad="38100" dist="38100" dir="2700000" algn="tl">
                    <a:srgbClr val="000000">
                      <a:alpha val="43137"/>
                    </a:srgbClr>
                  </a:outerShdw>
                </a:effectLst>
                <a:latin typeface="Segoe"/>
              </a:endParaRPr>
            </a:p>
          </p:txBody>
        </p:sp>
        <p:sp>
          <p:nvSpPr>
            <p:cNvPr id="59" name="Round Same Side Corner Rectangle 58"/>
            <p:cNvSpPr/>
            <p:nvPr/>
          </p:nvSpPr>
          <p:spPr bwMode="auto">
            <a:xfrm flipV="1">
              <a:off x="3428759" y="3969160"/>
              <a:ext cx="2392639" cy="339083"/>
            </a:xfrm>
            <a:prstGeom prst="round2SameRect">
              <a:avLst>
                <a:gd name="adj1" fmla="val 50000"/>
                <a:gd name="adj2" fmla="val 0"/>
              </a:avLst>
            </a:prstGeom>
            <a:gradFill flip="none" rotWithShape="1">
              <a:gsLst>
                <a:gs pos="0">
                  <a:schemeClr val="tx1">
                    <a:lumMod val="75000"/>
                    <a:lumOff val="25000"/>
                  </a:schemeClr>
                </a:gs>
                <a:gs pos="80000">
                  <a:schemeClr val="tx1">
                    <a:lumMod val="85000"/>
                    <a:lumOff val="15000"/>
                  </a:schemeClr>
                </a:gs>
                <a:gs pos="100000">
                  <a:schemeClr val="dk1">
                    <a:shade val="94000"/>
                    <a:satMod val="135000"/>
                  </a:schemeClr>
                </a:gs>
              </a:gsLst>
              <a:lin ang="0" scaled="0"/>
              <a:tileRect/>
            </a:gradFill>
            <a:ln/>
          </p:spPr>
          <p:style>
            <a:lnRef idx="0">
              <a:schemeClr val="dk1"/>
            </a:lnRef>
            <a:fillRef idx="3">
              <a:schemeClr val="dk1"/>
            </a:fillRef>
            <a:effectRef idx="3">
              <a:schemeClr val="dk1"/>
            </a:effectRef>
            <a:fontRef idx="minor">
              <a:schemeClr val="lt1"/>
            </a:fontRef>
          </p:style>
          <p:txBody>
            <a:bodyPr lIns="0" tIns="0" rIns="0" bIns="0" rtlCol="0" anchor="ctr" anchorCtr="0"/>
            <a:lstStyle/>
            <a:p>
              <a:pPr marL="223838" lvl="1" indent="-212725" algn="ctr" fontAlgn="base">
                <a:lnSpc>
                  <a:spcPct val="90000"/>
                </a:lnSpc>
                <a:spcBef>
                  <a:spcPct val="0"/>
                </a:spcBef>
                <a:spcAft>
                  <a:spcPts val="300"/>
                </a:spcAft>
                <a:buSzPct val="80000"/>
                <a:buBlip>
                  <a:blip r:embed="rId3"/>
                </a:buBlip>
                <a:defRPr/>
              </a:pPr>
              <a:endParaRPr lang="en-US" altLang="zh-CN" sz="1100" dirty="0">
                <a:solidFill>
                  <a:srgbClr val="FFFFFF"/>
                </a:solidFill>
                <a:effectLst>
                  <a:outerShdw blurRad="38100" dist="38100" dir="2700000" algn="tl">
                    <a:srgbClr val="000000">
                      <a:alpha val="43137"/>
                    </a:srgbClr>
                  </a:outerShdw>
                </a:effectLst>
                <a:latin typeface="Segoe"/>
              </a:endParaRPr>
            </a:p>
          </p:txBody>
        </p:sp>
        <p:sp>
          <p:nvSpPr>
            <p:cNvPr id="4" name="Freeform 5"/>
            <p:cNvSpPr>
              <a:spLocks/>
            </p:cNvSpPr>
            <p:nvPr/>
          </p:nvSpPr>
          <p:spPr bwMode="auto">
            <a:xfrm>
              <a:off x="3638315" y="1970020"/>
              <a:ext cx="975049" cy="1360791"/>
            </a:xfrm>
            <a:custGeom>
              <a:avLst/>
              <a:gdLst/>
              <a:ahLst/>
              <a:cxnLst>
                <a:cxn ang="0">
                  <a:pos x="241" y="571"/>
                </a:cxn>
                <a:cxn ang="0">
                  <a:pos x="570" y="241"/>
                </a:cxn>
                <a:cxn ang="0">
                  <a:pos x="570" y="0"/>
                </a:cxn>
                <a:cxn ang="0">
                  <a:pos x="0" y="571"/>
                </a:cxn>
                <a:cxn ang="0">
                  <a:pos x="45" y="794"/>
                </a:cxn>
                <a:cxn ang="0">
                  <a:pos x="261" y="684"/>
                </a:cxn>
                <a:cxn ang="0">
                  <a:pos x="241" y="571"/>
                </a:cxn>
              </a:cxnLst>
              <a:rect l="0" t="0" r="r" b="b"/>
              <a:pathLst>
                <a:path w="570" h="794">
                  <a:moveTo>
                    <a:pt x="241" y="571"/>
                  </a:moveTo>
                  <a:cubicBezTo>
                    <a:pt x="241" y="389"/>
                    <a:pt x="388" y="241"/>
                    <a:pt x="570" y="241"/>
                  </a:cubicBezTo>
                  <a:cubicBezTo>
                    <a:pt x="570" y="0"/>
                    <a:pt x="570" y="0"/>
                    <a:pt x="570" y="0"/>
                  </a:cubicBezTo>
                  <a:cubicBezTo>
                    <a:pt x="255" y="1"/>
                    <a:pt x="0" y="256"/>
                    <a:pt x="0" y="571"/>
                  </a:cubicBezTo>
                  <a:cubicBezTo>
                    <a:pt x="0" y="650"/>
                    <a:pt x="16" y="726"/>
                    <a:pt x="45" y="794"/>
                  </a:cubicBezTo>
                  <a:cubicBezTo>
                    <a:pt x="261" y="684"/>
                    <a:pt x="261" y="684"/>
                    <a:pt x="261" y="684"/>
                  </a:cubicBezTo>
                  <a:cubicBezTo>
                    <a:pt x="248" y="649"/>
                    <a:pt x="241" y="611"/>
                    <a:pt x="241" y="571"/>
                  </a:cubicBezTo>
                  <a:close/>
                </a:path>
              </a:pathLst>
            </a:custGeom>
            <a:gradFill flip="none" rotWithShape="1">
              <a:gsLst>
                <a:gs pos="0">
                  <a:srgbClr val="229D05"/>
                </a:gs>
                <a:gs pos="100000">
                  <a:schemeClr val="bg1"/>
                </a:gs>
              </a:gsLst>
              <a:lin ang="16200000" scaled="1"/>
              <a:tileRect/>
            </a:gradFill>
            <a:ln w="25400">
              <a:gradFill>
                <a:gsLst>
                  <a:gs pos="0">
                    <a:schemeClr val="accent1">
                      <a:tint val="66000"/>
                      <a:satMod val="160000"/>
                      <a:alpha val="0"/>
                    </a:schemeClr>
                  </a:gs>
                  <a:gs pos="50000">
                    <a:schemeClr val="accent4">
                      <a:alpha val="0"/>
                    </a:schemeClr>
                  </a:gs>
                  <a:gs pos="100000">
                    <a:schemeClr val="tx1"/>
                  </a:gs>
                </a:gsLst>
                <a:lin ang="4200000" scaled="0"/>
              </a:gradFill>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6" name="Freeform 6"/>
            <p:cNvSpPr>
              <a:spLocks/>
            </p:cNvSpPr>
            <p:nvPr/>
          </p:nvSpPr>
          <p:spPr bwMode="auto">
            <a:xfrm>
              <a:off x="4646567" y="1970020"/>
              <a:ext cx="951100" cy="1287235"/>
            </a:xfrm>
            <a:custGeom>
              <a:avLst/>
              <a:gdLst/>
              <a:ahLst/>
              <a:cxnLst>
                <a:cxn ang="0">
                  <a:pos x="316" y="570"/>
                </a:cxn>
                <a:cxn ang="0">
                  <a:pos x="298" y="677"/>
                </a:cxn>
                <a:cxn ang="0">
                  <a:pos x="527" y="751"/>
                </a:cxn>
                <a:cxn ang="0">
                  <a:pos x="556" y="570"/>
                </a:cxn>
                <a:cxn ang="0">
                  <a:pos x="0" y="0"/>
                </a:cxn>
                <a:cxn ang="0">
                  <a:pos x="0" y="240"/>
                </a:cxn>
                <a:cxn ang="0">
                  <a:pos x="316" y="570"/>
                </a:cxn>
              </a:cxnLst>
              <a:rect l="0" t="0" r="r" b="b"/>
              <a:pathLst>
                <a:path w="556" h="751">
                  <a:moveTo>
                    <a:pt x="316" y="570"/>
                  </a:moveTo>
                  <a:cubicBezTo>
                    <a:pt x="316" y="607"/>
                    <a:pt x="310" y="643"/>
                    <a:pt x="298" y="677"/>
                  </a:cubicBezTo>
                  <a:cubicBezTo>
                    <a:pt x="527" y="751"/>
                    <a:pt x="527" y="751"/>
                    <a:pt x="527" y="751"/>
                  </a:cubicBezTo>
                  <a:cubicBezTo>
                    <a:pt x="546" y="694"/>
                    <a:pt x="556" y="633"/>
                    <a:pt x="556" y="570"/>
                  </a:cubicBezTo>
                  <a:cubicBezTo>
                    <a:pt x="556" y="259"/>
                    <a:pt x="309" y="7"/>
                    <a:pt x="0" y="0"/>
                  </a:cubicBezTo>
                  <a:cubicBezTo>
                    <a:pt x="0" y="240"/>
                    <a:pt x="0" y="240"/>
                    <a:pt x="0" y="240"/>
                  </a:cubicBezTo>
                  <a:cubicBezTo>
                    <a:pt x="176" y="248"/>
                    <a:pt x="316" y="392"/>
                    <a:pt x="316" y="570"/>
                  </a:cubicBezTo>
                  <a:close/>
                </a:path>
              </a:pathLst>
            </a:custGeom>
            <a:gradFill flip="none" rotWithShape="1">
              <a:gsLst>
                <a:gs pos="0">
                  <a:srgbClr val="229D05"/>
                </a:gs>
                <a:gs pos="100000">
                  <a:schemeClr val="bg1"/>
                </a:gs>
              </a:gsLst>
              <a:lin ang="16200000" scaled="1"/>
              <a:tileRect/>
            </a:gradFill>
            <a:ln w="25400">
              <a:gradFill>
                <a:gsLst>
                  <a:gs pos="0">
                    <a:schemeClr val="accent1">
                      <a:tint val="66000"/>
                      <a:satMod val="160000"/>
                      <a:alpha val="0"/>
                    </a:schemeClr>
                  </a:gs>
                  <a:gs pos="50000">
                    <a:schemeClr val="accent4">
                      <a:alpha val="0"/>
                    </a:schemeClr>
                  </a:gs>
                  <a:gs pos="100000">
                    <a:schemeClr val="tx1"/>
                  </a:gs>
                </a:gsLst>
                <a:lin ang="4200000" scaled="0"/>
              </a:gradFill>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7" name="Freeform 7"/>
            <p:cNvSpPr>
              <a:spLocks/>
            </p:cNvSpPr>
            <p:nvPr/>
          </p:nvSpPr>
          <p:spPr bwMode="auto">
            <a:xfrm>
              <a:off x="3725556" y="3153763"/>
              <a:ext cx="1804695" cy="769775"/>
            </a:xfrm>
            <a:custGeom>
              <a:avLst/>
              <a:gdLst/>
              <a:ahLst/>
              <a:cxnLst>
                <a:cxn ang="0">
                  <a:pos x="519" y="208"/>
                </a:cxn>
                <a:cxn ang="0">
                  <a:pos x="215" y="6"/>
                </a:cxn>
                <a:cxn ang="0">
                  <a:pos x="0" y="116"/>
                </a:cxn>
                <a:cxn ang="0">
                  <a:pos x="519" y="449"/>
                </a:cxn>
                <a:cxn ang="0">
                  <a:pos x="1055" y="74"/>
                </a:cxn>
                <a:cxn ang="0">
                  <a:pos x="826" y="0"/>
                </a:cxn>
                <a:cxn ang="0">
                  <a:pos x="519" y="208"/>
                </a:cxn>
              </a:cxnLst>
              <a:rect l="0" t="0" r="r" b="b"/>
              <a:pathLst>
                <a:path w="1055" h="449">
                  <a:moveTo>
                    <a:pt x="519" y="208"/>
                  </a:moveTo>
                  <a:cubicBezTo>
                    <a:pt x="382" y="208"/>
                    <a:pt x="265" y="125"/>
                    <a:pt x="215" y="6"/>
                  </a:cubicBezTo>
                  <a:cubicBezTo>
                    <a:pt x="0" y="116"/>
                    <a:pt x="0" y="116"/>
                    <a:pt x="0" y="116"/>
                  </a:cubicBezTo>
                  <a:cubicBezTo>
                    <a:pt x="90" y="312"/>
                    <a:pt x="289" y="449"/>
                    <a:pt x="519" y="449"/>
                  </a:cubicBezTo>
                  <a:cubicBezTo>
                    <a:pt x="765" y="449"/>
                    <a:pt x="975" y="293"/>
                    <a:pt x="1055" y="74"/>
                  </a:cubicBezTo>
                  <a:cubicBezTo>
                    <a:pt x="826" y="0"/>
                    <a:pt x="826" y="0"/>
                    <a:pt x="826" y="0"/>
                  </a:cubicBezTo>
                  <a:cubicBezTo>
                    <a:pt x="778" y="122"/>
                    <a:pt x="658" y="208"/>
                    <a:pt x="519" y="208"/>
                  </a:cubicBezTo>
                  <a:close/>
                </a:path>
              </a:pathLst>
            </a:custGeom>
            <a:gradFill flip="none" rotWithShape="1">
              <a:gsLst>
                <a:gs pos="0">
                  <a:srgbClr val="229D05"/>
                </a:gs>
                <a:gs pos="100000">
                  <a:schemeClr val="bg1"/>
                </a:gs>
              </a:gsLst>
              <a:lin ang="16200000" scaled="1"/>
              <a:tileRect/>
            </a:gradFill>
            <a:ln w="25400">
              <a:gradFill>
                <a:gsLst>
                  <a:gs pos="0">
                    <a:schemeClr val="accent1">
                      <a:tint val="66000"/>
                      <a:satMod val="160000"/>
                      <a:alpha val="0"/>
                    </a:schemeClr>
                  </a:gs>
                  <a:gs pos="50000">
                    <a:schemeClr val="accent4">
                      <a:alpha val="0"/>
                    </a:schemeClr>
                  </a:gs>
                  <a:gs pos="100000">
                    <a:schemeClr val="tx1"/>
                  </a:gs>
                </a:gsLst>
                <a:lin ang="4200000" scaled="0"/>
              </a:gradFill>
              <a:round/>
              <a:headEnd/>
              <a:tailEnd/>
            </a:ln>
          </p:spPr>
          <p:txBody>
            <a:bodyPr vert="horz" wrap="square" lIns="91440" tIns="45720" rIns="91440" bIns="45720" numCol="1" anchor="t" anchorCtr="0" compatLnSpc="1">
              <a:prstTxWarp prst="textNoShape">
                <a:avLst/>
              </a:prstTxWarp>
            </a:bodyPr>
            <a:lstStyle/>
            <a:p>
              <a:endParaRPr lang="en-US" sz="1050" dirty="0"/>
            </a:p>
          </p:txBody>
        </p:sp>
        <p:sp>
          <p:nvSpPr>
            <p:cNvPr id="80" name="TextBox 79"/>
            <p:cNvSpPr txBox="1"/>
            <p:nvPr/>
          </p:nvSpPr>
          <p:spPr>
            <a:xfrm rot="17886529">
              <a:off x="3844318" y="2355079"/>
              <a:ext cx="889278" cy="746055"/>
            </a:xfrm>
            <a:prstGeom prst="rect">
              <a:avLst/>
            </a:prstGeom>
            <a:noFill/>
          </p:spPr>
          <p:txBody>
            <a:bodyPr wrap="none" rtlCol="0">
              <a:prstTxWarp prst="textArchUp">
                <a:avLst/>
              </a:prstTxWarp>
              <a:spAutoFit/>
            </a:bodyPr>
            <a:lstStyle/>
            <a:p>
              <a:pPr algn="ctr"/>
              <a:r>
                <a:rPr lang="zh-CN" altLang="en-US" sz="1400" dirty="0" smtClean="0"/>
                <a:t>保护</a:t>
              </a:r>
              <a:endParaRPr lang="en-US" sz="1400" dirty="0" smtClean="0"/>
            </a:p>
          </p:txBody>
        </p:sp>
        <p:sp>
          <p:nvSpPr>
            <p:cNvPr id="83" name="TextBox 82"/>
            <p:cNvSpPr txBox="1"/>
            <p:nvPr/>
          </p:nvSpPr>
          <p:spPr>
            <a:xfrm rot="3482516">
              <a:off x="4463547" y="2364089"/>
              <a:ext cx="889278" cy="746055"/>
            </a:xfrm>
            <a:prstGeom prst="rect">
              <a:avLst/>
            </a:prstGeom>
            <a:noFill/>
          </p:spPr>
          <p:txBody>
            <a:bodyPr wrap="none" rtlCol="0">
              <a:prstTxWarp prst="textArchUp">
                <a:avLst/>
              </a:prstTxWarp>
              <a:spAutoFit/>
            </a:bodyPr>
            <a:lstStyle/>
            <a:p>
              <a:pPr algn="ctr"/>
              <a:r>
                <a:rPr lang="zh-CN" altLang="en-US" sz="1400" dirty="0" smtClean="0"/>
                <a:t>访问</a:t>
              </a:r>
              <a:endParaRPr lang="en-US" sz="1400" dirty="0" smtClean="0"/>
            </a:p>
          </p:txBody>
        </p:sp>
        <p:sp>
          <p:nvSpPr>
            <p:cNvPr id="84" name="TextBox 83"/>
            <p:cNvSpPr txBox="1"/>
            <p:nvPr/>
          </p:nvSpPr>
          <p:spPr>
            <a:xfrm>
              <a:off x="4054154" y="3005183"/>
              <a:ext cx="1163697" cy="746055"/>
            </a:xfrm>
            <a:prstGeom prst="rect">
              <a:avLst/>
            </a:prstGeom>
            <a:noFill/>
          </p:spPr>
          <p:txBody>
            <a:bodyPr wrap="none" rtlCol="0">
              <a:prstTxWarp prst="textArchDown">
                <a:avLst/>
              </a:prstTxWarp>
              <a:spAutoFit/>
            </a:bodyPr>
            <a:lstStyle/>
            <a:p>
              <a:pPr algn="ctr"/>
              <a:r>
                <a:rPr lang="zh-CN" altLang="en-US" sz="1400" dirty="0" smtClean="0"/>
                <a:t>管理</a:t>
              </a:r>
              <a:endParaRPr lang="en-US" altLang="zh-CN" sz="1400" dirty="0" smtClean="0"/>
            </a:p>
          </p:txBody>
        </p:sp>
        <p:sp>
          <p:nvSpPr>
            <p:cNvPr id="34" name="Rectangle 33"/>
            <p:cNvSpPr/>
            <p:nvPr/>
          </p:nvSpPr>
          <p:spPr>
            <a:xfrm>
              <a:off x="3440334" y="4005120"/>
              <a:ext cx="2400120" cy="338554"/>
            </a:xfrm>
            <a:prstGeom prst="rect">
              <a:avLst/>
            </a:prstGeom>
          </p:spPr>
          <p:txBody>
            <a:bodyPr wrap="square">
              <a:spAutoFit/>
            </a:bodyPr>
            <a:lstStyle/>
            <a:p>
              <a:pPr algn="ctr" defTabSz="914099" rtl="0" fontAlgn="base">
                <a:spcBef>
                  <a:spcPct val="0"/>
                </a:spcBef>
                <a:spcAft>
                  <a:spcPct val="0"/>
                </a:spcAft>
              </a:pPr>
              <a:r>
                <a:rPr lang="zh-CN" altLang="en-US" sz="1600" dirty="0" smtClean="0">
                  <a:solidFill>
                    <a:schemeClr val="bg1"/>
                  </a:solidFill>
                  <a:effectLst>
                    <a:outerShdw blurRad="38100" dist="38100" dir="2700000" algn="tl">
                      <a:srgbClr val="000000">
                        <a:alpha val="43137"/>
                      </a:srgbClr>
                    </a:outerShdw>
                  </a:effectLst>
                  <a:cs typeface="Segoe UI" pitchFamily="34" charset="0"/>
                </a:rPr>
                <a:t>高等级安全</a:t>
              </a:r>
              <a:r>
                <a:rPr lang="en-US" altLang="zh-CN" sz="1600" dirty="0" smtClean="0">
                  <a:solidFill>
                    <a:schemeClr val="bg1"/>
                  </a:solidFill>
                  <a:effectLst>
                    <a:outerShdw blurRad="38100" dist="38100" dir="2700000" algn="tl">
                      <a:srgbClr val="000000">
                        <a:alpha val="43137"/>
                      </a:srgbClr>
                    </a:outerShdw>
                  </a:effectLst>
                  <a:cs typeface="Segoe UI" pitchFamily="34" charset="0"/>
                </a:rPr>
                <a:t>&amp;</a:t>
              </a:r>
              <a:r>
                <a:rPr lang="zh-CN" altLang="en-US" sz="1600" dirty="0" smtClean="0">
                  <a:solidFill>
                    <a:schemeClr val="bg1"/>
                  </a:solidFill>
                  <a:effectLst>
                    <a:outerShdw blurRad="38100" dist="38100" dir="2700000" algn="tl">
                      <a:srgbClr val="000000">
                        <a:alpha val="43137"/>
                      </a:srgbClr>
                    </a:outerShdw>
                  </a:effectLst>
                  <a:cs typeface="Segoe UI" pitchFamily="34" charset="0"/>
                </a:rPr>
                <a:t>互操作平台</a:t>
              </a:r>
              <a:endParaRPr lang="en-US" sz="1600" kern="1200" dirty="0">
                <a:solidFill>
                  <a:schemeClr val="bg1"/>
                </a:solidFill>
                <a:effectLst>
                  <a:outerShdw blurRad="38100" dist="38100" dir="2700000" algn="tl">
                    <a:srgbClr val="000000">
                      <a:alpha val="43137"/>
                    </a:srgbClr>
                  </a:outerShdw>
                </a:effectLst>
                <a:ea typeface="+mn-ea"/>
                <a:cs typeface="Segoe UI" pitchFamily="34" charset="0"/>
              </a:endParaRPr>
            </a:p>
          </p:txBody>
        </p:sp>
        <p:sp>
          <p:nvSpPr>
            <p:cNvPr id="71" name="Oval 70"/>
            <p:cNvSpPr/>
            <p:nvPr/>
          </p:nvSpPr>
          <p:spPr bwMode="auto">
            <a:xfrm>
              <a:off x="4098082" y="2437251"/>
              <a:ext cx="1045028" cy="1045028"/>
            </a:xfrm>
            <a:prstGeom prst="ellipse">
              <a:avLst/>
            </a:prstGeom>
            <a:gradFill flip="none" rotWithShape="1">
              <a:gsLst>
                <a:gs pos="0">
                  <a:schemeClr val="tx1">
                    <a:lumMod val="95000"/>
                    <a:lumOff val="5000"/>
                  </a:schemeClr>
                </a:gs>
                <a:gs pos="81000">
                  <a:schemeClr val="tx1">
                    <a:lumMod val="65000"/>
                    <a:lumOff val="35000"/>
                  </a:schemeClr>
                </a:gs>
                <a:gs pos="100000">
                  <a:schemeClr val="tx1">
                    <a:lumMod val="65000"/>
                    <a:lumOff val="35000"/>
                  </a:schemeClr>
                </a:gs>
              </a:gsLst>
              <a:path path="circle">
                <a:fillToRect l="50000" t="50000" r="50000" b="50000"/>
              </a:path>
              <a:tileRect/>
            </a:gradFill>
            <a:ln w="9525">
              <a:noFill/>
              <a:round/>
              <a:headEnd/>
              <a:tailEnd/>
            </a:ln>
          </p:spPr>
          <p:txBody>
            <a:bodyPr vert="horz" wrap="none" lIns="91440" tIns="45720" rIns="91440" bIns="45720" numCol="1" anchor="ctr" anchorCtr="0" compatLnSpc="1">
              <a:prstTxWarp prst="textNoShape">
                <a:avLst/>
              </a:prstTxWarp>
            </a:bodyPr>
            <a:lstStyle/>
            <a:p>
              <a:pPr algn="ctr"/>
              <a:r>
                <a:rPr lang="zh-CN" altLang="en-US" sz="2000" kern="0" spc="-100" dirty="0" smtClean="0">
                  <a:ln w="18415" cmpd="sng">
                    <a:noFill/>
                    <a:prstDash val="solid"/>
                  </a:ln>
                  <a:solidFill>
                    <a:schemeClr val="bg1"/>
                  </a:solidFill>
                  <a:effectLst>
                    <a:innerShdw blurRad="114300">
                      <a:prstClr val="black"/>
                    </a:innerShdw>
                  </a:effectLst>
                  <a:latin typeface="Segoe" pitchFamily="34" charset="0"/>
                </a:rPr>
                <a:t>身份</a:t>
              </a:r>
              <a:endParaRPr lang="en-US" sz="2000" kern="0" spc="-100" dirty="0" smtClean="0">
                <a:ln w="18415" cmpd="sng">
                  <a:noFill/>
                  <a:prstDash val="solid"/>
                </a:ln>
                <a:solidFill>
                  <a:schemeClr val="bg1"/>
                </a:solidFill>
                <a:effectLst>
                  <a:innerShdw blurRad="114300">
                    <a:prstClr val="black"/>
                  </a:innerShdw>
                </a:effectLst>
                <a:latin typeface="Segoe" pitchFamily="34" charset="0"/>
              </a:endParaRPr>
            </a:p>
          </p:txBody>
        </p:sp>
      </p:grpSp>
      <p:sp>
        <p:nvSpPr>
          <p:cNvPr id="33" name="Rectangle 32"/>
          <p:cNvSpPr/>
          <p:nvPr/>
        </p:nvSpPr>
        <p:spPr bwMode="auto">
          <a:xfrm flipH="1">
            <a:off x="-2" y="2602173"/>
            <a:ext cx="3383280" cy="996287"/>
          </a:xfrm>
          <a:prstGeom prst="rect">
            <a:avLst/>
          </a:prstGeom>
          <a:gradFill flip="none" rotWithShape="1">
            <a:gsLst>
              <a:gs pos="0">
                <a:srgbClr val="9CB86E">
                  <a:alpha val="0"/>
                </a:srgbClr>
              </a:gs>
              <a:gs pos="62000">
                <a:schemeClr val="bg1"/>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38100" y="2566930"/>
            <a:ext cx="3378200" cy="1154170"/>
          </a:xfrm>
          <a:prstGeom prst="rect">
            <a:avLst/>
          </a:prstGeom>
          <a:noFill/>
        </p:spPr>
        <p:txBody>
          <a:bodyPr wrap="square" rtlCol="0" anchor="ctr">
            <a:noAutofit/>
          </a:bodyPr>
          <a:lstStyle/>
          <a:p>
            <a:pPr marL="119063" algn="ctr" defTabSz="914400">
              <a:lnSpc>
                <a:spcPct val="80000"/>
              </a:lnSpc>
              <a:defRPr/>
            </a:pPr>
            <a:r>
              <a:rPr lang="zh-CN" altLang="en-US" sz="24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在企业中整合及扩展安全环境因素</a:t>
            </a:r>
            <a:endParaRPr lang="en-US" sz="24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36" name="Rectangle 35"/>
          <p:cNvSpPr/>
          <p:nvPr/>
        </p:nvSpPr>
        <p:spPr bwMode="auto">
          <a:xfrm>
            <a:off x="2564644" y="4459762"/>
            <a:ext cx="4107977" cy="996287"/>
          </a:xfrm>
          <a:prstGeom prst="rect">
            <a:avLst/>
          </a:prstGeom>
          <a:gradFill flip="none" rotWithShape="1">
            <a:gsLst>
              <a:gs pos="0">
                <a:srgbClr val="9CB86E">
                  <a:alpha val="0"/>
                </a:srgbClr>
              </a:gs>
              <a:gs pos="62000">
                <a:schemeClr val="bg1"/>
              </a:gs>
              <a:gs pos="62000">
                <a:schemeClr val="bg1">
                  <a:alpha val="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bwMode="auto">
          <a:xfrm>
            <a:off x="5758164" y="2602173"/>
            <a:ext cx="3383280" cy="996287"/>
          </a:xfrm>
          <a:prstGeom prst="rect">
            <a:avLst/>
          </a:prstGeom>
          <a:gradFill flip="none" rotWithShape="1">
            <a:gsLst>
              <a:gs pos="0">
                <a:srgbClr val="9CB86E">
                  <a:alpha val="0"/>
                </a:srgbClr>
              </a:gs>
              <a:gs pos="62000">
                <a:schemeClr val="bg1"/>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7" name="TextBox 36"/>
          <p:cNvSpPr txBox="1">
            <a:spLocks noChangeAspect="1"/>
          </p:cNvSpPr>
          <p:nvPr/>
        </p:nvSpPr>
        <p:spPr>
          <a:xfrm>
            <a:off x="5854700" y="2603345"/>
            <a:ext cx="3289299" cy="1035588"/>
          </a:xfrm>
          <a:prstGeom prst="rect">
            <a:avLst/>
          </a:prstGeom>
          <a:noFill/>
        </p:spPr>
        <p:txBody>
          <a:bodyPr wrap="square" rtlCol="0" anchor="ctr">
            <a:noAutofit/>
          </a:bodyPr>
          <a:lstStyle/>
          <a:p>
            <a:pPr algn="ctr" defTabSz="914400">
              <a:lnSpc>
                <a:spcPct val="80000"/>
              </a:lnSpc>
              <a:defRPr/>
            </a:pPr>
            <a:r>
              <a:rPr lang="zh-CN" altLang="en-US" sz="24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随时随地保护和访问</a:t>
            </a:r>
            <a:endParaRPr lang="en-US" sz="24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39" name="TextBox 38"/>
          <p:cNvSpPr txBox="1"/>
          <p:nvPr/>
        </p:nvSpPr>
        <p:spPr>
          <a:xfrm>
            <a:off x="2829268" y="4925741"/>
            <a:ext cx="3863632" cy="387798"/>
          </a:xfrm>
          <a:prstGeom prst="rect">
            <a:avLst/>
          </a:prstGeom>
          <a:noFill/>
        </p:spPr>
        <p:txBody>
          <a:bodyPr wrap="square" rtlCol="0">
            <a:spAutoFit/>
          </a:bodyPr>
          <a:lstStyle/>
          <a:p>
            <a:pPr algn="ctr" defTabSz="914400">
              <a:lnSpc>
                <a:spcPct val="80000"/>
              </a:lnSpc>
              <a:defRPr/>
            </a:pPr>
            <a:r>
              <a:rPr lang="zh-CN" altLang="en-US" sz="24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简化安全体验，管理一致性</a:t>
            </a:r>
            <a:endParaRPr lang="en-US" sz="24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50" name="Title 49"/>
          <p:cNvSpPr>
            <a:spLocks noGrp="1"/>
          </p:cNvSpPr>
          <p:nvPr>
            <p:ph type="title"/>
          </p:nvPr>
        </p:nvSpPr>
        <p:spPr>
          <a:xfrm>
            <a:off x="381000" y="230188"/>
            <a:ext cx="8509000" cy="1412694"/>
          </a:xfrm>
        </p:spPr>
        <p:txBody>
          <a:bodyPr/>
          <a:lstStyle/>
          <a:p>
            <a:pPr lvl="0">
              <a:defRPr/>
            </a:pPr>
            <a:r>
              <a:rPr lang="zh-CN" altLang="en-US" sz="4000" dirty="0" smtClean="0"/>
              <a:t>业务运转所需的安全环境</a:t>
            </a:r>
            <a:r>
              <a:rPr sz="5400" dirty="0"/>
              <a:t/>
            </a:r>
            <a:br>
              <a:rPr sz="5400" dirty="0"/>
            </a:br>
            <a:r>
              <a:rPr lang="zh-CN" altLang="en-US" sz="5400" dirty="0" smtClean="0"/>
              <a:t> </a:t>
            </a:r>
            <a:r>
              <a:rPr lang="zh-CN" altLang="en-US" sz="2000" i="1" spc="0" dirty="0" smtClean="0">
                <a:ln w="3175" cmpd="sng">
                  <a:noFill/>
                </a:ln>
                <a:solidFill>
                  <a:schemeClr val="tx1"/>
                </a:solidFill>
              </a:rPr>
              <a:t>依靠管理风险和加强人员帮助安全地开展业务</a:t>
            </a:r>
            <a:endParaRPr lang="en-US" sz="3200" spc="0" dirty="0">
              <a:ln w="3175" cmpd="sng">
                <a:noFill/>
              </a:ln>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4"/>
          <p:cNvSpPr>
            <a:spLocks/>
          </p:cNvSpPr>
          <p:nvPr/>
        </p:nvSpPr>
        <p:spPr bwMode="auto">
          <a:xfrm>
            <a:off x="0" y="4769320"/>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mj-lt"/>
            </a:endParaRPr>
          </a:p>
        </p:txBody>
      </p:sp>
      <p:sp>
        <p:nvSpPr>
          <p:cNvPr id="45" name="Freeform 4"/>
          <p:cNvSpPr>
            <a:spLocks/>
          </p:cNvSpPr>
          <p:nvPr/>
        </p:nvSpPr>
        <p:spPr bwMode="auto">
          <a:xfrm>
            <a:off x="0" y="1025753"/>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mj-lt"/>
            </a:endParaRPr>
          </a:p>
        </p:txBody>
      </p:sp>
      <p:sp>
        <p:nvSpPr>
          <p:cNvPr id="52" name="Pentagon 51"/>
          <p:cNvSpPr/>
          <p:nvPr/>
        </p:nvSpPr>
        <p:spPr bwMode="auto">
          <a:xfrm>
            <a:off x="0" y="1140300"/>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t"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管理</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endParaRPr>
          </a:p>
        </p:txBody>
      </p:sp>
      <p:sp>
        <p:nvSpPr>
          <p:cNvPr id="41" name="Freeform 4"/>
          <p:cNvSpPr>
            <a:spLocks/>
          </p:cNvSpPr>
          <p:nvPr/>
        </p:nvSpPr>
        <p:spPr bwMode="auto">
          <a:xfrm>
            <a:off x="0" y="2897665"/>
            <a:ext cx="9567081" cy="1642917"/>
          </a:xfrm>
          <a:custGeom>
            <a:avLst/>
            <a:gdLst/>
            <a:ahLst/>
            <a:cxnLst>
              <a:cxn ang="0">
                <a:pos x="0" y="0"/>
              </a:cxn>
              <a:cxn ang="0">
                <a:pos x="2565" y="0"/>
              </a:cxn>
              <a:cxn ang="0">
                <a:pos x="2920" y="360"/>
              </a:cxn>
              <a:cxn ang="0">
                <a:pos x="2563" y="684"/>
              </a:cxn>
              <a:cxn ang="0">
                <a:pos x="0" y="684"/>
              </a:cxn>
              <a:cxn ang="0">
                <a:pos x="0" y="0"/>
              </a:cxn>
            </a:cxnLst>
            <a:rect l="0" t="0" r="r" b="b"/>
            <a:pathLst>
              <a:path w="2920" h="684">
                <a:moveTo>
                  <a:pt x="0" y="0"/>
                </a:moveTo>
                <a:lnTo>
                  <a:pt x="2565" y="0"/>
                </a:lnTo>
                <a:lnTo>
                  <a:pt x="2920" y="360"/>
                </a:lnTo>
                <a:lnTo>
                  <a:pt x="2563" y="684"/>
                </a:lnTo>
                <a:lnTo>
                  <a:pt x="0" y="684"/>
                </a:lnTo>
                <a:lnTo>
                  <a:pt x="0" y="0"/>
                </a:lnTo>
                <a:close/>
              </a:path>
            </a:pathLst>
          </a:custGeom>
          <a:gradFill flip="none" rotWithShape="1">
            <a:gsLst>
              <a:gs pos="0">
                <a:schemeClr val="accent4">
                  <a:lumMod val="75000"/>
                  <a:alpha val="0"/>
                </a:schemeClr>
              </a:gs>
              <a:gs pos="50000">
                <a:schemeClr val="tx1">
                  <a:lumMod val="95000"/>
                  <a:lumOff val="5000"/>
                  <a:alpha val="78000"/>
                </a:schemeClr>
              </a:gs>
              <a:gs pos="100000">
                <a:schemeClr val="tx1">
                  <a:lumMod val="95000"/>
                  <a:lumOff val="5000"/>
                </a:schemeClr>
              </a:gs>
            </a:gsLst>
            <a:lin ang="10800000" scaled="1"/>
            <a:tileRect/>
          </a:gradFill>
          <a:ln w="22225">
            <a:noFill/>
            <a:round/>
            <a:headEnd/>
            <a:tailEnd/>
          </a:ln>
        </p:spPr>
        <p:txBody>
          <a:bodyPr vert="horz" wrap="square" lIns="0" tIns="45720" rIns="365760" bIns="45720" numCol="1" anchor="ctr" anchorCtr="0" compatLnSpc="1">
            <a:prstTxWarp prst="textNoShape">
              <a:avLst/>
            </a:prstTxWarp>
          </a:bodyPr>
          <a:lstStyle/>
          <a:p>
            <a:pPr algn="ctr">
              <a:defRPr/>
            </a:pPr>
            <a:endParaRPr lang="en-US" sz="2400" b="1" dirty="0" smtClean="0">
              <a:gradFill>
                <a:gsLst>
                  <a:gs pos="0">
                    <a:schemeClr val="bg1"/>
                  </a:gs>
                  <a:gs pos="50000">
                    <a:schemeClr val="bg1">
                      <a:lumMod val="75000"/>
                    </a:schemeClr>
                  </a:gs>
                  <a:gs pos="100000">
                    <a:schemeClr val="bg1">
                      <a:lumMod val="65000"/>
                    </a:schemeClr>
                  </a:gs>
                </a:gsLst>
                <a:lin ang="5400000" scaled="1"/>
              </a:gradFill>
              <a:latin typeface="+mj-lt"/>
            </a:endParaRPr>
          </a:p>
        </p:txBody>
      </p:sp>
      <p:sp>
        <p:nvSpPr>
          <p:cNvPr id="42" name="Pentagon 41"/>
          <p:cNvSpPr/>
          <p:nvPr/>
        </p:nvSpPr>
        <p:spPr bwMode="auto">
          <a:xfrm>
            <a:off x="0" y="3011976"/>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t"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解决方案</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endParaRPr>
          </a:p>
        </p:txBody>
      </p:sp>
      <p:sp>
        <p:nvSpPr>
          <p:cNvPr id="46" name="Title 45"/>
          <p:cNvSpPr>
            <a:spLocks noGrp="1"/>
          </p:cNvSpPr>
          <p:nvPr>
            <p:ph type="title"/>
          </p:nvPr>
        </p:nvSpPr>
        <p:spPr>
          <a:xfrm>
            <a:off x="-122842" y="162895"/>
            <a:ext cx="4140390" cy="860685"/>
          </a:xfrm>
        </p:spPr>
        <p:txBody>
          <a:bodyPr/>
          <a:lstStyle/>
          <a:p>
            <a:r>
              <a:rPr lang="zh-CN" altLang="en-US" sz="4000" dirty="0" smtClean="0"/>
              <a:t>微软身份和安全</a:t>
            </a:r>
            <a:endParaRPr lang="en-US" sz="4000" dirty="0"/>
          </a:p>
        </p:txBody>
      </p:sp>
      <p:sp>
        <p:nvSpPr>
          <p:cNvPr id="27" name="Freeform 13"/>
          <p:cNvSpPr>
            <a:spLocks/>
          </p:cNvSpPr>
          <p:nvPr/>
        </p:nvSpPr>
        <p:spPr bwMode="auto">
          <a:xfrm>
            <a:off x="3495347" y="4903470"/>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身份</a:t>
            </a:r>
            <a:r>
              <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&amp; </a:t>
            </a: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保护平台</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28" name="Freeform 14"/>
          <p:cNvSpPr>
            <a:spLocks/>
          </p:cNvSpPr>
          <p:nvPr/>
        </p:nvSpPr>
        <p:spPr bwMode="auto">
          <a:xfrm>
            <a:off x="3495347" y="5398959"/>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核心</a:t>
            </a:r>
            <a:r>
              <a:rPr lang="en-US" altLang="zh-CN"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Windows</a:t>
            </a: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平台</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29" name="Pentagon 28"/>
          <p:cNvSpPr/>
          <p:nvPr/>
        </p:nvSpPr>
        <p:spPr bwMode="auto">
          <a:xfrm>
            <a:off x="0" y="4883631"/>
            <a:ext cx="3290786" cy="1414295"/>
          </a:xfrm>
          <a:prstGeom prst="homePlate">
            <a:avLst>
              <a:gd name="adj" fmla="val 35857"/>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scene3d>
            <a:camera prst="orthographicFront"/>
            <a:lightRig rig="threePt" dir="t"/>
          </a:scene3d>
          <a:sp3d>
            <a:bevelT/>
          </a:sp3d>
        </p:spPr>
        <p:txBody>
          <a:bodyPr vert="horz" wrap="square" lIns="0" tIns="45720" rIns="365760" bIns="45720" numCol="1" anchor="t" anchorCtr="0" compatLnSpc="1">
            <a:prstTxWarp prst="textNoShape">
              <a:avLst/>
            </a:prstTxWarp>
          </a:bodyPr>
          <a:lstStyle/>
          <a:p>
            <a:pPr>
              <a:defRPr/>
            </a:pPr>
            <a:r>
              <a:rPr lang="en-US" altLang="zh-CN"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	</a:t>
            </a: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rPr>
              <a:t>平台</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mj-lt"/>
            </a:endParaRPr>
          </a:p>
        </p:txBody>
      </p:sp>
      <p:sp>
        <p:nvSpPr>
          <p:cNvPr id="31" name="Flowchart: Alternate Process 30"/>
          <p:cNvSpPr/>
          <p:nvPr/>
        </p:nvSpPr>
        <p:spPr bwMode="auto">
          <a:xfrm>
            <a:off x="3483719"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latin typeface="+mj-lt"/>
            </a:endParaRPr>
          </a:p>
        </p:txBody>
      </p:sp>
      <p:sp>
        <p:nvSpPr>
          <p:cNvPr id="33" name="Flowchart: Alternate Process 32"/>
          <p:cNvSpPr/>
          <p:nvPr/>
        </p:nvSpPr>
        <p:spPr bwMode="auto">
          <a:xfrm>
            <a:off x="6198515" y="3047554"/>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latin typeface="+mj-lt"/>
            </a:endParaRPr>
          </a:p>
        </p:txBody>
      </p:sp>
      <p:sp>
        <p:nvSpPr>
          <p:cNvPr id="62" name="Flowchart: Alternate Process 61"/>
          <p:cNvSpPr/>
          <p:nvPr/>
        </p:nvSpPr>
        <p:spPr bwMode="auto">
          <a:xfrm>
            <a:off x="3483719"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smtClean="0">
              <a:solidFill>
                <a:prstClr val="white"/>
              </a:solidFill>
              <a:latin typeface="+mj-lt"/>
            </a:endParaRPr>
          </a:p>
        </p:txBody>
      </p:sp>
      <p:sp>
        <p:nvSpPr>
          <p:cNvPr id="64" name="Chevron 63"/>
          <p:cNvSpPr/>
          <p:nvPr/>
        </p:nvSpPr>
        <p:spPr bwMode="auto">
          <a:xfrm>
            <a:off x="6198515" y="1161411"/>
            <a:ext cx="2596896" cy="1371600"/>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defRPr/>
            </a:pPr>
            <a:endParaRPr lang="en-US" dirty="0" smtClean="0">
              <a:solidFill>
                <a:prstClr val="white"/>
              </a:solidFill>
              <a:latin typeface="+mj-lt"/>
            </a:endParaRPr>
          </a:p>
        </p:txBody>
      </p:sp>
      <p:sp>
        <p:nvSpPr>
          <p:cNvPr id="77" name="Freeform 14"/>
          <p:cNvSpPr>
            <a:spLocks/>
          </p:cNvSpPr>
          <p:nvPr/>
        </p:nvSpPr>
        <p:spPr bwMode="auto">
          <a:xfrm>
            <a:off x="3495347" y="5894448"/>
            <a:ext cx="5303520" cy="377976"/>
          </a:xfrm>
          <a:prstGeom prst="flowChartAlternateProcess">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628650" algn="ctr" fontAlgn="base">
              <a:lnSpc>
                <a:spcPct val="90000"/>
              </a:lnSpc>
              <a:spcBef>
                <a:spcPts val="2400"/>
              </a:spcBef>
              <a:spcAft>
                <a:spcPct val="0"/>
              </a:spcAft>
              <a:buClr>
                <a:schemeClr val="tx2"/>
              </a:buClr>
              <a:buSzPct val="76000"/>
              <a:buFontTx/>
              <a:buNone/>
              <a:tabLst/>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顶级研究、响应及智能</a:t>
            </a:r>
            <a:endParaRPr 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pic>
        <p:nvPicPr>
          <p:cNvPr id="43" name="Picture 42" descr="Forefront_h_rgb_r.png"/>
          <p:cNvPicPr>
            <a:picLocks noChangeAspect="1"/>
          </p:cNvPicPr>
          <p:nvPr/>
        </p:nvPicPr>
        <p:blipFill>
          <a:blip r:embed="rId3"/>
          <a:stretch>
            <a:fillRect/>
          </a:stretch>
        </p:blipFill>
        <p:spPr>
          <a:xfrm>
            <a:off x="578994" y="1770229"/>
            <a:ext cx="1431807" cy="433813"/>
          </a:xfrm>
          <a:prstGeom prst="rect">
            <a:avLst/>
          </a:prstGeom>
        </p:spPr>
      </p:pic>
      <p:pic>
        <p:nvPicPr>
          <p:cNvPr id="53" name="Picture 52" descr="Forefront_h_rgb_r.png"/>
          <p:cNvPicPr>
            <a:picLocks noChangeAspect="1"/>
          </p:cNvPicPr>
          <p:nvPr/>
        </p:nvPicPr>
        <p:blipFill>
          <a:blip r:embed="rId3"/>
          <a:stretch>
            <a:fillRect/>
          </a:stretch>
        </p:blipFill>
        <p:spPr>
          <a:xfrm>
            <a:off x="578994" y="3659478"/>
            <a:ext cx="1431807" cy="433813"/>
          </a:xfrm>
          <a:prstGeom prst="rect">
            <a:avLst/>
          </a:prstGeom>
        </p:spPr>
      </p:pic>
      <p:sp>
        <p:nvSpPr>
          <p:cNvPr id="30" name="Rounded Rectangle 29"/>
          <p:cNvSpPr/>
          <p:nvPr/>
        </p:nvSpPr>
        <p:spPr>
          <a:xfrm>
            <a:off x="6387744" y="1286971"/>
            <a:ext cx="2218439" cy="1120481"/>
          </a:xfrm>
          <a:prstGeom prst="roundRect">
            <a:avLst>
              <a:gd name="adj" fmla="val 164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2" name="Rounded Rectangle 31"/>
          <p:cNvSpPr/>
          <p:nvPr/>
        </p:nvSpPr>
        <p:spPr>
          <a:xfrm>
            <a:off x="3672948" y="1286971"/>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5" name="Rounded Rectangle 34"/>
          <p:cNvSpPr/>
          <p:nvPr/>
        </p:nvSpPr>
        <p:spPr>
          <a:xfrm>
            <a:off x="6387744" y="3173114"/>
            <a:ext cx="2218439" cy="1120481"/>
          </a:xfrm>
          <a:prstGeom prst="roundRect">
            <a:avLst>
              <a:gd name="adj" fmla="val 1815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7" name="Rounded Rectangle 36"/>
          <p:cNvSpPr/>
          <p:nvPr/>
        </p:nvSpPr>
        <p:spPr>
          <a:xfrm>
            <a:off x="3672948" y="3173114"/>
            <a:ext cx="2218439" cy="1120481"/>
          </a:xfrm>
          <a:prstGeom prst="roundRect">
            <a:avLst>
              <a:gd name="adj" fmla="val 19003"/>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endParaRPr lang="en-US" dirty="0">
              <a:solidFill>
                <a:prstClr val="white"/>
              </a:solidFill>
              <a:latin typeface="+mj-lt"/>
            </a:endParaRPr>
          </a:p>
        </p:txBody>
      </p:sp>
      <p:sp>
        <p:nvSpPr>
          <p:cNvPr id="38" name="Rectangle 37"/>
          <p:cNvSpPr/>
          <p:nvPr/>
        </p:nvSpPr>
        <p:spPr>
          <a:xfrm>
            <a:off x="3474197" y="3548688"/>
            <a:ext cx="2615940" cy="369332"/>
          </a:xfrm>
          <a:prstGeom prst="rect">
            <a:avLst/>
          </a:prstGeom>
        </p:spPr>
        <p:txBody>
          <a:bodyPr wrap="square">
            <a:spAutoFit/>
          </a:bodyPr>
          <a:lstStyle/>
          <a:p>
            <a:pPr algn="ctr">
              <a:lnSpc>
                <a:spcPct val="90000"/>
              </a:lnSpc>
              <a:defRPr/>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基于身份的访问</a:t>
            </a:r>
            <a:endPar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39" name="Rectangle 38"/>
          <p:cNvSpPr/>
          <p:nvPr/>
        </p:nvSpPr>
        <p:spPr>
          <a:xfrm>
            <a:off x="6209183" y="3548688"/>
            <a:ext cx="2575560" cy="369332"/>
          </a:xfrm>
          <a:prstGeom prst="rect">
            <a:avLst/>
          </a:prstGeom>
        </p:spPr>
        <p:txBody>
          <a:bodyPr wrap="square">
            <a:spAutoFit/>
          </a:bodyPr>
          <a:lstStyle/>
          <a:p>
            <a:pPr algn="ctr">
              <a:lnSpc>
                <a:spcPct val="90000"/>
              </a:lnSpc>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多层次的保护</a:t>
            </a:r>
            <a:endParaRPr lang="en-US" sz="200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66" name="Rectangle 65"/>
          <p:cNvSpPr/>
          <p:nvPr/>
        </p:nvSpPr>
        <p:spPr>
          <a:xfrm>
            <a:off x="3752021" y="1664946"/>
            <a:ext cx="2060293" cy="369332"/>
          </a:xfrm>
          <a:prstGeom prst="rect">
            <a:avLst/>
          </a:prstGeom>
        </p:spPr>
        <p:txBody>
          <a:bodyPr wrap="square">
            <a:spAutoFit/>
          </a:bodyPr>
          <a:lstStyle/>
          <a:p>
            <a:pPr lvl="0" algn="ctr">
              <a:lnSpc>
                <a:spcPct val="90000"/>
              </a:lnSpc>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身份和访问管理</a:t>
            </a:r>
            <a:endParaRPr lang="en-US" sz="200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sp>
        <p:nvSpPr>
          <p:cNvPr id="67" name="Rectangle 66"/>
          <p:cNvSpPr/>
          <p:nvPr/>
        </p:nvSpPr>
        <p:spPr>
          <a:xfrm>
            <a:off x="6537975" y="1676446"/>
            <a:ext cx="1613177" cy="369332"/>
          </a:xfrm>
          <a:prstGeom prst="rect">
            <a:avLst/>
          </a:prstGeom>
        </p:spPr>
        <p:txBody>
          <a:bodyPr wrap="square">
            <a:spAutoFit/>
          </a:bodyPr>
          <a:lstStyle/>
          <a:p>
            <a:pPr algn="ctr">
              <a:lnSpc>
                <a:spcPct val="90000"/>
              </a:lnSpc>
              <a:defRPr/>
            </a:pPr>
            <a:r>
              <a:rPr lang="zh-CN" alt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rPr>
              <a:t>保护管理</a:t>
            </a:r>
            <a:endParaRPr lang="en-US" sz="200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mj-lt"/>
            </a:endParaRPr>
          </a:p>
        </p:txBody>
      </p:sp>
      <p:pic>
        <p:nvPicPr>
          <p:cNvPr id="19457" name="Picture 1"/>
          <p:cNvPicPr>
            <a:picLocks noChangeAspect="1" noChangeArrowheads="1"/>
          </p:cNvPicPr>
          <p:nvPr/>
        </p:nvPicPr>
        <p:blipFill>
          <a:blip r:embed="rId4"/>
          <a:srcRect/>
          <a:stretch>
            <a:fillRect/>
          </a:stretch>
        </p:blipFill>
        <p:spPr bwMode="auto">
          <a:xfrm>
            <a:off x="167124" y="5412265"/>
            <a:ext cx="774074" cy="517615"/>
          </a:xfrm>
          <a:prstGeom prst="rect">
            <a:avLst/>
          </a:prstGeom>
          <a:noFill/>
          <a:ln w="9525">
            <a:noFill/>
            <a:miter lim="800000"/>
            <a:headEnd/>
            <a:tailEnd/>
          </a:ln>
          <a:effectLst/>
        </p:spPr>
      </p:pic>
      <p:pic>
        <p:nvPicPr>
          <p:cNvPr id="36" name="Picture 1" descr="C:\Users\BrooMeister\Desktop\Work-PC\Artitudes\MS_09-00648_Identity_Security_PPT\Picture1b.png"/>
          <p:cNvPicPr>
            <a:picLocks noChangeAspect="1" noChangeArrowheads="1"/>
          </p:cNvPicPr>
          <p:nvPr/>
        </p:nvPicPr>
        <p:blipFill>
          <a:blip r:embed="rId5" cstate="email"/>
          <a:srcRect/>
          <a:stretch>
            <a:fillRect/>
          </a:stretch>
        </p:blipFill>
        <p:spPr bwMode="auto">
          <a:xfrm>
            <a:off x="1109027" y="5445143"/>
            <a:ext cx="1981959" cy="461362"/>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lack grad"/>
          <p:cNvSpPr/>
          <p:nvPr/>
        </p:nvSpPr>
        <p:spPr bwMode="auto">
          <a:xfrm>
            <a:off x="1" y="3402013"/>
            <a:ext cx="9143999" cy="3455987"/>
          </a:xfrm>
          <a:prstGeom prst="rect">
            <a:avLst/>
          </a:prstGeom>
          <a:gradFill flip="none" rotWithShape="1">
            <a:gsLst>
              <a:gs pos="20000">
                <a:schemeClr val="tx1"/>
              </a:gs>
              <a:gs pos="100000">
                <a:srgbClr val="ADADAD">
                  <a:alpha val="0"/>
                </a:srgbClr>
              </a:gs>
            </a:gsLst>
            <a:lin ang="16200000" scaled="1"/>
            <a:tileRect/>
          </a:gradFill>
          <a:ln w="152400">
            <a:noFill/>
            <a:round/>
            <a:headEnd/>
            <a:tailEnd/>
          </a:ln>
        </p:spPr>
        <p:txBody>
          <a:bodyPr vert="horz" wrap="square" lIns="76197" tIns="38098" rIns="76197" bIns="38098" numCol="1" anchor="t" anchorCtr="0" compatLnSpc="1">
            <a:prstTxWarp prst="textNoShape">
              <a:avLst/>
            </a:prstTxWarp>
          </a:bodyPr>
          <a:lstStyle/>
          <a:p>
            <a:pPr fontAlgn="base">
              <a:spcBef>
                <a:spcPct val="0"/>
              </a:spcBef>
              <a:spcAft>
                <a:spcPct val="0"/>
              </a:spcAft>
              <a:defRPr/>
            </a:pPr>
            <a:endParaRPr lang="en-US" dirty="0" smtClean="0">
              <a:solidFill>
                <a:srgbClr val="FFFFFF"/>
              </a:solidFill>
              <a:latin typeface="Segoe"/>
            </a:endParaRPr>
          </a:p>
        </p:txBody>
      </p:sp>
      <p:sp>
        <p:nvSpPr>
          <p:cNvPr id="20" name="Rounded Rectangle 19"/>
          <p:cNvSpPr/>
          <p:nvPr/>
        </p:nvSpPr>
        <p:spPr bwMode="auto">
          <a:xfrm>
            <a:off x="266476" y="960121"/>
            <a:ext cx="4206240" cy="4165671"/>
          </a:xfrm>
          <a:prstGeom prst="roundRect">
            <a:avLst>
              <a:gd name="adj" fmla="val 9033"/>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round/>
            <a:headEnd/>
            <a:tailEnd/>
          </a:ln>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dirty="0">
              <a:solidFill>
                <a:schemeClr val="tx1"/>
              </a:solidFill>
              <a:effectLst>
                <a:glow rad="63500">
                  <a:schemeClr val="accent2">
                    <a:satMod val="175000"/>
                    <a:alpha val="40000"/>
                  </a:schemeClr>
                </a:glow>
              </a:effectLst>
            </a:endParaRPr>
          </a:p>
        </p:txBody>
      </p:sp>
      <p:sp>
        <p:nvSpPr>
          <p:cNvPr id="23" name="Round Same Side Corner Rectangle 22"/>
          <p:cNvSpPr/>
          <p:nvPr/>
        </p:nvSpPr>
        <p:spPr bwMode="auto">
          <a:xfrm rot="10800000">
            <a:off x="266476" y="4617720"/>
            <a:ext cx="4206240" cy="518616"/>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lin ang="2700000" scaled="1"/>
            <a:tileRect/>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33" name="Title 32"/>
          <p:cNvSpPr>
            <a:spLocks noGrp="1"/>
          </p:cNvSpPr>
          <p:nvPr>
            <p:ph type="title"/>
          </p:nvPr>
        </p:nvSpPr>
        <p:spPr>
          <a:xfrm>
            <a:off x="-122838" y="175596"/>
            <a:ext cx="5936784" cy="575030"/>
          </a:xfrm>
        </p:spPr>
        <p:txBody>
          <a:bodyPr/>
          <a:lstStyle/>
          <a:p>
            <a:r>
              <a:rPr lang="zh-CN" altLang="en-US" sz="4000" dirty="0" smtClean="0"/>
              <a:t>为企业整合及扩展安全</a:t>
            </a:r>
            <a:endParaRPr lang="en-US" sz="4000" dirty="0"/>
          </a:p>
        </p:txBody>
      </p:sp>
      <p:sp>
        <p:nvSpPr>
          <p:cNvPr id="4" name="Rectangle 3"/>
          <p:cNvSpPr/>
          <p:nvPr/>
        </p:nvSpPr>
        <p:spPr>
          <a:xfrm>
            <a:off x="694064" y="32639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altLang="zh-CN"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身份</a:t>
            </a:r>
            <a:r>
              <a:rPr 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&amp;</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保护平台</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5" name="Rectangle 4"/>
          <p:cNvSpPr/>
          <p:nvPr/>
        </p:nvSpPr>
        <p:spPr>
          <a:xfrm>
            <a:off x="694905" y="39751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altLang="zh-CN"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核心</a:t>
            </a:r>
            <a:r>
              <a:rPr 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Windows</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平台</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6" name="Rectangle 5"/>
          <p:cNvSpPr/>
          <p:nvPr/>
        </p:nvSpPr>
        <p:spPr>
          <a:xfrm>
            <a:off x="694064" y="25527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altLang="zh-CN"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解决方案</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10" name="Rectangle 9"/>
          <p:cNvSpPr/>
          <p:nvPr/>
        </p:nvSpPr>
        <p:spPr>
          <a:xfrm>
            <a:off x="694064" y="1841584"/>
            <a:ext cx="3260993" cy="482515"/>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fontAlgn="base">
              <a:lnSpc>
                <a:spcPct val="90000"/>
              </a:lnSpc>
              <a:spcBef>
                <a:spcPts val="2400"/>
              </a:spcBef>
              <a:spcAft>
                <a:spcPct val="0"/>
              </a:spcAft>
              <a:buClr>
                <a:schemeClr val="tx2"/>
              </a:buClr>
              <a:buSzPct val="76000"/>
              <a:defRPr/>
            </a:pPr>
            <a:r>
              <a:rPr 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a:t>
            </a:r>
            <a:r>
              <a:rPr lang="zh-CN" altLang="en-US"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管理</a:t>
            </a:r>
            <a:endParaRPr lang="en-US"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13" name="TextBox 12"/>
          <p:cNvSpPr txBox="1"/>
          <p:nvPr/>
        </p:nvSpPr>
        <p:spPr>
          <a:xfrm>
            <a:off x="154238" y="4685192"/>
            <a:ext cx="4263528" cy="341632"/>
          </a:xfrm>
          <a:prstGeom prst="rect">
            <a:avLst/>
          </a:prstGeom>
          <a:noFill/>
        </p:spPr>
        <p:txBody>
          <a:bodyPr wrap="square" rtlCol="0">
            <a:spAutoFit/>
          </a:bodyPr>
          <a:lstStyle/>
          <a:p>
            <a:pPr algn="ctr">
              <a:lnSpc>
                <a:spcPct val="90000"/>
              </a:lnSpc>
            </a:pPr>
            <a:r>
              <a:rPr lang="zh-CN" altLang="en-US" b="1" spc="-5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rPr>
              <a:t>提高现有投资的价值</a:t>
            </a:r>
            <a:endParaRPr lang="en-US" b="1" spc="-5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endParaRPr>
          </a:p>
        </p:txBody>
      </p:sp>
      <p:sp>
        <p:nvSpPr>
          <p:cNvPr id="21" name="Rounded Rectangle 20"/>
          <p:cNvSpPr/>
          <p:nvPr/>
        </p:nvSpPr>
        <p:spPr bwMode="auto">
          <a:xfrm>
            <a:off x="4634174" y="960120"/>
            <a:ext cx="4206240" cy="3962400"/>
          </a:xfrm>
          <a:prstGeom prst="roundRect">
            <a:avLst>
              <a:gd name="adj" fmla="val 9033"/>
            </a:avLst>
          </a:prstGeom>
          <a:blipFill>
            <a:blip r:embed="rId3">
              <a:alphaModFix amt="55000"/>
            </a:blip>
            <a:stretch>
              <a:fillRect/>
            </a:stretch>
          </a:blip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headEnd type="none" w="med" len="med"/>
            <a:tailEnd type="none" w="med" len="med"/>
          </a:ln>
          <a:effectLst/>
        </p:spPr>
        <p:style>
          <a:lnRef idx="1">
            <a:schemeClr val="accent3"/>
          </a:lnRef>
          <a:fillRef idx="1002">
            <a:schemeClr val="lt1"/>
          </a:fillRef>
          <a:effectRef idx="1">
            <a:schemeClr val="accent3"/>
          </a:effectRef>
          <a:fontRef idx="minor">
            <a:schemeClr val="dk1"/>
          </a:fontRef>
        </p:style>
        <p:txBody>
          <a:bodyPr vert="horz" wrap="square" lIns="91436" tIns="0" rIns="91436" bIns="45718" numCol="1" rtlCol="0" anchor="t" anchorCtr="0" compatLnSpc="1">
            <a:prstTxWarp prst="textNoShape">
              <a:avLst/>
            </a:prstTxWarp>
          </a:bodyPr>
          <a:lstStyle/>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363" rtl="0"/>
            <a:endParaRPr lang="en-US" sz="500" b="1" kern="1200" dirty="0">
              <a:solidFill>
                <a:srgbClr val="000000"/>
              </a:solidFill>
              <a:latin typeface="Segoe"/>
              <a:ea typeface="+mn-ea"/>
              <a:cs typeface="+mn-cs"/>
            </a:endParaRPr>
          </a:p>
          <a:p>
            <a:pPr algn="ctr" defTabSz="914099" rtl="0"/>
            <a:endParaRPr lang="en-US" sz="1400" b="1" kern="1200" dirty="0">
              <a:solidFill>
                <a:srgbClr val="000000"/>
              </a:solidFill>
              <a:latin typeface="Segoe" pitchFamily="34" charset="0"/>
              <a:ea typeface="+mn-ea"/>
              <a:cs typeface="+mn-cs"/>
            </a:endParaRPr>
          </a:p>
        </p:txBody>
      </p:sp>
      <p:sp>
        <p:nvSpPr>
          <p:cNvPr id="18" name="Round Same Side Corner Rectangle 17"/>
          <p:cNvSpPr/>
          <p:nvPr/>
        </p:nvSpPr>
        <p:spPr bwMode="auto">
          <a:xfrm>
            <a:off x="4632218" y="971137"/>
            <a:ext cx="4206240" cy="614152"/>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r>
              <a:rPr lang="zh-CN" alt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在企业应用中实现扩展</a:t>
            </a:r>
            <a:endPar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19" name="Round Same Side Corner Rectangle 18"/>
          <p:cNvSpPr/>
          <p:nvPr/>
        </p:nvSpPr>
        <p:spPr bwMode="auto">
          <a:xfrm>
            <a:off x="266476" y="973768"/>
            <a:ext cx="4206240" cy="614152"/>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r>
              <a:rPr lang="zh-CN" alt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整合零散的方案</a:t>
            </a:r>
            <a:endPar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24" name="Round Same Side Corner Rectangle 23"/>
          <p:cNvSpPr/>
          <p:nvPr/>
        </p:nvSpPr>
        <p:spPr bwMode="auto">
          <a:xfrm rot="10800000">
            <a:off x="4632217" y="4617720"/>
            <a:ext cx="4245268" cy="518616"/>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lin ang="2700000" scaled="1"/>
            <a:tileRect/>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22" name="TextBox 21"/>
          <p:cNvSpPr txBox="1"/>
          <p:nvPr/>
        </p:nvSpPr>
        <p:spPr>
          <a:xfrm>
            <a:off x="4638102" y="4685192"/>
            <a:ext cx="4206240" cy="341632"/>
          </a:xfrm>
          <a:prstGeom prst="rect">
            <a:avLst/>
          </a:prstGeom>
          <a:noFill/>
        </p:spPr>
        <p:txBody>
          <a:bodyPr wrap="square" rtlCol="0">
            <a:spAutoFit/>
          </a:bodyPr>
          <a:lstStyle/>
          <a:p>
            <a:pPr algn="ctr">
              <a:lnSpc>
                <a:spcPct val="90000"/>
              </a:lnSpc>
            </a:pPr>
            <a:r>
              <a:rPr lang="zh-CN" altLang="en-US" b="1" spc="-5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rPr>
              <a:t>提升不断变化的需求的价值</a:t>
            </a:r>
            <a:endParaRPr lang="en-US" b="1" spc="-5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Light" pitchFamily="34" charset="0"/>
            </a:endParaRPr>
          </a:p>
        </p:txBody>
      </p:sp>
      <p:sp>
        <p:nvSpPr>
          <p:cNvPr id="27" name="Rectangle 26"/>
          <p:cNvSpPr/>
          <p:nvPr/>
        </p:nvSpPr>
        <p:spPr>
          <a:xfrm>
            <a:off x="287908" y="5836920"/>
            <a:ext cx="2834640" cy="640080"/>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0" numCol="1" rtlCol="0" anchor="ctr" anchorCtr="0" compatLnSpc="1">
            <a:prstTxWarp prst="textNoShape">
              <a:avLst/>
            </a:prstTxWarp>
          </a:bodyPr>
          <a:lstStyle/>
          <a:p>
            <a:pPr algn="ctr" defTabSz="914099" rtl="0">
              <a:lnSpc>
                <a:spcPct val="9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恶意软件防御技术</a:t>
            </a:r>
            <a:endParaRPr lang="en-US"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28" name="Rectangle 27"/>
          <p:cNvSpPr/>
          <p:nvPr/>
        </p:nvSpPr>
        <p:spPr>
          <a:xfrm>
            <a:off x="3095878" y="5836920"/>
            <a:ext cx="2834640" cy="640080"/>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   恶意软件研究</a:t>
            </a:r>
            <a:r>
              <a:rPr lang="en-US" altLang="zh-CN"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&amp;</a:t>
            </a: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响应</a:t>
            </a:r>
            <a:endParaRPr lang="en-US"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29" name="Rectangle 28"/>
          <p:cNvSpPr/>
          <p:nvPr/>
        </p:nvSpPr>
        <p:spPr>
          <a:xfrm>
            <a:off x="5914865" y="5836920"/>
            <a:ext cx="2953714" cy="640080"/>
          </a:xfrm>
          <a:prstGeom prst="rect">
            <a:avLst/>
          </a:prstGeom>
          <a:solidFill>
            <a:schemeClr val="bg1">
              <a:lumMod val="65000"/>
            </a:schemeClr>
          </a:solidFill>
          <a:ln>
            <a:solidFill>
              <a:schemeClr val="tx1">
                <a:lumMod val="65000"/>
                <a:lumOff val="3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zh-CN" altLang="en-US"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安全智能</a:t>
            </a:r>
            <a:endParaRPr lang="en-US"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pic>
        <p:nvPicPr>
          <p:cNvPr id="66562" name="Picture 2" descr="Microsoft Malware Protection Center"/>
          <p:cNvPicPr>
            <a:picLocks noChangeAspect="1" noChangeArrowheads="1"/>
          </p:cNvPicPr>
          <p:nvPr/>
        </p:nvPicPr>
        <p:blipFill>
          <a:blip r:embed="rId4"/>
          <a:srcRect l="83291" t="9720" r="7754" b="13333"/>
          <a:stretch>
            <a:fillRect/>
          </a:stretch>
        </p:blipFill>
        <p:spPr bwMode="auto">
          <a:xfrm>
            <a:off x="3130168" y="5922485"/>
            <a:ext cx="387350" cy="464820"/>
          </a:xfrm>
          <a:prstGeom prst="rect">
            <a:avLst/>
          </a:prstGeom>
          <a:ln>
            <a:noFill/>
          </a:ln>
          <a:effectLst>
            <a:outerShdw blurRad="190500" algn="tl" rotWithShape="0">
              <a:srgbClr val="000000">
                <a:alpha val="70000"/>
              </a:srgbClr>
            </a:outerShdw>
          </a:effectLst>
        </p:spPr>
      </p:pic>
      <p:pic>
        <p:nvPicPr>
          <p:cNvPr id="18433" name="Picture 1"/>
          <p:cNvPicPr>
            <a:picLocks noChangeAspect="1" noChangeArrowheads="1"/>
          </p:cNvPicPr>
          <p:nvPr/>
        </p:nvPicPr>
        <p:blipFill>
          <a:blip r:embed="rId5"/>
          <a:srcRect l="50538" t="11755" r="7904" b="2160"/>
          <a:stretch>
            <a:fillRect/>
          </a:stretch>
        </p:blipFill>
        <p:spPr bwMode="auto">
          <a:xfrm>
            <a:off x="5946105" y="5895328"/>
            <a:ext cx="380010" cy="491977"/>
          </a:xfrm>
          <a:prstGeom prst="rect">
            <a:avLst/>
          </a:prstGeom>
          <a:ln>
            <a:noFill/>
          </a:ln>
          <a:effectLst>
            <a:outerShdw blurRad="190500" algn="tl" rotWithShape="0">
              <a:srgbClr val="000000">
                <a:alpha val="70000"/>
              </a:srgbClr>
            </a:outerShdw>
          </a:effectLst>
        </p:spPr>
      </p:pic>
      <p:sp>
        <p:nvSpPr>
          <p:cNvPr id="30" name="Rectangle 29"/>
          <p:cNvSpPr/>
          <p:nvPr/>
        </p:nvSpPr>
        <p:spPr>
          <a:xfrm>
            <a:off x="4770306" y="1747192"/>
            <a:ext cx="3990975" cy="2554545"/>
          </a:xfrm>
          <a:prstGeom prst="rect">
            <a:avLst/>
          </a:prstGeom>
        </p:spPr>
        <p:txBody>
          <a:bodyPr wrap="square">
            <a:spAutoFit/>
            <a:scene3d>
              <a:camera prst="orthographicFront"/>
              <a:lightRig rig="threePt" dir="t"/>
            </a:scene3d>
            <a:sp3d extrusionH="57150">
              <a:bevelT w="38100" h="38100"/>
            </a:sp3d>
          </a:bodyPr>
          <a:lstStyle/>
          <a:p>
            <a:pPr marL="342900" indent="-342900">
              <a:lnSpc>
                <a:spcPct val="90000"/>
              </a:lnSpc>
              <a:spcBef>
                <a:spcPts val="600"/>
              </a:spcBef>
              <a:buClr>
                <a:srgbClr val="777777"/>
              </a:buClr>
              <a:buSzPct val="100000"/>
              <a:buBlip>
                <a:blip r:embed="rId6"/>
              </a:buBlip>
            </a:pPr>
            <a:r>
              <a:rPr lang="zh-CN" altLang="en-US" sz="1600" dirty="0" smtClean="0">
                <a:solidFill>
                  <a:sysClr val="windowText" lastClr="000000"/>
                </a:solidFill>
              </a:rPr>
              <a:t>行业合作伙伴</a:t>
            </a:r>
            <a:endParaRPr lang="en-US" sz="1600" dirty="0" smtClean="0">
              <a:solidFill>
                <a:sysClr val="windowText" lastClr="000000"/>
              </a:solidFill>
            </a:endParaRPr>
          </a:p>
          <a:p>
            <a:pPr marL="457200" lvl="1" indent="-228600">
              <a:lnSpc>
                <a:spcPct val="90000"/>
              </a:lnSpc>
              <a:spcBef>
                <a:spcPts val="600"/>
              </a:spcBef>
              <a:buClr>
                <a:srgbClr val="777777"/>
              </a:buClr>
              <a:buSzPct val="100000"/>
              <a:buFont typeface="Segoe" pitchFamily="34" charset="0"/>
              <a:buChar char="−"/>
            </a:pPr>
            <a:endParaRPr lang="en-US" sz="1600" dirty="0" smtClean="0">
              <a:solidFill>
                <a:sysClr val="windowText" lastClr="000000"/>
              </a:solidFill>
            </a:endParaRPr>
          </a:p>
          <a:p>
            <a:pPr marL="342900" indent="-342900">
              <a:lnSpc>
                <a:spcPct val="150000"/>
              </a:lnSpc>
              <a:spcBef>
                <a:spcPts val="2400"/>
              </a:spcBef>
              <a:buClr>
                <a:srgbClr val="777777"/>
              </a:buClr>
              <a:buSzPct val="100000"/>
              <a:buBlip>
                <a:blip r:embed="rId6"/>
              </a:buBlip>
            </a:pPr>
            <a:r>
              <a:rPr lang="zh-CN" altLang="en-US" sz="1600" dirty="0" smtClean="0">
                <a:solidFill>
                  <a:sysClr val="windowText" lastClr="000000"/>
                </a:solidFill>
              </a:rPr>
              <a:t>无缝扩展</a:t>
            </a:r>
            <a:r>
              <a:rPr lang="en-US" sz="1600" dirty="0" smtClean="0">
                <a:solidFill>
                  <a:sysClr val="windowText" lastClr="000000"/>
                </a:solidFill>
              </a:rPr>
              <a:t>“</a:t>
            </a:r>
            <a:r>
              <a:rPr lang="zh-CN" altLang="en-US" sz="1600" dirty="0" smtClean="0">
                <a:solidFill>
                  <a:sysClr val="windowText" lastClr="000000"/>
                </a:solidFill>
              </a:rPr>
              <a:t>云端计算</a:t>
            </a:r>
            <a:r>
              <a:rPr lang="en-US" sz="1600" dirty="0" smtClean="0">
                <a:solidFill>
                  <a:sysClr val="windowText" lastClr="000000"/>
                </a:solidFill>
              </a:rPr>
              <a:t>”</a:t>
            </a:r>
          </a:p>
          <a:p>
            <a:pPr marL="800082" lvl="1" indent="-342900">
              <a:spcBef>
                <a:spcPts val="600"/>
              </a:spcBef>
              <a:buClr>
                <a:srgbClr val="777777"/>
              </a:buClr>
              <a:buSzPct val="100000"/>
              <a:buFont typeface="Wingdings" pitchFamily="2" charset="2"/>
              <a:buChar char="Ø"/>
            </a:pPr>
            <a:r>
              <a:rPr lang="en-US" sz="1400" dirty="0" smtClean="0">
                <a:solidFill>
                  <a:sysClr val="windowText" lastClr="000000"/>
                </a:solidFill>
              </a:rPr>
              <a:t>Geneva</a:t>
            </a:r>
            <a:endParaRPr lang="en-US" sz="1600" dirty="0" smtClean="0">
              <a:solidFill>
                <a:sysClr val="windowText" lastClr="000000"/>
              </a:solidFill>
            </a:endParaRPr>
          </a:p>
          <a:p>
            <a:pPr marL="342900" indent="-342900">
              <a:lnSpc>
                <a:spcPct val="90000"/>
              </a:lnSpc>
              <a:spcBef>
                <a:spcPts val="1200"/>
              </a:spcBef>
              <a:buClr>
                <a:srgbClr val="777777"/>
              </a:buClr>
              <a:buSzPct val="100000"/>
              <a:buBlip>
                <a:blip r:embed="rId6"/>
              </a:buBlip>
            </a:pPr>
            <a:r>
              <a:rPr lang="zh-CN" altLang="en-US" sz="1600" dirty="0" smtClean="0">
                <a:solidFill>
                  <a:sysClr val="windowText" lastClr="000000"/>
                </a:solidFill>
              </a:rPr>
              <a:t>实现支持异构环境</a:t>
            </a:r>
            <a:endParaRPr lang="en-US" sz="1600" dirty="0" smtClean="0">
              <a:solidFill>
                <a:sysClr val="windowText" lastClr="000000"/>
              </a:solidFill>
            </a:endParaRPr>
          </a:p>
          <a:p>
            <a:pPr marL="342900" indent="-342900">
              <a:lnSpc>
                <a:spcPct val="90000"/>
              </a:lnSpc>
              <a:spcBef>
                <a:spcPts val="1200"/>
              </a:spcBef>
              <a:buClr>
                <a:srgbClr val="777777"/>
              </a:buClr>
              <a:buSzPct val="100000"/>
              <a:buBlip>
                <a:blip r:embed="rId6"/>
              </a:buBlip>
            </a:pPr>
            <a:r>
              <a:rPr lang="zh-CN" altLang="en-US" sz="1600" dirty="0" smtClean="0">
                <a:solidFill>
                  <a:sysClr val="windowText" lastClr="000000"/>
                </a:solidFill>
              </a:rPr>
              <a:t>通过使用开放的标准和协议加强开发能力</a:t>
            </a:r>
            <a:endParaRPr lang="en-US" sz="1600" dirty="0">
              <a:solidFill>
                <a:sysClr val="windowText" lastClr="000000"/>
              </a:solidFill>
            </a:endParaRPr>
          </a:p>
        </p:txBody>
      </p:sp>
      <p:sp>
        <p:nvSpPr>
          <p:cNvPr id="26" name="Round Same Side Corner Rectangle 25"/>
          <p:cNvSpPr/>
          <p:nvPr/>
        </p:nvSpPr>
        <p:spPr bwMode="auto">
          <a:xfrm>
            <a:off x="287907" y="5303520"/>
            <a:ext cx="8580671" cy="533400"/>
          </a:xfrm>
          <a:prstGeom prst="round2SameRect">
            <a:avLst>
              <a:gd name="adj1" fmla="val 50000"/>
              <a:gd name="adj2" fmla="val 0"/>
            </a:avLst>
          </a:prstGeom>
          <a:gradFill flip="none" rotWithShape="1">
            <a:gsLst>
              <a:gs pos="0">
                <a:schemeClr val="tx1"/>
              </a:gs>
              <a:gs pos="0">
                <a:schemeClr val="tx1">
                  <a:lumMod val="85000"/>
                  <a:lumOff val="15000"/>
                </a:schemeClr>
              </a:gs>
              <a:gs pos="78000">
                <a:schemeClr val="tx1">
                  <a:lumMod val="65000"/>
                  <a:lumOff val="35000"/>
                </a:schemeClr>
              </a:gs>
            </a:gsLst>
            <a:lin ang="5400000" scaled="1"/>
            <a:tileRect/>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r>
              <a:rPr lang="zh-CN" alt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全球资源支持</a:t>
            </a:r>
            <a:endParaRPr lang="en-US" b="1" dirty="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pic>
        <p:nvPicPr>
          <p:cNvPr id="18436" name="Picture 4" descr="https://www.rsa.com/img/banner.png"/>
          <p:cNvPicPr>
            <a:picLocks noChangeAspect="1" noChangeArrowheads="1"/>
          </p:cNvPicPr>
          <p:nvPr/>
        </p:nvPicPr>
        <p:blipFill>
          <a:blip r:embed="rId7"/>
          <a:srcRect l="3129" r="80071"/>
          <a:stretch>
            <a:fillRect/>
          </a:stretch>
        </p:blipFill>
        <p:spPr bwMode="auto">
          <a:xfrm>
            <a:off x="6482495" y="2064039"/>
            <a:ext cx="746944" cy="411480"/>
          </a:xfrm>
          <a:prstGeom prst="rect">
            <a:avLst/>
          </a:prstGeom>
          <a:ln>
            <a:noFill/>
          </a:ln>
          <a:effectLst>
            <a:outerShdw blurRad="190500" algn="tl" rotWithShape="0">
              <a:srgbClr val="000000">
                <a:alpha val="70000"/>
              </a:srgbClr>
            </a:outerShdw>
          </a:effectLst>
        </p:spPr>
      </p:pic>
      <p:pic>
        <p:nvPicPr>
          <p:cNvPr id="18438" name="Picture 6" descr="Brocade"/>
          <p:cNvPicPr>
            <a:picLocks noChangeAspect="1" noChangeArrowheads="1"/>
          </p:cNvPicPr>
          <p:nvPr/>
        </p:nvPicPr>
        <p:blipFill>
          <a:blip r:embed="rId8"/>
          <a:srcRect/>
          <a:stretch>
            <a:fillRect/>
          </a:stretch>
        </p:blipFill>
        <p:spPr bwMode="auto">
          <a:xfrm>
            <a:off x="7378704" y="2089439"/>
            <a:ext cx="818583" cy="411480"/>
          </a:xfrm>
          <a:prstGeom prst="rect">
            <a:avLst/>
          </a:prstGeom>
          <a:ln>
            <a:noFill/>
          </a:ln>
          <a:effectLst>
            <a:outerShdw blurRad="190500" algn="tl" rotWithShape="0">
              <a:srgbClr val="000000">
                <a:alpha val="70000"/>
              </a:srgbClr>
            </a:outerShdw>
          </a:effectLst>
        </p:spPr>
      </p:pic>
      <p:pic>
        <p:nvPicPr>
          <p:cNvPr id="18439" name="Picture 7"/>
          <p:cNvPicPr>
            <a:picLocks noChangeAspect="1" noChangeArrowheads="1"/>
          </p:cNvPicPr>
          <p:nvPr/>
        </p:nvPicPr>
        <p:blipFill>
          <a:blip r:embed="rId9"/>
          <a:srcRect/>
          <a:stretch>
            <a:fillRect/>
          </a:stretch>
        </p:blipFill>
        <p:spPr bwMode="auto">
          <a:xfrm>
            <a:off x="5210868" y="2056261"/>
            <a:ext cx="1122363" cy="42703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9"/>
          <p:cNvGrpSpPr/>
          <p:nvPr/>
        </p:nvGrpSpPr>
        <p:grpSpPr>
          <a:xfrm>
            <a:off x="5078569" y="1263030"/>
            <a:ext cx="3657600" cy="3948997"/>
            <a:chOff x="4592795" y="841164"/>
            <a:chExt cx="2758485" cy="3948997"/>
          </a:xfrm>
        </p:grpSpPr>
        <p:sp>
          <p:nvSpPr>
            <p:cNvPr id="71" name="Rounded Rectangle 70"/>
            <p:cNvSpPr/>
            <p:nvPr/>
          </p:nvSpPr>
          <p:spPr bwMode="auto">
            <a:xfrm>
              <a:off x="4598936" y="841164"/>
              <a:ext cx="2743200" cy="3948997"/>
            </a:xfrm>
            <a:prstGeom prst="roundRect">
              <a:avLst>
                <a:gd name="adj" fmla="val 9033"/>
              </a:avLst>
            </a:prstGeom>
            <a:gradFill flip="none" rotWithShape="1">
              <a:gsLst>
                <a:gs pos="0">
                  <a:schemeClr val="tx1">
                    <a:lumMod val="75000"/>
                    <a:lumOff val="25000"/>
                    <a:alpha val="75000"/>
                  </a:schemeClr>
                </a:gs>
                <a:gs pos="50000">
                  <a:schemeClr val="tx1">
                    <a:lumMod val="50000"/>
                    <a:lumOff val="50000"/>
                    <a:alpha val="75000"/>
                  </a:schemeClr>
                </a:gs>
                <a:gs pos="100000">
                  <a:schemeClr val="bg1">
                    <a:lumMod val="65000"/>
                    <a:alpha val="50000"/>
                  </a:schemeClr>
                </a:gs>
              </a:gsLst>
              <a:lin ang="16200000" scaled="1"/>
              <a:tileRect/>
            </a:grad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smtClean="0">
                <a:solidFill>
                  <a:schemeClr val="tx1"/>
                </a:solidFill>
              </a:endParaRPr>
            </a:p>
          </p:txBody>
        </p:sp>
        <p:sp>
          <p:nvSpPr>
            <p:cNvPr id="72" name="Round Same Side Corner Rectangle 71"/>
            <p:cNvSpPr/>
            <p:nvPr/>
          </p:nvSpPr>
          <p:spPr bwMode="auto">
            <a:xfrm>
              <a:off x="4598936" y="841167"/>
              <a:ext cx="2743200" cy="969819"/>
            </a:xfrm>
            <a:prstGeom prst="round2SameRect">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endPar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73" name="Rectangle 72"/>
            <p:cNvSpPr/>
            <p:nvPr/>
          </p:nvSpPr>
          <p:spPr>
            <a:xfrm>
              <a:off x="4592795" y="973952"/>
              <a:ext cx="2746156" cy="400110"/>
            </a:xfrm>
            <a:prstGeom prst="rect">
              <a:avLst/>
            </a:prstGeom>
          </p:spPr>
          <p:txBody>
            <a:bodyPr wrap="square">
              <a:spAutoFit/>
            </a:bodyPr>
            <a:lstStyle/>
            <a:p>
              <a:pPr algn="ctr" defTabSz="914099"/>
              <a:r>
                <a:rPr lang="zh-CN" altLang="en-US" sz="20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随地的访问</a:t>
              </a:r>
              <a:endParaRPr lang="en-US" sz="20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75" name="Rectangle 74"/>
            <p:cNvSpPr/>
            <p:nvPr/>
          </p:nvSpPr>
          <p:spPr bwMode="auto">
            <a:xfrm flipV="1">
              <a:off x="4608080" y="4052749"/>
              <a:ext cx="2743200" cy="663677"/>
            </a:xfrm>
            <a:prstGeom prst="rect">
              <a:avLst/>
            </a:prstGeom>
            <a:gradFill>
              <a:gsLst>
                <a:gs pos="0">
                  <a:schemeClr val="tx1">
                    <a:alpha val="82000"/>
                  </a:schemeClr>
                </a:gs>
                <a:gs pos="100000">
                  <a:schemeClr val="bg1">
                    <a:lumMod val="65000"/>
                    <a:alpha val="0"/>
                  </a:schemeClr>
                </a:gs>
              </a:gsLst>
              <a:lin ang="16200000" scaled="1"/>
            </a:grad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grpSp>
      <p:sp>
        <p:nvSpPr>
          <p:cNvPr id="27" name="Rectangle 26"/>
          <p:cNvSpPr/>
          <p:nvPr/>
        </p:nvSpPr>
        <p:spPr bwMode="auto">
          <a:xfrm>
            <a:off x="5089311" y="2258365"/>
            <a:ext cx="3637333" cy="575186"/>
          </a:xfrm>
          <a:prstGeom prst="rect">
            <a:avLst/>
          </a:prstGeom>
          <a:gradFill>
            <a:gsLst>
              <a:gs pos="0">
                <a:schemeClr val="tx1">
                  <a:alpha val="82000"/>
                </a:schemeClr>
              </a:gs>
              <a:gs pos="100000">
                <a:schemeClr val="bg1">
                  <a:lumMod val="65000"/>
                  <a:alpha val="0"/>
                </a:schemeClr>
              </a:gs>
            </a:gsLst>
            <a:lin ang="16200000" scaled="1"/>
          </a:grad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0" name="Blue radial gradient"/>
          <p:cNvSpPr/>
          <p:nvPr/>
        </p:nvSpPr>
        <p:spPr bwMode="auto">
          <a:xfrm>
            <a:off x="1" y="3402013"/>
            <a:ext cx="9143999" cy="3455987"/>
          </a:xfrm>
          <a:prstGeom prst="rect">
            <a:avLst/>
          </a:prstGeom>
          <a:gradFill flip="none" rotWithShape="1">
            <a:gsLst>
              <a:gs pos="20000">
                <a:schemeClr val="tx1"/>
              </a:gs>
              <a:gs pos="100000">
                <a:srgbClr val="ADADAD">
                  <a:alpha val="0"/>
                </a:srgbClr>
              </a:gs>
            </a:gsLst>
            <a:lin ang="16200000" scaled="1"/>
            <a:tileRect/>
          </a:gradFill>
          <a:ln w="152400">
            <a:noFill/>
            <a:round/>
            <a:headEnd/>
            <a:tailEnd/>
          </a:ln>
        </p:spPr>
        <p:txBody>
          <a:bodyPr vert="horz" wrap="square" lIns="76197" tIns="38098" rIns="76197" bIns="38098" numCol="1" anchor="t" anchorCtr="0" compatLnSpc="1">
            <a:prstTxWarp prst="textNoShape">
              <a:avLst/>
            </a:prstTxWarp>
          </a:bodyPr>
          <a:lstStyle/>
          <a:p>
            <a:pPr fontAlgn="base">
              <a:spcBef>
                <a:spcPct val="0"/>
              </a:spcBef>
              <a:spcAft>
                <a:spcPct val="0"/>
              </a:spcAft>
              <a:defRPr/>
            </a:pPr>
            <a:endParaRPr lang="en-US" dirty="0" smtClean="0">
              <a:solidFill>
                <a:srgbClr val="FFFFFF"/>
              </a:solidFill>
              <a:latin typeface="Segoe"/>
            </a:endParaRPr>
          </a:p>
        </p:txBody>
      </p:sp>
      <p:grpSp>
        <p:nvGrpSpPr>
          <p:cNvPr id="4" name="Group 27"/>
          <p:cNvGrpSpPr/>
          <p:nvPr/>
        </p:nvGrpSpPr>
        <p:grpSpPr>
          <a:xfrm>
            <a:off x="393011" y="1263030"/>
            <a:ext cx="3657600" cy="3948997"/>
            <a:chOff x="4592795" y="841164"/>
            <a:chExt cx="2758485" cy="3948997"/>
          </a:xfrm>
        </p:grpSpPr>
        <p:sp>
          <p:nvSpPr>
            <p:cNvPr id="31" name="Rounded Rectangle 30"/>
            <p:cNvSpPr/>
            <p:nvPr/>
          </p:nvSpPr>
          <p:spPr bwMode="auto">
            <a:xfrm>
              <a:off x="4598936" y="841164"/>
              <a:ext cx="2743200" cy="3948997"/>
            </a:xfrm>
            <a:prstGeom prst="roundRect">
              <a:avLst>
                <a:gd name="adj" fmla="val 9033"/>
              </a:avLst>
            </a:prstGeom>
            <a:gradFill flip="none" rotWithShape="1">
              <a:gsLst>
                <a:gs pos="0">
                  <a:schemeClr val="tx1">
                    <a:lumMod val="75000"/>
                    <a:lumOff val="25000"/>
                    <a:alpha val="51000"/>
                  </a:schemeClr>
                </a:gs>
                <a:gs pos="50000">
                  <a:schemeClr val="tx1">
                    <a:lumMod val="50000"/>
                    <a:lumOff val="50000"/>
                    <a:alpha val="51000"/>
                  </a:schemeClr>
                </a:gs>
                <a:gs pos="100000">
                  <a:schemeClr val="bg1">
                    <a:lumMod val="65000"/>
                    <a:alpha val="0"/>
                  </a:schemeClr>
                </a:gs>
              </a:gsLst>
              <a:lin ang="16200000" scaled="1"/>
              <a:tileRect/>
            </a:gradFill>
            <a:ln w="19050">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35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smtClean="0"/>
            </a:p>
          </p:txBody>
        </p:sp>
        <p:sp>
          <p:nvSpPr>
            <p:cNvPr id="34" name="Rectangle 33"/>
            <p:cNvSpPr/>
            <p:nvPr/>
          </p:nvSpPr>
          <p:spPr bwMode="auto">
            <a:xfrm>
              <a:off x="4608080" y="1855549"/>
              <a:ext cx="2743200" cy="575186"/>
            </a:xfrm>
            <a:prstGeom prst="rect">
              <a:avLst/>
            </a:prstGeom>
            <a:gradFill>
              <a:gsLst>
                <a:gs pos="0">
                  <a:schemeClr val="tx1">
                    <a:alpha val="82000"/>
                  </a:schemeClr>
                </a:gs>
                <a:gs pos="100000">
                  <a:schemeClr val="bg1">
                    <a:lumMod val="65000"/>
                    <a:alpha val="0"/>
                  </a:schemeClr>
                </a:gs>
              </a:gsLst>
              <a:lin ang="16200000" scaled="1"/>
            </a:grad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glow rad="63500">
                    <a:schemeClr val="accent2">
                      <a:satMod val="175000"/>
                      <a:alpha val="40000"/>
                    </a:schemeClr>
                  </a:glow>
                  <a:outerShdw blurRad="38100" dist="38100" dir="2700000" algn="tl">
                    <a:srgbClr val="000000">
                      <a:alpha val="43137"/>
                    </a:srgbClr>
                  </a:outerShdw>
                </a:effectLst>
                <a:latin typeface="Segoe" pitchFamily="34" charset="0"/>
              </a:endParaRPr>
            </a:p>
          </p:txBody>
        </p:sp>
        <p:sp>
          <p:nvSpPr>
            <p:cNvPr id="32" name="Round Same Side Corner Rectangle 31"/>
            <p:cNvSpPr/>
            <p:nvPr/>
          </p:nvSpPr>
          <p:spPr bwMode="auto">
            <a:xfrm>
              <a:off x="4598936" y="841167"/>
              <a:ext cx="2743200" cy="969819"/>
            </a:xfrm>
            <a:prstGeom prst="round2SameRect">
              <a:avLst/>
            </a:prstGeom>
            <a:gradFill flip="none" rotWithShape="1">
              <a:gsLst>
                <a:gs pos="0">
                  <a:schemeClr val="tx1"/>
                </a:gs>
                <a:gs pos="0">
                  <a:schemeClr val="tx1">
                    <a:lumMod val="85000"/>
                    <a:lumOff val="15000"/>
                  </a:schemeClr>
                </a:gs>
                <a:gs pos="78000">
                  <a:schemeClr val="tx1">
                    <a:lumMod val="65000"/>
                    <a:lumOff val="35000"/>
                  </a:schemeClr>
                </a:gs>
              </a:gsLst>
              <a:path path="circle">
                <a:fillToRect l="100000" t="100000"/>
              </a:path>
              <a:tileRect r="-100000" b="-100000"/>
            </a:gradFill>
            <a:ln w="22225">
              <a:noFill/>
              <a:round/>
              <a:headEnd/>
              <a:tailEnd/>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vert="horz" wrap="square" lIns="0" tIns="45720" rIns="0" bIns="45720" numCol="1" anchor="t" anchorCtr="0" compatLnSpc="1">
              <a:prstTxWarp prst="textNoShape">
                <a:avLst/>
              </a:prstTxWarp>
            </a:bodyPr>
            <a:lstStyle/>
            <a:p>
              <a:pPr algn="ctr">
                <a:defRPr/>
              </a:pPr>
              <a:endParaRPr lang="en-US"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33" name="Rectangle 32"/>
            <p:cNvSpPr/>
            <p:nvPr/>
          </p:nvSpPr>
          <p:spPr>
            <a:xfrm>
              <a:off x="4592795" y="1024752"/>
              <a:ext cx="2746156" cy="400110"/>
            </a:xfrm>
            <a:prstGeom prst="rect">
              <a:avLst/>
            </a:prstGeom>
          </p:spPr>
          <p:txBody>
            <a:bodyPr wrap="square">
              <a:spAutoFit/>
            </a:bodyPr>
            <a:lstStyle/>
            <a:p>
              <a:pPr algn="ctr" defTabSz="914099"/>
              <a:r>
                <a:rPr lang="zh-CN" altLang="en-US" sz="20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多个层次的保护</a:t>
              </a:r>
              <a:endParaRPr lang="en-US" sz="2000" b="1"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37" name="Rectangle 36"/>
            <p:cNvSpPr/>
            <p:nvPr/>
          </p:nvSpPr>
          <p:spPr bwMode="auto">
            <a:xfrm flipV="1">
              <a:off x="4608080" y="4052749"/>
              <a:ext cx="2743200" cy="663677"/>
            </a:xfrm>
            <a:prstGeom prst="rect">
              <a:avLst/>
            </a:prstGeom>
            <a:gradFill>
              <a:gsLst>
                <a:gs pos="0">
                  <a:schemeClr val="tx1">
                    <a:alpha val="82000"/>
                  </a:schemeClr>
                </a:gs>
                <a:gs pos="100000">
                  <a:schemeClr val="bg1">
                    <a:lumMod val="65000"/>
                    <a:alpha val="0"/>
                  </a:schemeClr>
                </a:gs>
              </a:gsLst>
              <a:lin ang="16200000" scaled="1"/>
            </a:gradFill>
            <a:ln>
              <a:noFill/>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glow rad="63500">
                    <a:schemeClr val="accent2">
                      <a:satMod val="175000"/>
                      <a:alpha val="40000"/>
                    </a:schemeClr>
                  </a:glow>
                  <a:outerShdw blurRad="38100" dist="38100" dir="2700000" algn="tl">
                    <a:srgbClr val="000000">
                      <a:alpha val="43137"/>
                    </a:srgbClr>
                  </a:outerShdw>
                </a:effectLst>
                <a:latin typeface="Segoe" pitchFamily="34" charset="0"/>
              </a:endParaRPr>
            </a:p>
          </p:txBody>
        </p:sp>
      </p:grpSp>
      <p:pic>
        <p:nvPicPr>
          <p:cNvPr id="41" name="Picture 15" descr="Server-Physical-Single"/>
          <p:cNvPicPr>
            <a:picLocks noChangeAspect="1" noChangeArrowheads="1"/>
          </p:cNvPicPr>
          <p:nvPr/>
        </p:nvPicPr>
        <p:blipFill>
          <a:blip r:embed="rId3">
            <a:lum bright="10000" contrast="30000"/>
          </a:blip>
          <a:stretch>
            <a:fillRect/>
          </a:stretch>
        </p:blipFill>
        <p:spPr bwMode="invGray">
          <a:xfrm>
            <a:off x="594426" y="3247070"/>
            <a:ext cx="1317010" cy="863462"/>
          </a:xfrm>
          <a:prstGeom prst="rect">
            <a:avLst/>
          </a:prstGeom>
          <a:noFill/>
          <a:ln>
            <a:noFill/>
          </a:ln>
        </p:spPr>
      </p:pic>
      <p:pic>
        <p:nvPicPr>
          <p:cNvPr id="42" name="Picture 41" descr="Virtual App.png"/>
          <p:cNvPicPr>
            <a:picLocks noChangeAspect="1"/>
          </p:cNvPicPr>
          <p:nvPr/>
        </p:nvPicPr>
        <p:blipFill>
          <a:blip r:embed="rId4" cstate="screen"/>
          <a:stretch>
            <a:fillRect/>
          </a:stretch>
        </p:blipFill>
        <p:spPr bwMode="invGray">
          <a:xfrm>
            <a:off x="731810" y="2336798"/>
            <a:ext cx="1507741" cy="939346"/>
          </a:xfrm>
          <a:prstGeom prst="rect">
            <a:avLst/>
          </a:prstGeom>
        </p:spPr>
      </p:pic>
      <p:pic>
        <p:nvPicPr>
          <p:cNvPr id="43" name="Picture 1" descr="\\eventsql\dvd\Online_ART\DVD_ART35\Artwork_Imagery\Icons - Illustrations\_MISC ICONS\net cable wire plug.png"/>
          <p:cNvPicPr>
            <a:picLocks noChangeAspect="1" noChangeArrowheads="1"/>
          </p:cNvPicPr>
          <p:nvPr/>
        </p:nvPicPr>
        <p:blipFill>
          <a:blip r:embed="rId5"/>
          <a:srcRect/>
          <a:stretch>
            <a:fillRect/>
          </a:stretch>
        </p:blipFill>
        <p:spPr bwMode="auto">
          <a:xfrm>
            <a:off x="873479" y="3759327"/>
            <a:ext cx="1468805" cy="695325"/>
          </a:xfrm>
          <a:prstGeom prst="rect">
            <a:avLst/>
          </a:prstGeom>
          <a:noFill/>
        </p:spPr>
      </p:pic>
      <p:sp>
        <p:nvSpPr>
          <p:cNvPr id="49" name="Rectangle 48"/>
          <p:cNvSpPr/>
          <p:nvPr/>
        </p:nvSpPr>
        <p:spPr>
          <a:xfrm>
            <a:off x="2527626" y="4013285"/>
            <a:ext cx="1280160" cy="365760"/>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sz="1050"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信息</a:t>
            </a:r>
            <a:endParaRPr lang="en-US" sz="105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48" name="Rectangle 47"/>
          <p:cNvSpPr/>
          <p:nvPr/>
        </p:nvSpPr>
        <p:spPr>
          <a:xfrm>
            <a:off x="2527626" y="3473535"/>
            <a:ext cx="1280160" cy="365760"/>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sz="1050"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应用程序</a:t>
            </a:r>
            <a:endParaRPr lang="en-US" sz="105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2" name="Title 1"/>
          <p:cNvSpPr>
            <a:spLocks noGrp="1"/>
          </p:cNvSpPr>
          <p:nvPr>
            <p:ph type="title"/>
          </p:nvPr>
        </p:nvSpPr>
        <p:spPr>
          <a:xfrm>
            <a:off x="6816" y="138158"/>
            <a:ext cx="6066438" cy="708001"/>
          </a:xfrm>
        </p:spPr>
        <p:txBody>
          <a:bodyPr/>
          <a:lstStyle/>
          <a:p>
            <a:r>
              <a:rPr lang="zh-CN" altLang="en-US" sz="4000" dirty="0" smtClean="0"/>
              <a:t>随时随地的保护和访问</a:t>
            </a:r>
            <a:endParaRPr lang="en-US" sz="4000" dirty="0"/>
          </a:p>
        </p:txBody>
      </p:sp>
      <p:pic>
        <p:nvPicPr>
          <p:cNvPr id="16385" name="Picture 1" descr="\\eventsql\dvd\Online_ART\DVD_ART35\Artwork_Imagery\Icons - Illustrations\Maps Globes\Globe 1a.png"/>
          <p:cNvPicPr>
            <a:picLocks noChangeAspect="1" noChangeArrowheads="1"/>
          </p:cNvPicPr>
          <p:nvPr/>
        </p:nvPicPr>
        <p:blipFill>
          <a:blip r:embed="rId6"/>
          <a:srcRect/>
          <a:stretch>
            <a:fillRect/>
          </a:stretch>
        </p:blipFill>
        <p:spPr bwMode="auto">
          <a:xfrm>
            <a:off x="5712745" y="2163305"/>
            <a:ext cx="2389248" cy="2384596"/>
          </a:xfrm>
          <a:prstGeom prst="rect">
            <a:avLst/>
          </a:prstGeom>
          <a:noFill/>
        </p:spPr>
      </p:pic>
      <p:sp>
        <p:nvSpPr>
          <p:cNvPr id="26" name="Pentagon 25"/>
          <p:cNvSpPr/>
          <p:nvPr/>
        </p:nvSpPr>
        <p:spPr bwMode="auto">
          <a:xfrm>
            <a:off x="-1" y="5304101"/>
            <a:ext cx="8715375" cy="795129"/>
          </a:xfrm>
          <a:prstGeom prst="homePlate">
            <a:avLst>
              <a:gd name="adj" fmla="val 35857"/>
            </a:avLst>
          </a:prstGeom>
          <a:gradFill flip="none" rotWithShape="1">
            <a:gsLst>
              <a:gs pos="0">
                <a:schemeClr val="tx1">
                  <a:alpha val="48000"/>
                </a:schemeClr>
              </a:gs>
              <a:gs pos="0">
                <a:schemeClr val="bg1">
                  <a:lumMod val="50000"/>
                  <a:alpha val="31000"/>
                </a:schemeClr>
              </a:gs>
              <a:gs pos="78000">
                <a:schemeClr val="bg1">
                  <a:lumMod val="50000"/>
                  <a:alpha val="25000"/>
                </a:schemeClr>
              </a:gs>
            </a:gsLst>
            <a:path path="circle">
              <a:fillToRect l="100000" t="100000"/>
            </a:path>
            <a:tileRect r="-100000" b="-100000"/>
          </a:gradFill>
          <a:ln w="22225">
            <a:noFill/>
            <a:round/>
            <a:headEnd/>
            <a:tailEnd/>
          </a:ln>
        </p:spPr>
        <p:txBody>
          <a:bodyPr vert="horz" wrap="square" lIns="0" tIns="45720" rIns="365760" bIns="45720" numCol="1" anchor="ctr" anchorCtr="0" compatLnSpc="1">
            <a:prstTxWarp prst="textNoShape">
              <a:avLst/>
            </a:prstTxWarp>
          </a:bodyPr>
          <a:lstStyle/>
          <a:p>
            <a:pPr algn="ctr">
              <a:defRPr/>
            </a:pPr>
            <a:r>
              <a:rPr lang="zh-CN" altLang="en-US" sz="2400" kern="0" spc="-100" dirty="0" smtClean="0">
                <a:ln w="18415" cmpd="sng">
                  <a:noFill/>
                  <a:prstDash val="solid"/>
                </a:ln>
                <a:solidFill>
                  <a:schemeClr val="bg1"/>
                </a:solidFill>
                <a:latin typeface="Segoe" pitchFamily="34" charset="0"/>
              </a:rPr>
              <a:t>涉及到物理、虚拟和云端环境</a:t>
            </a:r>
            <a:endParaRPr lang="en-US" sz="2400" kern="0" spc="-100" dirty="0" smtClean="0">
              <a:ln w="18415" cmpd="sng">
                <a:noFill/>
                <a:prstDash val="solid"/>
              </a:ln>
              <a:solidFill>
                <a:schemeClr val="bg1"/>
              </a:solidFill>
              <a:effectLst/>
              <a:latin typeface="Segoe" pitchFamily="34" charset="0"/>
            </a:endParaRPr>
          </a:p>
        </p:txBody>
      </p:sp>
      <p:sp>
        <p:nvSpPr>
          <p:cNvPr id="55" name="Flowchart: Alternate Process 54"/>
          <p:cNvSpPr/>
          <p:nvPr/>
        </p:nvSpPr>
        <p:spPr bwMode="auto">
          <a:xfrm rot="10800000" flipV="1">
            <a:off x="544827" y="4569071"/>
            <a:ext cx="8046720" cy="518616"/>
          </a:xfrm>
          <a:prstGeom prst="flowChartAlternateProcess">
            <a:avLst/>
          </a:prstGeom>
          <a:gradFill flip="none" rotWithShape="1">
            <a:gsLst>
              <a:gs pos="52000">
                <a:schemeClr val="tx1"/>
              </a:gs>
              <a:gs pos="100000">
                <a:schemeClr val="tx1">
                  <a:alpha val="26000"/>
                </a:schemeClr>
              </a:gs>
            </a:gsLst>
            <a:path path="circle">
              <a:fillToRect l="50000" t="50000" r="50000" b="50000"/>
            </a:path>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628650" algn="ctr" defTabSz="1097280" fontAlgn="base">
              <a:lnSpc>
                <a:spcPct val="85000"/>
              </a:lnSpc>
              <a:spcBef>
                <a:spcPct val="0"/>
              </a:spcBef>
              <a:spcAft>
                <a:spcPct val="0"/>
              </a:spcAft>
              <a:buClr>
                <a:schemeClr val="tx2"/>
              </a:buClr>
              <a:buSzPct val="76000"/>
              <a:defRPr/>
            </a:pPr>
            <a:r>
              <a:rPr lang="zh-CN" altLang="en-US" sz="2000" b="1" dirty="0" smtClean="0">
                <a:solidFill>
                  <a:schemeClr val="bg1"/>
                </a:solidFill>
                <a:effectLst>
                  <a:outerShdw blurRad="38100" dist="38100" dir="2700000" algn="tl">
                    <a:srgbClr val="000000">
                      <a:alpha val="43137"/>
                    </a:srgbClr>
                  </a:outerShdw>
                </a:effectLst>
              </a:rPr>
              <a:t>身份中心</a:t>
            </a:r>
            <a:endParaRPr lang="en-US" sz="2000" b="1" dirty="0" smtClean="0">
              <a:solidFill>
                <a:schemeClr val="bg1"/>
              </a:solidFill>
              <a:effectLst>
                <a:outerShdw blurRad="38100" dist="38100" dir="2700000" algn="tl">
                  <a:srgbClr val="000000">
                    <a:alpha val="43137"/>
                  </a:srgbClr>
                </a:outerShdw>
              </a:effectLst>
            </a:endParaRPr>
          </a:p>
        </p:txBody>
      </p:sp>
      <p:sp>
        <p:nvSpPr>
          <p:cNvPr id="44" name="Rectangle 43"/>
          <p:cNvSpPr/>
          <p:nvPr/>
        </p:nvSpPr>
        <p:spPr>
          <a:xfrm>
            <a:off x="2527626" y="2394035"/>
            <a:ext cx="1280160" cy="365760"/>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sz="1050"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网络</a:t>
            </a:r>
            <a:endParaRPr lang="en-US" sz="105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sp>
        <p:nvSpPr>
          <p:cNvPr id="46" name="Rectangle 45"/>
          <p:cNvSpPr/>
          <p:nvPr/>
        </p:nvSpPr>
        <p:spPr>
          <a:xfrm>
            <a:off x="2527626" y="2933785"/>
            <a:ext cx="1280160" cy="365760"/>
          </a:xfrm>
          <a:prstGeom prst="rect">
            <a:avLst/>
          </a:prstGeom>
          <a:gradFill flip="none" rotWithShape="1">
            <a:gsLst>
              <a:gs pos="0">
                <a:schemeClr val="bg1">
                  <a:lumMod val="95000"/>
                </a:schemeClr>
              </a:gs>
              <a:gs pos="100000">
                <a:schemeClr val="bg1">
                  <a:lumMod val="65000"/>
                </a:schemeClr>
              </a:gs>
            </a:gsLst>
            <a:lin ang="5400000" scaled="1"/>
            <a:tileRect/>
          </a:gradFill>
          <a:ln w="76200">
            <a:noFill/>
          </a:ln>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28650" algn="ctr" fontAlgn="base">
              <a:lnSpc>
                <a:spcPct val="90000"/>
              </a:lnSpc>
              <a:spcBef>
                <a:spcPts val="2400"/>
              </a:spcBef>
              <a:spcAft>
                <a:spcPct val="0"/>
              </a:spcAft>
              <a:buClr>
                <a:schemeClr val="tx2"/>
              </a:buClr>
              <a:buSzPct val="76000"/>
              <a:defRPr/>
            </a:pPr>
            <a:r>
              <a:rPr lang="zh-CN" altLang="en-US" sz="1050"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rPr>
              <a:t>主机</a:t>
            </a:r>
            <a:endParaRPr lang="en-US" sz="1050" kern="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pitchFamily="34" charset="0"/>
            </a:endParaRPr>
          </a:p>
        </p:txBody>
      </p:sp>
      <p:pic>
        <p:nvPicPr>
          <p:cNvPr id="1026" name="Picture 2" descr="\\eventsql\dvd\Online_ART\DVD_ART35\Artwork_Imagery\Icons - Illustrations\people\black silhouettes\PRB man silhouette people ready.png"/>
          <p:cNvPicPr>
            <a:picLocks noChangeAspect="1" noChangeArrowheads="1"/>
          </p:cNvPicPr>
          <p:nvPr/>
        </p:nvPicPr>
        <p:blipFill>
          <a:blip r:embed="rId7"/>
          <a:srcRect/>
          <a:stretch>
            <a:fillRect/>
          </a:stretch>
        </p:blipFill>
        <p:spPr bwMode="auto">
          <a:xfrm>
            <a:off x="4095750" y="1276350"/>
            <a:ext cx="918600" cy="3286125"/>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p:cNvSpPr>
          <p:nvPr/>
        </p:nvSpPr>
        <p:spPr bwMode="auto">
          <a:xfrm flipV="1">
            <a:off x="0" y="0"/>
            <a:ext cx="9144000" cy="6858000"/>
          </a:xfrm>
          <a:prstGeom prst="rect">
            <a:avLst/>
          </a:prstGeom>
          <a:gradFill flip="none" rotWithShape="1">
            <a:gsLst>
              <a:gs pos="20000">
                <a:schemeClr val="tx1">
                  <a:alpha val="80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defTabSz="914363">
              <a:defRPr/>
            </a:pPr>
            <a:endParaRPr lang="en-US" dirty="0" smtClean="0">
              <a:solidFill>
                <a:srgbClr val="FFFFFF"/>
              </a:solidFill>
              <a:latin typeface="Segoe"/>
            </a:endParaRPr>
          </a:p>
        </p:txBody>
      </p:sp>
      <p:sp>
        <p:nvSpPr>
          <p:cNvPr id="8" name="Freeform 7"/>
          <p:cNvSpPr>
            <a:spLocks/>
          </p:cNvSpPr>
          <p:nvPr/>
        </p:nvSpPr>
        <p:spPr bwMode="auto">
          <a:xfrm flipV="1">
            <a:off x="0" y="-1"/>
            <a:ext cx="9144000" cy="2857500"/>
          </a:xfrm>
          <a:custGeom>
            <a:avLst/>
            <a:gdLst/>
            <a:ahLst/>
            <a:cxnLst>
              <a:cxn ang="0">
                <a:pos x="6912" y="1509"/>
              </a:cxn>
              <a:cxn ang="0">
                <a:pos x="0" y="1509"/>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4"/>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4"/>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09"/>
              </a:cxn>
            </a:cxnLst>
            <a:rect l="0" t="0" r="r" b="b"/>
            <a:pathLst>
              <a:path w="6912" h="1509">
                <a:moveTo>
                  <a:pt x="6912" y="1509"/>
                </a:moveTo>
                <a:lnTo>
                  <a:pt x="0" y="1509"/>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4"/>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4"/>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09"/>
                </a:lnTo>
                <a:close/>
              </a:path>
            </a:pathLst>
          </a:custGeom>
          <a:gradFill flip="none" rotWithShape="1">
            <a:gsLst>
              <a:gs pos="20000">
                <a:schemeClr val="tx1">
                  <a:alpha val="80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defTabSz="914363">
              <a:defRPr/>
            </a:pPr>
            <a:endParaRPr lang="en-US" dirty="0" smtClean="0">
              <a:solidFill>
                <a:srgbClr val="FFFFFF"/>
              </a:solidFill>
              <a:latin typeface="Segoe"/>
            </a:endParaRPr>
          </a:p>
        </p:txBody>
      </p:sp>
      <p:sp>
        <p:nvSpPr>
          <p:cNvPr id="18" name="Rectangle 8"/>
          <p:cNvSpPr>
            <a:spLocks noChangeArrowheads="1"/>
          </p:cNvSpPr>
          <p:nvPr/>
        </p:nvSpPr>
        <p:spPr bwMode="auto">
          <a:xfrm>
            <a:off x="0" y="2919297"/>
            <a:ext cx="9144000" cy="867930"/>
          </a:xfrm>
          <a:prstGeom prst="rect">
            <a:avLst/>
          </a:prstGeom>
          <a:noFill/>
          <a:ln w="9525" algn="ctr">
            <a:noFill/>
            <a:miter lim="800000"/>
            <a:headEnd/>
            <a:tailEnd/>
          </a:ln>
          <a:effectLst/>
        </p:spPr>
        <p:txBody>
          <a:bodyPr wrap="square">
            <a:spAutoFit/>
          </a:bodyPr>
          <a:lstStyle/>
          <a:p>
            <a:pPr defTabSz="457200" fontAlgn="base">
              <a:lnSpc>
                <a:spcPct val="90000"/>
              </a:lnSpc>
              <a:spcAft>
                <a:spcPts val="600"/>
              </a:spcAft>
              <a:buClr>
                <a:schemeClr val="bg1"/>
              </a:buClr>
              <a:buSzPct val="80000"/>
              <a:defRPr/>
            </a:pPr>
            <a:r>
              <a:rPr lang="zh-CN" altLang="en-US" sz="28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在线服务帮助保护您企业业务免遭恶意软件、垃圾邮件和非法内容的威胁和危害。</a:t>
            </a:r>
            <a:endParaRPr lang="en-US" sz="2400" dirty="0" smtClean="0">
              <a:solidFill>
                <a:schemeClr val="bg1"/>
              </a:solidFill>
              <a:latin typeface="Calibri"/>
              <a:ea typeface="ＭＳ Ｐゴシック" pitchFamily="34" charset="-128"/>
            </a:endParaRPr>
          </a:p>
        </p:txBody>
      </p:sp>
      <p:pic>
        <p:nvPicPr>
          <p:cNvPr id="25" name="Picture 24" descr="Forefront-OSE_h_rgb_r.png"/>
          <p:cNvPicPr>
            <a:picLocks noChangeAspect="1"/>
          </p:cNvPicPr>
          <p:nvPr/>
        </p:nvPicPr>
        <p:blipFill>
          <a:blip r:embed="rId3"/>
          <a:stretch>
            <a:fillRect/>
          </a:stretch>
        </p:blipFill>
        <p:spPr>
          <a:xfrm>
            <a:off x="1839259" y="225265"/>
            <a:ext cx="5735264" cy="1271016"/>
          </a:xfrm>
          <a:prstGeom prst="rect">
            <a:avLst/>
          </a:prstGeom>
        </p:spPr>
      </p:pic>
      <p:sp>
        <p:nvSpPr>
          <p:cNvPr id="17" name="Title 16"/>
          <p:cNvSpPr>
            <a:spLocks noGrp="1"/>
          </p:cNvSpPr>
          <p:nvPr>
            <p:ph type="title"/>
          </p:nvPr>
        </p:nvSpPr>
        <p:spPr>
          <a:xfrm>
            <a:off x="0" y="230188"/>
            <a:ext cx="2129051" cy="664797"/>
          </a:xfrm>
        </p:spPr>
        <p:txBody>
          <a:bodyPr/>
          <a:lstStyle/>
          <a:p>
            <a:pPr marL="228600">
              <a:defRPr/>
            </a:pPr>
            <a:r>
              <a:rPr lang="zh-CN" altLang="en-US" sz="4000" dirty="0" smtClean="0"/>
              <a:t>介绍</a:t>
            </a:r>
            <a:endParaRPr sz="4000" dirty="0" smtClean="0"/>
          </a:p>
        </p:txBody>
      </p:sp>
      <p:sp>
        <p:nvSpPr>
          <p:cNvPr id="15" name="Rectangle 8"/>
          <p:cNvSpPr>
            <a:spLocks noChangeArrowheads="1"/>
          </p:cNvSpPr>
          <p:nvPr/>
        </p:nvSpPr>
        <p:spPr bwMode="auto">
          <a:xfrm>
            <a:off x="242371" y="4701124"/>
            <a:ext cx="8538072" cy="1243417"/>
          </a:xfrm>
          <a:prstGeom prst="rect">
            <a:avLst/>
          </a:prstGeom>
          <a:noFill/>
          <a:ln w="9525" algn="ctr">
            <a:noFill/>
            <a:miter lim="800000"/>
            <a:headEnd/>
            <a:tailEnd/>
          </a:ln>
          <a:effectLst/>
        </p:spPr>
        <p:txBody>
          <a:bodyPr wrap="square">
            <a:spAutoFit/>
          </a:bodyPr>
          <a:lstStyle/>
          <a:p>
            <a:pPr marL="231775" indent="-231775" defTabSz="457200" fontAlgn="base">
              <a:lnSpc>
                <a:spcPct val="90000"/>
              </a:lnSpc>
              <a:spcAft>
                <a:spcPts val="600"/>
              </a:spcAft>
              <a:buClr>
                <a:schemeClr val="bg1"/>
              </a:buClr>
              <a:buSzPct val="80000"/>
              <a:buFont typeface="Arial" pitchFamily="34" charset="0"/>
              <a:buChar char="•"/>
              <a:defRPr/>
            </a:pP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多引擎恶意软件扫描和垃圾邮件防护。</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a:p>
            <a:pPr marL="231775" indent="-231775" defTabSz="457200" fontAlgn="base">
              <a:lnSpc>
                <a:spcPct val="90000"/>
              </a:lnSpc>
              <a:spcAft>
                <a:spcPts val="600"/>
              </a:spcAft>
              <a:buClr>
                <a:schemeClr val="bg1"/>
              </a:buClr>
              <a:buSzPct val="80000"/>
              <a:buFont typeface="Arial" pitchFamily="34" charset="0"/>
              <a:buChar char="•"/>
              <a:defRPr/>
            </a:pP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动态的内容，连接和基于策略的过滤。</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a:p>
            <a:pPr marL="231775" indent="-231775" defTabSz="457200" fontAlgn="base">
              <a:lnSpc>
                <a:spcPct val="90000"/>
              </a:lnSpc>
              <a:spcAft>
                <a:spcPts val="600"/>
              </a:spcAft>
              <a:buClr>
                <a:schemeClr val="bg1"/>
              </a:buClr>
              <a:buSzPct val="80000"/>
              <a:buFont typeface="Arial" pitchFamily="34" charset="0"/>
              <a:buChar char="•"/>
              <a:defRPr/>
            </a:pPr>
            <a:r>
              <a:rPr lang="zh-CN" alt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rPr>
              <a:t>服务等级协议 </a:t>
            </a:r>
            <a:endParaRPr lang="en-US" sz="2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Straight Connector 119"/>
          <p:cNvCxnSpPr/>
          <p:nvPr/>
        </p:nvCxnSpPr>
        <p:spPr>
          <a:xfrm rot="10800000">
            <a:off x="6560174" y="4225350"/>
            <a:ext cx="1828800" cy="1588"/>
          </a:xfrm>
          <a:prstGeom prst="line">
            <a:avLst/>
          </a:prstGeom>
          <a:ln>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6582120" y="4494249"/>
            <a:ext cx="2171355" cy="400110"/>
          </a:xfrm>
          <a:prstGeom prst="rect">
            <a:avLst/>
          </a:prstGeom>
        </p:spPr>
        <p:txBody>
          <a:bodyPr wrap="square">
            <a:spAutoFit/>
          </a:bodyPr>
          <a:lstStyle/>
          <a:p>
            <a:pPr algn="ctr" defTabSz="914099">
              <a:buClr>
                <a:schemeClr val="tx1">
                  <a:lumMod val="50000"/>
                  <a:lumOff val="50000"/>
                </a:schemeClr>
              </a:buClr>
              <a:buSzPct val="150000"/>
              <a:defRPr/>
            </a:pPr>
            <a:r>
              <a:rPr lang="zh-CN" altLang="en-US" sz="2000" dirty="0" smtClean="0"/>
              <a:t>提高生产效率</a:t>
            </a:r>
            <a:endParaRPr lang="en-US" sz="2000" dirty="0" smtClean="0"/>
          </a:p>
        </p:txBody>
      </p:sp>
      <p:cxnSp>
        <p:nvCxnSpPr>
          <p:cNvPr id="75" name="Straight Connector 74"/>
          <p:cNvCxnSpPr/>
          <p:nvPr/>
        </p:nvCxnSpPr>
        <p:spPr>
          <a:xfrm>
            <a:off x="663613" y="4225350"/>
            <a:ext cx="1828800" cy="1588"/>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5462894" y="1937762"/>
            <a:ext cx="2926080" cy="1588"/>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63613" y="1937761"/>
            <a:ext cx="2834640" cy="1588"/>
          </a:xfrm>
          <a:prstGeom prst="line">
            <a:avLst/>
          </a:prstGeom>
          <a:ln>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658" y="247342"/>
            <a:ext cx="6585013" cy="1143000"/>
          </a:xfrm>
        </p:spPr>
        <p:txBody>
          <a:bodyPr/>
          <a:lstStyle/>
          <a:p>
            <a:r>
              <a:rPr lang="zh-CN" altLang="en-US" sz="4000" dirty="0" smtClean="0"/>
              <a:t>简化安全体验，管理一致性</a:t>
            </a:r>
            <a:endParaRPr lang="en-US" sz="4000" dirty="0"/>
          </a:p>
        </p:txBody>
      </p:sp>
      <p:sp>
        <p:nvSpPr>
          <p:cNvPr id="68" name="Rectangle 67"/>
          <p:cNvSpPr/>
          <p:nvPr/>
        </p:nvSpPr>
        <p:spPr>
          <a:xfrm>
            <a:off x="71181" y="2530290"/>
            <a:ext cx="2757744" cy="400110"/>
          </a:xfrm>
          <a:prstGeom prst="rect">
            <a:avLst/>
          </a:prstGeom>
        </p:spPr>
        <p:txBody>
          <a:bodyPr wrap="square">
            <a:spAutoFit/>
          </a:bodyPr>
          <a:lstStyle/>
          <a:p>
            <a:pPr algn="ctr" defTabSz="914099">
              <a:buClr>
                <a:schemeClr val="accent4"/>
              </a:buClr>
              <a:buSzPct val="150000"/>
              <a:defRPr/>
            </a:pPr>
            <a:r>
              <a:rPr lang="zh-CN" altLang="en-US" sz="2000" dirty="0" smtClean="0"/>
              <a:t>集中管理和观察</a:t>
            </a:r>
            <a:endParaRPr lang="en-US" sz="2000" dirty="0" smtClean="0"/>
          </a:p>
        </p:txBody>
      </p:sp>
      <p:sp>
        <p:nvSpPr>
          <p:cNvPr id="73" name="Rectangle 72"/>
          <p:cNvSpPr/>
          <p:nvPr/>
        </p:nvSpPr>
        <p:spPr>
          <a:xfrm>
            <a:off x="6534495" y="2530290"/>
            <a:ext cx="2295179" cy="400110"/>
          </a:xfrm>
          <a:prstGeom prst="rect">
            <a:avLst/>
          </a:prstGeom>
        </p:spPr>
        <p:txBody>
          <a:bodyPr wrap="square">
            <a:spAutoFit/>
          </a:bodyPr>
          <a:lstStyle/>
          <a:p>
            <a:pPr algn="ctr" defTabSz="914099">
              <a:buClr>
                <a:schemeClr val="accent2"/>
              </a:buClr>
              <a:buSzPct val="150000"/>
              <a:defRPr/>
            </a:pPr>
            <a:r>
              <a:rPr lang="zh-CN" altLang="en-US" sz="2000" dirty="0" smtClean="0"/>
              <a:t>管理一致性</a:t>
            </a:r>
            <a:endParaRPr lang="en-US" sz="2000" dirty="0" smtClean="0"/>
          </a:p>
        </p:txBody>
      </p:sp>
      <p:sp>
        <p:nvSpPr>
          <p:cNvPr id="76" name="Rectangle 75"/>
          <p:cNvSpPr/>
          <p:nvPr/>
        </p:nvSpPr>
        <p:spPr>
          <a:xfrm>
            <a:off x="356931" y="4494249"/>
            <a:ext cx="2195412" cy="707886"/>
          </a:xfrm>
          <a:prstGeom prst="rect">
            <a:avLst/>
          </a:prstGeom>
        </p:spPr>
        <p:txBody>
          <a:bodyPr wrap="square">
            <a:spAutoFit/>
          </a:bodyPr>
          <a:lstStyle/>
          <a:p>
            <a:pPr algn="ctr" defTabSz="914099">
              <a:buClr>
                <a:schemeClr val="bg1"/>
              </a:buClr>
              <a:buSzPct val="150000"/>
              <a:defRPr/>
            </a:pPr>
            <a:r>
              <a:rPr lang="zh-CN" altLang="en-US" sz="2000" dirty="0" smtClean="0"/>
              <a:t>支持开放标准和协议</a:t>
            </a:r>
            <a:endParaRPr lang="en-US" sz="2000" dirty="0" smtClean="0"/>
          </a:p>
        </p:txBody>
      </p:sp>
      <p:pic>
        <p:nvPicPr>
          <p:cNvPr id="5121" name="Picture 1" descr="C:\Program Files\Microsoft Resource DVD Artwork\DVD_ART\Artwork_Imagery\Photos_for_PPT\Soft-edge_photos\FY06 Brand - IT Portraits\MS IT 06_Chet man sitting smiling monitors office desk manage.png"/>
          <p:cNvPicPr>
            <a:picLocks noChangeAspect="1" noChangeArrowheads="1"/>
          </p:cNvPicPr>
          <p:nvPr/>
        </p:nvPicPr>
        <p:blipFill>
          <a:blip r:embed="rId3" cstate="email"/>
          <a:srcRect/>
          <a:stretch>
            <a:fillRect/>
          </a:stretch>
        </p:blipFill>
        <p:spPr bwMode="auto">
          <a:xfrm>
            <a:off x="3427470" y="2711718"/>
            <a:ext cx="2139431" cy="2128852"/>
          </a:xfrm>
          <a:prstGeom prst="ellipse">
            <a:avLst/>
          </a:prstGeom>
          <a:gradFill>
            <a:gsLst>
              <a:gs pos="0">
                <a:schemeClr val="tx1">
                  <a:lumMod val="95000"/>
                  <a:lumOff val="5000"/>
                </a:schemeClr>
              </a:gs>
              <a:gs pos="50000">
                <a:schemeClr val="tx1">
                  <a:lumMod val="75000"/>
                  <a:lumOff val="25000"/>
                </a:schemeClr>
              </a:gs>
              <a:gs pos="100000">
                <a:schemeClr val="tx1">
                  <a:lumMod val="50000"/>
                  <a:lumOff val="50000"/>
                </a:schemeClr>
              </a:gs>
            </a:gsLst>
            <a:lin ang="16200000" scaled="1"/>
          </a:gradFill>
          <a:ln w="76200">
            <a:solidFill>
              <a:schemeClr val="bg1"/>
            </a:solidFill>
          </a:ln>
        </p:spPr>
      </p:pic>
      <p:grpSp>
        <p:nvGrpSpPr>
          <p:cNvPr id="3" name="Group 117"/>
          <p:cNvGrpSpPr/>
          <p:nvPr/>
        </p:nvGrpSpPr>
        <p:grpSpPr>
          <a:xfrm>
            <a:off x="2382217" y="1673261"/>
            <a:ext cx="4260019" cy="4186402"/>
            <a:chOff x="1812925" y="669925"/>
            <a:chExt cx="5514975" cy="5514975"/>
          </a:xfrm>
        </p:grpSpPr>
        <p:sp>
          <p:nvSpPr>
            <p:cNvPr id="6148" name="Freeform 4"/>
            <p:cNvSpPr>
              <a:spLocks/>
            </p:cNvSpPr>
            <p:nvPr/>
          </p:nvSpPr>
          <p:spPr bwMode="auto">
            <a:xfrm>
              <a:off x="4619625" y="669925"/>
              <a:ext cx="2708275" cy="2700338"/>
            </a:xfrm>
            <a:custGeom>
              <a:avLst/>
              <a:gdLst/>
              <a:ahLst/>
              <a:cxnLst>
                <a:cxn ang="0">
                  <a:pos x="415" y="719"/>
                </a:cxn>
                <a:cxn ang="0">
                  <a:pos x="721" y="719"/>
                </a:cxn>
                <a:cxn ang="0">
                  <a:pos x="0" y="0"/>
                </a:cxn>
                <a:cxn ang="0">
                  <a:pos x="0" y="306"/>
                </a:cxn>
                <a:cxn ang="0">
                  <a:pos x="415" y="719"/>
                </a:cxn>
              </a:cxnLst>
              <a:rect l="0" t="0" r="r" b="b"/>
              <a:pathLst>
                <a:path w="721" h="719">
                  <a:moveTo>
                    <a:pt x="415" y="719"/>
                  </a:moveTo>
                  <a:cubicBezTo>
                    <a:pt x="721" y="719"/>
                    <a:pt x="721" y="719"/>
                    <a:pt x="721" y="719"/>
                  </a:cubicBezTo>
                  <a:cubicBezTo>
                    <a:pt x="713" y="325"/>
                    <a:pt x="395" y="7"/>
                    <a:pt x="0" y="0"/>
                  </a:cubicBezTo>
                  <a:cubicBezTo>
                    <a:pt x="0" y="306"/>
                    <a:pt x="0" y="306"/>
                    <a:pt x="0" y="306"/>
                  </a:cubicBezTo>
                  <a:cubicBezTo>
                    <a:pt x="226" y="313"/>
                    <a:pt x="408" y="494"/>
                    <a:pt x="415" y="719"/>
                  </a:cubicBezTo>
                  <a:close/>
                </a:path>
              </a:pathLst>
            </a:custGeom>
            <a:gradFill flip="none" rotWithShape="1">
              <a:gsLst>
                <a:gs pos="0">
                  <a:schemeClr val="tx1">
                    <a:lumMod val="75000"/>
                    <a:lumOff val="25000"/>
                  </a:schemeClr>
                </a:gs>
                <a:gs pos="50000">
                  <a:schemeClr val="tx1">
                    <a:lumMod val="50000"/>
                    <a:lumOff val="50000"/>
                  </a:schemeClr>
                </a:gs>
                <a:gs pos="100000">
                  <a:schemeClr val="bg1">
                    <a:lumMod val="65000"/>
                  </a:schemeClr>
                </a:gs>
              </a:gsLst>
              <a:lin ang="16200000" scaled="1"/>
              <a:tileRect/>
            </a:gradFill>
            <a:ln w="19050">
              <a:gradFill>
                <a:gsLst>
                  <a:gs pos="0">
                    <a:schemeClr val="accent1">
                      <a:tint val="66000"/>
                      <a:satMod val="160000"/>
                      <a:alpha val="0"/>
                    </a:schemeClr>
                  </a:gs>
                  <a:gs pos="50000">
                    <a:schemeClr val="accent4">
                      <a:alpha val="0"/>
                    </a:schemeClr>
                  </a:gs>
                  <a:gs pos="100000">
                    <a:schemeClr val="accent2"/>
                  </a:gs>
                </a:gsLst>
                <a:lin ang="19800000" scaled="0"/>
              </a:gra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9" name="Freeform 5"/>
            <p:cNvSpPr>
              <a:spLocks/>
            </p:cNvSpPr>
            <p:nvPr/>
          </p:nvSpPr>
          <p:spPr bwMode="auto">
            <a:xfrm>
              <a:off x="1812925" y="669925"/>
              <a:ext cx="2716213" cy="2700338"/>
            </a:xfrm>
            <a:custGeom>
              <a:avLst/>
              <a:gdLst/>
              <a:ahLst/>
              <a:cxnLst>
                <a:cxn ang="0">
                  <a:pos x="723" y="306"/>
                </a:cxn>
                <a:cxn ang="0">
                  <a:pos x="723" y="0"/>
                </a:cxn>
                <a:cxn ang="0">
                  <a:pos x="0" y="719"/>
                </a:cxn>
                <a:cxn ang="0">
                  <a:pos x="306" y="719"/>
                </a:cxn>
                <a:cxn ang="0">
                  <a:pos x="723" y="306"/>
                </a:cxn>
              </a:cxnLst>
              <a:rect l="0" t="0" r="r" b="b"/>
              <a:pathLst>
                <a:path w="723" h="719">
                  <a:moveTo>
                    <a:pt x="723" y="306"/>
                  </a:moveTo>
                  <a:cubicBezTo>
                    <a:pt x="723" y="0"/>
                    <a:pt x="723" y="0"/>
                    <a:pt x="723" y="0"/>
                  </a:cubicBezTo>
                  <a:cubicBezTo>
                    <a:pt x="328" y="6"/>
                    <a:pt x="8" y="324"/>
                    <a:pt x="0" y="719"/>
                  </a:cubicBezTo>
                  <a:cubicBezTo>
                    <a:pt x="306" y="719"/>
                    <a:pt x="306" y="719"/>
                    <a:pt x="306" y="719"/>
                  </a:cubicBezTo>
                  <a:cubicBezTo>
                    <a:pt x="314" y="493"/>
                    <a:pt x="497" y="311"/>
                    <a:pt x="723" y="306"/>
                  </a:cubicBezTo>
                  <a:close/>
                </a:path>
              </a:pathLst>
            </a:custGeom>
            <a:gradFill flip="none" rotWithShape="1">
              <a:gsLst>
                <a:gs pos="0">
                  <a:schemeClr val="tx1">
                    <a:lumMod val="75000"/>
                    <a:lumOff val="25000"/>
                  </a:schemeClr>
                </a:gs>
                <a:gs pos="50000">
                  <a:schemeClr val="tx1">
                    <a:lumMod val="50000"/>
                    <a:lumOff val="50000"/>
                  </a:schemeClr>
                </a:gs>
                <a:gs pos="100000">
                  <a:schemeClr val="bg1">
                    <a:lumMod val="65000"/>
                  </a:schemeClr>
                </a:gs>
              </a:gsLst>
              <a:lin ang="16200000" scaled="1"/>
              <a:tileRect/>
            </a:gradFill>
            <a:ln w="19050">
              <a:gradFill>
                <a:gsLst>
                  <a:gs pos="0">
                    <a:schemeClr val="accent1">
                      <a:tint val="66000"/>
                      <a:satMod val="160000"/>
                      <a:alpha val="0"/>
                    </a:schemeClr>
                  </a:gs>
                  <a:gs pos="50000">
                    <a:schemeClr val="accent4">
                      <a:alpha val="0"/>
                    </a:schemeClr>
                  </a:gs>
                  <a:gs pos="100000">
                    <a:schemeClr val="accent4"/>
                  </a:gs>
                </a:gsLst>
                <a:lin ang="13800000" scaled="0"/>
              </a:gra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0" name="Freeform 6"/>
            <p:cNvSpPr>
              <a:spLocks/>
            </p:cNvSpPr>
            <p:nvPr/>
          </p:nvSpPr>
          <p:spPr bwMode="auto">
            <a:xfrm>
              <a:off x="4619625" y="3460750"/>
              <a:ext cx="2708275" cy="2724150"/>
            </a:xfrm>
            <a:custGeom>
              <a:avLst/>
              <a:gdLst/>
              <a:ahLst/>
              <a:cxnLst>
                <a:cxn ang="0">
                  <a:pos x="0" y="419"/>
                </a:cxn>
                <a:cxn ang="0">
                  <a:pos x="0" y="725"/>
                </a:cxn>
                <a:cxn ang="0">
                  <a:pos x="721" y="0"/>
                </a:cxn>
                <a:cxn ang="0">
                  <a:pos x="415" y="0"/>
                </a:cxn>
                <a:cxn ang="0">
                  <a:pos x="0" y="419"/>
                </a:cxn>
              </a:cxnLst>
              <a:rect l="0" t="0" r="r" b="b"/>
              <a:pathLst>
                <a:path w="721" h="725">
                  <a:moveTo>
                    <a:pt x="0" y="419"/>
                  </a:moveTo>
                  <a:cubicBezTo>
                    <a:pt x="0" y="725"/>
                    <a:pt x="0" y="725"/>
                    <a:pt x="0" y="725"/>
                  </a:cubicBezTo>
                  <a:cubicBezTo>
                    <a:pt x="396" y="718"/>
                    <a:pt x="716" y="397"/>
                    <a:pt x="721" y="0"/>
                  </a:cubicBezTo>
                  <a:cubicBezTo>
                    <a:pt x="415" y="0"/>
                    <a:pt x="415" y="0"/>
                    <a:pt x="415" y="0"/>
                  </a:cubicBezTo>
                  <a:cubicBezTo>
                    <a:pt x="410" y="228"/>
                    <a:pt x="227" y="412"/>
                    <a:pt x="0" y="419"/>
                  </a:cubicBezTo>
                  <a:close/>
                </a:path>
              </a:pathLst>
            </a:custGeom>
            <a:gradFill flip="none" rotWithShape="1">
              <a:gsLst>
                <a:gs pos="0">
                  <a:schemeClr val="tx1">
                    <a:lumMod val="75000"/>
                    <a:lumOff val="25000"/>
                  </a:schemeClr>
                </a:gs>
                <a:gs pos="50000">
                  <a:schemeClr val="tx1">
                    <a:lumMod val="50000"/>
                    <a:lumOff val="50000"/>
                  </a:schemeClr>
                </a:gs>
                <a:gs pos="100000">
                  <a:schemeClr val="bg1">
                    <a:lumMod val="65000"/>
                  </a:schemeClr>
                </a:gs>
              </a:gsLst>
              <a:lin ang="16200000" scaled="1"/>
              <a:tileRect/>
            </a:gradFill>
            <a:ln w="19050">
              <a:gradFill>
                <a:gsLst>
                  <a:gs pos="0">
                    <a:schemeClr val="accent1">
                      <a:tint val="66000"/>
                      <a:satMod val="160000"/>
                      <a:alpha val="0"/>
                    </a:schemeClr>
                  </a:gs>
                  <a:gs pos="50000">
                    <a:schemeClr val="accent4">
                      <a:alpha val="0"/>
                    </a:schemeClr>
                  </a:gs>
                  <a:gs pos="100000">
                    <a:schemeClr val="tx1"/>
                  </a:gs>
                </a:gsLst>
                <a:lin ang="2400000" scaled="0"/>
              </a:gra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1" name="Freeform 7"/>
            <p:cNvSpPr>
              <a:spLocks/>
            </p:cNvSpPr>
            <p:nvPr/>
          </p:nvSpPr>
          <p:spPr bwMode="auto">
            <a:xfrm>
              <a:off x="1812925" y="3460750"/>
              <a:ext cx="2716213" cy="2724150"/>
            </a:xfrm>
            <a:custGeom>
              <a:avLst/>
              <a:gdLst/>
              <a:ahLst/>
              <a:cxnLst>
                <a:cxn ang="0">
                  <a:pos x="306" y="0"/>
                </a:cxn>
                <a:cxn ang="0">
                  <a:pos x="0" y="0"/>
                </a:cxn>
                <a:cxn ang="0">
                  <a:pos x="723" y="725"/>
                </a:cxn>
                <a:cxn ang="0">
                  <a:pos x="723" y="419"/>
                </a:cxn>
                <a:cxn ang="0">
                  <a:pos x="306" y="0"/>
                </a:cxn>
              </a:cxnLst>
              <a:rect l="0" t="0" r="r" b="b"/>
              <a:pathLst>
                <a:path w="723" h="725">
                  <a:moveTo>
                    <a:pt x="306" y="0"/>
                  </a:moveTo>
                  <a:cubicBezTo>
                    <a:pt x="0" y="0"/>
                    <a:pt x="0" y="0"/>
                    <a:pt x="0" y="0"/>
                  </a:cubicBezTo>
                  <a:cubicBezTo>
                    <a:pt x="5" y="398"/>
                    <a:pt x="326" y="719"/>
                    <a:pt x="723" y="725"/>
                  </a:cubicBezTo>
                  <a:cubicBezTo>
                    <a:pt x="723" y="419"/>
                    <a:pt x="723" y="419"/>
                    <a:pt x="723" y="419"/>
                  </a:cubicBezTo>
                  <a:cubicBezTo>
                    <a:pt x="495" y="413"/>
                    <a:pt x="311" y="229"/>
                    <a:pt x="306" y="0"/>
                  </a:cubicBezTo>
                  <a:close/>
                </a:path>
              </a:pathLst>
            </a:custGeom>
            <a:gradFill flip="none" rotWithShape="1">
              <a:gsLst>
                <a:gs pos="0">
                  <a:schemeClr val="tx1">
                    <a:lumMod val="75000"/>
                    <a:lumOff val="25000"/>
                  </a:schemeClr>
                </a:gs>
                <a:gs pos="50000">
                  <a:schemeClr val="tx1">
                    <a:lumMod val="50000"/>
                    <a:lumOff val="50000"/>
                  </a:schemeClr>
                </a:gs>
                <a:gs pos="100000">
                  <a:schemeClr val="bg1">
                    <a:lumMod val="65000"/>
                  </a:schemeClr>
                </a:gs>
              </a:gsLst>
              <a:lin ang="16200000" scaled="1"/>
              <a:tileRect/>
            </a:gradFill>
            <a:ln w="19050">
              <a:gradFill>
                <a:gsLst>
                  <a:gs pos="0">
                    <a:schemeClr val="accent1">
                      <a:tint val="66000"/>
                      <a:satMod val="160000"/>
                      <a:alpha val="0"/>
                    </a:schemeClr>
                  </a:gs>
                  <a:gs pos="50000">
                    <a:schemeClr val="accent4">
                      <a:alpha val="0"/>
                    </a:schemeClr>
                  </a:gs>
                  <a:gs pos="100000">
                    <a:schemeClr val="bg1"/>
                  </a:gs>
                </a:gsLst>
                <a:lin ang="8400000" scaled="0"/>
              </a:gra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114"/>
          <p:cNvGrpSpPr/>
          <p:nvPr/>
        </p:nvGrpSpPr>
        <p:grpSpPr>
          <a:xfrm>
            <a:off x="2881795" y="2032418"/>
            <a:ext cx="1292755" cy="1178046"/>
            <a:chOff x="2428875" y="1255713"/>
            <a:chExt cx="1506538" cy="1397000"/>
          </a:xfrm>
          <a:gradFill>
            <a:gsLst>
              <a:gs pos="0">
                <a:schemeClr val="bg1"/>
              </a:gs>
              <a:gs pos="50000">
                <a:schemeClr val="bg1">
                  <a:lumMod val="85000"/>
                </a:schemeClr>
              </a:gs>
              <a:gs pos="100000">
                <a:schemeClr val="bg1">
                  <a:lumMod val="75000"/>
                </a:schemeClr>
              </a:gs>
            </a:gsLst>
            <a:lin ang="3000000" scaled="0"/>
          </a:gradFill>
        </p:grpSpPr>
        <p:sp>
          <p:nvSpPr>
            <p:cNvPr id="6152" name="Freeform 8"/>
            <p:cNvSpPr>
              <a:spLocks/>
            </p:cNvSpPr>
            <p:nvPr/>
          </p:nvSpPr>
          <p:spPr bwMode="auto">
            <a:xfrm>
              <a:off x="2428875" y="2555875"/>
              <a:ext cx="195263" cy="96838"/>
            </a:xfrm>
            <a:custGeom>
              <a:avLst/>
              <a:gdLst/>
              <a:ahLst/>
              <a:cxnLst>
                <a:cxn ang="0">
                  <a:pos x="120" y="61"/>
                </a:cxn>
                <a:cxn ang="0">
                  <a:pos x="0" y="7"/>
                </a:cxn>
                <a:cxn ang="0">
                  <a:pos x="2" y="0"/>
                </a:cxn>
                <a:cxn ang="0">
                  <a:pos x="123" y="54"/>
                </a:cxn>
                <a:cxn ang="0">
                  <a:pos x="120" y="61"/>
                </a:cxn>
              </a:cxnLst>
              <a:rect l="0" t="0" r="r" b="b"/>
              <a:pathLst>
                <a:path w="123" h="61">
                  <a:moveTo>
                    <a:pt x="120" y="61"/>
                  </a:moveTo>
                  <a:lnTo>
                    <a:pt x="0" y="7"/>
                  </a:lnTo>
                  <a:lnTo>
                    <a:pt x="2" y="0"/>
                  </a:lnTo>
                  <a:lnTo>
                    <a:pt x="123" y="54"/>
                  </a:lnTo>
                  <a:lnTo>
                    <a:pt x="120"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3" name="Freeform 9"/>
            <p:cNvSpPr>
              <a:spLocks/>
            </p:cNvSpPr>
            <p:nvPr/>
          </p:nvSpPr>
          <p:spPr bwMode="auto">
            <a:xfrm>
              <a:off x="2451100" y="2393950"/>
              <a:ext cx="222250" cy="157163"/>
            </a:xfrm>
            <a:custGeom>
              <a:avLst/>
              <a:gdLst/>
              <a:ahLst/>
              <a:cxnLst>
                <a:cxn ang="0">
                  <a:pos x="28" y="38"/>
                </a:cxn>
                <a:cxn ang="0">
                  <a:pos x="140" y="92"/>
                </a:cxn>
                <a:cxn ang="0">
                  <a:pos x="135" y="99"/>
                </a:cxn>
                <a:cxn ang="0">
                  <a:pos x="24" y="45"/>
                </a:cxn>
                <a:cxn ang="0">
                  <a:pos x="7" y="80"/>
                </a:cxn>
                <a:cxn ang="0">
                  <a:pos x="0" y="76"/>
                </a:cxn>
                <a:cxn ang="0">
                  <a:pos x="38" y="0"/>
                </a:cxn>
                <a:cxn ang="0">
                  <a:pos x="45" y="2"/>
                </a:cxn>
                <a:cxn ang="0">
                  <a:pos x="28" y="38"/>
                </a:cxn>
              </a:cxnLst>
              <a:rect l="0" t="0" r="r" b="b"/>
              <a:pathLst>
                <a:path w="140" h="99">
                  <a:moveTo>
                    <a:pt x="28" y="38"/>
                  </a:moveTo>
                  <a:lnTo>
                    <a:pt x="140" y="92"/>
                  </a:lnTo>
                  <a:lnTo>
                    <a:pt x="135" y="99"/>
                  </a:lnTo>
                  <a:lnTo>
                    <a:pt x="24" y="45"/>
                  </a:lnTo>
                  <a:lnTo>
                    <a:pt x="7" y="80"/>
                  </a:lnTo>
                  <a:lnTo>
                    <a:pt x="0" y="76"/>
                  </a:lnTo>
                  <a:lnTo>
                    <a:pt x="38" y="0"/>
                  </a:lnTo>
                  <a:lnTo>
                    <a:pt x="45" y="2"/>
                  </a:lnTo>
                  <a:lnTo>
                    <a:pt x="2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4" name="Freeform 10"/>
            <p:cNvSpPr>
              <a:spLocks noEditPoints="1"/>
            </p:cNvSpPr>
            <p:nvPr/>
          </p:nvSpPr>
          <p:spPr bwMode="auto">
            <a:xfrm>
              <a:off x="2578100" y="2190750"/>
              <a:ext cx="188913" cy="192088"/>
            </a:xfrm>
            <a:custGeom>
              <a:avLst/>
              <a:gdLst/>
              <a:ahLst/>
              <a:cxnLst>
                <a:cxn ang="0">
                  <a:pos x="30" y="36"/>
                </a:cxn>
                <a:cxn ang="0">
                  <a:pos x="50" y="48"/>
                </a:cxn>
                <a:cxn ang="0">
                  <a:pos x="48" y="51"/>
                </a:cxn>
                <a:cxn ang="0">
                  <a:pos x="0" y="22"/>
                </a:cxn>
                <a:cxn ang="0">
                  <a:pos x="7" y="10"/>
                </a:cxn>
                <a:cxn ang="0">
                  <a:pos x="17" y="1"/>
                </a:cxn>
                <a:cxn ang="0">
                  <a:pos x="29" y="3"/>
                </a:cxn>
                <a:cxn ang="0">
                  <a:pos x="38" y="14"/>
                </a:cxn>
                <a:cxn ang="0">
                  <a:pos x="34" y="29"/>
                </a:cxn>
                <a:cxn ang="0">
                  <a:pos x="30" y="36"/>
                </a:cxn>
                <a:cxn ang="0">
                  <a:pos x="5" y="21"/>
                </a:cxn>
                <a:cxn ang="0">
                  <a:pos x="27" y="34"/>
                </a:cxn>
                <a:cxn ang="0">
                  <a:pos x="31" y="27"/>
                </a:cxn>
                <a:cxn ang="0">
                  <a:pos x="34" y="16"/>
                </a:cxn>
                <a:cxn ang="0">
                  <a:pos x="28" y="7"/>
                </a:cxn>
                <a:cxn ang="0">
                  <a:pos x="9" y="13"/>
                </a:cxn>
                <a:cxn ang="0">
                  <a:pos x="5" y="21"/>
                </a:cxn>
              </a:cxnLst>
              <a:rect l="0" t="0" r="r" b="b"/>
              <a:pathLst>
                <a:path w="50" h="51">
                  <a:moveTo>
                    <a:pt x="30" y="36"/>
                  </a:moveTo>
                  <a:cubicBezTo>
                    <a:pt x="50" y="48"/>
                    <a:pt x="50" y="48"/>
                    <a:pt x="50" y="48"/>
                  </a:cubicBezTo>
                  <a:cubicBezTo>
                    <a:pt x="48" y="51"/>
                    <a:pt x="48" y="51"/>
                    <a:pt x="48" y="51"/>
                  </a:cubicBezTo>
                  <a:cubicBezTo>
                    <a:pt x="0" y="22"/>
                    <a:pt x="0" y="22"/>
                    <a:pt x="0" y="22"/>
                  </a:cubicBezTo>
                  <a:cubicBezTo>
                    <a:pt x="7" y="10"/>
                    <a:pt x="7" y="10"/>
                    <a:pt x="7" y="10"/>
                  </a:cubicBezTo>
                  <a:cubicBezTo>
                    <a:pt x="10" y="6"/>
                    <a:pt x="13" y="2"/>
                    <a:pt x="17" y="1"/>
                  </a:cubicBezTo>
                  <a:cubicBezTo>
                    <a:pt x="21" y="0"/>
                    <a:pt x="25" y="1"/>
                    <a:pt x="29" y="3"/>
                  </a:cubicBezTo>
                  <a:cubicBezTo>
                    <a:pt x="34" y="6"/>
                    <a:pt x="36" y="10"/>
                    <a:pt x="38" y="14"/>
                  </a:cubicBezTo>
                  <a:cubicBezTo>
                    <a:pt x="39" y="19"/>
                    <a:pt x="38" y="24"/>
                    <a:pt x="34" y="29"/>
                  </a:cubicBezTo>
                  <a:lnTo>
                    <a:pt x="30" y="36"/>
                  </a:lnTo>
                  <a:close/>
                  <a:moveTo>
                    <a:pt x="5" y="21"/>
                  </a:moveTo>
                  <a:cubicBezTo>
                    <a:pt x="27" y="34"/>
                    <a:pt x="27" y="34"/>
                    <a:pt x="27" y="34"/>
                  </a:cubicBezTo>
                  <a:cubicBezTo>
                    <a:pt x="31" y="27"/>
                    <a:pt x="31" y="27"/>
                    <a:pt x="31" y="27"/>
                  </a:cubicBezTo>
                  <a:cubicBezTo>
                    <a:pt x="34" y="23"/>
                    <a:pt x="35" y="19"/>
                    <a:pt x="34" y="16"/>
                  </a:cubicBezTo>
                  <a:cubicBezTo>
                    <a:pt x="34" y="12"/>
                    <a:pt x="31" y="9"/>
                    <a:pt x="28" y="7"/>
                  </a:cubicBezTo>
                  <a:cubicBezTo>
                    <a:pt x="20" y="3"/>
                    <a:pt x="14" y="5"/>
                    <a:pt x="9" y="13"/>
                  </a:cubicBezTo>
                  <a:lnTo>
                    <a:pt x="5"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5" name="Freeform 11"/>
            <p:cNvSpPr>
              <a:spLocks/>
            </p:cNvSpPr>
            <p:nvPr/>
          </p:nvSpPr>
          <p:spPr bwMode="auto">
            <a:xfrm>
              <a:off x="2717800" y="2105025"/>
              <a:ext cx="131763" cy="142875"/>
            </a:xfrm>
            <a:custGeom>
              <a:avLst/>
              <a:gdLst/>
              <a:ahLst/>
              <a:cxnLst>
                <a:cxn ang="0">
                  <a:pos x="14" y="2"/>
                </a:cxn>
                <a:cxn ang="0">
                  <a:pos x="10" y="5"/>
                </a:cxn>
                <a:cxn ang="0">
                  <a:pos x="10" y="14"/>
                </a:cxn>
                <a:cxn ang="0">
                  <a:pos x="20" y="24"/>
                </a:cxn>
                <a:cxn ang="0">
                  <a:pos x="35" y="35"/>
                </a:cxn>
                <a:cxn ang="0">
                  <a:pos x="33" y="38"/>
                </a:cxn>
                <a:cxn ang="0">
                  <a:pos x="0" y="15"/>
                </a:cxn>
                <a:cxn ang="0">
                  <a:pos x="2" y="12"/>
                </a:cxn>
                <a:cxn ang="0">
                  <a:pos x="9" y="17"/>
                </a:cxn>
                <a:cxn ang="0">
                  <a:pos x="9" y="17"/>
                </a:cxn>
                <a:cxn ang="0">
                  <a:pos x="6" y="10"/>
                </a:cxn>
                <a:cxn ang="0">
                  <a:pos x="8" y="3"/>
                </a:cxn>
                <a:cxn ang="0">
                  <a:pos x="11" y="0"/>
                </a:cxn>
                <a:cxn ang="0">
                  <a:pos x="14" y="2"/>
                </a:cxn>
              </a:cxnLst>
              <a:rect l="0" t="0" r="r" b="b"/>
              <a:pathLst>
                <a:path w="35" h="38">
                  <a:moveTo>
                    <a:pt x="14" y="2"/>
                  </a:moveTo>
                  <a:cubicBezTo>
                    <a:pt x="12" y="2"/>
                    <a:pt x="11" y="3"/>
                    <a:pt x="10" y="5"/>
                  </a:cubicBezTo>
                  <a:cubicBezTo>
                    <a:pt x="8" y="7"/>
                    <a:pt x="8" y="10"/>
                    <a:pt x="10" y="14"/>
                  </a:cubicBezTo>
                  <a:cubicBezTo>
                    <a:pt x="11" y="17"/>
                    <a:pt x="15" y="21"/>
                    <a:pt x="20" y="24"/>
                  </a:cubicBezTo>
                  <a:cubicBezTo>
                    <a:pt x="35" y="35"/>
                    <a:pt x="35" y="35"/>
                    <a:pt x="35" y="35"/>
                  </a:cubicBezTo>
                  <a:cubicBezTo>
                    <a:pt x="33" y="38"/>
                    <a:pt x="33" y="38"/>
                    <a:pt x="33" y="38"/>
                  </a:cubicBezTo>
                  <a:cubicBezTo>
                    <a:pt x="0" y="15"/>
                    <a:pt x="0" y="15"/>
                    <a:pt x="0" y="15"/>
                  </a:cubicBezTo>
                  <a:cubicBezTo>
                    <a:pt x="2" y="12"/>
                    <a:pt x="2" y="12"/>
                    <a:pt x="2" y="12"/>
                  </a:cubicBezTo>
                  <a:cubicBezTo>
                    <a:pt x="9" y="17"/>
                    <a:pt x="9" y="17"/>
                    <a:pt x="9" y="17"/>
                  </a:cubicBezTo>
                  <a:cubicBezTo>
                    <a:pt x="9" y="17"/>
                    <a:pt x="9" y="17"/>
                    <a:pt x="9" y="17"/>
                  </a:cubicBezTo>
                  <a:cubicBezTo>
                    <a:pt x="7" y="15"/>
                    <a:pt x="6" y="12"/>
                    <a:pt x="6" y="10"/>
                  </a:cubicBezTo>
                  <a:cubicBezTo>
                    <a:pt x="6" y="7"/>
                    <a:pt x="6" y="5"/>
                    <a:pt x="8" y="3"/>
                  </a:cubicBezTo>
                  <a:cubicBezTo>
                    <a:pt x="9" y="1"/>
                    <a:pt x="9" y="0"/>
                    <a:pt x="11" y="0"/>
                  </a:cubicBezTo>
                  <a:lnTo>
                    <a:pt x="1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6" name="Freeform 12"/>
            <p:cNvSpPr>
              <a:spLocks noEditPoints="1"/>
            </p:cNvSpPr>
            <p:nvPr/>
          </p:nvSpPr>
          <p:spPr bwMode="auto">
            <a:xfrm>
              <a:off x="2792413" y="2000250"/>
              <a:ext cx="158750" cy="153988"/>
            </a:xfrm>
            <a:custGeom>
              <a:avLst/>
              <a:gdLst/>
              <a:ahLst/>
              <a:cxnLst>
                <a:cxn ang="0">
                  <a:pos x="38" y="33"/>
                </a:cxn>
                <a:cxn ang="0">
                  <a:pos x="25" y="41"/>
                </a:cxn>
                <a:cxn ang="0">
                  <a:pos x="10" y="36"/>
                </a:cxn>
                <a:cxn ang="0">
                  <a:pos x="0" y="22"/>
                </a:cxn>
                <a:cxn ang="0">
                  <a:pos x="4" y="7"/>
                </a:cxn>
                <a:cxn ang="0">
                  <a:pos x="17" y="0"/>
                </a:cxn>
                <a:cxn ang="0">
                  <a:pos x="32" y="5"/>
                </a:cxn>
                <a:cxn ang="0">
                  <a:pos x="41" y="19"/>
                </a:cxn>
                <a:cxn ang="0">
                  <a:pos x="38" y="33"/>
                </a:cxn>
                <a:cxn ang="0">
                  <a:pos x="7" y="9"/>
                </a:cxn>
                <a:cxn ang="0">
                  <a:pos x="4" y="21"/>
                </a:cxn>
                <a:cxn ang="0">
                  <a:pos x="12" y="33"/>
                </a:cxn>
                <a:cxn ang="0">
                  <a:pos x="24" y="37"/>
                </a:cxn>
                <a:cxn ang="0">
                  <a:pos x="35" y="31"/>
                </a:cxn>
                <a:cxn ang="0">
                  <a:pos x="38" y="19"/>
                </a:cxn>
                <a:cxn ang="0">
                  <a:pos x="30" y="8"/>
                </a:cxn>
                <a:cxn ang="0">
                  <a:pos x="17" y="3"/>
                </a:cxn>
                <a:cxn ang="0">
                  <a:pos x="7" y="9"/>
                </a:cxn>
              </a:cxnLst>
              <a:rect l="0" t="0" r="r" b="b"/>
              <a:pathLst>
                <a:path w="42" h="41">
                  <a:moveTo>
                    <a:pt x="38" y="33"/>
                  </a:moveTo>
                  <a:cubicBezTo>
                    <a:pt x="34" y="38"/>
                    <a:pt x="30" y="40"/>
                    <a:pt x="25" y="41"/>
                  </a:cubicBezTo>
                  <a:cubicBezTo>
                    <a:pt x="19" y="41"/>
                    <a:pt x="14" y="39"/>
                    <a:pt x="10" y="36"/>
                  </a:cubicBezTo>
                  <a:cubicBezTo>
                    <a:pt x="4" y="32"/>
                    <a:pt x="1" y="27"/>
                    <a:pt x="0" y="22"/>
                  </a:cubicBezTo>
                  <a:cubicBezTo>
                    <a:pt x="0" y="17"/>
                    <a:pt x="1" y="12"/>
                    <a:pt x="4" y="7"/>
                  </a:cubicBezTo>
                  <a:cubicBezTo>
                    <a:pt x="8" y="3"/>
                    <a:pt x="12" y="0"/>
                    <a:pt x="17" y="0"/>
                  </a:cubicBezTo>
                  <a:cubicBezTo>
                    <a:pt x="22" y="0"/>
                    <a:pt x="27" y="1"/>
                    <a:pt x="32" y="5"/>
                  </a:cubicBezTo>
                  <a:cubicBezTo>
                    <a:pt x="37" y="9"/>
                    <a:pt x="40" y="14"/>
                    <a:pt x="41" y="19"/>
                  </a:cubicBezTo>
                  <a:cubicBezTo>
                    <a:pt x="42" y="24"/>
                    <a:pt x="41" y="28"/>
                    <a:pt x="38" y="33"/>
                  </a:cubicBezTo>
                  <a:close/>
                  <a:moveTo>
                    <a:pt x="7" y="9"/>
                  </a:moveTo>
                  <a:cubicBezTo>
                    <a:pt x="4" y="13"/>
                    <a:pt x="3" y="17"/>
                    <a:pt x="4" y="21"/>
                  </a:cubicBezTo>
                  <a:cubicBezTo>
                    <a:pt x="5" y="25"/>
                    <a:pt x="7" y="29"/>
                    <a:pt x="12" y="33"/>
                  </a:cubicBezTo>
                  <a:cubicBezTo>
                    <a:pt x="16" y="36"/>
                    <a:pt x="20" y="37"/>
                    <a:pt x="24" y="37"/>
                  </a:cubicBezTo>
                  <a:cubicBezTo>
                    <a:pt x="29" y="37"/>
                    <a:pt x="32" y="35"/>
                    <a:pt x="35" y="31"/>
                  </a:cubicBezTo>
                  <a:cubicBezTo>
                    <a:pt x="38" y="27"/>
                    <a:pt x="39" y="23"/>
                    <a:pt x="38" y="19"/>
                  </a:cubicBezTo>
                  <a:cubicBezTo>
                    <a:pt x="37" y="15"/>
                    <a:pt x="34" y="12"/>
                    <a:pt x="30" y="8"/>
                  </a:cubicBezTo>
                  <a:cubicBezTo>
                    <a:pt x="25" y="5"/>
                    <a:pt x="21" y="3"/>
                    <a:pt x="17" y="3"/>
                  </a:cubicBezTo>
                  <a:cubicBezTo>
                    <a:pt x="13" y="4"/>
                    <a:pt x="10" y="6"/>
                    <a:pt x="7"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7" name="Freeform 13"/>
            <p:cNvSpPr>
              <a:spLocks/>
            </p:cNvSpPr>
            <p:nvPr/>
          </p:nvSpPr>
          <p:spPr bwMode="auto">
            <a:xfrm>
              <a:off x="2841625" y="1849438"/>
              <a:ext cx="165100" cy="187325"/>
            </a:xfrm>
            <a:custGeom>
              <a:avLst/>
              <a:gdLst/>
              <a:ahLst/>
              <a:cxnLst>
                <a:cxn ang="0">
                  <a:pos x="9" y="2"/>
                </a:cxn>
                <a:cxn ang="0">
                  <a:pos x="6" y="5"/>
                </a:cxn>
                <a:cxn ang="0">
                  <a:pos x="8" y="17"/>
                </a:cxn>
                <a:cxn ang="0">
                  <a:pos x="14" y="21"/>
                </a:cxn>
                <a:cxn ang="0">
                  <a:pos x="20" y="13"/>
                </a:cxn>
                <a:cxn ang="0">
                  <a:pos x="23" y="15"/>
                </a:cxn>
                <a:cxn ang="0">
                  <a:pos x="16" y="23"/>
                </a:cxn>
                <a:cxn ang="0">
                  <a:pos x="44" y="47"/>
                </a:cxn>
                <a:cxn ang="0">
                  <a:pos x="42" y="50"/>
                </a:cxn>
                <a:cxn ang="0">
                  <a:pos x="14" y="26"/>
                </a:cxn>
                <a:cxn ang="0">
                  <a:pos x="9" y="32"/>
                </a:cxn>
                <a:cxn ang="0">
                  <a:pos x="7" y="30"/>
                </a:cxn>
                <a:cxn ang="0">
                  <a:pos x="11" y="24"/>
                </a:cxn>
                <a:cxn ang="0">
                  <a:pos x="6" y="20"/>
                </a:cxn>
                <a:cxn ang="0">
                  <a:pos x="1" y="11"/>
                </a:cxn>
                <a:cxn ang="0">
                  <a:pos x="3" y="3"/>
                </a:cxn>
                <a:cxn ang="0">
                  <a:pos x="7" y="0"/>
                </a:cxn>
                <a:cxn ang="0">
                  <a:pos x="9" y="2"/>
                </a:cxn>
              </a:cxnLst>
              <a:rect l="0" t="0" r="r" b="b"/>
              <a:pathLst>
                <a:path w="44" h="50">
                  <a:moveTo>
                    <a:pt x="9" y="2"/>
                  </a:moveTo>
                  <a:cubicBezTo>
                    <a:pt x="8" y="3"/>
                    <a:pt x="7" y="4"/>
                    <a:pt x="6" y="5"/>
                  </a:cubicBezTo>
                  <a:cubicBezTo>
                    <a:pt x="2" y="9"/>
                    <a:pt x="3" y="13"/>
                    <a:pt x="8" y="17"/>
                  </a:cubicBezTo>
                  <a:cubicBezTo>
                    <a:pt x="14" y="21"/>
                    <a:pt x="14" y="21"/>
                    <a:pt x="14" y="21"/>
                  </a:cubicBezTo>
                  <a:cubicBezTo>
                    <a:pt x="20" y="13"/>
                    <a:pt x="20" y="13"/>
                    <a:pt x="20" y="13"/>
                  </a:cubicBezTo>
                  <a:cubicBezTo>
                    <a:pt x="23" y="15"/>
                    <a:pt x="23" y="15"/>
                    <a:pt x="23" y="15"/>
                  </a:cubicBezTo>
                  <a:cubicBezTo>
                    <a:pt x="16" y="23"/>
                    <a:pt x="16" y="23"/>
                    <a:pt x="16" y="23"/>
                  </a:cubicBezTo>
                  <a:cubicBezTo>
                    <a:pt x="44" y="47"/>
                    <a:pt x="44" y="47"/>
                    <a:pt x="44" y="47"/>
                  </a:cubicBezTo>
                  <a:cubicBezTo>
                    <a:pt x="42" y="50"/>
                    <a:pt x="42" y="50"/>
                    <a:pt x="42" y="50"/>
                  </a:cubicBezTo>
                  <a:cubicBezTo>
                    <a:pt x="14" y="26"/>
                    <a:pt x="14" y="26"/>
                    <a:pt x="14" y="26"/>
                  </a:cubicBezTo>
                  <a:cubicBezTo>
                    <a:pt x="9" y="32"/>
                    <a:pt x="9" y="32"/>
                    <a:pt x="9" y="32"/>
                  </a:cubicBezTo>
                  <a:cubicBezTo>
                    <a:pt x="7" y="30"/>
                    <a:pt x="7" y="30"/>
                    <a:pt x="7" y="30"/>
                  </a:cubicBezTo>
                  <a:cubicBezTo>
                    <a:pt x="11" y="24"/>
                    <a:pt x="11" y="24"/>
                    <a:pt x="11" y="24"/>
                  </a:cubicBezTo>
                  <a:cubicBezTo>
                    <a:pt x="6" y="20"/>
                    <a:pt x="6" y="20"/>
                    <a:pt x="6" y="20"/>
                  </a:cubicBezTo>
                  <a:cubicBezTo>
                    <a:pt x="3" y="17"/>
                    <a:pt x="1" y="14"/>
                    <a:pt x="1" y="11"/>
                  </a:cubicBezTo>
                  <a:cubicBezTo>
                    <a:pt x="0" y="8"/>
                    <a:pt x="1" y="5"/>
                    <a:pt x="3" y="3"/>
                  </a:cubicBezTo>
                  <a:cubicBezTo>
                    <a:pt x="4" y="1"/>
                    <a:pt x="5" y="1"/>
                    <a:pt x="7" y="0"/>
                  </a:cubicBezTo>
                  <a:lnTo>
                    <a:pt x="9"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8" name="Freeform 14"/>
            <p:cNvSpPr>
              <a:spLocks noEditPoints="1"/>
            </p:cNvSpPr>
            <p:nvPr/>
          </p:nvSpPr>
          <p:spPr bwMode="auto">
            <a:xfrm>
              <a:off x="2954338" y="1811338"/>
              <a:ext cx="157163" cy="150813"/>
            </a:xfrm>
            <a:custGeom>
              <a:avLst/>
              <a:gdLst/>
              <a:ahLst/>
              <a:cxnLst>
                <a:cxn ang="0">
                  <a:pos x="11" y="30"/>
                </a:cxn>
                <a:cxn ang="0">
                  <a:pos x="23" y="37"/>
                </a:cxn>
                <a:cxn ang="0">
                  <a:pos x="33" y="32"/>
                </a:cxn>
                <a:cxn ang="0">
                  <a:pos x="39" y="19"/>
                </a:cxn>
                <a:cxn ang="0">
                  <a:pos x="42" y="22"/>
                </a:cxn>
                <a:cxn ang="0">
                  <a:pos x="35" y="35"/>
                </a:cxn>
                <a:cxn ang="0">
                  <a:pos x="23" y="40"/>
                </a:cxn>
                <a:cxn ang="0">
                  <a:pos x="8" y="33"/>
                </a:cxn>
                <a:cxn ang="0">
                  <a:pos x="1" y="19"/>
                </a:cxn>
                <a:cxn ang="0">
                  <a:pos x="5" y="6"/>
                </a:cxn>
                <a:cxn ang="0">
                  <a:pos x="17" y="1"/>
                </a:cxn>
                <a:cxn ang="0">
                  <a:pos x="30" y="8"/>
                </a:cxn>
                <a:cxn ang="0">
                  <a:pos x="31" y="9"/>
                </a:cxn>
                <a:cxn ang="0">
                  <a:pos x="11" y="30"/>
                </a:cxn>
                <a:cxn ang="0">
                  <a:pos x="26" y="9"/>
                </a:cxn>
                <a:cxn ang="0">
                  <a:pos x="16" y="4"/>
                </a:cxn>
                <a:cxn ang="0">
                  <a:pos x="8" y="8"/>
                </a:cxn>
                <a:cxn ang="0">
                  <a:pos x="4" y="17"/>
                </a:cxn>
                <a:cxn ang="0">
                  <a:pos x="9" y="28"/>
                </a:cxn>
                <a:cxn ang="0">
                  <a:pos x="26" y="9"/>
                </a:cxn>
              </a:cxnLst>
              <a:rect l="0" t="0" r="r" b="b"/>
              <a:pathLst>
                <a:path w="42" h="40">
                  <a:moveTo>
                    <a:pt x="11" y="30"/>
                  </a:moveTo>
                  <a:cubicBezTo>
                    <a:pt x="15" y="34"/>
                    <a:pt x="19" y="36"/>
                    <a:pt x="23" y="37"/>
                  </a:cubicBezTo>
                  <a:cubicBezTo>
                    <a:pt x="27" y="37"/>
                    <a:pt x="30" y="35"/>
                    <a:pt x="33" y="32"/>
                  </a:cubicBezTo>
                  <a:cubicBezTo>
                    <a:pt x="37" y="29"/>
                    <a:pt x="38" y="25"/>
                    <a:pt x="39" y="19"/>
                  </a:cubicBezTo>
                  <a:cubicBezTo>
                    <a:pt x="42" y="22"/>
                    <a:pt x="42" y="22"/>
                    <a:pt x="42" y="22"/>
                  </a:cubicBezTo>
                  <a:cubicBezTo>
                    <a:pt x="41" y="27"/>
                    <a:pt x="39" y="31"/>
                    <a:pt x="35" y="35"/>
                  </a:cubicBezTo>
                  <a:cubicBezTo>
                    <a:pt x="32" y="39"/>
                    <a:pt x="28" y="40"/>
                    <a:pt x="23" y="40"/>
                  </a:cubicBezTo>
                  <a:cubicBezTo>
                    <a:pt x="18" y="40"/>
                    <a:pt x="13" y="38"/>
                    <a:pt x="8" y="33"/>
                  </a:cubicBezTo>
                  <a:cubicBezTo>
                    <a:pt x="4" y="29"/>
                    <a:pt x="1" y="24"/>
                    <a:pt x="1" y="19"/>
                  </a:cubicBezTo>
                  <a:cubicBezTo>
                    <a:pt x="0" y="14"/>
                    <a:pt x="2" y="10"/>
                    <a:pt x="5" y="6"/>
                  </a:cubicBezTo>
                  <a:cubicBezTo>
                    <a:pt x="9" y="2"/>
                    <a:pt x="13" y="0"/>
                    <a:pt x="17" y="1"/>
                  </a:cubicBezTo>
                  <a:cubicBezTo>
                    <a:pt x="21" y="1"/>
                    <a:pt x="26" y="4"/>
                    <a:pt x="30" y="8"/>
                  </a:cubicBezTo>
                  <a:cubicBezTo>
                    <a:pt x="31" y="9"/>
                    <a:pt x="31" y="9"/>
                    <a:pt x="31" y="9"/>
                  </a:cubicBezTo>
                  <a:lnTo>
                    <a:pt x="11" y="30"/>
                  </a:lnTo>
                  <a:close/>
                  <a:moveTo>
                    <a:pt x="26" y="9"/>
                  </a:moveTo>
                  <a:cubicBezTo>
                    <a:pt x="23" y="6"/>
                    <a:pt x="19" y="5"/>
                    <a:pt x="16" y="4"/>
                  </a:cubicBezTo>
                  <a:cubicBezTo>
                    <a:pt x="13" y="4"/>
                    <a:pt x="10" y="5"/>
                    <a:pt x="8" y="8"/>
                  </a:cubicBezTo>
                  <a:cubicBezTo>
                    <a:pt x="5" y="11"/>
                    <a:pt x="4" y="14"/>
                    <a:pt x="4" y="17"/>
                  </a:cubicBezTo>
                  <a:cubicBezTo>
                    <a:pt x="4" y="21"/>
                    <a:pt x="6" y="24"/>
                    <a:pt x="9" y="28"/>
                  </a:cubicBezTo>
                  <a:lnTo>
                    <a:pt x="26"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9" name="Freeform 15"/>
            <p:cNvSpPr>
              <a:spLocks/>
            </p:cNvSpPr>
            <p:nvPr/>
          </p:nvSpPr>
          <p:spPr bwMode="auto">
            <a:xfrm>
              <a:off x="3059113" y="1714500"/>
              <a:ext cx="139700" cy="157163"/>
            </a:xfrm>
            <a:custGeom>
              <a:avLst/>
              <a:gdLst/>
              <a:ahLst/>
              <a:cxnLst>
                <a:cxn ang="0">
                  <a:pos x="22" y="42"/>
                </a:cxn>
                <a:cxn ang="0">
                  <a:pos x="19" y="39"/>
                </a:cxn>
                <a:cxn ang="0">
                  <a:pos x="25" y="37"/>
                </a:cxn>
                <a:cxn ang="0">
                  <a:pos x="29" y="35"/>
                </a:cxn>
                <a:cxn ang="0">
                  <a:pos x="31" y="23"/>
                </a:cxn>
                <a:cxn ang="0">
                  <a:pos x="26" y="21"/>
                </a:cxn>
                <a:cxn ang="0">
                  <a:pos x="19" y="23"/>
                </a:cxn>
                <a:cxn ang="0">
                  <a:pos x="9" y="24"/>
                </a:cxn>
                <a:cxn ang="0">
                  <a:pos x="3" y="21"/>
                </a:cxn>
                <a:cxn ang="0">
                  <a:pos x="0" y="13"/>
                </a:cxn>
                <a:cxn ang="0">
                  <a:pos x="5" y="4"/>
                </a:cxn>
                <a:cxn ang="0">
                  <a:pos x="13" y="0"/>
                </a:cxn>
                <a:cxn ang="0">
                  <a:pos x="16" y="3"/>
                </a:cxn>
                <a:cxn ang="0">
                  <a:pos x="7" y="7"/>
                </a:cxn>
                <a:cxn ang="0">
                  <a:pos x="4" y="13"/>
                </a:cxn>
                <a:cxn ang="0">
                  <a:pos x="6" y="18"/>
                </a:cxn>
                <a:cxn ang="0">
                  <a:pos x="10" y="21"/>
                </a:cxn>
                <a:cxn ang="0">
                  <a:pos x="18" y="19"/>
                </a:cxn>
                <a:cxn ang="0">
                  <a:pos x="27" y="17"/>
                </a:cxn>
                <a:cxn ang="0">
                  <a:pos x="33" y="20"/>
                </a:cxn>
                <a:cxn ang="0">
                  <a:pos x="36" y="28"/>
                </a:cxn>
                <a:cxn ang="0">
                  <a:pos x="31" y="37"/>
                </a:cxn>
                <a:cxn ang="0">
                  <a:pos x="22" y="42"/>
                </a:cxn>
              </a:cxnLst>
              <a:rect l="0" t="0" r="r" b="b"/>
              <a:pathLst>
                <a:path w="37" h="42">
                  <a:moveTo>
                    <a:pt x="22" y="42"/>
                  </a:moveTo>
                  <a:cubicBezTo>
                    <a:pt x="19" y="39"/>
                    <a:pt x="19" y="39"/>
                    <a:pt x="19" y="39"/>
                  </a:cubicBezTo>
                  <a:cubicBezTo>
                    <a:pt x="21" y="39"/>
                    <a:pt x="23" y="38"/>
                    <a:pt x="25" y="37"/>
                  </a:cubicBezTo>
                  <a:cubicBezTo>
                    <a:pt x="27" y="37"/>
                    <a:pt x="28" y="36"/>
                    <a:pt x="29" y="35"/>
                  </a:cubicBezTo>
                  <a:cubicBezTo>
                    <a:pt x="34" y="31"/>
                    <a:pt x="34" y="27"/>
                    <a:pt x="31" y="23"/>
                  </a:cubicBezTo>
                  <a:cubicBezTo>
                    <a:pt x="29" y="21"/>
                    <a:pt x="28" y="21"/>
                    <a:pt x="26" y="21"/>
                  </a:cubicBezTo>
                  <a:cubicBezTo>
                    <a:pt x="24" y="21"/>
                    <a:pt x="22" y="21"/>
                    <a:pt x="19" y="23"/>
                  </a:cubicBezTo>
                  <a:cubicBezTo>
                    <a:pt x="15" y="24"/>
                    <a:pt x="11" y="25"/>
                    <a:pt x="9" y="24"/>
                  </a:cubicBezTo>
                  <a:cubicBezTo>
                    <a:pt x="7" y="24"/>
                    <a:pt x="5" y="23"/>
                    <a:pt x="3" y="21"/>
                  </a:cubicBezTo>
                  <a:cubicBezTo>
                    <a:pt x="1" y="19"/>
                    <a:pt x="0" y="16"/>
                    <a:pt x="0" y="13"/>
                  </a:cubicBezTo>
                  <a:cubicBezTo>
                    <a:pt x="1" y="10"/>
                    <a:pt x="2" y="7"/>
                    <a:pt x="5" y="4"/>
                  </a:cubicBezTo>
                  <a:cubicBezTo>
                    <a:pt x="8" y="2"/>
                    <a:pt x="10" y="0"/>
                    <a:pt x="13" y="0"/>
                  </a:cubicBezTo>
                  <a:cubicBezTo>
                    <a:pt x="16" y="3"/>
                    <a:pt x="16" y="3"/>
                    <a:pt x="16" y="3"/>
                  </a:cubicBezTo>
                  <a:cubicBezTo>
                    <a:pt x="12" y="3"/>
                    <a:pt x="9" y="5"/>
                    <a:pt x="7" y="7"/>
                  </a:cubicBezTo>
                  <a:cubicBezTo>
                    <a:pt x="5" y="9"/>
                    <a:pt x="4" y="11"/>
                    <a:pt x="4" y="13"/>
                  </a:cubicBezTo>
                  <a:cubicBezTo>
                    <a:pt x="3" y="15"/>
                    <a:pt x="4" y="17"/>
                    <a:pt x="6" y="18"/>
                  </a:cubicBezTo>
                  <a:cubicBezTo>
                    <a:pt x="7" y="20"/>
                    <a:pt x="8" y="21"/>
                    <a:pt x="10" y="21"/>
                  </a:cubicBezTo>
                  <a:cubicBezTo>
                    <a:pt x="11" y="21"/>
                    <a:pt x="14" y="20"/>
                    <a:pt x="18" y="19"/>
                  </a:cubicBezTo>
                  <a:cubicBezTo>
                    <a:pt x="22" y="18"/>
                    <a:pt x="25" y="17"/>
                    <a:pt x="27" y="17"/>
                  </a:cubicBezTo>
                  <a:cubicBezTo>
                    <a:pt x="30" y="17"/>
                    <a:pt x="32" y="18"/>
                    <a:pt x="33" y="20"/>
                  </a:cubicBezTo>
                  <a:cubicBezTo>
                    <a:pt x="36" y="23"/>
                    <a:pt x="37" y="25"/>
                    <a:pt x="36" y="28"/>
                  </a:cubicBezTo>
                  <a:cubicBezTo>
                    <a:pt x="36" y="32"/>
                    <a:pt x="34" y="35"/>
                    <a:pt x="31" y="37"/>
                  </a:cubicBezTo>
                  <a:cubicBezTo>
                    <a:pt x="28" y="40"/>
                    <a:pt x="25" y="42"/>
                    <a:pt x="22"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0" name="Freeform 16"/>
            <p:cNvSpPr>
              <a:spLocks/>
            </p:cNvSpPr>
            <p:nvPr/>
          </p:nvSpPr>
          <p:spPr bwMode="auto">
            <a:xfrm>
              <a:off x="3152775" y="1631950"/>
              <a:ext cx="136525" cy="160338"/>
            </a:xfrm>
            <a:custGeom>
              <a:avLst/>
              <a:gdLst/>
              <a:ahLst/>
              <a:cxnLst>
                <a:cxn ang="0">
                  <a:pos x="20" y="43"/>
                </a:cxn>
                <a:cxn ang="0">
                  <a:pos x="17" y="40"/>
                </a:cxn>
                <a:cxn ang="0">
                  <a:pos x="23" y="39"/>
                </a:cxn>
                <a:cxn ang="0">
                  <a:pos x="28" y="36"/>
                </a:cxn>
                <a:cxn ang="0">
                  <a:pos x="30" y="24"/>
                </a:cxn>
                <a:cxn ang="0">
                  <a:pos x="26" y="22"/>
                </a:cxn>
                <a:cxn ang="0">
                  <a:pos x="18" y="23"/>
                </a:cxn>
                <a:cxn ang="0">
                  <a:pos x="8" y="24"/>
                </a:cxn>
                <a:cxn ang="0">
                  <a:pos x="2" y="21"/>
                </a:cxn>
                <a:cxn ang="0">
                  <a:pos x="0" y="12"/>
                </a:cxn>
                <a:cxn ang="0">
                  <a:pos x="6" y="4"/>
                </a:cxn>
                <a:cxn ang="0">
                  <a:pos x="14" y="0"/>
                </a:cxn>
                <a:cxn ang="0">
                  <a:pos x="16" y="3"/>
                </a:cxn>
                <a:cxn ang="0">
                  <a:pos x="7" y="7"/>
                </a:cxn>
                <a:cxn ang="0">
                  <a:pos x="4" y="13"/>
                </a:cxn>
                <a:cxn ang="0">
                  <a:pos x="5" y="18"/>
                </a:cxn>
                <a:cxn ang="0">
                  <a:pos x="9" y="21"/>
                </a:cxn>
                <a:cxn ang="0">
                  <a:pos x="17" y="20"/>
                </a:cxn>
                <a:cxn ang="0">
                  <a:pos x="27" y="18"/>
                </a:cxn>
                <a:cxn ang="0">
                  <a:pos x="33" y="22"/>
                </a:cxn>
                <a:cxn ang="0">
                  <a:pos x="35" y="30"/>
                </a:cxn>
                <a:cxn ang="0">
                  <a:pos x="29" y="39"/>
                </a:cxn>
                <a:cxn ang="0">
                  <a:pos x="20" y="43"/>
                </a:cxn>
              </a:cxnLst>
              <a:rect l="0" t="0" r="r" b="b"/>
              <a:pathLst>
                <a:path w="36" h="43">
                  <a:moveTo>
                    <a:pt x="20" y="43"/>
                  </a:moveTo>
                  <a:cubicBezTo>
                    <a:pt x="17" y="40"/>
                    <a:pt x="17" y="40"/>
                    <a:pt x="17" y="40"/>
                  </a:cubicBezTo>
                  <a:cubicBezTo>
                    <a:pt x="19" y="40"/>
                    <a:pt x="21" y="39"/>
                    <a:pt x="23" y="39"/>
                  </a:cubicBezTo>
                  <a:cubicBezTo>
                    <a:pt x="25" y="38"/>
                    <a:pt x="26" y="37"/>
                    <a:pt x="28" y="36"/>
                  </a:cubicBezTo>
                  <a:cubicBezTo>
                    <a:pt x="32" y="32"/>
                    <a:pt x="33" y="28"/>
                    <a:pt x="30" y="24"/>
                  </a:cubicBezTo>
                  <a:cubicBezTo>
                    <a:pt x="29" y="23"/>
                    <a:pt x="27" y="22"/>
                    <a:pt x="26" y="22"/>
                  </a:cubicBezTo>
                  <a:cubicBezTo>
                    <a:pt x="24" y="22"/>
                    <a:pt x="21" y="22"/>
                    <a:pt x="18" y="23"/>
                  </a:cubicBezTo>
                  <a:cubicBezTo>
                    <a:pt x="14" y="25"/>
                    <a:pt x="11" y="25"/>
                    <a:pt x="8" y="24"/>
                  </a:cubicBezTo>
                  <a:cubicBezTo>
                    <a:pt x="6" y="24"/>
                    <a:pt x="4" y="23"/>
                    <a:pt x="2" y="21"/>
                  </a:cubicBezTo>
                  <a:cubicBezTo>
                    <a:pt x="0" y="18"/>
                    <a:pt x="0" y="16"/>
                    <a:pt x="0" y="12"/>
                  </a:cubicBezTo>
                  <a:cubicBezTo>
                    <a:pt x="1" y="9"/>
                    <a:pt x="3" y="7"/>
                    <a:pt x="6" y="4"/>
                  </a:cubicBezTo>
                  <a:cubicBezTo>
                    <a:pt x="8" y="2"/>
                    <a:pt x="11" y="1"/>
                    <a:pt x="14" y="0"/>
                  </a:cubicBezTo>
                  <a:cubicBezTo>
                    <a:pt x="16" y="3"/>
                    <a:pt x="16" y="3"/>
                    <a:pt x="16" y="3"/>
                  </a:cubicBezTo>
                  <a:cubicBezTo>
                    <a:pt x="13" y="4"/>
                    <a:pt x="10" y="5"/>
                    <a:pt x="7" y="7"/>
                  </a:cubicBezTo>
                  <a:cubicBezTo>
                    <a:pt x="5" y="9"/>
                    <a:pt x="4" y="11"/>
                    <a:pt x="4" y="13"/>
                  </a:cubicBezTo>
                  <a:cubicBezTo>
                    <a:pt x="3" y="15"/>
                    <a:pt x="4" y="17"/>
                    <a:pt x="5" y="18"/>
                  </a:cubicBezTo>
                  <a:cubicBezTo>
                    <a:pt x="6" y="20"/>
                    <a:pt x="8" y="21"/>
                    <a:pt x="9" y="21"/>
                  </a:cubicBezTo>
                  <a:cubicBezTo>
                    <a:pt x="11" y="21"/>
                    <a:pt x="13" y="21"/>
                    <a:pt x="17" y="20"/>
                  </a:cubicBezTo>
                  <a:cubicBezTo>
                    <a:pt x="21" y="19"/>
                    <a:pt x="25" y="18"/>
                    <a:pt x="27" y="18"/>
                  </a:cubicBezTo>
                  <a:cubicBezTo>
                    <a:pt x="29" y="19"/>
                    <a:pt x="31" y="20"/>
                    <a:pt x="33" y="22"/>
                  </a:cubicBezTo>
                  <a:cubicBezTo>
                    <a:pt x="35" y="24"/>
                    <a:pt x="36" y="27"/>
                    <a:pt x="35" y="30"/>
                  </a:cubicBezTo>
                  <a:cubicBezTo>
                    <a:pt x="35" y="33"/>
                    <a:pt x="33" y="36"/>
                    <a:pt x="29" y="39"/>
                  </a:cubicBezTo>
                  <a:cubicBezTo>
                    <a:pt x="26" y="41"/>
                    <a:pt x="23" y="43"/>
                    <a:pt x="20"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1" name="Freeform 17"/>
            <p:cNvSpPr>
              <a:spLocks noEditPoints="1"/>
            </p:cNvSpPr>
            <p:nvPr/>
          </p:nvSpPr>
          <p:spPr bwMode="auto">
            <a:xfrm>
              <a:off x="3206750" y="1544638"/>
              <a:ext cx="134938" cy="176213"/>
            </a:xfrm>
            <a:custGeom>
              <a:avLst/>
              <a:gdLst/>
              <a:ahLst/>
              <a:cxnLst>
                <a:cxn ang="0">
                  <a:pos x="5" y="5"/>
                </a:cxn>
                <a:cxn ang="0">
                  <a:pos x="3" y="6"/>
                </a:cxn>
                <a:cxn ang="0">
                  <a:pos x="1" y="5"/>
                </a:cxn>
                <a:cxn ang="0">
                  <a:pos x="0" y="3"/>
                </a:cxn>
                <a:cxn ang="0">
                  <a:pos x="1" y="1"/>
                </a:cxn>
                <a:cxn ang="0">
                  <a:pos x="4" y="0"/>
                </a:cxn>
                <a:cxn ang="0">
                  <a:pos x="6" y="1"/>
                </a:cxn>
                <a:cxn ang="0">
                  <a:pos x="6" y="3"/>
                </a:cxn>
                <a:cxn ang="0">
                  <a:pos x="5" y="5"/>
                </a:cxn>
                <a:cxn ang="0">
                  <a:pos x="33" y="47"/>
                </a:cxn>
                <a:cxn ang="0">
                  <a:pos x="9" y="15"/>
                </a:cxn>
                <a:cxn ang="0">
                  <a:pos x="12" y="12"/>
                </a:cxn>
                <a:cxn ang="0">
                  <a:pos x="36" y="45"/>
                </a:cxn>
                <a:cxn ang="0">
                  <a:pos x="33" y="47"/>
                </a:cxn>
              </a:cxnLst>
              <a:rect l="0" t="0" r="r" b="b"/>
              <a:pathLst>
                <a:path w="36" h="47">
                  <a:moveTo>
                    <a:pt x="5" y="5"/>
                  </a:moveTo>
                  <a:cubicBezTo>
                    <a:pt x="4" y="6"/>
                    <a:pt x="4" y="6"/>
                    <a:pt x="3" y="6"/>
                  </a:cubicBezTo>
                  <a:cubicBezTo>
                    <a:pt x="2" y="6"/>
                    <a:pt x="1" y="5"/>
                    <a:pt x="1" y="5"/>
                  </a:cubicBezTo>
                  <a:cubicBezTo>
                    <a:pt x="0" y="4"/>
                    <a:pt x="0" y="3"/>
                    <a:pt x="0" y="3"/>
                  </a:cubicBezTo>
                  <a:cubicBezTo>
                    <a:pt x="0" y="2"/>
                    <a:pt x="1" y="1"/>
                    <a:pt x="1" y="1"/>
                  </a:cubicBezTo>
                  <a:cubicBezTo>
                    <a:pt x="2" y="0"/>
                    <a:pt x="3" y="0"/>
                    <a:pt x="4" y="0"/>
                  </a:cubicBezTo>
                  <a:cubicBezTo>
                    <a:pt x="4" y="0"/>
                    <a:pt x="5" y="0"/>
                    <a:pt x="6" y="1"/>
                  </a:cubicBezTo>
                  <a:cubicBezTo>
                    <a:pt x="6" y="2"/>
                    <a:pt x="6" y="3"/>
                    <a:pt x="6" y="3"/>
                  </a:cubicBezTo>
                  <a:cubicBezTo>
                    <a:pt x="6" y="4"/>
                    <a:pt x="6" y="5"/>
                    <a:pt x="5" y="5"/>
                  </a:cubicBezTo>
                  <a:close/>
                  <a:moveTo>
                    <a:pt x="33" y="47"/>
                  </a:moveTo>
                  <a:cubicBezTo>
                    <a:pt x="9" y="15"/>
                    <a:pt x="9" y="15"/>
                    <a:pt x="9" y="15"/>
                  </a:cubicBezTo>
                  <a:cubicBezTo>
                    <a:pt x="12" y="12"/>
                    <a:pt x="12" y="12"/>
                    <a:pt x="12" y="12"/>
                  </a:cubicBezTo>
                  <a:cubicBezTo>
                    <a:pt x="36" y="45"/>
                    <a:pt x="36" y="45"/>
                    <a:pt x="36" y="45"/>
                  </a:cubicBezTo>
                  <a:lnTo>
                    <a:pt x="33"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2" name="Freeform 18"/>
            <p:cNvSpPr>
              <a:spLocks noEditPoints="1"/>
            </p:cNvSpPr>
            <p:nvPr/>
          </p:nvSpPr>
          <p:spPr bwMode="auto">
            <a:xfrm>
              <a:off x="3311525" y="1506538"/>
              <a:ext cx="157163" cy="161925"/>
            </a:xfrm>
            <a:custGeom>
              <a:avLst/>
              <a:gdLst/>
              <a:ahLst/>
              <a:cxnLst>
                <a:cxn ang="0">
                  <a:pos x="32" y="39"/>
                </a:cxn>
                <a:cxn ang="0">
                  <a:pos x="18" y="42"/>
                </a:cxn>
                <a:cxn ang="0">
                  <a:pos x="5" y="32"/>
                </a:cxn>
                <a:cxn ang="0">
                  <a:pos x="1" y="16"/>
                </a:cxn>
                <a:cxn ang="0">
                  <a:pos x="10" y="4"/>
                </a:cxn>
                <a:cxn ang="0">
                  <a:pos x="24" y="1"/>
                </a:cxn>
                <a:cxn ang="0">
                  <a:pos x="37" y="11"/>
                </a:cxn>
                <a:cxn ang="0">
                  <a:pos x="41" y="27"/>
                </a:cxn>
                <a:cxn ang="0">
                  <a:pos x="32" y="39"/>
                </a:cxn>
                <a:cxn ang="0">
                  <a:pos x="12" y="6"/>
                </a:cxn>
                <a:cxn ang="0">
                  <a:pos x="5" y="17"/>
                </a:cxn>
                <a:cxn ang="0">
                  <a:pos x="8" y="30"/>
                </a:cxn>
                <a:cxn ang="0">
                  <a:pos x="19" y="38"/>
                </a:cxn>
                <a:cxn ang="0">
                  <a:pos x="31" y="36"/>
                </a:cxn>
                <a:cxn ang="0">
                  <a:pos x="38" y="26"/>
                </a:cxn>
                <a:cxn ang="0">
                  <a:pos x="34" y="13"/>
                </a:cxn>
                <a:cxn ang="0">
                  <a:pos x="23" y="4"/>
                </a:cxn>
                <a:cxn ang="0">
                  <a:pos x="12" y="6"/>
                </a:cxn>
              </a:cxnLst>
              <a:rect l="0" t="0" r="r" b="b"/>
              <a:pathLst>
                <a:path w="42" h="43">
                  <a:moveTo>
                    <a:pt x="32" y="39"/>
                  </a:moveTo>
                  <a:cubicBezTo>
                    <a:pt x="28" y="42"/>
                    <a:pt x="23" y="43"/>
                    <a:pt x="18" y="42"/>
                  </a:cubicBezTo>
                  <a:cubicBezTo>
                    <a:pt x="13" y="40"/>
                    <a:pt x="9" y="37"/>
                    <a:pt x="5" y="32"/>
                  </a:cubicBezTo>
                  <a:cubicBezTo>
                    <a:pt x="2" y="26"/>
                    <a:pt x="0" y="21"/>
                    <a:pt x="1" y="16"/>
                  </a:cubicBezTo>
                  <a:cubicBezTo>
                    <a:pt x="2" y="11"/>
                    <a:pt x="5" y="7"/>
                    <a:pt x="10" y="4"/>
                  </a:cubicBezTo>
                  <a:cubicBezTo>
                    <a:pt x="15" y="1"/>
                    <a:pt x="20" y="0"/>
                    <a:pt x="24" y="1"/>
                  </a:cubicBezTo>
                  <a:cubicBezTo>
                    <a:pt x="29" y="2"/>
                    <a:pt x="33" y="6"/>
                    <a:pt x="37" y="11"/>
                  </a:cubicBezTo>
                  <a:cubicBezTo>
                    <a:pt x="40" y="17"/>
                    <a:pt x="42" y="22"/>
                    <a:pt x="41" y="27"/>
                  </a:cubicBezTo>
                  <a:cubicBezTo>
                    <a:pt x="40" y="32"/>
                    <a:pt x="37" y="36"/>
                    <a:pt x="32" y="39"/>
                  </a:cubicBezTo>
                  <a:close/>
                  <a:moveTo>
                    <a:pt x="12" y="6"/>
                  </a:moveTo>
                  <a:cubicBezTo>
                    <a:pt x="8" y="9"/>
                    <a:pt x="5" y="12"/>
                    <a:pt x="5" y="17"/>
                  </a:cubicBezTo>
                  <a:cubicBezTo>
                    <a:pt x="4" y="21"/>
                    <a:pt x="5" y="25"/>
                    <a:pt x="8" y="30"/>
                  </a:cubicBezTo>
                  <a:cubicBezTo>
                    <a:pt x="11" y="34"/>
                    <a:pt x="15" y="37"/>
                    <a:pt x="19" y="38"/>
                  </a:cubicBezTo>
                  <a:cubicBezTo>
                    <a:pt x="23" y="40"/>
                    <a:pt x="27" y="39"/>
                    <a:pt x="31" y="36"/>
                  </a:cubicBezTo>
                  <a:cubicBezTo>
                    <a:pt x="35" y="34"/>
                    <a:pt x="37" y="30"/>
                    <a:pt x="38" y="26"/>
                  </a:cubicBezTo>
                  <a:cubicBezTo>
                    <a:pt x="38" y="22"/>
                    <a:pt x="37" y="18"/>
                    <a:pt x="34" y="13"/>
                  </a:cubicBezTo>
                  <a:cubicBezTo>
                    <a:pt x="31" y="8"/>
                    <a:pt x="27" y="6"/>
                    <a:pt x="23" y="4"/>
                  </a:cubicBezTo>
                  <a:cubicBezTo>
                    <a:pt x="20" y="3"/>
                    <a:pt x="16" y="4"/>
                    <a:pt x="12"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3" name="Freeform 19"/>
            <p:cNvSpPr>
              <a:spLocks/>
            </p:cNvSpPr>
            <p:nvPr/>
          </p:nvSpPr>
          <p:spPr bwMode="auto">
            <a:xfrm>
              <a:off x="3454400" y="1420813"/>
              <a:ext cx="173038" cy="173038"/>
            </a:xfrm>
            <a:custGeom>
              <a:avLst/>
              <a:gdLst/>
              <a:ahLst/>
              <a:cxnLst>
                <a:cxn ang="0">
                  <a:pos x="43" y="34"/>
                </a:cxn>
                <a:cxn ang="0">
                  <a:pos x="32" y="13"/>
                </a:cxn>
                <a:cxn ang="0">
                  <a:pos x="16" y="5"/>
                </a:cxn>
                <a:cxn ang="0">
                  <a:pos x="10" y="13"/>
                </a:cxn>
                <a:cxn ang="0">
                  <a:pos x="11" y="24"/>
                </a:cxn>
                <a:cxn ang="0">
                  <a:pos x="22" y="45"/>
                </a:cxn>
                <a:cxn ang="0">
                  <a:pos x="19" y="46"/>
                </a:cxn>
                <a:cxn ang="0">
                  <a:pos x="0" y="11"/>
                </a:cxn>
                <a:cxn ang="0">
                  <a:pos x="3" y="9"/>
                </a:cxn>
                <a:cxn ang="0">
                  <a:pos x="7" y="15"/>
                </a:cxn>
                <a:cxn ang="0">
                  <a:pos x="7" y="15"/>
                </a:cxn>
                <a:cxn ang="0">
                  <a:pos x="15" y="2"/>
                </a:cxn>
                <a:cxn ang="0">
                  <a:pos x="26" y="1"/>
                </a:cxn>
                <a:cxn ang="0">
                  <a:pos x="35" y="11"/>
                </a:cxn>
                <a:cxn ang="0">
                  <a:pos x="46" y="32"/>
                </a:cxn>
                <a:cxn ang="0">
                  <a:pos x="43" y="34"/>
                </a:cxn>
              </a:cxnLst>
              <a:rect l="0" t="0" r="r" b="b"/>
              <a:pathLst>
                <a:path w="46" h="46">
                  <a:moveTo>
                    <a:pt x="43" y="34"/>
                  </a:moveTo>
                  <a:cubicBezTo>
                    <a:pt x="32" y="13"/>
                    <a:pt x="32" y="13"/>
                    <a:pt x="32" y="13"/>
                  </a:cubicBezTo>
                  <a:cubicBezTo>
                    <a:pt x="28" y="5"/>
                    <a:pt x="22" y="2"/>
                    <a:pt x="16" y="5"/>
                  </a:cubicBezTo>
                  <a:cubicBezTo>
                    <a:pt x="13" y="7"/>
                    <a:pt x="11" y="9"/>
                    <a:pt x="10" y="13"/>
                  </a:cubicBezTo>
                  <a:cubicBezTo>
                    <a:pt x="9" y="17"/>
                    <a:pt x="9" y="20"/>
                    <a:pt x="11" y="24"/>
                  </a:cubicBezTo>
                  <a:cubicBezTo>
                    <a:pt x="22" y="45"/>
                    <a:pt x="22" y="45"/>
                    <a:pt x="22" y="45"/>
                  </a:cubicBezTo>
                  <a:cubicBezTo>
                    <a:pt x="19" y="46"/>
                    <a:pt x="19" y="46"/>
                    <a:pt x="19" y="46"/>
                  </a:cubicBezTo>
                  <a:cubicBezTo>
                    <a:pt x="0" y="11"/>
                    <a:pt x="0" y="11"/>
                    <a:pt x="0" y="11"/>
                  </a:cubicBezTo>
                  <a:cubicBezTo>
                    <a:pt x="3" y="9"/>
                    <a:pt x="3" y="9"/>
                    <a:pt x="3" y="9"/>
                  </a:cubicBezTo>
                  <a:cubicBezTo>
                    <a:pt x="7" y="15"/>
                    <a:pt x="7" y="15"/>
                    <a:pt x="7" y="15"/>
                  </a:cubicBezTo>
                  <a:cubicBezTo>
                    <a:pt x="7" y="15"/>
                    <a:pt x="7" y="15"/>
                    <a:pt x="7" y="15"/>
                  </a:cubicBezTo>
                  <a:cubicBezTo>
                    <a:pt x="7" y="9"/>
                    <a:pt x="10" y="5"/>
                    <a:pt x="15" y="2"/>
                  </a:cubicBezTo>
                  <a:cubicBezTo>
                    <a:pt x="19" y="0"/>
                    <a:pt x="23" y="0"/>
                    <a:pt x="26" y="1"/>
                  </a:cubicBezTo>
                  <a:cubicBezTo>
                    <a:pt x="29" y="3"/>
                    <a:pt x="32" y="6"/>
                    <a:pt x="35" y="11"/>
                  </a:cubicBezTo>
                  <a:cubicBezTo>
                    <a:pt x="46" y="32"/>
                    <a:pt x="46" y="32"/>
                    <a:pt x="46" y="32"/>
                  </a:cubicBezTo>
                  <a:lnTo>
                    <a:pt x="43"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4" name="Freeform 20"/>
            <p:cNvSpPr>
              <a:spLocks noEditPoints="1"/>
            </p:cNvSpPr>
            <p:nvPr/>
          </p:nvSpPr>
          <p:spPr bwMode="auto">
            <a:xfrm>
              <a:off x="3619500" y="1352550"/>
              <a:ext cx="142875" cy="166688"/>
            </a:xfrm>
            <a:custGeom>
              <a:avLst/>
              <a:gdLst/>
              <a:ahLst/>
              <a:cxnLst>
                <a:cxn ang="0">
                  <a:pos x="35" y="36"/>
                </a:cxn>
                <a:cxn ang="0">
                  <a:pos x="32" y="29"/>
                </a:cxn>
                <a:cxn ang="0">
                  <a:pos x="32" y="29"/>
                </a:cxn>
                <a:cxn ang="0">
                  <a:pos x="29" y="37"/>
                </a:cxn>
                <a:cxn ang="0">
                  <a:pos x="23" y="42"/>
                </a:cxn>
                <a:cxn ang="0">
                  <a:pos x="13" y="43"/>
                </a:cxn>
                <a:cxn ang="0">
                  <a:pos x="7" y="37"/>
                </a:cxn>
                <a:cxn ang="0">
                  <a:pos x="15" y="20"/>
                </a:cxn>
                <a:cxn ang="0">
                  <a:pos x="26" y="13"/>
                </a:cxn>
                <a:cxn ang="0">
                  <a:pos x="12" y="5"/>
                </a:cxn>
                <a:cxn ang="0">
                  <a:pos x="2" y="15"/>
                </a:cxn>
                <a:cxn ang="0">
                  <a:pos x="0" y="11"/>
                </a:cxn>
                <a:cxn ang="0">
                  <a:pos x="5" y="6"/>
                </a:cxn>
                <a:cxn ang="0">
                  <a:pos x="11" y="2"/>
                </a:cxn>
                <a:cxn ang="0">
                  <a:pos x="21" y="2"/>
                </a:cxn>
                <a:cxn ang="0">
                  <a:pos x="29" y="11"/>
                </a:cxn>
                <a:cxn ang="0">
                  <a:pos x="38" y="35"/>
                </a:cxn>
                <a:cxn ang="0">
                  <a:pos x="35" y="36"/>
                </a:cxn>
                <a:cxn ang="0">
                  <a:pos x="17" y="22"/>
                </a:cxn>
                <a:cxn ang="0">
                  <a:pos x="10" y="28"/>
                </a:cxn>
                <a:cxn ang="0">
                  <a:pos x="10" y="35"/>
                </a:cxn>
                <a:cxn ang="0">
                  <a:pos x="15" y="40"/>
                </a:cxn>
                <a:cxn ang="0">
                  <a:pos x="22" y="39"/>
                </a:cxn>
                <a:cxn ang="0">
                  <a:pos x="29" y="32"/>
                </a:cxn>
                <a:cxn ang="0">
                  <a:pos x="29" y="20"/>
                </a:cxn>
                <a:cxn ang="0">
                  <a:pos x="27" y="16"/>
                </a:cxn>
                <a:cxn ang="0">
                  <a:pos x="17" y="22"/>
                </a:cxn>
              </a:cxnLst>
              <a:rect l="0" t="0" r="r" b="b"/>
              <a:pathLst>
                <a:path w="38" h="44">
                  <a:moveTo>
                    <a:pt x="35" y="36"/>
                  </a:moveTo>
                  <a:cubicBezTo>
                    <a:pt x="32" y="29"/>
                    <a:pt x="32" y="29"/>
                    <a:pt x="32" y="29"/>
                  </a:cubicBezTo>
                  <a:cubicBezTo>
                    <a:pt x="32" y="29"/>
                    <a:pt x="32" y="29"/>
                    <a:pt x="32" y="29"/>
                  </a:cubicBezTo>
                  <a:cubicBezTo>
                    <a:pt x="32" y="32"/>
                    <a:pt x="31" y="35"/>
                    <a:pt x="29" y="37"/>
                  </a:cubicBezTo>
                  <a:cubicBezTo>
                    <a:pt x="28" y="39"/>
                    <a:pt x="25" y="41"/>
                    <a:pt x="23" y="42"/>
                  </a:cubicBezTo>
                  <a:cubicBezTo>
                    <a:pt x="19" y="44"/>
                    <a:pt x="16" y="44"/>
                    <a:pt x="13" y="43"/>
                  </a:cubicBezTo>
                  <a:cubicBezTo>
                    <a:pt x="10" y="42"/>
                    <a:pt x="8" y="40"/>
                    <a:pt x="7" y="37"/>
                  </a:cubicBezTo>
                  <a:cubicBezTo>
                    <a:pt x="4" y="30"/>
                    <a:pt x="7" y="24"/>
                    <a:pt x="15" y="20"/>
                  </a:cubicBezTo>
                  <a:cubicBezTo>
                    <a:pt x="26" y="13"/>
                    <a:pt x="26" y="13"/>
                    <a:pt x="26" y="13"/>
                  </a:cubicBezTo>
                  <a:cubicBezTo>
                    <a:pt x="23" y="5"/>
                    <a:pt x="18" y="3"/>
                    <a:pt x="12" y="5"/>
                  </a:cubicBezTo>
                  <a:cubicBezTo>
                    <a:pt x="8" y="7"/>
                    <a:pt x="5" y="10"/>
                    <a:pt x="2" y="15"/>
                  </a:cubicBezTo>
                  <a:cubicBezTo>
                    <a:pt x="0" y="11"/>
                    <a:pt x="0" y="11"/>
                    <a:pt x="0" y="11"/>
                  </a:cubicBezTo>
                  <a:cubicBezTo>
                    <a:pt x="1" y="9"/>
                    <a:pt x="3" y="7"/>
                    <a:pt x="5" y="6"/>
                  </a:cubicBezTo>
                  <a:cubicBezTo>
                    <a:pt x="7" y="4"/>
                    <a:pt x="9" y="3"/>
                    <a:pt x="11" y="2"/>
                  </a:cubicBezTo>
                  <a:cubicBezTo>
                    <a:pt x="15" y="0"/>
                    <a:pt x="18" y="0"/>
                    <a:pt x="21" y="2"/>
                  </a:cubicBezTo>
                  <a:cubicBezTo>
                    <a:pt x="24" y="3"/>
                    <a:pt x="27" y="6"/>
                    <a:pt x="29" y="11"/>
                  </a:cubicBezTo>
                  <a:cubicBezTo>
                    <a:pt x="38" y="35"/>
                    <a:pt x="38" y="35"/>
                    <a:pt x="38" y="35"/>
                  </a:cubicBezTo>
                  <a:lnTo>
                    <a:pt x="35" y="36"/>
                  </a:lnTo>
                  <a:close/>
                  <a:moveTo>
                    <a:pt x="17" y="22"/>
                  </a:moveTo>
                  <a:cubicBezTo>
                    <a:pt x="14" y="24"/>
                    <a:pt x="11" y="26"/>
                    <a:pt x="10" y="28"/>
                  </a:cubicBezTo>
                  <a:cubicBezTo>
                    <a:pt x="9" y="30"/>
                    <a:pt x="9" y="32"/>
                    <a:pt x="10" y="35"/>
                  </a:cubicBezTo>
                  <a:cubicBezTo>
                    <a:pt x="11" y="37"/>
                    <a:pt x="13" y="39"/>
                    <a:pt x="15" y="40"/>
                  </a:cubicBezTo>
                  <a:cubicBezTo>
                    <a:pt x="17" y="40"/>
                    <a:pt x="19" y="40"/>
                    <a:pt x="22" y="39"/>
                  </a:cubicBezTo>
                  <a:cubicBezTo>
                    <a:pt x="25" y="38"/>
                    <a:pt x="28" y="35"/>
                    <a:pt x="29" y="32"/>
                  </a:cubicBezTo>
                  <a:cubicBezTo>
                    <a:pt x="30" y="28"/>
                    <a:pt x="30" y="24"/>
                    <a:pt x="29" y="20"/>
                  </a:cubicBezTo>
                  <a:cubicBezTo>
                    <a:pt x="27" y="16"/>
                    <a:pt x="27" y="16"/>
                    <a:pt x="27" y="16"/>
                  </a:cubicBezTo>
                  <a:lnTo>
                    <a:pt x="17"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5" name="Freeform 21"/>
            <p:cNvSpPr>
              <a:spLocks/>
            </p:cNvSpPr>
            <p:nvPr/>
          </p:nvSpPr>
          <p:spPr bwMode="auto">
            <a:xfrm>
              <a:off x="3735388" y="1255713"/>
              <a:ext cx="82550" cy="214313"/>
            </a:xfrm>
            <a:custGeom>
              <a:avLst/>
              <a:gdLst/>
              <a:ahLst/>
              <a:cxnLst>
                <a:cxn ang="0">
                  <a:pos x="45" y="135"/>
                </a:cxn>
                <a:cxn ang="0">
                  <a:pos x="0" y="2"/>
                </a:cxn>
                <a:cxn ang="0">
                  <a:pos x="10" y="0"/>
                </a:cxn>
                <a:cxn ang="0">
                  <a:pos x="52" y="132"/>
                </a:cxn>
                <a:cxn ang="0">
                  <a:pos x="45" y="135"/>
                </a:cxn>
              </a:cxnLst>
              <a:rect l="0" t="0" r="r" b="b"/>
              <a:pathLst>
                <a:path w="52" h="135">
                  <a:moveTo>
                    <a:pt x="45" y="135"/>
                  </a:moveTo>
                  <a:lnTo>
                    <a:pt x="0" y="2"/>
                  </a:lnTo>
                  <a:lnTo>
                    <a:pt x="10" y="0"/>
                  </a:lnTo>
                  <a:lnTo>
                    <a:pt x="52" y="132"/>
                  </a:lnTo>
                  <a:lnTo>
                    <a:pt x="45" y="1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6" name="Freeform 22"/>
            <p:cNvSpPr>
              <a:spLocks/>
            </p:cNvSpPr>
            <p:nvPr/>
          </p:nvSpPr>
          <p:spPr bwMode="auto">
            <a:xfrm>
              <a:off x="3825875" y="1289050"/>
              <a:ext cx="109538" cy="161925"/>
            </a:xfrm>
            <a:custGeom>
              <a:avLst/>
              <a:gdLst/>
              <a:ahLst/>
              <a:cxnLst>
                <a:cxn ang="0">
                  <a:pos x="8" y="42"/>
                </a:cxn>
                <a:cxn ang="0">
                  <a:pos x="7" y="38"/>
                </a:cxn>
                <a:cxn ang="0">
                  <a:pos x="12" y="39"/>
                </a:cxn>
                <a:cxn ang="0">
                  <a:pos x="17" y="39"/>
                </a:cxn>
                <a:cxn ang="0">
                  <a:pos x="24" y="29"/>
                </a:cxn>
                <a:cxn ang="0">
                  <a:pos x="21" y="25"/>
                </a:cxn>
                <a:cxn ang="0">
                  <a:pos x="14" y="23"/>
                </a:cxn>
                <a:cxn ang="0">
                  <a:pos x="5" y="20"/>
                </a:cxn>
                <a:cxn ang="0">
                  <a:pos x="1" y="15"/>
                </a:cxn>
                <a:cxn ang="0">
                  <a:pos x="2" y="6"/>
                </a:cxn>
                <a:cxn ang="0">
                  <a:pos x="10" y="1"/>
                </a:cxn>
                <a:cxn ang="0">
                  <a:pos x="19" y="0"/>
                </a:cxn>
                <a:cxn ang="0">
                  <a:pos x="20" y="4"/>
                </a:cxn>
                <a:cxn ang="0">
                  <a:pos x="11" y="4"/>
                </a:cxn>
                <a:cxn ang="0">
                  <a:pos x="5" y="8"/>
                </a:cxn>
                <a:cxn ang="0">
                  <a:pos x="4" y="13"/>
                </a:cxn>
                <a:cxn ang="0">
                  <a:pos x="7" y="17"/>
                </a:cxn>
                <a:cxn ang="0">
                  <a:pos x="14" y="20"/>
                </a:cxn>
                <a:cxn ang="0">
                  <a:pos x="24" y="22"/>
                </a:cxn>
                <a:cxn ang="0">
                  <a:pos x="28" y="28"/>
                </a:cxn>
                <a:cxn ang="0">
                  <a:pos x="27" y="36"/>
                </a:cxn>
                <a:cxn ang="0">
                  <a:pos x="18" y="42"/>
                </a:cxn>
                <a:cxn ang="0">
                  <a:pos x="8" y="42"/>
                </a:cxn>
              </a:cxnLst>
              <a:rect l="0" t="0" r="r" b="b"/>
              <a:pathLst>
                <a:path w="29" h="43">
                  <a:moveTo>
                    <a:pt x="8" y="42"/>
                  </a:moveTo>
                  <a:cubicBezTo>
                    <a:pt x="7" y="38"/>
                    <a:pt x="7" y="38"/>
                    <a:pt x="7" y="38"/>
                  </a:cubicBezTo>
                  <a:cubicBezTo>
                    <a:pt x="8" y="39"/>
                    <a:pt x="10" y="39"/>
                    <a:pt x="12" y="39"/>
                  </a:cubicBezTo>
                  <a:cubicBezTo>
                    <a:pt x="14" y="39"/>
                    <a:pt x="16" y="39"/>
                    <a:pt x="17" y="39"/>
                  </a:cubicBezTo>
                  <a:cubicBezTo>
                    <a:pt x="23" y="37"/>
                    <a:pt x="26" y="34"/>
                    <a:pt x="24" y="29"/>
                  </a:cubicBezTo>
                  <a:cubicBezTo>
                    <a:pt x="24" y="27"/>
                    <a:pt x="23" y="26"/>
                    <a:pt x="21" y="25"/>
                  </a:cubicBezTo>
                  <a:cubicBezTo>
                    <a:pt x="20" y="24"/>
                    <a:pt x="17" y="24"/>
                    <a:pt x="14" y="23"/>
                  </a:cubicBezTo>
                  <a:cubicBezTo>
                    <a:pt x="10" y="23"/>
                    <a:pt x="6" y="22"/>
                    <a:pt x="5" y="20"/>
                  </a:cubicBezTo>
                  <a:cubicBezTo>
                    <a:pt x="3" y="19"/>
                    <a:pt x="1" y="17"/>
                    <a:pt x="1" y="15"/>
                  </a:cubicBezTo>
                  <a:cubicBezTo>
                    <a:pt x="0" y="11"/>
                    <a:pt x="0" y="9"/>
                    <a:pt x="2" y="6"/>
                  </a:cubicBezTo>
                  <a:cubicBezTo>
                    <a:pt x="4" y="3"/>
                    <a:pt x="7" y="2"/>
                    <a:pt x="10" y="1"/>
                  </a:cubicBezTo>
                  <a:cubicBezTo>
                    <a:pt x="13" y="0"/>
                    <a:pt x="16" y="0"/>
                    <a:pt x="19" y="0"/>
                  </a:cubicBezTo>
                  <a:cubicBezTo>
                    <a:pt x="20" y="4"/>
                    <a:pt x="20" y="4"/>
                    <a:pt x="20" y="4"/>
                  </a:cubicBezTo>
                  <a:cubicBezTo>
                    <a:pt x="17" y="3"/>
                    <a:pt x="14" y="3"/>
                    <a:pt x="11" y="4"/>
                  </a:cubicBezTo>
                  <a:cubicBezTo>
                    <a:pt x="8" y="5"/>
                    <a:pt x="6" y="6"/>
                    <a:pt x="5" y="8"/>
                  </a:cubicBezTo>
                  <a:cubicBezTo>
                    <a:pt x="4" y="9"/>
                    <a:pt x="4" y="11"/>
                    <a:pt x="4" y="13"/>
                  </a:cubicBezTo>
                  <a:cubicBezTo>
                    <a:pt x="5" y="15"/>
                    <a:pt x="6" y="17"/>
                    <a:pt x="7" y="17"/>
                  </a:cubicBezTo>
                  <a:cubicBezTo>
                    <a:pt x="8" y="18"/>
                    <a:pt x="11" y="19"/>
                    <a:pt x="14" y="20"/>
                  </a:cubicBezTo>
                  <a:cubicBezTo>
                    <a:pt x="19" y="20"/>
                    <a:pt x="22" y="21"/>
                    <a:pt x="24" y="22"/>
                  </a:cubicBezTo>
                  <a:cubicBezTo>
                    <a:pt x="26" y="23"/>
                    <a:pt x="27" y="25"/>
                    <a:pt x="28" y="28"/>
                  </a:cubicBezTo>
                  <a:cubicBezTo>
                    <a:pt x="29" y="31"/>
                    <a:pt x="28" y="34"/>
                    <a:pt x="27" y="36"/>
                  </a:cubicBezTo>
                  <a:cubicBezTo>
                    <a:pt x="25" y="39"/>
                    <a:pt x="22" y="41"/>
                    <a:pt x="18" y="42"/>
                  </a:cubicBezTo>
                  <a:cubicBezTo>
                    <a:pt x="14" y="43"/>
                    <a:pt x="11" y="43"/>
                    <a:pt x="8"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115"/>
          <p:cNvGrpSpPr/>
          <p:nvPr/>
        </p:nvGrpSpPr>
        <p:grpSpPr>
          <a:xfrm>
            <a:off x="2941379" y="4402512"/>
            <a:ext cx="880000" cy="870147"/>
            <a:chOff x="2563813" y="4408488"/>
            <a:chExt cx="1025525" cy="1031875"/>
          </a:xfrm>
          <a:gradFill>
            <a:gsLst>
              <a:gs pos="0">
                <a:schemeClr val="bg1"/>
              </a:gs>
              <a:gs pos="50000">
                <a:schemeClr val="bg1">
                  <a:lumMod val="85000"/>
                </a:schemeClr>
              </a:gs>
              <a:gs pos="100000">
                <a:schemeClr val="bg1">
                  <a:lumMod val="75000"/>
                </a:schemeClr>
              </a:gs>
            </a:gsLst>
            <a:lin ang="7800000" scaled="0"/>
          </a:gradFill>
        </p:grpSpPr>
        <p:sp>
          <p:nvSpPr>
            <p:cNvPr id="6181" name="Freeform 37"/>
            <p:cNvSpPr>
              <a:spLocks noEditPoints="1"/>
            </p:cNvSpPr>
            <p:nvPr/>
          </p:nvSpPr>
          <p:spPr bwMode="auto">
            <a:xfrm>
              <a:off x="2563813" y="4408488"/>
              <a:ext cx="233363" cy="209550"/>
            </a:xfrm>
            <a:custGeom>
              <a:avLst/>
              <a:gdLst/>
              <a:ahLst/>
              <a:cxnLst>
                <a:cxn ang="0">
                  <a:pos x="0" y="28"/>
                </a:cxn>
                <a:cxn ang="0">
                  <a:pos x="49" y="0"/>
                </a:cxn>
                <a:cxn ang="0">
                  <a:pos x="56" y="12"/>
                </a:cxn>
                <a:cxn ang="0">
                  <a:pos x="60" y="34"/>
                </a:cxn>
                <a:cxn ang="0">
                  <a:pos x="47" y="51"/>
                </a:cxn>
                <a:cxn ang="0">
                  <a:pos x="25" y="54"/>
                </a:cxn>
                <a:cxn ang="0">
                  <a:pos x="7" y="40"/>
                </a:cxn>
                <a:cxn ang="0">
                  <a:pos x="0" y="28"/>
                </a:cxn>
                <a:cxn ang="0">
                  <a:pos x="48" y="5"/>
                </a:cxn>
                <a:cxn ang="0">
                  <a:pos x="5" y="30"/>
                </a:cxn>
                <a:cxn ang="0">
                  <a:pos x="10" y="37"/>
                </a:cxn>
                <a:cxn ang="0">
                  <a:pos x="25" y="51"/>
                </a:cxn>
                <a:cxn ang="0">
                  <a:pos x="44" y="47"/>
                </a:cxn>
                <a:cxn ang="0">
                  <a:pos x="52" y="14"/>
                </a:cxn>
                <a:cxn ang="0">
                  <a:pos x="48" y="5"/>
                </a:cxn>
              </a:cxnLst>
              <a:rect l="0" t="0" r="r" b="b"/>
              <a:pathLst>
                <a:path w="62" h="56">
                  <a:moveTo>
                    <a:pt x="0" y="28"/>
                  </a:moveTo>
                  <a:cubicBezTo>
                    <a:pt x="49" y="0"/>
                    <a:pt x="49" y="0"/>
                    <a:pt x="49" y="0"/>
                  </a:cubicBezTo>
                  <a:cubicBezTo>
                    <a:pt x="56" y="12"/>
                    <a:pt x="56" y="12"/>
                    <a:pt x="56" y="12"/>
                  </a:cubicBezTo>
                  <a:cubicBezTo>
                    <a:pt x="61" y="20"/>
                    <a:pt x="62" y="28"/>
                    <a:pt x="60" y="34"/>
                  </a:cubicBezTo>
                  <a:cubicBezTo>
                    <a:pt x="59" y="41"/>
                    <a:pt x="54" y="46"/>
                    <a:pt x="47" y="51"/>
                  </a:cubicBezTo>
                  <a:cubicBezTo>
                    <a:pt x="39" y="55"/>
                    <a:pt x="32" y="56"/>
                    <a:pt x="25" y="54"/>
                  </a:cubicBezTo>
                  <a:cubicBezTo>
                    <a:pt x="17" y="52"/>
                    <a:pt x="12" y="47"/>
                    <a:pt x="7" y="40"/>
                  </a:cubicBezTo>
                  <a:lnTo>
                    <a:pt x="0" y="28"/>
                  </a:lnTo>
                  <a:close/>
                  <a:moveTo>
                    <a:pt x="48" y="5"/>
                  </a:moveTo>
                  <a:cubicBezTo>
                    <a:pt x="5" y="30"/>
                    <a:pt x="5" y="30"/>
                    <a:pt x="5" y="30"/>
                  </a:cubicBezTo>
                  <a:cubicBezTo>
                    <a:pt x="10" y="37"/>
                    <a:pt x="10" y="37"/>
                    <a:pt x="10" y="37"/>
                  </a:cubicBezTo>
                  <a:cubicBezTo>
                    <a:pt x="14" y="45"/>
                    <a:pt x="19" y="49"/>
                    <a:pt x="25" y="51"/>
                  </a:cubicBezTo>
                  <a:cubicBezTo>
                    <a:pt x="31" y="52"/>
                    <a:pt x="37" y="51"/>
                    <a:pt x="44" y="47"/>
                  </a:cubicBezTo>
                  <a:cubicBezTo>
                    <a:pt x="58" y="39"/>
                    <a:pt x="61" y="28"/>
                    <a:pt x="52" y="14"/>
                  </a:cubicBezTo>
                  <a:lnTo>
                    <a:pt x="48"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2" name="Freeform 38"/>
            <p:cNvSpPr>
              <a:spLocks noEditPoints="1"/>
            </p:cNvSpPr>
            <p:nvPr/>
          </p:nvSpPr>
          <p:spPr bwMode="auto">
            <a:xfrm>
              <a:off x="2679700" y="4614863"/>
              <a:ext cx="158750" cy="149225"/>
            </a:xfrm>
            <a:custGeom>
              <a:avLst/>
              <a:gdLst/>
              <a:ahLst/>
              <a:cxnLst>
                <a:cxn ang="0">
                  <a:pos x="13" y="8"/>
                </a:cxn>
                <a:cxn ang="0">
                  <a:pos x="5" y="19"/>
                </a:cxn>
                <a:cxn ang="0">
                  <a:pos x="7" y="30"/>
                </a:cxn>
                <a:cxn ang="0">
                  <a:pos x="18" y="38"/>
                </a:cxn>
                <a:cxn ang="0">
                  <a:pos x="15" y="40"/>
                </a:cxn>
                <a:cxn ang="0">
                  <a:pos x="4" y="31"/>
                </a:cxn>
                <a:cxn ang="0">
                  <a:pos x="1" y="18"/>
                </a:cxn>
                <a:cxn ang="0">
                  <a:pos x="12" y="5"/>
                </a:cxn>
                <a:cxn ang="0">
                  <a:pos x="27" y="1"/>
                </a:cxn>
                <a:cxn ang="0">
                  <a:pos x="39" y="8"/>
                </a:cxn>
                <a:cxn ang="0">
                  <a:pos x="41" y="21"/>
                </a:cxn>
                <a:cxn ang="0">
                  <a:pos x="31" y="32"/>
                </a:cxn>
                <a:cxn ang="0">
                  <a:pos x="30" y="33"/>
                </a:cxn>
                <a:cxn ang="0">
                  <a:pos x="13" y="8"/>
                </a:cxn>
                <a:cxn ang="0">
                  <a:pos x="31" y="28"/>
                </a:cxn>
                <a:cxn ang="0">
                  <a:pos x="38" y="19"/>
                </a:cxn>
                <a:cxn ang="0">
                  <a:pos x="36" y="10"/>
                </a:cxn>
                <a:cxn ang="0">
                  <a:pos x="28" y="4"/>
                </a:cxn>
                <a:cxn ang="0">
                  <a:pos x="16" y="7"/>
                </a:cxn>
                <a:cxn ang="0">
                  <a:pos x="31" y="28"/>
                </a:cxn>
              </a:cxnLst>
              <a:rect l="0" t="0" r="r" b="b"/>
              <a:pathLst>
                <a:path w="42" h="40">
                  <a:moveTo>
                    <a:pt x="13" y="8"/>
                  </a:moveTo>
                  <a:cubicBezTo>
                    <a:pt x="9" y="11"/>
                    <a:pt x="6" y="15"/>
                    <a:pt x="5" y="19"/>
                  </a:cubicBezTo>
                  <a:cubicBezTo>
                    <a:pt x="4" y="23"/>
                    <a:pt x="4" y="26"/>
                    <a:pt x="7" y="30"/>
                  </a:cubicBezTo>
                  <a:cubicBezTo>
                    <a:pt x="9" y="34"/>
                    <a:pt x="13" y="36"/>
                    <a:pt x="18" y="38"/>
                  </a:cubicBezTo>
                  <a:cubicBezTo>
                    <a:pt x="15" y="40"/>
                    <a:pt x="15" y="40"/>
                    <a:pt x="15" y="40"/>
                  </a:cubicBezTo>
                  <a:cubicBezTo>
                    <a:pt x="10" y="38"/>
                    <a:pt x="7" y="35"/>
                    <a:pt x="4" y="31"/>
                  </a:cubicBezTo>
                  <a:cubicBezTo>
                    <a:pt x="1" y="27"/>
                    <a:pt x="0" y="22"/>
                    <a:pt x="1" y="18"/>
                  </a:cubicBezTo>
                  <a:cubicBezTo>
                    <a:pt x="3" y="13"/>
                    <a:pt x="6" y="9"/>
                    <a:pt x="12" y="5"/>
                  </a:cubicBezTo>
                  <a:cubicBezTo>
                    <a:pt x="16" y="2"/>
                    <a:pt x="21" y="0"/>
                    <a:pt x="27" y="1"/>
                  </a:cubicBezTo>
                  <a:cubicBezTo>
                    <a:pt x="32" y="1"/>
                    <a:pt x="36" y="4"/>
                    <a:pt x="39" y="8"/>
                  </a:cubicBezTo>
                  <a:cubicBezTo>
                    <a:pt x="42" y="12"/>
                    <a:pt x="42" y="17"/>
                    <a:pt x="41" y="21"/>
                  </a:cubicBezTo>
                  <a:cubicBezTo>
                    <a:pt x="40" y="25"/>
                    <a:pt x="36" y="29"/>
                    <a:pt x="31" y="32"/>
                  </a:cubicBezTo>
                  <a:cubicBezTo>
                    <a:pt x="30" y="33"/>
                    <a:pt x="30" y="33"/>
                    <a:pt x="30" y="33"/>
                  </a:cubicBezTo>
                  <a:lnTo>
                    <a:pt x="13" y="8"/>
                  </a:lnTo>
                  <a:close/>
                  <a:moveTo>
                    <a:pt x="31" y="28"/>
                  </a:moveTo>
                  <a:cubicBezTo>
                    <a:pt x="34" y="25"/>
                    <a:pt x="37" y="22"/>
                    <a:pt x="38" y="19"/>
                  </a:cubicBezTo>
                  <a:cubicBezTo>
                    <a:pt x="39" y="16"/>
                    <a:pt x="38" y="13"/>
                    <a:pt x="36" y="10"/>
                  </a:cubicBezTo>
                  <a:cubicBezTo>
                    <a:pt x="34" y="7"/>
                    <a:pt x="31" y="5"/>
                    <a:pt x="28" y="4"/>
                  </a:cubicBezTo>
                  <a:cubicBezTo>
                    <a:pt x="24" y="4"/>
                    <a:pt x="20" y="5"/>
                    <a:pt x="16" y="7"/>
                  </a:cubicBezTo>
                  <a:lnTo>
                    <a:pt x="31"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3" name="Freeform 39"/>
            <p:cNvSpPr>
              <a:spLocks/>
            </p:cNvSpPr>
            <p:nvPr/>
          </p:nvSpPr>
          <p:spPr bwMode="auto">
            <a:xfrm>
              <a:off x="2778125" y="4700588"/>
              <a:ext cx="161925" cy="146050"/>
            </a:xfrm>
            <a:custGeom>
              <a:avLst/>
              <a:gdLst/>
              <a:ahLst/>
              <a:cxnLst>
                <a:cxn ang="0">
                  <a:pos x="2" y="39"/>
                </a:cxn>
                <a:cxn ang="0">
                  <a:pos x="0" y="37"/>
                </a:cxn>
                <a:cxn ang="0">
                  <a:pos x="22" y="0"/>
                </a:cxn>
                <a:cxn ang="0">
                  <a:pos x="24" y="3"/>
                </a:cxn>
                <a:cxn ang="0">
                  <a:pos x="6" y="32"/>
                </a:cxn>
                <a:cxn ang="0">
                  <a:pos x="4" y="36"/>
                </a:cxn>
                <a:cxn ang="0">
                  <a:pos x="4" y="36"/>
                </a:cxn>
                <a:cxn ang="0">
                  <a:pos x="8" y="34"/>
                </a:cxn>
                <a:cxn ang="0">
                  <a:pos x="41" y="25"/>
                </a:cxn>
                <a:cxn ang="0">
                  <a:pos x="43" y="28"/>
                </a:cxn>
                <a:cxn ang="0">
                  <a:pos x="2" y="39"/>
                </a:cxn>
              </a:cxnLst>
              <a:rect l="0" t="0" r="r" b="b"/>
              <a:pathLst>
                <a:path w="43" h="39">
                  <a:moveTo>
                    <a:pt x="2" y="39"/>
                  </a:moveTo>
                  <a:cubicBezTo>
                    <a:pt x="0" y="37"/>
                    <a:pt x="0" y="37"/>
                    <a:pt x="0" y="37"/>
                  </a:cubicBezTo>
                  <a:cubicBezTo>
                    <a:pt x="22" y="0"/>
                    <a:pt x="22" y="0"/>
                    <a:pt x="22" y="0"/>
                  </a:cubicBezTo>
                  <a:cubicBezTo>
                    <a:pt x="24" y="3"/>
                    <a:pt x="24" y="3"/>
                    <a:pt x="24" y="3"/>
                  </a:cubicBezTo>
                  <a:cubicBezTo>
                    <a:pt x="6" y="32"/>
                    <a:pt x="6" y="32"/>
                    <a:pt x="6" y="32"/>
                  </a:cubicBezTo>
                  <a:cubicBezTo>
                    <a:pt x="5" y="34"/>
                    <a:pt x="5" y="35"/>
                    <a:pt x="4" y="36"/>
                  </a:cubicBezTo>
                  <a:cubicBezTo>
                    <a:pt x="4" y="36"/>
                    <a:pt x="4" y="36"/>
                    <a:pt x="4" y="36"/>
                  </a:cubicBezTo>
                  <a:cubicBezTo>
                    <a:pt x="5" y="35"/>
                    <a:pt x="7" y="35"/>
                    <a:pt x="8" y="34"/>
                  </a:cubicBezTo>
                  <a:cubicBezTo>
                    <a:pt x="41" y="25"/>
                    <a:pt x="41" y="25"/>
                    <a:pt x="41" y="25"/>
                  </a:cubicBezTo>
                  <a:cubicBezTo>
                    <a:pt x="43" y="28"/>
                    <a:pt x="43" y="28"/>
                    <a:pt x="43" y="28"/>
                  </a:cubicBezTo>
                  <a:lnTo>
                    <a:pt x="2"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4" name="Freeform 40"/>
            <p:cNvSpPr>
              <a:spLocks noEditPoints="1"/>
            </p:cNvSpPr>
            <p:nvPr/>
          </p:nvSpPr>
          <p:spPr bwMode="auto">
            <a:xfrm>
              <a:off x="2852738" y="4835525"/>
              <a:ext cx="153988" cy="153988"/>
            </a:xfrm>
            <a:custGeom>
              <a:avLst/>
              <a:gdLst/>
              <a:ahLst/>
              <a:cxnLst>
                <a:cxn ang="0">
                  <a:pos x="11" y="9"/>
                </a:cxn>
                <a:cxn ang="0">
                  <a:pos x="4" y="20"/>
                </a:cxn>
                <a:cxn ang="0">
                  <a:pos x="8" y="31"/>
                </a:cxn>
                <a:cxn ang="0">
                  <a:pos x="20" y="38"/>
                </a:cxn>
                <a:cxn ang="0">
                  <a:pos x="17" y="41"/>
                </a:cxn>
                <a:cxn ang="0">
                  <a:pos x="5" y="33"/>
                </a:cxn>
                <a:cxn ang="0">
                  <a:pos x="1" y="20"/>
                </a:cxn>
                <a:cxn ang="0">
                  <a:pos x="9" y="6"/>
                </a:cxn>
                <a:cxn ang="0">
                  <a:pos x="24" y="0"/>
                </a:cxn>
                <a:cxn ang="0">
                  <a:pos x="37" y="6"/>
                </a:cxn>
                <a:cxn ang="0">
                  <a:pos x="40" y="18"/>
                </a:cxn>
                <a:cxn ang="0">
                  <a:pos x="32" y="30"/>
                </a:cxn>
                <a:cxn ang="0">
                  <a:pos x="31" y="31"/>
                </a:cxn>
                <a:cxn ang="0">
                  <a:pos x="11" y="9"/>
                </a:cxn>
                <a:cxn ang="0">
                  <a:pos x="31" y="26"/>
                </a:cxn>
                <a:cxn ang="0">
                  <a:pos x="37" y="17"/>
                </a:cxn>
                <a:cxn ang="0">
                  <a:pos x="34" y="8"/>
                </a:cxn>
                <a:cxn ang="0">
                  <a:pos x="25" y="3"/>
                </a:cxn>
                <a:cxn ang="0">
                  <a:pos x="14" y="7"/>
                </a:cxn>
                <a:cxn ang="0">
                  <a:pos x="31" y="26"/>
                </a:cxn>
              </a:cxnLst>
              <a:rect l="0" t="0" r="r" b="b"/>
              <a:pathLst>
                <a:path w="41" h="41">
                  <a:moveTo>
                    <a:pt x="11" y="9"/>
                  </a:moveTo>
                  <a:cubicBezTo>
                    <a:pt x="7" y="13"/>
                    <a:pt x="5" y="17"/>
                    <a:pt x="4" y="20"/>
                  </a:cubicBezTo>
                  <a:cubicBezTo>
                    <a:pt x="4" y="24"/>
                    <a:pt x="5" y="28"/>
                    <a:pt x="8" y="31"/>
                  </a:cubicBezTo>
                  <a:cubicBezTo>
                    <a:pt x="11" y="35"/>
                    <a:pt x="15" y="37"/>
                    <a:pt x="20" y="38"/>
                  </a:cubicBezTo>
                  <a:cubicBezTo>
                    <a:pt x="17" y="41"/>
                    <a:pt x="17" y="41"/>
                    <a:pt x="17" y="41"/>
                  </a:cubicBezTo>
                  <a:cubicBezTo>
                    <a:pt x="12" y="39"/>
                    <a:pt x="8" y="37"/>
                    <a:pt x="5" y="33"/>
                  </a:cubicBezTo>
                  <a:cubicBezTo>
                    <a:pt x="1" y="29"/>
                    <a:pt x="0" y="25"/>
                    <a:pt x="1" y="20"/>
                  </a:cubicBezTo>
                  <a:cubicBezTo>
                    <a:pt x="1" y="15"/>
                    <a:pt x="4" y="10"/>
                    <a:pt x="9" y="6"/>
                  </a:cubicBezTo>
                  <a:cubicBezTo>
                    <a:pt x="14" y="2"/>
                    <a:pt x="18" y="0"/>
                    <a:pt x="24" y="0"/>
                  </a:cubicBezTo>
                  <a:cubicBezTo>
                    <a:pt x="29" y="0"/>
                    <a:pt x="33" y="2"/>
                    <a:pt x="37" y="6"/>
                  </a:cubicBezTo>
                  <a:cubicBezTo>
                    <a:pt x="40" y="10"/>
                    <a:pt x="41" y="14"/>
                    <a:pt x="40" y="18"/>
                  </a:cubicBezTo>
                  <a:cubicBezTo>
                    <a:pt x="39" y="22"/>
                    <a:pt x="37" y="26"/>
                    <a:pt x="32" y="30"/>
                  </a:cubicBezTo>
                  <a:cubicBezTo>
                    <a:pt x="31" y="31"/>
                    <a:pt x="31" y="31"/>
                    <a:pt x="31" y="31"/>
                  </a:cubicBezTo>
                  <a:lnTo>
                    <a:pt x="11" y="9"/>
                  </a:lnTo>
                  <a:close/>
                  <a:moveTo>
                    <a:pt x="31" y="26"/>
                  </a:moveTo>
                  <a:cubicBezTo>
                    <a:pt x="34" y="23"/>
                    <a:pt x="36" y="20"/>
                    <a:pt x="37" y="17"/>
                  </a:cubicBezTo>
                  <a:cubicBezTo>
                    <a:pt x="37" y="14"/>
                    <a:pt x="36" y="11"/>
                    <a:pt x="34" y="8"/>
                  </a:cubicBezTo>
                  <a:cubicBezTo>
                    <a:pt x="32" y="5"/>
                    <a:pt x="29" y="4"/>
                    <a:pt x="25" y="3"/>
                  </a:cubicBezTo>
                  <a:cubicBezTo>
                    <a:pt x="22" y="3"/>
                    <a:pt x="18" y="4"/>
                    <a:pt x="14" y="7"/>
                  </a:cubicBezTo>
                  <a:lnTo>
                    <a:pt x="31"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5" name="Freeform 41"/>
            <p:cNvSpPr>
              <a:spLocks/>
            </p:cNvSpPr>
            <p:nvPr/>
          </p:nvSpPr>
          <p:spPr bwMode="auto">
            <a:xfrm>
              <a:off x="2940050" y="4873625"/>
              <a:ext cx="168275" cy="165100"/>
            </a:xfrm>
            <a:custGeom>
              <a:avLst/>
              <a:gdLst/>
              <a:ahLst/>
              <a:cxnLst>
                <a:cxn ang="0">
                  <a:pos x="0" y="99"/>
                </a:cxn>
                <a:cxn ang="0">
                  <a:pos x="99" y="0"/>
                </a:cxn>
                <a:cxn ang="0">
                  <a:pos x="106" y="7"/>
                </a:cxn>
                <a:cxn ang="0">
                  <a:pos x="4" y="104"/>
                </a:cxn>
                <a:cxn ang="0">
                  <a:pos x="0" y="99"/>
                </a:cxn>
              </a:cxnLst>
              <a:rect l="0" t="0" r="r" b="b"/>
              <a:pathLst>
                <a:path w="106" h="104">
                  <a:moveTo>
                    <a:pt x="0" y="99"/>
                  </a:moveTo>
                  <a:lnTo>
                    <a:pt x="99" y="0"/>
                  </a:lnTo>
                  <a:lnTo>
                    <a:pt x="106" y="7"/>
                  </a:lnTo>
                  <a:lnTo>
                    <a:pt x="4" y="104"/>
                  </a:lnTo>
                  <a:lnTo>
                    <a:pt x="0" y="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6" name="Freeform 42"/>
            <p:cNvSpPr>
              <a:spLocks noEditPoints="1"/>
            </p:cNvSpPr>
            <p:nvPr/>
          </p:nvSpPr>
          <p:spPr bwMode="auto">
            <a:xfrm>
              <a:off x="2998788" y="4983163"/>
              <a:ext cx="153988" cy="157163"/>
            </a:xfrm>
            <a:custGeom>
              <a:avLst/>
              <a:gdLst/>
              <a:ahLst/>
              <a:cxnLst>
                <a:cxn ang="0">
                  <a:pos x="6" y="36"/>
                </a:cxn>
                <a:cxn ang="0">
                  <a:pos x="0" y="22"/>
                </a:cxn>
                <a:cxn ang="0">
                  <a:pos x="7" y="8"/>
                </a:cxn>
                <a:cxn ang="0">
                  <a:pos x="21" y="0"/>
                </a:cxn>
                <a:cxn ang="0">
                  <a:pos x="35" y="5"/>
                </a:cxn>
                <a:cxn ang="0">
                  <a:pos x="41" y="19"/>
                </a:cxn>
                <a:cxn ang="0">
                  <a:pos x="35" y="33"/>
                </a:cxn>
                <a:cxn ang="0">
                  <a:pos x="21" y="41"/>
                </a:cxn>
                <a:cxn ang="0">
                  <a:pos x="6" y="36"/>
                </a:cxn>
                <a:cxn ang="0">
                  <a:pos x="33" y="8"/>
                </a:cxn>
                <a:cxn ang="0">
                  <a:pos x="21" y="4"/>
                </a:cxn>
                <a:cxn ang="0">
                  <a:pos x="9" y="10"/>
                </a:cxn>
                <a:cxn ang="0">
                  <a:pos x="4" y="22"/>
                </a:cxn>
                <a:cxn ang="0">
                  <a:pos x="9" y="34"/>
                </a:cxn>
                <a:cxn ang="0">
                  <a:pos x="20" y="38"/>
                </a:cxn>
                <a:cxn ang="0">
                  <a:pos x="32" y="31"/>
                </a:cxn>
                <a:cxn ang="0">
                  <a:pos x="38" y="18"/>
                </a:cxn>
                <a:cxn ang="0">
                  <a:pos x="33" y="8"/>
                </a:cxn>
              </a:cxnLst>
              <a:rect l="0" t="0" r="r" b="b"/>
              <a:pathLst>
                <a:path w="41" h="42">
                  <a:moveTo>
                    <a:pt x="6" y="36"/>
                  </a:moveTo>
                  <a:cubicBezTo>
                    <a:pt x="2" y="32"/>
                    <a:pt x="0" y="27"/>
                    <a:pt x="0" y="22"/>
                  </a:cubicBezTo>
                  <a:cubicBezTo>
                    <a:pt x="0" y="17"/>
                    <a:pt x="2" y="12"/>
                    <a:pt x="7" y="8"/>
                  </a:cubicBezTo>
                  <a:cubicBezTo>
                    <a:pt x="11" y="3"/>
                    <a:pt x="16" y="0"/>
                    <a:pt x="21" y="0"/>
                  </a:cubicBezTo>
                  <a:cubicBezTo>
                    <a:pt x="26" y="0"/>
                    <a:pt x="31" y="1"/>
                    <a:pt x="35" y="5"/>
                  </a:cubicBezTo>
                  <a:cubicBezTo>
                    <a:pt x="39" y="9"/>
                    <a:pt x="41" y="14"/>
                    <a:pt x="41" y="19"/>
                  </a:cubicBezTo>
                  <a:cubicBezTo>
                    <a:pt x="41" y="24"/>
                    <a:pt x="39" y="29"/>
                    <a:pt x="35" y="33"/>
                  </a:cubicBezTo>
                  <a:cubicBezTo>
                    <a:pt x="30" y="38"/>
                    <a:pt x="26" y="41"/>
                    <a:pt x="21" y="41"/>
                  </a:cubicBezTo>
                  <a:cubicBezTo>
                    <a:pt x="15" y="42"/>
                    <a:pt x="11" y="40"/>
                    <a:pt x="6" y="36"/>
                  </a:cubicBezTo>
                  <a:close/>
                  <a:moveTo>
                    <a:pt x="33" y="8"/>
                  </a:moveTo>
                  <a:cubicBezTo>
                    <a:pt x="29" y="4"/>
                    <a:pt x="26" y="3"/>
                    <a:pt x="21" y="4"/>
                  </a:cubicBezTo>
                  <a:cubicBezTo>
                    <a:pt x="17" y="4"/>
                    <a:pt x="13" y="6"/>
                    <a:pt x="9" y="10"/>
                  </a:cubicBezTo>
                  <a:cubicBezTo>
                    <a:pt x="6" y="14"/>
                    <a:pt x="4" y="18"/>
                    <a:pt x="4" y="22"/>
                  </a:cubicBezTo>
                  <a:cubicBezTo>
                    <a:pt x="4" y="27"/>
                    <a:pt x="5" y="30"/>
                    <a:pt x="9" y="34"/>
                  </a:cubicBezTo>
                  <a:cubicBezTo>
                    <a:pt x="12" y="37"/>
                    <a:pt x="16" y="38"/>
                    <a:pt x="20" y="38"/>
                  </a:cubicBezTo>
                  <a:cubicBezTo>
                    <a:pt x="24" y="37"/>
                    <a:pt x="28" y="35"/>
                    <a:pt x="32" y="31"/>
                  </a:cubicBezTo>
                  <a:cubicBezTo>
                    <a:pt x="36" y="27"/>
                    <a:pt x="38" y="22"/>
                    <a:pt x="38" y="18"/>
                  </a:cubicBezTo>
                  <a:cubicBezTo>
                    <a:pt x="38" y="15"/>
                    <a:pt x="36" y="11"/>
                    <a:pt x="33"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7" name="Freeform 43"/>
            <p:cNvSpPr>
              <a:spLocks noEditPoints="1"/>
            </p:cNvSpPr>
            <p:nvPr/>
          </p:nvSpPr>
          <p:spPr bwMode="auto">
            <a:xfrm>
              <a:off x="3063875" y="5068888"/>
              <a:ext cx="217488" cy="180975"/>
            </a:xfrm>
            <a:custGeom>
              <a:avLst/>
              <a:gdLst/>
              <a:ahLst/>
              <a:cxnLst>
                <a:cxn ang="0">
                  <a:pos x="19" y="28"/>
                </a:cxn>
                <a:cxn ang="0">
                  <a:pos x="19" y="28"/>
                </a:cxn>
                <a:cxn ang="0">
                  <a:pos x="3" y="48"/>
                </a:cxn>
                <a:cxn ang="0">
                  <a:pos x="0" y="46"/>
                </a:cxn>
                <a:cxn ang="0">
                  <a:pos x="36" y="0"/>
                </a:cxn>
                <a:cxn ang="0">
                  <a:pos x="39" y="2"/>
                </a:cxn>
                <a:cxn ang="0">
                  <a:pos x="34" y="9"/>
                </a:cxn>
                <a:cxn ang="0">
                  <a:pos x="34" y="9"/>
                </a:cxn>
                <a:cxn ang="0">
                  <a:pos x="43" y="7"/>
                </a:cxn>
                <a:cxn ang="0">
                  <a:pos x="52" y="11"/>
                </a:cxn>
                <a:cxn ang="0">
                  <a:pos x="58" y="22"/>
                </a:cxn>
                <a:cxn ang="0">
                  <a:pos x="52" y="36"/>
                </a:cxn>
                <a:cxn ang="0">
                  <a:pos x="39" y="46"/>
                </a:cxn>
                <a:cxn ang="0">
                  <a:pos x="25" y="43"/>
                </a:cxn>
                <a:cxn ang="0">
                  <a:pos x="19" y="28"/>
                </a:cxn>
                <a:cxn ang="0">
                  <a:pos x="28" y="16"/>
                </a:cxn>
                <a:cxn ang="0">
                  <a:pos x="25" y="20"/>
                </a:cxn>
                <a:cxn ang="0">
                  <a:pos x="22" y="31"/>
                </a:cxn>
                <a:cxn ang="0">
                  <a:pos x="27" y="40"/>
                </a:cxn>
                <a:cxn ang="0">
                  <a:pos x="38" y="42"/>
                </a:cxn>
                <a:cxn ang="0">
                  <a:pos x="49" y="34"/>
                </a:cxn>
                <a:cxn ang="0">
                  <a:pos x="54" y="22"/>
                </a:cxn>
                <a:cxn ang="0">
                  <a:pos x="49" y="13"/>
                </a:cxn>
                <a:cxn ang="0">
                  <a:pos x="38" y="10"/>
                </a:cxn>
                <a:cxn ang="0">
                  <a:pos x="28" y="16"/>
                </a:cxn>
              </a:cxnLst>
              <a:rect l="0" t="0" r="r" b="b"/>
              <a:pathLst>
                <a:path w="58" h="48">
                  <a:moveTo>
                    <a:pt x="19" y="28"/>
                  </a:moveTo>
                  <a:cubicBezTo>
                    <a:pt x="19" y="28"/>
                    <a:pt x="19" y="28"/>
                    <a:pt x="19" y="28"/>
                  </a:cubicBezTo>
                  <a:cubicBezTo>
                    <a:pt x="3" y="48"/>
                    <a:pt x="3" y="48"/>
                    <a:pt x="3" y="48"/>
                  </a:cubicBezTo>
                  <a:cubicBezTo>
                    <a:pt x="0" y="46"/>
                    <a:pt x="0" y="46"/>
                    <a:pt x="0" y="46"/>
                  </a:cubicBezTo>
                  <a:cubicBezTo>
                    <a:pt x="36" y="0"/>
                    <a:pt x="36" y="0"/>
                    <a:pt x="36" y="0"/>
                  </a:cubicBezTo>
                  <a:cubicBezTo>
                    <a:pt x="39" y="2"/>
                    <a:pt x="39" y="2"/>
                    <a:pt x="39" y="2"/>
                  </a:cubicBezTo>
                  <a:cubicBezTo>
                    <a:pt x="34" y="9"/>
                    <a:pt x="34" y="9"/>
                    <a:pt x="34" y="9"/>
                  </a:cubicBezTo>
                  <a:cubicBezTo>
                    <a:pt x="34" y="9"/>
                    <a:pt x="34" y="9"/>
                    <a:pt x="34" y="9"/>
                  </a:cubicBezTo>
                  <a:cubicBezTo>
                    <a:pt x="37" y="7"/>
                    <a:pt x="40" y="7"/>
                    <a:pt x="43" y="7"/>
                  </a:cubicBezTo>
                  <a:cubicBezTo>
                    <a:pt x="46" y="7"/>
                    <a:pt x="49" y="9"/>
                    <a:pt x="52" y="11"/>
                  </a:cubicBezTo>
                  <a:cubicBezTo>
                    <a:pt x="56" y="14"/>
                    <a:pt x="58" y="17"/>
                    <a:pt x="58" y="22"/>
                  </a:cubicBezTo>
                  <a:cubicBezTo>
                    <a:pt x="58" y="26"/>
                    <a:pt x="56" y="31"/>
                    <a:pt x="52" y="36"/>
                  </a:cubicBezTo>
                  <a:cubicBezTo>
                    <a:pt x="48" y="41"/>
                    <a:pt x="44" y="44"/>
                    <a:pt x="39" y="46"/>
                  </a:cubicBezTo>
                  <a:cubicBezTo>
                    <a:pt x="33" y="47"/>
                    <a:pt x="29" y="46"/>
                    <a:pt x="25" y="43"/>
                  </a:cubicBezTo>
                  <a:cubicBezTo>
                    <a:pt x="20" y="39"/>
                    <a:pt x="18" y="34"/>
                    <a:pt x="19" y="28"/>
                  </a:cubicBezTo>
                  <a:close/>
                  <a:moveTo>
                    <a:pt x="28" y="16"/>
                  </a:moveTo>
                  <a:cubicBezTo>
                    <a:pt x="25" y="20"/>
                    <a:pt x="25" y="20"/>
                    <a:pt x="25" y="20"/>
                  </a:cubicBezTo>
                  <a:cubicBezTo>
                    <a:pt x="22" y="23"/>
                    <a:pt x="21" y="27"/>
                    <a:pt x="22" y="31"/>
                  </a:cubicBezTo>
                  <a:cubicBezTo>
                    <a:pt x="22" y="35"/>
                    <a:pt x="24" y="38"/>
                    <a:pt x="27" y="40"/>
                  </a:cubicBezTo>
                  <a:cubicBezTo>
                    <a:pt x="30" y="43"/>
                    <a:pt x="34" y="43"/>
                    <a:pt x="38" y="42"/>
                  </a:cubicBezTo>
                  <a:cubicBezTo>
                    <a:pt x="42" y="41"/>
                    <a:pt x="46" y="38"/>
                    <a:pt x="49" y="34"/>
                  </a:cubicBezTo>
                  <a:cubicBezTo>
                    <a:pt x="52" y="30"/>
                    <a:pt x="54" y="26"/>
                    <a:pt x="54" y="22"/>
                  </a:cubicBezTo>
                  <a:cubicBezTo>
                    <a:pt x="54" y="18"/>
                    <a:pt x="52" y="15"/>
                    <a:pt x="49" y="13"/>
                  </a:cubicBezTo>
                  <a:cubicBezTo>
                    <a:pt x="46" y="10"/>
                    <a:pt x="42" y="9"/>
                    <a:pt x="38" y="10"/>
                  </a:cubicBezTo>
                  <a:cubicBezTo>
                    <a:pt x="34" y="11"/>
                    <a:pt x="31" y="13"/>
                    <a:pt x="28"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8" name="Freeform 44"/>
            <p:cNvSpPr>
              <a:spLocks noEditPoints="1"/>
            </p:cNvSpPr>
            <p:nvPr/>
          </p:nvSpPr>
          <p:spPr bwMode="auto">
            <a:xfrm>
              <a:off x="3254375" y="5178425"/>
              <a:ext cx="142875" cy="157163"/>
            </a:xfrm>
            <a:custGeom>
              <a:avLst/>
              <a:gdLst/>
              <a:ahLst/>
              <a:cxnLst>
                <a:cxn ang="0">
                  <a:pos x="8" y="13"/>
                </a:cxn>
                <a:cxn ang="0">
                  <a:pos x="4" y="26"/>
                </a:cxn>
                <a:cxn ang="0">
                  <a:pos x="10" y="36"/>
                </a:cxn>
                <a:cxn ang="0">
                  <a:pos x="24" y="39"/>
                </a:cxn>
                <a:cxn ang="0">
                  <a:pos x="22" y="42"/>
                </a:cxn>
                <a:cxn ang="0">
                  <a:pos x="8" y="38"/>
                </a:cxn>
                <a:cxn ang="0">
                  <a:pos x="0" y="27"/>
                </a:cxn>
                <a:cxn ang="0">
                  <a:pos x="5" y="11"/>
                </a:cxn>
                <a:cxn ang="0">
                  <a:pos x="17" y="1"/>
                </a:cxn>
                <a:cxn ang="0">
                  <a:pos x="31" y="3"/>
                </a:cxn>
                <a:cxn ang="0">
                  <a:pos x="38" y="14"/>
                </a:cxn>
                <a:cxn ang="0">
                  <a:pos x="34" y="28"/>
                </a:cxn>
                <a:cxn ang="0">
                  <a:pos x="33" y="29"/>
                </a:cxn>
                <a:cxn ang="0">
                  <a:pos x="8" y="13"/>
                </a:cxn>
                <a:cxn ang="0">
                  <a:pos x="31" y="24"/>
                </a:cxn>
                <a:cxn ang="0">
                  <a:pos x="35" y="14"/>
                </a:cxn>
                <a:cxn ang="0">
                  <a:pos x="29" y="6"/>
                </a:cxn>
                <a:cxn ang="0">
                  <a:pos x="20" y="4"/>
                </a:cxn>
                <a:cxn ang="0">
                  <a:pos x="10" y="10"/>
                </a:cxn>
                <a:cxn ang="0">
                  <a:pos x="31" y="24"/>
                </a:cxn>
              </a:cxnLst>
              <a:rect l="0" t="0" r="r" b="b"/>
              <a:pathLst>
                <a:path w="38" h="42">
                  <a:moveTo>
                    <a:pt x="8" y="13"/>
                  </a:moveTo>
                  <a:cubicBezTo>
                    <a:pt x="5" y="18"/>
                    <a:pt x="4" y="22"/>
                    <a:pt x="4" y="26"/>
                  </a:cubicBezTo>
                  <a:cubicBezTo>
                    <a:pt x="5" y="30"/>
                    <a:pt x="7" y="33"/>
                    <a:pt x="10" y="36"/>
                  </a:cubicBezTo>
                  <a:cubicBezTo>
                    <a:pt x="14" y="38"/>
                    <a:pt x="19" y="39"/>
                    <a:pt x="24" y="39"/>
                  </a:cubicBezTo>
                  <a:cubicBezTo>
                    <a:pt x="22" y="42"/>
                    <a:pt x="22" y="42"/>
                    <a:pt x="22" y="42"/>
                  </a:cubicBezTo>
                  <a:cubicBezTo>
                    <a:pt x="17" y="42"/>
                    <a:pt x="12" y="41"/>
                    <a:pt x="8" y="38"/>
                  </a:cubicBezTo>
                  <a:cubicBezTo>
                    <a:pt x="4" y="35"/>
                    <a:pt x="1" y="31"/>
                    <a:pt x="0" y="27"/>
                  </a:cubicBezTo>
                  <a:cubicBezTo>
                    <a:pt x="0" y="22"/>
                    <a:pt x="1" y="16"/>
                    <a:pt x="5" y="11"/>
                  </a:cubicBezTo>
                  <a:cubicBezTo>
                    <a:pt x="8" y="6"/>
                    <a:pt x="12" y="3"/>
                    <a:pt x="17" y="1"/>
                  </a:cubicBezTo>
                  <a:cubicBezTo>
                    <a:pt x="22" y="0"/>
                    <a:pt x="27" y="0"/>
                    <a:pt x="31" y="3"/>
                  </a:cubicBezTo>
                  <a:cubicBezTo>
                    <a:pt x="36" y="6"/>
                    <a:pt x="38" y="9"/>
                    <a:pt x="38" y="14"/>
                  </a:cubicBezTo>
                  <a:cubicBezTo>
                    <a:pt x="38" y="18"/>
                    <a:pt x="37" y="23"/>
                    <a:pt x="34" y="28"/>
                  </a:cubicBezTo>
                  <a:cubicBezTo>
                    <a:pt x="33" y="29"/>
                    <a:pt x="33" y="29"/>
                    <a:pt x="33" y="29"/>
                  </a:cubicBezTo>
                  <a:lnTo>
                    <a:pt x="8" y="13"/>
                  </a:lnTo>
                  <a:close/>
                  <a:moveTo>
                    <a:pt x="31" y="24"/>
                  </a:moveTo>
                  <a:cubicBezTo>
                    <a:pt x="34" y="21"/>
                    <a:pt x="35" y="17"/>
                    <a:pt x="35" y="14"/>
                  </a:cubicBezTo>
                  <a:cubicBezTo>
                    <a:pt x="34" y="10"/>
                    <a:pt x="32" y="8"/>
                    <a:pt x="29" y="6"/>
                  </a:cubicBezTo>
                  <a:cubicBezTo>
                    <a:pt x="26" y="4"/>
                    <a:pt x="23" y="3"/>
                    <a:pt x="20" y="4"/>
                  </a:cubicBezTo>
                  <a:cubicBezTo>
                    <a:pt x="16" y="5"/>
                    <a:pt x="13" y="7"/>
                    <a:pt x="10" y="10"/>
                  </a:cubicBezTo>
                  <a:lnTo>
                    <a:pt x="31"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9" name="Freeform 45"/>
            <p:cNvSpPr>
              <a:spLocks/>
            </p:cNvSpPr>
            <p:nvPr/>
          </p:nvSpPr>
          <p:spPr bwMode="auto">
            <a:xfrm>
              <a:off x="3371850" y="5238750"/>
              <a:ext cx="134938" cy="134938"/>
            </a:xfrm>
            <a:custGeom>
              <a:avLst/>
              <a:gdLst/>
              <a:ahLst/>
              <a:cxnLst>
                <a:cxn ang="0">
                  <a:pos x="34" y="12"/>
                </a:cxn>
                <a:cxn ang="0">
                  <a:pos x="31" y="9"/>
                </a:cxn>
                <a:cxn ang="0">
                  <a:pos x="21" y="10"/>
                </a:cxn>
                <a:cxn ang="0">
                  <a:pos x="12" y="20"/>
                </a:cxn>
                <a:cxn ang="0">
                  <a:pos x="3" y="36"/>
                </a:cxn>
                <a:cxn ang="0">
                  <a:pos x="0" y="35"/>
                </a:cxn>
                <a:cxn ang="0">
                  <a:pos x="19" y="0"/>
                </a:cxn>
                <a:cxn ang="0">
                  <a:pos x="22" y="2"/>
                </a:cxn>
                <a:cxn ang="0">
                  <a:pos x="18" y="9"/>
                </a:cxn>
                <a:cxn ang="0">
                  <a:pos x="18" y="9"/>
                </a:cxn>
                <a:cxn ang="0">
                  <a:pos x="25" y="5"/>
                </a:cxn>
                <a:cxn ang="0">
                  <a:pos x="33" y="6"/>
                </a:cxn>
                <a:cxn ang="0">
                  <a:pos x="36" y="9"/>
                </a:cxn>
                <a:cxn ang="0">
                  <a:pos x="34" y="12"/>
                </a:cxn>
              </a:cxnLst>
              <a:rect l="0" t="0" r="r" b="b"/>
              <a:pathLst>
                <a:path w="36" h="36">
                  <a:moveTo>
                    <a:pt x="34" y="12"/>
                  </a:moveTo>
                  <a:cubicBezTo>
                    <a:pt x="33" y="11"/>
                    <a:pt x="32" y="10"/>
                    <a:pt x="31" y="9"/>
                  </a:cubicBezTo>
                  <a:cubicBezTo>
                    <a:pt x="28" y="8"/>
                    <a:pt x="25" y="8"/>
                    <a:pt x="21" y="10"/>
                  </a:cubicBezTo>
                  <a:cubicBezTo>
                    <a:pt x="18" y="11"/>
                    <a:pt x="15" y="15"/>
                    <a:pt x="12" y="20"/>
                  </a:cubicBezTo>
                  <a:cubicBezTo>
                    <a:pt x="3" y="36"/>
                    <a:pt x="3" y="36"/>
                    <a:pt x="3" y="36"/>
                  </a:cubicBezTo>
                  <a:cubicBezTo>
                    <a:pt x="0" y="35"/>
                    <a:pt x="0" y="35"/>
                    <a:pt x="0" y="35"/>
                  </a:cubicBezTo>
                  <a:cubicBezTo>
                    <a:pt x="19" y="0"/>
                    <a:pt x="19" y="0"/>
                    <a:pt x="19" y="0"/>
                  </a:cubicBezTo>
                  <a:cubicBezTo>
                    <a:pt x="22" y="2"/>
                    <a:pt x="22" y="2"/>
                    <a:pt x="22" y="2"/>
                  </a:cubicBezTo>
                  <a:cubicBezTo>
                    <a:pt x="18" y="9"/>
                    <a:pt x="18" y="9"/>
                    <a:pt x="18" y="9"/>
                  </a:cubicBezTo>
                  <a:cubicBezTo>
                    <a:pt x="18" y="9"/>
                    <a:pt x="18" y="9"/>
                    <a:pt x="18" y="9"/>
                  </a:cubicBezTo>
                  <a:cubicBezTo>
                    <a:pt x="20" y="7"/>
                    <a:pt x="23" y="6"/>
                    <a:pt x="25" y="5"/>
                  </a:cubicBezTo>
                  <a:cubicBezTo>
                    <a:pt x="28" y="5"/>
                    <a:pt x="30" y="5"/>
                    <a:pt x="33" y="6"/>
                  </a:cubicBezTo>
                  <a:cubicBezTo>
                    <a:pt x="34" y="7"/>
                    <a:pt x="35" y="8"/>
                    <a:pt x="36" y="9"/>
                  </a:cubicBezTo>
                  <a:lnTo>
                    <a:pt x="3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0" name="Freeform 46"/>
            <p:cNvSpPr>
              <a:spLocks/>
            </p:cNvSpPr>
            <p:nvPr/>
          </p:nvSpPr>
          <p:spPr bwMode="auto">
            <a:xfrm>
              <a:off x="3457575" y="5291138"/>
              <a:ext cx="131763" cy="149225"/>
            </a:xfrm>
            <a:custGeom>
              <a:avLst/>
              <a:gdLst/>
              <a:ahLst/>
              <a:cxnLst>
                <a:cxn ang="0">
                  <a:pos x="0" y="31"/>
                </a:cxn>
                <a:cxn ang="0">
                  <a:pos x="1" y="27"/>
                </a:cxn>
                <a:cxn ang="0">
                  <a:pos x="5" y="32"/>
                </a:cxn>
                <a:cxn ang="0">
                  <a:pos x="9" y="35"/>
                </a:cxn>
                <a:cxn ang="0">
                  <a:pos x="21" y="32"/>
                </a:cxn>
                <a:cxn ang="0">
                  <a:pos x="21" y="27"/>
                </a:cxn>
                <a:cxn ang="0">
                  <a:pos x="16" y="21"/>
                </a:cxn>
                <a:cxn ang="0">
                  <a:pos x="11" y="13"/>
                </a:cxn>
                <a:cxn ang="0">
                  <a:pos x="12" y="6"/>
                </a:cxn>
                <a:cxn ang="0">
                  <a:pos x="19" y="0"/>
                </a:cxn>
                <a:cxn ang="0">
                  <a:pos x="28" y="2"/>
                </a:cxn>
                <a:cxn ang="0">
                  <a:pos x="35" y="7"/>
                </a:cxn>
                <a:cxn ang="0">
                  <a:pos x="34" y="11"/>
                </a:cxn>
                <a:cxn ang="0">
                  <a:pos x="27" y="4"/>
                </a:cxn>
                <a:cxn ang="0">
                  <a:pos x="20" y="3"/>
                </a:cxn>
                <a:cxn ang="0">
                  <a:pos x="15" y="7"/>
                </a:cxn>
                <a:cxn ang="0">
                  <a:pos x="15" y="12"/>
                </a:cxn>
                <a:cxn ang="0">
                  <a:pos x="19" y="19"/>
                </a:cxn>
                <a:cxn ang="0">
                  <a:pos x="25" y="27"/>
                </a:cxn>
                <a:cxn ang="0">
                  <a:pos x="24" y="34"/>
                </a:cxn>
                <a:cxn ang="0">
                  <a:pos x="17" y="39"/>
                </a:cxn>
                <a:cxn ang="0">
                  <a:pos x="7" y="38"/>
                </a:cxn>
                <a:cxn ang="0">
                  <a:pos x="0" y="31"/>
                </a:cxn>
              </a:cxnLst>
              <a:rect l="0" t="0" r="r" b="b"/>
              <a:pathLst>
                <a:path w="35" h="40">
                  <a:moveTo>
                    <a:pt x="0" y="31"/>
                  </a:moveTo>
                  <a:cubicBezTo>
                    <a:pt x="1" y="27"/>
                    <a:pt x="1" y="27"/>
                    <a:pt x="1" y="27"/>
                  </a:cubicBezTo>
                  <a:cubicBezTo>
                    <a:pt x="2" y="29"/>
                    <a:pt x="3" y="31"/>
                    <a:pt x="5" y="32"/>
                  </a:cubicBezTo>
                  <a:cubicBezTo>
                    <a:pt x="6" y="33"/>
                    <a:pt x="7" y="34"/>
                    <a:pt x="9" y="35"/>
                  </a:cubicBezTo>
                  <a:cubicBezTo>
                    <a:pt x="14" y="38"/>
                    <a:pt x="18" y="37"/>
                    <a:pt x="21" y="32"/>
                  </a:cubicBezTo>
                  <a:cubicBezTo>
                    <a:pt x="21" y="31"/>
                    <a:pt x="21" y="29"/>
                    <a:pt x="21" y="27"/>
                  </a:cubicBezTo>
                  <a:cubicBezTo>
                    <a:pt x="20" y="26"/>
                    <a:pt x="18" y="23"/>
                    <a:pt x="16" y="21"/>
                  </a:cubicBezTo>
                  <a:cubicBezTo>
                    <a:pt x="14" y="18"/>
                    <a:pt x="12" y="15"/>
                    <a:pt x="11" y="13"/>
                  </a:cubicBezTo>
                  <a:cubicBezTo>
                    <a:pt x="11" y="10"/>
                    <a:pt x="11" y="8"/>
                    <a:pt x="12" y="6"/>
                  </a:cubicBezTo>
                  <a:cubicBezTo>
                    <a:pt x="13" y="3"/>
                    <a:pt x="16" y="1"/>
                    <a:pt x="19" y="0"/>
                  </a:cubicBezTo>
                  <a:cubicBezTo>
                    <a:pt x="22" y="0"/>
                    <a:pt x="25" y="0"/>
                    <a:pt x="28" y="2"/>
                  </a:cubicBezTo>
                  <a:cubicBezTo>
                    <a:pt x="31" y="3"/>
                    <a:pt x="34" y="5"/>
                    <a:pt x="35" y="7"/>
                  </a:cubicBezTo>
                  <a:cubicBezTo>
                    <a:pt x="34" y="11"/>
                    <a:pt x="34" y="11"/>
                    <a:pt x="34" y="11"/>
                  </a:cubicBezTo>
                  <a:cubicBezTo>
                    <a:pt x="32" y="8"/>
                    <a:pt x="29" y="6"/>
                    <a:pt x="27" y="4"/>
                  </a:cubicBezTo>
                  <a:cubicBezTo>
                    <a:pt x="24" y="3"/>
                    <a:pt x="22" y="3"/>
                    <a:pt x="20" y="3"/>
                  </a:cubicBezTo>
                  <a:cubicBezTo>
                    <a:pt x="18" y="4"/>
                    <a:pt x="16" y="5"/>
                    <a:pt x="15" y="7"/>
                  </a:cubicBezTo>
                  <a:cubicBezTo>
                    <a:pt x="15" y="9"/>
                    <a:pt x="14" y="11"/>
                    <a:pt x="15" y="12"/>
                  </a:cubicBezTo>
                  <a:cubicBezTo>
                    <a:pt x="15" y="14"/>
                    <a:pt x="17" y="16"/>
                    <a:pt x="19" y="19"/>
                  </a:cubicBezTo>
                  <a:cubicBezTo>
                    <a:pt x="22" y="22"/>
                    <a:pt x="24" y="25"/>
                    <a:pt x="25" y="27"/>
                  </a:cubicBezTo>
                  <a:cubicBezTo>
                    <a:pt x="25" y="29"/>
                    <a:pt x="25" y="31"/>
                    <a:pt x="24" y="34"/>
                  </a:cubicBezTo>
                  <a:cubicBezTo>
                    <a:pt x="22" y="37"/>
                    <a:pt x="20" y="39"/>
                    <a:pt x="17" y="39"/>
                  </a:cubicBezTo>
                  <a:cubicBezTo>
                    <a:pt x="14" y="40"/>
                    <a:pt x="11" y="40"/>
                    <a:pt x="7" y="38"/>
                  </a:cubicBezTo>
                  <a:cubicBezTo>
                    <a:pt x="4" y="36"/>
                    <a:pt x="1" y="34"/>
                    <a:pt x="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116"/>
          <p:cNvGrpSpPr/>
          <p:nvPr/>
        </p:nvGrpSpPr>
        <p:grpSpPr>
          <a:xfrm>
            <a:off x="5278626" y="4476322"/>
            <a:ext cx="790093" cy="820617"/>
            <a:chOff x="5678488" y="4378325"/>
            <a:chExt cx="920750" cy="973138"/>
          </a:xfrm>
          <a:gradFill>
            <a:gsLst>
              <a:gs pos="0">
                <a:schemeClr val="bg1"/>
              </a:gs>
              <a:gs pos="50000">
                <a:schemeClr val="bg1">
                  <a:lumMod val="85000"/>
                </a:schemeClr>
              </a:gs>
              <a:gs pos="100000">
                <a:schemeClr val="bg1">
                  <a:lumMod val="75000"/>
                </a:schemeClr>
              </a:gs>
            </a:gsLst>
            <a:lin ang="3600000" scaled="0"/>
          </a:gradFill>
        </p:grpSpPr>
        <p:sp>
          <p:nvSpPr>
            <p:cNvPr id="6191" name="Freeform 47"/>
            <p:cNvSpPr>
              <a:spLocks/>
            </p:cNvSpPr>
            <p:nvPr/>
          </p:nvSpPr>
          <p:spPr bwMode="auto">
            <a:xfrm>
              <a:off x="5678488" y="5121275"/>
              <a:ext cx="203200" cy="230188"/>
            </a:xfrm>
            <a:custGeom>
              <a:avLst/>
              <a:gdLst/>
              <a:ahLst/>
              <a:cxnLst>
                <a:cxn ang="0">
                  <a:pos x="73" y="145"/>
                </a:cxn>
                <a:cxn ang="0">
                  <a:pos x="0" y="33"/>
                </a:cxn>
                <a:cxn ang="0">
                  <a:pos x="52" y="0"/>
                </a:cxn>
                <a:cxn ang="0">
                  <a:pos x="57" y="7"/>
                </a:cxn>
                <a:cxn ang="0">
                  <a:pos x="12" y="36"/>
                </a:cxn>
                <a:cxn ang="0">
                  <a:pos x="40" y="81"/>
                </a:cxn>
                <a:cxn ang="0">
                  <a:pos x="83" y="55"/>
                </a:cxn>
                <a:cxn ang="0">
                  <a:pos x="88" y="59"/>
                </a:cxn>
                <a:cxn ang="0">
                  <a:pos x="45" y="88"/>
                </a:cxn>
                <a:cxn ang="0">
                  <a:pos x="76" y="133"/>
                </a:cxn>
                <a:cxn ang="0">
                  <a:pos x="123" y="102"/>
                </a:cxn>
                <a:cxn ang="0">
                  <a:pos x="128" y="109"/>
                </a:cxn>
                <a:cxn ang="0">
                  <a:pos x="73" y="145"/>
                </a:cxn>
              </a:cxnLst>
              <a:rect l="0" t="0" r="r" b="b"/>
              <a:pathLst>
                <a:path w="128" h="145">
                  <a:moveTo>
                    <a:pt x="73" y="145"/>
                  </a:moveTo>
                  <a:lnTo>
                    <a:pt x="0" y="33"/>
                  </a:lnTo>
                  <a:lnTo>
                    <a:pt x="52" y="0"/>
                  </a:lnTo>
                  <a:lnTo>
                    <a:pt x="57" y="7"/>
                  </a:lnTo>
                  <a:lnTo>
                    <a:pt x="12" y="36"/>
                  </a:lnTo>
                  <a:lnTo>
                    <a:pt x="40" y="81"/>
                  </a:lnTo>
                  <a:lnTo>
                    <a:pt x="83" y="55"/>
                  </a:lnTo>
                  <a:lnTo>
                    <a:pt x="88" y="59"/>
                  </a:lnTo>
                  <a:lnTo>
                    <a:pt x="45" y="88"/>
                  </a:lnTo>
                  <a:lnTo>
                    <a:pt x="76" y="133"/>
                  </a:lnTo>
                  <a:lnTo>
                    <a:pt x="123" y="102"/>
                  </a:lnTo>
                  <a:lnTo>
                    <a:pt x="128" y="109"/>
                  </a:lnTo>
                  <a:lnTo>
                    <a:pt x="73" y="1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2" name="Freeform 48"/>
            <p:cNvSpPr>
              <a:spLocks/>
            </p:cNvSpPr>
            <p:nvPr/>
          </p:nvSpPr>
          <p:spPr bwMode="auto">
            <a:xfrm>
              <a:off x="5824538" y="5095875"/>
              <a:ext cx="184150" cy="171450"/>
            </a:xfrm>
            <a:custGeom>
              <a:avLst/>
              <a:gdLst/>
              <a:ahLst/>
              <a:cxnLst>
                <a:cxn ang="0">
                  <a:pos x="46" y="30"/>
                </a:cxn>
                <a:cxn ang="0">
                  <a:pos x="32" y="11"/>
                </a:cxn>
                <a:cxn ang="0">
                  <a:pos x="15" y="6"/>
                </a:cxn>
                <a:cxn ang="0">
                  <a:pos x="10" y="15"/>
                </a:cxn>
                <a:cxn ang="0">
                  <a:pos x="13" y="26"/>
                </a:cxn>
                <a:cxn ang="0">
                  <a:pos x="27" y="44"/>
                </a:cxn>
                <a:cxn ang="0">
                  <a:pos x="24" y="46"/>
                </a:cxn>
                <a:cxn ang="0">
                  <a:pos x="0" y="14"/>
                </a:cxn>
                <a:cxn ang="0">
                  <a:pos x="3" y="12"/>
                </a:cxn>
                <a:cxn ang="0">
                  <a:pos x="7" y="18"/>
                </a:cxn>
                <a:cxn ang="0">
                  <a:pos x="7" y="18"/>
                </a:cxn>
                <a:cxn ang="0">
                  <a:pos x="13" y="3"/>
                </a:cxn>
                <a:cxn ang="0">
                  <a:pos x="24" y="1"/>
                </a:cxn>
                <a:cxn ang="0">
                  <a:pos x="34" y="8"/>
                </a:cxn>
                <a:cxn ang="0">
                  <a:pos x="49" y="28"/>
                </a:cxn>
                <a:cxn ang="0">
                  <a:pos x="46" y="30"/>
                </a:cxn>
              </a:cxnLst>
              <a:rect l="0" t="0" r="r" b="b"/>
              <a:pathLst>
                <a:path w="49" h="46">
                  <a:moveTo>
                    <a:pt x="46" y="30"/>
                  </a:moveTo>
                  <a:cubicBezTo>
                    <a:pt x="32" y="11"/>
                    <a:pt x="32" y="11"/>
                    <a:pt x="32" y="11"/>
                  </a:cubicBezTo>
                  <a:cubicBezTo>
                    <a:pt x="26" y="4"/>
                    <a:pt x="20" y="2"/>
                    <a:pt x="15" y="6"/>
                  </a:cubicBezTo>
                  <a:cubicBezTo>
                    <a:pt x="12" y="8"/>
                    <a:pt x="10" y="11"/>
                    <a:pt x="10" y="15"/>
                  </a:cubicBezTo>
                  <a:cubicBezTo>
                    <a:pt x="10" y="19"/>
                    <a:pt x="11" y="22"/>
                    <a:pt x="13" y="26"/>
                  </a:cubicBezTo>
                  <a:cubicBezTo>
                    <a:pt x="27" y="44"/>
                    <a:pt x="27" y="44"/>
                    <a:pt x="27" y="44"/>
                  </a:cubicBezTo>
                  <a:cubicBezTo>
                    <a:pt x="24" y="46"/>
                    <a:pt x="24" y="46"/>
                    <a:pt x="24" y="46"/>
                  </a:cubicBezTo>
                  <a:cubicBezTo>
                    <a:pt x="0" y="14"/>
                    <a:pt x="0" y="14"/>
                    <a:pt x="0" y="14"/>
                  </a:cubicBezTo>
                  <a:cubicBezTo>
                    <a:pt x="3" y="12"/>
                    <a:pt x="3" y="12"/>
                    <a:pt x="3" y="12"/>
                  </a:cubicBezTo>
                  <a:cubicBezTo>
                    <a:pt x="7" y="18"/>
                    <a:pt x="7" y="18"/>
                    <a:pt x="7" y="18"/>
                  </a:cubicBezTo>
                  <a:cubicBezTo>
                    <a:pt x="7" y="18"/>
                    <a:pt x="7" y="18"/>
                    <a:pt x="7" y="18"/>
                  </a:cubicBezTo>
                  <a:cubicBezTo>
                    <a:pt x="6" y="12"/>
                    <a:pt x="8" y="7"/>
                    <a:pt x="13" y="3"/>
                  </a:cubicBezTo>
                  <a:cubicBezTo>
                    <a:pt x="17" y="0"/>
                    <a:pt x="20" y="0"/>
                    <a:pt x="24" y="1"/>
                  </a:cubicBezTo>
                  <a:cubicBezTo>
                    <a:pt x="27" y="1"/>
                    <a:pt x="31" y="4"/>
                    <a:pt x="34" y="8"/>
                  </a:cubicBezTo>
                  <a:cubicBezTo>
                    <a:pt x="49" y="28"/>
                    <a:pt x="49" y="28"/>
                    <a:pt x="49" y="28"/>
                  </a:cubicBezTo>
                  <a:lnTo>
                    <a:pt x="46"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3" name="Freeform 49"/>
            <p:cNvSpPr>
              <a:spLocks noEditPoints="1"/>
            </p:cNvSpPr>
            <p:nvPr/>
          </p:nvSpPr>
          <p:spPr bwMode="auto">
            <a:xfrm>
              <a:off x="5964238" y="4922838"/>
              <a:ext cx="168275" cy="231775"/>
            </a:xfrm>
            <a:custGeom>
              <a:avLst/>
              <a:gdLst/>
              <a:ahLst/>
              <a:cxnLst>
                <a:cxn ang="0">
                  <a:pos x="42" y="47"/>
                </a:cxn>
                <a:cxn ang="0">
                  <a:pos x="38" y="42"/>
                </a:cxn>
                <a:cxn ang="0">
                  <a:pos x="38" y="42"/>
                </a:cxn>
                <a:cxn ang="0">
                  <a:pos x="37" y="50"/>
                </a:cxn>
                <a:cxn ang="0">
                  <a:pos x="32" y="58"/>
                </a:cxn>
                <a:cxn ang="0">
                  <a:pos x="19" y="62"/>
                </a:cxn>
                <a:cxn ang="0">
                  <a:pos x="6" y="53"/>
                </a:cxn>
                <a:cxn ang="0">
                  <a:pos x="0" y="38"/>
                </a:cxn>
                <a:cxn ang="0">
                  <a:pos x="6" y="25"/>
                </a:cxn>
                <a:cxn ang="0">
                  <a:pos x="20" y="22"/>
                </a:cxn>
                <a:cxn ang="0">
                  <a:pos x="20" y="22"/>
                </a:cxn>
                <a:cxn ang="0">
                  <a:pos x="3" y="3"/>
                </a:cxn>
                <a:cxn ang="0">
                  <a:pos x="6" y="0"/>
                </a:cxn>
                <a:cxn ang="0">
                  <a:pos x="45" y="45"/>
                </a:cxn>
                <a:cxn ang="0">
                  <a:pos x="42" y="47"/>
                </a:cxn>
                <a:cxn ang="0">
                  <a:pos x="26" y="29"/>
                </a:cxn>
                <a:cxn ang="0">
                  <a:pos x="17" y="24"/>
                </a:cxn>
                <a:cxn ang="0">
                  <a:pos x="8" y="28"/>
                </a:cxn>
                <a:cxn ang="0">
                  <a:pos x="3" y="38"/>
                </a:cxn>
                <a:cxn ang="0">
                  <a:pos x="9" y="51"/>
                </a:cxn>
                <a:cxn ang="0">
                  <a:pos x="20" y="58"/>
                </a:cxn>
                <a:cxn ang="0">
                  <a:pos x="30" y="55"/>
                </a:cxn>
                <a:cxn ang="0">
                  <a:pos x="35" y="45"/>
                </a:cxn>
                <a:cxn ang="0">
                  <a:pos x="31" y="35"/>
                </a:cxn>
                <a:cxn ang="0">
                  <a:pos x="26" y="29"/>
                </a:cxn>
              </a:cxnLst>
              <a:rect l="0" t="0" r="r" b="b"/>
              <a:pathLst>
                <a:path w="45" h="62">
                  <a:moveTo>
                    <a:pt x="42" y="47"/>
                  </a:moveTo>
                  <a:cubicBezTo>
                    <a:pt x="38" y="42"/>
                    <a:pt x="38" y="42"/>
                    <a:pt x="38" y="42"/>
                  </a:cubicBezTo>
                  <a:cubicBezTo>
                    <a:pt x="38" y="42"/>
                    <a:pt x="38" y="42"/>
                    <a:pt x="38" y="42"/>
                  </a:cubicBezTo>
                  <a:cubicBezTo>
                    <a:pt x="38" y="45"/>
                    <a:pt x="38" y="48"/>
                    <a:pt x="37" y="50"/>
                  </a:cubicBezTo>
                  <a:cubicBezTo>
                    <a:pt x="36" y="53"/>
                    <a:pt x="35" y="56"/>
                    <a:pt x="32" y="58"/>
                  </a:cubicBezTo>
                  <a:cubicBezTo>
                    <a:pt x="28" y="61"/>
                    <a:pt x="24" y="62"/>
                    <a:pt x="19" y="62"/>
                  </a:cubicBezTo>
                  <a:cubicBezTo>
                    <a:pt x="15" y="61"/>
                    <a:pt x="10" y="58"/>
                    <a:pt x="6" y="53"/>
                  </a:cubicBezTo>
                  <a:cubicBezTo>
                    <a:pt x="2" y="49"/>
                    <a:pt x="0" y="44"/>
                    <a:pt x="0" y="38"/>
                  </a:cubicBezTo>
                  <a:cubicBezTo>
                    <a:pt x="0" y="33"/>
                    <a:pt x="2" y="29"/>
                    <a:pt x="6" y="25"/>
                  </a:cubicBezTo>
                  <a:cubicBezTo>
                    <a:pt x="10" y="21"/>
                    <a:pt x="15" y="20"/>
                    <a:pt x="20" y="22"/>
                  </a:cubicBezTo>
                  <a:cubicBezTo>
                    <a:pt x="20" y="22"/>
                    <a:pt x="20" y="22"/>
                    <a:pt x="20" y="22"/>
                  </a:cubicBezTo>
                  <a:cubicBezTo>
                    <a:pt x="3" y="3"/>
                    <a:pt x="3" y="3"/>
                    <a:pt x="3" y="3"/>
                  </a:cubicBezTo>
                  <a:cubicBezTo>
                    <a:pt x="6" y="0"/>
                    <a:pt x="6" y="0"/>
                    <a:pt x="6" y="0"/>
                  </a:cubicBezTo>
                  <a:cubicBezTo>
                    <a:pt x="45" y="45"/>
                    <a:pt x="45" y="45"/>
                    <a:pt x="45" y="45"/>
                  </a:cubicBezTo>
                  <a:lnTo>
                    <a:pt x="42" y="47"/>
                  </a:lnTo>
                  <a:close/>
                  <a:moveTo>
                    <a:pt x="26" y="29"/>
                  </a:moveTo>
                  <a:cubicBezTo>
                    <a:pt x="24" y="26"/>
                    <a:pt x="21" y="25"/>
                    <a:pt x="17" y="24"/>
                  </a:cubicBezTo>
                  <a:cubicBezTo>
                    <a:pt x="14" y="24"/>
                    <a:pt x="11" y="25"/>
                    <a:pt x="8" y="28"/>
                  </a:cubicBezTo>
                  <a:cubicBezTo>
                    <a:pt x="5" y="30"/>
                    <a:pt x="3" y="34"/>
                    <a:pt x="3" y="38"/>
                  </a:cubicBezTo>
                  <a:cubicBezTo>
                    <a:pt x="3" y="42"/>
                    <a:pt x="5" y="47"/>
                    <a:pt x="9" y="51"/>
                  </a:cubicBezTo>
                  <a:cubicBezTo>
                    <a:pt x="12" y="55"/>
                    <a:pt x="16" y="57"/>
                    <a:pt x="20" y="58"/>
                  </a:cubicBezTo>
                  <a:cubicBezTo>
                    <a:pt x="24" y="59"/>
                    <a:pt x="27" y="58"/>
                    <a:pt x="30" y="55"/>
                  </a:cubicBezTo>
                  <a:cubicBezTo>
                    <a:pt x="34" y="52"/>
                    <a:pt x="35" y="49"/>
                    <a:pt x="35" y="45"/>
                  </a:cubicBezTo>
                  <a:cubicBezTo>
                    <a:pt x="35" y="41"/>
                    <a:pt x="34" y="38"/>
                    <a:pt x="31" y="35"/>
                  </a:cubicBezTo>
                  <a:lnTo>
                    <a:pt x="26"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4" name="Freeform 50"/>
            <p:cNvSpPr>
              <a:spLocks/>
            </p:cNvSpPr>
            <p:nvPr/>
          </p:nvSpPr>
          <p:spPr bwMode="auto">
            <a:xfrm>
              <a:off x="6099175" y="4937125"/>
              <a:ext cx="68263" cy="63500"/>
            </a:xfrm>
            <a:custGeom>
              <a:avLst/>
              <a:gdLst/>
              <a:ahLst/>
              <a:cxnLst>
                <a:cxn ang="0">
                  <a:pos x="5" y="40"/>
                </a:cxn>
                <a:cxn ang="0">
                  <a:pos x="0" y="36"/>
                </a:cxn>
                <a:cxn ang="0">
                  <a:pos x="36" y="0"/>
                </a:cxn>
                <a:cxn ang="0">
                  <a:pos x="43" y="5"/>
                </a:cxn>
                <a:cxn ang="0">
                  <a:pos x="5" y="40"/>
                </a:cxn>
              </a:cxnLst>
              <a:rect l="0" t="0" r="r" b="b"/>
              <a:pathLst>
                <a:path w="43" h="40">
                  <a:moveTo>
                    <a:pt x="5" y="40"/>
                  </a:moveTo>
                  <a:lnTo>
                    <a:pt x="0" y="36"/>
                  </a:lnTo>
                  <a:lnTo>
                    <a:pt x="36" y="0"/>
                  </a:lnTo>
                  <a:lnTo>
                    <a:pt x="43" y="5"/>
                  </a:lnTo>
                  <a:lnTo>
                    <a:pt x="5"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5" name="Freeform 51"/>
            <p:cNvSpPr>
              <a:spLocks/>
            </p:cNvSpPr>
            <p:nvPr/>
          </p:nvSpPr>
          <p:spPr bwMode="auto">
            <a:xfrm>
              <a:off x="6091238" y="4722813"/>
              <a:ext cx="244475" cy="233363"/>
            </a:xfrm>
            <a:custGeom>
              <a:avLst/>
              <a:gdLst/>
              <a:ahLst/>
              <a:cxnLst>
                <a:cxn ang="0">
                  <a:pos x="51" y="22"/>
                </a:cxn>
                <a:cxn ang="0">
                  <a:pos x="56" y="53"/>
                </a:cxn>
                <a:cxn ang="0">
                  <a:pos x="27" y="52"/>
                </a:cxn>
                <a:cxn ang="0">
                  <a:pos x="0" y="30"/>
                </a:cxn>
                <a:cxn ang="0">
                  <a:pos x="3" y="27"/>
                </a:cxn>
                <a:cxn ang="0">
                  <a:pos x="29" y="49"/>
                </a:cxn>
                <a:cxn ang="0">
                  <a:pos x="54" y="50"/>
                </a:cxn>
                <a:cxn ang="0">
                  <a:pos x="49" y="26"/>
                </a:cxn>
                <a:cxn ang="0">
                  <a:pos x="23" y="3"/>
                </a:cxn>
                <a:cxn ang="0">
                  <a:pos x="26" y="0"/>
                </a:cxn>
                <a:cxn ang="0">
                  <a:pos x="51" y="22"/>
                </a:cxn>
              </a:cxnLst>
              <a:rect l="0" t="0" r="r" b="b"/>
              <a:pathLst>
                <a:path w="65" h="62">
                  <a:moveTo>
                    <a:pt x="51" y="22"/>
                  </a:moveTo>
                  <a:cubicBezTo>
                    <a:pt x="63" y="32"/>
                    <a:pt x="65" y="43"/>
                    <a:pt x="56" y="53"/>
                  </a:cubicBezTo>
                  <a:cubicBezTo>
                    <a:pt x="48" y="62"/>
                    <a:pt x="38" y="62"/>
                    <a:pt x="27" y="52"/>
                  </a:cubicBezTo>
                  <a:cubicBezTo>
                    <a:pt x="0" y="30"/>
                    <a:pt x="0" y="30"/>
                    <a:pt x="0" y="30"/>
                  </a:cubicBezTo>
                  <a:cubicBezTo>
                    <a:pt x="3" y="27"/>
                    <a:pt x="3" y="27"/>
                    <a:pt x="3" y="27"/>
                  </a:cubicBezTo>
                  <a:cubicBezTo>
                    <a:pt x="29" y="49"/>
                    <a:pt x="29" y="49"/>
                    <a:pt x="29" y="49"/>
                  </a:cubicBezTo>
                  <a:cubicBezTo>
                    <a:pt x="38" y="58"/>
                    <a:pt x="47" y="58"/>
                    <a:pt x="54" y="50"/>
                  </a:cubicBezTo>
                  <a:cubicBezTo>
                    <a:pt x="60" y="42"/>
                    <a:pt x="59" y="34"/>
                    <a:pt x="49" y="26"/>
                  </a:cubicBezTo>
                  <a:cubicBezTo>
                    <a:pt x="23" y="3"/>
                    <a:pt x="23" y="3"/>
                    <a:pt x="23" y="3"/>
                  </a:cubicBezTo>
                  <a:cubicBezTo>
                    <a:pt x="26" y="0"/>
                    <a:pt x="26" y="0"/>
                    <a:pt x="26" y="0"/>
                  </a:cubicBezTo>
                  <a:lnTo>
                    <a:pt x="5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6" name="Freeform 52"/>
            <p:cNvSpPr>
              <a:spLocks/>
            </p:cNvSpPr>
            <p:nvPr/>
          </p:nvSpPr>
          <p:spPr bwMode="auto">
            <a:xfrm>
              <a:off x="6264275" y="4678363"/>
              <a:ext cx="146050" cy="146050"/>
            </a:xfrm>
            <a:custGeom>
              <a:avLst/>
              <a:gdLst/>
              <a:ahLst/>
              <a:cxnLst>
                <a:cxn ang="0">
                  <a:pos x="27" y="39"/>
                </a:cxn>
                <a:cxn ang="0">
                  <a:pos x="24" y="37"/>
                </a:cxn>
                <a:cxn ang="0">
                  <a:pos x="29" y="34"/>
                </a:cxn>
                <a:cxn ang="0">
                  <a:pos x="33" y="31"/>
                </a:cxn>
                <a:cxn ang="0">
                  <a:pos x="32" y="19"/>
                </a:cxn>
                <a:cxn ang="0">
                  <a:pos x="27" y="18"/>
                </a:cxn>
                <a:cxn ang="0">
                  <a:pos x="20" y="21"/>
                </a:cxn>
                <a:cxn ang="0">
                  <a:pos x="11" y="24"/>
                </a:cxn>
                <a:cxn ang="0">
                  <a:pos x="5" y="22"/>
                </a:cxn>
                <a:cxn ang="0">
                  <a:pos x="0" y="15"/>
                </a:cxn>
                <a:cxn ang="0">
                  <a:pos x="3" y="5"/>
                </a:cxn>
                <a:cxn ang="0">
                  <a:pos x="10" y="0"/>
                </a:cxn>
                <a:cxn ang="0">
                  <a:pos x="14" y="2"/>
                </a:cxn>
                <a:cxn ang="0">
                  <a:pos x="6" y="8"/>
                </a:cxn>
                <a:cxn ang="0">
                  <a:pos x="4" y="14"/>
                </a:cxn>
                <a:cxn ang="0">
                  <a:pos x="7" y="19"/>
                </a:cxn>
                <a:cxn ang="0">
                  <a:pos x="11" y="21"/>
                </a:cxn>
                <a:cxn ang="0">
                  <a:pos x="19" y="18"/>
                </a:cxn>
                <a:cxn ang="0">
                  <a:pos x="28" y="14"/>
                </a:cxn>
                <a:cxn ang="0">
                  <a:pos x="34" y="16"/>
                </a:cxn>
                <a:cxn ang="0">
                  <a:pos x="39" y="23"/>
                </a:cxn>
                <a:cxn ang="0">
                  <a:pos x="35" y="33"/>
                </a:cxn>
                <a:cxn ang="0">
                  <a:pos x="27" y="39"/>
                </a:cxn>
              </a:cxnLst>
              <a:rect l="0" t="0" r="r" b="b"/>
              <a:pathLst>
                <a:path w="39" h="39">
                  <a:moveTo>
                    <a:pt x="27" y="39"/>
                  </a:moveTo>
                  <a:cubicBezTo>
                    <a:pt x="24" y="37"/>
                    <a:pt x="24" y="37"/>
                    <a:pt x="24" y="37"/>
                  </a:cubicBezTo>
                  <a:cubicBezTo>
                    <a:pt x="26" y="36"/>
                    <a:pt x="27" y="35"/>
                    <a:pt x="29" y="34"/>
                  </a:cubicBezTo>
                  <a:cubicBezTo>
                    <a:pt x="31" y="33"/>
                    <a:pt x="32" y="32"/>
                    <a:pt x="33" y="31"/>
                  </a:cubicBezTo>
                  <a:cubicBezTo>
                    <a:pt x="36" y="26"/>
                    <a:pt x="36" y="22"/>
                    <a:pt x="32" y="19"/>
                  </a:cubicBezTo>
                  <a:cubicBezTo>
                    <a:pt x="31" y="18"/>
                    <a:pt x="29" y="17"/>
                    <a:pt x="27" y="18"/>
                  </a:cubicBezTo>
                  <a:cubicBezTo>
                    <a:pt x="25" y="18"/>
                    <a:pt x="23" y="19"/>
                    <a:pt x="20" y="21"/>
                  </a:cubicBezTo>
                  <a:cubicBezTo>
                    <a:pt x="17" y="23"/>
                    <a:pt x="14" y="24"/>
                    <a:pt x="11" y="24"/>
                  </a:cubicBezTo>
                  <a:cubicBezTo>
                    <a:pt x="9" y="24"/>
                    <a:pt x="7" y="24"/>
                    <a:pt x="5" y="22"/>
                  </a:cubicBezTo>
                  <a:cubicBezTo>
                    <a:pt x="2" y="20"/>
                    <a:pt x="1" y="18"/>
                    <a:pt x="0" y="15"/>
                  </a:cubicBezTo>
                  <a:cubicBezTo>
                    <a:pt x="0" y="11"/>
                    <a:pt x="1" y="8"/>
                    <a:pt x="3" y="5"/>
                  </a:cubicBezTo>
                  <a:cubicBezTo>
                    <a:pt x="6" y="3"/>
                    <a:pt x="8" y="1"/>
                    <a:pt x="10" y="0"/>
                  </a:cubicBezTo>
                  <a:cubicBezTo>
                    <a:pt x="14" y="2"/>
                    <a:pt x="14" y="2"/>
                    <a:pt x="14" y="2"/>
                  </a:cubicBezTo>
                  <a:cubicBezTo>
                    <a:pt x="10" y="3"/>
                    <a:pt x="8" y="5"/>
                    <a:pt x="6" y="8"/>
                  </a:cubicBezTo>
                  <a:cubicBezTo>
                    <a:pt x="4" y="10"/>
                    <a:pt x="4" y="12"/>
                    <a:pt x="4" y="14"/>
                  </a:cubicBezTo>
                  <a:cubicBezTo>
                    <a:pt x="4" y="16"/>
                    <a:pt x="5" y="18"/>
                    <a:pt x="7" y="19"/>
                  </a:cubicBezTo>
                  <a:cubicBezTo>
                    <a:pt x="8" y="20"/>
                    <a:pt x="10" y="21"/>
                    <a:pt x="11" y="21"/>
                  </a:cubicBezTo>
                  <a:cubicBezTo>
                    <a:pt x="13" y="21"/>
                    <a:pt x="15" y="20"/>
                    <a:pt x="19" y="18"/>
                  </a:cubicBezTo>
                  <a:cubicBezTo>
                    <a:pt x="22" y="15"/>
                    <a:pt x="26" y="14"/>
                    <a:pt x="28" y="14"/>
                  </a:cubicBezTo>
                  <a:cubicBezTo>
                    <a:pt x="30" y="14"/>
                    <a:pt x="32" y="14"/>
                    <a:pt x="34" y="16"/>
                  </a:cubicBezTo>
                  <a:cubicBezTo>
                    <a:pt x="37" y="18"/>
                    <a:pt x="38" y="20"/>
                    <a:pt x="39" y="23"/>
                  </a:cubicBezTo>
                  <a:cubicBezTo>
                    <a:pt x="39" y="26"/>
                    <a:pt x="38" y="30"/>
                    <a:pt x="35" y="33"/>
                  </a:cubicBezTo>
                  <a:cubicBezTo>
                    <a:pt x="33" y="36"/>
                    <a:pt x="30" y="38"/>
                    <a:pt x="27"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7" name="Freeform 53"/>
            <p:cNvSpPr>
              <a:spLocks noEditPoints="1"/>
            </p:cNvSpPr>
            <p:nvPr/>
          </p:nvSpPr>
          <p:spPr bwMode="auto">
            <a:xfrm>
              <a:off x="6332538" y="4573588"/>
              <a:ext cx="161925" cy="142875"/>
            </a:xfrm>
            <a:custGeom>
              <a:avLst/>
              <a:gdLst/>
              <a:ahLst/>
              <a:cxnLst>
                <a:cxn ang="0">
                  <a:pos x="14" y="30"/>
                </a:cxn>
                <a:cxn ang="0">
                  <a:pos x="27" y="34"/>
                </a:cxn>
                <a:cxn ang="0">
                  <a:pos x="36" y="28"/>
                </a:cxn>
                <a:cxn ang="0">
                  <a:pos x="39" y="14"/>
                </a:cxn>
                <a:cxn ang="0">
                  <a:pos x="42" y="16"/>
                </a:cxn>
                <a:cxn ang="0">
                  <a:pos x="39" y="30"/>
                </a:cxn>
                <a:cxn ang="0">
                  <a:pos x="27" y="37"/>
                </a:cxn>
                <a:cxn ang="0">
                  <a:pos x="11" y="33"/>
                </a:cxn>
                <a:cxn ang="0">
                  <a:pos x="2" y="21"/>
                </a:cxn>
                <a:cxn ang="0">
                  <a:pos x="4" y="7"/>
                </a:cxn>
                <a:cxn ang="0">
                  <a:pos x="14" y="0"/>
                </a:cxn>
                <a:cxn ang="0">
                  <a:pos x="28" y="4"/>
                </a:cxn>
                <a:cxn ang="0">
                  <a:pos x="30" y="5"/>
                </a:cxn>
                <a:cxn ang="0">
                  <a:pos x="14" y="30"/>
                </a:cxn>
                <a:cxn ang="0">
                  <a:pos x="25" y="7"/>
                </a:cxn>
                <a:cxn ang="0">
                  <a:pos x="14" y="4"/>
                </a:cxn>
                <a:cxn ang="0">
                  <a:pos x="6" y="9"/>
                </a:cxn>
                <a:cxn ang="0">
                  <a:pos x="5" y="19"/>
                </a:cxn>
                <a:cxn ang="0">
                  <a:pos x="11" y="28"/>
                </a:cxn>
                <a:cxn ang="0">
                  <a:pos x="25" y="7"/>
                </a:cxn>
              </a:cxnLst>
              <a:rect l="0" t="0" r="r" b="b"/>
              <a:pathLst>
                <a:path w="43" h="38">
                  <a:moveTo>
                    <a:pt x="14" y="30"/>
                  </a:moveTo>
                  <a:cubicBezTo>
                    <a:pt x="18" y="33"/>
                    <a:pt x="23" y="34"/>
                    <a:pt x="27" y="34"/>
                  </a:cubicBezTo>
                  <a:cubicBezTo>
                    <a:pt x="31" y="33"/>
                    <a:pt x="34" y="31"/>
                    <a:pt x="36" y="28"/>
                  </a:cubicBezTo>
                  <a:cubicBezTo>
                    <a:pt x="39" y="24"/>
                    <a:pt x="40" y="19"/>
                    <a:pt x="39" y="14"/>
                  </a:cubicBezTo>
                  <a:cubicBezTo>
                    <a:pt x="42" y="16"/>
                    <a:pt x="42" y="16"/>
                    <a:pt x="42" y="16"/>
                  </a:cubicBezTo>
                  <a:cubicBezTo>
                    <a:pt x="43" y="21"/>
                    <a:pt x="41" y="26"/>
                    <a:pt x="39" y="30"/>
                  </a:cubicBezTo>
                  <a:cubicBezTo>
                    <a:pt x="36" y="34"/>
                    <a:pt x="32" y="37"/>
                    <a:pt x="27" y="37"/>
                  </a:cubicBezTo>
                  <a:cubicBezTo>
                    <a:pt x="22" y="38"/>
                    <a:pt x="17" y="37"/>
                    <a:pt x="11" y="33"/>
                  </a:cubicBezTo>
                  <a:cubicBezTo>
                    <a:pt x="7" y="30"/>
                    <a:pt x="3" y="26"/>
                    <a:pt x="2" y="21"/>
                  </a:cubicBezTo>
                  <a:cubicBezTo>
                    <a:pt x="0" y="16"/>
                    <a:pt x="1" y="11"/>
                    <a:pt x="4" y="7"/>
                  </a:cubicBezTo>
                  <a:cubicBezTo>
                    <a:pt x="6" y="3"/>
                    <a:pt x="10" y="0"/>
                    <a:pt x="14" y="0"/>
                  </a:cubicBezTo>
                  <a:cubicBezTo>
                    <a:pt x="19" y="0"/>
                    <a:pt x="23" y="1"/>
                    <a:pt x="28" y="4"/>
                  </a:cubicBezTo>
                  <a:cubicBezTo>
                    <a:pt x="30" y="5"/>
                    <a:pt x="30" y="5"/>
                    <a:pt x="30" y="5"/>
                  </a:cubicBezTo>
                  <a:lnTo>
                    <a:pt x="14" y="30"/>
                  </a:lnTo>
                  <a:close/>
                  <a:moveTo>
                    <a:pt x="25" y="7"/>
                  </a:moveTo>
                  <a:cubicBezTo>
                    <a:pt x="21" y="4"/>
                    <a:pt x="17" y="3"/>
                    <a:pt x="14" y="4"/>
                  </a:cubicBezTo>
                  <a:cubicBezTo>
                    <a:pt x="11" y="4"/>
                    <a:pt x="8" y="6"/>
                    <a:pt x="6" y="9"/>
                  </a:cubicBezTo>
                  <a:cubicBezTo>
                    <a:pt x="4" y="12"/>
                    <a:pt x="4" y="15"/>
                    <a:pt x="5" y="19"/>
                  </a:cubicBezTo>
                  <a:cubicBezTo>
                    <a:pt x="5" y="22"/>
                    <a:pt x="8" y="25"/>
                    <a:pt x="11" y="28"/>
                  </a:cubicBezTo>
                  <a:lnTo>
                    <a:pt x="25"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8" name="Freeform 54"/>
            <p:cNvSpPr>
              <a:spLocks/>
            </p:cNvSpPr>
            <p:nvPr/>
          </p:nvSpPr>
          <p:spPr bwMode="auto">
            <a:xfrm>
              <a:off x="6392863" y="4464050"/>
              <a:ext cx="138113" cy="134938"/>
            </a:xfrm>
            <a:custGeom>
              <a:avLst/>
              <a:gdLst/>
              <a:ahLst/>
              <a:cxnLst>
                <a:cxn ang="0">
                  <a:pos x="13" y="2"/>
                </a:cxn>
                <a:cxn ang="0">
                  <a:pos x="10" y="5"/>
                </a:cxn>
                <a:cxn ang="0">
                  <a:pos x="10" y="14"/>
                </a:cxn>
                <a:cxn ang="0">
                  <a:pos x="21" y="24"/>
                </a:cxn>
                <a:cxn ang="0">
                  <a:pos x="37" y="33"/>
                </a:cxn>
                <a:cxn ang="0">
                  <a:pos x="35" y="36"/>
                </a:cxn>
                <a:cxn ang="0">
                  <a:pos x="0" y="17"/>
                </a:cxn>
                <a:cxn ang="0">
                  <a:pos x="2" y="14"/>
                </a:cxn>
                <a:cxn ang="0">
                  <a:pos x="10" y="18"/>
                </a:cxn>
                <a:cxn ang="0">
                  <a:pos x="10" y="18"/>
                </a:cxn>
                <a:cxn ang="0">
                  <a:pos x="6" y="11"/>
                </a:cxn>
                <a:cxn ang="0">
                  <a:pos x="7" y="3"/>
                </a:cxn>
                <a:cxn ang="0">
                  <a:pos x="10" y="0"/>
                </a:cxn>
                <a:cxn ang="0">
                  <a:pos x="13" y="2"/>
                </a:cxn>
              </a:cxnLst>
              <a:rect l="0" t="0" r="r" b="b"/>
              <a:pathLst>
                <a:path w="37" h="36">
                  <a:moveTo>
                    <a:pt x="13" y="2"/>
                  </a:moveTo>
                  <a:cubicBezTo>
                    <a:pt x="12" y="3"/>
                    <a:pt x="11" y="4"/>
                    <a:pt x="10" y="5"/>
                  </a:cubicBezTo>
                  <a:cubicBezTo>
                    <a:pt x="8" y="8"/>
                    <a:pt x="8" y="11"/>
                    <a:pt x="10" y="14"/>
                  </a:cubicBezTo>
                  <a:cubicBezTo>
                    <a:pt x="12" y="18"/>
                    <a:pt x="15" y="21"/>
                    <a:pt x="21" y="24"/>
                  </a:cubicBezTo>
                  <a:cubicBezTo>
                    <a:pt x="37" y="33"/>
                    <a:pt x="37" y="33"/>
                    <a:pt x="37" y="33"/>
                  </a:cubicBezTo>
                  <a:cubicBezTo>
                    <a:pt x="35" y="36"/>
                    <a:pt x="35" y="36"/>
                    <a:pt x="35" y="36"/>
                  </a:cubicBezTo>
                  <a:cubicBezTo>
                    <a:pt x="0" y="17"/>
                    <a:pt x="0" y="17"/>
                    <a:pt x="0" y="17"/>
                  </a:cubicBezTo>
                  <a:cubicBezTo>
                    <a:pt x="2" y="14"/>
                    <a:pt x="2" y="14"/>
                    <a:pt x="2" y="14"/>
                  </a:cubicBezTo>
                  <a:cubicBezTo>
                    <a:pt x="10" y="18"/>
                    <a:pt x="10" y="18"/>
                    <a:pt x="10" y="18"/>
                  </a:cubicBezTo>
                  <a:cubicBezTo>
                    <a:pt x="10" y="18"/>
                    <a:pt x="10" y="18"/>
                    <a:pt x="10" y="18"/>
                  </a:cubicBezTo>
                  <a:cubicBezTo>
                    <a:pt x="8" y="15"/>
                    <a:pt x="6" y="13"/>
                    <a:pt x="6" y="11"/>
                  </a:cubicBezTo>
                  <a:cubicBezTo>
                    <a:pt x="5" y="8"/>
                    <a:pt x="6" y="6"/>
                    <a:pt x="7" y="3"/>
                  </a:cubicBezTo>
                  <a:cubicBezTo>
                    <a:pt x="8" y="2"/>
                    <a:pt x="9" y="1"/>
                    <a:pt x="10" y="0"/>
                  </a:cubicBezTo>
                  <a:lnTo>
                    <a:pt x="13"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9" name="Freeform 55"/>
            <p:cNvSpPr>
              <a:spLocks/>
            </p:cNvSpPr>
            <p:nvPr/>
          </p:nvSpPr>
          <p:spPr bwMode="auto">
            <a:xfrm>
              <a:off x="6445250" y="4378325"/>
              <a:ext cx="153988" cy="134938"/>
            </a:xfrm>
            <a:custGeom>
              <a:avLst/>
              <a:gdLst/>
              <a:ahLst/>
              <a:cxnLst>
                <a:cxn ang="0">
                  <a:pos x="32" y="36"/>
                </a:cxn>
                <a:cxn ang="0">
                  <a:pos x="28" y="34"/>
                </a:cxn>
                <a:cxn ang="0">
                  <a:pos x="33" y="31"/>
                </a:cxn>
                <a:cxn ang="0">
                  <a:pos x="36" y="27"/>
                </a:cxn>
                <a:cxn ang="0">
                  <a:pos x="33" y="15"/>
                </a:cxn>
                <a:cxn ang="0">
                  <a:pos x="28" y="15"/>
                </a:cxn>
                <a:cxn ang="0">
                  <a:pos x="22" y="20"/>
                </a:cxn>
                <a:cxn ang="0">
                  <a:pos x="13" y="25"/>
                </a:cxn>
                <a:cxn ang="0">
                  <a:pos x="6" y="24"/>
                </a:cxn>
                <a:cxn ang="0">
                  <a:pos x="1" y="17"/>
                </a:cxn>
                <a:cxn ang="0">
                  <a:pos x="2" y="7"/>
                </a:cxn>
                <a:cxn ang="0">
                  <a:pos x="8" y="0"/>
                </a:cxn>
                <a:cxn ang="0">
                  <a:pos x="12" y="2"/>
                </a:cxn>
                <a:cxn ang="0">
                  <a:pos x="5" y="9"/>
                </a:cxn>
                <a:cxn ang="0">
                  <a:pos x="4" y="16"/>
                </a:cxn>
                <a:cxn ang="0">
                  <a:pos x="8" y="20"/>
                </a:cxn>
                <a:cxn ang="0">
                  <a:pos x="13" y="21"/>
                </a:cxn>
                <a:cxn ang="0">
                  <a:pos x="19" y="17"/>
                </a:cxn>
                <a:cxn ang="0">
                  <a:pos x="28" y="11"/>
                </a:cxn>
                <a:cxn ang="0">
                  <a:pos x="35" y="12"/>
                </a:cxn>
                <a:cxn ang="0">
                  <a:pos x="40" y="19"/>
                </a:cxn>
                <a:cxn ang="0">
                  <a:pos x="39" y="29"/>
                </a:cxn>
                <a:cxn ang="0">
                  <a:pos x="32" y="36"/>
                </a:cxn>
              </a:cxnLst>
              <a:rect l="0" t="0" r="r" b="b"/>
              <a:pathLst>
                <a:path w="41" h="36">
                  <a:moveTo>
                    <a:pt x="32" y="36"/>
                  </a:moveTo>
                  <a:cubicBezTo>
                    <a:pt x="28" y="34"/>
                    <a:pt x="28" y="34"/>
                    <a:pt x="28" y="34"/>
                  </a:cubicBezTo>
                  <a:cubicBezTo>
                    <a:pt x="30" y="34"/>
                    <a:pt x="31" y="33"/>
                    <a:pt x="33" y="31"/>
                  </a:cubicBezTo>
                  <a:cubicBezTo>
                    <a:pt x="34" y="30"/>
                    <a:pt x="35" y="29"/>
                    <a:pt x="36" y="27"/>
                  </a:cubicBezTo>
                  <a:cubicBezTo>
                    <a:pt x="38" y="22"/>
                    <a:pt x="38" y="18"/>
                    <a:pt x="33" y="15"/>
                  </a:cubicBezTo>
                  <a:cubicBezTo>
                    <a:pt x="31" y="15"/>
                    <a:pt x="30" y="15"/>
                    <a:pt x="28" y="15"/>
                  </a:cubicBezTo>
                  <a:cubicBezTo>
                    <a:pt x="26" y="16"/>
                    <a:pt x="24" y="17"/>
                    <a:pt x="22" y="20"/>
                  </a:cubicBezTo>
                  <a:cubicBezTo>
                    <a:pt x="18" y="22"/>
                    <a:pt x="16" y="24"/>
                    <a:pt x="13" y="25"/>
                  </a:cubicBezTo>
                  <a:cubicBezTo>
                    <a:pt x="11" y="25"/>
                    <a:pt x="9" y="25"/>
                    <a:pt x="6" y="24"/>
                  </a:cubicBezTo>
                  <a:cubicBezTo>
                    <a:pt x="4" y="22"/>
                    <a:pt x="2" y="20"/>
                    <a:pt x="1" y="17"/>
                  </a:cubicBezTo>
                  <a:cubicBezTo>
                    <a:pt x="0" y="14"/>
                    <a:pt x="1" y="11"/>
                    <a:pt x="2" y="7"/>
                  </a:cubicBezTo>
                  <a:cubicBezTo>
                    <a:pt x="4" y="4"/>
                    <a:pt x="6" y="2"/>
                    <a:pt x="8" y="0"/>
                  </a:cubicBezTo>
                  <a:cubicBezTo>
                    <a:pt x="12" y="2"/>
                    <a:pt x="12" y="2"/>
                    <a:pt x="12" y="2"/>
                  </a:cubicBezTo>
                  <a:cubicBezTo>
                    <a:pt x="9" y="4"/>
                    <a:pt x="7" y="6"/>
                    <a:pt x="5" y="9"/>
                  </a:cubicBezTo>
                  <a:cubicBezTo>
                    <a:pt x="4" y="12"/>
                    <a:pt x="4" y="14"/>
                    <a:pt x="4" y="16"/>
                  </a:cubicBezTo>
                  <a:cubicBezTo>
                    <a:pt x="5" y="18"/>
                    <a:pt x="6" y="19"/>
                    <a:pt x="8" y="20"/>
                  </a:cubicBezTo>
                  <a:cubicBezTo>
                    <a:pt x="10" y="21"/>
                    <a:pt x="11" y="21"/>
                    <a:pt x="13" y="21"/>
                  </a:cubicBezTo>
                  <a:cubicBezTo>
                    <a:pt x="14" y="21"/>
                    <a:pt x="16" y="19"/>
                    <a:pt x="19" y="17"/>
                  </a:cubicBezTo>
                  <a:cubicBezTo>
                    <a:pt x="23" y="14"/>
                    <a:pt x="26" y="12"/>
                    <a:pt x="28" y="11"/>
                  </a:cubicBezTo>
                  <a:cubicBezTo>
                    <a:pt x="30" y="11"/>
                    <a:pt x="32" y="11"/>
                    <a:pt x="35" y="12"/>
                  </a:cubicBezTo>
                  <a:cubicBezTo>
                    <a:pt x="37" y="13"/>
                    <a:pt x="39" y="16"/>
                    <a:pt x="40" y="19"/>
                  </a:cubicBezTo>
                  <a:cubicBezTo>
                    <a:pt x="41" y="22"/>
                    <a:pt x="40" y="25"/>
                    <a:pt x="39" y="29"/>
                  </a:cubicBezTo>
                  <a:cubicBezTo>
                    <a:pt x="37" y="32"/>
                    <a:pt x="35" y="35"/>
                    <a:pt x="32"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93"/>
          <p:cNvGrpSpPr/>
          <p:nvPr/>
        </p:nvGrpSpPr>
        <p:grpSpPr>
          <a:xfrm>
            <a:off x="4689476" y="1966914"/>
            <a:ext cx="1599113" cy="1566861"/>
            <a:chOff x="9918701" y="1357313"/>
            <a:chExt cx="2439987" cy="2390775"/>
          </a:xfrm>
        </p:grpSpPr>
        <p:sp>
          <p:nvSpPr>
            <p:cNvPr id="13316" name="Freeform 4"/>
            <p:cNvSpPr>
              <a:spLocks noEditPoints="1"/>
            </p:cNvSpPr>
            <p:nvPr/>
          </p:nvSpPr>
          <p:spPr bwMode="auto">
            <a:xfrm>
              <a:off x="9918701" y="1357313"/>
              <a:ext cx="165100" cy="241300"/>
            </a:xfrm>
            <a:custGeom>
              <a:avLst/>
              <a:gdLst/>
              <a:ahLst/>
              <a:cxnLst>
                <a:cxn ang="0">
                  <a:pos x="0" y="58"/>
                </a:cxn>
                <a:cxn ang="0">
                  <a:pos x="17" y="0"/>
                </a:cxn>
                <a:cxn ang="0">
                  <a:pos x="32" y="5"/>
                </a:cxn>
                <a:cxn ang="0">
                  <a:pos x="42" y="12"/>
                </a:cxn>
                <a:cxn ang="0">
                  <a:pos x="43" y="22"/>
                </a:cxn>
                <a:cxn ang="0">
                  <a:pos x="38" y="30"/>
                </a:cxn>
                <a:cxn ang="0">
                  <a:pos x="29" y="33"/>
                </a:cxn>
                <a:cxn ang="0">
                  <a:pos x="29" y="34"/>
                </a:cxn>
                <a:cxn ang="0">
                  <a:pos x="37" y="41"/>
                </a:cxn>
                <a:cxn ang="0">
                  <a:pos x="38" y="51"/>
                </a:cxn>
                <a:cxn ang="0">
                  <a:pos x="29" y="62"/>
                </a:cxn>
                <a:cxn ang="0">
                  <a:pos x="15" y="63"/>
                </a:cxn>
                <a:cxn ang="0">
                  <a:pos x="0" y="58"/>
                </a:cxn>
                <a:cxn ang="0">
                  <a:pos x="12" y="31"/>
                </a:cxn>
                <a:cxn ang="0">
                  <a:pos x="5" y="56"/>
                </a:cxn>
                <a:cxn ang="0">
                  <a:pos x="16" y="59"/>
                </a:cxn>
                <a:cxn ang="0">
                  <a:pos x="27" y="59"/>
                </a:cxn>
                <a:cxn ang="0">
                  <a:pos x="33" y="50"/>
                </a:cxn>
                <a:cxn ang="0">
                  <a:pos x="20" y="34"/>
                </a:cxn>
                <a:cxn ang="0">
                  <a:pos x="12" y="31"/>
                </a:cxn>
                <a:cxn ang="0">
                  <a:pos x="19" y="5"/>
                </a:cxn>
                <a:cxn ang="0">
                  <a:pos x="13" y="28"/>
                </a:cxn>
                <a:cxn ang="0">
                  <a:pos x="21" y="30"/>
                </a:cxn>
                <a:cxn ang="0">
                  <a:pos x="32" y="30"/>
                </a:cxn>
                <a:cxn ang="0">
                  <a:pos x="38" y="22"/>
                </a:cxn>
                <a:cxn ang="0">
                  <a:pos x="29" y="8"/>
                </a:cxn>
                <a:cxn ang="0">
                  <a:pos x="19" y="5"/>
                </a:cxn>
              </a:cxnLst>
              <a:rect l="0" t="0" r="r" b="b"/>
              <a:pathLst>
                <a:path w="44" h="64">
                  <a:moveTo>
                    <a:pt x="0" y="58"/>
                  </a:moveTo>
                  <a:cubicBezTo>
                    <a:pt x="17" y="0"/>
                    <a:pt x="17" y="0"/>
                    <a:pt x="17" y="0"/>
                  </a:cubicBezTo>
                  <a:cubicBezTo>
                    <a:pt x="32" y="5"/>
                    <a:pt x="32" y="5"/>
                    <a:pt x="32" y="5"/>
                  </a:cubicBezTo>
                  <a:cubicBezTo>
                    <a:pt x="36" y="6"/>
                    <a:pt x="40" y="8"/>
                    <a:pt x="42" y="12"/>
                  </a:cubicBezTo>
                  <a:cubicBezTo>
                    <a:pt x="44" y="15"/>
                    <a:pt x="44" y="18"/>
                    <a:pt x="43" y="22"/>
                  </a:cubicBezTo>
                  <a:cubicBezTo>
                    <a:pt x="42" y="26"/>
                    <a:pt x="40" y="28"/>
                    <a:pt x="38" y="30"/>
                  </a:cubicBezTo>
                  <a:cubicBezTo>
                    <a:pt x="35" y="32"/>
                    <a:pt x="32" y="33"/>
                    <a:pt x="29" y="33"/>
                  </a:cubicBezTo>
                  <a:cubicBezTo>
                    <a:pt x="29" y="34"/>
                    <a:pt x="29" y="34"/>
                    <a:pt x="29" y="34"/>
                  </a:cubicBezTo>
                  <a:cubicBezTo>
                    <a:pt x="32" y="35"/>
                    <a:pt x="35" y="38"/>
                    <a:pt x="37" y="41"/>
                  </a:cubicBezTo>
                  <a:cubicBezTo>
                    <a:pt x="38" y="44"/>
                    <a:pt x="39" y="47"/>
                    <a:pt x="38" y="51"/>
                  </a:cubicBezTo>
                  <a:cubicBezTo>
                    <a:pt x="36" y="56"/>
                    <a:pt x="33" y="60"/>
                    <a:pt x="29" y="62"/>
                  </a:cubicBezTo>
                  <a:cubicBezTo>
                    <a:pt x="25" y="64"/>
                    <a:pt x="21" y="64"/>
                    <a:pt x="15" y="63"/>
                  </a:cubicBezTo>
                  <a:lnTo>
                    <a:pt x="0" y="58"/>
                  </a:lnTo>
                  <a:close/>
                  <a:moveTo>
                    <a:pt x="12" y="31"/>
                  </a:moveTo>
                  <a:cubicBezTo>
                    <a:pt x="5" y="56"/>
                    <a:pt x="5" y="56"/>
                    <a:pt x="5" y="56"/>
                  </a:cubicBezTo>
                  <a:cubicBezTo>
                    <a:pt x="16" y="59"/>
                    <a:pt x="16" y="59"/>
                    <a:pt x="16" y="59"/>
                  </a:cubicBezTo>
                  <a:cubicBezTo>
                    <a:pt x="20" y="60"/>
                    <a:pt x="24" y="60"/>
                    <a:pt x="27" y="59"/>
                  </a:cubicBezTo>
                  <a:cubicBezTo>
                    <a:pt x="30" y="57"/>
                    <a:pt x="32" y="54"/>
                    <a:pt x="33" y="50"/>
                  </a:cubicBezTo>
                  <a:cubicBezTo>
                    <a:pt x="36" y="42"/>
                    <a:pt x="31" y="37"/>
                    <a:pt x="20" y="34"/>
                  </a:cubicBezTo>
                  <a:lnTo>
                    <a:pt x="12" y="31"/>
                  </a:lnTo>
                  <a:close/>
                  <a:moveTo>
                    <a:pt x="19" y="5"/>
                  </a:moveTo>
                  <a:cubicBezTo>
                    <a:pt x="13" y="28"/>
                    <a:pt x="13" y="28"/>
                    <a:pt x="13" y="28"/>
                  </a:cubicBezTo>
                  <a:cubicBezTo>
                    <a:pt x="21" y="30"/>
                    <a:pt x="21" y="30"/>
                    <a:pt x="21" y="30"/>
                  </a:cubicBezTo>
                  <a:cubicBezTo>
                    <a:pt x="25" y="31"/>
                    <a:pt x="29" y="31"/>
                    <a:pt x="32" y="30"/>
                  </a:cubicBezTo>
                  <a:cubicBezTo>
                    <a:pt x="35" y="28"/>
                    <a:pt x="37" y="26"/>
                    <a:pt x="38" y="22"/>
                  </a:cubicBezTo>
                  <a:cubicBezTo>
                    <a:pt x="40" y="15"/>
                    <a:pt x="37" y="10"/>
                    <a:pt x="29" y="8"/>
                  </a:cubicBezTo>
                  <a:lnTo>
                    <a:pt x="19"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7" name="Freeform 5"/>
            <p:cNvSpPr>
              <a:spLocks/>
            </p:cNvSpPr>
            <p:nvPr/>
          </p:nvSpPr>
          <p:spPr bwMode="auto">
            <a:xfrm>
              <a:off x="10083801" y="1470025"/>
              <a:ext cx="165100" cy="196850"/>
            </a:xfrm>
            <a:custGeom>
              <a:avLst/>
              <a:gdLst/>
              <a:ahLst/>
              <a:cxnLst>
                <a:cxn ang="0">
                  <a:pos x="26" y="51"/>
                </a:cxn>
                <a:cxn ang="0">
                  <a:pos x="29" y="43"/>
                </a:cxn>
                <a:cxn ang="0">
                  <a:pos x="28" y="43"/>
                </a:cxn>
                <a:cxn ang="0">
                  <a:pos x="12" y="47"/>
                </a:cxn>
                <a:cxn ang="0">
                  <a:pos x="4" y="24"/>
                </a:cxn>
                <a:cxn ang="0">
                  <a:pos x="13" y="0"/>
                </a:cxn>
                <a:cxn ang="0">
                  <a:pos x="16" y="2"/>
                </a:cxn>
                <a:cxn ang="0">
                  <a:pos x="8" y="24"/>
                </a:cxn>
                <a:cxn ang="0">
                  <a:pos x="7" y="37"/>
                </a:cxn>
                <a:cxn ang="0">
                  <a:pos x="14" y="44"/>
                </a:cxn>
                <a:cxn ang="0">
                  <a:pos x="25" y="43"/>
                </a:cxn>
                <a:cxn ang="0">
                  <a:pos x="32" y="33"/>
                </a:cxn>
                <a:cxn ang="0">
                  <a:pos x="40" y="10"/>
                </a:cxn>
                <a:cxn ang="0">
                  <a:pos x="44" y="11"/>
                </a:cxn>
                <a:cxn ang="0">
                  <a:pos x="30" y="52"/>
                </a:cxn>
                <a:cxn ang="0">
                  <a:pos x="26" y="51"/>
                </a:cxn>
              </a:cxnLst>
              <a:rect l="0" t="0" r="r" b="b"/>
              <a:pathLst>
                <a:path w="44" h="52">
                  <a:moveTo>
                    <a:pt x="26" y="51"/>
                  </a:moveTo>
                  <a:cubicBezTo>
                    <a:pt x="29" y="43"/>
                    <a:pt x="29" y="43"/>
                    <a:pt x="29" y="43"/>
                  </a:cubicBezTo>
                  <a:cubicBezTo>
                    <a:pt x="28" y="43"/>
                    <a:pt x="28" y="43"/>
                    <a:pt x="28" y="43"/>
                  </a:cubicBezTo>
                  <a:cubicBezTo>
                    <a:pt x="24" y="48"/>
                    <a:pt x="18" y="49"/>
                    <a:pt x="12" y="47"/>
                  </a:cubicBezTo>
                  <a:cubicBezTo>
                    <a:pt x="3" y="44"/>
                    <a:pt x="0" y="36"/>
                    <a:pt x="4" y="24"/>
                  </a:cubicBezTo>
                  <a:cubicBezTo>
                    <a:pt x="13" y="0"/>
                    <a:pt x="13" y="0"/>
                    <a:pt x="13" y="0"/>
                  </a:cubicBezTo>
                  <a:cubicBezTo>
                    <a:pt x="16" y="2"/>
                    <a:pt x="16" y="2"/>
                    <a:pt x="16" y="2"/>
                  </a:cubicBezTo>
                  <a:cubicBezTo>
                    <a:pt x="8" y="24"/>
                    <a:pt x="8" y="24"/>
                    <a:pt x="8" y="24"/>
                  </a:cubicBezTo>
                  <a:cubicBezTo>
                    <a:pt x="6" y="30"/>
                    <a:pt x="6" y="34"/>
                    <a:pt x="7" y="37"/>
                  </a:cubicBezTo>
                  <a:cubicBezTo>
                    <a:pt x="8" y="40"/>
                    <a:pt x="10" y="42"/>
                    <a:pt x="14" y="44"/>
                  </a:cubicBezTo>
                  <a:cubicBezTo>
                    <a:pt x="18" y="45"/>
                    <a:pt x="21" y="45"/>
                    <a:pt x="25" y="43"/>
                  </a:cubicBezTo>
                  <a:cubicBezTo>
                    <a:pt x="28" y="41"/>
                    <a:pt x="30" y="38"/>
                    <a:pt x="32" y="33"/>
                  </a:cubicBezTo>
                  <a:cubicBezTo>
                    <a:pt x="40" y="10"/>
                    <a:pt x="40" y="10"/>
                    <a:pt x="40" y="10"/>
                  </a:cubicBezTo>
                  <a:cubicBezTo>
                    <a:pt x="44" y="11"/>
                    <a:pt x="44" y="11"/>
                    <a:pt x="44" y="11"/>
                  </a:cubicBezTo>
                  <a:cubicBezTo>
                    <a:pt x="30" y="52"/>
                    <a:pt x="30" y="52"/>
                    <a:pt x="30" y="52"/>
                  </a:cubicBezTo>
                  <a:lnTo>
                    <a:pt x="26" y="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8" name="Freeform 6"/>
            <p:cNvSpPr>
              <a:spLocks/>
            </p:cNvSpPr>
            <p:nvPr/>
          </p:nvSpPr>
          <p:spPr bwMode="auto">
            <a:xfrm>
              <a:off x="10234613" y="1538288"/>
              <a:ext cx="139700" cy="165100"/>
            </a:xfrm>
            <a:custGeom>
              <a:avLst/>
              <a:gdLst/>
              <a:ahLst/>
              <a:cxnLst>
                <a:cxn ang="0">
                  <a:pos x="0" y="36"/>
                </a:cxn>
                <a:cxn ang="0">
                  <a:pos x="2" y="32"/>
                </a:cxn>
                <a:cxn ang="0">
                  <a:pos x="6" y="36"/>
                </a:cxn>
                <a:cxn ang="0">
                  <a:pos x="10" y="39"/>
                </a:cxn>
                <a:cxn ang="0">
                  <a:pos x="23" y="35"/>
                </a:cxn>
                <a:cxn ang="0">
                  <a:pos x="23" y="30"/>
                </a:cxn>
                <a:cxn ang="0">
                  <a:pos x="17" y="23"/>
                </a:cxn>
                <a:cxn ang="0">
                  <a:pos x="11" y="15"/>
                </a:cxn>
                <a:cxn ang="0">
                  <a:pos x="12" y="8"/>
                </a:cxn>
                <a:cxn ang="0">
                  <a:pos x="19" y="1"/>
                </a:cxn>
                <a:cxn ang="0">
                  <a:pos x="29" y="2"/>
                </a:cxn>
                <a:cxn ang="0">
                  <a:pos x="37" y="8"/>
                </a:cxn>
                <a:cxn ang="0">
                  <a:pos x="35" y="12"/>
                </a:cxn>
                <a:cxn ang="0">
                  <a:pos x="27" y="5"/>
                </a:cxn>
                <a:cxn ang="0">
                  <a:pos x="20" y="5"/>
                </a:cxn>
                <a:cxn ang="0">
                  <a:pos x="16" y="9"/>
                </a:cxn>
                <a:cxn ang="0">
                  <a:pos x="15" y="14"/>
                </a:cxn>
                <a:cxn ang="0">
                  <a:pos x="20" y="21"/>
                </a:cxn>
                <a:cxn ang="0">
                  <a:pos x="27" y="30"/>
                </a:cxn>
                <a:cxn ang="0">
                  <a:pos x="27" y="37"/>
                </a:cxn>
                <a:cxn ang="0">
                  <a:pos x="20" y="43"/>
                </a:cxn>
                <a:cxn ang="0">
                  <a:pos x="9" y="42"/>
                </a:cxn>
                <a:cxn ang="0">
                  <a:pos x="0" y="36"/>
                </a:cxn>
              </a:cxnLst>
              <a:rect l="0" t="0" r="r" b="b"/>
              <a:pathLst>
                <a:path w="37" h="44">
                  <a:moveTo>
                    <a:pt x="0" y="36"/>
                  </a:moveTo>
                  <a:cubicBezTo>
                    <a:pt x="2" y="32"/>
                    <a:pt x="2" y="32"/>
                    <a:pt x="2" y="32"/>
                  </a:cubicBezTo>
                  <a:cubicBezTo>
                    <a:pt x="3" y="33"/>
                    <a:pt x="4" y="35"/>
                    <a:pt x="6" y="36"/>
                  </a:cubicBezTo>
                  <a:cubicBezTo>
                    <a:pt x="7" y="38"/>
                    <a:pt x="9" y="39"/>
                    <a:pt x="10" y="39"/>
                  </a:cubicBezTo>
                  <a:cubicBezTo>
                    <a:pt x="17" y="42"/>
                    <a:pt x="21" y="40"/>
                    <a:pt x="23" y="35"/>
                  </a:cubicBezTo>
                  <a:cubicBezTo>
                    <a:pt x="24" y="34"/>
                    <a:pt x="23" y="32"/>
                    <a:pt x="23" y="30"/>
                  </a:cubicBezTo>
                  <a:cubicBezTo>
                    <a:pt x="22" y="28"/>
                    <a:pt x="20" y="26"/>
                    <a:pt x="17" y="23"/>
                  </a:cubicBezTo>
                  <a:cubicBezTo>
                    <a:pt x="14" y="20"/>
                    <a:pt x="12" y="17"/>
                    <a:pt x="11" y="15"/>
                  </a:cubicBezTo>
                  <a:cubicBezTo>
                    <a:pt x="11" y="13"/>
                    <a:pt x="11" y="10"/>
                    <a:pt x="12" y="8"/>
                  </a:cubicBezTo>
                  <a:cubicBezTo>
                    <a:pt x="13" y="4"/>
                    <a:pt x="15" y="2"/>
                    <a:pt x="19" y="1"/>
                  </a:cubicBezTo>
                  <a:cubicBezTo>
                    <a:pt x="22" y="0"/>
                    <a:pt x="25" y="0"/>
                    <a:pt x="29" y="2"/>
                  </a:cubicBezTo>
                  <a:cubicBezTo>
                    <a:pt x="32" y="3"/>
                    <a:pt x="35" y="5"/>
                    <a:pt x="37" y="8"/>
                  </a:cubicBezTo>
                  <a:cubicBezTo>
                    <a:pt x="35" y="12"/>
                    <a:pt x="35" y="12"/>
                    <a:pt x="35" y="12"/>
                  </a:cubicBezTo>
                  <a:cubicBezTo>
                    <a:pt x="33" y="9"/>
                    <a:pt x="30" y="6"/>
                    <a:pt x="27" y="5"/>
                  </a:cubicBezTo>
                  <a:cubicBezTo>
                    <a:pt x="25" y="4"/>
                    <a:pt x="22" y="4"/>
                    <a:pt x="20" y="5"/>
                  </a:cubicBezTo>
                  <a:cubicBezTo>
                    <a:pt x="18" y="5"/>
                    <a:pt x="16" y="7"/>
                    <a:pt x="16" y="9"/>
                  </a:cubicBezTo>
                  <a:cubicBezTo>
                    <a:pt x="15" y="11"/>
                    <a:pt x="15" y="13"/>
                    <a:pt x="15" y="14"/>
                  </a:cubicBezTo>
                  <a:cubicBezTo>
                    <a:pt x="16" y="16"/>
                    <a:pt x="17" y="18"/>
                    <a:pt x="20" y="21"/>
                  </a:cubicBezTo>
                  <a:cubicBezTo>
                    <a:pt x="24" y="24"/>
                    <a:pt x="26" y="27"/>
                    <a:pt x="27" y="30"/>
                  </a:cubicBezTo>
                  <a:cubicBezTo>
                    <a:pt x="28" y="32"/>
                    <a:pt x="28" y="34"/>
                    <a:pt x="27" y="37"/>
                  </a:cubicBezTo>
                  <a:cubicBezTo>
                    <a:pt x="25" y="40"/>
                    <a:pt x="23" y="42"/>
                    <a:pt x="20" y="43"/>
                  </a:cubicBezTo>
                  <a:cubicBezTo>
                    <a:pt x="17" y="44"/>
                    <a:pt x="13" y="44"/>
                    <a:pt x="9" y="42"/>
                  </a:cubicBezTo>
                  <a:cubicBezTo>
                    <a:pt x="5" y="41"/>
                    <a:pt x="2" y="39"/>
                    <a:pt x="0" y="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9" name="Freeform 7"/>
            <p:cNvSpPr>
              <a:spLocks noEditPoints="1"/>
            </p:cNvSpPr>
            <p:nvPr/>
          </p:nvSpPr>
          <p:spPr bwMode="auto">
            <a:xfrm>
              <a:off x="10355263" y="1524000"/>
              <a:ext cx="101600" cy="209550"/>
            </a:xfrm>
            <a:custGeom>
              <a:avLst/>
              <a:gdLst/>
              <a:ahLst/>
              <a:cxnLst>
                <a:cxn ang="0">
                  <a:pos x="0" y="55"/>
                </a:cxn>
                <a:cxn ang="0">
                  <a:pos x="17" y="15"/>
                </a:cxn>
                <a:cxn ang="0">
                  <a:pos x="20" y="17"/>
                </a:cxn>
                <a:cxn ang="0">
                  <a:pos x="3" y="56"/>
                </a:cxn>
                <a:cxn ang="0">
                  <a:pos x="0" y="55"/>
                </a:cxn>
                <a:cxn ang="0">
                  <a:pos x="23" y="6"/>
                </a:cxn>
                <a:cxn ang="0">
                  <a:pos x="21" y="4"/>
                </a:cxn>
                <a:cxn ang="0">
                  <a:pos x="21" y="2"/>
                </a:cxn>
                <a:cxn ang="0">
                  <a:pos x="23" y="0"/>
                </a:cxn>
                <a:cxn ang="0">
                  <a:pos x="25" y="0"/>
                </a:cxn>
                <a:cxn ang="0">
                  <a:pos x="27" y="2"/>
                </a:cxn>
                <a:cxn ang="0">
                  <a:pos x="27" y="4"/>
                </a:cxn>
                <a:cxn ang="0">
                  <a:pos x="25" y="6"/>
                </a:cxn>
                <a:cxn ang="0">
                  <a:pos x="23" y="6"/>
                </a:cxn>
              </a:cxnLst>
              <a:rect l="0" t="0" r="r" b="b"/>
              <a:pathLst>
                <a:path w="27" h="56">
                  <a:moveTo>
                    <a:pt x="0" y="55"/>
                  </a:moveTo>
                  <a:cubicBezTo>
                    <a:pt x="17" y="15"/>
                    <a:pt x="17" y="15"/>
                    <a:pt x="17" y="15"/>
                  </a:cubicBezTo>
                  <a:cubicBezTo>
                    <a:pt x="20" y="17"/>
                    <a:pt x="20" y="17"/>
                    <a:pt x="20" y="17"/>
                  </a:cubicBezTo>
                  <a:cubicBezTo>
                    <a:pt x="3" y="56"/>
                    <a:pt x="3" y="56"/>
                    <a:pt x="3" y="56"/>
                  </a:cubicBezTo>
                  <a:lnTo>
                    <a:pt x="0" y="55"/>
                  </a:lnTo>
                  <a:close/>
                  <a:moveTo>
                    <a:pt x="23" y="6"/>
                  </a:moveTo>
                  <a:cubicBezTo>
                    <a:pt x="22" y="6"/>
                    <a:pt x="21" y="5"/>
                    <a:pt x="21" y="4"/>
                  </a:cubicBezTo>
                  <a:cubicBezTo>
                    <a:pt x="21" y="4"/>
                    <a:pt x="21" y="3"/>
                    <a:pt x="21" y="2"/>
                  </a:cubicBezTo>
                  <a:cubicBezTo>
                    <a:pt x="22" y="1"/>
                    <a:pt x="22" y="0"/>
                    <a:pt x="23" y="0"/>
                  </a:cubicBezTo>
                  <a:cubicBezTo>
                    <a:pt x="24" y="0"/>
                    <a:pt x="25" y="0"/>
                    <a:pt x="25" y="0"/>
                  </a:cubicBezTo>
                  <a:cubicBezTo>
                    <a:pt x="26" y="1"/>
                    <a:pt x="27" y="1"/>
                    <a:pt x="27" y="2"/>
                  </a:cubicBezTo>
                  <a:cubicBezTo>
                    <a:pt x="27" y="3"/>
                    <a:pt x="27" y="4"/>
                    <a:pt x="27" y="4"/>
                  </a:cubicBezTo>
                  <a:cubicBezTo>
                    <a:pt x="27" y="5"/>
                    <a:pt x="26" y="6"/>
                    <a:pt x="25" y="6"/>
                  </a:cubicBezTo>
                  <a:cubicBezTo>
                    <a:pt x="24" y="6"/>
                    <a:pt x="24" y="6"/>
                    <a:pt x="23"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0" name="Freeform 8"/>
            <p:cNvSpPr>
              <a:spLocks/>
            </p:cNvSpPr>
            <p:nvPr/>
          </p:nvSpPr>
          <p:spPr bwMode="auto">
            <a:xfrm>
              <a:off x="10410826" y="1606550"/>
              <a:ext cx="166688" cy="198438"/>
            </a:xfrm>
            <a:custGeom>
              <a:avLst/>
              <a:gdLst/>
              <a:ahLst/>
              <a:cxnLst>
                <a:cxn ang="0">
                  <a:pos x="27" y="52"/>
                </a:cxn>
                <a:cxn ang="0">
                  <a:pos x="37" y="29"/>
                </a:cxn>
                <a:cxn ang="0">
                  <a:pos x="34" y="10"/>
                </a:cxn>
                <a:cxn ang="0">
                  <a:pos x="23" y="10"/>
                </a:cxn>
                <a:cxn ang="0">
                  <a:pos x="14" y="19"/>
                </a:cxn>
                <a:cxn ang="0">
                  <a:pos x="4" y="41"/>
                </a:cxn>
                <a:cxn ang="0">
                  <a:pos x="0" y="39"/>
                </a:cxn>
                <a:cxn ang="0">
                  <a:pos x="18" y="0"/>
                </a:cxn>
                <a:cxn ang="0">
                  <a:pos x="22" y="2"/>
                </a:cxn>
                <a:cxn ang="0">
                  <a:pos x="19" y="9"/>
                </a:cxn>
                <a:cxn ang="0">
                  <a:pos x="19" y="9"/>
                </a:cxn>
                <a:cxn ang="0">
                  <a:pos x="36" y="7"/>
                </a:cxn>
                <a:cxn ang="0">
                  <a:pos x="43" y="16"/>
                </a:cxn>
                <a:cxn ang="0">
                  <a:pos x="41" y="30"/>
                </a:cxn>
                <a:cxn ang="0">
                  <a:pos x="30" y="53"/>
                </a:cxn>
                <a:cxn ang="0">
                  <a:pos x="27" y="52"/>
                </a:cxn>
              </a:cxnLst>
              <a:rect l="0" t="0" r="r" b="b"/>
              <a:pathLst>
                <a:path w="44" h="53">
                  <a:moveTo>
                    <a:pt x="27" y="52"/>
                  </a:moveTo>
                  <a:cubicBezTo>
                    <a:pt x="37" y="29"/>
                    <a:pt x="37" y="29"/>
                    <a:pt x="37" y="29"/>
                  </a:cubicBezTo>
                  <a:cubicBezTo>
                    <a:pt x="42" y="20"/>
                    <a:pt x="40" y="14"/>
                    <a:pt x="34" y="10"/>
                  </a:cubicBezTo>
                  <a:cubicBezTo>
                    <a:pt x="30" y="9"/>
                    <a:pt x="26" y="9"/>
                    <a:pt x="23" y="10"/>
                  </a:cubicBezTo>
                  <a:cubicBezTo>
                    <a:pt x="19" y="12"/>
                    <a:pt x="16" y="15"/>
                    <a:pt x="14" y="19"/>
                  </a:cubicBezTo>
                  <a:cubicBezTo>
                    <a:pt x="4" y="41"/>
                    <a:pt x="4" y="41"/>
                    <a:pt x="4" y="41"/>
                  </a:cubicBezTo>
                  <a:cubicBezTo>
                    <a:pt x="0" y="39"/>
                    <a:pt x="0" y="39"/>
                    <a:pt x="0" y="39"/>
                  </a:cubicBezTo>
                  <a:cubicBezTo>
                    <a:pt x="18" y="0"/>
                    <a:pt x="18" y="0"/>
                    <a:pt x="18" y="0"/>
                  </a:cubicBezTo>
                  <a:cubicBezTo>
                    <a:pt x="22" y="2"/>
                    <a:pt x="22" y="2"/>
                    <a:pt x="22" y="2"/>
                  </a:cubicBezTo>
                  <a:cubicBezTo>
                    <a:pt x="19" y="9"/>
                    <a:pt x="19" y="9"/>
                    <a:pt x="19" y="9"/>
                  </a:cubicBezTo>
                  <a:cubicBezTo>
                    <a:pt x="19" y="9"/>
                    <a:pt x="19" y="9"/>
                    <a:pt x="19" y="9"/>
                  </a:cubicBezTo>
                  <a:cubicBezTo>
                    <a:pt x="24" y="5"/>
                    <a:pt x="30" y="5"/>
                    <a:pt x="36" y="7"/>
                  </a:cubicBezTo>
                  <a:cubicBezTo>
                    <a:pt x="40" y="9"/>
                    <a:pt x="43" y="12"/>
                    <a:pt x="43" y="16"/>
                  </a:cubicBezTo>
                  <a:cubicBezTo>
                    <a:pt x="44" y="20"/>
                    <a:pt x="44" y="25"/>
                    <a:pt x="41" y="30"/>
                  </a:cubicBezTo>
                  <a:cubicBezTo>
                    <a:pt x="30" y="53"/>
                    <a:pt x="30" y="53"/>
                    <a:pt x="30" y="53"/>
                  </a:cubicBezTo>
                  <a:lnTo>
                    <a:pt x="27"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1" name="Freeform 9"/>
            <p:cNvSpPr>
              <a:spLocks noEditPoints="1"/>
            </p:cNvSpPr>
            <p:nvPr/>
          </p:nvSpPr>
          <p:spPr bwMode="auto">
            <a:xfrm>
              <a:off x="10577513" y="1700213"/>
              <a:ext cx="153988" cy="173038"/>
            </a:xfrm>
            <a:custGeom>
              <a:avLst/>
              <a:gdLst/>
              <a:ahLst/>
              <a:cxnLst>
                <a:cxn ang="0">
                  <a:pos x="8" y="16"/>
                </a:cxn>
                <a:cxn ang="0">
                  <a:pos x="5" y="30"/>
                </a:cxn>
                <a:cxn ang="0">
                  <a:pos x="12" y="39"/>
                </a:cxn>
                <a:cxn ang="0">
                  <a:pos x="27" y="41"/>
                </a:cxn>
                <a:cxn ang="0">
                  <a:pos x="25" y="45"/>
                </a:cxn>
                <a:cxn ang="0">
                  <a:pos x="10" y="42"/>
                </a:cxn>
                <a:cxn ang="0">
                  <a:pos x="1" y="31"/>
                </a:cxn>
                <a:cxn ang="0">
                  <a:pos x="4" y="13"/>
                </a:cxn>
                <a:cxn ang="0">
                  <a:pos x="16" y="2"/>
                </a:cxn>
                <a:cxn ang="0">
                  <a:pos x="32" y="3"/>
                </a:cxn>
                <a:cxn ang="0">
                  <a:pos x="40" y="13"/>
                </a:cxn>
                <a:cxn ang="0">
                  <a:pos x="37" y="29"/>
                </a:cxn>
                <a:cxn ang="0">
                  <a:pos x="36" y="30"/>
                </a:cxn>
                <a:cxn ang="0">
                  <a:pos x="8" y="16"/>
                </a:cxn>
                <a:cxn ang="0">
                  <a:pos x="34" y="25"/>
                </a:cxn>
                <a:cxn ang="0">
                  <a:pos x="36" y="14"/>
                </a:cxn>
                <a:cxn ang="0">
                  <a:pos x="30" y="6"/>
                </a:cxn>
                <a:cxn ang="0">
                  <a:pos x="19" y="4"/>
                </a:cxn>
                <a:cxn ang="0">
                  <a:pos x="9" y="12"/>
                </a:cxn>
                <a:cxn ang="0">
                  <a:pos x="34" y="25"/>
                </a:cxn>
              </a:cxnLst>
              <a:rect l="0" t="0" r="r" b="b"/>
              <a:pathLst>
                <a:path w="41" h="46">
                  <a:moveTo>
                    <a:pt x="8" y="16"/>
                  </a:moveTo>
                  <a:cubicBezTo>
                    <a:pt x="5" y="21"/>
                    <a:pt x="4" y="25"/>
                    <a:pt x="5" y="30"/>
                  </a:cubicBezTo>
                  <a:cubicBezTo>
                    <a:pt x="6" y="34"/>
                    <a:pt x="8" y="37"/>
                    <a:pt x="12" y="39"/>
                  </a:cubicBezTo>
                  <a:cubicBezTo>
                    <a:pt x="17" y="42"/>
                    <a:pt x="22" y="42"/>
                    <a:pt x="27" y="41"/>
                  </a:cubicBezTo>
                  <a:cubicBezTo>
                    <a:pt x="25" y="45"/>
                    <a:pt x="25" y="45"/>
                    <a:pt x="25" y="45"/>
                  </a:cubicBezTo>
                  <a:cubicBezTo>
                    <a:pt x="20" y="46"/>
                    <a:pt x="15" y="45"/>
                    <a:pt x="10" y="42"/>
                  </a:cubicBezTo>
                  <a:cubicBezTo>
                    <a:pt x="5" y="39"/>
                    <a:pt x="2" y="36"/>
                    <a:pt x="1" y="31"/>
                  </a:cubicBezTo>
                  <a:cubicBezTo>
                    <a:pt x="0" y="25"/>
                    <a:pt x="1" y="20"/>
                    <a:pt x="4" y="13"/>
                  </a:cubicBezTo>
                  <a:cubicBezTo>
                    <a:pt x="7" y="8"/>
                    <a:pt x="11" y="4"/>
                    <a:pt x="16" y="2"/>
                  </a:cubicBezTo>
                  <a:cubicBezTo>
                    <a:pt x="22" y="0"/>
                    <a:pt x="27" y="0"/>
                    <a:pt x="32" y="3"/>
                  </a:cubicBezTo>
                  <a:cubicBezTo>
                    <a:pt x="36" y="5"/>
                    <a:pt x="39" y="9"/>
                    <a:pt x="40" y="13"/>
                  </a:cubicBezTo>
                  <a:cubicBezTo>
                    <a:pt x="41" y="18"/>
                    <a:pt x="40" y="23"/>
                    <a:pt x="37" y="29"/>
                  </a:cubicBezTo>
                  <a:cubicBezTo>
                    <a:pt x="36" y="30"/>
                    <a:pt x="36" y="30"/>
                    <a:pt x="36" y="30"/>
                  </a:cubicBezTo>
                  <a:lnTo>
                    <a:pt x="8" y="16"/>
                  </a:lnTo>
                  <a:close/>
                  <a:moveTo>
                    <a:pt x="34" y="25"/>
                  </a:moveTo>
                  <a:cubicBezTo>
                    <a:pt x="36" y="21"/>
                    <a:pt x="37" y="17"/>
                    <a:pt x="36" y="14"/>
                  </a:cubicBezTo>
                  <a:cubicBezTo>
                    <a:pt x="35" y="10"/>
                    <a:pt x="33" y="7"/>
                    <a:pt x="30" y="6"/>
                  </a:cubicBezTo>
                  <a:cubicBezTo>
                    <a:pt x="26" y="4"/>
                    <a:pt x="23" y="3"/>
                    <a:pt x="19" y="4"/>
                  </a:cubicBezTo>
                  <a:cubicBezTo>
                    <a:pt x="16" y="6"/>
                    <a:pt x="12" y="8"/>
                    <a:pt x="9" y="12"/>
                  </a:cubicBezTo>
                  <a:lnTo>
                    <a:pt x="34"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2" name="Freeform 10"/>
            <p:cNvSpPr>
              <a:spLocks/>
            </p:cNvSpPr>
            <p:nvPr/>
          </p:nvSpPr>
          <p:spPr bwMode="auto">
            <a:xfrm>
              <a:off x="10701338" y="1771650"/>
              <a:ext cx="153988" cy="161925"/>
            </a:xfrm>
            <a:custGeom>
              <a:avLst/>
              <a:gdLst/>
              <a:ahLst/>
              <a:cxnLst>
                <a:cxn ang="0">
                  <a:pos x="0" y="32"/>
                </a:cxn>
                <a:cxn ang="0">
                  <a:pos x="3" y="28"/>
                </a:cxn>
                <a:cxn ang="0">
                  <a:pos x="6" y="34"/>
                </a:cxn>
                <a:cxn ang="0">
                  <a:pos x="10" y="37"/>
                </a:cxn>
                <a:cxn ang="0">
                  <a:pos x="23" y="35"/>
                </a:cxn>
                <a:cxn ang="0">
                  <a:pos x="23" y="30"/>
                </a:cxn>
                <a:cxn ang="0">
                  <a:pos x="19" y="23"/>
                </a:cxn>
                <a:cxn ang="0">
                  <a:pos x="14" y="14"/>
                </a:cxn>
                <a:cxn ang="0">
                  <a:pos x="16" y="6"/>
                </a:cxn>
                <a:cxn ang="0">
                  <a:pos x="24" y="1"/>
                </a:cxn>
                <a:cxn ang="0">
                  <a:pos x="34" y="3"/>
                </a:cxn>
                <a:cxn ang="0">
                  <a:pos x="41" y="10"/>
                </a:cxn>
                <a:cxn ang="0">
                  <a:pos x="39" y="14"/>
                </a:cxn>
                <a:cxn ang="0">
                  <a:pos x="32" y="6"/>
                </a:cxn>
                <a:cxn ang="0">
                  <a:pos x="25" y="4"/>
                </a:cxn>
                <a:cxn ang="0">
                  <a:pos x="19" y="8"/>
                </a:cxn>
                <a:cxn ang="0">
                  <a:pos x="18" y="13"/>
                </a:cxn>
                <a:cxn ang="0">
                  <a:pos x="22" y="21"/>
                </a:cxn>
                <a:cxn ang="0">
                  <a:pos x="28" y="30"/>
                </a:cxn>
                <a:cxn ang="0">
                  <a:pos x="26" y="37"/>
                </a:cxn>
                <a:cxn ang="0">
                  <a:pos x="19" y="43"/>
                </a:cxn>
                <a:cxn ang="0">
                  <a:pos x="8" y="40"/>
                </a:cxn>
                <a:cxn ang="0">
                  <a:pos x="0" y="32"/>
                </a:cxn>
              </a:cxnLst>
              <a:rect l="0" t="0" r="r" b="b"/>
              <a:pathLst>
                <a:path w="41" h="43">
                  <a:moveTo>
                    <a:pt x="0" y="32"/>
                  </a:moveTo>
                  <a:cubicBezTo>
                    <a:pt x="3" y="28"/>
                    <a:pt x="3" y="28"/>
                    <a:pt x="3" y="28"/>
                  </a:cubicBezTo>
                  <a:cubicBezTo>
                    <a:pt x="3" y="30"/>
                    <a:pt x="4" y="32"/>
                    <a:pt x="6" y="34"/>
                  </a:cubicBezTo>
                  <a:cubicBezTo>
                    <a:pt x="7" y="35"/>
                    <a:pt x="9" y="37"/>
                    <a:pt x="10" y="37"/>
                  </a:cubicBezTo>
                  <a:cubicBezTo>
                    <a:pt x="16" y="41"/>
                    <a:pt x="20" y="40"/>
                    <a:pt x="23" y="35"/>
                  </a:cubicBezTo>
                  <a:cubicBezTo>
                    <a:pt x="24" y="34"/>
                    <a:pt x="24" y="32"/>
                    <a:pt x="23" y="30"/>
                  </a:cubicBezTo>
                  <a:cubicBezTo>
                    <a:pt x="23" y="28"/>
                    <a:pt x="21" y="26"/>
                    <a:pt x="19" y="23"/>
                  </a:cubicBezTo>
                  <a:cubicBezTo>
                    <a:pt x="16" y="19"/>
                    <a:pt x="15" y="16"/>
                    <a:pt x="14" y="14"/>
                  </a:cubicBezTo>
                  <a:cubicBezTo>
                    <a:pt x="14" y="11"/>
                    <a:pt x="14" y="9"/>
                    <a:pt x="16" y="6"/>
                  </a:cubicBezTo>
                  <a:cubicBezTo>
                    <a:pt x="18" y="3"/>
                    <a:pt x="20" y="1"/>
                    <a:pt x="24" y="1"/>
                  </a:cubicBezTo>
                  <a:cubicBezTo>
                    <a:pt x="27" y="0"/>
                    <a:pt x="30" y="1"/>
                    <a:pt x="34" y="3"/>
                  </a:cubicBezTo>
                  <a:cubicBezTo>
                    <a:pt x="37" y="5"/>
                    <a:pt x="39" y="7"/>
                    <a:pt x="41" y="10"/>
                  </a:cubicBezTo>
                  <a:cubicBezTo>
                    <a:pt x="39" y="14"/>
                    <a:pt x="39" y="14"/>
                    <a:pt x="39" y="14"/>
                  </a:cubicBezTo>
                  <a:cubicBezTo>
                    <a:pt x="37" y="10"/>
                    <a:pt x="35" y="8"/>
                    <a:pt x="32" y="6"/>
                  </a:cubicBezTo>
                  <a:cubicBezTo>
                    <a:pt x="29" y="5"/>
                    <a:pt x="27" y="4"/>
                    <a:pt x="25" y="4"/>
                  </a:cubicBezTo>
                  <a:cubicBezTo>
                    <a:pt x="22" y="5"/>
                    <a:pt x="21" y="6"/>
                    <a:pt x="19" y="8"/>
                  </a:cubicBezTo>
                  <a:cubicBezTo>
                    <a:pt x="18" y="10"/>
                    <a:pt x="18" y="12"/>
                    <a:pt x="18" y="13"/>
                  </a:cubicBezTo>
                  <a:cubicBezTo>
                    <a:pt x="19" y="15"/>
                    <a:pt x="20" y="17"/>
                    <a:pt x="22" y="21"/>
                  </a:cubicBezTo>
                  <a:cubicBezTo>
                    <a:pt x="25" y="25"/>
                    <a:pt x="27" y="28"/>
                    <a:pt x="28" y="30"/>
                  </a:cubicBezTo>
                  <a:cubicBezTo>
                    <a:pt x="28" y="32"/>
                    <a:pt x="28" y="35"/>
                    <a:pt x="26" y="37"/>
                  </a:cubicBezTo>
                  <a:cubicBezTo>
                    <a:pt x="24" y="40"/>
                    <a:pt x="22" y="42"/>
                    <a:pt x="19" y="43"/>
                  </a:cubicBezTo>
                  <a:cubicBezTo>
                    <a:pt x="15" y="43"/>
                    <a:pt x="12" y="42"/>
                    <a:pt x="8" y="40"/>
                  </a:cubicBezTo>
                  <a:cubicBezTo>
                    <a:pt x="4" y="38"/>
                    <a:pt x="2" y="36"/>
                    <a:pt x="0" y="3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3" name="Freeform 11"/>
            <p:cNvSpPr>
              <a:spLocks/>
            </p:cNvSpPr>
            <p:nvPr/>
          </p:nvSpPr>
          <p:spPr bwMode="auto">
            <a:xfrm>
              <a:off x="10807701" y="1839913"/>
              <a:ext cx="157163" cy="157163"/>
            </a:xfrm>
            <a:custGeom>
              <a:avLst/>
              <a:gdLst/>
              <a:ahLst/>
              <a:cxnLst>
                <a:cxn ang="0">
                  <a:pos x="0" y="31"/>
                </a:cxn>
                <a:cxn ang="0">
                  <a:pos x="3" y="27"/>
                </a:cxn>
                <a:cxn ang="0">
                  <a:pos x="6" y="32"/>
                </a:cxn>
                <a:cxn ang="0">
                  <a:pos x="10" y="36"/>
                </a:cxn>
                <a:cxn ang="0">
                  <a:pos x="23" y="35"/>
                </a:cxn>
                <a:cxn ang="0">
                  <a:pos x="23" y="29"/>
                </a:cxn>
                <a:cxn ang="0">
                  <a:pos x="20" y="22"/>
                </a:cxn>
                <a:cxn ang="0">
                  <a:pos x="15" y="13"/>
                </a:cxn>
                <a:cxn ang="0">
                  <a:pos x="17" y="5"/>
                </a:cxn>
                <a:cxn ang="0">
                  <a:pos x="25" y="0"/>
                </a:cxn>
                <a:cxn ang="0">
                  <a:pos x="35" y="3"/>
                </a:cxn>
                <a:cxn ang="0">
                  <a:pos x="42" y="10"/>
                </a:cxn>
                <a:cxn ang="0">
                  <a:pos x="39" y="14"/>
                </a:cxn>
                <a:cxn ang="0">
                  <a:pos x="33" y="6"/>
                </a:cxn>
                <a:cxn ang="0">
                  <a:pos x="26" y="4"/>
                </a:cxn>
                <a:cxn ang="0">
                  <a:pos x="20" y="7"/>
                </a:cxn>
                <a:cxn ang="0">
                  <a:pos x="19" y="12"/>
                </a:cxn>
                <a:cxn ang="0">
                  <a:pos x="23" y="20"/>
                </a:cxn>
                <a:cxn ang="0">
                  <a:pos x="28" y="30"/>
                </a:cxn>
                <a:cxn ang="0">
                  <a:pos x="26" y="37"/>
                </a:cxn>
                <a:cxn ang="0">
                  <a:pos x="18" y="42"/>
                </a:cxn>
                <a:cxn ang="0">
                  <a:pos x="8" y="39"/>
                </a:cxn>
                <a:cxn ang="0">
                  <a:pos x="0" y="31"/>
                </a:cxn>
              </a:cxnLst>
              <a:rect l="0" t="0" r="r" b="b"/>
              <a:pathLst>
                <a:path w="42" h="42">
                  <a:moveTo>
                    <a:pt x="0" y="31"/>
                  </a:moveTo>
                  <a:cubicBezTo>
                    <a:pt x="3" y="27"/>
                    <a:pt x="3" y="27"/>
                    <a:pt x="3" y="27"/>
                  </a:cubicBezTo>
                  <a:cubicBezTo>
                    <a:pt x="3" y="29"/>
                    <a:pt x="4" y="31"/>
                    <a:pt x="6" y="32"/>
                  </a:cubicBezTo>
                  <a:cubicBezTo>
                    <a:pt x="7" y="34"/>
                    <a:pt x="8" y="35"/>
                    <a:pt x="10" y="36"/>
                  </a:cubicBezTo>
                  <a:cubicBezTo>
                    <a:pt x="15" y="40"/>
                    <a:pt x="20" y="39"/>
                    <a:pt x="23" y="35"/>
                  </a:cubicBezTo>
                  <a:cubicBezTo>
                    <a:pt x="24" y="33"/>
                    <a:pt x="24" y="31"/>
                    <a:pt x="23" y="29"/>
                  </a:cubicBezTo>
                  <a:cubicBezTo>
                    <a:pt x="23" y="27"/>
                    <a:pt x="22" y="25"/>
                    <a:pt x="20" y="22"/>
                  </a:cubicBezTo>
                  <a:cubicBezTo>
                    <a:pt x="17" y="18"/>
                    <a:pt x="16" y="15"/>
                    <a:pt x="15" y="13"/>
                  </a:cubicBezTo>
                  <a:cubicBezTo>
                    <a:pt x="15" y="10"/>
                    <a:pt x="15" y="8"/>
                    <a:pt x="17" y="5"/>
                  </a:cubicBezTo>
                  <a:cubicBezTo>
                    <a:pt x="19" y="2"/>
                    <a:pt x="21" y="1"/>
                    <a:pt x="25" y="0"/>
                  </a:cubicBezTo>
                  <a:cubicBezTo>
                    <a:pt x="28" y="0"/>
                    <a:pt x="32" y="1"/>
                    <a:pt x="35" y="3"/>
                  </a:cubicBezTo>
                  <a:cubicBezTo>
                    <a:pt x="38" y="5"/>
                    <a:pt x="40" y="7"/>
                    <a:pt x="42" y="10"/>
                  </a:cubicBezTo>
                  <a:cubicBezTo>
                    <a:pt x="39" y="14"/>
                    <a:pt x="39" y="14"/>
                    <a:pt x="39" y="14"/>
                  </a:cubicBezTo>
                  <a:cubicBezTo>
                    <a:pt x="38" y="10"/>
                    <a:pt x="35" y="7"/>
                    <a:pt x="33" y="6"/>
                  </a:cubicBezTo>
                  <a:cubicBezTo>
                    <a:pt x="30" y="4"/>
                    <a:pt x="28" y="4"/>
                    <a:pt x="26" y="4"/>
                  </a:cubicBezTo>
                  <a:cubicBezTo>
                    <a:pt x="23" y="4"/>
                    <a:pt x="22" y="5"/>
                    <a:pt x="20" y="7"/>
                  </a:cubicBezTo>
                  <a:cubicBezTo>
                    <a:pt x="19" y="9"/>
                    <a:pt x="19" y="11"/>
                    <a:pt x="19" y="12"/>
                  </a:cubicBezTo>
                  <a:cubicBezTo>
                    <a:pt x="19" y="14"/>
                    <a:pt x="21" y="17"/>
                    <a:pt x="23" y="20"/>
                  </a:cubicBezTo>
                  <a:cubicBezTo>
                    <a:pt x="26" y="24"/>
                    <a:pt x="27" y="27"/>
                    <a:pt x="28" y="30"/>
                  </a:cubicBezTo>
                  <a:cubicBezTo>
                    <a:pt x="28" y="32"/>
                    <a:pt x="28" y="34"/>
                    <a:pt x="26" y="37"/>
                  </a:cubicBezTo>
                  <a:cubicBezTo>
                    <a:pt x="24" y="40"/>
                    <a:pt x="22" y="41"/>
                    <a:pt x="18" y="42"/>
                  </a:cubicBezTo>
                  <a:cubicBezTo>
                    <a:pt x="15" y="42"/>
                    <a:pt x="11" y="41"/>
                    <a:pt x="8" y="39"/>
                  </a:cubicBezTo>
                  <a:cubicBezTo>
                    <a:pt x="4" y="37"/>
                    <a:pt x="2" y="34"/>
                    <a:pt x="0" y="3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4" name="Freeform 12"/>
            <p:cNvSpPr>
              <a:spLocks noEditPoints="1"/>
            </p:cNvSpPr>
            <p:nvPr/>
          </p:nvSpPr>
          <p:spPr bwMode="auto">
            <a:xfrm>
              <a:off x="10987088" y="1900238"/>
              <a:ext cx="238125" cy="244475"/>
            </a:xfrm>
            <a:custGeom>
              <a:avLst/>
              <a:gdLst/>
              <a:ahLst/>
              <a:cxnLst>
                <a:cxn ang="0">
                  <a:pos x="0" y="48"/>
                </a:cxn>
                <a:cxn ang="0">
                  <a:pos x="36" y="0"/>
                </a:cxn>
                <a:cxn ang="0">
                  <a:pos x="48" y="9"/>
                </a:cxn>
                <a:cxn ang="0">
                  <a:pos x="62" y="29"/>
                </a:cxn>
                <a:cxn ang="0">
                  <a:pos x="55" y="51"/>
                </a:cxn>
                <a:cxn ang="0">
                  <a:pos x="35" y="64"/>
                </a:cxn>
                <a:cxn ang="0">
                  <a:pos x="11" y="57"/>
                </a:cxn>
                <a:cxn ang="0">
                  <a:pos x="0" y="48"/>
                </a:cxn>
                <a:cxn ang="0">
                  <a:pos x="37" y="6"/>
                </a:cxn>
                <a:cxn ang="0">
                  <a:pos x="6" y="48"/>
                </a:cxn>
                <a:cxn ang="0">
                  <a:pos x="13" y="54"/>
                </a:cxn>
                <a:cxn ang="0">
                  <a:pos x="34" y="60"/>
                </a:cxn>
                <a:cxn ang="0">
                  <a:pos x="52" y="48"/>
                </a:cxn>
                <a:cxn ang="0">
                  <a:pos x="45" y="12"/>
                </a:cxn>
                <a:cxn ang="0">
                  <a:pos x="37" y="6"/>
                </a:cxn>
              </a:cxnLst>
              <a:rect l="0" t="0" r="r" b="b"/>
              <a:pathLst>
                <a:path w="63" h="65">
                  <a:moveTo>
                    <a:pt x="0" y="48"/>
                  </a:moveTo>
                  <a:cubicBezTo>
                    <a:pt x="36" y="0"/>
                    <a:pt x="36" y="0"/>
                    <a:pt x="36" y="0"/>
                  </a:cubicBezTo>
                  <a:cubicBezTo>
                    <a:pt x="48" y="9"/>
                    <a:pt x="48" y="9"/>
                    <a:pt x="48" y="9"/>
                  </a:cubicBezTo>
                  <a:cubicBezTo>
                    <a:pt x="56" y="15"/>
                    <a:pt x="61" y="22"/>
                    <a:pt x="62" y="29"/>
                  </a:cubicBezTo>
                  <a:cubicBezTo>
                    <a:pt x="63" y="36"/>
                    <a:pt x="61" y="43"/>
                    <a:pt x="55" y="51"/>
                  </a:cubicBezTo>
                  <a:cubicBezTo>
                    <a:pt x="50" y="58"/>
                    <a:pt x="43" y="63"/>
                    <a:pt x="35" y="64"/>
                  </a:cubicBezTo>
                  <a:cubicBezTo>
                    <a:pt x="27" y="65"/>
                    <a:pt x="19" y="63"/>
                    <a:pt x="11" y="57"/>
                  </a:cubicBezTo>
                  <a:lnTo>
                    <a:pt x="0" y="48"/>
                  </a:lnTo>
                  <a:close/>
                  <a:moveTo>
                    <a:pt x="37" y="6"/>
                  </a:moveTo>
                  <a:cubicBezTo>
                    <a:pt x="6" y="48"/>
                    <a:pt x="6" y="48"/>
                    <a:pt x="6" y="48"/>
                  </a:cubicBezTo>
                  <a:cubicBezTo>
                    <a:pt x="13" y="54"/>
                    <a:pt x="13" y="54"/>
                    <a:pt x="13" y="54"/>
                  </a:cubicBezTo>
                  <a:cubicBezTo>
                    <a:pt x="20" y="59"/>
                    <a:pt x="27" y="61"/>
                    <a:pt x="34" y="60"/>
                  </a:cubicBezTo>
                  <a:cubicBezTo>
                    <a:pt x="41" y="59"/>
                    <a:pt x="46" y="55"/>
                    <a:pt x="52" y="48"/>
                  </a:cubicBezTo>
                  <a:cubicBezTo>
                    <a:pt x="62" y="35"/>
                    <a:pt x="60" y="23"/>
                    <a:pt x="45" y="12"/>
                  </a:cubicBezTo>
                  <a:lnTo>
                    <a:pt x="37"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5" name="Freeform 13"/>
            <p:cNvSpPr>
              <a:spLocks noEditPoints="1"/>
            </p:cNvSpPr>
            <p:nvPr/>
          </p:nvSpPr>
          <p:spPr bwMode="auto">
            <a:xfrm>
              <a:off x="11176001" y="2103438"/>
              <a:ext cx="158750" cy="169863"/>
            </a:xfrm>
            <a:custGeom>
              <a:avLst/>
              <a:gdLst/>
              <a:ahLst/>
              <a:cxnLst>
                <a:cxn ang="0">
                  <a:pos x="9" y="13"/>
                </a:cxn>
                <a:cxn ang="0">
                  <a:pos x="4" y="26"/>
                </a:cxn>
                <a:cxn ang="0">
                  <a:pos x="9" y="37"/>
                </a:cxn>
                <a:cxn ang="0">
                  <a:pos x="23" y="42"/>
                </a:cxn>
                <a:cxn ang="0">
                  <a:pos x="21" y="45"/>
                </a:cxn>
                <a:cxn ang="0">
                  <a:pos x="6" y="39"/>
                </a:cxn>
                <a:cxn ang="0">
                  <a:pos x="0" y="26"/>
                </a:cxn>
                <a:cxn ang="0">
                  <a:pos x="6" y="10"/>
                </a:cxn>
                <a:cxn ang="0">
                  <a:pos x="21" y="1"/>
                </a:cxn>
                <a:cxn ang="0">
                  <a:pos x="36" y="5"/>
                </a:cxn>
                <a:cxn ang="0">
                  <a:pos x="41" y="17"/>
                </a:cxn>
                <a:cxn ang="0">
                  <a:pos x="35" y="32"/>
                </a:cxn>
                <a:cxn ang="0">
                  <a:pos x="34" y="33"/>
                </a:cxn>
                <a:cxn ang="0">
                  <a:pos x="9" y="13"/>
                </a:cxn>
                <a:cxn ang="0">
                  <a:pos x="33" y="28"/>
                </a:cxn>
                <a:cxn ang="0">
                  <a:pos x="38" y="17"/>
                </a:cxn>
                <a:cxn ang="0">
                  <a:pos x="33" y="8"/>
                </a:cxn>
                <a:cxn ang="0">
                  <a:pos x="23" y="4"/>
                </a:cxn>
                <a:cxn ang="0">
                  <a:pos x="12" y="10"/>
                </a:cxn>
                <a:cxn ang="0">
                  <a:pos x="33" y="28"/>
                </a:cxn>
              </a:cxnLst>
              <a:rect l="0" t="0" r="r" b="b"/>
              <a:pathLst>
                <a:path w="42" h="45">
                  <a:moveTo>
                    <a:pt x="9" y="13"/>
                  </a:moveTo>
                  <a:cubicBezTo>
                    <a:pt x="5" y="17"/>
                    <a:pt x="4" y="22"/>
                    <a:pt x="4" y="26"/>
                  </a:cubicBezTo>
                  <a:cubicBezTo>
                    <a:pt x="3" y="30"/>
                    <a:pt x="5" y="34"/>
                    <a:pt x="9" y="37"/>
                  </a:cubicBezTo>
                  <a:cubicBezTo>
                    <a:pt x="13" y="40"/>
                    <a:pt x="17" y="42"/>
                    <a:pt x="23" y="42"/>
                  </a:cubicBezTo>
                  <a:cubicBezTo>
                    <a:pt x="21" y="45"/>
                    <a:pt x="21" y="45"/>
                    <a:pt x="21" y="45"/>
                  </a:cubicBezTo>
                  <a:cubicBezTo>
                    <a:pt x="15" y="45"/>
                    <a:pt x="10" y="43"/>
                    <a:pt x="6" y="39"/>
                  </a:cubicBezTo>
                  <a:cubicBezTo>
                    <a:pt x="2" y="36"/>
                    <a:pt x="0" y="31"/>
                    <a:pt x="0" y="26"/>
                  </a:cubicBezTo>
                  <a:cubicBezTo>
                    <a:pt x="0" y="21"/>
                    <a:pt x="2" y="15"/>
                    <a:pt x="6" y="10"/>
                  </a:cubicBezTo>
                  <a:cubicBezTo>
                    <a:pt x="10" y="5"/>
                    <a:pt x="15" y="2"/>
                    <a:pt x="21" y="1"/>
                  </a:cubicBezTo>
                  <a:cubicBezTo>
                    <a:pt x="26" y="0"/>
                    <a:pt x="31" y="1"/>
                    <a:pt x="36" y="5"/>
                  </a:cubicBezTo>
                  <a:cubicBezTo>
                    <a:pt x="40" y="9"/>
                    <a:pt x="42" y="13"/>
                    <a:pt x="41" y="17"/>
                  </a:cubicBezTo>
                  <a:cubicBezTo>
                    <a:pt x="41" y="22"/>
                    <a:pt x="39" y="27"/>
                    <a:pt x="35" y="32"/>
                  </a:cubicBezTo>
                  <a:cubicBezTo>
                    <a:pt x="34" y="33"/>
                    <a:pt x="34" y="33"/>
                    <a:pt x="34" y="33"/>
                  </a:cubicBezTo>
                  <a:lnTo>
                    <a:pt x="9" y="13"/>
                  </a:lnTo>
                  <a:close/>
                  <a:moveTo>
                    <a:pt x="33" y="28"/>
                  </a:moveTo>
                  <a:cubicBezTo>
                    <a:pt x="36" y="24"/>
                    <a:pt x="37" y="20"/>
                    <a:pt x="38" y="17"/>
                  </a:cubicBezTo>
                  <a:cubicBezTo>
                    <a:pt x="38" y="13"/>
                    <a:pt x="36" y="10"/>
                    <a:pt x="33" y="8"/>
                  </a:cubicBezTo>
                  <a:cubicBezTo>
                    <a:pt x="30" y="5"/>
                    <a:pt x="27" y="4"/>
                    <a:pt x="23" y="4"/>
                  </a:cubicBezTo>
                  <a:cubicBezTo>
                    <a:pt x="19" y="5"/>
                    <a:pt x="15" y="7"/>
                    <a:pt x="12" y="10"/>
                  </a:cubicBezTo>
                  <a:lnTo>
                    <a:pt x="33"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6" name="Freeform 14"/>
            <p:cNvSpPr>
              <a:spLocks/>
            </p:cNvSpPr>
            <p:nvPr/>
          </p:nvSpPr>
          <p:spPr bwMode="auto">
            <a:xfrm>
              <a:off x="11296651" y="2216150"/>
              <a:ext cx="165100" cy="165100"/>
            </a:xfrm>
            <a:custGeom>
              <a:avLst/>
              <a:gdLst/>
              <a:ahLst/>
              <a:cxnLst>
                <a:cxn ang="0">
                  <a:pos x="17" y="44"/>
                </a:cxn>
                <a:cxn ang="0">
                  <a:pos x="7" y="38"/>
                </a:cxn>
                <a:cxn ang="0">
                  <a:pos x="0" y="24"/>
                </a:cxn>
                <a:cxn ang="0">
                  <a:pos x="7" y="9"/>
                </a:cxn>
                <a:cxn ang="0">
                  <a:pos x="23" y="0"/>
                </a:cxn>
                <a:cxn ang="0">
                  <a:pos x="39" y="6"/>
                </a:cxn>
                <a:cxn ang="0">
                  <a:pos x="44" y="14"/>
                </a:cxn>
                <a:cxn ang="0">
                  <a:pos x="41" y="17"/>
                </a:cxn>
                <a:cxn ang="0">
                  <a:pos x="36" y="8"/>
                </a:cxn>
                <a:cxn ang="0">
                  <a:pos x="23" y="4"/>
                </a:cxn>
                <a:cxn ang="0">
                  <a:pos x="10" y="11"/>
                </a:cxn>
                <a:cxn ang="0">
                  <a:pos x="4" y="24"/>
                </a:cxn>
                <a:cxn ang="0">
                  <a:pos x="9" y="35"/>
                </a:cxn>
                <a:cxn ang="0">
                  <a:pos x="20" y="41"/>
                </a:cxn>
                <a:cxn ang="0">
                  <a:pos x="17" y="44"/>
                </a:cxn>
              </a:cxnLst>
              <a:rect l="0" t="0" r="r" b="b"/>
              <a:pathLst>
                <a:path w="44" h="44">
                  <a:moveTo>
                    <a:pt x="17" y="44"/>
                  </a:moveTo>
                  <a:cubicBezTo>
                    <a:pt x="13" y="43"/>
                    <a:pt x="10" y="41"/>
                    <a:pt x="7" y="38"/>
                  </a:cubicBezTo>
                  <a:cubicBezTo>
                    <a:pt x="2" y="34"/>
                    <a:pt x="0" y="29"/>
                    <a:pt x="0" y="24"/>
                  </a:cubicBezTo>
                  <a:cubicBezTo>
                    <a:pt x="0" y="19"/>
                    <a:pt x="3" y="14"/>
                    <a:pt x="7" y="9"/>
                  </a:cubicBezTo>
                  <a:cubicBezTo>
                    <a:pt x="12" y="4"/>
                    <a:pt x="17" y="1"/>
                    <a:pt x="23" y="0"/>
                  </a:cubicBezTo>
                  <a:cubicBezTo>
                    <a:pt x="29" y="0"/>
                    <a:pt x="34" y="2"/>
                    <a:pt x="39" y="6"/>
                  </a:cubicBezTo>
                  <a:cubicBezTo>
                    <a:pt x="41" y="8"/>
                    <a:pt x="43" y="11"/>
                    <a:pt x="44" y="14"/>
                  </a:cubicBezTo>
                  <a:cubicBezTo>
                    <a:pt x="41" y="17"/>
                    <a:pt x="41" y="17"/>
                    <a:pt x="41" y="17"/>
                  </a:cubicBezTo>
                  <a:cubicBezTo>
                    <a:pt x="40" y="14"/>
                    <a:pt x="39" y="11"/>
                    <a:pt x="36" y="8"/>
                  </a:cubicBezTo>
                  <a:cubicBezTo>
                    <a:pt x="32" y="5"/>
                    <a:pt x="28" y="4"/>
                    <a:pt x="23" y="4"/>
                  </a:cubicBezTo>
                  <a:cubicBezTo>
                    <a:pt x="18" y="5"/>
                    <a:pt x="14" y="7"/>
                    <a:pt x="10" y="11"/>
                  </a:cubicBezTo>
                  <a:cubicBezTo>
                    <a:pt x="6" y="15"/>
                    <a:pt x="4" y="20"/>
                    <a:pt x="4" y="24"/>
                  </a:cubicBezTo>
                  <a:cubicBezTo>
                    <a:pt x="4" y="29"/>
                    <a:pt x="6" y="32"/>
                    <a:pt x="9" y="35"/>
                  </a:cubicBezTo>
                  <a:cubicBezTo>
                    <a:pt x="12" y="38"/>
                    <a:pt x="16" y="40"/>
                    <a:pt x="20" y="41"/>
                  </a:cubicBezTo>
                  <a:lnTo>
                    <a:pt x="17"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7" name="Freeform 15"/>
            <p:cNvSpPr>
              <a:spLocks noEditPoints="1"/>
            </p:cNvSpPr>
            <p:nvPr/>
          </p:nvSpPr>
          <p:spPr bwMode="auto">
            <a:xfrm>
              <a:off x="11383963" y="2249488"/>
              <a:ext cx="165100" cy="169863"/>
            </a:xfrm>
            <a:custGeom>
              <a:avLst/>
              <a:gdLst/>
              <a:ahLst/>
              <a:cxnLst>
                <a:cxn ang="0">
                  <a:pos x="0" y="43"/>
                </a:cxn>
                <a:cxn ang="0">
                  <a:pos x="30" y="12"/>
                </a:cxn>
                <a:cxn ang="0">
                  <a:pos x="32" y="15"/>
                </a:cxn>
                <a:cxn ang="0">
                  <a:pos x="2" y="45"/>
                </a:cxn>
                <a:cxn ang="0">
                  <a:pos x="0" y="43"/>
                </a:cxn>
                <a:cxn ang="0">
                  <a:pos x="39" y="5"/>
                </a:cxn>
                <a:cxn ang="0">
                  <a:pos x="38" y="3"/>
                </a:cxn>
                <a:cxn ang="0">
                  <a:pos x="39" y="1"/>
                </a:cxn>
                <a:cxn ang="0">
                  <a:pos x="41" y="0"/>
                </a:cxn>
                <a:cxn ang="0">
                  <a:pos x="43" y="1"/>
                </a:cxn>
                <a:cxn ang="0">
                  <a:pos x="44" y="3"/>
                </a:cxn>
                <a:cxn ang="0">
                  <a:pos x="43" y="5"/>
                </a:cxn>
                <a:cxn ang="0">
                  <a:pos x="41" y="6"/>
                </a:cxn>
                <a:cxn ang="0">
                  <a:pos x="39" y="5"/>
                </a:cxn>
              </a:cxnLst>
              <a:rect l="0" t="0" r="r" b="b"/>
              <a:pathLst>
                <a:path w="44" h="45">
                  <a:moveTo>
                    <a:pt x="0" y="43"/>
                  </a:moveTo>
                  <a:cubicBezTo>
                    <a:pt x="30" y="12"/>
                    <a:pt x="30" y="12"/>
                    <a:pt x="30" y="12"/>
                  </a:cubicBezTo>
                  <a:cubicBezTo>
                    <a:pt x="32" y="15"/>
                    <a:pt x="32" y="15"/>
                    <a:pt x="32" y="15"/>
                  </a:cubicBezTo>
                  <a:cubicBezTo>
                    <a:pt x="2" y="45"/>
                    <a:pt x="2" y="45"/>
                    <a:pt x="2" y="45"/>
                  </a:cubicBezTo>
                  <a:lnTo>
                    <a:pt x="0" y="43"/>
                  </a:lnTo>
                  <a:close/>
                  <a:moveTo>
                    <a:pt x="39" y="5"/>
                  </a:moveTo>
                  <a:cubicBezTo>
                    <a:pt x="38" y="5"/>
                    <a:pt x="38" y="4"/>
                    <a:pt x="38" y="3"/>
                  </a:cubicBezTo>
                  <a:cubicBezTo>
                    <a:pt x="38" y="2"/>
                    <a:pt x="38" y="1"/>
                    <a:pt x="39" y="1"/>
                  </a:cubicBezTo>
                  <a:cubicBezTo>
                    <a:pt x="39" y="0"/>
                    <a:pt x="40" y="0"/>
                    <a:pt x="41" y="0"/>
                  </a:cubicBezTo>
                  <a:cubicBezTo>
                    <a:pt x="42" y="0"/>
                    <a:pt x="42" y="0"/>
                    <a:pt x="43" y="1"/>
                  </a:cubicBezTo>
                  <a:cubicBezTo>
                    <a:pt x="44" y="1"/>
                    <a:pt x="44" y="2"/>
                    <a:pt x="44" y="3"/>
                  </a:cubicBezTo>
                  <a:cubicBezTo>
                    <a:pt x="44" y="4"/>
                    <a:pt x="44" y="5"/>
                    <a:pt x="43" y="5"/>
                  </a:cubicBezTo>
                  <a:cubicBezTo>
                    <a:pt x="43" y="6"/>
                    <a:pt x="42" y="6"/>
                    <a:pt x="41" y="6"/>
                  </a:cubicBezTo>
                  <a:cubicBezTo>
                    <a:pt x="40" y="6"/>
                    <a:pt x="39" y="6"/>
                    <a:pt x="39"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8" name="Freeform 16"/>
            <p:cNvSpPr>
              <a:spLocks/>
            </p:cNvSpPr>
            <p:nvPr/>
          </p:nvSpPr>
          <p:spPr bwMode="auto">
            <a:xfrm>
              <a:off x="11425238" y="2351088"/>
              <a:ext cx="168275" cy="150813"/>
            </a:xfrm>
            <a:custGeom>
              <a:avLst/>
              <a:gdLst/>
              <a:ahLst/>
              <a:cxnLst>
                <a:cxn ang="0">
                  <a:pos x="0" y="24"/>
                </a:cxn>
                <a:cxn ang="0">
                  <a:pos x="4" y="21"/>
                </a:cxn>
                <a:cxn ang="0">
                  <a:pos x="5" y="27"/>
                </a:cxn>
                <a:cxn ang="0">
                  <a:pos x="8" y="32"/>
                </a:cxn>
                <a:cxn ang="0">
                  <a:pos x="21" y="33"/>
                </a:cxn>
                <a:cxn ang="0">
                  <a:pos x="23" y="28"/>
                </a:cxn>
                <a:cxn ang="0">
                  <a:pos x="21" y="20"/>
                </a:cxn>
                <a:cxn ang="0">
                  <a:pos x="19" y="10"/>
                </a:cxn>
                <a:cxn ang="0">
                  <a:pos x="22" y="3"/>
                </a:cxn>
                <a:cxn ang="0">
                  <a:pos x="31" y="0"/>
                </a:cxn>
                <a:cxn ang="0">
                  <a:pos x="40" y="5"/>
                </a:cxn>
                <a:cxn ang="0">
                  <a:pos x="45" y="14"/>
                </a:cxn>
                <a:cxn ang="0">
                  <a:pos x="42" y="17"/>
                </a:cxn>
                <a:cxn ang="0">
                  <a:pos x="38" y="7"/>
                </a:cxn>
                <a:cxn ang="0">
                  <a:pos x="31" y="4"/>
                </a:cxn>
                <a:cxn ang="0">
                  <a:pos x="25" y="6"/>
                </a:cxn>
                <a:cxn ang="0">
                  <a:pos x="23" y="11"/>
                </a:cxn>
                <a:cxn ang="0">
                  <a:pos x="25" y="19"/>
                </a:cxn>
                <a:cxn ang="0">
                  <a:pos x="27" y="30"/>
                </a:cxn>
                <a:cxn ang="0">
                  <a:pos x="24" y="36"/>
                </a:cxn>
                <a:cxn ang="0">
                  <a:pos x="15" y="39"/>
                </a:cxn>
                <a:cxn ang="0">
                  <a:pos x="5" y="34"/>
                </a:cxn>
                <a:cxn ang="0">
                  <a:pos x="0" y="24"/>
                </a:cxn>
              </a:cxnLst>
              <a:rect l="0" t="0" r="r" b="b"/>
              <a:pathLst>
                <a:path w="45" h="40">
                  <a:moveTo>
                    <a:pt x="0" y="24"/>
                  </a:moveTo>
                  <a:cubicBezTo>
                    <a:pt x="4" y="21"/>
                    <a:pt x="4" y="21"/>
                    <a:pt x="4" y="21"/>
                  </a:cubicBezTo>
                  <a:cubicBezTo>
                    <a:pt x="4" y="23"/>
                    <a:pt x="4" y="25"/>
                    <a:pt x="5" y="27"/>
                  </a:cubicBezTo>
                  <a:cubicBezTo>
                    <a:pt x="6" y="29"/>
                    <a:pt x="7" y="31"/>
                    <a:pt x="8" y="32"/>
                  </a:cubicBezTo>
                  <a:cubicBezTo>
                    <a:pt x="13" y="37"/>
                    <a:pt x="17" y="37"/>
                    <a:pt x="21" y="33"/>
                  </a:cubicBezTo>
                  <a:cubicBezTo>
                    <a:pt x="22" y="32"/>
                    <a:pt x="23" y="30"/>
                    <a:pt x="23" y="28"/>
                  </a:cubicBezTo>
                  <a:cubicBezTo>
                    <a:pt x="23" y="26"/>
                    <a:pt x="22" y="24"/>
                    <a:pt x="21" y="20"/>
                  </a:cubicBezTo>
                  <a:cubicBezTo>
                    <a:pt x="19" y="16"/>
                    <a:pt x="19" y="13"/>
                    <a:pt x="19" y="10"/>
                  </a:cubicBezTo>
                  <a:cubicBezTo>
                    <a:pt x="19" y="8"/>
                    <a:pt x="20" y="5"/>
                    <a:pt x="22" y="3"/>
                  </a:cubicBezTo>
                  <a:cubicBezTo>
                    <a:pt x="25" y="1"/>
                    <a:pt x="28" y="0"/>
                    <a:pt x="31" y="0"/>
                  </a:cubicBezTo>
                  <a:cubicBezTo>
                    <a:pt x="35" y="1"/>
                    <a:pt x="38" y="2"/>
                    <a:pt x="40" y="5"/>
                  </a:cubicBezTo>
                  <a:cubicBezTo>
                    <a:pt x="43" y="8"/>
                    <a:pt x="45" y="11"/>
                    <a:pt x="45" y="14"/>
                  </a:cubicBezTo>
                  <a:cubicBezTo>
                    <a:pt x="42" y="17"/>
                    <a:pt x="42" y="17"/>
                    <a:pt x="42" y="17"/>
                  </a:cubicBezTo>
                  <a:cubicBezTo>
                    <a:pt x="41" y="13"/>
                    <a:pt x="40" y="10"/>
                    <a:pt x="38" y="7"/>
                  </a:cubicBezTo>
                  <a:cubicBezTo>
                    <a:pt x="36" y="5"/>
                    <a:pt x="33" y="4"/>
                    <a:pt x="31" y="4"/>
                  </a:cubicBezTo>
                  <a:cubicBezTo>
                    <a:pt x="29" y="4"/>
                    <a:pt x="27" y="5"/>
                    <a:pt x="25" y="6"/>
                  </a:cubicBezTo>
                  <a:cubicBezTo>
                    <a:pt x="24" y="8"/>
                    <a:pt x="23" y="9"/>
                    <a:pt x="23" y="11"/>
                  </a:cubicBezTo>
                  <a:cubicBezTo>
                    <a:pt x="23" y="12"/>
                    <a:pt x="23" y="15"/>
                    <a:pt x="25" y="19"/>
                  </a:cubicBezTo>
                  <a:cubicBezTo>
                    <a:pt x="26" y="24"/>
                    <a:pt x="27" y="27"/>
                    <a:pt x="27" y="30"/>
                  </a:cubicBezTo>
                  <a:cubicBezTo>
                    <a:pt x="27" y="32"/>
                    <a:pt x="26" y="34"/>
                    <a:pt x="24" y="36"/>
                  </a:cubicBezTo>
                  <a:cubicBezTo>
                    <a:pt x="21" y="39"/>
                    <a:pt x="19" y="40"/>
                    <a:pt x="15" y="39"/>
                  </a:cubicBezTo>
                  <a:cubicBezTo>
                    <a:pt x="12" y="39"/>
                    <a:pt x="9" y="37"/>
                    <a:pt x="5" y="34"/>
                  </a:cubicBezTo>
                  <a:cubicBezTo>
                    <a:pt x="3" y="31"/>
                    <a:pt x="1" y="28"/>
                    <a:pt x="0"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9" name="Freeform 17"/>
            <p:cNvSpPr>
              <a:spLocks noEditPoints="1"/>
            </p:cNvSpPr>
            <p:nvPr/>
          </p:nvSpPr>
          <p:spPr bwMode="auto">
            <a:xfrm>
              <a:off x="11510963" y="2392363"/>
              <a:ext cx="177800" cy="161925"/>
            </a:xfrm>
            <a:custGeom>
              <a:avLst/>
              <a:gdLst/>
              <a:ahLst/>
              <a:cxnLst>
                <a:cxn ang="0">
                  <a:pos x="0" y="40"/>
                </a:cxn>
                <a:cxn ang="0">
                  <a:pos x="32" y="11"/>
                </a:cxn>
                <a:cxn ang="0">
                  <a:pos x="34" y="14"/>
                </a:cxn>
                <a:cxn ang="0">
                  <a:pos x="2" y="43"/>
                </a:cxn>
                <a:cxn ang="0">
                  <a:pos x="0" y="40"/>
                </a:cxn>
                <a:cxn ang="0">
                  <a:pos x="41" y="5"/>
                </a:cxn>
                <a:cxn ang="0">
                  <a:pos x="40" y="3"/>
                </a:cxn>
                <a:cxn ang="0">
                  <a:pos x="41" y="1"/>
                </a:cxn>
                <a:cxn ang="0">
                  <a:pos x="44" y="0"/>
                </a:cxn>
                <a:cxn ang="0">
                  <a:pos x="46" y="1"/>
                </a:cxn>
                <a:cxn ang="0">
                  <a:pos x="47" y="3"/>
                </a:cxn>
                <a:cxn ang="0">
                  <a:pos x="46" y="5"/>
                </a:cxn>
                <a:cxn ang="0">
                  <a:pos x="43" y="6"/>
                </a:cxn>
                <a:cxn ang="0">
                  <a:pos x="41" y="5"/>
                </a:cxn>
              </a:cxnLst>
              <a:rect l="0" t="0" r="r" b="b"/>
              <a:pathLst>
                <a:path w="47" h="43">
                  <a:moveTo>
                    <a:pt x="0" y="40"/>
                  </a:moveTo>
                  <a:cubicBezTo>
                    <a:pt x="32" y="11"/>
                    <a:pt x="32" y="11"/>
                    <a:pt x="32" y="11"/>
                  </a:cubicBezTo>
                  <a:cubicBezTo>
                    <a:pt x="34" y="14"/>
                    <a:pt x="34" y="14"/>
                    <a:pt x="34" y="14"/>
                  </a:cubicBezTo>
                  <a:cubicBezTo>
                    <a:pt x="2" y="43"/>
                    <a:pt x="2" y="43"/>
                    <a:pt x="2" y="43"/>
                  </a:cubicBezTo>
                  <a:lnTo>
                    <a:pt x="0" y="40"/>
                  </a:lnTo>
                  <a:close/>
                  <a:moveTo>
                    <a:pt x="41" y="5"/>
                  </a:moveTo>
                  <a:cubicBezTo>
                    <a:pt x="40" y="5"/>
                    <a:pt x="40" y="4"/>
                    <a:pt x="40" y="3"/>
                  </a:cubicBezTo>
                  <a:cubicBezTo>
                    <a:pt x="40" y="2"/>
                    <a:pt x="41" y="1"/>
                    <a:pt x="41" y="1"/>
                  </a:cubicBezTo>
                  <a:cubicBezTo>
                    <a:pt x="42" y="0"/>
                    <a:pt x="43" y="0"/>
                    <a:pt x="44" y="0"/>
                  </a:cubicBezTo>
                  <a:cubicBezTo>
                    <a:pt x="44" y="0"/>
                    <a:pt x="45" y="0"/>
                    <a:pt x="46" y="1"/>
                  </a:cubicBezTo>
                  <a:cubicBezTo>
                    <a:pt x="46" y="1"/>
                    <a:pt x="47" y="2"/>
                    <a:pt x="47" y="3"/>
                  </a:cubicBezTo>
                  <a:cubicBezTo>
                    <a:pt x="47" y="4"/>
                    <a:pt x="46" y="5"/>
                    <a:pt x="46" y="5"/>
                  </a:cubicBezTo>
                  <a:cubicBezTo>
                    <a:pt x="45" y="6"/>
                    <a:pt x="44" y="6"/>
                    <a:pt x="43" y="6"/>
                  </a:cubicBezTo>
                  <a:cubicBezTo>
                    <a:pt x="42" y="6"/>
                    <a:pt x="42" y="6"/>
                    <a:pt x="41"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0" name="Freeform 18"/>
            <p:cNvSpPr>
              <a:spLocks noEditPoints="1"/>
            </p:cNvSpPr>
            <p:nvPr/>
          </p:nvSpPr>
          <p:spPr bwMode="auto">
            <a:xfrm>
              <a:off x="11571288" y="2506663"/>
              <a:ext cx="173038" cy="165100"/>
            </a:xfrm>
            <a:custGeom>
              <a:avLst/>
              <a:gdLst/>
              <a:ahLst/>
              <a:cxnLst>
                <a:cxn ang="0">
                  <a:pos x="6" y="36"/>
                </a:cxn>
                <a:cxn ang="0">
                  <a:pos x="1" y="21"/>
                </a:cxn>
                <a:cxn ang="0">
                  <a:pos x="9" y="6"/>
                </a:cxn>
                <a:cxn ang="0">
                  <a:pos x="26" y="0"/>
                </a:cxn>
                <a:cxn ang="0">
                  <a:pos x="40" y="8"/>
                </a:cxn>
                <a:cxn ang="0">
                  <a:pos x="45" y="23"/>
                </a:cxn>
                <a:cxn ang="0">
                  <a:pos x="36" y="37"/>
                </a:cxn>
                <a:cxn ang="0">
                  <a:pos x="20" y="44"/>
                </a:cxn>
                <a:cxn ang="0">
                  <a:pos x="6" y="36"/>
                </a:cxn>
                <a:cxn ang="0">
                  <a:pos x="37" y="10"/>
                </a:cxn>
                <a:cxn ang="0">
                  <a:pos x="26" y="4"/>
                </a:cxn>
                <a:cxn ang="0">
                  <a:pos x="12" y="9"/>
                </a:cxn>
                <a:cxn ang="0">
                  <a:pos x="4" y="22"/>
                </a:cxn>
                <a:cxn ang="0">
                  <a:pos x="8" y="34"/>
                </a:cxn>
                <a:cxn ang="0">
                  <a:pos x="20" y="40"/>
                </a:cxn>
                <a:cxn ang="0">
                  <a:pos x="33" y="34"/>
                </a:cxn>
                <a:cxn ang="0">
                  <a:pos x="41" y="22"/>
                </a:cxn>
                <a:cxn ang="0">
                  <a:pos x="37" y="10"/>
                </a:cxn>
              </a:cxnLst>
              <a:rect l="0" t="0" r="r" b="b"/>
              <a:pathLst>
                <a:path w="46" h="44">
                  <a:moveTo>
                    <a:pt x="6" y="36"/>
                  </a:moveTo>
                  <a:cubicBezTo>
                    <a:pt x="1" y="31"/>
                    <a:pt x="0" y="26"/>
                    <a:pt x="1" y="21"/>
                  </a:cubicBezTo>
                  <a:cubicBezTo>
                    <a:pt x="1" y="15"/>
                    <a:pt x="4" y="11"/>
                    <a:pt x="9" y="6"/>
                  </a:cubicBezTo>
                  <a:cubicBezTo>
                    <a:pt x="15" y="2"/>
                    <a:pt x="20" y="0"/>
                    <a:pt x="26" y="0"/>
                  </a:cubicBezTo>
                  <a:cubicBezTo>
                    <a:pt x="31" y="0"/>
                    <a:pt x="36" y="3"/>
                    <a:pt x="40" y="8"/>
                  </a:cubicBezTo>
                  <a:cubicBezTo>
                    <a:pt x="44" y="12"/>
                    <a:pt x="46" y="17"/>
                    <a:pt x="45" y="23"/>
                  </a:cubicBezTo>
                  <a:cubicBezTo>
                    <a:pt x="44" y="28"/>
                    <a:pt x="41" y="33"/>
                    <a:pt x="36" y="37"/>
                  </a:cubicBezTo>
                  <a:cubicBezTo>
                    <a:pt x="31" y="42"/>
                    <a:pt x="25" y="44"/>
                    <a:pt x="20" y="44"/>
                  </a:cubicBezTo>
                  <a:cubicBezTo>
                    <a:pt x="14" y="44"/>
                    <a:pt x="10" y="41"/>
                    <a:pt x="6" y="36"/>
                  </a:cubicBezTo>
                  <a:close/>
                  <a:moveTo>
                    <a:pt x="37" y="10"/>
                  </a:moveTo>
                  <a:cubicBezTo>
                    <a:pt x="34" y="6"/>
                    <a:pt x="30" y="4"/>
                    <a:pt x="26" y="4"/>
                  </a:cubicBezTo>
                  <a:cubicBezTo>
                    <a:pt x="21" y="4"/>
                    <a:pt x="17" y="6"/>
                    <a:pt x="12" y="9"/>
                  </a:cubicBezTo>
                  <a:cubicBezTo>
                    <a:pt x="8" y="13"/>
                    <a:pt x="5" y="17"/>
                    <a:pt x="4" y="22"/>
                  </a:cubicBezTo>
                  <a:cubicBezTo>
                    <a:pt x="4" y="26"/>
                    <a:pt x="5" y="30"/>
                    <a:pt x="8" y="34"/>
                  </a:cubicBezTo>
                  <a:cubicBezTo>
                    <a:pt x="12" y="38"/>
                    <a:pt x="15" y="40"/>
                    <a:pt x="20" y="40"/>
                  </a:cubicBezTo>
                  <a:cubicBezTo>
                    <a:pt x="24" y="40"/>
                    <a:pt x="29" y="38"/>
                    <a:pt x="33" y="34"/>
                  </a:cubicBezTo>
                  <a:cubicBezTo>
                    <a:pt x="38" y="30"/>
                    <a:pt x="41" y="26"/>
                    <a:pt x="41" y="22"/>
                  </a:cubicBezTo>
                  <a:cubicBezTo>
                    <a:pt x="42" y="18"/>
                    <a:pt x="41" y="14"/>
                    <a:pt x="37"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1" name="Freeform 19"/>
            <p:cNvSpPr>
              <a:spLocks/>
            </p:cNvSpPr>
            <p:nvPr/>
          </p:nvSpPr>
          <p:spPr bwMode="auto">
            <a:xfrm>
              <a:off x="11664951" y="2630488"/>
              <a:ext cx="192088" cy="195263"/>
            </a:xfrm>
            <a:custGeom>
              <a:avLst/>
              <a:gdLst/>
              <a:ahLst/>
              <a:cxnLst>
                <a:cxn ang="0">
                  <a:pos x="18" y="49"/>
                </a:cxn>
                <a:cxn ang="0">
                  <a:pos x="38" y="34"/>
                </a:cxn>
                <a:cxn ang="0">
                  <a:pos x="44" y="16"/>
                </a:cxn>
                <a:cxn ang="0">
                  <a:pos x="34" y="11"/>
                </a:cxn>
                <a:cxn ang="0">
                  <a:pos x="23" y="14"/>
                </a:cxn>
                <a:cxn ang="0">
                  <a:pos x="3" y="29"/>
                </a:cxn>
                <a:cxn ang="0">
                  <a:pos x="0" y="26"/>
                </a:cxn>
                <a:cxn ang="0">
                  <a:pos x="35" y="0"/>
                </a:cxn>
                <a:cxn ang="0">
                  <a:pos x="37" y="3"/>
                </a:cxn>
                <a:cxn ang="0">
                  <a:pos x="31" y="8"/>
                </a:cxn>
                <a:cxn ang="0">
                  <a:pos x="31" y="8"/>
                </a:cxn>
                <a:cxn ang="0">
                  <a:pos x="47" y="14"/>
                </a:cxn>
                <a:cxn ang="0">
                  <a:pos x="50" y="26"/>
                </a:cxn>
                <a:cxn ang="0">
                  <a:pos x="41" y="37"/>
                </a:cxn>
                <a:cxn ang="0">
                  <a:pos x="20" y="52"/>
                </a:cxn>
                <a:cxn ang="0">
                  <a:pos x="18" y="49"/>
                </a:cxn>
              </a:cxnLst>
              <a:rect l="0" t="0" r="r" b="b"/>
              <a:pathLst>
                <a:path w="51" h="52">
                  <a:moveTo>
                    <a:pt x="18" y="49"/>
                  </a:moveTo>
                  <a:cubicBezTo>
                    <a:pt x="38" y="34"/>
                    <a:pt x="38" y="34"/>
                    <a:pt x="38" y="34"/>
                  </a:cubicBezTo>
                  <a:cubicBezTo>
                    <a:pt x="46" y="28"/>
                    <a:pt x="48" y="22"/>
                    <a:pt x="44" y="16"/>
                  </a:cubicBezTo>
                  <a:cubicBezTo>
                    <a:pt x="41" y="13"/>
                    <a:pt x="38" y="11"/>
                    <a:pt x="34" y="11"/>
                  </a:cubicBezTo>
                  <a:cubicBezTo>
                    <a:pt x="30" y="10"/>
                    <a:pt x="26" y="11"/>
                    <a:pt x="23" y="14"/>
                  </a:cubicBezTo>
                  <a:cubicBezTo>
                    <a:pt x="3" y="29"/>
                    <a:pt x="3" y="29"/>
                    <a:pt x="3" y="29"/>
                  </a:cubicBezTo>
                  <a:cubicBezTo>
                    <a:pt x="0" y="26"/>
                    <a:pt x="0" y="26"/>
                    <a:pt x="0" y="26"/>
                  </a:cubicBezTo>
                  <a:cubicBezTo>
                    <a:pt x="35" y="0"/>
                    <a:pt x="35" y="0"/>
                    <a:pt x="35" y="0"/>
                  </a:cubicBezTo>
                  <a:cubicBezTo>
                    <a:pt x="37" y="3"/>
                    <a:pt x="37" y="3"/>
                    <a:pt x="37" y="3"/>
                  </a:cubicBezTo>
                  <a:cubicBezTo>
                    <a:pt x="31" y="8"/>
                    <a:pt x="31" y="8"/>
                    <a:pt x="31" y="8"/>
                  </a:cubicBezTo>
                  <a:cubicBezTo>
                    <a:pt x="31" y="8"/>
                    <a:pt x="31" y="8"/>
                    <a:pt x="31" y="8"/>
                  </a:cubicBezTo>
                  <a:cubicBezTo>
                    <a:pt x="38" y="7"/>
                    <a:pt x="43" y="9"/>
                    <a:pt x="47" y="14"/>
                  </a:cubicBezTo>
                  <a:cubicBezTo>
                    <a:pt x="50" y="18"/>
                    <a:pt x="51" y="22"/>
                    <a:pt x="50" y="26"/>
                  </a:cubicBezTo>
                  <a:cubicBezTo>
                    <a:pt x="49" y="30"/>
                    <a:pt x="46" y="33"/>
                    <a:pt x="41" y="37"/>
                  </a:cubicBezTo>
                  <a:cubicBezTo>
                    <a:pt x="20" y="52"/>
                    <a:pt x="20" y="52"/>
                    <a:pt x="20" y="52"/>
                  </a:cubicBezTo>
                  <a:lnTo>
                    <a:pt x="18"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2" name="Freeform 20"/>
            <p:cNvSpPr>
              <a:spLocks/>
            </p:cNvSpPr>
            <p:nvPr/>
          </p:nvSpPr>
          <p:spPr bwMode="auto">
            <a:xfrm>
              <a:off x="11820526" y="2817813"/>
              <a:ext cx="304800" cy="298450"/>
            </a:xfrm>
            <a:custGeom>
              <a:avLst/>
              <a:gdLst/>
              <a:ahLst/>
              <a:cxnLst>
                <a:cxn ang="0">
                  <a:pos x="27" y="76"/>
                </a:cxn>
                <a:cxn ang="0">
                  <a:pos x="64" y="54"/>
                </a:cxn>
                <a:cxn ang="0">
                  <a:pos x="71" y="49"/>
                </a:cxn>
                <a:cxn ang="0">
                  <a:pos x="71" y="49"/>
                </a:cxn>
                <a:cxn ang="0">
                  <a:pos x="66" y="50"/>
                </a:cxn>
                <a:cxn ang="0">
                  <a:pos x="15" y="56"/>
                </a:cxn>
                <a:cxn ang="0">
                  <a:pos x="14" y="55"/>
                </a:cxn>
                <a:cxn ang="0">
                  <a:pos x="42" y="13"/>
                </a:cxn>
                <a:cxn ang="0">
                  <a:pos x="46" y="8"/>
                </a:cxn>
                <a:cxn ang="0">
                  <a:pos x="46" y="8"/>
                </a:cxn>
                <a:cxn ang="0">
                  <a:pos x="39" y="12"/>
                </a:cxn>
                <a:cxn ang="0">
                  <a:pos x="2" y="35"/>
                </a:cxn>
                <a:cxn ang="0">
                  <a:pos x="0" y="31"/>
                </a:cxn>
                <a:cxn ang="0">
                  <a:pos x="51" y="0"/>
                </a:cxn>
                <a:cxn ang="0">
                  <a:pos x="53" y="3"/>
                </a:cxn>
                <a:cxn ang="0">
                  <a:pos x="24" y="48"/>
                </a:cxn>
                <a:cxn ang="0">
                  <a:pos x="23" y="49"/>
                </a:cxn>
                <a:cxn ang="0">
                  <a:pos x="22" y="50"/>
                </a:cxn>
                <a:cxn ang="0">
                  <a:pos x="20" y="52"/>
                </a:cxn>
                <a:cxn ang="0">
                  <a:pos x="20" y="52"/>
                </a:cxn>
                <a:cxn ang="0">
                  <a:pos x="22" y="52"/>
                </a:cxn>
                <a:cxn ang="0">
                  <a:pos x="26" y="51"/>
                </a:cxn>
                <a:cxn ang="0">
                  <a:pos x="79" y="45"/>
                </a:cxn>
                <a:cxn ang="0">
                  <a:pos x="81" y="48"/>
                </a:cxn>
                <a:cxn ang="0">
                  <a:pos x="29" y="79"/>
                </a:cxn>
                <a:cxn ang="0">
                  <a:pos x="27" y="76"/>
                </a:cxn>
              </a:cxnLst>
              <a:rect l="0" t="0" r="r" b="b"/>
              <a:pathLst>
                <a:path w="81" h="79">
                  <a:moveTo>
                    <a:pt x="27" y="76"/>
                  </a:moveTo>
                  <a:cubicBezTo>
                    <a:pt x="64" y="54"/>
                    <a:pt x="64" y="54"/>
                    <a:pt x="64" y="54"/>
                  </a:cubicBezTo>
                  <a:cubicBezTo>
                    <a:pt x="64" y="53"/>
                    <a:pt x="67" y="52"/>
                    <a:pt x="71" y="49"/>
                  </a:cubicBezTo>
                  <a:cubicBezTo>
                    <a:pt x="71" y="49"/>
                    <a:pt x="71" y="49"/>
                    <a:pt x="71" y="49"/>
                  </a:cubicBezTo>
                  <a:cubicBezTo>
                    <a:pt x="69" y="50"/>
                    <a:pt x="67" y="50"/>
                    <a:pt x="66" y="50"/>
                  </a:cubicBezTo>
                  <a:cubicBezTo>
                    <a:pt x="15" y="56"/>
                    <a:pt x="15" y="56"/>
                    <a:pt x="15" y="56"/>
                  </a:cubicBezTo>
                  <a:cubicBezTo>
                    <a:pt x="14" y="55"/>
                    <a:pt x="14" y="55"/>
                    <a:pt x="14" y="55"/>
                  </a:cubicBezTo>
                  <a:cubicBezTo>
                    <a:pt x="42" y="13"/>
                    <a:pt x="42" y="13"/>
                    <a:pt x="42" y="13"/>
                  </a:cubicBezTo>
                  <a:cubicBezTo>
                    <a:pt x="43" y="11"/>
                    <a:pt x="44" y="10"/>
                    <a:pt x="46" y="8"/>
                  </a:cubicBezTo>
                  <a:cubicBezTo>
                    <a:pt x="46" y="8"/>
                    <a:pt x="46" y="8"/>
                    <a:pt x="46" y="8"/>
                  </a:cubicBezTo>
                  <a:cubicBezTo>
                    <a:pt x="44" y="9"/>
                    <a:pt x="42" y="11"/>
                    <a:pt x="39" y="12"/>
                  </a:cubicBezTo>
                  <a:cubicBezTo>
                    <a:pt x="2" y="35"/>
                    <a:pt x="2" y="35"/>
                    <a:pt x="2" y="35"/>
                  </a:cubicBezTo>
                  <a:cubicBezTo>
                    <a:pt x="0" y="31"/>
                    <a:pt x="0" y="31"/>
                    <a:pt x="0" y="31"/>
                  </a:cubicBezTo>
                  <a:cubicBezTo>
                    <a:pt x="51" y="0"/>
                    <a:pt x="51" y="0"/>
                    <a:pt x="51" y="0"/>
                  </a:cubicBezTo>
                  <a:cubicBezTo>
                    <a:pt x="53" y="3"/>
                    <a:pt x="53" y="3"/>
                    <a:pt x="53" y="3"/>
                  </a:cubicBezTo>
                  <a:cubicBezTo>
                    <a:pt x="24" y="48"/>
                    <a:pt x="24" y="48"/>
                    <a:pt x="24" y="48"/>
                  </a:cubicBezTo>
                  <a:cubicBezTo>
                    <a:pt x="23" y="48"/>
                    <a:pt x="23" y="48"/>
                    <a:pt x="23" y="49"/>
                  </a:cubicBezTo>
                  <a:cubicBezTo>
                    <a:pt x="23" y="49"/>
                    <a:pt x="22" y="50"/>
                    <a:pt x="22" y="50"/>
                  </a:cubicBezTo>
                  <a:cubicBezTo>
                    <a:pt x="21" y="51"/>
                    <a:pt x="21" y="51"/>
                    <a:pt x="20" y="52"/>
                  </a:cubicBezTo>
                  <a:cubicBezTo>
                    <a:pt x="20" y="52"/>
                    <a:pt x="20" y="52"/>
                    <a:pt x="20" y="52"/>
                  </a:cubicBezTo>
                  <a:cubicBezTo>
                    <a:pt x="22" y="52"/>
                    <a:pt x="22" y="52"/>
                    <a:pt x="22" y="52"/>
                  </a:cubicBezTo>
                  <a:cubicBezTo>
                    <a:pt x="22" y="52"/>
                    <a:pt x="23" y="52"/>
                    <a:pt x="26" y="51"/>
                  </a:cubicBezTo>
                  <a:cubicBezTo>
                    <a:pt x="79" y="45"/>
                    <a:pt x="79" y="45"/>
                    <a:pt x="79" y="45"/>
                  </a:cubicBezTo>
                  <a:cubicBezTo>
                    <a:pt x="81" y="48"/>
                    <a:pt x="81" y="48"/>
                    <a:pt x="81" y="48"/>
                  </a:cubicBezTo>
                  <a:cubicBezTo>
                    <a:pt x="29" y="79"/>
                    <a:pt x="29" y="79"/>
                    <a:pt x="29" y="79"/>
                  </a:cubicBezTo>
                  <a:lnTo>
                    <a:pt x="27"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3" name="Freeform 21"/>
            <p:cNvSpPr>
              <a:spLocks noEditPoints="1"/>
            </p:cNvSpPr>
            <p:nvPr/>
          </p:nvSpPr>
          <p:spPr bwMode="auto">
            <a:xfrm>
              <a:off x="11960226" y="3097213"/>
              <a:ext cx="176213" cy="165100"/>
            </a:xfrm>
            <a:custGeom>
              <a:avLst/>
              <a:gdLst/>
              <a:ahLst/>
              <a:cxnLst>
                <a:cxn ang="0">
                  <a:pos x="11" y="40"/>
                </a:cxn>
                <a:cxn ang="0">
                  <a:pos x="18" y="36"/>
                </a:cxn>
                <a:cxn ang="0">
                  <a:pos x="18" y="36"/>
                </a:cxn>
                <a:cxn ang="0">
                  <a:pos x="9" y="34"/>
                </a:cxn>
                <a:cxn ang="0">
                  <a:pos x="3" y="28"/>
                </a:cxn>
                <a:cxn ang="0">
                  <a:pos x="1" y="17"/>
                </a:cxn>
                <a:cxn ang="0">
                  <a:pos x="7" y="10"/>
                </a:cxn>
                <a:cxn ang="0">
                  <a:pos x="26" y="17"/>
                </a:cxn>
                <a:cxn ang="0">
                  <a:pos x="34" y="28"/>
                </a:cxn>
                <a:cxn ang="0">
                  <a:pos x="42" y="12"/>
                </a:cxn>
                <a:cxn ang="0">
                  <a:pos x="30" y="3"/>
                </a:cxn>
                <a:cxn ang="0">
                  <a:pos x="34" y="0"/>
                </a:cxn>
                <a:cxn ang="0">
                  <a:pos x="40" y="5"/>
                </a:cxn>
                <a:cxn ang="0">
                  <a:pos x="45" y="11"/>
                </a:cxn>
                <a:cxn ang="0">
                  <a:pos x="46" y="22"/>
                </a:cxn>
                <a:cxn ang="0">
                  <a:pos x="37" y="31"/>
                </a:cxn>
                <a:cxn ang="0">
                  <a:pos x="12" y="44"/>
                </a:cxn>
                <a:cxn ang="0">
                  <a:pos x="11" y="40"/>
                </a:cxn>
                <a:cxn ang="0">
                  <a:pos x="24" y="20"/>
                </a:cxn>
                <a:cxn ang="0">
                  <a:pos x="17" y="13"/>
                </a:cxn>
                <a:cxn ang="0">
                  <a:pos x="9" y="14"/>
                </a:cxn>
                <a:cxn ang="0">
                  <a:pos x="5" y="19"/>
                </a:cxn>
                <a:cxn ang="0">
                  <a:pos x="6" y="26"/>
                </a:cxn>
                <a:cxn ang="0">
                  <a:pos x="15" y="33"/>
                </a:cxn>
                <a:cxn ang="0">
                  <a:pos x="27" y="31"/>
                </a:cxn>
                <a:cxn ang="0">
                  <a:pos x="31" y="29"/>
                </a:cxn>
                <a:cxn ang="0">
                  <a:pos x="24" y="20"/>
                </a:cxn>
              </a:cxnLst>
              <a:rect l="0" t="0" r="r" b="b"/>
              <a:pathLst>
                <a:path w="47" h="44">
                  <a:moveTo>
                    <a:pt x="11" y="40"/>
                  </a:moveTo>
                  <a:cubicBezTo>
                    <a:pt x="18" y="36"/>
                    <a:pt x="18" y="36"/>
                    <a:pt x="18" y="36"/>
                  </a:cubicBezTo>
                  <a:cubicBezTo>
                    <a:pt x="18" y="36"/>
                    <a:pt x="18" y="36"/>
                    <a:pt x="18" y="36"/>
                  </a:cubicBezTo>
                  <a:cubicBezTo>
                    <a:pt x="15" y="36"/>
                    <a:pt x="12" y="36"/>
                    <a:pt x="9" y="34"/>
                  </a:cubicBezTo>
                  <a:cubicBezTo>
                    <a:pt x="6" y="33"/>
                    <a:pt x="4" y="30"/>
                    <a:pt x="3" y="28"/>
                  </a:cubicBezTo>
                  <a:cubicBezTo>
                    <a:pt x="1" y="24"/>
                    <a:pt x="0" y="21"/>
                    <a:pt x="1" y="17"/>
                  </a:cubicBezTo>
                  <a:cubicBezTo>
                    <a:pt x="2" y="14"/>
                    <a:pt x="4" y="12"/>
                    <a:pt x="7" y="10"/>
                  </a:cubicBezTo>
                  <a:cubicBezTo>
                    <a:pt x="14" y="7"/>
                    <a:pt x="20" y="9"/>
                    <a:pt x="26" y="17"/>
                  </a:cubicBezTo>
                  <a:cubicBezTo>
                    <a:pt x="34" y="28"/>
                    <a:pt x="34" y="28"/>
                    <a:pt x="34" y="28"/>
                  </a:cubicBezTo>
                  <a:cubicBezTo>
                    <a:pt x="42" y="24"/>
                    <a:pt x="45" y="18"/>
                    <a:pt x="42" y="12"/>
                  </a:cubicBezTo>
                  <a:cubicBezTo>
                    <a:pt x="39" y="8"/>
                    <a:pt x="36" y="5"/>
                    <a:pt x="30" y="3"/>
                  </a:cubicBezTo>
                  <a:cubicBezTo>
                    <a:pt x="34" y="0"/>
                    <a:pt x="34" y="0"/>
                    <a:pt x="34" y="0"/>
                  </a:cubicBezTo>
                  <a:cubicBezTo>
                    <a:pt x="36" y="1"/>
                    <a:pt x="38" y="3"/>
                    <a:pt x="40" y="5"/>
                  </a:cubicBezTo>
                  <a:cubicBezTo>
                    <a:pt x="42" y="7"/>
                    <a:pt x="44" y="9"/>
                    <a:pt x="45" y="11"/>
                  </a:cubicBezTo>
                  <a:cubicBezTo>
                    <a:pt x="47" y="15"/>
                    <a:pt x="47" y="18"/>
                    <a:pt x="46" y="22"/>
                  </a:cubicBezTo>
                  <a:cubicBezTo>
                    <a:pt x="45" y="25"/>
                    <a:pt x="42" y="28"/>
                    <a:pt x="37" y="31"/>
                  </a:cubicBezTo>
                  <a:cubicBezTo>
                    <a:pt x="12" y="44"/>
                    <a:pt x="12" y="44"/>
                    <a:pt x="12" y="44"/>
                  </a:cubicBezTo>
                  <a:lnTo>
                    <a:pt x="11" y="40"/>
                  </a:lnTo>
                  <a:close/>
                  <a:moveTo>
                    <a:pt x="24" y="20"/>
                  </a:moveTo>
                  <a:cubicBezTo>
                    <a:pt x="21" y="16"/>
                    <a:pt x="19" y="14"/>
                    <a:pt x="17" y="13"/>
                  </a:cubicBezTo>
                  <a:cubicBezTo>
                    <a:pt x="15" y="12"/>
                    <a:pt x="12" y="12"/>
                    <a:pt x="9" y="14"/>
                  </a:cubicBezTo>
                  <a:cubicBezTo>
                    <a:pt x="7" y="15"/>
                    <a:pt x="6" y="17"/>
                    <a:pt x="5" y="19"/>
                  </a:cubicBezTo>
                  <a:cubicBezTo>
                    <a:pt x="4" y="21"/>
                    <a:pt x="5" y="24"/>
                    <a:pt x="6" y="26"/>
                  </a:cubicBezTo>
                  <a:cubicBezTo>
                    <a:pt x="8" y="30"/>
                    <a:pt x="11" y="32"/>
                    <a:pt x="15" y="33"/>
                  </a:cubicBezTo>
                  <a:cubicBezTo>
                    <a:pt x="19" y="34"/>
                    <a:pt x="23" y="34"/>
                    <a:pt x="27" y="31"/>
                  </a:cubicBezTo>
                  <a:cubicBezTo>
                    <a:pt x="31" y="29"/>
                    <a:pt x="31" y="29"/>
                    <a:pt x="31" y="29"/>
                  </a:cubicBezTo>
                  <a:lnTo>
                    <a:pt x="24"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4" name="Freeform 22"/>
            <p:cNvSpPr>
              <a:spLocks/>
            </p:cNvSpPr>
            <p:nvPr/>
          </p:nvSpPr>
          <p:spPr bwMode="auto">
            <a:xfrm>
              <a:off x="12026901" y="3198813"/>
              <a:ext cx="222250" cy="206375"/>
            </a:xfrm>
            <a:custGeom>
              <a:avLst/>
              <a:gdLst/>
              <a:ahLst/>
              <a:cxnLst>
                <a:cxn ang="0">
                  <a:pos x="24" y="119"/>
                </a:cxn>
                <a:cxn ang="0">
                  <a:pos x="50" y="52"/>
                </a:cxn>
                <a:cxn ang="0">
                  <a:pos x="50" y="52"/>
                </a:cxn>
                <a:cxn ang="0">
                  <a:pos x="3" y="74"/>
                </a:cxn>
                <a:cxn ang="0">
                  <a:pos x="0" y="66"/>
                </a:cxn>
                <a:cxn ang="0">
                  <a:pos x="135" y="0"/>
                </a:cxn>
                <a:cxn ang="0">
                  <a:pos x="140" y="10"/>
                </a:cxn>
                <a:cxn ang="0">
                  <a:pos x="52" y="50"/>
                </a:cxn>
                <a:cxn ang="0">
                  <a:pos x="52" y="52"/>
                </a:cxn>
                <a:cxn ang="0">
                  <a:pos x="116" y="71"/>
                </a:cxn>
                <a:cxn ang="0">
                  <a:pos x="121" y="83"/>
                </a:cxn>
                <a:cxn ang="0">
                  <a:pos x="55" y="59"/>
                </a:cxn>
                <a:cxn ang="0">
                  <a:pos x="31" y="130"/>
                </a:cxn>
                <a:cxn ang="0">
                  <a:pos x="24" y="119"/>
                </a:cxn>
              </a:cxnLst>
              <a:rect l="0" t="0" r="r" b="b"/>
              <a:pathLst>
                <a:path w="140" h="130">
                  <a:moveTo>
                    <a:pt x="24" y="119"/>
                  </a:moveTo>
                  <a:lnTo>
                    <a:pt x="50" y="52"/>
                  </a:lnTo>
                  <a:lnTo>
                    <a:pt x="50" y="52"/>
                  </a:lnTo>
                  <a:lnTo>
                    <a:pt x="3" y="74"/>
                  </a:lnTo>
                  <a:lnTo>
                    <a:pt x="0" y="66"/>
                  </a:lnTo>
                  <a:lnTo>
                    <a:pt x="135" y="0"/>
                  </a:lnTo>
                  <a:lnTo>
                    <a:pt x="140" y="10"/>
                  </a:lnTo>
                  <a:lnTo>
                    <a:pt x="52" y="50"/>
                  </a:lnTo>
                  <a:lnTo>
                    <a:pt x="52" y="52"/>
                  </a:lnTo>
                  <a:lnTo>
                    <a:pt x="116" y="71"/>
                  </a:lnTo>
                  <a:lnTo>
                    <a:pt x="121" y="83"/>
                  </a:lnTo>
                  <a:lnTo>
                    <a:pt x="55" y="59"/>
                  </a:lnTo>
                  <a:lnTo>
                    <a:pt x="31" y="130"/>
                  </a:lnTo>
                  <a:lnTo>
                    <a:pt x="24" y="1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5" name="Freeform 23"/>
            <p:cNvSpPr>
              <a:spLocks noEditPoints="1"/>
            </p:cNvSpPr>
            <p:nvPr/>
          </p:nvSpPr>
          <p:spPr bwMode="auto">
            <a:xfrm>
              <a:off x="12095163" y="3375025"/>
              <a:ext cx="173038" cy="155575"/>
            </a:xfrm>
            <a:custGeom>
              <a:avLst/>
              <a:gdLst/>
              <a:ahLst/>
              <a:cxnLst>
                <a:cxn ang="0">
                  <a:pos x="17" y="7"/>
                </a:cxn>
                <a:cxn ang="0">
                  <a:pos x="6" y="16"/>
                </a:cxn>
                <a:cxn ang="0">
                  <a:pos x="6" y="28"/>
                </a:cxn>
                <a:cxn ang="0">
                  <a:pos x="16" y="39"/>
                </a:cxn>
                <a:cxn ang="0">
                  <a:pos x="13" y="41"/>
                </a:cxn>
                <a:cxn ang="0">
                  <a:pos x="2" y="29"/>
                </a:cxn>
                <a:cxn ang="0">
                  <a:pos x="3" y="14"/>
                </a:cxn>
                <a:cxn ang="0">
                  <a:pos x="16" y="3"/>
                </a:cxn>
                <a:cxn ang="0">
                  <a:pos x="33" y="2"/>
                </a:cxn>
                <a:cxn ang="0">
                  <a:pos x="44" y="12"/>
                </a:cxn>
                <a:cxn ang="0">
                  <a:pos x="44" y="26"/>
                </a:cxn>
                <a:cxn ang="0">
                  <a:pos x="31" y="36"/>
                </a:cxn>
                <a:cxn ang="0">
                  <a:pos x="30" y="36"/>
                </a:cxn>
                <a:cxn ang="0">
                  <a:pos x="17" y="7"/>
                </a:cxn>
                <a:cxn ang="0">
                  <a:pos x="31" y="31"/>
                </a:cxn>
                <a:cxn ang="0">
                  <a:pos x="41" y="23"/>
                </a:cxn>
                <a:cxn ang="0">
                  <a:pos x="41" y="13"/>
                </a:cxn>
                <a:cxn ang="0">
                  <a:pos x="33" y="6"/>
                </a:cxn>
                <a:cxn ang="0">
                  <a:pos x="21" y="6"/>
                </a:cxn>
                <a:cxn ang="0">
                  <a:pos x="31" y="31"/>
                </a:cxn>
              </a:cxnLst>
              <a:rect l="0" t="0" r="r" b="b"/>
              <a:pathLst>
                <a:path w="46" h="41">
                  <a:moveTo>
                    <a:pt x="17" y="7"/>
                  </a:moveTo>
                  <a:cubicBezTo>
                    <a:pt x="12" y="9"/>
                    <a:pt x="8" y="12"/>
                    <a:pt x="6" y="16"/>
                  </a:cubicBezTo>
                  <a:cubicBezTo>
                    <a:pt x="4" y="20"/>
                    <a:pt x="4" y="24"/>
                    <a:pt x="6" y="28"/>
                  </a:cubicBezTo>
                  <a:cubicBezTo>
                    <a:pt x="8" y="33"/>
                    <a:pt x="11" y="36"/>
                    <a:pt x="16" y="39"/>
                  </a:cubicBezTo>
                  <a:cubicBezTo>
                    <a:pt x="13" y="41"/>
                    <a:pt x="13" y="41"/>
                    <a:pt x="13" y="41"/>
                  </a:cubicBezTo>
                  <a:cubicBezTo>
                    <a:pt x="8" y="38"/>
                    <a:pt x="5" y="34"/>
                    <a:pt x="2" y="29"/>
                  </a:cubicBezTo>
                  <a:cubicBezTo>
                    <a:pt x="0" y="24"/>
                    <a:pt x="0" y="19"/>
                    <a:pt x="3" y="14"/>
                  </a:cubicBezTo>
                  <a:cubicBezTo>
                    <a:pt x="5" y="10"/>
                    <a:pt x="10" y="6"/>
                    <a:pt x="16" y="3"/>
                  </a:cubicBezTo>
                  <a:cubicBezTo>
                    <a:pt x="22" y="1"/>
                    <a:pt x="28" y="0"/>
                    <a:pt x="33" y="2"/>
                  </a:cubicBezTo>
                  <a:cubicBezTo>
                    <a:pt x="38" y="4"/>
                    <a:pt x="42" y="7"/>
                    <a:pt x="44" y="12"/>
                  </a:cubicBezTo>
                  <a:cubicBezTo>
                    <a:pt x="46" y="17"/>
                    <a:pt x="46" y="22"/>
                    <a:pt x="44" y="26"/>
                  </a:cubicBezTo>
                  <a:cubicBezTo>
                    <a:pt x="42" y="30"/>
                    <a:pt x="37" y="33"/>
                    <a:pt x="31" y="36"/>
                  </a:cubicBezTo>
                  <a:cubicBezTo>
                    <a:pt x="30" y="36"/>
                    <a:pt x="30" y="36"/>
                    <a:pt x="30" y="36"/>
                  </a:cubicBezTo>
                  <a:lnTo>
                    <a:pt x="17" y="7"/>
                  </a:lnTo>
                  <a:close/>
                  <a:moveTo>
                    <a:pt x="31" y="31"/>
                  </a:moveTo>
                  <a:cubicBezTo>
                    <a:pt x="36" y="29"/>
                    <a:pt x="39" y="27"/>
                    <a:pt x="41" y="23"/>
                  </a:cubicBezTo>
                  <a:cubicBezTo>
                    <a:pt x="42" y="20"/>
                    <a:pt x="43" y="17"/>
                    <a:pt x="41" y="13"/>
                  </a:cubicBezTo>
                  <a:cubicBezTo>
                    <a:pt x="39" y="10"/>
                    <a:pt x="37" y="7"/>
                    <a:pt x="33" y="6"/>
                  </a:cubicBezTo>
                  <a:cubicBezTo>
                    <a:pt x="30" y="4"/>
                    <a:pt x="26" y="4"/>
                    <a:pt x="21" y="6"/>
                  </a:cubicBezTo>
                  <a:lnTo>
                    <a:pt x="31"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6" name="Freeform 24"/>
            <p:cNvSpPr>
              <a:spLocks/>
            </p:cNvSpPr>
            <p:nvPr/>
          </p:nvSpPr>
          <p:spPr bwMode="auto">
            <a:xfrm>
              <a:off x="12147551" y="3522663"/>
              <a:ext cx="177800" cy="74613"/>
            </a:xfrm>
            <a:custGeom>
              <a:avLst/>
              <a:gdLst/>
              <a:ahLst/>
              <a:cxnLst>
                <a:cxn ang="0">
                  <a:pos x="43" y="20"/>
                </a:cxn>
                <a:cxn ang="0">
                  <a:pos x="43" y="15"/>
                </a:cxn>
                <a:cxn ang="0">
                  <a:pos x="35" y="9"/>
                </a:cxn>
                <a:cxn ang="0">
                  <a:pos x="20" y="11"/>
                </a:cxn>
                <a:cxn ang="0">
                  <a:pos x="1" y="18"/>
                </a:cxn>
                <a:cxn ang="0">
                  <a:pos x="0" y="15"/>
                </a:cxn>
                <a:cxn ang="0">
                  <a:pos x="40" y="0"/>
                </a:cxn>
                <a:cxn ang="0">
                  <a:pos x="41" y="3"/>
                </a:cxn>
                <a:cxn ang="0">
                  <a:pos x="32" y="6"/>
                </a:cxn>
                <a:cxn ang="0">
                  <a:pos x="32" y="7"/>
                </a:cxn>
                <a:cxn ang="0">
                  <a:pos x="41" y="8"/>
                </a:cxn>
                <a:cxn ang="0">
                  <a:pos x="46" y="14"/>
                </a:cxn>
                <a:cxn ang="0">
                  <a:pos x="47" y="19"/>
                </a:cxn>
                <a:cxn ang="0">
                  <a:pos x="43" y="20"/>
                </a:cxn>
              </a:cxnLst>
              <a:rect l="0" t="0" r="r" b="b"/>
              <a:pathLst>
                <a:path w="47" h="20">
                  <a:moveTo>
                    <a:pt x="43" y="20"/>
                  </a:moveTo>
                  <a:cubicBezTo>
                    <a:pt x="44" y="18"/>
                    <a:pt x="43" y="17"/>
                    <a:pt x="43" y="15"/>
                  </a:cubicBezTo>
                  <a:cubicBezTo>
                    <a:pt x="42" y="12"/>
                    <a:pt x="39" y="10"/>
                    <a:pt x="35" y="9"/>
                  </a:cubicBezTo>
                  <a:cubicBezTo>
                    <a:pt x="31" y="8"/>
                    <a:pt x="26" y="9"/>
                    <a:pt x="20" y="11"/>
                  </a:cubicBezTo>
                  <a:cubicBezTo>
                    <a:pt x="1" y="18"/>
                    <a:pt x="1" y="18"/>
                    <a:pt x="1" y="18"/>
                  </a:cubicBezTo>
                  <a:cubicBezTo>
                    <a:pt x="0" y="15"/>
                    <a:pt x="0" y="15"/>
                    <a:pt x="0" y="15"/>
                  </a:cubicBezTo>
                  <a:cubicBezTo>
                    <a:pt x="40" y="0"/>
                    <a:pt x="40" y="0"/>
                    <a:pt x="40" y="0"/>
                  </a:cubicBezTo>
                  <a:cubicBezTo>
                    <a:pt x="41" y="3"/>
                    <a:pt x="41" y="3"/>
                    <a:pt x="41" y="3"/>
                  </a:cubicBezTo>
                  <a:cubicBezTo>
                    <a:pt x="32" y="6"/>
                    <a:pt x="32" y="6"/>
                    <a:pt x="32" y="6"/>
                  </a:cubicBezTo>
                  <a:cubicBezTo>
                    <a:pt x="32" y="7"/>
                    <a:pt x="32" y="7"/>
                    <a:pt x="32" y="7"/>
                  </a:cubicBezTo>
                  <a:cubicBezTo>
                    <a:pt x="36" y="6"/>
                    <a:pt x="39" y="7"/>
                    <a:pt x="41" y="8"/>
                  </a:cubicBezTo>
                  <a:cubicBezTo>
                    <a:pt x="44" y="10"/>
                    <a:pt x="45" y="12"/>
                    <a:pt x="46" y="14"/>
                  </a:cubicBezTo>
                  <a:cubicBezTo>
                    <a:pt x="47" y="16"/>
                    <a:pt x="47" y="17"/>
                    <a:pt x="47" y="19"/>
                  </a:cubicBezTo>
                  <a:lnTo>
                    <a:pt x="43"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7" name="Freeform 25"/>
            <p:cNvSpPr>
              <a:spLocks/>
            </p:cNvSpPr>
            <p:nvPr/>
          </p:nvSpPr>
          <p:spPr bwMode="auto">
            <a:xfrm>
              <a:off x="12180888" y="3627438"/>
              <a:ext cx="177800" cy="120650"/>
            </a:xfrm>
            <a:custGeom>
              <a:avLst/>
              <a:gdLst/>
              <a:ahLst/>
              <a:cxnLst>
                <a:cxn ang="0">
                  <a:pos x="1" y="11"/>
                </a:cxn>
                <a:cxn ang="0">
                  <a:pos x="6" y="9"/>
                </a:cxn>
                <a:cxn ang="0">
                  <a:pos x="5" y="15"/>
                </a:cxn>
                <a:cxn ang="0">
                  <a:pos x="5" y="21"/>
                </a:cxn>
                <a:cxn ang="0">
                  <a:pos x="17" y="28"/>
                </a:cxn>
                <a:cxn ang="0">
                  <a:pos x="20" y="24"/>
                </a:cxn>
                <a:cxn ang="0">
                  <a:pos x="22" y="16"/>
                </a:cxn>
                <a:cxn ang="0">
                  <a:pos x="25" y="6"/>
                </a:cxn>
                <a:cxn ang="0">
                  <a:pos x="30" y="1"/>
                </a:cxn>
                <a:cxn ang="0">
                  <a:pos x="40" y="2"/>
                </a:cxn>
                <a:cxn ang="0">
                  <a:pos x="46" y="10"/>
                </a:cxn>
                <a:cxn ang="0">
                  <a:pos x="47" y="20"/>
                </a:cxn>
                <a:cxn ang="0">
                  <a:pos x="43" y="22"/>
                </a:cxn>
                <a:cxn ang="0">
                  <a:pos x="42" y="11"/>
                </a:cxn>
                <a:cxn ang="0">
                  <a:pos x="38" y="5"/>
                </a:cxn>
                <a:cxn ang="0">
                  <a:pos x="32" y="5"/>
                </a:cxn>
                <a:cxn ang="0">
                  <a:pos x="28" y="8"/>
                </a:cxn>
                <a:cxn ang="0">
                  <a:pos x="26" y="16"/>
                </a:cxn>
                <a:cxn ang="0">
                  <a:pos x="24" y="27"/>
                </a:cxn>
                <a:cxn ang="0">
                  <a:pos x="18" y="31"/>
                </a:cxn>
                <a:cxn ang="0">
                  <a:pos x="9" y="30"/>
                </a:cxn>
                <a:cxn ang="0">
                  <a:pos x="2" y="21"/>
                </a:cxn>
                <a:cxn ang="0">
                  <a:pos x="1" y="11"/>
                </a:cxn>
              </a:cxnLst>
              <a:rect l="0" t="0" r="r" b="b"/>
              <a:pathLst>
                <a:path w="47" h="32">
                  <a:moveTo>
                    <a:pt x="1" y="11"/>
                  </a:moveTo>
                  <a:cubicBezTo>
                    <a:pt x="6" y="9"/>
                    <a:pt x="6" y="9"/>
                    <a:pt x="6" y="9"/>
                  </a:cubicBezTo>
                  <a:cubicBezTo>
                    <a:pt x="5" y="11"/>
                    <a:pt x="5" y="13"/>
                    <a:pt x="5" y="15"/>
                  </a:cubicBezTo>
                  <a:cubicBezTo>
                    <a:pt x="5" y="17"/>
                    <a:pt x="5" y="19"/>
                    <a:pt x="5" y="21"/>
                  </a:cubicBezTo>
                  <a:cubicBezTo>
                    <a:pt x="8" y="27"/>
                    <a:pt x="11" y="29"/>
                    <a:pt x="17" y="28"/>
                  </a:cubicBezTo>
                  <a:cubicBezTo>
                    <a:pt x="18" y="27"/>
                    <a:pt x="20" y="26"/>
                    <a:pt x="20" y="24"/>
                  </a:cubicBezTo>
                  <a:cubicBezTo>
                    <a:pt x="21" y="22"/>
                    <a:pt x="22" y="19"/>
                    <a:pt x="22" y="16"/>
                  </a:cubicBezTo>
                  <a:cubicBezTo>
                    <a:pt x="22" y="11"/>
                    <a:pt x="23" y="8"/>
                    <a:pt x="25" y="6"/>
                  </a:cubicBezTo>
                  <a:cubicBezTo>
                    <a:pt x="26" y="3"/>
                    <a:pt x="28" y="2"/>
                    <a:pt x="30" y="1"/>
                  </a:cubicBezTo>
                  <a:cubicBezTo>
                    <a:pt x="34" y="0"/>
                    <a:pt x="37" y="0"/>
                    <a:pt x="40" y="2"/>
                  </a:cubicBezTo>
                  <a:cubicBezTo>
                    <a:pt x="43" y="4"/>
                    <a:pt x="45" y="7"/>
                    <a:pt x="46" y="10"/>
                  </a:cubicBezTo>
                  <a:cubicBezTo>
                    <a:pt x="47" y="14"/>
                    <a:pt x="47" y="17"/>
                    <a:pt x="47" y="20"/>
                  </a:cubicBezTo>
                  <a:cubicBezTo>
                    <a:pt x="43" y="22"/>
                    <a:pt x="43" y="22"/>
                    <a:pt x="43" y="22"/>
                  </a:cubicBezTo>
                  <a:cubicBezTo>
                    <a:pt x="44" y="18"/>
                    <a:pt x="44" y="14"/>
                    <a:pt x="42" y="11"/>
                  </a:cubicBezTo>
                  <a:cubicBezTo>
                    <a:pt x="42" y="9"/>
                    <a:pt x="40" y="7"/>
                    <a:pt x="38" y="5"/>
                  </a:cubicBezTo>
                  <a:cubicBezTo>
                    <a:pt x="36" y="4"/>
                    <a:pt x="34" y="4"/>
                    <a:pt x="32" y="5"/>
                  </a:cubicBezTo>
                  <a:cubicBezTo>
                    <a:pt x="30" y="5"/>
                    <a:pt x="29" y="7"/>
                    <a:pt x="28" y="8"/>
                  </a:cubicBezTo>
                  <a:cubicBezTo>
                    <a:pt x="27" y="9"/>
                    <a:pt x="26" y="12"/>
                    <a:pt x="26" y="16"/>
                  </a:cubicBezTo>
                  <a:cubicBezTo>
                    <a:pt x="25" y="21"/>
                    <a:pt x="25" y="25"/>
                    <a:pt x="24" y="27"/>
                  </a:cubicBezTo>
                  <a:cubicBezTo>
                    <a:pt x="22" y="29"/>
                    <a:pt x="21" y="30"/>
                    <a:pt x="18" y="31"/>
                  </a:cubicBezTo>
                  <a:cubicBezTo>
                    <a:pt x="15" y="32"/>
                    <a:pt x="12" y="32"/>
                    <a:pt x="9" y="30"/>
                  </a:cubicBezTo>
                  <a:cubicBezTo>
                    <a:pt x="6" y="29"/>
                    <a:pt x="3" y="26"/>
                    <a:pt x="2" y="21"/>
                  </a:cubicBezTo>
                  <a:cubicBezTo>
                    <a:pt x="1" y="18"/>
                    <a:pt x="0" y="14"/>
                    <a:pt x="1"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ver_ID_Light_GREEN_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64BE46"/>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4">
                <a:lumMod val="50000"/>
              </a:schemeClr>
            </a:gs>
            <a:gs pos="80000">
              <a:schemeClr val="accent4"/>
            </a:gs>
            <a:gs pos="100000">
              <a:schemeClr val="accent4"/>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2.xml><?xml version="1.0" encoding="utf-8"?>
<a:theme xmlns:a="http://schemas.openxmlformats.org/drawingml/2006/main" name="Exchange_12_DevCon_templat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xchange_12_DevCon_templat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1" i="0" u="none" strike="noStrike" cap="none" normalizeH="0" baseline="0" smtClean="0">
            <a:ln>
              <a:noFill/>
            </a:ln>
            <a:solidFill>
              <a:srgbClr val="FFFFFF"/>
            </a:solidFill>
            <a:effectLst/>
            <a:latin typeface="Arial" charset="0"/>
          </a:defRPr>
        </a:defPPr>
      </a:lstStyle>
    </a:lnDef>
  </a:objectDefaults>
  <a:extraClrSchemeLst>
    <a:extraClrScheme>
      <a:clrScheme name="Exchange_12_DevCon_template 1">
        <a:dk1>
          <a:srgbClr val="292929"/>
        </a:dk1>
        <a:lt1>
          <a:srgbClr val="DBDCDD"/>
        </a:lt1>
        <a:dk2>
          <a:srgbClr val="4D4D4D"/>
        </a:dk2>
        <a:lt2>
          <a:srgbClr val="B2B2B2"/>
        </a:lt2>
        <a:accent1>
          <a:srgbClr val="666699"/>
        </a:accent1>
        <a:accent2>
          <a:srgbClr val="578FFF"/>
        </a:accent2>
        <a:accent3>
          <a:srgbClr val="EAEBEB"/>
        </a:accent3>
        <a:accent4>
          <a:srgbClr val="212121"/>
        </a:accent4>
        <a:accent5>
          <a:srgbClr val="B8B8CA"/>
        </a:accent5>
        <a:accent6>
          <a:srgbClr val="4E81E7"/>
        </a:accent6>
        <a:hlink>
          <a:srgbClr val="62CC62"/>
        </a:hlink>
        <a:folHlink>
          <a:srgbClr val="EF57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Server_ID_Light_GREEN_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64BE46"/>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4">
                <a:lumMod val="50000"/>
              </a:schemeClr>
            </a:gs>
            <a:gs pos="80000">
              <a:schemeClr val="accent4"/>
            </a:gs>
            <a:gs pos="100000">
              <a:schemeClr val="accent4"/>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5.xml><?xml version="1.0" encoding="utf-8"?>
<a:theme xmlns:a="http://schemas.openxmlformats.org/drawingml/2006/main" name="TechEdChina2009_Template_CN">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2009-08-18T14:24:05Z</outs:dateTime>
      <outs:isPinned>true</outs:isPinned>
    </outs:relatedDate>
    <outs:relatedDate>
      <outs:type>2</outs:type>
      <outs:displayName>Created</outs:displayName>
      <outs:dateTime>2008-03-07T17:17:45Z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Nate Sun</outs:displayName>
          <outs:accountName/>
        </outs:relatedPerson>
      </outs:people>
      <outs:source>0</outs:source>
      <outs:isPinned>true</outs:isPinned>
    </outs:relatedPeopleItem>
    <outs:relatedPeopleItem>
      <outs:category>Last modified by</outs:category>
      <outs:people>
        <outs:relatedPerson>
          <outs:displayName>v-lijhua</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5DF8AE6-432D-49B6-B903-50C9CE966B9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0</TotalTime>
  <Words>608</Words>
  <Application>Microsoft Office PowerPoint</Application>
  <PresentationFormat>全屏显示(4:3)</PresentationFormat>
  <Paragraphs>153</Paragraphs>
  <Slides>16</Slides>
  <Notes>16</Notes>
  <HiddenSlides>0</HiddenSlides>
  <MMClips>0</MMClips>
  <ScaleCrop>false</ScaleCrop>
  <HeadingPairs>
    <vt:vector size="4" baseType="variant">
      <vt:variant>
        <vt:lpstr>主题</vt:lpstr>
      </vt:variant>
      <vt:variant>
        <vt:i4>5</vt:i4>
      </vt:variant>
      <vt:variant>
        <vt:lpstr>幻灯片标题</vt:lpstr>
      </vt:variant>
      <vt:variant>
        <vt:i4>16</vt:i4>
      </vt:variant>
    </vt:vector>
  </HeadingPairs>
  <TitlesOfParts>
    <vt:vector size="21" baseType="lpstr">
      <vt:lpstr>Server_ID_Light_GREEN_Template</vt:lpstr>
      <vt:lpstr>Exchange_12_DevCon_template</vt:lpstr>
      <vt:lpstr>White with Courier font for code slides</vt:lpstr>
      <vt:lpstr>1_Server_ID_Light_GREEN_Template</vt:lpstr>
      <vt:lpstr>TechEdChina2009_Template_CN</vt:lpstr>
      <vt:lpstr>幻灯片 1</vt:lpstr>
      <vt:lpstr>围绕公司业务展开安全治理 微软身份&amp;安全方案  </vt:lpstr>
      <vt:lpstr>现今企业业务面临的难题</vt:lpstr>
      <vt:lpstr>业务运转所需的安全环境  依靠管理风险和加强人员帮助安全地开展业务</vt:lpstr>
      <vt:lpstr>微软身份和安全</vt:lpstr>
      <vt:lpstr>为企业整合及扩展安全</vt:lpstr>
      <vt:lpstr>随时随地的保护和访问</vt:lpstr>
      <vt:lpstr>介绍</vt:lpstr>
      <vt:lpstr>简化安全体验，管理一致性</vt:lpstr>
      <vt:lpstr>介绍</vt:lpstr>
      <vt:lpstr>幻灯片 11</vt:lpstr>
      <vt:lpstr>身份和安全全套方案 </vt:lpstr>
      <vt:lpstr>前景规划…</vt:lpstr>
      <vt:lpstr>疑问和解答</vt:lpstr>
      <vt:lpstr>幻灯片 15</vt:lpstr>
      <vt:lpstr>幻灯片 16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2009-10-29T02:59:27Z</dcterms:created>
  <dcterms:modified xsi:type="dcterms:W3CDTF">2009-10-29T02:59:33Z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