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sldIdLst>
    <p:sldId id="256" r:id="rId2"/>
    <p:sldId id="257" r:id="rId3"/>
    <p:sldId id="278" r:id="rId4"/>
    <p:sldId id="279" r:id="rId5"/>
    <p:sldId id="280" r:id="rId6"/>
    <p:sldId id="281" r:id="rId7"/>
    <p:sldId id="282" r:id="rId8"/>
    <p:sldId id="283" r:id="rId9"/>
    <p:sldId id="284" r:id="rId10"/>
    <p:sldId id="285" r:id="rId11"/>
    <p:sldId id="289" r:id="rId12"/>
    <p:sldId id="290" r:id="rId13"/>
    <p:sldId id="286" r:id="rId14"/>
    <p:sldId id="287" r:id="rId15"/>
    <p:sldId id="288" r:id="rId16"/>
    <p:sldId id="272" r:id="rId17"/>
    <p:sldId id="277" r:id="rId18"/>
    <p:sldId id="274" r:id="rId19"/>
    <p:sldId id="275"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648"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cstate="print"/>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cstate="print"/>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msdn.microsoft.com/en-us/library/bb428899.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blog.joycode.com/kaneboy" TargetMode="External"/><Relationship Id="rId5" Type="http://schemas.openxmlformats.org/officeDocument/2006/relationships/hyperlink" Target="http://msdn.microsoft.com/en-us/library/bb861954.aspx" TargetMode="External"/><Relationship Id="rId4" Type="http://schemas.openxmlformats.org/officeDocument/2006/relationships/hyperlink" Target="http://msdn.microsoft.com/en-us/magazine/dd458798.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joelonsoftware.com/JoelInSeoul2008.jpg"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image" Target="../media/image9.jpeg"/><Relationship Id="rId5" Type="http://schemas.openxmlformats.org/officeDocument/2006/relationships/hyperlink" Target="http://www.joelonsoftware.com/"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2800" dirty="0" smtClean="0"/>
              <a:t>能否在</a:t>
            </a:r>
            <a:r>
              <a:rPr lang="en-US" altLang="zh-CN" sz="2800" dirty="0" smtClean="0"/>
              <a:t>Visual Studio</a:t>
            </a:r>
            <a:r>
              <a:rPr lang="zh-CN" altLang="en-US" sz="2800" dirty="0" smtClean="0"/>
              <a:t>中看到所有自定义内容？</a:t>
            </a:r>
            <a:endParaRPr lang="en-US" sz="2800" dirty="0"/>
          </a:p>
        </p:txBody>
      </p:sp>
      <p:sp>
        <p:nvSpPr>
          <p:cNvPr id="3" name="Content Placeholder 2"/>
          <p:cNvSpPr>
            <a:spLocks noGrp="1"/>
          </p:cNvSpPr>
          <p:nvPr>
            <p:ph idx="1"/>
          </p:nvPr>
        </p:nvSpPr>
        <p:spPr/>
        <p:txBody>
          <a:bodyPr/>
          <a:lstStyle/>
          <a:p>
            <a:r>
              <a:rPr lang="zh-CN" altLang="en-US" dirty="0" smtClean="0"/>
              <a:t>自定义内容</a:t>
            </a:r>
            <a:endParaRPr lang="en-US" altLang="zh-CN" dirty="0" smtClean="0"/>
          </a:p>
          <a:p>
            <a:pPr lvl="1"/>
            <a:r>
              <a:rPr lang="zh-CN" altLang="en-US" dirty="0" smtClean="0"/>
              <a:t>代码：</a:t>
            </a:r>
            <a:r>
              <a:rPr lang="en-US" altLang="zh-CN" dirty="0" smtClean="0"/>
              <a:t>.</a:t>
            </a:r>
            <a:r>
              <a:rPr lang="en-US" altLang="zh-CN" dirty="0" err="1" smtClean="0"/>
              <a:t>aspx</a:t>
            </a:r>
            <a:r>
              <a:rPr lang="zh-CN" altLang="en-US" dirty="0" smtClean="0"/>
              <a:t>、</a:t>
            </a:r>
            <a:r>
              <a:rPr lang="en-US" altLang="zh-CN" dirty="0" err="1" smtClean="0"/>
              <a:t>WebPart</a:t>
            </a:r>
            <a:r>
              <a:rPr lang="en-US" altLang="zh-CN" dirty="0" smtClean="0"/>
              <a:t> …</a:t>
            </a:r>
          </a:p>
          <a:p>
            <a:pPr lvl="1"/>
            <a:r>
              <a:rPr lang="en-US" altLang="zh-CN" dirty="0" smtClean="0"/>
              <a:t>SharePoint</a:t>
            </a:r>
            <a:r>
              <a:rPr lang="zh-CN" altLang="en-US" dirty="0" smtClean="0"/>
              <a:t>定义文件：</a:t>
            </a:r>
            <a:r>
              <a:rPr lang="en-US" altLang="zh-CN" dirty="0" smtClean="0"/>
              <a:t>Feature</a:t>
            </a:r>
            <a:r>
              <a:rPr lang="zh-CN" altLang="en-US" dirty="0" smtClean="0"/>
              <a:t>、</a:t>
            </a:r>
            <a:r>
              <a:rPr lang="en-US" altLang="zh-CN" dirty="0" smtClean="0"/>
              <a:t>Site Definition</a:t>
            </a:r>
          </a:p>
          <a:p>
            <a:pPr lvl="1"/>
            <a:r>
              <a:rPr lang="zh-CN" altLang="en-US" dirty="0" smtClean="0"/>
              <a:t>资源：图片、</a:t>
            </a:r>
            <a:r>
              <a:rPr lang="en-US" altLang="zh-CN" dirty="0" smtClean="0"/>
              <a:t>.JS</a:t>
            </a:r>
            <a:r>
              <a:rPr lang="zh-CN" altLang="en-US" dirty="0" smtClean="0"/>
              <a:t>、</a:t>
            </a:r>
            <a:r>
              <a:rPr lang="en-US" altLang="zh-CN" dirty="0" smtClean="0"/>
              <a:t>.CSS</a:t>
            </a:r>
            <a:r>
              <a:rPr lang="zh-CN" altLang="en-US" dirty="0" smtClean="0"/>
              <a:t>、</a:t>
            </a:r>
            <a:r>
              <a:rPr lang="en-US" altLang="zh-CN" dirty="0" smtClean="0"/>
              <a:t>.Resource</a:t>
            </a:r>
            <a:r>
              <a:rPr lang="zh-CN" altLang="en-US" dirty="0" smtClean="0"/>
              <a:t>、</a:t>
            </a:r>
            <a:r>
              <a:rPr lang="en-US" altLang="zh-CN" dirty="0" smtClean="0"/>
              <a:t>.XML</a:t>
            </a:r>
            <a:r>
              <a:rPr lang="zh-CN" altLang="en-US" dirty="0" smtClean="0"/>
              <a:t>、</a:t>
            </a:r>
            <a:r>
              <a:rPr lang="en-US" altLang="zh-CN" dirty="0" smtClean="0"/>
              <a:t>.HTML …</a:t>
            </a:r>
          </a:p>
          <a:p>
            <a:r>
              <a:rPr lang="zh-CN" altLang="en-US" dirty="0" smtClean="0"/>
              <a:t>应该使用</a:t>
            </a:r>
            <a:r>
              <a:rPr lang="en-US" altLang="zh-CN" dirty="0" smtClean="0"/>
              <a:t>Visual Studio</a:t>
            </a:r>
            <a:r>
              <a:rPr lang="zh-CN" altLang="en-US" dirty="0" smtClean="0"/>
              <a:t>管理所有自定义内容</a:t>
            </a:r>
            <a:endParaRPr lang="en-US" altLang="zh-CN" dirty="0" smtClean="0"/>
          </a:p>
          <a:p>
            <a:r>
              <a:rPr lang="zh-CN" altLang="en-US" dirty="0" smtClean="0"/>
              <a:t>尽量将所有内容打包成 </a:t>
            </a:r>
            <a:r>
              <a:rPr lang="en-US" altLang="zh-CN" dirty="0" smtClean="0"/>
              <a:t>Solution Package (WSP)</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72320" cy="1143000"/>
          </a:xfrm>
        </p:spPr>
        <p:txBody>
          <a:bodyPr>
            <a:normAutofit/>
          </a:bodyPr>
          <a:lstStyle/>
          <a:p>
            <a:r>
              <a:rPr lang="zh-CN" altLang="en-US" sz="2800" dirty="0" smtClean="0"/>
              <a:t>最终的</a:t>
            </a:r>
            <a:r>
              <a:rPr lang="en-US" altLang="zh-CN" sz="2800" dirty="0" smtClean="0"/>
              <a:t>Web</a:t>
            </a:r>
            <a:r>
              <a:rPr lang="zh-CN" altLang="en-US" sz="2800" dirty="0" smtClean="0"/>
              <a:t>程序是否都位于“</a:t>
            </a:r>
            <a:r>
              <a:rPr lang="en-US" altLang="zh-CN" sz="2800" dirty="0" smtClean="0"/>
              <a:t>_layouts</a:t>
            </a:r>
            <a:r>
              <a:rPr lang="zh-CN" altLang="en-US" sz="2800" dirty="0" smtClean="0"/>
              <a:t>”底下？</a:t>
            </a:r>
            <a:endParaRPr lang="en-US" sz="2800" dirty="0"/>
          </a:p>
        </p:txBody>
      </p:sp>
      <p:sp>
        <p:nvSpPr>
          <p:cNvPr id="3" name="Content Placeholder 2"/>
          <p:cNvSpPr>
            <a:spLocks noGrp="1"/>
          </p:cNvSpPr>
          <p:nvPr>
            <p:ph idx="1"/>
          </p:nvPr>
        </p:nvSpPr>
        <p:spPr/>
        <p:txBody>
          <a:bodyPr/>
          <a:lstStyle/>
          <a:p>
            <a:r>
              <a:rPr lang="zh-CN" altLang="en-US" dirty="0" smtClean="0"/>
              <a:t>千万别！</a:t>
            </a:r>
            <a:endParaRPr lang="en-US" altLang="zh-CN" dirty="0" smtClean="0"/>
          </a:p>
          <a:p>
            <a:r>
              <a:rPr lang="en-US" dirty="0" smtClean="0"/>
              <a:t>SharePoint</a:t>
            </a:r>
            <a:r>
              <a:rPr lang="zh-CN" altLang="en-US" dirty="0" smtClean="0"/>
              <a:t>是一个综合平台，而并非一个庞大的类库</a:t>
            </a:r>
            <a:endParaRPr lang="en-US" altLang="zh-CN" dirty="0" smtClean="0"/>
          </a:p>
          <a:p>
            <a:r>
              <a:rPr lang="zh-CN" altLang="en-US" dirty="0" smtClean="0"/>
              <a:t>如果你确信非这样不可，那么再考虑考虑是否要用</a:t>
            </a:r>
            <a:r>
              <a:rPr lang="en-US" altLang="zh-CN" dirty="0" smtClean="0"/>
              <a:t>SharePoint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14932" cy="1143000"/>
          </a:xfrm>
        </p:spPr>
        <p:txBody>
          <a:bodyPr>
            <a:normAutofit/>
          </a:bodyPr>
          <a:lstStyle/>
          <a:p>
            <a:r>
              <a:rPr lang="zh-CN" altLang="en-US" sz="2800" dirty="0" smtClean="0"/>
              <a:t>是否所有数据都存储在数据库（或列表）中？</a:t>
            </a:r>
            <a:endParaRPr lang="en-US" sz="2800" dirty="0"/>
          </a:p>
        </p:txBody>
      </p:sp>
      <p:graphicFrame>
        <p:nvGraphicFramePr>
          <p:cNvPr id="4" name="Content Placeholder 3"/>
          <p:cNvGraphicFramePr>
            <a:graphicFrameLocks noGrp="1"/>
          </p:cNvGraphicFramePr>
          <p:nvPr>
            <p:ph idx="1"/>
          </p:nvPr>
        </p:nvGraphicFramePr>
        <p:xfrm>
          <a:off x="457200" y="1600200"/>
          <a:ext cx="8229600" cy="3474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zh-CN" altLang="en-US" sz="2000" dirty="0" smtClean="0"/>
                        <a:t>优点</a:t>
                      </a:r>
                      <a:endParaRPr lang="en-US" sz="2000" dirty="0"/>
                    </a:p>
                  </a:txBody>
                  <a:tcPr/>
                </a:tc>
                <a:tc>
                  <a:txBody>
                    <a:bodyPr/>
                    <a:lstStyle/>
                    <a:p>
                      <a:r>
                        <a:rPr lang="en-US" sz="2000" dirty="0"/>
                        <a:t>Database</a:t>
                      </a:r>
                    </a:p>
                  </a:txBody>
                  <a:tcPr/>
                </a:tc>
                <a:tc>
                  <a:txBody>
                    <a:bodyPr/>
                    <a:lstStyle/>
                    <a:p>
                      <a:r>
                        <a:rPr lang="en-US" sz="2000" dirty="0"/>
                        <a:t>SharePoint </a:t>
                      </a:r>
                      <a:r>
                        <a:rPr lang="en-US" sz="2000" dirty="0" smtClean="0"/>
                        <a:t>List</a:t>
                      </a:r>
                      <a:endParaRPr lang="en-US" sz="2000" dirty="0"/>
                    </a:p>
                  </a:txBody>
                  <a:tcPr/>
                </a:tc>
              </a:tr>
              <a:tr h="370840">
                <a:tc>
                  <a:txBody>
                    <a:bodyPr/>
                    <a:lstStyle/>
                    <a:p>
                      <a:r>
                        <a:rPr lang="zh-CN" altLang="en-US" sz="2000" dirty="0" smtClean="0"/>
                        <a:t>处理复杂的数据关联</a:t>
                      </a:r>
                      <a:endParaRPr lang="en-US" sz="2000" dirty="0"/>
                    </a:p>
                  </a:txBody>
                  <a:tcPr/>
                </a:tc>
                <a:tc>
                  <a:txBody>
                    <a:bodyPr/>
                    <a:lstStyle/>
                    <a:p>
                      <a:r>
                        <a:rPr lang="en-US" sz="2000"/>
                        <a:t>Yes</a:t>
                      </a:r>
                    </a:p>
                  </a:txBody>
                  <a:tcPr/>
                </a:tc>
                <a:tc>
                  <a:txBody>
                    <a:bodyPr/>
                    <a:lstStyle/>
                    <a:p>
                      <a:r>
                        <a:rPr lang="en-US" sz="2000"/>
                        <a:t>No</a:t>
                      </a:r>
                    </a:p>
                  </a:txBody>
                  <a:tcPr/>
                </a:tc>
              </a:tr>
              <a:tr h="370840">
                <a:tc>
                  <a:txBody>
                    <a:bodyPr/>
                    <a:lstStyle/>
                    <a:p>
                      <a:r>
                        <a:rPr lang="zh-CN" altLang="en-US" sz="2000" dirty="0" smtClean="0"/>
                        <a:t>处理大数据量</a:t>
                      </a:r>
                      <a:endParaRPr lang="en-US" sz="2000" dirty="0"/>
                    </a:p>
                  </a:txBody>
                  <a:tcPr/>
                </a:tc>
                <a:tc>
                  <a:txBody>
                    <a:bodyPr/>
                    <a:lstStyle/>
                    <a:p>
                      <a:r>
                        <a:rPr lang="en-US" sz="2000"/>
                        <a:t>Yes</a:t>
                      </a:r>
                    </a:p>
                  </a:txBody>
                  <a:tcPr/>
                </a:tc>
                <a:tc>
                  <a:txBody>
                    <a:bodyPr/>
                    <a:lstStyle/>
                    <a:p>
                      <a:r>
                        <a:rPr lang="en-US" sz="2000"/>
                        <a:t>No</a:t>
                      </a:r>
                    </a:p>
                  </a:txBody>
                  <a:tcPr/>
                </a:tc>
              </a:tr>
              <a:tr h="370840">
                <a:tc>
                  <a:txBody>
                    <a:bodyPr/>
                    <a:lstStyle/>
                    <a:p>
                      <a:r>
                        <a:rPr lang="zh-CN" altLang="en-US" sz="2000" dirty="0" smtClean="0"/>
                        <a:t>事务处理</a:t>
                      </a:r>
                      <a:endParaRPr lang="en-US" sz="2000" dirty="0"/>
                    </a:p>
                  </a:txBody>
                  <a:tcPr/>
                </a:tc>
                <a:tc>
                  <a:txBody>
                    <a:bodyPr/>
                    <a:lstStyle/>
                    <a:p>
                      <a:r>
                        <a:rPr lang="en-US" sz="2000"/>
                        <a:t>Yes</a:t>
                      </a:r>
                    </a:p>
                  </a:txBody>
                  <a:tcPr/>
                </a:tc>
                <a:tc>
                  <a:txBody>
                    <a:bodyPr/>
                    <a:lstStyle/>
                    <a:p>
                      <a:r>
                        <a:rPr lang="en-US" sz="2000"/>
                        <a:t>No</a:t>
                      </a:r>
                    </a:p>
                  </a:txBody>
                  <a:tcPr/>
                </a:tc>
              </a:tr>
              <a:tr h="370840">
                <a:tc>
                  <a:txBody>
                    <a:bodyPr/>
                    <a:lstStyle/>
                    <a:p>
                      <a:r>
                        <a:rPr lang="zh-CN" altLang="en-US" sz="2000" dirty="0" smtClean="0"/>
                        <a:t>容易使用</a:t>
                      </a:r>
                      <a:endParaRPr lang="en-US" sz="2000" dirty="0"/>
                    </a:p>
                  </a:txBody>
                  <a:tcPr/>
                </a:tc>
                <a:tc>
                  <a:txBody>
                    <a:bodyPr/>
                    <a:lstStyle/>
                    <a:p>
                      <a:r>
                        <a:rPr lang="en-US" sz="2000"/>
                        <a:t>No</a:t>
                      </a:r>
                    </a:p>
                  </a:txBody>
                  <a:tcPr/>
                </a:tc>
                <a:tc>
                  <a:txBody>
                    <a:bodyPr/>
                    <a:lstStyle/>
                    <a:p>
                      <a:r>
                        <a:rPr lang="en-US" sz="2000"/>
                        <a:t>Yes</a:t>
                      </a:r>
                    </a:p>
                  </a:txBody>
                  <a:tcPr/>
                </a:tc>
              </a:tr>
              <a:tr h="370840">
                <a:tc>
                  <a:txBody>
                    <a:bodyPr/>
                    <a:lstStyle/>
                    <a:p>
                      <a:r>
                        <a:rPr lang="zh-CN" altLang="en-US" sz="2000" dirty="0" smtClean="0"/>
                        <a:t>附加工作流</a:t>
                      </a:r>
                      <a:endParaRPr lang="en-US" sz="2000" dirty="0"/>
                    </a:p>
                  </a:txBody>
                  <a:tcPr/>
                </a:tc>
                <a:tc>
                  <a:txBody>
                    <a:bodyPr/>
                    <a:lstStyle/>
                    <a:p>
                      <a:r>
                        <a:rPr lang="en-US" sz="2000"/>
                        <a:t>No</a:t>
                      </a:r>
                    </a:p>
                  </a:txBody>
                  <a:tcPr/>
                </a:tc>
                <a:tc>
                  <a:txBody>
                    <a:bodyPr/>
                    <a:lstStyle/>
                    <a:p>
                      <a:r>
                        <a:rPr lang="en-US" sz="2000"/>
                        <a:t>Yes</a:t>
                      </a:r>
                    </a:p>
                  </a:txBody>
                  <a:tcPr/>
                </a:tc>
              </a:tr>
              <a:tr h="370840">
                <a:tc>
                  <a:txBody>
                    <a:bodyPr/>
                    <a:lstStyle/>
                    <a:p>
                      <a:r>
                        <a:rPr lang="zh-CN" altLang="en-US" sz="2000" dirty="0" smtClean="0"/>
                        <a:t>包含内置界面</a:t>
                      </a:r>
                      <a:endParaRPr lang="en-US" sz="2000" dirty="0"/>
                    </a:p>
                  </a:txBody>
                  <a:tcPr/>
                </a:tc>
                <a:tc>
                  <a:txBody>
                    <a:bodyPr/>
                    <a:lstStyle/>
                    <a:p>
                      <a:r>
                        <a:rPr lang="en-US" sz="2000"/>
                        <a:t>No</a:t>
                      </a:r>
                    </a:p>
                  </a:txBody>
                  <a:tcPr/>
                </a:tc>
                <a:tc>
                  <a:txBody>
                    <a:bodyPr/>
                    <a:lstStyle/>
                    <a:p>
                      <a:r>
                        <a:rPr lang="en-US" sz="2000"/>
                        <a:t>Yes</a:t>
                      </a:r>
                    </a:p>
                  </a:txBody>
                  <a:tcPr/>
                </a:tc>
              </a:tr>
              <a:tr h="370840">
                <a:tc>
                  <a:txBody>
                    <a:bodyPr/>
                    <a:lstStyle/>
                    <a:p>
                      <a:r>
                        <a:rPr lang="zh-CN" altLang="en-US" sz="2000" dirty="0" smtClean="0"/>
                        <a:t>能方便的添加二进制数据</a:t>
                      </a:r>
                      <a:endParaRPr lang="en-US" sz="2000" dirty="0"/>
                    </a:p>
                  </a:txBody>
                  <a:tcPr/>
                </a:tc>
                <a:tc>
                  <a:txBody>
                    <a:bodyPr/>
                    <a:lstStyle/>
                    <a:p>
                      <a:r>
                        <a:rPr lang="en-US" sz="2000"/>
                        <a:t>No</a:t>
                      </a:r>
                    </a:p>
                  </a:txBody>
                  <a:tcPr/>
                </a:tc>
                <a:tc>
                  <a:txBody>
                    <a:bodyPr/>
                    <a:lstStyle/>
                    <a:p>
                      <a:r>
                        <a:rPr lang="en-US" sz="2000" dirty="0"/>
                        <a:t>Yes</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2800" dirty="0" smtClean="0"/>
              <a:t>是否使用了统一的工具来进行</a:t>
            </a:r>
            <a:r>
              <a:rPr lang="en-US" altLang="zh-CN" sz="2800" dirty="0" smtClean="0"/>
              <a:t>WSP</a:t>
            </a:r>
            <a:r>
              <a:rPr lang="zh-CN" altLang="en-US" sz="2800" dirty="0" smtClean="0"/>
              <a:t>构建？</a:t>
            </a:r>
            <a:endParaRPr lang="en-US" sz="2800" dirty="0"/>
          </a:p>
        </p:txBody>
      </p:sp>
      <p:sp>
        <p:nvSpPr>
          <p:cNvPr id="3" name="Content Placeholder 2"/>
          <p:cNvSpPr>
            <a:spLocks noGrp="1"/>
          </p:cNvSpPr>
          <p:nvPr>
            <p:ph idx="1"/>
          </p:nvPr>
        </p:nvSpPr>
        <p:spPr/>
        <p:txBody>
          <a:bodyPr/>
          <a:lstStyle/>
          <a:p>
            <a:r>
              <a:rPr lang="en-US" dirty="0" err="1" smtClean="0"/>
              <a:t>VSeWSS</a:t>
            </a:r>
            <a:endParaRPr lang="en-US" dirty="0" smtClean="0"/>
          </a:p>
          <a:p>
            <a:r>
              <a:rPr lang="en-US" dirty="0" err="1" smtClean="0"/>
              <a:t>WSPBuilder</a:t>
            </a:r>
            <a:endParaRPr lang="en-US" dirty="0" smtClean="0"/>
          </a:p>
          <a:p>
            <a:r>
              <a:rPr lang="en-US" dirty="0" err="1" smtClean="0"/>
              <a:t>STSDev</a:t>
            </a:r>
            <a:endParaRPr lang="en-US" dirty="0" smtClean="0"/>
          </a:p>
          <a:p>
            <a:r>
              <a:rPr lang="zh-CN" altLang="en-US" dirty="0" smtClean="0"/>
              <a:t>自定义工具</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200" dirty="0" smtClean="0"/>
              <a:t>是否有一个集成测试环境？</a:t>
            </a:r>
            <a:endParaRPr lang="en-US" sz="3200" dirty="0"/>
          </a:p>
        </p:txBody>
      </p:sp>
      <p:sp>
        <p:nvSpPr>
          <p:cNvPr id="3" name="Content Placeholder 2"/>
          <p:cNvSpPr>
            <a:spLocks noGrp="1"/>
          </p:cNvSpPr>
          <p:nvPr>
            <p:ph idx="1"/>
          </p:nvPr>
        </p:nvSpPr>
        <p:spPr/>
        <p:txBody>
          <a:bodyPr/>
          <a:lstStyle/>
          <a:p>
            <a:r>
              <a:rPr lang="zh-CN" altLang="en-US" dirty="0" smtClean="0"/>
              <a:t>安装所有开发人员交付的</a:t>
            </a:r>
            <a:r>
              <a:rPr lang="en-US" altLang="zh-CN" dirty="0" smtClean="0"/>
              <a:t>WSP</a:t>
            </a:r>
          </a:p>
          <a:p>
            <a:r>
              <a:rPr lang="zh-CN" altLang="en-US" dirty="0" smtClean="0"/>
              <a:t>检测所有组件是否工作正常</a:t>
            </a:r>
            <a:endParaRPr lang="en-US" altLang="zh-CN" dirty="0" smtClean="0"/>
          </a:p>
          <a:p>
            <a:r>
              <a:rPr lang="zh-CN" altLang="en-US" dirty="0" smtClean="0"/>
              <a:t>进行用例测试</a:t>
            </a:r>
            <a:endParaRPr lang="en-US" altLang="zh-CN" dirty="0" smtClean="0"/>
          </a:p>
          <a:p>
            <a:r>
              <a:rPr lang="zh-CN" altLang="en-US" dirty="0" smtClean="0"/>
              <a:t>不能替代完整测试环境</a:t>
            </a:r>
            <a:endParaRPr lang="en-US" altLang="zh-CN" dirty="0" smtClean="0"/>
          </a:p>
          <a:p>
            <a:r>
              <a:rPr lang="zh-CN" altLang="en-US" dirty="0" smtClean="0"/>
              <a:t>按照固定周期，进行集成</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3758" cy="1143000"/>
          </a:xfrm>
        </p:spPr>
        <p:txBody>
          <a:bodyPr>
            <a:normAutofit/>
          </a:bodyPr>
          <a:lstStyle/>
          <a:p>
            <a:r>
              <a:rPr lang="zh-CN" altLang="en-US" sz="2800" dirty="0" smtClean="0"/>
              <a:t>管理员能否通过一个指令，完成整个系统的部署（和更新）？</a:t>
            </a:r>
            <a:endParaRPr lang="en-US" sz="2800" dirty="0"/>
          </a:p>
        </p:txBody>
      </p:sp>
      <p:sp>
        <p:nvSpPr>
          <p:cNvPr id="3" name="Content Placeholder 2"/>
          <p:cNvSpPr>
            <a:spLocks noGrp="1"/>
          </p:cNvSpPr>
          <p:nvPr>
            <p:ph idx="1"/>
          </p:nvPr>
        </p:nvSpPr>
        <p:spPr/>
        <p:txBody>
          <a:bodyPr/>
          <a:lstStyle/>
          <a:p>
            <a:r>
              <a:rPr lang="zh-CN" altLang="en-US" dirty="0" smtClean="0"/>
              <a:t>不要让管理员必须先看完超过</a:t>
            </a:r>
            <a:r>
              <a:rPr lang="en-US" altLang="zh-CN" dirty="0" smtClean="0"/>
              <a:t>10</a:t>
            </a:r>
            <a:r>
              <a:rPr lang="zh-CN" altLang="en-US" dirty="0" smtClean="0"/>
              <a:t>页的文档，才能开始部署</a:t>
            </a:r>
            <a:endParaRPr lang="en-US" altLang="zh-CN" dirty="0" smtClean="0"/>
          </a:p>
          <a:p>
            <a:r>
              <a:rPr lang="zh-CN" altLang="en-US" dirty="0" smtClean="0"/>
              <a:t>将所有部署操作脚本化</a:t>
            </a:r>
            <a:endParaRPr lang="en-US" altLang="zh-CN" dirty="0" smtClean="0"/>
          </a:p>
          <a:p>
            <a:pPr lvl="1"/>
            <a:r>
              <a:rPr lang="en-US" dirty="0" smtClean="0"/>
              <a:t>.bat</a:t>
            </a:r>
          </a:p>
          <a:p>
            <a:pPr lvl="1"/>
            <a:r>
              <a:rPr lang="en-US" dirty="0" err="1" smtClean="0"/>
              <a:t>PowerShell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3" name="TextBox 2"/>
          <p:cNvSpPr txBox="1"/>
          <p:nvPr/>
        </p:nvSpPr>
        <p:spPr>
          <a:xfrm>
            <a:off x="500034" y="1785926"/>
            <a:ext cx="8501122" cy="3785652"/>
          </a:xfrm>
          <a:prstGeom prst="rect">
            <a:avLst/>
          </a:prstGeom>
          <a:noFill/>
        </p:spPr>
        <p:txBody>
          <a:bodyPr wrap="square" rtlCol="0">
            <a:spAutoFit/>
          </a:bodyPr>
          <a:lstStyle/>
          <a:p>
            <a:pPr>
              <a:buFont typeface="Arial" pitchFamily="34" charset="0"/>
              <a:buChar char="•"/>
            </a:pPr>
            <a:r>
              <a:rPr lang="en-US" sz="2400" dirty="0" smtClean="0">
                <a:solidFill>
                  <a:schemeClr val="bg1"/>
                </a:solidFill>
              </a:rPr>
              <a:t>“Team-Based Development in Microsoft Office SharePoint Server 2007” </a:t>
            </a:r>
          </a:p>
          <a:p>
            <a:pPr lvl="1">
              <a:buFont typeface="Arial" pitchFamily="34" charset="0"/>
              <a:buChar char="•"/>
            </a:pPr>
            <a:r>
              <a:rPr lang="en-US" sz="2400" dirty="0" smtClean="0">
                <a:solidFill>
                  <a:schemeClr val="bg1"/>
                </a:solidFill>
                <a:hlinkClick r:id="rId3"/>
              </a:rPr>
              <a:t>http://msdn.microsoft.com/en-us/library/bb428899.aspx</a:t>
            </a:r>
            <a:endParaRPr lang="en-US" sz="2400" dirty="0" smtClean="0">
              <a:solidFill>
                <a:schemeClr val="bg1"/>
              </a:solidFill>
            </a:endParaRPr>
          </a:p>
          <a:p>
            <a:pPr>
              <a:buFont typeface="Arial" pitchFamily="34" charset="0"/>
              <a:buChar char="•"/>
            </a:pPr>
            <a:r>
              <a:rPr lang="en-US" sz="2400" dirty="0" smtClean="0">
                <a:solidFill>
                  <a:schemeClr val="bg1"/>
                </a:solidFill>
              </a:rPr>
              <a:t>“10 Best Practices For Building SharePoint Solutions”</a:t>
            </a:r>
          </a:p>
          <a:p>
            <a:pPr lvl="1">
              <a:buFont typeface="Arial" pitchFamily="34" charset="0"/>
              <a:buChar char="•"/>
            </a:pPr>
            <a:r>
              <a:rPr lang="en-US" sz="2400" dirty="0" smtClean="0">
                <a:solidFill>
                  <a:schemeClr val="bg1"/>
                </a:solidFill>
                <a:hlinkClick r:id="rId4"/>
              </a:rPr>
              <a:t>http://msdn.microsoft.com/en-us/magazine/dd458798.aspx</a:t>
            </a:r>
            <a:endParaRPr lang="en-US" sz="2400" dirty="0" smtClean="0">
              <a:solidFill>
                <a:schemeClr val="bg1"/>
              </a:solidFill>
            </a:endParaRPr>
          </a:p>
          <a:p>
            <a:pPr>
              <a:buFont typeface="Arial" pitchFamily="34" charset="0"/>
              <a:buChar char="•"/>
            </a:pPr>
            <a:r>
              <a:rPr lang="en-US" sz="2400" dirty="0" smtClean="0">
                <a:solidFill>
                  <a:schemeClr val="bg1"/>
                </a:solidFill>
              </a:rPr>
              <a:t>“SharePoint Products and Technologies Customization Best Practices”</a:t>
            </a:r>
          </a:p>
          <a:p>
            <a:pPr lvl="1">
              <a:buFont typeface="Arial" pitchFamily="34" charset="0"/>
              <a:buChar char="•"/>
            </a:pPr>
            <a:r>
              <a:rPr lang="en-US" sz="2400" dirty="0" smtClean="0">
                <a:solidFill>
                  <a:schemeClr val="bg1"/>
                </a:solidFill>
                <a:hlinkClick r:id="rId5"/>
              </a:rPr>
              <a:t>http://msdn.microsoft.com/en-us/library/bb861954.aspx</a:t>
            </a:r>
            <a:endParaRPr lang="en-US" sz="2400" dirty="0" smtClean="0">
              <a:solidFill>
                <a:schemeClr val="bg1"/>
              </a:solidFill>
            </a:endParaRPr>
          </a:p>
          <a:p>
            <a:pPr>
              <a:buFont typeface="Arial" pitchFamily="34" charset="0"/>
              <a:buChar char="•"/>
            </a:pPr>
            <a:r>
              <a:rPr lang="en-US" sz="2400" dirty="0" smtClean="0">
                <a:solidFill>
                  <a:schemeClr val="bg1"/>
                </a:solidFill>
              </a:rPr>
              <a:t> </a:t>
            </a:r>
            <a:r>
              <a:rPr lang="en-US" sz="2400" dirty="0" err="1" smtClean="0">
                <a:solidFill>
                  <a:schemeClr val="bg1"/>
                </a:solidFill>
              </a:rPr>
              <a:t>Kaneboy’s</a:t>
            </a:r>
            <a:r>
              <a:rPr lang="en-US" sz="2400" dirty="0" smtClean="0">
                <a:solidFill>
                  <a:schemeClr val="bg1"/>
                </a:solidFill>
              </a:rPr>
              <a:t> blog</a:t>
            </a:r>
          </a:p>
          <a:p>
            <a:pPr lvl="1">
              <a:buFont typeface="Arial" pitchFamily="34" charset="0"/>
              <a:buChar char="•"/>
            </a:pPr>
            <a:r>
              <a:rPr lang="en-US" sz="2400" dirty="0" smtClean="0">
                <a:solidFill>
                  <a:schemeClr val="bg1"/>
                </a:solidFill>
                <a:hlinkClick r:id="rId6"/>
              </a:rPr>
              <a:t>http://blog.joycode.com/kaneboy</a:t>
            </a:r>
            <a:endParaRPr lang="en-US" sz="2400" dirty="0" smtClean="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3071810"/>
            <a:ext cx="8229600" cy="1500198"/>
          </a:xfrm>
        </p:spPr>
        <p:txBody>
          <a:bodyPr/>
          <a:lstStyle/>
          <a:p>
            <a:r>
              <a:rPr lang="en-US" altLang="zh-CN" sz="4000" dirty="0" smtClean="0"/>
              <a:t>SharePoint </a:t>
            </a:r>
            <a:r>
              <a:rPr lang="zh-CN" altLang="en-US" sz="4000" dirty="0" smtClean="0"/>
              <a:t>项目实施团队的成功之道</a:t>
            </a:r>
            <a:endParaRPr lang="zh-CN" altLang="en-US" sz="4000" dirty="0"/>
          </a:p>
        </p:txBody>
      </p:sp>
      <p:sp>
        <p:nvSpPr>
          <p:cNvPr id="5" name="文本占位符 4"/>
          <p:cNvSpPr>
            <a:spLocks noGrp="1"/>
          </p:cNvSpPr>
          <p:nvPr>
            <p:ph type="body" sz="quarter" idx="10"/>
          </p:nvPr>
        </p:nvSpPr>
        <p:spPr/>
        <p:txBody>
          <a:bodyPr/>
          <a:lstStyle/>
          <a:p>
            <a:r>
              <a:rPr lang="en-US" altLang="zh-CN" dirty="0" smtClean="0"/>
              <a:t>OFC321</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2800" dirty="0" smtClean="0"/>
              <a:t>如何打造一个高效的 </a:t>
            </a:r>
            <a:r>
              <a:rPr lang="en-US" altLang="zh-CN" sz="2800" dirty="0" smtClean="0"/>
              <a:t>SharePoint</a:t>
            </a:r>
            <a:r>
              <a:rPr lang="zh-CN" altLang="en-US" sz="2800" dirty="0" smtClean="0"/>
              <a:t> 实施团队？</a:t>
            </a:r>
            <a:endParaRPr lang="en-US" sz="2800" dirty="0"/>
          </a:p>
        </p:txBody>
      </p:sp>
      <p:sp>
        <p:nvSpPr>
          <p:cNvPr id="4" name="Rectangle 3"/>
          <p:cNvSpPr/>
          <p:nvPr/>
        </p:nvSpPr>
        <p:spPr>
          <a:xfrm>
            <a:off x="1285852" y="1285860"/>
            <a:ext cx="2361545" cy="110799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CMMI</a:t>
            </a:r>
            <a:endPar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5715008" y="1285860"/>
            <a:ext cx="2954656" cy="923330"/>
          </a:xfrm>
          <a:prstGeom prst="rect">
            <a:avLst/>
          </a:prstGeom>
          <a:noFill/>
        </p:spPr>
        <p:txBody>
          <a:bodyPr wrap="none" lIns="91440" tIns="45720" rIns="91440" bIns="45720">
            <a:spAutoFit/>
          </a:bodyPr>
          <a:lstStyle/>
          <a:p>
            <a:pPr algn="ctr"/>
            <a:r>
              <a:rPr lang="zh-CN" alt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敏捷开发</a:t>
            </a:r>
            <a:endPar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6" name="Rectangle 5"/>
          <p:cNvSpPr/>
          <p:nvPr/>
        </p:nvSpPr>
        <p:spPr>
          <a:xfrm>
            <a:off x="1142976" y="3214686"/>
            <a:ext cx="2980304"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极限编程</a:t>
            </a:r>
            <a:endPar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Rectangle 6"/>
          <p:cNvSpPr/>
          <p:nvPr/>
        </p:nvSpPr>
        <p:spPr>
          <a:xfrm>
            <a:off x="5072066" y="3000372"/>
            <a:ext cx="2954655" cy="923330"/>
          </a:xfrm>
          <a:prstGeom prst="rect">
            <a:avLst/>
          </a:prstGeom>
          <a:noFill/>
        </p:spPr>
        <p:txBody>
          <a:bodyPr wrap="none" lIns="91440" tIns="45720" rIns="91440" bIns="45720">
            <a:spAutoFit/>
          </a:bodyPr>
          <a:lstStyle/>
          <a:p>
            <a:pPr algn="ctr"/>
            <a:r>
              <a:rPr lang="zh-CN" alt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结对编程</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2285984" y="4786322"/>
            <a:ext cx="4339650" cy="923330"/>
          </a:xfrm>
          <a:prstGeom prst="rect">
            <a:avLst/>
          </a:prstGeom>
          <a:noFill/>
        </p:spPr>
        <p:txBody>
          <a:bodyPr wrap="none" lIns="91440" tIns="45720" rIns="91440" bIns="45720">
            <a:spAutoFit/>
          </a:bodyPr>
          <a:lstStyle/>
          <a:p>
            <a:pPr algn="ctr"/>
            <a:r>
              <a:rPr lang="zh-CN" alt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测试驱动开发</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928934"/>
            <a:ext cx="8229600" cy="1143000"/>
          </a:xfrm>
        </p:spPr>
        <p:txBody>
          <a:bodyPr/>
          <a:lstStyle/>
          <a:p>
            <a:pPr algn="ctr"/>
            <a:r>
              <a:rPr lang="zh-CN" altLang="en-US" sz="5400" b="1" dirty="0" smtClean="0"/>
              <a:t>拜托，来一个简单的！</a:t>
            </a:r>
            <a:endParaRPr lang="en-US" sz="5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joelonsoftware.com/JoelInSeoul2008-thumbnail.jpg">
            <a:hlinkClick r:id="rId3"/>
          </p:cNvPr>
          <p:cNvPicPr>
            <a:picLocks noChangeAspect="1" noChangeArrowheads="1"/>
          </p:cNvPicPr>
          <p:nvPr/>
        </p:nvPicPr>
        <p:blipFill>
          <a:blip r:embed="rId4" cstate="print"/>
          <a:srcRect/>
          <a:stretch>
            <a:fillRect/>
          </a:stretch>
        </p:blipFill>
        <p:spPr bwMode="auto">
          <a:xfrm>
            <a:off x="1643042" y="1214422"/>
            <a:ext cx="2419350" cy="3619500"/>
          </a:xfrm>
          <a:prstGeom prst="rect">
            <a:avLst/>
          </a:prstGeom>
          <a:noFill/>
        </p:spPr>
      </p:pic>
      <p:sp>
        <p:nvSpPr>
          <p:cNvPr id="3" name="TextBox 2"/>
          <p:cNvSpPr txBox="1"/>
          <p:nvPr/>
        </p:nvSpPr>
        <p:spPr>
          <a:xfrm>
            <a:off x="4429124" y="1071546"/>
            <a:ext cx="4000528" cy="2492990"/>
          </a:xfrm>
          <a:prstGeom prst="rect">
            <a:avLst/>
          </a:prstGeom>
          <a:noFill/>
        </p:spPr>
        <p:txBody>
          <a:bodyPr wrap="square" rtlCol="0">
            <a:spAutoFit/>
          </a:bodyPr>
          <a:lstStyle/>
          <a:p>
            <a:r>
              <a:rPr lang="en-US" sz="3600" b="1" dirty="0" smtClean="0"/>
              <a:t>Joel </a:t>
            </a:r>
            <a:r>
              <a:rPr lang="en-US" sz="3600" b="1" dirty="0" err="1" smtClean="0"/>
              <a:t>Spolsky</a:t>
            </a:r>
            <a:endParaRPr lang="en-US" sz="3600" b="1" dirty="0" smtClean="0"/>
          </a:p>
          <a:p>
            <a:endParaRPr lang="en-US" sz="2800" b="1" dirty="0" smtClean="0"/>
          </a:p>
          <a:p>
            <a:r>
              <a:rPr lang="en-US" sz="2800" b="1" dirty="0" smtClean="0"/>
              <a:t>“Joel on Software”</a:t>
            </a:r>
          </a:p>
          <a:p>
            <a:r>
              <a:rPr lang="en-US" sz="2000" b="1" dirty="0" smtClean="0">
                <a:hlinkClick r:id="rId5"/>
              </a:rPr>
              <a:t>www.joelonsoftware.com</a:t>
            </a:r>
            <a:endParaRPr lang="en-US" sz="2000" b="1" dirty="0" smtClean="0"/>
          </a:p>
          <a:p>
            <a:endParaRPr lang="en-US" sz="2000" b="1" dirty="0" smtClean="0"/>
          </a:p>
          <a:p>
            <a:r>
              <a:rPr lang="en-US" sz="2400" b="1" dirty="0" smtClean="0"/>
              <a:t>“Joel</a:t>
            </a:r>
            <a:r>
              <a:rPr lang="zh-CN" altLang="en-US" sz="2400" b="1" dirty="0" smtClean="0"/>
              <a:t> 说软件</a:t>
            </a:r>
            <a:r>
              <a:rPr lang="en-US" sz="2400" b="1" dirty="0" smtClean="0"/>
              <a:t>”</a:t>
            </a:r>
            <a:endParaRPr lang="en-US" sz="2400" b="1" dirty="0"/>
          </a:p>
        </p:txBody>
      </p:sp>
      <p:pic>
        <p:nvPicPr>
          <p:cNvPr id="1028" name="Picture 4" descr="Joel说软件"/>
          <p:cNvPicPr>
            <a:picLocks noChangeAspect="1" noChangeArrowheads="1"/>
          </p:cNvPicPr>
          <p:nvPr/>
        </p:nvPicPr>
        <p:blipFill>
          <a:blip r:embed="rId6" cstate="print"/>
          <a:srcRect/>
          <a:stretch>
            <a:fillRect/>
          </a:stretch>
        </p:blipFill>
        <p:spPr bwMode="auto">
          <a:xfrm>
            <a:off x="4572000" y="3571876"/>
            <a:ext cx="785818" cy="11641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sz="3200" dirty="0" smtClean="0"/>
              <a:t>The Joel Test : </a:t>
            </a:r>
            <a:r>
              <a:rPr lang="zh-CN" altLang="en-US" sz="3200" dirty="0" smtClean="0"/>
              <a:t>软件开发成功 </a:t>
            </a:r>
            <a:r>
              <a:rPr lang="en-US" altLang="zh-CN" sz="3200" dirty="0" smtClean="0"/>
              <a:t>12 </a:t>
            </a:r>
            <a:r>
              <a:rPr lang="zh-CN" altLang="en-US" sz="3200" dirty="0" smtClean="0"/>
              <a:t>法则</a:t>
            </a:r>
            <a:endParaRPr lang="en-US" sz="3200" dirty="0"/>
          </a:p>
        </p:txBody>
      </p:sp>
      <p:sp>
        <p:nvSpPr>
          <p:cNvPr id="3" name="Content Placeholder 2"/>
          <p:cNvSpPr>
            <a:spLocks noGrp="1"/>
          </p:cNvSpPr>
          <p:nvPr>
            <p:ph idx="1"/>
          </p:nvPr>
        </p:nvSpPr>
        <p:spPr>
          <a:xfrm>
            <a:off x="457200" y="1285860"/>
            <a:ext cx="8229600" cy="4525963"/>
          </a:xfrm>
        </p:spPr>
        <p:txBody>
          <a:bodyPr/>
          <a:lstStyle/>
          <a:p>
            <a:r>
              <a:rPr lang="en-US" altLang="zh-CN" sz="2000" dirty="0" smtClean="0"/>
              <a:t>1.</a:t>
            </a:r>
            <a:r>
              <a:rPr lang="zh-CN" altLang="en-US" sz="2000" dirty="0" smtClean="0"/>
              <a:t>你们用不用源文件管理系统？ </a:t>
            </a:r>
          </a:p>
          <a:p>
            <a:r>
              <a:rPr lang="en-US" altLang="zh-CN" sz="2000" dirty="0" smtClean="0"/>
              <a:t>2.</a:t>
            </a:r>
            <a:r>
              <a:rPr lang="zh-CN" altLang="en-US" sz="2000" dirty="0" smtClean="0"/>
              <a:t>你们可以把整个系统从源码到ＣＤ映像文件一步建成吗？ </a:t>
            </a:r>
          </a:p>
          <a:p>
            <a:r>
              <a:rPr lang="en-US" altLang="zh-CN" sz="2000" dirty="0" smtClean="0"/>
              <a:t>3.</a:t>
            </a:r>
            <a:r>
              <a:rPr lang="zh-CN" altLang="en-US" sz="2000" dirty="0" smtClean="0"/>
              <a:t>你们每天白天都把从系统源码到ＣＤ映像做一遍吗？ </a:t>
            </a:r>
          </a:p>
          <a:p>
            <a:r>
              <a:rPr lang="en-US" altLang="zh-CN" sz="2000" dirty="0" smtClean="0"/>
              <a:t>4.</a:t>
            </a:r>
            <a:r>
              <a:rPr lang="zh-CN" altLang="en-US" sz="2000" dirty="0" smtClean="0"/>
              <a:t>你们有软件错误管理系统吗？ </a:t>
            </a:r>
          </a:p>
          <a:p>
            <a:r>
              <a:rPr lang="en-US" altLang="zh-CN" sz="2000" dirty="0" smtClean="0"/>
              <a:t>5.</a:t>
            </a:r>
            <a:r>
              <a:rPr lang="zh-CN" altLang="en-US" sz="2000" dirty="0" smtClean="0"/>
              <a:t>你们在写新程序之前总是把现有程序里已知的错误解决吗？ </a:t>
            </a:r>
          </a:p>
          <a:p>
            <a:r>
              <a:rPr lang="en-US" altLang="zh-CN" sz="2000" dirty="0" smtClean="0"/>
              <a:t>6.</a:t>
            </a:r>
            <a:r>
              <a:rPr lang="zh-CN" altLang="en-US" sz="2000" dirty="0" smtClean="0"/>
              <a:t>你们的产品开发日程安排是否反映最新的开发进展情况？ </a:t>
            </a:r>
          </a:p>
          <a:p>
            <a:r>
              <a:rPr lang="en-US" altLang="zh-CN" sz="2000" dirty="0" smtClean="0"/>
              <a:t>7.</a:t>
            </a:r>
            <a:r>
              <a:rPr lang="zh-CN" altLang="en-US" sz="2000" dirty="0" smtClean="0"/>
              <a:t>你们有没有软件开发的详细说明书？ </a:t>
            </a:r>
          </a:p>
          <a:p>
            <a:r>
              <a:rPr lang="en-US" altLang="zh-CN" sz="2000" dirty="0" smtClean="0"/>
              <a:t>8.</a:t>
            </a:r>
            <a:r>
              <a:rPr lang="zh-CN" altLang="en-US" sz="2000" dirty="0" smtClean="0"/>
              <a:t>你们的程序员是否工作在安静的环境里？ </a:t>
            </a:r>
          </a:p>
          <a:p>
            <a:r>
              <a:rPr lang="en-US" altLang="zh-CN" sz="2000" dirty="0" smtClean="0"/>
              <a:t>9.</a:t>
            </a:r>
            <a:r>
              <a:rPr lang="zh-CN" altLang="en-US" sz="2000" dirty="0" smtClean="0"/>
              <a:t>你们是否使用现有市场上能买到的最好的工具？ </a:t>
            </a:r>
          </a:p>
          <a:p>
            <a:r>
              <a:rPr lang="en-US" altLang="zh-CN" sz="2000" dirty="0" smtClean="0"/>
              <a:t>10.</a:t>
            </a:r>
            <a:r>
              <a:rPr lang="zh-CN" altLang="en-US" sz="2000" dirty="0" smtClean="0"/>
              <a:t>你们有没有专职的软件测试人员？ </a:t>
            </a:r>
          </a:p>
          <a:p>
            <a:r>
              <a:rPr lang="en-US" altLang="zh-CN" sz="2000" dirty="0" smtClean="0"/>
              <a:t>11.</a:t>
            </a:r>
            <a:r>
              <a:rPr lang="zh-CN" altLang="en-US" sz="2000" dirty="0" smtClean="0"/>
              <a:t>你们招人面试时是否让写一段程序？ </a:t>
            </a:r>
          </a:p>
          <a:p>
            <a:r>
              <a:rPr lang="en-US" altLang="zh-CN" sz="2000" dirty="0" smtClean="0"/>
              <a:t>12.</a:t>
            </a:r>
            <a:r>
              <a:rPr lang="zh-CN" altLang="en-US" sz="2000" dirty="0" smtClean="0"/>
              <a:t>你们是否随便抓一些人来试用你们的软件？ </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 </a:t>
            </a:r>
            <a:r>
              <a:rPr lang="en-US" sz="2800" dirty="0" err="1" smtClean="0"/>
              <a:t>Kaneboy</a:t>
            </a:r>
            <a:r>
              <a:rPr lang="en-US" sz="2800" dirty="0" smtClean="0"/>
              <a:t> Test : SharePoint</a:t>
            </a:r>
            <a:r>
              <a:rPr lang="zh-CN" altLang="en-US" sz="2800" dirty="0" smtClean="0"/>
              <a:t>团队成功法则</a:t>
            </a:r>
            <a:endParaRPr lang="en-US" sz="2800" dirty="0"/>
          </a:p>
        </p:txBody>
      </p:sp>
      <p:sp>
        <p:nvSpPr>
          <p:cNvPr id="3" name="Content Placeholder 2"/>
          <p:cNvSpPr>
            <a:spLocks noGrp="1"/>
          </p:cNvSpPr>
          <p:nvPr>
            <p:ph idx="1"/>
          </p:nvPr>
        </p:nvSpPr>
        <p:spPr>
          <a:xfrm>
            <a:off x="457200" y="1071546"/>
            <a:ext cx="8229600" cy="4525963"/>
          </a:xfrm>
        </p:spPr>
        <p:txBody>
          <a:bodyPr/>
          <a:lstStyle/>
          <a:p>
            <a:r>
              <a:rPr lang="zh-CN" altLang="en-US" dirty="0" smtClean="0"/>
              <a:t>团队中是否有称职的架构师和开发人员？</a:t>
            </a:r>
            <a:endParaRPr lang="en-US" altLang="zh-CN" dirty="0" smtClean="0"/>
          </a:p>
          <a:p>
            <a:r>
              <a:rPr lang="zh-CN" altLang="en-US" dirty="0" smtClean="0"/>
              <a:t>是否给每个</a:t>
            </a:r>
            <a:r>
              <a:rPr lang="en-US" altLang="zh-CN" dirty="0" smtClean="0"/>
              <a:t>SharePoint</a:t>
            </a:r>
            <a:r>
              <a:rPr lang="zh-CN" altLang="en-US" dirty="0" smtClean="0"/>
              <a:t>开发人员配备了单独的高配置开发工作站？</a:t>
            </a:r>
            <a:endParaRPr lang="en-US" altLang="zh-CN" dirty="0" smtClean="0"/>
          </a:p>
          <a:p>
            <a:r>
              <a:rPr lang="zh-CN" altLang="en-US" dirty="0" smtClean="0"/>
              <a:t>能否在</a:t>
            </a:r>
            <a:r>
              <a:rPr lang="en-US" altLang="zh-CN" dirty="0" smtClean="0"/>
              <a:t>Visual Studio</a:t>
            </a:r>
            <a:r>
              <a:rPr lang="zh-CN" altLang="en-US" dirty="0" smtClean="0"/>
              <a:t>中看到所有自定义内容？</a:t>
            </a:r>
            <a:endParaRPr lang="en-US" altLang="zh-CN" dirty="0" smtClean="0"/>
          </a:p>
          <a:p>
            <a:r>
              <a:rPr lang="zh-CN" altLang="en-US" dirty="0" smtClean="0"/>
              <a:t>最终的</a:t>
            </a:r>
            <a:r>
              <a:rPr lang="en-US" altLang="zh-CN" dirty="0" smtClean="0"/>
              <a:t>Web</a:t>
            </a:r>
            <a:r>
              <a:rPr lang="zh-CN" altLang="en-US" dirty="0" smtClean="0"/>
              <a:t>程序是否都位于“</a:t>
            </a:r>
            <a:r>
              <a:rPr lang="en-US" altLang="zh-CN" dirty="0" smtClean="0"/>
              <a:t>_layouts</a:t>
            </a:r>
            <a:r>
              <a:rPr lang="zh-CN" altLang="en-US" dirty="0" smtClean="0"/>
              <a:t>”底下？</a:t>
            </a:r>
            <a:endParaRPr lang="en-US" altLang="zh-CN" dirty="0" smtClean="0"/>
          </a:p>
          <a:p>
            <a:r>
              <a:rPr lang="zh-CN" altLang="en-US" dirty="0" smtClean="0"/>
              <a:t>是否所有数据都存储在数据库（或列表）中？</a:t>
            </a:r>
            <a:endParaRPr lang="en-US" altLang="zh-CN" dirty="0" smtClean="0"/>
          </a:p>
          <a:p>
            <a:r>
              <a:rPr lang="zh-CN" altLang="en-US" dirty="0" smtClean="0"/>
              <a:t>是否使用了统一的工具来进行</a:t>
            </a:r>
            <a:r>
              <a:rPr lang="en-US" altLang="zh-CN" dirty="0" smtClean="0"/>
              <a:t>WSP</a:t>
            </a:r>
            <a:r>
              <a:rPr lang="zh-CN" altLang="en-US" dirty="0" smtClean="0"/>
              <a:t>构建？</a:t>
            </a:r>
            <a:endParaRPr lang="en-US" dirty="0" smtClean="0"/>
          </a:p>
          <a:p>
            <a:r>
              <a:rPr lang="zh-CN" altLang="en-US" dirty="0" smtClean="0"/>
              <a:t>是否有一个集成测试环境？</a:t>
            </a:r>
            <a:endParaRPr lang="en-US" altLang="zh-CN" dirty="0" smtClean="0"/>
          </a:p>
          <a:p>
            <a:r>
              <a:rPr lang="zh-CN" altLang="en-US" dirty="0" smtClean="0"/>
              <a:t>管理员能否通过一个指令，完成整个系统的部署（和更新）？</a:t>
            </a:r>
            <a:endParaRPr lang="en-US" altLang="zh-CN" dirty="0" smtClean="0"/>
          </a:p>
          <a:p>
            <a:endParaRPr lang="en-US" altLang="zh-C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2800" dirty="0" smtClean="0"/>
              <a:t>团队中是否有称职的架构师和开发人员？</a:t>
            </a:r>
            <a:endParaRPr lang="en-US" sz="2800" dirty="0"/>
          </a:p>
        </p:txBody>
      </p:sp>
      <p:sp>
        <p:nvSpPr>
          <p:cNvPr id="3" name="Content Placeholder 2"/>
          <p:cNvSpPr>
            <a:spLocks noGrp="1"/>
          </p:cNvSpPr>
          <p:nvPr>
            <p:ph idx="1"/>
          </p:nvPr>
        </p:nvSpPr>
        <p:spPr/>
        <p:txBody>
          <a:bodyPr/>
          <a:lstStyle/>
          <a:p>
            <a:r>
              <a:rPr lang="zh-CN" altLang="en-US" dirty="0" smtClean="0"/>
              <a:t>架构师</a:t>
            </a:r>
            <a:endParaRPr lang="en-US" altLang="zh-CN" dirty="0" smtClean="0"/>
          </a:p>
          <a:p>
            <a:pPr lvl="1"/>
            <a:r>
              <a:rPr lang="zh-CN" altLang="en-US" dirty="0" smtClean="0"/>
              <a:t>设计物理与逻辑架构</a:t>
            </a:r>
            <a:endParaRPr lang="en-US" altLang="zh-CN" dirty="0" smtClean="0"/>
          </a:p>
          <a:p>
            <a:pPr lvl="1"/>
            <a:r>
              <a:rPr lang="zh-CN" altLang="en-US" dirty="0" smtClean="0"/>
              <a:t>确定实现方式</a:t>
            </a:r>
            <a:endParaRPr lang="en-US" altLang="zh-CN" dirty="0" smtClean="0"/>
          </a:p>
          <a:p>
            <a:pPr lvl="1"/>
            <a:r>
              <a:rPr lang="zh-CN" altLang="en-US" dirty="0" smtClean="0"/>
              <a:t>拆分子模块</a:t>
            </a:r>
            <a:endParaRPr lang="en-US" altLang="zh-CN" dirty="0" smtClean="0"/>
          </a:p>
          <a:p>
            <a:pPr lvl="1"/>
            <a:r>
              <a:rPr lang="zh-CN" altLang="en-US" dirty="0" smtClean="0"/>
              <a:t>分配任务</a:t>
            </a:r>
            <a:endParaRPr lang="en-US" altLang="zh-CN" dirty="0" smtClean="0"/>
          </a:p>
          <a:p>
            <a:r>
              <a:rPr lang="zh-CN" altLang="en-US" dirty="0" smtClean="0"/>
              <a:t>开发人员</a:t>
            </a:r>
            <a:endParaRPr lang="en-US" altLang="zh-CN" dirty="0" smtClean="0"/>
          </a:p>
          <a:p>
            <a:pPr lvl="1"/>
            <a:r>
              <a:rPr lang="zh-CN" altLang="en-US" dirty="0" smtClean="0"/>
              <a:t>需要有很好的</a:t>
            </a:r>
            <a:r>
              <a:rPr lang="en-US" altLang="zh-CN" dirty="0" smtClean="0"/>
              <a:t>ASP.NET</a:t>
            </a:r>
            <a:r>
              <a:rPr lang="zh-CN" altLang="en-US" dirty="0" smtClean="0"/>
              <a:t>开发背景</a:t>
            </a:r>
            <a:endParaRPr lang="en-US" altLang="zh-CN" dirty="0" smtClean="0"/>
          </a:p>
          <a:p>
            <a:pPr lvl="1"/>
            <a:r>
              <a:rPr lang="zh-CN" altLang="en-US" dirty="0" smtClean="0"/>
              <a:t>但是，不能仅仅是</a:t>
            </a:r>
            <a:r>
              <a:rPr lang="en-US" altLang="zh-CN" dirty="0" smtClean="0"/>
              <a:t>ASP.NET</a:t>
            </a:r>
            <a:r>
              <a:rPr lang="zh-CN" altLang="en-US" dirty="0" smtClean="0"/>
              <a:t>开发人员</a:t>
            </a:r>
            <a:endParaRPr lang="en-US" altLang="zh-C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72320" cy="1143000"/>
          </a:xfrm>
        </p:spPr>
        <p:txBody>
          <a:bodyPr>
            <a:noAutofit/>
          </a:bodyPr>
          <a:lstStyle/>
          <a:p>
            <a:r>
              <a:rPr lang="zh-CN" altLang="en-US" sz="2800" dirty="0" smtClean="0"/>
              <a:t>是否给每个</a:t>
            </a:r>
            <a:r>
              <a:rPr lang="en-US" altLang="zh-CN" sz="2800" dirty="0" smtClean="0"/>
              <a:t>SharePoint</a:t>
            </a:r>
            <a:r>
              <a:rPr lang="zh-CN" altLang="en-US" sz="2800" dirty="0" smtClean="0"/>
              <a:t>开发人员配备了单独的高配置开发工作站？</a:t>
            </a:r>
            <a:r>
              <a:rPr lang="en-US" altLang="zh-CN" sz="2800" dirty="0" smtClean="0"/>
              <a:t/>
            </a:r>
            <a:br>
              <a:rPr lang="en-US" altLang="zh-CN" sz="2800" dirty="0" smtClean="0"/>
            </a:br>
            <a:endParaRPr lang="en-US" sz="2800" dirty="0"/>
          </a:p>
        </p:txBody>
      </p:sp>
      <p:sp>
        <p:nvSpPr>
          <p:cNvPr id="3" name="Content Placeholder 2"/>
          <p:cNvSpPr>
            <a:spLocks noGrp="1"/>
          </p:cNvSpPr>
          <p:nvPr>
            <p:ph idx="1"/>
          </p:nvPr>
        </p:nvSpPr>
        <p:spPr/>
        <p:txBody>
          <a:bodyPr/>
          <a:lstStyle/>
          <a:p>
            <a:r>
              <a:rPr lang="zh-CN" altLang="en-US" dirty="0" smtClean="0"/>
              <a:t>不要让所有人连接到同一台服务器上做开发</a:t>
            </a:r>
            <a:endParaRPr lang="en-US" altLang="zh-CN" dirty="0" smtClean="0"/>
          </a:p>
          <a:p>
            <a:r>
              <a:rPr lang="zh-CN" altLang="en-US" dirty="0" smtClean="0"/>
              <a:t>每个人都应该有单独的开发工作站</a:t>
            </a:r>
            <a:endParaRPr lang="en-US" altLang="zh-CN" dirty="0" smtClean="0"/>
          </a:p>
          <a:p>
            <a:pPr lvl="1"/>
            <a:r>
              <a:rPr lang="zh-CN" altLang="en-US" dirty="0" smtClean="0"/>
              <a:t>直接在工作站上安装</a:t>
            </a:r>
            <a:r>
              <a:rPr lang="en-US" altLang="zh-CN" dirty="0" smtClean="0"/>
              <a:t>Windows Server + SharePoint</a:t>
            </a:r>
          </a:p>
          <a:p>
            <a:pPr lvl="1"/>
            <a:r>
              <a:rPr lang="zh-CN" altLang="en-US" dirty="0" smtClean="0"/>
              <a:t>使用虚拟机技术</a:t>
            </a:r>
            <a:endParaRPr lang="en-US" altLang="zh-CN" dirty="0" smtClean="0"/>
          </a:p>
          <a:p>
            <a:pPr lvl="2"/>
            <a:r>
              <a:rPr lang="en-US" dirty="0" smtClean="0"/>
              <a:t>&gt;= 4GB RAM</a:t>
            </a:r>
          </a:p>
          <a:p>
            <a:r>
              <a:rPr lang="zh-CN" altLang="en-US" dirty="0" smtClean="0"/>
              <a:t>不要试图在硬件上省钱</a:t>
            </a:r>
            <a:endParaRPr lang="en-US" altLang="zh-CN" dirty="0" smtClean="0"/>
          </a:p>
          <a:p>
            <a:r>
              <a:rPr lang="zh-CN" altLang="en-US" dirty="0" smtClean="0"/>
              <a:t>没有人会停下来等待计算机</a:t>
            </a:r>
            <a:r>
              <a:rPr lang="en-US" altLang="zh-CN" dirty="0" smtClean="0"/>
              <a:t>…</a:t>
            </a:r>
            <a:endParaRPr lang="en-US" dirty="0"/>
          </a:p>
        </p:txBody>
      </p:sp>
    </p:spTree>
  </p:cSld>
  <p:clrMapOvr>
    <a:masterClrMapping/>
  </p:clrMapOvr>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756</Words>
  <Application>Microsoft Office PowerPoint</Application>
  <PresentationFormat>全屏显示(4:3)</PresentationFormat>
  <Paragraphs>135</Paragraphs>
  <Slides>19</Slides>
  <Notes>19</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SharePoint 项目实施团队的成功之道</vt:lpstr>
      <vt:lpstr>如何打造一个高效的 SharePoint 实施团队？</vt:lpstr>
      <vt:lpstr>拜托，来一个简单的！</vt:lpstr>
      <vt:lpstr>幻灯片 5</vt:lpstr>
      <vt:lpstr>The Joel Test : 软件开发成功 12 法则</vt:lpstr>
      <vt:lpstr>The Kaneboy Test : SharePoint团队成功法则</vt:lpstr>
      <vt:lpstr>团队中是否有称职的架构师和开发人员？</vt:lpstr>
      <vt:lpstr>是否给每个SharePoint开发人员配备了单独的高配置开发工作站？ </vt:lpstr>
      <vt:lpstr>能否在Visual Studio中看到所有自定义内容？</vt:lpstr>
      <vt:lpstr>最终的Web程序是否都位于“_layouts”底下？</vt:lpstr>
      <vt:lpstr>是否所有数据都存储在数据库（或列表）中？</vt:lpstr>
      <vt:lpstr>是否使用了统一的工具来进行WSP构建？</vt:lpstr>
      <vt:lpstr>是否有一个集成测试环境？</vt:lpstr>
      <vt:lpstr>管理员能否通过一个指令，完成整个系统的部署（和更新）？</vt:lpstr>
      <vt:lpstr>疑问和解答</vt:lpstr>
      <vt:lpstr>参考资源</vt:lpstr>
      <vt:lpstr>幻灯片 18</vt:lpstr>
      <vt:lpstr>幻灯片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2009-10-29T02:54:06Z</dcterms:created>
  <dcterms:modified xsi:type="dcterms:W3CDTF">2009-10-29T02:54:11Z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