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6" r:id="rId2"/>
    <p:sldId id="257" r:id="rId3"/>
    <p:sldId id="276" r:id="rId4"/>
    <p:sldId id="279" r:id="rId5"/>
    <p:sldId id="280" r:id="rId6"/>
    <p:sldId id="277" r:id="rId7"/>
    <p:sldId id="278" r:id="rId8"/>
    <p:sldId id="282" r:id="rId9"/>
    <p:sldId id="283" r:id="rId10"/>
    <p:sldId id="285" r:id="rId11"/>
    <p:sldId id="289" r:id="rId12"/>
    <p:sldId id="290" r:id="rId13"/>
    <p:sldId id="291" r:id="rId14"/>
    <p:sldId id="292" r:id="rId15"/>
    <p:sldId id="293" r:id="rId16"/>
    <p:sldId id="294" r:id="rId17"/>
    <p:sldId id="297" r:id="rId18"/>
    <p:sldId id="272" r:id="rId19"/>
    <p:sldId id="274" r:id="rId20"/>
    <p:sldId id="275"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74" autoAdjust="0"/>
    <p:restoredTop sz="94660"/>
  </p:normalViewPr>
  <p:slideViewPr>
    <p:cSldViewPr>
      <p:cViewPr varScale="1">
        <p:scale>
          <a:sx n="63" d="100"/>
          <a:sy n="63" d="100"/>
        </p:scale>
        <p:origin x="-516"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emf"/><Relationship Id="rId17" Type="http://schemas.openxmlformats.org/officeDocument/2006/relationships/image" Target="../media/image32.emf"/><Relationship Id="rId2" Type="http://schemas.openxmlformats.org/officeDocument/2006/relationships/image" Target="../media/image17.emf"/><Relationship Id="rId16" Type="http://schemas.openxmlformats.org/officeDocument/2006/relationships/image" Target="../media/image31.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5" Type="http://schemas.openxmlformats.org/officeDocument/2006/relationships/image" Target="../media/image3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 Id="rId14"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8417B0-AE6D-4944-85D1-04BEDAAA452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68F46155-19BC-4A34-B8A3-66BFB95146B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CAA75-C41F-42C2-8D89-9F6686277F0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a:prstGeom prst="rect">
            <a:avLst/>
          </a:prstGeo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382588" y="228599"/>
            <a:ext cx="8380412" cy="498598"/>
          </a:xfrm>
          <a:prstGeom prst="rect">
            <a:avLst/>
          </a:prstGeom>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Only (with Subtitle)">
    <p:spTree>
      <p:nvGrpSpPr>
        <p:cNvPr id="1" name=""/>
        <p:cNvGrpSpPr/>
        <p:nvPr/>
      </p:nvGrpSpPr>
      <p:grpSpPr>
        <a:xfrm>
          <a:off x="0" y="0"/>
          <a:ext cx="0" cy="0"/>
          <a:chOff x="0" y="0"/>
          <a:chExt cx="0" cy="0"/>
        </a:xfrm>
      </p:grpSpPr>
      <p:sp>
        <p:nvSpPr>
          <p:cNvPr id="5" name="Title 4"/>
          <p:cNvSpPr>
            <a:spLocks noGrp="1"/>
          </p:cNvSpPr>
          <p:nvPr>
            <p:ph type="title"/>
          </p:nvPr>
        </p:nvSpPr>
        <p:spPr>
          <a:xfrm>
            <a:off x="382588" y="228599"/>
            <a:ext cx="8380412" cy="498598"/>
          </a:xfrm>
          <a:prstGeom prst="rect">
            <a:avLst/>
          </a:prstGeom>
        </p:spPr>
        <p:txBody>
          <a:bodyPr/>
          <a:lstStyle/>
          <a:p>
            <a:r>
              <a:rPr lang="en-US" smtClean="0"/>
              <a:t>Click to edit Master title style</a:t>
            </a:r>
            <a:endParaRPr lang="en-US" dirty="0"/>
          </a:p>
        </p:txBody>
      </p:sp>
      <p:sp>
        <p:nvSpPr>
          <p:cNvPr id="3" name="Text Placeholder 4"/>
          <p:cNvSpPr>
            <a:spLocks noGrp="1"/>
          </p:cNvSpPr>
          <p:nvPr>
            <p:ph type="body" sz="quarter" idx="10" hasCustomPrompt="1"/>
          </p:nvPr>
        </p:nvSpPr>
        <p:spPr>
          <a:xfrm>
            <a:off x="382588" y="739558"/>
            <a:ext cx="8385048" cy="332399"/>
          </a:xfrm>
          <a:prstGeom prst="rect">
            <a:avLst/>
          </a:prstGeo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599"/>
            <a:ext cx="8380412" cy="498598"/>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382588" y="1414462"/>
            <a:ext cx="8380412" cy="507492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a:prstGeom prst="rect">
            <a:avLst/>
          </a:prstGeo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382588" y="228599"/>
            <a:ext cx="8380412" cy="498598"/>
          </a:xfrm>
          <a:prstGeom prst="rect">
            <a:avLst/>
          </a:prstGeom>
        </p:spPr>
        <p:txBody>
          <a:bodyPr>
            <a:spAutoFit/>
          </a:body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2588" y="739558"/>
            <a:ext cx="8385048" cy="332399"/>
          </a:xfrm>
          <a:prstGeom prst="rect">
            <a:avLst/>
          </a:prstGeo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 id="2147483671" r:id="rId22"/>
    <p:sldLayoutId id="2147483672"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18" Type="http://schemas.openxmlformats.org/officeDocument/2006/relationships/oleObject" Target="../embeddings/oleObject20.bin"/><Relationship Id="rId3" Type="http://schemas.openxmlformats.org/officeDocument/2006/relationships/notesSlide" Target="../notesSlides/notesSlide13.xml"/><Relationship Id="rId7" Type="http://schemas.openxmlformats.org/officeDocument/2006/relationships/oleObject" Target="../embeddings/oleObject9.bin"/><Relationship Id="rId12" Type="http://schemas.openxmlformats.org/officeDocument/2006/relationships/oleObject" Target="../embeddings/oleObject14.bin"/><Relationship Id="rId17" Type="http://schemas.openxmlformats.org/officeDocument/2006/relationships/oleObject" Target="../embeddings/oleObject19.bin"/><Relationship Id="rId2" Type="http://schemas.openxmlformats.org/officeDocument/2006/relationships/slideLayout" Target="../slideLayouts/slideLayout8.xml"/><Relationship Id="rId16" Type="http://schemas.openxmlformats.org/officeDocument/2006/relationships/oleObject" Target="../embeddings/oleObject18.bin"/><Relationship Id="rId20" Type="http://schemas.openxmlformats.org/officeDocument/2006/relationships/oleObject" Target="../embeddings/oleObject22.bin"/><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5" Type="http://schemas.openxmlformats.org/officeDocument/2006/relationships/oleObject" Target="../embeddings/oleObject17.bin"/><Relationship Id="rId10" Type="http://schemas.openxmlformats.org/officeDocument/2006/relationships/oleObject" Target="../embeddings/oleObject12.bin"/><Relationship Id="rId19" Type="http://schemas.openxmlformats.org/officeDocument/2006/relationships/oleObject" Target="../embeddings/oleObject21.bin"/><Relationship Id="rId4" Type="http://schemas.openxmlformats.org/officeDocument/2006/relationships/oleObject" Target="../embeddings/oleObject6.bin"/><Relationship Id="rId9" Type="http://schemas.openxmlformats.org/officeDocument/2006/relationships/oleObject" Target="../embeddings/oleObject11.bin"/><Relationship Id="rId1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SharePoint 2010 </a:t>
            </a:r>
            <a:r>
              <a:rPr lang="zh-CN" altLang="en-US" dirty="0" smtClean="0"/>
              <a:t>企业搜索：用户体验</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强大的搜索平台</a:t>
            </a:r>
            <a:endParaRPr lang="en-US"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046177"/>
            <a:ext cx="8229600" cy="4525963"/>
          </a:xfrm>
        </p:spPr>
        <p:txBody>
          <a:bodyPr>
            <a:noAutofit/>
          </a:bodyPr>
          <a:lstStyle/>
          <a:p>
            <a:pPr>
              <a:buFont typeface="Wingdings" pitchFamily="2" charset="2"/>
              <a:buChar char="l"/>
            </a:pPr>
            <a:r>
              <a:rPr lang="zh-CN" altLang="en-US" sz="1600" b="1" dirty="0" smtClean="0">
                <a:solidFill>
                  <a:schemeClr val="accent1"/>
                </a:solidFill>
              </a:rPr>
              <a:t>新的体系架构支持更好的扩展性，性能和稳定性</a:t>
            </a:r>
            <a:endParaRPr lang="en-US" altLang="zh-CN" sz="1600" b="1" dirty="0" smtClean="0">
              <a:solidFill>
                <a:schemeClr val="accent1"/>
              </a:solidFill>
            </a:endParaRPr>
          </a:p>
          <a:p>
            <a:pPr lvl="1">
              <a:buFont typeface="Wingdings" pitchFamily="2" charset="2"/>
              <a:buChar char="l"/>
            </a:pPr>
            <a:r>
              <a:rPr lang="zh-CN" altLang="en-US" sz="1600" dirty="0" smtClean="0"/>
              <a:t>索引分区：超过</a:t>
            </a:r>
            <a:r>
              <a:rPr lang="en-US" altLang="zh-CN" sz="1600" dirty="0" smtClean="0"/>
              <a:t>100M</a:t>
            </a:r>
            <a:r>
              <a:rPr lang="zh-CN" altLang="en-US" sz="1600" dirty="0" smtClean="0"/>
              <a:t>文档量级的索引可在</a:t>
            </a:r>
            <a:r>
              <a:rPr lang="en-US" altLang="zh-CN" sz="1600" dirty="0" smtClean="0"/>
              <a:t>1</a:t>
            </a:r>
            <a:r>
              <a:rPr lang="zh-CN" altLang="en-US" sz="1600" dirty="0" smtClean="0"/>
              <a:t>秒内返回结果</a:t>
            </a:r>
            <a:endParaRPr lang="en-US" altLang="zh-CN" sz="1600" dirty="0" smtClean="0"/>
          </a:p>
          <a:p>
            <a:pPr lvl="1">
              <a:buFont typeface="Wingdings" pitchFamily="2" charset="2"/>
              <a:buChar char="l"/>
            </a:pPr>
            <a:r>
              <a:rPr lang="zh-CN" altLang="en-US" sz="1600" dirty="0" smtClean="0"/>
              <a:t>合作式索引加快索引更新速度</a:t>
            </a:r>
            <a:endParaRPr lang="en-US" altLang="zh-CN" sz="1600" dirty="0" smtClean="0"/>
          </a:p>
          <a:p>
            <a:pPr lvl="1">
              <a:buFont typeface="Wingdings" pitchFamily="2" charset="2"/>
              <a:buChar char="l"/>
            </a:pPr>
            <a:r>
              <a:rPr lang="zh-CN" altLang="en-US" sz="1600" dirty="0" smtClean="0"/>
              <a:t>索引服务器，查询服务器和数据库完全支持故障转移</a:t>
            </a:r>
            <a:endParaRPr lang="en-US" altLang="en-US" sz="1600" dirty="0" smtClean="0"/>
          </a:p>
          <a:p>
            <a:pPr lvl="1">
              <a:buFont typeface="Wingdings" pitchFamily="2" charset="2"/>
              <a:buChar char="l"/>
            </a:pPr>
            <a:endParaRPr lang="en-US" altLang="en-US" sz="1600" b="1" dirty="0" smtClean="0">
              <a:solidFill>
                <a:schemeClr val="accent1"/>
              </a:solidFill>
            </a:endParaRPr>
          </a:p>
          <a:p>
            <a:pPr>
              <a:buFont typeface="Wingdings" pitchFamily="2" charset="2"/>
              <a:buChar char="l"/>
            </a:pPr>
            <a:r>
              <a:rPr lang="zh-CN" altLang="en-US" sz="1600" b="1" dirty="0" smtClean="0">
                <a:solidFill>
                  <a:schemeClr val="accent1"/>
                </a:solidFill>
              </a:rPr>
              <a:t>易于配置和监控</a:t>
            </a:r>
            <a:endParaRPr lang="en-US" altLang="zh-CN" sz="1600" b="1" dirty="0" smtClean="0">
              <a:solidFill>
                <a:schemeClr val="accent1"/>
              </a:solidFill>
            </a:endParaRPr>
          </a:p>
          <a:p>
            <a:pPr lvl="1"/>
            <a:r>
              <a:rPr lang="zh-CN" altLang="en-US" sz="1600" dirty="0" smtClean="0"/>
              <a:t>整合，集中化的搜索管理界面</a:t>
            </a:r>
            <a:endParaRPr lang="en-US" altLang="en-US" sz="1600" dirty="0" smtClean="0"/>
          </a:p>
          <a:p>
            <a:pPr lvl="1">
              <a:buFont typeface="Wingdings" pitchFamily="2" charset="2"/>
              <a:buChar char="l"/>
            </a:pPr>
            <a:r>
              <a:rPr lang="zh-CN" altLang="en-US" sz="1600" dirty="0" smtClean="0"/>
              <a:t>支持通过</a:t>
            </a:r>
            <a:r>
              <a:rPr lang="en-US" altLang="zh-CN" sz="1600" dirty="0" err="1" smtClean="0"/>
              <a:t>PowerShell</a:t>
            </a:r>
            <a:r>
              <a:rPr lang="zh-CN" altLang="en-US" sz="1600" dirty="0" smtClean="0"/>
              <a:t>命令完成管理任务</a:t>
            </a:r>
            <a:endParaRPr lang="en-US" altLang="zh-CN" sz="1600" dirty="0" smtClean="0"/>
          </a:p>
          <a:p>
            <a:pPr lvl="1">
              <a:buFont typeface="Wingdings" pitchFamily="2" charset="2"/>
              <a:buChar char="l"/>
            </a:pPr>
            <a:r>
              <a:rPr lang="zh-CN" altLang="en-US" sz="1600" dirty="0" smtClean="0"/>
              <a:t>内置的用户和系统监控功能，也支持</a:t>
            </a:r>
            <a:r>
              <a:rPr lang="en-US" altLang="zh-CN" sz="1600" dirty="0" smtClean="0"/>
              <a:t>System Center Operation Manager</a:t>
            </a:r>
            <a:endParaRPr lang="en-US" altLang="en-US" sz="1600" dirty="0" smtClean="0"/>
          </a:p>
          <a:p>
            <a:pPr lvl="1">
              <a:buFont typeface="Wingdings" pitchFamily="2" charset="2"/>
              <a:buChar char="l"/>
            </a:pPr>
            <a:endParaRPr lang="en-US" altLang="en-US" sz="1600" b="1" dirty="0" smtClean="0">
              <a:solidFill>
                <a:schemeClr val="accent1"/>
              </a:solidFill>
            </a:endParaRPr>
          </a:p>
          <a:p>
            <a:pPr>
              <a:buFont typeface="Wingdings" pitchFamily="2" charset="2"/>
              <a:buChar char="l"/>
            </a:pPr>
            <a:r>
              <a:rPr lang="zh-CN" altLang="en-US" sz="1600" dirty="0" smtClean="0"/>
              <a:t>增强的搜索连接器</a:t>
            </a:r>
            <a:r>
              <a:rPr lang="en-US" altLang="zh-CN" sz="1600" dirty="0" smtClean="0"/>
              <a:t>(connector)</a:t>
            </a:r>
            <a:r>
              <a:rPr lang="zh-CN" altLang="en-US" sz="1600" dirty="0" smtClean="0"/>
              <a:t>和文档内容抽取器</a:t>
            </a:r>
            <a:r>
              <a:rPr lang="en-US" altLang="zh-CN" sz="1600" dirty="0" smtClean="0"/>
              <a:t>(filter)</a:t>
            </a:r>
          </a:p>
          <a:p>
            <a:pPr lvl="1"/>
            <a:r>
              <a:rPr lang="zh-CN" altLang="en-US" sz="1600" dirty="0" smtClean="0"/>
              <a:t>更高效的</a:t>
            </a:r>
            <a:r>
              <a:rPr lang="en-US" altLang="zh-CN" sz="1600" dirty="0" smtClean="0"/>
              <a:t>SharePoint</a:t>
            </a:r>
            <a:r>
              <a:rPr lang="zh-CN" altLang="en-US" sz="1600" dirty="0" smtClean="0"/>
              <a:t>连接器</a:t>
            </a:r>
            <a:endParaRPr lang="en-US" altLang="zh-CN" sz="1600" dirty="0" smtClean="0"/>
          </a:p>
          <a:p>
            <a:pPr lvl="1"/>
            <a:r>
              <a:rPr lang="zh-CN" altLang="en-US" sz="1600" dirty="0" smtClean="0"/>
              <a:t>基于新版</a:t>
            </a:r>
            <a:r>
              <a:rPr lang="en-US" altLang="zh-CN" sz="1600" dirty="0" smtClean="0"/>
              <a:t>Connector Framework</a:t>
            </a:r>
            <a:r>
              <a:rPr lang="zh-CN" altLang="en-US" sz="1600" dirty="0" smtClean="0"/>
              <a:t>的</a:t>
            </a:r>
            <a:r>
              <a:rPr lang="en-US" altLang="zh-CN" sz="1600" dirty="0" smtClean="0"/>
              <a:t>Notes, Exchange</a:t>
            </a:r>
            <a:r>
              <a:rPr lang="zh-CN" altLang="en-US" sz="1600" dirty="0" smtClean="0"/>
              <a:t>和</a:t>
            </a:r>
            <a:r>
              <a:rPr lang="en-US" altLang="zh-CN" sz="1600" dirty="0" smtClean="0"/>
              <a:t>Documentum</a:t>
            </a:r>
            <a:r>
              <a:rPr lang="zh-CN" altLang="en-US" sz="1600" dirty="0" smtClean="0"/>
              <a:t>连接器</a:t>
            </a:r>
            <a:endParaRPr lang="en-US" altLang="zh-CN" sz="1600" dirty="0" smtClean="0"/>
          </a:p>
          <a:p>
            <a:pPr lvl="1"/>
            <a:r>
              <a:rPr lang="zh-CN" altLang="en-US" sz="1600" dirty="0" smtClean="0"/>
              <a:t>支持</a:t>
            </a:r>
            <a:r>
              <a:rPr lang="en-US" altLang="zh-CN" sz="1600" dirty="0" smtClean="0"/>
              <a:t>ODF</a:t>
            </a:r>
            <a:r>
              <a:rPr lang="zh-CN" altLang="en-US" sz="1600" dirty="0" smtClean="0"/>
              <a:t>文件的索引</a:t>
            </a:r>
            <a:endParaRPr lang="en-US" altLang="en-US" sz="1600" dirty="0" smtClean="0"/>
          </a:p>
          <a:p>
            <a:pPr lvl="1">
              <a:buFont typeface="Wingdings" pitchFamily="2" charset="2"/>
              <a:buChar char="l"/>
            </a:pPr>
            <a:endParaRPr lang="en-US" altLang="en-US" sz="1600" b="1" dirty="0" smtClean="0">
              <a:solidFill>
                <a:schemeClr val="accent1"/>
              </a:solidFill>
            </a:endParaRPr>
          </a:p>
          <a:p>
            <a:pPr>
              <a:buFont typeface="Wingdings" pitchFamily="2" charset="2"/>
              <a:buChar char="l"/>
            </a:pPr>
            <a:r>
              <a:rPr lang="zh-CN" altLang="en-US" sz="1600" dirty="0" smtClean="0"/>
              <a:t>支持更多系统的权限管理机制</a:t>
            </a:r>
            <a:endParaRPr lang="en-US" altLang="zh-CN" sz="1600" dirty="0" smtClean="0"/>
          </a:p>
          <a:p>
            <a:pPr lvl="1"/>
            <a:r>
              <a:rPr lang="en-US" altLang="zh-CN" sz="1600" dirty="0" smtClean="0"/>
              <a:t>Windows</a:t>
            </a:r>
            <a:r>
              <a:rPr lang="zh-CN" altLang="en-US" sz="1600" dirty="0" smtClean="0"/>
              <a:t>集成身份验证，</a:t>
            </a:r>
            <a:r>
              <a:rPr lang="en-US" altLang="zh-CN" sz="1600" dirty="0" smtClean="0"/>
              <a:t>Web</a:t>
            </a:r>
            <a:r>
              <a:rPr lang="zh-CN" altLang="en-US" sz="1600" dirty="0" smtClean="0"/>
              <a:t>表单，</a:t>
            </a:r>
            <a:r>
              <a:rPr lang="en-US" altLang="zh-CN" sz="1600" dirty="0" smtClean="0"/>
              <a:t>Claims</a:t>
            </a:r>
            <a:r>
              <a:rPr lang="zh-CN" altLang="en-US" sz="1600" dirty="0" smtClean="0"/>
              <a:t>，自定义的身份验证</a:t>
            </a:r>
            <a:endParaRPr lang="en-US" altLang="zh-CN" sz="1600" dirty="0" smtClean="0"/>
          </a:p>
          <a:p>
            <a:pPr lvl="1"/>
            <a:r>
              <a:rPr lang="zh-CN" altLang="en-US" sz="1600" dirty="0" smtClean="0"/>
              <a:t>索引时权限过滤和查询时权限过滤</a:t>
            </a:r>
            <a:endParaRPr lang="en-US" altLang="en-US" sz="16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3" name="Object 9"/>
          <p:cNvGraphicFramePr>
            <a:graphicFrameLocks noChangeAspect="1"/>
          </p:cNvGraphicFramePr>
          <p:nvPr/>
        </p:nvGraphicFramePr>
        <p:xfrm>
          <a:off x="838200" y="4779962"/>
          <a:ext cx="1077913" cy="1925638"/>
        </p:xfrm>
        <a:graphic>
          <a:graphicData uri="http://schemas.openxmlformats.org/presentationml/2006/ole">
            <p:oleObj spid="_x0000_s1030" name="Visio" r:id="rId4" imgW="694014" imgH="1240155" progId="">
              <p:embed/>
            </p:oleObj>
          </a:graphicData>
        </a:graphic>
      </p:graphicFrame>
      <p:sp>
        <p:nvSpPr>
          <p:cNvPr id="2" name="Title 1"/>
          <p:cNvSpPr>
            <a:spLocks noGrp="1"/>
          </p:cNvSpPr>
          <p:nvPr>
            <p:ph type="title"/>
          </p:nvPr>
        </p:nvSpPr>
        <p:spPr/>
        <p:txBody>
          <a:bodyPr>
            <a:normAutofit/>
          </a:bodyPr>
          <a:lstStyle/>
          <a:p>
            <a:r>
              <a:rPr lang="en-US" altLang="zh-CN" sz="3200" dirty="0" smtClean="0"/>
              <a:t>SharePoint 2007 </a:t>
            </a:r>
            <a:r>
              <a:rPr lang="zh-CN" altLang="en-US" sz="3200" dirty="0" smtClean="0"/>
              <a:t>搜索引擎的扩展能力</a:t>
            </a:r>
            <a:endParaRPr lang="en-US" sz="3200" dirty="0"/>
          </a:p>
        </p:txBody>
      </p:sp>
      <p:graphicFrame>
        <p:nvGraphicFramePr>
          <p:cNvPr id="1029" name="Object 5"/>
          <p:cNvGraphicFramePr>
            <a:graphicFrameLocks noChangeAspect="1"/>
          </p:cNvGraphicFramePr>
          <p:nvPr/>
        </p:nvGraphicFramePr>
        <p:xfrm>
          <a:off x="1521268" y="4932362"/>
          <a:ext cx="1077470" cy="1925638"/>
        </p:xfrm>
        <a:graphic>
          <a:graphicData uri="http://schemas.openxmlformats.org/presentationml/2006/ole">
            <p:oleObj spid="_x0000_s1026" name="Visio" r:id="rId5" imgW="694014" imgH="1240155" progId="">
              <p:embed/>
            </p:oleObj>
          </a:graphicData>
        </a:graphic>
      </p:graphicFrame>
      <p:graphicFrame>
        <p:nvGraphicFramePr>
          <p:cNvPr id="1030" name="Object 6"/>
          <p:cNvGraphicFramePr>
            <a:graphicFrameLocks noChangeAspect="1"/>
          </p:cNvGraphicFramePr>
          <p:nvPr/>
        </p:nvGraphicFramePr>
        <p:xfrm>
          <a:off x="3886200" y="3636962"/>
          <a:ext cx="1295400" cy="2315119"/>
        </p:xfrm>
        <a:graphic>
          <a:graphicData uri="http://schemas.openxmlformats.org/presentationml/2006/ole">
            <p:oleObj spid="_x0000_s1027" name="Visio" r:id="rId6" imgW="694100" imgH="1240075" progId="">
              <p:embed/>
            </p:oleObj>
          </a:graphicData>
        </a:graphic>
      </p:graphicFrame>
      <p:graphicFrame>
        <p:nvGraphicFramePr>
          <p:cNvPr id="1031" name="Object 7"/>
          <p:cNvGraphicFramePr>
            <a:graphicFrameLocks noChangeAspect="1"/>
          </p:cNvGraphicFramePr>
          <p:nvPr/>
        </p:nvGraphicFramePr>
        <p:xfrm>
          <a:off x="4876800" y="1350962"/>
          <a:ext cx="1295400" cy="2314575"/>
        </p:xfrm>
        <a:graphic>
          <a:graphicData uri="http://schemas.openxmlformats.org/presentationml/2006/ole">
            <p:oleObj spid="_x0000_s1028" name="Visio" r:id="rId7" imgW="694100" imgH="1240075" progId="">
              <p:embed/>
            </p:oleObj>
          </a:graphicData>
        </a:graphic>
      </p:graphicFrame>
      <p:graphicFrame>
        <p:nvGraphicFramePr>
          <p:cNvPr id="1032" name="Object 8"/>
          <p:cNvGraphicFramePr>
            <a:graphicFrameLocks noChangeAspect="1"/>
          </p:cNvGraphicFramePr>
          <p:nvPr/>
        </p:nvGraphicFramePr>
        <p:xfrm>
          <a:off x="3886200" y="3636962"/>
          <a:ext cx="1295400" cy="2314575"/>
        </p:xfrm>
        <a:graphic>
          <a:graphicData uri="http://schemas.openxmlformats.org/presentationml/2006/ole">
            <p:oleObj spid="_x0000_s1029" name="Visio" r:id="rId8" imgW="694100" imgH="1240075" progId="">
              <p:embed/>
            </p:oleObj>
          </a:graphicData>
        </a:graphic>
      </p:graphicFrame>
      <p:sp>
        <p:nvSpPr>
          <p:cNvPr id="11" name="Rounded Rectangular Callout 10"/>
          <p:cNvSpPr/>
          <p:nvPr/>
        </p:nvSpPr>
        <p:spPr>
          <a:xfrm>
            <a:off x="5867400" y="4627562"/>
            <a:ext cx="2209800" cy="1600200"/>
          </a:xfrm>
          <a:prstGeom prst="wedgeRoundRectCallout">
            <a:avLst>
              <a:gd name="adj1" fmla="val -96374"/>
              <a:gd name="adj2" fmla="val -39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zh-CN" altLang="en-US" dirty="0" smtClean="0"/>
              <a:t>单点故障</a:t>
            </a:r>
            <a:r>
              <a:rPr lang="en-US" dirty="0" smtClean="0"/>
              <a:t>”</a:t>
            </a:r>
            <a:endParaRPr lang="en-US" dirty="0"/>
          </a:p>
        </p:txBody>
      </p:sp>
      <p:sp>
        <p:nvSpPr>
          <p:cNvPr id="12" name="Rounded Rectangular Callout 11"/>
          <p:cNvSpPr/>
          <p:nvPr/>
        </p:nvSpPr>
        <p:spPr>
          <a:xfrm>
            <a:off x="1066800" y="3789362"/>
            <a:ext cx="1828800" cy="838200"/>
          </a:xfrm>
          <a:prstGeom prst="wedgeRoundRectCallout">
            <a:avLst>
              <a:gd name="adj1" fmla="val -1066"/>
              <a:gd name="adj2" fmla="val 117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zh-CN" altLang="en-US" dirty="0" smtClean="0"/>
              <a:t>瓶颈</a:t>
            </a:r>
            <a:r>
              <a:rPr lang="en-US" dirty="0" smtClean="0"/>
              <a:t>”</a:t>
            </a:r>
            <a:endParaRPr lang="en-US" dirty="0"/>
          </a:p>
        </p:txBody>
      </p:sp>
      <p:sp>
        <p:nvSpPr>
          <p:cNvPr id="13" name="Rounded Rectangular Callout 12"/>
          <p:cNvSpPr/>
          <p:nvPr/>
        </p:nvSpPr>
        <p:spPr>
          <a:xfrm>
            <a:off x="152400" y="2341562"/>
            <a:ext cx="2362200" cy="762000"/>
          </a:xfrm>
          <a:prstGeom prst="wedgeRoundRectCallout">
            <a:avLst>
              <a:gd name="adj1" fmla="val 95745"/>
              <a:gd name="adj2" fmla="val 499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zh-CN" altLang="en-US" dirty="0" smtClean="0"/>
              <a:t>全部索引</a:t>
            </a:r>
            <a:r>
              <a:rPr lang="en-US" dirty="0" smtClean="0"/>
              <a:t>”</a:t>
            </a:r>
            <a:endParaRPr lang="en-US" dirty="0"/>
          </a:p>
        </p:txBody>
      </p:sp>
      <p:sp>
        <p:nvSpPr>
          <p:cNvPr id="15" name="Rounded Rectangular Callout 14"/>
          <p:cNvSpPr/>
          <p:nvPr/>
        </p:nvSpPr>
        <p:spPr>
          <a:xfrm>
            <a:off x="3124200" y="5999162"/>
            <a:ext cx="1828800" cy="838200"/>
          </a:xfrm>
          <a:prstGeom prst="wedgeRoundRectCallout">
            <a:avLst>
              <a:gd name="adj1" fmla="val -484"/>
              <a:gd name="adj2" fmla="val -1823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zh-CN" altLang="en-US" dirty="0" smtClean="0"/>
              <a:t>瓶颈</a:t>
            </a:r>
            <a:r>
              <a:rPr lang="en-US" dirty="0" smtClean="0"/>
              <a:t>”</a:t>
            </a:r>
            <a:endParaRPr lang="en-US" dirty="0"/>
          </a:p>
        </p:txBody>
      </p:sp>
      <p:sp>
        <p:nvSpPr>
          <p:cNvPr id="17" name="TextBox 16"/>
          <p:cNvSpPr txBox="1"/>
          <p:nvPr/>
        </p:nvSpPr>
        <p:spPr>
          <a:xfrm>
            <a:off x="3886200" y="5782230"/>
            <a:ext cx="1066800" cy="369332"/>
          </a:xfrm>
          <a:prstGeom prst="rect">
            <a:avLst/>
          </a:prstGeom>
          <a:noFill/>
        </p:spPr>
        <p:txBody>
          <a:bodyPr wrap="square" rtlCol="0">
            <a:spAutoFit/>
          </a:bodyPr>
          <a:lstStyle/>
          <a:p>
            <a:r>
              <a:rPr lang="en-US" b="1" dirty="0" smtClean="0"/>
              <a:t>+ Query</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Effect transition="in" filter="fade">
                                      <p:cBhvr>
                                        <p:cTn id="9" dur="1000"/>
                                        <p:tgtEl>
                                          <p:spTgt spid="1030"/>
                                        </p:tgtEl>
                                      </p:cBhvr>
                                    </p:animEffect>
                                  </p:childTnLst>
                                </p:cTn>
                              </p:par>
                              <p:par>
                                <p:cTn id="10" presetID="49" presetClass="path" presetSubtype="0" accel="50000" decel="50000" fill="hold" nodeType="withEffect">
                                  <p:stCondLst>
                                    <p:cond delay="0"/>
                                  </p:stCondLst>
                                  <p:childTnLst>
                                    <p:animMotion origin="layout" path="M -3.33333E-6 -1.11111E-6 L -0.12083 -0.31319 " pathEditMode="relative" rAng="0" ptsTypes="AA">
                                      <p:cBhvr>
                                        <p:cTn id="11" dur="1000" fill="hold"/>
                                        <p:tgtEl>
                                          <p:spTgt spid="1030"/>
                                        </p:tgtEl>
                                        <p:attrNameLst>
                                          <p:attrName>ppt_x</p:attrName>
                                          <p:attrName>ppt_y</p:attrName>
                                        </p:attrNameLst>
                                      </p:cBhvr>
                                      <p:rCtr x="-60" y="-157"/>
                                    </p:animMotion>
                                  </p:childTnLst>
                                </p:cTn>
                              </p:par>
                              <p:par>
                                <p:cTn id="12" presetID="55" presetClass="exit" presetSubtype="0" fill="hold" grpId="0" nodeType="withEffect">
                                  <p:stCondLst>
                                    <p:cond delay="0"/>
                                  </p:stCondLst>
                                  <p:childTnLst>
                                    <p:anim calcmode="lin" valueType="num">
                                      <p:cBhvr>
                                        <p:cTn id="13" dur="1000"/>
                                        <p:tgtEl>
                                          <p:spTgt spid="17"/>
                                        </p:tgtEl>
                                        <p:attrNameLst>
                                          <p:attrName>ppt_w</p:attrName>
                                        </p:attrNameLst>
                                      </p:cBhvr>
                                      <p:tavLst>
                                        <p:tav tm="0">
                                          <p:val>
                                            <p:strVal val="ppt_w"/>
                                          </p:val>
                                        </p:tav>
                                        <p:tav tm="100000">
                                          <p:val>
                                            <p:strVal val="ppt_w*0.70"/>
                                          </p:val>
                                        </p:tav>
                                      </p:tavLst>
                                    </p:anim>
                                    <p:anim calcmode="lin" valueType="num">
                                      <p:cBhvr>
                                        <p:cTn id="14" dur="1000"/>
                                        <p:tgtEl>
                                          <p:spTgt spid="17"/>
                                        </p:tgtEl>
                                        <p:attrNameLst>
                                          <p:attrName>ppt_h</p:attrName>
                                        </p:attrNameLst>
                                      </p:cBhvr>
                                      <p:tavLst>
                                        <p:tav tm="0">
                                          <p:val>
                                            <p:strVal val="ppt_h"/>
                                          </p:val>
                                        </p:tav>
                                        <p:tav tm="100000">
                                          <p:val>
                                            <p:strVal val="ppt_h"/>
                                          </p:val>
                                        </p:tav>
                                      </p:tavLst>
                                    </p:anim>
                                    <p:animEffect transition="out" filter="fade">
                                      <p:cBhvr>
                                        <p:cTn id="15" dur="1000"/>
                                        <p:tgtEl>
                                          <p:spTgt spid="17"/>
                                        </p:tgtEl>
                                      </p:cBhvr>
                                    </p:animEffect>
                                    <p:set>
                                      <p:cBhvr>
                                        <p:cTn id="16" dur="1" fill="hold">
                                          <p:stCondLst>
                                            <p:cond delay="9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box(out)">
                                      <p:cBhvr>
                                        <p:cTn id="21" dur="500"/>
                                        <p:tgtEl>
                                          <p:spTgt spid="1031"/>
                                        </p:tgtEl>
                                      </p:cBhvr>
                                    </p:animEffect>
                                  </p:childTnLst>
                                </p:cTn>
                              </p:par>
                              <p:par>
                                <p:cTn id="22" presetID="4" presetClass="entr" presetSubtype="32" fill="hold" nodeType="withEffect">
                                  <p:stCondLst>
                                    <p:cond delay="0"/>
                                  </p:stCondLst>
                                  <p:childTnLst>
                                    <p:set>
                                      <p:cBhvr>
                                        <p:cTn id="23" dur="1" fill="hold">
                                          <p:stCondLst>
                                            <p:cond delay="0"/>
                                          </p:stCondLst>
                                        </p:cTn>
                                        <p:tgtEl>
                                          <p:spTgt spid="1033"/>
                                        </p:tgtEl>
                                        <p:attrNameLst>
                                          <p:attrName>style.visibility</p:attrName>
                                        </p:attrNameLst>
                                      </p:cBhvr>
                                      <p:to>
                                        <p:strVal val="visible"/>
                                      </p:to>
                                    </p:set>
                                    <p:animEffect transition="in" filter="box(out)">
                                      <p:cBhvr>
                                        <p:cTn id="24" dur="500"/>
                                        <p:tgtEl>
                                          <p:spTgt spid="103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out)">
                                      <p:cBhvr>
                                        <p:cTn id="29" dur="500"/>
                                        <p:tgtEl>
                                          <p:spTgt spid="11"/>
                                        </p:tgtEl>
                                      </p:cBhvr>
                                    </p:animEffect>
                                  </p:childTnLst>
                                </p:cTn>
                              </p:par>
                              <p:par>
                                <p:cTn id="30" presetID="4" presetClass="entr" presetSubtype="3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out)">
                                      <p:cBhvr>
                                        <p:cTn id="32" dur="500"/>
                                        <p:tgtEl>
                                          <p:spTgt spid="15"/>
                                        </p:tgtEl>
                                      </p:cBhvr>
                                    </p:animEffect>
                                  </p:childTnLst>
                                </p:cTn>
                              </p:par>
                              <p:par>
                                <p:cTn id="33" presetID="4" presetClass="entr" presetSubtype="3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out)">
                                      <p:cBhvr>
                                        <p:cTn id="35" dur="500"/>
                                        <p:tgtEl>
                                          <p:spTgt spid="12"/>
                                        </p:tgtEl>
                                      </p:cBhvr>
                                    </p:animEffect>
                                  </p:childTnLst>
                                </p:cTn>
                              </p:par>
                              <p:par>
                                <p:cTn id="36" presetID="4" presetClass="entr" presetSubtype="32"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ou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9"/>
          <p:cNvGraphicFramePr>
            <a:graphicFrameLocks noChangeAspect="1"/>
          </p:cNvGraphicFramePr>
          <p:nvPr/>
        </p:nvGraphicFramePr>
        <p:xfrm>
          <a:off x="838200" y="4800600"/>
          <a:ext cx="1077913" cy="1925638"/>
        </p:xfrm>
        <a:graphic>
          <a:graphicData uri="http://schemas.openxmlformats.org/presentationml/2006/ole">
            <p:oleObj spid="_x0000_s2050" name="Visio" r:id="rId4" imgW="694014" imgH="1240155" progId="">
              <p:embed/>
            </p:oleObj>
          </a:graphicData>
        </a:graphic>
      </p:graphicFrame>
      <p:graphicFrame>
        <p:nvGraphicFramePr>
          <p:cNvPr id="7" name="Object 5"/>
          <p:cNvGraphicFramePr>
            <a:graphicFrameLocks noChangeAspect="1"/>
          </p:cNvGraphicFramePr>
          <p:nvPr/>
        </p:nvGraphicFramePr>
        <p:xfrm>
          <a:off x="1521268" y="4953000"/>
          <a:ext cx="1077470" cy="1925638"/>
        </p:xfrm>
        <a:graphic>
          <a:graphicData uri="http://schemas.openxmlformats.org/presentationml/2006/ole">
            <p:oleObj spid="_x0000_s2051" name="Visio" r:id="rId5" imgW="694014" imgH="1240155" progId="">
              <p:embed/>
            </p:oleObj>
          </a:graphicData>
        </a:graphic>
      </p:graphicFrame>
      <p:graphicFrame>
        <p:nvGraphicFramePr>
          <p:cNvPr id="8" name="Object 6"/>
          <p:cNvGraphicFramePr>
            <a:graphicFrameLocks noChangeAspect="1"/>
          </p:cNvGraphicFramePr>
          <p:nvPr/>
        </p:nvGraphicFramePr>
        <p:xfrm>
          <a:off x="2819400" y="1524000"/>
          <a:ext cx="1295400" cy="2315119"/>
        </p:xfrm>
        <a:graphic>
          <a:graphicData uri="http://schemas.openxmlformats.org/presentationml/2006/ole">
            <p:oleObj spid="_x0000_s2052" name="Visio" r:id="rId6" imgW="694177" imgH="1240277" progId="">
              <p:embed/>
            </p:oleObj>
          </a:graphicData>
        </a:graphic>
      </p:graphicFrame>
      <p:graphicFrame>
        <p:nvGraphicFramePr>
          <p:cNvPr id="9" name="Object 7"/>
          <p:cNvGraphicFramePr>
            <a:graphicFrameLocks noChangeAspect="1"/>
          </p:cNvGraphicFramePr>
          <p:nvPr/>
        </p:nvGraphicFramePr>
        <p:xfrm>
          <a:off x="4876800" y="1371600"/>
          <a:ext cx="1295400" cy="2314575"/>
        </p:xfrm>
        <a:graphic>
          <a:graphicData uri="http://schemas.openxmlformats.org/presentationml/2006/ole">
            <p:oleObj spid="_x0000_s2053" name="Visio" r:id="rId7" imgW="694177" imgH="1240277" progId="">
              <p:embed/>
            </p:oleObj>
          </a:graphicData>
        </a:graphic>
      </p:graphicFrame>
      <p:graphicFrame>
        <p:nvGraphicFramePr>
          <p:cNvPr id="10" name="Object 8"/>
          <p:cNvGraphicFramePr>
            <a:graphicFrameLocks noChangeAspect="1"/>
          </p:cNvGraphicFramePr>
          <p:nvPr/>
        </p:nvGraphicFramePr>
        <p:xfrm>
          <a:off x="3886200" y="3657600"/>
          <a:ext cx="1295400" cy="2314575"/>
        </p:xfrm>
        <a:graphic>
          <a:graphicData uri="http://schemas.openxmlformats.org/presentationml/2006/ole">
            <p:oleObj spid="_x0000_s2054" name="Visio" r:id="rId8" imgW="694177" imgH="1240277" progId="">
              <p:embed/>
            </p:oleObj>
          </a:graphicData>
        </a:graphic>
      </p:graphicFrame>
      <p:sp>
        <p:nvSpPr>
          <p:cNvPr id="11" name="Rounded Rectangular Callout 10"/>
          <p:cNvSpPr/>
          <p:nvPr/>
        </p:nvSpPr>
        <p:spPr>
          <a:xfrm>
            <a:off x="5867400" y="4648200"/>
            <a:ext cx="2209800" cy="1600200"/>
          </a:xfrm>
          <a:prstGeom prst="wedgeRoundRectCallout">
            <a:avLst>
              <a:gd name="adj1" fmla="val -96374"/>
              <a:gd name="adj2" fmla="val -398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zh-CN" altLang="en-US" dirty="0" smtClean="0"/>
              <a:t>单点故障</a:t>
            </a:r>
            <a:r>
              <a:rPr lang="en-US" dirty="0" smtClean="0"/>
              <a:t>”</a:t>
            </a:r>
            <a:endParaRPr lang="en-US" dirty="0"/>
          </a:p>
        </p:txBody>
      </p:sp>
      <p:sp>
        <p:nvSpPr>
          <p:cNvPr id="12" name="Rounded Rectangular Callout 11"/>
          <p:cNvSpPr/>
          <p:nvPr/>
        </p:nvSpPr>
        <p:spPr>
          <a:xfrm>
            <a:off x="1066800" y="3810000"/>
            <a:ext cx="1828800" cy="838200"/>
          </a:xfrm>
          <a:prstGeom prst="wedgeRoundRectCallout">
            <a:avLst>
              <a:gd name="adj1" fmla="val -1066"/>
              <a:gd name="adj2" fmla="val 117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zh-CN" altLang="en-US" dirty="0" smtClean="0"/>
              <a:t>瓶颈</a:t>
            </a:r>
            <a:r>
              <a:rPr lang="en-US" dirty="0" smtClean="0"/>
              <a:t>”</a:t>
            </a:r>
            <a:endParaRPr lang="en-US" dirty="0"/>
          </a:p>
        </p:txBody>
      </p:sp>
      <p:sp>
        <p:nvSpPr>
          <p:cNvPr id="13" name="Rounded Rectangular Callout 12"/>
          <p:cNvSpPr/>
          <p:nvPr/>
        </p:nvSpPr>
        <p:spPr>
          <a:xfrm>
            <a:off x="152400" y="2362200"/>
            <a:ext cx="2362200" cy="762000"/>
          </a:xfrm>
          <a:prstGeom prst="wedgeRoundRectCallout">
            <a:avLst>
              <a:gd name="adj1" fmla="val 95745"/>
              <a:gd name="adj2" fmla="val 499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zh-CN" altLang="en-US" dirty="0" smtClean="0"/>
              <a:t>全部索引</a:t>
            </a:r>
            <a:r>
              <a:rPr lang="en-US" dirty="0" smtClean="0"/>
              <a:t>”</a:t>
            </a:r>
            <a:endParaRPr lang="en-US" dirty="0"/>
          </a:p>
        </p:txBody>
      </p:sp>
      <p:sp>
        <p:nvSpPr>
          <p:cNvPr id="14" name="Rounded Rectangular Callout 13"/>
          <p:cNvSpPr/>
          <p:nvPr/>
        </p:nvSpPr>
        <p:spPr>
          <a:xfrm>
            <a:off x="3124200" y="6019800"/>
            <a:ext cx="1828800" cy="838200"/>
          </a:xfrm>
          <a:prstGeom prst="wedgeRoundRectCallout">
            <a:avLst>
              <a:gd name="adj1" fmla="val -484"/>
              <a:gd name="adj2" fmla="val -1823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zh-CN" altLang="en-US" dirty="0" smtClean="0"/>
              <a:t>瓶颈</a:t>
            </a:r>
            <a:r>
              <a:rPr lang="en-US" dirty="0" smtClean="0"/>
              <a:t>”</a:t>
            </a:r>
            <a:endParaRPr lang="en-US" dirty="0"/>
          </a:p>
        </p:txBody>
      </p:sp>
      <p:graphicFrame>
        <p:nvGraphicFramePr>
          <p:cNvPr id="3080" name="Object 8"/>
          <p:cNvGraphicFramePr>
            <a:graphicFrameLocks noChangeAspect="1"/>
          </p:cNvGraphicFramePr>
          <p:nvPr/>
        </p:nvGraphicFramePr>
        <p:xfrm>
          <a:off x="5029200" y="3657600"/>
          <a:ext cx="1295400" cy="2314575"/>
        </p:xfrm>
        <a:graphic>
          <a:graphicData uri="http://schemas.openxmlformats.org/presentationml/2006/ole">
            <p:oleObj spid="_x0000_s2055" name="Visio" r:id="rId9" imgW="694177" imgH="1240277" progId="">
              <p:embed/>
            </p:oleObj>
          </a:graphicData>
        </a:graphic>
      </p:graphicFrame>
      <p:graphicFrame>
        <p:nvGraphicFramePr>
          <p:cNvPr id="3081" name="Object 9"/>
          <p:cNvGraphicFramePr>
            <a:graphicFrameLocks noChangeAspect="1"/>
          </p:cNvGraphicFramePr>
          <p:nvPr/>
        </p:nvGraphicFramePr>
        <p:xfrm>
          <a:off x="3886200" y="3657600"/>
          <a:ext cx="1321744" cy="2362200"/>
        </p:xfrm>
        <a:graphic>
          <a:graphicData uri="http://schemas.openxmlformats.org/presentationml/2006/ole">
            <p:oleObj spid="_x0000_s2056" name="Visio" r:id="rId10" imgW="694100" imgH="1240075" progId="">
              <p:embed/>
            </p:oleObj>
          </a:graphicData>
        </a:graphic>
      </p:graphicFrame>
      <p:graphicFrame>
        <p:nvGraphicFramePr>
          <p:cNvPr id="3082" name="Object 10"/>
          <p:cNvGraphicFramePr>
            <a:graphicFrameLocks noChangeAspect="1"/>
          </p:cNvGraphicFramePr>
          <p:nvPr/>
        </p:nvGraphicFramePr>
        <p:xfrm>
          <a:off x="5078412" y="3657600"/>
          <a:ext cx="1322388" cy="2362200"/>
        </p:xfrm>
        <a:graphic>
          <a:graphicData uri="http://schemas.openxmlformats.org/presentationml/2006/ole">
            <p:oleObj spid="_x0000_s2057" name="Visio" r:id="rId11" imgW="694100" imgH="1240075" progId="">
              <p:embed/>
            </p:oleObj>
          </a:graphicData>
        </a:graphic>
      </p:graphicFrame>
      <p:graphicFrame>
        <p:nvGraphicFramePr>
          <p:cNvPr id="3089" name="Object 17"/>
          <p:cNvGraphicFramePr>
            <a:graphicFrameLocks noChangeAspect="1"/>
          </p:cNvGraphicFramePr>
          <p:nvPr/>
        </p:nvGraphicFramePr>
        <p:xfrm>
          <a:off x="5029201" y="5698536"/>
          <a:ext cx="583600" cy="1042572"/>
        </p:xfrm>
        <a:graphic>
          <a:graphicData uri="http://schemas.openxmlformats.org/presentationml/2006/ole">
            <p:oleObj spid="_x0000_s2058" name="Visio" r:id="rId12" imgW="694014" imgH="1240155" progId="">
              <p:embed/>
            </p:oleObj>
          </a:graphicData>
        </a:graphic>
      </p:graphicFrame>
      <p:graphicFrame>
        <p:nvGraphicFramePr>
          <p:cNvPr id="3090" name="Object 18"/>
          <p:cNvGraphicFramePr>
            <a:graphicFrameLocks noChangeAspect="1"/>
          </p:cNvGraphicFramePr>
          <p:nvPr/>
        </p:nvGraphicFramePr>
        <p:xfrm>
          <a:off x="4648200" y="5029200"/>
          <a:ext cx="715963" cy="1278935"/>
        </p:xfrm>
        <a:graphic>
          <a:graphicData uri="http://schemas.openxmlformats.org/presentationml/2006/ole">
            <p:oleObj spid="_x0000_s2059" name="Visio" r:id="rId13" imgW="694100" imgH="1240075" progId="">
              <p:embed/>
            </p:oleObj>
          </a:graphicData>
        </a:graphic>
      </p:graphicFrame>
      <p:graphicFrame>
        <p:nvGraphicFramePr>
          <p:cNvPr id="3091" name="Object 19"/>
          <p:cNvGraphicFramePr>
            <a:graphicFrameLocks noChangeAspect="1"/>
          </p:cNvGraphicFramePr>
          <p:nvPr/>
        </p:nvGraphicFramePr>
        <p:xfrm>
          <a:off x="5353050" y="5012736"/>
          <a:ext cx="715963" cy="1278935"/>
        </p:xfrm>
        <a:graphic>
          <a:graphicData uri="http://schemas.openxmlformats.org/presentationml/2006/ole">
            <p:oleObj spid="_x0000_s2060" name="Visio" r:id="rId14" imgW="694100" imgH="1240075" progId="">
              <p:embed/>
            </p:oleObj>
          </a:graphicData>
        </a:graphic>
      </p:graphicFrame>
      <p:graphicFrame>
        <p:nvGraphicFramePr>
          <p:cNvPr id="3098" name="Object 26"/>
          <p:cNvGraphicFramePr>
            <a:graphicFrameLocks noChangeAspect="1"/>
          </p:cNvGraphicFramePr>
          <p:nvPr/>
        </p:nvGraphicFramePr>
        <p:xfrm>
          <a:off x="2819400" y="665162"/>
          <a:ext cx="693738" cy="1239838"/>
        </p:xfrm>
        <a:graphic>
          <a:graphicData uri="http://schemas.openxmlformats.org/presentationml/2006/ole">
            <p:oleObj spid="_x0000_s2061" name="Visio" r:id="rId15" imgW="694100" imgH="1240075" progId="">
              <p:embed/>
            </p:oleObj>
          </a:graphicData>
        </a:graphic>
      </p:graphicFrame>
      <p:graphicFrame>
        <p:nvGraphicFramePr>
          <p:cNvPr id="3099" name="Object 27"/>
          <p:cNvGraphicFramePr>
            <a:graphicFrameLocks noChangeAspect="1"/>
          </p:cNvGraphicFramePr>
          <p:nvPr/>
        </p:nvGraphicFramePr>
        <p:xfrm>
          <a:off x="5486400" y="665162"/>
          <a:ext cx="693738" cy="1239838"/>
        </p:xfrm>
        <a:graphic>
          <a:graphicData uri="http://schemas.openxmlformats.org/presentationml/2006/ole">
            <p:oleObj spid="_x0000_s2062" name="Visio" r:id="rId16" imgW="694100" imgH="1240075" progId="">
              <p:embed/>
            </p:oleObj>
          </a:graphicData>
        </a:graphic>
      </p:graphicFrame>
      <p:graphicFrame>
        <p:nvGraphicFramePr>
          <p:cNvPr id="3100" name="Object 28"/>
          <p:cNvGraphicFramePr>
            <a:graphicFrameLocks noChangeAspect="1"/>
          </p:cNvGraphicFramePr>
          <p:nvPr/>
        </p:nvGraphicFramePr>
        <p:xfrm>
          <a:off x="3505200" y="609600"/>
          <a:ext cx="693738" cy="1239837"/>
        </p:xfrm>
        <a:graphic>
          <a:graphicData uri="http://schemas.openxmlformats.org/presentationml/2006/ole">
            <p:oleObj spid="_x0000_s2063" name="Visio" r:id="rId17" imgW="694014" imgH="1240155" progId="">
              <p:embed/>
            </p:oleObj>
          </a:graphicData>
        </a:graphic>
      </p:graphicFrame>
      <p:graphicFrame>
        <p:nvGraphicFramePr>
          <p:cNvPr id="3101" name="Object 29"/>
          <p:cNvGraphicFramePr>
            <a:graphicFrameLocks noChangeAspect="1"/>
          </p:cNvGraphicFramePr>
          <p:nvPr/>
        </p:nvGraphicFramePr>
        <p:xfrm>
          <a:off x="6172200" y="609600"/>
          <a:ext cx="693738" cy="1239837"/>
        </p:xfrm>
        <a:graphic>
          <a:graphicData uri="http://schemas.openxmlformats.org/presentationml/2006/ole">
            <p:oleObj spid="_x0000_s2064" name="Visio" r:id="rId18" imgW="694014" imgH="1240155" progId="">
              <p:embed/>
            </p:oleObj>
          </a:graphicData>
        </a:graphic>
      </p:graphicFrame>
      <p:graphicFrame>
        <p:nvGraphicFramePr>
          <p:cNvPr id="3103" name="Object 31"/>
          <p:cNvGraphicFramePr>
            <a:graphicFrameLocks noChangeAspect="1"/>
          </p:cNvGraphicFramePr>
          <p:nvPr/>
        </p:nvGraphicFramePr>
        <p:xfrm>
          <a:off x="2895600" y="1752600"/>
          <a:ext cx="693738" cy="1239838"/>
        </p:xfrm>
        <a:graphic>
          <a:graphicData uri="http://schemas.openxmlformats.org/presentationml/2006/ole">
            <p:oleObj spid="_x0000_s2065" name="Visio" r:id="rId19" imgW="694014" imgH="1240155" progId="">
              <p:embed/>
            </p:oleObj>
          </a:graphicData>
        </a:graphic>
      </p:graphicFrame>
      <p:graphicFrame>
        <p:nvGraphicFramePr>
          <p:cNvPr id="3104" name="Object 32"/>
          <p:cNvGraphicFramePr>
            <a:graphicFrameLocks noChangeAspect="1"/>
          </p:cNvGraphicFramePr>
          <p:nvPr/>
        </p:nvGraphicFramePr>
        <p:xfrm>
          <a:off x="5638800" y="1828800"/>
          <a:ext cx="693738" cy="1239838"/>
        </p:xfrm>
        <a:graphic>
          <a:graphicData uri="http://schemas.openxmlformats.org/presentationml/2006/ole">
            <p:oleObj spid="_x0000_s2066" name="Visio" r:id="rId20" imgW="694014" imgH="1240155" progId="">
              <p:embed/>
            </p:oleObj>
          </a:graphicData>
        </a:graphic>
      </p:graphicFrame>
      <p:sp>
        <p:nvSpPr>
          <p:cNvPr id="41" name="TextBox 40"/>
          <p:cNvSpPr txBox="1"/>
          <p:nvPr/>
        </p:nvSpPr>
        <p:spPr>
          <a:xfrm>
            <a:off x="6858000" y="1130858"/>
            <a:ext cx="2286000" cy="369332"/>
          </a:xfrm>
          <a:prstGeom prst="rect">
            <a:avLst/>
          </a:prstGeom>
          <a:noFill/>
        </p:spPr>
        <p:txBody>
          <a:bodyPr wrap="square" rtlCol="0">
            <a:spAutoFit/>
          </a:bodyPr>
          <a:lstStyle/>
          <a:p>
            <a:r>
              <a:rPr lang="zh-CN" altLang="en-US" dirty="0" smtClean="0"/>
              <a:t>支持多台索引服务器</a:t>
            </a:r>
            <a:endParaRPr lang="en-US" dirty="0"/>
          </a:p>
        </p:txBody>
      </p:sp>
      <p:sp>
        <p:nvSpPr>
          <p:cNvPr id="42" name="TextBox 41"/>
          <p:cNvSpPr txBox="1"/>
          <p:nvPr/>
        </p:nvSpPr>
        <p:spPr>
          <a:xfrm>
            <a:off x="6858000" y="1740458"/>
            <a:ext cx="2286000" cy="369332"/>
          </a:xfrm>
          <a:prstGeom prst="rect">
            <a:avLst/>
          </a:prstGeom>
          <a:noFill/>
        </p:spPr>
        <p:txBody>
          <a:bodyPr wrap="square" rtlCol="0">
            <a:spAutoFit/>
          </a:bodyPr>
          <a:lstStyle/>
          <a:p>
            <a:r>
              <a:rPr lang="zh-CN" altLang="en-US" dirty="0" smtClean="0"/>
              <a:t>分布式爬网</a:t>
            </a:r>
            <a:endParaRPr lang="en-US" dirty="0"/>
          </a:p>
        </p:txBody>
      </p:sp>
      <p:sp>
        <p:nvSpPr>
          <p:cNvPr id="43" name="TextBox 42"/>
          <p:cNvSpPr txBox="1"/>
          <p:nvPr/>
        </p:nvSpPr>
        <p:spPr>
          <a:xfrm>
            <a:off x="6858000" y="2350058"/>
            <a:ext cx="1981200" cy="369332"/>
          </a:xfrm>
          <a:prstGeom prst="rect">
            <a:avLst/>
          </a:prstGeom>
          <a:noFill/>
        </p:spPr>
        <p:txBody>
          <a:bodyPr wrap="square" rtlCol="0">
            <a:spAutoFit/>
          </a:bodyPr>
          <a:lstStyle/>
          <a:p>
            <a:r>
              <a:rPr lang="zh-CN" altLang="en-US" dirty="0" smtClean="0"/>
              <a:t>查询服务器镜像</a:t>
            </a:r>
            <a:endParaRPr lang="en-US" dirty="0"/>
          </a:p>
        </p:txBody>
      </p:sp>
      <p:sp>
        <p:nvSpPr>
          <p:cNvPr id="44" name="TextBox 43"/>
          <p:cNvSpPr txBox="1"/>
          <p:nvPr/>
        </p:nvSpPr>
        <p:spPr>
          <a:xfrm>
            <a:off x="6858000" y="2666526"/>
            <a:ext cx="2133600" cy="369332"/>
          </a:xfrm>
          <a:prstGeom prst="rect">
            <a:avLst/>
          </a:prstGeom>
          <a:noFill/>
        </p:spPr>
        <p:txBody>
          <a:bodyPr wrap="square" rtlCol="0">
            <a:spAutoFit/>
          </a:bodyPr>
          <a:lstStyle/>
          <a:p>
            <a:r>
              <a:rPr lang="zh-CN" altLang="en-US" dirty="0" smtClean="0"/>
              <a:t>分区查询</a:t>
            </a:r>
            <a:endParaRPr lang="en-US" dirty="0"/>
          </a:p>
        </p:txBody>
      </p:sp>
      <p:sp>
        <p:nvSpPr>
          <p:cNvPr id="46" name="TextBox 45"/>
          <p:cNvSpPr txBox="1"/>
          <p:nvPr/>
        </p:nvSpPr>
        <p:spPr>
          <a:xfrm>
            <a:off x="6858000" y="1447326"/>
            <a:ext cx="2133600" cy="369332"/>
          </a:xfrm>
          <a:prstGeom prst="rect">
            <a:avLst/>
          </a:prstGeom>
          <a:noFill/>
        </p:spPr>
        <p:txBody>
          <a:bodyPr wrap="square" rtlCol="0">
            <a:spAutoFit/>
          </a:bodyPr>
          <a:lstStyle/>
          <a:p>
            <a:r>
              <a:rPr lang="zh-CN" altLang="en-US" dirty="0" smtClean="0"/>
              <a:t>无状态的网络爬虫</a:t>
            </a:r>
            <a:endParaRPr lang="en-US" dirty="0"/>
          </a:p>
        </p:txBody>
      </p:sp>
      <p:sp>
        <p:nvSpPr>
          <p:cNvPr id="54" name="TextBox 53"/>
          <p:cNvSpPr txBox="1"/>
          <p:nvPr/>
        </p:nvSpPr>
        <p:spPr>
          <a:xfrm>
            <a:off x="6858000" y="2971326"/>
            <a:ext cx="2667000" cy="369332"/>
          </a:xfrm>
          <a:prstGeom prst="rect">
            <a:avLst/>
          </a:prstGeom>
          <a:noFill/>
        </p:spPr>
        <p:txBody>
          <a:bodyPr wrap="square" rtlCol="0">
            <a:spAutoFit/>
          </a:bodyPr>
          <a:lstStyle/>
          <a:p>
            <a:r>
              <a:rPr lang="zh-CN" altLang="en-US" dirty="0" smtClean="0"/>
              <a:t>多台属性服务器</a:t>
            </a:r>
            <a:endParaRPr lang="en-US" dirty="0"/>
          </a:p>
        </p:txBody>
      </p:sp>
      <p:sp>
        <p:nvSpPr>
          <p:cNvPr id="59" name="TextBox 58"/>
          <p:cNvSpPr txBox="1"/>
          <p:nvPr/>
        </p:nvSpPr>
        <p:spPr>
          <a:xfrm>
            <a:off x="6858000" y="3416858"/>
            <a:ext cx="2667000" cy="369332"/>
          </a:xfrm>
          <a:prstGeom prst="rect">
            <a:avLst/>
          </a:prstGeom>
          <a:noFill/>
        </p:spPr>
        <p:txBody>
          <a:bodyPr wrap="square" rtlCol="0">
            <a:spAutoFit/>
          </a:bodyPr>
          <a:lstStyle/>
          <a:p>
            <a:r>
              <a:rPr lang="en-US" altLang="zh-CN" dirty="0" smtClean="0"/>
              <a:t>SQL </a:t>
            </a:r>
            <a:r>
              <a:rPr lang="zh-CN" altLang="en-US" dirty="0" smtClean="0"/>
              <a:t>镜像</a:t>
            </a:r>
            <a:endParaRPr lang="en-US" dirty="0"/>
          </a:p>
        </p:txBody>
      </p:sp>
      <p:sp>
        <p:nvSpPr>
          <p:cNvPr id="33" name="Title 32"/>
          <p:cNvSpPr>
            <a:spLocks noGrp="1"/>
          </p:cNvSpPr>
          <p:nvPr>
            <p:ph type="title"/>
          </p:nvPr>
        </p:nvSpPr>
        <p:spPr>
          <a:xfrm>
            <a:off x="142844" y="71414"/>
            <a:ext cx="8229600" cy="1143000"/>
          </a:xfrm>
        </p:spPr>
        <p:txBody>
          <a:bodyPr>
            <a:normAutofit/>
          </a:bodyPr>
          <a:lstStyle/>
          <a:p>
            <a:r>
              <a:rPr lang="en-US" altLang="zh-CN" sz="3200" dirty="0" smtClean="0"/>
              <a:t>SharePoint 2010 </a:t>
            </a:r>
            <a:r>
              <a:rPr lang="zh-CN" altLang="en-US" sz="3200" dirty="0" smtClean="0"/>
              <a:t>搜索引擎扩展能力</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2.22222E-6 L 0.0625 -0.21111 " pathEditMode="relative" rAng="0" ptsTypes="AA">
                                      <p:cBhvr>
                                        <p:cTn id="6" dur="1000" fill="hold"/>
                                        <p:tgtEl>
                                          <p:spTgt spid="13"/>
                                        </p:tgtEl>
                                        <p:attrNameLst>
                                          <p:attrName>ppt_x</p:attrName>
                                          <p:attrName>ppt_y</p:attrName>
                                        </p:attrNameLst>
                                      </p:cBhvr>
                                      <p:rCtr x="31" y="-106"/>
                                    </p:animMotion>
                                  </p:childTnLst>
                                </p:cTn>
                              </p:par>
                              <p:par>
                                <p:cTn id="7" presetID="64" presetClass="path" presetSubtype="0" accel="50000" decel="50000" fill="hold" nodeType="withEffect">
                                  <p:stCondLst>
                                    <p:cond delay="0"/>
                                  </p:stCondLst>
                                  <p:childTnLst>
                                    <p:animMotion origin="layout" path="M 3.33333E-6 0 L -0.02917 -0.21319 " pathEditMode="relative" rAng="0" ptsTypes="AA">
                                      <p:cBhvr>
                                        <p:cTn id="8" dur="1000" fill="hold"/>
                                        <p:tgtEl>
                                          <p:spTgt spid="8"/>
                                        </p:tgtEl>
                                        <p:attrNameLst>
                                          <p:attrName>ppt_x</p:attrName>
                                          <p:attrName>ppt_y</p:attrName>
                                        </p:attrNameLst>
                                      </p:cBhvr>
                                      <p:rCtr x="-15" y="-107"/>
                                    </p:animMotion>
                                  </p:childTnLst>
                                </p:cTn>
                              </p:par>
                              <p:par>
                                <p:cTn id="9" presetID="64" presetClass="path" presetSubtype="0" accel="50000" decel="50000" fill="hold" nodeType="withEffect">
                                  <p:stCondLst>
                                    <p:cond delay="0"/>
                                  </p:stCondLst>
                                  <p:childTnLst>
                                    <p:animMotion origin="layout" path="M 3.33333E-6 2.22222E-6 L 0.02916 -0.19097 " pathEditMode="relative" rAng="0" ptsTypes="AA">
                                      <p:cBhvr>
                                        <p:cTn id="10" dur="1000" fill="hold"/>
                                        <p:tgtEl>
                                          <p:spTgt spid="9"/>
                                        </p:tgtEl>
                                        <p:attrNameLst>
                                          <p:attrName>ppt_x</p:attrName>
                                          <p:attrName>ppt_y</p:attrName>
                                        </p:attrNameLst>
                                      </p:cBhvr>
                                      <p:rCtr x="15" y="-96"/>
                                    </p:animMotion>
                                  </p:childTnLst>
                                </p:cTn>
                              </p:par>
                              <p:par>
                                <p:cTn id="11" presetID="6" presetClass="emph" presetSubtype="0" fill="hold" nodeType="withEffect">
                                  <p:stCondLst>
                                    <p:cond delay="0"/>
                                  </p:stCondLst>
                                  <p:childTnLst>
                                    <p:animScale>
                                      <p:cBhvr>
                                        <p:cTn id="12" dur="1000" fill="hold"/>
                                        <p:tgtEl>
                                          <p:spTgt spid="9"/>
                                        </p:tgtEl>
                                      </p:cBhvr>
                                      <p:by x="50000" y="50000"/>
                                    </p:animScale>
                                  </p:childTnLst>
                                </p:cTn>
                              </p:par>
                              <p:par>
                                <p:cTn id="13" presetID="6" presetClass="emph" presetSubtype="0" fill="hold" grpId="1" nodeType="withEffect">
                                  <p:stCondLst>
                                    <p:cond delay="0"/>
                                  </p:stCondLst>
                                  <p:childTnLst>
                                    <p:animScale>
                                      <p:cBhvr>
                                        <p:cTn id="14" dur="1000" fill="hold"/>
                                        <p:tgtEl>
                                          <p:spTgt spid="13"/>
                                        </p:tgtEl>
                                      </p:cBhvr>
                                      <p:by x="50000" y="50000"/>
                                    </p:animScale>
                                  </p:childTnLst>
                                </p:cTn>
                              </p:par>
                              <p:par>
                                <p:cTn id="15" presetID="6" presetClass="emph" presetSubtype="0" fill="hold" nodeType="withEffect">
                                  <p:stCondLst>
                                    <p:cond delay="0"/>
                                  </p:stCondLst>
                                  <p:childTnLst>
                                    <p:animScale>
                                      <p:cBhvr>
                                        <p:cTn id="16" dur="1000" fill="hold"/>
                                        <p:tgtEl>
                                          <p:spTgt spid="8"/>
                                        </p:tgtEl>
                                      </p:cBhvr>
                                      <p:by x="50000" y="50000"/>
                                    </p:animScale>
                                  </p:childTnLst>
                                </p:cTn>
                              </p:par>
                              <p:par>
                                <p:cTn id="17" presetID="35" presetClass="path" presetSubtype="0" accel="50000" decel="50000" fill="hold" nodeType="withEffect">
                                  <p:stCondLst>
                                    <p:cond delay="0"/>
                                  </p:stCondLst>
                                  <p:childTnLst>
                                    <p:animMotion origin="layout" path="M -8.33333E-7 4.44444E-6 L -0.08385 -0.35139 " pathEditMode="relative" rAng="0" ptsTypes="AA">
                                      <p:cBhvr>
                                        <p:cTn id="18" dur="1000" fill="hold"/>
                                        <p:tgtEl>
                                          <p:spTgt spid="5"/>
                                        </p:tgtEl>
                                        <p:attrNameLst>
                                          <p:attrName>ppt_x</p:attrName>
                                          <p:attrName>ppt_y</p:attrName>
                                        </p:attrNameLst>
                                      </p:cBhvr>
                                      <p:rCtr x="-42" y="-176"/>
                                    </p:animMotion>
                                  </p:childTnLst>
                                </p:cTn>
                              </p:par>
                              <p:par>
                                <p:cTn id="19" presetID="35" presetClass="path" presetSubtype="0" accel="50000" decel="50000" fill="hold" grpId="0" nodeType="withEffect">
                                  <p:stCondLst>
                                    <p:cond delay="0"/>
                                  </p:stCondLst>
                                  <p:childTnLst>
                                    <p:animMotion origin="layout" path="M 3.33333E-6 -4.44444E-6 L -0.14167 -0.23888 " pathEditMode="relative" rAng="0" ptsTypes="AA">
                                      <p:cBhvr>
                                        <p:cTn id="20" dur="1000" fill="hold"/>
                                        <p:tgtEl>
                                          <p:spTgt spid="12"/>
                                        </p:tgtEl>
                                        <p:attrNameLst>
                                          <p:attrName>ppt_x</p:attrName>
                                          <p:attrName>ppt_y</p:attrName>
                                        </p:attrNameLst>
                                      </p:cBhvr>
                                      <p:rCtr x="-71" y="-119"/>
                                    </p:animMotion>
                                  </p:childTnLst>
                                </p:cTn>
                              </p:par>
                              <p:par>
                                <p:cTn id="21" presetID="6" presetClass="emph" presetSubtype="0" fill="hold" nodeType="withEffect">
                                  <p:stCondLst>
                                    <p:cond delay="0"/>
                                  </p:stCondLst>
                                  <p:childTnLst>
                                    <p:animScale>
                                      <p:cBhvr>
                                        <p:cTn id="22" dur="1000" fill="hold"/>
                                        <p:tgtEl>
                                          <p:spTgt spid="5"/>
                                        </p:tgtEl>
                                      </p:cBhvr>
                                      <p:by x="50000" y="50000"/>
                                    </p:animScale>
                                  </p:childTnLst>
                                </p:cTn>
                              </p:par>
                              <p:par>
                                <p:cTn id="23" presetID="6" presetClass="emph" presetSubtype="0" fill="hold" grpId="1" nodeType="withEffect">
                                  <p:stCondLst>
                                    <p:cond delay="0"/>
                                  </p:stCondLst>
                                  <p:childTnLst>
                                    <p:animScale>
                                      <p:cBhvr>
                                        <p:cTn id="24" dur="1000" fill="hold"/>
                                        <p:tgtEl>
                                          <p:spTgt spid="12"/>
                                        </p:tgtEl>
                                      </p:cBhvr>
                                      <p:by x="50000" y="50000"/>
                                    </p:animScale>
                                  </p:childTnLst>
                                </p:cTn>
                              </p:par>
                            </p:childTnLst>
                          </p:cTn>
                        </p:par>
                        <p:par>
                          <p:cTn id="25" fill="hold">
                            <p:stCondLst>
                              <p:cond delay="1000"/>
                            </p:stCondLst>
                            <p:childTnLst>
                              <p:par>
                                <p:cTn id="26" presetID="9" presetClass="emph" presetSubtype="0" nodeType="afterEffect">
                                  <p:stCondLst>
                                    <p:cond delay="0"/>
                                  </p:stCondLst>
                                  <p:childTnLst>
                                    <p:set>
                                      <p:cBhvr rctx="PPT">
                                        <p:cTn id="27" dur="indefinite"/>
                                        <p:tgtEl>
                                          <p:spTgt spid="5"/>
                                        </p:tgtEl>
                                        <p:attrNameLst>
                                          <p:attrName>style.opacity</p:attrName>
                                        </p:attrNameLst>
                                      </p:cBhvr>
                                      <p:to>
                                        <p:strVal val="0.5"/>
                                      </p:to>
                                    </p:set>
                                    <p:animEffect filter="image" prLst="opacity: 0.5">
                                      <p:cBhvr rctx="IE">
                                        <p:cTn id="28" dur="indefinite"/>
                                        <p:tgtEl>
                                          <p:spTgt spid="5"/>
                                        </p:tgtEl>
                                      </p:cBhvr>
                                    </p:animEffect>
                                  </p:childTnLst>
                                </p:cTn>
                              </p:par>
                            </p:childTnLst>
                          </p:cTn>
                        </p:par>
                        <p:par>
                          <p:cTn id="29" fill="hold">
                            <p:stCondLst>
                              <p:cond delay="1000"/>
                            </p:stCondLst>
                            <p:childTnLst>
                              <p:par>
                                <p:cTn id="30" presetID="9" presetClass="emph" presetSubtype="0" grpId="2" nodeType="afterEffect">
                                  <p:stCondLst>
                                    <p:cond delay="0"/>
                                  </p:stCondLst>
                                  <p:childTnLst>
                                    <p:set>
                                      <p:cBhvr rctx="PPT">
                                        <p:cTn id="31" dur="indefinite"/>
                                        <p:tgtEl>
                                          <p:spTgt spid="12"/>
                                        </p:tgtEl>
                                        <p:attrNameLst>
                                          <p:attrName>style.opacity</p:attrName>
                                        </p:attrNameLst>
                                      </p:cBhvr>
                                      <p:to>
                                        <p:strVal val="0.5"/>
                                      </p:to>
                                    </p:set>
                                    <p:animEffect filter="image" prLst="opacity: 0.5">
                                      <p:cBhvr rctx="IE">
                                        <p:cTn id="32" dur="indefinite"/>
                                        <p:tgtEl>
                                          <p:spTgt spid="12"/>
                                        </p:tgtEl>
                                      </p:cBhvr>
                                    </p:animEffect>
                                  </p:childTnLst>
                                </p:cTn>
                              </p:par>
                            </p:childTnLst>
                          </p:cTn>
                        </p:par>
                        <p:par>
                          <p:cTn id="33" fill="hold">
                            <p:stCondLst>
                              <p:cond delay="1000"/>
                            </p:stCondLst>
                            <p:childTnLst>
                              <p:par>
                                <p:cTn id="34" presetID="9" presetClass="emph" presetSubtype="0" nodeType="afterEffect">
                                  <p:stCondLst>
                                    <p:cond delay="0"/>
                                  </p:stCondLst>
                                  <p:childTnLst>
                                    <p:set>
                                      <p:cBhvr rctx="PPT">
                                        <p:cTn id="35" dur="indefinite"/>
                                        <p:tgtEl>
                                          <p:spTgt spid="8"/>
                                        </p:tgtEl>
                                        <p:attrNameLst>
                                          <p:attrName>style.opacity</p:attrName>
                                        </p:attrNameLst>
                                      </p:cBhvr>
                                      <p:to>
                                        <p:strVal val="0.5"/>
                                      </p:to>
                                    </p:set>
                                    <p:animEffect filter="image" prLst="opacity: 0.5">
                                      <p:cBhvr rctx="IE">
                                        <p:cTn id="36" dur="indefinite"/>
                                        <p:tgtEl>
                                          <p:spTgt spid="8"/>
                                        </p:tgtEl>
                                      </p:cBhvr>
                                    </p:animEffect>
                                  </p:childTnLst>
                                </p:cTn>
                              </p:par>
                            </p:childTnLst>
                          </p:cTn>
                        </p:par>
                        <p:par>
                          <p:cTn id="37" fill="hold">
                            <p:stCondLst>
                              <p:cond delay="1000"/>
                            </p:stCondLst>
                            <p:childTnLst>
                              <p:par>
                                <p:cTn id="38" presetID="9" presetClass="emph" presetSubtype="0" nodeType="afterEffect">
                                  <p:stCondLst>
                                    <p:cond delay="0"/>
                                  </p:stCondLst>
                                  <p:childTnLst>
                                    <p:set>
                                      <p:cBhvr rctx="PPT">
                                        <p:cTn id="39" dur="indefinite"/>
                                        <p:tgtEl>
                                          <p:spTgt spid="9"/>
                                        </p:tgtEl>
                                        <p:attrNameLst>
                                          <p:attrName>style.opacity</p:attrName>
                                        </p:attrNameLst>
                                      </p:cBhvr>
                                      <p:to>
                                        <p:strVal val="0.5"/>
                                      </p:to>
                                    </p:set>
                                    <p:animEffect filter="image" prLst="opacity: 0.5">
                                      <p:cBhvr rctx="IE">
                                        <p:cTn id="40" dur="indefinite"/>
                                        <p:tgtEl>
                                          <p:spTgt spid="9"/>
                                        </p:tgtEl>
                                      </p:cBhvr>
                                    </p:animEffect>
                                  </p:childTnLst>
                                </p:cTn>
                              </p:par>
                            </p:childTnLst>
                          </p:cTn>
                        </p:par>
                        <p:par>
                          <p:cTn id="41" fill="hold">
                            <p:stCondLst>
                              <p:cond delay="1000"/>
                            </p:stCondLst>
                            <p:childTnLst>
                              <p:par>
                                <p:cTn id="42" presetID="9" presetClass="emph" presetSubtype="0" grpId="2" nodeType="afterEffect">
                                  <p:stCondLst>
                                    <p:cond delay="0"/>
                                  </p:stCondLst>
                                  <p:childTnLst>
                                    <p:set>
                                      <p:cBhvr rctx="PPT">
                                        <p:cTn id="43" dur="indefinite"/>
                                        <p:tgtEl>
                                          <p:spTgt spid="13"/>
                                        </p:tgtEl>
                                        <p:attrNameLst>
                                          <p:attrName>style.opacity</p:attrName>
                                        </p:attrNameLst>
                                      </p:cBhvr>
                                      <p:to>
                                        <p:strVal val="0.5"/>
                                      </p:to>
                                    </p:set>
                                    <p:animEffect filter="image" prLst="opacity: 0.5">
                                      <p:cBhvr rctx="IE">
                                        <p:cTn id="44" dur="indefinite"/>
                                        <p:tgtEl>
                                          <p:spTgt spid="13"/>
                                        </p:tgtEl>
                                      </p:cBhvr>
                                    </p:animEffect>
                                  </p:childTnLst>
                                </p:cTn>
                              </p:par>
                              <p:par>
                                <p:cTn id="45" presetID="4" presetClass="exit" presetSubtype="16" fill="hold" grpId="0" nodeType="withEffect">
                                  <p:stCondLst>
                                    <p:cond delay="0"/>
                                  </p:stCondLst>
                                  <p:childTnLst>
                                    <p:animEffect transition="out" filter="box(in)">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4" presetClass="exit" presetSubtype="16" fill="hold" grpId="0" nodeType="withEffect">
                                  <p:stCondLst>
                                    <p:cond delay="0"/>
                                  </p:stCondLst>
                                  <p:childTnLst>
                                    <p:animEffect transition="out" filter="box(in)">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4" presetClass="entr" presetSubtype="32" fill="hold" nodeType="withEffect">
                                  <p:stCondLst>
                                    <p:cond delay="0"/>
                                  </p:stCondLst>
                                  <p:childTnLst>
                                    <p:set>
                                      <p:cBhvr>
                                        <p:cTn id="52" dur="1" fill="hold">
                                          <p:stCondLst>
                                            <p:cond delay="0"/>
                                          </p:stCondLst>
                                        </p:cTn>
                                        <p:tgtEl>
                                          <p:spTgt spid="3080"/>
                                        </p:tgtEl>
                                        <p:attrNameLst>
                                          <p:attrName>style.visibility</p:attrName>
                                        </p:attrNameLst>
                                      </p:cBhvr>
                                      <p:to>
                                        <p:strVal val="visible"/>
                                      </p:to>
                                    </p:set>
                                    <p:animEffect transition="in" filter="box(out)">
                                      <p:cBhvr>
                                        <p:cTn id="53" dur="500"/>
                                        <p:tgtEl>
                                          <p:spTgt spid="3080"/>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1+#ppt_w/2"/>
                                          </p:val>
                                        </p:tav>
                                        <p:tav tm="100000">
                                          <p:val>
                                            <p:strVal val="#ppt_x"/>
                                          </p:val>
                                        </p:tav>
                                      </p:tavLst>
                                    </p:anim>
                                    <p:anim calcmode="lin" valueType="num">
                                      <p:cBhvr additive="base">
                                        <p:cTn id="57"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082"/>
                                        </p:tgtEl>
                                        <p:attrNameLst>
                                          <p:attrName>style.visibility</p:attrName>
                                        </p:attrNameLst>
                                      </p:cBhvr>
                                      <p:to>
                                        <p:strVal val="visible"/>
                                      </p:to>
                                    </p:set>
                                    <p:animEffect transition="in" filter="checkerboard(across)">
                                      <p:cBhvr>
                                        <p:cTn id="62" dur="500"/>
                                        <p:tgtEl>
                                          <p:spTgt spid="3082"/>
                                        </p:tgtEl>
                                      </p:cBhvr>
                                    </p:animEffect>
                                  </p:childTnLst>
                                </p:cTn>
                              </p:par>
                              <p:par>
                                <p:cTn id="63" presetID="5" presetClass="entr" presetSubtype="10" fill="hold" nodeType="withEffect">
                                  <p:stCondLst>
                                    <p:cond delay="0"/>
                                  </p:stCondLst>
                                  <p:childTnLst>
                                    <p:set>
                                      <p:cBhvr>
                                        <p:cTn id="64" dur="1" fill="hold">
                                          <p:stCondLst>
                                            <p:cond delay="0"/>
                                          </p:stCondLst>
                                        </p:cTn>
                                        <p:tgtEl>
                                          <p:spTgt spid="3081"/>
                                        </p:tgtEl>
                                        <p:attrNameLst>
                                          <p:attrName>style.visibility</p:attrName>
                                        </p:attrNameLst>
                                      </p:cBhvr>
                                      <p:to>
                                        <p:strVal val="visible"/>
                                      </p:to>
                                    </p:set>
                                    <p:animEffect transition="in" filter="checkerboard(across)">
                                      <p:cBhvr>
                                        <p:cTn id="65" dur="500"/>
                                        <p:tgtEl>
                                          <p:spTgt spid="3081"/>
                                        </p:tgtEl>
                                      </p:cBhvr>
                                    </p:animEffect>
                                  </p:childTnLst>
                                </p:cTn>
                              </p:par>
                              <p:par>
                                <p:cTn id="66" presetID="5" presetClass="exit" presetSubtype="10" fill="hold" nodeType="withEffect">
                                  <p:stCondLst>
                                    <p:cond delay="0"/>
                                  </p:stCondLst>
                                  <p:childTnLst>
                                    <p:animEffect transition="out" filter="checkerboard(across)">
                                      <p:cBhvr>
                                        <p:cTn id="67" dur="500"/>
                                        <p:tgtEl>
                                          <p:spTgt spid="3080"/>
                                        </p:tgtEl>
                                      </p:cBhvr>
                                    </p:animEffect>
                                    <p:set>
                                      <p:cBhvr>
                                        <p:cTn id="68" dur="1" fill="hold">
                                          <p:stCondLst>
                                            <p:cond delay="499"/>
                                          </p:stCondLst>
                                        </p:cTn>
                                        <p:tgtEl>
                                          <p:spTgt spid="3080"/>
                                        </p:tgtEl>
                                        <p:attrNameLst>
                                          <p:attrName>style.visibility</p:attrName>
                                        </p:attrNameLst>
                                      </p:cBhvr>
                                      <p:to>
                                        <p:strVal val="hidden"/>
                                      </p:to>
                                    </p:set>
                                  </p:childTnLst>
                                </p:cTn>
                              </p:par>
                              <p:par>
                                <p:cTn id="69" presetID="5" presetClass="exit" presetSubtype="10" fill="hold" nodeType="withEffect">
                                  <p:stCondLst>
                                    <p:cond delay="0"/>
                                  </p:stCondLst>
                                  <p:childTnLst>
                                    <p:animEffect transition="out" filter="checkerboard(across)">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2" presetClass="entr" presetSubtype="2"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1+#ppt_w/2"/>
                                          </p:val>
                                        </p:tav>
                                        <p:tav tm="100000">
                                          <p:val>
                                            <p:strVal val="#ppt_x"/>
                                          </p:val>
                                        </p:tav>
                                      </p:tavLst>
                                    </p:anim>
                                    <p:anim calcmode="lin" valueType="num">
                                      <p:cBhvr additive="base">
                                        <p:cTn id="75"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6" presetClass="path" presetSubtype="0" accel="50000" decel="50000" fill="hold" nodeType="clickEffect">
                                  <p:stCondLst>
                                    <p:cond delay="0"/>
                                  </p:stCondLst>
                                  <p:childTnLst>
                                    <p:animMotion origin="layout" path="M -3.33333E-6 -2.22222E-6 L 0.29167 0.07778 " pathEditMode="relative" rAng="0" ptsTypes="AA">
                                      <p:cBhvr>
                                        <p:cTn id="79" dur="2000" fill="hold"/>
                                        <p:tgtEl>
                                          <p:spTgt spid="7"/>
                                        </p:tgtEl>
                                        <p:attrNameLst>
                                          <p:attrName>ppt_x</p:attrName>
                                          <p:attrName>ppt_y</p:attrName>
                                        </p:attrNameLst>
                                      </p:cBhvr>
                                      <p:rCtr x="146" y="39"/>
                                    </p:animMotion>
                                  </p:childTnLst>
                                </p:cTn>
                              </p:par>
                              <p:par>
                                <p:cTn id="80" presetID="6" presetClass="emph" presetSubtype="0" fill="hold" nodeType="withEffect">
                                  <p:stCondLst>
                                    <p:cond delay="0"/>
                                  </p:stCondLst>
                                  <p:childTnLst>
                                    <p:animScale>
                                      <p:cBhvr>
                                        <p:cTn id="81" dur="1000" fill="hold"/>
                                        <p:tgtEl>
                                          <p:spTgt spid="3082"/>
                                        </p:tgtEl>
                                      </p:cBhvr>
                                      <p:by x="50000" y="50000"/>
                                    </p:animScale>
                                  </p:childTnLst>
                                </p:cTn>
                              </p:par>
                              <p:par>
                                <p:cTn id="82" presetID="6" presetClass="emph" presetSubtype="0" fill="hold" nodeType="withEffect">
                                  <p:stCondLst>
                                    <p:cond delay="0"/>
                                  </p:stCondLst>
                                  <p:childTnLst>
                                    <p:animScale>
                                      <p:cBhvr>
                                        <p:cTn id="83" dur="1000" fill="hold"/>
                                        <p:tgtEl>
                                          <p:spTgt spid="3081"/>
                                        </p:tgtEl>
                                      </p:cBhvr>
                                      <p:by x="50000" y="50000"/>
                                    </p:animScale>
                                  </p:childTnLst>
                                </p:cTn>
                              </p:par>
                              <p:par>
                                <p:cTn id="84" presetID="6" presetClass="emph" presetSubtype="0" fill="hold" nodeType="withEffect">
                                  <p:stCondLst>
                                    <p:cond delay="0"/>
                                  </p:stCondLst>
                                  <p:childTnLst>
                                    <p:animScale>
                                      <p:cBhvr>
                                        <p:cTn id="85" dur="1000" fill="hold"/>
                                        <p:tgtEl>
                                          <p:spTgt spid="7"/>
                                        </p:tgtEl>
                                      </p:cBhvr>
                                      <p:by x="50000" y="50000"/>
                                    </p:animScale>
                                  </p:childTnLst>
                                </p:cTn>
                              </p:par>
                              <p:par>
                                <p:cTn id="86" presetID="35" presetClass="path" presetSubtype="0" accel="50000" decel="50000" fill="hold" nodeType="withEffect">
                                  <p:stCondLst>
                                    <p:cond delay="0"/>
                                  </p:stCondLst>
                                  <p:childTnLst>
                                    <p:animMotion origin="layout" path="M -2.22222E-6 -3.33333E-6 L -0.28055 0.10556 " pathEditMode="relative" rAng="0" ptsTypes="AA">
                                      <p:cBhvr>
                                        <p:cTn id="87" dur="1000" fill="hold"/>
                                        <p:tgtEl>
                                          <p:spTgt spid="3082"/>
                                        </p:tgtEl>
                                        <p:attrNameLst>
                                          <p:attrName>ppt_x</p:attrName>
                                          <p:attrName>ppt_y</p:attrName>
                                        </p:attrNameLst>
                                      </p:cBhvr>
                                      <p:rCtr x="-140" y="53"/>
                                    </p:animMotion>
                                  </p:childTnLst>
                                </p:cTn>
                              </p:par>
                              <p:par>
                                <p:cTn id="88" presetID="35" presetClass="path" presetSubtype="0" accel="50000" decel="50000" fill="hold" nodeType="withEffect">
                                  <p:stCondLst>
                                    <p:cond delay="0"/>
                                  </p:stCondLst>
                                  <p:childTnLst>
                                    <p:animMotion origin="layout" path="M -2.22222E-6 -3.33333E-6 L -0.22222 0.10556 " pathEditMode="relative" rAng="0" ptsTypes="AA">
                                      <p:cBhvr>
                                        <p:cTn id="89" dur="1000" fill="hold"/>
                                        <p:tgtEl>
                                          <p:spTgt spid="3081"/>
                                        </p:tgtEl>
                                        <p:attrNameLst>
                                          <p:attrName>ppt_x</p:attrName>
                                          <p:attrName>ppt_y</p:attrName>
                                        </p:attrNameLst>
                                      </p:cBhvr>
                                      <p:rCtr x="-111" y="53"/>
                                    </p:animMotion>
                                  </p:childTnLst>
                                </p:cTn>
                              </p:par>
                              <p:par>
                                <p:cTn id="90" presetID="35" presetClass="path" presetSubtype="0" accel="50000" decel="50000" fill="hold" nodeType="withEffect">
                                  <p:stCondLst>
                                    <p:cond delay="0"/>
                                  </p:stCondLst>
                                  <p:childTnLst>
                                    <p:animMotion origin="layout" path="M 0.29167 0.07778 L 0.08333 0.02223 " pathEditMode="relative" rAng="0" ptsTypes="AA">
                                      <p:cBhvr>
                                        <p:cTn id="91" dur="1000" fill="hold"/>
                                        <p:tgtEl>
                                          <p:spTgt spid="7"/>
                                        </p:tgtEl>
                                        <p:attrNameLst>
                                          <p:attrName>ppt_x</p:attrName>
                                          <p:attrName>ppt_y</p:attrName>
                                        </p:attrNameLst>
                                      </p:cBhvr>
                                      <p:rCtr x="-104" y="-28"/>
                                    </p:animMotion>
                                  </p:childTnLst>
                                </p:cTn>
                              </p:par>
                              <p:par>
                                <p:cTn id="92" presetID="2" presetClass="entr" presetSubtype="2"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additive="base">
                                        <p:cTn id="94" dur="500" fill="hold"/>
                                        <p:tgtEl>
                                          <p:spTgt spid="42"/>
                                        </p:tgtEl>
                                        <p:attrNameLst>
                                          <p:attrName>ppt_x</p:attrName>
                                        </p:attrNameLst>
                                      </p:cBhvr>
                                      <p:tavLst>
                                        <p:tav tm="0">
                                          <p:val>
                                            <p:strVal val="1+#ppt_w/2"/>
                                          </p:val>
                                        </p:tav>
                                        <p:tav tm="100000">
                                          <p:val>
                                            <p:strVal val="#ppt_x"/>
                                          </p:val>
                                        </p:tav>
                                      </p:tavLst>
                                    </p:anim>
                                    <p:anim calcmode="lin" valueType="num">
                                      <p:cBhvr additive="base">
                                        <p:cTn id="95" dur="500" fill="hold"/>
                                        <p:tgtEl>
                                          <p:spTgt spid="42"/>
                                        </p:tgtEl>
                                        <p:attrNameLst>
                                          <p:attrName>ppt_y</p:attrName>
                                        </p:attrNameLst>
                                      </p:cBhvr>
                                      <p:tavLst>
                                        <p:tav tm="0">
                                          <p:val>
                                            <p:strVal val="#ppt_y"/>
                                          </p:val>
                                        </p:tav>
                                        <p:tav tm="100000">
                                          <p:val>
                                            <p:strVal val="#ppt_y"/>
                                          </p:val>
                                        </p:tav>
                                      </p:tavLst>
                                    </p:anim>
                                  </p:childTnLst>
                                </p:cTn>
                              </p:par>
                            </p:childTnLst>
                          </p:cTn>
                        </p:par>
                        <p:par>
                          <p:cTn id="96" fill="hold">
                            <p:stCondLst>
                              <p:cond delay="2000"/>
                            </p:stCondLst>
                            <p:childTnLst>
                              <p:par>
                                <p:cTn id="97" presetID="2" presetClass="entr" presetSubtype="2" fill="hold" nodeType="afterEffect">
                                  <p:stCondLst>
                                    <p:cond delay="0"/>
                                  </p:stCondLst>
                                  <p:childTnLst>
                                    <p:set>
                                      <p:cBhvr>
                                        <p:cTn id="98" dur="1" fill="hold">
                                          <p:stCondLst>
                                            <p:cond delay="0"/>
                                          </p:stCondLst>
                                        </p:cTn>
                                        <p:tgtEl>
                                          <p:spTgt spid="3089"/>
                                        </p:tgtEl>
                                        <p:attrNameLst>
                                          <p:attrName>style.visibility</p:attrName>
                                        </p:attrNameLst>
                                      </p:cBhvr>
                                      <p:to>
                                        <p:strVal val="visible"/>
                                      </p:to>
                                    </p:set>
                                    <p:anim calcmode="lin" valueType="num">
                                      <p:cBhvr additive="base">
                                        <p:cTn id="99" dur="500" fill="hold"/>
                                        <p:tgtEl>
                                          <p:spTgt spid="3089"/>
                                        </p:tgtEl>
                                        <p:attrNameLst>
                                          <p:attrName>ppt_x</p:attrName>
                                        </p:attrNameLst>
                                      </p:cBhvr>
                                      <p:tavLst>
                                        <p:tav tm="0">
                                          <p:val>
                                            <p:strVal val="1+#ppt_w/2"/>
                                          </p:val>
                                        </p:tav>
                                        <p:tav tm="100000">
                                          <p:val>
                                            <p:strVal val="#ppt_x"/>
                                          </p:val>
                                        </p:tav>
                                      </p:tavLst>
                                    </p:anim>
                                    <p:anim calcmode="lin" valueType="num">
                                      <p:cBhvr additive="base">
                                        <p:cTn id="100" dur="500" fill="hold"/>
                                        <p:tgtEl>
                                          <p:spTgt spid="3089"/>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3090"/>
                                        </p:tgtEl>
                                        <p:attrNameLst>
                                          <p:attrName>style.visibility</p:attrName>
                                        </p:attrNameLst>
                                      </p:cBhvr>
                                      <p:to>
                                        <p:strVal val="visible"/>
                                      </p:to>
                                    </p:set>
                                    <p:anim calcmode="lin" valueType="num">
                                      <p:cBhvr additive="base">
                                        <p:cTn id="103" dur="500" fill="hold"/>
                                        <p:tgtEl>
                                          <p:spTgt spid="3090"/>
                                        </p:tgtEl>
                                        <p:attrNameLst>
                                          <p:attrName>ppt_x</p:attrName>
                                        </p:attrNameLst>
                                      </p:cBhvr>
                                      <p:tavLst>
                                        <p:tav tm="0">
                                          <p:val>
                                            <p:strVal val="1+#ppt_w/2"/>
                                          </p:val>
                                        </p:tav>
                                        <p:tav tm="100000">
                                          <p:val>
                                            <p:strVal val="#ppt_x"/>
                                          </p:val>
                                        </p:tav>
                                      </p:tavLst>
                                    </p:anim>
                                    <p:anim calcmode="lin" valueType="num">
                                      <p:cBhvr additive="base">
                                        <p:cTn id="104" dur="500" fill="hold"/>
                                        <p:tgtEl>
                                          <p:spTgt spid="3090"/>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3091"/>
                                        </p:tgtEl>
                                        <p:attrNameLst>
                                          <p:attrName>style.visibility</p:attrName>
                                        </p:attrNameLst>
                                      </p:cBhvr>
                                      <p:to>
                                        <p:strVal val="visible"/>
                                      </p:to>
                                    </p:set>
                                    <p:anim calcmode="lin" valueType="num">
                                      <p:cBhvr additive="base">
                                        <p:cTn id="107" dur="500" fill="hold"/>
                                        <p:tgtEl>
                                          <p:spTgt spid="3091"/>
                                        </p:tgtEl>
                                        <p:attrNameLst>
                                          <p:attrName>ppt_x</p:attrName>
                                        </p:attrNameLst>
                                      </p:cBhvr>
                                      <p:tavLst>
                                        <p:tav tm="0">
                                          <p:val>
                                            <p:strVal val="1+#ppt_w/2"/>
                                          </p:val>
                                        </p:tav>
                                        <p:tav tm="100000">
                                          <p:val>
                                            <p:strVal val="#ppt_x"/>
                                          </p:val>
                                        </p:tav>
                                      </p:tavLst>
                                    </p:anim>
                                    <p:anim calcmode="lin" valueType="num">
                                      <p:cBhvr additive="base">
                                        <p:cTn id="108" dur="500" fill="hold"/>
                                        <p:tgtEl>
                                          <p:spTgt spid="3091"/>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9" presetClass="emph" presetSubtype="0" nodeType="clickEffect">
                                  <p:stCondLst>
                                    <p:cond delay="0"/>
                                  </p:stCondLst>
                                  <p:childTnLst>
                                    <p:set>
                                      <p:cBhvr rctx="PPT">
                                        <p:cTn id="112" dur="indefinite"/>
                                        <p:tgtEl>
                                          <p:spTgt spid="8"/>
                                        </p:tgtEl>
                                        <p:attrNameLst>
                                          <p:attrName>style.opacity</p:attrName>
                                        </p:attrNameLst>
                                      </p:cBhvr>
                                      <p:to>
                                        <p:strVal val="1"/>
                                      </p:to>
                                    </p:set>
                                    <p:animEffect filter="image" prLst="opacity: 1">
                                      <p:cBhvr rctx="IE">
                                        <p:cTn id="113" dur="indefinite"/>
                                        <p:tgtEl>
                                          <p:spTgt spid="8"/>
                                        </p:tgtEl>
                                      </p:cBhvr>
                                    </p:animEffect>
                                  </p:childTnLst>
                                </p:cTn>
                              </p:par>
                              <p:par>
                                <p:cTn id="114" presetID="9" presetClass="emph" presetSubtype="0" nodeType="withEffect">
                                  <p:stCondLst>
                                    <p:cond delay="0"/>
                                  </p:stCondLst>
                                  <p:childTnLst>
                                    <p:set>
                                      <p:cBhvr rctx="PPT">
                                        <p:cTn id="115" dur="indefinite"/>
                                        <p:tgtEl>
                                          <p:spTgt spid="9"/>
                                        </p:tgtEl>
                                        <p:attrNameLst>
                                          <p:attrName>style.opacity</p:attrName>
                                        </p:attrNameLst>
                                      </p:cBhvr>
                                      <p:to>
                                        <p:strVal val="1"/>
                                      </p:to>
                                    </p:set>
                                    <p:animEffect filter="image" prLst="opacity: 1">
                                      <p:cBhvr rctx="IE">
                                        <p:cTn id="116" dur="indefinite"/>
                                        <p:tgtEl>
                                          <p:spTgt spid="9"/>
                                        </p:tgtEl>
                                      </p:cBhvr>
                                    </p:animEffect>
                                  </p:childTnLst>
                                </p:cTn>
                              </p:par>
                              <p:par>
                                <p:cTn id="117" presetID="2" presetClass="entr" presetSubtype="2"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ppt_y"/>
                                          </p:val>
                                        </p:tav>
                                        <p:tav tm="100000">
                                          <p:val>
                                            <p:strVal val="#ppt_y"/>
                                          </p:val>
                                        </p:tav>
                                      </p:tavLst>
                                    </p:anim>
                                  </p:childTnLst>
                                </p:cTn>
                              </p:par>
                              <p:par>
                                <p:cTn id="121" presetID="5" presetClass="exit" presetSubtype="10" fill="hold" nodeType="withEffect">
                                  <p:stCondLst>
                                    <p:cond delay="0"/>
                                  </p:stCondLst>
                                  <p:childTnLst>
                                    <p:animEffect transition="out" filter="checkerboard(across)">
                                      <p:cBhvr>
                                        <p:cTn id="122" dur="500"/>
                                        <p:tgtEl>
                                          <p:spTgt spid="8"/>
                                        </p:tgtEl>
                                      </p:cBhvr>
                                    </p:animEffect>
                                    <p:set>
                                      <p:cBhvr>
                                        <p:cTn id="123" dur="1" fill="hold">
                                          <p:stCondLst>
                                            <p:cond delay="499"/>
                                          </p:stCondLst>
                                        </p:cTn>
                                        <p:tgtEl>
                                          <p:spTgt spid="8"/>
                                        </p:tgtEl>
                                        <p:attrNameLst>
                                          <p:attrName>style.visibility</p:attrName>
                                        </p:attrNameLst>
                                      </p:cBhvr>
                                      <p:to>
                                        <p:strVal val="hidden"/>
                                      </p:to>
                                    </p:set>
                                  </p:childTnLst>
                                </p:cTn>
                              </p:par>
                              <p:par>
                                <p:cTn id="124" presetID="5" presetClass="exit" presetSubtype="10" fill="hold" nodeType="withEffect">
                                  <p:stCondLst>
                                    <p:cond delay="0"/>
                                  </p:stCondLst>
                                  <p:childTnLst>
                                    <p:animEffect transition="out" filter="checkerboard(across)">
                                      <p:cBhvr>
                                        <p:cTn id="125" dur="500"/>
                                        <p:tgtEl>
                                          <p:spTgt spid="9"/>
                                        </p:tgtEl>
                                      </p:cBhvr>
                                    </p:animEffect>
                                    <p:set>
                                      <p:cBhvr>
                                        <p:cTn id="126" dur="1" fill="hold">
                                          <p:stCondLst>
                                            <p:cond delay="499"/>
                                          </p:stCondLst>
                                        </p:cTn>
                                        <p:tgtEl>
                                          <p:spTgt spid="9"/>
                                        </p:tgtEl>
                                        <p:attrNameLst>
                                          <p:attrName>style.visibility</p:attrName>
                                        </p:attrNameLst>
                                      </p:cBhvr>
                                      <p:to>
                                        <p:strVal val="hidden"/>
                                      </p:to>
                                    </p:set>
                                  </p:childTnLst>
                                </p:cTn>
                              </p:par>
                              <p:par>
                                <p:cTn id="127" presetID="5" presetClass="entr" presetSubtype="10" fill="hold" nodeType="withEffect">
                                  <p:stCondLst>
                                    <p:cond delay="0"/>
                                  </p:stCondLst>
                                  <p:childTnLst>
                                    <p:set>
                                      <p:cBhvr>
                                        <p:cTn id="128" dur="1" fill="hold">
                                          <p:stCondLst>
                                            <p:cond delay="0"/>
                                          </p:stCondLst>
                                        </p:cTn>
                                        <p:tgtEl>
                                          <p:spTgt spid="3099"/>
                                        </p:tgtEl>
                                        <p:attrNameLst>
                                          <p:attrName>style.visibility</p:attrName>
                                        </p:attrNameLst>
                                      </p:cBhvr>
                                      <p:to>
                                        <p:strVal val="visible"/>
                                      </p:to>
                                    </p:set>
                                    <p:animEffect transition="in" filter="checkerboard(across)">
                                      <p:cBhvr>
                                        <p:cTn id="129" dur="500"/>
                                        <p:tgtEl>
                                          <p:spTgt spid="3099"/>
                                        </p:tgtEl>
                                      </p:cBhvr>
                                    </p:animEffect>
                                  </p:childTnLst>
                                </p:cTn>
                              </p:par>
                              <p:par>
                                <p:cTn id="130" presetID="5" presetClass="entr" presetSubtype="10" fill="hold" nodeType="withEffect">
                                  <p:stCondLst>
                                    <p:cond delay="0"/>
                                  </p:stCondLst>
                                  <p:childTnLst>
                                    <p:set>
                                      <p:cBhvr>
                                        <p:cTn id="131" dur="1" fill="hold">
                                          <p:stCondLst>
                                            <p:cond delay="0"/>
                                          </p:stCondLst>
                                        </p:cTn>
                                        <p:tgtEl>
                                          <p:spTgt spid="3098"/>
                                        </p:tgtEl>
                                        <p:attrNameLst>
                                          <p:attrName>style.visibility</p:attrName>
                                        </p:attrNameLst>
                                      </p:cBhvr>
                                      <p:to>
                                        <p:strVal val="visible"/>
                                      </p:to>
                                    </p:set>
                                    <p:animEffect transition="in" filter="checkerboard(across)">
                                      <p:cBhvr>
                                        <p:cTn id="132" dur="500"/>
                                        <p:tgtEl>
                                          <p:spTgt spid="3098"/>
                                        </p:tgtEl>
                                      </p:cBhvr>
                                    </p:animEffect>
                                  </p:childTnLst>
                                </p:cTn>
                              </p:par>
                              <p:par>
                                <p:cTn id="133" presetID="2" presetClass="entr" presetSubtype="2"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additive="base">
                                        <p:cTn id="135" dur="500" fill="hold"/>
                                        <p:tgtEl>
                                          <p:spTgt spid="44"/>
                                        </p:tgtEl>
                                        <p:attrNameLst>
                                          <p:attrName>ppt_x</p:attrName>
                                        </p:attrNameLst>
                                      </p:cBhvr>
                                      <p:tavLst>
                                        <p:tav tm="0">
                                          <p:val>
                                            <p:strVal val="1+#ppt_w/2"/>
                                          </p:val>
                                        </p:tav>
                                        <p:tav tm="100000">
                                          <p:val>
                                            <p:strVal val="#ppt_x"/>
                                          </p:val>
                                        </p:tav>
                                      </p:tavLst>
                                    </p:anim>
                                    <p:anim calcmode="lin" valueType="num">
                                      <p:cBhvr additive="base">
                                        <p:cTn id="136" dur="500" fill="hold"/>
                                        <p:tgtEl>
                                          <p:spTgt spid="44"/>
                                        </p:tgtEl>
                                        <p:attrNameLst>
                                          <p:attrName>ppt_y</p:attrName>
                                        </p:attrNameLst>
                                      </p:cBhvr>
                                      <p:tavLst>
                                        <p:tav tm="0">
                                          <p:val>
                                            <p:strVal val="#ppt_y"/>
                                          </p:val>
                                        </p:tav>
                                        <p:tav tm="100000">
                                          <p:val>
                                            <p:strVal val="#ppt_y"/>
                                          </p:val>
                                        </p:tav>
                                      </p:tavLst>
                                    </p:anim>
                                  </p:childTnLst>
                                </p:cTn>
                              </p:par>
                              <p:par>
                                <p:cTn id="137" presetID="5" presetClass="exit" presetSubtype="10" fill="hold" grpId="3" nodeType="withEffect">
                                  <p:stCondLst>
                                    <p:cond delay="0"/>
                                  </p:stCondLst>
                                  <p:childTnLst>
                                    <p:animEffect transition="out" filter="checkerboard(across)">
                                      <p:cBhvr>
                                        <p:cTn id="138" dur="500"/>
                                        <p:tgtEl>
                                          <p:spTgt spid="13"/>
                                        </p:tgtEl>
                                      </p:cBhvr>
                                    </p:animEffect>
                                    <p:set>
                                      <p:cBhvr>
                                        <p:cTn id="139" dur="1" fill="hold">
                                          <p:stCondLst>
                                            <p:cond delay="499"/>
                                          </p:stCondLst>
                                        </p:cTn>
                                        <p:tgtEl>
                                          <p:spTgt spid="13"/>
                                        </p:tgtEl>
                                        <p:attrNameLst>
                                          <p:attrName>style.visibility</p:attrName>
                                        </p:attrNameLst>
                                      </p:cBhvr>
                                      <p:to>
                                        <p:strVal val="hidden"/>
                                      </p:to>
                                    </p:set>
                                  </p:childTnLst>
                                </p:cTn>
                              </p:par>
                              <p:par>
                                <p:cTn id="140" presetID="4" presetClass="exit" presetSubtype="16" fill="hold" grpId="3" nodeType="withEffect">
                                  <p:stCondLst>
                                    <p:cond delay="0"/>
                                  </p:stCondLst>
                                  <p:childTnLst>
                                    <p:animEffect transition="out" filter="box(in)">
                                      <p:cBhvr>
                                        <p:cTn id="141" dur="500"/>
                                        <p:tgtEl>
                                          <p:spTgt spid="12"/>
                                        </p:tgtEl>
                                      </p:cBhvr>
                                    </p:animEffect>
                                    <p:set>
                                      <p:cBhvr>
                                        <p:cTn id="142" dur="1" fill="hold">
                                          <p:stCondLst>
                                            <p:cond delay="499"/>
                                          </p:stCondLst>
                                        </p:cTn>
                                        <p:tgtEl>
                                          <p:spTgt spid="12"/>
                                        </p:tgtEl>
                                        <p:attrNameLst>
                                          <p:attrName>style.visibility</p:attrName>
                                        </p:attrNameLst>
                                      </p:cBhvr>
                                      <p:to>
                                        <p:strVal val="hidden"/>
                                      </p:to>
                                    </p:set>
                                  </p:childTnLst>
                                </p:cTn>
                              </p:par>
                              <p:par>
                                <p:cTn id="143" presetID="5" presetClass="entr" presetSubtype="10" fill="hold" nodeType="withEffect">
                                  <p:stCondLst>
                                    <p:cond delay="0"/>
                                  </p:stCondLst>
                                  <p:childTnLst>
                                    <p:set>
                                      <p:cBhvr>
                                        <p:cTn id="144" dur="1" fill="hold">
                                          <p:stCondLst>
                                            <p:cond delay="0"/>
                                          </p:stCondLst>
                                        </p:cTn>
                                        <p:tgtEl>
                                          <p:spTgt spid="3100"/>
                                        </p:tgtEl>
                                        <p:attrNameLst>
                                          <p:attrName>style.visibility</p:attrName>
                                        </p:attrNameLst>
                                      </p:cBhvr>
                                      <p:to>
                                        <p:strVal val="visible"/>
                                      </p:to>
                                    </p:set>
                                    <p:animEffect transition="in" filter="checkerboard(across)">
                                      <p:cBhvr>
                                        <p:cTn id="145" dur="500"/>
                                        <p:tgtEl>
                                          <p:spTgt spid="3100"/>
                                        </p:tgtEl>
                                      </p:cBhvr>
                                    </p:animEffect>
                                  </p:childTnLst>
                                </p:cTn>
                              </p:par>
                              <p:par>
                                <p:cTn id="146" presetID="5" presetClass="entr" presetSubtype="10" fill="hold" nodeType="withEffect">
                                  <p:stCondLst>
                                    <p:cond delay="0"/>
                                  </p:stCondLst>
                                  <p:childTnLst>
                                    <p:set>
                                      <p:cBhvr>
                                        <p:cTn id="147" dur="1" fill="hold">
                                          <p:stCondLst>
                                            <p:cond delay="0"/>
                                          </p:stCondLst>
                                        </p:cTn>
                                        <p:tgtEl>
                                          <p:spTgt spid="3101"/>
                                        </p:tgtEl>
                                        <p:attrNameLst>
                                          <p:attrName>style.visibility</p:attrName>
                                        </p:attrNameLst>
                                      </p:cBhvr>
                                      <p:to>
                                        <p:strVal val="visible"/>
                                      </p:to>
                                    </p:set>
                                    <p:animEffect transition="in" filter="checkerboard(across)">
                                      <p:cBhvr>
                                        <p:cTn id="148" dur="500"/>
                                        <p:tgtEl>
                                          <p:spTgt spid="3101"/>
                                        </p:tgtEl>
                                      </p:cBhvr>
                                    </p:animEffect>
                                  </p:childTnLst>
                                </p:cTn>
                              </p:par>
                            </p:childTnLst>
                          </p:cTn>
                        </p:par>
                      </p:childTnLst>
                    </p:cTn>
                  </p:par>
                  <p:par>
                    <p:cTn id="149" fill="hold">
                      <p:stCondLst>
                        <p:cond delay="indefinite"/>
                      </p:stCondLst>
                      <p:childTnLst>
                        <p:par>
                          <p:cTn id="150" fill="hold">
                            <p:stCondLst>
                              <p:cond delay="0"/>
                            </p:stCondLst>
                            <p:childTnLst>
                              <p:par>
                                <p:cTn id="151" presetID="56" presetClass="path" presetSubtype="0" accel="50000" decel="50000" fill="hold" nodeType="clickEffect">
                                  <p:stCondLst>
                                    <p:cond delay="0"/>
                                  </p:stCondLst>
                                  <p:childTnLst>
                                    <p:animMotion origin="layout" path="M -0.08385 -0.35139 L 0.20781 -0.50695 " pathEditMode="relative" rAng="0" ptsTypes="AA">
                                      <p:cBhvr>
                                        <p:cTn id="152" dur="2000" fill="hold"/>
                                        <p:tgtEl>
                                          <p:spTgt spid="5"/>
                                        </p:tgtEl>
                                        <p:attrNameLst>
                                          <p:attrName>ppt_x</p:attrName>
                                          <p:attrName>ppt_y</p:attrName>
                                        </p:attrNameLst>
                                      </p:cBhvr>
                                      <p:rCtr x="146" y="-78"/>
                                    </p:animMotion>
                                  </p:childTnLst>
                                </p:cTn>
                              </p:par>
                              <p:par>
                                <p:cTn id="153" presetID="5" presetClass="exit" presetSubtype="10" fill="hold" nodeType="withEffect">
                                  <p:stCondLst>
                                    <p:cond delay="0"/>
                                  </p:stCondLst>
                                  <p:childTnLst>
                                    <p:animEffect transition="out" filter="checkerboard(across)">
                                      <p:cBhvr>
                                        <p:cTn id="154" dur="500"/>
                                        <p:tgtEl>
                                          <p:spTgt spid="5"/>
                                        </p:tgtEl>
                                      </p:cBhvr>
                                    </p:animEffect>
                                    <p:set>
                                      <p:cBhvr>
                                        <p:cTn id="155" dur="1" fill="hold">
                                          <p:stCondLst>
                                            <p:cond delay="499"/>
                                          </p:stCondLst>
                                        </p:cTn>
                                        <p:tgtEl>
                                          <p:spTgt spid="5"/>
                                        </p:tgtEl>
                                        <p:attrNameLst>
                                          <p:attrName>style.visibility</p:attrName>
                                        </p:attrNameLst>
                                      </p:cBhvr>
                                      <p:to>
                                        <p:strVal val="hidden"/>
                                      </p:to>
                                    </p:set>
                                  </p:childTnLst>
                                </p:cTn>
                              </p:par>
                              <p:par>
                                <p:cTn id="156" presetID="5" presetClass="entr" presetSubtype="10" fill="hold" nodeType="withEffect">
                                  <p:stCondLst>
                                    <p:cond delay="0"/>
                                  </p:stCondLst>
                                  <p:childTnLst>
                                    <p:set>
                                      <p:cBhvr>
                                        <p:cTn id="157" dur="1" fill="hold">
                                          <p:stCondLst>
                                            <p:cond delay="0"/>
                                          </p:stCondLst>
                                        </p:cTn>
                                        <p:tgtEl>
                                          <p:spTgt spid="3103"/>
                                        </p:tgtEl>
                                        <p:attrNameLst>
                                          <p:attrName>style.visibility</p:attrName>
                                        </p:attrNameLst>
                                      </p:cBhvr>
                                      <p:to>
                                        <p:strVal val="visible"/>
                                      </p:to>
                                    </p:set>
                                    <p:animEffect transition="in" filter="checkerboard(across)">
                                      <p:cBhvr>
                                        <p:cTn id="158" dur="500"/>
                                        <p:tgtEl>
                                          <p:spTgt spid="3103"/>
                                        </p:tgtEl>
                                      </p:cBhvr>
                                    </p:animEffect>
                                  </p:childTnLst>
                                </p:cTn>
                              </p:par>
                              <p:par>
                                <p:cTn id="159" presetID="5" presetClass="entr" presetSubtype="10" fill="hold" nodeType="withEffect">
                                  <p:stCondLst>
                                    <p:cond delay="0"/>
                                  </p:stCondLst>
                                  <p:childTnLst>
                                    <p:set>
                                      <p:cBhvr>
                                        <p:cTn id="160" dur="1" fill="hold">
                                          <p:stCondLst>
                                            <p:cond delay="0"/>
                                          </p:stCondLst>
                                        </p:cTn>
                                        <p:tgtEl>
                                          <p:spTgt spid="3104"/>
                                        </p:tgtEl>
                                        <p:attrNameLst>
                                          <p:attrName>style.visibility</p:attrName>
                                        </p:attrNameLst>
                                      </p:cBhvr>
                                      <p:to>
                                        <p:strVal val="visible"/>
                                      </p:to>
                                    </p:set>
                                    <p:animEffect transition="in" filter="checkerboard(across)">
                                      <p:cBhvr>
                                        <p:cTn id="161" dur="500"/>
                                        <p:tgtEl>
                                          <p:spTgt spid="3104"/>
                                        </p:tgtEl>
                                      </p:cBhvr>
                                    </p:animEffect>
                                  </p:childTnLst>
                                </p:cTn>
                              </p:par>
                              <p:par>
                                <p:cTn id="162" presetID="2" presetClass="entr" presetSubtype="2" fill="hold" grpId="0" nodeType="withEffect">
                                  <p:stCondLst>
                                    <p:cond delay="0"/>
                                  </p:stCondLst>
                                  <p:childTnLst>
                                    <p:set>
                                      <p:cBhvr>
                                        <p:cTn id="163" dur="1" fill="hold">
                                          <p:stCondLst>
                                            <p:cond delay="0"/>
                                          </p:stCondLst>
                                        </p:cTn>
                                        <p:tgtEl>
                                          <p:spTgt spid="54"/>
                                        </p:tgtEl>
                                        <p:attrNameLst>
                                          <p:attrName>style.visibility</p:attrName>
                                        </p:attrNameLst>
                                      </p:cBhvr>
                                      <p:to>
                                        <p:strVal val="visible"/>
                                      </p:to>
                                    </p:set>
                                    <p:anim calcmode="lin" valueType="num">
                                      <p:cBhvr additive="base">
                                        <p:cTn id="164" dur="500" fill="hold"/>
                                        <p:tgtEl>
                                          <p:spTgt spid="54"/>
                                        </p:tgtEl>
                                        <p:attrNameLst>
                                          <p:attrName>ppt_x</p:attrName>
                                        </p:attrNameLst>
                                      </p:cBhvr>
                                      <p:tavLst>
                                        <p:tav tm="0">
                                          <p:val>
                                            <p:strVal val="1+#ppt_w/2"/>
                                          </p:val>
                                        </p:tav>
                                        <p:tav tm="100000">
                                          <p:val>
                                            <p:strVal val="#ppt_x"/>
                                          </p:val>
                                        </p:tav>
                                      </p:tavLst>
                                    </p:anim>
                                    <p:anim calcmode="lin" valueType="num">
                                      <p:cBhvr additive="base">
                                        <p:cTn id="165" dur="500" fill="hold"/>
                                        <p:tgtEl>
                                          <p:spTgt spid="54"/>
                                        </p:tgtEl>
                                        <p:attrNameLst>
                                          <p:attrName>ppt_y</p:attrName>
                                        </p:attrNameLst>
                                      </p:cBhvr>
                                      <p:tavLst>
                                        <p:tav tm="0">
                                          <p:val>
                                            <p:strVal val="#ppt_y"/>
                                          </p:val>
                                        </p:tav>
                                        <p:tav tm="100000">
                                          <p:val>
                                            <p:strVal val="#ppt_y"/>
                                          </p:val>
                                        </p:tav>
                                      </p:tavLst>
                                    </p:anim>
                                  </p:childTnLst>
                                </p:cTn>
                              </p:par>
                              <p:par>
                                <p:cTn id="166" presetID="2" presetClass="entr" presetSubtype="2" fill="hold" grpId="0" nodeType="withEffect">
                                  <p:stCondLst>
                                    <p:cond delay="0"/>
                                  </p:stCondLst>
                                  <p:childTnLst>
                                    <p:set>
                                      <p:cBhvr>
                                        <p:cTn id="167" dur="1" fill="hold">
                                          <p:stCondLst>
                                            <p:cond delay="0"/>
                                          </p:stCondLst>
                                        </p:cTn>
                                        <p:tgtEl>
                                          <p:spTgt spid="59"/>
                                        </p:tgtEl>
                                        <p:attrNameLst>
                                          <p:attrName>style.visibility</p:attrName>
                                        </p:attrNameLst>
                                      </p:cBhvr>
                                      <p:to>
                                        <p:strVal val="visible"/>
                                      </p:to>
                                    </p:set>
                                    <p:anim calcmode="lin" valueType="num">
                                      <p:cBhvr additive="base">
                                        <p:cTn id="168" dur="500" fill="hold"/>
                                        <p:tgtEl>
                                          <p:spTgt spid="59"/>
                                        </p:tgtEl>
                                        <p:attrNameLst>
                                          <p:attrName>ppt_x</p:attrName>
                                        </p:attrNameLst>
                                      </p:cBhvr>
                                      <p:tavLst>
                                        <p:tav tm="0">
                                          <p:val>
                                            <p:strVal val="1+#ppt_w/2"/>
                                          </p:val>
                                        </p:tav>
                                        <p:tav tm="100000">
                                          <p:val>
                                            <p:strVal val="#ppt_x"/>
                                          </p:val>
                                        </p:tav>
                                      </p:tavLst>
                                    </p:anim>
                                    <p:anim calcmode="lin" valueType="num">
                                      <p:cBhvr additive="base">
                                        <p:cTn id="169"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2" grpId="2" animBg="1"/>
      <p:bldP spid="12" grpId="3" animBg="1"/>
      <p:bldP spid="13" grpId="0" animBg="1"/>
      <p:bldP spid="13" grpId="1" animBg="1"/>
      <p:bldP spid="13" grpId="2" animBg="1"/>
      <p:bldP spid="13" grpId="3" animBg="1"/>
      <p:bldP spid="14" grpId="0" animBg="1"/>
      <p:bldP spid="41" grpId="0"/>
      <p:bldP spid="42" grpId="0"/>
      <p:bldP spid="43" grpId="0"/>
      <p:bldP spid="44" grpId="0"/>
      <p:bldP spid="46" grpId="0"/>
      <p:bldP spid="54"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1143000"/>
          </a:xfrm>
        </p:spPr>
        <p:txBody>
          <a:bodyPr/>
          <a:lstStyle/>
          <a:p>
            <a:pPr>
              <a:defRPr/>
            </a:pPr>
            <a:r>
              <a:rPr lang="zh-CN" altLang="en-US" dirty="0" smtClean="0"/>
              <a:t>支持更多内容系统和文件格式</a:t>
            </a:r>
            <a:endParaRPr lang="da-DK" dirty="0"/>
          </a:p>
        </p:txBody>
      </p:sp>
      <p:sp>
        <p:nvSpPr>
          <p:cNvPr id="10243" name="Text Placeholder 2"/>
          <p:cNvSpPr>
            <a:spLocks noGrp="1"/>
          </p:cNvSpPr>
          <p:nvPr>
            <p:ph idx="1"/>
          </p:nvPr>
        </p:nvSpPr>
        <p:spPr>
          <a:xfrm>
            <a:off x="214282" y="1357298"/>
            <a:ext cx="4643470" cy="5500726"/>
          </a:xfrm>
        </p:spPr>
        <p:txBody>
          <a:bodyPr>
            <a:normAutofit/>
          </a:bodyPr>
          <a:lstStyle/>
          <a:p>
            <a:r>
              <a:rPr lang="zh-CN" altLang="en-US" sz="2600" dirty="0" smtClean="0"/>
              <a:t>支持更多内容系统</a:t>
            </a:r>
            <a:endParaRPr lang="en-US" altLang="zh-CN" sz="2600" dirty="0" smtClean="0"/>
          </a:p>
          <a:p>
            <a:pPr lvl="1"/>
            <a:r>
              <a:rPr lang="zh-CN" altLang="en-US" sz="1800" dirty="0" smtClean="0"/>
              <a:t>增强的</a:t>
            </a:r>
            <a:r>
              <a:rPr lang="en-US" altLang="zh-CN" sz="1800" dirty="0" smtClean="0"/>
              <a:t>BDC(Business Data Catalog)</a:t>
            </a:r>
          </a:p>
          <a:p>
            <a:pPr lvl="2"/>
            <a:r>
              <a:rPr lang="zh-CN" altLang="en-US" sz="1400" dirty="0" smtClean="0"/>
              <a:t>快速连接业务系统</a:t>
            </a:r>
            <a:endParaRPr lang="en-US" altLang="zh-CN" sz="1400" dirty="0" smtClean="0"/>
          </a:p>
          <a:p>
            <a:pPr lvl="2"/>
            <a:r>
              <a:rPr lang="zh-CN" altLang="en-US" sz="1400" dirty="0" smtClean="0"/>
              <a:t>通过</a:t>
            </a:r>
            <a:r>
              <a:rPr lang="en-US" altLang="zh-CN" sz="1400" dirty="0" smtClean="0"/>
              <a:t>SharePoint Designer</a:t>
            </a:r>
            <a:r>
              <a:rPr lang="zh-CN" altLang="en-US" sz="1400" dirty="0" smtClean="0"/>
              <a:t>进行开发</a:t>
            </a:r>
            <a:endParaRPr lang="en-US" altLang="zh-CN" sz="1400" dirty="0" smtClean="0"/>
          </a:p>
          <a:p>
            <a:pPr lvl="2"/>
            <a:r>
              <a:rPr lang="zh-CN" altLang="en-US" sz="1400" dirty="0" smtClean="0"/>
              <a:t>支持层级式内容存储结构</a:t>
            </a:r>
            <a:endParaRPr lang="en-US" altLang="zh-CN" sz="1400" dirty="0" smtClean="0"/>
          </a:p>
          <a:p>
            <a:pPr lvl="2"/>
            <a:r>
              <a:rPr lang="zh-CN" altLang="en-US" sz="1400" dirty="0" smtClean="0"/>
              <a:t>支持</a:t>
            </a:r>
            <a:r>
              <a:rPr lang="en-US" altLang="zh-CN" sz="1400" dirty="0" smtClean="0"/>
              <a:t>BLOB</a:t>
            </a:r>
            <a:r>
              <a:rPr lang="zh-CN" altLang="en-US" sz="1400" dirty="0" smtClean="0"/>
              <a:t>数据存储</a:t>
            </a:r>
            <a:endParaRPr lang="en-US" altLang="zh-CN" sz="1400" dirty="0" smtClean="0"/>
          </a:p>
          <a:p>
            <a:pPr lvl="2"/>
            <a:r>
              <a:rPr lang="zh-CN" altLang="en-US" sz="1400" dirty="0" smtClean="0"/>
              <a:t>支持增量爬网</a:t>
            </a:r>
            <a:endParaRPr lang="da-DK" sz="1400" dirty="0" smtClean="0"/>
          </a:p>
          <a:p>
            <a:pPr lvl="1"/>
            <a:r>
              <a:rPr lang="zh-CN" altLang="en-US" sz="1800" dirty="0" smtClean="0"/>
              <a:t>基于</a:t>
            </a:r>
            <a:r>
              <a:rPr lang="en-US" altLang="zh-CN" sz="1800" dirty="0" smtClean="0"/>
              <a:t>Connector Framework</a:t>
            </a:r>
            <a:r>
              <a:rPr lang="zh-CN" altLang="en-US" sz="1800" dirty="0" smtClean="0"/>
              <a:t>的连接器</a:t>
            </a:r>
            <a:endParaRPr lang="da-DK" altLang="en-US" sz="1800" dirty="0" smtClean="0"/>
          </a:p>
          <a:p>
            <a:pPr lvl="2"/>
            <a:r>
              <a:rPr lang="en-US" altLang="zh-CN" sz="1400" dirty="0" smtClean="0"/>
              <a:t>Notes</a:t>
            </a:r>
            <a:r>
              <a:rPr lang="zh-CN" altLang="en-US" sz="1400" dirty="0" smtClean="0"/>
              <a:t>，</a:t>
            </a:r>
            <a:r>
              <a:rPr lang="en-US" altLang="zh-CN" sz="1400" dirty="0" smtClean="0"/>
              <a:t>Exchange</a:t>
            </a:r>
            <a:r>
              <a:rPr lang="zh-CN" altLang="en-US" sz="1400" dirty="0" smtClean="0"/>
              <a:t>，</a:t>
            </a:r>
            <a:r>
              <a:rPr lang="en-US" altLang="zh-CN" sz="1400" dirty="0" smtClean="0"/>
              <a:t>Documentum</a:t>
            </a:r>
            <a:r>
              <a:rPr lang="zh-CN" altLang="en-US" sz="1400" dirty="0" smtClean="0"/>
              <a:t>连接器随同发布</a:t>
            </a:r>
            <a:endParaRPr lang="en-US" altLang="zh-CN" sz="1400" dirty="0" smtClean="0"/>
          </a:p>
          <a:p>
            <a:pPr lvl="2"/>
            <a:r>
              <a:rPr lang="zh-CN" altLang="en-US" sz="1400" dirty="0" smtClean="0"/>
              <a:t>来自合作伙伴的连接器</a:t>
            </a:r>
            <a:endParaRPr lang="en-US" altLang="zh-CN" sz="1400" dirty="0" smtClean="0"/>
          </a:p>
          <a:p>
            <a:pPr lvl="2"/>
            <a:endParaRPr lang="en-US" sz="1400" dirty="0" smtClean="0"/>
          </a:p>
          <a:p>
            <a:pPr lvl="1"/>
            <a:r>
              <a:rPr lang="da-DK" sz="1800" dirty="0" smtClean="0"/>
              <a:t>”Super-connector” </a:t>
            </a:r>
            <a:r>
              <a:rPr lang="zh-CN" altLang="en-US" sz="1800" dirty="0" smtClean="0"/>
              <a:t>可集成</a:t>
            </a:r>
            <a:r>
              <a:rPr lang="en-US" altLang="zh-CN" sz="1800" dirty="0" smtClean="0"/>
              <a:t>FAST</a:t>
            </a:r>
            <a:r>
              <a:rPr lang="zh-CN" altLang="en-US" sz="1800" dirty="0" smtClean="0"/>
              <a:t>搜索引擎后台</a:t>
            </a:r>
            <a:endParaRPr lang="da-DK" sz="2500" dirty="0" smtClean="0"/>
          </a:p>
          <a:p>
            <a:r>
              <a:rPr lang="da-DK" sz="2500" dirty="0" smtClean="0"/>
              <a:t>i</a:t>
            </a:r>
            <a:r>
              <a:rPr lang="da-DK" sz="2500" dirty="0" smtClean="0">
                <a:effectLst/>
              </a:rPr>
              <a:t>Filters </a:t>
            </a:r>
            <a:r>
              <a:rPr lang="zh-CN" altLang="en-US" sz="2500" dirty="0" smtClean="0">
                <a:effectLst/>
              </a:rPr>
              <a:t>和</a:t>
            </a:r>
            <a:r>
              <a:rPr lang="da-DK" sz="2500" dirty="0" smtClean="0">
                <a:effectLst/>
              </a:rPr>
              <a:t> Protocol Handlers</a:t>
            </a:r>
          </a:p>
          <a:p>
            <a:pPr lvl="1"/>
            <a:r>
              <a:rPr lang="zh-CN" altLang="en-US" sz="1800" dirty="0" smtClean="0"/>
              <a:t>继续支持</a:t>
            </a:r>
            <a:endParaRPr lang="da-DK" sz="1800" dirty="0" smtClean="0">
              <a:effectLst/>
            </a:endParaRPr>
          </a:p>
          <a:p>
            <a:pPr marL="719637" lvl="2" indent="-383630">
              <a:buNone/>
            </a:pPr>
            <a:endParaRPr lang="da-DK" sz="1800" dirty="0" smtClean="0"/>
          </a:p>
          <a:p>
            <a:pPr marL="719637" lvl="2" indent="-383630">
              <a:buNone/>
            </a:pPr>
            <a:endParaRPr lang="da-DK" dirty="0" smtClean="0"/>
          </a:p>
          <a:p>
            <a:pPr lvl="1"/>
            <a:endParaRPr lang="da-DK" sz="1800" dirty="0" smtClean="0"/>
          </a:p>
          <a:p>
            <a:endParaRPr lang="da-DK" sz="3200" dirty="0" smtClean="0">
              <a:effectLst/>
            </a:endParaRPr>
          </a:p>
        </p:txBody>
      </p:sp>
      <p:grpSp>
        <p:nvGrpSpPr>
          <p:cNvPr id="68" name="Group 67"/>
          <p:cNvGrpSpPr/>
          <p:nvPr/>
        </p:nvGrpSpPr>
        <p:grpSpPr>
          <a:xfrm>
            <a:off x="3428992" y="1071546"/>
            <a:ext cx="5715008" cy="3111752"/>
            <a:chOff x="3428992" y="960190"/>
            <a:chExt cx="5715008" cy="3111752"/>
          </a:xfrm>
        </p:grpSpPr>
        <p:grpSp>
          <p:nvGrpSpPr>
            <p:cNvPr id="42" name="Group 85"/>
            <p:cNvGrpSpPr/>
            <p:nvPr/>
          </p:nvGrpSpPr>
          <p:grpSpPr>
            <a:xfrm>
              <a:off x="3428992" y="960190"/>
              <a:ext cx="5715008" cy="3111752"/>
              <a:chOff x="-609600" y="-533400"/>
              <a:chExt cx="9029309" cy="5496261"/>
            </a:xfrm>
          </p:grpSpPr>
          <p:sp>
            <p:nvSpPr>
              <p:cNvPr id="43" name="Rounded Rectangle 42"/>
              <p:cNvSpPr/>
              <p:nvPr/>
            </p:nvSpPr>
            <p:spPr>
              <a:xfrm>
                <a:off x="819128" y="1424412"/>
                <a:ext cx="379058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100" dirty="0" smtClean="0">
                    <a:solidFill>
                      <a:schemeClr val="bg1"/>
                    </a:solidFill>
                  </a:rPr>
                  <a:t>索引</a:t>
                </a:r>
                <a:endParaRPr lang="en-US" sz="1100" dirty="0">
                  <a:solidFill>
                    <a:schemeClr val="bg1"/>
                  </a:solidFill>
                </a:endParaRPr>
              </a:p>
            </p:txBody>
          </p:sp>
          <p:sp>
            <p:nvSpPr>
              <p:cNvPr id="44" name="Rounded Rectangle 43"/>
              <p:cNvSpPr/>
              <p:nvPr/>
            </p:nvSpPr>
            <p:spPr>
              <a:xfrm>
                <a:off x="2747954" y="2047879"/>
                <a:ext cx="1861754" cy="381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dirty="0" smtClean="0">
                    <a:solidFill>
                      <a:schemeClr val="bg1"/>
                    </a:solidFill>
                  </a:rPr>
                  <a:t>BDC Runtime</a:t>
                </a:r>
                <a:endParaRPr lang="en-US" sz="1000" dirty="0">
                  <a:solidFill>
                    <a:schemeClr val="bg1"/>
                  </a:solidFill>
                </a:endParaRPr>
              </a:p>
            </p:txBody>
          </p:sp>
          <p:grpSp>
            <p:nvGrpSpPr>
              <p:cNvPr id="45" name="Group 43"/>
              <p:cNvGrpSpPr/>
              <p:nvPr/>
            </p:nvGrpSpPr>
            <p:grpSpPr>
              <a:xfrm>
                <a:off x="2019312" y="2405860"/>
                <a:ext cx="6400397" cy="2557001"/>
                <a:chOff x="2611842" y="1249659"/>
                <a:chExt cx="6333726" cy="3022607"/>
              </a:xfrm>
            </p:grpSpPr>
            <p:grpSp>
              <p:nvGrpSpPr>
                <p:cNvPr id="54" name="Group 23"/>
                <p:cNvGrpSpPr/>
                <p:nvPr/>
              </p:nvGrpSpPr>
              <p:grpSpPr>
                <a:xfrm>
                  <a:off x="2611842" y="2210206"/>
                  <a:ext cx="5730900" cy="2062060"/>
                  <a:chOff x="2799401" y="2612503"/>
                  <a:chExt cx="3582104" cy="1618288"/>
                </a:xfrm>
              </p:grpSpPr>
              <p:cxnSp>
                <p:nvCxnSpPr>
                  <p:cNvPr id="58" name="Straight Arrow Connector 57"/>
                  <p:cNvCxnSpPr/>
                  <p:nvPr/>
                </p:nvCxnSpPr>
                <p:spPr>
                  <a:xfrm rot="5400000">
                    <a:off x="4210384" y="3390439"/>
                    <a:ext cx="528292" cy="3069"/>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2799401" y="2612503"/>
                    <a:ext cx="3582104" cy="1618288"/>
                    <a:chOff x="2925456" y="2486819"/>
                    <a:chExt cx="3337868" cy="1451057"/>
                  </a:xfrm>
                </p:grpSpPr>
                <p:cxnSp>
                  <p:nvCxnSpPr>
                    <p:cNvPr id="60" name="Straight Arrow Connector 59"/>
                    <p:cNvCxnSpPr/>
                    <p:nvPr/>
                  </p:nvCxnSpPr>
                  <p:spPr>
                    <a:xfrm rot="10800000" flipV="1">
                      <a:off x="3540378" y="3095111"/>
                      <a:ext cx="395307" cy="316926"/>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5139294" y="3253118"/>
                      <a:ext cx="316927" cy="915"/>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15"/>
                    <p:cNvCxnSpPr/>
                    <p:nvPr/>
                  </p:nvCxnSpPr>
                  <p:spPr>
                    <a:xfrm rot="16200000" flipH="1">
                      <a:off x="5863565" y="3143766"/>
                      <a:ext cx="316926" cy="219615"/>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975661" y="3320574"/>
                      <a:ext cx="871913" cy="384371"/>
                    </a:xfrm>
                    <a:prstGeom prst="rect">
                      <a:avLst/>
                    </a:prstGeom>
                    <a:noFill/>
                  </p:spPr>
                  <p:txBody>
                    <a:bodyPr wrap="square" rtlCol="0">
                      <a:spAutoFit/>
                    </a:bodyPr>
                    <a:lstStyle/>
                    <a:p>
                      <a:r>
                        <a:rPr lang="en-US" sz="1050" dirty="0" smtClean="0"/>
                        <a:t>            WCF</a:t>
                      </a:r>
                      <a:endParaRPr lang="en-US" sz="1050" dirty="0"/>
                    </a:p>
                  </p:txBody>
                </p:sp>
                <p:sp>
                  <p:nvSpPr>
                    <p:cNvPr id="64" name="TextBox 63"/>
                    <p:cNvSpPr txBox="1"/>
                    <p:nvPr/>
                  </p:nvSpPr>
                  <p:spPr>
                    <a:xfrm>
                      <a:off x="4111090" y="3320573"/>
                      <a:ext cx="759385" cy="384371"/>
                    </a:xfrm>
                    <a:prstGeom prst="rect">
                      <a:avLst/>
                    </a:prstGeom>
                    <a:noFill/>
                  </p:spPr>
                  <p:txBody>
                    <a:bodyPr wrap="square" rtlCol="0">
                      <a:spAutoFit/>
                    </a:bodyPr>
                    <a:lstStyle/>
                    <a:p>
                      <a:r>
                        <a:rPr lang="en-US" sz="1050" dirty="0" smtClean="0"/>
                        <a:t>Databases</a:t>
                      </a:r>
                      <a:endParaRPr lang="en-US" sz="1050" dirty="0"/>
                    </a:p>
                  </p:txBody>
                </p:sp>
                <p:sp>
                  <p:nvSpPr>
                    <p:cNvPr id="65" name="TextBox 64"/>
                    <p:cNvSpPr txBox="1"/>
                    <p:nvPr/>
                  </p:nvSpPr>
                  <p:spPr>
                    <a:xfrm>
                      <a:off x="4961180" y="3327404"/>
                      <a:ext cx="775348" cy="610472"/>
                    </a:xfrm>
                    <a:prstGeom prst="rect">
                      <a:avLst/>
                    </a:prstGeom>
                    <a:noFill/>
                  </p:spPr>
                  <p:txBody>
                    <a:bodyPr wrap="square" rtlCol="0">
                      <a:spAutoFit/>
                    </a:bodyPr>
                    <a:lstStyle/>
                    <a:p>
                      <a:r>
                        <a:rPr lang="en-US" sz="1050" dirty="0" smtClean="0"/>
                        <a:t>    .NET Shim</a:t>
                      </a:r>
                    </a:p>
                    <a:p>
                      <a:endParaRPr lang="en-US" sz="1000" dirty="0"/>
                    </a:p>
                  </p:txBody>
                </p:sp>
                <p:sp>
                  <p:nvSpPr>
                    <p:cNvPr id="66" name="TextBox 6"/>
                    <p:cNvSpPr txBox="1"/>
                    <p:nvPr/>
                  </p:nvSpPr>
                  <p:spPr>
                    <a:xfrm>
                      <a:off x="2925456" y="2486819"/>
                      <a:ext cx="3337868" cy="67830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CN" altLang="en-US" sz="1200" i="1" dirty="0" smtClean="0">
                          <a:solidFill>
                            <a:schemeClr val="tx1"/>
                          </a:solidFill>
                        </a:rPr>
                        <a:t>通过</a:t>
                      </a:r>
                      <a:r>
                        <a:rPr lang="en-US" altLang="zh-CN" sz="1200" i="1" dirty="0" smtClean="0">
                          <a:solidFill>
                            <a:schemeClr val="tx1"/>
                          </a:solidFill>
                        </a:rPr>
                        <a:t>shim</a:t>
                      </a:r>
                      <a:r>
                        <a:rPr lang="zh-CN" altLang="en-US" sz="1200" i="1" dirty="0" smtClean="0">
                          <a:solidFill>
                            <a:schemeClr val="tx1"/>
                          </a:solidFill>
                        </a:rPr>
                        <a:t>执行</a:t>
                      </a:r>
                      <a:r>
                        <a:rPr lang="en-US" altLang="zh-CN" sz="1200" i="1" dirty="0" smtClean="0">
                          <a:solidFill>
                            <a:schemeClr val="tx1"/>
                          </a:solidFill>
                        </a:rPr>
                        <a:t>BDC Model </a:t>
                      </a:r>
                      <a:r>
                        <a:rPr lang="zh-CN" altLang="en-US" sz="1200" i="1" dirty="0" smtClean="0">
                          <a:solidFill>
                            <a:schemeClr val="tx1"/>
                          </a:solidFill>
                        </a:rPr>
                        <a:t>定义中的调用，取得文档</a:t>
                      </a:r>
                      <a:r>
                        <a:rPr lang="en-US" altLang="zh-CN" sz="1200" i="1" dirty="0" smtClean="0">
                          <a:solidFill>
                            <a:schemeClr val="tx1"/>
                          </a:solidFill>
                        </a:rPr>
                        <a:t>/</a:t>
                      </a:r>
                      <a:r>
                        <a:rPr lang="zh-CN" altLang="en-US" sz="1200" i="1" dirty="0" smtClean="0">
                          <a:solidFill>
                            <a:schemeClr val="tx1"/>
                          </a:solidFill>
                        </a:rPr>
                        <a:t>信息，元数据，权限信息等</a:t>
                      </a:r>
                      <a:endParaRPr lang="en-US" sz="1200" b="1" i="1" dirty="0">
                        <a:solidFill>
                          <a:schemeClr val="tx1"/>
                        </a:solidFill>
                      </a:endParaRPr>
                    </a:p>
                  </p:txBody>
                </p:sp>
              </p:grpSp>
            </p:grpSp>
            <p:cxnSp>
              <p:nvCxnSpPr>
                <p:cNvPr id="55" name="Straight Arrow Connector 54"/>
                <p:cNvCxnSpPr/>
                <p:nvPr/>
              </p:nvCxnSpPr>
              <p:spPr>
                <a:xfrm rot="5400000">
                  <a:off x="3709889" y="1719419"/>
                  <a:ext cx="941092" cy="15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p:nvPr/>
              </p:nvCxnSpPr>
              <p:spPr>
                <a:xfrm rot="5400000">
                  <a:off x="6438641" y="1814751"/>
                  <a:ext cx="748249"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7" name="TextBox 56"/>
                <p:cNvSpPr txBox="1"/>
                <p:nvPr/>
              </p:nvSpPr>
              <p:spPr>
                <a:xfrm>
                  <a:off x="7614355" y="3434946"/>
                  <a:ext cx="1331213" cy="835396"/>
                </a:xfrm>
                <a:prstGeom prst="rect">
                  <a:avLst/>
                </a:prstGeom>
                <a:noFill/>
              </p:spPr>
              <p:txBody>
                <a:bodyPr wrap="square" rtlCol="0">
                  <a:spAutoFit/>
                </a:bodyPr>
                <a:lstStyle/>
                <a:p>
                  <a:r>
                    <a:rPr lang="en-US" sz="1000" dirty="0" smtClean="0"/>
                    <a:t>Custom shim</a:t>
                  </a:r>
                  <a:endParaRPr lang="en-US" sz="1000" dirty="0"/>
                </a:p>
              </p:txBody>
            </p:sp>
          </p:grpSp>
          <p:sp>
            <p:nvSpPr>
              <p:cNvPr id="46" name="Cloud 45"/>
              <p:cNvSpPr/>
              <p:nvPr/>
            </p:nvSpPr>
            <p:spPr>
              <a:xfrm>
                <a:off x="-609600" y="-28679"/>
                <a:ext cx="1828800" cy="790679"/>
              </a:xfrm>
              <a:prstGeom prst="cloud">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zh-CN" altLang="en-US" sz="1050" dirty="0" smtClean="0">
                    <a:solidFill>
                      <a:schemeClr val="bg1"/>
                    </a:solidFill>
                  </a:rPr>
                  <a:t>最终用户查询</a:t>
                </a:r>
                <a:endParaRPr lang="en-US" sz="1050" dirty="0">
                  <a:solidFill>
                    <a:schemeClr val="bg1"/>
                  </a:solidFill>
                </a:endParaRPr>
              </a:p>
            </p:txBody>
          </p:sp>
          <p:sp>
            <p:nvSpPr>
              <p:cNvPr id="47" name="Flowchart: Multidocument 46"/>
              <p:cNvSpPr/>
              <p:nvPr/>
            </p:nvSpPr>
            <p:spPr>
              <a:xfrm>
                <a:off x="5447908" y="1424412"/>
                <a:ext cx="2133600" cy="11430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dirty="0" smtClean="0"/>
                  <a:t>BDC Profile </a:t>
                </a:r>
                <a:r>
                  <a:rPr lang="zh-CN" altLang="en-US" sz="1100" dirty="0" smtClean="0"/>
                  <a:t>页面或</a:t>
                </a:r>
                <a:r>
                  <a:rPr lang="en-US" sz="1100" dirty="0" smtClean="0"/>
                  <a:t> Virtual Lists</a:t>
                </a:r>
                <a:endParaRPr lang="en-US" sz="1100" dirty="0"/>
              </a:p>
            </p:txBody>
          </p:sp>
          <p:sp>
            <p:nvSpPr>
              <p:cNvPr id="48" name="Flowchart: Document 47"/>
              <p:cNvSpPr/>
              <p:nvPr/>
            </p:nvSpPr>
            <p:spPr>
              <a:xfrm>
                <a:off x="1828800" y="76200"/>
                <a:ext cx="1981200" cy="914400"/>
              </a:xfrm>
              <a:prstGeom prst="flowChartDocument">
                <a:avLst/>
              </a:prstGeom>
              <a:solidFill>
                <a:srgbClr val="9999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050" b="1" dirty="0" smtClean="0">
                    <a:solidFill>
                      <a:schemeClr val="bg1"/>
                    </a:solidFill>
                  </a:rPr>
                  <a:t>搜索结果页</a:t>
                </a:r>
                <a:endParaRPr lang="en-US" sz="1050" b="1" dirty="0">
                  <a:solidFill>
                    <a:schemeClr val="bg1"/>
                  </a:solidFill>
                </a:endParaRPr>
              </a:p>
            </p:txBody>
          </p:sp>
          <p:cxnSp>
            <p:nvCxnSpPr>
              <p:cNvPr id="49" name="Shape 48"/>
              <p:cNvCxnSpPr>
                <a:endCxn id="47" idx="0"/>
              </p:cNvCxnSpPr>
              <p:nvPr/>
            </p:nvCxnSpPr>
            <p:spPr>
              <a:xfrm>
                <a:off x="3771508" y="586212"/>
                <a:ext cx="2889984" cy="838200"/>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p:nvPr/>
            </p:nvCxnSpPr>
            <p:spPr>
              <a:xfrm>
                <a:off x="1220806" y="457200"/>
                <a:ext cx="6079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1" name="TextBox 50"/>
              <p:cNvSpPr txBox="1"/>
              <p:nvPr/>
            </p:nvSpPr>
            <p:spPr>
              <a:xfrm>
                <a:off x="5791199" y="-533400"/>
                <a:ext cx="2514600" cy="1304696"/>
              </a:xfrm>
              <a:prstGeom prst="rect">
                <a:avLst/>
              </a:prstGeom>
              <a:noFill/>
            </p:spPr>
            <p:txBody>
              <a:bodyPr wrap="square" rtlCol="0">
                <a:spAutoFit/>
              </a:bodyPr>
              <a:lstStyle/>
              <a:p>
                <a:r>
                  <a:rPr lang="zh-CN" altLang="en-US" sz="1050" dirty="0" smtClean="0"/>
                  <a:t>搜索结果页指向</a:t>
                </a:r>
                <a:r>
                  <a:rPr lang="en-US" altLang="zh-CN" sz="1050" dirty="0" smtClean="0"/>
                  <a:t>BDC </a:t>
                </a:r>
                <a:r>
                  <a:rPr lang="en-US" sz="1050" dirty="0" smtClean="0"/>
                  <a:t>Profile </a:t>
                </a:r>
                <a:r>
                  <a:rPr lang="zh-CN" altLang="en-US" sz="1050" dirty="0" smtClean="0"/>
                  <a:t>页面或自定义页面来显示某一个搜索结果</a:t>
                </a:r>
                <a:endParaRPr lang="en-US" sz="1050" dirty="0"/>
              </a:p>
            </p:txBody>
          </p:sp>
          <p:sp>
            <p:nvSpPr>
              <p:cNvPr id="52" name="TextBox 51"/>
              <p:cNvSpPr txBox="1"/>
              <p:nvPr/>
            </p:nvSpPr>
            <p:spPr>
              <a:xfrm>
                <a:off x="6667108" y="2415014"/>
                <a:ext cx="1638692" cy="733891"/>
              </a:xfrm>
              <a:prstGeom prst="rect">
                <a:avLst/>
              </a:prstGeom>
              <a:noFill/>
            </p:spPr>
            <p:txBody>
              <a:bodyPr wrap="square" rtlCol="0">
                <a:spAutoFit/>
              </a:bodyPr>
              <a:lstStyle/>
              <a:p>
                <a:r>
                  <a:rPr lang="zh-CN" altLang="en-US" sz="1050" dirty="0" smtClean="0"/>
                  <a:t>从内容源获取数据</a:t>
                </a:r>
                <a:endParaRPr lang="en-US" sz="1050" dirty="0"/>
              </a:p>
            </p:txBody>
          </p:sp>
          <p:cxnSp>
            <p:nvCxnSpPr>
              <p:cNvPr id="53" name="Straight Arrow Connector 52"/>
              <p:cNvCxnSpPr>
                <a:endCxn id="48" idx="2"/>
              </p:cNvCxnSpPr>
              <p:nvPr/>
            </p:nvCxnSpPr>
            <p:spPr>
              <a:xfrm rot="5400000" flipH="1" flipV="1">
                <a:off x="2598674" y="1150874"/>
                <a:ext cx="44145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67" name="Rounded Rectangle 66"/>
            <p:cNvSpPr/>
            <p:nvPr/>
          </p:nvSpPr>
          <p:spPr>
            <a:xfrm>
              <a:off x="4357686" y="2414950"/>
              <a:ext cx="1178378" cy="21570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dirty="0" smtClean="0">
                  <a:solidFill>
                    <a:schemeClr val="bg1"/>
                  </a:solidFill>
                </a:rPr>
                <a:t>Protocol Handlers</a:t>
              </a:r>
              <a:endParaRPr lang="en-US" sz="1000" dirty="0">
                <a:solidFill>
                  <a:schemeClr val="bg1"/>
                </a:solidFill>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SharePoint 2010 </a:t>
            </a:r>
            <a:r>
              <a:rPr lang="zh-CN" altLang="en-US" dirty="0" smtClean="0"/>
              <a:t>企业搜索：搜索平台</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开发平台</a:t>
            </a:r>
            <a:endParaRPr lang="en-US" dirty="0"/>
          </a:p>
        </p:txBody>
      </p:sp>
      <p:sp>
        <p:nvSpPr>
          <p:cNvPr id="3" name="Content Placeholder 2"/>
          <p:cNvSpPr>
            <a:spLocks noGrp="1"/>
          </p:cNvSpPr>
          <p:nvPr>
            <p:ph idx="1"/>
          </p:nvPr>
        </p:nvSpPr>
        <p:spPr/>
        <p:txBody>
          <a:bodyPr>
            <a:normAutofit fontScale="77500" lnSpcReduction="20000"/>
          </a:bodyPr>
          <a:lstStyle/>
          <a:p>
            <a:r>
              <a:rPr lang="en-US" altLang="zh-CN" sz="2800" dirty="0" smtClean="0"/>
              <a:t>UI Framework</a:t>
            </a:r>
            <a:r>
              <a:rPr lang="zh-CN" altLang="en-US" sz="2800" dirty="0" smtClean="0"/>
              <a:t>：更易于定制“垂直化的”搜索用户体验</a:t>
            </a:r>
            <a:endParaRPr lang="en-US" altLang="zh-CN" sz="2800" dirty="0" smtClean="0"/>
          </a:p>
          <a:p>
            <a:pPr lvl="1"/>
            <a:r>
              <a:rPr lang="zh-CN" altLang="en-US" sz="2600" dirty="0" smtClean="0"/>
              <a:t>客户信息搜索，</a:t>
            </a:r>
            <a:r>
              <a:rPr lang="en-US" altLang="zh-CN" sz="2600" dirty="0" smtClean="0"/>
              <a:t>bug</a:t>
            </a:r>
            <a:r>
              <a:rPr lang="zh-CN" altLang="en-US" sz="2600" dirty="0" smtClean="0"/>
              <a:t>搜索，业务记录搜索</a:t>
            </a:r>
            <a:r>
              <a:rPr lang="en-US" altLang="zh-CN" sz="2600" dirty="0" smtClean="0"/>
              <a:t>…</a:t>
            </a:r>
          </a:p>
          <a:p>
            <a:pPr lvl="1"/>
            <a:r>
              <a:rPr lang="zh-CN" altLang="en-US" sz="2600" dirty="0" smtClean="0"/>
              <a:t>增强的查询语法</a:t>
            </a:r>
            <a:endParaRPr lang="en-US" altLang="zh-CN" sz="2600" dirty="0" smtClean="0"/>
          </a:p>
          <a:p>
            <a:pPr lvl="1"/>
            <a:r>
              <a:rPr lang="zh-CN" altLang="en-US" sz="2600" dirty="0" smtClean="0"/>
              <a:t>所有搜索</a:t>
            </a:r>
            <a:r>
              <a:rPr lang="en-US" altLang="zh-CN" sz="2600" dirty="0" smtClean="0"/>
              <a:t>Web Part</a:t>
            </a:r>
            <a:r>
              <a:rPr lang="zh-CN" altLang="en-US" sz="2600" dirty="0" smtClean="0"/>
              <a:t>都可以进一步定制</a:t>
            </a:r>
            <a:endParaRPr lang="en-US" altLang="zh-CN" sz="2600" dirty="0" smtClean="0"/>
          </a:p>
          <a:p>
            <a:pPr>
              <a:buNone/>
            </a:pPr>
            <a:endParaRPr lang="en-US" sz="2800" dirty="0" smtClean="0"/>
          </a:p>
          <a:p>
            <a:r>
              <a:rPr lang="en-US" sz="2800" dirty="0" smtClean="0"/>
              <a:t>Query federation framework</a:t>
            </a:r>
          </a:p>
          <a:p>
            <a:pPr lvl="1"/>
            <a:r>
              <a:rPr lang="zh-CN" altLang="en-US" sz="2600" dirty="0" smtClean="0"/>
              <a:t>目标：将外部系统的搜索结果整合到</a:t>
            </a:r>
            <a:r>
              <a:rPr lang="en-US" altLang="zh-CN" sz="2600" dirty="0" smtClean="0"/>
              <a:t>SharePoint</a:t>
            </a:r>
            <a:r>
              <a:rPr lang="zh-CN" altLang="en-US" sz="2600" dirty="0" smtClean="0"/>
              <a:t>界面中</a:t>
            </a:r>
            <a:endParaRPr lang="en-US" altLang="en-US" sz="2600" dirty="0" smtClean="0"/>
          </a:p>
          <a:p>
            <a:pPr lvl="1"/>
            <a:r>
              <a:rPr lang="zh-CN" altLang="en-US" sz="2600" dirty="0" smtClean="0"/>
              <a:t>基于</a:t>
            </a:r>
            <a:r>
              <a:rPr lang="en-US" altLang="en-US" sz="2600" dirty="0" err="1" smtClean="0"/>
              <a:t>OpenSearch</a:t>
            </a:r>
            <a:r>
              <a:rPr lang="zh-CN" altLang="en-US" sz="2600" dirty="0" smtClean="0"/>
              <a:t>标准</a:t>
            </a:r>
            <a:endParaRPr lang="en-US" altLang="en-US" sz="2600" dirty="0" smtClean="0"/>
          </a:p>
          <a:p>
            <a:pPr>
              <a:lnSpc>
                <a:spcPct val="100000"/>
              </a:lnSpc>
            </a:pPr>
            <a:endParaRPr lang="en-US" sz="2800" dirty="0" smtClean="0"/>
          </a:p>
          <a:p>
            <a:pPr>
              <a:lnSpc>
                <a:spcPct val="100000"/>
              </a:lnSpc>
            </a:pPr>
            <a:r>
              <a:rPr lang="en-US" altLang="zh-CN" sz="2800" dirty="0" smtClean="0"/>
              <a:t>Protocol Handler 2.0</a:t>
            </a:r>
            <a:r>
              <a:rPr lang="zh-CN" altLang="en-US" sz="2800" dirty="0" smtClean="0"/>
              <a:t>：新的</a:t>
            </a:r>
            <a:r>
              <a:rPr lang="en-US" altLang="zh-CN" sz="2800" dirty="0" smtClean="0"/>
              <a:t>Connector Framework</a:t>
            </a:r>
          </a:p>
          <a:p>
            <a:pPr lvl="1"/>
            <a:r>
              <a:rPr lang="zh-CN" altLang="en-US" sz="2800" dirty="0" smtClean="0"/>
              <a:t>目标：易于开发的稳定强大的连接器新接口</a:t>
            </a:r>
            <a:endParaRPr lang="en-US" altLang="zh-CN" sz="2800" dirty="0" smtClean="0"/>
          </a:p>
          <a:p>
            <a:pPr lvl="1"/>
            <a:r>
              <a:rPr lang="zh-CN" altLang="en-US" sz="2800" dirty="0" smtClean="0"/>
              <a:t>基于</a:t>
            </a:r>
            <a:r>
              <a:rPr lang="en-US" altLang="zh-CN" sz="2800" dirty="0" smtClean="0"/>
              <a:t>BDC</a:t>
            </a:r>
          </a:p>
          <a:p>
            <a:pPr lvl="1"/>
            <a:r>
              <a:rPr lang="zh-CN" altLang="en-US" sz="2800" dirty="0" smtClean="0"/>
              <a:t>支持条目级安全性，层级式内容结构，无缝的管理界面</a:t>
            </a:r>
            <a:endParaRPr lang="en-US" sz="2000" dirty="0" smtClean="0"/>
          </a:p>
          <a:p>
            <a:endParaRPr lang="en-US" sz="1900" dirty="0" smtClean="0"/>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dirty="0" smtClean="0"/>
              <a:t>定制默认的搜索界面</a:t>
            </a:r>
            <a:endParaRPr lang="en-US" dirty="0"/>
          </a:p>
        </p:txBody>
      </p:sp>
      <p:sp>
        <p:nvSpPr>
          <p:cNvPr id="5" name="Content Placeholder 4"/>
          <p:cNvSpPr>
            <a:spLocks noGrp="1"/>
          </p:cNvSpPr>
          <p:nvPr>
            <p:ph idx="1"/>
          </p:nvPr>
        </p:nvSpPr>
        <p:spPr/>
        <p:txBody>
          <a:bodyPr>
            <a:normAutofit fontScale="47500" lnSpcReduction="20000"/>
          </a:bodyPr>
          <a:lstStyle/>
          <a:p>
            <a:pPr>
              <a:lnSpc>
                <a:spcPct val="120000"/>
              </a:lnSpc>
            </a:pPr>
            <a:r>
              <a:rPr lang="zh-CN" altLang="en-US" sz="4000" dirty="0" smtClean="0"/>
              <a:t>修改</a:t>
            </a:r>
            <a:r>
              <a:rPr lang="en-US" altLang="zh-CN" sz="4000" dirty="0" smtClean="0"/>
              <a:t>Tool Part</a:t>
            </a:r>
            <a:r>
              <a:rPr lang="zh-CN" altLang="en-US" sz="4000" dirty="0" smtClean="0"/>
              <a:t>属性</a:t>
            </a:r>
            <a:endParaRPr lang="en-US" altLang="zh-CN" sz="4000" dirty="0" smtClean="0"/>
          </a:p>
          <a:p>
            <a:pPr lvl="1">
              <a:lnSpc>
                <a:spcPct val="120000"/>
              </a:lnSpc>
            </a:pPr>
            <a:r>
              <a:rPr lang="zh-CN" altLang="en-US" sz="4000" dirty="0" smtClean="0"/>
              <a:t>修改</a:t>
            </a:r>
            <a:r>
              <a:rPr lang="en-US" altLang="zh-CN" sz="4000" dirty="0" smtClean="0"/>
              <a:t>XSLT</a:t>
            </a:r>
          </a:p>
          <a:p>
            <a:pPr lvl="1">
              <a:lnSpc>
                <a:spcPct val="120000"/>
              </a:lnSpc>
            </a:pPr>
            <a:r>
              <a:rPr lang="zh-CN" altLang="en-US" sz="4000" dirty="0" smtClean="0"/>
              <a:t>修改</a:t>
            </a:r>
            <a:r>
              <a:rPr lang="en-US" altLang="zh-CN" sz="4000" dirty="0" err="1" smtClean="0"/>
              <a:t>Config</a:t>
            </a:r>
            <a:r>
              <a:rPr lang="en-US" altLang="zh-CN" sz="4000" dirty="0" smtClean="0"/>
              <a:t> XML</a:t>
            </a:r>
            <a:r>
              <a:rPr lang="zh-CN" altLang="en-US" sz="4000" dirty="0" smtClean="0"/>
              <a:t>：定制</a:t>
            </a:r>
            <a:r>
              <a:rPr lang="en-US" altLang="zh-CN" sz="4000" dirty="0" smtClean="0"/>
              <a:t>Refinement Panel</a:t>
            </a:r>
            <a:r>
              <a:rPr lang="zh-CN" altLang="en-US" sz="4000" dirty="0" smtClean="0"/>
              <a:t>中用于过滤的元数据</a:t>
            </a:r>
            <a:endParaRPr lang="en-US" sz="4000" dirty="0" smtClean="0"/>
          </a:p>
          <a:p>
            <a:pPr lvl="2">
              <a:lnSpc>
                <a:spcPct val="120000"/>
              </a:lnSpc>
              <a:spcBef>
                <a:spcPts val="0"/>
              </a:spcBef>
              <a:buNone/>
            </a:pPr>
            <a:endParaRPr lang="en-US" sz="2600" dirty="0" smtClean="0"/>
          </a:p>
          <a:p>
            <a:pPr>
              <a:lnSpc>
                <a:spcPct val="120000"/>
              </a:lnSpc>
            </a:pPr>
            <a:r>
              <a:rPr lang="zh-CN" altLang="en-US" sz="4000" dirty="0" smtClean="0"/>
              <a:t>扩展系统自带的搜索</a:t>
            </a:r>
            <a:r>
              <a:rPr lang="en-US" altLang="zh-CN" sz="4000" dirty="0" smtClean="0"/>
              <a:t>Web Parts</a:t>
            </a:r>
          </a:p>
          <a:p>
            <a:pPr lvl="1">
              <a:lnSpc>
                <a:spcPct val="120000"/>
              </a:lnSpc>
            </a:pPr>
            <a:r>
              <a:rPr lang="zh-CN" altLang="en-US" sz="4000" dirty="0" smtClean="0"/>
              <a:t>所有系统自带的</a:t>
            </a:r>
            <a:r>
              <a:rPr lang="en-US" altLang="zh-CN" sz="4000" dirty="0" smtClean="0"/>
              <a:t>Web Part</a:t>
            </a:r>
            <a:r>
              <a:rPr lang="zh-CN" altLang="en-US" sz="4000" dirty="0" smtClean="0"/>
              <a:t>都是</a:t>
            </a:r>
            <a:r>
              <a:rPr lang="en-US" altLang="zh-CN" sz="4000" dirty="0" smtClean="0"/>
              <a:t>public</a:t>
            </a:r>
            <a:r>
              <a:rPr lang="zh-CN" altLang="en-US" sz="4000" dirty="0" smtClean="0"/>
              <a:t>的</a:t>
            </a:r>
            <a:endParaRPr lang="en-US" altLang="zh-CN" sz="4000" dirty="0" smtClean="0"/>
          </a:p>
          <a:p>
            <a:pPr lvl="1">
              <a:lnSpc>
                <a:spcPct val="120000"/>
              </a:lnSpc>
            </a:pPr>
            <a:r>
              <a:rPr lang="zh-CN" altLang="en-US" sz="4000" dirty="0" smtClean="0"/>
              <a:t>可继承系统自带</a:t>
            </a:r>
            <a:r>
              <a:rPr lang="en-US" altLang="zh-CN" sz="4000" dirty="0" smtClean="0"/>
              <a:t>Web Part</a:t>
            </a:r>
            <a:r>
              <a:rPr lang="zh-CN" altLang="en-US" sz="4000" dirty="0" smtClean="0"/>
              <a:t>以修改默认的功能</a:t>
            </a:r>
            <a:endParaRPr lang="en-US" altLang="zh-CN" sz="4000" dirty="0" smtClean="0"/>
          </a:p>
          <a:p>
            <a:pPr lvl="2">
              <a:lnSpc>
                <a:spcPct val="120000"/>
              </a:lnSpc>
            </a:pPr>
            <a:r>
              <a:rPr lang="zh-CN" altLang="en-US" sz="3600" dirty="0" smtClean="0"/>
              <a:t>比如，扩展</a:t>
            </a:r>
            <a:r>
              <a:rPr lang="en-US" altLang="zh-CN" sz="3600" dirty="0" smtClean="0"/>
              <a:t>Core Results Web Part</a:t>
            </a:r>
            <a:r>
              <a:rPr lang="zh-CN" altLang="en-US" sz="3600" dirty="0" smtClean="0"/>
              <a:t>，按照某个自定义属性来排序搜索结果</a:t>
            </a:r>
            <a:endParaRPr lang="en-US" sz="3600" dirty="0" smtClean="0"/>
          </a:p>
          <a:p>
            <a:pPr lvl="2">
              <a:lnSpc>
                <a:spcPct val="120000"/>
              </a:lnSpc>
              <a:spcBef>
                <a:spcPts val="0"/>
              </a:spcBef>
              <a:buNone/>
            </a:pPr>
            <a:endParaRPr lang="en-US" sz="2600" dirty="0" smtClean="0"/>
          </a:p>
          <a:p>
            <a:pPr>
              <a:lnSpc>
                <a:spcPct val="120000"/>
              </a:lnSpc>
            </a:pPr>
            <a:r>
              <a:rPr lang="zh-CN" altLang="en-US" sz="4000" dirty="0" smtClean="0"/>
              <a:t>开发新的</a:t>
            </a:r>
            <a:r>
              <a:rPr lang="en-US" altLang="zh-CN" sz="4000" dirty="0" smtClean="0"/>
              <a:t>Web Part</a:t>
            </a:r>
            <a:r>
              <a:rPr lang="zh-CN" altLang="en-US" sz="4000" dirty="0" smtClean="0"/>
              <a:t>和系统自带</a:t>
            </a:r>
            <a:r>
              <a:rPr lang="en-US" altLang="zh-CN" sz="4000" dirty="0" smtClean="0"/>
              <a:t>Web Part</a:t>
            </a:r>
            <a:r>
              <a:rPr lang="zh-CN" altLang="en-US" sz="4000" dirty="0" smtClean="0"/>
              <a:t>加护</a:t>
            </a:r>
            <a:endParaRPr lang="en-US" altLang="zh-CN" sz="4000" dirty="0" smtClean="0"/>
          </a:p>
          <a:p>
            <a:pPr lvl="1">
              <a:lnSpc>
                <a:spcPct val="120000"/>
              </a:lnSpc>
            </a:pPr>
            <a:r>
              <a:rPr lang="zh-CN" altLang="en-US" sz="4000" dirty="0" smtClean="0"/>
              <a:t>所有</a:t>
            </a:r>
            <a:r>
              <a:rPr lang="en-US" altLang="zh-CN" sz="4000" dirty="0" smtClean="0"/>
              <a:t>Web Part</a:t>
            </a:r>
            <a:r>
              <a:rPr lang="zh-CN" altLang="en-US" sz="4000" dirty="0" smtClean="0"/>
              <a:t>都可以通过</a:t>
            </a:r>
            <a:r>
              <a:rPr lang="en-US" altLang="zh-CN" sz="4000" dirty="0" smtClean="0"/>
              <a:t>public interface(</a:t>
            </a:r>
            <a:r>
              <a:rPr lang="en-US" sz="4000" b="1" dirty="0" err="1" smtClean="0"/>
              <a:t>SharedQueryManager</a:t>
            </a:r>
            <a:r>
              <a:rPr lang="en-US" sz="4000" dirty="0" smtClean="0"/>
              <a:t> object)</a:t>
            </a:r>
            <a:r>
              <a:rPr lang="zh-CN" altLang="en-US" sz="4000" dirty="0" smtClean="0"/>
              <a:t>通讯</a:t>
            </a:r>
            <a:endParaRPr lang="en-US" altLang="zh-CN" sz="4000" dirty="0" smtClean="0"/>
          </a:p>
          <a:p>
            <a:pPr lvl="2">
              <a:lnSpc>
                <a:spcPct val="120000"/>
              </a:lnSpc>
            </a:pPr>
            <a:r>
              <a:rPr lang="zh-CN" altLang="en-US" sz="3600" dirty="0" smtClean="0"/>
              <a:t>比如，开发一个</a:t>
            </a:r>
            <a:r>
              <a:rPr lang="en-US" altLang="zh-CN" sz="3600" dirty="0" smtClean="0"/>
              <a:t>tag cloud web part</a:t>
            </a:r>
            <a:r>
              <a:rPr lang="zh-CN" altLang="en-US" sz="3600" dirty="0" smtClean="0"/>
              <a:t>，点击</a:t>
            </a:r>
            <a:r>
              <a:rPr lang="en-US" altLang="zh-CN" sz="3600" dirty="0" smtClean="0"/>
              <a:t>tag</a:t>
            </a:r>
            <a:r>
              <a:rPr lang="zh-CN" altLang="en-US" sz="3600" dirty="0" smtClean="0"/>
              <a:t>即可进行过滤搜索结果</a:t>
            </a:r>
            <a:endParaRPr lang="en-US" sz="3600" dirty="0" smtClean="0"/>
          </a:p>
        </p:txBody>
      </p:sp>
      <p:sp>
        <p:nvSpPr>
          <p:cNvPr id="6" name="Text Placeholder 5"/>
          <p:cNvSpPr>
            <a:spLocks noGrp="1"/>
          </p:cNvSpPr>
          <p:nvPr>
            <p:ph type="body" sz="quarter" idx="4294967295"/>
          </p:nvPr>
        </p:nvSpPr>
        <p:spPr>
          <a:xfrm>
            <a:off x="473105" y="857232"/>
            <a:ext cx="8385175" cy="785835"/>
          </a:xfrm>
          <a:prstGeom prst="rect">
            <a:avLst/>
          </a:prstGeom>
        </p:spPr>
        <p:txBody>
          <a:bodyPr/>
          <a:lstStyle/>
          <a:p>
            <a:pPr>
              <a:buNone/>
            </a:pPr>
            <a:r>
              <a:rPr lang="zh-CN" altLang="en-US" dirty="0" smtClean="0"/>
              <a:t>修改系统自带的搜索</a:t>
            </a:r>
            <a:r>
              <a:rPr lang="en-US" altLang="zh-CN" dirty="0" smtClean="0"/>
              <a:t>Web Part</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14620"/>
            <a:ext cx="8229600" cy="1143000"/>
          </a:xfrm>
        </p:spPr>
        <p:txBody>
          <a:bodyPr/>
          <a:lstStyle/>
          <a:p>
            <a:r>
              <a:rPr lang="zh-CN" altLang="en-US" dirty="0" smtClean="0"/>
              <a:t>将分散的信息汇聚为知识和价值 </a:t>
            </a:r>
            <a:r>
              <a:rPr lang="en-US" altLang="zh-CN" dirty="0" smtClean="0"/>
              <a:t>- </a:t>
            </a:r>
            <a:r>
              <a:rPr lang="en-US" dirty="0" smtClean="0"/>
              <a:t>SharePoint 2010</a:t>
            </a:r>
            <a:r>
              <a:rPr lang="zh-CN" altLang="en-US" dirty="0" smtClean="0"/>
              <a:t>企业搜索</a:t>
            </a:r>
            <a:endParaRPr lang="zh-CN" altLang="en-US" dirty="0"/>
          </a:p>
        </p:txBody>
      </p:sp>
      <p:sp>
        <p:nvSpPr>
          <p:cNvPr id="5" name="文本占位符 4"/>
          <p:cNvSpPr>
            <a:spLocks noGrp="1"/>
          </p:cNvSpPr>
          <p:nvPr>
            <p:ph type="body" sz="quarter" idx="10"/>
          </p:nvPr>
        </p:nvSpPr>
        <p:spPr/>
        <p:txBody>
          <a:bodyPr/>
          <a:lstStyle/>
          <a:p>
            <a:r>
              <a:rPr lang="en-US" altLang="zh-CN" dirty="0" smtClean="0"/>
              <a:t>OFC222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议题</a:t>
            </a:r>
            <a:endParaRPr lang="en-US" dirty="0"/>
          </a:p>
        </p:txBody>
      </p:sp>
      <p:sp>
        <p:nvSpPr>
          <p:cNvPr id="6" name="Content Placeholder 5"/>
          <p:cNvSpPr>
            <a:spLocks noGrp="1"/>
          </p:cNvSpPr>
          <p:nvPr>
            <p:ph idx="1"/>
          </p:nvPr>
        </p:nvSpPr>
        <p:spPr/>
        <p:txBody>
          <a:bodyPr/>
          <a:lstStyle/>
          <a:p>
            <a:r>
              <a:rPr lang="zh-CN" altLang="en-US" dirty="0" smtClean="0"/>
              <a:t>搜索对于知识获取的意义</a:t>
            </a:r>
            <a:endParaRPr lang="en-US" altLang="zh-CN" dirty="0" smtClean="0"/>
          </a:p>
          <a:p>
            <a:r>
              <a:rPr lang="en-US" altLang="zh-CN" dirty="0" smtClean="0"/>
              <a:t>SharePoint 2010</a:t>
            </a:r>
            <a:r>
              <a:rPr lang="zh-CN" altLang="en-US" dirty="0" smtClean="0"/>
              <a:t>企业搜索</a:t>
            </a:r>
            <a:endParaRPr lang="en-US" altLang="zh-CN" dirty="0" smtClean="0"/>
          </a:p>
          <a:p>
            <a:pPr lvl="1"/>
            <a:r>
              <a:rPr lang="zh-CN" altLang="en-US" dirty="0" smtClean="0"/>
              <a:t>更好的用户体验</a:t>
            </a:r>
            <a:endParaRPr lang="en-US" altLang="zh-CN" dirty="0" smtClean="0"/>
          </a:p>
          <a:p>
            <a:pPr lvl="1"/>
            <a:r>
              <a:rPr lang="zh-CN" altLang="en-US" dirty="0" smtClean="0"/>
              <a:t>更强大的搜索平台</a:t>
            </a:r>
            <a:endParaRPr lang="en-US" altLang="zh-CN" dirty="0" smtClean="0"/>
          </a:p>
          <a:p>
            <a:pPr lvl="1"/>
            <a:r>
              <a:rPr lang="zh-CN" altLang="en-US" dirty="0" smtClean="0"/>
              <a:t>更易于开发企业搜索应用</a:t>
            </a:r>
            <a:endParaRPr lang="en-US" altLang="zh-CN" dirty="0" smtClean="0"/>
          </a:p>
          <a:p>
            <a:r>
              <a:rPr lang="zh-CN" altLang="en-US" dirty="0" smtClean="0"/>
              <a:t>疑问和解答</a:t>
            </a:r>
            <a:endParaRPr lang="en-US" altLang="zh-CN"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搜索对于知识获取的意义</a:t>
            </a:r>
            <a:endParaRPr lang="en-US" dirty="0"/>
          </a:p>
        </p:txBody>
      </p:sp>
      <p:sp>
        <p:nvSpPr>
          <p:cNvPr id="5" name="TextBox 4"/>
          <p:cNvSpPr txBox="1"/>
          <p:nvPr/>
        </p:nvSpPr>
        <p:spPr>
          <a:xfrm>
            <a:off x="785786" y="1928802"/>
            <a:ext cx="3571900" cy="258532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dirty="0" smtClean="0"/>
              <a:t>提问：</a:t>
            </a:r>
            <a:r>
              <a:rPr lang="en-US" altLang="zh-CN" dirty="0" smtClean="0"/>
              <a:t>1872</a:t>
            </a:r>
            <a:r>
              <a:rPr lang="zh-CN" altLang="en-US" dirty="0" smtClean="0"/>
              <a:t>年在中国是哪个皇帝在位？</a:t>
            </a:r>
            <a:endParaRPr lang="en-US" altLang="zh-CN" dirty="0" smtClean="0"/>
          </a:p>
          <a:p>
            <a:endParaRPr lang="en-US" altLang="zh-CN" dirty="0" smtClean="0"/>
          </a:p>
          <a:p>
            <a:r>
              <a:rPr lang="zh-CN" altLang="en-US" dirty="0" smtClean="0"/>
              <a:t>提问：罗斯柴尔德家族的真实历史到底是怎样的？</a:t>
            </a:r>
            <a:endParaRPr lang="en-US" altLang="zh-CN" dirty="0" smtClean="0"/>
          </a:p>
          <a:p>
            <a:endParaRPr lang="en-US" altLang="zh-CN" dirty="0" smtClean="0"/>
          </a:p>
          <a:p>
            <a:r>
              <a:rPr lang="zh-CN" altLang="en-US" dirty="0" smtClean="0"/>
              <a:t>提问：经济学上的网络效应和</a:t>
            </a:r>
            <a:r>
              <a:rPr lang="en-US" altLang="zh-CN" dirty="0" smtClean="0"/>
              <a:t>Web 2.0</a:t>
            </a:r>
            <a:r>
              <a:rPr lang="zh-CN" altLang="en-US" dirty="0" smtClean="0"/>
              <a:t>有什么关系？</a:t>
            </a:r>
            <a:endParaRPr lang="en-US" altLang="zh-CN" dirty="0" smtClean="0"/>
          </a:p>
          <a:p>
            <a:endParaRPr lang="en-US" dirty="0"/>
          </a:p>
        </p:txBody>
      </p:sp>
      <p:sp>
        <p:nvSpPr>
          <p:cNvPr id="6" name="TextBox 5"/>
          <p:cNvSpPr txBox="1"/>
          <p:nvPr/>
        </p:nvSpPr>
        <p:spPr>
          <a:xfrm>
            <a:off x="4786314" y="1928802"/>
            <a:ext cx="3571900" cy="258532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dirty="0" smtClean="0"/>
              <a:t>提问：</a:t>
            </a:r>
            <a:r>
              <a:rPr lang="en-US" altLang="zh-CN" dirty="0" smtClean="0"/>
              <a:t>2009</a:t>
            </a:r>
            <a:r>
              <a:rPr lang="zh-CN" altLang="en-US" dirty="0" smtClean="0"/>
              <a:t>年与客户</a:t>
            </a:r>
            <a:r>
              <a:rPr lang="en-US" altLang="zh-CN" dirty="0" smtClean="0"/>
              <a:t>A</a:t>
            </a:r>
            <a:r>
              <a:rPr lang="zh-CN" altLang="en-US" dirty="0" smtClean="0"/>
              <a:t>的服务合同里免责部分是如何申明的？</a:t>
            </a:r>
            <a:endParaRPr lang="en-US" altLang="zh-CN" dirty="0" smtClean="0"/>
          </a:p>
          <a:p>
            <a:endParaRPr lang="en-US" dirty="0" smtClean="0"/>
          </a:p>
          <a:p>
            <a:r>
              <a:rPr lang="zh-CN" altLang="en-US" dirty="0" smtClean="0"/>
              <a:t>提问：客户</a:t>
            </a:r>
            <a:r>
              <a:rPr lang="en-US" altLang="zh-CN" dirty="0" smtClean="0"/>
              <a:t>B</a:t>
            </a:r>
            <a:r>
              <a:rPr lang="zh-CN" altLang="en-US" dirty="0" smtClean="0"/>
              <a:t>自</a:t>
            </a:r>
            <a:r>
              <a:rPr lang="en-US" altLang="zh-CN" dirty="0" smtClean="0"/>
              <a:t>90</a:t>
            </a:r>
            <a:r>
              <a:rPr lang="zh-CN" altLang="en-US" dirty="0" smtClean="0"/>
              <a:t>年以来总共购买过我公司的哪些产品和服务？</a:t>
            </a:r>
            <a:endParaRPr lang="en-US" altLang="zh-CN" dirty="0" smtClean="0"/>
          </a:p>
          <a:p>
            <a:endParaRPr lang="en-US" dirty="0" smtClean="0"/>
          </a:p>
          <a:p>
            <a:r>
              <a:rPr lang="zh-CN" altLang="en-US" dirty="0" smtClean="0"/>
              <a:t>提问：即将推出的新产品和上一版相比，有什么变化？</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搜索对于知识获取的意义</a:t>
            </a:r>
            <a:endParaRPr lang="en-US" dirty="0"/>
          </a:p>
        </p:txBody>
      </p:sp>
      <p:sp>
        <p:nvSpPr>
          <p:cNvPr id="7" name="Content Placeholder 6"/>
          <p:cNvSpPr>
            <a:spLocks noGrp="1"/>
          </p:cNvSpPr>
          <p:nvPr>
            <p:ph idx="1"/>
          </p:nvPr>
        </p:nvSpPr>
        <p:spPr/>
        <p:txBody>
          <a:bodyPr/>
          <a:lstStyle/>
          <a:p>
            <a:r>
              <a:rPr lang="zh-CN" altLang="en-US" dirty="0" smtClean="0"/>
              <a:t>搜索已经成为人们获取知识的核心技术手段</a:t>
            </a:r>
            <a:endParaRPr lang="en-US" altLang="zh-CN" dirty="0" smtClean="0"/>
          </a:p>
          <a:p>
            <a:pPr lvl="1"/>
            <a:r>
              <a:rPr lang="zh-CN" altLang="en-US" dirty="0" smtClean="0"/>
              <a:t>信息数量巨大，单个专家</a:t>
            </a:r>
            <a:r>
              <a:rPr lang="en-US" altLang="zh-CN" dirty="0" smtClean="0"/>
              <a:t>/</a:t>
            </a:r>
            <a:r>
              <a:rPr lang="zh-CN" altLang="en-US" dirty="0" smtClean="0"/>
              <a:t>系统的知识量是有限的</a:t>
            </a:r>
            <a:endParaRPr lang="en-US" altLang="zh-CN" dirty="0" smtClean="0"/>
          </a:p>
          <a:p>
            <a:pPr lvl="1"/>
            <a:r>
              <a:rPr lang="zh-CN" altLang="en-US" dirty="0" smtClean="0"/>
              <a:t>信息更新迅速，传统的图书馆式编目式管理无法满足要求</a:t>
            </a:r>
            <a:endParaRPr lang="en-US" altLang="zh-CN" dirty="0" smtClean="0"/>
          </a:p>
          <a:p>
            <a:r>
              <a:rPr lang="zh-CN" altLang="en-US" dirty="0" smtClean="0"/>
              <a:t>从</a:t>
            </a:r>
            <a:r>
              <a:rPr lang="en-US" altLang="zh-CN" dirty="0" smtClean="0"/>
              <a:t>Internet </a:t>
            </a:r>
            <a:r>
              <a:rPr lang="zh-CN" altLang="en-US" dirty="0" smtClean="0"/>
              <a:t>到企业内网，搜索的基本需求是相同的</a:t>
            </a:r>
            <a:endParaRPr lang="en-US" altLang="zh-CN" dirty="0" smtClean="0"/>
          </a:p>
          <a:p>
            <a:pPr lvl="1"/>
            <a:r>
              <a:rPr lang="zh-CN" altLang="en-US" dirty="0" smtClean="0"/>
              <a:t>同样是在很多数据源（系统）中分布着大量数据</a:t>
            </a:r>
            <a:endParaRPr lang="en-US" altLang="zh-CN" dirty="0" smtClean="0"/>
          </a:p>
          <a:p>
            <a:pPr lvl="1"/>
            <a:r>
              <a:rPr lang="zh-CN" altLang="en-US" dirty="0" smtClean="0"/>
              <a:t>需要一站式的搜索引擎，将用户快速引导到符合用户搜索意图的数据上</a:t>
            </a:r>
            <a:endParaRPr lang="en-US" altLang="zh-CN"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3326523" y="3404224"/>
            <a:ext cx="559677" cy="228600"/>
          </a:xfrm>
          <a:prstGeom prst="rightArrow">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ight Arrow 20"/>
          <p:cNvSpPr/>
          <p:nvPr/>
        </p:nvSpPr>
        <p:spPr>
          <a:xfrm rot="10800000">
            <a:off x="3326523" y="3709023"/>
            <a:ext cx="533400" cy="228600"/>
          </a:xfrm>
          <a:prstGeom prst="rightArrow">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8" name="Rounded Rectangle 27"/>
          <p:cNvSpPr/>
          <p:nvPr/>
        </p:nvSpPr>
        <p:spPr>
          <a:xfrm>
            <a:off x="1674914" y="3154680"/>
            <a:ext cx="1525487" cy="1188720"/>
          </a:xfrm>
          <a:prstGeom prst="roundRect">
            <a:avLst>
              <a:gd name="adj" fmla="val 12687"/>
            </a:avLst>
          </a:prstGeom>
          <a:solidFill>
            <a:srgbClr val="92D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t>查询处理组件</a:t>
            </a:r>
            <a:endParaRPr lang="en-US" b="1" dirty="0"/>
          </a:p>
        </p:txBody>
      </p:sp>
      <p:sp>
        <p:nvSpPr>
          <p:cNvPr id="37" name="TextBox 36"/>
          <p:cNvSpPr txBox="1"/>
          <p:nvPr/>
        </p:nvSpPr>
        <p:spPr>
          <a:xfrm>
            <a:off x="1214414" y="2445000"/>
            <a:ext cx="2428891" cy="646331"/>
          </a:xfrm>
          <a:prstGeom prst="rect">
            <a:avLst/>
          </a:prstGeom>
          <a:noFill/>
        </p:spPr>
        <p:txBody>
          <a:bodyPr wrap="square" rtlCol="0">
            <a:spAutoFit/>
          </a:bodyPr>
          <a:lstStyle/>
          <a:p>
            <a:pPr algn="ctr"/>
            <a:r>
              <a:rPr lang="zh-CN" altLang="en-US" i="1" dirty="0" smtClean="0">
                <a:effectLst>
                  <a:outerShdw blurRad="38100" dist="38100" dir="2700000" algn="tl">
                    <a:srgbClr val="000000">
                      <a:alpha val="43137"/>
                    </a:srgbClr>
                  </a:outerShdw>
                </a:effectLst>
                <a:latin typeface="Segoe" pitchFamily="34" charset="0"/>
              </a:rPr>
              <a:t>接受用户的搜索请求，</a:t>
            </a:r>
            <a:endParaRPr lang="en-US" altLang="zh-CN" i="1" dirty="0" smtClean="0">
              <a:effectLst>
                <a:outerShdw blurRad="38100" dist="38100" dir="2700000" algn="tl">
                  <a:srgbClr val="000000">
                    <a:alpha val="43137"/>
                  </a:srgbClr>
                </a:outerShdw>
              </a:effectLst>
              <a:latin typeface="Segoe" pitchFamily="34" charset="0"/>
            </a:endParaRPr>
          </a:p>
          <a:p>
            <a:pPr algn="ctr"/>
            <a:r>
              <a:rPr lang="zh-CN" altLang="en-US" i="1" dirty="0" smtClean="0">
                <a:effectLst>
                  <a:outerShdw blurRad="38100" dist="38100" dir="2700000" algn="tl">
                    <a:srgbClr val="000000">
                      <a:alpha val="43137"/>
                    </a:srgbClr>
                  </a:outerShdw>
                </a:effectLst>
                <a:latin typeface="Segoe" pitchFamily="34" charset="0"/>
              </a:rPr>
              <a:t>显示搜索结果</a:t>
            </a:r>
            <a:endParaRPr lang="en-US" i="1" dirty="0" smtClean="0">
              <a:effectLst>
                <a:outerShdw blurRad="38100" dist="38100" dir="2700000" algn="tl">
                  <a:srgbClr val="000000">
                    <a:alpha val="43137"/>
                  </a:srgbClr>
                </a:outerShdw>
              </a:effectLst>
              <a:latin typeface="Segoe" pitchFamily="34" charset="0"/>
            </a:endParaRPr>
          </a:p>
        </p:txBody>
      </p:sp>
      <p:sp>
        <p:nvSpPr>
          <p:cNvPr id="30" name="Rounded Rectangle 29"/>
          <p:cNvSpPr/>
          <p:nvPr/>
        </p:nvSpPr>
        <p:spPr>
          <a:xfrm>
            <a:off x="3948402" y="3154680"/>
            <a:ext cx="1405544" cy="11887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b="1" dirty="0" smtClean="0"/>
              <a:t>核心搜索组件</a:t>
            </a:r>
            <a:endParaRPr lang="en-US" b="1" dirty="0"/>
          </a:p>
        </p:txBody>
      </p:sp>
      <p:sp>
        <p:nvSpPr>
          <p:cNvPr id="38" name="TextBox 37"/>
          <p:cNvSpPr txBox="1"/>
          <p:nvPr/>
        </p:nvSpPr>
        <p:spPr>
          <a:xfrm>
            <a:off x="3479218" y="2445000"/>
            <a:ext cx="2311982" cy="646331"/>
          </a:xfrm>
          <a:prstGeom prst="rect">
            <a:avLst/>
          </a:prstGeom>
          <a:noFill/>
        </p:spPr>
        <p:txBody>
          <a:bodyPr wrap="square" rtlCol="0">
            <a:spAutoFit/>
          </a:bodyPr>
          <a:lstStyle/>
          <a:p>
            <a:pPr algn="ctr"/>
            <a:r>
              <a:rPr lang="zh-CN" altLang="en-US" i="1" dirty="0" smtClean="0">
                <a:effectLst>
                  <a:outerShdw blurRad="38100" dist="38100" dir="2700000" algn="tl">
                    <a:srgbClr val="000000">
                      <a:alpha val="43137"/>
                    </a:srgbClr>
                  </a:outerShdw>
                </a:effectLst>
                <a:latin typeface="Segoe" pitchFamily="34" charset="0"/>
              </a:rPr>
              <a:t>建立索引，</a:t>
            </a:r>
            <a:endParaRPr lang="en-US" altLang="zh-CN" i="1" dirty="0" smtClean="0">
              <a:effectLst>
                <a:outerShdw blurRad="38100" dist="38100" dir="2700000" algn="tl">
                  <a:srgbClr val="000000">
                    <a:alpha val="43137"/>
                  </a:srgbClr>
                </a:outerShdw>
              </a:effectLst>
              <a:latin typeface="Segoe" pitchFamily="34" charset="0"/>
            </a:endParaRPr>
          </a:p>
          <a:p>
            <a:pPr algn="ctr"/>
            <a:r>
              <a:rPr lang="zh-CN" altLang="en-US" i="1" dirty="0" smtClean="0">
                <a:effectLst>
                  <a:outerShdw blurRad="38100" dist="38100" dir="2700000" algn="tl">
                    <a:srgbClr val="000000">
                      <a:alpha val="43137"/>
                    </a:srgbClr>
                  </a:outerShdw>
                </a:effectLst>
                <a:latin typeface="Segoe" pitchFamily="34" charset="0"/>
              </a:rPr>
              <a:t>返回搜索结果</a:t>
            </a:r>
            <a:endParaRPr lang="en-US" i="1" dirty="0" smtClean="0">
              <a:effectLst>
                <a:outerShdw blurRad="38100" dist="38100" dir="2700000" algn="tl">
                  <a:srgbClr val="000000">
                    <a:alpha val="43137"/>
                  </a:srgbClr>
                </a:outerShdw>
              </a:effectLst>
              <a:latin typeface="Segoe" pitchFamily="34" charset="0"/>
            </a:endParaRPr>
          </a:p>
        </p:txBody>
      </p:sp>
      <p:sp>
        <p:nvSpPr>
          <p:cNvPr id="29" name="Rounded Rectangle 28"/>
          <p:cNvSpPr/>
          <p:nvPr/>
        </p:nvSpPr>
        <p:spPr>
          <a:xfrm>
            <a:off x="6013355" y="3154680"/>
            <a:ext cx="1525716" cy="11887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t>内容处理组件</a:t>
            </a:r>
            <a:endParaRPr lang="en-US" b="1" dirty="0"/>
          </a:p>
        </p:txBody>
      </p:sp>
      <p:sp>
        <p:nvSpPr>
          <p:cNvPr id="39" name="TextBox 38"/>
          <p:cNvSpPr txBox="1"/>
          <p:nvPr/>
        </p:nvSpPr>
        <p:spPr>
          <a:xfrm>
            <a:off x="5625910" y="2445000"/>
            <a:ext cx="2603690" cy="646331"/>
          </a:xfrm>
          <a:prstGeom prst="rect">
            <a:avLst/>
          </a:prstGeom>
          <a:noFill/>
        </p:spPr>
        <p:txBody>
          <a:bodyPr wrap="square" rtlCol="0">
            <a:spAutoFit/>
          </a:bodyPr>
          <a:lstStyle/>
          <a:p>
            <a:pPr algn="ctr"/>
            <a:r>
              <a:rPr lang="zh-CN" altLang="en-US" i="1" dirty="0" smtClean="0">
                <a:effectLst>
                  <a:outerShdw blurRad="38100" dist="38100" dir="2700000" algn="tl">
                    <a:srgbClr val="000000">
                      <a:alpha val="43137"/>
                    </a:srgbClr>
                  </a:outerShdw>
                </a:effectLst>
                <a:latin typeface="Segoe" pitchFamily="34" charset="0"/>
              </a:rPr>
              <a:t>爬取数据，</a:t>
            </a:r>
            <a:endParaRPr lang="en-US" altLang="zh-CN" i="1" dirty="0" smtClean="0">
              <a:effectLst>
                <a:outerShdw blurRad="38100" dist="38100" dir="2700000" algn="tl">
                  <a:srgbClr val="000000">
                    <a:alpha val="43137"/>
                  </a:srgbClr>
                </a:outerShdw>
              </a:effectLst>
              <a:latin typeface="Segoe" pitchFamily="34" charset="0"/>
            </a:endParaRPr>
          </a:p>
          <a:p>
            <a:pPr algn="ctr"/>
            <a:r>
              <a:rPr lang="zh-CN" altLang="en-US" i="1" dirty="0" smtClean="0">
                <a:effectLst>
                  <a:outerShdw blurRad="38100" dist="38100" dir="2700000" algn="tl">
                    <a:srgbClr val="000000">
                      <a:alpha val="43137"/>
                    </a:srgbClr>
                  </a:outerShdw>
                </a:effectLst>
                <a:latin typeface="Segoe" pitchFamily="34" charset="0"/>
              </a:rPr>
              <a:t>为索引过程整理数据</a:t>
            </a:r>
            <a:endParaRPr lang="en-US" i="1" dirty="0" smtClean="0">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normAutofit/>
          </a:bodyPr>
          <a:lstStyle/>
          <a:p>
            <a:pPr algn="l"/>
            <a:r>
              <a:rPr lang="zh-CN" altLang="en-US" sz="4000" dirty="0" smtClean="0"/>
              <a:t>搜索技术的基本概念</a:t>
            </a:r>
            <a:endParaRPr lang="en-US" altLang="en-US" sz="4000" dirty="0"/>
          </a:p>
        </p:txBody>
      </p:sp>
      <p:grpSp>
        <p:nvGrpSpPr>
          <p:cNvPr id="3" name="People"/>
          <p:cNvGrpSpPr/>
          <p:nvPr/>
        </p:nvGrpSpPr>
        <p:grpSpPr>
          <a:xfrm>
            <a:off x="54116" y="3023223"/>
            <a:ext cx="1415772" cy="1219200"/>
            <a:chOff x="259436" y="1034539"/>
            <a:chExt cx="1849019" cy="1356729"/>
          </a:xfrm>
        </p:grpSpPr>
        <p:grpSp>
          <p:nvGrpSpPr>
            <p:cNvPr id="4" name="Group 30"/>
            <p:cNvGrpSpPr/>
            <p:nvPr/>
          </p:nvGrpSpPr>
          <p:grpSpPr>
            <a:xfrm>
              <a:off x="723706" y="1524000"/>
              <a:ext cx="920477" cy="867268"/>
              <a:chOff x="3835400" y="3733800"/>
              <a:chExt cx="1213124" cy="1143000"/>
            </a:xfrm>
          </p:grpSpPr>
          <p:grpSp>
            <p:nvGrpSpPr>
              <p:cNvPr id="5" name="Group 22"/>
              <p:cNvGrpSpPr/>
              <p:nvPr/>
            </p:nvGrpSpPr>
            <p:grpSpPr>
              <a:xfrm>
                <a:off x="3835400" y="3733800"/>
                <a:ext cx="552724" cy="825498"/>
                <a:chOff x="1192024" y="2758440"/>
                <a:chExt cx="1066800" cy="1593276"/>
              </a:xfrm>
              <a:effectLst>
                <a:outerShdw blurRad="76200" dir="18900000" sy="23000" kx="-1200000" algn="bl" rotWithShape="0">
                  <a:prstClr val="black">
                    <a:alpha val="20000"/>
                  </a:prstClr>
                </a:outerShdw>
              </a:effectLst>
            </p:grpSpPr>
            <p:sp>
              <p:nvSpPr>
                <p:cNvPr id="15" name="Flowchart: Delay 14"/>
                <p:cNvSpPr/>
                <p:nvPr/>
              </p:nvSpPr>
              <p:spPr>
                <a:xfrm rot="16200000">
                  <a:off x="1247269" y="3267076"/>
                  <a:ext cx="956310" cy="1066800"/>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6" name="Flowchart: Delay 15"/>
                <p:cNvSpPr/>
                <p:nvPr/>
              </p:nvSpPr>
              <p:spPr>
                <a:xfrm rot="16200000">
                  <a:off x="1191675" y="3448397"/>
                  <a:ext cx="1067499" cy="739140"/>
                </a:xfrm>
                <a:prstGeom prst="flowChartDelay">
                  <a:avLst/>
                </a:prstGeom>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7" name="Oval 25"/>
                <p:cNvSpPr/>
                <p:nvPr/>
              </p:nvSpPr>
              <p:spPr>
                <a:xfrm>
                  <a:off x="1378715" y="2758440"/>
                  <a:ext cx="693421" cy="69341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grpSp>
            <p:nvGrpSpPr>
              <p:cNvPr id="6" name="Group 13"/>
              <p:cNvGrpSpPr/>
              <p:nvPr/>
            </p:nvGrpSpPr>
            <p:grpSpPr>
              <a:xfrm>
                <a:off x="4495800" y="3810001"/>
                <a:ext cx="552724" cy="825499"/>
                <a:chOff x="1143000" y="2758440"/>
                <a:chExt cx="1066800" cy="1593278"/>
              </a:xfrm>
              <a:effectLst>
                <a:outerShdw blurRad="76200" dir="18900000" sy="23000" kx="-1200000" algn="bl" rotWithShape="0">
                  <a:prstClr val="black">
                    <a:alpha val="20000"/>
                  </a:prstClr>
                </a:outerShdw>
              </a:effectLst>
            </p:grpSpPr>
            <p:sp>
              <p:nvSpPr>
                <p:cNvPr id="12" name="Flowchart: Delay 11"/>
                <p:cNvSpPr/>
                <p:nvPr/>
              </p:nvSpPr>
              <p:spPr>
                <a:xfrm rot="16200000">
                  <a:off x="1198245" y="3267075"/>
                  <a:ext cx="956310" cy="10668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Flowchart: Delay 12"/>
                <p:cNvSpPr/>
                <p:nvPr/>
              </p:nvSpPr>
              <p:spPr>
                <a:xfrm rot="16200000">
                  <a:off x="1142650" y="3448398"/>
                  <a:ext cx="1067500" cy="73914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Oval 13"/>
                <p:cNvSpPr/>
                <p:nvPr/>
              </p:nvSpPr>
              <p:spPr>
                <a:xfrm>
                  <a:off x="1329690" y="2758440"/>
                  <a:ext cx="693420" cy="6934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nvGrpSpPr>
              <p:cNvPr id="7" name="Group 26"/>
              <p:cNvGrpSpPr/>
              <p:nvPr/>
            </p:nvGrpSpPr>
            <p:grpSpPr>
              <a:xfrm>
                <a:off x="4114800" y="4051301"/>
                <a:ext cx="552724" cy="825499"/>
                <a:chOff x="1143000" y="2758440"/>
                <a:chExt cx="1066800" cy="1593278"/>
              </a:xfrm>
              <a:effectLst>
                <a:outerShdw blurRad="76200" dir="18900000" sy="23000" kx="-1200000" algn="bl" rotWithShape="0">
                  <a:prstClr val="black">
                    <a:alpha val="20000"/>
                  </a:prstClr>
                </a:outerShdw>
              </a:effectLst>
            </p:grpSpPr>
            <p:sp>
              <p:nvSpPr>
                <p:cNvPr id="9" name="Flowchart: Delay 27"/>
                <p:cNvSpPr/>
                <p:nvPr/>
              </p:nvSpPr>
              <p:spPr>
                <a:xfrm rot="16200000">
                  <a:off x="1198245" y="3267075"/>
                  <a:ext cx="956310" cy="106680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Flowchart: Delay 9"/>
                <p:cNvSpPr/>
                <p:nvPr/>
              </p:nvSpPr>
              <p:spPr>
                <a:xfrm rot="16200000">
                  <a:off x="1142650" y="3448398"/>
                  <a:ext cx="1067500" cy="73914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Oval 10"/>
                <p:cNvSpPr/>
                <p:nvPr/>
              </p:nvSpPr>
              <p:spPr>
                <a:xfrm>
                  <a:off x="1329690" y="2758440"/>
                  <a:ext cx="693420" cy="6934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sp>
          <p:nvSpPr>
            <p:cNvPr id="25" name="TextBox 24"/>
            <p:cNvSpPr txBox="1"/>
            <p:nvPr/>
          </p:nvSpPr>
          <p:spPr>
            <a:xfrm>
              <a:off x="259436" y="1034539"/>
              <a:ext cx="1849019" cy="513742"/>
            </a:xfrm>
            <a:prstGeom prst="rect">
              <a:avLst/>
            </a:prstGeom>
            <a:noFill/>
          </p:spPr>
          <p:txBody>
            <a:bodyPr wrap="none" rtlCol="0">
              <a:spAutoFit/>
            </a:bodyPr>
            <a:lstStyle/>
            <a:p>
              <a:pPr algn="ctr"/>
              <a:r>
                <a:rPr lang="zh-CN" altLang="en-US" sz="2400" b="1" dirty="0" smtClean="0"/>
                <a:t>最终用户</a:t>
              </a:r>
              <a:endParaRPr lang="en-US" sz="2400" b="1" dirty="0"/>
            </a:p>
          </p:txBody>
        </p:sp>
      </p:grpSp>
      <p:grpSp>
        <p:nvGrpSpPr>
          <p:cNvPr id="8" name="Content"/>
          <p:cNvGrpSpPr/>
          <p:nvPr/>
        </p:nvGrpSpPr>
        <p:grpSpPr>
          <a:xfrm>
            <a:off x="8021692" y="3023223"/>
            <a:ext cx="800220" cy="1134852"/>
            <a:chOff x="7427752" y="1034539"/>
            <a:chExt cx="953785" cy="1354895"/>
          </a:xfrm>
        </p:grpSpPr>
        <p:sp>
          <p:nvSpPr>
            <p:cNvPr id="18" name="Flowchart: Magnetic Disk 17"/>
            <p:cNvSpPr/>
            <p:nvPr/>
          </p:nvSpPr>
          <p:spPr>
            <a:xfrm>
              <a:off x="7495577" y="1525834"/>
              <a:ext cx="818148" cy="863600"/>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7" name="TextBox 26"/>
            <p:cNvSpPr txBox="1"/>
            <p:nvPr/>
          </p:nvSpPr>
          <p:spPr>
            <a:xfrm>
              <a:off x="7427752" y="1034539"/>
              <a:ext cx="953785" cy="551180"/>
            </a:xfrm>
            <a:prstGeom prst="rect">
              <a:avLst/>
            </a:prstGeom>
            <a:noFill/>
          </p:spPr>
          <p:txBody>
            <a:bodyPr wrap="none" rtlCol="0">
              <a:spAutoFit/>
            </a:bodyPr>
            <a:lstStyle/>
            <a:p>
              <a:pPr algn="ctr"/>
              <a:r>
                <a:rPr lang="zh-CN" altLang="en-US" sz="2400" b="1" dirty="0" smtClean="0"/>
                <a:t>内容</a:t>
              </a:r>
              <a:endParaRPr lang="en-US" sz="2400" b="1" dirty="0"/>
            </a:p>
          </p:txBody>
        </p:sp>
      </p:grpSp>
      <p:sp>
        <p:nvSpPr>
          <p:cNvPr id="26" name="TextBox 25"/>
          <p:cNvSpPr txBox="1"/>
          <p:nvPr/>
        </p:nvSpPr>
        <p:spPr>
          <a:xfrm>
            <a:off x="4160538" y="2942558"/>
            <a:ext cx="1706862" cy="461665"/>
          </a:xfrm>
          <a:prstGeom prst="rect">
            <a:avLst/>
          </a:prstGeom>
          <a:noFill/>
        </p:spPr>
        <p:txBody>
          <a:bodyPr wrap="square" rtlCol="0">
            <a:spAutoFit/>
          </a:bodyPr>
          <a:lstStyle/>
          <a:p>
            <a:r>
              <a:rPr lang="en-US" sz="2400" b="1" dirty="0" smtClean="0"/>
              <a:t>Search</a:t>
            </a:r>
            <a:endParaRPr lang="en-US" sz="2400" b="1" dirty="0"/>
          </a:p>
        </p:txBody>
      </p:sp>
      <p:sp>
        <p:nvSpPr>
          <p:cNvPr id="43" name="Right Arrow 42"/>
          <p:cNvSpPr/>
          <p:nvPr/>
        </p:nvSpPr>
        <p:spPr>
          <a:xfrm rot="10800000">
            <a:off x="5410200" y="3556622"/>
            <a:ext cx="533400" cy="304800"/>
          </a:xfrm>
          <a:prstGeom prst="rightArrow">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4" name="Left-Right Arrow 43"/>
          <p:cNvSpPr/>
          <p:nvPr/>
        </p:nvSpPr>
        <p:spPr>
          <a:xfrm>
            <a:off x="1500166" y="3286124"/>
            <a:ext cx="6400800" cy="914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4"/>
                                        </p:tgtEl>
                                      </p:cBhvr>
                                    </p:animEffect>
                                    <p:set>
                                      <p:cBhvr>
                                        <p:cTn id="7" dur="1" fill="hold">
                                          <p:stCondLst>
                                            <p:cond delay="1999"/>
                                          </p:stCondLst>
                                        </p:cTn>
                                        <p:tgtEl>
                                          <p:spTgt spid="4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6"/>
                                        </p:tgtEl>
                                      </p:cBhvr>
                                    </p:animEffect>
                                    <p:set>
                                      <p:cBhvr>
                                        <p:cTn id="10" dur="1" fill="hold">
                                          <p:stCondLst>
                                            <p:cond delay="1999"/>
                                          </p:stCondLst>
                                        </p:cTn>
                                        <p:tgtEl>
                                          <p:spTgt spid="2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animBg="1"/>
      <p:bldP spid="37" grpId="0"/>
      <p:bldP spid="30" grpId="0" animBg="1"/>
      <p:bldP spid="38" grpId="0"/>
      <p:bldP spid="29" grpId="0" animBg="1"/>
      <p:bldP spid="39" grpId="0"/>
      <p:bldP spid="26" grpId="0"/>
      <p:bldP spid="26" grpId="1"/>
      <p:bldP spid="43" grpId="0" animBg="1"/>
      <p:bldP spid="44" grpId="0" animBg="1"/>
      <p:bldP spid="4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zh-CN" altLang="en-US" sz="4000" dirty="0" smtClean="0"/>
              <a:t>搜索技术的基本概念</a:t>
            </a:r>
            <a:r>
              <a:rPr lang="en-US" altLang="zh-CN" sz="4000" dirty="0" smtClean="0"/>
              <a:t>-</a:t>
            </a:r>
            <a:r>
              <a:rPr lang="zh-CN" altLang="en-US" sz="4000" dirty="0" smtClean="0"/>
              <a:t>展开一层看看</a:t>
            </a:r>
            <a:endParaRPr lang="en-US" altLang="en-US" sz="4000" dirty="0"/>
          </a:p>
        </p:txBody>
      </p:sp>
      <p:grpSp>
        <p:nvGrpSpPr>
          <p:cNvPr id="3" name="People"/>
          <p:cNvGrpSpPr/>
          <p:nvPr/>
        </p:nvGrpSpPr>
        <p:grpSpPr>
          <a:xfrm>
            <a:off x="54116" y="2667000"/>
            <a:ext cx="1415772" cy="1219200"/>
            <a:chOff x="259436" y="1034539"/>
            <a:chExt cx="1849019" cy="1356729"/>
          </a:xfrm>
        </p:grpSpPr>
        <p:grpSp>
          <p:nvGrpSpPr>
            <p:cNvPr id="4" name="Group 30"/>
            <p:cNvGrpSpPr/>
            <p:nvPr/>
          </p:nvGrpSpPr>
          <p:grpSpPr>
            <a:xfrm>
              <a:off x="723706" y="1524000"/>
              <a:ext cx="920477" cy="867268"/>
              <a:chOff x="3835400" y="3733800"/>
              <a:chExt cx="1213124" cy="1143000"/>
            </a:xfrm>
          </p:grpSpPr>
          <p:grpSp>
            <p:nvGrpSpPr>
              <p:cNvPr id="5" name="Group 22"/>
              <p:cNvGrpSpPr/>
              <p:nvPr/>
            </p:nvGrpSpPr>
            <p:grpSpPr>
              <a:xfrm>
                <a:off x="3835400" y="3733800"/>
                <a:ext cx="552724" cy="825498"/>
                <a:chOff x="1192024" y="2758440"/>
                <a:chExt cx="1066800" cy="1593276"/>
              </a:xfrm>
              <a:effectLst>
                <a:outerShdw blurRad="76200" dir="18900000" sy="23000" kx="-1200000" algn="bl" rotWithShape="0">
                  <a:prstClr val="black">
                    <a:alpha val="20000"/>
                  </a:prstClr>
                </a:outerShdw>
              </a:effectLst>
            </p:grpSpPr>
            <p:sp>
              <p:nvSpPr>
                <p:cNvPr id="15" name="Flowchart: Delay 14"/>
                <p:cNvSpPr/>
                <p:nvPr/>
              </p:nvSpPr>
              <p:spPr>
                <a:xfrm rot="16200000">
                  <a:off x="1247269" y="3267076"/>
                  <a:ext cx="956310" cy="1066800"/>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6" name="Flowchart: Delay 15"/>
                <p:cNvSpPr/>
                <p:nvPr/>
              </p:nvSpPr>
              <p:spPr>
                <a:xfrm rot="16200000">
                  <a:off x="1191675" y="3448397"/>
                  <a:ext cx="1067499" cy="739140"/>
                </a:xfrm>
                <a:prstGeom prst="flowChartDelay">
                  <a:avLst/>
                </a:prstGeom>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7" name="Oval 25"/>
                <p:cNvSpPr/>
                <p:nvPr/>
              </p:nvSpPr>
              <p:spPr>
                <a:xfrm>
                  <a:off x="1378715" y="2758440"/>
                  <a:ext cx="693421" cy="69341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grpSp>
            <p:nvGrpSpPr>
              <p:cNvPr id="6" name="Group 13"/>
              <p:cNvGrpSpPr/>
              <p:nvPr/>
            </p:nvGrpSpPr>
            <p:grpSpPr>
              <a:xfrm>
                <a:off x="4495800" y="3810001"/>
                <a:ext cx="552724" cy="825499"/>
                <a:chOff x="1143000" y="2758440"/>
                <a:chExt cx="1066800" cy="1593278"/>
              </a:xfrm>
              <a:effectLst>
                <a:outerShdw blurRad="76200" dir="18900000" sy="23000" kx="-1200000" algn="bl" rotWithShape="0">
                  <a:prstClr val="black">
                    <a:alpha val="20000"/>
                  </a:prstClr>
                </a:outerShdw>
              </a:effectLst>
            </p:grpSpPr>
            <p:sp>
              <p:nvSpPr>
                <p:cNvPr id="12" name="Flowchart: Delay 11"/>
                <p:cNvSpPr/>
                <p:nvPr/>
              </p:nvSpPr>
              <p:spPr>
                <a:xfrm rot="16200000">
                  <a:off x="1198245" y="3267075"/>
                  <a:ext cx="956310" cy="10668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Flowchart: Delay 12"/>
                <p:cNvSpPr/>
                <p:nvPr/>
              </p:nvSpPr>
              <p:spPr>
                <a:xfrm rot="16200000">
                  <a:off x="1142650" y="3448398"/>
                  <a:ext cx="1067500" cy="73914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Oval 13"/>
                <p:cNvSpPr/>
                <p:nvPr/>
              </p:nvSpPr>
              <p:spPr>
                <a:xfrm>
                  <a:off x="1329690" y="2758440"/>
                  <a:ext cx="693420" cy="6934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nvGrpSpPr>
              <p:cNvPr id="7" name="Group 26"/>
              <p:cNvGrpSpPr/>
              <p:nvPr/>
            </p:nvGrpSpPr>
            <p:grpSpPr>
              <a:xfrm>
                <a:off x="4114800" y="4051301"/>
                <a:ext cx="552724" cy="825499"/>
                <a:chOff x="1143000" y="2758440"/>
                <a:chExt cx="1066800" cy="1593278"/>
              </a:xfrm>
              <a:effectLst>
                <a:outerShdw blurRad="76200" dir="18900000" sy="23000" kx="-1200000" algn="bl" rotWithShape="0">
                  <a:prstClr val="black">
                    <a:alpha val="20000"/>
                  </a:prstClr>
                </a:outerShdw>
              </a:effectLst>
            </p:grpSpPr>
            <p:sp>
              <p:nvSpPr>
                <p:cNvPr id="9" name="Flowchart: Delay 27"/>
                <p:cNvSpPr/>
                <p:nvPr/>
              </p:nvSpPr>
              <p:spPr>
                <a:xfrm rot="16200000">
                  <a:off x="1198245" y="3267075"/>
                  <a:ext cx="956310" cy="106680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Flowchart: Delay 9"/>
                <p:cNvSpPr/>
                <p:nvPr/>
              </p:nvSpPr>
              <p:spPr>
                <a:xfrm rot="16200000">
                  <a:off x="1142650" y="3448398"/>
                  <a:ext cx="1067500" cy="73914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Oval 10"/>
                <p:cNvSpPr/>
                <p:nvPr/>
              </p:nvSpPr>
              <p:spPr>
                <a:xfrm>
                  <a:off x="1329690" y="2758440"/>
                  <a:ext cx="693420" cy="6934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grpSp>
        <p:sp>
          <p:nvSpPr>
            <p:cNvPr id="25" name="TextBox 24"/>
            <p:cNvSpPr txBox="1"/>
            <p:nvPr/>
          </p:nvSpPr>
          <p:spPr>
            <a:xfrm>
              <a:off x="259436" y="1034539"/>
              <a:ext cx="1849019" cy="513742"/>
            </a:xfrm>
            <a:prstGeom prst="rect">
              <a:avLst/>
            </a:prstGeom>
            <a:noFill/>
          </p:spPr>
          <p:txBody>
            <a:bodyPr wrap="none" rtlCol="0">
              <a:spAutoFit/>
            </a:bodyPr>
            <a:lstStyle/>
            <a:p>
              <a:pPr algn="ctr"/>
              <a:r>
                <a:rPr lang="zh-CN" altLang="en-US" sz="2400" b="1" dirty="0" smtClean="0"/>
                <a:t>最终用户</a:t>
              </a:r>
              <a:endParaRPr lang="en-US" sz="2400" b="1" dirty="0"/>
            </a:p>
          </p:txBody>
        </p:sp>
      </p:grpSp>
      <p:sp>
        <p:nvSpPr>
          <p:cNvPr id="18" name="Flowchart: Magnetic Disk 17"/>
          <p:cNvSpPr/>
          <p:nvPr/>
        </p:nvSpPr>
        <p:spPr>
          <a:xfrm>
            <a:off x="8252814" y="3048000"/>
            <a:ext cx="686421" cy="72334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7" name="TextBox 26"/>
          <p:cNvSpPr txBox="1"/>
          <p:nvPr/>
        </p:nvSpPr>
        <p:spPr>
          <a:xfrm>
            <a:off x="8035976" y="2514600"/>
            <a:ext cx="800220" cy="461665"/>
          </a:xfrm>
          <a:prstGeom prst="rect">
            <a:avLst/>
          </a:prstGeom>
          <a:noFill/>
        </p:spPr>
        <p:txBody>
          <a:bodyPr wrap="none" rtlCol="0">
            <a:spAutoFit/>
          </a:bodyPr>
          <a:lstStyle/>
          <a:p>
            <a:pPr algn="ctr"/>
            <a:r>
              <a:rPr lang="zh-CN" altLang="en-US" sz="2400" b="1" dirty="0" smtClean="0"/>
              <a:t>内容</a:t>
            </a:r>
            <a:endParaRPr lang="en-US" sz="2400" b="1" dirty="0"/>
          </a:p>
        </p:txBody>
      </p:sp>
      <p:sp>
        <p:nvSpPr>
          <p:cNvPr id="36" name="Rounded Rectangle 35"/>
          <p:cNvSpPr/>
          <p:nvPr/>
        </p:nvSpPr>
        <p:spPr>
          <a:xfrm rot="16200000">
            <a:off x="2743202" y="3657600"/>
            <a:ext cx="12954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200" b="1" dirty="0" smtClean="0"/>
              <a:t>联邦搜索</a:t>
            </a:r>
            <a:endParaRPr lang="en-US" sz="1200" b="1" dirty="0"/>
          </a:p>
        </p:txBody>
      </p:sp>
      <p:grpSp>
        <p:nvGrpSpPr>
          <p:cNvPr id="8" name="Group 85"/>
          <p:cNvGrpSpPr/>
          <p:nvPr/>
        </p:nvGrpSpPr>
        <p:grpSpPr>
          <a:xfrm>
            <a:off x="1447800" y="3200400"/>
            <a:ext cx="1066800" cy="1337481"/>
            <a:chOff x="5791200" y="1600200"/>
            <a:chExt cx="1447800" cy="1066800"/>
          </a:xfrm>
        </p:grpSpPr>
        <p:sp>
          <p:nvSpPr>
            <p:cNvPr id="67" name="Rectangle 66"/>
            <p:cNvSpPr/>
            <p:nvPr/>
          </p:nvSpPr>
          <p:spPr>
            <a:xfrm>
              <a:off x="5791200" y="1600200"/>
              <a:ext cx="1447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endParaRPr lang="en-US" sz="900" dirty="0"/>
            </a:p>
          </p:txBody>
        </p:sp>
        <p:sp>
          <p:nvSpPr>
            <p:cNvPr id="68" name="Rectangle 67"/>
            <p:cNvSpPr/>
            <p:nvPr/>
          </p:nvSpPr>
          <p:spPr>
            <a:xfrm>
              <a:off x="6172200" y="1752599"/>
              <a:ext cx="496957" cy="152400"/>
            </a:xfrm>
            <a:prstGeom prst="rect">
              <a:avLst/>
            </a:prstGeom>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n w="3175">
                  <a:solidFill>
                    <a:schemeClr val="tx1"/>
                  </a:solidFill>
                </a:ln>
              </a:endParaRPr>
            </a:p>
          </p:txBody>
        </p:sp>
        <p:pic>
          <p:nvPicPr>
            <p:cNvPr id="69" name="Picture 3"/>
            <p:cNvPicPr>
              <a:picLocks noChangeAspect="1" noChangeArrowheads="1"/>
            </p:cNvPicPr>
            <p:nvPr/>
          </p:nvPicPr>
          <p:blipFill>
            <a:blip r:embed="rId3" cstate="print"/>
            <a:srcRect/>
            <a:stretch>
              <a:fillRect/>
            </a:stretch>
          </p:blipFill>
          <p:spPr bwMode="auto">
            <a:xfrm>
              <a:off x="6705601" y="1752599"/>
              <a:ext cx="152400" cy="157315"/>
            </a:xfrm>
            <a:prstGeom prst="rect">
              <a:avLst/>
            </a:prstGeom>
            <a:noFill/>
            <a:ln w="9525">
              <a:noFill/>
              <a:miter lim="800000"/>
              <a:headEnd/>
              <a:tailEnd/>
            </a:ln>
            <a:effectLst/>
          </p:spPr>
        </p:pic>
        <p:sp>
          <p:nvSpPr>
            <p:cNvPr id="70" name="Rectangle 69"/>
            <p:cNvSpPr/>
            <p:nvPr/>
          </p:nvSpPr>
          <p:spPr>
            <a:xfrm>
              <a:off x="6172200" y="1981200"/>
              <a:ext cx="685800" cy="609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endParaRPr>
            </a:p>
          </p:txBody>
        </p:sp>
        <p:sp>
          <p:nvSpPr>
            <p:cNvPr id="71" name="Rectangle 70"/>
            <p:cNvSpPr/>
            <p:nvPr/>
          </p:nvSpPr>
          <p:spPr>
            <a:xfrm>
              <a:off x="5867400" y="1981200"/>
              <a:ext cx="228600" cy="4572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endParaRPr>
            </a:p>
          </p:txBody>
        </p:sp>
        <p:sp>
          <p:nvSpPr>
            <p:cNvPr id="72" name="Rectangle 71"/>
            <p:cNvSpPr/>
            <p:nvPr/>
          </p:nvSpPr>
          <p:spPr>
            <a:xfrm>
              <a:off x="6934200" y="19812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endParaRPr>
            </a:p>
          </p:txBody>
        </p:sp>
        <p:sp>
          <p:nvSpPr>
            <p:cNvPr id="73" name="Rectangle 72"/>
            <p:cNvSpPr/>
            <p:nvPr/>
          </p:nvSpPr>
          <p:spPr>
            <a:xfrm>
              <a:off x="6934200" y="22860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endParaRPr>
            </a:p>
          </p:txBody>
        </p:sp>
      </p:grpSp>
      <p:sp>
        <p:nvSpPr>
          <p:cNvPr id="48" name="Rounded Rectangle 47"/>
          <p:cNvSpPr/>
          <p:nvPr/>
        </p:nvSpPr>
        <p:spPr>
          <a:xfrm>
            <a:off x="3886200" y="1388660"/>
            <a:ext cx="1185866" cy="6687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b="1" dirty="0" smtClean="0"/>
              <a:t>Other Source</a:t>
            </a:r>
            <a:endParaRPr lang="en-US" sz="1050" b="1" dirty="0"/>
          </a:p>
        </p:txBody>
      </p:sp>
      <p:cxnSp>
        <p:nvCxnSpPr>
          <p:cNvPr id="49" name="Straight Connector 48"/>
          <p:cNvCxnSpPr>
            <a:endCxn id="50" idx="1"/>
          </p:cNvCxnSpPr>
          <p:nvPr/>
        </p:nvCxnSpPr>
        <p:spPr bwMode="auto">
          <a:xfrm rot="5400000" flipH="1" flipV="1">
            <a:off x="3394027" y="2672405"/>
            <a:ext cx="639172" cy="416823"/>
          </a:xfrm>
          <a:prstGeom prst="line">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50" name="Rounded Rectangle 49"/>
          <p:cNvSpPr/>
          <p:nvPr/>
        </p:nvSpPr>
        <p:spPr>
          <a:xfrm>
            <a:off x="3922025" y="2226860"/>
            <a:ext cx="1150041" cy="6687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b="1" dirty="0" err="1" smtClean="0"/>
              <a:t>OpenSearch</a:t>
            </a:r>
            <a:r>
              <a:rPr lang="en-US" sz="1050" b="1" dirty="0" smtClean="0"/>
              <a:t> Source</a:t>
            </a:r>
            <a:endParaRPr lang="en-US" sz="1050" b="1" dirty="0"/>
          </a:p>
        </p:txBody>
      </p:sp>
      <p:sp>
        <p:nvSpPr>
          <p:cNvPr id="52" name="Rounded Rectangle 51"/>
          <p:cNvSpPr/>
          <p:nvPr/>
        </p:nvSpPr>
        <p:spPr>
          <a:xfrm>
            <a:off x="5643570" y="3200400"/>
            <a:ext cx="982070" cy="1295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b="1" dirty="0" smtClean="0"/>
              <a:t>内容处理器</a:t>
            </a:r>
            <a:endParaRPr lang="en-US" sz="1200" b="1" dirty="0"/>
          </a:p>
        </p:txBody>
      </p:sp>
      <p:sp>
        <p:nvSpPr>
          <p:cNvPr id="53" name="Rounded Rectangle 52"/>
          <p:cNvSpPr/>
          <p:nvPr/>
        </p:nvSpPr>
        <p:spPr>
          <a:xfrm>
            <a:off x="6715140" y="3200400"/>
            <a:ext cx="857272" cy="1295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b="1" dirty="0" smtClean="0"/>
              <a:t>爬虫</a:t>
            </a:r>
            <a:endParaRPr lang="en-US" sz="1200" b="1" dirty="0"/>
          </a:p>
        </p:txBody>
      </p:sp>
      <p:sp>
        <p:nvSpPr>
          <p:cNvPr id="56" name="Rounded Rectangle 55"/>
          <p:cNvSpPr/>
          <p:nvPr/>
        </p:nvSpPr>
        <p:spPr>
          <a:xfrm>
            <a:off x="4714876" y="3200400"/>
            <a:ext cx="877445" cy="129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1200" b="1" dirty="0" smtClean="0"/>
              <a:t>索引器</a:t>
            </a:r>
            <a:endParaRPr lang="en-US" sz="1200" b="1" dirty="0"/>
          </a:p>
        </p:txBody>
      </p:sp>
      <p:sp>
        <p:nvSpPr>
          <p:cNvPr id="59" name="Rounded Rectangle 58"/>
          <p:cNvSpPr/>
          <p:nvPr/>
        </p:nvSpPr>
        <p:spPr>
          <a:xfrm>
            <a:off x="3643306" y="3200400"/>
            <a:ext cx="990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200" b="1" dirty="0" smtClean="0"/>
              <a:t>查询处理器</a:t>
            </a:r>
            <a:endParaRPr lang="en-US" sz="1200" b="1" dirty="0"/>
          </a:p>
        </p:txBody>
      </p:sp>
      <p:sp>
        <p:nvSpPr>
          <p:cNvPr id="63" name="Flowchart: Magnetic Disk 62"/>
          <p:cNvSpPr/>
          <p:nvPr/>
        </p:nvSpPr>
        <p:spPr>
          <a:xfrm>
            <a:off x="4714876" y="4724400"/>
            <a:ext cx="818148" cy="764275"/>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1200" b="1" dirty="0" smtClean="0"/>
              <a:t>索引</a:t>
            </a:r>
            <a:endParaRPr lang="en-US" altLang="zh-CN" sz="1200" b="1" dirty="0" smtClean="0"/>
          </a:p>
          <a:p>
            <a:pPr algn="ctr"/>
            <a:r>
              <a:rPr lang="zh-CN" altLang="en-US" sz="1200" b="1" dirty="0" smtClean="0"/>
              <a:t>分区</a:t>
            </a:r>
            <a:endParaRPr lang="en-US" sz="1200" b="1" dirty="0"/>
          </a:p>
        </p:txBody>
      </p:sp>
      <p:cxnSp>
        <p:nvCxnSpPr>
          <p:cNvPr id="64" name="Straight Connector 63"/>
          <p:cNvCxnSpPr>
            <a:stCxn id="36" idx="3"/>
            <a:endCxn id="48" idx="1"/>
          </p:cNvCxnSpPr>
          <p:nvPr/>
        </p:nvCxnSpPr>
        <p:spPr bwMode="auto">
          <a:xfrm rot="5400000" flipH="1" flipV="1">
            <a:off x="2899866" y="2214066"/>
            <a:ext cx="1477370" cy="495298"/>
          </a:xfrm>
          <a:prstGeom prst="line">
            <a:avLst/>
          </a:prstGeom>
          <a:ln>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74" name="Rectangle 73"/>
          <p:cNvSpPr/>
          <p:nvPr/>
        </p:nvSpPr>
        <p:spPr>
          <a:xfrm>
            <a:off x="1357290" y="4714884"/>
            <a:ext cx="1415772" cy="461665"/>
          </a:xfrm>
          <a:prstGeom prst="rect">
            <a:avLst/>
          </a:prstGeom>
        </p:spPr>
        <p:txBody>
          <a:bodyPr wrap="none">
            <a:spAutoFit/>
          </a:bodyPr>
          <a:lstStyle/>
          <a:p>
            <a:r>
              <a:rPr lang="zh-CN" altLang="en-US" sz="2400" dirty="0" smtClean="0"/>
              <a:t>搜索中心</a:t>
            </a:r>
            <a:endParaRPr lang="en-US" sz="2400" dirty="0"/>
          </a:p>
        </p:txBody>
      </p:sp>
      <p:sp>
        <p:nvSpPr>
          <p:cNvPr id="75" name="Right Arrow 74"/>
          <p:cNvSpPr/>
          <p:nvPr/>
        </p:nvSpPr>
        <p:spPr>
          <a:xfrm>
            <a:off x="2590800" y="3505200"/>
            <a:ext cx="559677" cy="228600"/>
          </a:xfrm>
          <a:prstGeom prst="rightArrow">
            <a:avLst/>
          </a:prstGeom>
          <a:gradFill flip="none" rotWithShape="1">
            <a:gsLst>
              <a:gs pos="0">
                <a:srgbClr val="FF6699">
                  <a:shade val="30000"/>
                  <a:satMod val="115000"/>
                </a:srgbClr>
              </a:gs>
              <a:gs pos="50000">
                <a:srgbClr val="FF6699">
                  <a:shade val="67500"/>
                  <a:satMod val="115000"/>
                </a:srgbClr>
              </a:gs>
              <a:gs pos="100000">
                <a:srgbClr val="FF6699">
                  <a:shade val="100000"/>
                  <a:satMod val="115000"/>
                </a:srgb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6" name="Right Arrow 75"/>
          <p:cNvSpPr/>
          <p:nvPr/>
        </p:nvSpPr>
        <p:spPr>
          <a:xfrm rot="10800000">
            <a:off x="2590801" y="3809999"/>
            <a:ext cx="533400" cy="228600"/>
          </a:xfrm>
          <a:prstGeom prst="rightArrow">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7" name="Right Arrow 76"/>
          <p:cNvSpPr/>
          <p:nvPr/>
        </p:nvSpPr>
        <p:spPr>
          <a:xfrm rot="10800000">
            <a:off x="7643835" y="3352800"/>
            <a:ext cx="533400" cy="304800"/>
          </a:xfrm>
          <a:prstGeom prst="rightArrow">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5" name="Flowchart: Magnetic Disk 84"/>
          <p:cNvSpPr/>
          <p:nvPr/>
        </p:nvSpPr>
        <p:spPr>
          <a:xfrm>
            <a:off x="8253435" y="3886200"/>
            <a:ext cx="686421" cy="723346"/>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6" name="TextBox 85"/>
          <p:cNvSpPr txBox="1"/>
          <p:nvPr/>
        </p:nvSpPr>
        <p:spPr>
          <a:xfrm>
            <a:off x="7734605" y="4724400"/>
            <a:ext cx="1415772" cy="461665"/>
          </a:xfrm>
          <a:prstGeom prst="rect">
            <a:avLst/>
          </a:prstGeom>
          <a:noFill/>
        </p:spPr>
        <p:txBody>
          <a:bodyPr wrap="none" rtlCol="0">
            <a:spAutoFit/>
          </a:bodyPr>
          <a:lstStyle/>
          <a:p>
            <a:pPr algn="ctr"/>
            <a:r>
              <a:rPr lang="zh-CN" altLang="en-US" sz="2400" b="1" dirty="0" smtClean="0"/>
              <a:t>用户信息</a:t>
            </a:r>
            <a:endParaRPr lang="en-US" sz="2400" b="1" dirty="0"/>
          </a:p>
        </p:txBody>
      </p:sp>
      <p:sp>
        <p:nvSpPr>
          <p:cNvPr id="87" name="Right Arrow 86"/>
          <p:cNvSpPr/>
          <p:nvPr/>
        </p:nvSpPr>
        <p:spPr>
          <a:xfrm rot="10800000">
            <a:off x="7643835" y="3962400"/>
            <a:ext cx="533400" cy="304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8" name="Right Arrow 87"/>
          <p:cNvSpPr/>
          <p:nvPr/>
        </p:nvSpPr>
        <p:spPr>
          <a:xfrm rot="10800000">
            <a:off x="2590801" y="4114800"/>
            <a:ext cx="533400" cy="2286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9" name="Left-Right Arrow 88"/>
          <p:cNvSpPr/>
          <p:nvPr/>
        </p:nvSpPr>
        <p:spPr>
          <a:xfrm>
            <a:off x="1676400" y="5486400"/>
            <a:ext cx="56388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smtClean="0"/>
              <a:t>SharePoint 2010 </a:t>
            </a:r>
            <a:r>
              <a:rPr lang="zh-CN" altLang="en-US" dirty="0" smtClean="0"/>
              <a:t>搜索的增强部分</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smtClean="0"/>
              <a:t>SharePoint 2010 Search</a:t>
            </a:r>
            <a:endParaRPr lang="en-US" dirty="0"/>
          </a:p>
        </p:txBody>
      </p:sp>
      <p:sp>
        <p:nvSpPr>
          <p:cNvPr id="7" name="Content Placeholder 6"/>
          <p:cNvSpPr>
            <a:spLocks noGrp="1"/>
          </p:cNvSpPr>
          <p:nvPr>
            <p:ph idx="1"/>
          </p:nvPr>
        </p:nvSpPr>
        <p:spPr/>
        <p:txBody>
          <a:bodyPr/>
          <a:lstStyle/>
          <a:p>
            <a:r>
              <a:rPr lang="zh-CN" altLang="en-US" dirty="0" smtClean="0"/>
              <a:t>最终用户</a:t>
            </a:r>
            <a:endParaRPr lang="en-US" altLang="zh-CN" dirty="0" smtClean="0"/>
          </a:p>
          <a:p>
            <a:pPr lvl="1"/>
            <a:r>
              <a:rPr lang="zh-CN" altLang="en-US" dirty="0" smtClean="0"/>
              <a:t>用起来爽：开箱即用的优秀用户体验</a:t>
            </a:r>
            <a:endParaRPr lang="en-US" altLang="zh-CN" dirty="0" smtClean="0"/>
          </a:p>
          <a:p>
            <a:pPr lvl="1"/>
            <a:r>
              <a:rPr lang="zh-CN" altLang="en-US" dirty="0" smtClean="0"/>
              <a:t>确实有用：放大专家和知识的效用</a:t>
            </a:r>
            <a:endParaRPr lang="en-US" altLang="zh-CN" dirty="0" smtClean="0"/>
          </a:p>
          <a:p>
            <a:endParaRPr lang="en-US" altLang="zh-CN" dirty="0" smtClean="0"/>
          </a:p>
          <a:p>
            <a:r>
              <a:rPr lang="en-US" altLang="zh-CN" dirty="0" smtClean="0"/>
              <a:t>IT</a:t>
            </a:r>
            <a:r>
              <a:rPr lang="zh-CN" altLang="en-US" dirty="0" smtClean="0"/>
              <a:t>管理人员</a:t>
            </a:r>
            <a:endParaRPr lang="en-US" altLang="zh-CN" dirty="0" smtClean="0"/>
          </a:p>
          <a:p>
            <a:pPr lvl="1"/>
            <a:r>
              <a:rPr lang="zh-CN" altLang="en-US" dirty="0" smtClean="0"/>
              <a:t>强大的搜索平台：易于部署，易于扩展，易于管理</a:t>
            </a:r>
            <a:endParaRPr lang="en-US" altLang="zh-CN" dirty="0" smtClean="0"/>
          </a:p>
          <a:p>
            <a:endParaRPr lang="en-US" altLang="zh-CN" dirty="0" smtClean="0"/>
          </a:p>
          <a:p>
            <a:r>
              <a:rPr lang="zh-CN" altLang="en-US" dirty="0" smtClean="0"/>
              <a:t>开发人员</a:t>
            </a:r>
            <a:endParaRPr lang="en-US" altLang="zh-CN" dirty="0" smtClean="0"/>
          </a:p>
          <a:p>
            <a:pPr lvl="1"/>
            <a:r>
              <a:rPr lang="zh-CN" altLang="en-US" dirty="0" smtClean="0"/>
              <a:t>无限可能：开发基于搜索的企业应用</a:t>
            </a:r>
            <a:endParaRPr lang="en-US" altLang="zh-CN" dirty="0" smtClean="0"/>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用户体验</a:t>
            </a:r>
            <a:endParaRPr lang="en-US" altLang="zh-C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fontScale="70000" lnSpcReduction="20000"/>
          </a:bodyPr>
          <a:lstStyle/>
          <a:p>
            <a:r>
              <a:rPr lang="zh-CN" altLang="en-US" dirty="0" smtClean="0"/>
              <a:t>一站式搜索</a:t>
            </a:r>
            <a:endParaRPr lang="en-US" dirty="0" smtClean="0"/>
          </a:p>
          <a:p>
            <a:pPr lvl="1">
              <a:lnSpc>
                <a:spcPct val="120000"/>
              </a:lnSpc>
            </a:pPr>
            <a:r>
              <a:rPr lang="zh-CN" altLang="en-US" sz="2200" dirty="0" smtClean="0"/>
              <a:t>基于</a:t>
            </a:r>
            <a:r>
              <a:rPr lang="en-US" altLang="zh-CN" sz="2200" dirty="0" err="1" smtClean="0"/>
              <a:t>OpenSearch</a:t>
            </a:r>
            <a:r>
              <a:rPr lang="zh-CN" altLang="en-US" sz="2200" dirty="0" smtClean="0"/>
              <a:t>的联邦搜索可以将多个搜索引擎提供的结果整合到一个界面上</a:t>
            </a:r>
            <a:endParaRPr lang="en-US" sz="2200" dirty="0" smtClean="0"/>
          </a:p>
          <a:p>
            <a:pPr lvl="1"/>
            <a:endParaRPr lang="en-US" dirty="0" smtClean="0"/>
          </a:p>
          <a:p>
            <a:r>
              <a:rPr lang="zh-CN" altLang="en-US" dirty="0" smtClean="0"/>
              <a:t>更“懂你”的搜索排序</a:t>
            </a:r>
            <a:endParaRPr lang="en-US" dirty="0" smtClean="0"/>
          </a:p>
          <a:p>
            <a:pPr lvl="1">
              <a:lnSpc>
                <a:spcPct val="120000"/>
              </a:lnSpc>
            </a:pPr>
            <a:r>
              <a:rPr lang="zh-CN" altLang="en-US" sz="2200" dirty="0" smtClean="0"/>
              <a:t>考虑更多排序因素：</a:t>
            </a:r>
            <a:r>
              <a:rPr lang="en-US" altLang="zh-CN" sz="2200" dirty="0" smtClean="0"/>
              <a:t>URL</a:t>
            </a:r>
            <a:r>
              <a:rPr lang="zh-CN" altLang="en-US" sz="2200" dirty="0" smtClean="0"/>
              <a:t>模糊匹配，社会化标签，结果点击率，搜索词之间的距离</a:t>
            </a:r>
            <a:endParaRPr lang="en-US" sz="2200" dirty="0" smtClean="0"/>
          </a:p>
          <a:p>
            <a:pPr lvl="1">
              <a:lnSpc>
                <a:spcPct val="120000"/>
              </a:lnSpc>
            </a:pPr>
            <a:r>
              <a:rPr lang="zh-CN" altLang="en-US" sz="2200" dirty="0" smtClean="0"/>
              <a:t>为各语言全新设计的切词器</a:t>
            </a:r>
            <a:endParaRPr lang="en-US" sz="2200" dirty="0" smtClean="0"/>
          </a:p>
          <a:p>
            <a:pPr lvl="1"/>
            <a:endParaRPr lang="en-US" dirty="0" smtClean="0"/>
          </a:p>
          <a:p>
            <a:r>
              <a:rPr lang="zh-CN" altLang="en-US" dirty="0" smtClean="0"/>
              <a:t>主要的用户体验改进</a:t>
            </a:r>
            <a:endParaRPr lang="en-US" dirty="0" smtClean="0"/>
          </a:p>
          <a:p>
            <a:pPr lvl="1"/>
            <a:r>
              <a:rPr lang="zh-CN" altLang="en-US" sz="2200" dirty="0" smtClean="0"/>
              <a:t>基于元数据的搜索结果过滤面板</a:t>
            </a:r>
            <a:endParaRPr lang="en-US" altLang="zh-CN" sz="2200" dirty="0" smtClean="0"/>
          </a:p>
          <a:p>
            <a:pPr lvl="1"/>
            <a:r>
              <a:rPr lang="zh-CN" altLang="en-US" sz="2200" dirty="0" smtClean="0"/>
              <a:t>查询词建议</a:t>
            </a:r>
            <a:endParaRPr lang="en-US" sz="2200" dirty="0" smtClean="0"/>
          </a:p>
          <a:p>
            <a:pPr lvl="1">
              <a:buNone/>
            </a:pPr>
            <a:endParaRPr lang="en-US" dirty="0" smtClean="0"/>
          </a:p>
          <a:p>
            <a:r>
              <a:rPr lang="zh-CN" altLang="en-US" dirty="0" smtClean="0"/>
              <a:t>更多搜索终端</a:t>
            </a:r>
            <a:endParaRPr lang="en-US" dirty="0" smtClean="0"/>
          </a:p>
          <a:p>
            <a:pPr lvl="1"/>
            <a:r>
              <a:rPr lang="zh-CN" altLang="en-US" sz="2200" dirty="0" smtClean="0"/>
              <a:t>支持智能手机浏览器</a:t>
            </a:r>
            <a:endParaRPr lang="en-US" altLang="zh-CN" sz="2200" dirty="0" smtClean="0"/>
          </a:p>
          <a:p>
            <a:pPr lvl="1"/>
            <a:r>
              <a:rPr lang="zh-CN" altLang="en-US" sz="2200" dirty="0" smtClean="0"/>
              <a:t>集成</a:t>
            </a:r>
            <a:r>
              <a:rPr lang="en-US" altLang="zh-CN" sz="2200" dirty="0" smtClean="0"/>
              <a:t>Windows7</a:t>
            </a:r>
            <a:r>
              <a:rPr lang="zh-CN" altLang="en-US" sz="2200" dirty="0" smtClean="0"/>
              <a:t>桌面搜索</a:t>
            </a:r>
            <a:endParaRPr lang="en-US" sz="2200" dirty="0" smtClean="0"/>
          </a:p>
        </p:txBody>
      </p:sp>
      <p:pic>
        <p:nvPicPr>
          <p:cNvPr id="6" name="Picture 2"/>
          <p:cNvPicPr>
            <a:picLocks noChangeAspect="1" noChangeArrowheads="1"/>
          </p:cNvPicPr>
          <p:nvPr/>
        </p:nvPicPr>
        <p:blipFill>
          <a:blip r:embed="rId3" cstate="print"/>
          <a:srcRect/>
          <a:stretch>
            <a:fillRect/>
          </a:stretch>
        </p:blipFill>
        <p:spPr bwMode="auto">
          <a:xfrm>
            <a:off x="4929190" y="2428868"/>
            <a:ext cx="4037241" cy="35524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全屏显示(4:3)</PresentationFormat>
  <Paragraphs>200</Paragraphs>
  <Slides>20</Slides>
  <Notes>20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2" baseType="lpstr">
      <vt:lpstr>Office 主题</vt:lpstr>
      <vt:lpstr>Visio</vt:lpstr>
      <vt:lpstr>幻灯片 1</vt:lpstr>
      <vt:lpstr>将分散的信息汇聚为知识和价值 - SharePoint 2010企业搜索</vt:lpstr>
      <vt:lpstr>议题</vt:lpstr>
      <vt:lpstr>搜索对于知识获取的意义</vt:lpstr>
      <vt:lpstr>搜索对于知识获取的意义</vt:lpstr>
      <vt:lpstr>搜索技术的基本概念</vt:lpstr>
      <vt:lpstr>搜索技术的基本概念-展开一层看看</vt:lpstr>
      <vt:lpstr>SharePoint 2010 Search</vt:lpstr>
      <vt:lpstr>用户体验</vt:lpstr>
      <vt:lpstr>演 示</vt:lpstr>
      <vt:lpstr>强大的搜索平台</vt:lpstr>
      <vt:lpstr>SharePoint 2007 搜索引擎的扩展能力</vt:lpstr>
      <vt:lpstr>SharePoint 2010 搜索引擎扩展能力</vt:lpstr>
      <vt:lpstr>支持更多内容系统和文件格式</vt:lpstr>
      <vt:lpstr>演 示</vt:lpstr>
      <vt:lpstr>开发平台</vt:lpstr>
      <vt:lpstr>定制默认的搜索界面</vt:lpstr>
      <vt:lpstr>疑问和解答</vt:lpstr>
      <vt:lpstr>幻灯片 19</vt:lpstr>
      <vt:lpstr>幻灯片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2009-10-29T02:51:04Z</dcterms:created>
  <dcterms:modified xsi:type="dcterms:W3CDTF">2009-10-29T02:51:10Z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