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59" r:id="rId4"/>
    <p:sldId id="276" r:id="rId5"/>
    <p:sldId id="277" r:id="rId6"/>
    <p:sldId id="280" r:id="rId7"/>
    <p:sldId id="278" r:id="rId8"/>
    <p:sldId id="286" r:id="rId9"/>
    <p:sldId id="291" r:id="rId10"/>
    <p:sldId id="296" r:id="rId11"/>
    <p:sldId id="287" r:id="rId12"/>
    <p:sldId id="295" r:id="rId13"/>
    <p:sldId id="279" r:id="rId14"/>
    <p:sldId id="285" r:id="rId15"/>
    <p:sldId id="303" r:id="rId16"/>
    <p:sldId id="265" r:id="rId17"/>
    <p:sldId id="297" r:id="rId18"/>
    <p:sldId id="298" r:id="rId19"/>
    <p:sldId id="293" r:id="rId20"/>
    <p:sldId id="299" r:id="rId21"/>
    <p:sldId id="302" r:id="rId22"/>
    <p:sldId id="272" r:id="rId23"/>
    <p:sldId id="273" r:id="rId24"/>
    <p:sldId id="292" r:id="rId25"/>
    <p:sldId id="274" r:id="rId26"/>
    <p:sldId id="275"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978" autoAdjust="0"/>
    <p:restoredTop sz="94660"/>
  </p:normalViewPr>
  <p:slideViewPr>
    <p:cSldViewPr>
      <p:cViewPr varScale="1">
        <p:scale>
          <a:sx n="63" d="100"/>
          <a:sy n="63" d="100"/>
        </p:scale>
        <p:origin x="-696"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lang val="zh-CN"/>
  <c:style val="10"/>
  <c:chart>
    <c:plotArea>
      <c:layout/>
      <c:lineChart>
        <c:grouping val="standard"/>
        <c:ser>
          <c:idx val="0"/>
          <c:order val="0"/>
          <c:tx>
            <c:strRef>
              <c:f>Sheet1!$B$1</c:f>
              <c:strCache>
                <c:ptCount val="1"/>
                <c:pt idx="0">
                  <c:v>告警数量</c:v>
                </c:pt>
              </c:strCache>
            </c:strRef>
          </c:tx>
          <c:marker>
            <c:symbol val="none"/>
          </c:marker>
          <c:dLbls>
            <c:txPr>
              <a:bodyPr/>
              <a:lstStyle/>
              <a:p>
                <a:pPr>
                  <a:defRPr lang="en-US"/>
                </a:pPr>
                <a:endParaRPr lang="zh-CN"/>
              </a:p>
            </c:txPr>
            <c:showVal val="1"/>
          </c:dLbls>
          <c:cat>
            <c:numRef>
              <c:f>Sheet1!$A$2:$A$18</c:f>
              <c:numCache>
                <c:formatCode>yyyy"年"m"月";@</c:formatCode>
                <c:ptCount val="1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numCache>
            </c:numRef>
          </c:cat>
          <c:val>
            <c:numRef>
              <c:f>Sheet1!$B$2:$B$18</c:f>
              <c:numCache>
                <c:formatCode>General</c:formatCode>
                <c:ptCount val="17"/>
                <c:pt idx="0">
                  <c:v>1465</c:v>
                </c:pt>
                <c:pt idx="1">
                  <c:v>4069</c:v>
                </c:pt>
                <c:pt idx="2">
                  <c:v>3059</c:v>
                </c:pt>
                <c:pt idx="3">
                  <c:v>7382</c:v>
                </c:pt>
                <c:pt idx="4">
                  <c:v>8937</c:v>
                </c:pt>
                <c:pt idx="5">
                  <c:v>8470</c:v>
                </c:pt>
                <c:pt idx="6">
                  <c:v>6347</c:v>
                </c:pt>
                <c:pt idx="7">
                  <c:v>6060</c:v>
                </c:pt>
                <c:pt idx="8">
                  <c:v>4569</c:v>
                </c:pt>
                <c:pt idx="9">
                  <c:v>4003</c:v>
                </c:pt>
                <c:pt idx="10">
                  <c:v>7184</c:v>
                </c:pt>
                <c:pt idx="11">
                  <c:v>4768</c:v>
                </c:pt>
                <c:pt idx="12">
                  <c:v>5815</c:v>
                </c:pt>
                <c:pt idx="13">
                  <c:v>1291</c:v>
                </c:pt>
                <c:pt idx="14">
                  <c:v>2035</c:v>
                </c:pt>
                <c:pt idx="15">
                  <c:v>1494</c:v>
                </c:pt>
                <c:pt idx="16">
                  <c:v>1988</c:v>
                </c:pt>
              </c:numCache>
            </c:numRef>
          </c:val>
        </c:ser>
        <c:dLbls>
          <c:showVal val="1"/>
        </c:dLbls>
        <c:marker val="1"/>
        <c:axId val="175330816"/>
        <c:axId val="175332352"/>
      </c:lineChart>
      <c:lineChart>
        <c:grouping val="standard"/>
        <c:ser>
          <c:idx val="1"/>
          <c:order val="1"/>
          <c:tx>
            <c:strRef>
              <c:f>Sheet1!$C$1</c:f>
              <c:strCache>
                <c:ptCount val="1"/>
                <c:pt idx="0">
                  <c:v>精确度</c:v>
                </c:pt>
              </c:strCache>
            </c:strRef>
          </c:tx>
          <c:marker>
            <c:symbol val="none"/>
          </c:marker>
          <c:dLbls>
            <c:txPr>
              <a:bodyPr/>
              <a:lstStyle/>
              <a:p>
                <a:pPr>
                  <a:defRPr lang="en-US"/>
                </a:pPr>
                <a:endParaRPr lang="zh-CN"/>
              </a:p>
            </c:txPr>
            <c:showVal val="1"/>
          </c:dLbls>
          <c:cat>
            <c:numRef>
              <c:f>Sheet1!$A$2:$A$18</c:f>
              <c:numCache>
                <c:formatCode>yyyy"年"m"月";@</c:formatCode>
                <c:ptCount val="17"/>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numCache>
            </c:numRef>
          </c:cat>
          <c:val>
            <c:numRef>
              <c:f>Sheet1!$C$2:$C$18</c:f>
              <c:numCache>
                <c:formatCode>0%</c:formatCode>
                <c:ptCount val="17"/>
                <c:pt idx="0">
                  <c:v>2.1160409556313996E-2</c:v>
                </c:pt>
                <c:pt idx="1">
                  <c:v>5.7507987220447303E-2</c:v>
                </c:pt>
                <c:pt idx="2">
                  <c:v>0.3703824779339655</c:v>
                </c:pt>
                <c:pt idx="3">
                  <c:v>0.18138715795177462</c:v>
                </c:pt>
                <c:pt idx="4">
                  <c:v>9.6452948416694662E-2</c:v>
                </c:pt>
                <c:pt idx="5">
                  <c:v>9.0909090909090939E-2</c:v>
                </c:pt>
                <c:pt idx="6">
                  <c:v>6.8851425870489993E-2</c:v>
                </c:pt>
                <c:pt idx="7">
                  <c:v>0.33795379537953807</c:v>
                </c:pt>
                <c:pt idx="8">
                  <c:v>0.60822937185379744</c:v>
                </c:pt>
                <c:pt idx="9">
                  <c:v>0.42643017736697486</c:v>
                </c:pt>
                <c:pt idx="10">
                  <c:v>0.26670378619153673</c:v>
                </c:pt>
                <c:pt idx="11">
                  <c:v>0.88</c:v>
                </c:pt>
                <c:pt idx="12">
                  <c:v>0.85000000000000009</c:v>
                </c:pt>
                <c:pt idx="13">
                  <c:v>0.65000000000000013</c:v>
                </c:pt>
                <c:pt idx="14">
                  <c:v>0.77317629179331304</c:v>
                </c:pt>
                <c:pt idx="15">
                  <c:v>0.98</c:v>
                </c:pt>
                <c:pt idx="16">
                  <c:v>0.98</c:v>
                </c:pt>
              </c:numCache>
            </c:numRef>
          </c:val>
        </c:ser>
        <c:marker val="1"/>
        <c:axId val="175409408"/>
        <c:axId val="175407872"/>
      </c:lineChart>
      <c:dateAx>
        <c:axId val="175330816"/>
        <c:scaling>
          <c:orientation val="minMax"/>
        </c:scaling>
        <c:axPos val="b"/>
        <c:numFmt formatCode="yyyy&quot;年&quot;m&quot;月&quot;;@" sourceLinked="1"/>
        <c:tickLblPos val="nextTo"/>
        <c:txPr>
          <a:bodyPr rot="-2880000" vert="horz"/>
          <a:lstStyle/>
          <a:p>
            <a:pPr>
              <a:defRPr lang="en-US" sz="700"/>
            </a:pPr>
            <a:endParaRPr lang="zh-CN"/>
          </a:p>
        </c:txPr>
        <c:crossAx val="175332352"/>
        <c:crosses val="autoZero"/>
        <c:auto val="1"/>
        <c:lblOffset val="100"/>
      </c:dateAx>
      <c:valAx>
        <c:axId val="175332352"/>
        <c:scaling>
          <c:orientation val="minMax"/>
        </c:scaling>
        <c:axPos val="l"/>
        <c:majorGridlines/>
        <c:numFmt formatCode="General" sourceLinked="1"/>
        <c:tickLblPos val="nextTo"/>
        <c:txPr>
          <a:bodyPr/>
          <a:lstStyle/>
          <a:p>
            <a:pPr>
              <a:defRPr lang="en-US"/>
            </a:pPr>
            <a:endParaRPr lang="zh-CN"/>
          </a:p>
        </c:txPr>
        <c:crossAx val="175330816"/>
        <c:crosses val="autoZero"/>
        <c:crossBetween val="between"/>
      </c:valAx>
      <c:valAx>
        <c:axId val="175407872"/>
        <c:scaling>
          <c:orientation val="minMax"/>
        </c:scaling>
        <c:axPos val="r"/>
        <c:numFmt formatCode="0%" sourceLinked="1"/>
        <c:tickLblPos val="nextTo"/>
        <c:txPr>
          <a:bodyPr/>
          <a:lstStyle/>
          <a:p>
            <a:pPr>
              <a:defRPr lang="en-US">
                <a:solidFill>
                  <a:schemeClr val="bg1"/>
                </a:solidFill>
              </a:defRPr>
            </a:pPr>
            <a:endParaRPr lang="zh-CN"/>
          </a:p>
        </c:txPr>
        <c:crossAx val="175409408"/>
        <c:crosses val="max"/>
        <c:crossBetween val="between"/>
      </c:valAx>
      <c:dateAx>
        <c:axId val="175409408"/>
        <c:scaling>
          <c:orientation val="minMax"/>
        </c:scaling>
        <c:delete val="1"/>
        <c:axPos val="b"/>
        <c:numFmt formatCode="yyyy&quot;年&quot;m&quot;月&quot;;@" sourceLinked="1"/>
        <c:tickLblPos val="none"/>
        <c:crossAx val="175407872"/>
        <c:crosses val="autoZero"/>
        <c:auto val="1"/>
        <c:lblOffset val="100"/>
      </c:dateAx>
    </c:plotArea>
    <c:legend>
      <c:legendPos val="t"/>
      <c:layout/>
      <c:txPr>
        <a:bodyPr/>
        <a:lstStyle/>
        <a:p>
          <a:pPr>
            <a:defRPr lang="en-US"/>
          </a:pPr>
          <a:endParaRPr lang="zh-CN"/>
        </a:p>
      </c:txPr>
    </c:legend>
    <c:plotVisOnly val="1"/>
  </c:chart>
  <c:txPr>
    <a:bodyPr/>
    <a:lstStyle/>
    <a:p>
      <a:pPr>
        <a:defRPr sz="9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18"/>
  <c:chart>
    <c:plotArea>
      <c:layout/>
      <c:barChart>
        <c:barDir val="col"/>
        <c:grouping val="clustered"/>
        <c:ser>
          <c:idx val="0"/>
          <c:order val="0"/>
          <c:tx>
            <c:strRef>
              <c:f>Sheet1!$B$1</c:f>
              <c:strCache>
                <c:ptCount val="1"/>
                <c:pt idx="0">
                  <c:v>以前(手工检查)</c:v>
                </c:pt>
              </c:strCache>
            </c:strRef>
          </c:tx>
          <c:dLbls>
            <c:dLbl>
              <c:idx val="0"/>
              <c:layout>
                <c:manualLayout>
                  <c:x val="7.6189942927533108E-3"/>
                  <c:y val="0.14087951711128843"/>
                </c:manualLayout>
              </c:layout>
              <c:showVal val="1"/>
            </c:dLbl>
            <c:txPr>
              <a:bodyPr/>
              <a:lstStyle/>
              <a:p>
                <a:pPr>
                  <a:defRPr lang="en-US"/>
                </a:pPr>
                <a:endParaRPr lang="zh-CN"/>
              </a:p>
            </c:txPr>
            <c:showVal val="1"/>
          </c:dLbls>
          <c:cat>
            <c:strRef>
              <c:f>Sheet1!$A$2</c:f>
              <c:strCache>
                <c:ptCount val="1"/>
                <c:pt idx="0">
                  <c:v>时间(小时/天)</c:v>
                </c:pt>
              </c:strCache>
            </c:strRef>
          </c:cat>
          <c:val>
            <c:numRef>
              <c:f>Sheet1!$B$2</c:f>
              <c:numCache>
                <c:formatCode>General</c:formatCode>
                <c:ptCount val="1"/>
                <c:pt idx="0">
                  <c:v>150</c:v>
                </c:pt>
              </c:numCache>
            </c:numRef>
          </c:val>
        </c:ser>
        <c:ser>
          <c:idx val="1"/>
          <c:order val="1"/>
          <c:tx>
            <c:strRef>
              <c:f>Sheet1!$C$1</c:f>
              <c:strCache>
                <c:ptCount val="1"/>
                <c:pt idx="0">
                  <c:v>现在(监控系统实时检查)</c:v>
                </c:pt>
              </c:strCache>
            </c:strRef>
          </c:tx>
          <c:dLbls>
            <c:txPr>
              <a:bodyPr/>
              <a:lstStyle/>
              <a:p>
                <a:pPr>
                  <a:defRPr lang="en-US"/>
                </a:pPr>
                <a:endParaRPr lang="zh-CN"/>
              </a:p>
            </c:txPr>
            <c:showVal val="1"/>
          </c:dLbls>
          <c:cat>
            <c:strRef>
              <c:f>Sheet1!$A$2</c:f>
              <c:strCache>
                <c:ptCount val="1"/>
                <c:pt idx="0">
                  <c:v>时间(小时/天)</c:v>
                </c:pt>
              </c:strCache>
            </c:strRef>
          </c:cat>
          <c:val>
            <c:numRef>
              <c:f>Sheet1!$C$2</c:f>
              <c:numCache>
                <c:formatCode>General</c:formatCode>
                <c:ptCount val="1"/>
                <c:pt idx="0">
                  <c:v>5</c:v>
                </c:pt>
              </c:numCache>
            </c:numRef>
          </c:val>
        </c:ser>
        <c:dLbls>
          <c:showVal val="1"/>
        </c:dLbls>
        <c:axId val="162037760"/>
        <c:axId val="162039296"/>
      </c:barChart>
      <c:catAx>
        <c:axId val="162037760"/>
        <c:scaling>
          <c:orientation val="minMax"/>
        </c:scaling>
        <c:axPos val="b"/>
        <c:numFmt formatCode="General" sourceLinked="1"/>
        <c:tickLblPos val="nextTo"/>
        <c:txPr>
          <a:bodyPr/>
          <a:lstStyle/>
          <a:p>
            <a:pPr>
              <a:defRPr lang="en-US"/>
            </a:pPr>
            <a:endParaRPr lang="zh-CN"/>
          </a:p>
        </c:txPr>
        <c:crossAx val="162039296"/>
        <c:crosses val="autoZero"/>
        <c:auto val="1"/>
        <c:lblAlgn val="ctr"/>
        <c:lblOffset val="100"/>
      </c:catAx>
      <c:valAx>
        <c:axId val="162039296"/>
        <c:scaling>
          <c:orientation val="minMax"/>
        </c:scaling>
        <c:axPos val="l"/>
        <c:majorGridlines/>
        <c:numFmt formatCode="General" sourceLinked="1"/>
        <c:tickLblPos val="nextTo"/>
        <c:txPr>
          <a:bodyPr/>
          <a:lstStyle/>
          <a:p>
            <a:pPr>
              <a:defRPr lang="en-US"/>
            </a:pPr>
            <a:endParaRPr lang="zh-CN"/>
          </a:p>
        </c:txPr>
        <c:crossAx val="162037760"/>
        <c:crosses val="autoZero"/>
        <c:crossBetween val="between"/>
      </c:valAx>
    </c:plotArea>
    <c:legend>
      <c:legendPos val="b"/>
      <c:layout/>
      <c:txPr>
        <a:bodyPr/>
        <a:lstStyle/>
        <a:p>
          <a:pPr>
            <a:defRPr lang="en-US"/>
          </a:pPr>
          <a:endParaRPr lang="zh-CN"/>
        </a:p>
      </c:txPr>
    </c:legend>
    <c:plotVisOnly val="1"/>
  </c:chart>
  <c:txPr>
    <a:bodyPr/>
    <a:lstStyle/>
    <a:p>
      <a:pPr>
        <a:defRPr sz="9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style val="18"/>
  <c:chart>
    <c:plotArea>
      <c:layout/>
      <c:barChart>
        <c:barDir val="col"/>
        <c:grouping val="clustered"/>
        <c:ser>
          <c:idx val="0"/>
          <c:order val="0"/>
          <c:tx>
            <c:strRef>
              <c:f>Sheet1!$B$1</c:f>
              <c:strCache>
                <c:ptCount val="1"/>
                <c:pt idx="0">
                  <c:v>以前(人员成本)</c:v>
                </c:pt>
              </c:strCache>
            </c:strRef>
          </c:tx>
          <c:dLbls>
            <c:dLbl>
              <c:idx val="0"/>
              <c:layout>
                <c:manualLayout>
                  <c:x val="7.6189942927533125E-3"/>
                  <c:y val="0.14087951711128838"/>
                </c:manualLayout>
              </c:layout>
              <c:showVal val="1"/>
            </c:dLbl>
            <c:txPr>
              <a:bodyPr/>
              <a:lstStyle/>
              <a:p>
                <a:pPr>
                  <a:defRPr lang="en-US"/>
                </a:pPr>
                <a:endParaRPr lang="zh-CN"/>
              </a:p>
            </c:txPr>
            <c:showVal val="1"/>
          </c:dLbls>
          <c:cat>
            <c:strRef>
              <c:f>Sheet1!$A$2</c:f>
              <c:strCache>
                <c:ptCount val="1"/>
                <c:pt idx="0">
                  <c:v>单位: 元</c:v>
                </c:pt>
              </c:strCache>
            </c:strRef>
          </c:cat>
          <c:val>
            <c:numRef>
              <c:f>Sheet1!$B$2</c:f>
              <c:numCache>
                <c:formatCode>#,##0</c:formatCode>
                <c:ptCount val="1"/>
                <c:pt idx="0">
                  <c:v>150000</c:v>
                </c:pt>
              </c:numCache>
            </c:numRef>
          </c:val>
        </c:ser>
        <c:ser>
          <c:idx val="1"/>
          <c:order val="1"/>
          <c:tx>
            <c:strRef>
              <c:f>Sheet1!$C$1</c:f>
              <c:strCache>
                <c:ptCount val="1"/>
                <c:pt idx="0">
                  <c:v>现在(监控系统成本)</c:v>
                </c:pt>
              </c:strCache>
            </c:strRef>
          </c:tx>
          <c:dLbls>
            <c:txPr>
              <a:bodyPr/>
              <a:lstStyle/>
              <a:p>
                <a:pPr>
                  <a:defRPr lang="en-US"/>
                </a:pPr>
                <a:endParaRPr lang="zh-CN"/>
              </a:p>
            </c:txPr>
            <c:showVal val="1"/>
          </c:dLbls>
          <c:cat>
            <c:strRef>
              <c:f>Sheet1!$A$2</c:f>
              <c:strCache>
                <c:ptCount val="1"/>
                <c:pt idx="0">
                  <c:v>单位: 元</c:v>
                </c:pt>
              </c:strCache>
            </c:strRef>
          </c:cat>
          <c:val>
            <c:numRef>
              <c:f>Sheet1!$C$2</c:f>
              <c:numCache>
                <c:formatCode>#,##0</c:formatCode>
                <c:ptCount val="1"/>
                <c:pt idx="0">
                  <c:v>2000</c:v>
                </c:pt>
              </c:numCache>
            </c:numRef>
          </c:val>
        </c:ser>
        <c:dLbls>
          <c:showVal val="1"/>
        </c:dLbls>
        <c:axId val="175855872"/>
        <c:axId val="175865856"/>
      </c:barChart>
      <c:catAx>
        <c:axId val="175855872"/>
        <c:scaling>
          <c:orientation val="minMax"/>
        </c:scaling>
        <c:axPos val="b"/>
        <c:numFmt formatCode="General" sourceLinked="1"/>
        <c:tickLblPos val="nextTo"/>
        <c:txPr>
          <a:bodyPr/>
          <a:lstStyle/>
          <a:p>
            <a:pPr>
              <a:defRPr lang="en-US"/>
            </a:pPr>
            <a:endParaRPr lang="zh-CN"/>
          </a:p>
        </c:txPr>
        <c:crossAx val="175865856"/>
        <c:crosses val="autoZero"/>
        <c:auto val="1"/>
        <c:lblAlgn val="ctr"/>
        <c:lblOffset val="100"/>
      </c:catAx>
      <c:valAx>
        <c:axId val="175865856"/>
        <c:scaling>
          <c:orientation val="minMax"/>
        </c:scaling>
        <c:axPos val="l"/>
        <c:majorGridlines/>
        <c:numFmt formatCode="#,##0" sourceLinked="1"/>
        <c:tickLblPos val="nextTo"/>
        <c:txPr>
          <a:bodyPr/>
          <a:lstStyle/>
          <a:p>
            <a:pPr>
              <a:defRPr lang="en-US"/>
            </a:pPr>
            <a:endParaRPr lang="zh-CN"/>
          </a:p>
        </c:txPr>
        <c:crossAx val="175855872"/>
        <c:crosses val="autoZero"/>
        <c:crossBetween val="between"/>
      </c:valAx>
    </c:plotArea>
    <c:legend>
      <c:legendPos val="b"/>
      <c:layout/>
      <c:txPr>
        <a:bodyPr/>
        <a:lstStyle/>
        <a:p>
          <a:pPr>
            <a:defRPr lang="en-US"/>
          </a:pPr>
          <a:endParaRPr lang="zh-CN"/>
        </a:p>
      </c:txPr>
    </c:legend>
    <c:plotVisOnly val="1"/>
  </c:chart>
  <c:txPr>
    <a:bodyPr/>
    <a:lstStyle/>
    <a:p>
      <a:pPr>
        <a:defRPr sz="9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28A25-B4CC-47CC-99E8-CDB107AAA01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ECF9C1B6-9756-4562-A097-3D30479482D6}">
      <dgm:prSet phldrT="[Text]" custT="1"/>
      <dgm:spPr>
        <a:xfrm>
          <a:off x="0" y="2211"/>
          <a:ext cx="2824399" cy="1459880"/>
        </a:xfrm>
        <a:prstGeom prst="roundRect">
          <a:avLst/>
        </a:prstGeom>
      </dgm:spPr>
      <dgm:t>
        <a:bodyPr/>
        <a:lstStyle/>
        <a:p>
          <a:r>
            <a:rPr lang="zh-CN" altLang="en-US" sz="1600" b="0" i="0" cap="none" spc="0" dirty="0" smtClean="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rPr>
            <a:t>这很难来管理我们的关键业务应用</a:t>
          </a:r>
          <a:endParaRPr lang="en-US" sz="1600" b="0" cap="none" spc="0" dirty="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endParaRPr>
        </a:p>
      </dgm:t>
    </dgm:pt>
    <dgm:pt modelId="{9EC5BB33-2F9C-4283-97B7-2B46EB3B398E}" type="parTrans" cxnId="{2A5EC104-3812-4C70-9BEB-58CA94C26AD2}">
      <dgm:prSet/>
      <dgm:spPr/>
      <dgm:t>
        <a:bodyPr/>
        <a:lstStyle/>
        <a:p>
          <a:endParaRPr lang="en-US" sz="1400">
            <a:latin typeface="Calibri" pitchFamily="34" charset="0"/>
          </a:endParaRPr>
        </a:p>
      </dgm:t>
    </dgm:pt>
    <dgm:pt modelId="{3087AE1F-BAF6-48B2-802A-1B38F39CC5C2}" type="sibTrans" cxnId="{2A5EC104-3812-4C70-9BEB-58CA94C26AD2}">
      <dgm:prSet/>
      <dgm:spPr/>
      <dgm:t>
        <a:bodyPr/>
        <a:lstStyle/>
        <a:p>
          <a:endParaRPr lang="en-US" sz="1400">
            <a:latin typeface="Calibri" pitchFamily="34" charset="0"/>
          </a:endParaRPr>
        </a:p>
      </dgm:t>
    </dgm:pt>
    <dgm:pt modelId="{2C6FFCA2-AB69-4DC1-9B37-BDCB16C1C650}">
      <dgm:prSet phldrT="[Text]" custT="1"/>
      <dgm:spPr>
        <a:xfrm rot="5400000">
          <a:off x="4751025" y="-1778425"/>
          <a:ext cx="1167904" cy="5021155"/>
        </a:xfrm>
        <a:prstGeom prst="round2SameRect">
          <a:avLst/>
        </a:prstGeom>
      </dgm:spPr>
      <dgm:t>
        <a:bodyPr/>
        <a:lstStyle/>
        <a:p>
          <a:r>
            <a:rPr lang="zh-CN" altLang="en-US" sz="1200" smtClean="0">
              <a:latin typeface="微软雅黑" pitchFamily="34" charset="-122"/>
              <a:ea typeface="微软雅黑" pitchFamily="34" charset="-122"/>
              <a:cs typeface="+mn-cs"/>
            </a:rPr>
            <a:t>怎样决定关键业务应用是否健康</a:t>
          </a:r>
          <a:r>
            <a:rPr lang="en-US" altLang="zh-CN" sz="1200" smtClean="0">
              <a:latin typeface="微软雅黑" pitchFamily="34" charset="-122"/>
              <a:ea typeface="微软雅黑" pitchFamily="34" charset="-122"/>
              <a:cs typeface="+mn-cs"/>
            </a:rPr>
            <a:t>.</a:t>
          </a:r>
          <a:endParaRPr lang="en-US" sz="1200" dirty="0">
            <a:latin typeface="微软雅黑" pitchFamily="34" charset="-122"/>
            <a:ea typeface="微软雅黑" pitchFamily="34" charset="-122"/>
            <a:cs typeface="+mn-cs"/>
          </a:endParaRPr>
        </a:p>
      </dgm:t>
    </dgm:pt>
    <dgm:pt modelId="{032E552B-A8B2-43DB-B254-A7FCE0261311}" type="parTrans" cxnId="{F6A4C6CE-502B-4240-9F16-13F67A8A4C60}">
      <dgm:prSet/>
      <dgm:spPr/>
      <dgm:t>
        <a:bodyPr/>
        <a:lstStyle/>
        <a:p>
          <a:endParaRPr lang="en-US" sz="1400">
            <a:latin typeface="Calibri" pitchFamily="34" charset="0"/>
          </a:endParaRPr>
        </a:p>
      </dgm:t>
    </dgm:pt>
    <dgm:pt modelId="{420D7269-B1EE-4F88-86E2-7164E9EE29F4}" type="sibTrans" cxnId="{F6A4C6CE-502B-4240-9F16-13F67A8A4C60}">
      <dgm:prSet/>
      <dgm:spPr/>
      <dgm:t>
        <a:bodyPr/>
        <a:lstStyle/>
        <a:p>
          <a:endParaRPr lang="en-US" sz="1400">
            <a:latin typeface="Calibri" pitchFamily="34" charset="0"/>
          </a:endParaRPr>
        </a:p>
      </dgm:t>
    </dgm:pt>
    <dgm:pt modelId="{3CF1B72D-E718-4BC8-ABB0-1E662B95E165}">
      <dgm:prSet phldrT="[Text]" custT="1"/>
      <dgm:spPr>
        <a:xfrm>
          <a:off x="0" y="1535086"/>
          <a:ext cx="2824399" cy="1459880"/>
        </a:xfrm>
        <a:prstGeom prst="roundRect">
          <a:avLst/>
        </a:prstGeom>
      </dgm:spPr>
      <dgm:t>
        <a:bodyPr/>
        <a:lstStyle/>
        <a:p>
          <a:r>
            <a:rPr lang="zh-CN" altLang="en-US" sz="1600" b="0" i="0" cap="none" spc="0" smtClean="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rPr>
            <a:t>我们需要提高我们的管理效果与力度</a:t>
          </a:r>
          <a:endParaRPr lang="en-US" altLang="en-US" sz="1600" b="0" i="0" cap="none" spc="0" dirty="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endParaRPr>
        </a:p>
      </dgm:t>
    </dgm:pt>
    <dgm:pt modelId="{80F9F0D7-FD3A-4599-85FF-0357A7312AEC}" type="parTrans" cxnId="{BEE0A1E3-67A9-43B3-810D-F04F8E0DA686}">
      <dgm:prSet/>
      <dgm:spPr/>
      <dgm:t>
        <a:bodyPr/>
        <a:lstStyle/>
        <a:p>
          <a:endParaRPr lang="en-US" sz="1400">
            <a:latin typeface="Calibri" pitchFamily="34" charset="0"/>
          </a:endParaRPr>
        </a:p>
      </dgm:t>
    </dgm:pt>
    <dgm:pt modelId="{37EE45BA-BA3B-498A-ADFB-6348732F2281}" type="sibTrans" cxnId="{BEE0A1E3-67A9-43B3-810D-F04F8E0DA686}">
      <dgm:prSet/>
      <dgm:spPr/>
      <dgm:t>
        <a:bodyPr/>
        <a:lstStyle/>
        <a:p>
          <a:endParaRPr lang="en-US" sz="1400">
            <a:latin typeface="Calibri" pitchFamily="34" charset="0"/>
          </a:endParaRPr>
        </a:p>
      </dgm:t>
    </dgm:pt>
    <dgm:pt modelId="{BC47473F-4786-4D64-9890-5735F22701D2}">
      <dgm:prSet phldrT="[Text]" custT="1"/>
      <dgm:spPr>
        <a:xfrm rot="5400000">
          <a:off x="4751025" y="-245550"/>
          <a:ext cx="1167904" cy="5021155"/>
        </a:xfrm>
        <a:prstGeom prst="round2SameRect">
          <a:avLst/>
        </a:prstGeom>
      </dgm:spPr>
      <dgm:t>
        <a:bodyPr/>
        <a:lstStyle/>
        <a:p>
          <a:r>
            <a:rPr lang="zh-CN" altLang="en-US" sz="1200" dirty="0" smtClean="0">
              <a:latin typeface="微软雅黑" pitchFamily="34" charset="-122"/>
              <a:ea typeface="微软雅黑" pitchFamily="34" charset="-122"/>
              <a:cs typeface="+mn-cs"/>
            </a:rPr>
            <a:t>发生重大故障的时候如何能尽快的恢复服务并且能及时的通知到相关的部门</a:t>
          </a:r>
          <a:r>
            <a:rPr lang="en-US" altLang="zh-CN" sz="1200" dirty="0" smtClean="0">
              <a:latin typeface="微软雅黑" pitchFamily="34" charset="-122"/>
              <a:ea typeface="微软雅黑" pitchFamily="34" charset="-122"/>
              <a:cs typeface="+mn-cs"/>
            </a:rPr>
            <a:t>.</a:t>
          </a:r>
          <a:endParaRPr lang="en-US" altLang="en-US" sz="1200" dirty="0">
            <a:latin typeface="微软雅黑" pitchFamily="34" charset="-122"/>
            <a:ea typeface="微软雅黑" pitchFamily="34" charset="-122"/>
            <a:cs typeface="+mn-cs"/>
          </a:endParaRPr>
        </a:p>
      </dgm:t>
    </dgm:pt>
    <dgm:pt modelId="{979B6280-E5B3-47E4-9D49-D9226F825D77}" type="parTrans" cxnId="{9FFCADC3-6933-4B39-8775-D82897AE77CF}">
      <dgm:prSet/>
      <dgm:spPr/>
      <dgm:t>
        <a:bodyPr/>
        <a:lstStyle/>
        <a:p>
          <a:endParaRPr lang="en-US" sz="1400">
            <a:latin typeface="Calibri" pitchFamily="34" charset="0"/>
          </a:endParaRPr>
        </a:p>
      </dgm:t>
    </dgm:pt>
    <dgm:pt modelId="{CC74AA12-FF24-4760-B930-C6EE020ACADD}" type="sibTrans" cxnId="{9FFCADC3-6933-4B39-8775-D82897AE77CF}">
      <dgm:prSet/>
      <dgm:spPr/>
      <dgm:t>
        <a:bodyPr/>
        <a:lstStyle/>
        <a:p>
          <a:endParaRPr lang="en-US" sz="1400">
            <a:latin typeface="Calibri" pitchFamily="34" charset="0"/>
          </a:endParaRPr>
        </a:p>
      </dgm:t>
    </dgm:pt>
    <dgm:pt modelId="{0384DA35-C5ED-4369-B05C-6E211EFDCA32}">
      <dgm:prSet phldrT="[Text]" custT="1"/>
      <dgm:spPr>
        <a:xfrm rot="5400000">
          <a:off x="4751025" y="-1778425"/>
          <a:ext cx="1167904" cy="5021155"/>
        </a:xfrm>
        <a:prstGeom prst="round2SameRect">
          <a:avLst/>
        </a:prstGeom>
      </dgm:spPr>
      <dgm:t>
        <a:bodyPr/>
        <a:lstStyle/>
        <a:p>
          <a:r>
            <a:rPr lang="zh-CN" altLang="en-US" sz="1200" i="0" dirty="0" smtClean="0">
              <a:latin typeface="微软雅黑" pitchFamily="34" charset="-122"/>
              <a:ea typeface="微软雅黑" pitchFamily="34" charset="-122"/>
              <a:cs typeface="+mn-cs"/>
            </a:rPr>
            <a:t>如何才能更好地报告管理层</a:t>
          </a:r>
          <a:r>
            <a:rPr lang="en-US" altLang="zh-CN" sz="1200" i="0" dirty="0" smtClean="0">
              <a:latin typeface="微软雅黑" pitchFamily="34" charset="-122"/>
              <a:ea typeface="微软雅黑" pitchFamily="34" charset="-122"/>
              <a:cs typeface="+mn-cs"/>
            </a:rPr>
            <a:t>IT</a:t>
          </a:r>
          <a:r>
            <a:rPr lang="zh-CN" altLang="en-US" sz="1200" i="0" dirty="0" smtClean="0">
              <a:latin typeface="微软雅黑" pitchFamily="34" charset="-122"/>
              <a:ea typeface="微软雅黑" pitchFamily="34" charset="-122"/>
              <a:cs typeface="+mn-cs"/>
            </a:rPr>
            <a:t>系统的趋势</a:t>
          </a:r>
          <a:r>
            <a:rPr lang="en-US" altLang="zh-CN" sz="1200" i="0" dirty="0" smtClean="0">
              <a:latin typeface="微软雅黑" pitchFamily="34" charset="-122"/>
              <a:ea typeface="微软雅黑" pitchFamily="34" charset="-122"/>
              <a:cs typeface="+mn-cs"/>
            </a:rPr>
            <a:t>, </a:t>
          </a:r>
          <a:r>
            <a:rPr lang="zh-CN" altLang="en-US" sz="1200" i="0" dirty="0" smtClean="0">
              <a:latin typeface="微软雅黑" pitchFamily="34" charset="-122"/>
              <a:ea typeface="微软雅黑" pitchFamily="34" charset="-122"/>
              <a:cs typeface="+mn-cs"/>
            </a:rPr>
            <a:t>系统容量和可用性</a:t>
          </a:r>
          <a:r>
            <a:rPr lang="en-US" altLang="zh-CN" sz="1200" i="0" dirty="0" smtClean="0">
              <a:latin typeface="微软雅黑" pitchFamily="34" charset="-122"/>
              <a:ea typeface="微软雅黑" pitchFamily="34" charset="-122"/>
              <a:cs typeface="+mn-cs"/>
            </a:rPr>
            <a:t>.</a:t>
          </a:r>
          <a:endParaRPr lang="en-US" sz="1200" dirty="0">
            <a:latin typeface="微软雅黑" pitchFamily="34" charset="-122"/>
            <a:ea typeface="微软雅黑" pitchFamily="34" charset="-122"/>
            <a:cs typeface="+mn-cs"/>
          </a:endParaRPr>
        </a:p>
      </dgm:t>
    </dgm:pt>
    <dgm:pt modelId="{10573FFA-09D0-4F36-845B-DA9798141E40}" type="parTrans" cxnId="{E389B439-A179-4345-A2FF-34E1A6771ED7}">
      <dgm:prSet/>
      <dgm:spPr/>
      <dgm:t>
        <a:bodyPr/>
        <a:lstStyle/>
        <a:p>
          <a:endParaRPr lang="en-US" sz="1400">
            <a:latin typeface="Calibri" pitchFamily="34" charset="0"/>
          </a:endParaRPr>
        </a:p>
      </dgm:t>
    </dgm:pt>
    <dgm:pt modelId="{51AF2B9E-4431-490A-999B-CA11D1757213}" type="sibTrans" cxnId="{E389B439-A179-4345-A2FF-34E1A6771ED7}">
      <dgm:prSet/>
      <dgm:spPr/>
      <dgm:t>
        <a:bodyPr/>
        <a:lstStyle/>
        <a:p>
          <a:endParaRPr lang="en-US" sz="1400">
            <a:latin typeface="Calibri" pitchFamily="34" charset="0"/>
          </a:endParaRPr>
        </a:p>
      </dgm:t>
    </dgm:pt>
    <dgm:pt modelId="{97250D78-3F4A-46EF-8630-025C075A40D3}">
      <dgm:prSet phldrT="[Text]" custT="1"/>
      <dgm:spPr>
        <a:xfrm rot="5400000">
          <a:off x="4751025" y="-245550"/>
          <a:ext cx="1167904" cy="5021155"/>
        </a:xfrm>
        <a:prstGeom prst="round2SameRect">
          <a:avLst/>
        </a:prstGeom>
      </dgm:spPr>
      <dgm:t>
        <a:bodyPr/>
        <a:lstStyle/>
        <a:p>
          <a:r>
            <a:rPr lang="zh-CN" altLang="en-US" sz="1200" dirty="0" smtClean="0">
              <a:latin typeface="微软雅黑" pitchFamily="34" charset="-122"/>
              <a:ea typeface="微软雅黑" pitchFamily="34" charset="-122"/>
              <a:cs typeface="+mn-cs"/>
            </a:rPr>
            <a:t>怎样集中管理</a:t>
          </a:r>
          <a:r>
            <a:rPr lang="en-US" altLang="zh-CN" sz="1200" dirty="0" smtClean="0">
              <a:latin typeface="微软雅黑" pitchFamily="34" charset="-122"/>
              <a:ea typeface="微软雅黑" pitchFamily="34" charset="-122"/>
              <a:cs typeface="+mn-cs"/>
            </a:rPr>
            <a:t>IT</a:t>
          </a:r>
          <a:r>
            <a:rPr lang="zh-CN" altLang="en-US" sz="1200" dirty="0" smtClean="0">
              <a:latin typeface="微软雅黑" pitchFamily="34" charset="-122"/>
              <a:ea typeface="微软雅黑" pitchFamily="34" charset="-122"/>
              <a:cs typeface="+mn-cs"/>
            </a:rPr>
            <a:t>运维</a:t>
          </a:r>
          <a:r>
            <a:rPr lang="en-US" altLang="zh-CN" sz="1200" dirty="0" smtClean="0">
              <a:latin typeface="微软雅黑" pitchFamily="34" charset="-122"/>
              <a:ea typeface="微软雅黑" pitchFamily="34" charset="-122"/>
              <a:cs typeface="+mn-cs"/>
            </a:rPr>
            <a:t>,  </a:t>
          </a:r>
          <a:r>
            <a:rPr lang="zh-CN" altLang="en-US" sz="1200" dirty="0" smtClean="0">
              <a:latin typeface="微软雅黑" pitchFamily="34" charset="-122"/>
              <a:ea typeface="微软雅黑" pitchFamily="34" charset="-122"/>
              <a:cs typeface="+mn-cs"/>
            </a:rPr>
            <a:t>实现统一调度</a:t>
          </a:r>
          <a:r>
            <a:rPr lang="en-US" altLang="zh-CN" sz="1200" dirty="0" smtClean="0">
              <a:latin typeface="微软雅黑" pitchFamily="34" charset="-122"/>
              <a:ea typeface="微软雅黑" pitchFamily="34" charset="-122"/>
              <a:cs typeface="+mn-cs"/>
            </a:rPr>
            <a:t>.</a:t>
          </a:r>
          <a:endParaRPr lang="en-US" altLang="en-US" sz="1200" dirty="0">
            <a:latin typeface="微软雅黑" pitchFamily="34" charset="-122"/>
            <a:ea typeface="微软雅黑" pitchFamily="34" charset="-122"/>
            <a:cs typeface="+mn-cs"/>
          </a:endParaRPr>
        </a:p>
      </dgm:t>
    </dgm:pt>
    <dgm:pt modelId="{AC2244AD-133A-462A-A099-6636E7E93AB1}" type="parTrans" cxnId="{CE029EAA-7B32-4602-9BE0-73BDE197E921}">
      <dgm:prSet/>
      <dgm:spPr/>
      <dgm:t>
        <a:bodyPr/>
        <a:lstStyle/>
        <a:p>
          <a:endParaRPr lang="en-US" sz="1400">
            <a:latin typeface="Calibri" pitchFamily="34" charset="0"/>
          </a:endParaRPr>
        </a:p>
      </dgm:t>
    </dgm:pt>
    <dgm:pt modelId="{4E4D4F3C-DA48-4E14-9B61-3E2C3BCFACC2}" type="sibTrans" cxnId="{CE029EAA-7B32-4602-9BE0-73BDE197E921}">
      <dgm:prSet/>
      <dgm:spPr/>
      <dgm:t>
        <a:bodyPr/>
        <a:lstStyle/>
        <a:p>
          <a:endParaRPr lang="en-US" sz="1400">
            <a:latin typeface="Calibri" pitchFamily="34" charset="0"/>
          </a:endParaRPr>
        </a:p>
      </dgm:t>
    </dgm:pt>
    <dgm:pt modelId="{42AB7969-D7A0-46BA-AFB3-5CB409BA35B9}">
      <dgm:prSet phldrT="[Text]" custT="1"/>
      <dgm:spPr>
        <a:xfrm rot="5400000">
          <a:off x="4751025" y="-1778425"/>
          <a:ext cx="1167904" cy="5021155"/>
        </a:xfrm>
        <a:prstGeom prst="round2SameRect">
          <a:avLst/>
        </a:prstGeom>
      </dgm:spPr>
      <dgm:t>
        <a:bodyPr/>
        <a:lstStyle/>
        <a:p>
          <a:r>
            <a:rPr lang="zh-CN" altLang="en-US" sz="1200" dirty="0" smtClean="0">
              <a:latin typeface="微软雅黑" pitchFamily="34" charset="-122"/>
              <a:ea typeface="微软雅黑" pitchFamily="34" charset="-122"/>
              <a:cs typeface="+mn-cs"/>
            </a:rPr>
            <a:t>大量的相关数据的处理</a:t>
          </a:r>
          <a:r>
            <a:rPr lang="en-US" altLang="zh-CN" sz="1200" dirty="0" smtClean="0">
              <a:latin typeface="微软雅黑" pitchFamily="34" charset="-122"/>
              <a:ea typeface="微软雅黑" pitchFamily="34" charset="-122"/>
              <a:cs typeface="+mn-cs"/>
            </a:rPr>
            <a:t>.</a:t>
          </a:r>
          <a:endParaRPr lang="en-US" sz="1200" dirty="0">
            <a:latin typeface="微软雅黑" pitchFamily="34" charset="-122"/>
            <a:ea typeface="微软雅黑" pitchFamily="34" charset="-122"/>
            <a:cs typeface="+mn-cs"/>
          </a:endParaRPr>
        </a:p>
      </dgm:t>
    </dgm:pt>
    <dgm:pt modelId="{28D5C117-F924-4FEF-BA6C-ACFD232B85BB}" type="parTrans" cxnId="{EA3DA626-F089-4B05-8A03-1BD3CE01FB59}">
      <dgm:prSet/>
      <dgm:spPr/>
      <dgm:t>
        <a:bodyPr/>
        <a:lstStyle/>
        <a:p>
          <a:endParaRPr lang="en-US" sz="1400">
            <a:latin typeface="Calibri" pitchFamily="34" charset="0"/>
          </a:endParaRPr>
        </a:p>
      </dgm:t>
    </dgm:pt>
    <dgm:pt modelId="{3DEC546E-7B51-4193-938D-F971066A1F33}" type="sibTrans" cxnId="{EA3DA626-F089-4B05-8A03-1BD3CE01FB59}">
      <dgm:prSet/>
      <dgm:spPr/>
      <dgm:t>
        <a:bodyPr/>
        <a:lstStyle/>
        <a:p>
          <a:endParaRPr lang="en-US" sz="1400">
            <a:latin typeface="Calibri" pitchFamily="34" charset="0"/>
          </a:endParaRPr>
        </a:p>
      </dgm:t>
    </dgm:pt>
    <dgm:pt modelId="{703A3C69-6B29-4519-9C6F-53B4259E1B44}">
      <dgm:prSet custT="1"/>
      <dgm:spPr>
        <a:xfrm>
          <a:off x="0" y="3067961"/>
          <a:ext cx="2824399" cy="1459880"/>
        </a:xfrm>
        <a:prstGeom prst="roundRect">
          <a:avLst/>
        </a:prstGeom>
      </dgm:spPr>
      <dgm:t>
        <a:bodyPr/>
        <a:lstStyle/>
        <a:p>
          <a:r>
            <a:rPr lang="zh-CN" altLang="en-US" sz="1600" b="0" i="0" cap="none" spc="0" smtClean="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rPr>
            <a:t>我们需要更有效的自动化监控从而减轻手工作业</a:t>
          </a:r>
          <a:endParaRPr lang="en-US" altLang="en-US" sz="1600" b="0" i="0" cap="none" spc="0" dirty="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endParaRPr>
        </a:p>
      </dgm:t>
    </dgm:pt>
    <dgm:pt modelId="{EFD9BE46-5E3D-4632-B61A-926C215082D3}" type="parTrans" cxnId="{E43FD936-C764-4ED0-B51B-908798B6DF06}">
      <dgm:prSet/>
      <dgm:spPr/>
      <dgm:t>
        <a:bodyPr/>
        <a:lstStyle/>
        <a:p>
          <a:endParaRPr lang="en-US"/>
        </a:p>
      </dgm:t>
    </dgm:pt>
    <dgm:pt modelId="{EE05D8E0-5E2F-4A2C-B88F-98445C19F355}" type="sibTrans" cxnId="{E43FD936-C764-4ED0-B51B-908798B6DF06}">
      <dgm:prSet/>
      <dgm:spPr/>
      <dgm:t>
        <a:bodyPr/>
        <a:lstStyle/>
        <a:p>
          <a:endParaRPr lang="en-US"/>
        </a:p>
      </dgm:t>
    </dgm:pt>
    <dgm:pt modelId="{552E0284-2D19-4A5A-BF1B-BDCBB7C4968F}">
      <dgm:prSet custT="1"/>
      <dgm:spPr>
        <a:xfrm rot="5400000">
          <a:off x="4751025" y="1287324"/>
          <a:ext cx="1167904" cy="5021155"/>
        </a:xfrm>
        <a:prstGeom prst="round2SameRect">
          <a:avLst/>
        </a:prstGeom>
      </dgm:spPr>
      <dgm:t>
        <a:bodyPr/>
        <a:lstStyle/>
        <a:p>
          <a:r>
            <a:rPr lang="zh-CN" altLang="en-US" sz="1200" smtClean="0">
              <a:latin typeface="微软雅黑" pitchFamily="34" charset="-122"/>
              <a:ea typeface="微软雅黑" pitchFamily="34" charset="-122"/>
              <a:cs typeface="+mn-cs"/>
            </a:rPr>
            <a:t>庞大及复杂的</a:t>
          </a:r>
          <a:r>
            <a:rPr lang="en-US" altLang="zh-CN" sz="1200" smtClean="0">
              <a:latin typeface="微软雅黑" pitchFamily="34" charset="-122"/>
              <a:ea typeface="微软雅黑" pitchFamily="34" charset="-122"/>
              <a:cs typeface="+mn-cs"/>
            </a:rPr>
            <a:t>IT</a:t>
          </a:r>
          <a:r>
            <a:rPr lang="zh-CN" altLang="en-US" sz="1200" smtClean="0">
              <a:latin typeface="微软雅黑" pitchFamily="34" charset="-122"/>
              <a:ea typeface="微软雅黑" pitchFamily="34" charset="-122"/>
              <a:cs typeface="+mn-cs"/>
            </a:rPr>
            <a:t>环境</a:t>
          </a:r>
          <a:r>
            <a:rPr lang="en-US" altLang="zh-CN" sz="1200" smtClean="0">
              <a:latin typeface="微软雅黑" pitchFamily="34" charset="-122"/>
              <a:ea typeface="微软雅黑" pitchFamily="34" charset="-122"/>
              <a:cs typeface="+mn-cs"/>
            </a:rPr>
            <a:t>, </a:t>
          </a:r>
          <a:r>
            <a:rPr lang="zh-CN" altLang="en-US" sz="1200" smtClean="0">
              <a:latin typeface="微软雅黑" pitchFamily="34" charset="-122"/>
              <a:ea typeface="微软雅黑" pitchFamily="34" charset="-122"/>
              <a:cs typeface="+mn-cs"/>
            </a:rPr>
            <a:t>怎样才能更好的监控来减少错误的操作发生</a:t>
          </a:r>
          <a:r>
            <a:rPr lang="en-US" altLang="zh-CN" sz="1200" smtClean="0">
              <a:latin typeface="微软雅黑" pitchFamily="34" charset="-122"/>
              <a:ea typeface="微软雅黑" pitchFamily="34" charset="-122"/>
              <a:cs typeface="+mn-cs"/>
            </a:rPr>
            <a:t>.</a:t>
          </a:r>
          <a:endParaRPr lang="en-US" altLang="en-US" sz="1200" dirty="0">
            <a:latin typeface="微软雅黑" pitchFamily="34" charset="-122"/>
            <a:ea typeface="微软雅黑" pitchFamily="34" charset="-122"/>
            <a:cs typeface="+mn-cs"/>
          </a:endParaRPr>
        </a:p>
      </dgm:t>
    </dgm:pt>
    <dgm:pt modelId="{CCD460EE-1CFF-468B-8779-B606425DAF26}" type="parTrans" cxnId="{B713BDC2-6CF6-49BA-BEA5-7CD12C9341E5}">
      <dgm:prSet/>
      <dgm:spPr/>
      <dgm:t>
        <a:bodyPr/>
        <a:lstStyle/>
        <a:p>
          <a:endParaRPr lang="en-US"/>
        </a:p>
      </dgm:t>
    </dgm:pt>
    <dgm:pt modelId="{148F52F3-81A5-49FC-ADAC-18B60F0E535F}" type="sibTrans" cxnId="{B713BDC2-6CF6-49BA-BEA5-7CD12C9341E5}">
      <dgm:prSet/>
      <dgm:spPr/>
      <dgm:t>
        <a:bodyPr/>
        <a:lstStyle/>
        <a:p>
          <a:endParaRPr lang="en-US"/>
        </a:p>
      </dgm:t>
    </dgm:pt>
    <dgm:pt modelId="{E77AF908-D491-474D-A614-B44B244D157A}">
      <dgm:prSet phldrT="[Text]" custT="1"/>
      <dgm:spPr>
        <a:xfrm rot="5400000">
          <a:off x="4751025" y="-245550"/>
          <a:ext cx="1167904" cy="5021155"/>
        </a:xfrm>
        <a:prstGeom prst="round2SameRect">
          <a:avLst/>
        </a:prstGeom>
      </dgm:spPr>
      <dgm:t>
        <a:bodyPr/>
        <a:lstStyle/>
        <a:p>
          <a:r>
            <a:rPr lang="zh-CN" altLang="en-US" sz="1200" dirty="0" smtClean="0">
              <a:latin typeface="微软雅黑" pitchFamily="34" charset="-122"/>
              <a:ea typeface="微软雅黑" pitchFamily="34" charset="-122"/>
              <a:cs typeface="+mn-cs"/>
            </a:rPr>
            <a:t>如何实现基于</a:t>
          </a:r>
          <a:r>
            <a:rPr lang="en-US" altLang="zh-CN" sz="1200" dirty="0" smtClean="0">
              <a:latin typeface="微软雅黑" pitchFamily="34" charset="-122"/>
              <a:ea typeface="微软雅黑" pitchFamily="34" charset="-122"/>
              <a:cs typeface="+mn-cs"/>
            </a:rPr>
            <a:t>ITIL</a:t>
          </a:r>
          <a:r>
            <a:rPr lang="zh-CN" altLang="en-US" sz="1200" dirty="0" smtClean="0">
              <a:latin typeface="微软雅黑" pitchFamily="34" charset="-122"/>
              <a:ea typeface="微软雅黑" pitchFamily="34" charset="-122"/>
              <a:cs typeface="+mn-cs"/>
            </a:rPr>
            <a:t>的全面</a:t>
          </a:r>
          <a:r>
            <a:rPr lang="en-US" altLang="zh-CN" sz="1200" dirty="0" smtClean="0">
              <a:latin typeface="微软雅黑" pitchFamily="34" charset="-122"/>
              <a:ea typeface="微软雅黑" pitchFamily="34" charset="-122"/>
              <a:cs typeface="+mn-cs"/>
            </a:rPr>
            <a:t>IT</a:t>
          </a:r>
          <a:r>
            <a:rPr lang="zh-CN" altLang="en-US" sz="1200" dirty="0" smtClean="0">
              <a:latin typeface="微软雅黑" pitchFamily="34" charset="-122"/>
              <a:ea typeface="微软雅黑" pitchFamily="34" charset="-122"/>
              <a:cs typeface="+mn-cs"/>
            </a:rPr>
            <a:t>流程管理</a:t>
          </a:r>
          <a:r>
            <a:rPr lang="en-US" altLang="zh-CN" sz="1200" dirty="0" smtClean="0">
              <a:latin typeface="微软雅黑" pitchFamily="34" charset="-122"/>
              <a:ea typeface="微软雅黑" pitchFamily="34" charset="-122"/>
              <a:cs typeface="+mn-cs"/>
            </a:rPr>
            <a:t>.</a:t>
          </a:r>
          <a:endParaRPr lang="en-US" altLang="en-US" sz="1200" dirty="0">
            <a:latin typeface="微软雅黑" pitchFamily="34" charset="-122"/>
            <a:ea typeface="微软雅黑" pitchFamily="34" charset="-122"/>
            <a:cs typeface="+mn-cs"/>
          </a:endParaRPr>
        </a:p>
      </dgm:t>
    </dgm:pt>
    <dgm:pt modelId="{BCFB1AB2-0DE1-4894-9F9C-4B37FDA13F8F}" type="parTrans" cxnId="{857CB486-9F29-41E6-977E-1BF9CA2FCF6F}">
      <dgm:prSet/>
      <dgm:spPr/>
      <dgm:t>
        <a:bodyPr/>
        <a:lstStyle/>
        <a:p>
          <a:endParaRPr lang="en-US"/>
        </a:p>
      </dgm:t>
    </dgm:pt>
    <dgm:pt modelId="{26912FA7-BBB7-42A9-BF43-85D995273660}" type="sibTrans" cxnId="{857CB486-9F29-41E6-977E-1BF9CA2FCF6F}">
      <dgm:prSet/>
      <dgm:spPr/>
      <dgm:t>
        <a:bodyPr/>
        <a:lstStyle/>
        <a:p>
          <a:endParaRPr lang="en-US"/>
        </a:p>
      </dgm:t>
    </dgm:pt>
    <dgm:pt modelId="{F91EE781-A52D-4891-8403-423A063011FA}">
      <dgm:prSet custT="1"/>
      <dgm:spPr>
        <a:xfrm rot="5400000">
          <a:off x="4751025" y="1287324"/>
          <a:ext cx="1167904" cy="5021155"/>
        </a:xfrm>
        <a:prstGeom prst="round2SameRect">
          <a:avLst/>
        </a:prstGeom>
      </dgm:spPr>
      <dgm:t>
        <a:bodyPr/>
        <a:lstStyle/>
        <a:p>
          <a:r>
            <a:rPr lang="zh-CN" altLang="en-US" sz="1200" dirty="0" smtClean="0">
              <a:latin typeface="微软雅黑" pitchFamily="34" charset="-122"/>
              <a:ea typeface="微软雅黑" pitchFamily="34" charset="-122"/>
              <a:cs typeface="+mn-cs"/>
            </a:rPr>
            <a:t>如何减少管理员的重复的手工检查</a:t>
          </a:r>
          <a:r>
            <a:rPr lang="en-US" altLang="zh-CN" sz="1200" dirty="0" smtClean="0">
              <a:latin typeface="微软雅黑" pitchFamily="34" charset="-122"/>
              <a:ea typeface="微软雅黑" pitchFamily="34" charset="-122"/>
              <a:cs typeface="+mn-cs"/>
            </a:rPr>
            <a:t>.</a:t>
          </a:r>
          <a:endParaRPr lang="en-US" altLang="en-US" sz="1200" dirty="0">
            <a:latin typeface="微软雅黑" pitchFamily="34" charset="-122"/>
            <a:ea typeface="微软雅黑" pitchFamily="34" charset="-122"/>
            <a:cs typeface="+mn-cs"/>
          </a:endParaRPr>
        </a:p>
      </dgm:t>
    </dgm:pt>
    <dgm:pt modelId="{C848E11E-8EAB-4941-9E9C-C5C6C1C1A520}" type="parTrans" cxnId="{C580D2DC-612F-419E-8159-4DA7E395EDDB}">
      <dgm:prSet/>
      <dgm:spPr/>
      <dgm:t>
        <a:bodyPr/>
        <a:lstStyle/>
        <a:p>
          <a:endParaRPr lang="en-US"/>
        </a:p>
      </dgm:t>
    </dgm:pt>
    <dgm:pt modelId="{D0E416A3-531F-4726-9EDF-D62FEC98A0B1}" type="sibTrans" cxnId="{C580D2DC-612F-419E-8159-4DA7E395EDDB}">
      <dgm:prSet/>
      <dgm:spPr/>
      <dgm:t>
        <a:bodyPr/>
        <a:lstStyle/>
        <a:p>
          <a:endParaRPr lang="en-US"/>
        </a:p>
      </dgm:t>
    </dgm:pt>
    <dgm:pt modelId="{A2CE7E92-8E54-4DBE-8AB0-DD5A4B7394DF}">
      <dgm:prSet custT="1"/>
      <dgm:spPr>
        <a:xfrm rot="5400000">
          <a:off x="4751025" y="1287324"/>
          <a:ext cx="1167904" cy="5021155"/>
        </a:xfrm>
        <a:prstGeom prst="round2SameRect">
          <a:avLst/>
        </a:prstGeom>
      </dgm:spPr>
      <dgm:t>
        <a:bodyPr/>
        <a:lstStyle/>
        <a:p>
          <a:r>
            <a:rPr lang="zh-CN" altLang="en-US" sz="1200" dirty="0" smtClean="0">
              <a:latin typeface="微软雅黑" pitchFamily="34" charset="-122"/>
              <a:ea typeface="微软雅黑" pitchFamily="34" charset="-122"/>
              <a:cs typeface="+mn-cs"/>
            </a:rPr>
            <a:t>如何整合现有的监控系统，从而提高有效性及降低成本</a:t>
          </a:r>
          <a:r>
            <a:rPr lang="en-US" altLang="zh-CN" sz="1200" dirty="0" smtClean="0">
              <a:latin typeface="微软雅黑" pitchFamily="34" charset="-122"/>
              <a:ea typeface="微软雅黑" pitchFamily="34" charset="-122"/>
              <a:cs typeface="+mn-cs"/>
            </a:rPr>
            <a:t>.</a:t>
          </a:r>
          <a:endParaRPr lang="en-US" altLang="en-US" sz="1200" dirty="0">
            <a:latin typeface="微软雅黑" pitchFamily="34" charset="-122"/>
            <a:ea typeface="微软雅黑" pitchFamily="34" charset="-122"/>
            <a:cs typeface="+mn-cs"/>
          </a:endParaRPr>
        </a:p>
      </dgm:t>
    </dgm:pt>
    <dgm:pt modelId="{5AFCB824-F160-4AD8-B8C7-CB2A4F989B1A}" type="parTrans" cxnId="{C69DAFA6-ED9B-4066-9FF6-C70BB68B6AF3}">
      <dgm:prSet/>
      <dgm:spPr/>
      <dgm:t>
        <a:bodyPr/>
        <a:lstStyle/>
        <a:p>
          <a:endParaRPr lang="en-US"/>
        </a:p>
      </dgm:t>
    </dgm:pt>
    <dgm:pt modelId="{DD29B8F1-661C-4A43-83F1-0AC6689112C0}" type="sibTrans" cxnId="{C69DAFA6-ED9B-4066-9FF6-C70BB68B6AF3}">
      <dgm:prSet/>
      <dgm:spPr/>
      <dgm:t>
        <a:bodyPr/>
        <a:lstStyle/>
        <a:p>
          <a:endParaRPr lang="en-US"/>
        </a:p>
      </dgm:t>
    </dgm:pt>
    <dgm:pt modelId="{E5E1F5C2-B452-4A2A-86B6-A77DE3266EF7}">
      <dgm:prSet phldrT="[Text]" custT="1"/>
      <dgm:spPr>
        <a:xfrm rot="5400000">
          <a:off x="4751025" y="-1778425"/>
          <a:ext cx="1167904" cy="5021155"/>
        </a:xfrm>
      </dgm:spPr>
      <dgm:t>
        <a:bodyPr/>
        <a:lstStyle/>
        <a:p>
          <a:r>
            <a:rPr lang="zh-CN" altLang="en-US" sz="1200" dirty="0" smtClean="0">
              <a:latin typeface="微软雅黑" pitchFamily="34" charset="-122"/>
              <a:ea typeface="微软雅黑" pitchFamily="34" charset="-122"/>
              <a:cs typeface="+mn-cs"/>
            </a:rPr>
            <a:t>如何管理并监控企业里的异构环境</a:t>
          </a:r>
          <a:r>
            <a:rPr lang="en-US" altLang="zh-CN" sz="1200" dirty="0" smtClean="0">
              <a:latin typeface="微软雅黑" pitchFamily="34" charset="-122"/>
              <a:ea typeface="微软雅黑" pitchFamily="34" charset="-122"/>
              <a:cs typeface="+mn-cs"/>
            </a:rPr>
            <a:t>.</a:t>
          </a:r>
          <a:endParaRPr lang="en-US" sz="1200" dirty="0">
            <a:latin typeface="微软雅黑" pitchFamily="34" charset="-122"/>
            <a:ea typeface="微软雅黑" pitchFamily="34" charset="-122"/>
            <a:cs typeface="+mn-cs"/>
          </a:endParaRPr>
        </a:p>
      </dgm:t>
    </dgm:pt>
    <dgm:pt modelId="{73719D88-D82B-46D6-81A3-28499AC301FE}" type="parTrans" cxnId="{BB0F3802-3282-44D7-A974-0ED4C53228C2}">
      <dgm:prSet/>
      <dgm:spPr/>
      <dgm:t>
        <a:bodyPr/>
        <a:lstStyle/>
        <a:p>
          <a:endParaRPr lang="en-US"/>
        </a:p>
      </dgm:t>
    </dgm:pt>
    <dgm:pt modelId="{1E9D1DDB-7FBB-4C69-B985-1DEB8EC38EC4}" type="sibTrans" cxnId="{BB0F3802-3282-44D7-A974-0ED4C53228C2}">
      <dgm:prSet/>
      <dgm:spPr/>
      <dgm:t>
        <a:bodyPr/>
        <a:lstStyle/>
        <a:p>
          <a:endParaRPr lang="en-US"/>
        </a:p>
      </dgm:t>
    </dgm:pt>
    <dgm:pt modelId="{89A23167-5486-475A-8952-6058348E59EF}" type="pres">
      <dgm:prSet presAssocID="{E4728A25-B4CC-47CC-99E8-CDB107AAA011}" presName="Name0" presStyleCnt="0">
        <dgm:presLayoutVars>
          <dgm:dir/>
          <dgm:animLvl val="lvl"/>
          <dgm:resizeHandles val="exact"/>
        </dgm:presLayoutVars>
      </dgm:prSet>
      <dgm:spPr/>
      <dgm:t>
        <a:bodyPr/>
        <a:lstStyle/>
        <a:p>
          <a:endParaRPr lang="en-US"/>
        </a:p>
      </dgm:t>
    </dgm:pt>
    <dgm:pt modelId="{66C64B18-CDE9-4623-8B9E-BBE35CAD4B2C}" type="pres">
      <dgm:prSet presAssocID="{ECF9C1B6-9756-4562-A097-3D30479482D6}" presName="linNode" presStyleCnt="0"/>
      <dgm:spPr/>
      <dgm:t>
        <a:bodyPr/>
        <a:lstStyle/>
        <a:p>
          <a:endParaRPr lang="en-US"/>
        </a:p>
      </dgm:t>
    </dgm:pt>
    <dgm:pt modelId="{79E6E8A4-62F0-4882-83A4-D914D3F8D67E}" type="pres">
      <dgm:prSet presAssocID="{ECF9C1B6-9756-4562-A097-3D30479482D6}" presName="parentText" presStyleLbl="node1" presStyleIdx="0" presStyleCnt="3">
        <dgm:presLayoutVars>
          <dgm:chMax val="1"/>
          <dgm:bulletEnabled val="1"/>
        </dgm:presLayoutVars>
      </dgm:prSet>
      <dgm:spPr>
        <a:prstGeom prst="roundRect">
          <a:avLst/>
        </a:prstGeom>
      </dgm:spPr>
      <dgm:t>
        <a:bodyPr/>
        <a:lstStyle/>
        <a:p>
          <a:endParaRPr lang="en-US"/>
        </a:p>
      </dgm:t>
    </dgm:pt>
    <dgm:pt modelId="{FE69D192-EEE0-4362-AF96-2CC3662F8E3B}" type="pres">
      <dgm:prSet presAssocID="{ECF9C1B6-9756-4562-A097-3D30479482D6}" presName="descendantText" presStyleLbl="alignAccFollowNode1" presStyleIdx="0" presStyleCnt="3">
        <dgm:presLayoutVars>
          <dgm:bulletEnabled val="1"/>
        </dgm:presLayoutVars>
      </dgm:prSet>
      <dgm:spPr>
        <a:prstGeom prst="round2SameRect">
          <a:avLst/>
        </a:prstGeom>
      </dgm:spPr>
      <dgm:t>
        <a:bodyPr/>
        <a:lstStyle/>
        <a:p>
          <a:endParaRPr lang="en-US"/>
        </a:p>
      </dgm:t>
    </dgm:pt>
    <dgm:pt modelId="{884BF7C4-557A-4572-AC78-412B05C42BD1}" type="pres">
      <dgm:prSet presAssocID="{3087AE1F-BAF6-48B2-802A-1B38F39CC5C2}" presName="sp" presStyleCnt="0"/>
      <dgm:spPr/>
      <dgm:t>
        <a:bodyPr/>
        <a:lstStyle/>
        <a:p>
          <a:endParaRPr lang="en-US"/>
        </a:p>
      </dgm:t>
    </dgm:pt>
    <dgm:pt modelId="{10919E33-A26F-40D6-9DAA-51A728367319}" type="pres">
      <dgm:prSet presAssocID="{3CF1B72D-E718-4BC8-ABB0-1E662B95E165}" presName="linNode" presStyleCnt="0"/>
      <dgm:spPr/>
      <dgm:t>
        <a:bodyPr/>
        <a:lstStyle/>
        <a:p>
          <a:endParaRPr lang="en-US"/>
        </a:p>
      </dgm:t>
    </dgm:pt>
    <dgm:pt modelId="{4C2CF1DC-1957-451D-AB0F-8C67A5914F65}" type="pres">
      <dgm:prSet presAssocID="{3CF1B72D-E718-4BC8-ABB0-1E662B95E165}" presName="parentText" presStyleLbl="node1" presStyleIdx="1" presStyleCnt="3">
        <dgm:presLayoutVars>
          <dgm:chMax val="1"/>
          <dgm:bulletEnabled val="1"/>
        </dgm:presLayoutVars>
      </dgm:prSet>
      <dgm:spPr>
        <a:prstGeom prst="roundRect">
          <a:avLst/>
        </a:prstGeom>
      </dgm:spPr>
      <dgm:t>
        <a:bodyPr/>
        <a:lstStyle/>
        <a:p>
          <a:endParaRPr lang="en-US"/>
        </a:p>
      </dgm:t>
    </dgm:pt>
    <dgm:pt modelId="{9F9FE492-D439-4EFA-8453-96E508199638}" type="pres">
      <dgm:prSet presAssocID="{3CF1B72D-E718-4BC8-ABB0-1E662B95E165}" presName="descendantText" presStyleLbl="alignAccFollowNode1" presStyleIdx="1" presStyleCnt="3">
        <dgm:presLayoutVars>
          <dgm:bulletEnabled val="1"/>
        </dgm:presLayoutVars>
      </dgm:prSet>
      <dgm:spPr>
        <a:prstGeom prst="round2SameRect">
          <a:avLst/>
        </a:prstGeom>
      </dgm:spPr>
      <dgm:t>
        <a:bodyPr/>
        <a:lstStyle/>
        <a:p>
          <a:endParaRPr lang="en-US"/>
        </a:p>
      </dgm:t>
    </dgm:pt>
    <dgm:pt modelId="{57241C7A-E98B-4C32-8FE2-3D90DCC1B9AF}" type="pres">
      <dgm:prSet presAssocID="{37EE45BA-BA3B-498A-ADFB-6348732F2281}" presName="sp" presStyleCnt="0"/>
      <dgm:spPr/>
      <dgm:t>
        <a:bodyPr/>
        <a:lstStyle/>
        <a:p>
          <a:endParaRPr lang="en-US"/>
        </a:p>
      </dgm:t>
    </dgm:pt>
    <dgm:pt modelId="{F3B73490-0995-4057-9C3F-30968653FD77}" type="pres">
      <dgm:prSet presAssocID="{703A3C69-6B29-4519-9C6F-53B4259E1B44}" presName="linNode" presStyleCnt="0"/>
      <dgm:spPr/>
      <dgm:t>
        <a:bodyPr/>
        <a:lstStyle/>
        <a:p>
          <a:endParaRPr lang="en-US"/>
        </a:p>
      </dgm:t>
    </dgm:pt>
    <dgm:pt modelId="{3B3B9412-C4B1-4872-868F-8074B9DAD502}" type="pres">
      <dgm:prSet presAssocID="{703A3C69-6B29-4519-9C6F-53B4259E1B44}" presName="parentText" presStyleLbl="node1" presStyleIdx="2" presStyleCnt="3">
        <dgm:presLayoutVars>
          <dgm:chMax val="1"/>
          <dgm:bulletEnabled val="1"/>
        </dgm:presLayoutVars>
      </dgm:prSet>
      <dgm:spPr>
        <a:prstGeom prst="roundRect">
          <a:avLst/>
        </a:prstGeom>
      </dgm:spPr>
      <dgm:t>
        <a:bodyPr/>
        <a:lstStyle/>
        <a:p>
          <a:endParaRPr lang="en-US"/>
        </a:p>
      </dgm:t>
    </dgm:pt>
    <dgm:pt modelId="{51A7AA03-FE7E-4E8D-8057-8F8D13E698FE}" type="pres">
      <dgm:prSet presAssocID="{703A3C69-6B29-4519-9C6F-53B4259E1B44}" presName="descendantText" presStyleLbl="alignAccFollowNode1" presStyleIdx="2" presStyleCnt="3">
        <dgm:presLayoutVars>
          <dgm:bulletEnabled val="1"/>
        </dgm:presLayoutVars>
      </dgm:prSet>
      <dgm:spPr>
        <a:prstGeom prst="round2SameRect">
          <a:avLst/>
        </a:prstGeom>
      </dgm:spPr>
      <dgm:t>
        <a:bodyPr/>
        <a:lstStyle/>
        <a:p>
          <a:endParaRPr lang="en-US"/>
        </a:p>
      </dgm:t>
    </dgm:pt>
  </dgm:ptLst>
  <dgm:cxnLst>
    <dgm:cxn modelId="{A1415525-14FE-4962-B403-9FD799FACC33}" type="presOf" srcId="{97250D78-3F4A-46EF-8630-025C075A40D3}" destId="{9F9FE492-D439-4EFA-8453-96E508199638}" srcOrd="0" destOrd="1" presId="urn:microsoft.com/office/officeart/2005/8/layout/vList5"/>
    <dgm:cxn modelId="{E389B439-A179-4345-A2FF-34E1A6771ED7}" srcId="{ECF9C1B6-9756-4562-A097-3D30479482D6}" destId="{0384DA35-C5ED-4369-B05C-6E211EFDCA32}" srcOrd="2" destOrd="0" parTransId="{10573FFA-09D0-4F36-845B-DA9798141E40}" sibTransId="{51AF2B9E-4431-490A-999B-CA11D1757213}"/>
    <dgm:cxn modelId="{7CCB76EB-3F91-45FA-90DE-FEEDDEFD50DA}" type="presOf" srcId="{ECF9C1B6-9756-4562-A097-3D30479482D6}" destId="{79E6E8A4-62F0-4882-83A4-D914D3F8D67E}" srcOrd="0" destOrd="0" presId="urn:microsoft.com/office/officeart/2005/8/layout/vList5"/>
    <dgm:cxn modelId="{32276F3C-0170-4459-9C2C-FD16D111E1A6}" type="presOf" srcId="{2C6FFCA2-AB69-4DC1-9B37-BDCB16C1C650}" destId="{FE69D192-EEE0-4362-AF96-2CC3662F8E3B}" srcOrd="0" destOrd="0" presId="urn:microsoft.com/office/officeart/2005/8/layout/vList5"/>
    <dgm:cxn modelId="{5EEEEAF6-36EA-450C-9F3A-6F59071F353E}" type="presOf" srcId="{E5E1F5C2-B452-4A2A-86B6-A77DE3266EF7}" destId="{FE69D192-EEE0-4362-AF96-2CC3662F8E3B}" srcOrd="0" destOrd="3" presId="urn:microsoft.com/office/officeart/2005/8/layout/vList5"/>
    <dgm:cxn modelId="{8F98FEC4-564A-497C-B50A-8D0A77267816}" type="presOf" srcId="{F91EE781-A52D-4891-8403-423A063011FA}" destId="{51A7AA03-FE7E-4E8D-8057-8F8D13E698FE}" srcOrd="0" destOrd="1" presId="urn:microsoft.com/office/officeart/2005/8/layout/vList5"/>
    <dgm:cxn modelId="{BB0F3802-3282-44D7-A974-0ED4C53228C2}" srcId="{ECF9C1B6-9756-4562-A097-3D30479482D6}" destId="{E5E1F5C2-B452-4A2A-86B6-A77DE3266EF7}" srcOrd="3" destOrd="0" parTransId="{73719D88-D82B-46D6-81A3-28499AC301FE}" sibTransId="{1E9D1DDB-7FBB-4C69-B985-1DEB8EC38EC4}"/>
    <dgm:cxn modelId="{BEE0A1E3-67A9-43B3-810D-F04F8E0DA686}" srcId="{E4728A25-B4CC-47CC-99E8-CDB107AAA011}" destId="{3CF1B72D-E718-4BC8-ABB0-1E662B95E165}" srcOrd="1" destOrd="0" parTransId="{80F9F0D7-FD3A-4599-85FF-0357A7312AEC}" sibTransId="{37EE45BA-BA3B-498A-ADFB-6348732F2281}"/>
    <dgm:cxn modelId="{9646A23F-34C7-4465-8FDF-CEF2991398F5}" type="presOf" srcId="{42AB7969-D7A0-46BA-AFB3-5CB409BA35B9}" destId="{FE69D192-EEE0-4362-AF96-2CC3662F8E3B}" srcOrd="0" destOrd="1" presId="urn:microsoft.com/office/officeart/2005/8/layout/vList5"/>
    <dgm:cxn modelId="{F6A4C6CE-502B-4240-9F16-13F67A8A4C60}" srcId="{ECF9C1B6-9756-4562-A097-3D30479482D6}" destId="{2C6FFCA2-AB69-4DC1-9B37-BDCB16C1C650}" srcOrd="0" destOrd="0" parTransId="{032E552B-A8B2-43DB-B254-A7FCE0261311}" sibTransId="{420D7269-B1EE-4F88-86E2-7164E9EE29F4}"/>
    <dgm:cxn modelId="{912BED05-69A1-4EAB-A705-0FA47B857682}" type="presOf" srcId="{A2CE7E92-8E54-4DBE-8AB0-DD5A4B7394DF}" destId="{51A7AA03-FE7E-4E8D-8057-8F8D13E698FE}" srcOrd="0" destOrd="2" presId="urn:microsoft.com/office/officeart/2005/8/layout/vList5"/>
    <dgm:cxn modelId="{ABE35F9E-8516-43CE-9549-44C3CE496205}" type="presOf" srcId="{E77AF908-D491-474D-A614-B44B244D157A}" destId="{9F9FE492-D439-4EFA-8453-96E508199638}" srcOrd="0" destOrd="2" presId="urn:microsoft.com/office/officeart/2005/8/layout/vList5"/>
    <dgm:cxn modelId="{587AC58F-C183-42A4-9272-E9D604165982}" type="presOf" srcId="{E4728A25-B4CC-47CC-99E8-CDB107AAA011}" destId="{89A23167-5486-475A-8952-6058348E59EF}" srcOrd="0" destOrd="0" presId="urn:microsoft.com/office/officeart/2005/8/layout/vList5"/>
    <dgm:cxn modelId="{5CA67F47-44EB-4988-A737-E94E4D263A41}" type="presOf" srcId="{3CF1B72D-E718-4BC8-ABB0-1E662B95E165}" destId="{4C2CF1DC-1957-451D-AB0F-8C67A5914F65}" srcOrd="0" destOrd="0" presId="urn:microsoft.com/office/officeart/2005/8/layout/vList5"/>
    <dgm:cxn modelId="{EA3DA626-F089-4B05-8A03-1BD3CE01FB59}" srcId="{ECF9C1B6-9756-4562-A097-3D30479482D6}" destId="{42AB7969-D7A0-46BA-AFB3-5CB409BA35B9}" srcOrd="1" destOrd="0" parTransId="{28D5C117-F924-4FEF-BA6C-ACFD232B85BB}" sibTransId="{3DEC546E-7B51-4193-938D-F971066A1F33}"/>
    <dgm:cxn modelId="{857CB486-9F29-41E6-977E-1BF9CA2FCF6F}" srcId="{3CF1B72D-E718-4BC8-ABB0-1E662B95E165}" destId="{E77AF908-D491-474D-A614-B44B244D157A}" srcOrd="2" destOrd="0" parTransId="{BCFB1AB2-0DE1-4894-9F9C-4B37FDA13F8F}" sibTransId="{26912FA7-BBB7-42A9-BF43-85D995273660}"/>
    <dgm:cxn modelId="{7FB3A6F2-6B79-421B-AACB-62C3F896DDAE}" type="presOf" srcId="{703A3C69-6B29-4519-9C6F-53B4259E1B44}" destId="{3B3B9412-C4B1-4872-868F-8074B9DAD502}" srcOrd="0" destOrd="0" presId="urn:microsoft.com/office/officeart/2005/8/layout/vList5"/>
    <dgm:cxn modelId="{B713BDC2-6CF6-49BA-BEA5-7CD12C9341E5}" srcId="{703A3C69-6B29-4519-9C6F-53B4259E1B44}" destId="{552E0284-2D19-4A5A-BF1B-BDCBB7C4968F}" srcOrd="0" destOrd="0" parTransId="{CCD460EE-1CFF-468B-8779-B606425DAF26}" sibTransId="{148F52F3-81A5-49FC-ADAC-18B60F0E535F}"/>
    <dgm:cxn modelId="{9FFCADC3-6933-4B39-8775-D82897AE77CF}" srcId="{3CF1B72D-E718-4BC8-ABB0-1E662B95E165}" destId="{BC47473F-4786-4D64-9890-5735F22701D2}" srcOrd="0" destOrd="0" parTransId="{979B6280-E5B3-47E4-9D49-D9226F825D77}" sibTransId="{CC74AA12-FF24-4760-B930-C6EE020ACADD}"/>
    <dgm:cxn modelId="{C580D2DC-612F-419E-8159-4DA7E395EDDB}" srcId="{703A3C69-6B29-4519-9C6F-53B4259E1B44}" destId="{F91EE781-A52D-4891-8403-423A063011FA}" srcOrd="1" destOrd="0" parTransId="{C848E11E-8EAB-4941-9E9C-C5C6C1C1A520}" sibTransId="{D0E416A3-531F-4726-9EDF-D62FEC98A0B1}"/>
    <dgm:cxn modelId="{1341E031-CBBA-4EFB-9174-BD40C4A2C211}" type="presOf" srcId="{0384DA35-C5ED-4369-B05C-6E211EFDCA32}" destId="{FE69D192-EEE0-4362-AF96-2CC3662F8E3B}" srcOrd="0" destOrd="2" presId="urn:microsoft.com/office/officeart/2005/8/layout/vList5"/>
    <dgm:cxn modelId="{2A5EC104-3812-4C70-9BEB-58CA94C26AD2}" srcId="{E4728A25-B4CC-47CC-99E8-CDB107AAA011}" destId="{ECF9C1B6-9756-4562-A097-3D30479482D6}" srcOrd="0" destOrd="0" parTransId="{9EC5BB33-2F9C-4283-97B7-2B46EB3B398E}" sibTransId="{3087AE1F-BAF6-48B2-802A-1B38F39CC5C2}"/>
    <dgm:cxn modelId="{E43FD936-C764-4ED0-B51B-908798B6DF06}" srcId="{E4728A25-B4CC-47CC-99E8-CDB107AAA011}" destId="{703A3C69-6B29-4519-9C6F-53B4259E1B44}" srcOrd="2" destOrd="0" parTransId="{EFD9BE46-5E3D-4632-B61A-926C215082D3}" sibTransId="{EE05D8E0-5E2F-4A2C-B88F-98445C19F355}"/>
    <dgm:cxn modelId="{5B0CC29D-9FC7-49B8-83C3-F014EBB325E4}" type="presOf" srcId="{BC47473F-4786-4D64-9890-5735F22701D2}" destId="{9F9FE492-D439-4EFA-8453-96E508199638}" srcOrd="0" destOrd="0" presId="urn:microsoft.com/office/officeart/2005/8/layout/vList5"/>
    <dgm:cxn modelId="{37B670AE-54FA-4378-827B-90ABFE3A3A63}" type="presOf" srcId="{552E0284-2D19-4A5A-BF1B-BDCBB7C4968F}" destId="{51A7AA03-FE7E-4E8D-8057-8F8D13E698FE}" srcOrd="0" destOrd="0" presId="urn:microsoft.com/office/officeart/2005/8/layout/vList5"/>
    <dgm:cxn modelId="{C69DAFA6-ED9B-4066-9FF6-C70BB68B6AF3}" srcId="{703A3C69-6B29-4519-9C6F-53B4259E1B44}" destId="{A2CE7E92-8E54-4DBE-8AB0-DD5A4B7394DF}" srcOrd="2" destOrd="0" parTransId="{5AFCB824-F160-4AD8-B8C7-CB2A4F989B1A}" sibTransId="{DD29B8F1-661C-4A43-83F1-0AC6689112C0}"/>
    <dgm:cxn modelId="{CE029EAA-7B32-4602-9BE0-73BDE197E921}" srcId="{3CF1B72D-E718-4BC8-ABB0-1E662B95E165}" destId="{97250D78-3F4A-46EF-8630-025C075A40D3}" srcOrd="1" destOrd="0" parTransId="{AC2244AD-133A-462A-A099-6636E7E93AB1}" sibTransId="{4E4D4F3C-DA48-4E14-9B61-3E2C3BCFACC2}"/>
    <dgm:cxn modelId="{7A477EF2-4534-4CD9-931E-61A05825BBAD}" type="presParOf" srcId="{89A23167-5486-475A-8952-6058348E59EF}" destId="{66C64B18-CDE9-4623-8B9E-BBE35CAD4B2C}" srcOrd="0" destOrd="0" presId="urn:microsoft.com/office/officeart/2005/8/layout/vList5"/>
    <dgm:cxn modelId="{8C238C80-DDFF-47E2-9602-F94833391A03}" type="presParOf" srcId="{66C64B18-CDE9-4623-8B9E-BBE35CAD4B2C}" destId="{79E6E8A4-62F0-4882-83A4-D914D3F8D67E}" srcOrd="0" destOrd="0" presId="urn:microsoft.com/office/officeart/2005/8/layout/vList5"/>
    <dgm:cxn modelId="{80393074-54AB-4D75-9FC8-E28FACB05C51}" type="presParOf" srcId="{66C64B18-CDE9-4623-8B9E-BBE35CAD4B2C}" destId="{FE69D192-EEE0-4362-AF96-2CC3662F8E3B}" srcOrd="1" destOrd="0" presId="urn:microsoft.com/office/officeart/2005/8/layout/vList5"/>
    <dgm:cxn modelId="{A0A4AD9B-DE42-41CB-8FFF-A6FFEF38C11B}" type="presParOf" srcId="{89A23167-5486-475A-8952-6058348E59EF}" destId="{884BF7C4-557A-4572-AC78-412B05C42BD1}" srcOrd="1" destOrd="0" presId="urn:microsoft.com/office/officeart/2005/8/layout/vList5"/>
    <dgm:cxn modelId="{F760D02D-2A77-4C3E-99EB-D6F44043479E}" type="presParOf" srcId="{89A23167-5486-475A-8952-6058348E59EF}" destId="{10919E33-A26F-40D6-9DAA-51A728367319}" srcOrd="2" destOrd="0" presId="urn:microsoft.com/office/officeart/2005/8/layout/vList5"/>
    <dgm:cxn modelId="{B3C2444F-1EDE-4EB7-9EBA-D91C81DAF1FB}" type="presParOf" srcId="{10919E33-A26F-40D6-9DAA-51A728367319}" destId="{4C2CF1DC-1957-451D-AB0F-8C67A5914F65}" srcOrd="0" destOrd="0" presId="urn:microsoft.com/office/officeart/2005/8/layout/vList5"/>
    <dgm:cxn modelId="{BE19DE39-B5C8-4529-A1F5-DDBB76A948C1}" type="presParOf" srcId="{10919E33-A26F-40D6-9DAA-51A728367319}" destId="{9F9FE492-D439-4EFA-8453-96E508199638}" srcOrd="1" destOrd="0" presId="urn:microsoft.com/office/officeart/2005/8/layout/vList5"/>
    <dgm:cxn modelId="{6AA4D5F9-1A34-45E8-9B1C-0927C5ED8EBC}" type="presParOf" srcId="{89A23167-5486-475A-8952-6058348E59EF}" destId="{57241C7A-E98B-4C32-8FE2-3D90DCC1B9AF}" srcOrd="3" destOrd="0" presId="urn:microsoft.com/office/officeart/2005/8/layout/vList5"/>
    <dgm:cxn modelId="{F772C8F4-32DB-4405-ABA4-ADF5CC179E79}" type="presParOf" srcId="{89A23167-5486-475A-8952-6058348E59EF}" destId="{F3B73490-0995-4057-9C3F-30968653FD77}" srcOrd="4" destOrd="0" presId="urn:microsoft.com/office/officeart/2005/8/layout/vList5"/>
    <dgm:cxn modelId="{49BBB0A1-9DA5-4F5C-ADC3-9A5399ECC38C}" type="presParOf" srcId="{F3B73490-0995-4057-9C3F-30968653FD77}" destId="{3B3B9412-C4B1-4872-868F-8074B9DAD502}" srcOrd="0" destOrd="0" presId="urn:microsoft.com/office/officeart/2005/8/layout/vList5"/>
    <dgm:cxn modelId="{404AFC5B-846D-4832-BA42-96B1A4DE11F2}" type="presParOf" srcId="{F3B73490-0995-4057-9C3F-30968653FD77}" destId="{51A7AA03-FE7E-4E8D-8057-8F8D13E698FE}"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69D192-EEE0-4362-AF96-2CC3662F8E3B}">
      <dsp:nvSpPr>
        <dsp:cNvPr id="0" name=""/>
        <dsp:cNvSpPr/>
      </dsp:nvSpPr>
      <dsp:spPr>
        <a:xfrm rot="5400000">
          <a:off x="4751025" y="-1778425"/>
          <a:ext cx="1167904" cy="5021155"/>
        </a:xfrm>
        <a:prstGeom prst="round2Same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smtClean="0">
              <a:latin typeface="微软雅黑" pitchFamily="34" charset="-122"/>
              <a:ea typeface="微软雅黑" pitchFamily="34" charset="-122"/>
              <a:cs typeface="+mn-cs"/>
            </a:rPr>
            <a:t>怎样决定关键业务应用是否健康</a:t>
          </a:r>
          <a:r>
            <a:rPr lang="en-US" altLang="zh-CN" sz="1200" kern="1200" smtClean="0">
              <a:latin typeface="微软雅黑" pitchFamily="34" charset="-122"/>
              <a:ea typeface="微软雅黑" pitchFamily="34" charset="-122"/>
              <a:cs typeface="+mn-cs"/>
            </a:rPr>
            <a:t>.</a:t>
          </a:r>
          <a:endParaRPr lang="en-US" sz="1200" kern="1200" dirty="0">
            <a:latin typeface="微软雅黑" pitchFamily="34" charset="-122"/>
            <a:ea typeface="微软雅黑" pitchFamily="34" charset="-122"/>
            <a:cs typeface="+mn-cs"/>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cs typeface="+mn-cs"/>
            </a:rPr>
            <a:t>大量的相关数据的处理</a:t>
          </a:r>
          <a:r>
            <a:rPr lang="en-US" altLang="zh-CN" sz="1200" kern="1200" dirty="0" smtClean="0">
              <a:latin typeface="微软雅黑" pitchFamily="34" charset="-122"/>
              <a:ea typeface="微软雅黑" pitchFamily="34" charset="-122"/>
              <a:cs typeface="+mn-cs"/>
            </a:rPr>
            <a:t>.</a:t>
          </a:r>
          <a:endParaRPr lang="en-US" sz="1200" kern="1200" dirty="0">
            <a:latin typeface="微软雅黑" pitchFamily="34" charset="-122"/>
            <a:ea typeface="微软雅黑" pitchFamily="34" charset="-122"/>
            <a:cs typeface="+mn-cs"/>
          </a:endParaRPr>
        </a:p>
        <a:p>
          <a:pPr marL="114300" lvl="1" indent="-114300" algn="l" defTabSz="533400">
            <a:lnSpc>
              <a:spcPct val="90000"/>
            </a:lnSpc>
            <a:spcBef>
              <a:spcPct val="0"/>
            </a:spcBef>
            <a:spcAft>
              <a:spcPct val="15000"/>
            </a:spcAft>
            <a:buChar char="••"/>
          </a:pPr>
          <a:r>
            <a:rPr lang="zh-CN" altLang="en-US" sz="1200" i="0" kern="1200" dirty="0" smtClean="0">
              <a:latin typeface="微软雅黑" pitchFamily="34" charset="-122"/>
              <a:ea typeface="微软雅黑" pitchFamily="34" charset="-122"/>
              <a:cs typeface="+mn-cs"/>
            </a:rPr>
            <a:t>如何才能更好地报告管理层</a:t>
          </a:r>
          <a:r>
            <a:rPr lang="en-US" altLang="zh-CN" sz="1200" i="0" kern="1200" dirty="0" smtClean="0">
              <a:latin typeface="微软雅黑" pitchFamily="34" charset="-122"/>
              <a:ea typeface="微软雅黑" pitchFamily="34" charset="-122"/>
              <a:cs typeface="+mn-cs"/>
            </a:rPr>
            <a:t>IT</a:t>
          </a:r>
          <a:r>
            <a:rPr lang="zh-CN" altLang="en-US" sz="1200" i="0" kern="1200" dirty="0" smtClean="0">
              <a:latin typeface="微软雅黑" pitchFamily="34" charset="-122"/>
              <a:ea typeface="微软雅黑" pitchFamily="34" charset="-122"/>
              <a:cs typeface="+mn-cs"/>
            </a:rPr>
            <a:t>系统的趋势</a:t>
          </a:r>
          <a:r>
            <a:rPr lang="en-US" altLang="zh-CN" sz="1200" i="0" kern="1200" dirty="0" smtClean="0">
              <a:latin typeface="微软雅黑" pitchFamily="34" charset="-122"/>
              <a:ea typeface="微软雅黑" pitchFamily="34" charset="-122"/>
              <a:cs typeface="+mn-cs"/>
            </a:rPr>
            <a:t>, </a:t>
          </a:r>
          <a:r>
            <a:rPr lang="zh-CN" altLang="en-US" sz="1200" i="0" kern="1200" dirty="0" smtClean="0">
              <a:latin typeface="微软雅黑" pitchFamily="34" charset="-122"/>
              <a:ea typeface="微软雅黑" pitchFamily="34" charset="-122"/>
              <a:cs typeface="+mn-cs"/>
            </a:rPr>
            <a:t>系统容量和可用性</a:t>
          </a:r>
          <a:r>
            <a:rPr lang="en-US" altLang="zh-CN" sz="1200" i="0" kern="1200" dirty="0" smtClean="0">
              <a:latin typeface="微软雅黑" pitchFamily="34" charset="-122"/>
              <a:ea typeface="微软雅黑" pitchFamily="34" charset="-122"/>
              <a:cs typeface="+mn-cs"/>
            </a:rPr>
            <a:t>.</a:t>
          </a:r>
          <a:endParaRPr lang="en-US" sz="1200" kern="1200" dirty="0">
            <a:latin typeface="微软雅黑" pitchFamily="34" charset="-122"/>
            <a:ea typeface="微软雅黑" pitchFamily="34" charset="-122"/>
            <a:cs typeface="+mn-cs"/>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cs typeface="+mn-cs"/>
            </a:rPr>
            <a:t>如何管理并监控企业里的异构环境</a:t>
          </a:r>
          <a:r>
            <a:rPr lang="en-US" altLang="zh-CN" sz="1200" kern="1200" dirty="0" smtClean="0">
              <a:latin typeface="微软雅黑" pitchFamily="34" charset="-122"/>
              <a:ea typeface="微软雅黑" pitchFamily="34" charset="-122"/>
              <a:cs typeface="+mn-cs"/>
            </a:rPr>
            <a:t>.</a:t>
          </a:r>
          <a:endParaRPr lang="en-US" sz="1200" kern="1200" dirty="0">
            <a:latin typeface="微软雅黑" pitchFamily="34" charset="-122"/>
            <a:ea typeface="微软雅黑" pitchFamily="34" charset="-122"/>
            <a:cs typeface="+mn-cs"/>
          </a:endParaRPr>
        </a:p>
      </dsp:txBody>
      <dsp:txXfrm rot="5400000">
        <a:off x="4751025" y="-1778425"/>
        <a:ext cx="1167904" cy="5021155"/>
      </dsp:txXfrm>
    </dsp:sp>
    <dsp:sp modelId="{79E6E8A4-62F0-4882-83A4-D914D3F8D67E}">
      <dsp:nvSpPr>
        <dsp:cNvPr id="0" name=""/>
        <dsp:cNvSpPr/>
      </dsp:nvSpPr>
      <dsp:spPr>
        <a:xfrm>
          <a:off x="0" y="2211"/>
          <a:ext cx="2824399" cy="145988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b="0" i="0" kern="1200" cap="none" spc="0" dirty="0" smtClean="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rPr>
            <a:t>这很难来管理我们的关键业务应用</a:t>
          </a:r>
          <a:endParaRPr lang="en-US" sz="1600" b="0" kern="1200" cap="none" spc="0" dirty="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endParaRPr>
        </a:p>
      </dsp:txBody>
      <dsp:txXfrm>
        <a:off x="0" y="2211"/>
        <a:ext cx="2824399" cy="1459880"/>
      </dsp:txXfrm>
    </dsp:sp>
    <dsp:sp modelId="{9F9FE492-D439-4EFA-8453-96E508199638}">
      <dsp:nvSpPr>
        <dsp:cNvPr id="0" name=""/>
        <dsp:cNvSpPr/>
      </dsp:nvSpPr>
      <dsp:spPr>
        <a:xfrm rot="5400000">
          <a:off x="4751025" y="-245550"/>
          <a:ext cx="1167904" cy="5021155"/>
        </a:xfrm>
        <a:prstGeom prst="round2SameRect">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a:outerShdw blurRad="39000" dist="25400" dir="5400000" rotWithShape="0">
            <a:schemeClr val="accent3">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cs typeface="+mn-cs"/>
            </a:rPr>
            <a:t>发生重大故障的时候如何能尽快的恢复服务并且能及时的通知到相关的部门</a:t>
          </a:r>
          <a:r>
            <a:rPr lang="en-US" altLang="zh-CN" sz="1200" kern="1200" dirty="0" smtClean="0">
              <a:latin typeface="微软雅黑" pitchFamily="34" charset="-122"/>
              <a:ea typeface="微软雅黑" pitchFamily="34" charset="-122"/>
              <a:cs typeface="+mn-cs"/>
            </a:rPr>
            <a:t>.</a:t>
          </a:r>
          <a:endParaRPr lang="en-US" altLang="en-US" sz="1200" kern="1200" dirty="0">
            <a:latin typeface="微软雅黑" pitchFamily="34" charset="-122"/>
            <a:ea typeface="微软雅黑" pitchFamily="34" charset="-122"/>
            <a:cs typeface="+mn-cs"/>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cs typeface="+mn-cs"/>
            </a:rPr>
            <a:t>怎样集中管理</a:t>
          </a:r>
          <a:r>
            <a:rPr lang="en-US" altLang="zh-CN" sz="1200" kern="1200" dirty="0" smtClean="0">
              <a:latin typeface="微软雅黑" pitchFamily="34" charset="-122"/>
              <a:ea typeface="微软雅黑" pitchFamily="34" charset="-122"/>
              <a:cs typeface="+mn-cs"/>
            </a:rPr>
            <a:t>IT</a:t>
          </a:r>
          <a:r>
            <a:rPr lang="zh-CN" altLang="en-US" sz="1200" kern="1200" dirty="0" smtClean="0">
              <a:latin typeface="微软雅黑" pitchFamily="34" charset="-122"/>
              <a:ea typeface="微软雅黑" pitchFamily="34" charset="-122"/>
              <a:cs typeface="+mn-cs"/>
            </a:rPr>
            <a:t>运维</a:t>
          </a:r>
          <a:r>
            <a:rPr lang="en-US" altLang="zh-CN" sz="1200" kern="1200" dirty="0" smtClean="0">
              <a:latin typeface="微软雅黑" pitchFamily="34" charset="-122"/>
              <a:ea typeface="微软雅黑" pitchFamily="34" charset="-122"/>
              <a:cs typeface="+mn-cs"/>
            </a:rPr>
            <a:t>,  </a:t>
          </a:r>
          <a:r>
            <a:rPr lang="zh-CN" altLang="en-US" sz="1200" kern="1200" dirty="0" smtClean="0">
              <a:latin typeface="微软雅黑" pitchFamily="34" charset="-122"/>
              <a:ea typeface="微软雅黑" pitchFamily="34" charset="-122"/>
              <a:cs typeface="+mn-cs"/>
            </a:rPr>
            <a:t>实现统一调度</a:t>
          </a:r>
          <a:r>
            <a:rPr lang="en-US" altLang="zh-CN" sz="1200" kern="1200" dirty="0" smtClean="0">
              <a:latin typeface="微软雅黑" pitchFamily="34" charset="-122"/>
              <a:ea typeface="微软雅黑" pitchFamily="34" charset="-122"/>
              <a:cs typeface="+mn-cs"/>
            </a:rPr>
            <a:t>.</a:t>
          </a:r>
          <a:endParaRPr lang="en-US" altLang="en-US" sz="1200" kern="1200" dirty="0">
            <a:latin typeface="微软雅黑" pitchFamily="34" charset="-122"/>
            <a:ea typeface="微软雅黑" pitchFamily="34" charset="-122"/>
            <a:cs typeface="+mn-cs"/>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cs typeface="+mn-cs"/>
            </a:rPr>
            <a:t>如何实现基于</a:t>
          </a:r>
          <a:r>
            <a:rPr lang="en-US" altLang="zh-CN" sz="1200" kern="1200" dirty="0" smtClean="0">
              <a:latin typeface="微软雅黑" pitchFamily="34" charset="-122"/>
              <a:ea typeface="微软雅黑" pitchFamily="34" charset="-122"/>
              <a:cs typeface="+mn-cs"/>
            </a:rPr>
            <a:t>ITIL</a:t>
          </a:r>
          <a:r>
            <a:rPr lang="zh-CN" altLang="en-US" sz="1200" kern="1200" dirty="0" smtClean="0">
              <a:latin typeface="微软雅黑" pitchFamily="34" charset="-122"/>
              <a:ea typeface="微软雅黑" pitchFamily="34" charset="-122"/>
              <a:cs typeface="+mn-cs"/>
            </a:rPr>
            <a:t>的全面</a:t>
          </a:r>
          <a:r>
            <a:rPr lang="en-US" altLang="zh-CN" sz="1200" kern="1200" dirty="0" smtClean="0">
              <a:latin typeface="微软雅黑" pitchFamily="34" charset="-122"/>
              <a:ea typeface="微软雅黑" pitchFamily="34" charset="-122"/>
              <a:cs typeface="+mn-cs"/>
            </a:rPr>
            <a:t>IT</a:t>
          </a:r>
          <a:r>
            <a:rPr lang="zh-CN" altLang="en-US" sz="1200" kern="1200" dirty="0" smtClean="0">
              <a:latin typeface="微软雅黑" pitchFamily="34" charset="-122"/>
              <a:ea typeface="微软雅黑" pitchFamily="34" charset="-122"/>
              <a:cs typeface="+mn-cs"/>
            </a:rPr>
            <a:t>流程管理</a:t>
          </a:r>
          <a:r>
            <a:rPr lang="en-US" altLang="zh-CN" sz="1200" kern="1200" dirty="0" smtClean="0">
              <a:latin typeface="微软雅黑" pitchFamily="34" charset="-122"/>
              <a:ea typeface="微软雅黑" pitchFamily="34" charset="-122"/>
              <a:cs typeface="+mn-cs"/>
            </a:rPr>
            <a:t>.</a:t>
          </a:r>
          <a:endParaRPr lang="en-US" altLang="en-US" sz="1200" kern="1200" dirty="0">
            <a:latin typeface="微软雅黑" pitchFamily="34" charset="-122"/>
            <a:ea typeface="微软雅黑" pitchFamily="34" charset="-122"/>
            <a:cs typeface="+mn-cs"/>
          </a:endParaRPr>
        </a:p>
      </dsp:txBody>
      <dsp:txXfrm rot="5400000">
        <a:off x="4751025" y="-245550"/>
        <a:ext cx="1167904" cy="5021155"/>
      </dsp:txXfrm>
    </dsp:sp>
    <dsp:sp modelId="{4C2CF1DC-1957-451D-AB0F-8C67A5914F65}">
      <dsp:nvSpPr>
        <dsp:cNvPr id="0" name=""/>
        <dsp:cNvSpPr/>
      </dsp:nvSpPr>
      <dsp:spPr>
        <a:xfrm>
          <a:off x="0" y="1535086"/>
          <a:ext cx="2824399" cy="1459880"/>
        </a:xfrm>
        <a:prstGeom prst="round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b="0" i="0" kern="1200" cap="none" spc="0" smtClean="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rPr>
            <a:t>我们需要提高我们的管理效果与力度</a:t>
          </a:r>
          <a:endParaRPr lang="en-US" altLang="en-US" sz="1600" b="0" i="0" kern="1200" cap="none" spc="0" dirty="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endParaRPr>
        </a:p>
      </dsp:txBody>
      <dsp:txXfrm>
        <a:off x="0" y="1535086"/>
        <a:ext cx="2824399" cy="1459880"/>
      </dsp:txXfrm>
    </dsp:sp>
    <dsp:sp modelId="{51A7AA03-FE7E-4E8D-8057-8F8D13E698FE}">
      <dsp:nvSpPr>
        <dsp:cNvPr id="0" name=""/>
        <dsp:cNvSpPr/>
      </dsp:nvSpPr>
      <dsp:spPr>
        <a:xfrm rot="5400000">
          <a:off x="4751025" y="1287324"/>
          <a:ext cx="1167904" cy="5021155"/>
        </a:xfrm>
        <a:prstGeom prst="round2SameRect">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smtClean="0">
              <a:latin typeface="微软雅黑" pitchFamily="34" charset="-122"/>
              <a:ea typeface="微软雅黑" pitchFamily="34" charset="-122"/>
              <a:cs typeface="+mn-cs"/>
            </a:rPr>
            <a:t>庞大及复杂的</a:t>
          </a:r>
          <a:r>
            <a:rPr lang="en-US" altLang="zh-CN" sz="1200" kern="1200" smtClean="0">
              <a:latin typeface="微软雅黑" pitchFamily="34" charset="-122"/>
              <a:ea typeface="微软雅黑" pitchFamily="34" charset="-122"/>
              <a:cs typeface="+mn-cs"/>
            </a:rPr>
            <a:t>IT</a:t>
          </a:r>
          <a:r>
            <a:rPr lang="zh-CN" altLang="en-US" sz="1200" kern="1200" smtClean="0">
              <a:latin typeface="微软雅黑" pitchFamily="34" charset="-122"/>
              <a:ea typeface="微软雅黑" pitchFamily="34" charset="-122"/>
              <a:cs typeface="+mn-cs"/>
            </a:rPr>
            <a:t>环境</a:t>
          </a:r>
          <a:r>
            <a:rPr lang="en-US" altLang="zh-CN" sz="1200" kern="1200" smtClean="0">
              <a:latin typeface="微软雅黑" pitchFamily="34" charset="-122"/>
              <a:ea typeface="微软雅黑" pitchFamily="34" charset="-122"/>
              <a:cs typeface="+mn-cs"/>
            </a:rPr>
            <a:t>, </a:t>
          </a:r>
          <a:r>
            <a:rPr lang="zh-CN" altLang="en-US" sz="1200" kern="1200" smtClean="0">
              <a:latin typeface="微软雅黑" pitchFamily="34" charset="-122"/>
              <a:ea typeface="微软雅黑" pitchFamily="34" charset="-122"/>
              <a:cs typeface="+mn-cs"/>
            </a:rPr>
            <a:t>怎样才能更好的监控来减少错误的操作发生</a:t>
          </a:r>
          <a:r>
            <a:rPr lang="en-US" altLang="zh-CN" sz="1200" kern="1200" smtClean="0">
              <a:latin typeface="微软雅黑" pitchFamily="34" charset="-122"/>
              <a:ea typeface="微软雅黑" pitchFamily="34" charset="-122"/>
              <a:cs typeface="+mn-cs"/>
            </a:rPr>
            <a:t>.</a:t>
          </a:r>
          <a:endParaRPr lang="en-US" altLang="en-US" sz="1200" kern="1200" dirty="0">
            <a:latin typeface="微软雅黑" pitchFamily="34" charset="-122"/>
            <a:ea typeface="微软雅黑" pitchFamily="34" charset="-122"/>
            <a:cs typeface="+mn-cs"/>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cs typeface="+mn-cs"/>
            </a:rPr>
            <a:t>如何减少管理员的重复的手工检查</a:t>
          </a:r>
          <a:r>
            <a:rPr lang="en-US" altLang="zh-CN" sz="1200" kern="1200" dirty="0" smtClean="0">
              <a:latin typeface="微软雅黑" pitchFamily="34" charset="-122"/>
              <a:ea typeface="微软雅黑" pitchFamily="34" charset="-122"/>
              <a:cs typeface="+mn-cs"/>
            </a:rPr>
            <a:t>.</a:t>
          </a:r>
          <a:endParaRPr lang="en-US" altLang="en-US" sz="1200" kern="1200" dirty="0">
            <a:latin typeface="微软雅黑" pitchFamily="34" charset="-122"/>
            <a:ea typeface="微软雅黑" pitchFamily="34" charset="-122"/>
            <a:cs typeface="+mn-cs"/>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cs typeface="+mn-cs"/>
            </a:rPr>
            <a:t>如何整合现有的监控系统，从而提高有效性及降低成本</a:t>
          </a:r>
          <a:r>
            <a:rPr lang="en-US" altLang="zh-CN" sz="1200" kern="1200" dirty="0" smtClean="0">
              <a:latin typeface="微软雅黑" pitchFamily="34" charset="-122"/>
              <a:ea typeface="微软雅黑" pitchFamily="34" charset="-122"/>
              <a:cs typeface="+mn-cs"/>
            </a:rPr>
            <a:t>.</a:t>
          </a:r>
          <a:endParaRPr lang="en-US" altLang="en-US" sz="1200" kern="1200" dirty="0">
            <a:latin typeface="微软雅黑" pitchFamily="34" charset="-122"/>
            <a:ea typeface="微软雅黑" pitchFamily="34" charset="-122"/>
            <a:cs typeface="+mn-cs"/>
          </a:endParaRPr>
        </a:p>
      </dsp:txBody>
      <dsp:txXfrm rot="5400000">
        <a:off x="4751025" y="1287324"/>
        <a:ext cx="1167904" cy="5021155"/>
      </dsp:txXfrm>
    </dsp:sp>
    <dsp:sp modelId="{3B3B9412-C4B1-4872-868F-8074B9DAD502}">
      <dsp:nvSpPr>
        <dsp:cNvPr id="0" name=""/>
        <dsp:cNvSpPr/>
      </dsp:nvSpPr>
      <dsp:spPr>
        <a:xfrm>
          <a:off x="0" y="3067961"/>
          <a:ext cx="2824399" cy="1459880"/>
        </a:xfrm>
        <a:prstGeom prst="round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b="0" i="0" kern="1200" cap="none" spc="0" smtClean="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rPr>
            <a:t>我们需要更有效的自动化监控从而减轻手工作业</a:t>
          </a:r>
          <a:endParaRPr lang="en-US" altLang="en-US" sz="1600" b="0" i="0" kern="1200" cap="none" spc="0" dirty="0">
            <a:ln w="18415" cmpd="sng">
              <a:prstDash val="solid"/>
            </a:ln>
            <a:effectLst>
              <a:outerShdw blurRad="63500" dir="3600000" algn="tl" rotWithShape="0">
                <a:srgbClr val="000000">
                  <a:alpha val="70000"/>
                </a:srgbClr>
              </a:outerShdw>
            </a:effectLst>
            <a:latin typeface="微软雅黑" pitchFamily="34" charset="-122"/>
            <a:ea typeface="微软雅黑" pitchFamily="34" charset="-122"/>
            <a:cs typeface="+mn-cs"/>
          </a:endParaRPr>
        </a:p>
      </dsp:txBody>
      <dsp:txXfrm>
        <a:off x="0" y="3067961"/>
        <a:ext cx="2824399" cy="14598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notesSlide" Target="../notesSlides/notesSlide10.xml"/><Relationship Id="rId4" Type="http://schemas.openxmlformats.org/officeDocument/2006/relationships/tags" Target="../tags/tag12.xml"/><Relationship Id="rId9"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9.xml"/><Relationship Id="rId7"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1.png"/><Relationship Id="rId5" Type="http://schemas.openxmlformats.org/officeDocument/2006/relationships/tags" Target="../tags/tag21.xml"/><Relationship Id="rId10" Type="http://schemas.openxmlformats.org/officeDocument/2006/relationships/image" Target="../media/image10.png"/><Relationship Id="rId4" Type="http://schemas.openxmlformats.org/officeDocument/2006/relationships/tags" Target="../tags/tag20.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5.xml"/><Relationship Id="rId7"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4.emf"/><Relationship Id="rId5" Type="http://schemas.openxmlformats.org/officeDocument/2006/relationships/tags" Target="../tags/tag27.xml"/><Relationship Id="rId10" Type="http://schemas.openxmlformats.org/officeDocument/2006/relationships/image" Target="../media/image13.png"/><Relationship Id="rId4" Type="http://schemas.openxmlformats.org/officeDocument/2006/relationships/tags" Target="../tags/tag26.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www.microsoft.com/downloads/details.aspx?FamilyId=2694E87C-76E0-417B-AD0F-5897E46FFF88&amp;amp;displaylang=en&amp;displaylang=en" TargetMode="External"/><Relationship Id="rId3" Type="http://schemas.openxmlformats.org/officeDocument/2006/relationships/hyperlink" Target="http://www.siemens.com.cn/it-solutions" TargetMode="External"/><Relationship Id="rId7" Type="http://schemas.openxmlformats.org/officeDocument/2006/relationships/hyperlink" Target="http://technet.microsoft.com/en-us/library/dd795248.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technet.microsoft.com/en-us/library/ee210411.aspx" TargetMode="External"/><Relationship Id="rId5" Type="http://schemas.openxmlformats.org/officeDocument/2006/relationships/hyperlink" Target="http://technet.microsoft.com/en-us/library/dd795265.aspx" TargetMode="External"/><Relationship Id="rId4" Type="http://schemas.openxmlformats.org/officeDocument/2006/relationships/hyperlink" Target="http://www.microsoft.com/downloads/details.aspx?displaylang=en&amp;FamilyID=592e4143-c5c8-4270-9a7a-cd0a31ab318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9.xml"/><Relationship Id="rId4" Type="http://schemas.openxmlformats.org/officeDocument/2006/relationships/tags" Target="../tags/tag4.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SCOM 2007 R2</a:t>
            </a:r>
            <a:r>
              <a:rPr lang="zh-CN" altLang="en-US" dirty="0" smtClean="0"/>
              <a:t>实施的自动监控</a:t>
            </a:r>
            <a:endParaRPr lang="en-US" dirty="0"/>
          </a:p>
        </p:txBody>
      </p:sp>
      <p:sp>
        <p:nvSpPr>
          <p:cNvPr id="7" name="AutoShape 12"/>
          <p:cNvSpPr>
            <a:spLocks noChangeArrowheads="1"/>
          </p:cNvSpPr>
          <p:nvPr>
            <p:custDataLst>
              <p:tags r:id="rId1"/>
            </p:custDataLst>
          </p:nvPr>
        </p:nvSpPr>
        <p:spPr bwMode="blackWhite">
          <a:xfrm>
            <a:off x="584212" y="1214422"/>
            <a:ext cx="1868488" cy="1150937"/>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自动部署</a:t>
            </a:r>
            <a:endParaRPr lang="en-US" b="1" kern="0" dirty="0">
              <a:solidFill>
                <a:schemeClr val="bg1"/>
              </a:solidFill>
              <a:latin typeface="微软雅黑" pitchFamily="34" charset="-122"/>
              <a:ea typeface="微软雅黑" pitchFamily="34" charset="-122"/>
            </a:endParaRPr>
          </a:p>
        </p:txBody>
      </p:sp>
      <p:sp>
        <p:nvSpPr>
          <p:cNvPr id="8" name="Freeform 31"/>
          <p:cNvSpPr>
            <a:spLocks/>
          </p:cNvSpPr>
          <p:nvPr>
            <p:custDataLst>
              <p:tags r:id="rId2"/>
            </p:custDataLst>
          </p:nvPr>
        </p:nvSpPr>
        <p:spPr bwMode="auto">
          <a:xfrm>
            <a:off x="2466988" y="1214422"/>
            <a:ext cx="5462598" cy="1150937"/>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9" name="AutoShape 12"/>
          <p:cNvSpPr>
            <a:spLocks noChangeArrowheads="1"/>
          </p:cNvSpPr>
          <p:nvPr>
            <p:custDataLst>
              <p:tags r:id="rId3"/>
            </p:custDataLst>
          </p:nvPr>
        </p:nvSpPr>
        <p:spPr bwMode="blackWhite">
          <a:xfrm>
            <a:off x="584212" y="2476505"/>
            <a:ext cx="1868488" cy="1150937"/>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安全日志归档</a:t>
            </a:r>
            <a:endParaRPr lang="en-US" b="1" kern="0" dirty="0">
              <a:solidFill>
                <a:schemeClr val="bg1"/>
              </a:solidFill>
              <a:latin typeface="微软雅黑" pitchFamily="34" charset="-122"/>
              <a:ea typeface="微软雅黑" pitchFamily="34" charset="-122"/>
            </a:endParaRPr>
          </a:p>
        </p:txBody>
      </p:sp>
      <p:sp>
        <p:nvSpPr>
          <p:cNvPr id="10" name="AutoShape 12"/>
          <p:cNvSpPr>
            <a:spLocks noChangeArrowheads="1"/>
          </p:cNvSpPr>
          <p:nvPr>
            <p:custDataLst>
              <p:tags r:id="rId4"/>
            </p:custDataLst>
          </p:nvPr>
        </p:nvSpPr>
        <p:spPr bwMode="blackWhite">
          <a:xfrm>
            <a:off x="584212" y="3727455"/>
            <a:ext cx="1882775" cy="1150938"/>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监控系统</a:t>
            </a:r>
            <a:endParaRPr lang="en-US" altLang="zh-CN" b="1" kern="0" dirty="0" smtClean="0">
              <a:solidFill>
                <a:schemeClr val="bg1"/>
              </a:solidFill>
              <a:latin typeface="微软雅黑" pitchFamily="34" charset="-122"/>
              <a:ea typeface="微软雅黑" pitchFamily="34" charset="-122"/>
            </a:endParaRPr>
          </a:p>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自我检测</a:t>
            </a:r>
            <a:endParaRPr lang="en-US" b="1" kern="0" dirty="0">
              <a:solidFill>
                <a:schemeClr val="bg1"/>
              </a:solidFill>
              <a:latin typeface="微软雅黑" pitchFamily="34" charset="-122"/>
              <a:ea typeface="微软雅黑" pitchFamily="34" charset="-122"/>
            </a:endParaRPr>
          </a:p>
        </p:txBody>
      </p:sp>
      <p:sp>
        <p:nvSpPr>
          <p:cNvPr id="11" name="AutoShape 12"/>
          <p:cNvSpPr>
            <a:spLocks noChangeArrowheads="1"/>
          </p:cNvSpPr>
          <p:nvPr>
            <p:custDataLst>
              <p:tags r:id="rId5"/>
            </p:custDataLst>
          </p:nvPr>
        </p:nvSpPr>
        <p:spPr bwMode="blackWhite">
          <a:xfrm>
            <a:off x="581037" y="4982923"/>
            <a:ext cx="1885950" cy="1150938"/>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配置数据</a:t>
            </a:r>
            <a:endParaRPr lang="en-US" altLang="zh-CN" b="1" kern="0" dirty="0" smtClean="0">
              <a:solidFill>
                <a:schemeClr val="bg1"/>
              </a:solidFill>
              <a:latin typeface="微软雅黑" pitchFamily="34" charset="-122"/>
              <a:ea typeface="微软雅黑" pitchFamily="34" charset="-122"/>
            </a:endParaRPr>
          </a:p>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自动对比</a:t>
            </a:r>
            <a:endParaRPr lang="en-US" b="1" kern="0" dirty="0">
              <a:solidFill>
                <a:schemeClr val="bg1"/>
              </a:solidFill>
              <a:latin typeface="微软雅黑" pitchFamily="34" charset="-122"/>
              <a:ea typeface="微软雅黑" pitchFamily="34" charset="-122"/>
            </a:endParaRPr>
          </a:p>
        </p:txBody>
      </p:sp>
      <p:sp>
        <p:nvSpPr>
          <p:cNvPr id="12" name="Freeform 31"/>
          <p:cNvSpPr>
            <a:spLocks/>
          </p:cNvSpPr>
          <p:nvPr>
            <p:custDataLst>
              <p:tags r:id="rId6"/>
            </p:custDataLst>
          </p:nvPr>
        </p:nvSpPr>
        <p:spPr bwMode="auto">
          <a:xfrm>
            <a:off x="2470163" y="2474917"/>
            <a:ext cx="5459423" cy="1150938"/>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3" name="Freeform 35"/>
          <p:cNvSpPr>
            <a:spLocks/>
          </p:cNvSpPr>
          <p:nvPr>
            <p:custDataLst>
              <p:tags r:id="rId7"/>
            </p:custDataLst>
          </p:nvPr>
        </p:nvSpPr>
        <p:spPr bwMode="auto">
          <a:xfrm>
            <a:off x="2476513" y="3722693"/>
            <a:ext cx="5453073" cy="1150937"/>
          </a:xfrm>
          <a:custGeom>
            <a:avLst/>
            <a:gdLst>
              <a:gd name="T0" fmla="*/ 0 w 4574"/>
              <a:gd name="T1" fmla="*/ 0 h 967"/>
              <a:gd name="T2" fmla="*/ 194915 w 4574"/>
              <a:gd name="T3" fmla="*/ 579634 h 967"/>
              <a:gd name="T4" fmla="*/ 6822 w 4574"/>
              <a:gd name="T5" fmla="*/ 1150937 h 967"/>
              <a:gd name="T6" fmla="*/ 4457700 w 4574"/>
              <a:gd name="T7" fmla="*/ 1150937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4" name="Freeform 39"/>
          <p:cNvSpPr>
            <a:spLocks/>
          </p:cNvSpPr>
          <p:nvPr>
            <p:custDataLst>
              <p:tags r:id="rId8"/>
            </p:custDataLst>
          </p:nvPr>
        </p:nvSpPr>
        <p:spPr bwMode="auto">
          <a:xfrm>
            <a:off x="2476513" y="4987686"/>
            <a:ext cx="5453073" cy="1150937"/>
          </a:xfrm>
          <a:custGeom>
            <a:avLst/>
            <a:gdLst>
              <a:gd name="T0" fmla="*/ 0 w 4574"/>
              <a:gd name="T1" fmla="*/ 0 h 967"/>
              <a:gd name="T2" fmla="*/ 194915 w 4574"/>
              <a:gd name="T3" fmla="*/ 579634 h 967"/>
              <a:gd name="T4" fmla="*/ 6822 w 4574"/>
              <a:gd name="T5" fmla="*/ 1150937 h 967"/>
              <a:gd name="T6" fmla="*/ 4457700 w 4574"/>
              <a:gd name="T7" fmla="*/ 1150937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5" name="TextBox 14"/>
          <p:cNvSpPr txBox="1">
            <a:spLocks noChangeArrowheads="1"/>
          </p:cNvSpPr>
          <p:nvPr/>
        </p:nvSpPr>
        <p:spPr bwMode="auto">
          <a:xfrm>
            <a:off x="2643174" y="1388558"/>
            <a:ext cx="5214974" cy="794064"/>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基于微软的</a:t>
            </a:r>
            <a:r>
              <a:rPr lang="en-US" altLang="zh-CN" sz="1200" dirty="0" smtClean="0">
                <a:latin typeface="微软雅黑"/>
                <a:cs typeface="微软雅黑"/>
              </a:rPr>
              <a:t>SCOM</a:t>
            </a:r>
            <a:r>
              <a:rPr lang="zh-CN" altLang="en-US" sz="1200" dirty="0" smtClean="0">
                <a:latin typeface="微软雅黑"/>
                <a:cs typeface="微软雅黑"/>
              </a:rPr>
              <a:t> </a:t>
            </a:r>
            <a:r>
              <a:rPr lang="en-US" altLang="zh-CN" sz="1200" dirty="0" smtClean="0">
                <a:latin typeface="微软雅黑"/>
                <a:cs typeface="微软雅黑"/>
              </a:rPr>
              <a:t>AD</a:t>
            </a:r>
            <a:r>
              <a:rPr lang="zh-CN" altLang="en-US" sz="1200" dirty="0" smtClean="0">
                <a:latin typeface="微软雅黑"/>
                <a:cs typeface="微软雅黑"/>
              </a:rPr>
              <a:t>集成功能。</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自动分配被监控服务器连接</a:t>
            </a:r>
            <a:r>
              <a:rPr lang="en-US" altLang="zh-CN" sz="1200" dirty="0" smtClean="0">
                <a:latin typeface="微软雅黑"/>
                <a:cs typeface="微软雅黑"/>
              </a:rPr>
              <a:t>SCOM</a:t>
            </a:r>
            <a:r>
              <a:rPr lang="zh-CN" altLang="en-US" sz="1200" dirty="0" smtClean="0">
                <a:latin typeface="微软雅黑"/>
                <a:cs typeface="微软雅黑"/>
              </a:rPr>
              <a:t>管理服务器。</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通过</a:t>
            </a:r>
            <a:r>
              <a:rPr lang="en-US" altLang="zh-CN" sz="1200" dirty="0" smtClean="0">
                <a:latin typeface="微软雅黑"/>
                <a:cs typeface="微软雅黑"/>
              </a:rPr>
              <a:t>SCCM </a:t>
            </a:r>
            <a:r>
              <a:rPr lang="zh-CN" altLang="en-US" sz="1200" dirty="0" smtClean="0">
                <a:latin typeface="微软雅黑"/>
                <a:cs typeface="微软雅黑"/>
              </a:rPr>
              <a:t>或 </a:t>
            </a:r>
            <a:r>
              <a:rPr lang="en-US" altLang="zh-CN" sz="1200" dirty="0" smtClean="0">
                <a:latin typeface="微软雅黑"/>
                <a:cs typeface="微软雅黑"/>
              </a:rPr>
              <a:t>SMS</a:t>
            </a:r>
            <a:r>
              <a:rPr lang="zh-CN" altLang="en-US" sz="1200" dirty="0" smtClean="0">
                <a:latin typeface="微软雅黑"/>
                <a:cs typeface="微软雅黑"/>
              </a:rPr>
              <a:t>等部署工具轻松实现</a:t>
            </a:r>
            <a:r>
              <a:rPr lang="en-US" altLang="zh-CN" sz="1200" dirty="0" smtClean="0">
                <a:latin typeface="微软雅黑"/>
                <a:cs typeface="微软雅黑"/>
              </a:rPr>
              <a:t>Agent</a:t>
            </a:r>
            <a:r>
              <a:rPr lang="zh-CN" altLang="en-US" sz="1200" dirty="0" smtClean="0">
                <a:latin typeface="微软雅黑"/>
                <a:cs typeface="微软雅黑"/>
              </a:rPr>
              <a:t>自动部署。</a:t>
            </a:r>
            <a:endParaRPr lang="en-US" sz="1200" dirty="0">
              <a:latin typeface="微软雅黑"/>
              <a:cs typeface="微软雅黑"/>
            </a:endParaRPr>
          </a:p>
        </p:txBody>
      </p:sp>
      <p:sp>
        <p:nvSpPr>
          <p:cNvPr id="18" name="TextBox 17"/>
          <p:cNvSpPr txBox="1">
            <a:spLocks noChangeArrowheads="1"/>
          </p:cNvSpPr>
          <p:nvPr/>
        </p:nvSpPr>
        <p:spPr bwMode="auto">
          <a:xfrm>
            <a:off x="2643174" y="2650450"/>
            <a:ext cx="5214974" cy="794064"/>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安全日志归档脚本。</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日志容量超过阀值时自动归档安全日志。</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本地或集中存储方便以后的查找。</a:t>
            </a:r>
            <a:endParaRPr lang="en-US" sz="1200" dirty="0">
              <a:latin typeface="微软雅黑"/>
              <a:cs typeface="微软雅黑"/>
            </a:endParaRPr>
          </a:p>
        </p:txBody>
      </p:sp>
      <p:sp>
        <p:nvSpPr>
          <p:cNvPr id="19" name="TextBox 18"/>
          <p:cNvSpPr txBox="1">
            <a:spLocks noChangeArrowheads="1"/>
          </p:cNvSpPr>
          <p:nvPr/>
        </p:nvSpPr>
        <p:spPr bwMode="auto">
          <a:xfrm>
            <a:off x="2643174" y="3878915"/>
            <a:ext cx="5214974" cy="794064"/>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定时监控系统自我检测程序。</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通过模拟，日志，服务检查的手段实现</a:t>
            </a:r>
            <a:r>
              <a:rPr lang="zh-CN" altLang="en-US" sz="1200" kern="0" dirty="0" smtClean="0">
                <a:latin typeface="微软雅黑" pitchFamily="34" charset="-122"/>
                <a:ea typeface="微软雅黑" pitchFamily="34" charset="-122"/>
              </a:rPr>
              <a:t>监控系统自我检查及诊断。</a:t>
            </a:r>
            <a:endParaRPr lang="en-US" altLang="zh-CN" sz="1200" kern="0" dirty="0" smtClean="0">
              <a:latin typeface="微软雅黑" pitchFamily="34" charset="-122"/>
              <a:ea typeface="微软雅黑" pitchFamily="34" charset="-122"/>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发送自检结果到相关管理员的手机上。</a:t>
            </a:r>
            <a:endParaRPr lang="en-US" sz="1200" dirty="0">
              <a:latin typeface="微软雅黑"/>
              <a:cs typeface="微软雅黑"/>
            </a:endParaRPr>
          </a:p>
        </p:txBody>
      </p:sp>
      <p:sp>
        <p:nvSpPr>
          <p:cNvPr id="20" name="TextBox 19"/>
          <p:cNvSpPr txBox="1">
            <a:spLocks noChangeArrowheads="1"/>
          </p:cNvSpPr>
          <p:nvPr/>
        </p:nvSpPr>
        <p:spPr bwMode="auto">
          <a:xfrm>
            <a:off x="2643174" y="5064143"/>
            <a:ext cx="5214974" cy="978729"/>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基于微软</a:t>
            </a:r>
            <a:r>
              <a:rPr lang="en-US" altLang="zh-CN" sz="1200" dirty="0" smtClean="0">
                <a:latin typeface="微软雅黑"/>
                <a:cs typeface="微软雅黑"/>
              </a:rPr>
              <a:t>SCOM</a:t>
            </a:r>
            <a:r>
              <a:rPr lang="zh-CN" altLang="en-US" sz="1200" dirty="0" smtClean="0">
                <a:latin typeface="微软雅黑"/>
                <a:cs typeface="微软雅黑"/>
              </a:rPr>
              <a:t> 配置数据监控。</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定期或手工触发自动检查配置数据库，从而查找未授权变更带来的配置数据库与基准线的不一致。</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发送结果到相关配置经理的邮箱上。</a:t>
            </a:r>
            <a:endParaRPr lang="en-US" sz="1200" dirty="0">
              <a:latin typeface="微软雅黑"/>
              <a:cs typeface="微软雅黑"/>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监控系统的自助服务</a:t>
            </a:r>
            <a:endParaRPr lang="en-US" dirty="0"/>
          </a:p>
        </p:txBody>
      </p:sp>
      <p:sp>
        <p:nvSpPr>
          <p:cNvPr id="4" name="AutoShape 12"/>
          <p:cNvSpPr>
            <a:spLocks noChangeArrowheads="1"/>
          </p:cNvSpPr>
          <p:nvPr>
            <p:custDataLst>
              <p:tags r:id="rId1"/>
            </p:custDataLst>
          </p:nvPr>
        </p:nvSpPr>
        <p:spPr bwMode="blackWhite">
          <a:xfrm>
            <a:off x="603252" y="1757362"/>
            <a:ext cx="1868488" cy="1150937"/>
          </a:xfrm>
          <a:prstGeom prst="homePlate">
            <a:avLst>
              <a:gd name="adj" fmla="val 15707"/>
            </a:avLst>
          </a:prstGeom>
          <a:ln>
            <a:headEnd type="none" w="sm" len="sm"/>
            <a:tailEn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重大事件窗口</a:t>
            </a:r>
            <a:endParaRPr lang="en-US" b="1" kern="0" dirty="0">
              <a:solidFill>
                <a:schemeClr val="bg1"/>
              </a:solidFill>
              <a:latin typeface="微软雅黑" pitchFamily="34" charset="-122"/>
              <a:ea typeface="微软雅黑" pitchFamily="34" charset="-122"/>
            </a:endParaRPr>
          </a:p>
        </p:txBody>
      </p:sp>
      <p:sp>
        <p:nvSpPr>
          <p:cNvPr id="5" name="Freeform 31"/>
          <p:cNvSpPr>
            <a:spLocks/>
          </p:cNvSpPr>
          <p:nvPr>
            <p:custDataLst>
              <p:tags r:id="rId2"/>
            </p:custDataLst>
          </p:nvPr>
        </p:nvSpPr>
        <p:spPr bwMode="auto">
          <a:xfrm>
            <a:off x="2475866" y="1757362"/>
            <a:ext cx="3962400" cy="1150937"/>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6" name="AutoShape 12"/>
          <p:cNvSpPr>
            <a:spLocks noChangeArrowheads="1"/>
          </p:cNvSpPr>
          <p:nvPr>
            <p:custDataLst>
              <p:tags r:id="rId3"/>
            </p:custDataLst>
          </p:nvPr>
        </p:nvSpPr>
        <p:spPr bwMode="blackWhite">
          <a:xfrm>
            <a:off x="603252" y="3044834"/>
            <a:ext cx="1868488" cy="1150937"/>
          </a:xfrm>
          <a:prstGeom prst="homePlate">
            <a:avLst>
              <a:gd name="adj" fmla="val 15707"/>
            </a:avLst>
          </a:prstGeom>
          <a:ln>
            <a:headEnd type="none" w="sm" len="sm"/>
            <a:tailEn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实时性能、告警、可用性报表系统</a:t>
            </a:r>
            <a:endParaRPr lang="en-US" b="1" kern="0" dirty="0">
              <a:solidFill>
                <a:schemeClr val="bg1"/>
              </a:solidFill>
              <a:latin typeface="微软雅黑" pitchFamily="34" charset="-122"/>
              <a:ea typeface="微软雅黑" pitchFamily="34" charset="-122"/>
            </a:endParaRPr>
          </a:p>
        </p:txBody>
      </p:sp>
      <p:sp>
        <p:nvSpPr>
          <p:cNvPr id="7" name="AutoShape 12"/>
          <p:cNvSpPr>
            <a:spLocks noChangeArrowheads="1"/>
          </p:cNvSpPr>
          <p:nvPr>
            <p:custDataLst>
              <p:tags r:id="rId4"/>
            </p:custDataLst>
          </p:nvPr>
        </p:nvSpPr>
        <p:spPr bwMode="blackWhite">
          <a:xfrm>
            <a:off x="603252" y="4349764"/>
            <a:ext cx="1882775" cy="1150938"/>
          </a:xfrm>
          <a:prstGeom prst="homePlate">
            <a:avLst>
              <a:gd name="adj" fmla="val 15707"/>
            </a:avLst>
          </a:prstGeom>
          <a:ln>
            <a:headEnd type="none" w="sm" len="sm"/>
            <a:tailEn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应用系统</a:t>
            </a:r>
            <a:endParaRPr lang="en-US" altLang="zh-CN" b="1" kern="0" dirty="0" smtClean="0">
              <a:solidFill>
                <a:schemeClr val="bg1"/>
              </a:solidFill>
              <a:latin typeface="微软雅黑" pitchFamily="34" charset="-122"/>
              <a:ea typeface="微软雅黑" pitchFamily="34" charset="-122"/>
            </a:endParaRPr>
          </a:p>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配置报表</a:t>
            </a:r>
            <a:endParaRPr lang="en-US" b="1" kern="0" dirty="0">
              <a:solidFill>
                <a:schemeClr val="bg1"/>
              </a:solidFill>
              <a:latin typeface="微软雅黑" pitchFamily="34" charset="-122"/>
              <a:ea typeface="微软雅黑" pitchFamily="34" charset="-122"/>
            </a:endParaRPr>
          </a:p>
        </p:txBody>
      </p:sp>
      <p:sp>
        <p:nvSpPr>
          <p:cNvPr id="9" name="Freeform 31"/>
          <p:cNvSpPr>
            <a:spLocks/>
          </p:cNvSpPr>
          <p:nvPr>
            <p:custDataLst>
              <p:tags r:id="rId5"/>
            </p:custDataLst>
          </p:nvPr>
        </p:nvSpPr>
        <p:spPr bwMode="auto">
          <a:xfrm>
            <a:off x="2479041" y="3043246"/>
            <a:ext cx="3959225" cy="1150938"/>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0" name="Freeform 35"/>
          <p:cNvSpPr>
            <a:spLocks/>
          </p:cNvSpPr>
          <p:nvPr>
            <p:custDataLst>
              <p:tags r:id="rId6"/>
            </p:custDataLst>
          </p:nvPr>
        </p:nvSpPr>
        <p:spPr bwMode="auto">
          <a:xfrm>
            <a:off x="2485391" y="4345002"/>
            <a:ext cx="3952875" cy="1150937"/>
          </a:xfrm>
          <a:custGeom>
            <a:avLst/>
            <a:gdLst>
              <a:gd name="T0" fmla="*/ 0 w 4574"/>
              <a:gd name="T1" fmla="*/ 0 h 967"/>
              <a:gd name="T2" fmla="*/ 194915 w 4574"/>
              <a:gd name="T3" fmla="*/ 579634 h 967"/>
              <a:gd name="T4" fmla="*/ 6822 w 4574"/>
              <a:gd name="T5" fmla="*/ 1150937 h 967"/>
              <a:gd name="T6" fmla="*/ 4457700 w 4574"/>
              <a:gd name="T7" fmla="*/ 1150937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2" name="TextBox 11"/>
          <p:cNvSpPr txBox="1">
            <a:spLocks noChangeArrowheads="1"/>
          </p:cNvSpPr>
          <p:nvPr/>
        </p:nvSpPr>
        <p:spPr bwMode="auto">
          <a:xfrm>
            <a:off x="2643174" y="1825905"/>
            <a:ext cx="3733800" cy="1015663"/>
          </a:xfrm>
          <a:prstGeom prst="rect">
            <a:avLst/>
          </a:prstGeom>
          <a:noFill/>
          <a:ln w="9525">
            <a:noFill/>
            <a:miter lim="800000"/>
            <a:headEnd/>
            <a:tailEnd/>
          </a:ln>
        </p:spPr>
        <p:txBody>
          <a:bodyPr>
            <a:spAutoFit/>
          </a:bodyPr>
          <a:lstStyle/>
          <a:p>
            <a:pPr>
              <a:buFont typeface="Wingdings" pitchFamily="2" charset="2"/>
              <a:buChar char="§"/>
            </a:pPr>
            <a:r>
              <a:rPr lang="zh-CN" altLang="en-US" sz="1200" dirty="0" smtClean="0">
                <a:latin typeface="微软雅黑"/>
                <a:cs typeface="微软雅黑"/>
              </a:rPr>
              <a:t>实施基于</a:t>
            </a:r>
            <a:r>
              <a:rPr lang="en-US" altLang="zh-CN" sz="1200" dirty="0" smtClean="0">
                <a:latin typeface="微软雅黑"/>
                <a:cs typeface="微软雅黑"/>
              </a:rPr>
              <a:t>ITIL</a:t>
            </a:r>
            <a:r>
              <a:rPr lang="zh-CN" altLang="en-US" sz="1200" dirty="0" smtClean="0">
                <a:latin typeface="微软雅黑"/>
                <a:cs typeface="微软雅黑"/>
              </a:rPr>
              <a:t>的</a:t>
            </a:r>
            <a:r>
              <a:rPr lang="en-US" altLang="zh-CN" sz="1200" dirty="0" smtClean="0">
                <a:latin typeface="微软雅黑"/>
                <a:cs typeface="微软雅黑"/>
              </a:rPr>
              <a:t>Incident</a:t>
            </a:r>
            <a:r>
              <a:rPr lang="zh-CN" altLang="en-US" sz="1200" dirty="0" smtClean="0">
                <a:latin typeface="微软雅黑"/>
                <a:cs typeface="微软雅黑"/>
              </a:rPr>
              <a:t>流程管理。</a:t>
            </a:r>
            <a:endParaRPr lang="en-US" altLang="zh-CN" sz="1200" dirty="0" smtClean="0">
              <a:latin typeface="微软雅黑"/>
              <a:cs typeface="微软雅黑"/>
            </a:endParaRP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自动升级机制，从而保证信息有效及时的发送。</a:t>
            </a:r>
            <a:endParaRPr lang="en-US" altLang="zh-CN" sz="1200" dirty="0" smtClean="0">
              <a:latin typeface="微软雅黑"/>
              <a:cs typeface="微软雅黑"/>
            </a:endParaRP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自动化的报表来提供趋势分析。</a:t>
            </a:r>
            <a:endParaRPr lang="en-US" altLang="zh-CN" sz="1200" dirty="0" smtClean="0">
              <a:latin typeface="微软雅黑"/>
              <a:cs typeface="微软雅黑"/>
            </a:endParaRP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基础架构运维与调度中心</a:t>
            </a:r>
            <a:r>
              <a:rPr lang="en-US" sz="1200" dirty="0" smtClean="0">
                <a:latin typeface="微软雅黑"/>
                <a:cs typeface="微软雅黑"/>
              </a:rPr>
              <a:t>SPOC (Single Point Of Contact) </a:t>
            </a:r>
            <a:r>
              <a:rPr lang="zh-CN" altLang="en-US" sz="1200" dirty="0" smtClean="0">
                <a:latin typeface="微软雅黑"/>
                <a:cs typeface="微软雅黑"/>
              </a:rPr>
              <a:t>。</a:t>
            </a:r>
            <a:endParaRPr lang="en-US" sz="1200" dirty="0" smtClean="0">
              <a:latin typeface="微软雅黑"/>
              <a:cs typeface="微软雅黑"/>
            </a:endParaRPr>
          </a:p>
        </p:txBody>
      </p:sp>
      <p:sp>
        <p:nvSpPr>
          <p:cNvPr id="14" name="TextBox 13"/>
          <p:cNvSpPr txBox="1">
            <a:spLocks noChangeArrowheads="1"/>
          </p:cNvSpPr>
          <p:nvPr/>
        </p:nvSpPr>
        <p:spPr bwMode="auto">
          <a:xfrm>
            <a:off x="2643174" y="3109282"/>
            <a:ext cx="3733800" cy="1015663"/>
          </a:xfrm>
          <a:prstGeom prst="rect">
            <a:avLst/>
          </a:prstGeom>
          <a:noFill/>
          <a:ln w="9525">
            <a:noFill/>
            <a:miter lim="800000"/>
            <a:headEnd/>
            <a:tailEnd/>
          </a:ln>
        </p:spPr>
        <p:txBody>
          <a:bodyPr>
            <a:spAutoFit/>
          </a:bodyPr>
          <a:lstStyle/>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实时的服务器，网络性能报表从而支持容量管理</a:t>
            </a:r>
            <a:r>
              <a:rPr lang="en-US" altLang="zh-CN" sz="1200" dirty="0" smtClean="0">
                <a:latin typeface="微软雅黑"/>
                <a:cs typeface="微软雅黑"/>
              </a:rPr>
              <a:t>(Capacity Management)</a:t>
            </a:r>
            <a:r>
              <a:rPr lang="zh-CN" altLang="en-US" sz="1200" dirty="0" smtClean="0">
                <a:latin typeface="微软雅黑"/>
                <a:cs typeface="微软雅黑"/>
              </a:rPr>
              <a:t>。</a:t>
            </a:r>
            <a:endParaRPr lang="en-US" altLang="zh-CN" sz="1200" dirty="0" smtClean="0">
              <a:latin typeface="微软雅黑"/>
              <a:cs typeface="微软雅黑"/>
            </a:endParaRP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动态连接监控系统数据仓库</a:t>
            </a:r>
            <a:r>
              <a:rPr lang="en-US" altLang="zh-CN" sz="1200" dirty="0" smtClean="0">
                <a:latin typeface="微软雅黑"/>
                <a:cs typeface="微软雅黑"/>
              </a:rPr>
              <a:t>, </a:t>
            </a:r>
            <a:r>
              <a:rPr lang="zh-CN" altLang="en-US" sz="1200" dirty="0" smtClean="0">
                <a:latin typeface="微软雅黑"/>
                <a:cs typeface="微软雅黑"/>
              </a:rPr>
              <a:t>再进行</a:t>
            </a:r>
            <a:r>
              <a:rPr lang="en-US" altLang="zh-CN" sz="1200" dirty="0" smtClean="0">
                <a:latin typeface="微软雅黑"/>
                <a:cs typeface="微软雅黑"/>
              </a:rPr>
              <a:t>BI</a:t>
            </a:r>
            <a:r>
              <a:rPr lang="zh-CN" altLang="en-US" sz="1200" dirty="0" smtClean="0">
                <a:latin typeface="微软雅黑"/>
                <a:cs typeface="微软雅黑"/>
              </a:rPr>
              <a:t>分析。</a:t>
            </a:r>
            <a:endParaRPr lang="en-US" altLang="zh-CN" sz="1200" dirty="0" smtClean="0">
              <a:latin typeface="微软雅黑"/>
              <a:cs typeface="微软雅黑"/>
            </a:endParaRP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为每一个性能监控点定制的</a:t>
            </a:r>
            <a:r>
              <a:rPr lang="en-US" sz="1200" dirty="0" smtClean="0">
                <a:latin typeface="微软雅黑"/>
                <a:cs typeface="微软雅黑"/>
              </a:rPr>
              <a:t>KPI</a:t>
            </a:r>
            <a:r>
              <a:rPr lang="zh-CN" altLang="en-US" sz="1200" dirty="0" smtClean="0">
                <a:latin typeface="微软雅黑"/>
                <a:cs typeface="微软雅黑"/>
              </a:rPr>
              <a:t>。</a:t>
            </a:r>
            <a:endParaRPr lang="en-US" sz="1200" dirty="0" smtClean="0">
              <a:latin typeface="微软雅黑"/>
              <a:cs typeface="微软雅黑"/>
            </a:endParaRP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自助式的报表系统。</a:t>
            </a:r>
            <a:endParaRPr lang="en-US" sz="1200" dirty="0">
              <a:latin typeface="微软雅黑"/>
              <a:cs typeface="微软雅黑"/>
            </a:endParaRPr>
          </a:p>
        </p:txBody>
      </p:sp>
      <p:sp>
        <p:nvSpPr>
          <p:cNvPr id="15" name="TextBox 14"/>
          <p:cNvSpPr txBox="1">
            <a:spLocks noChangeArrowheads="1"/>
          </p:cNvSpPr>
          <p:nvPr/>
        </p:nvSpPr>
        <p:spPr bwMode="auto">
          <a:xfrm>
            <a:off x="2643174" y="4498265"/>
            <a:ext cx="3733800" cy="830997"/>
          </a:xfrm>
          <a:prstGeom prst="rect">
            <a:avLst/>
          </a:prstGeom>
          <a:noFill/>
          <a:ln w="9525">
            <a:noFill/>
            <a:miter lim="800000"/>
            <a:headEnd/>
            <a:tailEnd/>
          </a:ln>
        </p:spPr>
        <p:txBody>
          <a:bodyPr>
            <a:spAutoFit/>
          </a:bodyPr>
          <a:lstStyle/>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实时动态的连接监控系统的监控配置数据</a:t>
            </a:r>
            <a:r>
              <a:rPr lang="en-US" altLang="zh-CN" sz="1200" dirty="0" smtClean="0">
                <a:latin typeface="微软雅黑"/>
                <a:cs typeface="微软雅黑"/>
              </a:rPr>
              <a:t>.</a:t>
            </a: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支持基于</a:t>
            </a:r>
            <a:r>
              <a:rPr lang="en-US" altLang="zh-CN" sz="1200" dirty="0" smtClean="0">
                <a:latin typeface="微软雅黑"/>
                <a:cs typeface="微软雅黑"/>
              </a:rPr>
              <a:t>ITIL</a:t>
            </a:r>
            <a:r>
              <a:rPr lang="zh-CN" altLang="en-US" sz="1200" dirty="0" smtClean="0">
                <a:latin typeface="微软雅黑"/>
                <a:cs typeface="微软雅黑"/>
              </a:rPr>
              <a:t>的配置管理</a:t>
            </a:r>
            <a:r>
              <a:rPr lang="en-US" altLang="zh-CN" sz="1200" dirty="0" smtClean="0">
                <a:latin typeface="微软雅黑"/>
                <a:cs typeface="微软雅黑"/>
              </a:rPr>
              <a:t>(Configuration Management).</a:t>
            </a:r>
            <a:r>
              <a:rPr lang="en-US" sz="1200" dirty="0" smtClean="0">
                <a:latin typeface="微软雅黑"/>
                <a:cs typeface="微软雅黑"/>
              </a:rPr>
              <a:t> </a:t>
            </a:r>
            <a:endParaRPr lang="en-US" altLang="zh-CN" sz="1200" dirty="0" smtClean="0">
              <a:latin typeface="微软雅黑"/>
              <a:cs typeface="微软雅黑"/>
            </a:endParaRP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节省配置报表的制作时间</a:t>
            </a:r>
            <a:r>
              <a:rPr lang="en-US" altLang="zh-CN" sz="1200" dirty="0" smtClean="0">
                <a:latin typeface="微软雅黑"/>
                <a:cs typeface="微软雅黑"/>
              </a:rPr>
              <a:t>.</a:t>
            </a:r>
            <a:endParaRPr lang="en-US" sz="1200" dirty="0">
              <a:latin typeface="微软雅黑"/>
              <a:cs typeface="微软雅黑"/>
            </a:endParaRPr>
          </a:p>
        </p:txBody>
      </p:sp>
      <p:pic>
        <p:nvPicPr>
          <p:cNvPr id="17" name="Picture 1"/>
          <p:cNvPicPr>
            <a:picLocks noChangeAspect="1" noChangeArrowheads="1"/>
          </p:cNvPicPr>
          <p:nvPr/>
        </p:nvPicPr>
        <p:blipFill>
          <a:blip r:embed="rId9" cstate="print"/>
          <a:srcRect/>
          <a:stretch>
            <a:fillRect/>
          </a:stretch>
        </p:blipFill>
        <p:spPr bwMode="auto">
          <a:xfrm>
            <a:off x="6597183" y="1742410"/>
            <a:ext cx="2403973" cy="1205953"/>
          </a:xfrm>
          <a:prstGeom prst="rect">
            <a:avLst/>
          </a:prstGeom>
          <a:ln>
            <a:noFill/>
          </a:ln>
          <a:effectLst>
            <a:outerShdw blurRad="292100" dist="139700" dir="2700000" algn="tl" rotWithShape="0">
              <a:srgbClr val="333333">
                <a:alpha val="65000"/>
              </a:srgbClr>
            </a:outerShdw>
          </a:effectLst>
        </p:spPr>
      </p:pic>
      <p:pic>
        <p:nvPicPr>
          <p:cNvPr id="18" name="Picture 2"/>
          <p:cNvPicPr>
            <a:picLocks noChangeAspect="1" noChangeArrowheads="1"/>
          </p:cNvPicPr>
          <p:nvPr/>
        </p:nvPicPr>
        <p:blipFill>
          <a:blip r:embed="rId10" cstate="print"/>
          <a:srcRect/>
          <a:stretch>
            <a:fillRect/>
          </a:stretch>
        </p:blipFill>
        <p:spPr bwMode="auto">
          <a:xfrm>
            <a:off x="6562829" y="3083424"/>
            <a:ext cx="2438327" cy="107157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11" cstate="print"/>
          <a:srcRect l="593" t="18694" r="66537" b="37900"/>
          <a:stretch>
            <a:fillRect/>
          </a:stretch>
        </p:blipFill>
        <p:spPr bwMode="auto">
          <a:xfrm>
            <a:off x="6572264" y="4413502"/>
            <a:ext cx="2434354" cy="10715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监控系统的自助服务</a:t>
            </a:r>
            <a:endParaRPr lang="en-US" dirty="0"/>
          </a:p>
        </p:txBody>
      </p:sp>
      <p:sp>
        <p:nvSpPr>
          <p:cNvPr id="4" name="AutoShape 12"/>
          <p:cNvSpPr>
            <a:spLocks noChangeArrowheads="1"/>
          </p:cNvSpPr>
          <p:nvPr>
            <p:custDataLst>
              <p:tags r:id="rId1"/>
            </p:custDataLst>
          </p:nvPr>
        </p:nvSpPr>
        <p:spPr bwMode="blackWhite">
          <a:xfrm>
            <a:off x="603252" y="1928802"/>
            <a:ext cx="1868488" cy="1150937"/>
          </a:xfrm>
          <a:prstGeom prst="homePlate">
            <a:avLst>
              <a:gd name="adj" fmla="val 15707"/>
            </a:avLst>
          </a:prstGeom>
          <a:ln>
            <a:headEnd type="none" w="sm" len="sm"/>
            <a:tailEn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动态监控地图</a:t>
            </a:r>
            <a:endParaRPr lang="en-US" b="1" kern="0" dirty="0">
              <a:solidFill>
                <a:schemeClr val="bg1"/>
              </a:solidFill>
              <a:latin typeface="微软雅黑" pitchFamily="34" charset="-122"/>
              <a:ea typeface="微软雅黑" pitchFamily="34" charset="-122"/>
            </a:endParaRPr>
          </a:p>
        </p:txBody>
      </p:sp>
      <p:sp>
        <p:nvSpPr>
          <p:cNvPr id="5" name="Freeform 31"/>
          <p:cNvSpPr>
            <a:spLocks/>
          </p:cNvSpPr>
          <p:nvPr>
            <p:custDataLst>
              <p:tags r:id="rId2"/>
            </p:custDataLst>
          </p:nvPr>
        </p:nvSpPr>
        <p:spPr bwMode="auto">
          <a:xfrm>
            <a:off x="2475866" y="1928802"/>
            <a:ext cx="3962400" cy="1150937"/>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6" name="AutoShape 12"/>
          <p:cNvSpPr>
            <a:spLocks noChangeArrowheads="1"/>
          </p:cNvSpPr>
          <p:nvPr>
            <p:custDataLst>
              <p:tags r:id="rId3"/>
            </p:custDataLst>
          </p:nvPr>
        </p:nvSpPr>
        <p:spPr bwMode="blackWhite">
          <a:xfrm>
            <a:off x="603252" y="3257544"/>
            <a:ext cx="1868488" cy="1150937"/>
          </a:xfrm>
          <a:prstGeom prst="homePlate">
            <a:avLst>
              <a:gd name="adj" fmla="val 15707"/>
            </a:avLst>
          </a:prstGeom>
          <a:ln>
            <a:headEnd type="none" w="sm" len="sm"/>
            <a:tailEn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告警管理</a:t>
            </a:r>
            <a:endParaRPr lang="en-US" b="1" kern="0" dirty="0">
              <a:solidFill>
                <a:schemeClr val="bg1"/>
              </a:solidFill>
              <a:latin typeface="微软雅黑" pitchFamily="34" charset="-122"/>
              <a:ea typeface="微软雅黑" pitchFamily="34" charset="-122"/>
            </a:endParaRPr>
          </a:p>
        </p:txBody>
      </p:sp>
      <p:sp>
        <p:nvSpPr>
          <p:cNvPr id="9" name="Freeform 31"/>
          <p:cNvSpPr>
            <a:spLocks/>
          </p:cNvSpPr>
          <p:nvPr>
            <p:custDataLst>
              <p:tags r:id="rId4"/>
            </p:custDataLst>
          </p:nvPr>
        </p:nvSpPr>
        <p:spPr bwMode="auto">
          <a:xfrm>
            <a:off x="2479041" y="3255956"/>
            <a:ext cx="3959225" cy="1150938"/>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2" name="TextBox 11"/>
          <p:cNvSpPr txBox="1">
            <a:spLocks noChangeArrowheads="1"/>
          </p:cNvSpPr>
          <p:nvPr/>
        </p:nvSpPr>
        <p:spPr bwMode="auto">
          <a:xfrm>
            <a:off x="2643174" y="1997345"/>
            <a:ext cx="3733800" cy="1163395"/>
          </a:xfrm>
          <a:prstGeom prst="rect">
            <a:avLst/>
          </a:prstGeom>
          <a:noFill/>
          <a:ln w="9525">
            <a:noFill/>
            <a:miter lim="800000"/>
            <a:headEnd/>
            <a:tailEnd/>
          </a:ln>
        </p:spPr>
        <p:txBody>
          <a:bodyPr>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基于微软的</a:t>
            </a:r>
            <a:r>
              <a:rPr lang="en-US" altLang="zh-CN" sz="1200" dirty="0" smtClean="0">
                <a:latin typeface="微软雅黑"/>
                <a:cs typeface="微软雅黑"/>
              </a:rPr>
              <a:t>Bing Map</a:t>
            </a:r>
            <a:r>
              <a:rPr lang="zh-CN" altLang="en-US" sz="1200" dirty="0" smtClean="0">
                <a:latin typeface="微软雅黑"/>
                <a:cs typeface="微软雅黑"/>
              </a:rPr>
              <a:t>。</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集成网络及服务器健康状态实时情况展示，与配置数据库做实时联接。</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统一的监控界面使各个不同运营角色获取各自需要的信息。</a:t>
            </a:r>
            <a:endParaRPr lang="en-US" sz="1200" dirty="0">
              <a:latin typeface="微软雅黑"/>
              <a:cs typeface="微软雅黑"/>
            </a:endParaRPr>
          </a:p>
        </p:txBody>
      </p:sp>
      <p:pic>
        <p:nvPicPr>
          <p:cNvPr id="2050" name="Picture 2"/>
          <p:cNvPicPr>
            <a:picLocks noChangeAspect="1" noChangeArrowheads="1"/>
          </p:cNvPicPr>
          <p:nvPr/>
        </p:nvPicPr>
        <p:blipFill>
          <a:blip r:embed="rId9" cstate="print"/>
          <a:srcRect/>
          <a:stretch>
            <a:fillRect/>
          </a:stretch>
        </p:blipFill>
        <p:spPr bwMode="auto">
          <a:xfrm>
            <a:off x="6572264" y="1939411"/>
            <a:ext cx="2391343" cy="1071570"/>
          </a:xfrm>
          <a:prstGeom prst="rect">
            <a:avLst/>
          </a:prstGeom>
          <a:ln>
            <a:noFill/>
          </a:ln>
          <a:effectLst>
            <a:outerShdw blurRad="292100" dist="139700" dir="2700000" algn="tl" rotWithShape="0">
              <a:srgbClr val="333333">
                <a:alpha val="65000"/>
              </a:srgbClr>
            </a:outerShdw>
          </a:effectLst>
        </p:spPr>
      </p:pic>
      <p:sp>
        <p:nvSpPr>
          <p:cNvPr id="15" name="TextBox 14"/>
          <p:cNvSpPr txBox="1">
            <a:spLocks noChangeArrowheads="1"/>
          </p:cNvSpPr>
          <p:nvPr/>
        </p:nvSpPr>
        <p:spPr bwMode="auto">
          <a:xfrm>
            <a:off x="2643174" y="3336911"/>
            <a:ext cx="3733800" cy="1089529"/>
          </a:xfrm>
          <a:prstGeom prst="rect">
            <a:avLst/>
          </a:prstGeom>
          <a:noFill/>
          <a:ln w="9525">
            <a:noFill/>
            <a:miter lim="800000"/>
            <a:headEnd/>
            <a:tailEnd/>
          </a:ln>
        </p:spPr>
        <p:txBody>
          <a:bodyPr>
            <a:spAutoFit/>
          </a:bodyPr>
          <a:lstStyle/>
          <a:p>
            <a:pPr marL="190500" indent="-190500" defTabSz="717550">
              <a:spcBef>
                <a:spcPct val="40000"/>
              </a:spcBef>
              <a:buClr>
                <a:schemeClr val="tx1"/>
              </a:buClr>
              <a:buFont typeface="Wingdings" pitchFamily="2" charset="2"/>
              <a:buChar char="§"/>
            </a:pPr>
            <a:r>
              <a:rPr lang="zh-CN" altLang="en-US" sz="1200" dirty="0" smtClean="0"/>
              <a:t>通过报警系统将工单号和报警摘要信息发送到管理员的手机。</a:t>
            </a:r>
            <a:endParaRPr lang="en-US" altLang="zh-CN" sz="1200" dirty="0" smtClean="0"/>
          </a:p>
          <a:p>
            <a:pPr marL="190500" indent="-190500" defTabSz="717550">
              <a:spcBef>
                <a:spcPct val="40000"/>
              </a:spcBef>
              <a:buClr>
                <a:schemeClr val="tx1"/>
              </a:buClr>
              <a:buFont typeface="Wingdings" pitchFamily="2" charset="2"/>
              <a:buChar char="§"/>
            </a:pPr>
            <a:r>
              <a:rPr lang="zh-CN" altLang="en-US" sz="1200" dirty="0" smtClean="0"/>
              <a:t>管理员通过回复手机短信表示已经开始处理问题，否则报警将继续发送并升级到更高级的管理人员，直到有人回复短信表示问题已经开始处理</a:t>
            </a:r>
            <a:endParaRPr lang="en-US" sz="1200" dirty="0">
              <a:latin typeface="微软雅黑"/>
              <a:cs typeface="微软雅黑"/>
            </a:endParaRPr>
          </a:p>
        </p:txBody>
      </p:sp>
      <p:sp>
        <p:nvSpPr>
          <p:cNvPr id="16" name="AutoShape 12"/>
          <p:cNvSpPr>
            <a:spLocks noChangeArrowheads="1"/>
          </p:cNvSpPr>
          <p:nvPr>
            <p:custDataLst>
              <p:tags r:id="rId5"/>
            </p:custDataLst>
          </p:nvPr>
        </p:nvSpPr>
        <p:spPr bwMode="blackWhite">
          <a:xfrm>
            <a:off x="600077" y="4578843"/>
            <a:ext cx="1885950" cy="1150938"/>
          </a:xfrm>
          <a:prstGeom prst="homePlate">
            <a:avLst>
              <a:gd name="adj" fmla="val 15707"/>
            </a:avLst>
          </a:prstGeom>
          <a:ln>
            <a:headEnd type="none" w="sm" len="sm"/>
            <a:tailEn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系统维护窗口</a:t>
            </a:r>
            <a:endParaRPr lang="en-US" b="1" kern="0" dirty="0">
              <a:solidFill>
                <a:schemeClr val="bg1"/>
              </a:solidFill>
              <a:latin typeface="微软雅黑" pitchFamily="34" charset="-122"/>
              <a:ea typeface="微软雅黑" pitchFamily="34" charset="-122"/>
            </a:endParaRPr>
          </a:p>
        </p:txBody>
      </p:sp>
      <p:sp>
        <p:nvSpPr>
          <p:cNvPr id="17" name="Freeform 39"/>
          <p:cNvSpPr>
            <a:spLocks/>
          </p:cNvSpPr>
          <p:nvPr>
            <p:custDataLst>
              <p:tags r:id="rId6"/>
            </p:custDataLst>
          </p:nvPr>
        </p:nvSpPr>
        <p:spPr bwMode="auto">
          <a:xfrm>
            <a:off x="2485391" y="4583606"/>
            <a:ext cx="3952875" cy="1150937"/>
          </a:xfrm>
          <a:custGeom>
            <a:avLst/>
            <a:gdLst>
              <a:gd name="T0" fmla="*/ 0 w 4574"/>
              <a:gd name="T1" fmla="*/ 0 h 967"/>
              <a:gd name="T2" fmla="*/ 194915 w 4574"/>
              <a:gd name="T3" fmla="*/ 579634 h 967"/>
              <a:gd name="T4" fmla="*/ 6822 w 4574"/>
              <a:gd name="T5" fmla="*/ 1150937 h 967"/>
              <a:gd name="T6" fmla="*/ 4457700 w 4574"/>
              <a:gd name="T7" fmla="*/ 1150937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8" name="TextBox 17"/>
          <p:cNvSpPr txBox="1">
            <a:spLocks noChangeArrowheads="1"/>
          </p:cNvSpPr>
          <p:nvPr/>
        </p:nvSpPr>
        <p:spPr bwMode="auto">
          <a:xfrm>
            <a:off x="2643174" y="4645213"/>
            <a:ext cx="3733800" cy="1015663"/>
          </a:xfrm>
          <a:prstGeom prst="rect">
            <a:avLst/>
          </a:prstGeom>
          <a:noFill/>
          <a:ln w="9525">
            <a:noFill/>
            <a:miter lim="800000"/>
            <a:headEnd/>
            <a:tailEnd/>
          </a:ln>
        </p:spPr>
        <p:txBody>
          <a:bodyPr>
            <a:spAutoFit/>
          </a:bodyPr>
          <a:lstStyle/>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交互式的系统维护窗口</a:t>
            </a:r>
            <a:r>
              <a:rPr lang="en-US" altLang="zh-CN" sz="1200" dirty="0" smtClean="0">
                <a:latin typeface="微软雅黑"/>
                <a:cs typeface="微软雅黑"/>
              </a:rPr>
              <a:t>.</a:t>
            </a: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自动及实时连接到监控系统（服务器，网络，应用程序）</a:t>
            </a:r>
            <a:r>
              <a:rPr lang="en-US" altLang="zh-CN" sz="1200" dirty="0" smtClean="0">
                <a:latin typeface="微软雅黑"/>
                <a:cs typeface="微软雅黑"/>
              </a:rPr>
              <a:t>.</a:t>
            </a:r>
          </a:p>
          <a:p>
            <a:pPr>
              <a:buFont typeface="Wingdings" pitchFamily="2" charset="2"/>
              <a:buChar char="§"/>
            </a:pPr>
            <a:r>
              <a:rPr lang="en-US" sz="1200" dirty="0" smtClean="0">
                <a:latin typeface="微软雅黑"/>
                <a:cs typeface="微软雅黑"/>
              </a:rPr>
              <a:t> </a:t>
            </a:r>
            <a:r>
              <a:rPr lang="zh-CN" altLang="en-US" sz="1200" dirty="0" smtClean="0">
                <a:latin typeface="微软雅黑"/>
                <a:cs typeface="微软雅黑"/>
              </a:rPr>
              <a:t>支持基于</a:t>
            </a:r>
            <a:r>
              <a:rPr lang="en-US" altLang="zh-CN" sz="1200" dirty="0" smtClean="0">
                <a:latin typeface="微软雅黑"/>
                <a:cs typeface="微软雅黑"/>
              </a:rPr>
              <a:t>ITIL</a:t>
            </a:r>
            <a:r>
              <a:rPr lang="zh-CN" altLang="en-US" sz="1200" dirty="0" smtClean="0">
                <a:latin typeface="微软雅黑"/>
                <a:cs typeface="微软雅黑"/>
              </a:rPr>
              <a:t>的可用性管理</a:t>
            </a:r>
            <a:r>
              <a:rPr lang="en-US" altLang="zh-CN" sz="1200" dirty="0" smtClean="0">
                <a:latin typeface="微软雅黑"/>
                <a:cs typeface="微软雅黑"/>
              </a:rPr>
              <a:t>(Availability Management)</a:t>
            </a:r>
            <a:endParaRPr lang="en-US" altLang="zh-CN" sz="1200" dirty="0">
              <a:latin typeface="微软雅黑"/>
              <a:cs typeface="微软雅黑"/>
            </a:endParaRPr>
          </a:p>
        </p:txBody>
      </p:sp>
      <p:pic>
        <p:nvPicPr>
          <p:cNvPr id="19" name="Picture 3"/>
          <p:cNvPicPr>
            <a:picLocks noChangeAspect="1" noChangeArrowheads="1"/>
          </p:cNvPicPr>
          <p:nvPr/>
        </p:nvPicPr>
        <p:blipFill>
          <a:blip r:embed="rId10" cstate="print"/>
          <a:srcRect l="1628" b="13567"/>
          <a:stretch>
            <a:fillRect/>
          </a:stretch>
        </p:blipFill>
        <p:spPr bwMode="auto">
          <a:xfrm>
            <a:off x="6611815" y="4518994"/>
            <a:ext cx="2389341" cy="1214446"/>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11" cstate="print"/>
          <a:srcRect t="7312" r="2605" b="16949"/>
          <a:stretch>
            <a:fillRect/>
          </a:stretch>
        </p:blipFill>
        <p:spPr bwMode="auto">
          <a:xfrm>
            <a:off x="6572264" y="3284658"/>
            <a:ext cx="2357453" cy="106522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流程优化</a:t>
            </a:r>
            <a:endParaRPr lang="en-US" dirty="0"/>
          </a:p>
        </p:txBody>
      </p:sp>
      <p:grpSp>
        <p:nvGrpSpPr>
          <p:cNvPr id="272" name="Group 271"/>
          <p:cNvGrpSpPr/>
          <p:nvPr/>
        </p:nvGrpSpPr>
        <p:grpSpPr>
          <a:xfrm>
            <a:off x="1397556" y="1428736"/>
            <a:ext cx="7086600" cy="2165350"/>
            <a:chOff x="1397556" y="1477963"/>
            <a:chExt cx="7086600" cy="2165350"/>
          </a:xfrm>
        </p:grpSpPr>
        <p:sp>
          <p:nvSpPr>
            <p:cNvPr id="140" name="Rectangle 6"/>
            <p:cNvSpPr>
              <a:spLocks noChangeAspect="1" noChangeArrowheads="1"/>
            </p:cNvSpPr>
            <p:nvPr/>
          </p:nvSpPr>
          <p:spPr bwMode="auto">
            <a:xfrm>
              <a:off x="4699556" y="1484313"/>
              <a:ext cx="1020762" cy="49053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lnSpc>
                  <a:spcPct val="90000"/>
                </a:lnSpc>
                <a:spcBef>
                  <a:spcPct val="20000"/>
                </a:spcBef>
                <a:spcAft>
                  <a:spcPts val="0"/>
                </a:spcAft>
                <a:defRPr/>
              </a:pPr>
              <a:r>
                <a:rPr lang="zh-CN" altLang="en-US" sz="1100" dirty="0">
                  <a:solidFill>
                    <a:prstClr val="white"/>
                  </a:solidFill>
                  <a:latin typeface="微软雅黑" pitchFamily="34" charset="-122"/>
                  <a:ea typeface="微软雅黑" pitchFamily="34" charset="-122"/>
                  <a:cs typeface="+mn-cs"/>
                </a:rPr>
                <a:t>核心架构</a:t>
              </a:r>
            </a:p>
            <a:p>
              <a:pPr algn="ctr" eaLnBrk="0" fontAlgn="auto" hangingPunct="0">
                <a:lnSpc>
                  <a:spcPct val="90000"/>
                </a:lnSpc>
                <a:spcBef>
                  <a:spcPct val="20000"/>
                </a:spcBef>
                <a:spcAft>
                  <a:spcPts val="0"/>
                </a:spcAft>
                <a:defRPr/>
              </a:pPr>
              <a:r>
                <a:rPr lang="zh-CN" altLang="en-US" sz="1100" dirty="0">
                  <a:solidFill>
                    <a:prstClr val="white"/>
                  </a:solidFill>
                  <a:latin typeface="微软雅黑" pitchFamily="34" charset="-122"/>
                  <a:ea typeface="微软雅黑" pitchFamily="34" charset="-122"/>
                  <a:cs typeface="+mn-cs"/>
                </a:rPr>
                <a:t>支</a:t>
              </a:r>
              <a:r>
                <a:rPr lang="zh-CN" altLang="en-US" sz="1100" dirty="0" smtClean="0">
                  <a:solidFill>
                    <a:prstClr val="white"/>
                  </a:solidFill>
                  <a:latin typeface="微软雅黑" pitchFamily="34" charset="-122"/>
                  <a:ea typeface="微软雅黑" pitchFamily="34" charset="-122"/>
                  <a:cs typeface="+mn-cs"/>
                </a:rPr>
                <a:t>持</a:t>
              </a:r>
              <a:r>
                <a:rPr lang="zh-CN" altLang="en-US" sz="1100" dirty="0" smtClean="0">
                  <a:solidFill>
                    <a:prstClr val="white"/>
                  </a:solidFill>
                  <a:latin typeface="微软雅黑" pitchFamily="34" charset="-122"/>
                  <a:ea typeface="微软雅黑" pitchFamily="34" charset="-122"/>
                </a:rPr>
                <a:t>部</a:t>
              </a:r>
              <a:endParaRPr lang="zh-CN" altLang="en-US" sz="1100" dirty="0">
                <a:solidFill>
                  <a:prstClr val="white"/>
                </a:solidFill>
                <a:latin typeface="微软雅黑" pitchFamily="34" charset="-122"/>
                <a:ea typeface="微软雅黑" pitchFamily="34" charset="-122"/>
                <a:cs typeface="+mn-cs"/>
              </a:endParaRPr>
            </a:p>
          </p:txBody>
        </p:sp>
        <p:sp>
          <p:nvSpPr>
            <p:cNvPr id="141" name="Rectangle 7"/>
            <p:cNvSpPr>
              <a:spLocks noChangeAspect="1" noChangeArrowheads="1"/>
            </p:cNvSpPr>
            <p:nvPr/>
          </p:nvSpPr>
          <p:spPr bwMode="auto">
            <a:xfrm>
              <a:off x="4691618" y="2043113"/>
              <a:ext cx="1020763" cy="49053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0" fontAlgn="auto" hangingPunct="0">
                <a:lnSpc>
                  <a:spcPct val="90000"/>
                </a:lnSpc>
                <a:spcBef>
                  <a:spcPct val="20000"/>
                </a:spcBef>
                <a:spcAft>
                  <a:spcPts val="0"/>
                </a:spcAft>
                <a:defRPr/>
              </a:pPr>
              <a:r>
                <a:rPr lang="zh-CN" altLang="en-US" sz="1100" dirty="0">
                  <a:solidFill>
                    <a:prstClr val="white"/>
                  </a:solidFill>
                  <a:latin typeface="微软雅黑" pitchFamily="34" charset="-122"/>
                  <a:ea typeface="微软雅黑" pitchFamily="34" charset="-122"/>
                  <a:cs typeface="+mn-cs"/>
                </a:rPr>
                <a:t>应用系统</a:t>
              </a:r>
            </a:p>
            <a:p>
              <a:pPr algn="ctr" eaLnBrk="0" fontAlgn="auto" hangingPunct="0">
                <a:lnSpc>
                  <a:spcPct val="90000"/>
                </a:lnSpc>
                <a:spcBef>
                  <a:spcPct val="20000"/>
                </a:spcBef>
                <a:spcAft>
                  <a:spcPts val="0"/>
                </a:spcAft>
                <a:defRPr/>
              </a:pPr>
              <a:r>
                <a:rPr lang="zh-CN" altLang="en-US" sz="1100" dirty="0">
                  <a:solidFill>
                    <a:prstClr val="white"/>
                  </a:solidFill>
                  <a:latin typeface="微软雅黑" pitchFamily="34" charset="-122"/>
                  <a:ea typeface="微软雅黑" pitchFamily="34" charset="-122"/>
                  <a:cs typeface="+mn-cs"/>
                </a:rPr>
                <a:t>支</a:t>
              </a:r>
              <a:r>
                <a:rPr lang="zh-CN" altLang="en-US" sz="1100" dirty="0" smtClean="0">
                  <a:solidFill>
                    <a:prstClr val="white"/>
                  </a:solidFill>
                  <a:latin typeface="微软雅黑" pitchFamily="34" charset="-122"/>
                  <a:ea typeface="微软雅黑" pitchFamily="34" charset="-122"/>
                  <a:cs typeface="+mn-cs"/>
                </a:rPr>
                <a:t>持部</a:t>
              </a:r>
              <a:endParaRPr lang="zh-CN" altLang="en-US" sz="1100" dirty="0">
                <a:solidFill>
                  <a:prstClr val="white"/>
                </a:solidFill>
                <a:latin typeface="微软雅黑" pitchFamily="34" charset="-122"/>
                <a:ea typeface="微软雅黑" pitchFamily="34" charset="-122"/>
                <a:cs typeface="+mn-cs"/>
              </a:endParaRPr>
            </a:p>
          </p:txBody>
        </p:sp>
        <p:sp>
          <p:nvSpPr>
            <p:cNvPr id="142" name="Rectangle 8"/>
            <p:cNvSpPr>
              <a:spLocks noChangeAspect="1" noChangeArrowheads="1"/>
            </p:cNvSpPr>
            <p:nvPr/>
          </p:nvSpPr>
          <p:spPr bwMode="auto">
            <a:xfrm>
              <a:off x="4699556" y="2601913"/>
              <a:ext cx="1020762" cy="4921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fontAlgn="auto" hangingPunct="0">
                <a:lnSpc>
                  <a:spcPct val="90000"/>
                </a:lnSpc>
                <a:spcBef>
                  <a:spcPct val="20000"/>
                </a:spcBef>
                <a:spcAft>
                  <a:spcPts val="0"/>
                </a:spcAft>
                <a:defRPr/>
              </a:pPr>
              <a:r>
                <a:rPr lang="zh-CN" altLang="en-US" sz="1100" dirty="0">
                  <a:solidFill>
                    <a:prstClr val="white"/>
                  </a:solidFill>
                  <a:latin typeface="微软雅黑" pitchFamily="34" charset="-122"/>
                  <a:ea typeface="微软雅黑" pitchFamily="34" charset="-122"/>
                  <a:cs typeface="+mn-cs"/>
                </a:rPr>
                <a:t>数据中</a:t>
              </a:r>
              <a:r>
                <a:rPr lang="zh-CN" altLang="en-US" sz="1100" dirty="0" smtClean="0">
                  <a:solidFill>
                    <a:prstClr val="white"/>
                  </a:solidFill>
                  <a:latin typeface="微软雅黑" pitchFamily="34" charset="-122"/>
                  <a:ea typeface="微软雅黑" pitchFamily="34" charset="-122"/>
                  <a:cs typeface="+mn-cs"/>
                </a:rPr>
                <a:t>心</a:t>
              </a:r>
              <a:endParaRPr lang="en-US" altLang="zh-CN" sz="1100" dirty="0" smtClean="0">
                <a:solidFill>
                  <a:prstClr val="white"/>
                </a:solidFill>
                <a:latin typeface="微软雅黑" pitchFamily="34" charset="-122"/>
                <a:ea typeface="微软雅黑" pitchFamily="34" charset="-122"/>
                <a:cs typeface="+mn-cs"/>
              </a:endParaRPr>
            </a:p>
            <a:p>
              <a:pPr algn="ctr" eaLnBrk="0" fontAlgn="auto" hangingPunct="0">
                <a:lnSpc>
                  <a:spcPct val="90000"/>
                </a:lnSpc>
                <a:spcBef>
                  <a:spcPct val="20000"/>
                </a:spcBef>
                <a:spcAft>
                  <a:spcPts val="0"/>
                </a:spcAft>
                <a:defRPr/>
              </a:pPr>
              <a:r>
                <a:rPr lang="zh-CN" altLang="en-US" sz="1100" dirty="0" smtClean="0">
                  <a:solidFill>
                    <a:prstClr val="white"/>
                  </a:solidFill>
                  <a:latin typeface="微软雅黑" pitchFamily="34" charset="-122"/>
                  <a:ea typeface="微软雅黑" pitchFamily="34" charset="-122"/>
                  <a:cs typeface="+mn-cs"/>
                </a:rPr>
                <a:t>支持部</a:t>
              </a:r>
              <a:endParaRPr lang="zh-CN" altLang="en-US" sz="1100" dirty="0">
                <a:solidFill>
                  <a:prstClr val="white"/>
                </a:solidFill>
                <a:latin typeface="微软雅黑" pitchFamily="34" charset="-122"/>
                <a:ea typeface="微软雅黑" pitchFamily="34" charset="-122"/>
                <a:cs typeface="+mn-cs"/>
              </a:endParaRPr>
            </a:p>
          </p:txBody>
        </p:sp>
        <p:sp>
          <p:nvSpPr>
            <p:cNvPr id="143" name="Rectangle 9"/>
            <p:cNvSpPr>
              <a:spLocks noChangeAspect="1" noChangeArrowheads="1"/>
            </p:cNvSpPr>
            <p:nvPr/>
          </p:nvSpPr>
          <p:spPr bwMode="auto">
            <a:xfrm>
              <a:off x="4691618" y="3152775"/>
              <a:ext cx="1020763" cy="49053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lnSpc>
                  <a:spcPct val="90000"/>
                </a:lnSpc>
                <a:spcBef>
                  <a:spcPct val="20000"/>
                </a:spcBef>
                <a:spcAft>
                  <a:spcPts val="0"/>
                </a:spcAft>
                <a:defRPr/>
              </a:pPr>
              <a:r>
                <a:rPr lang="zh-CN" altLang="en-US" sz="1100" dirty="0">
                  <a:solidFill>
                    <a:prstClr val="white"/>
                  </a:solidFill>
                  <a:latin typeface="微软雅黑" pitchFamily="34" charset="-122"/>
                  <a:ea typeface="微软雅黑" pitchFamily="34" charset="-122"/>
                </a:rPr>
                <a:t>网络支</a:t>
              </a:r>
              <a:r>
                <a:rPr lang="zh-CN" altLang="en-US" sz="1100" dirty="0" smtClean="0">
                  <a:solidFill>
                    <a:prstClr val="white"/>
                  </a:solidFill>
                  <a:latin typeface="微软雅黑" pitchFamily="34" charset="-122"/>
                  <a:ea typeface="微软雅黑" pitchFamily="34" charset="-122"/>
                </a:rPr>
                <a:t>持部</a:t>
              </a:r>
              <a:endParaRPr lang="en-US" sz="1100" dirty="0">
                <a:solidFill>
                  <a:prstClr val="white"/>
                </a:solidFill>
                <a:latin typeface="微软雅黑" pitchFamily="34" charset="-122"/>
                <a:ea typeface="微软雅黑" pitchFamily="34" charset="-122"/>
              </a:endParaRPr>
            </a:p>
          </p:txBody>
        </p:sp>
        <p:cxnSp>
          <p:nvCxnSpPr>
            <p:cNvPr id="144" name="AutoShape 10"/>
            <p:cNvCxnSpPr>
              <a:cxnSpLocks noChangeAspect="1" noChangeShapeType="1"/>
              <a:stCxn id="152" idx="3"/>
            </p:cNvCxnSpPr>
            <p:nvPr/>
          </p:nvCxnSpPr>
          <p:spPr bwMode="auto">
            <a:xfrm flipV="1">
              <a:off x="3256518" y="2438400"/>
              <a:ext cx="1443038" cy="109538"/>
            </a:xfrm>
            <a:prstGeom prst="bentConnector3">
              <a:avLst>
                <a:gd name="adj1" fmla="val 49944"/>
              </a:avLst>
            </a:prstGeom>
            <a:ln>
              <a:headEnd/>
              <a:tailEnd type="triangle" w="med" len="med"/>
            </a:ln>
          </p:spPr>
          <p:style>
            <a:lnRef idx="2">
              <a:schemeClr val="accent6"/>
            </a:lnRef>
            <a:fillRef idx="0">
              <a:schemeClr val="accent6"/>
            </a:fillRef>
            <a:effectRef idx="1">
              <a:schemeClr val="accent6"/>
            </a:effectRef>
            <a:fontRef idx="minor">
              <a:schemeClr val="tx1"/>
            </a:fontRef>
          </p:style>
        </p:cxnSp>
        <p:cxnSp>
          <p:nvCxnSpPr>
            <p:cNvPr id="145" name="AutoShape 11"/>
            <p:cNvCxnSpPr>
              <a:cxnSpLocks noChangeAspect="1" noChangeShapeType="1"/>
              <a:stCxn id="168" idx="3"/>
              <a:endCxn id="143" idx="1"/>
            </p:cNvCxnSpPr>
            <p:nvPr/>
          </p:nvCxnSpPr>
          <p:spPr bwMode="auto">
            <a:xfrm>
              <a:off x="3258106" y="3270250"/>
              <a:ext cx="1433512" cy="128588"/>
            </a:xfrm>
            <a:prstGeom prst="bentConnector3">
              <a:avLst>
                <a:gd name="adj1" fmla="val 49944"/>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146" name="AutoShape 12"/>
            <p:cNvCxnSpPr>
              <a:cxnSpLocks noChangeAspect="1" noChangeShapeType="1"/>
              <a:stCxn id="172" idx="0"/>
              <a:endCxn id="140" idx="1"/>
            </p:cNvCxnSpPr>
            <p:nvPr/>
          </p:nvCxnSpPr>
          <p:spPr bwMode="auto">
            <a:xfrm rot="16200000">
              <a:off x="2954893" y="279400"/>
              <a:ext cx="293688" cy="3195638"/>
            </a:xfrm>
            <a:prstGeom prst="bentConnector2">
              <a:avLst/>
            </a:prstGeom>
            <a:ln>
              <a:headEnd/>
              <a:tailEnd type="triangle" w="med" len="med"/>
            </a:ln>
          </p:spPr>
          <p:style>
            <a:lnRef idx="2">
              <a:schemeClr val="accent1"/>
            </a:lnRef>
            <a:fillRef idx="0">
              <a:schemeClr val="accent1"/>
            </a:fillRef>
            <a:effectRef idx="1">
              <a:schemeClr val="accent1"/>
            </a:effectRef>
            <a:fontRef idx="minor">
              <a:schemeClr val="tx1"/>
            </a:fontRef>
          </p:style>
        </p:cxnSp>
        <p:sp>
          <p:nvSpPr>
            <p:cNvPr id="147" name="Rectangle 18"/>
            <p:cNvSpPr>
              <a:spLocks noChangeAspect="1" noChangeArrowheads="1"/>
            </p:cNvSpPr>
            <p:nvPr/>
          </p:nvSpPr>
          <p:spPr bwMode="auto">
            <a:xfrm>
              <a:off x="1397556" y="2393950"/>
              <a:ext cx="209550" cy="3063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48" name="Rectangle 19"/>
            <p:cNvSpPr>
              <a:spLocks noChangeAspect="1" noChangeArrowheads="1"/>
            </p:cNvSpPr>
            <p:nvPr/>
          </p:nvSpPr>
          <p:spPr bwMode="auto">
            <a:xfrm>
              <a:off x="1634093" y="2393950"/>
              <a:ext cx="207963" cy="3063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49" name="Rectangle 20"/>
            <p:cNvSpPr>
              <a:spLocks noChangeAspect="1" noChangeArrowheads="1"/>
            </p:cNvSpPr>
            <p:nvPr/>
          </p:nvSpPr>
          <p:spPr bwMode="auto">
            <a:xfrm>
              <a:off x="1870631" y="2393950"/>
              <a:ext cx="206375" cy="3063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0" name="Rectangle 21"/>
            <p:cNvSpPr>
              <a:spLocks noChangeAspect="1" noChangeArrowheads="1"/>
            </p:cNvSpPr>
            <p:nvPr/>
          </p:nvSpPr>
          <p:spPr bwMode="auto">
            <a:xfrm>
              <a:off x="2813606" y="2393950"/>
              <a:ext cx="206375" cy="3063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1" name="Rectangle 22"/>
            <p:cNvSpPr>
              <a:spLocks noChangeAspect="1" noChangeArrowheads="1"/>
            </p:cNvSpPr>
            <p:nvPr/>
          </p:nvSpPr>
          <p:spPr bwMode="auto">
            <a:xfrm>
              <a:off x="2107168" y="2393950"/>
              <a:ext cx="206375" cy="3063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2" name="Rectangle 23"/>
            <p:cNvSpPr>
              <a:spLocks noChangeAspect="1" noChangeArrowheads="1"/>
            </p:cNvSpPr>
            <p:nvPr/>
          </p:nvSpPr>
          <p:spPr bwMode="auto">
            <a:xfrm>
              <a:off x="3048556" y="2393950"/>
              <a:ext cx="207962" cy="3063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3" name="Rectangle 24"/>
            <p:cNvSpPr>
              <a:spLocks noChangeAspect="1" noChangeArrowheads="1"/>
            </p:cNvSpPr>
            <p:nvPr/>
          </p:nvSpPr>
          <p:spPr bwMode="auto">
            <a:xfrm>
              <a:off x="2577068" y="2393950"/>
              <a:ext cx="207963" cy="3063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4" name="Rectangle 25"/>
            <p:cNvSpPr>
              <a:spLocks noChangeAspect="1" noChangeArrowheads="1"/>
            </p:cNvSpPr>
            <p:nvPr/>
          </p:nvSpPr>
          <p:spPr bwMode="auto">
            <a:xfrm>
              <a:off x="2342118" y="2393950"/>
              <a:ext cx="206375" cy="3063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5" name="Rectangle 26"/>
            <p:cNvSpPr>
              <a:spLocks noChangeAspect="1" noChangeArrowheads="1"/>
            </p:cNvSpPr>
            <p:nvPr/>
          </p:nvSpPr>
          <p:spPr bwMode="auto">
            <a:xfrm>
              <a:off x="1399143" y="2755900"/>
              <a:ext cx="207963"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6" name="Rectangle 27"/>
            <p:cNvSpPr>
              <a:spLocks noChangeAspect="1" noChangeArrowheads="1"/>
            </p:cNvSpPr>
            <p:nvPr/>
          </p:nvSpPr>
          <p:spPr bwMode="auto">
            <a:xfrm>
              <a:off x="1635681" y="2755900"/>
              <a:ext cx="207962"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7" name="Rectangle 28"/>
            <p:cNvSpPr>
              <a:spLocks noChangeAspect="1" noChangeArrowheads="1"/>
            </p:cNvSpPr>
            <p:nvPr/>
          </p:nvSpPr>
          <p:spPr bwMode="auto">
            <a:xfrm>
              <a:off x="1872218" y="2755900"/>
              <a:ext cx="206375"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8" name="Rectangle 29"/>
            <p:cNvSpPr>
              <a:spLocks noChangeAspect="1" noChangeArrowheads="1"/>
            </p:cNvSpPr>
            <p:nvPr/>
          </p:nvSpPr>
          <p:spPr bwMode="auto">
            <a:xfrm>
              <a:off x="2815193" y="2751138"/>
              <a:ext cx="206375"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59" name="Rectangle 30"/>
            <p:cNvSpPr>
              <a:spLocks noChangeAspect="1" noChangeArrowheads="1"/>
            </p:cNvSpPr>
            <p:nvPr/>
          </p:nvSpPr>
          <p:spPr bwMode="auto">
            <a:xfrm>
              <a:off x="2107168" y="2755900"/>
              <a:ext cx="207963"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0" name="Rectangle 31"/>
            <p:cNvSpPr>
              <a:spLocks noChangeAspect="1" noChangeArrowheads="1"/>
            </p:cNvSpPr>
            <p:nvPr/>
          </p:nvSpPr>
          <p:spPr bwMode="auto">
            <a:xfrm>
              <a:off x="3050143" y="2751138"/>
              <a:ext cx="207963"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1" name="Rectangle 32"/>
            <p:cNvSpPr>
              <a:spLocks noChangeAspect="1" noChangeArrowheads="1"/>
            </p:cNvSpPr>
            <p:nvPr/>
          </p:nvSpPr>
          <p:spPr bwMode="auto">
            <a:xfrm>
              <a:off x="2578656" y="2751138"/>
              <a:ext cx="206375"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2" name="Rectangle 33"/>
            <p:cNvSpPr>
              <a:spLocks noChangeAspect="1" noChangeArrowheads="1"/>
            </p:cNvSpPr>
            <p:nvPr/>
          </p:nvSpPr>
          <p:spPr bwMode="auto">
            <a:xfrm>
              <a:off x="2343706" y="2751138"/>
              <a:ext cx="204787"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3" name="Rectangle 34"/>
            <p:cNvSpPr>
              <a:spLocks noChangeAspect="1" noChangeArrowheads="1"/>
            </p:cNvSpPr>
            <p:nvPr/>
          </p:nvSpPr>
          <p:spPr bwMode="auto">
            <a:xfrm>
              <a:off x="1399143" y="3116263"/>
              <a:ext cx="207963"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4" name="Rectangle 35"/>
            <p:cNvSpPr>
              <a:spLocks noChangeAspect="1" noChangeArrowheads="1"/>
            </p:cNvSpPr>
            <p:nvPr/>
          </p:nvSpPr>
          <p:spPr bwMode="auto">
            <a:xfrm>
              <a:off x="1635681" y="3116263"/>
              <a:ext cx="207962"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5" name="Rectangle 36"/>
            <p:cNvSpPr>
              <a:spLocks noChangeAspect="1" noChangeArrowheads="1"/>
            </p:cNvSpPr>
            <p:nvPr/>
          </p:nvSpPr>
          <p:spPr bwMode="auto">
            <a:xfrm>
              <a:off x="1872218" y="3116263"/>
              <a:ext cx="206375"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6" name="Rectangle 37"/>
            <p:cNvSpPr>
              <a:spLocks noChangeAspect="1" noChangeArrowheads="1"/>
            </p:cNvSpPr>
            <p:nvPr/>
          </p:nvSpPr>
          <p:spPr bwMode="auto">
            <a:xfrm>
              <a:off x="2815193" y="3116263"/>
              <a:ext cx="206375"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7" name="Rectangle 38"/>
            <p:cNvSpPr>
              <a:spLocks noChangeAspect="1" noChangeArrowheads="1"/>
            </p:cNvSpPr>
            <p:nvPr/>
          </p:nvSpPr>
          <p:spPr bwMode="auto">
            <a:xfrm>
              <a:off x="2107168" y="3116263"/>
              <a:ext cx="207963"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8" name="Rectangle 39"/>
            <p:cNvSpPr>
              <a:spLocks noChangeAspect="1" noChangeArrowheads="1"/>
            </p:cNvSpPr>
            <p:nvPr/>
          </p:nvSpPr>
          <p:spPr bwMode="auto">
            <a:xfrm>
              <a:off x="3050143" y="3116263"/>
              <a:ext cx="207963"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69" name="Rectangle 40"/>
            <p:cNvSpPr>
              <a:spLocks noChangeAspect="1" noChangeArrowheads="1"/>
            </p:cNvSpPr>
            <p:nvPr/>
          </p:nvSpPr>
          <p:spPr bwMode="auto">
            <a:xfrm>
              <a:off x="2578656" y="3116263"/>
              <a:ext cx="206375"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0" name="Rectangle 41"/>
            <p:cNvSpPr>
              <a:spLocks noChangeAspect="1" noChangeArrowheads="1"/>
            </p:cNvSpPr>
            <p:nvPr/>
          </p:nvSpPr>
          <p:spPr bwMode="auto">
            <a:xfrm>
              <a:off x="2343706" y="3116263"/>
              <a:ext cx="204787" cy="3063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1" name="AutoShape 42"/>
            <p:cNvSpPr>
              <a:spLocks noChangeAspect="1" noChangeArrowheads="1"/>
            </p:cNvSpPr>
            <p:nvPr/>
          </p:nvSpPr>
          <p:spPr bwMode="auto">
            <a:xfrm>
              <a:off x="2775506" y="3121025"/>
              <a:ext cx="306387" cy="247650"/>
            </a:xfrm>
            <a:prstGeom prst="irregularSeal1">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72" name="Rectangle 43"/>
            <p:cNvSpPr>
              <a:spLocks noChangeAspect="1" noChangeArrowheads="1"/>
            </p:cNvSpPr>
            <p:nvPr/>
          </p:nvSpPr>
          <p:spPr bwMode="auto">
            <a:xfrm>
              <a:off x="1399143" y="2024063"/>
              <a:ext cx="207963" cy="3063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3" name="Rectangle 44"/>
            <p:cNvSpPr>
              <a:spLocks noChangeAspect="1" noChangeArrowheads="1"/>
            </p:cNvSpPr>
            <p:nvPr/>
          </p:nvSpPr>
          <p:spPr bwMode="auto">
            <a:xfrm>
              <a:off x="1635681" y="2024063"/>
              <a:ext cx="207962" cy="3063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4" name="Rectangle 45"/>
            <p:cNvSpPr>
              <a:spLocks noChangeAspect="1" noChangeArrowheads="1"/>
            </p:cNvSpPr>
            <p:nvPr/>
          </p:nvSpPr>
          <p:spPr bwMode="auto">
            <a:xfrm>
              <a:off x="1872218" y="2024063"/>
              <a:ext cx="206375" cy="30638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5" name="Rectangle 46"/>
            <p:cNvSpPr>
              <a:spLocks noChangeAspect="1" noChangeArrowheads="1"/>
            </p:cNvSpPr>
            <p:nvPr/>
          </p:nvSpPr>
          <p:spPr bwMode="auto">
            <a:xfrm>
              <a:off x="2815193" y="2024063"/>
              <a:ext cx="206375" cy="3063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6" name="Rectangle 47"/>
            <p:cNvSpPr>
              <a:spLocks noChangeAspect="1" noChangeArrowheads="1"/>
            </p:cNvSpPr>
            <p:nvPr/>
          </p:nvSpPr>
          <p:spPr bwMode="auto">
            <a:xfrm>
              <a:off x="2107168" y="2024063"/>
              <a:ext cx="207963" cy="30638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7" name="Rectangle 48"/>
            <p:cNvSpPr>
              <a:spLocks noChangeAspect="1" noChangeArrowheads="1"/>
            </p:cNvSpPr>
            <p:nvPr/>
          </p:nvSpPr>
          <p:spPr bwMode="auto">
            <a:xfrm>
              <a:off x="3050143" y="2024063"/>
              <a:ext cx="207963" cy="3063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8" name="Rectangle 49"/>
            <p:cNvSpPr>
              <a:spLocks noChangeAspect="1" noChangeArrowheads="1"/>
            </p:cNvSpPr>
            <p:nvPr/>
          </p:nvSpPr>
          <p:spPr bwMode="auto">
            <a:xfrm>
              <a:off x="2578656" y="2024063"/>
              <a:ext cx="206375" cy="3063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79" name="Rectangle 50"/>
            <p:cNvSpPr>
              <a:spLocks noChangeAspect="1" noChangeArrowheads="1"/>
            </p:cNvSpPr>
            <p:nvPr/>
          </p:nvSpPr>
          <p:spPr bwMode="auto">
            <a:xfrm>
              <a:off x="2343706" y="2024063"/>
              <a:ext cx="204787" cy="30638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180" name="AutoShape 51"/>
            <p:cNvSpPr>
              <a:spLocks noChangeAspect="1" noChangeArrowheads="1"/>
            </p:cNvSpPr>
            <p:nvPr/>
          </p:nvSpPr>
          <p:spPr bwMode="auto">
            <a:xfrm>
              <a:off x="2124631" y="2832100"/>
              <a:ext cx="182562"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81" name="AutoShape 52"/>
            <p:cNvSpPr>
              <a:spLocks noChangeAspect="1" noChangeArrowheads="1"/>
            </p:cNvSpPr>
            <p:nvPr/>
          </p:nvSpPr>
          <p:spPr bwMode="auto">
            <a:xfrm>
              <a:off x="2835831" y="2832100"/>
              <a:ext cx="182562"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82" name="AutoShape 53"/>
            <p:cNvSpPr>
              <a:spLocks noChangeAspect="1" noChangeArrowheads="1"/>
            </p:cNvSpPr>
            <p:nvPr/>
          </p:nvSpPr>
          <p:spPr bwMode="auto">
            <a:xfrm>
              <a:off x="1418193" y="2832100"/>
              <a:ext cx="182563"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83" name="Text Box 54"/>
            <p:cNvSpPr txBox="1">
              <a:spLocks noChangeAspect="1" noChangeArrowheads="1"/>
            </p:cNvSpPr>
            <p:nvPr/>
          </p:nvSpPr>
          <p:spPr bwMode="auto">
            <a:xfrm>
              <a:off x="1416209" y="2081684"/>
              <a:ext cx="441147"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fontAlgn="auto" hangingPunct="0">
                <a:lnSpc>
                  <a:spcPct val="90000"/>
                </a:lnSpc>
                <a:spcBef>
                  <a:spcPct val="20000"/>
                </a:spcBef>
                <a:spcAft>
                  <a:spcPts val="0"/>
                </a:spcAft>
                <a:defRPr/>
              </a:pPr>
              <a:r>
                <a:rPr lang="zh-CN" altLang="en-US" sz="1000" b="1" dirty="0" smtClean="0">
                  <a:solidFill>
                    <a:prstClr val="white"/>
                  </a:solidFill>
                  <a:effectLst>
                    <a:outerShdw blurRad="38100" dist="38100" dir="2700000" algn="tl">
                      <a:srgbClr val="000000">
                        <a:alpha val="43137"/>
                      </a:srgbClr>
                    </a:outerShdw>
                  </a:effectLst>
                  <a:latin typeface="Calibri"/>
                </a:rPr>
                <a:t>邮件</a:t>
              </a:r>
              <a:endParaRPr lang="en-US" sz="1000" b="1" dirty="0">
                <a:solidFill>
                  <a:prstClr val="white"/>
                </a:solidFill>
                <a:effectLst>
                  <a:outerShdw blurRad="38100" dist="38100" dir="2700000" algn="tl">
                    <a:srgbClr val="000000">
                      <a:alpha val="43137"/>
                    </a:srgbClr>
                  </a:outerShdw>
                </a:effectLst>
                <a:latin typeface="Calibri"/>
                <a:cs typeface="+mn-cs"/>
              </a:endParaRPr>
            </a:p>
          </p:txBody>
        </p:sp>
        <p:sp>
          <p:nvSpPr>
            <p:cNvPr id="184" name="Text Box 55"/>
            <p:cNvSpPr txBox="1">
              <a:spLocks noChangeAspect="1" noChangeArrowheads="1"/>
            </p:cNvSpPr>
            <p:nvPr/>
          </p:nvSpPr>
          <p:spPr bwMode="auto">
            <a:xfrm>
              <a:off x="2053026" y="2071356"/>
              <a:ext cx="391454"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fontAlgn="auto" hangingPunct="0">
                <a:lnSpc>
                  <a:spcPct val="90000"/>
                </a:lnSpc>
                <a:spcBef>
                  <a:spcPct val="20000"/>
                </a:spcBef>
                <a:spcAft>
                  <a:spcPts val="0"/>
                </a:spcAft>
                <a:defRPr/>
              </a:pPr>
              <a:r>
                <a:rPr lang="en-US" sz="1000" b="1" dirty="0" smtClean="0">
                  <a:solidFill>
                    <a:prstClr val="white"/>
                  </a:solidFill>
                  <a:effectLst>
                    <a:outerShdw blurRad="38100" dist="38100" dir="2700000" algn="tl">
                      <a:srgbClr val="000000">
                        <a:alpha val="43137"/>
                      </a:srgbClr>
                    </a:outerShdw>
                  </a:effectLst>
                  <a:latin typeface="Calibri"/>
                  <a:cs typeface="+mn-cs"/>
                </a:rPr>
                <a:t>SAP</a:t>
              </a:r>
              <a:endParaRPr lang="en-US" sz="1000" b="1" dirty="0">
                <a:solidFill>
                  <a:prstClr val="white"/>
                </a:solidFill>
                <a:effectLst>
                  <a:outerShdw blurRad="38100" dist="38100" dir="2700000" algn="tl">
                    <a:srgbClr val="000000">
                      <a:alpha val="43137"/>
                    </a:srgbClr>
                  </a:outerShdw>
                </a:effectLst>
                <a:latin typeface="Calibri"/>
                <a:cs typeface="+mn-cs"/>
              </a:endParaRPr>
            </a:p>
          </p:txBody>
        </p:sp>
        <p:sp>
          <p:nvSpPr>
            <p:cNvPr id="185" name="Text Box 56"/>
            <p:cNvSpPr txBox="1">
              <a:spLocks noChangeAspect="1" noChangeArrowheads="1"/>
            </p:cNvSpPr>
            <p:nvPr/>
          </p:nvSpPr>
          <p:spPr bwMode="auto">
            <a:xfrm>
              <a:off x="2496290" y="2081684"/>
              <a:ext cx="776175"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fontAlgn="auto" hangingPunct="0">
                <a:lnSpc>
                  <a:spcPct val="90000"/>
                </a:lnSpc>
                <a:spcBef>
                  <a:spcPct val="20000"/>
                </a:spcBef>
                <a:spcAft>
                  <a:spcPts val="0"/>
                </a:spcAft>
                <a:defRPr/>
              </a:pPr>
              <a:r>
                <a:rPr lang="zh-CN" altLang="en-US" sz="1000" b="1" dirty="0" smtClean="0">
                  <a:solidFill>
                    <a:prstClr val="white"/>
                  </a:solidFill>
                  <a:latin typeface="Calibri"/>
                </a:rPr>
                <a:t>非</a:t>
              </a:r>
              <a:r>
                <a:rPr lang="en-US" sz="1000" b="1" dirty="0" smtClean="0">
                  <a:solidFill>
                    <a:prstClr val="white"/>
                  </a:solidFill>
                  <a:latin typeface="Calibri"/>
                  <a:cs typeface="+mn-cs"/>
                </a:rPr>
                <a:t>SAP</a:t>
              </a:r>
              <a:r>
                <a:rPr lang="zh-CN" altLang="en-US" sz="1000" b="1" dirty="0" smtClean="0">
                  <a:solidFill>
                    <a:prstClr val="white"/>
                  </a:solidFill>
                  <a:latin typeface="Calibri"/>
                  <a:cs typeface="+mn-cs"/>
                </a:rPr>
                <a:t>应用</a:t>
              </a:r>
              <a:endParaRPr lang="en-US" sz="1000" b="1" dirty="0">
                <a:solidFill>
                  <a:prstClr val="white"/>
                </a:solidFill>
                <a:latin typeface="Calibri"/>
                <a:cs typeface="+mn-cs"/>
              </a:endParaRPr>
            </a:p>
          </p:txBody>
        </p:sp>
        <p:sp>
          <p:nvSpPr>
            <p:cNvPr id="186" name="AutoShape 57"/>
            <p:cNvSpPr>
              <a:spLocks noChangeAspect="1" noChangeArrowheads="1"/>
            </p:cNvSpPr>
            <p:nvPr/>
          </p:nvSpPr>
          <p:spPr bwMode="auto">
            <a:xfrm>
              <a:off x="3056493" y="2832100"/>
              <a:ext cx="182563"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87" name="AutoShape 58"/>
            <p:cNvSpPr>
              <a:spLocks noChangeAspect="1" noChangeArrowheads="1"/>
            </p:cNvSpPr>
            <p:nvPr/>
          </p:nvSpPr>
          <p:spPr bwMode="auto">
            <a:xfrm>
              <a:off x="1418193" y="2473325"/>
              <a:ext cx="180975"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88" name="AutoShape 59"/>
            <p:cNvSpPr>
              <a:spLocks noChangeAspect="1" noChangeArrowheads="1"/>
            </p:cNvSpPr>
            <p:nvPr/>
          </p:nvSpPr>
          <p:spPr bwMode="auto">
            <a:xfrm>
              <a:off x="2116693" y="2473325"/>
              <a:ext cx="182563"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89" name="AutoShape 60"/>
            <p:cNvSpPr>
              <a:spLocks noChangeAspect="1" noChangeArrowheads="1"/>
            </p:cNvSpPr>
            <p:nvPr/>
          </p:nvSpPr>
          <p:spPr bwMode="auto">
            <a:xfrm>
              <a:off x="2602468" y="2471738"/>
              <a:ext cx="182563"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90" name="AutoShape 61"/>
            <p:cNvSpPr>
              <a:spLocks noChangeAspect="1" noChangeArrowheads="1"/>
            </p:cNvSpPr>
            <p:nvPr/>
          </p:nvSpPr>
          <p:spPr bwMode="auto">
            <a:xfrm>
              <a:off x="2835831" y="2473325"/>
              <a:ext cx="182562"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91" name="AutoShape 62"/>
            <p:cNvSpPr>
              <a:spLocks noChangeAspect="1" noChangeArrowheads="1"/>
            </p:cNvSpPr>
            <p:nvPr/>
          </p:nvSpPr>
          <p:spPr bwMode="auto">
            <a:xfrm>
              <a:off x="1876981" y="2117725"/>
              <a:ext cx="182562"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192" name="Text Box 64"/>
            <p:cNvSpPr txBox="1">
              <a:spLocks noChangeAspect="1" noChangeArrowheads="1"/>
            </p:cNvSpPr>
            <p:nvPr/>
          </p:nvSpPr>
          <p:spPr bwMode="auto">
            <a:xfrm>
              <a:off x="1514097" y="2798643"/>
              <a:ext cx="697628"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fontAlgn="auto" hangingPunct="0">
                <a:lnSpc>
                  <a:spcPct val="90000"/>
                </a:lnSpc>
                <a:spcBef>
                  <a:spcPct val="20000"/>
                </a:spcBef>
                <a:spcAft>
                  <a:spcPts val="0"/>
                </a:spcAft>
                <a:defRPr/>
              </a:pPr>
              <a:r>
                <a:rPr lang="zh-CN" altLang="en-US" sz="1000" b="1" dirty="0" smtClean="0">
                  <a:solidFill>
                    <a:prstClr val="white"/>
                  </a:solidFill>
                  <a:effectLst>
                    <a:outerShdw blurRad="38100" dist="38100" dir="2700000" algn="tl">
                      <a:srgbClr val="000000">
                        <a:alpha val="43137"/>
                      </a:srgbClr>
                    </a:outerShdw>
                  </a:effectLst>
                  <a:latin typeface="Calibri"/>
                  <a:cs typeface="+mn-cs"/>
                </a:rPr>
                <a:t>数据中心</a:t>
              </a:r>
              <a:endParaRPr lang="en-US" sz="1000" b="1" dirty="0">
                <a:solidFill>
                  <a:prstClr val="white"/>
                </a:solidFill>
                <a:effectLst>
                  <a:outerShdw blurRad="38100" dist="38100" dir="2700000" algn="tl">
                    <a:srgbClr val="000000">
                      <a:alpha val="43137"/>
                    </a:srgbClr>
                  </a:outerShdw>
                </a:effectLst>
                <a:latin typeface="Calibri"/>
                <a:cs typeface="+mn-cs"/>
              </a:endParaRPr>
            </a:p>
          </p:txBody>
        </p:sp>
        <p:sp>
          <p:nvSpPr>
            <p:cNvPr id="193" name="Text Box 65"/>
            <p:cNvSpPr txBox="1">
              <a:spLocks noChangeAspect="1" noChangeArrowheads="1"/>
            </p:cNvSpPr>
            <p:nvPr/>
          </p:nvSpPr>
          <p:spPr bwMode="auto">
            <a:xfrm>
              <a:off x="1512739" y="3152453"/>
              <a:ext cx="441147"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fontAlgn="auto" hangingPunct="0">
                <a:lnSpc>
                  <a:spcPct val="90000"/>
                </a:lnSpc>
                <a:spcBef>
                  <a:spcPct val="20000"/>
                </a:spcBef>
                <a:spcAft>
                  <a:spcPts val="0"/>
                </a:spcAft>
                <a:defRPr/>
              </a:pPr>
              <a:r>
                <a:rPr lang="zh-CN" altLang="en-US" sz="1000" b="1" dirty="0" smtClean="0">
                  <a:solidFill>
                    <a:prstClr val="white"/>
                  </a:solidFill>
                  <a:effectLst>
                    <a:outerShdw blurRad="38100" dist="38100" dir="2700000" algn="tl">
                      <a:srgbClr val="000000">
                        <a:alpha val="43137"/>
                      </a:srgbClr>
                    </a:outerShdw>
                  </a:effectLst>
                  <a:latin typeface="Calibri"/>
                  <a:cs typeface="+mn-cs"/>
                </a:rPr>
                <a:t>网络</a:t>
              </a:r>
              <a:endParaRPr lang="en-US" sz="1000" b="1" dirty="0">
                <a:solidFill>
                  <a:prstClr val="white"/>
                </a:solidFill>
                <a:effectLst>
                  <a:outerShdw blurRad="38100" dist="38100" dir="2700000" algn="tl">
                    <a:srgbClr val="000000">
                      <a:alpha val="43137"/>
                    </a:srgbClr>
                  </a:outerShdw>
                </a:effectLst>
                <a:latin typeface="Calibri"/>
                <a:cs typeface="+mn-cs"/>
              </a:endParaRPr>
            </a:p>
          </p:txBody>
        </p:sp>
        <p:cxnSp>
          <p:nvCxnSpPr>
            <p:cNvPr id="194" name="AutoShape 66"/>
            <p:cNvCxnSpPr>
              <a:cxnSpLocks noChangeAspect="1" noChangeShapeType="1"/>
              <a:stCxn id="176" idx="0"/>
              <a:endCxn id="141" idx="1"/>
            </p:cNvCxnSpPr>
            <p:nvPr/>
          </p:nvCxnSpPr>
          <p:spPr bwMode="auto">
            <a:xfrm rot="5400000" flipV="1">
              <a:off x="3319225" y="916781"/>
              <a:ext cx="265112" cy="2479675"/>
            </a:xfrm>
            <a:prstGeom prst="bentConnector4">
              <a:avLst>
                <a:gd name="adj1" fmla="val -86227"/>
                <a:gd name="adj2" fmla="val 52051"/>
              </a:avLst>
            </a:prstGeom>
            <a:ln>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196" name="AutoShape 68"/>
            <p:cNvCxnSpPr>
              <a:cxnSpLocks noChangeAspect="1" noChangeShapeType="1"/>
              <a:stCxn id="186" idx="3"/>
              <a:endCxn id="142" idx="1"/>
            </p:cNvCxnSpPr>
            <p:nvPr/>
          </p:nvCxnSpPr>
          <p:spPr bwMode="auto">
            <a:xfrm flipV="1">
              <a:off x="3239056" y="2847975"/>
              <a:ext cx="1460500" cy="74613"/>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197" name="AutoShape 134"/>
            <p:cNvSpPr>
              <a:spLocks/>
            </p:cNvSpPr>
            <p:nvPr/>
          </p:nvSpPr>
          <p:spPr bwMode="auto">
            <a:xfrm>
              <a:off x="5820331" y="1477963"/>
              <a:ext cx="327025" cy="2128837"/>
            </a:xfrm>
            <a:prstGeom prst="rightBrace">
              <a:avLst>
                <a:gd name="adj1" fmla="val 66514"/>
                <a:gd name="adj2" fmla="val 50000"/>
              </a:avLst>
            </a:prstGeom>
            <a:ln>
              <a:headEnd/>
              <a:tailEnd/>
            </a:ln>
          </p:spPr>
          <p:style>
            <a:lnRef idx="2">
              <a:schemeClr val="accent5"/>
            </a:lnRef>
            <a:fillRef idx="0">
              <a:schemeClr val="accent5"/>
            </a:fillRef>
            <a:effectRef idx="1">
              <a:schemeClr val="accent5"/>
            </a:effectRef>
            <a:fontRef idx="minor">
              <a:schemeClr val="tx1"/>
            </a:fontRef>
          </p:style>
          <p:txBody>
            <a:bodyPr wrap="none" anchor="ctr"/>
            <a:lstStyle/>
            <a:p>
              <a:pPr algn="r" fontAlgn="auto">
                <a:spcBef>
                  <a:spcPts val="0"/>
                </a:spcBef>
                <a:spcAft>
                  <a:spcPts val="0"/>
                </a:spcAft>
                <a:defRPr/>
              </a:pPr>
              <a:endParaRPr lang="en-US">
                <a:solidFill>
                  <a:prstClr val="black"/>
                </a:solidFill>
                <a:latin typeface="Calibri"/>
                <a:cs typeface="+mn-cs"/>
              </a:endParaRPr>
            </a:p>
          </p:txBody>
        </p:sp>
        <p:sp>
          <p:nvSpPr>
            <p:cNvPr id="198" name="Rectangle 135"/>
            <p:cNvSpPr>
              <a:spLocks noChangeArrowheads="1"/>
            </p:cNvSpPr>
            <p:nvPr/>
          </p:nvSpPr>
          <p:spPr bwMode="auto">
            <a:xfrm>
              <a:off x="6571218" y="1617663"/>
              <a:ext cx="1912938" cy="18415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36000" rIns="36000" anchor="ctr"/>
            <a:lstStyle/>
            <a:p>
              <a:pPr marL="177800" indent="-177800" fontAlgn="auto">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大量的故障票单</a:t>
              </a:r>
            </a:p>
            <a:p>
              <a:pPr marL="177800" indent="-177800" fontAlgn="auto">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多个一级支持团队参与</a:t>
              </a:r>
            </a:p>
            <a:p>
              <a:pPr marL="177800" indent="-177800" fontAlgn="auto">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复杂的协调（如跨越国界）</a:t>
              </a:r>
            </a:p>
            <a:p>
              <a:pPr marL="177800" indent="-177800" fontAlgn="auto">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不必要的工作量在多个团队里</a:t>
              </a:r>
            </a:p>
          </p:txBody>
        </p:sp>
      </p:grpSp>
      <p:grpSp>
        <p:nvGrpSpPr>
          <p:cNvPr id="200" name="Group 139"/>
          <p:cNvGrpSpPr>
            <a:grpSpLocks/>
          </p:cNvGrpSpPr>
          <p:nvPr/>
        </p:nvGrpSpPr>
        <p:grpSpPr bwMode="auto">
          <a:xfrm>
            <a:off x="184150" y="3544888"/>
            <a:ext cx="1071563" cy="650875"/>
            <a:chOff x="97" y="2361"/>
            <a:chExt cx="675" cy="410"/>
          </a:xfrm>
        </p:grpSpPr>
        <p:grpSp>
          <p:nvGrpSpPr>
            <p:cNvPr id="201" name="Group 140"/>
            <p:cNvGrpSpPr>
              <a:grpSpLocks/>
            </p:cNvGrpSpPr>
            <p:nvPr/>
          </p:nvGrpSpPr>
          <p:grpSpPr bwMode="auto">
            <a:xfrm>
              <a:off x="97" y="2361"/>
              <a:ext cx="675" cy="174"/>
              <a:chOff x="97" y="2361"/>
              <a:chExt cx="675" cy="174"/>
            </a:xfrm>
          </p:grpSpPr>
          <p:sp>
            <p:nvSpPr>
              <p:cNvPr id="205" name="AutoShape 141"/>
              <p:cNvSpPr>
                <a:spLocks noChangeAspect="1" noChangeArrowheads="1"/>
              </p:cNvSpPr>
              <p:nvPr/>
            </p:nvSpPr>
            <p:spPr bwMode="auto">
              <a:xfrm>
                <a:off x="97" y="2367"/>
                <a:ext cx="193" cy="156"/>
              </a:xfrm>
              <a:prstGeom prst="irregularSeal1">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spAutoFit/>
              </a:bodyPr>
              <a:lstStyle/>
              <a:p>
                <a:pPr algn="ctr" fontAlgn="auto">
                  <a:spcBef>
                    <a:spcPts val="0"/>
                  </a:spcBef>
                  <a:spcAft>
                    <a:spcPts val="0"/>
                  </a:spcAft>
                  <a:defRPr/>
                </a:pPr>
                <a:endParaRPr lang="en-US" sz="1200">
                  <a:solidFill>
                    <a:prstClr val="white"/>
                  </a:solidFill>
                  <a:latin typeface="Calibri"/>
                  <a:cs typeface="+mn-cs"/>
                </a:endParaRPr>
              </a:p>
            </p:txBody>
          </p:sp>
          <p:sp>
            <p:nvSpPr>
              <p:cNvPr id="206" name="Text Box 142"/>
              <p:cNvSpPr txBox="1">
                <a:spLocks noChangeArrowheads="1"/>
              </p:cNvSpPr>
              <p:nvPr/>
            </p:nvSpPr>
            <p:spPr bwMode="auto">
              <a:xfrm>
                <a:off x="268" y="2361"/>
                <a:ext cx="504" cy="174"/>
              </a:xfrm>
              <a:prstGeom prst="rect">
                <a:avLst/>
              </a:prstGeom>
              <a:noFill/>
              <a:ln w="9525">
                <a:noFill/>
                <a:miter lim="800000"/>
                <a:headEnd/>
                <a:tailEnd/>
              </a:ln>
            </p:spPr>
            <p:txBody>
              <a:bodyPr wrap="none">
                <a:spAutoFit/>
              </a:bodyPr>
              <a:lstStyle/>
              <a:p>
                <a:pPr algn="r"/>
                <a:r>
                  <a:rPr lang="zh-CN" altLang="en-US" sz="1200">
                    <a:solidFill>
                      <a:srgbClr val="000000"/>
                    </a:solidFill>
                    <a:latin typeface="微软雅黑" pitchFamily="34" charset="-122"/>
                    <a:ea typeface="微软雅黑" pitchFamily="34" charset="-122"/>
                  </a:rPr>
                  <a:t>问题根源</a:t>
                </a:r>
                <a:endParaRPr lang="en-US" sz="1200">
                  <a:solidFill>
                    <a:srgbClr val="000000"/>
                  </a:solidFill>
                  <a:latin typeface="微软雅黑" pitchFamily="34" charset="-122"/>
                  <a:ea typeface="微软雅黑" pitchFamily="34" charset="-122"/>
                </a:endParaRPr>
              </a:p>
            </p:txBody>
          </p:sp>
        </p:grpSp>
        <p:grpSp>
          <p:nvGrpSpPr>
            <p:cNvPr id="202" name="Group 143"/>
            <p:cNvGrpSpPr>
              <a:grpSpLocks/>
            </p:cNvGrpSpPr>
            <p:nvPr/>
          </p:nvGrpSpPr>
          <p:grpSpPr bwMode="auto">
            <a:xfrm>
              <a:off x="120" y="2597"/>
              <a:ext cx="642" cy="174"/>
              <a:chOff x="154" y="2597"/>
              <a:chExt cx="642" cy="174"/>
            </a:xfrm>
          </p:grpSpPr>
          <p:sp>
            <p:nvSpPr>
              <p:cNvPr id="203" name="AutoShape 144"/>
              <p:cNvSpPr>
                <a:spLocks noChangeAspect="1" noChangeArrowheads="1"/>
              </p:cNvSpPr>
              <p:nvPr/>
            </p:nvSpPr>
            <p:spPr bwMode="auto">
              <a:xfrm>
                <a:off x="154" y="2643"/>
                <a:ext cx="115" cy="93"/>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04" name="Text Box 145"/>
              <p:cNvSpPr txBox="1">
                <a:spLocks noChangeArrowheads="1"/>
              </p:cNvSpPr>
              <p:nvPr/>
            </p:nvSpPr>
            <p:spPr bwMode="auto">
              <a:xfrm>
                <a:off x="292" y="2597"/>
                <a:ext cx="504" cy="174"/>
              </a:xfrm>
              <a:prstGeom prst="rect">
                <a:avLst/>
              </a:prstGeom>
              <a:noFill/>
              <a:ln w="9525">
                <a:noFill/>
                <a:miter lim="800000"/>
                <a:headEnd/>
                <a:tailEnd/>
              </a:ln>
            </p:spPr>
            <p:txBody>
              <a:bodyPr wrap="none">
                <a:spAutoFit/>
              </a:bodyPr>
              <a:lstStyle/>
              <a:p>
                <a:pPr algn="r"/>
                <a:r>
                  <a:rPr lang="zh-CN" altLang="en-US" sz="1200">
                    <a:solidFill>
                      <a:srgbClr val="000000"/>
                    </a:solidFill>
                    <a:latin typeface="微软雅黑" pitchFamily="34" charset="-122"/>
                    <a:ea typeface="微软雅黑" pitchFamily="34" charset="-122"/>
                  </a:rPr>
                  <a:t>联动故障</a:t>
                </a:r>
                <a:endParaRPr lang="en-US" sz="1200">
                  <a:solidFill>
                    <a:srgbClr val="000000"/>
                  </a:solidFill>
                  <a:latin typeface="微软雅黑" pitchFamily="34" charset="-122"/>
                  <a:ea typeface="微软雅黑" pitchFamily="34" charset="-122"/>
                </a:endParaRPr>
              </a:p>
            </p:txBody>
          </p:sp>
        </p:grpSp>
      </p:grpSp>
      <p:grpSp>
        <p:nvGrpSpPr>
          <p:cNvPr id="273" name="Group 272"/>
          <p:cNvGrpSpPr/>
          <p:nvPr/>
        </p:nvGrpSpPr>
        <p:grpSpPr>
          <a:xfrm>
            <a:off x="1414490" y="4016375"/>
            <a:ext cx="7086600" cy="2192338"/>
            <a:chOff x="1414490" y="4016375"/>
            <a:chExt cx="7086600" cy="2192338"/>
          </a:xfrm>
        </p:grpSpPr>
        <p:sp>
          <p:nvSpPr>
            <p:cNvPr id="213" name="Rectangle 6"/>
            <p:cNvSpPr>
              <a:spLocks noChangeAspect="1" noChangeArrowheads="1"/>
            </p:cNvSpPr>
            <p:nvPr/>
          </p:nvSpPr>
          <p:spPr bwMode="auto">
            <a:xfrm>
              <a:off x="4716490" y="4022725"/>
              <a:ext cx="1020762" cy="4905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90000"/>
                </a:lnSpc>
                <a:spcBef>
                  <a:spcPct val="20000"/>
                </a:spcBef>
              </a:pPr>
              <a:r>
                <a:rPr lang="zh-CN" altLang="en-US" sz="1100" dirty="0">
                  <a:solidFill>
                    <a:srgbClr val="000000"/>
                  </a:solidFill>
                  <a:latin typeface="微软雅黑" pitchFamily="34" charset="-122"/>
                  <a:ea typeface="微软雅黑" pitchFamily="34" charset="-122"/>
                </a:rPr>
                <a:t>核心架构</a:t>
              </a:r>
              <a:endParaRPr lang="en-US" altLang="zh-CN" sz="1100" dirty="0">
                <a:solidFill>
                  <a:srgbClr val="000000"/>
                </a:solidFill>
                <a:latin typeface="微软雅黑" pitchFamily="34" charset="-122"/>
                <a:ea typeface="微软雅黑" pitchFamily="34" charset="-122"/>
              </a:endParaRPr>
            </a:p>
            <a:p>
              <a:pPr algn="ctr" eaLnBrk="0" hangingPunct="0">
                <a:lnSpc>
                  <a:spcPct val="90000"/>
                </a:lnSpc>
                <a:spcBef>
                  <a:spcPct val="20000"/>
                </a:spcBef>
              </a:pPr>
              <a:r>
                <a:rPr lang="zh-CN" altLang="en-US" sz="1100" dirty="0">
                  <a:solidFill>
                    <a:srgbClr val="000000"/>
                  </a:solidFill>
                  <a:latin typeface="微软雅黑" pitchFamily="34" charset="-122"/>
                  <a:ea typeface="微软雅黑" pitchFamily="34" charset="-122"/>
                </a:rPr>
                <a:t>支</a:t>
              </a:r>
              <a:r>
                <a:rPr lang="zh-CN" altLang="en-US" sz="1100" dirty="0" smtClean="0">
                  <a:solidFill>
                    <a:srgbClr val="000000"/>
                  </a:solidFill>
                  <a:latin typeface="微软雅黑" pitchFamily="34" charset="-122"/>
                  <a:ea typeface="微软雅黑" pitchFamily="34" charset="-122"/>
                </a:rPr>
                <a:t>持部</a:t>
              </a:r>
              <a:endParaRPr lang="en-US" sz="1100" dirty="0">
                <a:solidFill>
                  <a:srgbClr val="000000"/>
                </a:solidFill>
                <a:latin typeface="微软雅黑" pitchFamily="34" charset="-122"/>
                <a:ea typeface="微软雅黑" pitchFamily="34" charset="-122"/>
              </a:endParaRPr>
            </a:p>
          </p:txBody>
        </p:sp>
        <p:sp>
          <p:nvSpPr>
            <p:cNvPr id="214" name="Rectangle 7"/>
            <p:cNvSpPr>
              <a:spLocks noChangeAspect="1" noChangeArrowheads="1"/>
            </p:cNvSpPr>
            <p:nvPr/>
          </p:nvSpPr>
          <p:spPr bwMode="auto">
            <a:xfrm>
              <a:off x="4708552" y="4581525"/>
              <a:ext cx="1020763" cy="4905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0" hangingPunct="0">
                <a:lnSpc>
                  <a:spcPct val="90000"/>
                </a:lnSpc>
                <a:spcBef>
                  <a:spcPct val="20000"/>
                </a:spcBef>
              </a:pPr>
              <a:r>
                <a:rPr lang="zh-CN" altLang="en-US" sz="1100" dirty="0">
                  <a:solidFill>
                    <a:srgbClr val="000000"/>
                  </a:solidFill>
                  <a:latin typeface="微软雅黑" pitchFamily="34" charset="-122"/>
                  <a:ea typeface="微软雅黑" pitchFamily="34" charset="-122"/>
                </a:rPr>
                <a:t>应用系统</a:t>
              </a:r>
              <a:endParaRPr lang="en-US" altLang="zh-CN" sz="1100" dirty="0">
                <a:solidFill>
                  <a:srgbClr val="000000"/>
                </a:solidFill>
                <a:latin typeface="微软雅黑" pitchFamily="34" charset="-122"/>
                <a:ea typeface="微软雅黑" pitchFamily="34" charset="-122"/>
              </a:endParaRPr>
            </a:p>
            <a:p>
              <a:pPr algn="ctr" eaLnBrk="0" hangingPunct="0">
                <a:lnSpc>
                  <a:spcPct val="90000"/>
                </a:lnSpc>
                <a:spcBef>
                  <a:spcPct val="20000"/>
                </a:spcBef>
              </a:pPr>
              <a:r>
                <a:rPr lang="zh-CN" altLang="en-US" sz="1100" dirty="0">
                  <a:solidFill>
                    <a:srgbClr val="000000"/>
                  </a:solidFill>
                  <a:latin typeface="微软雅黑" pitchFamily="34" charset="-122"/>
                  <a:ea typeface="微软雅黑" pitchFamily="34" charset="-122"/>
                </a:rPr>
                <a:t>支</a:t>
              </a:r>
              <a:r>
                <a:rPr lang="zh-CN" altLang="en-US" sz="1100" dirty="0" smtClean="0">
                  <a:solidFill>
                    <a:srgbClr val="000000"/>
                  </a:solidFill>
                  <a:latin typeface="微软雅黑" pitchFamily="34" charset="-122"/>
                  <a:ea typeface="微软雅黑" pitchFamily="34" charset="-122"/>
                </a:rPr>
                <a:t>持部</a:t>
              </a:r>
              <a:endParaRPr lang="en-US" sz="1100" dirty="0">
                <a:solidFill>
                  <a:srgbClr val="000000"/>
                </a:solidFill>
                <a:latin typeface="微软雅黑" pitchFamily="34" charset="-122"/>
                <a:ea typeface="微软雅黑" pitchFamily="34" charset="-122"/>
              </a:endParaRPr>
            </a:p>
          </p:txBody>
        </p:sp>
        <p:sp>
          <p:nvSpPr>
            <p:cNvPr id="215" name="Rectangle 8"/>
            <p:cNvSpPr>
              <a:spLocks noChangeAspect="1" noChangeArrowheads="1"/>
            </p:cNvSpPr>
            <p:nvPr/>
          </p:nvSpPr>
          <p:spPr bwMode="auto">
            <a:xfrm>
              <a:off x="4716490" y="5140325"/>
              <a:ext cx="1020762" cy="4921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lnSpc>
                  <a:spcPct val="90000"/>
                </a:lnSpc>
                <a:spcBef>
                  <a:spcPct val="20000"/>
                </a:spcBef>
              </a:pPr>
              <a:r>
                <a:rPr lang="zh-CN" altLang="en-US" sz="1100" dirty="0">
                  <a:solidFill>
                    <a:srgbClr val="000000"/>
                  </a:solidFill>
                  <a:latin typeface="微软雅黑" pitchFamily="34" charset="-122"/>
                  <a:ea typeface="微软雅黑" pitchFamily="34" charset="-122"/>
                </a:rPr>
                <a:t>数据中</a:t>
              </a:r>
              <a:r>
                <a:rPr lang="zh-CN" altLang="en-US" sz="1100" dirty="0" smtClean="0">
                  <a:solidFill>
                    <a:srgbClr val="000000"/>
                  </a:solidFill>
                  <a:latin typeface="微软雅黑" pitchFamily="34" charset="-122"/>
                  <a:ea typeface="微软雅黑" pitchFamily="34" charset="-122"/>
                </a:rPr>
                <a:t>心</a:t>
              </a:r>
              <a:endParaRPr lang="en-US" altLang="zh-CN" sz="1100" dirty="0" smtClean="0">
                <a:solidFill>
                  <a:srgbClr val="000000"/>
                </a:solidFill>
                <a:latin typeface="微软雅黑" pitchFamily="34" charset="-122"/>
                <a:ea typeface="微软雅黑" pitchFamily="34" charset="-122"/>
              </a:endParaRPr>
            </a:p>
            <a:p>
              <a:pPr algn="ctr" eaLnBrk="0" hangingPunct="0">
                <a:lnSpc>
                  <a:spcPct val="90000"/>
                </a:lnSpc>
                <a:spcBef>
                  <a:spcPct val="20000"/>
                </a:spcBef>
              </a:pPr>
              <a:r>
                <a:rPr lang="zh-CN" altLang="en-US" sz="1100" dirty="0" smtClean="0">
                  <a:solidFill>
                    <a:srgbClr val="000000"/>
                  </a:solidFill>
                  <a:latin typeface="微软雅黑" pitchFamily="34" charset="-122"/>
                  <a:ea typeface="微软雅黑" pitchFamily="34" charset="-122"/>
                </a:rPr>
                <a:t>支持部</a:t>
              </a:r>
              <a:endParaRPr lang="en-US" sz="1100" dirty="0">
                <a:solidFill>
                  <a:srgbClr val="000000"/>
                </a:solidFill>
                <a:latin typeface="微软雅黑" pitchFamily="34" charset="-122"/>
                <a:ea typeface="微软雅黑" pitchFamily="34" charset="-122"/>
              </a:endParaRPr>
            </a:p>
          </p:txBody>
        </p:sp>
        <p:sp>
          <p:nvSpPr>
            <p:cNvPr id="216" name="Rectangle 9"/>
            <p:cNvSpPr>
              <a:spLocks noChangeAspect="1" noChangeArrowheads="1"/>
            </p:cNvSpPr>
            <p:nvPr/>
          </p:nvSpPr>
          <p:spPr bwMode="auto">
            <a:xfrm>
              <a:off x="4708552" y="5691188"/>
              <a:ext cx="1020763" cy="49053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fontAlgn="auto" hangingPunct="0">
                <a:lnSpc>
                  <a:spcPct val="90000"/>
                </a:lnSpc>
                <a:spcBef>
                  <a:spcPct val="20000"/>
                </a:spcBef>
                <a:spcAft>
                  <a:spcPts val="0"/>
                </a:spcAft>
                <a:defRPr/>
              </a:pPr>
              <a:r>
                <a:rPr lang="zh-CN" altLang="en-US" sz="1100" dirty="0">
                  <a:solidFill>
                    <a:prstClr val="white"/>
                  </a:solidFill>
                  <a:latin typeface="微软雅黑" pitchFamily="34" charset="-122"/>
                  <a:ea typeface="微软雅黑" pitchFamily="34" charset="-122"/>
                  <a:cs typeface="+mn-cs"/>
                </a:rPr>
                <a:t>网络支</a:t>
              </a:r>
              <a:r>
                <a:rPr lang="zh-CN" altLang="en-US" sz="1100" dirty="0" smtClean="0">
                  <a:solidFill>
                    <a:prstClr val="white"/>
                  </a:solidFill>
                  <a:latin typeface="微软雅黑" pitchFamily="34" charset="-122"/>
                  <a:ea typeface="微软雅黑" pitchFamily="34" charset="-122"/>
                  <a:cs typeface="+mn-cs"/>
                </a:rPr>
                <a:t>持部</a:t>
              </a:r>
              <a:endParaRPr lang="en-US" sz="1100" dirty="0">
                <a:solidFill>
                  <a:prstClr val="white"/>
                </a:solidFill>
                <a:latin typeface="微软雅黑" pitchFamily="34" charset="-122"/>
                <a:ea typeface="微软雅黑" pitchFamily="34" charset="-122"/>
                <a:cs typeface="+mn-cs"/>
              </a:endParaRPr>
            </a:p>
          </p:txBody>
        </p:sp>
        <p:cxnSp>
          <p:nvCxnSpPr>
            <p:cNvPr id="217" name="AutoShape 10"/>
            <p:cNvCxnSpPr>
              <a:cxnSpLocks noChangeAspect="1" noChangeShapeType="1"/>
              <a:stCxn id="224" idx="3"/>
              <a:endCxn id="209" idx="1"/>
            </p:cNvCxnSpPr>
            <p:nvPr/>
          </p:nvCxnSpPr>
          <p:spPr bwMode="auto">
            <a:xfrm>
              <a:off x="3273452" y="5086350"/>
              <a:ext cx="274638" cy="38100"/>
            </a:xfrm>
            <a:prstGeom prst="bentConnector3">
              <a:avLst>
                <a:gd name="adj1" fmla="val 50000"/>
              </a:avLst>
            </a:prstGeom>
            <a:noFill/>
            <a:ln w="25400" algn="ctr">
              <a:solidFill>
                <a:srgbClr val="4BACC6"/>
              </a:solidFill>
              <a:miter lim="800000"/>
              <a:headEnd/>
              <a:tailEnd type="triangle" w="med" len="med"/>
            </a:ln>
            <a:effectLst>
              <a:outerShdw dist="20000" dir="5400000" rotWithShape="0">
                <a:srgbClr val="000000">
                  <a:alpha val="37999"/>
                </a:srgbClr>
              </a:outerShdw>
            </a:effectLst>
          </p:spPr>
        </p:cxnSp>
        <p:cxnSp>
          <p:nvCxnSpPr>
            <p:cNvPr id="218" name="AutoShape 12"/>
            <p:cNvCxnSpPr>
              <a:cxnSpLocks noChangeAspect="1" noChangeShapeType="1"/>
              <a:stCxn id="244" idx="0"/>
              <a:endCxn id="209" idx="1"/>
            </p:cNvCxnSpPr>
            <p:nvPr/>
          </p:nvCxnSpPr>
          <p:spPr bwMode="auto">
            <a:xfrm rot="16200000" flipH="1">
              <a:off x="2252690" y="3829050"/>
              <a:ext cx="561975" cy="2028825"/>
            </a:xfrm>
            <a:prstGeom prst="bentConnector4">
              <a:avLst>
                <a:gd name="adj1" fmla="val -22375"/>
                <a:gd name="adj2" fmla="val 89398"/>
              </a:avLst>
            </a:prstGeom>
            <a:ln>
              <a:headEnd/>
              <a:tailEnd type="triangle" w="med" len="med"/>
            </a:ln>
          </p:spPr>
          <p:style>
            <a:lnRef idx="2">
              <a:schemeClr val="accent1"/>
            </a:lnRef>
            <a:fillRef idx="0">
              <a:schemeClr val="accent1"/>
            </a:fillRef>
            <a:effectRef idx="1">
              <a:schemeClr val="accent1"/>
            </a:effectRef>
            <a:fontRef idx="minor">
              <a:schemeClr val="tx1"/>
            </a:fontRef>
          </p:style>
        </p:cxnSp>
        <p:sp>
          <p:nvSpPr>
            <p:cNvPr id="219" name="Rectangle 18"/>
            <p:cNvSpPr>
              <a:spLocks noChangeAspect="1" noChangeArrowheads="1"/>
            </p:cNvSpPr>
            <p:nvPr/>
          </p:nvSpPr>
          <p:spPr bwMode="auto">
            <a:xfrm>
              <a:off x="1414490" y="4932363"/>
              <a:ext cx="209550" cy="3063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0" name="Rectangle 19"/>
            <p:cNvSpPr>
              <a:spLocks noChangeAspect="1" noChangeArrowheads="1"/>
            </p:cNvSpPr>
            <p:nvPr/>
          </p:nvSpPr>
          <p:spPr bwMode="auto">
            <a:xfrm>
              <a:off x="1651027" y="4932363"/>
              <a:ext cx="207963" cy="3063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1" name="Rectangle 20"/>
            <p:cNvSpPr>
              <a:spLocks noChangeAspect="1" noChangeArrowheads="1"/>
            </p:cNvSpPr>
            <p:nvPr/>
          </p:nvSpPr>
          <p:spPr bwMode="auto">
            <a:xfrm>
              <a:off x="1887565" y="4932363"/>
              <a:ext cx="206375" cy="30638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2" name="Rectangle 21"/>
            <p:cNvSpPr>
              <a:spLocks noChangeAspect="1" noChangeArrowheads="1"/>
            </p:cNvSpPr>
            <p:nvPr/>
          </p:nvSpPr>
          <p:spPr bwMode="auto">
            <a:xfrm>
              <a:off x="2830540" y="4932363"/>
              <a:ext cx="206375" cy="3063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3" name="Rectangle 22"/>
            <p:cNvSpPr>
              <a:spLocks noChangeAspect="1" noChangeArrowheads="1"/>
            </p:cNvSpPr>
            <p:nvPr/>
          </p:nvSpPr>
          <p:spPr bwMode="auto">
            <a:xfrm>
              <a:off x="2124102" y="4932363"/>
              <a:ext cx="206375" cy="30638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4" name="Rectangle 23"/>
            <p:cNvSpPr>
              <a:spLocks noChangeAspect="1" noChangeArrowheads="1"/>
            </p:cNvSpPr>
            <p:nvPr/>
          </p:nvSpPr>
          <p:spPr bwMode="auto">
            <a:xfrm>
              <a:off x="3065490" y="4932363"/>
              <a:ext cx="207962" cy="3063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5" name="Rectangle 24"/>
            <p:cNvSpPr>
              <a:spLocks noChangeAspect="1" noChangeArrowheads="1"/>
            </p:cNvSpPr>
            <p:nvPr/>
          </p:nvSpPr>
          <p:spPr bwMode="auto">
            <a:xfrm>
              <a:off x="2594002" y="4932363"/>
              <a:ext cx="207963" cy="3063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6" name="Rectangle 25"/>
            <p:cNvSpPr>
              <a:spLocks noChangeAspect="1" noChangeArrowheads="1"/>
            </p:cNvSpPr>
            <p:nvPr/>
          </p:nvSpPr>
          <p:spPr bwMode="auto">
            <a:xfrm>
              <a:off x="2359052" y="4932363"/>
              <a:ext cx="206375" cy="3063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7" name="Rectangle 26"/>
            <p:cNvSpPr>
              <a:spLocks noChangeAspect="1" noChangeArrowheads="1"/>
            </p:cNvSpPr>
            <p:nvPr/>
          </p:nvSpPr>
          <p:spPr bwMode="auto">
            <a:xfrm>
              <a:off x="1416077" y="5294313"/>
              <a:ext cx="207963"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8" name="Rectangle 27"/>
            <p:cNvSpPr>
              <a:spLocks noChangeAspect="1" noChangeArrowheads="1"/>
            </p:cNvSpPr>
            <p:nvPr/>
          </p:nvSpPr>
          <p:spPr bwMode="auto">
            <a:xfrm>
              <a:off x="1652615" y="5294313"/>
              <a:ext cx="207962"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29" name="Rectangle 28"/>
            <p:cNvSpPr>
              <a:spLocks noChangeAspect="1" noChangeArrowheads="1"/>
            </p:cNvSpPr>
            <p:nvPr/>
          </p:nvSpPr>
          <p:spPr bwMode="auto">
            <a:xfrm>
              <a:off x="1889152" y="5294313"/>
              <a:ext cx="206375"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0" name="Rectangle 29"/>
            <p:cNvSpPr>
              <a:spLocks noChangeAspect="1" noChangeArrowheads="1"/>
            </p:cNvSpPr>
            <p:nvPr/>
          </p:nvSpPr>
          <p:spPr bwMode="auto">
            <a:xfrm>
              <a:off x="2832127" y="5289550"/>
              <a:ext cx="206375"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1" name="Rectangle 30"/>
            <p:cNvSpPr>
              <a:spLocks noChangeAspect="1" noChangeArrowheads="1"/>
            </p:cNvSpPr>
            <p:nvPr/>
          </p:nvSpPr>
          <p:spPr bwMode="auto">
            <a:xfrm>
              <a:off x="2124102" y="5294313"/>
              <a:ext cx="207963" cy="3063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2" name="Rectangle 31"/>
            <p:cNvSpPr>
              <a:spLocks noChangeAspect="1" noChangeArrowheads="1"/>
            </p:cNvSpPr>
            <p:nvPr/>
          </p:nvSpPr>
          <p:spPr bwMode="auto">
            <a:xfrm>
              <a:off x="3067077" y="5289550"/>
              <a:ext cx="207963"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3" name="Rectangle 32"/>
            <p:cNvSpPr>
              <a:spLocks noChangeAspect="1" noChangeArrowheads="1"/>
            </p:cNvSpPr>
            <p:nvPr/>
          </p:nvSpPr>
          <p:spPr bwMode="auto">
            <a:xfrm>
              <a:off x="2595590" y="5289550"/>
              <a:ext cx="206375"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4" name="Rectangle 33"/>
            <p:cNvSpPr>
              <a:spLocks noChangeAspect="1" noChangeArrowheads="1"/>
            </p:cNvSpPr>
            <p:nvPr/>
          </p:nvSpPr>
          <p:spPr bwMode="auto">
            <a:xfrm>
              <a:off x="2360640" y="5289550"/>
              <a:ext cx="204787" cy="3063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5" name="Rectangle 34"/>
            <p:cNvSpPr>
              <a:spLocks noChangeAspect="1" noChangeArrowheads="1"/>
            </p:cNvSpPr>
            <p:nvPr/>
          </p:nvSpPr>
          <p:spPr bwMode="auto">
            <a:xfrm>
              <a:off x="1416077" y="5654675"/>
              <a:ext cx="207963"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6" name="Rectangle 35"/>
            <p:cNvSpPr>
              <a:spLocks noChangeAspect="1" noChangeArrowheads="1"/>
            </p:cNvSpPr>
            <p:nvPr/>
          </p:nvSpPr>
          <p:spPr bwMode="auto">
            <a:xfrm>
              <a:off x="1652615" y="5654675"/>
              <a:ext cx="207962"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7" name="Rectangle 36"/>
            <p:cNvSpPr>
              <a:spLocks noChangeAspect="1" noChangeArrowheads="1"/>
            </p:cNvSpPr>
            <p:nvPr/>
          </p:nvSpPr>
          <p:spPr bwMode="auto">
            <a:xfrm>
              <a:off x="1889152" y="5654675"/>
              <a:ext cx="206375"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8" name="Rectangle 37"/>
            <p:cNvSpPr>
              <a:spLocks noChangeAspect="1" noChangeArrowheads="1"/>
            </p:cNvSpPr>
            <p:nvPr/>
          </p:nvSpPr>
          <p:spPr bwMode="auto">
            <a:xfrm>
              <a:off x="2832127" y="5654675"/>
              <a:ext cx="206375"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39" name="Rectangle 38"/>
            <p:cNvSpPr>
              <a:spLocks noChangeAspect="1" noChangeArrowheads="1"/>
            </p:cNvSpPr>
            <p:nvPr/>
          </p:nvSpPr>
          <p:spPr bwMode="auto">
            <a:xfrm>
              <a:off x="2124102" y="5654675"/>
              <a:ext cx="207963"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0" name="Rectangle 39"/>
            <p:cNvSpPr>
              <a:spLocks noChangeAspect="1" noChangeArrowheads="1"/>
            </p:cNvSpPr>
            <p:nvPr/>
          </p:nvSpPr>
          <p:spPr bwMode="auto">
            <a:xfrm>
              <a:off x="3067077" y="5654675"/>
              <a:ext cx="207963"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1" name="Rectangle 40"/>
            <p:cNvSpPr>
              <a:spLocks noChangeAspect="1" noChangeArrowheads="1"/>
            </p:cNvSpPr>
            <p:nvPr/>
          </p:nvSpPr>
          <p:spPr bwMode="auto">
            <a:xfrm>
              <a:off x="2595590" y="5654675"/>
              <a:ext cx="206375"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2" name="Rectangle 41"/>
            <p:cNvSpPr>
              <a:spLocks noChangeAspect="1" noChangeArrowheads="1"/>
            </p:cNvSpPr>
            <p:nvPr/>
          </p:nvSpPr>
          <p:spPr bwMode="auto">
            <a:xfrm>
              <a:off x="2360640" y="5654675"/>
              <a:ext cx="204787" cy="3063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3" name="AutoShape 42"/>
            <p:cNvSpPr>
              <a:spLocks noChangeAspect="1" noChangeArrowheads="1"/>
            </p:cNvSpPr>
            <p:nvPr/>
          </p:nvSpPr>
          <p:spPr bwMode="auto">
            <a:xfrm>
              <a:off x="2792440" y="5659438"/>
              <a:ext cx="306387" cy="247650"/>
            </a:xfrm>
            <a:prstGeom prst="irregularSeal1">
              <a:avLst/>
            </a:prstGeom>
            <a:ln>
              <a:headEnd/>
              <a:tailEnd/>
            </a:ln>
          </p:spPr>
          <p:style>
            <a:lnRef idx="1">
              <a:schemeClr val="accent4"/>
            </a:lnRef>
            <a:fillRef idx="3">
              <a:schemeClr val="accent4"/>
            </a:fillRef>
            <a:effectRef idx="2">
              <a:schemeClr val="accent4"/>
            </a:effectRef>
            <a:fontRef idx="minor">
              <a:schemeClr val="lt1"/>
            </a:fontRef>
          </p:style>
          <p:txBody>
            <a:bodyPr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44" name="Rectangle 43"/>
            <p:cNvSpPr>
              <a:spLocks noChangeAspect="1" noChangeArrowheads="1"/>
            </p:cNvSpPr>
            <p:nvPr/>
          </p:nvSpPr>
          <p:spPr bwMode="auto">
            <a:xfrm>
              <a:off x="1416077" y="4562475"/>
              <a:ext cx="207963" cy="3063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5" name="Rectangle 44"/>
            <p:cNvSpPr>
              <a:spLocks noChangeAspect="1" noChangeArrowheads="1"/>
            </p:cNvSpPr>
            <p:nvPr/>
          </p:nvSpPr>
          <p:spPr bwMode="auto">
            <a:xfrm>
              <a:off x="1652615" y="4562475"/>
              <a:ext cx="207962" cy="3063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6" name="Rectangle 45"/>
            <p:cNvSpPr>
              <a:spLocks noChangeAspect="1" noChangeArrowheads="1"/>
            </p:cNvSpPr>
            <p:nvPr/>
          </p:nvSpPr>
          <p:spPr bwMode="auto">
            <a:xfrm>
              <a:off x="1889152" y="4562475"/>
              <a:ext cx="206375" cy="3063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7" name="Rectangle 46"/>
            <p:cNvSpPr>
              <a:spLocks noChangeAspect="1" noChangeArrowheads="1"/>
            </p:cNvSpPr>
            <p:nvPr/>
          </p:nvSpPr>
          <p:spPr bwMode="auto">
            <a:xfrm>
              <a:off x="2832127" y="4562475"/>
              <a:ext cx="206375" cy="3063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8" name="Rectangle 47"/>
            <p:cNvSpPr>
              <a:spLocks noChangeAspect="1" noChangeArrowheads="1"/>
            </p:cNvSpPr>
            <p:nvPr/>
          </p:nvSpPr>
          <p:spPr bwMode="auto">
            <a:xfrm>
              <a:off x="2124102" y="4562475"/>
              <a:ext cx="207963" cy="3063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49" name="Rectangle 48"/>
            <p:cNvSpPr>
              <a:spLocks noChangeAspect="1" noChangeArrowheads="1"/>
            </p:cNvSpPr>
            <p:nvPr/>
          </p:nvSpPr>
          <p:spPr bwMode="auto">
            <a:xfrm>
              <a:off x="3067077" y="4562475"/>
              <a:ext cx="207963" cy="3063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50" name="Rectangle 49"/>
            <p:cNvSpPr>
              <a:spLocks noChangeAspect="1" noChangeArrowheads="1"/>
            </p:cNvSpPr>
            <p:nvPr/>
          </p:nvSpPr>
          <p:spPr bwMode="auto">
            <a:xfrm>
              <a:off x="2595590" y="4562475"/>
              <a:ext cx="206375" cy="3063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51" name="Rectangle 50"/>
            <p:cNvSpPr>
              <a:spLocks noChangeAspect="1" noChangeArrowheads="1"/>
            </p:cNvSpPr>
            <p:nvPr/>
          </p:nvSpPr>
          <p:spPr bwMode="auto">
            <a:xfrm>
              <a:off x="2360640" y="4562475"/>
              <a:ext cx="204787" cy="3063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r" eaLnBrk="0" fontAlgn="auto" hangingPunct="0">
                <a:lnSpc>
                  <a:spcPct val="90000"/>
                </a:lnSpc>
                <a:spcBef>
                  <a:spcPct val="20000"/>
                </a:spcBef>
                <a:spcAft>
                  <a:spcPts val="0"/>
                </a:spcAft>
                <a:defRPr/>
              </a:pPr>
              <a:endParaRPr lang="en-US" sz="800">
                <a:solidFill>
                  <a:prstClr val="white"/>
                </a:solidFill>
                <a:latin typeface="ITC Franklin Gothic Book"/>
                <a:cs typeface="+mn-cs"/>
              </a:endParaRPr>
            </a:p>
          </p:txBody>
        </p:sp>
        <p:sp>
          <p:nvSpPr>
            <p:cNvPr id="252" name="AutoShape 51"/>
            <p:cNvSpPr>
              <a:spLocks noChangeAspect="1" noChangeArrowheads="1"/>
            </p:cNvSpPr>
            <p:nvPr/>
          </p:nvSpPr>
          <p:spPr bwMode="auto">
            <a:xfrm>
              <a:off x="2141565" y="5370513"/>
              <a:ext cx="182562"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53" name="AutoShape 52"/>
            <p:cNvSpPr>
              <a:spLocks noChangeAspect="1" noChangeArrowheads="1"/>
            </p:cNvSpPr>
            <p:nvPr/>
          </p:nvSpPr>
          <p:spPr bwMode="auto">
            <a:xfrm>
              <a:off x="2852765" y="5370513"/>
              <a:ext cx="182562"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54" name="AutoShape 53"/>
            <p:cNvSpPr>
              <a:spLocks noChangeAspect="1" noChangeArrowheads="1"/>
            </p:cNvSpPr>
            <p:nvPr/>
          </p:nvSpPr>
          <p:spPr bwMode="auto">
            <a:xfrm>
              <a:off x="1435127" y="5370513"/>
              <a:ext cx="182563"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55" name="Text Box 54"/>
            <p:cNvSpPr txBox="1">
              <a:spLocks noChangeAspect="1" noChangeArrowheads="1"/>
            </p:cNvSpPr>
            <p:nvPr/>
          </p:nvSpPr>
          <p:spPr bwMode="auto">
            <a:xfrm>
              <a:off x="1417754" y="4620097"/>
              <a:ext cx="441146"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hangingPunct="0">
                <a:lnSpc>
                  <a:spcPct val="90000"/>
                </a:lnSpc>
                <a:spcBef>
                  <a:spcPct val="20000"/>
                </a:spcBef>
                <a:defRPr/>
              </a:pPr>
              <a:r>
                <a:rPr lang="zh-CN" altLang="en-US" sz="1000" b="1" dirty="0" smtClean="0">
                  <a:solidFill>
                    <a:prstClr val="white"/>
                  </a:solidFill>
                  <a:effectLst>
                    <a:outerShdw blurRad="38100" dist="38100" dir="2700000" algn="tl">
                      <a:srgbClr val="000000">
                        <a:alpha val="43137"/>
                      </a:srgbClr>
                    </a:outerShdw>
                  </a:effectLst>
                </a:rPr>
                <a:t>邮件</a:t>
              </a:r>
              <a:endParaRPr lang="en-US" sz="1000" b="1" dirty="0" smtClean="0">
                <a:solidFill>
                  <a:prstClr val="white"/>
                </a:solidFill>
                <a:effectLst>
                  <a:outerShdw blurRad="38100" dist="38100" dir="2700000" algn="tl">
                    <a:srgbClr val="000000">
                      <a:alpha val="43137"/>
                    </a:srgbClr>
                  </a:outerShdw>
                </a:effectLst>
              </a:endParaRPr>
            </a:p>
          </p:txBody>
        </p:sp>
        <p:sp>
          <p:nvSpPr>
            <p:cNvPr id="256" name="Text Box 55"/>
            <p:cNvSpPr txBox="1">
              <a:spLocks noChangeAspect="1" noChangeArrowheads="1"/>
            </p:cNvSpPr>
            <p:nvPr/>
          </p:nvSpPr>
          <p:spPr bwMode="auto">
            <a:xfrm>
              <a:off x="2068031" y="4620891"/>
              <a:ext cx="391454"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fontAlgn="auto" hangingPunct="0">
                <a:lnSpc>
                  <a:spcPct val="90000"/>
                </a:lnSpc>
                <a:spcBef>
                  <a:spcPct val="20000"/>
                </a:spcBef>
                <a:spcAft>
                  <a:spcPts val="0"/>
                </a:spcAft>
                <a:defRPr/>
              </a:pPr>
              <a:r>
                <a:rPr lang="en-US" sz="1000" b="1" dirty="0">
                  <a:solidFill>
                    <a:prstClr val="white"/>
                  </a:solidFill>
                  <a:effectLst>
                    <a:outerShdw blurRad="38100" dist="38100" dir="2700000" algn="tl">
                      <a:srgbClr val="000000">
                        <a:alpha val="43137"/>
                      </a:srgbClr>
                    </a:outerShdw>
                  </a:effectLst>
                  <a:latin typeface="Calibri"/>
                  <a:cs typeface="+mn-cs"/>
                </a:rPr>
                <a:t>SAP</a:t>
              </a:r>
            </a:p>
          </p:txBody>
        </p:sp>
        <p:sp>
          <p:nvSpPr>
            <p:cNvPr id="257" name="Text Box 56"/>
            <p:cNvSpPr txBox="1">
              <a:spLocks noChangeAspect="1" noChangeArrowheads="1"/>
            </p:cNvSpPr>
            <p:nvPr/>
          </p:nvSpPr>
          <p:spPr bwMode="auto">
            <a:xfrm>
              <a:off x="2525796" y="4620097"/>
              <a:ext cx="776175"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fontAlgn="auto" hangingPunct="0">
                <a:lnSpc>
                  <a:spcPct val="90000"/>
                </a:lnSpc>
                <a:spcBef>
                  <a:spcPct val="20000"/>
                </a:spcBef>
                <a:spcAft>
                  <a:spcPts val="0"/>
                </a:spcAft>
                <a:defRPr/>
              </a:pPr>
              <a:r>
                <a:rPr lang="zh-CN" altLang="en-US" sz="1000" b="1" dirty="0" smtClean="0">
                  <a:solidFill>
                    <a:prstClr val="white"/>
                  </a:solidFill>
                </a:rPr>
                <a:t>非</a:t>
              </a:r>
              <a:r>
                <a:rPr lang="en-US" sz="1000" b="1" dirty="0" smtClean="0">
                  <a:solidFill>
                    <a:prstClr val="white"/>
                  </a:solidFill>
                </a:rPr>
                <a:t>SAP</a:t>
              </a:r>
              <a:r>
                <a:rPr lang="zh-CN" altLang="en-US" sz="1000" b="1" dirty="0" smtClean="0">
                  <a:solidFill>
                    <a:prstClr val="white"/>
                  </a:solidFill>
                </a:rPr>
                <a:t>应用</a:t>
              </a:r>
              <a:endParaRPr lang="en-US" sz="1000" b="1" dirty="0">
                <a:solidFill>
                  <a:prstClr val="white"/>
                </a:solidFill>
              </a:endParaRPr>
            </a:p>
          </p:txBody>
        </p:sp>
        <p:sp>
          <p:nvSpPr>
            <p:cNvPr id="258" name="AutoShape 57"/>
            <p:cNvSpPr>
              <a:spLocks noChangeAspect="1" noChangeArrowheads="1"/>
            </p:cNvSpPr>
            <p:nvPr/>
          </p:nvSpPr>
          <p:spPr bwMode="auto">
            <a:xfrm>
              <a:off x="3073427" y="5370513"/>
              <a:ext cx="182563"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59" name="AutoShape 58"/>
            <p:cNvSpPr>
              <a:spLocks noChangeAspect="1" noChangeArrowheads="1"/>
            </p:cNvSpPr>
            <p:nvPr/>
          </p:nvSpPr>
          <p:spPr bwMode="auto">
            <a:xfrm>
              <a:off x="1435127" y="5011738"/>
              <a:ext cx="180975"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60" name="AutoShape 59"/>
            <p:cNvSpPr>
              <a:spLocks noChangeAspect="1" noChangeArrowheads="1"/>
            </p:cNvSpPr>
            <p:nvPr/>
          </p:nvSpPr>
          <p:spPr bwMode="auto">
            <a:xfrm>
              <a:off x="2133627" y="5011738"/>
              <a:ext cx="182563"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61" name="AutoShape 60"/>
            <p:cNvSpPr>
              <a:spLocks noChangeAspect="1" noChangeArrowheads="1"/>
            </p:cNvSpPr>
            <p:nvPr/>
          </p:nvSpPr>
          <p:spPr bwMode="auto">
            <a:xfrm>
              <a:off x="2619402" y="5010150"/>
              <a:ext cx="182563" cy="147638"/>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62" name="AutoShape 61"/>
            <p:cNvSpPr>
              <a:spLocks noChangeAspect="1" noChangeArrowheads="1"/>
            </p:cNvSpPr>
            <p:nvPr/>
          </p:nvSpPr>
          <p:spPr bwMode="auto">
            <a:xfrm>
              <a:off x="2852765" y="5011738"/>
              <a:ext cx="182562"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63" name="AutoShape 62"/>
            <p:cNvSpPr>
              <a:spLocks noChangeAspect="1" noChangeArrowheads="1"/>
            </p:cNvSpPr>
            <p:nvPr/>
          </p:nvSpPr>
          <p:spPr bwMode="auto">
            <a:xfrm>
              <a:off x="1893915" y="4656138"/>
              <a:ext cx="182562" cy="147637"/>
            </a:xfrm>
            <a:prstGeom prst="irregularSeal1">
              <a:avLst/>
            </a:prstGeom>
            <a:ln>
              <a:headEnd/>
              <a:tailEnd/>
            </a:ln>
          </p:spPr>
          <p:style>
            <a:lnRef idx="1">
              <a:schemeClr val="accent4"/>
            </a:lnRef>
            <a:fillRef idx="2">
              <a:schemeClr val="accent4"/>
            </a:fillRef>
            <a:effectRef idx="1">
              <a:schemeClr val="accent4"/>
            </a:effectRef>
            <a:fontRef idx="minor">
              <a:schemeClr val="dk1"/>
            </a:fontRef>
          </p:style>
          <p:txBody>
            <a:bodyPr wrap="none" lIns="0" tIns="0" rIns="0" bIns="0" anchor="ctr">
              <a:spAutoFit/>
            </a:bodyPr>
            <a:lstStyle/>
            <a:p>
              <a:pPr algn="r" fontAlgn="auto">
                <a:spcBef>
                  <a:spcPts val="0"/>
                </a:spcBef>
                <a:spcAft>
                  <a:spcPts val="0"/>
                </a:spcAft>
                <a:defRPr/>
              </a:pPr>
              <a:endParaRPr lang="en-US">
                <a:solidFill>
                  <a:prstClr val="white"/>
                </a:solidFill>
                <a:latin typeface="Calibri"/>
                <a:cs typeface="+mn-cs"/>
              </a:endParaRPr>
            </a:p>
          </p:txBody>
        </p:sp>
        <p:sp>
          <p:nvSpPr>
            <p:cNvPr id="264" name="Text Box 64"/>
            <p:cNvSpPr txBox="1">
              <a:spLocks noChangeAspect="1" noChangeArrowheads="1"/>
            </p:cNvSpPr>
            <p:nvPr/>
          </p:nvSpPr>
          <p:spPr bwMode="auto">
            <a:xfrm>
              <a:off x="1516919" y="5347437"/>
              <a:ext cx="697627"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hangingPunct="0">
                <a:lnSpc>
                  <a:spcPct val="90000"/>
                </a:lnSpc>
                <a:spcBef>
                  <a:spcPct val="20000"/>
                </a:spcBef>
                <a:defRPr/>
              </a:pPr>
              <a:r>
                <a:rPr lang="zh-CN" altLang="en-US" sz="1000" b="1" dirty="0" smtClean="0">
                  <a:solidFill>
                    <a:prstClr val="white"/>
                  </a:solidFill>
                  <a:effectLst>
                    <a:outerShdw blurRad="38100" dist="38100" dir="2700000" algn="tl">
                      <a:srgbClr val="000000">
                        <a:alpha val="43137"/>
                      </a:srgbClr>
                    </a:outerShdw>
                  </a:effectLst>
                </a:rPr>
                <a:t>数据中心</a:t>
              </a:r>
              <a:endParaRPr lang="en-US" sz="1000" b="1" dirty="0" smtClean="0">
                <a:solidFill>
                  <a:prstClr val="white"/>
                </a:solidFill>
                <a:effectLst>
                  <a:outerShdw blurRad="38100" dist="38100" dir="2700000" algn="tl">
                    <a:srgbClr val="000000">
                      <a:alpha val="43137"/>
                    </a:srgbClr>
                  </a:outerShdw>
                </a:effectLst>
              </a:endParaRPr>
            </a:p>
          </p:txBody>
        </p:sp>
        <p:sp>
          <p:nvSpPr>
            <p:cNvPr id="265" name="Text Box 65"/>
            <p:cNvSpPr txBox="1">
              <a:spLocks noChangeAspect="1" noChangeArrowheads="1"/>
            </p:cNvSpPr>
            <p:nvPr/>
          </p:nvSpPr>
          <p:spPr bwMode="auto">
            <a:xfrm>
              <a:off x="1529673" y="5690866"/>
              <a:ext cx="441146" cy="230832"/>
            </a:xfrm>
            <a:prstGeom prst="rect">
              <a:avLst/>
            </a:prstGeom>
            <a:noFill/>
            <a:ln w="9525" algn="ctr">
              <a:noFill/>
              <a:miter lim="800000"/>
              <a:headEnd/>
              <a:tailEnd/>
            </a:ln>
            <a:effectLst>
              <a:outerShdw dist="23000" dir="5400000" rotWithShape="0">
                <a:srgbClr val="000000">
                  <a:alpha val="34999"/>
                </a:srgbClr>
              </a:outerShdw>
            </a:effectLst>
          </p:spPr>
          <p:txBody>
            <a:bodyPr wrap="none" anchor="ctr" anchorCtr="1">
              <a:spAutoFit/>
            </a:bodyPr>
            <a:lstStyle/>
            <a:p>
              <a:pPr algn="ctr" eaLnBrk="0" hangingPunct="0">
                <a:lnSpc>
                  <a:spcPct val="90000"/>
                </a:lnSpc>
                <a:spcBef>
                  <a:spcPct val="20000"/>
                </a:spcBef>
                <a:defRPr/>
              </a:pPr>
              <a:r>
                <a:rPr lang="zh-CN" altLang="en-US" sz="1000" b="1" dirty="0" smtClean="0">
                  <a:solidFill>
                    <a:prstClr val="white"/>
                  </a:solidFill>
                  <a:effectLst>
                    <a:outerShdw blurRad="38100" dist="38100" dir="2700000" algn="tl">
                      <a:srgbClr val="000000">
                        <a:alpha val="43137"/>
                      </a:srgbClr>
                    </a:outerShdw>
                  </a:effectLst>
                </a:rPr>
                <a:t>网络</a:t>
              </a:r>
              <a:endParaRPr lang="en-US" sz="1000" b="1" dirty="0" smtClean="0">
                <a:solidFill>
                  <a:prstClr val="white"/>
                </a:solidFill>
                <a:effectLst>
                  <a:outerShdw blurRad="38100" dist="38100" dir="2700000" algn="tl">
                    <a:srgbClr val="000000">
                      <a:alpha val="43137"/>
                    </a:srgbClr>
                  </a:outerShdw>
                </a:effectLst>
              </a:endParaRPr>
            </a:p>
          </p:txBody>
        </p:sp>
        <p:cxnSp>
          <p:nvCxnSpPr>
            <p:cNvPr id="266" name="AutoShape 66"/>
            <p:cNvCxnSpPr>
              <a:cxnSpLocks noChangeAspect="1" noChangeShapeType="1"/>
              <a:stCxn id="248" idx="0"/>
              <a:endCxn id="209" idx="1"/>
            </p:cNvCxnSpPr>
            <p:nvPr/>
          </p:nvCxnSpPr>
          <p:spPr bwMode="auto">
            <a:xfrm rot="16200000" flipH="1">
              <a:off x="2607496" y="4183856"/>
              <a:ext cx="561975" cy="1319213"/>
            </a:xfrm>
            <a:prstGeom prst="bentConnector4">
              <a:avLst>
                <a:gd name="adj1" fmla="val -40736"/>
                <a:gd name="adj2" fmla="val 88088"/>
              </a:avLst>
            </a:prstGeom>
            <a:ln>
              <a:headEnd/>
              <a:tailEnd type="triangle" w="med" len="med"/>
            </a:ln>
          </p:spPr>
          <p:style>
            <a:lnRef idx="2">
              <a:schemeClr val="accent3"/>
            </a:lnRef>
            <a:fillRef idx="0">
              <a:schemeClr val="accent3"/>
            </a:fillRef>
            <a:effectRef idx="1">
              <a:schemeClr val="accent3"/>
            </a:effectRef>
            <a:fontRef idx="minor">
              <a:schemeClr val="tx1"/>
            </a:fontRef>
          </p:style>
        </p:cxnSp>
        <p:cxnSp>
          <p:nvCxnSpPr>
            <p:cNvPr id="268" name="AutoShape 68"/>
            <p:cNvCxnSpPr>
              <a:cxnSpLocks noChangeAspect="1" noChangeShapeType="1"/>
              <a:stCxn id="258" idx="3"/>
              <a:endCxn id="209" idx="1"/>
            </p:cNvCxnSpPr>
            <p:nvPr/>
          </p:nvCxnSpPr>
          <p:spPr bwMode="auto">
            <a:xfrm flipV="1">
              <a:off x="3255990" y="5124450"/>
              <a:ext cx="292100" cy="336550"/>
            </a:xfrm>
            <a:prstGeom prst="bentConnector3">
              <a:avLst>
                <a:gd name="adj1" fmla="val 50000"/>
              </a:avLst>
            </a:prstGeom>
            <a:ln>
              <a:headEnd/>
              <a:tailEnd type="triangle" w="med" len="med"/>
            </a:ln>
          </p:spPr>
          <p:style>
            <a:lnRef idx="2">
              <a:schemeClr val="accent5"/>
            </a:lnRef>
            <a:fillRef idx="0">
              <a:schemeClr val="accent5"/>
            </a:fillRef>
            <a:effectRef idx="1">
              <a:schemeClr val="accent5"/>
            </a:effectRef>
            <a:fontRef idx="minor">
              <a:schemeClr val="tx1"/>
            </a:fontRef>
          </p:style>
        </p:cxnSp>
        <p:sp>
          <p:nvSpPr>
            <p:cNvPr id="269" name="AutoShape 134"/>
            <p:cNvSpPr>
              <a:spLocks/>
            </p:cNvSpPr>
            <p:nvPr/>
          </p:nvSpPr>
          <p:spPr bwMode="auto">
            <a:xfrm>
              <a:off x="5837265" y="4016375"/>
              <a:ext cx="327025" cy="2128838"/>
            </a:xfrm>
            <a:prstGeom prst="rightBrace">
              <a:avLst>
                <a:gd name="adj1" fmla="val 66514"/>
                <a:gd name="adj2" fmla="val 50000"/>
              </a:avLst>
            </a:prstGeom>
            <a:ln>
              <a:headEnd/>
              <a:tailEnd/>
            </a:ln>
          </p:spPr>
          <p:style>
            <a:lnRef idx="2">
              <a:schemeClr val="accent5"/>
            </a:lnRef>
            <a:fillRef idx="0">
              <a:schemeClr val="accent5"/>
            </a:fillRef>
            <a:effectRef idx="1">
              <a:schemeClr val="accent5"/>
            </a:effectRef>
            <a:fontRef idx="minor">
              <a:schemeClr val="tx1"/>
            </a:fontRef>
          </p:style>
          <p:txBody>
            <a:bodyPr wrap="none" anchor="ctr"/>
            <a:lstStyle/>
            <a:p>
              <a:pPr algn="r" fontAlgn="auto">
                <a:spcBef>
                  <a:spcPts val="0"/>
                </a:spcBef>
                <a:spcAft>
                  <a:spcPts val="0"/>
                </a:spcAft>
                <a:defRPr/>
              </a:pPr>
              <a:endParaRPr lang="en-US">
                <a:solidFill>
                  <a:prstClr val="black"/>
                </a:solidFill>
                <a:latin typeface="Calibri"/>
                <a:cs typeface="+mn-cs"/>
              </a:endParaRPr>
            </a:p>
          </p:txBody>
        </p:sp>
        <p:sp>
          <p:nvSpPr>
            <p:cNvPr id="270" name="Rectangle 135"/>
            <p:cNvSpPr>
              <a:spLocks noChangeArrowheads="1"/>
            </p:cNvSpPr>
            <p:nvPr/>
          </p:nvSpPr>
          <p:spPr bwMode="auto">
            <a:xfrm>
              <a:off x="6588152" y="4156075"/>
              <a:ext cx="1912938" cy="18415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36000" rIns="36000" anchor="ctr"/>
            <a:lstStyle/>
            <a:p>
              <a:pPr marL="177800" indent="-177800" fontAlgn="auto">
                <a:lnSpc>
                  <a:spcPct val="150000"/>
                </a:lnSpc>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减少故障票单的数量</a:t>
              </a:r>
              <a:endParaRPr lang="en-US" altLang="zh-CN" sz="1200" dirty="0">
                <a:solidFill>
                  <a:prstClr val="black"/>
                </a:solidFill>
                <a:latin typeface="微软雅黑" pitchFamily="34" charset="-122"/>
                <a:ea typeface="微软雅黑" pitchFamily="34" charset="-122"/>
                <a:cs typeface="+mn-cs"/>
              </a:endParaRPr>
            </a:p>
            <a:p>
              <a:pPr marL="177800" indent="-177800" fontAlgn="auto">
                <a:lnSpc>
                  <a:spcPct val="150000"/>
                </a:lnSpc>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唯一接口</a:t>
              </a:r>
              <a:endParaRPr lang="en-US" altLang="zh-CN" sz="1200" dirty="0">
                <a:solidFill>
                  <a:prstClr val="black"/>
                </a:solidFill>
                <a:latin typeface="微软雅黑" pitchFamily="34" charset="-122"/>
                <a:ea typeface="微软雅黑" pitchFamily="34" charset="-122"/>
                <a:cs typeface="+mn-cs"/>
              </a:endParaRPr>
            </a:p>
            <a:p>
              <a:pPr marL="177800" indent="-177800" fontAlgn="auto">
                <a:lnSpc>
                  <a:spcPct val="150000"/>
                </a:lnSpc>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简单高效的关联方法</a:t>
              </a:r>
              <a:endParaRPr lang="en-US" altLang="zh-CN" sz="1200" dirty="0">
                <a:solidFill>
                  <a:prstClr val="black"/>
                </a:solidFill>
                <a:latin typeface="微软雅黑" pitchFamily="34" charset="-122"/>
                <a:ea typeface="微软雅黑" pitchFamily="34" charset="-122"/>
                <a:cs typeface="+mn-cs"/>
              </a:endParaRPr>
            </a:p>
            <a:p>
              <a:pPr marL="177800" indent="-177800" fontAlgn="auto">
                <a:lnSpc>
                  <a:spcPct val="150000"/>
                </a:lnSpc>
                <a:spcBef>
                  <a:spcPts val="0"/>
                </a:spcBef>
                <a:spcAft>
                  <a:spcPts val="0"/>
                </a:spcAft>
                <a:buFontTx/>
                <a:buChar char="•"/>
                <a:defRPr/>
              </a:pPr>
              <a:r>
                <a:rPr lang="zh-CN" altLang="en-US" sz="1200" dirty="0">
                  <a:solidFill>
                    <a:prstClr val="black"/>
                  </a:solidFill>
                  <a:latin typeface="微软雅黑" pitchFamily="34" charset="-122"/>
                  <a:ea typeface="微软雅黑" pitchFamily="34" charset="-122"/>
                  <a:cs typeface="+mn-cs"/>
                </a:rPr>
                <a:t>唯一的架构一级支持团队从而降低沟通和运维管理成本</a:t>
              </a:r>
              <a:endParaRPr lang="en-US" sz="1200" dirty="0">
                <a:solidFill>
                  <a:prstClr val="black"/>
                </a:solidFill>
                <a:latin typeface="微软雅黑" pitchFamily="34" charset="-122"/>
                <a:ea typeface="微软雅黑" pitchFamily="34" charset="-122"/>
                <a:cs typeface="+mn-cs"/>
              </a:endParaRPr>
            </a:p>
          </p:txBody>
        </p:sp>
        <p:sp>
          <p:nvSpPr>
            <p:cNvPr id="209" name="Rectangle 4"/>
            <p:cNvSpPr>
              <a:spLocks noChangeArrowheads="1"/>
            </p:cNvSpPr>
            <p:nvPr/>
          </p:nvSpPr>
          <p:spPr bwMode="auto">
            <a:xfrm>
              <a:off x="3548090" y="4038600"/>
              <a:ext cx="846137" cy="21701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36000" rIns="36000"/>
            <a:lstStyle/>
            <a:p>
              <a:pPr algn="ctr" fontAlgn="auto">
                <a:spcBef>
                  <a:spcPts val="0"/>
                </a:spcBef>
                <a:spcAft>
                  <a:spcPts val="0"/>
                </a:spcAft>
                <a:defRPr/>
              </a:pPr>
              <a:r>
                <a:rPr lang="zh-CN" altLang="en-US" sz="1200" dirty="0" smtClean="0">
                  <a:solidFill>
                    <a:prstClr val="black"/>
                  </a:solidFill>
                  <a:latin typeface="微软雅黑" pitchFamily="34" charset="-122"/>
                  <a:ea typeface="微软雅黑" pitchFamily="34" charset="-122"/>
                </a:rPr>
                <a:t>监控系统</a:t>
              </a:r>
              <a:endParaRPr lang="en-US" sz="1200" dirty="0">
                <a:solidFill>
                  <a:prstClr val="black"/>
                </a:solidFill>
                <a:latin typeface="微软雅黑" pitchFamily="34" charset="-122"/>
                <a:ea typeface="微软雅黑" pitchFamily="34" charset="-122"/>
                <a:cs typeface="+mn-cs"/>
              </a:endParaRPr>
            </a:p>
          </p:txBody>
        </p:sp>
        <p:sp>
          <p:nvSpPr>
            <p:cNvPr id="210" name="Oval 132"/>
            <p:cNvSpPr>
              <a:spLocks noChangeArrowheads="1"/>
            </p:cNvSpPr>
            <p:nvPr/>
          </p:nvSpPr>
          <p:spPr bwMode="auto">
            <a:xfrm>
              <a:off x="3598890" y="4813300"/>
              <a:ext cx="742950" cy="74295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zh-CN" altLang="en-US" sz="1200" dirty="0" smtClean="0">
                  <a:solidFill>
                    <a:prstClr val="black"/>
                  </a:solidFill>
                  <a:latin typeface="微软雅黑" pitchFamily="34" charset="-122"/>
                  <a:ea typeface="微软雅黑" pitchFamily="34" charset="-122"/>
                </a:rPr>
                <a:t>自动化</a:t>
              </a:r>
              <a:endParaRPr lang="en-US" altLang="zh-CN" sz="1200" dirty="0" smtClean="0">
                <a:solidFill>
                  <a:prstClr val="black"/>
                </a:solidFill>
                <a:latin typeface="微软雅黑" pitchFamily="34" charset="-122"/>
                <a:ea typeface="微软雅黑" pitchFamily="34" charset="-122"/>
              </a:endParaRPr>
            </a:p>
            <a:p>
              <a:pPr algn="ctr" fontAlgn="auto">
                <a:spcBef>
                  <a:spcPts val="0"/>
                </a:spcBef>
                <a:spcAft>
                  <a:spcPts val="0"/>
                </a:spcAft>
                <a:defRPr/>
              </a:pPr>
              <a:r>
                <a:rPr lang="zh-CN" altLang="en-US" sz="1200" dirty="0" smtClean="0">
                  <a:solidFill>
                    <a:prstClr val="black"/>
                  </a:solidFill>
                  <a:latin typeface="微软雅黑" pitchFamily="34" charset="-122"/>
                  <a:ea typeface="微软雅黑" pitchFamily="34" charset="-122"/>
                  <a:cs typeface="+mn-cs"/>
                </a:rPr>
                <a:t>关</a:t>
              </a:r>
              <a:r>
                <a:rPr lang="zh-CN" altLang="en-US" sz="1200" dirty="0">
                  <a:solidFill>
                    <a:prstClr val="black"/>
                  </a:solidFill>
                  <a:latin typeface="微软雅黑" pitchFamily="34" charset="-122"/>
                  <a:ea typeface="微软雅黑" pitchFamily="34" charset="-122"/>
                  <a:cs typeface="+mn-cs"/>
                </a:rPr>
                <a:t>联</a:t>
              </a:r>
              <a:endParaRPr lang="en-US" sz="1200" dirty="0">
                <a:solidFill>
                  <a:prstClr val="black"/>
                </a:solidFill>
                <a:latin typeface="微软雅黑" pitchFamily="34" charset="-122"/>
                <a:ea typeface="微软雅黑" pitchFamily="34" charset="-122"/>
                <a:cs typeface="+mn-cs"/>
              </a:endParaRPr>
            </a:p>
          </p:txBody>
        </p:sp>
        <p:cxnSp>
          <p:nvCxnSpPr>
            <p:cNvPr id="211" name="Elbow Connector 210"/>
            <p:cNvCxnSpPr>
              <a:cxnSpLocks noChangeShapeType="1"/>
              <a:stCxn id="209" idx="3"/>
              <a:endCxn id="216" idx="1"/>
            </p:cNvCxnSpPr>
            <p:nvPr/>
          </p:nvCxnSpPr>
          <p:spPr bwMode="auto">
            <a:xfrm>
              <a:off x="4394227" y="5124450"/>
              <a:ext cx="314325" cy="812800"/>
            </a:xfrm>
            <a:prstGeom prst="bentConnector3">
              <a:avLst>
                <a:gd name="adj1" fmla="val 50000"/>
              </a:avLst>
            </a:prstGeom>
            <a:ln>
              <a:headEnd/>
              <a:tailEnd type="arrow" w="med" len="med"/>
            </a:ln>
          </p:spPr>
          <p:style>
            <a:lnRef idx="2">
              <a:schemeClr val="accent2"/>
            </a:lnRef>
            <a:fillRef idx="0">
              <a:schemeClr val="accent2"/>
            </a:fillRef>
            <a:effectRef idx="1">
              <a:schemeClr val="accent2"/>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自动化方案带来的成本降低</a:t>
            </a:r>
            <a:endParaRPr lang="zh-CN" altLang="en-US" dirty="0"/>
          </a:p>
        </p:txBody>
      </p:sp>
      <p:graphicFrame>
        <p:nvGraphicFramePr>
          <p:cNvPr id="4" name="Content Placeholder 6"/>
          <p:cNvGraphicFramePr>
            <a:graphicFrameLocks/>
          </p:cNvGraphicFramePr>
          <p:nvPr/>
        </p:nvGraphicFramePr>
        <p:xfrm>
          <a:off x="285720" y="1428736"/>
          <a:ext cx="5577606" cy="4572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6000760" y="1500174"/>
          <a:ext cx="3143240" cy="4267200"/>
        </p:xfrm>
        <a:graphic>
          <a:graphicData uri="http://schemas.openxmlformats.org/drawingml/2006/table">
            <a:tbl>
              <a:tblPr firstRow="1" bandRow="1">
                <a:tableStyleId>{9DCAF9ED-07DC-4A11-8D7F-57B35C25682E}</a:tableStyleId>
              </a:tblPr>
              <a:tblGrid>
                <a:gridCol w="3143240"/>
              </a:tblGrid>
              <a:tr h="46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FFFFFF"/>
                          </a:solidFill>
                          <a:effectLst/>
                          <a:latin typeface="微软雅黑"/>
                          <a:ea typeface="+mn-ea"/>
                          <a:cs typeface="微软雅黑"/>
                        </a:rPr>
                        <a:t>数据总结</a:t>
                      </a:r>
                      <a:endParaRPr kumimoji="0" lang="en-US" sz="1600" b="1" i="0" u="none" strike="noStrike" cap="none" normalizeH="0" baseline="0" dirty="0" smtClean="0">
                        <a:ln>
                          <a:noFill/>
                        </a:ln>
                        <a:solidFill>
                          <a:srgbClr val="FFFFFF"/>
                        </a:solidFill>
                        <a:effectLst/>
                        <a:latin typeface="微软雅黑"/>
                        <a:ea typeface="+mn-ea"/>
                        <a:cs typeface="微软雅黑"/>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802562">
                <a:tc>
                  <a:txBody>
                    <a:bodyPr/>
                    <a:lstStyle/>
                    <a:p>
                      <a:pPr>
                        <a:lnSpc>
                          <a:spcPct val="150000"/>
                        </a:lnSpc>
                        <a:buFont typeface="Wingdings" pitchFamily="2" charset="2"/>
                        <a:buChar char="§"/>
                      </a:pPr>
                      <a:r>
                        <a:rPr lang="zh-CN" altLang="en-US" sz="1400" baseline="0" dirty="0" smtClean="0">
                          <a:solidFill>
                            <a:schemeClr val="tx1"/>
                          </a:solidFill>
                          <a:latin typeface="+mn-ea"/>
                          <a:ea typeface="+mn-ea"/>
                        </a:rPr>
                        <a:t> 部署</a:t>
                      </a:r>
                      <a:r>
                        <a:rPr lang="en-US" altLang="zh-CN" sz="1400" baseline="0" dirty="0" smtClean="0">
                          <a:solidFill>
                            <a:schemeClr val="tx1"/>
                          </a:solidFill>
                          <a:latin typeface="+mn-ea"/>
                          <a:ea typeface="+mn-ea"/>
                        </a:rPr>
                        <a:t>SCOM</a:t>
                      </a:r>
                      <a:r>
                        <a:rPr lang="zh-CN" altLang="en-US" sz="1400" baseline="0" dirty="0" smtClean="0">
                          <a:solidFill>
                            <a:schemeClr val="tx1"/>
                          </a:solidFill>
                          <a:latin typeface="+mn-ea"/>
                          <a:ea typeface="+mn-ea"/>
                        </a:rPr>
                        <a:t>前后</a:t>
                      </a:r>
                      <a:r>
                        <a:rPr lang="en-US" altLang="zh-CN" sz="1400" baseline="0" dirty="0" smtClean="0">
                          <a:solidFill>
                            <a:schemeClr val="tx1"/>
                          </a:solidFill>
                          <a:latin typeface="+mn-ea"/>
                          <a:ea typeface="+mn-ea"/>
                        </a:rPr>
                        <a:t>17</a:t>
                      </a:r>
                      <a:r>
                        <a:rPr lang="zh-CN" altLang="en-US" sz="1400" baseline="0" dirty="0" smtClean="0">
                          <a:solidFill>
                            <a:schemeClr val="tx1"/>
                          </a:solidFill>
                          <a:latin typeface="+mn-ea"/>
                          <a:ea typeface="+mn-ea"/>
                        </a:rPr>
                        <a:t>个月，告警数量从</a:t>
                      </a:r>
                      <a:r>
                        <a:rPr lang="en-US" altLang="zh-CN" sz="1400" baseline="0" dirty="0" smtClean="0">
                          <a:solidFill>
                            <a:schemeClr val="tx1"/>
                          </a:solidFill>
                          <a:latin typeface="+mn-ea"/>
                          <a:ea typeface="+mn-ea"/>
                        </a:rPr>
                        <a:t>1465</a:t>
                      </a:r>
                      <a:r>
                        <a:rPr lang="zh-CN" altLang="en-US" sz="1400" baseline="0" dirty="0" smtClean="0">
                          <a:solidFill>
                            <a:schemeClr val="tx1"/>
                          </a:solidFill>
                          <a:latin typeface="+mn-ea"/>
                          <a:ea typeface="+mn-ea"/>
                        </a:rPr>
                        <a:t>增加到</a:t>
                      </a:r>
                      <a:r>
                        <a:rPr lang="en-US" altLang="zh-CN" sz="1400" baseline="0" dirty="0" smtClean="0">
                          <a:solidFill>
                            <a:schemeClr val="tx1"/>
                          </a:solidFill>
                          <a:latin typeface="+mn-ea"/>
                          <a:ea typeface="+mn-ea"/>
                        </a:rPr>
                        <a:t>1988</a:t>
                      </a:r>
                      <a:r>
                        <a:rPr lang="zh-CN" altLang="en-US" sz="1400" baseline="0" dirty="0" smtClean="0">
                          <a:solidFill>
                            <a:schemeClr val="tx1"/>
                          </a:solidFill>
                          <a:latin typeface="+mn-ea"/>
                          <a:ea typeface="+mn-ea"/>
                        </a:rPr>
                        <a:t>。在没有投资购买其它管理工具的情况下，增加了很多以前没有的监控，如</a:t>
                      </a:r>
                      <a:r>
                        <a:rPr lang="en-US" altLang="zh-CN" sz="1400" baseline="0" dirty="0" smtClean="0">
                          <a:solidFill>
                            <a:schemeClr val="tx1"/>
                          </a:solidFill>
                          <a:latin typeface="+mn-ea"/>
                          <a:ea typeface="+mn-ea"/>
                        </a:rPr>
                        <a:t>AD</a:t>
                      </a:r>
                      <a:r>
                        <a:rPr lang="zh-CN" altLang="en-US" sz="1400" baseline="0" dirty="0" smtClean="0">
                          <a:solidFill>
                            <a:schemeClr val="tx1"/>
                          </a:solidFill>
                          <a:latin typeface="+mn-ea"/>
                          <a:ea typeface="+mn-ea"/>
                        </a:rPr>
                        <a:t>、</a:t>
                      </a:r>
                      <a:r>
                        <a:rPr lang="en-US" altLang="zh-CN" sz="1400" baseline="0" dirty="0" smtClean="0">
                          <a:solidFill>
                            <a:schemeClr val="tx1"/>
                          </a:solidFill>
                          <a:latin typeface="+mn-ea"/>
                          <a:ea typeface="+mn-ea"/>
                        </a:rPr>
                        <a:t>Exchange</a:t>
                      </a:r>
                      <a:r>
                        <a:rPr lang="zh-CN" altLang="en-US" sz="1400" baseline="0" dirty="0" smtClean="0">
                          <a:solidFill>
                            <a:schemeClr val="tx1"/>
                          </a:solidFill>
                          <a:latin typeface="+mn-ea"/>
                          <a:ea typeface="+mn-ea"/>
                        </a:rPr>
                        <a:t>、</a:t>
                      </a:r>
                      <a:r>
                        <a:rPr lang="en-US" altLang="zh-CN" sz="1400" baseline="0" dirty="0" smtClean="0">
                          <a:solidFill>
                            <a:schemeClr val="tx1"/>
                          </a:solidFill>
                          <a:latin typeface="+mn-ea"/>
                          <a:ea typeface="+mn-ea"/>
                        </a:rPr>
                        <a:t>SQL Server</a:t>
                      </a:r>
                      <a:r>
                        <a:rPr lang="zh-CN" altLang="en-US" sz="1400" baseline="0" dirty="0" smtClean="0">
                          <a:solidFill>
                            <a:schemeClr val="tx1"/>
                          </a:solidFill>
                          <a:latin typeface="+mn-ea"/>
                          <a:ea typeface="+mn-ea"/>
                        </a:rPr>
                        <a:t>、</a:t>
                      </a:r>
                      <a:r>
                        <a:rPr lang="en-US" altLang="zh-CN" sz="1400" baseline="0" dirty="0" smtClean="0">
                          <a:solidFill>
                            <a:schemeClr val="tx1"/>
                          </a:solidFill>
                          <a:latin typeface="+mn-ea"/>
                          <a:ea typeface="+mn-ea"/>
                        </a:rPr>
                        <a:t>DHCP</a:t>
                      </a:r>
                      <a:r>
                        <a:rPr lang="zh-CN" altLang="en-US" sz="1400" baseline="0" dirty="0" smtClean="0">
                          <a:solidFill>
                            <a:schemeClr val="tx1"/>
                          </a:solidFill>
                          <a:latin typeface="+mn-ea"/>
                          <a:ea typeface="+mn-ea"/>
                        </a:rPr>
                        <a:t>、</a:t>
                      </a:r>
                      <a:r>
                        <a:rPr lang="en-US" altLang="zh-CN" sz="1400" baseline="0" dirty="0" smtClean="0">
                          <a:solidFill>
                            <a:schemeClr val="tx1"/>
                          </a:solidFill>
                          <a:latin typeface="+mn-ea"/>
                          <a:ea typeface="+mn-ea"/>
                        </a:rPr>
                        <a:t>Printer</a:t>
                      </a:r>
                      <a:r>
                        <a:rPr lang="zh-CN" altLang="en-US" sz="1400" baseline="0" dirty="0" smtClean="0">
                          <a:solidFill>
                            <a:schemeClr val="tx1"/>
                          </a:solidFill>
                          <a:latin typeface="+mn-ea"/>
                          <a:ea typeface="+mn-ea"/>
                        </a:rPr>
                        <a:t>、</a:t>
                      </a:r>
                      <a:r>
                        <a:rPr lang="en-US" altLang="zh-CN" sz="1400" baseline="0" dirty="0" smtClean="0">
                          <a:solidFill>
                            <a:schemeClr val="tx1"/>
                          </a:solidFill>
                          <a:latin typeface="+mn-ea"/>
                          <a:ea typeface="+mn-ea"/>
                        </a:rPr>
                        <a:t>IIS</a:t>
                      </a:r>
                      <a:r>
                        <a:rPr lang="zh-CN" altLang="en-US" sz="1400" baseline="0" dirty="0" smtClean="0">
                          <a:solidFill>
                            <a:schemeClr val="tx1"/>
                          </a:solidFill>
                          <a:latin typeface="+mn-ea"/>
                          <a:ea typeface="+mn-ea"/>
                        </a:rPr>
                        <a:t>等。</a:t>
                      </a:r>
                      <a:endParaRPr lang="en-US" altLang="zh-CN" sz="1400" baseline="0" dirty="0" smtClean="0">
                        <a:solidFill>
                          <a:schemeClr val="tx1"/>
                        </a:solidFill>
                        <a:latin typeface="+mn-ea"/>
                        <a:ea typeface="+mn-ea"/>
                      </a:endParaRPr>
                    </a:p>
                    <a:p>
                      <a:pPr>
                        <a:lnSpc>
                          <a:spcPct val="150000"/>
                        </a:lnSpc>
                        <a:buFont typeface="Wingdings" pitchFamily="2" charset="2"/>
                        <a:buChar char="§"/>
                      </a:pPr>
                      <a:r>
                        <a:rPr lang="zh-CN" altLang="en-US" sz="1400" baseline="0" dirty="0" smtClean="0">
                          <a:solidFill>
                            <a:schemeClr val="tx1"/>
                          </a:solidFill>
                          <a:latin typeface="+mn-ea"/>
                          <a:ea typeface="+mn-ea"/>
                        </a:rPr>
                        <a:t> 部署</a:t>
                      </a:r>
                      <a:r>
                        <a:rPr lang="en-US" altLang="zh-CN" sz="1400" baseline="0" dirty="0" smtClean="0">
                          <a:solidFill>
                            <a:schemeClr val="tx1"/>
                          </a:solidFill>
                          <a:latin typeface="+mn-ea"/>
                          <a:ea typeface="+mn-ea"/>
                        </a:rPr>
                        <a:t>SCOM</a:t>
                      </a:r>
                      <a:r>
                        <a:rPr lang="zh-CN" altLang="en-US" sz="1400" baseline="0" dirty="0" smtClean="0">
                          <a:solidFill>
                            <a:schemeClr val="tx1"/>
                          </a:solidFill>
                          <a:latin typeface="+mn-ea"/>
                          <a:ea typeface="+mn-ea"/>
                        </a:rPr>
                        <a:t>前后</a:t>
                      </a:r>
                      <a:r>
                        <a:rPr lang="en-US" altLang="zh-CN" sz="1400" baseline="0" dirty="0" smtClean="0">
                          <a:solidFill>
                            <a:schemeClr val="tx1"/>
                          </a:solidFill>
                          <a:latin typeface="+mn-ea"/>
                          <a:ea typeface="+mn-ea"/>
                        </a:rPr>
                        <a:t>17</a:t>
                      </a:r>
                      <a:r>
                        <a:rPr lang="zh-CN" altLang="en-US" sz="1400" baseline="0" dirty="0" smtClean="0">
                          <a:solidFill>
                            <a:schemeClr val="tx1"/>
                          </a:solidFill>
                          <a:latin typeface="+mn-ea"/>
                          <a:ea typeface="+mn-ea"/>
                        </a:rPr>
                        <a:t>个月，告警准确性从</a:t>
                      </a:r>
                      <a:r>
                        <a:rPr lang="en-US" altLang="zh-CN" sz="1400" baseline="0" dirty="0" smtClean="0">
                          <a:solidFill>
                            <a:schemeClr val="tx1"/>
                          </a:solidFill>
                          <a:latin typeface="+mn-ea"/>
                          <a:ea typeface="+mn-ea"/>
                        </a:rPr>
                        <a:t>2%</a:t>
                      </a:r>
                      <a:r>
                        <a:rPr lang="zh-CN" altLang="en-US" sz="1400" baseline="0" dirty="0" smtClean="0">
                          <a:solidFill>
                            <a:schemeClr val="tx1"/>
                          </a:solidFill>
                          <a:latin typeface="+mn-ea"/>
                          <a:ea typeface="+mn-ea"/>
                        </a:rPr>
                        <a:t>提高到</a:t>
                      </a:r>
                      <a:r>
                        <a:rPr lang="en-US" altLang="zh-CN" sz="1400" baseline="0" dirty="0" smtClean="0">
                          <a:solidFill>
                            <a:schemeClr val="tx1"/>
                          </a:solidFill>
                          <a:latin typeface="+mn-ea"/>
                          <a:ea typeface="+mn-ea"/>
                        </a:rPr>
                        <a:t>98%</a:t>
                      </a:r>
                      <a:r>
                        <a:rPr lang="zh-CN" altLang="en-US" sz="1400" baseline="0" dirty="0" smtClean="0">
                          <a:solidFill>
                            <a:schemeClr val="tx1"/>
                          </a:solidFill>
                          <a:latin typeface="+mn-ea"/>
                          <a:ea typeface="+mn-ea"/>
                        </a:rPr>
                        <a:t>。管理员只收到清晰的报警内容，更有针对性，帮助管理员更快地解决问题恢复服务</a:t>
                      </a:r>
                      <a:r>
                        <a:rPr lang="zh-CN" altLang="en-US" sz="1400" baseline="0" dirty="0" smtClean="0">
                          <a:solidFill>
                            <a:schemeClr val="tx1"/>
                          </a:solidFill>
                        </a:rPr>
                        <a:t>。</a:t>
                      </a:r>
                      <a:endParaRPr lang="en-US" sz="1400" baseline="0" dirty="0" smtClean="0">
                        <a:solidFill>
                          <a:schemeClr val="tx1"/>
                        </a:solidFill>
                      </a:endParaRPr>
                    </a:p>
                    <a:p>
                      <a:pPr>
                        <a:lnSpc>
                          <a:spcPct val="150000"/>
                        </a:lnSpc>
                        <a:buFont typeface="Arial" pitchFamily="34" charset="0"/>
                        <a:buNone/>
                      </a:pPr>
                      <a:endParaRPr lang="en-US" sz="1400" baseline="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自动化方案带来的成本降低</a:t>
            </a:r>
            <a:endParaRPr lang="zh-CN" altLang="en-US" dirty="0"/>
          </a:p>
        </p:txBody>
      </p:sp>
      <p:graphicFrame>
        <p:nvGraphicFramePr>
          <p:cNvPr id="6" name="Table 5"/>
          <p:cNvGraphicFramePr>
            <a:graphicFrameLocks noGrp="1"/>
          </p:cNvGraphicFramePr>
          <p:nvPr/>
        </p:nvGraphicFramePr>
        <p:xfrm>
          <a:off x="5143504" y="1500174"/>
          <a:ext cx="4000496" cy="4267200"/>
        </p:xfrm>
        <a:graphic>
          <a:graphicData uri="http://schemas.openxmlformats.org/drawingml/2006/table">
            <a:tbl>
              <a:tblPr firstRow="1" bandRow="1">
                <a:tableStyleId>{9DCAF9ED-07DC-4A11-8D7F-57B35C25682E}</a:tableStyleId>
              </a:tblPr>
              <a:tblGrid>
                <a:gridCol w="4000496"/>
              </a:tblGrid>
              <a:tr h="46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rgbClr val="FFFFFF"/>
                          </a:solidFill>
                          <a:effectLst/>
                          <a:latin typeface="微软雅黑"/>
                          <a:ea typeface="+mn-ea"/>
                          <a:cs typeface="微软雅黑"/>
                        </a:rPr>
                        <a:t>数据总结</a:t>
                      </a:r>
                      <a:endParaRPr kumimoji="0" lang="en-US" sz="1600" b="1" i="0" u="none" strike="noStrike" cap="none" normalizeH="0" baseline="0" dirty="0" smtClean="0">
                        <a:ln>
                          <a:noFill/>
                        </a:ln>
                        <a:solidFill>
                          <a:srgbClr val="FFFFFF"/>
                        </a:solidFill>
                        <a:effectLst/>
                        <a:latin typeface="微软雅黑"/>
                        <a:ea typeface="+mn-ea"/>
                        <a:cs typeface="微软雅黑"/>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802562">
                <a:tc>
                  <a:txBody>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微软雅黑"/>
                          <a:ea typeface="+mn-ea"/>
                          <a:cs typeface="微软雅黑"/>
                        </a:rPr>
                        <a:t> </a:t>
                      </a:r>
                      <a:r>
                        <a:rPr kumimoji="0" lang="zh-CN" altLang="en-US" sz="1400" b="0" i="0" u="none" strike="noStrike" cap="none" normalizeH="0" baseline="0" dirty="0" smtClean="0">
                          <a:ln>
                            <a:noFill/>
                          </a:ln>
                          <a:solidFill>
                            <a:srgbClr val="000000"/>
                          </a:solidFill>
                          <a:effectLst/>
                          <a:latin typeface="微软雅黑"/>
                          <a:ea typeface="+mn-ea"/>
                          <a:cs typeface="微软雅黑"/>
                        </a:rPr>
                        <a:t>管理全国</a:t>
                      </a:r>
                      <a:r>
                        <a:rPr kumimoji="0" lang="en-US" altLang="zh-CN" sz="1400" b="0" i="0" u="none" strike="noStrike" cap="none" normalizeH="0" baseline="0" dirty="0" smtClean="0">
                          <a:ln>
                            <a:noFill/>
                          </a:ln>
                          <a:solidFill>
                            <a:srgbClr val="000000"/>
                          </a:solidFill>
                          <a:effectLst/>
                          <a:latin typeface="微软雅黑"/>
                          <a:ea typeface="+mn-ea"/>
                          <a:cs typeface="微软雅黑"/>
                        </a:rPr>
                        <a:t>500</a:t>
                      </a:r>
                      <a:r>
                        <a:rPr kumimoji="0" lang="zh-CN" altLang="en-US" sz="1400" b="0" i="0" u="none" strike="noStrike" cap="none" normalizeH="0" baseline="0" dirty="0" smtClean="0">
                          <a:ln>
                            <a:noFill/>
                          </a:ln>
                          <a:solidFill>
                            <a:srgbClr val="000000"/>
                          </a:solidFill>
                          <a:effectLst/>
                          <a:latin typeface="微软雅黑"/>
                          <a:ea typeface="+mn-ea"/>
                          <a:cs typeface="微软雅黑"/>
                        </a:rPr>
                        <a:t>台服务器</a:t>
                      </a:r>
                      <a:endParaRPr kumimoji="0" lang="en-US" sz="1400" b="0" i="0" u="none" strike="noStrike" cap="none" normalizeH="0" baseline="0" dirty="0" smtClean="0">
                        <a:ln>
                          <a:noFill/>
                        </a:ln>
                        <a:solidFill>
                          <a:srgbClr val="000000"/>
                        </a:solidFill>
                        <a:effectLst/>
                        <a:latin typeface="微软雅黑"/>
                        <a:ea typeface="+mn-ea"/>
                        <a:cs typeface="微软雅黑"/>
                      </a:endParaRPr>
                    </a:p>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微软雅黑"/>
                          <a:ea typeface="+mn-ea"/>
                          <a:cs typeface="微软雅黑"/>
                        </a:rPr>
                        <a:t> </a:t>
                      </a:r>
                      <a:r>
                        <a:rPr kumimoji="0" lang="zh-CN" altLang="en-US" sz="1400" b="0" i="0" u="none" strike="noStrike" cap="none" normalizeH="0" baseline="0" dirty="0" smtClean="0">
                          <a:ln>
                            <a:noFill/>
                          </a:ln>
                          <a:solidFill>
                            <a:srgbClr val="000000"/>
                          </a:solidFill>
                          <a:effectLst/>
                          <a:latin typeface="微软雅黑"/>
                          <a:ea typeface="+mn-ea"/>
                          <a:cs typeface="微软雅黑"/>
                        </a:rPr>
                        <a:t>管理员需要每天手工检查</a:t>
                      </a:r>
                      <a:r>
                        <a:rPr kumimoji="0" lang="en-US" altLang="zh-CN" sz="1400" b="0" i="0" u="none" strike="noStrike" cap="none" normalizeH="0" baseline="0" dirty="0" smtClean="0">
                          <a:ln>
                            <a:noFill/>
                          </a:ln>
                          <a:solidFill>
                            <a:srgbClr val="000000"/>
                          </a:solidFill>
                          <a:effectLst/>
                          <a:latin typeface="微软雅黑"/>
                          <a:ea typeface="+mn-ea"/>
                          <a:cs typeface="微软雅黑"/>
                        </a:rPr>
                        <a:t>3</a:t>
                      </a:r>
                      <a:r>
                        <a:rPr kumimoji="0" lang="zh-CN" altLang="en-US" sz="1400" b="0" i="0" u="none" strike="noStrike" cap="none" normalizeH="0" baseline="0" dirty="0" smtClean="0">
                          <a:ln>
                            <a:noFill/>
                          </a:ln>
                          <a:solidFill>
                            <a:srgbClr val="000000"/>
                          </a:solidFill>
                          <a:effectLst/>
                          <a:latin typeface="微软雅黑"/>
                          <a:ea typeface="+mn-ea"/>
                          <a:cs typeface="微软雅黑"/>
                        </a:rPr>
                        <a:t>次服务器的状态，平均每天需要</a:t>
                      </a:r>
                      <a:r>
                        <a:rPr kumimoji="0" lang="en-US" altLang="zh-CN" sz="1400" b="0" i="0" u="none" strike="noStrike" cap="none" normalizeH="0" baseline="0" dirty="0" smtClean="0">
                          <a:ln>
                            <a:noFill/>
                          </a:ln>
                          <a:solidFill>
                            <a:srgbClr val="000000"/>
                          </a:solidFill>
                          <a:effectLst/>
                          <a:latin typeface="微软雅黑"/>
                          <a:ea typeface="+mn-ea"/>
                          <a:cs typeface="微软雅黑"/>
                        </a:rPr>
                        <a:t>15</a:t>
                      </a:r>
                      <a:r>
                        <a:rPr kumimoji="0" lang="zh-CN" altLang="en-US" sz="1400" b="0" i="0" u="none" strike="noStrike" cap="none" normalizeH="0" baseline="0" dirty="0" smtClean="0">
                          <a:ln>
                            <a:noFill/>
                          </a:ln>
                          <a:solidFill>
                            <a:srgbClr val="000000"/>
                          </a:solidFill>
                          <a:effectLst/>
                          <a:latin typeface="微软雅黑"/>
                          <a:ea typeface="+mn-ea"/>
                          <a:cs typeface="微软雅黑"/>
                        </a:rPr>
                        <a:t>分钟</a:t>
                      </a:r>
                      <a:r>
                        <a:rPr kumimoji="0" lang="en-US" altLang="zh-CN" sz="1400" b="0" i="0" u="none" strike="noStrike" cap="none" normalizeH="0" baseline="0" dirty="0" smtClean="0">
                          <a:ln>
                            <a:noFill/>
                          </a:ln>
                          <a:solidFill>
                            <a:srgbClr val="000000"/>
                          </a:solidFill>
                          <a:effectLst/>
                          <a:latin typeface="微软雅黑"/>
                          <a:ea typeface="+mn-ea"/>
                          <a:cs typeface="微软雅黑"/>
                        </a:rPr>
                        <a:t>/</a:t>
                      </a:r>
                      <a:r>
                        <a:rPr kumimoji="0" lang="zh-CN" altLang="en-US" sz="1400" b="0" i="0" u="none" strike="noStrike" cap="none" normalizeH="0" baseline="0" dirty="0" smtClean="0">
                          <a:ln>
                            <a:noFill/>
                          </a:ln>
                          <a:solidFill>
                            <a:srgbClr val="000000"/>
                          </a:solidFill>
                          <a:effectLst/>
                          <a:latin typeface="微软雅黑"/>
                          <a:ea typeface="+mn-ea"/>
                          <a:cs typeface="微软雅黑"/>
                        </a:rPr>
                        <a:t>每台</a:t>
                      </a:r>
                      <a:r>
                        <a:rPr kumimoji="0" lang="en-US" altLang="zh-CN" sz="1400" b="0" i="0" u="none" strike="noStrike" cap="none" normalizeH="0" baseline="0" dirty="0" smtClean="0">
                          <a:ln>
                            <a:noFill/>
                          </a:ln>
                          <a:solidFill>
                            <a:srgbClr val="000000"/>
                          </a:solidFill>
                          <a:effectLst/>
                          <a:latin typeface="微软雅黑"/>
                          <a:ea typeface="+mn-ea"/>
                          <a:cs typeface="微软雅黑"/>
                        </a:rPr>
                        <a:t>. </a:t>
                      </a:r>
                      <a:r>
                        <a:rPr kumimoji="0" lang="zh-CN" altLang="en-US" sz="1400" b="0" i="0" u="none" strike="noStrike" cap="none" normalizeH="0" baseline="0" dirty="0" smtClean="0">
                          <a:ln>
                            <a:noFill/>
                          </a:ln>
                          <a:solidFill>
                            <a:srgbClr val="000000"/>
                          </a:solidFill>
                          <a:effectLst/>
                          <a:latin typeface="微软雅黑"/>
                          <a:ea typeface="+mn-ea"/>
                          <a:cs typeface="微软雅黑"/>
                        </a:rPr>
                        <a:t>一天总共需要</a:t>
                      </a:r>
                      <a:r>
                        <a:rPr kumimoji="0" lang="en-US" altLang="zh-CN" sz="1400" b="0" i="0" u="none" strike="noStrike" cap="none" normalizeH="0" baseline="0" dirty="0" smtClean="0">
                          <a:ln>
                            <a:noFill/>
                          </a:ln>
                          <a:solidFill>
                            <a:srgbClr val="000000"/>
                          </a:solidFill>
                          <a:effectLst/>
                          <a:latin typeface="微软雅黑"/>
                          <a:ea typeface="+mn-ea"/>
                          <a:cs typeface="微软雅黑"/>
                        </a:rPr>
                        <a:t>125</a:t>
                      </a:r>
                      <a:r>
                        <a:rPr kumimoji="0" lang="zh-CN" altLang="en-US" sz="1400" b="0" i="0" u="none" strike="noStrike" cap="none" normalizeH="0" baseline="0" dirty="0" smtClean="0">
                          <a:ln>
                            <a:noFill/>
                          </a:ln>
                          <a:solidFill>
                            <a:srgbClr val="000000"/>
                          </a:solidFill>
                          <a:effectLst/>
                          <a:latin typeface="微软雅黑"/>
                          <a:ea typeface="+mn-ea"/>
                          <a:cs typeface="微软雅黑"/>
                        </a:rPr>
                        <a:t>个小时并且需要至少</a:t>
                      </a:r>
                      <a:r>
                        <a:rPr kumimoji="0" lang="en-US" altLang="zh-CN" sz="1400" b="0" i="0" u="none" strike="noStrike" cap="none" normalizeH="0" baseline="0" dirty="0" smtClean="0">
                          <a:ln>
                            <a:noFill/>
                          </a:ln>
                          <a:solidFill>
                            <a:srgbClr val="000000"/>
                          </a:solidFill>
                          <a:effectLst/>
                          <a:latin typeface="微软雅黑"/>
                          <a:ea typeface="+mn-ea"/>
                          <a:cs typeface="微软雅黑"/>
                        </a:rPr>
                        <a:t>15</a:t>
                      </a:r>
                      <a:r>
                        <a:rPr kumimoji="0" lang="zh-CN" altLang="en-US" sz="1400" b="0" i="0" u="none" strike="noStrike" cap="none" normalizeH="0" baseline="0" dirty="0" smtClean="0">
                          <a:ln>
                            <a:noFill/>
                          </a:ln>
                          <a:solidFill>
                            <a:srgbClr val="000000"/>
                          </a:solidFill>
                          <a:effectLst/>
                          <a:latin typeface="微软雅黑"/>
                          <a:ea typeface="+mn-ea"/>
                          <a:cs typeface="微软雅黑"/>
                        </a:rPr>
                        <a:t>个管理员</a:t>
                      </a:r>
                      <a:endParaRPr kumimoji="0" lang="en-US" altLang="zh-CN" sz="1400" b="0" i="0" u="none" strike="noStrike" cap="none" normalizeH="0" baseline="0" dirty="0" smtClean="0">
                        <a:ln>
                          <a:noFill/>
                        </a:ln>
                        <a:solidFill>
                          <a:srgbClr val="000000"/>
                        </a:solidFill>
                        <a:effectLst/>
                        <a:latin typeface="微软雅黑"/>
                        <a:ea typeface="+mn-ea"/>
                        <a:cs typeface="微软雅黑"/>
                      </a:endParaRPr>
                    </a:p>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zh-CN" altLang="en-US" sz="1400" b="0" i="0" u="none" strike="noStrike" cap="none" normalizeH="0" baseline="0" dirty="0" smtClean="0">
                          <a:ln>
                            <a:noFill/>
                          </a:ln>
                          <a:solidFill>
                            <a:srgbClr val="000000"/>
                          </a:solidFill>
                          <a:effectLst/>
                          <a:latin typeface="微软雅黑"/>
                          <a:ea typeface="+mn-ea"/>
                          <a:cs typeface="微软雅黑"/>
                        </a:rPr>
                        <a:t> 以</a:t>
                      </a:r>
                      <a:r>
                        <a:rPr kumimoji="0" lang="en-US" altLang="zh-CN" sz="1400" b="0" i="0" u="none" strike="noStrike" cap="none" normalizeH="0" baseline="0" dirty="0" smtClean="0">
                          <a:ln>
                            <a:noFill/>
                          </a:ln>
                          <a:solidFill>
                            <a:srgbClr val="000000"/>
                          </a:solidFill>
                          <a:effectLst/>
                          <a:latin typeface="微软雅黑"/>
                          <a:ea typeface="+mn-ea"/>
                          <a:cs typeface="微软雅黑"/>
                        </a:rPr>
                        <a:t>1</a:t>
                      </a:r>
                      <a:r>
                        <a:rPr kumimoji="0" lang="zh-CN" altLang="en-US" sz="1400" b="0" i="0" u="none" strike="noStrike" cap="none" normalizeH="0" baseline="0" dirty="0" smtClean="0">
                          <a:ln>
                            <a:noFill/>
                          </a:ln>
                          <a:solidFill>
                            <a:srgbClr val="000000"/>
                          </a:solidFill>
                          <a:effectLst/>
                          <a:latin typeface="微软雅黑"/>
                          <a:ea typeface="+mn-ea"/>
                          <a:cs typeface="微软雅黑"/>
                        </a:rPr>
                        <a:t>个管理员平均每月的成本在￥</a:t>
                      </a:r>
                      <a:r>
                        <a:rPr kumimoji="0" lang="en-US" altLang="zh-CN" sz="1400" b="0" i="0" u="none" strike="noStrike" cap="none" normalizeH="0" baseline="0" dirty="0" smtClean="0">
                          <a:ln>
                            <a:noFill/>
                          </a:ln>
                          <a:solidFill>
                            <a:srgbClr val="000000"/>
                          </a:solidFill>
                          <a:effectLst/>
                          <a:latin typeface="微软雅黑"/>
                          <a:ea typeface="+mn-ea"/>
                          <a:cs typeface="微软雅黑"/>
                        </a:rPr>
                        <a:t>10,000</a:t>
                      </a:r>
                      <a:r>
                        <a:rPr kumimoji="0" lang="zh-CN" altLang="en-US" sz="1400" b="0" i="0" u="none" strike="noStrike" cap="none" normalizeH="0" baseline="0" dirty="0" smtClean="0">
                          <a:ln>
                            <a:noFill/>
                          </a:ln>
                          <a:solidFill>
                            <a:srgbClr val="000000"/>
                          </a:solidFill>
                          <a:effectLst/>
                          <a:latin typeface="微软雅黑"/>
                          <a:ea typeface="+mn-ea"/>
                          <a:cs typeface="微软雅黑"/>
                        </a:rPr>
                        <a:t>，每个月的人员成本在￥</a:t>
                      </a:r>
                      <a:r>
                        <a:rPr kumimoji="0" lang="en-US" altLang="zh-CN" sz="1400" b="0" i="0" u="none" strike="noStrike" cap="none" normalizeH="0" baseline="0" dirty="0" smtClean="0">
                          <a:ln>
                            <a:noFill/>
                          </a:ln>
                          <a:solidFill>
                            <a:srgbClr val="000000"/>
                          </a:solidFill>
                          <a:effectLst/>
                          <a:latin typeface="微软雅黑"/>
                          <a:ea typeface="+mn-ea"/>
                          <a:cs typeface="微软雅黑"/>
                        </a:rPr>
                        <a:t>150,000</a:t>
                      </a:r>
                    </a:p>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a:ea typeface="+mn-ea"/>
                          <a:cs typeface="微软雅黑"/>
                        </a:rPr>
                        <a:t> 监控系统提供了</a:t>
                      </a:r>
                      <a:r>
                        <a:rPr kumimoji="0" lang="en-US" altLang="zh-CN" sz="1400" b="0" i="0" u="none" strike="noStrike" cap="none" normalizeH="0" baseline="0" dirty="0" smtClean="0">
                          <a:ln>
                            <a:noFill/>
                          </a:ln>
                          <a:solidFill>
                            <a:schemeClr val="tx1"/>
                          </a:solidFill>
                          <a:effectLst/>
                          <a:latin typeface="微软雅黑"/>
                          <a:ea typeface="+mn-ea"/>
                          <a:cs typeface="微软雅黑"/>
                        </a:rPr>
                        <a:t>7x24</a:t>
                      </a:r>
                      <a:r>
                        <a:rPr kumimoji="0" lang="zh-CN" altLang="en-US" sz="1400" b="0" i="0" u="none" strike="noStrike" cap="none" normalizeH="0" baseline="0" dirty="0" smtClean="0">
                          <a:ln>
                            <a:noFill/>
                          </a:ln>
                          <a:solidFill>
                            <a:schemeClr val="tx1"/>
                          </a:solidFill>
                          <a:effectLst/>
                          <a:latin typeface="微软雅黑"/>
                          <a:ea typeface="+mn-ea"/>
                          <a:cs typeface="微软雅黑"/>
                        </a:rPr>
                        <a:t>小时的自动化监控，发现问题及时发送告警短信及邮件从而代替了人工检查</a:t>
                      </a:r>
                      <a:endParaRPr kumimoji="0" lang="en-US" sz="1400" b="0" i="0" u="none" strike="noStrike" cap="none" normalizeH="0" baseline="0" dirty="0" smtClean="0">
                        <a:ln>
                          <a:noFill/>
                        </a:ln>
                        <a:solidFill>
                          <a:srgbClr val="000000"/>
                        </a:solidFill>
                        <a:effectLst/>
                        <a:latin typeface="微软雅黑"/>
                        <a:ea typeface="+mn-ea"/>
                        <a:cs typeface="微软雅黑"/>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Chart 6"/>
          <p:cNvGraphicFramePr/>
          <p:nvPr/>
        </p:nvGraphicFramePr>
        <p:xfrm>
          <a:off x="857224" y="1214422"/>
          <a:ext cx="3786214" cy="2571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642910" y="3714752"/>
          <a:ext cx="3976338" cy="2729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	</a:t>
            </a:r>
            <a:r>
              <a:rPr lang="zh-CN" altLang="en-US" dirty="0" smtClean="0"/>
              <a:t>西门子监控系统</a:t>
            </a:r>
            <a:r>
              <a:rPr lang="en-US" altLang="zh-CN" dirty="0" smtClean="0"/>
              <a:t>-</a:t>
            </a:r>
            <a:r>
              <a:rPr lang="zh-CN" altLang="en-US" dirty="0" smtClean="0"/>
              <a:t>生产系统</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案例分享 </a:t>
            </a:r>
            <a:r>
              <a:rPr lang="en-US" altLang="zh-CN" dirty="0" smtClean="0"/>
              <a:t>–</a:t>
            </a:r>
            <a:r>
              <a:rPr lang="zh-CN" altLang="en-US" dirty="0" smtClean="0"/>
              <a:t> </a:t>
            </a:r>
            <a:r>
              <a:rPr lang="zh-CN" altLang="en-US" sz="3200" dirty="0" smtClean="0"/>
              <a:t>使用</a:t>
            </a:r>
            <a:r>
              <a:rPr lang="en-US" altLang="zh-CN" sz="3200" dirty="0" smtClean="0"/>
              <a:t>Universal Connector</a:t>
            </a:r>
            <a:endParaRPr lang="zh-CN" altLang="en-US" sz="3200" dirty="0"/>
          </a:p>
        </p:txBody>
      </p:sp>
      <p:sp>
        <p:nvSpPr>
          <p:cNvPr id="3" name="内容占位符 2"/>
          <p:cNvSpPr>
            <a:spLocks noGrp="1"/>
          </p:cNvSpPr>
          <p:nvPr>
            <p:ph idx="1"/>
          </p:nvPr>
        </p:nvSpPr>
        <p:spPr/>
        <p:txBody>
          <a:bodyPr/>
          <a:lstStyle/>
          <a:p>
            <a:r>
              <a:rPr lang="zh-CN" altLang="en-US" dirty="0" smtClean="0"/>
              <a:t>我们面临的挑战：</a:t>
            </a:r>
            <a:r>
              <a:rPr lang="en-US" altLang="zh-CN" dirty="0" smtClean="0"/>
              <a:t> </a:t>
            </a:r>
            <a:r>
              <a:rPr lang="zh-CN" altLang="en-US" dirty="0" smtClean="0"/>
              <a:t>监控系统与事件处理平台的数据交互</a:t>
            </a:r>
          </a:p>
          <a:p>
            <a:pPr lvl="1"/>
            <a:r>
              <a:rPr lang="zh-CN" altLang="en-US" dirty="0" smtClean="0"/>
              <a:t>实时的数据交互，保证数据的准确和一致</a:t>
            </a:r>
            <a:endParaRPr lang="en-US" altLang="zh-CN" dirty="0" smtClean="0"/>
          </a:p>
          <a:p>
            <a:pPr lvl="1"/>
            <a:r>
              <a:rPr lang="zh-CN" altLang="en-US" dirty="0" smtClean="0"/>
              <a:t>良好的界面和向导，方便交互数据的定制</a:t>
            </a:r>
            <a:endParaRPr lang="en-US" altLang="zh-CN" dirty="0" smtClean="0"/>
          </a:p>
          <a:p>
            <a:pPr lvl="1"/>
            <a:r>
              <a:rPr lang="zh-CN" altLang="en-US" dirty="0" smtClean="0"/>
              <a:t>希望采用分布式的架构设计，具备一定的可扩展性</a:t>
            </a:r>
            <a:endParaRPr lang="en-US" altLang="zh-CN" dirty="0" smtClean="0"/>
          </a:p>
          <a:p>
            <a:pPr lvl="1"/>
            <a:r>
              <a:rPr lang="zh-CN" altLang="en-US" dirty="0" smtClean="0"/>
              <a:t>人力成本有限，不希望做大量的编写代码工作</a:t>
            </a:r>
            <a:endParaRPr lang="en-US" altLang="zh-CN" dirty="0" smtClean="0"/>
          </a:p>
          <a:p>
            <a:r>
              <a:rPr lang="zh-CN" altLang="en-US" dirty="0" smtClean="0"/>
              <a:t>我们的解决方案：</a:t>
            </a:r>
            <a:r>
              <a:rPr lang="en-US" altLang="zh-CN" dirty="0" smtClean="0"/>
              <a:t>SCOM</a:t>
            </a:r>
            <a:r>
              <a:rPr lang="zh-CN" altLang="en-US" dirty="0" smtClean="0"/>
              <a:t> </a:t>
            </a:r>
            <a:r>
              <a:rPr lang="en-US" altLang="zh-CN" dirty="0" smtClean="0"/>
              <a:t>2007 R2 Universal Connector</a:t>
            </a:r>
            <a:endParaRPr lang="zh-CN" altLang="en-US" dirty="0" smtClean="0"/>
          </a:p>
          <a:p>
            <a:pPr lvl="1"/>
            <a:r>
              <a:rPr lang="zh-CN" altLang="en-US" dirty="0" smtClean="0"/>
              <a:t>自动的数据同步贯穿在报警信息的整个生命周期</a:t>
            </a:r>
            <a:endParaRPr lang="en-US" altLang="zh-CN" dirty="0" smtClean="0"/>
          </a:p>
          <a:p>
            <a:pPr lvl="1"/>
            <a:r>
              <a:rPr lang="zh-CN" altLang="en-US" dirty="0" smtClean="0"/>
              <a:t>与主应用系统的同步，同时支持与备份系统同步</a:t>
            </a:r>
            <a:endParaRPr lang="en-US" altLang="zh-CN" dirty="0" smtClean="0"/>
          </a:p>
          <a:p>
            <a:pPr lvl="1"/>
            <a:r>
              <a:rPr lang="zh-CN" altLang="en-US" dirty="0" smtClean="0"/>
              <a:t>支持与多个第三方的应用系统的数据同步</a:t>
            </a:r>
            <a:endParaRPr lang="en-US" altLang="zh-CN" dirty="0" smtClean="0"/>
          </a:p>
          <a:p>
            <a:pPr lvl="1"/>
            <a:r>
              <a:rPr lang="zh-CN" altLang="en-US" dirty="0" smtClean="0"/>
              <a:t>通过</a:t>
            </a:r>
            <a:r>
              <a:rPr lang="en-US" altLang="zh-CN" dirty="0" smtClean="0"/>
              <a:t>SCOM</a:t>
            </a:r>
            <a:r>
              <a:rPr lang="zh-CN" altLang="en-US" dirty="0" smtClean="0"/>
              <a:t> </a:t>
            </a:r>
            <a:r>
              <a:rPr lang="en-US" altLang="zh-CN" dirty="0" smtClean="0"/>
              <a:t>2007</a:t>
            </a:r>
            <a:r>
              <a:rPr lang="zh-CN" altLang="en-US" dirty="0" smtClean="0"/>
              <a:t> </a:t>
            </a:r>
            <a:r>
              <a:rPr lang="en-US" altLang="zh-CN" dirty="0" smtClean="0"/>
              <a:t>R2</a:t>
            </a:r>
            <a:r>
              <a:rPr lang="zh-CN" altLang="en-US" dirty="0" smtClean="0"/>
              <a:t>的控制台配置和管理</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案例分享 </a:t>
            </a:r>
            <a:r>
              <a:rPr lang="en-US" altLang="zh-CN" dirty="0" smtClean="0"/>
              <a:t>–</a:t>
            </a:r>
            <a:r>
              <a:rPr lang="zh-CN" altLang="en-US" dirty="0" smtClean="0"/>
              <a:t> </a:t>
            </a:r>
            <a:r>
              <a:rPr lang="zh-CN" altLang="en-US" sz="3200" dirty="0" smtClean="0"/>
              <a:t>使用</a:t>
            </a:r>
            <a:r>
              <a:rPr lang="en-US" altLang="zh-CN" sz="3200" dirty="0" smtClean="0"/>
              <a:t>Universal Connector</a:t>
            </a:r>
            <a:endParaRPr lang="zh-CN" altLang="en-US" sz="3200" dirty="0"/>
          </a:p>
        </p:txBody>
      </p:sp>
      <p:sp>
        <p:nvSpPr>
          <p:cNvPr id="3" name="内容占位符 2"/>
          <p:cNvSpPr>
            <a:spLocks noGrp="1"/>
          </p:cNvSpPr>
          <p:nvPr>
            <p:ph idx="1"/>
          </p:nvPr>
        </p:nvSpPr>
        <p:spPr/>
        <p:txBody>
          <a:bodyPr/>
          <a:lstStyle/>
          <a:p>
            <a:r>
              <a:rPr lang="zh-CN" altLang="en-US" dirty="0" smtClean="0"/>
              <a:t>解决方案的架构图</a:t>
            </a:r>
          </a:p>
        </p:txBody>
      </p:sp>
      <p:pic>
        <p:nvPicPr>
          <p:cNvPr id="1026" name="Picture 2"/>
          <p:cNvPicPr>
            <a:picLocks noChangeAspect="1" noChangeArrowheads="1"/>
          </p:cNvPicPr>
          <p:nvPr/>
        </p:nvPicPr>
        <p:blipFill>
          <a:blip r:embed="rId3" cstate="print"/>
          <a:srcRect/>
          <a:stretch>
            <a:fillRect/>
          </a:stretch>
        </p:blipFill>
        <p:spPr bwMode="auto">
          <a:xfrm>
            <a:off x="142844" y="3862405"/>
            <a:ext cx="3609975" cy="206692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29" name="Picture 5"/>
          <p:cNvPicPr>
            <a:picLocks noChangeAspect="1" noChangeArrowheads="1"/>
          </p:cNvPicPr>
          <p:nvPr/>
        </p:nvPicPr>
        <p:blipFill>
          <a:blip r:embed="rId4" cstate="print"/>
          <a:srcRect/>
          <a:stretch>
            <a:fillRect/>
          </a:stretch>
        </p:blipFill>
        <p:spPr bwMode="auto">
          <a:xfrm>
            <a:off x="3929058" y="1757371"/>
            <a:ext cx="5029200" cy="2886075"/>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	</a:t>
            </a:r>
            <a:r>
              <a:rPr lang="zh-CN" altLang="en-US" dirty="0" smtClean="0"/>
              <a:t>如何利用</a:t>
            </a:r>
            <a:r>
              <a:rPr lang="en-US" altLang="zh-CN" dirty="0" smtClean="0"/>
              <a:t>SCOM</a:t>
            </a:r>
            <a:r>
              <a:rPr lang="zh-CN" altLang="en-US" dirty="0" smtClean="0"/>
              <a:t> </a:t>
            </a:r>
            <a:r>
              <a:rPr lang="en-US" altLang="zh-CN" dirty="0" smtClean="0"/>
              <a:t>2007</a:t>
            </a:r>
            <a:r>
              <a:rPr lang="zh-CN" altLang="en-US" dirty="0" smtClean="0"/>
              <a:t> </a:t>
            </a:r>
            <a:r>
              <a:rPr lang="en-US" altLang="zh-CN" dirty="0" smtClean="0"/>
              <a:t>R2 Universal Connector</a:t>
            </a:r>
            <a:r>
              <a:rPr lang="zh-CN" altLang="en-US" dirty="0" smtClean="0"/>
              <a:t>实现告警数据交互</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3600" b="1" dirty="0" smtClean="0"/>
              <a:t>使用</a:t>
            </a:r>
            <a:r>
              <a:rPr lang="en-US" sz="3600" b="1" dirty="0" smtClean="0"/>
              <a:t>SCOM 2007 R2</a:t>
            </a:r>
            <a:r>
              <a:rPr lang="zh-CN" altLang="en-US" sz="3600" b="1" dirty="0" smtClean="0"/>
              <a:t>实现全面自动监控</a:t>
            </a:r>
            <a:r>
              <a:rPr lang="en-US" altLang="zh-CN" sz="3600" b="1" dirty="0" smtClean="0"/>
              <a:t/>
            </a:r>
            <a:br>
              <a:rPr lang="en-US" altLang="zh-CN" sz="3600" b="1" dirty="0" smtClean="0"/>
            </a:br>
            <a:r>
              <a:rPr lang="en-US" altLang="zh-CN" sz="3600" b="1" dirty="0" smtClean="0"/>
              <a:t>- </a:t>
            </a:r>
            <a:r>
              <a:rPr lang="zh-CN" altLang="en-US" sz="3200" b="1" dirty="0" smtClean="0"/>
              <a:t>真实案例分享</a:t>
            </a:r>
            <a:endParaRPr lang="zh-CN" altLang="en-US" sz="3600" dirty="0"/>
          </a:p>
        </p:txBody>
      </p:sp>
      <p:sp>
        <p:nvSpPr>
          <p:cNvPr id="5" name="文本占位符 4"/>
          <p:cNvSpPr>
            <a:spLocks noGrp="1"/>
          </p:cNvSpPr>
          <p:nvPr>
            <p:ph type="body" sz="quarter" idx="10"/>
          </p:nvPr>
        </p:nvSpPr>
        <p:spPr/>
        <p:txBody>
          <a:bodyPr/>
          <a:lstStyle/>
          <a:p>
            <a:r>
              <a:rPr lang="en-US" dirty="0" smtClean="0"/>
              <a:t>MGT212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案例分享 </a:t>
            </a:r>
            <a:r>
              <a:rPr lang="en-US" altLang="zh-CN" dirty="0" smtClean="0"/>
              <a:t>–</a:t>
            </a:r>
            <a:r>
              <a:rPr lang="zh-CN" altLang="en-US" dirty="0" smtClean="0"/>
              <a:t> </a:t>
            </a:r>
            <a:r>
              <a:rPr lang="zh-CN" altLang="en-US" sz="3200" dirty="0" smtClean="0"/>
              <a:t>自动化的</a:t>
            </a:r>
            <a:r>
              <a:rPr lang="en-US" altLang="zh-CN" sz="3200" dirty="0" smtClean="0"/>
              <a:t>DHCP</a:t>
            </a:r>
            <a:r>
              <a:rPr lang="zh-CN" altLang="en-US" sz="3200" dirty="0" smtClean="0"/>
              <a:t>管理</a:t>
            </a:r>
            <a:endParaRPr lang="zh-CN" altLang="en-US" sz="3200" dirty="0"/>
          </a:p>
        </p:txBody>
      </p:sp>
      <p:sp>
        <p:nvSpPr>
          <p:cNvPr id="3" name="内容占位符 2"/>
          <p:cNvSpPr>
            <a:spLocks noGrp="1"/>
          </p:cNvSpPr>
          <p:nvPr>
            <p:ph idx="1"/>
          </p:nvPr>
        </p:nvSpPr>
        <p:spPr/>
        <p:txBody>
          <a:bodyPr/>
          <a:lstStyle/>
          <a:p>
            <a:r>
              <a:rPr lang="zh-CN" altLang="en-US" dirty="0" smtClean="0"/>
              <a:t>我们面临的挑战：</a:t>
            </a:r>
            <a:r>
              <a:rPr lang="en-US" altLang="zh-CN" dirty="0" smtClean="0"/>
              <a:t> DHCP</a:t>
            </a:r>
            <a:r>
              <a:rPr lang="zh-CN" altLang="en-US" dirty="0" smtClean="0"/>
              <a:t>地址池满后用户无法联网</a:t>
            </a:r>
          </a:p>
          <a:p>
            <a:pPr lvl="1"/>
            <a:r>
              <a:rPr lang="en-US" altLang="zh-CN" dirty="0" smtClean="0"/>
              <a:t>IP</a:t>
            </a:r>
            <a:r>
              <a:rPr lang="zh-CN" altLang="en-US" dirty="0" smtClean="0"/>
              <a:t>地址资源有限，无法做到充分冗余</a:t>
            </a:r>
            <a:endParaRPr lang="en-US" altLang="zh-CN" dirty="0" smtClean="0"/>
          </a:p>
          <a:p>
            <a:pPr lvl="1"/>
            <a:r>
              <a:rPr lang="zh-CN" altLang="en-US" dirty="0" smtClean="0"/>
              <a:t>管理员无法事先得到报警</a:t>
            </a:r>
            <a:endParaRPr lang="en-US" altLang="zh-CN" dirty="0" smtClean="0"/>
          </a:p>
          <a:p>
            <a:pPr lvl="1"/>
            <a:r>
              <a:rPr lang="zh-CN" altLang="en-US" dirty="0" smtClean="0"/>
              <a:t>管理员被手工释放空地址这类重复的工作捆住</a:t>
            </a:r>
            <a:endParaRPr lang="en-US" altLang="zh-CN" dirty="0" smtClean="0"/>
          </a:p>
          <a:p>
            <a:pPr lvl="1"/>
            <a:r>
              <a:rPr lang="zh-CN" altLang="en-US" dirty="0" smtClean="0"/>
              <a:t>成本控制，不希望再投资额外的管理工具</a:t>
            </a:r>
            <a:endParaRPr lang="en-US" altLang="zh-CN" dirty="0" smtClean="0"/>
          </a:p>
          <a:p>
            <a:r>
              <a:rPr lang="zh-CN" altLang="en-US" dirty="0" smtClean="0"/>
              <a:t>我们的解决方案：</a:t>
            </a:r>
            <a:r>
              <a:rPr lang="en-US" altLang="zh-CN" dirty="0" smtClean="0"/>
              <a:t>DHCP</a:t>
            </a:r>
            <a:r>
              <a:rPr lang="zh-CN" altLang="en-US" dirty="0" smtClean="0"/>
              <a:t>管理包加自动释放空地址</a:t>
            </a:r>
          </a:p>
          <a:p>
            <a:pPr lvl="1"/>
            <a:r>
              <a:rPr lang="zh-CN" altLang="en-US" dirty="0" smtClean="0"/>
              <a:t>官方网站提供</a:t>
            </a:r>
            <a:r>
              <a:rPr lang="en-US" altLang="zh-CN" dirty="0" smtClean="0"/>
              <a:t>DHCP</a:t>
            </a:r>
            <a:r>
              <a:rPr lang="zh-CN" altLang="en-US" dirty="0" smtClean="0"/>
              <a:t>管理包，提供相关的完整监控</a:t>
            </a:r>
            <a:endParaRPr lang="en-US" altLang="zh-CN" dirty="0" smtClean="0"/>
          </a:p>
          <a:p>
            <a:pPr lvl="1"/>
            <a:r>
              <a:rPr lang="zh-CN" altLang="en-US" dirty="0" smtClean="0"/>
              <a:t>允许自定义报警的阀值</a:t>
            </a:r>
            <a:endParaRPr lang="en-US" altLang="zh-CN" dirty="0" smtClean="0"/>
          </a:p>
          <a:p>
            <a:pPr lvl="1"/>
            <a:r>
              <a:rPr lang="en-US" altLang="zh-CN" dirty="0" smtClean="0"/>
              <a:t>DHCP</a:t>
            </a:r>
            <a:r>
              <a:rPr lang="zh-CN" altLang="en-US" dirty="0" smtClean="0"/>
              <a:t>地址池满后，自动触发手工释放空地址任务</a:t>
            </a:r>
            <a:endParaRPr lang="en-US" altLang="zh-CN" dirty="0" smtClean="0"/>
          </a:p>
          <a:p>
            <a:pPr lvl="1"/>
            <a:r>
              <a:rPr lang="zh-CN" altLang="en-US" dirty="0" smtClean="0"/>
              <a:t>通过报表分析问题原因以制定相应的解决办法</a:t>
            </a:r>
            <a:endParaRPr lang="en-US" altLang="zh-CN"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	</a:t>
            </a:r>
            <a:r>
              <a:rPr lang="zh-CN" altLang="en-US" dirty="0" smtClean="0"/>
              <a:t>如何利用</a:t>
            </a:r>
            <a:r>
              <a:rPr lang="en-US" altLang="zh-CN" dirty="0" smtClean="0"/>
              <a:t>DHCP</a:t>
            </a:r>
            <a:r>
              <a:rPr lang="zh-CN" altLang="en-US" dirty="0" smtClean="0"/>
              <a:t>管理包实现自动化的管理</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4" name="内容占位符 2"/>
          <p:cNvSpPr txBox="1">
            <a:spLocks/>
          </p:cNvSpPr>
          <p:nvPr/>
        </p:nvSpPr>
        <p:spPr>
          <a:xfrm>
            <a:off x="457200" y="1600200"/>
            <a:ext cx="8229600" cy="4525963"/>
          </a:xfrm>
          <a:prstGeom prst="rect">
            <a:avLst/>
          </a:prstGeom>
        </p:spPr>
        <p:txBody>
          <a:bodyPr/>
          <a:lstStyle/>
          <a:p>
            <a:pPr marL="342900" indent="-342900">
              <a:spcBef>
                <a:spcPct val="20000"/>
              </a:spcBef>
              <a:buFont typeface="Arial" pitchFamily="34" charset="0"/>
              <a:buChar char="•"/>
            </a:pPr>
            <a:r>
              <a:rPr lang="zh-CN" altLang="en-US" sz="2400" dirty="0" smtClean="0">
                <a:solidFill>
                  <a:schemeClr val="bg1"/>
                </a:solidFill>
              </a:rPr>
              <a:t>西门子</a:t>
            </a:r>
            <a:r>
              <a:rPr lang="en-US" altLang="zh-CN" sz="2400" dirty="0" smtClean="0">
                <a:solidFill>
                  <a:schemeClr val="bg1"/>
                </a:solidFill>
              </a:rPr>
              <a:t>IT</a:t>
            </a:r>
            <a:r>
              <a:rPr lang="zh-CN" altLang="en-US" sz="2400" dirty="0" smtClean="0">
                <a:solidFill>
                  <a:schemeClr val="bg1"/>
                </a:solidFill>
              </a:rPr>
              <a:t>解决方案和服务集团</a:t>
            </a:r>
            <a:endParaRPr lang="en-US" altLang="zh-CN" sz="2400" dirty="0" smtClean="0">
              <a:solidFill>
                <a:schemeClr val="bg1"/>
              </a:solidFill>
            </a:endParaRPr>
          </a:p>
          <a:p>
            <a:pPr marL="800100" lvl="1" indent="-342900">
              <a:spcBef>
                <a:spcPct val="20000"/>
              </a:spcBef>
            </a:pPr>
            <a:r>
              <a:rPr lang="en-US" altLang="zh-CN" sz="1600" dirty="0" smtClean="0">
                <a:solidFill>
                  <a:schemeClr val="bg1"/>
                </a:solidFill>
              </a:rPr>
              <a:t>	</a:t>
            </a:r>
            <a:r>
              <a:rPr lang="en-US" altLang="zh-CN" sz="1600" dirty="0" smtClean="0">
                <a:solidFill>
                  <a:schemeClr val="bg1"/>
                </a:solidFill>
                <a:hlinkClick r:id="rId3"/>
              </a:rPr>
              <a:t>http://www.siemens.com.cn/it-solutions</a:t>
            </a:r>
            <a:r>
              <a:rPr lang="en-US" altLang="zh-CN" sz="1600" dirty="0" smtClean="0">
                <a:solidFill>
                  <a:schemeClr val="bg1"/>
                </a:solidFill>
              </a:rPr>
              <a:t> </a:t>
            </a:r>
            <a:endParaRPr lang="en-US" altLang="zh-CN" sz="1600" dirty="0" smtClean="0">
              <a:solidFill>
                <a:schemeClr val="bg1"/>
              </a:solidFill>
              <a:hlinkClick r:id="rId4"/>
            </a:endParaRPr>
          </a:p>
          <a:p>
            <a:pPr marL="342900" indent="-342900">
              <a:spcBef>
                <a:spcPct val="20000"/>
              </a:spcBef>
              <a:buFont typeface="Arial" pitchFamily="34" charset="0"/>
              <a:buChar char="•"/>
            </a:pPr>
            <a:r>
              <a:rPr lang="zh-CN" altLang="en-US" sz="2400" dirty="0" smtClean="0">
                <a:solidFill>
                  <a:schemeClr val="bg1"/>
                </a:solidFill>
              </a:rPr>
              <a:t>下载</a:t>
            </a:r>
            <a:r>
              <a:rPr lang="en-US" altLang="zh-CN" sz="2400" dirty="0" smtClean="0">
                <a:solidFill>
                  <a:schemeClr val="bg1"/>
                </a:solidFill>
              </a:rPr>
              <a:t>SCOM 2007 R2 Connectors</a:t>
            </a:r>
          </a:p>
          <a:p>
            <a:pPr marL="800100" lvl="1" indent="-342900">
              <a:spcBef>
                <a:spcPct val="20000"/>
              </a:spcBef>
            </a:pPr>
            <a:r>
              <a:rPr lang="en-US" altLang="zh-CN" sz="1600" dirty="0" smtClean="0">
                <a:solidFill>
                  <a:schemeClr val="bg1"/>
                </a:solidFill>
              </a:rPr>
              <a:t>	</a:t>
            </a:r>
            <a:r>
              <a:rPr lang="en-US" altLang="zh-CN" sz="1600" dirty="0" smtClean="0">
                <a:solidFill>
                  <a:schemeClr val="bg1"/>
                </a:solidFill>
                <a:hlinkClick r:id="rId4"/>
              </a:rPr>
              <a:t>http://www.microsoft.com/downloads/details.aspx?displaylang=en&amp;FamilyID=592e4143-c5c8-4270-9a7a-cd0a31ab3189</a:t>
            </a:r>
            <a:endParaRPr kumimoji="0" lang="zh-CN" altLang="en-US" sz="1600" b="0" i="0" u="none" strike="noStrike" kern="1200" cap="none" spc="0" normalizeH="0" baseline="0" noProof="0" dirty="0" smtClean="0">
              <a:ln>
                <a:noFill/>
              </a:ln>
              <a:solidFill>
                <a:schemeClr val="bg1"/>
              </a:solidFill>
              <a:effectLst/>
              <a:uLnTx/>
              <a:uFillTx/>
              <a:latin typeface="+mn-lt"/>
              <a:ea typeface="+mn-ea"/>
              <a:cs typeface="+mn-cs"/>
            </a:endParaRPr>
          </a:p>
          <a:p>
            <a:pPr marL="342900" indent="-342900">
              <a:spcBef>
                <a:spcPct val="20000"/>
              </a:spcBef>
              <a:buFont typeface="Arial" pitchFamily="34" charset="0"/>
              <a:buChar char="•"/>
            </a:pPr>
            <a:r>
              <a:rPr lang="zh-CN" altLang="en-US" sz="2400" dirty="0" smtClean="0">
                <a:solidFill>
                  <a:schemeClr val="bg1"/>
                </a:solidFill>
              </a:rPr>
              <a:t>介绍</a:t>
            </a:r>
            <a:r>
              <a:rPr lang="en-US" altLang="zh-CN" sz="2400" dirty="0" smtClean="0">
                <a:solidFill>
                  <a:schemeClr val="bg1"/>
                </a:solidFill>
              </a:rPr>
              <a:t>SCOM 2007 R2 Connectors</a:t>
            </a:r>
          </a:p>
          <a:p>
            <a:pPr marL="800100" lvl="1" indent="-342900">
              <a:spcBef>
                <a:spcPct val="20000"/>
              </a:spcBef>
            </a:pPr>
            <a:r>
              <a:rPr lang="en-US" altLang="zh-CN" sz="1600" dirty="0" smtClean="0">
                <a:solidFill>
                  <a:schemeClr val="bg1"/>
                </a:solidFill>
              </a:rPr>
              <a:t>	</a:t>
            </a:r>
            <a:r>
              <a:rPr lang="en-US" altLang="zh-CN" sz="1600" dirty="0" smtClean="0">
                <a:solidFill>
                  <a:schemeClr val="bg1"/>
                </a:solidFill>
                <a:hlinkClick r:id="rId5"/>
              </a:rPr>
              <a:t>http://technet.microsoft.com/en-us/library/dd795265.aspx</a:t>
            </a:r>
            <a:endParaRPr lang="en-US" altLang="zh-CN" sz="1600" dirty="0" smtClean="0">
              <a:solidFill>
                <a:schemeClr val="bg1"/>
              </a:solidFill>
            </a:endParaRPr>
          </a:p>
          <a:p>
            <a:pPr marL="342900" indent="-342900">
              <a:spcBef>
                <a:spcPct val="20000"/>
              </a:spcBef>
              <a:buFont typeface="Arial" pitchFamily="34" charset="0"/>
              <a:buChar char="•"/>
            </a:pPr>
            <a:r>
              <a:rPr lang="zh-CN" altLang="en-US" sz="2400" dirty="0" smtClean="0">
                <a:solidFill>
                  <a:schemeClr val="bg1"/>
                </a:solidFill>
              </a:rPr>
              <a:t>快速指南</a:t>
            </a:r>
            <a:r>
              <a:rPr lang="en-US" altLang="zh-CN" sz="2400" dirty="0" smtClean="0">
                <a:solidFill>
                  <a:schemeClr val="bg1"/>
                </a:solidFill>
              </a:rPr>
              <a:t>SCOM 2007 R2 Universal Connectors</a:t>
            </a:r>
          </a:p>
          <a:p>
            <a:pPr marL="800100" lvl="1" indent="-342900">
              <a:spcBef>
                <a:spcPct val="20000"/>
              </a:spcBef>
            </a:pPr>
            <a:r>
              <a:rPr lang="en-US" altLang="zh-CN" sz="1600" dirty="0" smtClean="0">
                <a:solidFill>
                  <a:schemeClr val="bg1"/>
                </a:solidFill>
              </a:rPr>
              <a:t>	</a:t>
            </a:r>
            <a:r>
              <a:rPr lang="en-US" altLang="zh-CN" sz="1600" dirty="0" smtClean="0">
                <a:solidFill>
                  <a:schemeClr val="bg1"/>
                </a:solidFill>
                <a:hlinkClick r:id="rId6"/>
              </a:rPr>
              <a:t>http://technet.microsoft.com/en-us/library/ee210411.aspx</a:t>
            </a:r>
            <a:endParaRPr lang="en-US" altLang="zh-CN" sz="1600" dirty="0" smtClean="0">
              <a:solidFill>
                <a:schemeClr val="bg1"/>
              </a:solidFill>
            </a:endParaRPr>
          </a:p>
          <a:p>
            <a:pPr marL="342900" indent="-342900">
              <a:spcBef>
                <a:spcPct val="20000"/>
              </a:spcBef>
              <a:buFont typeface="Arial" pitchFamily="34" charset="0"/>
              <a:buChar char="•"/>
            </a:pPr>
            <a:r>
              <a:rPr lang="zh-CN" altLang="en-US" sz="2400" dirty="0" smtClean="0">
                <a:solidFill>
                  <a:schemeClr val="bg1"/>
                </a:solidFill>
              </a:rPr>
              <a:t>如何使用</a:t>
            </a:r>
            <a:r>
              <a:rPr lang="en-US" altLang="zh-CN" sz="2400" dirty="0" smtClean="0">
                <a:solidFill>
                  <a:schemeClr val="bg1"/>
                </a:solidFill>
              </a:rPr>
              <a:t>SCOM 2007 R2 Universal Connectors</a:t>
            </a:r>
          </a:p>
          <a:p>
            <a:pPr marL="800100" lvl="1" indent="-342900">
              <a:spcBef>
                <a:spcPct val="20000"/>
              </a:spcBef>
            </a:pPr>
            <a:r>
              <a:rPr lang="en-US" altLang="zh-CN" sz="1600" dirty="0" smtClean="0">
                <a:solidFill>
                  <a:schemeClr val="bg1"/>
                </a:solidFill>
              </a:rPr>
              <a:t>	</a:t>
            </a:r>
            <a:r>
              <a:rPr lang="en-US" altLang="zh-CN" sz="1600" dirty="0" smtClean="0">
                <a:solidFill>
                  <a:schemeClr val="bg1"/>
                </a:solidFill>
                <a:hlinkClick r:id="rId7"/>
              </a:rPr>
              <a:t>http://technet.microsoft.com/en-us/library/dd795248.aspx</a:t>
            </a:r>
            <a:endParaRPr lang="en-US" altLang="zh-CN" sz="1600" dirty="0" smtClean="0">
              <a:solidFill>
                <a:schemeClr val="bg1"/>
              </a:solidFill>
            </a:endParaRPr>
          </a:p>
          <a:p>
            <a:pPr marL="342900" indent="-342900">
              <a:spcBef>
                <a:spcPct val="20000"/>
              </a:spcBef>
              <a:buFont typeface="Arial" pitchFamily="34" charset="0"/>
              <a:buChar char="•"/>
            </a:pPr>
            <a:r>
              <a:rPr lang="zh-CN" altLang="en-US" sz="2400" dirty="0" smtClean="0">
                <a:solidFill>
                  <a:schemeClr val="bg1"/>
                </a:solidFill>
              </a:rPr>
              <a:t>下载</a:t>
            </a:r>
            <a:r>
              <a:rPr lang="en-US" altLang="zh-CN" sz="2400" dirty="0" smtClean="0">
                <a:solidFill>
                  <a:schemeClr val="bg1"/>
                </a:solidFill>
              </a:rPr>
              <a:t>Microsoft Windows Server DHCP </a:t>
            </a:r>
            <a:r>
              <a:rPr lang="zh-CN" altLang="en-US" sz="2400" dirty="0" smtClean="0">
                <a:solidFill>
                  <a:schemeClr val="bg1"/>
                </a:solidFill>
              </a:rPr>
              <a:t>管理包</a:t>
            </a:r>
            <a:endParaRPr lang="en-US" altLang="zh-CN" sz="2400" dirty="0" smtClean="0">
              <a:solidFill>
                <a:schemeClr val="bg1"/>
              </a:solidFill>
            </a:endParaRPr>
          </a:p>
          <a:p>
            <a:pPr marL="800100" lvl="1" indent="-342900">
              <a:spcBef>
                <a:spcPct val="20000"/>
              </a:spcBef>
            </a:pPr>
            <a:r>
              <a:rPr lang="en-US" altLang="zh-CN" sz="1600" dirty="0" smtClean="0">
                <a:solidFill>
                  <a:schemeClr val="bg1"/>
                </a:solidFill>
              </a:rPr>
              <a:t>	</a:t>
            </a:r>
            <a:r>
              <a:rPr lang="en-US" altLang="zh-CN" sz="1600" dirty="0" smtClean="0">
                <a:solidFill>
                  <a:schemeClr val="bg1"/>
                </a:solidFill>
                <a:hlinkClick r:id="rId8"/>
              </a:rPr>
              <a:t>http://www.microsoft.com/downloads/details.aspx?FamilyId=2694E87C-76E0-417B-AD0F-5897E46FFF88&amp;amp;displaylang=en&amp;displaylang=en</a:t>
            </a:r>
            <a:endParaRPr lang="en-US" altLang="zh-CN" sz="1600" dirty="0" smtClean="0">
              <a:solidFill>
                <a:schemeClr val="bg1"/>
              </a:solidFill>
            </a:endParaRPr>
          </a:p>
          <a:p>
            <a:pPr marL="800100" lvl="1" indent="-342900">
              <a:spcBef>
                <a:spcPct val="20000"/>
              </a:spcBef>
            </a:pPr>
            <a:endParaRPr lang="en-US" altLang="zh-CN" sz="1600" dirty="0" smtClean="0">
              <a:solidFill>
                <a:schemeClr val="bg1"/>
              </a:solidFill>
            </a:endParaRPr>
          </a:p>
          <a:p>
            <a:pPr marL="800100" lvl="1" indent="-342900">
              <a:spcBef>
                <a:spcPct val="20000"/>
              </a:spcBef>
            </a:pPr>
            <a:endParaRPr lang="en-US" altLang="zh-CN" sz="1600"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内容概要</a:t>
            </a:r>
            <a:endParaRPr lang="zh-CN" altLang="en-US" dirty="0"/>
          </a:p>
        </p:txBody>
      </p:sp>
      <p:sp>
        <p:nvSpPr>
          <p:cNvPr id="3" name="内容占位符 2"/>
          <p:cNvSpPr>
            <a:spLocks noGrp="1"/>
          </p:cNvSpPr>
          <p:nvPr>
            <p:ph idx="1"/>
          </p:nvPr>
        </p:nvSpPr>
        <p:spPr/>
        <p:txBody>
          <a:bodyPr/>
          <a:lstStyle/>
          <a:p>
            <a:pPr>
              <a:lnSpc>
                <a:spcPct val="150000"/>
              </a:lnSpc>
              <a:buNone/>
            </a:pPr>
            <a:r>
              <a:rPr lang="en-US" altLang="zh-CN" dirty="0" smtClean="0"/>
              <a:t>	</a:t>
            </a:r>
            <a:r>
              <a:rPr lang="zh-CN" altLang="en-US" dirty="0" smtClean="0"/>
              <a:t>金融危机的影响和运营与管理成本的不断下降使自动化一词变的越来越重要。今天这个主题的内容来自西门子</a:t>
            </a:r>
            <a:r>
              <a:rPr lang="en-US" altLang="zh-CN" dirty="0" smtClean="0"/>
              <a:t>(</a:t>
            </a:r>
            <a:r>
              <a:rPr lang="zh-CN" altLang="en-US" dirty="0" smtClean="0"/>
              <a:t>中国</a:t>
            </a:r>
            <a:r>
              <a:rPr lang="en-US" altLang="zh-CN" dirty="0" smtClean="0"/>
              <a:t>)</a:t>
            </a:r>
            <a:r>
              <a:rPr lang="zh-CN" altLang="en-US" dirty="0" smtClean="0"/>
              <a:t>有限公司所属的</a:t>
            </a:r>
            <a:r>
              <a:rPr lang="en-US" altLang="zh-CN" dirty="0" smtClean="0"/>
              <a:t>IT</a:t>
            </a:r>
            <a:r>
              <a:rPr lang="zh-CN" altLang="en-US" dirty="0" smtClean="0"/>
              <a:t>解决方案和服务集团的真实案例，该中心的负责人和系统工程师将给大家讲解如何借助</a:t>
            </a:r>
            <a:r>
              <a:rPr lang="en-US" altLang="zh-CN" dirty="0" smtClean="0"/>
              <a:t>System Center Operations Manager 2007 R2</a:t>
            </a:r>
            <a:r>
              <a:rPr lang="zh-CN" altLang="en-US" dirty="0" smtClean="0"/>
              <a:t>与微软其他产品全面整合及实现</a:t>
            </a:r>
            <a:r>
              <a:rPr lang="en-US" altLang="zh-CN" dirty="0" smtClean="0"/>
              <a:t>7x24x365</a:t>
            </a:r>
            <a:r>
              <a:rPr lang="zh-CN" altLang="en-US" dirty="0" smtClean="0"/>
              <a:t>自动化全面监控。</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内容概要</a:t>
            </a:r>
            <a:endParaRPr lang="en-US" dirty="0"/>
          </a:p>
        </p:txBody>
      </p:sp>
      <p:sp>
        <p:nvSpPr>
          <p:cNvPr id="4" name="圆角矩形 7"/>
          <p:cNvSpPr/>
          <p:nvPr/>
        </p:nvSpPr>
        <p:spPr>
          <a:xfrm>
            <a:off x="571472" y="1285860"/>
            <a:ext cx="7786742"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为什么我们要建立整合的自动化的监控系统</a:t>
            </a:r>
            <a:endParaRPr lang="zh-CN" altLang="en-US" dirty="0"/>
          </a:p>
        </p:txBody>
      </p:sp>
      <p:sp>
        <p:nvSpPr>
          <p:cNvPr id="5" name="圆角矩形 8"/>
          <p:cNvSpPr/>
          <p:nvPr/>
        </p:nvSpPr>
        <p:spPr>
          <a:xfrm>
            <a:off x="571472" y="2428868"/>
            <a:ext cx="7786742"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深入西门子系统运维管理与监控中心的自动化监控系统</a:t>
            </a:r>
            <a:endParaRPr lang="zh-CN" altLang="en-US" dirty="0"/>
          </a:p>
        </p:txBody>
      </p:sp>
      <p:sp>
        <p:nvSpPr>
          <p:cNvPr id="6" name="圆角矩形 9"/>
          <p:cNvSpPr/>
          <p:nvPr/>
        </p:nvSpPr>
        <p:spPr>
          <a:xfrm>
            <a:off x="571472" y="3571876"/>
            <a:ext cx="7786742" cy="9286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t>如何利用</a:t>
            </a:r>
            <a:r>
              <a:rPr lang="en-US" altLang="zh-CN" dirty="0" smtClean="0"/>
              <a:t>System Center Operations Manager 2007 R2 </a:t>
            </a:r>
            <a:r>
              <a:rPr lang="zh-CN" altLang="en-US" dirty="0" smtClean="0"/>
              <a:t>实现监控自动化</a:t>
            </a:r>
            <a:endParaRPr lang="zh-CN" altLang="en-US" dirty="0"/>
          </a:p>
        </p:txBody>
      </p:sp>
      <p:sp>
        <p:nvSpPr>
          <p:cNvPr id="7" name="圆角矩形 10"/>
          <p:cNvSpPr/>
          <p:nvPr/>
        </p:nvSpPr>
        <p:spPr>
          <a:xfrm>
            <a:off x="571472" y="4714884"/>
            <a:ext cx="7786742" cy="9286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dirty="0" smtClean="0"/>
              <a:t>技术案例分享和实例演示</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业务挑战</a:t>
            </a:r>
            <a:endParaRPr lang="en-US" dirty="0"/>
          </a:p>
        </p:txBody>
      </p:sp>
      <p:graphicFrame>
        <p:nvGraphicFramePr>
          <p:cNvPr id="5" name="Content Placeholder 4"/>
          <p:cNvGraphicFramePr>
            <a:graphicFrameLocks/>
          </p:cNvGraphicFramePr>
          <p:nvPr/>
        </p:nvGraphicFramePr>
        <p:xfrm>
          <a:off x="602830" y="1643062"/>
          <a:ext cx="7845555" cy="4530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9E6E8A4-62F0-4882-83A4-D914D3F8D67E}"/>
                                            </p:graphicEl>
                                          </p:spTgt>
                                        </p:tgtEl>
                                        <p:attrNameLst>
                                          <p:attrName>style.visibility</p:attrName>
                                        </p:attrNameLst>
                                      </p:cBhvr>
                                      <p:to>
                                        <p:strVal val="visible"/>
                                      </p:to>
                                    </p:set>
                                    <p:animEffect transition="in" filter="fade">
                                      <p:cBhvr>
                                        <p:cTn id="7" dur="2000"/>
                                        <p:tgtEl>
                                          <p:spTgt spid="5">
                                            <p:graphicEl>
                                              <a:dgm id="{79E6E8A4-62F0-4882-83A4-D914D3F8D6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FE69D192-EEE0-4362-AF96-2CC3662F8E3B}"/>
                                            </p:graphicEl>
                                          </p:spTgt>
                                        </p:tgtEl>
                                        <p:attrNameLst>
                                          <p:attrName>style.visibility</p:attrName>
                                        </p:attrNameLst>
                                      </p:cBhvr>
                                      <p:to>
                                        <p:strVal val="visible"/>
                                      </p:to>
                                    </p:set>
                                    <p:animEffect transition="in" filter="fade">
                                      <p:cBhvr>
                                        <p:cTn id="10" dur="2000"/>
                                        <p:tgtEl>
                                          <p:spTgt spid="5">
                                            <p:graphicEl>
                                              <a:dgm id="{FE69D192-EEE0-4362-AF96-2CC3662F8E3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4C2CF1DC-1957-451D-AB0F-8C67A5914F65}"/>
                                            </p:graphicEl>
                                          </p:spTgt>
                                        </p:tgtEl>
                                        <p:attrNameLst>
                                          <p:attrName>style.visibility</p:attrName>
                                        </p:attrNameLst>
                                      </p:cBhvr>
                                      <p:to>
                                        <p:strVal val="visible"/>
                                      </p:to>
                                    </p:set>
                                    <p:animEffect transition="in" filter="fade">
                                      <p:cBhvr>
                                        <p:cTn id="15" dur="2000"/>
                                        <p:tgtEl>
                                          <p:spTgt spid="5">
                                            <p:graphicEl>
                                              <a:dgm id="{4C2CF1DC-1957-451D-AB0F-8C67A5914F6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9F9FE492-D439-4EFA-8453-96E508199638}"/>
                                            </p:graphicEl>
                                          </p:spTgt>
                                        </p:tgtEl>
                                        <p:attrNameLst>
                                          <p:attrName>style.visibility</p:attrName>
                                        </p:attrNameLst>
                                      </p:cBhvr>
                                      <p:to>
                                        <p:strVal val="visible"/>
                                      </p:to>
                                    </p:set>
                                    <p:animEffect transition="in" filter="fade">
                                      <p:cBhvr>
                                        <p:cTn id="18" dur="2000"/>
                                        <p:tgtEl>
                                          <p:spTgt spid="5">
                                            <p:graphicEl>
                                              <a:dgm id="{9F9FE492-D439-4EFA-8453-96E50819963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3B3B9412-C4B1-4872-868F-8074B9DAD502}"/>
                                            </p:graphicEl>
                                          </p:spTgt>
                                        </p:tgtEl>
                                        <p:attrNameLst>
                                          <p:attrName>style.visibility</p:attrName>
                                        </p:attrNameLst>
                                      </p:cBhvr>
                                      <p:to>
                                        <p:strVal val="visible"/>
                                      </p:to>
                                    </p:set>
                                    <p:animEffect transition="in" filter="fade">
                                      <p:cBhvr>
                                        <p:cTn id="23" dur="2000"/>
                                        <p:tgtEl>
                                          <p:spTgt spid="5">
                                            <p:graphicEl>
                                              <a:dgm id="{3B3B9412-C4B1-4872-868F-8074B9DAD50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51A7AA03-FE7E-4E8D-8057-8F8D13E698FE}"/>
                                            </p:graphicEl>
                                          </p:spTgt>
                                        </p:tgtEl>
                                        <p:attrNameLst>
                                          <p:attrName>style.visibility</p:attrName>
                                        </p:attrNameLst>
                                      </p:cBhvr>
                                      <p:to>
                                        <p:strVal val="visible"/>
                                      </p:to>
                                    </p:set>
                                    <p:animEffect transition="in" filter="fade">
                                      <p:cBhvr>
                                        <p:cTn id="26" dur="2000"/>
                                        <p:tgtEl>
                                          <p:spTgt spid="5">
                                            <p:graphicEl>
                                              <a:dgm id="{51A7AA03-FE7E-4E8D-8057-8F8D13E698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规模概况</a:t>
            </a:r>
            <a:endParaRPr lang="en-US" dirty="0"/>
          </a:p>
        </p:txBody>
      </p:sp>
      <p:grpSp>
        <p:nvGrpSpPr>
          <p:cNvPr id="4" name="Group 3"/>
          <p:cNvGrpSpPr>
            <a:grpSpLocks/>
          </p:cNvGrpSpPr>
          <p:nvPr/>
        </p:nvGrpSpPr>
        <p:grpSpPr bwMode="auto">
          <a:xfrm>
            <a:off x="785786" y="4298972"/>
            <a:ext cx="8358214" cy="493712"/>
            <a:chOff x="785786" y="3948113"/>
            <a:chExt cx="8358214" cy="493712"/>
          </a:xfrm>
        </p:grpSpPr>
        <p:sp>
          <p:nvSpPr>
            <p:cNvPr id="5" name="Rectangle 5"/>
            <p:cNvSpPr>
              <a:spLocks noChangeArrowheads="1"/>
            </p:cNvSpPr>
            <p:nvPr/>
          </p:nvSpPr>
          <p:spPr bwMode="blackWhite">
            <a:xfrm>
              <a:off x="3173413" y="3948113"/>
              <a:ext cx="5970587" cy="493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dirty="0">
                  <a:solidFill>
                    <a:srgbClr val="000000"/>
                  </a:solidFill>
                  <a:latin typeface="微软雅黑"/>
                  <a:ea typeface="微软雅黑"/>
                  <a:cs typeface="微软雅黑"/>
                </a:rPr>
                <a:t>其中管理并监控</a:t>
              </a:r>
              <a:r>
                <a:rPr lang="en-US" altLang="zh-CN" sz="2000" dirty="0">
                  <a:solidFill>
                    <a:srgbClr val="000000"/>
                  </a:solidFill>
                  <a:latin typeface="微软雅黑"/>
                  <a:ea typeface="微软雅黑"/>
                  <a:cs typeface="微软雅黑"/>
                </a:rPr>
                <a:t>20</a:t>
              </a:r>
              <a:r>
                <a:rPr lang="zh-CN" altLang="en-US" sz="2000" dirty="0">
                  <a:solidFill>
                    <a:srgbClr val="000000"/>
                  </a:solidFill>
                  <a:latin typeface="微软雅黑"/>
                  <a:ea typeface="微软雅黑"/>
                  <a:cs typeface="微软雅黑"/>
                </a:rPr>
                <a:t>台 </a:t>
              </a:r>
              <a:r>
                <a:rPr lang="en-US" altLang="zh-CN" sz="2000" dirty="0">
                  <a:solidFill>
                    <a:srgbClr val="000000"/>
                  </a:solidFill>
                  <a:latin typeface="微软雅黑"/>
                  <a:ea typeface="微软雅黑"/>
                  <a:cs typeface="微软雅黑"/>
                </a:rPr>
                <a:t>SAP</a:t>
              </a:r>
              <a:r>
                <a:rPr lang="zh-CN" altLang="en-US" sz="2000" dirty="0">
                  <a:solidFill>
                    <a:srgbClr val="000000"/>
                  </a:solidFill>
                  <a:latin typeface="微软雅黑"/>
                  <a:ea typeface="微软雅黑"/>
                  <a:cs typeface="微软雅黑"/>
                </a:rPr>
                <a:t>服务器</a:t>
              </a:r>
            </a:p>
          </p:txBody>
        </p:sp>
        <p:sp>
          <p:nvSpPr>
            <p:cNvPr id="6" name="Rectangle 6"/>
            <p:cNvSpPr>
              <a:spLocks noChangeArrowheads="1"/>
            </p:cNvSpPr>
            <p:nvPr/>
          </p:nvSpPr>
          <p:spPr bwMode="auto">
            <a:xfrm>
              <a:off x="785786" y="3948113"/>
              <a:ext cx="2335239" cy="49371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SAP </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服务器</a:t>
              </a:r>
            </a:p>
          </p:txBody>
        </p:sp>
      </p:grpSp>
      <p:grpSp>
        <p:nvGrpSpPr>
          <p:cNvPr id="7" name="Group 6"/>
          <p:cNvGrpSpPr>
            <a:grpSpLocks/>
          </p:cNvGrpSpPr>
          <p:nvPr/>
        </p:nvGrpSpPr>
        <p:grpSpPr bwMode="auto">
          <a:xfrm>
            <a:off x="287338" y="1312880"/>
            <a:ext cx="8856662" cy="498720"/>
            <a:chOff x="287338" y="1533525"/>
            <a:chExt cx="8856662" cy="498720"/>
          </a:xfrm>
        </p:grpSpPr>
        <p:sp>
          <p:nvSpPr>
            <p:cNvPr id="8" name="Rectangle 4"/>
            <p:cNvSpPr>
              <a:spLocks noChangeArrowheads="1"/>
            </p:cNvSpPr>
            <p:nvPr/>
          </p:nvSpPr>
          <p:spPr bwMode="blackWhite">
            <a:xfrm>
              <a:off x="3173413" y="1538533"/>
              <a:ext cx="5970587" cy="493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dirty="0">
                  <a:solidFill>
                    <a:srgbClr val="000000"/>
                  </a:solidFill>
                  <a:latin typeface="微软雅黑"/>
                  <a:ea typeface="微软雅黑"/>
                  <a:cs typeface="微软雅黑"/>
                </a:rPr>
                <a:t>管理并监控 超过</a:t>
              </a:r>
              <a:r>
                <a:rPr lang="en-US" altLang="zh-CN" sz="2000" dirty="0">
                  <a:solidFill>
                    <a:srgbClr val="000000"/>
                  </a:solidFill>
                  <a:latin typeface="微软雅黑"/>
                  <a:ea typeface="微软雅黑"/>
                  <a:cs typeface="微软雅黑"/>
                </a:rPr>
                <a:t>700</a:t>
              </a:r>
              <a:r>
                <a:rPr lang="zh-CN" altLang="en-US" sz="2000" dirty="0">
                  <a:solidFill>
                    <a:srgbClr val="000000"/>
                  </a:solidFill>
                  <a:latin typeface="微软雅黑"/>
                  <a:ea typeface="微软雅黑"/>
                  <a:cs typeface="微软雅黑"/>
                </a:rPr>
                <a:t>台网络设备</a:t>
              </a:r>
            </a:p>
          </p:txBody>
        </p:sp>
        <p:sp>
          <p:nvSpPr>
            <p:cNvPr id="9" name="Rectangle 9"/>
            <p:cNvSpPr>
              <a:spLocks noChangeArrowheads="1"/>
            </p:cNvSpPr>
            <p:nvPr/>
          </p:nvSpPr>
          <p:spPr bwMode="auto">
            <a:xfrm>
              <a:off x="287338" y="1533525"/>
              <a:ext cx="2833687" cy="4937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局</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域</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网和广域网</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grpSp>
      <p:grpSp>
        <p:nvGrpSpPr>
          <p:cNvPr id="10" name="Group 9"/>
          <p:cNvGrpSpPr>
            <a:grpSpLocks/>
          </p:cNvGrpSpPr>
          <p:nvPr/>
        </p:nvGrpSpPr>
        <p:grpSpPr bwMode="auto">
          <a:xfrm>
            <a:off x="287338" y="2503509"/>
            <a:ext cx="8856662" cy="493713"/>
            <a:chOff x="287338" y="2152650"/>
            <a:chExt cx="8856662" cy="493713"/>
          </a:xfrm>
        </p:grpSpPr>
        <p:sp>
          <p:nvSpPr>
            <p:cNvPr id="11" name="Rectangle 7"/>
            <p:cNvSpPr>
              <a:spLocks noChangeArrowheads="1"/>
            </p:cNvSpPr>
            <p:nvPr/>
          </p:nvSpPr>
          <p:spPr bwMode="auto">
            <a:xfrm>
              <a:off x="287338" y="2152650"/>
              <a:ext cx="2833687" cy="4937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服务</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器</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12" name="Rectangle 10"/>
            <p:cNvSpPr>
              <a:spLocks noChangeArrowheads="1"/>
            </p:cNvSpPr>
            <p:nvPr/>
          </p:nvSpPr>
          <p:spPr bwMode="blackWhite">
            <a:xfrm>
              <a:off x="3173413" y="2152650"/>
              <a:ext cx="5970587" cy="4937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a:solidFill>
                    <a:srgbClr val="000000"/>
                  </a:solidFill>
                  <a:latin typeface="微软雅黑"/>
                  <a:ea typeface="微软雅黑"/>
                  <a:cs typeface="微软雅黑"/>
                </a:rPr>
                <a:t>管理并监控 超过</a:t>
              </a:r>
              <a:r>
                <a:rPr lang="en-US" altLang="zh-CN" sz="2000">
                  <a:solidFill>
                    <a:srgbClr val="000000"/>
                  </a:solidFill>
                  <a:latin typeface="微软雅黑"/>
                  <a:ea typeface="微软雅黑"/>
                  <a:cs typeface="微软雅黑"/>
                </a:rPr>
                <a:t>600 </a:t>
              </a:r>
              <a:r>
                <a:rPr lang="zh-CN" altLang="en-US" sz="2000">
                  <a:solidFill>
                    <a:srgbClr val="000000"/>
                  </a:solidFill>
                  <a:latin typeface="微软雅黑"/>
                  <a:ea typeface="微软雅黑"/>
                  <a:cs typeface="微软雅黑"/>
                </a:rPr>
                <a:t>台服务器</a:t>
              </a:r>
            </a:p>
          </p:txBody>
        </p:sp>
      </p:grpSp>
      <p:grpSp>
        <p:nvGrpSpPr>
          <p:cNvPr id="13" name="Group 12"/>
          <p:cNvGrpSpPr>
            <a:grpSpLocks/>
          </p:cNvGrpSpPr>
          <p:nvPr/>
        </p:nvGrpSpPr>
        <p:grpSpPr bwMode="auto">
          <a:xfrm>
            <a:off x="785786" y="3101997"/>
            <a:ext cx="8358214" cy="493712"/>
            <a:chOff x="785786" y="2751138"/>
            <a:chExt cx="8358214" cy="493712"/>
          </a:xfrm>
        </p:grpSpPr>
        <p:sp>
          <p:nvSpPr>
            <p:cNvPr id="14" name="Rectangle 11"/>
            <p:cNvSpPr>
              <a:spLocks noChangeArrowheads="1"/>
            </p:cNvSpPr>
            <p:nvPr/>
          </p:nvSpPr>
          <p:spPr bwMode="auto">
            <a:xfrm>
              <a:off x="785786" y="2751138"/>
              <a:ext cx="2335239" cy="49371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活动目录</a:t>
              </a:r>
            </a:p>
          </p:txBody>
        </p:sp>
        <p:sp>
          <p:nvSpPr>
            <p:cNvPr id="15" name="Rectangle 12"/>
            <p:cNvSpPr>
              <a:spLocks noChangeArrowheads="1"/>
            </p:cNvSpPr>
            <p:nvPr/>
          </p:nvSpPr>
          <p:spPr bwMode="blackWhite">
            <a:xfrm>
              <a:off x="3173413" y="2751138"/>
              <a:ext cx="5970587" cy="493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dirty="0">
                  <a:solidFill>
                    <a:srgbClr val="000000"/>
                  </a:solidFill>
                  <a:latin typeface="微软雅黑"/>
                  <a:ea typeface="微软雅黑"/>
                  <a:cs typeface="微软雅黑"/>
                </a:rPr>
                <a:t>其中包括管理并监控超过</a:t>
              </a:r>
              <a:r>
                <a:rPr lang="en-US" altLang="zh-CN" sz="2000" dirty="0">
                  <a:solidFill>
                    <a:srgbClr val="000000"/>
                  </a:solidFill>
                  <a:latin typeface="微软雅黑"/>
                  <a:ea typeface="微软雅黑"/>
                  <a:cs typeface="微软雅黑"/>
                </a:rPr>
                <a:t>50</a:t>
              </a:r>
              <a:r>
                <a:rPr lang="zh-CN" altLang="en-US" sz="2000" dirty="0">
                  <a:solidFill>
                    <a:srgbClr val="000000"/>
                  </a:solidFill>
                  <a:latin typeface="微软雅黑"/>
                  <a:ea typeface="微软雅黑"/>
                  <a:cs typeface="微软雅黑"/>
                </a:rPr>
                <a:t>台活动目录服务器</a:t>
              </a:r>
            </a:p>
          </p:txBody>
        </p:sp>
      </p:grpSp>
      <p:grpSp>
        <p:nvGrpSpPr>
          <p:cNvPr id="16" name="Group 15"/>
          <p:cNvGrpSpPr>
            <a:grpSpLocks/>
          </p:cNvGrpSpPr>
          <p:nvPr/>
        </p:nvGrpSpPr>
        <p:grpSpPr bwMode="auto">
          <a:xfrm>
            <a:off x="785786" y="3700484"/>
            <a:ext cx="8358214" cy="493713"/>
            <a:chOff x="785786" y="3349625"/>
            <a:chExt cx="8358214" cy="493713"/>
          </a:xfrm>
        </p:grpSpPr>
        <p:sp>
          <p:nvSpPr>
            <p:cNvPr id="17" name="Rectangle 13"/>
            <p:cNvSpPr>
              <a:spLocks noChangeArrowheads="1"/>
            </p:cNvSpPr>
            <p:nvPr/>
          </p:nvSpPr>
          <p:spPr bwMode="auto">
            <a:xfrm>
              <a:off x="785786" y="3349625"/>
              <a:ext cx="2335239" cy="4937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邮件服务器</a:t>
              </a:r>
            </a:p>
          </p:txBody>
        </p:sp>
        <p:sp>
          <p:nvSpPr>
            <p:cNvPr id="18" name="Rectangle 14"/>
            <p:cNvSpPr>
              <a:spLocks noChangeArrowheads="1"/>
            </p:cNvSpPr>
            <p:nvPr/>
          </p:nvSpPr>
          <p:spPr bwMode="blackWhite">
            <a:xfrm>
              <a:off x="3173413" y="3349625"/>
              <a:ext cx="5970587" cy="4937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a:solidFill>
                    <a:srgbClr val="000000"/>
                  </a:solidFill>
                  <a:latin typeface="微软雅黑"/>
                  <a:ea typeface="微软雅黑"/>
                  <a:cs typeface="微软雅黑"/>
                </a:rPr>
                <a:t>其中管理并监控</a:t>
              </a:r>
              <a:r>
                <a:rPr lang="en-US" altLang="zh-CN" sz="2000">
                  <a:solidFill>
                    <a:srgbClr val="000000"/>
                  </a:solidFill>
                  <a:latin typeface="微软雅黑"/>
                  <a:ea typeface="微软雅黑"/>
                  <a:cs typeface="微软雅黑"/>
                </a:rPr>
                <a:t>20</a:t>
              </a:r>
              <a:r>
                <a:rPr lang="zh-CN" altLang="en-US" sz="2000">
                  <a:solidFill>
                    <a:srgbClr val="000000"/>
                  </a:solidFill>
                  <a:latin typeface="微软雅黑"/>
                  <a:ea typeface="微软雅黑"/>
                  <a:cs typeface="微软雅黑"/>
                </a:rPr>
                <a:t>台 </a:t>
              </a:r>
              <a:r>
                <a:rPr lang="en-US" altLang="zh-CN" sz="2000">
                  <a:solidFill>
                    <a:srgbClr val="000000"/>
                  </a:solidFill>
                  <a:latin typeface="微软雅黑"/>
                  <a:ea typeface="微软雅黑"/>
                  <a:cs typeface="微软雅黑"/>
                </a:rPr>
                <a:t>Exchange </a:t>
              </a:r>
              <a:r>
                <a:rPr lang="zh-CN" altLang="en-US" sz="2000">
                  <a:solidFill>
                    <a:srgbClr val="000000"/>
                  </a:solidFill>
                  <a:latin typeface="微软雅黑"/>
                  <a:ea typeface="微软雅黑"/>
                  <a:cs typeface="微软雅黑"/>
                </a:rPr>
                <a:t>服务器</a:t>
              </a:r>
            </a:p>
          </p:txBody>
        </p:sp>
      </p:grpSp>
      <p:grpSp>
        <p:nvGrpSpPr>
          <p:cNvPr id="19" name="Group 18"/>
          <p:cNvGrpSpPr>
            <a:grpSpLocks/>
          </p:cNvGrpSpPr>
          <p:nvPr/>
        </p:nvGrpSpPr>
        <p:grpSpPr bwMode="auto">
          <a:xfrm>
            <a:off x="785786" y="4897459"/>
            <a:ext cx="8358214" cy="493713"/>
            <a:chOff x="785786" y="4546600"/>
            <a:chExt cx="8358214" cy="493713"/>
          </a:xfrm>
        </p:grpSpPr>
        <p:sp>
          <p:nvSpPr>
            <p:cNvPr id="20" name="Rectangle 15"/>
            <p:cNvSpPr>
              <a:spLocks noChangeArrowheads="1"/>
            </p:cNvSpPr>
            <p:nvPr/>
          </p:nvSpPr>
          <p:spPr bwMode="auto">
            <a:xfrm>
              <a:off x="785786" y="4546600"/>
              <a:ext cx="2335239" cy="4937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数据库服务器</a:t>
              </a:r>
            </a:p>
          </p:txBody>
        </p:sp>
        <p:sp>
          <p:nvSpPr>
            <p:cNvPr id="21" name="Rectangle 16"/>
            <p:cNvSpPr>
              <a:spLocks noChangeArrowheads="1"/>
            </p:cNvSpPr>
            <p:nvPr/>
          </p:nvSpPr>
          <p:spPr bwMode="blackWhite">
            <a:xfrm>
              <a:off x="3173413" y="4546600"/>
              <a:ext cx="5970587" cy="4937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dirty="0">
                  <a:solidFill>
                    <a:srgbClr val="000000"/>
                  </a:solidFill>
                  <a:latin typeface="微软雅黑"/>
                  <a:ea typeface="微软雅黑"/>
                  <a:cs typeface="微软雅黑"/>
                </a:rPr>
                <a:t>其中管理并监控超过</a:t>
              </a:r>
              <a:r>
                <a:rPr lang="en-US" altLang="zh-CN" sz="2000" dirty="0">
                  <a:solidFill>
                    <a:srgbClr val="000000"/>
                  </a:solidFill>
                  <a:latin typeface="微软雅黑"/>
                  <a:ea typeface="微软雅黑"/>
                  <a:cs typeface="微软雅黑"/>
                </a:rPr>
                <a:t>80</a:t>
              </a:r>
              <a:r>
                <a:rPr lang="zh-CN" altLang="en-US" sz="2000" dirty="0">
                  <a:solidFill>
                    <a:srgbClr val="000000"/>
                  </a:solidFill>
                  <a:latin typeface="微软雅黑"/>
                  <a:ea typeface="微软雅黑"/>
                  <a:cs typeface="微软雅黑"/>
                </a:rPr>
                <a:t>台 数据库服务器</a:t>
              </a:r>
            </a:p>
          </p:txBody>
        </p:sp>
      </p:grpSp>
      <p:grpSp>
        <p:nvGrpSpPr>
          <p:cNvPr id="22" name="Group 21"/>
          <p:cNvGrpSpPr>
            <a:grpSpLocks/>
          </p:cNvGrpSpPr>
          <p:nvPr/>
        </p:nvGrpSpPr>
        <p:grpSpPr bwMode="auto">
          <a:xfrm>
            <a:off x="785786" y="5495947"/>
            <a:ext cx="8358214" cy="493712"/>
            <a:chOff x="785786" y="5145088"/>
            <a:chExt cx="8358214" cy="493712"/>
          </a:xfrm>
        </p:grpSpPr>
        <p:sp>
          <p:nvSpPr>
            <p:cNvPr id="23" name="Rectangle 17"/>
            <p:cNvSpPr>
              <a:spLocks noChangeArrowheads="1"/>
            </p:cNvSpPr>
            <p:nvPr/>
          </p:nvSpPr>
          <p:spPr bwMode="auto">
            <a:xfrm>
              <a:off x="785786" y="5145088"/>
              <a:ext cx="2335239" cy="49371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站点服务管理</a:t>
              </a:r>
            </a:p>
          </p:txBody>
        </p:sp>
        <p:sp>
          <p:nvSpPr>
            <p:cNvPr id="24" name="Rectangle 18"/>
            <p:cNvSpPr>
              <a:spLocks noChangeArrowheads="1"/>
            </p:cNvSpPr>
            <p:nvPr/>
          </p:nvSpPr>
          <p:spPr bwMode="blackWhite">
            <a:xfrm>
              <a:off x="3173413" y="5145088"/>
              <a:ext cx="5970587" cy="493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a:solidFill>
                    <a:srgbClr val="000000"/>
                  </a:solidFill>
                  <a:latin typeface="微软雅黑"/>
                  <a:ea typeface="微软雅黑"/>
                  <a:cs typeface="微软雅黑"/>
                </a:rPr>
                <a:t>其中管理并监控超过</a:t>
              </a:r>
              <a:r>
                <a:rPr lang="en-US" altLang="zh-CN" sz="2000">
                  <a:solidFill>
                    <a:srgbClr val="000000"/>
                  </a:solidFill>
                  <a:latin typeface="微软雅黑"/>
                  <a:ea typeface="微软雅黑"/>
                  <a:cs typeface="微软雅黑"/>
                </a:rPr>
                <a:t>500</a:t>
              </a:r>
              <a:r>
                <a:rPr lang="zh-CN" altLang="en-US" sz="2000">
                  <a:solidFill>
                    <a:srgbClr val="000000"/>
                  </a:solidFill>
                  <a:latin typeface="微软雅黑"/>
                  <a:ea typeface="微软雅黑"/>
                  <a:cs typeface="微软雅黑"/>
                </a:rPr>
                <a:t>个站点</a:t>
              </a:r>
            </a:p>
          </p:txBody>
        </p:sp>
      </p:grpSp>
      <p:grpSp>
        <p:nvGrpSpPr>
          <p:cNvPr id="25" name="Group 24"/>
          <p:cNvGrpSpPr>
            <a:grpSpLocks/>
          </p:cNvGrpSpPr>
          <p:nvPr/>
        </p:nvGrpSpPr>
        <p:grpSpPr bwMode="auto">
          <a:xfrm>
            <a:off x="785786" y="6078559"/>
            <a:ext cx="8358214" cy="493713"/>
            <a:chOff x="785786" y="5728252"/>
            <a:chExt cx="8358214" cy="493712"/>
          </a:xfrm>
        </p:grpSpPr>
        <p:sp>
          <p:nvSpPr>
            <p:cNvPr id="26" name="Rectangle 17"/>
            <p:cNvSpPr>
              <a:spLocks noChangeArrowheads="1"/>
            </p:cNvSpPr>
            <p:nvPr/>
          </p:nvSpPr>
          <p:spPr bwMode="auto">
            <a:xfrm>
              <a:off x="785786" y="5728252"/>
              <a:ext cx="2335239" cy="49371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虚拟服务器</a:t>
              </a:r>
            </a:p>
          </p:txBody>
        </p:sp>
        <p:sp>
          <p:nvSpPr>
            <p:cNvPr id="27" name="Rectangle 18"/>
            <p:cNvSpPr>
              <a:spLocks noChangeArrowheads="1"/>
            </p:cNvSpPr>
            <p:nvPr/>
          </p:nvSpPr>
          <p:spPr bwMode="blackWhite">
            <a:xfrm>
              <a:off x="3173413" y="5728252"/>
              <a:ext cx="5970587" cy="493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dirty="0">
                  <a:solidFill>
                    <a:srgbClr val="000000"/>
                  </a:solidFill>
                  <a:latin typeface="微软雅黑"/>
                  <a:ea typeface="微软雅黑"/>
                  <a:cs typeface="微软雅黑"/>
                </a:rPr>
                <a:t>其中管理并监控超过</a:t>
              </a:r>
              <a:r>
                <a:rPr lang="en-US" altLang="zh-CN" sz="2000" dirty="0">
                  <a:solidFill>
                    <a:srgbClr val="000000"/>
                  </a:solidFill>
                  <a:latin typeface="微软雅黑"/>
                  <a:ea typeface="微软雅黑"/>
                  <a:cs typeface="微软雅黑"/>
                </a:rPr>
                <a:t>40</a:t>
              </a:r>
              <a:r>
                <a:rPr lang="zh-CN" altLang="en-US" sz="2000" dirty="0">
                  <a:solidFill>
                    <a:srgbClr val="000000"/>
                  </a:solidFill>
                  <a:latin typeface="微软雅黑"/>
                  <a:ea typeface="微软雅黑"/>
                  <a:cs typeface="微软雅黑"/>
                </a:rPr>
                <a:t>台</a:t>
              </a:r>
              <a:r>
                <a:rPr lang="en-US" altLang="zh-CN" sz="2000" dirty="0">
                  <a:solidFill>
                    <a:srgbClr val="000000"/>
                  </a:solidFill>
                  <a:latin typeface="微软雅黑"/>
                  <a:ea typeface="微软雅黑"/>
                  <a:cs typeface="微软雅黑"/>
                </a:rPr>
                <a:t>VMware ESX Server</a:t>
              </a:r>
              <a:endParaRPr lang="zh-CN" altLang="en-US" sz="2000" dirty="0">
                <a:solidFill>
                  <a:srgbClr val="000000"/>
                </a:solidFill>
                <a:latin typeface="微软雅黑"/>
                <a:ea typeface="微软雅黑"/>
                <a:cs typeface="微软雅黑"/>
              </a:endParaRPr>
            </a:p>
          </p:txBody>
        </p:sp>
      </p:grpSp>
      <p:grpSp>
        <p:nvGrpSpPr>
          <p:cNvPr id="31" name="Group 30"/>
          <p:cNvGrpSpPr>
            <a:grpSpLocks/>
          </p:cNvGrpSpPr>
          <p:nvPr/>
        </p:nvGrpSpPr>
        <p:grpSpPr bwMode="auto">
          <a:xfrm>
            <a:off x="285720" y="1906703"/>
            <a:ext cx="8856662" cy="498720"/>
            <a:chOff x="287338" y="1533525"/>
            <a:chExt cx="8856662" cy="498720"/>
          </a:xfrm>
        </p:grpSpPr>
        <p:sp>
          <p:nvSpPr>
            <p:cNvPr id="32" name="Rectangle 4"/>
            <p:cNvSpPr>
              <a:spLocks noChangeArrowheads="1"/>
            </p:cNvSpPr>
            <p:nvPr/>
          </p:nvSpPr>
          <p:spPr bwMode="blackWhite">
            <a:xfrm>
              <a:off x="3173413" y="1538533"/>
              <a:ext cx="5970587" cy="4937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6304" rIns="0" anchor="ctr"/>
            <a:lstStyle/>
            <a:p>
              <a:pPr marL="287338" lvl="1">
                <a:spcBef>
                  <a:spcPct val="20000"/>
                </a:spcBef>
                <a:tabLst>
                  <a:tab pos="2159000" algn="r"/>
                </a:tabLst>
              </a:pPr>
              <a:r>
                <a:rPr lang="zh-CN" altLang="en-US" sz="2000" dirty="0">
                  <a:solidFill>
                    <a:srgbClr val="000000"/>
                  </a:solidFill>
                  <a:latin typeface="微软雅黑"/>
                  <a:ea typeface="微软雅黑"/>
                  <a:cs typeface="微软雅黑"/>
                </a:rPr>
                <a:t>管理并监控 超</a:t>
              </a:r>
              <a:r>
                <a:rPr lang="zh-CN" altLang="en-US" sz="2000" dirty="0" smtClean="0">
                  <a:solidFill>
                    <a:srgbClr val="000000"/>
                  </a:solidFill>
                  <a:latin typeface="微软雅黑"/>
                  <a:ea typeface="微软雅黑"/>
                  <a:cs typeface="微软雅黑"/>
                </a:rPr>
                <a:t>过</a:t>
              </a:r>
              <a:r>
                <a:rPr lang="en-US" altLang="zh-CN" sz="2000" dirty="0" smtClean="0">
                  <a:solidFill>
                    <a:srgbClr val="000000"/>
                  </a:solidFill>
                  <a:latin typeface="微软雅黑"/>
                  <a:ea typeface="微软雅黑"/>
                  <a:cs typeface="微软雅黑"/>
                </a:rPr>
                <a:t>80</a:t>
              </a:r>
              <a:r>
                <a:rPr lang="zh-CN" altLang="en-US" sz="2000" dirty="0" smtClean="0">
                  <a:solidFill>
                    <a:srgbClr val="000000"/>
                  </a:solidFill>
                  <a:latin typeface="微软雅黑"/>
                  <a:ea typeface="微软雅黑"/>
                  <a:cs typeface="微软雅黑"/>
                </a:rPr>
                <a:t>台</a:t>
              </a:r>
              <a:r>
                <a:rPr lang="en-US" altLang="zh-CN" sz="2000" dirty="0" smtClean="0">
                  <a:solidFill>
                    <a:srgbClr val="000000"/>
                  </a:solidFill>
                  <a:latin typeface="微软雅黑"/>
                  <a:ea typeface="微软雅黑"/>
                  <a:cs typeface="微软雅黑"/>
                </a:rPr>
                <a:t>UPS</a:t>
              </a:r>
              <a:r>
                <a:rPr lang="zh-CN" altLang="en-US" sz="2000" dirty="0" smtClean="0">
                  <a:solidFill>
                    <a:srgbClr val="000000"/>
                  </a:solidFill>
                  <a:latin typeface="微软雅黑"/>
                  <a:ea typeface="微软雅黑"/>
                  <a:cs typeface="微软雅黑"/>
                </a:rPr>
                <a:t>及温湿度</a:t>
              </a:r>
              <a:endParaRPr lang="zh-CN" altLang="en-US" sz="2000" dirty="0">
                <a:solidFill>
                  <a:srgbClr val="000000"/>
                </a:solidFill>
                <a:latin typeface="微软雅黑"/>
                <a:ea typeface="微软雅黑"/>
                <a:cs typeface="微软雅黑"/>
              </a:endParaRPr>
            </a:p>
          </p:txBody>
        </p:sp>
        <p:sp>
          <p:nvSpPr>
            <p:cNvPr id="33" name="Rectangle 9"/>
            <p:cNvSpPr>
              <a:spLocks noChangeArrowheads="1"/>
            </p:cNvSpPr>
            <p:nvPr/>
          </p:nvSpPr>
          <p:spPr bwMode="auto">
            <a:xfrm>
              <a:off x="287338" y="1533525"/>
              <a:ext cx="2833687" cy="4937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tIns="0" rIns="0" bIns="0" anchor="ctr"/>
            <a:lstStyle/>
            <a:p>
              <a:pPr eaLnBrk="0" hangingPunct="0">
                <a:buClr>
                  <a:srgbClr val="003399"/>
                </a:buClr>
                <a:buFont typeface="Wingdings" pitchFamily="2" charset="2"/>
                <a:buNone/>
                <a:defRPr/>
              </a:pP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数据中心及机房</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微软雅黑"/>
                <a:cs typeface="微软雅黑"/>
              </a:rPr>
              <a:t>整合监控工具集</a:t>
            </a:r>
            <a:endParaRPr lang="en-US" dirty="0"/>
          </a:p>
        </p:txBody>
      </p:sp>
      <p:sp>
        <p:nvSpPr>
          <p:cNvPr id="21" name="Rectangle 20"/>
          <p:cNvSpPr/>
          <p:nvPr/>
        </p:nvSpPr>
        <p:spPr bwMode="auto">
          <a:xfrm>
            <a:off x="457200" y="5198494"/>
            <a:ext cx="16002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HP Network Node Manager*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网络可用性监控</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2" name="Rectangle 21"/>
          <p:cNvSpPr/>
          <p:nvPr/>
        </p:nvSpPr>
        <p:spPr bwMode="auto">
          <a:xfrm>
            <a:off x="2133600" y="5198494"/>
            <a:ext cx="16002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prstClr val="white"/>
                </a:solidFill>
                <a:effectLst/>
                <a:uLnTx/>
                <a:uFillTx/>
                <a:latin typeface="Calibri"/>
              </a:rPr>
              <a:t>Ciscoworks</a:t>
            </a:r>
            <a:endParaRPr kumimoji="0" lang="en-US" sz="12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网络配置管理及监控</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3" name="Rectangle 22"/>
          <p:cNvSpPr/>
          <p:nvPr/>
        </p:nvSpPr>
        <p:spPr bwMode="auto">
          <a:xfrm>
            <a:off x="3810000" y="5198494"/>
            <a:ext cx="16002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KIWI </a:t>
            </a:r>
            <a:r>
              <a:rPr kumimoji="0" lang="en-US" sz="1200" b="1" i="0" u="none" strike="noStrike" kern="0" cap="none" spc="0" normalizeH="0" baseline="0" noProof="0" dirty="0" err="1">
                <a:ln>
                  <a:noFill/>
                </a:ln>
                <a:solidFill>
                  <a:prstClr val="white"/>
                </a:solidFill>
                <a:effectLst/>
                <a:uLnTx/>
                <a:uFillTx/>
                <a:latin typeface="Calibri"/>
              </a:rPr>
              <a:t>Syslog</a:t>
            </a:r>
            <a:endParaRPr kumimoji="0" lang="en-US" sz="12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网络系统记录</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4" name="Rectangle 23"/>
          <p:cNvSpPr/>
          <p:nvPr/>
        </p:nvSpPr>
        <p:spPr bwMode="auto">
          <a:xfrm>
            <a:off x="5486400" y="5198494"/>
            <a:ext cx="16002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MRTG**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网络性能监控</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5" name="Rectangle 24"/>
          <p:cNvSpPr/>
          <p:nvPr/>
        </p:nvSpPr>
        <p:spPr bwMode="auto">
          <a:xfrm>
            <a:off x="7162800" y="5198494"/>
            <a:ext cx="16002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System Center Operations Manager 2007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rPr>
              <a:t>APC UPS</a:t>
            </a:r>
          </a:p>
        </p:txBody>
      </p:sp>
      <p:sp>
        <p:nvSpPr>
          <p:cNvPr id="26" name="Rectangle 25"/>
          <p:cNvSpPr/>
          <p:nvPr/>
        </p:nvSpPr>
        <p:spPr bwMode="auto">
          <a:xfrm>
            <a:off x="2133600" y="4278678"/>
            <a:ext cx="32766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System Center Operations Manager 2007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基于</a:t>
            </a:r>
            <a:r>
              <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Windows</a:t>
            </a: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的操作系统</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7" name="Rectangle 26"/>
          <p:cNvSpPr/>
          <p:nvPr/>
        </p:nvSpPr>
        <p:spPr bwMode="auto">
          <a:xfrm>
            <a:off x="5486400" y="4278678"/>
            <a:ext cx="32766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IBM Tivoli***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EEECE1"/>
                </a:solidFill>
                <a:effectLst/>
                <a:uLnTx/>
                <a:uFillTx/>
                <a:latin typeface="微软雅黑" pitchFamily="34" charset="-122"/>
                <a:ea typeface="微软雅黑" pitchFamily="34" charset="-122"/>
              </a:rPr>
              <a:t>基于</a:t>
            </a:r>
            <a:r>
              <a:rPr kumimoji="0" lang="en-US" altLang="zh-CN" sz="1200" b="0" i="0" u="none" strike="noStrike" kern="0" cap="none" spc="0" normalizeH="0" baseline="0" noProof="0" dirty="0">
                <a:ln>
                  <a:noFill/>
                </a:ln>
                <a:solidFill>
                  <a:srgbClr val="EEECE1"/>
                </a:solidFill>
                <a:effectLst/>
                <a:uLnTx/>
                <a:uFillTx/>
                <a:latin typeface="微软雅黑" pitchFamily="34" charset="-122"/>
                <a:ea typeface="微软雅黑" pitchFamily="34" charset="-122"/>
              </a:rPr>
              <a:t>UNIX</a:t>
            </a:r>
            <a:r>
              <a:rPr kumimoji="0" lang="zh-CN" altLang="en-US" sz="1200" b="0" i="0" u="none" strike="noStrike" kern="0" cap="none" spc="0" normalizeH="0" baseline="0" noProof="0" dirty="0">
                <a:ln>
                  <a:noFill/>
                </a:ln>
                <a:solidFill>
                  <a:srgbClr val="EEECE1"/>
                </a:solidFill>
                <a:effectLst/>
                <a:uLnTx/>
                <a:uFillTx/>
                <a:latin typeface="微软雅黑" pitchFamily="34" charset="-122"/>
                <a:ea typeface="微软雅黑" pitchFamily="34" charset="-122"/>
              </a:rPr>
              <a:t>的操作系统</a:t>
            </a:r>
            <a:endParaRPr kumimoji="0" lang="en-US" sz="1200" b="0" i="0" u="none" strike="noStrike" kern="0" cap="none" spc="0" normalizeH="0" baseline="0" noProof="0" dirty="0">
              <a:ln>
                <a:noFill/>
              </a:ln>
              <a:solidFill>
                <a:prstClr val="white"/>
              </a:solidFill>
              <a:effectLst/>
              <a:uLnTx/>
              <a:uFillTx/>
              <a:latin typeface="Calibri"/>
            </a:endParaRPr>
          </a:p>
        </p:txBody>
      </p:sp>
      <p:sp>
        <p:nvSpPr>
          <p:cNvPr id="28" name="Rectangle 27"/>
          <p:cNvSpPr/>
          <p:nvPr/>
        </p:nvSpPr>
        <p:spPr bwMode="auto">
          <a:xfrm>
            <a:off x="2133600" y="3340692"/>
            <a:ext cx="6629400" cy="838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System Center Operations Manager </a:t>
            </a:r>
            <a:r>
              <a:rPr kumimoji="0" lang="en-US" sz="1200" b="1" i="0" u="none" strike="noStrike" kern="0" cap="none" spc="0" normalizeH="0" baseline="0" noProof="0" dirty="0" smtClean="0">
                <a:ln>
                  <a:noFill/>
                </a:ln>
                <a:solidFill>
                  <a:prstClr val="white"/>
                </a:solidFill>
                <a:effectLst/>
                <a:uLnTx/>
                <a:uFillTx/>
                <a:latin typeface="Calibri"/>
              </a:rPr>
              <a:t>2007</a:t>
            </a:r>
            <a:endParaRPr kumimoji="0" lang="en-US" sz="1200" b="1" i="0" u="none" strike="noStrike" kern="0" cap="none" spc="0" normalizeH="0" baseline="0" noProof="0" dirty="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托管的应用程序</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9" name="Rectangle 28"/>
          <p:cNvSpPr/>
          <p:nvPr/>
        </p:nvSpPr>
        <p:spPr>
          <a:xfrm>
            <a:off x="457200" y="2392943"/>
            <a:ext cx="1600200" cy="272947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Self Developed &amp; BizTalk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系统总线及自动关联</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30" name="Rectangle 29"/>
          <p:cNvSpPr/>
          <p:nvPr/>
        </p:nvSpPr>
        <p:spPr bwMode="auto">
          <a:xfrm>
            <a:off x="2136775" y="2392942"/>
            <a:ext cx="3273425" cy="838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Self Developed Alarming System with CMCC SMS server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告警系统</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31" name="Rectangle 30"/>
          <p:cNvSpPr/>
          <p:nvPr/>
        </p:nvSpPr>
        <p:spPr bwMode="auto">
          <a:xfrm>
            <a:off x="5489575" y="2392942"/>
            <a:ext cx="3273425" cy="838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Self Developed </a:t>
            </a:r>
            <a:r>
              <a:rPr kumimoji="0" lang="en-US" sz="1200" b="1" i="0" u="none" strike="noStrike" kern="0" cap="none" spc="0" normalizeH="0" baseline="0" noProof="0" dirty="0" smtClean="0">
                <a:ln>
                  <a:noFill/>
                </a:ln>
                <a:solidFill>
                  <a:prstClr val="white"/>
                </a:solidFill>
                <a:effectLst/>
                <a:uLnTx/>
                <a:uFillTx/>
                <a:latin typeface="Calibri"/>
              </a:rPr>
              <a:t>Auto-t</a:t>
            </a:r>
            <a:r>
              <a:rPr kumimoji="0" lang="en-US" altLang="zh-CN" sz="1200" b="1" i="0" u="none" strike="noStrike" kern="0" cap="none" spc="0" normalizeH="0" baseline="0" noProof="0" dirty="0" smtClean="0">
                <a:ln>
                  <a:noFill/>
                </a:ln>
                <a:solidFill>
                  <a:prstClr val="white"/>
                </a:solidFill>
                <a:effectLst/>
                <a:uLnTx/>
                <a:uFillTx/>
                <a:latin typeface="Calibri"/>
              </a:rPr>
              <a:t>ic</a:t>
            </a:r>
            <a:r>
              <a:rPr kumimoji="0" lang="en-US" sz="1200" b="1" i="0" u="none" strike="noStrike" kern="0" cap="none" spc="0" normalizeH="0" baseline="0" noProof="0" dirty="0" smtClean="0">
                <a:ln>
                  <a:noFill/>
                </a:ln>
                <a:solidFill>
                  <a:prstClr val="white"/>
                </a:solidFill>
                <a:effectLst/>
                <a:uLnTx/>
                <a:uFillTx/>
                <a:latin typeface="Calibri"/>
              </a:rPr>
              <a:t>ket </a:t>
            </a:r>
            <a:r>
              <a:rPr kumimoji="0" lang="en-US" sz="1200" b="1" i="0" u="none" strike="noStrike" kern="0" cap="none" spc="0" normalizeH="0" baseline="0" noProof="0" dirty="0">
                <a:ln>
                  <a:noFill/>
                </a:ln>
                <a:solidFill>
                  <a:prstClr val="white"/>
                </a:solidFill>
                <a:effectLst/>
                <a:uLnTx/>
                <a:uFillTx/>
                <a:latin typeface="Calibri"/>
              </a:rPr>
              <a:t>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rPr>
              <a:t>自动派发工单系统</a:t>
            </a:r>
            <a:endParaRPr kumimoji="0" lang="en-US" sz="1200" b="0"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32" name="Rectangle 31"/>
          <p:cNvSpPr/>
          <p:nvPr/>
        </p:nvSpPr>
        <p:spPr bwMode="auto">
          <a:xfrm>
            <a:off x="457200" y="1447800"/>
            <a:ext cx="8305800" cy="838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Monitoring Center Portal</a:t>
            </a:r>
            <a:r>
              <a:rPr kumimoji="0" lang="en-US" sz="1200" b="0" i="0" u="none" strike="noStrike" kern="0" cap="none" spc="0" normalizeH="0" baseline="0" noProof="0" dirty="0">
                <a:ln>
                  <a:noFill/>
                </a:ln>
                <a:solidFill>
                  <a:prstClr val="white"/>
                </a:solidFill>
                <a:effectLst/>
                <a:uLnTx/>
                <a:uFillTx/>
                <a:latin typeface="Calibri"/>
                <a:ea typeface="+mn-ea"/>
                <a:cs typeface="+mn-cs"/>
              </a:rPr>
              <a:t> &amp; </a:t>
            </a:r>
            <a:r>
              <a:rPr kumimoji="0" lang="en-US" sz="1200" b="1" i="0" u="none" strike="noStrike" kern="0" cap="none" spc="0" normalizeH="0" baseline="0" noProof="0" dirty="0">
                <a:ln>
                  <a:noFill/>
                </a:ln>
                <a:solidFill>
                  <a:sysClr val="window" lastClr="FFFFFF"/>
                </a:solidFill>
                <a:effectLst/>
                <a:uLnTx/>
                <a:uFillTx/>
                <a:latin typeface="Calibri"/>
                <a:ea typeface="+mn-ea"/>
                <a:cs typeface="+mn-cs"/>
              </a:rPr>
              <a:t>visualization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mn-cs"/>
              </a:rPr>
              <a:t>SharePoint</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0" i="0" u="none" strike="noStrike" kern="0" cap="none" spc="0" normalizeH="0" baseline="0" noProof="0" dirty="0">
                <a:ln>
                  <a:noFill/>
                </a:ln>
                <a:solidFill>
                  <a:prstClr val="white"/>
                </a:solidFill>
                <a:effectLst/>
                <a:uLnTx/>
                <a:uFillTx/>
                <a:latin typeface="Calibri"/>
                <a:ea typeface="+mn-ea"/>
                <a:cs typeface="+mn-cs"/>
              </a:rPr>
              <a:t> 2007, Virtual Earth, Self </a:t>
            </a:r>
            <a:r>
              <a:rPr kumimoji="0" lang="en-US" sz="1200" b="0" i="0" u="none" strike="noStrike" kern="0" cap="none" spc="0" normalizeH="0" baseline="0" noProof="0" dirty="0" err="1">
                <a:ln>
                  <a:noFill/>
                </a:ln>
                <a:solidFill>
                  <a:prstClr val="white"/>
                </a:solidFill>
                <a:effectLst/>
                <a:uLnTx/>
                <a:uFillTx/>
                <a:latin typeface="Calibri"/>
                <a:ea typeface="+mn-ea"/>
                <a:cs typeface="+mn-cs"/>
              </a:rPr>
              <a:t>Webpart</a:t>
            </a:r>
            <a:r>
              <a:rPr kumimoji="0" lang="en-US" sz="1200" b="0" i="0" u="none" strike="noStrike" kern="0" cap="none" spc="0" normalizeH="0" baseline="0" noProof="0" dirty="0">
                <a:ln>
                  <a:noFill/>
                </a:ln>
                <a:solidFill>
                  <a:prstClr val="white"/>
                </a:solidFill>
                <a:effectLst/>
                <a:uLnTx/>
                <a:uFillTx/>
                <a:latin typeface="Calibri"/>
                <a:ea typeface="+mn-ea"/>
                <a:cs typeface="+mn-cs"/>
              </a:rPr>
              <a:t>/workflow, </a:t>
            </a:r>
            <a:r>
              <a:rPr kumimoji="0" lang="en-US" sz="1200" b="0" i="0" u="none" strike="noStrike" kern="0" cap="none" spc="0" normalizeH="0" baseline="0" noProof="0" dirty="0" err="1">
                <a:ln>
                  <a:noFill/>
                </a:ln>
                <a:solidFill>
                  <a:prstClr val="white"/>
                </a:solidFill>
                <a:effectLst/>
                <a:uLnTx/>
                <a:uFillTx/>
                <a:latin typeface="Calibri"/>
                <a:ea typeface="+mn-ea"/>
                <a:cs typeface="+mn-cs"/>
              </a:rPr>
              <a:t>PerformancePoint</a:t>
            </a:r>
            <a:r>
              <a:rPr kumimoji="0" lang="en-US" sz="1200"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门户</a:t>
            </a:r>
            <a:r>
              <a:rPr kumimoji="0" lang="en-US" altLang="zh-CN"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工作流</a:t>
            </a:r>
            <a:r>
              <a:rPr kumimoji="0" lang="en-US" altLang="zh-CN"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知识管理</a:t>
            </a:r>
            <a:r>
              <a:rPr kumimoji="0" lang="en-US" altLang="zh-CN"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a:t>
            </a:r>
            <a:r>
              <a:rPr kumimoji="0" lang="zh-CN" altLang="en-US"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报表以及</a:t>
            </a:r>
            <a:r>
              <a:rPr kumimoji="0" lang="en-US" altLang="zh-CN"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KPI</a:t>
            </a:r>
            <a:r>
              <a:rPr kumimoji="0" lang="zh-CN" altLang="en-US"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系统</a:t>
            </a:r>
            <a:endParaRPr kumimoji="0" lang="en-US" sz="12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linds(horizontal)">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西门子系统监控架构图</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14347" y="1071546"/>
            <a:ext cx="7490209" cy="5257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SCOM 2007 R2</a:t>
            </a:r>
            <a:r>
              <a:rPr lang="zh-CN" altLang="en-US" dirty="0" smtClean="0"/>
              <a:t>实施的自动监控</a:t>
            </a:r>
            <a:endParaRPr lang="en-US" dirty="0"/>
          </a:p>
        </p:txBody>
      </p:sp>
      <p:sp>
        <p:nvSpPr>
          <p:cNvPr id="4" name="AutoShape 12"/>
          <p:cNvSpPr>
            <a:spLocks noChangeArrowheads="1"/>
          </p:cNvSpPr>
          <p:nvPr>
            <p:custDataLst>
              <p:tags r:id="rId1"/>
            </p:custDataLst>
          </p:nvPr>
        </p:nvSpPr>
        <p:spPr bwMode="blackWhite">
          <a:xfrm>
            <a:off x="603252" y="1214422"/>
            <a:ext cx="1868488" cy="1150937"/>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en-US" altLang="zh-CN" b="1" kern="0" dirty="0" smtClean="0">
                <a:solidFill>
                  <a:schemeClr val="bg1"/>
                </a:solidFill>
                <a:latin typeface="微软雅黑" pitchFamily="34" charset="-122"/>
                <a:ea typeface="微软雅黑" pitchFamily="34" charset="-122"/>
              </a:rPr>
              <a:t>DHCP </a:t>
            </a:r>
            <a:r>
              <a:rPr lang="zh-CN" altLang="en-US" b="1" kern="0" dirty="0" smtClean="0">
                <a:solidFill>
                  <a:schemeClr val="bg1"/>
                </a:solidFill>
                <a:latin typeface="微软雅黑" pitchFamily="34" charset="-122"/>
                <a:ea typeface="微软雅黑" pitchFamily="34" charset="-122"/>
              </a:rPr>
              <a:t>监控</a:t>
            </a:r>
            <a:endParaRPr lang="en-US" b="1" kern="0" dirty="0">
              <a:solidFill>
                <a:schemeClr val="bg1"/>
              </a:solidFill>
              <a:latin typeface="微软雅黑" pitchFamily="34" charset="-122"/>
              <a:ea typeface="微软雅黑" pitchFamily="34" charset="-122"/>
            </a:endParaRPr>
          </a:p>
        </p:txBody>
      </p:sp>
      <p:sp>
        <p:nvSpPr>
          <p:cNvPr id="5" name="Freeform 31"/>
          <p:cNvSpPr>
            <a:spLocks/>
          </p:cNvSpPr>
          <p:nvPr>
            <p:custDataLst>
              <p:tags r:id="rId2"/>
            </p:custDataLst>
          </p:nvPr>
        </p:nvSpPr>
        <p:spPr bwMode="auto">
          <a:xfrm>
            <a:off x="2475866" y="1214422"/>
            <a:ext cx="5453720" cy="1150937"/>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6" name="AutoShape 12"/>
          <p:cNvSpPr>
            <a:spLocks noChangeArrowheads="1"/>
          </p:cNvSpPr>
          <p:nvPr>
            <p:custDataLst>
              <p:tags r:id="rId3"/>
            </p:custDataLst>
          </p:nvPr>
        </p:nvSpPr>
        <p:spPr bwMode="blackWhite">
          <a:xfrm>
            <a:off x="603252" y="2471726"/>
            <a:ext cx="1868488" cy="1150937"/>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打印服务器监控</a:t>
            </a:r>
            <a:endParaRPr lang="en-US" b="1" kern="0" dirty="0">
              <a:solidFill>
                <a:schemeClr val="bg1"/>
              </a:solidFill>
              <a:latin typeface="微软雅黑" pitchFamily="34" charset="-122"/>
              <a:ea typeface="微软雅黑" pitchFamily="34" charset="-122"/>
            </a:endParaRPr>
          </a:p>
        </p:txBody>
      </p:sp>
      <p:sp>
        <p:nvSpPr>
          <p:cNvPr id="7" name="AutoShape 12"/>
          <p:cNvSpPr>
            <a:spLocks noChangeArrowheads="1"/>
          </p:cNvSpPr>
          <p:nvPr>
            <p:custDataLst>
              <p:tags r:id="rId4"/>
            </p:custDataLst>
          </p:nvPr>
        </p:nvSpPr>
        <p:spPr bwMode="blackWhite">
          <a:xfrm>
            <a:off x="603252" y="3757609"/>
            <a:ext cx="1882775" cy="1150938"/>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心跳检测管理</a:t>
            </a:r>
            <a:endParaRPr lang="en-US" b="1" kern="0" dirty="0">
              <a:solidFill>
                <a:schemeClr val="bg1"/>
              </a:solidFill>
              <a:latin typeface="微软雅黑" pitchFamily="34" charset="-122"/>
              <a:ea typeface="微软雅黑" pitchFamily="34" charset="-122"/>
            </a:endParaRPr>
          </a:p>
        </p:txBody>
      </p:sp>
      <p:sp>
        <p:nvSpPr>
          <p:cNvPr id="8" name="AutoShape 12"/>
          <p:cNvSpPr>
            <a:spLocks noChangeArrowheads="1"/>
          </p:cNvSpPr>
          <p:nvPr>
            <p:custDataLst>
              <p:tags r:id="rId5"/>
            </p:custDataLst>
          </p:nvPr>
        </p:nvSpPr>
        <p:spPr bwMode="blackWhite">
          <a:xfrm>
            <a:off x="600077" y="5023101"/>
            <a:ext cx="1885950" cy="1150938"/>
          </a:xfrm>
          <a:prstGeom prst="homePlate">
            <a:avLst>
              <a:gd name="adj" fmla="val 15707"/>
            </a:avLst>
          </a:prstGeom>
          <a:ln>
            <a:headEnd type="none" w="sm" len="sm"/>
            <a:tailEnd/>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0" fontAlgn="auto" hangingPunct="0">
              <a:spcBef>
                <a:spcPct val="40000"/>
              </a:spcBef>
              <a:spcAft>
                <a:spcPts val="0"/>
              </a:spcAft>
              <a:buFont typeface="Wingdings" pitchFamily="2" charset="2"/>
              <a:buNone/>
              <a:defRPr/>
            </a:pPr>
            <a:r>
              <a:rPr lang="zh-CN" altLang="en-US" b="1" kern="0" dirty="0" smtClean="0">
                <a:solidFill>
                  <a:schemeClr val="bg1"/>
                </a:solidFill>
                <a:latin typeface="微软雅黑" pitchFamily="34" charset="-122"/>
                <a:ea typeface="微软雅黑" pitchFamily="34" charset="-122"/>
              </a:rPr>
              <a:t>自动工单</a:t>
            </a:r>
            <a:endParaRPr lang="en-US" b="1" kern="0" dirty="0">
              <a:solidFill>
                <a:schemeClr val="bg1"/>
              </a:solidFill>
              <a:latin typeface="微软雅黑" pitchFamily="34" charset="-122"/>
              <a:ea typeface="微软雅黑" pitchFamily="34" charset="-122"/>
            </a:endParaRPr>
          </a:p>
        </p:txBody>
      </p:sp>
      <p:sp>
        <p:nvSpPr>
          <p:cNvPr id="9" name="Freeform 31"/>
          <p:cNvSpPr>
            <a:spLocks/>
          </p:cNvSpPr>
          <p:nvPr>
            <p:custDataLst>
              <p:tags r:id="rId6"/>
            </p:custDataLst>
          </p:nvPr>
        </p:nvSpPr>
        <p:spPr bwMode="auto">
          <a:xfrm>
            <a:off x="2479041" y="2470138"/>
            <a:ext cx="5450545" cy="1150938"/>
          </a:xfrm>
          <a:custGeom>
            <a:avLst/>
            <a:gdLst>
              <a:gd name="T0" fmla="*/ 0 w 4574"/>
              <a:gd name="T1" fmla="*/ 0 h 967"/>
              <a:gd name="T2" fmla="*/ 194915 w 4574"/>
              <a:gd name="T3" fmla="*/ 579635 h 967"/>
              <a:gd name="T4" fmla="*/ 6822 w 4574"/>
              <a:gd name="T5" fmla="*/ 1150938 h 967"/>
              <a:gd name="T6" fmla="*/ 4457700 w 4574"/>
              <a:gd name="T7" fmla="*/ 1150938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0" name="Freeform 35"/>
          <p:cNvSpPr>
            <a:spLocks/>
          </p:cNvSpPr>
          <p:nvPr>
            <p:custDataLst>
              <p:tags r:id="rId7"/>
            </p:custDataLst>
          </p:nvPr>
        </p:nvSpPr>
        <p:spPr bwMode="auto">
          <a:xfrm>
            <a:off x="2485391" y="3752847"/>
            <a:ext cx="5444195" cy="1150937"/>
          </a:xfrm>
          <a:custGeom>
            <a:avLst/>
            <a:gdLst>
              <a:gd name="T0" fmla="*/ 0 w 4574"/>
              <a:gd name="T1" fmla="*/ 0 h 967"/>
              <a:gd name="T2" fmla="*/ 194915 w 4574"/>
              <a:gd name="T3" fmla="*/ 579634 h 967"/>
              <a:gd name="T4" fmla="*/ 6822 w 4574"/>
              <a:gd name="T5" fmla="*/ 1150937 h 967"/>
              <a:gd name="T6" fmla="*/ 4457700 w 4574"/>
              <a:gd name="T7" fmla="*/ 1150937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1" name="Freeform 39"/>
          <p:cNvSpPr>
            <a:spLocks/>
          </p:cNvSpPr>
          <p:nvPr>
            <p:custDataLst>
              <p:tags r:id="rId8"/>
            </p:custDataLst>
          </p:nvPr>
        </p:nvSpPr>
        <p:spPr bwMode="auto">
          <a:xfrm>
            <a:off x="2485391" y="5027864"/>
            <a:ext cx="5444195" cy="1150937"/>
          </a:xfrm>
          <a:custGeom>
            <a:avLst/>
            <a:gdLst>
              <a:gd name="T0" fmla="*/ 0 w 4574"/>
              <a:gd name="T1" fmla="*/ 0 h 967"/>
              <a:gd name="T2" fmla="*/ 194915 w 4574"/>
              <a:gd name="T3" fmla="*/ 579634 h 967"/>
              <a:gd name="T4" fmla="*/ 6822 w 4574"/>
              <a:gd name="T5" fmla="*/ 1150937 h 967"/>
              <a:gd name="T6" fmla="*/ 4457700 w 4574"/>
              <a:gd name="T7" fmla="*/ 1150937 h 967"/>
              <a:gd name="T8" fmla="*/ 4457700 w 4574"/>
              <a:gd name="T9" fmla="*/ 0 h 967"/>
              <a:gd name="T10" fmla="*/ 0 w 4574"/>
              <a:gd name="T11" fmla="*/ 0 h 967"/>
              <a:gd name="T12" fmla="*/ 0 60000 65536"/>
              <a:gd name="T13" fmla="*/ 0 60000 65536"/>
              <a:gd name="T14" fmla="*/ 0 60000 65536"/>
              <a:gd name="T15" fmla="*/ 0 60000 65536"/>
              <a:gd name="T16" fmla="*/ 0 60000 65536"/>
              <a:gd name="T17" fmla="*/ 0 60000 65536"/>
              <a:gd name="T18" fmla="*/ 0 w 4574"/>
              <a:gd name="T19" fmla="*/ 0 h 967"/>
              <a:gd name="T20" fmla="*/ 4574 w 4574"/>
              <a:gd name="T21" fmla="*/ 967 h 967"/>
            </a:gdLst>
            <a:ahLst/>
            <a:cxnLst>
              <a:cxn ang="T12">
                <a:pos x="T0" y="T1"/>
              </a:cxn>
              <a:cxn ang="T13">
                <a:pos x="T2" y="T3"/>
              </a:cxn>
              <a:cxn ang="T14">
                <a:pos x="T4" y="T5"/>
              </a:cxn>
              <a:cxn ang="T15">
                <a:pos x="T6" y="T7"/>
              </a:cxn>
              <a:cxn ang="T16">
                <a:pos x="T8" y="T9"/>
              </a:cxn>
              <a:cxn ang="T17">
                <a:pos x="T10" y="T11"/>
              </a:cxn>
            </a:cxnLst>
            <a:rect l="T18" t="T19" r="T20" b="T21"/>
            <a:pathLst>
              <a:path w="4574" h="967">
                <a:moveTo>
                  <a:pt x="0" y="0"/>
                </a:moveTo>
                <a:lnTo>
                  <a:pt x="200" y="487"/>
                </a:lnTo>
                <a:lnTo>
                  <a:pt x="7" y="967"/>
                </a:lnTo>
                <a:lnTo>
                  <a:pt x="4574" y="967"/>
                </a:lnTo>
                <a:lnTo>
                  <a:pt x="4574" y="0"/>
                </a:lnTo>
                <a:lnTo>
                  <a:pt x="0" y="0"/>
                </a:lnTo>
                <a:close/>
              </a:path>
            </a:pathLst>
          </a:custGeom>
          <a:ln>
            <a:headEnd type="none" w="sm" len="sm"/>
            <a:tailEnd/>
          </a:ln>
        </p:spPr>
        <p:style>
          <a:lnRef idx="2">
            <a:schemeClr val="accent1"/>
          </a:lnRef>
          <a:fillRef idx="1">
            <a:schemeClr val="lt1"/>
          </a:fillRef>
          <a:effectRef idx="0">
            <a:schemeClr val="accent1"/>
          </a:effectRef>
          <a:fontRef idx="minor">
            <a:schemeClr val="dk1"/>
          </a:fontRef>
        </p:style>
        <p:txBody>
          <a:bodyPr wrap="none" anchor="ctr"/>
          <a:lstStyle/>
          <a:p>
            <a:pPr fontAlgn="auto">
              <a:spcBef>
                <a:spcPts val="0"/>
              </a:spcBef>
              <a:spcAft>
                <a:spcPts val="0"/>
              </a:spcAft>
              <a:defRPr/>
            </a:pPr>
            <a:endParaRPr lang="en-US" kern="0">
              <a:solidFill>
                <a:sysClr val="windowText" lastClr="000000"/>
              </a:solidFill>
              <a:latin typeface="微软雅黑" pitchFamily="34" charset="-122"/>
              <a:ea typeface="微软雅黑" pitchFamily="34" charset="-122"/>
            </a:endParaRPr>
          </a:p>
        </p:txBody>
      </p:sp>
      <p:sp>
        <p:nvSpPr>
          <p:cNvPr id="17" name="TextBox 16"/>
          <p:cNvSpPr txBox="1">
            <a:spLocks noChangeArrowheads="1"/>
          </p:cNvSpPr>
          <p:nvPr/>
        </p:nvSpPr>
        <p:spPr bwMode="auto">
          <a:xfrm>
            <a:off x="2643174" y="1282965"/>
            <a:ext cx="5143536" cy="978729"/>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基于微软的</a:t>
            </a:r>
            <a:r>
              <a:rPr lang="en-US" altLang="zh-CN" sz="1200" dirty="0" smtClean="0">
                <a:latin typeface="微软雅黑"/>
                <a:cs typeface="微软雅黑"/>
              </a:rPr>
              <a:t>DHCP</a:t>
            </a:r>
            <a:r>
              <a:rPr lang="zh-CN" altLang="en-US" sz="1200" dirty="0" smtClean="0">
                <a:latin typeface="微软雅黑"/>
                <a:cs typeface="微软雅黑"/>
              </a:rPr>
              <a:t>监控管理包并扩展功能。</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自开发的自动释放</a:t>
            </a:r>
            <a:r>
              <a:rPr lang="en-US" altLang="zh-CN" sz="1200" dirty="0" smtClean="0">
                <a:latin typeface="微软雅黑"/>
                <a:cs typeface="微软雅黑"/>
              </a:rPr>
              <a:t>IP</a:t>
            </a:r>
            <a:r>
              <a:rPr lang="zh-CN" altLang="en-US" sz="1200" dirty="0" smtClean="0">
                <a:latin typeface="微软雅黑"/>
                <a:cs typeface="微软雅黑"/>
              </a:rPr>
              <a:t>程序降低事故数量并且给</a:t>
            </a:r>
            <a:r>
              <a:rPr lang="en-US" altLang="zh-CN" sz="1200" dirty="0" smtClean="0">
                <a:latin typeface="微软雅黑"/>
                <a:cs typeface="微软雅黑"/>
              </a:rPr>
              <a:t>DHCP</a:t>
            </a:r>
            <a:r>
              <a:rPr lang="zh-CN" altLang="en-US" sz="1200" dirty="0" smtClean="0">
                <a:latin typeface="微软雅黑"/>
                <a:cs typeface="微软雅黑"/>
              </a:rPr>
              <a:t>管理员提供</a:t>
            </a:r>
            <a:r>
              <a:rPr lang="en-US" altLang="zh-CN" sz="1200" dirty="0" smtClean="0">
                <a:latin typeface="微软雅黑"/>
                <a:cs typeface="微软雅黑"/>
              </a:rPr>
              <a:t>IP</a:t>
            </a:r>
            <a:r>
              <a:rPr lang="zh-CN" altLang="en-US" sz="1200" dirty="0" smtClean="0">
                <a:latin typeface="微软雅黑"/>
                <a:cs typeface="微软雅黑"/>
              </a:rPr>
              <a:t>使用报告从而支持</a:t>
            </a:r>
            <a:r>
              <a:rPr lang="en-US" altLang="zh-CN" sz="1200" dirty="0" smtClean="0">
                <a:latin typeface="微软雅黑"/>
                <a:cs typeface="微软雅黑"/>
              </a:rPr>
              <a:t>IP</a:t>
            </a:r>
            <a:r>
              <a:rPr lang="zh-CN" altLang="en-US" sz="1200" dirty="0" smtClean="0">
                <a:latin typeface="微软雅黑"/>
                <a:cs typeface="微软雅黑"/>
              </a:rPr>
              <a:t>容量管理。</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手工触发界面适用于紧急事件处理。</a:t>
            </a:r>
            <a:endParaRPr lang="en-US" sz="1200" dirty="0">
              <a:latin typeface="微软雅黑"/>
              <a:cs typeface="微软雅黑"/>
            </a:endParaRPr>
          </a:p>
        </p:txBody>
      </p:sp>
      <p:sp>
        <p:nvSpPr>
          <p:cNvPr id="19" name="TextBox 18"/>
          <p:cNvSpPr txBox="1">
            <a:spLocks noChangeArrowheads="1"/>
          </p:cNvSpPr>
          <p:nvPr/>
        </p:nvSpPr>
        <p:spPr bwMode="auto">
          <a:xfrm>
            <a:off x="2643174" y="2643182"/>
            <a:ext cx="5143536" cy="794064"/>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基于微软的打印服务监控管理包并扩展功能。</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自动查找打印服务器，自动部署模拟打印驱动及脚本文件。</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自动模拟打印检查输出结果。</a:t>
            </a:r>
            <a:endParaRPr lang="en-US" sz="1200" dirty="0">
              <a:latin typeface="微软雅黑"/>
              <a:cs typeface="微软雅黑"/>
            </a:endParaRPr>
          </a:p>
        </p:txBody>
      </p:sp>
      <p:sp>
        <p:nvSpPr>
          <p:cNvPr id="20" name="TextBox 19"/>
          <p:cNvSpPr txBox="1">
            <a:spLocks noChangeArrowheads="1"/>
          </p:cNvSpPr>
          <p:nvPr/>
        </p:nvSpPr>
        <p:spPr bwMode="auto">
          <a:xfrm>
            <a:off x="2643174" y="3824043"/>
            <a:ext cx="5143536" cy="978729"/>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基于微软的</a:t>
            </a:r>
            <a:r>
              <a:rPr lang="en-US" altLang="zh-CN" sz="1200" dirty="0" smtClean="0">
                <a:latin typeface="微软雅黑"/>
                <a:cs typeface="微软雅黑"/>
              </a:rPr>
              <a:t>SCOM</a:t>
            </a:r>
            <a:r>
              <a:rPr lang="zh-CN" altLang="en-US" sz="1200" dirty="0" smtClean="0">
                <a:latin typeface="微软雅黑"/>
                <a:cs typeface="微软雅黑"/>
              </a:rPr>
              <a:t>管理包并扩展功能。</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当心跳检测失败（性能，</a:t>
            </a:r>
            <a:r>
              <a:rPr lang="en-US" altLang="zh-CN" sz="1200" dirty="0" smtClean="0">
                <a:latin typeface="微软雅黑"/>
                <a:cs typeface="微软雅黑"/>
              </a:rPr>
              <a:t>Agent</a:t>
            </a:r>
            <a:r>
              <a:rPr lang="zh-CN" altLang="en-US" sz="1200" dirty="0" smtClean="0">
                <a:latin typeface="微软雅黑"/>
                <a:cs typeface="微软雅黑"/>
              </a:rPr>
              <a:t>损坏等），</a:t>
            </a:r>
            <a:r>
              <a:rPr lang="en-US" altLang="zh-CN" sz="1200" dirty="0" err="1" smtClean="0">
                <a:latin typeface="微软雅黑"/>
                <a:cs typeface="微软雅黑"/>
              </a:rPr>
              <a:t>Pingchecker</a:t>
            </a:r>
            <a:r>
              <a:rPr lang="zh-CN" altLang="en-US" sz="1200" dirty="0" smtClean="0">
                <a:latin typeface="微软雅黑"/>
                <a:cs typeface="微软雅黑"/>
              </a:rPr>
              <a:t> 脚本（扩展）自动启动。</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自动通过</a:t>
            </a:r>
            <a:r>
              <a:rPr lang="en-US" altLang="zh-CN" sz="1200" dirty="0" smtClean="0">
                <a:latin typeface="微软雅黑"/>
                <a:cs typeface="微软雅黑"/>
              </a:rPr>
              <a:t>Ping</a:t>
            </a:r>
            <a:r>
              <a:rPr lang="zh-CN" altLang="en-US" sz="1200" dirty="0" smtClean="0">
                <a:latin typeface="微软雅黑"/>
                <a:cs typeface="微软雅黑"/>
              </a:rPr>
              <a:t>命令监控服务器。</a:t>
            </a:r>
            <a:endParaRPr lang="en-US" altLang="zh-CN" sz="1200" dirty="0" smtClean="0">
              <a:latin typeface="微软雅黑"/>
              <a:cs typeface="微软雅黑"/>
            </a:endParaRPr>
          </a:p>
        </p:txBody>
      </p:sp>
      <p:sp>
        <p:nvSpPr>
          <p:cNvPr id="21" name="TextBox 20"/>
          <p:cNvSpPr txBox="1">
            <a:spLocks noChangeArrowheads="1"/>
          </p:cNvSpPr>
          <p:nvPr/>
        </p:nvSpPr>
        <p:spPr bwMode="auto">
          <a:xfrm>
            <a:off x="2643174" y="5119951"/>
            <a:ext cx="5214974" cy="978729"/>
          </a:xfrm>
          <a:prstGeom prst="rect">
            <a:avLst/>
          </a:prstGeom>
          <a:noFill/>
          <a:ln w="9525">
            <a:noFill/>
            <a:miter lim="800000"/>
            <a:headEnd/>
            <a:tailEnd/>
          </a:ln>
        </p:spPr>
        <p:txBody>
          <a:bodyPr wrap="square">
            <a:spAutoFit/>
          </a:bodyPr>
          <a:lstStyle/>
          <a:p>
            <a:pPr marL="190500" indent="-190500" defTabSz="717550">
              <a:spcBef>
                <a:spcPct val="40000"/>
              </a:spcBef>
              <a:buClr>
                <a:schemeClr val="tx1"/>
              </a:buClr>
              <a:buFont typeface="Wingdings" pitchFamily="2" charset="2"/>
              <a:buChar char="§"/>
            </a:pPr>
            <a:r>
              <a:rPr lang="zh-CN" altLang="en-US" sz="1200" dirty="0" smtClean="0">
                <a:latin typeface="微软雅黑"/>
                <a:cs typeface="微软雅黑"/>
              </a:rPr>
              <a:t>基于微软的</a:t>
            </a:r>
            <a:r>
              <a:rPr lang="en-US" altLang="zh-CN" sz="1200" dirty="0" smtClean="0">
                <a:latin typeface="微软雅黑"/>
                <a:cs typeface="微软雅黑"/>
              </a:rPr>
              <a:t>SCOM</a:t>
            </a:r>
            <a:r>
              <a:rPr lang="zh-CN" altLang="en-US" sz="1200" dirty="0" smtClean="0">
                <a:latin typeface="微软雅黑"/>
                <a:cs typeface="微软雅黑"/>
              </a:rPr>
              <a:t> </a:t>
            </a:r>
            <a:r>
              <a:rPr lang="en-US" altLang="zh-CN" sz="1200" dirty="0" smtClean="0">
                <a:latin typeface="微软雅黑"/>
                <a:cs typeface="微软雅黑"/>
              </a:rPr>
              <a:t>R2 Universal Connector</a:t>
            </a:r>
            <a:r>
              <a:rPr lang="zh-CN" altLang="en-US" sz="1200" dirty="0" smtClean="0">
                <a:latin typeface="微软雅黑"/>
                <a:cs typeface="微软雅黑"/>
              </a:rPr>
              <a:t>。</a:t>
            </a:r>
            <a:endParaRPr lang="en-US" altLang="zh-CN" sz="1200" dirty="0" smtClean="0">
              <a:latin typeface="微软雅黑"/>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mj-ea"/>
                <a:ea typeface="+mj-ea"/>
                <a:cs typeface="微软雅黑"/>
              </a:rPr>
              <a:t>自开发的事件处理系统，实现事件的关联、判断、过滤，真正找到问题的根本原因。</a:t>
            </a:r>
            <a:endParaRPr lang="en-US" altLang="zh-CN" sz="1200" dirty="0" smtClean="0">
              <a:latin typeface="+mj-ea"/>
              <a:ea typeface="+mj-ea"/>
              <a:cs typeface="微软雅黑"/>
            </a:endParaRPr>
          </a:p>
          <a:p>
            <a:pPr marL="190500" indent="-190500" defTabSz="717550">
              <a:spcBef>
                <a:spcPct val="40000"/>
              </a:spcBef>
              <a:buClr>
                <a:schemeClr val="tx1"/>
              </a:buClr>
              <a:buFont typeface="Wingdings" pitchFamily="2" charset="2"/>
              <a:buChar char="§"/>
            </a:pPr>
            <a:r>
              <a:rPr lang="zh-CN" altLang="en-US" sz="1200" dirty="0" smtClean="0">
                <a:latin typeface="+mj-ea"/>
                <a:ea typeface="+mj-ea"/>
                <a:cs typeface="微软雅黑"/>
              </a:rPr>
              <a:t>与工单系统集成，自动开单后返回</a:t>
            </a:r>
            <a:r>
              <a:rPr lang="en-US" altLang="zh-CN" sz="1200" dirty="0" smtClean="0">
                <a:latin typeface="+mj-ea"/>
                <a:ea typeface="+mj-ea"/>
                <a:cs typeface="微软雅黑"/>
              </a:rPr>
              <a:t>SCOM</a:t>
            </a:r>
            <a:r>
              <a:rPr lang="zh-CN" altLang="en-US" sz="1200" dirty="0" smtClean="0">
                <a:latin typeface="+mj-ea"/>
                <a:ea typeface="+mj-ea"/>
                <a:cs typeface="微软雅黑"/>
              </a:rPr>
              <a:t>。</a:t>
            </a:r>
            <a:endParaRPr lang="en-US" altLang="zh-CN" sz="1200" dirty="0" smtClean="0">
              <a:latin typeface="+mj-ea"/>
              <a:ea typeface="+mj-ea"/>
              <a:cs typeface="微软雅黑"/>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CsMpKnQC0.YmRIymB_hl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eOxEPxH_kmUXRlRlpTSG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CsMpKnQC0.YmRIymB_h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eOxEPxH_kmUXRlRlpTS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9nF._bcUUS0vOY3RwPY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CsMpKnQC0.YmRIymB_h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eOxEPxH_kmUXRlRlpTSG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Sm452hDaUWNb3yOI7o82g"/>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1606</Words>
  <Application>Microsoft Office PowerPoint</Application>
  <PresentationFormat>全屏显示(4:3)</PresentationFormat>
  <Paragraphs>254</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使用SCOM 2007 R2实现全面自动监控 - 真实案例分享</vt:lpstr>
      <vt:lpstr>内容概要</vt:lpstr>
      <vt:lpstr>内容概要</vt:lpstr>
      <vt:lpstr>业务挑战</vt:lpstr>
      <vt:lpstr>规模概况</vt:lpstr>
      <vt:lpstr>整合监控工具集</vt:lpstr>
      <vt:lpstr>西门子系统监控架构图</vt:lpstr>
      <vt:lpstr>SCOM 2007 R2实施的自动监控</vt:lpstr>
      <vt:lpstr>SCOM 2007 R2实施的自动监控</vt:lpstr>
      <vt:lpstr>监控系统的自助服务</vt:lpstr>
      <vt:lpstr>监控系统的自助服务</vt:lpstr>
      <vt:lpstr>流程优化</vt:lpstr>
      <vt:lpstr>自动化方案带来的成本降低</vt:lpstr>
      <vt:lpstr>自动化方案带来的成本降低</vt:lpstr>
      <vt:lpstr>演 示</vt:lpstr>
      <vt:lpstr>案例分享 – 使用Universal Connector</vt:lpstr>
      <vt:lpstr>案例分享 – 使用Universal Connector</vt:lpstr>
      <vt:lpstr>演 示</vt:lpstr>
      <vt:lpstr>案例分享 – 自动化的DHCP管理</vt:lpstr>
      <vt:lpstr>演 示</vt:lpstr>
      <vt:lpstr>疑问和解答</vt:lpstr>
      <vt:lpstr>参考资源</vt:lpstr>
      <vt:lpstr>专家问答区 (F4) 本课程结束后，我将在接下来的70分钟内于4层专家问答区与您交流答疑</vt:lpstr>
      <vt:lpstr>幻灯片 25</vt:lpstr>
      <vt:lpstr>幻灯片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2009-10-29T02:44:02Z</dcterms:created>
  <dcterms:modified xsi:type="dcterms:W3CDTF">2009-10-29T02:44:07Z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